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8"/>
  </p:notesMasterIdLst>
  <p:sldIdLst>
    <p:sldId id="397" r:id="rId2"/>
    <p:sldId id="265" r:id="rId3"/>
    <p:sldId id="264" r:id="rId4"/>
    <p:sldId id="266" r:id="rId5"/>
    <p:sldId id="267" r:id="rId6"/>
    <p:sldId id="268" r:id="rId7"/>
    <p:sldId id="259" r:id="rId8"/>
    <p:sldId id="256" r:id="rId9"/>
    <p:sldId id="260" r:id="rId10"/>
    <p:sldId id="257" r:id="rId11"/>
    <p:sldId id="261"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7" r:id="rId39"/>
    <p:sldId id="303" r:id="rId40"/>
    <p:sldId id="305" r:id="rId41"/>
    <p:sldId id="298" r:id="rId42"/>
    <p:sldId id="301" r:id="rId43"/>
    <p:sldId id="302" r:id="rId44"/>
    <p:sldId id="299" r:id="rId45"/>
    <p:sldId id="300" r:id="rId46"/>
    <p:sldId id="306" r:id="rId47"/>
    <p:sldId id="307" r:id="rId48"/>
    <p:sldId id="313" r:id="rId49"/>
    <p:sldId id="309" r:id="rId50"/>
    <p:sldId id="310" r:id="rId51"/>
    <p:sldId id="318" r:id="rId52"/>
    <p:sldId id="314" r:id="rId53"/>
    <p:sldId id="316" r:id="rId54"/>
    <p:sldId id="317" r:id="rId55"/>
    <p:sldId id="311"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65" r:id="rId78"/>
    <p:sldId id="340" r:id="rId79"/>
    <p:sldId id="341" r:id="rId80"/>
    <p:sldId id="342" r:id="rId81"/>
    <p:sldId id="343" r:id="rId82"/>
    <p:sldId id="350" r:id="rId83"/>
    <p:sldId id="351" r:id="rId84"/>
    <p:sldId id="352" r:id="rId85"/>
    <p:sldId id="353" r:id="rId86"/>
    <p:sldId id="354" r:id="rId87"/>
    <p:sldId id="355" r:id="rId88"/>
    <p:sldId id="356" r:id="rId89"/>
    <p:sldId id="357" r:id="rId90"/>
    <p:sldId id="363" r:id="rId91"/>
    <p:sldId id="358" r:id="rId92"/>
    <p:sldId id="359" r:id="rId93"/>
    <p:sldId id="366" r:id="rId94"/>
    <p:sldId id="360" r:id="rId95"/>
    <p:sldId id="361" r:id="rId96"/>
    <p:sldId id="362" r:id="rId97"/>
    <p:sldId id="367" r:id="rId98"/>
    <p:sldId id="368" r:id="rId99"/>
    <p:sldId id="369" r:id="rId100"/>
    <p:sldId id="370" r:id="rId101"/>
    <p:sldId id="371" r:id="rId102"/>
    <p:sldId id="372" r:id="rId103"/>
    <p:sldId id="373" r:id="rId104"/>
    <p:sldId id="374" r:id="rId105"/>
    <p:sldId id="394" r:id="rId106"/>
    <p:sldId id="375" r:id="rId107"/>
    <p:sldId id="376" r:id="rId108"/>
    <p:sldId id="377" r:id="rId109"/>
    <p:sldId id="396" r:id="rId110"/>
    <p:sldId id="378" r:id="rId111"/>
    <p:sldId id="395" r:id="rId112"/>
    <p:sldId id="379" r:id="rId113"/>
    <p:sldId id="380" r:id="rId114"/>
    <p:sldId id="381" r:id="rId115"/>
    <p:sldId id="382" r:id="rId116"/>
    <p:sldId id="383" r:id="rId117"/>
    <p:sldId id="384" r:id="rId118"/>
    <p:sldId id="385" r:id="rId119"/>
    <p:sldId id="386" r:id="rId120"/>
    <p:sldId id="387" r:id="rId121"/>
    <p:sldId id="388" r:id="rId122"/>
    <p:sldId id="389" r:id="rId123"/>
    <p:sldId id="390" r:id="rId124"/>
    <p:sldId id="391" r:id="rId125"/>
    <p:sldId id="393" r:id="rId126"/>
    <p:sldId id="392" r:id="rId127"/>
    <p:sldId id="344" r:id="rId128"/>
    <p:sldId id="345" r:id="rId129"/>
    <p:sldId id="346" r:id="rId130"/>
    <p:sldId id="347" r:id="rId131"/>
    <p:sldId id="348" r:id="rId132"/>
    <p:sldId id="349" r:id="rId133"/>
    <p:sldId id="441" r:id="rId134"/>
    <p:sldId id="440" r:id="rId135"/>
    <p:sldId id="426" r:id="rId136"/>
    <p:sldId id="428" r:id="rId137"/>
    <p:sldId id="429" r:id="rId138"/>
    <p:sldId id="430" r:id="rId139"/>
    <p:sldId id="431" r:id="rId140"/>
    <p:sldId id="437" r:id="rId141"/>
    <p:sldId id="439" r:id="rId142"/>
    <p:sldId id="398" r:id="rId143"/>
    <p:sldId id="399" r:id="rId144"/>
    <p:sldId id="400" r:id="rId145"/>
    <p:sldId id="442" r:id="rId146"/>
    <p:sldId id="402" r:id="rId147"/>
    <p:sldId id="447" r:id="rId148"/>
    <p:sldId id="446" r:id="rId149"/>
    <p:sldId id="444" r:id="rId150"/>
    <p:sldId id="403" r:id="rId151"/>
    <p:sldId id="404" r:id="rId152"/>
    <p:sldId id="405" r:id="rId153"/>
    <p:sldId id="406" r:id="rId154"/>
    <p:sldId id="449" r:id="rId155"/>
    <p:sldId id="407" r:id="rId156"/>
    <p:sldId id="408" r:id="rId157"/>
    <p:sldId id="409" r:id="rId158"/>
    <p:sldId id="410" r:id="rId159"/>
    <p:sldId id="411" r:id="rId160"/>
    <p:sldId id="412" r:id="rId161"/>
    <p:sldId id="413" r:id="rId162"/>
    <p:sldId id="450" r:id="rId163"/>
    <p:sldId id="414" r:id="rId164"/>
    <p:sldId id="452" r:id="rId165"/>
    <p:sldId id="454" r:id="rId166"/>
    <p:sldId id="456" r:id="rId167"/>
    <p:sldId id="415" r:id="rId168"/>
    <p:sldId id="416" r:id="rId169"/>
    <p:sldId id="459" r:id="rId170"/>
    <p:sldId id="457" r:id="rId171"/>
    <p:sldId id="417" r:id="rId172"/>
    <p:sldId id="418" r:id="rId173"/>
    <p:sldId id="460" r:id="rId174"/>
    <p:sldId id="419" r:id="rId175"/>
    <p:sldId id="420" r:id="rId176"/>
    <p:sldId id="463" r:id="rId177"/>
    <p:sldId id="464" r:id="rId178"/>
    <p:sldId id="465" r:id="rId179"/>
    <p:sldId id="421" r:id="rId180"/>
    <p:sldId id="422" r:id="rId181"/>
    <p:sldId id="423" r:id="rId182"/>
    <p:sldId id="424" r:id="rId183"/>
    <p:sldId id="425" r:id="rId184"/>
    <p:sldId id="443" r:id="rId185"/>
    <p:sldId id="461" r:id="rId186"/>
    <p:sldId id="466" r:id="rId187"/>
  </p:sldIdLst>
  <p:sldSz cx="9144000" cy="6858000" type="screen4x3"/>
  <p:notesSz cx="6858000" cy="9144000"/>
  <p:custShowLst>
    <p:custShow name="Custom Show 1" id="0">
      <p:sldLst>
        <p:sld r:id="rId8"/>
        <p:sld r:id="rId9"/>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0000CC"/>
    <a:srgbClr val="FF66FF"/>
    <a:srgbClr val="39E97C"/>
    <a:srgbClr val="C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9" d="100"/>
          <a:sy n="69" d="100"/>
        </p:scale>
        <p:origin x="-546"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274D0E-BA2A-4E66-BD0F-8BF282784798}" type="datetimeFigureOut">
              <a:rPr lang="en-US" smtClean="0"/>
              <a:pPr/>
              <a:t>11/23/2013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8A6F7-2C06-472A-84B9-453F8DCA54F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8A6F7-2C06-472A-84B9-453F8DCA54F0}"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A8A6F7-2C06-472A-84B9-453F8DCA54F0}" type="slidenum">
              <a:rPr lang="en-US" smtClean="0"/>
              <a:pPr/>
              <a:t>81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3988FD3-D864-4E92-ACE1-AB80650065A1}" type="datetimeFigureOut">
              <a:rPr lang="en-US" smtClean="0"/>
              <a:pPr/>
              <a:t>11/23/2013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C0FE40A-3ECF-4334-87D7-987DBFF3F2B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988FD3-D864-4E92-ACE1-AB80650065A1}" type="datetimeFigureOut">
              <a:rPr lang="en-US" smtClean="0"/>
              <a:pPr/>
              <a:t>11/23/2013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C0FE40A-3ECF-4334-87D7-987DBFF3F2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3988FD3-D864-4E92-ACE1-AB80650065A1}" type="datetimeFigureOut">
              <a:rPr lang="en-US" smtClean="0"/>
              <a:pPr/>
              <a:t>11/23/2013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C0FE40A-3ECF-4334-87D7-987DBFF3F2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988FD3-D864-4E92-ACE1-AB80650065A1}" type="datetimeFigureOut">
              <a:rPr lang="en-US" smtClean="0"/>
              <a:pPr/>
              <a:t>11/23/2013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C0FE40A-3ECF-4334-87D7-987DBFF3F2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3988FD3-D864-4E92-ACE1-AB80650065A1}" type="datetimeFigureOut">
              <a:rPr lang="en-US" smtClean="0"/>
              <a:pPr/>
              <a:t>11/23/2013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9C0FE40A-3ECF-4334-87D7-987DBFF3F2B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3988FD3-D864-4E92-ACE1-AB80650065A1}" type="datetimeFigureOut">
              <a:rPr lang="en-US" smtClean="0"/>
              <a:pPr/>
              <a:t>11/23/2013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C0FE40A-3ECF-4334-87D7-987DBFF3F2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3988FD3-D864-4E92-ACE1-AB80650065A1}" type="datetimeFigureOut">
              <a:rPr lang="en-US" smtClean="0"/>
              <a:pPr/>
              <a:t>11/23/2013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C0FE40A-3ECF-4334-87D7-987DBFF3F2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3988FD3-D864-4E92-ACE1-AB80650065A1}" type="datetimeFigureOut">
              <a:rPr lang="en-US" smtClean="0"/>
              <a:pPr/>
              <a:t>11/23/2013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C0FE40A-3ECF-4334-87D7-987DBFF3F2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3988FD3-D864-4E92-ACE1-AB80650065A1}" type="datetimeFigureOut">
              <a:rPr lang="en-US" smtClean="0"/>
              <a:pPr/>
              <a:t>11/23/2013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9C0FE40A-3ECF-4334-87D7-987DBFF3F2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3988FD3-D864-4E92-ACE1-AB80650065A1}" type="datetimeFigureOut">
              <a:rPr lang="en-US" smtClean="0"/>
              <a:pPr/>
              <a:t>11/23/2013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C0FE40A-3ECF-4334-87D7-987DBFF3F2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3988FD3-D864-4E92-ACE1-AB80650065A1}" type="datetimeFigureOut">
              <a:rPr lang="en-US" smtClean="0"/>
              <a:pPr/>
              <a:t>11/23/2013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C0FE40A-3ECF-4334-87D7-987DBFF3F2B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3988FD3-D864-4E92-ACE1-AB80650065A1}" type="datetimeFigureOut">
              <a:rPr lang="en-US" smtClean="0"/>
              <a:pPr/>
              <a:t>11/23/2013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C0FE40A-3ECF-4334-87D7-987DBFF3F2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a:off x="3286116" y="533400"/>
            <a:ext cx="80752" cy="45719"/>
          </a:xfrm>
        </p:spPr>
        <p:txBody>
          <a:bodyPr/>
          <a:lstStyle/>
          <a:p>
            <a:endParaRPr lang="fa-IR" dirty="0"/>
          </a:p>
        </p:txBody>
      </p:sp>
      <p:pic>
        <p:nvPicPr>
          <p:cNvPr id="1026" name="Picture 2"/>
          <p:cNvPicPr>
            <a:picLocks noChangeAspect="1" noChangeArrowheads="1"/>
          </p:cNvPicPr>
          <p:nvPr/>
        </p:nvPicPr>
        <p:blipFill>
          <a:blip r:embed="rId2"/>
          <a:srcRect/>
          <a:stretch>
            <a:fillRect/>
          </a:stretch>
        </p:blipFill>
        <p:spPr bwMode="auto">
          <a:xfrm>
            <a:off x="3071802" y="-9003"/>
            <a:ext cx="5143536" cy="62932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descr="esterether"/>
          <p:cNvPicPr>
            <a:picLocks noChangeAspect="1" noChangeArrowheads="1"/>
          </p:cNvPicPr>
          <p:nvPr/>
        </p:nvPicPr>
        <p:blipFill>
          <a:blip r:embed="rId2"/>
          <a:srcRect/>
          <a:stretch>
            <a:fillRect/>
          </a:stretch>
        </p:blipFill>
        <p:spPr bwMode="auto">
          <a:xfrm>
            <a:off x="658284" y="428604"/>
            <a:ext cx="7739464" cy="59293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00042"/>
            <a:ext cx="7239000" cy="6000792"/>
          </a:xfrm>
        </p:spPr>
        <p:txBody>
          <a:bodyPr>
            <a:normAutofit fontScale="62500" lnSpcReduction="20000"/>
          </a:bodyPr>
          <a:lstStyle/>
          <a:p>
            <a:pPr lvl="0" algn="just" rtl="1"/>
            <a:r>
              <a:rPr lang="fa-IR" sz="2900" b="1" dirty="0" smtClean="0">
                <a:solidFill>
                  <a:srgbClr val="FF0000"/>
                </a:solidFill>
                <a:cs typeface="B Nazanin" pitchFamily="2" charset="-78"/>
              </a:rPr>
              <a:t>ج)لیپوپلی ساکارید های باکتریهای گرم منفی</a:t>
            </a:r>
            <a:endParaRPr lang="en-US" sz="2900" b="1" dirty="0" smtClean="0">
              <a:solidFill>
                <a:srgbClr val="FF0000"/>
              </a:solidFill>
              <a:cs typeface="B Nazanin" pitchFamily="2" charset="-78"/>
            </a:endParaRPr>
          </a:p>
          <a:p>
            <a:pPr lvl="0" algn="just" rtl="1"/>
            <a:r>
              <a:rPr lang="fa-IR" sz="2900" dirty="0" smtClean="0">
                <a:solidFill>
                  <a:srgbClr val="0000CC"/>
                </a:solidFill>
                <a:latin typeface="Times" pitchFamily="18" charset="0"/>
                <a:cs typeface="B Nazanin" pitchFamily="2" charset="-78"/>
              </a:rPr>
              <a:t>لیپوپلی ساکاریدهای</a:t>
            </a:r>
            <a:r>
              <a:rPr lang="en-US" sz="2900" dirty="0" smtClean="0">
                <a:solidFill>
                  <a:srgbClr val="0000CC"/>
                </a:solidFill>
                <a:latin typeface="Times" pitchFamily="18" charset="0"/>
                <a:cs typeface="B Nazanin" pitchFamily="2" charset="-78"/>
              </a:rPr>
              <a:t> )</a:t>
            </a:r>
            <a:r>
              <a:rPr lang="fa-IR" sz="2900" dirty="0" smtClean="0">
                <a:solidFill>
                  <a:srgbClr val="0000CC"/>
                </a:solidFill>
                <a:latin typeface="Times" pitchFamily="18" charset="0"/>
                <a:cs typeface="B Nazanin" pitchFamily="2" charset="-78"/>
              </a:rPr>
              <a:t>اندوتوکسین</a:t>
            </a:r>
            <a:r>
              <a:rPr lang="en-US" sz="2900" dirty="0" smtClean="0">
                <a:solidFill>
                  <a:srgbClr val="0000CC"/>
                </a:solidFill>
                <a:latin typeface="Times" pitchFamily="18" charset="0"/>
                <a:cs typeface="B Nazanin" pitchFamily="2" charset="-78"/>
              </a:rPr>
              <a:t>LPS,</a:t>
            </a:r>
            <a:r>
              <a:rPr lang="fa-IR" sz="2900" dirty="0" smtClean="0">
                <a:solidFill>
                  <a:srgbClr val="0000CC"/>
                </a:solidFill>
                <a:latin typeface="Times" pitchFamily="18" charset="0"/>
                <a:cs typeface="B Nazanin" pitchFamily="2" charset="-78"/>
              </a:rPr>
              <a:t>)باکتری های گرم منفی از دیواره سلولی مشتق شده و در برابر حرارت مقاوم هستند. به جز باکتروئیدها که ساختمان متفاوت داشته و کمتر توکسیک هستند، اثرات پاتوفیزیولوژیک </a:t>
            </a:r>
            <a:r>
              <a:rPr lang="en-US" sz="2900" dirty="0" smtClean="0">
                <a:solidFill>
                  <a:srgbClr val="0000CC"/>
                </a:solidFill>
                <a:latin typeface="Times" pitchFamily="18" charset="0"/>
                <a:cs typeface="B Nazanin" pitchFamily="2" charset="-78"/>
              </a:rPr>
              <a:t>LPS</a:t>
            </a:r>
            <a:r>
              <a:rPr lang="fa-IR" sz="2900" dirty="0" smtClean="0">
                <a:solidFill>
                  <a:srgbClr val="0000CC"/>
                </a:solidFill>
                <a:latin typeface="Times" pitchFamily="18" charset="0"/>
                <a:cs typeface="B Nazanin" pitchFamily="2" charset="-78"/>
              </a:rPr>
              <a:t> سایر باکترها شبیه هم است.</a:t>
            </a:r>
            <a:endParaRPr lang="en-US" sz="2900" dirty="0" smtClean="0">
              <a:solidFill>
                <a:srgbClr val="0000CC"/>
              </a:solidFill>
              <a:latin typeface="Times" pitchFamily="18" charset="0"/>
              <a:cs typeface="B Nazanin" pitchFamily="2" charset="-78"/>
            </a:endParaRPr>
          </a:p>
          <a:p>
            <a:pPr lvl="0" algn="just" rtl="1"/>
            <a:r>
              <a:rPr lang="en-US" sz="2900" dirty="0" smtClean="0">
                <a:solidFill>
                  <a:srgbClr val="0000CC"/>
                </a:solidFill>
                <a:latin typeface="Times" pitchFamily="18" charset="0"/>
                <a:cs typeface="B Nazanin" pitchFamily="2" charset="-78"/>
              </a:rPr>
              <a:t>LPS</a:t>
            </a:r>
            <a:r>
              <a:rPr lang="fa-IR" sz="2900" dirty="0" smtClean="0">
                <a:solidFill>
                  <a:srgbClr val="0000CC"/>
                </a:solidFill>
                <a:latin typeface="Times" pitchFamily="18" charset="0"/>
                <a:cs typeface="B Nazanin" pitchFamily="2" charset="-78"/>
              </a:rPr>
              <a:t>ابتدا در جریان خون به پروتئین های گردش خون متصل شده و سپس با گیرنده های ماکروفاژ و مونوسیت ها و سلولهای دیگر سیستم رتیکو لواندو تلیال واکنش می دهد .درنتیجه1- </a:t>
            </a:r>
            <a:r>
              <a:rPr lang="en-US" sz="2900" dirty="0" smtClean="0">
                <a:solidFill>
                  <a:srgbClr val="0000CC"/>
                </a:solidFill>
                <a:latin typeface="Times" pitchFamily="18" charset="0"/>
                <a:cs typeface="B Nazanin" pitchFamily="2" charset="-78"/>
              </a:rPr>
              <a:t>IL</a:t>
            </a:r>
            <a:r>
              <a:rPr lang="fa-IR" sz="2900" dirty="0" smtClean="0">
                <a:solidFill>
                  <a:srgbClr val="0000CC"/>
                </a:solidFill>
                <a:latin typeface="Times" pitchFamily="18" charset="0"/>
                <a:cs typeface="B Nazanin" pitchFamily="2" charset="-78"/>
              </a:rPr>
              <a:t>و</a:t>
            </a:r>
            <a:r>
              <a:rPr lang="en-US" sz="2900" dirty="0" smtClean="0">
                <a:solidFill>
                  <a:srgbClr val="0000CC"/>
                </a:solidFill>
                <a:latin typeface="Times" pitchFamily="18" charset="0"/>
                <a:cs typeface="B Nazanin" pitchFamily="2" charset="-78"/>
              </a:rPr>
              <a:t>TNF</a:t>
            </a:r>
            <a:r>
              <a:rPr lang="fa-IR" sz="2900" dirty="0" smtClean="0">
                <a:solidFill>
                  <a:srgbClr val="0000CC"/>
                </a:solidFill>
                <a:latin typeface="Times" pitchFamily="18" charset="0"/>
                <a:cs typeface="B Nazanin" pitchFamily="2" charset="-78"/>
              </a:rPr>
              <a:t>وسیتوکین های دیگر آزاد شده و سیستم کمپلمان و انعقاد</a:t>
            </a:r>
            <a:r>
              <a:rPr lang="en-US" sz="2900" dirty="0" smtClean="0">
                <a:solidFill>
                  <a:srgbClr val="0000CC"/>
                </a:solidFill>
                <a:latin typeface="Times" pitchFamily="18" charset="0"/>
                <a:cs typeface="B Nazanin" pitchFamily="2" charset="-78"/>
              </a:rPr>
              <a:t>,</a:t>
            </a:r>
            <a:r>
              <a:rPr lang="fa-IR" sz="2900" dirty="0" smtClean="0">
                <a:solidFill>
                  <a:srgbClr val="0000CC"/>
                </a:solidFill>
                <a:latin typeface="Times" pitchFamily="18" charset="0"/>
                <a:cs typeface="B Nazanin" pitchFamily="2" charset="-78"/>
              </a:rPr>
              <a:t>فعال شده باعث علائمی مثل تب</a:t>
            </a:r>
            <a:r>
              <a:rPr lang="en-US" sz="2900" dirty="0" smtClean="0">
                <a:solidFill>
                  <a:srgbClr val="0000CC"/>
                </a:solidFill>
                <a:latin typeface="Times" pitchFamily="18" charset="0"/>
                <a:cs typeface="B Nazanin" pitchFamily="2" charset="-78"/>
              </a:rPr>
              <a:t>,</a:t>
            </a:r>
            <a:r>
              <a:rPr lang="fa-IR" sz="2900" dirty="0" smtClean="0">
                <a:solidFill>
                  <a:srgbClr val="0000CC"/>
                </a:solidFill>
                <a:latin typeface="Times" pitchFamily="18" charset="0"/>
                <a:cs typeface="B Nazanin" pitchFamily="2" charset="-78"/>
              </a:rPr>
              <a:t>لوکوپنی(مرحله اولیه به خاطر آزاد شده اینترلوکین یک با بروز تب همزمان اما بعد لوکوسیتوز)</a:t>
            </a:r>
            <a:r>
              <a:rPr lang="en-US" sz="2900" dirty="0" smtClean="0">
                <a:solidFill>
                  <a:srgbClr val="0000CC"/>
                </a:solidFill>
                <a:latin typeface="Times" pitchFamily="18" charset="0"/>
                <a:cs typeface="B Nazanin" pitchFamily="2" charset="-78"/>
              </a:rPr>
              <a:t>,</a:t>
            </a:r>
            <a:r>
              <a:rPr lang="fa-IR" sz="2900" dirty="0" smtClean="0">
                <a:solidFill>
                  <a:srgbClr val="0000CC"/>
                </a:solidFill>
                <a:latin typeface="Times" pitchFamily="18" charset="0"/>
                <a:cs typeface="B Nazanin" pitchFamily="2" charset="-78"/>
              </a:rPr>
              <a:t>هیپوگلیسمی(افزایش گلیکولیز)</a:t>
            </a:r>
            <a:r>
              <a:rPr lang="en-US" sz="2900" dirty="0" smtClean="0">
                <a:solidFill>
                  <a:srgbClr val="0000CC"/>
                </a:solidFill>
                <a:latin typeface="Times" pitchFamily="18" charset="0"/>
                <a:cs typeface="B Nazanin" pitchFamily="2" charset="-78"/>
              </a:rPr>
              <a:t>,</a:t>
            </a:r>
            <a:r>
              <a:rPr lang="fa-IR" sz="2900" dirty="0" smtClean="0">
                <a:solidFill>
                  <a:srgbClr val="0000CC"/>
                </a:solidFill>
                <a:latin typeface="Times" pitchFamily="18" charset="0"/>
                <a:cs typeface="B Nazanin" pitchFamily="2" charset="-78"/>
              </a:rPr>
              <a:t>هیپوتانسیون</a:t>
            </a:r>
            <a:r>
              <a:rPr lang="en-US" sz="2900" dirty="0" smtClean="0">
                <a:solidFill>
                  <a:srgbClr val="0000CC"/>
                </a:solidFill>
                <a:latin typeface="Times" pitchFamily="18" charset="0"/>
                <a:cs typeface="B Nazanin" pitchFamily="2" charset="-78"/>
              </a:rPr>
              <a:t>,</a:t>
            </a:r>
            <a:r>
              <a:rPr lang="fa-IR" sz="2900" dirty="0" smtClean="0">
                <a:solidFill>
                  <a:srgbClr val="0000CC"/>
                </a:solidFill>
                <a:latin typeface="Times" pitchFamily="18" charset="0"/>
                <a:cs typeface="B Nazanin" pitchFamily="2" charset="-78"/>
              </a:rPr>
              <a:t>شوک</a:t>
            </a:r>
            <a:r>
              <a:rPr lang="en-US" sz="2900" dirty="0" smtClean="0">
                <a:solidFill>
                  <a:srgbClr val="0000CC"/>
                </a:solidFill>
                <a:latin typeface="Times" pitchFamily="18" charset="0"/>
                <a:cs typeface="B Nazanin" pitchFamily="2" charset="-78"/>
              </a:rPr>
              <a:t>,</a:t>
            </a:r>
            <a:r>
              <a:rPr lang="fa-IR" sz="2900" dirty="0" smtClean="0">
                <a:solidFill>
                  <a:srgbClr val="0000CC"/>
                </a:solidFill>
                <a:latin typeface="Times" pitchFamily="18" charset="0"/>
                <a:cs typeface="B Nazanin" pitchFamily="2" charset="-78"/>
              </a:rPr>
              <a:t>انعقاد داخل عروقی و مرگ می شوند.</a:t>
            </a:r>
            <a:endParaRPr lang="en-US" sz="2900" dirty="0" smtClean="0">
              <a:solidFill>
                <a:srgbClr val="0000CC"/>
              </a:solidFill>
              <a:latin typeface="Times" pitchFamily="18" charset="0"/>
              <a:cs typeface="B Nazanin" pitchFamily="2" charset="-78"/>
            </a:endParaRPr>
          </a:p>
          <a:p>
            <a:pPr lvl="0" algn="just" rtl="1"/>
            <a:r>
              <a:rPr lang="fa-IR" sz="2900" u="sng" dirty="0" smtClean="0">
                <a:solidFill>
                  <a:srgbClr val="FF0000"/>
                </a:solidFill>
                <a:latin typeface="Times" pitchFamily="18" charset="0"/>
                <a:cs typeface="B Nazanin" pitchFamily="2" charset="-78"/>
              </a:rPr>
              <a:t>هیپوتانسیون </a:t>
            </a:r>
            <a:r>
              <a:rPr lang="fa-IR" sz="2900" dirty="0" smtClean="0">
                <a:solidFill>
                  <a:srgbClr val="0000CC"/>
                </a:solidFill>
                <a:latin typeface="Times" pitchFamily="18" charset="0"/>
                <a:cs typeface="B Nazanin" pitchFamily="2" charset="-78"/>
              </a:rPr>
              <a:t>به طور زود رس در باکتریمی گرم منفی ها و یا به دنبال تزریق </a:t>
            </a:r>
            <a:r>
              <a:rPr lang="en-US" sz="2900" dirty="0" smtClean="0">
                <a:solidFill>
                  <a:srgbClr val="0000CC"/>
                </a:solidFill>
                <a:latin typeface="Times" pitchFamily="18" charset="0"/>
                <a:cs typeface="B Nazanin" pitchFamily="2" charset="-78"/>
              </a:rPr>
              <a:t>LPS</a:t>
            </a:r>
            <a:r>
              <a:rPr lang="fa-IR" sz="2900" dirty="0" smtClean="0">
                <a:solidFill>
                  <a:srgbClr val="0000CC"/>
                </a:solidFill>
                <a:latin typeface="Times" pitchFamily="18" charset="0"/>
                <a:cs typeface="B Nazanin" pitchFamily="2" charset="-78"/>
              </a:rPr>
              <a:t>ایجاد می شود. در اثر باکتريمي هاي حاصل از باسيل هاي گرام منفي،ا</a:t>
            </a:r>
            <a:r>
              <a:rPr lang="fa-IR" sz="2900" u="sng" dirty="0" smtClean="0">
                <a:solidFill>
                  <a:srgbClr val="FF0000"/>
                </a:solidFill>
                <a:latin typeface="Times" pitchFamily="18" charset="0"/>
                <a:cs typeface="B Nazanin" pitchFamily="2" charset="-78"/>
              </a:rPr>
              <a:t>نعقاد خون داخل عروقي منتشر </a:t>
            </a:r>
            <a:r>
              <a:rPr lang="en-US" sz="2900" dirty="0" smtClean="0">
                <a:solidFill>
                  <a:srgbClr val="0000CC"/>
                </a:solidFill>
                <a:latin typeface="Times" pitchFamily="18" charset="0"/>
                <a:cs typeface="B Nazanin" pitchFamily="2" charset="-78"/>
              </a:rPr>
              <a:t>intravascular </a:t>
            </a:r>
            <a:r>
              <a:rPr lang="en-US" sz="2900" dirty="0" err="1" smtClean="0">
                <a:solidFill>
                  <a:srgbClr val="0000CC"/>
                </a:solidFill>
                <a:latin typeface="Times" pitchFamily="18" charset="0"/>
                <a:cs typeface="B Nazanin" pitchFamily="2" charset="-78"/>
              </a:rPr>
              <a:t>coaglutination</a:t>
            </a:r>
            <a:r>
              <a:rPr lang="en-US" sz="2900" dirty="0" smtClean="0">
                <a:solidFill>
                  <a:srgbClr val="0000CC"/>
                </a:solidFill>
                <a:latin typeface="Times" pitchFamily="18" charset="0"/>
                <a:cs typeface="B Nazanin" pitchFamily="2" charset="-78"/>
              </a:rPr>
              <a:t>) (</a:t>
            </a:r>
            <a:r>
              <a:rPr lang="en-US" sz="2900" dirty="0" err="1" smtClean="0">
                <a:solidFill>
                  <a:srgbClr val="0000CC"/>
                </a:solidFill>
                <a:latin typeface="Times" pitchFamily="18" charset="0"/>
                <a:cs typeface="B Nazanin" pitchFamily="2" charset="-78"/>
              </a:rPr>
              <a:t>dissiminated</a:t>
            </a:r>
            <a:r>
              <a:rPr lang="fa-IR" sz="2900" dirty="0" smtClean="0">
                <a:solidFill>
                  <a:srgbClr val="0000CC"/>
                </a:solidFill>
                <a:latin typeface="Times" pitchFamily="18" charset="0"/>
                <a:cs typeface="B Nazanin" pitchFamily="2" charset="-78"/>
              </a:rPr>
              <a:t> ايجاد مي شود.اين عارضه در ساير عفونت گاهي به وجود مي‌آيد. اندوتوکسين، فاکتور12 (هاگمن) را که اولين قدم در انعقاد داخلي است فعال مي کند و در نتيجه فيبرينوژن به فيبرين تبديل مي شود. همزمان با اين عمل، پلاسمينوژن توسط ليپوپلي ساکاريد به پلاسمين که آنزيم پروتئوليتيک است تبديل مي گردد.اين آنزيم(پلاسمين) روي فيبرين اثر مي گذارد و آن را به ذرات ريزي تجزيه مي کند. کاهش ميزان فيبرينوژن و پلاکت ها و پيدايش مواد حاصل از تجزيه فيبرين باعث </a:t>
            </a:r>
            <a:r>
              <a:rPr lang="en-US" sz="2900" dirty="0" smtClean="0">
                <a:solidFill>
                  <a:srgbClr val="0000CC"/>
                </a:solidFill>
                <a:latin typeface="Times" pitchFamily="18" charset="0"/>
                <a:cs typeface="B Nazanin" pitchFamily="2" charset="-78"/>
              </a:rPr>
              <a:t>DIC</a:t>
            </a:r>
            <a:r>
              <a:rPr lang="fa-IR" sz="2900" dirty="0" smtClean="0">
                <a:solidFill>
                  <a:srgbClr val="0000CC"/>
                </a:solidFill>
                <a:latin typeface="Times" pitchFamily="18" charset="0"/>
                <a:cs typeface="B Nazanin" pitchFamily="2" charset="-78"/>
              </a:rPr>
              <a:t>مي شود. ترزيق اندوتوکسين باعث مي شود که پلاکت ها به اندوتليوم عروق بچسبند. اين امر موجب انسداد عروق خوني کوچک، کم خوني موضعي(ایسکمی) و نکروز هموراژيک در اعضاي مختلف بدن مي شود. تجويز هپارين گاهي اوقات از ضايعات</a:t>
            </a:r>
            <a:r>
              <a:rPr lang="en-US" sz="2900" dirty="0" smtClean="0">
                <a:solidFill>
                  <a:srgbClr val="0000CC"/>
                </a:solidFill>
                <a:latin typeface="Times" pitchFamily="18" charset="0"/>
                <a:cs typeface="B Nazanin" pitchFamily="2" charset="-78"/>
              </a:rPr>
              <a:t>DIC </a:t>
            </a:r>
            <a:r>
              <a:rPr lang="fa-IR" sz="2900" dirty="0" smtClean="0">
                <a:solidFill>
                  <a:srgbClr val="0000CC"/>
                </a:solidFill>
                <a:latin typeface="Times" pitchFamily="18" charset="0"/>
                <a:cs typeface="B Nazanin" pitchFamily="2" charset="-78"/>
              </a:rPr>
              <a:t>جلــــــوگيري مي کند. </a:t>
            </a:r>
            <a:endParaRPr lang="en-US" sz="2900" dirty="0" smtClean="0">
              <a:solidFill>
                <a:srgbClr val="0000CC"/>
              </a:solidFill>
              <a:latin typeface="Times" pitchFamily="18" charset="0"/>
              <a:cs typeface="B Nazanin" pitchFamily="2" charset="-78"/>
            </a:endParaRPr>
          </a:p>
          <a:p>
            <a:pPr lvl="0" algn="just" rtl="1"/>
            <a:r>
              <a:rPr lang="fa-IR" sz="2900" dirty="0" smtClean="0">
                <a:solidFill>
                  <a:srgbClr val="0000CC"/>
                </a:solidFill>
                <a:latin typeface="Times" pitchFamily="18" charset="0"/>
                <a:cs typeface="B Nazanin" pitchFamily="2" charset="-78"/>
              </a:rPr>
              <a:t>نکته: سطح اندو نوکسین را می توان با تست </a:t>
            </a:r>
            <a:r>
              <a:rPr lang="fa-IR" sz="2900" u="sng" dirty="0" smtClean="0">
                <a:solidFill>
                  <a:srgbClr val="FF0000"/>
                </a:solidFill>
                <a:latin typeface="Times" pitchFamily="18" charset="0"/>
                <a:cs typeface="B Nazanin" pitchFamily="2" charset="-78"/>
              </a:rPr>
              <a:t>لیمولوس</a:t>
            </a:r>
            <a:r>
              <a:rPr lang="fa-IR" sz="2900" dirty="0" smtClean="0">
                <a:solidFill>
                  <a:srgbClr val="0000CC"/>
                </a:solidFill>
                <a:latin typeface="Times" pitchFamily="18" charset="0"/>
                <a:cs typeface="B Nazanin" pitchFamily="2" charset="-78"/>
              </a:rPr>
              <a:t> (</a:t>
            </a:r>
            <a:r>
              <a:rPr lang="en-US" sz="2900" dirty="0" smtClean="0">
                <a:solidFill>
                  <a:srgbClr val="0000CC"/>
                </a:solidFill>
                <a:latin typeface="Times" pitchFamily="18" charset="0"/>
                <a:cs typeface="B Nazanin" pitchFamily="2" charset="-78"/>
              </a:rPr>
              <a:t>Limulus</a:t>
            </a:r>
            <a:r>
              <a:rPr lang="fa-IR" sz="2900" dirty="0" smtClean="0">
                <a:solidFill>
                  <a:srgbClr val="0000CC"/>
                </a:solidFill>
                <a:latin typeface="Times" pitchFamily="18" charset="0"/>
                <a:cs typeface="B Nazanin" pitchFamily="2" charset="-78"/>
              </a:rPr>
              <a:t>)ارزیابی کرد.</a:t>
            </a:r>
            <a:r>
              <a:rPr lang="en-US" sz="2900" dirty="0" smtClean="0">
                <a:solidFill>
                  <a:srgbClr val="0000CC"/>
                </a:solidFill>
                <a:latin typeface="Times" pitchFamily="18" charset="0"/>
                <a:cs typeface="B Nazanin" pitchFamily="2" charset="-78"/>
              </a:rPr>
              <a:t> </a:t>
            </a:r>
            <a:r>
              <a:rPr lang="fa-IR" sz="2900" dirty="0" smtClean="0">
                <a:solidFill>
                  <a:srgbClr val="0000CC"/>
                </a:solidFill>
                <a:latin typeface="Times" pitchFamily="18" charset="0"/>
                <a:cs typeface="B Nazanin" pitchFamily="2" charset="-78"/>
              </a:rPr>
              <a:t>در اين تست از عــــصاره  سلول هاي خوني (آميبوسيت)</a:t>
            </a:r>
            <a:r>
              <a:rPr lang="en-US" sz="2900" dirty="0" smtClean="0">
                <a:solidFill>
                  <a:srgbClr val="0000CC"/>
                </a:solidFill>
                <a:latin typeface="Times" pitchFamily="18" charset="0"/>
                <a:cs typeface="B Nazanin" pitchFamily="2" charset="-78"/>
              </a:rPr>
              <a:t>(</a:t>
            </a:r>
            <a:r>
              <a:rPr lang="en-US" sz="2900" dirty="0" err="1" smtClean="0">
                <a:solidFill>
                  <a:srgbClr val="0000CC"/>
                </a:solidFill>
                <a:latin typeface="Times" pitchFamily="18" charset="0"/>
                <a:cs typeface="B Nazanin" pitchFamily="2" charset="-78"/>
              </a:rPr>
              <a:t>amebocytes</a:t>
            </a:r>
            <a:r>
              <a:rPr lang="en-US" sz="2900" dirty="0" smtClean="0">
                <a:solidFill>
                  <a:srgbClr val="0000CC"/>
                </a:solidFill>
                <a:latin typeface="Times" pitchFamily="18" charset="0"/>
                <a:cs typeface="B Nazanin" pitchFamily="2" charset="-78"/>
              </a:rPr>
              <a:t>) </a:t>
            </a:r>
            <a:r>
              <a:rPr lang="fa-IR" sz="2900" dirty="0" smtClean="0">
                <a:solidFill>
                  <a:srgbClr val="0000CC"/>
                </a:solidFill>
                <a:latin typeface="Times" pitchFamily="18" charset="0"/>
                <a:cs typeface="B Nazanin" pitchFamily="2" charset="-78"/>
              </a:rPr>
              <a:t>نوعي خرچنگ به نام ليمولوس استفاده مي شود. بدين ترتيب که يک دهم نانوگرم اندوتوکسين موجب سفت و ژله اي شدن عصاره آميبوسيت مي شود. در حال حاضر، اين تست کاربرد کلينيکي ندارد و کاملاً هم اختصاصي نيست.</a:t>
            </a:r>
            <a:endParaRPr lang="en-US" sz="2900" dirty="0" smtClean="0">
              <a:solidFill>
                <a:srgbClr val="0000CC"/>
              </a:solidFill>
              <a:latin typeface="Times" pitchFamily="18" charset="0"/>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428604"/>
            <a:ext cx="7239000" cy="6143668"/>
          </a:xfrm>
        </p:spPr>
        <p:txBody>
          <a:bodyPr>
            <a:normAutofit fontScale="55000" lnSpcReduction="20000"/>
          </a:bodyPr>
          <a:lstStyle/>
          <a:p>
            <a:pPr algn="just" rtl="1"/>
            <a:r>
              <a:rPr lang="fa-IR" sz="3200" dirty="0" smtClean="0">
                <a:solidFill>
                  <a:srgbClr val="FF0000"/>
                </a:solidFill>
                <a:latin typeface="Times" pitchFamily="18" charset="0"/>
                <a:cs typeface="B Nazanin" pitchFamily="2" charset="-78"/>
              </a:rPr>
              <a:t>د. پپتیدوگلی کان: </a:t>
            </a:r>
            <a:r>
              <a:rPr lang="fa-IR" sz="3200" dirty="0" smtClean="0">
                <a:solidFill>
                  <a:srgbClr val="0000CC"/>
                </a:solidFill>
                <a:latin typeface="Times" pitchFamily="18" charset="0"/>
                <a:cs typeface="B Nazanin" pitchFamily="2" charset="-78"/>
              </a:rPr>
              <a:t>ماکرومولکول هایی هستند که در اطراف باکتری وجود دارند. تغییرات عروقی که باعث شوک می شوند در باکتریهای گرم مثبت که دارای </a:t>
            </a:r>
            <a:r>
              <a:rPr lang="en-US" sz="3200" dirty="0" smtClean="0">
                <a:solidFill>
                  <a:srgbClr val="0000CC"/>
                </a:solidFill>
                <a:latin typeface="Times" pitchFamily="18" charset="0"/>
                <a:cs typeface="B Nazanin" pitchFamily="2" charset="-78"/>
              </a:rPr>
              <a:t>LPS</a:t>
            </a:r>
            <a:r>
              <a:rPr lang="fa-IR" sz="3200" dirty="0" smtClean="0">
                <a:solidFill>
                  <a:srgbClr val="0000CC"/>
                </a:solidFill>
                <a:latin typeface="Times" pitchFamily="18" charset="0"/>
                <a:cs typeface="B Nazanin" pitchFamily="2" charset="-78"/>
              </a:rPr>
              <a:t> نیستند هم بوجود می آید. مقدار پپتید و گلیکان دیواره سلولی در باکتریهای گرم مثبت به طور قابل ملاحظه ای از باکتریهای گرم منفی بیشتر است. همچنین توانایی اثر پپتیدو گلیکان در فعالیتهای بیولوژیک بسیار کمتر از </a:t>
            </a:r>
            <a:r>
              <a:rPr lang="en-US" sz="3200" dirty="0" smtClean="0">
                <a:solidFill>
                  <a:srgbClr val="0000CC"/>
                </a:solidFill>
                <a:latin typeface="Times" pitchFamily="18" charset="0"/>
                <a:cs typeface="B Nazanin" pitchFamily="2" charset="-78"/>
              </a:rPr>
              <a:t>LPS</a:t>
            </a:r>
            <a:r>
              <a:rPr lang="fa-IR" sz="3200" dirty="0" smtClean="0">
                <a:solidFill>
                  <a:srgbClr val="0000CC"/>
                </a:solidFill>
                <a:latin typeface="Times" pitchFamily="18" charset="0"/>
                <a:cs typeface="B Nazanin" pitchFamily="2" charset="-78"/>
              </a:rPr>
              <a:t> است.</a:t>
            </a:r>
            <a:endParaRPr lang="en-US" sz="3200" dirty="0" smtClean="0">
              <a:solidFill>
                <a:srgbClr val="0000CC"/>
              </a:solidFill>
              <a:latin typeface="Times" pitchFamily="18" charset="0"/>
              <a:cs typeface="B Nazanin" pitchFamily="2" charset="-78"/>
            </a:endParaRPr>
          </a:p>
          <a:p>
            <a:pPr algn="just" rtl="1"/>
            <a:r>
              <a:rPr lang="fa-IR" sz="3200" b="1" dirty="0" smtClean="0">
                <a:solidFill>
                  <a:srgbClr val="FF0000"/>
                </a:solidFill>
                <a:latin typeface="Times" pitchFamily="18" charset="0"/>
                <a:cs typeface="B Nazanin" pitchFamily="2" charset="-78"/>
              </a:rPr>
              <a:t>و) آنزیم ها : </a:t>
            </a:r>
            <a:endParaRPr lang="en-US" sz="3200" b="1" dirty="0" smtClean="0">
              <a:solidFill>
                <a:srgbClr val="FF0000"/>
              </a:solidFill>
              <a:latin typeface="Times" pitchFamily="18" charset="0"/>
              <a:cs typeface="B Nazanin" pitchFamily="2" charset="-78"/>
            </a:endParaRPr>
          </a:p>
          <a:p>
            <a:pPr algn="just" rtl="1"/>
            <a:r>
              <a:rPr lang="fa-IR" sz="3200" dirty="0" smtClean="0">
                <a:solidFill>
                  <a:srgbClr val="0000CC"/>
                </a:solidFill>
                <a:latin typeface="Times" pitchFamily="18" charset="0"/>
                <a:cs typeface="B Nazanin" pitchFamily="2" charset="-78"/>
              </a:rPr>
              <a:t>بسیاری از گونه های باکتری</a:t>
            </a:r>
            <a:r>
              <a:rPr lang="en-US" sz="3200" dirty="0" smtClean="0">
                <a:solidFill>
                  <a:srgbClr val="0000CC"/>
                </a:solidFill>
                <a:latin typeface="Times" pitchFamily="18" charset="0"/>
                <a:cs typeface="B Nazanin" pitchFamily="2" charset="-78"/>
              </a:rPr>
              <a:t> </a:t>
            </a:r>
            <a:r>
              <a:rPr lang="fa-IR" sz="3200" dirty="0" smtClean="0">
                <a:solidFill>
                  <a:srgbClr val="0000CC"/>
                </a:solidFill>
                <a:latin typeface="Times" pitchFamily="18" charset="0"/>
                <a:cs typeface="B Nazanin" pitchFamily="2" charset="-78"/>
              </a:rPr>
              <a:t>ها آنزیم</a:t>
            </a:r>
            <a:r>
              <a:rPr lang="en-US" sz="3200" dirty="0" smtClean="0">
                <a:solidFill>
                  <a:srgbClr val="0000CC"/>
                </a:solidFill>
                <a:latin typeface="Times" pitchFamily="18" charset="0"/>
                <a:cs typeface="B Nazanin" pitchFamily="2" charset="-78"/>
              </a:rPr>
              <a:t> </a:t>
            </a:r>
            <a:r>
              <a:rPr lang="fa-IR" sz="3200" dirty="0" smtClean="0">
                <a:solidFill>
                  <a:srgbClr val="0000CC"/>
                </a:solidFill>
                <a:latin typeface="Times" pitchFamily="18" charset="0"/>
                <a:cs typeface="B Nazanin" pitchFamily="2" charset="-78"/>
              </a:rPr>
              <a:t>هایی تولید می کنند که اثر توکسیک ندارند، اما نقش مهمی در فرآیند عفونت دارند از جمله این آنزیم ها می توان موارد زیر را نام برد :</a:t>
            </a:r>
            <a:endParaRPr lang="en-US" sz="3200" dirty="0" smtClean="0">
              <a:solidFill>
                <a:srgbClr val="0000CC"/>
              </a:solidFill>
              <a:latin typeface="Times" pitchFamily="18" charset="0"/>
              <a:cs typeface="B Nazanin" pitchFamily="2" charset="-78"/>
            </a:endParaRPr>
          </a:p>
          <a:p>
            <a:pPr algn="just" rtl="1"/>
            <a:r>
              <a:rPr lang="fa-IR" sz="3200" dirty="0" smtClean="0">
                <a:solidFill>
                  <a:srgbClr val="0000CC"/>
                </a:solidFill>
                <a:latin typeface="Times" pitchFamily="18" charset="0"/>
                <a:cs typeface="B Nazanin" pitchFamily="2" charset="-78"/>
              </a:rPr>
              <a:t>1</a:t>
            </a:r>
            <a:r>
              <a:rPr lang="fa-IR" sz="3200" dirty="0" smtClean="0">
                <a:solidFill>
                  <a:srgbClr val="00B050"/>
                </a:solidFill>
                <a:latin typeface="Times" pitchFamily="18" charset="0"/>
                <a:cs typeface="B Nazanin" pitchFamily="2" charset="-78"/>
              </a:rPr>
              <a:t>- آنزیم های تخریب کننده بافت ها: </a:t>
            </a:r>
            <a:r>
              <a:rPr lang="fa-IR" sz="3200" dirty="0" smtClean="0">
                <a:solidFill>
                  <a:srgbClr val="0000CC"/>
                </a:solidFill>
                <a:latin typeface="Times" pitchFamily="18" charset="0"/>
                <a:cs typeface="B Nazanin" pitchFamily="2" charset="-78"/>
              </a:rPr>
              <a:t>از جمله باکتری های تولید کننده این آنزیم ها می توان موارد زیر را نام برد:</a:t>
            </a:r>
            <a:endParaRPr lang="en-US" sz="3200" dirty="0" smtClean="0">
              <a:solidFill>
                <a:srgbClr val="0000CC"/>
              </a:solidFill>
              <a:latin typeface="Times" pitchFamily="18" charset="0"/>
              <a:cs typeface="B Nazanin" pitchFamily="2" charset="-78"/>
            </a:endParaRPr>
          </a:p>
          <a:p>
            <a:pPr lvl="0" algn="just" rtl="1"/>
            <a:r>
              <a:rPr lang="fa-IR" sz="3200" b="1" u="sng" dirty="0" smtClean="0">
                <a:solidFill>
                  <a:srgbClr val="00B050"/>
                </a:solidFill>
                <a:latin typeface="Times" pitchFamily="18" charset="0"/>
                <a:cs typeface="B Nazanin" pitchFamily="2" charset="-78"/>
              </a:rPr>
              <a:t>کلستریدیوم پرفرنژنس: </a:t>
            </a:r>
            <a:r>
              <a:rPr lang="fa-IR" sz="3200" dirty="0" smtClean="0">
                <a:solidFill>
                  <a:srgbClr val="0000CC"/>
                </a:solidFill>
                <a:latin typeface="Times" pitchFamily="18" charset="0"/>
                <a:cs typeface="B Nazanin" pitchFamily="2" charset="-78"/>
              </a:rPr>
              <a:t>این باکتری علاوه بر لسیتیناز، کلاژناز هم تولید می کند که می تواند باعث انتشار عفونت در بافت ها شود.</a:t>
            </a:r>
            <a:endParaRPr lang="en-US" sz="3200" dirty="0" smtClean="0">
              <a:solidFill>
                <a:srgbClr val="0000CC"/>
              </a:solidFill>
              <a:latin typeface="Times" pitchFamily="18" charset="0"/>
              <a:cs typeface="B Nazanin" pitchFamily="2" charset="-78"/>
            </a:endParaRPr>
          </a:p>
          <a:p>
            <a:pPr lvl="0" algn="just" rtl="1"/>
            <a:r>
              <a:rPr lang="fa-IR" sz="3200" b="1" u="sng" dirty="0" smtClean="0">
                <a:solidFill>
                  <a:srgbClr val="00B050"/>
                </a:solidFill>
                <a:latin typeface="Times" pitchFamily="18" charset="0"/>
                <a:cs typeface="B Nazanin" pitchFamily="2" charset="-78"/>
              </a:rPr>
              <a:t>استافیلوکوک اورئوس: </a:t>
            </a:r>
            <a:r>
              <a:rPr lang="fa-IR" sz="3200" dirty="0" smtClean="0">
                <a:solidFill>
                  <a:srgbClr val="0000CC"/>
                </a:solidFill>
                <a:latin typeface="Times" pitchFamily="18" charset="0"/>
                <a:cs typeface="B Nazanin" pitchFamily="2" charset="-78"/>
              </a:rPr>
              <a:t>که آنزیم کواگولاز تولید کرده و باعث لخته شدن و انعقاد پلاسما می شود. درنتیجه آن ها را از فاگوسیتوز یا تخریب توسط سلول های فاگوسیت کننده محافظت می نماید. </a:t>
            </a:r>
          </a:p>
          <a:p>
            <a:pPr lvl="0" algn="just" rtl="1"/>
            <a:r>
              <a:rPr lang="fa-IR" sz="3200" b="1" u="sng" dirty="0" smtClean="0">
                <a:solidFill>
                  <a:srgbClr val="00B050"/>
                </a:solidFill>
                <a:latin typeface="Times" pitchFamily="18" charset="0"/>
                <a:cs typeface="B Nazanin" pitchFamily="2" charset="-78"/>
              </a:rPr>
              <a:t>استرپتوکوک گروه </a:t>
            </a:r>
            <a:r>
              <a:rPr lang="en-US" sz="3200" b="1" u="sng" dirty="0" smtClean="0">
                <a:solidFill>
                  <a:srgbClr val="00B050"/>
                </a:solidFill>
                <a:latin typeface="Times" pitchFamily="18" charset="0"/>
                <a:cs typeface="B Nazanin" pitchFamily="2" charset="-78"/>
              </a:rPr>
              <a:t>A</a:t>
            </a:r>
            <a:r>
              <a:rPr lang="fa-IR" sz="3200" b="1" u="sng" dirty="0" smtClean="0">
                <a:solidFill>
                  <a:srgbClr val="00B050"/>
                </a:solidFill>
                <a:latin typeface="Times" pitchFamily="18" charset="0"/>
                <a:cs typeface="B Nazanin" pitchFamily="2" charset="-78"/>
              </a:rPr>
              <a:t>: </a:t>
            </a:r>
            <a:r>
              <a:rPr lang="fa-IR" sz="3200" dirty="0" smtClean="0">
                <a:solidFill>
                  <a:srgbClr val="0000CC"/>
                </a:solidFill>
                <a:latin typeface="Times" pitchFamily="18" charset="0"/>
                <a:cs typeface="B Nazanin" pitchFamily="2" charset="-78"/>
              </a:rPr>
              <a:t>بسیاری از استرپتوکوک های همولیتیک آنزیم استرپتوکیناز (فیبرینولیزین) تولید می نمایند که قادر است پلاسمای منعقد شده را حل کند. انفارکتوس میوکارد= لخته فیبرینی</a:t>
            </a:r>
          </a:p>
          <a:p>
            <a:pPr lvl="0" algn="just" rtl="1"/>
            <a:r>
              <a:rPr lang="fa-IR" sz="3200" dirty="0" smtClean="0">
                <a:solidFill>
                  <a:srgbClr val="0000CC"/>
                </a:solidFill>
                <a:latin typeface="Times" pitchFamily="18" charset="0"/>
                <a:cs typeface="B Nazanin" pitchFamily="2" charset="-78"/>
              </a:rPr>
              <a:t>برخی از باکتری ها سیتولایزین تولید می کنند مثل  همولایزین و لوکوسیدین. به عنوان مثال استرپتوکوک گروه </a:t>
            </a:r>
            <a:r>
              <a:rPr lang="en-US" sz="3200" dirty="0" smtClean="0">
                <a:solidFill>
                  <a:srgbClr val="0000CC"/>
                </a:solidFill>
                <a:latin typeface="Times" pitchFamily="18" charset="0"/>
                <a:cs typeface="B Nazanin" pitchFamily="2" charset="-78"/>
              </a:rPr>
              <a:t>A</a:t>
            </a:r>
            <a:r>
              <a:rPr lang="fa-IR" sz="3200" dirty="0" smtClean="0">
                <a:solidFill>
                  <a:srgbClr val="0000CC"/>
                </a:solidFill>
                <a:latin typeface="Times" pitchFamily="18" charset="0"/>
                <a:cs typeface="B Nazanin" pitchFamily="2" charset="-78"/>
              </a:rPr>
              <a:t> استرپتولیزین </a:t>
            </a:r>
            <a:r>
              <a:rPr lang="en-US" sz="3200" dirty="0" smtClean="0">
                <a:solidFill>
                  <a:srgbClr val="0000CC"/>
                </a:solidFill>
                <a:latin typeface="Times" pitchFamily="18" charset="0"/>
                <a:cs typeface="B Nazanin" pitchFamily="2" charset="-78"/>
              </a:rPr>
              <a:t>O</a:t>
            </a:r>
            <a:r>
              <a:rPr lang="fa-IR" sz="3200" dirty="0" smtClean="0">
                <a:solidFill>
                  <a:srgbClr val="0000CC"/>
                </a:solidFill>
                <a:latin typeface="Times" pitchFamily="18" charset="0"/>
                <a:cs typeface="B Nazanin" pitchFamily="2" charset="-78"/>
              </a:rPr>
              <a:t> و </a:t>
            </a:r>
            <a:r>
              <a:rPr lang="en-US" sz="3200" dirty="0" smtClean="0">
                <a:solidFill>
                  <a:srgbClr val="0000CC"/>
                </a:solidFill>
                <a:latin typeface="Times" pitchFamily="18" charset="0"/>
                <a:cs typeface="B Nazanin" pitchFamily="2" charset="-78"/>
              </a:rPr>
              <a:t>S</a:t>
            </a:r>
            <a:r>
              <a:rPr lang="fa-IR" sz="3200" dirty="0" smtClean="0">
                <a:solidFill>
                  <a:srgbClr val="0000CC"/>
                </a:solidFill>
                <a:latin typeface="Times" pitchFamily="18" charset="0"/>
                <a:cs typeface="B Nazanin" pitchFamily="2" charset="-78"/>
              </a:rPr>
              <a:t> تولید می کنند.</a:t>
            </a:r>
            <a:endParaRPr lang="en-US" sz="3200" dirty="0" smtClean="0">
              <a:solidFill>
                <a:srgbClr val="0000CC"/>
              </a:solidFill>
              <a:latin typeface="Times" pitchFamily="18" charset="0"/>
              <a:cs typeface="B Nazanin" pitchFamily="2" charset="-78"/>
            </a:endParaRPr>
          </a:p>
          <a:p>
            <a:pPr lvl="0" algn="just" rtl="1"/>
            <a:r>
              <a:rPr lang="fa-IR" sz="3200" dirty="0" smtClean="0">
                <a:solidFill>
                  <a:srgbClr val="0000CC"/>
                </a:solidFill>
                <a:latin typeface="Times" pitchFamily="18" charset="0"/>
                <a:cs typeface="B Nazanin" pitchFamily="2" charset="-78"/>
              </a:rPr>
              <a:t>بی هوازی ها (به مقدار کمتر)</a:t>
            </a:r>
          </a:p>
          <a:p>
            <a:pPr lvl="0" algn="just" rtl="1"/>
            <a:r>
              <a:rPr lang="fa-IR" sz="3200" b="1" u="sng" dirty="0" smtClean="0">
                <a:solidFill>
                  <a:srgbClr val="FF0000"/>
                </a:solidFill>
                <a:latin typeface="Times" pitchFamily="18" charset="0"/>
                <a:cs typeface="B Nazanin" pitchFamily="2" charset="-78"/>
              </a:rPr>
              <a:t>نکته: </a:t>
            </a:r>
            <a:r>
              <a:rPr lang="fa-IR" sz="3200" dirty="0" smtClean="0">
                <a:solidFill>
                  <a:srgbClr val="0000CC"/>
                </a:solidFill>
                <a:latin typeface="Times" pitchFamily="18" charset="0"/>
                <a:cs typeface="B Nazanin" pitchFamily="2" charset="-78"/>
              </a:rPr>
              <a:t>برخی از باکتری ها مانند استافیلوکوک، استرپ و بی هوازی ها با تولید هیالورونیداز به انتشار خود در بافت های پیوندی کمک می کنند.</a:t>
            </a:r>
          </a:p>
          <a:p>
            <a:pPr lvl="0" algn="just" rtl="1"/>
            <a:r>
              <a:rPr lang="fa-IR" sz="3200" b="1" u="sng" dirty="0" smtClean="0">
                <a:solidFill>
                  <a:srgbClr val="FF0000"/>
                </a:solidFill>
                <a:latin typeface="Times" pitchFamily="18" charset="0"/>
                <a:cs typeface="B Nazanin" pitchFamily="2" charset="-78"/>
              </a:rPr>
              <a:t>نکته: </a:t>
            </a:r>
            <a:r>
              <a:rPr lang="fa-IR" sz="3200" dirty="0" smtClean="0">
                <a:solidFill>
                  <a:srgbClr val="0000CC"/>
                </a:solidFill>
                <a:latin typeface="Times" pitchFamily="18" charset="0"/>
                <a:cs typeface="B Nazanin" pitchFamily="2" charset="-78"/>
              </a:rPr>
              <a:t>سویه های اشرشیا که عفونت ادراری ایجاد می کنند، همولایزین تولید می کنند. ولی آن هایی که فلورند می توانند همولایزین تولید کنند یا نکنند.</a:t>
            </a:r>
            <a:endParaRPr lang="en-US" sz="3200" dirty="0" smtClean="0">
              <a:solidFill>
                <a:srgbClr val="0000CC"/>
              </a:solidFill>
              <a:latin typeface="Times" pitchFamily="18" charset="0"/>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357166"/>
            <a:ext cx="7239000" cy="6286544"/>
          </a:xfrm>
        </p:spPr>
        <p:txBody>
          <a:bodyPr>
            <a:normAutofit fontScale="62500" lnSpcReduction="20000"/>
          </a:bodyPr>
          <a:lstStyle/>
          <a:p>
            <a:pPr algn="just" rtl="1"/>
            <a:r>
              <a:rPr lang="fa-IR" sz="2900" b="1" dirty="0" smtClean="0">
                <a:solidFill>
                  <a:srgbClr val="FF0000"/>
                </a:solidFill>
                <a:cs typeface="B Nazanin" pitchFamily="2" charset="-78"/>
              </a:rPr>
              <a:t>2-</a:t>
            </a:r>
            <a:r>
              <a:rPr lang="fa-IR" sz="2900" b="1" dirty="0" smtClean="0">
                <a:solidFill>
                  <a:srgbClr val="FF0000"/>
                </a:solidFill>
                <a:latin typeface="Times New Roman" pitchFamily="18" charset="0"/>
                <a:cs typeface="B Nazanin" pitchFamily="2" charset="-78"/>
              </a:rPr>
              <a:t> </a:t>
            </a:r>
            <a:r>
              <a:rPr lang="en-US" sz="2900" b="1" dirty="0" smtClean="0">
                <a:solidFill>
                  <a:srgbClr val="FF0000"/>
                </a:solidFill>
                <a:latin typeface="Times New Roman" pitchFamily="18" charset="0"/>
                <a:cs typeface="B Nazanin" pitchFamily="2" charset="-78"/>
              </a:rPr>
              <a:t>IgA1</a:t>
            </a:r>
            <a:r>
              <a:rPr lang="fa-IR" sz="2900" b="1" dirty="0" smtClean="0">
                <a:solidFill>
                  <a:srgbClr val="FF0000"/>
                </a:solidFill>
                <a:latin typeface="Times New Roman" pitchFamily="18" charset="0"/>
                <a:cs typeface="B Nazanin" pitchFamily="2" charset="-78"/>
              </a:rPr>
              <a:t> پروتئازها </a:t>
            </a:r>
            <a:endParaRPr lang="en-US" sz="2900" b="1" dirty="0" smtClean="0">
              <a:solidFill>
                <a:srgbClr val="FF0000"/>
              </a:solidFill>
              <a:latin typeface="Times New Roman" pitchFamily="18" charset="0"/>
              <a:cs typeface="B Nazanin" pitchFamily="2" charset="-78"/>
            </a:endParaRPr>
          </a:p>
          <a:p>
            <a:pPr algn="just" rtl="1"/>
            <a:r>
              <a:rPr lang="fa-IR" sz="2900" dirty="0" smtClean="0">
                <a:solidFill>
                  <a:srgbClr val="0000CC"/>
                </a:solidFill>
                <a:latin typeface="Times New Roman" pitchFamily="18" charset="0"/>
                <a:cs typeface="B Nazanin" pitchFamily="2" charset="-78"/>
              </a:rPr>
              <a:t> ایمونوگلوبولین </a:t>
            </a:r>
            <a:r>
              <a:rPr lang="en-US" sz="2900" dirty="0" smtClean="0">
                <a:solidFill>
                  <a:srgbClr val="0000CC"/>
                </a:solidFill>
                <a:latin typeface="Times New Roman" pitchFamily="18" charset="0"/>
                <a:cs typeface="B Nazanin" pitchFamily="2" charset="-78"/>
              </a:rPr>
              <a:t>A</a:t>
            </a:r>
            <a:r>
              <a:rPr lang="fa-IR" sz="2900" dirty="0" smtClean="0">
                <a:solidFill>
                  <a:srgbClr val="0000CC"/>
                </a:solidFill>
                <a:latin typeface="Times New Roman" pitchFamily="18" charset="0"/>
                <a:cs typeface="B Nazanin" pitchFamily="2" charset="-78"/>
              </a:rPr>
              <a:t> در سطوح مخاطی آنتی بادی ترشح می کند که به دو شکل اولیه  </a:t>
            </a:r>
            <a:r>
              <a:rPr lang="en-US" sz="2900" dirty="0" smtClean="0">
                <a:solidFill>
                  <a:srgbClr val="0000CC"/>
                </a:solidFill>
                <a:latin typeface="Times New Roman" pitchFamily="18" charset="0"/>
                <a:cs typeface="B Nazanin" pitchFamily="2" charset="-78"/>
              </a:rPr>
              <a:t>IgA1</a:t>
            </a:r>
            <a:r>
              <a:rPr lang="fa-IR" sz="2900" dirty="0" smtClean="0">
                <a:solidFill>
                  <a:srgbClr val="0000CC"/>
                </a:solidFill>
                <a:latin typeface="Times New Roman" pitchFamily="18" charset="0"/>
                <a:cs typeface="B Nazanin" pitchFamily="2" charset="-78"/>
              </a:rPr>
              <a:t>و </a:t>
            </a:r>
            <a:r>
              <a:rPr lang="en-US" sz="2900" dirty="0" smtClean="0">
                <a:solidFill>
                  <a:srgbClr val="0000CC"/>
                </a:solidFill>
                <a:latin typeface="Times New Roman" pitchFamily="18" charset="0"/>
                <a:cs typeface="B Nazanin" pitchFamily="2" charset="-78"/>
              </a:rPr>
              <a:t>IgA2</a:t>
            </a:r>
            <a:r>
              <a:rPr lang="fa-IR" sz="2900" dirty="0" smtClean="0">
                <a:solidFill>
                  <a:srgbClr val="0000CC"/>
                </a:solidFill>
                <a:latin typeface="Times New Roman" pitchFamily="18" charset="0"/>
                <a:cs typeface="B Nazanin" pitchFamily="2" charset="-78"/>
              </a:rPr>
              <a:t> وجود دارد. </a:t>
            </a:r>
            <a:r>
              <a:rPr lang="en-US" sz="2900" dirty="0" smtClean="0">
                <a:solidFill>
                  <a:srgbClr val="0000CC"/>
                </a:solidFill>
                <a:latin typeface="Times New Roman" pitchFamily="18" charset="0"/>
                <a:cs typeface="B Nazanin" pitchFamily="2" charset="-78"/>
              </a:rPr>
              <a:t>IgA1</a:t>
            </a:r>
            <a:r>
              <a:rPr lang="fa-IR" sz="2900" dirty="0" smtClean="0">
                <a:solidFill>
                  <a:srgbClr val="0000CC"/>
                </a:solidFill>
                <a:latin typeface="Times New Roman" pitchFamily="18" charset="0"/>
                <a:cs typeface="B Nazanin" pitchFamily="2" charset="-78"/>
              </a:rPr>
              <a:t> دارای مجموعه ای از اسیدهای آمینه در ناحیه لولائی است که این مجموعه در </a:t>
            </a:r>
            <a:r>
              <a:rPr lang="en-US" sz="2900" dirty="0" smtClean="0">
                <a:solidFill>
                  <a:srgbClr val="0000CC"/>
                </a:solidFill>
                <a:latin typeface="Times New Roman" pitchFamily="18" charset="0"/>
                <a:cs typeface="B Nazanin" pitchFamily="2" charset="-78"/>
              </a:rPr>
              <a:t>IgA2</a:t>
            </a:r>
            <a:r>
              <a:rPr lang="fa-IR" sz="2900" dirty="0" smtClean="0">
                <a:solidFill>
                  <a:srgbClr val="0000CC"/>
                </a:solidFill>
                <a:latin typeface="Times New Roman" pitchFamily="18" charset="0"/>
                <a:cs typeface="B Nazanin" pitchFamily="2" charset="-78"/>
              </a:rPr>
              <a:t> وجود ندارد.</a:t>
            </a:r>
            <a:endParaRPr lang="en-US" sz="2900" dirty="0" smtClean="0">
              <a:solidFill>
                <a:srgbClr val="0000CC"/>
              </a:solidFill>
              <a:latin typeface="Times New Roman" pitchFamily="18" charset="0"/>
              <a:cs typeface="B Nazanin" pitchFamily="2" charset="-78"/>
            </a:endParaRPr>
          </a:p>
          <a:p>
            <a:pPr algn="just" rtl="1"/>
            <a:r>
              <a:rPr lang="fa-IR" sz="2900" dirty="0" smtClean="0">
                <a:solidFill>
                  <a:srgbClr val="0000CC"/>
                </a:solidFill>
                <a:latin typeface="Times New Roman" pitchFamily="18" charset="0"/>
                <a:cs typeface="B Nazanin" pitchFamily="2" charset="-78"/>
              </a:rPr>
              <a:t>نکته : </a:t>
            </a:r>
            <a:r>
              <a:rPr lang="en-US" sz="2900" dirty="0" smtClean="0">
                <a:solidFill>
                  <a:srgbClr val="0000CC"/>
                </a:solidFill>
                <a:latin typeface="Times New Roman" pitchFamily="18" charset="0"/>
                <a:cs typeface="B Nazanin" pitchFamily="2" charset="-78"/>
              </a:rPr>
              <a:t>IgA1</a:t>
            </a:r>
            <a:r>
              <a:rPr lang="fa-IR" sz="2900" dirty="0" smtClean="0">
                <a:solidFill>
                  <a:srgbClr val="0000CC"/>
                </a:solidFill>
                <a:latin typeface="Times New Roman" pitchFamily="18" charset="0"/>
                <a:cs typeface="B Nazanin" pitchFamily="2" charset="-78"/>
              </a:rPr>
              <a:t>پروتئاز ، فاکتور بیماری زای مهمی در پاتوژنهایی مثل نایسریا گنوره، نایسریا مننژیتیدیس، هموفیلوس آنفولانزا، استرپتوکوک پنومونیه، پره وتلاملانینوژنیکا (</a:t>
            </a:r>
            <a:r>
              <a:rPr lang="en-US" sz="2900" dirty="0" err="1" smtClean="0">
                <a:solidFill>
                  <a:srgbClr val="0000CC"/>
                </a:solidFill>
                <a:latin typeface="Times New Roman" pitchFamily="18" charset="0"/>
                <a:cs typeface="B Nazanin" pitchFamily="2" charset="-78"/>
              </a:rPr>
              <a:t>Prevotellamelaninogenica</a:t>
            </a:r>
            <a:r>
              <a:rPr lang="fa-IR" sz="2900" dirty="0" smtClean="0">
                <a:solidFill>
                  <a:srgbClr val="0000CC"/>
                </a:solidFill>
                <a:latin typeface="Times New Roman" pitchFamily="18" charset="0"/>
                <a:cs typeface="B Nazanin" pitchFamily="2" charset="-78"/>
              </a:rPr>
              <a:t>) و برخی استرپتوکوک های ایجاد کننده بیماریهای دندانی است.</a:t>
            </a:r>
          </a:p>
          <a:p>
            <a:pPr algn="just" rtl="1"/>
            <a:r>
              <a:rPr lang="fa-IR" sz="2900" b="1" u="sng" dirty="0" smtClean="0">
                <a:solidFill>
                  <a:srgbClr val="FF0000"/>
                </a:solidFill>
                <a:latin typeface="Times New Roman" pitchFamily="18" charset="0"/>
                <a:cs typeface="B Nazanin" pitchFamily="2" charset="-78"/>
              </a:rPr>
              <a:t>نکته: </a:t>
            </a:r>
            <a:r>
              <a:rPr lang="fa-IR" sz="2900" dirty="0" smtClean="0">
                <a:solidFill>
                  <a:srgbClr val="0000CC"/>
                </a:solidFill>
                <a:latin typeface="Times New Roman" pitchFamily="18" charset="0"/>
                <a:cs typeface="B Nazanin" pitchFamily="2" charset="-78"/>
              </a:rPr>
              <a:t>آنزیم تولید شده توسط این باکتری ها، </a:t>
            </a:r>
            <a:r>
              <a:rPr lang="en-US" sz="2900" dirty="0" smtClean="0">
                <a:solidFill>
                  <a:srgbClr val="0000CC"/>
                </a:solidFill>
                <a:latin typeface="Times New Roman" pitchFamily="18" charset="0"/>
                <a:cs typeface="B Nazanin" pitchFamily="2" charset="-78"/>
              </a:rPr>
              <a:t>IgA1</a:t>
            </a:r>
            <a:r>
              <a:rPr lang="fa-IR" sz="2900" dirty="0" smtClean="0">
                <a:solidFill>
                  <a:srgbClr val="0000CC"/>
                </a:solidFill>
                <a:latin typeface="Times New Roman" pitchFamily="18" charset="0"/>
                <a:cs typeface="B Nazanin" pitchFamily="2" charset="-78"/>
              </a:rPr>
              <a:t> را در محل پیوندهای خاص پرولین-ترئونین یا پرولین-سرین در ناحیه لولا می شکند و عملکرد آنتی بادی را غیر فعال می کند.</a:t>
            </a:r>
            <a:endParaRPr lang="en-US" sz="2900" dirty="0" smtClean="0">
              <a:solidFill>
                <a:srgbClr val="0000CC"/>
              </a:solidFill>
              <a:latin typeface="Times New Roman" pitchFamily="18" charset="0"/>
              <a:cs typeface="B Nazanin" pitchFamily="2" charset="-78"/>
            </a:endParaRPr>
          </a:p>
          <a:p>
            <a:pPr algn="just" rtl="1"/>
            <a:r>
              <a:rPr lang="fa-IR" sz="2900" b="1" dirty="0" smtClean="0">
                <a:solidFill>
                  <a:srgbClr val="FF0000"/>
                </a:solidFill>
                <a:latin typeface="Times New Roman" pitchFamily="18" charset="0"/>
                <a:cs typeface="B Nazanin" pitchFamily="2" charset="-78"/>
              </a:rPr>
              <a:t>فاکتورهای ضد فاگوسیتیک</a:t>
            </a:r>
            <a:endParaRPr lang="en-US" sz="2900" b="1" dirty="0" smtClean="0">
              <a:solidFill>
                <a:srgbClr val="FF0000"/>
              </a:solidFill>
              <a:latin typeface="Times New Roman" pitchFamily="18" charset="0"/>
              <a:cs typeface="B Nazanin" pitchFamily="2" charset="-78"/>
            </a:endParaRPr>
          </a:p>
          <a:p>
            <a:pPr algn="just" rtl="1"/>
            <a:r>
              <a:rPr lang="fa-IR" sz="2900" dirty="0" smtClean="0">
                <a:solidFill>
                  <a:srgbClr val="0000CC"/>
                </a:solidFill>
                <a:latin typeface="Times New Roman" pitchFamily="18" charset="0"/>
                <a:cs typeface="B Nazanin" pitchFamily="2" charset="-78"/>
              </a:rPr>
              <a:t>برخی از پاتوژن ها با جذب اجزای طبیعی میزبان بر روی سطح خود از مکانیسم نابود شدن توسط لوکوسیت ها و هم چنین از فاگوسیتوز فرار می کنند. مانند</a:t>
            </a:r>
            <a:r>
              <a:rPr lang="fa-IR" sz="2900" dirty="0" smtClean="0">
                <a:solidFill>
                  <a:srgbClr val="FF0000"/>
                </a:solidFill>
                <a:latin typeface="Times New Roman" pitchFamily="18" charset="0"/>
                <a:cs typeface="B Nazanin" pitchFamily="2" charset="-78"/>
              </a:rPr>
              <a:t> استافیلوکوک </a:t>
            </a:r>
            <a:r>
              <a:rPr lang="fa-IR" sz="2900" dirty="0" smtClean="0">
                <a:solidFill>
                  <a:srgbClr val="0000CC"/>
                </a:solidFill>
                <a:latin typeface="Times New Roman" pitchFamily="18" charset="0"/>
                <a:cs typeface="B Nazanin" pitchFamily="2" charset="-78"/>
              </a:rPr>
              <a:t>که دارای پروتئین </a:t>
            </a:r>
            <a:r>
              <a:rPr lang="en-US" sz="2900" dirty="0" smtClean="0">
                <a:solidFill>
                  <a:srgbClr val="0000CC"/>
                </a:solidFill>
                <a:latin typeface="Times New Roman" pitchFamily="18" charset="0"/>
                <a:cs typeface="B Nazanin" pitchFamily="2" charset="-78"/>
              </a:rPr>
              <a:t>A</a:t>
            </a:r>
            <a:r>
              <a:rPr lang="fa-IR" sz="2900" dirty="0" smtClean="0">
                <a:solidFill>
                  <a:srgbClr val="0000CC"/>
                </a:solidFill>
                <a:latin typeface="Times New Roman" pitchFamily="18" charset="0"/>
                <a:cs typeface="B Nazanin" pitchFamily="2" charset="-78"/>
              </a:rPr>
              <a:t> در روی سطح خود است و به بخش </a:t>
            </a:r>
            <a:r>
              <a:rPr lang="en-US" sz="2900" dirty="0" err="1" smtClean="0">
                <a:solidFill>
                  <a:srgbClr val="0000CC"/>
                </a:solidFill>
                <a:latin typeface="Times New Roman" pitchFamily="18" charset="0"/>
                <a:cs typeface="B Nazanin" pitchFamily="2" charset="-78"/>
              </a:rPr>
              <a:t>Fc</a:t>
            </a:r>
            <a:r>
              <a:rPr lang="fa-IR" sz="2900" dirty="0" smtClean="0">
                <a:solidFill>
                  <a:srgbClr val="0000CC"/>
                </a:solidFill>
                <a:latin typeface="Times New Roman" pitchFamily="18" charset="0"/>
                <a:cs typeface="B Nazanin" pitchFamily="2" charset="-78"/>
              </a:rPr>
              <a:t>ی </a:t>
            </a:r>
            <a:r>
              <a:rPr lang="en-US" sz="2900" dirty="0" err="1" smtClean="0">
                <a:solidFill>
                  <a:srgbClr val="0000CC"/>
                </a:solidFill>
                <a:latin typeface="Times New Roman" pitchFamily="18" charset="0"/>
                <a:cs typeface="B Nazanin" pitchFamily="2" charset="-78"/>
              </a:rPr>
              <a:t>IgG</a:t>
            </a:r>
            <a:r>
              <a:rPr lang="fa-IR" sz="2900" dirty="0" smtClean="0">
                <a:solidFill>
                  <a:srgbClr val="0000CC"/>
                </a:solidFill>
                <a:latin typeface="Times New Roman" pitchFamily="18" charset="0"/>
                <a:cs typeface="B Nazanin" pitchFamily="2" charset="-78"/>
              </a:rPr>
              <a:t> متصل می شود. سایرین:</a:t>
            </a:r>
            <a:endParaRPr lang="en-US" sz="2900" dirty="0" smtClean="0">
              <a:solidFill>
                <a:srgbClr val="0000CC"/>
              </a:solidFill>
              <a:latin typeface="Times New Roman" pitchFamily="18" charset="0"/>
              <a:cs typeface="B Nazanin" pitchFamily="2" charset="-78"/>
            </a:endParaRPr>
          </a:p>
          <a:p>
            <a:pPr algn="just" rtl="1"/>
            <a:r>
              <a:rPr lang="fa-IR" sz="2900" b="1" u="sng" dirty="0" smtClean="0">
                <a:solidFill>
                  <a:srgbClr val="FF0000"/>
                </a:solidFill>
                <a:latin typeface="Times New Roman" pitchFamily="18" charset="0"/>
                <a:cs typeface="B Nazanin" pitchFamily="2" charset="-78"/>
              </a:rPr>
              <a:t>استرپتوکوک پنومونیه و نایسریا مننژیتیدیس </a:t>
            </a:r>
            <a:r>
              <a:rPr lang="fa-IR" sz="2900" dirty="0" smtClean="0">
                <a:solidFill>
                  <a:srgbClr val="0000CC"/>
                </a:solidFill>
                <a:latin typeface="Times New Roman" pitchFamily="18" charset="0"/>
                <a:cs typeface="B Nazanin" pitchFamily="2" charset="-78"/>
              </a:rPr>
              <a:t>دارای کپسول پلی ساکاریدی هستند.</a:t>
            </a:r>
            <a:endParaRPr lang="en-US" sz="2900" dirty="0" smtClean="0">
              <a:solidFill>
                <a:srgbClr val="0000CC"/>
              </a:solidFill>
              <a:latin typeface="Times New Roman" pitchFamily="18" charset="0"/>
              <a:cs typeface="B Nazanin" pitchFamily="2" charset="-78"/>
            </a:endParaRPr>
          </a:p>
          <a:p>
            <a:pPr algn="just" rtl="1"/>
            <a:r>
              <a:rPr lang="fa-IR" sz="2900" dirty="0" smtClean="0">
                <a:solidFill>
                  <a:srgbClr val="0000CC"/>
                </a:solidFill>
                <a:latin typeface="Times New Roman" pitchFamily="18" charset="0"/>
                <a:cs typeface="B Nazanin" pitchFamily="2" charset="-78"/>
              </a:rPr>
              <a:t>استرپتوکوک پیوژن (گروه </a:t>
            </a:r>
            <a:r>
              <a:rPr lang="en-US" sz="2900" dirty="0" smtClean="0">
                <a:solidFill>
                  <a:srgbClr val="0000CC"/>
                </a:solidFill>
                <a:latin typeface="Times New Roman" pitchFamily="18" charset="0"/>
                <a:cs typeface="B Nazanin" pitchFamily="2" charset="-78"/>
              </a:rPr>
              <a:t>A</a:t>
            </a:r>
            <a:r>
              <a:rPr lang="fa-IR" sz="2900" dirty="0" smtClean="0">
                <a:solidFill>
                  <a:srgbClr val="0000CC"/>
                </a:solidFill>
                <a:latin typeface="Times New Roman" pitchFamily="18" charset="0"/>
                <a:cs typeface="B Nazanin" pitchFamily="2" charset="-78"/>
              </a:rPr>
              <a:t>) که دارای پروتئین </a:t>
            </a:r>
            <a:r>
              <a:rPr lang="en-US" sz="2900" dirty="0" smtClean="0">
                <a:solidFill>
                  <a:srgbClr val="0000CC"/>
                </a:solidFill>
                <a:latin typeface="Times New Roman" pitchFamily="18" charset="0"/>
                <a:cs typeface="B Nazanin" pitchFamily="2" charset="-78"/>
              </a:rPr>
              <a:t>M</a:t>
            </a:r>
            <a:r>
              <a:rPr lang="fa-IR" sz="2900" dirty="0" smtClean="0">
                <a:solidFill>
                  <a:srgbClr val="0000CC"/>
                </a:solidFill>
                <a:latin typeface="Times New Roman" pitchFamily="18" charset="0"/>
                <a:cs typeface="B Nazanin" pitchFamily="2" charset="-78"/>
              </a:rPr>
              <a:t> است. گونوره= پیلی</a:t>
            </a:r>
            <a:endParaRPr lang="en-US" sz="2900" dirty="0" smtClean="0">
              <a:solidFill>
                <a:srgbClr val="0000CC"/>
              </a:solidFill>
              <a:latin typeface="Times New Roman" pitchFamily="18" charset="0"/>
              <a:cs typeface="B Nazanin" pitchFamily="2" charset="-78"/>
            </a:endParaRPr>
          </a:p>
          <a:p>
            <a:pPr algn="just" rtl="1"/>
            <a:r>
              <a:rPr lang="fa-IR" sz="2900" dirty="0" smtClean="0">
                <a:solidFill>
                  <a:srgbClr val="0000CC"/>
                </a:solidFill>
                <a:latin typeface="Times New Roman" pitchFamily="18" charset="0"/>
                <a:cs typeface="B Nazanin" pitchFamily="2" charset="-78"/>
              </a:rPr>
              <a:t>تعدادی از باکتری ها مثل مایکوباکتریوم توبر کلوزیس، بروسلاها و ولژیونلاها در داخل سلولهای چند هسته ای ماکروفاژها یا مونوسیت ها زندگی کرده و رشد می کند.</a:t>
            </a:r>
          </a:p>
          <a:p>
            <a:pPr algn="just" rtl="1"/>
            <a:r>
              <a:rPr lang="fa-IR" sz="2900" dirty="0" smtClean="0">
                <a:solidFill>
                  <a:srgbClr val="0000CC"/>
                </a:solidFill>
                <a:latin typeface="Times New Roman" pitchFamily="18" charset="0"/>
                <a:cs typeface="B Nazanin" pitchFamily="2" charset="-78"/>
              </a:rPr>
              <a:t>نکته: باکتری هایی مانند </a:t>
            </a:r>
            <a:r>
              <a:rPr lang="fa-IR" sz="2900" b="1" u="sng" dirty="0" smtClean="0">
                <a:solidFill>
                  <a:srgbClr val="FF0000"/>
                </a:solidFill>
                <a:latin typeface="Times New Roman" pitchFamily="18" charset="0"/>
                <a:cs typeface="B Nazanin" pitchFamily="2" charset="-78"/>
              </a:rPr>
              <a:t>کاپنوسایتوفاگا و بوردتلا </a:t>
            </a:r>
            <a:r>
              <a:rPr lang="fa-IR" sz="2900" dirty="0" smtClean="0">
                <a:solidFill>
                  <a:srgbClr val="0000CC"/>
                </a:solidFill>
                <a:latin typeface="Times New Roman" pitchFamily="18" charset="0"/>
                <a:cs typeface="B Nazanin" pitchFamily="2" charset="-78"/>
              </a:rPr>
              <a:t>عوامل محلول یا توکسین هایی تولید می کنند که کموتاکسی توسط لوکوسیت ها را مهار می کند.</a:t>
            </a:r>
            <a:endParaRPr lang="en-US" sz="2900" dirty="0" smtClean="0">
              <a:solidFill>
                <a:srgbClr val="0000CC"/>
              </a:solidFill>
              <a:latin typeface="Times New Roman" pitchFamily="18" charset="0"/>
              <a:cs typeface="B Nazanin" pitchFamily="2" charset="-78"/>
            </a:endParaRPr>
          </a:p>
          <a:p>
            <a:pPr algn="just" rtl="1"/>
            <a:r>
              <a:rPr lang="fa-IR" sz="2900" dirty="0" smtClean="0">
                <a:solidFill>
                  <a:srgbClr val="0000CC"/>
                </a:solidFill>
                <a:latin typeface="Times New Roman" pitchFamily="18" charset="0"/>
                <a:cs typeface="B Nazanin" pitchFamily="2" charset="-78"/>
              </a:rPr>
              <a:t>برخی از باکتریها و میکروارگانیسم های دیگر می توانند تغییرات مکرری در شکل آنتی ژنیک ساختمان سطحی خود بوجود بیاورند مثل بورلیا رکورانتیس (عامل تب راجعه) و نایسریا گنوره.</a:t>
            </a:r>
            <a:endParaRPr lang="en-US" sz="2900" dirty="0" smtClean="0">
              <a:solidFill>
                <a:srgbClr val="0000CC"/>
              </a:solidFill>
              <a:latin typeface="Times New Roman" pitchFamily="18" charset="0"/>
              <a:cs typeface="B Nazanin" pitchFamily="2" charset="-78"/>
            </a:endParaRPr>
          </a:p>
          <a:p>
            <a:pPr algn="r" rtl="1"/>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00042"/>
            <a:ext cx="7239000" cy="6000792"/>
          </a:xfrm>
        </p:spPr>
        <p:txBody>
          <a:bodyPr>
            <a:normAutofit fontScale="55000" lnSpcReduction="20000"/>
          </a:bodyPr>
          <a:lstStyle/>
          <a:p>
            <a:pPr algn="just" rtl="1"/>
            <a:r>
              <a:rPr lang="fa-IR" sz="3300" i="1" dirty="0" smtClean="0">
                <a:solidFill>
                  <a:srgbClr val="FF0000"/>
                </a:solidFill>
                <a:latin typeface="Times New Roman" pitchFamily="18" charset="0"/>
                <a:cs typeface="B Nazanin" pitchFamily="2" charset="-78"/>
              </a:rPr>
              <a:t>سیستم های ترشحی باکتریها</a:t>
            </a:r>
            <a:endParaRPr lang="en-US" sz="3300" i="1" dirty="0" smtClean="0">
              <a:solidFill>
                <a:srgbClr val="FF0000"/>
              </a:solidFill>
              <a:latin typeface="Times New Roman" pitchFamily="18" charset="0"/>
              <a:cs typeface="B Nazanin" pitchFamily="2" charset="-78"/>
            </a:endParaRPr>
          </a:p>
          <a:p>
            <a:pPr algn="just" rtl="1"/>
            <a:r>
              <a:rPr lang="fa-IR" sz="3600" i="1" dirty="0" smtClean="0">
                <a:solidFill>
                  <a:srgbClr val="0000CC"/>
                </a:solidFill>
                <a:latin typeface="Times New Roman" pitchFamily="18" charset="0"/>
                <a:cs typeface="B Nazanin" pitchFamily="2" charset="-78"/>
              </a:rPr>
              <a:t>سیستم های ترشحی باکتریها در بیماری زایی باکتریها دارای اهمیت بوده و برای عمل  باکتریها بر روی سلولهای یوکاریوت میزبان ضروری هستند. باکتریهای گرم منفی دارای دیواره سلولی همراه با غشای سیتوپلاسمی و غشای خارجی هستند. یک لایه پپتیدوگلیکان نیز در آنها وجود دارد. باکتریهای گرم مثبت دارای یک غشای سیتوپلاسمیک و یک لایه بسیار ضخیم از پپتیدو گلیکن هستند. پیچیدگی و سختی ساختمان دیواره سلولی نیازمند مکانیسم هایی است تا پروتئین ها از غشاء ها عبور کنند.</a:t>
            </a:r>
            <a:endParaRPr lang="en-US" sz="3600" i="1" dirty="0" smtClean="0">
              <a:solidFill>
                <a:srgbClr val="0000CC"/>
              </a:solidFill>
              <a:latin typeface="Times New Roman" pitchFamily="18" charset="0"/>
              <a:cs typeface="B Nazanin" pitchFamily="2" charset="-78"/>
            </a:endParaRPr>
          </a:p>
          <a:p>
            <a:pPr algn="just" rtl="1"/>
            <a:r>
              <a:rPr lang="fa-IR" sz="3600" i="1" dirty="0" smtClean="0">
                <a:solidFill>
                  <a:srgbClr val="0000CC"/>
                </a:solidFill>
                <a:latin typeface="Times New Roman" pitchFamily="18" charset="0"/>
                <a:cs typeface="B Nazanin" pitchFamily="2" charset="-78"/>
              </a:rPr>
              <a:t>از سیستم های ترشحی عملکردهای سلولی مثل حمل و نقل پروتئین های سازنده پیلی یا فلاژل و هم چنین ترشح آنزیمها یاتوکسین به داخل محیط خارج سلولی رابه عهده دارند.</a:t>
            </a:r>
            <a:endParaRPr lang="en-US" sz="3600" i="1" dirty="0" smtClean="0">
              <a:solidFill>
                <a:srgbClr val="0000CC"/>
              </a:solidFill>
              <a:latin typeface="Times New Roman" pitchFamily="18" charset="0"/>
              <a:cs typeface="B Nazanin" pitchFamily="2" charset="-78"/>
            </a:endParaRPr>
          </a:p>
          <a:p>
            <a:pPr algn="just" rtl="1"/>
            <a:r>
              <a:rPr lang="fa-IR" sz="3600" i="1" dirty="0" smtClean="0">
                <a:solidFill>
                  <a:srgbClr val="0000CC"/>
                </a:solidFill>
                <a:latin typeface="Times New Roman" pitchFamily="18" charset="0"/>
                <a:cs typeface="B Nazanin" pitchFamily="2" charset="-78"/>
              </a:rPr>
              <a:t>باکتریهای گرم مثبت وگرم منفی درای یک مسیرترشحی عمومی (</a:t>
            </a:r>
            <a:r>
              <a:rPr lang="en-US" sz="3600" i="1" dirty="0" smtClean="0">
                <a:solidFill>
                  <a:srgbClr val="0000CC"/>
                </a:solidFill>
                <a:latin typeface="Times New Roman" pitchFamily="18" charset="0"/>
                <a:cs typeface="B Nazanin" pitchFamily="2" charset="-78"/>
              </a:rPr>
              <a:t>Sec</a:t>
            </a:r>
            <a:r>
              <a:rPr lang="fa-IR" sz="3600" i="1" dirty="0" smtClean="0">
                <a:solidFill>
                  <a:srgbClr val="0000CC"/>
                </a:solidFill>
                <a:latin typeface="Times New Roman" pitchFamily="18" charset="0"/>
                <a:cs typeface="B Nazanin" pitchFamily="2" charset="-78"/>
              </a:rPr>
              <a:t>) هستند که مکانیسم اصلی برای ترشح پروتئین است. برخی از سیستم های ترشحی باکتری ها مثل سیستم ترشحی تیپ </a:t>
            </a:r>
            <a:r>
              <a:rPr lang="en-US" sz="3600" i="1" dirty="0" smtClean="0">
                <a:solidFill>
                  <a:srgbClr val="0000CC"/>
                </a:solidFill>
                <a:latin typeface="Times New Roman" pitchFamily="18" charset="0"/>
                <a:cs typeface="B Nazanin" pitchFamily="2" charset="-78"/>
              </a:rPr>
              <a:t>V</a:t>
            </a:r>
            <a:r>
              <a:rPr lang="fa-IR" sz="3600" i="1" dirty="0" smtClean="0">
                <a:solidFill>
                  <a:srgbClr val="0000CC"/>
                </a:solidFill>
                <a:latin typeface="Times New Roman" pitchFamily="18" charset="0"/>
                <a:cs typeface="B Nazanin" pitchFamily="2" charset="-78"/>
              </a:rPr>
              <a:t> وابسته به </a:t>
            </a:r>
            <a:r>
              <a:rPr lang="en-US" sz="3600" i="1" dirty="0" smtClean="0">
                <a:solidFill>
                  <a:srgbClr val="0000CC"/>
                </a:solidFill>
                <a:latin typeface="Times New Roman" pitchFamily="18" charset="0"/>
                <a:cs typeface="B Nazanin" pitchFamily="2" charset="-78"/>
              </a:rPr>
              <a:t>sec</a:t>
            </a:r>
            <a:r>
              <a:rPr lang="fa-IR" sz="3600" i="1" dirty="0" smtClean="0">
                <a:solidFill>
                  <a:srgbClr val="0000CC"/>
                </a:solidFill>
                <a:latin typeface="Times New Roman" pitchFamily="18" charset="0"/>
                <a:cs typeface="B Nazanin" pitchFamily="2" charset="-78"/>
              </a:rPr>
              <a:t> (</a:t>
            </a:r>
            <a:r>
              <a:rPr lang="en-US" sz="3600" i="1" dirty="0" smtClean="0">
                <a:solidFill>
                  <a:srgbClr val="0000CC"/>
                </a:solidFill>
                <a:latin typeface="Times New Roman" pitchFamily="18" charset="0"/>
                <a:cs typeface="B Nazanin" pitchFamily="2" charset="-78"/>
              </a:rPr>
              <a:t>Sec dependent</a:t>
            </a:r>
            <a:r>
              <a:rPr lang="fa-IR" sz="3600" i="1" dirty="0" smtClean="0">
                <a:solidFill>
                  <a:srgbClr val="0000CC"/>
                </a:solidFill>
                <a:latin typeface="Times New Roman" pitchFamily="18" charset="0"/>
                <a:cs typeface="B Nazanin" pitchFamily="2" charset="-78"/>
              </a:rPr>
              <a:t>)بوده و دارای سیستم حمل و نقل خودکار می باشند.</a:t>
            </a:r>
            <a:endParaRPr lang="en-US" sz="3600" i="1" dirty="0" smtClean="0">
              <a:solidFill>
                <a:srgbClr val="0000CC"/>
              </a:solidFill>
              <a:latin typeface="Times New Roman" pitchFamily="18" charset="0"/>
              <a:cs typeface="B Nazanin" pitchFamily="2" charset="-78"/>
            </a:endParaRPr>
          </a:p>
          <a:p>
            <a:pPr algn="just" rtl="1"/>
            <a:r>
              <a:rPr lang="fa-IR" sz="3600" i="1" dirty="0" smtClean="0">
                <a:solidFill>
                  <a:srgbClr val="0000CC"/>
                </a:solidFill>
                <a:latin typeface="Times New Roman" pitchFamily="18" charset="0"/>
                <a:cs typeface="B Nazanin" pitchFamily="2" charset="-78"/>
              </a:rPr>
              <a:t>مسیرهای تیپ </a:t>
            </a:r>
            <a:r>
              <a:rPr lang="en-US" sz="3600" i="1" dirty="0" smtClean="0">
                <a:solidFill>
                  <a:srgbClr val="0000CC"/>
                </a:solidFill>
                <a:latin typeface="Times New Roman" pitchFamily="18" charset="0"/>
                <a:cs typeface="B Nazanin" pitchFamily="2" charset="-78"/>
              </a:rPr>
              <a:t>II</a:t>
            </a:r>
            <a:r>
              <a:rPr lang="fa-IR" sz="3600" i="1" dirty="0" smtClean="0">
                <a:solidFill>
                  <a:srgbClr val="0000CC"/>
                </a:solidFill>
                <a:latin typeface="Times New Roman" pitchFamily="18" charset="0"/>
                <a:cs typeface="B Nazanin" pitchFamily="2" charset="-78"/>
              </a:rPr>
              <a:t>و تیپ</a:t>
            </a:r>
            <a:r>
              <a:rPr lang="en-US" sz="3600" i="1" dirty="0" smtClean="0">
                <a:solidFill>
                  <a:srgbClr val="0000CC"/>
                </a:solidFill>
                <a:latin typeface="Times New Roman" pitchFamily="18" charset="0"/>
                <a:cs typeface="B Nazanin" pitchFamily="2" charset="-78"/>
              </a:rPr>
              <a:t>V </a:t>
            </a:r>
            <a:r>
              <a:rPr lang="fa-IR" sz="3600" i="1" dirty="0" smtClean="0">
                <a:solidFill>
                  <a:srgbClr val="0000CC"/>
                </a:solidFill>
                <a:latin typeface="Times New Roman" pitchFamily="18" charset="0"/>
                <a:cs typeface="B Nazanin" pitchFamily="2" charset="-78"/>
              </a:rPr>
              <a:t>در عملکرد باکتری های گرم منفی در جابجایی پروتئین ها از غشاء خارجی بعد از اینکه پروتئین ها از غشای سیتوپلاسمیک توسط مسیر ترشحی عمومی عبور کنند دخیل هستند. مسیرهای غیر وابسته به </a:t>
            </a:r>
            <a:r>
              <a:rPr lang="en-US" sz="3600" i="1" dirty="0" smtClean="0">
                <a:solidFill>
                  <a:srgbClr val="0000CC"/>
                </a:solidFill>
                <a:latin typeface="Times New Roman" pitchFamily="18" charset="0"/>
                <a:cs typeface="B Nazanin" pitchFamily="2" charset="-78"/>
              </a:rPr>
              <a:t>sec</a:t>
            </a:r>
            <a:r>
              <a:rPr lang="fa-IR" sz="3600" i="1" dirty="0" smtClean="0">
                <a:solidFill>
                  <a:srgbClr val="0000CC"/>
                </a:solidFill>
                <a:latin typeface="Times New Roman" pitchFamily="18" charset="0"/>
                <a:cs typeface="B Nazanin" pitchFamily="2" charset="-78"/>
              </a:rPr>
              <a:t> (</a:t>
            </a:r>
            <a:r>
              <a:rPr lang="en-US" sz="3600" i="1" dirty="0" smtClean="0">
                <a:solidFill>
                  <a:srgbClr val="0000CC"/>
                </a:solidFill>
                <a:latin typeface="Times New Roman" pitchFamily="18" charset="0"/>
                <a:cs typeface="B Nazanin" pitchFamily="2" charset="-78"/>
              </a:rPr>
              <a:t>Sec in-dependent</a:t>
            </a:r>
            <a:r>
              <a:rPr lang="fa-IR" sz="3600" i="1" dirty="0" smtClean="0">
                <a:solidFill>
                  <a:srgbClr val="0000CC"/>
                </a:solidFill>
                <a:latin typeface="Times New Roman" pitchFamily="18" charset="0"/>
                <a:cs typeface="B Nazanin" pitchFamily="2" charset="-78"/>
              </a:rPr>
              <a:t>) شامل سیستم ترشحی تیپ </a:t>
            </a:r>
            <a:r>
              <a:rPr lang="en-US" sz="3600" i="1" dirty="0" smtClean="0">
                <a:solidFill>
                  <a:srgbClr val="0000CC"/>
                </a:solidFill>
                <a:latin typeface="Times New Roman" pitchFamily="18" charset="0"/>
                <a:cs typeface="B Nazanin" pitchFamily="2" charset="-78"/>
              </a:rPr>
              <a:t>I</a:t>
            </a:r>
            <a:r>
              <a:rPr lang="fa-IR" sz="3600" i="1" dirty="0" smtClean="0">
                <a:solidFill>
                  <a:srgbClr val="0000CC"/>
                </a:solidFill>
                <a:latin typeface="Times New Roman" pitchFamily="18" charset="0"/>
                <a:cs typeface="B Nazanin" pitchFamily="2" charset="-78"/>
              </a:rPr>
              <a:t> یا سیستم ترشحی </a:t>
            </a:r>
            <a:r>
              <a:rPr lang="en-US" sz="3600" i="1" dirty="0" smtClean="0">
                <a:solidFill>
                  <a:srgbClr val="0000CC"/>
                </a:solidFill>
                <a:latin typeface="Times New Roman" pitchFamily="18" charset="0"/>
                <a:cs typeface="B Nazanin" pitchFamily="2" charset="-78"/>
              </a:rPr>
              <a:t>ABC</a:t>
            </a:r>
            <a:r>
              <a:rPr lang="fa-IR" sz="3600" i="1" dirty="0" smtClean="0">
                <a:solidFill>
                  <a:srgbClr val="0000CC"/>
                </a:solidFill>
                <a:latin typeface="Times New Roman" pitchFamily="18" charset="0"/>
                <a:cs typeface="B Nazanin" pitchFamily="2" charset="-78"/>
              </a:rPr>
              <a:t> (</a:t>
            </a:r>
            <a:r>
              <a:rPr lang="en-US" sz="3600" i="1" dirty="0" smtClean="0">
                <a:solidFill>
                  <a:srgbClr val="0000CC"/>
                </a:solidFill>
                <a:latin typeface="Times New Roman" pitchFamily="18" charset="0"/>
                <a:cs typeface="B Nazanin" pitchFamily="2" charset="-78"/>
              </a:rPr>
              <a:t>ATP binding cassette</a:t>
            </a:r>
            <a:r>
              <a:rPr lang="fa-IR" sz="3600" i="1" dirty="0" smtClean="0">
                <a:solidFill>
                  <a:srgbClr val="0000CC"/>
                </a:solidFill>
                <a:latin typeface="Times New Roman" pitchFamily="18" charset="0"/>
                <a:cs typeface="B Nazanin" pitchFamily="2" charset="-78"/>
              </a:rPr>
              <a:t>) و سیستم ترشحی تیپ </a:t>
            </a:r>
            <a:r>
              <a:rPr lang="en-US" sz="3600" i="1" dirty="0" smtClean="0">
                <a:solidFill>
                  <a:srgbClr val="0000CC"/>
                </a:solidFill>
                <a:latin typeface="Times New Roman" pitchFamily="18" charset="0"/>
                <a:cs typeface="B Nazanin" pitchFamily="2" charset="-78"/>
              </a:rPr>
              <a:t>III</a:t>
            </a:r>
            <a:r>
              <a:rPr lang="fa-IR" sz="3600" i="1" dirty="0" smtClean="0">
                <a:solidFill>
                  <a:srgbClr val="0000CC"/>
                </a:solidFill>
                <a:latin typeface="Times New Roman" pitchFamily="18" charset="0"/>
                <a:cs typeface="B Nazanin" pitchFamily="2" charset="-78"/>
              </a:rPr>
              <a:t> هستند. مسیرهای تیپ </a:t>
            </a:r>
            <a:r>
              <a:rPr lang="en-US" sz="3600" i="1" dirty="0" smtClean="0">
                <a:solidFill>
                  <a:srgbClr val="0000CC"/>
                </a:solidFill>
                <a:latin typeface="Times New Roman" pitchFamily="18" charset="0"/>
                <a:cs typeface="B Nazanin" pitchFamily="2" charset="-78"/>
              </a:rPr>
              <a:t>I</a:t>
            </a:r>
            <a:r>
              <a:rPr lang="fa-IR" sz="3600" i="1" dirty="0" smtClean="0">
                <a:solidFill>
                  <a:srgbClr val="0000CC"/>
                </a:solidFill>
                <a:latin typeface="Times New Roman" pitchFamily="18" charset="0"/>
                <a:cs typeface="B Nazanin" pitchFamily="2" charset="-78"/>
              </a:rPr>
              <a:t> و </a:t>
            </a:r>
            <a:r>
              <a:rPr lang="en-US" sz="3600" i="1" dirty="0" smtClean="0">
                <a:solidFill>
                  <a:srgbClr val="0000CC"/>
                </a:solidFill>
                <a:latin typeface="Times New Roman" pitchFamily="18" charset="0"/>
                <a:cs typeface="B Nazanin" pitchFamily="2" charset="-78"/>
              </a:rPr>
              <a:t>III</a:t>
            </a:r>
            <a:r>
              <a:rPr lang="fa-IR" sz="3600" i="1" dirty="0" smtClean="0">
                <a:solidFill>
                  <a:srgbClr val="0000CC"/>
                </a:solidFill>
                <a:latin typeface="Times New Roman" pitchFamily="18" charset="0"/>
                <a:cs typeface="B Nazanin" pitchFamily="2" charset="-78"/>
              </a:rPr>
              <a:t>  پروتئین ها را هم از غشای سیتوپلاسمیک و هم از غشای خارجی را عبور می دهند. مسیر ترشحی تیپ </a:t>
            </a:r>
            <a:r>
              <a:rPr lang="en-US" sz="3600" i="1" dirty="0" smtClean="0">
                <a:solidFill>
                  <a:srgbClr val="0000CC"/>
                </a:solidFill>
                <a:latin typeface="Times New Roman" pitchFamily="18" charset="0"/>
                <a:cs typeface="B Nazanin" pitchFamily="2" charset="-78"/>
              </a:rPr>
              <a:t>IV</a:t>
            </a:r>
            <a:r>
              <a:rPr lang="fa-IR" sz="3600" i="1" dirty="0" smtClean="0">
                <a:solidFill>
                  <a:srgbClr val="0000CC"/>
                </a:solidFill>
                <a:latin typeface="Times New Roman" pitchFamily="18" charset="0"/>
                <a:cs typeface="B Nazanin" pitchFamily="2" charset="-78"/>
              </a:rPr>
              <a:t> می تواند هم وابسته به </a:t>
            </a:r>
            <a:r>
              <a:rPr lang="en-US" sz="3600" i="1" dirty="0" smtClean="0">
                <a:solidFill>
                  <a:srgbClr val="0000CC"/>
                </a:solidFill>
                <a:latin typeface="Times New Roman" pitchFamily="18" charset="0"/>
                <a:cs typeface="B Nazanin" pitchFamily="2" charset="-78"/>
              </a:rPr>
              <a:t>sec</a:t>
            </a:r>
            <a:r>
              <a:rPr lang="fa-IR" sz="3600" i="1" dirty="0" smtClean="0">
                <a:solidFill>
                  <a:srgbClr val="0000CC"/>
                </a:solidFill>
                <a:latin typeface="Times New Roman" pitchFamily="18" charset="0"/>
                <a:cs typeface="B Nazanin" pitchFamily="2" charset="-78"/>
              </a:rPr>
              <a:t> و هم غیر وابسته به </a:t>
            </a:r>
            <a:r>
              <a:rPr lang="en-US" sz="3600" i="1" dirty="0" smtClean="0">
                <a:solidFill>
                  <a:srgbClr val="0000CC"/>
                </a:solidFill>
                <a:latin typeface="Times New Roman" pitchFamily="18" charset="0"/>
                <a:cs typeface="B Nazanin" pitchFamily="2" charset="-78"/>
              </a:rPr>
              <a:t>sec</a:t>
            </a:r>
            <a:r>
              <a:rPr lang="fa-IR" sz="3600" i="1" dirty="0" smtClean="0">
                <a:solidFill>
                  <a:srgbClr val="0000CC"/>
                </a:solidFill>
                <a:latin typeface="Times New Roman" pitchFamily="18" charset="0"/>
                <a:cs typeface="B Nazanin" pitchFamily="2" charset="-78"/>
              </a:rPr>
              <a:t> باشد و قادر به انتقال پروتئینها یا </a:t>
            </a:r>
            <a:r>
              <a:rPr lang="en-US" sz="3600" i="1" dirty="0" smtClean="0">
                <a:solidFill>
                  <a:srgbClr val="0000CC"/>
                </a:solidFill>
                <a:latin typeface="Times New Roman" pitchFamily="18" charset="0"/>
                <a:cs typeface="B Nazanin" pitchFamily="2" charset="-78"/>
              </a:rPr>
              <a:t>DNA</a:t>
            </a:r>
            <a:r>
              <a:rPr lang="fa-IR" sz="3600" i="1" dirty="0" smtClean="0">
                <a:solidFill>
                  <a:srgbClr val="0000CC"/>
                </a:solidFill>
                <a:latin typeface="Times New Roman" pitchFamily="18" charset="0"/>
                <a:cs typeface="B Nazanin" pitchFamily="2" charset="-78"/>
              </a:rPr>
              <a:t> است.</a:t>
            </a:r>
            <a:endParaRPr lang="en-US" sz="3600" i="1" dirty="0" smtClean="0">
              <a:solidFill>
                <a:srgbClr val="0000CC"/>
              </a:solidFill>
              <a:latin typeface="Times New Roman" pitchFamily="18" charset="0"/>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428604"/>
            <a:ext cx="7239000" cy="6072230"/>
          </a:xfrm>
        </p:spPr>
        <p:txBody>
          <a:bodyPr>
            <a:normAutofit fontScale="85000" lnSpcReduction="10000"/>
          </a:bodyPr>
          <a:lstStyle/>
          <a:p>
            <a:pPr algn="just" rtl="1"/>
            <a:r>
              <a:rPr lang="fa-IR" b="1" dirty="0" smtClean="0">
                <a:solidFill>
                  <a:srgbClr val="FF0000"/>
                </a:solidFill>
                <a:cs typeface="B Nazanin" pitchFamily="2" charset="-78"/>
              </a:rPr>
              <a:t>نیازمندی به آهن</a:t>
            </a:r>
            <a:endParaRPr lang="en-US" b="1" dirty="0" smtClean="0">
              <a:solidFill>
                <a:srgbClr val="FF0000"/>
              </a:solidFill>
              <a:cs typeface="B Nazanin" pitchFamily="2" charset="-78"/>
            </a:endParaRPr>
          </a:p>
          <a:p>
            <a:pPr algn="just" rtl="1"/>
            <a:r>
              <a:rPr lang="fa-IR" dirty="0" smtClean="0">
                <a:solidFill>
                  <a:srgbClr val="0000CC"/>
                </a:solidFill>
                <a:cs typeface="B Nazanin" pitchFamily="2" charset="-78"/>
              </a:rPr>
              <a:t>آهن یکی از مواد مغذی اصلی برای رشد و متابولیسم تقریباً همه میکروارگانیسم ها بوده و یک کو فاکتور اصلی شماری از فرآیندهای آنزیماتیک و متابولیک است. از آنجا که آهن تمایل به جذب بالایی به پروتئین های اتصالی ترانسفرین در سرم ولاکتوفرین در روی سطوح مخاطی دارد جذب آن توسط میکروبها محدود است. توانایی یک پاتوژن میکروبی برای بدست آوردن آهن از محیط میزبان در توانایی ایجاد بیماری دخیل است.</a:t>
            </a:r>
          </a:p>
          <a:p>
            <a:pPr algn="just" rtl="1"/>
            <a:r>
              <a:rPr lang="fa-IR" dirty="0" smtClean="0">
                <a:solidFill>
                  <a:srgbClr val="0000CC"/>
                </a:solidFill>
                <a:cs typeface="B Nazanin" pitchFamily="2" charset="-78"/>
              </a:rPr>
              <a:t> اهن در دسترس در ویرولانس بیشتر پاتوژنها نیز موثر است. برای مثال آهن یک فاکتور اصلی بیماری زایی در </a:t>
            </a:r>
            <a:r>
              <a:rPr lang="fa-IR" dirty="0" smtClean="0">
                <a:solidFill>
                  <a:srgbClr val="FF0000"/>
                </a:solidFill>
                <a:cs typeface="B Nazanin" pitchFamily="2" charset="-78"/>
              </a:rPr>
              <a:t>سودوموناس آئروژینوزا </a:t>
            </a:r>
            <a:r>
              <a:rPr lang="fa-IR" dirty="0" smtClean="0">
                <a:solidFill>
                  <a:srgbClr val="0000CC"/>
                </a:solidFill>
                <a:cs typeface="B Nazanin" pitchFamily="2" charset="-78"/>
              </a:rPr>
              <a:t>است. استفاده از مدل های حیوانی در عفونت </a:t>
            </a:r>
            <a:r>
              <a:rPr lang="fa-IR" dirty="0" smtClean="0">
                <a:solidFill>
                  <a:srgbClr val="FF0000"/>
                </a:solidFill>
                <a:cs typeface="B Nazanin" pitchFamily="2" charset="-78"/>
              </a:rPr>
              <a:t>لیستریا مونوسیتوژن </a:t>
            </a:r>
            <a:r>
              <a:rPr lang="fa-IR" dirty="0" smtClean="0">
                <a:solidFill>
                  <a:srgbClr val="0000CC"/>
                </a:solidFill>
                <a:cs typeface="B Nazanin" pitchFamily="2" charset="-78"/>
              </a:rPr>
              <a:t>ثابت کرد که در زمان پایین آمدن سطح آهن بقای باکتری طولانی تر می شود. </a:t>
            </a:r>
            <a:endParaRPr lang="en-US" dirty="0" smtClean="0">
              <a:solidFill>
                <a:srgbClr val="0000CC"/>
              </a:solidFill>
              <a:cs typeface="B Nazanin" pitchFamily="2" charset="-78"/>
            </a:endParaRPr>
          </a:p>
          <a:p>
            <a:pPr algn="just" rtl="1"/>
            <a:r>
              <a:rPr lang="fa-IR" dirty="0" smtClean="0">
                <a:solidFill>
                  <a:srgbClr val="0000CC"/>
                </a:solidFill>
                <a:cs typeface="B Nazanin" pitchFamily="2" charset="-78"/>
              </a:rPr>
              <a:t>کاهش آهن در دسترس نیز، می تواند در بیماری زایی موثر باشد. به عنوان مثال کمبود آهن باعث افزایش تولید </a:t>
            </a:r>
            <a:r>
              <a:rPr lang="fa-IR" dirty="0" smtClean="0">
                <a:solidFill>
                  <a:srgbClr val="FF0000"/>
                </a:solidFill>
                <a:cs typeface="B Nazanin" pitchFamily="2" charset="-78"/>
              </a:rPr>
              <a:t>توکسین دیفتری </a:t>
            </a:r>
            <a:r>
              <a:rPr lang="fa-IR" dirty="0" smtClean="0">
                <a:solidFill>
                  <a:srgbClr val="0000CC"/>
                </a:solidFill>
                <a:cs typeface="B Nazanin" pitchFamily="2" charset="-78"/>
              </a:rPr>
              <a:t>شده، بیماری شدیدتری ایجاد می شود. در شرایط محدودیت آهن بیماری زایی </a:t>
            </a:r>
            <a:r>
              <a:rPr lang="fa-IR" dirty="0" smtClean="0">
                <a:solidFill>
                  <a:srgbClr val="FF0000"/>
                </a:solidFill>
                <a:cs typeface="B Nazanin" pitchFamily="2" charset="-78"/>
              </a:rPr>
              <a:t>نایسریا مننژیتیدیس </a:t>
            </a:r>
            <a:r>
              <a:rPr lang="fa-IR" dirty="0" smtClean="0">
                <a:solidFill>
                  <a:srgbClr val="0000CC"/>
                </a:solidFill>
                <a:cs typeface="B Nazanin" pitchFamily="2" charset="-78"/>
              </a:rPr>
              <a:t>هزار برابر بیشتر میشود.</a:t>
            </a:r>
            <a:endParaRPr lang="en-US" dirty="0" smtClean="0">
              <a:solidFill>
                <a:srgbClr val="0000CC"/>
              </a:solidFill>
              <a:cs typeface="B Nazanin" pitchFamily="2" charset="-78"/>
            </a:endParaRPr>
          </a:p>
          <a:p>
            <a:pPr algn="just" rtl="1"/>
            <a:r>
              <a:rPr lang="fa-IR" dirty="0" smtClean="0">
                <a:solidFill>
                  <a:srgbClr val="0000CC"/>
                </a:solidFill>
                <a:cs typeface="B Nazanin" pitchFamily="2" charset="-78"/>
              </a:rPr>
              <a:t>به این نکته نیز توجه کنید که کمبود آهن در انسانها می تواند بر روی ارگانهای مختلف بدن و سیستم ایمنی اثر گذاشته و باعث نقص سیستم ایمنی وابسته به سلول و کاهش عملکرد سلولهای پلی مورفونو کائر می شود.</a:t>
            </a:r>
            <a:endParaRPr lang="en-US" dirty="0" smtClean="0">
              <a:solidFill>
                <a:srgbClr val="0000CC"/>
              </a:solidFill>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FF0000"/>
                </a:solidFill>
              </a:rPr>
              <a:t>بیوفیلم</a:t>
            </a:r>
            <a:endParaRPr lang="en-US" dirty="0">
              <a:solidFill>
                <a:srgbClr val="FF0000"/>
              </a:solidFill>
            </a:endParaRPr>
          </a:p>
        </p:txBody>
      </p:sp>
      <p:sp>
        <p:nvSpPr>
          <p:cNvPr id="3" name="Content Placeholder 2"/>
          <p:cNvSpPr>
            <a:spLocks noGrp="1"/>
          </p:cNvSpPr>
          <p:nvPr>
            <p:ph idx="1"/>
          </p:nvPr>
        </p:nvSpPr>
        <p:spPr/>
        <p:txBody>
          <a:bodyPr>
            <a:normAutofit/>
          </a:bodyPr>
          <a:lstStyle/>
          <a:p>
            <a:pPr algn="r" rtl="1"/>
            <a:r>
              <a:rPr lang="fa-IR" sz="2200" dirty="0" smtClean="0">
                <a:solidFill>
                  <a:srgbClr val="0000CC"/>
                </a:solidFill>
                <a:cs typeface="B Nazanin" pitchFamily="2" charset="-78"/>
              </a:rPr>
              <a:t>یک بیوفیلم تجمعی از باکتری های دارای اثر متقابل متصل شده به یک سطح جامد یا به یکدیگر می باشد که درون یک ماتریکس اگزوپلی ساکاریدی محصور شده است. این حالت# پلانکتونی</a:t>
            </a:r>
          </a:p>
          <a:p>
            <a:pPr algn="r" rtl="1"/>
            <a:r>
              <a:rPr lang="fa-IR" sz="2200" dirty="0" smtClean="0">
                <a:solidFill>
                  <a:srgbClr val="0000CC"/>
                </a:solidFill>
                <a:cs typeface="B Nazanin" pitchFamily="2" charset="-78"/>
              </a:rPr>
              <a:t>سیستم ایمنی و آنتی بیوتیک</a:t>
            </a:r>
          </a:p>
          <a:p>
            <a:pPr algn="r" rtl="1"/>
            <a:r>
              <a:rPr lang="fa-IR" sz="2200" dirty="0" smtClean="0">
                <a:solidFill>
                  <a:srgbClr val="0000CC"/>
                </a:solidFill>
                <a:cs typeface="B Nazanin" pitchFamily="2" charset="-78"/>
              </a:rPr>
              <a:t>مثال:</a:t>
            </a:r>
          </a:p>
          <a:p>
            <a:pPr algn="r" rtl="1"/>
            <a:r>
              <a:rPr lang="fa-IR" sz="2200" dirty="0" smtClean="0">
                <a:solidFill>
                  <a:srgbClr val="0000CC"/>
                </a:solidFill>
                <a:cs typeface="B Nazanin" pitchFamily="2" charset="-78"/>
              </a:rPr>
              <a:t>استافیلوکوک اورئوس و اپیدرمیدیس در کاتترهای وریدی، لنزهای چشم</a:t>
            </a:r>
          </a:p>
          <a:p>
            <a:pPr algn="r" rtl="1"/>
            <a:r>
              <a:rPr lang="fa-IR" sz="2200" dirty="0" smtClean="0">
                <a:solidFill>
                  <a:srgbClr val="0000CC"/>
                </a:solidFill>
                <a:cs typeface="B Nazanin" pitchFamily="2" charset="-78"/>
              </a:rPr>
              <a:t>سودوموناس آئروژینوزا در بیماران سیستیک فیبروزیس در ایجاد عفونت های تنفسی</a:t>
            </a:r>
            <a:endParaRPr lang="en-US" sz="2200" dirty="0" smtClean="0">
              <a:solidFill>
                <a:srgbClr val="0000CC"/>
              </a:solidFill>
              <a:cs typeface="B Nazanin" pitchFamily="2" charset="-78"/>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37192"/>
          </a:xfrm>
        </p:spPr>
        <p:txBody>
          <a:bodyPr>
            <a:normAutofit fontScale="90000"/>
          </a:bodyPr>
          <a:lstStyle/>
          <a:p>
            <a:pPr algn="r" rtl="1"/>
            <a:r>
              <a:rPr lang="fa-IR" sz="1800" dirty="0" smtClean="0">
                <a:solidFill>
                  <a:srgbClr val="FF0000"/>
                </a:solidFill>
                <a:cs typeface="B Nazanin" pitchFamily="2" charset="-78"/>
              </a:rPr>
              <a:t/>
            </a:r>
            <a:br>
              <a:rPr lang="fa-IR" sz="1800" dirty="0" smtClean="0">
                <a:solidFill>
                  <a:srgbClr val="FF0000"/>
                </a:solidFill>
                <a:cs typeface="B Nazanin" pitchFamily="2" charset="-78"/>
              </a:rPr>
            </a:br>
            <a:r>
              <a:rPr lang="fa-IR" sz="1800" dirty="0" smtClean="0">
                <a:solidFill>
                  <a:srgbClr val="FF0000"/>
                </a:solidFill>
                <a:cs typeface="B Nazanin" pitchFamily="2" charset="-78"/>
              </a:rPr>
              <a:t/>
            </a:r>
            <a:br>
              <a:rPr lang="fa-IR" sz="1800" dirty="0" smtClean="0">
                <a:solidFill>
                  <a:srgbClr val="FF0000"/>
                </a:solidFill>
                <a:cs typeface="B Nazanin" pitchFamily="2" charset="-78"/>
              </a:rPr>
            </a:br>
            <a:r>
              <a:rPr lang="en-US" sz="4000" dirty="0" smtClean="0">
                <a:solidFill>
                  <a:srgbClr val="0000CC"/>
                </a:solidFill>
                <a:cs typeface="B Nazanin" pitchFamily="2" charset="-78"/>
              </a:rPr>
              <a:t/>
            </a:r>
            <a:br>
              <a:rPr lang="en-US" sz="4000" dirty="0" smtClean="0">
                <a:solidFill>
                  <a:srgbClr val="0000CC"/>
                </a:solidFill>
                <a:cs typeface="B Nazanin" pitchFamily="2" charset="-78"/>
              </a:rPr>
            </a:br>
            <a:r>
              <a:rPr lang="fa-IR" sz="3100" dirty="0" smtClean="0">
                <a:solidFill>
                  <a:srgbClr val="FF0000"/>
                </a:solidFill>
                <a:cs typeface="B Nazanin" pitchFamily="2" charset="-78"/>
              </a:rPr>
              <a:t>فصل 10: میکروبیوتای (</a:t>
            </a:r>
            <a:r>
              <a:rPr lang="en-US" sz="3100" dirty="0" err="1" smtClean="0">
                <a:solidFill>
                  <a:srgbClr val="FF0000"/>
                </a:solidFill>
                <a:cs typeface="B Nazanin" pitchFamily="2" charset="-78"/>
              </a:rPr>
              <a:t>Microbiota</a:t>
            </a:r>
            <a:r>
              <a:rPr lang="fa-IR" sz="3100" dirty="0" smtClean="0">
                <a:solidFill>
                  <a:srgbClr val="FF0000"/>
                </a:solidFill>
                <a:cs typeface="B Nazanin" pitchFamily="2" charset="-78"/>
              </a:rPr>
              <a:t>) نرمال بدن انسان</a:t>
            </a:r>
            <a:endParaRPr lang="en-US" sz="3100" dirty="0"/>
          </a:p>
        </p:txBody>
      </p:sp>
      <p:sp>
        <p:nvSpPr>
          <p:cNvPr id="3" name="Content Placeholder 2"/>
          <p:cNvSpPr>
            <a:spLocks noGrp="1"/>
          </p:cNvSpPr>
          <p:nvPr>
            <p:ph idx="1"/>
          </p:nvPr>
        </p:nvSpPr>
        <p:spPr>
          <a:xfrm>
            <a:off x="571472" y="928670"/>
            <a:ext cx="7239000" cy="5715040"/>
          </a:xfrm>
        </p:spPr>
        <p:txBody>
          <a:bodyPr>
            <a:normAutofit fontScale="25000" lnSpcReduction="20000"/>
          </a:bodyPr>
          <a:lstStyle/>
          <a:p>
            <a:pPr algn="just" rtl="1"/>
            <a:r>
              <a:rPr lang="fa-IR" sz="6400" dirty="0" smtClean="0">
                <a:solidFill>
                  <a:srgbClr val="0000CC"/>
                </a:solidFill>
                <a:cs typeface="B Nazanin" pitchFamily="2" charset="-78"/>
              </a:rPr>
              <a:t>تحقیقات نشان داده است که این فلورای نرمال که حالا میکروبیوتای نرمال نامیده می‌شوند خط اول دفاعی بر علیه پاتوژنهای میکروبی را تشکیل داده و در هضم غذا مشارکت کرده و در دژنراسیون توکسین و بلوغ سیستم ایمنی نقش دارند. تغییر میکروبیوتای نرمال یا تحریک التهاب توسط آنها باعث ایجاد بیماری‌هایی مثل بیماری التهابی </a:t>
            </a:r>
            <a:r>
              <a:rPr lang="fa-IR" sz="6400" dirty="0" smtClean="0">
                <a:solidFill>
                  <a:srgbClr val="0000CC"/>
                </a:solidFill>
                <a:latin typeface="Times" pitchFamily="18" charset="0"/>
                <a:cs typeface="B Nazanin" pitchFamily="2" charset="-78"/>
              </a:rPr>
              <a:t>روده می‌شود. </a:t>
            </a:r>
            <a:endParaRPr lang="en-US" sz="6400" dirty="0" smtClean="0">
              <a:solidFill>
                <a:srgbClr val="0000CC"/>
              </a:solidFill>
              <a:latin typeface="Times" pitchFamily="18" charset="0"/>
              <a:cs typeface="B Nazanin" pitchFamily="2" charset="-78"/>
            </a:endParaRPr>
          </a:p>
          <a:p>
            <a:pPr algn="just" rtl="1"/>
            <a:r>
              <a:rPr lang="fa-IR" sz="6400" dirty="0" smtClean="0">
                <a:solidFill>
                  <a:srgbClr val="0000CC"/>
                </a:solidFill>
                <a:latin typeface="Times" pitchFamily="18" charset="0"/>
                <a:cs typeface="B Nazanin" pitchFamily="2" charset="-78"/>
              </a:rPr>
              <a:t>فلورای میکروبی یا میکروبیوتا میکروارگانیسم‌هایی هستند که در پوست و غشای مخاطی افراد سالم طبیعی؛ ساکن هستند و به دو گروه تقسیم می‌شوند:</a:t>
            </a:r>
            <a:endParaRPr lang="en-US" sz="6400" dirty="0" smtClean="0">
              <a:solidFill>
                <a:srgbClr val="0000CC"/>
              </a:solidFill>
              <a:latin typeface="Times" pitchFamily="18" charset="0"/>
              <a:cs typeface="B Nazanin" pitchFamily="2" charset="-78"/>
            </a:endParaRPr>
          </a:p>
          <a:p>
            <a:pPr algn="just" rtl="1"/>
            <a:r>
              <a:rPr lang="fa-IR" sz="6400" dirty="0" smtClean="0">
                <a:solidFill>
                  <a:srgbClr val="FF0000"/>
                </a:solidFill>
                <a:latin typeface="Times" pitchFamily="18" charset="0"/>
                <a:cs typeface="B Nazanin" pitchFamily="2" charset="-78"/>
              </a:rPr>
              <a:t>1-  فلورای ساکن (</a:t>
            </a:r>
            <a:r>
              <a:rPr lang="en-US" sz="6400" dirty="0" smtClean="0">
                <a:solidFill>
                  <a:srgbClr val="FF0000"/>
                </a:solidFill>
                <a:latin typeface="Times" pitchFamily="18" charset="0"/>
                <a:cs typeface="B Nazanin" pitchFamily="2" charset="-78"/>
              </a:rPr>
              <a:t>resident flora</a:t>
            </a:r>
            <a:r>
              <a:rPr lang="fa-IR" sz="6400" dirty="0" smtClean="0">
                <a:solidFill>
                  <a:srgbClr val="FF0000"/>
                </a:solidFill>
                <a:latin typeface="Times" pitchFamily="18" charset="0"/>
                <a:cs typeface="B Nazanin" pitchFamily="2" charset="-78"/>
              </a:rPr>
              <a:t>) </a:t>
            </a:r>
            <a:r>
              <a:rPr lang="fa-IR" sz="6400" dirty="0" smtClean="0">
                <a:solidFill>
                  <a:srgbClr val="0000CC"/>
                </a:solidFill>
                <a:latin typeface="Times" pitchFamily="18" charset="0"/>
                <a:cs typeface="B Nazanin" pitchFamily="2" charset="-78"/>
              </a:rPr>
              <a:t>که انواع نسبتاً ثابت میکروارگانیسم‌ها هستند که همیشه در مکان و سن معینی یافت می‌شوند.</a:t>
            </a:r>
            <a:endParaRPr lang="en-US" sz="6400" dirty="0" smtClean="0">
              <a:solidFill>
                <a:srgbClr val="0000CC"/>
              </a:solidFill>
              <a:latin typeface="Times" pitchFamily="18" charset="0"/>
              <a:cs typeface="B Nazanin" pitchFamily="2" charset="-78"/>
            </a:endParaRPr>
          </a:p>
          <a:p>
            <a:pPr algn="just" rtl="1"/>
            <a:r>
              <a:rPr lang="fa-IR" sz="6400" u="sng" dirty="0" smtClean="0">
                <a:solidFill>
                  <a:srgbClr val="FF0000"/>
                </a:solidFill>
                <a:latin typeface="Times" pitchFamily="18" charset="0"/>
                <a:cs typeface="B Nazanin" pitchFamily="2" charset="-78"/>
              </a:rPr>
              <a:t>2- فلورای بی‌ثبات یا گذرا (</a:t>
            </a:r>
            <a:r>
              <a:rPr lang="en-US" sz="6400" u="sng" dirty="0" smtClean="0">
                <a:solidFill>
                  <a:srgbClr val="FF0000"/>
                </a:solidFill>
                <a:latin typeface="Times" pitchFamily="18" charset="0"/>
                <a:cs typeface="B Nazanin" pitchFamily="2" charset="-78"/>
              </a:rPr>
              <a:t>Transient flora</a:t>
            </a:r>
            <a:r>
              <a:rPr lang="fa-IR" sz="6400" u="sng" dirty="0" smtClean="0">
                <a:solidFill>
                  <a:srgbClr val="FF0000"/>
                </a:solidFill>
                <a:latin typeface="Times" pitchFamily="18" charset="0"/>
                <a:cs typeface="B Nazanin" pitchFamily="2" charset="-78"/>
              </a:rPr>
              <a:t>)  </a:t>
            </a:r>
            <a:r>
              <a:rPr lang="fa-IR" sz="6400" dirty="0" smtClean="0">
                <a:solidFill>
                  <a:srgbClr val="0000CC"/>
                </a:solidFill>
                <a:latin typeface="Times" pitchFamily="18" charset="0"/>
                <a:cs typeface="B Nazanin" pitchFamily="2" charset="-78"/>
              </a:rPr>
              <a:t>که میکروارگانیسم‌های  غیر پاتوژن یا بالقوه پاتوژنی هستند که در مدت چند ساعت، چند روز یا چند هفته در پوست یا غشاهای مخاطی ساکن می‌شوند. این نوع فلور معمولا از محیط کسب شده، ایجاد بیماری نکرده و نمی توانند خود را به طور دائمی در سطح ساکن کنند. اهمیت کمتری نسبت به گروه اول دارند و به صورت بی اثر باقی می مانند. اگر گروه اول از بین بروند، می توانند ایجاد بیماری کنند.</a:t>
            </a:r>
            <a:endParaRPr lang="en-US" sz="6400" dirty="0" smtClean="0">
              <a:solidFill>
                <a:srgbClr val="0000CC"/>
              </a:solidFill>
              <a:latin typeface="Times" pitchFamily="18" charset="0"/>
              <a:cs typeface="B Nazanin" pitchFamily="2" charset="-78"/>
            </a:endParaRPr>
          </a:p>
          <a:p>
            <a:pPr algn="just" rtl="1"/>
            <a:r>
              <a:rPr lang="fa-IR" sz="6400" b="1" dirty="0" smtClean="0">
                <a:solidFill>
                  <a:srgbClr val="FF0000"/>
                </a:solidFill>
                <a:latin typeface="Times" pitchFamily="18" charset="0"/>
                <a:cs typeface="B Nazanin" pitchFamily="2" charset="-78"/>
              </a:rPr>
              <a:t>نقش فلواری ساکن</a:t>
            </a:r>
            <a:endParaRPr lang="en-US" sz="6400" b="1" dirty="0" smtClean="0">
              <a:solidFill>
                <a:srgbClr val="FF0000"/>
              </a:solidFill>
              <a:latin typeface="Times" pitchFamily="18" charset="0"/>
              <a:cs typeface="B Nazanin" pitchFamily="2" charset="-78"/>
            </a:endParaRPr>
          </a:p>
          <a:p>
            <a:pPr algn="just" rtl="1"/>
            <a:r>
              <a:rPr lang="fa-IR" sz="6400" dirty="0" smtClean="0">
                <a:solidFill>
                  <a:srgbClr val="0000CC"/>
                </a:solidFill>
                <a:latin typeface="Times" pitchFamily="18" charset="0"/>
                <a:cs typeface="B Nazanin" pitchFamily="2" charset="-78"/>
              </a:rPr>
              <a:t>میکروارگانیسم‌هایی که به طور دائم در سطوح بدن وجود دارند را کومنسال (</a:t>
            </a:r>
            <a:r>
              <a:rPr lang="en-US" sz="6400" dirty="0" err="1" smtClean="0">
                <a:solidFill>
                  <a:srgbClr val="0000CC"/>
                </a:solidFill>
                <a:latin typeface="Times" pitchFamily="18" charset="0"/>
                <a:cs typeface="B Nazanin" pitchFamily="2" charset="-78"/>
              </a:rPr>
              <a:t>Commensal</a:t>
            </a:r>
            <a:r>
              <a:rPr lang="fa-IR" sz="6400" dirty="0" smtClean="0">
                <a:solidFill>
                  <a:srgbClr val="0000CC"/>
                </a:solidFill>
                <a:latin typeface="Times" pitchFamily="18" charset="0"/>
                <a:cs typeface="B Nazanin" pitchFamily="2" charset="-78"/>
              </a:rPr>
              <a:t>) می‌گویند. </a:t>
            </a:r>
            <a:r>
              <a:rPr lang="fa-IR" sz="6400" dirty="0" smtClean="0">
                <a:solidFill>
                  <a:srgbClr val="0000CC"/>
                </a:solidFill>
                <a:cs typeface="B Nazanin" pitchFamily="2" charset="-78"/>
              </a:rPr>
              <a:t>رشد این میکروارگانیسم‌ها در هر نقطه‌ای از بدن به عوامل فیزیولوزیکی مثل دما، رطوبت و وجود مواد مغذی و مواد مهارکننده بستگی دارد. وجود این میکروارگانیسم‌ها برای زندگی انسان ضروری است. فلورای ساکن مجاری گوارشی، ویتامین </a:t>
            </a:r>
            <a:r>
              <a:rPr lang="en-US" sz="6400" dirty="0" smtClean="0">
                <a:solidFill>
                  <a:srgbClr val="0000CC"/>
                </a:solidFill>
                <a:cs typeface="B Nazanin" pitchFamily="2" charset="-78"/>
              </a:rPr>
              <a:t>K</a:t>
            </a:r>
            <a:r>
              <a:rPr lang="fa-IR" sz="6400" dirty="0" smtClean="0">
                <a:solidFill>
                  <a:srgbClr val="0000CC"/>
                </a:solidFill>
                <a:cs typeface="B Nazanin" pitchFamily="2" charset="-78"/>
              </a:rPr>
              <a:t> سنتز کرده و به جذب مواد مغذی کمک می‌کنند. وجود فلورای ساکن روی پوست و غشاهای مخاطی می‌توانند از کولونیزاسیون عوامل بیماری زا جلوگیری کنند(مداخله باکتریایی).. با سرکوب فلواری نرمال یک محل خالی ایجاد می‌شود که توسط ارگانیسم‌های محیطی یا ارگانیسم‌های بخش‌های دیگر بدن پر می‌شود.</a:t>
            </a:r>
            <a:endParaRPr lang="en-US" sz="6400" dirty="0" smtClean="0">
              <a:solidFill>
                <a:srgbClr val="0000CC"/>
              </a:solidFill>
              <a:cs typeface="B Nazanin" pitchFamily="2" charset="-78"/>
            </a:endParaRPr>
          </a:p>
          <a:p>
            <a:pPr algn="just" rtl="1"/>
            <a:r>
              <a:rPr lang="fa-IR" sz="6400" dirty="0" smtClean="0">
                <a:solidFill>
                  <a:srgbClr val="0000CC"/>
                </a:solidFill>
                <a:cs typeface="B Nazanin" pitchFamily="2" charset="-78"/>
              </a:rPr>
              <a:t>از طرف دیگر خود فلورای نرمال نیز ممکن است تحت شرایط خاصی ایجاد بیماری نماید. مثلاً استرپتوکوکهای ویریدنس که شایع ‌ترین فلورای ساکن مجاری تنفسی فوقانی هستند، اگر به تعداد زیادی وارد جریان خون شوند (مثلاً به دنبال کشیدن دندان یا به دنبال تونسیلکتومی) می‌توانند در روی دریچه‌های قلب صدمه دیده یا دریچه‌های مصنوعی قرار گرفته و اندوکاردیت عفونی ایجاد کنند.</a:t>
            </a:r>
            <a:endParaRPr lang="en-US" sz="6400" dirty="0" smtClean="0">
              <a:solidFill>
                <a:srgbClr val="0000CC"/>
              </a:solidFill>
              <a:cs typeface="B Nazanin" pitchFamily="2" charset="-78"/>
            </a:endParaRPr>
          </a:p>
          <a:p>
            <a:pPr algn="just" rtl="1"/>
            <a:r>
              <a:rPr lang="fa-IR" sz="6400" dirty="0" smtClean="0">
                <a:solidFill>
                  <a:srgbClr val="0000CC"/>
                </a:solidFill>
                <a:cs typeface="B Nazanin" pitchFamily="2" charset="-78"/>
              </a:rPr>
              <a:t>     نکته: گونه‌های باکتروئیدس شایعترین باکتری‌های ساکن روده بزرگ بوده و برای آن منطقه کاملاً بی‌ضرر هستند.</a:t>
            </a:r>
            <a:endParaRPr lang="en-US" sz="6400" dirty="0" smtClean="0">
              <a:solidFill>
                <a:srgbClr val="0000CC"/>
              </a:solidFill>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642918"/>
            <a:ext cx="7239000" cy="6000792"/>
          </a:xfrm>
        </p:spPr>
        <p:txBody>
          <a:bodyPr>
            <a:normAutofit fontScale="92500" lnSpcReduction="10000"/>
          </a:bodyPr>
          <a:lstStyle/>
          <a:p>
            <a:pPr algn="just" rtl="1"/>
            <a:r>
              <a:rPr lang="fa-IR" sz="2200" b="1" dirty="0" smtClean="0">
                <a:solidFill>
                  <a:srgbClr val="FF0000"/>
                </a:solidFill>
                <a:cs typeface="B Nazanin" pitchFamily="2" charset="-78"/>
              </a:rPr>
              <a:t>میکروبیوتای نرمال پوست</a:t>
            </a:r>
            <a:endParaRPr lang="en-US" sz="2200" b="1" dirty="0" smtClean="0">
              <a:solidFill>
                <a:srgbClr val="FF0000"/>
              </a:solidFill>
              <a:cs typeface="B Nazanin" pitchFamily="2" charset="-78"/>
            </a:endParaRPr>
          </a:p>
          <a:p>
            <a:pPr algn="just" rtl="1"/>
            <a:r>
              <a:rPr lang="fa-IR" sz="2200" dirty="0" smtClean="0">
                <a:solidFill>
                  <a:srgbClr val="0000CC"/>
                </a:solidFill>
                <a:cs typeface="B Nazanin" pitchFamily="2" charset="-78"/>
              </a:rPr>
              <a:t>میکروارگانیسم‌های ساکن مشخص پوست شامل موارد زیر هستند:</a:t>
            </a:r>
            <a:endParaRPr lang="en-US" sz="2200" dirty="0" smtClean="0">
              <a:solidFill>
                <a:srgbClr val="0000CC"/>
              </a:solidFill>
              <a:cs typeface="B Nazanin" pitchFamily="2" charset="-78"/>
            </a:endParaRPr>
          </a:p>
          <a:p>
            <a:pPr lvl="0" algn="just" rtl="1"/>
            <a:r>
              <a:rPr lang="fa-IR" sz="2200" dirty="0" smtClean="0">
                <a:solidFill>
                  <a:srgbClr val="0000CC"/>
                </a:solidFill>
                <a:cs typeface="B Nazanin" pitchFamily="2" charset="-78"/>
              </a:rPr>
              <a:t>باسیل‌های دیفتروئید هوازی و بی‌هوازی (مثل کورینه باکتریوم و پروپیونی باکتریوم)</a:t>
            </a:r>
            <a:endParaRPr lang="en-US" sz="2200" dirty="0" smtClean="0">
              <a:solidFill>
                <a:srgbClr val="0000CC"/>
              </a:solidFill>
              <a:cs typeface="B Nazanin" pitchFamily="2" charset="-78"/>
            </a:endParaRPr>
          </a:p>
          <a:p>
            <a:pPr lvl="0" algn="just" rtl="1"/>
            <a:r>
              <a:rPr lang="fa-IR" sz="2200" dirty="0" smtClean="0">
                <a:solidFill>
                  <a:srgbClr val="0000CC"/>
                </a:solidFill>
                <a:cs typeface="B Nazanin" pitchFamily="2" charset="-78"/>
              </a:rPr>
              <a:t>استافیلوکوکهای هوازی و بی‌هوازی غیر همولیتیک (استافیلوکوک اپیدرمیس، و استافیلوکوکهای کواگوالاز منفی دیگر مثل استافیلوکوک اورئوس و پیوتواسترپتوکوک)</a:t>
            </a:r>
            <a:endParaRPr lang="en-US" sz="2200" dirty="0" smtClean="0">
              <a:solidFill>
                <a:srgbClr val="0000CC"/>
              </a:solidFill>
              <a:cs typeface="B Nazanin" pitchFamily="2" charset="-78"/>
            </a:endParaRPr>
          </a:p>
          <a:p>
            <a:pPr lvl="0" algn="just" rtl="1"/>
            <a:r>
              <a:rPr lang="fa-IR" sz="2200" dirty="0" smtClean="0">
                <a:solidFill>
                  <a:srgbClr val="0000CC"/>
                </a:solidFill>
                <a:cs typeface="B Nazanin" pitchFamily="2" charset="-78"/>
              </a:rPr>
              <a:t>باسیل‌های گرم مثبت هوازی و اسپوردار موجود در هوا، آب و خاک</a:t>
            </a:r>
            <a:endParaRPr lang="en-US" sz="2200" dirty="0" smtClean="0">
              <a:solidFill>
                <a:srgbClr val="0000CC"/>
              </a:solidFill>
              <a:cs typeface="B Nazanin" pitchFamily="2" charset="-78"/>
            </a:endParaRPr>
          </a:p>
          <a:p>
            <a:pPr lvl="0" algn="just" rtl="1"/>
            <a:r>
              <a:rPr lang="fa-IR" sz="2200" dirty="0" smtClean="0">
                <a:solidFill>
                  <a:srgbClr val="0000CC"/>
                </a:solidFill>
                <a:cs typeface="B Nazanin" pitchFamily="2" charset="-78"/>
              </a:rPr>
              <a:t>استرپتوکوک آلفاهمولیتیک (استرپتوکوک ویریدنس)</a:t>
            </a:r>
            <a:endParaRPr lang="en-US" sz="2200" dirty="0" smtClean="0">
              <a:solidFill>
                <a:srgbClr val="0000CC"/>
              </a:solidFill>
              <a:cs typeface="B Nazanin" pitchFamily="2" charset="-78"/>
            </a:endParaRPr>
          </a:p>
          <a:p>
            <a:pPr lvl="0" algn="just" rtl="1"/>
            <a:r>
              <a:rPr lang="fa-IR" sz="2200" dirty="0" smtClean="0">
                <a:solidFill>
                  <a:srgbClr val="0000CC"/>
                </a:solidFill>
                <a:cs typeface="B Nazanin" pitchFamily="2" charset="-78"/>
              </a:rPr>
              <a:t>انتروکوکها (گونه‌های انتروکوک)</a:t>
            </a:r>
            <a:endParaRPr lang="en-US" sz="2200" dirty="0" smtClean="0">
              <a:solidFill>
                <a:srgbClr val="0000CC"/>
              </a:solidFill>
              <a:cs typeface="B Nazanin" pitchFamily="2" charset="-78"/>
            </a:endParaRPr>
          </a:p>
          <a:p>
            <a:pPr lvl="0" algn="just" rtl="1"/>
            <a:r>
              <a:rPr lang="fa-IR" sz="2200" dirty="0" smtClean="0">
                <a:solidFill>
                  <a:srgbClr val="0000CC"/>
                </a:solidFill>
                <a:cs typeface="B Nazanin" pitchFamily="2" charset="-78"/>
              </a:rPr>
              <a:t>باسیلهای کلی فرم گرم منفی</a:t>
            </a:r>
            <a:endParaRPr lang="en-US" sz="2200" dirty="0" smtClean="0">
              <a:solidFill>
                <a:srgbClr val="0000CC"/>
              </a:solidFill>
              <a:cs typeface="B Nazanin" pitchFamily="2" charset="-78"/>
            </a:endParaRPr>
          </a:p>
          <a:p>
            <a:pPr lvl="0" algn="just" rtl="1"/>
            <a:r>
              <a:rPr lang="fa-IR" sz="2200" dirty="0" smtClean="0">
                <a:solidFill>
                  <a:srgbClr val="0000CC"/>
                </a:solidFill>
                <a:cs typeface="B Nazanin" pitchFamily="2" charset="-78"/>
              </a:rPr>
              <a:t>آسینتوباکتر</a:t>
            </a:r>
            <a:endParaRPr lang="en-US" sz="2200" dirty="0" smtClean="0">
              <a:solidFill>
                <a:srgbClr val="0000CC"/>
              </a:solidFill>
              <a:cs typeface="B Nazanin" pitchFamily="2" charset="-78"/>
            </a:endParaRPr>
          </a:p>
          <a:p>
            <a:pPr lvl="0" algn="just" rtl="1"/>
            <a:r>
              <a:rPr lang="fa-IR" sz="2200" dirty="0" smtClean="0">
                <a:solidFill>
                  <a:srgbClr val="0000CC"/>
                </a:solidFill>
                <a:cs typeface="B Nazanin" pitchFamily="2" charset="-78"/>
              </a:rPr>
              <a:t>قارچ‌ها و مخمرها معمولا </a:t>
            </a:r>
            <a:r>
              <a:rPr lang="fa-IR" sz="2200" u="sng" dirty="0" smtClean="0">
                <a:solidFill>
                  <a:srgbClr val="FF0000"/>
                </a:solidFill>
                <a:cs typeface="B Nazanin" pitchFamily="2" charset="-78"/>
              </a:rPr>
              <a:t>در چین‌های پوستی و </a:t>
            </a:r>
            <a:r>
              <a:rPr lang="fa-IR" sz="2200" dirty="0" smtClean="0">
                <a:solidFill>
                  <a:srgbClr val="0000CC"/>
                </a:solidFill>
                <a:cs typeface="B Nazanin" pitchFamily="2" charset="-78"/>
              </a:rPr>
              <a:t>مایکوباکتریوم‌های غیر بیماری‌زای اسیدفاست = غدد چربی(ناحیه تناسلی و گوش خارجی)</a:t>
            </a:r>
            <a:endParaRPr lang="en-US" sz="2200" dirty="0" smtClean="0">
              <a:solidFill>
                <a:srgbClr val="0000CC"/>
              </a:solidFill>
              <a:cs typeface="B Nazanin" pitchFamily="2" charset="-78"/>
            </a:endParaRPr>
          </a:p>
          <a:p>
            <a:pPr algn="just" rtl="1"/>
            <a:r>
              <a:rPr lang="fa-IR" sz="2200" dirty="0" smtClean="0">
                <a:solidFill>
                  <a:srgbClr val="0000CC"/>
                </a:solidFill>
                <a:cs typeface="B Nazanin" pitchFamily="2" charset="-78"/>
              </a:rPr>
              <a:t>از عوامل برطرف کننده مهم میکروارگانیسم‌های غیر ساکن پوست می‌توان موارد زیر را نام برد:</a:t>
            </a:r>
            <a:endParaRPr lang="en-US" sz="2200" dirty="0" smtClean="0">
              <a:solidFill>
                <a:srgbClr val="0000CC"/>
              </a:solidFill>
              <a:cs typeface="B Nazanin" pitchFamily="2" charset="-78"/>
            </a:endParaRPr>
          </a:p>
          <a:p>
            <a:pPr algn="just" rtl="1"/>
            <a:r>
              <a:rPr lang="fa-IR" sz="2200" dirty="0" smtClean="0">
                <a:solidFill>
                  <a:srgbClr val="0000CC"/>
                </a:solidFill>
                <a:cs typeface="B Nazanin" pitchFamily="2" charset="-78"/>
              </a:rPr>
              <a:t>1-  </a:t>
            </a:r>
            <a:r>
              <a:rPr lang="en-US" sz="2200" i="1" dirty="0" smtClean="0">
                <a:solidFill>
                  <a:srgbClr val="0000CC"/>
                </a:solidFill>
                <a:latin typeface="Times New Roman" pitchFamily="18" charset="0"/>
                <a:cs typeface="Times New Roman" pitchFamily="18" charset="0"/>
              </a:rPr>
              <a:t>PH</a:t>
            </a:r>
            <a:r>
              <a:rPr lang="fa-IR" sz="2200" dirty="0" smtClean="0">
                <a:solidFill>
                  <a:srgbClr val="0000CC"/>
                </a:solidFill>
                <a:cs typeface="B Nazanin" pitchFamily="2" charset="-78"/>
              </a:rPr>
              <a:t> پائین 2- اسیدهای چرب 3- وجود لیزوزیم</a:t>
            </a:r>
          </a:p>
          <a:p>
            <a:pPr algn="just" rtl="1"/>
            <a:r>
              <a:rPr lang="fa-IR" sz="2200" dirty="0" smtClean="0">
                <a:solidFill>
                  <a:srgbClr val="FF0000"/>
                </a:solidFill>
                <a:cs typeface="B Nazanin" pitchFamily="2" charset="-78"/>
              </a:rPr>
              <a:t>نکته: </a:t>
            </a:r>
            <a:r>
              <a:rPr lang="fa-IR" sz="2200" dirty="0" smtClean="0">
                <a:solidFill>
                  <a:srgbClr val="0000CC"/>
                </a:solidFill>
                <a:cs typeface="B Nazanin" pitchFamily="2" charset="-78"/>
              </a:rPr>
              <a:t>حمام گرفتن پی در پی و شستشوی زیاد و ترشحات عرق فراوان موجب حذف فلور پایدار پوست نمی شود</a:t>
            </a:r>
            <a:endParaRPr lang="en-US" sz="2200" dirty="0" smtClean="0">
              <a:solidFill>
                <a:srgbClr val="0000CC"/>
              </a:solidFill>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14356"/>
            <a:ext cx="7239000" cy="5572164"/>
          </a:xfrm>
        </p:spPr>
        <p:txBody>
          <a:bodyPr>
            <a:normAutofit fontScale="62500" lnSpcReduction="20000"/>
          </a:bodyPr>
          <a:lstStyle/>
          <a:p>
            <a:pPr algn="just" rtl="1"/>
            <a:r>
              <a:rPr lang="fa-IR" sz="3600" b="1" dirty="0" smtClean="0">
                <a:solidFill>
                  <a:srgbClr val="FF0000"/>
                </a:solidFill>
                <a:cs typeface="B Nazanin" pitchFamily="2" charset="-78"/>
              </a:rPr>
              <a:t>میکروبیوتای دهان و مجاری تنفسی فوقانی</a:t>
            </a:r>
            <a:endParaRPr lang="en-US" sz="3600" b="1" dirty="0" smtClean="0">
              <a:solidFill>
                <a:srgbClr val="FF0000"/>
              </a:solidFill>
              <a:cs typeface="B Nazanin" pitchFamily="2" charset="-78"/>
            </a:endParaRPr>
          </a:p>
          <a:p>
            <a:pPr algn="just" rtl="1"/>
            <a:r>
              <a:rPr lang="fa-IR" sz="3600" dirty="0" smtClean="0">
                <a:solidFill>
                  <a:srgbClr val="0000CC"/>
                </a:solidFill>
                <a:cs typeface="B Nazanin" pitchFamily="2" charset="-78"/>
              </a:rPr>
              <a:t>فلورای </a:t>
            </a:r>
            <a:r>
              <a:rPr lang="fa-IR" sz="3600" dirty="0" smtClean="0">
                <a:solidFill>
                  <a:srgbClr val="FF66FF"/>
                </a:solidFill>
                <a:cs typeface="B Nazanin" pitchFamily="2" charset="-78"/>
              </a:rPr>
              <a:t>بینی</a:t>
            </a:r>
            <a:r>
              <a:rPr lang="fa-IR" sz="3600" dirty="0" smtClean="0">
                <a:solidFill>
                  <a:srgbClr val="0000CC"/>
                </a:solidFill>
                <a:cs typeface="B Nazanin" pitchFamily="2" charset="-78"/>
              </a:rPr>
              <a:t> شامل کورینه باکتریوم‌ها، استافیلوکوکها (استافیلوکوک اپیدرمیدیس و </a:t>
            </a:r>
            <a:r>
              <a:rPr lang="fa-IR" sz="3500" dirty="0" smtClean="0">
                <a:solidFill>
                  <a:srgbClr val="0000CC"/>
                </a:solidFill>
                <a:cs typeface="B Nazanin" pitchFamily="2" charset="-78"/>
              </a:rPr>
              <a:t>استافیلوکوک اورئوس) و استرپتوکوک‌ها می‌باشند.</a:t>
            </a:r>
            <a:endParaRPr lang="en-US" sz="3500" dirty="0" smtClean="0">
              <a:solidFill>
                <a:srgbClr val="0000CC"/>
              </a:solidFill>
              <a:cs typeface="B Nazanin" pitchFamily="2" charset="-78"/>
            </a:endParaRPr>
          </a:p>
          <a:p>
            <a:pPr algn="just" rtl="1"/>
            <a:r>
              <a:rPr lang="fa-IR" sz="3500" dirty="0" smtClean="0">
                <a:solidFill>
                  <a:srgbClr val="0000CC"/>
                </a:solidFill>
                <a:cs typeface="B Nazanin" pitchFamily="2" charset="-78"/>
              </a:rPr>
              <a:t>غشاهای مخاطی </a:t>
            </a:r>
            <a:r>
              <a:rPr lang="fa-IR" sz="3500" dirty="0" smtClean="0">
                <a:solidFill>
                  <a:srgbClr val="FF66FF"/>
                </a:solidFill>
                <a:cs typeface="B Nazanin" pitchFamily="2" charset="-78"/>
              </a:rPr>
              <a:t>دهان و حلق</a:t>
            </a:r>
            <a:r>
              <a:rPr lang="fa-IR" sz="3500" dirty="0" smtClean="0">
                <a:solidFill>
                  <a:srgbClr val="0000CC"/>
                </a:solidFill>
                <a:cs typeface="B Nazanin" pitchFamily="2" charset="-78"/>
              </a:rPr>
              <a:t>، اغلب در زمان تولد استریل بوده ولی در اثر عبور از کانال زایمانی آلوده می‌شوند. 4 تا 12 ساعت بعد از تولد، استرپتوکوک‌های ویریدنس بعنوان اجزای برجسته فلور ساکن در این منطقه ساکن شده و برای تمام عمر در آنجا باقی می‌مانند.</a:t>
            </a:r>
            <a:endParaRPr lang="en-US" sz="3500" dirty="0" smtClean="0">
              <a:solidFill>
                <a:srgbClr val="0000CC"/>
              </a:solidFill>
              <a:cs typeface="B Nazanin" pitchFamily="2" charset="-78"/>
            </a:endParaRPr>
          </a:p>
          <a:p>
            <a:pPr algn="just" rtl="1"/>
            <a:r>
              <a:rPr lang="fa-IR" sz="3500" dirty="0" smtClean="0">
                <a:solidFill>
                  <a:srgbClr val="0000CC"/>
                </a:solidFill>
                <a:cs typeface="B Nazanin" pitchFamily="2" charset="-78"/>
              </a:rPr>
              <a:t>در اوایل زندگی استافیلوکوکهای هوازی و بی‌هوازی، دیپلوکوک‌های گرم منفی (نایسریا، موراکسلاکاتارالیس)، دیفتروئیدها و گاهی لاکتوباسیلها به فلورای ساکن این مناطق اضافه می‌شوند. وقتی دندانها شروع به درآمدن می‌کنند اسپیروکت‌های بی‌هوازی، گونه‌های پره‌وتلا، فوزوباکتریوم، روشیا و کاپنوسیتوفاگا و برخی از ویبریوها و لاکتوباسیل‌ها مستقر می‌شوند.</a:t>
            </a:r>
            <a:endParaRPr lang="en-US" sz="3500" dirty="0" smtClean="0">
              <a:solidFill>
                <a:srgbClr val="0000CC"/>
              </a:solidFill>
              <a:cs typeface="B Nazanin" pitchFamily="2" charset="-78"/>
            </a:endParaRPr>
          </a:p>
          <a:p>
            <a:pPr algn="just" rtl="1"/>
            <a:r>
              <a:rPr lang="fa-IR" sz="3500" dirty="0" smtClean="0">
                <a:solidFill>
                  <a:srgbClr val="0000CC"/>
                </a:solidFill>
                <a:cs typeface="B Nazanin" pitchFamily="2" charset="-78"/>
              </a:rPr>
              <a:t>در </a:t>
            </a:r>
            <a:r>
              <a:rPr lang="fa-IR" sz="3500" dirty="0" smtClean="0">
                <a:solidFill>
                  <a:srgbClr val="FF66FF"/>
                </a:solidFill>
                <a:cs typeface="B Nazanin" pitchFamily="2" charset="-78"/>
              </a:rPr>
              <a:t>حلق و نای </a:t>
            </a:r>
            <a:r>
              <a:rPr lang="fa-IR" sz="3500" dirty="0" smtClean="0">
                <a:solidFill>
                  <a:srgbClr val="0000CC"/>
                </a:solidFill>
                <a:cs typeface="B Nazanin" pitchFamily="2" charset="-78"/>
              </a:rPr>
              <a:t>هم فلورای مشابهی وجود دارد. ارگانیسم‌های برجسته موجود در دستگاه تنفسی به خصوص حلق، استرپتوکوکهای غیر همولیتیک و آلفا همولیتیک و نایسریاها هستند. عفونتهای دهان و مجاری تنفسی معمولاً در اثر فلورای مخلوط دهانی- بینی ایجاد می‌شوند.</a:t>
            </a:r>
            <a:endParaRPr lang="en-US" sz="3500" dirty="0" smtClean="0">
              <a:solidFill>
                <a:srgbClr val="0000CC"/>
              </a:solidFill>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214290"/>
            <a:ext cx="7239000" cy="5143536"/>
          </a:xfrm>
        </p:spPr>
        <p:txBody>
          <a:bodyPr>
            <a:normAutofit fontScale="77500" lnSpcReduction="20000"/>
          </a:bodyPr>
          <a:lstStyle/>
          <a:p>
            <a:pPr algn="just" rtl="1"/>
            <a:r>
              <a:rPr lang="fa-IR" sz="2800" b="1" dirty="0" smtClean="0">
                <a:solidFill>
                  <a:srgbClr val="FF0000"/>
                </a:solidFill>
                <a:cs typeface="B Nazanin" pitchFamily="2" charset="-78"/>
              </a:rPr>
              <a:t>نقش میکروبیوتای نرمال دهان در پوسیدگی دندان</a:t>
            </a:r>
            <a:endParaRPr lang="en-US" sz="2800" b="1" dirty="0" smtClean="0">
              <a:solidFill>
                <a:srgbClr val="FF0000"/>
              </a:solidFill>
              <a:cs typeface="B Nazanin" pitchFamily="2" charset="-78"/>
            </a:endParaRPr>
          </a:p>
          <a:p>
            <a:pPr algn="just" rtl="1"/>
            <a:r>
              <a:rPr lang="fa-IR" sz="2800" dirty="0" smtClean="0">
                <a:solidFill>
                  <a:srgbClr val="0000CC"/>
                </a:solidFill>
                <a:cs typeface="B Nazanin" pitchFamily="2" charset="-78"/>
              </a:rPr>
              <a:t>اولین مرحله ضروری برای ایجاد پوسیدگی دندان تشکیل پلاک یا بیوفیلم‌ها عمدتاً از رسوب ژلاتینی گلوکانهای با وزن مولکولی بالا هستند، که باعث اتصال باکتریهای تولید کننده اسید به مینای دندان می‌شوند.این کربوهیدرات پلی‌مراز (گلوکانها) عمدتاً توسط استرپتوکوکها (استرپتوکوک موتانس و پیتو استرپتوکوکها) و احتمالاً اکتینومایست‌ها تولید می‌شوند. مرحله دوم ضروری برای ایجاد پوسیدگی دندان تولدی مقدار زیادی اسید (5</a:t>
            </a:r>
            <a:r>
              <a:rPr lang="en-US" sz="2800" dirty="0" smtClean="0">
                <a:solidFill>
                  <a:srgbClr val="0000CC"/>
                </a:solidFill>
                <a:cs typeface="B Nazanin" pitchFamily="2" charset="-78"/>
              </a:rPr>
              <a:t>PH&lt;</a:t>
            </a:r>
            <a:r>
              <a:rPr lang="fa-IR" sz="2800" dirty="0" smtClean="0">
                <a:solidFill>
                  <a:srgbClr val="0000CC"/>
                </a:solidFill>
                <a:cs typeface="B Nazanin" pitchFamily="2" charset="-78"/>
              </a:rPr>
              <a:t>) از کربوهیدراتها در پلاکها، توسط استرپتوکوک‌ها و لاکتوباسیلها است.</a:t>
            </a:r>
          </a:p>
          <a:p>
            <a:pPr algn="just" rtl="1"/>
            <a:r>
              <a:rPr lang="fa-IR" sz="2800" dirty="0" smtClean="0">
                <a:solidFill>
                  <a:srgbClr val="0000CC"/>
                </a:solidFill>
                <a:cs typeface="B Nazanin" pitchFamily="2" charset="-78"/>
              </a:rPr>
              <a:t>ویلونلاها از دیگر اعضای میکروفلور دهانی اند که ممکن است با استفاده از گلیکوزیل ترانسفراز استرپتوکوک سالیواریوس(موجود در بزاق) پلیمرهای کربوهیدراتی غیر محلول را تولید کرده و موجب اتصال به سطح دندان شوند.</a:t>
            </a:r>
          </a:p>
          <a:p>
            <a:pPr algn="just" rtl="1"/>
            <a:r>
              <a:rPr lang="fa-IR" sz="2800" dirty="0" smtClean="0">
                <a:solidFill>
                  <a:srgbClr val="0000CC"/>
                </a:solidFill>
                <a:cs typeface="B Nazanin" pitchFamily="2" charset="-78"/>
              </a:rPr>
              <a:t>در بیماران مبتلا به گرانولوپنی باکتری هایی مانند کاپنوسایتوفاگا(گرم منفی، دوکی شکل و بی هوازی با حرکت لغزشی) و روتیادنتوکاریوزا(باسیل گرم مثبت، هوازی و پلئومورف) ایجاد باکتریمی و اندوکاردیت می کنند. بیماری در اطراف ریشه دندان به خصوص در تخریب استخوان</a:t>
            </a:r>
            <a:endParaRPr lang="en-US" sz="2800" dirty="0" smtClean="0">
              <a:solidFill>
                <a:srgbClr val="0000CC"/>
              </a:solidFill>
              <a:cs typeface="B Nazanin" pitchFamily="2" charset="-78"/>
            </a:endParaRPr>
          </a:p>
          <a:p>
            <a:pPr algn="r" rtl="1"/>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img424"/>
          <p:cNvPicPr>
            <a:picLocks noChangeAspect="1" noChangeArrowheads="1"/>
          </p:cNvPicPr>
          <p:nvPr/>
        </p:nvPicPr>
        <p:blipFill>
          <a:blip r:embed="rId2"/>
          <a:srcRect/>
          <a:stretch>
            <a:fillRect/>
          </a:stretch>
        </p:blipFill>
        <p:spPr bwMode="auto">
          <a:xfrm>
            <a:off x="1214414" y="386298"/>
            <a:ext cx="6072230" cy="59174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7239000" cy="6072230"/>
          </a:xfrm>
        </p:spPr>
        <p:txBody>
          <a:bodyPr>
            <a:normAutofit lnSpcReduction="10000"/>
          </a:bodyPr>
          <a:lstStyle/>
          <a:p>
            <a:pPr algn="just" rtl="1"/>
            <a:r>
              <a:rPr lang="fa-IR" sz="2700" b="1" dirty="0" smtClean="0">
                <a:solidFill>
                  <a:srgbClr val="FF0000"/>
                </a:solidFill>
                <a:cs typeface="B Nazanin" pitchFamily="2" charset="-78"/>
              </a:rPr>
              <a:t>میکروبیتای نرمال مجاری گوارشی</a:t>
            </a:r>
            <a:endParaRPr lang="en-US" sz="2700" b="1" dirty="0" smtClean="0">
              <a:solidFill>
                <a:srgbClr val="FF0000"/>
              </a:solidFill>
              <a:cs typeface="B Nazanin" pitchFamily="2" charset="-78"/>
            </a:endParaRPr>
          </a:p>
          <a:p>
            <a:pPr algn="just" rtl="1"/>
            <a:r>
              <a:rPr lang="fa-IR" sz="2700" dirty="0" smtClean="0">
                <a:solidFill>
                  <a:srgbClr val="0000CC"/>
                </a:solidFill>
                <a:cs typeface="B Nazanin" pitchFamily="2" charset="-78"/>
              </a:rPr>
              <a:t>در بدو تولد </a:t>
            </a:r>
            <a:r>
              <a:rPr lang="fa-IR" sz="2700" dirty="0" smtClean="0">
                <a:solidFill>
                  <a:srgbClr val="39E97C"/>
                </a:solidFill>
                <a:cs typeface="B Nazanin" pitchFamily="2" charset="-78"/>
              </a:rPr>
              <a:t>روده </a:t>
            </a:r>
            <a:r>
              <a:rPr lang="fa-IR" sz="2700" dirty="0" smtClean="0">
                <a:solidFill>
                  <a:srgbClr val="0000CC"/>
                </a:solidFill>
                <a:cs typeface="B Nazanin" pitchFamily="2" charset="-78"/>
              </a:rPr>
              <a:t>استریل است اما به زودی ارگانیسم‌ها همراه با غذا وارد روده می‌شوند. در بچه‌هایی که توسط شیر مادر تغذیه می‌شوند روده دارای تعداد زیادی استرپتوکوک تولید کننده اسید لاکتیک و لاکتوباسیل است. شیرخشک: لاکتوباسیل کم</a:t>
            </a:r>
          </a:p>
          <a:p>
            <a:pPr algn="just" rtl="1"/>
            <a:r>
              <a:rPr lang="fa-IR" sz="2700" dirty="0" smtClean="0">
                <a:solidFill>
                  <a:srgbClr val="0000CC"/>
                </a:solidFill>
                <a:cs typeface="B Nazanin" pitchFamily="2" charset="-78"/>
              </a:rPr>
              <a:t>در بزرگسالان نرمال، </a:t>
            </a:r>
            <a:r>
              <a:rPr lang="fa-IR" sz="2700" dirty="0" smtClean="0">
                <a:solidFill>
                  <a:srgbClr val="39E97C"/>
                </a:solidFill>
                <a:cs typeface="B Nazanin" pitchFamily="2" charset="-78"/>
              </a:rPr>
              <a:t>مری</a:t>
            </a:r>
            <a:r>
              <a:rPr lang="fa-IR" sz="2700" dirty="0" smtClean="0">
                <a:solidFill>
                  <a:srgbClr val="0000CC"/>
                </a:solidFill>
                <a:cs typeface="B Nazanin" pitchFamily="2" charset="-78"/>
              </a:rPr>
              <a:t> دارای میکروارگانیسم‌هایی است که از راه بزاق و غذا وارد آن می‌شوند.</a:t>
            </a:r>
          </a:p>
          <a:p>
            <a:pPr algn="just" rtl="1"/>
            <a:r>
              <a:rPr lang="fa-IR" sz="2700" dirty="0" smtClean="0">
                <a:solidFill>
                  <a:srgbClr val="0000CC"/>
                </a:solidFill>
                <a:cs typeface="B Nazanin" pitchFamily="2" charset="-78"/>
              </a:rPr>
              <a:t> </a:t>
            </a:r>
            <a:r>
              <a:rPr lang="en-US" sz="2700" dirty="0" smtClean="0">
                <a:solidFill>
                  <a:srgbClr val="0000CC"/>
                </a:solidFill>
                <a:cs typeface="B Nazanin" pitchFamily="2" charset="-78"/>
              </a:rPr>
              <a:t>PH</a:t>
            </a:r>
            <a:r>
              <a:rPr lang="ar-SA" sz="2700" dirty="0" smtClean="0">
                <a:solidFill>
                  <a:srgbClr val="0000CC"/>
                </a:solidFill>
                <a:cs typeface="B Nazanin" pitchFamily="2" charset="-78"/>
              </a:rPr>
              <a:t> اسیدی نرمال </a:t>
            </a:r>
            <a:r>
              <a:rPr lang="ar-SA" sz="2700" dirty="0" smtClean="0">
                <a:solidFill>
                  <a:srgbClr val="39E97C"/>
                </a:solidFill>
                <a:cs typeface="B Nazanin" pitchFamily="2" charset="-78"/>
              </a:rPr>
              <a:t>معده</a:t>
            </a:r>
            <a:r>
              <a:rPr lang="ar-SA" sz="2700" dirty="0" smtClean="0">
                <a:solidFill>
                  <a:srgbClr val="0000CC"/>
                </a:solidFill>
                <a:cs typeface="B Nazanin" pitchFamily="2" charset="-78"/>
              </a:rPr>
              <a:t> باعث محافظت در مقابل عفونت یا برخی از پاتوژنهای روده ای مثل کلرا می شوند.</a:t>
            </a:r>
            <a:r>
              <a:rPr lang="fa-IR" sz="2700" dirty="0" smtClean="0">
                <a:solidFill>
                  <a:srgbClr val="0000CC"/>
                </a:solidFill>
                <a:cs typeface="B Nazanin" pitchFamily="2" charset="-78"/>
              </a:rPr>
              <a:t>حداقل:103-105.زخم معده:افزایش</a:t>
            </a:r>
          </a:p>
          <a:p>
            <a:pPr algn="just" rtl="1"/>
            <a:r>
              <a:rPr lang="ar-SA" sz="2700" dirty="0" smtClean="0">
                <a:solidFill>
                  <a:srgbClr val="0000CC"/>
                </a:solidFill>
                <a:cs typeface="B Nazanin" pitchFamily="2" charset="-78"/>
              </a:rPr>
              <a:t> هنگامی که </a:t>
            </a:r>
            <a:r>
              <a:rPr lang="en-US" sz="2700" dirty="0" smtClean="0">
                <a:solidFill>
                  <a:srgbClr val="0000CC"/>
                </a:solidFill>
                <a:cs typeface="B Nazanin" pitchFamily="2" charset="-78"/>
              </a:rPr>
              <a:t>PH</a:t>
            </a:r>
            <a:r>
              <a:rPr lang="ar-SA" sz="2700" dirty="0" smtClean="0">
                <a:solidFill>
                  <a:srgbClr val="0000CC"/>
                </a:solidFill>
                <a:cs typeface="B Nazanin" pitchFamily="2" charset="-78"/>
              </a:rPr>
              <a:t> روده قلیایی می شود فلورای ساکن شروع به افزایش می کنند.</a:t>
            </a:r>
            <a:r>
              <a:rPr lang="fa-IR" sz="2700" dirty="0" smtClean="0">
                <a:solidFill>
                  <a:srgbClr val="0000CC"/>
                </a:solidFill>
                <a:cs typeface="B Nazanin" pitchFamily="2" charset="-78"/>
              </a:rPr>
              <a:t> ابتدای روده: لاکتوباسیلوس و انتروکوک</a:t>
            </a:r>
            <a:endParaRPr lang="en-US" sz="2700" dirty="0" smtClean="0">
              <a:solidFill>
                <a:srgbClr val="0000CC"/>
              </a:solidFill>
              <a:cs typeface="B Nazanin" pitchFamily="2" charset="-78"/>
            </a:endParaRPr>
          </a:p>
          <a:p>
            <a:pPr algn="just" rtl="1"/>
            <a:r>
              <a:rPr lang="ar-SA" sz="2700" b="1" dirty="0" smtClean="0">
                <a:solidFill>
                  <a:srgbClr val="FF66FF"/>
                </a:solidFill>
                <a:cs typeface="B Nazanin" pitchFamily="2" charset="-78"/>
              </a:rPr>
              <a:t>نکته: </a:t>
            </a:r>
            <a:r>
              <a:rPr lang="ar-SA" sz="2700" dirty="0" smtClean="0">
                <a:solidFill>
                  <a:srgbClr val="0000CC"/>
                </a:solidFill>
                <a:cs typeface="B Nazanin" pitchFamily="2" charset="-78"/>
              </a:rPr>
              <a:t>در هنگام ایجاد اسهال محتوای باکتریایی کاهش می یابد در حالی که در </a:t>
            </a:r>
            <a:r>
              <a:rPr lang="fa-IR" sz="2700" dirty="0" smtClean="0">
                <a:solidFill>
                  <a:srgbClr val="0000CC"/>
                </a:solidFill>
                <a:cs typeface="B Nazanin" pitchFamily="2" charset="-78"/>
              </a:rPr>
              <a:t>یبوست</a:t>
            </a:r>
            <a:r>
              <a:rPr lang="ar-SA" sz="2700" dirty="0" smtClean="0">
                <a:solidFill>
                  <a:srgbClr val="0000CC"/>
                </a:solidFill>
                <a:cs typeface="B Nazanin" pitchFamily="2" charset="-78"/>
              </a:rPr>
              <a:t> شمارش باکتری ها افزایش می یابد.</a:t>
            </a:r>
            <a:endParaRPr lang="en-US" sz="2700" dirty="0" smtClean="0">
              <a:solidFill>
                <a:srgbClr val="0000CC"/>
              </a:solidFill>
              <a:cs typeface="B Nazanin" pitchFamily="2" charset="-78"/>
            </a:endParaRPr>
          </a:p>
          <a:p>
            <a:pPr algn="just" rtl="1"/>
            <a:endParaRPr lang="en-US" sz="2700" dirty="0" smtClean="0">
              <a:solidFill>
                <a:srgbClr val="0000CC"/>
              </a:solidFill>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8"/>
            <a:ext cx="7239000" cy="5857916"/>
          </a:xfrm>
        </p:spPr>
        <p:txBody>
          <a:bodyPr>
            <a:normAutofit fontScale="92500" lnSpcReduction="10000"/>
          </a:bodyPr>
          <a:lstStyle/>
          <a:p>
            <a:pPr algn="just" rtl="1"/>
            <a:r>
              <a:rPr lang="ar-SA" sz="2400" dirty="0" smtClean="0">
                <a:solidFill>
                  <a:srgbClr val="0000CC"/>
                </a:solidFill>
                <a:cs typeface="B Nazanin" pitchFamily="2" charset="-78"/>
              </a:rPr>
              <a:t>در </a:t>
            </a:r>
            <a:r>
              <a:rPr lang="ar-SA" sz="2400" dirty="0" smtClean="0">
                <a:solidFill>
                  <a:srgbClr val="39E97C"/>
                </a:solidFill>
                <a:cs typeface="B Nazanin" pitchFamily="2" charset="-78"/>
              </a:rPr>
              <a:t>کولون</a:t>
            </a:r>
            <a:r>
              <a:rPr lang="ar-SA" sz="2400" dirty="0" smtClean="0">
                <a:solidFill>
                  <a:srgbClr val="0000CC"/>
                </a:solidFill>
                <a:cs typeface="B Nazanin" pitchFamily="2" charset="-78"/>
              </a:rPr>
              <a:t> افراد بزرگسال نرمال، 96 تا 99% فلورای باکتریای ساکن شامل باکتری های بی هوازی (مثل باکتروئید فراژیلیس، فوزو باکتریوم ها، لاکتوباسیل های بی هوازی مثل بیفیدوباکتریوم و کلستریدیوم ها) و کوکسی های گرم مثبت بی هوازی (پیتواستر</a:t>
            </a:r>
            <a:r>
              <a:rPr lang="fa-IR" sz="2400" dirty="0" smtClean="0">
                <a:solidFill>
                  <a:srgbClr val="0000CC"/>
                </a:solidFill>
                <a:cs typeface="B Nazanin" pitchFamily="2" charset="-78"/>
              </a:rPr>
              <a:t>پتوکوک</a:t>
            </a:r>
            <a:r>
              <a:rPr lang="ar-SA" sz="2400" dirty="0" smtClean="0">
                <a:solidFill>
                  <a:srgbClr val="0000CC"/>
                </a:solidFill>
                <a:cs typeface="B Nazanin" pitchFamily="2" charset="-78"/>
              </a:rPr>
              <a:t> ها)هستند.</a:t>
            </a:r>
            <a:endParaRPr lang="fa-IR" sz="2400" dirty="0" smtClean="0">
              <a:solidFill>
                <a:srgbClr val="0000CC"/>
              </a:solidFill>
              <a:cs typeface="B Nazanin" pitchFamily="2" charset="-78"/>
            </a:endParaRPr>
          </a:p>
          <a:p>
            <a:pPr algn="just" rtl="1"/>
            <a:r>
              <a:rPr lang="fa-IR" sz="2400" dirty="0" smtClean="0">
                <a:solidFill>
                  <a:srgbClr val="0000CC"/>
                </a:solidFill>
                <a:cs typeface="B Nazanin" pitchFamily="2" charset="-78"/>
              </a:rPr>
              <a:t>عملکرد میکروبیوتای روده: 1.محافظت. باکتریوسین و اسیدلاکتیک.2.: القا ترشح </a:t>
            </a:r>
            <a:r>
              <a:rPr lang="en-US" sz="2400" dirty="0" err="1" smtClean="0">
                <a:solidFill>
                  <a:srgbClr val="0000CC"/>
                </a:solidFill>
                <a:cs typeface="B Nazanin" pitchFamily="2" charset="-78"/>
              </a:rPr>
              <a:t>IgA</a:t>
            </a:r>
            <a:r>
              <a:rPr lang="fa-IR" sz="2400" dirty="0" smtClean="0">
                <a:solidFill>
                  <a:srgbClr val="0000CC"/>
                </a:solidFill>
                <a:cs typeface="B Nazanin" pitchFamily="2" charset="-78"/>
              </a:rPr>
              <a:t> همورال،</a:t>
            </a:r>
            <a:r>
              <a:rPr lang="en-US" sz="2400" dirty="0" smtClean="0">
                <a:solidFill>
                  <a:srgbClr val="0000CC"/>
                </a:solidFill>
                <a:cs typeface="B Nazanin" pitchFamily="2" charset="-78"/>
              </a:rPr>
              <a:t>T</a:t>
            </a:r>
            <a:r>
              <a:rPr lang="fa-IR" sz="2400" dirty="0" smtClean="0">
                <a:solidFill>
                  <a:srgbClr val="0000CC"/>
                </a:solidFill>
                <a:cs typeface="B Nazanin" pitchFamily="2" charset="-78"/>
              </a:rPr>
              <a:t>،سایتوکین3. عملکرد متابولیک: اسیدهای چرب کوتاه زنجیر که کنترل کننده تمایز سلول های اپیتلیال روده. ویتامین </a:t>
            </a:r>
            <a:r>
              <a:rPr lang="en-US" sz="2400" dirty="0" smtClean="0">
                <a:solidFill>
                  <a:srgbClr val="0000CC"/>
                </a:solidFill>
                <a:cs typeface="B Nazanin" pitchFamily="2" charset="-78"/>
              </a:rPr>
              <a:t>K</a:t>
            </a:r>
            <a:r>
              <a:rPr lang="fa-IR" sz="2400" dirty="0" smtClean="0">
                <a:solidFill>
                  <a:srgbClr val="0000CC"/>
                </a:solidFill>
                <a:cs typeface="B Nazanin" pitchFamily="2" charset="-78"/>
              </a:rPr>
              <a:t>؛ بیوتین، فولات، متابولیزه کننده ترکیبات سرطانزای رژیم غذایی.</a:t>
            </a:r>
            <a:endParaRPr lang="en-US" sz="2400" dirty="0" smtClean="0">
              <a:solidFill>
                <a:srgbClr val="0000CC"/>
              </a:solidFill>
              <a:cs typeface="B Nazanin" pitchFamily="2" charset="-78"/>
            </a:endParaRPr>
          </a:p>
          <a:p>
            <a:pPr algn="just" rtl="1"/>
            <a:r>
              <a:rPr lang="ar-SA" sz="2400" dirty="0" smtClean="0">
                <a:solidFill>
                  <a:srgbClr val="0000CC"/>
                </a:solidFill>
                <a:cs typeface="B Nazanin" pitchFamily="2" charset="-78"/>
              </a:rPr>
              <a:t>دارو های ضد میکروبی خوراکی باعث می شوند به طور موقت برخی از فلورهای مدفوعی حساس به دارو سرکوب شوند</a:t>
            </a:r>
            <a:r>
              <a:rPr lang="fa-IR" sz="2400" dirty="0" smtClean="0">
                <a:solidFill>
                  <a:srgbClr val="0000CC"/>
                </a:solidFill>
                <a:cs typeface="B Nazanin" pitchFamily="2" charset="-78"/>
              </a:rPr>
              <a:t>(نئومایسین و اریترومایسین به مدت 2-1 روز=هوازی. مترونیدازول= افزایش)</a:t>
            </a:r>
            <a:r>
              <a:rPr lang="ar-SA" sz="2400" dirty="0" smtClean="0">
                <a:solidFill>
                  <a:srgbClr val="0000CC"/>
                </a:solidFill>
                <a:cs typeface="B Nazanin" pitchFamily="2" charset="-78"/>
              </a:rPr>
              <a:t>. هم چنین خوردن تعداد زیادی لاکتوباسیل اسیدوفیل می تواند به طور موقت باعث استقرار این ارگانیسم در روده شده و به طور نسبی میکروفلورای دیگر روده را مهار کند.</a:t>
            </a:r>
            <a:endParaRPr lang="en-US" sz="2400" dirty="0" smtClean="0">
              <a:solidFill>
                <a:srgbClr val="0000CC"/>
              </a:solidFill>
              <a:cs typeface="B Nazanin" pitchFamily="2" charset="-78"/>
            </a:endParaRPr>
          </a:p>
          <a:p>
            <a:pPr algn="just" rtl="1"/>
            <a:r>
              <a:rPr lang="ar-SA" sz="2400" b="1" dirty="0" smtClean="0">
                <a:solidFill>
                  <a:srgbClr val="FF66FF"/>
                </a:solidFill>
                <a:cs typeface="B Nazanin" pitchFamily="2" charset="-78"/>
              </a:rPr>
              <a:t>نکته</a:t>
            </a:r>
            <a:r>
              <a:rPr lang="ar-SA" sz="2400" dirty="0" smtClean="0">
                <a:solidFill>
                  <a:srgbClr val="0000CC"/>
                </a:solidFill>
                <a:cs typeface="B Nazanin" pitchFamily="2" charset="-78"/>
              </a:rPr>
              <a:t>: فلورای بی هوازی کولون شامل باکتریوئیدس فراژیلیس، کلستریدیوم ها و پپتواسترپتو کوک ها هستند که نقش اصلی را در تشکیل آبسه های روده ای در سوراخ شدن روده دارند.</a:t>
            </a:r>
            <a:endParaRPr lang="fa-IR" sz="2400" dirty="0" smtClean="0">
              <a:solidFill>
                <a:srgbClr val="0000CC"/>
              </a:solidFill>
              <a:cs typeface="B Nazanin" pitchFamily="2" charset="-78"/>
            </a:endParaRPr>
          </a:p>
          <a:p>
            <a:pPr algn="just" rtl="1"/>
            <a:r>
              <a:rPr lang="fa-IR" sz="2400" dirty="0" smtClean="0">
                <a:solidFill>
                  <a:srgbClr val="0000CC"/>
                </a:solidFill>
                <a:cs typeface="B Nazanin" pitchFamily="2" charset="-78"/>
              </a:rPr>
              <a:t>پرووتلا بیوتا و پرووتلا دیسینز نقش بارزی در ایجاد آبسه لگنی در اعضای تناسلی زنان دارند.</a:t>
            </a:r>
            <a:r>
              <a:rPr lang="ar-SA" sz="2400" dirty="0" smtClean="0">
                <a:solidFill>
                  <a:srgbClr val="0000CC"/>
                </a:solidFill>
                <a:cs typeface="B Nazanin" pitchFamily="2" charset="-78"/>
              </a:rPr>
              <a:t> </a:t>
            </a:r>
            <a:endParaRPr lang="fa-IR" sz="2400" dirty="0" smtClean="0">
              <a:solidFill>
                <a:srgbClr val="0000CC"/>
              </a:solidFill>
              <a:cs typeface="B Nazanin" pitchFamily="2" charset="-78"/>
            </a:endParaRPr>
          </a:p>
          <a:p>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500042"/>
            <a:ext cx="7239000" cy="5214974"/>
          </a:xfrm>
        </p:spPr>
        <p:txBody>
          <a:bodyPr>
            <a:normAutofit fontScale="77500" lnSpcReduction="20000"/>
          </a:bodyPr>
          <a:lstStyle/>
          <a:p>
            <a:pPr algn="just" rtl="1"/>
            <a:r>
              <a:rPr lang="ar-SA" sz="2400" b="1" dirty="0" smtClean="0">
                <a:solidFill>
                  <a:srgbClr val="FF0000"/>
                </a:solidFill>
                <a:cs typeface="B Nazanin" pitchFamily="2" charset="-78"/>
              </a:rPr>
              <a:t>میکروبیوتای نرمال پیشابراه</a:t>
            </a:r>
            <a:endParaRPr lang="en-US" sz="2400" b="1" dirty="0" smtClean="0">
              <a:solidFill>
                <a:srgbClr val="FF0000"/>
              </a:solidFill>
              <a:cs typeface="B Nazanin" pitchFamily="2" charset="-78"/>
            </a:endParaRPr>
          </a:p>
          <a:p>
            <a:pPr algn="just" rtl="1"/>
            <a:r>
              <a:rPr lang="ar-SA" sz="2400" dirty="0" smtClean="0">
                <a:solidFill>
                  <a:srgbClr val="0000CC"/>
                </a:solidFill>
                <a:cs typeface="B Nazanin" pitchFamily="2" charset="-78"/>
              </a:rPr>
              <a:t>در پیشابراه در هر دو جنس، همان ارگانیسم های موجود در پوست و پرینه دیده می شود.</a:t>
            </a:r>
            <a:endParaRPr lang="en-US" sz="2400" dirty="0" smtClean="0">
              <a:solidFill>
                <a:srgbClr val="0000CC"/>
              </a:solidFill>
              <a:cs typeface="B Nazanin" pitchFamily="2" charset="-78"/>
            </a:endParaRPr>
          </a:p>
          <a:p>
            <a:pPr algn="just" rtl="1"/>
            <a:r>
              <a:rPr lang="ar-SA" sz="2400" b="1" dirty="0" smtClean="0">
                <a:solidFill>
                  <a:srgbClr val="FF0000"/>
                </a:solidFill>
                <a:cs typeface="B Nazanin" pitchFamily="2" charset="-78"/>
              </a:rPr>
              <a:t>میکروبیوتای نرمال واژن</a:t>
            </a:r>
            <a:endParaRPr lang="en-US" sz="2400" b="1" dirty="0" smtClean="0">
              <a:solidFill>
                <a:srgbClr val="FF0000"/>
              </a:solidFill>
              <a:cs typeface="B Nazanin" pitchFamily="2" charset="-78"/>
            </a:endParaRPr>
          </a:p>
          <a:p>
            <a:pPr algn="just" rtl="1"/>
            <a:r>
              <a:rPr lang="ar-SA" sz="2400" dirty="0" smtClean="0">
                <a:solidFill>
                  <a:srgbClr val="0000CC"/>
                </a:solidFill>
                <a:cs typeface="B Nazanin" pitchFamily="2" charset="-78"/>
              </a:rPr>
              <a:t>بلافاصله بعد از تولد لاکتوباسیل</a:t>
            </a:r>
            <a:r>
              <a:rPr lang="fa-IR" sz="2400" dirty="0" smtClean="0">
                <a:solidFill>
                  <a:srgbClr val="0000CC"/>
                </a:solidFill>
                <a:cs typeface="B Nazanin" pitchFamily="2" charset="-78"/>
              </a:rPr>
              <a:t> </a:t>
            </a:r>
            <a:r>
              <a:rPr lang="ar-SA" sz="2400" dirty="0" smtClean="0">
                <a:solidFill>
                  <a:srgbClr val="0000CC"/>
                </a:solidFill>
                <a:cs typeface="B Nazanin" pitchFamily="2" charset="-78"/>
              </a:rPr>
              <a:t>های هوازی در واژن ظاهر می شوند و</a:t>
            </a:r>
            <a:r>
              <a:rPr lang="fa-IR" sz="2400" dirty="0" smtClean="0">
                <a:solidFill>
                  <a:srgbClr val="0000CC"/>
                </a:solidFill>
                <a:cs typeface="B Nazanin" pitchFamily="2" charset="-78"/>
              </a:rPr>
              <a:t> </a:t>
            </a:r>
            <a:r>
              <a:rPr lang="ar-SA" sz="2400" dirty="0" smtClean="0">
                <a:solidFill>
                  <a:srgbClr val="0000CC"/>
                </a:solidFill>
                <a:cs typeface="B Nazanin" pitchFamily="2" charset="-78"/>
              </a:rPr>
              <a:t>تا هنگامی که </a:t>
            </a:r>
            <a:r>
              <a:rPr lang="en-US" sz="2400" dirty="0" smtClean="0">
                <a:solidFill>
                  <a:srgbClr val="0000CC"/>
                </a:solidFill>
                <a:cs typeface="B Nazanin" pitchFamily="2" charset="-78"/>
              </a:rPr>
              <a:t>PH</a:t>
            </a:r>
            <a:r>
              <a:rPr lang="ar-SA" sz="2400" dirty="0" smtClean="0">
                <a:solidFill>
                  <a:srgbClr val="0000CC"/>
                </a:solidFill>
                <a:cs typeface="B Nazanin" pitchFamily="2" charset="-78"/>
              </a:rPr>
              <a:t> </a:t>
            </a:r>
            <a:r>
              <a:rPr lang="fa-IR" sz="2400" dirty="0" smtClean="0">
                <a:solidFill>
                  <a:srgbClr val="0000CC"/>
                </a:solidFill>
                <a:cs typeface="B Nazanin" pitchFamily="2" charset="-78"/>
              </a:rPr>
              <a:t>اسیدی است</a:t>
            </a:r>
            <a:r>
              <a:rPr lang="ar-SA" sz="2400" dirty="0" smtClean="0">
                <a:solidFill>
                  <a:srgbClr val="0000CC"/>
                </a:solidFill>
                <a:cs typeface="B Nazanin" pitchFamily="2" charset="-78"/>
              </a:rPr>
              <a:t> در آنجا می مانند (</a:t>
            </a:r>
            <a:r>
              <a:rPr lang="fa-IR" sz="2400" dirty="0" smtClean="0">
                <a:solidFill>
                  <a:srgbClr val="0000CC"/>
                </a:solidFill>
                <a:cs typeface="B Nazanin" pitchFamily="2" charset="-78"/>
              </a:rPr>
              <a:t>معمولا چندین هفته</a:t>
            </a:r>
            <a:r>
              <a:rPr lang="ar-SA" sz="2400" dirty="0" smtClean="0">
                <a:solidFill>
                  <a:srgbClr val="0000CC"/>
                </a:solidFill>
                <a:cs typeface="B Nazanin" pitchFamily="2" charset="-78"/>
              </a:rPr>
              <a:t>).</a:t>
            </a:r>
            <a:endParaRPr lang="fa-IR" sz="2400" dirty="0" smtClean="0">
              <a:solidFill>
                <a:srgbClr val="0000CC"/>
              </a:solidFill>
              <a:cs typeface="B Nazanin" pitchFamily="2" charset="-78"/>
            </a:endParaRPr>
          </a:p>
          <a:p>
            <a:pPr algn="just" rtl="1"/>
            <a:r>
              <a:rPr lang="ar-SA" sz="2400" dirty="0" smtClean="0">
                <a:solidFill>
                  <a:srgbClr val="0000CC"/>
                </a:solidFill>
                <a:cs typeface="B Nazanin" pitchFamily="2" charset="-78"/>
              </a:rPr>
              <a:t> </a:t>
            </a:r>
            <a:r>
              <a:rPr lang="fa-IR" sz="2400" dirty="0" smtClean="0">
                <a:solidFill>
                  <a:srgbClr val="0000CC"/>
                </a:solidFill>
                <a:cs typeface="B Nazanin" pitchFamily="2" charset="-78"/>
              </a:rPr>
              <a:t>هنگامی که </a:t>
            </a:r>
            <a:r>
              <a:rPr lang="en-US" sz="2400" dirty="0" smtClean="0">
                <a:solidFill>
                  <a:srgbClr val="0000CC"/>
                </a:solidFill>
                <a:cs typeface="B Nazanin" pitchFamily="2" charset="-78"/>
              </a:rPr>
              <a:t>pH</a:t>
            </a:r>
            <a:r>
              <a:rPr lang="fa-IR" sz="2400" dirty="0" smtClean="0">
                <a:solidFill>
                  <a:srgbClr val="0000CC"/>
                </a:solidFill>
                <a:cs typeface="B Nazanin" pitchFamily="2" charset="-78"/>
              </a:rPr>
              <a:t> خنثی شد، </a:t>
            </a:r>
            <a:r>
              <a:rPr lang="ar-SA" sz="2400" dirty="0" smtClean="0">
                <a:solidFill>
                  <a:srgbClr val="0000CC"/>
                </a:solidFill>
                <a:cs typeface="B Nazanin" pitchFamily="2" charset="-78"/>
              </a:rPr>
              <a:t>مخلوط کوکسی ها و باسیل ها دیده می شوند.</a:t>
            </a:r>
            <a:r>
              <a:rPr lang="fa-IR" sz="2400" dirty="0" smtClean="0">
                <a:solidFill>
                  <a:srgbClr val="0000CC"/>
                </a:solidFill>
                <a:cs typeface="B Nazanin" pitchFamily="2" charset="-78"/>
              </a:rPr>
              <a:t>این حالت تا بلوغ جنسی ادامه می یابد.</a:t>
            </a:r>
          </a:p>
          <a:p>
            <a:pPr algn="just" rtl="1"/>
            <a:r>
              <a:rPr lang="ar-SA" sz="2400" dirty="0" smtClean="0">
                <a:solidFill>
                  <a:srgbClr val="0000CC"/>
                </a:solidFill>
                <a:cs typeface="B Nazanin" pitchFamily="2" charset="-78"/>
              </a:rPr>
              <a:t> در زمان بلوغ لاکتوباسیلهای هوازی و بی هوازی دوباره به تعداد زیادی ظاهر شده و با تولید اسید از کربوهیدرات ها (به خصوص گلیکوژن)</a:t>
            </a:r>
            <a:r>
              <a:rPr lang="en-US" sz="2400" dirty="0" smtClean="0">
                <a:solidFill>
                  <a:srgbClr val="0000CC"/>
                </a:solidFill>
                <a:cs typeface="B Nazanin" pitchFamily="2" charset="-78"/>
              </a:rPr>
              <a:t>PH</a:t>
            </a:r>
            <a:r>
              <a:rPr lang="ar-SA" sz="2400" dirty="0" smtClean="0">
                <a:solidFill>
                  <a:srgbClr val="0000CC"/>
                </a:solidFill>
                <a:cs typeface="B Nazanin" pitchFamily="2" charset="-78"/>
              </a:rPr>
              <a:t>را به حالت اسیدی نگه می دارند.</a:t>
            </a:r>
            <a:r>
              <a:rPr lang="fa-IR" sz="2400" dirty="0" smtClean="0">
                <a:solidFill>
                  <a:srgbClr val="0000CC"/>
                </a:solidFill>
                <a:cs typeface="B Nazanin" pitchFamily="2" charset="-78"/>
              </a:rPr>
              <a:t> مانع بیماریزاها. دارو=رشد باکتری و مخمر</a:t>
            </a:r>
          </a:p>
          <a:p>
            <a:pPr algn="just" rtl="1"/>
            <a:r>
              <a:rPr lang="fa-IR" sz="2400" dirty="0" smtClean="0">
                <a:solidFill>
                  <a:srgbClr val="0000CC"/>
                </a:solidFill>
                <a:cs typeface="B Nazanin" pitchFamily="2" charset="-78"/>
              </a:rPr>
              <a:t>پس از یائسگی=لاکتوباسیل کاهش و انواع باکتری ها جایگزین می شوند</a:t>
            </a:r>
            <a:r>
              <a:rPr lang="fa-IR" sz="2400" b="1" dirty="0" smtClean="0">
                <a:solidFill>
                  <a:srgbClr val="39E97C"/>
                </a:solidFill>
                <a:cs typeface="B Nazanin" pitchFamily="2" charset="-78"/>
              </a:rPr>
              <a:t>.استرپ</a:t>
            </a:r>
            <a:r>
              <a:rPr lang="en-US" sz="2400" b="1" dirty="0" smtClean="0">
                <a:solidFill>
                  <a:srgbClr val="39E97C"/>
                </a:solidFill>
                <a:cs typeface="B Nazanin" pitchFamily="2" charset="-78"/>
              </a:rPr>
              <a:t>B</a:t>
            </a:r>
            <a:endParaRPr lang="fa-IR" sz="2400" b="1" dirty="0" smtClean="0">
              <a:solidFill>
                <a:srgbClr val="39E97C"/>
              </a:solidFill>
              <a:cs typeface="B Nazanin" pitchFamily="2" charset="-78"/>
            </a:endParaRPr>
          </a:p>
          <a:p>
            <a:pPr algn="just" rtl="1"/>
            <a:r>
              <a:rPr lang="fa-IR" sz="2400" b="1" dirty="0" smtClean="0">
                <a:solidFill>
                  <a:schemeClr val="accent2"/>
                </a:solidFill>
                <a:cs typeface="B Nazanin" pitchFamily="2" charset="-78"/>
              </a:rPr>
              <a:t>فلور واژن علاوه بر لاکتوباسیلها: استرپ های آلفا همولایتیک، پپتواسترپتوکوک ها، پرووتلا، کلستریدیوم، گاردنلا واژینالیس، اوره پلاسما اوره آلیتیکوم .در مواردی لیستریا یا موبیلونکوس.</a:t>
            </a:r>
            <a:endParaRPr lang="en-US" sz="2400" b="1" dirty="0" smtClean="0">
              <a:solidFill>
                <a:schemeClr val="accent2"/>
              </a:solidFill>
              <a:cs typeface="B Nazanin" pitchFamily="2" charset="-78"/>
            </a:endParaRPr>
          </a:p>
          <a:p>
            <a:pPr algn="just" rtl="1"/>
            <a:r>
              <a:rPr lang="ar-SA" sz="2400" b="1" dirty="0" smtClean="0">
                <a:solidFill>
                  <a:srgbClr val="FF0000"/>
                </a:solidFill>
                <a:cs typeface="B Nazanin" pitchFamily="2" charset="-78"/>
              </a:rPr>
              <a:t>میکروبیوتای نرمال ملتحمه چشم</a:t>
            </a:r>
            <a:endParaRPr lang="en-US" sz="2400" b="1" dirty="0" smtClean="0">
              <a:solidFill>
                <a:srgbClr val="FF0000"/>
              </a:solidFill>
              <a:cs typeface="B Nazanin" pitchFamily="2" charset="-78"/>
            </a:endParaRPr>
          </a:p>
          <a:p>
            <a:pPr algn="just" rtl="1"/>
            <a:r>
              <a:rPr lang="ar-SA" sz="2400" dirty="0" smtClean="0">
                <a:solidFill>
                  <a:srgbClr val="0000CC"/>
                </a:solidFill>
                <a:cs typeface="B Nazanin" pitchFamily="2" charset="-78"/>
              </a:rPr>
              <a:t>ارگانیسم های نرمال ملتحمه چشم شامل دیفتروئیدها</a:t>
            </a:r>
            <a:r>
              <a:rPr lang="fa-IR" sz="2400" dirty="0" smtClean="0">
                <a:solidFill>
                  <a:srgbClr val="0000CC"/>
                </a:solidFill>
                <a:cs typeface="B Nazanin" pitchFamily="2" charset="-78"/>
              </a:rPr>
              <a:t>(مانند کورینه باکتریوم گزروزیس)</a:t>
            </a:r>
            <a:r>
              <a:rPr lang="ar-SA" sz="2400" dirty="0" smtClean="0">
                <a:solidFill>
                  <a:srgbClr val="0000CC"/>
                </a:solidFill>
                <a:cs typeface="B Nazanin" pitchFamily="2" charset="-78"/>
              </a:rPr>
              <a:t>، استافیلوکوک اپیدرمیدیس و استرپتو کوکهای غیرهمولی</a:t>
            </a:r>
            <a:r>
              <a:rPr lang="fa-IR" sz="2400" dirty="0" smtClean="0">
                <a:solidFill>
                  <a:srgbClr val="0000CC"/>
                </a:solidFill>
                <a:cs typeface="B Nazanin" pitchFamily="2" charset="-78"/>
              </a:rPr>
              <a:t>تی</a:t>
            </a:r>
            <a:r>
              <a:rPr lang="ar-SA" sz="2400" dirty="0" smtClean="0">
                <a:solidFill>
                  <a:srgbClr val="0000CC"/>
                </a:solidFill>
                <a:cs typeface="B Nazanin" pitchFamily="2" charset="-78"/>
              </a:rPr>
              <a:t>ک هستند. نایسریاها و باسیلهای گرم منفی (مثل هموفیلوس) نیز اغلب در این محل وجود دارند.</a:t>
            </a:r>
            <a:r>
              <a:rPr lang="fa-IR" sz="2400" dirty="0" smtClean="0">
                <a:solidFill>
                  <a:srgbClr val="0000CC"/>
                </a:solidFill>
                <a:cs typeface="B Nazanin" pitchFamily="2" charset="-78"/>
              </a:rPr>
              <a:t> لیزوزیم</a:t>
            </a:r>
            <a:endParaRPr lang="en-US" sz="2400" dirty="0" smtClean="0">
              <a:solidFill>
                <a:srgbClr val="0000CC"/>
              </a:solidFill>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7239000" cy="1143000"/>
          </a:xfrm>
        </p:spPr>
        <p:txBody>
          <a:bodyPr>
            <a:normAutofit fontScale="90000"/>
          </a:bodyPr>
          <a:lstStyle/>
          <a:p>
            <a:pPr algn="r"/>
            <a:r>
              <a:rPr lang="ar-SA" sz="2400" dirty="0" smtClean="0">
                <a:solidFill>
                  <a:srgbClr val="FF0000"/>
                </a:solidFill>
                <a:cs typeface="B Nazanin" pitchFamily="2" charset="-78"/>
              </a:rPr>
              <a:t>فصل </a:t>
            </a:r>
            <a:r>
              <a:rPr lang="fa-IR" sz="2400" dirty="0" smtClean="0">
                <a:solidFill>
                  <a:srgbClr val="FF0000"/>
                </a:solidFill>
                <a:cs typeface="B Nazanin" pitchFamily="2" charset="-78"/>
              </a:rPr>
              <a:t>11</a:t>
            </a:r>
            <a:r>
              <a:rPr lang="ar-SA" sz="2400" dirty="0" smtClean="0">
                <a:solidFill>
                  <a:srgbClr val="FF0000"/>
                </a:solidFill>
                <a:cs typeface="B Nazanin" pitchFamily="2" charset="-78"/>
              </a:rPr>
              <a:t> </a:t>
            </a:r>
            <a:r>
              <a:rPr lang="en-US" sz="2400" dirty="0" smtClean="0">
                <a:solidFill>
                  <a:srgbClr val="FF0000"/>
                </a:solidFill>
                <a:cs typeface="B Nazanin" pitchFamily="2" charset="-78"/>
              </a:rPr>
              <a:t/>
            </a:r>
            <a:br>
              <a:rPr lang="en-US" sz="2400" dirty="0" smtClean="0">
                <a:solidFill>
                  <a:srgbClr val="FF0000"/>
                </a:solidFill>
                <a:cs typeface="B Nazanin" pitchFamily="2" charset="-78"/>
              </a:rPr>
            </a:br>
            <a:r>
              <a:rPr lang="ar-SA" sz="2700" dirty="0" smtClean="0">
                <a:solidFill>
                  <a:srgbClr val="FF0000"/>
                </a:solidFill>
                <a:cs typeface="B Nazanin" pitchFamily="2" charset="-78"/>
              </a:rPr>
              <a:t>باسیل های گرم مثبت</a:t>
            </a:r>
            <a:r>
              <a:rPr lang="fa-IR" sz="2700" dirty="0" smtClean="0">
                <a:solidFill>
                  <a:srgbClr val="FF0000"/>
                </a:solidFill>
                <a:cs typeface="B Nazanin" pitchFamily="2" charset="-78"/>
              </a:rPr>
              <a:t> </a:t>
            </a:r>
            <a:r>
              <a:rPr lang="ar-SA" sz="2700" dirty="0" smtClean="0">
                <a:solidFill>
                  <a:srgbClr val="FF0000"/>
                </a:solidFill>
                <a:cs typeface="B Nazanin" pitchFamily="2" charset="-78"/>
              </a:rPr>
              <a:t>اسپودار : گونه های باسیلوس و کلستریدیوم</a:t>
            </a:r>
            <a:r>
              <a:rPr lang="en-US" dirty="0" smtClean="0"/>
              <a:t/>
            </a:r>
            <a:br>
              <a:rPr lang="en-US" dirty="0" smtClean="0"/>
            </a:br>
            <a:endParaRPr lang="en-US" dirty="0"/>
          </a:p>
        </p:txBody>
      </p:sp>
      <p:sp>
        <p:nvSpPr>
          <p:cNvPr id="3" name="Content Placeholder 2"/>
          <p:cNvSpPr>
            <a:spLocks noGrp="1"/>
          </p:cNvSpPr>
          <p:nvPr>
            <p:ph idx="1"/>
          </p:nvPr>
        </p:nvSpPr>
        <p:spPr>
          <a:xfrm>
            <a:off x="500034" y="1000108"/>
            <a:ext cx="7239000" cy="4846320"/>
          </a:xfrm>
        </p:spPr>
        <p:txBody>
          <a:bodyPr>
            <a:normAutofit fontScale="92500" lnSpcReduction="10000"/>
          </a:bodyPr>
          <a:lstStyle/>
          <a:p>
            <a:pPr algn="just" rtl="1"/>
            <a:r>
              <a:rPr lang="ar-SA" sz="2800" u="sng" dirty="0" smtClean="0">
                <a:solidFill>
                  <a:srgbClr val="FF0000"/>
                </a:solidFill>
                <a:cs typeface="B Nazanin" pitchFamily="2" charset="-78"/>
              </a:rPr>
              <a:t>گونه های باسیلوس</a:t>
            </a:r>
            <a:endParaRPr lang="en-US" sz="2800" u="sng" dirty="0" smtClean="0">
              <a:solidFill>
                <a:srgbClr val="FF0000"/>
              </a:solidFill>
              <a:cs typeface="B Nazanin" pitchFamily="2" charset="-78"/>
            </a:endParaRPr>
          </a:p>
          <a:p>
            <a:pPr algn="just" rtl="1"/>
            <a:r>
              <a:rPr lang="ar-SA" sz="2800" dirty="0" smtClean="0">
                <a:solidFill>
                  <a:srgbClr val="0000CC"/>
                </a:solidFill>
                <a:cs typeface="B Nazanin" pitchFamily="2" charset="-78"/>
              </a:rPr>
              <a:t>باسیلوس ها، با سیل هایی دراز، گرم مثبت و هوازی می باشند که به صورت زنجیره وار قرار گرفته اند. اغلب اجزای این جنس، ارگانیسم هایی ساپروفیتیک هستند که در خاک، آب و هوا و سبزیجات بیشتر دیده می شنود (مثل باسیلوس سرئوس و باسیلوس سوبتیلیس).</a:t>
            </a:r>
            <a:endParaRPr lang="en-US" sz="2800" dirty="0" smtClean="0">
              <a:solidFill>
                <a:srgbClr val="0000CC"/>
              </a:solidFill>
              <a:cs typeface="B Nazanin" pitchFamily="2" charset="-78"/>
            </a:endParaRPr>
          </a:p>
          <a:p>
            <a:pPr algn="just" rtl="1"/>
            <a:r>
              <a:rPr lang="ar-SA" sz="2800" u="sng" dirty="0" smtClean="0">
                <a:solidFill>
                  <a:srgbClr val="FF0000"/>
                </a:solidFill>
                <a:cs typeface="B Nazanin" pitchFamily="2" charset="-78"/>
              </a:rPr>
              <a:t>مورفولوژی و مشخصات: </a:t>
            </a:r>
            <a:r>
              <a:rPr lang="ar-SA" sz="2800" dirty="0" smtClean="0">
                <a:solidFill>
                  <a:srgbClr val="0000CC"/>
                </a:solidFill>
                <a:cs typeface="B Nazanin" pitchFamily="2" charset="-78"/>
              </a:rPr>
              <a:t>این باسیل های دراز، دارای انتهای مربعی شکل بوده و اسپور های آن ها در مرکز باسیل های غیر متحرک قرار دارد.</a:t>
            </a:r>
            <a:endParaRPr lang="en-US" sz="2800" dirty="0" smtClean="0">
              <a:solidFill>
                <a:srgbClr val="0000CC"/>
              </a:solidFill>
              <a:cs typeface="B Nazanin" pitchFamily="2" charset="-78"/>
            </a:endParaRPr>
          </a:p>
          <a:p>
            <a:pPr algn="just" rtl="1"/>
            <a:r>
              <a:rPr lang="ar-SA" sz="2800" u="sng" dirty="0" smtClean="0">
                <a:solidFill>
                  <a:srgbClr val="FF0000"/>
                </a:solidFill>
                <a:cs typeface="B Nazanin" pitchFamily="2" charset="-78"/>
              </a:rPr>
              <a:t>نکته: </a:t>
            </a:r>
            <a:r>
              <a:rPr lang="ar-SA" sz="2800" dirty="0" smtClean="0">
                <a:solidFill>
                  <a:srgbClr val="0000CC"/>
                </a:solidFill>
                <a:cs typeface="B Nazanin" pitchFamily="2" charset="-78"/>
              </a:rPr>
              <a:t>کولونی های گرد باسیلوس آنتراسیس در عبور نور، حال شیشه شکسته (</a:t>
            </a:r>
            <a:r>
              <a:rPr lang="en-US" sz="2800" dirty="0" smtClean="0">
                <a:solidFill>
                  <a:srgbClr val="0000CC"/>
                </a:solidFill>
                <a:latin typeface="Times New Roman" pitchFamily="18" charset="0"/>
                <a:cs typeface="Times New Roman" pitchFamily="18" charset="0"/>
              </a:rPr>
              <a:t>cut glass</a:t>
            </a:r>
            <a:r>
              <a:rPr lang="ar-SA" sz="2800" dirty="0" smtClean="0">
                <a:solidFill>
                  <a:srgbClr val="0000CC"/>
                </a:solidFill>
                <a:cs typeface="B Nazanin" pitchFamily="2" charset="-78"/>
              </a:rPr>
              <a:t>) داشته و همولیز در آن ها شایع نیست.</a:t>
            </a:r>
            <a:endParaRPr lang="en-US" sz="2800" dirty="0" smtClean="0">
              <a:solidFill>
                <a:srgbClr val="0000CC"/>
              </a:solidFill>
              <a:cs typeface="B Nazanin" pitchFamily="2" charset="-78"/>
            </a:endParaRPr>
          </a:p>
          <a:p>
            <a:pPr algn="just" rtl="1"/>
            <a:r>
              <a:rPr lang="ar-SA" sz="2800" u="sng" dirty="0" smtClean="0">
                <a:solidFill>
                  <a:srgbClr val="FF0000"/>
                </a:solidFill>
                <a:cs typeface="B Nazanin" pitchFamily="2" charset="-78"/>
              </a:rPr>
              <a:t>نکته: </a:t>
            </a:r>
            <a:r>
              <a:rPr lang="ar-SA" sz="2800" dirty="0" smtClean="0">
                <a:solidFill>
                  <a:srgbClr val="0000CC"/>
                </a:solidFill>
                <a:cs typeface="B Nazanin" pitchFamily="2" charset="-78"/>
              </a:rPr>
              <a:t>باسیلوس آنتراسیس محیط ژلاتین را به مایع تبدیل کرده و در ظرف حاوی ژلاتین شبیه درخت سرو وارونه دیده می شوند.</a:t>
            </a:r>
            <a:endParaRPr lang="en-US" sz="2800" dirty="0" smtClean="0">
              <a:solidFill>
                <a:srgbClr val="0000CC"/>
              </a:solidFill>
              <a:cs typeface="B Nazanin" pitchFamily="2" charset="-78"/>
            </a:endParaRPr>
          </a:p>
          <a:p>
            <a:pPr algn="r" rtl="1"/>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14356"/>
            <a:ext cx="7239000" cy="4846320"/>
          </a:xfrm>
        </p:spPr>
        <p:txBody>
          <a:bodyPr>
            <a:normAutofit/>
          </a:bodyPr>
          <a:lstStyle/>
          <a:p>
            <a:pPr algn="just" rtl="1"/>
            <a:r>
              <a:rPr lang="ar-SA" dirty="0" smtClean="0">
                <a:solidFill>
                  <a:srgbClr val="0000CC"/>
                </a:solidFill>
                <a:cs typeface="B Nazanin" pitchFamily="2" charset="-78"/>
              </a:rPr>
              <a:t>سیاه زخم (</a:t>
            </a:r>
            <a:r>
              <a:rPr lang="en-US" dirty="0" smtClean="0">
                <a:solidFill>
                  <a:srgbClr val="0000CC"/>
                </a:solidFill>
                <a:cs typeface="B Nazanin" pitchFamily="2" charset="-78"/>
              </a:rPr>
              <a:t>Anthrax</a:t>
            </a:r>
            <a:r>
              <a:rPr lang="ar-SA" dirty="0" smtClean="0">
                <a:solidFill>
                  <a:srgbClr val="0000CC"/>
                </a:solidFill>
                <a:cs typeface="B Nazanin" pitchFamily="2" charset="-78"/>
              </a:rPr>
              <a:t>) بیماری حیوانات (گاو، گوسفند، اسب و غیره) بوده و انسان توسط تماس با حیوانات یا محصولات آن ها آلوده می شوند. در انسان، عفونت معمولاً توسط ورود اسپور ها از طریق پوست آسیب دیده (سیاه زخم جلدی) یا به ندرت از طریق غشاهای مخاطی (سیاه زخم گوارشی) ایجاد می شود.</a:t>
            </a:r>
            <a:endParaRPr lang="en-US" dirty="0" smtClean="0">
              <a:solidFill>
                <a:srgbClr val="0000CC"/>
              </a:solidFill>
              <a:cs typeface="B Nazanin" pitchFamily="2" charset="-78"/>
            </a:endParaRPr>
          </a:p>
          <a:p>
            <a:pPr algn="just" rtl="1"/>
            <a:r>
              <a:rPr lang="ar-SA" u="sng" dirty="0" smtClean="0">
                <a:solidFill>
                  <a:srgbClr val="FF0000"/>
                </a:solidFill>
                <a:cs typeface="B Nazanin" pitchFamily="2" charset="-78"/>
              </a:rPr>
              <a:t>نکته: </a:t>
            </a:r>
            <a:r>
              <a:rPr lang="ar-SA" dirty="0" smtClean="0">
                <a:solidFill>
                  <a:srgbClr val="0000CC"/>
                </a:solidFill>
                <a:cs typeface="B Nazanin" pitchFamily="2" charset="-78"/>
              </a:rPr>
              <a:t>باسیلوس آنتراسیسی که کپسول تولید نمی کند بیماری زا نیست.</a:t>
            </a:r>
            <a:endParaRPr lang="en-US" dirty="0" smtClean="0">
              <a:solidFill>
                <a:srgbClr val="0000CC"/>
              </a:solidFill>
              <a:cs typeface="B Nazanin" pitchFamily="2" charset="-78"/>
            </a:endParaRPr>
          </a:p>
          <a:p>
            <a:pPr algn="just" rtl="1"/>
            <a:r>
              <a:rPr lang="ar-SA" u="sng" dirty="0" smtClean="0">
                <a:solidFill>
                  <a:srgbClr val="FF0000"/>
                </a:solidFill>
                <a:cs typeface="B Nazanin" pitchFamily="2" charset="-78"/>
              </a:rPr>
              <a:t>نکته: </a:t>
            </a:r>
            <a:r>
              <a:rPr lang="ar-SA" dirty="0" smtClean="0">
                <a:solidFill>
                  <a:srgbClr val="0000CC"/>
                </a:solidFill>
                <a:cs typeface="B Nazanin" pitchFamily="2" charset="-78"/>
              </a:rPr>
              <a:t>پلی-</a:t>
            </a:r>
            <a:r>
              <a:rPr lang="en-US" dirty="0" smtClean="0">
                <a:solidFill>
                  <a:srgbClr val="0000CC"/>
                </a:solidFill>
                <a:cs typeface="B Nazanin" pitchFamily="2" charset="-78"/>
              </a:rPr>
              <a:t>D</a:t>
            </a:r>
            <a:r>
              <a:rPr lang="ar-SA" dirty="0" smtClean="0">
                <a:solidFill>
                  <a:srgbClr val="0000CC"/>
                </a:solidFill>
                <a:cs typeface="B Nazanin" pitchFamily="2" charset="-78"/>
              </a:rPr>
              <a:t>- گلوتامیک اسید موجود در کپسول باکتری باسیلوس آنتراسیس، ضد فاگوسیتیک است</a:t>
            </a:r>
            <a:endParaRPr lang="en-US" dirty="0" smtClean="0">
              <a:solidFill>
                <a:srgbClr val="0000CC"/>
              </a:solidFill>
              <a:cs typeface="B Nazanin" pitchFamily="2" charset="-78"/>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14356"/>
            <a:ext cx="7239000" cy="5143536"/>
          </a:xfrm>
        </p:spPr>
        <p:txBody>
          <a:bodyPr>
            <a:normAutofit lnSpcReduction="10000"/>
          </a:bodyPr>
          <a:lstStyle/>
          <a:p>
            <a:pPr algn="just" rtl="1"/>
            <a:r>
              <a:rPr lang="ar-SA" sz="2800" dirty="0" smtClean="0">
                <a:solidFill>
                  <a:srgbClr val="0000CC"/>
                </a:solidFill>
                <a:cs typeface="B Nazanin" pitchFamily="2" charset="-78"/>
              </a:rPr>
              <a:t>توکسین سیاه زخم دارای سه نوع پروتئین است: 1- آنتی ژن محافظت کننده (</a:t>
            </a:r>
            <a:r>
              <a:rPr lang="en-US" sz="2800" dirty="0" smtClean="0">
                <a:solidFill>
                  <a:srgbClr val="0000CC"/>
                </a:solidFill>
                <a:cs typeface="B Nazanin" pitchFamily="2" charset="-78"/>
              </a:rPr>
              <a:t>PA</a:t>
            </a:r>
            <a:r>
              <a:rPr lang="ar-SA" sz="2800" dirty="0" smtClean="0">
                <a:solidFill>
                  <a:srgbClr val="0000CC"/>
                </a:solidFill>
                <a:cs typeface="B Nazanin" pitchFamily="2" charset="-78"/>
              </a:rPr>
              <a:t>) 2- فاتور ادما (</a:t>
            </a:r>
            <a:r>
              <a:rPr lang="en-US" sz="2800" dirty="0" smtClean="0">
                <a:solidFill>
                  <a:srgbClr val="0000CC"/>
                </a:solidFill>
                <a:cs typeface="B Nazanin" pitchFamily="2" charset="-78"/>
              </a:rPr>
              <a:t>EF</a:t>
            </a:r>
            <a:r>
              <a:rPr lang="ar-SA" sz="2800" dirty="0" smtClean="0">
                <a:solidFill>
                  <a:srgbClr val="0000CC"/>
                </a:solidFill>
                <a:cs typeface="B Nazanin" pitchFamily="2" charset="-78"/>
              </a:rPr>
              <a:t>) 3- فاکتور کشنده (</a:t>
            </a:r>
            <a:r>
              <a:rPr lang="en-US" sz="2800" dirty="0" smtClean="0">
                <a:solidFill>
                  <a:srgbClr val="0000CC"/>
                </a:solidFill>
                <a:cs typeface="B Nazanin" pitchFamily="2" charset="-78"/>
              </a:rPr>
              <a:t>LF</a:t>
            </a:r>
            <a:r>
              <a:rPr lang="ar-SA" sz="2800" dirty="0" smtClean="0">
                <a:solidFill>
                  <a:srgbClr val="0000CC"/>
                </a:solidFill>
                <a:cs typeface="B Nazanin" pitchFamily="2" charset="-78"/>
              </a:rPr>
              <a:t>)</a:t>
            </a:r>
            <a:endParaRPr lang="en-US" sz="2800" dirty="0" smtClean="0">
              <a:solidFill>
                <a:srgbClr val="0000CC"/>
              </a:solidFill>
              <a:cs typeface="B Nazanin" pitchFamily="2" charset="-78"/>
            </a:endParaRPr>
          </a:p>
          <a:p>
            <a:pPr algn="just" rtl="1"/>
            <a:r>
              <a:rPr lang="ar-SA" sz="2800" dirty="0" smtClean="0">
                <a:solidFill>
                  <a:srgbClr val="0000CC"/>
                </a:solidFill>
                <a:cs typeface="B Nazanin" pitchFamily="2" charset="-78"/>
              </a:rPr>
              <a:t>آنتی ژن محافظت کننده (</a:t>
            </a:r>
            <a:r>
              <a:rPr lang="en-US" sz="2800" dirty="0" smtClean="0">
                <a:solidFill>
                  <a:srgbClr val="0000CC"/>
                </a:solidFill>
                <a:cs typeface="B Nazanin" pitchFamily="2" charset="-78"/>
              </a:rPr>
              <a:t>PA</a:t>
            </a:r>
            <a:r>
              <a:rPr lang="ar-SA" sz="2800" dirty="0" smtClean="0">
                <a:solidFill>
                  <a:srgbClr val="0000CC"/>
                </a:solidFill>
                <a:cs typeface="B Nazanin" pitchFamily="2" charset="-78"/>
              </a:rPr>
              <a:t>)به گیرنده های اختصاصی سلول متصل شده به دنبال فعال شدن آنزیم پروتئولیتیک، یک کانال غشایی را تشکیل می دهد که واسطه ی ورود </a:t>
            </a:r>
            <a:r>
              <a:rPr lang="en-US" sz="2800" dirty="0" smtClean="0">
                <a:solidFill>
                  <a:srgbClr val="0000CC"/>
                </a:solidFill>
                <a:cs typeface="B Nazanin" pitchFamily="2" charset="-78"/>
              </a:rPr>
              <a:t>EF</a:t>
            </a:r>
            <a:r>
              <a:rPr lang="ar-SA" sz="2800" dirty="0" smtClean="0">
                <a:solidFill>
                  <a:srgbClr val="0000CC"/>
                </a:solidFill>
                <a:cs typeface="B Nazanin" pitchFamily="2" charset="-78"/>
              </a:rPr>
              <a:t> و </a:t>
            </a:r>
            <a:r>
              <a:rPr lang="en-US" sz="2800" dirty="0" smtClean="0">
                <a:solidFill>
                  <a:srgbClr val="0000CC"/>
                </a:solidFill>
                <a:cs typeface="B Nazanin" pitchFamily="2" charset="-78"/>
              </a:rPr>
              <a:t>LF</a:t>
            </a:r>
            <a:r>
              <a:rPr lang="ar-SA" sz="2800" dirty="0" smtClean="0">
                <a:solidFill>
                  <a:srgbClr val="0000CC"/>
                </a:solidFill>
                <a:cs typeface="B Nazanin" pitchFamily="2" charset="-78"/>
              </a:rPr>
              <a:t> با داخل سلول می شود.</a:t>
            </a:r>
            <a:r>
              <a:rPr lang="en-US" sz="2800" dirty="0" smtClean="0">
                <a:solidFill>
                  <a:srgbClr val="0000CC"/>
                </a:solidFill>
                <a:cs typeface="B Nazanin" pitchFamily="2" charset="-78"/>
              </a:rPr>
              <a:t>EF</a:t>
            </a:r>
            <a:r>
              <a:rPr lang="ar-SA" sz="2800" dirty="0" smtClean="0">
                <a:solidFill>
                  <a:srgbClr val="0000CC"/>
                </a:solidFill>
                <a:cs typeface="B Nazanin" pitchFamily="2" charset="-78"/>
              </a:rPr>
              <a:t> یک آدنیلیل سیکلاز بوده و همراه با </a:t>
            </a:r>
            <a:r>
              <a:rPr lang="en-US" sz="2800" dirty="0" smtClean="0">
                <a:solidFill>
                  <a:srgbClr val="0000CC"/>
                </a:solidFill>
                <a:cs typeface="B Nazanin" pitchFamily="2" charset="-78"/>
              </a:rPr>
              <a:t>PA</a:t>
            </a:r>
            <a:r>
              <a:rPr lang="ar-SA" sz="2800" dirty="0" smtClean="0">
                <a:solidFill>
                  <a:srgbClr val="0000CC"/>
                </a:solidFill>
                <a:cs typeface="B Nazanin" pitchFamily="2" charset="-78"/>
              </a:rPr>
              <a:t> یک توکسین ناشناخته به نام توکسین ادما را تشکیل می دهد.</a:t>
            </a:r>
            <a:endParaRPr lang="en-US" sz="2800" dirty="0" smtClean="0">
              <a:solidFill>
                <a:srgbClr val="0000CC"/>
              </a:solidFill>
              <a:cs typeface="B Nazanin" pitchFamily="2" charset="-78"/>
            </a:endParaRPr>
          </a:p>
          <a:p>
            <a:pPr algn="just" rtl="1"/>
            <a:r>
              <a:rPr lang="en-US" sz="2800" dirty="0" smtClean="0">
                <a:solidFill>
                  <a:srgbClr val="0000CC"/>
                </a:solidFill>
                <a:cs typeface="B Nazanin" pitchFamily="2" charset="-78"/>
              </a:rPr>
              <a:t>LF</a:t>
            </a:r>
            <a:r>
              <a:rPr lang="ar-SA" sz="2800" dirty="0" smtClean="0">
                <a:solidFill>
                  <a:srgbClr val="0000CC"/>
                </a:solidFill>
                <a:cs typeface="B Nazanin" pitchFamily="2" charset="-78"/>
              </a:rPr>
              <a:t> به علاوه </a:t>
            </a:r>
            <a:r>
              <a:rPr lang="en-US" sz="2800" dirty="0" smtClean="0">
                <a:solidFill>
                  <a:srgbClr val="0000CC"/>
                </a:solidFill>
                <a:cs typeface="B Nazanin" pitchFamily="2" charset="-78"/>
              </a:rPr>
              <a:t>PA</a:t>
            </a:r>
            <a:r>
              <a:rPr lang="ar-SA" sz="2800" dirty="0" smtClean="0">
                <a:solidFill>
                  <a:srgbClr val="0000CC"/>
                </a:solidFill>
                <a:cs typeface="B Nazanin" pitchFamily="2" charset="-78"/>
              </a:rPr>
              <a:t> یک توکسین کشنده ی را تشکیل می دهند که فاکتور بیماری زای اصلی و علت اصلی مرگ در حیوانات آلوده است.</a:t>
            </a:r>
            <a:endParaRPr lang="en-US" sz="2800" dirty="0" smtClean="0">
              <a:solidFill>
                <a:srgbClr val="0000CC"/>
              </a:solidFill>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928670"/>
            <a:ext cx="7239000" cy="4846320"/>
          </a:xfrm>
        </p:spPr>
        <p:txBody>
          <a:bodyPr>
            <a:normAutofit fontScale="77500" lnSpcReduction="20000"/>
          </a:bodyPr>
          <a:lstStyle/>
          <a:p>
            <a:pPr algn="just" rtl="1"/>
            <a:r>
              <a:rPr lang="ar-SA" sz="3300" b="1" dirty="0" smtClean="0">
                <a:solidFill>
                  <a:srgbClr val="FF0000"/>
                </a:solidFill>
                <a:cs typeface="B Nazanin" pitchFamily="2" charset="-78"/>
              </a:rPr>
              <a:t>یافته های بالینی: </a:t>
            </a:r>
            <a:r>
              <a:rPr lang="ar-SA" sz="3300" dirty="0" smtClean="0">
                <a:solidFill>
                  <a:srgbClr val="0000CC"/>
                </a:solidFill>
                <a:cs typeface="B Nazanin" pitchFamily="2" charset="-78"/>
              </a:rPr>
              <a:t>در انسان ها حدود 95% موارد سیاه زخم، جلدی و 5% موارد سیاه زخم، استنشاقی هستند.</a:t>
            </a:r>
            <a:endParaRPr lang="en-US" sz="3300" dirty="0" smtClean="0">
              <a:solidFill>
                <a:srgbClr val="0000CC"/>
              </a:solidFill>
              <a:cs typeface="B Nazanin" pitchFamily="2" charset="-78"/>
            </a:endParaRPr>
          </a:p>
          <a:p>
            <a:pPr algn="just" rtl="1"/>
            <a:r>
              <a:rPr lang="ar-SA" sz="3300" dirty="0" smtClean="0">
                <a:solidFill>
                  <a:srgbClr val="0000CC"/>
                </a:solidFill>
                <a:cs typeface="B Nazanin" pitchFamily="2" charset="-78"/>
              </a:rPr>
              <a:t>سیاه زخم گوارشی خیلی نادر است. سیاه زخم جلدی معمولاً در سطوح در معرض بازو یا دست ها و یا در صورت و گردن روی می دهد.</a:t>
            </a:r>
            <a:endParaRPr lang="en-US" sz="3300" dirty="0" smtClean="0">
              <a:solidFill>
                <a:srgbClr val="0000CC"/>
              </a:solidFill>
              <a:cs typeface="B Nazanin" pitchFamily="2" charset="-78"/>
            </a:endParaRPr>
          </a:p>
          <a:p>
            <a:pPr algn="just" rtl="1"/>
            <a:r>
              <a:rPr lang="ar-SA" sz="3300" dirty="0" smtClean="0">
                <a:solidFill>
                  <a:srgbClr val="0000CC"/>
                </a:solidFill>
                <a:cs typeface="B Nazanin" pitchFamily="2" charset="-78"/>
              </a:rPr>
              <a:t>1 تا 7 روز بعد از ورود ارگانیسم یا اسپور از راه خارش، یک پاپول خارش دار به وجود می آید که این پاپول به سرعت به یک وزیکول یا حلقه کوچکی از وزیکول ها تبدیل شده به صورت یک زخم نکروتیک پیشرفت می کند. این ضایعه به طور معمول 1 تا 3 سانتی متر طول داشته و دارای یک اسکار مرکزی سیاه رنگ مشخص و ادم است.</a:t>
            </a:r>
            <a:endParaRPr lang="en-US" sz="3300" dirty="0" smtClean="0">
              <a:solidFill>
                <a:srgbClr val="0000CC"/>
              </a:solidFill>
              <a:cs typeface="B Nazanin" pitchFamily="2" charset="-78"/>
            </a:endParaRPr>
          </a:p>
          <a:p>
            <a:pPr algn="just" rtl="1"/>
            <a:r>
              <a:rPr lang="ar-SA" sz="3300" dirty="0" smtClean="0">
                <a:solidFill>
                  <a:srgbClr val="0000CC"/>
                </a:solidFill>
                <a:cs typeface="B Nazanin" pitchFamily="2" charset="-78"/>
              </a:rPr>
              <a:t>دوره ی انکوباسیون در سیاه زخم استنشاقی ممکن است در حدود 6 هفته طول بکشد. میزان مرگ در سیاه زخم استنشاقی بالا است.</a:t>
            </a:r>
            <a:endParaRPr lang="en-US" sz="3300" dirty="0" smtClean="0">
              <a:solidFill>
                <a:srgbClr val="0000CC"/>
              </a:solidFill>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642918"/>
            <a:ext cx="7239000" cy="5572164"/>
          </a:xfrm>
        </p:spPr>
        <p:txBody>
          <a:bodyPr>
            <a:normAutofit fontScale="47500" lnSpcReduction="20000"/>
          </a:bodyPr>
          <a:lstStyle/>
          <a:p>
            <a:pPr algn="just" rtl="1"/>
            <a:r>
              <a:rPr lang="ar-SA" sz="4500" b="1" dirty="0" smtClean="0">
                <a:solidFill>
                  <a:srgbClr val="FF0000"/>
                </a:solidFill>
                <a:cs typeface="B Nazanin" pitchFamily="2" charset="-78"/>
              </a:rPr>
              <a:t>تست های آزمایشگاهی تشخیص</a:t>
            </a:r>
            <a:r>
              <a:rPr lang="fa-IR" sz="4500" b="1" dirty="0" smtClean="0">
                <a:solidFill>
                  <a:srgbClr val="FF0000"/>
                </a:solidFill>
                <a:cs typeface="B Nazanin" pitchFamily="2" charset="-78"/>
              </a:rPr>
              <a:t>ی</a:t>
            </a:r>
            <a:endParaRPr lang="en-US" sz="4500" b="1" dirty="0" smtClean="0">
              <a:solidFill>
                <a:srgbClr val="FF0000"/>
              </a:solidFill>
              <a:cs typeface="B Nazanin" pitchFamily="2" charset="-78"/>
            </a:endParaRPr>
          </a:p>
          <a:p>
            <a:pPr algn="just" rtl="1"/>
            <a:r>
              <a:rPr lang="ar-SA" sz="4500" dirty="0" smtClean="0">
                <a:solidFill>
                  <a:srgbClr val="0000CC"/>
                </a:solidFill>
                <a:cs typeface="B Nazanin" pitchFamily="2" charset="-78"/>
              </a:rPr>
              <a:t>در رنگ آمیزی اسمیر از ضایعات موضعی یا خون حیوانات مرده اغلب می توان زنجیر های با سیل های گرم مثبت بزرگ را مشاهده کرد. سیاه زخم را می توان با تکنیک رنگ آمیزی ایمونوفلورسانس تشخیص داد.</a:t>
            </a:r>
            <a:endParaRPr lang="en-US" sz="4500" dirty="0" smtClean="0">
              <a:solidFill>
                <a:srgbClr val="0000CC"/>
              </a:solidFill>
              <a:cs typeface="B Nazanin" pitchFamily="2" charset="-78"/>
            </a:endParaRPr>
          </a:p>
          <a:p>
            <a:pPr algn="just" rtl="1"/>
            <a:r>
              <a:rPr lang="ar-SA" sz="4500" dirty="0" smtClean="0">
                <a:solidFill>
                  <a:srgbClr val="0000CC"/>
                </a:solidFill>
                <a:cs typeface="B Nazanin" pitchFamily="2" charset="-78"/>
              </a:rPr>
              <a:t>هنگامی که این ارگانیسم در روی صفحات آگار خونی رشد می کند، تولید کولونی های خاکستری تا سفید غیر همولیتیک با ظاهری شیشه ای ایجاد می کند. برای تشخیص، تخمیر کربوهیدرات ها مفید نیست.</a:t>
            </a:r>
            <a:endParaRPr lang="en-US" sz="4500" dirty="0" smtClean="0">
              <a:solidFill>
                <a:srgbClr val="0000CC"/>
              </a:solidFill>
              <a:cs typeface="B Nazanin" pitchFamily="2" charset="-78"/>
            </a:endParaRPr>
          </a:p>
          <a:p>
            <a:pPr algn="just" rtl="1"/>
            <a:r>
              <a:rPr lang="ar-SA" sz="4500" dirty="0" smtClean="0">
                <a:solidFill>
                  <a:srgbClr val="0000CC"/>
                </a:solidFill>
                <a:cs typeface="B Nazanin" pitchFamily="2" charset="-78"/>
              </a:rPr>
              <a:t>در محیط کشت نیمه جامد، با سیل سیاه زخم همیشه غیر متحرک است در حالی که ارگانیسم های غیر بیماری زای مرتبط (مثل باسیلوس سرئوس) خزیدن دسته جمعی (</a:t>
            </a:r>
            <a:r>
              <a:rPr lang="en-US" sz="4500" dirty="0" smtClean="0">
                <a:solidFill>
                  <a:srgbClr val="0000CC"/>
                </a:solidFill>
                <a:cs typeface="B Nazanin" pitchFamily="2" charset="-78"/>
              </a:rPr>
              <a:t>swarming</a:t>
            </a:r>
            <a:r>
              <a:rPr lang="ar-SA" sz="4500" dirty="0" smtClean="0">
                <a:solidFill>
                  <a:srgbClr val="0000CC"/>
                </a:solidFill>
                <a:cs typeface="B Nazanin" pitchFamily="2" charset="-78"/>
              </a:rPr>
              <a:t>) را به نمایش می گذارند.</a:t>
            </a:r>
            <a:endParaRPr lang="en-US" sz="4500" dirty="0" smtClean="0">
              <a:solidFill>
                <a:srgbClr val="0000CC"/>
              </a:solidFill>
              <a:cs typeface="B Nazanin" pitchFamily="2" charset="-78"/>
            </a:endParaRPr>
          </a:p>
          <a:p>
            <a:pPr algn="just" rtl="1"/>
            <a:r>
              <a:rPr lang="fa-IR" sz="4500" dirty="0" smtClean="0">
                <a:solidFill>
                  <a:srgbClr val="0000CC"/>
                </a:solidFill>
                <a:cs typeface="B Nazanin" pitchFamily="2" charset="-78"/>
              </a:rPr>
              <a:t>اثبات وجود کپسول نیازمند رشد بر روی محیط کشت محتوی بیکربنات در             دی اکسید کربن 5 تا 7 درصد میباشد.با روش</a:t>
            </a:r>
            <a:r>
              <a:rPr lang="en-US" sz="4500" dirty="0" smtClean="0">
                <a:solidFill>
                  <a:srgbClr val="0000CC"/>
                </a:solidFill>
                <a:cs typeface="B Nazanin" pitchFamily="2" charset="-78"/>
              </a:rPr>
              <a:t>ELISA </a:t>
            </a:r>
            <a:r>
              <a:rPr lang="fa-IR" sz="4500" dirty="0" smtClean="0">
                <a:solidFill>
                  <a:srgbClr val="0000CC"/>
                </a:solidFill>
                <a:cs typeface="B Nazanin" pitchFamily="2" charset="-78"/>
              </a:rPr>
              <a:t>میتوان آنتی بادی های علیه توکسین کشنده و توکسین ادما را اندازه گیری نمود ولی نمیتوان از این روش در همه جا استفاده کرد. یک تست مثبت عبارت است از تیتر آنتی بادی بیشتر از 32/1 یا افزایش چهار برابر آنتی بادی </a:t>
            </a:r>
            <a:r>
              <a:rPr lang="fa-IR" sz="3200" dirty="0" smtClean="0">
                <a:solidFill>
                  <a:srgbClr val="0000CC"/>
                </a:solidFill>
                <a:cs typeface="B Nazanin" pitchFamily="2" charset="-78"/>
              </a:rPr>
              <a:t>است .</a:t>
            </a:r>
            <a:endParaRPr lang="en-US" sz="3200" dirty="0" smtClean="0">
              <a:solidFill>
                <a:srgbClr val="0000CC"/>
              </a:solidFill>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4"/>
            <a:ext cx="7239000" cy="4846320"/>
          </a:xfrm>
        </p:spPr>
        <p:txBody>
          <a:bodyPr>
            <a:normAutofit/>
          </a:bodyPr>
          <a:lstStyle/>
          <a:p>
            <a:pPr algn="just" rtl="1"/>
            <a:r>
              <a:rPr lang="fa-IR" sz="2300" b="1" dirty="0" smtClean="0">
                <a:solidFill>
                  <a:srgbClr val="FF0000"/>
                </a:solidFill>
                <a:cs typeface="B Nazanin" pitchFamily="2" charset="-78"/>
              </a:rPr>
              <a:t>درمان : </a:t>
            </a:r>
            <a:r>
              <a:rPr lang="fa-IR" sz="2300" dirty="0" smtClean="0">
                <a:solidFill>
                  <a:srgbClr val="0000CC"/>
                </a:solidFill>
                <a:cs typeface="B Nazanin" pitchFamily="2" charset="-78"/>
              </a:rPr>
              <a:t>برای درمان بر علیه سیاه زخم سیپروفلوکساسین توصیه میشود .پنی سیلین </a:t>
            </a:r>
            <a:r>
              <a:rPr lang="en-US" sz="2300" dirty="0" smtClean="0">
                <a:solidFill>
                  <a:srgbClr val="0000CC"/>
                </a:solidFill>
                <a:cs typeface="B Nazanin" pitchFamily="2" charset="-78"/>
              </a:rPr>
              <a:t>G</a:t>
            </a:r>
            <a:r>
              <a:rPr lang="fa-IR" sz="2300" dirty="0" smtClean="0">
                <a:solidFill>
                  <a:srgbClr val="0000CC"/>
                </a:solidFill>
                <a:cs typeface="B Nazanin" pitchFamily="2" charset="-78"/>
              </a:rPr>
              <a:t> به همراه جنتامایسین یا استرپتومایسین هم برای درمان استفاده میشود.</a:t>
            </a:r>
            <a:endParaRPr lang="en-US" sz="2300" dirty="0" smtClean="0">
              <a:solidFill>
                <a:srgbClr val="0000CC"/>
              </a:solidFill>
              <a:cs typeface="B Nazanin" pitchFamily="2" charset="-78"/>
            </a:endParaRPr>
          </a:p>
          <a:p>
            <a:pPr algn="just" rtl="1"/>
            <a:r>
              <a:rPr lang="fa-IR" sz="2300" b="1" dirty="0" smtClean="0">
                <a:solidFill>
                  <a:srgbClr val="FF0000"/>
                </a:solidFill>
                <a:cs typeface="B Nazanin" pitchFamily="2" charset="-78"/>
              </a:rPr>
              <a:t>اپیدمیولوژی جلوگیری و کنترل :</a:t>
            </a:r>
            <a:r>
              <a:rPr lang="fa-IR" sz="2300" dirty="0" smtClean="0">
                <a:solidFill>
                  <a:srgbClr val="0000CC"/>
                </a:solidFill>
                <a:cs typeface="B Nazanin" pitchFamily="2" charset="-78"/>
              </a:rPr>
              <a:t>احتمالا" اسپورها میتوانند در 5/6=</a:t>
            </a:r>
            <a:r>
              <a:rPr lang="en-US" sz="2300" dirty="0" smtClean="0">
                <a:solidFill>
                  <a:srgbClr val="0000CC"/>
                </a:solidFill>
                <a:cs typeface="B Nazanin" pitchFamily="2" charset="-78"/>
              </a:rPr>
              <a:t>PH </a:t>
            </a:r>
            <a:r>
              <a:rPr lang="fa-IR" sz="2300" dirty="0" smtClean="0">
                <a:solidFill>
                  <a:srgbClr val="0000CC"/>
                </a:solidFill>
                <a:cs typeface="B Nazanin" pitchFamily="2" charset="-78"/>
              </a:rPr>
              <a:t>در دمای مناسب در خاک تزاید کنند .اقدامات کنترلی شامل موارد زیر است :</a:t>
            </a:r>
            <a:endParaRPr lang="en-US" sz="2300" dirty="0" smtClean="0">
              <a:solidFill>
                <a:srgbClr val="0000CC"/>
              </a:solidFill>
              <a:cs typeface="B Nazanin" pitchFamily="2" charset="-78"/>
            </a:endParaRPr>
          </a:p>
          <a:p>
            <a:pPr algn="just" rtl="1"/>
            <a:r>
              <a:rPr lang="fa-IR" sz="2300" dirty="0" smtClean="0">
                <a:solidFill>
                  <a:srgbClr val="0000CC"/>
                </a:solidFill>
                <a:cs typeface="B Nazanin" pitchFamily="2" charset="-78"/>
              </a:rPr>
              <a:t>1-از بین بردن جسد حیوانات بعد از سوزاندن ویا مدفون کردن آنها </a:t>
            </a:r>
            <a:endParaRPr lang="en-US" sz="2300" dirty="0" smtClean="0">
              <a:solidFill>
                <a:srgbClr val="0000CC"/>
              </a:solidFill>
              <a:cs typeface="B Nazanin" pitchFamily="2" charset="-78"/>
            </a:endParaRPr>
          </a:p>
          <a:p>
            <a:pPr algn="just" rtl="1"/>
            <a:r>
              <a:rPr lang="fa-IR" sz="2300" dirty="0" smtClean="0">
                <a:solidFill>
                  <a:srgbClr val="0000CC"/>
                </a:solidFill>
                <a:cs typeface="B Nazanin" pitchFamily="2" charset="-78"/>
              </a:rPr>
              <a:t>2-آلودگی زدایی محصولات حیوانی(توسط آتوکلاو)</a:t>
            </a:r>
            <a:endParaRPr lang="en-US" sz="2300" dirty="0" smtClean="0">
              <a:solidFill>
                <a:srgbClr val="0000CC"/>
              </a:solidFill>
              <a:cs typeface="B Nazanin" pitchFamily="2" charset="-78"/>
            </a:endParaRPr>
          </a:p>
          <a:p>
            <a:pPr algn="just" rtl="1"/>
            <a:r>
              <a:rPr lang="fa-IR" sz="2300" dirty="0" smtClean="0">
                <a:solidFill>
                  <a:srgbClr val="0000CC"/>
                </a:solidFill>
                <a:cs typeface="B Nazanin" pitchFamily="2" charset="-78"/>
              </a:rPr>
              <a:t>3- استفاده از دستکش و لباسهای محافظدر هنگام کار کردن با مواد آلوده</a:t>
            </a:r>
            <a:endParaRPr lang="en-US" sz="2300" dirty="0" smtClean="0">
              <a:solidFill>
                <a:srgbClr val="0000CC"/>
              </a:solidFill>
              <a:cs typeface="B Nazanin" pitchFamily="2" charset="-78"/>
            </a:endParaRPr>
          </a:p>
          <a:p>
            <a:pPr algn="just" rtl="1"/>
            <a:r>
              <a:rPr lang="fa-IR" sz="2300" dirty="0" smtClean="0">
                <a:solidFill>
                  <a:srgbClr val="0000CC"/>
                </a:solidFill>
                <a:cs typeface="B Nazanin" pitchFamily="2" charset="-78"/>
              </a:rPr>
              <a:t>4-ایمونیزاسیون  فعال حیوانات اهلی با واکسن زنده ضعیف شده</a:t>
            </a:r>
            <a:endParaRPr lang="en-US" sz="2300" dirty="0" smtClean="0">
              <a:solidFill>
                <a:srgbClr val="0000CC"/>
              </a:solidFill>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57232"/>
            <a:ext cx="7239000" cy="5143536"/>
          </a:xfrm>
        </p:spPr>
        <p:txBody>
          <a:bodyPr>
            <a:normAutofit fontScale="55000" lnSpcReduction="20000"/>
          </a:bodyPr>
          <a:lstStyle/>
          <a:p>
            <a:pPr algn="just" rtl="1"/>
            <a:r>
              <a:rPr lang="fa-IR" sz="3700" b="1" dirty="0" smtClean="0">
                <a:solidFill>
                  <a:srgbClr val="FF0000"/>
                </a:solidFill>
                <a:cs typeface="B Nazanin" pitchFamily="2" charset="-78"/>
              </a:rPr>
              <a:t>باسیلوس سرئوس :</a:t>
            </a:r>
            <a:endParaRPr lang="en-US" sz="3700" b="1" dirty="0" smtClean="0">
              <a:solidFill>
                <a:srgbClr val="FF0000"/>
              </a:solidFill>
              <a:cs typeface="B Nazanin" pitchFamily="2" charset="-78"/>
            </a:endParaRPr>
          </a:p>
          <a:p>
            <a:pPr algn="just" rtl="1"/>
            <a:r>
              <a:rPr lang="fa-IR" sz="3700" dirty="0" smtClean="0">
                <a:solidFill>
                  <a:srgbClr val="0000CC"/>
                </a:solidFill>
                <a:cs typeface="B Nazanin" pitchFamily="2" charset="-78"/>
              </a:rPr>
              <a:t>مسمومیت غذایی ایجاد شده توسط باسیلوس سرئوس دو نوع است:</a:t>
            </a:r>
            <a:endParaRPr lang="en-US" sz="3700" dirty="0" smtClean="0">
              <a:solidFill>
                <a:srgbClr val="0000CC"/>
              </a:solidFill>
              <a:cs typeface="B Nazanin" pitchFamily="2" charset="-78"/>
            </a:endParaRPr>
          </a:p>
          <a:p>
            <a:pPr algn="just" rtl="1"/>
            <a:r>
              <a:rPr lang="fa-IR" sz="3700" dirty="0" smtClean="0">
                <a:solidFill>
                  <a:srgbClr val="0000CC"/>
                </a:solidFill>
                <a:cs typeface="B Nazanin" pitchFamily="2" charset="-78"/>
              </a:rPr>
              <a:t>1-نوع استفراغی که در اثر مصرف غذاهای برنجی ایجاد میشود ،که در عرض 1 تا 5 ساعت بعد از خوردن آنها عفونت ایجاد میشود .این نوع تهوع ،استفراغ،کرامپ های شکمی و گاهی اسهال تظاهر پیدا کرده و در عرض 24 ساعت خودبخود بهبود می یابد.</a:t>
            </a:r>
            <a:endParaRPr lang="en-US" sz="3700" dirty="0" smtClean="0">
              <a:solidFill>
                <a:srgbClr val="0000CC"/>
              </a:solidFill>
              <a:cs typeface="B Nazanin" pitchFamily="2" charset="-78"/>
            </a:endParaRPr>
          </a:p>
          <a:p>
            <a:pPr algn="just" rtl="1"/>
            <a:r>
              <a:rPr lang="fa-IR" sz="3700" dirty="0" smtClean="0">
                <a:solidFill>
                  <a:srgbClr val="0000CC"/>
                </a:solidFill>
                <a:cs typeface="B Nazanin" pitchFamily="2" charset="-78"/>
              </a:rPr>
              <a:t>2-نوع اسهالی که در اثر مصرف غذاهای گوشتی و سس دار ایجاد میشود .دوره انکوباسیون در این نوع 1 تا 24 ساعت بوده و به صورت اسهال شدید ،درد وکرامپ شکمی تظاهر می یابد .تب و استفراغ در این نوع نا شایع ست.</a:t>
            </a:r>
            <a:endParaRPr lang="en-US" sz="3700" dirty="0" smtClean="0">
              <a:solidFill>
                <a:srgbClr val="0000CC"/>
              </a:solidFill>
              <a:cs typeface="B Nazanin" pitchFamily="2" charset="-78"/>
            </a:endParaRPr>
          </a:p>
          <a:p>
            <a:pPr algn="just" rtl="1"/>
            <a:r>
              <a:rPr lang="fa-IR" sz="3700" dirty="0" smtClean="0">
                <a:solidFill>
                  <a:srgbClr val="0000CC"/>
                </a:solidFill>
                <a:cs typeface="B Nazanin" pitchFamily="2" charset="-78"/>
              </a:rPr>
              <a:t>       </a:t>
            </a:r>
            <a:r>
              <a:rPr lang="fa-IR" sz="3700" b="1" dirty="0" smtClean="0">
                <a:solidFill>
                  <a:srgbClr val="FF0000"/>
                </a:solidFill>
                <a:cs typeface="B Nazanin" pitchFamily="2" charset="-78"/>
              </a:rPr>
              <a:t>نکته :</a:t>
            </a:r>
            <a:r>
              <a:rPr lang="fa-IR" sz="3700" dirty="0" smtClean="0">
                <a:solidFill>
                  <a:srgbClr val="0000CC"/>
                </a:solidFill>
                <a:cs typeface="B Nazanin" pitchFamily="2" charset="-78"/>
              </a:rPr>
              <a:t>وجود باسیلوس سرئوس در مدفوع بیمار برای تشخیص بیماری باسیلوس سرئوس کفایت نمی کند ،چراکه این باکتری ممکن است در نمونه های مدفوعی نرمال نیز وجود داشته باشند ولی وجود 10(به توان 5) یا بیشتر باکتری در هر گرم غذا تشخیصی است.</a:t>
            </a:r>
            <a:endParaRPr lang="en-US" sz="3700" dirty="0" smtClean="0">
              <a:solidFill>
                <a:srgbClr val="0000CC"/>
              </a:solidFill>
              <a:cs typeface="B Nazanin" pitchFamily="2" charset="-78"/>
            </a:endParaRPr>
          </a:p>
          <a:p>
            <a:pPr algn="just" rtl="1"/>
            <a:r>
              <a:rPr lang="fa-IR" sz="3700" dirty="0" smtClean="0">
                <a:solidFill>
                  <a:srgbClr val="0000CC"/>
                </a:solidFill>
                <a:cs typeface="B Nazanin" pitchFamily="2" charset="-78"/>
              </a:rPr>
              <a:t>این باکتری از علل مهم عفونتهای چشمی مثل کراتیت شدید ،اندوفتالمیت وپان افتالمیت بوده و با عفونتهای لوکالیزه و سیستمیکی مثل اندوکاردیت ،مننژیت ،استئومیلیت و پنومونی نیز ارتباط دارد .</a:t>
            </a:r>
            <a:endParaRPr lang="en-US" sz="3700" dirty="0" smtClean="0">
              <a:solidFill>
                <a:srgbClr val="0000CC"/>
              </a:solidFill>
              <a:cs typeface="B Nazanin" pitchFamily="2" charset="-78"/>
            </a:endParaRPr>
          </a:p>
          <a:p>
            <a:pPr algn="just" rtl="1"/>
            <a:r>
              <a:rPr lang="fa-IR" sz="3700" dirty="0" smtClean="0">
                <a:solidFill>
                  <a:srgbClr val="0000CC"/>
                </a:solidFill>
                <a:cs typeface="B Nazanin" pitchFamily="2" charset="-78"/>
              </a:rPr>
              <a:t>باسیلوس سرئوس به انواع داروهای ضد میکروبی از جمله پنی سیلین ها و سفالوسپورین ها مقاوم است.عفونتهای جدی که از مواد غذایی منشأ نگرفته باشند را باید با وانکومایسین یا کلیندامایسین به همراه یا بدون یک آمینو گلیکوزید درمان کرد.</a:t>
            </a:r>
            <a:endParaRPr lang="en-US" sz="3700" dirty="0" smtClean="0">
              <a:solidFill>
                <a:srgbClr val="0000CC"/>
              </a:solidFill>
              <a:cs typeface="B Nazanin" pitchFamily="2" charset="-78"/>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428728" y="571480"/>
            <a:ext cx="6891708" cy="57443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lgn="just" rtl="1"/>
            <a:r>
              <a:rPr lang="fa-IR" sz="3200" dirty="0" smtClean="0">
                <a:solidFill>
                  <a:srgbClr val="0000CC"/>
                </a:solidFill>
                <a:cs typeface="B Nazanin" pitchFamily="2" charset="-78"/>
              </a:rPr>
              <a:t>گونه های کلستریدیوم </a:t>
            </a:r>
            <a:endParaRPr lang="en-US" sz="3200" dirty="0" smtClean="0">
              <a:solidFill>
                <a:srgbClr val="0000CC"/>
              </a:solidFill>
              <a:cs typeface="B Nazanin" pitchFamily="2" charset="-78"/>
            </a:endParaRPr>
          </a:p>
          <a:p>
            <a:pPr algn="just" rtl="1"/>
            <a:r>
              <a:rPr lang="fa-IR" sz="3200" dirty="0" smtClean="0">
                <a:solidFill>
                  <a:srgbClr val="0000CC"/>
                </a:solidFill>
                <a:cs typeface="B Nazanin" pitchFamily="2" charset="-78"/>
              </a:rPr>
              <a:t>کلستریدیوم ها باسیلهای بزرگ متحرک ،گرم مثبت و بی هوازی هستند که محل زندگی طبیعی آنها در خاک و یا مجاری روده ای انسان و حیوانات است.از جمله عوامل بیماری زای این گروه میتوان ارگانیسم  های مسبب بوتولیسم ،کزاز ،گاز گانگرن و کولیت غشاء کاذب را نام برد .</a:t>
            </a:r>
            <a:endParaRPr lang="en-US" sz="3200" dirty="0" smtClean="0">
              <a:solidFill>
                <a:srgbClr val="0000CC"/>
              </a:solidFill>
              <a:cs typeface="B Nazanin" pitchFamily="2" charset="-78"/>
            </a:endParaRPr>
          </a:p>
          <a:p>
            <a:pPr algn="just" rtl="1"/>
            <a:r>
              <a:rPr lang="fa-IR" sz="3200" dirty="0" smtClean="0">
                <a:solidFill>
                  <a:srgbClr val="0000CC"/>
                </a:solidFill>
                <a:cs typeface="B Nazanin" pitchFamily="2" charset="-78"/>
              </a:rPr>
              <a:t>     نکته:گونه های باسیلوس هوازی اند در حالی که کلستریدیوم ها بی هوازی هستند .</a:t>
            </a:r>
            <a:endParaRPr lang="en-US" sz="3200" dirty="0" smtClean="0">
              <a:solidFill>
                <a:srgbClr val="0000CC"/>
              </a:solidFill>
              <a:cs typeface="B Nazanin" pitchFamily="2" charset="-78"/>
            </a:endParaRPr>
          </a:p>
          <a:p>
            <a:pPr algn="just" rtl="1"/>
            <a:r>
              <a:rPr lang="fa-IR" sz="3200" dirty="0" smtClean="0">
                <a:solidFill>
                  <a:srgbClr val="0000CC"/>
                </a:solidFill>
                <a:cs typeface="B Nazanin" pitchFamily="2" charset="-78"/>
              </a:rPr>
              <a:t>اسپور کلستریدیوم ها معمولا" پهن تر از خود باسیلها بوده و میتوانند مرکزی ،نزدیک انتهایی یا انتهایی باشند اغلب گونه های کلستریدیوم ها متحرک بوده و دارای تاژک هستند .</a:t>
            </a:r>
            <a:endParaRPr lang="en-US" sz="3200" dirty="0" smtClean="0">
              <a:solidFill>
                <a:srgbClr val="0000CC"/>
              </a:solidFill>
              <a:cs typeface="B Nazanin" pitchFamily="2" charset="-78"/>
            </a:endParaRPr>
          </a:p>
          <a:p>
            <a:pPr algn="just" rtl="1"/>
            <a:r>
              <a:rPr lang="fa-IR" sz="3200" dirty="0" smtClean="0">
                <a:solidFill>
                  <a:srgbClr val="0000CC"/>
                </a:solidFill>
                <a:cs typeface="B Nazanin" pitchFamily="2" charset="-78"/>
              </a:rPr>
              <a:t>    نکته : کلستریدیوم پر فرژنس کولونی های بزرگی ایجاد میکند اما کلستریدیوم تتانی کولونی های کوچکتری ایجاد می نماید.</a:t>
            </a:r>
            <a:endParaRPr lang="en-US" sz="3200" dirty="0" smtClean="0">
              <a:solidFill>
                <a:srgbClr val="0000CC"/>
              </a:solidFill>
              <a:cs typeface="B Nazanin" pitchFamily="2" charset="-78"/>
            </a:endParaRPr>
          </a:p>
          <a:p>
            <a:pPr algn="just" rtl="1"/>
            <a:r>
              <a:rPr lang="fa-IR" sz="3200" dirty="0" smtClean="0">
                <a:solidFill>
                  <a:srgbClr val="0000CC"/>
                </a:solidFill>
                <a:cs typeface="B Nazanin" pitchFamily="2" charset="-78"/>
              </a:rPr>
              <a:t>برخی از کلستریدیوم ها یک ناحیه همولیزی بر روی آگار خونی ایجاد میکنند . به طور نمونه  در کلستریدیوم پرفرژنس نواحی متعدد همولیزدر اطراف کولونی ها دیده میشود .</a:t>
            </a:r>
            <a:endParaRPr lang="en-US" sz="3200" dirty="0" smtClean="0">
              <a:solidFill>
                <a:srgbClr val="0000CC"/>
              </a:solidFill>
              <a:cs typeface="B Nazanin" pitchFamily="2" charset="-78"/>
            </a:endParaRPr>
          </a:p>
          <a:p>
            <a:pPr algn="just" rtl="1"/>
            <a:r>
              <a:rPr lang="fa-IR" sz="3200" dirty="0" smtClean="0">
                <a:solidFill>
                  <a:srgbClr val="0000CC"/>
                </a:solidFill>
                <a:cs typeface="B Nazanin" pitchFamily="2" charset="-78"/>
              </a:rPr>
              <a:t>کلستریدیوم ها میتوانند انواع قندها را تخمیر کرده و پروتئن ها را هضم کنند .</a:t>
            </a:r>
            <a:endParaRPr lang="en-US" sz="3200" dirty="0" smtClean="0">
              <a:solidFill>
                <a:srgbClr val="0000CC"/>
              </a:solidFill>
              <a:cs typeface="B Nazanin" pitchFamily="2" charset="-78"/>
            </a:endParaRPr>
          </a:p>
          <a:p>
            <a:pPr algn="just" rtl="1"/>
            <a:r>
              <a:rPr lang="fa-IR" sz="3200" dirty="0" smtClean="0">
                <a:solidFill>
                  <a:srgbClr val="0000CC"/>
                </a:solidFill>
                <a:cs typeface="B Nazanin" pitchFamily="2" charset="-78"/>
              </a:rPr>
              <a:t>نکته :برخی از کلستریدیوم ها مثل کلستریدیوم پرفرژنس میتوانند باعث تخمیر طوفانی (</a:t>
            </a:r>
            <a:r>
              <a:rPr lang="en-US" sz="3200" dirty="0" smtClean="0">
                <a:solidFill>
                  <a:srgbClr val="0000CC"/>
                </a:solidFill>
                <a:cs typeface="B Nazanin" pitchFamily="2" charset="-78"/>
              </a:rPr>
              <a:t>stormy fermentation) </a:t>
            </a:r>
            <a:r>
              <a:rPr lang="fa-IR" sz="3200" dirty="0" smtClean="0">
                <a:solidFill>
                  <a:srgbClr val="0000CC"/>
                </a:solidFill>
                <a:cs typeface="B Nazanin" pitchFamily="2" charset="-78"/>
              </a:rPr>
              <a:t>شوند (وجود لخته شیر به همراه گاز )</a:t>
            </a:r>
            <a:endParaRPr lang="en-US" sz="3200" dirty="0" smtClean="0">
              <a:solidFill>
                <a:srgbClr val="0000CC"/>
              </a:solidFill>
              <a:cs typeface="B Nazanin" pitchFamily="2" charset="-78"/>
            </a:endParaRPr>
          </a:p>
          <a:p>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rtl="1"/>
            <a:r>
              <a:rPr lang="fa-IR" dirty="0" smtClean="0"/>
              <a:t>کلستریدیوم بوتولینیوم</a:t>
            </a:r>
            <a:endParaRPr lang="en-US" dirty="0" smtClean="0"/>
          </a:p>
          <a:p>
            <a:pPr rtl="1"/>
            <a:r>
              <a:rPr lang="fa-IR" dirty="0" smtClean="0"/>
              <a:t>این باکتری باعث بوتولیسم میشود . انواع کلستریدیوم بوتولینیوم را میتوان بر اساس نوع آنتی ژن توکسینی که تولید میکنند از یکدیگر تشخیص داد .اسپورهای این ارگانیسم در برابر گرما بسیار مقاوم بوده و در دمای 100 درجه سانتی گراد برای چند ساعت پایدار می مانند .مقاومت به گرما در </a:t>
            </a:r>
            <a:r>
              <a:rPr lang="en-US" dirty="0" smtClean="0"/>
              <a:t>PH</a:t>
            </a:r>
            <a:r>
              <a:rPr lang="fa-IR" dirty="0" smtClean="0"/>
              <a:t> اسیدی یا غلظت بالای نمک کم میشود . توکسین: 7 نوع مختلف آنتی ژن توکسین (</a:t>
            </a:r>
            <a:r>
              <a:rPr lang="en-US" dirty="0" smtClean="0"/>
              <a:t>A </a:t>
            </a:r>
            <a:r>
              <a:rPr lang="fa-IR" dirty="0" smtClean="0"/>
              <a:t>تا</a:t>
            </a:r>
            <a:r>
              <a:rPr lang="en-US" dirty="0" smtClean="0"/>
              <a:t>G</a:t>
            </a:r>
            <a:r>
              <a:rPr lang="fa-IR" dirty="0" smtClean="0"/>
              <a:t>) شناخته شده است . انواع </a:t>
            </a:r>
            <a:r>
              <a:rPr lang="en-US" dirty="0" smtClean="0"/>
              <a:t>E,B,A</a:t>
            </a:r>
            <a:r>
              <a:rPr lang="fa-IR" dirty="0" smtClean="0"/>
              <a:t> و (گاهی </a:t>
            </a:r>
            <a:r>
              <a:rPr lang="en-US" dirty="0" smtClean="0"/>
              <a:t>F</a:t>
            </a:r>
            <a:r>
              <a:rPr lang="fa-IR" dirty="0" smtClean="0"/>
              <a:t>) علل اصلی بیماری انسانی هستند .انواع </a:t>
            </a:r>
            <a:r>
              <a:rPr lang="en-US" dirty="0" smtClean="0"/>
              <a:t>B,A </a:t>
            </a:r>
            <a:r>
              <a:rPr lang="fa-IR" dirty="0" smtClean="0"/>
              <a:t>با غذاهای مختلف و نوع </a:t>
            </a:r>
            <a:r>
              <a:rPr lang="en-US" dirty="0" smtClean="0"/>
              <a:t>E </a:t>
            </a:r>
            <a:r>
              <a:rPr lang="fa-IR" dirty="0" smtClean="0"/>
              <a:t>با محصولات ماهی همراهی دارند .</a:t>
            </a:r>
            <a:endParaRPr lang="en-US" dirty="0" smtClean="0"/>
          </a:p>
          <a:p>
            <a:pPr rtl="1"/>
            <a:r>
              <a:rPr lang="fa-IR" dirty="0" smtClean="0"/>
              <a:t>نکته :توکسین کلستریدیوم بوتو لینیوم سمی ترین ماده شناخته شده است و دوز کشنده آن برای انسان در حدود 1 تا 2 میکروگرم است.این توکسین ها در حرارت 100 درجه سانتی گراد به مدت 20 دقیقه از بین میروند.سوشهای نادر کلستریدیوم </a:t>
            </a:r>
            <a:r>
              <a:rPr lang="en-US" dirty="0" err="1" smtClean="0"/>
              <a:t>butyricum</a:t>
            </a:r>
            <a:r>
              <a:rPr lang="en-US" dirty="0" smtClean="0"/>
              <a:t> </a:t>
            </a:r>
            <a:r>
              <a:rPr lang="fa-IR" dirty="0" smtClean="0"/>
              <a:t> وکلستریدیوم </a:t>
            </a:r>
            <a:r>
              <a:rPr lang="en-US" dirty="0" err="1" smtClean="0"/>
              <a:t>baratti</a:t>
            </a:r>
            <a:r>
              <a:rPr lang="fa-IR" dirty="0" smtClean="0"/>
              <a:t> نیز میتوانند نوروتوکسینی مثل بوتولینیوم تولید کرده و باعث ایجاد بوتولیسم در انسان شوند.این دو سوش توکسین های </a:t>
            </a:r>
            <a:r>
              <a:rPr lang="en-US" dirty="0" smtClean="0"/>
              <a:t>E</a:t>
            </a:r>
            <a:r>
              <a:rPr lang="fa-IR" dirty="0" smtClean="0"/>
              <a:t> و</a:t>
            </a:r>
            <a:r>
              <a:rPr lang="en-US" dirty="0" smtClean="0"/>
              <a:t>f </a:t>
            </a:r>
            <a:r>
              <a:rPr lang="fa-IR" dirty="0" smtClean="0"/>
              <a:t>را تولید کرده و با بوتولیسم شیرخوارگی ارتباط دارند .</a:t>
            </a:r>
            <a:endParaRPr lang="en-US" dirty="0" smtClean="0"/>
          </a:p>
          <a:p>
            <a:r>
              <a:rPr lang="fa-IR" dirty="0" smtClean="0"/>
              <a:t>بیماری زایی: بوتولیسم اغلب یک بیماری نیست بلکه مسمومیتی است که در اثر خوردن غذای آلوده به کلستریدیوم بوتولینیوم که توکسین تولید میکنند ایجاد میشود .شایع ترین </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rtl="1"/>
            <a:r>
              <a:rPr lang="fa-IR" dirty="0" smtClean="0"/>
              <a:t>غذاهای ایجاد کننده  ،غذاهای ادویه دار ،غذاهای دودی و غذاهای بسته بندی شده یا کنسرو شده قلیایی هستند که بدون پخته شدن خورده میشوند .</a:t>
            </a:r>
            <a:endParaRPr lang="en-US" dirty="0" smtClean="0"/>
          </a:p>
          <a:p>
            <a:pPr rtl="1"/>
            <a:r>
              <a:rPr lang="fa-IR" dirty="0" smtClean="0"/>
              <a:t>    نکته : توکسین کلستریدیوم بوتولینیوم با مهار آزاد شدن استیل کولین از سیناپس ها و محل اتصال عضله به عصب عمل میکند .</a:t>
            </a:r>
            <a:endParaRPr lang="en-US" dirty="0" smtClean="0"/>
          </a:p>
          <a:p>
            <a:pPr rtl="1"/>
            <a:r>
              <a:rPr lang="fa-IR" dirty="0" smtClean="0"/>
              <a:t>عسل شایعترین علت بوتولیسم شیرخوارگی است .</a:t>
            </a:r>
            <a:endParaRPr lang="en-US" dirty="0" smtClean="0"/>
          </a:p>
          <a:p>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rtl="1"/>
            <a:r>
              <a:rPr lang="fa-IR" b="1" dirty="0" smtClean="0"/>
              <a:t>یافته های بالینی</a:t>
            </a:r>
            <a:r>
              <a:rPr lang="fa-IR" dirty="0" smtClean="0"/>
              <a:t> :علائم بیماری 18 تا 24 ساعت بعد از خوردن غذای مسموم و با اختلالات بینایی (عدم هماهنگی عضلات چشم ها ،دوبینی)،ناتوانی در بلع و اختلال تکلم شروع میشود .نشانه های فلج بولبار پیشرونده بوده و علت مرگ معمولا" در اثر فلج تنفسی یا ایست قلبی می باشد.</a:t>
            </a:r>
            <a:endParaRPr lang="en-US" dirty="0" smtClean="0"/>
          </a:p>
          <a:p>
            <a:pPr rtl="1"/>
            <a:r>
              <a:rPr lang="fa-IR" dirty="0" smtClean="0"/>
              <a:t>در این بیماران علائم گوارشی بارز نبوده و تب وجود ندارد میزان مرگ و میر بالا بوده و در بیماران بهبود یافته در خونشان آنتی توکسین بوجود نمی آید.</a:t>
            </a:r>
            <a:endParaRPr lang="en-US" dirty="0" smtClean="0"/>
          </a:p>
          <a:p>
            <a:pPr rtl="1"/>
            <a:r>
              <a:rPr lang="fa-IR" dirty="0" smtClean="0"/>
              <a:t>    نکته: در شیرخواران مبتلا به کلستریدیوم بوتولینیوم ، توکسین بوتولینیوم در مدفوع دیده میشود اما در سرم یافت نمیشود.</a:t>
            </a:r>
            <a:endParaRPr lang="en-US" dirty="0" smtClean="0"/>
          </a:p>
          <a:p>
            <a:pPr rtl="1"/>
            <a:r>
              <a:rPr lang="fa-IR" dirty="0" smtClean="0"/>
              <a:t>عسل به عنوان یکی از عوامل احتمالی اسپورهای کلستریدیوم می باشد.</a:t>
            </a:r>
            <a:endParaRPr lang="en-US" dirty="0" smtClean="0"/>
          </a:p>
          <a:p>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rtl="1"/>
            <a:r>
              <a:rPr lang="fa-IR" b="1" dirty="0" smtClean="0"/>
              <a:t>تستهای آزمایشگاهی تشخیصی</a:t>
            </a:r>
            <a:r>
              <a:rPr lang="fa-IR" dirty="0" smtClean="0"/>
              <a:t> : توسکین اغلب در سرم بیماران یافت میشود و ممکن است بتوان توکسیت را در باقیمانده غذا هم پیدا کرد .در بوتولیسم شیرخواران ،کلستریدیوم بوتولینیوم و توکسین را میتوان در محتویات روده پیدا کرد اما در سرم آنها یافت نمیشود .توکسین را ممکن است بتوان توسط هماگلوتیناسیون غیرفعال یا رادیو ایمونواسی شناسایی کرد .</a:t>
            </a:r>
            <a:endParaRPr lang="en-US" dirty="0" smtClean="0"/>
          </a:p>
          <a:p>
            <a:pPr rtl="1"/>
            <a:r>
              <a:rPr lang="fa-IR" b="1" dirty="0" smtClean="0"/>
              <a:t>درمان</a:t>
            </a:r>
            <a:r>
              <a:rPr lang="fa-IR" dirty="0" smtClean="0"/>
              <a:t>:برای درمان میتوان ار آنتی  توکسین بدست آمده از 3نوع توکسین بوتولینیوم (</a:t>
            </a:r>
            <a:r>
              <a:rPr lang="en-US" dirty="0" smtClean="0"/>
              <a:t>E,B,A</a:t>
            </a:r>
            <a:r>
              <a:rPr lang="fa-IR" dirty="0" smtClean="0"/>
              <a:t>) استفاده کرد.</a:t>
            </a:r>
            <a:endParaRPr lang="en-US" dirty="0" smtClean="0"/>
          </a:p>
          <a:p>
            <a:pPr rtl="1"/>
            <a:r>
              <a:rPr lang="fa-IR" b="1" dirty="0" smtClean="0"/>
              <a:t>پیشگیری</a:t>
            </a:r>
            <a:r>
              <a:rPr lang="fa-IR" dirty="0" smtClean="0"/>
              <a:t>:در صورتی که غذاهای کنسرو شده را در خانه قبل از مصرف به مدت بیشتر از 20 دقیقه بجوشانیم میتوانیم خطر بروز بیماری را کاهش دهیم .</a:t>
            </a:r>
            <a:endParaRPr lang="en-US" dirty="0" smtClean="0"/>
          </a:p>
          <a:p>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rtl="1"/>
            <a:r>
              <a:rPr lang="fa-IR" b="1" dirty="0" smtClean="0"/>
              <a:t>یافته های بالینی:</a:t>
            </a:r>
            <a:endParaRPr lang="en-US" dirty="0" smtClean="0"/>
          </a:p>
          <a:p>
            <a:pPr rtl="1"/>
            <a:r>
              <a:rPr lang="fa-IR" dirty="0" smtClean="0"/>
              <a:t>دوره انکوباسیون بیماری ممکن است از 4 تا 5 روز تا چند هفته طول بکشد.مشخصه بیماری انقباضات تونیک عضلات ارادی است .اسپاسم عضلانی اغلب ابتدا نواحی صدمه دیده و عفونی را درگیر میکند(</a:t>
            </a:r>
            <a:r>
              <a:rPr lang="fa-IR" b="1" dirty="0" smtClean="0"/>
              <a:t>تریسموس و قفل شدن فک</a:t>
            </a:r>
            <a:r>
              <a:rPr lang="fa-IR" dirty="0" smtClean="0"/>
              <a:t>)</a:t>
            </a:r>
            <a:r>
              <a:rPr lang="fa-IR" b="1" dirty="0" smtClean="0"/>
              <a:t>.</a:t>
            </a:r>
            <a:r>
              <a:rPr lang="fa-IR" dirty="0" smtClean="0"/>
              <a:t>بتدریج سایر عضلات ارادی نیز درگیر شده و اسپاسم تونیک ایجاد میشود .بیمار کاملا" هوشیار بوده و درد شدیدی دارد .معمولا"مرگ در نتیجه اختلال تنفسی ایجاد میشود.میزان مرگ و میر در کزاز منتشر خیلی بالا است.</a:t>
            </a:r>
            <a:endParaRPr lang="en-US" dirty="0" smtClean="0"/>
          </a:p>
          <a:p>
            <a:pPr rtl="1"/>
            <a:r>
              <a:rPr lang="fa-IR" b="1" dirty="0" smtClean="0"/>
              <a:t>تشخیص</a:t>
            </a:r>
            <a:r>
              <a:rPr lang="fa-IR" dirty="0" smtClean="0"/>
              <a:t>:تشخیص بیماری کزاز ، بر اساس تصویر بالینی و سابقه صدمه و آسیب است .اگر چه تنها در 50 درصد بیماران سابقه صدمه وجود دارد.</a:t>
            </a:r>
            <a:r>
              <a:rPr lang="fa-IR" b="1" dirty="0" smtClean="0"/>
              <a:t>تشخیص افتراقی اولیه کزاز ،مسمومیت با استریکنین است</a:t>
            </a:r>
            <a:r>
              <a:rPr lang="fa-IR" dirty="0" smtClean="0"/>
              <a:t>.کلستریدیوم تتانی را میتوان از کشت بی هوازی زخم های آلوده پیدا کرد ولی نباید پیشگیری و درمان با آنتی توکسین را به تأخیر انداخت.</a:t>
            </a:r>
            <a:endParaRPr lang="en-US" dirty="0" smtClean="0"/>
          </a:p>
          <a:p>
            <a:pPr rtl="1"/>
            <a:r>
              <a:rPr lang="fa-IR" b="1" dirty="0" smtClean="0"/>
              <a:t>پیشگیری</a:t>
            </a:r>
            <a:r>
              <a:rPr lang="fa-IR" dirty="0" smtClean="0"/>
              <a:t> :نتایج درمان کزاز  رضایت بخش نیست.پیشگیری از کزاز بستگی به عوامل زیر دارد:</a:t>
            </a:r>
            <a:endParaRPr lang="en-US" dirty="0" smtClean="0"/>
          </a:p>
          <a:p>
            <a:pPr rtl="1"/>
            <a:r>
              <a:rPr lang="fa-IR" dirty="0" smtClean="0"/>
              <a:t>1-ایمونیزاسیون فعال باتوکسوئید</a:t>
            </a:r>
            <a:endParaRPr lang="en-US" dirty="0" smtClean="0"/>
          </a:p>
          <a:p>
            <a:pPr rtl="1"/>
            <a:r>
              <a:rPr lang="fa-IR" dirty="0" smtClean="0"/>
              <a:t>2-مراقبت صحیح و مرتب از زخم آلوده به خاک و غیره </a:t>
            </a:r>
            <a:endParaRPr lang="en-US" dirty="0" smtClean="0"/>
          </a:p>
          <a:p>
            <a:pPr rtl="1"/>
            <a:r>
              <a:rPr lang="fa-IR" dirty="0" smtClean="0"/>
              <a:t>3-استفاده پروفیلاکتیک از آنتی توکسین </a:t>
            </a:r>
            <a:endParaRPr lang="en-US" dirty="0" smtClean="0"/>
          </a:p>
          <a:p>
            <a:pPr rtl="1"/>
            <a:r>
              <a:rPr lang="fa-IR" dirty="0" smtClean="0"/>
              <a:t>4-تجویز پنی سیلین</a:t>
            </a:r>
            <a:endParaRPr lang="en-US" dirty="0" smtClean="0"/>
          </a:p>
          <a:p>
            <a:pPr rtl="1"/>
            <a:r>
              <a:rPr lang="fa-IR" b="1" dirty="0" smtClean="0"/>
              <a:t>کنترل</a:t>
            </a:r>
            <a:r>
              <a:rPr lang="fa-IR" dirty="0" smtClean="0"/>
              <a:t>:کزاز کاملا" بیماری قابل پیشگیری است .ایمونیزاسیون فعال جهانی باتوکسوئید کزاز باید اجباری شود.</a:t>
            </a:r>
            <a:endParaRPr lang="en-US" dirty="0" smtClean="0"/>
          </a:p>
          <a:p>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rtl="1"/>
            <a:r>
              <a:rPr lang="fa-IR" b="1" dirty="0" smtClean="0"/>
              <a:t>کلستریدیوم تتانی </a:t>
            </a:r>
            <a:endParaRPr lang="en-US" dirty="0" smtClean="0"/>
          </a:p>
          <a:p>
            <a:pPr rtl="1"/>
            <a:r>
              <a:rPr lang="fa-IR" dirty="0" smtClean="0"/>
              <a:t>این باکتری عامل بیماری کزاز بوده و در تمام دنیا در خاک و در مدفوع اسبها و سایر حیوانات انتشار دارد.تمام انواع این باکتری دارای آنتی ژن </a:t>
            </a:r>
            <a:r>
              <a:rPr lang="en-US" dirty="0" smtClean="0"/>
              <a:t>O  </a:t>
            </a:r>
            <a:r>
              <a:rPr lang="fa-IR" dirty="0" smtClean="0"/>
              <a:t>مشترک (سوماتیک )بوده که میتواند پنهان باشد. همچنین همه کلستریدیوم تتانی ها آنتی ژن مشابهی به نام نوروتوکسین (تتانواسپاسمین)تولید میکنند توکسین این باکتری از آزاد شدن نور و ترانسمیتر های مهاری (گلیسین وگاما آمینوبوتیریک اسید )جلوگیری میکند (با اثر بر روی غشای پره سیناپتیک)، ولی بر روی نورونهای حرکتی اثر مهاری ندارد .در نتیجه این اعمال هیپررفلکسی، اسپاسم عضلانی و فلج اسپاستیک بوجود می آید.</a:t>
            </a:r>
            <a:endParaRPr lang="en-US" dirty="0" smtClean="0"/>
          </a:p>
          <a:p>
            <a:pPr rtl="1"/>
            <a:r>
              <a:rPr lang="fa-IR" dirty="0" smtClean="0"/>
              <a:t>کلستریدیوم تتانی ارگانیسم مهاجمی نیست.عوامل زیر تزاید اسپورها و توسعه ارگانیسم های وژتاتیو مولدتوکسین را تسهیل میکنند :</a:t>
            </a:r>
            <a:endParaRPr lang="en-US" dirty="0" smtClean="0"/>
          </a:p>
          <a:p>
            <a:pPr rtl="1"/>
            <a:r>
              <a:rPr lang="fa-IR" dirty="0" smtClean="0"/>
              <a:t>1-بافتهای نکروتیک</a:t>
            </a:r>
            <a:endParaRPr lang="en-US" dirty="0" smtClean="0"/>
          </a:p>
          <a:p>
            <a:pPr rtl="1"/>
            <a:r>
              <a:rPr lang="fa-IR" dirty="0" smtClean="0"/>
              <a:t>2-نمکهای کلسیم</a:t>
            </a:r>
            <a:endParaRPr lang="en-US" dirty="0" smtClean="0"/>
          </a:p>
          <a:p>
            <a:pPr rtl="1"/>
            <a:r>
              <a:rPr lang="fa-IR" dirty="0" smtClean="0"/>
              <a:t>3-عفونتهای پیوژنیک همراه</a:t>
            </a:r>
            <a:endParaRPr lang="en-US" dirty="0" smtClean="0"/>
          </a:p>
          <a:p>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pPr algn="r" rtl="1"/>
            <a:r>
              <a:rPr lang="fa-IR" dirty="0" smtClean="0">
                <a:solidFill>
                  <a:srgbClr val="C00000"/>
                </a:solidFill>
                <a:cs typeface="B Nazanin" pitchFamily="2" charset="-78"/>
              </a:rPr>
              <a:t>فصل ششم: متابولیسم میکروبی</a:t>
            </a:r>
            <a:endParaRPr lang="en-US" dirty="0">
              <a:solidFill>
                <a:srgbClr val="C00000"/>
              </a:solidFill>
              <a:cs typeface="B Nazanin" pitchFamily="2" charset="-78"/>
            </a:endParaRPr>
          </a:p>
        </p:txBody>
      </p:sp>
      <p:sp>
        <p:nvSpPr>
          <p:cNvPr id="3" name="Content Placeholder 2"/>
          <p:cNvSpPr>
            <a:spLocks noGrp="1"/>
          </p:cNvSpPr>
          <p:nvPr>
            <p:ph idx="1"/>
          </p:nvPr>
        </p:nvSpPr>
        <p:spPr>
          <a:xfrm>
            <a:off x="428596" y="1071546"/>
            <a:ext cx="7239000" cy="4846320"/>
          </a:xfrm>
        </p:spPr>
        <p:txBody>
          <a:bodyPr>
            <a:normAutofit/>
          </a:bodyPr>
          <a:lstStyle/>
          <a:p>
            <a:pPr algn="just" rtl="1"/>
            <a:r>
              <a:rPr lang="fa-IR" sz="2000" b="1" dirty="0" smtClean="0">
                <a:solidFill>
                  <a:srgbClr val="C00000"/>
                </a:solidFill>
                <a:latin typeface="Times New Roman" pitchFamily="18" charset="0"/>
                <a:cs typeface="B Nazanin" pitchFamily="2" charset="-78"/>
              </a:rPr>
              <a:t>نقش متابولیسم در بیوسنتز و رشد </a:t>
            </a:r>
            <a:endParaRPr lang="en-US" sz="2000" b="1" dirty="0" smtClean="0">
              <a:solidFill>
                <a:srgbClr val="C00000"/>
              </a:solidFill>
              <a:latin typeface="Times New Roman" pitchFamily="18" charset="0"/>
              <a:cs typeface="B Nazanin" pitchFamily="2" charset="-78"/>
            </a:endParaRPr>
          </a:p>
          <a:p>
            <a:pPr algn="just" rtl="1"/>
            <a:r>
              <a:rPr lang="fa-IR" sz="2000" b="1" dirty="0" smtClean="0">
                <a:solidFill>
                  <a:srgbClr val="0000CC"/>
                </a:solidFill>
                <a:latin typeface="Times New Roman" pitchFamily="18" charset="0"/>
                <a:cs typeface="B Nazanin" pitchFamily="2" charset="-78"/>
              </a:rPr>
              <a:t>برای رشد میکروبها باید واحدهای ساختمانی بیوشیمیایی به پروتئین ها ، اسیدهای نوکلئیک ، پلی ساکاریدها و لیپیدها تبدیل شوند . این واحدهای ساختمانی یا باید به صورت آماده در محیط کشت وجود داشته باشند و یا توسط سلولهای در حال رشد سنتز شوند. </a:t>
            </a:r>
            <a:endParaRPr lang="en-US" sz="2000" b="1" dirty="0" smtClean="0">
              <a:solidFill>
                <a:srgbClr val="0000CC"/>
              </a:solidFill>
              <a:latin typeface="Times New Roman" pitchFamily="18" charset="0"/>
              <a:cs typeface="B Nazanin" pitchFamily="2" charset="-78"/>
            </a:endParaRPr>
          </a:p>
          <a:p>
            <a:pPr algn="just" rtl="1"/>
            <a:r>
              <a:rPr lang="fa-IR" sz="2000" b="1" dirty="0" smtClean="0">
                <a:solidFill>
                  <a:srgbClr val="0000CC"/>
                </a:solidFill>
                <a:latin typeface="Times New Roman" pitchFamily="18" charset="0"/>
                <a:cs typeface="B Nazanin" pitchFamily="2" charset="-78"/>
              </a:rPr>
              <a:t>منشا ء بیو سنتزی واحدهای ساختمانی و کوانزیم ها پیش سازهایی بنام </a:t>
            </a:r>
            <a:r>
              <a:rPr lang="fa-IR" sz="2000" b="1" dirty="0" smtClean="0">
                <a:solidFill>
                  <a:srgbClr val="C00000"/>
                </a:solidFill>
                <a:latin typeface="Times New Roman" pitchFamily="18" charset="0"/>
                <a:cs typeface="B Nazanin" pitchFamily="2" charset="-78"/>
              </a:rPr>
              <a:t>متابولیت های کانونی(فوکال) </a:t>
            </a:r>
            <a:r>
              <a:rPr lang="fa-IR" sz="2000" b="1" dirty="0" smtClean="0">
                <a:solidFill>
                  <a:srgbClr val="0000CC"/>
                </a:solidFill>
                <a:latin typeface="Times New Roman" pitchFamily="18" charset="0"/>
                <a:cs typeface="B Nazanin" pitchFamily="2" charset="-78"/>
              </a:rPr>
              <a:t>هستند= اگزالواستات، </a:t>
            </a:r>
            <a:r>
              <a:rPr lang="en-US" sz="2000" b="1" dirty="0" smtClean="0">
                <a:solidFill>
                  <a:srgbClr val="0000CC"/>
                </a:solidFill>
                <a:latin typeface="Times New Roman" pitchFamily="18" charset="0"/>
                <a:cs typeface="B Nazanin" pitchFamily="2" charset="-78"/>
              </a:rPr>
              <a:t>G6P</a:t>
            </a:r>
            <a:r>
              <a:rPr lang="fa-IR" sz="2000" b="1" dirty="0" smtClean="0">
                <a:solidFill>
                  <a:srgbClr val="0000CC"/>
                </a:solidFill>
                <a:latin typeface="Times New Roman" pitchFamily="18" charset="0"/>
                <a:cs typeface="B Nazanin" pitchFamily="2" charset="-78"/>
              </a:rPr>
              <a:t>،</a:t>
            </a:r>
            <a:r>
              <a:rPr lang="en-US" sz="2000" b="1" dirty="0" smtClean="0">
                <a:solidFill>
                  <a:srgbClr val="0000CC"/>
                </a:solidFill>
                <a:latin typeface="Times New Roman" pitchFamily="18" charset="0"/>
                <a:cs typeface="B Nazanin" pitchFamily="2" charset="-78"/>
              </a:rPr>
              <a:t>PEP</a:t>
            </a:r>
            <a:r>
              <a:rPr lang="fa-IR" sz="2000" b="1" dirty="0" smtClean="0">
                <a:solidFill>
                  <a:srgbClr val="0000CC"/>
                </a:solidFill>
                <a:latin typeface="Times New Roman" pitchFamily="18" charset="0"/>
                <a:cs typeface="B Nazanin" pitchFamily="2" charset="-78"/>
              </a:rPr>
              <a:t>، آلفاکتوگلوتارات.  متابولیسم میکروبها را می توان به 4 گروه کلی تقسیم کرد: </a:t>
            </a:r>
            <a:endParaRPr lang="en-US" sz="2000" b="1" dirty="0" smtClean="0">
              <a:solidFill>
                <a:srgbClr val="0000CC"/>
              </a:solidFill>
              <a:latin typeface="Times New Roman" pitchFamily="18" charset="0"/>
              <a:cs typeface="B Nazanin" pitchFamily="2" charset="-78"/>
            </a:endParaRPr>
          </a:p>
          <a:p>
            <a:pPr lvl="0" algn="just" rtl="1"/>
            <a:r>
              <a:rPr lang="fa-IR" sz="2000" b="1" dirty="0" smtClean="0">
                <a:solidFill>
                  <a:srgbClr val="0000CC"/>
                </a:solidFill>
                <a:latin typeface="Times New Roman" pitchFamily="18" charset="0"/>
                <a:cs typeface="B Nazanin" pitchFamily="2" charset="-78"/>
              </a:rPr>
              <a:t>مسیرهایی برای تبدیل متابولیت های کانونی به همدیگر </a:t>
            </a:r>
            <a:endParaRPr lang="en-US" sz="2000" b="1" dirty="0" smtClean="0">
              <a:solidFill>
                <a:srgbClr val="0000CC"/>
              </a:solidFill>
              <a:latin typeface="Times New Roman" pitchFamily="18" charset="0"/>
              <a:cs typeface="B Nazanin" pitchFamily="2" charset="-78"/>
            </a:endParaRPr>
          </a:p>
          <a:p>
            <a:pPr lvl="0" algn="just" rtl="1"/>
            <a:r>
              <a:rPr lang="fa-IR" sz="2000" b="1" dirty="0" smtClean="0">
                <a:solidFill>
                  <a:srgbClr val="0000CC"/>
                </a:solidFill>
                <a:latin typeface="Times New Roman" pitchFamily="18" charset="0"/>
                <a:cs typeface="B Nazanin" pitchFamily="2" charset="-78"/>
              </a:rPr>
              <a:t>مسیرهایی برای تشکیل کتابولیت های کانونی </a:t>
            </a:r>
          </a:p>
          <a:p>
            <a:pPr lvl="0" algn="just" rtl="1"/>
            <a:r>
              <a:rPr lang="fa-IR" sz="2000" b="1" dirty="0" smtClean="0">
                <a:solidFill>
                  <a:srgbClr val="0000CC"/>
                </a:solidFill>
                <a:latin typeface="Times New Roman" pitchFamily="18" charset="0"/>
                <a:cs typeface="B Nazanin" pitchFamily="2" charset="-78"/>
              </a:rPr>
              <a:t>توالی های بیو سنتزی لازم برای تبدیل متابولیت های کانونی به محصولات نهایی </a:t>
            </a:r>
            <a:endParaRPr lang="en-US" sz="2000" b="1" dirty="0" smtClean="0">
              <a:solidFill>
                <a:srgbClr val="0000CC"/>
              </a:solidFill>
              <a:latin typeface="Times New Roman" pitchFamily="18" charset="0"/>
              <a:cs typeface="B Nazanin" pitchFamily="2" charset="-78"/>
            </a:endParaRPr>
          </a:p>
          <a:p>
            <a:pPr lvl="0" algn="just" rtl="1"/>
            <a:r>
              <a:rPr lang="fa-IR" sz="2000" b="1" dirty="0" smtClean="0">
                <a:solidFill>
                  <a:srgbClr val="0000CC"/>
                </a:solidFill>
                <a:latin typeface="Times New Roman" pitchFamily="18" charset="0"/>
                <a:cs typeface="B Nazanin" pitchFamily="2" charset="-78"/>
              </a:rPr>
              <a:t>مسیرهایی که برای رشد و بقای باکتری انرژی متابولیت فراهم می نمایند. </a:t>
            </a:r>
            <a:endParaRPr lang="en-US" sz="2000" b="1" dirty="0" smtClean="0">
              <a:solidFill>
                <a:srgbClr val="0000CC"/>
              </a:solidFill>
              <a:latin typeface="Times New Roman" pitchFamily="18" charset="0"/>
              <a:cs typeface="B Nazanin" pitchFamily="2" charset="-78"/>
            </a:endParaRPr>
          </a:p>
          <a:p>
            <a:pPr lvl="0" algn="just" rtl="1"/>
            <a:endParaRPr lang="en-US" sz="2000" b="1" dirty="0" smtClean="0">
              <a:solidFill>
                <a:srgbClr val="0000CC"/>
              </a:solidFill>
              <a:latin typeface="Times New Roman" pitchFamily="18" charset="0"/>
              <a:cs typeface="B Nazanin" pitchFamily="2" charset="-78"/>
            </a:endParaRPr>
          </a:p>
          <a:p>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428604"/>
            <a:ext cx="7239000" cy="5500726"/>
          </a:xfrm>
        </p:spPr>
        <p:txBody>
          <a:bodyPr>
            <a:normAutofit fontScale="25000" lnSpcReduction="20000"/>
          </a:bodyPr>
          <a:lstStyle/>
          <a:p>
            <a:pPr algn="just" rtl="1"/>
            <a:r>
              <a:rPr lang="fa-IR" sz="5600" b="1" dirty="0" smtClean="0">
                <a:solidFill>
                  <a:srgbClr val="0000CC"/>
                </a:solidFill>
                <a:latin typeface="Times New Roman" pitchFamily="18" charset="0"/>
                <a:cs typeface="B Nazanin" pitchFamily="2" charset="-78"/>
              </a:rPr>
              <a:t>فرمول کلی کربوهیدراتها  </a:t>
            </a:r>
            <a:r>
              <a:rPr lang="en-US" sz="5600" b="1" dirty="0" smtClean="0">
                <a:solidFill>
                  <a:srgbClr val="0000CC"/>
                </a:solidFill>
                <a:latin typeface="Times New Roman" pitchFamily="18" charset="0"/>
                <a:cs typeface="B Nazanin" pitchFamily="2" charset="-78"/>
              </a:rPr>
              <a:t>n</a:t>
            </a:r>
            <a:r>
              <a:rPr lang="fa-IR" sz="5600" b="1" dirty="0" smtClean="0">
                <a:solidFill>
                  <a:srgbClr val="0000CC"/>
                </a:solidFill>
                <a:latin typeface="Times New Roman" pitchFamily="18" charset="0"/>
                <a:cs typeface="B Nazanin" pitchFamily="2" charset="-78"/>
              </a:rPr>
              <a:t>(</a:t>
            </a:r>
            <a:r>
              <a:rPr lang="en-US" sz="5600" b="1" dirty="0" smtClean="0">
                <a:solidFill>
                  <a:srgbClr val="0000CC"/>
                </a:solidFill>
                <a:latin typeface="Times New Roman" pitchFamily="18" charset="0"/>
                <a:cs typeface="B Nazanin" pitchFamily="2" charset="-78"/>
              </a:rPr>
              <a:t>CH2O</a:t>
            </a:r>
            <a:r>
              <a:rPr lang="fa-IR" sz="5600" b="1" dirty="0" smtClean="0">
                <a:solidFill>
                  <a:srgbClr val="0000CC"/>
                </a:solidFill>
                <a:latin typeface="Times New Roman" pitchFamily="18" charset="0"/>
                <a:cs typeface="B Nazanin" pitchFamily="2" charset="-78"/>
              </a:rPr>
              <a:t>  )  بوده و هدف اصلی از متابولیسم آنها تغییر </a:t>
            </a:r>
            <a:r>
              <a:rPr lang="en-US" sz="5600" b="1" dirty="0" smtClean="0">
                <a:solidFill>
                  <a:srgbClr val="0000CC"/>
                </a:solidFill>
                <a:latin typeface="Times New Roman" pitchFamily="18" charset="0"/>
                <a:cs typeface="B Nazanin" pitchFamily="2" charset="-78"/>
              </a:rPr>
              <a:t>n </a:t>
            </a:r>
            <a:r>
              <a:rPr lang="fa-IR" sz="5600" b="1" dirty="0" smtClean="0">
                <a:solidFill>
                  <a:srgbClr val="0000CC"/>
                </a:solidFill>
                <a:latin typeface="Times New Roman" pitchFamily="18" charset="0"/>
                <a:cs typeface="B Nazanin" pitchFamily="2" charset="-78"/>
              </a:rPr>
              <a:t>  مقدار طول زنجیره کربنی می باشد. </a:t>
            </a:r>
            <a:endParaRPr lang="en-US" sz="5600" b="1" dirty="0" smtClean="0">
              <a:solidFill>
                <a:srgbClr val="0000CC"/>
              </a:solidFill>
              <a:latin typeface="Times New Roman" pitchFamily="18" charset="0"/>
              <a:cs typeface="B Nazanin" pitchFamily="2" charset="-78"/>
            </a:endParaRPr>
          </a:p>
          <a:p>
            <a:pPr algn="just" rtl="1"/>
            <a:r>
              <a:rPr lang="fa-IR" sz="5600" b="1" dirty="0" smtClean="0">
                <a:solidFill>
                  <a:srgbClr val="0000CC"/>
                </a:solidFill>
                <a:latin typeface="Times New Roman" pitchFamily="18" charset="0"/>
                <a:cs typeface="B Nazanin" pitchFamily="2" charset="-78"/>
              </a:rPr>
              <a:t>          اپی مرازها و ایزومرازها ، اکثر ترکیبات بیوشیمیایی پنتوزها رابه ریبولوز 6 فسفات ، ریبوز 5 فسفات  و گزیلوز 5 فسفات تبدیل می کنند. </a:t>
            </a:r>
            <a:endParaRPr lang="en-US" sz="5600" b="1" dirty="0" smtClean="0">
              <a:solidFill>
                <a:srgbClr val="0000CC"/>
              </a:solidFill>
              <a:latin typeface="Times New Roman" pitchFamily="18" charset="0"/>
              <a:cs typeface="B Nazanin" pitchFamily="2" charset="-78"/>
            </a:endParaRPr>
          </a:p>
          <a:p>
            <a:pPr algn="just" rtl="1"/>
            <a:r>
              <a:rPr lang="fa-IR" sz="5600" b="1" dirty="0" smtClean="0">
                <a:solidFill>
                  <a:srgbClr val="0000CC"/>
                </a:solidFill>
                <a:latin typeface="Times New Roman" pitchFamily="18" charset="0"/>
                <a:cs typeface="B Nazanin" pitchFamily="2" charset="-78"/>
              </a:rPr>
              <a:t>          ترانس کتولازها یک قطعه 2 کربنه را از یک مولکول دهنده به یک مولکول گیرنده انتقال می دهند.  </a:t>
            </a:r>
            <a:endParaRPr lang="en-US" sz="5600" b="1" dirty="0" smtClean="0">
              <a:solidFill>
                <a:srgbClr val="0000CC"/>
              </a:solidFill>
              <a:latin typeface="Times New Roman" pitchFamily="18" charset="0"/>
              <a:cs typeface="B Nazanin" pitchFamily="2" charset="-78"/>
            </a:endParaRPr>
          </a:p>
          <a:p>
            <a:pPr algn="just" rtl="1"/>
            <a:r>
              <a:rPr lang="fa-IR" sz="5600" b="1" dirty="0" smtClean="0">
                <a:solidFill>
                  <a:srgbClr val="0000CC"/>
                </a:solidFill>
                <a:latin typeface="Times New Roman" pitchFamily="18" charset="0"/>
                <a:cs typeface="B Nazanin" pitchFamily="2" charset="-78"/>
              </a:rPr>
              <a:t>این واکنش ها امکان تشکیل کربوهیدراتهایی با زنجیره هایی به طول متفاوت را از پنتوز امکان پذیر می سازند. </a:t>
            </a:r>
            <a:endParaRPr lang="en-US" sz="5600" b="1" dirty="0" smtClean="0">
              <a:solidFill>
                <a:srgbClr val="0000CC"/>
              </a:solidFill>
              <a:latin typeface="Times New Roman" pitchFamily="18" charset="0"/>
              <a:cs typeface="B Nazanin" pitchFamily="2" charset="-78"/>
            </a:endParaRPr>
          </a:p>
          <a:p>
            <a:pPr algn="just" rtl="1"/>
            <a:r>
              <a:rPr lang="fa-IR" sz="5600" b="1" dirty="0" smtClean="0">
                <a:solidFill>
                  <a:srgbClr val="0000CC"/>
                </a:solidFill>
                <a:latin typeface="Times New Roman" pitchFamily="18" charset="0"/>
                <a:cs typeface="B Nazanin" pitchFamily="2" charset="-78"/>
              </a:rPr>
              <a:t>        تریوزفسفاتها به فسفوانول پیروات تبدیل میشوند. در این مسیر گلیسرآلدئید 3 فسفات توسط </a:t>
            </a:r>
            <a:r>
              <a:rPr lang="en-US" sz="5600" b="1" dirty="0" smtClean="0">
                <a:solidFill>
                  <a:srgbClr val="0000CC"/>
                </a:solidFill>
                <a:latin typeface="Times New Roman" pitchFamily="18" charset="0"/>
                <a:cs typeface="B Nazanin" pitchFamily="2" charset="-78"/>
              </a:rPr>
              <a:t>NAD+</a:t>
            </a:r>
            <a:r>
              <a:rPr lang="fa-IR" sz="5600" b="1" dirty="0" smtClean="0">
                <a:solidFill>
                  <a:srgbClr val="0000CC"/>
                </a:solidFill>
                <a:latin typeface="Times New Roman" pitchFamily="18" charset="0"/>
                <a:cs typeface="B Nazanin" pitchFamily="2" charset="-78"/>
              </a:rPr>
              <a:t> اکسید شده و ایجاد 1و3 دی فسفو گلیسرات می نماید. و در نهایت باتبدیل</a:t>
            </a:r>
            <a:r>
              <a:rPr lang="en-US" sz="5600" b="1" dirty="0" smtClean="0">
                <a:solidFill>
                  <a:srgbClr val="0000CC"/>
                </a:solidFill>
                <a:latin typeface="Times New Roman" pitchFamily="18" charset="0"/>
                <a:cs typeface="B Nazanin" pitchFamily="2" charset="-78"/>
              </a:rPr>
              <a:t>ADP </a:t>
            </a:r>
            <a:r>
              <a:rPr lang="fa-IR" sz="5600" b="1" dirty="0" smtClean="0">
                <a:solidFill>
                  <a:srgbClr val="0000CC"/>
                </a:solidFill>
                <a:latin typeface="Times New Roman" pitchFamily="18" charset="0"/>
                <a:cs typeface="B Nazanin" pitchFamily="2" charset="-78"/>
              </a:rPr>
              <a:t>  به</a:t>
            </a:r>
            <a:r>
              <a:rPr lang="en-US" sz="5600" b="1" dirty="0" smtClean="0">
                <a:solidFill>
                  <a:srgbClr val="0000CC"/>
                </a:solidFill>
                <a:latin typeface="Times New Roman" pitchFamily="18" charset="0"/>
                <a:cs typeface="B Nazanin" pitchFamily="2" charset="-78"/>
              </a:rPr>
              <a:t>ATP </a:t>
            </a:r>
            <a:r>
              <a:rPr lang="fa-IR" sz="5600" b="1" dirty="0" smtClean="0">
                <a:solidFill>
                  <a:srgbClr val="0000CC"/>
                </a:solidFill>
                <a:latin typeface="Times New Roman" pitchFamily="18" charset="0"/>
                <a:cs typeface="B Nazanin" pitchFamily="2" charset="-78"/>
              </a:rPr>
              <a:t>  ، 2 فسفو گلیسرات ، فسفوانول پیروات ودر نهایت پیروات تولید می شود. فرآیند تبدیل تریوز فسفات به پیروات 2 پیوند پر انرژی </a:t>
            </a:r>
            <a:r>
              <a:rPr lang="en-US" sz="5600" b="1" dirty="0" smtClean="0">
                <a:solidFill>
                  <a:srgbClr val="0000CC"/>
                </a:solidFill>
                <a:latin typeface="Times New Roman" pitchFamily="18" charset="0"/>
                <a:cs typeface="B Nazanin" pitchFamily="2" charset="-78"/>
              </a:rPr>
              <a:t>ATP</a:t>
            </a:r>
            <a:r>
              <a:rPr lang="fa-IR" sz="5600" b="1" dirty="0" smtClean="0">
                <a:solidFill>
                  <a:srgbClr val="0000CC"/>
                </a:solidFill>
                <a:latin typeface="Times New Roman" pitchFamily="18" charset="0"/>
                <a:cs typeface="B Nazanin" pitchFamily="2" charset="-78"/>
              </a:rPr>
              <a:t>  تولید می کند. تشکیل فسفوانول پیروات از پیروات هم نیازمند انرژی متابولیت بالایی بوده و همیشه 2 پیوند </a:t>
            </a:r>
            <a:r>
              <a:rPr lang="en-US" sz="5600" b="1" dirty="0" smtClean="0">
                <a:solidFill>
                  <a:srgbClr val="0000CC"/>
                </a:solidFill>
                <a:latin typeface="Times New Roman" pitchFamily="18" charset="0"/>
                <a:cs typeface="B Nazanin" pitchFamily="2" charset="-78"/>
              </a:rPr>
              <a:t>ATP</a:t>
            </a:r>
            <a:r>
              <a:rPr lang="fa-IR" sz="5600" b="1" dirty="0" smtClean="0">
                <a:solidFill>
                  <a:srgbClr val="0000CC"/>
                </a:solidFill>
                <a:latin typeface="Times New Roman" pitchFamily="18" charset="0"/>
                <a:cs typeface="B Nazanin" pitchFamily="2" charset="-78"/>
              </a:rPr>
              <a:t>  در این فرآیند مصرف می شود. </a:t>
            </a:r>
            <a:endParaRPr lang="en-US" sz="5600" b="1" dirty="0" smtClean="0">
              <a:solidFill>
                <a:srgbClr val="0000CC"/>
              </a:solidFill>
              <a:latin typeface="Times New Roman" pitchFamily="18" charset="0"/>
              <a:cs typeface="B Nazanin" pitchFamily="2" charset="-78"/>
            </a:endParaRPr>
          </a:p>
          <a:p>
            <a:pPr algn="just" rtl="1"/>
            <a:r>
              <a:rPr lang="fa-IR" sz="5600" b="1" dirty="0" smtClean="0">
                <a:solidFill>
                  <a:srgbClr val="0000CC"/>
                </a:solidFill>
                <a:latin typeface="Times New Roman" pitchFamily="18" charset="0"/>
                <a:cs typeface="B Nazanin" pitchFamily="2" charset="-78"/>
              </a:rPr>
              <a:t>اکثر ارگانیسم ها از دو مرحله متابولیک استفاده می کنند : </a:t>
            </a:r>
            <a:endParaRPr lang="en-US" sz="5600" b="1" dirty="0" smtClean="0">
              <a:solidFill>
                <a:srgbClr val="0000CC"/>
              </a:solidFill>
              <a:latin typeface="Times New Roman" pitchFamily="18" charset="0"/>
              <a:cs typeface="B Nazanin" pitchFamily="2" charset="-78"/>
            </a:endParaRPr>
          </a:p>
          <a:p>
            <a:pPr lvl="0" algn="just" rtl="1"/>
            <a:r>
              <a:rPr lang="fa-IR" sz="5600" b="1" dirty="0" smtClean="0">
                <a:solidFill>
                  <a:srgbClr val="0000CC"/>
                </a:solidFill>
                <a:latin typeface="Times New Roman" pitchFamily="18" charset="0"/>
                <a:cs typeface="B Nazanin" pitchFamily="2" charset="-78"/>
              </a:rPr>
              <a:t>اتصال پیروات فسفات </a:t>
            </a:r>
            <a:r>
              <a:rPr lang="en-US" sz="5600" b="1" dirty="0" smtClean="0">
                <a:solidFill>
                  <a:srgbClr val="0000CC"/>
                </a:solidFill>
                <a:latin typeface="Times New Roman" pitchFamily="18" charset="0"/>
                <a:cs typeface="B Nazanin" pitchFamily="2" charset="-78"/>
              </a:rPr>
              <a:t>ATP</a:t>
            </a:r>
            <a:r>
              <a:rPr lang="fa-IR" sz="5600" b="1" dirty="0" smtClean="0">
                <a:solidFill>
                  <a:srgbClr val="0000CC"/>
                </a:solidFill>
                <a:latin typeface="Times New Roman" pitchFamily="18" charset="0"/>
                <a:cs typeface="B Nazanin" pitchFamily="2" charset="-78"/>
              </a:rPr>
              <a:t> حاصل از کربوکسیلاسیون پیروات به اگزالواستات </a:t>
            </a:r>
            <a:endParaRPr lang="en-US" sz="5600" b="1" dirty="0" smtClean="0">
              <a:solidFill>
                <a:srgbClr val="0000CC"/>
              </a:solidFill>
              <a:latin typeface="Times New Roman" pitchFamily="18" charset="0"/>
              <a:cs typeface="B Nazanin" pitchFamily="2" charset="-78"/>
            </a:endParaRPr>
          </a:p>
          <a:p>
            <a:pPr lvl="0" algn="just" rtl="1"/>
            <a:r>
              <a:rPr lang="fa-IR" sz="5600" b="1" dirty="0" smtClean="0">
                <a:solidFill>
                  <a:srgbClr val="0000CC"/>
                </a:solidFill>
                <a:latin typeface="Times New Roman" pitchFamily="18" charset="0"/>
                <a:cs typeface="B Nazanin" pitchFamily="2" charset="-78"/>
              </a:rPr>
              <a:t>اتصال پیروفسفات به کار رفته برای تولید فسفو انول پیروات از اگزالواستات (که غالبا از </a:t>
            </a:r>
            <a:r>
              <a:rPr lang="en-US" sz="5600" b="1" dirty="0" smtClean="0">
                <a:solidFill>
                  <a:srgbClr val="0000CC"/>
                </a:solidFill>
                <a:latin typeface="Times New Roman" pitchFamily="18" charset="0"/>
                <a:cs typeface="B Nazanin" pitchFamily="2" charset="-78"/>
              </a:rPr>
              <a:t>GTP</a:t>
            </a:r>
            <a:r>
              <a:rPr lang="fa-IR" sz="5600" b="1" dirty="0" smtClean="0">
                <a:solidFill>
                  <a:srgbClr val="0000CC"/>
                </a:solidFill>
                <a:latin typeface="Times New Roman" pitchFamily="18" charset="0"/>
                <a:cs typeface="B Nazanin" pitchFamily="2" charset="-78"/>
              </a:rPr>
              <a:t> تامین می شود. ) </a:t>
            </a:r>
            <a:endParaRPr lang="en-US" sz="5600" b="1" dirty="0" smtClean="0">
              <a:solidFill>
                <a:srgbClr val="0000CC"/>
              </a:solidFill>
              <a:latin typeface="Times New Roman" pitchFamily="18" charset="0"/>
              <a:cs typeface="B Nazanin" pitchFamily="2" charset="-78"/>
            </a:endParaRPr>
          </a:p>
          <a:p>
            <a:pPr algn="just" rtl="1"/>
            <a:r>
              <a:rPr lang="en-US" sz="5600" b="1" dirty="0" smtClean="0">
                <a:solidFill>
                  <a:srgbClr val="0000CC"/>
                </a:solidFill>
                <a:latin typeface="Times New Roman" pitchFamily="18" charset="0"/>
                <a:cs typeface="B Nazanin" pitchFamily="2" charset="-78"/>
              </a:rPr>
              <a:t> </a:t>
            </a:r>
            <a:r>
              <a:rPr lang="fa-IR" sz="5600" b="1" dirty="0" smtClean="0">
                <a:solidFill>
                  <a:srgbClr val="0000CC"/>
                </a:solidFill>
                <a:latin typeface="Times New Roman" pitchFamily="18" charset="0"/>
                <a:cs typeface="B Nazanin" pitchFamily="2" charset="-78"/>
              </a:rPr>
              <a:t>نکته : باکتری مثل اشرشیا کولی (</a:t>
            </a:r>
            <a:r>
              <a:rPr lang="en-US" sz="5600" b="1" dirty="0" err="1" smtClean="0">
                <a:solidFill>
                  <a:srgbClr val="0000CC"/>
                </a:solidFill>
                <a:latin typeface="Times New Roman" pitchFamily="18" charset="0"/>
                <a:cs typeface="B Nazanin" pitchFamily="2" charset="-78"/>
              </a:rPr>
              <a:t>E.coli</a:t>
            </a:r>
            <a:r>
              <a:rPr lang="fa-IR" sz="5600" b="1" dirty="0" smtClean="0">
                <a:solidFill>
                  <a:srgbClr val="0000CC"/>
                </a:solidFill>
                <a:latin typeface="Times New Roman" pitchFamily="18" charset="0"/>
                <a:cs typeface="B Nazanin" pitchFamily="2" charset="-78"/>
              </a:rPr>
              <a:t> ) استثناءاست و با فسفریله کردن پیروات با </a:t>
            </a:r>
            <a:r>
              <a:rPr lang="en-US" sz="5600" b="1" dirty="0" smtClean="0">
                <a:solidFill>
                  <a:srgbClr val="0000CC"/>
                </a:solidFill>
                <a:latin typeface="Times New Roman" pitchFamily="18" charset="0"/>
                <a:cs typeface="B Nazanin" pitchFamily="2" charset="-78"/>
              </a:rPr>
              <a:t>ATP</a:t>
            </a:r>
            <a:r>
              <a:rPr lang="fa-IR" sz="5600" b="1" dirty="0" smtClean="0">
                <a:solidFill>
                  <a:srgbClr val="0000CC"/>
                </a:solidFill>
                <a:latin typeface="Times New Roman" pitchFamily="18" charset="0"/>
                <a:cs typeface="B Nazanin" pitchFamily="2" charset="-78"/>
              </a:rPr>
              <a:t> ، مستقیما </a:t>
            </a:r>
            <a:r>
              <a:rPr lang="en-US" sz="5600" b="1" dirty="0" smtClean="0">
                <a:solidFill>
                  <a:srgbClr val="0000CC"/>
                </a:solidFill>
                <a:latin typeface="Times New Roman" pitchFamily="18" charset="0"/>
                <a:cs typeface="B Nazanin" pitchFamily="2" charset="-78"/>
              </a:rPr>
              <a:t>AMP</a:t>
            </a:r>
            <a:r>
              <a:rPr lang="fa-IR" sz="5600" b="1" dirty="0" smtClean="0">
                <a:solidFill>
                  <a:srgbClr val="0000CC"/>
                </a:solidFill>
                <a:latin typeface="Times New Roman" pitchFamily="18" charset="0"/>
                <a:cs typeface="B Nazanin" pitchFamily="2" charset="-78"/>
              </a:rPr>
              <a:t> و فسفات معدنی (</a:t>
            </a:r>
            <a:r>
              <a:rPr lang="en-US" sz="5600" b="1" dirty="0" smtClean="0">
                <a:solidFill>
                  <a:srgbClr val="0000CC"/>
                </a:solidFill>
                <a:latin typeface="Times New Roman" pitchFamily="18" charset="0"/>
                <a:cs typeface="B Nazanin" pitchFamily="2" charset="-78"/>
              </a:rPr>
              <a:t>pi</a:t>
            </a:r>
            <a:r>
              <a:rPr lang="fa-IR" sz="5600" b="1" dirty="0" smtClean="0">
                <a:solidFill>
                  <a:srgbClr val="0000CC"/>
                </a:solidFill>
                <a:latin typeface="Times New Roman" pitchFamily="18" charset="0"/>
                <a:cs typeface="B Nazanin" pitchFamily="2" charset="-78"/>
              </a:rPr>
              <a:t> ) تولید می نماید. </a:t>
            </a:r>
            <a:endParaRPr lang="en-US" sz="5600" b="1" dirty="0" smtClean="0">
              <a:solidFill>
                <a:srgbClr val="0000CC"/>
              </a:solidFill>
              <a:latin typeface="Times New Roman" pitchFamily="18" charset="0"/>
              <a:cs typeface="B Nazanin" pitchFamily="2" charset="-78"/>
            </a:endParaRPr>
          </a:p>
          <a:p>
            <a:pPr algn="just" rtl="1"/>
            <a:r>
              <a:rPr lang="fa-IR" sz="5600" b="1" dirty="0" smtClean="0">
                <a:solidFill>
                  <a:srgbClr val="0000CC"/>
                </a:solidFill>
                <a:latin typeface="Times New Roman" pitchFamily="18" charset="0"/>
                <a:cs typeface="B Nazanin" pitchFamily="2" charset="-78"/>
              </a:rPr>
              <a:t>اکثر ارگانیسم ها از کربوکسیلاسیون پیروات ( که وابسته به </a:t>
            </a:r>
            <a:r>
              <a:rPr lang="en-US" sz="5600" b="1" dirty="0" smtClean="0">
                <a:solidFill>
                  <a:srgbClr val="0000CC"/>
                </a:solidFill>
                <a:latin typeface="Times New Roman" pitchFamily="18" charset="0"/>
                <a:cs typeface="B Nazanin" pitchFamily="2" charset="-78"/>
              </a:rPr>
              <a:t>ATP</a:t>
            </a:r>
            <a:r>
              <a:rPr lang="fa-IR" sz="5600" b="1" dirty="0" smtClean="0">
                <a:solidFill>
                  <a:srgbClr val="0000CC"/>
                </a:solidFill>
                <a:latin typeface="Times New Roman" pitchFamily="18" charset="0"/>
                <a:cs typeface="B Nazanin" pitchFamily="2" charset="-78"/>
              </a:rPr>
              <a:t> است ) ، اگزالواستات تولید می کنند، سایر ارگانیسم ها مثل اشرشیاکولی (</a:t>
            </a:r>
            <a:r>
              <a:rPr lang="en-US" sz="5600" b="1" dirty="0" err="1" smtClean="0">
                <a:solidFill>
                  <a:srgbClr val="0000CC"/>
                </a:solidFill>
                <a:latin typeface="Times New Roman" pitchFamily="18" charset="0"/>
                <a:cs typeface="B Nazanin" pitchFamily="2" charset="-78"/>
              </a:rPr>
              <a:t>E.coli</a:t>
            </a:r>
            <a:r>
              <a:rPr lang="fa-IR" sz="5600" b="1" dirty="0" smtClean="0">
                <a:solidFill>
                  <a:srgbClr val="0000CC"/>
                </a:solidFill>
                <a:latin typeface="Times New Roman" pitchFamily="18" charset="0"/>
                <a:cs typeface="B Nazanin" pitchFamily="2" charset="-78"/>
              </a:rPr>
              <a:t>) با کربوکسیلاسیون فسفوانول پیروات ، اگزالواستات تولید می نمایند. </a:t>
            </a:r>
            <a:endParaRPr lang="en-US" sz="5600" b="1" dirty="0" smtClean="0">
              <a:solidFill>
                <a:srgbClr val="0000CC"/>
              </a:solidFill>
              <a:latin typeface="Times New Roman" pitchFamily="18" charset="0"/>
              <a:cs typeface="B Nazanin" pitchFamily="2" charset="-78"/>
            </a:endParaRPr>
          </a:p>
          <a:p>
            <a:pPr algn="just" rtl="1"/>
            <a:r>
              <a:rPr lang="fa-IR" sz="5600" b="1" dirty="0" smtClean="0">
                <a:solidFill>
                  <a:srgbClr val="0000CC"/>
                </a:solidFill>
                <a:latin typeface="Times New Roman" pitchFamily="18" charset="0"/>
                <a:cs typeface="B Nazanin" pitchFamily="2" charset="-78"/>
              </a:rPr>
              <a:t>برخی از ارگانیسم ها با احیاکردن اگزالواستات توسط مالات و فومارات ، سوکسینل کوانزیم </a:t>
            </a:r>
            <a:r>
              <a:rPr lang="en-US" sz="5600" b="1" dirty="0" smtClean="0">
                <a:solidFill>
                  <a:srgbClr val="0000CC"/>
                </a:solidFill>
                <a:latin typeface="Times New Roman" pitchFamily="18" charset="0"/>
                <a:cs typeface="B Nazanin" pitchFamily="2" charset="-78"/>
              </a:rPr>
              <a:t>A</a:t>
            </a:r>
            <a:r>
              <a:rPr lang="fa-IR" sz="5600" b="1" dirty="0" smtClean="0">
                <a:solidFill>
                  <a:srgbClr val="0000CC"/>
                </a:solidFill>
                <a:latin typeface="Times New Roman" pitchFamily="18" charset="0"/>
                <a:cs typeface="B Nazanin" pitchFamily="2" charset="-78"/>
              </a:rPr>
              <a:t> تولید می کنند. در یکی از شاخه ها پیروات اکسید شده و استیل کوانزیم </a:t>
            </a:r>
            <a:r>
              <a:rPr lang="en-US" sz="5600" b="1" dirty="0" smtClean="0">
                <a:solidFill>
                  <a:srgbClr val="0000CC"/>
                </a:solidFill>
                <a:latin typeface="Times New Roman" pitchFamily="18" charset="0"/>
                <a:cs typeface="B Nazanin" pitchFamily="2" charset="-78"/>
              </a:rPr>
              <a:t>A</a:t>
            </a:r>
            <a:r>
              <a:rPr lang="fa-IR" sz="5600" b="1" dirty="0" smtClean="0">
                <a:solidFill>
                  <a:srgbClr val="0000CC"/>
                </a:solidFill>
                <a:latin typeface="Times New Roman" pitchFamily="18" charset="0"/>
                <a:cs typeface="B Nazanin" pitchFamily="2" charset="-78"/>
              </a:rPr>
              <a:t> را تولید می نماید. از ترکیب گزالواستات با استیل کوانزیم </a:t>
            </a:r>
            <a:r>
              <a:rPr lang="en-US" sz="5600" b="1" dirty="0" smtClean="0">
                <a:solidFill>
                  <a:srgbClr val="0000CC"/>
                </a:solidFill>
                <a:latin typeface="Times New Roman" pitchFamily="18" charset="0"/>
                <a:cs typeface="B Nazanin" pitchFamily="2" charset="-78"/>
              </a:rPr>
              <a:t>A</a:t>
            </a:r>
            <a:r>
              <a:rPr lang="fa-IR" sz="5600" b="1" dirty="0" smtClean="0">
                <a:solidFill>
                  <a:srgbClr val="0000CC"/>
                </a:solidFill>
                <a:latin typeface="Times New Roman" pitchFamily="18" charset="0"/>
                <a:cs typeface="B Nazanin" pitchFamily="2" charset="-78"/>
              </a:rPr>
              <a:t> ، سیترات به وجود می آید که با ایزومریزاسیون تبدیل به ایزو سیترات شده و در نهایت با دکربوکسیلاسیون آن ، آلفا کتو گلوتارات تولید می شود. </a:t>
            </a:r>
            <a:endParaRPr lang="en-US" sz="5600" b="1" dirty="0" smtClean="0">
              <a:solidFill>
                <a:srgbClr val="0000CC"/>
              </a:solidFill>
              <a:latin typeface="Times New Roman" pitchFamily="18" charset="0"/>
              <a:cs typeface="B Nazanin" pitchFamily="2" charset="-78"/>
            </a:endParaRPr>
          </a:p>
          <a:p>
            <a:pPr algn="just" rtl="1"/>
            <a:r>
              <a:rPr lang="fa-IR" sz="5600" b="1" dirty="0" smtClean="0">
                <a:solidFill>
                  <a:srgbClr val="0000CC"/>
                </a:solidFill>
                <a:latin typeface="Times New Roman" pitchFamily="18" charset="0"/>
                <a:cs typeface="B Nazanin" pitchFamily="2" charset="-78"/>
              </a:rPr>
              <a:t>به این نکته دقت شود که در فرایند تولید اگزالواستات ، به عنوان یک عامل متابولیک اثرگذار مثبت استیل کوانزیم </a:t>
            </a:r>
            <a:r>
              <a:rPr lang="en-US" sz="5600" b="1" dirty="0" smtClean="0">
                <a:solidFill>
                  <a:srgbClr val="0000CC"/>
                </a:solidFill>
                <a:latin typeface="Times New Roman" pitchFamily="18" charset="0"/>
                <a:cs typeface="B Nazanin" pitchFamily="2" charset="-78"/>
              </a:rPr>
              <a:t>A</a:t>
            </a:r>
            <a:r>
              <a:rPr lang="fa-IR" sz="5600" b="1" dirty="0" smtClean="0">
                <a:solidFill>
                  <a:srgbClr val="0000CC"/>
                </a:solidFill>
                <a:latin typeface="Times New Roman" pitchFamily="18" charset="0"/>
                <a:cs typeface="B Nazanin" pitchFamily="2" charset="-78"/>
              </a:rPr>
              <a:t> موردنیاز است. </a:t>
            </a:r>
            <a:endParaRPr lang="en-US" sz="5600" b="1" dirty="0" smtClean="0">
              <a:solidFill>
                <a:srgbClr val="0000CC"/>
              </a:solidFill>
              <a:latin typeface="Times New Roman" pitchFamily="18" charset="0"/>
              <a:cs typeface="B Nazanin" pitchFamily="2" charset="-78"/>
            </a:endParaRPr>
          </a:p>
          <a:p>
            <a:pPr algn="just" rtl="1"/>
            <a:r>
              <a:rPr lang="fa-IR" sz="5600" b="1" dirty="0" smtClean="0">
                <a:solidFill>
                  <a:srgbClr val="0000CC"/>
                </a:solidFill>
                <a:latin typeface="Times New Roman" pitchFamily="18" charset="0"/>
                <a:cs typeface="B Nazanin" pitchFamily="2" charset="-78"/>
              </a:rPr>
              <a:t>مسیرهای استفاده از مواد شامل موارد زیر است: </a:t>
            </a:r>
            <a:endParaRPr lang="en-US" sz="5600" b="1" dirty="0" smtClean="0">
              <a:solidFill>
                <a:srgbClr val="0000CC"/>
              </a:solidFill>
              <a:latin typeface="Times New Roman" pitchFamily="18" charset="0"/>
              <a:cs typeface="B Nazanin" pitchFamily="2" charset="-78"/>
            </a:endParaRPr>
          </a:p>
          <a:p>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rtl="1"/>
            <a:r>
              <a:rPr lang="fa-IR" sz="1400" b="1" dirty="0" smtClean="0">
                <a:solidFill>
                  <a:srgbClr val="0000CC"/>
                </a:solidFill>
                <a:latin typeface="Times New Roman" pitchFamily="18" charset="0"/>
                <a:cs typeface="B Nazanin" pitchFamily="2" charset="-78"/>
              </a:rPr>
              <a:t>1- رشد توسط استات : استات توسط استیل کوانزیم </a:t>
            </a:r>
            <a:r>
              <a:rPr lang="en-US" sz="1400" b="1" dirty="0" smtClean="0">
                <a:solidFill>
                  <a:srgbClr val="0000CC"/>
                </a:solidFill>
                <a:latin typeface="Times New Roman" pitchFamily="18" charset="0"/>
                <a:cs typeface="B Nazanin" pitchFamily="2" charset="-78"/>
              </a:rPr>
              <a:t>A</a:t>
            </a:r>
            <a:r>
              <a:rPr lang="fa-IR" sz="1400" b="1" dirty="0" smtClean="0">
                <a:solidFill>
                  <a:srgbClr val="0000CC"/>
                </a:solidFill>
                <a:latin typeface="Times New Roman" pitchFamily="18" charset="0"/>
                <a:cs typeface="B Nazanin" pitchFamily="2" charset="-78"/>
              </a:rPr>
              <a:t> متابولیزه می شود. در اکثر ارگانیسم های دارای تنفس سلولی قسمت استیل از استیل کوانزیم </a:t>
            </a:r>
            <a:r>
              <a:rPr lang="en-US" sz="1400" b="1" dirty="0" smtClean="0">
                <a:solidFill>
                  <a:srgbClr val="0000CC"/>
                </a:solidFill>
                <a:latin typeface="Times New Roman" pitchFamily="18" charset="0"/>
                <a:cs typeface="B Nazanin" pitchFamily="2" charset="-78"/>
              </a:rPr>
              <a:t>A</a:t>
            </a:r>
            <a:r>
              <a:rPr lang="fa-IR" sz="1400" b="1" dirty="0" smtClean="0">
                <a:solidFill>
                  <a:srgbClr val="0000CC"/>
                </a:solidFill>
                <a:latin typeface="Times New Roman" pitchFamily="18" charset="0"/>
                <a:cs typeface="B Nazanin" pitchFamily="2" charset="-78"/>
              </a:rPr>
              <a:t> در چرخه اسید تری کربوکسیلیک به </a:t>
            </a:r>
            <a:r>
              <a:rPr lang="en-US" sz="1400" b="1" dirty="0" smtClean="0">
                <a:solidFill>
                  <a:srgbClr val="0000CC"/>
                </a:solidFill>
                <a:latin typeface="Times New Roman" pitchFamily="18" charset="0"/>
                <a:cs typeface="B Nazanin" pitchFamily="2" charset="-78"/>
              </a:rPr>
              <a:t>CO2</a:t>
            </a:r>
            <a:r>
              <a:rPr lang="fa-IR" sz="1400" b="1" dirty="0" smtClean="0">
                <a:solidFill>
                  <a:srgbClr val="0000CC"/>
                </a:solidFill>
                <a:latin typeface="Times New Roman" pitchFamily="18" charset="0"/>
                <a:cs typeface="B Nazanin" pitchFamily="2" charset="-78"/>
              </a:rPr>
              <a:t> تبدیل می شود. </a:t>
            </a:r>
            <a:endParaRPr lang="en-US" sz="1400" b="1" dirty="0" smtClean="0">
              <a:solidFill>
                <a:srgbClr val="0000CC"/>
              </a:solidFill>
              <a:latin typeface="Times New Roman" pitchFamily="18" charset="0"/>
              <a:cs typeface="B Nazanin" pitchFamily="2" charset="-78"/>
            </a:endParaRPr>
          </a:p>
          <a:p>
            <a:pPr algn="just" rtl="1"/>
            <a:r>
              <a:rPr lang="fa-IR" sz="1400" b="1" dirty="0" smtClean="0">
                <a:solidFill>
                  <a:srgbClr val="0000CC"/>
                </a:solidFill>
                <a:latin typeface="Times New Roman" pitchFamily="18" charset="0"/>
                <a:cs typeface="B Nazanin" pitchFamily="2" charset="-78"/>
              </a:rPr>
              <a:t>2- رشد توسط </a:t>
            </a:r>
            <a:r>
              <a:rPr lang="en-US" sz="1400" b="1" dirty="0" smtClean="0">
                <a:solidFill>
                  <a:srgbClr val="0000CC"/>
                </a:solidFill>
                <a:latin typeface="Times New Roman" pitchFamily="18" charset="0"/>
                <a:cs typeface="B Nazanin" pitchFamily="2" charset="-78"/>
              </a:rPr>
              <a:t>CO2</a:t>
            </a:r>
            <a:r>
              <a:rPr lang="fa-IR" sz="1400" b="1" dirty="0" smtClean="0">
                <a:solidFill>
                  <a:srgbClr val="0000CC"/>
                </a:solidFill>
                <a:latin typeface="Times New Roman" pitchFamily="18" charset="0"/>
                <a:cs typeface="B Nazanin" pitchFamily="2" charset="-78"/>
              </a:rPr>
              <a:t> (چرخه ی </a:t>
            </a:r>
            <a:r>
              <a:rPr lang="en-US" sz="1400" b="1" dirty="0" err="1" smtClean="0">
                <a:solidFill>
                  <a:srgbClr val="0000CC"/>
                </a:solidFill>
                <a:latin typeface="Times New Roman" pitchFamily="18" charset="0"/>
                <a:cs typeface="B Nazanin" pitchFamily="2" charset="-78"/>
              </a:rPr>
              <a:t>calvin</a:t>
            </a:r>
            <a:r>
              <a:rPr lang="fa-IR" sz="1400" b="1" dirty="0" smtClean="0">
                <a:solidFill>
                  <a:srgbClr val="0000CC"/>
                </a:solidFill>
                <a:latin typeface="Times New Roman" pitchFamily="18" charset="0"/>
                <a:cs typeface="B Nazanin" pitchFamily="2" charset="-78"/>
              </a:rPr>
              <a:t>) : در این چرخه </a:t>
            </a:r>
            <a:r>
              <a:rPr lang="en-US" sz="1400" b="1" dirty="0" smtClean="0">
                <a:solidFill>
                  <a:srgbClr val="0000CC"/>
                </a:solidFill>
                <a:latin typeface="Times New Roman" pitchFamily="18" charset="0"/>
                <a:cs typeface="B Nazanin" pitchFamily="2" charset="-78"/>
              </a:rPr>
              <a:t>CO2</a:t>
            </a:r>
            <a:r>
              <a:rPr lang="fa-IR" sz="1400" b="1" dirty="0" smtClean="0">
                <a:solidFill>
                  <a:srgbClr val="0000CC"/>
                </a:solidFill>
                <a:latin typeface="Times New Roman" pitchFamily="18" charset="0"/>
                <a:cs typeface="B Nazanin" pitchFamily="2" charset="-78"/>
              </a:rPr>
              <a:t> و ریبولوز دی فسفات باهم ترکیب شده و2 مولکول 3- فسفوگلیسرات را به وجود می آورند. سپس 3 فسفوگلیسرات به 1و3 دی فسفو گلیسرات تبدیل می شود که این ماده به مشتقات تریوز مثل گلیسرآلدئید 3 فسفات احیاء می شود. </a:t>
            </a:r>
            <a:endParaRPr lang="en-US" sz="1400" b="1" dirty="0" smtClean="0">
              <a:solidFill>
                <a:srgbClr val="0000CC"/>
              </a:solidFill>
              <a:latin typeface="Times New Roman" pitchFamily="18" charset="0"/>
              <a:cs typeface="B Nazanin" pitchFamily="2" charset="-78"/>
            </a:endParaRPr>
          </a:p>
          <a:p>
            <a:pPr algn="just" rtl="1"/>
            <a:r>
              <a:rPr lang="fa-IR" sz="1400" b="1" dirty="0" smtClean="0">
                <a:solidFill>
                  <a:srgbClr val="0000CC"/>
                </a:solidFill>
                <a:latin typeface="Times New Roman" pitchFamily="18" charset="0"/>
                <a:cs typeface="B Nazanin" pitchFamily="2" charset="-78"/>
              </a:rPr>
              <a:t>     نکته : سلولهایی که می توانند از </a:t>
            </a:r>
            <a:r>
              <a:rPr lang="en-US" sz="1400" b="1" dirty="0" smtClean="0">
                <a:solidFill>
                  <a:srgbClr val="0000CC"/>
                </a:solidFill>
                <a:latin typeface="Times New Roman" pitchFamily="18" charset="0"/>
                <a:cs typeface="B Nazanin" pitchFamily="2" charset="-78"/>
              </a:rPr>
              <a:t>CO2</a:t>
            </a:r>
            <a:r>
              <a:rPr lang="fa-IR" sz="1400" b="1" dirty="0" smtClean="0">
                <a:solidFill>
                  <a:srgbClr val="0000CC"/>
                </a:solidFill>
                <a:latin typeface="Times New Roman" pitchFamily="18" charset="0"/>
                <a:cs typeface="B Nazanin" pitchFamily="2" charset="-78"/>
              </a:rPr>
              <a:t> به عنوان تنها منبع کربن استفاده کنند ، اتوتروف نام دارند. </a:t>
            </a:r>
            <a:endParaRPr lang="en-US" sz="1400" b="1" dirty="0" smtClean="0">
              <a:solidFill>
                <a:srgbClr val="0000CC"/>
              </a:solidFill>
              <a:latin typeface="Times New Roman" pitchFamily="18" charset="0"/>
              <a:cs typeface="B Nazanin" pitchFamily="2" charset="-78"/>
            </a:endParaRPr>
          </a:p>
          <a:p>
            <a:pPr algn="just" rtl="1"/>
            <a:r>
              <a:rPr lang="fa-IR" sz="1500" b="1" dirty="0" smtClean="0">
                <a:solidFill>
                  <a:srgbClr val="0000CC"/>
                </a:solidFill>
                <a:latin typeface="Times New Roman" pitchFamily="18" charset="0"/>
                <a:cs typeface="B Nazanin" pitchFamily="2" charset="-78"/>
              </a:rPr>
              <a:t>3- دی پلیمرازها : دی پلیمرازهای خارج سلولی رها شده توسط میکروارگانیسم ها می توانند پروتئین ها ، اسیدهای نوکلئیک و پلی ساکاریدها را هیدرولیز نمائید. از روی دی پلی مراز تولید شده می توان نوع میکروارگانیسم را شناسایی کرد.  </a:t>
            </a:r>
            <a:endParaRPr lang="en-US" sz="1500" b="1" dirty="0" smtClean="0">
              <a:solidFill>
                <a:srgbClr val="0000CC"/>
              </a:solidFill>
              <a:latin typeface="Times New Roman" pitchFamily="18" charset="0"/>
              <a:cs typeface="B Nazanin" pitchFamily="2" charset="-78"/>
            </a:endParaRPr>
          </a:p>
          <a:p>
            <a:pPr algn="just" rtl="1"/>
            <a:r>
              <a:rPr lang="fa-IR" sz="1500" b="1" dirty="0" smtClean="0">
                <a:solidFill>
                  <a:srgbClr val="0000CC"/>
                </a:solidFill>
                <a:latin typeface="Times New Roman" pitchFamily="18" charset="0"/>
                <a:cs typeface="B Nazanin" pitchFamily="2" charset="-78"/>
              </a:rPr>
              <a:t>4- اکسیژنازها : اکسیژنازها می توانند به طور مستقیم اکسیژن را به صورت سوبسترا در واکنش های ترمودینامیک مورد استفاده قرار دهند. </a:t>
            </a:r>
            <a:endParaRPr lang="en-US" sz="1500" b="1" dirty="0" smtClean="0">
              <a:solidFill>
                <a:srgbClr val="0000CC"/>
              </a:solidFill>
              <a:latin typeface="Times New Roman" pitchFamily="18" charset="0"/>
              <a:cs typeface="B Nazanin" pitchFamily="2" charset="-78"/>
            </a:endParaRPr>
          </a:p>
          <a:p>
            <a:pPr algn="just" rtl="1"/>
            <a:r>
              <a:rPr lang="fa-IR" sz="1500" b="1" dirty="0" smtClean="0">
                <a:solidFill>
                  <a:srgbClr val="0000CC"/>
                </a:solidFill>
                <a:latin typeface="Times New Roman" pitchFamily="18" charset="0"/>
                <a:cs typeface="B Nazanin" pitchFamily="2" charset="-78"/>
              </a:rPr>
              <a:t>5- مسیرهای احیاء کننده : برخی از ارگانیسم ها در محیطهای بسیار احیاء کننده زندگی می کنند . در این ارگانیسم ها از احیاء کننده های قوی استفاده می شود. در این ارگانیسم ها اکسیژن به عنوان گیرنده ی الکترون وجود ندارد . </a:t>
            </a:r>
            <a:endParaRPr lang="en-US" sz="1500" b="1" dirty="0" smtClean="0">
              <a:solidFill>
                <a:srgbClr val="0000CC"/>
              </a:solidFill>
              <a:latin typeface="Times New Roman" pitchFamily="18" charset="0"/>
              <a:cs typeface="B Nazanin" pitchFamily="2" charset="-78"/>
            </a:endParaRPr>
          </a:p>
          <a:p>
            <a:pPr algn="just" rtl="1"/>
            <a:r>
              <a:rPr lang="fa-IR" sz="1500" b="1" dirty="0" smtClean="0">
                <a:solidFill>
                  <a:srgbClr val="0000CC"/>
                </a:solidFill>
                <a:latin typeface="Times New Roman" pitchFamily="18" charset="0"/>
                <a:cs typeface="B Nazanin" pitchFamily="2" charset="-78"/>
              </a:rPr>
              <a:t>6-استفاده از نیتروژن : احیای مولکول نیتروژن ، تثبیت نیتروژن (</a:t>
            </a:r>
            <a:r>
              <a:rPr lang="en-US" sz="1500" b="1" dirty="0" smtClean="0">
                <a:solidFill>
                  <a:srgbClr val="0000CC"/>
                </a:solidFill>
                <a:latin typeface="Times New Roman" pitchFamily="18" charset="0"/>
                <a:cs typeface="B Nazanin" pitchFamily="2" charset="-78"/>
              </a:rPr>
              <a:t>Nitrogen fixation</a:t>
            </a:r>
            <a:r>
              <a:rPr lang="fa-IR" sz="1500" b="1" dirty="0" smtClean="0">
                <a:solidFill>
                  <a:srgbClr val="0000CC"/>
                </a:solidFill>
                <a:latin typeface="Times New Roman" pitchFamily="18" charset="0"/>
                <a:cs typeface="B Nazanin" pitchFamily="2" charset="-78"/>
              </a:rPr>
              <a:t>) نامیده می شود که این تثبیت نیتروژن برای ادامه زندگی مورد احتیاج است  . </a:t>
            </a:r>
            <a:endParaRPr lang="en-US" sz="1500" b="1" dirty="0" smtClean="0">
              <a:solidFill>
                <a:srgbClr val="0000CC"/>
              </a:solidFill>
              <a:latin typeface="Times New Roman" pitchFamily="18" charset="0"/>
              <a:cs typeface="B Nazanin" pitchFamily="2" charset="-78"/>
            </a:endParaRPr>
          </a:p>
          <a:p>
            <a:pPr algn="just" rtl="1"/>
            <a:r>
              <a:rPr lang="fa-IR" sz="1500" b="1" dirty="0" smtClean="0">
                <a:solidFill>
                  <a:srgbClr val="0000CC"/>
                </a:solidFill>
                <a:latin typeface="Times New Roman" pitchFamily="18" charset="0"/>
                <a:cs typeface="B Nazanin" pitchFamily="2" charset="-78"/>
              </a:rPr>
              <a:t>نیتروزناز مجموعه ای از 2 آنزیم است که یکی آنزیم دی نیتروژناز ردوکتاز است که محتوی آهن بوده و آنزیم دیگر دی نیتروژناز است که محتوی آهن و مولیبدن است. این آنزیم ها به همراه هم واکنش زیر را کاتالیز می کنند : </a:t>
            </a:r>
            <a:endParaRPr lang="en-US" sz="1500" b="1" dirty="0" smtClean="0">
              <a:solidFill>
                <a:srgbClr val="0000CC"/>
              </a:solidFill>
              <a:latin typeface="Times New Roman" pitchFamily="18" charset="0"/>
              <a:cs typeface="B Nazanin" pitchFamily="2" charset="-78"/>
            </a:endParaRPr>
          </a:p>
          <a:p>
            <a:pPr algn="just" rtl="1"/>
            <a:r>
              <a:rPr lang="fa-IR" sz="1500" b="1" dirty="0" smtClean="0">
                <a:solidFill>
                  <a:srgbClr val="0000CC"/>
                </a:solidFill>
                <a:latin typeface="Times New Roman" pitchFamily="18" charset="0"/>
                <a:cs typeface="B Nazanin" pitchFamily="2" charset="-78"/>
              </a:rPr>
              <a:t>  </a:t>
            </a:r>
            <a:r>
              <a:rPr lang="en-US" sz="1500" b="1" dirty="0" smtClean="0">
                <a:solidFill>
                  <a:srgbClr val="0000CC"/>
                </a:solidFill>
                <a:latin typeface="Times New Roman" pitchFamily="18" charset="0"/>
                <a:cs typeface="B Nazanin" pitchFamily="2" charset="-78"/>
              </a:rPr>
              <a:t>N2+6H++6e-+2ATP→2NH3+12ADP+12Pi</a:t>
            </a:r>
          </a:p>
          <a:p>
            <a:pPr algn="just" rtl="1"/>
            <a:r>
              <a:rPr lang="en-US" sz="1500" b="1" dirty="0" smtClean="0">
                <a:solidFill>
                  <a:srgbClr val="0000CC"/>
                </a:solidFill>
                <a:latin typeface="Times New Roman" pitchFamily="18" charset="0"/>
                <a:cs typeface="B Nazanin" pitchFamily="2" charset="-78"/>
              </a:rPr>
              <a:t> </a:t>
            </a:r>
          </a:p>
          <a:p>
            <a:pPr algn="just" rtl="1"/>
            <a:r>
              <a:rPr lang="fa-IR" sz="1500" b="1" dirty="0" smtClean="0">
                <a:solidFill>
                  <a:srgbClr val="0000CC"/>
                </a:solidFill>
                <a:latin typeface="Times New Roman" pitchFamily="18" charset="0"/>
                <a:cs typeface="B Nazanin" pitchFamily="2" charset="-78"/>
              </a:rPr>
              <a:t>به این نکته توجه داشته باشید که برخی از میکروارگانیسم ها از آمونیاک به عنوان تنها منبع نیتروژن استفاده می کنند. </a:t>
            </a:r>
            <a:endParaRPr lang="en-US" sz="1500" b="1" dirty="0" smtClean="0">
              <a:solidFill>
                <a:srgbClr val="0000CC"/>
              </a:solidFill>
              <a:latin typeface="Times New Roman" pitchFamily="18" charset="0"/>
              <a:cs typeface="B Nazanin" pitchFamily="2" charset="-78"/>
            </a:endParaRP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142976" y="525904"/>
            <a:ext cx="5929354" cy="61004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1"/>
            <a:r>
              <a:rPr lang="fa-IR" sz="1500" b="1" dirty="0" smtClean="0">
                <a:solidFill>
                  <a:srgbClr val="0000CC"/>
                </a:solidFill>
                <a:latin typeface="Times New Roman" pitchFamily="18" charset="0"/>
                <a:cs typeface="B Nazanin" pitchFamily="2" charset="-78"/>
              </a:rPr>
              <a:t>مسیرهای بیوسنتز </a:t>
            </a:r>
            <a:endParaRPr lang="en-US" sz="1500" b="1" dirty="0" smtClean="0">
              <a:solidFill>
                <a:srgbClr val="0000CC"/>
              </a:solidFill>
              <a:latin typeface="Times New Roman" pitchFamily="18" charset="0"/>
              <a:cs typeface="B Nazanin" pitchFamily="2" charset="-78"/>
            </a:endParaRPr>
          </a:p>
          <a:p>
            <a:pPr algn="just" rtl="1"/>
            <a:r>
              <a:rPr lang="fa-IR" sz="1500" b="1" dirty="0" smtClean="0">
                <a:solidFill>
                  <a:srgbClr val="0000CC"/>
                </a:solidFill>
                <a:latin typeface="Times New Roman" pitchFamily="18" charset="0"/>
                <a:cs typeface="B Nazanin" pitchFamily="2" charset="-78"/>
              </a:rPr>
              <a:t>    مسیر ساخت پیش سازهای بیوسنتزی : به عنوان مثال می توان گلوتامین را که از گلوتامات مشتق می شود را نام برد. هم چنین اسکلت کربنی آسپارتات به طور مستقیم از اگزالواستات مشتق می شود. در برخی موارد اسکلتهای کربنی مختلف در مسیرهای بیوسنتیتیک ترکیب می شوند . به عنوان مثال از ترکیب آسپارتات سمی آلدئید و پیروات پیش سازهای متابولیکی مثل لیزین دی آمینو پیملیک اسید و دی پیکولینیک اسید به وجود می آیند. </a:t>
            </a:r>
            <a:endParaRPr lang="en-US" sz="1500" b="1" dirty="0" smtClean="0">
              <a:solidFill>
                <a:srgbClr val="0000CC"/>
              </a:solidFill>
              <a:latin typeface="Times New Roman" pitchFamily="18" charset="0"/>
              <a:cs typeface="B Nazanin" pitchFamily="2" charset="-78"/>
            </a:endParaRPr>
          </a:p>
          <a:p>
            <a:pPr algn="just" rtl="1"/>
            <a:r>
              <a:rPr lang="fa-IR" sz="1500" b="1" dirty="0" smtClean="0">
                <a:solidFill>
                  <a:srgbClr val="0000CC"/>
                </a:solidFill>
                <a:latin typeface="Times New Roman" pitchFamily="18" charset="0"/>
                <a:cs typeface="B Nazanin" pitchFamily="2" charset="-78"/>
              </a:rPr>
              <a:t>     نکته : دی آمینو پیملیک اسید و دی پیکو لینیک اسید فقط در پروکاریوتها وجود دارند و دی آمینو پیملیک اسید بخشی از پپتیدوگلیکان دیواره ی سلولی بوده و دی پیکو لینیک اسید بخش عمده ای از اندوسپور می باشد. </a:t>
            </a:r>
            <a:endParaRPr lang="en-US" sz="1500" b="1" dirty="0" smtClean="0">
              <a:solidFill>
                <a:srgbClr val="0000CC"/>
              </a:solidFill>
              <a:latin typeface="Times New Roman" pitchFamily="18" charset="0"/>
              <a:cs typeface="B Nazanin" pitchFamily="2" charset="-78"/>
            </a:endParaRPr>
          </a:p>
          <a:p>
            <a:r>
              <a:rPr lang="fa-IR" b="1" dirty="0" smtClean="0"/>
              <a:t>تست</a:t>
            </a:r>
            <a:r>
              <a:rPr lang="fa-IR" dirty="0" smtClean="0"/>
              <a:t>: آمینواسیدها در پروتئین ، پپتیدوگلیکان و کپسول باکتریها یافت می شوند. </a:t>
            </a:r>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1"/>
            <a:r>
              <a:rPr lang="fa-IR" sz="1500" b="1" dirty="0" smtClean="0">
                <a:solidFill>
                  <a:srgbClr val="0000CC"/>
                </a:solidFill>
                <a:latin typeface="Times New Roman" pitchFamily="18" charset="0"/>
                <a:cs typeface="B Nazanin" pitchFamily="2" charset="-78"/>
              </a:rPr>
              <a:t>سنتز پپتیدوگلیکان دیواره ی سلولی : سنتز پپتیدوگلیکان با تولید </a:t>
            </a:r>
            <a:r>
              <a:rPr lang="en-US" sz="1500" b="1" dirty="0" smtClean="0">
                <a:solidFill>
                  <a:srgbClr val="0000CC"/>
                </a:solidFill>
                <a:latin typeface="Times New Roman" pitchFamily="18" charset="0"/>
                <a:cs typeface="B Nazanin" pitchFamily="2" charset="-78"/>
              </a:rPr>
              <a:t>–UDP</a:t>
            </a:r>
            <a:r>
              <a:rPr lang="fa-IR" sz="1500" b="1" dirty="0" smtClean="0">
                <a:solidFill>
                  <a:srgbClr val="0000CC"/>
                </a:solidFill>
                <a:latin typeface="Times New Roman" pitchFamily="18" charset="0"/>
                <a:cs typeface="B Nazanin" pitchFamily="2" charset="-78"/>
              </a:rPr>
              <a:t> ان استیل مورامیک اسید – پنتا پپتید در سیتوپلاسم شروع می شود. ان استیل گلوکز آمین ابتدا به </a:t>
            </a:r>
            <a:r>
              <a:rPr lang="en-US" sz="1500" b="1" dirty="0" smtClean="0">
                <a:solidFill>
                  <a:srgbClr val="0000CC"/>
                </a:solidFill>
                <a:latin typeface="Times New Roman" pitchFamily="18" charset="0"/>
                <a:cs typeface="B Nazanin" pitchFamily="2" charset="-78"/>
              </a:rPr>
              <a:t>UDP</a:t>
            </a:r>
            <a:r>
              <a:rPr lang="fa-IR" sz="1500" b="1" dirty="0" smtClean="0">
                <a:solidFill>
                  <a:srgbClr val="0000CC"/>
                </a:solidFill>
                <a:latin typeface="Times New Roman" pitchFamily="18" charset="0"/>
                <a:cs typeface="B Nazanin" pitchFamily="2" charset="-78"/>
              </a:rPr>
              <a:t> متصل شده و سپس با اتصال به فسفوانول پیروات واحیاء شدن ، به </a:t>
            </a:r>
            <a:r>
              <a:rPr lang="en-US" sz="1500" b="1" dirty="0" smtClean="0">
                <a:solidFill>
                  <a:srgbClr val="0000CC"/>
                </a:solidFill>
                <a:latin typeface="Times New Roman" pitchFamily="18" charset="0"/>
                <a:cs typeface="B Nazanin" pitchFamily="2" charset="-78"/>
              </a:rPr>
              <a:t>UDP</a:t>
            </a:r>
            <a:r>
              <a:rPr lang="fa-IR" sz="1500" b="1" dirty="0" smtClean="0">
                <a:solidFill>
                  <a:srgbClr val="0000CC"/>
                </a:solidFill>
                <a:latin typeface="Times New Roman" pitchFamily="18" charset="0"/>
                <a:cs typeface="B Nazanin" pitchFamily="2" charset="-78"/>
              </a:rPr>
              <a:t> ان استیل مورامیک اسید تبدیل می شود. سپس اسیدهای آمینه پنتاپپتید به صورت پشت سرهم به آن اضافه می شوند. </a:t>
            </a:r>
            <a:r>
              <a:rPr lang="en-US" sz="1500" b="1" dirty="0" smtClean="0">
                <a:solidFill>
                  <a:srgbClr val="0000CC"/>
                </a:solidFill>
                <a:latin typeface="Times New Roman" pitchFamily="18" charset="0"/>
                <a:cs typeface="B Nazanin" pitchFamily="2" charset="-78"/>
              </a:rPr>
              <a:t>UDP</a:t>
            </a:r>
            <a:r>
              <a:rPr lang="fa-IR" sz="1500" b="1" dirty="0" smtClean="0">
                <a:solidFill>
                  <a:srgbClr val="0000CC"/>
                </a:solidFill>
                <a:latin typeface="Times New Roman" pitchFamily="18" charset="0"/>
                <a:cs typeface="B Nazanin" pitchFamily="2" charset="-78"/>
              </a:rPr>
              <a:t> ان استیل مورامیک اسید پنتا پپتید به باکتوپرنول (</a:t>
            </a:r>
            <a:r>
              <a:rPr lang="en-US" sz="1500" b="1" dirty="0" err="1" smtClean="0">
                <a:solidFill>
                  <a:srgbClr val="0000CC"/>
                </a:solidFill>
                <a:latin typeface="Times New Roman" pitchFamily="18" charset="0"/>
                <a:cs typeface="B Nazanin" pitchFamily="2" charset="-78"/>
              </a:rPr>
              <a:t>Bactoprenol</a:t>
            </a:r>
            <a:r>
              <a:rPr lang="fa-IR" sz="1500" b="1" dirty="0" smtClean="0">
                <a:solidFill>
                  <a:srgbClr val="0000CC"/>
                </a:solidFill>
                <a:latin typeface="Times New Roman" pitchFamily="18" charset="0"/>
                <a:cs typeface="B Nazanin" pitchFamily="2" charset="-78"/>
              </a:rPr>
              <a:t>) که یک لیپید غشاء سلولی است متصل شده ویک مولکول ان استیل گلوکز آمین از </a:t>
            </a:r>
            <a:r>
              <a:rPr lang="en-US" sz="1500" b="1" dirty="0" smtClean="0">
                <a:solidFill>
                  <a:srgbClr val="0000CC"/>
                </a:solidFill>
                <a:latin typeface="Times New Roman" pitchFamily="18" charset="0"/>
                <a:cs typeface="B Nazanin" pitchFamily="2" charset="-78"/>
              </a:rPr>
              <a:t>UDP</a:t>
            </a:r>
            <a:r>
              <a:rPr lang="fa-IR" sz="1500" b="1" dirty="0" smtClean="0">
                <a:solidFill>
                  <a:srgbClr val="0000CC"/>
                </a:solidFill>
                <a:latin typeface="Times New Roman" pitchFamily="18" charset="0"/>
                <a:cs typeface="B Nazanin" pitchFamily="2" charset="-78"/>
              </a:rPr>
              <a:t> دریافت می کند. سپس پنتا گلیسین از واکنشهایی که در آنها </a:t>
            </a:r>
            <a:r>
              <a:rPr lang="en-US" sz="1500" b="1" dirty="0" err="1" smtClean="0">
                <a:solidFill>
                  <a:srgbClr val="0000CC"/>
                </a:solidFill>
                <a:latin typeface="Times New Roman" pitchFamily="18" charset="0"/>
                <a:cs typeface="B Nazanin" pitchFamily="2" charset="-78"/>
              </a:rPr>
              <a:t>gLYcYL</a:t>
            </a:r>
            <a:r>
              <a:rPr lang="en-US" sz="1500" b="1" dirty="0" smtClean="0">
                <a:solidFill>
                  <a:srgbClr val="0000CC"/>
                </a:solidFill>
                <a:latin typeface="Times New Roman" pitchFamily="18" charset="0"/>
                <a:cs typeface="B Nazanin" pitchFamily="2" charset="-78"/>
              </a:rPr>
              <a:t>-TRNA</a:t>
            </a:r>
            <a:r>
              <a:rPr lang="fa-IR" sz="1500" b="1" dirty="0" smtClean="0">
                <a:solidFill>
                  <a:srgbClr val="0000CC"/>
                </a:solidFill>
                <a:latin typeface="Times New Roman" pitchFamily="18" charset="0"/>
                <a:cs typeface="B Nazanin" pitchFamily="2" charset="-78"/>
              </a:rPr>
              <a:t> به عنوان دهنده دخیل است ، بوجود می آید. در اخر دربین اتصالات عرضی واکنش ترانس پپتیداسیون به وجود می آید که در آن گروه آمینوآزاد پنتا گلیسین با ریشه </a:t>
            </a:r>
            <a:r>
              <a:rPr lang="en-US" sz="1500" b="1" dirty="0" smtClean="0">
                <a:solidFill>
                  <a:srgbClr val="0000CC"/>
                </a:solidFill>
                <a:latin typeface="Times New Roman" pitchFamily="18" charset="0"/>
                <a:cs typeface="B Nazanin" pitchFamily="2" charset="-78"/>
              </a:rPr>
              <a:t>–D</a:t>
            </a:r>
            <a:r>
              <a:rPr lang="fa-IR" sz="1500" b="1" dirty="0" smtClean="0">
                <a:solidFill>
                  <a:srgbClr val="0000CC"/>
                </a:solidFill>
                <a:latin typeface="Times New Roman" pitchFamily="18" charset="0"/>
                <a:cs typeface="B Nazanin" pitchFamily="2" charset="-78"/>
              </a:rPr>
              <a:t> آلانین انتهایی پنتا پپتید مجاور ، جابجا می شود . این واکنش ترانس پپتیداسیون توسط یکی از آنزیم های پروتئین های متصل شونده به پنی سیلین (</a:t>
            </a:r>
            <a:r>
              <a:rPr lang="en-US" sz="1500" b="1" dirty="0" smtClean="0">
                <a:solidFill>
                  <a:srgbClr val="0000CC"/>
                </a:solidFill>
                <a:latin typeface="Times New Roman" pitchFamily="18" charset="0"/>
                <a:cs typeface="B Nazanin" pitchFamily="2" charset="-78"/>
              </a:rPr>
              <a:t>PBPS</a:t>
            </a:r>
            <a:r>
              <a:rPr lang="fa-IR" sz="1500" b="1" dirty="0" smtClean="0">
                <a:solidFill>
                  <a:srgbClr val="0000CC"/>
                </a:solidFill>
                <a:latin typeface="Times New Roman" pitchFamily="18" charset="0"/>
                <a:cs typeface="B Nazanin" pitchFamily="2" charset="-78"/>
              </a:rPr>
              <a:t>) کاتالیز می شود. </a:t>
            </a:r>
            <a:r>
              <a:rPr lang="en-US" sz="1500" b="1" dirty="0" smtClean="0">
                <a:solidFill>
                  <a:srgbClr val="0000CC"/>
                </a:solidFill>
                <a:latin typeface="Times New Roman" pitchFamily="18" charset="0"/>
                <a:cs typeface="B Nazanin" pitchFamily="2" charset="-78"/>
              </a:rPr>
              <a:t>PBPS</a:t>
            </a:r>
            <a:r>
              <a:rPr lang="fa-IR" sz="1500" b="1" dirty="0" smtClean="0">
                <a:solidFill>
                  <a:srgbClr val="0000CC"/>
                </a:solidFill>
                <a:latin typeface="Times New Roman" pitchFamily="18" charset="0"/>
                <a:cs typeface="B Nazanin" pitchFamily="2" charset="-78"/>
              </a:rPr>
              <a:t> به علت شباهت ساختمانی بین آنتی بیوتیکهایی مثل پنی سیلین و بتالاکتام های دیگر و پیش ساز پنتا پپتید با پیوند کوالانسی به این آنتی بیو تیکها متصل می شود. از آنجا که محتویات درونی باکتری ها دارای فشار اسموتیک بالایی است قابلیت زنده بودن آنها به حفظ تشکیلات پپتیدوگلیکان دیواره ی سلولی بستگی دارد. پس هر ترکیبی که در هر مرحله ای بیو سنتز </a:t>
            </a:r>
            <a:r>
              <a:rPr lang="fa-IR" sz="1600" dirty="0" smtClean="0"/>
              <a:t>پپتیدوگلیکان رامهار کند می تواند باعث ضعیف شدن و از بین رفتن دیواره سلولی باکتریها شود. </a:t>
            </a:r>
            <a:endParaRPr lang="en-US" sz="1500" b="1" dirty="0" smtClean="0">
              <a:solidFill>
                <a:srgbClr val="0000CC"/>
              </a:solidFill>
              <a:latin typeface="Times New Roman" pitchFamily="18" charset="0"/>
              <a:cs typeface="B Nazanin" pitchFamily="2" charset="-78"/>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1"/>
            <a:r>
              <a:rPr lang="fa-IR" sz="1600" b="1" dirty="0" smtClean="0">
                <a:solidFill>
                  <a:srgbClr val="0000CC"/>
                </a:solidFill>
                <a:latin typeface="Times New Roman" pitchFamily="18" charset="0"/>
                <a:cs typeface="B Nazanin" pitchFamily="2" charset="-78"/>
              </a:rPr>
              <a:t>سنتز لیپوپلی ساکارید پوشش سلولی : مراحل بیوسنتز لیپوپلی ساکاریدها شبیه مراحل سنتز پپتیدوگلیکان است. </a:t>
            </a:r>
            <a:endParaRPr lang="en-US" sz="1600" b="1" dirty="0" smtClean="0">
              <a:solidFill>
                <a:srgbClr val="0000CC"/>
              </a:solidFill>
              <a:latin typeface="Times New Roman" pitchFamily="18" charset="0"/>
              <a:cs typeface="B Nazanin" pitchFamily="2" charset="-78"/>
            </a:endParaRPr>
          </a:p>
          <a:p>
            <a:pPr algn="just" rtl="1"/>
            <a:r>
              <a:rPr lang="fa-IR" sz="1600" b="1" dirty="0" smtClean="0">
                <a:solidFill>
                  <a:srgbClr val="0000CC"/>
                </a:solidFill>
                <a:latin typeface="Times New Roman" pitchFamily="18" charset="0"/>
                <a:cs typeface="B Nazanin" pitchFamily="2" charset="-78"/>
              </a:rPr>
              <a:t>      سنتز پلی مرهای کپسولی خارج سلولی : این پلیمرها از زیرواحدهای فعال شده و با دخالت آنزیم ها سنتز می شوند. در این فرایند هیچ ناقل لیپیدی متصل شونده به غشائی دخالت نداشته و وجود کپسول اغلب براساس شرایط محیط تعیین می شود. </a:t>
            </a:r>
            <a:endParaRPr lang="en-US" sz="1600" b="1" dirty="0" smtClean="0">
              <a:solidFill>
                <a:srgbClr val="0000CC"/>
              </a:solidFill>
              <a:latin typeface="Times New Roman" pitchFamily="18" charset="0"/>
              <a:cs typeface="B Nazanin" pitchFamily="2" charset="-78"/>
            </a:endParaRPr>
          </a:p>
          <a:p>
            <a:pPr algn="just" rtl="1"/>
            <a:r>
              <a:rPr lang="fa-IR" sz="1600" b="1" dirty="0" smtClean="0">
                <a:solidFill>
                  <a:srgbClr val="0000CC"/>
                </a:solidFill>
                <a:latin typeface="Times New Roman" pitchFamily="18" charset="0"/>
                <a:cs typeface="B Nazanin" pitchFamily="2" charset="-78"/>
              </a:rPr>
              <a:t>مثلا </a:t>
            </a:r>
            <a:r>
              <a:rPr lang="en-US" sz="1600" b="1" dirty="0" err="1" smtClean="0">
                <a:solidFill>
                  <a:srgbClr val="0000CC"/>
                </a:solidFill>
                <a:latin typeface="Times New Roman" pitchFamily="18" charset="0"/>
                <a:cs typeface="B Nazanin" pitchFamily="2" charset="-78"/>
              </a:rPr>
              <a:t>Dextran</a:t>
            </a:r>
            <a:r>
              <a:rPr lang="fa-IR" sz="1600" b="1" dirty="0" smtClean="0">
                <a:solidFill>
                  <a:srgbClr val="0000CC"/>
                </a:solidFill>
                <a:latin typeface="Times New Roman" pitchFamily="18" charset="0"/>
                <a:cs typeface="B Nazanin" pitchFamily="2" charset="-78"/>
              </a:rPr>
              <a:t> و </a:t>
            </a:r>
            <a:r>
              <a:rPr lang="en-US" sz="1600" b="1" dirty="0" err="1" smtClean="0">
                <a:solidFill>
                  <a:srgbClr val="0000CC"/>
                </a:solidFill>
                <a:latin typeface="Times New Roman" pitchFamily="18" charset="0"/>
                <a:cs typeface="B Nazanin" pitchFamily="2" charset="-78"/>
              </a:rPr>
              <a:t>Levan</a:t>
            </a:r>
            <a:r>
              <a:rPr lang="fa-IR" sz="1600" b="1" dirty="0" smtClean="0">
                <a:solidFill>
                  <a:srgbClr val="0000CC"/>
                </a:solidFill>
                <a:latin typeface="Times New Roman" pitchFamily="18" charset="0"/>
                <a:cs typeface="B Nazanin" pitchFamily="2" charset="-78"/>
              </a:rPr>
              <a:t> تنها با حضور دی ساکارید سوکروز سنتز می شوند. </a:t>
            </a:r>
            <a:endParaRPr lang="en-US" sz="1600" b="1" dirty="0" smtClean="0">
              <a:solidFill>
                <a:srgbClr val="0000CC"/>
              </a:solidFill>
              <a:latin typeface="Times New Roman" pitchFamily="18" charset="0"/>
              <a:cs typeface="B Nazanin" pitchFamily="2" charset="-78"/>
            </a:endParaRPr>
          </a:p>
          <a:p>
            <a:pPr algn="just" rtl="1"/>
            <a:r>
              <a:rPr lang="fa-IR" sz="1600" b="1" dirty="0" smtClean="0">
                <a:solidFill>
                  <a:srgbClr val="0000CC"/>
                </a:solidFill>
                <a:latin typeface="Times New Roman" pitchFamily="18" charset="0"/>
                <a:cs typeface="B Nazanin" pitchFamily="2" charset="-78"/>
              </a:rPr>
              <a:t>      سنتز گرانولهای ذخیره غذایی : زمانی که در محیط ، موادغذایی اضافه برنیاز رشد باکتری وجود داشته باشد باکتریها آنها را به صورت گرانولهای غذایی داخل سلولی ذخیره می کنند . از مهمترین این مواد نشاسته ، گلیکوژن ، پلی بتا هیدروکسی بوتیرات (</a:t>
            </a:r>
            <a:r>
              <a:rPr lang="en-US" sz="1600" b="1" dirty="0" smtClean="0">
                <a:solidFill>
                  <a:srgbClr val="0000CC"/>
                </a:solidFill>
                <a:latin typeface="Times New Roman" pitchFamily="18" charset="0"/>
                <a:cs typeface="B Nazanin" pitchFamily="2" charset="-78"/>
              </a:rPr>
              <a:t>PBHB</a:t>
            </a:r>
            <a:r>
              <a:rPr lang="fa-IR" sz="1600" b="1" dirty="0" smtClean="0">
                <a:solidFill>
                  <a:srgbClr val="0000CC"/>
                </a:solidFill>
                <a:latin typeface="Times New Roman" pitchFamily="18" charset="0"/>
                <a:cs typeface="B Nazanin" pitchFamily="2" charset="-78"/>
              </a:rPr>
              <a:t>) و </a:t>
            </a:r>
            <a:r>
              <a:rPr lang="en-US" sz="1600" b="1" dirty="0" err="1" smtClean="0">
                <a:solidFill>
                  <a:srgbClr val="0000CC"/>
                </a:solidFill>
                <a:latin typeface="Times New Roman" pitchFamily="18" charset="0"/>
                <a:cs typeface="B Nazanin" pitchFamily="2" charset="-78"/>
              </a:rPr>
              <a:t>Volutin</a:t>
            </a:r>
            <a:r>
              <a:rPr lang="fa-IR" sz="1600" b="1" dirty="0" smtClean="0">
                <a:solidFill>
                  <a:srgbClr val="0000CC"/>
                </a:solidFill>
                <a:latin typeface="Times New Roman" pitchFamily="18" charset="0"/>
                <a:cs typeface="B Nazanin" pitchFamily="2" charset="-78"/>
              </a:rPr>
              <a:t> را می توان نام برد . </a:t>
            </a:r>
            <a:endParaRPr lang="en-US" sz="1600" b="1" dirty="0" smtClean="0">
              <a:solidFill>
                <a:srgbClr val="0000CC"/>
              </a:solidFill>
              <a:latin typeface="Times New Roman" pitchFamily="18" charset="0"/>
              <a:cs typeface="B Nazanin" pitchFamily="2" charset="-78"/>
            </a:endParaRPr>
          </a:p>
          <a:p>
            <a:pPr algn="just" rtl="1"/>
            <a:r>
              <a:rPr lang="fa-IR" sz="1600" b="1" dirty="0" smtClean="0">
                <a:solidFill>
                  <a:srgbClr val="0000CC"/>
                </a:solidFill>
                <a:latin typeface="Times New Roman" pitchFamily="18" charset="0"/>
                <a:cs typeface="B Nazanin" pitchFamily="2" charset="-78"/>
              </a:rPr>
              <a:t>زمانی که مواد غذایی خارجی تخلیه شوند گرانولها مصرف می شوند.</a:t>
            </a:r>
            <a:endParaRPr lang="en-US" sz="1600" b="1" dirty="0" smtClean="0">
              <a:solidFill>
                <a:srgbClr val="0000CC"/>
              </a:solidFill>
              <a:latin typeface="Times New Roman" pitchFamily="18" charset="0"/>
              <a:cs typeface="B Nazanin" pitchFamily="2" charset="-78"/>
            </a:endParaRPr>
          </a:p>
          <a:p>
            <a:pPr algn="r" rtl="1"/>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6386" name="Picture 2"/>
          <p:cNvPicPr>
            <a:picLocks noGrp="1" noChangeAspect="1" noChangeArrowheads="1"/>
          </p:cNvPicPr>
          <p:nvPr>
            <p:ph idx="1"/>
          </p:nvPr>
        </p:nvPicPr>
        <p:blipFill>
          <a:blip r:embed="rId2"/>
          <a:srcRect/>
          <a:stretch>
            <a:fillRect/>
          </a:stretch>
        </p:blipFill>
        <p:spPr bwMode="auto">
          <a:xfrm>
            <a:off x="214282" y="1467197"/>
            <a:ext cx="6557993" cy="4356547"/>
          </a:xfrm>
          <a:prstGeom prst="rect">
            <a:avLst/>
          </a:prstGeom>
          <a:noFill/>
          <a:ln w="9525">
            <a:noFill/>
            <a:miter lim="800000"/>
            <a:headEnd/>
            <a:tailEnd/>
          </a:ln>
          <a:effec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5362" name="Picture 2"/>
          <p:cNvPicPr>
            <a:picLocks noGrp="1" noChangeAspect="1" noChangeArrowheads="1"/>
          </p:cNvPicPr>
          <p:nvPr>
            <p:ph idx="1"/>
          </p:nvPr>
        </p:nvPicPr>
        <p:blipFill>
          <a:blip r:embed="rId2"/>
          <a:srcRect/>
          <a:stretch>
            <a:fillRect/>
          </a:stretch>
        </p:blipFill>
        <p:spPr bwMode="auto">
          <a:xfrm>
            <a:off x="1793380" y="1609725"/>
            <a:ext cx="4566640" cy="4846638"/>
          </a:xfrm>
          <a:prstGeom prst="rect">
            <a:avLst/>
          </a:prstGeom>
          <a:noFill/>
          <a:ln w="9525">
            <a:noFill/>
            <a:miter lim="800000"/>
            <a:headEnd/>
            <a:tailEnd/>
          </a:ln>
          <a:effec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srcRect/>
          <a:stretch>
            <a:fillRect/>
          </a:stretch>
        </p:blipFill>
        <p:spPr bwMode="auto">
          <a:xfrm>
            <a:off x="1933575" y="2194719"/>
            <a:ext cx="4286250" cy="3676650"/>
          </a:xfrm>
          <a:prstGeom prst="rect">
            <a:avLst/>
          </a:prstGeom>
          <a:noFill/>
          <a:ln w="9525">
            <a:noFill/>
            <a:miter lim="800000"/>
            <a:headEnd/>
            <a:tailEnd/>
          </a:ln>
          <a:effec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p:cNvPicPr>
            <a:picLocks noGrp="1" noChangeAspect="1" noChangeArrowheads="1"/>
          </p:cNvPicPr>
          <p:nvPr>
            <p:ph idx="1"/>
          </p:nvPr>
        </p:nvPicPr>
        <p:blipFill>
          <a:blip r:embed="rId2"/>
          <a:srcRect/>
          <a:stretch>
            <a:fillRect/>
          </a:stretch>
        </p:blipFill>
        <p:spPr bwMode="auto">
          <a:xfrm>
            <a:off x="2381250" y="2370931"/>
            <a:ext cx="3390900" cy="3324225"/>
          </a:xfrm>
          <a:prstGeom prst="rect">
            <a:avLst/>
          </a:prstGeom>
          <a:noFill/>
          <a:ln w="9525">
            <a:noFill/>
            <a:miter lim="800000"/>
            <a:headEnd/>
            <a:tailEnd/>
          </a:ln>
          <a:effec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098" name="Picture 2"/>
          <p:cNvPicPr>
            <a:picLocks noGrp="1" noChangeAspect="1" noChangeArrowheads="1"/>
          </p:cNvPicPr>
          <p:nvPr>
            <p:ph idx="1"/>
          </p:nvPr>
        </p:nvPicPr>
        <p:blipFill>
          <a:blip r:embed="rId2"/>
          <a:srcRect/>
          <a:stretch>
            <a:fillRect/>
          </a:stretch>
        </p:blipFill>
        <p:spPr bwMode="auto">
          <a:xfrm>
            <a:off x="2200275" y="2456656"/>
            <a:ext cx="3752850" cy="3152775"/>
          </a:xfrm>
          <a:prstGeom prst="rect">
            <a:avLst/>
          </a:prstGeom>
          <a:noFill/>
          <a:ln w="9525">
            <a:noFill/>
            <a:miter lim="800000"/>
            <a:headEnd/>
            <a:tailEnd/>
          </a:ln>
          <a:effec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122" name="Picture 2"/>
          <p:cNvPicPr>
            <a:picLocks noGrp="1" noChangeAspect="1" noChangeArrowheads="1"/>
          </p:cNvPicPr>
          <p:nvPr>
            <p:ph idx="1"/>
          </p:nvPr>
        </p:nvPicPr>
        <p:blipFill>
          <a:blip r:embed="rId2"/>
          <a:srcRect/>
          <a:stretch>
            <a:fillRect/>
          </a:stretch>
        </p:blipFill>
        <p:spPr bwMode="auto">
          <a:xfrm>
            <a:off x="985269" y="1609725"/>
            <a:ext cx="6182861" cy="4846638"/>
          </a:xfrm>
          <a:prstGeom prst="rect">
            <a:avLst/>
          </a:prstGeom>
          <a:noFill/>
          <a:ln w="9525">
            <a:noFill/>
            <a:miter lim="800000"/>
            <a:headEnd/>
            <a:tailEnd/>
          </a:ln>
          <a:effec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146" name="Picture 2"/>
          <p:cNvPicPr>
            <a:picLocks noGrp="1" noChangeAspect="1" noChangeArrowheads="1"/>
          </p:cNvPicPr>
          <p:nvPr>
            <p:ph idx="1"/>
          </p:nvPr>
        </p:nvPicPr>
        <p:blipFill>
          <a:blip r:embed="rId2"/>
          <a:srcRect/>
          <a:stretch>
            <a:fillRect/>
          </a:stretch>
        </p:blipFill>
        <p:spPr bwMode="auto">
          <a:xfrm>
            <a:off x="2185987" y="2799556"/>
            <a:ext cx="3781425" cy="246697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214414" y="285728"/>
            <a:ext cx="5715008" cy="61038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2290" name="Picture 2"/>
          <p:cNvPicPr>
            <a:picLocks noGrp="1" noChangeAspect="1" noChangeArrowheads="1"/>
          </p:cNvPicPr>
          <p:nvPr>
            <p:ph idx="1"/>
          </p:nvPr>
        </p:nvPicPr>
        <p:blipFill>
          <a:blip r:embed="rId2"/>
          <a:srcRect/>
          <a:stretch>
            <a:fillRect/>
          </a:stretch>
        </p:blipFill>
        <p:spPr bwMode="auto">
          <a:xfrm>
            <a:off x="1014412" y="2108994"/>
            <a:ext cx="6124575" cy="3848100"/>
          </a:xfrm>
          <a:prstGeom prst="rect">
            <a:avLst/>
          </a:prstGeom>
          <a:noFill/>
          <a:ln w="9525">
            <a:noFill/>
            <a:miter lim="800000"/>
            <a:headEnd/>
            <a:tailEnd/>
          </a:ln>
          <a:effec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4338" name="Picture 2"/>
          <p:cNvPicPr>
            <a:picLocks noGrp="1" noChangeAspect="1" noChangeArrowheads="1"/>
          </p:cNvPicPr>
          <p:nvPr>
            <p:ph idx="1"/>
          </p:nvPr>
        </p:nvPicPr>
        <p:blipFill>
          <a:blip r:embed="rId2"/>
          <a:srcRect/>
          <a:stretch>
            <a:fillRect/>
          </a:stretch>
        </p:blipFill>
        <p:spPr bwMode="auto">
          <a:xfrm>
            <a:off x="1747360" y="1609725"/>
            <a:ext cx="4658680" cy="48466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37192"/>
          </a:xfrm>
        </p:spPr>
        <p:txBody>
          <a:bodyPr>
            <a:normAutofit fontScale="90000"/>
          </a:bodyPr>
          <a:lstStyle/>
          <a:p>
            <a:pPr algn="r" rtl="1"/>
            <a:r>
              <a:rPr lang="fa-IR" dirty="0" smtClean="0">
                <a:solidFill>
                  <a:srgbClr val="FF0000"/>
                </a:solidFill>
                <a:cs typeface="B Titr" pitchFamily="2" charset="-78"/>
              </a:rPr>
              <a:t>فصل سیزده: استافیلوکوک ها</a:t>
            </a:r>
            <a:endParaRPr lang="fa-IR" dirty="0">
              <a:solidFill>
                <a:srgbClr val="FF0000"/>
              </a:solidFill>
              <a:cs typeface="B Titr" pitchFamily="2" charset="-78"/>
            </a:endParaRPr>
          </a:p>
        </p:txBody>
      </p:sp>
      <p:sp>
        <p:nvSpPr>
          <p:cNvPr id="3" name="Content Placeholder 2"/>
          <p:cNvSpPr>
            <a:spLocks noGrp="1"/>
          </p:cNvSpPr>
          <p:nvPr>
            <p:ph idx="1"/>
          </p:nvPr>
        </p:nvSpPr>
        <p:spPr>
          <a:xfrm>
            <a:off x="500034" y="857232"/>
            <a:ext cx="7239000" cy="5786478"/>
          </a:xfrm>
        </p:spPr>
        <p:txBody>
          <a:bodyPr>
            <a:normAutofit lnSpcReduction="10000"/>
          </a:bodyPr>
          <a:lstStyle/>
          <a:p>
            <a:pPr algn="just" rtl="1"/>
            <a:r>
              <a:rPr lang="fa-IR" sz="1800" b="1" dirty="0" smtClean="0">
                <a:solidFill>
                  <a:srgbClr val="0000CC"/>
                </a:solidFill>
                <a:latin typeface="Times New Roman" pitchFamily="18" charset="0"/>
                <a:cs typeface="B Nazanin" pitchFamily="2" charset="-78"/>
              </a:rPr>
              <a:t>تقسیم بندی خانواده میکروکوکاسه و کوکسی ها</a:t>
            </a:r>
          </a:p>
          <a:p>
            <a:pPr algn="just" rtl="1"/>
            <a:r>
              <a:rPr lang="fa-IR" sz="1800" b="1" dirty="0" smtClean="0">
                <a:solidFill>
                  <a:srgbClr val="0000CC"/>
                </a:solidFill>
                <a:latin typeface="Times New Roman" pitchFamily="18" charset="0"/>
                <a:cs typeface="B Nazanin" pitchFamily="2" charset="-78"/>
              </a:rPr>
              <a:t>کروی، گرم مثبت، خوشه، تخمیر قند با اسید لاکتیک و بدون گاز، غیر متحرک و غیر اسپورزا، بی هوازی اختیاری(هوازی و میکرو) به جز ساکارو و زیرگونه آنئروبیوس، </a:t>
            </a:r>
            <a:r>
              <a:rPr lang="en-US" sz="1800" b="1" dirty="0" smtClean="0">
                <a:solidFill>
                  <a:srgbClr val="0000CC"/>
                </a:solidFill>
                <a:latin typeface="Times New Roman" pitchFamily="18" charset="0"/>
                <a:cs typeface="B Nazanin" pitchFamily="2" charset="-78"/>
              </a:rPr>
              <a:t>of</a:t>
            </a:r>
            <a:r>
              <a:rPr lang="fa-IR" sz="1800" b="1" dirty="0" smtClean="0">
                <a:solidFill>
                  <a:srgbClr val="0000CC"/>
                </a:solidFill>
                <a:latin typeface="Times New Roman" pitchFamily="18" charset="0"/>
                <a:cs typeface="B Nazanin" pitchFamily="2" charset="-78"/>
              </a:rPr>
              <a:t>، پیگمان در اتاق و رشد 37 درجه،  مایع و بی هوازی پیگمان نیست. خشکی، گرما(50 به مدت نیم)، نه درصد نمک، هگزاکلروفن سه درصد حساس؛ کاتالاز مثبت، سه گونه اصلی</a:t>
            </a:r>
          </a:p>
          <a:p>
            <a:pPr algn="just" rtl="1"/>
            <a:r>
              <a:rPr lang="fa-IR" sz="1800" b="1" dirty="0" smtClean="0">
                <a:solidFill>
                  <a:srgbClr val="0000CC"/>
                </a:solidFill>
                <a:latin typeface="Times New Roman" pitchFamily="18" charset="0"/>
                <a:cs typeface="B Nazanin" pitchFamily="2" charset="-78"/>
              </a:rPr>
              <a:t>اورئوس= کواگولاز مثبت</a:t>
            </a:r>
            <a:r>
              <a:rPr lang="fa-IR" sz="1800" b="1" dirty="0" smtClean="0">
                <a:solidFill>
                  <a:srgbClr val="0000CC"/>
                </a:solidFill>
                <a:latin typeface="Angsana New" pitchFamily="18" charset="-34"/>
                <a:cs typeface="B Nazanin" pitchFamily="2" charset="-78"/>
              </a:rPr>
              <a:t>نكته : مهاجم؛پيگمان زرد رنگ ؛ خاصيت همولتيك. </a:t>
            </a:r>
            <a:endParaRPr lang="fa-IR" sz="1800" b="1" dirty="0" smtClean="0">
              <a:solidFill>
                <a:srgbClr val="0000CC"/>
              </a:solidFill>
              <a:latin typeface="Times New Roman" pitchFamily="18" charset="0"/>
              <a:cs typeface="B Nazanin" pitchFamily="2" charset="-78"/>
            </a:endParaRPr>
          </a:p>
          <a:p>
            <a:pPr algn="just" rtl="1"/>
            <a:r>
              <a:rPr lang="fa-IR" sz="1800" b="1" dirty="0" smtClean="0">
                <a:solidFill>
                  <a:srgbClr val="0000CC"/>
                </a:solidFill>
                <a:latin typeface="Times New Roman" pitchFamily="18" charset="0"/>
                <a:cs typeface="B Nazanin" pitchFamily="2" charset="-78"/>
              </a:rPr>
              <a:t>کواگولاز منفی ها= اپی= غیرهمولایتیک فلور= ایمپلنت پروتز ؛  ساپرو=زنان جوان؛ غیر پیگمان؛ مقاوم به نووبیوسین؛ غیرهمولایتیک</a:t>
            </a:r>
          </a:p>
          <a:p>
            <a:pPr algn="just" rtl="1"/>
            <a:r>
              <a:rPr lang="fa-IR" sz="1800" b="1" dirty="0" smtClean="0">
                <a:solidFill>
                  <a:srgbClr val="FF0000"/>
                </a:solidFill>
                <a:latin typeface="Times New Roman" pitchFamily="18" charset="0"/>
                <a:cs typeface="B Nazanin" pitchFamily="2" charset="-78"/>
              </a:rPr>
              <a:t>ساختمان انتي ژني : </a:t>
            </a:r>
          </a:p>
          <a:p>
            <a:pPr algn="just" rtl="1"/>
            <a:r>
              <a:rPr lang="fa-IR" sz="1800" b="1" dirty="0" smtClean="0">
                <a:solidFill>
                  <a:srgbClr val="0000CC"/>
                </a:solidFill>
                <a:latin typeface="Times New Roman" pitchFamily="18" charset="0"/>
                <a:cs typeface="B Nazanin" pitchFamily="2" charset="-78"/>
              </a:rPr>
              <a:t>پلي ساكاریدها </a:t>
            </a:r>
          </a:p>
          <a:p>
            <a:pPr algn="just" rtl="1"/>
            <a:r>
              <a:rPr lang="fa-IR" sz="1800" b="1" dirty="0" smtClean="0">
                <a:solidFill>
                  <a:srgbClr val="0000CC"/>
                </a:solidFill>
                <a:latin typeface="Times New Roman" pitchFamily="18" charset="0"/>
                <a:cs typeface="B Nazanin" pitchFamily="2" charset="-78"/>
              </a:rPr>
              <a:t>و پروتئين هاي آنتي ژنيك</a:t>
            </a:r>
          </a:p>
          <a:p>
            <a:pPr algn="just" rtl="1"/>
            <a:r>
              <a:rPr lang="fa-IR" sz="1800" b="1" dirty="0" smtClean="0">
                <a:solidFill>
                  <a:srgbClr val="0000CC"/>
                </a:solidFill>
                <a:latin typeface="Times New Roman" pitchFamily="18" charset="0"/>
                <a:cs typeface="B Nazanin" pitchFamily="2" charset="-78"/>
              </a:rPr>
              <a:t>پپتيدوگليكان=اسيد هاي قوي يا در اثر ليزوزيم ها تخريب مي شوند.پپتيدوگيليكان فعاليتي شبه اندوتوكسيني داشته و كمپلمان را فعال مي كند. اینترلوکین یک؛ </a:t>
            </a:r>
          </a:p>
          <a:p>
            <a:pPr algn="just" rtl="1"/>
            <a:r>
              <a:rPr lang="fa-IR" sz="1800" b="1" dirty="0" smtClean="0">
                <a:solidFill>
                  <a:srgbClr val="0000CC"/>
                </a:solidFill>
                <a:latin typeface="Times New Roman" pitchFamily="18" charset="0"/>
                <a:cs typeface="B Nazanin" pitchFamily="2" charset="-78"/>
              </a:rPr>
              <a:t>اسيدهاي تايكوئيك پلي مرهاي گليسرول يا ريبيتول فسفات هستند كه به پپيدوگيليكان متصل شده و مي توانند خاصيت آنتي ژنيك داشته باشند.</a:t>
            </a:r>
            <a:endParaRPr lang="en-US" sz="1800" b="1" dirty="0" smtClean="0">
              <a:solidFill>
                <a:srgbClr val="0000CC"/>
              </a:solidFill>
              <a:latin typeface="Times New Roman" pitchFamily="18" charset="0"/>
              <a:cs typeface="B Nazanin" pitchFamily="2" charset="-78"/>
            </a:endParaRPr>
          </a:p>
          <a:p>
            <a:pPr algn="just" rtl="1"/>
            <a:r>
              <a:rPr lang="fa-IR" sz="1800" b="1" dirty="0" smtClean="0">
                <a:solidFill>
                  <a:srgbClr val="0000CC"/>
                </a:solidFill>
                <a:latin typeface="Times New Roman" pitchFamily="18" charset="0"/>
                <a:cs typeface="B Nazanin" pitchFamily="2" charset="-78"/>
              </a:rPr>
              <a:t>پروتئين</a:t>
            </a:r>
            <a:r>
              <a:rPr lang="en-US" sz="1800" b="1" dirty="0" smtClean="0">
                <a:solidFill>
                  <a:srgbClr val="0000CC"/>
                </a:solidFill>
                <a:latin typeface="Times New Roman" pitchFamily="18" charset="0"/>
                <a:cs typeface="B Nazanin" pitchFamily="2" charset="-78"/>
              </a:rPr>
              <a:t>A</a:t>
            </a:r>
            <a:r>
              <a:rPr lang="fa-IR" sz="1800" b="1" dirty="0" smtClean="0">
                <a:solidFill>
                  <a:srgbClr val="0000CC"/>
                </a:solidFill>
                <a:latin typeface="Times New Roman" pitchFamily="18" charset="0"/>
                <a:cs typeface="B Nazanin" pitchFamily="2" charset="-78"/>
              </a:rPr>
              <a:t> قسمتي از ديواره سلولي اكثر سوشهاي استافيلوكوك اورئوس است كه با قسمت </a:t>
            </a:r>
            <a:r>
              <a:rPr lang="en-US" sz="1800" b="1" dirty="0" smtClean="0">
                <a:solidFill>
                  <a:srgbClr val="0000CC"/>
                </a:solidFill>
                <a:latin typeface="Times New Roman" pitchFamily="18" charset="0"/>
                <a:cs typeface="B Nazanin" pitchFamily="2" charset="-78"/>
              </a:rPr>
              <a:t>FC</a:t>
            </a:r>
            <a:r>
              <a:rPr lang="fa-IR" sz="1800" b="1" dirty="0" smtClean="0">
                <a:solidFill>
                  <a:srgbClr val="0000CC"/>
                </a:solidFill>
                <a:latin typeface="Times New Roman" pitchFamily="18" charset="0"/>
                <a:cs typeface="B Nazanin" pitchFamily="2" charset="-78"/>
              </a:rPr>
              <a:t> مولكول </a:t>
            </a:r>
            <a:r>
              <a:rPr lang="en-US" sz="1800" b="1" dirty="0" err="1" smtClean="0">
                <a:solidFill>
                  <a:srgbClr val="0000CC"/>
                </a:solidFill>
                <a:latin typeface="Times New Roman" pitchFamily="18" charset="0"/>
                <a:cs typeface="B Nazanin" pitchFamily="2" charset="-78"/>
              </a:rPr>
              <a:t>IgG</a:t>
            </a:r>
            <a:r>
              <a:rPr lang="fa-IR" sz="1800" b="1" dirty="0" smtClean="0">
                <a:solidFill>
                  <a:srgbClr val="0000CC"/>
                </a:solidFill>
                <a:latin typeface="Times New Roman" pitchFamily="18" charset="0"/>
                <a:cs typeface="B Nazanin" pitchFamily="2" charset="-78"/>
              </a:rPr>
              <a:t>(به جز 3</a:t>
            </a:r>
            <a:r>
              <a:rPr lang="en-US" sz="1800" b="1" dirty="0" err="1" smtClean="0">
                <a:solidFill>
                  <a:srgbClr val="0000CC"/>
                </a:solidFill>
                <a:latin typeface="Times New Roman" pitchFamily="18" charset="0"/>
                <a:cs typeface="B Nazanin" pitchFamily="2" charset="-78"/>
              </a:rPr>
              <a:t>IgG</a:t>
            </a:r>
            <a:r>
              <a:rPr lang="fa-IR" sz="1800" b="1" dirty="0" smtClean="0">
                <a:solidFill>
                  <a:srgbClr val="0000CC"/>
                </a:solidFill>
                <a:latin typeface="Times New Roman" pitchFamily="18" charset="0"/>
                <a:cs typeface="B Nazanin" pitchFamily="2" charset="-78"/>
              </a:rPr>
              <a:t>) متصل مي شود. کواگولاسیون</a:t>
            </a:r>
          </a:p>
          <a:p>
            <a:pPr algn="r" rtl="1"/>
            <a:r>
              <a:rPr lang="fa-IR" sz="1800" b="1" dirty="0" smtClean="0">
                <a:solidFill>
                  <a:srgbClr val="0000CC"/>
                </a:solidFill>
                <a:latin typeface="Times New Roman" pitchFamily="18" charset="0"/>
                <a:cs typeface="B Nazanin" pitchFamily="2" charset="-78"/>
              </a:rPr>
              <a:t>برخي از سوشها استافيلوكوك اورئوس داراي كپسول =فاگوسيتوز شدن</a:t>
            </a:r>
            <a:endParaRPr lang="en-US" sz="1800" b="1" dirty="0" smtClean="0">
              <a:solidFill>
                <a:srgbClr val="0000CC"/>
              </a:solidFill>
              <a:latin typeface="Times New Roman" pitchFamily="18" charset="0"/>
              <a:cs typeface="B Nazanin" pitchFamily="2" charset="-78"/>
            </a:endParaRPr>
          </a:p>
          <a:p>
            <a:endParaRPr lang="fa-IR"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8630"/>
          </a:xfrm>
        </p:spPr>
        <p:txBody>
          <a:bodyPr>
            <a:normAutofit fontScale="90000"/>
          </a:bodyPr>
          <a:lstStyle/>
          <a:p>
            <a:pPr algn="r" rtl="1"/>
            <a:r>
              <a:rPr lang="en-US" sz="4000" dirty="0" smtClean="0">
                <a:solidFill>
                  <a:srgbClr val="FF0000"/>
                </a:solidFill>
                <a:latin typeface="Angsana New" pitchFamily="18" charset="-34"/>
                <a:cs typeface="Angsana New" pitchFamily="18" charset="-34"/>
              </a:rPr>
              <a:t/>
            </a:r>
            <a:br>
              <a:rPr lang="en-US" sz="4000" dirty="0" smtClean="0">
                <a:solidFill>
                  <a:srgbClr val="FF0000"/>
                </a:solidFill>
                <a:latin typeface="Angsana New" pitchFamily="18" charset="-34"/>
                <a:cs typeface="Angsana New" pitchFamily="18" charset="-34"/>
              </a:rPr>
            </a:br>
            <a:r>
              <a:rPr lang="fa-IR" sz="3600" dirty="0" smtClean="0">
                <a:solidFill>
                  <a:srgbClr val="FF0000"/>
                </a:solidFill>
                <a:latin typeface="Angsana New" pitchFamily="18" charset="-34"/>
                <a:cs typeface="B Nazanin" pitchFamily="2" charset="-78"/>
              </a:rPr>
              <a:t>آنزيم ها و توكسين ها</a:t>
            </a:r>
            <a:endParaRPr lang="fa-IR" dirty="0">
              <a:solidFill>
                <a:srgbClr val="FF0000"/>
              </a:solidFill>
            </a:endParaRPr>
          </a:p>
        </p:txBody>
      </p:sp>
      <p:sp>
        <p:nvSpPr>
          <p:cNvPr id="3" name="Content Placeholder 2"/>
          <p:cNvSpPr>
            <a:spLocks noGrp="1"/>
          </p:cNvSpPr>
          <p:nvPr>
            <p:ph idx="1"/>
          </p:nvPr>
        </p:nvSpPr>
        <p:spPr>
          <a:xfrm>
            <a:off x="500034" y="1071546"/>
            <a:ext cx="7239000" cy="4846320"/>
          </a:xfrm>
        </p:spPr>
        <p:txBody>
          <a:bodyPr>
            <a:normAutofit/>
          </a:bodyPr>
          <a:lstStyle/>
          <a:p>
            <a:pPr algn="just" rtl="1"/>
            <a:r>
              <a:rPr lang="fa-IR" sz="1700" b="1" dirty="0" smtClean="0">
                <a:solidFill>
                  <a:srgbClr val="0000CC"/>
                </a:solidFill>
                <a:latin typeface="Angsana New" pitchFamily="18" charset="-34"/>
                <a:cs typeface="B Nazanin" pitchFamily="2" charset="-78"/>
              </a:rPr>
              <a:t>1-كاتالاز:</a:t>
            </a:r>
            <a:endParaRPr lang="en-US" sz="1700" b="1" dirty="0" smtClean="0">
              <a:solidFill>
                <a:srgbClr val="0000CC"/>
              </a:solidFill>
              <a:latin typeface="Angsana New" pitchFamily="18" charset="-34"/>
              <a:cs typeface="Angsana New" pitchFamily="18" charset="-34"/>
            </a:endParaRPr>
          </a:p>
          <a:p>
            <a:pPr algn="just" rtl="1"/>
            <a:r>
              <a:rPr lang="fa-IR" sz="1700" b="1" dirty="0" smtClean="0">
                <a:solidFill>
                  <a:srgbClr val="0000CC"/>
                </a:solidFill>
                <a:latin typeface="Angsana New" pitchFamily="18" charset="-34"/>
                <a:cs typeface="B Nazanin" pitchFamily="2" charset="-78"/>
              </a:rPr>
              <a:t>2- كواگولاز: پلاسماي اگزالاته وسيتراته را منعقد مي كند.كواگولاز(آزاد) با اتصال به پروترمبين باعث  پليمر يزاسيون فبيرين مي شوند.</a:t>
            </a:r>
          </a:p>
          <a:p>
            <a:pPr algn="just" rtl="1"/>
            <a:r>
              <a:rPr lang="fa-IR" sz="1700" b="1" dirty="0" smtClean="0">
                <a:solidFill>
                  <a:srgbClr val="0000CC"/>
                </a:solidFill>
                <a:latin typeface="Angsana New" pitchFamily="18" charset="-34"/>
                <a:cs typeface="B Nazanin" pitchFamily="2" charset="-78"/>
              </a:rPr>
              <a:t>فاکتور جمع کننده(متصل) </a:t>
            </a:r>
            <a:r>
              <a:rPr lang="en-US" sz="1700" b="1" dirty="0" smtClean="0">
                <a:solidFill>
                  <a:srgbClr val="0000CC"/>
                </a:solidFill>
                <a:latin typeface="Angsana New" pitchFamily="18" charset="-34"/>
                <a:cs typeface="B Nazanin" pitchFamily="2" charset="-78"/>
              </a:rPr>
              <a:t>Clumping factor </a:t>
            </a:r>
            <a:r>
              <a:rPr lang="fa-IR" sz="1700" b="1" dirty="0" smtClean="0">
                <a:solidFill>
                  <a:srgbClr val="0000CC"/>
                </a:solidFill>
                <a:latin typeface="Angsana New" pitchFamily="18" charset="-34"/>
                <a:cs typeface="B Nazanin" pitchFamily="2" charset="-78"/>
              </a:rPr>
              <a:t>قسمتی از سطح استافیلوکوک اورئوس است که مسئول اتصال ارگانیسم به فیبرینوژن و فیبرین است .  فاگوسیتوز ؛  ایمونولوژیک قوی= واکسن سازی</a:t>
            </a:r>
            <a:endParaRPr lang="en-US" sz="1700" b="1" dirty="0" smtClean="0">
              <a:solidFill>
                <a:srgbClr val="0000CC"/>
              </a:solidFill>
              <a:latin typeface="Angsana New" pitchFamily="18" charset="-34"/>
              <a:cs typeface="B Nazanin" pitchFamily="2" charset="-78"/>
            </a:endParaRPr>
          </a:p>
          <a:p>
            <a:pPr algn="just" rtl="1"/>
            <a:r>
              <a:rPr lang="fa-IR" sz="1700" b="1" dirty="0" smtClean="0">
                <a:solidFill>
                  <a:srgbClr val="0000CC"/>
                </a:solidFill>
                <a:latin typeface="Angsana New" pitchFamily="18" charset="-34"/>
                <a:cs typeface="B Nazanin" pitchFamily="2" charset="-78"/>
              </a:rPr>
              <a:t>3- سایر انزیم ها : </a:t>
            </a:r>
          </a:p>
          <a:p>
            <a:pPr algn="just" rtl="1"/>
            <a:r>
              <a:rPr lang="fa-IR" sz="1700" b="1" dirty="0" smtClean="0">
                <a:solidFill>
                  <a:srgbClr val="0000CC"/>
                </a:solidFill>
                <a:latin typeface="Angsana New" pitchFamily="18" charset="-34"/>
                <a:cs typeface="B Nazanin" pitchFamily="2" charset="-78"/>
              </a:rPr>
              <a:t>هالورونید از (عامل انتشار)</a:t>
            </a:r>
          </a:p>
          <a:p>
            <a:pPr algn="just" rtl="1"/>
            <a:r>
              <a:rPr lang="fa-IR" sz="1700" b="1" dirty="0" smtClean="0">
                <a:solidFill>
                  <a:srgbClr val="0000CC"/>
                </a:solidFill>
                <a:latin typeface="Angsana New" pitchFamily="18" charset="-34"/>
                <a:cs typeface="B Nazanin" pitchFamily="2" charset="-78"/>
              </a:rPr>
              <a:t>استافیلوکیناز(که فیبرینولیزین را انجام می دهد )وپروتئیناز و لیپاز و بتالاکتاماز</a:t>
            </a:r>
            <a:endParaRPr lang="en-US" sz="1700" b="1" dirty="0" smtClean="0">
              <a:solidFill>
                <a:srgbClr val="0000CC"/>
              </a:solidFill>
              <a:latin typeface="Angsana New" pitchFamily="18" charset="-34"/>
              <a:cs typeface="B Nazanin" pitchFamily="2" charset="-78"/>
            </a:endParaRPr>
          </a:p>
          <a:p>
            <a:pPr algn="just" rtl="1"/>
            <a:r>
              <a:rPr lang="fa-IR" sz="1700" b="1" dirty="0" smtClean="0">
                <a:solidFill>
                  <a:srgbClr val="0000CC"/>
                </a:solidFill>
                <a:latin typeface="Angsana New" pitchFamily="18" charset="-34"/>
                <a:cs typeface="B Nazanin" pitchFamily="2" charset="-78"/>
              </a:rPr>
              <a:t>4- اگزوتوکسین ها : </a:t>
            </a:r>
          </a:p>
          <a:p>
            <a:pPr algn="just" rtl="1"/>
            <a:r>
              <a:rPr lang="fa-IR" sz="1700" b="1" dirty="0" smtClean="0">
                <a:solidFill>
                  <a:srgbClr val="0000CC"/>
                </a:solidFill>
                <a:latin typeface="Angsana New" pitchFamily="18" charset="-34"/>
                <a:cs typeface="B Nazanin" pitchFamily="2" charset="-78"/>
              </a:rPr>
              <a:t>توکسین الفا (همولیز قوی؛ نکروز پوست</a:t>
            </a:r>
          </a:p>
          <a:p>
            <a:pPr algn="just" rtl="1"/>
            <a:r>
              <a:rPr lang="fa-IR" sz="1700" b="1" dirty="0" smtClean="0">
                <a:solidFill>
                  <a:srgbClr val="0000CC"/>
                </a:solidFill>
                <a:latin typeface="Angsana New" pitchFamily="18" charset="-34"/>
                <a:cs typeface="B Nazanin" pitchFamily="2" charset="-78"/>
              </a:rPr>
              <a:t> توکسین بتا (اسفنگومیلین  =انواع سلولها (مثلا گلبولهای قرمز)اثر سمی دارد. آبسه</a:t>
            </a:r>
          </a:p>
          <a:p>
            <a:pPr algn="just" rtl="1"/>
            <a:r>
              <a:rPr lang="fa-IR" sz="1700" b="1" dirty="0" smtClean="0">
                <a:solidFill>
                  <a:srgbClr val="0000CC"/>
                </a:solidFill>
                <a:latin typeface="Angsana New" pitchFamily="18" charset="-34"/>
                <a:cs typeface="B Nazanin" pitchFamily="2" charset="-78"/>
              </a:rPr>
              <a:t>گاما: استخونی</a:t>
            </a:r>
          </a:p>
          <a:p>
            <a:pPr algn="just" rtl="1"/>
            <a:r>
              <a:rPr lang="fa-IR" sz="1700" b="1" dirty="0" smtClean="0">
                <a:solidFill>
                  <a:srgbClr val="0000CC"/>
                </a:solidFill>
                <a:latin typeface="Angsana New" pitchFamily="18" charset="-34"/>
                <a:cs typeface="B Nazanin" pitchFamily="2" charset="-78"/>
              </a:rPr>
              <a:t>دلتا: دترجنت؛ ناهمگون؛گوارشی و اسهال</a:t>
            </a:r>
            <a:endParaRPr lang="en-US" sz="1700" b="1" dirty="0" smtClean="0">
              <a:solidFill>
                <a:srgbClr val="0000CC"/>
              </a:solidFill>
              <a:latin typeface="Angsana New" pitchFamily="18" charset="-34"/>
              <a:cs typeface="B Nazanin" pitchFamily="2" charset="-78"/>
            </a:endParaRPr>
          </a:p>
          <a:p>
            <a:pPr algn="just" rtl="1"/>
            <a:endParaRPr lang="en-US" sz="1700" b="1" dirty="0" smtClean="0">
              <a:solidFill>
                <a:srgbClr val="0000CC"/>
              </a:solidFill>
              <a:latin typeface="Angsana New" pitchFamily="18" charset="-34"/>
              <a:cs typeface="Angsana New" pitchFamily="18" charset="-34"/>
            </a:endParaRPr>
          </a:p>
          <a:p>
            <a:endParaRPr lang="fa-IR"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7239000" cy="5857916"/>
          </a:xfrm>
        </p:spPr>
        <p:txBody>
          <a:bodyPr>
            <a:normAutofit fontScale="92500" lnSpcReduction="10000"/>
          </a:bodyPr>
          <a:lstStyle/>
          <a:p>
            <a:pPr algn="just" rtl="1"/>
            <a:r>
              <a:rPr lang="fa-IR" sz="2000" b="1" dirty="0" smtClean="0">
                <a:solidFill>
                  <a:srgbClr val="0000CC"/>
                </a:solidFill>
                <a:latin typeface="Angsana New" pitchFamily="18" charset="-34"/>
                <a:cs typeface="B Nazanin" pitchFamily="2" charset="-78"/>
              </a:rPr>
              <a:t>5- لوکوسیدین </a:t>
            </a:r>
            <a:r>
              <a:rPr lang="en-US" sz="2000" b="1" dirty="0" err="1" smtClean="0">
                <a:solidFill>
                  <a:srgbClr val="0000CC"/>
                </a:solidFill>
                <a:latin typeface="Angsana New" pitchFamily="18" charset="-34"/>
                <a:cs typeface="B Nazanin" pitchFamily="2" charset="-78"/>
              </a:rPr>
              <a:t>palton-valetin</a:t>
            </a:r>
            <a:r>
              <a:rPr lang="en-US" sz="2000" b="1" dirty="0" smtClean="0">
                <a:solidFill>
                  <a:srgbClr val="0000CC"/>
                </a:solidFill>
                <a:latin typeface="Angsana New" pitchFamily="18" charset="-34"/>
                <a:cs typeface="B Nazanin" pitchFamily="2" charset="-78"/>
              </a:rPr>
              <a:t> </a:t>
            </a:r>
            <a:r>
              <a:rPr lang="fa-IR" sz="2000" b="1" dirty="0" smtClean="0">
                <a:solidFill>
                  <a:srgbClr val="0000CC"/>
                </a:solidFill>
                <a:latin typeface="Angsana New" pitchFamily="18" charset="-34"/>
                <a:cs typeface="B Nazanin" pitchFamily="2" charset="-78"/>
              </a:rPr>
              <a:t> :دارای دو قسمت =سینرژیکی =باعث از بین رفتن گلبولهای سفید = ریه و پوست. فاکتور بیماریزایی مهم در استف مقاوم به متی سیلین</a:t>
            </a:r>
            <a:endParaRPr lang="en-US" sz="2000" b="1" dirty="0" smtClean="0">
              <a:solidFill>
                <a:srgbClr val="0000CC"/>
              </a:solidFill>
              <a:latin typeface="Angsana New" pitchFamily="18" charset="-34"/>
              <a:cs typeface="B Nazanin" pitchFamily="2" charset="-78"/>
            </a:endParaRPr>
          </a:p>
          <a:p>
            <a:pPr algn="just" rtl="1"/>
            <a:r>
              <a:rPr lang="fa-IR" sz="2000" b="1" dirty="0" smtClean="0">
                <a:solidFill>
                  <a:srgbClr val="0000CC"/>
                </a:solidFill>
                <a:latin typeface="Angsana New" pitchFamily="18" charset="-34"/>
                <a:cs typeface="B Nazanin" pitchFamily="2" charset="-78"/>
              </a:rPr>
              <a:t>6- توکسین های اکسفولیاتیو (پوسته ریزی دهنده): =(توکسین</a:t>
            </a:r>
            <a:r>
              <a:rPr lang="en-US" sz="2000" b="1" dirty="0" smtClean="0">
                <a:solidFill>
                  <a:srgbClr val="0000CC"/>
                </a:solidFill>
                <a:latin typeface="Angsana New" pitchFamily="18" charset="-34"/>
                <a:cs typeface="B Nazanin" pitchFamily="2" charset="-78"/>
              </a:rPr>
              <a:t>A </a:t>
            </a:r>
            <a:r>
              <a:rPr lang="fa-IR" sz="2000" b="1" dirty="0" smtClean="0">
                <a:solidFill>
                  <a:srgbClr val="0000CC"/>
                </a:solidFill>
                <a:latin typeface="Angsana New" pitchFamily="18" charset="-34"/>
                <a:cs typeface="B Nazanin" pitchFamily="2" charset="-78"/>
              </a:rPr>
              <a:t> و توکسین </a:t>
            </a:r>
            <a:r>
              <a:rPr lang="en-US" sz="2000" b="1" dirty="0" smtClean="0">
                <a:solidFill>
                  <a:srgbClr val="0000CC"/>
                </a:solidFill>
                <a:latin typeface="Angsana New" pitchFamily="18" charset="-34"/>
                <a:cs typeface="B Nazanin" pitchFamily="2" charset="-78"/>
              </a:rPr>
              <a:t>B</a:t>
            </a:r>
            <a:r>
              <a:rPr lang="fa-IR" sz="2000" b="1" dirty="0" smtClean="0">
                <a:solidFill>
                  <a:srgbClr val="0000CC"/>
                </a:solidFill>
                <a:latin typeface="Angsana New" pitchFamily="18" charset="-34"/>
                <a:cs typeface="B Nazanin" pitchFamily="2" charset="-78"/>
              </a:rPr>
              <a:t>) توکسین </a:t>
            </a:r>
            <a:r>
              <a:rPr lang="en-US" sz="2000" b="1" dirty="0" smtClean="0">
                <a:solidFill>
                  <a:srgbClr val="0000CC"/>
                </a:solidFill>
                <a:latin typeface="Angsana New" pitchFamily="18" charset="-34"/>
                <a:cs typeface="B Nazanin" pitchFamily="2" charset="-78"/>
              </a:rPr>
              <a:t>A</a:t>
            </a:r>
            <a:r>
              <a:rPr lang="fa-IR" sz="2000" b="1" dirty="0" smtClean="0">
                <a:solidFill>
                  <a:srgbClr val="0000CC"/>
                </a:solidFill>
                <a:latin typeface="Angsana New" pitchFamily="18" charset="-34"/>
                <a:cs typeface="B Nazanin" pitchFamily="2" charset="-78"/>
              </a:rPr>
              <a:t> =کروموزومی =گرما مقاوم بوده.توکسین </a:t>
            </a:r>
            <a:r>
              <a:rPr lang="en-US" sz="2000" b="1" dirty="0" smtClean="0">
                <a:solidFill>
                  <a:srgbClr val="0000CC"/>
                </a:solidFill>
                <a:latin typeface="Angsana New" pitchFamily="18" charset="-34"/>
                <a:cs typeface="B Nazanin" pitchFamily="2" charset="-78"/>
              </a:rPr>
              <a:t>B</a:t>
            </a:r>
            <a:r>
              <a:rPr lang="fa-IR" sz="2000" b="1" dirty="0" smtClean="0">
                <a:solidFill>
                  <a:srgbClr val="0000CC"/>
                </a:solidFill>
                <a:latin typeface="Angsana New" pitchFamily="18" charset="-34"/>
                <a:cs typeface="B Nazanin" pitchFamily="2" charset="-78"/>
              </a:rPr>
              <a:t> =پلاسمید در برابر گرما ناپایدار. این توکسین ها سوپر انتی ژن هستند=سندروم پوسته شدن پوست=</a:t>
            </a:r>
            <a:r>
              <a:rPr lang="en-US" sz="2000" b="1" dirty="0" err="1" smtClean="0">
                <a:solidFill>
                  <a:srgbClr val="0000CC"/>
                </a:solidFill>
                <a:latin typeface="Angsana New" pitchFamily="18" charset="-34"/>
                <a:cs typeface="B Nazanin" pitchFamily="2" charset="-78"/>
              </a:rPr>
              <a:t>ssss</a:t>
            </a:r>
            <a:endParaRPr lang="fa-IR" sz="2000" b="1" dirty="0" smtClean="0">
              <a:solidFill>
                <a:srgbClr val="0000CC"/>
              </a:solidFill>
              <a:latin typeface="Angsana New" pitchFamily="18" charset="-34"/>
              <a:cs typeface="B Nazanin" pitchFamily="2" charset="-78"/>
            </a:endParaRPr>
          </a:p>
          <a:p>
            <a:pPr algn="just" rtl="1"/>
            <a:r>
              <a:rPr lang="fa-IR" sz="2000" b="1" dirty="0" smtClean="0">
                <a:solidFill>
                  <a:srgbClr val="0000CC"/>
                </a:solidFill>
                <a:latin typeface="Angsana New" pitchFamily="18" charset="-34"/>
                <a:cs typeface="B Nazanin" pitchFamily="2" charset="-78"/>
              </a:rPr>
              <a:t>7- توکسین سندروم شوک توکسیک (</a:t>
            </a:r>
            <a:r>
              <a:rPr lang="en-US" sz="2000" b="1" dirty="0" smtClean="0">
                <a:solidFill>
                  <a:srgbClr val="0000CC"/>
                </a:solidFill>
                <a:latin typeface="Angsana New" pitchFamily="18" charset="-34"/>
                <a:cs typeface="B Nazanin" pitchFamily="2" charset="-78"/>
              </a:rPr>
              <a:t>TSST-1</a:t>
            </a:r>
            <a:r>
              <a:rPr lang="fa-IR" sz="2000" b="1" dirty="0" smtClean="0">
                <a:solidFill>
                  <a:srgbClr val="0000CC"/>
                </a:solidFill>
                <a:latin typeface="Angsana New" pitchFamily="18" charset="-34"/>
                <a:cs typeface="B Nazanin" pitchFamily="2" charset="-78"/>
              </a:rPr>
              <a:t>): =انتروتوکسین </a:t>
            </a:r>
            <a:r>
              <a:rPr lang="en-US" sz="2000" b="1" dirty="0" smtClean="0">
                <a:solidFill>
                  <a:srgbClr val="0000CC"/>
                </a:solidFill>
                <a:latin typeface="Angsana New" pitchFamily="18" charset="-34"/>
                <a:cs typeface="B Nazanin" pitchFamily="2" charset="-78"/>
              </a:rPr>
              <a:t>F</a:t>
            </a:r>
            <a:r>
              <a:rPr lang="fa-IR" sz="2000" b="1" dirty="0" smtClean="0">
                <a:solidFill>
                  <a:srgbClr val="0000CC"/>
                </a:solidFill>
                <a:latin typeface="Angsana New" pitchFamily="18" charset="-34"/>
                <a:cs typeface="B Nazanin" pitchFamily="2" charset="-78"/>
              </a:rPr>
              <a:t> است .سوپر انتی ژن =به مولکولهای </a:t>
            </a:r>
            <a:r>
              <a:rPr lang="en-US" sz="2000" b="1" dirty="0" smtClean="0">
                <a:solidFill>
                  <a:srgbClr val="0000CC"/>
                </a:solidFill>
                <a:latin typeface="Angsana New" pitchFamily="18" charset="-34"/>
                <a:cs typeface="B Nazanin" pitchFamily="2" charset="-78"/>
              </a:rPr>
              <a:t>MHC</a:t>
            </a:r>
            <a:r>
              <a:rPr lang="fa-IR" sz="2000" b="1" dirty="0" smtClean="0">
                <a:solidFill>
                  <a:srgbClr val="0000CC"/>
                </a:solidFill>
                <a:latin typeface="Angsana New" pitchFamily="18" charset="-34"/>
                <a:cs typeface="B Nazanin" pitchFamily="2" charset="-78"/>
              </a:rPr>
              <a:t> کلاس</a:t>
            </a:r>
            <a:r>
              <a:rPr lang="en-US" sz="2000" b="1" dirty="0" smtClean="0">
                <a:solidFill>
                  <a:srgbClr val="0000CC"/>
                </a:solidFill>
                <a:latin typeface="Angsana New" pitchFamily="18" charset="-34"/>
                <a:cs typeface="B Nazanin" pitchFamily="2" charset="-78"/>
              </a:rPr>
              <a:t> II</a:t>
            </a:r>
            <a:r>
              <a:rPr lang="fa-IR" sz="2000" b="1" dirty="0" smtClean="0">
                <a:solidFill>
                  <a:srgbClr val="0000CC"/>
                </a:solidFill>
                <a:latin typeface="Angsana New" pitchFamily="18" charset="-34"/>
                <a:cs typeface="B Nazanin" pitchFamily="2" charset="-78"/>
              </a:rPr>
              <a:t>متصل می شود. باعث تب و شک و راش پوستی پوسته ریزی دهنده ودر گیری چند سیستمی بدن میشود .</a:t>
            </a:r>
            <a:endParaRPr lang="en-US" sz="2000" b="1" dirty="0" smtClean="0">
              <a:solidFill>
                <a:srgbClr val="0000CC"/>
              </a:solidFill>
              <a:latin typeface="Angsana New" pitchFamily="18" charset="-34"/>
              <a:cs typeface="B Nazanin" pitchFamily="2" charset="-78"/>
            </a:endParaRPr>
          </a:p>
          <a:p>
            <a:pPr algn="just" rtl="1"/>
            <a:r>
              <a:rPr lang="fa-IR" sz="2000" b="1" dirty="0" smtClean="0">
                <a:solidFill>
                  <a:srgbClr val="0000CC"/>
                </a:solidFill>
                <a:latin typeface="Angsana New" pitchFamily="18" charset="-34"/>
                <a:cs typeface="B Nazanin" pitchFamily="2" charset="-78"/>
              </a:rPr>
              <a:t>8- انتروتوکسین ها : چندین نوع انتروتوکسین (</a:t>
            </a:r>
            <a:r>
              <a:rPr lang="en-US" sz="2000" b="1" dirty="0" smtClean="0">
                <a:solidFill>
                  <a:srgbClr val="0000CC"/>
                </a:solidFill>
                <a:latin typeface="Angsana New" pitchFamily="18" charset="-34"/>
                <a:cs typeface="B Nazanin" pitchFamily="2" charset="-78"/>
              </a:rPr>
              <a:t>A-E,K-M,G-I</a:t>
            </a:r>
            <a:r>
              <a:rPr lang="fa-IR" sz="2000" b="1" dirty="0" smtClean="0">
                <a:solidFill>
                  <a:srgbClr val="0000CC"/>
                </a:solidFill>
                <a:latin typeface="Angsana New" pitchFamily="18" charset="-34"/>
                <a:cs typeface="B Nazanin" pitchFamily="2" charset="-78"/>
              </a:rPr>
              <a:t>) وجود دارد .در حدود 50 درصد سوشهای استافیلوکوک اورئوس می توانند حداقل یکی از انتروتوکسین ها را تولید کنند و همانند </a:t>
            </a:r>
            <a:r>
              <a:rPr lang="en-US" sz="2000" b="1" dirty="0" smtClean="0">
                <a:solidFill>
                  <a:srgbClr val="0000CC"/>
                </a:solidFill>
                <a:latin typeface="Angsana New" pitchFamily="18" charset="-34"/>
                <a:cs typeface="B Nazanin" pitchFamily="2" charset="-78"/>
              </a:rPr>
              <a:t>TSST</a:t>
            </a:r>
            <a:r>
              <a:rPr lang="fa-IR" sz="2000" b="1" dirty="0" smtClean="0">
                <a:solidFill>
                  <a:srgbClr val="0000CC"/>
                </a:solidFill>
                <a:latin typeface="Angsana New" pitchFamily="18" charset="-34"/>
                <a:cs typeface="B Nazanin" pitchFamily="2" charset="-78"/>
              </a:rPr>
              <a:t> انتروتوکسین ها نیز سوپر انتی ژن هستند . انتروتوکسین ها در برابر گرما مقاوم بوده ودر برابر عمل انزیم های روده ای مقاوم هستند . خوردن 25 میکروگرم انتروتوکسین </a:t>
            </a:r>
            <a:r>
              <a:rPr lang="en-US" sz="2000" b="1" dirty="0" smtClean="0">
                <a:solidFill>
                  <a:srgbClr val="0000CC"/>
                </a:solidFill>
                <a:latin typeface="Angsana New" pitchFamily="18" charset="-34"/>
                <a:cs typeface="B Nazanin" pitchFamily="2" charset="-78"/>
              </a:rPr>
              <a:t>B</a:t>
            </a:r>
            <a:r>
              <a:rPr lang="fa-IR" sz="2000" b="1" dirty="0" smtClean="0">
                <a:solidFill>
                  <a:srgbClr val="0000CC"/>
                </a:solidFill>
                <a:latin typeface="Angsana New" pitchFamily="18" charset="-34"/>
                <a:cs typeface="B Nazanin" pitchFamily="2" charset="-78"/>
              </a:rPr>
              <a:t> می تواند باعث اسهال و استفراغ شود . </a:t>
            </a:r>
          </a:p>
          <a:p>
            <a:pPr algn="just" rtl="1"/>
            <a:r>
              <a:rPr lang="fa-IR" sz="2000" b="1" dirty="0" smtClean="0">
                <a:solidFill>
                  <a:srgbClr val="0000CC"/>
                </a:solidFill>
                <a:latin typeface="Angsana New" pitchFamily="18" charset="-34"/>
                <a:cs typeface="B Nazanin" pitchFamily="2" charset="-78"/>
              </a:rPr>
              <a:t>ژنهای انتروتوکسین اکسفولیاتیو سندروم شوک توکسیک روی کروموزوم جزایر؛ فاژ</a:t>
            </a:r>
          </a:p>
          <a:p>
            <a:pPr algn="just" rtl="1"/>
            <a:r>
              <a:rPr lang="fa-IR" sz="2000" b="1" dirty="0" smtClean="0">
                <a:solidFill>
                  <a:srgbClr val="0000CC"/>
                </a:solidFill>
                <a:latin typeface="Angsana New" pitchFamily="18" charset="-34"/>
                <a:cs typeface="B Nazanin" pitchFamily="2" charset="-78"/>
              </a:rPr>
              <a:t>پاتوژنز : 20 تا 50 درصد انسانها در بینی خود حامل استافیلو کوک اورئوس هستند . استافیلوکوک ها می توانند باعث مسمومیت تا باکتریمی و ابسه های منتشر در ارگانها شوند .</a:t>
            </a:r>
            <a:endParaRPr lang="en-US" sz="2000" b="1" dirty="0" smtClean="0">
              <a:solidFill>
                <a:srgbClr val="0000CC"/>
              </a:solidFill>
              <a:latin typeface="Angsana New" pitchFamily="18" charset="-34"/>
              <a:cs typeface="B Nazanin" pitchFamily="2" charset="-78"/>
            </a:endParaRPr>
          </a:p>
          <a:p>
            <a:pPr algn="just" rtl="1"/>
            <a:endParaRPr lang="en-US" sz="1700" b="1" dirty="0" smtClean="0">
              <a:solidFill>
                <a:srgbClr val="0000CC"/>
              </a:solidFill>
              <a:latin typeface="Angsana New" pitchFamily="18" charset="-34"/>
              <a:cs typeface="B Nazanin" pitchFamily="2" charset="-78"/>
            </a:endParaRPr>
          </a:p>
          <a:p>
            <a:pPr algn="just" rtl="1"/>
            <a:endParaRPr lang="en-US" sz="17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2500298" y="285728"/>
            <a:ext cx="2786082" cy="66338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571480"/>
            <a:ext cx="7524752" cy="5143536"/>
          </a:xfrm>
        </p:spPr>
        <p:txBody>
          <a:bodyPr>
            <a:normAutofit fontScale="92500" lnSpcReduction="20000"/>
          </a:bodyPr>
          <a:lstStyle/>
          <a:p>
            <a:pPr algn="just" rtl="1"/>
            <a:r>
              <a:rPr lang="fa-IR" sz="2200" b="1" u="sng" dirty="0" smtClean="0">
                <a:solidFill>
                  <a:srgbClr val="FF0000"/>
                </a:solidFill>
                <a:latin typeface="Angsana New" pitchFamily="18" charset="-34"/>
                <a:cs typeface="B Nazanin" pitchFamily="2" charset="-78"/>
              </a:rPr>
              <a:t>پاتولوژي : </a:t>
            </a:r>
          </a:p>
          <a:p>
            <a:pPr algn="just" rtl="1"/>
            <a:r>
              <a:rPr lang="fa-IR" sz="2200" b="1" u="sng" dirty="0" smtClean="0">
                <a:solidFill>
                  <a:srgbClr val="9900CC"/>
                </a:solidFill>
                <a:latin typeface="Angsana New" pitchFamily="18" charset="-34"/>
                <a:cs typeface="B Nazanin" pitchFamily="2" charset="-78"/>
              </a:rPr>
              <a:t>عفونت های چرکی</a:t>
            </a:r>
          </a:p>
          <a:p>
            <a:pPr algn="just" rtl="1"/>
            <a:r>
              <a:rPr lang="fa-IR" sz="2200" b="1" u="sng" dirty="0" smtClean="0">
                <a:solidFill>
                  <a:srgbClr val="FF0000"/>
                </a:solidFill>
                <a:latin typeface="Angsana New" pitchFamily="18" charset="-34"/>
                <a:cs typeface="B Nazanin" pitchFamily="2" charset="-78"/>
              </a:rPr>
              <a:t>1. زردزخم یا </a:t>
            </a:r>
            <a:r>
              <a:rPr lang="en-US" sz="2200" b="1" u="sng" dirty="0" smtClean="0">
                <a:solidFill>
                  <a:srgbClr val="FF0000"/>
                </a:solidFill>
                <a:latin typeface="Angsana New" pitchFamily="18" charset="-34"/>
                <a:cs typeface="B Nazanin" pitchFamily="2" charset="-78"/>
              </a:rPr>
              <a:t>impetigo</a:t>
            </a:r>
            <a:r>
              <a:rPr lang="fa-IR" sz="2200" b="1" u="sng" dirty="0" smtClean="0">
                <a:solidFill>
                  <a:srgbClr val="FF0000"/>
                </a:solidFill>
                <a:latin typeface="Angsana New" pitchFamily="18" charset="-34"/>
                <a:cs typeface="B Nazanin" pitchFamily="2" charset="-78"/>
              </a:rPr>
              <a:t>، </a:t>
            </a:r>
            <a:r>
              <a:rPr lang="fa-IR" sz="2200" b="1" dirty="0" smtClean="0">
                <a:solidFill>
                  <a:srgbClr val="0000CC"/>
                </a:solidFill>
                <a:latin typeface="Angsana New" pitchFamily="18" charset="-34"/>
                <a:cs typeface="B Nazanin" pitchFamily="2" charset="-78"/>
              </a:rPr>
              <a:t>جلدی و مسری، بچه ها، صورت و بینی، ماکول، پوستول، قاعده ضایعه قرمز است، کراست، استرپ هم؛ موپیراسین. </a:t>
            </a:r>
          </a:p>
          <a:p>
            <a:pPr algn="just" rtl="1"/>
            <a:r>
              <a:rPr lang="fa-IR" sz="2200" b="1" dirty="0" smtClean="0">
                <a:solidFill>
                  <a:srgbClr val="FF0000"/>
                </a:solidFill>
                <a:latin typeface="Angsana New" pitchFamily="18" charset="-34"/>
                <a:cs typeface="B Nazanin" pitchFamily="2" charset="-78"/>
              </a:rPr>
              <a:t>2. فولیکولیت: </a:t>
            </a:r>
            <a:r>
              <a:rPr lang="fa-IR" sz="2200" b="1" dirty="0" smtClean="0">
                <a:solidFill>
                  <a:srgbClr val="0000CC"/>
                </a:solidFill>
                <a:latin typeface="Angsana New" pitchFamily="18" charset="-34"/>
                <a:cs typeface="B Nazanin" pitchFamily="2" charset="-78"/>
              </a:rPr>
              <a:t>قاعده فولیکول برجسته، قرمز و مقدار کمی چرک در سطح اپیدرم؛</a:t>
            </a:r>
            <a:r>
              <a:rPr lang="en-US" sz="2200" b="1" dirty="0" err="1" smtClean="0">
                <a:solidFill>
                  <a:srgbClr val="0000CC"/>
                </a:solidFill>
                <a:latin typeface="Angsana New" pitchFamily="18" charset="-34"/>
                <a:cs typeface="B Nazanin" pitchFamily="2" charset="-78"/>
              </a:rPr>
              <a:t>stye</a:t>
            </a:r>
            <a:r>
              <a:rPr lang="fa-IR" sz="2200" b="1" dirty="0" smtClean="0">
                <a:solidFill>
                  <a:srgbClr val="0000CC"/>
                </a:solidFill>
                <a:latin typeface="Angsana New" pitchFamily="18" charset="-34"/>
                <a:cs typeface="B Nazanin" pitchFamily="2" charset="-78"/>
              </a:rPr>
              <a:t>    </a:t>
            </a:r>
          </a:p>
          <a:p>
            <a:pPr algn="just" rtl="1"/>
            <a:r>
              <a:rPr lang="en-US" sz="2200" b="1" dirty="0" smtClean="0">
                <a:solidFill>
                  <a:srgbClr val="FF0000"/>
                </a:solidFill>
                <a:latin typeface="Angsana New" pitchFamily="18" charset="-34"/>
                <a:cs typeface="B Nazanin" pitchFamily="2" charset="-78"/>
              </a:rPr>
              <a:t>3. </a:t>
            </a:r>
            <a:r>
              <a:rPr lang="fa-IR" sz="2200" b="1" dirty="0" smtClean="0">
                <a:solidFill>
                  <a:srgbClr val="FF0000"/>
                </a:solidFill>
                <a:latin typeface="Angsana New" pitchFamily="18" charset="-34"/>
                <a:cs typeface="B Nazanin" pitchFamily="2" charset="-78"/>
              </a:rPr>
              <a:t> فرانکل(</a:t>
            </a:r>
            <a:r>
              <a:rPr lang="en-US" sz="2200" b="1" dirty="0" err="1" smtClean="0">
                <a:solidFill>
                  <a:srgbClr val="FF0000"/>
                </a:solidFill>
                <a:latin typeface="Angsana New" pitchFamily="18" charset="-34"/>
                <a:cs typeface="B Nazanin" pitchFamily="2" charset="-78"/>
              </a:rPr>
              <a:t>fruncule</a:t>
            </a:r>
            <a:r>
              <a:rPr lang="fa-IR" sz="2200" b="1" dirty="0" smtClean="0">
                <a:solidFill>
                  <a:srgbClr val="FF0000"/>
                </a:solidFill>
                <a:latin typeface="Angsana New" pitchFamily="18" charset="-34"/>
                <a:cs typeface="B Nazanin" pitchFamily="2" charset="-78"/>
              </a:rPr>
              <a:t>) </a:t>
            </a:r>
            <a:r>
              <a:rPr lang="fa-IR" sz="2200" b="1" dirty="0" smtClean="0">
                <a:solidFill>
                  <a:srgbClr val="0000CC"/>
                </a:solidFill>
                <a:latin typeface="Angsana New" pitchFamily="18" charset="-34"/>
                <a:cs typeface="B Nazanin" pitchFamily="2" charset="-78"/>
              </a:rPr>
              <a:t>در اثر توسعه فولیکولیت و به صورت ندول های برجسته، دردناک، بزرگ و نکروز بافت زمینه؛ خودبه خود؛ فیستولیزه سه تا پنج روز باخروج تسکین</a:t>
            </a:r>
          </a:p>
          <a:p>
            <a:pPr algn="just" rtl="1"/>
            <a:r>
              <a:rPr lang="fa-IR" sz="2200" b="1" dirty="0" smtClean="0">
                <a:solidFill>
                  <a:srgbClr val="FF0000"/>
                </a:solidFill>
                <a:latin typeface="Angsana New" pitchFamily="18" charset="-34"/>
                <a:cs typeface="B Nazanin" pitchFamily="2" charset="-78"/>
              </a:rPr>
              <a:t>4. کربانکل(</a:t>
            </a:r>
            <a:r>
              <a:rPr lang="en-US" sz="2200" b="1" dirty="0" smtClean="0">
                <a:solidFill>
                  <a:srgbClr val="FF0000"/>
                </a:solidFill>
                <a:latin typeface="Angsana New" pitchFamily="18" charset="-34"/>
                <a:cs typeface="B Nazanin" pitchFamily="2" charset="-78"/>
              </a:rPr>
              <a:t>carbuncle</a:t>
            </a:r>
            <a:r>
              <a:rPr lang="fa-IR" sz="2200" b="1" dirty="0" smtClean="0">
                <a:solidFill>
                  <a:srgbClr val="FF0000"/>
                </a:solidFill>
                <a:latin typeface="Angsana New" pitchFamily="18" charset="-34"/>
                <a:cs typeface="B Nazanin" pitchFamily="2" charset="-78"/>
              </a:rPr>
              <a:t>): ا</a:t>
            </a:r>
            <a:r>
              <a:rPr lang="fa-IR" sz="2200" b="1" dirty="0" smtClean="0">
                <a:solidFill>
                  <a:srgbClr val="0000CC"/>
                </a:solidFill>
                <a:latin typeface="Angsana New" pitchFamily="18" charset="-34"/>
                <a:cs typeface="B Nazanin" pitchFamily="2" charset="-78"/>
              </a:rPr>
              <a:t>ز به هم آمیختن چندین فرانکل و توسعه به بافت زیر جلدی و کانال مرتبط با هم. برعکس دو مورد قبلی تب و لرز هست که= سیستمیک از طریق باکتریمی</a:t>
            </a:r>
          </a:p>
          <a:p>
            <a:pPr algn="just" rtl="1"/>
            <a:r>
              <a:rPr lang="fa-IR" sz="2200" b="1" dirty="0" smtClean="0">
                <a:solidFill>
                  <a:srgbClr val="FF0000"/>
                </a:solidFill>
                <a:latin typeface="Angsana New" pitchFamily="18" charset="-34"/>
                <a:cs typeface="B Nazanin" pitchFamily="2" charset="-78"/>
              </a:rPr>
              <a:t>5. باکتریمی، اندوکاردیت، سپسیس، استئومیلیت یا پیوآرتریت، آبسه برادیز=آلبوس هم. پنومونی،</a:t>
            </a:r>
            <a:r>
              <a:rPr lang="fa-IR" sz="2200" b="1" dirty="0" smtClean="0">
                <a:solidFill>
                  <a:srgbClr val="0000CC"/>
                </a:solidFill>
                <a:latin typeface="Angsana New" pitchFamily="18" charset="-34"/>
                <a:cs typeface="B Nazanin" pitchFamily="2" charset="-78"/>
              </a:rPr>
              <a:t> مننژيت و امپيم(</a:t>
            </a:r>
            <a:r>
              <a:rPr lang="en-US" sz="2200" b="1" dirty="0" err="1" smtClean="0">
                <a:solidFill>
                  <a:srgbClr val="0000CC"/>
                </a:solidFill>
                <a:latin typeface="Angsana New" pitchFamily="18" charset="-34"/>
                <a:cs typeface="B Nazanin" pitchFamily="2" charset="-78"/>
              </a:rPr>
              <a:t>empyeme</a:t>
            </a:r>
            <a:r>
              <a:rPr lang="fa-IR" sz="2200" b="1" dirty="0" smtClean="0">
                <a:solidFill>
                  <a:srgbClr val="0000CC"/>
                </a:solidFill>
                <a:latin typeface="Angsana New" pitchFamily="18" charset="-34"/>
                <a:cs typeface="B Nazanin" pitchFamily="2" charset="-78"/>
              </a:rPr>
              <a:t>:تجمع چرک در یکی از حفرات بدن) </a:t>
            </a:r>
            <a:endParaRPr lang="fa-IR" sz="2200" b="1" dirty="0" smtClean="0">
              <a:solidFill>
                <a:srgbClr val="FF0000"/>
              </a:solidFill>
              <a:latin typeface="Angsana New" pitchFamily="18" charset="-34"/>
              <a:cs typeface="B Nazanin" pitchFamily="2" charset="-78"/>
            </a:endParaRPr>
          </a:p>
          <a:p>
            <a:pPr algn="just" rtl="1"/>
            <a:r>
              <a:rPr lang="fa-IR" sz="2200" b="1" dirty="0" smtClean="0">
                <a:solidFill>
                  <a:srgbClr val="0000CC"/>
                </a:solidFill>
                <a:latin typeface="Angsana New" pitchFamily="18" charset="-34"/>
                <a:cs typeface="B Nazanin" pitchFamily="2" charset="-78"/>
              </a:rPr>
              <a:t>در استئوميليت كانون اوليه رشد استافيلوكوك اورئوس يك رگ خوني انتهايي در متا فيز استخوان دراز است  كه باعث نكروز استخوان وعفونت چركي مزمن مي شود .</a:t>
            </a:r>
            <a:endParaRPr lang="en-US" sz="2200" b="1" dirty="0" smtClean="0">
              <a:solidFill>
                <a:srgbClr val="0000CC"/>
              </a:solidFill>
              <a:latin typeface="Angsana New" pitchFamily="18" charset="-34"/>
              <a:cs typeface="B Nazanin" pitchFamily="2" charset="-78"/>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313708" y="-42962"/>
            <a:ext cx="8480912" cy="66866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99451" y="2214554"/>
            <a:ext cx="7372912" cy="33710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1"/>
            <a:r>
              <a:rPr lang="fa-IR" b="1" dirty="0" smtClean="0">
                <a:solidFill>
                  <a:srgbClr val="FFFF00"/>
                </a:solidFill>
                <a:cs typeface="B Nazanin" pitchFamily="2" charset="-78"/>
              </a:rPr>
              <a:t>عفونت های غیر چرکی:</a:t>
            </a:r>
          </a:p>
          <a:p>
            <a:pPr algn="just" rtl="1"/>
            <a:r>
              <a:rPr lang="fa-IR" b="1" dirty="0" smtClean="0">
                <a:solidFill>
                  <a:srgbClr val="9900CC"/>
                </a:solidFill>
                <a:cs typeface="B Nazanin" pitchFamily="2" charset="-78"/>
              </a:rPr>
              <a:t>سندروم فلسی شدن پوست(</a:t>
            </a:r>
            <a:r>
              <a:rPr lang="en-US" b="1" dirty="0" smtClean="0">
                <a:solidFill>
                  <a:srgbClr val="9900CC"/>
                </a:solidFill>
                <a:cs typeface="B Nazanin" pitchFamily="2" charset="-78"/>
              </a:rPr>
              <a:t>SSSS</a:t>
            </a:r>
            <a:r>
              <a:rPr lang="fa-IR" b="1" dirty="0" smtClean="0">
                <a:solidFill>
                  <a:srgbClr val="9900CC"/>
                </a:solidFill>
                <a:cs typeface="B Nazanin" pitchFamily="2" charset="-78"/>
              </a:rPr>
              <a:t>)؛ رایتر ؛ اکسفولیاتیو؛ فرم خفیف</a:t>
            </a:r>
          </a:p>
          <a:p>
            <a:pPr algn="just" rtl="1"/>
            <a:r>
              <a:rPr lang="fa-IR" b="1" dirty="0" smtClean="0">
                <a:solidFill>
                  <a:srgbClr val="9900CC"/>
                </a:solidFill>
                <a:cs typeface="B Nazanin" pitchFamily="2" charset="-78"/>
              </a:rPr>
              <a:t>زردزخم طاولی</a:t>
            </a:r>
          </a:p>
          <a:p>
            <a:pPr algn="just" rtl="1"/>
            <a:r>
              <a:rPr lang="fa-IR" b="1" dirty="0" smtClean="0">
                <a:solidFill>
                  <a:srgbClr val="9900CC"/>
                </a:solidFill>
                <a:cs typeface="B Nazanin" pitchFamily="2" charset="-78"/>
              </a:rPr>
              <a:t>مسمومیت</a:t>
            </a:r>
          </a:p>
          <a:p>
            <a:pPr algn="just" rtl="1"/>
            <a:r>
              <a:rPr lang="fa-IR" b="1" dirty="0" smtClean="0">
                <a:solidFill>
                  <a:srgbClr val="9900CC"/>
                </a:solidFill>
                <a:cs typeface="B Nazanin" pitchFamily="2" charset="-78"/>
              </a:rPr>
              <a:t>سندروم شوک سمی</a:t>
            </a:r>
          </a:p>
          <a:p>
            <a:pPr algn="just" rtl="1"/>
            <a:r>
              <a:rPr lang="fa-IR" b="1" dirty="0" smtClean="0">
                <a:solidFill>
                  <a:srgbClr val="9900CC"/>
                </a:solidFill>
                <a:cs typeface="B Nazanin" pitchFamily="2" charset="-78"/>
              </a:rPr>
              <a:t>کاوازاکی</a:t>
            </a:r>
            <a:endParaRPr lang="fa-IR" b="1" dirty="0">
              <a:solidFill>
                <a:srgbClr val="9900CC"/>
              </a:solidFill>
              <a:cs typeface="B Nazanin"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785787" y="392713"/>
            <a:ext cx="7500990" cy="6260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85728"/>
            <a:ext cx="7239000" cy="6286544"/>
          </a:xfrm>
        </p:spPr>
        <p:txBody>
          <a:bodyPr>
            <a:normAutofit fontScale="92500"/>
          </a:bodyPr>
          <a:lstStyle/>
          <a:p>
            <a:pPr algn="just" rtl="1"/>
            <a:r>
              <a:rPr lang="fa-IR" sz="2800" b="1" dirty="0" smtClean="0">
                <a:solidFill>
                  <a:srgbClr val="0000CC"/>
                </a:solidFill>
                <a:latin typeface="Angsana New" pitchFamily="18" charset="-34"/>
                <a:cs typeface="B Nazanin" pitchFamily="2" charset="-78"/>
              </a:rPr>
              <a:t>يافته هاي باليني  : يك عفونت لو كاليزه  استافيلوكوكي به صورت يك جوش و عفونت فوليكول مو يا ابسه ظاهر مي شود . در صورتي كه استافيلوكوك اورئوس منتشر شود و باكتريمي روي دهد مي تواند </a:t>
            </a:r>
            <a:r>
              <a:rPr lang="fa-IR" sz="2800" b="1" dirty="0" smtClean="0">
                <a:solidFill>
                  <a:srgbClr val="FF0000"/>
                </a:solidFill>
                <a:latin typeface="Angsana New" pitchFamily="18" charset="-34"/>
                <a:cs typeface="B Nazanin" pitchFamily="2" charset="-78"/>
              </a:rPr>
              <a:t>اندوكارديت واستئوميليت </a:t>
            </a:r>
            <a:r>
              <a:rPr lang="fa-IR" sz="2800" b="1" dirty="0" smtClean="0">
                <a:solidFill>
                  <a:srgbClr val="0000CC"/>
                </a:solidFill>
                <a:latin typeface="Angsana New" pitchFamily="18" charset="-34"/>
                <a:cs typeface="B Nazanin" pitchFamily="2" charset="-78"/>
              </a:rPr>
              <a:t>هماتوژن حاد و </a:t>
            </a:r>
            <a:r>
              <a:rPr lang="fa-IR" sz="2800" b="1" dirty="0" smtClean="0">
                <a:solidFill>
                  <a:srgbClr val="FF0000"/>
                </a:solidFill>
                <a:latin typeface="Angsana New" pitchFamily="18" charset="-34"/>
                <a:cs typeface="B Nazanin" pitchFamily="2" charset="-78"/>
              </a:rPr>
              <a:t>مننژيت يا عفونت ريوي </a:t>
            </a:r>
            <a:r>
              <a:rPr lang="fa-IR" sz="2800" b="1" dirty="0" smtClean="0">
                <a:solidFill>
                  <a:srgbClr val="0000CC"/>
                </a:solidFill>
                <a:latin typeface="Angsana New" pitchFamily="18" charset="-34"/>
                <a:cs typeface="B Nazanin" pitchFamily="2" charset="-78"/>
              </a:rPr>
              <a:t>بدهد.</a:t>
            </a:r>
            <a:endParaRPr lang="en-US" sz="2800" b="1" dirty="0" smtClean="0">
              <a:solidFill>
                <a:srgbClr val="0000CC"/>
              </a:solidFill>
              <a:latin typeface="Angsana New" pitchFamily="18" charset="-34"/>
              <a:cs typeface="B Nazanin" pitchFamily="2" charset="-78"/>
            </a:endParaRPr>
          </a:p>
          <a:p>
            <a:pPr algn="just" rtl="1"/>
            <a:r>
              <a:rPr lang="fa-IR" sz="2800" b="1" dirty="0" smtClean="0">
                <a:solidFill>
                  <a:srgbClr val="FF0000"/>
                </a:solidFill>
                <a:latin typeface="Angsana New" pitchFamily="18" charset="-34"/>
                <a:cs typeface="B Nazanin" pitchFamily="2" charset="-78"/>
              </a:rPr>
              <a:t>مسموميت غذايي </a:t>
            </a:r>
            <a:r>
              <a:rPr lang="fa-IR" sz="2800" b="1" dirty="0" smtClean="0">
                <a:solidFill>
                  <a:srgbClr val="0000CC"/>
                </a:solidFill>
                <a:latin typeface="Angsana New" pitchFamily="18" charset="-34"/>
                <a:cs typeface="B Nazanin" pitchFamily="2" charset="-78"/>
              </a:rPr>
              <a:t>ناشي از انتروتوكسين استافيلوكوك  با دوره ي انكوباسيون (1تا 8 ساعت ) مشخص مي شود كه با تهوع شديد اسفراغ و اسهال همراه است ولي </a:t>
            </a:r>
            <a:r>
              <a:rPr lang="fa-IR" sz="2800" b="1" u="sng" dirty="0" smtClean="0">
                <a:solidFill>
                  <a:srgbClr val="FF0000"/>
                </a:solidFill>
                <a:latin typeface="Angsana New" pitchFamily="18" charset="-34"/>
                <a:cs typeface="B Nazanin" pitchFamily="2" charset="-78"/>
              </a:rPr>
              <a:t>فاقد تب </a:t>
            </a:r>
            <a:r>
              <a:rPr lang="fa-IR" sz="2800" b="1" dirty="0" smtClean="0">
                <a:solidFill>
                  <a:srgbClr val="0000CC"/>
                </a:solidFill>
                <a:latin typeface="Angsana New" pitchFamily="18" charset="-34"/>
                <a:cs typeface="B Nazanin" pitchFamily="2" charset="-78"/>
              </a:rPr>
              <a:t>است. مثل فرم استفراغی سرئوس فرم اسهالی سرئوس مثل پرفرنجنس</a:t>
            </a:r>
            <a:endParaRPr lang="en-US" sz="2800" b="1" dirty="0" smtClean="0">
              <a:solidFill>
                <a:srgbClr val="0000CC"/>
              </a:solidFill>
              <a:latin typeface="Angsana New" pitchFamily="18" charset="-34"/>
              <a:cs typeface="B Nazanin" pitchFamily="2" charset="-78"/>
            </a:endParaRPr>
          </a:p>
          <a:p>
            <a:pPr algn="just" rtl="1"/>
            <a:r>
              <a:rPr lang="fa-IR" sz="2800" b="1" dirty="0" smtClean="0">
                <a:solidFill>
                  <a:srgbClr val="FF0000"/>
                </a:solidFill>
                <a:latin typeface="Angsana New" pitchFamily="18" charset="-34"/>
                <a:cs typeface="B Nazanin" pitchFamily="2" charset="-78"/>
              </a:rPr>
              <a:t>سندروم شوك توكسيك </a:t>
            </a:r>
            <a:r>
              <a:rPr lang="fa-IR" sz="2800" b="1" dirty="0" smtClean="0">
                <a:solidFill>
                  <a:srgbClr val="0000CC"/>
                </a:solidFill>
                <a:latin typeface="Angsana New" pitchFamily="18" charset="-34"/>
                <a:cs typeface="B Nazanin" pitchFamily="2" charset="-78"/>
              </a:rPr>
              <a:t>با شروع ناگهاني تب بالا و اسفراغ و اسهال و ميالژي و راشهاي شبه مخملكي و هيپوتانسيون همراه با نارسايي قلبي و كليوي در موارد شديد  تظاهر مي يابد . اين سندروم اغلب 5 روز بعد از شروع قائدگي در زنان جوان كه تامپون استفاده مي كنند روي مي دهد.</a:t>
            </a:r>
            <a:endParaRPr lang="en-US" sz="2800" b="1" dirty="0" smtClean="0">
              <a:solidFill>
                <a:srgbClr val="0000CC"/>
              </a:solidFill>
              <a:latin typeface="Angsana New" pitchFamily="18" charset="-34"/>
              <a:cs typeface="B Nazanin" pitchFamily="2" charset="-78"/>
            </a:endParaRPr>
          </a:p>
          <a:p>
            <a:endParaRPr lang="fa-I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normAutofit fontScale="62500" lnSpcReduction="20000"/>
          </a:bodyPr>
          <a:lstStyle/>
          <a:p>
            <a:pPr algn="just" rtl="1"/>
            <a:r>
              <a:rPr lang="fa-IR" sz="3500" b="1" dirty="0" smtClean="0">
                <a:solidFill>
                  <a:srgbClr val="FF0000"/>
                </a:solidFill>
                <a:latin typeface="Angsana New" pitchFamily="18" charset="-34"/>
                <a:cs typeface="B Nazanin" pitchFamily="2" charset="-78"/>
              </a:rPr>
              <a:t>تست هاي تشخيصي </a:t>
            </a:r>
            <a:r>
              <a:rPr lang="fa-IR" sz="3600" b="1" dirty="0" smtClean="0">
                <a:solidFill>
                  <a:srgbClr val="FF0000"/>
                </a:solidFill>
                <a:latin typeface="Angsana New" pitchFamily="18" charset="-34"/>
                <a:cs typeface="B Nazanin" pitchFamily="2" charset="-78"/>
              </a:rPr>
              <a:t>ازمايشگاهي </a:t>
            </a:r>
            <a:endParaRPr lang="en-US" sz="3600" b="1" dirty="0" smtClean="0">
              <a:solidFill>
                <a:srgbClr val="FF0000"/>
              </a:solidFill>
              <a:latin typeface="Angsana New" pitchFamily="18" charset="-34"/>
              <a:cs typeface="B Nazanin" pitchFamily="2" charset="-78"/>
            </a:endParaRPr>
          </a:p>
          <a:p>
            <a:pPr algn="just" rtl="1"/>
            <a:r>
              <a:rPr lang="fa-IR" sz="3600" b="1" dirty="0" smtClean="0">
                <a:solidFill>
                  <a:srgbClr val="0000CC"/>
                </a:solidFill>
                <a:latin typeface="Angsana New" pitchFamily="18" charset="-34"/>
                <a:cs typeface="B Nazanin" pitchFamily="2" charset="-78"/>
              </a:rPr>
              <a:t>1-نمونه : از سواب سطحي از چرك و خون ومواد اسپيره شده از  ناي يا مايع نخاعي  مي توان براي كشت استفاده كرد .</a:t>
            </a:r>
            <a:endParaRPr lang="en-US" sz="3600" b="1" dirty="0" smtClean="0">
              <a:solidFill>
                <a:srgbClr val="0000CC"/>
              </a:solidFill>
              <a:latin typeface="Angsana New" pitchFamily="18" charset="-34"/>
              <a:cs typeface="B Nazanin" pitchFamily="2" charset="-78"/>
            </a:endParaRPr>
          </a:p>
          <a:p>
            <a:pPr algn="just" rtl="1"/>
            <a:r>
              <a:rPr lang="fa-IR" sz="3600" b="1" dirty="0" smtClean="0">
                <a:solidFill>
                  <a:srgbClr val="0000CC"/>
                </a:solidFill>
                <a:latin typeface="Angsana New" pitchFamily="18" charset="-34"/>
                <a:cs typeface="B Nazanin" pitchFamily="2" charset="-78"/>
              </a:rPr>
              <a:t>2-اسمير : امكان افتراق استافيلوكوك هاي ساپروفيتيك از انواع بيماري زا توسط اسمير وجود ندارد .</a:t>
            </a:r>
            <a:endParaRPr lang="en-US" sz="3600" b="1" dirty="0" smtClean="0">
              <a:solidFill>
                <a:srgbClr val="0000CC"/>
              </a:solidFill>
              <a:latin typeface="Angsana New" pitchFamily="18" charset="-34"/>
              <a:cs typeface="B Nazanin" pitchFamily="2" charset="-78"/>
            </a:endParaRPr>
          </a:p>
          <a:p>
            <a:pPr algn="just" rtl="1"/>
            <a:r>
              <a:rPr lang="fa-IR" sz="3600" b="1" dirty="0" smtClean="0">
                <a:solidFill>
                  <a:srgbClr val="0000CC"/>
                </a:solidFill>
                <a:latin typeface="Angsana New" pitchFamily="18" charset="-34"/>
                <a:cs typeface="B Nazanin" pitchFamily="2" charset="-78"/>
              </a:rPr>
              <a:t>3- كشت :</a:t>
            </a:r>
            <a:endParaRPr lang="en-US" sz="3600" b="1" dirty="0" smtClean="0">
              <a:solidFill>
                <a:srgbClr val="0000CC"/>
              </a:solidFill>
              <a:latin typeface="Angsana New" pitchFamily="18" charset="-34"/>
              <a:cs typeface="B Nazanin" pitchFamily="2" charset="-78"/>
            </a:endParaRPr>
          </a:p>
          <a:p>
            <a:pPr algn="just" rtl="1"/>
            <a:r>
              <a:rPr lang="fa-IR" sz="3600" b="1" dirty="0" smtClean="0">
                <a:solidFill>
                  <a:srgbClr val="0000CC"/>
                </a:solidFill>
                <a:latin typeface="Angsana New" pitchFamily="18" charset="-34"/>
                <a:cs typeface="B Nazanin" pitchFamily="2" charset="-78"/>
              </a:rPr>
              <a:t>4- تست كاتالار :</a:t>
            </a:r>
            <a:endParaRPr lang="en-US" sz="3600" b="1" dirty="0" smtClean="0">
              <a:solidFill>
                <a:srgbClr val="0000CC"/>
              </a:solidFill>
              <a:latin typeface="Angsana New" pitchFamily="18" charset="-34"/>
              <a:cs typeface="B Nazanin" pitchFamily="2" charset="-78"/>
            </a:endParaRPr>
          </a:p>
          <a:p>
            <a:pPr algn="just" rtl="1"/>
            <a:r>
              <a:rPr lang="fa-IR" sz="3600" b="1" dirty="0" smtClean="0">
                <a:solidFill>
                  <a:srgbClr val="0000CC"/>
                </a:solidFill>
                <a:latin typeface="Angsana New" pitchFamily="18" charset="-34"/>
                <a:cs typeface="B Nazanin" pitchFamily="2" charset="-78"/>
              </a:rPr>
              <a:t>5- تست كواگولاز : براي انجام اين تست پلاسما ي سيترانه موش را به نسبت 1 به 5 رقيق كرده با حجم مساوي از محيط كشت ابگوشت يا نمونه رشد كرده كولوني ها در روي اگار مخلوط در دماي 37 مخلوط مي كنيم اگر در مدت 1تا 4 ساعته لخته ايجاد شود تست مثبت است . تمام استافيلوكوك هاي كواگولاز مثبت در انسان بيماري زا هستند . </a:t>
            </a:r>
            <a:endParaRPr lang="en-US" sz="3600" b="1" dirty="0" smtClean="0">
              <a:solidFill>
                <a:srgbClr val="0000CC"/>
              </a:solidFill>
              <a:latin typeface="Angsana New" pitchFamily="18" charset="-34"/>
              <a:cs typeface="B Nazanin" pitchFamily="2" charset="-78"/>
            </a:endParaRPr>
          </a:p>
          <a:p>
            <a:pPr algn="just" rtl="1"/>
            <a:r>
              <a:rPr lang="fa-IR" sz="3600" b="1" dirty="0" smtClean="0">
                <a:solidFill>
                  <a:srgbClr val="0000CC"/>
                </a:solidFill>
                <a:latin typeface="Angsana New" pitchFamily="18" charset="-34"/>
                <a:cs typeface="B Nazanin" pitchFamily="2" charset="-78"/>
              </a:rPr>
              <a:t>6- تست حساسيت : مقاومت به پني سيلين </a:t>
            </a:r>
            <a:r>
              <a:rPr lang="en-US" sz="3600" b="1" dirty="0" smtClean="0">
                <a:solidFill>
                  <a:srgbClr val="0000CC"/>
                </a:solidFill>
                <a:latin typeface="Angsana New" pitchFamily="18" charset="-34"/>
                <a:cs typeface="B Nazanin" pitchFamily="2" charset="-78"/>
              </a:rPr>
              <a:t>G</a:t>
            </a:r>
            <a:r>
              <a:rPr lang="fa-IR" sz="3600" b="1" dirty="0" smtClean="0">
                <a:solidFill>
                  <a:srgbClr val="0000CC"/>
                </a:solidFill>
                <a:latin typeface="Angsana New" pitchFamily="18" charset="-34"/>
                <a:cs typeface="B Nazanin" pitchFamily="2" charset="-78"/>
              </a:rPr>
              <a:t> را مي توان با تست مثبت براي بتالاكتاماز نشان داد . در حدود 90 در صد استافيلوكوك اورئوس ها بتالاكتاماز توليد مي كنند . مقاومت به نفسيلين و اكساسيلين و متي سيلين در 35 در صد استافيلوكوك اورئوس ها و در 75 درصد استافيلوكوك اپيدرميس ها روي مي دهد .</a:t>
            </a:r>
            <a:endParaRPr lang="en-US" sz="3600" b="1" dirty="0" smtClean="0">
              <a:solidFill>
                <a:srgbClr val="0000CC"/>
              </a:solidFill>
              <a:latin typeface="Angsana New" pitchFamily="18" charset="-34"/>
              <a:cs typeface="B Nazanin" pitchFamily="2" charset="-78"/>
            </a:endParaRPr>
          </a:p>
          <a:p>
            <a:pPr algn="just"/>
            <a:r>
              <a:rPr lang="fa-IR" sz="3600" b="1" dirty="0" smtClean="0">
                <a:solidFill>
                  <a:srgbClr val="0000CC"/>
                </a:solidFill>
                <a:latin typeface="Angsana New" pitchFamily="18" charset="-34"/>
                <a:cs typeface="B Nazanin" pitchFamily="2" charset="-78"/>
              </a:rPr>
              <a:t>7- تست تعيين نوع و سرولوژيك : تست هاي سرولوژيك براي تشخيص عفونت استافيلوكوك اورئوس ارزش كاربردي اندكي دارند</a:t>
            </a:r>
            <a:r>
              <a:rPr lang="fa-IR" dirty="0" smtClean="0"/>
              <a:t> .</a:t>
            </a:r>
            <a:endParaRPr lang="fa-IR"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00042"/>
            <a:ext cx="7239000" cy="6000792"/>
          </a:xfrm>
        </p:spPr>
        <p:txBody>
          <a:bodyPr>
            <a:normAutofit fontScale="70000" lnSpcReduction="20000"/>
          </a:bodyPr>
          <a:lstStyle/>
          <a:p>
            <a:pPr algn="just" rtl="1"/>
            <a:r>
              <a:rPr lang="fa-IR" sz="3100" b="1" dirty="0" smtClean="0">
                <a:solidFill>
                  <a:srgbClr val="0000CC"/>
                </a:solidFill>
                <a:latin typeface="Angsana New" pitchFamily="18" charset="-34"/>
                <a:cs typeface="B Nazanin" pitchFamily="2" charset="-78"/>
              </a:rPr>
              <a:t>درمان : عفونت هاي پوستي جدي متعدد (مثل </a:t>
            </a:r>
            <a:r>
              <a:rPr lang="fa-IR" sz="3100" b="1" dirty="0" smtClean="0">
                <a:solidFill>
                  <a:srgbClr val="FF0000"/>
                </a:solidFill>
                <a:latin typeface="Angsana New" pitchFamily="18" charset="-34"/>
                <a:cs typeface="B Nazanin" pitchFamily="2" charset="-78"/>
              </a:rPr>
              <a:t>اكنه و فورونكل</a:t>
            </a:r>
            <a:r>
              <a:rPr lang="fa-IR" sz="3100" b="1" dirty="0" smtClean="0">
                <a:solidFill>
                  <a:srgbClr val="0000CC"/>
                </a:solidFill>
                <a:latin typeface="Angsana New" pitchFamily="18" charset="-34"/>
                <a:cs typeface="B Nazanin" pitchFamily="2" charset="-78"/>
              </a:rPr>
              <a:t>) =</a:t>
            </a:r>
            <a:r>
              <a:rPr lang="fa-IR" b="1" dirty="0" smtClean="0">
                <a:solidFill>
                  <a:srgbClr val="0000CC"/>
                </a:solidFill>
                <a:latin typeface="Angsana New" pitchFamily="18" charset="-34"/>
                <a:cs typeface="B Nazanin" pitchFamily="2" charset="-78"/>
              </a:rPr>
              <a:t>تتراسايكلين طولاني= پلاسمید؛ پنی سیلین= بتالاکتاماز و پلاسمید(کانژو و ترانسداکشن)؛ نافسیلین= بتا نیست ولی کاست ژنی ژن </a:t>
            </a:r>
            <a:r>
              <a:rPr lang="en-US" b="1" dirty="0" err="1" smtClean="0">
                <a:solidFill>
                  <a:srgbClr val="0000CC"/>
                </a:solidFill>
                <a:latin typeface="Angsana New" pitchFamily="18" charset="-34"/>
                <a:cs typeface="B Nazanin" pitchFamily="2" charset="-78"/>
              </a:rPr>
              <a:t>mecA</a:t>
            </a:r>
            <a:r>
              <a:rPr lang="fa-IR" b="1" dirty="0" smtClean="0">
                <a:solidFill>
                  <a:srgbClr val="0000CC"/>
                </a:solidFill>
                <a:latin typeface="Angsana New" pitchFamily="18" charset="-34"/>
                <a:cs typeface="B Nazanin" pitchFamily="2" charset="-78"/>
              </a:rPr>
              <a:t> بر روی این کاست که </a:t>
            </a:r>
            <a:r>
              <a:rPr lang="en-US" b="1" dirty="0" smtClean="0">
                <a:solidFill>
                  <a:srgbClr val="0000CC"/>
                </a:solidFill>
                <a:latin typeface="Angsana New" pitchFamily="18" charset="-34"/>
                <a:cs typeface="B Nazanin" pitchFamily="2" charset="-78"/>
              </a:rPr>
              <a:t>PBPII</a:t>
            </a:r>
          </a:p>
          <a:p>
            <a:pPr algn="just" rtl="1"/>
            <a:r>
              <a:rPr lang="fa-IR" b="1" dirty="0" smtClean="0">
                <a:solidFill>
                  <a:srgbClr val="0000CC"/>
                </a:solidFill>
                <a:latin typeface="Angsana New" pitchFamily="18" charset="-34"/>
                <a:cs typeface="B Nazanin" pitchFamily="2" charset="-78"/>
              </a:rPr>
              <a:t>ونکو حد واسط(</a:t>
            </a:r>
            <a:r>
              <a:rPr lang="en-US" b="1" dirty="0" smtClean="0">
                <a:solidFill>
                  <a:srgbClr val="0000CC"/>
                </a:solidFill>
                <a:latin typeface="Angsana New" pitchFamily="18" charset="-34"/>
                <a:cs typeface="B Nazanin" pitchFamily="2" charset="-78"/>
              </a:rPr>
              <a:t>VISA</a:t>
            </a:r>
            <a:r>
              <a:rPr lang="fa-IR" b="1" dirty="0" smtClean="0">
                <a:solidFill>
                  <a:srgbClr val="0000CC"/>
                </a:solidFill>
                <a:latin typeface="Angsana New" pitchFamily="18" charset="-34"/>
                <a:cs typeface="B Nazanin" pitchFamily="2" charset="-78"/>
              </a:rPr>
              <a:t>): تغییر دیواره </a:t>
            </a:r>
            <a:r>
              <a:rPr lang="en-US" b="1" dirty="0" smtClean="0">
                <a:solidFill>
                  <a:srgbClr val="0000CC"/>
                </a:solidFill>
                <a:latin typeface="Angsana New" pitchFamily="18" charset="-34"/>
                <a:cs typeface="B Nazanin" pitchFamily="2" charset="-78"/>
              </a:rPr>
              <a:t>Van</a:t>
            </a:r>
            <a:r>
              <a:rPr lang="fa-IR" b="1" dirty="0" smtClean="0">
                <a:solidFill>
                  <a:srgbClr val="0000CC"/>
                </a:solidFill>
                <a:latin typeface="Angsana New" pitchFamily="18" charset="-34"/>
                <a:cs typeface="B Nazanin" pitchFamily="2" charset="-78"/>
              </a:rPr>
              <a:t> در انترو نیست. به نافسیلین هم مقاومند</a:t>
            </a:r>
          </a:p>
          <a:p>
            <a:pPr algn="just" rtl="1"/>
            <a:r>
              <a:rPr lang="fa-IR" b="1" dirty="0" smtClean="0">
                <a:solidFill>
                  <a:srgbClr val="0000CC"/>
                </a:solidFill>
                <a:latin typeface="Angsana New" pitchFamily="18" charset="-34"/>
                <a:cs typeface="B Nazanin" pitchFamily="2" charset="-78"/>
              </a:rPr>
              <a:t>ونکو مقاوم:  </a:t>
            </a:r>
            <a:r>
              <a:rPr lang="en-US" b="1" dirty="0" smtClean="0">
                <a:solidFill>
                  <a:srgbClr val="0000CC"/>
                </a:solidFill>
                <a:latin typeface="Angsana New" pitchFamily="18" charset="-34"/>
                <a:cs typeface="B Nazanin" pitchFamily="2" charset="-78"/>
              </a:rPr>
              <a:t>Van A</a:t>
            </a:r>
            <a:r>
              <a:rPr lang="fa-IR" b="1" dirty="0" smtClean="0">
                <a:solidFill>
                  <a:srgbClr val="0000CC"/>
                </a:solidFill>
                <a:latin typeface="Angsana New" pitchFamily="18" charset="-34"/>
                <a:cs typeface="B Nazanin" pitchFamily="2" charset="-78"/>
              </a:rPr>
              <a:t> و </a:t>
            </a:r>
            <a:r>
              <a:rPr lang="en-US" b="1" dirty="0" err="1" smtClean="0">
                <a:solidFill>
                  <a:srgbClr val="0000CC"/>
                </a:solidFill>
                <a:latin typeface="Angsana New" pitchFamily="18" charset="-34"/>
                <a:cs typeface="B Nazanin" pitchFamily="2" charset="-78"/>
              </a:rPr>
              <a:t>mecA</a:t>
            </a:r>
            <a:r>
              <a:rPr lang="fa-IR" b="1" dirty="0" smtClean="0">
                <a:solidFill>
                  <a:srgbClr val="0000CC"/>
                </a:solidFill>
                <a:latin typeface="Angsana New" pitchFamily="18" charset="-34"/>
                <a:cs typeface="B Nazanin" pitchFamily="2" charset="-78"/>
              </a:rPr>
              <a:t>. نمک به نافسیلین</a:t>
            </a:r>
          </a:p>
          <a:p>
            <a:pPr algn="just" rtl="1"/>
            <a:r>
              <a:rPr lang="fa-IR" b="1" dirty="0" smtClean="0">
                <a:solidFill>
                  <a:srgbClr val="0000CC"/>
                </a:solidFill>
                <a:latin typeface="Angsana New" pitchFamily="18" charset="-34"/>
                <a:cs typeface="B Nazanin" pitchFamily="2" charset="-78"/>
              </a:rPr>
              <a:t>براي درمان ابسه ها و ضايعا چركي بسته ديگر و درناژ چرك ضروري است و مي توان از داروهاي ضد ميكروبي استفاده كرد .</a:t>
            </a:r>
            <a:endParaRPr lang="en-US" b="1" dirty="0" smtClean="0">
              <a:solidFill>
                <a:srgbClr val="0000CC"/>
              </a:solidFill>
              <a:latin typeface="Angsana New" pitchFamily="18" charset="-34"/>
              <a:cs typeface="B Nazanin" pitchFamily="2" charset="-78"/>
            </a:endParaRPr>
          </a:p>
          <a:p>
            <a:pPr algn="just" rtl="1"/>
            <a:r>
              <a:rPr lang="fa-IR" b="1" dirty="0" smtClean="0">
                <a:solidFill>
                  <a:srgbClr val="0000CC"/>
                </a:solidFill>
                <a:latin typeface="Angsana New" pitchFamily="18" charset="-34"/>
                <a:cs typeface="B Nazanin" pitchFamily="2" charset="-78"/>
              </a:rPr>
              <a:t>در </a:t>
            </a:r>
            <a:r>
              <a:rPr lang="fa-IR" b="1" dirty="0" smtClean="0">
                <a:solidFill>
                  <a:srgbClr val="FF0000"/>
                </a:solidFill>
                <a:latin typeface="Angsana New" pitchFamily="18" charset="-34"/>
                <a:cs typeface="B Nazanin" pitchFamily="2" charset="-78"/>
              </a:rPr>
              <a:t>استئوميليت مزمن </a:t>
            </a:r>
            <a:r>
              <a:rPr lang="fa-IR" b="1" dirty="0" smtClean="0">
                <a:solidFill>
                  <a:srgbClr val="0000CC"/>
                </a:solidFill>
                <a:latin typeface="Angsana New" pitchFamily="18" charset="-34"/>
                <a:cs typeface="B Nazanin" pitchFamily="2" charset="-78"/>
              </a:rPr>
              <a:t>يا راجعه  درناژ جراحي و برداشت استخوان مرده به همراه تجويز داروهاي مناسب طولاني مدت انجام مي شود .</a:t>
            </a:r>
            <a:endParaRPr lang="en-US" b="1" dirty="0" smtClean="0">
              <a:solidFill>
                <a:srgbClr val="0000CC"/>
              </a:solidFill>
              <a:latin typeface="Angsana New" pitchFamily="18" charset="-34"/>
              <a:cs typeface="B Nazanin" pitchFamily="2" charset="-78"/>
            </a:endParaRPr>
          </a:p>
          <a:p>
            <a:pPr algn="just" rtl="1"/>
            <a:r>
              <a:rPr lang="fa-IR" b="1" dirty="0" smtClean="0">
                <a:solidFill>
                  <a:srgbClr val="0000CC"/>
                </a:solidFill>
                <a:latin typeface="Angsana New" pitchFamily="18" charset="-34"/>
                <a:cs typeface="B Nazanin" pitchFamily="2" charset="-78"/>
              </a:rPr>
              <a:t>براي درمان </a:t>
            </a:r>
            <a:r>
              <a:rPr lang="fa-IR" b="1" u="sng" dirty="0" smtClean="0">
                <a:solidFill>
                  <a:srgbClr val="FF0000"/>
                </a:solidFill>
                <a:latin typeface="Angsana New" pitchFamily="18" charset="-34"/>
                <a:cs typeface="B Nazanin" pitchFamily="2" charset="-78"/>
              </a:rPr>
              <a:t>باكتريمي و اندوكارديت و پنوموني </a:t>
            </a:r>
            <a:r>
              <a:rPr lang="fa-IR" b="1" dirty="0" smtClean="0">
                <a:solidFill>
                  <a:srgbClr val="0000CC"/>
                </a:solidFill>
                <a:latin typeface="Angsana New" pitchFamily="18" charset="-34"/>
                <a:cs typeface="B Nazanin" pitchFamily="2" charset="-78"/>
              </a:rPr>
              <a:t>و عفونت هاي شديد ناشي از استافيلوكوك اورئوس نياز به درمان وريدي طولاني مدت با پني سيلين مقاوم به يتالاكتاماز است . اغلب از وانكومايسين براي درمان استافيلوكوك هاي مقاوم به نفسيلين استفاده مي شود .</a:t>
            </a:r>
            <a:endParaRPr lang="en-US" b="1" dirty="0" smtClean="0">
              <a:solidFill>
                <a:srgbClr val="0000CC"/>
              </a:solidFill>
              <a:latin typeface="Angsana New" pitchFamily="18" charset="-34"/>
              <a:cs typeface="B Nazanin" pitchFamily="2" charset="-78"/>
            </a:endParaRPr>
          </a:p>
          <a:p>
            <a:pPr algn="just" rtl="1"/>
            <a:r>
              <a:rPr lang="fa-IR" b="1" dirty="0" smtClean="0">
                <a:solidFill>
                  <a:srgbClr val="0000CC"/>
                </a:solidFill>
                <a:latin typeface="Angsana New" pitchFamily="18" charset="-34"/>
                <a:cs typeface="B Nazanin" pitchFamily="2" charset="-78"/>
              </a:rPr>
              <a:t>جديدتر مثل لينزوليد و داپتومايسين و </a:t>
            </a:r>
            <a:r>
              <a:rPr lang="en-US" b="1" dirty="0" err="1" smtClean="0">
                <a:solidFill>
                  <a:srgbClr val="0000CC"/>
                </a:solidFill>
                <a:latin typeface="Angsana New" pitchFamily="18" charset="-34"/>
                <a:cs typeface="B Nazanin" pitchFamily="2" charset="-78"/>
              </a:rPr>
              <a:t>Quinupristin</a:t>
            </a:r>
            <a:r>
              <a:rPr lang="en-US" b="1" dirty="0" smtClean="0">
                <a:solidFill>
                  <a:srgbClr val="0000CC"/>
                </a:solidFill>
                <a:latin typeface="Angsana New" pitchFamily="18" charset="-34"/>
                <a:cs typeface="B Nazanin" pitchFamily="2" charset="-78"/>
              </a:rPr>
              <a:t>/</a:t>
            </a:r>
            <a:r>
              <a:rPr lang="en-US" b="1" dirty="0" err="1" smtClean="0">
                <a:solidFill>
                  <a:srgbClr val="0000CC"/>
                </a:solidFill>
                <a:latin typeface="Angsana New" pitchFamily="18" charset="-34"/>
                <a:cs typeface="B Nazanin" pitchFamily="2" charset="-78"/>
              </a:rPr>
              <a:t>dalfpristin</a:t>
            </a:r>
            <a:r>
              <a:rPr lang="fa-IR" b="1" dirty="0" smtClean="0">
                <a:solidFill>
                  <a:srgbClr val="0000CC"/>
                </a:solidFill>
                <a:latin typeface="Angsana New" pitchFamily="18" charset="-34"/>
                <a:cs typeface="B Nazanin" pitchFamily="2" charset="-78"/>
              </a:rPr>
              <a:t> در موارد عفونتهاي استافيلوكوكي و انتروكوكي جدي كه به داروهاي ديگر مقاوم هستند</a:t>
            </a:r>
            <a:endParaRPr lang="en-US" b="1" dirty="0" smtClean="0">
              <a:solidFill>
                <a:srgbClr val="0000CC"/>
              </a:solidFill>
              <a:latin typeface="Angsana New" pitchFamily="18" charset="-34"/>
              <a:cs typeface="B Nazanin" pitchFamily="2" charset="-78"/>
            </a:endParaRPr>
          </a:p>
          <a:p>
            <a:pPr algn="just" rtl="1"/>
            <a:r>
              <a:rPr lang="fa-IR" b="1" dirty="0" smtClean="0">
                <a:solidFill>
                  <a:srgbClr val="0000CC"/>
                </a:solidFill>
                <a:latin typeface="Angsana New" pitchFamily="18" charset="-34"/>
                <a:cs typeface="B Nazanin" pitchFamily="2" charset="-78"/>
              </a:rPr>
              <a:t>اگر عفونت هاي ناشي ار استافيلوكوك اورئوس هاي غير توليد كننده ي بتالاكتاماز باشد يعني پني سيلين </a:t>
            </a:r>
            <a:r>
              <a:rPr lang="en-US" b="1" dirty="0" smtClean="0">
                <a:solidFill>
                  <a:srgbClr val="0000CC"/>
                </a:solidFill>
                <a:latin typeface="Angsana New" pitchFamily="18" charset="-34"/>
                <a:cs typeface="B Nazanin" pitchFamily="2" charset="-78"/>
              </a:rPr>
              <a:t>G </a:t>
            </a:r>
            <a:r>
              <a:rPr lang="fa-IR" b="1" dirty="0" smtClean="0">
                <a:solidFill>
                  <a:srgbClr val="0000CC"/>
                </a:solidFill>
                <a:latin typeface="Angsana New" pitchFamily="18" charset="-34"/>
                <a:cs typeface="B Nazanin" pitchFamily="2" charset="-78"/>
              </a:rPr>
              <a:t>داروي انتخابي است . اگر چه مواجه با چنين سوشهاي استافيلوكوك اورئوسي نادر است .</a:t>
            </a:r>
            <a:endParaRPr lang="en-US" b="1" dirty="0" smtClean="0">
              <a:solidFill>
                <a:srgbClr val="0000CC"/>
              </a:solidFill>
              <a:latin typeface="Angsana New" pitchFamily="18" charset="-34"/>
              <a:cs typeface="B Nazanin" pitchFamily="2" charset="-78"/>
            </a:endParaRPr>
          </a:p>
          <a:p>
            <a:pPr algn="just" rtl="1"/>
            <a:r>
              <a:rPr lang="fa-IR" b="1" u="sng" dirty="0" smtClean="0">
                <a:solidFill>
                  <a:srgbClr val="FF0000"/>
                </a:solidFill>
                <a:latin typeface="Angsana New" pitchFamily="18" charset="-34"/>
                <a:cs typeface="B Nazanin" pitchFamily="2" charset="-78"/>
              </a:rPr>
              <a:t>اپيدميولوژي و كنترل : </a:t>
            </a:r>
            <a:r>
              <a:rPr lang="fa-IR" b="1" dirty="0" smtClean="0">
                <a:solidFill>
                  <a:srgbClr val="0000CC"/>
                </a:solidFill>
                <a:latin typeface="Angsana New" pitchFamily="18" charset="-34"/>
                <a:cs typeface="B Nazanin" pitchFamily="2" charset="-78"/>
              </a:rPr>
              <a:t>استافيلوكوك ها انگلهاي انساني بوده و در همه جا پراكند ه هستند . منابع اصلي عفوني شامل وسائل الوده مجاري تنفسي و پوست انسان هستند . </a:t>
            </a:r>
            <a:endParaRPr lang="en-US" b="1" dirty="0" smtClean="0">
              <a:solidFill>
                <a:srgbClr val="0000CC"/>
              </a:solidFill>
              <a:latin typeface="Angsana New" pitchFamily="18" charset="-34"/>
              <a:cs typeface="B Nazanin" pitchFamily="2" charset="-78"/>
            </a:endParaRPr>
          </a:p>
          <a:p>
            <a:pPr algn="just" rtl="1"/>
            <a:r>
              <a:rPr lang="fa-IR" b="1" dirty="0" smtClean="0">
                <a:solidFill>
                  <a:srgbClr val="0000CC"/>
                </a:solidFill>
                <a:latin typeface="Angsana New" pitchFamily="18" charset="-34"/>
                <a:cs typeface="B Nazanin" pitchFamily="2" charset="-78"/>
              </a:rPr>
              <a:t>بيمارستانها = بخش نگهداري از نوزادان </a:t>
            </a:r>
            <a:r>
              <a:rPr lang="en-US" b="1" dirty="0" smtClean="0">
                <a:solidFill>
                  <a:srgbClr val="0000CC"/>
                </a:solidFill>
                <a:latin typeface="Angsana New" pitchFamily="18" charset="-34"/>
                <a:cs typeface="B Nazanin" pitchFamily="2" charset="-78"/>
              </a:rPr>
              <a:t>ICU</a:t>
            </a:r>
            <a:r>
              <a:rPr lang="fa-IR" b="1" dirty="0" smtClean="0">
                <a:solidFill>
                  <a:srgbClr val="0000CC"/>
                </a:solidFill>
                <a:latin typeface="Angsana New" pitchFamily="18" charset="-34"/>
                <a:cs typeface="B Nazanin" pitchFamily="2" charset="-78"/>
              </a:rPr>
              <a:t> و اتاق عمل و بخش شيمي درماني سرطان هسند . افراد بیمار و کارکنان مقاوم در بینی یا پوست</a:t>
            </a:r>
            <a:endParaRPr lang="en-US"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u="sng" dirty="0" smtClean="0">
                <a:solidFill>
                  <a:srgbClr val="9900CC"/>
                </a:solidFill>
                <a:cs typeface="B Nazanin" pitchFamily="2" charset="-78"/>
              </a:rPr>
              <a:t>فصل 14 استرپتوكوك ها </a:t>
            </a:r>
            <a:r>
              <a:rPr lang="en-US" dirty="0" smtClean="0"/>
              <a:t/>
            </a:r>
            <a:br>
              <a:rPr lang="en-US" dirty="0" smtClean="0"/>
            </a:br>
            <a:endParaRPr lang="fa-IR" dirty="0"/>
          </a:p>
        </p:txBody>
      </p:sp>
      <p:sp>
        <p:nvSpPr>
          <p:cNvPr id="3" name="Content Placeholder 2"/>
          <p:cNvSpPr>
            <a:spLocks noGrp="1"/>
          </p:cNvSpPr>
          <p:nvPr>
            <p:ph idx="1"/>
          </p:nvPr>
        </p:nvSpPr>
        <p:spPr>
          <a:xfrm>
            <a:off x="457200" y="1214422"/>
            <a:ext cx="7239000" cy="5241314"/>
          </a:xfrm>
        </p:spPr>
        <p:txBody>
          <a:bodyPr>
            <a:normAutofit fontScale="85000" lnSpcReduction="10000"/>
          </a:bodyPr>
          <a:lstStyle/>
          <a:p>
            <a:pPr algn="just" rtl="1"/>
            <a:r>
              <a:rPr lang="fa-IR" sz="2800" b="1" dirty="0" smtClean="0">
                <a:solidFill>
                  <a:srgbClr val="0000CC"/>
                </a:solidFill>
                <a:latin typeface="Angsana New" pitchFamily="18" charset="-34"/>
                <a:cs typeface="B Nazanin" pitchFamily="2" charset="-78"/>
              </a:rPr>
              <a:t>استرپتوكوك ها باكتريهاي كروي گرم مثبتي هستند = در هنگام رشد به صورت جفتي يا زنجيره اي قرار مي گيرند . برخي از انها فلورنرمال انسان هستند .</a:t>
            </a:r>
            <a:endParaRPr lang="en-US" sz="2800" b="1" dirty="0" smtClean="0">
              <a:solidFill>
                <a:srgbClr val="0000CC"/>
              </a:solidFill>
              <a:latin typeface="Angsana New" pitchFamily="18" charset="-34"/>
              <a:cs typeface="B Nazanin" pitchFamily="2" charset="-78"/>
            </a:endParaRPr>
          </a:p>
          <a:p>
            <a:pPr algn="just" rtl="1"/>
            <a:r>
              <a:rPr lang="fa-IR" sz="2800" b="1" dirty="0" smtClean="0">
                <a:solidFill>
                  <a:srgbClr val="0000CC"/>
                </a:solidFill>
                <a:latin typeface="Angsana New" pitchFamily="18" charset="-34"/>
                <a:cs typeface="B Nazanin" pitchFamily="2" charset="-78"/>
              </a:rPr>
              <a:t>استرپتوكوكها را براساس موارد زير تقسيم بندي مي كنند :</a:t>
            </a:r>
            <a:endParaRPr lang="en-US" sz="2800" b="1" dirty="0" smtClean="0">
              <a:solidFill>
                <a:srgbClr val="0000CC"/>
              </a:solidFill>
              <a:latin typeface="Angsana New" pitchFamily="18" charset="-34"/>
              <a:cs typeface="B Nazanin" pitchFamily="2" charset="-78"/>
            </a:endParaRPr>
          </a:p>
          <a:p>
            <a:pPr lvl="0" algn="just" rtl="1"/>
            <a:r>
              <a:rPr lang="fa-IR" sz="2800" b="1" dirty="0" smtClean="0">
                <a:solidFill>
                  <a:srgbClr val="0000CC"/>
                </a:solidFill>
                <a:latin typeface="Angsana New" pitchFamily="18" charset="-34"/>
                <a:cs typeface="B Nazanin" pitchFamily="2" charset="-78"/>
              </a:rPr>
              <a:t>شكل كولوني و واكنش هموليتيك روي اگار خوندار =ب</a:t>
            </a:r>
            <a:r>
              <a:rPr lang="fa-IR" sz="2800" b="1" u="sng" dirty="0" smtClean="0">
                <a:solidFill>
                  <a:srgbClr val="FF0000"/>
                </a:solidFill>
                <a:latin typeface="Angsana New" pitchFamily="18" charset="-34"/>
                <a:cs typeface="B Nazanin" pitchFamily="2" charset="-78"/>
              </a:rPr>
              <a:t>راون</a:t>
            </a:r>
          </a:p>
          <a:p>
            <a:pPr algn="just" rtl="1"/>
            <a:r>
              <a:rPr lang="fa-IR" sz="2800" b="1" dirty="0" smtClean="0">
                <a:solidFill>
                  <a:srgbClr val="0000CC"/>
                </a:solidFill>
                <a:latin typeface="Angsana New" pitchFamily="18" charset="-34"/>
                <a:cs typeface="B Nazanin" pitchFamily="2" charset="-78"/>
              </a:rPr>
              <a:t>الف) هموليز: بيشتر استرپتوكوك ها به درجان مختلفي در شرايط ازمايشگاهي قادر به هموليز سلول هاي گلبول قرمز هستند .</a:t>
            </a:r>
            <a:endParaRPr lang="en-US" sz="2800" b="1" dirty="0" smtClean="0">
              <a:solidFill>
                <a:srgbClr val="0000CC"/>
              </a:solidFill>
              <a:latin typeface="Angsana New" pitchFamily="18" charset="-34"/>
              <a:cs typeface="B Nazanin" pitchFamily="2" charset="-78"/>
            </a:endParaRPr>
          </a:p>
          <a:p>
            <a:pPr algn="just" rtl="1"/>
            <a:r>
              <a:rPr lang="fa-IR" sz="2800" b="1" dirty="0" smtClean="0">
                <a:solidFill>
                  <a:srgbClr val="0000CC"/>
                </a:solidFill>
                <a:latin typeface="Angsana New" pitchFamily="18" charset="-34"/>
                <a:cs typeface="B Nazanin" pitchFamily="2" charset="-78"/>
              </a:rPr>
              <a:t>نكته : در بتاهموليز اريتروسيتها به صورت كامل تجزيه مي شوند در صورتي كه الفا هموليز اريتروسيتها به صورت ناكامل ليز شده و همراه با كاهش هموگلوبين و تشكيل پيگمان سبز هستند . استرپتوكوك ها يي را كه غير هموليتيك هستند را گاما هموليز مي گويند .</a:t>
            </a:r>
            <a:endParaRPr lang="en-US" sz="2800" b="1" dirty="0" smtClean="0">
              <a:solidFill>
                <a:srgbClr val="0000CC"/>
              </a:solidFill>
              <a:latin typeface="Angsana New" pitchFamily="18" charset="-34"/>
              <a:cs typeface="B Nazanin" pitchFamily="2" charset="-78"/>
            </a:endParaRPr>
          </a:p>
          <a:p>
            <a:pPr lvl="0" algn="just" rtl="1"/>
            <a:endParaRPr lang="en-US" sz="2800" b="1" dirty="0" smtClean="0">
              <a:solidFill>
                <a:srgbClr val="0000CC"/>
              </a:solidFill>
              <a:latin typeface="Angsana New" pitchFamily="18" charset="-34"/>
              <a:cs typeface="B Nazanin" pitchFamily="2" charset="-78"/>
            </a:endParaRPr>
          </a:p>
          <a:p>
            <a:pPr lvl="0" algn="just" rtl="1"/>
            <a:r>
              <a:rPr lang="fa-IR" sz="2800" b="1" dirty="0" smtClean="0">
                <a:solidFill>
                  <a:srgbClr val="0000CC"/>
                </a:solidFill>
                <a:latin typeface="Angsana New" pitchFamily="18" charset="-34"/>
                <a:cs typeface="B Nazanin" pitchFamily="2" charset="-78"/>
              </a:rPr>
              <a:t>واكنش بيوشيميايي یا فیزیولوژیک= اسنیت و بریج</a:t>
            </a:r>
            <a:endParaRPr lang="en-US" sz="28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384400" y="500042"/>
            <a:ext cx="6224883" cy="5956321"/>
          </a:xfrm>
          <a:prstGeom prst="rect">
            <a:avLst/>
          </a:prstGeom>
          <a:noFill/>
          <a:ln w="9525">
            <a:noFill/>
            <a:miter lim="800000"/>
            <a:headEnd/>
            <a:tailEnd/>
          </a:ln>
          <a:effectLst/>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428604"/>
            <a:ext cx="7239000" cy="5929354"/>
          </a:xfrm>
        </p:spPr>
        <p:txBody>
          <a:bodyPr>
            <a:noAutofit/>
          </a:bodyPr>
          <a:lstStyle/>
          <a:p>
            <a:pPr algn="just" rtl="1">
              <a:buNone/>
            </a:pPr>
            <a:endParaRPr lang="fa-IR" sz="2000" b="1" dirty="0" smtClean="0">
              <a:solidFill>
                <a:srgbClr val="0000CC"/>
              </a:solidFill>
              <a:latin typeface="Angsana New" pitchFamily="18" charset="-34"/>
              <a:cs typeface="B Nazanin" pitchFamily="2" charset="-78"/>
            </a:endParaRPr>
          </a:p>
          <a:p>
            <a:pPr algn="just" rtl="1"/>
            <a:r>
              <a:rPr lang="fa-IR" sz="2000" b="1" dirty="0" smtClean="0">
                <a:solidFill>
                  <a:srgbClr val="0000CC"/>
                </a:solidFill>
                <a:latin typeface="Angsana New" pitchFamily="18" charset="-34"/>
                <a:cs typeface="B Nazanin" pitchFamily="2" charset="-78"/>
              </a:rPr>
              <a:t>ب) موارد اختصاصي – گروه (تقسيم بندي</a:t>
            </a:r>
            <a:r>
              <a:rPr lang="en-US" sz="2000" b="1" dirty="0" smtClean="0">
                <a:solidFill>
                  <a:srgbClr val="0000CC"/>
                </a:solidFill>
                <a:latin typeface="Angsana New" pitchFamily="18" charset="-34"/>
                <a:cs typeface="B Nazanin" pitchFamily="2" charset="-78"/>
              </a:rPr>
              <a:t> LANCEFIELD</a:t>
            </a:r>
            <a:r>
              <a:rPr lang="fa-IR" sz="2000" b="1" dirty="0" smtClean="0">
                <a:solidFill>
                  <a:srgbClr val="0000CC"/>
                </a:solidFill>
                <a:latin typeface="Angsana New" pitchFamily="18" charset="-34"/>
                <a:cs typeface="B Nazanin" pitchFamily="2" charset="-78"/>
              </a:rPr>
              <a:t>): كربو هيدرات موجود در ديواره سلولي استرپتوكوك ها اساس سرولوژيك گروه بندي لانسفيلد (گروه هاي </a:t>
            </a:r>
            <a:r>
              <a:rPr lang="en-US" sz="2000" b="1" dirty="0" smtClean="0">
                <a:solidFill>
                  <a:srgbClr val="0000CC"/>
                </a:solidFill>
                <a:latin typeface="Angsana New" pitchFamily="18" charset="-34"/>
                <a:cs typeface="B Nazanin" pitchFamily="2" charset="-78"/>
              </a:rPr>
              <a:t>K-V  A-H </a:t>
            </a:r>
            <a:r>
              <a:rPr lang="fa-IR" sz="2000" b="1" dirty="0" smtClean="0">
                <a:solidFill>
                  <a:srgbClr val="0000CC"/>
                </a:solidFill>
                <a:latin typeface="Angsana New" pitchFamily="18" charset="-34"/>
                <a:cs typeface="B Nazanin" pitchFamily="2" charset="-78"/>
              </a:rPr>
              <a:t>) است. اين قند امينو (اختلاف مربوط به آمینو شوگرهای دیواره سلولی است).در استرپتوكوك ها به صورت زير است : </a:t>
            </a:r>
            <a:endParaRPr lang="en-US" sz="2000" b="1" dirty="0" smtClean="0">
              <a:solidFill>
                <a:srgbClr val="0000CC"/>
              </a:solidFill>
              <a:latin typeface="Angsana New" pitchFamily="18" charset="-34"/>
              <a:cs typeface="B Nazanin" pitchFamily="2" charset="-78"/>
            </a:endParaRPr>
          </a:p>
          <a:p>
            <a:pPr algn="just" rtl="1"/>
            <a:r>
              <a:rPr lang="fa-IR" sz="2000" b="1" dirty="0" smtClean="0">
                <a:solidFill>
                  <a:srgbClr val="0000CC"/>
                </a:solidFill>
                <a:latin typeface="Angsana New" pitchFamily="18" charset="-34"/>
                <a:cs typeface="B Nazanin" pitchFamily="2" charset="-78"/>
              </a:rPr>
              <a:t>استرپتوكوك گروه </a:t>
            </a:r>
            <a:r>
              <a:rPr lang="en-US" sz="2000" b="1" dirty="0" smtClean="0">
                <a:solidFill>
                  <a:srgbClr val="0000CC"/>
                </a:solidFill>
                <a:latin typeface="Angsana New" pitchFamily="18" charset="-34"/>
                <a:cs typeface="B Nazanin" pitchFamily="2" charset="-78"/>
              </a:rPr>
              <a:t>A </a:t>
            </a:r>
            <a:r>
              <a:rPr lang="fa-IR" sz="2000" b="1" dirty="0" smtClean="0">
                <a:solidFill>
                  <a:srgbClr val="0000CC"/>
                </a:solidFill>
                <a:latin typeface="Angsana New" pitchFamily="18" charset="-34"/>
                <a:cs typeface="B Nazanin" pitchFamily="2" charset="-78"/>
              </a:rPr>
              <a:t>: رامنوز </a:t>
            </a:r>
            <a:r>
              <a:rPr lang="en-US" sz="2000" b="1" dirty="0" smtClean="0">
                <a:solidFill>
                  <a:srgbClr val="0000CC"/>
                </a:solidFill>
                <a:latin typeface="Angsana New" pitchFamily="18" charset="-34"/>
                <a:cs typeface="B Nazanin" pitchFamily="2" charset="-78"/>
              </a:rPr>
              <a:t>N-</a:t>
            </a:r>
            <a:r>
              <a:rPr lang="fa-IR" sz="2000" b="1" dirty="0" smtClean="0">
                <a:solidFill>
                  <a:srgbClr val="0000CC"/>
                </a:solidFill>
                <a:latin typeface="Angsana New" pitchFamily="18" charset="-34"/>
                <a:cs typeface="B Nazanin" pitchFamily="2" charset="-78"/>
              </a:rPr>
              <a:t> استيل گلوكوزامين </a:t>
            </a:r>
            <a:endParaRPr lang="en-US" sz="2000" b="1" dirty="0" smtClean="0">
              <a:solidFill>
                <a:srgbClr val="0000CC"/>
              </a:solidFill>
              <a:latin typeface="Angsana New" pitchFamily="18" charset="-34"/>
              <a:cs typeface="B Nazanin" pitchFamily="2" charset="-78"/>
            </a:endParaRPr>
          </a:p>
          <a:p>
            <a:pPr algn="just" rtl="1"/>
            <a:r>
              <a:rPr lang="fa-IR" sz="2000" b="1" dirty="0" smtClean="0">
                <a:solidFill>
                  <a:srgbClr val="0000CC"/>
                </a:solidFill>
                <a:latin typeface="Angsana New" pitchFamily="18" charset="-34"/>
                <a:cs typeface="B Nazanin" pitchFamily="2" charset="-78"/>
              </a:rPr>
              <a:t>استرپتوكوك گروه </a:t>
            </a:r>
            <a:r>
              <a:rPr lang="en-US" sz="2000" b="1" dirty="0" smtClean="0">
                <a:solidFill>
                  <a:srgbClr val="0000CC"/>
                </a:solidFill>
                <a:latin typeface="Angsana New" pitchFamily="18" charset="-34"/>
                <a:cs typeface="B Nazanin" pitchFamily="2" charset="-78"/>
              </a:rPr>
              <a:t>B</a:t>
            </a:r>
            <a:r>
              <a:rPr lang="fa-IR" sz="2000" b="1" dirty="0" smtClean="0">
                <a:solidFill>
                  <a:srgbClr val="0000CC"/>
                </a:solidFill>
                <a:latin typeface="Angsana New" pitchFamily="18" charset="-34"/>
                <a:cs typeface="B Nazanin" pitchFamily="2" charset="-78"/>
              </a:rPr>
              <a:t> : رامنوز – گلوكوز امين پلي ساكاريد </a:t>
            </a:r>
            <a:endParaRPr lang="en-US" sz="2000" b="1" dirty="0" smtClean="0">
              <a:solidFill>
                <a:srgbClr val="0000CC"/>
              </a:solidFill>
              <a:latin typeface="Angsana New" pitchFamily="18" charset="-34"/>
              <a:cs typeface="B Nazanin" pitchFamily="2" charset="-78"/>
            </a:endParaRPr>
          </a:p>
          <a:p>
            <a:pPr algn="just" rtl="1"/>
            <a:r>
              <a:rPr lang="fa-IR" sz="2000" b="1" dirty="0" smtClean="0">
                <a:solidFill>
                  <a:srgbClr val="0000CC"/>
                </a:solidFill>
                <a:latin typeface="Angsana New" pitchFamily="18" charset="-34"/>
                <a:cs typeface="B Nazanin" pitchFamily="2" charset="-78"/>
              </a:rPr>
              <a:t>استر پتوكوك گروه </a:t>
            </a:r>
            <a:r>
              <a:rPr lang="en-US" sz="2000" b="1" dirty="0" smtClean="0">
                <a:solidFill>
                  <a:srgbClr val="0000CC"/>
                </a:solidFill>
                <a:latin typeface="Angsana New" pitchFamily="18" charset="-34"/>
                <a:cs typeface="B Nazanin" pitchFamily="2" charset="-78"/>
              </a:rPr>
              <a:t>C</a:t>
            </a:r>
            <a:r>
              <a:rPr lang="fa-IR" sz="2000" b="1" dirty="0" smtClean="0">
                <a:solidFill>
                  <a:srgbClr val="0000CC"/>
                </a:solidFill>
                <a:latin typeface="Angsana New" pitchFamily="18" charset="-34"/>
                <a:cs typeface="B Nazanin" pitchFamily="2" charset="-78"/>
              </a:rPr>
              <a:t> : رامنوز </a:t>
            </a:r>
            <a:r>
              <a:rPr lang="en-US" sz="2000" b="1" dirty="0" smtClean="0">
                <a:solidFill>
                  <a:srgbClr val="0000CC"/>
                </a:solidFill>
                <a:latin typeface="Angsana New" pitchFamily="18" charset="-34"/>
                <a:cs typeface="B Nazanin" pitchFamily="2" charset="-78"/>
              </a:rPr>
              <a:t> N-</a:t>
            </a:r>
            <a:r>
              <a:rPr lang="fa-IR" sz="2000" b="1" dirty="0" smtClean="0">
                <a:solidFill>
                  <a:srgbClr val="0000CC"/>
                </a:solidFill>
                <a:latin typeface="Angsana New" pitchFamily="18" charset="-34"/>
                <a:cs typeface="B Nazanin" pitchFamily="2" charset="-78"/>
              </a:rPr>
              <a:t> استيل گالاكتوز امين </a:t>
            </a:r>
            <a:endParaRPr lang="en-US" sz="2000" b="1" dirty="0" smtClean="0">
              <a:solidFill>
                <a:srgbClr val="0000CC"/>
              </a:solidFill>
              <a:latin typeface="Angsana New" pitchFamily="18" charset="-34"/>
              <a:cs typeface="B Nazanin" pitchFamily="2" charset="-78"/>
            </a:endParaRPr>
          </a:p>
          <a:p>
            <a:pPr algn="just" rtl="1"/>
            <a:r>
              <a:rPr lang="fa-IR" sz="2000" b="1" dirty="0" smtClean="0">
                <a:solidFill>
                  <a:srgbClr val="0000CC"/>
                </a:solidFill>
                <a:latin typeface="Angsana New" pitchFamily="18" charset="-34"/>
                <a:cs typeface="B Nazanin" pitchFamily="2" charset="-78"/>
              </a:rPr>
              <a:t>استرپتوكوك گروه </a:t>
            </a:r>
            <a:r>
              <a:rPr lang="en-US" sz="2000" b="1" dirty="0" smtClean="0">
                <a:solidFill>
                  <a:srgbClr val="0000CC"/>
                </a:solidFill>
                <a:latin typeface="Angsana New" pitchFamily="18" charset="-34"/>
                <a:cs typeface="B Nazanin" pitchFamily="2" charset="-78"/>
              </a:rPr>
              <a:t>D</a:t>
            </a:r>
            <a:r>
              <a:rPr lang="fa-IR" sz="2000" b="1" dirty="0" smtClean="0">
                <a:solidFill>
                  <a:srgbClr val="0000CC"/>
                </a:solidFill>
                <a:latin typeface="Angsana New" pitchFamily="18" charset="-34"/>
                <a:cs typeface="B Nazanin" pitchFamily="2" charset="-78"/>
              </a:rPr>
              <a:t> : گليسرول تايكوئيك اسيد محتوي </a:t>
            </a:r>
            <a:r>
              <a:rPr lang="en-US" sz="2000" b="1" dirty="0" smtClean="0">
                <a:solidFill>
                  <a:srgbClr val="0000CC"/>
                </a:solidFill>
                <a:latin typeface="Angsana New" pitchFamily="18" charset="-34"/>
                <a:cs typeface="B Nazanin" pitchFamily="2" charset="-78"/>
              </a:rPr>
              <a:t>–D</a:t>
            </a:r>
            <a:r>
              <a:rPr lang="fa-IR" sz="2000" b="1" dirty="0" smtClean="0">
                <a:solidFill>
                  <a:srgbClr val="0000CC"/>
                </a:solidFill>
                <a:latin typeface="Angsana New" pitchFamily="18" charset="-34"/>
                <a:cs typeface="B Nazanin" pitchFamily="2" charset="-78"/>
              </a:rPr>
              <a:t> الانن و گلوكوز</a:t>
            </a:r>
            <a:endParaRPr lang="en-US" sz="2000" b="1" dirty="0" smtClean="0">
              <a:solidFill>
                <a:srgbClr val="0000CC"/>
              </a:solidFill>
              <a:latin typeface="Angsana New" pitchFamily="18" charset="-34"/>
              <a:cs typeface="B Nazanin" pitchFamily="2" charset="-78"/>
            </a:endParaRPr>
          </a:p>
          <a:p>
            <a:pPr algn="just" rtl="1"/>
            <a:r>
              <a:rPr lang="fa-IR" sz="2000" b="1" dirty="0" smtClean="0">
                <a:solidFill>
                  <a:srgbClr val="0000CC"/>
                </a:solidFill>
                <a:latin typeface="Angsana New" pitchFamily="18" charset="-34"/>
                <a:cs typeface="B Nazanin" pitchFamily="2" charset="-78"/>
              </a:rPr>
              <a:t>استرپتوكوك گروه </a:t>
            </a:r>
            <a:r>
              <a:rPr lang="en-US" sz="2000" b="1" dirty="0" smtClean="0">
                <a:solidFill>
                  <a:srgbClr val="0000CC"/>
                </a:solidFill>
                <a:latin typeface="Angsana New" pitchFamily="18" charset="-34"/>
                <a:cs typeface="B Nazanin" pitchFamily="2" charset="-78"/>
              </a:rPr>
              <a:t>F</a:t>
            </a:r>
            <a:r>
              <a:rPr lang="fa-IR" sz="2000" b="1" dirty="0" smtClean="0">
                <a:solidFill>
                  <a:srgbClr val="0000CC"/>
                </a:solidFill>
                <a:latin typeface="Angsana New" pitchFamily="18" charset="-34"/>
                <a:cs typeface="B Nazanin" pitchFamily="2" charset="-78"/>
              </a:rPr>
              <a:t> : گليكو پيرانوزيل </a:t>
            </a:r>
            <a:r>
              <a:rPr lang="en-US" sz="2000" b="1" dirty="0" smtClean="0">
                <a:solidFill>
                  <a:srgbClr val="0000CC"/>
                </a:solidFill>
                <a:latin typeface="Angsana New" pitchFamily="18" charset="-34"/>
                <a:cs typeface="B Nazanin" pitchFamily="2" charset="-78"/>
              </a:rPr>
              <a:t>N-</a:t>
            </a:r>
            <a:r>
              <a:rPr lang="fa-IR" sz="2000" b="1" dirty="0" smtClean="0">
                <a:solidFill>
                  <a:srgbClr val="0000CC"/>
                </a:solidFill>
                <a:latin typeface="Angsana New" pitchFamily="18" charset="-34"/>
                <a:cs typeface="B Nazanin" pitchFamily="2" charset="-78"/>
              </a:rPr>
              <a:t> گالاكتوزامين </a:t>
            </a:r>
            <a:endParaRPr lang="en-US" sz="2000" b="1" dirty="0" smtClean="0">
              <a:solidFill>
                <a:srgbClr val="0000CC"/>
              </a:solidFill>
              <a:latin typeface="Angsana New" pitchFamily="18" charset="-34"/>
              <a:cs typeface="B Nazanin" pitchFamily="2" charset="-78"/>
            </a:endParaRPr>
          </a:p>
          <a:p>
            <a:pPr algn="just" rtl="1"/>
            <a:r>
              <a:rPr lang="fa-IR" sz="2000" b="1" dirty="0" smtClean="0">
                <a:solidFill>
                  <a:srgbClr val="0000CC"/>
                </a:solidFill>
                <a:latin typeface="Angsana New" pitchFamily="18" charset="-34"/>
                <a:cs typeface="B Nazanin" pitchFamily="2" charset="-78"/>
              </a:rPr>
              <a:t>نكته : انواع </a:t>
            </a:r>
            <a:r>
              <a:rPr lang="en-US" sz="2000" b="1" dirty="0" smtClean="0">
                <a:solidFill>
                  <a:srgbClr val="0000CC"/>
                </a:solidFill>
                <a:latin typeface="Angsana New" pitchFamily="18" charset="-34"/>
                <a:cs typeface="B Nazanin" pitchFamily="2" charset="-78"/>
              </a:rPr>
              <a:t> G . F . C . B . A </a:t>
            </a:r>
            <a:r>
              <a:rPr lang="fa-IR" sz="2000" b="1" dirty="0" smtClean="0">
                <a:solidFill>
                  <a:srgbClr val="0000CC"/>
                </a:solidFill>
                <a:latin typeface="Angsana New" pitchFamily="18" charset="-34"/>
                <a:cs typeface="B Nazanin" pitchFamily="2" charset="-78"/>
              </a:rPr>
              <a:t> استرپتوكوك ها در انسان باعث بيماري مي شوند</a:t>
            </a:r>
          </a:p>
          <a:p>
            <a:pPr algn="just" rtl="1"/>
            <a:r>
              <a:rPr lang="fa-IR" sz="2000" b="1" dirty="0" smtClean="0">
                <a:solidFill>
                  <a:srgbClr val="0000CC"/>
                </a:solidFill>
                <a:latin typeface="Angsana New" pitchFamily="18" charset="-34"/>
                <a:cs typeface="B Nazanin" pitchFamily="2" charset="-78"/>
              </a:rPr>
              <a:t>ویریدانس فاقد و نه.</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500042"/>
            <a:ext cx="7239000" cy="6143668"/>
          </a:xfrm>
        </p:spPr>
        <p:txBody>
          <a:bodyPr>
            <a:normAutofit/>
          </a:bodyPr>
          <a:lstStyle/>
          <a:p>
            <a:pPr algn="just" rtl="1"/>
            <a:r>
              <a:rPr lang="fa-IR" sz="2400" b="1" dirty="0" smtClean="0">
                <a:solidFill>
                  <a:srgbClr val="0000CC"/>
                </a:solidFill>
                <a:latin typeface="Angsana New" pitchFamily="18" charset="-34"/>
                <a:cs typeface="B Nazanin" pitchFamily="2" charset="-78"/>
              </a:rPr>
              <a:t>ج) </a:t>
            </a:r>
            <a:r>
              <a:rPr lang="fa-IR" sz="2400" b="1" dirty="0" smtClean="0">
                <a:solidFill>
                  <a:srgbClr val="FF0000"/>
                </a:solidFill>
                <a:latin typeface="Angsana New" pitchFamily="18" charset="-34"/>
                <a:cs typeface="B Nazanin" pitchFamily="2" charset="-78"/>
              </a:rPr>
              <a:t>پلي ساكاريد هاي كپسولي: </a:t>
            </a:r>
            <a:r>
              <a:rPr lang="fa-IR" sz="2400" b="1" dirty="0" smtClean="0">
                <a:solidFill>
                  <a:srgbClr val="0000CC"/>
                </a:solidFill>
                <a:latin typeface="Angsana New" pitchFamily="18" charset="-34"/>
                <a:cs typeface="B Nazanin" pitchFamily="2" charset="-78"/>
              </a:rPr>
              <a:t>از خاصيت اختصاصي انتي ژن  پلي ساكاريدها كپسولي براي تقسيم بندي اسرپتوكوك پنومونيه و براي تعيين انواع استرپتوكوك گروه </a:t>
            </a:r>
            <a:r>
              <a:rPr lang="en-US" sz="2400" b="1" dirty="0" smtClean="0">
                <a:solidFill>
                  <a:srgbClr val="0000CC"/>
                </a:solidFill>
                <a:latin typeface="Angsana New" pitchFamily="18" charset="-34"/>
                <a:cs typeface="B Nazanin" pitchFamily="2" charset="-78"/>
              </a:rPr>
              <a:t>B </a:t>
            </a:r>
            <a:r>
              <a:rPr lang="fa-IR" sz="2400" b="1" dirty="0" smtClean="0">
                <a:solidFill>
                  <a:srgbClr val="0000CC"/>
                </a:solidFill>
                <a:latin typeface="Angsana New" pitchFamily="18" charset="-34"/>
                <a:cs typeface="B Nazanin" pitchFamily="2" charset="-78"/>
              </a:rPr>
              <a:t> (استرپتوكوك اگالاكيا )استفاده مي شود .</a:t>
            </a:r>
            <a:endParaRPr lang="en-US" sz="2400" b="1" dirty="0" smtClean="0">
              <a:solidFill>
                <a:srgbClr val="0000CC"/>
              </a:solidFill>
              <a:latin typeface="Angsana New" pitchFamily="18" charset="-34"/>
              <a:cs typeface="B Nazanin" pitchFamily="2" charset="-78"/>
            </a:endParaRPr>
          </a:p>
          <a:p>
            <a:pPr algn="just" rtl="1"/>
            <a:r>
              <a:rPr lang="fa-IR" sz="2400" b="1" dirty="0" smtClean="0">
                <a:solidFill>
                  <a:srgbClr val="0000CC"/>
                </a:solidFill>
                <a:latin typeface="Angsana New" pitchFamily="18" charset="-34"/>
                <a:cs typeface="B Nazanin" pitchFamily="2" charset="-78"/>
              </a:rPr>
              <a:t>د) </a:t>
            </a:r>
            <a:r>
              <a:rPr lang="fa-IR" sz="2400" b="1" dirty="0" smtClean="0">
                <a:solidFill>
                  <a:srgbClr val="FF0000"/>
                </a:solidFill>
                <a:latin typeface="Angsana New" pitchFamily="18" charset="-34"/>
                <a:cs typeface="B Nazanin" pitchFamily="2" charset="-78"/>
              </a:rPr>
              <a:t>واكنش بيوشيميايي : </a:t>
            </a:r>
            <a:r>
              <a:rPr lang="fa-IR" sz="2400" b="1" dirty="0" smtClean="0">
                <a:solidFill>
                  <a:srgbClr val="0000CC"/>
                </a:solidFill>
                <a:latin typeface="Angsana New" pitchFamily="18" charset="-34"/>
                <a:cs typeface="B Nazanin" pitchFamily="2" charset="-78"/>
              </a:rPr>
              <a:t>از تست هاي  بيوشيميايي (مثل واكنش هاي تخمير قندها )براي تقسيم بندي استرپتوكوك ها بهد از تعيين مشخصات مربوط به رشد كولوني و مشخصات هموليتيك استفاده مي شود .</a:t>
            </a:r>
            <a:endParaRPr lang="en-US" sz="2400" b="1" dirty="0" smtClean="0">
              <a:solidFill>
                <a:srgbClr val="0000CC"/>
              </a:solidFill>
              <a:latin typeface="Angsana New" pitchFamily="18" charset="-34"/>
              <a:cs typeface="B Nazanin" pitchFamily="2" charset="-78"/>
            </a:endParaRPr>
          </a:p>
          <a:p>
            <a:pPr algn="just" rtl="1"/>
            <a:r>
              <a:rPr lang="fa-IR" sz="2400" b="1" dirty="0" smtClean="0">
                <a:solidFill>
                  <a:srgbClr val="0000CC"/>
                </a:solidFill>
                <a:latin typeface="Angsana New" pitchFamily="18" charset="-34"/>
                <a:cs typeface="B Nazanin" pitchFamily="2" charset="-78"/>
              </a:rPr>
              <a:t>از انجايي كه واكنش هاي بيوشيميايي در ازمايشگاه هاي متمركز انجام شده و اغلب غير قابل اعتماد هستند هنگامي كه نياز به شناسايي </a:t>
            </a:r>
            <a:r>
              <a:rPr lang="fa-IR" sz="2400" b="1" dirty="0" smtClean="0">
                <a:solidFill>
                  <a:srgbClr val="FF0000"/>
                </a:solidFill>
                <a:latin typeface="Angsana New" pitchFamily="18" charset="-34"/>
                <a:cs typeface="B Nazanin" pitchFamily="2" charset="-78"/>
              </a:rPr>
              <a:t>استر پتوكوك ويريدانس </a:t>
            </a:r>
            <a:r>
              <a:rPr lang="fa-IR" sz="2400" b="1" dirty="0" smtClean="0">
                <a:solidFill>
                  <a:srgbClr val="0000CC"/>
                </a:solidFill>
                <a:latin typeface="Angsana New" pitchFamily="18" charset="-34"/>
                <a:cs typeface="B Nazanin" pitchFamily="2" charset="-78"/>
              </a:rPr>
              <a:t>باشد روش هاي ژن سکوانسینگ جايگزين تست هاي فنوتيپيك با روش هاي فوق شده اند .</a:t>
            </a:r>
            <a:endParaRPr lang="en-US" sz="24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71480"/>
            <a:ext cx="7429552" cy="5786478"/>
          </a:xfrm>
        </p:spPr>
        <p:txBody>
          <a:bodyPr>
            <a:normAutofit/>
          </a:bodyPr>
          <a:lstStyle/>
          <a:p>
            <a:pPr algn="just" rtl="1"/>
            <a:r>
              <a:rPr lang="fa-IR" sz="2500" b="1" u="sng" dirty="0" smtClean="0">
                <a:solidFill>
                  <a:srgbClr val="FF0000"/>
                </a:solidFill>
                <a:latin typeface="Angsana New" pitchFamily="18" charset="-34"/>
                <a:cs typeface="B Nazanin" pitchFamily="2" charset="-78"/>
              </a:rPr>
              <a:t>استرپتوكوك پيوژن(</a:t>
            </a:r>
            <a:r>
              <a:rPr lang="en-US" sz="2500" b="1" u="sng" dirty="0" smtClean="0">
                <a:solidFill>
                  <a:srgbClr val="FF0000"/>
                </a:solidFill>
                <a:latin typeface="Angsana New" pitchFamily="18" charset="-34"/>
                <a:cs typeface="B Nazanin" pitchFamily="2" charset="-78"/>
              </a:rPr>
              <a:t>A</a:t>
            </a:r>
            <a:r>
              <a:rPr lang="fa-IR" sz="2500" b="1" u="sng" dirty="0" smtClean="0">
                <a:solidFill>
                  <a:srgbClr val="FF0000"/>
                </a:solidFill>
                <a:latin typeface="Angsana New" pitchFamily="18" charset="-34"/>
                <a:cs typeface="B Nazanin" pitchFamily="2" charset="-78"/>
              </a:rPr>
              <a:t>): </a:t>
            </a:r>
            <a:r>
              <a:rPr lang="fa-IR" sz="2500" b="1" dirty="0" smtClean="0">
                <a:solidFill>
                  <a:srgbClr val="0000CC"/>
                </a:solidFill>
                <a:latin typeface="Angsana New" pitchFamily="18" charset="-34"/>
                <a:cs typeface="B Nazanin" pitchFamily="2" charset="-78"/>
              </a:rPr>
              <a:t>اسرپتوكوك پيوژن عامل بيماري زاي اصلي در ؛ هموليز بتا(بزرگ) در اطراف كولوني هاي بزرگتر از 5/ ميليمتر توليد مي كند. (پیرولیدونیل آریل آمیداز</a:t>
            </a:r>
            <a:r>
              <a:rPr lang="en-US" sz="2500" b="1" dirty="0" smtClean="0">
                <a:solidFill>
                  <a:srgbClr val="0000CC"/>
                </a:solidFill>
                <a:latin typeface="Angsana New" pitchFamily="18" charset="-34"/>
                <a:cs typeface="B Nazanin" pitchFamily="2" charset="-78"/>
              </a:rPr>
              <a:t>PYR</a:t>
            </a:r>
            <a:r>
              <a:rPr lang="fa-IR" sz="2500" b="1" dirty="0" smtClean="0">
                <a:solidFill>
                  <a:srgbClr val="0000CC"/>
                </a:solidFill>
                <a:latin typeface="Angsana New" pitchFamily="18" charset="-34"/>
                <a:cs typeface="B Nazanin" pitchFamily="2" charset="-78"/>
              </a:rPr>
              <a:t> ) مثبت حساس به باسیتراسن</a:t>
            </a:r>
            <a:endParaRPr lang="en-US" sz="2500" b="1" dirty="0" smtClean="0">
              <a:solidFill>
                <a:srgbClr val="0000CC"/>
              </a:solidFill>
              <a:latin typeface="Angsana New" pitchFamily="18" charset="-34"/>
              <a:cs typeface="B Nazanin" pitchFamily="2" charset="-78"/>
            </a:endParaRPr>
          </a:p>
          <a:p>
            <a:pPr algn="just" rtl="1"/>
            <a:r>
              <a:rPr lang="fa-IR" sz="2500" b="1" dirty="0" smtClean="0">
                <a:solidFill>
                  <a:srgbClr val="0000CC"/>
                </a:solidFill>
                <a:latin typeface="Angsana New" pitchFamily="18" charset="-34"/>
                <a:cs typeface="B Nazanin" pitchFamily="2" charset="-78"/>
              </a:rPr>
              <a:t>مورفولوژي : كروي يا بيضي شكل =صورت زنجير وار.</a:t>
            </a:r>
            <a:endParaRPr lang="en-US" sz="2500" b="1" dirty="0" smtClean="0">
              <a:solidFill>
                <a:srgbClr val="0000CC"/>
              </a:solidFill>
              <a:latin typeface="Angsana New" pitchFamily="18" charset="-34"/>
              <a:cs typeface="B Nazanin" pitchFamily="2" charset="-78"/>
            </a:endParaRPr>
          </a:p>
          <a:p>
            <a:pPr algn="just" rtl="1"/>
            <a:r>
              <a:rPr lang="fa-IR" sz="2500" b="1" dirty="0" smtClean="0">
                <a:solidFill>
                  <a:srgbClr val="FF0000"/>
                </a:solidFill>
                <a:latin typeface="Angsana New" pitchFamily="18" charset="-34"/>
                <a:cs typeface="B Nazanin" pitchFamily="2" charset="-78"/>
              </a:rPr>
              <a:t>نكته : </a:t>
            </a:r>
            <a:r>
              <a:rPr lang="fa-IR" sz="2500" b="1" dirty="0" smtClean="0">
                <a:solidFill>
                  <a:srgbClr val="0000CC"/>
                </a:solidFill>
                <a:latin typeface="Angsana New" pitchFamily="18" charset="-34"/>
                <a:cs typeface="B Nazanin" pitchFamily="2" charset="-78"/>
              </a:rPr>
              <a:t>اكثر سوشهاي استرپتوكوك ها گروه </a:t>
            </a:r>
            <a:r>
              <a:rPr lang="en-US" sz="2500" b="1" dirty="0" smtClean="0">
                <a:solidFill>
                  <a:srgbClr val="0000CC"/>
                </a:solidFill>
                <a:latin typeface="Angsana New" pitchFamily="18" charset="-34"/>
                <a:cs typeface="B Nazanin" pitchFamily="2" charset="-78"/>
              </a:rPr>
              <a:t>A</a:t>
            </a:r>
            <a:r>
              <a:rPr lang="fa-IR" sz="2500" b="1" dirty="0" smtClean="0">
                <a:solidFill>
                  <a:srgbClr val="0000CC"/>
                </a:solidFill>
                <a:latin typeface="Angsana New" pitchFamily="18" charset="-34"/>
                <a:cs typeface="B Nazanin" pitchFamily="2" charset="-78"/>
              </a:rPr>
              <a:t>  كپسولي از جنس اسيد هيالورونيك توليد مي كنند. نقش ضد فاگو؛ با پروتئین </a:t>
            </a:r>
            <a:r>
              <a:rPr lang="en-US" sz="2500" b="1" dirty="0" smtClean="0">
                <a:solidFill>
                  <a:srgbClr val="0000CC"/>
                </a:solidFill>
                <a:latin typeface="Angsana New" pitchFamily="18" charset="-34"/>
                <a:cs typeface="B Nazanin" pitchFamily="2" charset="-78"/>
              </a:rPr>
              <a:t>M</a:t>
            </a:r>
            <a:r>
              <a:rPr lang="fa-IR" sz="2500" b="1" dirty="0" smtClean="0">
                <a:solidFill>
                  <a:srgbClr val="0000CC"/>
                </a:solidFill>
                <a:latin typeface="Angsana New" pitchFamily="18" charset="-34"/>
                <a:cs typeface="B Nazanin" pitchFamily="2" charset="-78"/>
              </a:rPr>
              <a:t>= تب روماتیسمی</a:t>
            </a:r>
            <a:endParaRPr lang="en-US" sz="2500" b="1" dirty="0" smtClean="0">
              <a:solidFill>
                <a:srgbClr val="0000CC"/>
              </a:solidFill>
              <a:latin typeface="Angsana New" pitchFamily="18" charset="-34"/>
              <a:cs typeface="B Nazanin" pitchFamily="2" charset="-78"/>
            </a:endParaRPr>
          </a:p>
          <a:p>
            <a:pPr algn="just" rtl="1"/>
            <a:r>
              <a:rPr lang="fa-IR" sz="2500" b="1" dirty="0" smtClean="0">
                <a:solidFill>
                  <a:srgbClr val="0000CC"/>
                </a:solidFill>
                <a:latin typeface="Angsana New" pitchFamily="18" charset="-34"/>
                <a:cs typeface="B Nazanin" pitchFamily="2" charset="-78"/>
              </a:rPr>
              <a:t>ديواره ي سلولي استرپتوكوك پيوژن محتوي پروتئين ها (انتي ژن هاي </a:t>
            </a:r>
            <a:r>
              <a:rPr lang="en-US" sz="2500" b="1" dirty="0" smtClean="0">
                <a:solidFill>
                  <a:srgbClr val="0000CC"/>
                </a:solidFill>
                <a:latin typeface="Angsana New" pitchFamily="18" charset="-34"/>
                <a:cs typeface="B Nazanin" pitchFamily="2" charset="-78"/>
              </a:rPr>
              <a:t> R . T . M </a:t>
            </a:r>
            <a:r>
              <a:rPr lang="fa-IR" sz="2500" b="1" dirty="0" smtClean="0">
                <a:solidFill>
                  <a:srgbClr val="0000CC"/>
                </a:solidFill>
                <a:latin typeface="Angsana New" pitchFamily="18" charset="-34"/>
                <a:cs typeface="B Nazanin" pitchFamily="2" charset="-78"/>
              </a:rPr>
              <a:t> ) كربوهيدراتها و پپتيد و گليكان بوده و پيلي هاي مو مانندي از كپسول استرپتوكوك ها خارج مي شود . پيلي ها بخشي از پروتئين </a:t>
            </a:r>
            <a:r>
              <a:rPr lang="en-US" sz="2500" b="1" dirty="0" smtClean="0">
                <a:solidFill>
                  <a:srgbClr val="0000CC"/>
                </a:solidFill>
                <a:latin typeface="Angsana New" pitchFamily="18" charset="-34"/>
                <a:cs typeface="B Nazanin" pitchFamily="2" charset="-78"/>
              </a:rPr>
              <a:t>M</a:t>
            </a:r>
            <a:r>
              <a:rPr lang="fa-IR" sz="2500" b="1" dirty="0" smtClean="0">
                <a:solidFill>
                  <a:srgbClr val="0000CC"/>
                </a:solidFill>
                <a:latin typeface="Angsana New" pitchFamily="18" charset="-34"/>
                <a:cs typeface="B Nazanin" pitchFamily="2" charset="-78"/>
              </a:rPr>
              <a:t>  بوده و توسط  اسيد ليپوتايكو ئيك پوشيده شده اند .</a:t>
            </a:r>
            <a:endParaRPr lang="en-US" sz="25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normAutofit/>
          </a:bodyPr>
          <a:lstStyle/>
          <a:p>
            <a:pPr algn="just" rtl="1"/>
            <a:r>
              <a:rPr lang="fa-IR" sz="2500" b="1" dirty="0" smtClean="0">
                <a:solidFill>
                  <a:srgbClr val="0000CC"/>
                </a:solidFill>
                <a:latin typeface="Angsana New" pitchFamily="18" charset="-34"/>
                <a:cs typeface="B Nazanin" pitchFamily="2" charset="-78"/>
              </a:rPr>
              <a:t>بيشتر استرپتوكوك ها در محيط كشت جامد به صورت كولوني هاي </a:t>
            </a:r>
            <a:r>
              <a:rPr lang="fa-IR" sz="2500" b="1" dirty="0" smtClean="0">
                <a:solidFill>
                  <a:srgbClr val="FF0000"/>
                </a:solidFill>
                <a:latin typeface="Angsana New" pitchFamily="18" charset="-34"/>
                <a:cs typeface="B Nazanin" pitchFamily="2" charset="-78"/>
              </a:rPr>
              <a:t>سكه اي شكل(دیسکوئید) </a:t>
            </a:r>
            <a:r>
              <a:rPr lang="fa-IR" sz="2500" b="1" dirty="0" smtClean="0">
                <a:solidFill>
                  <a:srgbClr val="0000CC"/>
                </a:solidFill>
                <a:latin typeface="Angsana New" pitchFamily="18" charset="-34"/>
                <a:cs typeface="B Nazanin" pitchFamily="2" charset="-78"/>
              </a:rPr>
              <a:t>با قطر 1 تا 2 ميليمتر رشد مي كنند .</a:t>
            </a:r>
          </a:p>
          <a:p>
            <a:pPr algn="just" rtl="1"/>
            <a:r>
              <a:rPr lang="fa-IR" sz="2500" b="1" dirty="0" smtClean="0">
                <a:solidFill>
                  <a:srgbClr val="0000CC"/>
                </a:solidFill>
                <a:latin typeface="Angsana New" pitchFamily="18" charset="-34"/>
                <a:cs typeface="B Nazanin" pitchFamily="2" charset="-78"/>
              </a:rPr>
              <a:t> استرپتوكوك پيوژن ها بتاهموليتيك هستند .اغلب اسرپتوكوك هاي هموليتيك بيماري زا  بهترين رشد را در دماي 37 درجه داشته و</a:t>
            </a:r>
            <a:r>
              <a:rPr lang="en-US" sz="2500" b="1" dirty="0" smtClean="0">
                <a:solidFill>
                  <a:srgbClr val="0000CC"/>
                </a:solidFill>
                <a:latin typeface="Angsana New" pitchFamily="18" charset="-34"/>
                <a:cs typeface="B Nazanin" pitchFamily="2" charset="-78"/>
              </a:rPr>
              <a:t>  </a:t>
            </a:r>
            <a:r>
              <a:rPr lang="en-US" sz="2500" b="1" dirty="0" smtClean="0">
                <a:solidFill>
                  <a:srgbClr val="FF0000"/>
                </a:solidFill>
                <a:latin typeface="Angsana New" pitchFamily="18" charset="-34"/>
                <a:cs typeface="B Nazanin" pitchFamily="2" charset="-78"/>
              </a:rPr>
              <a:t> CO2 </a:t>
            </a:r>
            <a:r>
              <a:rPr lang="fa-IR" sz="2500" b="1" dirty="0" smtClean="0">
                <a:solidFill>
                  <a:srgbClr val="FF0000"/>
                </a:solidFill>
                <a:latin typeface="Angsana New" pitchFamily="18" charset="-34"/>
                <a:cs typeface="B Nazanin" pitchFamily="2" charset="-78"/>
              </a:rPr>
              <a:t>10  درصد </a:t>
            </a:r>
            <a:r>
              <a:rPr lang="fa-IR" sz="2500" b="1" dirty="0" smtClean="0">
                <a:solidFill>
                  <a:srgbClr val="0000CC"/>
                </a:solidFill>
                <a:latin typeface="Angsana New" pitchFamily="18" charset="-34"/>
                <a:cs typeface="B Nazanin" pitchFamily="2" charset="-78"/>
              </a:rPr>
              <a:t>به رشد هموليز انها كمك مي كند . </a:t>
            </a:r>
            <a:r>
              <a:rPr lang="fa-IR" sz="2500" b="1" dirty="0" smtClean="0">
                <a:solidFill>
                  <a:srgbClr val="FF0000"/>
                </a:solidFill>
                <a:latin typeface="Angsana New" pitchFamily="18" charset="-34"/>
                <a:cs typeface="B Nazanin" pitchFamily="2" charset="-78"/>
              </a:rPr>
              <a:t>خون</a:t>
            </a:r>
            <a:endParaRPr lang="en-US" sz="2500" b="1" dirty="0" smtClean="0">
              <a:solidFill>
                <a:srgbClr val="FF0000"/>
              </a:solidFill>
              <a:latin typeface="Angsana New" pitchFamily="18" charset="-34"/>
              <a:cs typeface="B Nazanin" pitchFamily="2" charset="-78"/>
            </a:endParaRPr>
          </a:p>
          <a:p>
            <a:pPr algn="just" rtl="1"/>
            <a:r>
              <a:rPr lang="fa-IR" sz="2500" b="1" dirty="0" smtClean="0">
                <a:solidFill>
                  <a:srgbClr val="0000CC"/>
                </a:solidFill>
                <a:latin typeface="Angsana New" pitchFamily="18" charset="-34"/>
                <a:cs typeface="B Nazanin" pitchFamily="2" charset="-78"/>
              </a:rPr>
              <a:t>استرپتوكوك ها و به خصوص استرپتوكوك پيوژن ها داراي كولوني هاي </a:t>
            </a:r>
            <a:r>
              <a:rPr lang="fa-IR" sz="2500" b="1" dirty="0" smtClean="0">
                <a:solidFill>
                  <a:srgbClr val="FF0000"/>
                </a:solidFill>
                <a:latin typeface="Angsana New" pitchFamily="18" charset="-34"/>
                <a:cs typeface="B Nazanin" pitchFamily="2" charset="-78"/>
              </a:rPr>
              <a:t>مات يا براق </a:t>
            </a:r>
            <a:r>
              <a:rPr lang="fa-IR" sz="2500" b="1" dirty="0" smtClean="0">
                <a:solidFill>
                  <a:srgbClr val="0000CC"/>
                </a:solidFill>
                <a:latin typeface="Angsana New" pitchFamily="18" charset="-34"/>
                <a:cs typeface="B Nazanin" pitchFamily="2" charset="-78"/>
              </a:rPr>
              <a:t>هستند .</a:t>
            </a:r>
            <a:endParaRPr lang="en-US" sz="2500" b="1" dirty="0" smtClean="0">
              <a:solidFill>
                <a:srgbClr val="0000CC"/>
              </a:solidFill>
              <a:latin typeface="Angsana New" pitchFamily="18" charset="-34"/>
              <a:cs typeface="B Nazanin" pitchFamily="2" charset="-78"/>
            </a:endParaRPr>
          </a:p>
          <a:p>
            <a:pPr algn="just" rtl="1"/>
            <a:r>
              <a:rPr lang="fa-IR" sz="2500" b="1" u="sng" dirty="0" smtClean="0">
                <a:solidFill>
                  <a:srgbClr val="FF0000"/>
                </a:solidFill>
                <a:latin typeface="Angsana New" pitchFamily="18" charset="-34"/>
                <a:cs typeface="B Nazanin" pitchFamily="2" charset="-78"/>
              </a:rPr>
              <a:t>نكته : </a:t>
            </a:r>
            <a:r>
              <a:rPr lang="fa-IR" sz="2500" b="1" dirty="0" smtClean="0">
                <a:solidFill>
                  <a:srgbClr val="0000CC"/>
                </a:solidFill>
                <a:latin typeface="Angsana New" pitchFamily="18" charset="-34"/>
                <a:cs typeface="B Nazanin" pitchFamily="2" charset="-78"/>
              </a:rPr>
              <a:t>در كولوني هاي مات مقدار ارگانيسم توليد كننده ي پروتئين</a:t>
            </a:r>
            <a:r>
              <a:rPr lang="fa-IR" sz="2500" b="1" dirty="0" smtClean="0">
                <a:solidFill>
                  <a:srgbClr val="FF0000"/>
                </a:solidFill>
                <a:latin typeface="Angsana New" pitchFamily="18" charset="-34"/>
                <a:cs typeface="B Nazanin" pitchFamily="2" charset="-78"/>
              </a:rPr>
              <a:t> </a:t>
            </a:r>
            <a:r>
              <a:rPr lang="en-US" sz="2500" b="1" dirty="0" smtClean="0">
                <a:solidFill>
                  <a:srgbClr val="FF0000"/>
                </a:solidFill>
                <a:latin typeface="Angsana New" pitchFamily="18" charset="-34"/>
                <a:cs typeface="B Nazanin" pitchFamily="2" charset="-78"/>
              </a:rPr>
              <a:t>M</a:t>
            </a:r>
            <a:r>
              <a:rPr lang="fa-IR" sz="2500" b="1" dirty="0" smtClean="0">
                <a:solidFill>
                  <a:srgbClr val="FF0000"/>
                </a:solidFill>
                <a:latin typeface="Angsana New" pitchFamily="18" charset="-34"/>
                <a:cs typeface="B Nazanin" pitchFamily="2" charset="-78"/>
              </a:rPr>
              <a:t>  </a:t>
            </a:r>
            <a:r>
              <a:rPr lang="fa-IR" sz="2500" b="1" dirty="0" smtClean="0">
                <a:solidFill>
                  <a:srgbClr val="0000CC"/>
                </a:solidFill>
                <a:latin typeface="Angsana New" pitchFamily="18" charset="-34"/>
                <a:cs typeface="B Nazanin" pitchFamily="2" charset="-78"/>
              </a:rPr>
              <a:t>بيشتر بوده و معمولا بيماري زايي بيشتري دارند . در حالي كه استرپتوكوك پيوژنهايي كه كولوني براق دارند پروتئين </a:t>
            </a:r>
            <a:r>
              <a:rPr lang="en-US" sz="2500" b="1" dirty="0" smtClean="0">
                <a:solidFill>
                  <a:srgbClr val="FF0000"/>
                </a:solidFill>
                <a:latin typeface="Angsana New" pitchFamily="18" charset="-34"/>
                <a:cs typeface="B Nazanin" pitchFamily="2" charset="-78"/>
              </a:rPr>
              <a:t>M</a:t>
            </a:r>
            <a:r>
              <a:rPr lang="fa-IR" sz="2500" b="1" dirty="0" smtClean="0">
                <a:solidFill>
                  <a:srgbClr val="FF0000"/>
                </a:solidFill>
                <a:latin typeface="Angsana New" pitchFamily="18" charset="-34"/>
                <a:cs typeface="B Nazanin" pitchFamily="2" charset="-78"/>
              </a:rPr>
              <a:t> </a:t>
            </a:r>
            <a:r>
              <a:rPr lang="fa-IR" sz="2500" b="1" dirty="0" smtClean="0">
                <a:solidFill>
                  <a:srgbClr val="0000CC"/>
                </a:solidFill>
                <a:latin typeface="Angsana New" pitchFamily="18" charset="-34"/>
                <a:cs typeface="B Nazanin" pitchFamily="2" charset="-78"/>
              </a:rPr>
              <a:t>كمي توليد كرده واغلب بيماري زا نيستند .</a:t>
            </a:r>
            <a:endParaRPr lang="en-US" sz="25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357166"/>
            <a:ext cx="7239000" cy="6286544"/>
          </a:xfrm>
        </p:spPr>
        <p:txBody>
          <a:bodyPr>
            <a:normAutofit fontScale="55000" lnSpcReduction="20000"/>
          </a:bodyPr>
          <a:lstStyle/>
          <a:p>
            <a:pPr algn="just" rtl="1"/>
            <a:r>
              <a:rPr lang="fa-IR" sz="4000" b="1" dirty="0" smtClean="0">
                <a:solidFill>
                  <a:srgbClr val="FF0000"/>
                </a:solidFill>
                <a:latin typeface="Angsana New" pitchFamily="18" charset="-34"/>
                <a:cs typeface="B Nazanin" pitchFamily="2" charset="-78"/>
              </a:rPr>
              <a:t>ساختمانهاي آنتي ژني</a:t>
            </a:r>
            <a:endParaRPr lang="en-US" sz="4000" b="1" dirty="0" smtClean="0">
              <a:solidFill>
                <a:srgbClr val="FF0000"/>
              </a:solidFill>
              <a:latin typeface="Angsana New" pitchFamily="18" charset="-34"/>
              <a:cs typeface="B Nazanin" pitchFamily="2" charset="-78"/>
            </a:endParaRPr>
          </a:p>
          <a:p>
            <a:pPr algn="just" rtl="1"/>
            <a:r>
              <a:rPr lang="fa-IR" sz="4000" b="1" dirty="0" smtClean="0">
                <a:solidFill>
                  <a:srgbClr val="FF0000"/>
                </a:solidFill>
                <a:latin typeface="Angsana New" pitchFamily="18" charset="-34"/>
                <a:cs typeface="B Nazanin" pitchFamily="2" charset="-78"/>
              </a:rPr>
              <a:t>1- پروتئين </a:t>
            </a:r>
            <a:r>
              <a:rPr lang="en-US" sz="4000" b="1" dirty="0" smtClean="0">
                <a:solidFill>
                  <a:srgbClr val="FF0000"/>
                </a:solidFill>
                <a:latin typeface="Angsana New" pitchFamily="18" charset="-34"/>
                <a:cs typeface="B Nazanin" pitchFamily="2" charset="-78"/>
              </a:rPr>
              <a:t>M</a:t>
            </a:r>
            <a:r>
              <a:rPr lang="fa-IR" sz="4000" b="1" dirty="0" smtClean="0">
                <a:solidFill>
                  <a:srgbClr val="FF0000"/>
                </a:solidFill>
                <a:latin typeface="Angsana New" pitchFamily="18" charset="-34"/>
                <a:cs typeface="B Nazanin" pitchFamily="2" charset="-78"/>
              </a:rPr>
              <a:t> : </a:t>
            </a:r>
            <a:r>
              <a:rPr lang="fa-IR" sz="4000" b="1" dirty="0" smtClean="0">
                <a:solidFill>
                  <a:srgbClr val="0000CC"/>
                </a:solidFill>
                <a:latin typeface="Angsana New" pitchFamily="18" charset="-34"/>
                <a:cs typeface="B Nazanin" pitchFamily="2" charset="-78"/>
              </a:rPr>
              <a:t>اين ماده عامل بيماري زاي اصلي </a:t>
            </a:r>
            <a:r>
              <a:rPr lang="en-US" sz="4000" b="1" dirty="0" smtClean="0">
                <a:solidFill>
                  <a:srgbClr val="0000CC"/>
                </a:solidFill>
                <a:latin typeface="Angsana New" pitchFamily="18" charset="-34"/>
                <a:cs typeface="B Nazanin" pitchFamily="2" charset="-78"/>
              </a:rPr>
              <a:t>=M</a:t>
            </a:r>
            <a:r>
              <a:rPr lang="fa-IR" sz="4000" b="1" dirty="0" smtClean="0">
                <a:solidFill>
                  <a:srgbClr val="0000CC"/>
                </a:solidFill>
                <a:latin typeface="Angsana New" pitchFamily="18" charset="-34"/>
                <a:cs typeface="B Nazanin" pitchFamily="2" charset="-78"/>
              </a:rPr>
              <a:t> به صورت زوائد مويي شكلي در ديواره سلول</a:t>
            </a:r>
            <a:endParaRPr lang="en-US" sz="4000" b="1" dirty="0" smtClean="0">
              <a:solidFill>
                <a:srgbClr val="0000CC"/>
              </a:solidFill>
              <a:latin typeface="Angsana New" pitchFamily="18" charset="-34"/>
              <a:cs typeface="B Nazanin" pitchFamily="2" charset="-78"/>
            </a:endParaRPr>
          </a:p>
          <a:p>
            <a:pPr algn="just" rtl="1"/>
            <a:r>
              <a:rPr lang="fa-IR" sz="4000" b="1" u="sng" dirty="0" smtClean="0">
                <a:solidFill>
                  <a:srgbClr val="FF0000"/>
                </a:solidFill>
                <a:latin typeface="Angsana New" pitchFamily="18" charset="-34"/>
                <a:cs typeface="B Nazanin" pitchFamily="2" charset="-78"/>
              </a:rPr>
              <a:t>نكته‌ : </a:t>
            </a:r>
            <a:r>
              <a:rPr lang="fa-IR" sz="4000" b="1" dirty="0" smtClean="0">
                <a:solidFill>
                  <a:srgbClr val="0000CC"/>
                </a:solidFill>
                <a:latin typeface="Angsana New" pitchFamily="18" charset="-34"/>
                <a:cs typeface="B Nazanin" pitchFamily="2" charset="-78"/>
              </a:rPr>
              <a:t>هنگامي كه پروتئين </a:t>
            </a:r>
            <a:r>
              <a:rPr lang="en-US" sz="4000" b="1" dirty="0" smtClean="0">
                <a:solidFill>
                  <a:srgbClr val="0000CC"/>
                </a:solidFill>
                <a:latin typeface="Angsana New" pitchFamily="18" charset="-34"/>
                <a:cs typeface="B Nazanin" pitchFamily="2" charset="-78"/>
              </a:rPr>
              <a:t>M</a:t>
            </a:r>
            <a:r>
              <a:rPr lang="fa-IR" sz="4000" b="1" dirty="0" smtClean="0">
                <a:solidFill>
                  <a:srgbClr val="0000CC"/>
                </a:solidFill>
                <a:latin typeface="Angsana New" pitchFamily="18" charset="-34"/>
                <a:cs typeface="B Nazanin" pitchFamily="2" charset="-78"/>
              </a:rPr>
              <a:t> وجود داشته باشد اسرپتوكوك ها خاصيت بيماري زايي دارند در حالي كه استرپتوكوك پيوژنهاي فاقد پروتئين </a:t>
            </a:r>
            <a:r>
              <a:rPr lang="en-US" sz="4000" b="1" dirty="0" smtClean="0">
                <a:solidFill>
                  <a:srgbClr val="0000CC"/>
                </a:solidFill>
                <a:latin typeface="Angsana New" pitchFamily="18" charset="-34"/>
                <a:cs typeface="B Nazanin" pitchFamily="2" charset="-78"/>
              </a:rPr>
              <a:t>M </a:t>
            </a:r>
            <a:r>
              <a:rPr lang="fa-IR" sz="4000" b="1" dirty="0" smtClean="0">
                <a:solidFill>
                  <a:srgbClr val="0000CC"/>
                </a:solidFill>
                <a:latin typeface="Angsana New" pitchFamily="18" charset="-34"/>
                <a:cs typeface="B Nazanin" pitchFamily="2" charset="-78"/>
              </a:rPr>
              <a:t>غير بيماري زا هستند .</a:t>
            </a:r>
            <a:endParaRPr lang="en-US" sz="4000" b="1" dirty="0" smtClean="0">
              <a:solidFill>
                <a:srgbClr val="0000CC"/>
              </a:solidFill>
              <a:latin typeface="Angsana New" pitchFamily="18" charset="-34"/>
              <a:cs typeface="B Nazanin" pitchFamily="2" charset="-78"/>
            </a:endParaRPr>
          </a:p>
          <a:p>
            <a:pPr algn="just" rtl="1"/>
            <a:r>
              <a:rPr lang="fa-IR" sz="4000" b="1" dirty="0" smtClean="0">
                <a:solidFill>
                  <a:srgbClr val="0000CC"/>
                </a:solidFill>
                <a:latin typeface="Angsana New" pitchFamily="18" charset="-34"/>
                <a:cs typeface="B Nazanin" pitchFamily="2" charset="-78"/>
              </a:rPr>
              <a:t>از انجا كه حدود 150 نوع پروتئين </a:t>
            </a:r>
            <a:r>
              <a:rPr lang="en-US" sz="4000" b="1" dirty="0" smtClean="0">
                <a:solidFill>
                  <a:srgbClr val="0000CC"/>
                </a:solidFill>
                <a:latin typeface="Angsana New" pitchFamily="18" charset="-34"/>
                <a:cs typeface="B Nazanin" pitchFamily="2" charset="-78"/>
              </a:rPr>
              <a:t>M</a:t>
            </a:r>
            <a:r>
              <a:rPr lang="fa-IR" sz="4000" b="1" dirty="0" smtClean="0">
                <a:solidFill>
                  <a:srgbClr val="0000CC"/>
                </a:solidFill>
                <a:latin typeface="Angsana New" pitchFamily="18" charset="-34"/>
                <a:cs typeface="B Nazanin" pitchFamily="2" charset="-78"/>
              </a:rPr>
              <a:t> وجود دارد يك شخص ممكن است دچار عفونتهاي مكرر با استرپتوكوك پيوژن داراي انواع مختلف پروتئين </a:t>
            </a:r>
            <a:r>
              <a:rPr lang="en-US" sz="4000" b="1" dirty="0" smtClean="0">
                <a:solidFill>
                  <a:srgbClr val="0000CC"/>
                </a:solidFill>
                <a:latin typeface="Angsana New" pitchFamily="18" charset="-34"/>
                <a:cs typeface="B Nazanin" pitchFamily="2" charset="-78"/>
              </a:rPr>
              <a:t>M</a:t>
            </a:r>
            <a:r>
              <a:rPr lang="fa-IR" sz="4000" b="1" dirty="0" smtClean="0">
                <a:solidFill>
                  <a:srgbClr val="0000CC"/>
                </a:solidFill>
                <a:latin typeface="Angsana New" pitchFamily="18" charset="-34"/>
                <a:cs typeface="B Nazanin" pitchFamily="2" charset="-78"/>
              </a:rPr>
              <a:t> شود . پروتئين </a:t>
            </a:r>
            <a:r>
              <a:rPr lang="en-US" sz="4000" b="1" dirty="0" smtClean="0">
                <a:solidFill>
                  <a:srgbClr val="0000CC"/>
                </a:solidFill>
                <a:latin typeface="Angsana New" pitchFamily="18" charset="-34"/>
                <a:cs typeface="B Nazanin" pitchFamily="2" charset="-78"/>
              </a:rPr>
              <a:t>M </a:t>
            </a:r>
            <a:r>
              <a:rPr lang="fa-IR" sz="4000" b="1" dirty="0" smtClean="0">
                <a:solidFill>
                  <a:srgbClr val="0000CC"/>
                </a:solidFill>
                <a:latin typeface="Angsana New" pitchFamily="18" charset="-34"/>
                <a:cs typeface="B Nazanin" pitchFamily="2" charset="-78"/>
              </a:rPr>
              <a:t> در استرپتوكوكهاي گروه </a:t>
            </a:r>
            <a:r>
              <a:rPr lang="en-US" sz="4000" b="1" dirty="0" smtClean="0">
                <a:solidFill>
                  <a:srgbClr val="FF0000"/>
                </a:solidFill>
                <a:latin typeface="Angsana New" pitchFamily="18" charset="-34"/>
                <a:cs typeface="B Nazanin" pitchFamily="2" charset="-78"/>
              </a:rPr>
              <a:t>G</a:t>
            </a:r>
            <a:r>
              <a:rPr lang="fa-IR" sz="4000" b="1" dirty="0" smtClean="0">
                <a:solidFill>
                  <a:srgbClr val="0000CC"/>
                </a:solidFill>
                <a:latin typeface="Angsana New" pitchFamily="18" charset="-34"/>
                <a:cs typeface="B Nazanin" pitchFamily="2" charset="-78"/>
              </a:rPr>
              <a:t> يافت شده است.</a:t>
            </a:r>
          </a:p>
          <a:p>
            <a:pPr algn="just" rtl="1"/>
            <a:r>
              <a:rPr lang="fa-IR" sz="4000" b="1" dirty="0" smtClean="0">
                <a:solidFill>
                  <a:srgbClr val="0000CC"/>
                </a:solidFill>
                <a:latin typeface="Angsana New" pitchFamily="18" charset="-34"/>
                <a:cs typeface="B Nazanin" pitchFamily="2" charset="-78"/>
              </a:rPr>
              <a:t> پروتئين </a:t>
            </a:r>
            <a:r>
              <a:rPr lang="en-US" sz="4000" b="1" dirty="0" smtClean="0">
                <a:solidFill>
                  <a:srgbClr val="0000CC"/>
                </a:solidFill>
                <a:latin typeface="Angsana New" pitchFamily="18" charset="-34"/>
                <a:cs typeface="B Nazanin" pitchFamily="2" charset="-78"/>
              </a:rPr>
              <a:t>M</a:t>
            </a:r>
            <a:r>
              <a:rPr lang="fa-IR" sz="4000" b="1" dirty="0" smtClean="0">
                <a:solidFill>
                  <a:srgbClr val="0000CC"/>
                </a:solidFill>
                <a:latin typeface="Angsana New" pitchFamily="18" charset="-34"/>
                <a:cs typeface="B Nazanin" pitchFamily="2" charset="-78"/>
              </a:rPr>
              <a:t> واحتمالا انتي ژنهاي ديگر ديواره ي سلولي نقش مهمي در پاتوژنز </a:t>
            </a:r>
            <a:r>
              <a:rPr lang="fa-IR" sz="4000" b="1" dirty="0" smtClean="0">
                <a:solidFill>
                  <a:srgbClr val="FF0000"/>
                </a:solidFill>
                <a:latin typeface="Angsana New" pitchFamily="18" charset="-34"/>
                <a:cs typeface="B Nazanin" pitchFamily="2" charset="-78"/>
              </a:rPr>
              <a:t>تب روماتيسمي </a:t>
            </a:r>
            <a:r>
              <a:rPr lang="fa-IR" sz="4000" b="1" dirty="0" smtClean="0">
                <a:solidFill>
                  <a:srgbClr val="0000CC"/>
                </a:solidFill>
                <a:latin typeface="Angsana New" pitchFamily="18" charset="-34"/>
                <a:cs typeface="B Nazanin" pitchFamily="2" charset="-78"/>
              </a:rPr>
              <a:t>دارند . پروتئین </a:t>
            </a:r>
            <a:r>
              <a:rPr lang="en-US" sz="4000" b="1" dirty="0" smtClean="0">
                <a:solidFill>
                  <a:srgbClr val="0000CC"/>
                </a:solidFill>
                <a:latin typeface="Angsana New" pitchFamily="18" charset="-34"/>
                <a:cs typeface="B Nazanin" pitchFamily="2" charset="-78"/>
              </a:rPr>
              <a:t>M</a:t>
            </a:r>
            <a:r>
              <a:rPr lang="fa-IR" sz="4000" b="1" dirty="0" smtClean="0">
                <a:solidFill>
                  <a:srgbClr val="0000CC"/>
                </a:solidFill>
                <a:latin typeface="Angsana New" pitchFamily="18" charset="-34"/>
                <a:cs typeface="B Nazanin" pitchFamily="2" charset="-78"/>
              </a:rPr>
              <a:t> دو زیر گروه یک و دو دارد.  تب رماتیسمی= یک توالی ثابتی دارد مثل دریچه های قلب= اتوانتی بادی</a:t>
            </a:r>
            <a:endParaRPr lang="en-US" sz="4000" b="1" dirty="0" smtClean="0">
              <a:solidFill>
                <a:srgbClr val="0000CC"/>
              </a:solidFill>
              <a:latin typeface="Angsana New" pitchFamily="18" charset="-34"/>
              <a:cs typeface="B Nazanin" pitchFamily="2" charset="-78"/>
            </a:endParaRPr>
          </a:p>
          <a:p>
            <a:pPr algn="just" rtl="1"/>
            <a:r>
              <a:rPr lang="fa-IR" sz="4000" b="1" dirty="0" smtClean="0">
                <a:solidFill>
                  <a:srgbClr val="FF0000"/>
                </a:solidFill>
                <a:latin typeface="Angsana New" pitchFamily="18" charset="-34"/>
                <a:cs typeface="B Nazanin" pitchFamily="2" charset="-78"/>
              </a:rPr>
              <a:t>2- ماده </a:t>
            </a:r>
            <a:r>
              <a:rPr lang="en-US" sz="4000" b="1" dirty="0" smtClean="0">
                <a:solidFill>
                  <a:srgbClr val="FF0000"/>
                </a:solidFill>
                <a:latin typeface="Angsana New" pitchFamily="18" charset="-34"/>
                <a:cs typeface="B Nazanin" pitchFamily="2" charset="-78"/>
              </a:rPr>
              <a:t>T</a:t>
            </a:r>
            <a:r>
              <a:rPr lang="fa-IR" sz="4000" b="1" dirty="0" smtClean="0">
                <a:solidFill>
                  <a:srgbClr val="FF0000"/>
                </a:solidFill>
                <a:latin typeface="Angsana New" pitchFamily="18" charset="-34"/>
                <a:cs typeface="B Nazanin" pitchFamily="2" charset="-78"/>
              </a:rPr>
              <a:t> : </a:t>
            </a:r>
            <a:r>
              <a:rPr lang="fa-IR" sz="4000" b="1" dirty="0" smtClean="0">
                <a:solidFill>
                  <a:srgbClr val="0000CC"/>
                </a:solidFill>
                <a:latin typeface="Angsana New" pitchFamily="18" charset="-34"/>
                <a:cs typeface="B Nazanin" pitchFamily="2" charset="-78"/>
              </a:rPr>
              <a:t>هيچ رابطه اي با بيماري زايي استرپتوكوكها ندارد. بر خلاف پروتئين </a:t>
            </a:r>
            <a:r>
              <a:rPr lang="en-US" sz="4000" b="1" dirty="0" smtClean="0">
                <a:solidFill>
                  <a:srgbClr val="0000CC"/>
                </a:solidFill>
                <a:latin typeface="Angsana New" pitchFamily="18" charset="-34"/>
                <a:cs typeface="B Nazanin" pitchFamily="2" charset="-78"/>
              </a:rPr>
              <a:t>M</a:t>
            </a:r>
            <a:r>
              <a:rPr lang="fa-IR" sz="4000" b="1" dirty="0" smtClean="0">
                <a:solidFill>
                  <a:srgbClr val="0000CC"/>
                </a:solidFill>
                <a:latin typeface="Angsana New" pitchFamily="18" charset="-34"/>
                <a:cs typeface="B Nazanin" pitchFamily="2" charset="-78"/>
              </a:rPr>
              <a:t> ماده </a:t>
            </a:r>
            <a:r>
              <a:rPr lang="en-US" sz="4000" b="1" dirty="0" smtClean="0">
                <a:solidFill>
                  <a:srgbClr val="0000CC"/>
                </a:solidFill>
                <a:latin typeface="Angsana New" pitchFamily="18" charset="-34"/>
                <a:cs typeface="B Nazanin" pitchFamily="2" charset="-78"/>
              </a:rPr>
              <a:t>T</a:t>
            </a:r>
            <a:r>
              <a:rPr lang="fa-IR" sz="4000" b="1" dirty="0" smtClean="0">
                <a:solidFill>
                  <a:srgbClr val="0000CC"/>
                </a:solidFill>
                <a:latin typeface="Angsana New" pitchFamily="18" charset="-34"/>
                <a:cs typeface="B Nazanin" pitchFamily="2" charset="-78"/>
              </a:rPr>
              <a:t> در برابر </a:t>
            </a:r>
            <a:r>
              <a:rPr lang="fa-IR" sz="4000" b="1" u="sng" dirty="0" smtClean="0">
                <a:solidFill>
                  <a:srgbClr val="FF0000"/>
                </a:solidFill>
                <a:latin typeface="Angsana New" pitchFamily="18" charset="-34"/>
                <a:cs typeface="B Nazanin" pitchFamily="2" charset="-78"/>
              </a:rPr>
              <a:t>اسيد و گرما </a:t>
            </a:r>
            <a:r>
              <a:rPr lang="fa-IR" sz="4000" b="1" dirty="0" smtClean="0">
                <a:solidFill>
                  <a:srgbClr val="0000CC"/>
                </a:solidFill>
                <a:latin typeface="Angsana New" pitchFamily="18" charset="-34"/>
                <a:cs typeface="B Nazanin" pitchFamily="2" charset="-78"/>
              </a:rPr>
              <a:t>ناپايدار است . ماده ي </a:t>
            </a:r>
            <a:r>
              <a:rPr lang="en-US" sz="4000" b="1" dirty="0" smtClean="0">
                <a:solidFill>
                  <a:srgbClr val="0000CC"/>
                </a:solidFill>
                <a:latin typeface="Angsana New" pitchFamily="18" charset="-34"/>
                <a:cs typeface="B Nazanin" pitchFamily="2" charset="-78"/>
              </a:rPr>
              <a:t>T</a:t>
            </a:r>
            <a:r>
              <a:rPr lang="fa-IR" sz="4000" b="1" dirty="0" smtClean="0">
                <a:solidFill>
                  <a:srgbClr val="0000CC"/>
                </a:solidFill>
                <a:latin typeface="Angsana New" pitchFamily="18" charset="-34"/>
                <a:cs typeface="B Nazanin" pitchFamily="2" charset="-78"/>
              </a:rPr>
              <a:t> مي تواند باعث افتراق انواع خاصي از استرپتوكوك ها توسط </a:t>
            </a:r>
            <a:r>
              <a:rPr lang="fa-IR" sz="4000" b="1" dirty="0" smtClean="0">
                <a:solidFill>
                  <a:srgbClr val="FF0000"/>
                </a:solidFill>
                <a:latin typeface="Angsana New" pitchFamily="18" charset="-34"/>
                <a:cs typeface="B Nazanin" pitchFamily="2" charset="-78"/>
              </a:rPr>
              <a:t>آگلوتيناسيون</a:t>
            </a:r>
            <a:r>
              <a:rPr lang="fa-IR" sz="4000" b="1" dirty="0" smtClean="0">
                <a:solidFill>
                  <a:srgbClr val="0000CC"/>
                </a:solidFill>
                <a:latin typeface="Angsana New" pitchFamily="18" charset="-34"/>
                <a:cs typeface="B Nazanin" pitchFamily="2" charset="-78"/>
              </a:rPr>
              <a:t> شود . البته انتي ژن سطحي ديگري نيز بنام </a:t>
            </a:r>
            <a:r>
              <a:rPr lang="fa-IR" sz="4000" b="1" dirty="0" smtClean="0">
                <a:solidFill>
                  <a:srgbClr val="FF0000"/>
                </a:solidFill>
                <a:latin typeface="Angsana New" pitchFamily="18" charset="-34"/>
                <a:cs typeface="B Nazanin" pitchFamily="2" charset="-78"/>
              </a:rPr>
              <a:t>پروتئين </a:t>
            </a:r>
            <a:r>
              <a:rPr lang="en-US" sz="4000" b="1" dirty="0" smtClean="0">
                <a:solidFill>
                  <a:srgbClr val="FF0000"/>
                </a:solidFill>
                <a:latin typeface="Angsana New" pitchFamily="18" charset="-34"/>
                <a:cs typeface="B Nazanin" pitchFamily="2" charset="-78"/>
              </a:rPr>
              <a:t>R</a:t>
            </a:r>
            <a:r>
              <a:rPr lang="fa-IR" sz="4000" b="1" dirty="0" smtClean="0">
                <a:solidFill>
                  <a:srgbClr val="FF0000"/>
                </a:solidFill>
                <a:latin typeface="Angsana New" pitchFamily="18" charset="-34"/>
                <a:cs typeface="B Nazanin" pitchFamily="2" charset="-78"/>
              </a:rPr>
              <a:t> </a:t>
            </a:r>
            <a:r>
              <a:rPr lang="fa-IR" sz="4000" b="1" dirty="0" smtClean="0">
                <a:solidFill>
                  <a:srgbClr val="0000CC"/>
                </a:solidFill>
                <a:latin typeface="Angsana New" pitchFamily="18" charset="-34"/>
                <a:cs typeface="B Nazanin" pitchFamily="2" charset="-78"/>
              </a:rPr>
              <a:t>هم وجود دارد . </a:t>
            </a:r>
            <a:r>
              <a:rPr lang="en-US" sz="4000" b="1" dirty="0" smtClean="0">
                <a:solidFill>
                  <a:srgbClr val="FF0000"/>
                </a:solidFill>
                <a:latin typeface="Angsana New" pitchFamily="18" charset="-34"/>
                <a:cs typeface="B Nazanin" pitchFamily="2" charset="-78"/>
              </a:rPr>
              <a:t>F</a:t>
            </a:r>
            <a:r>
              <a:rPr lang="fa-IR" sz="4000" b="1" dirty="0" smtClean="0">
                <a:solidFill>
                  <a:srgbClr val="FF0000"/>
                </a:solidFill>
                <a:latin typeface="Angsana New" pitchFamily="18" charset="-34"/>
                <a:cs typeface="B Nazanin" pitchFamily="2" charset="-78"/>
              </a:rPr>
              <a:t>= </a:t>
            </a:r>
            <a:r>
              <a:rPr lang="fa-IR" sz="4000" b="1" dirty="0" smtClean="0">
                <a:solidFill>
                  <a:srgbClr val="9900CC"/>
                </a:solidFill>
                <a:latin typeface="Angsana New" pitchFamily="18" charset="-34"/>
                <a:cs typeface="B Nazanin" pitchFamily="2" charset="-78"/>
              </a:rPr>
              <a:t>فیبرونکتین= سلول های فارنکس و پوست</a:t>
            </a:r>
            <a:endParaRPr lang="en-US" sz="4000" b="1" dirty="0" smtClean="0">
              <a:solidFill>
                <a:srgbClr val="9900CC"/>
              </a:solidFill>
              <a:latin typeface="Angsana New" pitchFamily="18" charset="-34"/>
              <a:cs typeface="B Nazanin" pitchFamily="2" charset="-78"/>
            </a:endParaRPr>
          </a:p>
          <a:p>
            <a:pPr algn="just" rtl="1"/>
            <a:r>
              <a:rPr lang="fa-IR" sz="4000" b="1" dirty="0" smtClean="0">
                <a:solidFill>
                  <a:srgbClr val="0000CC"/>
                </a:solidFill>
                <a:latin typeface="Angsana New" pitchFamily="18" charset="-34"/>
                <a:cs typeface="B Nazanin" pitchFamily="2" charset="-78"/>
              </a:rPr>
              <a:t>3</a:t>
            </a:r>
            <a:r>
              <a:rPr lang="fa-IR" sz="4000" b="1" dirty="0" smtClean="0">
                <a:solidFill>
                  <a:srgbClr val="FF0000"/>
                </a:solidFill>
                <a:latin typeface="Angsana New" pitchFamily="18" charset="-34"/>
                <a:cs typeface="B Nazanin" pitchFamily="2" charset="-78"/>
              </a:rPr>
              <a:t>- نوكلئوپروتئين ها : </a:t>
            </a:r>
            <a:r>
              <a:rPr lang="fa-IR" sz="4000" b="1" dirty="0" smtClean="0">
                <a:solidFill>
                  <a:srgbClr val="0000CC"/>
                </a:solidFill>
                <a:latin typeface="Angsana New" pitchFamily="18" charset="-34"/>
                <a:cs typeface="B Nazanin" pitchFamily="2" charset="-78"/>
              </a:rPr>
              <a:t>از استخراج استرپتوكوك ها با مواد قليايي ضعيف مخلوطي از پروتئين ها و مواد ديگر با خاصيت سرولوژيك اختصاصي كم بدست مي ايد كه پروتئين </a:t>
            </a:r>
            <a:r>
              <a:rPr lang="en-US" sz="4000" b="1" dirty="0" smtClean="0">
                <a:solidFill>
                  <a:srgbClr val="0000CC"/>
                </a:solidFill>
                <a:latin typeface="Angsana New" pitchFamily="18" charset="-34"/>
                <a:cs typeface="B Nazanin" pitchFamily="2" charset="-78"/>
              </a:rPr>
              <a:t>P </a:t>
            </a:r>
            <a:r>
              <a:rPr lang="fa-IR" sz="4000" b="1" dirty="0" smtClean="0">
                <a:solidFill>
                  <a:srgbClr val="0000CC"/>
                </a:solidFill>
                <a:latin typeface="Angsana New" pitchFamily="18" charset="-34"/>
                <a:cs typeface="B Nazanin" pitchFamily="2" charset="-78"/>
              </a:rPr>
              <a:t>  نام دارد = بیشترین محتوای جسم سلولی</a:t>
            </a:r>
            <a:endParaRPr lang="en-US" sz="40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357290" y="637406"/>
            <a:ext cx="7286676" cy="5517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7239000" cy="6241446"/>
          </a:xfrm>
        </p:spPr>
        <p:txBody>
          <a:bodyPr/>
          <a:lstStyle/>
          <a:p>
            <a:pPr algn="just" rtl="1"/>
            <a:r>
              <a:rPr lang="fa-IR" sz="3200" b="1" dirty="0" smtClean="0">
                <a:solidFill>
                  <a:srgbClr val="C00000"/>
                </a:solidFill>
                <a:latin typeface="Angsana New" pitchFamily="18" charset="-34"/>
                <a:cs typeface="B Nazanin" pitchFamily="2" charset="-78"/>
              </a:rPr>
              <a:t>توكسين و آنزيم ها  </a:t>
            </a:r>
            <a:endParaRPr lang="en-US" sz="3200" b="1" dirty="0" smtClean="0">
              <a:solidFill>
                <a:srgbClr val="C00000"/>
              </a:solidFill>
              <a:latin typeface="Angsana New" pitchFamily="18" charset="-34"/>
              <a:cs typeface="B Nazanin" pitchFamily="2" charset="-78"/>
            </a:endParaRPr>
          </a:p>
          <a:p>
            <a:pPr algn="just" rtl="1"/>
            <a:r>
              <a:rPr lang="fa-IR" sz="2000" b="1" dirty="0" smtClean="0">
                <a:solidFill>
                  <a:srgbClr val="0000CC"/>
                </a:solidFill>
                <a:latin typeface="Angsana New" pitchFamily="18" charset="-34"/>
                <a:cs typeface="B Nazanin" pitchFamily="2" charset="-78"/>
              </a:rPr>
              <a:t>بيش از 20 محصول خارج سلولي كه خاصيت آنتي ژنتيك دارند توسط استرپتوكوكهاي گروه </a:t>
            </a:r>
            <a:r>
              <a:rPr lang="en-US" sz="2000" b="1" dirty="0" smtClean="0">
                <a:solidFill>
                  <a:srgbClr val="0000CC"/>
                </a:solidFill>
                <a:latin typeface="Angsana New" pitchFamily="18" charset="-34"/>
                <a:cs typeface="B Nazanin" pitchFamily="2" charset="-78"/>
              </a:rPr>
              <a:t>A</a:t>
            </a:r>
            <a:r>
              <a:rPr lang="fa-IR" sz="2000" b="1" dirty="0" smtClean="0">
                <a:solidFill>
                  <a:srgbClr val="0000CC"/>
                </a:solidFill>
                <a:latin typeface="Angsana New" pitchFamily="18" charset="-34"/>
                <a:cs typeface="B Nazanin" pitchFamily="2" charset="-78"/>
              </a:rPr>
              <a:t> توليد مي شوند .</a:t>
            </a:r>
            <a:endParaRPr lang="en-US" sz="2000" b="1" dirty="0" smtClean="0">
              <a:solidFill>
                <a:srgbClr val="0000CC"/>
              </a:solidFill>
              <a:latin typeface="Angsana New" pitchFamily="18" charset="-34"/>
              <a:cs typeface="B Nazanin" pitchFamily="2" charset="-78"/>
            </a:endParaRPr>
          </a:p>
          <a:p>
            <a:pPr algn="just" rtl="1"/>
            <a:r>
              <a:rPr lang="fa-IR" sz="2000" b="1" dirty="0" smtClean="0">
                <a:solidFill>
                  <a:srgbClr val="0000CC"/>
                </a:solidFill>
                <a:latin typeface="Angsana New" pitchFamily="18" charset="-34"/>
                <a:cs typeface="B Nazanin" pitchFamily="2" charset="-78"/>
              </a:rPr>
              <a:t>1- </a:t>
            </a:r>
            <a:r>
              <a:rPr lang="fa-IR" sz="2000" b="1" dirty="0" smtClean="0">
                <a:solidFill>
                  <a:srgbClr val="C00000"/>
                </a:solidFill>
                <a:latin typeface="Angsana New" pitchFamily="18" charset="-34"/>
                <a:cs typeface="B Nazanin" pitchFamily="2" charset="-78"/>
              </a:rPr>
              <a:t>استرپتوكيناز (فيبرينوليزين): </a:t>
            </a:r>
            <a:r>
              <a:rPr lang="fa-IR" sz="2000" b="1" dirty="0" smtClean="0">
                <a:solidFill>
                  <a:srgbClr val="0000CC"/>
                </a:solidFill>
                <a:latin typeface="Angsana New" pitchFamily="18" charset="-34"/>
                <a:cs typeface="B Nazanin" pitchFamily="2" charset="-78"/>
              </a:rPr>
              <a:t>اين ماده پلاسمينوژن پلاسماي انسان را به پلاسمين تبديل كرده(موجب هضم فیبرین) و مي تواند خاصيت درماني (آمبولی ریه، ترومبوز وریدی و شریانی عروق کرونر قلب)داشته باشد .</a:t>
            </a:r>
          </a:p>
          <a:p>
            <a:pPr algn="just" rtl="1"/>
            <a:r>
              <a:rPr lang="fa-IR" sz="2400" b="1" dirty="0" smtClean="0">
                <a:solidFill>
                  <a:srgbClr val="C00000"/>
                </a:solidFill>
                <a:latin typeface="Angsana New" pitchFamily="18" charset="-34"/>
                <a:cs typeface="B Nazanin" pitchFamily="2" charset="-78"/>
              </a:rPr>
              <a:t>2- استرپتودورناز : </a:t>
            </a:r>
            <a:r>
              <a:rPr lang="fa-IR" sz="2400" b="1" dirty="0" smtClean="0">
                <a:solidFill>
                  <a:srgbClr val="0000CC"/>
                </a:solidFill>
                <a:latin typeface="Angsana New" pitchFamily="18" charset="-34"/>
                <a:cs typeface="B Nazanin" pitchFamily="2" charset="-78"/>
              </a:rPr>
              <a:t>استرپتودورناز (دزوكسي ريبونوكلئاز استرپتوكوكها )</a:t>
            </a:r>
            <a:r>
              <a:rPr lang="en-US" sz="2400" b="1" dirty="0" smtClean="0">
                <a:solidFill>
                  <a:srgbClr val="0000CC"/>
                </a:solidFill>
                <a:latin typeface="Angsana New" pitchFamily="18" charset="-34"/>
                <a:cs typeface="B Nazanin" pitchFamily="2" charset="-78"/>
              </a:rPr>
              <a:t>DNA  </a:t>
            </a:r>
            <a:r>
              <a:rPr lang="fa-IR" sz="2400" b="1" dirty="0" smtClean="0">
                <a:solidFill>
                  <a:srgbClr val="0000CC"/>
                </a:solidFill>
                <a:latin typeface="Angsana New" pitchFamily="18" charset="-34"/>
                <a:cs typeface="B Nazanin" pitchFamily="2" charset="-78"/>
              </a:rPr>
              <a:t>را دپليمريزه مي كند . اين مواد به مايع كردن اگزودا و به برداشت چرك و بافت هاي نكروتيك كمك مي كند . تا داروهاي ضد ميكروبي راحت تربه كانون عفوني برسند . بعد از عفونت استرپی مخصوصا پوست، آنتی بادی بر علیه آن افزایش</a:t>
            </a:r>
            <a:endParaRPr lang="en-US" sz="2400" b="1" dirty="0" smtClean="0">
              <a:solidFill>
                <a:srgbClr val="0000CC"/>
              </a:solidFill>
              <a:latin typeface="Angsana New" pitchFamily="18" charset="-34"/>
              <a:cs typeface="B Nazanin" pitchFamily="2" charset="-78"/>
            </a:endParaRPr>
          </a:p>
          <a:p>
            <a:pPr algn="just" rtl="1"/>
            <a:r>
              <a:rPr lang="fa-IR" sz="2400" b="1" dirty="0" smtClean="0">
                <a:solidFill>
                  <a:srgbClr val="0000CC"/>
                </a:solidFill>
                <a:latin typeface="Angsana New" pitchFamily="18" charset="-34"/>
                <a:cs typeface="B Nazanin" pitchFamily="2" charset="-78"/>
              </a:rPr>
              <a:t>3- </a:t>
            </a:r>
            <a:r>
              <a:rPr lang="fa-IR" sz="2400" b="1" dirty="0" smtClean="0">
                <a:solidFill>
                  <a:srgbClr val="C00000"/>
                </a:solidFill>
                <a:latin typeface="Angsana New" pitchFamily="18" charset="-34"/>
                <a:cs typeface="B Nazanin" pitchFamily="2" charset="-78"/>
              </a:rPr>
              <a:t>هيالورونيداز : </a:t>
            </a:r>
            <a:r>
              <a:rPr lang="fa-IR" sz="2400" b="1" dirty="0" smtClean="0">
                <a:solidFill>
                  <a:srgbClr val="0000CC"/>
                </a:solidFill>
                <a:latin typeface="Angsana New" pitchFamily="18" charset="-34"/>
                <a:cs typeface="B Nazanin" pitchFamily="2" charset="-78"/>
              </a:rPr>
              <a:t>اين آنزيم باعث تجزيه اسيد هيالورونيك (كه قسمت عمده ماده ي زمينه اي بافت همبند است ) مي شود . بنابر اين هيالورنيداز به انتشار عفونت ميكرو ارگانيسم ها كمك مي كند . آنتی ژنیک بوده و برای هر باکتری یا بافتی اختصاصی است و آنتی بادی اختصاصی</a:t>
            </a:r>
            <a:endParaRPr lang="en-US" sz="2400" b="1" dirty="0" smtClean="0">
              <a:solidFill>
                <a:srgbClr val="0000CC"/>
              </a:solidFill>
              <a:latin typeface="Angsana New" pitchFamily="18" charset="-34"/>
              <a:cs typeface="B Nazanin" pitchFamily="2" charset="-78"/>
            </a:endParaRPr>
          </a:p>
          <a:p>
            <a:pPr algn="just" rtl="1"/>
            <a:endParaRPr lang="en-US" sz="19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7239000" cy="6241446"/>
          </a:xfrm>
        </p:spPr>
        <p:txBody>
          <a:bodyPr>
            <a:normAutofit fontScale="62500" lnSpcReduction="20000"/>
          </a:bodyPr>
          <a:lstStyle/>
          <a:p>
            <a:pPr algn="just" rtl="1"/>
            <a:r>
              <a:rPr lang="fa-IR" sz="3800" b="1" dirty="0" smtClean="0">
                <a:solidFill>
                  <a:srgbClr val="C00000"/>
                </a:solidFill>
                <a:latin typeface="Angsana New" pitchFamily="18" charset="-34"/>
                <a:cs typeface="B Nazanin" pitchFamily="2" charset="-78"/>
              </a:rPr>
              <a:t>4- اگزوتوكسين هاي تب زا : </a:t>
            </a:r>
            <a:r>
              <a:rPr lang="fa-IR" sz="3800" b="1" dirty="0" smtClean="0">
                <a:solidFill>
                  <a:srgbClr val="0000CC"/>
                </a:solidFill>
                <a:latin typeface="Angsana New" pitchFamily="18" charset="-34"/>
                <a:cs typeface="B Nazanin" pitchFamily="2" charset="-78"/>
              </a:rPr>
              <a:t>(توكسين هاي اريتروژنيك= سندروم شوک سمی استرپ و تب مخملک ) : 3 نوع هستند (</a:t>
            </a:r>
            <a:r>
              <a:rPr lang="en-US" sz="3800" b="1" dirty="0" smtClean="0">
                <a:solidFill>
                  <a:srgbClr val="0000CC"/>
                </a:solidFill>
                <a:latin typeface="Angsana New" pitchFamily="18" charset="-34"/>
                <a:cs typeface="B Nazanin" pitchFamily="2" charset="-78"/>
              </a:rPr>
              <a:t>C . B . A</a:t>
            </a:r>
            <a:r>
              <a:rPr lang="fa-IR" sz="3800" b="1" dirty="0" smtClean="0">
                <a:solidFill>
                  <a:srgbClr val="0000CC"/>
                </a:solidFill>
                <a:latin typeface="Angsana New" pitchFamily="18" charset="-34"/>
                <a:cs typeface="B Nazanin" pitchFamily="2" charset="-78"/>
              </a:rPr>
              <a:t>).نوع </a:t>
            </a:r>
            <a:r>
              <a:rPr lang="en-US" sz="3800" b="1" dirty="0" smtClean="0">
                <a:solidFill>
                  <a:srgbClr val="0000CC"/>
                </a:solidFill>
                <a:latin typeface="Angsana New" pitchFamily="18" charset="-34"/>
                <a:cs typeface="B Nazanin" pitchFamily="2" charset="-78"/>
              </a:rPr>
              <a:t>A</a:t>
            </a:r>
            <a:r>
              <a:rPr lang="fa-IR" sz="3800" b="1" dirty="0" smtClean="0">
                <a:solidFill>
                  <a:srgbClr val="0000CC"/>
                </a:solidFill>
                <a:latin typeface="Angsana New" pitchFamily="18" charset="-34"/>
                <a:cs typeface="B Nazanin" pitchFamily="2" charset="-78"/>
              </a:rPr>
              <a:t>  و </a:t>
            </a:r>
            <a:r>
              <a:rPr lang="en-US" sz="3800" b="1" dirty="0" smtClean="0">
                <a:solidFill>
                  <a:srgbClr val="0000CC"/>
                </a:solidFill>
                <a:latin typeface="Angsana New" pitchFamily="18" charset="-34"/>
                <a:cs typeface="B Nazanin" pitchFamily="2" charset="-78"/>
              </a:rPr>
              <a:t>C</a:t>
            </a:r>
            <a:r>
              <a:rPr lang="fa-IR" sz="3800" b="1" dirty="0" smtClean="0">
                <a:solidFill>
                  <a:srgbClr val="0000CC"/>
                </a:solidFill>
                <a:latin typeface="Angsana New" pitchFamily="18" charset="-34"/>
                <a:cs typeface="B Nazanin" pitchFamily="2" charset="-78"/>
              </a:rPr>
              <a:t>كه بيش از همه بررسي شده توسط استرپتوكوك هاي گروه </a:t>
            </a:r>
            <a:r>
              <a:rPr lang="en-US" sz="3800" b="1" dirty="0" smtClean="0">
                <a:solidFill>
                  <a:srgbClr val="0000CC"/>
                </a:solidFill>
                <a:latin typeface="Angsana New" pitchFamily="18" charset="-34"/>
                <a:cs typeface="B Nazanin" pitchFamily="2" charset="-78"/>
              </a:rPr>
              <a:t>A</a:t>
            </a:r>
            <a:r>
              <a:rPr lang="fa-IR" sz="3800" b="1" dirty="0" smtClean="0">
                <a:solidFill>
                  <a:srgbClr val="0000CC"/>
                </a:solidFill>
                <a:latin typeface="Angsana New" pitchFamily="18" charset="-34"/>
                <a:cs typeface="B Nazanin" pitchFamily="2" charset="-78"/>
              </a:rPr>
              <a:t> كه داراي فاژليزوژنيك هستند توليد مي شود . </a:t>
            </a:r>
            <a:r>
              <a:rPr lang="en-US" sz="3800" b="1" dirty="0" smtClean="0">
                <a:solidFill>
                  <a:srgbClr val="0000CC"/>
                </a:solidFill>
                <a:latin typeface="Angsana New" pitchFamily="18" charset="-34"/>
                <a:cs typeface="B Nazanin" pitchFamily="2" charset="-78"/>
              </a:rPr>
              <a:t>B</a:t>
            </a:r>
            <a:r>
              <a:rPr lang="fa-IR" sz="3800" b="1" dirty="0" smtClean="0">
                <a:solidFill>
                  <a:srgbClr val="0000CC"/>
                </a:solidFill>
                <a:latin typeface="Angsana New" pitchFamily="18" charset="-34"/>
                <a:cs typeface="B Nazanin" pitchFamily="2" charset="-78"/>
              </a:rPr>
              <a:t>= کروموزومی نقش </a:t>
            </a:r>
            <a:r>
              <a:rPr lang="en-US" sz="3800" b="1" dirty="0" smtClean="0">
                <a:solidFill>
                  <a:srgbClr val="0000CC"/>
                </a:solidFill>
                <a:latin typeface="Angsana New" pitchFamily="18" charset="-34"/>
                <a:cs typeface="B Nazanin" pitchFamily="2" charset="-78"/>
              </a:rPr>
              <a:t>B</a:t>
            </a:r>
            <a:r>
              <a:rPr lang="fa-IR" sz="3800" b="1" dirty="0" smtClean="0">
                <a:solidFill>
                  <a:srgbClr val="0000CC"/>
                </a:solidFill>
                <a:latin typeface="Angsana New" pitchFamily="18" charset="-34"/>
                <a:cs typeface="B Nazanin" pitchFamily="2" charset="-78"/>
              </a:rPr>
              <a:t> ناشناخته. اين اگزوتوكسين ها به صورت سوپر آنتي ژن عمل كرده و مكانيسم عمل ان شبيه 1-</a:t>
            </a:r>
            <a:r>
              <a:rPr lang="en-US" sz="3800" b="1" dirty="0" smtClean="0">
                <a:solidFill>
                  <a:srgbClr val="0000CC"/>
                </a:solidFill>
                <a:latin typeface="Angsana New" pitchFamily="18" charset="-34"/>
                <a:cs typeface="B Nazanin" pitchFamily="2" charset="-78"/>
              </a:rPr>
              <a:t>TSST </a:t>
            </a:r>
            <a:r>
              <a:rPr lang="fa-IR" sz="3800" b="1" dirty="0" smtClean="0">
                <a:solidFill>
                  <a:srgbClr val="0000CC"/>
                </a:solidFill>
                <a:latin typeface="Angsana New" pitchFamily="18" charset="-34"/>
                <a:cs typeface="B Nazanin" pitchFamily="2" charset="-78"/>
              </a:rPr>
              <a:t>وانتروتوكسين استافيلوكوكها است .  استرپ </a:t>
            </a:r>
            <a:r>
              <a:rPr lang="en-US" sz="3800" b="1" dirty="0" smtClean="0">
                <a:solidFill>
                  <a:srgbClr val="0000CC"/>
                </a:solidFill>
                <a:latin typeface="Angsana New" pitchFamily="18" charset="-34"/>
                <a:cs typeface="B Nazanin" pitchFamily="2" charset="-78"/>
              </a:rPr>
              <a:t>A</a:t>
            </a:r>
            <a:r>
              <a:rPr lang="fa-IR" sz="3800" b="1" dirty="0" smtClean="0">
                <a:solidFill>
                  <a:srgbClr val="0000CC"/>
                </a:solidFill>
                <a:latin typeface="Angsana New" pitchFamily="18" charset="-34"/>
                <a:cs typeface="B Nazanin" pitchFamily="2" charset="-78"/>
              </a:rPr>
              <a:t> که در ارتباط با این سندروم هستند پروتئین </a:t>
            </a:r>
            <a:r>
              <a:rPr lang="en-US" sz="3800" b="1" dirty="0" smtClean="0">
                <a:solidFill>
                  <a:srgbClr val="0000CC"/>
                </a:solidFill>
                <a:latin typeface="Angsana New" pitchFamily="18" charset="-34"/>
                <a:cs typeface="B Nazanin" pitchFamily="2" charset="-78"/>
              </a:rPr>
              <a:t>M</a:t>
            </a:r>
            <a:r>
              <a:rPr lang="fa-IR" sz="3800" b="1" dirty="0" smtClean="0">
                <a:solidFill>
                  <a:srgbClr val="0000CC"/>
                </a:solidFill>
                <a:latin typeface="Angsana New" pitchFamily="18" charset="-34"/>
                <a:cs typeface="B Nazanin" pitchFamily="2" charset="-78"/>
              </a:rPr>
              <a:t> تیپ یک و سه را دارند</a:t>
            </a:r>
            <a:endParaRPr lang="en-US" sz="3800" b="1" dirty="0" smtClean="0">
              <a:solidFill>
                <a:srgbClr val="0000CC"/>
              </a:solidFill>
              <a:latin typeface="Angsana New" pitchFamily="18" charset="-34"/>
              <a:cs typeface="B Nazanin" pitchFamily="2" charset="-78"/>
            </a:endParaRPr>
          </a:p>
          <a:p>
            <a:pPr algn="just" rtl="1"/>
            <a:r>
              <a:rPr lang="fa-IR" sz="3800" b="1" dirty="0" smtClean="0">
                <a:solidFill>
                  <a:srgbClr val="C00000"/>
                </a:solidFill>
                <a:latin typeface="Angsana New" pitchFamily="18" charset="-34"/>
                <a:cs typeface="B Nazanin" pitchFamily="2" charset="-78"/>
              </a:rPr>
              <a:t>5- دي فسفو پيريدين نو كلئوتيداز : </a:t>
            </a:r>
            <a:r>
              <a:rPr lang="fa-IR" sz="3800" b="1" dirty="0" smtClean="0">
                <a:solidFill>
                  <a:srgbClr val="0000CC"/>
                </a:solidFill>
                <a:latin typeface="Angsana New" pitchFamily="18" charset="-34"/>
                <a:cs typeface="B Nazanin" pitchFamily="2" charset="-78"/>
              </a:rPr>
              <a:t>اين آنزيم توانايي ارگانيسم در از بين بردن </a:t>
            </a:r>
            <a:r>
              <a:rPr lang="fa-IR" sz="3800" b="1" dirty="0" smtClean="0">
                <a:solidFill>
                  <a:srgbClr val="C00000"/>
                </a:solidFill>
                <a:latin typeface="Angsana New" pitchFamily="18" charset="-34"/>
                <a:cs typeface="B Nazanin" pitchFamily="2" charset="-78"/>
              </a:rPr>
              <a:t>لوكوسيت ها </a:t>
            </a:r>
            <a:r>
              <a:rPr lang="fa-IR" sz="3800" b="1" dirty="0" smtClean="0">
                <a:solidFill>
                  <a:srgbClr val="0000CC"/>
                </a:solidFill>
                <a:latin typeface="Angsana New" pitchFamily="18" charset="-34"/>
                <a:cs typeface="B Nazanin" pitchFamily="2" charset="-78"/>
              </a:rPr>
              <a:t>را نشان مي دهد . </a:t>
            </a:r>
            <a:r>
              <a:rPr lang="fa-IR" sz="3800" b="1" dirty="0" smtClean="0">
                <a:solidFill>
                  <a:srgbClr val="C00000"/>
                </a:solidFill>
                <a:latin typeface="Angsana New" pitchFamily="18" charset="-34"/>
                <a:cs typeface="B Nazanin" pitchFamily="2" charset="-78"/>
              </a:rPr>
              <a:t>پروتئيناز و آميلاز </a:t>
            </a:r>
            <a:r>
              <a:rPr lang="fa-IR" sz="3800" b="1" dirty="0" smtClean="0">
                <a:solidFill>
                  <a:srgbClr val="0000CC"/>
                </a:solidFill>
                <a:latin typeface="Angsana New" pitchFamily="18" charset="-34"/>
                <a:cs typeface="B Nazanin" pitchFamily="2" charset="-78"/>
              </a:rPr>
              <a:t>نيز توسط برخي از سوش ها توليد مي شود .</a:t>
            </a:r>
            <a:endParaRPr lang="en-US" sz="3800" b="1" dirty="0" smtClean="0">
              <a:solidFill>
                <a:srgbClr val="0000CC"/>
              </a:solidFill>
              <a:latin typeface="Angsana New" pitchFamily="18" charset="-34"/>
              <a:cs typeface="B Nazanin" pitchFamily="2" charset="-78"/>
            </a:endParaRPr>
          </a:p>
          <a:p>
            <a:pPr algn="just" rtl="1"/>
            <a:r>
              <a:rPr lang="fa-IR" sz="3800" b="1" dirty="0" smtClean="0">
                <a:solidFill>
                  <a:srgbClr val="C00000"/>
                </a:solidFill>
                <a:latin typeface="Angsana New" pitchFamily="18" charset="-34"/>
                <a:cs typeface="B Nazanin" pitchFamily="2" charset="-78"/>
              </a:rPr>
              <a:t>6- هموليزين ها</a:t>
            </a:r>
            <a:r>
              <a:rPr lang="fa-IR" sz="3800" b="1" dirty="0" smtClean="0">
                <a:solidFill>
                  <a:srgbClr val="0000CC"/>
                </a:solidFill>
                <a:latin typeface="Angsana New" pitchFamily="18" charset="-34"/>
                <a:cs typeface="B Nazanin" pitchFamily="2" charset="-78"/>
              </a:rPr>
              <a:t>(استرپتوليزين ) </a:t>
            </a:r>
            <a:r>
              <a:rPr lang="fa-IR" sz="3800" b="1" dirty="0" smtClean="0">
                <a:solidFill>
                  <a:srgbClr val="C00000"/>
                </a:solidFill>
                <a:latin typeface="Angsana New" pitchFamily="18" charset="-34"/>
                <a:cs typeface="B Nazanin" pitchFamily="2" charset="-78"/>
              </a:rPr>
              <a:t> : </a:t>
            </a:r>
            <a:r>
              <a:rPr lang="fa-IR" sz="3800" b="1" dirty="0" smtClean="0">
                <a:solidFill>
                  <a:srgbClr val="0000CC"/>
                </a:solidFill>
                <a:latin typeface="Angsana New" pitchFamily="18" charset="-34"/>
                <a:cs typeface="B Nazanin" pitchFamily="2" charset="-78"/>
              </a:rPr>
              <a:t>استرپتوليزين </a:t>
            </a:r>
            <a:r>
              <a:rPr lang="en-US" sz="3800" b="1" dirty="0" smtClean="0">
                <a:solidFill>
                  <a:srgbClr val="0000CC"/>
                </a:solidFill>
                <a:latin typeface="Angsana New" pitchFamily="18" charset="-34"/>
                <a:cs typeface="B Nazanin" pitchFamily="2" charset="-78"/>
              </a:rPr>
              <a:t>O</a:t>
            </a:r>
            <a:r>
              <a:rPr lang="fa-IR" sz="3800" b="1" dirty="0" smtClean="0">
                <a:solidFill>
                  <a:srgbClr val="0000CC"/>
                </a:solidFill>
                <a:latin typeface="Angsana New" pitchFamily="18" charset="-34"/>
                <a:cs typeface="B Nazanin" pitchFamily="2" charset="-78"/>
              </a:rPr>
              <a:t> پروتئيني است كه در شرايط احيا(</a:t>
            </a:r>
            <a:r>
              <a:rPr lang="en-US" sz="3800" b="1" dirty="0" smtClean="0">
                <a:solidFill>
                  <a:srgbClr val="0000CC"/>
                </a:solidFill>
                <a:latin typeface="Angsana New" pitchFamily="18" charset="-34"/>
                <a:cs typeface="B Nazanin" pitchFamily="2" charset="-78"/>
              </a:rPr>
              <a:t>SH</a:t>
            </a:r>
            <a:r>
              <a:rPr lang="fa-IR" sz="3800" b="1" dirty="0" smtClean="0">
                <a:solidFill>
                  <a:srgbClr val="0000CC"/>
                </a:solidFill>
                <a:latin typeface="Angsana New" pitchFamily="18" charset="-34"/>
                <a:cs typeface="B Nazanin" pitchFamily="2" charset="-78"/>
              </a:rPr>
              <a:t>) از نظر هموليتيك فعال شده و به سرعت در حضور اكسيژن </a:t>
            </a:r>
            <a:r>
              <a:rPr lang="fa-IR" sz="3800" b="1" dirty="0" smtClean="0">
                <a:solidFill>
                  <a:srgbClr val="C00000"/>
                </a:solidFill>
                <a:latin typeface="Angsana New" pitchFamily="18" charset="-34"/>
                <a:cs typeface="B Nazanin" pitchFamily="2" charset="-78"/>
              </a:rPr>
              <a:t>غير فعال </a:t>
            </a:r>
            <a:r>
              <a:rPr lang="fa-IR" sz="3800" b="1" dirty="0" smtClean="0">
                <a:solidFill>
                  <a:srgbClr val="0000CC"/>
                </a:solidFill>
                <a:latin typeface="Angsana New" pitchFamily="18" charset="-34"/>
                <a:cs typeface="B Nazanin" pitchFamily="2" charset="-78"/>
              </a:rPr>
              <a:t>مي شود. نقش ایمونولوژیک(آنتی استرپتوليزين </a:t>
            </a:r>
            <a:r>
              <a:rPr lang="en-US" sz="3800" b="1" dirty="0" smtClean="0">
                <a:solidFill>
                  <a:srgbClr val="0000CC"/>
                </a:solidFill>
                <a:latin typeface="Angsana New" pitchFamily="18" charset="-34"/>
                <a:cs typeface="B Nazanin" pitchFamily="2" charset="-78"/>
              </a:rPr>
              <a:t>O</a:t>
            </a:r>
            <a:r>
              <a:rPr lang="fa-IR" sz="3800" b="1" dirty="0" smtClean="0">
                <a:solidFill>
                  <a:srgbClr val="0000CC"/>
                </a:solidFill>
                <a:latin typeface="Angsana New" pitchFamily="18" charset="-34"/>
                <a:cs typeface="B Nazanin" pitchFamily="2" charset="-78"/>
              </a:rPr>
              <a:t> (</a:t>
            </a:r>
            <a:r>
              <a:rPr lang="en-US" sz="3800" b="1" dirty="0" smtClean="0">
                <a:solidFill>
                  <a:srgbClr val="0000CC"/>
                </a:solidFill>
                <a:latin typeface="Angsana New" pitchFamily="18" charset="-34"/>
                <a:cs typeface="B Nazanin" pitchFamily="2" charset="-78"/>
              </a:rPr>
              <a:t>ASO</a:t>
            </a:r>
            <a:r>
              <a:rPr lang="fa-IR" sz="3800" b="1" dirty="0" smtClean="0">
                <a:solidFill>
                  <a:srgbClr val="0000CC"/>
                </a:solidFill>
                <a:latin typeface="Angsana New" pitchFamily="18" charset="-34"/>
                <a:cs typeface="B Nazanin" pitchFamily="2" charset="-78"/>
              </a:rPr>
              <a:t>)به دنبال عفونت) و همولیز در کشت عمیق</a:t>
            </a:r>
            <a:endParaRPr lang="en-US" sz="3800" b="1" dirty="0" smtClean="0">
              <a:solidFill>
                <a:srgbClr val="0000CC"/>
              </a:solidFill>
              <a:latin typeface="Angsana New" pitchFamily="18" charset="-34"/>
              <a:cs typeface="B Nazanin" pitchFamily="2" charset="-78"/>
            </a:endParaRPr>
          </a:p>
          <a:p>
            <a:pPr algn="just" rtl="1"/>
            <a:r>
              <a:rPr lang="fa-IR" sz="3800" b="1" dirty="0" smtClean="0">
                <a:solidFill>
                  <a:srgbClr val="C00000"/>
                </a:solidFill>
                <a:latin typeface="Angsana New" pitchFamily="18" charset="-34"/>
                <a:cs typeface="B Nazanin" pitchFamily="2" charset="-78"/>
              </a:rPr>
              <a:t>نكته : </a:t>
            </a:r>
            <a:r>
              <a:rPr lang="fa-IR" sz="3800" b="1" dirty="0" smtClean="0">
                <a:solidFill>
                  <a:srgbClr val="0000CC"/>
                </a:solidFill>
                <a:latin typeface="Angsana New" pitchFamily="18" charset="-34"/>
                <a:cs typeface="B Nazanin" pitchFamily="2" charset="-78"/>
              </a:rPr>
              <a:t>استرپتوليزين </a:t>
            </a:r>
            <a:r>
              <a:rPr lang="en-US" sz="3800" b="1" dirty="0" smtClean="0">
                <a:solidFill>
                  <a:srgbClr val="0000CC"/>
                </a:solidFill>
                <a:latin typeface="Angsana New" pitchFamily="18" charset="-34"/>
                <a:cs typeface="B Nazanin" pitchFamily="2" charset="-78"/>
              </a:rPr>
              <a:t>S</a:t>
            </a:r>
            <a:r>
              <a:rPr lang="fa-IR" sz="3800" b="1" dirty="0" smtClean="0">
                <a:solidFill>
                  <a:srgbClr val="0000CC"/>
                </a:solidFill>
                <a:latin typeface="Angsana New" pitchFamily="18" charset="-34"/>
                <a:cs typeface="B Nazanin" pitchFamily="2" charset="-78"/>
              </a:rPr>
              <a:t> هملیز در هوازی؛.اين ماده اغلب در سرم انسان و حيوانات وجود داشته و به سابقه عفونت قيلي استرپتوكوكي ارتباطي ندارد. آنتی ژنیک نیست</a:t>
            </a:r>
            <a:endParaRPr lang="en-US" sz="38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714349" y="50622"/>
            <a:ext cx="5195914" cy="6154122"/>
          </a:xfrm>
          <a:prstGeom prst="rect">
            <a:avLst/>
          </a:prstGeom>
          <a:noFill/>
          <a:ln w="9525">
            <a:noFill/>
            <a:miter lim="800000"/>
            <a:headEnd/>
            <a:tailEnd/>
          </a:ln>
          <a:effectLst/>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00042"/>
            <a:ext cx="7381876" cy="6215106"/>
          </a:xfrm>
        </p:spPr>
        <p:txBody>
          <a:bodyPr>
            <a:normAutofit fontScale="47500" lnSpcReduction="20000"/>
          </a:bodyPr>
          <a:lstStyle/>
          <a:p>
            <a:pPr algn="just" rtl="1"/>
            <a:r>
              <a:rPr lang="fa-IR" sz="3600" b="1" u="sng" dirty="0" smtClean="0">
                <a:solidFill>
                  <a:srgbClr val="FF0000"/>
                </a:solidFill>
                <a:latin typeface="Angsana New" pitchFamily="18" charset="-34"/>
                <a:cs typeface="B Nazanin" pitchFamily="2" charset="-78"/>
              </a:rPr>
              <a:t>پاتوژنز و يافته هاي باليني </a:t>
            </a:r>
            <a:r>
              <a:rPr lang="fa-IR" sz="3600" b="1" u="sng" dirty="0" smtClean="0">
                <a:solidFill>
                  <a:srgbClr val="FF0000"/>
                </a:solidFill>
                <a:latin typeface="Angsana New" pitchFamily="18" charset="-34"/>
                <a:cs typeface="B Nazanin" pitchFamily="2" charset="-78"/>
              </a:rPr>
              <a:t>:</a:t>
            </a:r>
          </a:p>
          <a:p>
            <a:pPr algn="just" rtl="1"/>
            <a:endParaRPr lang="en-US" sz="3600" b="1" dirty="0" smtClean="0">
              <a:solidFill>
                <a:srgbClr val="0000CC"/>
              </a:solidFill>
              <a:latin typeface="Angsana New" pitchFamily="18" charset="-34"/>
              <a:cs typeface="B Nazanin" pitchFamily="2" charset="-78"/>
            </a:endParaRPr>
          </a:p>
          <a:p>
            <a:pPr algn="just" rtl="1"/>
            <a:r>
              <a:rPr lang="fa-IR" sz="4400" b="1" dirty="0" smtClean="0">
                <a:solidFill>
                  <a:srgbClr val="FF0000"/>
                </a:solidFill>
                <a:latin typeface="Angsana New" pitchFamily="18" charset="-34"/>
                <a:cs typeface="B Nazanin" pitchFamily="2" charset="-78"/>
              </a:rPr>
              <a:t>الف) بيماريهاي مرتبط با تهاجم استرپتوكوك </a:t>
            </a:r>
            <a:r>
              <a:rPr lang="fa-IR" sz="4400" b="1" dirty="0" smtClean="0">
                <a:solidFill>
                  <a:srgbClr val="FF0000"/>
                </a:solidFill>
                <a:latin typeface="Angsana New" pitchFamily="18" charset="-34"/>
                <a:cs typeface="B Nazanin" pitchFamily="2" charset="-78"/>
              </a:rPr>
              <a:t>پيوژن :</a:t>
            </a:r>
            <a:endParaRPr lang="en-US" sz="4400" b="1" dirty="0" smtClean="0">
              <a:solidFill>
                <a:srgbClr val="FF0000"/>
              </a:solidFill>
              <a:latin typeface="Angsana New" pitchFamily="18" charset="-34"/>
              <a:cs typeface="B Nazanin" pitchFamily="2" charset="-78"/>
            </a:endParaRPr>
          </a:p>
          <a:p>
            <a:pPr algn="just" rtl="1"/>
            <a:r>
              <a:rPr lang="fa-IR" sz="4400" b="1" dirty="0" smtClean="0">
                <a:solidFill>
                  <a:srgbClr val="FF0000"/>
                </a:solidFill>
                <a:latin typeface="Angsana New" pitchFamily="18" charset="-34"/>
                <a:cs typeface="B Titr" pitchFamily="2" charset="-78"/>
              </a:rPr>
              <a:t>1- باد سرخ  (</a:t>
            </a:r>
            <a:r>
              <a:rPr lang="en-US" sz="4400" b="1" dirty="0" err="1" smtClean="0">
                <a:solidFill>
                  <a:srgbClr val="FF0000"/>
                </a:solidFill>
                <a:latin typeface="Angsana New" pitchFamily="18" charset="-34"/>
                <a:cs typeface="B Titr" pitchFamily="2" charset="-78"/>
              </a:rPr>
              <a:t>Erysipelase</a:t>
            </a:r>
            <a:r>
              <a:rPr lang="fa-IR" sz="4400" b="1" dirty="0" smtClean="0">
                <a:solidFill>
                  <a:srgbClr val="FF0000"/>
                </a:solidFill>
                <a:latin typeface="Angsana New" pitchFamily="18" charset="-34"/>
                <a:cs typeface="B Titr" pitchFamily="2" charset="-78"/>
              </a:rPr>
              <a:t>) : </a:t>
            </a:r>
            <a:r>
              <a:rPr lang="fa-IR" sz="4400" b="1" dirty="0" smtClean="0">
                <a:solidFill>
                  <a:srgbClr val="0000CC"/>
                </a:solidFill>
                <a:latin typeface="Angsana New" pitchFamily="18" charset="-34"/>
                <a:cs typeface="B Nazanin" pitchFamily="2" charset="-78"/>
              </a:rPr>
              <a:t>اگر محل ورود باكتري پوست باشد باد سرخ به صورت </a:t>
            </a:r>
            <a:r>
              <a:rPr lang="fa-IR" sz="4400" b="1" dirty="0" smtClean="0">
                <a:solidFill>
                  <a:srgbClr val="0000CC"/>
                </a:solidFill>
                <a:latin typeface="Angsana New" pitchFamily="18" charset="-34"/>
                <a:cs typeface="B Nazanin" pitchFamily="2" charset="-78"/>
              </a:rPr>
              <a:t>ادم </a:t>
            </a:r>
            <a:r>
              <a:rPr lang="fa-IR" sz="4400" b="1" dirty="0" smtClean="0">
                <a:solidFill>
                  <a:srgbClr val="0000CC"/>
                </a:solidFill>
                <a:latin typeface="Angsana New" pitchFamily="18" charset="-34"/>
                <a:cs typeface="B Nazanin" pitchFamily="2" charset="-78"/>
              </a:rPr>
              <a:t>شديدي كه به سرعت حاشيه آن پيشرفت ميكند نمايان مي شود </a:t>
            </a:r>
            <a:r>
              <a:rPr lang="fa-IR" sz="4400" b="1" dirty="0" smtClean="0">
                <a:solidFill>
                  <a:srgbClr val="0000CC"/>
                </a:solidFill>
                <a:latin typeface="Angsana New" pitchFamily="18" charset="-34"/>
                <a:cs typeface="B Nazanin" pitchFamily="2" charset="-78"/>
              </a:rPr>
              <a:t>. حاشیه ضایعه به خوبی مشخص بوده، کمی برجسته و توسعه یابنده می باشد. بعد از باکتریمی= پنومونی درد، گرما و سرعت انتشار زیاد</a:t>
            </a:r>
            <a:endParaRPr lang="en-US" sz="4400" b="1" dirty="0" smtClean="0">
              <a:solidFill>
                <a:srgbClr val="0000CC"/>
              </a:solidFill>
              <a:latin typeface="Angsana New" pitchFamily="18" charset="-34"/>
              <a:cs typeface="B Nazanin" pitchFamily="2" charset="-78"/>
            </a:endParaRPr>
          </a:p>
          <a:p>
            <a:pPr algn="just" rtl="1"/>
            <a:r>
              <a:rPr lang="fa-IR" sz="4400" b="1" dirty="0" smtClean="0">
                <a:solidFill>
                  <a:srgbClr val="FF0000"/>
                </a:solidFill>
                <a:latin typeface="Angsana New" pitchFamily="18" charset="-34"/>
                <a:cs typeface="B Titr" pitchFamily="2" charset="-78"/>
              </a:rPr>
              <a:t>2- سلوليت (</a:t>
            </a:r>
            <a:r>
              <a:rPr lang="en-US" sz="4400" b="1" dirty="0" err="1" smtClean="0">
                <a:solidFill>
                  <a:srgbClr val="FF0000"/>
                </a:solidFill>
                <a:latin typeface="Angsana New" pitchFamily="18" charset="-34"/>
                <a:cs typeface="B Titr" pitchFamily="2" charset="-78"/>
              </a:rPr>
              <a:t>cellulitis</a:t>
            </a:r>
            <a:r>
              <a:rPr lang="fa-IR" sz="4400" b="1" dirty="0" smtClean="0">
                <a:solidFill>
                  <a:srgbClr val="FF0000"/>
                </a:solidFill>
                <a:latin typeface="Angsana New" pitchFamily="18" charset="-34"/>
                <a:cs typeface="B Titr" pitchFamily="2" charset="-78"/>
              </a:rPr>
              <a:t>):</a:t>
            </a:r>
            <a:r>
              <a:rPr lang="fa-IR" sz="4400" b="1" dirty="0" smtClean="0">
                <a:solidFill>
                  <a:srgbClr val="0000CC"/>
                </a:solidFill>
                <a:latin typeface="Angsana New" pitchFamily="18" charset="-34"/>
                <a:cs typeface="B Nazanin" pitchFamily="2" charset="-78"/>
              </a:rPr>
              <a:t>‌ سلوليت </a:t>
            </a:r>
            <a:r>
              <a:rPr lang="fa-IR" sz="4400" b="1" dirty="0" smtClean="0">
                <a:solidFill>
                  <a:srgbClr val="0000CC"/>
                </a:solidFill>
                <a:latin typeface="Angsana New" pitchFamily="18" charset="-34"/>
                <a:cs typeface="B Nazanin" pitchFamily="2" charset="-78"/>
              </a:rPr>
              <a:t>استرپتوكوكي يك عفونت حا د سريعا گسترش يابنده پوست و بافت هاي زير جلدي است كه به دنبال تروماي خفيف و سوختگي  و زخم ها يا برش هاي جراحي ايجاد </a:t>
            </a:r>
            <a:r>
              <a:rPr lang="fa-IR" sz="4400" b="1" dirty="0" smtClean="0">
                <a:solidFill>
                  <a:srgbClr val="0000CC"/>
                </a:solidFill>
                <a:latin typeface="Angsana New" pitchFamily="18" charset="-34"/>
                <a:cs typeface="B Nazanin" pitchFamily="2" charset="-78"/>
              </a:rPr>
              <a:t>مي شود . درد تورم قرمزی و معاینه حساس ودردناک</a:t>
            </a:r>
            <a:endParaRPr lang="en-US" sz="4400" b="1" dirty="0" smtClean="0">
              <a:solidFill>
                <a:srgbClr val="0000CC"/>
              </a:solidFill>
              <a:latin typeface="Angsana New" pitchFamily="18" charset="-34"/>
              <a:cs typeface="B Nazanin" pitchFamily="2" charset="-78"/>
            </a:endParaRPr>
          </a:p>
          <a:p>
            <a:pPr algn="just" rtl="1"/>
            <a:r>
              <a:rPr lang="fa-IR" sz="4400" b="1" dirty="0" smtClean="0">
                <a:solidFill>
                  <a:srgbClr val="0000CC"/>
                </a:solidFill>
                <a:latin typeface="Angsana New" pitchFamily="18" charset="-34"/>
                <a:cs typeface="B Nazanin" pitchFamily="2" charset="-78"/>
              </a:rPr>
              <a:t>نكته : </a:t>
            </a:r>
            <a:r>
              <a:rPr lang="fa-IR" sz="4400" b="1" dirty="0" smtClean="0">
                <a:solidFill>
                  <a:srgbClr val="0000CC"/>
                </a:solidFill>
                <a:latin typeface="Angsana New" pitchFamily="18" charset="-34"/>
                <a:cs typeface="B Nazanin" pitchFamily="2" charset="-78"/>
              </a:rPr>
              <a:t>افتراق سلولیت </a:t>
            </a:r>
            <a:r>
              <a:rPr lang="fa-IR" sz="4400" b="1" dirty="0" smtClean="0">
                <a:solidFill>
                  <a:srgbClr val="0000CC"/>
                </a:solidFill>
                <a:latin typeface="Angsana New" pitchFamily="18" charset="-34"/>
                <a:cs typeface="B Nazanin" pitchFamily="2" charset="-78"/>
              </a:rPr>
              <a:t>از باد سرخ بدين صورت است كه ضايعه برآمده نيست و حاشيه آن نامشخص است .</a:t>
            </a:r>
            <a:endParaRPr lang="en-US" sz="4400" b="1" dirty="0" smtClean="0">
              <a:solidFill>
                <a:srgbClr val="0000CC"/>
              </a:solidFill>
              <a:latin typeface="Angsana New" pitchFamily="18" charset="-34"/>
              <a:cs typeface="B Nazanin" pitchFamily="2" charset="-78"/>
            </a:endParaRPr>
          </a:p>
          <a:p>
            <a:pPr algn="just" rtl="1"/>
            <a:r>
              <a:rPr lang="fa-IR" sz="4400" b="1" dirty="0" smtClean="0">
                <a:solidFill>
                  <a:srgbClr val="FF0000"/>
                </a:solidFill>
                <a:latin typeface="Angsana New" pitchFamily="18" charset="-34"/>
                <a:cs typeface="B Titr" pitchFamily="2" charset="-78"/>
              </a:rPr>
              <a:t>3- فاشئيت نكروزان (گانگرن استرپتوكوكي </a:t>
            </a:r>
            <a:r>
              <a:rPr lang="fa-IR" sz="4400" b="1" dirty="0" smtClean="0">
                <a:solidFill>
                  <a:srgbClr val="FF0000"/>
                </a:solidFill>
                <a:latin typeface="Angsana New" pitchFamily="18" charset="-34"/>
                <a:cs typeface="B Titr" pitchFamily="2" charset="-78"/>
              </a:rPr>
              <a:t>):  </a:t>
            </a:r>
            <a:r>
              <a:rPr lang="fa-IR" sz="4400" b="1" dirty="0" smtClean="0">
                <a:solidFill>
                  <a:srgbClr val="0000CC"/>
                </a:solidFill>
                <a:latin typeface="Angsana New" pitchFamily="18" charset="-34"/>
                <a:cs typeface="B Nazanin" pitchFamily="2" charset="-78"/>
              </a:rPr>
              <a:t>عفونت </a:t>
            </a:r>
            <a:r>
              <a:rPr lang="fa-IR" sz="4400" b="1" dirty="0" smtClean="0">
                <a:solidFill>
                  <a:srgbClr val="0000CC"/>
                </a:solidFill>
                <a:latin typeface="Angsana New" pitchFamily="18" charset="-34"/>
                <a:cs typeface="B Nazanin" pitchFamily="2" charset="-78"/>
              </a:rPr>
              <a:t>فاشيا(بافت همبند روی عضلات) </a:t>
            </a:r>
            <a:r>
              <a:rPr lang="fa-IR" sz="4400" b="1" dirty="0" smtClean="0">
                <a:solidFill>
                  <a:srgbClr val="0000CC"/>
                </a:solidFill>
                <a:latin typeface="Angsana New" pitchFamily="18" charset="-34"/>
                <a:cs typeface="B Nazanin" pitchFamily="2" charset="-78"/>
              </a:rPr>
              <a:t>و بافت هاي زير جلدي است . اين عفونت نكروز گسترش يابنده خيلي سريع و شديدي در پوست و بافت هاي زير جلدي ايجاد مي كند .</a:t>
            </a:r>
            <a:endParaRPr lang="en-US" sz="4400" b="1" dirty="0" smtClean="0">
              <a:solidFill>
                <a:srgbClr val="0000CC"/>
              </a:solidFill>
              <a:latin typeface="Angsana New" pitchFamily="18" charset="-34"/>
              <a:cs typeface="B Nazanin" pitchFamily="2" charset="-78"/>
            </a:endParaRPr>
          </a:p>
          <a:p>
            <a:pPr algn="just" rtl="1"/>
            <a:r>
              <a:rPr lang="fa-IR" sz="4400" b="1" dirty="0" smtClean="0">
                <a:solidFill>
                  <a:srgbClr val="0000CC"/>
                </a:solidFill>
                <a:latin typeface="Angsana New" pitchFamily="18" charset="-34"/>
                <a:cs typeface="B Nazanin" pitchFamily="2" charset="-78"/>
              </a:rPr>
              <a:t>استرپتو كوكهاي گروه </a:t>
            </a:r>
            <a:r>
              <a:rPr lang="en-US" sz="4400" b="1" dirty="0" smtClean="0">
                <a:solidFill>
                  <a:srgbClr val="0000CC"/>
                </a:solidFill>
                <a:latin typeface="Angsana New" pitchFamily="18" charset="-34"/>
                <a:cs typeface="B Nazanin" pitchFamily="2" charset="-78"/>
              </a:rPr>
              <a:t>A</a:t>
            </a:r>
            <a:r>
              <a:rPr lang="fa-IR" sz="4400" b="1" dirty="0" smtClean="0">
                <a:solidFill>
                  <a:srgbClr val="0000CC"/>
                </a:solidFill>
                <a:latin typeface="Angsana New" pitchFamily="18" charset="-34"/>
                <a:cs typeface="B Nazanin" pitchFamily="2" charset="-78"/>
              </a:rPr>
              <a:t> را كه باعث فاشئيت نكروزان مي شوند را گاهي </a:t>
            </a:r>
            <a:r>
              <a:rPr lang="fa-IR" sz="2900" dirty="0" smtClean="0"/>
              <a:t>باكتري </a:t>
            </a:r>
            <a:r>
              <a:rPr lang="fa-IR" sz="4400" b="1" dirty="0" smtClean="0">
                <a:solidFill>
                  <a:srgbClr val="0000CC"/>
                </a:solidFill>
                <a:latin typeface="Angsana New" pitchFamily="18" charset="-34"/>
                <a:cs typeface="B Nazanin" pitchFamily="2" charset="-78"/>
              </a:rPr>
              <a:t>هاي گوشتخوار </a:t>
            </a:r>
            <a:r>
              <a:rPr lang="en-US" sz="4400" b="1" dirty="0" smtClean="0">
                <a:solidFill>
                  <a:srgbClr val="0000CC"/>
                </a:solidFill>
                <a:latin typeface="Angsana New" pitchFamily="18" charset="-34"/>
                <a:cs typeface="B Nazanin" pitchFamily="2" charset="-78"/>
              </a:rPr>
              <a:t>Flesh eating </a:t>
            </a:r>
            <a:r>
              <a:rPr lang="fa-IR" sz="4400" b="1" dirty="0" smtClean="0">
                <a:solidFill>
                  <a:srgbClr val="0000CC"/>
                </a:solidFill>
                <a:latin typeface="Angsana New" pitchFamily="18" charset="-34"/>
                <a:cs typeface="B Nazanin" pitchFamily="2" charset="-78"/>
              </a:rPr>
              <a:t>مي نامند.</a:t>
            </a:r>
            <a:endParaRPr lang="en-US" sz="44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7858148" cy="6960361"/>
          </a:xfrm>
          <a:prstGeom prst="rect">
            <a:avLst/>
          </a:prstGeom>
          <a:noFill/>
          <a:ln w="9525">
            <a:noFill/>
            <a:miter lim="800000"/>
            <a:headEnd/>
            <a:tailEnd/>
          </a:ln>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rysipelas"/>
          <p:cNvPicPr>
            <a:picLocks noChangeAspect="1" noChangeArrowheads="1"/>
          </p:cNvPicPr>
          <p:nvPr/>
        </p:nvPicPr>
        <p:blipFill>
          <a:blip r:embed="rId2"/>
          <a:srcRect/>
          <a:stretch>
            <a:fillRect/>
          </a:stretch>
        </p:blipFill>
        <p:spPr bwMode="auto">
          <a:xfrm>
            <a:off x="0" y="0"/>
            <a:ext cx="6500826" cy="6500826"/>
          </a:xfrm>
          <a:prstGeom prst="rect">
            <a:avLst/>
          </a:prstGeom>
          <a:noFill/>
          <a:ln w="9525">
            <a:noFill/>
            <a:miter lim="800000"/>
            <a:headEnd/>
            <a:tailEnd/>
          </a:ln>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09f1"/>
          <p:cNvPicPr>
            <a:picLocks noChangeAspect="1" noChangeArrowheads="1"/>
          </p:cNvPicPr>
          <p:nvPr/>
        </p:nvPicPr>
        <p:blipFill>
          <a:blip r:embed="rId2"/>
          <a:srcRect/>
          <a:stretch>
            <a:fillRect/>
          </a:stretch>
        </p:blipFill>
        <p:spPr bwMode="auto">
          <a:xfrm>
            <a:off x="-1" y="0"/>
            <a:ext cx="9203425" cy="6858000"/>
          </a:xfrm>
          <a:prstGeom prst="rect">
            <a:avLst/>
          </a:prstGeom>
          <a:noFill/>
          <a:ln w="9525">
            <a:noFill/>
            <a:miter lim="800000"/>
            <a:headEnd/>
            <a:tailEnd/>
          </a:ln>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7239000" cy="5955694"/>
          </a:xfrm>
        </p:spPr>
        <p:txBody>
          <a:bodyPr/>
          <a:lstStyle/>
          <a:p>
            <a:pPr algn="just" rtl="1"/>
            <a:r>
              <a:rPr lang="fa-IR" sz="2000" b="1" dirty="0" smtClean="0">
                <a:solidFill>
                  <a:srgbClr val="0000CC"/>
                </a:solidFill>
                <a:latin typeface="Angsana New" pitchFamily="18" charset="-34"/>
                <a:cs typeface="B Nazanin" pitchFamily="2" charset="-78"/>
              </a:rPr>
              <a:t>4</a:t>
            </a:r>
            <a:r>
              <a:rPr lang="fa-IR" sz="2800" b="1" dirty="0" smtClean="0">
                <a:solidFill>
                  <a:srgbClr val="0000CC"/>
                </a:solidFill>
                <a:latin typeface="Angsana New" pitchFamily="18" charset="-34"/>
                <a:cs typeface="B Nazanin" pitchFamily="2" charset="-78"/>
              </a:rPr>
              <a:t>) </a:t>
            </a:r>
            <a:r>
              <a:rPr lang="fa-IR" sz="2800" b="1" dirty="0" smtClean="0">
                <a:solidFill>
                  <a:srgbClr val="FF0000"/>
                </a:solidFill>
                <a:latin typeface="Angsana New" pitchFamily="18" charset="-34"/>
                <a:cs typeface="B Titr" pitchFamily="2" charset="-78"/>
              </a:rPr>
              <a:t>تب بعد زايمان (</a:t>
            </a:r>
            <a:r>
              <a:rPr lang="en-US" sz="2800" b="1" dirty="0" smtClean="0">
                <a:solidFill>
                  <a:srgbClr val="FF0000"/>
                </a:solidFill>
                <a:latin typeface="Angsana New" pitchFamily="18" charset="-34"/>
                <a:cs typeface="B Titr" pitchFamily="2" charset="-78"/>
              </a:rPr>
              <a:t>Puerperal fever</a:t>
            </a:r>
            <a:r>
              <a:rPr lang="fa-IR" sz="2800" b="1" dirty="0" smtClean="0">
                <a:solidFill>
                  <a:srgbClr val="FF0000"/>
                </a:solidFill>
                <a:latin typeface="Angsana New" pitchFamily="18" charset="-34"/>
                <a:cs typeface="B Titr" pitchFamily="2" charset="-78"/>
              </a:rPr>
              <a:t>): </a:t>
            </a:r>
            <a:r>
              <a:rPr lang="fa-IR" sz="2800" b="1" dirty="0" smtClean="0">
                <a:solidFill>
                  <a:srgbClr val="0000CC"/>
                </a:solidFill>
                <a:latin typeface="Angsana New" pitchFamily="18" charset="-34"/>
                <a:cs typeface="B Nazanin" pitchFamily="2" charset="-78"/>
              </a:rPr>
              <a:t>در صورتي كه </a:t>
            </a:r>
            <a:r>
              <a:rPr lang="fa-IR" sz="2800" b="1" dirty="0" smtClean="0">
                <a:solidFill>
                  <a:srgbClr val="0000CC"/>
                </a:solidFill>
                <a:latin typeface="Angsana New" pitchFamily="18" charset="-34"/>
                <a:cs typeface="B Nazanin" pitchFamily="2" charset="-78"/>
              </a:rPr>
              <a:t>استرپتوكوكها بعد از </a:t>
            </a:r>
            <a:r>
              <a:rPr lang="fa-IR" sz="2800" b="1" dirty="0" smtClean="0">
                <a:solidFill>
                  <a:srgbClr val="0000CC"/>
                </a:solidFill>
                <a:latin typeface="Angsana New" pitchFamily="18" charset="-34"/>
                <a:cs typeface="B Nazanin" pitchFamily="2" charset="-78"/>
              </a:rPr>
              <a:t>زايمان وارد رحم شوند، تب بعد زايمان ايجاد مي شود كه در اصل يك سپتي سمي با منشاء زخم عفوني است (اندومتريت). </a:t>
            </a:r>
            <a:endParaRPr lang="en-US" sz="2800" b="1" dirty="0" smtClean="0">
              <a:solidFill>
                <a:srgbClr val="0000CC"/>
              </a:solidFill>
              <a:latin typeface="Angsana New" pitchFamily="18" charset="-34"/>
              <a:cs typeface="B Nazanin" pitchFamily="2" charset="-78"/>
            </a:endParaRPr>
          </a:p>
          <a:p>
            <a:pPr algn="just" rtl="1"/>
            <a:r>
              <a:rPr lang="fa-IR" sz="2800" b="1" dirty="0" smtClean="0">
                <a:solidFill>
                  <a:srgbClr val="FF0000"/>
                </a:solidFill>
                <a:latin typeface="Angsana New" pitchFamily="18" charset="-34"/>
                <a:cs typeface="B Titr" pitchFamily="2" charset="-78"/>
              </a:rPr>
              <a:t>5) باكتريمي/ سپسيس: </a:t>
            </a:r>
            <a:r>
              <a:rPr lang="fa-IR" sz="2800" b="1" dirty="0" smtClean="0">
                <a:solidFill>
                  <a:srgbClr val="0000CC"/>
                </a:solidFill>
                <a:latin typeface="Angsana New" pitchFamily="18" charset="-34"/>
                <a:cs typeface="B Nazanin" pitchFamily="2" charset="-78"/>
              </a:rPr>
              <a:t>عفونت استرپتو كوكي زخمهاي ناشي از تروما يا عمل جراحي در اثر باكتريمي مي تواند سريعا كشنده باشد. باكتريمي استرپتو كوك پيوژن مي تواند به دنبال عفونتهاي پوستي مثل سلوليت و به ندرت فارنژيت ايجاد شود. </a:t>
            </a:r>
            <a:endParaRPr lang="en-US" sz="28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7239000" cy="6241446"/>
          </a:xfrm>
        </p:spPr>
        <p:txBody>
          <a:bodyPr>
            <a:normAutofit fontScale="47500" lnSpcReduction="20000"/>
          </a:bodyPr>
          <a:lstStyle/>
          <a:p>
            <a:pPr algn="just" rtl="1"/>
            <a:r>
              <a:rPr lang="fa-IR" sz="4200" b="1" dirty="0" smtClean="0">
                <a:solidFill>
                  <a:srgbClr val="FF0000"/>
                </a:solidFill>
                <a:latin typeface="Angsana New" pitchFamily="18" charset="-34"/>
                <a:cs typeface="B Titr" pitchFamily="2" charset="-78"/>
              </a:rPr>
              <a:t>ب) بيماري هاي مرتبط با عفونتهاي </a:t>
            </a:r>
            <a:r>
              <a:rPr lang="fa-IR" sz="4200" b="1" dirty="0" smtClean="0">
                <a:solidFill>
                  <a:srgbClr val="FF0000"/>
                </a:solidFill>
                <a:latin typeface="Angsana New" pitchFamily="18" charset="-34"/>
                <a:cs typeface="B Titr" pitchFamily="2" charset="-78"/>
              </a:rPr>
              <a:t>موضعي</a:t>
            </a:r>
            <a:endParaRPr lang="en-US" sz="4200" b="1" dirty="0" smtClean="0">
              <a:solidFill>
                <a:srgbClr val="0000CC"/>
              </a:solidFill>
              <a:latin typeface="Angsana New" pitchFamily="18" charset="-34"/>
              <a:cs typeface="B Nazanin" pitchFamily="2" charset="-78"/>
            </a:endParaRPr>
          </a:p>
          <a:p>
            <a:pPr algn="just" rtl="1"/>
            <a:r>
              <a:rPr lang="fa-IR" sz="4200" b="1" dirty="0" smtClean="0">
                <a:solidFill>
                  <a:srgbClr val="FF0000"/>
                </a:solidFill>
                <a:latin typeface="Angsana New" pitchFamily="18" charset="-34"/>
                <a:cs typeface="B Titr" pitchFamily="2" charset="-78"/>
              </a:rPr>
              <a:t>1- گلو درد </a:t>
            </a:r>
            <a:r>
              <a:rPr lang="fa-IR" sz="4200" b="1" dirty="0" smtClean="0">
                <a:solidFill>
                  <a:srgbClr val="FF0000"/>
                </a:solidFill>
                <a:latin typeface="Angsana New" pitchFamily="18" charset="-34"/>
                <a:cs typeface="B Titr" pitchFamily="2" charset="-78"/>
              </a:rPr>
              <a:t>یا فارنژیت استرپتو </a:t>
            </a:r>
            <a:r>
              <a:rPr lang="fa-IR" sz="4200" b="1" dirty="0" smtClean="0">
                <a:solidFill>
                  <a:srgbClr val="FF0000"/>
                </a:solidFill>
                <a:latin typeface="Angsana New" pitchFamily="18" charset="-34"/>
                <a:cs typeface="B Titr" pitchFamily="2" charset="-78"/>
              </a:rPr>
              <a:t>كوكي: </a:t>
            </a:r>
            <a:r>
              <a:rPr lang="fa-IR" sz="4200" b="1" dirty="0" smtClean="0">
                <a:solidFill>
                  <a:srgbClr val="0000CC"/>
                </a:solidFill>
                <a:latin typeface="Angsana New" pitchFamily="18" charset="-34"/>
                <a:cs typeface="B Nazanin" pitchFamily="2" charset="-78"/>
              </a:rPr>
              <a:t>شايعترين عفونت </a:t>
            </a:r>
            <a:r>
              <a:rPr lang="fa-IR" sz="4200" b="1" dirty="0" smtClean="0">
                <a:solidFill>
                  <a:srgbClr val="0000CC"/>
                </a:solidFill>
                <a:latin typeface="Angsana New" pitchFamily="18" charset="-34"/>
                <a:cs typeface="B Nazanin" pitchFamily="2" charset="-78"/>
              </a:rPr>
              <a:t>استرپ است. با اسيد </a:t>
            </a:r>
            <a:r>
              <a:rPr lang="fa-IR" sz="4200" b="1" dirty="0" smtClean="0">
                <a:solidFill>
                  <a:srgbClr val="0000CC"/>
                </a:solidFill>
                <a:latin typeface="Angsana New" pitchFamily="18" charset="-34"/>
                <a:cs typeface="B Nazanin" pitchFamily="2" charset="-78"/>
              </a:rPr>
              <a:t>ليپو تايكوئيك </a:t>
            </a:r>
            <a:r>
              <a:rPr lang="fa-IR" sz="4200" b="1" dirty="0" smtClean="0">
                <a:solidFill>
                  <a:srgbClr val="0000CC"/>
                </a:solidFill>
                <a:latin typeface="Angsana New" pitchFamily="18" charset="-34"/>
                <a:cs typeface="B Nazanin" pitchFamily="2" charset="-78"/>
              </a:rPr>
              <a:t>به </a:t>
            </a:r>
            <a:r>
              <a:rPr lang="fa-IR" sz="4200" b="1" dirty="0" smtClean="0">
                <a:solidFill>
                  <a:srgbClr val="0000CC"/>
                </a:solidFill>
                <a:latin typeface="Angsana New" pitchFamily="18" charset="-34"/>
                <a:cs typeface="B Nazanin" pitchFamily="2" charset="-78"/>
              </a:rPr>
              <a:t>اپي تليوم حلق متصل مي شود</a:t>
            </a:r>
            <a:r>
              <a:rPr lang="fa-IR" sz="4200" b="1" dirty="0" smtClean="0">
                <a:solidFill>
                  <a:srgbClr val="0000CC"/>
                </a:solidFill>
                <a:latin typeface="Angsana New" pitchFamily="18" charset="-34"/>
                <a:cs typeface="B Nazanin" pitchFamily="2" charset="-78"/>
              </a:rPr>
              <a:t>.</a:t>
            </a:r>
          </a:p>
          <a:p>
            <a:pPr algn="just" rtl="1"/>
            <a:r>
              <a:rPr lang="fa-IR" sz="4200" b="1" dirty="0" smtClean="0">
                <a:solidFill>
                  <a:srgbClr val="0000CC"/>
                </a:solidFill>
                <a:latin typeface="Angsana New" pitchFamily="18" charset="-34"/>
                <a:cs typeface="B Nazanin" pitchFamily="2" charset="-78"/>
              </a:rPr>
              <a:t> </a:t>
            </a:r>
            <a:r>
              <a:rPr lang="fa-IR" sz="4200" b="1" dirty="0" smtClean="0">
                <a:solidFill>
                  <a:srgbClr val="0000CC"/>
                </a:solidFill>
                <a:latin typeface="Angsana New" pitchFamily="18" charset="-34"/>
                <a:cs typeface="B Nazanin" pitchFamily="2" charset="-78"/>
              </a:rPr>
              <a:t>در شيرخواران و كودكان كم سن و سال گلودرد به صورت يك </a:t>
            </a:r>
            <a:r>
              <a:rPr lang="fa-IR" sz="4200" b="1" dirty="0" smtClean="0">
                <a:solidFill>
                  <a:srgbClr val="FF0000"/>
                </a:solidFill>
                <a:latin typeface="Angsana New" pitchFamily="18" charset="-34"/>
                <a:cs typeface="B Nazanin" pitchFamily="2" charset="-78"/>
              </a:rPr>
              <a:t>نازو فارنژيت </a:t>
            </a:r>
            <a:r>
              <a:rPr lang="fa-IR" sz="4200" b="1" dirty="0" smtClean="0">
                <a:solidFill>
                  <a:srgbClr val="0000CC"/>
                </a:solidFill>
                <a:latin typeface="Angsana New" pitchFamily="18" charset="-34"/>
                <a:cs typeface="B Nazanin" pitchFamily="2" charset="-78"/>
              </a:rPr>
              <a:t>تحت حاد همراه با ترشحات سروزي رقيق و </a:t>
            </a:r>
            <a:r>
              <a:rPr lang="fa-IR" sz="4200" b="1" dirty="0" smtClean="0">
                <a:solidFill>
                  <a:srgbClr val="FF0000"/>
                </a:solidFill>
                <a:latin typeface="Angsana New" pitchFamily="18" charset="-34"/>
                <a:cs typeface="B Nazanin" pitchFamily="2" charset="-78"/>
              </a:rPr>
              <a:t>تب اندك </a:t>
            </a:r>
            <a:r>
              <a:rPr lang="fa-IR" sz="4200" b="1" dirty="0" smtClean="0">
                <a:solidFill>
                  <a:srgbClr val="0000CC"/>
                </a:solidFill>
                <a:latin typeface="Angsana New" pitchFamily="18" charset="-34"/>
                <a:cs typeface="B Nazanin" pitchFamily="2" charset="-78"/>
              </a:rPr>
              <a:t>ايجاد مي شود. اما عفونت تمايل به گسترش به </a:t>
            </a:r>
            <a:r>
              <a:rPr lang="fa-IR" sz="4200" b="1" dirty="0" smtClean="0">
                <a:solidFill>
                  <a:srgbClr val="FF0000"/>
                </a:solidFill>
                <a:latin typeface="Angsana New" pitchFamily="18" charset="-34"/>
                <a:cs typeface="B Nazanin" pitchFamily="2" charset="-78"/>
              </a:rPr>
              <a:t>گوش مياني و ماستوئيد </a:t>
            </a:r>
            <a:r>
              <a:rPr lang="fa-IR" sz="4200" b="1" dirty="0" smtClean="0">
                <a:solidFill>
                  <a:srgbClr val="0000CC"/>
                </a:solidFill>
                <a:latin typeface="Angsana New" pitchFamily="18" charset="-34"/>
                <a:cs typeface="B Nazanin" pitchFamily="2" charset="-78"/>
              </a:rPr>
              <a:t>دارد. غدد لنفاوي گردن معمولا</a:t>
            </a:r>
            <a:r>
              <a:rPr lang="fa-IR" sz="4200" b="1" dirty="0" smtClean="0">
                <a:solidFill>
                  <a:srgbClr val="FF0000"/>
                </a:solidFill>
                <a:latin typeface="Angsana New" pitchFamily="18" charset="-34"/>
                <a:cs typeface="B Nazanin" pitchFamily="2" charset="-78"/>
              </a:rPr>
              <a:t> بزرگ </a:t>
            </a:r>
            <a:r>
              <a:rPr lang="fa-IR" sz="4200" b="1" dirty="0" smtClean="0">
                <a:solidFill>
                  <a:srgbClr val="0000CC"/>
                </a:solidFill>
                <a:latin typeface="Angsana New" pitchFamily="18" charset="-34"/>
                <a:cs typeface="B Nazanin" pitchFamily="2" charset="-78"/>
              </a:rPr>
              <a:t>مي شوند</a:t>
            </a:r>
            <a:r>
              <a:rPr lang="fa-IR" sz="4200" b="1" dirty="0" smtClean="0">
                <a:solidFill>
                  <a:srgbClr val="0000CC"/>
                </a:solidFill>
                <a:latin typeface="Angsana New" pitchFamily="18" charset="-34"/>
                <a:cs typeface="B Nazanin" pitchFamily="2" charset="-78"/>
              </a:rPr>
              <a:t>.</a:t>
            </a:r>
          </a:p>
          <a:p>
            <a:pPr algn="just" rtl="1"/>
            <a:r>
              <a:rPr lang="fa-IR" sz="4200" b="1" dirty="0" smtClean="0">
                <a:solidFill>
                  <a:srgbClr val="0000CC"/>
                </a:solidFill>
                <a:latin typeface="Angsana New" pitchFamily="18" charset="-34"/>
                <a:cs typeface="B Nazanin" pitchFamily="2" charset="-78"/>
              </a:rPr>
              <a:t> </a:t>
            </a:r>
            <a:r>
              <a:rPr lang="fa-IR" sz="4200" b="1" dirty="0" smtClean="0">
                <a:solidFill>
                  <a:srgbClr val="0000CC"/>
                </a:solidFill>
                <a:latin typeface="Angsana New" pitchFamily="18" charset="-34"/>
                <a:cs typeface="B Nazanin" pitchFamily="2" charset="-78"/>
              </a:rPr>
              <a:t>در كودكان با سن بالاتر  و در بالغين بيماري حادتر بوده و به صورت </a:t>
            </a:r>
            <a:r>
              <a:rPr lang="fa-IR" sz="4200" b="1" dirty="0" smtClean="0">
                <a:solidFill>
                  <a:srgbClr val="FF0000"/>
                </a:solidFill>
                <a:latin typeface="Angsana New" pitchFamily="18" charset="-34"/>
                <a:cs typeface="B Nazanin" pitchFamily="2" charset="-78"/>
              </a:rPr>
              <a:t>تونسيليت و نازو فارنژيت شديد</a:t>
            </a:r>
            <a:r>
              <a:rPr lang="fa-IR" sz="4200" b="1" dirty="0" smtClean="0">
                <a:solidFill>
                  <a:srgbClr val="0000CC"/>
                </a:solidFill>
                <a:latin typeface="Angsana New" pitchFamily="18" charset="-34"/>
                <a:cs typeface="B Nazanin" pitchFamily="2" charset="-78"/>
              </a:rPr>
              <a:t>، ادم و قرمزي شديد غشاهاي مخاطي همراه با </a:t>
            </a:r>
            <a:r>
              <a:rPr lang="fa-IR" sz="4200" b="1" dirty="0" smtClean="0">
                <a:solidFill>
                  <a:srgbClr val="FF0000"/>
                </a:solidFill>
                <a:latin typeface="Angsana New" pitchFamily="18" charset="-34"/>
                <a:cs typeface="B Nazanin" pitchFamily="2" charset="-78"/>
              </a:rPr>
              <a:t>اگزوداي چركي و بزرگي و </a:t>
            </a:r>
            <a:r>
              <a:rPr lang="fa-IR" sz="4200" b="1" dirty="0" smtClean="0">
                <a:solidFill>
                  <a:srgbClr val="FF0000"/>
                </a:solidFill>
                <a:latin typeface="Angsana New" pitchFamily="18" charset="-34"/>
                <a:cs typeface="B Nazanin" pitchFamily="2" charset="-78"/>
              </a:rPr>
              <a:t>حساس شدن </a:t>
            </a:r>
            <a:r>
              <a:rPr lang="fa-IR" sz="4200" b="1" dirty="0" smtClean="0">
                <a:solidFill>
                  <a:srgbClr val="FF0000"/>
                </a:solidFill>
                <a:latin typeface="Angsana New" pitchFamily="18" charset="-34"/>
                <a:cs typeface="B Nazanin" pitchFamily="2" charset="-78"/>
              </a:rPr>
              <a:t>غدد لنفاوي گردني </a:t>
            </a:r>
            <a:r>
              <a:rPr lang="fa-IR" sz="4200" b="1" dirty="0" smtClean="0">
                <a:solidFill>
                  <a:srgbClr val="0000CC"/>
                </a:solidFill>
                <a:latin typeface="Angsana New" pitchFamily="18" charset="-34"/>
                <a:cs typeface="B Nazanin" pitchFamily="2" charset="-78"/>
              </a:rPr>
              <a:t>و معمولا </a:t>
            </a:r>
            <a:r>
              <a:rPr lang="fa-IR" sz="4200" b="1" dirty="0" smtClean="0">
                <a:solidFill>
                  <a:srgbClr val="FF0000"/>
                </a:solidFill>
                <a:latin typeface="Angsana New" pitchFamily="18" charset="-34"/>
                <a:cs typeface="B Nazanin" pitchFamily="2" charset="-78"/>
              </a:rPr>
              <a:t>تب بالا </a:t>
            </a:r>
            <a:r>
              <a:rPr lang="fa-IR" sz="4200" b="1" dirty="0" smtClean="0">
                <a:solidFill>
                  <a:srgbClr val="0000CC"/>
                </a:solidFill>
                <a:latin typeface="Angsana New" pitchFamily="18" charset="-34"/>
                <a:cs typeface="B Nazanin" pitchFamily="2" charset="-78"/>
              </a:rPr>
              <a:t>تظاهر پيدا مي كند. عفونت استرپتو كوك پيوژن مجاري تنفسي فوقاني معمولا ريه ها را درگير نمي كنند.</a:t>
            </a:r>
            <a:endParaRPr lang="en-US" sz="4200" b="1" dirty="0" smtClean="0">
              <a:solidFill>
                <a:srgbClr val="0000CC"/>
              </a:solidFill>
              <a:latin typeface="Angsana New" pitchFamily="18" charset="-34"/>
              <a:cs typeface="B Nazanin" pitchFamily="2" charset="-78"/>
            </a:endParaRPr>
          </a:p>
          <a:p>
            <a:pPr algn="just" rtl="1"/>
            <a:r>
              <a:rPr lang="fa-IR" sz="4200" b="1" dirty="0" smtClean="0">
                <a:solidFill>
                  <a:srgbClr val="FF0000"/>
                </a:solidFill>
                <a:latin typeface="Angsana New" pitchFamily="18" charset="-34"/>
                <a:cs typeface="B Titr" pitchFamily="2" charset="-78"/>
              </a:rPr>
              <a:t>2- پيودرم (عفونت پوستي) استرپتو كوكي: </a:t>
            </a:r>
            <a:r>
              <a:rPr lang="fa-IR" sz="4200" b="1" dirty="0" smtClean="0">
                <a:solidFill>
                  <a:srgbClr val="0000CC"/>
                </a:solidFill>
                <a:latin typeface="Angsana New" pitchFamily="18" charset="-34"/>
                <a:cs typeface="B Nazanin" pitchFamily="2" charset="-78"/>
              </a:rPr>
              <a:t>عفونت موضعي لايه هاي سطحي پوست به خصوص در بچه ها زرد زخم (</a:t>
            </a:r>
            <a:r>
              <a:rPr lang="en-US" sz="4200" b="1" dirty="0" smtClean="0">
                <a:solidFill>
                  <a:srgbClr val="0000CC"/>
                </a:solidFill>
                <a:latin typeface="Angsana New" pitchFamily="18" charset="-34"/>
                <a:cs typeface="B Nazanin" pitchFamily="2" charset="-78"/>
              </a:rPr>
              <a:t>impetigo</a:t>
            </a:r>
            <a:r>
              <a:rPr lang="fa-IR" sz="4200" b="1" dirty="0" smtClean="0">
                <a:solidFill>
                  <a:srgbClr val="0000CC"/>
                </a:solidFill>
                <a:latin typeface="Angsana New" pitchFamily="18" charset="-34"/>
                <a:cs typeface="B Nazanin" pitchFamily="2" charset="-78"/>
              </a:rPr>
              <a:t>) ناميده مي شود. اين عفونت به صورت وزيكول هاي سطحي است كه پاره شده و نواحي زخم شده پوشيده از چرك و بعدا پوست (</a:t>
            </a:r>
            <a:r>
              <a:rPr lang="en-US" sz="4200" b="1" dirty="0" smtClean="0">
                <a:solidFill>
                  <a:srgbClr val="0000CC"/>
                </a:solidFill>
                <a:latin typeface="Angsana New" pitchFamily="18" charset="-34"/>
                <a:cs typeface="B Nazanin" pitchFamily="2" charset="-78"/>
              </a:rPr>
              <a:t>crust</a:t>
            </a:r>
            <a:r>
              <a:rPr lang="fa-IR" sz="4200" b="1" dirty="0" smtClean="0">
                <a:solidFill>
                  <a:srgbClr val="0000CC"/>
                </a:solidFill>
                <a:latin typeface="Angsana New" pitchFamily="18" charset="-34"/>
                <a:cs typeface="B Nazanin" pitchFamily="2" charset="-78"/>
              </a:rPr>
              <a:t>) را ايجاد مي كند</a:t>
            </a:r>
            <a:r>
              <a:rPr lang="fa-IR" sz="4200" b="1" dirty="0" smtClean="0">
                <a:solidFill>
                  <a:srgbClr val="0000CC"/>
                </a:solidFill>
                <a:latin typeface="Angsana New" pitchFamily="18" charset="-34"/>
                <a:cs typeface="B Nazanin" pitchFamily="2" charset="-78"/>
              </a:rPr>
              <a:t>. وزیکول، پوستول، کراست، خارش دار، ضایعات جدید، به ندرت همراه تب است و پنی سیلین، منجر به گلومرولونفریت حاد، زخم خوب می شود ولی رنگ پوست ممکن است نه</a:t>
            </a:r>
            <a:endParaRPr lang="en-US" sz="4200" b="1" dirty="0" smtClean="0">
              <a:solidFill>
                <a:srgbClr val="0000CC"/>
              </a:solidFill>
              <a:latin typeface="Angsana New" pitchFamily="18" charset="-34"/>
              <a:cs typeface="B Nazanin" pitchFamily="2" charset="-78"/>
            </a:endParaRPr>
          </a:p>
          <a:p>
            <a:pPr algn="just" rtl="1"/>
            <a:r>
              <a:rPr lang="fa-IR" sz="4200" b="1" dirty="0" smtClean="0">
                <a:solidFill>
                  <a:srgbClr val="0000CC"/>
                </a:solidFill>
                <a:latin typeface="Angsana New" pitchFamily="18" charset="-34"/>
                <a:cs typeface="B Nazanin" pitchFamily="2" charset="-78"/>
              </a:rPr>
              <a:t>* نكته: عفونتهاي پوستي استرپتو كوك گروه </a:t>
            </a:r>
            <a:r>
              <a:rPr lang="en-US" sz="4200" b="1" dirty="0" smtClean="0">
                <a:solidFill>
                  <a:srgbClr val="0000CC"/>
                </a:solidFill>
                <a:latin typeface="Angsana New" pitchFamily="18" charset="-34"/>
                <a:cs typeface="B Nazanin" pitchFamily="2" charset="-78"/>
              </a:rPr>
              <a:t>A</a:t>
            </a:r>
            <a:r>
              <a:rPr lang="fa-IR" sz="4200" b="1" dirty="0" smtClean="0">
                <a:solidFill>
                  <a:srgbClr val="0000CC"/>
                </a:solidFill>
                <a:latin typeface="Angsana New" pitchFamily="18" charset="-34"/>
                <a:cs typeface="B Nazanin" pitchFamily="2" charset="-78"/>
              </a:rPr>
              <a:t> اغلب در اثر انواع </a:t>
            </a:r>
            <a:r>
              <a:rPr lang="en-US" sz="4200" b="1" dirty="0" smtClean="0">
                <a:solidFill>
                  <a:srgbClr val="0000CC"/>
                </a:solidFill>
                <a:latin typeface="Angsana New" pitchFamily="18" charset="-34"/>
                <a:cs typeface="B Nazanin" pitchFamily="2" charset="-78"/>
              </a:rPr>
              <a:t>M</a:t>
            </a:r>
            <a:r>
              <a:rPr lang="fa-IR" sz="4200" b="1" dirty="0" smtClean="0">
                <a:solidFill>
                  <a:srgbClr val="0000CC"/>
                </a:solidFill>
                <a:latin typeface="Angsana New" pitchFamily="18" charset="-34"/>
                <a:cs typeface="B Nazanin" pitchFamily="2" charset="-78"/>
              </a:rPr>
              <a:t>49، 57 و 59 تا 61 ايجاد شده و ممكن است قبل از گلومرولونفريت ايجاد شوند اما اغلب منجر به تب روماتيسمي نمي شوند.</a:t>
            </a:r>
            <a:endParaRPr lang="en-US" sz="42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yoderma_gangrenosum_01"/>
          <p:cNvPicPr>
            <a:picLocks noChangeAspect="1" noChangeArrowheads="1"/>
          </p:cNvPicPr>
          <p:nvPr/>
        </p:nvPicPr>
        <p:blipFill>
          <a:blip r:embed="rId2"/>
          <a:srcRect/>
          <a:stretch>
            <a:fillRect/>
          </a:stretch>
        </p:blipFill>
        <p:spPr bwMode="auto">
          <a:xfrm>
            <a:off x="0" y="0"/>
            <a:ext cx="9144000" cy="662650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ntitled"/>
          <p:cNvPicPr>
            <a:picLocks noChangeAspect="1" noChangeArrowheads="1"/>
          </p:cNvPicPr>
          <p:nvPr/>
        </p:nvPicPr>
        <p:blipFill>
          <a:blip r:embed="rId2"/>
          <a:srcRect/>
          <a:stretch>
            <a:fillRect/>
          </a:stretch>
        </p:blipFill>
        <p:spPr bwMode="auto">
          <a:xfrm>
            <a:off x="785786" y="285728"/>
            <a:ext cx="8001055" cy="6072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7239000" cy="6241446"/>
          </a:xfrm>
        </p:spPr>
        <p:txBody>
          <a:bodyPr>
            <a:normAutofit/>
          </a:bodyPr>
          <a:lstStyle/>
          <a:p>
            <a:pPr algn="just" rtl="1"/>
            <a:r>
              <a:rPr lang="fa-IR" sz="2800" b="1" dirty="0" smtClean="0">
                <a:solidFill>
                  <a:srgbClr val="FF0000"/>
                </a:solidFill>
                <a:latin typeface="Angsana New" pitchFamily="18" charset="-34"/>
                <a:cs typeface="B Nazanin" pitchFamily="2" charset="-78"/>
              </a:rPr>
              <a:t>ج) عفونت هاي استرپتو كوك گروه </a:t>
            </a:r>
            <a:r>
              <a:rPr lang="en-US" sz="2800" b="1" dirty="0" smtClean="0">
                <a:solidFill>
                  <a:srgbClr val="FF0000"/>
                </a:solidFill>
                <a:latin typeface="Angsana New" pitchFamily="18" charset="-34"/>
                <a:cs typeface="B Nazanin" pitchFamily="2" charset="-78"/>
              </a:rPr>
              <a:t>A</a:t>
            </a:r>
            <a:r>
              <a:rPr lang="fa-IR" sz="2800" b="1" dirty="0" smtClean="0">
                <a:solidFill>
                  <a:srgbClr val="FF0000"/>
                </a:solidFill>
                <a:latin typeface="Angsana New" pitchFamily="18" charset="-34"/>
                <a:cs typeface="B Nazanin" pitchFamily="2" charset="-78"/>
              </a:rPr>
              <a:t> مهاجم، سندروم شوك توكسيك و تب مخملكي</a:t>
            </a:r>
            <a:endParaRPr lang="en-US" sz="2800" b="1" dirty="0" smtClean="0">
              <a:solidFill>
                <a:srgbClr val="FF0000"/>
              </a:solidFill>
              <a:latin typeface="Angsana New" pitchFamily="18" charset="-34"/>
              <a:cs typeface="B Nazanin" pitchFamily="2" charset="-78"/>
            </a:endParaRPr>
          </a:p>
          <a:p>
            <a:pPr algn="just" rtl="1"/>
            <a:r>
              <a:rPr lang="fa-IR" sz="2800" b="1" dirty="0" smtClean="0">
                <a:solidFill>
                  <a:srgbClr val="0000CC"/>
                </a:solidFill>
                <a:latin typeface="Angsana New" pitchFamily="18" charset="-34"/>
                <a:cs typeface="B Nazanin" pitchFamily="2" charset="-78"/>
              </a:rPr>
              <a:t>سندروم شوك </a:t>
            </a:r>
            <a:r>
              <a:rPr lang="fa-IR" sz="2800" b="1" dirty="0" smtClean="0">
                <a:solidFill>
                  <a:srgbClr val="0000CC"/>
                </a:solidFill>
                <a:latin typeface="Angsana New" pitchFamily="18" charset="-34"/>
                <a:cs typeface="B Nazanin" pitchFamily="2" charset="-78"/>
              </a:rPr>
              <a:t>توكسيك، </a:t>
            </a:r>
            <a:r>
              <a:rPr lang="fa-IR" sz="2800" b="1" dirty="0" smtClean="0">
                <a:solidFill>
                  <a:srgbClr val="0000CC"/>
                </a:solidFill>
                <a:latin typeface="Angsana New" pitchFamily="18" charset="-34"/>
                <a:cs typeface="B Nazanin" pitchFamily="2" charset="-78"/>
              </a:rPr>
              <a:t>با شوك، باكتريمي، نارسايي تنفسي و نارسايي چند ارگان مشخص مي شود. مرگ در 30 درصد اين بيماران روي مي دهد. اين عفونت اغلب به دنبال تروماي خفيف در افراد سالم ايجاد مي شوند.</a:t>
            </a:r>
            <a:endParaRPr lang="en-US" sz="2800" b="1" dirty="0" smtClean="0">
              <a:solidFill>
                <a:srgbClr val="0000CC"/>
              </a:solidFill>
              <a:latin typeface="Angsana New" pitchFamily="18" charset="-34"/>
              <a:cs typeface="B Nazanin" pitchFamily="2" charset="-78"/>
            </a:endParaRPr>
          </a:p>
          <a:p>
            <a:pPr algn="just" rtl="1"/>
            <a:r>
              <a:rPr lang="fa-IR" sz="2800" b="1" dirty="0" smtClean="0">
                <a:solidFill>
                  <a:srgbClr val="0000CC"/>
                </a:solidFill>
                <a:latin typeface="Angsana New" pitchFamily="18" charset="-34"/>
                <a:cs typeface="B Nazanin" pitchFamily="2" charset="-78"/>
              </a:rPr>
              <a:t>اگزو توكسين هاي تب زاي </a:t>
            </a:r>
            <a:r>
              <a:rPr lang="en-US" sz="2800" b="1" dirty="0" smtClean="0">
                <a:solidFill>
                  <a:srgbClr val="0000CC"/>
                </a:solidFill>
                <a:latin typeface="Angsana New" pitchFamily="18" charset="-34"/>
                <a:cs typeface="B Nazanin" pitchFamily="2" charset="-78"/>
              </a:rPr>
              <a:t>A-C </a:t>
            </a:r>
            <a:r>
              <a:rPr lang="fa-IR" sz="2800" b="1" dirty="0" smtClean="0">
                <a:solidFill>
                  <a:srgbClr val="0000CC"/>
                </a:solidFill>
                <a:latin typeface="Angsana New" pitchFamily="18" charset="-34"/>
                <a:cs typeface="B Nazanin" pitchFamily="2" charset="-78"/>
              </a:rPr>
              <a:t>استرپتو كوك پيوژن مي توانند در بيماران دچار فارنژيت، عفونت پوستي يا عفونت بافت نرم باعث ايجاد تب مخملكي (</a:t>
            </a:r>
            <a:r>
              <a:rPr lang="en-US" sz="2800" b="1" dirty="0" smtClean="0">
                <a:solidFill>
                  <a:srgbClr val="0000CC"/>
                </a:solidFill>
                <a:latin typeface="Angsana New" pitchFamily="18" charset="-34"/>
                <a:cs typeface="B Nazanin" pitchFamily="2" charset="-78"/>
              </a:rPr>
              <a:t>Scarlet fever</a:t>
            </a:r>
            <a:r>
              <a:rPr lang="fa-IR" sz="2800" b="1" dirty="0" smtClean="0">
                <a:solidFill>
                  <a:srgbClr val="0000CC"/>
                </a:solidFill>
                <a:latin typeface="Angsana New" pitchFamily="18" charset="-34"/>
                <a:cs typeface="B Nazanin" pitchFamily="2" charset="-78"/>
              </a:rPr>
              <a:t>) شوند. بعد 24 ساعت از شروع بيماري راشهايي در روي تنه ظاهر شده و به سمت انتهاي اندامها گسترش مي يابد. سندروم شوك توكسيك استرپتو كوكي وتب مخملكي مي توانند از نظر باليني با هم همپوشاني داشته باشند.</a:t>
            </a:r>
            <a:endParaRPr lang="en-US" sz="28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7239000" cy="6170008"/>
          </a:xfrm>
        </p:spPr>
        <p:txBody>
          <a:bodyPr>
            <a:normAutofit fontScale="77500" lnSpcReduction="20000"/>
          </a:bodyPr>
          <a:lstStyle/>
          <a:p>
            <a:pPr algn="just" rtl="1"/>
            <a:r>
              <a:rPr lang="fa-IR" sz="2500" b="1" dirty="0" smtClean="0">
                <a:solidFill>
                  <a:srgbClr val="0000CC"/>
                </a:solidFill>
                <a:latin typeface="Angsana New" pitchFamily="18" charset="-34"/>
                <a:cs typeface="B Nazanin" pitchFamily="2" charset="-78"/>
              </a:rPr>
              <a:t>د) </a:t>
            </a:r>
            <a:r>
              <a:rPr lang="fa-IR" sz="2500" b="1" dirty="0" smtClean="0">
                <a:solidFill>
                  <a:srgbClr val="FF0000"/>
                </a:solidFill>
                <a:latin typeface="Angsana New" pitchFamily="18" charset="-34"/>
                <a:cs typeface="B Titr" pitchFamily="2" charset="-78"/>
              </a:rPr>
              <a:t>بيماريهاي بعد از عفونت استرپتو كوكي (تب روماتيسمي و گلومرولونفريت)</a:t>
            </a:r>
            <a:endParaRPr lang="en-US" sz="2500" b="1" dirty="0" smtClean="0">
              <a:solidFill>
                <a:srgbClr val="FF0000"/>
              </a:solidFill>
              <a:latin typeface="Angsana New" pitchFamily="18" charset="-34"/>
              <a:cs typeface="B Titr" pitchFamily="2" charset="-78"/>
            </a:endParaRPr>
          </a:p>
          <a:p>
            <a:pPr algn="just" rtl="1"/>
            <a:r>
              <a:rPr lang="fa-IR" sz="2500" b="1" dirty="0" smtClean="0">
                <a:solidFill>
                  <a:srgbClr val="0000CC"/>
                </a:solidFill>
                <a:latin typeface="Angsana New" pitchFamily="18" charset="-34"/>
                <a:cs typeface="B Nazanin" pitchFamily="2" charset="-78"/>
              </a:rPr>
              <a:t>* </a:t>
            </a:r>
            <a:r>
              <a:rPr lang="fa-IR" sz="2500" b="1" dirty="0" smtClean="0">
                <a:solidFill>
                  <a:srgbClr val="FF0000"/>
                </a:solidFill>
                <a:latin typeface="Angsana New" pitchFamily="18" charset="-34"/>
                <a:cs typeface="B Nazanin" pitchFamily="2" charset="-78"/>
              </a:rPr>
              <a:t>نكته: </a:t>
            </a:r>
            <a:r>
              <a:rPr lang="fa-IR" sz="2500" b="1" dirty="0" smtClean="0">
                <a:solidFill>
                  <a:srgbClr val="0000CC"/>
                </a:solidFill>
                <a:latin typeface="Angsana New" pitchFamily="18" charset="-34"/>
                <a:cs typeface="B Nazanin" pitchFamily="2" charset="-78"/>
              </a:rPr>
              <a:t>نفريت بيشتر به دنبال عفونتهاي پوستي و تب روماتيسمي بيشتر به دنبال عفونت مجاري تنفسي روي مي دهد.</a:t>
            </a:r>
            <a:endParaRPr lang="en-US" sz="2500" b="1" dirty="0" smtClean="0">
              <a:solidFill>
                <a:srgbClr val="0000CC"/>
              </a:solidFill>
              <a:latin typeface="Angsana New" pitchFamily="18" charset="-34"/>
              <a:cs typeface="B Nazanin" pitchFamily="2" charset="-78"/>
            </a:endParaRPr>
          </a:p>
          <a:p>
            <a:pPr algn="just" rtl="1"/>
            <a:r>
              <a:rPr lang="fa-IR" sz="2500" b="1" dirty="0" smtClean="0">
                <a:solidFill>
                  <a:srgbClr val="FF0000"/>
                </a:solidFill>
                <a:latin typeface="Angsana New" pitchFamily="18" charset="-34"/>
                <a:cs typeface="B Titr" pitchFamily="2" charset="-78"/>
              </a:rPr>
              <a:t>1- گلومرولونفريت حاد: </a:t>
            </a:r>
            <a:r>
              <a:rPr lang="fa-IR" sz="2500" b="1" dirty="0" smtClean="0">
                <a:solidFill>
                  <a:srgbClr val="0000CC"/>
                </a:solidFill>
                <a:latin typeface="Angsana New" pitchFamily="18" charset="-34"/>
                <a:cs typeface="B Nazanin" pitchFamily="2" charset="-78"/>
              </a:rPr>
              <a:t>اغلب </a:t>
            </a:r>
            <a:r>
              <a:rPr lang="fa-IR" sz="2500" b="1" dirty="0" smtClean="0">
                <a:solidFill>
                  <a:srgbClr val="FF0000"/>
                </a:solidFill>
                <a:latin typeface="Angsana New" pitchFamily="18" charset="-34"/>
                <a:cs typeface="B Nazanin" pitchFamily="2" charset="-78"/>
              </a:rPr>
              <a:t>سه هفته بعد از </a:t>
            </a:r>
            <a:r>
              <a:rPr lang="fa-IR" sz="2500" b="1" dirty="0" smtClean="0">
                <a:solidFill>
                  <a:srgbClr val="0000CC"/>
                </a:solidFill>
                <a:latin typeface="Angsana New" pitchFamily="18" charset="-34"/>
                <a:cs typeface="B Nazanin" pitchFamily="2" charset="-78"/>
              </a:rPr>
              <a:t>عفونتهاي پوستي استرپتو كوك پيوژن (پيودرم، زرد زخم) به ويژه با انواع 12، 4، 2 و 49 ايجاد مي شود. ميزن بروز نفريت به دنبال عفونتهاي پوستي استرپتو كوكي كمتر از 5% درصد است. گلومرولونفريت ممكن است توسط كمپلكس هاي آنتي ژن- آنتي بادي كه روي غشاي پايه گلومرول ها قرار مي گيرند شروع شود</a:t>
            </a:r>
            <a:r>
              <a:rPr lang="fa-IR" sz="2500" b="1" dirty="0" smtClean="0">
                <a:solidFill>
                  <a:srgbClr val="0000CC"/>
                </a:solidFill>
                <a:latin typeface="Angsana New" pitchFamily="18" charset="-34"/>
                <a:cs typeface="B Nazanin" pitchFamily="2" charset="-78"/>
              </a:rPr>
              <a:t>. مهمترين آنتي ژن احتمالا در غشاي پروتوپلاست وجود دارد. در </a:t>
            </a:r>
            <a:r>
              <a:rPr lang="fa-IR" sz="2500" b="1" dirty="0" smtClean="0">
                <a:solidFill>
                  <a:srgbClr val="0000CC"/>
                </a:solidFill>
                <a:latin typeface="Angsana New" pitchFamily="18" charset="-34"/>
                <a:cs typeface="B Nazanin" pitchFamily="2" charset="-78"/>
              </a:rPr>
              <a:t>نفريت حاد، در ادرار </a:t>
            </a:r>
            <a:r>
              <a:rPr lang="fa-IR" sz="2500" b="1" dirty="0" smtClean="0">
                <a:solidFill>
                  <a:srgbClr val="FF0000"/>
                </a:solidFill>
                <a:latin typeface="Angsana New" pitchFamily="18" charset="-34"/>
                <a:cs typeface="B Nazanin" pitchFamily="2" charset="-78"/>
              </a:rPr>
              <a:t>خون و پروتئين </a:t>
            </a:r>
            <a:r>
              <a:rPr lang="fa-IR" sz="2500" b="1" dirty="0" smtClean="0">
                <a:solidFill>
                  <a:srgbClr val="0000CC"/>
                </a:solidFill>
                <a:latin typeface="Angsana New" pitchFamily="18" charset="-34"/>
                <a:cs typeface="B Nazanin" pitchFamily="2" charset="-78"/>
              </a:rPr>
              <a:t>وجود داشته و بيمار ادم، </a:t>
            </a:r>
            <a:r>
              <a:rPr lang="fa-IR" sz="2500" b="1" dirty="0" smtClean="0">
                <a:solidFill>
                  <a:srgbClr val="FF0000"/>
                </a:solidFill>
                <a:latin typeface="Angsana New" pitchFamily="18" charset="-34"/>
                <a:cs typeface="B Nazanin" pitchFamily="2" charset="-78"/>
              </a:rPr>
              <a:t>فشار خون بالا </a:t>
            </a:r>
            <a:r>
              <a:rPr lang="fa-IR" sz="2500" b="1" dirty="0" smtClean="0">
                <a:solidFill>
                  <a:srgbClr val="0000CC"/>
                </a:solidFill>
                <a:latin typeface="Angsana New" pitchFamily="18" charset="-34"/>
                <a:cs typeface="B Nazanin" pitchFamily="2" charset="-78"/>
              </a:rPr>
              <a:t>و احتباس نيتروژن اوره </a:t>
            </a:r>
            <a:r>
              <a:rPr lang="fa-IR" sz="2500" b="1" dirty="0" smtClean="0">
                <a:solidFill>
                  <a:srgbClr val="0000CC"/>
                </a:solidFill>
                <a:latin typeface="Angsana New" pitchFamily="18" charset="-34"/>
                <a:cs typeface="B Nazanin" pitchFamily="2" charset="-78"/>
              </a:rPr>
              <a:t>دارد.</a:t>
            </a:r>
            <a:r>
              <a:rPr lang="fa-IR" sz="2500" b="1" dirty="0" smtClean="0">
                <a:solidFill>
                  <a:srgbClr val="0000CC"/>
                </a:solidFill>
                <a:latin typeface="Angsana New" pitchFamily="18" charset="-34"/>
                <a:cs typeface="B Nazanin" pitchFamily="2" charset="-78"/>
              </a:rPr>
              <a:t> </a:t>
            </a:r>
            <a:r>
              <a:rPr lang="fa-IR" sz="2500" b="1" dirty="0" smtClean="0">
                <a:solidFill>
                  <a:srgbClr val="0000CC"/>
                </a:solidFill>
                <a:latin typeface="Angsana New" pitchFamily="18" charset="-34"/>
                <a:cs typeface="B Nazanin" pitchFamily="2" charset="-78"/>
              </a:rPr>
              <a:t>سطح </a:t>
            </a:r>
            <a:r>
              <a:rPr lang="fa-IR" sz="2500" b="1" dirty="0" smtClean="0">
                <a:solidFill>
                  <a:srgbClr val="0000CC"/>
                </a:solidFill>
                <a:latin typeface="Angsana New" pitchFamily="18" charset="-34"/>
                <a:cs typeface="B Nazanin" pitchFamily="2" charset="-78"/>
              </a:rPr>
              <a:t>كمپلمان سرم هم </a:t>
            </a:r>
            <a:r>
              <a:rPr lang="fa-IR" sz="2500" b="1" dirty="0" smtClean="0">
                <a:solidFill>
                  <a:srgbClr val="FF0000"/>
                </a:solidFill>
                <a:latin typeface="Angsana New" pitchFamily="18" charset="-34"/>
                <a:cs typeface="B Nazanin" pitchFamily="2" charset="-78"/>
              </a:rPr>
              <a:t>پائين</a:t>
            </a:r>
            <a:r>
              <a:rPr lang="fa-IR" sz="2500" b="1" dirty="0" smtClean="0">
                <a:solidFill>
                  <a:srgbClr val="0000CC"/>
                </a:solidFill>
                <a:latin typeface="Angsana New" pitchFamily="18" charset="-34"/>
                <a:cs typeface="B Nazanin" pitchFamily="2" charset="-78"/>
              </a:rPr>
              <a:t> است</a:t>
            </a:r>
            <a:r>
              <a:rPr lang="fa-IR" sz="2500" b="1" dirty="0" smtClean="0">
                <a:solidFill>
                  <a:srgbClr val="0000CC"/>
                </a:solidFill>
                <a:latin typeface="Angsana New" pitchFamily="18" charset="-34"/>
                <a:cs typeface="B Nazanin" pitchFamily="2" charset="-78"/>
              </a:rPr>
              <a:t>. خوب، مرگ، گلو مزمن و نارسایی کلیه</a:t>
            </a:r>
            <a:endParaRPr lang="en-US" sz="2500" b="1" dirty="0" smtClean="0">
              <a:solidFill>
                <a:srgbClr val="0000CC"/>
              </a:solidFill>
              <a:latin typeface="Angsana New" pitchFamily="18" charset="-34"/>
              <a:cs typeface="B Nazanin" pitchFamily="2" charset="-78"/>
            </a:endParaRPr>
          </a:p>
          <a:p>
            <a:pPr algn="just" rtl="1"/>
            <a:r>
              <a:rPr lang="fa-IR" sz="2500" b="1" dirty="0" smtClean="0">
                <a:solidFill>
                  <a:srgbClr val="FF0000"/>
                </a:solidFill>
                <a:latin typeface="Angsana New" pitchFamily="18" charset="-34"/>
                <a:cs typeface="B Titr" pitchFamily="2" charset="-78"/>
              </a:rPr>
              <a:t>2- تب روماتيسمي: </a:t>
            </a:r>
            <a:r>
              <a:rPr lang="fa-IR" sz="2500" b="1" dirty="0" smtClean="0">
                <a:solidFill>
                  <a:srgbClr val="0000CC"/>
                </a:solidFill>
                <a:latin typeface="Angsana New" pitchFamily="18" charset="-34"/>
                <a:cs typeface="B Nazanin" pitchFamily="2" charset="-78"/>
              </a:rPr>
              <a:t>اين بيمار جدي ترين عارضه </a:t>
            </a:r>
            <a:r>
              <a:rPr lang="fa-IR" sz="2500" b="1" dirty="0" smtClean="0">
                <a:solidFill>
                  <a:srgbClr val="0000CC"/>
                </a:solidFill>
                <a:latin typeface="Angsana New" pitchFamily="18" charset="-34"/>
                <a:cs typeface="B Nazanin" pitchFamily="2" charset="-78"/>
              </a:rPr>
              <a:t>است</a:t>
            </a:r>
            <a:r>
              <a:rPr lang="fa-IR" sz="2500" b="1" dirty="0" smtClean="0">
                <a:solidFill>
                  <a:srgbClr val="0000CC"/>
                </a:solidFill>
                <a:latin typeface="Angsana New" pitchFamily="18" charset="-34"/>
                <a:cs typeface="B Nazanin" pitchFamily="2" charset="-78"/>
              </a:rPr>
              <a:t>. چرا كه مي تواند به عضله و دريچه هاي قلبي آسيب برساند. اغلب 1 تا 4 هفته قبل از شروع تب روماتيسمي، عفونت با استرپتو كوك پيوژن وجود دارد. اگر چه اين عفونت ممكن است خفيف باشد و شناسايي نشود. علايم و نشانه هاي تب روماتيسمي شامل </a:t>
            </a:r>
            <a:r>
              <a:rPr lang="fa-IR" sz="2500" b="1" dirty="0" smtClean="0">
                <a:solidFill>
                  <a:srgbClr val="FF0000"/>
                </a:solidFill>
                <a:latin typeface="Angsana New" pitchFamily="18" charset="-34"/>
                <a:cs typeface="B Nazanin" pitchFamily="2" charset="-78"/>
              </a:rPr>
              <a:t>تب</a:t>
            </a:r>
            <a:r>
              <a:rPr lang="fa-IR" sz="2500" b="1" dirty="0" smtClean="0">
                <a:solidFill>
                  <a:srgbClr val="0000CC"/>
                </a:solidFill>
                <a:latin typeface="Angsana New" pitchFamily="18" charset="-34"/>
                <a:cs typeface="B Nazanin" pitchFamily="2" charset="-78"/>
              </a:rPr>
              <a:t>، </a:t>
            </a:r>
            <a:r>
              <a:rPr lang="fa-IR" sz="2500" b="1" dirty="0" smtClean="0">
                <a:solidFill>
                  <a:srgbClr val="FF0000"/>
                </a:solidFill>
                <a:latin typeface="Angsana New" pitchFamily="18" charset="-34"/>
                <a:cs typeface="B Nazanin" pitchFamily="2" charset="-78"/>
              </a:rPr>
              <a:t>بي حالي(</a:t>
            </a:r>
            <a:r>
              <a:rPr lang="en-US" sz="2500" b="1" dirty="0" smtClean="0">
                <a:solidFill>
                  <a:srgbClr val="FF0000"/>
                </a:solidFill>
                <a:latin typeface="Angsana New" pitchFamily="18" charset="-34"/>
                <a:cs typeface="B Nazanin" pitchFamily="2" charset="-78"/>
              </a:rPr>
              <a:t>malaise</a:t>
            </a:r>
            <a:r>
              <a:rPr lang="fa-IR" sz="2500" b="1" dirty="0" smtClean="0">
                <a:solidFill>
                  <a:srgbClr val="FF0000"/>
                </a:solidFill>
                <a:latin typeface="Angsana New" pitchFamily="18" charset="-34"/>
                <a:cs typeface="B Nazanin" pitchFamily="2" charset="-78"/>
              </a:rPr>
              <a:t>)، پلي آرتريت مهاجر غير چركي و شواهد التهاب در تمام بخش هاي قلب (اندوكارد، ميو كارد و پري كارد) </a:t>
            </a:r>
            <a:r>
              <a:rPr lang="fa-IR" sz="2500" b="1" dirty="0" smtClean="0">
                <a:solidFill>
                  <a:srgbClr val="0000CC"/>
                </a:solidFill>
                <a:latin typeface="Angsana New" pitchFamily="18" charset="-34"/>
                <a:cs typeface="B Nazanin" pitchFamily="2" charset="-78"/>
              </a:rPr>
              <a:t>است. در اثر كارديت دريچه هاي قلب ضخيم شده و تغيير شكل پيدا كرده و گرانولومهاي دور عروقي كوچكي در ميو كارد به نام </a:t>
            </a:r>
            <a:r>
              <a:rPr lang="fa-IR" sz="2500" b="1" u="sng" dirty="0" smtClean="0">
                <a:solidFill>
                  <a:srgbClr val="FF0000"/>
                </a:solidFill>
                <a:latin typeface="Angsana New" pitchFamily="18" charset="-34"/>
                <a:cs typeface="B Nazanin" pitchFamily="2" charset="-78"/>
              </a:rPr>
              <a:t>اجسام آشوف (</a:t>
            </a:r>
            <a:r>
              <a:rPr lang="en-US" sz="2500" b="1" u="sng" dirty="0" err="1" smtClean="0">
                <a:solidFill>
                  <a:srgbClr val="FF0000"/>
                </a:solidFill>
                <a:latin typeface="Angsana New" pitchFamily="18" charset="-34"/>
                <a:cs typeface="B Nazanin" pitchFamily="2" charset="-78"/>
              </a:rPr>
              <a:t>Aschoff</a:t>
            </a:r>
            <a:r>
              <a:rPr lang="en-US" sz="2500" b="1" u="sng" dirty="0" smtClean="0">
                <a:solidFill>
                  <a:srgbClr val="FF0000"/>
                </a:solidFill>
                <a:latin typeface="Angsana New" pitchFamily="18" charset="-34"/>
                <a:cs typeface="B Nazanin" pitchFamily="2" charset="-78"/>
              </a:rPr>
              <a:t> bodies</a:t>
            </a:r>
            <a:r>
              <a:rPr lang="fa-IR" sz="2500" b="1" u="sng" dirty="0" smtClean="0">
                <a:solidFill>
                  <a:srgbClr val="FF0000"/>
                </a:solidFill>
                <a:latin typeface="Angsana New" pitchFamily="18" charset="-34"/>
                <a:cs typeface="B Nazanin" pitchFamily="2" charset="-78"/>
              </a:rPr>
              <a:t>) </a:t>
            </a:r>
            <a:r>
              <a:rPr lang="fa-IR" sz="2500" b="1" dirty="0" smtClean="0">
                <a:solidFill>
                  <a:srgbClr val="0000CC"/>
                </a:solidFill>
                <a:latin typeface="Angsana New" pitchFamily="18" charset="-34"/>
                <a:cs typeface="B Nazanin" pitchFamily="2" charset="-78"/>
              </a:rPr>
              <a:t>ايجاد مي شود كه در نهايت جاي آن را بافت اسكار مي گيريد</a:t>
            </a:r>
            <a:r>
              <a:rPr lang="fa-IR" sz="2500" b="1" dirty="0" smtClean="0">
                <a:solidFill>
                  <a:srgbClr val="0000CC"/>
                </a:solidFill>
                <a:latin typeface="Angsana New" pitchFamily="18" charset="-34"/>
                <a:cs typeface="B Nazanin" pitchFamily="2" charset="-78"/>
              </a:rPr>
              <a:t>. میزان رسوب اریتروسیت، ترانس آمیناز سرمی، الکتروکاردیوگرام</a:t>
            </a:r>
            <a:endParaRPr lang="en-US" sz="2500" b="1" dirty="0" smtClean="0">
              <a:solidFill>
                <a:srgbClr val="0000CC"/>
              </a:solidFill>
              <a:latin typeface="Angsana New" pitchFamily="18" charset="-34"/>
              <a:cs typeface="B Nazanin" pitchFamily="2" charset="-78"/>
            </a:endParaRPr>
          </a:p>
          <a:p>
            <a:pPr algn="just" rtl="1"/>
            <a:r>
              <a:rPr lang="fa-IR" sz="2500" b="1" dirty="0" smtClean="0">
                <a:solidFill>
                  <a:srgbClr val="0000CC"/>
                </a:solidFill>
                <a:latin typeface="Angsana New" pitchFamily="18" charset="-34"/>
                <a:cs typeface="B Nazanin" pitchFamily="2" charset="-78"/>
              </a:rPr>
              <a:t>* نكته: </a:t>
            </a:r>
            <a:r>
              <a:rPr lang="fa-IR" sz="2500" b="1" dirty="0" smtClean="0">
                <a:solidFill>
                  <a:srgbClr val="0000CC"/>
                </a:solidFill>
                <a:latin typeface="Angsana New" pitchFamily="18" charset="-34"/>
                <a:cs typeface="B Nazanin" pitchFamily="2" charset="-78"/>
              </a:rPr>
              <a:t>تب </a:t>
            </a:r>
            <a:r>
              <a:rPr lang="fa-IR" sz="2500" b="1" dirty="0" smtClean="0">
                <a:solidFill>
                  <a:srgbClr val="0000CC"/>
                </a:solidFill>
                <a:latin typeface="Angsana New" pitchFamily="18" charset="-34"/>
                <a:cs typeface="B Nazanin" pitchFamily="2" charset="-78"/>
              </a:rPr>
              <a:t>روماتيسمي تمايل به </a:t>
            </a:r>
            <a:r>
              <a:rPr lang="fa-IR" sz="2500" b="1" dirty="0" smtClean="0">
                <a:solidFill>
                  <a:srgbClr val="0000CC"/>
                </a:solidFill>
                <a:latin typeface="Angsana New" pitchFamily="18" charset="-34"/>
                <a:cs typeface="B Nazanin" pitchFamily="2" charset="-78"/>
              </a:rPr>
              <a:t>عود مجدد(باعفونت </a:t>
            </a:r>
            <a:r>
              <a:rPr lang="fa-IR" sz="2500" b="1" dirty="0" smtClean="0">
                <a:solidFill>
                  <a:srgbClr val="0000CC"/>
                </a:solidFill>
                <a:latin typeface="Angsana New" pitchFamily="18" charset="-34"/>
                <a:cs typeface="B Nazanin" pitchFamily="2" charset="-78"/>
              </a:rPr>
              <a:t>استرپتو </a:t>
            </a:r>
            <a:r>
              <a:rPr lang="fa-IR" sz="2500" b="1" dirty="0" smtClean="0">
                <a:solidFill>
                  <a:srgbClr val="0000CC"/>
                </a:solidFill>
                <a:latin typeface="Angsana New" pitchFamily="18" charset="-34"/>
                <a:cs typeface="B Nazanin" pitchFamily="2" charset="-78"/>
              </a:rPr>
              <a:t>كوكي) وجود </a:t>
            </a:r>
            <a:r>
              <a:rPr lang="fa-IR" sz="2500" b="1" dirty="0" smtClean="0">
                <a:solidFill>
                  <a:srgbClr val="0000CC"/>
                </a:solidFill>
                <a:latin typeface="Angsana New" pitchFamily="18" charset="-34"/>
                <a:cs typeface="B Nazanin" pitchFamily="2" charset="-78"/>
              </a:rPr>
              <a:t>دارد در حالي كه در نفريت اين تمايل وجود ندارد</a:t>
            </a:r>
            <a:r>
              <a:rPr lang="fa-IR" sz="2500" b="1" dirty="0" smtClean="0">
                <a:solidFill>
                  <a:srgbClr val="0000CC"/>
                </a:solidFill>
                <a:latin typeface="Angsana New" pitchFamily="18" charset="-34"/>
                <a:cs typeface="B Nazanin" pitchFamily="2" charset="-78"/>
              </a:rPr>
              <a:t>. پیشگیری: پنی سیلین</a:t>
            </a:r>
            <a:endParaRPr lang="en-US" sz="25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7239000" cy="6170008"/>
          </a:xfrm>
        </p:spPr>
        <p:txBody>
          <a:bodyPr>
            <a:normAutofit/>
          </a:bodyPr>
          <a:lstStyle/>
          <a:p>
            <a:pPr lvl="0" algn="just" rtl="1"/>
            <a:r>
              <a:rPr lang="fa-IR" sz="2300" b="1" dirty="0" smtClean="0">
                <a:solidFill>
                  <a:srgbClr val="FF0000"/>
                </a:solidFill>
                <a:latin typeface="Angsana New" pitchFamily="18" charset="-34"/>
                <a:cs typeface="B Nazanin" pitchFamily="2" charset="-78"/>
              </a:rPr>
              <a:t>تست های تشخیصی</a:t>
            </a:r>
          </a:p>
          <a:p>
            <a:pPr lvl="0" algn="just" rtl="1"/>
            <a:r>
              <a:rPr lang="fa-IR" sz="2300" b="1" dirty="0" smtClean="0">
                <a:solidFill>
                  <a:srgbClr val="FF0000"/>
                </a:solidFill>
                <a:latin typeface="Angsana New" pitchFamily="18" charset="-34"/>
                <a:cs typeface="B Nazanin" pitchFamily="2" charset="-78"/>
              </a:rPr>
              <a:t>در </a:t>
            </a:r>
            <a:r>
              <a:rPr lang="fa-IR" sz="2300" b="1" dirty="0" smtClean="0">
                <a:solidFill>
                  <a:srgbClr val="FF0000"/>
                </a:solidFill>
                <a:latin typeface="Angsana New" pitchFamily="18" charset="-34"/>
                <a:cs typeface="B Nazanin" pitchFamily="2" charset="-78"/>
              </a:rPr>
              <a:t>اسمير </a:t>
            </a:r>
            <a:r>
              <a:rPr lang="fa-IR" sz="2300" b="1" dirty="0" smtClean="0">
                <a:solidFill>
                  <a:srgbClr val="0000CC"/>
                </a:solidFill>
                <a:latin typeface="Angsana New" pitchFamily="18" charset="-34"/>
                <a:cs typeface="B Nazanin" pitchFamily="2" charset="-78"/>
              </a:rPr>
              <a:t>گرفته شده از نمونه هاي چرك، اغلب كوكسي هاي منفرد يا جفتي به جاي زنجيره هاي مشخص ديده مي شوند. كوكسي ها به صورت گرم منفي ديده مي شوند، چرا كه ارگانيسم ها به صورت طولاني زنده نبوده و قابليت نگهداري  رنگ آبي (كريستال ويوله) را از دست مي دهند و نمي توانند گرم مثبت باشند.</a:t>
            </a:r>
            <a:endParaRPr lang="en-US" sz="2300" b="1" dirty="0" smtClean="0">
              <a:solidFill>
                <a:srgbClr val="0000CC"/>
              </a:solidFill>
              <a:latin typeface="Angsana New" pitchFamily="18" charset="-34"/>
              <a:cs typeface="B Nazanin" pitchFamily="2" charset="-78"/>
            </a:endParaRPr>
          </a:p>
          <a:p>
            <a:pPr algn="just" rtl="1"/>
            <a:r>
              <a:rPr lang="fa-IR" sz="2300" b="1" dirty="0" smtClean="0">
                <a:solidFill>
                  <a:srgbClr val="0000CC"/>
                </a:solidFill>
                <a:latin typeface="Angsana New" pitchFamily="18" charset="-34"/>
                <a:cs typeface="B Nazanin" pitchFamily="2" charset="-78"/>
              </a:rPr>
              <a:t>* نكته: اگر در اسمير چرك، استرپتو كوك ديده شود اما در كشت هيچ باكتري رشد پيدا نكند بايد به </a:t>
            </a:r>
            <a:r>
              <a:rPr lang="fa-IR" sz="2300" b="1" dirty="0" smtClean="0">
                <a:solidFill>
                  <a:srgbClr val="FF0000"/>
                </a:solidFill>
                <a:latin typeface="Angsana New" pitchFamily="18" charset="-34"/>
                <a:cs typeface="B Nazanin" pitchFamily="2" charset="-78"/>
              </a:rPr>
              <a:t>ارگانيسم هاي بي هوازي </a:t>
            </a:r>
            <a:r>
              <a:rPr lang="fa-IR" sz="2300" b="1" dirty="0" smtClean="0">
                <a:solidFill>
                  <a:srgbClr val="0000CC"/>
                </a:solidFill>
                <a:latin typeface="Angsana New" pitchFamily="18" charset="-34"/>
                <a:cs typeface="B Nazanin" pitchFamily="2" charset="-78"/>
              </a:rPr>
              <a:t>شك </a:t>
            </a:r>
            <a:r>
              <a:rPr lang="fa-IR" sz="2300" b="1" dirty="0" smtClean="0">
                <a:solidFill>
                  <a:srgbClr val="FF0000"/>
                </a:solidFill>
                <a:latin typeface="Angsana New" pitchFamily="18" charset="-34"/>
                <a:cs typeface="B Nazanin" pitchFamily="2" charset="-78"/>
              </a:rPr>
              <a:t>كرد.اسمير از سواب گلو </a:t>
            </a:r>
            <a:r>
              <a:rPr lang="fa-IR" sz="2300" b="1" dirty="0" smtClean="0">
                <a:solidFill>
                  <a:srgbClr val="0000CC"/>
                </a:solidFill>
                <a:latin typeface="Angsana New" pitchFamily="18" charset="-34"/>
                <a:cs typeface="B Nazanin" pitchFamily="2" charset="-78"/>
              </a:rPr>
              <a:t>به ندرت كمك كننده است چرا كه استرپتو كوك ويريدنس ها هميشه در گلو وجود داشته و در رنگ آميزي ظاهري مشابه با استرپتو كوك گروه </a:t>
            </a:r>
            <a:r>
              <a:rPr lang="en-US" sz="2300" b="1" dirty="0" smtClean="0">
                <a:solidFill>
                  <a:srgbClr val="0000CC"/>
                </a:solidFill>
                <a:latin typeface="Angsana New" pitchFamily="18" charset="-34"/>
                <a:cs typeface="B Nazanin" pitchFamily="2" charset="-78"/>
              </a:rPr>
              <a:t>A</a:t>
            </a:r>
            <a:r>
              <a:rPr lang="fa-IR" sz="2300" b="1" dirty="0" smtClean="0">
                <a:solidFill>
                  <a:srgbClr val="0000CC"/>
                </a:solidFill>
                <a:latin typeface="Angsana New" pitchFamily="18" charset="-34"/>
                <a:cs typeface="B Nazanin" pitchFamily="2" charset="-78"/>
              </a:rPr>
              <a:t> دارند.</a:t>
            </a:r>
            <a:endParaRPr lang="en-US" sz="2300" b="1" dirty="0" smtClean="0">
              <a:solidFill>
                <a:srgbClr val="0000CC"/>
              </a:solidFill>
              <a:latin typeface="Angsana New" pitchFamily="18" charset="-34"/>
              <a:cs typeface="B Nazanin" pitchFamily="2" charset="-78"/>
            </a:endParaRPr>
          </a:p>
          <a:p>
            <a:pPr algn="just" rtl="1"/>
            <a:r>
              <a:rPr lang="fa-IR" sz="2300" b="1" dirty="0" smtClean="0">
                <a:solidFill>
                  <a:srgbClr val="0000CC"/>
                </a:solidFill>
                <a:latin typeface="Angsana New" pitchFamily="18" charset="-34"/>
                <a:cs typeface="B Nazanin" pitchFamily="2" charset="-78"/>
              </a:rPr>
              <a:t>* سرولوژی:</a:t>
            </a:r>
            <a:r>
              <a:rPr lang="en-US" sz="2300" b="1" dirty="0" smtClean="0">
                <a:solidFill>
                  <a:srgbClr val="0000CC"/>
                </a:solidFill>
                <a:latin typeface="Angsana New" pitchFamily="18" charset="-34"/>
                <a:cs typeface="B Nazanin" pitchFamily="2" charset="-78"/>
              </a:rPr>
              <a:t>ASO</a:t>
            </a:r>
            <a:r>
              <a:rPr lang="fa-IR" sz="2300" b="1" dirty="0" smtClean="0">
                <a:solidFill>
                  <a:srgbClr val="0000CC"/>
                </a:solidFill>
                <a:latin typeface="Angsana New" pitchFamily="18" charset="-34"/>
                <a:cs typeface="B Nazanin" pitchFamily="2" charset="-78"/>
              </a:rPr>
              <a:t> در تنفسی، </a:t>
            </a:r>
            <a:r>
              <a:rPr lang="en-US" sz="2300" b="1" dirty="0" err="1" smtClean="0">
                <a:solidFill>
                  <a:srgbClr val="0000CC"/>
                </a:solidFill>
                <a:latin typeface="Angsana New" pitchFamily="18" charset="-34"/>
                <a:cs typeface="B Nazanin" pitchFamily="2" charset="-78"/>
              </a:rPr>
              <a:t>DNAse</a:t>
            </a:r>
            <a:r>
              <a:rPr lang="fa-IR" sz="2300" b="1" dirty="0" smtClean="0">
                <a:solidFill>
                  <a:srgbClr val="0000CC"/>
                </a:solidFill>
                <a:latin typeface="Angsana New" pitchFamily="18" charset="-34"/>
                <a:cs typeface="B Nazanin" pitchFamily="2" charset="-78"/>
              </a:rPr>
              <a:t> و هیالورونیداز: پوستی</a:t>
            </a:r>
          </a:p>
          <a:p>
            <a:pPr algn="just" rtl="1"/>
            <a:r>
              <a:rPr lang="fa-IR" sz="2300" b="1" dirty="0" smtClean="0">
                <a:solidFill>
                  <a:srgbClr val="0000CC"/>
                </a:solidFill>
                <a:latin typeface="Angsana New" pitchFamily="18" charset="-34"/>
                <a:cs typeface="B Nazanin" pitchFamily="2" charset="-78"/>
              </a:rPr>
              <a:t>پنی سیلین، اریترومایسین، تتراسایکلین برخی مقاوم</a:t>
            </a:r>
          </a:p>
          <a:p>
            <a:pPr algn="just" rtl="1"/>
            <a:r>
              <a:rPr lang="fa-IR" sz="2300" b="1" dirty="0" smtClean="0">
                <a:solidFill>
                  <a:srgbClr val="0000CC"/>
                </a:solidFill>
                <a:latin typeface="Angsana New" pitchFamily="18" charset="-34"/>
                <a:cs typeface="B Nazanin" pitchFamily="2" charset="-78"/>
              </a:rPr>
              <a:t>داروها هیچ اثر ثابت شده ای بر روی تب رماتیسمی و گلومرو ندارند ولی پیشگیری روماتیسمی خوبند.</a:t>
            </a:r>
            <a:endParaRPr lang="fa-IR"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7239000" cy="6241446"/>
          </a:xfrm>
        </p:spPr>
        <p:txBody>
          <a:bodyPr>
            <a:normAutofit lnSpcReduction="10000"/>
          </a:bodyPr>
          <a:lstStyle/>
          <a:p>
            <a:pPr algn="just" rtl="1"/>
            <a:r>
              <a:rPr lang="fa-IR" sz="2800" b="1" u="sng" dirty="0" smtClean="0">
                <a:solidFill>
                  <a:srgbClr val="FF0000"/>
                </a:solidFill>
                <a:latin typeface="Angsana New" pitchFamily="18" charset="-34"/>
                <a:cs typeface="B Nazanin" pitchFamily="2" charset="-78"/>
              </a:rPr>
              <a:t>استرپ گروه </a:t>
            </a:r>
            <a:r>
              <a:rPr lang="en-US" sz="2800" b="1" u="sng" dirty="0" smtClean="0">
                <a:solidFill>
                  <a:srgbClr val="FF0000"/>
                </a:solidFill>
                <a:latin typeface="Angsana New" pitchFamily="18" charset="-34"/>
                <a:cs typeface="B Nazanin" pitchFamily="2" charset="-78"/>
              </a:rPr>
              <a:t>B</a:t>
            </a:r>
            <a:endParaRPr lang="fa-IR" sz="2800" b="1" u="sng" dirty="0" smtClean="0">
              <a:solidFill>
                <a:srgbClr val="FF0000"/>
              </a:solidFill>
              <a:latin typeface="Angsana New" pitchFamily="18" charset="-34"/>
              <a:cs typeface="B Nazanin" pitchFamily="2" charset="-78"/>
            </a:endParaRPr>
          </a:p>
          <a:p>
            <a:pPr algn="just" rtl="1"/>
            <a:r>
              <a:rPr lang="fa-IR" sz="2800" b="1" u="sng" dirty="0" smtClean="0">
                <a:solidFill>
                  <a:srgbClr val="0000CC"/>
                </a:solidFill>
                <a:latin typeface="Angsana New" pitchFamily="18" charset="-34"/>
                <a:cs typeface="B Nazanin" pitchFamily="2" charset="-78"/>
              </a:rPr>
              <a:t>بتا همولایتیک، سدیم هیپورات را هیدرولیز می کند و </a:t>
            </a:r>
            <a:r>
              <a:rPr lang="en-US" sz="2800" b="1" u="sng" dirty="0" smtClean="0">
                <a:solidFill>
                  <a:srgbClr val="0000CC"/>
                </a:solidFill>
                <a:latin typeface="Angsana New" pitchFamily="18" charset="-34"/>
                <a:cs typeface="B Nazanin" pitchFamily="2" charset="-78"/>
              </a:rPr>
              <a:t>CAMP</a:t>
            </a:r>
            <a:r>
              <a:rPr lang="fa-IR" sz="2800" b="1" u="sng" dirty="0" smtClean="0">
                <a:solidFill>
                  <a:srgbClr val="0000CC"/>
                </a:solidFill>
                <a:latin typeface="Angsana New" pitchFamily="18" charset="-34"/>
                <a:cs typeface="B Nazanin" pitchFamily="2" charset="-78"/>
              </a:rPr>
              <a:t> مثبت است. فلور واژن ، در ماه اول زندگی به صورت سپتس سمی، مننژیت یا سندروم دیسترس تنفسی، آمپی سیلین به مادر جلوگیری به نوزاد</a:t>
            </a:r>
          </a:p>
          <a:p>
            <a:pPr algn="just" rtl="1"/>
            <a:r>
              <a:rPr lang="en-US" sz="2800" b="1" dirty="0" smtClean="0">
                <a:solidFill>
                  <a:srgbClr val="0000CC"/>
                </a:solidFill>
                <a:latin typeface="Angsana New" pitchFamily="18" charset="-34"/>
                <a:cs typeface="B Nazanin" pitchFamily="2" charset="-78"/>
              </a:rPr>
              <a:t> B </a:t>
            </a:r>
            <a:r>
              <a:rPr lang="fa-IR" sz="2800" b="1" dirty="0" smtClean="0">
                <a:solidFill>
                  <a:srgbClr val="0000CC"/>
                </a:solidFill>
                <a:latin typeface="Angsana New" pitchFamily="18" charset="-34"/>
                <a:cs typeface="B Nazanin" pitchFamily="2" charset="-78"/>
              </a:rPr>
              <a:t>در افراد بالغ غير حامله در حال افزايش هستند. افراد مسن و افراد دچار نقص سيستم ايمني در خطر بيماري شديد هستند.</a:t>
            </a:r>
            <a:endParaRPr lang="en-US" sz="2800" b="1" dirty="0" smtClean="0">
              <a:solidFill>
                <a:srgbClr val="0000CC"/>
              </a:solidFill>
              <a:latin typeface="Angsana New" pitchFamily="18" charset="-34"/>
              <a:cs typeface="B Nazanin" pitchFamily="2" charset="-78"/>
            </a:endParaRPr>
          </a:p>
          <a:p>
            <a:pPr algn="just" rtl="1"/>
            <a:r>
              <a:rPr lang="fa-IR" sz="2800" b="1" dirty="0" smtClean="0">
                <a:solidFill>
                  <a:srgbClr val="0000CC"/>
                </a:solidFill>
                <a:latin typeface="Angsana New" pitchFamily="18" charset="-34"/>
                <a:cs typeface="B Nazanin" pitchFamily="2" charset="-78"/>
              </a:rPr>
              <a:t>فاكتورهاي مستعد كننده ي اين عفونت شامل موارد زير هستند: 1- ديابت مليتوس 2- سرطان 3- سن بالا</a:t>
            </a:r>
            <a:br>
              <a:rPr lang="fa-IR" sz="2800" b="1" dirty="0" smtClean="0">
                <a:solidFill>
                  <a:srgbClr val="0000CC"/>
                </a:solidFill>
                <a:latin typeface="Angsana New" pitchFamily="18" charset="-34"/>
                <a:cs typeface="B Nazanin" pitchFamily="2" charset="-78"/>
              </a:rPr>
            </a:br>
            <a:r>
              <a:rPr lang="fa-IR" sz="2800" b="1" dirty="0" smtClean="0">
                <a:solidFill>
                  <a:srgbClr val="0000CC"/>
                </a:solidFill>
                <a:latin typeface="Angsana New" pitchFamily="18" charset="-34"/>
                <a:cs typeface="B Nazanin" pitchFamily="2" charset="-78"/>
              </a:rPr>
              <a:t> 4- سيروز كبدي 5- درمان با كورتيكو استروئيد 6- </a:t>
            </a:r>
            <a:r>
              <a:rPr lang="en-US" sz="2800" b="1" dirty="0" smtClean="0">
                <a:solidFill>
                  <a:srgbClr val="0000CC"/>
                </a:solidFill>
                <a:latin typeface="Angsana New" pitchFamily="18" charset="-34"/>
                <a:cs typeface="B Nazanin" pitchFamily="2" charset="-78"/>
              </a:rPr>
              <a:t>HIV</a:t>
            </a:r>
            <a:r>
              <a:rPr lang="fa-IR" sz="2800" b="1" dirty="0" smtClean="0">
                <a:solidFill>
                  <a:srgbClr val="0000CC"/>
                </a:solidFill>
                <a:latin typeface="Angsana New" pitchFamily="18" charset="-34"/>
                <a:cs typeface="B Nazanin" pitchFamily="2" charset="-78"/>
              </a:rPr>
              <a:t> و حالت هاي سركوب ايمني ديگر 7- باكتريمي</a:t>
            </a:r>
            <a:br>
              <a:rPr lang="fa-IR" sz="2800" b="1" dirty="0" smtClean="0">
                <a:solidFill>
                  <a:srgbClr val="0000CC"/>
                </a:solidFill>
                <a:latin typeface="Angsana New" pitchFamily="18" charset="-34"/>
                <a:cs typeface="B Nazanin" pitchFamily="2" charset="-78"/>
              </a:rPr>
            </a:br>
            <a:r>
              <a:rPr lang="fa-IR" sz="2800" b="1" dirty="0" smtClean="0">
                <a:solidFill>
                  <a:srgbClr val="0000CC"/>
                </a:solidFill>
                <a:latin typeface="Angsana New" pitchFamily="18" charset="-34"/>
                <a:cs typeface="B Nazanin" pitchFamily="2" charset="-78"/>
              </a:rPr>
              <a:t> 8- عفونت هاي پوستي و بافت نرم 9- عفونت ها تنفسي وتناسلي</a:t>
            </a:r>
            <a:endParaRPr lang="en-US" sz="28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7239000" cy="6170008"/>
          </a:xfrm>
        </p:spPr>
        <p:txBody>
          <a:bodyPr>
            <a:normAutofit fontScale="40000" lnSpcReduction="20000"/>
          </a:bodyPr>
          <a:lstStyle/>
          <a:p>
            <a:pPr algn="just" rtl="1"/>
            <a:r>
              <a:rPr lang="fa-IR" sz="6000" b="1" dirty="0" smtClean="0">
                <a:solidFill>
                  <a:srgbClr val="FF0000"/>
                </a:solidFill>
                <a:latin typeface="Angsana New" pitchFamily="18" charset="-34"/>
                <a:cs typeface="B Nazanin" pitchFamily="2" charset="-78"/>
              </a:rPr>
              <a:t>استرپتوكوكهاي گروههاي </a:t>
            </a:r>
            <a:r>
              <a:rPr lang="en-US" sz="6000" b="1" dirty="0" smtClean="0">
                <a:solidFill>
                  <a:srgbClr val="FF0000"/>
                </a:solidFill>
                <a:latin typeface="Angsana New" pitchFamily="18" charset="-34"/>
                <a:cs typeface="B Nazanin" pitchFamily="2" charset="-78"/>
              </a:rPr>
              <a:t>C</a:t>
            </a:r>
            <a:r>
              <a:rPr lang="fa-IR" sz="6000" b="1" dirty="0" smtClean="0">
                <a:solidFill>
                  <a:srgbClr val="FF0000"/>
                </a:solidFill>
                <a:latin typeface="Angsana New" pitchFamily="18" charset="-34"/>
                <a:cs typeface="B Nazanin" pitchFamily="2" charset="-78"/>
              </a:rPr>
              <a:t> و </a:t>
            </a:r>
            <a:r>
              <a:rPr lang="en-US" sz="6000" b="1" dirty="0" smtClean="0">
                <a:solidFill>
                  <a:srgbClr val="FF0000"/>
                </a:solidFill>
                <a:latin typeface="Angsana New" pitchFamily="18" charset="-34"/>
                <a:cs typeface="B Nazanin" pitchFamily="2" charset="-78"/>
              </a:rPr>
              <a:t>G</a:t>
            </a:r>
            <a:r>
              <a:rPr lang="fa-IR" sz="6000" b="1" dirty="0" smtClean="0">
                <a:solidFill>
                  <a:srgbClr val="FF0000"/>
                </a:solidFill>
                <a:latin typeface="Angsana New" pitchFamily="18" charset="-34"/>
                <a:cs typeface="B Nazanin" pitchFamily="2" charset="-78"/>
              </a:rPr>
              <a:t>:</a:t>
            </a:r>
          </a:p>
          <a:p>
            <a:pPr algn="just" rtl="1"/>
            <a:r>
              <a:rPr lang="fa-IR" sz="4500" b="1" dirty="0" smtClean="0">
                <a:solidFill>
                  <a:srgbClr val="0000CC"/>
                </a:solidFill>
                <a:latin typeface="Angsana New" pitchFamily="18" charset="-34"/>
                <a:cs typeface="B Nazanin" pitchFamily="2" charset="-78"/>
              </a:rPr>
              <a:t> </a:t>
            </a:r>
            <a:r>
              <a:rPr lang="fa-IR" sz="4500" b="1" dirty="0" smtClean="0">
                <a:solidFill>
                  <a:srgbClr val="0000CC"/>
                </a:solidFill>
                <a:latin typeface="Angsana New" pitchFamily="18" charset="-34"/>
                <a:cs typeface="B Nazanin" pitchFamily="2" charset="-78"/>
              </a:rPr>
              <a:t>اين استرپتوكوكها گاهي در </a:t>
            </a:r>
            <a:r>
              <a:rPr lang="fa-IR" sz="4500" b="1" dirty="0" smtClean="0">
                <a:solidFill>
                  <a:srgbClr val="FF0000"/>
                </a:solidFill>
                <a:latin typeface="Angsana New" pitchFamily="18" charset="-34"/>
                <a:cs typeface="B Nazanin" pitchFamily="2" charset="-78"/>
              </a:rPr>
              <a:t>تازوفارنكس </a:t>
            </a:r>
            <a:r>
              <a:rPr lang="fa-IR" sz="4500" b="1" dirty="0" smtClean="0">
                <a:solidFill>
                  <a:srgbClr val="0000CC"/>
                </a:solidFill>
                <a:latin typeface="Angsana New" pitchFamily="18" charset="-34"/>
                <a:cs typeface="B Nazanin" pitchFamily="2" charset="-78"/>
              </a:rPr>
              <a:t>پيدا شده و ممكن است باعث </a:t>
            </a:r>
            <a:r>
              <a:rPr lang="fa-IR" sz="4500" b="1" dirty="0" smtClean="0">
                <a:solidFill>
                  <a:srgbClr val="FF0000"/>
                </a:solidFill>
                <a:latin typeface="Angsana New" pitchFamily="18" charset="-34"/>
                <a:cs typeface="B Nazanin" pitchFamily="2" charset="-78"/>
              </a:rPr>
              <a:t>فارنژيت، سينوزيت، باكتريمي يا اندوكارديت </a:t>
            </a:r>
            <a:r>
              <a:rPr lang="fa-IR" sz="4500" b="1" dirty="0" smtClean="0">
                <a:solidFill>
                  <a:srgbClr val="0000CC"/>
                </a:solidFill>
                <a:latin typeface="Angsana New" pitchFamily="18" charset="-34"/>
                <a:cs typeface="B Nazanin" pitchFamily="2" charset="-78"/>
              </a:rPr>
              <a:t>شوند. اين باكتريها در محيط كشت آگار خوندار اغلب شبيه استرپتوكوك پيوژن گروه </a:t>
            </a:r>
            <a:r>
              <a:rPr lang="en-US" sz="4500" b="1" dirty="0" smtClean="0">
                <a:solidFill>
                  <a:srgbClr val="0000CC"/>
                </a:solidFill>
                <a:latin typeface="Angsana New" pitchFamily="18" charset="-34"/>
                <a:cs typeface="B Nazanin" pitchFamily="2" charset="-78"/>
              </a:rPr>
              <a:t>A</a:t>
            </a:r>
            <a:r>
              <a:rPr lang="fa-IR" sz="4500" b="1" dirty="0" smtClean="0">
                <a:solidFill>
                  <a:srgbClr val="0000CC"/>
                </a:solidFill>
                <a:latin typeface="Angsana New" pitchFamily="18" charset="-34"/>
                <a:cs typeface="B Nazanin" pitchFamily="2" charset="-78"/>
              </a:rPr>
              <a:t> بوده و بتا هموليتيك هستند. استرپتوكوكهاي گروه </a:t>
            </a:r>
            <a:r>
              <a:rPr lang="en-US" sz="4500" b="1" dirty="0" smtClean="0">
                <a:solidFill>
                  <a:srgbClr val="0000CC"/>
                </a:solidFill>
                <a:latin typeface="Angsana New" pitchFamily="18" charset="-34"/>
                <a:cs typeface="B Nazanin" pitchFamily="2" charset="-78"/>
              </a:rPr>
              <a:t>G</a:t>
            </a:r>
            <a:r>
              <a:rPr lang="fa-IR" sz="4500" b="1" dirty="0" smtClean="0">
                <a:solidFill>
                  <a:srgbClr val="0000CC"/>
                </a:solidFill>
                <a:latin typeface="Angsana New" pitchFamily="18" charset="-34"/>
                <a:cs typeface="B Nazanin" pitchFamily="2" charset="-78"/>
              </a:rPr>
              <a:t> داراي </a:t>
            </a:r>
            <a:r>
              <a:rPr lang="fa-IR" sz="4500" b="1" dirty="0" smtClean="0">
                <a:solidFill>
                  <a:srgbClr val="FF0000"/>
                </a:solidFill>
                <a:latin typeface="Angsana New" pitchFamily="18" charset="-34"/>
                <a:cs typeface="B Nazanin" pitchFamily="2" charset="-78"/>
              </a:rPr>
              <a:t>هموليزين</a:t>
            </a:r>
            <a:r>
              <a:rPr lang="fa-IR" sz="4500" b="1" dirty="0" smtClean="0">
                <a:solidFill>
                  <a:srgbClr val="0000CC"/>
                </a:solidFill>
                <a:latin typeface="Angsana New" pitchFamily="18" charset="-34"/>
                <a:cs typeface="B Nazanin" pitchFamily="2" charset="-78"/>
              </a:rPr>
              <a:t> بوده و ممكن است داراي </a:t>
            </a:r>
            <a:r>
              <a:rPr lang="fa-IR" sz="4500" b="1" dirty="0" smtClean="0">
                <a:solidFill>
                  <a:srgbClr val="FF0000"/>
                </a:solidFill>
                <a:latin typeface="Angsana New" pitchFamily="18" charset="-34"/>
                <a:cs typeface="B Nazanin" pitchFamily="2" charset="-78"/>
              </a:rPr>
              <a:t>پروتئين </a:t>
            </a:r>
            <a:r>
              <a:rPr lang="en-US" sz="4500" b="1" dirty="0" smtClean="0">
                <a:solidFill>
                  <a:srgbClr val="FF0000"/>
                </a:solidFill>
                <a:latin typeface="Angsana New" pitchFamily="18" charset="-34"/>
                <a:cs typeface="B Nazanin" pitchFamily="2" charset="-78"/>
              </a:rPr>
              <a:t>M</a:t>
            </a:r>
            <a:r>
              <a:rPr lang="fa-IR" sz="4500" b="1" dirty="0" smtClean="0">
                <a:solidFill>
                  <a:srgbClr val="FF0000"/>
                </a:solidFill>
                <a:latin typeface="Angsana New" pitchFamily="18" charset="-34"/>
                <a:cs typeface="B Nazanin" pitchFamily="2" charset="-78"/>
              </a:rPr>
              <a:t> </a:t>
            </a:r>
            <a:r>
              <a:rPr lang="fa-IR" sz="4500" b="1" dirty="0" smtClean="0">
                <a:solidFill>
                  <a:srgbClr val="0000CC"/>
                </a:solidFill>
                <a:latin typeface="Angsana New" pitchFamily="18" charset="-34"/>
                <a:cs typeface="B Nazanin" pitchFamily="2" charset="-78"/>
              </a:rPr>
              <a:t>شبيه استرپتوكوك پيوژن گروه </a:t>
            </a:r>
            <a:r>
              <a:rPr lang="en-US" sz="4500" b="1" dirty="0" smtClean="0">
                <a:solidFill>
                  <a:srgbClr val="0000CC"/>
                </a:solidFill>
                <a:latin typeface="Angsana New" pitchFamily="18" charset="-34"/>
                <a:cs typeface="B Nazanin" pitchFamily="2" charset="-78"/>
              </a:rPr>
              <a:t>A</a:t>
            </a:r>
            <a:r>
              <a:rPr lang="fa-IR" sz="4500" b="1" dirty="0" smtClean="0">
                <a:solidFill>
                  <a:srgbClr val="0000CC"/>
                </a:solidFill>
                <a:latin typeface="Angsana New" pitchFamily="18" charset="-34"/>
                <a:cs typeface="B Nazanin" pitchFamily="2" charset="-78"/>
              </a:rPr>
              <a:t> باشند.</a:t>
            </a:r>
            <a:endParaRPr lang="en-US" sz="4500" b="1" dirty="0" smtClean="0">
              <a:solidFill>
                <a:srgbClr val="0000CC"/>
              </a:solidFill>
              <a:latin typeface="Angsana New" pitchFamily="18" charset="-34"/>
              <a:cs typeface="B Nazanin" pitchFamily="2" charset="-78"/>
            </a:endParaRPr>
          </a:p>
          <a:p>
            <a:pPr algn="just" rtl="1"/>
            <a:r>
              <a:rPr lang="fa-IR" sz="6000" b="1" dirty="0" smtClean="0">
                <a:solidFill>
                  <a:srgbClr val="FF0000"/>
                </a:solidFill>
                <a:latin typeface="Angsana New" pitchFamily="18" charset="-34"/>
                <a:cs typeface="B Nazanin" pitchFamily="2" charset="-78"/>
              </a:rPr>
              <a:t>استرپتوكوك گروه </a:t>
            </a:r>
            <a:r>
              <a:rPr lang="en-US" sz="6000" b="1" dirty="0" smtClean="0">
                <a:solidFill>
                  <a:srgbClr val="FF0000"/>
                </a:solidFill>
                <a:latin typeface="Angsana New" pitchFamily="18" charset="-34"/>
                <a:cs typeface="B Nazanin" pitchFamily="2" charset="-78"/>
              </a:rPr>
              <a:t>D</a:t>
            </a:r>
          </a:p>
          <a:p>
            <a:pPr algn="just" rtl="1"/>
            <a:r>
              <a:rPr lang="fa-IR" sz="4500" b="1" dirty="0" smtClean="0">
                <a:solidFill>
                  <a:srgbClr val="0000CC"/>
                </a:solidFill>
                <a:latin typeface="Angsana New" pitchFamily="18" charset="-34"/>
                <a:cs typeface="B Nazanin" pitchFamily="2" charset="-78"/>
              </a:rPr>
              <a:t>8 سوش در اين گروه وجود دارند كه بيشتر آنها باعث ايجاد عفونت در انسان نمي شوند. </a:t>
            </a:r>
            <a:r>
              <a:rPr lang="fa-IR" sz="4500" b="1" dirty="0" smtClean="0">
                <a:solidFill>
                  <a:srgbClr val="FF0000"/>
                </a:solidFill>
                <a:latin typeface="Angsana New" pitchFamily="18" charset="-34"/>
                <a:cs typeface="B Nazanin" pitchFamily="2" charset="-78"/>
              </a:rPr>
              <a:t>استرپتوكوك پوويس </a:t>
            </a:r>
            <a:r>
              <a:rPr lang="fa-IR" sz="4500" b="1" dirty="0" smtClean="0">
                <a:solidFill>
                  <a:srgbClr val="0000CC"/>
                </a:solidFill>
                <a:latin typeface="Angsana New" pitchFamily="18" charset="-34"/>
                <a:cs typeface="B Nazanin" pitchFamily="2" charset="-78"/>
              </a:rPr>
              <a:t>مهم ترين عامل ايجاد بيماري انساني در اين گروه است. بيوتيپ </a:t>
            </a:r>
            <a:r>
              <a:rPr lang="en-US" sz="4500" b="1" dirty="0" smtClean="0">
                <a:solidFill>
                  <a:srgbClr val="0000CC"/>
                </a:solidFill>
                <a:latin typeface="Angsana New" pitchFamily="18" charset="-34"/>
                <a:cs typeface="B Nazanin" pitchFamily="2" charset="-78"/>
              </a:rPr>
              <a:t>I</a:t>
            </a:r>
            <a:r>
              <a:rPr lang="fa-IR" sz="4500" b="1" dirty="0" smtClean="0">
                <a:solidFill>
                  <a:srgbClr val="0000CC"/>
                </a:solidFill>
                <a:latin typeface="Angsana New" pitchFamily="18" charset="-34"/>
                <a:cs typeface="B Nazanin" pitchFamily="2" charset="-78"/>
              </a:rPr>
              <a:t> باعث </a:t>
            </a:r>
            <a:r>
              <a:rPr lang="fa-IR" sz="4500" b="1" dirty="0" smtClean="0">
                <a:solidFill>
                  <a:srgbClr val="FF0000"/>
                </a:solidFill>
                <a:latin typeface="Angsana New" pitchFamily="18" charset="-34"/>
                <a:cs typeface="B Nazanin" pitchFamily="2" charset="-78"/>
              </a:rPr>
              <a:t>تخمير مانيتول </a:t>
            </a:r>
            <a:r>
              <a:rPr lang="fa-IR" sz="4500" b="1" dirty="0" smtClean="0">
                <a:solidFill>
                  <a:srgbClr val="0000CC"/>
                </a:solidFill>
                <a:latin typeface="Angsana New" pitchFamily="18" charset="-34"/>
                <a:cs typeface="B Nazanin" pitchFamily="2" charset="-78"/>
              </a:rPr>
              <a:t>شده و در حال حاضر به عنوان استرپتوكوك </a:t>
            </a:r>
            <a:r>
              <a:rPr lang="en-US" sz="4500" b="1" u="sng" dirty="0" err="1" smtClean="0">
                <a:solidFill>
                  <a:srgbClr val="FF0000"/>
                </a:solidFill>
                <a:latin typeface="Angsana New" pitchFamily="18" charset="-34"/>
                <a:cs typeface="B Nazanin" pitchFamily="2" charset="-78"/>
              </a:rPr>
              <a:t>gallolyticus</a:t>
            </a:r>
            <a:r>
              <a:rPr lang="fa-IR" sz="4500" b="1" dirty="0" smtClean="0">
                <a:solidFill>
                  <a:srgbClr val="0000CC"/>
                </a:solidFill>
                <a:latin typeface="Angsana New" pitchFamily="18" charset="-34"/>
                <a:cs typeface="B Nazanin" pitchFamily="2" charset="-78"/>
              </a:rPr>
              <a:t> </a:t>
            </a:r>
            <a:r>
              <a:rPr lang="fa-IR" sz="4500" b="1" dirty="0" smtClean="0">
                <a:solidFill>
                  <a:srgbClr val="0000CC"/>
                </a:solidFill>
                <a:latin typeface="Angsana New" pitchFamily="18" charset="-34"/>
                <a:cs typeface="B Nazanin" pitchFamily="2" charset="-78"/>
              </a:rPr>
              <a:t>شناخته مي شود. اين ارگانيسم باعث ايجاد</a:t>
            </a:r>
            <a:r>
              <a:rPr lang="fa-IR" sz="4500" b="1" dirty="0" smtClean="0">
                <a:solidFill>
                  <a:srgbClr val="FF0000"/>
                </a:solidFill>
                <a:latin typeface="Angsana New" pitchFamily="18" charset="-34"/>
                <a:cs typeface="B Nazanin" pitchFamily="2" charset="-78"/>
              </a:rPr>
              <a:t> </a:t>
            </a:r>
            <a:r>
              <a:rPr lang="fa-IR" sz="4500" b="1" dirty="0" smtClean="0">
                <a:solidFill>
                  <a:srgbClr val="FF0000"/>
                </a:solidFill>
                <a:latin typeface="Angsana New" pitchFamily="18" charset="-34"/>
                <a:cs typeface="B Nazanin" pitchFamily="2" charset="-78"/>
              </a:rPr>
              <a:t>اندوكارديت </a:t>
            </a:r>
            <a:r>
              <a:rPr lang="fa-IR" sz="4500" b="1" dirty="0" smtClean="0">
                <a:solidFill>
                  <a:srgbClr val="0000CC"/>
                </a:solidFill>
                <a:latin typeface="Angsana New" pitchFamily="18" charset="-34"/>
                <a:cs typeface="B Nazanin" pitchFamily="2" charset="-78"/>
              </a:rPr>
              <a:t>شده و به طور شايعي از نظر اپيدميولوژيك با </a:t>
            </a:r>
            <a:r>
              <a:rPr lang="fa-IR" sz="4500" b="1" dirty="0" smtClean="0">
                <a:solidFill>
                  <a:srgbClr val="FF0000"/>
                </a:solidFill>
                <a:latin typeface="Angsana New" pitchFamily="18" charset="-34"/>
                <a:cs typeface="B Nazanin" pitchFamily="2" charset="-78"/>
              </a:rPr>
              <a:t>كارسينوم كولون </a:t>
            </a:r>
            <a:r>
              <a:rPr lang="fa-IR" sz="4500" b="1" dirty="0" smtClean="0">
                <a:solidFill>
                  <a:srgbClr val="0000CC"/>
                </a:solidFill>
                <a:latin typeface="Angsana New" pitchFamily="18" charset="-34"/>
                <a:cs typeface="B Nazanin" pitchFamily="2" charset="-78"/>
              </a:rPr>
              <a:t>همراهي دارد.</a:t>
            </a:r>
            <a:endParaRPr lang="en-US" sz="4500" b="1" dirty="0" smtClean="0">
              <a:solidFill>
                <a:srgbClr val="0000CC"/>
              </a:solidFill>
              <a:latin typeface="Angsana New" pitchFamily="18" charset="-34"/>
              <a:cs typeface="B Nazanin" pitchFamily="2" charset="-78"/>
            </a:endParaRPr>
          </a:p>
          <a:p>
            <a:pPr algn="just" rtl="1"/>
            <a:r>
              <a:rPr lang="fa-IR" sz="4500" b="1" dirty="0" smtClean="0">
                <a:solidFill>
                  <a:srgbClr val="0000CC"/>
                </a:solidFill>
                <a:latin typeface="Angsana New" pitchFamily="18" charset="-34"/>
                <a:cs typeface="B Nazanin" pitchFamily="2" charset="-78"/>
              </a:rPr>
              <a:t>بيوتيپ </a:t>
            </a:r>
            <a:r>
              <a:rPr lang="en-US" sz="4500" b="1" dirty="0" smtClean="0">
                <a:solidFill>
                  <a:srgbClr val="0000CC"/>
                </a:solidFill>
                <a:latin typeface="Angsana New" pitchFamily="18" charset="-34"/>
                <a:cs typeface="B Nazanin" pitchFamily="2" charset="-78"/>
              </a:rPr>
              <a:t>II</a:t>
            </a:r>
            <a:r>
              <a:rPr lang="fa-IR" sz="4500" b="1" dirty="0" smtClean="0">
                <a:solidFill>
                  <a:srgbClr val="0000CC"/>
                </a:solidFill>
                <a:latin typeface="Angsana New" pitchFamily="18" charset="-34"/>
                <a:cs typeface="B Nazanin" pitchFamily="2" charset="-78"/>
              </a:rPr>
              <a:t> استرپتوكوك بوويس را به دو نوع تقسيم مي كنند: الف) بيوتيپ 1-</a:t>
            </a:r>
            <a:r>
              <a:rPr lang="en-US" sz="4500" b="1" dirty="0" smtClean="0">
                <a:solidFill>
                  <a:srgbClr val="0000CC"/>
                </a:solidFill>
                <a:latin typeface="Angsana New" pitchFamily="18" charset="-34"/>
                <a:cs typeface="B Nazanin" pitchFamily="2" charset="-78"/>
              </a:rPr>
              <a:t>II</a:t>
            </a:r>
            <a:r>
              <a:rPr lang="fa-IR" sz="4500" b="1" dirty="0" smtClean="0">
                <a:solidFill>
                  <a:srgbClr val="0000CC"/>
                </a:solidFill>
                <a:latin typeface="Angsana New" pitchFamily="18" charset="-34"/>
                <a:cs typeface="B Nazanin" pitchFamily="2" charset="-78"/>
              </a:rPr>
              <a:t> كه در حال حاضر زير گونه </a:t>
            </a:r>
            <a:r>
              <a:rPr lang="en-US" sz="4500" b="1" dirty="0" smtClean="0">
                <a:solidFill>
                  <a:srgbClr val="0000CC"/>
                </a:solidFill>
                <a:latin typeface="Angsana New" pitchFamily="18" charset="-34"/>
                <a:cs typeface="B Nazanin" pitchFamily="2" charset="-78"/>
              </a:rPr>
              <a:t>coli</a:t>
            </a:r>
            <a:r>
              <a:rPr lang="fa-IR" sz="4500" b="1" dirty="0" smtClean="0">
                <a:solidFill>
                  <a:srgbClr val="0000CC"/>
                </a:solidFill>
                <a:latin typeface="Angsana New" pitchFamily="18" charset="-34"/>
                <a:cs typeface="B Nazanin" pitchFamily="2" charset="-78"/>
              </a:rPr>
              <a:t> از استرپتوكوك </a:t>
            </a:r>
            <a:r>
              <a:rPr lang="en-US" sz="4500" b="1" dirty="0" err="1" smtClean="0">
                <a:solidFill>
                  <a:srgbClr val="0000CC"/>
                </a:solidFill>
                <a:latin typeface="Angsana New" pitchFamily="18" charset="-34"/>
                <a:cs typeface="B Nazanin" pitchFamily="2" charset="-78"/>
              </a:rPr>
              <a:t>infantarius</a:t>
            </a:r>
            <a:r>
              <a:rPr lang="fa-IR" sz="4500" b="1" dirty="0" smtClean="0">
                <a:solidFill>
                  <a:srgbClr val="0000CC"/>
                </a:solidFill>
                <a:latin typeface="Angsana New" pitchFamily="18" charset="-34"/>
                <a:cs typeface="B Nazanin" pitchFamily="2" charset="-78"/>
              </a:rPr>
              <a:t> ناميده مي شود، باعث </a:t>
            </a:r>
            <a:r>
              <a:rPr lang="fa-IR" sz="4500" b="1" dirty="0" smtClean="0">
                <a:solidFill>
                  <a:srgbClr val="FF0000"/>
                </a:solidFill>
                <a:latin typeface="Angsana New" pitchFamily="18" charset="-34"/>
                <a:cs typeface="B Nazanin" pitchFamily="2" charset="-78"/>
              </a:rPr>
              <a:t>اندوكارديت</a:t>
            </a:r>
            <a:r>
              <a:rPr lang="fa-IR" sz="4500" b="1" dirty="0" smtClean="0">
                <a:solidFill>
                  <a:srgbClr val="0000CC"/>
                </a:solidFill>
                <a:latin typeface="Angsana New" pitchFamily="18" charset="-34"/>
                <a:cs typeface="B Nazanin" pitchFamily="2" charset="-78"/>
              </a:rPr>
              <a:t> </a:t>
            </a:r>
            <a:r>
              <a:rPr lang="fa-IR" sz="4500" b="1" dirty="0" smtClean="0">
                <a:solidFill>
                  <a:srgbClr val="0000CC"/>
                </a:solidFill>
                <a:latin typeface="Angsana New" pitchFamily="18" charset="-34"/>
                <a:cs typeface="B Nazanin" pitchFamily="2" charset="-78"/>
              </a:rPr>
              <a:t>مي شود. </a:t>
            </a:r>
            <a:r>
              <a:rPr lang="fa-IR" sz="4500" b="1" dirty="0" smtClean="0">
                <a:solidFill>
                  <a:srgbClr val="0000CC"/>
                </a:solidFill>
                <a:latin typeface="Angsana New" pitchFamily="18" charset="-34"/>
                <a:cs typeface="B Nazanin" pitchFamily="2" charset="-78"/>
              </a:rPr>
              <a:t> </a:t>
            </a:r>
            <a:endParaRPr lang="en-US" sz="4500" b="1" dirty="0" smtClean="0">
              <a:solidFill>
                <a:srgbClr val="0000CC"/>
              </a:solidFill>
              <a:latin typeface="Angsana New" pitchFamily="18" charset="-34"/>
              <a:cs typeface="B Nazanin" pitchFamily="2" charset="-78"/>
            </a:endParaRPr>
          </a:p>
          <a:p>
            <a:pPr algn="just" rtl="1"/>
            <a:r>
              <a:rPr lang="fa-IR" sz="4500" b="1" dirty="0" smtClean="0">
                <a:solidFill>
                  <a:srgbClr val="0000CC"/>
                </a:solidFill>
                <a:latin typeface="Angsana New" pitchFamily="18" charset="-34"/>
                <a:cs typeface="B Nazanin" pitchFamily="2" charset="-78"/>
              </a:rPr>
              <a:t>ب) بيوتيپ 2-</a:t>
            </a:r>
            <a:r>
              <a:rPr lang="en-US" sz="4500" b="1" dirty="0" smtClean="0">
                <a:solidFill>
                  <a:srgbClr val="0000CC"/>
                </a:solidFill>
                <a:latin typeface="Angsana New" pitchFamily="18" charset="-34"/>
                <a:cs typeface="B Nazanin" pitchFamily="2" charset="-78"/>
              </a:rPr>
              <a:t>II</a:t>
            </a:r>
            <a:r>
              <a:rPr lang="fa-IR" sz="4500" b="1" dirty="0" smtClean="0">
                <a:solidFill>
                  <a:srgbClr val="0000CC"/>
                </a:solidFill>
                <a:latin typeface="Angsana New" pitchFamily="18" charset="-34"/>
                <a:cs typeface="B Nazanin" pitchFamily="2" charset="-78"/>
              </a:rPr>
              <a:t> كه در حال حاضر زير گونه </a:t>
            </a:r>
            <a:r>
              <a:rPr lang="en-US" sz="4500" b="1" dirty="0" err="1" smtClean="0">
                <a:solidFill>
                  <a:srgbClr val="0000CC"/>
                </a:solidFill>
                <a:latin typeface="Angsana New" pitchFamily="18" charset="-34"/>
                <a:cs typeface="B Nazanin" pitchFamily="2" charset="-78"/>
              </a:rPr>
              <a:t>pasteurianus</a:t>
            </a:r>
            <a:r>
              <a:rPr lang="fa-IR" sz="4500" b="1" dirty="0" smtClean="0">
                <a:solidFill>
                  <a:srgbClr val="0000CC"/>
                </a:solidFill>
                <a:latin typeface="Angsana New" pitchFamily="18" charset="-34"/>
                <a:cs typeface="B Nazanin" pitchFamily="2" charset="-78"/>
              </a:rPr>
              <a:t> از استرپتوكوك </a:t>
            </a:r>
            <a:r>
              <a:rPr lang="en-US" sz="4500" b="1" dirty="0" err="1" smtClean="0">
                <a:solidFill>
                  <a:srgbClr val="0000CC"/>
                </a:solidFill>
                <a:latin typeface="Angsana New" pitchFamily="18" charset="-34"/>
                <a:cs typeface="B Nazanin" pitchFamily="2" charset="-78"/>
              </a:rPr>
              <a:t>galloyticus</a:t>
            </a:r>
            <a:r>
              <a:rPr lang="fa-IR" sz="4500" b="1" dirty="0" smtClean="0">
                <a:solidFill>
                  <a:srgbClr val="0000CC"/>
                </a:solidFill>
                <a:latin typeface="Angsana New" pitchFamily="18" charset="-34"/>
                <a:cs typeface="B Nazanin" pitchFamily="2" charset="-78"/>
              </a:rPr>
              <a:t> ناميده شده و فقط باعث </a:t>
            </a:r>
            <a:r>
              <a:rPr lang="fa-IR" sz="4500" b="1" dirty="0" smtClean="0">
                <a:solidFill>
                  <a:srgbClr val="0000CC"/>
                </a:solidFill>
                <a:latin typeface="Angsana New" pitchFamily="18" charset="-34"/>
                <a:cs typeface="B Nazanin" pitchFamily="2" charset="-78"/>
              </a:rPr>
              <a:t>اندوكارديت </a:t>
            </a:r>
            <a:r>
              <a:rPr lang="fa-IR" sz="4500" b="1" dirty="0" smtClean="0">
                <a:solidFill>
                  <a:srgbClr val="0000CC"/>
                </a:solidFill>
                <a:latin typeface="Angsana New" pitchFamily="18" charset="-34"/>
                <a:cs typeface="B Nazanin" pitchFamily="2" charset="-78"/>
              </a:rPr>
              <a:t>نمي شوند يلكه باعث باكتريمي . عفونت مجاري ادراري مي شود.</a:t>
            </a:r>
            <a:endParaRPr lang="en-US" sz="4500" b="1" dirty="0" smtClean="0">
              <a:solidFill>
                <a:srgbClr val="0000CC"/>
              </a:solidFill>
              <a:latin typeface="Angsana New" pitchFamily="18" charset="-34"/>
              <a:cs typeface="B Nazanin" pitchFamily="2" charset="-78"/>
            </a:endParaRPr>
          </a:p>
          <a:p>
            <a:pPr algn="just" rtl="1"/>
            <a:r>
              <a:rPr lang="fa-IR" sz="4500" b="1" dirty="0" smtClean="0">
                <a:solidFill>
                  <a:srgbClr val="0000CC"/>
                </a:solidFill>
                <a:latin typeface="Angsana New" pitchFamily="18" charset="-34"/>
                <a:cs typeface="B Nazanin" pitchFamily="2" charset="-78"/>
              </a:rPr>
              <a:t>باكتريمي هاي بيوتيپ </a:t>
            </a:r>
            <a:r>
              <a:rPr lang="en-US" sz="4500" b="1" dirty="0" smtClean="0">
                <a:solidFill>
                  <a:srgbClr val="0000CC"/>
                </a:solidFill>
                <a:latin typeface="Angsana New" pitchFamily="18" charset="-34"/>
                <a:cs typeface="B Nazanin" pitchFamily="2" charset="-78"/>
              </a:rPr>
              <a:t>II</a:t>
            </a:r>
            <a:r>
              <a:rPr lang="fa-IR" sz="4500" b="1" dirty="0" smtClean="0">
                <a:solidFill>
                  <a:srgbClr val="0000CC"/>
                </a:solidFill>
                <a:latin typeface="Angsana New" pitchFamily="18" charset="-34"/>
                <a:cs typeface="B Nazanin" pitchFamily="2" charset="-78"/>
              </a:rPr>
              <a:t> اغلب داراي منشاء صفراوي هستند</a:t>
            </a:r>
            <a:r>
              <a:rPr lang="fa-IR" sz="4500" b="1" dirty="0" smtClean="0">
                <a:solidFill>
                  <a:srgbClr val="0000CC"/>
                </a:solidFill>
                <a:latin typeface="Angsana New" pitchFamily="18" charset="-34"/>
                <a:cs typeface="B Nazanin" pitchFamily="2" charset="-78"/>
              </a:rPr>
              <a:t>. و کمتر صفراوی</a:t>
            </a:r>
            <a:endParaRPr lang="en-US" sz="4500" b="1" dirty="0" smtClean="0">
              <a:solidFill>
                <a:srgbClr val="0000CC"/>
              </a:solidFill>
              <a:latin typeface="Angsana New" pitchFamily="18" charset="-34"/>
              <a:cs typeface="B Nazanin" pitchFamily="2" charset="-78"/>
            </a:endParaRPr>
          </a:p>
          <a:p>
            <a:pPr algn="just" rtl="1"/>
            <a:r>
              <a:rPr lang="fa-IR" sz="4500" b="1" dirty="0" smtClean="0">
                <a:solidFill>
                  <a:srgbClr val="0000CC"/>
                </a:solidFill>
                <a:latin typeface="Angsana New" pitchFamily="18" charset="-34"/>
                <a:cs typeface="B Nazanin" pitchFamily="2" charset="-78"/>
              </a:rPr>
              <a:t>سرانجام دسته </a:t>
            </a:r>
            <a:r>
              <a:rPr lang="en-US" sz="4500" b="1" dirty="0" smtClean="0">
                <a:solidFill>
                  <a:srgbClr val="0000CC"/>
                </a:solidFill>
                <a:latin typeface="Angsana New" pitchFamily="18" charset="-34"/>
                <a:cs typeface="B Nazanin" pitchFamily="2" charset="-78"/>
              </a:rPr>
              <a:t>IV</a:t>
            </a:r>
            <a:r>
              <a:rPr lang="fa-IR" sz="4500" b="1" dirty="0" smtClean="0">
                <a:solidFill>
                  <a:srgbClr val="0000CC"/>
                </a:solidFill>
                <a:latin typeface="Angsana New" pitchFamily="18" charset="-34"/>
                <a:cs typeface="B Nazanin" pitchFamily="2" charset="-78"/>
              </a:rPr>
              <a:t> فقط داراي يك گونه بنام استرپتوكوك </a:t>
            </a:r>
            <a:r>
              <a:rPr lang="en-US" sz="5000" b="1" u="sng" dirty="0" err="1" smtClean="0">
                <a:solidFill>
                  <a:srgbClr val="FF0000"/>
                </a:solidFill>
                <a:latin typeface="Angsana New" pitchFamily="18" charset="-34"/>
                <a:cs typeface="B Titr" pitchFamily="2" charset="-78"/>
              </a:rPr>
              <a:t>alactolyticus</a:t>
            </a:r>
            <a:r>
              <a:rPr lang="fa-IR" sz="4500" b="1" dirty="0" smtClean="0">
                <a:solidFill>
                  <a:srgbClr val="0000CC"/>
                </a:solidFill>
                <a:latin typeface="Angsana New" pitchFamily="18" charset="-34"/>
                <a:cs typeface="B Nazanin" pitchFamily="2" charset="-78"/>
              </a:rPr>
              <a:t> است.</a:t>
            </a:r>
            <a:endParaRPr lang="en-US" sz="4500" b="1" dirty="0" smtClean="0">
              <a:solidFill>
                <a:srgbClr val="0000CC"/>
              </a:solidFill>
              <a:latin typeface="Angsana New" pitchFamily="18" charset="-34"/>
              <a:cs typeface="B Nazanin" pitchFamily="2" charset="-78"/>
            </a:endParaRPr>
          </a:p>
          <a:p>
            <a:pPr algn="just" rtl="1"/>
            <a:r>
              <a:rPr lang="fa-IR" sz="4500" b="1" dirty="0" smtClean="0">
                <a:solidFill>
                  <a:srgbClr val="0000CC"/>
                </a:solidFill>
                <a:latin typeface="Angsana New" pitchFamily="18" charset="-34"/>
                <a:cs typeface="B Nazanin" pitchFamily="2" charset="-78"/>
              </a:rPr>
              <a:t>نكته: همه استرپتوكوك هاي گروه </a:t>
            </a:r>
            <a:r>
              <a:rPr lang="en-US" sz="4500" b="1" dirty="0" smtClean="0">
                <a:solidFill>
                  <a:srgbClr val="0000CC"/>
                </a:solidFill>
                <a:latin typeface="Angsana New" pitchFamily="18" charset="-34"/>
                <a:cs typeface="B Nazanin" pitchFamily="2" charset="-78"/>
              </a:rPr>
              <a:t>D</a:t>
            </a:r>
            <a:r>
              <a:rPr lang="fa-IR" sz="4500" b="1" dirty="0" smtClean="0">
                <a:solidFill>
                  <a:srgbClr val="0000CC"/>
                </a:solidFill>
                <a:latin typeface="Angsana New" pitchFamily="18" charset="-34"/>
                <a:cs typeface="B Nazanin" pitchFamily="2" charset="-78"/>
              </a:rPr>
              <a:t> غير هموليتيك بوده و </a:t>
            </a:r>
            <a:r>
              <a:rPr lang="en-US" sz="4500" b="1" dirty="0" smtClean="0">
                <a:solidFill>
                  <a:srgbClr val="0000CC"/>
                </a:solidFill>
                <a:latin typeface="Angsana New" pitchFamily="18" charset="-34"/>
                <a:cs typeface="B Nazanin" pitchFamily="2" charset="-78"/>
              </a:rPr>
              <a:t>PYR</a:t>
            </a:r>
            <a:r>
              <a:rPr lang="fa-IR" sz="4500" b="1" dirty="0" smtClean="0">
                <a:solidFill>
                  <a:srgbClr val="0000CC"/>
                </a:solidFill>
                <a:latin typeface="Angsana New" pitchFamily="18" charset="-34"/>
                <a:cs typeface="B Nazanin" pitchFamily="2" charset="-78"/>
              </a:rPr>
              <a:t> منفي هستند. تمام استرپتوكوكهاي گروه </a:t>
            </a:r>
            <a:r>
              <a:rPr lang="en-US" sz="4500" b="1" dirty="0" smtClean="0">
                <a:solidFill>
                  <a:srgbClr val="0000CC"/>
                </a:solidFill>
                <a:latin typeface="Angsana New" pitchFamily="18" charset="-34"/>
                <a:cs typeface="B Nazanin" pitchFamily="2" charset="-78"/>
              </a:rPr>
              <a:t>D</a:t>
            </a:r>
            <a:r>
              <a:rPr lang="fa-IR" sz="4500" b="1" dirty="0" smtClean="0">
                <a:solidFill>
                  <a:srgbClr val="0000CC"/>
                </a:solidFill>
                <a:latin typeface="Angsana New" pitchFamily="18" charset="-34"/>
                <a:cs typeface="B Nazanin" pitchFamily="2" charset="-78"/>
              </a:rPr>
              <a:t> در حضور </a:t>
            </a:r>
            <a:r>
              <a:rPr lang="fa-IR" sz="4500" b="1" dirty="0" smtClean="0">
                <a:solidFill>
                  <a:srgbClr val="FF0000"/>
                </a:solidFill>
                <a:latin typeface="Angsana New" pitchFamily="18" charset="-34"/>
                <a:cs typeface="B Nazanin" pitchFamily="2" charset="-78"/>
              </a:rPr>
              <a:t>صفرا </a:t>
            </a:r>
            <a:r>
              <a:rPr lang="fa-IR" sz="4500" b="1" dirty="0" smtClean="0">
                <a:solidFill>
                  <a:srgbClr val="0000CC"/>
                </a:solidFill>
                <a:latin typeface="Angsana New" pitchFamily="18" charset="-34"/>
                <a:cs typeface="B Nazanin" pitchFamily="2" charset="-78"/>
              </a:rPr>
              <a:t>رشد كرده و </a:t>
            </a:r>
            <a:r>
              <a:rPr lang="fa-IR" sz="4500" b="1" dirty="0" smtClean="0">
                <a:solidFill>
                  <a:srgbClr val="FF0000"/>
                </a:solidFill>
                <a:latin typeface="Angsana New" pitchFamily="18" charset="-34"/>
                <a:cs typeface="B Nazanin" pitchFamily="2" charset="-78"/>
              </a:rPr>
              <a:t>اسكولين</a:t>
            </a:r>
            <a:r>
              <a:rPr lang="fa-IR" sz="4500" b="1" dirty="0" smtClean="0">
                <a:solidFill>
                  <a:srgbClr val="0000CC"/>
                </a:solidFill>
                <a:latin typeface="Angsana New" pitchFamily="18" charset="-34"/>
                <a:cs typeface="B Nazanin" pitchFamily="2" charset="-78"/>
              </a:rPr>
              <a:t> را هيدروليز مي كند اما در </a:t>
            </a:r>
            <a:r>
              <a:rPr lang="en-US" sz="4500" b="1" dirty="0" err="1" smtClean="0">
                <a:solidFill>
                  <a:srgbClr val="FF0000"/>
                </a:solidFill>
                <a:latin typeface="Angsana New" pitchFamily="18" charset="-34"/>
                <a:cs typeface="B Nazanin" pitchFamily="2" charset="-78"/>
              </a:rPr>
              <a:t>Nacl</a:t>
            </a:r>
            <a:r>
              <a:rPr lang="fa-IR" sz="4500" b="1" dirty="0" smtClean="0">
                <a:solidFill>
                  <a:srgbClr val="FF0000"/>
                </a:solidFill>
                <a:latin typeface="Angsana New" pitchFamily="18" charset="-34"/>
                <a:cs typeface="B Nazanin" pitchFamily="2" charset="-78"/>
              </a:rPr>
              <a:t> 5/6</a:t>
            </a:r>
            <a:r>
              <a:rPr lang="fa-IR" sz="4500" b="1" dirty="0" smtClean="0">
                <a:solidFill>
                  <a:srgbClr val="0000CC"/>
                </a:solidFill>
                <a:latin typeface="Angsana New" pitchFamily="18" charset="-34"/>
                <a:cs typeface="B Nazanin" pitchFamily="2" charset="-78"/>
              </a:rPr>
              <a:t> درصد رشد نمي كنند. اين باكتري ها بعضي از فلوراي </a:t>
            </a:r>
            <a:r>
              <a:rPr lang="fa-IR" sz="4500" b="1" dirty="0" smtClean="0">
                <a:solidFill>
                  <a:srgbClr val="FF0000"/>
                </a:solidFill>
                <a:latin typeface="Angsana New" pitchFamily="18" charset="-34"/>
                <a:cs typeface="B Nazanin" pitchFamily="2" charset="-78"/>
              </a:rPr>
              <a:t>روده اي نرمال </a:t>
            </a:r>
            <a:r>
              <a:rPr lang="fa-IR" sz="4500" b="1" dirty="0" smtClean="0">
                <a:solidFill>
                  <a:srgbClr val="0000CC"/>
                </a:solidFill>
                <a:latin typeface="Angsana New" pitchFamily="18" charset="-34"/>
                <a:cs typeface="B Nazanin" pitchFamily="2" charset="-78"/>
              </a:rPr>
              <a:t>هستند.</a:t>
            </a:r>
            <a:endParaRPr lang="en-US" sz="45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7239000" cy="6170008"/>
          </a:xfrm>
        </p:spPr>
        <p:txBody>
          <a:bodyPr>
            <a:normAutofit/>
          </a:bodyPr>
          <a:lstStyle/>
          <a:p>
            <a:pPr algn="just" rtl="1"/>
            <a:endParaRPr lang="fa-IR" sz="1300" b="1" dirty="0" smtClean="0">
              <a:solidFill>
                <a:srgbClr val="0000CC"/>
              </a:solidFill>
              <a:latin typeface="Angsana New" pitchFamily="18" charset="-34"/>
              <a:cs typeface="B Nazanin" pitchFamily="2" charset="-78"/>
            </a:endParaRPr>
          </a:p>
          <a:p>
            <a:pPr algn="just" rtl="1"/>
            <a:r>
              <a:rPr lang="fa-IR" sz="2400" b="1" dirty="0" smtClean="0">
                <a:solidFill>
                  <a:srgbClr val="FF0000"/>
                </a:solidFill>
                <a:latin typeface="Angsana New" pitchFamily="18" charset="-34"/>
                <a:cs typeface="B Nazanin" pitchFamily="2" charset="-78"/>
              </a:rPr>
              <a:t>استرپتوكوكهاي گروه آنژينوسوس (</a:t>
            </a:r>
            <a:r>
              <a:rPr lang="en-US" sz="2400" b="1" dirty="0" smtClean="0">
                <a:solidFill>
                  <a:srgbClr val="FF0000"/>
                </a:solidFill>
                <a:latin typeface="Angsana New" pitchFamily="18" charset="-34"/>
                <a:cs typeface="B Nazanin" pitchFamily="2" charset="-78"/>
              </a:rPr>
              <a:t>streptococcus </a:t>
            </a:r>
            <a:r>
              <a:rPr lang="en-US" sz="2400" b="1" dirty="0" err="1" smtClean="0">
                <a:solidFill>
                  <a:srgbClr val="FF0000"/>
                </a:solidFill>
                <a:latin typeface="Angsana New" pitchFamily="18" charset="-34"/>
                <a:cs typeface="B Nazanin" pitchFamily="2" charset="-78"/>
              </a:rPr>
              <a:t>Anginosus</a:t>
            </a:r>
            <a:r>
              <a:rPr lang="en-US" sz="2400" b="1" dirty="0" smtClean="0">
                <a:solidFill>
                  <a:srgbClr val="FF0000"/>
                </a:solidFill>
                <a:latin typeface="Angsana New" pitchFamily="18" charset="-34"/>
                <a:cs typeface="B Nazanin" pitchFamily="2" charset="-78"/>
              </a:rPr>
              <a:t> group</a:t>
            </a:r>
            <a:r>
              <a:rPr lang="fa-IR" sz="2400" b="1" dirty="0" smtClean="0">
                <a:solidFill>
                  <a:srgbClr val="FF0000"/>
                </a:solidFill>
                <a:latin typeface="Angsana New" pitchFamily="18" charset="-34"/>
                <a:cs typeface="B Nazanin" pitchFamily="2" charset="-78"/>
              </a:rPr>
              <a:t>)</a:t>
            </a:r>
            <a:endParaRPr lang="en-US" sz="2400" b="1" dirty="0" smtClean="0">
              <a:solidFill>
                <a:srgbClr val="FF0000"/>
              </a:solidFill>
              <a:latin typeface="Angsana New" pitchFamily="18" charset="-34"/>
              <a:cs typeface="B Nazanin" pitchFamily="2" charset="-78"/>
            </a:endParaRPr>
          </a:p>
          <a:p>
            <a:pPr algn="just" rtl="1"/>
            <a:r>
              <a:rPr lang="fa-IR" sz="1800" b="1" dirty="0" smtClean="0">
                <a:solidFill>
                  <a:srgbClr val="0000CC"/>
                </a:solidFill>
                <a:latin typeface="Angsana New" pitchFamily="18" charset="-34"/>
                <a:cs typeface="B Nazanin" pitchFamily="2" charset="-78"/>
              </a:rPr>
              <a:t>اسامي گونه هاي ديگر اين باكتري استرپتو كوك </a:t>
            </a:r>
            <a:r>
              <a:rPr lang="en-US" sz="1800" b="1" dirty="0" err="1" smtClean="0">
                <a:solidFill>
                  <a:srgbClr val="0000CC"/>
                </a:solidFill>
                <a:latin typeface="Angsana New" pitchFamily="18" charset="-34"/>
                <a:cs typeface="B Nazanin" pitchFamily="2" charset="-78"/>
              </a:rPr>
              <a:t>constellatus</a:t>
            </a:r>
            <a:r>
              <a:rPr lang="fa-IR" sz="1800" b="1" dirty="0" smtClean="0">
                <a:solidFill>
                  <a:srgbClr val="0000CC"/>
                </a:solidFill>
                <a:latin typeface="Angsana New" pitchFamily="18" charset="-34"/>
                <a:cs typeface="B Nazanin" pitchFamily="2" charset="-78"/>
              </a:rPr>
              <a:t> و استرپتو كوك </a:t>
            </a:r>
            <a:r>
              <a:rPr lang="en-US" sz="1800" b="1" dirty="0" err="1" smtClean="0">
                <a:solidFill>
                  <a:srgbClr val="0000CC"/>
                </a:solidFill>
                <a:latin typeface="Angsana New" pitchFamily="18" charset="-34"/>
                <a:cs typeface="B Nazanin" pitchFamily="2" charset="-78"/>
              </a:rPr>
              <a:t>intermedius</a:t>
            </a:r>
            <a:r>
              <a:rPr lang="fa-IR" sz="1800" b="1" dirty="0" smtClean="0">
                <a:solidFill>
                  <a:srgbClr val="0000CC"/>
                </a:solidFill>
                <a:latin typeface="Angsana New" pitchFamily="18" charset="-34"/>
                <a:cs typeface="B Nazanin" pitchFamily="2" charset="-78"/>
              </a:rPr>
              <a:t> و گاهي نيز جزء استرپتو كوك </a:t>
            </a:r>
            <a:r>
              <a:rPr lang="en-US" sz="1800" b="1" dirty="0" err="1" smtClean="0">
                <a:solidFill>
                  <a:srgbClr val="0000CC"/>
                </a:solidFill>
                <a:latin typeface="Angsana New" pitchFamily="18" charset="-34"/>
                <a:cs typeface="B Nazanin" pitchFamily="2" charset="-78"/>
              </a:rPr>
              <a:t>milleri</a:t>
            </a:r>
            <a:r>
              <a:rPr lang="fa-IR" sz="1800" b="1" dirty="0" smtClean="0">
                <a:solidFill>
                  <a:srgbClr val="0000CC"/>
                </a:solidFill>
                <a:latin typeface="Angsana New" pitchFamily="18" charset="-34"/>
                <a:cs typeface="B Nazanin" pitchFamily="2" charset="-78"/>
              </a:rPr>
              <a:t> هستند. اين استرپتو كوكها بخشي از فلوراي نرمال بوده و ممكن است آلفا هموليتيك، بتا هموليتيك يا </a:t>
            </a:r>
            <a:r>
              <a:rPr lang="fa-IR" sz="1800" b="1" dirty="0" smtClean="0">
                <a:solidFill>
                  <a:srgbClr val="0000CC"/>
                </a:solidFill>
                <a:latin typeface="Angsana New" pitchFamily="18" charset="-34"/>
                <a:cs typeface="B Nazanin" pitchFamily="2" charset="-78"/>
              </a:rPr>
              <a:t>غير</a:t>
            </a:r>
            <a:r>
              <a:rPr lang="fa-IR" sz="1800" b="1" dirty="0" smtClean="0">
                <a:solidFill>
                  <a:srgbClr val="0000CC"/>
                </a:solidFill>
                <a:latin typeface="Angsana New" pitchFamily="18" charset="-34"/>
                <a:cs typeface="B Nazanin" pitchFamily="2" charset="-78"/>
              </a:rPr>
              <a:t> هموليتيك بوده كولوني هاي كوچكي (با قطر كمتر از 5% ميلي متر) ايجاد كنند.</a:t>
            </a:r>
            <a:endParaRPr lang="en-US" sz="1800" b="1" dirty="0" smtClean="0">
              <a:solidFill>
                <a:srgbClr val="0000CC"/>
              </a:solidFill>
              <a:latin typeface="Angsana New" pitchFamily="18" charset="-34"/>
              <a:cs typeface="B Nazanin" pitchFamily="2" charset="-78"/>
            </a:endParaRPr>
          </a:p>
          <a:p>
            <a:pPr algn="just" rtl="1"/>
            <a:r>
              <a:rPr lang="fa-IR" sz="2800" b="1" dirty="0" smtClean="0">
                <a:solidFill>
                  <a:srgbClr val="FF0000"/>
                </a:solidFill>
                <a:latin typeface="Angsana New" pitchFamily="18" charset="-34"/>
                <a:cs typeface="B Nazanin" pitchFamily="2" charset="-78"/>
              </a:rPr>
              <a:t>استرپتو كوكهاي گروه </a:t>
            </a:r>
            <a:r>
              <a:rPr lang="en-US" sz="2800" b="1" dirty="0" smtClean="0">
                <a:solidFill>
                  <a:srgbClr val="FF0000"/>
                </a:solidFill>
                <a:latin typeface="Angsana New" pitchFamily="18" charset="-34"/>
                <a:cs typeface="B Nazanin" pitchFamily="2" charset="-78"/>
              </a:rPr>
              <a:t>N</a:t>
            </a:r>
          </a:p>
          <a:p>
            <a:pPr algn="just" rtl="1"/>
            <a:r>
              <a:rPr lang="fa-IR" sz="1800" b="1" dirty="0" smtClean="0">
                <a:solidFill>
                  <a:srgbClr val="0000CC"/>
                </a:solidFill>
                <a:latin typeface="Angsana New" pitchFamily="18" charset="-34"/>
                <a:cs typeface="B Nazanin" pitchFamily="2" charset="-78"/>
              </a:rPr>
              <a:t>اين باكتري به ندرت در بيماري هاي انساني دخالت دارند اما باعث انعقاد نرمال شير </a:t>
            </a:r>
            <a:r>
              <a:rPr lang="fa-IR" sz="1800" b="1" dirty="0" smtClean="0">
                <a:solidFill>
                  <a:srgbClr val="FF0000"/>
                </a:solidFill>
                <a:latin typeface="Angsana New" pitchFamily="18" charset="-34"/>
                <a:cs typeface="B Nazanin" pitchFamily="2" charset="-78"/>
              </a:rPr>
              <a:t>(ترشيده شدن شير) </a:t>
            </a:r>
            <a:r>
              <a:rPr lang="fa-IR" sz="1800" b="1" dirty="0" smtClean="0">
                <a:solidFill>
                  <a:srgbClr val="0000CC"/>
                </a:solidFill>
                <a:latin typeface="Angsana New" pitchFamily="18" charset="-34"/>
                <a:cs typeface="B Nazanin" pitchFamily="2" charset="-78"/>
              </a:rPr>
              <a:t>مي شوند.</a:t>
            </a:r>
            <a:endParaRPr lang="en-US" sz="1800" b="1" dirty="0" smtClean="0">
              <a:solidFill>
                <a:srgbClr val="0000CC"/>
              </a:solidFill>
              <a:latin typeface="Angsana New" pitchFamily="18" charset="-34"/>
              <a:cs typeface="B Nazanin" pitchFamily="2" charset="-78"/>
            </a:endParaRPr>
          </a:p>
          <a:p>
            <a:pPr algn="just" rtl="1"/>
            <a:endParaRPr lang="fa-IR" sz="1600" b="1" dirty="0" smtClean="0">
              <a:solidFill>
                <a:srgbClr val="0000CC"/>
              </a:solidFill>
              <a:latin typeface="Angsana New" pitchFamily="18" charset="-34"/>
              <a:cs typeface="B Nazanin" pitchFamily="2" charset="-78"/>
            </a:endParaRPr>
          </a:p>
          <a:p>
            <a:pPr algn="just" rtl="1"/>
            <a:r>
              <a:rPr lang="fa-IR" sz="2400" b="1" dirty="0" smtClean="0">
                <a:solidFill>
                  <a:srgbClr val="FF0000"/>
                </a:solidFill>
                <a:latin typeface="Angsana New" pitchFamily="18" charset="-34"/>
                <a:cs typeface="B Nazanin" pitchFamily="2" charset="-78"/>
              </a:rPr>
              <a:t>استرپتو </a:t>
            </a:r>
            <a:r>
              <a:rPr lang="fa-IR" sz="2400" b="1" dirty="0" smtClean="0">
                <a:solidFill>
                  <a:srgbClr val="FF0000"/>
                </a:solidFill>
                <a:latin typeface="Angsana New" pitchFamily="18" charset="-34"/>
                <a:cs typeface="B Nazanin" pitchFamily="2" charset="-78"/>
              </a:rPr>
              <a:t>كوكهاي ويريدنس (</a:t>
            </a:r>
            <a:r>
              <a:rPr lang="en-US" sz="2400" b="1" dirty="0" smtClean="0">
                <a:solidFill>
                  <a:srgbClr val="FF0000"/>
                </a:solidFill>
                <a:latin typeface="Angsana New" pitchFamily="18" charset="-34"/>
                <a:cs typeface="B Nazanin" pitchFamily="2" charset="-78"/>
              </a:rPr>
              <a:t>Streptococci </a:t>
            </a:r>
            <a:r>
              <a:rPr lang="en-US" sz="2400" b="1" dirty="0" err="1" smtClean="0">
                <a:solidFill>
                  <a:srgbClr val="FF0000"/>
                </a:solidFill>
                <a:latin typeface="Angsana New" pitchFamily="18" charset="-34"/>
                <a:cs typeface="B Nazanin" pitchFamily="2" charset="-78"/>
              </a:rPr>
              <a:t>Viridans</a:t>
            </a:r>
            <a:r>
              <a:rPr lang="fa-IR" sz="2400" b="1" dirty="0" smtClean="0">
                <a:solidFill>
                  <a:srgbClr val="FF0000"/>
                </a:solidFill>
                <a:latin typeface="Angsana New" pitchFamily="18" charset="-34"/>
                <a:cs typeface="B Nazanin" pitchFamily="2" charset="-78"/>
              </a:rPr>
              <a:t>)</a:t>
            </a:r>
            <a:endParaRPr lang="en-US" sz="2400" b="1" dirty="0" smtClean="0">
              <a:solidFill>
                <a:srgbClr val="FF0000"/>
              </a:solidFill>
              <a:latin typeface="Angsana New" pitchFamily="18" charset="-34"/>
              <a:cs typeface="B Nazanin" pitchFamily="2" charset="-78"/>
            </a:endParaRPr>
          </a:p>
          <a:p>
            <a:pPr algn="just" rtl="1"/>
            <a:r>
              <a:rPr lang="fa-IR" sz="1600" b="1" dirty="0" smtClean="0">
                <a:solidFill>
                  <a:srgbClr val="0000CC"/>
                </a:solidFill>
                <a:latin typeface="Angsana New" pitchFamily="18" charset="-34"/>
                <a:cs typeface="B Nazanin" pitchFamily="2" charset="-78"/>
              </a:rPr>
              <a:t>استرپتو كوكهاي اين گروه شامل استرپتو كوك </a:t>
            </a:r>
            <a:r>
              <a:rPr lang="en-US" sz="1600" b="1" dirty="0" err="1" smtClean="0">
                <a:solidFill>
                  <a:srgbClr val="0000CC"/>
                </a:solidFill>
                <a:latin typeface="Angsana New" pitchFamily="18" charset="-34"/>
                <a:cs typeface="B Nazanin" pitchFamily="2" charset="-78"/>
              </a:rPr>
              <a:t>mitis</a:t>
            </a:r>
            <a:r>
              <a:rPr lang="fa-IR" sz="1600" b="1" dirty="0" smtClean="0">
                <a:solidFill>
                  <a:srgbClr val="0000CC"/>
                </a:solidFill>
                <a:latin typeface="Angsana New" pitchFamily="18" charset="-34"/>
                <a:cs typeface="B Nazanin" pitchFamily="2" charset="-78"/>
              </a:rPr>
              <a:t>، استرپتو كوك </a:t>
            </a:r>
            <a:r>
              <a:rPr lang="en-US" sz="1600" b="1" dirty="0" err="1" smtClean="0">
                <a:solidFill>
                  <a:srgbClr val="0000CC"/>
                </a:solidFill>
                <a:latin typeface="Angsana New" pitchFamily="18" charset="-34"/>
                <a:cs typeface="B Nazanin" pitchFamily="2" charset="-78"/>
              </a:rPr>
              <a:t>salivarius</a:t>
            </a:r>
            <a:r>
              <a:rPr lang="fa-IR" sz="1600" b="1" dirty="0" smtClean="0">
                <a:solidFill>
                  <a:srgbClr val="0000CC"/>
                </a:solidFill>
                <a:latin typeface="Angsana New" pitchFamily="18" charset="-34"/>
                <a:cs typeface="B Nazanin" pitchFamily="2" charset="-78"/>
              </a:rPr>
              <a:t> و استرپتو كوك </a:t>
            </a:r>
            <a:r>
              <a:rPr lang="en-US" sz="1600" b="1" dirty="0" err="1" smtClean="0">
                <a:solidFill>
                  <a:srgbClr val="0000CC"/>
                </a:solidFill>
                <a:latin typeface="Angsana New" pitchFamily="18" charset="-34"/>
                <a:cs typeface="B Nazanin" pitchFamily="2" charset="-78"/>
              </a:rPr>
              <a:t>sanguis</a:t>
            </a:r>
            <a:r>
              <a:rPr lang="fa-IR" sz="1600" b="1" dirty="0" smtClean="0">
                <a:solidFill>
                  <a:srgbClr val="0000CC"/>
                </a:solidFill>
                <a:latin typeface="Angsana New" pitchFamily="18" charset="-34"/>
                <a:cs typeface="B Nazanin" pitchFamily="2" charset="-78"/>
              </a:rPr>
              <a:t> هستند. اين باكتري ها به طور تيپيك آلفا هموليتيك هستند، اما مي توانند غير هموليتيك باشند. رشد اين استرپتو كوكها توسط </a:t>
            </a:r>
            <a:r>
              <a:rPr lang="en-US" sz="1600" b="1" dirty="0" err="1" smtClean="0">
                <a:solidFill>
                  <a:srgbClr val="0000CC"/>
                </a:solidFill>
                <a:latin typeface="Angsana New" pitchFamily="18" charset="-34"/>
                <a:cs typeface="B Nazanin" pitchFamily="2" charset="-78"/>
              </a:rPr>
              <a:t>optochin</a:t>
            </a:r>
            <a:r>
              <a:rPr lang="fa-IR" sz="1600" b="1" dirty="0" smtClean="0">
                <a:solidFill>
                  <a:srgbClr val="0000CC"/>
                </a:solidFill>
                <a:latin typeface="Angsana New" pitchFamily="18" charset="-34"/>
                <a:cs typeface="B Nazanin" pitchFamily="2" charset="-78"/>
              </a:rPr>
              <a:t> مهار نشده و كولوني هاي آنها در </a:t>
            </a:r>
            <a:r>
              <a:rPr lang="fa-IR" sz="1600" b="1" dirty="0" smtClean="0">
                <a:solidFill>
                  <a:srgbClr val="FF0000"/>
                </a:solidFill>
                <a:latin typeface="Angsana New" pitchFamily="18" charset="-34"/>
                <a:cs typeface="B Nazanin" pitchFamily="2" charset="-78"/>
              </a:rPr>
              <a:t>صفرا حل نمي شوند </a:t>
            </a:r>
            <a:r>
              <a:rPr lang="fa-IR" sz="1600" b="1" dirty="0" smtClean="0">
                <a:solidFill>
                  <a:srgbClr val="0000CC"/>
                </a:solidFill>
                <a:latin typeface="Angsana New" pitchFamily="18" charset="-34"/>
                <a:cs typeface="B Nazanin" pitchFamily="2" charset="-78"/>
              </a:rPr>
              <a:t>(دي اكسي كولات). استرپتو كوك ويريدنس شايع ترين جزء فلور</a:t>
            </a:r>
            <a:r>
              <a:rPr lang="fa-IR" sz="1600" b="1" dirty="0" smtClean="0">
                <a:solidFill>
                  <a:srgbClr val="FF0000"/>
                </a:solidFill>
                <a:latin typeface="Angsana New" pitchFamily="18" charset="-34"/>
                <a:cs typeface="B Nazanin" pitchFamily="2" charset="-78"/>
              </a:rPr>
              <a:t> نرمال مجراي تنفسي فوقاني </a:t>
            </a:r>
            <a:r>
              <a:rPr lang="fa-IR" sz="1600" b="1" dirty="0" smtClean="0">
                <a:solidFill>
                  <a:srgbClr val="0000CC"/>
                </a:solidFill>
                <a:latin typeface="Angsana New" pitchFamily="18" charset="-34"/>
                <a:cs typeface="B Nazanin" pitchFamily="2" charset="-78"/>
              </a:rPr>
              <a:t>بوده و براي سلامت غشاي مخاطي اين منطقه داراي اهميت هستند. اين ارگانيسم ها ممكن است در اثر تروما وارد جريان خون شوند ويكي از علل </a:t>
            </a:r>
            <a:r>
              <a:rPr lang="fa-IR" sz="1600" b="1" dirty="0" smtClean="0">
                <a:solidFill>
                  <a:srgbClr val="FF0000"/>
                </a:solidFill>
                <a:latin typeface="Angsana New" pitchFamily="18" charset="-34"/>
                <a:cs typeface="B Nazanin" pitchFamily="2" charset="-78"/>
              </a:rPr>
              <a:t>اصلي اندوكارديت </a:t>
            </a:r>
            <a:r>
              <a:rPr lang="fa-IR" sz="1600" b="1" dirty="0" smtClean="0">
                <a:solidFill>
                  <a:srgbClr val="0000CC"/>
                </a:solidFill>
                <a:latin typeface="Angsana New" pitchFamily="18" charset="-34"/>
                <a:cs typeface="B Nazanin" pitchFamily="2" charset="-78"/>
              </a:rPr>
              <a:t>در بيماران داراي دريچه هاي قلبي غير طبيعي هستند. برخي از استرپتو كوكهاي ويريدنس (مثل استرپتو كوك </a:t>
            </a:r>
            <a:r>
              <a:rPr lang="en-US" sz="1600" b="1" dirty="0" err="1" smtClean="0">
                <a:solidFill>
                  <a:srgbClr val="0000CC"/>
                </a:solidFill>
                <a:latin typeface="Angsana New" pitchFamily="18" charset="-34"/>
                <a:cs typeface="B Nazanin" pitchFamily="2" charset="-78"/>
              </a:rPr>
              <a:t>mutans</a:t>
            </a:r>
            <a:r>
              <a:rPr lang="fa-IR" sz="1600" b="1" dirty="0" smtClean="0">
                <a:solidFill>
                  <a:srgbClr val="0000CC"/>
                </a:solidFill>
                <a:latin typeface="Angsana New" pitchFamily="18" charset="-34"/>
                <a:cs typeface="B Nazanin" pitchFamily="2" charset="-78"/>
              </a:rPr>
              <a:t>) پلي ساكاريد هاي بزرگي مثل دكستران يا </a:t>
            </a:r>
            <a:r>
              <a:rPr lang="en-US" sz="1600" b="1" dirty="0" err="1" smtClean="0">
                <a:solidFill>
                  <a:srgbClr val="0000CC"/>
                </a:solidFill>
                <a:latin typeface="Angsana New" pitchFamily="18" charset="-34"/>
                <a:cs typeface="B Nazanin" pitchFamily="2" charset="-78"/>
              </a:rPr>
              <a:t>Levan</a:t>
            </a:r>
            <a:r>
              <a:rPr lang="en-US" sz="1600" b="1" dirty="0" smtClean="0">
                <a:solidFill>
                  <a:srgbClr val="0000CC"/>
                </a:solidFill>
                <a:latin typeface="Angsana New" pitchFamily="18" charset="-34"/>
                <a:cs typeface="B Nazanin" pitchFamily="2" charset="-78"/>
              </a:rPr>
              <a:t> </a:t>
            </a:r>
            <a:r>
              <a:rPr lang="fa-IR" sz="1600" b="1" dirty="0" smtClean="0">
                <a:solidFill>
                  <a:srgbClr val="0000CC"/>
                </a:solidFill>
                <a:latin typeface="Angsana New" pitchFamily="18" charset="-34"/>
                <a:cs typeface="B Nazanin" pitchFamily="2" charset="-78"/>
              </a:rPr>
              <a:t>را از </a:t>
            </a:r>
            <a:r>
              <a:rPr lang="fa-IR" sz="1600" b="1" dirty="0" smtClean="0">
                <a:solidFill>
                  <a:srgbClr val="FF0000"/>
                </a:solidFill>
                <a:latin typeface="Angsana New" pitchFamily="18" charset="-34"/>
                <a:cs typeface="B Nazanin" pitchFamily="2" charset="-78"/>
              </a:rPr>
              <a:t>سو كروز </a:t>
            </a:r>
            <a:r>
              <a:rPr lang="fa-IR" sz="1600" b="1" dirty="0" smtClean="0">
                <a:solidFill>
                  <a:srgbClr val="0000CC"/>
                </a:solidFill>
                <a:latin typeface="Angsana New" pitchFamily="18" charset="-34"/>
                <a:cs typeface="B Nazanin" pitchFamily="2" charset="-78"/>
              </a:rPr>
              <a:t>سنتز كرده و در ايجاد پوسيدگي دندان نقش مهمي دارند.</a:t>
            </a:r>
            <a:endParaRPr lang="en-US" sz="16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a:stretch>
            <a:fillRect/>
          </a:stretch>
        </p:blipFill>
        <p:spPr bwMode="auto">
          <a:xfrm>
            <a:off x="220828" y="2214554"/>
            <a:ext cx="7127710" cy="3361540"/>
          </a:xfrm>
          <a:prstGeom prst="rect">
            <a:avLst/>
          </a:prstGeom>
          <a:noFill/>
          <a:ln w="9525">
            <a:noFill/>
            <a:miter lim="800000"/>
            <a:headEnd/>
            <a:tailEnd/>
          </a:ln>
          <a:effectLst/>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9218" name="Picture 2"/>
          <p:cNvPicPr>
            <a:picLocks noGrp="1" noChangeAspect="1" noChangeArrowheads="1"/>
          </p:cNvPicPr>
          <p:nvPr>
            <p:ph idx="1"/>
          </p:nvPr>
        </p:nvPicPr>
        <p:blipFill>
          <a:blip r:embed="rId2"/>
          <a:srcRect/>
          <a:stretch>
            <a:fillRect/>
          </a:stretch>
        </p:blipFill>
        <p:spPr bwMode="auto">
          <a:xfrm>
            <a:off x="457200" y="1285860"/>
            <a:ext cx="7239000" cy="4100187"/>
          </a:xfrm>
          <a:prstGeom prst="rect">
            <a:avLst/>
          </a:prstGeom>
          <a:noFill/>
          <a:ln w="9525">
            <a:noFill/>
            <a:miter lim="800000"/>
            <a:headEnd/>
            <a:tailEnd/>
          </a:ln>
          <a:effectLst/>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normAutofit fontScale="92500"/>
          </a:bodyPr>
          <a:lstStyle/>
          <a:p>
            <a:pPr algn="just" rtl="1"/>
            <a:r>
              <a:rPr lang="fa-IR" sz="2400" b="1" dirty="0" smtClean="0">
                <a:solidFill>
                  <a:srgbClr val="FF0000"/>
                </a:solidFill>
                <a:latin typeface="Angsana New" pitchFamily="18" charset="-34"/>
                <a:cs typeface="B Nazanin" pitchFamily="2" charset="-78"/>
              </a:rPr>
              <a:t>اندوكارديت حاد: </a:t>
            </a:r>
            <a:r>
              <a:rPr lang="fa-IR" sz="2400" b="1" dirty="0" smtClean="0">
                <a:solidFill>
                  <a:srgbClr val="0000CC"/>
                </a:solidFill>
                <a:latin typeface="Angsana New" pitchFamily="18" charset="-34"/>
                <a:cs typeface="B Nazanin" pitchFamily="2" charset="-78"/>
              </a:rPr>
              <a:t>در هنگام باكتريمي استرپتو كوك ويريدانس، پنوموكوك يا انتروكوكها مي توانند بر روي دريچه هاي قلبي نرمال و يا دريچه هاي تخريب شده نشسته و ايجاد اندوكارديت حاد نمايند. تخريب سريع دريچه ها در عرض چند روز تا چند هفته باعث نارسايي قلبي كشنده مي شود.</a:t>
            </a:r>
            <a:endParaRPr lang="en-US" sz="2400" b="1" dirty="0" smtClean="0">
              <a:solidFill>
                <a:srgbClr val="0000CC"/>
              </a:solidFill>
              <a:latin typeface="Angsana New" pitchFamily="18" charset="-34"/>
              <a:cs typeface="B Nazanin" pitchFamily="2" charset="-78"/>
            </a:endParaRPr>
          </a:p>
          <a:p>
            <a:pPr algn="just" rtl="1"/>
            <a:r>
              <a:rPr lang="fa-IR" sz="2400" b="1" dirty="0" smtClean="0">
                <a:solidFill>
                  <a:srgbClr val="FF0000"/>
                </a:solidFill>
                <a:latin typeface="Angsana New" pitchFamily="18" charset="-34"/>
                <a:cs typeface="B Nazanin" pitchFamily="2" charset="-78"/>
              </a:rPr>
              <a:t>اندوكارديت </a:t>
            </a:r>
            <a:r>
              <a:rPr lang="fa-IR" sz="2400" b="1" dirty="0" smtClean="0">
                <a:solidFill>
                  <a:srgbClr val="FF0000"/>
                </a:solidFill>
                <a:latin typeface="Angsana New" pitchFamily="18" charset="-34"/>
                <a:cs typeface="B Nazanin" pitchFamily="2" charset="-78"/>
              </a:rPr>
              <a:t>تحت حاد: </a:t>
            </a:r>
            <a:r>
              <a:rPr lang="fa-IR" sz="2400" b="1" dirty="0" smtClean="0">
                <a:solidFill>
                  <a:srgbClr val="0000CC"/>
                </a:solidFill>
                <a:latin typeface="Angsana New" pitchFamily="18" charset="-34"/>
                <a:cs typeface="B Nazanin" pitchFamily="2" charset="-78"/>
              </a:rPr>
              <a:t>در اين اندوكارديت اغلب </a:t>
            </a:r>
            <a:r>
              <a:rPr lang="fa-IR" sz="2400" b="1" dirty="0" smtClean="0">
                <a:solidFill>
                  <a:srgbClr val="FF0000"/>
                </a:solidFill>
                <a:latin typeface="Angsana New" pitchFamily="18" charset="-34"/>
                <a:cs typeface="B Nazanin" pitchFamily="2" charset="-78"/>
              </a:rPr>
              <a:t>دريچه هاي غير طبيعي </a:t>
            </a:r>
            <a:r>
              <a:rPr lang="fa-IR" sz="2400" b="1" dirty="0" smtClean="0">
                <a:solidFill>
                  <a:srgbClr val="0000CC"/>
                </a:solidFill>
                <a:latin typeface="Angsana New" pitchFamily="18" charset="-34"/>
                <a:cs typeface="B Nazanin" pitchFamily="2" charset="-78"/>
              </a:rPr>
              <a:t>(در اثر ناهنجاري مادرزادي و يا ضايعات روماتيسمي يا آترواسكلروز) درگير مي شوند. بعد از </a:t>
            </a:r>
            <a:r>
              <a:rPr lang="fa-IR" sz="2400" b="1" dirty="0" smtClean="0">
                <a:solidFill>
                  <a:srgbClr val="FF0000"/>
                </a:solidFill>
                <a:latin typeface="Angsana New" pitchFamily="18" charset="-34"/>
                <a:cs typeface="B Nazanin" pitchFamily="2" charset="-78"/>
              </a:rPr>
              <a:t>كشيدن دندان </a:t>
            </a:r>
            <a:r>
              <a:rPr lang="fa-IR" sz="2400" b="1" dirty="0" smtClean="0">
                <a:solidFill>
                  <a:srgbClr val="0000CC"/>
                </a:solidFill>
                <a:latin typeface="Angsana New" pitchFamily="18" charset="-34"/>
                <a:cs typeface="B Nazanin" pitchFamily="2" charset="-78"/>
              </a:rPr>
              <a:t>حداقل در 30 درصد بيماران، باكتريمي استرپتو كوك ويريدنس روي مي دهد. اين باكتري شايع ترين اجزاي فلورنرمال دستگاه تنفسي فوقاني بوده و شايع ترين عامل باكتريال </a:t>
            </a:r>
            <a:r>
              <a:rPr lang="fa-IR" sz="2400" b="1" dirty="0" smtClean="0">
                <a:solidFill>
                  <a:srgbClr val="FF0000"/>
                </a:solidFill>
                <a:latin typeface="Angsana New" pitchFamily="18" charset="-34"/>
                <a:cs typeface="B Nazanin" pitchFamily="2" charset="-78"/>
              </a:rPr>
              <a:t>اندوكارديت تحت حاد </a:t>
            </a:r>
            <a:r>
              <a:rPr lang="fa-IR" sz="2400" b="1" dirty="0" smtClean="0">
                <a:solidFill>
                  <a:srgbClr val="0000CC"/>
                </a:solidFill>
                <a:latin typeface="Angsana New" pitchFamily="18" charset="-34"/>
                <a:cs typeface="B Nazanin" pitchFamily="2" charset="-78"/>
              </a:rPr>
              <a:t>نيز مي باشد. استرپتوكوكهاي گروه </a:t>
            </a:r>
            <a:r>
              <a:rPr lang="en-US" sz="2400" b="1" dirty="0" smtClean="0">
                <a:solidFill>
                  <a:srgbClr val="FF0000"/>
                </a:solidFill>
                <a:latin typeface="Angsana New" pitchFamily="18" charset="-34"/>
                <a:cs typeface="B Nazanin" pitchFamily="2" charset="-78"/>
              </a:rPr>
              <a:t>D</a:t>
            </a:r>
            <a:r>
              <a:rPr lang="en-US" sz="2400" b="1" dirty="0" smtClean="0">
                <a:solidFill>
                  <a:srgbClr val="0000CC"/>
                </a:solidFill>
                <a:latin typeface="Angsana New" pitchFamily="18" charset="-34"/>
                <a:cs typeface="B Nazanin" pitchFamily="2" charset="-78"/>
              </a:rPr>
              <a:t> </a:t>
            </a:r>
            <a:r>
              <a:rPr lang="fa-IR" sz="2400" b="1" dirty="0" smtClean="0">
                <a:solidFill>
                  <a:srgbClr val="0000CC"/>
                </a:solidFill>
                <a:latin typeface="Angsana New" pitchFamily="18" charset="-34"/>
                <a:cs typeface="B Nazanin" pitchFamily="2" charset="-78"/>
              </a:rPr>
              <a:t>(انتروكوك و استرپتوكوك بوويس) نيز جزء علل شايع اندوكارديت تحت حاد است.</a:t>
            </a:r>
            <a:endParaRPr lang="en-US" sz="2400" b="1" dirty="0" smtClean="0">
              <a:solidFill>
                <a:srgbClr val="0000CC"/>
              </a:solidFill>
              <a:latin typeface="Angsana New" pitchFamily="18" charset="-34"/>
              <a:cs typeface="B Nazanin" pitchFamily="2" charset="-78"/>
            </a:endParaRPr>
          </a:p>
          <a:p>
            <a:pPr algn="just" rtl="1"/>
            <a:r>
              <a:rPr lang="fa-IR" sz="2400" b="1" dirty="0" smtClean="0">
                <a:solidFill>
                  <a:srgbClr val="FF0000"/>
                </a:solidFill>
                <a:latin typeface="Angsana New" pitchFamily="18" charset="-34"/>
                <a:cs typeface="B Nazanin" pitchFamily="2" charset="-78"/>
              </a:rPr>
              <a:t>پپتواسترپتوكوكها (</a:t>
            </a:r>
            <a:r>
              <a:rPr lang="en-US" sz="2400" b="1" dirty="0" err="1" smtClean="0">
                <a:solidFill>
                  <a:srgbClr val="FF0000"/>
                </a:solidFill>
                <a:latin typeface="Angsana New" pitchFamily="18" charset="-34"/>
                <a:cs typeface="B Nazanin" pitchFamily="2" charset="-78"/>
              </a:rPr>
              <a:t>Peptostreptococcus</a:t>
            </a:r>
            <a:r>
              <a:rPr lang="fa-IR" sz="2400" b="1" dirty="0" smtClean="0">
                <a:solidFill>
                  <a:srgbClr val="FF0000"/>
                </a:solidFill>
                <a:latin typeface="Angsana New" pitchFamily="18" charset="-34"/>
                <a:cs typeface="B Nazanin" pitchFamily="2" charset="-78"/>
              </a:rPr>
              <a:t>)</a:t>
            </a:r>
            <a:endParaRPr lang="en-US" sz="2400" b="1" dirty="0" smtClean="0">
              <a:solidFill>
                <a:srgbClr val="FF0000"/>
              </a:solidFill>
              <a:latin typeface="Angsana New" pitchFamily="18" charset="-34"/>
              <a:cs typeface="B Nazanin" pitchFamily="2" charset="-78"/>
            </a:endParaRPr>
          </a:p>
          <a:p>
            <a:pPr algn="r"/>
            <a:r>
              <a:rPr lang="fa-IR" sz="2400" b="1" dirty="0" smtClean="0">
                <a:solidFill>
                  <a:srgbClr val="0000CC"/>
                </a:solidFill>
                <a:latin typeface="Angsana New" pitchFamily="18" charset="-34"/>
                <a:cs typeface="B Nazanin" pitchFamily="2" charset="-78"/>
              </a:rPr>
              <a:t>اين استرپتوكوكها فقط تحت شرايط </a:t>
            </a:r>
            <a:r>
              <a:rPr lang="fa-IR" sz="2400" b="1" dirty="0" smtClean="0">
                <a:solidFill>
                  <a:srgbClr val="FF0000"/>
                </a:solidFill>
                <a:latin typeface="Angsana New" pitchFamily="18" charset="-34"/>
                <a:cs typeface="B Nazanin" pitchFamily="2" charset="-78"/>
              </a:rPr>
              <a:t>بي هوازي يا ميكروآئروفيليك </a:t>
            </a:r>
            <a:r>
              <a:rPr lang="fa-IR" sz="2400" b="1" dirty="0" smtClean="0">
                <a:solidFill>
                  <a:srgbClr val="0000CC"/>
                </a:solidFill>
                <a:latin typeface="Angsana New" pitchFamily="18" charset="-34"/>
                <a:cs typeface="B Nazanin" pitchFamily="2" charset="-78"/>
              </a:rPr>
              <a:t>رشد كرده </a:t>
            </a:r>
            <a:r>
              <a:rPr lang="fa-IR" sz="2400" b="1" dirty="0" smtClean="0">
                <a:solidFill>
                  <a:srgbClr val="0000CC"/>
                </a:solidFill>
                <a:latin typeface="Angsana New" pitchFamily="18" charset="-34"/>
                <a:cs typeface="B Nazanin" pitchFamily="2" charset="-78"/>
              </a:rPr>
              <a:t>و هموليزين </a:t>
            </a:r>
            <a:r>
              <a:rPr lang="fa-IR" sz="2400" b="1" dirty="0" smtClean="0">
                <a:solidFill>
                  <a:srgbClr val="0000CC"/>
                </a:solidFill>
                <a:latin typeface="Angsana New" pitchFamily="18" charset="-34"/>
                <a:cs typeface="B Nazanin" pitchFamily="2" charset="-78"/>
              </a:rPr>
              <a:t>متغيري توليد مي كنند. اين </a:t>
            </a:r>
            <a:r>
              <a:rPr lang="fa-IR" sz="2400" b="1" dirty="0" smtClean="0">
                <a:solidFill>
                  <a:srgbClr val="0000CC"/>
                </a:solidFill>
                <a:latin typeface="Angsana New" pitchFamily="18" charset="-34"/>
                <a:cs typeface="B Nazanin" pitchFamily="2" charset="-78"/>
              </a:rPr>
              <a:t>باكتري ها بخشي از </a:t>
            </a:r>
            <a:r>
              <a:rPr lang="fa-IR" sz="2400" b="1" dirty="0" smtClean="0">
                <a:solidFill>
                  <a:srgbClr val="FF0000"/>
                </a:solidFill>
                <a:latin typeface="Angsana New" pitchFamily="18" charset="-34"/>
                <a:cs typeface="B Nazanin" pitchFamily="2" charset="-78"/>
              </a:rPr>
              <a:t>فلورنرمال دهان، </a:t>
            </a:r>
            <a:r>
              <a:rPr lang="fa-IR" sz="2400" b="1" dirty="0" smtClean="0">
                <a:solidFill>
                  <a:srgbClr val="FF0000"/>
                </a:solidFill>
                <a:latin typeface="Angsana New" pitchFamily="18" charset="-34"/>
                <a:cs typeface="B Nazanin" pitchFamily="2" charset="-78"/>
              </a:rPr>
              <a:t>دستگاه </a:t>
            </a:r>
            <a:r>
              <a:rPr lang="fa-IR" sz="1800" b="1" dirty="0" smtClean="0">
                <a:solidFill>
                  <a:srgbClr val="FF0000"/>
                </a:solidFill>
                <a:latin typeface="Angsana New" pitchFamily="18" charset="-34"/>
                <a:cs typeface="B Nazanin" pitchFamily="2" charset="-78"/>
              </a:rPr>
              <a:t>تنفسي فوقاني، روده و دستگاه تناسلي زنانه </a:t>
            </a:r>
            <a:r>
              <a:rPr lang="fa-IR" sz="1800" b="1" dirty="0" smtClean="0">
                <a:solidFill>
                  <a:srgbClr val="0000CC"/>
                </a:solidFill>
                <a:latin typeface="Angsana New" pitchFamily="18" charset="-34"/>
                <a:cs typeface="B Nazanin" pitchFamily="2" charset="-78"/>
              </a:rPr>
              <a:t>هستند.</a:t>
            </a:r>
            <a:endParaRPr lang="fa-IR" sz="1300" b="1" dirty="0">
              <a:solidFill>
                <a:srgbClr val="0000CC"/>
              </a:solidFill>
              <a:latin typeface="Angsana New" pitchFamily="18" charset="-34"/>
              <a:cs typeface="B Nazanin"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ec_Sys_Gram_nt"/>
          <p:cNvPicPr>
            <a:picLocks noChangeAspect="1" noChangeArrowheads="1"/>
          </p:cNvPicPr>
          <p:nvPr/>
        </p:nvPicPr>
        <p:blipFill>
          <a:blip r:embed="rId2"/>
          <a:srcRect/>
          <a:stretch>
            <a:fillRect/>
          </a:stretch>
        </p:blipFill>
        <p:spPr bwMode="auto">
          <a:xfrm>
            <a:off x="0" y="0"/>
            <a:ext cx="9144000" cy="6643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normAutofit/>
          </a:bodyPr>
          <a:lstStyle/>
          <a:p>
            <a:pPr algn="just" rtl="1"/>
            <a:r>
              <a:rPr lang="fa-IR" sz="1800" b="1" dirty="0" smtClean="0">
                <a:solidFill>
                  <a:srgbClr val="FF0000"/>
                </a:solidFill>
                <a:latin typeface="Angsana New" pitchFamily="18" charset="-34"/>
                <a:cs typeface="B Nazanin" pitchFamily="2" charset="-78"/>
              </a:rPr>
              <a:t>استرپتوكوك پنومونيه</a:t>
            </a:r>
            <a:endParaRPr lang="en-US" sz="1800" b="1" dirty="0" smtClean="0">
              <a:solidFill>
                <a:srgbClr val="FF0000"/>
              </a:solidFill>
              <a:latin typeface="Angsana New" pitchFamily="18" charset="-34"/>
              <a:cs typeface="B Nazanin" pitchFamily="2" charset="-78"/>
            </a:endParaRPr>
          </a:p>
          <a:p>
            <a:pPr algn="just" rtl="1"/>
            <a:r>
              <a:rPr lang="fa-IR" sz="1800" b="1" dirty="0" smtClean="0">
                <a:solidFill>
                  <a:srgbClr val="FF0000"/>
                </a:solidFill>
                <a:latin typeface="Angsana New" pitchFamily="18" charset="-34"/>
                <a:cs typeface="B Nazanin" pitchFamily="2" charset="-78"/>
              </a:rPr>
              <a:t>پنوموكوكها (استرپتوكوك پنومونيه) </a:t>
            </a:r>
            <a:r>
              <a:rPr lang="fa-IR" sz="2400" b="1" dirty="0" smtClean="0">
                <a:solidFill>
                  <a:srgbClr val="0000CC"/>
                </a:solidFill>
                <a:latin typeface="Angsana New" pitchFamily="18" charset="-34"/>
                <a:cs typeface="B Nazanin" pitchFamily="2" charset="-78"/>
              </a:rPr>
              <a:t>ديپلوكوكهايي گرم مثبتي هستند كه اغلب </a:t>
            </a:r>
            <a:r>
              <a:rPr lang="fa-IR" sz="2400" b="1" dirty="0" smtClean="0">
                <a:solidFill>
                  <a:srgbClr val="FF0000"/>
                </a:solidFill>
                <a:latin typeface="Angsana New" pitchFamily="18" charset="-34"/>
                <a:cs typeface="B Nazanin" pitchFamily="2" charset="-78"/>
              </a:rPr>
              <a:t>شكلي سرنيزه (</a:t>
            </a:r>
            <a:r>
              <a:rPr lang="en-US" sz="2400" b="1" dirty="0" smtClean="0">
                <a:solidFill>
                  <a:srgbClr val="FF0000"/>
                </a:solidFill>
                <a:latin typeface="Angsana New" pitchFamily="18" charset="-34"/>
                <a:cs typeface="B Nazanin" pitchFamily="2" charset="-78"/>
              </a:rPr>
              <a:t>Lancet shaped</a:t>
            </a:r>
            <a:r>
              <a:rPr lang="fa-IR" sz="2400" b="1" dirty="0" smtClean="0">
                <a:solidFill>
                  <a:srgbClr val="FF0000"/>
                </a:solidFill>
                <a:latin typeface="Angsana New" pitchFamily="18" charset="-34"/>
                <a:cs typeface="B Nazanin" pitchFamily="2" charset="-78"/>
              </a:rPr>
              <a:t>) </a:t>
            </a:r>
            <a:r>
              <a:rPr lang="fa-IR" sz="2400" b="1" dirty="0" smtClean="0">
                <a:solidFill>
                  <a:srgbClr val="0000CC"/>
                </a:solidFill>
                <a:latin typeface="Angsana New" pitchFamily="18" charset="-34"/>
                <a:cs typeface="B Nazanin" pitchFamily="2" charset="-78"/>
              </a:rPr>
              <a:t>داشته و يا به صورت زنجيره اي شكل قرار مي گيرند. اين باكتري ها </a:t>
            </a:r>
            <a:r>
              <a:rPr lang="fa-IR" sz="2400" b="1" dirty="0" smtClean="0">
                <a:solidFill>
                  <a:srgbClr val="FF0000"/>
                </a:solidFill>
                <a:latin typeface="Angsana New" pitchFamily="18" charset="-34"/>
                <a:cs typeface="B Nazanin" pitchFamily="2" charset="-78"/>
              </a:rPr>
              <a:t>گپسولي پلي ساكاريدي </a:t>
            </a:r>
            <a:r>
              <a:rPr lang="fa-IR" sz="2400" b="1" dirty="0" smtClean="0">
                <a:solidFill>
                  <a:srgbClr val="0000CC"/>
                </a:solidFill>
                <a:latin typeface="Angsana New" pitchFamily="18" charset="-34"/>
                <a:cs typeface="B Nazanin" pitchFamily="2" charset="-78"/>
              </a:rPr>
              <a:t>دارند كه مي توان بر اساس نوع آنتي سرم اختصاصي عليه كپسول، نوع ارگانيسم را مشخص كرد. پنوموكوكها در </a:t>
            </a:r>
            <a:r>
              <a:rPr lang="fa-IR" sz="2400" b="1" dirty="0" smtClean="0">
                <a:solidFill>
                  <a:srgbClr val="FF0000"/>
                </a:solidFill>
                <a:latin typeface="Angsana New" pitchFamily="18" charset="-34"/>
                <a:cs typeface="B Nazanin" pitchFamily="2" charset="-78"/>
              </a:rPr>
              <a:t>5 تا 40% </a:t>
            </a:r>
            <a:r>
              <a:rPr lang="fa-IR" sz="2400" b="1" dirty="0" smtClean="0">
                <a:solidFill>
                  <a:srgbClr val="0000CC"/>
                </a:solidFill>
                <a:latin typeface="Angsana New" pitchFamily="18" charset="-34"/>
                <a:cs typeface="B Nazanin" pitchFamily="2" charset="-78"/>
              </a:rPr>
              <a:t>افراد جزء فلورنرمال دستگاه تنفسي بوده و مي توانند باعث </a:t>
            </a:r>
            <a:r>
              <a:rPr lang="fa-IR" sz="2400" b="1" dirty="0" smtClean="0">
                <a:solidFill>
                  <a:srgbClr val="FF0000"/>
                </a:solidFill>
                <a:latin typeface="Angsana New" pitchFamily="18" charset="-34"/>
                <a:cs typeface="B Nazanin" pitchFamily="2" charset="-78"/>
              </a:rPr>
              <a:t>پنوموني، سينوزيت، اوتيت، برونشيت، باكتريمي، مننژيت </a:t>
            </a:r>
            <a:r>
              <a:rPr lang="fa-IR" sz="2400" b="1" dirty="0" smtClean="0">
                <a:solidFill>
                  <a:srgbClr val="0000CC"/>
                </a:solidFill>
                <a:latin typeface="Angsana New" pitchFamily="18" charset="-34"/>
                <a:cs typeface="B Nazanin" pitchFamily="2" charset="-78"/>
              </a:rPr>
              <a:t>و فرايندهاي عفوني ديگر شود.</a:t>
            </a:r>
            <a:endParaRPr lang="en-US" sz="2400" b="1" dirty="0" smtClean="0">
              <a:solidFill>
                <a:srgbClr val="0000CC"/>
              </a:solidFill>
              <a:latin typeface="Angsana New" pitchFamily="18" charset="-34"/>
              <a:cs typeface="B Nazanin" pitchFamily="2" charset="-78"/>
            </a:endParaRPr>
          </a:p>
          <a:p>
            <a:pPr algn="just" rtl="1"/>
            <a:r>
              <a:rPr lang="fa-IR" sz="1800" b="1" dirty="0" smtClean="0">
                <a:solidFill>
                  <a:srgbClr val="FF0000"/>
                </a:solidFill>
                <a:latin typeface="Angsana New" pitchFamily="18" charset="-34"/>
                <a:cs typeface="B Nazanin" pitchFamily="2" charset="-78"/>
              </a:rPr>
              <a:t>مورفولوژي: </a:t>
            </a:r>
            <a:r>
              <a:rPr lang="fa-IR" sz="2400" b="1" dirty="0" smtClean="0">
                <a:solidFill>
                  <a:srgbClr val="0000CC"/>
                </a:solidFill>
                <a:latin typeface="Angsana New" pitchFamily="18" charset="-34"/>
                <a:cs typeface="B Nazanin" pitchFamily="2" charset="-78"/>
              </a:rPr>
              <a:t>ديپلوكوكهاي گرم مثبت، شبه سرنيزه اي اغلب در نمونه كشت هاي تازه ديده مي شوند. در نمونه خلط يا در چرك، كوكسي منفرد يا زنجيره اي شكل ديده مي شود. در كشت هاي مانده، ارگانيسم ها به </a:t>
            </a:r>
            <a:r>
              <a:rPr lang="fa-IR" sz="2400" b="1" dirty="0" smtClean="0">
                <a:solidFill>
                  <a:srgbClr val="FF0000"/>
                </a:solidFill>
                <a:latin typeface="Angsana New" pitchFamily="18" charset="-34"/>
                <a:cs typeface="B Nazanin" pitchFamily="2" charset="-78"/>
              </a:rPr>
              <a:t>سرعت گرم منفي شده </a:t>
            </a:r>
            <a:r>
              <a:rPr lang="fa-IR" sz="2400" b="1" dirty="0" smtClean="0">
                <a:solidFill>
                  <a:srgbClr val="0000CC"/>
                </a:solidFill>
                <a:latin typeface="Angsana New" pitchFamily="18" charset="-34"/>
                <a:cs typeface="B Nazanin" pitchFamily="2" charset="-78"/>
              </a:rPr>
              <a:t>و تمايل به ليز خودبخودي پيدا مي كنند.</a:t>
            </a:r>
            <a:endParaRPr lang="en-US" sz="24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7239000" cy="6170008"/>
          </a:xfrm>
        </p:spPr>
        <p:txBody>
          <a:bodyPr>
            <a:normAutofit/>
          </a:bodyPr>
          <a:lstStyle/>
          <a:p>
            <a:pPr algn="just" rtl="1"/>
            <a:r>
              <a:rPr lang="fa-IR" sz="2100" b="1" dirty="0" smtClean="0">
                <a:solidFill>
                  <a:srgbClr val="FF0000"/>
                </a:solidFill>
                <a:latin typeface="Angsana New" pitchFamily="18" charset="-34"/>
                <a:cs typeface="B Nazanin" pitchFamily="2" charset="-78"/>
              </a:rPr>
              <a:t>نكته: </a:t>
            </a:r>
            <a:r>
              <a:rPr lang="fa-IR" sz="2100" b="1" dirty="0" smtClean="0">
                <a:solidFill>
                  <a:srgbClr val="0000CC"/>
                </a:solidFill>
                <a:latin typeface="Angsana New" pitchFamily="18" charset="-34"/>
                <a:cs typeface="B Nazanin" pitchFamily="2" charset="-78"/>
              </a:rPr>
              <a:t>به دو نكته جهت افتراق استرپتوكوك ويريدنس از پنوموكوك توجه كنيد:</a:t>
            </a:r>
            <a:endParaRPr lang="en-US" sz="2100" b="1" dirty="0" smtClean="0">
              <a:solidFill>
                <a:srgbClr val="0000CC"/>
              </a:solidFill>
              <a:latin typeface="Angsana New" pitchFamily="18" charset="-34"/>
              <a:cs typeface="B Nazanin" pitchFamily="2" charset="-78"/>
            </a:endParaRPr>
          </a:p>
          <a:p>
            <a:pPr lvl="0" algn="just" rtl="1"/>
            <a:r>
              <a:rPr lang="fa-IR" sz="2100" b="1" dirty="0" smtClean="0">
                <a:solidFill>
                  <a:srgbClr val="0000CC"/>
                </a:solidFill>
                <a:latin typeface="Angsana New" pitchFamily="18" charset="-34"/>
                <a:cs typeface="B Nazanin" pitchFamily="2" charset="-78"/>
              </a:rPr>
              <a:t>در عرض چند دقيقه بعد از اضافه كردن صفراي </a:t>
            </a:r>
            <a:r>
              <a:rPr lang="fa-IR" sz="2100" b="1" dirty="0" smtClean="0">
                <a:solidFill>
                  <a:srgbClr val="FF0000"/>
                </a:solidFill>
                <a:latin typeface="Angsana New" pitchFamily="18" charset="-34"/>
                <a:cs typeface="B Nazanin" pitchFamily="2" charset="-78"/>
              </a:rPr>
              <a:t>گاو 10 درصد </a:t>
            </a:r>
            <a:r>
              <a:rPr lang="fa-IR" sz="2100" b="1" dirty="0" smtClean="0">
                <a:solidFill>
                  <a:srgbClr val="0000CC"/>
                </a:solidFill>
                <a:latin typeface="Angsana New" pitchFamily="18" charset="-34"/>
                <a:cs typeface="B Nazanin" pitchFamily="2" charset="-78"/>
              </a:rPr>
              <a:t>يا دي اكسي كولات (2 درصد) </a:t>
            </a:r>
            <a:r>
              <a:rPr lang="fa-IR" sz="2100" b="1" dirty="0" smtClean="0">
                <a:solidFill>
                  <a:srgbClr val="0000CC"/>
                </a:solidFill>
                <a:latin typeface="Angsana New" pitchFamily="18" charset="-34"/>
                <a:cs typeface="B Nazanin" pitchFamily="2" charset="-78"/>
              </a:rPr>
              <a:t>و در </a:t>
            </a:r>
            <a:r>
              <a:rPr lang="en-US" sz="2100" b="1" dirty="0" smtClean="0">
                <a:solidFill>
                  <a:srgbClr val="FF0000"/>
                </a:solidFill>
                <a:latin typeface="Angsana New" pitchFamily="18" charset="-34"/>
                <a:cs typeface="B Nazanin" pitchFamily="2" charset="-78"/>
              </a:rPr>
              <a:t>PH</a:t>
            </a:r>
            <a:r>
              <a:rPr lang="fa-IR" sz="2100" b="1" dirty="0" smtClean="0">
                <a:solidFill>
                  <a:srgbClr val="FF0000"/>
                </a:solidFill>
                <a:latin typeface="Angsana New" pitchFamily="18" charset="-34"/>
                <a:cs typeface="B Nazanin" pitchFamily="2" charset="-78"/>
              </a:rPr>
              <a:t> خنثي پنوموكوكها </a:t>
            </a:r>
            <a:r>
              <a:rPr lang="fa-IR" sz="2100" b="1" dirty="0" smtClean="0">
                <a:solidFill>
                  <a:srgbClr val="0000CC"/>
                </a:solidFill>
                <a:latin typeface="Angsana New" pitchFamily="18" charset="-34"/>
                <a:cs typeface="B Nazanin" pitchFamily="2" charset="-78"/>
              </a:rPr>
              <a:t>ليز مي شوند. (بر خلاف استرپتوكوك ويريدنس)</a:t>
            </a:r>
            <a:endParaRPr lang="en-US" sz="2100" b="1" dirty="0" smtClean="0">
              <a:solidFill>
                <a:srgbClr val="0000CC"/>
              </a:solidFill>
              <a:latin typeface="Angsana New" pitchFamily="18" charset="-34"/>
              <a:cs typeface="B Nazanin" pitchFamily="2" charset="-78"/>
            </a:endParaRPr>
          </a:p>
          <a:p>
            <a:pPr lvl="0" algn="just" rtl="1"/>
            <a:r>
              <a:rPr lang="fa-IR" sz="2100" b="1" dirty="0" smtClean="0">
                <a:solidFill>
                  <a:srgbClr val="0000CC"/>
                </a:solidFill>
                <a:latin typeface="Angsana New" pitchFamily="18" charset="-34"/>
                <a:cs typeface="B Nazanin" pitchFamily="2" charset="-78"/>
              </a:rPr>
              <a:t>در محيط كشت، جامد رشد پنوموكوكها در اطراف ديسك </a:t>
            </a:r>
            <a:r>
              <a:rPr lang="en-US" sz="2100" b="1" dirty="0" err="1" smtClean="0">
                <a:solidFill>
                  <a:srgbClr val="FF0000"/>
                </a:solidFill>
                <a:latin typeface="Angsana New" pitchFamily="18" charset="-34"/>
                <a:cs typeface="B Nazanin" pitchFamily="2" charset="-78"/>
              </a:rPr>
              <a:t>optochin</a:t>
            </a:r>
            <a:r>
              <a:rPr lang="fa-IR" sz="2100" b="1" dirty="0" smtClean="0">
                <a:solidFill>
                  <a:srgbClr val="0000CC"/>
                </a:solidFill>
                <a:latin typeface="Angsana New" pitchFamily="18" charset="-34"/>
                <a:cs typeface="B Nazanin" pitchFamily="2" charset="-78"/>
              </a:rPr>
              <a:t> مهار مي شود در حاليكه استرپتوكوك ويريدنس توسط </a:t>
            </a:r>
            <a:r>
              <a:rPr lang="en-US" sz="2100" b="1" dirty="0" err="1" smtClean="0">
                <a:solidFill>
                  <a:srgbClr val="0000CC"/>
                </a:solidFill>
                <a:latin typeface="Angsana New" pitchFamily="18" charset="-34"/>
                <a:cs typeface="B Nazanin" pitchFamily="2" charset="-78"/>
              </a:rPr>
              <a:t>optochin</a:t>
            </a:r>
            <a:r>
              <a:rPr lang="fa-IR" sz="2100" b="1" dirty="0" smtClean="0">
                <a:solidFill>
                  <a:srgbClr val="0000CC"/>
                </a:solidFill>
                <a:latin typeface="Angsana New" pitchFamily="18" charset="-34"/>
                <a:cs typeface="B Nazanin" pitchFamily="2" charset="-78"/>
              </a:rPr>
              <a:t> مهار نمي شود.</a:t>
            </a:r>
            <a:endParaRPr lang="en-US" sz="2100" b="1" dirty="0" smtClean="0">
              <a:solidFill>
                <a:srgbClr val="0000CC"/>
              </a:solidFill>
              <a:latin typeface="Angsana New" pitchFamily="18" charset="-34"/>
              <a:cs typeface="B Nazanin" pitchFamily="2" charset="-78"/>
            </a:endParaRPr>
          </a:p>
          <a:p>
            <a:pPr lvl="0" algn="just" rtl="1"/>
            <a:r>
              <a:rPr lang="fa-IR" sz="2100" b="1" dirty="0" smtClean="0">
                <a:solidFill>
                  <a:srgbClr val="0000CC"/>
                </a:solidFill>
                <a:latin typeface="Angsana New" pitchFamily="18" charset="-34"/>
                <a:cs typeface="B Nazanin" pitchFamily="2" charset="-78"/>
              </a:rPr>
              <a:t>در محيط كشت، پنوموكوكها كولوني هاي گرد كوچكي را تشكيل مي دهند كه ابتدا گنبدي شكل بوده و سپس به تدريج قسمت مركزي آن حالت صاف پيدا كرده و </a:t>
            </a:r>
            <a:r>
              <a:rPr lang="fa-IR" sz="2100" b="1" dirty="0" smtClean="0">
                <a:solidFill>
                  <a:srgbClr val="FF0000"/>
                </a:solidFill>
                <a:latin typeface="Angsana New" pitchFamily="18" charset="-34"/>
                <a:cs typeface="B Nazanin" pitchFamily="2" charset="-78"/>
              </a:rPr>
              <a:t>كناره ها برآمده </a:t>
            </a:r>
            <a:r>
              <a:rPr lang="fa-IR" sz="2100" b="1" dirty="0" smtClean="0">
                <a:solidFill>
                  <a:srgbClr val="0000CC"/>
                </a:solidFill>
                <a:latin typeface="Angsana New" pitchFamily="18" charset="-34"/>
                <a:cs typeface="B Nazanin" pitchFamily="2" charset="-78"/>
              </a:rPr>
              <a:t>مي شوند. پنوموكوكها در روي محيط كشت آگار خوندار </a:t>
            </a:r>
            <a:r>
              <a:rPr lang="fa-IR" sz="2100" b="1" dirty="0" smtClean="0">
                <a:solidFill>
                  <a:srgbClr val="FF0000"/>
                </a:solidFill>
                <a:latin typeface="Angsana New" pitchFamily="18" charset="-34"/>
                <a:cs typeface="B Nazanin" pitchFamily="2" charset="-78"/>
              </a:rPr>
              <a:t>آلفا هموليتيك </a:t>
            </a:r>
            <a:r>
              <a:rPr lang="fa-IR" sz="2100" b="1" dirty="0" smtClean="0">
                <a:solidFill>
                  <a:srgbClr val="0000CC"/>
                </a:solidFill>
                <a:latin typeface="Angsana New" pitchFamily="18" charset="-34"/>
                <a:cs typeface="B Nazanin" pitchFamily="2" charset="-78"/>
              </a:rPr>
              <a:t>بوده و رشد آنها در </a:t>
            </a:r>
            <a:r>
              <a:rPr lang="fa-IR" sz="2100" b="1" dirty="0" smtClean="0">
                <a:solidFill>
                  <a:srgbClr val="FF0000"/>
                </a:solidFill>
                <a:latin typeface="Angsana New" pitchFamily="18" charset="-34"/>
                <a:cs typeface="B Nazanin" pitchFamily="2" charset="-78"/>
              </a:rPr>
              <a:t>2</a:t>
            </a:r>
            <a:r>
              <a:rPr lang="en-US" sz="2100" b="1" dirty="0" smtClean="0">
                <a:solidFill>
                  <a:srgbClr val="FF0000"/>
                </a:solidFill>
                <a:latin typeface="Angsana New" pitchFamily="18" charset="-34"/>
                <a:cs typeface="B Nazanin" pitchFamily="2" charset="-78"/>
              </a:rPr>
              <a:t>CO</a:t>
            </a:r>
            <a:r>
              <a:rPr lang="fa-IR" sz="2100" b="1" dirty="0" smtClean="0">
                <a:solidFill>
                  <a:srgbClr val="FF0000"/>
                </a:solidFill>
                <a:latin typeface="Angsana New" pitchFamily="18" charset="-34"/>
                <a:cs typeface="B Nazanin" pitchFamily="2" charset="-78"/>
              </a:rPr>
              <a:t> 5 تا 10 </a:t>
            </a:r>
            <a:r>
              <a:rPr lang="fa-IR" sz="2100" b="1" dirty="0" smtClean="0">
                <a:solidFill>
                  <a:srgbClr val="0000CC"/>
                </a:solidFill>
                <a:latin typeface="Angsana New" pitchFamily="18" charset="-34"/>
                <a:cs typeface="B Nazanin" pitchFamily="2" charset="-78"/>
              </a:rPr>
              <a:t>درصد افزايش مي يابد. پنوموك ها بيشتر انرژي خود را از </a:t>
            </a:r>
            <a:r>
              <a:rPr lang="fa-IR" sz="2100" b="1" dirty="0" smtClean="0">
                <a:solidFill>
                  <a:srgbClr val="FF0000"/>
                </a:solidFill>
                <a:latin typeface="Angsana New" pitchFamily="18" charset="-34"/>
                <a:cs typeface="B Nazanin" pitchFamily="2" charset="-78"/>
              </a:rPr>
              <a:t>تخمير گلوكز </a:t>
            </a:r>
            <a:r>
              <a:rPr lang="fa-IR" sz="2100" b="1" dirty="0" smtClean="0">
                <a:solidFill>
                  <a:srgbClr val="0000CC"/>
                </a:solidFill>
                <a:latin typeface="Angsana New" pitchFamily="18" charset="-34"/>
                <a:cs typeface="B Nazanin" pitchFamily="2" charset="-78"/>
              </a:rPr>
              <a:t>بدست مي آورند. در اثر تخمير گلوكز به </a:t>
            </a:r>
            <a:r>
              <a:rPr lang="fa-IR" sz="2100" b="1" dirty="0" smtClean="0">
                <a:solidFill>
                  <a:srgbClr val="FF0000"/>
                </a:solidFill>
                <a:latin typeface="Angsana New" pitchFamily="18" charset="-34"/>
                <a:cs typeface="B Nazanin" pitchFamily="2" charset="-78"/>
              </a:rPr>
              <a:t>سرعت اسيد لاكتيك </a:t>
            </a:r>
            <a:r>
              <a:rPr lang="fa-IR" sz="2100" b="1" dirty="0" smtClean="0">
                <a:solidFill>
                  <a:srgbClr val="0000CC"/>
                </a:solidFill>
                <a:latin typeface="Angsana New" pitchFamily="18" charset="-34"/>
                <a:cs typeface="B Nazanin" pitchFamily="2" charset="-78"/>
              </a:rPr>
              <a:t>توليد مي شود كه باعث محدود شدن رشد باكتري مي شود. اگر محيط كشت را با مواد </a:t>
            </a:r>
            <a:r>
              <a:rPr lang="fa-IR" sz="2100" b="1" dirty="0" smtClean="0">
                <a:solidFill>
                  <a:srgbClr val="FF0000"/>
                </a:solidFill>
                <a:latin typeface="Angsana New" pitchFamily="18" charset="-34"/>
                <a:cs typeface="B Nazanin" pitchFamily="2" charset="-78"/>
              </a:rPr>
              <a:t>قليايي خنثي </a:t>
            </a:r>
            <a:r>
              <a:rPr lang="fa-IR" sz="2100" b="1" dirty="0" smtClean="0">
                <a:solidFill>
                  <a:srgbClr val="0000CC"/>
                </a:solidFill>
                <a:latin typeface="Angsana New" pitchFamily="18" charset="-34"/>
                <a:cs typeface="B Nazanin" pitchFamily="2" charset="-78"/>
              </a:rPr>
              <a:t>نمائيم در مدت زمان كوتاهي رشد باكتري زياد مي شود. به اين نكته توجه كنيد كه توليد كپسول براي رشد باكتري بر روي محيط كشت آگار خوندار ضروري نيست.</a:t>
            </a:r>
            <a:endParaRPr lang="en-US" sz="21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normAutofit fontScale="62500" lnSpcReduction="20000"/>
          </a:bodyPr>
          <a:lstStyle/>
          <a:p>
            <a:pPr algn="just" rtl="1"/>
            <a:r>
              <a:rPr lang="fa-IR" sz="3000" b="1" dirty="0" smtClean="0">
                <a:solidFill>
                  <a:srgbClr val="FF0000"/>
                </a:solidFill>
                <a:latin typeface="Angsana New" pitchFamily="18" charset="-34"/>
                <a:cs typeface="B Nazanin" pitchFamily="2" charset="-78"/>
              </a:rPr>
              <a:t>ساختمان آنتي ژني: </a:t>
            </a:r>
            <a:r>
              <a:rPr lang="fa-IR" sz="3000" b="1" dirty="0" smtClean="0">
                <a:solidFill>
                  <a:srgbClr val="0000CC"/>
                </a:solidFill>
                <a:latin typeface="Angsana New" pitchFamily="18" charset="-34"/>
                <a:cs typeface="B Nazanin" pitchFamily="2" charset="-78"/>
              </a:rPr>
              <a:t>ديواره سلولي پنوموكوكها شبيه استرپتوكوكهاي ديگر داراي پپتيدوگليكان و اسيد تايكوئيك است.</a:t>
            </a:r>
            <a:r>
              <a:rPr lang="fa-IR" sz="3000" b="1" dirty="0" smtClean="0">
                <a:solidFill>
                  <a:srgbClr val="FF0000"/>
                </a:solidFill>
                <a:latin typeface="Angsana New" pitchFamily="18" charset="-34"/>
                <a:cs typeface="B Nazanin" pitchFamily="2" charset="-78"/>
              </a:rPr>
              <a:t> كپسول </a:t>
            </a:r>
            <a:r>
              <a:rPr lang="fa-IR" sz="3000" b="1" dirty="0" smtClean="0">
                <a:solidFill>
                  <a:srgbClr val="0000CC"/>
                </a:solidFill>
                <a:latin typeface="Angsana New" pitchFamily="18" charset="-34"/>
                <a:cs typeface="B Nazanin" pitchFamily="2" charset="-78"/>
              </a:rPr>
              <a:t>پلي ساكاريدي از نظر ايمونولوژيكي در هر كدام از نوع 90 نوع استرپتوكوك متفاوت است.</a:t>
            </a:r>
            <a:endParaRPr lang="en-US" sz="3000" b="1" dirty="0" smtClean="0">
              <a:solidFill>
                <a:srgbClr val="0000CC"/>
              </a:solidFill>
              <a:latin typeface="Angsana New" pitchFamily="18" charset="-34"/>
              <a:cs typeface="B Nazanin" pitchFamily="2" charset="-78"/>
            </a:endParaRPr>
          </a:p>
          <a:p>
            <a:pPr algn="just" rtl="1"/>
            <a:r>
              <a:rPr lang="fa-IR" sz="3000" b="1" dirty="0" smtClean="0">
                <a:solidFill>
                  <a:srgbClr val="FF0000"/>
                </a:solidFill>
                <a:latin typeface="Angsana New" pitchFamily="18" charset="-34"/>
                <a:cs typeface="B Nazanin" pitchFamily="2" charset="-78"/>
              </a:rPr>
              <a:t>نكته: </a:t>
            </a:r>
            <a:r>
              <a:rPr lang="fa-IR" sz="3000" b="1" dirty="0" smtClean="0">
                <a:solidFill>
                  <a:srgbClr val="0000CC"/>
                </a:solidFill>
                <a:latin typeface="Angsana New" pitchFamily="18" charset="-34"/>
                <a:cs typeface="B Nazanin" pitchFamily="2" charset="-78"/>
              </a:rPr>
              <a:t>از تست تورم </a:t>
            </a:r>
            <a:r>
              <a:rPr lang="fa-IR" sz="3000" b="1" dirty="0" smtClean="0">
                <a:solidFill>
                  <a:srgbClr val="FF0000"/>
                </a:solidFill>
                <a:latin typeface="Angsana New" pitchFamily="18" charset="-34"/>
                <a:cs typeface="B Nazanin" pitchFamily="2" charset="-78"/>
              </a:rPr>
              <a:t>كپسولي (واكنش </a:t>
            </a:r>
            <a:r>
              <a:rPr lang="en-US" sz="3000" b="1" dirty="0" err="1" smtClean="0">
                <a:solidFill>
                  <a:srgbClr val="FF0000"/>
                </a:solidFill>
                <a:latin typeface="Angsana New" pitchFamily="18" charset="-34"/>
                <a:cs typeface="B Nazanin" pitchFamily="2" charset="-78"/>
              </a:rPr>
              <a:t>Quellung</a:t>
            </a:r>
            <a:r>
              <a:rPr lang="fa-IR" sz="3000" b="1" dirty="0" smtClean="0">
                <a:solidFill>
                  <a:srgbClr val="FF0000"/>
                </a:solidFill>
                <a:latin typeface="Angsana New" pitchFamily="18" charset="-34"/>
                <a:cs typeface="B Nazanin" pitchFamily="2" charset="-78"/>
              </a:rPr>
              <a:t>) </a:t>
            </a:r>
            <a:r>
              <a:rPr lang="fa-IR" sz="3000" b="1" dirty="0" smtClean="0">
                <a:solidFill>
                  <a:srgbClr val="0000CC"/>
                </a:solidFill>
                <a:latin typeface="Angsana New" pitchFamily="18" charset="-34"/>
                <a:cs typeface="B Nazanin" pitchFamily="2" charset="-78"/>
              </a:rPr>
              <a:t>براي تعيين سريع نوع ارگانيسم ها در نمونه خلط يا در كشت استفاده مي شود.</a:t>
            </a:r>
            <a:endParaRPr lang="en-US" sz="3000" b="1" dirty="0" smtClean="0">
              <a:solidFill>
                <a:srgbClr val="0000CC"/>
              </a:solidFill>
              <a:latin typeface="Angsana New" pitchFamily="18" charset="-34"/>
              <a:cs typeface="B Nazanin" pitchFamily="2" charset="-78"/>
            </a:endParaRPr>
          </a:p>
          <a:p>
            <a:pPr algn="just" rtl="1"/>
            <a:r>
              <a:rPr lang="fa-IR" sz="3000" b="1" dirty="0" smtClean="0">
                <a:solidFill>
                  <a:srgbClr val="FF0000"/>
                </a:solidFill>
                <a:latin typeface="Angsana New" pitchFamily="18" charset="-34"/>
                <a:cs typeface="B Nazanin" pitchFamily="2" charset="-78"/>
              </a:rPr>
              <a:t>پاتوژنز: </a:t>
            </a:r>
            <a:r>
              <a:rPr lang="fa-IR" sz="3000" b="1" dirty="0" smtClean="0">
                <a:solidFill>
                  <a:srgbClr val="0000CC"/>
                </a:solidFill>
                <a:latin typeface="Angsana New" pitchFamily="18" charset="-34"/>
                <a:cs typeface="B Nazanin" pitchFamily="2" charset="-78"/>
              </a:rPr>
              <a:t>در بزرگسالان </a:t>
            </a:r>
            <a:r>
              <a:rPr lang="fa-IR" sz="3000" b="1" dirty="0" smtClean="0">
                <a:solidFill>
                  <a:srgbClr val="FF0000"/>
                </a:solidFill>
                <a:latin typeface="Angsana New" pitchFamily="18" charset="-34"/>
                <a:cs typeface="B Nazanin" pitchFamily="2" charset="-78"/>
              </a:rPr>
              <a:t>انواع 1 تا 8 پنوموكوكها</a:t>
            </a:r>
            <a:r>
              <a:rPr lang="fa-IR" sz="3000" b="1" dirty="0" smtClean="0">
                <a:solidFill>
                  <a:srgbClr val="0000CC"/>
                </a:solidFill>
                <a:latin typeface="Angsana New" pitchFamily="18" charset="-34"/>
                <a:cs typeface="B Nazanin" pitchFamily="2" charset="-78"/>
              </a:rPr>
              <a:t>، مسئول حدود 75 درصد موارد </a:t>
            </a:r>
            <a:r>
              <a:rPr lang="fa-IR" sz="3000" b="1" dirty="0" smtClean="0">
                <a:solidFill>
                  <a:srgbClr val="0000CC"/>
                </a:solidFill>
                <a:latin typeface="Angsana New" pitchFamily="18" charset="-34"/>
                <a:cs typeface="B Nazanin" pitchFamily="2" charset="-78"/>
              </a:rPr>
              <a:t>پنوموني پنوموكي </a:t>
            </a:r>
            <a:r>
              <a:rPr lang="fa-IR" sz="3000" b="1" dirty="0" smtClean="0">
                <a:solidFill>
                  <a:srgbClr val="0000CC"/>
                </a:solidFill>
                <a:latin typeface="Angsana New" pitchFamily="18" charset="-34"/>
                <a:cs typeface="B Nazanin" pitchFamily="2" charset="-78"/>
              </a:rPr>
              <a:t>بوده و باعث بيش از نيمي از موارد مرگ و مير در باكتريمي پنوموكوكي است. پنوموكوكها </a:t>
            </a:r>
            <a:r>
              <a:rPr lang="fa-IR" sz="3000" b="1" dirty="0" smtClean="0">
                <a:solidFill>
                  <a:srgbClr val="FF0000"/>
                </a:solidFill>
                <a:latin typeface="Angsana New" pitchFamily="18" charset="-34"/>
                <a:cs typeface="B Nazanin" pitchFamily="2" charset="-78"/>
              </a:rPr>
              <a:t>توكسين</a:t>
            </a:r>
            <a:r>
              <a:rPr lang="fa-IR" sz="3000" b="1" dirty="0" smtClean="0">
                <a:solidFill>
                  <a:srgbClr val="0000CC"/>
                </a:solidFill>
                <a:latin typeface="Angsana New" pitchFamily="18" charset="-34"/>
                <a:cs typeface="B Nazanin" pitchFamily="2" charset="-78"/>
              </a:rPr>
              <a:t> قابل توجهي توليد نمي كنند و بيماري زايي آنها مربوط به كپسول آنها است. برخي اوقات در حدود 40 تا 70 درصد افراد حامل پنوموكوكهاي بيماري زا هستند. مخاط تنفسي نرمال بايد داراي مقاومت طبيعي زيادي در برابر پنوموكوك باشد.</a:t>
            </a:r>
            <a:endParaRPr lang="en-US" sz="3000" b="1" dirty="0" smtClean="0">
              <a:solidFill>
                <a:srgbClr val="0000CC"/>
              </a:solidFill>
              <a:latin typeface="Angsana New" pitchFamily="18" charset="-34"/>
              <a:cs typeface="B Nazanin" pitchFamily="2" charset="-78"/>
            </a:endParaRPr>
          </a:p>
          <a:p>
            <a:pPr algn="just" rtl="1"/>
            <a:r>
              <a:rPr lang="fa-IR" sz="3000" b="1" dirty="0" smtClean="0">
                <a:solidFill>
                  <a:srgbClr val="FF0000"/>
                </a:solidFill>
                <a:latin typeface="Angsana New" pitchFamily="18" charset="-34"/>
                <a:cs typeface="B Nazanin" pitchFamily="2" charset="-78"/>
              </a:rPr>
              <a:t>عوامل زير احتمالا باعث كاهش مقاومت مخاط تنفسي و باعث عفونت مي شوند:</a:t>
            </a:r>
            <a:endParaRPr lang="en-US" sz="3000" b="1" dirty="0" smtClean="0">
              <a:solidFill>
                <a:srgbClr val="FF0000"/>
              </a:solidFill>
              <a:latin typeface="Angsana New" pitchFamily="18" charset="-34"/>
              <a:cs typeface="B Nazanin" pitchFamily="2" charset="-78"/>
            </a:endParaRPr>
          </a:p>
          <a:p>
            <a:pPr lvl="0" algn="just" rtl="1"/>
            <a:r>
              <a:rPr lang="fa-IR" sz="3000" b="1" dirty="0" smtClean="0">
                <a:solidFill>
                  <a:srgbClr val="FF0000"/>
                </a:solidFill>
                <a:latin typeface="Angsana New" pitchFamily="18" charset="-34"/>
                <a:cs typeface="B Nazanin" pitchFamily="2" charset="-78"/>
              </a:rPr>
              <a:t>عفونتهاي ويروسي </a:t>
            </a:r>
            <a:r>
              <a:rPr lang="fa-IR" sz="3000" b="1" dirty="0" smtClean="0">
                <a:solidFill>
                  <a:srgbClr val="0000CC"/>
                </a:solidFill>
                <a:latin typeface="Angsana New" pitchFamily="18" charset="-34"/>
                <a:cs typeface="B Nazanin" pitchFamily="2" charset="-78"/>
              </a:rPr>
              <a:t>و عفونتهاي ديگر تنفسي كه به سلولهاي سطحي آسيب مي زنند.</a:t>
            </a:r>
            <a:endParaRPr lang="en-US" sz="3000" b="1" dirty="0" smtClean="0">
              <a:solidFill>
                <a:srgbClr val="0000CC"/>
              </a:solidFill>
              <a:latin typeface="Angsana New" pitchFamily="18" charset="-34"/>
              <a:cs typeface="B Nazanin" pitchFamily="2" charset="-78"/>
            </a:endParaRPr>
          </a:p>
          <a:p>
            <a:pPr lvl="0" algn="just" rtl="1"/>
            <a:r>
              <a:rPr lang="fa-IR" sz="3000" b="1" dirty="0" smtClean="0">
                <a:solidFill>
                  <a:srgbClr val="FF0000"/>
                </a:solidFill>
                <a:latin typeface="Angsana New" pitchFamily="18" charset="-34"/>
                <a:cs typeface="B Nazanin" pitchFamily="2" charset="-78"/>
              </a:rPr>
              <a:t>مسموميت با الكل </a:t>
            </a:r>
            <a:r>
              <a:rPr lang="fa-IR" sz="3000" b="1" dirty="0" smtClean="0">
                <a:solidFill>
                  <a:srgbClr val="0000CC"/>
                </a:solidFill>
                <a:latin typeface="Angsana New" pitchFamily="18" charset="-34"/>
                <a:cs typeface="B Nazanin" pitchFamily="2" charset="-78"/>
              </a:rPr>
              <a:t>يا مسموميت دارويي كه فعاليت فاگوسيتيك را از بين برده و باعث مهار رفلكس سرفه و تسهيل آسپيراسيون مواد خارجي مي شود.</a:t>
            </a:r>
            <a:endParaRPr lang="en-US" sz="3000" b="1" dirty="0" smtClean="0">
              <a:solidFill>
                <a:srgbClr val="0000CC"/>
              </a:solidFill>
              <a:latin typeface="Angsana New" pitchFamily="18" charset="-34"/>
              <a:cs typeface="B Nazanin" pitchFamily="2" charset="-78"/>
            </a:endParaRPr>
          </a:p>
          <a:p>
            <a:pPr lvl="0" algn="just" rtl="1"/>
            <a:r>
              <a:rPr lang="fa-IR" sz="3000" b="1" dirty="0" smtClean="0">
                <a:solidFill>
                  <a:srgbClr val="0000CC"/>
                </a:solidFill>
                <a:latin typeface="Angsana New" pitchFamily="18" charset="-34"/>
                <a:cs typeface="B Nazanin" pitchFamily="2" charset="-78"/>
              </a:rPr>
              <a:t>ديناميك غير طبيعي گردش خون (</a:t>
            </a:r>
            <a:r>
              <a:rPr lang="fa-IR" sz="3000" b="1" dirty="0" smtClean="0">
                <a:solidFill>
                  <a:srgbClr val="FF0000"/>
                </a:solidFill>
                <a:latin typeface="Angsana New" pitchFamily="18" charset="-34"/>
                <a:cs typeface="B Nazanin" pitchFamily="2" charset="-78"/>
              </a:rPr>
              <a:t>مثل احتقان ريوي، نارسايي قلبي</a:t>
            </a:r>
            <a:r>
              <a:rPr lang="fa-IR" sz="3000" b="1" dirty="0" smtClean="0">
                <a:solidFill>
                  <a:srgbClr val="0000CC"/>
                </a:solidFill>
                <a:latin typeface="Angsana New" pitchFamily="18" charset="-34"/>
                <a:cs typeface="B Nazanin" pitchFamily="2" charset="-78"/>
              </a:rPr>
              <a:t>)</a:t>
            </a:r>
            <a:endParaRPr lang="en-US" sz="3000" b="1" dirty="0" smtClean="0">
              <a:solidFill>
                <a:srgbClr val="0000CC"/>
              </a:solidFill>
              <a:latin typeface="Angsana New" pitchFamily="18" charset="-34"/>
              <a:cs typeface="B Nazanin" pitchFamily="2" charset="-78"/>
            </a:endParaRPr>
          </a:p>
          <a:p>
            <a:pPr lvl="0" algn="just" rtl="1"/>
            <a:r>
              <a:rPr lang="fa-IR" sz="3000" b="1" dirty="0" smtClean="0">
                <a:solidFill>
                  <a:srgbClr val="0000CC"/>
                </a:solidFill>
                <a:latin typeface="Angsana New" pitchFamily="18" charset="-34"/>
                <a:cs typeface="B Nazanin" pitchFamily="2" charset="-78"/>
              </a:rPr>
              <a:t>مكانيسم هاي ديگر شامل سوء تغذيه، ناتواني عمومي، آنمي سيكل سل (انمي سلول داسي شكل)، </a:t>
            </a:r>
            <a:r>
              <a:rPr lang="fa-IR" sz="3000" b="1" dirty="0" smtClean="0">
                <a:solidFill>
                  <a:srgbClr val="0000CC"/>
                </a:solidFill>
                <a:latin typeface="Angsana New" pitchFamily="18" charset="-34"/>
                <a:cs typeface="B Nazanin" pitchFamily="2" charset="-78"/>
              </a:rPr>
              <a:t>هيپواسپلسنيم(کاهش فعالیت طحال)، </a:t>
            </a:r>
            <a:r>
              <a:rPr lang="fa-IR" sz="3000" b="1" dirty="0" smtClean="0">
                <a:solidFill>
                  <a:srgbClr val="0000CC"/>
                </a:solidFill>
                <a:latin typeface="Angsana New" pitchFamily="18" charset="-34"/>
                <a:cs typeface="B Nazanin" pitchFamily="2" charset="-78"/>
              </a:rPr>
              <a:t>نفروز يا كمبود كمپلمان.</a:t>
            </a:r>
            <a:endParaRPr lang="en-US" sz="30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7239000" cy="6027132"/>
          </a:xfrm>
        </p:spPr>
        <p:txBody>
          <a:bodyPr>
            <a:normAutofit lnSpcReduction="10000"/>
          </a:bodyPr>
          <a:lstStyle/>
          <a:p>
            <a:pPr algn="just" rtl="1"/>
            <a:r>
              <a:rPr lang="fa-IR" sz="2500" b="1" dirty="0" smtClean="0">
                <a:solidFill>
                  <a:srgbClr val="FF0000"/>
                </a:solidFill>
                <a:latin typeface="Angsana New" pitchFamily="18" charset="-34"/>
                <a:cs typeface="B Nazanin" pitchFamily="2" charset="-78"/>
              </a:rPr>
              <a:t>يافته هاي باليني: </a:t>
            </a:r>
            <a:r>
              <a:rPr lang="fa-IR" sz="2500" b="1" dirty="0" smtClean="0">
                <a:solidFill>
                  <a:srgbClr val="0000CC"/>
                </a:solidFill>
                <a:latin typeface="Angsana New" pitchFamily="18" charset="-34"/>
                <a:cs typeface="B Nazanin" pitchFamily="2" charset="-78"/>
              </a:rPr>
              <a:t>شروع پنوموني پنوموكوكي معمولا ناگهاني بوده و همراه </a:t>
            </a:r>
            <a:r>
              <a:rPr lang="fa-IR" sz="2500" b="1" dirty="0" smtClean="0">
                <a:solidFill>
                  <a:srgbClr val="FF0000"/>
                </a:solidFill>
                <a:latin typeface="Angsana New" pitchFamily="18" charset="-34"/>
                <a:cs typeface="B Nazanin" pitchFamily="2" charset="-78"/>
              </a:rPr>
              <a:t>با تب، لرز و درد </a:t>
            </a:r>
            <a:r>
              <a:rPr lang="fa-IR" sz="2500" b="1" dirty="0" smtClean="0">
                <a:solidFill>
                  <a:srgbClr val="FF0000"/>
                </a:solidFill>
                <a:latin typeface="Angsana New" pitchFamily="18" charset="-34"/>
                <a:cs typeface="B Nazanin" pitchFamily="2" charset="-78"/>
              </a:rPr>
              <a:t>پرده جنب </a:t>
            </a:r>
            <a:r>
              <a:rPr lang="fa-IR" sz="2500" b="1" dirty="0" smtClean="0">
                <a:solidFill>
                  <a:srgbClr val="0000CC"/>
                </a:solidFill>
                <a:latin typeface="Angsana New" pitchFamily="18" charset="-34"/>
                <a:cs typeface="B Nazanin" pitchFamily="2" charset="-78"/>
              </a:rPr>
              <a:t>است</a:t>
            </a:r>
            <a:r>
              <a:rPr lang="fa-IR" sz="2500" b="1" dirty="0" smtClean="0">
                <a:solidFill>
                  <a:srgbClr val="0000CC"/>
                </a:solidFill>
                <a:latin typeface="Angsana New" pitchFamily="18" charset="-34"/>
                <a:cs typeface="B Nazanin" pitchFamily="2" charset="-78"/>
              </a:rPr>
              <a:t>. خلط شبيه اگزوداي آلوئولي بوده و مي تواند </a:t>
            </a:r>
            <a:r>
              <a:rPr lang="fa-IR" sz="2500" b="1" dirty="0" smtClean="0">
                <a:solidFill>
                  <a:srgbClr val="FF0000"/>
                </a:solidFill>
                <a:latin typeface="Angsana New" pitchFamily="18" charset="-34"/>
                <a:cs typeface="B Nazanin" pitchFamily="2" charset="-78"/>
              </a:rPr>
              <a:t>خوني يا آجري رنگ </a:t>
            </a:r>
            <a:r>
              <a:rPr lang="fa-IR" sz="2500" b="1" dirty="0" smtClean="0">
                <a:solidFill>
                  <a:srgbClr val="0000CC"/>
                </a:solidFill>
                <a:latin typeface="Angsana New" pitchFamily="18" charset="-34"/>
                <a:cs typeface="B Nazanin" pitchFamily="2" charset="-78"/>
              </a:rPr>
              <a:t>باشد. در مراحل ابتدايي </a:t>
            </a:r>
            <a:r>
              <a:rPr lang="fa-IR" sz="2500" b="1" dirty="0" smtClean="0">
                <a:solidFill>
                  <a:srgbClr val="FF0000"/>
                </a:solidFill>
                <a:latin typeface="Angsana New" pitchFamily="18" charset="-34"/>
                <a:cs typeface="B Nazanin" pitchFamily="2" charset="-78"/>
              </a:rPr>
              <a:t>بيماري تب بالا </a:t>
            </a:r>
            <a:r>
              <a:rPr lang="fa-IR" sz="2500" b="1" dirty="0" smtClean="0">
                <a:solidFill>
                  <a:srgbClr val="0000CC"/>
                </a:solidFill>
                <a:latin typeface="Angsana New" pitchFamily="18" charset="-34"/>
                <a:cs typeface="B Nazanin" pitchFamily="2" charset="-78"/>
              </a:rPr>
              <a:t>بوده و در 10 تا 20 درصد موارد </a:t>
            </a:r>
            <a:r>
              <a:rPr lang="fa-IR" sz="2500" b="1" dirty="0" smtClean="0">
                <a:solidFill>
                  <a:srgbClr val="FF0000"/>
                </a:solidFill>
                <a:latin typeface="Angsana New" pitchFamily="18" charset="-34"/>
                <a:cs typeface="B Nazanin" pitchFamily="2" charset="-78"/>
              </a:rPr>
              <a:t>باكتريمي </a:t>
            </a:r>
            <a:r>
              <a:rPr lang="fa-IR" sz="2500" b="1" dirty="0" smtClean="0">
                <a:solidFill>
                  <a:srgbClr val="0000CC"/>
                </a:solidFill>
                <a:latin typeface="Angsana New" pitchFamily="18" charset="-34"/>
                <a:cs typeface="B Nazanin" pitchFamily="2" charset="-78"/>
              </a:rPr>
              <a:t>وجود دارد.</a:t>
            </a:r>
            <a:r>
              <a:rPr lang="fa-IR" sz="2500" b="1" dirty="0" smtClean="0">
                <a:solidFill>
                  <a:srgbClr val="FF0000"/>
                </a:solidFill>
                <a:latin typeface="Angsana New" pitchFamily="18" charset="-34"/>
                <a:cs typeface="B Nazanin" pitchFamily="2" charset="-78"/>
              </a:rPr>
              <a:t> آمپيم (</a:t>
            </a:r>
            <a:r>
              <a:rPr lang="fa-IR" sz="2500" b="1" dirty="0" smtClean="0">
                <a:solidFill>
                  <a:srgbClr val="0000CC"/>
                </a:solidFill>
                <a:latin typeface="Angsana New" pitchFamily="18" charset="-34"/>
                <a:cs typeface="B Nazanin" pitchFamily="2" charset="-78"/>
              </a:rPr>
              <a:t>وجود چرك در فضاي پلورال) از عوارض قابل توجه پنوموني پنوموكوكي بوده و نياز به </a:t>
            </a:r>
            <a:r>
              <a:rPr lang="fa-IR" sz="2500" b="1" dirty="0" smtClean="0">
                <a:solidFill>
                  <a:srgbClr val="FF0000"/>
                </a:solidFill>
                <a:latin typeface="Angsana New" pitchFamily="18" charset="-34"/>
                <a:cs typeface="B Nazanin" pitchFamily="2" charset="-78"/>
              </a:rPr>
              <a:t>اسپيراسيون و تخليه </a:t>
            </a:r>
            <a:r>
              <a:rPr lang="fa-IR" sz="2500" b="1" dirty="0" smtClean="0">
                <a:solidFill>
                  <a:srgbClr val="0000CC"/>
                </a:solidFill>
                <a:latin typeface="Angsana New" pitchFamily="18" charset="-34"/>
                <a:cs typeface="B Nazanin" pitchFamily="2" charset="-78"/>
              </a:rPr>
              <a:t>دارد.</a:t>
            </a:r>
            <a:endParaRPr lang="en-US" sz="2500" b="1" dirty="0" smtClean="0">
              <a:solidFill>
                <a:srgbClr val="0000CC"/>
              </a:solidFill>
              <a:latin typeface="Angsana New" pitchFamily="18" charset="-34"/>
              <a:cs typeface="B Nazanin" pitchFamily="2" charset="-78"/>
            </a:endParaRPr>
          </a:p>
          <a:p>
            <a:pPr algn="just" rtl="1"/>
            <a:r>
              <a:rPr lang="fa-IR" sz="2500" b="1" dirty="0" smtClean="0">
                <a:solidFill>
                  <a:srgbClr val="0000CC"/>
                </a:solidFill>
                <a:latin typeface="Angsana New" pitchFamily="18" charset="-34"/>
                <a:cs typeface="B Nazanin" pitchFamily="2" charset="-78"/>
              </a:rPr>
              <a:t>پنوموكوكها مي توانند از مجاري تنفسي به محل هاي ديگر هم برسد. </a:t>
            </a:r>
            <a:r>
              <a:rPr lang="fa-IR" sz="2500" b="1" dirty="0" smtClean="0">
                <a:solidFill>
                  <a:srgbClr val="FF0000"/>
                </a:solidFill>
                <a:latin typeface="Angsana New" pitchFamily="18" charset="-34"/>
                <a:cs typeface="B Nazanin" pitchFamily="2" charset="-78"/>
              </a:rPr>
              <a:t>سينوس ها و گوش مياني </a:t>
            </a:r>
            <a:r>
              <a:rPr lang="fa-IR" sz="2500" b="1" dirty="0" smtClean="0">
                <a:solidFill>
                  <a:srgbClr val="0000CC"/>
                </a:solidFill>
                <a:latin typeface="Angsana New" pitchFamily="18" charset="-34"/>
                <a:cs typeface="B Nazanin" pitchFamily="2" charset="-78"/>
              </a:rPr>
              <a:t>شايع ترين مكانهاي درگير هستند. عفونت گاهي از ماستوئيد به </a:t>
            </a:r>
            <a:r>
              <a:rPr lang="fa-IR" sz="2500" b="1" dirty="0" smtClean="0">
                <a:solidFill>
                  <a:srgbClr val="FF0000"/>
                </a:solidFill>
                <a:latin typeface="Angsana New" pitchFamily="18" charset="-34"/>
                <a:cs typeface="B Nazanin" pitchFamily="2" charset="-78"/>
              </a:rPr>
              <a:t>مننژها </a:t>
            </a:r>
            <a:r>
              <a:rPr lang="fa-IR" sz="2500" b="1" dirty="0" smtClean="0">
                <a:solidFill>
                  <a:srgbClr val="0000CC"/>
                </a:solidFill>
                <a:latin typeface="Angsana New" pitchFamily="18" charset="-34"/>
                <a:cs typeface="B Nazanin" pitchFamily="2" charset="-78"/>
              </a:rPr>
              <a:t>هم گسترش مي يابد.</a:t>
            </a:r>
            <a:endParaRPr lang="en-US" sz="2500" b="1" dirty="0" smtClean="0">
              <a:solidFill>
                <a:srgbClr val="0000CC"/>
              </a:solidFill>
              <a:latin typeface="Angsana New" pitchFamily="18" charset="-34"/>
              <a:cs typeface="B Nazanin" pitchFamily="2" charset="-78"/>
            </a:endParaRPr>
          </a:p>
          <a:p>
            <a:pPr algn="just" rtl="1"/>
            <a:r>
              <a:rPr lang="fa-IR" sz="2500" b="1" dirty="0" smtClean="0">
                <a:solidFill>
                  <a:srgbClr val="FF0000"/>
                </a:solidFill>
                <a:latin typeface="Angsana New" pitchFamily="18" charset="-34"/>
                <a:cs typeface="B Nazanin" pitchFamily="2" charset="-78"/>
              </a:rPr>
              <a:t>تستهاي تشخيصي آزمايشگاهي: </a:t>
            </a:r>
            <a:r>
              <a:rPr lang="fa-IR" sz="2500" b="1" dirty="0" smtClean="0">
                <a:solidFill>
                  <a:srgbClr val="0000CC"/>
                </a:solidFill>
                <a:latin typeface="Angsana New" pitchFamily="18" charset="-34"/>
                <a:cs typeface="B Nazanin" pitchFamily="2" charset="-78"/>
              </a:rPr>
              <a:t>در رنگ آميزي گرم، خلط </a:t>
            </a:r>
            <a:r>
              <a:rPr lang="fa-IR" sz="2500" b="1" dirty="0" smtClean="0">
                <a:solidFill>
                  <a:srgbClr val="FF0000"/>
                </a:solidFill>
                <a:latin typeface="Angsana New" pitchFamily="18" charset="-34"/>
                <a:cs typeface="B Nazanin" pitchFamily="2" charset="-78"/>
              </a:rPr>
              <a:t>قرمز اجري </a:t>
            </a:r>
            <a:r>
              <a:rPr lang="fa-IR" sz="2500" b="1" dirty="0" smtClean="0">
                <a:solidFill>
                  <a:srgbClr val="0000CC"/>
                </a:solidFill>
                <a:latin typeface="Angsana New" pitchFamily="18" charset="-34"/>
                <a:cs typeface="B Nazanin" pitchFamily="2" charset="-78"/>
              </a:rPr>
              <a:t>ارگانيسم هاي تيپيك و مقدار زيادي نوتروفيل هاي پلي مورفونوكائر و تعداد زيادي گلبول قرمز را مي توان ديد.</a:t>
            </a:r>
            <a:endParaRPr lang="en-US" sz="2500" b="1" dirty="0" smtClean="0">
              <a:solidFill>
                <a:srgbClr val="0000CC"/>
              </a:solidFill>
              <a:latin typeface="Angsana New" pitchFamily="18" charset="-34"/>
              <a:cs typeface="B Nazanin" pitchFamily="2" charset="-78"/>
            </a:endParaRPr>
          </a:p>
          <a:p>
            <a:pPr lvl="0" algn="just" rtl="1"/>
            <a:r>
              <a:rPr lang="fa-IR" sz="2500" b="1" dirty="0" smtClean="0">
                <a:solidFill>
                  <a:srgbClr val="0000CC"/>
                </a:solidFill>
                <a:latin typeface="Angsana New" pitchFamily="18" charset="-34"/>
                <a:cs typeface="B Nazanin" pitchFamily="2" charset="-78"/>
              </a:rPr>
              <a:t>نمونه خلط امولوسينه تازه كه با آنتي سرم مخلوط شده باشد مي تواند باعث تورم كپسول شود.</a:t>
            </a:r>
            <a:endParaRPr lang="en-US" sz="25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500834"/>
          </a:xfrm>
        </p:spPr>
        <p:txBody>
          <a:bodyPr>
            <a:normAutofit fontScale="77500" lnSpcReduction="20000"/>
          </a:bodyPr>
          <a:lstStyle/>
          <a:p>
            <a:pPr algn="just" rtl="1"/>
            <a:r>
              <a:rPr lang="fa-IR" sz="6400" b="1" dirty="0" smtClean="0">
                <a:solidFill>
                  <a:srgbClr val="0000CC"/>
                </a:solidFill>
                <a:latin typeface="Angsana New" pitchFamily="18" charset="-34"/>
                <a:cs typeface="B Nazanin" pitchFamily="2" charset="-78"/>
              </a:rPr>
              <a:t>شود(واکنش </a:t>
            </a:r>
            <a:r>
              <a:rPr lang="en-US" sz="6400" b="1" dirty="0" err="1" smtClean="0">
                <a:solidFill>
                  <a:srgbClr val="0000CC"/>
                </a:solidFill>
                <a:latin typeface="Angsana New" pitchFamily="18" charset="-34"/>
                <a:cs typeface="B Nazanin" pitchFamily="2" charset="-78"/>
              </a:rPr>
              <a:t>quellung</a:t>
            </a:r>
            <a:r>
              <a:rPr lang="en-US" sz="6400" b="1" dirty="0" smtClean="0">
                <a:solidFill>
                  <a:srgbClr val="0000CC"/>
                </a:solidFill>
                <a:latin typeface="Angsana New" pitchFamily="18" charset="-34"/>
                <a:cs typeface="B Nazanin" pitchFamily="2" charset="-78"/>
              </a:rPr>
              <a:t> </a:t>
            </a:r>
            <a:r>
              <a:rPr lang="fa-IR" sz="6400" b="1" dirty="0" smtClean="0">
                <a:solidFill>
                  <a:srgbClr val="0000CC"/>
                </a:solidFill>
                <a:latin typeface="Angsana New" pitchFamily="18" charset="-34"/>
                <a:cs typeface="B Nazanin" pitchFamily="2" charset="-78"/>
              </a:rPr>
              <a:t>) که برای شناسایی پنوموکوک به کار میرود. از نمونه خلط  کشت داده شده بر روی آگار خون دار و انکوباسیون در </a:t>
            </a:r>
            <a:r>
              <a:rPr lang="en-US" sz="6400" b="1" dirty="0" smtClean="0">
                <a:solidFill>
                  <a:srgbClr val="0000CC"/>
                </a:solidFill>
                <a:latin typeface="Angsana New" pitchFamily="18" charset="-34"/>
                <a:cs typeface="B Nazanin" pitchFamily="2" charset="-78"/>
              </a:rPr>
              <a:t>co2</a:t>
            </a:r>
            <a:r>
              <a:rPr lang="fa-IR" sz="6400" b="1" dirty="0" smtClean="0">
                <a:solidFill>
                  <a:srgbClr val="0000CC"/>
                </a:solidFill>
                <a:latin typeface="Angsana New" pitchFamily="18" charset="-34"/>
                <a:cs typeface="B Nazanin" pitchFamily="2" charset="-78"/>
              </a:rPr>
              <a:t> یا ظرف شمع نیز استفاده می شود.کشت خون نیز گرفته می شود. </a:t>
            </a:r>
            <a:endParaRPr lang="en-US" sz="6400" b="1" dirty="0" smtClean="0">
              <a:solidFill>
                <a:srgbClr val="0000CC"/>
              </a:solidFill>
              <a:latin typeface="Angsana New" pitchFamily="18" charset="-34"/>
              <a:cs typeface="B Nazanin" pitchFamily="2" charset="-78"/>
            </a:endParaRPr>
          </a:p>
          <a:p>
            <a:pPr algn="just" rtl="1"/>
            <a:r>
              <a:rPr lang="fa-IR" sz="6400" b="1" dirty="0" smtClean="0">
                <a:solidFill>
                  <a:srgbClr val="FF0000"/>
                </a:solidFill>
                <a:latin typeface="Angsana New" pitchFamily="18" charset="-34"/>
                <a:cs typeface="B Nazanin" pitchFamily="2" charset="-78"/>
              </a:rPr>
              <a:t>درمان: </a:t>
            </a:r>
            <a:r>
              <a:rPr lang="fa-IR" sz="6400" b="1" dirty="0" smtClean="0">
                <a:solidFill>
                  <a:srgbClr val="0000CC"/>
                </a:solidFill>
                <a:latin typeface="Angsana New" pitchFamily="18" charset="-34"/>
                <a:cs typeface="B Nazanin" pitchFamily="2" charset="-78"/>
              </a:rPr>
              <a:t>داروی انتخابی برای درمان پنوموکوک پنی سیلین </a:t>
            </a:r>
            <a:r>
              <a:rPr lang="en-US" sz="6400" b="1" dirty="0" smtClean="0">
                <a:solidFill>
                  <a:srgbClr val="0000CC"/>
                </a:solidFill>
                <a:latin typeface="Angsana New" pitchFamily="18" charset="-34"/>
                <a:cs typeface="B Nazanin" pitchFamily="2" charset="-78"/>
              </a:rPr>
              <a:t>G</a:t>
            </a:r>
            <a:r>
              <a:rPr lang="fa-IR" sz="6400" b="1" dirty="0" smtClean="0">
                <a:solidFill>
                  <a:srgbClr val="0000CC"/>
                </a:solidFill>
                <a:latin typeface="Angsana New" pitchFamily="18" charset="-34"/>
                <a:cs typeface="B Nazanin" pitchFamily="2" charset="-78"/>
              </a:rPr>
              <a:t>است.</a:t>
            </a:r>
            <a:endParaRPr lang="en-US" sz="6400" b="1" dirty="0" smtClean="0">
              <a:solidFill>
                <a:srgbClr val="0000CC"/>
              </a:solidFill>
              <a:latin typeface="Angsana New" pitchFamily="18" charset="-34"/>
              <a:cs typeface="B Nazanin" pitchFamily="2" charset="-78"/>
            </a:endParaRPr>
          </a:p>
          <a:p>
            <a:pPr algn="just" rtl="1"/>
            <a:endParaRPr lang="fa-IR"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7239000" cy="6170008"/>
          </a:xfrm>
        </p:spPr>
        <p:txBody>
          <a:bodyPr>
            <a:normAutofit fontScale="70000" lnSpcReduction="20000"/>
          </a:bodyPr>
          <a:lstStyle/>
          <a:p>
            <a:pPr algn="just" rtl="1"/>
            <a:r>
              <a:rPr lang="fa-IR" sz="3300" b="1" dirty="0" smtClean="0">
                <a:solidFill>
                  <a:srgbClr val="FF0000"/>
                </a:solidFill>
                <a:latin typeface="Angsana New" pitchFamily="18" charset="-34"/>
                <a:cs typeface="B Nazanin" pitchFamily="2" charset="-78"/>
              </a:rPr>
              <a:t>نتروکوک</a:t>
            </a:r>
            <a:endParaRPr lang="en-US" sz="3300" b="1" dirty="0" smtClean="0">
              <a:solidFill>
                <a:srgbClr val="FF0000"/>
              </a:solidFill>
              <a:latin typeface="Angsana New" pitchFamily="18" charset="-34"/>
              <a:cs typeface="B Nazanin" pitchFamily="2" charset="-78"/>
            </a:endParaRPr>
          </a:p>
          <a:p>
            <a:pPr algn="just" rtl="1"/>
            <a:r>
              <a:rPr lang="fa-IR" sz="3300" b="1" dirty="0" smtClean="0">
                <a:solidFill>
                  <a:srgbClr val="0000CC"/>
                </a:solidFill>
                <a:latin typeface="Angsana New" pitchFamily="18" charset="-34"/>
                <a:cs typeface="B Nazanin" pitchFamily="2" charset="-78"/>
              </a:rPr>
              <a:t>انتروکوکها جزء استرپتوکوکهای گروه </a:t>
            </a:r>
            <a:r>
              <a:rPr lang="en-US" sz="3300" b="1" dirty="0" smtClean="0">
                <a:solidFill>
                  <a:srgbClr val="FF0000"/>
                </a:solidFill>
                <a:latin typeface="Angsana New" pitchFamily="18" charset="-34"/>
                <a:cs typeface="B Nazanin" pitchFamily="2" charset="-78"/>
              </a:rPr>
              <a:t>D</a:t>
            </a:r>
            <a:r>
              <a:rPr lang="fa-IR" sz="3300" b="1" dirty="0" smtClean="0">
                <a:solidFill>
                  <a:srgbClr val="FF0000"/>
                </a:solidFill>
                <a:latin typeface="Angsana New" pitchFamily="18" charset="-34"/>
                <a:cs typeface="B Nazanin" pitchFamily="2" charset="-78"/>
              </a:rPr>
              <a:t>ب</a:t>
            </a:r>
            <a:r>
              <a:rPr lang="fa-IR" sz="3300" b="1" dirty="0" smtClean="0">
                <a:solidFill>
                  <a:srgbClr val="0000CC"/>
                </a:solidFill>
                <a:latin typeface="Angsana New" pitchFamily="18" charset="-34"/>
                <a:cs typeface="B Nazanin" pitchFamily="2" charset="-78"/>
              </a:rPr>
              <a:t>وده و جزئی از فلورای نرمال روده هستند.انتروکوکها معمولا غیر </a:t>
            </a:r>
            <a:r>
              <a:rPr lang="fa-IR" sz="3300" b="1" dirty="0" smtClean="0">
                <a:solidFill>
                  <a:srgbClr val="FF0000"/>
                </a:solidFill>
                <a:latin typeface="Angsana New" pitchFamily="18" charset="-34"/>
                <a:cs typeface="B Nazanin" pitchFamily="2" charset="-78"/>
              </a:rPr>
              <a:t>همولیتیک هستند اما گاهی آلفا همولیثیک </a:t>
            </a:r>
            <a:r>
              <a:rPr lang="fa-IR" sz="3300" b="1" dirty="0" smtClean="0">
                <a:solidFill>
                  <a:srgbClr val="0000CC"/>
                </a:solidFill>
                <a:latin typeface="Angsana New" pitchFamily="18" charset="-34"/>
                <a:cs typeface="B Nazanin" pitchFamily="2" charset="-78"/>
              </a:rPr>
              <a:t>هستند. این باکتریها</a:t>
            </a:r>
            <a:r>
              <a:rPr lang="en-US" sz="3300" b="1" dirty="0" smtClean="0">
                <a:solidFill>
                  <a:srgbClr val="FF0000"/>
                </a:solidFill>
                <a:latin typeface="Angsana New" pitchFamily="18" charset="-34"/>
                <a:cs typeface="B Nazanin" pitchFamily="2" charset="-78"/>
              </a:rPr>
              <a:t>PYR </a:t>
            </a:r>
            <a:r>
              <a:rPr lang="fa-IR" sz="3300" b="1" dirty="0" smtClean="0">
                <a:solidFill>
                  <a:srgbClr val="FF0000"/>
                </a:solidFill>
                <a:latin typeface="Angsana New" pitchFamily="18" charset="-34"/>
                <a:cs typeface="B Nazanin" pitchFamily="2" charset="-78"/>
              </a:rPr>
              <a:t> مثبت </a:t>
            </a:r>
            <a:r>
              <a:rPr lang="fa-IR" sz="3300" b="1" dirty="0" smtClean="0">
                <a:solidFill>
                  <a:srgbClr val="0000CC"/>
                </a:solidFill>
                <a:latin typeface="Angsana New" pitchFamily="18" charset="-34"/>
                <a:cs typeface="B Nazanin" pitchFamily="2" charset="-78"/>
              </a:rPr>
              <a:t>هستند.انتروکوکها در حضور </a:t>
            </a:r>
            <a:r>
              <a:rPr lang="fa-IR" sz="3300" b="1" dirty="0" smtClean="0">
                <a:solidFill>
                  <a:srgbClr val="FF0000"/>
                </a:solidFill>
                <a:latin typeface="Angsana New" pitchFamily="18" charset="-34"/>
                <a:cs typeface="B Nazanin" pitchFamily="2" charset="-78"/>
              </a:rPr>
              <a:t>صفرا رشد کرده و اسکولین(</a:t>
            </a:r>
            <a:r>
              <a:rPr lang="en-US" sz="3300" b="1" dirty="0" err="1" smtClean="0">
                <a:solidFill>
                  <a:srgbClr val="FF0000"/>
                </a:solidFill>
                <a:latin typeface="Angsana New" pitchFamily="18" charset="-34"/>
                <a:cs typeface="B Nazanin" pitchFamily="2" charset="-78"/>
              </a:rPr>
              <a:t>esculin</a:t>
            </a:r>
            <a:r>
              <a:rPr lang="fa-IR" sz="3300" b="1" dirty="0" smtClean="0">
                <a:solidFill>
                  <a:srgbClr val="FF0000"/>
                </a:solidFill>
                <a:latin typeface="Angsana New" pitchFamily="18" charset="-34"/>
                <a:cs typeface="B Nazanin" pitchFamily="2" charset="-78"/>
              </a:rPr>
              <a:t>) </a:t>
            </a:r>
            <a:r>
              <a:rPr lang="fa-IR" sz="3300" b="1" dirty="0" smtClean="0">
                <a:solidFill>
                  <a:srgbClr val="0000CC"/>
                </a:solidFill>
                <a:latin typeface="Angsana New" pitchFamily="18" charset="-34"/>
                <a:cs typeface="B Nazanin" pitchFamily="2" charset="-78"/>
              </a:rPr>
              <a:t>را هیدرولیز می نماید(صفرا-اسکولین مثبت هستند).این باکتریها در </a:t>
            </a:r>
            <a:r>
              <a:rPr lang="en-US" sz="3300" b="1" dirty="0" err="1" smtClean="0">
                <a:solidFill>
                  <a:srgbClr val="FF0000"/>
                </a:solidFill>
                <a:latin typeface="Angsana New" pitchFamily="18" charset="-34"/>
                <a:cs typeface="B Nazanin" pitchFamily="2" charset="-78"/>
              </a:rPr>
              <a:t>NaCl</a:t>
            </a:r>
            <a:r>
              <a:rPr lang="en-US" sz="3300" b="1" dirty="0" smtClean="0">
                <a:solidFill>
                  <a:srgbClr val="FF0000"/>
                </a:solidFill>
                <a:latin typeface="Angsana New" pitchFamily="18" charset="-34"/>
                <a:cs typeface="B Nazanin" pitchFamily="2" charset="-78"/>
              </a:rPr>
              <a:t> </a:t>
            </a:r>
            <a:r>
              <a:rPr lang="fa-IR" sz="3300" b="1" dirty="0" smtClean="0">
                <a:solidFill>
                  <a:srgbClr val="FF0000"/>
                </a:solidFill>
                <a:latin typeface="Angsana New" pitchFamily="18" charset="-34"/>
                <a:cs typeface="B Nazanin" pitchFamily="2" charset="-78"/>
              </a:rPr>
              <a:t>5/6 درصد و هم چنین در دمای بین 10 تا 45 </a:t>
            </a:r>
            <a:r>
              <a:rPr lang="fa-IR" sz="3300" b="1" dirty="0" smtClean="0">
                <a:solidFill>
                  <a:srgbClr val="0000CC"/>
                </a:solidFill>
                <a:latin typeface="Angsana New" pitchFamily="18" charset="-34"/>
                <a:cs typeface="B Nazanin" pitchFamily="2" charset="-78"/>
              </a:rPr>
              <a:t>به خوبی رشد میکنند. انترکوکها در برابر پنی سیلین </a:t>
            </a:r>
            <a:r>
              <a:rPr lang="en-US" sz="3300" b="1" dirty="0" smtClean="0">
                <a:solidFill>
                  <a:srgbClr val="0000CC"/>
                </a:solidFill>
                <a:latin typeface="Angsana New" pitchFamily="18" charset="-34"/>
                <a:cs typeface="B Nazanin" pitchFamily="2" charset="-78"/>
              </a:rPr>
              <a:t>G </a:t>
            </a:r>
            <a:r>
              <a:rPr lang="fa-IR" sz="3300" b="1" dirty="0" smtClean="0">
                <a:solidFill>
                  <a:srgbClr val="0000CC"/>
                </a:solidFill>
                <a:latin typeface="Angsana New" pitchFamily="18" charset="-34"/>
                <a:cs typeface="B Nazanin" pitchFamily="2" charset="-78"/>
              </a:rPr>
              <a:t> مقاوم تر از استرپتوکوکها هستند.حداقل 12 گونه انتروکوکی وجود دارد. </a:t>
            </a:r>
            <a:r>
              <a:rPr lang="fa-IR" sz="3300" b="1" dirty="0" smtClean="0">
                <a:solidFill>
                  <a:srgbClr val="FF0000"/>
                </a:solidFill>
                <a:latin typeface="Angsana New" pitchFamily="18" charset="-34"/>
                <a:cs typeface="B Nazanin" pitchFamily="2" charset="-78"/>
              </a:rPr>
              <a:t>انتروکوک فکالیس </a:t>
            </a:r>
            <a:r>
              <a:rPr lang="fa-IR" sz="3300" b="1" dirty="0" smtClean="0">
                <a:solidFill>
                  <a:srgbClr val="0000CC"/>
                </a:solidFill>
                <a:latin typeface="Angsana New" pitchFamily="18" charset="-34"/>
                <a:cs typeface="B Nazanin" pitchFamily="2" charset="-78"/>
              </a:rPr>
              <a:t>شایع ترین گونه بوده و عامل 85 تا90 درصد عفونتهای انتروکوکی است. در حالی که انتروکوک فاسیوم عامل 5 تا 10 درصد عفونتهای انتروکوکی است.</a:t>
            </a:r>
            <a:endParaRPr lang="en-US" sz="3300" b="1" dirty="0" smtClean="0">
              <a:solidFill>
                <a:srgbClr val="0000CC"/>
              </a:solidFill>
              <a:latin typeface="Angsana New" pitchFamily="18" charset="-34"/>
              <a:cs typeface="B Nazanin" pitchFamily="2" charset="-78"/>
            </a:endParaRPr>
          </a:p>
          <a:p>
            <a:pPr algn="just" rtl="1"/>
            <a:r>
              <a:rPr lang="fa-IR" sz="3300" b="1" dirty="0" smtClean="0">
                <a:solidFill>
                  <a:srgbClr val="0000CC"/>
                </a:solidFill>
                <a:latin typeface="Angsana New" pitchFamily="18" charset="-34"/>
                <a:cs typeface="B Nazanin" pitchFamily="2" charset="-78"/>
              </a:rPr>
              <a:t> </a:t>
            </a:r>
            <a:r>
              <a:rPr lang="fa-IR" sz="3300" b="1" dirty="0" smtClean="0">
                <a:solidFill>
                  <a:srgbClr val="FF0000"/>
                </a:solidFill>
                <a:latin typeface="Angsana New" pitchFamily="18" charset="-34"/>
                <a:cs typeface="B Nazanin" pitchFamily="2" charset="-78"/>
              </a:rPr>
              <a:t>نکته:</a:t>
            </a:r>
            <a:r>
              <a:rPr lang="fa-IR" sz="3300" b="1" dirty="0" smtClean="0">
                <a:solidFill>
                  <a:srgbClr val="0000CC"/>
                </a:solidFill>
                <a:latin typeface="Angsana New" pitchFamily="18" charset="-34"/>
                <a:cs typeface="B Nazanin" pitchFamily="2" charset="-78"/>
              </a:rPr>
              <a:t>انتروکوکها یکی از </a:t>
            </a:r>
            <a:r>
              <a:rPr lang="fa-IR" sz="3300" b="1" dirty="0" smtClean="0">
                <a:solidFill>
                  <a:srgbClr val="FF0000"/>
                </a:solidFill>
                <a:latin typeface="Angsana New" pitchFamily="18" charset="-34"/>
                <a:cs typeface="B Nazanin" pitchFamily="2" charset="-78"/>
              </a:rPr>
              <a:t>شایعترین علل عفونتهای </a:t>
            </a:r>
            <a:r>
              <a:rPr lang="en-US" sz="3300" b="1" dirty="0" err="1" smtClean="0">
                <a:solidFill>
                  <a:srgbClr val="0000CC"/>
                </a:solidFill>
                <a:latin typeface="Angsana New" pitchFamily="18" charset="-34"/>
                <a:cs typeface="B Nazanin" pitchFamily="2" charset="-78"/>
              </a:rPr>
              <a:t>nosocomial</a:t>
            </a:r>
            <a:r>
              <a:rPr lang="en-US" sz="3300" b="1" dirty="0" smtClean="0">
                <a:solidFill>
                  <a:srgbClr val="0000CC"/>
                </a:solidFill>
                <a:latin typeface="Angsana New" pitchFamily="18" charset="-34"/>
                <a:cs typeface="B Nazanin" pitchFamily="2" charset="-78"/>
              </a:rPr>
              <a:t> </a:t>
            </a:r>
            <a:r>
              <a:rPr lang="fa-IR" sz="3300" b="1" dirty="0" smtClean="0">
                <a:solidFill>
                  <a:srgbClr val="0000CC"/>
                </a:solidFill>
                <a:latin typeface="Angsana New" pitchFamily="18" charset="-34"/>
                <a:cs typeface="B Nazanin" pitchFamily="2" charset="-78"/>
              </a:rPr>
              <a:t> بویژه در بخش </a:t>
            </a:r>
            <a:r>
              <a:rPr lang="en-US" sz="3300" b="1" dirty="0" err="1" smtClean="0">
                <a:solidFill>
                  <a:srgbClr val="0000CC"/>
                </a:solidFill>
                <a:latin typeface="Angsana New" pitchFamily="18" charset="-34"/>
                <a:cs typeface="B Nazanin" pitchFamily="2" charset="-78"/>
              </a:rPr>
              <a:t>Icu</a:t>
            </a:r>
            <a:r>
              <a:rPr lang="en-US" sz="3300" b="1" dirty="0" smtClean="0">
                <a:solidFill>
                  <a:srgbClr val="0000CC"/>
                </a:solidFill>
                <a:latin typeface="Angsana New" pitchFamily="18" charset="-34"/>
                <a:cs typeface="B Nazanin" pitchFamily="2" charset="-78"/>
              </a:rPr>
              <a:t> </a:t>
            </a:r>
            <a:r>
              <a:rPr lang="fa-IR" sz="3300" b="1" dirty="0" smtClean="0">
                <a:solidFill>
                  <a:srgbClr val="0000CC"/>
                </a:solidFill>
                <a:latin typeface="Angsana New" pitchFamily="18" charset="-34"/>
                <a:cs typeface="B Nazanin" pitchFamily="2" charset="-78"/>
              </a:rPr>
              <a:t>هستند. و بخصوص از راه دست پرسنل بیمارستانی منتقل می شوند.شایع ترین محل های ایجاد عفونت انتروکوکی </a:t>
            </a:r>
            <a:r>
              <a:rPr lang="fa-IR" sz="3300" b="1" dirty="0" smtClean="0">
                <a:solidFill>
                  <a:srgbClr val="FF0000"/>
                </a:solidFill>
                <a:latin typeface="Angsana New" pitchFamily="18" charset="-34"/>
                <a:cs typeface="B Nazanin" pitchFamily="2" charset="-78"/>
              </a:rPr>
              <a:t>مجاری ادراری،  زخم ها، مجاری صفراوی  و خون هستند. این باکتری ها ممکن است در نوزادان باعث باکتریمی و مننژیت شوند در حالی که در بزرگسالان می توانند اندوکاردیت بدهد.</a:t>
            </a:r>
            <a:endParaRPr lang="en-US" sz="3300" b="1" dirty="0" smtClean="0">
              <a:solidFill>
                <a:srgbClr val="FF0000"/>
              </a:solidFill>
              <a:latin typeface="Angsana New" pitchFamily="18" charset="-34"/>
              <a:cs typeface="B Nazanin" pitchFamily="2" charset="-78"/>
            </a:endParaRPr>
          </a:p>
          <a:p>
            <a:endParaRPr lang="fa-IR"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normAutofit fontScale="77500" lnSpcReduction="20000"/>
          </a:bodyPr>
          <a:lstStyle/>
          <a:p>
            <a:pPr algn="just" rtl="1"/>
            <a:r>
              <a:rPr lang="fa-IR" sz="2800" b="1" dirty="0" smtClean="0">
                <a:solidFill>
                  <a:srgbClr val="FF0000"/>
                </a:solidFill>
                <a:latin typeface="Angsana New" pitchFamily="18" charset="-34"/>
                <a:cs typeface="B Nazanin" pitchFamily="2" charset="-78"/>
              </a:rPr>
              <a:t>مقاومت آنتی بیوتیکی: </a:t>
            </a:r>
            <a:r>
              <a:rPr lang="fa-IR" sz="2800" b="1" dirty="0" smtClean="0">
                <a:solidFill>
                  <a:srgbClr val="0000CC"/>
                </a:solidFill>
                <a:latin typeface="Angsana New" pitchFamily="18" charset="-34"/>
                <a:cs typeface="B Nazanin" pitchFamily="2" charset="-78"/>
              </a:rPr>
              <a:t>یکی از مشکلات اصلی در عفونتهای انتروکوکی مقاومت زیاد این باکتری ها در برابر آنتی بیوتیک ها است. </a:t>
            </a:r>
            <a:r>
              <a:rPr lang="fa-IR" sz="2800" b="1" dirty="0" smtClean="0">
                <a:solidFill>
                  <a:srgbClr val="FF0000"/>
                </a:solidFill>
                <a:latin typeface="Angsana New" pitchFamily="18" charset="-34"/>
                <a:cs typeface="B Nazanin" pitchFamily="2" charset="-78"/>
              </a:rPr>
              <a:t>انتروکوک  فاسیوم </a:t>
            </a:r>
            <a:r>
              <a:rPr lang="fa-IR" sz="2800" b="1" dirty="0" smtClean="0">
                <a:solidFill>
                  <a:srgbClr val="0000CC"/>
                </a:solidFill>
                <a:latin typeface="Angsana New" pitchFamily="18" charset="-34"/>
                <a:cs typeface="B Nazanin" pitchFamily="2" charset="-78"/>
              </a:rPr>
              <a:t>نسبت به انتروکوک فکالیس مقاومت بیشتری در برابر آنتی بیوتیک ها دارد. انتروکوک ها به طور ذاتی در </a:t>
            </a:r>
            <a:r>
              <a:rPr lang="fa-IR" sz="2800" b="1" dirty="0" smtClean="0">
                <a:solidFill>
                  <a:srgbClr val="FF0000"/>
                </a:solidFill>
                <a:latin typeface="Angsana New" pitchFamily="18" charset="-34"/>
                <a:cs typeface="B Nazanin" pitchFamily="2" charset="-78"/>
              </a:rPr>
              <a:t>برابر سفالوسپورین ها، پنی سیلین های مقاوم به پنی سیلیناز و مونوباکتام ها مقاوم هستند</a:t>
            </a:r>
            <a:r>
              <a:rPr lang="fa-IR" sz="2800" b="1" dirty="0" smtClean="0">
                <a:solidFill>
                  <a:srgbClr val="0000CC"/>
                </a:solidFill>
                <a:latin typeface="Angsana New" pitchFamily="18" charset="-34"/>
                <a:cs typeface="B Nazanin" pitchFamily="2" charset="-78"/>
              </a:rPr>
              <a:t>. این باکتریها مقاومت ذاتی کمی در برابر اکثر </a:t>
            </a:r>
            <a:r>
              <a:rPr lang="fa-IR" sz="2800" b="1" dirty="0" smtClean="0">
                <a:solidFill>
                  <a:srgbClr val="FF0000"/>
                </a:solidFill>
                <a:latin typeface="Angsana New" pitchFamily="18" charset="-34"/>
                <a:cs typeface="B Nazanin" pitchFamily="2" charset="-78"/>
              </a:rPr>
              <a:t>آمینوگلیکوزیدها داشته </a:t>
            </a:r>
            <a:r>
              <a:rPr lang="fa-IR" sz="2800" b="1" dirty="0" smtClean="0">
                <a:solidFill>
                  <a:srgbClr val="0000CC"/>
                </a:solidFill>
                <a:latin typeface="Angsana New" pitchFamily="18" charset="-34"/>
                <a:cs typeface="B Nazanin" pitchFamily="2" charset="-78"/>
              </a:rPr>
              <a:t>و حساسیت یا مقاومت آنها به </a:t>
            </a:r>
            <a:r>
              <a:rPr lang="fa-IR" sz="2800" b="1" dirty="0" smtClean="0">
                <a:solidFill>
                  <a:srgbClr val="FF0000"/>
                </a:solidFill>
                <a:latin typeface="Angsana New" pitchFamily="18" charset="-34"/>
                <a:cs typeface="B Nazanin" pitchFamily="2" charset="-78"/>
              </a:rPr>
              <a:t>فلور و کینولوها </a:t>
            </a:r>
            <a:r>
              <a:rPr lang="fa-IR" sz="2800" b="1" dirty="0" smtClean="0">
                <a:solidFill>
                  <a:srgbClr val="0000CC"/>
                </a:solidFill>
                <a:latin typeface="Angsana New" pitchFamily="18" charset="-34"/>
                <a:cs typeface="B Nazanin" pitchFamily="2" charset="-78"/>
              </a:rPr>
              <a:t>متوسط است. </a:t>
            </a:r>
            <a:endParaRPr lang="fa-IR" sz="2800" b="1" dirty="0" smtClean="0">
              <a:solidFill>
                <a:srgbClr val="0000CC"/>
              </a:solidFill>
              <a:latin typeface="Angsana New" pitchFamily="18" charset="-34"/>
              <a:cs typeface="B Nazanin" pitchFamily="2" charset="-78"/>
            </a:endParaRPr>
          </a:p>
          <a:p>
            <a:pPr algn="just" rtl="1"/>
            <a:r>
              <a:rPr lang="fa-IR" sz="2800" b="1" dirty="0" smtClean="0">
                <a:solidFill>
                  <a:srgbClr val="0000CC"/>
                </a:solidFill>
                <a:latin typeface="Angsana New" pitchFamily="18" charset="-34"/>
                <a:cs typeface="B Nazanin" pitchFamily="2" charset="-78"/>
              </a:rPr>
              <a:t>انتروکوکها </a:t>
            </a:r>
            <a:r>
              <a:rPr lang="fa-IR" sz="2800" b="1" dirty="0" smtClean="0">
                <a:solidFill>
                  <a:srgbClr val="0000CC"/>
                </a:solidFill>
                <a:latin typeface="Angsana New" pitchFamily="18" charset="-34"/>
                <a:cs typeface="B Nazanin" pitchFamily="2" charset="-78"/>
              </a:rPr>
              <a:t>نسبت به استرپتوکوکها در برابر </a:t>
            </a:r>
            <a:r>
              <a:rPr lang="fa-IR" sz="2800" b="1" dirty="0" smtClean="0">
                <a:solidFill>
                  <a:srgbClr val="FF0000"/>
                </a:solidFill>
                <a:latin typeface="Angsana New" pitchFamily="18" charset="-34"/>
                <a:cs typeface="B Nazanin" pitchFamily="2" charset="-78"/>
              </a:rPr>
              <a:t>پنی سیلین و آمپی سیلین 10 تا 1</a:t>
            </a:r>
            <a:r>
              <a:rPr lang="fa-IR" sz="2800" b="1" dirty="0" smtClean="0">
                <a:solidFill>
                  <a:srgbClr val="0000CC"/>
                </a:solidFill>
                <a:latin typeface="Angsana New" pitchFamily="18" charset="-34"/>
                <a:cs typeface="B Nazanin" pitchFamily="2" charset="-78"/>
              </a:rPr>
              <a:t>000 برابر کمتر حساس هستند. این باکتریها توسط داروهای بتالاکتام (مثل آمپی سیلین) مهار میشوند اما به طور کلی این داروها باکتری ها را از بین نمیبرند. </a:t>
            </a:r>
            <a:r>
              <a:rPr lang="fa-IR" sz="2800" b="1" dirty="0" smtClean="0">
                <a:solidFill>
                  <a:srgbClr val="FF0000"/>
                </a:solidFill>
                <a:latin typeface="Angsana New" pitchFamily="18" charset="-34"/>
                <a:cs typeface="B Nazanin" pitchFamily="2" charset="-78"/>
              </a:rPr>
              <a:t>وانکو مایسین </a:t>
            </a:r>
            <a:r>
              <a:rPr lang="fa-IR" sz="2800" b="1" dirty="0" smtClean="0">
                <a:solidFill>
                  <a:srgbClr val="0000CC"/>
                </a:solidFill>
                <a:latin typeface="Angsana New" pitchFamily="18" charset="-34"/>
                <a:cs typeface="B Nazanin" pitchFamily="2" charset="-78"/>
              </a:rPr>
              <a:t>گلیکوپپتیدی،  داروی جانشین اصلی برای پنی سیلین در عفونتهای انتروکوکی است ( همراه با یک آمینو گلیکوزید). بیشترین مقاومت به وانکومایسین در انتروکوک فاسیوم است اما سوشهای مقاوم به وانکومایسین در انتروکوک فکالیس نیز روی میدهد. در تست های آزمایشگاهی انتروکوکها اغلب در برابر تری </a:t>
            </a:r>
            <a:r>
              <a:rPr lang="fa-IR" sz="2800" b="1" dirty="0" smtClean="0">
                <a:solidFill>
                  <a:srgbClr val="FF0000"/>
                </a:solidFill>
                <a:latin typeface="Angsana New" pitchFamily="18" charset="-34"/>
                <a:cs typeface="B Nazanin" pitchFamily="2" charset="-78"/>
              </a:rPr>
              <a:t>متوپریم – سولفامتوکسازول حساس </a:t>
            </a:r>
            <a:r>
              <a:rPr lang="fa-IR" sz="2800" b="1" dirty="0" smtClean="0">
                <a:solidFill>
                  <a:srgbClr val="0000CC"/>
                </a:solidFill>
                <a:latin typeface="Angsana New" pitchFamily="18" charset="-34"/>
                <a:cs typeface="B Nazanin" pitchFamily="2" charset="-78"/>
              </a:rPr>
              <a:t>هستند اما این داروها بر روی درمان این ارگانیسمها موثر نیستند.علت این تفاوت آن است که انتروکوکها قادر هستند </a:t>
            </a:r>
            <a:r>
              <a:rPr lang="fa-IR" sz="2800" b="1" dirty="0" smtClean="0">
                <a:solidFill>
                  <a:srgbClr val="FF0000"/>
                </a:solidFill>
                <a:latin typeface="Angsana New" pitchFamily="18" charset="-34"/>
                <a:cs typeface="B Nazanin" pitchFamily="2" charset="-78"/>
              </a:rPr>
              <a:t>که فولات های اگزوژن </a:t>
            </a:r>
            <a:r>
              <a:rPr lang="fa-IR" sz="2800" b="1" dirty="0" smtClean="0">
                <a:solidFill>
                  <a:srgbClr val="0000CC"/>
                </a:solidFill>
                <a:latin typeface="Angsana New" pitchFamily="18" charset="-34"/>
                <a:cs typeface="B Nazanin" pitchFamily="2" charset="-78"/>
              </a:rPr>
              <a:t>را در شرایط آزمایشگاهی مصرف کنند و در نتیجه توسط این داروها مهارنمی شوند.</a:t>
            </a:r>
            <a:endParaRPr lang="en-US" sz="2800" b="1" dirty="0" smtClean="0">
              <a:solidFill>
                <a:srgbClr val="0000CC"/>
              </a:solidFill>
              <a:latin typeface="Angsana New" pitchFamily="18" charset="-34"/>
              <a:cs typeface="B Nazanin" pitchFamily="2" charset="-78"/>
            </a:endParaRPr>
          </a:p>
          <a:p>
            <a:endParaRPr lang="fa-I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57157" y="357166"/>
            <a:ext cx="8786843" cy="6500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err="1" smtClean="0">
                <a:solidFill>
                  <a:srgbClr val="FF0000"/>
                </a:solidFill>
                <a:latin typeface="Times New Roman" pitchFamily="18" charset="0"/>
                <a:cs typeface="Times New Roman" pitchFamily="18" charset="0"/>
              </a:rPr>
              <a:t>chlamydomonas</a:t>
            </a:r>
            <a:endParaRPr lang="en-US" i="1" dirty="0">
              <a:solidFill>
                <a:srgbClr val="FF0000"/>
              </a:solidFill>
              <a:latin typeface="Times New Roman" pitchFamily="18" charset="0"/>
              <a:cs typeface="Times New Roman" pitchFamily="18" charset="0"/>
            </a:endParaRPr>
          </a:p>
        </p:txBody>
      </p:sp>
      <p:pic>
        <p:nvPicPr>
          <p:cNvPr id="3074" name="Picture 2" descr="J:\New Folder\220px-Chlamydomonas_EPA[1].jpg"/>
          <p:cNvPicPr>
            <a:picLocks noGrp="1" noChangeAspect="1" noChangeArrowheads="1"/>
          </p:cNvPicPr>
          <p:nvPr>
            <p:ph idx="1"/>
          </p:nvPr>
        </p:nvPicPr>
        <p:blipFill>
          <a:blip r:embed="rId2"/>
          <a:stretch>
            <a:fillRect/>
          </a:stretch>
        </p:blipFill>
        <p:spPr bwMode="auto">
          <a:xfrm>
            <a:off x="1142975" y="1857364"/>
            <a:ext cx="5834631" cy="437597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00033" y="857232"/>
            <a:ext cx="8488041"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57157" y="285728"/>
            <a:ext cx="7828427" cy="63842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85720" y="142852"/>
            <a:ext cx="7972356" cy="66389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14154" y="214290"/>
            <a:ext cx="8686971" cy="6429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14282" y="285728"/>
            <a:ext cx="8879764" cy="6572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500034" y="214290"/>
            <a:ext cx="8484852" cy="6357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g391"/>
          <p:cNvPicPr>
            <a:picLocks noChangeAspect="1" noChangeArrowheads="1"/>
          </p:cNvPicPr>
          <p:nvPr/>
        </p:nvPicPr>
        <p:blipFill>
          <a:blip r:embed="rId2"/>
          <a:srcRect/>
          <a:stretch>
            <a:fillRect/>
          </a:stretch>
        </p:blipFill>
        <p:spPr bwMode="auto">
          <a:xfrm>
            <a:off x="428563" y="214290"/>
            <a:ext cx="7929651" cy="61436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428604"/>
            <a:ext cx="7786742" cy="500066"/>
          </a:xfrm>
        </p:spPr>
        <p:txBody>
          <a:bodyPr>
            <a:normAutofit fontScale="90000"/>
          </a:bodyPr>
          <a:lstStyle/>
          <a:p>
            <a:pPr algn="r"/>
            <a:r>
              <a:rPr lang="fa-IR" dirty="0" smtClean="0">
                <a:solidFill>
                  <a:srgbClr val="FF0000"/>
                </a:solidFill>
                <a:cs typeface="B Nazanin" pitchFamily="2" charset="-78"/>
              </a:rPr>
              <a:t>اجزا اختصاصی پوشش سلولی باکتری های گرم منفی</a:t>
            </a:r>
            <a:endParaRPr lang="en-US" dirty="0">
              <a:solidFill>
                <a:srgbClr val="FF0000"/>
              </a:solidFill>
              <a:cs typeface="B Nazanin" pitchFamily="2" charset="-78"/>
            </a:endParaRPr>
          </a:p>
        </p:txBody>
      </p:sp>
      <p:sp>
        <p:nvSpPr>
          <p:cNvPr id="3" name="Content Placeholder 2"/>
          <p:cNvSpPr>
            <a:spLocks noGrp="1"/>
          </p:cNvSpPr>
          <p:nvPr>
            <p:ph idx="1"/>
          </p:nvPr>
        </p:nvSpPr>
        <p:spPr>
          <a:xfrm>
            <a:off x="428596" y="1142984"/>
            <a:ext cx="7239000" cy="5286412"/>
          </a:xfrm>
        </p:spPr>
        <p:txBody>
          <a:bodyPr>
            <a:normAutofit/>
          </a:bodyPr>
          <a:lstStyle/>
          <a:p>
            <a:pPr algn="r" rtl="1"/>
            <a:r>
              <a:rPr lang="fa-IR" sz="3200" dirty="0" smtClean="0">
                <a:solidFill>
                  <a:srgbClr val="FF0000"/>
                </a:solidFill>
                <a:cs typeface="B Nazanin" pitchFamily="2" charset="-78"/>
              </a:rPr>
              <a:t>الف. غشا خارجی</a:t>
            </a:r>
          </a:p>
          <a:p>
            <a:pPr algn="r" rtl="1"/>
            <a:r>
              <a:rPr lang="fa-IR" sz="3200" dirty="0" smtClean="0">
                <a:solidFill>
                  <a:srgbClr val="FF0000"/>
                </a:solidFill>
                <a:cs typeface="B Nazanin" pitchFamily="2" charset="-78"/>
              </a:rPr>
              <a:t>ب. لیپوپلی ساکارید</a:t>
            </a:r>
          </a:p>
          <a:p>
            <a:pPr algn="r" rtl="1"/>
            <a:r>
              <a:rPr lang="fa-IR" sz="3200" dirty="0" smtClean="0">
                <a:solidFill>
                  <a:srgbClr val="FF0000"/>
                </a:solidFill>
                <a:cs typeface="B Nazanin" pitchFamily="2" charset="-78"/>
              </a:rPr>
              <a:t>ج.لیپوپروتئین ها</a:t>
            </a:r>
          </a:p>
          <a:p>
            <a:pPr algn="just" rtl="1">
              <a:buNone/>
            </a:pPr>
            <a:r>
              <a:rPr lang="fa-IR" sz="3200" dirty="0" smtClean="0">
                <a:solidFill>
                  <a:srgbClr val="9900CC"/>
                </a:solidFill>
                <a:latin typeface="Times New Roman" pitchFamily="18" charset="0"/>
                <a:cs typeface="B Nazanin" pitchFamily="2" charset="-78"/>
              </a:rPr>
              <a:t>غشا خارجی را به پپتیدوگلی کان متصل می کنند. قسمت پروتئینی 57 اسیدآمینه دارد که به </a:t>
            </a:r>
            <a:r>
              <a:rPr lang="en-US" sz="3200" dirty="0" smtClean="0">
                <a:solidFill>
                  <a:srgbClr val="9900CC"/>
                </a:solidFill>
                <a:latin typeface="Times New Roman" pitchFamily="18" charset="0"/>
                <a:cs typeface="B Nazanin" pitchFamily="2" charset="-78"/>
              </a:rPr>
              <a:t>DAP</a:t>
            </a:r>
            <a:r>
              <a:rPr lang="fa-IR" sz="3200" dirty="0" smtClean="0">
                <a:solidFill>
                  <a:srgbClr val="9900CC"/>
                </a:solidFill>
                <a:latin typeface="Times New Roman" pitchFamily="18" charset="0"/>
                <a:cs typeface="B Nazanin" pitchFamily="2" charset="-78"/>
              </a:rPr>
              <a:t> متصل است. ولی قسمت لیپیدی به غشا خارجی اتصال دارد.</a:t>
            </a:r>
          </a:p>
          <a:p>
            <a:pPr algn="just" rtl="1">
              <a:buNone/>
            </a:pPr>
            <a:r>
              <a:rPr lang="fa-IR" sz="3200" dirty="0" smtClean="0">
                <a:solidFill>
                  <a:schemeClr val="bg2">
                    <a:lumMod val="10000"/>
                  </a:schemeClr>
                </a:solidFill>
                <a:latin typeface="Times New Roman" pitchFamily="18" charset="0"/>
                <a:cs typeface="B Nazanin" pitchFamily="2" charset="-78"/>
              </a:rPr>
              <a:t>نکته: </a:t>
            </a:r>
            <a:r>
              <a:rPr lang="fa-IR" sz="3200" dirty="0" smtClean="0">
                <a:solidFill>
                  <a:srgbClr val="9900CC"/>
                </a:solidFill>
                <a:latin typeface="Times New Roman" pitchFamily="18" charset="0"/>
                <a:cs typeface="B Nazanin" pitchFamily="2" charset="-78"/>
              </a:rPr>
              <a:t>لیپوپروتئین ها از لحاظ کمی فراوانترین پروتئین در گرم منفی ها هستند و در پایداری غشا خارجی و اتصال آن به </a:t>
            </a:r>
            <a:r>
              <a:rPr lang="en-US" sz="3200" dirty="0" smtClean="0">
                <a:solidFill>
                  <a:srgbClr val="9900CC"/>
                </a:solidFill>
                <a:latin typeface="Times New Roman" pitchFamily="18" charset="0"/>
                <a:cs typeface="B Nazanin" pitchFamily="2" charset="-78"/>
              </a:rPr>
              <a:t>PG</a:t>
            </a:r>
            <a:r>
              <a:rPr lang="fa-IR" sz="3200" dirty="0" smtClean="0">
                <a:solidFill>
                  <a:srgbClr val="9900CC"/>
                </a:solidFill>
                <a:latin typeface="Times New Roman" pitchFamily="18" charset="0"/>
                <a:cs typeface="B Nazanin" pitchFamily="2" charset="-78"/>
              </a:rPr>
              <a:t> نقش دارند.</a:t>
            </a:r>
          </a:p>
          <a:p>
            <a:pPr algn="r" rtl="1">
              <a:buNone/>
            </a:pPr>
            <a:endParaRPr lang="en-US" dirty="0">
              <a:solidFill>
                <a:srgbClr val="FF0000"/>
              </a:solidFill>
              <a:cs typeface="B Nazanin"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14290"/>
            <a:ext cx="7239000" cy="680068"/>
          </a:xfrm>
        </p:spPr>
        <p:txBody>
          <a:bodyPr>
            <a:normAutofit/>
          </a:bodyPr>
          <a:lstStyle/>
          <a:p>
            <a:pPr algn="r" rtl="1"/>
            <a:r>
              <a:rPr lang="fa-IR" sz="3600" dirty="0" smtClean="0">
                <a:solidFill>
                  <a:srgbClr val="CC0000"/>
                </a:solidFill>
                <a:cs typeface="B Nazanin" pitchFamily="2" charset="-78"/>
              </a:rPr>
              <a:t>د. فضای پری پلاسمی</a:t>
            </a:r>
            <a:endParaRPr lang="en-US" sz="3600" dirty="0">
              <a:solidFill>
                <a:srgbClr val="CC0000"/>
              </a:solidFill>
              <a:cs typeface="B Nazanin" pitchFamily="2" charset="-78"/>
            </a:endParaRPr>
          </a:p>
        </p:txBody>
      </p:sp>
      <p:sp>
        <p:nvSpPr>
          <p:cNvPr id="3" name="Content Placeholder 2"/>
          <p:cNvSpPr>
            <a:spLocks noGrp="1"/>
          </p:cNvSpPr>
          <p:nvPr>
            <p:ph idx="1"/>
          </p:nvPr>
        </p:nvSpPr>
        <p:spPr>
          <a:xfrm>
            <a:off x="785786" y="928670"/>
            <a:ext cx="7239000" cy="6143668"/>
          </a:xfrm>
        </p:spPr>
        <p:txBody>
          <a:bodyPr>
            <a:noAutofit/>
          </a:bodyPr>
          <a:lstStyle/>
          <a:p>
            <a:pPr algn="just" rtl="1"/>
            <a:r>
              <a:rPr lang="fa-IR" sz="3500" dirty="0" smtClean="0">
                <a:solidFill>
                  <a:srgbClr val="9900CC"/>
                </a:solidFill>
                <a:cs typeface="B Nazanin" pitchFamily="2" charset="-78"/>
              </a:rPr>
              <a:t>این فضا که بین غشا داخلی و خارجی قرار دارد، حاوی آنزیم های هیدرولایتیک، آنزیم های دتوکسیفیه کننده(مانند بتالاکتاماز) و الیگو ساکارید های شاخه دار می باشد. این الیگوساکاریدها اغلب دارای شاخه هایی از فسفات، فسفاتیدیل آمین و </a:t>
            </a:r>
            <a:r>
              <a:rPr lang="en-US" sz="3500" i="1" dirty="0" smtClean="0">
                <a:solidFill>
                  <a:srgbClr val="9900CC"/>
                </a:solidFill>
                <a:latin typeface="Times New Roman" pitchFamily="18" charset="0"/>
                <a:cs typeface="Times New Roman" pitchFamily="18" charset="0"/>
              </a:rPr>
              <a:t>O</a:t>
            </a:r>
            <a:r>
              <a:rPr lang="fa-IR" sz="3500" i="1" dirty="0" smtClean="0">
                <a:solidFill>
                  <a:srgbClr val="9900CC"/>
                </a:solidFill>
                <a:latin typeface="Times New Roman" pitchFamily="18" charset="0"/>
                <a:cs typeface="Times New Roman" pitchFamily="18" charset="0"/>
              </a:rPr>
              <a:t>- </a:t>
            </a:r>
            <a:r>
              <a:rPr lang="fa-IR" sz="3500" dirty="0" smtClean="0">
                <a:solidFill>
                  <a:srgbClr val="9900CC"/>
                </a:solidFill>
                <a:cs typeface="B Nazanin" pitchFamily="2" charset="-78"/>
              </a:rPr>
              <a:t>سوکسینیل می باشد. که بیشتر به عنوان الیگوساکاریدهای مشتق از غشا(</a:t>
            </a:r>
            <a:r>
              <a:rPr lang="en-US" sz="3500" i="1" dirty="0" smtClean="0">
                <a:solidFill>
                  <a:srgbClr val="9900CC"/>
                </a:solidFill>
                <a:latin typeface="Times New Roman" pitchFamily="18" charset="0"/>
                <a:cs typeface="Times New Roman" pitchFamily="18" charset="0"/>
              </a:rPr>
              <a:t>MDO</a:t>
            </a:r>
            <a:r>
              <a:rPr lang="fa-IR" sz="3500" i="1" dirty="0" smtClean="0">
                <a:solidFill>
                  <a:srgbClr val="9900CC"/>
                </a:solidFill>
                <a:latin typeface="Times New Roman" pitchFamily="18" charset="0"/>
                <a:cs typeface="Times New Roman" pitchFamily="18" charset="0"/>
              </a:rPr>
              <a:t>) </a:t>
            </a:r>
            <a:r>
              <a:rPr lang="fa-IR" sz="3500" dirty="0" smtClean="0">
                <a:solidFill>
                  <a:srgbClr val="9900CC"/>
                </a:solidFill>
                <a:cs typeface="B Nazanin" pitchFamily="2" charset="-78"/>
              </a:rPr>
              <a:t>نامیده می شوند و در تنظیم فشار اسمزی نقش دارند. به طوری که وقتی سلول در فشار اسمزی پایین رشد می کند، تولید این ترکیبات 16 برابر افزایش می یابد. </a:t>
            </a:r>
            <a:endParaRPr lang="en-US" sz="3500" dirty="0">
              <a:solidFill>
                <a:srgbClr val="9900CC"/>
              </a:solidFill>
              <a:cs typeface="B Nazanin"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400" dirty="0" smtClean="0">
                <a:cs typeface="B Nazanin" pitchFamily="2" charset="-78"/>
              </a:rPr>
              <a:t>دیواره سلولی باکتری های اسید فست</a:t>
            </a:r>
            <a:endParaRPr lang="en-US" sz="4400" dirty="0">
              <a:cs typeface="B Nazanin" pitchFamily="2" charset="-78"/>
            </a:endParaRPr>
          </a:p>
        </p:txBody>
      </p:sp>
      <p:sp>
        <p:nvSpPr>
          <p:cNvPr id="3" name="Content Placeholder 2"/>
          <p:cNvSpPr>
            <a:spLocks noGrp="1"/>
          </p:cNvSpPr>
          <p:nvPr>
            <p:ph idx="1"/>
          </p:nvPr>
        </p:nvSpPr>
        <p:spPr/>
        <p:txBody>
          <a:bodyPr>
            <a:noAutofit/>
          </a:bodyPr>
          <a:lstStyle/>
          <a:p>
            <a:pPr algn="just" rtl="1"/>
            <a:r>
              <a:rPr lang="fa-IR" sz="3300" dirty="0" smtClean="0">
                <a:solidFill>
                  <a:srgbClr val="0000CC"/>
                </a:solidFill>
                <a:cs typeface="B Nazanin" pitchFamily="2" charset="-78"/>
              </a:rPr>
              <a:t>در دیواره سلولی این باکتری ها مانند باسیل سل یا مایکوباکتریوم توبرکلوزیس مقدار زیادی</a:t>
            </a:r>
            <a:r>
              <a:rPr lang="en-US" sz="3300" dirty="0" smtClean="0">
                <a:solidFill>
                  <a:srgbClr val="0000CC"/>
                </a:solidFill>
                <a:cs typeface="B Nazanin" pitchFamily="2" charset="-78"/>
              </a:rPr>
              <a:t>Wax</a:t>
            </a:r>
            <a:r>
              <a:rPr lang="fa-IR" sz="3300" dirty="0" smtClean="0">
                <a:solidFill>
                  <a:srgbClr val="0000CC"/>
                </a:solidFill>
                <a:cs typeface="B Nazanin" pitchFamily="2" charset="-78"/>
              </a:rPr>
              <a:t> یا موم وجود دارد که اسید مایکولیک هم نامیده می شود.</a:t>
            </a:r>
          </a:p>
          <a:p>
            <a:pPr algn="just" rtl="1"/>
            <a:r>
              <a:rPr lang="fa-IR" sz="3300" dirty="0" smtClean="0">
                <a:solidFill>
                  <a:srgbClr val="0000CC"/>
                </a:solidFill>
                <a:cs typeface="B Nazanin" pitchFamily="2" charset="-78"/>
              </a:rPr>
              <a:t>علت نامگذاری به اسید فست: اگر رنگی با حرارت مختصر یا تیمار با دترجنت ها به درون این سلول ها نفوذ کند، با اسید هیدروکلریک حذف نمی شود</a:t>
            </a:r>
          </a:p>
          <a:p>
            <a:pPr algn="just" rtl="1"/>
            <a:r>
              <a:rPr lang="fa-IR" sz="3300" dirty="0" smtClean="0">
                <a:solidFill>
                  <a:srgbClr val="0000CC"/>
                </a:solidFill>
                <a:cs typeface="B Nazanin" pitchFamily="2" charset="-78"/>
              </a:rPr>
              <a:t>نفوذپذیری این دیواره به مواد هیدروفیل 1000-100 برابر کمتر از اشرشیاکلی است از همین رو رشد آهسته دارند.</a:t>
            </a:r>
            <a:endParaRPr lang="en-US" sz="3300" dirty="0">
              <a:solidFill>
                <a:srgbClr val="0000CC"/>
              </a:solidFill>
              <a:cs typeface="B Nazanin"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New Folder\kelpai.jpg"/>
          <p:cNvPicPr>
            <a:picLocks noChangeAspect="1" noChangeArrowheads="1"/>
          </p:cNvPicPr>
          <p:nvPr/>
        </p:nvPicPr>
        <p:blipFill>
          <a:blip r:embed="rId2"/>
          <a:srcRect/>
          <a:stretch>
            <a:fillRect/>
          </a:stretch>
        </p:blipFill>
        <p:spPr bwMode="auto">
          <a:xfrm>
            <a:off x="928662" y="857232"/>
            <a:ext cx="6572296" cy="577079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5400" dirty="0" smtClean="0">
                <a:solidFill>
                  <a:srgbClr val="FF0000"/>
                </a:solidFill>
                <a:cs typeface="B Nazanin" pitchFamily="2" charset="-78"/>
              </a:rPr>
              <a:t>دیواره سلولی آرکی باکتری ها</a:t>
            </a:r>
            <a:endParaRPr lang="en-US" sz="5400" dirty="0">
              <a:solidFill>
                <a:srgbClr val="FF0000"/>
              </a:solidFill>
              <a:cs typeface="B Nazanin" pitchFamily="2" charset="-78"/>
            </a:endParaRPr>
          </a:p>
        </p:txBody>
      </p:sp>
      <p:sp>
        <p:nvSpPr>
          <p:cNvPr id="3" name="Content Placeholder 2"/>
          <p:cNvSpPr>
            <a:spLocks noGrp="1"/>
          </p:cNvSpPr>
          <p:nvPr>
            <p:ph idx="1"/>
          </p:nvPr>
        </p:nvSpPr>
        <p:spPr/>
        <p:txBody>
          <a:bodyPr>
            <a:normAutofit/>
          </a:bodyPr>
          <a:lstStyle/>
          <a:p>
            <a:pPr algn="just" rtl="1"/>
            <a:r>
              <a:rPr lang="fa-IR" sz="3200" dirty="0" smtClean="0">
                <a:solidFill>
                  <a:srgbClr val="0000CC"/>
                </a:solidFill>
                <a:cs typeface="B Nazanin" pitchFamily="2" charset="-78"/>
              </a:rPr>
              <a:t>1. برخی یک لایه </a:t>
            </a:r>
            <a:r>
              <a:rPr lang="en-US" sz="3200" i="1" dirty="0" smtClean="0">
                <a:solidFill>
                  <a:srgbClr val="0000CC"/>
                </a:solidFill>
                <a:latin typeface="Times New Roman" pitchFamily="18" charset="0"/>
                <a:cs typeface="Times New Roman" pitchFamily="18" charset="0"/>
              </a:rPr>
              <a:t>S</a:t>
            </a:r>
            <a:r>
              <a:rPr lang="fa-IR" sz="3200" dirty="0" smtClean="0">
                <a:solidFill>
                  <a:srgbClr val="0000CC"/>
                </a:solidFill>
                <a:cs typeface="B Nazanin" pitchFamily="2" charset="-78"/>
              </a:rPr>
              <a:t> دارند که گلیکوپروتئینی است</a:t>
            </a:r>
          </a:p>
          <a:p>
            <a:pPr algn="just" rtl="1"/>
            <a:r>
              <a:rPr lang="fa-IR" sz="3200" dirty="0" smtClean="0">
                <a:solidFill>
                  <a:srgbClr val="0000CC"/>
                </a:solidFill>
                <a:cs typeface="B Nazanin" pitchFamily="2" charset="-78"/>
              </a:rPr>
              <a:t>2. برخی دارای مورین کاذب هستندکه با داشتن اسید آمینه </a:t>
            </a:r>
            <a:r>
              <a:rPr lang="en-US" sz="3200" i="1" dirty="0" smtClean="0">
                <a:solidFill>
                  <a:srgbClr val="0000CC"/>
                </a:solidFill>
                <a:latin typeface="Times New Roman" pitchFamily="18" charset="0"/>
                <a:cs typeface="Times New Roman" pitchFamily="18" charset="0"/>
              </a:rPr>
              <a:t>L</a:t>
            </a:r>
            <a:r>
              <a:rPr lang="fa-IR" sz="3200" dirty="0" smtClean="0">
                <a:solidFill>
                  <a:srgbClr val="0000CC"/>
                </a:solidFill>
                <a:cs typeface="B Nazanin" pitchFamily="2" charset="-78"/>
              </a:rPr>
              <a:t> و پیوندآلفا 3و1 از باکتری ها متمایز می شود.</a:t>
            </a:r>
          </a:p>
          <a:p>
            <a:pPr algn="just" rtl="1"/>
            <a:r>
              <a:rPr lang="fa-IR" sz="3200" dirty="0" smtClean="0">
                <a:solidFill>
                  <a:srgbClr val="0000CC"/>
                </a:solidFill>
                <a:cs typeface="B Nazanin" pitchFamily="2" charset="-78"/>
              </a:rPr>
              <a:t>نکته: آرکی های دارای سودومورین، گرم مثبت اند.</a:t>
            </a:r>
            <a:endParaRPr lang="en-US" sz="3200" dirty="0">
              <a:solidFill>
                <a:srgbClr val="0000CC"/>
              </a:solidFill>
              <a:cs typeface="B Nazanin"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4282" y="1071546"/>
            <a:ext cx="7215270" cy="3857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chea-2"/>
          <p:cNvPicPr>
            <a:picLocks noChangeAspect="1" noChangeArrowheads="1"/>
          </p:cNvPicPr>
          <p:nvPr/>
        </p:nvPicPr>
        <p:blipFill>
          <a:blip r:embed="rId2"/>
          <a:srcRect/>
          <a:stretch>
            <a:fillRect/>
          </a:stretch>
        </p:blipFill>
        <p:spPr bwMode="auto">
          <a:xfrm>
            <a:off x="-1" y="0"/>
            <a:ext cx="8655935" cy="5715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just" rtl="1"/>
            <a:r>
              <a:rPr lang="fa-IR" sz="6000" dirty="0" smtClean="0">
                <a:solidFill>
                  <a:srgbClr val="FF0000"/>
                </a:solidFill>
                <a:cs typeface="B Nazanin" pitchFamily="2" charset="-78"/>
              </a:rPr>
              <a:t>لایه های سطحی(لایه </a:t>
            </a:r>
            <a:r>
              <a:rPr lang="en-US" sz="6000" i="1" dirty="0" smtClean="0">
                <a:solidFill>
                  <a:srgbClr val="FF0000"/>
                </a:solidFill>
                <a:latin typeface="Times New Roman" pitchFamily="18" charset="0"/>
                <a:cs typeface="Times New Roman" pitchFamily="18" charset="0"/>
              </a:rPr>
              <a:t>S</a:t>
            </a:r>
            <a:r>
              <a:rPr lang="fa-IR" sz="6000" dirty="0" smtClean="0">
                <a:solidFill>
                  <a:srgbClr val="FF0000"/>
                </a:solidFill>
                <a:cs typeface="B Nazanin" pitchFamily="2" charset="-78"/>
              </a:rPr>
              <a:t>)</a:t>
            </a:r>
            <a:endParaRPr lang="en-US" sz="6000" dirty="0">
              <a:solidFill>
                <a:srgbClr val="FF0000"/>
              </a:solidFill>
              <a:cs typeface="B Nazanin" pitchFamily="2" charset="-78"/>
            </a:endParaRPr>
          </a:p>
        </p:txBody>
      </p:sp>
      <p:sp>
        <p:nvSpPr>
          <p:cNvPr id="2" name="Content Placeholder 1"/>
          <p:cNvSpPr>
            <a:spLocks noGrp="1"/>
          </p:cNvSpPr>
          <p:nvPr>
            <p:ph idx="1"/>
          </p:nvPr>
        </p:nvSpPr>
        <p:spPr/>
        <p:txBody>
          <a:bodyPr>
            <a:normAutofit/>
          </a:bodyPr>
          <a:lstStyle/>
          <a:p>
            <a:pPr algn="r" rtl="1"/>
            <a:r>
              <a:rPr lang="fa-IR" sz="2800" dirty="0" smtClean="0">
                <a:solidFill>
                  <a:srgbClr val="0000CC"/>
                </a:solidFill>
                <a:cs typeface="B Nazanin" pitchFamily="2" charset="-78"/>
              </a:rPr>
              <a:t>1. در باکتری های گرم مثبت، منفی و آرکی ها یافت میشود.</a:t>
            </a:r>
          </a:p>
          <a:p>
            <a:pPr algn="r" rtl="1"/>
            <a:r>
              <a:rPr lang="fa-IR" sz="2800" dirty="0" smtClean="0">
                <a:solidFill>
                  <a:srgbClr val="0000CC"/>
                </a:solidFill>
                <a:cs typeface="B Nazanin" pitchFamily="2" charset="-78"/>
              </a:rPr>
              <a:t>2. این لایه متشکل از مولکول های پروتئینی یا گلیگو است که به صورت خارجی ترین جز پوشش است.</a:t>
            </a:r>
          </a:p>
          <a:p>
            <a:pPr algn="r" rtl="1"/>
            <a:r>
              <a:rPr lang="fa-IR" sz="2800" dirty="0" smtClean="0">
                <a:solidFill>
                  <a:srgbClr val="0000CC"/>
                </a:solidFill>
                <a:cs typeface="B Nazanin" pitchFamily="2" charset="-78"/>
              </a:rPr>
              <a:t>3. نقش:</a:t>
            </a:r>
          </a:p>
          <a:p>
            <a:pPr algn="r" rtl="1"/>
            <a:r>
              <a:rPr lang="fa-IR" sz="2800" dirty="0" smtClean="0">
                <a:solidFill>
                  <a:srgbClr val="0000CC"/>
                </a:solidFill>
                <a:cs typeface="B Nazanin" pitchFamily="2" charset="-78"/>
              </a:rPr>
              <a:t>الف. حفاظت از آنزیم های تجزیه کننده دیواره و دلوویبریو</a:t>
            </a:r>
          </a:p>
          <a:p>
            <a:pPr algn="r" rtl="1"/>
            <a:r>
              <a:rPr lang="fa-IR" sz="2800" dirty="0" smtClean="0">
                <a:solidFill>
                  <a:srgbClr val="0000CC"/>
                </a:solidFill>
                <a:cs typeface="B Nazanin" pitchFamily="2" charset="-78"/>
              </a:rPr>
              <a:t>2. در برابر باکتریوفاژ</a:t>
            </a:r>
          </a:p>
          <a:p>
            <a:pPr algn="r" rtl="1"/>
            <a:r>
              <a:rPr lang="fa-IR" sz="2800" dirty="0" smtClean="0">
                <a:solidFill>
                  <a:srgbClr val="0000CC"/>
                </a:solidFill>
                <a:cs typeface="B Nazanin" pitchFamily="2" charset="-78"/>
              </a:rPr>
              <a:t>حفظ شکل</a:t>
            </a:r>
          </a:p>
          <a:p>
            <a:pPr algn="r" rtl="1"/>
            <a:r>
              <a:rPr lang="fa-IR" sz="2800" dirty="0" smtClean="0">
                <a:solidFill>
                  <a:srgbClr val="0000CC"/>
                </a:solidFill>
                <a:cs typeface="B Nazanin" pitchFamily="2" charset="-78"/>
              </a:rPr>
              <a:t>اتصال</a:t>
            </a:r>
          </a:p>
          <a:p>
            <a:pPr algn="r" rtl="1"/>
            <a:r>
              <a:rPr lang="fa-IR" sz="2800" dirty="0" smtClean="0">
                <a:solidFill>
                  <a:srgbClr val="0000CC"/>
                </a:solidFill>
                <a:cs typeface="B Nazanin" pitchFamily="2" charset="-78"/>
              </a:rPr>
              <a:t>این لایه با آنزیم های پروتئولیتیک و دناتوره کننده مقاوم است.</a:t>
            </a:r>
            <a:endParaRPr lang="en-US" sz="2800" dirty="0">
              <a:solidFill>
                <a:srgbClr val="0000CC"/>
              </a:solidFill>
              <a:cs typeface="B Nazanin"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4800" dirty="0" smtClean="0">
                <a:solidFill>
                  <a:srgbClr val="FF0000"/>
                </a:solidFill>
                <a:cs typeface="B Nazanin" pitchFamily="2" charset="-78"/>
              </a:rPr>
              <a:t>آنزیم های تخریب کننده دیواره</a:t>
            </a:r>
            <a:endParaRPr lang="en-US" sz="4800" dirty="0">
              <a:solidFill>
                <a:srgbClr val="FF0000"/>
              </a:solidFill>
              <a:cs typeface="B Nazanin" pitchFamily="2" charset="-78"/>
            </a:endParaRPr>
          </a:p>
        </p:txBody>
      </p:sp>
      <p:sp>
        <p:nvSpPr>
          <p:cNvPr id="3" name="Content Placeholder 2"/>
          <p:cNvSpPr>
            <a:spLocks noGrp="1"/>
          </p:cNvSpPr>
          <p:nvPr>
            <p:ph idx="1"/>
          </p:nvPr>
        </p:nvSpPr>
        <p:spPr/>
        <p:txBody>
          <a:bodyPr>
            <a:normAutofit/>
          </a:bodyPr>
          <a:lstStyle/>
          <a:p>
            <a:pPr algn="just" rtl="1"/>
            <a:r>
              <a:rPr lang="fa-IR" sz="3200" dirty="0" smtClean="0">
                <a:solidFill>
                  <a:srgbClr val="0000CC"/>
                </a:solidFill>
                <a:cs typeface="B Nazanin" pitchFamily="2" charset="-78"/>
              </a:rPr>
              <a:t>1. لیزوزیم:پیوند بتا 4و1 را می شکند</a:t>
            </a:r>
          </a:p>
          <a:p>
            <a:pPr algn="just" rtl="1"/>
            <a:r>
              <a:rPr lang="fa-IR" sz="3200" dirty="0" smtClean="0">
                <a:solidFill>
                  <a:srgbClr val="0000CC"/>
                </a:solidFill>
                <a:cs typeface="B Nazanin" pitchFamily="2" charset="-78"/>
              </a:rPr>
              <a:t>گرم منفی ها مقاوم ترند مگر این که غشا خارجی با </a:t>
            </a:r>
            <a:r>
              <a:rPr lang="en-US" sz="3200" i="1" dirty="0" smtClean="0">
                <a:solidFill>
                  <a:srgbClr val="0000CC"/>
                </a:solidFill>
                <a:latin typeface="Times New Roman" pitchFamily="18" charset="0"/>
                <a:cs typeface="Times New Roman" pitchFamily="18" charset="0"/>
              </a:rPr>
              <a:t>EDTA</a:t>
            </a:r>
            <a:r>
              <a:rPr lang="fa-IR" sz="3200" dirty="0" smtClean="0">
                <a:solidFill>
                  <a:srgbClr val="0000CC"/>
                </a:solidFill>
                <a:cs typeface="B Nazanin" pitchFamily="2" charset="-78"/>
              </a:rPr>
              <a:t> تخریب شود.</a:t>
            </a:r>
          </a:p>
          <a:p>
            <a:pPr algn="just" rtl="1"/>
            <a:r>
              <a:rPr lang="fa-IR" sz="3200" dirty="0" smtClean="0">
                <a:solidFill>
                  <a:srgbClr val="0000CC"/>
                </a:solidFill>
                <a:cs typeface="B Nazanin" pitchFamily="2" charset="-78"/>
              </a:rPr>
              <a:t>2. اتولایزین ها مانند گلوکز آمینیداز(لیزوزیم)، اندوپپتیداز، مورآمیدار و کربوکسی پپتیداز که باعث تخریب </a:t>
            </a:r>
            <a:r>
              <a:rPr lang="en-US" sz="3200" dirty="0" smtClean="0">
                <a:solidFill>
                  <a:srgbClr val="0000CC"/>
                </a:solidFill>
                <a:latin typeface="Times New Roman" pitchFamily="18" charset="0"/>
                <a:cs typeface="Times New Roman" pitchFamily="18" charset="0"/>
              </a:rPr>
              <a:t>PG</a:t>
            </a:r>
            <a:r>
              <a:rPr lang="fa-IR" sz="3200" dirty="0" smtClean="0">
                <a:solidFill>
                  <a:srgbClr val="0000CC"/>
                </a:solidFill>
                <a:latin typeface="Times New Roman" pitchFamily="18" charset="0"/>
                <a:cs typeface="Times New Roman" pitchFamily="18" charset="0"/>
              </a:rPr>
              <a:t> </a:t>
            </a:r>
            <a:r>
              <a:rPr lang="fa-IR" sz="3200" dirty="0" smtClean="0">
                <a:solidFill>
                  <a:srgbClr val="0000CC"/>
                </a:solidFill>
                <a:cs typeface="B Nazanin" pitchFamily="2" charset="-78"/>
              </a:rPr>
              <a:t>می شوند.</a:t>
            </a:r>
          </a:p>
          <a:p>
            <a:pPr algn="just" rtl="1"/>
            <a:r>
              <a:rPr lang="fa-IR" sz="3200" dirty="0" smtClean="0">
                <a:solidFill>
                  <a:srgbClr val="0000CC"/>
                </a:solidFill>
                <a:cs typeface="B Nazanin" pitchFamily="2" charset="-78"/>
              </a:rPr>
              <a:t>نکته: این آنزیم ها در رشد و تقسیم سلولی دخالت دارند ولی عملکردشان در تجزیه باکتری های مرده(اتولیز) واضح تر است.</a:t>
            </a:r>
            <a:endParaRPr lang="en-US" sz="3200" dirty="0" smtClean="0">
              <a:solidFill>
                <a:srgbClr val="0000CC"/>
              </a:solidFill>
              <a:cs typeface="B Nazanin"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400" dirty="0" smtClean="0">
                <a:solidFill>
                  <a:srgbClr val="FF0000"/>
                </a:solidFill>
                <a:cs typeface="B Nazanin" pitchFamily="2" charset="-78"/>
              </a:rPr>
              <a:t>پروتوپلاست، اسفروپلاست و اشکال </a:t>
            </a:r>
            <a:r>
              <a:rPr lang="en-US" sz="4400" dirty="0" smtClean="0">
                <a:solidFill>
                  <a:srgbClr val="FF0000"/>
                </a:solidFill>
                <a:latin typeface="Times New Roman" pitchFamily="18" charset="0"/>
                <a:cs typeface="Times New Roman" pitchFamily="18" charset="0"/>
              </a:rPr>
              <a:t>L</a:t>
            </a:r>
            <a:endParaRPr lang="en-US" sz="4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9416"/>
            <a:ext cx="7239000" cy="5248584"/>
          </a:xfrm>
        </p:spPr>
        <p:txBody>
          <a:bodyPr>
            <a:noAutofit/>
          </a:bodyPr>
          <a:lstStyle/>
          <a:p>
            <a:pPr algn="just" rtl="1"/>
            <a:r>
              <a:rPr lang="fa-IR" sz="3000" b="1" dirty="0" smtClean="0">
                <a:solidFill>
                  <a:srgbClr val="0000CC"/>
                </a:solidFill>
                <a:cs typeface="B Nazanin" pitchFamily="2" charset="-78"/>
              </a:rPr>
              <a:t>تحت تاثیر لیزوزیم یا پنی سیلین پروتوپلاست از گرم مثبت ها و اسفروپلاست از گرم منفی ها رها می شود.</a:t>
            </a:r>
          </a:p>
          <a:p>
            <a:pPr algn="just" rtl="1"/>
            <a:r>
              <a:rPr lang="fa-IR" sz="3000" b="1" dirty="0" smtClean="0">
                <a:solidFill>
                  <a:srgbClr val="0000CC"/>
                </a:solidFill>
                <a:cs typeface="B Nazanin" pitchFamily="2" charset="-78"/>
              </a:rPr>
              <a:t>نکته: اگر این پروتوپلاست ها و اسفروپلاست ها دوباره بتوانند رشد کنند و تقسیم شوند به آنها اشکال </a:t>
            </a:r>
            <a:r>
              <a:rPr lang="en-US" sz="3000" b="1" dirty="0" smtClean="0">
                <a:solidFill>
                  <a:srgbClr val="0000CC"/>
                </a:solidFill>
                <a:latin typeface="Times New Roman" pitchFamily="18" charset="0"/>
                <a:cs typeface="Times New Roman" pitchFamily="18" charset="0"/>
              </a:rPr>
              <a:t>L</a:t>
            </a:r>
            <a:r>
              <a:rPr lang="fa-IR" sz="3000" b="1" dirty="0" smtClean="0">
                <a:solidFill>
                  <a:srgbClr val="0000CC"/>
                </a:solidFill>
                <a:latin typeface="Times New Roman" pitchFamily="18" charset="0"/>
                <a:cs typeface="Times New Roman" pitchFamily="18" charset="0"/>
              </a:rPr>
              <a:t> </a:t>
            </a:r>
            <a:r>
              <a:rPr lang="fa-IR" sz="3000" b="1" dirty="0" smtClean="0">
                <a:solidFill>
                  <a:srgbClr val="0000CC"/>
                </a:solidFill>
                <a:cs typeface="B Nazanin" pitchFamily="2" charset="-78"/>
              </a:rPr>
              <a:t>می گویند. </a:t>
            </a:r>
            <a:r>
              <a:rPr lang="en-US" sz="3000" b="1" dirty="0" smtClean="0">
                <a:solidFill>
                  <a:srgbClr val="0000CC"/>
                </a:solidFill>
                <a:latin typeface="Times New Roman" pitchFamily="18" charset="0"/>
                <a:cs typeface="Times New Roman" pitchFamily="18" charset="0"/>
              </a:rPr>
              <a:t>L</a:t>
            </a:r>
            <a:r>
              <a:rPr lang="fa-IR" sz="3000" b="1" dirty="0" smtClean="0">
                <a:solidFill>
                  <a:srgbClr val="0000CC"/>
                </a:solidFill>
                <a:latin typeface="Times New Roman" pitchFamily="18" charset="0"/>
                <a:cs typeface="Times New Roman" pitchFamily="18" charset="0"/>
              </a:rPr>
              <a:t> </a:t>
            </a:r>
            <a:r>
              <a:rPr lang="fa-IR" sz="3000" b="1" dirty="0" smtClean="0">
                <a:solidFill>
                  <a:srgbClr val="0000CC"/>
                </a:solidFill>
                <a:latin typeface="Times New Roman" pitchFamily="18" charset="0"/>
                <a:cs typeface="B Nazanin" pitchFamily="2" charset="-78"/>
              </a:rPr>
              <a:t>ف</a:t>
            </a:r>
            <a:r>
              <a:rPr lang="fa-IR" sz="3000" b="1" dirty="0" smtClean="0">
                <a:solidFill>
                  <a:srgbClr val="0000CC"/>
                </a:solidFill>
                <a:cs typeface="B Nazanin" pitchFamily="2" charset="-78"/>
              </a:rPr>
              <a:t>رم ها به سختی کشت  می شوند و  به محیط جامد و قدرت اسمزی بالا نیاز دارند.</a:t>
            </a:r>
          </a:p>
          <a:p>
            <a:pPr algn="just" rtl="1"/>
            <a:r>
              <a:rPr lang="fa-IR" sz="3000" b="1" dirty="0" smtClean="0">
                <a:solidFill>
                  <a:srgbClr val="0000CC"/>
                </a:solidFill>
                <a:cs typeface="B Nazanin" pitchFamily="2" charset="-78"/>
              </a:rPr>
              <a:t>برخی از باکتری ها به طور خود به خود اشکال </a:t>
            </a:r>
            <a:r>
              <a:rPr lang="en-US" sz="3000" b="1" dirty="0" smtClean="0">
                <a:solidFill>
                  <a:srgbClr val="0000CC"/>
                </a:solidFill>
                <a:latin typeface="Times New Roman" pitchFamily="18" charset="0"/>
                <a:cs typeface="Times New Roman" pitchFamily="18" charset="0"/>
              </a:rPr>
              <a:t>L</a:t>
            </a:r>
            <a:r>
              <a:rPr lang="fa-IR" sz="3000" b="1" dirty="0" smtClean="0">
                <a:solidFill>
                  <a:srgbClr val="0000CC"/>
                </a:solidFill>
                <a:cs typeface="B Nazanin" pitchFamily="2" charset="-78"/>
              </a:rPr>
              <a:t> تولید می کنند که می تواند در میزبان عفونت مزمن ایجاد کند. بزگشت اشکال </a:t>
            </a:r>
            <a:r>
              <a:rPr lang="en-US" sz="3000" b="1" dirty="0" smtClean="0">
                <a:solidFill>
                  <a:srgbClr val="0000CC"/>
                </a:solidFill>
                <a:latin typeface="Times New Roman" pitchFamily="18" charset="0"/>
                <a:cs typeface="Times New Roman" pitchFamily="18" charset="0"/>
              </a:rPr>
              <a:t>L</a:t>
            </a:r>
            <a:r>
              <a:rPr lang="fa-IR" sz="3000" b="1" dirty="0" smtClean="0">
                <a:solidFill>
                  <a:srgbClr val="0000CC"/>
                </a:solidFill>
                <a:cs typeface="B Nazanin" pitchFamily="2" charset="-78"/>
              </a:rPr>
              <a:t> به اشکال باسیلی می تواند باعث عود عفونت شود.</a:t>
            </a:r>
            <a:endParaRPr lang="en-US" sz="3000" b="1" dirty="0" smtClean="0">
              <a:solidFill>
                <a:srgbClr val="0000CC"/>
              </a:solidFill>
              <a:cs typeface="B Nazanin"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7200" dirty="0" smtClean="0">
                <a:solidFill>
                  <a:srgbClr val="FF0000"/>
                </a:solidFill>
                <a:cs typeface="B Nazanin" pitchFamily="2" charset="-78"/>
              </a:rPr>
              <a:t>مایکوپلاسماها</a:t>
            </a:r>
            <a:endParaRPr lang="en-US" sz="7200" dirty="0">
              <a:solidFill>
                <a:srgbClr val="FF0000"/>
              </a:solidFill>
              <a:cs typeface="B Nazanin" pitchFamily="2" charset="-78"/>
            </a:endParaRPr>
          </a:p>
        </p:txBody>
      </p:sp>
      <p:sp>
        <p:nvSpPr>
          <p:cNvPr id="3" name="Content Placeholder 2"/>
          <p:cNvSpPr>
            <a:spLocks noGrp="1"/>
          </p:cNvSpPr>
          <p:nvPr>
            <p:ph idx="1"/>
          </p:nvPr>
        </p:nvSpPr>
        <p:spPr/>
        <p:txBody>
          <a:bodyPr>
            <a:noAutofit/>
          </a:bodyPr>
          <a:lstStyle/>
          <a:p>
            <a:pPr algn="just" rtl="1"/>
            <a:r>
              <a:rPr lang="fa-IR" sz="3000" b="1" dirty="0" smtClean="0">
                <a:solidFill>
                  <a:srgbClr val="0000CC"/>
                </a:solidFill>
                <a:cs typeface="B Nazanin" pitchFamily="2" charset="-78"/>
              </a:rPr>
              <a:t>این باکتری ها فاقد دیواره سلو لی بوده و</a:t>
            </a:r>
            <a:r>
              <a:rPr lang="fa-IR" sz="3000" b="1" i="1" dirty="0" smtClean="0">
                <a:solidFill>
                  <a:srgbClr val="0000CC"/>
                </a:solidFill>
                <a:latin typeface="Times New Roman" pitchFamily="18" charset="0"/>
                <a:cs typeface="Times New Roman" pitchFamily="18" charset="0"/>
              </a:rPr>
              <a:t> </a:t>
            </a:r>
            <a:r>
              <a:rPr lang="en-US" sz="3000" b="1" i="1" dirty="0" smtClean="0">
                <a:solidFill>
                  <a:srgbClr val="0000CC"/>
                </a:solidFill>
                <a:latin typeface="Times New Roman" pitchFamily="18" charset="0"/>
                <a:cs typeface="Times New Roman" pitchFamily="18" charset="0"/>
              </a:rPr>
              <a:t>PG</a:t>
            </a:r>
            <a:r>
              <a:rPr lang="fa-IR" sz="3000" b="1" dirty="0" smtClean="0">
                <a:solidFill>
                  <a:srgbClr val="0000CC"/>
                </a:solidFill>
                <a:cs typeface="B Nazanin" pitchFamily="2" charset="-78"/>
              </a:rPr>
              <a:t> ندارند.</a:t>
            </a:r>
          </a:p>
          <a:p>
            <a:pPr algn="just" rtl="1"/>
            <a:r>
              <a:rPr lang="fa-IR" sz="3000" b="1" dirty="0" smtClean="0">
                <a:solidFill>
                  <a:srgbClr val="0000CC"/>
                </a:solidFill>
                <a:cs typeface="B Nazanin" pitchFamily="2" charset="-78"/>
              </a:rPr>
              <a:t>نکته1: برخی از آنها مانند مایکوپلاسما نومونیه در غشا سلولی خود دارای استرول هستند.</a:t>
            </a:r>
          </a:p>
          <a:p>
            <a:pPr algn="just" rtl="1"/>
            <a:r>
              <a:rPr lang="fa-IR" sz="3000" b="1" dirty="0" smtClean="0">
                <a:solidFill>
                  <a:srgbClr val="0000CC"/>
                </a:solidFill>
                <a:cs typeface="B Nazanin" pitchFamily="2" charset="-78"/>
              </a:rPr>
              <a:t>نکته2. اختلاف </a:t>
            </a:r>
            <a:r>
              <a:rPr lang="en-US" sz="3000" b="1" i="1" dirty="0" smtClean="0">
                <a:solidFill>
                  <a:srgbClr val="0000CC"/>
                </a:solidFill>
                <a:latin typeface="Times New Roman" pitchFamily="18" charset="0"/>
                <a:cs typeface="Times New Roman" pitchFamily="18" charset="0"/>
              </a:rPr>
              <a:t>L</a:t>
            </a:r>
            <a:r>
              <a:rPr lang="fa-IR" sz="3000" b="1" dirty="0" smtClean="0">
                <a:solidFill>
                  <a:srgbClr val="0000CC"/>
                </a:solidFill>
                <a:cs typeface="B Nazanin" pitchFamily="2" charset="-78"/>
              </a:rPr>
              <a:t> فرم ها با مایکوپلاسما: اضافه شدن مورین به محیط کشت مایکوپلاسما تغییری در آن ها ایجاد نمی کند ولی </a:t>
            </a:r>
            <a:r>
              <a:rPr lang="en-US" sz="3000" b="1" i="1" dirty="0" smtClean="0">
                <a:solidFill>
                  <a:srgbClr val="0000CC"/>
                </a:solidFill>
                <a:latin typeface="Times New Roman" pitchFamily="18" charset="0"/>
                <a:cs typeface="Times New Roman" pitchFamily="18" charset="0"/>
              </a:rPr>
              <a:t>L</a:t>
            </a:r>
            <a:r>
              <a:rPr lang="fa-IR" sz="3000" b="1" dirty="0" smtClean="0">
                <a:solidFill>
                  <a:srgbClr val="0000CC"/>
                </a:solidFill>
                <a:cs typeface="B Nazanin" pitchFamily="2" charset="-78"/>
              </a:rPr>
              <a:t> فرم ها به حالت اولیه در می آیند.</a:t>
            </a:r>
          </a:p>
          <a:p>
            <a:pPr algn="just" rtl="1"/>
            <a:r>
              <a:rPr lang="fa-IR" sz="3000" b="1" dirty="0" smtClean="0">
                <a:solidFill>
                  <a:srgbClr val="0000CC"/>
                </a:solidFill>
                <a:cs typeface="B Nazanin" pitchFamily="2" charset="-78"/>
              </a:rPr>
              <a:t>نکته3: بررسی های ژنومی نشان داده اند که مایکوپلاسماها  شبیه گرم مثبت ها هستند و ممکن است از آنها مشتق شده باشند.</a:t>
            </a:r>
            <a:endParaRPr lang="en-US" sz="3000" b="1" dirty="0" smtClean="0">
              <a:solidFill>
                <a:srgbClr val="0000CC"/>
              </a:solidFill>
              <a:cs typeface="B Nazanin"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6600" dirty="0" smtClean="0">
                <a:solidFill>
                  <a:srgbClr val="FF0000"/>
                </a:solidFill>
                <a:cs typeface="B Nazanin" pitchFamily="2" charset="-78"/>
              </a:rPr>
              <a:t>کپسول و گلیکوکالیکس</a:t>
            </a:r>
            <a:endParaRPr lang="en-US" sz="6600" dirty="0">
              <a:solidFill>
                <a:srgbClr val="FF0000"/>
              </a:solidFill>
              <a:cs typeface="B Nazanin" pitchFamily="2" charset="-78"/>
            </a:endParaRPr>
          </a:p>
        </p:txBody>
      </p:sp>
      <p:sp>
        <p:nvSpPr>
          <p:cNvPr id="3" name="Content Placeholder 2"/>
          <p:cNvSpPr>
            <a:spLocks noGrp="1"/>
          </p:cNvSpPr>
          <p:nvPr>
            <p:ph idx="1"/>
          </p:nvPr>
        </p:nvSpPr>
        <p:spPr/>
        <p:txBody>
          <a:bodyPr>
            <a:normAutofit/>
          </a:bodyPr>
          <a:lstStyle/>
          <a:p>
            <a:pPr algn="just" rtl="1"/>
            <a:r>
              <a:rPr lang="fa-IR" sz="3000" b="1" dirty="0" smtClean="0">
                <a:solidFill>
                  <a:srgbClr val="0000CC"/>
                </a:solidFill>
                <a:cs typeface="B Nazanin" pitchFamily="2" charset="-78"/>
              </a:rPr>
              <a:t>بسیاری از باکتری ها وقتی در محیط طبیعی خود رشد می کنند، مقدار زیادی از پلیمرهای خارج سلولی را سنتز میکنند. </a:t>
            </a:r>
          </a:p>
          <a:p>
            <a:pPr algn="just" rtl="1"/>
            <a:r>
              <a:rPr lang="fa-IR" sz="3000" b="1" dirty="0" smtClean="0">
                <a:solidFill>
                  <a:srgbClr val="0000CC"/>
                </a:solidFill>
                <a:cs typeface="B Nazanin" pitchFamily="2" charset="-78"/>
              </a:rPr>
              <a:t>جنس این پلی مرها= پلی ساکاریدی</a:t>
            </a:r>
          </a:p>
          <a:p>
            <a:pPr algn="just" rtl="1"/>
            <a:r>
              <a:rPr lang="fa-IR" sz="3000" b="1" dirty="0" smtClean="0">
                <a:solidFill>
                  <a:srgbClr val="0000CC"/>
                </a:solidFill>
                <a:cs typeface="B Nazanin" pitchFamily="2" charset="-78"/>
              </a:rPr>
              <a:t>نکته1. اگر پلی مر خارج سلولی با حدود مشخص و به صورت متراکم باکتری را محصور کند=کپسول(مانع عبور مرکب چین می شود)</a:t>
            </a:r>
          </a:p>
          <a:p>
            <a:pPr algn="just" rtl="1"/>
            <a:r>
              <a:rPr lang="fa-IR" sz="3000" b="1" dirty="0" smtClean="0">
                <a:solidFill>
                  <a:srgbClr val="0000CC"/>
                </a:solidFill>
                <a:cs typeface="B Nazanin" pitchFamily="2" charset="-78"/>
              </a:rPr>
              <a:t>2. اگر متراکم نباشد و به صورت الیاف شل مانند باشد= گلیکوکالیکس</a:t>
            </a:r>
            <a:endParaRPr lang="en-US" sz="3000" b="1" dirty="0">
              <a:solidFill>
                <a:srgbClr val="0000CC"/>
              </a:solidFill>
              <a:cs typeface="B Nazanin"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65754"/>
          </a:xfrm>
        </p:spPr>
        <p:txBody>
          <a:bodyPr>
            <a:noAutofit/>
          </a:bodyPr>
          <a:lstStyle/>
          <a:p>
            <a:pPr algn="r" rtl="1"/>
            <a:r>
              <a:rPr lang="fa-IR" sz="4400" dirty="0" smtClean="0">
                <a:solidFill>
                  <a:srgbClr val="FF0000"/>
                </a:solidFill>
                <a:cs typeface="B Nazanin" pitchFamily="2" charset="-78"/>
              </a:rPr>
              <a:t>نقش کپسول</a:t>
            </a:r>
            <a:endParaRPr lang="en-US" sz="4400" dirty="0">
              <a:solidFill>
                <a:srgbClr val="FF0000"/>
              </a:solidFill>
              <a:cs typeface="B Nazanin" pitchFamily="2" charset="-78"/>
            </a:endParaRPr>
          </a:p>
        </p:txBody>
      </p:sp>
      <p:sp>
        <p:nvSpPr>
          <p:cNvPr id="3" name="Content Placeholder 2"/>
          <p:cNvSpPr>
            <a:spLocks noGrp="1"/>
          </p:cNvSpPr>
          <p:nvPr>
            <p:ph idx="1"/>
          </p:nvPr>
        </p:nvSpPr>
        <p:spPr>
          <a:xfrm>
            <a:off x="642910" y="1071546"/>
            <a:ext cx="7239000" cy="5143536"/>
          </a:xfrm>
        </p:spPr>
        <p:txBody>
          <a:bodyPr>
            <a:normAutofit fontScale="85000" lnSpcReduction="10000"/>
          </a:bodyPr>
          <a:lstStyle/>
          <a:p>
            <a:pPr algn="just" rtl="1"/>
            <a:r>
              <a:rPr lang="fa-IR" sz="3000" b="1" dirty="0" smtClean="0">
                <a:solidFill>
                  <a:srgbClr val="0000CC"/>
                </a:solidFill>
                <a:cs typeface="B Nazanin" pitchFamily="2" charset="-78"/>
              </a:rPr>
              <a:t>3. اگر گلیکوکالیکس اتصال شل با سلول داشته باشد و مانع ورود ذرات نشود=اسلیم لایر</a:t>
            </a:r>
          </a:p>
          <a:p>
            <a:pPr algn="just" rtl="1"/>
            <a:r>
              <a:rPr lang="fa-IR" sz="3000" b="1" dirty="0" smtClean="0">
                <a:solidFill>
                  <a:srgbClr val="0000CC"/>
                </a:solidFill>
                <a:cs typeface="B Nazanin" pitchFamily="2" charset="-78"/>
              </a:rPr>
              <a:t>4. نقش کپسول:</a:t>
            </a:r>
          </a:p>
          <a:p>
            <a:pPr algn="just" rtl="1"/>
            <a:r>
              <a:rPr lang="fa-IR" sz="3000" b="1" dirty="0" smtClean="0">
                <a:solidFill>
                  <a:srgbClr val="0000CC"/>
                </a:solidFill>
                <a:cs typeface="B Nazanin" pitchFamily="2" charset="-78"/>
              </a:rPr>
              <a:t>الف. تهاجم باکتری ها</a:t>
            </a:r>
          </a:p>
          <a:p>
            <a:pPr algn="just" rtl="1"/>
            <a:r>
              <a:rPr lang="fa-IR" sz="3000" b="1" dirty="0" smtClean="0">
                <a:solidFill>
                  <a:srgbClr val="0000CC"/>
                </a:solidFill>
                <a:cs typeface="B Nazanin" pitchFamily="2" charset="-78"/>
              </a:rPr>
              <a:t>ب. جلوگیری از فاگوسیتوز</a:t>
            </a:r>
          </a:p>
          <a:p>
            <a:pPr algn="just" rtl="1"/>
            <a:r>
              <a:rPr lang="fa-IR" sz="3000" b="1" dirty="0" smtClean="0">
                <a:solidFill>
                  <a:srgbClr val="0000CC"/>
                </a:solidFill>
                <a:cs typeface="B Nazanin" pitchFamily="2" charset="-78"/>
              </a:rPr>
              <a:t>5. گلیکوکالیکس در اتصال نقش دارد. مثال: اتصال </a:t>
            </a:r>
            <a:r>
              <a:rPr lang="en-US" sz="3000" b="1" dirty="0" smtClean="0">
                <a:solidFill>
                  <a:srgbClr val="0000CC"/>
                </a:solidFill>
                <a:cs typeface="B Nazanin" pitchFamily="2" charset="-78"/>
              </a:rPr>
              <a:t>S</a:t>
            </a:r>
            <a:r>
              <a:rPr lang="fa-IR" sz="3000" b="1" dirty="0" smtClean="0">
                <a:solidFill>
                  <a:srgbClr val="0000CC"/>
                </a:solidFill>
                <a:cs typeface="B Nazanin" pitchFamily="2" charset="-78"/>
              </a:rPr>
              <a:t>. موتانس به مینای دندان به گلیکوکالیکس بستگی دارد. برای تولید دکستران(پلی د. گلوکز) و لوان ها(پلی د. فروکتوز) از سوکروز، دو آنزیم گلیکوزیل ترانسفراز و فروکتوزیل ترانسفراز را به کار می برد. به این پلی مرها= هموپلی مر</a:t>
            </a:r>
          </a:p>
          <a:p>
            <a:pPr algn="just" rtl="1"/>
            <a:r>
              <a:rPr lang="fa-IR" sz="3000" b="1" dirty="0" smtClean="0">
                <a:solidFill>
                  <a:srgbClr val="0000CC"/>
                </a:solidFill>
                <a:cs typeface="B Nazanin" pitchFamily="2" charset="-78"/>
              </a:rPr>
              <a:t>6. کپسول باسیلوس آنتراسیس و ب. لیگنی فرمیس استثنا بوده و از پلی مرهای </a:t>
            </a:r>
            <a:r>
              <a:rPr lang="en-US" sz="3000" b="1" i="1" dirty="0" smtClean="0">
                <a:solidFill>
                  <a:srgbClr val="0000CC"/>
                </a:solidFill>
                <a:latin typeface="Times New Roman" pitchFamily="18" charset="0"/>
                <a:cs typeface="Times New Roman" pitchFamily="18" charset="0"/>
              </a:rPr>
              <a:t>D</a:t>
            </a:r>
            <a:r>
              <a:rPr lang="fa-IR" sz="3000" b="1" dirty="0" smtClean="0">
                <a:solidFill>
                  <a:srgbClr val="0000CC"/>
                </a:solidFill>
                <a:cs typeface="B Nazanin" pitchFamily="2" charset="-78"/>
              </a:rPr>
              <a:t>. گلوتامیک اسید ساخته شده اند.</a:t>
            </a:r>
          </a:p>
          <a:p>
            <a:pPr algn="r" rtl="1"/>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psule"/>
          <p:cNvPicPr>
            <a:picLocks noChangeAspect="1" noChangeArrowheads="1"/>
          </p:cNvPicPr>
          <p:nvPr/>
        </p:nvPicPr>
        <p:blipFill>
          <a:blip r:embed="rId2"/>
          <a:srcRect/>
          <a:stretch>
            <a:fillRect/>
          </a:stretch>
        </p:blipFill>
        <p:spPr bwMode="auto">
          <a:xfrm>
            <a:off x="571472" y="357166"/>
            <a:ext cx="6786578" cy="67103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New Folder\Kelp[1].jpg"/>
          <p:cNvPicPr>
            <a:picLocks noChangeAspect="1" noChangeArrowheads="1"/>
          </p:cNvPicPr>
          <p:nvPr/>
        </p:nvPicPr>
        <p:blipFill>
          <a:blip r:embed="rId2"/>
          <a:srcRect/>
          <a:stretch>
            <a:fillRect/>
          </a:stretch>
        </p:blipFill>
        <p:spPr bwMode="auto">
          <a:xfrm>
            <a:off x="2500298" y="535761"/>
            <a:ext cx="4000528" cy="600079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7358082" cy="6301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7239000" cy="1143000"/>
          </a:xfrm>
        </p:spPr>
        <p:txBody>
          <a:bodyPr>
            <a:normAutofit/>
          </a:bodyPr>
          <a:lstStyle/>
          <a:p>
            <a:pPr algn="just" rtl="1"/>
            <a:r>
              <a:rPr lang="fa-IR" sz="6000" dirty="0" smtClean="0">
                <a:solidFill>
                  <a:srgbClr val="FF0000"/>
                </a:solidFill>
                <a:cs typeface="B Nazanin" pitchFamily="2" charset="-78"/>
              </a:rPr>
              <a:t>تاژک(فلاژلا)</a:t>
            </a:r>
            <a:endParaRPr lang="en-US" sz="6000" dirty="0">
              <a:solidFill>
                <a:srgbClr val="FF0000"/>
              </a:solidFill>
              <a:cs typeface="B Nazanin" pitchFamily="2" charset="-78"/>
            </a:endParaRPr>
          </a:p>
        </p:txBody>
      </p:sp>
      <p:sp>
        <p:nvSpPr>
          <p:cNvPr id="3" name="Content Placeholder 2"/>
          <p:cNvSpPr>
            <a:spLocks noGrp="1"/>
          </p:cNvSpPr>
          <p:nvPr>
            <p:ph idx="1"/>
          </p:nvPr>
        </p:nvSpPr>
        <p:spPr>
          <a:xfrm>
            <a:off x="928662" y="1214422"/>
            <a:ext cx="7239000" cy="4846320"/>
          </a:xfrm>
        </p:spPr>
        <p:txBody>
          <a:bodyPr/>
          <a:lstStyle/>
          <a:p>
            <a:pPr algn="just" rtl="1"/>
            <a:r>
              <a:rPr lang="fa-IR" sz="2800" b="1" dirty="0" smtClean="0">
                <a:solidFill>
                  <a:srgbClr val="0000CC"/>
                </a:solidFill>
                <a:cs typeface="B Nazanin" pitchFamily="2" charset="-78"/>
              </a:rPr>
              <a:t>زواید نخی شکلی است که منحصرا از پروتئین تشکیل شده و 30-12 نانومتر طول دارد. نقش: حرکت</a:t>
            </a:r>
            <a:r>
              <a:rPr lang="fa-IR" dirty="0" smtClean="0">
                <a:cs typeface="B Nazanin" pitchFamily="2" charset="-78"/>
              </a:rPr>
              <a:t> </a:t>
            </a:r>
          </a:p>
          <a:p>
            <a:pPr algn="just" rtl="1"/>
            <a:r>
              <a:rPr lang="fa-IR" sz="2800" b="1" dirty="0" smtClean="0">
                <a:solidFill>
                  <a:srgbClr val="0000CC"/>
                </a:solidFill>
                <a:cs typeface="B Nazanin" pitchFamily="2" charset="-78"/>
              </a:rPr>
              <a:t>تاژکها به 4 شکل دیده می شوند:</a:t>
            </a:r>
          </a:p>
          <a:p>
            <a:pPr algn="just" rtl="1"/>
            <a:r>
              <a:rPr lang="fa-IR" sz="2800" b="1" dirty="0" smtClean="0">
                <a:solidFill>
                  <a:srgbClr val="0000CC"/>
                </a:solidFill>
                <a:cs typeface="B Nazanin" pitchFamily="2" charset="-78"/>
              </a:rPr>
              <a:t>الف. مونوتریش    ب. لوفوتریش        </a:t>
            </a:r>
          </a:p>
          <a:p>
            <a:pPr algn="just" rtl="1"/>
            <a:r>
              <a:rPr lang="fa-IR" sz="2800" b="1" dirty="0" smtClean="0">
                <a:solidFill>
                  <a:srgbClr val="0000CC"/>
                </a:solidFill>
                <a:cs typeface="B Nazanin" pitchFamily="2" charset="-78"/>
              </a:rPr>
              <a:t> ج. پری تریش   د. آمفی تریش</a:t>
            </a:r>
          </a:p>
          <a:p>
            <a:pPr algn="just" rtl="1"/>
            <a:r>
              <a:rPr lang="fa-IR" sz="2800" b="1" dirty="0" smtClean="0">
                <a:solidFill>
                  <a:srgbClr val="0000CC"/>
                </a:solidFill>
                <a:cs typeface="B Nazanin" pitchFamily="2" charset="-78"/>
              </a:rPr>
              <a:t>نکته1. پروتئین تاژک= فلاژلین</a:t>
            </a:r>
          </a:p>
          <a:p>
            <a:pPr algn="just" rtl="1"/>
            <a:r>
              <a:rPr lang="fa-IR" sz="2800" b="1" dirty="0" smtClean="0">
                <a:solidFill>
                  <a:srgbClr val="0000CC"/>
                </a:solidFill>
                <a:cs typeface="B Nazanin" pitchFamily="2" charset="-78"/>
              </a:rPr>
              <a:t>2. اکثر باکتری ها یک نوع فلاژلین دارند، به جز کالوباکتر</a:t>
            </a:r>
          </a:p>
          <a:p>
            <a:pPr algn="just" rtl="1"/>
            <a:r>
              <a:rPr lang="fa-IR" sz="2800" b="1" dirty="0" smtClean="0">
                <a:solidFill>
                  <a:srgbClr val="0000CC"/>
                </a:solidFill>
                <a:cs typeface="B Nazanin" pitchFamily="2" charset="-78"/>
              </a:rPr>
              <a:t>3. فلاژلین خاصیت آنتی ژنی داشته(</a:t>
            </a:r>
            <a:r>
              <a:rPr lang="en-US" sz="2800" b="1" dirty="0" smtClean="0">
                <a:solidFill>
                  <a:srgbClr val="0000CC"/>
                </a:solidFill>
                <a:cs typeface="B Nazanin" pitchFamily="2" charset="-78"/>
              </a:rPr>
              <a:t>H</a:t>
            </a:r>
            <a:r>
              <a:rPr lang="fa-IR" sz="2800" b="1" dirty="0" smtClean="0">
                <a:solidFill>
                  <a:srgbClr val="0000CC"/>
                </a:solidFill>
                <a:cs typeface="B Nazanin" pitchFamily="2" charset="-78"/>
              </a:rPr>
              <a:t>) و هنگام عفونت پاسخ ایمنی نسبت به پروتئین آن تولید می شود.</a:t>
            </a:r>
            <a:endParaRPr lang="en-US" sz="2800" b="1" dirty="0" smtClean="0">
              <a:solidFill>
                <a:srgbClr val="0000CC"/>
              </a:solidFill>
              <a:cs typeface="B Nazanin"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80068"/>
          </a:xfrm>
        </p:spPr>
        <p:txBody>
          <a:bodyPr/>
          <a:lstStyle/>
          <a:p>
            <a:pPr algn="just" rtl="1"/>
            <a:r>
              <a:rPr lang="fa-IR" dirty="0" smtClean="0">
                <a:solidFill>
                  <a:srgbClr val="FF0000"/>
                </a:solidFill>
                <a:cs typeface="B Nazanin" pitchFamily="2" charset="-78"/>
              </a:rPr>
              <a:t>ساختار تاژک</a:t>
            </a:r>
            <a:endParaRPr lang="en-US" dirty="0">
              <a:solidFill>
                <a:srgbClr val="FF0000"/>
              </a:solidFill>
              <a:cs typeface="B Nazanin" pitchFamily="2" charset="-78"/>
            </a:endParaRPr>
          </a:p>
        </p:txBody>
      </p:sp>
      <p:sp>
        <p:nvSpPr>
          <p:cNvPr id="3" name="Content Placeholder 2"/>
          <p:cNvSpPr>
            <a:spLocks noGrp="1"/>
          </p:cNvSpPr>
          <p:nvPr>
            <p:ph idx="1"/>
          </p:nvPr>
        </p:nvSpPr>
        <p:spPr>
          <a:xfrm>
            <a:off x="571472" y="1071546"/>
            <a:ext cx="7239000" cy="4846320"/>
          </a:xfrm>
        </p:spPr>
        <p:txBody>
          <a:bodyPr>
            <a:normAutofit/>
          </a:bodyPr>
          <a:lstStyle/>
          <a:p>
            <a:pPr algn="just" rtl="1"/>
            <a:r>
              <a:rPr lang="fa-IR" sz="2800" b="1" dirty="0" smtClean="0">
                <a:solidFill>
                  <a:srgbClr val="0000CC"/>
                </a:solidFill>
                <a:cs typeface="B Nazanin" pitchFamily="2" charset="-78"/>
              </a:rPr>
              <a:t>تاژک توسط هوک و بازال بادی به باکتری اتصال می یابد. بازال بادی از تعدادی حلقه تشکیل شده است که در گرم مثبت ها یک جفت(فاقد </a:t>
            </a:r>
            <a:r>
              <a:rPr lang="en-US" sz="2800" b="1" dirty="0" smtClean="0">
                <a:solidFill>
                  <a:srgbClr val="0000CC"/>
                </a:solidFill>
                <a:cs typeface="B Nazanin" pitchFamily="2" charset="-78"/>
              </a:rPr>
              <a:t>L</a:t>
            </a:r>
            <a:r>
              <a:rPr lang="fa-IR" sz="2800" b="1" dirty="0" smtClean="0">
                <a:solidFill>
                  <a:srgbClr val="0000CC"/>
                </a:solidFill>
                <a:cs typeface="B Nazanin" pitchFamily="2" charset="-78"/>
              </a:rPr>
              <a:t>و </a:t>
            </a:r>
            <a:r>
              <a:rPr lang="en-US" sz="2800" b="1" i="1" dirty="0" smtClean="0">
                <a:solidFill>
                  <a:srgbClr val="0000CC"/>
                </a:solidFill>
                <a:latin typeface="Times New Roman" pitchFamily="18" charset="0"/>
                <a:cs typeface="Times New Roman" pitchFamily="18" charset="0"/>
              </a:rPr>
              <a:t>P</a:t>
            </a:r>
            <a:r>
              <a:rPr lang="fa-IR" sz="2800" b="1" i="1" dirty="0" smtClean="0">
                <a:solidFill>
                  <a:srgbClr val="0000CC"/>
                </a:solidFill>
                <a:latin typeface="Times New Roman" pitchFamily="18" charset="0"/>
                <a:cs typeface="Times New Roman" pitchFamily="18" charset="0"/>
              </a:rPr>
              <a:t>)</a:t>
            </a:r>
            <a:r>
              <a:rPr lang="fa-IR" sz="2800" b="1" dirty="0" smtClean="0">
                <a:solidFill>
                  <a:srgbClr val="0000CC"/>
                </a:solidFill>
                <a:cs typeface="B Nazanin" pitchFamily="2" charset="-78"/>
              </a:rPr>
              <a:t> و در گرم مثبت ها دو جفت هستند.</a:t>
            </a:r>
          </a:p>
          <a:p>
            <a:pPr algn="just" rtl="1"/>
            <a:r>
              <a:rPr lang="fa-IR" sz="2800" b="1" dirty="0" smtClean="0">
                <a:solidFill>
                  <a:srgbClr val="0000CC"/>
                </a:solidFill>
                <a:cs typeface="B Nazanin" pitchFamily="2" charset="-78"/>
              </a:rPr>
              <a:t>نکته1: حرکت چرخشی تاژک توسط جریان یافتن پروتون به داخل سلول انجام می شود.</a:t>
            </a:r>
          </a:p>
          <a:p>
            <a:pPr algn="just" rtl="1"/>
            <a:r>
              <a:rPr lang="fa-IR" sz="2800" b="1" dirty="0" smtClean="0">
                <a:solidFill>
                  <a:srgbClr val="0000CC"/>
                </a:solidFill>
                <a:cs typeface="B Nazanin" pitchFamily="2" charset="-78"/>
              </a:rPr>
              <a:t>2. باکتری هایی که در محیط های قلیایی زندگی می کنند از انرژی حاصل از شیب غلظت سدیم استفاده می کنند.</a:t>
            </a:r>
          </a:p>
          <a:p>
            <a:pPr algn="just" rtl="1"/>
            <a:r>
              <a:rPr lang="fa-IR" dirty="0" smtClean="0">
                <a:cs typeface="B Nazanin" pitchFamily="2" charset="-78"/>
              </a:rPr>
              <a:t>3</a:t>
            </a:r>
            <a:r>
              <a:rPr lang="fa-IR" sz="2800" b="1" dirty="0" smtClean="0">
                <a:solidFill>
                  <a:srgbClr val="0000CC"/>
                </a:solidFill>
                <a:cs typeface="B Nazanin" pitchFamily="2" charset="-78"/>
              </a:rPr>
              <a:t>. حرکت به سمت جاذبه های شیمیایی و دور شدن از دافعه ها= شیمیوتاکسی</a:t>
            </a:r>
            <a:endParaRPr lang="en-US" sz="2800" b="1" dirty="0" smtClean="0">
              <a:solidFill>
                <a:srgbClr val="0000CC"/>
              </a:solidFill>
              <a:cs typeface="B Nazanin"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lstStyle/>
          <a:p>
            <a:pPr algn="just" rtl="1"/>
            <a:r>
              <a:rPr lang="fa-IR" dirty="0" smtClean="0">
                <a:solidFill>
                  <a:srgbClr val="FF0000"/>
                </a:solidFill>
                <a:cs typeface="B Nazanin" pitchFamily="2" charset="-78"/>
              </a:rPr>
              <a:t>مکانیسم حرکت</a:t>
            </a:r>
            <a:endParaRPr lang="en-US" dirty="0">
              <a:solidFill>
                <a:srgbClr val="FF0000"/>
              </a:solidFill>
              <a:cs typeface="B Nazanin" pitchFamily="2" charset="-78"/>
            </a:endParaRPr>
          </a:p>
        </p:txBody>
      </p:sp>
      <p:sp>
        <p:nvSpPr>
          <p:cNvPr id="3" name="Content Placeholder 2"/>
          <p:cNvSpPr>
            <a:spLocks noGrp="1"/>
          </p:cNvSpPr>
          <p:nvPr>
            <p:ph idx="1"/>
          </p:nvPr>
        </p:nvSpPr>
        <p:spPr/>
        <p:txBody>
          <a:bodyPr>
            <a:normAutofit/>
          </a:bodyPr>
          <a:lstStyle/>
          <a:p>
            <a:pPr algn="just" rtl="1"/>
            <a:r>
              <a:rPr lang="fa-IR" sz="2800" b="1" dirty="0" smtClean="0">
                <a:solidFill>
                  <a:srgbClr val="0000CC"/>
                </a:solidFill>
                <a:cs typeface="B Nazanin" pitchFamily="2" charset="-78"/>
              </a:rPr>
              <a:t>مکانیسمی که به واسطه آن سلول ها به مواد جاذب و دافع پاسخ می دهند، مستلزم متیل دار شدن و نشدن پروتئین های خاص در غشا به واسطه </a:t>
            </a:r>
            <a:r>
              <a:rPr lang="en-US" sz="2800" b="1" dirty="0" err="1" smtClean="0">
                <a:solidFill>
                  <a:srgbClr val="0000CC"/>
                </a:solidFill>
                <a:latin typeface="Times New Roman" pitchFamily="18" charset="0"/>
                <a:cs typeface="Times New Roman" pitchFamily="18" charset="0"/>
              </a:rPr>
              <a:t>cGMP</a:t>
            </a:r>
            <a:r>
              <a:rPr lang="fa-IR" sz="2800" b="1" dirty="0" smtClean="0">
                <a:solidFill>
                  <a:srgbClr val="0000CC"/>
                </a:solidFill>
                <a:cs typeface="B Nazanin" pitchFamily="2" charset="-78"/>
              </a:rPr>
              <a:t> است.</a:t>
            </a:r>
          </a:p>
          <a:p>
            <a:pPr algn="just" rtl="1"/>
            <a:r>
              <a:rPr lang="fa-IR" sz="2800" b="1" dirty="0" smtClean="0">
                <a:solidFill>
                  <a:srgbClr val="0000CC"/>
                </a:solidFill>
                <a:cs typeface="B Nazanin" pitchFamily="2" charset="-78"/>
              </a:rPr>
              <a:t>جاذب ها: مهار دمتیلاسیون</a:t>
            </a:r>
          </a:p>
          <a:p>
            <a:pPr algn="just" rtl="1"/>
            <a:r>
              <a:rPr lang="fa-IR" sz="2800" b="1" dirty="0" smtClean="0">
                <a:solidFill>
                  <a:srgbClr val="0000CC"/>
                </a:solidFill>
                <a:cs typeface="B Nazanin" pitchFamily="2" charset="-78"/>
              </a:rPr>
              <a:t>دافع: القا دمتیلاسیون</a:t>
            </a:r>
          </a:p>
          <a:p>
            <a:pPr algn="just" rtl="1"/>
            <a:r>
              <a:rPr lang="fa-IR" sz="2800" b="1" dirty="0" smtClean="0">
                <a:solidFill>
                  <a:srgbClr val="0000CC"/>
                </a:solidFill>
                <a:cs typeface="B Nazanin" pitchFamily="2" charset="-78"/>
              </a:rPr>
              <a:t>نکته1. مکانیسمی که به واسطه آن تغییری در رفتار سلول در پاسخ به یک تغییر محیطی رخ می دهد= سنسوری ترانسداکشن(انتقال حسی)</a:t>
            </a:r>
          </a:p>
          <a:p>
            <a:pPr algn="just" rtl="1"/>
            <a:r>
              <a:rPr lang="fa-IR" sz="2800" b="1" dirty="0" smtClean="0">
                <a:solidFill>
                  <a:srgbClr val="0000CC"/>
                </a:solidFill>
                <a:cs typeface="B Nazanin" pitchFamily="2" charset="-78"/>
              </a:rPr>
              <a:t>2. انتقال حسی نه تنها مسئول کموتاکسی؛بلکه= آئروتاکسی. فتوتاکسی </a:t>
            </a:r>
            <a:endParaRPr lang="en-US" sz="2800" b="1" dirty="0" smtClean="0">
              <a:solidFill>
                <a:srgbClr val="0000CC"/>
              </a:solidFill>
              <a:cs typeface="B Nazanin"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452436"/>
            <a:ext cx="8929718" cy="54768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0"/>
            <a:ext cx="7072331" cy="6572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37192"/>
          </a:xfrm>
        </p:spPr>
        <p:txBody>
          <a:bodyPr>
            <a:normAutofit fontScale="90000"/>
          </a:bodyPr>
          <a:lstStyle/>
          <a:p>
            <a:pPr algn="just" rtl="1"/>
            <a:r>
              <a:rPr lang="fa-IR" dirty="0" smtClean="0">
                <a:solidFill>
                  <a:srgbClr val="FF0000"/>
                </a:solidFill>
                <a:cs typeface="B Nazanin" pitchFamily="2" charset="-78"/>
              </a:rPr>
              <a:t>پیلی(فیمبریه)</a:t>
            </a:r>
            <a:endParaRPr lang="en-US" dirty="0">
              <a:solidFill>
                <a:srgbClr val="FF0000"/>
              </a:solidFill>
              <a:cs typeface="B Nazanin" pitchFamily="2" charset="-78"/>
            </a:endParaRPr>
          </a:p>
        </p:txBody>
      </p:sp>
      <p:sp>
        <p:nvSpPr>
          <p:cNvPr id="3" name="Content Placeholder 2"/>
          <p:cNvSpPr>
            <a:spLocks noGrp="1"/>
          </p:cNvSpPr>
          <p:nvPr>
            <p:ph idx="1"/>
          </p:nvPr>
        </p:nvSpPr>
        <p:spPr>
          <a:xfrm>
            <a:off x="571472" y="1000108"/>
            <a:ext cx="7239000" cy="4846320"/>
          </a:xfrm>
        </p:spPr>
        <p:txBody>
          <a:bodyPr>
            <a:normAutofit fontScale="92500" lnSpcReduction="20000"/>
          </a:bodyPr>
          <a:lstStyle/>
          <a:p>
            <a:pPr algn="r" rtl="1"/>
            <a:r>
              <a:rPr lang="fa-IR" dirty="0" smtClean="0">
                <a:cs typeface="B Nazanin" pitchFamily="2" charset="-78"/>
              </a:rPr>
              <a:t> </a:t>
            </a:r>
            <a:r>
              <a:rPr lang="fa-IR" sz="2800" b="1" dirty="0" smtClean="0">
                <a:solidFill>
                  <a:srgbClr val="0000CC"/>
                </a:solidFill>
                <a:cs typeface="B Nazanin" pitchFamily="2" charset="-78"/>
              </a:rPr>
              <a:t>در باکتری های گرم منفی دیده می شوند. از تاژک نازکتر و کوتاهترند ولی مثل تاژک پروتئینی(پیلین) هستند.</a:t>
            </a:r>
          </a:p>
          <a:p>
            <a:pPr algn="r" rtl="1"/>
            <a:r>
              <a:rPr lang="fa-IR" sz="2800" b="1" dirty="0" smtClean="0">
                <a:solidFill>
                  <a:srgbClr val="0000CC"/>
                </a:solidFill>
                <a:cs typeface="B Nazanin" pitchFamily="2" charset="-78"/>
              </a:rPr>
              <a:t>دو نوع پیلی:</a:t>
            </a:r>
          </a:p>
          <a:p>
            <a:pPr algn="r" rtl="1"/>
            <a:r>
              <a:rPr lang="fa-IR" sz="2800" b="1" dirty="0" smtClean="0">
                <a:solidFill>
                  <a:srgbClr val="0000CC"/>
                </a:solidFill>
                <a:cs typeface="B Nazanin" pitchFamily="2" charset="-78"/>
              </a:rPr>
              <a:t>1. جنسی: نقش= کانجوگیشن</a:t>
            </a:r>
          </a:p>
          <a:p>
            <a:pPr algn="r" rtl="1"/>
            <a:r>
              <a:rPr lang="fa-IR" sz="2800" b="1" dirty="0" smtClean="0">
                <a:solidFill>
                  <a:srgbClr val="0000CC"/>
                </a:solidFill>
                <a:cs typeface="B Nazanin" pitchFamily="2" charset="-78"/>
              </a:rPr>
              <a:t>2. معمولی: اتصال</a:t>
            </a:r>
          </a:p>
          <a:p>
            <a:pPr algn="r" rtl="1"/>
            <a:r>
              <a:rPr lang="fa-IR" sz="2800" b="1" dirty="0" smtClean="0">
                <a:solidFill>
                  <a:srgbClr val="0000CC"/>
                </a:solidFill>
                <a:cs typeface="B Nazanin" pitchFamily="2" charset="-78"/>
              </a:rPr>
              <a:t>نکته1. پیلی فاقد حرکت چرخشی اند و جسم پایه ای ندارند.</a:t>
            </a:r>
          </a:p>
          <a:p>
            <a:pPr algn="r" rtl="1"/>
            <a:r>
              <a:rPr lang="fa-IR" sz="2800" b="1" dirty="0" smtClean="0">
                <a:solidFill>
                  <a:srgbClr val="0000CC"/>
                </a:solidFill>
                <a:cs typeface="B Nazanin" pitchFamily="2" charset="-78"/>
              </a:rPr>
              <a:t>نکته2. پروتئین هایی فرعی به نام ادهزین در نوک پیلی وجود دارد و در اتصال نقش دارد.</a:t>
            </a:r>
          </a:p>
          <a:p>
            <a:pPr algn="r" rtl="1"/>
            <a:r>
              <a:rPr lang="fa-IR" sz="2800" b="1" dirty="0" smtClean="0">
                <a:solidFill>
                  <a:srgbClr val="0000CC"/>
                </a:solidFill>
                <a:cs typeface="B Nazanin" pitchFamily="2" charset="-78"/>
              </a:rPr>
              <a:t>نکته3. برخی از باکتری ها مانند نایسریا گونوره قادرند پیلی هایی با انواع آنتی ژنی مختلف به وجود آورند.</a:t>
            </a:r>
          </a:p>
          <a:p>
            <a:pPr algn="r" rtl="1"/>
            <a:r>
              <a:rPr lang="fa-IR" sz="2800" b="1" dirty="0" smtClean="0">
                <a:solidFill>
                  <a:srgbClr val="0000CC"/>
                </a:solidFill>
                <a:cs typeface="B Nazanin" pitchFamily="2" charset="-78"/>
              </a:rPr>
              <a:t>4. پیلی میتواند مشابه کپسول مانع فاگوسیتوز لوکوسیت ها شود</a:t>
            </a:r>
          </a:p>
          <a:p>
            <a:pPr algn="r" rtl="1"/>
            <a:endParaRPr lang="en-US" sz="2800" b="1" dirty="0" smtClean="0">
              <a:solidFill>
                <a:srgbClr val="0000CC"/>
              </a:solidFill>
              <a:cs typeface="B Nazanin"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37192"/>
          </a:xfrm>
        </p:spPr>
        <p:txBody>
          <a:bodyPr>
            <a:noAutofit/>
          </a:bodyPr>
          <a:lstStyle/>
          <a:p>
            <a:pPr algn="just" rtl="1"/>
            <a:r>
              <a:rPr lang="fa-IR" sz="4400" dirty="0" smtClean="0">
                <a:solidFill>
                  <a:srgbClr val="FF0000"/>
                </a:solidFill>
                <a:cs typeface="B Nazanin" pitchFamily="2" charset="-78"/>
              </a:rPr>
              <a:t>اندوسپور</a:t>
            </a:r>
            <a:endParaRPr lang="en-US" sz="4400" dirty="0">
              <a:solidFill>
                <a:srgbClr val="FF0000"/>
              </a:solidFill>
              <a:cs typeface="B Nazanin" pitchFamily="2" charset="-78"/>
            </a:endParaRPr>
          </a:p>
        </p:txBody>
      </p:sp>
      <p:sp>
        <p:nvSpPr>
          <p:cNvPr id="3" name="Content Placeholder 2"/>
          <p:cNvSpPr>
            <a:spLocks noGrp="1"/>
          </p:cNvSpPr>
          <p:nvPr>
            <p:ph idx="1"/>
          </p:nvPr>
        </p:nvSpPr>
        <p:spPr>
          <a:xfrm>
            <a:off x="571472" y="1000108"/>
            <a:ext cx="7239000" cy="5357850"/>
          </a:xfrm>
        </p:spPr>
        <p:txBody>
          <a:bodyPr>
            <a:normAutofit fontScale="92500"/>
          </a:bodyPr>
          <a:lstStyle/>
          <a:p>
            <a:pPr algn="just" rtl="1"/>
            <a:r>
              <a:rPr lang="fa-IR" b="1" dirty="0" smtClean="0">
                <a:solidFill>
                  <a:srgbClr val="0000CC"/>
                </a:solidFill>
                <a:cs typeface="B Nazanin" pitchFamily="2" charset="-78"/>
              </a:rPr>
              <a:t>اندوسپورهامعمولا در سلول هایی که در مراحل انتهایی رشد لگاریتمی هستند به وجود می آیند.</a:t>
            </a:r>
          </a:p>
          <a:p>
            <a:pPr algn="just" rtl="1"/>
            <a:r>
              <a:rPr lang="fa-IR" b="1" dirty="0" smtClean="0">
                <a:solidFill>
                  <a:srgbClr val="0000CC"/>
                </a:solidFill>
                <a:cs typeface="B Nazanin" pitchFamily="2" charset="-78"/>
              </a:rPr>
              <a:t>باکتری های تولید کننده: باسیلوس(هوازی اجباری)، کلستریدیوم، اسپوروسارسینا، ترمواکتینومایست، اسپورو موسا، اسپوروهالوباکتر.</a:t>
            </a:r>
          </a:p>
          <a:p>
            <a:pPr algn="just" rtl="1"/>
            <a:r>
              <a:rPr lang="fa-IR" b="1" dirty="0" smtClean="0">
                <a:solidFill>
                  <a:srgbClr val="0000CC"/>
                </a:solidFill>
                <a:cs typeface="B Nazanin" pitchFamily="2" charset="-78"/>
              </a:rPr>
              <a:t>نکته1: زمانی که منابع غذایی(مثل کربن، نیتروژن یا فسفر) کم شود، فرایند اسپورزایی(</a:t>
            </a:r>
            <a:r>
              <a:rPr lang="en-US" b="1" i="1" dirty="0" smtClean="0">
                <a:solidFill>
                  <a:srgbClr val="0000CC"/>
                </a:solidFill>
                <a:latin typeface="Times New Roman" pitchFamily="18" charset="0"/>
                <a:cs typeface="Times New Roman" pitchFamily="18" charset="0"/>
              </a:rPr>
              <a:t>SPORULATION</a:t>
            </a:r>
            <a:r>
              <a:rPr lang="fa-IR" b="1" dirty="0" smtClean="0">
                <a:solidFill>
                  <a:srgbClr val="0000CC"/>
                </a:solidFill>
                <a:cs typeface="B Nazanin" pitchFamily="2" charset="-78"/>
              </a:rPr>
              <a:t>) فعال می شود.</a:t>
            </a:r>
            <a:endParaRPr lang="en-US" b="1" dirty="0" smtClean="0">
              <a:solidFill>
                <a:srgbClr val="0000CC"/>
              </a:solidFill>
              <a:cs typeface="B Nazanin" pitchFamily="2" charset="-78"/>
            </a:endParaRPr>
          </a:p>
          <a:p>
            <a:pPr algn="just" rtl="1"/>
            <a:r>
              <a:rPr lang="fa-IR" b="1" dirty="0" smtClean="0">
                <a:solidFill>
                  <a:srgbClr val="0000CC"/>
                </a:solidFill>
                <a:cs typeface="B Nazanin" pitchFamily="2" charset="-78"/>
              </a:rPr>
              <a:t>2. اسپورزایی زمانی آغاز می شود که شرایط تغذیه ای به وضعیت نامطلوب برسد. مهم ترین فاکتور: کربن یا نیتروژن یا هر دو</a:t>
            </a:r>
          </a:p>
          <a:p>
            <a:pPr algn="just" rtl="1"/>
            <a:r>
              <a:rPr lang="fa-IR" b="1" dirty="0" smtClean="0">
                <a:solidFill>
                  <a:srgbClr val="0000CC"/>
                </a:solidFill>
                <a:cs typeface="B Nazanin" pitchFamily="2" charset="-78"/>
              </a:rPr>
              <a:t>3. اسپور زمانی که به شرایط تغذیه ای مناسب بر می گردد فعال می شود، جوانه زده(ژرمینه) و یک سلول رویشی ایجاد می کند.</a:t>
            </a:r>
          </a:p>
          <a:p>
            <a:pPr algn="just" rtl="1"/>
            <a:r>
              <a:rPr lang="fa-IR" b="1" dirty="0" smtClean="0">
                <a:solidFill>
                  <a:srgbClr val="0000CC"/>
                </a:solidFill>
                <a:cs typeface="B Nazanin" pitchFamily="2" charset="-78"/>
              </a:rPr>
              <a:t>4. اسپورزایی یک فرایند تمایز(</a:t>
            </a:r>
            <a:r>
              <a:rPr lang="en-US" b="1" i="1" dirty="0" smtClean="0">
                <a:solidFill>
                  <a:srgbClr val="0000CC"/>
                </a:solidFill>
                <a:latin typeface="Times New Roman" pitchFamily="18" charset="0"/>
                <a:cs typeface="Times New Roman" pitchFamily="18" charset="0"/>
              </a:rPr>
              <a:t>Differentiation</a:t>
            </a:r>
            <a:r>
              <a:rPr lang="fa-IR" b="1" dirty="0" smtClean="0">
                <a:solidFill>
                  <a:srgbClr val="0000CC"/>
                </a:solidFill>
                <a:cs typeface="B Nazanin" pitchFamily="2" charset="-78"/>
              </a:rPr>
              <a:t>) است.</a:t>
            </a:r>
          </a:p>
          <a:p>
            <a:pPr algn="just" rtl="1"/>
            <a:r>
              <a:rPr lang="fa-IR" b="1" dirty="0" smtClean="0">
                <a:solidFill>
                  <a:srgbClr val="0000CC"/>
                </a:solidFill>
                <a:cs typeface="B Nazanin" pitchFamily="2" charset="-78"/>
              </a:rPr>
              <a:t>5. در سلول رویشی سیگما فاکتور </a:t>
            </a:r>
            <a:r>
              <a:rPr lang="en-US" b="1" i="1" dirty="0" smtClean="0">
                <a:solidFill>
                  <a:srgbClr val="0000CC"/>
                </a:solidFill>
                <a:latin typeface="Times New Roman" pitchFamily="18" charset="0"/>
                <a:cs typeface="Times New Roman" pitchFamily="18" charset="0"/>
              </a:rPr>
              <a:t>A</a:t>
            </a:r>
            <a:r>
              <a:rPr lang="fa-IR" b="1" i="1" dirty="0" smtClean="0">
                <a:solidFill>
                  <a:srgbClr val="0000CC"/>
                </a:solidFill>
                <a:latin typeface="Times New Roman" pitchFamily="18" charset="0"/>
                <a:cs typeface="Times New Roman" pitchFamily="18" charset="0"/>
              </a:rPr>
              <a:t> </a:t>
            </a:r>
            <a:r>
              <a:rPr lang="fa-IR" b="1" dirty="0" smtClean="0">
                <a:solidFill>
                  <a:srgbClr val="0000CC"/>
                </a:solidFill>
                <a:cs typeface="B Nazanin" pitchFamily="2" charset="-78"/>
              </a:rPr>
              <a:t>غالب است.</a:t>
            </a:r>
            <a:endParaRPr lang="en-US" b="1" dirty="0">
              <a:solidFill>
                <a:srgbClr val="0000CC"/>
              </a:solidFill>
              <a:cs typeface="B Nazanin"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pore"/>
          <p:cNvPicPr>
            <a:picLocks noChangeAspect="1" noChangeArrowheads="1"/>
          </p:cNvPicPr>
          <p:nvPr/>
        </p:nvPicPr>
        <p:blipFill>
          <a:blip r:embed="rId2"/>
          <a:srcRect/>
          <a:stretch>
            <a:fillRect/>
          </a:stretch>
        </p:blipFill>
        <p:spPr bwMode="auto">
          <a:xfrm>
            <a:off x="0" y="0"/>
            <a:ext cx="8284438" cy="5929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37192"/>
          </a:xfrm>
        </p:spPr>
        <p:txBody>
          <a:bodyPr>
            <a:noAutofit/>
          </a:bodyPr>
          <a:lstStyle/>
          <a:p>
            <a:pPr algn="just" rtl="1"/>
            <a:r>
              <a:rPr lang="fa-IR" sz="4400" dirty="0" smtClean="0">
                <a:solidFill>
                  <a:srgbClr val="FF0000"/>
                </a:solidFill>
                <a:cs typeface="B Nazanin" pitchFamily="2" charset="-78"/>
              </a:rPr>
              <a:t>ساختار اسپور</a:t>
            </a:r>
            <a:endParaRPr lang="en-US" sz="4400" dirty="0">
              <a:solidFill>
                <a:srgbClr val="FF0000"/>
              </a:solidFill>
              <a:cs typeface="B Nazanin" pitchFamily="2" charset="-78"/>
            </a:endParaRPr>
          </a:p>
        </p:txBody>
      </p:sp>
      <p:sp>
        <p:nvSpPr>
          <p:cNvPr id="3" name="Content Placeholder 2"/>
          <p:cNvSpPr>
            <a:spLocks noGrp="1"/>
          </p:cNvSpPr>
          <p:nvPr>
            <p:ph idx="1"/>
          </p:nvPr>
        </p:nvSpPr>
        <p:spPr>
          <a:xfrm>
            <a:off x="500034" y="1142984"/>
            <a:ext cx="7239000" cy="4846320"/>
          </a:xfrm>
        </p:spPr>
        <p:txBody>
          <a:bodyPr/>
          <a:lstStyle/>
          <a:p>
            <a:pPr algn="just" rtl="1"/>
            <a:r>
              <a:rPr lang="fa-IR" dirty="0" smtClean="0">
                <a:cs typeface="B Nazanin" pitchFamily="2" charset="-78"/>
              </a:rPr>
              <a:t>1</a:t>
            </a:r>
            <a:r>
              <a:rPr lang="fa-IR" sz="2400" b="1" dirty="0" smtClean="0">
                <a:solidFill>
                  <a:srgbClr val="0000CC"/>
                </a:solidFill>
                <a:cs typeface="B Nazanin" pitchFamily="2" charset="-78"/>
              </a:rPr>
              <a:t>. </a:t>
            </a:r>
            <a:r>
              <a:rPr lang="en-US" sz="2400" b="1" i="1" dirty="0" smtClean="0">
                <a:solidFill>
                  <a:srgbClr val="FF0000"/>
                </a:solidFill>
                <a:latin typeface="Times New Roman" pitchFamily="18" charset="0"/>
                <a:cs typeface="Times New Roman" pitchFamily="18" charset="0"/>
              </a:rPr>
              <a:t>core</a:t>
            </a:r>
            <a:r>
              <a:rPr lang="fa-IR" sz="2400" b="1" dirty="0" smtClean="0">
                <a:solidFill>
                  <a:srgbClr val="FF0000"/>
                </a:solidFill>
                <a:cs typeface="B Nazanin" pitchFamily="2" charset="-78"/>
              </a:rPr>
              <a:t>. </a:t>
            </a:r>
            <a:r>
              <a:rPr lang="fa-IR" sz="2400" b="1" dirty="0" smtClean="0">
                <a:solidFill>
                  <a:srgbClr val="0000CC"/>
                </a:solidFill>
                <a:cs typeface="B Nazanin" pitchFamily="2" charset="-78"/>
              </a:rPr>
              <a:t>پروتوپلاست اسپور بوده و دارای یک هسته کامل(کروموزوم) و تمام اجزا سیستم سنتز کننده پروتئین و تولید انرژی از راه گلیکولیز است.</a:t>
            </a:r>
          </a:p>
          <a:p>
            <a:pPr algn="just" rtl="1"/>
            <a:r>
              <a:rPr lang="fa-IR" sz="2400" b="1" dirty="0" smtClean="0">
                <a:solidFill>
                  <a:srgbClr val="0000CC"/>
                </a:solidFill>
                <a:cs typeface="B Nazanin" pitchFamily="2" charset="-78"/>
              </a:rPr>
              <a:t>نکته1. انرژی لازم برای ژرمینه شدن اسپور به جای </a:t>
            </a:r>
            <a:r>
              <a:rPr lang="en-US" sz="2400" b="1" dirty="0" smtClean="0">
                <a:solidFill>
                  <a:srgbClr val="0000CC"/>
                </a:solidFill>
                <a:cs typeface="B Nazanin" pitchFamily="2" charset="-78"/>
              </a:rPr>
              <a:t>ATP</a:t>
            </a:r>
            <a:r>
              <a:rPr lang="fa-IR" sz="2400" b="1" dirty="0" smtClean="0">
                <a:solidFill>
                  <a:srgbClr val="0000CC"/>
                </a:solidFill>
                <a:cs typeface="B Nazanin" pitchFamily="2" charset="-78"/>
              </a:rPr>
              <a:t> به صورت 3. فسفوگلیسرات ذخیره می شود.</a:t>
            </a:r>
          </a:p>
          <a:p>
            <a:pPr algn="just" rtl="1"/>
            <a:r>
              <a:rPr lang="fa-IR" sz="2400" b="1" dirty="0" smtClean="0">
                <a:solidFill>
                  <a:srgbClr val="0000CC"/>
                </a:solidFill>
                <a:cs typeface="B Nazanin" pitchFamily="2" charset="-78"/>
              </a:rPr>
              <a:t>2. </a:t>
            </a:r>
            <a:r>
              <a:rPr lang="fa-IR" sz="2400" b="1" dirty="0" smtClean="0">
                <a:solidFill>
                  <a:srgbClr val="FF0000"/>
                </a:solidFill>
                <a:cs typeface="B Nazanin" pitchFamily="2" charset="-78"/>
              </a:rPr>
              <a:t>دیواره: </a:t>
            </a:r>
            <a:r>
              <a:rPr lang="fa-IR" sz="2400" b="1" dirty="0" smtClean="0">
                <a:solidFill>
                  <a:srgbClr val="0000CC"/>
                </a:solidFill>
                <a:cs typeface="B Nazanin" pitchFamily="2" charset="-78"/>
              </a:rPr>
              <a:t>داخلی ترین لایه احاطه کننده غشا داخلی اسپور. جنس= </a:t>
            </a:r>
            <a:r>
              <a:rPr lang="en-US" sz="2400" b="1" i="1" dirty="0" smtClean="0">
                <a:solidFill>
                  <a:srgbClr val="0000CC"/>
                </a:solidFill>
                <a:latin typeface="Times New Roman" pitchFamily="18" charset="0"/>
                <a:cs typeface="Times New Roman" pitchFamily="18" charset="0"/>
              </a:rPr>
              <a:t>PG</a:t>
            </a:r>
            <a:r>
              <a:rPr lang="fa-IR" sz="2400" b="1" dirty="0" smtClean="0">
                <a:solidFill>
                  <a:srgbClr val="0000CC"/>
                </a:solidFill>
                <a:cs typeface="B Nazanin" pitchFamily="2" charset="-78"/>
              </a:rPr>
              <a:t> و زمانی که اسپور زایش می کند منشا دیواره سلولی خواهد بود.</a:t>
            </a:r>
          </a:p>
          <a:p>
            <a:pPr algn="just" rtl="1"/>
            <a:r>
              <a:rPr lang="fa-IR" sz="2400" b="1" dirty="0" smtClean="0">
                <a:solidFill>
                  <a:srgbClr val="0000CC"/>
                </a:solidFill>
                <a:cs typeface="B Nazanin" pitchFamily="2" charset="-78"/>
              </a:rPr>
              <a:t>3. </a:t>
            </a:r>
            <a:r>
              <a:rPr lang="fa-IR" sz="2400" b="1" dirty="0" smtClean="0">
                <a:solidFill>
                  <a:srgbClr val="FF0000"/>
                </a:solidFill>
                <a:cs typeface="B Nazanin" pitchFamily="2" charset="-78"/>
              </a:rPr>
              <a:t>کورتکس:</a:t>
            </a:r>
            <a:r>
              <a:rPr lang="en-US" sz="2400" b="1" dirty="0" smtClean="0">
                <a:solidFill>
                  <a:srgbClr val="FF0000"/>
                </a:solidFill>
                <a:cs typeface="B Nazanin" pitchFamily="2" charset="-78"/>
              </a:rPr>
              <a:t> </a:t>
            </a:r>
            <a:r>
              <a:rPr lang="fa-IR" sz="2400" b="1" dirty="0" smtClean="0">
                <a:solidFill>
                  <a:srgbClr val="0000CC"/>
                </a:solidFill>
                <a:cs typeface="B Nazanin" pitchFamily="2" charset="-78"/>
              </a:rPr>
              <a:t>ضخیم ترین لایه. از پپتیدوگلی کان غیر معمول ساخته شده است که تعداد پل های عرضی آن بسیار کم تر است.</a:t>
            </a:r>
          </a:p>
          <a:p>
            <a:pPr algn="just" rtl="1"/>
            <a:r>
              <a:rPr lang="fa-IR" sz="2400" b="1" dirty="0" smtClean="0">
                <a:solidFill>
                  <a:srgbClr val="0000CC"/>
                </a:solidFill>
                <a:cs typeface="B Nazanin" pitchFamily="2" charset="-78"/>
              </a:rPr>
              <a:t>نکته. </a:t>
            </a:r>
            <a:r>
              <a:rPr lang="en-US" sz="2400" b="1" i="1" dirty="0" smtClean="0">
                <a:solidFill>
                  <a:srgbClr val="0000CC"/>
                </a:solidFill>
                <a:latin typeface="Times New Roman" pitchFamily="18" charset="0"/>
                <a:cs typeface="Times New Roman" pitchFamily="18" charset="0"/>
              </a:rPr>
              <a:t>PG</a:t>
            </a:r>
            <a:r>
              <a:rPr lang="fa-IR" sz="2400" b="1" dirty="0" smtClean="0">
                <a:solidFill>
                  <a:srgbClr val="0000CC"/>
                </a:solidFill>
                <a:cs typeface="B Nazanin" pitchFamily="2" charset="-78"/>
              </a:rPr>
              <a:t> کورتکس نسبت به لیزوزیم بسیار حساس بوده و اتولیز آن در روند زایش اسپور نقش دارد.</a:t>
            </a:r>
          </a:p>
          <a:p>
            <a:pPr algn="just" rtl="1"/>
            <a:endParaRPr lang="fa-IR" sz="2400" b="1" dirty="0" smtClean="0">
              <a:solidFill>
                <a:srgbClr val="0000CC"/>
              </a:solidFill>
              <a:cs typeface="B Nazani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New Folder\kf_02[1].jpg"/>
          <p:cNvPicPr>
            <a:picLocks noChangeAspect="1" noChangeArrowheads="1"/>
          </p:cNvPicPr>
          <p:nvPr/>
        </p:nvPicPr>
        <p:blipFill>
          <a:blip r:embed="rId2"/>
          <a:srcRect/>
          <a:stretch>
            <a:fillRect/>
          </a:stretch>
        </p:blipFill>
        <p:spPr bwMode="auto">
          <a:xfrm>
            <a:off x="1054684" y="1285860"/>
            <a:ext cx="6446424" cy="471490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80068"/>
          </a:xfrm>
        </p:spPr>
        <p:txBody>
          <a:bodyPr>
            <a:noAutofit/>
          </a:bodyPr>
          <a:lstStyle/>
          <a:p>
            <a:pPr algn="just" rtl="1"/>
            <a:r>
              <a:rPr lang="fa-IR" sz="4800" dirty="0" smtClean="0">
                <a:solidFill>
                  <a:srgbClr val="FF0000"/>
                </a:solidFill>
                <a:cs typeface="B Nazanin" pitchFamily="2" charset="-78"/>
              </a:rPr>
              <a:t>ادامه: ساختار اسپور</a:t>
            </a:r>
            <a:endParaRPr lang="en-US" sz="4800" dirty="0">
              <a:solidFill>
                <a:srgbClr val="FF0000"/>
              </a:solidFill>
              <a:cs typeface="B Nazanin" pitchFamily="2" charset="-78"/>
            </a:endParaRPr>
          </a:p>
        </p:txBody>
      </p:sp>
      <p:sp>
        <p:nvSpPr>
          <p:cNvPr id="3" name="Content Placeholder 2"/>
          <p:cNvSpPr>
            <a:spLocks noGrp="1"/>
          </p:cNvSpPr>
          <p:nvPr>
            <p:ph idx="1"/>
          </p:nvPr>
        </p:nvSpPr>
        <p:spPr>
          <a:xfrm>
            <a:off x="500034" y="1142984"/>
            <a:ext cx="7239000" cy="4846320"/>
          </a:xfrm>
        </p:spPr>
        <p:txBody>
          <a:bodyPr>
            <a:normAutofit lnSpcReduction="10000"/>
          </a:bodyPr>
          <a:lstStyle/>
          <a:p>
            <a:pPr algn="just" rtl="1"/>
            <a:r>
              <a:rPr lang="fa-IR" sz="2400" b="1" dirty="0" smtClean="0">
                <a:solidFill>
                  <a:srgbClr val="FF0000"/>
                </a:solidFill>
                <a:cs typeface="B Nazanin" pitchFamily="2" charset="-78"/>
              </a:rPr>
              <a:t>پوشش(</a:t>
            </a:r>
            <a:r>
              <a:rPr lang="en-US" sz="2400" b="1" i="1" dirty="0" smtClean="0">
                <a:solidFill>
                  <a:srgbClr val="FF0000"/>
                </a:solidFill>
                <a:latin typeface="Times New Roman" pitchFamily="18" charset="0"/>
                <a:cs typeface="Times New Roman" pitchFamily="18" charset="0"/>
              </a:rPr>
              <a:t>Coat</a:t>
            </a:r>
            <a:r>
              <a:rPr lang="fa-IR" sz="2400" b="1" dirty="0" smtClean="0">
                <a:solidFill>
                  <a:srgbClr val="FF0000"/>
                </a:solidFill>
                <a:cs typeface="B Nazanin" pitchFamily="2" charset="-78"/>
              </a:rPr>
              <a:t>):</a:t>
            </a:r>
            <a:r>
              <a:rPr lang="fa-IR" sz="2400" b="1" dirty="0" smtClean="0">
                <a:solidFill>
                  <a:srgbClr val="0000CC"/>
                </a:solidFill>
                <a:cs typeface="B Nazanin" pitchFamily="2" charset="-78"/>
              </a:rPr>
              <a:t>از یک پروتئین شبه کراتین تشکیل شده است که تعداد زیادی پیوند دی سولفیدی دارد.</a:t>
            </a:r>
          </a:p>
          <a:p>
            <a:pPr algn="just" rtl="1"/>
            <a:r>
              <a:rPr lang="fa-IR" sz="2400" b="1" dirty="0" smtClean="0">
                <a:solidFill>
                  <a:srgbClr val="0000CC"/>
                </a:solidFill>
                <a:cs typeface="B Nazanin" pitchFamily="2" charset="-78"/>
              </a:rPr>
              <a:t>نکته1: نفوذناپذیری این لایه= مقاومت نسبی اسپور عوامل شیمیایی</a:t>
            </a:r>
          </a:p>
          <a:p>
            <a:pPr algn="just" rtl="1"/>
            <a:r>
              <a:rPr lang="fa-IR" sz="2400" b="1" dirty="0" smtClean="0">
                <a:solidFill>
                  <a:srgbClr val="FF0000"/>
                </a:solidFill>
                <a:cs typeface="B Nazanin" pitchFamily="2" charset="-78"/>
              </a:rPr>
              <a:t>اگزوسپوریوم: </a:t>
            </a:r>
            <a:r>
              <a:rPr lang="fa-IR" sz="2400" b="1" dirty="0" smtClean="0">
                <a:solidFill>
                  <a:srgbClr val="0000CC"/>
                </a:solidFill>
                <a:cs typeface="B Nazanin" pitchFamily="2" charset="-78"/>
              </a:rPr>
              <a:t>از پروتئین، لیپید و کربوهیدرات تشکیل شده است. این جز از لایه بازال پاراکریستالین و یک ناحیه بیرونی مویی شکل تشکیل شده و عملکرد آن = نامشخص</a:t>
            </a:r>
          </a:p>
          <a:p>
            <a:pPr algn="just" rtl="1"/>
            <a:r>
              <a:rPr lang="fa-IR" sz="2400" b="1" dirty="0" smtClean="0">
                <a:solidFill>
                  <a:srgbClr val="0000CC"/>
                </a:solidFill>
                <a:cs typeface="B Nazanin" pitchFamily="2" charset="-78"/>
              </a:rPr>
              <a:t>نکته: اسپور ب. آنتراسیس و سرئوس= دارای اگزوسپوریوم</a:t>
            </a:r>
          </a:p>
          <a:p>
            <a:pPr algn="just" rtl="1"/>
            <a:r>
              <a:rPr lang="fa-IR" sz="2400" b="1" dirty="0" smtClean="0">
                <a:solidFill>
                  <a:srgbClr val="0000CC"/>
                </a:solidFill>
                <a:cs typeface="B Nazanin" pitchFamily="2" charset="-78"/>
              </a:rPr>
              <a:t>ب. آتروفئوس= فاقد</a:t>
            </a:r>
          </a:p>
          <a:p>
            <a:pPr algn="just" rtl="1"/>
            <a:r>
              <a:rPr lang="fa-IR" sz="2400" b="1" dirty="0" smtClean="0">
                <a:solidFill>
                  <a:srgbClr val="0000CC"/>
                </a:solidFill>
                <a:cs typeface="B Nazanin" pitchFamily="2" charset="-78"/>
              </a:rPr>
              <a:t>نکته2. مقاومت اسپور در برابر حرارت به دو عامل بستگی دارد:</a:t>
            </a:r>
          </a:p>
          <a:p>
            <a:pPr algn="just" rtl="1"/>
            <a:r>
              <a:rPr lang="fa-IR" sz="2400" b="1" dirty="0" smtClean="0">
                <a:solidFill>
                  <a:srgbClr val="0000CC"/>
                </a:solidFill>
                <a:cs typeface="B Nazanin" pitchFamily="2" charset="-78"/>
              </a:rPr>
              <a:t>الف. وضعیت دهیدراتاسیون اسپور</a:t>
            </a:r>
          </a:p>
          <a:p>
            <a:pPr algn="just" rtl="1"/>
            <a:r>
              <a:rPr lang="fa-IR" sz="2400" b="1" dirty="0" smtClean="0">
                <a:solidFill>
                  <a:srgbClr val="0000CC"/>
                </a:solidFill>
                <a:cs typeface="B Nazanin" pitchFamily="2" charset="-78"/>
              </a:rPr>
              <a:t>ب. دی پیکولینات کلسیم</a:t>
            </a:r>
            <a:endParaRPr lang="en-US" sz="2400" b="1" dirty="0" smtClean="0">
              <a:solidFill>
                <a:srgbClr val="0000CC"/>
              </a:solidFill>
              <a:cs typeface="B Nazanin" pitchFamily="2" charset="-78"/>
            </a:endParaRPr>
          </a:p>
          <a:p>
            <a:pPr algn="r" rtl="1"/>
            <a:endParaRPr lang="en-US" dirty="0">
              <a:cs typeface="B Nazanin"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8630"/>
          </a:xfrm>
        </p:spPr>
        <p:txBody>
          <a:bodyPr/>
          <a:lstStyle/>
          <a:p>
            <a:pPr algn="r" rtl="1"/>
            <a:r>
              <a:rPr lang="fa-IR" dirty="0" smtClean="0">
                <a:solidFill>
                  <a:srgbClr val="FF0000"/>
                </a:solidFill>
                <a:cs typeface="B Nazanin" pitchFamily="2" charset="-78"/>
              </a:rPr>
              <a:t>فرایند جوانه زدن اسپور</a:t>
            </a:r>
            <a:endParaRPr lang="en-US" dirty="0">
              <a:solidFill>
                <a:srgbClr val="FF0000"/>
              </a:solidFill>
              <a:cs typeface="B Nazanin" pitchFamily="2" charset="-78"/>
            </a:endParaRPr>
          </a:p>
        </p:txBody>
      </p:sp>
      <p:sp>
        <p:nvSpPr>
          <p:cNvPr id="3" name="Content Placeholder 2"/>
          <p:cNvSpPr>
            <a:spLocks noGrp="1"/>
          </p:cNvSpPr>
          <p:nvPr>
            <p:ph idx="1"/>
          </p:nvPr>
        </p:nvSpPr>
        <p:spPr>
          <a:xfrm>
            <a:off x="428596" y="1142984"/>
            <a:ext cx="7239000" cy="5214974"/>
          </a:xfrm>
        </p:spPr>
        <p:txBody>
          <a:bodyPr>
            <a:normAutofit fontScale="92500" lnSpcReduction="10000"/>
          </a:bodyPr>
          <a:lstStyle/>
          <a:p>
            <a:pPr algn="just" rtl="1"/>
            <a:r>
              <a:rPr lang="fa-IR" sz="3200" b="1" dirty="0" smtClean="0">
                <a:solidFill>
                  <a:srgbClr val="FF0000"/>
                </a:solidFill>
                <a:cs typeface="B Nazanin" pitchFamily="2" charset="-78"/>
              </a:rPr>
              <a:t>فعالسازی(</a:t>
            </a:r>
            <a:r>
              <a:rPr lang="en-US" sz="3200" b="1" i="1" dirty="0" smtClean="0">
                <a:solidFill>
                  <a:srgbClr val="FF0000"/>
                </a:solidFill>
                <a:latin typeface="Times New Roman" pitchFamily="18" charset="0"/>
                <a:cs typeface="Times New Roman" pitchFamily="18" charset="0"/>
              </a:rPr>
              <a:t>Activation</a:t>
            </a:r>
            <a:r>
              <a:rPr lang="fa-IR" sz="3200" b="1" dirty="0" smtClean="0">
                <a:solidFill>
                  <a:srgbClr val="FF0000"/>
                </a:solidFill>
                <a:cs typeface="B Nazanin" pitchFamily="2" charset="-78"/>
              </a:rPr>
              <a:t>): </a:t>
            </a:r>
            <a:r>
              <a:rPr lang="fa-IR" sz="2400" b="1" dirty="0" smtClean="0">
                <a:solidFill>
                  <a:srgbClr val="0000CC"/>
                </a:solidFill>
                <a:cs typeface="B Nazanin" pitchFamily="2" charset="-78"/>
              </a:rPr>
              <a:t>حرارت، خراشیدگی، اسیدیته، عوامل شیمیایی حاوی گروه سولفیدریل؛ پوشش آسیب می بیند. در این مرحله گیرنده های </a:t>
            </a:r>
            <a:r>
              <a:rPr lang="en-US" sz="2400" b="1" i="1" dirty="0" smtClean="0">
                <a:solidFill>
                  <a:srgbClr val="0000CC"/>
                </a:solidFill>
                <a:latin typeface="Times New Roman" pitchFamily="18" charset="0"/>
                <a:cs typeface="Times New Roman" pitchFamily="18" charset="0"/>
              </a:rPr>
              <a:t>L</a:t>
            </a:r>
            <a:r>
              <a:rPr lang="fa-IR" sz="2400" b="1" i="1" dirty="0" smtClean="0">
                <a:solidFill>
                  <a:srgbClr val="0000CC"/>
                </a:solidFill>
                <a:latin typeface="Times New Roman" pitchFamily="18" charset="0"/>
                <a:cs typeface="Times New Roman" pitchFamily="18" charset="0"/>
              </a:rPr>
              <a:t>.</a:t>
            </a:r>
            <a:r>
              <a:rPr lang="fa-IR" sz="2400" b="1" dirty="0" smtClean="0">
                <a:solidFill>
                  <a:srgbClr val="0000CC"/>
                </a:solidFill>
                <a:cs typeface="B Nazanin" pitchFamily="2" charset="-78"/>
              </a:rPr>
              <a:t> آلانینی که فعالیت پروتئازی دارند، فعال می شوند.</a:t>
            </a:r>
          </a:p>
          <a:p>
            <a:pPr algn="just" rtl="1"/>
            <a:r>
              <a:rPr lang="fa-IR" sz="3200" b="1" dirty="0" smtClean="0">
                <a:solidFill>
                  <a:srgbClr val="FF0000"/>
                </a:solidFill>
                <a:cs typeface="B Nazanin" pitchFamily="2" charset="-78"/>
              </a:rPr>
              <a:t>آغاز(</a:t>
            </a:r>
            <a:r>
              <a:rPr lang="en-US" sz="3200" b="1" i="1" dirty="0" smtClean="0">
                <a:solidFill>
                  <a:srgbClr val="FF0000"/>
                </a:solidFill>
                <a:latin typeface="Times New Roman" pitchFamily="18" charset="0"/>
                <a:cs typeface="Times New Roman" pitchFamily="18" charset="0"/>
              </a:rPr>
              <a:t>initiation</a:t>
            </a:r>
            <a:r>
              <a:rPr lang="fa-IR" sz="3200" b="1" dirty="0" smtClean="0">
                <a:solidFill>
                  <a:srgbClr val="FF0000"/>
                </a:solidFill>
                <a:cs typeface="B Nazanin" pitchFamily="2" charset="-78"/>
              </a:rPr>
              <a:t>): </a:t>
            </a:r>
            <a:r>
              <a:rPr lang="fa-IR" sz="2400" b="1" dirty="0" smtClean="0">
                <a:solidFill>
                  <a:srgbClr val="0000CC"/>
                </a:solidFill>
                <a:cs typeface="B Nazanin" pitchFamily="2" charset="-78"/>
              </a:rPr>
              <a:t>در صورتی که شرایط محیطی مناسب باشد جوانه زدن آغاز می شود. گونه های مختلف دارای گیرنده هایی هستند که عوامل موثر متفاوتی را به عنوان غنی بودن محیط تشخیص می دهند. در یک گونه آلانین و در گونه دیگر آدنوزین. این عوامل به گیرنده های ال آلانینی متصل شده و این گیرنده ها با فعالیت پروتئازی خود اتولایزین را فعال می کند که به سرعت پپتیدوگلی کان کورتکس را تجزیه می نماید. آب جذب شده، دی پیکولینات کلسیم آزاد شده؛ مواد غذایی وارد اسپور می شوند.</a:t>
            </a:r>
          </a:p>
          <a:p>
            <a:pPr algn="just" rtl="1"/>
            <a:r>
              <a:rPr lang="fa-IR" sz="3200" b="1" dirty="0" smtClean="0">
                <a:solidFill>
                  <a:srgbClr val="FF0000"/>
                </a:solidFill>
                <a:cs typeface="B Nazanin" pitchFamily="2" charset="-78"/>
              </a:rPr>
              <a:t>رشد(</a:t>
            </a:r>
            <a:r>
              <a:rPr lang="en-US" sz="3200" b="1" i="1" dirty="0" smtClean="0">
                <a:solidFill>
                  <a:srgbClr val="FF0000"/>
                </a:solidFill>
                <a:latin typeface="Times New Roman" pitchFamily="18" charset="0"/>
                <a:cs typeface="Times New Roman" pitchFamily="18" charset="0"/>
              </a:rPr>
              <a:t>outgrowth</a:t>
            </a:r>
            <a:r>
              <a:rPr lang="fa-IR" sz="3200" b="1" dirty="0" smtClean="0">
                <a:solidFill>
                  <a:srgbClr val="FF0000"/>
                </a:solidFill>
                <a:cs typeface="B Nazanin" pitchFamily="2" charset="-78"/>
              </a:rPr>
              <a:t>): </a:t>
            </a:r>
            <a:r>
              <a:rPr lang="fa-IR" sz="2400" b="1" dirty="0" smtClean="0">
                <a:solidFill>
                  <a:srgbClr val="0000CC"/>
                </a:solidFill>
                <a:cs typeface="B Nazanin" pitchFamily="2" charset="-78"/>
              </a:rPr>
              <a:t>تجزیه کورتکس منجر به ظهور سلول رویشی متشکل از پروتوپلاست به همراه دیواره می شود. این مرحله نیاز به تامین تمام مواد غذایی لازم برای رشد دارد.</a:t>
            </a:r>
            <a:endParaRPr lang="en-US" sz="2400" b="1" dirty="0" smtClean="0">
              <a:solidFill>
                <a:srgbClr val="0000CC"/>
              </a:solidFill>
              <a:cs typeface="B Nazanin" pitchFamily="2"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80068"/>
          </a:xfrm>
        </p:spPr>
        <p:txBody>
          <a:bodyPr/>
          <a:lstStyle/>
          <a:p>
            <a:pPr algn="just" rtl="1"/>
            <a:r>
              <a:rPr lang="fa-IR" dirty="0" smtClean="0">
                <a:solidFill>
                  <a:srgbClr val="FF0000"/>
                </a:solidFill>
                <a:cs typeface="B Nazanin" pitchFamily="2" charset="-78"/>
              </a:rPr>
              <a:t>تقسیم سلولی</a:t>
            </a:r>
            <a:endParaRPr lang="en-US" dirty="0">
              <a:solidFill>
                <a:srgbClr val="FF0000"/>
              </a:solidFill>
              <a:cs typeface="B Nazanin" pitchFamily="2" charset="-78"/>
            </a:endParaRPr>
          </a:p>
        </p:txBody>
      </p:sp>
      <p:sp>
        <p:nvSpPr>
          <p:cNvPr id="3" name="Content Placeholder 2"/>
          <p:cNvSpPr>
            <a:spLocks noGrp="1"/>
          </p:cNvSpPr>
          <p:nvPr>
            <p:ph idx="1"/>
          </p:nvPr>
        </p:nvSpPr>
        <p:spPr>
          <a:xfrm>
            <a:off x="714348" y="1214422"/>
            <a:ext cx="7239000" cy="5286412"/>
          </a:xfrm>
        </p:spPr>
        <p:txBody>
          <a:bodyPr>
            <a:noAutofit/>
          </a:bodyPr>
          <a:lstStyle/>
          <a:p>
            <a:pPr algn="just" rtl="1"/>
            <a:r>
              <a:rPr lang="fa-IR" b="1" dirty="0" smtClean="0">
                <a:solidFill>
                  <a:srgbClr val="0000CC"/>
                </a:solidFill>
                <a:cs typeface="B Nazanin" pitchFamily="2" charset="-78"/>
              </a:rPr>
              <a:t>تقسیم باکتری= دوتایی</a:t>
            </a:r>
          </a:p>
          <a:p>
            <a:pPr algn="just" rtl="1"/>
            <a:r>
              <a:rPr lang="fa-IR" b="1" dirty="0" smtClean="0">
                <a:solidFill>
                  <a:srgbClr val="0000CC"/>
                </a:solidFill>
                <a:cs typeface="B Nazanin" pitchFamily="2" charset="-78"/>
              </a:rPr>
              <a:t>سپتوم(دیواره عرضی) مانند اشرشیا</a:t>
            </a:r>
          </a:p>
          <a:p>
            <a:pPr algn="just" rtl="1"/>
            <a:r>
              <a:rPr lang="fa-IR" b="1" dirty="0" smtClean="0">
                <a:solidFill>
                  <a:srgbClr val="0000CC"/>
                </a:solidFill>
                <a:cs typeface="B Nazanin" pitchFamily="2" charset="-78"/>
              </a:rPr>
              <a:t>چرخه سلولی</a:t>
            </a:r>
          </a:p>
          <a:p>
            <a:pPr algn="just" rtl="1"/>
            <a:r>
              <a:rPr lang="fa-IR" b="1" dirty="0" smtClean="0">
                <a:solidFill>
                  <a:srgbClr val="0000CC"/>
                </a:solidFill>
                <a:cs typeface="B Nazanin" pitchFamily="2" charset="-78"/>
              </a:rPr>
              <a:t> میکروکوکوس و پدیوکوکوس برای تشکیل گروه های مربع شکل چهار سلولی به نام تتراد در دو سطح تقسیم می شوند.</a:t>
            </a:r>
          </a:p>
          <a:p>
            <a:pPr algn="just" rtl="1"/>
            <a:r>
              <a:rPr lang="fa-IR" b="1" dirty="0" smtClean="0">
                <a:solidFill>
                  <a:srgbClr val="0000CC"/>
                </a:solidFill>
                <a:cs typeface="B Nazanin" pitchFamily="2" charset="-78"/>
              </a:rPr>
              <a:t>سارسین(سه سطح: مجموعه مکعبی حاوی 8 سلول: دسته های چهارتایی</a:t>
            </a:r>
          </a:p>
          <a:p>
            <a:pPr algn="just" rtl="1"/>
            <a:r>
              <a:rPr lang="fa-IR" b="1" dirty="0" smtClean="0">
                <a:solidFill>
                  <a:srgbClr val="0000CC"/>
                </a:solidFill>
                <a:cs typeface="B Nazanin" pitchFamily="2" charset="-78"/>
              </a:rPr>
              <a:t>گاهی به دنبال تقسیم، حرکات خاصی به نام حرکات شلاقی ایجاد می شود که این حرکات باعث قرار گرفتن باکتری ها به صورت موازی در کنار یکدیگر شده که در این حالت پالیسید نامیده می شود.= دیفتری</a:t>
            </a:r>
            <a:endParaRPr lang="en-US" b="1" dirty="0">
              <a:solidFill>
                <a:srgbClr val="0000CC"/>
              </a:solidFill>
              <a:cs typeface="B Nazanin" pitchFamily="2" charset="-7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p:cNvPicPr>
            <a:picLocks noChangeAspect="1" noChangeArrowheads="1"/>
          </p:cNvPicPr>
          <p:nvPr/>
        </p:nvPicPr>
        <p:blipFill>
          <a:blip r:embed="rId2"/>
          <a:srcRect/>
          <a:stretch>
            <a:fillRect/>
          </a:stretch>
        </p:blipFill>
        <p:spPr bwMode="auto">
          <a:xfrm>
            <a:off x="352552" y="285728"/>
            <a:ext cx="6934092" cy="5619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naryfission"/>
          <p:cNvPicPr>
            <a:picLocks noChangeAspect="1" noChangeArrowheads="1"/>
          </p:cNvPicPr>
          <p:nvPr/>
        </p:nvPicPr>
        <p:blipFill>
          <a:blip r:embed="rId2"/>
          <a:srcRect/>
          <a:stretch>
            <a:fillRect/>
          </a:stretch>
        </p:blipFill>
        <p:spPr bwMode="auto">
          <a:xfrm>
            <a:off x="1285852" y="612249"/>
            <a:ext cx="4786346" cy="5892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8630"/>
          </a:xfrm>
        </p:spPr>
        <p:txBody>
          <a:bodyPr>
            <a:normAutofit/>
          </a:bodyPr>
          <a:lstStyle/>
          <a:p>
            <a:pPr algn="r" rtl="1"/>
            <a:r>
              <a:rPr lang="fa-IR" dirty="0" smtClean="0">
                <a:solidFill>
                  <a:srgbClr val="FF0000"/>
                </a:solidFill>
                <a:cs typeface="B Nazanin" pitchFamily="2" charset="-78"/>
              </a:rPr>
              <a:t>رنگ آمیزی باکتری</a:t>
            </a:r>
            <a:endParaRPr lang="en-US" dirty="0">
              <a:solidFill>
                <a:srgbClr val="FF0000"/>
              </a:solidFill>
              <a:cs typeface="B Nazanin" pitchFamily="2" charset="-78"/>
            </a:endParaRPr>
          </a:p>
        </p:txBody>
      </p:sp>
      <p:sp>
        <p:nvSpPr>
          <p:cNvPr id="3" name="Content Placeholder 2"/>
          <p:cNvSpPr>
            <a:spLocks noGrp="1"/>
          </p:cNvSpPr>
          <p:nvPr>
            <p:ph idx="1"/>
          </p:nvPr>
        </p:nvSpPr>
        <p:spPr>
          <a:xfrm>
            <a:off x="500034" y="1071546"/>
            <a:ext cx="7239000" cy="4846320"/>
          </a:xfrm>
        </p:spPr>
        <p:txBody>
          <a:bodyPr/>
          <a:lstStyle/>
          <a:p>
            <a:pPr algn="just" rtl="1"/>
            <a:endParaRPr lang="en-US" dirty="0">
              <a:cs typeface="B Nazanin" pitchFamily="2" charset="-7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8630"/>
          </a:xfrm>
        </p:spPr>
        <p:txBody>
          <a:bodyPr/>
          <a:lstStyle/>
          <a:p>
            <a:pPr algn="just" rtl="1"/>
            <a:r>
              <a:rPr lang="fa-IR" dirty="0" smtClean="0">
                <a:solidFill>
                  <a:srgbClr val="FF0000"/>
                </a:solidFill>
                <a:cs typeface="B Nazanin" pitchFamily="2" charset="-78"/>
              </a:rPr>
              <a:t>فصل سوم: رده بندی</a:t>
            </a:r>
            <a:endParaRPr lang="en-US" dirty="0" smtClean="0">
              <a:solidFill>
                <a:srgbClr val="FF0000"/>
              </a:solidFill>
              <a:cs typeface="B Nazanin" pitchFamily="2" charset="-78"/>
            </a:endParaRPr>
          </a:p>
        </p:txBody>
      </p:sp>
      <p:sp>
        <p:nvSpPr>
          <p:cNvPr id="3" name="Content Placeholder 2"/>
          <p:cNvSpPr>
            <a:spLocks noGrp="1"/>
          </p:cNvSpPr>
          <p:nvPr>
            <p:ph idx="1"/>
          </p:nvPr>
        </p:nvSpPr>
        <p:spPr>
          <a:xfrm>
            <a:off x="500034" y="1142984"/>
            <a:ext cx="7239000" cy="5715016"/>
          </a:xfrm>
        </p:spPr>
        <p:txBody>
          <a:bodyPr/>
          <a:lstStyle/>
          <a:p>
            <a:pPr algn="just" rtl="1"/>
            <a:r>
              <a:rPr lang="fa-IR" sz="2550" b="1" i="1" dirty="0" smtClean="0">
                <a:solidFill>
                  <a:srgbClr val="0000CC"/>
                </a:solidFill>
                <a:latin typeface="Times New Roman" pitchFamily="18" charset="0"/>
                <a:cs typeface="B Nazanin" pitchFamily="2" charset="-78"/>
              </a:rPr>
              <a:t>سه موضوع مجزا ولی مرتبط از دانش رده بندی(</a:t>
            </a:r>
            <a:r>
              <a:rPr lang="en-US" sz="2550" b="1" i="1" dirty="0" smtClean="0">
                <a:solidFill>
                  <a:srgbClr val="0000CC"/>
                </a:solidFill>
                <a:latin typeface="Times New Roman" pitchFamily="18" charset="0"/>
                <a:cs typeface="B Nazanin" pitchFamily="2" charset="-78"/>
              </a:rPr>
              <a:t>taxonomy</a:t>
            </a:r>
            <a:r>
              <a:rPr lang="fa-IR" sz="2550" b="1" i="1" dirty="0" smtClean="0">
                <a:solidFill>
                  <a:srgbClr val="0000CC"/>
                </a:solidFill>
                <a:latin typeface="Times New Roman" pitchFamily="18" charset="0"/>
                <a:cs typeface="B Nazanin" pitchFamily="2" charset="-78"/>
              </a:rPr>
              <a:t>):</a:t>
            </a:r>
          </a:p>
          <a:p>
            <a:pPr algn="just" rtl="1"/>
            <a:r>
              <a:rPr lang="fa-IR" sz="2500" b="1" i="1" dirty="0" smtClean="0">
                <a:solidFill>
                  <a:srgbClr val="0000CC"/>
                </a:solidFill>
                <a:latin typeface="Times New Roman" pitchFamily="18" charset="0"/>
                <a:cs typeface="B Nazanin" pitchFamily="2" charset="-78"/>
              </a:rPr>
              <a:t>طبقه بندی(</a:t>
            </a:r>
            <a:r>
              <a:rPr lang="en-US" sz="2500" b="1" i="1" dirty="0" smtClean="0">
                <a:solidFill>
                  <a:srgbClr val="0000CC"/>
                </a:solidFill>
                <a:latin typeface="Times New Roman" pitchFamily="18" charset="0"/>
                <a:cs typeface="B Nazanin" pitchFamily="2" charset="-78"/>
              </a:rPr>
              <a:t>classification</a:t>
            </a:r>
            <a:r>
              <a:rPr lang="fa-IR" sz="2500" b="1" i="1" dirty="0" smtClean="0">
                <a:solidFill>
                  <a:srgbClr val="0000CC"/>
                </a:solidFill>
                <a:latin typeface="Times New Roman" pitchFamily="18" charset="0"/>
                <a:cs typeface="B Nazanin" pitchFamily="2" charset="-78"/>
              </a:rPr>
              <a:t>)</a:t>
            </a:r>
          </a:p>
          <a:p>
            <a:pPr algn="just" rtl="1"/>
            <a:r>
              <a:rPr lang="fa-IR" sz="2500" b="1" i="1" dirty="0" smtClean="0">
                <a:solidFill>
                  <a:srgbClr val="0000CC"/>
                </a:solidFill>
                <a:latin typeface="Times New Roman" pitchFamily="18" charset="0"/>
                <a:cs typeface="B Nazanin" pitchFamily="2" charset="-78"/>
              </a:rPr>
              <a:t>نامگذاری(</a:t>
            </a:r>
            <a:r>
              <a:rPr lang="en-US" sz="2500" b="1" i="1" dirty="0" smtClean="0">
                <a:solidFill>
                  <a:srgbClr val="0000CC"/>
                </a:solidFill>
                <a:latin typeface="Times New Roman" pitchFamily="18" charset="0"/>
                <a:cs typeface="B Nazanin" pitchFamily="2" charset="-78"/>
              </a:rPr>
              <a:t>nomenclature</a:t>
            </a:r>
            <a:r>
              <a:rPr lang="fa-IR" sz="2500" b="1" i="1" dirty="0" smtClean="0">
                <a:solidFill>
                  <a:srgbClr val="0000CC"/>
                </a:solidFill>
                <a:latin typeface="Times New Roman" pitchFamily="18" charset="0"/>
                <a:cs typeface="B Nazanin" pitchFamily="2" charset="-78"/>
              </a:rPr>
              <a:t>)</a:t>
            </a:r>
          </a:p>
          <a:p>
            <a:pPr algn="just" rtl="1"/>
            <a:r>
              <a:rPr lang="fa-IR" sz="2500" b="1" i="1" dirty="0" smtClean="0">
                <a:solidFill>
                  <a:srgbClr val="0000CC"/>
                </a:solidFill>
                <a:latin typeface="Times New Roman" pitchFamily="18" charset="0"/>
                <a:cs typeface="B Nazanin" pitchFamily="2" charset="-78"/>
              </a:rPr>
              <a:t>تعیین هویت(</a:t>
            </a:r>
            <a:r>
              <a:rPr lang="en-US" sz="2500" b="1" i="1" dirty="0" smtClean="0">
                <a:solidFill>
                  <a:srgbClr val="0000CC"/>
                </a:solidFill>
                <a:latin typeface="Times New Roman" pitchFamily="18" charset="0"/>
                <a:cs typeface="B Nazanin" pitchFamily="2" charset="-78"/>
              </a:rPr>
              <a:t>identification</a:t>
            </a:r>
            <a:r>
              <a:rPr lang="fa-IR" sz="2500" b="1" i="1" dirty="0" smtClean="0">
                <a:solidFill>
                  <a:srgbClr val="0000CC"/>
                </a:solidFill>
                <a:latin typeface="Times New Roman" pitchFamily="18" charset="0"/>
                <a:cs typeface="B Nazanin" pitchFamily="2" charset="-78"/>
              </a:rPr>
              <a:t>)</a:t>
            </a:r>
          </a:p>
          <a:p>
            <a:pPr algn="just" rtl="1"/>
            <a:r>
              <a:rPr lang="fa-IR" sz="2500" b="1" i="1" dirty="0" smtClean="0">
                <a:solidFill>
                  <a:srgbClr val="0000CC"/>
                </a:solidFill>
                <a:latin typeface="Times New Roman" pitchFamily="18" charset="0"/>
                <a:cs typeface="B Nazanin" pitchFamily="2" charset="-78"/>
              </a:rPr>
              <a:t>سطوح رده بندی(مانند </a:t>
            </a:r>
            <a:r>
              <a:rPr lang="en-US" sz="2500" b="1" i="1" dirty="0" err="1" smtClean="0">
                <a:solidFill>
                  <a:srgbClr val="0000CC"/>
                </a:solidFill>
                <a:latin typeface="Times New Roman" pitchFamily="18" charset="0"/>
                <a:cs typeface="B Nazanin" pitchFamily="2" charset="-78"/>
              </a:rPr>
              <a:t>E.coli</a:t>
            </a:r>
            <a:r>
              <a:rPr lang="fa-IR" sz="2500" b="1" i="1" dirty="0" smtClean="0">
                <a:solidFill>
                  <a:srgbClr val="0000CC"/>
                </a:solidFill>
                <a:latin typeface="Times New Roman" pitchFamily="18" charset="0"/>
                <a:cs typeface="B Nazanin" pitchFamily="2" charset="-78"/>
              </a:rPr>
              <a:t>)</a:t>
            </a:r>
          </a:p>
          <a:p>
            <a:pPr algn="just" rtl="1"/>
            <a:r>
              <a:rPr lang="fa-IR" dirty="0" smtClean="0">
                <a:cs typeface="B Nazanin" pitchFamily="2" charset="-78"/>
              </a:rPr>
              <a:t>.</a:t>
            </a:r>
            <a:endParaRPr lang="en-US" dirty="0">
              <a:cs typeface="B Nazanin" pitchFamily="2" charset="-78"/>
            </a:endParaRPr>
          </a:p>
        </p:txBody>
      </p:sp>
      <p:graphicFrame>
        <p:nvGraphicFramePr>
          <p:cNvPr id="4" name="Table 3"/>
          <p:cNvGraphicFramePr>
            <a:graphicFrameLocks noGrp="1"/>
          </p:cNvGraphicFramePr>
          <p:nvPr/>
        </p:nvGraphicFramePr>
        <p:xfrm>
          <a:off x="1142976" y="3500438"/>
          <a:ext cx="6096000" cy="3169920"/>
        </p:xfrm>
        <a:graphic>
          <a:graphicData uri="http://schemas.openxmlformats.org/drawingml/2006/table">
            <a:tbl>
              <a:tblPr firstRow="1" bandRow="1">
                <a:tableStyleId>{5C22544A-7EE6-4342-B048-85BDC9FD1C3A}</a:tableStyleId>
              </a:tblPr>
              <a:tblGrid>
                <a:gridCol w="3048000"/>
                <a:gridCol w="3048000"/>
              </a:tblGrid>
              <a:tr h="0">
                <a:tc>
                  <a:txBody>
                    <a:bodyPr/>
                    <a:lstStyle/>
                    <a:p>
                      <a:r>
                        <a:rPr lang="en-US" sz="2000" i="1" dirty="0" smtClean="0">
                          <a:solidFill>
                            <a:srgbClr val="0000CC"/>
                          </a:solidFill>
                          <a:latin typeface="Times New Roman" pitchFamily="18" charset="0"/>
                          <a:cs typeface="Times New Roman" pitchFamily="18" charset="0"/>
                        </a:rPr>
                        <a:t>kingdom</a:t>
                      </a:r>
                      <a:endParaRPr lang="en-US" sz="2000" i="1" dirty="0">
                        <a:solidFill>
                          <a:srgbClr val="0000CC"/>
                        </a:solidFill>
                        <a:latin typeface="Times New Roman" pitchFamily="18" charset="0"/>
                        <a:cs typeface="Times New Roman" pitchFamily="18" charset="0"/>
                      </a:endParaRPr>
                    </a:p>
                  </a:txBody>
                  <a:tcPr/>
                </a:tc>
                <a:tc>
                  <a:txBody>
                    <a:bodyPr/>
                    <a:lstStyle/>
                    <a:p>
                      <a:r>
                        <a:rPr lang="fa-IR" dirty="0" smtClean="0"/>
                        <a:t>پروکاریوت</a:t>
                      </a:r>
                      <a:endParaRPr lang="en-US" dirty="0"/>
                    </a:p>
                  </a:txBody>
                  <a:tcPr/>
                </a:tc>
              </a:tr>
              <a:tr h="370840">
                <a:tc>
                  <a:txBody>
                    <a:bodyPr/>
                    <a:lstStyle/>
                    <a:p>
                      <a:r>
                        <a:rPr lang="en-US" sz="2000" i="1" dirty="0" smtClean="0">
                          <a:solidFill>
                            <a:srgbClr val="0000CC"/>
                          </a:solidFill>
                          <a:latin typeface="Times New Roman" pitchFamily="18" charset="0"/>
                          <a:cs typeface="Times New Roman" pitchFamily="18" charset="0"/>
                        </a:rPr>
                        <a:t>division</a:t>
                      </a:r>
                      <a:endParaRPr lang="en-US" sz="2000" i="1" dirty="0">
                        <a:solidFill>
                          <a:srgbClr val="0000CC"/>
                        </a:solidFill>
                        <a:latin typeface="Times New Roman" pitchFamily="18" charset="0"/>
                        <a:cs typeface="Times New Roman" pitchFamily="18" charset="0"/>
                      </a:endParaRPr>
                    </a:p>
                  </a:txBody>
                  <a:tcPr/>
                </a:tc>
                <a:tc>
                  <a:txBody>
                    <a:bodyPr/>
                    <a:lstStyle/>
                    <a:p>
                      <a:pPr algn="ctr"/>
                      <a:r>
                        <a:rPr lang="fa-IR" sz="2000" b="1" dirty="0" smtClean="0">
                          <a:solidFill>
                            <a:srgbClr val="FF0000"/>
                          </a:solidFill>
                          <a:cs typeface="B Nazanin" pitchFamily="2" charset="-78"/>
                        </a:rPr>
                        <a:t>گراسیلی</a:t>
                      </a:r>
                      <a:r>
                        <a:rPr lang="fa-IR" sz="2000" b="1" baseline="0" dirty="0" smtClean="0">
                          <a:solidFill>
                            <a:srgbClr val="FF0000"/>
                          </a:solidFill>
                          <a:cs typeface="B Nazanin" pitchFamily="2" charset="-78"/>
                        </a:rPr>
                        <a:t> </a:t>
                      </a:r>
                      <a:r>
                        <a:rPr lang="fa-IR" sz="2000" b="1" dirty="0" smtClean="0">
                          <a:solidFill>
                            <a:srgbClr val="FF0000"/>
                          </a:solidFill>
                          <a:cs typeface="B Nazanin" pitchFamily="2" charset="-78"/>
                        </a:rPr>
                        <a:t>کوتس</a:t>
                      </a:r>
                      <a:endParaRPr lang="en-US" sz="2000" b="1" dirty="0">
                        <a:solidFill>
                          <a:srgbClr val="FF0000"/>
                        </a:solidFill>
                        <a:cs typeface="B Nazanin" pitchFamily="2" charset="-78"/>
                      </a:endParaRPr>
                    </a:p>
                  </a:txBody>
                  <a:tcPr/>
                </a:tc>
              </a:tr>
              <a:tr h="370840">
                <a:tc>
                  <a:txBody>
                    <a:bodyPr/>
                    <a:lstStyle/>
                    <a:p>
                      <a:r>
                        <a:rPr lang="en-US" sz="2000" i="1" dirty="0" smtClean="0">
                          <a:solidFill>
                            <a:srgbClr val="0000CC"/>
                          </a:solidFill>
                          <a:latin typeface="Times New Roman" pitchFamily="18" charset="0"/>
                          <a:cs typeface="Times New Roman" pitchFamily="18" charset="0"/>
                        </a:rPr>
                        <a:t>class</a:t>
                      </a:r>
                      <a:endParaRPr lang="en-US" sz="2000" i="1" dirty="0">
                        <a:solidFill>
                          <a:srgbClr val="0000CC"/>
                        </a:solidFill>
                        <a:latin typeface="Times New Roman" pitchFamily="18" charset="0"/>
                        <a:cs typeface="Times New Roman" pitchFamily="18" charset="0"/>
                      </a:endParaRPr>
                    </a:p>
                  </a:txBody>
                  <a:tcPr/>
                </a:tc>
                <a:tc>
                  <a:txBody>
                    <a:bodyPr/>
                    <a:lstStyle/>
                    <a:p>
                      <a:pPr algn="ctr"/>
                      <a:r>
                        <a:rPr lang="fa-IR" sz="2000" b="1" dirty="0" smtClean="0">
                          <a:solidFill>
                            <a:srgbClr val="FF0000"/>
                          </a:solidFill>
                          <a:cs typeface="B Nazanin" pitchFamily="2" charset="-78"/>
                        </a:rPr>
                        <a:t>اسکوتوباکتر</a:t>
                      </a:r>
                      <a:endParaRPr lang="en-US" sz="2000" b="1" dirty="0">
                        <a:solidFill>
                          <a:srgbClr val="FF0000"/>
                        </a:solidFill>
                        <a:cs typeface="B Nazanin" pitchFamily="2" charset="-78"/>
                      </a:endParaRPr>
                    </a:p>
                  </a:txBody>
                  <a:tcPr/>
                </a:tc>
              </a:tr>
              <a:tr h="370840">
                <a:tc>
                  <a:txBody>
                    <a:bodyPr/>
                    <a:lstStyle/>
                    <a:p>
                      <a:r>
                        <a:rPr lang="en-US" sz="2000" i="1" dirty="0" smtClean="0">
                          <a:solidFill>
                            <a:srgbClr val="0000CC"/>
                          </a:solidFill>
                          <a:latin typeface="Times New Roman" pitchFamily="18" charset="0"/>
                          <a:cs typeface="Times New Roman" pitchFamily="18" charset="0"/>
                        </a:rPr>
                        <a:t>order</a:t>
                      </a:r>
                      <a:endParaRPr lang="en-US" sz="2000" i="1" dirty="0">
                        <a:solidFill>
                          <a:srgbClr val="0000CC"/>
                        </a:solidFill>
                        <a:latin typeface="Times New Roman" pitchFamily="18" charset="0"/>
                        <a:cs typeface="Times New Roman" pitchFamily="18" charset="0"/>
                      </a:endParaRPr>
                    </a:p>
                  </a:txBody>
                  <a:tcPr/>
                </a:tc>
                <a:tc>
                  <a:txBody>
                    <a:bodyPr/>
                    <a:lstStyle/>
                    <a:p>
                      <a:pPr algn="ctr"/>
                      <a:r>
                        <a:rPr lang="fa-IR" sz="2000" b="1" dirty="0" smtClean="0">
                          <a:solidFill>
                            <a:srgbClr val="FF0000"/>
                          </a:solidFill>
                          <a:cs typeface="B Nazanin" pitchFamily="2" charset="-78"/>
                        </a:rPr>
                        <a:t>یوباکتریال</a:t>
                      </a:r>
                      <a:endParaRPr lang="en-US" sz="2000" b="1" dirty="0">
                        <a:solidFill>
                          <a:srgbClr val="FF0000"/>
                        </a:solidFill>
                        <a:cs typeface="B Nazanin" pitchFamily="2" charset="-78"/>
                      </a:endParaRPr>
                    </a:p>
                  </a:txBody>
                  <a:tcPr/>
                </a:tc>
              </a:tr>
              <a:tr h="370840">
                <a:tc>
                  <a:txBody>
                    <a:bodyPr/>
                    <a:lstStyle/>
                    <a:p>
                      <a:r>
                        <a:rPr lang="en-US" sz="2000" i="1" dirty="0" smtClean="0">
                          <a:solidFill>
                            <a:srgbClr val="0000CC"/>
                          </a:solidFill>
                          <a:latin typeface="Times New Roman" pitchFamily="18" charset="0"/>
                          <a:cs typeface="Times New Roman" pitchFamily="18" charset="0"/>
                        </a:rPr>
                        <a:t>family</a:t>
                      </a:r>
                      <a:endParaRPr lang="en-US" sz="2000" i="1" dirty="0">
                        <a:solidFill>
                          <a:srgbClr val="0000CC"/>
                        </a:solidFill>
                        <a:latin typeface="Times New Roman" pitchFamily="18" charset="0"/>
                        <a:cs typeface="Times New Roman" pitchFamily="18" charset="0"/>
                      </a:endParaRPr>
                    </a:p>
                  </a:txBody>
                  <a:tcPr/>
                </a:tc>
                <a:tc>
                  <a:txBody>
                    <a:bodyPr/>
                    <a:lstStyle/>
                    <a:p>
                      <a:pPr algn="ctr"/>
                      <a:r>
                        <a:rPr lang="fa-IR" sz="2000" b="1" dirty="0" smtClean="0">
                          <a:solidFill>
                            <a:srgbClr val="FF0000"/>
                          </a:solidFill>
                          <a:cs typeface="B Nazanin" pitchFamily="2" charset="-78"/>
                        </a:rPr>
                        <a:t>انتروباکتریاسه</a:t>
                      </a:r>
                      <a:endParaRPr lang="en-US" sz="2000" b="1" dirty="0">
                        <a:solidFill>
                          <a:srgbClr val="FF0000"/>
                        </a:solidFill>
                        <a:cs typeface="B Nazanin" pitchFamily="2" charset="-78"/>
                      </a:endParaRPr>
                    </a:p>
                  </a:txBody>
                  <a:tcPr/>
                </a:tc>
              </a:tr>
              <a:tr h="370840">
                <a:tc>
                  <a:txBody>
                    <a:bodyPr/>
                    <a:lstStyle/>
                    <a:p>
                      <a:r>
                        <a:rPr lang="en-US" sz="2000" i="1" dirty="0" smtClean="0">
                          <a:solidFill>
                            <a:srgbClr val="0000CC"/>
                          </a:solidFill>
                          <a:latin typeface="Times New Roman" pitchFamily="18" charset="0"/>
                          <a:cs typeface="Times New Roman" pitchFamily="18" charset="0"/>
                        </a:rPr>
                        <a:t>genus</a:t>
                      </a:r>
                      <a:endParaRPr lang="en-US" sz="2000" i="1" dirty="0">
                        <a:solidFill>
                          <a:srgbClr val="0000CC"/>
                        </a:solidFill>
                        <a:latin typeface="Times New Roman" pitchFamily="18" charset="0"/>
                        <a:cs typeface="Times New Roman" pitchFamily="18" charset="0"/>
                      </a:endParaRPr>
                    </a:p>
                  </a:txBody>
                  <a:tcPr/>
                </a:tc>
                <a:tc>
                  <a:txBody>
                    <a:bodyPr/>
                    <a:lstStyle/>
                    <a:p>
                      <a:pPr algn="ctr"/>
                      <a:r>
                        <a:rPr lang="fa-IR" sz="2000" b="1" dirty="0" smtClean="0">
                          <a:solidFill>
                            <a:srgbClr val="FF0000"/>
                          </a:solidFill>
                          <a:cs typeface="B Nazanin" pitchFamily="2" charset="-78"/>
                        </a:rPr>
                        <a:t>اشرشیا</a:t>
                      </a:r>
                      <a:endParaRPr lang="en-US" sz="2000" b="1" dirty="0">
                        <a:solidFill>
                          <a:srgbClr val="FF0000"/>
                        </a:solidFill>
                        <a:cs typeface="B Nazanin" pitchFamily="2" charset="-78"/>
                      </a:endParaRPr>
                    </a:p>
                  </a:txBody>
                  <a:tcPr/>
                </a:tc>
              </a:tr>
              <a:tr h="370840">
                <a:tc>
                  <a:txBody>
                    <a:bodyPr/>
                    <a:lstStyle/>
                    <a:p>
                      <a:r>
                        <a:rPr lang="en-US" sz="2000" i="1" dirty="0" smtClean="0">
                          <a:solidFill>
                            <a:srgbClr val="0000CC"/>
                          </a:solidFill>
                          <a:latin typeface="Times New Roman" pitchFamily="18" charset="0"/>
                          <a:cs typeface="Times New Roman" pitchFamily="18" charset="0"/>
                        </a:rPr>
                        <a:t>species</a:t>
                      </a:r>
                      <a:endParaRPr lang="en-US" sz="2000" i="1" dirty="0">
                        <a:solidFill>
                          <a:srgbClr val="0000CC"/>
                        </a:solidFill>
                        <a:latin typeface="Times New Roman" pitchFamily="18" charset="0"/>
                        <a:cs typeface="Times New Roman" pitchFamily="18" charset="0"/>
                      </a:endParaRPr>
                    </a:p>
                  </a:txBody>
                  <a:tcPr/>
                </a:tc>
                <a:tc>
                  <a:txBody>
                    <a:bodyPr/>
                    <a:lstStyle/>
                    <a:p>
                      <a:pPr algn="ctr"/>
                      <a:r>
                        <a:rPr lang="fa-IR" sz="2000" b="1" dirty="0" smtClean="0">
                          <a:solidFill>
                            <a:srgbClr val="FF0000"/>
                          </a:solidFill>
                          <a:cs typeface="B Nazanin" pitchFamily="2" charset="-78"/>
                        </a:rPr>
                        <a:t>کولی</a:t>
                      </a:r>
                      <a:endParaRPr lang="en-US" sz="2000" b="1" dirty="0">
                        <a:solidFill>
                          <a:srgbClr val="FF0000"/>
                        </a:solidFill>
                        <a:cs typeface="B Nazanin" pitchFamily="2" charset="-78"/>
                      </a:endParaRPr>
                    </a:p>
                  </a:txBody>
                  <a:tcPr/>
                </a:tc>
              </a:tr>
              <a:tr h="370840">
                <a:tc>
                  <a:txBody>
                    <a:bodyPr/>
                    <a:lstStyle/>
                    <a:p>
                      <a:r>
                        <a:rPr lang="en-US" sz="2000" i="1" dirty="0" smtClean="0">
                          <a:solidFill>
                            <a:srgbClr val="0000CC"/>
                          </a:solidFill>
                          <a:latin typeface="Times New Roman" pitchFamily="18" charset="0"/>
                          <a:cs typeface="Times New Roman" pitchFamily="18" charset="0"/>
                        </a:rPr>
                        <a:t>subtype</a:t>
                      </a:r>
                      <a:endParaRPr lang="en-US" sz="2000" i="1" dirty="0">
                        <a:solidFill>
                          <a:srgbClr val="0000CC"/>
                        </a:solidFill>
                        <a:latin typeface="Times New Roman" pitchFamily="18" charset="0"/>
                        <a:cs typeface="Times New Roman" pitchFamily="18" charset="0"/>
                      </a:endParaRPr>
                    </a:p>
                  </a:txBody>
                  <a:tcPr/>
                </a:tc>
                <a:tc>
                  <a:txBody>
                    <a:bodyPr/>
                    <a:lstStyle/>
                    <a:p>
                      <a:pPr algn="ctr" rtl="1"/>
                      <a:r>
                        <a:rPr lang="fa-IR" sz="2000" b="1" dirty="0" smtClean="0">
                          <a:solidFill>
                            <a:srgbClr val="FF0000"/>
                          </a:solidFill>
                          <a:cs typeface="B Nazanin" pitchFamily="2" charset="-78"/>
                        </a:rPr>
                        <a:t>اشرشیاکولی</a:t>
                      </a:r>
                      <a:r>
                        <a:rPr lang="en-US" sz="2000" b="1" dirty="0" smtClean="0">
                          <a:solidFill>
                            <a:srgbClr val="FF0000"/>
                          </a:solidFill>
                          <a:cs typeface="B Nazanin" pitchFamily="2" charset="-78"/>
                        </a:rPr>
                        <a:t>O157:H7</a:t>
                      </a:r>
                      <a:endParaRPr lang="en-US" sz="2000" b="1" dirty="0">
                        <a:solidFill>
                          <a:srgbClr val="FF0000"/>
                        </a:solidFill>
                        <a:cs typeface="B Nazanin"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214422"/>
          </a:xfrm>
        </p:spPr>
        <p:txBody>
          <a:bodyPr>
            <a:normAutofit fontScale="90000"/>
          </a:bodyPr>
          <a:lstStyle/>
          <a:p>
            <a:pPr algn="r" rtl="1"/>
            <a:r>
              <a:rPr lang="en-US" sz="4200" dirty="0" smtClean="0">
                <a:solidFill>
                  <a:srgbClr val="FF0000"/>
                </a:solidFill>
                <a:cs typeface="B Nazanin" pitchFamily="2" charset="-78"/>
              </a:rPr>
              <a:t/>
            </a:r>
            <a:br>
              <a:rPr lang="en-US" sz="4200" dirty="0" smtClean="0">
                <a:solidFill>
                  <a:srgbClr val="FF0000"/>
                </a:solidFill>
                <a:cs typeface="B Nazanin" pitchFamily="2" charset="-78"/>
              </a:rPr>
            </a:br>
            <a:r>
              <a:rPr lang="en-US" sz="4200" dirty="0" smtClean="0">
                <a:solidFill>
                  <a:srgbClr val="FF0000"/>
                </a:solidFill>
                <a:cs typeface="B Nazanin" pitchFamily="2" charset="-78"/>
              </a:rPr>
              <a:t/>
            </a:r>
            <a:br>
              <a:rPr lang="en-US" sz="4200" dirty="0" smtClean="0">
                <a:solidFill>
                  <a:srgbClr val="FF0000"/>
                </a:solidFill>
                <a:cs typeface="B Nazanin" pitchFamily="2" charset="-78"/>
              </a:rPr>
            </a:br>
            <a:r>
              <a:rPr lang="fa-IR" sz="4200" dirty="0" smtClean="0">
                <a:solidFill>
                  <a:srgbClr val="FF0000"/>
                </a:solidFill>
                <a:cs typeface="B Nazanin" pitchFamily="2" charset="-78"/>
              </a:rPr>
              <a:t>اصول طبقه بندی باکتری ها</a:t>
            </a:r>
            <a:r>
              <a:rPr lang="en-US" dirty="0" smtClean="0"/>
              <a:t/>
            </a:r>
            <a:br>
              <a:rPr lang="en-US" dirty="0" smtClean="0"/>
            </a:br>
            <a:endParaRPr lang="en-US" dirty="0"/>
          </a:p>
        </p:txBody>
      </p:sp>
      <p:sp>
        <p:nvSpPr>
          <p:cNvPr id="3" name="Content Placeholder 2"/>
          <p:cNvSpPr>
            <a:spLocks noGrp="1"/>
          </p:cNvSpPr>
          <p:nvPr>
            <p:ph idx="1"/>
          </p:nvPr>
        </p:nvSpPr>
        <p:spPr>
          <a:xfrm>
            <a:off x="500034" y="857232"/>
            <a:ext cx="7239000" cy="5286412"/>
          </a:xfrm>
        </p:spPr>
        <p:txBody>
          <a:bodyPr>
            <a:normAutofit/>
          </a:bodyPr>
          <a:lstStyle/>
          <a:p>
            <a:pPr algn="just" rtl="1"/>
            <a:r>
              <a:rPr lang="fa-IR" b="1" dirty="0" smtClean="0">
                <a:solidFill>
                  <a:srgbClr val="FF0000"/>
                </a:solidFill>
                <a:cs typeface="B Nazanin" pitchFamily="2" charset="-78"/>
              </a:rPr>
              <a:t>1. رشد بر روی محیط ها:</a:t>
            </a:r>
          </a:p>
          <a:p>
            <a:pPr algn="just" rtl="1"/>
            <a:r>
              <a:rPr lang="fa-IR" sz="2500" b="1" dirty="0" smtClean="0">
                <a:solidFill>
                  <a:srgbClr val="0000CC"/>
                </a:solidFill>
                <a:latin typeface="Times New Roman" pitchFamily="18" charset="0"/>
                <a:cs typeface="B Nazanin" pitchFamily="2" charset="-78"/>
              </a:rPr>
              <a:t>نکته: اگر ترکیب محیط کشت نامشخص باشد= کمپلکس</a:t>
            </a:r>
          </a:p>
          <a:p>
            <a:pPr algn="just" rtl="1"/>
            <a:r>
              <a:rPr lang="fa-IR" sz="2500" b="1" dirty="0" smtClean="0">
                <a:solidFill>
                  <a:srgbClr val="0000CC"/>
                </a:solidFill>
                <a:latin typeface="Times New Roman" pitchFamily="18" charset="0"/>
                <a:cs typeface="B Nazanin" pitchFamily="2" charset="-78"/>
              </a:rPr>
              <a:t>محیط های کشت= انتخابی یا غیر انتخابی</a:t>
            </a:r>
          </a:p>
          <a:p>
            <a:pPr lvl="0" algn="just" rtl="1"/>
            <a:r>
              <a:rPr lang="fa-IR" sz="2500" b="1" dirty="0" smtClean="0">
                <a:solidFill>
                  <a:srgbClr val="FF0000"/>
                </a:solidFill>
                <a:latin typeface="Times New Roman" pitchFamily="18" charset="0"/>
                <a:cs typeface="B Nazanin" pitchFamily="2" charset="-78"/>
              </a:rPr>
              <a:t>محیط های کشت غیر انتخابی: </a:t>
            </a:r>
            <a:r>
              <a:rPr lang="fa-IR" sz="2500" b="1" dirty="0" smtClean="0">
                <a:solidFill>
                  <a:srgbClr val="0000CC"/>
                </a:solidFill>
                <a:latin typeface="Times New Roman" pitchFamily="18" charset="0"/>
                <a:cs typeface="B Nazanin" pitchFamily="2" charset="-78"/>
              </a:rPr>
              <a:t>بلاد آگار و آگار شکلاتی مثال هایی از محیط های کشت غیر انتخابی کمپلکس هستند که باعث تقویت رشد باکتری های مختلف بسیاری می شوند. محیط های کشت غیر انتخابی برای جداسازی باکتری های ناشناخته از یک نمونه دارای اهمیت هستند.</a:t>
            </a:r>
          </a:p>
          <a:p>
            <a:pPr lvl="0" algn="just" rtl="1"/>
            <a:r>
              <a:rPr lang="fa-IR" sz="2500" b="1" dirty="0" smtClean="0">
                <a:solidFill>
                  <a:srgbClr val="FF0000"/>
                </a:solidFill>
                <a:latin typeface="Times New Roman" pitchFamily="18" charset="0"/>
                <a:cs typeface="B Nazanin" pitchFamily="2" charset="-78"/>
              </a:rPr>
              <a:t>محیط های کشت انتخابی: </a:t>
            </a:r>
            <a:r>
              <a:rPr lang="fa-IR" sz="2500" b="1" dirty="0" smtClean="0">
                <a:solidFill>
                  <a:srgbClr val="0000CC"/>
                </a:solidFill>
                <a:latin typeface="Times New Roman" pitchFamily="18" charset="0"/>
                <a:cs typeface="B Nazanin" pitchFamily="2" charset="-78"/>
              </a:rPr>
              <a:t>مثال هایی از این محیط های کشت عبارتند از :</a:t>
            </a:r>
            <a:endParaRPr lang="en-US" sz="2500" b="1" dirty="0" smtClean="0">
              <a:solidFill>
                <a:srgbClr val="0000CC"/>
              </a:solidFill>
              <a:latin typeface="Times New Roman" pitchFamily="18" charset="0"/>
              <a:cs typeface="B Nazanin" pitchFamily="2" charset="-78"/>
            </a:endParaRPr>
          </a:p>
          <a:p>
            <a:pPr algn="just" rtl="1"/>
            <a:r>
              <a:rPr lang="fa-IR" sz="2500" b="1" dirty="0" smtClean="0">
                <a:solidFill>
                  <a:srgbClr val="FF0000"/>
                </a:solidFill>
                <a:latin typeface="Times New Roman" pitchFamily="18" charset="0"/>
                <a:cs typeface="B Nazanin" pitchFamily="2" charset="-78"/>
              </a:rPr>
              <a:t>سدیم آزید </a:t>
            </a:r>
            <a:r>
              <a:rPr lang="fa-IR" sz="2500" b="1" dirty="0" smtClean="0">
                <a:solidFill>
                  <a:srgbClr val="0000CC"/>
                </a:solidFill>
                <a:latin typeface="Times New Roman" pitchFamily="18" charset="0"/>
                <a:cs typeface="B Nazanin" pitchFamily="2" charset="-78"/>
              </a:rPr>
              <a:t>باکتری های گرم مثبت را از روی باکتری های گرم منفی انتخاب می کند.(مانع رشد گرم منفی ها)</a:t>
            </a:r>
            <a:endParaRPr lang="en-US" sz="2500" b="1" dirty="0" smtClean="0">
              <a:solidFill>
                <a:srgbClr val="0000CC"/>
              </a:solidFill>
              <a:latin typeface="Times New Roman" pitchFamily="18" charset="0"/>
              <a:cs typeface="B Nazanin" pitchFamily="2" charset="-78"/>
            </a:endParaRPr>
          </a:p>
          <a:p>
            <a:pPr lvl="0" algn="just" rtl="1"/>
            <a:endParaRPr lang="en-US" sz="2500" b="1" dirty="0" smtClean="0">
              <a:solidFill>
                <a:srgbClr val="0000CC"/>
              </a:solidFill>
              <a:latin typeface="Times New Roman" pitchFamily="18" charset="0"/>
              <a:cs typeface="B Nazanin" pitchFamily="2" charset="-78"/>
            </a:endParaRPr>
          </a:p>
          <a:p>
            <a:pPr algn="just" rtl="1"/>
            <a:endParaRPr lang="en-US" sz="2500" b="1" dirty="0" smtClean="0">
              <a:solidFill>
                <a:srgbClr val="0000CC"/>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000108"/>
            <a:ext cx="7643866" cy="4846320"/>
          </a:xfrm>
        </p:spPr>
        <p:txBody>
          <a:bodyPr>
            <a:normAutofit/>
          </a:bodyPr>
          <a:lstStyle/>
          <a:p>
            <a:pPr algn="just" rtl="1"/>
            <a:r>
              <a:rPr lang="fa-IR" sz="2700" b="1" dirty="0" smtClean="0">
                <a:solidFill>
                  <a:srgbClr val="FF0000"/>
                </a:solidFill>
                <a:latin typeface="Times New Roman" pitchFamily="18" charset="0"/>
                <a:cs typeface="B Nazanin" pitchFamily="2" charset="-78"/>
              </a:rPr>
              <a:t>نمک های صفراوی (مثل سدیم دزوکسی کولات) </a:t>
            </a:r>
            <a:r>
              <a:rPr lang="fa-IR" sz="2700" b="1" dirty="0" smtClean="0">
                <a:solidFill>
                  <a:srgbClr val="0000CC"/>
                </a:solidFill>
                <a:latin typeface="Times New Roman" pitchFamily="18" charset="0"/>
                <a:cs typeface="B Nazanin" pitchFamily="2" charset="-78"/>
              </a:rPr>
              <a:t>محیط انتخابی برای باکتری های روده ای گرم منفی بوده و باعث مهار اغلب باکتری های گرم مثبت و گرم منفی مخاطی می شود </a:t>
            </a:r>
            <a:endParaRPr lang="en-US" sz="2700" b="1" dirty="0" smtClean="0">
              <a:solidFill>
                <a:srgbClr val="0000CC"/>
              </a:solidFill>
              <a:latin typeface="Times New Roman" pitchFamily="18" charset="0"/>
              <a:cs typeface="B Nazanin" pitchFamily="2" charset="-78"/>
            </a:endParaRPr>
          </a:p>
          <a:p>
            <a:pPr algn="just" rtl="1"/>
            <a:r>
              <a:rPr lang="fa-IR" sz="2700" b="1" dirty="0" smtClean="0">
                <a:solidFill>
                  <a:srgbClr val="FF0000"/>
                </a:solidFill>
                <a:latin typeface="Times New Roman" pitchFamily="18" charset="0"/>
                <a:cs typeface="B Nazanin" pitchFamily="2" charset="-78"/>
              </a:rPr>
              <a:t>کلیستین و نالیدیکسیک اسید </a:t>
            </a:r>
            <a:r>
              <a:rPr lang="fa-IR" sz="2700" b="1" dirty="0" smtClean="0">
                <a:solidFill>
                  <a:srgbClr val="0000CC"/>
                </a:solidFill>
                <a:latin typeface="Times New Roman" pitchFamily="18" charset="0"/>
                <a:cs typeface="B Nazanin" pitchFamily="2" charset="-78"/>
              </a:rPr>
              <a:t>باعث مهار رشد بیشتر باکتری های گرم منفی می شوند .</a:t>
            </a:r>
            <a:endParaRPr lang="en-US" sz="2700" b="1" dirty="0" smtClean="0">
              <a:solidFill>
                <a:srgbClr val="0000CC"/>
              </a:solidFill>
              <a:latin typeface="Times New Roman" pitchFamily="18" charset="0"/>
              <a:cs typeface="B Nazanin" pitchFamily="2" charset="-78"/>
            </a:endParaRPr>
          </a:p>
          <a:p>
            <a:pPr algn="just" rtl="1"/>
            <a:r>
              <a:rPr lang="fa-IR" sz="2700" b="1" dirty="0" smtClean="0">
                <a:solidFill>
                  <a:srgbClr val="0000CC"/>
                </a:solidFill>
                <a:latin typeface="Times New Roman" pitchFamily="18" charset="0"/>
                <a:cs typeface="B Nazanin" pitchFamily="2" charset="-78"/>
              </a:rPr>
              <a:t>مثالهای محیط کشت انتخابی آگار </a:t>
            </a:r>
            <a:r>
              <a:rPr lang="fa-IR" sz="2700" b="1" dirty="0" smtClean="0">
                <a:solidFill>
                  <a:srgbClr val="FF0000"/>
                </a:solidFill>
                <a:latin typeface="Times New Roman" pitchFamily="18" charset="0"/>
                <a:cs typeface="B Nazanin" pitchFamily="2" charset="-78"/>
              </a:rPr>
              <a:t>مک کانکی </a:t>
            </a:r>
            <a:r>
              <a:rPr lang="fa-IR" sz="2700" b="1" dirty="0" smtClean="0">
                <a:solidFill>
                  <a:srgbClr val="0000CC"/>
                </a:solidFill>
                <a:latin typeface="Times New Roman" pitchFamily="18" charset="0"/>
                <a:cs typeface="B Nazanin" pitchFamily="2" charset="-78"/>
              </a:rPr>
              <a:t>که محتوی صفرا است و محیط انتخابی برای انتروباکتریاسه ها است و </a:t>
            </a:r>
            <a:r>
              <a:rPr lang="en-US" sz="2700" b="1" dirty="0" smtClean="0">
                <a:solidFill>
                  <a:srgbClr val="FF0000"/>
                </a:solidFill>
                <a:latin typeface="Times New Roman" pitchFamily="18" charset="0"/>
                <a:cs typeface="B Nazanin" pitchFamily="2" charset="-78"/>
              </a:rPr>
              <a:t>CNA</a:t>
            </a:r>
            <a:r>
              <a:rPr lang="fa-IR" sz="2700" b="1" dirty="0" smtClean="0">
                <a:solidFill>
                  <a:srgbClr val="FF0000"/>
                </a:solidFill>
                <a:latin typeface="Times New Roman" pitchFamily="18" charset="0"/>
                <a:cs typeface="B Nazanin" pitchFamily="2" charset="-78"/>
              </a:rPr>
              <a:t>بلاد آگار</a:t>
            </a:r>
            <a:r>
              <a:rPr lang="fa-IR" sz="2700" b="1" dirty="0" smtClean="0">
                <a:solidFill>
                  <a:srgbClr val="0000CC"/>
                </a:solidFill>
                <a:latin typeface="Times New Roman" pitchFamily="18" charset="0"/>
                <a:cs typeface="B Nazanin" pitchFamily="2" charset="-78"/>
              </a:rPr>
              <a:t>(حاوی کلیستین و نالیدیکسیک اسید)که محیط انتخابی برای استافیلوکوک ها و استرپتوکوک ها هستند را نام برد.</a:t>
            </a:r>
            <a:endParaRPr lang="en-US" sz="2700" b="1" dirty="0" smtClean="0">
              <a:solidFill>
                <a:srgbClr val="0000CC"/>
              </a:solidFill>
              <a:latin typeface="Times New Roman" pitchFamily="18" charset="0"/>
              <a:cs typeface="B Nazanin" pitchFamily="2" charset="-78"/>
            </a:endParaRPr>
          </a:p>
          <a:p>
            <a:pPr algn="just" rtl="1"/>
            <a:endParaRPr lang="en-US" dirty="0">
              <a:cs typeface="B Nazanin" pitchFamily="2" charset="-7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214282" y="571500"/>
            <a:ext cx="7643865" cy="6000772"/>
          </a:xfrm>
        </p:spPr>
        <p:txBody>
          <a:bodyPr>
            <a:noAutofit/>
          </a:bodyPr>
          <a:lstStyle/>
          <a:p>
            <a:pPr algn="just" rtl="1"/>
            <a:r>
              <a:rPr lang="fa-IR" sz="2100" b="1" dirty="0" smtClean="0">
                <a:solidFill>
                  <a:srgbClr val="FF0000"/>
                </a:solidFill>
                <a:latin typeface="Times New Roman" pitchFamily="18" charset="0"/>
                <a:cs typeface="B Nazanin" pitchFamily="2" charset="-78"/>
              </a:rPr>
              <a:t>3. محیط های افتراقی</a:t>
            </a:r>
          </a:p>
          <a:p>
            <a:pPr algn="just" rtl="1"/>
            <a:r>
              <a:rPr lang="fa-IR" sz="2000" b="1" dirty="0" smtClean="0">
                <a:solidFill>
                  <a:srgbClr val="0000CC"/>
                </a:solidFill>
                <a:latin typeface="Times New Roman" pitchFamily="18" charset="0"/>
                <a:cs typeface="B Nazanin" pitchFamily="2" charset="-78"/>
              </a:rPr>
              <a:t>تولید رنگدانه، آنزیم خارج سلولی، هاله(همولیز)، آنتی بادی</a:t>
            </a:r>
          </a:p>
          <a:p>
            <a:pPr algn="just" rtl="1"/>
            <a:r>
              <a:rPr lang="fa-IR" sz="2000" b="1" dirty="0" smtClean="0">
                <a:solidFill>
                  <a:srgbClr val="0000CC"/>
                </a:solidFill>
                <a:latin typeface="Times New Roman" pitchFamily="18" charset="0"/>
                <a:cs typeface="B Nazanin" pitchFamily="2" charset="-78"/>
              </a:rPr>
              <a:t>مثال: اغلب انتروباکتریاسه بر اساس متابولیزه کردن  لاکتوز تمایز می یابند. سالمونلا و شیگلا= عدم تخمیر= سفید= مک کانکی. اشرشیا= برعکس</a:t>
            </a:r>
          </a:p>
          <a:p>
            <a:pPr algn="just" rtl="1"/>
            <a:r>
              <a:rPr lang="fa-IR" sz="2100" b="1" dirty="0" smtClean="0">
                <a:solidFill>
                  <a:srgbClr val="FF0000"/>
                </a:solidFill>
                <a:latin typeface="Times New Roman" pitchFamily="18" charset="0"/>
                <a:cs typeface="B Nazanin" pitchFamily="2" charset="-78"/>
              </a:rPr>
              <a:t>2. میکروسکوپی</a:t>
            </a:r>
          </a:p>
          <a:p>
            <a:pPr algn="just" rtl="1"/>
            <a:r>
              <a:rPr lang="fa-IR" sz="2100" b="1" dirty="0" smtClean="0">
                <a:solidFill>
                  <a:srgbClr val="FF0000"/>
                </a:solidFill>
                <a:latin typeface="Times New Roman" pitchFamily="18" charset="0"/>
                <a:cs typeface="B Nazanin" pitchFamily="2" charset="-78"/>
              </a:rPr>
              <a:t>3. بیوشیمیایی: </a:t>
            </a:r>
            <a:r>
              <a:rPr lang="fa-IR" sz="2000" b="1" dirty="0" smtClean="0">
                <a:solidFill>
                  <a:srgbClr val="0000CC"/>
                </a:solidFill>
                <a:latin typeface="Times New Roman" pitchFamily="18" charset="0"/>
                <a:cs typeface="B Nazanin" pitchFamily="2" charset="-78"/>
              </a:rPr>
              <a:t>اکسیداز(گیرنده مصنوعی الکترون؛ حضور یا غیاب سیتوکروم </a:t>
            </a:r>
            <a:r>
              <a:rPr lang="en-US" sz="2000" b="1" dirty="0" smtClean="0">
                <a:solidFill>
                  <a:srgbClr val="0000CC"/>
                </a:solidFill>
                <a:latin typeface="Times New Roman" pitchFamily="18" charset="0"/>
                <a:cs typeface="B Nazanin" pitchFamily="2" charset="-78"/>
              </a:rPr>
              <a:t>C</a:t>
            </a:r>
            <a:r>
              <a:rPr lang="fa-IR" sz="2000" b="1" dirty="0" smtClean="0">
                <a:solidFill>
                  <a:srgbClr val="0000CC"/>
                </a:solidFill>
                <a:latin typeface="Times New Roman" pitchFamily="18" charset="0"/>
                <a:cs typeface="B Nazanin" pitchFamily="2" charset="-78"/>
              </a:rPr>
              <a:t>، انتروباکتریاسه= منفی)، کاتالاز</a:t>
            </a:r>
          </a:p>
          <a:p>
            <a:pPr algn="just" rtl="1"/>
            <a:r>
              <a:rPr lang="fa-IR" sz="2100" b="1" dirty="0" smtClean="0">
                <a:solidFill>
                  <a:srgbClr val="FF0000"/>
                </a:solidFill>
                <a:latin typeface="Times New Roman" pitchFamily="18" charset="0"/>
                <a:cs typeface="B Nazanin" pitchFamily="2" charset="-78"/>
              </a:rPr>
              <a:t>4. تست های ایمونولوژی مثل سروتایپ، سرووار</a:t>
            </a:r>
            <a:r>
              <a:rPr lang="fa-IR" sz="2000" b="1" dirty="0" smtClean="0">
                <a:solidFill>
                  <a:srgbClr val="0000CC"/>
                </a:solidFill>
                <a:latin typeface="Times New Roman" pitchFamily="18" charset="0"/>
                <a:cs typeface="B Nazanin" pitchFamily="2" charset="-78"/>
              </a:rPr>
              <a:t>.</a:t>
            </a:r>
          </a:p>
          <a:p>
            <a:pPr algn="just" rtl="1"/>
            <a:r>
              <a:rPr lang="en-US" sz="2000" b="1" dirty="0" err="1" smtClean="0">
                <a:solidFill>
                  <a:srgbClr val="0000CC"/>
                </a:solidFill>
                <a:latin typeface="Times New Roman" pitchFamily="18" charset="0"/>
                <a:cs typeface="B Nazanin" pitchFamily="2" charset="-78"/>
              </a:rPr>
              <a:t>Sero</a:t>
            </a:r>
            <a:r>
              <a:rPr lang="fa-IR" sz="2000" b="1" dirty="0" smtClean="0">
                <a:solidFill>
                  <a:srgbClr val="0000CC"/>
                </a:solidFill>
                <a:latin typeface="Times New Roman" pitchFamily="18" charset="0"/>
                <a:cs typeface="B Nazanin" pitchFamily="2" charset="-78"/>
              </a:rPr>
              <a:t>: وقتی باکتری های یک گونه بر حسب تفاوت های موجود در آنتی ژن سطحی باکتری ها و به کمک آنتی بادی های اختصاصی از یک دیگر تفکیک نمایند.</a:t>
            </a:r>
          </a:p>
          <a:p>
            <a:pPr algn="just" rtl="1"/>
            <a:r>
              <a:rPr lang="fa-IR" sz="2000" b="1" dirty="0" smtClean="0">
                <a:solidFill>
                  <a:srgbClr val="0000CC"/>
                </a:solidFill>
                <a:latin typeface="Times New Roman" pitchFamily="18" charset="0"/>
                <a:cs typeface="B Nazanin" pitchFamily="2" charset="-78"/>
              </a:rPr>
              <a:t>یک: سروتایپ</a:t>
            </a:r>
          </a:p>
          <a:p>
            <a:pPr algn="just" rtl="1"/>
            <a:r>
              <a:rPr lang="fa-IR" sz="2000" b="1" dirty="0" smtClean="0">
                <a:solidFill>
                  <a:srgbClr val="0000CC"/>
                </a:solidFill>
                <a:latin typeface="Times New Roman" pitchFamily="18" charset="0"/>
                <a:cs typeface="B Nazanin" pitchFamily="2" charset="-78"/>
              </a:rPr>
              <a:t>چند: سرووار </a:t>
            </a:r>
          </a:p>
          <a:p>
            <a:pPr algn="just" rtl="1"/>
            <a:r>
              <a:rPr lang="fa-IR" sz="2100" b="1" dirty="0" smtClean="0">
                <a:solidFill>
                  <a:srgbClr val="FF0000"/>
                </a:solidFill>
                <a:latin typeface="Times New Roman" pitchFamily="18" charset="0"/>
                <a:cs typeface="B Nazanin" pitchFamily="2" charset="-78"/>
              </a:rPr>
              <a:t>5. خصوصیات ژنتیکی</a:t>
            </a:r>
          </a:p>
          <a:p>
            <a:pPr algn="just" rtl="1"/>
            <a:r>
              <a:rPr lang="fa-IR" sz="2000" b="1" dirty="0" smtClean="0">
                <a:solidFill>
                  <a:srgbClr val="0000CC"/>
                </a:solidFill>
                <a:latin typeface="Times New Roman" pitchFamily="18" charset="0"/>
                <a:cs typeface="B Nazanin" pitchFamily="2" charset="-78"/>
              </a:rPr>
              <a:t>الف. هیبریدیزاسیون </a:t>
            </a:r>
            <a:r>
              <a:rPr lang="en-US" sz="2000" b="1" dirty="0" smtClean="0">
                <a:solidFill>
                  <a:srgbClr val="0000CC"/>
                </a:solidFill>
                <a:latin typeface="Times New Roman" pitchFamily="18" charset="0"/>
                <a:cs typeface="B Nazanin" pitchFamily="2" charset="-78"/>
              </a:rPr>
              <a:t>DNA</a:t>
            </a:r>
            <a:endParaRPr lang="fa-IR" sz="2000" b="1" dirty="0" smtClean="0">
              <a:solidFill>
                <a:srgbClr val="0000CC"/>
              </a:solidFill>
              <a:latin typeface="Times New Roman" pitchFamily="18" charset="0"/>
              <a:cs typeface="B Nazanin" pitchFamily="2" charset="-78"/>
            </a:endParaRPr>
          </a:p>
          <a:p>
            <a:pPr algn="just" rtl="1"/>
            <a:r>
              <a:rPr lang="fa-IR" sz="2000" b="1" dirty="0" smtClean="0">
                <a:solidFill>
                  <a:srgbClr val="0000CC"/>
                </a:solidFill>
                <a:latin typeface="Times New Roman" pitchFamily="18" charset="0"/>
                <a:cs typeface="B Nazanin" pitchFamily="2" charset="-78"/>
              </a:rPr>
              <a:t>ب. نسبت گوانین و سیتوزین</a:t>
            </a:r>
          </a:p>
          <a:p>
            <a:pPr algn="just" rtl="1"/>
            <a:r>
              <a:rPr lang="fa-IR" sz="2000" b="1" dirty="0" smtClean="0">
                <a:solidFill>
                  <a:srgbClr val="0000CC"/>
                </a:solidFill>
                <a:latin typeface="Times New Roman" pitchFamily="18" charset="0"/>
                <a:cs typeface="B Nazanin" pitchFamily="2" charset="-78"/>
              </a:rPr>
              <a:t>ج. آنالیز توالی اسید نوکلئیک</a:t>
            </a:r>
            <a:endParaRPr lang="en-US" sz="2000" b="1" dirty="0" smtClean="0">
              <a:solidFill>
                <a:srgbClr val="0000CC"/>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New Folder\red_tide[1].jpg"/>
          <p:cNvPicPr>
            <a:picLocks noChangeAspect="1" noChangeArrowheads="1"/>
          </p:cNvPicPr>
          <p:nvPr/>
        </p:nvPicPr>
        <p:blipFill>
          <a:blip r:embed="rId2"/>
          <a:srcRect/>
          <a:stretch>
            <a:fillRect/>
          </a:stretch>
        </p:blipFill>
        <p:spPr bwMode="auto">
          <a:xfrm>
            <a:off x="571472" y="481844"/>
            <a:ext cx="8358246" cy="6179522"/>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37192"/>
          </a:xfrm>
        </p:spPr>
        <p:txBody>
          <a:bodyPr>
            <a:normAutofit fontScale="90000"/>
          </a:bodyPr>
          <a:lstStyle/>
          <a:p>
            <a:pPr algn="just" rtl="1"/>
            <a:r>
              <a:rPr lang="fa-IR" dirty="0" smtClean="0">
                <a:solidFill>
                  <a:srgbClr val="FF0000"/>
                </a:solidFill>
                <a:cs typeface="B Nazanin" pitchFamily="2" charset="-78"/>
              </a:rPr>
              <a:t>سیستم های طبقه بندی</a:t>
            </a:r>
            <a:endParaRPr lang="en-US" dirty="0" smtClean="0">
              <a:solidFill>
                <a:srgbClr val="FF0000"/>
              </a:solidFill>
              <a:cs typeface="B Nazanin" pitchFamily="2" charset="-78"/>
            </a:endParaRPr>
          </a:p>
        </p:txBody>
      </p:sp>
      <p:sp>
        <p:nvSpPr>
          <p:cNvPr id="3" name="Content Placeholder 2"/>
          <p:cNvSpPr>
            <a:spLocks noGrp="1"/>
          </p:cNvSpPr>
          <p:nvPr>
            <p:ph idx="1"/>
          </p:nvPr>
        </p:nvSpPr>
        <p:spPr>
          <a:xfrm>
            <a:off x="428596" y="857232"/>
            <a:ext cx="7239000" cy="5572164"/>
          </a:xfrm>
        </p:spPr>
        <p:txBody>
          <a:bodyPr>
            <a:normAutofit fontScale="92500" lnSpcReduction="20000"/>
          </a:bodyPr>
          <a:lstStyle/>
          <a:p>
            <a:pPr algn="just" rtl="1"/>
            <a:r>
              <a:rPr lang="fa-IR" b="1" dirty="0" smtClean="0">
                <a:solidFill>
                  <a:srgbClr val="FF0000"/>
                </a:solidFill>
                <a:cs typeface="B Nazanin" pitchFamily="2" charset="-78"/>
              </a:rPr>
              <a:t>رده بندی عددی(</a:t>
            </a:r>
            <a:r>
              <a:rPr lang="en-US" b="1" i="1" dirty="0" smtClean="0">
                <a:solidFill>
                  <a:srgbClr val="FF0000"/>
                </a:solidFill>
                <a:latin typeface="Times New Roman" pitchFamily="18" charset="0"/>
                <a:cs typeface="Times New Roman" pitchFamily="18" charset="0"/>
              </a:rPr>
              <a:t>Numerical</a:t>
            </a:r>
            <a:r>
              <a:rPr lang="fa-IR" b="1" dirty="0" smtClean="0">
                <a:solidFill>
                  <a:srgbClr val="FF0000"/>
                </a:solidFill>
                <a:cs typeface="B Nazanin" pitchFamily="2" charset="-78"/>
              </a:rPr>
              <a:t>)</a:t>
            </a:r>
            <a:endParaRPr lang="en-US" b="1" dirty="0" smtClean="0">
              <a:solidFill>
                <a:srgbClr val="FF0000"/>
              </a:solidFill>
              <a:cs typeface="B Nazanin" pitchFamily="2" charset="-78"/>
            </a:endParaRPr>
          </a:p>
          <a:p>
            <a:pPr algn="just" rtl="1"/>
            <a:r>
              <a:rPr lang="fa-IR" b="1" dirty="0" smtClean="0">
                <a:solidFill>
                  <a:srgbClr val="0000CC"/>
                </a:solidFill>
                <a:cs typeface="B Nazanin" pitchFamily="2" charset="-78"/>
              </a:rPr>
              <a:t>مترادف: کامپیوتری، فنتیک یا تاکسومتری</a:t>
            </a:r>
          </a:p>
          <a:p>
            <a:pPr algn="just" rtl="1"/>
            <a:r>
              <a:rPr lang="fa-IR" b="1" dirty="0" smtClean="0">
                <a:solidFill>
                  <a:srgbClr val="0000CC"/>
                </a:solidFill>
                <a:cs typeface="B Nazanin" pitchFamily="2" charset="-78"/>
              </a:rPr>
              <a:t>در این روش تعداد صد یا تعداد بیشتر از خصوصیات مورفولوژیکی و بیوشیمیایی برای رده بندی استفاده می شود.</a:t>
            </a:r>
          </a:p>
          <a:p>
            <a:pPr algn="just" rtl="1"/>
            <a:r>
              <a:rPr lang="en-US" b="1" i="1" dirty="0" smtClean="0">
                <a:solidFill>
                  <a:srgbClr val="0000CC"/>
                </a:solidFill>
                <a:latin typeface="Times New Roman" pitchFamily="18" charset="0"/>
                <a:cs typeface="Times New Roman" pitchFamily="18" charset="0"/>
              </a:rPr>
              <a:t>API(Analytical </a:t>
            </a:r>
            <a:r>
              <a:rPr lang="en-US" b="1" i="1" dirty="0" err="1" smtClean="0">
                <a:solidFill>
                  <a:srgbClr val="0000CC"/>
                </a:solidFill>
                <a:latin typeface="Times New Roman" pitchFamily="18" charset="0"/>
                <a:cs typeface="Times New Roman" pitchFamily="18" charset="0"/>
              </a:rPr>
              <a:t>Prophile</a:t>
            </a:r>
            <a:r>
              <a:rPr lang="en-US" b="1" i="1" dirty="0" smtClean="0">
                <a:solidFill>
                  <a:srgbClr val="0000CC"/>
                </a:solidFill>
                <a:latin typeface="Times New Roman" pitchFamily="18" charset="0"/>
                <a:cs typeface="Times New Roman" pitchFamily="18" charset="0"/>
              </a:rPr>
              <a:t> Index)</a:t>
            </a:r>
            <a:r>
              <a:rPr lang="fa-IR" b="1" i="1" dirty="0" smtClean="0">
                <a:solidFill>
                  <a:srgbClr val="0000CC"/>
                </a:solidFill>
                <a:latin typeface="Times New Roman" pitchFamily="18" charset="0"/>
                <a:cs typeface="Times New Roman" pitchFamily="18" charset="0"/>
              </a:rPr>
              <a:t>:</a:t>
            </a:r>
            <a:r>
              <a:rPr lang="fa-IR" b="1" dirty="0" smtClean="0">
                <a:solidFill>
                  <a:srgbClr val="0000CC"/>
                </a:solidFill>
                <a:latin typeface="Times New Roman" pitchFamily="18" charset="0"/>
                <a:cs typeface="B Nazanin" pitchFamily="2" charset="-78"/>
              </a:rPr>
              <a:t> بیوشیمیایی</a:t>
            </a:r>
          </a:p>
          <a:p>
            <a:pPr algn="just" rtl="1"/>
            <a:r>
              <a:rPr lang="fa-IR" b="1" dirty="0" smtClean="0">
                <a:solidFill>
                  <a:srgbClr val="0000CC"/>
                </a:solidFill>
                <a:cs typeface="B Nazanin" pitchFamily="2" charset="-78"/>
              </a:rPr>
              <a:t>عیب: عدم بررسی تکامل</a:t>
            </a:r>
          </a:p>
          <a:p>
            <a:pPr algn="just" rtl="1"/>
            <a:r>
              <a:rPr lang="fa-IR" b="1" dirty="0" smtClean="0">
                <a:solidFill>
                  <a:srgbClr val="FF0000"/>
                </a:solidFill>
                <a:cs typeface="B Nazanin" pitchFamily="2" charset="-78"/>
              </a:rPr>
              <a:t>طبقه بندی فیلوژنیک: فهم ارتباط تکاملی(نیای مشترک) میان ارگانیسم ها</a:t>
            </a:r>
          </a:p>
          <a:p>
            <a:pPr algn="just" rtl="1"/>
            <a:r>
              <a:rPr lang="fa-IR" sz="2000" b="1" dirty="0" smtClean="0">
                <a:solidFill>
                  <a:srgbClr val="0000CC"/>
                </a:solidFill>
                <a:cs typeface="B Nazanin" pitchFamily="2" charset="-78"/>
              </a:rPr>
              <a:t>گزارشات فیلوژنیک برای باکتری ها وجود ندارد. و به دو دلیل مشکل است تا بررسی شود:1. صفات ژنتیکی: مبادله بین ارگانیسم های دور2. تکثیر و مکانیسم تبادل ژنتیکی که به ندرت نوترکیبی صورت می گیرد.</a:t>
            </a:r>
          </a:p>
          <a:p>
            <a:pPr algn="just" rtl="1"/>
            <a:r>
              <a:rPr lang="en-US" b="1" i="1" dirty="0" smtClean="0">
                <a:solidFill>
                  <a:srgbClr val="FF0000"/>
                </a:solidFill>
                <a:latin typeface="Times New Roman" pitchFamily="18" charset="0"/>
                <a:cs typeface="Times New Roman" pitchFamily="18" charset="0"/>
              </a:rPr>
              <a:t>RNA</a:t>
            </a:r>
            <a:r>
              <a:rPr lang="fa-IR" b="1" dirty="0" smtClean="0">
                <a:solidFill>
                  <a:srgbClr val="FF0000"/>
                </a:solidFill>
                <a:cs typeface="B Nazanin" pitchFamily="2" charset="-78"/>
              </a:rPr>
              <a:t> ریبوزومی</a:t>
            </a:r>
          </a:p>
          <a:p>
            <a:pPr algn="just" rtl="1"/>
            <a:r>
              <a:rPr lang="fa-IR" sz="2000" b="1" dirty="0" smtClean="0">
                <a:solidFill>
                  <a:srgbClr val="0000CC"/>
                </a:solidFill>
                <a:cs typeface="B Nazanin" pitchFamily="2" charset="-78"/>
              </a:rPr>
              <a:t>در طول تکامل(</a:t>
            </a:r>
            <a:r>
              <a:rPr lang="en-US" sz="2000" b="1" dirty="0" smtClean="0">
                <a:solidFill>
                  <a:srgbClr val="0000CC"/>
                </a:solidFill>
                <a:cs typeface="B Nazanin" pitchFamily="2" charset="-78"/>
              </a:rPr>
              <a:t>16S</a:t>
            </a:r>
            <a:r>
              <a:rPr lang="fa-IR" sz="2000" b="1" dirty="0" smtClean="0">
                <a:solidFill>
                  <a:srgbClr val="0000CC"/>
                </a:solidFill>
                <a:cs typeface="B Nazanin" pitchFamily="2" charset="-78"/>
              </a:rPr>
              <a:t>) بسیار حفاظت شده مانده اند و نسبت به سایر ژن ها بسیار آهسته تکامل یافته اند.</a:t>
            </a:r>
          </a:p>
          <a:p>
            <a:pPr algn="just" rtl="1"/>
            <a:r>
              <a:rPr lang="fa-IR" sz="2000" b="1" dirty="0" smtClean="0">
                <a:solidFill>
                  <a:srgbClr val="0000CC"/>
                </a:solidFill>
                <a:cs typeface="B Nazanin" pitchFamily="2" charset="-78"/>
              </a:rPr>
              <a:t>نکته: مقایسه ترادف نوکلئوتیدی </a:t>
            </a:r>
            <a:r>
              <a:rPr lang="en-US" sz="2000" b="1" dirty="0" smtClean="0">
                <a:solidFill>
                  <a:srgbClr val="0000CC"/>
                </a:solidFill>
                <a:cs typeface="B Nazanin" pitchFamily="2" charset="-78"/>
              </a:rPr>
              <a:t>16S</a:t>
            </a:r>
            <a:r>
              <a:rPr lang="fa-IR" sz="2000" b="1" dirty="0" smtClean="0">
                <a:solidFill>
                  <a:srgbClr val="0000CC"/>
                </a:solidFill>
                <a:cs typeface="B Nazanin" pitchFamily="2" charset="-78"/>
              </a:rPr>
              <a:t> از منابع مختلف بیولوژیک ارتباطات تکاملی موجود میان ارگانیسم های بسیار متنوع را آشکار ساخته و منجر به ایجاد سلسله ای=آرکی ها</a:t>
            </a:r>
          </a:p>
          <a:p>
            <a:pPr algn="just" rtl="1"/>
            <a:endParaRPr lang="en-US" b="1" dirty="0" smtClean="0">
              <a:solidFill>
                <a:srgbClr val="FF0000"/>
              </a:solidFill>
              <a:cs typeface="B Nazanin" pitchFamily="2" charset="-7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642942"/>
          </a:xfrm>
        </p:spPr>
        <p:txBody>
          <a:bodyPr>
            <a:normAutofit/>
          </a:bodyPr>
          <a:lstStyle/>
          <a:p>
            <a:pPr algn="r" rtl="1"/>
            <a:r>
              <a:rPr lang="fa-IR" sz="2800" dirty="0" smtClean="0">
                <a:solidFill>
                  <a:srgbClr val="FF0000"/>
                </a:solidFill>
                <a:cs typeface="B Nazanin" pitchFamily="2" charset="-78"/>
              </a:rPr>
              <a:t>تعریف گروه ها و طبقه بندی اصلی باکتری ها(برگی):</a:t>
            </a:r>
            <a:endParaRPr lang="en-US" sz="2800" dirty="0" smtClean="0">
              <a:solidFill>
                <a:srgbClr val="FF0000"/>
              </a:solidFill>
              <a:cs typeface="B Nazanin" pitchFamily="2" charset="-78"/>
            </a:endParaRPr>
          </a:p>
        </p:txBody>
      </p:sp>
      <p:sp>
        <p:nvSpPr>
          <p:cNvPr id="3" name="Content Placeholder 2"/>
          <p:cNvSpPr>
            <a:spLocks noGrp="1"/>
          </p:cNvSpPr>
          <p:nvPr>
            <p:ph idx="1"/>
          </p:nvPr>
        </p:nvSpPr>
        <p:spPr>
          <a:xfrm>
            <a:off x="428596" y="1071546"/>
            <a:ext cx="7239000" cy="5357850"/>
          </a:xfrm>
        </p:spPr>
        <p:txBody>
          <a:bodyPr>
            <a:normAutofit/>
          </a:bodyPr>
          <a:lstStyle/>
          <a:p>
            <a:pPr algn="just" rtl="1"/>
            <a:r>
              <a:rPr lang="fa-IR" sz="3600" dirty="0" smtClean="0">
                <a:solidFill>
                  <a:srgbClr val="FF0000"/>
                </a:solidFill>
                <a:cs typeface="B Nazanin" pitchFamily="2" charset="-78"/>
              </a:rPr>
              <a:t>یوباکتری ها</a:t>
            </a:r>
          </a:p>
          <a:p>
            <a:pPr algn="just" rtl="1"/>
            <a:r>
              <a:rPr lang="fa-IR" sz="3600" dirty="0" smtClean="0">
                <a:solidFill>
                  <a:srgbClr val="FF0000"/>
                </a:solidFill>
                <a:cs typeface="B Nazanin" pitchFamily="2" charset="-78"/>
              </a:rPr>
              <a:t> </a:t>
            </a:r>
            <a:r>
              <a:rPr lang="fa-IR" sz="2800" b="1" dirty="0" smtClean="0">
                <a:solidFill>
                  <a:srgbClr val="FF0000"/>
                </a:solidFill>
                <a:cs typeface="B Nazanin" pitchFamily="2" charset="-78"/>
              </a:rPr>
              <a:t>گرم منفی: </a:t>
            </a:r>
            <a:r>
              <a:rPr lang="fa-IR" sz="1900" b="1" dirty="0" smtClean="0">
                <a:solidFill>
                  <a:srgbClr val="0000CC"/>
                </a:solidFill>
                <a:cs typeface="B Nazanin" pitchFamily="2" charset="-78"/>
              </a:rPr>
              <a:t>تکثیر: دوتایی ولی برخی جوانه زدن. فتوتروف یا غیر فتوتروف. شامل: هوازی، بیهوازی، اختیاری، میکروآئروفیل</a:t>
            </a:r>
          </a:p>
          <a:p>
            <a:pPr algn="just" rtl="1"/>
            <a:r>
              <a:rPr lang="fa-IR" sz="2800" b="1" dirty="0" smtClean="0">
                <a:solidFill>
                  <a:srgbClr val="FF0000"/>
                </a:solidFill>
                <a:cs typeface="B Nazanin" pitchFamily="2" charset="-78"/>
              </a:rPr>
              <a:t>گرم مثبت: </a:t>
            </a:r>
            <a:r>
              <a:rPr lang="fa-IR" sz="1900" b="1" dirty="0" smtClean="0">
                <a:solidFill>
                  <a:srgbClr val="0000CC"/>
                </a:solidFill>
                <a:cs typeface="B Nazanin" pitchFamily="2" charset="-78"/>
              </a:rPr>
              <a:t>برخی تولید کننده اسپور، معمولا هتروتروف های شیمیوسنتتیک هستند، هوازی، بی هوازی، بی هوازی اختیاری. </a:t>
            </a:r>
          </a:p>
          <a:p>
            <a:pPr algn="just" rtl="1"/>
            <a:r>
              <a:rPr lang="fa-IR" sz="2800" b="1" dirty="0" smtClean="0">
                <a:solidFill>
                  <a:srgbClr val="FF0000"/>
                </a:solidFill>
                <a:cs typeface="B Nazanin" pitchFamily="2" charset="-78"/>
              </a:rPr>
              <a:t>بدون دیواره: </a:t>
            </a:r>
            <a:r>
              <a:rPr lang="fa-IR" sz="1900" b="1" dirty="0" smtClean="0">
                <a:solidFill>
                  <a:srgbClr val="0000CC"/>
                </a:solidFill>
                <a:cs typeface="B Nazanin" pitchFamily="2" charset="-78"/>
              </a:rPr>
              <a:t>مایکوپلاسما</a:t>
            </a:r>
          </a:p>
          <a:p>
            <a:pPr algn="just" rtl="1"/>
            <a:r>
              <a:rPr lang="fa-IR" sz="1900" b="1" dirty="0" smtClean="0">
                <a:solidFill>
                  <a:srgbClr val="0000CC"/>
                </a:solidFill>
                <a:cs typeface="B Nazanin" pitchFamily="2" charset="-78"/>
              </a:rPr>
              <a:t>1. برای رشد به محیط پیچیده نیازمندند و کلنی: تخم مرغ نیمرو شده(</a:t>
            </a:r>
            <a:r>
              <a:rPr lang="en-US" sz="1900" b="1" dirty="0" smtClean="0">
                <a:solidFill>
                  <a:srgbClr val="0000CC"/>
                </a:solidFill>
                <a:cs typeface="B Nazanin" pitchFamily="2" charset="-78"/>
              </a:rPr>
              <a:t>Fried egg</a:t>
            </a:r>
            <a:r>
              <a:rPr lang="fa-IR" sz="1900" b="1" dirty="0" smtClean="0">
                <a:solidFill>
                  <a:srgbClr val="0000CC"/>
                </a:solidFill>
                <a:cs typeface="B Nazanin" pitchFamily="2" charset="-78"/>
              </a:rPr>
              <a:t>)</a:t>
            </a:r>
          </a:p>
          <a:p>
            <a:pPr algn="just" rtl="1"/>
            <a:r>
              <a:rPr lang="fa-IR" sz="1900" b="1" dirty="0" smtClean="0">
                <a:solidFill>
                  <a:srgbClr val="0000CC"/>
                </a:solidFill>
                <a:cs typeface="B Nazanin" pitchFamily="2" charset="-78"/>
              </a:rPr>
              <a:t>2. مشابه اشکال ال هستند اما برخلاف آن ها به وضعیت بدون دیواره بر نمی گردند و هیچ ارتباط آنتی ژنی بین آن ها وجود ندارد.</a:t>
            </a:r>
          </a:p>
          <a:p>
            <a:pPr algn="just" rtl="1"/>
            <a:r>
              <a:rPr lang="fa-IR" sz="3200" b="1" dirty="0" smtClean="0">
                <a:solidFill>
                  <a:srgbClr val="FF0000"/>
                </a:solidFill>
                <a:cs typeface="B Nazanin" pitchFamily="2" charset="-78"/>
              </a:rPr>
              <a:t>آرکی ها</a:t>
            </a:r>
          </a:p>
          <a:p>
            <a:pPr algn="just" rtl="1"/>
            <a:r>
              <a:rPr lang="fa-IR" sz="1900" b="1" dirty="0" smtClean="0">
                <a:solidFill>
                  <a:srgbClr val="0000CC"/>
                </a:solidFill>
                <a:cs typeface="B Nazanin" pitchFamily="2" charset="-78"/>
              </a:rPr>
              <a:t>ترموس آکواتیکوس</a:t>
            </a:r>
          </a:p>
          <a:p>
            <a:pPr algn="just" rtl="1"/>
            <a:endParaRPr lang="fa-IR" sz="2800" b="1" dirty="0" smtClean="0">
              <a:solidFill>
                <a:srgbClr val="FF0000"/>
              </a:solidFill>
              <a:cs typeface="B Nazanin" pitchFamily="2" charset="-78"/>
            </a:endParaRPr>
          </a:p>
          <a:p>
            <a:pPr algn="just" rtl="1"/>
            <a:endParaRPr lang="fa-IR" sz="1900" b="1" dirty="0" smtClean="0">
              <a:solidFill>
                <a:srgbClr val="0000CC"/>
              </a:solidFill>
              <a:cs typeface="B Nazanin" pitchFamily="2" charset="-78"/>
            </a:endParaRPr>
          </a:p>
          <a:p>
            <a:pPr algn="just" rtl="1"/>
            <a:endParaRPr lang="fa-IR" sz="1900" b="1" dirty="0" smtClean="0">
              <a:solidFill>
                <a:srgbClr val="0000CC"/>
              </a:solidFill>
              <a:cs typeface="B Nazanin" pitchFamily="2" charset="-7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8630"/>
          </a:xfrm>
        </p:spPr>
        <p:txBody>
          <a:bodyPr/>
          <a:lstStyle/>
          <a:p>
            <a:pPr algn="r" rtl="1"/>
            <a:r>
              <a:rPr lang="fa-IR" dirty="0" smtClean="0">
                <a:solidFill>
                  <a:srgbClr val="FF0000"/>
                </a:solidFill>
                <a:cs typeface="B Nazanin" pitchFamily="2" charset="-78"/>
              </a:rPr>
              <a:t>چند نکته</a:t>
            </a:r>
            <a:endParaRPr lang="en-US" dirty="0">
              <a:solidFill>
                <a:srgbClr val="FF0000"/>
              </a:solidFill>
              <a:cs typeface="B Nazanin" pitchFamily="2" charset="-78"/>
            </a:endParaRPr>
          </a:p>
        </p:txBody>
      </p:sp>
      <p:sp>
        <p:nvSpPr>
          <p:cNvPr id="3" name="Content Placeholder 2"/>
          <p:cNvSpPr>
            <a:spLocks noGrp="1"/>
          </p:cNvSpPr>
          <p:nvPr>
            <p:ph idx="1"/>
          </p:nvPr>
        </p:nvSpPr>
        <p:spPr>
          <a:xfrm>
            <a:off x="357158" y="928670"/>
            <a:ext cx="7239000" cy="5786478"/>
          </a:xfrm>
        </p:spPr>
        <p:txBody>
          <a:bodyPr>
            <a:noAutofit/>
          </a:bodyPr>
          <a:lstStyle/>
          <a:p>
            <a:pPr algn="just" rtl="1"/>
            <a:r>
              <a:rPr lang="fa-IR" sz="1800" b="1" dirty="0" smtClean="0">
                <a:solidFill>
                  <a:srgbClr val="0000CC"/>
                </a:solidFill>
                <a:cs typeface="B Nazanin" pitchFamily="2" charset="-78"/>
              </a:rPr>
              <a:t>1. برخی از ارگانیسم ها نمی توانند به عنوان یک سروتایپ واحد تعیین هویت شوند. مثلا نایسریا گونورا به صورت مخلوطی از چند گونه(</a:t>
            </a:r>
            <a:r>
              <a:rPr lang="en-US" sz="1800" b="1" i="1" dirty="0" err="1" smtClean="0">
                <a:solidFill>
                  <a:srgbClr val="0000CC"/>
                </a:solidFill>
                <a:latin typeface="Times New Roman" pitchFamily="18" charset="0"/>
                <a:cs typeface="Times New Roman" pitchFamily="18" charset="0"/>
              </a:rPr>
              <a:t>quasispecies</a:t>
            </a:r>
            <a:r>
              <a:rPr lang="fa-IR" sz="1800" b="1" dirty="0" smtClean="0">
                <a:solidFill>
                  <a:srgbClr val="0000CC"/>
                </a:solidFill>
                <a:cs typeface="B Nazanin" pitchFamily="2" charset="-78"/>
              </a:rPr>
              <a:t>) حضور دارد(یعنی در میان باکتری های موجود در مخلوط تنوع آنتی ژنی زیادی وجود دارد)</a:t>
            </a:r>
          </a:p>
          <a:p>
            <a:pPr algn="just" rtl="1"/>
            <a:r>
              <a:rPr lang="fa-IR" sz="1800" b="1" dirty="0" smtClean="0">
                <a:solidFill>
                  <a:srgbClr val="0000CC"/>
                </a:solidFill>
                <a:cs typeface="B Nazanin" pitchFamily="2" charset="-78"/>
              </a:rPr>
              <a:t>2.الکتروفورزآنزیمی چند کانونی(</a:t>
            </a:r>
            <a:r>
              <a:rPr lang="en-US" sz="1800" b="1" i="1" dirty="0" smtClean="0">
                <a:solidFill>
                  <a:srgbClr val="0000CC"/>
                </a:solidFill>
                <a:latin typeface="Times New Roman" pitchFamily="18" charset="0"/>
                <a:cs typeface="Times New Roman" pitchFamily="18" charset="0"/>
              </a:rPr>
              <a:t>MLEE</a:t>
            </a:r>
            <a:r>
              <a:rPr lang="fa-IR" sz="1800" b="1" dirty="0" smtClean="0">
                <a:solidFill>
                  <a:srgbClr val="0000CC"/>
                </a:solidFill>
                <a:cs typeface="B Nazanin" pitchFamily="2" charset="-78"/>
              </a:rPr>
              <a:t>) که روشی استاندارد برای بررسی ژنتیک جمعیت یوکاریوتی است، برای مطالعه تنوع ژنتیکی و ساختار کلونال میکروارگانیسم های بیماری زا نیز استفاده می شود.</a:t>
            </a:r>
          </a:p>
          <a:p>
            <a:pPr algn="just" rtl="1"/>
            <a:r>
              <a:rPr lang="fa-IR" sz="1800" b="1" dirty="0" smtClean="0">
                <a:solidFill>
                  <a:srgbClr val="0000CC"/>
                </a:solidFill>
                <a:cs typeface="B Nazanin" pitchFamily="2" charset="-78"/>
              </a:rPr>
              <a:t>3. بررسی الگوی پلاسمیدی اولین و از نظر تکنیکی ساده ترین روش به کار رفته بر اساس </a:t>
            </a:r>
            <a:r>
              <a:rPr lang="en-US" sz="1800" b="1" i="1" dirty="0" smtClean="0">
                <a:solidFill>
                  <a:srgbClr val="0000CC"/>
                </a:solidFill>
                <a:latin typeface="Times New Roman" pitchFamily="18" charset="0"/>
                <a:cs typeface="Times New Roman" pitchFamily="18" charset="0"/>
              </a:rPr>
              <a:t>DNA</a:t>
            </a:r>
            <a:r>
              <a:rPr lang="fa-IR" sz="1800" b="1" dirty="0" smtClean="0">
                <a:solidFill>
                  <a:srgbClr val="0000CC"/>
                </a:solidFill>
                <a:cs typeface="B Nazanin" pitchFamily="2" charset="-78"/>
              </a:rPr>
              <a:t> جهت مطالعات اپیدمیولوژیک است.</a:t>
            </a:r>
          </a:p>
          <a:p>
            <a:pPr algn="just" rtl="1"/>
            <a:r>
              <a:rPr lang="fa-IR" sz="1800" b="1" dirty="0" smtClean="0">
                <a:solidFill>
                  <a:srgbClr val="0000CC"/>
                </a:solidFill>
                <a:cs typeface="B Nazanin" pitchFamily="2" charset="-78"/>
              </a:rPr>
              <a:t>4. بر اساس روش هایی مانند </a:t>
            </a:r>
            <a:r>
              <a:rPr lang="en-US" sz="1800" b="1" i="1" dirty="0" smtClean="0">
                <a:solidFill>
                  <a:srgbClr val="0000CC"/>
                </a:solidFill>
                <a:latin typeface="Times New Roman" pitchFamily="18" charset="0"/>
                <a:cs typeface="Times New Roman" pitchFamily="18" charset="0"/>
              </a:rPr>
              <a:t>PCR</a:t>
            </a:r>
            <a:r>
              <a:rPr lang="fa-IR" sz="1800" b="1" dirty="0" smtClean="0">
                <a:solidFill>
                  <a:srgbClr val="0000CC"/>
                </a:solidFill>
                <a:cs typeface="B Nazanin" pitchFamily="2" charset="-78"/>
              </a:rPr>
              <a:t> بر ای شناسایی میکروارگانیسم های غیر قابل کشت، باکتری تروفریما ویپلی(</a:t>
            </a:r>
            <a:r>
              <a:rPr lang="en-US" sz="1800" b="1" i="1" dirty="0" err="1" smtClean="0">
                <a:solidFill>
                  <a:srgbClr val="0000CC"/>
                </a:solidFill>
                <a:latin typeface="Times New Roman" pitchFamily="18" charset="0"/>
                <a:cs typeface="Times New Roman" pitchFamily="18" charset="0"/>
              </a:rPr>
              <a:t>Tropheryma</a:t>
            </a:r>
            <a:r>
              <a:rPr lang="en-US" sz="1800" b="1" dirty="0" smtClean="0">
                <a:solidFill>
                  <a:srgbClr val="0000CC"/>
                </a:solidFill>
                <a:cs typeface="B Nazanin" pitchFamily="2" charset="-78"/>
              </a:rPr>
              <a:t> </a:t>
            </a:r>
            <a:r>
              <a:rPr lang="en-US" sz="1800" b="1" i="1" dirty="0" err="1" smtClean="0">
                <a:solidFill>
                  <a:srgbClr val="0000CC"/>
                </a:solidFill>
                <a:latin typeface="Times New Roman" pitchFamily="18" charset="0"/>
                <a:cs typeface="Times New Roman" pitchFamily="18" charset="0"/>
              </a:rPr>
              <a:t>whipplei</a:t>
            </a:r>
            <a:r>
              <a:rPr lang="fa-IR" sz="1800" b="1" dirty="0" smtClean="0">
                <a:solidFill>
                  <a:srgbClr val="0000CC"/>
                </a:solidFill>
                <a:cs typeface="B Nazanin" pitchFamily="2" charset="-78"/>
              </a:rPr>
              <a:t>) عامل بیماری ویپل، بارتونلا هنسلا(</a:t>
            </a:r>
            <a:r>
              <a:rPr lang="en-US" sz="1800" b="1" i="1" dirty="0" err="1" smtClean="0">
                <a:solidFill>
                  <a:srgbClr val="0000CC"/>
                </a:solidFill>
                <a:latin typeface="Times New Roman" pitchFamily="18" charset="0"/>
                <a:cs typeface="Times New Roman" pitchFamily="18" charset="0"/>
              </a:rPr>
              <a:t>bartonella</a:t>
            </a:r>
            <a:r>
              <a:rPr lang="en-US" sz="1800" b="1" i="1" dirty="0" smtClean="0">
                <a:solidFill>
                  <a:srgbClr val="0000CC"/>
                </a:solidFill>
                <a:latin typeface="Times New Roman" pitchFamily="18" charset="0"/>
                <a:cs typeface="Times New Roman" pitchFamily="18" charset="0"/>
              </a:rPr>
              <a:t> </a:t>
            </a:r>
            <a:r>
              <a:rPr lang="en-US" sz="1800" b="1" i="1" dirty="0" err="1" smtClean="0">
                <a:solidFill>
                  <a:srgbClr val="0000CC"/>
                </a:solidFill>
                <a:latin typeface="Times New Roman" pitchFamily="18" charset="0"/>
                <a:cs typeface="Times New Roman" pitchFamily="18" charset="0"/>
              </a:rPr>
              <a:t>henselae</a:t>
            </a:r>
            <a:r>
              <a:rPr lang="fa-IR" sz="1800" b="1" dirty="0" smtClean="0">
                <a:solidFill>
                  <a:srgbClr val="0000CC"/>
                </a:solidFill>
                <a:cs typeface="B Nazanin" pitchFamily="2" charset="-78"/>
              </a:rPr>
              <a:t>) عامل بیماری آنژیوماتوز باسیلی و پنوموسیستیس جیروکی(</a:t>
            </a:r>
            <a:r>
              <a:rPr lang="en-US" sz="1800" b="1" i="1" dirty="0" err="1" smtClean="0">
                <a:solidFill>
                  <a:srgbClr val="0000CC"/>
                </a:solidFill>
                <a:latin typeface="Times New Roman" pitchFamily="18" charset="0"/>
                <a:cs typeface="Times New Roman" pitchFamily="18" charset="0"/>
              </a:rPr>
              <a:t>pneumoeysistis</a:t>
            </a:r>
            <a:r>
              <a:rPr lang="en-US" sz="1800" b="1" i="1" dirty="0" smtClean="0">
                <a:solidFill>
                  <a:srgbClr val="0000CC"/>
                </a:solidFill>
                <a:latin typeface="Times New Roman" pitchFamily="18" charset="0"/>
                <a:cs typeface="Times New Roman" pitchFamily="18" charset="0"/>
              </a:rPr>
              <a:t> </a:t>
            </a:r>
            <a:r>
              <a:rPr lang="en-US" sz="1800" b="1" i="1" dirty="0" err="1" smtClean="0">
                <a:solidFill>
                  <a:srgbClr val="0000CC"/>
                </a:solidFill>
                <a:latin typeface="Times New Roman" pitchFamily="18" charset="0"/>
                <a:cs typeface="Times New Roman" pitchFamily="18" charset="0"/>
              </a:rPr>
              <a:t>jiroveci</a:t>
            </a:r>
            <a:r>
              <a:rPr lang="fa-IR" sz="1800" b="1" dirty="0" smtClean="0">
                <a:solidFill>
                  <a:srgbClr val="0000CC"/>
                </a:solidFill>
                <a:cs typeface="B Nazanin" pitchFamily="2" charset="-78"/>
              </a:rPr>
              <a:t>) که یک پاتوژن فرصت طلب قارچی است، شناسایی شدند.</a:t>
            </a:r>
          </a:p>
          <a:p>
            <a:pPr algn="just" rtl="1"/>
            <a:r>
              <a:rPr lang="fa-IR" sz="1800" b="1" dirty="0" smtClean="0">
                <a:solidFill>
                  <a:srgbClr val="0000CC"/>
                </a:solidFill>
                <a:cs typeface="B Nazanin" pitchFamily="2" charset="-78"/>
              </a:rPr>
              <a:t>5. روش ساترن بلات به عنوان یک روش تعیین زیر تیپ برای شناسایی ایزوله های مرتبط با شیوع ناگهانی مورد استفاده قرار می گیرد.</a:t>
            </a:r>
          </a:p>
          <a:p>
            <a:pPr algn="just" rtl="1"/>
            <a:r>
              <a:rPr lang="fa-IR" sz="2000" b="1" dirty="0" smtClean="0">
                <a:solidFill>
                  <a:srgbClr val="0000CC"/>
                </a:solidFill>
                <a:cs typeface="B Nazanin" pitchFamily="2" charset="-78"/>
              </a:rPr>
              <a:t>6. ریبوتایپینگ، روشی است که ارزیابی ساترن بلات را جهت تشخیص پلی مورفیسم های ژن </a:t>
            </a:r>
            <a:r>
              <a:rPr lang="en-US" sz="2000" b="1" i="1" dirty="0" err="1" smtClean="0">
                <a:solidFill>
                  <a:srgbClr val="0000CC"/>
                </a:solidFill>
                <a:latin typeface="Times New Roman" pitchFamily="18" charset="0"/>
                <a:cs typeface="Times New Roman" pitchFamily="18" charset="0"/>
              </a:rPr>
              <a:t>rRNA</a:t>
            </a:r>
            <a:r>
              <a:rPr lang="fa-IR" sz="2000" b="1" dirty="0" smtClean="0">
                <a:solidFill>
                  <a:srgbClr val="0000CC"/>
                </a:solidFill>
                <a:cs typeface="B Nazanin" pitchFamily="2" charset="-78"/>
              </a:rPr>
              <a:t>  که در تمامی باکتری ها وجود دارد، مورد استفاده قرار می دهد. ارزش محدودی برای شناسایی مایکوباکتریوم ها که تنها دارای یک کپی منفرد از این ژن ها هستند دارد.</a:t>
            </a:r>
            <a:endParaRPr lang="en-US" sz="2000" b="1" dirty="0" smtClean="0">
              <a:solidFill>
                <a:srgbClr val="0000CC"/>
              </a:solidFill>
              <a:cs typeface="B Nazanin" pitchFamily="2" charset="-7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37192"/>
          </a:xfrm>
        </p:spPr>
        <p:txBody>
          <a:bodyPr>
            <a:normAutofit/>
          </a:bodyPr>
          <a:lstStyle/>
          <a:p>
            <a:pPr algn="just" rtl="1"/>
            <a:r>
              <a:rPr lang="fa-IR" sz="3200" dirty="0" smtClean="0">
                <a:solidFill>
                  <a:srgbClr val="FF0000"/>
                </a:solidFill>
                <a:cs typeface="B Nazanin" pitchFamily="2" charset="-78"/>
              </a:rPr>
              <a:t>فصل چهارم: رشد، بقا و مرگ میکروارگانیسم ها</a:t>
            </a:r>
            <a:endParaRPr lang="en-US" sz="3200" dirty="0">
              <a:solidFill>
                <a:srgbClr val="FF0000"/>
              </a:solidFill>
              <a:cs typeface="B Nazanin" pitchFamily="2" charset="-78"/>
            </a:endParaRPr>
          </a:p>
        </p:txBody>
      </p:sp>
      <p:sp>
        <p:nvSpPr>
          <p:cNvPr id="3" name="Content Placeholder 2"/>
          <p:cNvSpPr>
            <a:spLocks noGrp="1"/>
          </p:cNvSpPr>
          <p:nvPr>
            <p:ph idx="1"/>
          </p:nvPr>
        </p:nvSpPr>
        <p:spPr>
          <a:xfrm>
            <a:off x="428596" y="1000108"/>
            <a:ext cx="7572428" cy="4846320"/>
          </a:xfrm>
        </p:spPr>
        <p:txBody>
          <a:bodyPr>
            <a:normAutofit/>
          </a:bodyPr>
          <a:lstStyle/>
          <a:p>
            <a:pPr algn="r" rtl="1"/>
            <a:r>
              <a:rPr lang="fa-IR" sz="3200" b="1" cap="all" dirty="0" smtClean="0">
                <a:ln w="500">
                  <a:solidFill>
                    <a:schemeClr val="tx2">
                      <a:shade val="20000"/>
                      <a:satMod val="120000"/>
                    </a:schemeClr>
                  </a:solidFill>
                </a:ln>
                <a:solidFill>
                  <a:srgbClr val="FF0000"/>
                </a:solidFill>
                <a:latin typeface="+mj-lt"/>
                <a:ea typeface="+mj-ea"/>
                <a:cs typeface="B Nazanin" pitchFamily="2" charset="-78"/>
              </a:rPr>
              <a:t>رشد: </a:t>
            </a:r>
            <a:r>
              <a:rPr lang="fa-IR" sz="2000" b="1" dirty="0" smtClean="0">
                <a:solidFill>
                  <a:srgbClr val="0000CC"/>
                </a:solidFill>
                <a:latin typeface="Times New Roman" pitchFamily="18" charset="0"/>
                <a:cs typeface="B Nazanin" pitchFamily="2" charset="-78"/>
              </a:rPr>
              <a:t>افزایش منظم کلیه مواد تشکیل دهنده یک ارگانیسم. بنابراین افزایش اندازه سلول به علت جذب آب یا رسوب چربی یا پلی ساکارید رشد واقعی محسوب نمی شود. در ارگانیسم های تک سلولی افزایش تعداد سلول ها به افزایش تعداد افراد منتهی شده که جمعیتی از ارگانیسم ها را ایجاد می کنند.</a:t>
            </a:r>
          </a:p>
          <a:p>
            <a:pPr algn="r" rtl="1"/>
            <a:r>
              <a:rPr lang="fa-IR" sz="3200" b="1" cap="all" dirty="0" smtClean="0">
                <a:ln w="500">
                  <a:solidFill>
                    <a:schemeClr val="tx2">
                      <a:shade val="20000"/>
                      <a:satMod val="120000"/>
                    </a:schemeClr>
                  </a:solidFill>
                </a:ln>
                <a:solidFill>
                  <a:srgbClr val="FF0000"/>
                </a:solidFill>
                <a:latin typeface="+mj-lt"/>
                <a:ea typeface="+mj-ea"/>
                <a:cs typeface="B Nazanin" pitchFamily="2" charset="-78"/>
              </a:rPr>
              <a:t>اندازه گیری غلظت های میکروبی</a:t>
            </a:r>
          </a:p>
          <a:p>
            <a:pPr algn="r" rtl="1"/>
            <a:r>
              <a:rPr lang="fa-IR" sz="3200" b="1" cap="all" dirty="0" smtClean="0">
                <a:ln w="500">
                  <a:solidFill>
                    <a:schemeClr val="tx2">
                      <a:shade val="20000"/>
                      <a:satMod val="120000"/>
                    </a:schemeClr>
                  </a:solidFill>
                </a:ln>
                <a:solidFill>
                  <a:srgbClr val="FF0000"/>
                </a:solidFill>
                <a:latin typeface="+mj-lt"/>
                <a:ea typeface="+mj-ea"/>
                <a:cs typeface="B Nazanin" pitchFamily="2" charset="-78"/>
              </a:rPr>
              <a:t>الف: غلظت سلولی</a:t>
            </a:r>
            <a:r>
              <a:rPr lang="fa-IR" sz="2000" b="1" dirty="0" smtClean="0">
                <a:solidFill>
                  <a:srgbClr val="0000CC"/>
                </a:solidFill>
                <a:latin typeface="Times New Roman" pitchFamily="18" charset="0"/>
                <a:cs typeface="B Nazanin" pitchFamily="2" charset="-78"/>
              </a:rPr>
              <a:t>(تعداد سلول های زنده در واحد حجم کشت): شمارش سلول زنده و تعیین میزان کدورت</a:t>
            </a:r>
          </a:p>
          <a:p>
            <a:pPr algn="r" rtl="1"/>
            <a:r>
              <a:rPr lang="fa-IR" sz="3200" b="1" cap="all" dirty="0" smtClean="0">
                <a:ln w="500">
                  <a:solidFill>
                    <a:schemeClr val="tx2">
                      <a:shade val="20000"/>
                      <a:satMod val="120000"/>
                    </a:schemeClr>
                  </a:solidFill>
                </a:ln>
                <a:solidFill>
                  <a:srgbClr val="FF0000"/>
                </a:solidFill>
                <a:latin typeface="+mj-lt"/>
                <a:ea typeface="+mj-ea"/>
                <a:cs typeface="B Nazanin" pitchFamily="2" charset="-78"/>
              </a:rPr>
              <a:t>غلظت توده زیستی</a:t>
            </a:r>
            <a:r>
              <a:rPr lang="fa-IR" sz="2000" b="1" dirty="0" smtClean="0">
                <a:solidFill>
                  <a:srgbClr val="0000CC"/>
                </a:solidFill>
                <a:latin typeface="Times New Roman" pitchFamily="18" charset="0"/>
                <a:cs typeface="B Nazanin" pitchFamily="2" charset="-78"/>
              </a:rPr>
              <a:t>(وزن خشک سلول ها در واحد حجم کشت).</a:t>
            </a:r>
          </a:p>
          <a:p>
            <a:pPr algn="r" rtl="1"/>
            <a:r>
              <a:rPr lang="fa-IR" sz="3200" b="1" cap="all" dirty="0" smtClean="0">
                <a:ln w="500">
                  <a:solidFill>
                    <a:schemeClr val="tx2">
                      <a:shade val="20000"/>
                      <a:satMod val="120000"/>
                    </a:schemeClr>
                  </a:solidFill>
                </a:ln>
                <a:solidFill>
                  <a:srgbClr val="FF0000"/>
                </a:solidFill>
                <a:latin typeface="+mj-lt"/>
                <a:ea typeface="+mj-ea"/>
                <a:cs typeface="B Nazanin" pitchFamily="2" charset="-78"/>
              </a:rPr>
              <a:t>محاسبات ریاضی مربوط به رشد </a:t>
            </a:r>
            <a:endParaRPr lang="en-US" sz="3200" b="1" cap="all" dirty="0" smtClean="0">
              <a:ln w="500">
                <a:solidFill>
                  <a:schemeClr val="tx2">
                    <a:shade val="20000"/>
                    <a:satMod val="120000"/>
                  </a:schemeClr>
                </a:solidFill>
              </a:ln>
              <a:solidFill>
                <a:srgbClr val="FF0000"/>
              </a:solidFill>
              <a:latin typeface="+mj-lt"/>
              <a:ea typeface="+mj-ea"/>
              <a:cs typeface="B Nazanin" pitchFamily="2" charset="-7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1"/>
            <a:ext cx="7301354" cy="61436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65754"/>
          </a:xfrm>
        </p:spPr>
        <p:txBody>
          <a:bodyPr>
            <a:normAutofit fontScale="90000"/>
          </a:bodyPr>
          <a:lstStyle/>
          <a:p>
            <a:pPr algn="r" rtl="1"/>
            <a:r>
              <a:rPr lang="fa-IR" dirty="0" smtClean="0">
                <a:solidFill>
                  <a:srgbClr val="FF0000"/>
                </a:solidFill>
                <a:cs typeface="B Nazanin" pitchFamily="2" charset="-78"/>
              </a:rPr>
              <a:t>منحنی رشد</a:t>
            </a:r>
            <a:endParaRPr lang="en-US" dirty="0">
              <a:solidFill>
                <a:srgbClr val="FF0000"/>
              </a:solidFill>
              <a:cs typeface="B Nazanin" pitchFamily="2" charset="-78"/>
            </a:endParaRPr>
          </a:p>
        </p:txBody>
      </p:sp>
      <p:sp>
        <p:nvSpPr>
          <p:cNvPr id="3" name="Content Placeholder 2"/>
          <p:cNvSpPr>
            <a:spLocks noGrp="1"/>
          </p:cNvSpPr>
          <p:nvPr>
            <p:ph idx="1"/>
          </p:nvPr>
        </p:nvSpPr>
        <p:spPr>
          <a:xfrm>
            <a:off x="714348" y="1000108"/>
            <a:ext cx="7239000" cy="4846320"/>
          </a:xfrm>
        </p:spPr>
        <p:txBody>
          <a:bodyPr>
            <a:normAutofit/>
          </a:bodyPr>
          <a:lstStyle/>
          <a:p>
            <a:pPr algn="r" rtl="1"/>
            <a:r>
              <a:rPr lang="fa-IR" sz="2000" b="1" dirty="0" smtClean="0">
                <a:solidFill>
                  <a:srgbClr val="0000CC"/>
                </a:solidFill>
                <a:latin typeface="Times New Roman" pitchFamily="18" charset="0"/>
                <a:cs typeface="B Nazanin" pitchFamily="2" charset="-78"/>
              </a:rPr>
              <a:t>کشت بچ</a:t>
            </a:r>
          </a:p>
          <a:p>
            <a:pPr algn="r" rtl="1"/>
            <a:r>
              <a:rPr lang="fa-IR" sz="3400" b="1" cap="all" dirty="0" smtClean="0">
                <a:ln w="500">
                  <a:solidFill>
                    <a:schemeClr val="tx2">
                      <a:shade val="20000"/>
                      <a:satMod val="120000"/>
                    </a:schemeClr>
                  </a:solidFill>
                </a:ln>
                <a:solidFill>
                  <a:srgbClr val="FF0000"/>
                </a:solidFill>
                <a:latin typeface="+mj-lt"/>
                <a:ea typeface="+mj-ea"/>
                <a:cs typeface="B Nazanin" pitchFamily="2" charset="-78"/>
              </a:rPr>
              <a:t>1. مرحله تاخیری:</a:t>
            </a:r>
            <a:r>
              <a:rPr lang="fa-IR" sz="2000" b="1" dirty="0" smtClean="0">
                <a:solidFill>
                  <a:srgbClr val="0000CC"/>
                </a:solidFill>
                <a:latin typeface="Times New Roman" pitchFamily="18" charset="0"/>
                <a:cs typeface="B Nazanin" pitchFamily="2" charset="-78"/>
              </a:rPr>
              <a:t>هنگامی که میکروارگانیسم ها به یک محیط کشت تازه وارد می شوند معمولا افزایش فوری در تعداد سلول رخ نمی دهد. در این مرحله سلول ها در نتیجه قرار داشتن در شرایط نامطلوب در انتهای کشت قبلی از آنزیم ها و متابولیت ها خالی گشته و خود را با محیط جدید سازگار می کنند. رشد=صفر</a:t>
            </a:r>
          </a:p>
          <a:p>
            <a:pPr algn="just" rtl="1"/>
            <a:r>
              <a:rPr lang="fa-IR" sz="3400" b="1" cap="all" dirty="0" smtClean="0">
                <a:ln w="500">
                  <a:solidFill>
                    <a:schemeClr val="tx2">
                      <a:shade val="20000"/>
                      <a:satMod val="120000"/>
                    </a:schemeClr>
                  </a:solidFill>
                </a:ln>
                <a:solidFill>
                  <a:srgbClr val="FF0000"/>
                </a:solidFill>
                <a:latin typeface="+mj-lt"/>
                <a:ea typeface="+mj-ea"/>
                <a:cs typeface="B Nazanin" pitchFamily="2" charset="-78"/>
              </a:rPr>
              <a:t>2. لگاریتمی:</a:t>
            </a:r>
            <a:r>
              <a:rPr lang="fa-IR" sz="2100" b="1" dirty="0" smtClean="0">
                <a:solidFill>
                  <a:srgbClr val="0000CC"/>
                </a:solidFill>
                <a:latin typeface="Times New Roman" pitchFamily="18" charset="0"/>
                <a:cs typeface="B Nazanin" pitchFamily="2" charset="-78"/>
              </a:rPr>
              <a:t>در طی این مرحله سلول ها در حالت ثابتی قرار داشته و مواد جدید سلولی با سرعت ثابتی سنتز می شوند .در نتیجه توده سلولی به صورت تصاعدی افزایش می یابد تا یکی از دو اتفاق زیر روی دهد:</a:t>
            </a:r>
            <a:endParaRPr lang="en-US" sz="2100" b="1" dirty="0" smtClean="0">
              <a:solidFill>
                <a:srgbClr val="0000CC"/>
              </a:solidFill>
              <a:latin typeface="Times New Roman" pitchFamily="18" charset="0"/>
              <a:cs typeface="B Nazanin" pitchFamily="2" charset="-78"/>
            </a:endParaRPr>
          </a:p>
          <a:p>
            <a:pPr algn="just" rtl="1"/>
            <a:r>
              <a:rPr lang="fa-IR" sz="2100" b="1" dirty="0" smtClean="0">
                <a:solidFill>
                  <a:srgbClr val="0000CC"/>
                </a:solidFill>
                <a:latin typeface="Times New Roman" pitchFamily="18" charset="0"/>
                <a:cs typeface="B Nazanin" pitchFamily="2" charset="-78"/>
              </a:rPr>
              <a:t>الف)یک یا چند ماده غذایی در محیط کشت تمام می شود.</a:t>
            </a:r>
            <a:endParaRPr lang="en-US" sz="2100" b="1" dirty="0" smtClean="0">
              <a:solidFill>
                <a:srgbClr val="0000CC"/>
              </a:solidFill>
              <a:latin typeface="Times New Roman" pitchFamily="18" charset="0"/>
              <a:cs typeface="B Nazanin" pitchFamily="2" charset="-78"/>
            </a:endParaRPr>
          </a:p>
          <a:p>
            <a:pPr algn="just" rtl="1"/>
            <a:r>
              <a:rPr lang="fa-IR" sz="2100" b="1" dirty="0" smtClean="0">
                <a:solidFill>
                  <a:srgbClr val="0000CC"/>
                </a:solidFill>
                <a:latin typeface="Times New Roman" pitchFamily="18" charset="0"/>
                <a:cs typeface="B Nazanin" pitchFamily="2" charset="-78"/>
              </a:rPr>
              <a:t>ب)تجمع مقدار زیادی از یک متابولیت سمی باعث شود که رشد متوقف شود</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65754"/>
          </a:xfrm>
        </p:spPr>
        <p:txBody>
          <a:bodyPr>
            <a:normAutofit fontScale="90000"/>
          </a:bodyPr>
          <a:lstStyle/>
          <a:p>
            <a:pPr algn="r" rtl="1"/>
            <a:r>
              <a:rPr lang="fa-IR" dirty="0" smtClean="0">
                <a:solidFill>
                  <a:srgbClr val="FF0000"/>
                </a:solidFill>
                <a:cs typeface="B Nazanin" pitchFamily="2" charset="-78"/>
              </a:rPr>
              <a:t>منحنی رشد</a:t>
            </a:r>
            <a:endParaRPr lang="en-US" dirty="0"/>
          </a:p>
        </p:txBody>
      </p:sp>
      <p:sp>
        <p:nvSpPr>
          <p:cNvPr id="3" name="Content Placeholder 2"/>
          <p:cNvSpPr>
            <a:spLocks noGrp="1"/>
          </p:cNvSpPr>
          <p:nvPr>
            <p:ph idx="1"/>
          </p:nvPr>
        </p:nvSpPr>
        <p:spPr>
          <a:xfrm>
            <a:off x="714348" y="1000108"/>
            <a:ext cx="7239000" cy="4846320"/>
          </a:xfrm>
        </p:spPr>
        <p:txBody>
          <a:bodyPr>
            <a:normAutofit fontScale="92500" lnSpcReduction="10000"/>
          </a:bodyPr>
          <a:lstStyle/>
          <a:p>
            <a:pPr algn="just" rtl="1"/>
            <a:r>
              <a:rPr lang="fa-IR" sz="2400" b="1" dirty="0" smtClean="0">
                <a:solidFill>
                  <a:srgbClr val="FF0000"/>
                </a:solidFill>
                <a:latin typeface="Times New Roman" pitchFamily="18" charset="0"/>
                <a:cs typeface="B Nazanin" pitchFamily="2" charset="-78"/>
              </a:rPr>
              <a:t>مرحله حداکثر سکون: </a:t>
            </a:r>
            <a:r>
              <a:rPr lang="fa-IR" sz="2000" b="1" dirty="0" smtClean="0">
                <a:solidFill>
                  <a:srgbClr val="0000CC"/>
                </a:solidFill>
                <a:latin typeface="Times New Roman" pitchFamily="18" charset="0"/>
                <a:cs typeface="B Nazanin" pitchFamily="2" charset="-78"/>
              </a:rPr>
              <a:t>سرانجام با تمام شدن مواد غذایی یا افزایش محصولات سمی رشد باکتری ها کاملا متوقف می شود .در این مرحله تعداد سلول ها به علت مرگ به طور آهسته کاهش یافته اما تعدادی سلول جدید نیز بر اثر رشد و تکثیر باکتری ها بوجود می آید .</a:t>
            </a:r>
          </a:p>
          <a:p>
            <a:pPr algn="just" rtl="1"/>
            <a:r>
              <a:rPr lang="fa-IR" sz="2400" b="1" dirty="0" smtClean="0">
                <a:solidFill>
                  <a:srgbClr val="FF0000"/>
                </a:solidFill>
                <a:latin typeface="Times New Roman" pitchFamily="18" charset="0"/>
                <a:cs typeface="B Nazanin" pitchFamily="2" charset="-78"/>
              </a:rPr>
              <a:t>مرحله مرگ : </a:t>
            </a:r>
            <a:r>
              <a:rPr lang="fa-IR" sz="2000" b="1" dirty="0" smtClean="0">
                <a:solidFill>
                  <a:srgbClr val="0000CC"/>
                </a:solidFill>
                <a:latin typeface="Times New Roman" pitchFamily="18" charset="0"/>
                <a:cs typeface="B Nazanin" pitchFamily="2" charset="-78"/>
              </a:rPr>
              <a:t>بعد از مرحله وقفه رشدی سرعت مرگ باکتری ها افزایش می یابد تا این که به مقدار ثابتی برسد .در اغلب موارد بعد از این که بیشتر سلول ها مردند سرعت مرگ سلول ها کاهش می یابد . اگرچه بعضی از سلول ها ماهها و یا حتی سالها زنده می مانند .</a:t>
            </a:r>
          </a:p>
          <a:p>
            <a:pPr algn="just" rtl="1"/>
            <a:r>
              <a:rPr lang="fa-IR" sz="2000" b="1" dirty="0" smtClean="0">
                <a:solidFill>
                  <a:srgbClr val="0000CC"/>
                </a:solidFill>
                <a:latin typeface="Times New Roman" pitchFamily="18" charset="0"/>
                <a:cs typeface="B Nazanin" pitchFamily="2" charset="-78"/>
              </a:rPr>
              <a:t>نکته : در مرحله تاخیری و مرحله حداکثر وقفه رشدی سرعت رشد صفر است . در مرحله رشد تصاعدی سرعت رشد ثابت و در مرحله مرگ سرعت رشد منفی است .</a:t>
            </a:r>
          </a:p>
          <a:p>
            <a:pPr algn="just" rtl="1"/>
            <a:r>
              <a:rPr lang="fa-IR" sz="2000" b="1" dirty="0" smtClean="0">
                <a:solidFill>
                  <a:srgbClr val="0000CC"/>
                </a:solidFill>
                <a:latin typeface="Times New Roman" pitchFamily="18" charset="0"/>
                <a:cs typeface="B Nazanin" pitchFamily="2" charset="-78"/>
              </a:rPr>
              <a:t>نکته. </a:t>
            </a:r>
            <a:r>
              <a:rPr lang="fa-IR" sz="2100" b="1" dirty="0" smtClean="0">
                <a:solidFill>
                  <a:srgbClr val="0000CC"/>
                </a:solidFill>
                <a:latin typeface="Times New Roman" pitchFamily="18" charset="0"/>
                <a:cs typeface="B Nazanin" pitchFamily="2" charset="-78"/>
              </a:rPr>
              <a:t>یک پدیده در سلول ها به نام </a:t>
            </a:r>
            <a:r>
              <a:rPr lang="en-US" sz="2100" b="1" dirty="0" smtClean="0">
                <a:solidFill>
                  <a:srgbClr val="0000CC"/>
                </a:solidFill>
                <a:latin typeface="Times New Roman" pitchFamily="18" charset="0"/>
                <a:cs typeface="B Nazanin" pitchFamily="2" charset="-78"/>
              </a:rPr>
              <a:t>viable but not </a:t>
            </a:r>
            <a:r>
              <a:rPr lang="en-US" sz="2100" b="1" dirty="0" err="1" smtClean="0">
                <a:solidFill>
                  <a:srgbClr val="0000CC"/>
                </a:solidFill>
                <a:latin typeface="Times New Roman" pitchFamily="18" charset="0"/>
                <a:cs typeface="B Nazanin" pitchFamily="2" charset="-78"/>
              </a:rPr>
              <a:t>culturable</a:t>
            </a:r>
            <a:r>
              <a:rPr lang="en-US" sz="2100" b="1" dirty="0" smtClean="0">
                <a:solidFill>
                  <a:srgbClr val="0000CC"/>
                </a:solidFill>
                <a:latin typeface="Times New Roman" pitchFamily="18" charset="0"/>
                <a:cs typeface="B Nazanin" pitchFamily="2" charset="-78"/>
              </a:rPr>
              <a:t>(VBNC)</a:t>
            </a:r>
            <a:r>
              <a:rPr lang="fa-IR" sz="2100" b="1" dirty="0" smtClean="0">
                <a:solidFill>
                  <a:srgbClr val="0000CC"/>
                </a:solidFill>
                <a:latin typeface="Times New Roman" pitchFamily="18" charset="0"/>
                <a:cs typeface="B Nazanin" pitchFamily="2" charset="-78"/>
              </a:rPr>
              <a:t> وجود دارد که به نظر می رسد در نتیجه پاسخ ژنتیکی در اثر گرسنگی در سلول هایی که در فاز توقف رشد هستند ایجاد می شود .</a:t>
            </a:r>
            <a:endParaRPr lang="en-US" sz="2100" b="1" dirty="0" smtClean="0">
              <a:solidFill>
                <a:srgbClr val="0000CC"/>
              </a:solidFill>
              <a:latin typeface="Times New Roman" pitchFamily="18" charset="0"/>
              <a:cs typeface="B Nazanin" pitchFamily="2" charset="-78"/>
            </a:endParaRPr>
          </a:p>
          <a:p>
            <a:pPr algn="just" rtl="1"/>
            <a:r>
              <a:rPr lang="fa-IR" sz="2100" b="1" dirty="0" smtClean="0">
                <a:solidFill>
                  <a:srgbClr val="0000CC"/>
                </a:solidFill>
                <a:latin typeface="Times New Roman" pitchFamily="18" charset="0"/>
                <a:cs typeface="B Nazanin" pitchFamily="2" charset="-78"/>
              </a:rPr>
              <a:t>نکته : می توان با استفاده از کشت مداوم </a:t>
            </a:r>
            <a:r>
              <a:rPr lang="en-US" sz="2100" b="1" dirty="0" smtClean="0">
                <a:solidFill>
                  <a:srgbClr val="0000CC"/>
                </a:solidFill>
                <a:latin typeface="Times New Roman" pitchFamily="18" charset="0"/>
                <a:cs typeface="B Nazanin" pitchFamily="2" charset="-78"/>
              </a:rPr>
              <a:t>(continuous culture)</a:t>
            </a:r>
            <a:r>
              <a:rPr lang="fa-IR" sz="2100" b="1" dirty="0" smtClean="0">
                <a:solidFill>
                  <a:srgbClr val="0000CC"/>
                </a:solidFill>
                <a:latin typeface="Times New Roman" pitchFamily="18" charset="0"/>
                <a:cs typeface="B Nazanin" pitchFamily="2" charset="-78"/>
              </a:rPr>
              <a:t> سلول ها را در مرحله رشد تصاعدی نگه داشت . شایع ترین وسیله مورد استفاده در روش کشت مداوم کموستات </a:t>
            </a:r>
            <a:r>
              <a:rPr lang="en-US" sz="2100" b="1" dirty="0" smtClean="0">
                <a:solidFill>
                  <a:srgbClr val="0000CC"/>
                </a:solidFill>
                <a:latin typeface="Times New Roman" pitchFamily="18" charset="0"/>
                <a:cs typeface="B Nazanin" pitchFamily="2" charset="-78"/>
              </a:rPr>
              <a:t>(</a:t>
            </a:r>
            <a:r>
              <a:rPr lang="en-US" sz="2100" b="1" dirty="0" err="1" smtClean="0">
                <a:solidFill>
                  <a:srgbClr val="0000CC"/>
                </a:solidFill>
                <a:latin typeface="Times New Roman" pitchFamily="18" charset="0"/>
                <a:cs typeface="B Nazanin" pitchFamily="2" charset="-78"/>
              </a:rPr>
              <a:t>chemostat</a:t>
            </a:r>
            <a:r>
              <a:rPr lang="en-US" sz="2100" b="1" dirty="0" smtClean="0">
                <a:solidFill>
                  <a:srgbClr val="0000CC"/>
                </a:solidFill>
                <a:latin typeface="Times New Roman" pitchFamily="18" charset="0"/>
                <a:cs typeface="B Nazanin" pitchFamily="2" charset="-78"/>
              </a:rPr>
              <a:t>)</a:t>
            </a:r>
            <a:r>
              <a:rPr lang="fa-IR" sz="2100" b="1" dirty="0" smtClean="0">
                <a:solidFill>
                  <a:srgbClr val="0000CC"/>
                </a:solidFill>
                <a:latin typeface="Times New Roman" pitchFamily="18" charset="0"/>
                <a:cs typeface="B Nazanin" pitchFamily="2" charset="-78"/>
              </a:rPr>
              <a:t> نامیده می شود .</a:t>
            </a:r>
          </a:p>
          <a:p>
            <a:pPr algn="just" rtl="1">
              <a:buNone/>
            </a:pPr>
            <a:endParaRPr lang="en-US" sz="2100" b="1" dirty="0" smtClean="0">
              <a:solidFill>
                <a:srgbClr val="0000CC"/>
              </a:solidFill>
              <a:latin typeface="Times New Roman" pitchFamily="18" charset="0"/>
              <a:cs typeface="B Nazanin" pitchFamily="2" charset="-78"/>
            </a:endParaRPr>
          </a:p>
          <a:p>
            <a:pPr algn="just" rtl="1"/>
            <a:endParaRPr lang="en-US" sz="2000" b="1" dirty="0" smtClean="0">
              <a:solidFill>
                <a:srgbClr val="0000CC"/>
              </a:solidFill>
              <a:latin typeface="Times New Roman" pitchFamily="18" charset="0"/>
              <a:cs typeface="B Nazanin" pitchFamily="2" charset="-78"/>
            </a:endParaRPr>
          </a:p>
          <a:p>
            <a:pPr algn="just" rtl="1"/>
            <a:endParaRPr lang="en-US" sz="2000" b="1" dirty="0" smtClean="0">
              <a:solidFill>
                <a:srgbClr val="0000CC"/>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65754"/>
          </a:xfrm>
        </p:spPr>
        <p:txBody>
          <a:bodyPr>
            <a:normAutofit fontScale="90000"/>
          </a:bodyPr>
          <a:lstStyle/>
          <a:p>
            <a:pPr algn="r" rtl="1"/>
            <a:r>
              <a:rPr lang="fa-IR" sz="3400" dirty="0" smtClean="0">
                <a:solidFill>
                  <a:srgbClr val="FF0000"/>
                </a:solidFill>
                <a:cs typeface="B Nazanin" pitchFamily="2" charset="-78"/>
              </a:rPr>
              <a:t>مفهوم مرگ باکتری</a:t>
            </a:r>
            <a:endParaRPr lang="en-US" sz="3400" dirty="0" smtClean="0">
              <a:solidFill>
                <a:srgbClr val="FF0000"/>
              </a:solidFill>
              <a:cs typeface="B Nazanin" pitchFamily="2" charset="-78"/>
            </a:endParaRPr>
          </a:p>
        </p:txBody>
      </p:sp>
      <p:sp>
        <p:nvSpPr>
          <p:cNvPr id="3" name="Content Placeholder 2"/>
          <p:cNvSpPr>
            <a:spLocks noGrp="1"/>
          </p:cNvSpPr>
          <p:nvPr>
            <p:ph idx="1"/>
          </p:nvPr>
        </p:nvSpPr>
        <p:spPr>
          <a:xfrm>
            <a:off x="500034" y="928670"/>
            <a:ext cx="7239000" cy="4846320"/>
          </a:xfrm>
        </p:spPr>
        <p:txBody>
          <a:bodyPr>
            <a:normAutofit/>
          </a:bodyPr>
          <a:lstStyle/>
          <a:p>
            <a:pPr algn="just" rtl="1"/>
            <a:r>
              <a:rPr lang="fa-IR" sz="1900" b="1" dirty="0" smtClean="0">
                <a:solidFill>
                  <a:srgbClr val="0000CC"/>
                </a:solidFill>
                <a:latin typeface="Times New Roman" pitchFamily="18" charset="0"/>
                <a:cs typeface="B Nazanin" pitchFamily="2" charset="-78"/>
              </a:rPr>
              <a:t>معنی مرگ در میکروب ها به معنای از دست دادن غیر قابل برگشت توانایی تکثیر(رشد و تقسیم سلولی) است. آزمایش تجربی مرگ در مورد باکتری ها بدین صورت است که سلول ها را در محیط جامد کشت داده و هنگامی سلول مرده اطلاق می شود که هیچ کلنی در محیط کشت به وجود نیاید.</a:t>
            </a:r>
          </a:p>
          <a:p>
            <a:pPr algn="just" rtl="1"/>
            <a:r>
              <a:rPr lang="fa-IR" sz="1900" b="1" dirty="0" smtClean="0">
                <a:solidFill>
                  <a:srgbClr val="0000CC"/>
                </a:solidFill>
                <a:latin typeface="Times New Roman" pitchFamily="18" charset="0"/>
                <a:cs typeface="B Nazanin" pitchFamily="2" charset="-78"/>
              </a:rPr>
              <a:t>نکته: قطعیت آزمون به انتخاب محیط کشت و شرایط انکوباسیون بستگی دارد. سلول های محیط کشتی که بر حسب توانایی تشکیل کلنی بر روی محیط کشت،99% سلول ها مرده به نظر می رسند، ممکن است در صورتی که بر روی محیط کشت دیگری منتقل شوند، 100% زنده تلقی شوند.</a:t>
            </a:r>
          </a:p>
          <a:p>
            <a:pPr algn="just" rtl="1"/>
            <a:r>
              <a:rPr lang="fa-IR" sz="1900" b="1" dirty="0" smtClean="0">
                <a:solidFill>
                  <a:srgbClr val="FF0000"/>
                </a:solidFill>
                <a:latin typeface="Times New Roman" pitchFamily="18" charset="0"/>
                <a:cs typeface="B Nazanin" pitchFamily="2" charset="-78"/>
              </a:rPr>
              <a:t>عوامل ضد میکروبی</a:t>
            </a:r>
          </a:p>
          <a:p>
            <a:pPr algn="just" rtl="1"/>
            <a:r>
              <a:rPr lang="fa-IR" sz="1900" b="1" dirty="0" smtClean="0">
                <a:solidFill>
                  <a:srgbClr val="FF0000"/>
                </a:solidFill>
                <a:latin typeface="Times New Roman" pitchFamily="18" charset="0"/>
                <a:cs typeface="B Nazanin" pitchFamily="2" charset="-78"/>
              </a:rPr>
              <a:t>چند تعریف</a:t>
            </a:r>
          </a:p>
          <a:p>
            <a:pPr algn="just" rtl="1"/>
            <a:r>
              <a:rPr lang="fa-IR" sz="1900" b="1" dirty="0" smtClean="0">
                <a:solidFill>
                  <a:srgbClr val="FF0000"/>
                </a:solidFill>
                <a:latin typeface="Times New Roman" pitchFamily="18" charset="0"/>
                <a:cs typeface="B Nazanin" pitchFamily="2" charset="-78"/>
              </a:rPr>
              <a:t>بیوسید(</a:t>
            </a:r>
            <a:r>
              <a:rPr lang="en-US" sz="1900" b="1" dirty="0" smtClean="0">
                <a:solidFill>
                  <a:srgbClr val="FF0000"/>
                </a:solidFill>
                <a:latin typeface="Times New Roman" pitchFamily="18" charset="0"/>
                <a:cs typeface="B Nazanin" pitchFamily="2" charset="-78"/>
              </a:rPr>
              <a:t>biocide</a:t>
            </a:r>
            <a:r>
              <a:rPr lang="fa-IR" sz="1900" b="1" dirty="0" smtClean="0">
                <a:solidFill>
                  <a:srgbClr val="FF0000"/>
                </a:solidFill>
                <a:latin typeface="Times New Roman" pitchFamily="18" charset="0"/>
                <a:cs typeface="B Nazanin" pitchFamily="2" charset="-78"/>
              </a:rPr>
              <a:t>): </a:t>
            </a:r>
            <a:r>
              <a:rPr lang="fa-IR" sz="1900" b="1" dirty="0" smtClean="0">
                <a:solidFill>
                  <a:srgbClr val="0000CC"/>
                </a:solidFill>
                <a:latin typeface="Times New Roman" pitchFamily="18" charset="0"/>
                <a:cs typeface="B Nazanin" pitchFamily="2" charset="-78"/>
              </a:rPr>
              <a:t>یک عامل فیزیکی یا شیمیایی، معمولا با طیف وسیع(بر خلاف ضد عفونی کننده ها) که میکروارگانیسم ها را غیر فعال می کند. شیمیایی= پراکسید هیدروژن و فنل. فیزیکی= اشعه و حرارت</a:t>
            </a:r>
          </a:p>
          <a:p>
            <a:pPr algn="just" rtl="1"/>
            <a:r>
              <a:rPr lang="fa-IR" sz="1900" b="1" dirty="0" smtClean="0">
                <a:solidFill>
                  <a:srgbClr val="FF0000"/>
                </a:solidFill>
                <a:latin typeface="Times New Roman" pitchFamily="18" charset="0"/>
                <a:cs typeface="B Nazanin" pitchFamily="2" charset="-78"/>
              </a:rPr>
              <a:t>باکتریوستاتیک: </a:t>
            </a:r>
            <a:r>
              <a:rPr lang="fa-IR" sz="1900" b="1" dirty="0" smtClean="0">
                <a:solidFill>
                  <a:srgbClr val="0000CC"/>
                </a:solidFill>
                <a:latin typeface="Times New Roman" pitchFamily="18" charset="0"/>
                <a:cs typeface="B Nazanin" pitchFamily="2" charset="-78"/>
              </a:rPr>
              <a:t>مواد بیوسایدی که می توانند از رشد باکتری ها جلوگیری کنند. با کنار گذاشته شدن این عوامل دو باره رشد شروع می شود. فونجی استاتیک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65754"/>
          </a:xfrm>
        </p:spPr>
        <p:txBody>
          <a:bodyPr>
            <a:normAutofit fontScale="90000"/>
          </a:bodyPr>
          <a:lstStyle/>
          <a:p>
            <a:pPr algn="r" rtl="1"/>
            <a:r>
              <a:rPr lang="fa-IR" sz="3100" dirty="0" smtClean="0">
                <a:solidFill>
                  <a:srgbClr val="FF0000"/>
                </a:solidFill>
                <a:cs typeface="B Nazanin" pitchFamily="2" charset="-78"/>
              </a:rPr>
              <a:t>عوامل ضد میکروبی</a:t>
            </a:r>
            <a:endParaRPr lang="en-US" sz="3100" dirty="0" smtClean="0">
              <a:solidFill>
                <a:srgbClr val="FF0000"/>
              </a:solidFill>
              <a:cs typeface="B Nazanin" pitchFamily="2" charset="-78"/>
            </a:endParaRPr>
          </a:p>
        </p:txBody>
      </p:sp>
      <p:sp>
        <p:nvSpPr>
          <p:cNvPr id="3" name="Content Placeholder 2"/>
          <p:cNvSpPr>
            <a:spLocks noGrp="1"/>
          </p:cNvSpPr>
          <p:nvPr>
            <p:ph idx="1"/>
          </p:nvPr>
        </p:nvSpPr>
        <p:spPr>
          <a:xfrm>
            <a:off x="500034" y="857232"/>
            <a:ext cx="7239000" cy="4846320"/>
          </a:xfrm>
        </p:spPr>
        <p:txBody>
          <a:bodyPr>
            <a:normAutofit fontScale="92500"/>
          </a:bodyPr>
          <a:lstStyle/>
          <a:p>
            <a:pPr algn="just" rtl="1"/>
            <a:r>
              <a:rPr lang="fa-IR" sz="1900" b="1" dirty="0" smtClean="0">
                <a:solidFill>
                  <a:srgbClr val="FF0000"/>
                </a:solidFill>
                <a:latin typeface="Times New Roman" pitchFamily="18" charset="0"/>
                <a:cs typeface="B Nazanin" pitchFamily="2" charset="-78"/>
              </a:rPr>
              <a:t>باکتریوساید: </a:t>
            </a:r>
            <a:r>
              <a:rPr lang="fa-IR" sz="1900" b="1" dirty="0" smtClean="0">
                <a:solidFill>
                  <a:srgbClr val="0000CC"/>
                </a:solidFill>
                <a:latin typeface="Times New Roman" pitchFamily="18" charset="0"/>
                <a:cs typeface="B Nazanin" pitchFamily="2" charset="-78"/>
              </a:rPr>
              <a:t>مواد بیوسایدی که قادرند باکتری ها را از بین ببرند. غیر قابل برگشت؛ </a:t>
            </a:r>
          </a:p>
          <a:p>
            <a:pPr algn="just" rtl="1"/>
            <a:r>
              <a:rPr lang="fa-IR" sz="1900" b="1" dirty="0" smtClean="0">
                <a:solidFill>
                  <a:srgbClr val="0000CC"/>
                </a:solidFill>
                <a:latin typeface="Times New Roman" pitchFamily="18" charset="0"/>
                <a:cs typeface="B Nazanin" pitchFamily="2" charset="-78"/>
              </a:rPr>
              <a:t>مانند</a:t>
            </a:r>
            <a:r>
              <a:rPr lang="en-US" sz="1900" b="1" dirty="0" smtClean="0">
                <a:solidFill>
                  <a:srgbClr val="0000CC"/>
                </a:solidFill>
                <a:latin typeface="Times New Roman" pitchFamily="18" charset="0"/>
                <a:cs typeface="B Nazanin" pitchFamily="2" charset="-78"/>
              </a:rPr>
              <a:t>Fungicidal</a:t>
            </a:r>
            <a:r>
              <a:rPr lang="fa-IR" sz="1900" b="1" dirty="0" smtClean="0">
                <a:solidFill>
                  <a:srgbClr val="0000CC"/>
                </a:solidFill>
                <a:latin typeface="Times New Roman" pitchFamily="18" charset="0"/>
                <a:cs typeface="B Nazanin" pitchFamily="2" charset="-78"/>
              </a:rPr>
              <a:t> </a:t>
            </a:r>
          </a:p>
          <a:p>
            <a:pPr algn="just" rtl="1"/>
            <a:r>
              <a:rPr lang="fa-IR" sz="1900" b="1" dirty="0" smtClean="0">
                <a:solidFill>
                  <a:srgbClr val="FF0000"/>
                </a:solidFill>
                <a:latin typeface="Times New Roman" pitchFamily="18" charset="0"/>
                <a:cs typeface="B Nazanin" pitchFamily="2" charset="-78"/>
              </a:rPr>
              <a:t>استریلیزاسیون:</a:t>
            </a:r>
            <a:r>
              <a:rPr lang="fa-IR" sz="1900" b="1" dirty="0" smtClean="0">
                <a:solidFill>
                  <a:srgbClr val="0000CC"/>
                </a:solidFill>
                <a:latin typeface="Times New Roman" pitchFamily="18" charset="0"/>
                <a:cs typeface="B Nazanin" pitchFamily="2" charset="-78"/>
              </a:rPr>
              <a:t> عاری کردن سطوح یا محصولات از ارگانیسم های زنده از جمله اسپور</a:t>
            </a:r>
          </a:p>
          <a:p>
            <a:pPr algn="just" rtl="1"/>
            <a:r>
              <a:rPr lang="fa-IR" sz="1900" b="1" dirty="0" smtClean="0">
                <a:solidFill>
                  <a:srgbClr val="FF0000"/>
                </a:solidFill>
                <a:latin typeface="Times New Roman" pitchFamily="18" charset="0"/>
                <a:cs typeface="B Nazanin" pitchFamily="2" charset="-78"/>
              </a:rPr>
              <a:t>دزنفکتنت(گندزدا=ضدعفونی کننده): </a:t>
            </a:r>
            <a:r>
              <a:rPr lang="fa-IR" sz="1900" b="1" dirty="0" smtClean="0">
                <a:solidFill>
                  <a:srgbClr val="0000CC"/>
                </a:solidFill>
                <a:latin typeface="Times New Roman" pitchFamily="18" charset="0"/>
                <a:cs typeface="B Nazanin" pitchFamily="2" charset="-78"/>
              </a:rPr>
              <a:t>مواد بیوسایدی که برای از بین برده میکروارگانیسم ها در روی سطوح غیر زنده به کار می روند. اسپوروستاتیک اند اما اسپوروسید نیستند.</a:t>
            </a:r>
          </a:p>
          <a:p>
            <a:pPr algn="just" rtl="1"/>
            <a:r>
              <a:rPr lang="fa-IR" sz="1900" b="1" dirty="0" smtClean="0">
                <a:solidFill>
                  <a:srgbClr val="FF0000"/>
                </a:solidFill>
                <a:latin typeface="Times New Roman" pitchFamily="18" charset="0"/>
                <a:cs typeface="B Nazanin" pitchFamily="2" charset="-78"/>
              </a:rPr>
              <a:t>سپتیک: </a:t>
            </a:r>
            <a:r>
              <a:rPr lang="fa-IR" sz="1900" b="1" dirty="0" smtClean="0">
                <a:solidFill>
                  <a:srgbClr val="0000CC"/>
                </a:solidFill>
                <a:latin typeface="Times New Roman" pitchFamily="18" charset="0"/>
                <a:cs typeface="B Nazanin" pitchFamily="2" charset="-78"/>
              </a:rPr>
              <a:t>وجود باکتری بیماری زا در بافت های زنده</a:t>
            </a:r>
          </a:p>
          <a:p>
            <a:pPr algn="just" rtl="1"/>
            <a:r>
              <a:rPr lang="fa-IR" sz="1900" b="1" dirty="0" smtClean="0">
                <a:solidFill>
                  <a:srgbClr val="FF0000"/>
                </a:solidFill>
                <a:latin typeface="Times New Roman" pitchFamily="18" charset="0"/>
                <a:cs typeface="B Nazanin" pitchFamily="2" charset="-78"/>
              </a:rPr>
              <a:t>آنتی سپتیک: </a:t>
            </a:r>
            <a:r>
              <a:rPr lang="fa-IR" sz="1900" b="1" dirty="0" smtClean="0">
                <a:solidFill>
                  <a:srgbClr val="0000CC"/>
                </a:solidFill>
                <a:latin typeface="Times New Roman" pitchFamily="18" charset="0"/>
                <a:cs typeface="B Nazanin" pitchFamily="2" charset="-78"/>
              </a:rPr>
              <a:t>یک بیوسید یا فراورده ای که رشد میکروارگانیسم ها را در/یا بر روی بافت زنده مانند پوست مهار می کند.</a:t>
            </a:r>
          </a:p>
          <a:p>
            <a:pPr algn="just" rtl="1"/>
            <a:r>
              <a:rPr lang="fa-IR" sz="1900" b="1" dirty="0" smtClean="0">
                <a:solidFill>
                  <a:srgbClr val="FF0000"/>
                </a:solidFill>
                <a:latin typeface="Times New Roman" pitchFamily="18" charset="0"/>
                <a:cs typeface="B Nazanin" pitchFamily="2" charset="-78"/>
              </a:rPr>
              <a:t>آسپتیک: </a:t>
            </a:r>
            <a:r>
              <a:rPr lang="fa-IR" sz="1900" b="1" dirty="0" smtClean="0">
                <a:solidFill>
                  <a:srgbClr val="0000CC"/>
                </a:solidFill>
                <a:latin typeface="Times New Roman" pitchFamily="18" charset="0"/>
                <a:cs typeface="B Nazanin" pitchFamily="2" charset="-78"/>
              </a:rPr>
              <a:t>عاری ساختن یا روش های مورد استفاده برای نگه داشتن شرایط عاری از میکروارگانیسم</a:t>
            </a:r>
          </a:p>
          <a:p>
            <a:pPr algn="just" rtl="1"/>
            <a:r>
              <a:rPr lang="fa-IR" sz="1900" b="1" dirty="0" smtClean="0">
                <a:solidFill>
                  <a:srgbClr val="FF0000"/>
                </a:solidFill>
                <a:latin typeface="Times New Roman" pitchFamily="18" charset="0"/>
                <a:cs typeface="B Nazanin" pitchFamily="2" charset="-78"/>
              </a:rPr>
              <a:t>حفاظت(</a:t>
            </a:r>
            <a:r>
              <a:rPr lang="en-US" sz="1900" b="1" dirty="0" smtClean="0">
                <a:solidFill>
                  <a:srgbClr val="FF0000"/>
                </a:solidFill>
                <a:latin typeface="Times New Roman" pitchFamily="18" charset="0"/>
                <a:cs typeface="B Nazanin" pitchFamily="2" charset="-78"/>
              </a:rPr>
              <a:t>preservation</a:t>
            </a:r>
            <a:r>
              <a:rPr lang="fa-IR" sz="1900" b="1" dirty="0" smtClean="0">
                <a:solidFill>
                  <a:srgbClr val="FF0000"/>
                </a:solidFill>
                <a:latin typeface="Times New Roman" pitchFamily="18" charset="0"/>
                <a:cs typeface="B Nazanin" pitchFamily="2" charset="-78"/>
              </a:rPr>
              <a:t>): </a:t>
            </a:r>
            <a:r>
              <a:rPr lang="fa-IR" sz="1900" b="1" dirty="0" smtClean="0">
                <a:solidFill>
                  <a:srgbClr val="0000CC"/>
                </a:solidFill>
                <a:latin typeface="Times New Roman" pitchFamily="18" charset="0"/>
                <a:cs typeface="B Nazanin" pitchFamily="2" charset="-78"/>
              </a:rPr>
              <a:t>پیشگیری از تکثیر میکروارگانیسم ها در محصولات مختلف(دارو و غذا)</a:t>
            </a:r>
          </a:p>
          <a:p>
            <a:pPr algn="just" rtl="1"/>
            <a:r>
              <a:rPr lang="fa-IR" sz="1900" b="1" dirty="0" smtClean="0">
                <a:solidFill>
                  <a:srgbClr val="FF0000"/>
                </a:solidFill>
                <a:latin typeface="Times New Roman" pitchFamily="18" charset="0"/>
                <a:cs typeface="B Nazanin" pitchFamily="2" charset="-78"/>
              </a:rPr>
              <a:t>آنتی بیوتیک: </a:t>
            </a:r>
            <a:r>
              <a:rPr lang="fa-IR" sz="1900" b="1" dirty="0" smtClean="0">
                <a:solidFill>
                  <a:srgbClr val="0000CC"/>
                </a:solidFill>
                <a:latin typeface="Times New Roman" pitchFamily="18" charset="0"/>
                <a:cs typeface="B Nazanin" pitchFamily="2" charset="-78"/>
              </a:rPr>
              <a:t>ترکیبات طبیعی یا مواد آلی ساخته شده ای که معمولا در غلظت های پایین به صورت انتخابی باکتری ها را از بین برده و یا از رشد آن ها جلوگیری می کنند.</a:t>
            </a:r>
          </a:p>
          <a:p>
            <a:pPr algn="r" rtl="1"/>
            <a:endParaRPr lang="en-US" sz="1900" b="1" dirty="0" smtClean="0">
              <a:solidFill>
                <a:srgbClr val="0000CC"/>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394316"/>
          </a:xfrm>
        </p:spPr>
        <p:txBody>
          <a:bodyPr>
            <a:normAutofit fontScale="90000"/>
          </a:bodyPr>
          <a:lstStyle/>
          <a:p>
            <a:pPr algn="r" rtl="1"/>
            <a:r>
              <a:rPr lang="fa-IR" sz="2800" dirty="0" smtClean="0">
                <a:solidFill>
                  <a:srgbClr val="FF0000"/>
                </a:solidFill>
                <a:cs typeface="B Nazanin" pitchFamily="2" charset="-78"/>
              </a:rPr>
              <a:t>نحوه تاثیر مواد ضد میکروبی</a:t>
            </a:r>
            <a:endParaRPr lang="en-US" sz="2800" dirty="0" smtClean="0">
              <a:solidFill>
                <a:srgbClr val="FF0000"/>
              </a:solidFill>
              <a:cs typeface="B Nazanin" pitchFamily="2" charset="-78"/>
            </a:endParaRPr>
          </a:p>
        </p:txBody>
      </p:sp>
      <p:sp>
        <p:nvSpPr>
          <p:cNvPr id="3" name="Content Placeholder 2"/>
          <p:cNvSpPr>
            <a:spLocks noGrp="1"/>
          </p:cNvSpPr>
          <p:nvPr>
            <p:ph idx="1"/>
          </p:nvPr>
        </p:nvSpPr>
        <p:spPr>
          <a:xfrm>
            <a:off x="571472" y="785794"/>
            <a:ext cx="7239000" cy="4846320"/>
          </a:xfrm>
        </p:spPr>
        <p:txBody>
          <a:bodyPr>
            <a:normAutofit lnSpcReduction="10000"/>
          </a:bodyPr>
          <a:lstStyle/>
          <a:p>
            <a:pPr algn="just" rtl="1"/>
            <a:r>
              <a:rPr lang="fa-IR" sz="1800" b="1" dirty="0" smtClean="0">
                <a:solidFill>
                  <a:srgbClr val="FF0000"/>
                </a:solidFill>
                <a:latin typeface="Times New Roman" pitchFamily="18" charset="0"/>
                <a:cs typeface="B Nazanin" pitchFamily="2" charset="-78"/>
              </a:rPr>
              <a:t>آسیب به </a:t>
            </a:r>
            <a:r>
              <a:rPr lang="en-US" sz="1800" b="1" dirty="0" smtClean="0">
                <a:solidFill>
                  <a:srgbClr val="FF0000"/>
                </a:solidFill>
                <a:latin typeface="Times New Roman" pitchFamily="18" charset="0"/>
                <a:cs typeface="B Nazanin" pitchFamily="2" charset="-78"/>
              </a:rPr>
              <a:t>DNA</a:t>
            </a:r>
            <a:r>
              <a:rPr lang="fa-IR" sz="1800" b="1" dirty="0" smtClean="0">
                <a:solidFill>
                  <a:srgbClr val="FF0000"/>
                </a:solidFill>
                <a:latin typeface="Times New Roman" pitchFamily="18" charset="0"/>
                <a:cs typeface="B Nazanin" pitchFamily="2" charset="-78"/>
              </a:rPr>
              <a:t>: </a:t>
            </a:r>
            <a:r>
              <a:rPr lang="fa-IR" sz="1800" b="1" dirty="0" smtClean="0">
                <a:solidFill>
                  <a:srgbClr val="0000CC"/>
                </a:solidFill>
                <a:latin typeface="Times New Roman" pitchFamily="18" charset="0"/>
                <a:cs typeface="B Nazanin" pitchFamily="2" charset="-78"/>
              </a:rPr>
              <a:t>مانند اشعه های یونیزان(برش در یک یا هر دو رشته)، ماورابنفش(ایجاد پیوند عرضی بین پیریمیدین های مجاور)، شیمیایی(عوامل آلکیله کننده)</a:t>
            </a:r>
          </a:p>
          <a:p>
            <a:pPr algn="just" rtl="1"/>
            <a:r>
              <a:rPr lang="fa-IR" sz="1800" b="1" dirty="0" smtClean="0">
                <a:solidFill>
                  <a:srgbClr val="0000CC"/>
                </a:solidFill>
                <a:latin typeface="Times New Roman" pitchFamily="18" charset="0"/>
                <a:cs typeface="B Nazanin" pitchFamily="2" charset="-78"/>
              </a:rPr>
              <a:t>نکته: عوامل شیمیایی و اشعه، سلول را با تداخل در همانندسازی </a:t>
            </a:r>
            <a:r>
              <a:rPr lang="en-US" sz="1800" b="1" dirty="0" smtClean="0">
                <a:solidFill>
                  <a:srgbClr val="0000CC"/>
                </a:solidFill>
                <a:latin typeface="Times New Roman" pitchFamily="18" charset="0"/>
                <a:cs typeface="B Nazanin" pitchFamily="2" charset="-78"/>
              </a:rPr>
              <a:t>DNA</a:t>
            </a:r>
            <a:r>
              <a:rPr lang="fa-IR" sz="1800" b="1" dirty="0" smtClean="0">
                <a:solidFill>
                  <a:srgbClr val="0000CC"/>
                </a:solidFill>
                <a:latin typeface="Times New Roman" pitchFamily="18" charset="0"/>
                <a:cs typeface="B Nazanin" pitchFamily="2" charset="-78"/>
              </a:rPr>
              <a:t> می کشند.</a:t>
            </a:r>
          </a:p>
          <a:p>
            <a:pPr algn="just" rtl="1"/>
            <a:r>
              <a:rPr lang="fa-IR" sz="1800" b="1" dirty="0" smtClean="0">
                <a:solidFill>
                  <a:srgbClr val="CC0000"/>
                </a:solidFill>
                <a:latin typeface="Times New Roman" pitchFamily="18" charset="0"/>
                <a:cs typeface="B Nazanin" pitchFamily="2" charset="-78"/>
              </a:rPr>
              <a:t>دناتوراسیون پروتئین: </a:t>
            </a:r>
            <a:r>
              <a:rPr lang="fa-IR" sz="1800" b="1" dirty="0" smtClean="0">
                <a:solidFill>
                  <a:srgbClr val="0000CC"/>
                </a:solidFill>
                <a:latin typeface="Times New Roman" pitchFamily="18" charset="0"/>
                <a:cs typeface="B Nazanin" pitchFamily="2" charset="-78"/>
              </a:rPr>
              <a:t>ساختار سوم پروتئین ها که به صورت سه بعدی است توسط عوامل فیزیکی و شیمیایی به راحتی تخریب می شود.</a:t>
            </a:r>
          </a:p>
          <a:p>
            <a:pPr algn="just" rtl="1"/>
            <a:r>
              <a:rPr lang="fa-IR" sz="1800" b="1" dirty="0" smtClean="0">
                <a:solidFill>
                  <a:srgbClr val="CC0000"/>
                </a:solidFill>
                <a:latin typeface="Times New Roman" pitchFamily="18" charset="0"/>
                <a:cs typeface="B Nazanin" pitchFamily="2" charset="-78"/>
              </a:rPr>
              <a:t>تخریب غشا یا دیواره: </a:t>
            </a:r>
            <a:r>
              <a:rPr lang="fa-IR" sz="1800" b="1" dirty="0" smtClean="0">
                <a:solidFill>
                  <a:srgbClr val="0000CC"/>
                </a:solidFill>
                <a:latin typeface="Times New Roman" pitchFamily="18" charset="0"/>
                <a:cs typeface="B Nazanin" pitchFamily="2" charset="-78"/>
              </a:rPr>
              <a:t>غشا سلولی به صورت یک سد انتخابی عمل کرده و نیز محل آنزیم هایی است که در بیوسنتز مواد تشکیل دهنده پوشش سلولی نقش دارند. مواد ضد میکروبی می توانند خصوصیات فیزیکی و شیمیایی غشا را تغییر داده و با اختلال در عملکرد آن باغث مرگ سلول شوند.</a:t>
            </a:r>
          </a:p>
          <a:p>
            <a:pPr algn="just" rtl="1"/>
            <a:r>
              <a:rPr lang="fa-IR" sz="1800" b="1" dirty="0" smtClean="0">
                <a:solidFill>
                  <a:srgbClr val="0000CC"/>
                </a:solidFill>
                <a:latin typeface="Times New Roman" pitchFamily="18" charset="0"/>
                <a:cs typeface="B Nazanin" pitchFamily="2" charset="-78"/>
              </a:rPr>
              <a:t>دیواره نیز نقش حفاظتی در برابر فشار اسمزی داشته و از مرگ سلول جلوگیری می کند. پنی سیلین و لیزوزیم</a:t>
            </a:r>
          </a:p>
          <a:p>
            <a:pPr algn="just" rtl="1"/>
            <a:r>
              <a:rPr lang="fa-IR" sz="1800" b="1" dirty="0" smtClean="0">
                <a:solidFill>
                  <a:srgbClr val="CC0000"/>
                </a:solidFill>
                <a:latin typeface="Times New Roman" pitchFamily="18" charset="0"/>
                <a:cs typeface="B Nazanin" pitchFamily="2" charset="-78"/>
              </a:rPr>
              <a:t>خارج ساختن گروه های سولفیدریل:  </a:t>
            </a:r>
            <a:r>
              <a:rPr lang="fa-IR" sz="1800" b="1" dirty="0" smtClean="0">
                <a:solidFill>
                  <a:srgbClr val="0000CC"/>
                </a:solidFill>
                <a:latin typeface="Times New Roman" pitchFamily="18" charset="0"/>
                <a:cs typeface="B Nazanin" pitchFamily="2" charset="-78"/>
              </a:rPr>
              <a:t>پروتئین های آنزیمی حاوی سیستئین دارای زنجیره های جانبی هستند که به گروه های سولفیدریلخاتمه می یابند. از طرفی کوانزیم های مانند </a:t>
            </a:r>
            <a:r>
              <a:rPr lang="en-US" sz="1800" b="1" dirty="0" smtClean="0">
                <a:solidFill>
                  <a:srgbClr val="0000CC"/>
                </a:solidFill>
                <a:latin typeface="Times New Roman" pitchFamily="18" charset="0"/>
                <a:cs typeface="B Nazanin" pitchFamily="2" charset="-78"/>
              </a:rPr>
              <a:t>COA</a:t>
            </a:r>
            <a:r>
              <a:rPr lang="fa-IR" sz="1800" b="1" dirty="0" smtClean="0">
                <a:solidFill>
                  <a:srgbClr val="0000CC"/>
                </a:solidFill>
                <a:latin typeface="Times New Roman" pitchFamily="18" charset="0"/>
                <a:cs typeface="B Nazanin" pitchFamily="2" charset="-78"/>
              </a:rPr>
              <a:t> = دارای سولفیدریل آزاد. برای فعالیت، گروه های سولفیدریل باید آزاد و احیا باشند. عوامل اکسیدکننده ب= ایجاد پیوند </a:t>
            </a:r>
            <a:r>
              <a:rPr lang="en-US" sz="1800" b="1" dirty="0" smtClean="0">
                <a:solidFill>
                  <a:srgbClr val="0000CC"/>
                </a:solidFill>
                <a:latin typeface="Times New Roman" pitchFamily="18" charset="0"/>
                <a:cs typeface="B Nazanin" pitchFamily="2" charset="-78"/>
              </a:rPr>
              <a:t>S-S</a:t>
            </a:r>
            <a:r>
              <a:rPr lang="fa-IR" sz="1800" b="1" dirty="0" smtClean="0">
                <a:solidFill>
                  <a:srgbClr val="0000CC"/>
                </a:solidFill>
                <a:latin typeface="Times New Roman" pitchFamily="18" charset="0"/>
                <a:cs typeface="B Nazanin" pitchFamily="2" charset="-78"/>
              </a:rPr>
              <a:t> بین گروه سولفیدریلی مجاور  جیوه = ترکیب شدن با سولفیدریل ها</a:t>
            </a:r>
          </a:p>
          <a:p>
            <a:pPr algn="just" rtl="1">
              <a:buNone/>
            </a:pPr>
            <a:endParaRPr lang="en-US" sz="1800" b="1" dirty="0" smtClean="0">
              <a:solidFill>
                <a:srgbClr val="0000CC"/>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14348" y="642919"/>
            <a:ext cx="7814274" cy="55024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394316"/>
          </a:xfrm>
        </p:spPr>
        <p:txBody>
          <a:bodyPr>
            <a:normAutofit fontScale="90000"/>
          </a:bodyPr>
          <a:lstStyle/>
          <a:p>
            <a:pPr algn="r" rtl="1"/>
            <a:r>
              <a:rPr lang="fa-IR" sz="4000" dirty="0" smtClean="0">
                <a:solidFill>
                  <a:srgbClr val="FF0000"/>
                </a:solidFill>
                <a:cs typeface="B Nazanin" pitchFamily="2" charset="-78"/>
              </a:rPr>
              <a:t>نحوه تاثیر مواد ضد میکروبی</a:t>
            </a:r>
            <a:endParaRPr lang="en-US" dirty="0"/>
          </a:p>
        </p:txBody>
      </p:sp>
      <p:sp>
        <p:nvSpPr>
          <p:cNvPr id="3" name="Content Placeholder 2"/>
          <p:cNvSpPr>
            <a:spLocks noGrp="1"/>
          </p:cNvSpPr>
          <p:nvPr>
            <p:ph idx="1"/>
          </p:nvPr>
        </p:nvSpPr>
        <p:spPr>
          <a:xfrm>
            <a:off x="500034" y="785794"/>
            <a:ext cx="7239000" cy="4846320"/>
          </a:xfrm>
        </p:spPr>
        <p:txBody>
          <a:bodyPr>
            <a:normAutofit fontScale="92500" lnSpcReduction="10000"/>
          </a:bodyPr>
          <a:lstStyle/>
          <a:p>
            <a:pPr algn="just" rtl="1"/>
            <a:r>
              <a:rPr lang="fa-IR" sz="1800" b="1" dirty="0" smtClean="0">
                <a:solidFill>
                  <a:srgbClr val="CC0000"/>
                </a:solidFill>
                <a:latin typeface="Times New Roman" pitchFamily="18" charset="0"/>
                <a:cs typeface="B Nazanin" pitchFamily="2" charset="-78"/>
              </a:rPr>
              <a:t>آنتاگونیسم شیمیایی: </a:t>
            </a:r>
            <a:r>
              <a:rPr lang="fa-IR" sz="1800" b="1" dirty="0" smtClean="0">
                <a:solidFill>
                  <a:srgbClr val="0000CC"/>
                </a:solidFill>
                <a:latin typeface="Times New Roman" pitchFamily="18" charset="0"/>
                <a:cs typeface="B Nazanin" pitchFamily="2" charset="-78"/>
              </a:rPr>
              <a:t>مزاحمت یک عامل شیمیایی در واکنش بین یک آنزیم اختصاصی و سوبسترای آن. دو گروه:</a:t>
            </a:r>
          </a:p>
          <a:p>
            <a:pPr algn="just" rtl="1"/>
            <a:r>
              <a:rPr lang="fa-IR" sz="1800" b="1" dirty="0" smtClean="0">
                <a:solidFill>
                  <a:srgbClr val="0000CC"/>
                </a:solidFill>
                <a:latin typeface="Times New Roman" pitchFamily="18" charset="0"/>
                <a:cs typeface="B Nazanin" pitchFamily="2" charset="-78"/>
              </a:rPr>
              <a:t>1. آنتاگونیسم فرایندهای مولد انرژی: سموم آنزیم های تنفسی(مونوکسید کربن و سیانید)، سموم فسفریلاسیون اکسیداتیو(دی نیتروفنل)</a:t>
            </a:r>
          </a:p>
          <a:p>
            <a:pPr algn="just" rtl="1"/>
            <a:r>
              <a:rPr lang="fa-IR" sz="1800" b="1" dirty="0" smtClean="0">
                <a:solidFill>
                  <a:srgbClr val="0000CC"/>
                </a:solidFill>
                <a:latin typeface="Times New Roman" pitchFamily="18" charset="0"/>
                <a:cs typeface="B Nazanin" pitchFamily="2" charset="-78"/>
              </a:rPr>
              <a:t>2. آنتاگونیست های فرایندهای بیوسنتزی: آنالوگ های واحدهای ساختمانی پروتئین ها(</a:t>
            </a:r>
            <a:r>
              <a:rPr lang="en-US" sz="1800" b="1" dirty="0" smtClean="0">
                <a:solidFill>
                  <a:srgbClr val="0000CC"/>
                </a:solidFill>
                <a:latin typeface="Times New Roman" pitchFamily="18" charset="0"/>
                <a:cs typeface="B Nazanin" pitchFamily="2" charset="-78"/>
              </a:rPr>
              <a:t>AA</a:t>
            </a:r>
            <a:r>
              <a:rPr lang="fa-IR" sz="1800" b="1" dirty="0" smtClean="0">
                <a:solidFill>
                  <a:srgbClr val="0000CC"/>
                </a:solidFill>
                <a:latin typeface="Times New Roman" pitchFamily="18" charset="0"/>
                <a:cs typeface="B Nazanin" pitchFamily="2" charset="-78"/>
              </a:rPr>
              <a:t>) و نوکلئیک اسیدها(نوکلئوتید)</a:t>
            </a:r>
          </a:p>
          <a:p>
            <a:pPr algn="just" rtl="1"/>
            <a:r>
              <a:rPr lang="fa-IR" sz="1800" b="1" dirty="0" smtClean="0">
                <a:solidFill>
                  <a:srgbClr val="0000CC"/>
                </a:solidFill>
                <a:latin typeface="Times New Roman" pitchFamily="18" charset="0"/>
                <a:cs typeface="B Nazanin" pitchFamily="2" charset="-78"/>
              </a:rPr>
              <a:t>نکته1: مونوکسید کربن و سیانید با اتم اهن در آنزیم های اتصال یابنده به هم ترکیب شده و فعالیت آن ها را در تنفس مهار می کنند.</a:t>
            </a:r>
          </a:p>
          <a:p>
            <a:pPr algn="just" rtl="1"/>
            <a:r>
              <a:rPr lang="fa-IR" sz="1800" b="1" dirty="0" smtClean="0">
                <a:solidFill>
                  <a:srgbClr val="0000CC"/>
                </a:solidFill>
                <a:latin typeface="Times New Roman" pitchFamily="18" charset="0"/>
                <a:cs typeface="B Nazanin" pitchFamily="2" charset="-78"/>
              </a:rPr>
              <a:t>نکته2: برخی آنالوگ ها ترکیب شدن متابولیت طبیعی را مهار می کنندمانند 5-متیل تریپتوفان که مانع ترکیب تریپتوفان به درون پروتئین می شود.</a:t>
            </a:r>
          </a:p>
          <a:p>
            <a:pPr algn="just" rtl="1"/>
            <a:r>
              <a:rPr lang="fa-IR" sz="1800" b="1" dirty="0" smtClean="0">
                <a:solidFill>
                  <a:srgbClr val="0000CC"/>
                </a:solidFill>
                <a:latin typeface="Times New Roman" pitchFamily="18" charset="0"/>
                <a:cs typeface="B Nazanin" pitchFamily="2" charset="-78"/>
              </a:rPr>
              <a:t>نکته3: برخی آنالوگ ها جایگزین متابولیت طبیعی می شوند. مانند پارا- فلوروفنیل آلانین جایگزین فنیل آلانین در پروتئین</a:t>
            </a:r>
          </a:p>
          <a:p>
            <a:pPr algn="just" rtl="1"/>
            <a:r>
              <a:rPr lang="fa-IR" sz="1800" b="1" dirty="0" smtClean="0">
                <a:solidFill>
                  <a:srgbClr val="0000CC"/>
                </a:solidFill>
                <a:latin typeface="Times New Roman" pitchFamily="18" charset="0"/>
                <a:cs typeface="B Nazanin" pitchFamily="2" charset="-78"/>
              </a:rPr>
              <a:t>نکته4: برگشت پذیری مواد باکتریوستاتیک:</a:t>
            </a:r>
          </a:p>
          <a:p>
            <a:pPr algn="just" rtl="1"/>
            <a:r>
              <a:rPr lang="fa-IR" sz="1800" b="1" dirty="0" smtClean="0">
                <a:solidFill>
                  <a:srgbClr val="0000CC"/>
                </a:solidFill>
                <a:latin typeface="Times New Roman" pitchFamily="18" charset="0"/>
                <a:cs typeface="B Nazanin" pitchFamily="2" charset="-78"/>
              </a:rPr>
              <a:t> الف.حذف عامل. ب. برگشت با افزودن سوبسترا.= </a:t>
            </a:r>
            <a:r>
              <a:rPr lang="en-US" sz="1800" b="1" dirty="0" smtClean="0">
                <a:solidFill>
                  <a:srgbClr val="0000CC"/>
                </a:solidFill>
                <a:latin typeface="Times New Roman" pitchFamily="18" charset="0"/>
                <a:cs typeface="B Nazanin" pitchFamily="2" charset="-78"/>
              </a:rPr>
              <a:t>antimicrobial index</a:t>
            </a:r>
            <a:endParaRPr lang="fa-IR" sz="1800" b="1" dirty="0" smtClean="0">
              <a:solidFill>
                <a:srgbClr val="0000CC"/>
              </a:solidFill>
              <a:latin typeface="Times New Roman" pitchFamily="18" charset="0"/>
              <a:cs typeface="B Nazanin" pitchFamily="2" charset="-78"/>
            </a:endParaRPr>
          </a:p>
          <a:p>
            <a:pPr algn="just" rtl="1"/>
            <a:r>
              <a:rPr lang="fa-IR" sz="1800" b="1" dirty="0" smtClean="0">
                <a:solidFill>
                  <a:srgbClr val="0000CC"/>
                </a:solidFill>
                <a:latin typeface="Times New Roman" pitchFamily="18" charset="0"/>
                <a:cs typeface="B Nazanin" pitchFamily="2" charset="-78"/>
              </a:rPr>
              <a:t> ج.غیر فعال کردن عامل: مثال. یون جیوه می تواند با افزودن ترکیبات سولفیدریلی مانند اسید تیوگلیکولیک غیر فعال شود.</a:t>
            </a:r>
          </a:p>
          <a:p>
            <a:pPr algn="just" rtl="1"/>
            <a:r>
              <a:rPr lang="fa-IR" sz="1800" b="1" dirty="0" smtClean="0">
                <a:solidFill>
                  <a:srgbClr val="0000CC"/>
                </a:solidFill>
                <a:latin typeface="Times New Roman" pitchFamily="18" charset="0"/>
                <a:cs typeface="B Nazanin" pitchFamily="2" charset="-78"/>
              </a:rPr>
              <a:t>د. حفاظت سلول در برابر لیز شدن: ایزوتونیک. غلظت20-10 درصد سوکروز</a:t>
            </a:r>
          </a:p>
          <a:p>
            <a:pPr algn="just" rtl="1"/>
            <a:endParaRPr lang="en-US" sz="1800" b="1" dirty="0" smtClean="0">
              <a:solidFill>
                <a:srgbClr val="0000CC"/>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8630"/>
          </a:xfrm>
        </p:spPr>
        <p:txBody>
          <a:bodyPr/>
          <a:lstStyle/>
          <a:p>
            <a:pPr algn="just" rtl="1"/>
            <a:r>
              <a:rPr lang="fa-IR" dirty="0" smtClean="0">
                <a:solidFill>
                  <a:srgbClr val="CC0000"/>
                </a:solidFill>
                <a:cs typeface="B Nazanin" pitchFamily="2" charset="-78"/>
              </a:rPr>
              <a:t>عوامل فیزیکی</a:t>
            </a:r>
            <a:endParaRPr lang="en-US" dirty="0">
              <a:solidFill>
                <a:srgbClr val="CC0000"/>
              </a:solidFill>
              <a:cs typeface="B Nazanin" pitchFamily="2" charset="-78"/>
            </a:endParaRPr>
          </a:p>
        </p:txBody>
      </p:sp>
      <p:sp>
        <p:nvSpPr>
          <p:cNvPr id="3" name="Content Placeholder 2"/>
          <p:cNvSpPr>
            <a:spLocks noGrp="1"/>
          </p:cNvSpPr>
          <p:nvPr>
            <p:ph idx="1"/>
          </p:nvPr>
        </p:nvSpPr>
        <p:spPr>
          <a:xfrm>
            <a:off x="428596" y="1071546"/>
            <a:ext cx="7239000" cy="4846320"/>
          </a:xfrm>
        </p:spPr>
        <p:txBody>
          <a:bodyPr/>
          <a:lstStyle/>
          <a:p>
            <a:pPr algn="r" rtl="1"/>
            <a:r>
              <a:rPr lang="fa-IR" sz="1700" b="1" dirty="0" smtClean="0">
                <a:solidFill>
                  <a:srgbClr val="CC0000"/>
                </a:solidFill>
                <a:latin typeface="Times New Roman" pitchFamily="18" charset="0"/>
                <a:cs typeface="B Nazanin" pitchFamily="2" charset="-78"/>
              </a:rPr>
              <a:t>حرارت: </a:t>
            </a:r>
            <a:r>
              <a:rPr lang="fa-IR" sz="1700" b="1" dirty="0" smtClean="0">
                <a:solidFill>
                  <a:srgbClr val="0000CC"/>
                </a:solidFill>
                <a:latin typeface="Times New Roman" pitchFamily="18" charset="0"/>
                <a:cs typeface="B Nazanin" pitchFamily="2" charset="-78"/>
              </a:rPr>
              <a:t>مرطوب(121 به مدت 15) و خشک(170-160 به مدت یک ساعت)</a:t>
            </a:r>
          </a:p>
          <a:p>
            <a:pPr algn="r" rtl="1"/>
            <a:r>
              <a:rPr lang="fa-IR" sz="1700" b="1" dirty="0" smtClean="0">
                <a:solidFill>
                  <a:srgbClr val="0000CC"/>
                </a:solidFill>
                <a:latin typeface="Times New Roman" pitchFamily="18" charset="0"/>
                <a:cs typeface="B Nazanin" pitchFamily="2" charset="-78"/>
              </a:rPr>
              <a:t>نکته1: حرارت 100 درجه تمامی باکتری ها را به جز اشکال اسپوری در عرض 3-2 دقیقه در کشت های آزمایشگاهی می کشد. کشتن اسپور:121 به مدت15</a:t>
            </a:r>
          </a:p>
          <a:p>
            <a:pPr algn="r" rtl="1"/>
            <a:r>
              <a:rPr lang="fa-IR" sz="1700" b="1" dirty="0" smtClean="0">
                <a:solidFill>
                  <a:srgbClr val="0000CC"/>
                </a:solidFill>
                <a:latin typeface="Times New Roman" pitchFamily="18" charset="0"/>
                <a:cs typeface="B Nazanin" pitchFamily="2" charset="-78"/>
              </a:rPr>
              <a:t>نکته2: اتوکلاو سریع تر و از بخار استفاده می شود. علت استفاده از بخار:</a:t>
            </a:r>
          </a:p>
          <a:p>
            <a:pPr algn="r" rtl="1"/>
            <a:r>
              <a:rPr lang="fa-IR" sz="1700" b="1" dirty="0" smtClean="0">
                <a:solidFill>
                  <a:srgbClr val="0000CC"/>
                </a:solidFill>
                <a:latin typeface="Times New Roman" pitchFamily="18" charset="0"/>
                <a:cs typeface="B Nazanin" pitchFamily="2" charset="-78"/>
              </a:rPr>
              <a:t>الف. باکتری وقتی که مرطوب است سریع تر کشته می شود</a:t>
            </a:r>
          </a:p>
          <a:p>
            <a:pPr algn="r" rtl="1"/>
            <a:r>
              <a:rPr lang="fa-IR" sz="1700" b="1" dirty="0" smtClean="0">
                <a:solidFill>
                  <a:srgbClr val="0000CC"/>
                </a:solidFill>
                <a:latin typeface="Times New Roman" pitchFamily="18" charset="0"/>
                <a:cs typeface="B Nazanin" pitchFamily="2" charset="-78"/>
              </a:rPr>
              <a:t>ب. بخار ابزاری برای انتشار حرارت به تمام ظرف</a:t>
            </a:r>
          </a:p>
          <a:p>
            <a:pPr algn="r" rtl="1"/>
            <a:r>
              <a:rPr lang="fa-IR" sz="1700" b="1" dirty="0" smtClean="0">
                <a:solidFill>
                  <a:srgbClr val="0000CC"/>
                </a:solidFill>
                <a:latin typeface="Times New Roman" pitchFamily="18" charset="0"/>
                <a:cs typeface="B Nazanin" pitchFamily="2" charset="-78"/>
              </a:rPr>
              <a:t>نکته3. حرارت با دناتوره کردن پروتئین سلولی و </a:t>
            </a:r>
            <a:r>
              <a:rPr lang="en-US" sz="1700" b="1" dirty="0" smtClean="0">
                <a:solidFill>
                  <a:srgbClr val="0000CC"/>
                </a:solidFill>
                <a:latin typeface="Times New Roman" pitchFamily="18" charset="0"/>
                <a:cs typeface="B Nazanin" pitchFamily="2" charset="-78"/>
              </a:rPr>
              <a:t>NA</a:t>
            </a:r>
            <a:r>
              <a:rPr lang="fa-IR" sz="1700" b="1" dirty="0" smtClean="0">
                <a:solidFill>
                  <a:srgbClr val="0000CC"/>
                </a:solidFill>
                <a:latin typeface="Times New Roman" pitchFamily="18" charset="0"/>
                <a:cs typeface="B Nazanin" pitchFamily="2" charset="-78"/>
              </a:rPr>
              <a:t> و تخریب غشا باعث مرگ می شود.</a:t>
            </a:r>
          </a:p>
          <a:p>
            <a:pPr algn="r" rtl="1"/>
            <a:r>
              <a:rPr lang="fa-IR" sz="1700" b="1" dirty="0" smtClean="0">
                <a:solidFill>
                  <a:srgbClr val="CC0000"/>
                </a:solidFill>
                <a:latin typeface="Times New Roman" pitchFamily="18" charset="0"/>
                <a:cs typeface="B Nazanin" pitchFamily="2" charset="-78"/>
              </a:rPr>
              <a:t>اشعه: </a:t>
            </a:r>
            <a:r>
              <a:rPr lang="fa-IR" sz="1700" b="1" dirty="0" smtClean="0">
                <a:solidFill>
                  <a:srgbClr val="0000CC"/>
                </a:solidFill>
                <a:latin typeface="Times New Roman" pitchFamily="18" charset="0"/>
                <a:cs typeface="B Nazanin" pitchFamily="2" charset="-78"/>
              </a:rPr>
              <a:t>ماورابنفش و یونیزان برای استریل کردن استفاده می شود.</a:t>
            </a:r>
          </a:p>
          <a:p>
            <a:pPr algn="r" rtl="1"/>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37192"/>
          </a:xfrm>
        </p:spPr>
        <p:txBody>
          <a:bodyPr>
            <a:normAutofit fontScale="90000"/>
          </a:bodyPr>
          <a:lstStyle/>
          <a:p>
            <a:pPr algn="r" rtl="1"/>
            <a:r>
              <a:rPr lang="fa-IR" dirty="0" smtClean="0">
                <a:solidFill>
                  <a:srgbClr val="CC0000"/>
                </a:solidFill>
                <a:cs typeface="B Nazanin" pitchFamily="2" charset="-78"/>
              </a:rPr>
              <a:t>عوامل شیمیایی</a:t>
            </a:r>
            <a:endParaRPr lang="en-US" dirty="0">
              <a:solidFill>
                <a:srgbClr val="CC0000"/>
              </a:solidFill>
              <a:cs typeface="B Nazanin" pitchFamily="2" charset="-78"/>
            </a:endParaRPr>
          </a:p>
        </p:txBody>
      </p:sp>
      <p:sp>
        <p:nvSpPr>
          <p:cNvPr id="3" name="Content Placeholder 2"/>
          <p:cNvSpPr>
            <a:spLocks noGrp="1"/>
          </p:cNvSpPr>
          <p:nvPr>
            <p:ph idx="1"/>
          </p:nvPr>
        </p:nvSpPr>
        <p:spPr>
          <a:xfrm>
            <a:off x="428596" y="1000108"/>
            <a:ext cx="7239000" cy="4846320"/>
          </a:xfrm>
        </p:spPr>
        <p:txBody>
          <a:bodyPr>
            <a:normAutofit/>
          </a:bodyPr>
          <a:lstStyle/>
          <a:p>
            <a:pPr algn="just" rtl="1"/>
            <a:r>
              <a:rPr lang="fa-IR" sz="1700" b="1" dirty="0" smtClean="0">
                <a:solidFill>
                  <a:srgbClr val="CC0000"/>
                </a:solidFill>
                <a:latin typeface="Times New Roman" pitchFamily="18" charset="0"/>
                <a:cs typeface="B Nazanin" pitchFamily="2" charset="-78"/>
              </a:rPr>
              <a:t>الکل ها: </a:t>
            </a:r>
            <a:r>
              <a:rPr lang="fa-IR" sz="1700" b="1" dirty="0" smtClean="0">
                <a:solidFill>
                  <a:srgbClr val="0000CC"/>
                </a:solidFill>
                <a:latin typeface="Times New Roman" pitchFamily="18" charset="0"/>
                <a:cs typeface="B Nazanin" pitchFamily="2" charset="-78"/>
              </a:rPr>
              <a:t>اتیل الکل، ایزوپروپیل الکل و ان پروپانول فعالیت سریع و گسترده ای در برابر باکتری ها، ویروس ها وقارچ های در حال رشد دارند، ولی نمی توانند اسپورها را از بین ببرند.</a:t>
            </a:r>
            <a:endParaRPr lang="en-US" sz="1700" b="1" dirty="0" smtClean="0">
              <a:solidFill>
                <a:srgbClr val="0000CC"/>
              </a:solidFill>
              <a:latin typeface="Times New Roman" pitchFamily="18" charset="0"/>
              <a:cs typeface="B Nazanin" pitchFamily="2" charset="-78"/>
            </a:endParaRPr>
          </a:p>
          <a:p>
            <a:pPr algn="just" rtl="1"/>
            <a:r>
              <a:rPr lang="fa-IR" sz="1700" b="1" dirty="0" smtClean="0">
                <a:solidFill>
                  <a:srgbClr val="CC0000"/>
                </a:solidFill>
                <a:latin typeface="Times New Roman" pitchFamily="18" charset="0"/>
                <a:cs typeface="B Nazanin" pitchFamily="2" charset="-78"/>
              </a:rPr>
              <a:t>الدئیدها: </a:t>
            </a:r>
            <a:r>
              <a:rPr lang="fa-IR" sz="1700" b="1" dirty="0" smtClean="0">
                <a:solidFill>
                  <a:srgbClr val="0000CC"/>
                </a:solidFill>
                <a:latin typeface="Times New Roman" pitchFamily="18" charset="0"/>
                <a:cs typeface="B Nazanin" pitchFamily="2" charset="-78"/>
              </a:rPr>
              <a:t>از </a:t>
            </a:r>
            <a:r>
              <a:rPr lang="fa-IR" sz="1700" b="1" u="sng" dirty="0" smtClean="0">
                <a:latin typeface="Times New Roman" pitchFamily="18" charset="0"/>
                <a:cs typeface="B Nazanin" pitchFamily="2" charset="-78"/>
              </a:rPr>
              <a:t>گلوتارالدئیدها</a:t>
            </a:r>
            <a:r>
              <a:rPr lang="fa-IR" sz="1700" b="1" dirty="0" smtClean="0">
                <a:solidFill>
                  <a:srgbClr val="0000CC"/>
                </a:solidFill>
                <a:latin typeface="Times New Roman" pitchFamily="18" charset="0"/>
                <a:cs typeface="B Nazanin" pitchFamily="2" charset="-78"/>
              </a:rPr>
              <a:t> برای ضدعفونی و استریل کردن اندوسکوپ ها و وسایل جراحی در درجه حرارت پائین(استریل کننده سرد) استفاده می شود. </a:t>
            </a:r>
            <a:r>
              <a:rPr lang="fa-IR" sz="1700" b="1" u="sng" dirty="0" smtClean="0">
                <a:latin typeface="Times New Roman" pitchFamily="18" charset="0"/>
                <a:cs typeface="B Nazanin" pitchFamily="2" charset="-78"/>
              </a:rPr>
              <a:t>فرمالدئیدها(آلکیله کننده)</a:t>
            </a:r>
            <a:r>
              <a:rPr lang="fa-IR" sz="1700" b="1" dirty="0" smtClean="0">
                <a:latin typeface="Times New Roman" pitchFamily="18" charset="0"/>
                <a:cs typeface="B Nazanin" pitchFamily="2" charset="-78"/>
              </a:rPr>
              <a:t> </a:t>
            </a:r>
            <a:r>
              <a:rPr lang="fa-IR" sz="1700" b="1" dirty="0" smtClean="0">
                <a:solidFill>
                  <a:srgbClr val="0000CC"/>
                </a:solidFill>
                <a:latin typeface="Times New Roman" pitchFamily="18" charset="0"/>
                <a:cs typeface="B Nazanin" pitchFamily="2" charset="-78"/>
              </a:rPr>
              <a:t>می توانند باکتری ها ویروس ها و اسپورها(محلول دو درصد) را از بین ببرند.</a:t>
            </a:r>
            <a:endParaRPr lang="en-US" sz="1700" b="1" dirty="0" smtClean="0">
              <a:solidFill>
                <a:srgbClr val="0000CC"/>
              </a:solidFill>
              <a:latin typeface="Times New Roman" pitchFamily="18" charset="0"/>
              <a:cs typeface="B Nazanin" pitchFamily="2" charset="-78"/>
            </a:endParaRPr>
          </a:p>
          <a:p>
            <a:pPr algn="just" rtl="1"/>
            <a:r>
              <a:rPr lang="fa-IR" sz="1700" b="1" dirty="0" smtClean="0">
                <a:solidFill>
                  <a:srgbClr val="CC0000"/>
                </a:solidFill>
                <a:latin typeface="Times New Roman" pitchFamily="18" charset="0"/>
                <a:cs typeface="B Nazanin" pitchFamily="2" charset="-78"/>
              </a:rPr>
              <a:t>بی گوانیدها</a:t>
            </a:r>
            <a:r>
              <a:rPr lang="fa-IR" sz="1700" b="1" dirty="0" smtClean="0">
                <a:solidFill>
                  <a:srgbClr val="0000CC"/>
                </a:solidFill>
                <a:latin typeface="Times New Roman" pitchFamily="18" charset="0"/>
                <a:cs typeface="B Nazanin" pitchFamily="2" charset="-78"/>
              </a:rPr>
              <a:t>: از </a:t>
            </a:r>
            <a:r>
              <a:rPr lang="fa-IR" sz="1700" b="1" u="sng" dirty="0" smtClean="0">
                <a:latin typeface="Times New Roman" pitchFamily="18" charset="0"/>
                <a:cs typeface="B Nazanin" pitchFamily="2" charset="-78"/>
              </a:rPr>
              <a:t>کلروهگزیدین</a:t>
            </a:r>
            <a:r>
              <a:rPr lang="fa-IR" sz="1700" b="1" dirty="0" smtClean="0">
                <a:solidFill>
                  <a:srgbClr val="0000CC"/>
                </a:solidFill>
                <a:latin typeface="Times New Roman" pitchFamily="18" charset="0"/>
                <a:cs typeface="B Nazanin" pitchFamily="2" charset="-78"/>
              </a:rPr>
              <a:t> برای شستن دست و شستشوی دهان استفاده می شود. مایکوباکتریوم ها معمولا نسبت به آنها بسیار مقاوم هستند. </a:t>
            </a:r>
            <a:endParaRPr lang="en-US" sz="1700" b="1" dirty="0" smtClean="0">
              <a:solidFill>
                <a:srgbClr val="0000CC"/>
              </a:solidFill>
              <a:latin typeface="Times New Roman" pitchFamily="18" charset="0"/>
              <a:cs typeface="B Nazanin" pitchFamily="2" charset="-78"/>
            </a:endParaRPr>
          </a:p>
          <a:p>
            <a:pPr algn="just" rtl="1"/>
            <a:r>
              <a:rPr lang="fa-IR" sz="1700" b="1" dirty="0" smtClean="0">
                <a:solidFill>
                  <a:srgbClr val="CC0000"/>
                </a:solidFill>
                <a:latin typeface="Times New Roman" pitchFamily="18" charset="0"/>
                <a:cs typeface="B Nazanin" pitchFamily="2" charset="-78"/>
              </a:rPr>
              <a:t>بیس فنل ها: </a:t>
            </a:r>
            <a:r>
              <a:rPr lang="fa-IR" sz="1700" b="1" dirty="0" smtClean="0">
                <a:solidFill>
                  <a:srgbClr val="0000CC"/>
                </a:solidFill>
                <a:latin typeface="Times New Roman" pitchFamily="18" charset="0"/>
                <a:cs typeface="B Nazanin" pitchFamily="2" charset="-78"/>
              </a:rPr>
              <a:t>از این مواد به طور وسیعی در صابونهای ضدعفونی کننده و شستشودهنده های دست استفاده می شود. علیرغم وسیع الطیف بودن، فعالیت کمی بر علیه سودوموناس آئروژینوزا و کپک ها دارند.</a:t>
            </a:r>
            <a:r>
              <a:rPr lang="fa-IR" sz="1700" b="1" u="sng" dirty="0" smtClean="0">
                <a:latin typeface="Times New Roman" pitchFamily="18" charset="0"/>
                <a:cs typeface="B Nazanin" pitchFamily="2" charset="-78"/>
              </a:rPr>
              <a:t>تریکلوزان و هگزاکلروفن </a:t>
            </a:r>
            <a:r>
              <a:rPr lang="fa-IR" sz="1700" b="1" dirty="0" smtClean="0">
                <a:solidFill>
                  <a:srgbClr val="0000CC"/>
                </a:solidFill>
                <a:latin typeface="Times New Roman" pitchFamily="18" charset="0"/>
                <a:cs typeface="B Nazanin" pitchFamily="2" charset="-78"/>
              </a:rPr>
              <a:t>باکتریسید و اسپورواستاتیک هستند. </a:t>
            </a:r>
            <a:endParaRPr lang="en-US" sz="1700" b="1" dirty="0" smtClean="0">
              <a:solidFill>
                <a:srgbClr val="0000CC"/>
              </a:solidFill>
              <a:latin typeface="Times New Roman" pitchFamily="18" charset="0"/>
              <a:cs typeface="B Nazanin" pitchFamily="2" charset="-78"/>
            </a:endParaRPr>
          </a:p>
          <a:p>
            <a:pPr algn="just" rtl="1"/>
            <a:r>
              <a:rPr lang="fa-IR" sz="1700" b="1" dirty="0" smtClean="0">
                <a:solidFill>
                  <a:srgbClr val="CC0000"/>
                </a:solidFill>
                <a:latin typeface="Times New Roman" pitchFamily="18" charset="0"/>
                <a:cs typeface="B Nazanin" pitchFamily="2" charset="-78"/>
              </a:rPr>
              <a:t>عوامل آزاد کننده هالوژن ها: </a:t>
            </a:r>
            <a:r>
              <a:rPr lang="fa-IR" sz="1700" b="1" dirty="0" smtClean="0">
                <a:solidFill>
                  <a:srgbClr val="0000CC"/>
                </a:solidFill>
                <a:latin typeface="Times New Roman" pitchFamily="18" charset="0"/>
                <a:cs typeface="B Nazanin" pitchFamily="2" charset="-78"/>
              </a:rPr>
              <a:t>مهم ترین اشکال: هیپوکلریت سدیم ،کلرین دی اکسید، سدیم دی کلروایزوسیانات. این مواد اکسید کننده بوده و فعالیت سلولی پروتئین ها را مختل می سازند. ماده فعال موجود در این ترکیبات که باعث کشته شدن باکتری ها و ویروس ها می شوند </a:t>
            </a:r>
            <a:r>
              <a:rPr lang="fa-IR" sz="1700" b="1" dirty="0" smtClean="0">
                <a:latin typeface="Times New Roman" pitchFamily="18" charset="0"/>
                <a:cs typeface="B Nazanin" pitchFamily="2" charset="-78"/>
              </a:rPr>
              <a:t>اسید هیپوکلرو </a:t>
            </a:r>
            <a:r>
              <a:rPr lang="fa-IR" sz="1700" b="1" dirty="0" smtClean="0">
                <a:solidFill>
                  <a:srgbClr val="0000CC"/>
                </a:solidFill>
                <a:latin typeface="Times New Roman" pitchFamily="18" charset="0"/>
                <a:cs typeface="B Nazanin" pitchFamily="2" charset="-78"/>
              </a:rPr>
              <a:t>می باشد .البته این ترکیبات در غلظت های بالاتر اسپوروسید هم هستند </a:t>
            </a:r>
            <a:r>
              <a:rPr lang="fa-IR" sz="1700" b="1" dirty="0" smtClean="0">
                <a:latin typeface="Times New Roman" pitchFamily="18" charset="0"/>
                <a:cs typeface="B Nazanin" pitchFamily="2" charset="-78"/>
              </a:rPr>
              <a:t>ید</a:t>
            </a:r>
            <a:r>
              <a:rPr lang="fa-IR" sz="1700" b="1" dirty="0" smtClean="0">
                <a:solidFill>
                  <a:srgbClr val="0000CC"/>
                </a:solidFill>
                <a:latin typeface="Times New Roman" pitchFamily="18" charset="0"/>
                <a:cs typeface="B Nazanin" pitchFamily="2" charset="-78"/>
              </a:rPr>
              <a:t> اثر کشندگی سریعی بر روی باکتری ها، قارچها ،عامل بیماری سل،ویروس ها و اسپورها دارد </a:t>
            </a:r>
            <a:r>
              <a:rPr lang="fa-IR" sz="1700" b="1" u="sng" dirty="0" smtClean="0">
                <a:latin typeface="Times New Roman" pitchFamily="18" charset="0"/>
                <a:cs typeface="B Nazanin" pitchFamily="2" charset="-78"/>
              </a:rPr>
              <a:t>یدوفورها</a:t>
            </a:r>
            <a:r>
              <a:rPr lang="fa-IR" sz="1700" b="1" dirty="0" smtClean="0">
                <a:solidFill>
                  <a:srgbClr val="0000CC"/>
                </a:solidFill>
                <a:latin typeface="Times New Roman" pitchFamily="18" charset="0"/>
                <a:cs typeface="B Nazanin" pitchFamily="2" charset="-78"/>
              </a:rPr>
              <a:t> (مثل بتادین)ترکیباتی از ید هستند که به عنوان منبعی از ید فعال </a:t>
            </a:r>
            <a:r>
              <a:rPr lang="en-US" sz="1700" b="1" dirty="0" smtClean="0">
                <a:solidFill>
                  <a:srgbClr val="0000CC"/>
                </a:solidFill>
                <a:latin typeface="Times New Roman" pitchFamily="18" charset="0"/>
                <a:cs typeface="B Nazanin" pitchFamily="2" charset="-78"/>
              </a:rPr>
              <a:t>(I2)</a:t>
            </a:r>
            <a:r>
              <a:rPr lang="fa-IR" sz="1700" b="1" dirty="0" smtClean="0">
                <a:solidFill>
                  <a:srgbClr val="0000CC"/>
                </a:solidFill>
                <a:latin typeface="Times New Roman" pitchFamily="18" charset="0"/>
                <a:cs typeface="B Nazanin" pitchFamily="2" charset="-78"/>
              </a:rPr>
              <a:t> عمل می کنند.</a:t>
            </a:r>
            <a:endParaRPr lang="en-US" sz="1700" b="1" dirty="0" smtClean="0">
              <a:solidFill>
                <a:srgbClr val="0000CC"/>
              </a:solidFill>
              <a:latin typeface="Times New Roman" pitchFamily="18" charset="0"/>
              <a:cs typeface="B Nazanin" pitchFamily="2" charset="-78"/>
            </a:endParaRPr>
          </a:p>
          <a:p>
            <a:pPr algn="r" rtl="1"/>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37192"/>
          </a:xfrm>
        </p:spPr>
        <p:txBody>
          <a:bodyPr>
            <a:normAutofit fontScale="90000"/>
          </a:bodyPr>
          <a:lstStyle/>
          <a:p>
            <a:pPr algn="r" rtl="1"/>
            <a:r>
              <a:rPr lang="fa-IR" dirty="0" smtClean="0">
                <a:solidFill>
                  <a:srgbClr val="CC0000"/>
                </a:solidFill>
                <a:cs typeface="B Nazanin" pitchFamily="2" charset="-78"/>
              </a:rPr>
              <a:t>عوامل شیمیایی</a:t>
            </a:r>
            <a:endParaRPr lang="en-US" dirty="0"/>
          </a:p>
        </p:txBody>
      </p:sp>
      <p:sp>
        <p:nvSpPr>
          <p:cNvPr id="3" name="Content Placeholder 2"/>
          <p:cNvSpPr>
            <a:spLocks noGrp="1"/>
          </p:cNvSpPr>
          <p:nvPr>
            <p:ph idx="1"/>
          </p:nvPr>
        </p:nvSpPr>
        <p:spPr>
          <a:xfrm>
            <a:off x="500034" y="1000108"/>
            <a:ext cx="7239000" cy="4846320"/>
          </a:xfrm>
        </p:spPr>
        <p:txBody>
          <a:bodyPr>
            <a:normAutofit/>
          </a:bodyPr>
          <a:lstStyle/>
          <a:p>
            <a:pPr algn="just" rtl="1"/>
            <a:r>
              <a:rPr lang="fa-IR" sz="1900" b="1" dirty="0" smtClean="0">
                <a:solidFill>
                  <a:srgbClr val="FF0000"/>
                </a:solidFill>
                <a:latin typeface="Times New Roman" pitchFamily="18" charset="0"/>
                <a:cs typeface="B Nazanin" pitchFamily="2" charset="-78"/>
              </a:rPr>
              <a:t>مشتقات فلزات سنگین: </a:t>
            </a:r>
            <a:r>
              <a:rPr lang="fa-IR" sz="1900" b="1" dirty="0" smtClean="0">
                <a:solidFill>
                  <a:srgbClr val="0000CC"/>
                </a:solidFill>
                <a:latin typeface="Times New Roman" pitchFamily="18" charset="0"/>
                <a:cs typeface="B Nazanin" pitchFamily="2" charset="-78"/>
              </a:rPr>
              <a:t>سولفادیازین نقره دارای فعالیت ضد باکتریایی وسیعی می باشد که با اتصال به اجزای سلولی مثل </a:t>
            </a:r>
            <a:r>
              <a:rPr lang="en-US" sz="1900" b="1" dirty="0" smtClean="0">
                <a:solidFill>
                  <a:srgbClr val="0000CC"/>
                </a:solidFill>
                <a:latin typeface="Times New Roman" pitchFamily="18" charset="0"/>
                <a:cs typeface="B Nazanin" pitchFamily="2" charset="-78"/>
              </a:rPr>
              <a:t>DNA</a:t>
            </a:r>
            <a:r>
              <a:rPr lang="fa-IR" sz="1900" b="1" dirty="0" smtClean="0">
                <a:solidFill>
                  <a:srgbClr val="0000CC"/>
                </a:solidFill>
                <a:latin typeface="Times New Roman" pitchFamily="18" charset="0"/>
                <a:cs typeface="B Nazanin" pitchFamily="2" charset="-78"/>
              </a:rPr>
              <a:t> ممکن است اثر مهار کنندگی داشته باشد.</a:t>
            </a:r>
            <a:endParaRPr lang="en-US" sz="1900" b="1" dirty="0" smtClean="0">
              <a:solidFill>
                <a:srgbClr val="0000CC"/>
              </a:solidFill>
              <a:latin typeface="Times New Roman" pitchFamily="18" charset="0"/>
              <a:cs typeface="B Nazanin" pitchFamily="2" charset="-78"/>
            </a:endParaRPr>
          </a:p>
          <a:p>
            <a:pPr algn="just" rtl="1"/>
            <a:r>
              <a:rPr lang="fa-IR" sz="1900" b="1" dirty="0" smtClean="0">
                <a:solidFill>
                  <a:srgbClr val="FF0000"/>
                </a:solidFill>
                <a:latin typeface="Times New Roman" pitchFamily="18" charset="0"/>
                <a:cs typeface="B Nazanin" pitchFamily="2" charset="-78"/>
              </a:rPr>
              <a:t>اسیدهای آلی: </a:t>
            </a:r>
            <a:r>
              <a:rPr lang="fa-IR" sz="1900" b="1" dirty="0" smtClean="0">
                <a:solidFill>
                  <a:srgbClr val="0000CC"/>
                </a:solidFill>
                <a:latin typeface="Times New Roman" pitchFamily="18" charset="0"/>
                <a:cs typeface="B Nazanin" pitchFamily="2" charset="-78"/>
              </a:rPr>
              <a:t>این مواد در صنایع غذایی و دارویی کاربرد دارند. اسیدبنزوییک از رشد قارچها جلوگیری می کند؛ در حالی که اسیدپروپیونیک هم از رشد قارچها و هم باکتری ها جلوگیری می کند.</a:t>
            </a:r>
            <a:endParaRPr lang="en-US" sz="1900" b="1" dirty="0" smtClean="0">
              <a:solidFill>
                <a:srgbClr val="0000CC"/>
              </a:solidFill>
              <a:latin typeface="Times New Roman" pitchFamily="18" charset="0"/>
              <a:cs typeface="B Nazanin" pitchFamily="2" charset="-78"/>
            </a:endParaRPr>
          </a:p>
          <a:p>
            <a:pPr algn="just" rtl="1"/>
            <a:r>
              <a:rPr lang="fa-IR" sz="1900" b="1" dirty="0" smtClean="0">
                <a:solidFill>
                  <a:srgbClr val="FF0000"/>
                </a:solidFill>
                <a:latin typeface="Times New Roman" pitchFamily="18" charset="0"/>
                <a:cs typeface="B Nazanin" pitchFamily="2" charset="-78"/>
              </a:rPr>
              <a:t>پراکسیژن ها:</a:t>
            </a:r>
            <a:r>
              <a:rPr lang="fa-IR" sz="1900" b="1" dirty="0" smtClean="0">
                <a:solidFill>
                  <a:srgbClr val="0000CC"/>
                </a:solidFill>
                <a:latin typeface="Times New Roman" pitchFamily="18" charset="0"/>
                <a:cs typeface="B Nazanin" pitchFamily="2" charset="-78"/>
              </a:rPr>
              <a:t>پراکسید هیدروژن دارای طیف گسترده فعالیت بر علیه ویروس ها،باکتری ها،مخمرها و اسپورهای باکتری ها می باشد. برای فعالیت اسپوروسیدی نیاز به تماس طولانی تر و غلظت بالاتر </a:t>
            </a:r>
            <a:r>
              <a:rPr lang="en-US" sz="1900" b="1" dirty="0" smtClean="0">
                <a:solidFill>
                  <a:srgbClr val="0000CC"/>
                </a:solidFill>
                <a:latin typeface="Times New Roman" pitchFamily="18" charset="0"/>
                <a:cs typeface="B Nazanin" pitchFamily="2" charset="-78"/>
              </a:rPr>
              <a:t>H2O2</a:t>
            </a:r>
            <a:r>
              <a:rPr lang="fa-IR" sz="1900" b="1" dirty="0" smtClean="0">
                <a:solidFill>
                  <a:srgbClr val="0000CC"/>
                </a:solidFill>
                <a:latin typeface="Times New Roman" pitchFamily="18" charset="0"/>
                <a:cs typeface="B Nazanin" pitchFamily="2" charset="-78"/>
              </a:rPr>
              <a:t>(10 تا 30درصد)می باشد.</a:t>
            </a:r>
            <a:endParaRPr lang="en-US" sz="1900" b="1" dirty="0" smtClean="0">
              <a:solidFill>
                <a:srgbClr val="0000CC"/>
              </a:solidFill>
              <a:latin typeface="Times New Roman" pitchFamily="18" charset="0"/>
              <a:cs typeface="B Nazanin" pitchFamily="2" charset="-78"/>
            </a:endParaRPr>
          </a:p>
          <a:p>
            <a:pPr algn="just" rtl="1"/>
            <a:r>
              <a:rPr lang="fa-IR" sz="1900" b="1" dirty="0" smtClean="0">
                <a:solidFill>
                  <a:srgbClr val="FF0000"/>
                </a:solidFill>
                <a:latin typeface="Times New Roman" pitchFamily="18" charset="0"/>
                <a:cs typeface="B Nazanin" pitchFamily="2" charset="-78"/>
              </a:rPr>
              <a:t>ترکیبات آمونیم چهارتایی: </a:t>
            </a:r>
            <a:r>
              <a:rPr lang="fa-IR" sz="1900" b="1" dirty="0" smtClean="0">
                <a:solidFill>
                  <a:srgbClr val="0000CC"/>
                </a:solidFill>
                <a:latin typeface="Times New Roman" pitchFamily="18" charset="0"/>
                <a:cs typeface="B Nazanin" pitchFamily="2" charset="-78"/>
              </a:rPr>
              <a:t>این ترکیبات دارای دو قسمت در مولکول خود هستند یک قسمت هیدروفوب ویک قسمت هیدروفیل.از جمله این ترکیبات می توان دترژنت های کاتیونی را نام برد. این ترکیبات اسپورواستاتیک بوده اما از زایش اسپورها جلوگیری نمی کنند. این ترکیبات همچنین از رشد </a:t>
            </a:r>
            <a:r>
              <a:rPr lang="fa-IR" sz="1900" b="1" dirty="0" smtClean="0">
                <a:solidFill>
                  <a:srgbClr val="FF0000"/>
                </a:solidFill>
                <a:latin typeface="Times New Roman" pitchFamily="18" charset="0"/>
                <a:cs typeface="B Nazanin" pitchFamily="2" charset="-78"/>
              </a:rPr>
              <a:t>مایکوباکتریوم ها </a:t>
            </a:r>
            <a:r>
              <a:rPr lang="fa-IR" sz="1900" b="1" dirty="0" smtClean="0">
                <a:solidFill>
                  <a:srgbClr val="0000CC"/>
                </a:solidFill>
                <a:latin typeface="Times New Roman" pitchFamily="18" charset="0"/>
                <a:cs typeface="B Nazanin" pitchFamily="2" charset="-78"/>
              </a:rPr>
              <a:t>نیز جلوگیری کرده بر روی ویروسهای دارای پوشش لیپیدی نیز اثر می کنند.</a:t>
            </a:r>
            <a:endParaRPr lang="en-US" sz="1900" b="1" dirty="0" smtClean="0">
              <a:solidFill>
                <a:srgbClr val="0000CC"/>
              </a:solidFill>
              <a:latin typeface="Times New Roman" pitchFamily="18" charset="0"/>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8630"/>
          </a:xfrm>
        </p:spPr>
        <p:txBody>
          <a:bodyPr>
            <a:normAutofit/>
          </a:bodyPr>
          <a:lstStyle/>
          <a:p>
            <a:pPr algn="r" rtl="1"/>
            <a:r>
              <a:rPr lang="fa-IR" dirty="0" smtClean="0">
                <a:solidFill>
                  <a:srgbClr val="CC0000"/>
                </a:solidFill>
                <a:cs typeface="B Nazanin" pitchFamily="2" charset="-78"/>
              </a:rPr>
              <a:t>فصل5: کشت میکروارگانیسم ها</a:t>
            </a:r>
            <a:endParaRPr lang="en-US" dirty="0">
              <a:solidFill>
                <a:srgbClr val="CC0000"/>
              </a:solidFill>
              <a:cs typeface="B Nazanin" pitchFamily="2" charset="-78"/>
            </a:endParaRPr>
          </a:p>
        </p:txBody>
      </p:sp>
      <p:sp>
        <p:nvSpPr>
          <p:cNvPr id="3" name="Content Placeholder 2"/>
          <p:cNvSpPr>
            <a:spLocks noGrp="1"/>
          </p:cNvSpPr>
          <p:nvPr>
            <p:ph idx="1"/>
          </p:nvPr>
        </p:nvSpPr>
        <p:spPr>
          <a:xfrm>
            <a:off x="500034" y="1000108"/>
            <a:ext cx="7239000" cy="5072098"/>
          </a:xfrm>
        </p:spPr>
        <p:txBody>
          <a:bodyPr>
            <a:normAutofit lnSpcReduction="10000"/>
          </a:bodyPr>
          <a:lstStyle/>
          <a:p>
            <a:pPr algn="just" rtl="1"/>
            <a:r>
              <a:rPr lang="fa-IR" sz="1900" b="1" dirty="0" smtClean="0">
                <a:solidFill>
                  <a:srgbClr val="0000CC"/>
                </a:solidFill>
                <a:latin typeface="Times New Roman" pitchFamily="18" charset="0"/>
                <a:cs typeface="B Nazanin" pitchFamily="2" charset="-78"/>
              </a:rPr>
              <a:t>کشت میکروارگانیسم ها به فرایند تکثیر ارگانیسم ها تحت شرایط مناسب محیطی گفته می شود.</a:t>
            </a:r>
            <a:endParaRPr lang="en-US" sz="1900" b="1" dirty="0" smtClean="0">
              <a:solidFill>
                <a:srgbClr val="0000CC"/>
              </a:solidFill>
              <a:latin typeface="Times New Roman" pitchFamily="18" charset="0"/>
              <a:cs typeface="B Nazanin" pitchFamily="2" charset="-78"/>
            </a:endParaRPr>
          </a:p>
          <a:p>
            <a:pPr algn="just" rtl="1"/>
            <a:r>
              <a:rPr lang="fa-IR" sz="1900" b="1" dirty="0" smtClean="0">
                <a:solidFill>
                  <a:srgbClr val="FF0000"/>
                </a:solidFill>
                <a:latin typeface="Times New Roman" pitchFamily="18" charset="0"/>
                <a:cs typeface="B Nazanin" pitchFamily="2" charset="-78"/>
              </a:rPr>
              <a:t>نیازمندیهای رشد میکروارگانیسم ها</a:t>
            </a:r>
            <a:endParaRPr lang="en-US" sz="1900" b="1" dirty="0" smtClean="0">
              <a:solidFill>
                <a:srgbClr val="FF0000"/>
              </a:solidFill>
              <a:latin typeface="Times New Roman" pitchFamily="18" charset="0"/>
              <a:cs typeface="B Nazanin" pitchFamily="2" charset="-78"/>
            </a:endParaRPr>
          </a:p>
          <a:p>
            <a:pPr algn="just" rtl="1"/>
            <a:r>
              <a:rPr lang="fa-IR" sz="1900" b="1" dirty="0" smtClean="0">
                <a:solidFill>
                  <a:srgbClr val="0000CC"/>
                </a:solidFill>
                <a:latin typeface="Times New Roman" pitchFamily="18" charset="0"/>
                <a:cs typeface="B Nazanin" pitchFamily="2" charset="-78"/>
              </a:rPr>
              <a:t>ارگانیسم ها برای رشد خود به تمام عناصر مواد آلی و تمام یونهای تکمیلی ضروری جهت تولید انرژی و عمل کاتالیز نیاز دارند.</a:t>
            </a:r>
          </a:p>
          <a:p>
            <a:pPr algn="just" rtl="1"/>
            <a:r>
              <a:rPr lang="fa-IR" sz="1900" b="1" dirty="0" smtClean="0">
                <a:solidFill>
                  <a:srgbClr val="FF0000"/>
                </a:solidFill>
                <a:latin typeface="Times New Roman" pitchFamily="18" charset="0"/>
                <a:cs typeface="B Nazanin" pitchFamily="2" charset="-78"/>
              </a:rPr>
              <a:t>منابع انرژی متابولیک</a:t>
            </a:r>
          </a:p>
          <a:p>
            <a:pPr algn="just" rtl="1"/>
            <a:r>
              <a:rPr lang="fa-IR" sz="1900" b="1" dirty="0" smtClean="0">
                <a:solidFill>
                  <a:srgbClr val="0000CC"/>
                </a:solidFill>
                <a:latin typeface="Times New Roman" pitchFamily="18" charset="0"/>
                <a:cs typeface="B Nazanin" pitchFamily="2" charset="-78"/>
              </a:rPr>
              <a:t>سه مکانیسم اصلی: تخمیر، تنفس، فتوسنتز</a:t>
            </a:r>
          </a:p>
          <a:p>
            <a:pPr algn="just" rtl="1"/>
            <a:r>
              <a:rPr lang="fa-IR" sz="1900" b="1" dirty="0" smtClean="0">
                <a:solidFill>
                  <a:srgbClr val="FF0000"/>
                </a:solidFill>
                <a:latin typeface="Times New Roman" pitchFamily="18" charset="0"/>
                <a:cs typeface="B Nazanin" pitchFamily="2" charset="-78"/>
              </a:rPr>
              <a:t>تخمیر: </a:t>
            </a:r>
            <a:r>
              <a:rPr lang="fa-IR" sz="1900" b="1" dirty="0" smtClean="0">
                <a:solidFill>
                  <a:srgbClr val="0000CC"/>
                </a:solidFill>
                <a:latin typeface="Times New Roman" pitchFamily="18" charset="0"/>
                <a:cs typeface="B Nazanin" pitchFamily="2" charset="-78"/>
              </a:rPr>
              <a:t>در این مکانیسم تشکیل </a:t>
            </a:r>
            <a:r>
              <a:rPr lang="en-US" sz="1900" b="1" dirty="0" smtClean="0">
                <a:solidFill>
                  <a:srgbClr val="0000CC"/>
                </a:solidFill>
                <a:latin typeface="Times New Roman" pitchFamily="18" charset="0"/>
                <a:cs typeface="B Nazanin" pitchFamily="2" charset="-78"/>
              </a:rPr>
              <a:t>ATP</a:t>
            </a:r>
            <a:r>
              <a:rPr lang="fa-IR" sz="1900" b="1" dirty="0" smtClean="0">
                <a:solidFill>
                  <a:srgbClr val="0000CC"/>
                </a:solidFill>
                <a:latin typeface="Times New Roman" pitchFamily="18" charset="0"/>
                <a:cs typeface="B Nazanin" pitchFamily="2" charset="-78"/>
              </a:rPr>
              <a:t> همراه با انتقال الکترون نیست. تخمیر به وسیله فسفریلاسیون اکسیداتیو انجام می شود که در طی آن، یک پیوند پیروفسفات مستقیما به </a:t>
            </a:r>
            <a:r>
              <a:rPr lang="en-US" sz="1900" b="1" dirty="0" smtClean="0">
                <a:solidFill>
                  <a:srgbClr val="0000CC"/>
                </a:solidFill>
                <a:latin typeface="Times New Roman" pitchFamily="18" charset="0"/>
                <a:cs typeface="B Nazanin" pitchFamily="2" charset="-78"/>
              </a:rPr>
              <a:t>ADP</a:t>
            </a:r>
            <a:r>
              <a:rPr lang="fa-IR" sz="1900" b="1" dirty="0" smtClean="0">
                <a:solidFill>
                  <a:srgbClr val="0000CC"/>
                </a:solidFill>
                <a:latin typeface="Times New Roman" pitchFamily="18" charset="0"/>
                <a:cs typeface="B Nazanin" pitchFamily="2" charset="-78"/>
              </a:rPr>
              <a:t> اضافه می شود. به عنوان مثال از تخمیر یک مولکول گلوکز در چرخه امبدن-میرهوف دو پیوند پیروفسفات در </a:t>
            </a:r>
            <a:r>
              <a:rPr lang="en-US" sz="1900" b="1" dirty="0" smtClean="0">
                <a:solidFill>
                  <a:srgbClr val="0000CC"/>
                </a:solidFill>
                <a:latin typeface="Times New Roman" pitchFamily="18" charset="0"/>
                <a:cs typeface="B Nazanin" pitchFamily="2" charset="-78"/>
              </a:rPr>
              <a:t>ATP</a:t>
            </a:r>
            <a:r>
              <a:rPr lang="fa-IR" sz="1900" b="1" dirty="0" smtClean="0">
                <a:solidFill>
                  <a:srgbClr val="0000CC"/>
                </a:solidFill>
                <a:latin typeface="Times New Roman" pitchFamily="18" charset="0"/>
                <a:cs typeface="B Nazanin" pitchFamily="2" charset="-78"/>
              </a:rPr>
              <a:t> و دو مولکول اسیدلاکتیک حاصل می شود.</a:t>
            </a:r>
          </a:p>
          <a:p>
            <a:pPr algn="just" rtl="1"/>
            <a:r>
              <a:rPr lang="fa-IR" sz="1900" b="1" dirty="0" smtClean="0">
                <a:solidFill>
                  <a:srgbClr val="FF0000"/>
                </a:solidFill>
                <a:latin typeface="Times New Roman" pitchFamily="18" charset="0"/>
                <a:cs typeface="B Nazanin" pitchFamily="2" charset="-78"/>
              </a:rPr>
              <a:t>تنفس:</a:t>
            </a:r>
            <a:r>
              <a:rPr lang="en-US" sz="1900" b="1" dirty="0" smtClean="0">
                <a:solidFill>
                  <a:srgbClr val="FF0000"/>
                </a:solidFill>
                <a:latin typeface="Times New Roman" pitchFamily="18" charset="0"/>
                <a:cs typeface="B Nazanin" pitchFamily="2" charset="-78"/>
              </a:rPr>
              <a:t> </a:t>
            </a:r>
            <a:r>
              <a:rPr lang="fa-IR" sz="1900" b="1" dirty="0" smtClean="0">
                <a:solidFill>
                  <a:srgbClr val="0000CC"/>
                </a:solidFill>
                <a:latin typeface="Times New Roman" pitchFamily="18" charset="0"/>
                <a:cs typeface="B Nazanin" pitchFamily="2" charset="-78"/>
              </a:rPr>
              <a:t>فرایندی وابسته به انرژی بوده و طی آن به علت احیاء شیمیائی یک(گیرنده الکترون) به کمک ناقلین الکترونی غشاء ، نیروی محرکه پروتون در سراسر غشای باکتری ایجاد می شود. اسید لاکتیک و گاز هیدروژن به عنوان ماده احیاء کننده (دهنده الکترون) برای ارگانیسم ها عمل می کنند . از موادی که به عنوانگیرنده الکترون استفاده می شود می توان </a:t>
            </a:r>
            <a:r>
              <a:rPr lang="en-US" sz="1900" b="1" dirty="0" smtClean="0">
                <a:solidFill>
                  <a:srgbClr val="0000CC"/>
                </a:solidFill>
                <a:latin typeface="Times New Roman" pitchFamily="18" charset="0"/>
                <a:cs typeface="B Nazanin" pitchFamily="2" charset="-78"/>
              </a:rPr>
              <a:t>, SO4-2, CO2, O2 NO3 </a:t>
            </a:r>
            <a:r>
              <a:rPr lang="fa-IR" sz="1900" b="1" dirty="0" smtClean="0">
                <a:solidFill>
                  <a:srgbClr val="0000CC"/>
                </a:solidFill>
                <a:latin typeface="Times New Roman" pitchFamily="18" charset="0"/>
                <a:cs typeface="B Nazanin" pitchFamily="2" charset="-78"/>
              </a:rPr>
              <a:t>را نام برد.</a:t>
            </a:r>
            <a:endParaRPr lang="en-US" sz="1900" b="1" dirty="0" smtClean="0">
              <a:solidFill>
                <a:srgbClr val="0000CC"/>
              </a:solidFill>
              <a:latin typeface="Times New Roman" pitchFamily="18" charset="0"/>
              <a:cs typeface="B Nazanin" pitchFamily="2" charset="-78"/>
            </a:endParaRPr>
          </a:p>
          <a:p>
            <a:pPr algn="r" rtl="1"/>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8630"/>
          </a:xfrm>
        </p:spPr>
        <p:txBody>
          <a:bodyPr/>
          <a:lstStyle/>
          <a:p>
            <a:pPr algn="just" rtl="1"/>
            <a:r>
              <a:rPr lang="fa-IR" dirty="0" smtClean="0">
                <a:solidFill>
                  <a:srgbClr val="C00000"/>
                </a:solidFill>
                <a:cs typeface="B Nazanin" pitchFamily="2" charset="-78"/>
              </a:rPr>
              <a:t>فتوسنتز</a:t>
            </a:r>
            <a:endParaRPr lang="en-US" dirty="0">
              <a:solidFill>
                <a:srgbClr val="C00000"/>
              </a:solidFill>
              <a:cs typeface="B Nazanin" pitchFamily="2" charset="-78"/>
            </a:endParaRPr>
          </a:p>
        </p:txBody>
      </p:sp>
      <p:sp>
        <p:nvSpPr>
          <p:cNvPr id="3" name="Content Placeholder 2"/>
          <p:cNvSpPr>
            <a:spLocks noGrp="1"/>
          </p:cNvSpPr>
          <p:nvPr>
            <p:ph idx="1"/>
          </p:nvPr>
        </p:nvSpPr>
        <p:spPr>
          <a:xfrm>
            <a:off x="500034" y="928670"/>
            <a:ext cx="7239000" cy="5214974"/>
          </a:xfrm>
        </p:spPr>
        <p:txBody>
          <a:bodyPr>
            <a:normAutofit/>
          </a:bodyPr>
          <a:lstStyle/>
          <a:p>
            <a:pPr lvl="0" algn="just" rtl="1"/>
            <a:r>
              <a:rPr lang="fa-IR" sz="2000" b="1" dirty="0" smtClean="0">
                <a:solidFill>
                  <a:srgbClr val="0000CC"/>
                </a:solidFill>
                <a:latin typeface="Times New Roman" pitchFamily="18" charset="0"/>
                <a:cs typeface="B Nazanin" pitchFamily="2" charset="-78"/>
              </a:rPr>
              <a:t>عملکرد فتوسنتز در احیای یک گیرنده الکترون(اکسیدان) و تولید نیروی محرکه پروتون، مشابه عملکرد تنفس است، با این تفاوت که در فتوسنتز احیاء کننده و اکسید کننده از راه فتوشیمیائی و با جذب انرژی نوری توسط پیگمانهای موجود در غشاء بوجود می آیند. بنابراین فتوسنتز فقط تا زمانی ادامه می یابد که منبع انرژی نوری وجود داشته باشد. </a:t>
            </a:r>
            <a:endParaRPr lang="en-US" sz="2000" b="1" dirty="0" smtClean="0">
              <a:solidFill>
                <a:srgbClr val="0000CC"/>
              </a:solidFill>
              <a:latin typeface="Times New Roman" pitchFamily="18" charset="0"/>
              <a:cs typeface="B Nazanin" pitchFamily="2" charset="-78"/>
            </a:endParaRPr>
          </a:p>
          <a:p>
            <a:pPr algn="just" rtl="1"/>
            <a:r>
              <a:rPr lang="fa-IR" sz="3600" b="1" dirty="0" smtClean="0">
                <a:solidFill>
                  <a:srgbClr val="C00000"/>
                </a:solidFill>
                <a:cs typeface="B Nazanin" pitchFamily="2" charset="-78"/>
              </a:rPr>
              <a:t>تغذیه </a:t>
            </a:r>
            <a:endParaRPr lang="en-US" sz="3600" b="1" dirty="0" smtClean="0">
              <a:solidFill>
                <a:srgbClr val="C00000"/>
              </a:solidFill>
              <a:cs typeface="B Nazanin" pitchFamily="2" charset="-78"/>
            </a:endParaRPr>
          </a:p>
          <a:p>
            <a:pPr algn="just" rtl="1"/>
            <a:r>
              <a:rPr lang="fa-IR" sz="2000" b="1" dirty="0" smtClean="0">
                <a:solidFill>
                  <a:srgbClr val="0000CC"/>
                </a:solidFill>
                <a:latin typeface="Times New Roman" pitchFamily="18" charset="0"/>
                <a:cs typeface="B Nazanin" pitchFamily="2" charset="-78"/>
              </a:rPr>
              <a:t>در زیر مواد غذائی براساس عناصری که تامین می کنند تقسیم بندی می شوند:</a:t>
            </a:r>
            <a:endParaRPr lang="en-US" sz="2000" b="1" dirty="0" smtClean="0">
              <a:solidFill>
                <a:srgbClr val="0000CC"/>
              </a:solidFill>
              <a:latin typeface="Times New Roman" pitchFamily="18" charset="0"/>
              <a:cs typeface="B Nazanin" pitchFamily="2" charset="-78"/>
            </a:endParaRPr>
          </a:p>
          <a:p>
            <a:pPr algn="just" rtl="1"/>
            <a:r>
              <a:rPr lang="fa-IR" sz="2000" b="1" dirty="0" smtClean="0">
                <a:solidFill>
                  <a:srgbClr val="C00000"/>
                </a:solidFill>
                <a:latin typeface="Times New Roman" pitchFamily="18" charset="0"/>
                <a:cs typeface="B Nazanin" pitchFamily="2" charset="-78"/>
              </a:rPr>
              <a:t>منبع کربن: </a:t>
            </a:r>
            <a:r>
              <a:rPr lang="fa-IR" sz="2000" b="1" dirty="0" smtClean="0">
                <a:solidFill>
                  <a:srgbClr val="0000CC"/>
                </a:solidFill>
                <a:latin typeface="Times New Roman" pitchFamily="18" charset="0"/>
                <a:cs typeface="B Nazanin" pitchFamily="2" charset="-78"/>
              </a:rPr>
              <a:t>گیاهان و برخی باکتریها می توانند برای احیاء </a:t>
            </a:r>
            <a:r>
              <a:rPr lang="en-US" sz="2000" b="1" dirty="0" smtClean="0">
                <a:solidFill>
                  <a:srgbClr val="0000CC"/>
                </a:solidFill>
                <a:latin typeface="Times New Roman" pitchFamily="18" charset="0"/>
                <a:cs typeface="B Nazanin" pitchFamily="2" charset="-78"/>
              </a:rPr>
              <a:t>CO2</a:t>
            </a:r>
            <a:r>
              <a:rPr lang="fa-IR" sz="2000" b="1" dirty="0" smtClean="0">
                <a:solidFill>
                  <a:srgbClr val="0000CC"/>
                </a:solidFill>
                <a:latin typeface="Times New Roman" pitchFamily="18" charset="0"/>
                <a:cs typeface="B Nazanin" pitchFamily="2" charset="-78"/>
              </a:rPr>
              <a:t> توسط اکسید شدن آب از انرژی فتوسنتز استفاده نمایند به این ارگانیسم ها اتوتروف(</a:t>
            </a:r>
            <a:r>
              <a:rPr lang="fa-IR" sz="2000" b="1" dirty="0" smtClean="0">
                <a:solidFill>
                  <a:srgbClr val="FF0000"/>
                </a:solidFill>
                <a:latin typeface="Times New Roman" pitchFamily="18" charset="0"/>
                <a:cs typeface="B Nazanin" pitchFamily="2" charset="-78"/>
              </a:rPr>
              <a:t>فتولیتواتوتروف</a:t>
            </a:r>
            <a:r>
              <a:rPr lang="fa-IR" sz="2000" b="1" dirty="0" smtClean="0">
                <a:solidFill>
                  <a:srgbClr val="0000CC"/>
                </a:solidFill>
                <a:latin typeface="Times New Roman" pitchFamily="18" charset="0"/>
                <a:cs typeface="B Nazanin" pitchFamily="2" charset="-78"/>
              </a:rPr>
              <a:t>)می گویند که برای رشد خود نیازی به مواد آلی ندارند. </a:t>
            </a:r>
            <a:r>
              <a:rPr lang="fa-IR" sz="2000" b="1" dirty="0" smtClean="0">
                <a:solidFill>
                  <a:srgbClr val="FF0000"/>
                </a:solidFill>
                <a:latin typeface="Times New Roman" pitchFamily="18" charset="0"/>
                <a:cs typeface="B Nazanin" pitchFamily="2" charset="-78"/>
              </a:rPr>
              <a:t>کمولیتوتروف ها </a:t>
            </a:r>
            <a:r>
              <a:rPr lang="en-US" sz="2000" b="1" dirty="0" smtClean="0">
                <a:solidFill>
                  <a:srgbClr val="0000CC"/>
                </a:solidFill>
                <a:latin typeface="Times New Roman" pitchFamily="18" charset="0"/>
                <a:cs typeface="B Nazanin" pitchFamily="2" charset="-78"/>
              </a:rPr>
              <a:t>(</a:t>
            </a:r>
            <a:r>
              <a:rPr lang="en-US" sz="2000" b="1" dirty="0" err="1" smtClean="0">
                <a:solidFill>
                  <a:srgbClr val="0000CC"/>
                </a:solidFill>
                <a:latin typeface="Times New Roman" pitchFamily="18" charset="0"/>
                <a:cs typeface="B Nazanin" pitchFamily="2" charset="-78"/>
              </a:rPr>
              <a:t>chemolithohotroph</a:t>
            </a:r>
            <a:r>
              <a:rPr lang="en-US" sz="2000" b="1" dirty="0" smtClean="0">
                <a:solidFill>
                  <a:srgbClr val="0000CC"/>
                </a:solidFill>
                <a:latin typeface="Times New Roman" pitchFamily="18" charset="0"/>
                <a:cs typeface="B Nazanin" pitchFamily="2" charset="-78"/>
              </a:rPr>
              <a:t>)</a:t>
            </a:r>
            <a:r>
              <a:rPr lang="fa-IR" sz="2000" b="1" dirty="0" smtClean="0">
                <a:solidFill>
                  <a:srgbClr val="0000CC"/>
                </a:solidFill>
                <a:latin typeface="Times New Roman" pitchFamily="18" charset="0"/>
                <a:cs typeface="B Nazanin" pitchFamily="2" charset="-78"/>
              </a:rPr>
              <a:t> اتوتروفهایی هستند که از مواد معدنی مثل هیدروژن یا تیوسولفات به عنوان احیاء کننده و از </a:t>
            </a:r>
            <a:r>
              <a:rPr lang="en-US" sz="2000" b="1" dirty="0" smtClean="0">
                <a:solidFill>
                  <a:srgbClr val="0000CC"/>
                </a:solidFill>
                <a:latin typeface="Times New Roman" pitchFamily="18" charset="0"/>
                <a:cs typeface="B Nazanin" pitchFamily="2" charset="-78"/>
              </a:rPr>
              <a:t>CO2 </a:t>
            </a:r>
            <a:r>
              <a:rPr lang="fa-IR" sz="2000" b="1" dirty="0" smtClean="0">
                <a:solidFill>
                  <a:srgbClr val="0000CC"/>
                </a:solidFill>
                <a:latin typeface="Times New Roman" pitchFamily="18" charset="0"/>
                <a:cs typeface="B Nazanin" pitchFamily="2" charset="-78"/>
              </a:rPr>
              <a:t>به عنوان منبع کربن استفاده می نمایند. </a:t>
            </a:r>
            <a:r>
              <a:rPr lang="fa-IR" sz="2000" b="1" dirty="0" smtClean="0">
                <a:solidFill>
                  <a:srgbClr val="FF0000"/>
                </a:solidFill>
                <a:latin typeface="Times New Roman" pitchFamily="18" charset="0"/>
                <a:cs typeface="B Nazanin" pitchFamily="2" charset="-78"/>
              </a:rPr>
              <a:t>هتروتروف ها(شیمیوارگانوهتروتروف</a:t>
            </a:r>
            <a:r>
              <a:rPr lang="fa-IR" sz="2000" b="1" dirty="0" smtClean="0">
                <a:solidFill>
                  <a:srgbClr val="0000CC"/>
                </a:solidFill>
                <a:latin typeface="Times New Roman" pitchFamily="18" charset="0"/>
                <a:cs typeface="B Nazanin" pitchFamily="2" charset="-78"/>
              </a:rPr>
              <a:t>) برای رشد نیاز به کربن مواد آلی دارند،و کربن آلی باید به شکلی باشد که بتواند جذب شود.</a:t>
            </a:r>
          </a:p>
          <a:p>
            <a:pPr algn="just" rtl="1"/>
            <a:r>
              <a:rPr lang="fa-IR" sz="2000" b="1" dirty="0" smtClean="0">
                <a:solidFill>
                  <a:srgbClr val="0000CC"/>
                </a:solidFill>
                <a:latin typeface="Times New Roman" pitchFamily="18" charset="0"/>
                <a:cs typeface="B Nazanin" pitchFamily="2" charset="-78"/>
              </a:rPr>
              <a:t>نکته: اکثر باکتریهای بیماری زا جز این گروه هستند.</a:t>
            </a:r>
            <a:endParaRPr lang="en-US" sz="2000" b="1" dirty="0" smtClean="0">
              <a:solidFill>
                <a:srgbClr val="0000CC"/>
              </a:solidFill>
              <a:latin typeface="Times New Roman" pitchFamily="18" charset="0"/>
              <a:cs typeface="B Nazanin" pitchFamily="2" charset="-78"/>
            </a:endParaRPr>
          </a:p>
          <a:p>
            <a:pPr lvl="0" algn="just" rtl="1"/>
            <a:endParaRPr lang="en-US" sz="1800" b="1" dirty="0" smtClean="0">
              <a:solidFill>
                <a:srgbClr val="0000CC"/>
              </a:solidFill>
              <a:latin typeface="Times New Roman" pitchFamily="18" charset="0"/>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7239000" cy="571504"/>
          </a:xfrm>
        </p:spPr>
        <p:txBody>
          <a:bodyPr>
            <a:normAutofit fontScale="90000"/>
          </a:bodyPr>
          <a:lstStyle/>
          <a:p>
            <a:pPr algn="r" rtl="1"/>
            <a:r>
              <a:rPr lang="fa-IR" sz="4000" dirty="0" smtClean="0">
                <a:solidFill>
                  <a:srgbClr val="C00000"/>
                </a:solidFill>
                <a:latin typeface="Times New Roman" pitchFamily="18" charset="0"/>
                <a:cs typeface="B Nazanin" pitchFamily="2" charset="-78"/>
              </a:rPr>
              <a:t>منبع نیتروژن :</a:t>
            </a:r>
            <a:endParaRPr lang="en-US" dirty="0"/>
          </a:p>
        </p:txBody>
      </p:sp>
      <p:sp>
        <p:nvSpPr>
          <p:cNvPr id="3" name="Content Placeholder 2"/>
          <p:cNvSpPr>
            <a:spLocks noGrp="1"/>
          </p:cNvSpPr>
          <p:nvPr>
            <p:ph idx="1"/>
          </p:nvPr>
        </p:nvSpPr>
        <p:spPr>
          <a:xfrm>
            <a:off x="500034" y="1142984"/>
            <a:ext cx="7239000" cy="5143536"/>
          </a:xfrm>
        </p:spPr>
        <p:txBody>
          <a:bodyPr>
            <a:normAutofit fontScale="47500" lnSpcReduction="20000"/>
          </a:bodyPr>
          <a:lstStyle/>
          <a:p>
            <a:pPr algn="just" rtl="1"/>
            <a:r>
              <a:rPr lang="fa-IR" sz="3400" b="1" dirty="0" smtClean="0">
                <a:solidFill>
                  <a:srgbClr val="0000CC"/>
                </a:solidFill>
                <a:latin typeface="Times New Roman" pitchFamily="18" charset="0"/>
                <a:cs typeface="B Nazanin" pitchFamily="2" charset="-78"/>
              </a:rPr>
              <a:t>نیتروژن بخش عمده ای از مولکول پروتئین  و اسیدهای  نوکلئیک را تشکیل  داده و</a:t>
            </a:r>
            <a:r>
              <a:rPr lang="en-US" sz="3400" b="1" dirty="0" smtClean="0">
                <a:solidFill>
                  <a:srgbClr val="0000CC"/>
                </a:solidFill>
                <a:latin typeface="Times New Roman" pitchFamily="18" charset="0"/>
                <a:cs typeface="B Nazanin" pitchFamily="2" charset="-78"/>
              </a:rPr>
              <a:t> </a:t>
            </a:r>
            <a:r>
              <a:rPr lang="fa-IR" sz="3400" b="1" dirty="0" smtClean="0">
                <a:solidFill>
                  <a:srgbClr val="0000CC"/>
                </a:solidFill>
                <a:latin typeface="Times New Roman" pitchFamily="18" charset="0"/>
                <a:cs typeface="B Nazanin" pitchFamily="2" charset="-78"/>
              </a:rPr>
              <a:t>حدود 5 درصد وزن خشک باکتریهای  معمول را نیز به خود اختصاص  می دهد.  میکروارگانیسم ها  در توانایی  جذب  نیتروژن  با  هم  تفاوت  دارند.</a:t>
            </a:r>
          </a:p>
          <a:p>
            <a:pPr algn="just" rtl="1"/>
            <a:r>
              <a:rPr lang="fa-IR" sz="3400" b="1" dirty="0" smtClean="0">
                <a:solidFill>
                  <a:srgbClr val="FF0000"/>
                </a:solidFill>
                <a:latin typeface="Times New Roman" pitchFamily="18" charset="0"/>
                <a:cs typeface="B Nazanin" pitchFamily="2" charset="-78"/>
              </a:rPr>
              <a:t>نکته: </a:t>
            </a:r>
            <a:r>
              <a:rPr lang="fa-IR" sz="3400" b="1" dirty="0" smtClean="0">
                <a:solidFill>
                  <a:srgbClr val="0000CC"/>
                </a:solidFill>
                <a:latin typeface="Times New Roman" pitchFamily="18" charset="0"/>
                <a:cs typeface="B Nazanin" pitchFamily="2" charset="-78"/>
              </a:rPr>
              <a:t>فرآورده نهایی  در  تمام  مسیرهای  جذب  نیتروژن، احیا شده ترین شکل این عنصر یعنی آمونیاک (</a:t>
            </a:r>
            <a:r>
              <a:rPr lang="en-US" sz="3400" b="1" dirty="0" smtClean="0">
                <a:solidFill>
                  <a:srgbClr val="0000CC"/>
                </a:solidFill>
                <a:latin typeface="Times New Roman" pitchFamily="18" charset="0"/>
                <a:cs typeface="B Nazanin" pitchFamily="2" charset="-78"/>
              </a:rPr>
              <a:t>NH3 </a:t>
            </a:r>
            <a:r>
              <a:rPr lang="fa-IR" sz="3400" b="1" dirty="0" smtClean="0">
                <a:solidFill>
                  <a:srgbClr val="0000CC"/>
                </a:solidFill>
                <a:latin typeface="Times New Roman" pitchFamily="18" charset="0"/>
                <a:cs typeface="B Nazanin" pitchFamily="2" charset="-78"/>
              </a:rPr>
              <a:t> ) می باشد.</a:t>
            </a:r>
            <a:endParaRPr lang="en-US" sz="3400" b="1" dirty="0" smtClean="0">
              <a:solidFill>
                <a:srgbClr val="0000CC"/>
              </a:solidFill>
              <a:latin typeface="Times New Roman" pitchFamily="18" charset="0"/>
              <a:cs typeface="B Nazanin" pitchFamily="2" charset="-78"/>
            </a:endParaRPr>
          </a:p>
          <a:p>
            <a:pPr algn="just" rtl="1"/>
            <a:r>
              <a:rPr lang="fa-IR" sz="3400" b="1" dirty="0" smtClean="0">
                <a:solidFill>
                  <a:srgbClr val="0000CC"/>
                </a:solidFill>
                <a:latin typeface="Times New Roman" pitchFamily="18" charset="0"/>
                <a:cs typeface="B Nazanin" pitchFamily="2" charset="-78"/>
              </a:rPr>
              <a:t>  </a:t>
            </a:r>
            <a:r>
              <a:rPr lang="fa-IR" sz="3400" b="1" dirty="0" smtClean="0">
                <a:solidFill>
                  <a:srgbClr val="C00000"/>
                </a:solidFill>
                <a:latin typeface="Times New Roman" pitchFamily="18" charset="0"/>
                <a:cs typeface="B Nazanin" pitchFamily="2" charset="-78"/>
              </a:rPr>
              <a:t>نکته :</a:t>
            </a:r>
            <a:r>
              <a:rPr lang="fa-IR" sz="3400" b="1" dirty="0" smtClean="0">
                <a:solidFill>
                  <a:srgbClr val="0000CC"/>
                </a:solidFill>
                <a:latin typeface="Times New Roman" pitchFamily="18" charset="0"/>
                <a:cs typeface="B Nazanin" pitchFamily="2" charset="-78"/>
              </a:rPr>
              <a:t>از خصوصیات اختصاصی پروکاریوت ها= احیای نیتروژن گازی جو به آمونیاک ، که تثبیت نیتروژن می باشد.(حساس به اکسیژن)</a:t>
            </a:r>
            <a:endParaRPr lang="en-US" sz="3400" b="1" dirty="0" smtClean="0">
              <a:solidFill>
                <a:srgbClr val="0000CC"/>
              </a:solidFill>
              <a:latin typeface="Times New Roman" pitchFamily="18" charset="0"/>
              <a:cs typeface="B Nazanin" pitchFamily="2" charset="-78"/>
            </a:endParaRPr>
          </a:p>
          <a:p>
            <a:pPr algn="just" rtl="1"/>
            <a:r>
              <a:rPr lang="fa-IR" sz="3400" b="1" dirty="0" smtClean="0">
                <a:solidFill>
                  <a:srgbClr val="FF0000"/>
                </a:solidFill>
                <a:latin typeface="Times New Roman" pitchFamily="18" charset="0"/>
                <a:cs typeface="B Nazanin" pitchFamily="2" charset="-78"/>
              </a:rPr>
              <a:t>نکته. </a:t>
            </a:r>
            <a:r>
              <a:rPr lang="fa-IR" sz="3400" b="1" dirty="0" smtClean="0">
                <a:solidFill>
                  <a:srgbClr val="0000CC"/>
                </a:solidFill>
                <a:latin typeface="Times New Roman" pitchFamily="18" charset="0"/>
                <a:cs typeface="B Nazanin" pitchFamily="2" charset="-78"/>
              </a:rPr>
              <a:t>بیشتر میکرواروگانیسمها می توانند از </a:t>
            </a:r>
            <a:r>
              <a:rPr lang="en-US" sz="3400" b="1" dirty="0" smtClean="0">
                <a:solidFill>
                  <a:srgbClr val="0000CC"/>
                </a:solidFill>
                <a:latin typeface="Times New Roman" pitchFamily="18" charset="0"/>
                <a:cs typeface="B Nazanin" pitchFamily="2" charset="-78"/>
              </a:rPr>
              <a:t>NH3</a:t>
            </a:r>
            <a:r>
              <a:rPr lang="fa-IR" sz="3400" b="1" dirty="0" smtClean="0">
                <a:solidFill>
                  <a:srgbClr val="0000CC"/>
                </a:solidFill>
                <a:latin typeface="Times New Roman" pitchFamily="18" charset="0"/>
                <a:cs typeface="B Nazanin" pitchFamily="2" charset="-78"/>
              </a:rPr>
              <a:t>  به عنوان تنها منبع نیتروژن استفاده کنند و ارگانیسمهای بسیاری می توانند از آمینها یا از اسیدهای آمینه ، </a:t>
            </a:r>
            <a:r>
              <a:rPr lang="en-US" sz="3400" b="1" dirty="0" smtClean="0">
                <a:solidFill>
                  <a:srgbClr val="0000CC"/>
                </a:solidFill>
                <a:latin typeface="Times New Roman" pitchFamily="18" charset="0"/>
                <a:cs typeface="B Nazanin" pitchFamily="2" charset="-78"/>
              </a:rPr>
              <a:t>NH4+</a:t>
            </a:r>
            <a:r>
              <a:rPr lang="fa-IR" sz="3400" b="1" dirty="0" smtClean="0">
                <a:solidFill>
                  <a:srgbClr val="0000CC"/>
                </a:solidFill>
                <a:latin typeface="Times New Roman" pitchFamily="18" charset="0"/>
                <a:cs typeface="B Nazanin" pitchFamily="2" charset="-78"/>
              </a:rPr>
              <a:t> تولید نمایند.</a:t>
            </a:r>
          </a:p>
          <a:p>
            <a:pPr algn="just" rtl="1"/>
            <a:r>
              <a:rPr lang="fa-IR" sz="3400" b="1" dirty="0" smtClean="0">
                <a:solidFill>
                  <a:srgbClr val="FF0000"/>
                </a:solidFill>
                <a:latin typeface="Times New Roman" pitchFamily="18" charset="0"/>
                <a:cs typeface="B Nazanin" pitchFamily="2" charset="-78"/>
              </a:rPr>
              <a:t>نکته. </a:t>
            </a:r>
            <a:r>
              <a:rPr lang="fa-IR" sz="3400" b="1" dirty="0" smtClean="0">
                <a:solidFill>
                  <a:srgbClr val="0000CC"/>
                </a:solidFill>
                <a:latin typeface="Times New Roman" pitchFamily="18" charset="0"/>
                <a:cs typeface="B Nazanin" pitchFamily="2" charset="-78"/>
              </a:rPr>
              <a:t>تولید </a:t>
            </a:r>
            <a:r>
              <a:rPr lang="en-US" sz="3400" b="1" dirty="0" smtClean="0">
                <a:solidFill>
                  <a:srgbClr val="0000CC"/>
                </a:solidFill>
                <a:latin typeface="Times New Roman" pitchFamily="18" charset="0"/>
                <a:cs typeface="B Nazanin" pitchFamily="2" charset="-78"/>
              </a:rPr>
              <a:t>NH3</a:t>
            </a:r>
            <a:r>
              <a:rPr lang="fa-IR" sz="3400" b="1" dirty="0" smtClean="0">
                <a:solidFill>
                  <a:srgbClr val="0000CC"/>
                </a:solidFill>
                <a:latin typeface="Times New Roman" pitchFamily="18" charset="0"/>
                <a:cs typeface="B Nazanin" pitchFamily="2" charset="-78"/>
              </a:rPr>
              <a:t> از دامیناسیون اسیدهای آمینه را آمونیفیکاسیون می گویند.</a:t>
            </a:r>
          </a:p>
          <a:p>
            <a:pPr algn="just" rtl="1"/>
            <a:r>
              <a:rPr lang="fa-IR" sz="3400" b="1" dirty="0" smtClean="0">
                <a:solidFill>
                  <a:srgbClr val="FF0000"/>
                </a:solidFill>
                <a:latin typeface="Times New Roman" pitchFamily="18" charset="0"/>
                <a:cs typeface="B Nazanin" pitchFamily="2" charset="-78"/>
              </a:rPr>
              <a:t>نکته: </a:t>
            </a:r>
            <a:r>
              <a:rPr lang="fa-IR" sz="3400" b="1" dirty="0" smtClean="0">
                <a:solidFill>
                  <a:srgbClr val="0000CC"/>
                </a:solidFill>
                <a:latin typeface="Times New Roman" pitchFamily="18" charset="0"/>
                <a:cs typeface="B Nazanin" pitchFamily="2" charset="-78"/>
              </a:rPr>
              <a:t>تبدیل نیترات و نیتریت به آمونیاک را احیا جذبی نیترات و نیتریت می گویند.</a:t>
            </a:r>
          </a:p>
          <a:p>
            <a:pPr algn="just" rtl="1"/>
            <a:r>
              <a:rPr lang="fa-IR" sz="3400" b="1" dirty="0" smtClean="0">
                <a:solidFill>
                  <a:srgbClr val="FF0000"/>
                </a:solidFill>
                <a:latin typeface="Times New Roman" pitchFamily="18" charset="0"/>
                <a:cs typeface="B Nazanin" pitchFamily="2" charset="-78"/>
              </a:rPr>
              <a:t>نکته. </a:t>
            </a:r>
            <a:r>
              <a:rPr lang="fa-IR" sz="3400" b="1" u="sng" dirty="0" smtClean="0">
                <a:solidFill>
                  <a:srgbClr val="FF66FF"/>
                </a:solidFill>
                <a:latin typeface="Times New Roman" pitchFamily="18" charset="0"/>
                <a:cs typeface="B Nazanin" pitchFamily="2" charset="-78"/>
              </a:rPr>
              <a:t>باکتری های اتوتروف مانند نیتروزوموناس و نیتروباکتر قادرند</a:t>
            </a:r>
            <a:r>
              <a:rPr lang="en-US" sz="3400" b="1" u="sng" dirty="0" smtClean="0">
                <a:solidFill>
                  <a:srgbClr val="FF66FF"/>
                </a:solidFill>
                <a:latin typeface="Times New Roman" pitchFamily="18" charset="0"/>
                <a:cs typeface="B Nazanin" pitchFamily="2" charset="-78"/>
              </a:rPr>
              <a:t>NH3</a:t>
            </a:r>
            <a:r>
              <a:rPr lang="fa-IR" sz="3400" b="1" u="sng" dirty="0" smtClean="0">
                <a:solidFill>
                  <a:srgbClr val="FF66FF"/>
                </a:solidFill>
                <a:latin typeface="Times New Roman" pitchFamily="18" charset="0"/>
                <a:cs typeface="B Nazanin" pitchFamily="2" charset="-78"/>
              </a:rPr>
              <a:t> را به </a:t>
            </a:r>
            <a:r>
              <a:rPr lang="en-US" sz="3400" b="1" u="sng" dirty="0" smtClean="0">
                <a:solidFill>
                  <a:srgbClr val="FF66FF"/>
                </a:solidFill>
                <a:latin typeface="Times New Roman" pitchFamily="18" charset="0"/>
                <a:cs typeface="B Nazanin" pitchFamily="2" charset="-78"/>
              </a:rPr>
              <a:t>N2</a:t>
            </a:r>
            <a:r>
              <a:rPr lang="fa-IR" sz="3400" b="1" u="sng" dirty="0" smtClean="0">
                <a:solidFill>
                  <a:srgbClr val="FF66FF"/>
                </a:solidFill>
                <a:latin typeface="Times New Roman" pitchFamily="18" charset="0"/>
                <a:cs typeface="B Nazanin" pitchFamily="2" charset="-78"/>
              </a:rPr>
              <a:t> تبدیل کنند=دنیتریفیکاسیون</a:t>
            </a:r>
          </a:p>
          <a:p>
            <a:pPr algn="just" rtl="1"/>
            <a:r>
              <a:rPr lang="fa-IR" sz="3400" b="1" dirty="0" smtClean="0">
                <a:solidFill>
                  <a:srgbClr val="FF0000"/>
                </a:solidFill>
                <a:latin typeface="Times New Roman" pitchFamily="18" charset="0"/>
                <a:cs typeface="B Nazanin" pitchFamily="2" charset="-78"/>
              </a:rPr>
              <a:t>نکته. </a:t>
            </a:r>
            <a:r>
              <a:rPr lang="fa-IR" sz="3400" b="1" dirty="0" smtClean="0">
                <a:solidFill>
                  <a:srgbClr val="0000CC"/>
                </a:solidFill>
                <a:latin typeface="Times New Roman" pitchFamily="18" charset="0"/>
                <a:cs typeface="B Nazanin" pitchFamily="2" charset="-78"/>
              </a:rPr>
              <a:t>اکسیداسیون بی هوازی آمونیاک = آناموکس</a:t>
            </a:r>
            <a:endParaRPr lang="en-US" sz="3400" b="1" dirty="0" smtClean="0">
              <a:solidFill>
                <a:srgbClr val="0000CC"/>
              </a:solidFill>
              <a:latin typeface="Times New Roman" pitchFamily="18" charset="0"/>
              <a:cs typeface="B Nazanin" pitchFamily="2" charset="-78"/>
            </a:endParaRPr>
          </a:p>
          <a:p>
            <a:pPr algn="just" rtl="1"/>
            <a:r>
              <a:rPr lang="fa-IR" sz="3400" b="1" dirty="0" smtClean="0">
                <a:solidFill>
                  <a:srgbClr val="C00000"/>
                </a:solidFill>
                <a:latin typeface="Times New Roman" pitchFamily="18" charset="0"/>
                <a:cs typeface="B Nazanin" pitchFamily="2" charset="-78"/>
              </a:rPr>
              <a:t>منبع سولفور : </a:t>
            </a:r>
            <a:r>
              <a:rPr lang="fa-IR" sz="3400" b="1" dirty="0" smtClean="0">
                <a:solidFill>
                  <a:srgbClr val="0000CC"/>
                </a:solidFill>
                <a:latin typeface="Times New Roman" pitchFamily="18" charset="0"/>
                <a:cs typeface="B Nazanin" pitchFamily="2" charset="-78"/>
              </a:rPr>
              <a:t>سولفور نیز همانند نیتروژن بخش عمده ای از مواد آلی سلول را تشکیل داده ودر ساختمان چند کوآنزیم نیز به کار می رود. سولفور در زنجیره های جانبی سیستئین و متیونین پروتئین ها هم یافت می شود. اکثر میکروارگانیسم ها می توانند از سولفاتها (</a:t>
            </a:r>
            <a:r>
              <a:rPr lang="en-US" sz="3400" b="1" dirty="0" smtClean="0">
                <a:solidFill>
                  <a:srgbClr val="0000CC"/>
                </a:solidFill>
                <a:latin typeface="Times New Roman" pitchFamily="18" charset="0"/>
                <a:cs typeface="B Nazanin" pitchFamily="2" charset="-78"/>
              </a:rPr>
              <a:t>SO4 -2</a:t>
            </a:r>
            <a:r>
              <a:rPr lang="fa-IR" sz="3400" b="1" dirty="0" smtClean="0">
                <a:solidFill>
                  <a:srgbClr val="0000CC"/>
                </a:solidFill>
                <a:latin typeface="Times New Roman" pitchFamily="18" charset="0"/>
                <a:cs typeface="B Nazanin" pitchFamily="2" charset="-78"/>
              </a:rPr>
              <a:t>) به عنوان منبع سولفور استفاده نمایند و سولفاتها را به سولفید هیدروژن (</a:t>
            </a:r>
            <a:r>
              <a:rPr lang="en-US" sz="3400" b="1" dirty="0" smtClean="0">
                <a:solidFill>
                  <a:srgbClr val="0000CC"/>
                </a:solidFill>
                <a:latin typeface="Times New Roman" pitchFamily="18" charset="0"/>
                <a:cs typeface="B Nazanin" pitchFamily="2" charset="-78"/>
              </a:rPr>
              <a:t>H2S</a:t>
            </a:r>
            <a:r>
              <a:rPr lang="fa-IR" sz="3400" b="1" dirty="0" smtClean="0">
                <a:solidFill>
                  <a:srgbClr val="0000CC"/>
                </a:solidFill>
                <a:latin typeface="Times New Roman" pitchFamily="18" charset="0"/>
                <a:cs typeface="B Nazanin" pitchFamily="2" charset="-78"/>
              </a:rPr>
              <a:t>) احیاء نمایند. </a:t>
            </a:r>
            <a:endParaRPr lang="en-US" sz="3400" b="1" dirty="0" smtClean="0">
              <a:solidFill>
                <a:srgbClr val="0000CC"/>
              </a:solidFill>
              <a:latin typeface="Times New Roman" pitchFamily="18" charset="0"/>
              <a:cs typeface="B Nazanin" pitchFamily="2" charset="-78"/>
            </a:endParaRPr>
          </a:p>
          <a:p>
            <a:pPr algn="just" rtl="1"/>
            <a:r>
              <a:rPr lang="fa-IR" sz="3400" b="1" dirty="0" smtClean="0">
                <a:solidFill>
                  <a:srgbClr val="C00000"/>
                </a:solidFill>
                <a:latin typeface="Times New Roman" pitchFamily="18" charset="0"/>
                <a:cs typeface="B Nazanin" pitchFamily="2" charset="-78"/>
              </a:rPr>
              <a:t>منبع فسفر : </a:t>
            </a:r>
            <a:r>
              <a:rPr lang="fa-IR" sz="3400" b="1" dirty="0" smtClean="0">
                <a:solidFill>
                  <a:srgbClr val="0000CC"/>
                </a:solidFill>
                <a:latin typeface="Times New Roman" pitchFamily="18" charset="0"/>
                <a:cs typeface="B Nazanin" pitchFamily="2" charset="-78"/>
              </a:rPr>
              <a:t>فسفات (</a:t>
            </a:r>
            <a:r>
              <a:rPr lang="en-US" sz="3400" b="1" dirty="0" smtClean="0">
                <a:solidFill>
                  <a:srgbClr val="0000CC"/>
                </a:solidFill>
                <a:latin typeface="Times New Roman" pitchFamily="18" charset="0"/>
                <a:cs typeface="B Nazanin" pitchFamily="2" charset="-78"/>
              </a:rPr>
              <a:t>PO4-3</a:t>
            </a:r>
            <a:r>
              <a:rPr lang="fa-IR" sz="3400" b="1" dirty="0" smtClean="0">
                <a:solidFill>
                  <a:srgbClr val="0000CC"/>
                </a:solidFill>
                <a:latin typeface="Times New Roman" pitchFamily="18" charset="0"/>
                <a:cs typeface="B Nazanin" pitchFamily="2" charset="-78"/>
              </a:rPr>
              <a:t>) به عنوان قسمتی از </a:t>
            </a:r>
            <a:r>
              <a:rPr lang="en-US" sz="3400" b="1" dirty="0" smtClean="0">
                <a:solidFill>
                  <a:srgbClr val="0000CC"/>
                </a:solidFill>
                <a:latin typeface="Times New Roman" pitchFamily="18" charset="0"/>
                <a:cs typeface="B Nazanin" pitchFamily="2" charset="-78"/>
              </a:rPr>
              <a:t>ATP</a:t>
            </a:r>
            <a:r>
              <a:rPr lang="fa-IR" sz="3400" b="1" dirty="0" smtClean="0">
                <a:solidFill>
                  <a:srgbClr val="0000CC"/>
                </a:solidFill>
                <a:latin typeface="Times New Roman" pitchFamily="18" charset="0"/>
                <a:cs typeface="B Nazanin" pitchFamily="2" charset="-78"/>
              </a:rPr>
              <a:t> ، اسیدهای نوکلئیک و کوانزیم هایی مثل </a:t>
            </a:r>
            <a:r>
              <a:rPr lang="en-US" sz="3400" b="1" dirty="0" smtClean="0">
                <a:solidFill>
                  <a:srgbClr val="0000CC"/>
                </a:solidFill>
                <a:latin typeface="Times New Roman" pitchFamily="18" charset="0"/>
                <a:cs typeface="B Nazanin" pitchFamily="2" charset="-78"/>
              </a:rPr>
              <a:t>NAD </a:t>
            </a:r>
            <a:r>
              <a:rPr lang="fa-IR" sz="3400" b="1" dirty="0" smtClean="0">
                <a:solidFill>
                  <a:srgbClr val="0000CC"/>
                </a:solidFill>
                <a:latin typeface="Times New Roman" pitchFamily="18" charset="0"/>
                <a:cs typeface="B Nazanin" pitchFamily="2" charset="-78"/>
              </a:rPr>
              <a:t> ، </a:t>
            </a:r>
            <a:r>
              <a:rPr lang="en-US" sz="3400" b="1" dirty="0" smtClean="0">
                <a:solidFill>
                  <a:srgbClr val="0000CC"/>
                </a:solidFill>
                <a:latin typeface="Times New Roman" pitchFamily="18" charset="0"/>
                <a:cs typeface="B Nazanin" pitchFamily="2" charset="-78"/>
              </a:rPr>
              <a:t>NADP</a:t>
            </a:r>
            <a:r>
              <a:rPr lang="fa-IR" sz="3400" b="1" dirty="0" smtClean="0">
                <a:solidFill>
                  <a:srgbClr val="0000CC"/>
                </a:solidFill>
                <a:latin typeface="Times New Roman" pitchFamily="18" charset="0"/>
                <a:cs typeface="B Nazanin" pitchFamily="2" charset="-78"/>
              </a:rPr>
              <a:t> و فلاوین ها مورد نیاز است. هم چنین در تعداد زیادی از متابولیت ها ، لیپیدها ، اجزای دیواره سلولی و برخی پلی ساکاریدها و پروتئین ها وجود دارد. فسفات همیشه به شکل فسفات غیر آلی آزاد ( </a:t>
            </a:r>
            <a:r>
              <a:rPr lang="en-US" sz="3400" b="1" dirty="0" smtClean="0">
                <a:solidFill>
                  <a:srgbClr val="0000CC"/>
                </a:solidFill>
                <a:latin typeface="Times New Roman" pitchFamily="18" charset="0"/>
                <a:cs typeface="B Nazanin" pitchFamily="2" charset="-78"/>
              </a:rPr>
              <a:t>Pi</a:t>
            </a:r>
            <a:r>
              <a:rPr lang="fa-IR" sz="3400" b="1" dirty="0" smtClean="0">
                <a:solidFill>
                  <a:srgbClr val="0000CC"/>
                </a:solidFill>
                <a:latin typeface="Times New Roman" pitchFamily="18" charset="0"/>
                <a:cs typeface="B Nazanin" pitchFamily="2" charset="-78"/>
              </a:rPr>
              <a:t> ) جذب می شود </a:t>
            </a:r>
            <a:r>
              <a:rPr lang="fa-IR" sz="2900" b="1" dirty="0" smtClean="0">
                <a:solidFill>
                  <a:srgbClr val="0000CC"/>
                </a:solidFill>
                <a:latin typeface="Times New Roman" pitchFamily="18" charset="0"/>
                <a:cs typeface="B Nazanin" pitchFamily="2" charset="-78"/>
              </a:rPr>
              <a:t>. </a:t>
            </a:r>
            <a:endParaRPr lang="en-US" sz="2900" b="1" dirty="0" smtClean="0">
              <a:solidFill>
                <a:srgbClr val="0000CC"/>
              </a:solidFill>
              <a:latin typeface="Times New Roman" pitchFamily="18" charset="0"/>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KKLLLLLLL"/>
          <p:cNvPicPr>
            <a:picLocks noChangeAspect="1" noChangeArrowheads="1"/>
          </p:cNvPicPr>
          <p:nvPr/>
        </p:nvPicPr>
        <p:blipFill>
          <a:blip r:embed="rId2"/>
          <a:srcRect/>
          <a:stretch>
            <a:fillRect/>
          </a:stretch>
        </p:blipFill>
        <p:spPr bwMode="auto">
          <a:xfrm>
            <a:off x="0" y="0"/>
            <a:ext cx="8265896" cy="5857892"/>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80068"/>
          </a:xfrm>
        </p:spPr>
        <p:txBody>
          <a:bodyPr/>
          <a:lstStyle/>
          <a:p>
            <a:pPr algn="r" rtl="1"/>
            <a:r>
              <a:rPr lang="fa-IR" dirty="0" smtClean="0">
                <a:solidFill>
                  <a:srgbClr val="C00000"/>
                </a:solidFill>
                <a:cs typeface="B Nazanin" pitchFamily="2" charset="-78"/>
              </a:rPr>
              <a:t>منابع مواد معدنی</a:t>
            </a:r>
            <a:endParaRPr lang="en-US" dirty="0">
              <a:solidFill>
                <a:srgbClr val="C00000"/>
              </a:solidFill>
              <a:cs typeface="B Nazanin" pitchFamily="2" charset="-78"/>
            </a:endParaRPr>
          </a:p>
        </p:txBody>
      </p:sp>
      <p:sp>
        <p:nvSpPr>
          <p:cNvPr id="3" name="Content Placeholder 2"/>
          <p:cNvSpPr>
            <a:spLocks noGrp="1"/>
          </p:cNvSpPr>
          <p:nvPr>
            <p:ph idx="1"/>
          </p:nvPr>
        </p:nvSpPr>
        <p:spPr>
          <a:xfrm>
            <a:off x="428596" y="1214422"/>
            <a:ext cx="7239000" cy="4846320"/>
          </a:xfrm>
        </p:spPr>
        <p:txBody>
          <a:bodyPr>
            <a:normAutofit/>
          </a:bodyPr>
          <a:lstStyle/>
          <a:p>
            <a:pPr algn="just" rtl="1"/>
            <a:r>
              <a:rPr lang="fa-IR" sz="1800" b="1" dirty="0" smtClean="0">
                <a:solidFill>
                  <a:srgbClr val="0000CC"/>
                </a:solidFill>
                <a:latin typeface="Times New Roman" pitchFamily="18" charset="0"/>
                <a:cs typeface="B Nazanin" pitchFamily="2" charset="-78"/>
              </a:rPr>
              <a:t>یون منیزیوم (</a:t>
            </a:r>
            <a:r>
              <a:rPr lang="en-US" sz="1800" b="1" dirty="0" smtClean="0">
                <a:solidFill>
                  <a:srgbClr val="0000CC"/>
                </a:solidFill>
                <a:latin typeface="Times New Roman" pitchFamily="18" charset="0"/>
                <a:cs typeface="B Nazanin" pitchFamily="2" charset="-78"/>
              </a:rPr>
              <a:t>Mg2+</a:t>
            </a:r>
            <a:r>
              <a:rPr lang="fa-IR" sz="1800" b="1" dirty="0" smtClean="0">
                <a:solidFill>
                  <a:srgbClr val="0000CC"/>
                </a:solidFill>
                <a:latin typeface="Times New Roman" pitchFamily="18" charset="0"/>
                <a:cs typeface="B Nazanin" pitchFamily="2" charset="-78"/>
              </a:rPr>
              <a:t>) و یون آهن (</a:t>
            </a:r>
            <a:r>
              <a:rPr lang="en-US" sz="1800" b="1" dirty="0" smtClean="0">
                <a:solidFill>
                  <a:srgbClr val="0000CC"/>
                </a:solidFill>
                <a:latin typeface="Times New Roman" pitchFamily="18" charset="0"/>
                <a:cs typeface="B Nazanin" pitchFamily="2" charset="-78"/>
              </a:rPr>
              <a:t>Fe+2</a:t>
            </a:r>
            <a:r>
              <a:rPr lang="fa-IR" sz="1800" b="1" dirty="0" smtClean="0">
                <a:solidFill>
                  <a:srgbClr val="0000CC"/>
                </a:solidFill>
                <a:latin typeface="Times New Roman" pitchFamily="18" charset="0"/>
                <a:cs typeface="B Nazanin" pitchFamily="2" charset="-78"/>
              </a:rPr>
              <a:t>) =در مشتقات پورفیرین. </a:t>
            </a:r>
          </a:p>
          <a:p>
            <a:pPr algn="just" rtl="1"/>
            <a:r>
              <a:rPr lang="fa-IR" sz="1800" b="1" dirty="0" smtClean="0">
                <a:solidFill>
                  <a:srgbClr val="0000CC"/>
                </a:solidFill>
                <a:latin typeface="Times New Roman" pitchFamily="18" charset="0"/>
                <a:cs typeface="B Nazanin" pitchFamily="2" charset="-78"/>
              </a:rPr>
              <a:t>منیزیم در مولکول کلروفیل و آهن به عنوان بخشی از کوانزیم ها و در سیتوکروم ها و پراکسیداز ها دیده می شود. </a:t>
            </a:r>
          </a:p>
          <a:p>
            <a:pPr algn="just" rtl="1"/>
            <a:r>
              <a:rPr lang="en-US" sz="1800" b="1" dirty="0" smtClean="0">
                <a:solidFill>
                  <a:srgbClr val="0000CC"/>
                </a:solidFill>
                <a:latin typeface="Times New Roman" pitchFamily="18" charset="0"/>
                <a:cs typeface="B Nazanin" pitchFamily="2" charset="-78"/>
              </a:rPr>
              <a:t>Mg2+</a:t>
            </a:r>
            <a:r>
              <a:rPr lang="fa-IR" sz="1800" b="1" dirty="0" smtClean="0">
                <a:solidFill>
                  <a:srgbClr val="0000CC"/>
                </a:solidFill>
                <a:latin typeface="Times New Roman" pitchFamily="18" charset="0"/>
                <a:cs typeface="B Nazanin" pitchFamily="2" charset="-78"/>
              </a:rPr>
              <a:t> و </a:t>
            </a:r>
            <a:r>
              <a:rPr lang="en-US" sz="1800" b="1" dirty="0" smtClean="0">
                <a:solidFill>
                  <a:srgbClr val="0000CC"/>
                </a:solidFill>
                <a:latin typeface="Times New Roman" pitchFamily="18" charset="0"/>
                <a:cs typeface="B Nazanin" pitchFamily="2" charset="-78"/>
              </a:rPr>
              <a:t>K+</a:t>
            </a:r>
            <a:r>
              <a:rPr lang="fa-IR" sz="1800" b="1" dirty="0" smtClean="0">
                <a:solidFill>
                  <a:srgbClr val="0000CC"/>
                </a:solidFill>
                <a:latin typeface="Times New Roman" pitchFamily="18" charset="0"/>
                <a:cs typeface="B Nazanin" pitchFamily="2" charset="-78"/>
              </a:rPr>
              <a:t> هر دو برای عملکرد ریبوزوم ها ضروری هستند. هم چنین یون کلسیم (</a:t>
            </a:r>
            <a:r>
              <a:rPr lang="en-US" sz="1800" b="1" dirty="0" smtClean="0">
                <a:solidFill>
                  <a:srgbClr val="0000CC"/>
                </a:solidFill>
                <a:latin typeface="Times New Roman" pitchFamily="18" charset="0"/>
                <a:cs typeface="B Nazanin" pitchFamily="2" charset="-78"/>
              </a:rPr>
              <a:t>Ca+2</a:t>
            </a:r>
            <a:r>
              <a:rPr lang="fa-IR" sz="1800" b="1" dirty="0" smtClean="0">
                <a:solidFill>
                  <a:srgbClr val="0000CC"/>
                </a:solidFill>
                <a:latin typeface="Times New Roman" pitchFamily="18" charset="0"/>
                <a:cs typeface="B Nazanin" pitchFamily="2" charset="-78"/>
              </a:rPr>
              <a:t>) به عنوان قسمتی از دیواره سلولی باکتریهای گرم مثبت مورد نیاز است . برای تشکیل یک محیط کشت برای اکثر میکروارگانیسم ها ، تهیه منابع از یونهای پتاسیم (</a:t>
            </a:r>
            <a:r>
              <a:rPr lang="en-US" sz="1800" b="1" dirty="0" smtClean="0">
                <a:solidFill>
                  <a:srgbClr val="0000CC"/>
                </a:solidFill>
                <a:latin typeface="Times New Roman" pitchFamily="18" charset="0"/>
                <a:cs typeface="B Nazanin" pitchFamily="2" charset="-78"/>
              </a:rPr>
              <a:t>K+</a:t>
            </a:r>
            <a:r>
              <a:rPr lang="fa-IR" sz="1800" b="1" dirty="0" smtClean="0">
                <a:solidFill>
                  <a:srgbClr val="0000CC"/>
                </a:solidFill>
                <a:latin typeface="Times New Roman" pitchFamily="18" charset="0"/>
                <a:cs typeface="B Nazanin" pitchFamily="2" charset="-78"/>
              </a:rPr>
              <a:t>) ، منیزیوم (</a:t>
            </a:r>
            <a:r>
              <a:rPr lang="en-US" sz="1800" b="1" dirty="0" smtClean="0">
                <a:solidFill>
                  <a:srgbClr val="0000CC"/>
                </a:solidFill>
                <a:latin typeface="Times New Roman" pitchFamily="18" charset="0"/>
                <a:cs typeface="B Nazanin" pitchFamily="2" charset="-78"/>
              </a:rPr>
              <a:t>Mg+2</a:t>
            </a:r>
            <a:r>
              <a:rPr lang="fa-IR" sz="1800" b="1" dirty="0" smtClean="0">
                <a:solidFill>
                  <a:srgbClr val="0000CC"/>
                </a:solidFill>
                <a:latin typeface="Times New Roman" pitchFamily="18" charset="0"/>
                <a:cs typeface="B Nazanin" pitchFamily="2" charset="-78"/>
              </a:rPr>
              <a:t>) ، کلسیم (</a:t>
            </a:r>
            <a:r>
              <a:rPr lang="en-US" sz="1800" b="1" dirty="0" smtClean="0">
                <a:solidFill>
                  <a:srgbClr val="0000CC"/>
                </a:solidFill>
                <a:latin typeface="Times New Roman" pitchFamily="18" charset="0"/>
                <a:cs typeface="B Nazanin" pitchFamily="2" charset="-78"/>
              </a:rPr>
              <a:t>Ca+2</a:t>
            </a:r>
            <a:r>
              <a:rPr lang="fa-IR" sz="1800" b="1" dirty="0" smtClean="0">
                <a:solidFill>
                  <a:srgbClr val="0000CC"/>
                </a:solidFill>
                <a:latin typeface="Times New Roman" pitchFamily="18" charset="0"/>
                <a:cs typeface="B Nazanin" pitchFamily="2" charset="-78"/>
              </a:rPr>
              <a:t>) و آهن (</a:t>
            </a:r>
            <a:r>
              <a:rPr lang="en-US" sz="1800" b="1" dirty="0" smtClean="0">
                <a:solidFill>
                  <a:srgbClr val="0000CC"/>
                </a:solidFill>
                <a:latin typeface="Times New Roman" pitchFamily="18" charset="0"/>
                <a:cs typeface="B Nazanin" pitchFamily="2" charset="-78"/>
              </a:rPr>
              <a:t>Fe+2</a:t>
            </a:r>
            <a:r>
              <a:rPr lang="fa-IR" sz="1800" b="1" dirty="0" smtClean="0">
                <a:solidFill>
                  <a:srgbClr val="0000CC"/>
                </a:solidFill>
                <a:latin typeface="Times New Roman" pitchFamily="18" charset="0"/>
                <a:cs typeface="B Nazanin" pitchFamily="2" charset="-78"/>
              </a:rPr>
              <a:t>) ضروری است.</a:t>
            </a:r>
          </a:p>
          <a:p>
            <a:pPr algn="just" rtl="1"/>
            <a:r>
              <a:rPr lang="fa-IR" sz="1800" b="1" dirty="0" smtClean="0">
                <a:solidFill>
                  <a:srgbClr val="FF0000"/>
                </a:solidFill>
                <a:latin typeface="Times New Roman" pitchFamily="18" charset="0"/>
                <a:cs typeface="B Nazanin" pitchFamily="2" charset="-78"/>
              </a:rPr>
              <a:t>فاکتورهای رشد </a:t>
            </a:r>
            <a:endParaRPr lang="en-US" sz="1800" b="1" dirty="0" smtClean="0">
              <a:solidFill>
                <a:srgbClr val="FF0000"/>
              </a:solidFill>
              <a:latin typeface="Times New Roman" pitchFamily="18" charset="0"/>
              <a:cs typeface="B Nazanin" pitchFamily="2" charset="-78"/>
            </a:endParaRPr>
          </a:p>
          <a:p>
            <a:pPr algn="just" rtl="1"/>
            <a:r>
              <a:rPr lang="fa-IR" sz="1800" b="1" dirty="0" smtClean="0">
                <a:solidFill>
                  <a:srgbClr val="0000CC"/>
                </a:solidFill>
                <a:latin typeface="Times New Roman" pitchFamily="18" charset="0"/>
                <a:cs typeface="B Nazanin" pitchFamily="2" charset="-78"/>
              </a:rPr>
              <a:t>    یک فاکتور رشد ، ترکیبی آلی است که یک سلول برای رشد خود باید آن را داشته باشد اما خودش قادر به سنتز آن نیست. اکثر میکروارگانیسم ها در صورت مهیا بودن مواد مورد نیاز قادر به سنتز کلیه واحدهای ساختمانی ماکرومولکولهای خود هستند. اگر در ژنهای تولید کننده ی آنزیمهای مورد نیاز در ساخت مواد فوق ، موتاسیونی ایجاد شود فراورده ی نهایی نمی تواند تولید شود. در این حالت میکروارگانیسم باید ماده آلی را از محیط اطراف خود به دست آورد که به  آن  ماده  آلی؛ فاکتور رشد می گویند.</a:t>
            </a:r>
            <a:endParaRPr lang="en-US" sz="1800" b="1" dirty="0" smtClean="0">
              <a:solidFill>
                <a:srgbClr val="0000CC"/>
              </a:solidFill>
              <a:latin typeface="Times New Roman" pitchFamily="18" charset="0"/>
              <a:cs typeface="B Nazanin" pitchFamily="2" charset="-78"/>
            </a:endParaRPr>
          </a:p>
          <a:p>
            <a:pPr algn="just" rtl="1"/>
            <a:endParaRPr lang="en-US" sz="1800" b="1" dirty="0" smtClean="0">
              <a:solidFill>
                <a:srgbClr val="0000CC"/>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7239000" cy="751506"/>
          </a:xfrm>
        </p:spPr>
        <p:txBody>
          <a:bodyPr>
            <a:normAutofit fontScale="90000"/>
          </a:bodyPr>
          <a:lstStyle/>
          <a:p>
            <a:pPr algn="r" rtl="1"/>
            <a:r>
              <a:rPr lang="fa-IR" sz="4000" dirty="0" smtClean="0">
                <a:solidFill>
                  <a:srgbClr val="C00000"/>
                </a:solidFill>
                <a:latin typeface="Times New Roman" pitchFamily="18" charset="0"/>
                <a:cs typeface="B Nazanin" pitchFamily="2" charset="-78"/>
              </a:rPr>
              <a:t/>
            </a:r>
            <a:br>
              <a:rPr lang="fa-IR" sz="4000" dirty="0" smtClean="0">
                <a:solidFill>
                  <a:srgbClr val="C00000"/>
                </a:solidFill>
                <a:latin typeface="Times New Roman" pitchFamily="18" charset="0"/>
                <a:cs typeface="B Nazanin" pitchFamily="2" charset="-78"/>
              </a:rPr>
            </a:br>
            <a:r>
              <a:rPr lang="fa-IR" sz="4000" dirty="0" smtClean="0">
                <a:solidFill>
                  <a:srgbClr val="C00000"/>
                </a:solidFill>
                <a:latin typeface="Times New Roman" pitchFamily="18" charset="0"/>
                <a:cs typeface="B Nazanin" pitchFamily="2" charset="-78"/>
              </a:rPr>
              <a:t/>
            </a:r>
            <a:br>
              <a:rPr lang="fa-IR" sz="4000" dirty="0" smtClean="0">
                <a:solidFill>
                  <a:srgbClr val="C00000"/>
                </a:solidFill>
                <a:latin typeface="Times New Roman" pitchFamily="18" charset="0"/>
                <a:cs typeface="B Nazanin" pitchFamily="2" charset="-78"/>
              </a:rPr>
            </a:br>
            <a:r>
              <a:rPr lang="en-US" sz="4000" dirty="0" smtClean="0">
                <a:solidFill>
                  <a:srgbClr val="0000CC"/>
                </a:solidFill>
                <a:latin typeface="Times New Roman" pitchFamily="18" charset="0"/>
                <a:cs typeface="B Nazanin" pitchFamily="2" charset="-78"/>
              </a:rPr>
              <a:t/>
            </a:r>
            <a:br>
              <a:rPr lang="en-US" sz="4000" dirty="0" smtClean="0">
                <a:solidFill>
                  <a:srgbClr val="0000CC"/>
                </a:solidFill>
                <a:latin typeface="Times New Roman" pitchFamily="18" charset="0"/>
                <a:cs typeface="B Nazanin" pitchFamily="2" charset="-78"/>
              </a:rPr>
            </a:br>
            <a:r>
              <a:rPr lang="fa-IR" sz="4000" dirty="0" smtClean="0">
                <a:solidFill>
                  <a:srgbClr val="C00000"/>
                </a:solidFill>
                <a:latin typeface="Times New Roman" pitchFamily="18" charset="0"/>
                <a:cs typeface="B Nazanin" pitchFamily="2" charset="-78"/>
              </a:rPr>
              <a:t>فاکتورهای محیطی موثر بر رشد </a:t>
            </a:r>
            <a:endParaRPr lang="en-US" dirty="0"/>
          </a:p>
        </p:txBody>
      </p:sp>
      <p:sp>
        <p:nvSpPr>
          <p:cNvPr id="3" name="Content Placeholder 2"/>
          <p:cNvSpPr>
            <a:spLocks noGrp="1"/>
          </p:cNvSpPr>
          <p:nvPr>
            <p:ph idx="1"/>
          </p:nvPr>
        </p:nvSpPr>
        <p:spPr>
          <a:xfrm>
            <a:off x="457200" y="1357298"/>
            <a:ext cx="7239000" cy="5098438"/>
          </a:xfrm>
        </p:spPr>
        <p:txBody>
          <a:bodyPr>
            <a:normAutofit fontScale="70000" lnSpcReduction="20000"/>
          </a:bodyPr>
          <a:lstStyle/>
          <a:p>
            <a:pPr algn="just" rtl="1"/>
            <a:r>
              <a:rPr lang="fa-IR" sz="2000" b="1" u="sng" dirty="0" smtClean="0">
                <a:solidFill>
                  <a:srgbClr val="FF0000"/>
                </a:solidFill>
                <a:latin typeface="Times New Roman" pitchFamily="18" charset="0"/>
                <a:cs typeface="B Nazanin" pitchFamily="2" charset="-78"/>
              </a:rPr>
              <a:t>مواد غذایی: </a:t>
            </a:r>
            <a:r>
              <a:rPr lang="fa-IR" sz="2000" b="1" dirty="0" smtClean="0">
                <a:solidFill>
                  <a:srgbClr val="0000CC"/>
                </a:solidFill>
                <a:latin typeface="Times New Roman" pitchFamily="18" charset="0"/>
                <a:cs typeface="B Nazanin" pitchFamily="2" charset="-78"/>
              </a:rPr>
              <a:t>موادی که باید برای رشد باکتری فراهم شوند عبارتند از دهنده ها وگیرنده های هیدروژن ، منبع کربن ، منبع نیتروژن ، مواد معدنی مثل گوگرد و فسفر و فاکتورهای رشد مثل اسیدهای آمینه ، پورین ها، پیریمیدین ها و ویتامین ها . </a:t>
            </a:r>
          </a:p>
          <a:p>
            <a:pPr algn="just" rtl="1"/>
            <a:r>
              <a:rPr lang="fa-IR" sz="2000" b="1" dirty="0" smtClean="0">
                <a:solidFill>
                  <a:srgbClr val="0000CC"/>
                </a:solidFill>
                <a:latin typeface="Times New Roman" pitchFamily="18" charset="0"/>
                <a:cs typeface="B Nazanin" pitchFamily="2" charset="-78"/>
              </a:rPr>
              <a:t>نکته: ترپونما پالیدیوم و کلامیدیا تراکوماتیس=عدم رشد</a:t>
            </a:r>
            <a:endParaRPr lang="en-US" sz="2000" b="1" dirty="0" smtClean="0">
              <a:solidFill>
                <a:srgbClr val="0000CC"/>
              </a:solidFill>
              <a:latin typeface="Times New Roman" pitchFamily="18" charset="0"/>
              <a:cs typeface="B Nazanin" pitchFamily="2" charset="-78"/>
            </a:endParaRPr>
          </a:p>
          <a:p>
            <a:pPr algn="just" rtl="1"/>
            <a:r>
              <a:rPr lang="fa-IR" sz="2000" b="1" u="sng" dirty="0" smtClean="0">
                <a:solidFill>
                  <a:srgbClr val="FF0000"/>
                </a:solidFill>
                <a:latin typeface="Times New Roman" pitchFamily="18" charset="0"/>
                <a:cs typeface="B Nazanin" pitchFamily="2" charset="-78"/>
              </a:rPr>
              <a:t>غلظت یون هیدروژن : </a:t>
            </a:r>
            <a:r>
              <a:rPr lang="fa-IR" sz="2000" b="1" dirty="0" smtClean="0">
                <a:solidFill>
                  <a:srgbClr val="0000CC"/>
                </a:solidFill>
                <a:latin typeface="Times New Roman" pitchFamily="18" charset="0"/>
                <a:cs typeface="B Nazanin" pitchFamily="2" charset="-78"/>
              </a:rPr>
              <a:t>میکروارگانیسم ها </a:t>
            </a:r>
            <a:r>
              <a:rPr lang="en-US" sz="2000" b="1" dirty="0" smtClean="0">
                <a:solidFill>
                  <a:srgbClr val="0000CC"/>
                </a:solidFill>
                <a:latin typeface="Times New Roman" pitchFamily="18" charset="0"/>
                <a:cs typeface="B Nazanin" pitchFamily="2" charset="-78"/>
              </a:rPr>
              <a:t>PH</a:t>
            </a:r>
            <a:r>
              <a:rPr lang="fa-IR" sz="2000" b="1" dirty="0" smtClean="0">
                <a:solidFill>
                  <a:srgbClr val="0000CC"/>
                </a:solidFill>
                <a:latin typeface="Times New Roman" pitchFamily="18" charset="0"/>
                <a:cs typeface="B Nazanin" pitchFamily="2" charset="-78"/>
              </a:rPr>
              <a:t> درون سلولی خود را بیشتر از </a:t>
            </a:r>
            <a:r>
              <a:rPr lang="en-US" sz="2000" b="1" dirty="0" smtClean="0">
                <a:solidFill>
                  <a:srgbClr val="0000CC"/>
                </a:solidFill>
                <a:latin typeface="Times New Roman" pitchFamily="18" charset="0"/>
                <a:cs typeface="B Nazanin" pitchFamily="2" charset="-78"/>
              </a:rPr>
              <a:t>PH</a:t>
            </a:r>
            <a:r>
              <a:rPr lang="fa-IR" sz="2000" b="1" dirty="0" smtClean="0">
                <a:solidFill>
                  <a:srgbClr val="0000CC"/>
                </a:solidFill>
                <a:latin typeface="Times New Roman" pitchFamily="18" charset="0"/>
                <a:cs typeface="B Nazanin" pitchFamily="2" charset="-78"/>
              </a:rPr>
              <a:t> محیط خارج سلولی تنظیم می نمایند. یک سیستم تعویض کننده یون </a:t>
            </a:r>
            <a:r>
              <a:rPr lang="en-US" sz="2000" b="1" dirty="0" smtClean="0">
                <a:solidFill>
                  <a:srgbClr val="0000CC"/>
                </a:solidFill>
                <a:latin typeface="Times New Roman" pitchFamily="18" charset="0"/>
                <a:cs typeface="B Nazanin" pitchFamily="2" charset="-78"/>
              </a:rPr>
              <a:t>H+/K+</a:t>
            </a:r>
            <a:r>
              <a:rPr lang="fa-IR" sz="2000" b="1" dirty="0" smtClean="0">
                <a:solidFill>
                  <a:srgbClr val="0000CC"/>
                </a:solidFill>
                <a:latin typeface="Times New Roman" pitchFamily="18" charset="0"/>
                <a:cs typeface="B Nazanin" pitchFamily="2" charset="-78"/>
              </a:rPr>
              <a:t> در باکتریهای نوترالوفیل (خنثی دوست) وجود دارد که در تنظیم </a:t>
            </a:r>
            <a:r>
              <a:rPr lang="en-US" sz="2000" b="1" dirty="0" smtClean="0">
                <a:solidFill>
                  <a:srgbClr val="0000CC"/>
                </a:solidFill>
                <a:latin typeface="Times New Roman" pitchFamily="18" charset="0"/>
                <a:cs typeface="B Nazanin" pitchFamily="2" charset="-78"/>
              </a:rPr>
              <a:t>PH</a:t>
            </a:r>
            <a:r>
              <a:rPr lang="fa-IR" sz="2000" b="1" dirty="0" smtClean="0">
                <a:solidFill>
                  <a:srgbClr val="0000CC"/>
                </a:solidFill>
                <a:latin typeface="Times New Roman" pitchFamily="18" charset="0"/>
                <a:cs typeface="B Nazanin" pitchFamily="2" charset="-78"/>
              </a:rPr>
              <a:t> داخلی نقش دارد . </a:t>
            </a:r>
            <a:endParaRPr lang="en-US" sz="2000" b="1" dirty="0" smtClean="0">
              <a:solidFill>
                <a:srgbClr val="0000CC"/>
              </a:solidFill>
              <a:latin typeface="Times New Roman" pitchFamily="18" charset="0"/>
              <a:cs typeface="B Nazanin" pitchFamily="2" charset="-78"/>
            </a:endParaRPr>
          </a:p>
          <a:p>
            <a:pPr algn="just" rtl="1"/>
            <a:r>
              <a:rPr lang="fa-IR" sz="2000" b="1" dirty="0" smtClean="0">
                <a:solidFill>
                  <a:srgbClr val="0000CC"/>
                </a:solidFill>
                <a:latin typeface="Times New Roman" pitchFamily="18" charset="0"/>
                <a:cs typeface="B Nazanin" pitchFamily="2" charset="-78"/>
              </a:rPr>
              <a:t>    </a:t>
            </a:r>
            <a:r>
              <a:rPr lang="fa-IR" sz="2000" b="1" u="sng" dirty="0" smtClean="0">
                <a:solidFill>
                  <a:srgbClr val="FF0000"/>
                </a:solidFill>
                <a:latin typeface="Times New Roman" pitchFamily="18" charset="0"/>
                <a:cs typeface="B Nazanin" pitchFamily="2" charset="-78"/>
              </a:rPr>
              <a:t>نکته : </a:t>
            </a:r>
            <a:r>
              <a:rPr lang="fa-IR" sz="2000" b="1" dirty="0" smtClean="0">
                <a:solidFill>
                  <a:srgbClr val="0000CC"/>
                </a:solidFill>
                <a:latin typeface="Times New Roman" pitchFamily="18" charset="0"/>
                <a:cs typeface="B Nazanin" pitchFamily="2" charset="-78"/>
              </a:rPr>
              <a:t>بیشتر ارگانیسم ها در </a:t>
            </a:r>
            <a:r>
              <a:rPr lang="en-US" sz="2000" b="1" dirty="0" smtClean="0">
                <a:solidFill>
                  <a:srgbClr val="0000CC"/>
                </a:solidFill>
                <a:latin typeface="Times New Roman" pitchFamily="18" charset="0"/>
                <a:cs typeface="B Nazanin" pitchFamily="2" charset="-78"/>
              </a:rPr>
              <a:t>PH</a:t>
            </a:r>
            <a:r>
              <a:rPr lang="fa-IR" sz="2000" b="1" dirty="0" smtClean="0">
                <a:solidFill>
                  <a:srgbClr val="0000CC"/>
                </a:solidFill>
                <a:latin typeface="Times New Roman" pitchFamily="18" charset="0"/>
                <a:cs typeface="B Nazanin" pitchFamily="2" charset="-78"/>
              </a:rPr>
              <a:t> بین 6تا8 بهترین رشد را دارند اگرچه برخی اشکال (اسیدوفیل ها ) در </a:t>
            </a:r>
            <a:r>
              <a:rPr lang="en-US" sz="2000" b="1" dirty="0" smtClean="0">
                <a:solidFill>
                  <a:srgbClr val="0000CC"/>
                </a:solidFill>
                <a:latin typeface="Times New Roman" pitchFamily="18" charset="0"/>
                <a:cs typeface="B Nazanin" pitchFamily="2" charset="-78"/>
              </a:rPr>
              <a:t>PH</a:t>
            </a:r>
            <a:r>
              <a:rPr lang="fa-IR" sz="2000" b="1" dirty="0" smtClean="0">
                <a:solidFill>
                  <a:srgbClr val="0000CC"/>
                </a:solidFill>
                <a:latin typeface="Times New Roman" pitchFamily="18" charset="0"/>
                <a:cs typeface="B Nazanin" pitchFamily="2" charset="-78"/>
              </a:rPr>
              <a:t> پائینی مثل </a:t>
            </a:r>
            <a:r>
              <a:rPr lang="en-US" sz="2000" b="1" dirty="0" smtClean="0">
                <a:solidFill>
                  <a:srgbClr val="0000CC"/>
                </a:solidFill>
                <a:latin typeface="Times New Roman" pitchFamily="18" charset="0"/>
                <a:cs typeface="B Nazanin" pitchFamily="2" charset="-78"/>
              </a:rPr>
              <a:t>PH</a:t>
            </a:r>
            <a:r>
              <a:rPr lang="fa-IR" sz="2000" b="1" dirty="0" smtClean="0">
                <a:solidFill>
                  <a:srgbClr val="0000CC"/>
                </a:solidFill>
                <a:latin typeface="Times New Roman" pitchFamily="18" charset="0"/>
                <a:cs typeface="B Nazanin" pitchFamily="2" charset="-78"/>
              </a:rPr>
              <a:t> برابر با 3 و برخی اشکال دیگر ( آلکالوفیل ها ) در </a:t>
            </a:r>
            <a:r>
              <a:rPr lang="en-US" sz="2000" b="1" dirty="0" smtClean="0">
                <a:solidFill>
                  <a:srgbClr val="0000CC"/>
                </a:solidFill>
                <a:latin typeface="Times New Roman" pitchFamily="18" charset="0"/>
                <a:cs typeface="B Nazanin" pitchFamily="2" charset="-78"/>
              </a:rPr>
              <a:t>PH</a:t>
            </a:r>
            <a:r>
              <a:rPr lang="fa-IR" sz="2000" b="1" dirty="0" smtClean="0">
                <a:solidFill>
                  <a:srgbClr val="0000CC"/>
                </a:solidFill>
                <a:latin typeface="Times New Roman" pitchFamily="18" charset="0"/>
                <a:cs typeface="B Nazanin" pitchFamily="2" charset="-78"/>
              </a:rPr>
              <a:t> بالایی مثل </a:t>
            </a:r>
            <a:r>
              <a:rPr lang="en-US" sz="2000" b="1" dirty="0" smtClean="0">
                <a:solidFill>
                  <a:srgbClr val="0000CC"/>
                </a:solidFill>
                <a:latin typeface="Times New Roman" pitchFamily="18" charset="0"/>
                <a:cs typeface="B Nazanin" pitchFamily="2" charset="-78"/>
              </a:rPr>
              <a:t>PH</a:t>
            </a:r>
            <a:r>
              <a:rPr lang="fa-IR" sz="2000" b="1" dirty="0" smtClean="0">
                <a:solidFill>
                  <a:srgbClr val="0000CC"/>
                </a:solidFill>
                <a:latin typeface="Times New Roman" pitchFamily="18" charset="0"/>
                <a:cs typeface="B Nazanin" pitchFamily="2" charset="-78"/>
              </a:rPr>
              <a:t> برابر با 10/5 بهتر رشد می کنند. </a:t>
            </a:r>
            <a:endParaRPr lang="en-US" sz="2000" b="1" dirty="0" smtClean="0">
              <a:solidFill>
                <a:srgbClr val="0000CC"/>
              </a:solidFill>
              <a:latin typeface="Times New Roman" pitchFamily="18" charset="0"/>
              <a:cs typeface="B Nazanin" pitchFamily="2" charset="-78"/>
            </a:endParaRPr>
          </a:p>
          <a:p>
            <a:pPr algn="just" rtl="1"/>
            <a:r>
              <a:rPr lang="fa-IR" sz="2000" b="1" u="sng" dirty="0" smtClean="0">
                <a:solidFill>
                  <a:srgbClr val="FF0000"/>
                </a:solidFill>
                <a:latin typeface="Times New Roman" pitchFamily="18" charset="0"/>
                <a:cs typeface="B Nazanin" pitchFamily="2" charset="-78"/>
              </a:rPr>
              <a:t>درجه حرارت : </a:t>
            </a:r>
            <a:r>
              <a:rPr lang="fa-IR" sz="2000" b="1" dirty="0" smtClean="0">
                <a:solidFill>
                  <a:srgbClr val="0000CC"/>
                </a:solidFill>
                <a:latin typeface="Times New Roman" pitchFamily="18" charset="0"/>
                <a:cs typeface="B Nazanin" pitchFamily="2" charset="-78"/>
              </a:rPr>
              <a:t>درجه حرارت مناسب جهت رشد میکروارگانیسم ها به صورت زیر است : </a:t>
            </a:r>
            <a:endParaRPr lang="en-US" sz="2000" b="1" dirty="0" smtClean="0">
              <a:solidFill>
                <a:srgbClr val="0000CC"/>
              </a:solidFill>
              <a:latin typeface="Times New Roman" pitchFamily="18" charset="0"/>
              <a:cs typeface="B Nazanin" pitchFamily="2" charset="-78"/>
            </a:endParaRPr>
          </a:p>
          <a:p>
            <a:pPr algn="just" rtl="1"/>
            <a:r>
              <a:rPr lang="fa-IR" sz="2000" b="1" dirty="0" smtClean="0">
                <a:solidFill>
                  <a:srgbClr val="0000CC"/>
                </a:solidFill>
                <a:latin typeface="Times New Roman" pitchFamily="18" charset="0"/>
                <a:cs typeface="B Nazanin" pitchFamily="2" charset="-78"/>
              </a:rPr>
              <a:t>         سرما دوست ( </a:t>
            </a:r>
            <a:r>
              <a:rPr lang="en-US" sz="2000" b="1" dirty="0" err="1" smtClean="0">
                <a:solidFill>
                  <a:srgbClr val="0000CC"/>
                </a:solidFill>
                <a:latin typeface="Times New Roman" pitchFamily="18" charset="0"/>
                <a:cs typeface="B Nazanin" pitchFamily="2" charset="-78"/>
              </a:rPr>
              <a:t>psychorohilic</a:t>
            </a:r>
            <a:r>
              <a:rPr lang="fa-IR" sz="2000" b="1" dirty="0" smtClean="0">
                <a:solidFill>
                  <a:srgbClr val="0000CC"/>
                </a:solidFill>
                <a:latin typeface="Times New Roman" pitchFamily="18" charset="0"/>
                <a:cs typeface="B Nazanin" pitchFamily="2" charset="-78"/>
              </a:rPr>
              <a:t>) : در حرارتها ی پائین (20-15) بهترین رشد را دارند . </a:t>
            </a:r>
            <a:endParaRPr lang="en-US" sz="2000" b="1" dirty="0" smtClean="0">
              <a:solidFill>
                <a:srgbClr val="0000CC"/>
              </a:solidFill>
              <a:latin typeface="Times New Roman" pitchFamily="18" charset="0"/>
              <a:cs typeface="B Nazanin" pitchFamily="2" charset="-78"/>
            </a:endParaRPr>
          </a:p>
          <a:p>
            <a:pPr algn="just" rtl="1"/>
            <a:r>
              <a:rPr lang="fa-IR" sz="2000" b="1" dirty="0" smtClean="0">
                <a:solidFill>
                  <a:srgbClr val="0000CC"/>
                </a:solidFill>
                <a:latin typeface="Times New Roman" pitchFamily="18" charset="0"/>
                <a:cs typeface="B Nazanin" pitchFamily="2" charset="-78"/>
              </a:rPr>
              <a:t>        اشکال مزوفیلیک ( </a:t>
            </a:r>
            <a:r>
              <a:rPr lang="en-US" sz="2000" b="1" dirty="0" err="1" smtClean="0">
                <a:solidFill>
                  <a:srgbClr val="0000CC"/>
                </a:solidFill>
                <a:latin typeface="Times New Roman" pitchFamily="18" charset="0"/>
                <a:cs typeface="B Nazanin" pitchFamily="2" charset="-78"/>
              </a:rPr>
              <a:t>mesophilic</a:t>
            </a:r>
            <a:r>
              <a:rPr lang="fa-IR" sz="2000" b="1" dirty="0" smtClean="0">
                <a:solidFill>
                  <a:srgbClr val="0000CC"/>
                </a:solidFill>
                <a:latin typeface="Times New Roman" pitchFamily="18" charset="0"/>
                <a:cs typeface="B Nazanin" pitchFamily="2" charset="-78"/>
              </a:rPr>
              <a:t> ) : در دمای -37-30 بهترین رشد را دارند . </a:t>
            </a:r>
            <a:endParaRPr lang="en-US" sz="2000" b="1" dirty="0" smtClean="0">
              <a:solidFill>
                <a:srgbClr val="0000CC"/>
              </a:solidFill>
              <a:latin typeface="Times New Roman" pitchFamily="18" charset="0"/>
              <a:cs typeface="B Nazanin" pitchFamily="2" charset="-78"/>
            </a:endParaRPr>
          </a:p>
          <a:p>
            <a:pPr algn="just" rtl="1"/>
            <a:r>
              <a:rPr lang="fa-IR" sz="2000" b="1" u="sng" dirty="0" smtClean="0">
                <a:solidFill>
                  <a:srgbClr val="FF0000"/>
                </a:solidFill>
                <a:latin typeface="Times New Roman" pitchFamily="18" charset="0"/>
                <a:cs typeface="B Nazanin" pitchFamily="2" charset="-78"/>
              </a:rPr>
              <a:t>نکته : </a:t>
            </a:r>
            <a:r>
              <a:rPr lang="fa-IR" sz="2000" b="1" dirty="0" smtClean="0">
                <a:solidFill>
                  <a:srgbClr val="0000CC"/>
                </a:solidFill>
                <a:latin typeface="Times New Roman" pitchFamily="18" charset="0"/>
                <a:cs typeface="B Nazanin" pitchFamily="2" charset="-78"/>
              </a:rPr>
              <a:t>به این نکته توجه داشته باشید که اکثر ارگانیسم ها مزوفیلیک هستند. دمای مناسب برای آزادزیها=30 </a:t>
            </a:r>
            <a:endParaRPr lang="en-US" sz="2000" b="1" dirty="0" smtClean="0">
              <a:solidFill>
                <a:srgbClr val="0000CC"/>
              </a:solidFill>
              <a:latin typeface="Times New Roman" pitchFamily="18" charset="0"/>
              <a:cs typeface="B Nazanin" pitchFamily="2" charset="-78"/>
            </a:endParaRPr>
          </a:p>
          <a:p>
            <a:pPr algn="just" rtl="1"/>
            <a:r>
              <a:rPr lang="fa-IR" sz="2000" b="1" dirty="0" smtClean="0">
                <a:solidFill>
                  <a:srgbClr val="0000CC"/>
                </a:solidFill>
                <a:latin typeface="Times New Roman" pitchFamily="18" charset="0"/>
                <a:cs typeface="B Nazanin" pitchFamily="2" charset="-78"/>
              </a:rPr>
              <a:t>        اشکال گرما دوست ( </a:t>
            </a:r>
            <a:r>
              <a:rPr lang="en-US" sz="2000" b="1" dirty="0" err="1" smtClean="0">
                <a:solidFill>
                  <a:srgbClr val="0000CC"/>
                </a:solidFill>
                <a:latin typeface="Times New Roman" pitchFamily="18" charset="0"/>
                <a:cs typeface="B Nazanin" pitchFamily="2" charset="-78"/>
              </a:rPr>
              <a:t>thermophilic</a:t>
            </a:r>
            <a:r>
              <a:rPr lang="fa-IR" sz="2000" b="1" dirty="0" smtClean="0">
                <a:solidFill>
                  <a:srgbClr val="0000CC"/>
                </a:solidFill>
                <a:latin typeface="Times New Roman" pitchFamily="18" charset="0"/>
                <a:cs typeface="B Nazanin" pitchFamily="2" charset="-78"/>
              </a:rPr>
              <a:t> ) : در دمای بین 50تا60 درجه سانتی گراد بهترین رشد را دارند. هایپرترموفیل ها=بالای جوش و عمق اقیانوس</a:t>
            </a:r>
            <a:endParaRPr lang="en-US" sz="2000" b="1" dirty="0" smtClean="0">
              <a:solidFill>
                <a:srgbClr val="0000CC"/>
              </a:solidFill>
              <a:latin typeface="Times New Roman" pitchFamily="18" charset="0"/>
              <a:cs typeface="B Nazanin" pitchFamily="2" charset="-78"/>
            </a:endParaRPr>
          </a:p>
          <a:p>
            <a:pPr algn="just" rtl="1"/>
            <a:r>
              <a:rPr lang="fa-IR" sz="2000" b="1" dirty="0" smtClean="0">
                <a:solidFill>
                  <a:srgbClr val="0000CC"/>
                </a:solidFill>
                <a:latin typeface="Times New Roman" pitchFamily="18" charset="0"/>
                <a:cs typeface="B Nazanin" pitchFamily="2" charset="-78"/>
              </a:rPr>
              <a:t>هنگامی که میکروارگانیسم ها با افزایش ناگهانی درجه حرارت مواجه می شوند به طور موقت پروتئین های شوک – گرما (</a:t>
            </a:r>
            <a:r>
              <a:rPr lang="en-US" sz="2000" b="1" dirty="0" smtClean="0">
                <a:solidFill>
                  <a:srgbClr val="0000CC"/>
                </a:solidFill>
                <a:latin typeface="Times New Roman" pitchFamily="18" charset="0"/>
                <a:cs typeface="B Nazanin" pitchFamily="2" charset="-78"/>
              </a:rPr>
              <a:t>heat-shock response</a:t>
            </a:r>
            <a:r>
              <a:rPr lang="fa-IR" sz="2000" b="1" dirty="0" smtClean="0">
                <a:solidFill>
                  <a:srgbClr val="0000CC"/>
                </a:solidFill>
                <a:latin typeface="Times New Roman" pitchFamily="18" charset="0"/>
                <a:cs typeface="B Nazanin" pitchFamily="2" charset="-78"/>
              </a:rPr>
              <a:t>) را تولید می نمایند که در برابر حرارت مقاوم هستند . در باکتریها پدیده ای بنام شوک سرما (</a:t>
            </a:r>
            <a:r>
              <a:rPr lang="en-US" sz="2000" b="1" dirty="0" smtClean="0">
                <a:solidFill>
                  <a:srgbClr val="0000CC"/>
                </a:solidFill>
                <a:latin typeface="Times New Roman" pitchFamily="18" charset="0"/>
                <a:cs typeface="B Nazanin" pitchFamily="2" charset="-78"/>
              </a:rPr>
              <a:t>cold shock</a:t>
            </a:r>
            <a:r>
              <a:rPr lang="fa-IR" sz="2000" b="1" dirty="0" smtClean="0">
                <a:solidFill>
                  <a:srgbClr val="0000CC"/>
                </a:solidFill>
                <a:latin typeface="Times New Roman" pitchFamily="18" charset="0"/>
                <a:cs typeface="B Nazanin" pitchFamily="2" charset="-78"/>
              </a:rPr>
              <a:t> ) نیز وجود دارد چراکه سرمای ناگهانی سلولها را سریعتر از سرمای آهسته از بین می برد . </a:t>
            </a:r>
            <a:endParaRPr lang="en-US" sz="2000" b="1" dirty="0" smtClean="0">
              <a:solidFill>
                <a:srgbClr val="0000CC"/>
              </a:solidFill>
              <a:latin typeface="Times New Roman" pitchFamily="18" charset="0"/>
              <a:cs typeface="B Nazanin" pitchFamily="2" charset="-78"/>
            </a:endParaRPr>
          </a:p>
          <a:p>
            <a:pPr algn="r" rtl="1"/>
            <a:r>
              <a:rPr lang="fa-IR" sz="2000" b="1" dirty="0" smtClean="0">
                <a:solidFill>
                  <a:srgbClr val="FF0000"/>
                </a:solidFill>
                <a:latin typeface="Times New Roman" pitchFamily="18" charset="0"/>
                <a:cs typeface="B Nazanin" pitchFamily="2" charset="-78"/>
              </a:rPr>
              <a:t>نکته. </a:t>
            </a:r>
            <a:r>
              <a:rPr lang="fa-IR" sz="2000" b="1" dirty="0" smtClean="0">
                <a:solidFill>
                  <a:srgbClr val="0000CC"/>
                </a:solidFill>
                <a:latin typeface="Times New Roman" pitchFamily="18" charset="0"/>
                <a:cs typeface="B Nazanin" pitchFamily="2" charset="-78"/>
              </a:rPr>
              <a:t>گلیسرول و دی متیل سولفوکسید سلول ها را از فریز شدن ناگهانی محافظت می کنند.</a:t>
            </a:r>
            <a:endParaRPr lang="en-US" sz="2000" b="1" dirty="0">
              <a:solidFill>
                <a:srgbClr val="0000CC"/>
              </a:solidFill>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158407" y="357166"/>
            <a:ext cx="8699873" cy="5572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65754"/>
          </a:xfrm>
        </p:spPr>
        <p:txBody>
          <a:bodyPr>
            <a:normAutofit fontScale="90000"/>
          </a:bodyPr>
          <a:lstStyle/>
          <a:p>
            <a:pPr algn="r" rtl="1"/>
            <a:r>
              <a:rPr lang="fa-IR" sz="4000" dirty="0" smtClean="0">
                <a:solidFill>
                  <a:srgbClr val="FF0000"/>
                </a:solidFill>
                <a:latin typeface="Times New Roman" pitchFamily="18" charset="0"/>
                <a:cs typeface="B Nazanin" pitchFamily="2" charset="-78"/>
              </a:rPr>
              <a:t>اکسیژن</a:t>
            </a:r>
            <a:endParaRPr lang="en-US" dirty="0">
              <a:solidFill>
                <a:srgbClr val="FF0000"/>
              </a:solidFill>
            </a:endParaRPr>
          </a:p>
        </p:txBody>
      </p:sp>
      <p:sp>
        <p:nvSpPr>
          <p:cNvPr id="3" name="Content Placeholder 2"/>
          <p:cNvSpPr>
            <a:spLocks noGrp="1"/>
          </p:cNvSpPr>
          <p:nvPr>
            <p:ph idx="1"/>
          </p:nvPr>
        </p:nvSpPr>
        <p:spPr>
          <a:xfrm>
            <a:off x="500034" y="857232"/>
            <a:ext cx="7239000" cy="5429288"/>
          </a:xfrm>
        </p:spPr>
        <p:txBody>
          <a:bodyPr>
            <a:normAutofit fontScale="47500" lnSpcReduction="20000"/>
          </a:bodyPr>
          <a:lstStyle/>
          <a:p>
            <a:pPr algn="just" rtl="1"/>
            <a:r>
              <a:rPr lang="fa-IR" sz="2700" b="1" dirty="0" smtClean="0">
                <a:solidFill>
                  <a:srgbClr val="0000CC"/>
                </a:solidFill>
                <a:latin typeface="Times New Roman" pitchFamily="18" charset="0"/>
                <a:cs typeface="B Nazanin" pitchFamily="2" charset="-78"/>
              </a:rPr>
              <a:t> </a:t>
            </a:r>
            <a:r>
              <a:rPr lang="fa-IR" sz="2900" b="1" dirty="0" smtClean="0">
                <a:solidFill>
                  <a:srgbClr val="0000CC"/>
                </a:solidFill>
                <a:latin typeface="Times New Roman" pitchFamily="18" charset="0"/>
                <a:cs typeface="B Nazanin" pitchFamily="2" charset="-78"/>
              </a:rPr>
              <a:t>بیشتر ارگانیسم ها هوازی اجباری بوده و به طور اختصاصی به اکسیژن به عنوان گیرنده  الکترون نیاز دارند. برخی از باکتریها هوازی اختیاری بوده می توانند به صورت هوازی یا بی هوازی زندگی کنند . برخی از ارگانیسم  ها بی هوازی اجباری بوده و به ماده ی دیگری غیر از اکسیژن به عنوان گیرنده الکترون نیاز دارند چرا که اکسیزن آنها را غیر فعال می کند . در نتیجه به آن حساس میباشند. اکسیژن به دلیل داشتن دو اوربیتال خارجی تک الکترونی الکترون ها را پذیرفته و فورا احیا می شود.فلاووپروتئین ها و چندین جز سلولی دیگر فرایند احیا شده اکسیژن را تشدید می کنند. معمولا نتیجه، ترکیبی از محصولات احیا شده مانند رادیکال های سوپراکسید، پراکسید هیدروژن و هیدروکسیل است. </a:t>
            </a:r>
          </a:p>
          <a:p>
            <a:pPr algn="just" rtl="1"/>
            <a:r>
              <a:rPr lang="fa-IR" sz="2900" b="1" dirty="0" smtClean="0">
                <a:solidFill>
                  <a:srgbClr val="0000CC"/>
                </a:solidFill>
                <a:latin typeface="Times New Roman" pitchFamily="18" charset="0"/>
                <a:cs typeface="B Nazanin" pitchFamily="2" charset="-78"/>
              </a:rPr>
              <a:t>نکته: معمولا در باکتریهای هوازی پراکسید هیدروژن و سوپر اکسید تولید می شود که این 2 ماده در حضور آهن با تولید رادیکالهای هیدروکسیل (</a:t>
            </a:r>
            <a:r>
              <a:rPr lang="en-US" sz="2900" b="1" dirty="0" smtClean="0">
                <a:solidFill>
                  <a:srgbClr val="0000CC"/>
                </a:solidFill>
                <a:latin typeface="Times New Roman" pitchFamily="18" charset="0"/>
                <a:cs typeface="B Nazanin" pitchFamily="2" charset="-78"/>
              </a:rPr>
              <a:t>OH</a:t>
            </a:r>
            <a:r>
              <a:rPr lang="fa-IR" sz="2900" b="1" dirty="0" smtClean="0">
                <a:solidFill>
                  <a:srgbClr val="0000CC"/>
                </a:solidFill>
                <a:latin typeface="Times New Roman" pitchFamily="18" charset="0"/>
                <a:cs typeface="B Nazanin" pitchFamily="2" charset="-78"/>
              </a:rPr>
              <a:t>) به ماکرومولکولها آسیب می رسانند. سمی بودن آب اکسیژنه به علت آسیبی است که به مولکول </a:t>
            </a:r>
            <a:r>
              <a:rPr lang="en-US" sz="2900" b="1" dirty="0" smtClean="0">
                <a:solidFill>
                  <a:srgbClr val="0000CC"/>
                </a:solidFill>
                <a:latin typeface="Times New Roman" pitchFamily="18" charset="0"/>
                <a:cs typeface="B Nazanin" pitchFamily="2" charset="-78"/>
              </a:rPr>
              <a:t>DNA</a:t>
            </a:r>
            <a:r>
              <a:rPr lang="fa-IR" sz="2900" b="1" dirty="0" smtClean="0">
                <a:solidFill>
                  <a:srgbClr val="0000CC"/>
                </a:solidFill>
                <a:latin typeface="Times New Roman" pitchFamily="18" charset="0"/>
                <a:cs typeface="B Nazanin" pitchFamily="2" charset="-78"/>
              </a:rPr>
              <a:t> وارد می کند. </a:t>
            </a:r>
          </a:p>
          <a:p>
            <a:pPr algn="just" rtl="1"/>
            <a:r>
              <a:rPr lang="fa-IR" sz="2900" b="1" dirty="0" smtClean="0">
                <a:solidFill>
                  <a:srgbClr val="0000CC"/>
                </a:solidFill>
                <a:latin typeface="Times New Roman" pitchFamily="18" charset="0"/>
                <a:cs typeface="B Nazanin" pitchFamily="2" charset="-78"/>
              </a:rPr>
              <a:t>بی هوازی اختیاری، هوازی اجباری و تحمل کننده هوا=کاتالاز و سوپراکسیددیسموتاز# بی هوازی اجباری</a:t>
            </a:r>
          </a:p>
          <a:p>
            <a:pPr algn="just" rtl="1"/>
            <a:r>
              <a:rPr lang="fa-IR" sz="2900" b="1" dirty="0" smtClean="0">
                <a:solidFill>
                  <a:srgbClr val="0000CC"/>
                </a:solidFill>
                <a:latin typeface="Times New Roman" pitchFamily="18" charset="0"/>
                <a:cs typeface="B Nazanin" pitchFamily="2" charset="-78"/>
              </a:rPr>
              <a:t>برخی از بی هوازی ها مانند پپتوکوکوس انئروبیوس به دلیل تولید مقادیر زیاد </a:t>
            </a:r>
            <a:r>
              <a:rPr lang="en-US" sz="2900" b="1" dirty="0" smtClean="0">
                <a:solidFill>
                  <a:srgbClr val="0000CC"/>
                </a:solidFill>
                <a:latin typeface="Times New Roman" pitchFamily="18" charset="0"/>
                <a:cs typeface="B Nazanin" pitchFamily="2" charset="-78"/>
              </a:rPr>
              <a:t>NADH </a:t>
            </a:r>
            <a:r>
              <a:rPr lang="en-US" sz="2900" b="1" dirty="0" err="1" smtClean="0">
                <a:solidFill>
                  <a:srgbClr val="0000CC"/>
                </a:solidFill>
                <a:latin typeface="Times New Roman" pitchFamily="18" charset="0"/>
                <a:cs typeface="B Nazanin" pitchFamily="2" charset="-78"/>
              </a:rPr>
              <a:t>oxidase</a:t>
            </a:r>
            <a:r>
              <a:rPr lang="en-US" sz="2900" b="1" dirty="0" smtClean="0">
                <a:solidFill>
                  <a:srgbClr val="0000CC"/>
                </a:solidFill>
                <a:latin typeface="Times New Roman" pitchFamily="18" charset="0"/>
                <a:cs typeface="B Nazanin" pitchFamily="2" charset="-78"/>
              </a:rPr>
              <a:t> </a:t>
            </a:r>
            <a:r>
              <a:rPr lang="fa-IR" sz="2900" b="1" dirty="0" smtClean="0">
                <a:solidFill>
                  <a:srgbClr val="0000CC"/>
                </a:solidFill>
                <a:latin typeface="Times New Roman" pitchFamily="18" charset="0"/>
                <a:cs typeface="B Nazanin" pitchFamily="2" charset="-78"/>
              </a:rPr>
              <a:t> قادر است اکسیژن را به آب تبدیل کند و آن را تحمل نماید.</a:t>
            </a:r>
          </a:p>
          <a:p>
            <a:pPr algn="just" rtl="1"/>
            <a:r>
              <a:rPr lang="fa-IR" sz="2900" b="1" dirty="0" smtClean="0">
                <a:solidFill>
                  <a:srgbClr val="0000CC"/>
                </a:solidFill>
                <a:latin typeface="Times New Roman" pitchFamily="18" charset="0"/>
                <a:cs typeface="B Nazanin" pitchFamily="2" charset="-78"/>
              </a:rPr>
              <a:t>تیوگلیکولات سدیم. پترولاتوم(پارافین زرد). جاربیهوازی</a:t>
            </a:r>
            <a:endParaRPr lang="en-US" sz="2900" b="1" dirty="0" smtClean="0">
              <a:solidFill>
                <a:srgbClr val="0000CC"/>
              </a:solidFill>
              <a:latin typeface="Times New Roman" pitchFamily="18" charset="0"/>
              <a:cs typeface="B Nazanin" pitchFamily="2" charset="-78"/>
            </a:endParaRPr>
          </a:p>
          <a:p>
            <a:pPr algn="just" rtl="1"/>
            <a:r>
              <a:rPr lang="fa-IR" sz="2900" b="1" dirty="0" smtClean="0">
                <a:solidFill>
                  <a:srgbClr val="FF0000"/>
                </a:solidFill>
                <a:latin typeface="Times New Roman" pitchFamily="18" charset="0"/>
                <a:cs typeface="B Nazanin" pitchFamily="2" charset="-78"/>
              </a:rPr>
              <a:t>قدرت یونی و فشار اسموتیک: </a:t>
            </a:r>
            <a:r>
              <a:rPr lang="fa-IR" sz="2900" b="1" dirty="0" smtClean="0">
                <a:solidFill>
                  <a:srgbClr val="0000CC"/>
                </a:solidFill>
                <a:latin typeface="Times New Roman" pitchFamily="18" charset="0"/>
                <a:cs typeface="B Nazanin" pitchFamily="2" charset="-78"/>
              </a:rPr>
              <a:t>ارگانیسم هایی که برای رشد خود نیاز به غلظتهای بالای نمک دارند هالوفیلیک  </a:t>
            </a:r>
            <a:r>
              <a:rPr lang="en-US" sz="2900" b="1" dirty="0" err="1" smtClean="0">
                <a:solidFill>
                  <a:srgbClr val="0000CC"/>
                </a:solidFill>
                <a:latin typeface="Times New Roman" pitchFamily="18" charset="0"/>
                <a:cs typeface="B Nazanin" pitchFamily="2" charset="-78"/>
              </a:rPr>
              <a:t>halophilic</a:t>
            </a:r>
            <a:r>
              <a:rPr lang="en-US" sz="2900" b="1" dirty="0" smtClean="0">
                <a:solidFill>
                  <a:srgbClr val="0000CC"/>
                </a:solidFill>
                <a:latin typeface="Times New Roman" pitchFamily="18" charset="0"/>
                <a:cs typeface="B Nazanin" pitchFamily="2" charset="-78"/>
              </a:rPr>
              <a:t>)</a:t>
            </a:r>
            <a:r>
              <a:rPr lang="fa-IR" sz="2900" b="1" dirty="0" smtClean="0">
                <a:solidFill>
                  <a:srgbClr val="0000CC"/>
                </a:solidFill>
                <a:latin typeface="Times New Roman" pitchFamily="18" charset="0"/>
                <a:cs typeface="B Nazanin" pitchFamily="2" charset="-78"/>
              </a:rPr>
              <a:t>) و آنهایی را که نیاز به فشار اسموتیک بالا دارند را اسموفیلیک (</a:t>
            </a:r>
            <a:r>
              <a:rPr lang="en-US" sz="2900" b="1" dirty="0" err="1" smtClean="0">
                <a:solidFill>
                  <a:srgbClr val="0000CC"/>
                </a:solidFill>
                <a:latin typeface="Times New Roman" pitchFamily="18" charset="0"/>
                <a:cs typeface="B Nazanin" pitchFamily="2" charset="-78"/>
              </a:rPr>
              <a:t>osmophilic</a:t>
            </a:r>
            <a:r>
              <a:rPr lang="fa-IR" sz="2900" b="1" dirty="0" smtClean="0">
                <a:solidFill>
                  <a:srgbClr val="0000CC"/>
                </a:solidFill>
                <a:latin typeface="Times New Roman" pitchFamily="18" charset="0"/>
                <a:cs typeface="B Nazanin" pitchFamily="2" charset="-78"/>
              </a:rPr>
              <a:t> ) می نامند. مقادیر بالای یون های پتاسیم(اسمولاریته توسط انتقال فعال پتاسیم به درون سلول تنظیم می شود و برای جلوگیری از افزایش فشار یونی حاصل از تجمع پتاسیم در داخل سلول مولکول پوترسین با بار مثبت به خارج سلول دفع می شود) نیز تا حدودی دخالت دارند. از آنجا که این </a:t>
            </a:r>
            <a:r>
              <a:rPr lang="en-US" sz="2900" b="1" dirty="0" err="1" smtClean="0">
                <a:solidFill>
                  <a:srgbClr val="0000CC"/>
                </a:solidFill>
                <a:latin typeface="Times New Roman" pitchFamily="18" charset="0"/>
                <a:cs typeface="B Nazanin" pitchFamily="2" charset="-78"/>
              </a:rPr>
              <a:t>putrescine</a:t>
            </a:r>
            <a:r>
              <a:rPr lang="fa-IR" sz="2900" b="1" dirty="0" smtClean="0">
                <a:solidFill>
                  <a:srgbClr val="0000CC"/>
                </a:solidFill>
                <a:latin typeface="Times New Roman" pitchFamily="18" charset="0"/>
                <a:cs typeface="B Nazanin" pitchFamily="2" charset="-78"/>
              </a:rPr>
              <a:t> دارای چندین بارمثبت در مولکول خود است ، یک افت شدید در قدرت یونی تنها باعث کاهش اندکی در قدرت اسمزی می شود . </a:t>
            </a:r>
            <a:endParaRPr lang="en-US" sz="2900" b="1" dirty="0" smtClean="0">
              <a:solidFill>
                <a:srgbClr val="0000CC"/>
              </a:solidFill>
              <a:latin typeface="Times New Roman" pitchFamily="18" charset="0"/>
              <a:cs typeface="B Nazanin" pitchFamily="2" charset="-78"/>
            </a:endParaRPr>
          </a:p>
          <a:p>
            <a:pPr algn="just" rtl="1"/>
            <a:r>
              <a:rPr lang="fa-IR" sz="3400" b="1" dirty="0" smtClean="0">
                <a:solidFill>
                  <a:srgbClr val="FF0000"/>
                </a:solidFill>
                <a:latin typeface="Times New Roman" pitchFamily="18" charset="0"/>
                <a:cs typeface="B Nazanin" pitchFamily="2" charset="-78"/>
              </a:rPr>
              <a:t>محیطهای کشت</a:t>
            </a:r>
          </a:p>
          <a:p>
            <a:pPr algn="just" rtl="1"/>
            <a:r>
              <a:rPr lang="fa-IR" sz="2900" b="1" dirty="0" smtClean="0">
                <a:solidFill>
                  <a:srgbClr val="0000CC"/>
                </a:solidFill>
                <a:latin typeface="Times New Roman" pitchFamily="18" charset="0"/>
                <a:cs typeface="B Nazanin" pitchFamily="2" charset="-78"/>
              </a:rPr>
              <a:t>از روش محیط کشت غنی شده (</a:t>
            </a:r>
            <a:r>
              <a:rPr lang="en-US" sz="2900" b="1" dirty="0" smtClean="0">
                <a:solidFill>
                  <a:srgbClr val="0000CC"/>
                </a:solidFill>
                <a:latin typeface="Times New Roman" pitchFamily="18" charset="0"/>
                <a:cs typeface="B Nazanin" pitchFamily="2" charset="-78"/>
              </a:rPr>
              <a:t>Enrichment  culture</a:t>
            </a:r>
            <a:r>
              <a:rPr lang="fa-IR" sz="2900" b="1" dirty="0" smtClean="0">
                <a:solidFill>
                  <a:srgbClr val="0000CC"/>
                </a:solidFill>
                <a:latin typeface="Times New Roman" pitchFamily="18" charset="0"/>
                <a:cs typeface="B Nazanin" pitchFamily="2" charset="-78"/>
              </a:rPr>
              <a:t>) برای تقویت محیط طبیعی میکروارگانیسم استفاده می شود. </a:t>
            </a:r>
            <a:endParaRPr lang="en-US" sz="2900" b="1" dirty="0" smtClean="0">
              <a:solidFill>
                <a:srgbClr val="0000CC"/>
              </a:solidFill>
              <a:latin typeface="Times New Roman" pitchFamily="18" charset="0"/>
              <a:cs typeface="B Nazanin" pitchFamily="2" charset="-78"/>
            </a:endParaRPr>
          </a:p>
          <a:p>
            <a:pPr algn="just" rtl="1"/>
            <a:r>
              <a:rPr lang="fa-IR" sz="2900" b="1" dirty="0" smtClean="0">
                <a:solidFill>
                  <a:srgbClr val="0000CC"/>
                </a:solidFill>
                <a:latin typeface="Times New Roman" pitchFamily="18" charset="0"/>
                <a:cs typeface="B Nazanin" pitchFamily="2" charset="-78"/>
              </a:rPr>
              <a:t>    نکته : نکته اساسی این است شرایط غذایی باید طوری فراهم شود که باکتری نیاز غذایی خود را به سختی برطرف کند. </a:t>
            </a:r>
            <a:endParaRPr lang="en-US" sz="2900" b="1" dirty="0" smtClean="0">
              <a:solidFill>
                <a:srgbClr val="0000CC"/>
              </a:solidFill>
              <a:latin typeface="Times New Roman" pitchFamily="18" charset="0"/>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80068"/>
          </a:xfrm>
        </p:spPr>
        <p:txBody>
          <a:bodyPr/>
          <a:lstStyle/>
          <a:p>
            <a:pPr algn="r" rtl="1"/>
            <a:r>
              <a:rPr lang="fa-IR" dirty="0" smtClean="0">
                <a:solidFill>
                  <a:srgbClr val="FF0000"/>
                </a:solidFill>
                <a:cs typeface="B Nazanin" pitchFamily="2" charset="-78"/>
              </a:rPr>
              <a:t>محیط کشت</a:t>
            </a:r>
            <a:endParaRPr lang="en-US" dirty="0">
              <a:solidFill>
                <a:srgbClr val="FF0000"/>
              </a:solidFill>
              <a:cs typeface="B Nazanin" pitchFamily="2" charset="-78"/>
            </a:endParaRPr>
          </a:p>
        </p:txBody>
      </p:sp>
      <p:sp>
        <p:nvSpPr>
          <p:cNvPr id="3" name="Content Placeholder 2"/>
          <p:cNvSpPr>
            <a:spLocks noGrp="1"/>
          </p:cNvSpPr>
          <p:nvPr>
            <p:ph idx="1"/>
          </p:nvPr>
        </p:nvSpPr>
        <p:spPr>
          <a:xfrm>
            <a:off x="428596" y="1285860"/>
            <a:ext cx="7239000" cy="4846320"/>
          </a:xfrm>
        </p:spPr>
        <p:txBody>
          <a:bodyPr>
            <a:normAutofit fontScale="32500" lnSpcReduction="20000"/>
          </a:bodyPr>
          <a:lstStyle/>
          <a:p>
            <a:pPr algn="just" rtl="1"/>
            <a:r>
              <a:rPr lang="fa-IR" sz="4900" b="1" dirty="0" smtClean="0">
                <a:solidFill>
                  <a:srgbClr val="FF0000"/>
                </a:solidFill>
                <a:latin typeface="Times New Roman" pitchFamily="18" charset="0"/>
                <a:cs typeface="B Nazanin" pitchFamily="2" charset="-78"/>
              </a:rPr>
              <a:t>محیط کشت افتراقی (</a:t>
            </a:r>
            <a:r>
              <a:rPr lang="en-US" sz="4900" b="1" dirty="0" err="1" smtClean="0">
                <a:solidFill>
                  <a:srgbClr val="FF0000"/>
                </a:solidFill>
                <a:latin typeface="Times New Roman" pitchFamily="18" charset="0"/>
                <a:cs typeface="B Nazanin" pitchFamily="2" charset="-78"/>
              </a:rPr>
              <a:t>Differntial</a:t>
            </a:r>
            <a:r>
              <a:rPr lang="en-US" sz="4900" b="1" dirty="0" smtClean="0">
                <a:solidFill>
                  <a:srgbClr val="FF0000"/>
                </a:solidFill>
                <a:latin typeface="Times New Roman" pitchFamily="18" charset="0"/>
                <a:cs typeface="B Nazanin" pitchFamily="2" charset="-78"/>
              </a:rPr>
              <a:t>  medium</a:t>
            </a:r>
            <a:r>
              <a:rPr lang="fa-IR" sz="4900" b="1" dirty="0" smtClean="0">
                <a:solidFill>
                  <a:srgbClr val="FF0000"/>
                </a:solidFill>
                <a:latin typeface="Times New Roman" pitchFamily="18" charset="0"/>
                <a:cs typeface="B Nazanin" pitchFamily="2" charset="-78"/>
              </a:rPr>
              <a:t>) </a:t>
            </a:r>
            <a:r>
              <a:rPr lang="fa-IR" sz="4900" b="1" dirty="0" smtClean="0">
                <a:solidFill>
                  <a:srgbClr val="0000CC"/>
                </a:solidFill>
                <a:latin typeface="Times New Roman" pitchFamily="18" charset="0"/>
                <a:cs typeface="B Nazanin" pitchFamily="2" charset="-78"/>
              </a:rPr>
              <a:t>محیط کشتی است که در آن کولونی های باکتری مورد نظر دارای خصوصیات قابل تمایز باشند ، مثل محیط آگار محتوی رنگهای ائوزین و متیلن بلو (</a:t>
            </a:r>
            <a:r>
              <a:rPr lang="en-US" sz="4900" b="1" dirty="0" smtClean="0">
                <a:solidFill>
                  <a:srgbClr val="0000CC"/>
                </a:solidFill>
                <a:latin typeface="Times New Roman" pitchFamily="18" charset="0"/>
                <a:cs typeface="B Nazanin" pitchFamily="2" charset="-78"/>
              </a:rPr>
              <a:t>EMB agar</a:t>
            </a:r>
            <a:r>
              <a:rPr lang="fa-IR" sz="4900" b="1" dirty="0" smtClean="0">
                <a:solidFill>
                  <a:srgbClr val="0000CC"/>
                </a:solidFill>
                <a:latin typeface="Times New Roman" pitchFamily="18" charset="0"/>
                <a:cs typeface="B Nazanin" pitchFamily="2" charset="-78"/>
              </a:rPr>
              <a:t>) که برای </a:t>
            </a:r>
            <a:r>
              <a:rPr lang="en-US" sz="4900" b="1" dirty="0" err="1" smtClean="0">
                <a:solidFill>
                  <a:srgbClr val="0000CC"/>
                </a:solidFill>
                <a:latin typeface="Times New Roman" pitchFamily="18" charset="0"/>
                <a:cs typeface="B Nazanin" pitchFamily="2" charset="-78"/>
              </a:rPr>
              <a:t>E.coli</a:t>
            </a:r>
            <a:r>
              <a:rPr lang="fa-IR" sz="4900" b="1" dirty="0" smtClean="0">
                <a:solidFill>
                  <a:srgbClr val="0000CC"/>
                </a:solidFill>
                <a:latin typeface="Times New Roman" pitchFamily="18" charset="0"/>
                <a:cs typeface="B Nazanin" pitchFamily="2" charset="-78"/>
              </a:rPr>
              <a:t> به کار می روند جداکردن میکروارگانیسم ها به صورت کشت خالص </a:t>
            </a:r>
            <a:endParaRPr lang="en-US" sz="4900" b="1" dirty="0" smtClean="0">
              <a:solidFill>
                <a:srgbClr val="0000CC"/>
              </a:solidFill>
              <a:latin typeface="Times New Roman" pitchFamily="18" charset="0"/>
              <a:cs typeface="B Nazanin" pitchFamily="2" charset="-78"/>
            </a:endParaRPr>
          </a:p>
          <a:p>
            <a:pPr algn="just" rtl="1"/>
            <a:r>
              <a:rPr lang="fa-IR" sz="4900" b="1" dirty="0" smtClean="0">
                <a:solidFill>
                  <a:srgbClr val="0000CC"/>
                </a:solidFill>
                <a:latin typeface="Times New Roman" pitchFamily="18" charset="0"/>
                <a:cs typeface="B Nazanin" pitchFamily="2" charset="-78"/>
              </a:rPr>
              <a:t>جهت بررسی خصوصیات یک ارگانیسم ضروری است که آن را در یک محیط کشت خالص که عاری از ارگانیسم های دیگر است بدست آورد. برای انجام این کار روش های مختلفی وجود دارد : </a:t>
            </a:r>
            <a:endParaRPr lang="en-US" sz="4900" b="1" dirty="0" smtClean="0">
              <a:solidFill>
                <a:srgbClr val="0000CC"/>
              </a:solidFill>
              <a:latin typeface="Times New Roman" pitchFamily="18" charset="0"/>
              <a:cs typeface="B Nazanin" pitchFamily="2" charset="-78"/>
            </a:endParaRPr>
          </a:p>
          <a:p>
            <a:pPr algn="just" rtl="1"/>
            <a:r>
              <a:rPr lang="fa-IR" sz="4900" b="1" dirty="0" smtClean="0">
                <a:solidFill>
                  <a:srgbClr val="FF0000"/>
                </a:solidFill>
                <a:latin typeface="Times New Roman" pitchFamily="18" charset="0"/>
                <a:cs typeface="B Nazanin" pitchFamily="2" charset="-78"/>
              </a:rPr>
              <a:t>الف) کست در محیط جامد (</a:t>
            </a:r>
            <a:r>
              <a:rPr lang="en-US" sz="4900" b="1" dirty="0" smtClean="0">
                <a:solidFill>
                  <a:srgbClr val="FF0000"/>
                </a:solidFill>
                <a:latin typeface="Times New Roman" pitchFamily="18" charset="0"/>
                <a:cs typeface="B Nazanin" pitchFamily="2" charset="-78"/>
              </a:rPr>
              <a:t>plating</a:t>
            </a:r>
            <a:r>
              <a:rPr lang="fa-IR" sz="4900" b="1" dirty="0" smtClean="0">
                <a:solidFill>
                  <a:srgbClr val="FF0000"/>
                </a:solidFill>
                <a:latin typeface="Times New Roman" pitchFamily="18" charset="0"/>
                <a:cs typeface="B Nazanin" pitchFamily="2" charset="-78"/>
              </a:rPr>
              <a:t>): </a:t>
            </a:r>
            <a:r>
              <a:rPr lang="fa-IR" sz="4900" b="1" dirty="0" smtClean="0">
                <a:solidFill>
                  <a:srgbClr val="0000CC"/>
                </a:solidFill>
                <a:latin typeface="Times New Roman" pitchFamily="18" charset="0"/>
                <a:cs typeface="B Nazanin" pitchFamily="2" charset="-78"/>
              </a:rPr>
              <a:t>در این محیطهای کشت برخلاف محیطهای کشت مایع ، سلولها فاقد حرکت هستند . ماده ی مناسب برای اغلب محیطهای کشت میکروبی </a:t>
            </a:r>
            <a:r>
              <a:rPr lang="en-US" sz="4900" b="1" dirty="0" smtClean="0">
                <a:solidFill>
                  <a:srgbClr val="0000CC"/>
                </a:solidFill>
                <a:latin typeface="Times New Roman" pitchFamily="18" charset="0"/>
                <a:cs typeface="B Nazanin" pitchFamily="2" charset="-78"/>
              </a:rPr>
              <a:t>agar</a:t>
            </a:r>
            <a:r>
              <a:rPr lang="fa-IR" sz="4900" b="1" dirty="0" smtClean="0">
                <a:solidFill>
                  <a:srgbClr val="0000CC"/>
                </a:solidFill>
                <a:latin typeface="Times New Roman" pitchFamily="18" charset="0"/>
                <a:cs typeface="B Nazanin" pitchFamily="2" charset="-78"/>
              </a:rPr>
              <a:t> است. </a:t>
            </a:r>
            <a:r>
              <a:rPr lang="en-US" sz="4900" b="1" dirty="0" smtClean="0">
                <a:solidFill>
                  <a:srgbClr val="0000CC"/>
                </a:solidFill>
                <a:latin typeface="Times New Roman" pitchFamily="18" charset="0"/>
                <a:cs typeface="B Nazanin" pitchFamily="2" charset="-78"/>
              </a:rPr>
              <a:t>Agar</a:t>
            </a:r>
            <a:r>
              <a:rPr lang="fa-IR" sz="4900" b="1" dirty="0" smtClean="0">
                <a:solidFill>
                  <a:srgbClr val="0000CC"/>
                </a:solidFill>
                <a:latin typeface="Times New Roman" pitchFamily="18" charset="0"/>
                <a:cs typeface="B Nazanin" pitchFamily="2" charset="-78"/>
              </a:rPr>
              <a:t> پلی ساکاریدی اسیدی است که از جلبک قرمز دریایی بدست می آید. یک سوسپانسیون 5/1تا 2 درصدی از آگار را در آب 100 حل کرده که در دمای 45 به شکل یک ژل شفاف در می آید. </a:t>
            </a:r>
            <a:endParaRPr lang="en-US" sz="4900" b="1" dirty="0" smtClean="0">
              <a:solidFill>
                <a:srgbClr val="0000CC"/>
              </a:solidFill>
              <a:latin typeface="Times New Roman" pitchFamily="18" charset="0"/>
              <a:cs typeface="B Nazanin" pitchFamily="2" charset="-78"/>
            </a:endParaRPr>
          </a:p>
          <a:p>
            <a:pPr algn="just" rtl="1"/>
            <a:r>
              <a:rPr lang="fa-IR" sz="4900" b="1" dirty="0" smtClean="0">
                <a:solidFill>
                  <a:srgbClr val="FF0000"/>
                </a:solidFill>
                <a:latin typeface="Times New Roman" pitchFamily="18" charset="0"/>
                <a:cs typeface="B Nazanin" pitchFamily="2" charset="-78"/>
              </a:rPr>
              <a:t>در روش </a:t>
            </a:r>
            <a:r>
              <a:rPr lang="en-US" sz="4900" b="1" dirty="0" smtClean="0">
                <a:solidFill>
                  <a:srgbClr val="FF0000"/>
                </a:solidFill>
                <a:latin typeface="Times New Roman" pitchFamily="18" charset="0"/>
                <a:cs typeface="B Nazanin" pitchFamily="2" charset="-78"/>
              </a:rPr>
              <a:t>pour-plate</a:t>
            </a:r>
            <a:r>
              <a:rPr lang="fa-IR" sz="4900" b="1" dirty="0" smtClean="0">
                <a:solidFill>
                  <a:srgbClr val="FF0000"/>
                </a:solidFill>
                <a:latin typeface="Times New Roman" pitchFamily="18" charset="0"/>
                <a:cs typeface="B Nazanin" pitchFamily="2" charset="-78"/>
              </a:rPr>
              <a:t> </a:t>
            </a:r>
            <a:r>
              <a:rPr lang="fa-IR" sz="4900" b="1" dirty="0" smtClean="0">
                <a:solidFill>
                  <a:srgbClr val="0000CC"/>
                </a:solidFill>
                <a:latin typeface="Times New Roman" pitchFamily="18" charset="0"/>
                <a:cs typeface="B Nazanin" pitchFamily="2" charset="-78"/>
              </a:rPr>
              <a:t>سوسپانسیونی از سلولها را در دمای 50 با آگار ذوب شده مخلوط کرده در داخل ظرف پتری (</a:t>
            </a:r>
            <a:r>
              <a:rPr lang="en-US" sz="4900" b="1" dirty="0" smtClean="0">
                <a:solidFill>
                  <a:srgbClr val="0000CC"/>
                </a:solidFill>
                <a:latin typeface="Times New Roman" pitchFamily="18" charset="0"/>
                <a:cs typeface="B Nazanin" pitchFamily="2" charset="-78"/>
              </a:rPr>
              <a:t>Petri</a:t>
            </a:r>
            <a:r>
              <a:rPr lang="fa-IR" sz="4900" b="1" dirty="0" smtClean="0">
                <a:solidFill>
                  <a:srgbClr val="0000CC"/>
                </a:solidFill>
                <a:latin typeface="Times New Roman" pitchFamily="18" charset="0"/>
                <a:cs typeface="B Nazanin" pitchFamily="2" charset="-78"/>
              </a:rPr>
              <a:t>) می ریزند. هنگامی که اگار سفت شد سلولها در اگار بی تحرک شده و تشکیل کولونی می دهند. </a:t>
            </a:r>
            <a:endParaRPr lang="en-US" sz="4900" b="1" dirty="0" smtClean="0">
              <a:solidFill>
                <a:srgbClr val="0000CC"/>
              </a:solidFill>
              <a:latin typeface="Times New Roman" pitchFamily="18" charset="0"/>
              <a:cs typeface="B Nazanin" pitchFamily="2" charset="-78"/>
            </a:endParaRPr>
          </a:p>
          <a:p>
            <a:pPr algn="just" rtl="1"/>
            <a:r>
              <a:rPr lang="fa-IR" sz="4900" b="1" dirty="0" smtClean="0">
                <a:solidFill>
                  <a:srgbClr val="0000CC"/>
                </a:solidFill>
                <a:latin typeface="Times New Roman" pitchFamily="18" charset="0"/>
                <a:cs typeface="B Nazanin" pitchFamily="2" charset="-78"/>
              </a:rPr>
              <a:t>روش دیگر این است که سوسپانسیون اولیه را با حلقه ای در روی </a:t>
            </a:r>
            <a:r>
              <a:rPr lang="en-US" sz="4900" b="1" dirty="0" smtClean="0">
                <a:solidFill>
                  <a:srgbClr val="0000CC"/>
                </a:solidFill>
                <a:latin typeface="Times New Roman" pitchFamily="18" charset="0"/>
                <a:cs typeface="B Nazanin" pitchFamily="2" charset="-78"/>
              </a:rPr>
              <a:t>plate</a:t>
            </a:r>
            <a:r>
              <a:rPr lang="fa-IR" sz="4900" b="1" dirty="0" smtClean="0">
                <a:solidFill>
                  <a:srgbClr val="0000CC"/>
                </a:solidFill>
                <a:latin typeface="Times New Roman" pitchFamily="18" charset="0"/>
                <a:cs typeface="B Nazanin" pitchFamily="2" charset="-78"/>
              </a:rPr>
              <a:t> به صورت خطی کشت می دهند. </a:t>
            </a:r>
            <a:endParaRPr lang="en-US" sz="4900" b="1" dirty="0" smtClean="0">
              <a:solidFill>
                <a:srgbClr val="0000CC"/>
              </a:solidFill>
              <a:latin typeface="Times New Roman" pitchFamily="18" charset="0"/>
              <a:cs typeface="B Nazanin" pitchFamily="2" charset="-78"/>
            </a:endParaRPr>
          </a:p>
          <a:p>
            <a:pPr algn="just" rtl="1"/>
            <a:r>
              <a:rPr lang="fa-IR" sz="4900" b="1" dirty="0" smtClean="0">
                <a:solidFill>
                  <a:srgbClr val="0000CC"/>
                </a:solidFill>
                <a:latin typeface="Times New Roman" pitchFamily="18" charset="0"/>
                <a:cs typeface="B Nazanin" pitchFamily="2" charset="-78"/>
              </a:rPr>
              <a:t>در تکنیک صفحات پهن (</a:t>
            </a:r>
            <a:r>
              <a:rPr lang="en-US" sz="4900" b="1" dirty="0" smtClean="0">
                <a:solidFill>
                  <a:srgbClr val="0000CC"/>
                </a:solidFill>
                <a:latin typeface="Times New Roman" pitchFamily="18" charset="0"/>
                <a:cs typeface="B Nazanin" pitchFamily="2" charset="-78"/>
              </a:rPr>
              <a:t>spread plate technique</a:t>
            </a:r>
            <a:r>
              <a:rPr lang="fa-IR" sz="4900" b="1" dirty="0" smtClean="0">
                <a:solidFill>
                  <a:srgbClr val="0000CC"/>
                </a:solidFill>
                <a:latin typeface="Times New Roman" pitchFamily="18" charset="0"/>
                <a:cs typeface="B Nazanin" pitchFamily="2" charset="-78"/>
              </a:rPr>
              <a:t>) حجم کمی از سوسپانسیون میکروبی رقیق شده محتوی 30 تا 300 سلول را به مرکز یک  صفحه اگار منتقل کرده و سرانجام آن را با یک استوانه شیشه ای خمیری روی صفحه پخش می کنیم. از این روش می توان برای شمارش جمعیت میکروبی استفاده کرد. </a:t>
            </a:r>
            <a:endParaRPr lang="en-US" sz="4900" b="1" dirty="0" smtClean="0">
              <a:solidFill>
                <a:srgbClr val="0000CC"/>
              </a:solidFill>
              <a:latin typeface="Times New Roman" pitchFamily="18" charset="0"/>
              <a:cs typeface="B Nazanin" pitchFamily="2" charset="-78"/>
            </a:endParaRPr>
          </a:p>
          <a:p>
            <a:pPr algn="just" rtl="1"/>
            <a:r>
              <a:rPr lang="fa-IR" sz="4900" b="1" dirty="0" smtClean="0">
                <a:solidFill>
                  <a:srgbClr val="FF0000"/>
                </a:solidFill>
                <a:latin typeface="Times New Roman" pitchFamily="18" charset="0"/>
                <a:cs typeface="B Nazanin" pitchFamily="2" charset="-78"/>
              </a:rPr>
              <a:t>ب) رقیق سازی (</a:t>
            </a:r>
            <a:r>
              <a:rPr lang="en-US" sz="4900" b="1" dirty="0" smtClean="0">
                <a:solidFill>
                  <a:srgbClr val="FF0000"/>
                </a:solidFill>
                <a:latin typeface="Times New Roman" pitchFamily="18" charset="0"/>
                <a:cs typeface="B Nazanin" pitchFamily="2" charset="-78"/>
              </a:rPr>
              <a:t>Dilution</a:t>
            </a:r>
            <a:r>
              <a:rPr lang="fa-IR" sz="4900" b="1" dirty="0" smtClean="0">
                <a:solidFill>
                  <a:srgbClr val="FF0000"/>
                </a:solidFill>
                <a:latin typeface="Times New Roman" pitchFamily="18" charset="0"/>
                <a:cs typeface="B Nazanin" pitchFamily="2" charset="-78"/>
              </a:rPr>
              <a:t> ) : </a:t>
            </a:r>
            <a:r>
              <a:rPr lang="fa-IR" sz="4900" b="1" dirty="0" smtClean="0">
                <a:solidFill>
                  <a:srgbClr val="0000CC"/>
                </a:solidFill>
                <a:latin typeface="Times New Roman" pitchFamily="18" charset="0"/>
                <a:cs typeface="B Nazanin" pitchFamily="2" charset="-78"/>
              </a:rPr>
              <a:t>در صورتی که سوسپانسیون باکتریها را به صورت سریال و پشت سرهم رقیق کنیم ، نمونه ای از هر سوسپانسیون رقیق شده کشت داده می شود . اگر فقط در تعداد کمی از نمونه ها باکتری رشد کرد حدس می زنیم که برخی از این کولونی ها از سلولهای ساده ای بوجود آمده اند. </a:t>
            </a:r>
            <a:endParaRPr lang="en-US" sz="4900" b="1" dirty="0" smtClean="0">
              <a:solidFill>
                <a:srgbClr val="0000CC"/>
              </a:solidFill>
              <a:latin typeface="Times New Roman" pitchFamily="18" charset="0"/>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pPr algn="r" rtl="1"/>
            <a:r>
              <a:rPr lang="fa-IR" dirty="0" smtClean="0">
                <a:solidFill>
                  <a:srgbClr val="C00000"/>
                </a:solidFill>
                <a:cs typeface="B Nazanin" pitchFamily="2" charset="-78"/>
              </a:rPr>
              <a:t>فصل نهم: بیماریزایی عفونت های باکتریایی</a:t>
            </a:r>
            <a:endParaRPr lang="en-US" dirty="0">
              <a:solidFill>
                <a:srgbClr val="C00000"/>
              </a:solidFill>
              <a:cs typeface="B Nazanin" pitchFamily="2" charset="-78"/>
            </a:endParaRPr>
          </a:p>
        </p:txBody>
      </p:sp>
      <p:sp>
        <p:nvSpPr>
          <p:cNvPr id="3" name="Content Placeholder 2"/>
          <p:cNvSpPr>
            <a:spLocks noGrp="1"/>
          </p:cNvSpPr>
          <p:nvPr>
            <p:ph idx="1"/>
          </p:nvPr>
        </p:nvSpPr>
        <p:spPr>
          <a:xfrm>
            <a:off x="428596" y="1285860"/>
            <a:ext cx="7239000" cy="4846320"/>
          </a:xfrm>
        </p:spPr>
        <p:txBody>
          <a:bodyPr>
            <a:normAutofit fontScale="92500" lnSpcReduction="20000"/>
          </a:bodyPr>
          <a:lstStyle/>
          <a:p>
            <a:pPr algn="just" rtl="1"/>
            <a:r>
              <a:rPr lang="fa-IR" sz="1800" b="1" dirty="0" smtClean="0">
                <a:solidFill>
                  <a:srgbClr val="0000CC"/>
                </a:solidFill>
                <a:latin typeface="Times New Roman" pitchFamily="18" charset="0"/>
                <a:cs typeface="B Nazanin" pitchFamily="2" charset="-78"/>
              </a:rPr>
              <a:t>بیماری زایی (</a:t>
            </a:r>
            <a:r>
              <a:rPr lang="en-US" sz="1800" b="1" dirty="0" smtClean="0">
                <a:solidFill>
                  <a:srgbClr val="0000CC"/>
                </a:solidFill>
                <a:latin typeface="Times New Roman" pitchFamily="18" charset="0"/>
                <a:cs typeface="B Nazanin" pitchFamily="2" charset="-78"/>
              </a:rPr>
              <a:t>pathogenesis</a:t>
            </a:r>
            <a:r>
              <a:rPr lang="fa-IR" sz="1800" b="1" dirty="0" smtClean="0">
                <a:solidFill>
                  <a:srgbClr val="0000CC"/>
                </a:solidFill>
                <a:latin typeface="Times New Roman" pitchFamily="18" charset="0"/>
                <a:cs typeface="B Nazanin" pitchFamily="2" charset="-78"/>
              </a:rPr>
              <a:t>)عفونت باکتریال شامل اغاز فرایند عفونت و مکانیسم هایی است که منجر به بوجود امدن علائم و نشانه های بیماری می شود.از جمله مشخصات باکتری های بیماری زا می توان به قابلیت سرایت، چسبیدن به سلول های میزبان، تهاجم به سلول ها و بافتهای میزبان، خاصیت توکسین زائی و توانایی غلبه بر سیستم ایمنی میزبان اشاره کرد .</a:t>
            </a:r>
          </a:p>
          <a:p>
            <a:pPr algn="just" rtl="1"/>
            <a:r>
              <a:rPr lang="fa-IR" sz="1800" b="1" dirty="0" smtClean="0">
                <a:solidFill>
                  <a:srgbClr val="0000CC"/>
                </a:solidFill>
                <a:latin typeface="Times New Roman" pitchFamily="18" charset="0"/>
                <a:cs typeface="B Nazanin" pitchFamily="2" charset="-78"/>
              </a:rPr>
              <a:t>بیشتر عفونت های حاصل از باکتری های بیماری زا بدون علامت(</a:t>
            </a:r>
            <a:r>
              <a:rPr lang="en-US" sz="1800" b="1" dirty="0" smtClean="0">
                <a:solidFill>
                  <a:srgbClr val="0000CC"/>
                </a:solidFill>
                <a:latin typeface="Times New Roman" pitchFamily="18" charset="0"/>
                <a:cs typeface="B Nazanin" pitchFamily="2" charset="-78"/>
              </a:rPr>
              <a:t>ASYMPTOMATIC</a:t>
            </a:r>
            <a:r>
              <a:rPr lang="fa-IR" sz="1800" b="1" dirty="0" smtClean="0">
                <a:solidFill>
                  <a:srgbClr val="0000CC"/>
                </a:solidFill>
                <a:latin typeface="Times New Roman" pitchFamily="18" charset="0"/>
                <a:cs typeface="B Nazanin" pitchFamily="2" charset="-78"/>
              </a:rPr>
              <a:t>) هستند. اگر این باکتری ها یا واکنش های ایمونولوژیک در برابر آن ها بتواند به فرد آسیب بزند، بیماری(</a:t>
            </a:r>
            <a:r>
              <a:rPr lang="en-US" sz="1800" b="1" dirty="0" smtClean="0">
                <a:solidFill>
                  <a:srgbClr val="0000CC"/>
                </a:solidFill>
                <a:latin typeface="Times New Roman" pitchFamily="18" charset="0"/>
                <a:cs typeface="B Nazanin" pitchFamily="2" charset="-78"/>
              </a:rPr>
              <a:t>DISEASE</a:t>
            </a:r>
            <a:r>
              <a:rPr lang="fa-IR" sz="1800" b="1" dirty="0" smtClean="0">
                <a:solidFill>
                  <a:srgbClr val="0000CC"/>
                </a:solidFill>
                <a:latin typeface="Times New Roman" pitchFamily="18" charset="0"/>
                <a:cs typeface="B Nazanin" pitchFamily="2" charset="-78"/>
              </a:rPr>
              <a:t>) رخ می دهد.</a:t>
            </a:r>
          </a:p>
          <a:p>
            <a:pPr algn="just" rtl="1"/>
            <a:r>
              <a:rPr lang="fa-IR" sz="1800" b="1" dirty="0" smtClean="0">
                <a:solidFill>
                  <a:srgbClr val="C00000"/>
                </a:solidFill>
                <a:latin typeface="Times New Roman" pitchFamily="18" charset="0"/>
                <a:cs typeface="B Nazanin" pitchFamily="2" charset="-78"/>
              </a:rPr>
              <a:t>چند واژه:</a:t>
            </a:r>
            <a:endParaRPr lang="en-US" sz="1800" b="1" dirty="0" smtClean="0">
              <a:solidFill>
                <a:srgbClr val="C00000"/>
              </a:solidFill>
              <a:latin typeface="Times New Roman" pitchFamily="18" charset="0"/>
              <a:cs typeface="B Nazanin" pitchFamily="2" charset="-78"/>
            </a:endParaRPr>
          </a:p>
          <a:p>
            <a:pPr lvl="0" algn="just" rtl="1"/>
            <a:r>
              <a:rPr lang="fa-IR" sz="1800" b="1" dirty="0" smtClean="0">
                <a:solidFill>
                  <a:srgbClr val="C00000"/>
                </a:solidFill>
                <a:latin typeface="Times New Roman" pitchFamily="18" charset="0"/>
                <a:cs typeface="B Nazanin" pitchFamily="2" charset="-78"/>
              </a:rPr>
              <a:t>چسبندگی(</a:t>
            </a:r>
            <a:r>
              <a:rPr lang="en-US" sz="1800" b="1" dirty="0" smtClean="0">
                <a:solidFill>
                  <a:srgbClr val="C00000"/>
                </a:solidFill>
                <a:latin typeface="Times New Roman" pitchFamily="18" charset="0"/>
                <a:cs typeface="B Nazanin" pitchFamily="2" charset="-78"/>
              </a:rPr>
              <a:t>Adhesion</a:t>
            </a:r>
            <a:r>
              <a:rPr lang="fa-IR" sz="1800" b="1" dirty="0" smtClean="0">
                <a:solidFill>
                  <a:srgbClr val="C00000"/>
                </a:solidFill>
                <a:latin typeface="Times New Roman" pitchFamily="18" charset="0"/>
                <a:cs typeface="B Nazanin" pitchFamily="2" charset="-78"/>
              </a:rPr>
              <a:t>):</a:t>
            </a:r>
            <a:r>
              <a:rPr lang="fa-IR" sz="1800" b="1" dirty="0" smtClean="0">
                <a:solidFill>
                  <a:srgbClr val="0000CC"/>
                </a:solidFill>
                <a:latin typeface="Times New Roman" pitchFamily="18" charset="0"/>
                <a:cs typeface="B Nazanin" pitchFamily="2" charset="-78"/>
              </a:rPr>
              <a:t>فرایندی است که توسط ان باکتری به سطح سلول های میزبان متصل میشود.زمانی که باکتری برای اولین بار وارد بدن میشود چسبندگی مرحله شروع کننده اصلی در فرایند عفونت است.</a:t>
            </a:r>
            <a:r>
              <a:rPr lang="en-US" sz="1800" b="1" dirty="0" err="1" smtClean="0">
                <a:solidFill>
                  <a:srgbClr val="0000CC"/>
                </a:solidFill>
                <a:latin typeface="Times New Roman" pitchFamily="18" charset="0"/>
                <a:cs typeface="B Nazanin" pitchFamily="2" charset="-78"/>
              </a:rPr>
              <a:t>ATTACHMENT,adherence</a:t>
            </a:r>
            <a:endParaRPr lang="en-US" sz="1800" b="1" dirty="0" smtClean="0">
              <a:solidFill>
                <a:srgbClr val="0000CC"/>
              </a:solidFill>
              <a:latin typeface="Times New Roman" pitchFamily="18" charset="0"/>
              <a:cs typeface="B Nazanin" pitchFamily="2" charset="-78"/>
            </a:endParaRPr>
          </a:p>
          <a:p>
            <a:pPr lvl="0" algn="just" rtl="1"/>
            <a:r>
              <a:rPr lang="fa-IR" sz="1800" b="1" dirty="0" smtClean="0">
                <a:solidFill>
                  <a:srgbClr val="C00000"/>
                </a:solidFill>
                <a:latin typeface="Times New Roman" pitchFamily="18" charset="0"/>
                <a:cs typeface="B Nazanin" pitchFamily="2" charset="-78"/>
              </a:rPr>
              <a:t>حامل(</a:t>
            </a:r>
            <a:r>
              <a:rPr lang="en-US" sz="1800" b="1" dirty="0" smtClean="0">
                <a:solidFill>
                  <a:srgbClr val="C00000"/>
                </a:solidFill>
                <a:latin typeface="Times New Roman" pitchFamily="18" charset="0"/>
                <a:cs typeface="B Nazanin" pitchFamily="2" charset="-78"/>
              </a:rPr>
              <a:t>carrier</a:t>
            </a:r>
            <a:r>
              <a:rPr lang="fa-IR" sz="1800" b="1" dirty="0" smtClean="0">
                <a:solidFill>
                  <a:srgbClr val="C00000"/>
                </a:solidFill>
                <a:latin typeface="Times New Roman" pitchFamily="18" charset="0"/>
                <a:cs typeface="B Nazanin" pitchFamily="2" charset="-78"/>
              </a:rPr>
              <a:t>):</a:t>
            </a:r>
            <a:r>
              <a:rPr lang="fa-IR" sz="1800" b="1" dirty="0" smtClean="0">
                <a:solidFill>
                  <a:srgbClr val="0000CC"/>
                </a:solidFill>
                <a:latin typeface="Times New Roman" pitchFamily="18" charset="0"/>
                <a:cs typeface="B Nazanin" pitchFamily="2" charset="-78"/>
              </a:rPr>
              <a:t>یک شخص یا حیوانی است که دچار عفونت بی علامت شده است و میتواند این عفونت را به اشخاص یا حیوانات مستعد دیگر منتقل کند.</a:t>
            </a:r>
            <a:endParaRPr lang="en-US" sz="1800" b="1" dirty="0" smtClean="0">
              <a:solidFill>
                <a:srgbClr val="0000CC"/>
              </a:solidFill>
              <a:latin typeface="Times New Roman" pitchFamily="18" charset="0"/>
              <a:cs typeface="B Nazanin" pitchFamily="2" charset="-78"/>
            </a:endParaRPr>
          </a:p>
          <a:p>
            <a:pPr lvl="0" algn="just" rtl="1"/>
            <a:r>
              <a:rPr lang="fa-IR" sz="1800" b="1" dirty="0" smtClean="0">
                <a:solidFill>
                  <a:srgbClr val="C00000"/>
                </a:solidFill>
                <a:latin typeface="Times New Roman" pitchFamily="18" charset="0"/>
                <a:cs typeface="B Nazanin" pitchFamily="2" charset="-78"/>
              </a:rPr>
              <a:t>عفونت(</a:t>
            </a:r>
            <a:r>
              <a:rPr lang="en-US" sz="1800" b="1" dirty="0" smtClean="0">
                <a:solidFill>
                  <a:srgbClr val="C00000"/>
                </a:solidFill>
                <a:latin typeface="Times New Roman" pitchFamily="18" charset="0"/>
                <a:cs typeface="B Nazanin" pitchFamily="2" charset="-78"/>
              </a:rPr>
              <a:t>infection</a:t>
            </a:r>
            <a:r>
              <a:rPr lang="fa-IR" sz="1800" b="1" dirty="0" smtClean="0">
                <a:solidFill>
                  <a:srgbClr val="C00000"/>
                </a:solidFill>
                <a:latin typeface="Times New Roman" pitchFamily="18" charset="0"/>
                <a:cs typeface="B Nazanin" pitchFamily="2" charset="-78"/>
              </a:rPr>
              <a:t>):</a:t>
            </a:r>
            <a:r>
              <a:rPr lang="fa-IR" sz="1800" b="1" dirty="0" smtClean="0">
                <a:solidFill>
                  <a:srgbClr val="0000CC"/>
                </a:solidFill>
                <a:latin typeface="Times New Roman" pitchFamily="18" charset="0"/>
                <a:cs typeface="B Nazanin" pitchFamily="2" charset="-78"/>
              </a:rPr>
              <a:t>به تکثیر عامل عفونی در بدن گفته میشود.تکثیر باکتری ها بخشی از فلورنرمال مجرای گوارشی پوست و غیره بطور کلی عفونت در نظر گرفته نمیشود در حالیکه تکثیر باکتری های بیماری زا (مثل گونه های سالمونلا)حتی اگر شخص بی علامت هم باشد عفونت نامیده میشود.</a:t>
            </a:r>
            <a:endParaRPr lang="en-US" sz="1800" b="1" dirty="0" smtClean="0">
              <a:solidFill>
                <a:srgbClr val="0000CC"/>
              </a:solidFill>
              <a:latin typeface="Times New Roman" pitchFamily="18" charset="0"/>
              <a:cs typeface="B Nazanin" pitchFamily="2" charset="-78"/>
            </a:endParaRPr>
          </a:p>
          <a:p>
            <a:pPr lvl="0" algn="just" rtl="1"/>
            <a:r>
              <a:rPr lang="fa-IR" sz="1800" b="1" dirty="0" smtClean="0">
                <a:solidFill>
                  <a:srgbClr val="C00000"/>
                </a:solidFill>
                <a:latin typeface="Times New Roman" pitchFamily="18" charset="0"/>
                <a:cs typeface="B Nazanin" pitchFamily="2" charset="-78"/>
              </a:rPr>
              <a:t>تهاجم(</a:t>
            </a:r>
            <a:r>
              <a:rPr lang="en-US" sz="1800" b="1" dirty="0" smtClean="0">
                <a:solidFill>
                  <a:srgbClr val="C00000"/>
                </a:solidFill>
                <a:latin typeface="Times New Roman" pitchFamily="18" charset="0"/>
                <a:cs typeface="B Nazanin" pitchFamily="2" charset="-78"/>
              </a:rPr>
              <a:t>invasion</a:t>
            </a:r>
            <a:r>
              <a:rPr lang="fa-IR" sz="1800" b="1" dirty="0" smtClean="0">
                <a:solidFill>
                  <a:srgbClr val="C00000"/>
                </a:solidFill>
                <a:latin typeface="Times New Roman" pitchFamily="18" charset="0"/>
                <a:cs typeface="B Nazanin" pitchFamily="2" charset="-78"/>
              </a:rPr>
              <a:t>):</a:t>
            </a:r>
            <a:r>
              <a:rPr lang="fa-IR" sz="1800" b="1" dirty="0" smtClean="0">
                <a:solidFill>
                  <a:srgbClr val="0000CC"/>
                </a:solidFill>
                <a:latin typeface="Times New Roman" pitchFamily="18" charset="0"/>
                <a:cs typeface="B Nazanin" pitchFamily="2" charset="-78"/>
              </a:rPr>
              <a:t>فرایندی است که در ان باکتری ها، انگل های حیوانی، قارچ ها و ویروس ها وارد سلول ها یا بافت های میزبان شده و در بدن منتشر میشوند.</a:t>
            </a:r>
            <a:endParaRPr lang="en-US" sz="1800" b="1" dirty="0" smtClean="0">
              <a:solidFill>
                <a:srgbClr val="0000CC"/>
              </a:solidFill>
              <a:latin typeface="Times New Roman" pitchFamily="18" charset="0"/>
              <a:cs typeface="B Nazanin" pitchFamily="2" charset="-78"/>
            </a:endParaRPr>
          </a:p>
          <a:p>
            <a:pPr algn="just" rtl="1"/>
            <a:endParaRPr lang="en-US" dirty="0">
              <a:cs typeface="B Nazanin" pitchFamily="2" charset="-78"/>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428604"/>
            <a:ext cx="7239000" cy="4846320"/>
          </a:xfrm>
        </p:spPr>
        <p:txBody>
          <a:bodyPr>
            <a:normAutofit lnSpcReduction="10000"/>
          </a:bodyPr>
          <a:lstStyle/>
          <a:p>
            <a:pPr lvl="0" algn="just" rtl="1"/>
            <a:r>
              <a:rPr lang="fa-IR" sz="1800" b="1" dirty="0" smtClean="0">
                <a:solidFill>
                  <a:srgbClr val="C00000"/>
                </a:solidFill>
                <a:latin typeface="Times New Roman" pitchFamily="18" charset="0"/>
                <a:cs typeface="B Nazanin" pitchFamily="2" charset="-78"/>
              </a:rPr>
              <a:t>غیربیماری زا(</a:t>
            </a:r>
            <a:r>
              <a:rPr lang="en-US" sz="1800" b="1" dirty="0" err="1" smtClean="0">
                <a:solidFill>
                  <a:srgbClr val="C00000"/>
                </a:solidFill>
                <a:latin typeface="Times New Roman" pitchFamily="18" charset="0"/>
                <a:cs typeface="B Nazanin" pitchFamily="2" charset="-78"/>
              </a:rPr>
              <a:t>nonpathogen</a:t>
            </a:r>
            <a:r>
              <a:rPr lang="fa-IR" sz="1800" b="1" dirty="0" smtClean="0">
                <a:solidFill>
                  <a:srgbClr val="C00000"/>
                </a:solidFill>
                <a:latin typeface="Times New Roman" pitchFamily="18" charset="0"/>
                <a:cs typeface="B Nazanin" pitchFamily="2" charset="-78"/>
              </a:rPr>
              <a:t>):</a:t>
            </a:r>
            <a:r>
              <a:rPr lang="fa-IR" sz="1800" b="1" dirty="0" smtClean="0">
                <a:solidFill>
                  <a:srgbClr val="0000CC"/>
                </a:solidFill>
                <a:latin typeface="Times New Roman" pitchFamily="18" charset="0"/>
                <a:cs typeface="B Nazanin" pitchFamily="2" charset="-78"/>
              </a:rPr>
              <a:t>میکروارگانیسمی که باعث بیماری نمی شود و ممکن است بخشی از فلورنرمال باشد.</a:t>
            </a:r>
            <a:endParaRPr lang="en-US" sz="1800" b="1" dirty="0" smtClean="0">
              <a:solidFill>
                <a:srgbClr val="0000CC"/>
              </a:solidFill>
              <a:latin typeface="Times New Roman" pitchFamily="18" charset="0"/>
              <a:cs typeface="B Nazanin" pitchFamily="2" charset="-78"/>
            </a:endParaRPr>
          </a:p>
          <a:p>
            <a:pPr lvl="0" algn="just" rtl="1"/>
            <a:r>
              <a:rPr lang="fa-IR" sz="1800" b="1" dirty="0" smtClean="0">
                <a:solidFill>
                  <a:srgbClr val="C00000"/>
                </a:solidFill>
                <a:latin typeface="Times New Roman" pitchFamily="18" charset="0"/>
                <a:cs typeface="B Nazanin" pitchFamily="2" charset="-78"/>
              </a:rPr>
              <a:t>بیماری زا(</a:t>
            </a:r>
            <a:r>
              <a:rPr lang="en-US" sz="1800" b="1" dirty="0" smtClean="0">
                <a:solidFill>
                  <a:srgbClr val="C00000"/>
                </a:solidFill>
                <a:latin typeface="Times New Roman" pitchFamily="18" charset="0"/>
                <a:cs typeface="B Nazanin" pitchFamily="2" charset="-78"/>
              </a:rPr>
              <a:t>pathogen</a:t>
            </a:r>
            <a:r>
              <a:rPr lang="fa-IR" sz="1800" b="1" dirty="0" smtClean="0">
                <a:solidFill>
                  <a:srgbClr val="C00000"/>
                </a:solidFill>
                <a:latin typeface="Times New Roman" pitchFamily="18" charset="0"/>
                <a:cs typeface="B Nazanin" pitchFamily="2" charset="-78"/>
              </a:rPr>
              <a:t>):</a:t>
            </a:r>
            <a:r>
              <a:rPr lang="fa-IR" sz="1800" b="1" dirty="0" smtClean="0">
                <a:solidFill>
                  <a:srgbClr val="0000CC"/>
                </a:solidFill>
                <a:latin typeface="Times New Roman" pitchFamily="18" charset="0"/>
                <a:cs typeface="B Nazanin" pitchFamily="2" charset="-78"/>
              </a:rPr>
              <a:t>میکروارگانیمسی که توانایی ایجاد بیماری را دارد.</a:t>
            </a:r>
            <a:endParaRPr lang="en-US" sz="1800" b="1" dirty="0" smtClean="0">
              <a:solidFill>
                <a:srgbClr val="0000CC"/>
              </a:solidFill>
              <a:latin typeface="Times New Roman" pitchFamily="18" charset="0"/>
              <a:cs typeface="B Nazanin" pitchFamily="2" charset="-78"/>
            </a:endParaRPr>
          </a:p>
          <a:p>
            <a:pPr lvl="0" algn="just" rtl="1"/>
            <a:r>
              <a:rPr lang="fa-IR" sz="1900" b="1" dirty="0" smtClean="0">
                <a:solidFill>
                  <a:srgbClr val="C00000"/>
                </a:solidFill>
                <a:latin typeface="Times New Roman" pitchFamily="18" charset="0"/>
                <a:cs typeface="B Nazanin" pitchFamily="2" charset="-78"/>
              </a:rPr>
              <a:t>بیماری زای فرصت طلب (</a:t>
            </a:r>
            <a:r>
              <a:rPr lang="en-US" sz="1900" b="1" dirty="0" smtClean="0">
                <a:solidFill>
                  <a:srgbClr val="C00000"/>
                </a:solidFill>
                <a:latin typeface="Times New Roman" pitchFamily="18" charset="0"/>
                <a:cs typeface="B Nazanin" pitchFamily="2" charset="-78"/>
              </a:rPr>
              <a:t>opportunistic: pathogen</a:t>
            </a:r>
            <a:r>
              <a:rPr lang="fa-IR" sz="1900" b="1" dirty="0" smtClean="0">
                <a:solidFill>
                  <a:srgbClr val="C00000"/>
                </a:solidFill>
                <a:latin typeface="Times New Roman" pitchFamily="18" charset="0"/>
                <a:cs typeface="B Nazanin" pitchFamily="2" charset="-78"/>
              </a:rPr>
              <a:t>)عاملی </a:t>
            </a:r>
            <a:r>
              <a:rPr lang="fa-IR" sz="1900" b="1" dirty="0" smtClean="0">
                <a:solidFill>
                  <a:srgbClr val="0000CC"/>
                </a:solidFill>
                <a:latin typeface="Times New Roman" pitchFamily="18" charset="0"/>
                <a:cs typeface="B Nazanin" pitchFamily="2" charset="-78"/>
              </a:rPr>
              <a:t>است که تنها زمانی توانایی ایجاد بیماری را دارد که مقاومت میزبان مختل شده باشد(مثل بیماران دچار سرکوب سیستم ایمنی).</a:t>
            </a:r>
            <a:endParaRPr lang="en-US" sz="1900" b="1" dirty="0" smtClean="0">
              <a:solidFill>
                <a:srgbClr val="0000CC"/>
              </a:solidFill>
              <a:latin typeface="Times New Roman" pitchFamily="18" charset="0"/>
              <a:cs typeface="B Nazanin" pitchFamily="2" charset="-78"/>
            </a:endParaRPr>
          </a:p>
          <a:p>
            <a:pPr lvl="0" algn="just" rtl="1"/>
            <a:r>
              <a:rPr lang="fa-IR" sz="1900" b="1" dirty="0" smtClean="0">
                <a:solidFill>
                  <a:srgbClr val="C00000"/>
                </a:solidFill>
                <a:latin typeface="Times New Roman" pitchFamily="18" charset="0"/>
                <a:cs typeface="B Nazanin" pitchFamily="2" charset="-78"/>
              </a:rPr>
              <a:t>بیماری زایی(</a:t>
            </a:r>
            <a:r>
              <a:rPr lang="en-US" sz="1900" b="1" dirty="0" err="1" smtClean="0">
                <a:solidFill>
                  <a:srgbClr val="C00000"/>
                </a:solidFill>
                <a:latin typeface="Times New Roman" pitchFamily="18" charset="0"/>
                <a:cs typeface="B Nazanin" pitchFamily="2" charset="-78"/>
              </a:rPr>
              <a:t>pathogenicity</a:t>
            </a:r>
            <a:r>
              <a:rPr lang="fa-IR" sz="1900" b="1" dirty="0" smtClean="0">
                <a:solidFill>
                  <a:srgbClr val="C00000"/>
                </a:solidFill>
                <a:latin typeface="Times New Roman" pitchFamily="18" charset="0"/>
                <a:cs typeface="B Nazanin" pitchFamily="2" charset="-78"/>
              </a:rPr>
              <a:t>):</a:t>
            </a:r>
            <a:r>
              <a:rPr lang="fa-IR" sz="1900" b="1" dirty="0" smtClean="0">
                <a:solidFill>
                  <a:srgbClr val="0000CC"/>
                </a:solidFill>
                <a:latin typeface="Times New Roman" pitchFamily="18" charset="0"/>
                <a:cs typeface="B Nazanin" pitchFamily="2" charset="-78"/>
              </a:rPr>
              <a:t>توانایی عامل عفونی در ایجاد بیماری را گویند.</a:t>
            </a:r>
            <a:endParaRPr lang="en-US" sz="1900" b="1" dirty="0" smtClean="0">
              <a:solidFill>
                <a:srgbClr val="0000CC"/>
              </a:solidFill>
              <a:latin typeface="Times New Roman" pitchFamily="18" charset="0"/>
              <a:cs typeface="B Nazanin" pitchFamily="2" charset="-78"/>
            </a:endParaRPr>
          </a:p>
          <a:p>
            <a:pPr lvl="0" algn="just" rtl="1"/>
            <a:r>
              <a:rPr lang="fa-IR" sz="1900" b="1" dirty="0" smtClean="0">
                <a:solidFill>
                  <a:srgbClr val="C00000"/>
                </a:solidFill>
                <a:latin typeface="Times New Roman" pitchFamily="18" charset="0"/>
                <a:cs typeface="B Nazanin" pitchFamily="2" charset="-78"/>
              </a:rPr>
              <a:t>توکسین زایی(</a:t>
            </a:r>
            <a:r>
              <a:rPr lang="en-US" sz="1900" b="1" dirty="0" err="1" smtClean="0">
                <a:solidFill>
                  <a:srgbClr val="C00000"/>
                </a:solidFill>
                <a:latin typeface="Times New Roman" pitchFamily="18" charset="0"/>
                <a:cs typeface="B Nazanin" pitchFamily="2" charset="-78"/>
              </a:rPr>
              <a:t>toxigenicity</a:t>
            </a:r>
            <a:r>
              <a:rPr lang="fa-IR" sz="1900" b="1" dirty="0" smtClean="0">
                <a:solidFill>
                  <a:srgbClr val="C00000"/>
                </a:solidFill>
                <a:latin typeface="Times New Roman" pitchFamily="18" charset="0"/>
                <a:cs typeface="B Nazanin" pitchFamily="2" charset="-78"/>
              </a:rPr>
              <a:t>):</a:t>
            </a:r>
            <a:r>
              <a:rPr lang="fa-IR" sz="1900" b="1" dirty="0" smtClean="0">
                <a:solidFill>
                  <a:srgbClr val="0000CC"/>
                </a:solidFill>
                <a:latin typeface="Times New Roman" pitchFamily="18" charset="0"/>
                <a:cs typeface="B Nazanin" pitchFamily="2" charset="-78"/>
              </a:rPr>
              <a:t>توانایی میکروارگانیسم برای تولید توکسینی که در گسترش بیماری دخالت دارد.</a:t>
            </a:r>
            <a:endParaRPr lang="en-US" sz="1900" b="1" dirty="0" smtClean="0">
              <a:solidFill>
                <a:srgbClr val="0000CC"/>
              </a:solidFill>
              <a:latin typeface="Times New Roman" pitchFamily="18" charset="0"/>
              <a:cs typeface="B Nazanin" pitchFamily="2" charset="-78"/>
            </a:endParaRPr>
          </a:p>
          <a:p>
            <a:pPr lvl="0" algn="just" rtl="1"/>
            <a:r>
              <a:rPr lang="fa-IR" sz="1900" b="1" dirty="0" smtClean="0">
                <a:solidFill>
                  <a:srgbClr val="C00000"/>
                </a:solidFill>
                <a:latin typeface="Times New Roman" pitchFamily="18" charset="0"/>
                <a:cs typeface="B Nazanin" pitchFamily="2" charset="-78"/>
              </a:rPr>
              <a:t>قدرت بیماری زایی(</a:t>
            </a:r>
            <a:r>
              <a:rPr lang="en-US" sz="1900" b="1" dirty="0" smtClean="0">
                <a:solidFill>
                  <a:srgbClr val="C00000"/>
                </a:solidFill>
                <a:latin typeface="Times New Roman" pitchFamily="18" charset="0"/>
                <a:cs typeface="B Nazanin" pitchFamily="2" charset="-78"/>
              </a:rPr>
              <a:t>virulence</a:t>
            </a:r>
            <a:r>
              <a:rPr lang="fa-IR" sz="1900" b="1" dirty="0" smtClean="0">
                <a:solidFill>
                  <a:srgbClr val="C00000"/>
                </a:solidFill>
                <a:latin typeface="Times New Roman" pitchFamily="18" charset="0"/>
                <a:cs typeface="B Nazanin" pitchFamily="2" charset="-78"/>
              </a:rPr>
              <a:t>): </a:t>
            </a:r>
            <a:r>
              <a:rPr lang="fa-IR" sz="1900" b="1" dirty="0" smtClean="0">
                <a:solidFill>
                  <a:srgbClr val="0000CC"/>
                </a:solidFill>
                <a:latin typeface="Times New Roman" pitchFamily="18" charset="0"/>
                <a:cs typeface="B Nazanin" pitchFamily="2" charset="-78"/>
              </a:rPr>
              <a:t>قابلیت کمی یک عامل در ایجاد بیماری را گویند.عامل ویرولانت زمانی باعث ایجاد بیماری می شود </a:t>
            </a:r>
            <a:r>
              <a:rPr lang="en-US" sz="1900" b="1" dirty="0" smtClean="0">
                <a:solidFill>
                  <a:srgbClr val="0000CC"/>
                </a:solidFill>
                <a:latin typeface="Times New Roman" pitchFamily="18" charset="0"/>
                <a:cs typeface="B Nazanin" pitchFamily="2" charset="-78"/>
              </a:rPr>
              <a:t>,</a:t>
            </a:r>
            <a:r>
              <a:rPr lang="fa-IR" sz="1900" b="1" dirty="0" smtClean="0">
                <a:solidFill>
                  <a:srgbClr val="0000CC"/>
                </a:solidFill>
                <a:latin typeface="Times New Roman" pitchFamily="18" charset="0"/>
                <a:cs typeface="B Nazanin" pitchFamily="2" charset="-78"/>
              </a:rPr>
              <a:t>که به مقدار کمی وارد بدن میزبان می شود. ویرولانس</a:t>
            </a:r>
            <a:r>
              <a:rPr lang="en-US" sz="1900" b="1" dirty="0" smtClean="0">
                <a:solidFill>
                  <a:srgbClr val="0000CC"/>
                </a:solidFill>
                <a:latin typeface="Times New Roman" pitchFamily="18" charset="0"/>
                <a:cs typeface="B Nazanin" pitchFamily="2" charset="-78"/>
              </a:rPr>
              <a:t>,</a:t>
            </a:r>
            <a:r>
              <a:rPr lang="fa-IR" sz="1900" b="1" dirty="0" smtClean="0">
                <a:solidFill>
                  <a:srgbClr val="0000CC"/>
                </a:solidFill>
                <a:latin typeface="Times New Roman" pitchFamily="18" charset="0"/>
                <a:cs typeface="B Nazanin" pitchFamily="2" charset="-78"/>
              </a:rPr>
              <a:t> چسبندگی </a:t>
            </a:r>
            <a:r>
              <a:rPr lang="en-US" sz="1900" b="1" dirty="0" smtClean="0">
                <a:solidFill>
                  <a:srgbClr val="0000CC"/>
                </a:solidFill>
                <a:latin typeface="Times New Roman" pitchFamily="18" charset="0"/>
                <a:cs typeface="B Nazanin" pitchFamily="2" charset="-78"/>
              </a:rPr>
              <a:t>,</a:t>
            </a:r>
            <a:r>
              <a:rPr lang="fa-IR" sz="1900" b="1" dirty="0" smtClean="0">
                <a:solidFill>
                  <a:srgbClr val="0000CC"/>
                </a:solidFill>
                <a:latin typeface="Times New Roman" pitchFamily="18" charset="0"/>
                <a:cs typeface="B Nazanin" pitchFamily="2" charset="-78"/>
              </a:rPr>
              <a:t>تهاجم و تو کسیژنیسیتی را هم در بر می گیرد.</a:t>
            </a:r>
          </a:p>
          <a:p>
            <a:pPr algn="r" rtl="1"/>
            <a:r>
              <a:rPr lang="fa-IR" sz="2000" b="1" dirty="0" smtClean="0">
                <a:cs typeface="B Nazanin" pitchFamily="2" charset="-78"/>
              </a:rPr>
              <a:t>استقرار پایدار</a:t>
            </a:r>
            <a:r>
              <a:rPr lang="fa-IR" sz="2000" dirty="0" smtClean="0">
                <a:cs typeface="B Nazanin" pitchFamily="2" charset="-78"/>
              </a:rPr>
              <a:t> میکروارگانیسم ها در درون بدن را کلونیزاسیون می گویند که همراه با تکثیر موضعی باکتری در محل استقرار می باشد.</a:t>
            </a:r>
            <a:endParaRPr lang="en-US" sz="2000" dirty="0" smtClean="0">
              <a:cs typeface="B Nazanin" pitchFamily="2" charset="-78"/>
            </a:endParaRPr>
          </a:p>
          <a:p>
            <a:pPr lvl="0" algn="just" rtl="1"/>
            <a:endParaRPr lang="en-US" sz="1900" b="1" dirty="0" smtClean="0">
              <a:solidFill>
                <a:srgbClr val="0000CC"/>
              </a:solidFill>
              <a:latin typeface="Times New Roman" pitchFamily="18" charset="0"/>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7239000" cy="785818"/>
          </a:xfrm>
        </p:spPr>
        <p:txBody>
          <a:bodyPr>
            <a:normAutofit fontScale="90000"/>
          </a:bodyPr>
          <a:lstStyle/>
          <a:p>
            <a:pPr lvl="0" algn="r" rtl="1"/>
            <a:r>
              <a:rPr lang="fa-IR" sz="2700" dirty="0" smtClean="0">
                <a:solidFill>
                  <a:srgbClr val="C00000"/>
                </a:solidFill>
                <a:latin typeface="Times New Roman" pitchFamily="18" charset="0"/>
                <a:cs typeface="B Nazanin" pitchFamily="2" charset="-78"/>
              </a:rPr>
              <a:t>شناسایی باکتریهایی که باعث بیماری می شوند</a:t>
            </a:r>
            <a:r>
              <a:rPr lang="en-US" sz="4000" dirty="0" smtClean="0">
                <a:solidFill>
                  <a:srgbClr val="0000CC"/>
                </a:solidFill>
                <a:latin typeface="Times New Roman" pitchFamily="18" charset="0"/>
                <a:cs typeface="B Nazanin" pitchFamily="2" charset="-78"/>
              </a:rPr>
              <a:t/>
            </a:r>
            <a:br>
              <a:rPr lang="en-US" sz="4000" dirty="0" smtClean="0">
                <a:solidFill>
                  <a:srgbClr val="0000CC"/>
                </a:solidFill>
                <a:latin typeface="Times New Roman" pitchFamily="18" charset="0"/>
                <a:cs typeface="B Nazanin" pitchFamily="2" charset="-78"/>
              </a:rPr>
            </a:br>
            <a:endParaRPr lang="en-US" dirty="0"/>
          </a:p>
        </p:txBody>
      </p:sp>
      <p:sp>
        <p:nvSpPr>
          <p:cNvPr id="3" name="Content Placeholder 2"/>
          <p:cNvSpPr>
            <a:spLocks noGrp="1"/>
          </p:cNvSpPr>
          <p:nvPr>
            <p:ph idx="1"/>
          </p:nvPr>
        </p:nvSpPr>
        <p:spPr>
          <a:xfrm>
            <a:off x="500034" y="857232"/>
            <a:ext cx="7239000" cy="4846320"/>
          </a:xfrm>
        </p:spPr>
        <p:txBody>
          <a:bodyPr>
            <a:normAutofit/>
          </a:bodyPr>
          <a:lstStyle/>
          <a:p>
            <a:pPr algn="just" rtl="1">
              <a:buNone/>
            </a:pPr>
            <a:endParaRPr lang="en-US" sz="1900" b="1" dirty="0" smtClean="0">
              <a:solidFill>
                <a:srgbClr val="0000CC"/>
              </a:solidFill>
              <a:latin typeface="Times New Roman" pitchFamily="18" charset="0"/>
              <a:cs typeface="B Nazanin" pitchFamily="2" charset="-78"/>
            </a:endParaRPr>
          </a:p>
          <a:p>
            <a:pPr algn="just" rtl="1"/>
            <a:r>
              <a:rPr lang="fa-IR" sz="1900" b="1" dirty="0" smtClean="0">
                <a:solidFill>
                  <a:srgbClr val="0000CC"/>
                </a:solidFill>
                <a:latin typeface="Times New Roman" pitchFamily="18" charset="0"/>
                <a:cs typeface="B Nazanin" pitchFamily="2" charset="-78"/>
              </a:rPr>
              <a:t>انسانها و حیوانات دارای مقدار زیادی فلورنرمال هستند که معمولا باعث ایجاد بیماری نمی شوند</a:t>
            </a:r>
            <a:r>
              <a:rPr lang="en-US" sz="1900" b="1" dirty="0" smtClean="0">
                <a:solidFill>
                  <a:srgbClr val="0000CC"/>
                </a:solidFill>
                <a:latin typeface="Times New Roman" pitchFamily="18" charset="0"/>
                <a:cs typeface="B Nazanin" pitchFamily="2" charset="-78"/>
              </a:rPr>
              <a:t>,</a:t>
            </a:r>
            <a:r>
              <a:rPr lang="fa-IR" sz="1900" b="1" dirty="0" smtClean="0">
                <a:solidFill>
                  <a:srgbClr val="0000CC"/>
                </a:solidFill>
                <a:latin typeface="Times New Roman" pitchFamily="18" charset="0"/>
                <a:cs typeface="B Nazanin" pitchFamily="2" charset="-78"/>
              </a:rPr>
              <a:t> اما تعادلی برای بقاء رشد و تکثیر باکتری و میزبان فراهم می آورند.</a:t>
            </a:r>
            <a:endParaRPr lang="en-US" sz="1900" b="1" dirty="0" smtClean="0">
              <a:solidFill>
                <a:srgbClr val="0000CC"/>
              </a:solidFill>
              <a:latin typeface="Times New Roman" pitchFamily="18" charset="0"/>
              <a:cs typeface="B Nazanin" pitchFamily="2" charset="-78"/>
            </a:endParaRPr>
          </a:p>
          <a:p>
            <a:pPr algn="just" rtl="1"/>
            <a:r>
              <a:rPr lang="fa-IR" sz="1900" b="1" dirty="0" smtClean="0">
                <a:solidFill>
                  <a:srgbClr val="0000CC"/>
                </a:solidFill>
                <a:latin typeface="Times New Roman" pitchFamily="18" charset="0"/>
                <a:cs typeface="B Nazanin" pitchFamily="2" charset="-78"/>
              </a:rPr>
              <a:t>برخی از باکتری هایی که جز علل مهم بیماری ها محسوب می شوند، به طور معمول از فلور طبیعی کشت می شوند.( استرپتو کوک پنومونیه</a:t>
            </a:r>
            <a:r>
              <a:rPr lang="en-US" sz="1900" b="1" dirty="0" smtClean="0">
                <a:solidFill>
                  <a:srgbClr val="0000CC"/>
                </a:solidFill>
                <a:latin typeface="Times New Roman" pitchFamily="18" charset="0"/>
                <a:cs typeface="B Nazanin" pitchFamily="2" charset="-78"/>
              </a:rPr>
              <a:t>,</a:t>
            </a:r>
            <a:r>
              <a:rPr lang="fa-IR" sz="1900" b="1" dirty="0" smtClean="0">
                <a:solidFill>
                  <a:srgbClr val="0000CC"/>
                </a:solidFill>
                <a:latin typeface="Times New Roman" pitchFamily="18" charset="0"/>
                <a:cs typeface="B Nazanin" pitchFamily="2" charset="-78"/>
              </a:rPr>
              <a:t>استافیلوکوک اورئوس).</a:t>
            </a:r>
            <a:endParaRPr lang="en-US" sz="1900" b="1" dirty="0" smtClean="0">
              <a:solidFill>
                <a:srgbClr val="0000CC"/>
              </a:solidFill>
              <a:latin typeface="Times New Roman" pitchFamily="18" charset="0"/>
              <a:cs typeface="B Nazanin" pitchFamily="2" charset="-78"/>
            </a:endParaRPr>
          </a:p>
          <a:p>
            <a:pPr algn="just" rtl="1"/>
            <a:r>
              <a:rPr lang="fa-IR" sz="1900" b="1" dirty="0" smtClean="0">
                <a:solidFill>
                  <a:srgbClr val="0000CC"/>
                </a:solidFill>
                <a:latin typeface="Times New Roman" pitchFamily="18" charset="0"/>
                <a:cs typeface="B Nazanin" pitchFamily="2" charset="-78"/>
              </a:rPr>
              <a:t>برخی مواقع هم باکتریهایی واضحا بیماری زا (مثل سالمونلا تیفی )وجود دارند که باعث ایجاد عفونت نهفته یا بدون علامت کلینیکی (</a:t>
            </a:r>
            <a:r>
              <a:rPr lang="en-US" sz="1900" b="1" dirty="0" smtClean="0">
                <a:solidFill>
                  <a:srgbClr val="0000CC"/>
                </a:solidFill>
                <a:latin typeface="Times New Roman" pitchFamily="18" charset="0"/>
                <a:cs typeface="B Nazanin" pitchFamily="2" charset="-78"/>
              </a:rPr>
              <a:t>subclinical</a:t>
            </a:r>
            <a:r>
              <a:rPr lang="fa-IR" sz="1900" b="1" dirty="0" smtClean="0">
                <a:solidFill>
                  <a:srgbClr val="0000CC"/>
                </a:solidFill>
                <a:latin typeface="Times New Roman" pitchFamily="18" charset="0"/>
                <a:cs typeface="B Nazanin" pitchFamily="2" charset="-78"/>
              </a:rPr>
              <a:t>)می شوند و میزبان ناقلی از این باکتریها است.</a:t>
            </a:r>
          </a:p>
          <a:p>
            <a:pPr algn="just" rtl="1"/>
            <a:r>
              <a:rPr lang="fa-IR" sz="1900" b="1" dirty="0" smtClean="0">
                <a:solidFill>
                  <a:srgbClr val="0000CC"/>
                </a:solidFill>
                <a:latin typeface="Times New Roman" pitchFamily="18" charset="0"/>
                <a:cs typeface="B Nazanin" pitchFamily="2" charset="-78"/>
              </a:rPr>
              <a:t>نشان داده یک گونه باکتری خاص عامل یک بیماری خاص است مشکل است=کخ</a:t>
            </a:r>
            <a:endParaRPr lang="en-US" sz="1900" b="1" dirty="0" smtClean="0">
              <a:solidFill>
                <a:srgbClr val="0000CC"/>
              </a:solidFill>
              <a:latin typeface="Times New Roman" pitchFamily="18" charset="0"/>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80068"/>
          </a:xfrm>
        </p:spPr>
        <p:txBody>
          <a:bodyPr>
            <a:noAutofit/>
          </a:bodyPr>
          <a:lstStyle/>
          <a:p>
            <a:pPr lvl="0" algn="r" rtl="1"/>
            <a:r>
              <a:rPr lang="fa-IR" sz="2000" dirty="0" smtClean="0">
                <a:solidFill>
                  <a:srgbClr val="C00000"/>
                </a:solidFill>
                <a:latin typeface="Times New Roman" pitchFamily="18" charset="0"/>
                <a:cs typeface="B Nazanin" pitchFamily="2" charset="-78"/>
              </a:rPr>
              <a:t>اصول کخ به شرح زیر است:</a:t>
            </a:r>
            <a:r>
              <a:rPr lang="en-US" sz="2000" dirty="0" smtClean="0">
                <a:solidFill>
                  <a:srgbClr val="C00000"/>
                </a:solidFill>
                <a:latin typeface="Times New Roman" pitchFamily="18" charset="0"/>
                <a:cs typeface="B Nazanin" pitchFamily="2" charset="-78"/>
              </a:rPr>
              <a:t/>
            </a:r>
            <a:br>
              <a:rPr lang="en-US" sz="2000" dirty="0" smtClean="0">
                <a:solidFill>
                  <a:srgbClr val="C00000"/>
                </a:solidFill>
                <a:latin typeface="Times New Roman" pitchFamily="18" charset="0"/>
                <a:cs typeface="B Nazanin" pitchFamily="2" charset="-78"/>
              </a:rPr>
            </a:br>
            <a:endParaRPr lang="en-US" sz="2000" dirty="0">
              <a:solidFill>
                <a:srgbClr val="C00000"/>
              </a:solidFill>
            </a:endParaRPr>
          </a:p>
        </p:txBody>
      </p:sp>
      <p:sp>
        <p:nvSpPr>
          <p:cNvPr id="3" name="Content Placeholder 2"/>
          <p:cNvSpPr>
            <a:spLocks noGrp="1"/>
          </p:cNvSpPr>
          <p:nvPr>
            <p:ph idx="1"/>
          </p:nvPr>
        </p:nvSpPr>
        <p:spPr>
          <a:xfrm>
            <a:off x="428596" y="928670"/>
            <a:ext cx="7239000" cy="4846320"/>
          </a:xfrm>
        </p:spPr>
        <p:txBody>
          <a:bodyPr>
            <a:normAutofit fontScale="85000" lnSpcReduction="20000"/>
          </a:bodyPr>
          <a:lstStyle/>
          <a:p>
            <a:pPr algn="just" rtl="1"/>
            <a:r>
              <a:rPr lang="fa-IR" sz="2700" b="1" dirty="0" smtClean="0">
                <a:solidFill>
                  <a:srgbClr val="0000CC"/>
                </a:solidFill>
                <a:latin typeface="Times New Roman" pitchFamily="18" charset="0"/>
                <a:cs typeface="B Nazanin" pitchFamily="2" charset="-78"/>
              </a:rPr>
              <a:t>1-میکروارگانیسم باید در هر مورد بیماری وجود داشته باشد اما در ارگانیسم های سالم وجود نداشته باشد</a:t>
            </a:r>
            <a:endParaRPr lang="en-US" sz="2700" b="1" dirty="0" smtClean="0">
              <a:solidFill>
                <a:srgbClr val="0000CC"/>
              </a:solidFill>
              <a:latin typeface="Times New Roman" pitchFamily="18" charset="0"/>
              <a:cs typeface="B Nazanin" pitchFamily="2" charset="-78"/>
            </a:endParaRPr>
          </a:p>
          <a:p>
            <a:pPr algn="just" rtl="1"/>
            <a:r>
              <a:rPr lang="fa-IR" sz="2700" b="1" dirty="0" smtClean="0">
                <a:solidFill>
                  <a:srgbClr val="0000CC"/>
                </a:solidFill>
                <a:latin typeface="Times New Roman" pitchFamily="18" charset="0"/>
                <a:cs typeface="B Nazanin" pitchFamily="2" charset="-78"/>
              </a:rPr>
              <a:t>2-میکروارگانیسم باید در محیط  های کشت خالص در شرایط ازمایشگاهی (</a:t>
            </a:r>
            <a:r>
              <a:rPr lang="en-US" sz="2700" b="1" dirty="0" err="1" smtClean="0">
                <a:solidFill>
                  <a:srgbClr val="0000CC"/>
                </a:solidFill>
                <a:latin typeface="Times New Roman" pitchFamily="18" charset="0"/>
                <a:cs typeface="B Nazanin" pitchFamily="2" charset="-78"/>
              </a:rPr>
              <a:t>invitro</a:t>
            </a:r>
            <a:r>
              <a:rPr lang="fa-IR" sz="2700" b="1" dirty="0" smtClean="0">
                <a:solidFill>
                  <a:srgbClr val="0000CC"/>
                </a:solidFill>
                <a:latin typeface="Times New Roman" pitchFamily="18" charset="0"/>
                <a:cs typeface="B Nazanin" pitchFamily="2" charset="-78"/>
              </a:rPr>
              <a:t>) و یا خارج از بدن میزبان برای چند نسل رشد داده شود.</a:t>
            </a:r>
            <a:endParaRPr lang="en-US" sz="2700" b="1" dirty="0" smtClean="0">
              <a:solidFill>
                <a:srgbClr val="0000CC"/>
              </a:solidFill>
              <a:latin typeface="Times New Roman" pitchFamily="18" charset="0"/>
              <a:cs typeface="B Nazanin" pitchFamily="2" charset="-78"/>
            </a:endParaRPr>
          </a:p>
          <a:p>
            <a:pPr algn="just" rtl="1"/>
            <a:r>
              <a:rPr lang="fa-IR" sz="2700" b="1" dirty="0" smtClean="0">
                <a:solidFill>
                  <a:srgbClr val="0000CC"/>
                </a:solidFill>
                <a:latin typeface="Times New Roman" pitchFamily="18" charset="0"/>
                <a:cs typeface="B Nazanin" pitchFamily="2" charset="-78"/>
              </a:rPr>
              <a:t>3-با تلقیح یک عامل خالص شده به یک گونه حیوانی مستعد باید بیماری تیپیک ایجاد شود.</a:t>
            </a:r>
            <a:endParaRPr lang="en-US" sz="2700" b="1" dirty="0" smtClean="0">
              <a:solidFill>
                <a:srgbClr val="0000CC"/>
              </a:solidFill>
              <a:latin typeface="Times New Roman" pitchFamily="18" charset="0"/>
              <a:cs typeface="B Nazanin" pitchFamily="2" charset="-78"/>
            </a:endParaRPr>
          </a:p>
          <a:p>
            <a:pPr algn="just" rtl="1"/>
            <a:r>
              <a:rPr lang="fa-IR" sz="2700" b="1" dirty="0" smtClean="0">
                <a:solidFill>
                  <a:srgbClr val="0000CC"/>
                </a:solidFill>
                <a:latin typeface="Times New Roman" pitchFamily="18" charset="0"/>
                <a:cs typeface="B Nazanin" pitchFamily="2" charset="-78"/>
              </a:rPr>
              <a:t>4-میکروارگانیسم را باید دوباره از ضایعاتی که توسط بیماری به صورت تجربی ایجاد شده بتوان جدا کرد.</a:t>
            </a:r>
            <a:endParaRPr lang="en-US" sz="2700" b="1" dirty="0" smtClean="0">
              <a:solidFill>
                <a:srgbClr val="0000CC"/>
              </a:solidFill>
              <a:latin typeface="Times New Roman" pitchFamily="18" charset="0"/>
              <a:cs typeface="B Nazanin" pitchFamily="2" charset="-78"/>
            </a:endParaRPr>
          </a:p>
          <a:p>
            <a:pPr lvl="0" algn="just" rtl="1"/>
            <a:r>
              <a:rPr lang="fa-IR" sz="2700" b="1" dirty="0" smtClean="0">
                <a:solidFill>
                  <a:srgbClr val="C00000"/>
                </a:solidFill>
                <a:latin typeface="Times New Roman" pitchFamily="18" charset="0"/>
                <a:cs typeface="B Nazanin" pitchFamily="2" charset="-78"/>
              </a:rPr>
              <a:t>نکته: </a:t>
            </a:r>
            <a:r>
              <a:rPr lang="fa-IR" sz="2700" b="1" dirty="0" smtClean="0">
                <a:solidFill>
                  <a:srgbClr val="0000CC"/>
                </a:solidFill>
                <a:latin typeface="Times New Roman" pitchFamily="18" charset="0"/>
                <a:cs typeface="B Nazanin" pitchFamily="2" charset="-78"/>
              </a:rPr>
              <a:t>از جمله میکروارگانیسم هایی که معیارهای اصول کخ را ندارند ولی باعث بیماری میشوند می توان تره پونما پالیدوم (سیفلیس) و مایکوباکتریوم لپره (جذام)را نام برد که در شرایط ازمایشگاهی نمی توان انها را رشد داد.</a:t>
            </a:r>
            <a:endParaRPr lang="en-US" sz="2700" b="1" dirty="0" smtClean="0">
              <a:solidFill>
                <a:srgbClr val="0000CC"/>
              </a:solidFill>
              <a:latin typeface="Times New Roman" pitchFamily="18" charset="0"/>
              <a:cs typeface="B Nazanin" pitchFamily="2" charset="-78"/>
            </a:endParaRPr>
          </a:p>
          <a:p>
            <a:pPr algn="just" rtl="1"/>
            <a:r>
              <a:rPr lang="fa-IR" sz="2700" b="1" dirty="0" smtClean="0">
                <a:solidFill>
                  <a:srgbClr val="0000CC"/>
                </a:solidFill>
                <a:latin typeface="Times New Roman" pitchFamily="18" charset="0"/>
                <a:cs typeface="B Nazanin" pitchFamily="2" charset="-78"/>
              </a:rPr>
              <a:t>همچنین نایسریا گنوره (سوزاک) دارای مدل حیوانی نیست ولی در محیط ازمایشگاه قابل کشت است.</a:t>
            </a:r>
            <a:endParaRPr lang="en-US" sz="2700" b="1" dirty="0" smtClean="0">
              <a:solidFill>
                <a:srgbClr val="0000CC"/>
              </a:solidFill>
              <a:latin typeface="Times New Roman" pitchFamily="18" charset="0"/>
              <a:cs typeface="B Nazanin" pitchFamily="2" charset="-78"/>
            </a:endParaRPr>
          </a:p>
          <a:p>
            <a:pPr algn="r" rtl="1"/>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642918"/>
            <a:ext cx="7239000" cy="4846320"/>
          </a:xfrm>
        </p:spPr>
        <p:txBody>
          <a:bodyPr>
            <a:normAutofit fontScale="85000" lnSpcReduction="20000"/>
          </a:bodyPr>
          <a:lstStyle/>
          <a:p>
            <a:pPr lvl="0" algn="just" rtl="1"/>
            <a:r>
              <a:rPr lang="fa-IR" sz="2500" b="1" dirty="0" smtClean="0">
                <a:solidFill>
                  <a:srgbClr val="FF0000"/>
                </a:solidFill>
                <a:latin typeface="Times New Roman" pitchFamily="18" charset="0"/>
                <a:cs typeface="B Nazanin" pitchFamily="2" charset="-78"/>
              </a:rPr>
              <a:t>بررسی بیماری و عفونت از طریق اصول کخ:</a:t>
            </a:r>
          </a:p>
          <a:p>
            <a:pPr lvl="0" algn="just" rtl="1"/>
            <a:r>
              <a:rPr lang="fa-IR" sz="2500" b="1" dirty="0" smtClean="0">
                <a:solidFill>
                  <a:srgbClr val="0000CC"/>
                </a:solidFill>
                <a:latin typeface="Times New Roman" pitchFamily="18" charset="0"/>
                <a:cs typeface="B Nazanin" pitchFamily="2" charset="-78"/>
              </a:rPr>
              <a:t>نکته:برخی از گونه های همیشه </a:t>
            </a:r>
            <a:r>
              <a:rPr lang="fa-IR" sz="2500" b="1" dirty="0" smtClean="0">
                <a:solidFill>
                  <a:srgbClr val="C00000"/>
                </a:solidFill>
                <a:latin typeface="Times New Roman" pitchFamily="18" charset="0"/>
                <a:cs typeface="B Nazanin" pitchFamily="2" charset="-78"/>
              </a:rPr>
              <a:t>بیماری زا </a:t>
            </a:r>
            <a:r>
              <a:rPr lang="fa-IR" sz="2500" b="1" dirty="0" smtClean="0">
                <a:solidFill>
                  <a:srgbClr val="0000CC"/>
                </a:solidFill>
                <a:latin typeface="Times New Roman" pitchFamily="18" charset="0"/>
                <a:cs typeface="B Nazanin" pitchFamily="2" charset="-78"/>
              </a:rPr>
              <a:t>بوده و وجود ان ها غیر طبیعی است مثل مایکوباکتریوم توبرکلوزیس(سل)و یرسینیا</a:t>
            </a:r>
            <a:r>
              <a:rPr lang="en-US" sz="2500" b="1" dirty="0" err="1" smtClean="0">
                <a:solidFill>
                  <a:srgbClr val="0000CC"/>
                </a:solidFill>
                <a:latin typeface="Times New Roman" pitchFamily="18" charset="0"/>
                <a:cs typeface="B Nazanin" pitchFamily="2" charset="-78"/>
              </a:rPr>
              <a:t>pestis</a:t>
            </a:r>
            <a:r>
              <a:rPr lang="fa-IR" sz="2500" b="1" dirty="0" smtClean="0">
                <a:solidFill>
                  <a:srgbClr val="0000CC"/>
                </a:solidFill>
                <a:latin typeface="Times New Roman" pitchFamily="18" charset="0"/>
                <a:cs typeface="B Nazanin" pitchFamily="2" charset="-78"/>
              </a:rPr>
              <a:t>(طاعون)که همگی دارای معیارهای اصول کخ هستند.</a:t>
            </a:r>
            <a:endParaRPr lang="en-US" sz="2500" b="1" dirty="0" smtClean="0">
              <a:solidFill>
                <a:srgbClr val="0000CC"/>
              </a:solidFill>
              <a:latin typeface="Times New Roman" pitchFamily="18" charset="0"/>
              <a:cs typeface="B Nazanin" pitchFamily="2" charset="-78"/>
            </a:endParaRPr>
          </a:p>
          <a:p>
            <a:pPr lvl="0" algn="just" rtl="1"/>
            <a:r>
              <a:rPr lang="fa-IR" sz="2500" b="1" dirty="0" smtClean="0">
                <a:solidFill>
                  <a:srgbClr val="0000CC"/>
                </a:solidFill>
                <a:latin typeface="Times New Roman" pitchFamily="18" charset="0"/>
                <a:cs typeface="B Nazanin" pitchFamily="2" charset="-78"/>
              </a:rPr>
              <a:t>باکتری های دیگر مثل گونه های </a:t>
            </a:r>
            <a:r>
              <a:rPr lang="fa-IR" sz="2500" b="1" dirty="0" smtClean="0">
                <a:solidFill>
                  <a:srgbClr val="FF0000"/>
                </a:solidFill>
                <a:latin typeface="Times New Roman" pitchFamily="18" charset="0"/>
                <a:cs typeface="B Nazanin" pitchFamily="2" charset="-78"/>
              </a:rPr>
              <a:t>سودوموناس</a:t>
            </a:r>
            <a:r>
              <a:rPr lang="fa-IR" sz="2500" b="1" dirty="0" smtClean="0">
                <a:solidFill>
                  <a:srgbClr val="0000CC"/>
                </a:solidFill>
                <a:latin typeface="Times New Roman" pitchFamily="18" charset="0"/>
                <a:cs typeface="B Nazanin" pitchFamily="2" charset="-78"/>
              </a:rPr>
              <a:t>، </a:t>
            </a:r>
            <a:r>
              <a:rPr lang="fa-IR" sz="2500" b="1" dirty="0" smtClean="0">
                <a:solidFill>
                  <a:srgbClr val="FF0000"/>
                </a:solidFill>
                <a:latin typeface="Times New Roman" pitchFamily="18" charset="0"/>
                <a:cs typeface="B Nazanin" pitchFamily="2" charset="-78"/>
              </a:rPr>
              <a:t>استنوتروفوموناس مالتوفیلا </a:t>
            </a:r>
            <a:r>
              <a:rPr lang="fa-IR" sz="2500" b="1" dirty="0" smtClean="0">
                <a:solidFill>
                  <a:srgbClr val="0000CC"/>
                </a:solidFill>
                <a:latin typeface="Times New Roman" pitchFamily="18" charset="0"/>
                <a:cs typeface="B Nazanin" pitchFamily="2" charset="-78"/>
              </a:rPr>
              <a:t>و بسیاری از مخمرها  و کپک ها فقط در اشخاص دچار سرکوب ایمنی و ناتوان ایجاد بیماری می نمایند و پاتوژن هایی </a:t>
            </a:r>
            <a:r>
              <a:rPr lang="fa-IR" sz="2500" b="1" dirty="0" smtClean="0">
                <a:solidFill>
                  <a:srgbClr val="C00000"/>
                </a:solidFill>
                <a:latin typeface="Times New Roman" pitchFamily="18" charset="0"/>
                <a:cs typeface="B Nazanin" pitchFamily="2" charset="-78"/>
              </a:rPr>
              <a:t>فرصت طلب </a:t>
            </a:r>
            <a:r>
              <a:rPr lang="fa-IR" sz="2500" b="1" dirty="0" smtClean="0">
                <a:solidFill>
                  <a:srgbClr val="0000CC"/>
                </a:solidFill>
                <a:latin typeface="Times New Roman" pitchFamily="18" charset="0"/>
                <a:cs typeface="B Nazanin" pitchFamily="2" charset="-78"/>
              </a:rPr>
              <a:t>هستند. اشرشیا: </a:t>
            </a:r>
            <a:r>
              <a:rPr lang="fa-IR" sz="2500" b="1" dirty="0" smtClean="0">
                <a:solidFill>
                  <a:srgbClr val="C00000"/>
                </a:solidFill>
                <a:latin typeface="Times New Roman" pitchFamily="18" charset="0"/>
                <a:cs typeface="B Nazanin" pitchFamily="2" charset="-78"/>
              </a:rPr>
              <a:t>غیربیماریزا</a:t>
            </a:r>
            <a:endParaRPr lang="en-US" sz="2500" b="1" dirty="0" smtClean="0">
              <a:solidFill>
                <a:srgbClr val="C00000"/>
              </a:solidFill>
              <a:latin typeface="Times New Roman" pitchFamily="18" charset="0"/>
              <a:cs typeface="B Nazanin" pitchFamily="2" charset="-78"/>
            </a:endParaRPr>
          </a:p>
          <a:p>
            <a:pPr algn="just" rtl="1"/>
            <a:r>
              <a:rPr lang="fa-IR" sz="2200" b="1" dirty="0" smtClean="0">
                <a:solidFill>
                  <a:srgbClr val="0000CC"/>
                </a:solidFill>
                <a:latin typeface="Times New Roman" pitchFamily="18" charset="0"/>
                <a:cs typeface="B Nazanin" pitchFamily="2" charset="-78"/>
              </a:rPr>
              <a:t>در میکروارگانیسم هایی که کشت ان ها مشکل و یا نا ممکن است می توان از واکنش زنجیره پلی مراز یا همان</a:t>
            </a:r>
            <a:r>
              <a:rPr lang="en-US" sz="2200" b="1" dirty="0" smtClean="0">
                <a:solidFill>
                  <a:srgbClr val="0000CC"/>
                </a:solidFill>
                <a:latin typeface="Times New Roman" pitchFamily="18" charset="0"/>
                <a:cs typeface="B Nazanin" pitchFamily="2" charset="-78"/>
              </a:rPr>
              <a:t>PCR (polymerase chain reaction)</a:t>
            </a:r>
            <a:r>
              <a:rPr lang="fa-IR" sz="2200" b="1" dirty="0" smtClean="0">
                <a:solidFill>
                  <a:srgbClr val="0000CC"/>
                </a:solidFill>
                <a:latin typeface="Times New Roman" pitchFamily="18" charset="0"/>
                <a:cs typeface="B Nazanin" pitchFamily="2" charset="-78"/>
              </a:rPr>
              <a:t> برای شناسایی ارگانیسم ها استفاده کرد.</a:t>
            </a:r>
          </a:p>
          <a:p>
            <a:pPr algn="just" rtl="1"/>
            <a:r>
              <a:rPr lang="fa-IR" sz="2200" b="1" dirty="0" smtClean="0">
                <a:solidFill>
                  <a:srgbClr val="0000CC"/>
                </a:solidFill>
                <a:latin typeface="Times New Roman" pitchFamily="18" charset="0"/>
                <a:cs typeface="B Nazanin" pitchFamily="2" charset="-78"/>
              </a:rPr>
              <a:t> 1-بیماری ویپل (تروفریماویپلی)2</a:t>
            </a:r>
          </a:p>
          <a:p>
            <a:pPr algn="just" rtl="1"/>
            <a:r>
              <a:rPr lang="fa-IR" sz="2200" b="1" dirty="0" smtClean="0">
                <a:solidFill>
                  <a:srgbClr val="0000CC"/>
                </a:solidFill>
                <a:latin typeface="Times New Roman" pitchFamily="18" charset="0"/>
                <a:cs typeface="B Nazanin" pitchFamily="2" charset="-78"/>
              </a:rPr>
              <a:t>2-انژیوماتوز باسیلی(بارتونلاهنسله)</a:t>
            </a:r>
          </a:p>
          <a:p>
            <a:pPr algn="just" rtl="1"/>
            <a:r>
              <a:rPr lang="fa-IR" sz="2200" b="1" dirty="0" smtClean="0">
                <a:solidFill>
                  <a:srgbClr val="0000CC"/>
                </a:solidFill>
                <a:latin typeface="Times New Roman" pitchFamily="18" charset="0"/>
                <a:cs typeface="B Nazanin" pitchFamily="2" charset="-78"/>
              </a:rPr>
              <a:t>3-ارلیشیوز مونوسیتیک انسانی(ارلیشیا</a:t>
            </a:r>
            <a:r>
              <a:rPr lang="en-US" sz="2200" b="1" dirty="0" err="1" smtClean="0">
                <a:solidFill>
                  <a:srgbClr val="0000CC"/>
                </a:solidFill>
                <a:latin typeface="Times New Roman" pitchFamily="18" charset="0"/>
                <a:cs typeface="B Nazanin" pitchFamily="2" charset="-78"/>
              </a:rPr>
              <a:t>chaffeensis</a:t>
            </a:r>
            <a:r>
              <a:rPr lang="fa-IR" sz="2200" b="1" dirty="0" smtClean="0">
                <a:solidFill>
                  <a:srgbClr val="0000CC"/>
                </a:solidFill>
                <a:latin typeface="Times New Roman" pitchFamily="18" charset="0"/>
                <a:cs typeface="B Nazanin" pitchFamily="2" charset="-78"/>
              </a:rPr>
              <a:t>)</a:t>
            </a:r>
          </a:p>
          <a:p>
            <a:pPr algn="just" rtl="1"/>
            <a:r>
              <a:rPr lang="fa-IR" sz="2200" b="1" dirty="0" smtClean="0">
                <a:solidFill>
                  <a:srgbClr val="0000CC"/>
                </a:solidFill>
                <a:latin typeface="Times New Roman" pitchFamily="18" charset="0"/>
                <a:cs typeface="B Nazanin" pitchFamily="2" charset="-78"/>
              </a:rPr>
              <a:t>4-سندروم ریوی هانتا ویروسی</a:t>
            </a:r>
          </a:p>
          <a:p>
            <a:pPr algn="just" rtl="1"/>
            <a:r>
              <a:rPr lang="fa-IR" sz="2200" b="1" dirty="0" smtClean="0">
                <a:solidFill>
                  <a:srgbClr val="0000CC"/>
                </a:solidFill>
                <a:latin typeface="Times New Roman" pitchFamily="18" charset="0"/>
                <a:cs typeface="B Nazanin" pitchFamily="2" charset="-78"/>
              </a:rPr>
              <a:t>5-سارکوم کاپوزی (هرپس ویروس انسانی تیپ 8)</a:t>
            </a:r>
            <a:endParaRPr lang="en-US" sz="2200" b="1" dirty="0" smtClean="0">
              <a:solidFill>
                <a:srgbClr val="0000CC"/>
              </a:solidFill>
              <a:latin typeface="Times New Roman" pitchFamily="18" charset="0"/>
              <a:cs typeface="B Nazanin" pitchFamily="2" charset="-78"/>
            </a:endParaRPr>
          </a:p>
          <a:p>
            <a:pPr algn="just" rtl="1"/>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8630"/>
          </a:xfrm>
        </p:spPr>
        <p:txBody>
          <a:bodyPr>
            <a:normAutofit fontScale="90000"/>
          </a:bodyPr>
          <a:lstStyle/>
          <a:p>
            <a:pPr algn="r" rtl="1"/>
            <a:r>
              <a:rPr lang="en-US" dirty="0" smtClean="0"/>
              <a:t/>
            </a:r>
            <a:br>
              <a:rPr lang="en-US" dirty="0" smtClean="0"/>
            </a:br>
            <a:r>
              <a:rPr lang="fa-IR" sz="4000" dirty="0" smtClean="0">
                <a:solidFill>
                  <a:srgbClr val="C00000"/>
                </a:solidFill>
                <a:cs typeface="B Nazanin" pitchFamily="2" charset="-78"/>
              </a:rPr>
              <a:t>انتقال عفونت</a:t>
            </a:r>
            <a:endParaRPr lang="en-US" dirty="0"/>
          </a:p>
        </p:txBody>
      </p:sp>
      <p:sp>
        <p:nvSpPr>
          <p:cNvPr id="3" name="Content Placeholder 2"/>
          <p:cNvSpPr>
            <a:spLocks noGrp="1"/>
          </p:cNvSpPr>
          <p:nvPr>
            <p:ph idx="1"/>
          </p:nvPr>
        </p:nvSpPr>
        <p:spPr>
          <a:xfrm>
            <a:off x="571472" y="1071546"/>
            <a:ext cx="7239000" cy="4846320"/>
          </a:xfrm>
        </p:spPr>
        <p:txBody>
          <a:bodyPr>
            <a:normAutofit fontScale="85000" lnSpcReduction="20000"/>
          </a:bodyPr>
          <a:lstStyle/>
          <a:p>
            <a:pPr algn="just" rtl="1"/>
            <a:r>
              <a:rPr lang="fa-IR" sz="2700" b="1" dirty="0" smtClean="0">
                <a:solidFill>
                  <a:srgbClr val="0000CC"/>
                </a:solidFill>
                <a:latin typeface="Times New Roman" pitchFamily="18" charset="0"/>
                <a:cs typeface="B Nazanin" pitchFamily="2" charset="-78"/>
              </a:rPr>
              <a:t>1-برخی از باکتری ها که علت شایع بیماری در انسان هستند ابتدا در حیوانات وجود داشته و سپس به طور اتفاقی انسان را الوده میکنند.مثل </a:t>
            </a:r>
            <a:r>
              <a:rPr lang="fa-IR" sz="2700" b="1" dirty="0" smtClean="0">
                <a:solidFill>
                  <a:srgbClr val="FF0000"/>
                </a:solidFill>
                <a:latin typeface="Times New Roman" pitchFamily="18" charset="0"/>
                <a:cs typeface="B Nazanin" pitchFamily="2" charset="-78"/>
              </a:rPr>
              <a:t>سالمونلا و کمپیلوباکتر </a:t>
            </a:r>
            <a:r>
              <a:rPr lang="fa-IR" sz="2700" b="1" dirty="0" smtClean="0">
                <a:solidFill>
                  <a:srgbClr val="0000CC"/>
                </a:solidFill>
                <a:latin typeface="Times New Roman" pitchFamily="18" charset="0"/>
                <a:cs typeface="B Nazanin" pitchFamily="2" charset="-78"/>
              </a:rPr>
              <a:t>که بطور معمول حیوانات را الوده میکنند و سپس از راه محصولات غذایی به انسانی منتقل می شوند.</a:t>
            </a:r>
            <a:endParaRPr lang="en-US" sz="2700" b="1" dirty="0" smtClean="0">
              <a:solidFill>
                <a:srgbClr val="0000CC"/>
              </a:solidFill>
              <a:latin typeface="Times New Roman" pitchFamily="18" charset="0"/>
              <a:cs typeface="B Nazanin" pitchFamily="2" charset="-78"/>
            </a:endParaRPr>
          </a:p>
          <a:p>
            <a:pPr algn="just" rtl="1"/>
            <a:r>
              <a:rPr lang="fa-IR" sz="2700" b="1" dirty="0" smtClean="0">
                <a:solidFill>
                  <a:srgbClr val="0000CC"/>
                </a:solidFill>
                <a:latin typeface="Times New Roman" pitchFamily="18" charset="0"/>
                <a:cs typeface="B Nazanin" pitchFamily="2" charset="-78"/>
              </a:rPr>
              <a:t>2-برخی از باکتری ها به علت اشتباه در چرخه  زندگی طبیعی شان به صورت اتفاقی انسان را الوده می کنند. این ارگانیسم ها با بدن انسان سازگاری نداشته و بیماری ناشی از ان ها می تواند شدید باشد. مثل </a:t>
            </a:r>
            <a:r>
              <a:rPr lang="fa-IR" sz="2700" b="1" dirty="0" smtClean="0">
                <a:solidFill>
                  <a:srgbClr val="FF0000"/>
                </a:solidFill>
                <a:latin typeface="Times New Roman" pitchFamily="18" charset="0"/>
                <a:cs typeface="B Nazanin" pitchFamily="2" charset="-78"/>
              </a:rPr>
              <a:t>یرسینیا</a:t>
            </a:r>
            <a:r>
              <a:rPr lang="en-US" sz="2700" b="1" dirty="0" err="1" smtClean="0">
                <a:solidFill>
                  <a:srgbClr val="FF0000"/>
                </a:solidFill>
                <a:latin typeface="Times New Roman" pitchFamily="18" charset="0"/>
                <a:cs typeface="B Nazanin" pitchFamily="2" charset="-78"/>
              </a:rPr>
              <a:t>pestis</a:t>
            </a:r>
            <a:r>
              <a:rPr lang="fa-IR" sz="2700" b="1" dirty="0" smtClean="0">
                <a:solidFill>
                  <a:srgbClr val="FF0000"/>
                </a:solidFill>
                <a:latin typeface="Times New Roman" pitchFamily="18" charset="0"/>
                <a:cs typeface="B Nazanin" pitchFamily="2" charset="-78"/>
              </a:rPr>
              <a:t>(طاعون)که </a:t>
            </a:r>
            <a:r>
              <a:rPr lang="fa-IR" sz="2700" b="1" dirty="0" smtClean="0">
                <a:solidFill>
                  <a:srgbClr val="0000CC"/>
                </a:solidFill>
                <a:latin typeface="Times New Roman" pitchFamily="18" charset="0"/>
                <a:cs typeface="B Nazanin" pitchFamily="2" charset="-78"/>
              </a:rPr>
              <a:t>بصورت اتفاقی توسط کک به انسان منتقل میشود. همچنین </a:t>
            </a:r>
            <a:r>
              <a:rPr lang="fa-IR" sz="2700" b="1" dirty="0" smtClean="0">
                <a:solidFill>
                  <a:srgbClr val="FF0000"/>
                </a:solidFill>
                <a:latin typeface="Times New Roman" pitchFamily="18" charset="0"/>
                <a:cs typeface="B Nazanin" pitchFamily="2" charset="-78"/>
              </a:rPr>
              <a:t>در باسیلوس انتراسیس(بیماری </a:t>
            </a:r>
            <a:r>
              <a:rPr lang="fa-IR" sz="2700" b="1" dirty="0" smtClean="0">
                <a:solidFill>
                  <a:srgbClr val="0000CC"/>
                </a:solidFill>
                <a:latin typeface="Times New Roman" pitchFamily="18" charset="0"/>
                <a:cs typeface="B Nazanin" pitchFamily="2" charset="-78"/>
              </a:rPr>
              <a:t>سیاه زخم)که حیوانات را الوده کرده و میتواند توسط موی حیوانات انتقال یابد.</a:t>
            </a:r>
            <a:endParaRPr lang="en-US" sz="2700" b="1" dirty="0" smtClean="0">
              <a:solidFill>
                <a:srgbClr val="0000CC"/>
              </a:solidFill>
              <a:latin typeface="Times New Roman" pitchFamily="18" charset="0"/>
              <a:cs typeface="B Nazanin" pitchFamily="2" charset="-78"/>
            </a:endParaRPr>
          </a:p>
          <a:p>
            <a:pPr algn="just" rtl="1"/>
            <a:r>
              <a:rPr lang="fa-IR" sz="2700" b="1" dirty="0" smtClean="0">
                <a:solidFill>
                  <a:srgbClr val="0000CC"/>
                </a:solidFill>
                <a:latin typeface="Times New Roman" pitchFamily="18" charset="0"/>
                <a:cs typeface="B Nazanin" pitchFamily="2" charset="-78"/>
              </a:rPr>
              <a:t>انواع مختلف کلستریدیوم هم میتواند از راه خوردن مواد الوده باعث گاستروانتریت(توسط کلستریدیوم دیفیسیل)و یا بوتولیسم (کلستریدیوم بوتولینیوم)شوند و یا با الوده شدن زخم با خاک (مثل گانگرن گازی ناشی از کلستریدیوم پرفرژنس و کزاز ناشی از کلستریدیوم تتانی)باعث انتقال به انسان شوند.</a:t>
            </a:r>
            <a:endParaRPr lang="en-US" sz="2700" b="1" dirty="0" smtClean="0">
              <a:solidFill>
                <a:srgbClr val="0000CC"/>
              </a:solidFill>
              <a:latin typeface="Times New Roman" pitchFamily="18" charset="0"/>
              <a:cs typeface="B Nazanin" pitchFamily="2" charset="-78"/>
            </a:endParaRPr>
          </a:p>
          <a:p>
            <a:pPr algn="r" rtl="1"/>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7239000" cy="714380"/>
          </a:xfrm>
        </p:spPr>
        <p:txBody>
          <a:bodyPr>
            <a:normAutofit fontScale="90000"/>
          </a:bodyPr>
          <a:lstStyle/>
          <a:p>
            <a:pPr algn="r" rtl="1"/>
            <a:r>
              <a:rPr lang="fa-IR" sz="2700" dirty="0" smtClean="0">
                <a:solidFill>
                  <a:srgbClr val="C00000"/>
                </a:solidFill>
                <a:cs typeface="B Nazanin" pitchFamily="2" charset="-78"/>
              </a:rPr>
              <a:t>برخی از راههای انتقال میکروارگانیسم ها به صورت زیر است:</a:t>
            </a:r>
            <a:r>
              <a:rPr lang="en-US" dirty="0" smtClean="0"/>
              <a:t/>
            </a:r>
            <a:br>
              <a:rPr lang="en-US" dirty="0" smtClean="0"/>
            </a:br>
            <a:endParaRPr lang="en-US" dirty="0"/>
          </a:p>
        </p:txBody>
      </p:sp>
      <p:sp>
        <p:nvSpPr>
          <p:cNvPr id="3" name="Content Placeholder 2"/>
          <p:cNvSpPr>
            <a:spLocks noGrp="1"/>
          </p:cNvSpPr>
          <p:nvPr>
            <p:ph idx="1"/>
          </p:nvPr>
        </p:nvSpPr>
        <p:spPr>
          <a:xfrm>
            <a:off x="500034" y="785794"/>
            <a:ext cx="7239000" cy="4846320"/>
          </a:xfrm>
        </p:spPr>
        <p:txBody>
          <a:bodyPr>
            <a:normAutofit fontScale="62500" lnSpcReduction="20000"/>
          </a:bodyPr>
          <a:lstStyle/>
          <a:p>
            <a:pPr rtl="1"/>
            <a:r>
              <a:rPr lang="fa-IR" dirty="0" smtClean="0"/>
              <a:t> </a:t>
            </a:r>
            <a:endParaRPr lang="en-US" dirty="0" smtClean="0"/>
          </a:p>
          <a:p>
            <a:pPr lvl="0" algn="just" rtl="1"/>
            <a:r>
              <a:rPr lang="fa-IR" sz="3300" b="1" dirty="0" smtClean="0">
                <a:solidFill>
                  <a:srgbClr val="0000CC"/>
                </a:solidFill>
                <a:latin typeface="Times New Roman" pitchFamily="18" charset="0"/>
                <a:cs typeface="B Nazanin" pitchFamily="2" charset="-78"/>
              </a:rPr>
              <a:t>در ویبریو کلرا در اثر مصرف اب یا غذای دریایی که با اسهال بیمار حاوی این باکتری الوده شده است.</a:t>
            </a:r>
            <a:endParaRPr lang="en-US" sz="3300" b="1" dirty="0" smtClean="0">
              <a:solidFill>
                <a:srgbClr val="0000CC"/>
              </a:solidFill>
              <a:latin typeface="Times New Roman" pitchFamily="18" charset="0"/>
              <a:cs typeface="B Nazanin" pitchFamily="2" charset="-78"/>
            </a:endParaRPr>
          </a:p>
          <a:p>
            <a:pPr lvl="0" algn="just" rtl="1"/>
            <a:r>
              <a:rPr lang="fa-IR" sz="3300" b="1" dirty="0" smtClean="0">
                <a:solidFill>
                  <a:srgbClr val="0000CC"/>
                </a:solidFill>
                <a:latin typeface="Times New Roman" pitchFamily="18" charset="0"/>
                <a:cs typeface="B Nazanin" pitchFamily="2" charset="-78"/>
              </a:rPr>
              <a:t>در اشرشیا کولی اسهال باعث انتقال باکتری میشود.</a:t>
            </a:r>
            <a:endParaRPr lang="en-US" sz="3300" b="1" dirty="0" smtClean="0">
              <a:solidFill>
                <a:srgbClr val="0000CC"/>
              </a:solidFill>
              <a:latin typeface="Times New Roman" pitchFamily="18" charset="0"/>
              <a:cs typeface="B Nazanin" pitchFamily="2" charset="-78"/>
            </a:endParaRPr>
          </a:p>
          <a:p>
            <a:pPr lvl="0" algn="just" rtl="1"/>
            <a:r>
              <a:rPr lang="fa-IR" sz="3300" b="1" dirty="0" smtClean="0">
                <a:solidFill>
                  <a:srgbClr val="0000CC"/>
                </a:solidFill>
                <a:latin typeface="Times New Roman" pitchFamily="18" charset="0"/>
                <a:cs typeface="B Nazanin" pitchFamily="2" charset="-78"/>
              </a:rPr>
              <a:t>مایکوباکتریوم توبرکلوزیس(سل)که فقط انسان را الوده میکند از طریق سرفه و از راه ائروسل منتقل میشود.</a:t>
            </a:r>
            <a:endParaRPr lang="en-US" sz="3300" b="1" dirty="0" smtClean="0">
              <a:solidFill>
                <a:srgbClr val="0000CC"/>
              </a:solidFill>
              <a:latin typeface="Times New Roman" pitchFamily="18" charset="0"/>
              <a:cs typeface="B Nazanin" pitchFamily="2" charset="-78"/>
            </a:endParaRPr>
          </a:p>
          <a:p>
            <a:pPr lvl="0" algn="just" rtl="1"/>
            <a:r>
              <a:rPr lang="fa-IR" sz="3300" b="1" dirty="0" smtClean="0">
                <a:solidFill>
                  <a:srgbClr val="0000CC"/>
                </a:solidFill>
                <a:latin typeface="Times New Roman" pitchFamily="18" charset="0"/>
                <a:cs typeface="B Nazanin" pitchFamily="2" charset="-78"/>
              </a:rPr>
              <a:t>استافیلوکوک اورئوس که توسط دستها از شخصی به شخص دیگر منتقل میشود.</a:t>
            </a:r>
            <a:endParaRPr lang="en-US" sz="3300" b="1" dirty="0" smtClean="0">
              <a:solidFill>
                <a:srgbClr val="0000CC"/>
              </a:solidFill>
              <a:latin typeface="Times New Roman" pitchFamily="18" charset="0"/>
              <a:cs typeface="B Nazanin" pitchFamily="2" charset="-78"/>
            </a:endParaRPr>
          </a:p>
          <a:p>
            <a:pPr lvl="0" algn="just" rtl="1"/>
            <a:r>
              <a:rPr lang="fa-IR" sz="3300" b="1" dirty="0" smtClean="0">
                <a:solidFill>
                  <a:srgbClr val="0000CC"/>
                </a:solidFill>
                <a:latin typeface="Times New Roman" pitchFamily="18" charset="0"/>
                <a:cs typeface="B Nazanin" pitchFamily="2" charset="-78"/>
              </a:rPr>
              <a:t>نکته:معمولا استافیلوکوک اورئوس در قسمت قدامی بینی افراد کولونیزه شده و با خارش بینی انتقال می یابد.</a:t>
            </a:r>
            <a:endParaRPr lang="en-US" sz="3300" b="1" dirty="0" smtClean="0">
              <a:solidFill>
                <a:srgbClr val="0000CC"/>
              </a:solidFill>
              <a:latin typeface="Times New Roman" pitchFamily="18" charset="0"/>
              <a:cs typeface="B Nazanin" pitchFamily="2" charset="-78"/>
            </a:endParaRPr>
          </a:p>
          <a:p>
            <a:pPr lvl="0" algn="just" rtl="1"/>
            <a:r>
              <a:rPr lang="fa-IR" sz="3300" b="1" dirty="0" smtClean="0">
                <a:solidFill>
                  <a:srgbClr val="0000CC"/>
                </a:solidFill>
                <a:latin typeface="Times New Roman" pitchFamily="18" charset="0"/>
                <a:cs typeface="B Nazanin" pitchFamily="2" charset="-78"/>
              </a:rPr>
              <a:t>عفونت های فرصت طلب نیز که باعث ایجاد عفونت های بیمارستانی میشوند از راه دستهای کارکنان بیمارستان ها منتقل میشوند.</a:t>
            </a:r>
            <a:endParaRPr lang="en-US" sz="3300" b="1" dirty="0" smtClean="0">
              <a:solidFill>
                <a:srgbClr val="0000CC"/>
              </a:solidFill>
              <a:latin typeface="Times New Roman" pitchFamily="18" charset="0"/>
              <a:cs typeface="B Nazanin" pitchFamily="2" charset="-78"/>
            </a:endParaRPr>
          </a:p>
          <a:p>
            <a:pPr algn="just" rtl="1"/>
            <a:r>
              <a:rPr lang="fa-IR" sz="3300" b="1" dirty="0" smtClean="0">
                <a:solidFill>
                  <a:srgbClr val="0000CC"/>
                </a:solidFill>
                <a:latin typeface="Times New Roman" pitchFamily="18" charset="0"/>
                <a:cs typeface="B Nazanin" pitchFamily="2" charset="-78"/>
              </a:rPr>
              <a:t>از بیشترین محل هایی که باکتری های بیماری زا وارد بدن میشوند میتوان غشاهای مخاطی که در تماس پوست هستند را نام برد مثل مجاری تنفسی، مجاری گوارشی (بیشتر دهان)ناحیه تناسلی و دستگاه ادراری.</a:t>
            </a:r>
            <a:endParaRPr lang="en-US" sz="3300" b="1" dirty="0" smtClean="0">
              <a:solidFill>
                <a:srgbClr val="0000CC"/>
              </a:solidFill>
              <a:latin typeface="Times New Roman" pitchFamily="18" charset="0"/>
              <a:cs typeface="B Nazanin" pitchFamily="2" charset="-78"/>
            </a:endParaRP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fontScale="90000"/>
          </a:bodyPr>
          <a:lstStyle/>
          <a:p>
            <a:pPr algn="r" rtl="1"/>
            <a:r>
              <a:rPr lang="en-US" dirty="0" smtClean="0"/>
              <a:t/>
            </a:r>
            <a:br>
              <a:rPr lang="en-US" dirty="0" smtClean="0"/>
            </a:br>
            <a:r>
              <a:rPr lang="fa-IR" sz="4000" dirty="0" smtClean="0">
                <a:solidFill>
                  <a:srgbClr val="C00000"/>
                </a:solidFill>
                <a:cs typeface="B Nazanin" pitchFamily="2" charset="-78"/>
              </a:rPr>
              <a:t>فرایند عفونی:</a:t>
            </a:r>
            <a:endParaRPr lang="en-US" dirty="0"/>
          </a:p>
        </p:txBody>
      </p:sp>
      <p:sp>
        <p:nvSpPr>
          <p:cNvPr id="3" name="Content Placeholder 2"/>
          <p:cNvSpPr>
            <a:spLocks noGrp="1"/>
          </p:cNvSpPr>
          <p:nvPr>
            <p:ph idx="1"/>
          </p:nvPr>
        </p:nvSpPr>
        <p:spPr>
          <a:xfrm>
            <a:off x="500034" y="1214422"/>
            <a:ext cx="7239000" cy="4846320"/>
          </a:xfrm>
        </p:spPr>
        <p:txBody>
          <a:bodyPr>
            <a:normAutofit/>
          </a:bodyPr>
          <a:lstStyle/>
          <a:p>
            <a:pPr algn="just" rtl="1"/>
            <a:r>
              <a:rPr lang="fa-IR" sz="1900" b="1" dirty="0" smtClean="0">
                <a:solidFill>
                  <a:srgbClr val="0000CC"/>
                </a:solidFill>
                <a:latin typeface="Times New Roman" pitchFamily="18" charset="0"/>
                <a:cs typeface="B Nazanin" pitchFamily="2" charset="-78"/>
              </a:rPr>
              <a:t>بعد از این که باکتری ها وارد بدن میشوند باید به سلول های میزبان (معمولا سلول های اپی تلیال) بچسبند. بعد از اینکه باکتریها در مکان اولیه عفونت تثبیت شدند میتوانند بطور مستقیم از طریق سیستم لنفاوی به جریان خون گسترش یابند این عفونت(باکتریمی)میتواند گذار یا دائمی باشد .</a:t>
            </a:r>
            <a:endParaRPr lang="en-US" sz="1900" b="1" dirty="0" smtClean="0">
              <a:solidFill>
                <a:srgbClr val="0000CC"/>
              </a:solidFill>
              <a:latin typeface="Times New Roman" pitchFamily="18" charset="0"/>
              <a:cs typeface="B Nazanin" pitchFamily="2" charset="-78"/>
            </a:endParaRPr>
          </a:p>
          <a:p>
            <a:pPr algn="just" rtl="1"/>
            <a:r>
              <a:rPr lang="fa-IR" sz="1900" b="1" dirty="0" smtClean="0">
                <a:solidFill>
                  <a:srgbClr val="0000CC"/>
                </a:solidFill>
                <a:latin typeface="Times New Roman" pitchFamily="18" charset="0"/>
                <a:cs typeface="B Nazanin" pitchFamily="2" charset="-78"/>
              </a:rPr>
              <a:t>باکتریمی به باکتریها  اجازه میدهد تا به طوروسیعی در بدن پخش شده و به بافت هایی برسند که برای تکثیر انها مناسب است. در وبا با خوردن ویبریو کلرا باکتری ها توسط اپی تلیوم روده جذب شده و به لایه مخاطی سطح روده نفوذ می کنند.با تولید توکسین وبا مقدار زیادی آب و کلرید به داخل لومن روده جریان یافته و باعث ایجاد اسهال و اختلال الکترولیت می شوند.</a:t>
            </a:r>
          </a:p>
          <a:p>
            <a:pPr algn="just" rtl="1"/>
            <a:r>
              <a:rPr lang="fa-IR" sz="1900" b="1" dirty="0" smtClean="0">
                <a:solidFill>
                  <a:srgbClr val="0000CC"/>
                </a:solidFill>
                <a:latin typeface="Times New Roman" pitchFamily="18" charset="0"/>
                <a:cs typeface="B Nazanin" pitchFamily="2" charset="-78"/>
              </a:rPr>
              <a:t>پنومونی استرپتوکوک پنومونیه: 40-5 درصد افراد سالم. اتفاقی وارد ریه(کما)- ایجاد پنومونی در افراد فاقد آنتی بادی علیه پلی ساکارید. غدد لمفاوی ریه. خون. مایع مغزی</a:t>
            </a:r>
            <a:r>
              <a:rPr lang="en-US" sz="1900" b="1" dirty="0" smtClean="0">
                <a:solidFill>
                  <a:srgbClr val="0000CC"/>
                </a:solidFill>
                <a:latin typeface="Times New Roman" pitchFamily="18" charset="0"/>
                <a:cs typeface="B Nazanin" pitchFamily="2" charset="-78"/>
              </a:rPr>
              <a:t> </a:t>
            </a:r>
            <a:r>
              <a:rPr lang="fa-IR" sz="1900" b="1" dirty="0" smtClean="0">
                <a:solidFill>
                  <a:srgbClr val="0000CC"/>
                </a:solidFill>
                <a:latin typeface="Times New Roman" pitchFamily="18" charset="0"/>
                <a:cs typeface="B Nazanin" pitchFamily="2" charset="-78"/>
              </a:rPr>
              <a:t>نخاعی، قلب، فضاهای مفصلی</a:t>
            </a:r>
            <a:endParaRPr lang="en-US" sz="1900" b="1" dirty="0" smtClean="0">
              <a:solidFill>
                <a:srgbClr val="0000CC"/>
              </a:solidFill>
              <a:latin typeface="Times New Roman" pitchFamily="18" charset="0"/>
              <a:cs typeface="B Nazanin" pitchFamily="2" charset="-78"/>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mk:@MSITStore:E:\OLD%20WIN\BIOLOGY\New%20Folder\cd1\Jawetz.chm::/www.accessmedicine.com/loadbinary.aspx@name=broo24&amp;filename=broo24_c002f011.gif"/>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28" name="AutoShape 4" descr="mk:@MSITStore:E:\OLD%20WIN\BIOLOGY\New%20Folder\cd1\Jawetz.chm::/www.accessmedicine.com/loadbinary.aspx@name=broo24&amp;filename=broo24_c002f011.gif"/>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29" name="Picture 5" descr="26"/>
          <p:cNvPicPr>
            <a:picLocks noChangeAspect="1" noChangeArrowheads="1"/>
          </p:cNvPicPr>
          <p:nvPr/>
        </p:nvPicPr>
        <p:blipFill>
          <a:blip r:embed="rId2"/>
          <a:srcRect/>
          <a:stretch>
            <a:fillRect/>
          </a:stretch>
        </p:blipFill>
        <p:spPr bwMode="auto">
          <a:xfrm>
            <a:off x="357158" y="357166"/>
            <a:ext cx="8501122" cy="60722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7239000" cy="785818"/>
          </a:xfrm>
        </p:spPr>
        <p:txBody>
          <a:bodyPr>
            <a:normAutofit/>
          </a:bodyPr>
          <a:lstStyle/>
          <a:p>
            <a:pPr algn="r" rtl="1"/>
            <a:r>
              <a:rPr lang="fa-IR" dirty="0" smtClean="0">
                <a:solidFill>
                  <a:srgbClr val="C00000"/>
                </a:solidFill>
                <a:cs typeface="B Nazanin" pitchFamily="2" charset="-78"/>
              </a:rPr>
              <a:t>جزایر بیماری زایی</a:t>
            </a:r>
            <a:r>
              <a:rPr lang="en-US" sz="2000" dirty="0" err="1" smtClean="0">
                <a:solidFill>
                  <a:srgbClr val="C00000"/>
                </a:solidFill>
                <a:latin typeface="Times New Roman" pitchFamily="18" charset="0"/>
                <a:cs typeface="Times New Roman" pitchFamily="18" charset="0"/>
              </a:rPr>
              <a:t>pathogenicity</a:t>
            </a:r>
            <a:r>
              <a:rPr lang="en-US" sz="2000" dirty="0" smtClean="0">
                <a:solidFill>
                  <a:srgbClr val="C00000"/>
                </a:solidFill>
                <a:latin typeface="Times New Roman" pitchFamily="18" charset="0"/>
                <a:cs typeface="Times New Roman" pitchFamily="18" charset="0"/>
              </a:rPr>
              <a:t> islands</a:t>
            </a: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500034" y="1071546"/>
            <a:ext cx="7239000" cy="4846320"/>
          </a:xfrm>
        </p:spPr>
        <p:txBody>
          <a:bodyPr>
            <a:normAutofit/>
          </a:bodyPr>
          <a:lstStyle/>
          <a:p>
            <a:pPr algn="just" rtl="1"/>
            <a:r>
              <a:rPr lang="fa-IR" sz="2100" b="1" dirty="0" smtClean="0">
                <a:solidFill>
                  <a:srgbClr val="0000CC"/>
                </a:solidFill>
                <a:latin typeface="Times New Roman" pitchFamily="18" charset="0"/>
                <a:cs typeface="B Nazanin" pitchFamily="2" charset="-78"/>
              </a:rPr>
              <a:t>گروه بزرگی از ژن های مرتیط با بیماریزایی که برروی کروموزوم باکتری ها وجود دارد. این جزایر گروه های سازمان یافته ای از ژن ها، به طول 200-10 کیلوباز هستند.</a:t>
            </a:r>
          </a:p>
          <a:p>
            <a:pPr algn="just" rtl="1"/>
            <a:r>
              <a:rPr lang="fa-IR" sz="2100" b="1" dirty="0" smtClean="0">
                <a:solidFill>
                  <a:srgbClr val="0000CC"/>
                </a:solidFill>
                <a:latin typeface="Times New Roman" pitchFamily="18" charset="0"/>
                <a:cs typeface="B Nazanin" pitchFamily="2" charset="-78"/>
              </a:rPr>
              <a:t>ویژگی:</a:t>
            </a:r>
          </a:p>
          <a:p>
            <a:pPr algn="just" rtl="1"/>
            <a:r>
              <a:rPr lang="fa-IR" sz="2100" b="1" dirty="0" smtClean="0">
                <a:solidFill>
                  <a:srgbClr val="0000CC"/>
                </a:solidFill>
                <a:latin typeface="Times New Roman" pitchFamily="18" charset="0"/>
                <a:cs typeface="B Nazanin" pitchFamily="2" charset="-78"/>
              </a:rPr>
              <a:t>1. دارای یک یا چند ژن بیماری زا</a:t>
            </a:r>
          </a:p>
          <a:p>
            <a:pPr algn="just" rtl="1"/>
            <a:r>
              <a:rPr lang="fa-IR" sz="2100" b="1" dirty="0" smtClean="0">
                <a:solidFill>
                  <a:srgbClr val="0000CC"/>
                </a:solidFill>
                <a:latin typeface="Times New Roman" pitchFamily="18" charset="0"/>
                <a:cs typeface="B Nazanin" pitchFamily="2" charset="-78"/>
              </a:rPr>
              <a:t>در ژنوم اعضای بیماری زای یک گونه وجود داررند.</a:t>
            </a:r>
          </a:p>
          <a:p>
            <a:pPr algn="just" rtl="1"/>
            <a:r>
              <a:rPr lang="fa-IR" sz="2100" b="1" dirty="0" smtClean="0">
                <a:solidFill>
                  <a:srgbClr val="0000CC"/>
                </a:solidFill>
                <a:latin typeface="Times New Roman" pitchFamily="18" charset="0"/>
                <a:cs typeface="B Nazanin" pitchFamily="2" charset="-78"/>
              </a:rPr>
              <a:t>بزرگ هستند.</a:t>
            </a:r>
          </a:p>
          <a:p>
            <a:pPr algn="just" rtl="1"/>
            <a:r>
              <a:rPr lang="en-US" sz="2100" b="1" i="1" dirty="0" smtClean="0">
                <a:solidFill>
                  <a:srgbClr val="0000CC"/>
                </a:solidFill>
                <a:latin typeface="Times New Roman" pitchFamily="18" charset="0"/>
                <a:cs typeface="B Nazanin" pitchFamily="2" charset="-78"/>
              </a:rPr>
              <a:t>GC</a:t>
            </a:r>
            <a:r>
              <a:rPr lang="fa-IR" sz="2100" b="1" dirty="0" smtClean="0">
                <a:solidFill>
                  <a:srgbClr val="0000CC"/>
                </a:solidFill>
                <a:latin typeface="Times New Roman" pitchFamily="18" charset="0"/>
                <a:cs typeface="B Nazanin" pitchFamily="2" charset="-78"/>
              </a:rPr>
              <a:t> متفاوتی از مابقی دارند.</a:t>
            </a:r>
          </a:p>
          <a:p>
            <a:pPr algn="just" rtl="1"/>
            <a:r>
              <a:rPr lang="fa-IR" sz="2100" b="1" dirty="0" smtClean="0">
                <a:solidFill>
                  <a:srgbClr val="0000CC"/>
                </a:solidFill>
                <a:latin typeface="Times New Roman" pitchFamily="18" charset="0"/>
                <a:cs typeface="B Nazanin" pitchFamily="2" charset="-78"/>
              </a:rPr>
              <a:t>با ژن های </a:t>
            </a:r>
            <a:r>
              <a:rPr lang="en-US" sz="2100" b="1" i="1" dirty="0" err="1" smtClean="0">
                <a:solidFill>
                  <a:srgbClr val="0000CC"/>
                </a:solidFill>
                <a:latin typeface="Times New Roman" pitchFamily="18" charset="0"/>
                <a:cs typeface="B Nazanin" pitchFamily="2" charset="-78"/>
              </a:rPr>
              <a:t>tRNA</a:t>
            </a:r>
            <a:r>
              <a:rPr lang="fa-IR" sz="2100" b="1" dirty="0" smtClean="0">
                <a:solidFill>
                  <a:srgbClr val="0000CC"/>
                </a:solidFill>
                <a:latin typeface="Times New Roman" pitchFamily="18" charset="0"/>
                <a:cs typeface="B Nazanin" pitchFamily="2" charset="-78"/>
              </a:rPr>
              <a:t> همراه هستند.</a:t>
            </a:r>
          </a:p>
          <a:p>
            <a:pPr algn="just" rtl="1"/>
            <a:r>
              <a:rPr lang="fa-IR" sz="2100" b="1" dirty="0" smtClean="0">
                <a:solidFill>
                  <a:srgbClr val="0000CC"/>
                </a:solidFill>
                <a:latin typeface="Times New Roman" pitchFamily="18" charset="0"/>
                <a:cs typeface="B Nazanin" pitchFamily="2" charset="-78"/>
              </a:rPr>
              <a:t>اغلب با عناصر ژنتیکی متحرک یافت می شوند. ناپایداری ژنتیکی دارند</a:t>
            </a:r>
          </a:p>
          <a:p>
            <a:pPr algn="just" rtl="1"/>
            <a:r>
              <a:rPr lang="fa-IR" sz="2100" b="1" dirty="0" smtClean="0">
                <a:solidFill>
                  <a:srgbClr val="0000CC"/>
                </a:solidFill>
                <a:latin typeface="Times New Roman" pitchFamily="18" charset="0"/>
                <a:cs typeface="B Nazanin" pitchFamily="2" charset="-78"/>
              </a:rPr>
              <a:t>منشا آنها طی انتقال ژن از گونه های دیگر است.</a:t>
            </a:r>
            <a:endParaRPr lang="en-US" sz="2100" b="1" dirty="0">
              <a:solidFill>
                <a:srgbClr val="0000CC"/>
              </a:solidFill>
              <a:latin typeface="Times New Roman" pitchFamily="18" charset="0"/>
              <a:cs typeface="B Nazanin" pitchFamily="2" charset="-78"/>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7239000" cy="857256"/>
          </a:xfrm>
        </p:spPr>
        <p:txBody>
          <a:bodyPr>
            <a:normAutofit fontScale="90000"/>
          </a:bodyPr>
          <a:lstStyle/>
          <a:p>
            <a:pPr algn="r" rtl="1"/>
            <a:r>
              <a:rPr lang="fa-IR" dirty="0" smtClean="0">
                <a:solidFill>
                  <a:srgbClr val="C00000"/>
                </a:solidFill>
                <a:cs typeface="B Nazanin" pitchFamily="2" charset="-78"/>
              </a:rPr>
              <a:t>تنظیم فاکتورهای بیماری زا در باکتریها:</a:t>
            </a:r>
            <a:r>
              <a:rPr lang="en-US" dirty="0" smtClean="0"/>
              <a:t/>
            </a:r>
            <a:br>
              <a:rPr lang="en-US" dirty="0" smtClean="0"/>
            </a:br>
            <a:endParaRPr lang="en-US" dirty="0"/>
          </a:p>
        </p:txBody>
      </p:sp>
      <p:sp>
        <p:nvSpPr>
          <p:cNvPr id="3" name="Content Placeholder 2"/>
          <p:cNvSpPr>
            <a:spLocks noGrp="1"/>
          </p:cNvSpPr>
          <p:nvPr>
            <p:ph idx="1"/>
          </p:nvPr>
        </p:nvSpPr>
        <p:spPr>
          <a:xfrm>
            <a:off x="500034" y="928670"/>
            <a:ext cx="7239000" cy="4846320"/>
          </a:xfrm>
        </p:spPr>
        <p:txBody>
          <a:bodyPr>
            <a:normAutofit fontScale="77500" lnSpcReduction="20000"/>
          </a:bodyPr>
          <a:lstStyle/>
          <a:p>
            <a:pPr algn="just" rtl="1"/>
            <a:r>
              <a:rPr lang="fa-IR" sz="2700" b="1" dirty="0" smtClean="0">
                <a:solidFill>
                  <a:srgbClr val="0000CC"/>
                </a:solidFill>
                <a:latin typeface="Times New Roman" pitchFamily="18" charset="0"/>
                <a:cs typeface="B Nazanin" pitchFamily="2" charset="-78"/>
              </a:rPr>
              <a:t>باکتری های بیماری زا (و پاتوژن های دیگر)با هر دو حالت زندگی ازاد یا ساپروفیت سازگاری دارند. برای تنظیم ژن های بیماری زای ارگانیسم ها سیگنالهائی وجود دارد که عبارتند از 1-دما 2 -دسترسی به اهن 3-اسمولاریته 4-فاز رشد 5-</a:t>
            </a:r>
            <a:r>
              <a:rPr lang="en-US" sz="2700" b="1" dirty="0" smtClean="0">
                <a:solidFill>
                  <a:srgbClr val="0000CC"/>
                </a:solidFill>
                <a:latin typeface="Times New Roman" pitchFamily="18" charset="0"/>
                <a:cs typeface="B Nazanin" pitchFamily="2" charset="-78"/>
              </a:rPr>
              <a:t>PH</a:t>
            </a:r>
            <a:r>
              <a:rPr lang="fa-IR" sz="2700" b="1" dirty="0" smtClean="0">
                <a:solidFill>
                  <a:srgbClr val="0000CC"/>
                </a:solidFill>
                <a:latin typeface="Times New Roman" pitchFamily="18" charset="0"/>
                <a:cs typeface="B Nazanin" pitchFamily="2" charset="-78"/>
              </a:rPr>
              <a:t> 6-یون هایی مثل </a:t>
            </a:r>
            <a:r>
              <a:rPr lang="en-US" sz="2700" b="1" dirty="0" smtClean="0">
                <a:solidFill>
                  <a:srgbClr val="0000CC"/>
                </a:solidFill>
                <a:latin typeface="Times New Roman" pitchFamily="18" charset="0"/>
                <a:cs typeface="B Nazanin" pitchFamily="2" charset="-78"/>
              </a:rPr>
              <a:t>ca</a:t>
            </a:r>
            <a:r>
              <a:rPr lang="fa-IR" sz="2700" b="1" dirty="0" smtClean="0">
                <a:solidFill>
                  <a:srgbClr val="0000CC"/>
                </a:solidFill>
                <a:latin typeface="Times New Roman" pitchFamily="18" charset="0"/>
                <a:cs typeface="B Nazanin" pitchFamily="2" charset="-78"/>
              </a:rPr>
              <a:t> 7.فاکتورهای تغذیه ای</a:t>
            </a:r>
            <a:endParaRPr lang="en-US" sz="2700" b="1" dirty="0" smtClean="0">
              <a:solidFill>
                <a:srgbClr val="0000CC"/>
              </a:solidFill>
              <a:latin typeface="Times New Roman" pitchFamily="18" charset="0"/>
              <a:cs typeface="B Nazanin" pitchFamily="2" charset="-78"/>
            </a:endParaRPr>
          </a:p>
          <a:p>
            <a:pPr lvl="0" algn="just" rtl="1"/>
            <a:r>
              <a:rPr lang="fa-IR" sz="2700" b="1" dirty="0" smtClean="0">
                <a:solidFill>
                  <a:srgbClr val="0000CC"/>
                </a:solidFill>
                <a:latin typeface="Times New Roman" pitchFamily="18" charset="0"/>
                <a:cs typeface="B Nazanin" pitchFamily="2" charset="-78"/>
              </a:rPr>
              <a:t>ژن توکسین </a:t>
            </a:r>
            <a:r>
              <a:rPr lang="fa-IR" sz="2700" b="1" dirty="0" smtClean="0">
                <a:solidFill>
                  <a:srgbClr val="FF0000"/>
                </a:solidFill>
                <a:latin typeface="Times New Roman" pitchFamily="18" charset="0"/>
                <a:cs typeface="B Nazanin" pitchFamily="2" charset="-78"/>
              </a:rPr>
              <a:t>دیفتری</a:t>
            </a:r>
            <a:r>
              <a:rPr lang="fa-IR" sz="2700" b="1" dirty="0" smtClean="0">
                <a:solidFill>
                  <a:srgbClr val="0000CC"/>
                </a:solidFill>
                <a:latin typeface="Times New Roman" pitchFamily="18" charset="0"/>
                <a:cs typeface="B Nazanin" pitchFamily="2" charset="-78"/>
              </a:rPr>
              <a:t>(در کورینه باکتریوم دیفتریا)در روی باکتریوفاژهای معتدل قرار دارد. این توکسین فقط توسط انواع لیزوژن تولید می شود.تولید این توکسین در محیط با اهن کم، بیشتر می شود.</a:t>
            </a:r>
            <a:endParaRPr lang="en-US" sz="2700" b="1" dirty="0" smtClean="0">
              <a:solidFill>
                <a:srgbClr val="0000CC"/>
              </a:solidFill>
              <a:latin typeface="Times New Roman" pitchFamily="18" charset="0"/>
              <a:cs typeface="B Nazanin" pitchFamily="2" charset="-78"/>
            </a:endParaRPr>
          </a:p>
          <a:p>
            <a:pPr lvl="0" algn="just" rtl="1"/>
            <a:r>
              <a:rPr lang="fa-IR" sz="2700" b="1" dirty="0" smtClean="0">
                <a:solidFill>
                  <a:srgbClr val="0000CC"/>
                </a:solidFill>
                <a:latin typeface="Times New Roman" pitchFamily="18" charset="0"/>
                <a:cs typeface="B Nazanin" pitchFamily="2" charset="-78"/>
              </a:rPr>
              <a:t>در </a:t>
            </a:r>
            <a:r>
              <a:rPr lang="fa-IR" sz="2700" b="1" dirty="0" smtClean="0">
                <a:solidFill>
                  <a:srgbClr val="FF0000"/>
                </a:solidFill>
                <a:latin typeface="Times New Roman" pitchFamily="18" charset="0"/>
                <a:cs typeface="B Nazanin" pitchFamily="2" charset="-78"/>
              </a:rPr>
              <a:t>بوردتلا پرتوسیس </a:t>
            </a:r>
            <a:r>
              <a:rPr lang="fa-IR" sz="2700" b="1" dirty="0" smtClean="0">
                <a:solidFill>
                  <a:srgbClr val="0000CC"/>
                </a:solidFill>
                <a:latin typeface="Times New Roman" pitchFamily="18" charset="0"/>
                <a:cs typeface="B Nazanin" pitchFamily="2" charset="-78"/>
              </a:rPr>
              <a:t>بروز ژن های بیماری زا در دمای 37 درجه سانتی گراد افزایش می یابند. در حالی که در دماهای پائین تر و یا در صورت وجود غلظت های بالای </a:t>
            </a:r>
            <a:r>
              <a:rPr lang="fa-IR" sz="2700" b="1" dirty="0" smtClean="0">
                <a:solidFill>
                  <a:srgbClr val="FF0000"/>
                </a:solidFill>
                <a:latin typeface="Times New Roman" pitchFamily="18" charset="0"/>
                <a:cs typeface="B Nazanin" pitchFamily="2" charset="-78"/>
              </a:rPr>
              <a:t>منیزیوم سولفات یا اسید نیکوتینیک </a:t>
            </a:r>
            <a:r>
              <a:rPr lang="fa-IR" sz="2700" b="1" dirty="0" smtClean="0">
                <a:solidFill>
                  <a:srgbClr val="0000CC"/>
                </a:solidFill>
                <a:latin typeface="Times New Roman" pitchFamily="18" charset="0"/>
                <a:cs typeface="B Nazanin" pitchFamily="2" charset="-78"/>
              </a:rPr>
              <a:t>مهار می شود0</a:t>
            </a:r>
            <a:endParaRPr lang="en-US" sz="2700" b="1" dirty="0" smtClean="0">
              <a:solidFill>
                <a:srgbClr val="0000CC"/>
              </a:solidFill>
              <a:latin typeface="Times New Roman" pitchFamily="18" charset="0"/>
              <a:cs typeface="B Nazanin" pitchFamily="2" charset="-78"/>
            </a:endParaRPr>
          </a:p>
          <a:p>
            <a:pPr lvl="0" algn="just" rtl="1"/>
            <a:r>
              <a:rPr lang="fa-IR" sz="2700" b="1" dirty="0" smtClean="0">
                <a:solidFill>
                  <a:srgbClr val="0000CC"/>
                </a:solidFill>
                <a:latin typeface="Times New Roman" pitchFamily="18" charset="0"/>
                <a:cs typeface="B Nazanin" pitchFamily="2" charset="-78"/>
              </a:rPr>
              <a:t>ایجاد توکسین </a:t>
            </a:r>
            <a:r>
              <a:rPr lang="fa-IR" sz="2700" b="1" dirty="0" smtClean="0">
                <a:solidFill>
                  <a:srgbClr val="FF0000"/>
                </a:solidFill>
                <a:latin typeface="Times New Roman" pitchFamily="18" charset="0"/>
                <a:cs typeface="B Nazanin" pitchFamily="2" charset="-78"/>
              </a:rPr>
              <a:t>ویبریوکلرا</a:t>
            </a:r>
            <a:r>
              <a:rPr lang="fa-IR" sz="2700" b="1" dirty="0" smtClean="0">
                <a:solidFill>
                  <a:srgbClr val="0000CC"/>
                </a:solidFill>
                <a:latin typeface="Times New Roman" pitchFamily="18" charset="0"/>
                <a:cs typeface="B Nazanin" pitchFamily="2" charset="-78"/>
              </a:rPr>
              <a:t> در </a:t>
            </a:r>
            <a:r>
              <a:rPr lang="en-US" sz="2700" b="1" dirty="0" smtClean="0">
                <a:solidFill>
                  <a:srgbClr val="0000CC"/>
                </a:solidFill>
                <a:latin typeface="Times New Roman" pitchFamily="18" charset="0"/>
                <a:cs typeface="B Nazanin" pitchFamily="2" charset="-78"/>
              </a:rPr>
              <a:t>PH</a:t>
            </a:r>
            <a:r>
              <a:rPr lang="fa-IR" sz="2700" b="1" dirty="0" smtClean="0">
                <a:solidFill>
                  <a:srgbClr val="0000CC"/>
                </a:solidFill>
                <a:latin typeface="Times New Roman" pitchFamily="18" charset="0"/>
                <a:cs typeface="B Nazanin" pitchFamily="2" charset="-78"/>
              </a:rPr>
              <a:t> برابر6 بیشتر از</a:t>
            </a:r>
            <a:r>
              <a:rPr lang="en-US" sz="2700" b="1" dirty="0" smtClean="0">
                <a:solidFill>
                  <a:srgbClr val="0000CC"/>
                </a:solidFill>
                <a:latin typeface="Times New Roman" pitchFamily="18" charset="0"/>
                <a:cs typeface="B Nazanin" pitchFamily="2" charset="-78"/>
              </a:rPr>
              <a:t>PH </a:t>
            </a:r>
            <a:r>
              <a:rPr lang="fa-IR" sz="2700" b="1" dirty="0" smtClean="0">
                <a:solidFill>
                  <a:srgbClr val="0000CC"/>
                </a:solidFill>
                <a:latin typeface="Times New Roman" pitchFamily="18" charset="0"/>
                <a:cs typeface="B Nazanin" pitchFamily="2" charset="-78"/>
              </a:rPr>
              <a:t>برابر 8/5 و در دمای 30 درجه سانتی گراد بیشتر از دمای 37 است.</a:t>
            </a:r>
          </a:p>
          <a:p>
            <a:pPr lvl="0" algn="just" rtl="1"/>
            <a:r>
              <a:rPr lang="fa-IR" sz="2700" b="1" dirty="0" smtClean="0">
                <a:solidFill>
                  <a:srgbClr val="FF0000"/>
                </a:solidFill>
                <a:latin typeface="Times New Roman" pitchFamily="18" charset="0"/>
                <a:cs typeface="B Nazanin" pitchFamily="2" charset="-78"/>
              </a:rPr>
              <a:t>یرسینیا پستیس </a:t>
            </a:r>
            <a:r>
              <a:rPr lang="fa-IR" sz="2700" b="1" dirty="0" smtClean="0">
                <a:solidFill>
                  <a:srgbClr val="0000CC"/>
                </a:solidFill>
                <a:latin typeface="Times New Roman" pitchFamily="18" charset="0"/>
                <a:cs typeface="B Nazanin" pitchFamily="2" charset="-78"/>
              </a:rPr>
              <a:t>یکسری پروتئین های کد شونده توسط پلاسمید تولید می کند. که در دمای 37-35= بیان زیاد و در 28-20=بیان کم</a:t>
            </a:r>
            <a:endParaRPr lang="en-US" sz="2700" b="1" dirty="0" smtClean="0">
              <a:solidFill>
                <a:srgbClr val="0000CC"/>
              </a:solidFill>
              <a:latin typeface="Times New Roman" pitchFamily="18" charset="0"/>
              <a:cs typeface="B Nazanin" pitchFamily="2" charset="-78"/>
            </a:endParaRPr>
          </a:p>
          <a:p>
            <a:pPr lvl="0" algn="just" rtl="1"/>
            <a:r>
              <a:rPr lang="fa-IR" sz="2700" b="1" dirty="0" smtClean="0">
                <a:solidFill>
                  <a:srgbClr val="0000CC"/>
                </a:solidFill>
                <a:latin typeface="Times New Roman" pitchFamily="18" charset="0"/>
                <a:cs typeface="B Nazanin" pitchFamily="2" charset="-78"/>
              </a:rPr>
              <a:t>حرکت در بیماری زائی یرسینیا </a:t>
            </a:r>
            <a:r>
              <a:rPr lang="fa-IR" sz="2700" b="1" dirty="0" smtClean="0">
                <a:solidFill>
                  <a:srgbClr val="FF0000"/>
                </a:solidFill>
                <a:latin typeface="Times New Roman" pitchFamily="18" charset="0"/>
                <a:cs typeface="B Nazanin" pitchFamily="2" charset="-78"/>
              </a:rPr>
              <a:t>انتروکولیتیکا و لیستریا مونوسیتوژن </a:t>
            </a:r>
            <a:r>
              <a:rPr lang="fa-IR" sz="2700" b="1" dirty="0" smtClean="0">
                <a:solidFill>
                  <a:srgbClr val="0000CC"/>
                </a:solidFill>
                <a:latin typeface="Times New Roman" pitchFamily="18" charset="0"/>
                <a:cs typeface="B Nazanin" pitchFamily="2" charset="-78"/>
              </a:rPr>
              <a:t>احتمالا اهمیتی ندارند.چرا که هر دو در دمای 25 درجه سانتی گراد تحرک دارند ولی در دمای 37 بی حرکت هستند.</a:t>
            </a:r>
            <a:endParaRPr lang="en-US" sz="2700" b="1" dirty="0" smtClean="0">
              <a:solidFill>
                <a:srgbClr val="0000CC"/>
              </a:solidFill>
              <a:latin typeface="Times New Roman" pitchFamily="18" charset="0"/>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65820"/>
          </a:xfrm>
        </p:spPr>
        <p:txBody>
          <a:bodyPr>
            <a:normAutofit fontScale="90000"/>
          </a:bodyPr>
          <a:lstStyle/>
          <a:p>
            <a:pPr algn="r" rtl="1"/>
            <a:r>
              <a:rPr lang="fa-IR" sz="3100" dirty="0" smtClean="0">
                <a:solidFill>
                  <a:srgbClr val="C00000"/>
                </a:solidFill>
                <a:cs typeface="B Nazanin" pitchFamily="2" charset="-78"/>
              </a:rPr>
              <a:t>فاکتور های بیماری زائی باکتری ها شامل موارد زیر است:</a:t>
            </a:r>
            <a:r>
              <a:rPr lang="en-US" dirty="0" smtClean="0"/>
              <a:t/>
            </a:r>
            <a:br>
              <a:rPr lang="en-US" dirty="0" smtClean="0"/>
            </a:br>
            <a:endParaRPr lang="en-US" dirty="0"/>
          </a:p>
        </p:txBody>
      </p:sp>
      <p:sp>
        <p:nvSpPr>
          <p:cNvPr id="3" name="Content Placeholder 2"/>
          <p:cNvSpPr>
            <a:spLocks noGrp="1"/>
          </p:cNvSpPr>
          <p:nvPr>
            <p:ph idx="1"/>
          </p:nvPr>
        </p:nvSpPr>
        <p:spPr>
          <a:xfrm>
            <a:off x="500034" y="1071546"/>
            <a:ext cx="7239000" cy="4846320"/>
          </a:xfrm>
        </p:spPr>
        <p:txBody>
          <a:bodyPr>
            <a:normAutofit fontScale="77500" lnSpcReduction="20000"/>
          </a:bodyPr>
          <a:lstStyle/>
          <a:p>
            <a:pPr algn="just" rtl="1"/>
            <a:r>
              <a:rPr lang="fa-IR" sz="3000" b="1" dirty="0" smtClean="0">
                <a:solidFill>
                  <a:srgbClr val="FF0000"/>
                </a:solidFill>
                <a:latin typeface="Times New Roman" pitchFamily="18" charset="0"/>
                <a:cs typeface="B Nazanin" pitchFamily="2" charset="-78"/>
              </a:rPr>
              <a:t>1-فاکتورهای چسبندگی:</a:t>
            </a:r>
            <a:r>
              <a:rPr lang="fa-IR" sz="3000" b="1" dirty="0" smtClean="0">
                <a:solidFill>
                  <a:srgbClr val="0000CC"/>
                </a:solidFill>
                <a:latin typeface="Times New Roman" pitchFamily="18" charset="0"/>
                <a:cs typeface="B Nazanin" pitchFamily="2" charset="-78"/>
              </a:rPr>
              <a:t>فاکتورهای</a:t>
            </a:r>
            <a:r>
              <a:rPr lang="fa-IR" sz="3000" b="1" dirty="0" smtClean="0">
                <a:solidFill>
                  <a:srgbClr val="FF0000"/>
                </a:solidFill>
                <a:latin typeface="Times New Roman" pitchFamily="18" charset="0"/>
                <a:cs typeface="B Nazanin" pitchFamily="2" charset="-78"/>
              </a:rPr>
              <a:t> </a:t>
            </a:r>
            <a:r>
              <a:rPr lang="fa-IR" sz="3000" b="1" dirty="0" smtClean="0">
                <a:solidFill>
                  <a:srgbClr val="0000CC"/>
                </a:solidFill>
                <a:latin typeface="Times New Roman" pitchFamily="18" charset="0"/>
                <a:cs typeface="B Nazanin" pitchFamily="2" charset="-78"/>
              </a:rPr>
              <a:t>موثر در چسبیدن باکتری ها به سلول های بافتی عبارتند از:</a:t>
            </a:r>
            <a:endParaRPr lang="en-US" sz="3000" b="1" dirty="0" smtClean="0">
              <a:solidFill>
                <a:srgbClr val="0000CC"/>
              </a:solidFill>
              <a:latin typeface="Times New Roman" pitchFamily="18" charset="0"/>
              <a:cs typeface="B Nazanin" pitchFamily="2" charset="-78"/>
            </a:endParaRPr>
          </a:p>
          <a:p>
            <a:pPr algn="just" rtl="1"/>
            <a:r>
              <a:rPr lang="fa-IR" sz="3000" b="1" dirty="0" smtClean="0">
                <a:solidFill>
                  <a:srgbClr val="FF0000"/>
                </a:solidFill>
                <a:latin typeface="Times New Roman" pitchFamily="18" charset="0"/>
                <a:cs typeface="B Nazanin" pitchFamily="2" charset="-78"/>
              </a:rPr>
              <a:t>الف</a:t>
            </a:r>
            <a:r>
              <a:rPr lang="fa-IR" sz="3000" b="1" dirty="0" smtClean="0">
                <a:solidFill>
                  <a:srgbClr val="0000CC"/>
                </a:solidFill>
                <a:latin typeface="Times New Roman" pitchFamily="18" charset="0"/>
                <a:cs typeface="B Nazanin" pitchFamily="2" charset="-78"/>
              </a:rPr>
              <a:t>)هیدروفوب بودن سطح سلول و بار الکتریکی خالص ان (هرچه سلول های سطح باکتری هیدروفوب تر باشد چسبندگی  ان به سلول بیشتر است)</a:t>
            </a:r>
            <a:endParaRPr lang="en-US" sz="3000" b="1" dirty="0" smtClean="0">
              <a:solidFill>
                <a:srgbClr val="0000CC"/>
              </a:solidFill>
              <a:latin typeface="Times New Roman" pitchFamily="18" charset="0"/>
              <a:cs typeface="B Nazanin" pitchFamily="2" charset="-78"/>
            </a:endParaRPr>
          </a:p>
          <a:p>
            <a:pPr algn="just" rtl="1"/>
            <a:r>
              <a:rPr lang="fa-IR" sz="3000" b="1" dirty="0" smtClean="0">
                <a:solidFill>
                  <a:srgbClr val="FF0000"/>
                </a:solidFill>
                <a:latin typeface="Times New Roman" pitchFamily="18" charset="0"/>
                <a:cs typeface="B Nazanin" pitchFamily="2" charset="-78"/>
              </a:rPr>
              <a:t>ب)</a:t>
            </a:r>
            <a:r>
              <a:rPr lang="fa-IR" sz="3000" b="1" dirty="0" smtClean="0">
                <a:solidFill>
                  <a:srgbClr val="0000CC"/>
                </a:solidFill>
                <a:latin typeface="Times New Roman" pitchFamily="18" charset="0"/>
                <a:cs typeface="B Nazanin" pitchFamily="2" charset="-78"/>
              </a:rPr>
              <a:t>مولکول های اتصالی باکتری ها (لیگاندها)</a:t>
            </a:r>
            <a:endParaRPr lang="en-US" sz="3000" b="1" dirty="0" smtClean="0">
              <a:solidFill>
                <a:srgbClr val="0000CC"/>
              </a:solidFill>
              <a:latin typeface="Times New Roman" pitchFamily="18" charset="0"/>
              <a:cs typeface="B Nazanin" pitchFamily="2" charset="-78"/>
            </a:endParaRPr>
          </a:p>
          <a:p>
            <a:pPr algn="just" rtl="1"/>
            <a:r>
              <a:rPr lang="fa-IR" sz="3000" b="1" dirty="0" smtClean="0">
                <a:solidFill>
                  <a:srgbClr val="FF0000"/>
                </a:solidFill>
                <a:latin typeface="Times New Roman" pitchFamily="18" charset="0"/>
                <a:cs typeface="B Nazanin" pitchFamily="2" charset="-78"/>
              </a:rPr>
              <a:t>ج)</a:t>
            </a:r>
            <a:r>
              <a:rPr lang="fa-IR" sz="3000" b="1" dirty="0" smtClean="0">
                <a:solidFill>
                  <a:srgbClr val="0000CC"/>
                </a:solidFill>
                <a:latin typeface="Times New Roman" pitchFamily="18" charset="0"/>
                <a:cs typeface="B Nazanin" pitchFamily="2" charset="-78"/>
              </a:rPr>
              <a:t>واکنش های بین گیرنده های سلولی میزبان و باکتری ها</a:t>
            </a:r>
            <a:endParaRPr lang="en-US" sz="3000" b="1" dirty="0" smtClean="0">
              <a:solidFill>
                <a:srgbClr val="0000CC"/>
              </a:solidFill>
              <a:latin typeface="Times New Roman" pitchFamily="18" charset="0"/>
              <a:cs typeface="B Nazanin" pitchFamily="2" charset="-78"/>
            </a:endParaRPr>
          </a:p>
          <a:p>
            <a:pPr algn="just" rtl="1"/>
            <a:r>
              <a:rPr lang="fa-IR" sz="3000" b="1" dirty="0" smtClean="0">
                <a:solidFill>
                  <a:srgbClr val="0000CC"/>
                </a:solidFill>
                <a:latin typeface="Times New Roman" pitchFamily="18" charset="0"/>
                <a:cs typeface="B Nazanin" pitchFamily="2" charset="-78"/>
              </a:rPr>
              <a:t> بسیاری از باکتری ها دارای زوائد موئی شکل بنام پیلی(</a:t>
            </a:r>
            <a:r>
              <a:rPr lang="en-US" sz="3000" b="1" dirty="0" err="1" smtClean="0">
                <a:solidFill>
                  <a:srgbClr val="0000CC"/>
                </a:solidFill>
                <a:latin typeface="Times New Roman" pitchFamily="18" charset="0"/>
                <a:cs typeface="B Nazanin" pitchFamily="2" charset="-78"/>
              </a:rPr>
              <a:t>pili</a:t>
            </a:r>
            <a:r>
              <a:rPr lang="fa-IR" sz="3000" b="1" dirty="0" smtClean="0">
                <a:solidFill>
                  <a:srgbClr val="0000CC"/>
                </a:solidFill>
                <a:latin typeface="Times New Roman" pitchFamily="18" charset="0"/>
                <a:cs typeface="B Nazanin" pitchFamily="2" charset="-78"/>
              </a:rPr>
              <a:t>)هستند که واسطه اتصال باکتری به سلول میزبان میباشد. مثل برخی گونه های </a:t>
            </a:r>
            <a:r>
              <a:rPr lang="en-US" sz="3000" b="1" dirty="0" err="1" smtClean="0">
                <a:solidFill>
                  <a:srgbClr val="0000CC"/>
                </a:solidFill>
                <a:latin typeface="Times New Roman" pitchFamily="18" charset="0"/>
                <a:cs typeface="B Nazanin" pitchFamily="2" charset="-78"/>
              </a:rPr>
              <a:t>E.coli</a:t>
            </a:r>
            <a:r>
              <a:rPr lang="fa-IR" sz="3000" b="1" dirty="0" smtClean="0">
                <a:solidFill>
                  <a:srgbClr val="0000CC"/>
                </a:solidFill>
                <a:latin typeface="Times New Roman" pitchFamily="18" charset="0"/>
                <a:cs typeface="B Nazanin" pitchFamily="2" charset="-78"/>
              </a:rPr>
              <a:t> که دارای پیلی نوع1(که به گیرنده های سلول های اپی تلیال حاوی</a:t>
            </a:r>
            <a:r>
              <a:rPr lang="en-US" sz="3000" b="1" dirty="0" smtClean="0">
                <a:solidFill>
                  <a:srgbClr val="FF0000"/>
                </a:solidFill>
                <a:latin typeface="Times New Roman" pitchFamily="18" charset="0"/>
                <a:cs typeface="B Nazanin" pitchFamily="2" charset="-78"/>
              </a:rPr>
              <a:t>D</a:t>
            </a:r>
            <a:r>
              <a:rPr lang="fa-IR" sz="3000" b="1" dirty="0" smtClean="0">
                <a:solidFill>
                  <a:srgbClr val="FF0000"/>
                </a:solidFill>
                <a:latin typeface="Times New Roman" pitchFamily="18" charset="0"/>
                <a:cs typeface="B Nazanin" pitchFamily="2" charset="-78"/>
              </a:rPr>
              <a:t>-مانوز </a:t>
            </a:r>
            <a:r>
              <a:rPr lang="fa-IR" sz="3000" b="1" dirty="0" smtClean="0">
                <a:solidFill>
                  <a:srgbClr val="0000CC"/>
                </a:solidFill>
                <a:latin typeface="Times New Roman" pitchFamily="18" charset="0"/>
                <a:cs typeface="B Nazanin" pitchFamily="2" charset="-78"/>
              </a:rPr>
              <a:t>متصل می شوند)هستند. مانوز= مهار</a:t>
            </a:r>
            <a:endParaRPr lang="en-US" sz="3000" b="1" dirty="0" smtClean="0">
              <a:solidFill>
                <a:srgbClr val="0000CC"/>
              </a:solidFill>
              <a:latin typeface="Times New Roman" pitchFamily="18" charset="0"/>
              <a:cs typeface="B Nazanin" pitchFamily="2" charset="-78"/>
            </a:endParaRPr>
          </a:p>
          <a:p>
            <a:pPr lvl="0" algn="just" rtl="1"/>
            <a:r>
              <a:rPr lang="fa-IR" sz="3000" b="1" dirty="0" smtClean="0">
                <a:solidFill>
                  <a:srgbClr val="0000CC"/>
                </a:solidFill>
                <a:latin typeface="Times New Roman" pitchFamily="18" charset="0"/>
                <a:cs typeface="B Nazanin" pitchFamily="2" charset="-78"/>
              </a:rPr>
              <a:t>نکته:انواعی از </a:t>
            </a:r>
            <a:r>
              <a:rPr lang="en-US" sz="3000" b="1" dirty="0" err="1" smtClean="0">
                <a:solidFill>
                  <a:srgbClr val="0000CC"/>
                </a:solidFill>
                <a:latin typeface="Times New Roman" pitchFamily="18" charset="0"/>
                <a:cs typeface="B Nazanin" pitchFamily="2" charset="-78"/>
              </a:rPr>
              <a:t>E.coli</a:t>
            </a:r>
            <a:r>
              <a:rPr lang="fa-IR" sz="3000" b="1" dirty="0" smtClean="0">
                <a:solidFill>
                  <a:srgbClr val="0000CC"/>
                </a:solidFill>
                <a:latin typeface="Times New Roman" pitchFamily="18" charset="0"/>
                <a:cs typeface="B Nazanin" pitchFamily="2" charset="-78"/>
              </a:rPr>
              <a:t> که باعث عفونت مجاری ادراری میشوند فاقد واسطه اتصالی </a:t>
            </a:r>
            <a:r>
              <a:rPr lang="en-US" sz="3000" b="1" dirty="0" smtClean="0">
                <a:solidFill>
                  <a:srgbClr val="0000CC"/>
                </a:solidFill>
                <a:latin typeface="Times New Roman" pitchFamily="18" charset="0"/>
                <a:cs typeface="B Nazanin" pitchFamily="2" charset="-78"/>
              </a:rPr>
              <a:t>D</a:t>
            </a:r>
            <a:r>
              <a:rPr lang="fa-IR" sz="3000" b="1" dirty="0" smtClean="0">
                <a:solidFill>
                  <a:srgbClr val="0000CC"/>
                </a:solidFill>
                <a:latin typeface="Times New Roman" pitchFamily="18" charset="0"/>
                <a:cs typeface="B Nazanin" pitchFamily="2" charset="-78"/>
              </a:rPr>
              <a:t> مانوز هستند. اما دارای پیلی نوع </a:t>
            </a:r>
            <a:r>
              <a:rPr lang="en-US" sz="3000" b="1" dirty="0" smtClean="0">
                <a:solidFill>
                  <a:srgbClr val="0000CC"/>
                </a:solidFill>
                <a:latin typeface="Times New Roman" pitchFamily="18" charset="0"/>
                <a:cs typeface="B Nazanin" pitchFamily="2" charset="-78"/>
              </a:rPr>
              <a:t>P</a:t>
            </a:r>
            <a:r>
              <a:rPr lang="fa-IR" sz="3000" b="1" dirty="0" smtClean="0">
                <a:solidFill>
                  <a:srgbClr val="0000CC"/>
                </a:solidFill>
                <a:latin typeface="Times New Roman" pitchFamily="18" charset="0"/>
                <a:cs typeface="B Nazanin" pitchFamily="2" charset="-78"/>
              </a:rPr>
              <a:t>هستند.</a:t>
            </a:r>
            <a:endParaRPr lang="en-US" sz="3000" b="1" dirty="0" smtClean="0">
              <a:solidFill>
                <a:srgbClr val="0000CC"/>
              </a:solidFill>
              <a:latin typeface="Times New Roman" pitchFamily="18" charset="0"/>
              <a:cs typeface="B Nazanin" pitchFamily="2" charset="-78"/>
            </a:endParaRPr>
          </a:p>
          <a:p>
            <a:pPr algn="just"/>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titled-1"/>
          <p:cNvPicPr>
            <a:picLocks noChangeAspect="1" noChangeArrowheads="1"/>
          </p:cNvPicPr>
          <p:nvPr/>
        </p:nvPicPr>
        <p:blipFill>
          <a:blip r:embed="rId2"/>
          <a:srcRect/>
          <a:stretch>
            <a:fillRect/>
          </a:stretch>
        </p:blipFill>
        <p:spPr bwMode="auto">
          <a:xfrm>
            <a:off x="0" y="0"/>
            <a:ext cx="8072462" cy="5857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142984"/>
            <a:ext cx="7239000" cy="4846320"/>
          </a:xfrm>
        </p:spPr>
        <p:txBody>
          <a:bodyPr/>
          <a:lstStyle/>
          <a:p>
            <a:pPr lvl="0" algn="just" rtl="1"/>
            <a:r>
              <a:rPr lang="fa-IR" i="1" dirty="0" smtClean="0">
                <a:solidFill>
                  <a:srgbClr val="0000CC"/>
                </a:solidFill>
                <a:latin typeface="Times" pitchFamily="18" charset="0"/>
                <a:cs typeface="B Nazanin" pitchFamily="2" charset="-78"/>
              </a:rPr>
              <a:t>استرپتوکوک گروه </a:t>
            </a:r>
            <a:r>
              <a:rPr lang="en-US" i="1" dirty="0" smtClean="0">
                <a:solidFill>
                  <a:srgbClr val="0000CC"/>
                </a:solidFill>
                <a:latin typeface="Times" pitchFamily="18" charset="0"/>
                <a:cs typeface="B Nazanin" pitchFamily="2" charset="-78"/>
              </a:rPr>
              <a:t>A</a:t>
            </a:r>
            <a:r>
              <a:rPr lang="fa-IR" i="1" dirty="0" smtClean="0">
                <a:solidFill>
                  <a:srgbClr val="0000CC"/>
                </a:solidFill>
                <a:latin typeface="Times" pitchFamily="18" charset="0"/>
                <a:cs typeface="B Nazanin" pitchFamily="2" charset="-78"/>
              </a:rPr>
              <a:t>(استرپتوکوک پیوژن)دارای لیپوتیکوئیک اسید، پروتئین</a:t>
            </a:r>
            <a:r>
              <a:rPr lang="en-US" i="1" dirty="0" smtClean="0">
                <a:solidFill>
                  <a:srgbClr val="0000CC"/>
                </a:solidFill>
                <a:latin typeface="Times" pitchFamily="18" charset="0"/>
                <a:cs typeface="B Nazanin" pitchFamily="2" charset="-78"/>
              </a:rPr>
              <a:t>F</a:t>
            </a:r>
            <a:r>
              <a:rPr lang="fa-IR" i="1" dirty="0" smtClean="0">
                <a:solidFill>
                  <a:srgbClr val="0000CC"/>
                </a:solidFill>
                <a:latin typeface="Times" pitchFamily="18" charset="0"/>
                <a:cs typeface="B Nazanin" pitchFamily="2" charset="-78"/>
              </a:rPr>
              <a:t> و پروتئین</a:t>
            </a:r>
            <a:r>
              <a:rPr lang="en-US" i="1" dirty="0" smtClean="0">
                <a:solidFill>
                  <a:srgbClr val="0000CC"/>
                </a:solidFill>
                <a:latin typeface="Times" pitchFamily="18" charset="0"/>
                <a:cs typeface="B Nazanin" pitchFamily="2" charset="-78"/>
              </a:rPr>
              <a:t>M</a:t>
            </a:r>
            <a:r>
              <a:rPr lang="fa-IR" i="1" dirty="0" smtClean="0">
                <a:solidFill>
                  <a:srgbClr val="0000CC"/>
                </a:solidFill>
                <a:latin typeface="Times" pitchFamily="18" charset="0"/>
                <a:cs typeface="B Nazanin" pitchFamily="2" charset="-78"/>
              </a:rPr>
              <a:t> است.</a:t>
            </a:r>
            <a:r>
              <a:rPr lang="en-US" i="1" dirty="0" smtClean="0">
                <a:solidFill>
                  <a:srgbClr val="0000CC"/>
                </a:solidFill>
                <a:latin typeface="Times" pitchFamily="18" charset="0"/>
                <a:cs typeface="B Nazanin" pitchFamily="2" charset="-78"/>
              </a:rPr>
              <a:t>F </a:t>
            </a:r>
            <a:r>
              <a:rPr lang="fa-IR" i="1" dirty="0" smtClean="0">
                <a:solidFill>
                  <a:srgbClr val="0000CC"/>
                </a:solidFill>
                <a:latin typeface="Times" pitchFamily="18" charset="0"/>
                <a:cs typeface="B Nazanin" pitchFamily="2" charset="-78"/>
              </a:rPr>
              <a:t> و </a:t>
            </a:r>
            <a:r>
              <a:rPr lang="en-US" i="1" dirty="0" smtClean="0">
                <a:solidFill>
                  <a:srgbClr val="0000CC"/>
                </a:solidFill>
                <a:latin typeface="Times" pitchFamily="18" charset="0"/>
                <a:cs typeface="B Nazanin" pitchFamily="2" charset="-78"/>
              </a:rPr>
              <a:t>LTA</a:t>
            </a:r>
            <a:r>
              <a:rPr lang="fa-IR" i="1" dirty="0" smtClean="0">
                <a:solidFill>
                  <a:srgbClr val="0000CC"/>
                </a:solidFill>
                <a:latin typeface="Times" pitchFamily="18" charset="0"/>
                <a:cs typeface="B Nazanin" pitchFamily="2" charset="-78"/>
              </a:rPr>
              <a:t> باعث اتصال استرپتوکوک از طریق فیبرونکتین به سلول های اپی تلیال مخاط دهان(</a:t>
            </a:r>
            <a:r>
              <a:rPr lang="en-US" i="1" dirty="0" err="1" smtClean="0">
                <a:solidFill>
                  <a:srgbClr val="0000CC"/>
                </a:solidFill>
                <a:latin typeface="Times" pitchFamily="18" charset="0"/>
                <a:cs typeface="B Nazanin" pitchFamily="2" charset="-78"/>
              </a:rPr>
              <a:t>buccal</a:t>
            </a:r>
            <a:r>
              <a:rPr lang="fa-IR" i="1" dirty="0" smtClean="0">
                <a:solidFill>
                  <a:srgbClr val="0000CC"/>
                </a:solidFill>
                <a:latin typeface="Times" pitchFamily="18" charset="0"/>
                <a:cs typeface="B Nazanin" pitchFamily="2" charset="-78"/>
              </a:rPr>
              <a:t>)می شوند.</a:t>
            </a:r>
            <a:endParaRPr lang="en-US" i="1" dirty="0" smtClean="0">
              <a:solidFill>
                <a:srgbClr val="0000CC"/>
              </a:solidFill>
              <a:latin typeface="Times" pitchFamily="18" charset="0"/>
              <a:cs typeface="B Nazanin" pitchFamily="2" charset="-78"/>
            </a:endParaRPr>
          </a:p>
          <a:p>
            <a:pPr lvl="0" algn="just" rtl="1"/>
            <a:r>
              <a:rPr lang="fa-IR" b="1" i="1" u="sng" dirty="0" smtClean="0">
                <a:solidFill>
                  <a:srgbClr val="FF0000"/>
                </a:solidFill>
                <a:latin typeface="Times" pitchFamily="18" charset="0"/>
                <a:cs typeface="B Nazanin" pitchFamily="2" charset="-78"/>
              </a:rPr>
              <a:t>نکته: </a:t>
            </a:r>
            <a:r>
              <a:rPr lang="fa-IR" i="1" dirty="0" smtClean="0">
                <a:solidFill>
                  <a:srgbClr val="0000CC"/>
                </a:solidFill>
                <a:latin typeface="Times" pitchFamily="18" charset="0"/>
                <a:cs typeface="B Nazanin" pitchFamily="2" charset="-78"/>
              </a:rPr>
              <a:t>پروتئین</a:t>
            </a:r>
            <a:r>
              <a:rPr lang="en-US" i="1" dirty="0" smtClean="0">
                <a:solidFill>
                  <a:srgbClr val="0000CC"/>
                </a:solidFill>
                <a:latin typeface="Times" pitchFamily="18" charset="0"/>
                <a:cs typeface="B Nazanin" pitchFamily="2" charset="-78"/>
              </a:rPr>
              <a:t>M</a:t>
            </a:r>
            <a:r>
              <a:rPr lang="fa-IR" i="1" dirty="0" smtClean="0">
                <a:solidFill>
                  <a:srgbClr val="0000CC"/>
                </a:solidFill>
                <a:latin typeface="Times" pitchFamily="18" charset="0"/>
                <a:cs typeface="B Nazanin" pitchFamily="2" charset="-78"/>
              </a:rPr>
              <a:t> مولکولی ضد فاگوسیتیک بوده و یک فاکتور بیماری زای اصلی است.</a:t>
            </a:r>
            <a:endParaRPr lang="en-US" i="1" dirty="0" smtClean="0">
              <a:solidFill>
                <a:srgbClr val="0000CC"/>
              </a:solidFill>
              <a:latin typeface="Times" pitchFamily="18" charset="0"/>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C00000"/>
                </a:solidFill>
                <a:cs typeface="B Nazanin" pitchFamily="2" charset="-78"/>
              </a:rPr>
              <a:t>2-تهاجم به سلول ها و بافت های میزبان:</a:t>
            </a:r>
            <a:endParaRPr lang="en-US" dirty="0">
              <a:solidFill>
                <a:srgbClr val="C00000"/>
              </a:solidFill>
            </a:endParaRPr>
          </a:p>
        </p:txBody>
      </p:sp>
      <p:sp>
        <p:nvSpPr>
          <p:cNvPr id="3" name="Content Placeholder 2"/>
          <p:cNvSpPr>
            <a:spLocks noGrp="1"/>
          </p:cNvSpPr>
          <p:nvPr>
            <p:ph idx="1"/>
          </p:nvPr>
        </p:nvSpPr>
        <p:spPr/>
        <p:txBody>
          <a:bodyPr>
            <a:normAutofit/>
          </a:bodyPr>
          <a:lstStyle/>
          <a:p>
            <a:pPr algn="just" rtl="1"/>
            <a:r>
              <a:rPr lang="fa-IR" dirty="0" smtClean="0">
                <a:solidFill>
                  <a:srgbClr val="0000CC"/>
                </a:solidFill>
                <a:cs typeface="B Nazanin" pitchFamily="2" charset="-78"/>
              </a:rPr>
              <a:t>تهاجم به معنی ورود باکتری به داخل سلول های میزبان است که بیانگر نقش فعال ارگانیسم ها و نقش غیر فعال سلول های میزبان است.بعضی از باکتری ها مثل </a:t>
            </a:r>
            <a:r>
              <a:rPr lang="fa-IR" dirty="0" smtClean="0">
                <a:solidFill>
                  <a:srgbClr val="FF0000"/>
                </a:solidFill>
                <a:cs typeface="B Nazanin" pitchFamily="2" charset="-78"/>
              </a:rPr>
              <a:t>سالمونلاها</a:t>
            </a:r>
            <a:r>
              <a:rPr lang="fa-IR" dirty="0" smtClean="0">
                <a:solidFill>
                  <a:srgbClr val="0000CC"/>
                </a:solidFill>
                <a:cs typeface="B Nazanin" pitchFamily="2" charset="-78"/>
              </a:rPr>
              <a:t> از طریق اتصالات بین سلول های اپی تلیال به بافت ها تهاجم می کنند. بعضی دیگر مثل </a:t>
            </a:r>
            <a:r>
              <a:rPr lang="fa-IR" u="sng" dirty="0" smtClean="0">
                <a:solidFill>
                  <a:srgbClr val="FF0000"/>
                </a:solidFill>
                <a:cs typeface="B Nazanin" pitchFamily="2" charset="-78"/>
              </a:rPr>
              <a:t>یرسینیا، نایسریا گونوره وکلامیدیا تراکوماتیس </a:t>
            </a:r>
            <a:r>
              <a:rPr lang="fa-IR" dirty="0" smtClean="0">
                <a:solidFill>
                  <a:srgbClr val="0000CC"/>
                </a:solidFill>
                <a:cs typeface="B Nazanin" pitchFamily="2" charset="-78"/>
              </a:rPr>
              <a:t>از طریق تهاجم به انواع خاص سلول های اپی تلیال میزبان وارد سلول میزبان شده و درون واکوئلی قرار می گیرند که پس از هضم غشای ان در سیتوپلاسم پراکنده می شوند.</a:t>
            </a:r>
          </a:p>
          <a:p>
            <a:pPr lvl="0" algn="just" rtl="1"/>
            <a:r>
              <a:rPr lang="fa-IR" sz="2800" dirty="0" smtClean="0">
                <a:solidFill>
                  <a:srgbClr val="0000CC"/>
                </a:solidFill>
                <a:latin typeface="Times" pitchFamily="18" charset="0"/>
                <a:cs typeface="B Nazanin" pitchFamily="2" charset="-78"/>
              </a:rPr>
              <a:t>برخی از باکتری ها مثل </a:t>
            </a:r>
            <a:r>
              <a:rPr lang="fa-IR" sz="2800" dirty="0" smtClean="0">
                <a:solidFill>
                  <a:srgbClr val="FF0000"/>
                </a:solidFill>
                <a:latin typeface="Times" pitchFamily="18" charset="0"/>
                <a:cs typeface="B Nazanin" pitchFamily="2" charset="-78"/>
              </a:rPr>
              <a:t>شیگلاها</a:t>
            </a:r>
            <a:r>
              <a:rPr lang="fa-IR" sz="2800" dirty="0" smtClean="0">
                <a:solidFill>
                  <a:srgbClr val="0000CC"/>
                </a:solidFill>
                <a:latin typeface="Times" pitchFamily="18" charset="0"/>
                <a:cs typeface="B Nazanin" pitchFamily="2" charset="-78"/>
              </a:rPr>
              <a:t> در داخل سلول های میزبان تکثیر می یابند در حالی که بقیه باکتری ها نمی توانند در داخل سلول های میزبان تکثیر پیدا کنند.</a:t>
            </a:r>
            <a:endParaRPr lang="en-US" sz="2800" dirty="0" smtClean="0">
              <a:solidFill>
                <a:srgbClr val="0000CC"/>
              </a:solidFill>
              <a:latin typeface="Times" pitchFamily="18" charset="0"/>
              <a:cs typeface="B Nazanin" pitchFamily="2" charset="-78"/>
            </a:endParaRPr>
          </a:p>
          <a:p>
            <a:pPr algn="just" rtl="1"/>
            <a:endParaRPr lang="en-US" dirty="0" smtClean="0">
              <a:solidFill>
                <a:srgbClr val="0000CC"/>
              </a:solidFill>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428604"/>
            <a:ext cx="7239000" cy="5857916"/>
          </a:xfrm>
        </p:spPr>
        <p:txBody>
          <a:bodyPr>
            <a:normAutofit fontScale="62500" lnSpcReduction="20000"/>
          </a:bodyPr>
          <a:lstStyle/>
          <a:p>
            <a:pPr lvl="0" algn="just" rtl="1"/>
            <a:r>
              <a:rPr lang="fa-IR" sz="3100" b="1" dirty="0" smtClean="0">
                <a:solidFill>
                  <a:srgbClr val="FF0000"/>
                </a:solidFill>
                <a:latin typeface="Times" pitchFamily="18" charset="0"/>
                <a:cs typeface="B Nazanin" pitchFamily="2" charset="-78"/>
              </a:rPr>
              <a:t>شیگلا </a:t>
            </a:r>
            <a:r>
              <a:rPr lang="fa-IR" sz="3100" dirty="0" smtClean="0">
                <a:solidFill>
                  <a:srgbClr val="0000CC"/>
                </a:solidFill>
                <a:latin typeface="Times" pitchFamily="18" charset="0"/>
                <a:cs typeface="B Nazanin" pitchFamily="2" charset="-78"/>
              </a:rPr>
              <a:t>با اتصال به مولکول های </a:t>
            </a:r>
            <a:r>
              <a:rPr lang="fa-IR" sz="3100" b="1" u="sng" dirty="0" smtClean="0">
                <a:solidFill>
                  <a:srgbClr val="FF66FF"/>
                </a:solidFill>
                <a:latin typeface="Times" pitchFamily="18" charset="0"/>
                <a:cs typeface="B Nazanin" pitchFamily="2" charset="-78"/>
              </a:rPr>
              <a:t>اینتگرین</a:t>
            </a:r>
            <a:r>
              <a:rPr lang="fa-IR" sz="3100" dirty="0" smtClean="0">
                <a:solidFill>
                  <a:srgbClr val="0000CC"/>
                </a:solidFill>
                <a:latin typeface="Times" pitchFamily="18" charset="0"/>
                <a:cs typeface="B Nazanin" pitchFamily="2" charset="-78"/>
              </a:rPr>
              <a:t> به سطح سلول های </a:t>
            </a:r>
            <a:r>
              <a:rPr lang="en-US" sz="3100" dirty="0" smtClean="0">
                <a:solidFill>
                  <a:srgbClr val="0000CC"/>
                </a:solidFill>
                <a:latin typeface="Times" pitchFamily="18" charset="0"/>
                <a:cs typeface="B Nazanin" pitchFamily="2" charset="-78"/>
              </a:rPr>
              <a:t>M</a:t>
            </a:r>
            <a:r>
              <a:rPr lang="fa-IR" sz="3100" dirty="0" smtClean="0">
                <a:solidFill>
                  <a:srgbClr val="0000CC"/>
                </a:solidFill>
                <a:latin typeface="Times" pitchFamily="18" charset="0"/>
                <a:cs typeface="B Nazanin" pitchFamily="2" charset="-78"/>
              </a:rPr>
              <a:t> در پلاک های پیر می چسبد و سپس توسط این سلول ها فاگوسیت می شود ولی در داخل سلول از وزیکول های فاگوسیتیک (فاگوزوم ها) فرار کرده و در داخل سیتوپلاسم تکثیر می یابند. باکتری شیگلا قادر است با القای پلی مریزاسیون اکتین در داخل سلول حرکت کرده و یا از سلولی به سلول دیگر منتقل شود.(فرایند چسبندگی- تهاجم در پرسینیا انتروکولیتیکا هم شبیه شیگلا است).</a:t>
            </a:r>
          </a:p>
          <a:p>
            <a:pPr lvl="0" algn="just" rtl="1"/>
            <a:r>
              <a:rPr lang="fa-IR" sz="3000" dirty="0" smtClean="0">
                <a:solidFill>
                  <a:srgbClr val="0000CC"/>
                </a:solidFill>
                <a:latin typeface="Times" pitchFamily="18" charset="0"/>
                <a:cs typeface="B Nazanin" pitchFamily="2" charset="-78"/>
              </a:rPr>
              <a:t>فرآیند تهاجم </a:t>
            </a:r>
            <a:r>
              <a:rPr lang="fa-IR" sz="3000" dirty="0" smtClean="0">
                <a:solidFill>
                  <a:srgbClr val="FF0000"/>
                </a:solidFill>
                <a:latin typeface="Times" pitchFamily="18" charset="0"/>
                <a:cs typeface="B Nazanin" pitchFamily="2" charset="-78"/>
              </a:rPr>
              <a:t>در یرسینیا انتروکولیتیکا </a:t>
            </a:r>
            <a:r>
              <a:rPr lang="fa-IR" sz="3000" dirty="0" smtClean="0">
                <a:solidFill>
                  <a:srgbClr val="0000CC"/>
                </a:solidFill>
                <a:latin typeface="Times" pitchFamily="18" charset="0"/>
                <a:cs typeface="B Nazanin" pitchFamily="2" charset="-78"/>
              </a:rPr>
              <a:t>مشابه شیگلا می باشد، یرسینیا به سلول های  </a:t>
            </a:r>
            <a:r>
              <a:rPr lang="en-US" sz="3000" dirty="0" smtClean="0">
                <a:solidFill>
                  <a:srgbClr val="0000CC"/>
                </a:solidFill>
                <a:latin typeface="Times" pitchFamily="18" charset="0"/>
                <a:cs typeface="B Nazanin" pitchFamily="2" charset="-78"/>
              </a:rPr>
              <a:t>M</a:t>
            </a:r>
            <a:r>
              <a:rPr lang="fa-IR" sz="3000" dirty="0" smtClean="0">
                <a:solidFill>
                  <a:srgbClr val="0000CC"/>
                </a:solidFill>
                <a:latin typeface="Times" pitchFamily="18" charset="0"/>
                <a:cs typeface="B Nazanin" pitchFamily="2" charset="-78"/>
              </a:rPr>
              <a:t>  در پلاک های پیر متصل شده و موجب می شود تا سلول میزبان زوائد پروتوپلاسمی از خود خارج کرده؛ سپس، باکتري ها به وسيله  روش اندوسيتوز با تشکيل واکوئول به درون سلول ميزبــــــــان بلعيده مي شوند. مدتي بعد، غشاي واکوئول از بين مي رود و باکتری ها به داخل سیتوپلاسم رها می شوند. تهاجم در یرسینیا انتروکولیتیکا زمانی تشدید می شود که باکتری به جای 37 درجه در درجه 22 درجه رشد کند</a:t>
            </a:r>
            <a:endParaRPr lang="en-US" sz="3000" dirty="0" smtClean="0">
              <a:solidFill>
                <a:srgbClr val="0000CC"/>
              </a:solidFill>
              <a:latin typeface="Times" pitchFamily="18" charset="0"/>
              <a:cs typeface="B Nazanin" pitchFamily="2" charset="-78"/>
            </a:endParaRPr>
          </a:p>
          <a:p>
            <a:pPr lvl="0" algn="just" rtl="1"/>
            <a:r>
              <a:rPr lang="fa-IR" sz="1600" dirty="0" smtClean="0"/>
              <a:t>. </a:t>
            </a:r>
            <a:r>
              <a:rPr lang="fa-IR" sz="3000" b="1" dirty="0" smtClean="0">
                <a:solidFill>
                  <a:srgbClr val="FF0000"/>
                </a:solidFill>
                <a:latin typeface="Times" pitchFamily="18" charset="0"/>
                <a:cs typeface="B Nazanin" pitchFamily="2" charset="-78"/>
              </a:rPr>
              <a:t>لیستریا مونوسیتوژن </a:t>
            </a:r>
            <a:r>
              <a:rPr lang="fa-IR" sz="3000" dirty="0" smtClean="0">
                <a:solidFill>
                  <a:srgbClr val="0000CC"/>
                </a:solidFill>
                <a:latin typeface="Times" pitchFamily="18" charset="0"/>
                <a:cs typeface="B Nazanin" pitchFamily="2" charset="-78"/>
              </a:rPr>
              <a:t>همراه با غذا بلعیده شده و در سلول های مخاط روده با اتصال به پروتئین </a:t>
            </a:r>
            <a:r>
              <a:rPr lang="fa-IR" sz="3000" b="1" u="sng" dirty="0" smtClean="0">
                <a:solidFill>
                  <a:srgbClr val="FF66FF"/>
                </a:solidFill>
                <a:latin typeface="Times" pitchFamily="18" charset="0"/>
                <a:cs typeface="B Nazanin" pitchFamily="2" charset="-78"/>
              </a:rPr>
              <a:t>اینترنالین</a:t>
            </a:r>
            <a:r>
              <a:rPr lang="fa-IR" sz="3000" dirty="0" smtClean="0">
                <a:solidFill>
                  <a:srgbClr val="0000CC"/>
                </a:solidFill>
                <a:latin typeface="Times" pitchFamily="18" charset="0"/>
                <a:cs typeface="B Nazanin" pitchFamily="2" charset="-78"/>
              </a:rPr>
              <a:t> وارد سلول شده و در داخل سلول از فاگوزوم فرار کرده و تکثیر می یابد. مشابه به شیگلا، لیستریا نیز برای حرکت در داخل سلول و بین سلولی نیاز به پلیمریزاسیون اکتین داخل سلولی دارد</a:t>
            </a:r>
            <a:endParaRPr lang="en-US" sz="3000" dirty="0" smtClean="0">
              <a:solidFill>
                <a:srgbClr val="0000CC"/>
              </a:solidFill>
              <a:latin typeface="Times" pitchFamily="18" charset="0"/>
              <a:cs typeface="B Nazanin" pitchFamily="2" charset="-78"/>
            </a:endParaRPr>
          </a:p>
          <a:p>
            <a:pPr lvl="0" algn="just" rtl="1"/>
            <a:r>
              <a:rPr lang="fa-IR" sz="3100" b="1" dirty="0" smtClean="0">
                <a:solidFill>
                  <a:srgbClr val="FF0000"/>
                </a:solidFill>
                <a:latin typeface="Times" pitchFamily="18" charset="0"/>
                <a:cs typeface="B Nazanin" pitchFamily="2" charset="-78"/>
              </a:rPr>
              <a:t>لژیونلا پنوموفیلا </a:t>
            </a:r>
            <a:r>
              <a:rPr lang="fa-IR" sz="3100" dirty="0" smtClean="0">
                <a:solidFill>
                  <a:srgbClr val="0000CC"/>
                </a:solidFill>
                <a:latin typeface="Times" pitchFamily="18" charset="0"/>
                <a:cs typeface="B Nazanin" pitchFamily="2" charset="-78"/>
              </a:rPr>
              <a:t>با آلوده کردن ماکروفاژهای ریوی باعث ایجاد پنومونی می شود. چسبیدن لژیونلا به ماکروفاژها باعث القاء بوجود امدن یک پای کاذب نازک دراز می شود که با پیچیدن به دور باکتری </a:t>
            </a:r>
            <a:r>
              <a:rPr lang="en-US" sz="3100" dirty="0" smtClean="0">
                <a:solidFill>
                  <a:srgbClr val="0000CC"/>
                </a:solidFill>
                <a:latin typeface="Times" pitchFamily="18" charset="0"/>
                <a:cs typeface="B Nazanin" pitchFamily="2" charset="-78"/>
              </a:rPr>
              <a:t>,</a:t>
            </a:r>
            <a:r>
              <a:rPr lang="fa-IR" sz="3100" dirty="0" smtClean="0">
                <a:solidFill>
                  <a:srgbClr val="C00000"/>
                </a:solidFill>
                <a:latin typeface="Times" pitchFamily="18" charset="0"/>
                <a:cs typeface="B Nazanin" pitchFamily="2" charset="-78"/>
              </a:rPr>
              <a:t>وزیگول فاگوسیتیک </a:t>
            </a:r>
            <a:r>
              <a:rPr lang="fa-IR" sz="3100" dirty="0" smtClean="0">
                <a:solidFill>
                  <a:srgbClr val="0000CC"/>
                </a:solidFill>
                <a:latin typeface="Times" pitchFamily="18" charset="0"/>
                <a:cs typeface="B Nazanin" pitchFamily="2" charset="-78"/>
              </a:rPr>
              <a:t>را تشکیل می دهد(فاگوسیتوز مارپیچی شکل</a:t>
            </a:r>
            <a:r>
              <a:rPr lang="en-US" sz="3100" dirty="0" smtClean="0">
                <a:solidFill>
                  <a:srgbClr val="0000CC"/>
                </a:solidFill>
                <a:latin typeface="Times" pitchFamily="18" charset="0"/>
                <a:cs typeface="B Nazanin" pitchFamily="2" charset="-78"/>
              </a:rPr>
              <a:t>coiling </a:t>
            </a:r>
            <a:r>
              <a:rPr lang="en-US" sz="3100" dirty="0" err="1" smtClean="0">
                <a:solidFill>
                  <a:srgbClr val="0000CC"/>
                </a:solidFill>
                <a:latin typeface="Times" pitchFamily="18" charset="0"/>
                <a:cs typeface="B Nazanin" pitchFamily="2" charset="-78"/>
              </a:rPr>
              <a:t>phagocytosis</a:t>
            </a:r>
            <a:r>
              <a:rPr lang="fa-IR" sz="3100" dirty="0" smtClean="0">
                <a:solidFill>
                  <a:srgbClr val="0000CC"/>
                </a:solidFill>
                <a:latin typeface="Times" pitchFamily="18" charset="0"/>
                <a:cs typeface="B Nazanin" pitchFamily="2" charset="-78"/>
              </a:rPr>
              <a:t>). وزیکول سالم باقی مانده، فیوژن فاگولیزوزوم مهار شده و باکتری در داخل وزیکول تکثیر می یابند.</a:t>
            </a:r>
            <a:endParaRPr lang="en-US" sz="3100" dirty="0" smtClean="0">
              <a:solidFill>
                <a:srgbClr val="0000CC"/>
              </a:solidFill>
              <a:latin typeface="Times" pitchFamily="18" charset="0"/>
              <a:cs typeface="B Nazanin" pitchFamily="2" charset="-78"/>
            </a:endParaRPr>
          </a:p>
          <a:p>
            <a:pPr lvl="0" algn="just" rtl="1"/>
            <a:r>
              <a:rPr lang="fa-IR" sz="3100" b="1" dirty="0" smtClean="0">
                <a:solidFill>
                  <a:srgbClr val="FF0000"/>
                </a:solidFill>
                <a:latin typeface="Times" pitchFamily="18" charset="0"/>
                <a:cs typeface="B Nazanin" pitchFamily="2" charset="-78"/>
              </a:rPr>
              <a:t>نایسریا گونوره </a:t>
            </a:r>
            <a:r>
              <a:rPr lang="fa-IR" sz="3100" dirty="0" smtClean="0">
                <a:solidFill>
                  <a:srgbClr val="0000CC"/>
                </a:solidFill>
                <a:latin typeface="Times" pitchFamily="18" charset="0"/>
                <a:cs typeface="B Nazanin" pitchFamily="2" charset="-78"/>
              </a:rPr>
              <a:t>از </a:t>
            </a:r>
            <a:r>
              <a:rPr lang="fa-IR" sz="3100" dirty="0" smtClean="0">
                <a:solidFill>
                  <a:srgbClr val="C00000"/>
                </a:solidFill>
                <a:latin typeface="Times" pitchFamily="18" charset="0"/>
                <a:cs typeface="B Nazanin" pitchFamily="2" charset="-78"/>
              </a:rPr>
              <a:t>پیلی</a:t>
            </a:r>
            <a:r>
              <a:rPr lang="fa-IR" sz="3100" dirty="0" smtClean="0">
                <a:solidFill>
                  <a:srgbClr val="0000CC"/>
                </a:solidFill>
                <a:latin typeface="Times" pitchFamily="18" charset="0"/>
                <a:cs typeface="B Nazanin" pitchFamily="2" charset="-78"/>
              </a:rPr>
              <a:t> برای چسبیدن اولیه استفاده کرده و از پروتئین های کدروتی(</a:t>
            </a:r>
            <a:r>
              <a:rPr lang="en-US" sz="3100" dirty="0" err="1" smtClean="0">
                <a:solidFill>
                  <a:srgbClr val="0000CC"/>
                </a:solidFill>
                <a:latin typeface="Times" pitchFamily="18" charset="0"/>
                <a:cs typeface="B Nazanin" pitchFamily="2" charset="-78"/>
              </a:rPr>
              <a:t>opa</a:t>
            </a:r>
            <a:r>
              <a:rPr lang="fa-IR" sz="3100" dirty="0" smtClean="0">
                <a:solidFill>
                  <a:srgbClr val="0000CC"/>
                </a:solidFill>
                <a:latin typeface="Times" pitchFamily="18" charset="0"/>
                <a:cs typeface="B Nazanin" pitchFamily="2" charset="-78"/>
              </a:rPr>
              <a:t>)برای چسبیدن ثانویه به سلول میزبان استفاده می کند.</a:t>
            </a:r>
            <a:endParaRPr lang="en-US" sz="3100" dirty="0" smtClean="0">
              <a:solidFill>
                <a:srgbClr val="0000CC"/>
              </a:solidFill>
              <a:latin typeface="Times" pitchFamily="18" charset="0"/>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08630"/>
          </a:xfrm>
        </p:spPr>
        <p:txBody>
          <a:bodyPr>
            <a:normAutofit fontScale="90000"/>
          </a:bodyPr>
          <a:lstStyle/>
          <a:p>
            <a:pPr algn="r" rtl="1"/>
            <a:r>
              <a:rPr lang="fa-IR" sz="4000" dirty="0" smtClean="0">
                <a:solidFill>
                  <a:srgbClr val="FF0000"/>
                </a:solidFill>
                <a:cs typeface="B Nazanin" pitchFamily="2" charset="-78"/>
              </a:rPr>
              <a:t>توکسین ها</a:t>
            </a:r>
            <a:endParaRPr lang="en-US" dirty="0">
              <a:solidFill>
                <a:srgbClr val="FF0000"/>
              </a:solidFill>
            </a:endParaRPr>
          </a:p>
        </p:txBody>
      </p:sp>
      <p:sp>
        <p:nvSpPr>
          <p:cNvPr id="3" name="Content Placeholder 2"/>
          <p:cNvSpPr>
            <a:spLocks noGrp="1"/>
          </p:cNvSpPr>
          <p:nvPr>
            <p:ph idx="1"/>
          </p:nvPr>
        </p:nvSpPr>
        <p:spPr>
          <a:xfrm>
            <a:off x="428596" y="1285860"/>
            <a:ext cx="7239000" cy="4846320"/>
          </a:xfrm>
        </p:spPr>
        <p:txBody>
          <a:bodyPr>
            <a:normAutofit fontScale="85000" lnSpcReduction="20000"/>
          </a:bodyPr>
          <a:lstStyle/>
          <a:p>
            <a:pPr lvl="0" algn="just" rtl="1"/>
            <a:r>
              <a:rPr lang="fa-IR" sz="2400" dirty="0" smtClean="0">
                <a:solidFill>
                  <a:srgbClr val="0000CC"/>
                </a:solidFill>
                <a:cs typeface="B Nazanin" pitchFamily="2" charset="-78"/>
              </a:rPr>
              <a:t>:به طور کلی توکسین های تولید شده توسط باکتریها را به دو گروه تقسیم می کنند:اگزو توکسین ها و اندوتو کسین ها.</a:t>
            </a:r>
            <a:endParaRPr lang="en-US" sz="2400" dirty="0" smtClean="0">
              <a:solidFill>
                <a:srgbClr val="0000CC"/>
              </a:solidFill>
              <a:cs typeface="B Nazanin" pitchFamily="2" charset="-78"/>
            </a:endParaRPr>
          </a:p>
          <a:p>
            <a:pPr lvl="0" algn="just" rtl="1"/>
            <a:r>
              <a:rPr lang="fa-IR" sz="2400" b="1" u="sng" dirty="0" smtClean="0">
                <a:solidFill>
                  <a:srgbClr val="00B0F0"/>
                </a:solidFill>
                <a:cs typeface="B Nazanin" pitchFamily="2" charset="-78"/>
              </a:rPr>
              <a:t>به چند نکته در مورد مشخصات اگزوتو کسین ها و اندو توکسین ها توجه کنید:</a:t>
            </a:r>
            <a:endParaRPr lang="en-US" sz="2400" b="1" u="sng" dirty="0" smtClean="0">
              <a:solidFill>
                <a:srgbClr val="00B0F0"/>
              </a:solidFill>
              <a:cs typeface="B Nazanin" pitchFamily="2" charset="-78"/>
            </a:endParaRPr>
          </a:p>
          <a:p>
            <a:pPr lvl="0" algn="just" rtl="1"/>
            <a:r>
              <a:rPr lang="fa-IR" sz="2400" dirty="0" smtClean="0">
                <a:solidFill>
                  <a:srgbClr val="0000CC"/>
                </a:solidFill>
                <a:cs typeface="B Nazanin" pitchFamily="2" charset="-78"/>
              </a:rPr>
              <a:t>اگزو تو کسین ها هم توسط باکتریهای گرم مثبت و هم توسط باکتریهای گرم منفی تولید می شوند</a:t>
            </a:r>
            <a:r>
              <a:rPr lang="en-US" sz="2400" dirty="0" smtClean="0">
                <a:solidFill>
                  <a:srgbClr val="0000CC"/>
                </a:solidFill>
                <a:cs typeface="B Nazanin" pitchFamily="2" charset="-78"/>
              </a:rPr>
              <a:t>,</a:t>
            </a:r>
            <a:r>
              <a:rPr lang="fa-IR" sz="2400" dirty="0" smtClean="0">
                <a:solidFill>
                  <a:srgbClr val="0000CC"/>
                </a:solidFill>
                <a:cs typeface="B Nazanin" pitchFamily="2" charset="-78"/>
              </a:rPr>
              <a:t>ولی  اندو تو کسین ها فقط در باکتریهای منفی تولید شده و بخشی از دیواره سلولی آنها هستند.</a:t>
            </a:r>
            <a:endParaRPr lang="en-US" sz="2400" dirty="0" smtClean="0">
              <a:solidFill>
                <a:srgbClr val="0000CC"/>
              </a:solidFill>
              <a:cs typeface="B Nazanin" pitchFamily="2" charset="-78"/>
            </a:endParaRPr>
          </a:p>
          <a:p>
            <a:pPr lvl="0" algn="just" rtl="1"/>
            <a:r>
              <a:rPr lang="fa-IR" sz="2400" dirty="0" smtClean="0">
                <a:solidFill>
                  <a:srgbClr val="0000CC"/>
                </a:solidFill>
                <a:cs typeface="B Nazanin" pitchFamily="2" charset="-78"/>
              </a:rPr>
              <a:t>اگزوتوکسین ها تا حدودی در برابر حرارت ناپایدار هستند ولی اندو توکسین ها تا حدودی پایدار هستند.</a:t>
            </a:r>
            <a:endParaRPr lang="en-US" sz="2400" dirty="0" smtClean="0">
              <a:solidFill>
                <a:srgbClr val="0000CC"/>
              </a:solidFill>
              <a:cs typeface="B Nazanin" pitchFamily="2" charset="-78"/>
            </a:endParaRPr>
          </a:p>
          <a:p>
            <a:pPr lvl="0" algn="just" rtl="1"/>
            <a:r>
              <a:rPr lang="fa-IR" sz="2400" dirty="0" smtClean="0">
                <a:solidFill>
                  <a:srgbClr val="0000CC"/>
                </a:solidFill>
                <a:cs typeface="B Nazanin" pitchFamily="2" charset="-78"/>
              </a:rPr>
              <a:t>-اگزوتوکسین ها ترکیباتی پلی پپتیدی هستند در حالی که اندو توکسین ها لیپوپلی ساکارید هستند.</a:t>
            </a:r>
            <a:endParaRPr lang="en-US" sz="2400" dirty="0" smtClean="0">
              <a:solidFill>
                <a:srgbClr val="0000CC"/>
              </a:solidFill>
              <a:cs typeface="B Nazanin" pitchFamily="2" charset="-78"/>
            </a:endParaRPr>
          </a:p>
          <a:p>
            <a:pPr lvl="0" algn="just" rtl="1"/>
            <a:r>
              <a:rPr lang="fa-IR" sz="2400" dirty="0" smtClean="0">
                <a:solidFill>
                  <a:srgbClr val="0000CC"/>
                </a:solidFill>
                <a:cs typeface="B Nazanin" pitchFamily="2" charset="-78"/>
              </a:rPr>
              <a:t>اگزوتوکسین ها معمولا باعث ایجاد تب نمی شوند ولی اندوتوکسین ها معمولا می توانند باعث بروز تب شوند.</a:t>
            </a:r>
          </a:p>
          <a:p>
            <a:pPr lvl="0" algn="just" rtl="1"/>
            <a:r>
              <a:rPr lang="fa-IR" sz="2400" dirty="0" smtClean="0">
                <a:solidFill>
                  <a:srgbClr val="0000CC"/>
                </a:solidFill>
                <a:cs typeface="B Nazanin" pitchFamily="2" charset="-78"/>
              </a:rPr>
              <a:t>اگزو توکسین ها به ترکیبات ت</a:t>
            </a:r>
            <a:r>
              <a:rPr lang="fa-IR" sz="2400" u="sng" dirty="0" smtClean="0">
                <a:solidFill>
                  <a:srgbClr val="00B0F0"/>
                </a:solidFill>
                <a:cs typeface="B Nazanin" pitchFamily="2" charset="-78"/>
              </a:rPr>
              <a:t>وکسوئید</a:t>
            </a:r>
            <a:r>
              <a:rPr lang="fa-IR" sz="2400" dirty="0" smtClean="0">
                <a:solidFill>
                  <a:srgbClr val="0000CC"/>
                </a:solidFill>
                <a:cs typeface="B Nazanin" pitchFamily="2" charset="-78"/>
              </a:rPr>
              <a:t> تبدیل می شوند ولی اندو توکسین ها به ترکیبات تو کسوئید تبدیل نمی شوند.</a:t>
            </a:r>
            <a:endParaRPr lang="en-US" sz="2400" dirty="0" smtClean="0">
              <a:solidFill>
                <a:srgbClr val="0000CC"/>
              </a:solidFill>
              <a:cs typeface="B Nazanin" pitchFamily="2" charset="-78"/>
            </a:endParaRPr>
          </a:p>
          <a:p>
            <a:pPr lvl="0" algn="just" rtl="1"/>
            <a:r>
              <a:rPr lang="fa-IR" sz="2400" dirty="0" smtClean="0">
                <a:solidFill>
                  <a:srgbClr val="0000CC"/>
                </a:solidFill>
                <a:cs typeface="B Nazanin" pitchFamily="2" charset="-78"/>
              </a:rPr>
              <a:t>اگزو توکسین ها غالبا توسط ژنهای خارج کروموزومی (مثل پلاسمیدها) کنترل می شوند</a:t>
            </a:r>
            <a:r>
              <a:rPr lang="en-US" sz="2400" dirty="0" smtClean="0">
                <a:solidFill>
                  <a:srgbClr val="0000CC"/>
                </a:solidFill>
                <a:cs typeface="B Nazanin" pitchFamily="2" charset="-78"/>
              </a:rPr>
              <a:t>,</a:t>
            </a:r>
            <a:r>
              <a:rPr lang="fa-IR" sz="2400" dirty="0" smtClean="0">
                <a:solidFill>
                  <a:srgbClr val="0000CC"/>
                </a:solidFill>
                <a:cs typeface="B Nazanin" pitchFamily="2" charset="-78"/>
              </a:rPr>
              <a:t>ولی اندو توکسین ها به طور مستقیم توسط ژنهای کروموزومی سنتز می شوند.</a:t>
            </a:r>
            <a:endParaRPr lang="en-US" sz="2400" dirty="0" smtClean="0">
              <a:solidFill>
                <a:srgbClr val="0000CC"/>
              </a:solidFill>
              <a:cs typeface="B Nazanin" pitchFamily="2" charset="-78"/>
            </a:endParaRPr>
          </a:p>
          <a:p>
            <a:pPr lvl="0" algn="just" rtl="1"/>
            <a:endParaRPr lang="en-US" sz="2400" dirty="0" smtClean="0">
              <a:solidFill>
                <a:srgbClr val="0000CC"/>
              </a:solidFill>
              <a:cs typeface="B Nazanin" pitchFamily="2" charset="-78"/>
            </a:endParaRPr>
          </a:p>
          <a:p>
            <a:pPr algn="r" rtl="1"/>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500042"/>
            <a:ext cx="7239000" cy="5857916"/>
          </a:xfrm>
        </p:spPr>
        <p:txBody>
          <a:bodyPr>
            <a:normAutofit fontScale="85000" lnSpcReduction="20000"/>
          </a:bodyPr>
          <a:lstStyle/>
          <a:p>
            <a:pPr lvl="0" algn="just" rtl="1"/>
            <a:r>
              <a:rPr lang="fa-IR" sz="2300" dirty="0" smtClean="0">
                <a:solidFill>
                  <a:srgbClr val="0000CC"/>
                </a:solidFill>
                <a:cs typeface="B Nazanin" pitchFamily="2" charset="-78"/>
              </a:rPr>
              <a:t>اگزوتوکسین= بسیار سمی و دارای گیرنده اختصاصی. اندوسمیت متوسط و فاقد گیرنده</a:t>
            </a:r>
          </a:p>
          <a:p>
            <a:pPr lvl="0" algn="just" rtl="1"/>
            <a:r>
              <a:rPr lang="fa-IR" sz="2300" dirty="0" smtClean="0">
                <a:solidFill>
                  <a:srgbClr val="0000CC"/>
                </a:solidFill>
                <a:cs typeface="B Nazanin" pitchFamily="2" charset="-78"/>
              </a:rPr>
              <a:t>اگزو=آنتی ژنیک قوی ولی اندو=ضعیف</a:t>
            </a:r>
          </a:p>
          <a:p>
            <a:pPr lvl="0" algn="just" rtl="1"/>
            <a:r>
              <a:rPr lang="fa-IR" sz="2300" dirty="0" smtClean="0">
                <a:solidFill>
                  <a:srgbClr val="0000CC"/>
                </a:solidFill>
                <a:latin typeface="Times" pitchFamily="18" charset="0"/>
                <a:cs typeface="B Nazanin" pitchFamily="2" charset="-78"/>
              </a:rPr>
              <a:t>اغلب اگزو توکسین ها دارای دو زیرواحد </a:t>
            </a:r>
            <a:r>
              <a:rPr lang="en-US" sz="2300" dirty="0" smtClean="0">
                <a:solidFill>
                  <a:srgbClr val="0000CC"/>
                </a:solidFill>
                <a:latin typeface="Times" pitchFamily="18" charset="0"/>
                <a:cs typeface="B Nazanin" pitchFamily="2" charset="-78"/>
              </a:rPr>
              <a:t>A</a:t>
            </a:r>
            <a:r>
              <a:rPr lang="fa-IR" sz="2300" dirty="0" smtClean="0">
                <a:solidFill>
                  <a:srgbClr val="0000CC"/>
                </a:solidFill>
                <a:latin typeface="Times" pitchFamily="18" charset="0"/>
                <a:cs typeface="B Nazanin" pitchFamily="2" charset="-78"/>
              </a:rPr>
              <a:t>و</a:t>
            </a:r>
            <a:r>
              <a:rPr lang="en-US" sz="2300" dirty="0" smtClean="0">
                <a:solidFill>
                  <a:srgbClr val="0000CC"/>
                </a:solidFill>
                <a:latin typeface="Times" pitchFamily="18" charset="0"/>
                <a:cs typeface="B Nazanin" pitchFamily="2" charset="-78"/>
              </a:rPr>
              <a:t>B</a:t>
            </a:r>
            <a:r>
              <a:rPr lang="fa-IR" sz="2300" dirty="0" smtClean="0">
                <a:solidFill>
                  <a:srgbClr val="0000CC"/>
                </a:solidFill>
                <a:latin typeface="Times" pitchFamily="18" charset="0"/>
                <a:cs typeface="B Nazanin" pitchFamily="2" charset="-78"/>
              </a:rPr>
              <a:t>هستند:به طور کلی زیر واحد </a:t>
            </a:r>
            <a:r>
              <a:rPr lang="en-US" sz="2300" dirty="0" smtClean="0">
                <a:solidFill>
                  <a:srgbClr val="0000CC"/>
                </a:solidFill>
                <a:latin typeface="Times" pitchFamily="18" charset="0"/>
                <a:cs typeface="B Nazanin" pitchFamily="2" charset="-78"/>
              </a:rPr>
              <a:t>B</a:t>
            </a:r>
            <a:r>
              <a:rPr lang="fa-IR" sz="2300" dirty="0" smtClean="0">
                <a:solidFill>
                  <a:srgbClr val="0000CC"/>
                </a:solidFill>
                <a:latin typeface="Times" pitchFamily="18" charset="0"/>
                <a:cs typeface="B Nazanin" pitchFamily="2" charset="-78"/>
              </a:rPr>
              <a:t>واسطه چسبیدن کمپلکس توکسین به سلول میزبان بوده و در ورود اگزوتوکسین به داخل سلول میزبان کمک می کند</a:t>
            </a:r>
            <a:r>
              <a:rPr lang="en-US" sz="2300" dirty="0" smtClean="0">
                <a:solidFill>
                  <a:srgbClr val="0000CC"/>
                </a:solidFill>
                <a:latin typeface="Times" pitchFamily="18" charset="0"/>
                <a:cs typeface="B Nazanin" pitchFamily="2" charset="-78"/>
              </a:rPr>
              <a:t>,</a:t>
            </a:r>
            <a:r>
              <a:rPr lang="fa-IR" sz="2300" dirty="0" smtClean="0">
                <a:solidFill>
                  <a:srgbClr val="0000CC"/>
                </a:solidFill>
                <a:latin typeface="Times" pitchFamily="18" charset="0"/>
                <a:cs typeface="B Nazanin" pitchFamily="2" charset="-78"/>
              </a:rPr>
              <a:t>درحالی که زیر واحد</a:t>
            </a:r>
            <a:r>
              <a:rPr lang="en-US" sz="2300" dirty="0" smtClean="0">
                <a:solidFill>
                  <a:srgbClr val="0000CC"/>
                </a:solidFill>
                <a:latin typeface="Times" pitchFamily="18" charset="0"/>
                <a:cs typeface="B Nazanin" pitchFamily="2" charset="-78"/>
              </a:rPr>
              <a:t>A</a:t>
            </a:r>
            <a:r>
              <a:rPr lang="fa-IR" sz="2300" dirty="0" smtClean="0">
                <a:solidFill>
                  <a:srgbClr val="0000CC"/>
                </a:solidFill>
                <a:latin typeface="Times" pitchFamily="18" charset="0"/>
                <a:cs typeface="B Nazanin" pitchFamily="2" charset="-78"/>
              </a:rPr>
              <a:t>فعالیتی توکسیک (سمی) دارد.</a:t>
            </a:r>
            <a:endParaRPr lang="en-US" sz="2300" dirty="0" smtClean="0">
              <a:solidFill>
                <a:srgbClr val="0000CC"/>
              </a:solidFill>
              <a:latin typeface="Times" pitchFamily="18" charset="0"/>
              <a:cs typeface="B Nazanin" pitchFamily="2" charset="-78"/>
            </a:endParaRPr>
          </a:p>
          <a:p>
            <a:pPr lvl="0" algn="just" rtl="1"/>
            <a:r>
              <a:rPr lang="fa-IR" sz="2300" dirty="0" smtClean="0">
                <a:solidFill>
                  <a:srgbClr val="0000CC"/>
                </a:solidFill>
                <a:latin typeface="Times" pitchFamily="18" charset="0"/>
                <a:cs typeface="B Nazanin" pitchFamily="2" charset="-78"/>
              </a:rPr>
              <a:t>ازجمله اگزو توکسین ها می توان موارد زیر را نام برد: توکسین </a:t>
            </a:r>
            <a:r>
              <a:rPr lang="fa-IR" sz="2300" dirty="0" smtClean="0">
                <a:solidFill>
                  <a:srgbClr val="FF0000"/>
                </a:solidFill>
                <a:latin typeface="Times" pitchFamily="18" charset="0"/>
                <a:cs typeface="B Nazanin" pitchFamily="2" charset="-78"/>
              </a:rPr>
              <a:t>کورینه باکتریوم دیفتریا </a:t>
            </a:r>
            <a:r>
              <a:rPr lang="fa-IR" sz="2300" dirty="0" smtClean="0">
                <a:solidFill>
                  <a:srgbClr val="0000CC"/>
                </a:solidFill>
                <a:latin typeface="Times" pitchFamily="18" charset="0"/>
                <a:cs typeface="B Nazanin" pitchFamily="2" charset="-78"/>
              </a:rPr>
              <a:t>که بر روی غشاهای مخاطی مجاری تنفسی فوقانی یا در زخم های کوچک پوستی رشد می کند.</a:t>
            </a:r>
            <a:endParaRPr lang="en-US" sz="2300" dirty="0" smtClean="0">
              <a:solidFill>
                <a:srgbClr val="0000CC"/>
              </a:solidFill>
              <a:latin typeface="Times" pitchFamily="18" charset="0"/>
              <a:cs typeface="B Nazanin" pitchFamily="2" charset="-78"/>
            </a:endParaRPr>
          </a:p>
          <a:p>
            <a:pPr lvl="0" algn="just" rtl="1"/>
            <a:r>
              <a:rPr lang="fa-IR" sz="2300" dirty="0" smtClean="0">
                <a:solidFill>
                  <a:srgbClr val="0000CC"/>
                </a:solidFill>
                <a:latin typeface="Times" pitchFamily="18" charset="0"/>
                <a:cs typeface="B Nazanin" pitchFamily="2" charset="-78"/>
              </a:rPr>
              <a:t>توکسین تتانواسپاسمین </a:t>
            </a:r>
            <a:r>
              <a:rPr lang="fa-IR" sz="2300" dirty="0" smtClean="0">
                <a:solidFill>
                  <a:srgbClr val="FF0000"/>
                </a:solidFill>
                <a:latin typeface="Times" pitchFamily="18" charset="0"/>
                <a:cs typeface="B Nazanin" pitchFamily="2" charset="-78"/>
              </a:rPr>
              <a:t>کلستریدیوم تتانی </a:t>
            </a:r>
            <a:r>
              <a:rPr lang="fa-IR" sz="2300" dirty="0" smtClean="0">
                <a:solidFill>
                  <a:srgbClr val="0000CC"/>
                </a:solidFill>
                <a:latin typeface="Times" pitchFamily="18" charset="0"/>
                <a:cs typeface="B Nazanin" pitchFamily="2" charset="-78"/>
              </a:rPr>
              <a:t>که باعث ایجاد بیماری کزاز می شود و اسپاسمی موضعی و سپس ژنرالیزه می دهد.</a:t>
            </a:r>
            <a:endParaRPr lang="en-US" sz="2300" dirty="0" smtClean="0">
              <a:solidFill>
                <a:srgbClr val="0000CC"/>
              </a:solidFill>
              <a:latin typeface="Times" pitchFamily="18" charset="0"/>
              <a:cs typeface="B Nazanin" pitchFamily="2" charset="-78"/>
            </a:endParaRPr>
          </a:p>
          <a:p>
            <a:pPr lvl="0" algn="just" rtl="1"/>
            <a:r>
              <a:rPr lang="fa-IR" sz="2300" dirty="0" smtClean="0">
                <a:solidFill>
                  <a:srgbClr val="0000CC"/>
                </a:solidFill>
                <a:latin typeface="Times" pitchFamily="18" charset="0"/>
                <a:cs typeface="B Nazanin" pitchFamily="2" charset="-78"/>
              </a:rPr>
              <a:t>توکسین </a:t>
            </a:r>
            <a:r>
              <a:rPr lang="fa-IR" sz="2300" dirty="0" smtClean="0">
                <a:solidFill>
                  <a:srgbClr val="FF0000"/>
                </a:solidFill>
                <a:latin typeface="Times" pitchFamily="18" charset="0"/>
                <a:cs typeface="B Nazanin" pitchFamily="2" charset="-78"/>
              </a:rPr>
              <a:t>کلستریدیوم بوتولینیوم </a:t>
            </a:r>
            <a:r>
              <a:rPr lang="fa-IR" sz="2300" dirty="0" smtClean="0">
                <a:solidFill>
                  <a:srgbClr val="0000CC"/>
                </a:solidFill>
                <a:latin typeface="Times" pitchFamily="18" charset="0"/>
                <a:cs typeface="B Nazanin" pitchFamily="2" charset="-78"/>
              </a:rPr>
              <a:t>که این توکسین قوی ترین توکسین شناخته شده بوده و در برابر حرارت بسیار ناپایدار بوده و با حرارت کافی تخریب می شود.انواع</a:t>
            </a:r>
            <a:r>
              <a:rPr lang="en-US" sz="2300" dirty="0" smtClean="0">
                <a:solidFill>
                  <a:srgbClr val="0000CC"/>
                </a:solidFill>
                <a:latin typeface="Times" pitchFamily="18" charset="0"/>
                <a:cs typeface="B Nazanin" pitchFamily="2" charset="-78"/>
              </a:rPr>
              <a:t>A,B,E</a:t>
            </a:r>
            <a:r>
              <a:rPr lang="fa-IR" sz="2300" dirty="0" smtClean="0">
                <a:solidFill>
                  <a:srgbClr val="0000CC"/>
                </a:solidFill>
                <a:latin typeface="Times" pitchFamily="18" charset="0"/>
                <a:cs typeface="B Nazanin" pitchFamily="2" charset="-78"/>
              </a:rPr>
              <a:t>این توکسین بیشترین ارتباط را با بیماری انسانی دارد.</a:t>
            </a:r>
            <a:endParaRPr lang="en-US" sz="2300" dirty="0" smtClean="0">
              <a:solidFill>
                <a:srgbClr val="0000CC"/>
              </a:solidFill>
              <a:latin typeface="Times" pitchFamily="18" charset="0"/>
              <a:cs typeface="B Nazanin" pitchFamily="2" charset="-78"/>
            </a:endParaRPr>
          </a:p>
          <a:p>
            <a:pPr lvl="0" algn="just" rtl="1"/>
            <a:r>
              <a:rPr lang="fa-IR" sz="2300" dirty="0" smtClean="0">
                <a:solidFill>
                  <a:srgbClr val="0000CC"/>
                </a:solidFill>
                <a:latin typeface="Times" pitchFamily="18" charset="0"/>
                <a:cs typeface="B Nazanin" pitchFamily="2" charset="-78"/>
              </a:rPr>
              <a:t>توکسین کلستریدیوم پرفرنژنس که باعث ایجاد گاز گانگرن (</a:t>
            </a:r>
            <a:r>
              <a:rPr lang="en-US" sz="2300" dirty="0" smtClean="0">
                <a:solidFill>
                  <a:srgbClr val="0000CC"/>
                </a:solidFill>
                <a:latin typeface="Times" pitchFamily="18" charset="0"/>
                <a:cs typeface="B Nazanin" pitchFamily="2" charset="-78"/>
              </a:rPr>
              <a:t>gas gangrene</a:t>
            </a:r>
            <a:r>
              <a:rPr lang="fa-IR" sz="2300" dirty="0" smtClean="0">
                <a:solidFill>
                  <a:srgbClr val="0000CC"/>
                </a:solidFill>
                <a:latin typeface="Times" pitchFamily="18" charset="0"/>
                <a:cs typeface="B Nazanin" pitchFamily="2" charset="-78"/>
              </a:rPr>
              <a:t>)می شود.توکسین الفای این باکتری یک آنزیم</a:t>
            </a:r>
            <a:r>
              <a:rPr lang="fa-IR" sz="2300" dirty="0" smtClean="0">
                <a:solidFill>
                  <a:srgbClr val="FF0000"/>
                </a:solidFill>
                <a:latin typeface="Times" pitchFamily="18" charset="0"/>
                <a:cs typeface="B Nazanin" pitchFamily="2" charset="-78"/>
              </a:rPr>
              <a:t> لسیتیناز </a:t>
            </a:r>
            <a:r>
              <a:rPr lang="fa-IR" sz="2300" dirty="0" smtClean="0">
                <a:solidFill>
                  <a:srgbClr val="0000CC"/>
                </a:solidFill>
                <a:latin typeface="Times" pitchFamily="18" charset="0"/>
                <a:cs typeface="B Nazanin" pitchFamily="2" charset="-78"/>
              </a:rPr>
              <a:t>است.</a:t>
            </a:r>
          </a:p>
          <a:p>
            <a:pPr lvl="0" algn="just" rtl="1"/>
            <a:r>
              <a:rPr lang="fa-IR" sz="2300" dirty="0" smtClean="0">
                <a:solidFill>
                  <a:srgbClr val="0000CC"/>
                </a:solidFill>
                <a:latin typeface="Times" pitchFamily="18" charset="0"/>
                <a:cs typeface="B Nazanin" pitchFamily="2" charset="-78"/>
              </a:rPr>
              <a:t>توکسین1-سندروم شوک توکسیک(1-</a:t>
            </a:r>
            <a:r>
              <a:rPr lang="en-US" sz="2300" dirty="0" smtClean="0">
                <a:solidFill>
                  <a:srgbClr val="0000CC"/>
                </a:solidFill>
                <a:latin typeface="Times" pitchFamily="18" charset="0"/>
                <a:cs typeface="B Nazanin" pitchFamily="2" charset="-78"/>
              </a:rPr>
              <a:t>TSST</a:t>
            </a:r>
            <a:r>
              <a:rPr lang="fa-IR" sz="2300" dirty="0" smtClean="0">
                <a:solidFill>
                  <a:srgbClr val="0000CC"/>
                </a:solidFill>
                <a:latin typeface="Times" pitchFamily="18" charset="0"/>
                <a:cs typeface="B Nazanin" pitchFamily="2" charset="-78"/>
              </a:rPr>
              <a:t>)  برخی از گونه های </a:t>
            </a:r>
            <a:r>
              <a:rPr lang="fa-IR" sz="2300" dirty="0" smtClean="0">
                <a:solidFill>
                  <a:srgbClr val="FF0000"/>
                </a:solidFill>
                <a:latin typeface="Times" pitchFamily="18" charset="0"/>
                <a:cs typeface="B Nazanin" pitchFamily="2" charset="-78"/>
              </a:rPr>
              <a:t>استافیلوکوک اورئوس </a:t>
            </a:r>
            <a:r>
              <a:rPr lang="fa-IR" sz="2300" dirty="0" smtClean="0">
                <a:solidFill>
                  <a:srgbClr val="0000CC"/>
                </a:solidFill>
                <a:latin typeface="Times" pitchFamily="18" charset="0"/>
                <a:cs typeface="B Nazanin" pitchFamily="2" charset="-78"/>
              </a:rPr>
              <a:t>که یک سوپر آنتی  ژن بوده و در غشاهای مخاطی مثل واژن (در هنگام  قاعدگی)</a:t>
            </a:r>
            <a:r>
              <a:rPr lang="en-US" sz="2300" dirty="0" smtClean="0">
                <a:solidFill>
                  <a:srgbClr val="0000CC"/>
                </a:solidFill>
                <a:latin typeface="Times" pitchFamily="18" charset="0"/>
                <a:cs typeface="B Nazanin" pitchFamily="2" charset="-78"/>
              </a:rPr>
              <a:t> </a:t>
            </a:r>
            <a:r>
              <a:rPr lang="fa-IR" sz="2300" dirty="0" smtClean="0">
                <a:solidFill>
                  <a:srgbClr val="0000CC"/>
                </a:solidFill>
                <a:latin typeface="Times" pitchFamily="18" charset="0"/>
                <a:cs typeface="B Nazanin" pitchFamily="2" charset="-78"/>
              </a:rPr>
              <a:t>و یا در زخم رشد کرده و باعث سندروم شوک توکسیک می شوند.</a:t>
            </a:r>
            <a:endParaRPr lang="en-US" sz="2300" dirty="0" smtClean="0">
              <a:solidFill>
                <a:srgbClr val="0000CC"/>
              </a:solidFill>
              <a:latin typeface="Times" pitchFamily="18" charset="0"/>
              <a:cs typeface="B Nazanin" pitchFamily="2" charset="-78"/>
            </a:endParaRPr>
          </a:p>
          <a:p>
            <a:pPr lvl="0" algn="just" rtl="1"/>
            <a:r>
              <a:rPr lang="fa-IR" sz="2300" dirty="0" smtClean="0">
                <a:solidFill>
                  <a:srgbClr val="0000CC"/>
                </a:solidFill>
                <a:latin typeface="Times" pitchFamily="18" charset="0"/>
                <a:cs typeface="B Nazanin" pitchFamily="2" charset="-78"/>
              </a:rPr>
              <a:t>اگزو توکسین </a:t>
            </a:r>
            <a:r>
              <a:rPr lang="en-US" sz="2300" dirty="0" smtClean="0">
                <a:solidFill>
                  <a:srgbClr val="0000CC"/>
                </a:solidFill>
                <a:latin typeface="Times" pitchFamily="18" charset="0"/>
                <a:cs typeface="B Nazanin" pitchFamily="2" charset="-78"/>
              </a:rPr>
              <a:t>A</a:t>
            </a:r>
            <a:r>
              <a:rPr lang="fa-IR" sz="2300" dirty="0" smtClean="0">
                <a:solidFill>
                  <a:srgbClr val="0000CC"/>
                </a:solidFill>
                <a:latin typeface="Times" pitchFamily="18" charset="0"/>
                <a:cs typeface="B Nazanin" pitchFamily="2" charset="-78"/>
              </a:rPr>
              <a:t> پیوژنیک (تب زای)</a:t>
            </a:r>
            <a:r>
              <a:rPr lang="fa-IR" sz="2300" dirty="0" smtClean="0">
                <a:solidFill>
                  <a:srgbClr val="FF0000"/>
                </a:solidFill>
                <a:latin typeface="Times" pitchFamily="18" charset="0"/>
                <a:cs typeface="B Nazanin" pitchFamily="2" charset="-78"/>
              </a:rPr>
              <a:t>استرپتوکوک بتاهمولیتیک گروه </a:t>
            </a:r>
            <a:r>
              <a:rPr lang="en-US" sz="2300" dirty="0" smtClean="0">
                <a:solidFill>
                  <a:srgbClr val="0000CC"/>
                </a:solidFill>
                <a:latin typeface="Times" pitchFamily="18" charset="0"/>
                <a:cs typeface="B Nazanin" pitchFamily="2" charset="-78"/>
              </a:rPr>
              <a:t>A</a:t>
            </a:r>
            <a:r>
              <a:rPr lang="fa-IR" sz="2300" dirty="0" smtClean="0">
                <a:solidFill>
                  <a:srgbClr val="0000CC"/>
                </a:solidFill>
                <a:latin typeface="Times" pitchFamily="18" charset="0"/>
                <a:cs typeface="B Nazanin" pitchFamily="2" charset="-78"/>
              </a:rPr>
              <a:t>که مثل 1- </a:t>
            </a:r>
            <a:r>
              <a:rPr lang="en-US" sz="2300" dirty="0" smtClean="0">
                <a:solidFill>
                  <a:srgbClr val="0000CC"/>
                </a:solidFill>
                <a:latin typeface="Times" pitchFamily="18" charset="0"/>
                <a:cs typeface="B Nazanin" pitchFamily="2" charset="-78"/>
              </a:rPr>
              <a:t>TSST</a:t>
            </a:r>
            <a:r>
              <a:rPr lang="fa-IR" sz="2300" dirty="0" smtClean="0">
                <a:solidFill>
                  <a:srgbClr val="0000CC"/>
                </a:solidFill>
                <a:latin typeface="Times" pitchFamily="18" charset="0"/>
                <a:cs typeface="B Nazanin" pitchFamily="2" charset="-78"/>
              </a:rPr>
              <a:t>سوپر آنتی ژن بوده می تواند باعث ایجاد مخملک و یا عفونت بافت نرم با علائمی شبیه سندروم شوک تو کسیک استافیلوکوکی شود.</a:t>
            </a:r>
            <a:endParaRPr lang="en-US" sz="2300" dirty="0" smtClean="0">
              <a:solidFill>
                <a:srgbClr val="0000CC"/>
              </a:solidFill>
              <a:latin typeface="Times" pitchFamily="18" charset="0"/>
              <a:cs typeface="B Nazanin" pitchFamily="2" charset="-78"/>
            </a:endParaRPr>
          </a:p>
          <a:p>
            <a:pPr lvl="0" algn="just" rtl="1"/>
            <a:endParaRPr lang="fa-IR" sz="2100" dirty="0" smtClean="0">
              <a:solidFill>
                <a:srgbClr val="0000CC"/>
              </a:solidFill>
              <a:cs typeface="B Nazanin" pitchFamily="2" charset="-78"/>
            </a:endParaRPr>
          </a:p>
          <a:p>
            <a:pPr lvl="0" algn="just" rtl="1"/>
            <a:endParaRPr lang="en-US" sz="2100" dirty="0" smtClean="0">
              <a:solidFill>
                <a:srgbClr val="0000CC"/>
              </a:solidFill>
              <a:cs typeface="B Nazanin" pitchFamily="2" charset="-78"/>
            </a:endParaRPr>
          </a:p>
          <a:p>
            <a:pPr algn="just" rtl="1"/>
            <a:endParaRPr lang="en-US" sz="2000" dirty="0" smtClean="0">
              <a:solidFill>
                <a:srgbClr val="0000CC"/>
              </a:solidFill>
              <a:cs typeface="B Nazanin" pitchFamily="2" charset="-78"/>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00042"/>
            <a:ext cx="7239000" cy="5929354"/>
          </a:xfrm>
        </p:spPr>
        <p:txBody>
          <a:bodyPr>
            <a:normAutofit/>
          </a:bodyPr>
          <a:lstStyle/>
          <a:p>
            <a:pPr lvl="0" algn="just" rtl="1"/>
            <a:r>
              <a:rPr lang="fa-IR" sz="2300" b="1" dirty="0" smtClean="0">
                <a:solidFill>
                  <a:srgbClr val="FF0000"/>
                </a:solidFill>
                <a:cs typeface="B Nazanin" pitchFamily="2" charset="-78"/>
              </a:rPr>
              <a:t>ب)اگزوتوکسین های مرتبط با مسمومیت غذائی و بیماری های اسهالی:</a:t>
            </a:r>
            <a:endParaRPr lang="en-US" sz="2300" b="1" dirty="0" smtClean="0">
              <a:solidFill>
                <a:srgbClr val="FF0000"/>
              </a:solidFill>
              <a:cs typeface="B Nazanin" pitchFamily="2" charset="-78"/>
            </a:endParaRPr>
          </a:p>
          <a:p>
            <a:pPr lvl="0" algn="just" rtl="1"/>
            <a:r>
              <a:rPr lang="fa-IR" sz="2300" dirty="0" smtClean="0">
                <a:solidFill>
                  <a:srgbClr val="0000CC"/>
                </a:solidFill>
                <a:cs typeface="B Nazanin" pitchFamily="2" charset="-78"/>
              </a:rPr>
              <a:t>این اگزو توکسین ها را انتروتو کسین می گویند از جمله انترو تو کسین ها می توان موارد زیر را نام برد:</a:t>
            </a:r>
            <a:endParaRPr lang="en-US" sz="2300" dirty="0" smtClean="0">
              <a:solidFill>
                <a:srgbClr val="0000CC"/>
              </a:solidFill>
              <a:cs typeface="B Nazanin" pitchFamily="2" charset="-78"/>
            </a:endParaRPr>
          </a:p>
          <a:p>
            <a:pPr lvl="0" algn="just" rtl="1"/>
            <a:r>
              <a:rPr lang="fa-IR" sz="2300" b="1" u="sng" dirty="0" smtClean="0">
                <a:solidFill>
                  <a:srgbClr val="FF0000"/>
                </a:solidFill>
                <a:latin typeface="Times" pitchFamily="18" charset="0"/>
                <a:cs typeface="B Nazanin" pitchFamily="2" charset="-78"/>
              </a:rPr>
              <a:t>ویبریوکلرا17</a:t>
            </a:r>
            <a:endParaRPr lang="en-US" sz="2300" dirty="0" smtClean="0">
              <a:solidFill>
                <a:srgbClr val="0000CC"/>
              </a:solidFill>
              <a:latin typeface="Times" pitchFamily="18" charset="0"/>
              <a:cs typeface="B Nazanin" pitchFamily="2" charset="-78"/>
            </a:endParaRPr>
          </a:p>
          <a:p>
            <a:pPr lvl="0" algn="just" rtl="1"/>
            <a:r>
              <a:rPr lang="fa-IR" sz="2300" dirty="0" smtClean="0">
                <a:solidFill>
                  <a:srgbClr val="0000CC"/>
                </a:solidFill>
                <a:cs typeface="B Nazanin" pitchFamily="2" charset="-78"/>
              </a:rPr>
              <a:t>برخی از انواع </a:t>
            </a:r>
            <a:r>
              <a:rPr lang="fa-IR" sz="2300" dirty="0" smtClean="0">
                <a:solidFill>
                  <a:srgbClr val="FF0000"/>
                </a:solidFill>
                <a:cs typeface="B Nazanin" pitchFamily="2" charset="-78"/>
              </a:rPr>
              <a:t>استافیلوکوک اورئوس13</a:t>
            </a:r>
            <a:endParaRPr lang="en-US" sz="2300" dirty="0" smtClean="0">
              <a:solidFill>
                <a:srgbClr val="FF0000"/>
              </a:solidFill>
              <a:cs typeface="B Nazanin" pitchFamily="2" charset="-78"/>
            </a:endParaRPr>
          </a:p>
          <a:p>
            <a:pPr lvl="0" algn="just" rtl="1"/>
            <a:r>
              <a:rPr lang="fa-IR" sz="2300" dirty="0" smtClean="0">
                <a:solidFill>
                  <a:srgbClr val="0000CC"/>
                </a:solidFill>
                <a:cs typeface="B Nazanin" pitchFamily="2" charset="-78"/>
              </a:rPr>
              <a:t>نکته: مسمومیت غذایی استافیلوکوکی شایعترین شکل مسمومیت غذایی می باشد.به این نکته نیز توجه داشته باشید که انتروتوکسین استافیلوکوک اورئوس یک سوپر آنتی ژن است.</a:t>
            </a:r>
            <a:endParaRPr lang="en-US" sz="2300" dirty="0" smtClean="0">
              <a:solidFill>
                <a:srgbClr val="0000CC"/>
              </a:solidFill>
              <a:cs typeface="B Nazanin" pitchFamily="2" charset="-78"/>
            </a:endParaRPr>
          </a:p>
          <a:p>
            <a:pPr lvl="0" algn="just" rtl="1"/>
            <a:r>
              <a:rPr lang="fa-IR" sz="2300" u="sng" dirty="0" smtClean="0">
                <a:solidFill>
                  <a:srgbClr val="00B050"/>
                </a:solidFill>
                <a:cs typeface="B Nazanin" pitchFamily="2" charset="-78"/>
              </a:rPr>
              <a:t>یرسینیا انتروکولیتیکا</a:t>
            </a:r>
            <a:r>
              <a:rPr lang="en-US" sz="2300" u="sng" dirty="0" smtClean="0">
                <a:solidFill>
                  <a:srgbClr val="00B050"/>
                </a:solidFill>
                <a:cs typeface="B Nazanin" pitchFamily="2" charset="-78"/>
              </a:rPr>
              <a:t>,</a:t>
            </a:r>
            <a:r>
              <a:rPr lang="fa-IR" sz="2300" u="sng" dirty="0" smtClean="0">
                <a:solidFill>
                  <a:srgbClr val="00B050"/>
                </a:solidFill>
                <a:cs typeface="B Nazanin" pitchFamily="2" charset="-78"/>
              </a:rPr>
              <a:t>ویبریو پاراهمولیتیکوس </a:t>
            </a:r>
            <a:r>
              <a:rPr lang="en-US" sz="2300" u="sng" dirty="0" smtClean="0">
                <a:solidFill>
                  <a:srgbClr val="00B050"/>
                </a:solidFill>
                <a:cs typeface="B Nazanin" pitchFamily="2" charset="-78"/>
              </a:rPr>
              <a:t>,</a:t>
            </a:r>
            <a:r>
              <a:rPr lang="fa-IR" sz="2300" u="sng" dirty="0" smtClean="0">
                <a:solidFill>
                  <a:srgbClr val="00B050"/>
                </a:solidFill>
                <a:cs typeface="B Nazanin" pitchFamily="2" charset="-78"/>
              </a:rPr>
              <a:t>کلستریدیوم پرفرژنس و گونه های آئروموناس </a:t>
            </a:r>
            <a:r>
              <a:rPr lang="fa-IR" sz="2300" dirty="0" smtClean="0">
                <a:solidFill>
                  <a:srgbClr val="0000CC"/>
                </a:solidFill>
                <a:cs typeface="B Nazanin" pitchFamily="2" charset="-78"/>
              </a:rPr>
              <a:t>نیز انترو توکسین تولید می کنند ولی نقش آن ها در بیماریزایی به خوبی مشخص نشده است.</a:t>
            </a:r>
            <a:endParaRPr lang="en-US" sz="2300" dirty="0" smtClean="0">
              <a:solidFill>
                <a:srgbClr val="0000CC"/>
              </a:solidFill>
              <a:cs typeface="B Nazanin" pitchFamily="2" charset="-78"/>
            </a:endParaRPr>
          </a:p>
          <a:p>
            <a:endParaRPr lang="fa-IR"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2624</TotalTime>
  <Words>21201</Words>
  <Application>Microsoft Office PowerPoint</Application>
  <PresentationFormat>On-screen Show (4:3)</PresentationFormat>
  <Paragraphs>837</Paragraphs>
  <Slides>186</Slides>
  <Notes>2</Notes>
  <HiddenSlides>0</HiddenSlides>
  <MMClips>0</MMClips>
  <ScaleCrop>false</ScaleCrop>
  <HeadingPairs>
    <vt:vector size="6" baseType="variant">
      <vt:variant>
        <vt:lpstr>Theme</vt:lpstr>
      </vt:variant>
      <vt:variant>
        <vt:i4>1</vt:i4>
      </vt:variant>
      <vt:variant>
        <vt:lpstr>Slide Titles</vt:lpstr>
      </vt:variant>
      <vt:variant>
        <vt:i4>186</vt:i4>
      </vt:variant>
      <vt:variant>
        <vt:lpstr>Custom Shows</vt:lpstr>
      </vt:variant>
      <vt:variant>
        <vt:i4>1</vt:i4>
      </vt:variant>
    </vt:vector>
  </HeadingPairs>
  <TitlesOfParts>
    <vt:vector size="188" baseType="lpstr">
      <vt:lpstr>Opulent</vt:lpstr>
      <vt:lpstr>Slide 1</vt:lpstr>
      <vt:lpstr>chlamydomonas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اجزا اختصاصی پوشش سلولی باکتری های گرم منفی</vt:lpstr>
      <vt:lpstr>د. فضای پری پلاسمی</vt:lpstr>
      <vt:lpstr>دیواره سلولی باکتری های اسید فست</vt:lpstr>
      <vt:lpstr>دیواره سلولی آرکی باکتری ها</vt:lpstr>
      <vt:lpstr>Slide 31</vt:lpstr>
      <vt:lpstr>Slide 32</vt:lpstr>
      <vt:lpstr>لایه های سطحی(لایه S)</vt:lpstr>
      <vt:lpstr>آنزیم های تخریب کننده دیواره</vt:lpstr>
      <vt:lpstr>پروتوپلاست، اسفروپلاست و اشکال L</vt:lpstr>
      <vt:lpstr>مایکوپلاسماها</vt:lpstr>
      <vt:lpstr>کپسول و گلیکوکالیکس</vt:lpstr>
      <vt:lpstr>نقش کپسول</vt:lpstr>
      <vt:lpstr>Slide 39</vt:lpstr>
      <vt:lpstr>Slide 40</vt:lpstr>
      <vt:lpstr>تاژک(فلاژلا)</vt:lpstr>
      <vt:lpstr>ساختار تاژک</vt:lpstr>
      <vt:lpstr>مکانیسم حرکت</vt:lpstr>
      <vt:lpstr>Slide 44</vt:lpstr>
      <vt:lpstr>Slide 45</vt:lpstr>
      <vt:lpstr>پیلی(فیمبریه)</vt:lpstr>
      <vt:lpstr>اندوسپور</vt:lpstr>
      <vt:lpstr>Slide 48</vt:lpstr>
      <vt:lpstr>ساختار اسپور</vt:lpstr>
      <vt:lpstr>ادامه: ساختار اسپور</vt:lpstr>
      <vt:lpstr>فرایند جوانه زدن اسپور</vt:lpstr>
      <vt:lpstr>تقسیم سلولی</vt:lpstr>
      <vt:lpstr>Slide 53</vt:lpstr>
      <vt:lpstr>Slide 54</vt:lpstr>
      <vt:lpstr>رنگ آمیزی باکتری</vt:lpstr>
      <vt:lpstr>فصل سوم: رده بندی</vt:lpstr>
      <vt:lpstr>  اصول طبقه بندی باکتری ها </vt:lpstr>
      <vt:lpstr>Slide 58</vt:lpstr>
      <vt:lpstr>Slide 59</vt:lpstr>
      <vt:lpstr>سیستم های طبقه بندی</vt:lpstr>
      <vt:lpstr>تعریف گروه ها و طبقه بندی اصلی باکتری ها(برگی):</vt:lpstr>
      <vt:lpstr>چند نکته</vt:lpstr>
      <vt:lpstr>فصل چهارم: رشد، بقا و مرگ میکروارگانیسم ها</vt:lpstr>
      <vt:lpstr>Slide 64</vt:lpstr>
      <vt:lpstr>منحنی رشد</vt:lpstr>
      <vt:lpstr>منحنی رشد</vt:lpstr>
      <vt:lpstr>مفهوم مرگ باکتری</vt:lpstr>
      <vt:lpstr>عوامل ضد میکروبی</vt:lpstr>
      <vt:lpstr>نحوه تاثیر مواد ضد میکروبی</vt:lpstr>
      <vt:lpstr>نحوه تاثیر مواد ضد میکروبی</vt:lpstr>
      <vt:lpstr>عوامل فیزیکی</vt:lpstr>
      <vt:lpstr>عوامل شیمیایی</vt:lpstr>
      <vt:lpstr>عوامل شیمیایی</vt:lpstr>
      <vt:lpstr>فصل5: کشت میکروارگانیسم ها</vt:lpstr>
      <vt:lpstr>فتوسنتز</vt:lpstr>
      <vt:lpstr>منبع نیتروژن :</vt:lpstr>
      <vt:lpstr>Slide 77</vt:lpstr>
      <vt:lpstr>منابع مواد معدنی</vt:lpstr>
      <vt:lpstr>   فاکتورهای محیطی موثر بر رشد </vt:lpstr>
      <vt:lpstr>اکسیژن</vt:lpstr>
      <vt:lpstr>محیط کشت</vt:lpstr>
      <vt:lpstr>فصل نهم: بیماریزایی عفونت های باکتریایی</vt:lpstr>
      <vt:lpstr>Slide 83</vt:lpstr>
      <vt:lpstr>شناسایی باکتریهایی که باعث بیماری می شوند </vt:lpstr>
      <vt:lpstr>اصول کخ به شرح زیر است: </vt:lpstr>
      <vt:lpstr>Slide 86</vt:lpstr>
      <vt:lpstr> انتقال عفونت</vt:lpstr>
      <vt:lpstr>برخی از راههای انتقال میکروارگانیسم ها به صورت زیر است: </vt:lpstr>
      <vt:lpstr> فرایند عفونی:</vt:lpstr>
      <vt:lpstr>جزایر بیماری زاییpathogenicity islands</vt:lpstr>
      <vt:lpstr>تنظیم فاکتورهای بیماری زا در باکتریها: </vt:lpstr>
      <vt:lpstr>فاکتور های بیماری زائی باکتری ها شامل موارد زیر است: </vt:lpstr>
      <vt:lpstr>Slide 93</vt:lpstr>
      <vt:lpstr>Slide 94</vt:lpstr>
      <vt:lpstr>2-تهاجم به سلول ها و بافت های میزبان:</vt:lpstr>
      <vt:lpstr>Slide 96</vt:lpstr>
      <vt:lpstr>توکسین ها</vt:lpstr>
      <vt:lpstr>Slide 98</vt:lpstr>
      <vt:lpstr>Slide 99</vt:lpstr>
      <vt:lpstr>Slide 100</vt:lpstr>
      <vt:lpstr>Slide 101</vt:lpstr>
      <vt:lpstr>Slide 102</vt:lpstr>
      <vt:lpstr>Slide 103</vt:lpstr>
      <vt:lpstr>Slide 104</vt:lpstr>
      <vt:lpstr>بیوفیلم</vt:lpstr>
      <vt:lpstr>   فصل 10: میکروبیوتای (Microbiota) نرمال بدن انسان</vt:lpstr>
      <vt:lpstr>Slide 107</vt:lpstr>
      <vt:lpstr>Slide 108</vt:lpstr>
      <vt:lpstr>Slide 109</vt:lpstr>
      <vt:lpstr>Slide 110</vt:lpstr>
      <vt:lpstr>Slide 111</vt:lpstr>
      <vt:lpstr>Slide 112</vt:lpstr>
      <vt:lpstr>فصل 11  باسیل های گرم مثبت اسپودار : گونه های باسیلوس و کلستریدیوم </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فصل ششم: متابولیسم میکروبی</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فصل سیزده: استافیلوکوک ها</vt:lpstr>
      <vt:lpstr> آنزيم ها و توكسين ها</vt:lpstr>
      <vt:lpstr>Slide 144</vt:lpstr>
      <vt:lpstr>Slide 145</vt:lpstr>
      <vt:lpstr>Slide 146</vt:lpstr>
      <vt:lpstr>Slide 147</vt:lpstr>
      <vt:lpstr>Slide 148</vt:lpstr>
      <vt:lpstr>Slide 149</vt:lpstr>
      <vt:lpstr>Slide 150</vt:lpstr>
      <vt:lpstr>Slide 151</vt:lpstr>
      <vt:lpstr>Slide 152</vt:lpstr>
      <vt:lpstr>فصل 14 استرپتوكوك ها  </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Custom Show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microbiology</dc:creator>
  <cp:lastModifiedBy>flower</cp:lastModifiedBy>
  <cp:revision>275</cp:revision>
  <dcterms:created xsi:type="dcterms:W3CDTF">2012-09-21T16:13:11Z</dcterms:created>
  <dcterms:modified xsi:type="dcterms:W3CDTF">2013-11-23T05:44:51Z</dcterms:modified>
</cp:coreProperties>
</file>