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67" autoAdjust="0"/>
    <p:restoredTop sz="94660"/>
  </p:normalViewPr>
  <p:slideViewPr>
    <p:cSldViewPr snapToGrid="0">
      <p:cViewPr varScale="1">
        <p:scale>
          <a:sx n="79" d="100"/>
          <a:sy n="79" d="100"/>
        </p:scale>
        <p:origin x="120"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1F4909-37A6-497B-A97D-B92BA1EBF935}" type="doc">
      <dgm:prSet loTypeId="urn:microsoft.com/office/officeart/2005/8/layout/cycle6" loCatId="cycle" qsTypeId="urn:microsoft.com/office/officeart/2005/8/quickstyle/simple1" qsCatId="simple" csTypeId="urn:microsoft.com/office/officeart/2005/8/colors/colorful4" csCatId="colorful"/>
      <dgm:spPr/>
      <dgm:t>
        <a:bodyPr/>
        <a:lstStyle/>
        <a:p>
          <a:pPr rtl="1"/>
          <a:endParaRPr lang="fa-IR"/>
        </a:p>
      </dgm:t>
    </dgm:pt>
    <dgm:pt modelId="{9CBE5912-663F-4EEE-AFC8-598D46C8FD48}">
      <dgm:prSet/>
      <dgm:spPr/>
      <dgm:t>
        <a:bodyPr/>
        <a:lstStyle/>
        <a:p>
          <a:pPr rtl="1"/>
          <a:r>
            <a:rPr lang="fa-IR" b="1" i="0" baseline="0" smtClean="0"/>
            <a:t>الف: فصاحت و بلاغت</a:t>
          </a:r>
          <a:endParaRPr lang="fa-IR"/>
        </a:p>
      </dgm:t>
    </dgm:pt>
    <dgm:pt modelId="{BA56AF96-063A-43CF-A794-F4508C4861AB}" type="parTrans" cxnId="{23214ACD-7BA5-45B7-AFB0-C8C1A7AFFE54}">
      <dgm:prSet/>
      <dgm:spPr/>
      <dgm:t>
        <a:bodyPr/>
        <a:lstStyle/>
        <a:p>
          <a:pPr rtl="1"/>
          <a:endParaRPr lang="fa-IR"/>
        </a:p>
      </dgm:t>
    </dgm:pt>
    <dgm:pt modelId="{0F0D1C87-2308-474B-AF8F-A593D218FDBB}" type="sibTrans" cxnId="{23214ACD-7BA5-45B7-AFB0-C8C1A7AFFE54}">
      <dgm:prSet/>
      <dgm:spPr/>
      <dgm:t>
        <a:bodyPr/>
        <a:lstStyle/>
        <a:p>
          <a:pPr rtl="1"/>
          <a:endParaRPr lang="fa-IR"/>
        </a:p>
      </dgm:t>
    </dgm:pt>
    <dgm:pt modelId="{D3435614-4D1A-4C2E-8C5B-199DF3A3F6E9}">
      <dgm:prSet/>
      <dgm:spPr/>
      <dgm:t>
        <a:bodyPr/>
        <a:lstStyle/>
        <a:p>
          <a:pPr rtl="1"/>
          <a:r>
            <a:rPr lang="fa-IR" b="1" i="0" baseline="0" smtClean="0"/>
            <a:t>ب: امی بودن آوردنده آن</a:t>
          </a:r>
          <a:endParaRPr lang="fa-IR"/>
        </a:p>
      </dgm:t>
    </dgm:pt>
    <dgm:pt modelId="{8146C4B5-3D0B-4C0E-BB0D-8601A55384F7}" type="parTrans" cxnId="{FB5C6207-F728-4506-8AB3-54BBE3186FE9}">
      <dgm:prSet/>
      <dgm:spPr/>
      <dgm:t>
        <a:bodyPr/>
        <a:lstStyle/>
        <a:p>
          <a:pPr rtl="1"/>
          <a:endParaRPr lang="fa-IR"/>
        </a:p>
      </dgm:t>
    </dgm:pt>
    <dgm:pt modelId="{7251466B-B72A-42D5-BAC1-00EB58566AB1}" type="sibTrans" cxnId="{FB5C6207-F728-4506-8AB3-54BBE3186FE9}">
      <dgm:prSet/>
      <dgm:spPr/>
      <dgm:t>
        <a:bodyPr/>
        <a:lstStyle/>
        <a:p>
          <a:pPr rtl="1"/>
          <a:endParaRPr lang="fa-IR"/>
        </a:p>
      </dgm:t>
    </dgm:pt>
    <dgm:pt modelId="{F3B39563-02E6-4F11-B62F-C0D8C8D2C9C3}">
      <dgm:prSet/>
      <dgm:spPr/>
      <dgm:t>
        <a:bodyPr/>
        <a:lstStyle/>
        <a:p>
          <a:pPr rtl="1"/>
          <a:r>
            <a:rPr lang="fa-IR" b="1" i="0" baseline="0" smtClean="0"/>
            <a:t>ج: هماهنگی و عدم اختلاف</a:t>
          </a:r>
          <a:endParaRPr lang="fa-IR"/>
        </a:p>
      </dgm:t>
    </dgm:pt>
    <dgm:pt modelId="{8C60FB85-1B40-4241-A79F-E3FFB2D3302E}" type="parTrans" cxnId="{45CCE0B9-E218-44F3-BA5F-733BF9235990}">
      <dgm:prSet/>
      <dgm:spPr/>
      <dgm:t>
        <a:bodyPr/>
        <a:lstStyle/>
        <a:p>
          <a:pPr rtl="1"/>
          <a:endParaRPr lang="fa-IR"/>
        </a:p>
      </dgm:t>
    </dgm:pt>
    <dgm:pt modelId="{E522197B-2A53-4BDE-8415-D92EC3A99F2D}" type="sibTrans" cxnId="{45CCE0B9-E218-44F3-BA5F-733BF9235990}">
      <dgm:prSet/>
      <dgm:spPr/>
      <dgm:t>
        <a:bodyPr/>
        <a:lstStyle/>
        <a:p>
          <a:pPr rtl="1"/>
          <a:endParaRPr lang="fa-IR"/>
        </a:p>
      </dgm:t>
    </dgm:pt>
    <dgm:pt modelId="{822F6280-913A-4DF8-B208-F1FD7441B8FD}" type="pres">
      <dgm:prSet presAssocID="{8F1F4909-37A6-497B-A97D-B92BA1EBF935}" presName="cycle" presStyleCnt="0">
        <dgm:presLayoutVars>
          <dgm:dir/>
          <dgm:resizeHandles val="exact"/>
        </dgm:presLayoutVars>
      </dgm:prSet>
      <dgm:spPr/>
    </dgm:pt>
    <dgm:pt modelId="{C1480530-95D4-467A-B666-D481028DC8BB}" type="pres">
      <dgm:prSet presAssocID="{9CBE5912-663F-4EEE-AFC8-598D46C8FD48}" presName="node" presStyleLbl="node1" presStyleIdx="0" presStyleCnt="3">
        <dgm:presLayoutVars>
          <dgm:bulletEnabled val="1"/>
        </dgm:presLayoutVars>
      </dgm:prSet>
      <dgm:spPr/>
    </dgm:pt>
    <dgm:pt modelId="{833BFB4F-7048-4665-B925-DA44644E5FB4}" type="pres">
      <dgm:prSet presAssocID="{9CBE5912-663F-4EEE-AFC8-598D46C8FD48}" presName="spNode" presStyleCnt="0"/>
      <dgm:spPr/>
    </dgm:pt>
    <dgm:pt modelId="{EC023FA8-6CFE-4CD8-A17A-EDB0A3BA95EC}" type="pres">
      <dgm:prSet presAssocID="{0F0D1C87-2308-474B-AF8F-A593D218FDBB}" presName="sibTrans" presStyleLbl="sibTrans1D1" presStyleIdx="0" presStyleCnt="3"/>
      <dgm:spPr/>
    </dgm:pt>
    <dgm:pt modelId="{D0BD8655-2C97-409D-A4AE-DDBA715B2F10}" type="pres">
      <dgm:prSet presAssocID="{D3435614-4D1A-4C2E-8C5B-199DF3A3F6E9}" presName="node" presStyleLbl="node1" presStyleIdx="1" presStyleCnt="3">
        <dgm:presLayoutVars>
          <dgm:bulletEnabled val="1"/>
        </dgm:presLayoutVars>
      </dgm:prSet>
      <dgm:spPr/>
    </dgm:pt>
    <dgm:pt modelId="{12302FA2-B82F-4007-B4BA-CC96D1DC121E}" type="pres">
      <dgm:prSet presAssocID="{D3435614-4D1A-4C2E-8C5B-199DF3A3F6E9}" presName="spNode" presStyleCnt="0"/>
      <dgm:spPr/>
    </dgm:pt>
    <dgm:pt modelId="{33B634A4-1F26-4AEF-A4B0-EADA5E25707F}" type="pres">
      <dgm:prSet presAssocID="{7251466B-B72A-42D5-BAC1-00EB58566AB1}" presName="sibTrans" presStyleLbl="sibTrans1D1" presStyleIdx="1" presStyleCnt="3"/>
      <dgm:spPr/>
    </dgm:pt>
    <dgm:pt modelId="{4F7DCC4D-A444-4ACA-8861-9AD495DB4F10}" type="pres">
      <dgm:prSet presAssocID="{F3B39563-02E6-4F11-B62F-C0D8C8D2C9C3}" presName="node" presStyleLbl="node1" presStyleIdx="2" presStyleCnt="3">
        <dgm:presLayoutVars>
          <dgm:bulletEnabled val="1"/>
        </dgm:presLayoutVars>
      </dgm:prSet>
      <dgm:spPr/>
    </dgm:pt>
    <dgm:pt modelId="{BF6038C2-2BD8-4E2C-919D-C00D588C814A}" type="pres">
      <dgm:prSet presAssocID="{F3B39563-02E6-4F11-B62F-C0D8C8D2C9C3}" presName="spNode" presStyleCnt="0"/>
      <dgm:spPr/>
    </dgm:pt>
    <dgm:pt modelId="{BF2188FB-6708-42CB-AE2D-0E820BDA17DA}" type="pres">
      <dgm:prSet presAssocID="{E522197B-2A53-4BDE-8415-D92EC3A99F2D}" presName="sibTrans" presStyleLbl="sibTrans1D1" presStyleIdx="2" presStyleCnt="3"/>
      <dgm:spPr/>
    </dgm:pt>
  </dgm:ptLst>
  <dgm:cxnLst>
    <dgm:cxn modelId="{1F34F660-4DF7-44E1-91DA-00DDB170633B}" type="presOf" srcId="{F3B39563-02E6-4F11-B62F-C0D8C8D2C9C3}" destId="{4F7DCC4D-A444-4ACA-8861-9AD495DB4F10}" srcOrd="0" destOrd="0" presId="urn:microsoft.com/office/officeart/2005/8/layout/cycle6"/>
    <dgm:cxn modelId="{45CCE0B9-E218-44F3-BA5F-733BF9235990}" srcId="{8F1F4909-37A6-497B-A97D-B92BA1EBF935}" destId="{F3B39563-02E6-4F11-B62F-C0D8C8D2C9C3}" srcOrd="2" destOrd="0" parTransId="{8C60FB85-1B40-4241-A79F-E3FFB2D3302E}" sibTransId="{E522197B-2A53-4BDE-8415-D92EC3A99F2D}"/>
    <dgm:cxn modelId="{656EF869-D617-40F0-BA11-8B16CA5F4EE8}" type="presOf" srcId="{0F0D1C87-2308-474B-AF8F-A593D218FDBB}" destId="{EC023FA8-6CFE-4CD8-A17A-EDB0A3BA95EC}" srcOrd="0" destOrd="0" presId="urn:microsoft.com/office/officeart/2005/8/layout/cycle6"/>
    <dgm:cxn modelId="{8B850655-0FDD-4A63-A0A3-3E2E943A5827}" type="presOf" srcId="{E522197B-2A53-4BDE-8415-D92EC3A99F2D}" destId="{BF2188FB-6708-42CB-AE2D-0E820BDA17DA}" srcOrd="0" destOrd="0" presId="urn:microsoft.com/office/officeart/2005/8/layout/cycle6"/>
    <dgm:cxn modelId="{3969FA89-51D7-44A2-9B51-36D7876F53EA}" type="presOf" srcId="{8F1F4909-37A6-497B-A97D-B92BA1EBF935}" destId="{822F6280-913A-4DF8-B208-F1FD7441B8FD}" srcOrd="0" destOrd="0" presId="urn:microsoft.com/office/officeart/2005/8/layout/cycle6"/>
    <dgm:cxn modelId="{352C743A-27F9-48C1-967F-896DF76B5C14}" type="presOf" srcId="{D3435614-4D1A-4C2E-8C5B-199DF3A3F6E9}" destId="{D0BD8655-2C97-409D-A4AE-DDBA715B2F10}" srcOrd="0" destOrd="0" presId="urn:microsoft.com/office/officeart/2005/8/layout/cycle6"/>
    <dgm:cxn modelId="{3FFD28C9-A699-4CE1-87EB-1CA7B1585D0E}" type="presOf" srcId="{9CBE5912-663F-4EEE-AFC8-598D46C8FD48}" destId="{C1480530-95D4-467A-B666-D481028DC8BB}" srcOrd="0" destOrd="0" presId="urn:microsoft.com/office/officeart/2005/8/layout/cycle6"/>
    <dgm:cxn modelId="{FB5C6207-F728-4506-8AB3-54BBE3186FE9}" srcId="{8F1F4909-37A6-497B-A97D-B92BA1EBF935}" destId="{D3435614-4D1A-4C2E-8C5B-199DF3A3F6E9}" srcOrd="1" destOrd="0" parTransId="{8146C4B5-3D0B-4C0E-BB0D-8601A55384F7}" sibTransId="{7251466B-B72A-42D5-BAC1-00EB58566AB1}"/>
    <dgm:cxn modelId="{23214ACD-7BA5-45B7-AFB0-C8C1A7AFFE54}" srcId="{8F1F4909-37A6-497B-A97D-B92BA1EBF935}" destId="{9CBE5912-663F-4EEE-AFC8-598D46C8FD48}" srcOrd="0" destOrd="0" parTransId="{BA56AF96-063A-43CF-A794-F4508C4861AB}" sibTransId="{0F0D1C87-2308-474B-AF8F-A593D218FDBB}"/>
    <dgm:cxn modelId="{6F359131-CA76-4076-8622-FB38A50ABA95}" type="presOf" srcId="{7251466B-B72A-42D5-BAC1-00EB58566AB1}" destId="{33B634A4-1F26-4AEF-A4B0-EADA5E25707F}" srcOrd="0" destOrd="0" presId="urn:microsoft.com/office/officeart/2005/8/layout/cycle6"/>
    <dgm:cxn modelId="{12A010A7-C2E7-44F8-B932-9A95FB38128D}" type="presParOf" srcId="{822F6280-913A-4DF8-B208-F1FD7441B8FD}" destId="{C1480530-95D4-467A-B666-D481028DC8BB}" srcOrd="0" destOrd="0" presId="urn:microsoft.com/office/officeart/2005/8/layout/cycle6"/>
    <dgm:cxn modelId="{AED2BEC4-BC1F-4E2A-8C70-4112AA37B38D}" type="presParOf" srcId="{822F6280-913A-4DF8-B208-F1FD7441B8FD}" destId="{833BFB4F-7048-4665-B925-DA44644E5FB4}" srcOrd="1" destOrd="0" presId="urn:microsoft.com/office/officeart/2005/8/layout/cycle6"/>
    <dgm:cxn modelId="{508500B9-3B4E-473E-8363-721B53DD56C5}" type="presParOf" srcId="{822F6280-913A-4DF8-B208-F1FD7441B8FD}" destId="{EC023FA8-6CFE-4CD8-A17A-EDB0A3BA95EC}" srcOrd="2" destOrd="0" presId="urn:microsoft.com/office/officeart/2005/8/layout/cycle6"/>
    <dgm:cxn modelId="{065080B2-D398-4A87-97DD-B8BC3FC07377}" type="presParOf" srcId="{822F6280-913A-4DF8-B208-F1FD7441B8FD}" destId="{D0BD8655-2C97-409D-A4AE-DDBA715B2F10}" srcOrd="3" destOrd="0" presId="urn:microsoft.com/office/officeart/2005/8/layout/cycle6"/>
    <dgm:cxn modelId="{2DE3189A-7511-429D-AE8A-BDE1C194E3A4}" type="presParOf" srcId="{822F6280-913A-4DF8-B208-F1FD7441B8FD}" destId="{12302FA2-B82F-4007-B4BA-CC96D1DC121E}" srcOrd="4" destOrd="0" presId="urn:microsoft.com/office/officeart/2005/8/layout/cycle6"/>
    <dgm:cxn modelId="{E3981C73-8697-477C-8006-B4C12CC7AFD8}" type="presParOf" srcId="{822F6280-913A-4DF8-B208-F1FD7441B8FD}" destId="{33B634A4-1F26-4AEF-A4B0-EADA5E25707F}" srcOrd="5" destOrd="0" presId="urn:microsoft.com/office/officeart/2005/8/layout/cycle6"/>
    <dgm:cxn modelId="{E3B000EF-E59A-4BC6-9F3F-570428B73054}" type="presParOf" srcId="{822F6280-913A-4DF8-B208-F1FD7441B8FD}" destId="{4F7DCC4D-A444-4ACA-8861-9AD495DB4F10}" srcOrd="6" destOrd="0" presId="urn:microsoft.com/office/officeart/2005/8/layout/cycle6"/>
    <dgm:cxn modelId="{3ACCFC46-D6C9-4332-82EA-655096A626B6}" type="presParOf" srcId="{822F6280-913A-4DF8-B208-F1FD7441B8FD}" destId="{BF6038C2-2BD8-4E2C-919D-C00D588C814A}" srcOrd="7" destOrd="0" presId="urn:microsoft.com/office/officeart/2005/8/layout/cycle6"/>
    <dgm:cxn modelId="{16B69EC0-800D-4F6A-B95D-BE5537C9FF2B}" type="presParOf" srcId="{822F6280-913A-4DF8-B208-F1FD7441B8FD}" destId="{BF2188FB-6708-42CB-AE2D-0E820BDA17DA}"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80530-95D4-467A-B666-D481028DC8BB}">
      <dsp:nvSpPr>
        <dsp:cNvPr id="0" name=""/>
        <dsp:cNvSpPr/>
      </dsp:nvSpPr>
      <dsp:spPr>
        <a:xfrm>
          <a:off x="4259126" y="943"/>
          <a:ext cx="1997347" cy="129827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b="1" i="0" kern="1200" baseline="0" smtClean="0"/>
            <a:t>الف: فصاحت و بلاغت</a:t>
          </a:r>
          <a:endParaRPr lang="fa-IR" sz="2800" kern="1200"/>
        </a:p>
      </dsp:txBody>
      <dsp:txXfrm>
        <a:off x="4322503" y="64320"/>
        <a:ext cx="1870593" cy="1171522"/>
      </dsp:txXfrm>
    </dsp:sp>
    <dsp:sp modelId="{EC023FA8-6CFE-4CD8-A17A-EDB0A3BA95EC}">
      <dsp:nvSpPr>
        <dsp:cNvPr id="0" name=""/>
        <dsp:cNvSpPr/>
      </dsp:nvSpPr>
      <dsp:spPr>
        <a:xfrm>
          <a:off x="3527484" y="650081"/>
          <a:ext cx="3460630" cy="3460630"/>
        </a:xfrm>
        <a:custGeom>
          <a:avLst/>
          <a:gdLst/>
          <a:ahLst/>
          <a:cxnLst/>
          <a:rect l="0" t="0" r="0" b="0"/>
          <a:pathLst>
            <a:path>
              <a:moveTo>
                <a:pt x="2743474" y="327639"/>
              </a:moveTo>
              <a:arcTo wR="1730315" hR="1730315" stAng="18350445" swAng="3644489"/>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0BD8655-2C97-409D-A4AE-DDBA715B2F10}">
      <dsp:nvSpPr>
        <dsp:cNvPr id="0" name=""/>
        <dsp:cNvSpPr/>
      </dsp:nvSpPr>
      <dsp:spPr>
        <a:xfrm>
          <a:off x="5757623" y="2596416"/>
          <a:ext cx="1997347" cy="1298276"/>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b="1" i="0" kern="1200" baseline="0" smtClean="0"/>
            <a:t>ب: امی بودن آوردنده آن</a:t>
          </a:r>
          <a:endParaRPr lang="fa-IR" sz="2800" kern="1200"/>
        </a:p>
      </dsp:txBody>
      <dsp:txXfrm>
        <a:off x="5821000" y="2659793"/>
        <a:ext cx="1870593" cy="1171522"/>
      </dsp:txXfrm>
    </dsp:sp>
    <dsp:sp modelId="{33B634A4-1F26-4AEF-A4B0-EADA5E25707F}">
      <dsp:nvSpPr>
        <dsp:cNvPr id="0" name=""/>
        <dsp:cNvSpPr/>
      </dsp:nvSpPr>
      <dsp:spPr>
        <a:xfrm>
          <a:off x="3527484" y="650081"/>
          <a:ext cx="3460630" cy="3460630"/>
        </a:xfrm>
        <a:custGeom>
          <a:avLst/>
          <a:gdLst/>
          <a:ahLst/>
          <a:cxnLst/>
          <a:rect l="0" t="0" r="0" b="0"/>
          <a:pathLst>
            <a:path>
              <a:moveTo>
                <a:pt x="2552820" y="3252641"/>
              </a:moveTo>
              <a:arcTo wR="1730315" hR="1730315" stAng="3697073" swAng="3405855"/>
            </a:path>
          </a:pathLst>
        </a:custGeom>
        <a:noFill/>
        <a:ln w="6350" cap="flat" cmpd="sng" algn="ctr">
          <a:solidFill>
            <a:schemeClr val="accent4">
              <a:hueOff val="5197846"/>
              <a:satOff val="-23984"/>
              <a:lumOff val="883"/>
              <a:alphaOff val="0"/>
            </a:schemeClr>
          </a:solidFill>
          <a:prstDash val="solid"/>
          <a:miter lim="800000"/>
        </a:ln>
        <a:effectLst/>
      </dsp:spPr>
      <dsp:style>
        <a:lnRef idx="1">
          <a:scrgbClr r="0" g="0" b="0"/>
        </a:lnRef>
        <a:fillRef idx="0">
          <a:scrgbClr r="0" g="0" b="0"/>
        </a:fillRef>
        <a:effectRef idx="0">
          <a:scrgbClr r="0" g="0" b="0"/>
        </a:effectRef>
        <a:fontRef idx="minor"/>
      </dsp:style>
    </dsp:sp>
    <dsp:sp modelId="{4F7DCC4D-A444-4ACA-8861-9AD495DB4F10}">
      <dsp:nvSpPr>
        <dsp:cNvPr id="0" name=""/>
        <dsp:cNvSpPr/>
      </dsp:nvSpPr>
      <dsp:spPr>
        <a:xfrm>
          <a:off x="2760629" y="2596416"/>
          <a:ext cx="1997347" cy="1298276"/>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b="1" i="0" kern="1200" baseline="0" smtClean="0"/>
            <a:t>ج: هماهنگی و عدم اختلاف</a:t>
          </a:r>
          <a:endParaRPr lang="fa-IR" sz="2800" kern="1200"/>
        </a:p>
      </dsp:txBody>
      <dsp:txXfrm>
        <a:off x="2824006" y="2659793"/>
        <a:ext cx="1870593" cy="1171522"/>
      </dsp:txXfrm>
    </dsp:sp>
    <dsp:sp modelId="{BF2188FB-6708-42CB-AE2D-0E820BDA17DA}">
      <dsp:nvSpPr>
        <dsp:cNvPr id="0" name=""/>
        <dsp:cNvSpPr/>
      </dsp:nvSpPr>
      <dsp:spPr>
        <a:xfrm>
          <a:off x="3527484" y="650081"/>
          <a:ext cx="3460630" cy="3460630"/>
        </a:xfrm>
        <a:custGeom>
          <a:avLst/>
          <a:gdLst/>
          <a:ahLst/>
          <a:cxnLst/>
          <a:rect l="0" t="0" r="0" b="0"/>
          <a:pathLst>
            <a:path>
              <a:moveTo>
                <a:pt x="11405" y="1928660"/>
              </a:moveTo>
              <a:arcTo wR="1730315" hR="1730315" stAng="10405065" swAng="3644489"/>
            </a:path>
          </a:pathLst>
        </a:custGeom>
        <a:noFill/>
        <a:ln w="6350" cap="flat" cmpd="sng" algn="ctr">
          <a:solidFill>
            <a:schemeClr val="accent4">
              <a:hueOff val="10395692"/>
              <a:satOff val="-47968"/>
              <a:lumOff val="1765"/>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27102A1-C359-477B-A263-47E70D4B5CED}" type="datetimeFigureOut">
              <a:rPr lang="fa-IR" smtClean="0"/>
              <a:t>26/05/1436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2772138906"/>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7102A1-C359-477B-A263-47E70D4B5CED}" type="datetimeFigureOut">
              <a:rPr lang="fa-IR" smtClean="0"/>
              <a:t>26/05/1436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1165929327"/>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7102A1-C359-477B-A263-47E70D4B5CED}" type="datetimeFigureOut">
              <a:rPr lang="fa-IR" smtClean="0"/>
              <a:t>26/05/1436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4194970528"/>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7102A1-C359-477B-A263-47E70D4B5CED}" type="datetimeFigureOut">
              <a:rPr lang="fa-IR" smtClean="0"/>
              <a:t>26/05/1436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2824997459"/>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7102A1-C359-477B-A263-47E70D4B5CED}" type="datetimeFigureOut">
              <a:rPr lang="fa-IR" smtClean="0"/>
              <a:t>26/05/1436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1937996745"/>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7102A1-C359-477B-A263-47E70D4B5CED}" type="datetimeFigureOut">
              <a:rPr lang="fa-IR" smtClean="0"/>
              <a:t>26/05/1436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206903953"/>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27102A1-C359-477B-A263-47E70D4B5CED}" type="datetimeFigureOut">
              <a:rPr lang="fa-IR" smtClean="0"/>
              <a:t>26/05/1436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2930751592"/>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27102A1-C359-477B-A263-47E70D4B5CED}" type="datetimeFigureOut">
              <a:rPr lang="fa-IR" smtClean="0"/>
              <a:t>26/05/1436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4097510707"/>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27102A1-C359-477B-A263-47E70D4B5CED}" type="datetimeFigureOut">
              <a:rPr lang="fa-IR" smtClean="0"/>
              <a:t>26/05/1436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80498001"/>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102A1-C359-477B-A263-47E70D4B5CED}" type="datetimeFigureOut">
              <a:rPr lang="fa-IR" smtClean="0"/>
              <a:t>26/05/1436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2202347943"/>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102A1-C359-477B-A263-47E70D4B5CED}" type="datetimeFigureOut">
              <a:rPr lang="fa-IR" smtClean="0"/>
              <a:t>26/05/1436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3451502111"/>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102A1-C359-477B-A263-47E70D4B5CED}" type="datetimeFigureOut">
              <a:rPr lang="fa-IR" smtClean="0"/>
              <a:t>26/05/1436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99921-B1BA-4D01-B018-ACB6A1A453FD}" type="slidenum">
              <a:rPr lang="fa-IR" smtClean="0"/>
              <a:t>‹#›</a:t>
            </a:fld>
            <a:endParaRPr lang="fa-IR"/>
          </a:p>
        </p:txBody>
      </p:sp>
    </p:spTree>
    <p:extLst>
      <p:ext uri="{BB962C8B-B14F-4D97-AF65-F5344CB8AC3E}">
        <p14:creationId xmlns:p14="http://schemas.microsoft.com/office/powerpoint/2010/main" val="3969758809"/>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15000"/>
            <a:lum/>
          </a:blip>
          <a:srcRect/>
          <a:stretch>
            <a:fillRect t="-21000" b="-2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27102A1-C359-477B-A263-47E70D4B5CED}" type="datetimeFigureOut">
              <a:rPr lang="fa-IR" smtClean="0"/>
              <a:t>26/05/1436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8199921-B1BA-4D01-B018-ACB6A1A453FD}" type="slidenum">
              <a:rPr lang="fa-IR" smtClean="0"/>
              <a:t>‹#›</a:t>
            </a:fld>
            <a:endParaRPr lang="fa-IR"/>
          </a:p>
        </p:txBody>
      </p:sp>
    </p:spTree>
    <p:extLst>
      <p:ext uri="{BB962C8B-B14F-4D97-AF65-F5344CB8AC3E}">
        <p14:creationId xmlns:p14="http://schemas.microsoft.com/office/powerpoint/2010/main" val="261162876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ransition spd="slow">
    <p:randomBar dir="vert"/>
  </p:transition>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بسم الله الرحمن الرحیم</a:t>
            </a:r>
          </a:p>
        </p:txBody>
      </p:sp>
      <p:sp>
        <p:nvSpPr>
          <p:cNvPr id="3" name="Text Placeholder 2"/>
          <p:cNvSpPr>
            <a:spLocks noGrp="1"/>
          </p:cNvSpPr>
          <p:nvPr>
            <p:ph type="body" idx="1"/>
          </p:nvPr>
        </p:nvSpPr>
        <p:spPr/>
        <p:txBody>
          <a:bodyPr/>
          <a:lstStyle/>
          <a:p>
            <a:r>
              <a:rPr lang="fa-IR" b="1" i="0" u="none" strike="noStrike" baseline="0" smtClean="0">
                <a:latin typeface="M Mitra" panose="02000503000000020004" pitchFamily="2" charset="-78"/>
                <a:ea typeface="M Mitra" panose="02000503000000020004" pitchFamily="2" charset="-78"/>
                <a:cs typeface="M Mitra" panose="02000503000000020004" pitchFamily="2" charset="-78"/>
              </a:rPr>
              <a:t>درس سى و دوم </a:t>
            </a:r>
          </a:p>
          <a:p>
            <a:r>
              <a:rPr lang="fa-IR" b="1" i="0" u="none" strike="noStrike" baseline="0" smtClean="0">
                <a:latin typeface="M Mitra" panose="02000503000000020004" pitchFamily="2" charset="-78"/>
                <a:ea typeface="M Mitra" panose="02000503000000020004" pitchFamily="2" charset="-78"/>
                <a:cs typeface="M Mitra" panose="02000503000000020004" pitchFamily="2" charset="-78"/>
              </a:rPr>
              <a:t>آموزش عقائد آیت الله مصباح یزدی</a:t>
            </a:r>
          </a:p>
          <a:p>
            <a:r>
              <a:rPr lang="fa-IR" b="1" i="0" u="none" strike="noStrike" baseline="0" smtClean="0">
                <a:latin typeface="M Mitra" panose="02000503000000020004" pitchFamily="2" charset="-78"/>
                <a:ea typeface="M Mitra" panose="02000503000000020004" pitchFamily="2" charset="-78"/>
                <a:cs typeface="M Mitra" panose="02000503000000020004" pitchFamily="2" charset="-78"/>
              </a:rPr>
              <a:t>اعجاز قرآن </a:t>
            </a:r>
          </a:p>
          <a:p>
            <a:pPr lvl="1"/>
            <a:r>
              <a:rPr lang="fa-IR" b="1" i="0" u="none" strike="noStrike" baseline="0" smtClean="0">
                <a:cs typeface="B Mitra" panose="00000400000000000000" pitchFamily="2" charset="-78"/>
              </a:rPr>
              <a:t>ـ معجزه بودن قرآن</a:t>
            </a:r>
          </a:p>
          <a:p>
            <a:pPr lvl="1"/>
            <a:r>
              <a:rPr lang="fa-IR" b="1" i="0" u="none" strike="noStrike" baseline="0" smtClean="0">
                <a:cs typeface="B Mitra" panose="00000400000000000000" pitchFamily="2" charset="-78"/>
              </a:rPr>
              <a:t>ـ جهات اعجاز قرآن</a:t>
            </a:r>
          </a:p>
          <a:p>
            <a:pPr lvl="1"/>
            <a:r>
              <a:rPr lang="fa-IR" b="1" i="0" u="none" strike="noStrike" baseline="0" smtClean="0">
                <a:cs typeface="B Mitra" panose="00000400000000000000" pitchFamily="2" charset="-78"/>
              </a:rPr>
              <a:t>شامل: الف فصاحت و بلاغت</a:t>
            </a:r>
          </a:p>
          <a:p>
            <a:pPr lvl="1"/>
            <a:r>
              <a:rPr lang="fa-IR" b="1" i="0" u="none" strike="noStrike" baseline="0" smtClean="0">
                <a:cs typeface="B Mitra" panose="00000400000000000000" pitchFamily="2" charset="-78"/>
              </a:rPr>
              <a:t>ب- امّى بودن آورنده</a:t>
            </a:r>
          </a:p>
          <a:p>
            <a:pPr lvl="1"/>
            <a:r>
              <a:rPr lang="fa-IR" b="1" i="0" u="none" strike="noStrike" baseline="0" smtClean="0">
                <a:cs typeface="B Mitra" panose="00000400000000000000" pitchFamily="2" charset="-78"/>
              </a:rPr>
              <a:t>ج- هماهنگى و عدم اختلاف </a:t>
            </a:r>
          </a:p>
        </p:txBody>
      </p:sp>
    </p:spTree>
    <p:extLst>
      <p:ext uri="{BB962C8B-B14F-4D97-AF65-F5344CB8AC3E}">
        <p14:creationId xmlns:p14="http://schemas.microsoft.com/office/powerpoint/2010/main" val="1733907129"/>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زيبايى آهنگ جذّاب و ملكوتى قرآن براى همگان، و شيوايى و رسايى آن براى آشنايان به زبان عربى و فنون فصاحت و بلاغت، قابل درك است اما تشخيص معجزه بودن فصاحت و بلاغت، قابل درك است اما تشخيص معجزه بودن فصاحت و بلاغت آن از كسانى ساخته است كه مهارت و تخصص در فنون مختلف سخنورى داشته باشد و آنرا با ديگر سخنان فصيح و بليغ، مقايسه كنند و توان خودشان را در برابر آن بيازمايند و اين، كارى بود كه از شعراء و چكامه سرايان عرب برمى آمد، زيرا بزرگترين هنر اعراب، سخن سرايى بود كه در عصر نزول قرآن، به اوج شكوفايى رسيده بود و نمونه هايى از بهترين اشعار را پس از نقد ادبى بعنوان بهترين و ارزشمندترين دستاوردهاى هنرى، گزينش و معرّفى مى‌كردند.</a:t>
            </a:r>
          </a:p>
        </p:txBody>
      </p:sp>
    </p:spTree>
    <p:extLst>
      <p:ext uri="{BB962C8B-B14F-4D97-AF65-F5344CB8AC3E}">
        <p14:creationId xmlns:p14="http://schemas.microsoft.com/office/powerpoint/2010/main" val="3045588954"/>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چرا معجزه قولی و قرآن؟</a:t>
            </a:r>
          </a:p>
        </p:txBody>
      </p:sp>
      <p:sp>
        <p:nvSpPr>
          <p:cNvPr id="3" name="Text Placeholder 2"/>
          <p:cNvSpPr>
            <a:spLocks noGrp="1"/>
          </p:cNvSpPr>
          <p:nvPr>
            <p:ph type="body" idx="1"/>
          </p:nvPr>
        </p:nvSpPr>
        <p:spPr/>
        <p:txBody>
          <a:bodyPr>
            <a:normAutofit/>
          </a:bodyPr>
          <a:lstStyle/>
          <a:p>
            <a:pPr lvl="1"/>
            <a:r>
              <a:rPr lang="fa-IR" b="1" i="0" u="none" strike="noStrike" baseline="0" smtClean="0">
                <a:cs typeface="B Mitra" panose="00000400000000000000" pitchFamily="2" charset="-78"/>
              </a:rPr>
              <a:t>اساساً حكمت و عنايت الهى، اقتضاء دارد كه معجزه هر پيامبرى متناسب با علم و هنر رايج در آن زمان باشد تا امتياز و برترى اعجازآميز آنرا بر آثار بشرى، به خوبى درك كنند چنانكه امام هادى (عليه السلام) در پاسخ «ابن سكيّت» كه پرسيد: «چرا خداى متعال، معجزه حضرت موسى (عليه السلام) را يد بيضاء و اژدها كردن عصا، و معجزه حضرت عيسى (عليه السلام) را شفاء دادن بيماران، و معجزه پيامبر اسلام (صلّى اللّه عليه و آله و سلّم) را قرآن كريم قرار داد؟» فرمود: «هنر رايج حضرت موسى (عليه السلام) سحر و جادو بود از اينروى، خداى متعال معجزه آن حضرت را شبيه كارهاى آنان قرار داد تا عجز و ناتوانى خودشان را از آوردن مانند آن دريابند. و هنر رايج زمان حضرت عيسى (عليه السلام) فنّ پزشكى بود از اينروى، خداى متعال معجزه آن حضرت را شفاء دادن بيماران علاج ناپذير، قرار داد تا جهت اعجاز آنرا بخوبى درك كنند. اما هنر رايج در زمان پيامبر اسلام (صلّى اللّه عليه و آله و سلّم) سخنورى و چكامه سرايى بود از اين جهت، خداى متعال قرآن كريم را با زيباترين اسلوب، نازل فرمود تا برترى اعجازآميز آنرا باز شناسند». </a:t>
            </a:r>
          </a:p>
        </p:txBody>
      </p:sp>
    </p:spTree>
    <p:extLst>
      <p:ext uri="{BB962C8B-B14F-4D97-AF65-F5344CB8AC3E}">
        <p14:creationId xmlns:p14="http://schemas.microsoft.com/office/powerpoint/2010/main" val="3487927459"/>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normAutofit/>
          </a:bodyPr>
          <a:lstStyle/>
          <a:p>
            <a:pPr lvl="1"/>
            <a:r>
              <a:rPr lang="fa-IR" b="1" i="0" u="none" strike="noStrike" baseline="0" smtClean="0">
                <a:cs typeface="B Mitra" panose="00000400000000000000" pitchFamily="2" charset="-78"/>
              </a:rPr>
              <a:t>بارى، بزرگترين سخن شناسان آن عصر، مانند وليد بن مغيره مخزومى و عتبة بن ربيعه و طفيل بن عمرو، به نهايت فصاحت و بلاغت قرآن و برترى آن بر شيواترين سخنان بشرى، گواهى دادند. و در حدود يك قرن بعد، كسانى امثال ابن ابى العوجاء و ابن مقفّع و ابوشاكر ديصانى و عبدالملك بصرى، تصميم گرفتند كه توان خود را در معارضه با قرآن بيازمايند و يك سال تمام، نيروى خود را بر سر اين كار گذاشتند ولى كوچكترين كارى از پيش نبردند و سرانجام، همگى در برابر عظمت اين كتاب الهى، زانوى عجز و حيرت به زمين زدند و هنگامى كه در مسجدالحرام جلسه‌اى براى بازرسى كارهاى يك ساله شان تشكيل داده بودند امام صادق (عليه السلام) از كنار ايشان عبور كرد و اين آيه شريفه را تلاوت فرمود:</a:t>
            </a:r>
          </a:p>
          <a:p>
            <a:pPr lvl="1"/>
            <a:r>
              <a:rPr lang="fa-IR" b="1" i="0" u="none" strike="noStrike" baseline="0" smtClean="0">
                <a:cs typeface="B Mitra" panose="00000400000000000000" pitchFamily="2" charset="-78"/>
              </a:rPr>
              <a:t>«قُلْ لَئِنِ اجْتَمَعَتِ الْإِنْسُ وَ الْجِنُّ عَلى أَنْ يَأْتُوا بِمِثْلِ هذَا الْقُرْآنِ لا يَأْتُونَ بِمِثْلِهِ وَ لَوْ كانَ بَعْضُهُمْ لِبَعْض ظَهِيراً»</a:t>
            </a:r>
          </a:p>
        </p:txBody>
      </p:sp>
    </p:spTree>
    <p:extLst>
      <p:ext uri="{BB962C8B-B14F-4D97-AF65-F5344CB8AC3E}">
        <p14:creationId xmlns:p14="http://schemas.microsoft.com/office/powerpoint/2010/main" val="851991401"/>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ب- اُمّى بودن آورنده</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قرآن كريم، كتابى است كه با وجود كوچكى نسبى حجم، مشتمل بر انواعى از معارف و علوم و احكام و قوانين فردى و اجتماعى است و بررسى كامل هر دسته از آنها نيازمند به گروههاى متخصصى است كه در طول ساليان دراز، به تحقيق و تلاش علمى درباره آنها بپردازند و تدريجاً رازهاى نهفته آنرا كشف كنند و به حقايق بيشترى دست يابند هر چند كشف همه حقايق و اسرار آن، جز بوسيله كسانى كه داراى علم الهى و تأييد خدايى باشند ميسّر نخواهد بود.</a:t>
            </a:r>
          </a:p>
        </p:txBody>
      </p:sp>
    </p:spTree>
    <p:extLst>
      <p:ext uri="{BB962C8B-B14F-4D97-AF65-F5344CB8AC3E}">
        <p14:creationId xmlns:p14="http://schemas.microsoft.com/office/powerpoint/2010/main" val="389244222"/>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اين مجموعه هاى گوناگون كه شامل ژرفترين و بلندترين معارف، و والاترين و ارزشمندترين دستورات اخلاقى، و عادلانه ترين و استوارترين قوانين حقوقى و جزائى، و حكيمانه ترين مناسك عبادى و احكام فردى و اجتماعى، و سودمندترين مواعظ و اندرزها، و آموزنده ترين نكات تاريخى، و سازنده ترين شيوه هاى تعليم و تربيت، و در يك جمله: حاوى همه اصول مورد نياز بشر براى سعادت دنيا و آخرت است با اسلوبى بديع و بى سابقه، در هم آميخته شده، به گونه‌اى كه همه قشرهاى جامعه بتوانند به فراخور استعدادشان از آن، بهره‌مند شوند.</a:t>
            </a:r>
          </a:p>
        </p:txBody>
      </p:sp>
    </p:spTree>
    <p:extLst>
      <p:ext uri="{BB962C8B-B14F-4D97-AF65-F5344CB8AC3E}">
        <p14:creationId xmlns:p14="http://schemas.microsoft.com/office/powerpoint/2010/main" val="3977966662"/>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normAutofit lnSpcReduction="10000"/>
          </a:bodyPr>
          <a:lstStyle/>
          <a:p>
            <a:pPr lvl="1"/>
            <a:r>
              <a:rPr lang="fa-IR" b="1" i="0" u="none" strike="noStrike" baseline="0" smtClean="0">
                <a:cs typeface="B Mitra" panose="00000400000000000000" pitchFamily="2" charset="-78"/>
              </a:rPr>
              <a:t>فراهم آوردن همه اين معارف و حقايق در چنين مجموعه اى، فراتر از توان انسانهاى عادى است. ولى آنچه بر شگفتى آن مى‌افزايد اين است كه اين كتاب عظيم بوسيله يك فرد درس نخوانده و تعليم نديده كه هرگز قلمى بر كاغذ نياورده و در محيطى دور از تمدن و فرهنگ، پرورش يافته بود عرضه شد. و عجيب‌تر آنكه در زندگى چهل ساله قبل از بعثتش نمونه‌اى از اين سخنان، از وى شنيده نشده بود و در دوران رسالتش هم آنچه را بعنوان وحى الهى، ارائه مى‌كرد اسلوب ويژه و هماهنگ و موزونى داشت كه كاملا آنرا از ديگر سخنانش متمايز مى‌ساخت و تفاوت آشكارى ميان اين كتاب با ساير سخنان وى مشهود و محسوس بود.</a:t>
            </a:r>
          </a:p>
          <a:p>
            <a:r>
              <a:rPr lang="fa-IR" b="1" i="0" u="none" strike="noStrike" baseline="0" smtClean="0">
                <a:latin typeface="M Mitra" panose="02000503000000020004" pitchFamily="2" charset="-78"/>
                <a:ea typeface="M Mitra" panose="02000503000000020004" pitchFamily="2" charset="-78"/>
                <a:cs typeface="M Mitra" panose="02000503000000020004" pitchFamily="2" charset="-78"/>
              </a:rPr>
              <a:t>قرآن كريم با اشاره به اين نكات مى‌فرمايد: </a:t>
            </a:r>
          </a:p>
          <a:p>
            <a:pPr lvl="1"/>
            <a:r>
              <a:rPr lang="fa-IR" b="1" i="0" u="none" strike="noStrike" baseline="0" smtClean="0">
                <a:cs typeface="B Mitra" panose="00000400000000000000" pitchFamily="2" charset="-78"/>
              </a:rPr>
              <a:t>«وَ ما كُنْتَ تَتْلُوا مِنْ قَبْلِهِ مِنْ كِتاب وَ لا تَخُطُّهُ بِيَمِينِكَ إِذاً لاَرْتابَ الْمُبْطِلُونَ».</a:t>
            </a:r>
          </a:p>
          <a:p>
            <a:pPr lvl="1"/>
            <a:r>
              <a:rPr lang="fa-IR" b="1" i="0" u="none" strike="noStrike" baseline="0" smtClean="0">
                <a:cs typeface="B Mitra" panose="00000400000000000000" pitchFamily="2" charset="-78"/>
              </a:rPr>
              <a:t>و در جاى ديگر مى‌فرمايد: «قُلْ لَوْ شاءَ اللّهُ ما تَلَوْتُهُ عَلَيْكُمْ وَ لا أَدْراكُمْ بِهِ فَقَدْ لَبِثْتُ فِيكُمْ عُمُراً مِنْ قَبْلِهِ أَ فَلا تَعْقِلُونَ» يعنى: اگر خدا خواسته بود اين كتاب را بر شما تلاوت نمى‌كردم و شما را از آن، آگاه نمى‌ساختم، چه اينكه قبلا عمرى را در ميان شما سپرى كردم (در حالى كه نمونه‌اى از اين سخنان از من نشيدند) مگر نمى‌فهميد؟!</a:t>
            </a:r>
          </a:p>
        </p:txBody>
      </p:sp>
    </p:spTree>
    <p:extLst>
      <p:ext uri="{BB962C8B-B14F-4D97-AF65-F5344CB8AC3E}">
        <p14:creationId xmlns:p14="http://schemas.microsoft.com/office/powerpoint/2010/main" val="4098333391"/>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و به احتمال قوى، آيه (23) از سوره بقره «فَأْتُوا بِسُورَة مِنْ مِثْلِهِ» نيز اشاره به همين جهت اعجاز است يعنى احتمال قوى دارد كه ضمير «مثله» به «عبدنا» برگردد.</a:t>
            </a:r>
          </a:p>
          <a:p>
            <a:pPr lvl="1"/>
            <a:r>
              <a:rPr lang="fa-IR" b="1" i="0" u="none" strike="noStrike" baseline="0" smtClean="0">
                <a:cs typeface="B Mitra" panose="00000400000000000000" pitchFamily="2" charset="-78"/>
              </a:rPr>
              <a:t>حاصل آنكه: اگر بفرض محال، امكان داشته باشد كه صدها گروه دانشمند و متخصص با همكارى و هميارى يكديگر، چنين كتابى را تهيه كنند اما هرگز يك فرد درس نخوانده، از عهده چنين كارى برنخواهد آمد.</a:t>
            </a:r>
          </a:p>
          <a:p>
            <a:pPr lvl="1"/>
            <a:r>
              <a:rPr lang="fa-IR" b="1" i="0" u="none" strike="noStrike" baseline="0" smtClean="0">
                <a:cs typeface="B Mitra" panose="00000400000000000000" pitchFamily="2" charset="-78"/>
              </a:rPr>
              <a:t>بنابراين، ظهور چنين كتابى با اين ويژگيها از فرد تحصيل نكرده اى، مبيّن جهت ديگرى از جهات اعجاز آن مى‌باشد.</a:t>
            </a:r>
          </a:p>
        </p:txBody>
      </p:sp>
    </p:spTree>
    <p:extLst>
      <p:ext uri="{BB962C8B-B14F-4D97-AF65-F5344CB8AC3E}">
        <p14:creationId xmlns:p14="http://schemas.microsoft.com/office/powerpoint/2010/main" val="1675474882"/>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ج- هماهنگى و عدم اختلاف</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قرآن كريم، كتابى است كه در طول بيست و سه سال رسالت پيامبر اكرم (صلّى اللّه عليه و آله و سلّم) كه دورانى بحرانى و پرماجرا و توأم با فراز و نشيبها و حوادث تلخ و شيرين فراوان بود نازل گرديد ولى اين دگرگونيهاى عجيب، تأثيرى در انسجام مطالب و شيوه اعجازآميز آن نگذاشت. و همين هماهنگى و يكنواختى آن از نظر شكل و محتوى، جهت ديگرى از جهات اعجاز بشمار مى‌رود كه مانند دو جهت ديگر، در خود قرآن به آن، اشاره شده است در آنجا كه مى‌فرمايد: «أَ فَلا يَتَدَبَّرُونَ الْقُرْآنَ وَ لَوْ كانَ مِنْ عِنْدِ غَيْرِ اللّهِ لَوَجَدُوا فِيهِ اخْتِلافاً كَثِيراً».</a:t>
            </a:r>
          </a:p>
        </p:txBody>
      </p:sp>
    </p:spTree>
    <p:extLst>
      <p:ext uri="{BB962C8B-B14F-4D97-AF65-F5344CB8AC3E}">
        <p14:creationId xmlns:p14="http://schemas.microsoft.com/office/powerpoint/2010/main" val="3650190705"/>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توضيح </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هر انسانى دست كم، دستخوش دو نوع دگرگونى قرار مى‌گيرد: </a:t>
            </a:r>
          </a:p>
          <a:p>
            <a:pPr lvl="1"/>
            <a:r>
              <a:rPr lang="fa-IR" b="1" i="0" u="none" strike="noStrike" baseline="0" smtClean="0">
                <a:cs typeface="B Mitra" panose="00000400000000000000" pitchFamily="2" charset="-78"/>
              </a:rPr>
              <a:t>يكى آنكه تدريجاً بر معلومات و مهارتهايش افزوده مى‌شود و افزايش دانشها و توانشها در سخنانش انعكاس مى‌يابد و طبعاً در فاصله زمانى بيست ساله، تفاوت و اختلاف چشمگيرى بين گفتارهايشان نمايان مى‌گردد.</a:t>
            </a:r>
          </a:p>
          <a:p>
            <a:pPr lvl="1"/>
            <a:r>
              <a:rPr lang="fa-IR" b="1" i="0" u="none" strike="noStrike" baseline="0" smtClean="0">
                <a:cs typeface="B Mitra" panose="00000400000000000000" pitchFamily="2" charset="-78"/>
              </a:rPr>
              <a:t>دو ديگر، آنكه حوادث گوناگون زندگى، موجب پيدايش حالات روانى و احساسات و عواطف مختلفى از قبيل بيم و اميد غم و شادى و هيجان و آرامش مى‌شود و اختلاف اين حالات، تأثير بسزايى در انديشه و گفتار و كردار شخص مى‌گذارد و طبعاً با شدت يافتن اين دگرگونيها، سخنان وى هم دچار اختلاف شديدى مى‌گردد. و در حقيقت تغييرات گفتار، تابعى از تغييرات حالات روانى است كه آنها هم به نوبه خود، تابع اوضاع و احوال طبيعى و اجتماعى مى‌باشد.</a:t>
            </a:r>
          </a:p>
        </p:txBody>
      </p:sp>
    </p:spTree>
    <p:extLst>
      <p:ext uri="{BB962C8B-B14F-4D97-AF65-F5344CB8AC3E}">
        <p14:creationId xmlns:p14="http://schemas.microsoft.com/office/powerpoint/2010/main" val="980582054"/>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اكنون اگر فرض كنيم كه قرآن كريم، دستبافت شخص پيامبر اكرم (صلّى اللّه عليه و آله و سلّم) بعنوان يك انسان محكوم دگرگونيهاى ياد شده، باشد با توجه به شرايط بسيار متغيّر زندگى آن حضرت، مى‌بايست از نظر شكل و محتوى، داراى اختلافات فراوانى باشد در صورتى كه اثرى از چنين اختلافات، در آن مشاهده نمى‌شود.</a:t>
            </a:r>
          </a:p>
          <a:p>
            <a:pPr lvl="1"/>
            <a:r>
              <a:rPr lang="fa-IR" b="1" i="0" u="none" strike="noStrike" baseline="0" smtClean="0">
                <a:cs typeface="B Mitra" panose="00000400000000000000" pitchFamily="2" charset="-78"/>
              </a:rPr>
              <a:t>پس نتيجه مى‌گيريم كه هماهنگى و عدم اختلاف در مضامين قرآن و در سطح بلاغت اعجازآميز آن، نشانه ديگرى از صدور اين كتاب شريف، از منبع علم ثابت و نامتناهى خداى متعال است كه حاكم بر طبيعت و نه محكوم پديده هاى دگرگون شونده آن مى‌باشد.</a:t>
            </a:r>
          </a:p>
        </p:txBody>
      </p:sp>
    </p:spTree>
    <p:extLst>
      <p:ext uri="{BB962C8B-B14F-4D97-AF65-F5344CB8AC3E}">
        <p14:creationId xmlns:p14="http://schemas.microsoft.com/office/powerpoint/2010/main" val="520555710"/>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معجزه بودن قرآن </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قرآن كريم، تنها كتاب آسمانى است كه با صراحت و قاطعيّت تمام، اعلام داشته كه هيچكس توان آوردن كتابى همانند آن را ندارد، و حتى اگر همه آدميان و جنّيان با يكديگر همكارى كنند قدرت چنين كارى را نخواهند داشت. و نه تنها قدرت برآوردن كتاب كاملى مثل كل قرآن را ندارند بلكه قدرت برآوردن ده سوره و حتى يك سوره يك سطرى را هم نخواهند داشت.</a:t>
            </a:r>
          </a:p>
        </p:txBody>
      </p:sp>
    </p:spTree>
    <p:extLst>
      <p:ext uri="{BB962C8B-B14F-4D97-AF65-F5344CB8AC3E}">
        <p14:creationId xmlns:p14="http://schemas.microsoft.com/office/powerpoint/2010/main" val="2357955236"/>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i="0" u="none" strike="noStrike" baseline="0" smtClean="0">
                <a:latin typeface="M Mitra" panose="02000503000000020004" pitchFamily="2" charset="-78"/>
                <a:cs typeface="M Mitra" panose="02000503000000020004" pitchFamily="2" charset="-78"/>
              </a:rPr>
              <a:t>والحمد لله رب العالمین</a:t>
            </a:r>
          </a:p>
        </p:txBody>
      </p:sp>
      <p:sp>
        <p:nvSpPr>
          <p:cNvPr id="3" name="Text Placeholder 2"/>
          <p:cNvSpPr>
            <a:spLocks noGrp="1"/>
          </p:cNvSpPr>
          <p:nvPr>
            <p:ph type="body" idx="1"/>
          </p:nvPr>
        </p:nvSpPr>
        <p:spPr/>
        <p:txBody>
          <a:bodyPr/>
          <a:lstStyle/>
          <a:p>
            <a:r>
              <a:rPr lang="fa-IR" b="1" i="0" u="none" strike="noStrike" baseline="0" smtClean="0">
                <a:latin typeface="M Mitra" panose="02000503000000020004" pitchFamily="2" charset="-78"/>
                <a:ea typeface="M Mitra" panose="02000503000000020004" pitchFamily="2" charset="-78"/>
                <a:cs typeface="M Mitra" panose="02000503000000020004" pitchFamily="2" charset="-78"/>
              </a:rPr>
              <a:t>پایان</a:t>
            </a:r>
          </a:p>
        </p:txBody>
      </p:sp>
    </p:spTree>
    <p:extLst>
      <p:ext uri="{BB962C8B-B14F-4D97-AF65-F5344CB8AC3E}">
        <p14:creationId xmlns:p14="http://schemas.microsoft.com/office/powerpoint/2010/main" val="3248982145"/>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آیات تحدی</a:t>
            </a:r>
          </a:p>
        </p:txBody>
      </p:sp>
      <p:sp>
        <p:nvSpPr>
          <p:cNvPr id="3" name="Text Placeholder 2"/>
          <p:cNvSpPr>
            <a:spLocks noGrp="1"/>
          </p:cNvSpPr>
          <p:nvPr>
            <p:ph type="body" idx="1"/>
          </p:nvPr>
        </p:nvSpPr>
        <p:spPr/>
        <p:txBody>
          <a:bodyPr/>
          <a:lstStyle/>
          <a:p>
            <a:pPr lvl="2"/>
            <a:r>
              <a:rPr lang="ar-SA" b="0" i="1" u="none" strike="noStrike" baseline="0" smtClean="0">
                <a:solidFill>
                  <a:srgbClr val="2E74B5"/>
                </a:solidFill>
                <a:latin typeface="Scheherazade" panose="01000600020000020003" pitchFamily="2" charset="-78"/>
                <a:cs typeface="Scheherazade" panose="01000600020000020003" pitchFamily="2" charset="-78"/>
              </a:rPr>
              <a:t>قُلْ لَئِنِ اجْتَمَعَتِ الْإِنْسُ وَ الْجِنُّ عَلَى أَنْ يَأْتُوا بِمِثْلِ هٰذَا الْقُرْآنِ لاَ يَأْتُونَ بِمِثْلِهِ وَ لَوْ کَانَ بَعْضُهُمْ لِبَعْضٍ ظَهِيراً (88) </a:t>
            </a:r>
          </a:p>
          <a:p>
            <a:pPr lvl="2"/>
            <a:r>
              <a:rPr lang="ar-SA" b="0" i="1" u="none" strike="noStrike" baseline="0" smtClean="0">
                <a:solidFill>
                  <a:srgbClr val="2E74B5"/>
                </a:solidFill>
                <a:latin typeface="Scheherazade" panose="01000600020000020003" pitchFamily="2" charset="-78"/>
                <a:cs typeface="Scheherazade" panose="01000600020000020003" pitchFamily="2" charset="-78"/>
              </a:rPr>
              <a:t>بگو: «اگر انسانها و پریان (جن و انس) اتفاق کنند که همانند این قرآن را بیاورند، همانند آن را نخواهند آورد؛ هر چند یکدیگر را (در این کار) کمک کنند.</a:t>
            </a:r>
          </a:p>
          <a:p>
            <a:pPr lvl="2"/>
            <a:r>
              <a:rPr lang="ar-SA" b="0" i="1" u="none" strike="noStrike" baseline="0" smtClean="0">
                <a:solidFill>
                  <a:srgbClr val="2E74B5"/>
                </a:solidFill>
                <a:latin typeface="Scheherazade" panose="01000600020000020003" pitchFamily="2" charset="-78"/>
                <a:cs typeface="Scheherazade" panose="01000600020000020003" pitchFamily="2" charset="-78"/>
              </a:rPr>
              <a:t>﴿الإسراء، 88﴾</a:t>
            </a:r>
          </a:p>
          <a:p>
            <a:pPr lvl="2"/>
            <a:r>
              <a:rPr lang="ar-SA" b="0" i="1" u="none" strike="noStrike" baseline="0" smtClean="0">
                <a:solidFill>
                  <a:srgbClr val="2E74B5"/>
                </a:solidFill>
                <a:latin typeface="Scheherazade" panose="01000600020000020003" pitchFamily="2" charset="-78"/>
                <a:cs typeface="Scheherazade" panose="01000600020000020003" pitchFamily="2" charset="-78"/>
              </a:rPr>
              <a:t>أَمْ يَقُولُونَ افْتَرَاهُ قُلْ فَأْتُوا بِعَشْرِ سُوَرٍ مِثْلِهِ مُفْتَرَيَاتٍ وَ ادْعُوا مَنِ اسْتَطَعْتُمْ مِنْ دُونِ اللَّهِ إِنْ کُنْتُمْ صَادِقِينَ‌ (13) </a:t>
            </a:r>
          </a:p>
          <a:p>
            <a:pPr lvl="2"/>
            <a:r>
              <a:rPr lang="ar-SA" b="0" i="1" u="none" strike="noStrike" baseline="0" smtClean="0">
                <a:solidFill>
                  <a:srgbClr val="2E74B5"/>
                </a:solidFill>
                <a:latin typeface="Scheherazade" panose="01000600020000020003" pitchFamily="2" charset="-78"/>
                <a:cs typeface="Scheherazade" panose="01000600020000020003" pitchFamily="2" charset="-78"/>
              </a:rPr>
              <a:t>آنها می‌گویند: «او به دروغ این (قرآن) را (به خدا) نسبت داده (و ساختگی است)!» بگو: «اگر راست می‌گویید، شما هم ده سوره ساختگی همانند این قرآن بیاورید؛ و تمام کسانی را که می‌توانید -غیر از خدا- (برای این کار) دعوت کنید!»</a:t>
            </a:r>
          </a:p>
          <a:p>
            <a:pPr lvl="2"/>
            <a:r>
              <a:rPr lang="ar-SA" b="0" i="1" u="none" strike="noStrike" baseline="0" smtClean="0">
                <a:solidFill>
                  <a:srgbClr val="2E74B5"/>
                </a:solidFill>
                <a:latin typeface="Scheherazade" panose="01000600020000020003" pitchFamily="2" charset="-78"/>
                <a:cs typeface="Scheherazade" panose="01000600020000020003" pitchFamily="2" charset="-78"/>
              </a:rPr>
              <a:t>﴿هود، 13﴾</a:t>
            </a:r>
          </a:p>
        </p:txBody>
      </p:sp>
    </p:spTree>
    <p:extLst>
      <p:ext uri="{BB962C8B-B14F-4D97-AF65-F5344CB8AC3E}">
        <p14:creationId xmlns:p14="http://schemas.microsoft.com/office/powerpoint/2010/main" val="3837646473"/>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normAutofit/>
          </a:bodyPr>
          <a:lstStyle/>
          <a:p>
            <a:pPr lvl="2"/>
            <a:r>
              <a:rPr lang="fa-IR" b="0" i="1" u="none" strike="noStrike" baseline="0" smtClean="0">
                <a:solidFill>
                  <a:srgbClr val="2E74B5"/>
                </a:solidFill>
                <a:latin typeface="Scheherazade" panose="01000600020000020003" pitchFamily="2" charset="-78"/>
                <a:cs typeface="Scheherazade" panose="01000600020000020003" pitchFamily="2" charset="-78"/>
              </a:rPr>
              <a:t>أَمْ يَقُولُونَ افْتَرَاهُ قُلْ فَأْتُوا بِسُورَةٍ مِثْلِهِ وَ ادْعُوا مَنِ اسْتَطَعْتُمْ مِنْ دُونِ اللَّهِ إِنْ کُنْتُمْ صَادِقِينَ‌ (38) </a:t>
            </a:r>
          </a:p>
          <a:p>
            <a:pPr lvl="2"/>
            <a:r>
              <a:rPr lang="fa-IR" b="0" i="1" u="none" strike="noStrike" baseline="0" smtClean="0">
                <a:solidFill>
                  <a:srgbClr val="000000"/>
                </a:solidFill>
                <a:latin typeface="Nazli" panose="01000506000000020004" pitchFamily="2" charset="-78"/>
                <a:cs typeface="Nazli" panose="01000506000000020004" pitchFamily="2" charset="-78"/>
              </a:rPr>
              <a:t>آیا آنها می‌گویند: «او قرآن را بدروغ به خدا نسبت داده است»؟! بگو: «اگر راست می گویید، یک سوره همانند آن بیاورید؛ و غیر از خدا، هر کس را می‌توانید (به یاری) طلبید!»</a:t>
            </a:r>
          </a:p>
          <a:p>
            <a:pPr lvl="2"/>
            <a:r>
              <a:rPr lang="fa-IR" b="0" i="1" u="none" strike="noStrike" baseline="0" smtClean="0">
                <a:solidFill>
                  <a:srgbClr val="993300"/>
                </a:solidFill>
                <a:latin typeface="Scheherazade" panose="01000600020000020003" pitchFamily="2" charset="-78"/>
                <a:cs typeface="Scheherazade" panose="01000600020000020003" pitchFamily="2" charset="-78"/>
              </a:rPr>
              <a:t>﴿يونس‏، 38﴾</a:t>
            </a:r>
          </a:p>
          <a:p>
            <a:pPr lvl="2"/>
            <a:r>
              <a:rPr lang="fa-IR" b="0" i="1" u="none" strike="noStrike" baseline="0" smtClean="0">
                <a:solidFill>
                  <a:srgbClr val="2E74B5"/>
                </a:solidFill>
                <a:latin typeface="Scheherazade" panose="01000600020000020003" pitchFamily="2" charset="-78"/>
                <a:cs typeface="Scheherazade" panose="01000600020000020003" pitchFamily="2" charset="-78"/>
              </a:rPr>
              <a:t>وَ إِنْ کُنْتُمْ فِي رَيْبٍ مِمَّا نَزَّلْنَا عَلَى عَبْدِنَا فَأْتُوا بِسُورَةٍ مِنْ مِثْلِهِ وَ ادْعُوا شُهَدَاءَکُمْ مِنْ دُونِ اللَّهِ إِنْ کُنْتُمْ صَادِقِينَ‌ (23) </a:t>
            </a:r>
          </a:p>
          <a:p>
            <a:pPr lvl="2"/>
            <a:r>
              <a:rPr lang="fa-IR" b="0" i="1" u="none" strike="noStrike" baseline="0" smtClean="0">
                <a:solidFill>
                  <a:srgbClr val="000000"/>
                </a:solidFill>
                <a:latin typeface="Nazli" panose="01000506000000020004" pitchFamily="2" charset="-78"/>
                <a:cs typeface="Nazli" panose="01000506000000020004" pitchFamily="2" charset="-78"/>
              </a:rPr>
              <a:t>و اگر در باره آنچه بر بنده خود [= پیامبر] نازل کرده‌ایم شک و تردید دارید، (دست کم) یک سوره همانند آن بیاورید؛ و گواهان خود را - غیر خدا - برای این کار، فرا خوانید اگر راست می‌گویید!</a:t>
            </a:r>
          </a:p>
          <a:p>
            <a:pPr lvl="2"/>
            <a:r>
              <a:rPr lang="fa-IR" b="0" i="1" u="none" strike="noStrike" baseline="0" smtClean="0">
                <a:solidFill>
                  <a:srgbClr val="993300"/>
                </a:solidFill>
                <a:latin typeface="Scheherazade" panose="01000600020000020003" pitchFamily="2" charset="-78"/>
                <a:cs typeface="Scheherazade" panose="01000600020000020003" pitchFamily="2" charset="-78"/>
              </a:rPr>
              <a:t>﴿البقرة، 23﴾</a:t>
            </a:r>
          </a:p>
          <a:p>
            <a:pPr lvl="2"/>
            <a:r>
              <a:rPr lang="fa-IR" b="0" i="1" u="none" strike="noStrike" baseline="0" smtClean="0">
                <a:solidFill>
                  <a:srgbClr val="2E74B5"/>
                </a:solidFill>
                <a:latin typeface="Scheherazade" panose="01000600020000020003" pitchFamily="2" charset="-78"/>
                <a:cs typeface="Scheherazade" panose="01000600020000020003" pitchFamily="2" charset="-78"/>
              </a:rPr>
              <a:t>فَإِنْ لَمْ تَفْعَلُوا وَ لَنْ تَفْعَلُوا فَاتَّقُوا النَّارَ الَّتِي وَقُودُهَا النَّاسُ وَ الْحِجَارَةُ أُعِدَّتْ لِلْکَافِرِينَ‌ (24) </a:t>
            </a:r>
          </a:p>
          <a:p>
            <a:pPr lvl="2"/>
            <a:r>
              <a:rPr lang="fa-IR" b="0" i="1" u="none" strike="noStrike" baseline="0" smtClean="0">
                <a:solidFill>
                  <a:srgbClr val="000000"/>
                </a:solidFill>
                <a:latin typeface="Nazli" panose="01000506000000020004" pitchFamily="2" charset="-78"/>
                <a:cs typeface="Nazli" panose="01000506000000020004" pitchFamily="2" charset="-78"/>
              </a:rPr>
              <a:t>پس اگر چنین نکنید - که هرگز نخواهید کرد - از آتشی بترسید که هیزم آن، بدنهای مردم (گنهکار) و سنگها [= بتها] است، و برای کافران، آماده شده است!</a:t>
            </a:r>
          </a:p>
          <a:p>
            <a:pPr lvl="2"/>
            <a:r>
              <a:rPr lang="fa-IR" b="0" i="1" u="none" strike="noStrike" baseline="0" smtClean="0">
                <a:solidFill>
                  <a:srgbClr val="993300"/>
                </a:solidFill>
                <a:latin typeface="Scheherazade" panose="01000600020000020003" pitchFamily="2" charset="-78"/>
                <a:cs typeface="Scheherazade" panose="01000600020000020003" pitchFamily="2" charset="-78"/>
              </a:rPr>
              <a:t>﴿البقرة، 24﴾</a:t>
            </a:r>
          </a:p>
        </p:txBody>
      </p:sp>
    </p:spTree>
    <p:extLst>
      <p:ext uri="{BB962C8B-B14F-4D97-AF65-F5344CB8AC3E}">
        <p14:creationId xmlns:p14="http://schemas.microsoft.com/office/powerpoint/2010/main" val="21561257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i="0" u="none" strike="noStrike" baseline="0" smtClean="0">
                <a:latin typeface="M Mitra" panose="02000503000000020004" pitchFamily="2" charset="-78"/>
                <a:cs typeface="M Mitra" panose="02000503000000020004" pitchFamily="2" charset="-78"/>
              </a:rPr>
              <a:t>تاکنون کسی مثل قرآن نیاورده است .....</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از سوى ديگر مى‌دانيم كه پيامبر اسلام (صلّى اللّه عليه و آله و سلّم) از نخستين روز اظهار دعوتش، با دشمنان سرسخت و كينه توزى مواجه شد كه از هيچگونه تلاش و كوششى براى مبارزه با اين آيين الهى، كوتاهى نكردند و پس از نوميد شدن از تأثير تهديدات و تطميعات، كمر به قتل آن حضرت بستند. كه با تدبير الهى، اين توطئه هم از هجرت شبانه و مخفيانه آن بزرگوار بسوى مدينه، خنثى شد. و بعد از هجرت هم بقيه عمر شريفش را در جنگهاى متعدّد با مشركان و همدستان يهودى آنان سپرى كرد. و از هنگام رحلت آن حضرت تا امروز هم همواره منافقين داخلى و دشمنان خارجى درصدد خاموش كردن اين نور الهى بوده و هستند و از هيچ كارى در اين راه، فروگذار نكرده و نمى‌كنند. و اگر آوردن كتابى مانند قرآن كريم، امكان مى‌داشت هرگز از آن، صرف نظر نمى‌كردند.</a:t>
            </a:r>
          </a:p>
        </p:txBody>
      </p:sp>
    </p:spTree>
    <p:extLst>
      <p:ext uri="{BB962C8B-B14F-4D97-AF65-F5344CB8AC3E}">
        <p14:creationId xmlns:p14="http://schemas.microsoft.com/office/powerpoint/2010/main" val="1629777288"/>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در این زمان .....</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در اين عصر هم كه همه دولتهاى بزرگ دنيا اسلام را بزرگترين دشمن براى سلطه ظالمانه خودشان شناخته و كمر مبارزه جدّى با آن را بسته‌اند و همه گونه امكانات مالى و علمى و سياسى و تبليغاتى را در اختيار دارند اگر مى‌توانستند اقدام به تهيه يك سطر مشابه يكى از سوره هاى كوچك قرآن مى‌كردند و آنرا بوسيله رسانه هاى گروهى و وسايل تبليغات جهانى عرضه مى‌داشتند. زيرا اين كار، ساده ترين و كم هزينه ترين و مؤثرترين راه براى مبارزه با اسلام و جلوگيرى از گسترش آن است.</a:t>
            </a:r>
          </a:p>
        </p:txBody>
      </p:sp>
    </p:spTree>
    <p:extLst>
      <p:ext uri="{BB962C8B-B14F-4D97-AF65-F5344CB8AC3E}">
        <p14:creationId xmlns:p14="http://schemas.microsoft.com/office/powerpoint/2010/main" val="624242221"/>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نتیجه:</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بنابراين، هر فرد عاقلى كه جوياى حقيقت باشد با توجه به اين نكات، يقين خواهد كرد كه قرآن كريم، كتابى استثنائى و غيرقابل تقليد است و هيچ فرد يا گروهى با هيچ آموزش و تمرينى نمى‌تواند مانند آنرا بياورد. يعنى همه ويژگيهاى يك معجزه (خارق العاده بودن، الهى و غيرقابل تقليد بودن، و بعنوان دليلى بر صحّت نبوّت ارائه شدن) را داراست. و از اينروى، بهترين دليل قاطع بر صدق دعوت پيامبر اكرم (صلّى اللّه عليه و آله و سلّم) و حقّانيت دين مقدس اسلام مى‌باشد. و از بزرگترين نعمتهاى الهى بر جامعه انسانى همين است كه اين كتاب شريف را به گونه‌اى نازل فرموده كه همواره بصورت معجزه‌اى جاويدان باقى بماند و دليل صدق و صحّتش را با خودش داشته باشد. دليلى كه درك دلالت آن، نيازى به تحصيل و تخصص ندارد و براى هر فردى قابل فهم و پذيرش است.</a:t>
            </a:r>
          </a:p>
        </p:txBody>
      </p:sp>
    </p:spTree>
    <p:extLst>
      <p:ext uri="{BB962C8B-B14F-4D97-AF65-F5344CB8AC3E}">
        <p14:creationId xmlns:p14="http://schemas.microsoft.com/office/powerpoint/2010/main" val="3438276798"/>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جهات اعجاز قرآن</a:t>
            </a:r>
          </a:p>
        </p:txBody>
      </p:sp>
      <p:sp>
        <p:nvSpPr>
          <p:cNvPr id="5" name="Text Placeholder 4"/>
          <p:cNvSpPr>
            <a:spLocks noGrp="1"/>
          </p:cNvSpPr>
          <p:nvPr>
            <p:ph type="body" idx="1"/>
          </p:nvPr>
        </p:nvSpPr>
        <p:spPr/>
        <p:txBody>
          <a:bodyPr/>
          <a:lstStyle/>
          <a:p>
            <a:endParaRPr lang="fa-IR"/>
          </a:p>
        </p:txBody>
      </p:sp>
      <p:graphicFrame>
        <p:nvGraphicFramePr>
          <p:cNvPr id="4" name="Diagram 3"/>
          <p:cNvGraphicFramePr/>
          <p:nvPr>
            <p:extLst>
              <p:ext uri="{D42A27DB-BD31-4B8C-83A1-F6EECF244321}">
                <p14:modId xmlns:p14="http://schemas.microsoft.com/office/powerpoint/2010/main" val="28937866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009482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4">
                                            <p:graphicEl>
                                              <a:dgm id="{C1480530-95D4-467A-B666-D481028DC8BB}"/>
                                            </p:graphicEl>
                                          </p:spTgt>
                                        </p:tgtEl>
                                        <p:attrNameLst>
                                          <p:attrName>style.visibility</p:attrName>
                                        </p:attrNameLst>
                                      </p:cBhvr>
                                      <p:to>
                                        <p:strVal val="visible"/>
                                      </p:to>
                                    </p:set>
                                    <p:animEffect transition="in" filter="fade">
                                      <p:cBhvr>
                                        <p:cTn id="12" dur="2000"/>
                                        <p:tgtEl>
                                          <p:spTgt spid="4">
                                            <p:graphicEl>
                                              <a:dgm id="{C1480530-95D4-467A-B666-D481028DC8BB}"/>
                                            </p:graphicEl>
                                          </p:spTgt>
                                        </p:tgtEl>
                                      </p:cBhvr>
                                    </p:animEffect>
                                    <p:anim calcmode="lin" valueType="num">
                                      <p:cBhvr>
                                        <p:cTn id="13" dur="2000" fill="hold"/>
                                        <p:tgtEl>
                                          <p:spTgt spid="4">
                                            <p:graphicEl>
                                              <a:dgm id="{C1480530-95D4-467A-B666-D481028DC8BB}"/>
                                            </p:graphicEl>
                                          </p:spTgt>
                                        </p:tgtEl>
                                        <p:attrNameLst>
                                          <p:attrName>ppt_w</p:attrName>
                                        </p:attrNameLst>
                                      </p:cBhvr>
                                      <p:tavLst>
                                        <p:tav tm="0" fmla="#ppt_w*sin(2.5*pi*$)">
                                          <p:val>
                                            <p:fltVal val="0"/>
                                          </p:val>
                                        </p:tav>
                                        <p:tav tm="100000">
                                          <p:val>
                                            <p:fltVal val="1"/>
                                          </p:val>
                                        </p:tav>
                                      </p:tavLst>
                                    </p:anim>
                                    <p:anim calcmode="lin" valueType="num">
                                      <p:cBhvr>
                                        <p:cTn id="14" dur="2000" fill="hold"/>
                                        <p:tgtEl>
                                          <p:spTgt spid="4">
                                            <p:graphicEl>
                                              <a:dgm id="{C1480530-95D4-467A-B666-D481028DC8BB}"/>
                                            </p:graphic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4">
                                            <p:graphicEl>
                                              <a:dgm id="{EC023FA8-6CFE-4CD8-A17A-EDB0A3BA95EC}"/>
                                            </p:graphicEl>
                                          </p:spTgt>
                                        </p:tgtEl>
                                        <p:attrNameLst>
                                          <p:attrName>style.visibility</p:attrName>
                                        </p:attrNameLst>
                                      </p:cBhvr>
                                      <p:to>
                                        <p:strVal val="visible"/>
                                      </p:to>
                                    </p:set>
                                    <p:animEffect transition="in" filter="fade">
                                      <p:cBhvr>
                                        <p:cTn id="19" dur="2000"/>
                                        <p:tgtEl>
                                          <p:spTgt spid="4">
                                            <p:graphicEl>
                                              <a:dgm id="{EC023FA8-6CFE-4CD8-A17A-EDB0A3BA95EC}"/>
                                            </p:graphicEl>
                                          </p:spTgt>
                                        </p:tgtEl>
                                      </p:cBhvr>
                                    </p:animEffect>
                                    <p:anim calcmode="lin" valueType="num">
                                      <p:cBhvr>
                                        <p:cTn id="20" dur="2000" fill="hold"/>
                                        <p:tgtEl>
                                          <p:spTgt spid="4">
                                            <p:graphicEl>
                                              <a:dgm id="{EC023FA8-6CFE-4CD8-A17A-EDB0A3BA95EC}"/>
                                            </p:graphicEl>
                                          </p:spTgt>
                                        </p:tgtEl>
                                        <p:attrNameLst>
                                          <p:attrName>ppt_w</p:attrName>
                                        </p:attrNameLst>
                                      </p:cBhvr>
                                      <p:tavLst>
                                        <p:tav tm="0" fmla="#ppt_w*sin(2.5*pi*$)">
                                          <p:val>
                                            <p:fltVal val="0"/>
                                          </p:val>
                                        </p:tav>
                                        <p:tav tm="100000">
                                          <p:val>
                                            <p:fltVal val="1"/>
                                          </p:val>
                                        </p:tav>
                                      </p:tavLst>
                                    </p:anim>
                                    <p:anim calcmode="lin" valueType="num">
                                      <p:cBhvr>
                                        <p:cTn id="21" dur="2000" fill="hold"/>
                                        <p:tgtEl>
                                          <p:spTgt spid="4">
                                            <p:graphicEl>
                                              <a:dgm id="{EC023FA8-6CFE-4CD8-A17A-EDB0A3BA95EC}"/>
                                            </p:graphicEl>
                                          </p:spTgt>
                                        </p:tgtEl>
                                        <p:attrNameLst>
                                          <p:attrName>ppt_h</p:attrName>
                                        </p:attrNameLst>
                                      </p:cBhvr>
                                      <p:tavLst>
                                        <p:tav tm="0">
                                          <p:val>
                                            <p:strVal val="#ppt_h"/>
                                          </p:val>
                                        </p:tav>
                                        <p:tav tm="100000">
                                          <p:val>
                                            <p:strVal val="#ppt_h"/>
                                          </p:val>
                                        </p:tav>
                                      </p:tavLst>
                                    </p:anim>
                                  </p:childTnLst>
                                </p:cTn>
                              </p:par>
                              <p:par>
                                <p:cTn id="22" presetID="45" presetClass="entr" presetSubtype="0" fill="hold" grpId="0" nodeType="withEffect">
                                  <p:stCondLst>
                                    <p:cond delay="0"/>
                                  </p:stCondLst>
                                  <p:childTnLst>
                                    <p:set>
                                      <p:cBhvr>
                                        <p:cTn id="23" dur="1" fill="hold">
                                          <p:stCondLst>
                                            <p:cond delay="0"/>
                                          </p:stCondLst>
                                        </p:cTn>
                                        <p:tgtEl>
                                          <p:spTgt spid="4">
                                            <p:graphicEl>
                                              <a:dgm id="{D0BD8655-2C97-409D-A4AE-DDBA715B2F10}"/>
                                            </p:graphicEl>
                                          </p:spTgt>
                                        </p:tgtEl>
                                        <p:attrNameLst>
                                          <p:attrName>style.visibility</p:attrName>
                                        </p:attrNameLst>
                                      </p:cBhvr>
                                      <p:to>
                                        <p:strVal val="visible"/>
                                      </p:to>
                                    </p:set>
                                    <p:animEffect transition="in" filter="fade">
                                      <p:cBhvr>
                                        <p:cTn id="24" dur="2000"/>
                                        <p:tgtEl>
                                          <p:spTgt spid="4">
                                            <p:graphicEl>
                                              <a:dgm id="{D0BD8655-2C97-409D-A4AE-DDBA715B2F10}"/>
                                            </p:graphicEl>
                                          </p:spTgt>
                                        </p:tgtEl>
                                      </p:cBhvr>
                                    </p:animEffect>
                                    <p:anim calcmode="lin" valueType="num">
                                      <p:cBhvr>
                                        <p:cTn id="25" dur="2000" fill="hold"/>
                                        <p:tgtEl>
                                          <p:spTgt spid="4">
                                            <p:graphicEl>
                                              <a:dgm id="{D0BD8655-2C97-409D-A4AE-DDBA715B2F10}"/>
                                            </p:graphicEl>
                                          </p:spTgt>
                                        </p:tgtEl>
                                        <p:attrNameLst>
                                          <p:attrName>ppt_w</p:attrName>
                                        </p:attrNameLst>
                                      </p:cBhvr>
                                      <p:tavLst>
                                        <p:tav tm="0" fmla="#ppt_w*sin(2.5*pi*$)">
                                          <p:val>
                                            <p:fltVal val="0"/>
                                          </p:val>
                                        </p:tav>
                                        <p:tav tm="100000">
                                          <p:val>
                                            <p:fltVal val="1"/>
                                          </p:val>
                                        </p:tav>
                                      </p:tavLst>
                                    </p:anim>
                                    <p:anim calcmode="lin" valueType="num">
                                      <p:cBhvr>
                                        <p:cTn id="26" dur="2000" fill="hold"/>
                                        <p:tgtEl>
                                          <p:spTgt spid="4">
                                            <p:graphicEl>
                                              <a:dgm id="{D0BD8655-2C97-409D-A4AE-DDBA715B2F10}"/>
                                            </p:graphic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4">
                                            <p:graphicEl>
                                              <a:dgm id="{33B634A4-1F26-4AEF-A4B0-EADA5E25707F}"/>
                                            </p:graphicEl>
                                          </p:spTgt>
                                        </p:tgtEl>
                                        <p:attrNameLst>
                                          <p:attrName>style.visibility</p:attrName>
                                        </p:attrNameLst>
                                      </p:cBhvr>
                                      <p:to>
                                        <p:strVal val="visible"/>
                                      </p:to>
                                    </p:set>
                                    <p:animEffect transition="in" filter="fade">
                                      <p:cBhvr>
                                        <p:cTn id="31" dur="2000"/>
                                        <p:tgtEl>
                                          <p:spTgt spid="4">
                                            <p:graphicEl>
                                              <a:dgm id="{33B634A4-1F26-4AEF-A4B0-EADA5E25707F}"/>
                                            </p:graphicEl>
                                          </p:spTgt>
                                        </p:tgtEl>
                                      </p:cBhvr>
                                    </p:animEffect>
                                    <p:anim calcmode="lin" valueType="num">
                                      <p:cBhvr>
                                        <p:cTn id="32" dur="2000" fill="hold"/>
                                        <p:tgtEl>
                                          <p:spTgt spid="4">
                                            <p:graphicEl>
                                              <a:dgm id="{33B634A4-1F26-4AEF-A4B0-EADA5E25707F}"/>
                                            </p:graphicEl>
                                          </p:spTgt>
                                        </p:tgtEl>
                                        <p:attrNameLst>
                                          <p:attrName>ppt_w</p:attrName>
                                        </p:attrNameLst>
                                      </p:cBhvr>
                                      <p:tavLst>
                                        <p:tav tm="0" fmla="#ppt_w*sin(2.5*pi*$)">
                                          <p:val>
                                            <p:fltVal val="0"/>
                                          </p:val>
                                        </p:tav>
                                        <p:tav tm="100000">
                                          <p:val>
                                            <p:fltVal val="1"/>
                                          </p:val>
                                        </p:tav>
                                      </p:tavLst>
                                    </p:anim>
                                    <p:anim calcmode="lin" valueType="num">
                                      <p:cBhvr>
                                        <p:cTn id="33" dur="2000" fill="hold"/>
                                        <p:tgtEl>
                                          <p:spTgt spid="4">
                                            <p:graphicEl>
                                              <a:dgm id="{33B634A4-1F26-4AEF-A4B0-EADA5E25707F}"/>
                                            </p:graphicEl>
                                          </p:spTgt>
                                        </p:tgtEl>
                                        <p:attrNameLst>
                                          <p:attrName>ppt_h</p:attrName>
                                        </p:attrNameLst>
                                      </p:cBhvr>
                                      <p:tavLst>
                                        <p:tav tm="0">
                                          <p:val>
                                            <p:strVal val="#ppt_h"/>
                                          </p:val>
                                        </p:tav>
                                        <p:tav tm="100000">
                                          <p:val>
                                            <p:strVal val="#ppt_h"/>
                                          </p:val>
                                        </p:tav>
                                      </p:tavLst>
                                    </p:anim>
                                  </p:childTnLst>
                                </p:cTn>
                              </p:par>
                              <p:par>
                                <p:cTn id="34" presetID="45" presetClass="entr" presetSubtype="0" fill="hold" grpId="0" nodeType="withEffect">
                                  <p:stCondLst>
                                    <p:cond delay="0"/>
                                  </p:stCondLst>
                                  <p:childTnLst>
                                    <p:set>
                                      <p:cBhvr>
                                        <p:cTn id="35" dur="1" fill="hold">
                                          <p:stCondLst>
                                            <p:cond delay="0"/>
                                          </p:stCondLst>
                                        </p:cTn>
                                        <p:tgtEl>
                                          <p:spTgt spid="4">
                                            <p:graphicEl>
                                              <a:dgm id="{4F7DCC4D-A444-4ACA-8861-9AD495DB4F10}"/>
                                            </p:graphicEl>
                                          </p:spTgt>
                                        </p:tgtEl>
                                        <p:attrNameLst>
                                          <p:attrName>style.visibility</p:attrName>
                                        </p:attrNameLst>
                                      </p:cBhvr>
                                      <p:to>
                                        <p:strVal val="visible"/>
                                      </p:to>
                                    </p:set>
                                    <p:animEffect transition="in" filter="fade">
                                      <p:cBhvr>
                                        <p:cTn id="36" dur="2000"/>
                                        <p:tgtEl>
                                          <p:spTgt spid="4">
                                            <p:graphicEl>
                                              <a:dgm id="{4F7DCC4D-A444-4ACA-8861-9AD495DB4F10}"/>
                                            </p:graphicEl>
                                          </p:spTgt>
                                        </p:tgtEl>
                                      </p:cBhvr>
                                    </p:animEffect>
                                    <p:anim calcmode="lin" valueType="num">
                                      <p:cBhvr>
                                        <p:cTn id="37" dur="2000" fill="hold"/>
                                        <p:tgtEl>
                                          <p:spTgt spid="4">
                                            <p:graphicEl>
                                              <a:dgm id="{4F7DCC4D-A444-4ACA-8861-9AD495DB4F10}"/>
                                            </p:graphicEl>
                                          </p:spTgt>
                                        </p:tgtEl>
                                        <p:attrNameLst>
                                          <p:attrName>ppt_w</p:attrName>
                                        </p:attrNameLst>
                                      </p:cBhvr>
                                      <p:tavLst>
                                        <p:tav tm="0" fmla="#ppt_w*sin(2.5*pi*$)">
                                          <p:val>
                                            <p:fltVal val="0"/>
                                          </p:val>
                                        </p:tav>
                                        <p:tav tm="100000">
                                          <p:val>
                                            <p:fltVal val="1"/>
                                          </p:val>
                                        </p:tav>
                                      </p:tavLst>
                                    </p:anim>
                                    <p:anim calcmode="lin" valueType="num">
                                      <p:cBhvr>
                                        <p:cTn id="38" dur="2000" fill="hold"/>
                                        <p:tgtEl>
                                          <p:spTgt spid="4">
                                            <p:graphicEl>
                                              <a:dgm id="{4F7DCC4D-A444-4ACA-8861-9AD495DB4F10}"/>
                                            </p:graphicEl>
                                          </p:spTgt>
                                        </p:tgtEl>
                                        <p:attrNameLst>
                                          <p:attrName>ppt_h</p:attrName>
                                        </p:attrNameLst>
                                      </p:cBhvr>
                                      <p:tavLst>
                                        <p:tav tm="0">
                                          <p:val>
                                            <p:strVal val="#ppt_h"/>
                                          </p:val>
                                        </p:tav>
                                        <p:tav tm="100000">
                                          <p:val>
                                            <p:strVal val="#ppt_h"/>
                                          </p:val>
                                        </p:tav>
                                      </p:tavLst>
                                    </p:anim>
                                  </p:childTnLst>
                                </p:cTn>
                              </p:par>
                              <p:par>
                                <p:cTn id="39" presetID="45" presetClass="entr" presetSubtype="0" fill="hold" grpId="0" nodeType="withEffect">
                                  <p:stCondLst>
                                    <p:cond delay="0"/>
                                  </p:stCondLst>
                                  <p:childTnLst>
                                    <p:set>
                                      <p:cBhvr>
                                        <p:cTn id="40" dur="1" fill="hold">
                                          <p:stCondLst>
                                            <p:cond delay="0"/>
                                          </p:stCondLst>
                                        </p:cTn>
                                        <p:tgtEl>
                                          <p:spTgt spid="4">
                                            <p:graphicEl>
                                              <a:dgm id="{BF2188FB-6708-42CB-AE2D-0E820BDA17DA}"/>
                                            </p:graphicEl>
                                          </p:spTgt>
                                        </p:tgtEl>
                                        <p:attrNameLst>
                                          <p:attrName>style.visibility</p:attrName>
                                        </p:attrNameLst>
                                      </p:cBhvr>
                                      <p:to>
                                        <p:strVal val="visible"/>
                                      </p:to>
                                    </p:set>
                                    <p:animEffect transition="in" filter="fade">
                                      <p:cBhvr>
                                        <p:cTn id="41" dur="2000"/>
                                        <p:tgtEl>
                                          <p:spTgt spid="4">
                                            <p:graphicEl>
                                              <a:dgm id="{BF2188FB-6708-42CB-AE2D-0E820BDA17DA}"/>
                                            </p:graphicEl>
                                          </p:spTgt>
                                        </p:tgtEl>
                                      </p:cBhvr>
                                    </p:animEffect>
                                    <p:anim calcmode="lin" valueType="num">
                                      <p:cBhvr>
                                        <p:cTn id="42" dur="2000" fill="hold"/>
                                        <p:tgtEl>
                                          <p:spTgt spid="4">
                                            <p:graphicEl>
                                              <a:dgm id="{BF2188FB-6708-42CB-AE2D-0E820BDA17DA}"/>
                                            </p:graphicEl>
                                          </p:spTgt>
                                        </p:tgtEl>
                                        <p:attrNameLst>
                                          <p:attrName>ppt_w</p:attrName>
                                        </p:attrNameLst>
                                      </p:cBhvr>
                                      <p:tavLst>
                                        <p:tav tm="0" fmla="#ppt_w*sin(2.5*pi*$)">
                                          <p:val>
                                            <p:fltVal val="0"/>
                                          </p:val>
                                        </p:tav>
                                        <p:tav tm="100000">
                                          <p:val>
                                            <p:fltVal val="1"/>
                                          </p:val>
                                        </p:tav>
                                      </p:tavLst>
                                    </p:anim>
                                    <p:anim calcmode="lin" valueType="num">
                                      <p:cBhvr>
                                        <p:cTn id="43" dur="2000" fill="hold"/>
                                        <p:tgtEl>
                                          <p:spTgt spid="4">
                                            <p:graphicEl>
                                              <a:dgm id="{BF2188FB-6708-42CB-AE2D-0E820BDA17DA}"/>
                                            </p:graphic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0" u="none" strike="noStrike" baseline="0" smtClean="0">
                <a:latin typeface="M Mitra" panose="02000503000000020004" pitchFamily="2" charset="-78"/>
                <a:cs typeface="M Mitra" panose="02000503000000020004" pitchFamily="2" charset="-78"/>
              </a:rPr>
              <a:t>الف- فصاحت و بلاغت قرآن</a:t>
            </a:r>
          </a:p>
        </p:txBody>
      </p:sp>
      <p:sp>
        <p:nvSpPr>
          <p:cNvPr id="3" name="Text Placeholder 2"/>
          <p:cNvSpPr>
            <a:spLocks noGrp="1"/>
          </p:cNvSpPr>
          <p:nvPr>
            <p:ph type="body" idx="1"/>
          </p:nvPr>
        </p:nvSpPr>
        <p:spPr/>
        <p:txBody>
          <a:bodyPr/>
          <a:lstStyle/>
          <a:p>
            <a:pPr lvl="1"/>
            <a:r>
              <a:rPr lang="fa-IR" b="1" i="0" u="none" strike="noStrike" baseline="0" smtClean="0">
                <a:cs typeface="B Mitra" panose="00000400000000000000" pitchFamily="2" charset="-78"/>
              </a:rPr>
              <a:t>نخستين وجه اعجاز قرآن كريم، شيوايى (فصاحت) و رسايى (بلاغت) آن است. يعنى خداى متعال براى بيان مقاصد خود در هر مقامى شيواترين و زيباترين الفاظ، و سنجيده ترين و خوش آهنگ ترين تركيباتى را بكار گرفته كه به بهترين و رساترين وجهى معانى مورد نظر را به مخاطبين مى‌فهماند. و گزينش چنين الفاظ و تركيبات متناسب و هماهنگ با معانى بلند و دقيق، براى كسى ميسر است كه احاطه كافى بر همه ويژگيهاى الفاظ و دقايق معانى و روابط متقابل آنها داشته باشد و بتواند با در نظر گرفتن همگى اطراف و ابعاد معانى مورد نظر و رعايت مقتضيات حال و مقام، بهترين الفاظ و عبارات را انتخاب كند. و چنين احاطه علمى بدون وحى و الهام الهى براى هيچ انسانى فراهم نمى‌شود.</a:t>
            </a:r>
          </a:p>
        </p:txBody>
      </p:sp>
    </p:spTree>
    <p:extLst>
      <p:ext uri="{BB962C8B-B14F-4D97-AF65-F5344CB8AC3E}">
        <p14:creationId xmlns:p14="http://schemas.microsoft.com/office/powerpoint/2010/main" val="3314224928"/>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TotalTime>
  <Words>2497</Words>
  <Application>Microsoft Office PowerPoint</Application>
  <PresentationFormat>Widescreen</PresentationFormat>
  <Paragraphs>64</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B Mitra</vt:lpstr>
      <vt:lpstr>Calibri</vt:lpstr>
      <vt:lpstr>Calibri Light</vt:lpstr>
      <vt:lpstr>M Mitra</vt:lpstr>
      <vt:lpstr>Nazli</vt:lpstr>
      <vt:lpstr>Scheherazade</vt:lpstr>
      <vt:lpstr>Times New Roman</vt:lpstr>
      <vt:lpstr>Office Theme</vt:lpstr>
      <vt:lpstr>بسم الله الرحمن الرحیم</vt:lpstr>
      <vt:lpstr>معجزه بودن قرآن </vt:lpstr>
      <vt:lpstr>آیات تحدی</vt:lpstr>
      <vt:lpstr>PowerPoint Presentation</vt:lpstr>
      <vt:lpstr>تاکنون کسی مثل قرآن نیاورده است .....</vt:lpstr>
      <vt:lpstr>در این زمان .....</vt:lpstr>
      <vt:lpstr>نتیجه:</vt:lpstr>
      <vt:lpstr>جهات اعجاز قرآن</vt:lpstr>
      <vt:lpstr>الف- فصاحت و بلاغت قرآن</vt:lpstr>
      <vt:lpstr>PowerPoint Presentation</vt:lpstr>
      <vt:lpstr>چرا معجزه قولی و قرآن؟</vt:lpstr>
      <vt:lpstr>PowerPoint Presentation</vt:lpstr>
      <vt:lpstr>ب- اُمّى بودن آورنده</vt:lpstr>
      <vt:lpstr>PowerPoint Presentation</vt:lpstr>
      <vt:lpstr>PowerPoint Presentation</vt:lpstr>
      <vt:lpstr>PowerPoint Presentation</vt:lpstr>
      <vt:lpstr>ج- هماهنگى و عدم اختلاف</vt:lpstr>
      <vt:lpstr>توضيح </vt:lpstr>
      <vt:lpstr>PowerPoint Presentation</vt:lpstr>
      <vt:lpstr>والحمد لله رب العالمین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bakhtiarvand</dc:creator>
  <cp:lastModifiedBy>bakhtiarvand</cp:lastModifiedBy>
  <cp:revision>2</cp:revision>
  <dcterms:created xsi:type="dcterms:W3CDTF">2015-03-16T17:34:37Z</dcterms:created>
  <dcterms:modified xsi:type="dcterms:W3CDTF">2015-03-16T17:44:55Z</dcterms:modified>
</cp:coreProperties>
</file>