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9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0.xml" ContentType="application/vnd.openxmlformats-officedocument.theme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3" r:id="rId3"/>
    <p:sldMasterId id="2147483685" r:id="rId4"/>
    <p:sldMasterId id="2147483697" r:id="rId5"/>
    <p:sldMasterId id="2147483709" r:id="rId6"/>
    <p:sldMasterId id="2147483721" r:id="rId7"/>
    <p:sldMasterId id="2147483733" r:id="rId8"/>
    <p:sldMasterId id="2147483745" r:id="rId9"/>
    <p:sldMasterId id="2147483757" r:id="rId10"/>
    <p:sldMasterId id="2147483769" r:id="rId11"/>
  </p:sldMasterIdLst>
  <p:sldIdLst>
    <p:sldId id="259" r:id="rId12"/>
    <p:sldId id="271" r:id="rId13"/>
    <p:sldId id="270" r:id="rId14"/>
    <p:sldId id="269" r:id="rId15"/>
    <p:sldId id="268" r:id="rId16"/>
    <p:sldId id="267" r:id="rId17"/>
    <p:sldId id="266" r:id="rId18"/>
    <p:sldId id="274" r:id="rId19"/>
    <p:sldId id="265" r:id="rId20"/>
    <p:sldId id="264" r:id="rId21"/>
    <p:sldId id="273" r:id="rId22"/>
    <p:sldId id="272" r:id="rId23"/>
    <p:sldId id="275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68" y="-72"/>
      </p:cViewPr>
      <p:guideLst>
        <p:guide orient="horz" pos="2161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8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DD7A9-5C4A-483B-B49B-27BC64070EE2}" type="datetimeFigureOut">
              <a:rPr lang="en-US" smtClean="0"/>
              <a:pPr/>
              <a:t>9/29/2013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AEB0A-56FE-4A1D-81FC-691CFA4816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135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DD7A9-5C4A-483B-B49B-27BC64070EE2}" type="datetimeFigureOut">
              <a:rPr lang="en-US" smtClean="0"/>
              <a:pPr/>
              <a:t>9/29/2013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AEB0A-56FE-4A1D-81FC-691CFA4816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05089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73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73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D0C9CE0-A41E-456E-891C-B482E84CBD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D0B02C-F4FF-4BF4-93A4-B9B7E7C222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6296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53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 smtClean="0">
                <a:solidFill>
                  <a:srgbClr val="FFFFFF"/>
                </a:solidFill>
              </a:defRPr>
            </a:lvl1pPr>
          </a:lstStyle>
          <a:p>
            <a:fld id="{DD0C9CE0-A41E-456E-891C-B482E84CBD33}" type="datetimeFigureOut">
              <a:rPr lang="en-US"/>
              <a:pPr/>
              <a:t>9/29/2013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smtClean="0"/>
            </a:lvl1pPr>
          </a:lstStyle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200" b="0">
                <a:solidFill>
                  <a:schemeClr val="tx2"/>
                </a:solidFill>
              </a:defRPr>
            </a:lvl1pPr>
          </a:lstStyle>
          <a:p>
            <a:fld id="{3FD0B02C-F4FF-4BF4-93A4-B9B7E7C222D9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  <p:pic>
        <p:nvPicPr>
          <p:cNvPr id="7" name="Afbeelding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-188382"/>
            <a:ext cx="9144001" cy="1422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788" y="-103694"/>
            <a:ext cx="476250" cy="751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12"/>
          <p:cNvSpPr txBox="1">
            <a:spLocks noChangeArrowheads="1"/>
          </p:cNvSpPr>
          <p:nvPr userDrawn="1"/>
        </p:nvSpPr>
        <p:spPr bwMode="auto">
          <a:xfrm>
            <a:off x="4211638" y="97367"/>
            <a:ext cx="42481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rtl="1" eaLnBrk="1" hangingPunct="1"/>
            <a:r>
              <a:rPr lang="fa-IR">
                <a:solidFill>
                  <a:prstClr val="white"/>
                </a:solidFill>
                <a:cs typeface="B Yekan" pitchFamily="2" charset="-78"/>
              </a:rPr>
              <a:t>مرکز آموزش عالی علوم پزشکی وارستگان</a:t>
            </a:r>
            <a:endParaRPr lang="en-US">
              <a:solidFill>
                <a:prstClr val="white"/>
              </a:solidFill>
              <a:cs typeface="B Yekan" pitchFamily="2" charset="-78"/>
            </a:endParaRPr>
          </a:p>
        </p:txBody>
      </p:sp>
      <p:sp>
        <p:nvSpPr>
          <p:cNvPr id="10" name="TextBox 13"/>
          <p:cNvSpPr txBox="1">
            <a:spLocks noChangeArrowheads="1"/>
          </p:cNvSpPr>
          <p:nvPr userDrawn="1"/>
        </p:nvSpPr>
        <p:spPr bwMode="auto">
          <a:xfrm>
            <a:off x="241300" y="57149"/>
            <a:ext cx="27368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fa-IR">
                <a:solidFill>
                  <a:prstClr val="white"/>
                </a:solidFill>
                <a:cs typeface="B Yekan" pitchFamily="2" charset="-78"/>
              </a:rPr>
              <a:t>قانون اساسی ایران</a:t>
            </a:r>
            <a:endParaRPr lang="en-US">
              <a:solidFill>
                <a:prstClr val="white"/>
              </a:solidFill>
              <a:cs typeface="B Yeka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94736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D0C9CE0-A41E-456E-891C-B482E84CBD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D0B02C-F4FF-4BF4-93A4-B9B7E7C222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50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DD0C9CE0-A41E-456E-891C-B482E84CBD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/>
            </a:lvl1pPr>
          </a:lstStyle>
          <a:p>
            <a:fld id="{3FD0B02C-F4FF-4BF4-93A4-B9B7E7C222D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219381"/>
            <a:ext cx="9252521" cy="7161401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410527" y="582995"/>
            <a:ext cx="4752528" cy="5472608"/>
          </a:xfrm>
          <a:prstGeom prst="rect">
            <a:avLst/>
          </a:prstGeom>
          <a:solidFill>
            <a:schemeClr val="lt1">
              <a:alpha val="56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fa-IR" sz="4000" b="1" cap="all" dirty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cs typeface="B Titr" pitchFamily="2" charset="-7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893066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DD0C9CE0-A41E-456E-891C-B482E84CBD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D0B02C-F4FF-4BF4-93A4-B9B7E7C222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2955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7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33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33" y="2174877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DD0C9CE0-A41E-456E-891C-B482E84CBD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D0B02C-F4FF-4BF4-93A4-B9B7E7C222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86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DD0C9CE0-A41E-456E-891C-B482E84CBD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200" b="0"/>
            </a:lvl1pPr>
          </a:lstStyle>
          <a:p>
            <a:fld id="{3FD0B02C-F4FF-4BF4-93A4-B9B7E7C222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0978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DD0C9CE0-A41E-456E-891C-B482E84CBD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200" b="0">
                <a:solidFill>
                  <a:schemeClr val="tx2"/>
                </a:solidFill>
              </a:defRPr>
            </a:lvl1pPr>
          </a:lstStyle>
          <a:p>
            <a:fld id="{3FD0B02C-F4FF-4BF4-93A4-B9B7E7C222D9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4398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19" y="273073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7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19" y="1435107"/>
            <a:ext cx="3008313" cy="46910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DD0C9CE0-A41E-456E-891C-B482E84CBD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200" b="0"/>
            </a:lvl1pPr>
          </a:lstStyle>
          <a:p>
            <a:fld id="{3FD0B02C-F4FF-4BF4-93A4-B9B7E7C222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9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4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8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nl-NL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43"/>
            <a:ext cx="5486400" cy="8048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DD0C9CE0-A41E-456E-891C-B482E84CBD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800"/>
            </a:lvl1pPr>
          </a:lstStyle>
          <a:p>
            <a:fld id="{3FD0B02C-F4FF-4BF4-93A4-B9B7E7C222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1586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97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97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DD7A9-5C4A-483B-B49B-27BC64070EE2}" type="datetimeFigureOut">
              <a:rPr lang="en-US" smtClean="0"/>
              <a:pPr/>
              <a:t>9/29/2013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AEB0A-56FE-4A1D-81FC-691CFA4816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55001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D0C9CE0-A41E-456E-891C-B482E84CBD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D0B02C-F4FF-4BF4-93A4-B9B7E7C222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485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64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64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D0C9CE0-A41E-456E-891C-B482E84CBD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D0B02C-F4FF-4BF4-93A4-B9B7E7C222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6296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43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 smtClean="0">
                <a:solidFill>
                  <a:srgbClr val="FFFFFF"/>
                </a:solidFill>
              </a:defRPr>
            </a:lvl1pPr>
          </a:lstStyle>
          <a:p>
            <a:fld id="{DD0C9CE0-A41E-456E-891C-B482E84CBD33}" type="datetimeFigureOut">
              <a:rPr lang="en-US"/>
              <a:pPr/>
              <a:t>9/29/2013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smtClean="0"/>
            </a:lvl1pPr>
          </a:lstStyle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200" b="0">
                <a:solidFill>
                  <a:schemeClr val="tx2"/>
                </a:solidFill>
              </a:defRPr>
            </a:lvl1pPr>
          </a:lstStyle>
          <a:p>
            <a:fld id="{3FD0B02C-F4FF-4BF4-93A4-B9B7E7C222D9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  <p:pic>
        <p:nvPicPr>
          <p:cNvPr id="7" name="Afbeelding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-188382"/>
            <a:ext cx="9144001" cy="1422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788" y="-103704"/>
            <a:ext cx="476250" cy="751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12"/>
          <p:cNvSpPr txBox="1">
            <a:spLocks noChangeArrowheads="1"/>
          </p:cNvSpPr>
          <p:nvPr userDrawn="1"/>
        </p:nvSpPr>
        <p:spPr bwMode="auto">
          <a:xfrm>
            <a:off x="4211638" y="97367"/>
            <a:ext cx="42481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rtl="1" eaLnBrk="1" hangingPunct="1"/>
            <a:r>
              <a:rPr lang="fa-IR">
                <a:solidFill>
                  <a:prstClr val="white"/>
                </a:solidFill>
                <a:cs typeface="B Yekan" pitchFamily="2" charset="-78"/>
              </a:rPr>
              <a:t>مرکز آموزش عالی علوم پزشکی وارستگان</a:t>
            </a:r>
            <a:endParaRPr lang="en-US">
              <a:solidFill>
                <a:prstClr val="white"/>
              </a:solidFill>
              <a:cs typeface="B Yekan" pitchFamily="2" charset="-78"/>
            </a:endParaRPr>
          </a:p>
        </p:txBody>
      </p:sp>
      <p:sp>
        <p:nvSpPr>
          <p:cNvPr id="10" name="TextBox 13"/>
          <p:cNvSpPr txBox="1">
            <a:spLocks noChangeArrowheads="1"/>
          </p:cNvSpPr>
          <p:nvPr userDrawn="1"/>
        </p:nvSpPr>
        <p:spPr bwMode="auto">
          <a:xfrm>
            <a:off x="241300" y="57149"/>
            <a:ext cx="27368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fa-IR">
                <a:solidFill>
                  <a:prstClr val="white"/>
                </a:solidFill>
                <a:cs typeface="B Yekan" pitchFamily="2" charset="-78"/>
              </a:rPr>
              <a:t>قانون اساسی ایران</a:t>
            </a:r>
            <a:endParaRPr lang="en-US">
              <a:solidFill>
                <a:prstClr val="white"/>
              </a:solidFill>
              <a:cs typeface="B Yeka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94736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D0C9CE0-A41E-456E-891C-B482E84CBD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D0B02C-F4FF-4BF4-93A4-B9B7E7C222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50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DD0C9CE0-A41E-456E-891C-B482E84CBD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/>
            </a:lvl1pPr>
          </a:lstStyle>
          <a:p>
            <a:fld id="{3FD0B02C-F4FF-4BF4-93A4-B9B7E7C222D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219392"/>
            <a:ext cx="9252521" cy="7161401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410527" y="582995"/>
            <a:ext cx="4752528" cy="5472608"/>
          </a:xfrm>
          <a:prstGeom prst="rect">
            <a:avLst/>
          </a:prstGeom>
          <a:solidFill>
            <a:schemeClr val="lt1">
              <a:alpha val="56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fa-IR" sz="4000" b="1" cap="all" dirty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cs typeface="B Titr" pitchFamily="2" charset="-7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893066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DD0C9CE0-A41E-456E-891C-B482E84CBD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D0B02C-F4FF-4BF4-93A4-B9B7E7C222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2955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7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33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33" y="2174877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DD0C9CE0-A41E-456E-891C-B482E84CBD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D0B02C-F4FF-4BF4-93A4-B9B7E7C222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86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DD0C9CE0-A41E-456E-891C-B482E84CBD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200" b="0"/>
            </a:lvl1pPr>
          </a:lstStyle>
          <a:p>
            <a:fld id="{3FD0B02C-F4FF-4BF4-93A4-B9B7E7C222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0978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DD0C9CE0-A41E-456E-891C-B482E84CBD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200" b="0">
                <a:solidFill>
                  <a:schemeClr val="tx2"/>
                </a:solidFill>
              </a:defRPr>
            </a:lvl1pPr>
          </a:lstStyle>
          <a:p>
            <a:fld id="{3FD0B02C-F4FF-4BF4-93A4-B9B7E7C222D9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4398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19" y="273063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7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19" y="1435107"/>
            <a:ext cx="3008313" cy="46910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DD0C9CE0-A41E-456E-891C-B482E84CBD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200" b="0"/>
            </a:lvl1pPr>
          </a:lstStyle>
          <a:p>
            <a:fld id="{3FD0B02C-F4FF-4BF4-93A4-B9B7E7C222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9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DD0C9CE0-A41E-456E-891C-B482E84CBD33}" type="datetimeFigureOut">
              <a:rPr lang="en-US" smtClean="0"/>
              <a:pPr/>
              <a:t>9/29/2013</a:t>
            </a:fld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D0B02C-F4FF-4BF4-93A4-B9B7E7C222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359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4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8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nl-NL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43"/>
            <a:ext cx="5486400" cy="8048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DD0C9CE0-A41E-456E-891C-B482E84CBD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800"/>
            </a:lvl1pPr>
          </a:lstStyle>
          <a:p>
            <a:fld id="{3FD0B02C-F4FF-4BF4-93A4-B9B7E7C222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1586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D0C9CE0-A41E-456E-891C-B482E84CBD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D0B02C-F4FF-4BF4-93A4-B9B7E7C222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485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53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53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D0C9CE0-A41E-456E-891C-B482E84CBD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D0B02C-F4FF-4BF4-93A4-B9B7E7C222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6296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91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 smtClean="0">
                <a:solidFill>
                  <a:srgbClr val="FFFFFF"/>
                </a:solidFill>
              </a:defRPr>
            </a:lvl1pPr>
          </a:lstStyle>
          <a:p>
            <a:fld id="{DD0C9CE0-A41E-456E-891C-B482E84CBD33}" type="datetimeFigureOut">
              <a:rPr lang="en-US"/>
              <a:pPr/>
              <a:t>9/29/2013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smtClean="0"/>
            </a:lvl1pPr>
          </a:lstStyle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200" b="0">
                <a:solidFill>
                  <a:schemeClr val="tx2"/>
                </a:solidFill>
              </a:defRPr>
            </a:lvl1pPr>
          </a:lstStyle>
          <a:p>
            <a:fld id="{3FD0B02C-F4FF-4BF4-93A4-B9B7E7C222D9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  <p:pic>
        <p:nvPicPr>
          <p:cNvPr id="7" name="Afbeelding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-188382"/>
            <a:ext cx="9144001" cy="1422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788" y="-103656"/>
            <a:ext cx="476250" cy="751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12"/>
          <p:cNvSpPr txBox="1">
            <a:spLocks noChangeArrowheads="1"/>
          </p:cNvSpPr>
          <p:nvPr userDrawn="1"/>
        </p:nvSpPr>
        <p:spPr bwMode="auto">
          <a:xfrm>
            <a:off x="4211638" y="97367"/>
            <a:ext cx="42481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rtl="1" eaLnBrk="1" hangingPunct="1"/>
            <a:r>
              <a:rPr lang="fa-IR">
                <a:solidFill>
                  <a:prstClr val="white"/>
                </a:solidFill>
                <a:cs typeface="B Yekan" pitchFamily="2" charset="-78"/>
              </a:rPr>
              <a:t>مرکز آموزش عالی علوم پزشکی وارستگان</a:t>
            </a:r>
            <a:endParaRPr lang="en-US">
              <a:solidFill>
                <a:prstClr val="white"/>
              </a:solidFill>
              <a:cs typeface="B Yekan" pitchFamily="2" charset="-78"/>
            </a:endParaRPr>
          </a:p>
        </p:txBody>
      </p:sp>
      <p:sp>
        <p:nvSpPr>
          <p:cNvPr id="10" name="TextBox 13"/>
          <p:cNvSpPr txBox="1">
            <a:spLocks noChangeArrowheads="1"/>
          </p:cNvSpPr>
          <p:nvPr userDrawn="1"/>
        </p:nvSpPr>
        <p:spPr bwMode="auto">
          <a:xfrm>
            <a:off x="241300" y="57149"/>
            <a:ext cx="27368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fa-IR">
                <a:solidFill>
                  <a:prstClr val="white"/>
                </a:solidFill>
                <a:cs typeface="B Yekan" pitchFamily="2" charset="-78"/>
              </a:rPr>
              <a:t>قانون اساسی ایران</a:t>
            </a:r>
            <a:endParaRPr lang="en-US">
              <a:solidFill>
                <a:prstClr val="white"/>
              </a:solidFill>
              <a:cs typeface="B Yeka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94736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D0C9CE0-A41E-456E-891C-B482E84CBD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D0B02C-F4FF-4BF4-93A4-B9B7E7C222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50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DD0C9CE0-A41E-456E-891C-B482E84CBD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/>
            </a:lvl1pPr>
          </a:lstStyle>
          <a:p>
            <a:fld id="{3FD0B02C-F4FF-4BF4-93A4-B9B7E7C222D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219344"/>
            <a:ext cx="9252521" cy="7161401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410527" y="582995"/>
            <a:ext cx="4752528" cy="5472608"/>
          </a:xfrm>
          <a:prstGeom prst="rect">
            <a:avLst/>
          </a:prstGeom>
          <a:solidFill>
            <a:schemeClr val="lt1">
              <a:alpha val="56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fa-IR" sz="4000" b="1" cap="all" dirty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cs typeface="B Titr" pitchFamily="2" charset="-7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893066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DD0C9CE0-A41E-456E-891C-B482E84CBD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D0B02C-F4FF-4BF4-93A4-B9B7E7C222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2955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7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33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33" y="2174877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DD0C9CE0-A41E-456E-891C-B482E84CBD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D0B02C-F4FF-4BF4-93A4-B9B7E7C222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86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DD0C9CE0-A41E-456E-891C-B482E84CBD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200" b="0"/>
            </a:lvl1pPr>
          </a:lstStyle>
          <a:p>
            <a:fld id="{3FD0B02C-F4FF-4BF4-93A4-B9B7E7C222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0978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DD0C9CE0-A41E-456E-891C-B482E84CBD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200" b="0">
                <a:solidFill>
                  <a:schemeClr val="tx2"/>
                </a:solidFill>
              </a:defRPr>
            </a:lvl1pPr>
          </a:lstStyle>
          <a:p>
            <a:fld id="{3FD0B02C-F4FF-4BF4-93A4-B9B7E7C222D9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4398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DD7A9-5C4A-483B-B49B-27BC64070EE2}" type="datetimeFigureOut">
              <a:rPr lang="en-US" smtClean="0"/>
              <a:pPr/>
              <a:t>9/29/2013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AEB0A-56FE-4A1D-81FC-691CFA4816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5045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19" y="273111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7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19" y="1435107"/>
            <a:ext cx="3008313" cy="46910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DD0C9CE0-A41E-456E-891C-B482E84CBD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200" b="0"/>
            </a:lvl1pPr>
          </a:lstStyle>
          <a:p>
            <a:fld id="{3FD0B02C-F4FF-4BF4-93A4-B9B7E7C222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9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4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8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nl-NL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43"/>
            <a:ext cx="5486400" cy="8048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DD0C9CE0-A41E-456E-891C-B482E84CBD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800"/>
            </a:lvl1pPr>
          </a:lstStyle>
          <a:p>
            <a:fld id="{3FD0B02C-F4FF-4BF4-93A4-B9B7E7C222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1586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D0C9CE0-A41E-456E-891C-B482E84CBD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D0B02C-F4FF-4BF4-93A4-B9B7E7C222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485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701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701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D0C9CE0-A41E-456E-891C-B482E84CBD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D0B02C-F4FF-4BF4-93A4-B9B7E7C222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6296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91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 smtClean="0">
                <a:solidFill>
                  <a:srgbClr val="FFFFFF"/>
                </a:solidFill>
              </a:defRPr>
            </a:lvl1pPr>
          </a:lstStyle>
          <a:p>
            <a:fld id="{DD0C9CE0-A41E-456E-891C-B482E84CBD33}" type="datetimeFigureOut">
              <a:rPr lang="en-US"/>
              <a:pPr/>
              <a:t>9/29/2013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smtClean="0"/>
            </a:lvl1pPr>
          </a:lstStyle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200" b="0">
                <a:solidFill>
                  <a:schemeClr val="tx2"/>
                </a:solidFill>
              </a:defRPr>
            </a:lvl1pPr>
          </a:lstStyle>
          <a:p>
            <a:fld id="{3FD0B02C-F4FF-4BF4-93A4-B9B7E7C222D9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  <p:pic>
        <p:nvPicPr>
          <p:cNvPr id="7" name="Afbeelding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-188382"/>
            <a:ext cx="9144001" cy="1422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788" y="-103656"/>
            <a:ext cx="476250" cy="751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12"/>
          <p:cNvSpPr txBox="1">
            <a:spLocks noChangeArrowheads="1"/>
          </p:cNvSpPr>
          <p:nvPr userDrawn="1"/>
        </p:nvSpPr>
        <p:spPr bwMode="auto">
          <a:xfrm>
            <a:off x="4211638" y="97367"/>
            <a:ext cx="42481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rtl="1" eaLnBrk="1" hangingPunct="1"/>
            <a:r>
              <a:rPr lang="fa-IR">
                <a:solidFill>
                  <a:prstClr val="white"/>
                </a:solidFill>
                <a:cs typeface="B Yekan" pitchFamily="2" charset="-78"/>
              </a:rPr>
              <a:t>مرکز آموزش عالی علوم پزشکی وارستگان</a:t>
            </a:r>
            <a:endParaRPr lang="en-US">
              <a:solidFill>
                <a:prstClr val="white"/>
              </a:solidFill>
              <a:cs typeface="B Yekan" pitchFamily="2" charset="-78"/>
            </a:endParaRPr>
          </a:p>
        </p:txBody>
      </p:sp>
      <p:sp>
        <p:nvSpPr>
          <p:cNvPr id="10" name="TextBox 13"/>
          <p:cNvSpPr txBox="1">
            <a:spLocks noChangeArrowheads="1"/>
          </p:cNvSpPr>
          <p:nvPr userDrawn="1"/>
        </p:nvSpPr>
        <p:spPr bwMode="auto">
          <a:xfrm>
            <a:off x="241300" y="57149"/>
            <a:ext cx="27368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fa-IR">
                <a:solidFill>
                  <a:prstClr val="white"/>
                </a:solidFill>
                <a:cs typeface="B Yekan" pitchFamily="2" charset="-78"/>
              </a:rPr>
              <a:t>قانون اساسی ایران</a:t>
            </a:r>
            <a:endParaRPr lang="en-US">
              <a:solidFill>
                <a:prstClr val="white"/>
              </a:solidFill>
              <a:cs typeface="B Yeka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94736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D0C9CE0-A41E-456E-891C-B482E84CBD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D0B02C-F4FF-4BF4-93A4-B9B7E7C222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50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DD0C9CE0-A41E-456E-891C-B482E84CBD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/>
            </a:lvl1pPr>
          </a:lstStyle>
          <a:p>
            <a:fld id="{3FD0B02C-F4FF-4BF4-93A4-B9B7E7C222D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219344"/>
            <a:ext cx="9252521" cy="7161401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410527" y="582995"/>
            <a:ext cx="4752528" cy="5472608"/>
          </a:xfrm>
          <a:prstGeom prst="rect">
            <a:avLst/>
          </a:prstGeom>
          <a:solidFill>
            <a:schemeClr val="lt1">
              <a:alpha val="56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fa-IR" sz="4000" b="1" cap="all" dirty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cs typeface="B Titr" pitchFamily="2" charset="-7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893066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DD0C9CE0-A41E-456E-891C-B482E84CBD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D0B02C-F4FF-4BF4-93A4-B9B7E7C222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2955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7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33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33" y="2174877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DD0C9CE0-A41E-456E-891C-B482E84CBD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D0B02C-F4FF-4BF4-93A4-B9B7E7C222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86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DD0C9CE0-A41E-456E-891C-B482E84CBD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200" b="0"/>
            </a:lvl1pPr>
          </a:lstStyle>
          <a:p>
            <a:fld id="{3FD0B02C-F4FF-4BF4-93A4-B9B7E7C222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0978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DD7A9-5C4A-483B-B49B-27BC64070EE2}" type="datetimeFigureOut">
              <a:rPr lang="en-US" smtClean="0"/>
              <a:pPr/>
              <a:t>9/29/2013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AEB0A-56FE-4A1D-81FC-691CFA4816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6172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DD0C9CE0-A41E-456E-891C-B482E84CBD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200" b="0">
                <a:solidFill>
                  <a:schemeClr val="tx2"/>
                </a:solidFill>
              </a:defRPr>
            </a:lvl1pPr>
          </a:lstStyle>
          <a:p>
            <a:fld id="{3FD0B02C-F4FF-4BF4-93A4-B9B7E7C222D9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4398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19" y="273111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7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19" y="1435107"/>
            <a:ext cx="3008313" cy="46910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DD0C9CE0-A41E-456E-891C-B482E84CBD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200" b="0"/>
            </a:lvl1pPr>
          </a:lstStyle>
          <a:p>
            <a:fld id="{3FD0B02C-F4FF-4BF4-93A4-B9B7E7C222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9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4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8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nl-NL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43"/>
            <a:ext cx="5486400" cy="8048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DD0C9CE0-A41E-456E-891C-B482E84CBD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800"/>
            </a:lvl1pPr>
          </a:lstStyle>
          <a:p>
            <a:fld id="{3FD0B02C-F4FF-4BF4-93A4-B9B7E7C222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1586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D0C9CE0-A41E-456E-891C-B482E84CBD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D0B02C-F4FF-4BF4-93A4-B9B7E7C222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485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701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701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D0C9CE0-A41E-456E-891C-B482E84CBD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D0B02C-F4FF-4BF4-93A4-B9B7E7C222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6296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8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 smtClean="0">
                <a:solidFill>
                  <a:srgbClr val="FFFFFF"/>
                </a:solidFill>
              </a:defRPr>
            </a:lvl1pPr>
          </a:lstStyle>
          <a:p>
            <a:fld id="{DD0C9CE0-A41E-456E-891C-B482E84CBD33}" type="datetimeFigureOut">
              <a:rPr lang="en-US"/>
              <a:pPr/>
              <a:t>9/29/2013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smtClean="0"/>
            </a:lvl1pPr>
          </a:lstStyle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200" b="0">
                <a:solidFill>
                  <a:schemeClr val="tx2"/>
                </a:solidFill>
              </a:defRPr>
            </a:lvl1pPr>
          </a:lstStyle>
          <a:p>
            <a:fld id="{3FD0B02C-F4FF-4BF4-93A4-B9B7E7C222D9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  <p:pic>
        <p:nvPicPr>
          <p:cNvPr id="7" name="Afbeelding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-188382"/>
            <a:ext cx="9144001" cy="1422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788" y="-103658"/>
            <a:ext cx="476250" cy="751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12"/>
          <p:cNvSpPr txBox="1">
            <a:spLocks noChangeArrowheads="1"/>
          </p:cNvSpPr>
          <p:nvPr userDrawn="1"/>
        </p:nvSpPr>
        <p:spPr bwMode="auto">
          <a:xfrm>
            <a:off x="4211638" y="97367"/>
            <a:ext cx="42481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rtl="1" eaLnBrk="1" hangingPunct="1"/>
            <a:r>
              <a:rPr lang="fa-IR">
                <a:solidFill>
                  <a:prstClr val="white"/>
                </a:solidFill>
                <a:cs typeface="B Yekan" pitchFamily="2" charset="-78"/>
              </a:rPr>
              <a:t>مرکز آموزش عالی علوم پزشکی وارستگان</a:t>
            </a:r>
            <a:endParaRPr lang="en-US">
              <a:solidFill>
                <a:prstClr val="white"/>
              </a:solidFill>
              <a:cs typeface="B Yekan" pitchFamily="2" charset="-78"/>
            </a:endParaRPr>
          </a:p>
        </p:txBody>
      </p:sp>
      <p:sp>
        <p:nvSpPr>
          <p:cNvPr id="10" name="TextBox 13"/>
          <p:cNvSpPr txBox="1">
            <a:spLocks noChangeArrowheads="1"/>
          </p:cNvSpPr>
          <p:nvPr userDrawn="1"/>
        </p:nvSpPr>
        <p:spPr bwMode="auto">
          <a:xfrm>
            <a:off x="241300" y="57149"/>
            <a:ext cx="27368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fa-IR">
                <a:solidFill>
                  <a:prstClr val="white"/>
                </a:solidFill>
                <a:cs typeface="B Yekan" pitchFamily="2" charset="-78"/>
              </a:rPr>
              <a:t>قانون اساسی ایران</a:t>
            </a:r>
            <a:endParaRPr lang="en-US">
              <a:solidFill>
                <a:prstClr val="white"/>
              </a:solidFill>
              <a:cs typeface="B Yeka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94736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D0C9CE0-A41E-456E-891C-B482E84CBD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D0B02C-F4FF-4BF4-93A4-B9B7E7C222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50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DD0C9CE0-A41E-456E-891C-B482E84CBD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/>
            </a:lvl1pPr>
          </a:lstStyle>
          <a:p>
            <a:fld id="{3FD0B02C-F4FF-4BF4-93A4-B9B7E7C222D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219345"/>
            <a:ext cx="9252521" cy="7161401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410527" y="582995"/>
            <a:ext cx="4752528" cy="5472608"/>
          </a:xfrm>
          <a:prstGeom prst="rect">
            <a:avLst/>
          </a:prstGeom>
          <a:solidFill>
            <a:schemeClr val="lt1">
              <a:alpha val="56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fa-IR" sz="4000" b="1" cap="all" dirty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cs typeface="B Titr" pitchFamily="2" charset="-7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893066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DD0C9CE0-A41E-456E-891C-B482E84CBD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D0B02C-F4FF-4BF4-93A4-B9B7E7C222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2955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7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33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33" y="2174877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DD0C9CE0-A41E-456E-891C-B482E84CBD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D0B02C-F4FF-4BF4-93A4-B9B7E7C222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86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DD7A9-5C4A-483B-B49B-27BC64070EE2}" type="datetimeFigureOut">
              <a:rPr lang="en-US" smtClean="0"/>
              <a:pPr/>
              <a:t>9/29/2013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AEB0A-56FE-4A1D-81FC-691CFA4816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56860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DD0C9CE0-A41E-456E-891C-B482E84CBD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200" b="0"/>
            </a:lvl1pPr>
          </a:lstStyle>
          <a:p>
            <a:fld id="{3FD0B02C-F4FF-4BF4-93A4-B9B7E7C222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0978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DD0C9CE0-A41E-456E-891C-B482E84CBD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200" b="0">
                <a:solidFill>
                  <a:schemeClr val="tx2"/>
                </a:solidFill>
              </a:defRPr>
            </a:lvl1pPr>
          </a:lstStyle>
          <a:p>
            <a:fld id="{3FD0B02C-F4FF-4BF4-93A4-B9B7E7C222D9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4398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19" y="27310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7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19" y="1435107"/>
            <a:ext cx="3008313" cy="46910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DD0C9CE0-A41E-456E-891C-B482E84CBD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200" b="0"/>
            </a:lvl1pPr>
          </a:lstStyle>
          <a:p>
            <a:fld id="{3FD0B02C-F4FF-4BF4-93A4-B9B7E7C222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9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4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8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nl-NL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43"/>
            <a:ext cx="5486400" cy="8048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DD0C9CE0-A41E-456E-891C-B482E84CBD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800"/>
            </a:lvl1pPr>
          </a:lstStyle>
          <a:p>
            <a:fld id="{3FD0B02C-F4FF-4BF4-93A4-B9B7E7C222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1586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D0C9CE0-A41E-456E-891C-B482E84CBD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D0B02C-F4FF-4BF4-93A4-B9B7E7C222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485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70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70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D0C9CE0-A41E-456E-891C-B482E84CBD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D0B02C-F4FF-4BF4-93A4-B9B7E7C222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6296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8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 smtClean="0">
                <a:solidFill>
                  <a:srgbClr val="FFFFFF"/>
                </a:solidFill>
              </a:defRPr>
            </a:lvl1pPr>
          </a:lstStyle>
          <a:p>
            <a:fld id="{DD0C9CE0-A41E-456E-891C-B482E84CBD33}" type="datetimeFigureOut">
              <a:rPr lang="en-US"/>
              <a:pPr/>
              <a:t>9/29/2013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smtClean="0"/>
            </a:lvl1pPr>
          </a:lstStyle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200" b="0">
                <a:solidFill>
                  <a:schemeClr val="tx2"/>
                </a:solidFill>
              </a:defRPr>
            </a:lvl1pPr>
          </a:lstStyle>
          <a:p>
            <a:fld id="{3FD0B02C-F4FF-4BF4-93A4-B9B7E7C222D9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  <p:pic>
        <p:nvPicPr>
          <p:cNvPr id="7" name="Afbeelding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-188382"/>
            <a:ext cx="9144001" cy="1422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788" y="-103660"/>
            <a:ext cx="476250" cy="751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12"/>
          <p:cNvSpPr txBox="1">
            <a:spLocks noChangeArrowheads="1"/>
          </p:cNvSpPr>
          <p:nvPr userDrawn="1"/>
        </p:nvSpPr>
        <p:spPr bwMode="auto">
          <a:xfrm>
            <a:off x="4211638" y="97367"/>
            <a:ext cx="42481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rtl="1" eaLnBrk="1" hangingPunct="1"/>
            <a:r>
              <a:rPr lang="fa-IR">
                <a:solidFill>
                  <a:prstClr val="white"/>
                </a:solidFill>
                <a:cs typeface="B Yekan" pitchFamily="2" charset="-78"/>
              </a:rPr>
              <a:t>مرکز آموزش عالی علوم پزشکی وارستگان</a:t>
            </a:r>
            <a:endParaRPr lang="en-US">
              <a:solidFill>
                <a:prstClr val="white"/>
              </a:solidFill>
              <a:cs typeface="B Yekan" pitchFamily="2" charset="-78"/>
            </a:endParaRPr>
          </a:p>
        </p:txBody>
      </p:sp>
      <p:sp>
        <p:nvSpPr>
          <p:cNvPr id="10" name="TextBox 13"/>
          <p:cNvSpPr txBox="1">
            <a:spLocks noChangeArrowheads="1"/>
          </p:cNvSpPr>
          <p:nvPr userDrawn="1"/>
        </p:nvSpPr>
        <p:spPr bwMode="auto">
          <a:xfrm>
            <a:off x="241300" y="57149"/>
            <a:ext cx="27368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fa-IR">
                <a:solidFill>
                  <a:prstClr val="white"/>
                </a:solidFill>
                <a:cs typeface="B Yekan" pitchFamily="2" charset="-78"/>
              </a:rPr>
              <a:t>قانون اساسی ایران</a:t>
            </a:r>
            <a:endParaRPr lang="en-US">
              <a:solidFill>
                <a:prstClr val="white"/>
              </a:solidFill>
              <a:cs typeface="B Yeka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94736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D0C9CE0-A41E-456E-891C-B482E84CBD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D0B02C-F4FF-4BF4-93A4-B9B7E7C222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50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DD0C9CE0-A41E-456E-891C-B482E84CBD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/>
            </a:lvl1pPr>
          </a:lstStyle>
          <a:p>
            <a:fld id="{3FD0B02C-F4FF-4BF4-93A4-B9B7E7C222D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219348"/>
            <a:ext cx="9252521" cy="7161401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410527" y="582995"/>
            <a:ext cx="4752528" cy="5472608"/>
          </a:xfrm>
          <a:prstGeom prst="rect">
            <a:avLst/>
          </a:prstGeom>
          <a:solidFill>
            <a:schemeClr val="lt1">
              <a:alpha val="56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fa-IR" sz="4000" b="1" cap="all" dirty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cs typeface="B Titr" pitchFamily="2" charset="-7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893066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DD0C9CE0-A41E-456E-891C-B482E84CBD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D0B02C-F4FF-4BF4-93A4-B9B7E7C222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2955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7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7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DD7A9-5C4A-483B-B49B-27BC64070EE2}" type="datetimeFigureOut">
              <a:rPr lang="en-US" smtClean="0"/>
              <a:pPr/>
              <a:t>9/29/2013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AEB0A-56FE-4A1D-81FC-691CFA4816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12451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7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33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33" y="2174877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DD0C9CE0-A41E-456E-891C-B482E84CBD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D0B02C-F4FF-4BF4-93A4-B9B7E7C222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86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DD0C9CE0-A41E-456E-891C-B482E84CBD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200" b="0"/>
            </a:lvl1pPr>
          </a:lstStyle>
          <a:p>
            <a:fld id="{3FD0B02C-F4FF-4BF4-93A4-B9B7E7C222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0978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DD0C9CE0-A41E-456E-891C-B482E84CBD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200" b="0">
                <a:solidFill>
                  <a:schemeClr val="tx2"/>
                </a:solidFill>
              </a:defRPr>
            </a:lvl1pPr>
          </a:lstStyle>
          <a:p>
            <a:fld id="{3FD0B02C-F4FF-4BF4-93A4-B9B7E7C222D9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4398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19" y="273107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7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19" y="1435107"/>
            <a:ext cx="3008313" cy="46910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DD0C9CE0-A41E-456E-891C-B482E84CBD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200" b="0"/>
            </a:lvl1pPr>
          </a:lstStyle>
          <a:p>
            <a:fld id="{3FD0B02C-F4FF-4BF4-93A4-B9B7E7C222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9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4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8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nl-NL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43"/>
            <a:ext cx="5486400" cy="8048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DD0C9CE0-A41E-456E-891C-B482E84CBD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800"/>
            </a:lvl1pPr>
          </a:lstStyle>
          <a:p>
            <a:fld id="{3FD0B02C-F4FF-4BF4-93A4-B9B7E7C222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1586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D0C9CE0-A41E-456E-891C-B482E84CBD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D0B02C-F4FF-4BF4-93A4-B9B7E7C222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485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97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97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D0C9CE0-A41E-456E-891C-B482E84CBD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D0B02C-F4FF-4BF4-93A4-B9B7E7C222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6296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83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 smtClean="0">
                <a:solidFill>
                  <a:srgbClr val="FFFFFF"/>
                </a:solidFill>
              </a:defRPr>
            </a:lvl1pPr>
          </a:lstStyle>
          <a:p>
            <a:fld id="{DD0C9CE0-A41E-456E-891C-B482E84CBD33}" type="datetimeFigureOut">
              <a:rPr lang="en-US"/>
              <a:pPr/>
              <a:t>9/29/2013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smtClean="0"/>
            </a:lvl1pPr>
          </a:lstStyle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200" b="0">
                <a:solidFill>
                  <a:schemeClr val="tx2"/>
                </a:solidFill>
              </a:defRPr>
            </a:lvl1pPr>
          </a:lstStyle>
          <a:p>
            <a:fld id="{3FD0B02C-F4FF-4BF4-93A4-B9B7E7C222D9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  <p:pic>
        <p:nvPicPr>
          <p:cNvPr id="7" name="Afbeelding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-188382"/>
            <a:ext cx="9144001" cy="1422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788" y="-103664"/>
            <a:ext cx="476250" cy="751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12"/>
          <p:cNvSpPr txBox="1">
            <a:spLocks noChangeArrowheads="1"/>
          </p:cNvSpPr>
          <p:nvPr userDrawn="1"/>
        </p:nvSpPr>
        <p:spPr bwMode="auto">
          <a:xfrm>
            <a:off x="4211638" y="97367"/>
            <a:ext cx="42481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rtl="1" eaLnBrk="1" hangingPunct="1"/>
            <a:r>
              <a:rPr lang="fa-IR">
                <a:solidFill>
                  <a:prstClr val="white"/>
                </a:solidFill>
                <a:cs typeface="B Yekan" pitchFamily="2" charset="-78"/>
              </a:rPr>
              <a:t>مرکز آموزش عالی علوم پزشکی وارستگان</a:t>
            </a:r>
            <a:endParaRPr lang="en-US">
              <a:solidFill>
                <a:prstClr val="white"/>
              </a:solidFill>
              <a:cs typeface="B Yekan" pitchFamily="2" charset="-78"/>
            </a:endParaRPr>
          </a:p>
        </p:txBody>
      </p:sp>
      <p:sp>
        <p:nvSpPr>
          <p:cNvPr id="10" name="TextBox 13"/>
          <p:cNvSpPr txBox="1">
            <a:spLocks noChangeArrowheads="1"/>
          </p:cNvSpPr>
          <p:nvPr userDrawn="1"/>
        </p:nvSpPr>
        <p:spPr bwMode="auto">
          <a:xfrm>
            <a:off x="241300" y="57149"/>
            <a:ext cx="27368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fa-IR">
                <a:solidFill>
                  <a:prstClr val="white"/>
                </a:solidFill>
                <a:cs typeface="B Yekan" pitchFamily="2" charset="-78"/>
              </a:rPr>
              <a:t>قانون اساسی ایران</a:t>
            </a:r>
            <a:endParaRPr lang="en-US">
              <a:solidFill>
                <a:prstClr val="white"/>
              </a:solidFill>
              <a:cs typeface="B Yeka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94736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D0C9CE0-A41E-456E-891C-B482E84CBD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D0B02C-F4FF-4BF4-93A4-B9B7E7C222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50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DD0C9CE0-A41E-456E-891C-B482E84CBD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/>
            </a:lvl1pPr>
          </a:lstStyle>
          <a:p>
            <a:fld id="{3FD0B02C-F4FF-4BF4-93A4-B9B7E7C222D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219352"/>
            <a:ext cx="9252521" cy="7161401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410527" y="582995"/>
            <a:ext cx="4752528" cy="5472608"/>
          </a:xfrm>
          <a:prstGeom prst="rect">
            <a:avLst/>
          </a:prstGeom>
          <a:solidFill>
            <a:schemeClr val="lt1">
              <a:alpha val="56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fa-IR" sz="4000" b="1" cap="all" dirty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cs typeface="B Titr" pitchFamily="2" charset="-7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893066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DD7A9-5C4A-483B-B49B-27BC64070EE2}" type="datetimeFigureOut">
              <a:rPr lang="en-US" smtClean="0"/>
              <a:pPr/>
              <a:t>9/29/2013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AEB0A-56FE-4A1D-81FC-691CFA4816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50720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DD0C9CE0-A41E-456E-891C-B482E84CBD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D0B02C-F4FF-4BF4-93A4-B9B7E7C222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2955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7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33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33" y="2174877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DD0C9CE0-A41E-456E-891C-B482E84CBD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D0B02C-F4FF-4BF4-93A4-B9B7E7C222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86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DD0C9CE0-A41E-456E-891C-B482E84CBD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200" b="0"/>
            </a:lvl1pPr>
          </a:lstStyle>
          <a:p>
            <a:fld id="{3FD0B02C-F4FF-4BF4-93A4-B9B7E7C222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0978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DD0C9CE0-A41E-456E-891C-B482E84CBD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200" b="0">
                <a:solidFill>
                  <a:schemeClr val="tx2"/>
                </a:solidFill>
              </a:defRPr>
            </a:lvl1pPr>
          </a:lstStyle>
          <a:p>
            <a:fld id="{3FD0B02C-F4FF-4BF4-93A4-B9B7E7C222D9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4398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19" y="273103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7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19" y="1435107"/>
            <a:ext cx="3008313" cy="46910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DD0C9CE0-A41E-456E-891C-B482E84CBD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200" b="0"/>
            </a:lvl1pPr>
          </a:lstStyle>
          <a:p>
            <a:fld id="{3FD0B02C-F4FF-4BF4-93A4-B9B7E7C222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9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4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8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nl-NL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43"/>
            <a:ext cx="5486400" cy="8048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DD0C9CE0-A41E-456E-891C-B482E84CBD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800"/>
            </a:lvl1pPr>
          </a:lstStyle>
          <a:p>
            <a:fld id="{3FD0B02C-F4FF-4BF4-93A4-B9B7E7C222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1586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D0C9CE0-A41E-456E-891C-B482E84CBD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D0B02C-F4FF-4BF4-93A4-B9B7E7C222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485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93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93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D0C9CE0-A41E-456E-891C-B482E84CBD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D0B02C-F4FF-4BF4-93A4-B9B7E7C222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6296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7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 smtClean="0">
                <a:solidFill>
                  <a:srgbClr val="FFFFFF"/>
                </a:solidFill>
              </a:defRPr>
            </a:lvl1pPr>
          </a:lstStyle>
          <a:p>
            <a:fld id="{DD0C9CE0-A41E-456E-891C-B482E84CBD33}" type="datetimeFigureOut">
              <a:rPr lang="en-US"/>
              <a:pPr/>
              <a:t>9/29/2013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smtClean="0"/>
            </a:lvl1pPr>
          </a:lstStyle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200" b="0">
                <a:solidFill>
                  <a:schemeClr val="tx2"/>
                </a:solidFill>
              </a:defRPr>
            </a:lvl1pPr>
          </a:lstStyle>
          <a:p>
            <a:fld id="{3FD0B02C-F4FF-4BF4-93A4-B9B7E7C222D9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  <p:pic>
        <p:nvPicPr>
          <p:cNvPr id="7" name="Afbeelding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-188382"/>
            <a:ext cx="9144001" cy="1422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788" y="-103670"/>
            <a:ext cx="476250" cy="751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12"/>
          <p:cNvSpPr txBox="1">
            <a:spLocks noChangeArrowheads="1"/>
          </p:cNvSpPr>
          <p:nvPr userDrawn="1"/>
        </p:nvSpPr>
        <p:spPr bwMode="auto">
          <a:xfrm>
            <a:off x="4211638" y="97367"/>
            <a:ext cx="42481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rtl="1" eaLnBrk="1" hangingPunct="1"/>
            <a:r>
              <a:rPr lang="fa-IR">
                <a:solidFill>
                  <a:prstClr val="white"/>
                </a:solidFill>
                <a:cs typeface="B Yekan" pitchFamily="2" charset="-78"/>
              </a:rPr>
              <a:t>مرکز آموزش عالی علوم پزشکی وارستگان</a:t>
            </a:r>
            <a:endParaRPr lang="en-US">
              <a:solidFill>
                <a:prstClr val="white"/>
              </a:solidFill>
              <a:cs typeface="B Yekan" pitchFamily="2" charset="-78"/>
            </a:endParaRPr>
          </a:p>
        </p:txBody>
      </p:sp>
      <p:sp>
        <p:nvSpPr>
          <p:cNvPr id="10" name="TextBox 13"/>
          <p:cNvSpPr txBox="1">
            <a:spLocks noChangeArrowheads="1"/>
          </p:cNvSpPr>
          <p:nvPr userDrawn="1"/>
        </p:nvSpPr>
        <p:spPr bwMode="auto">
          <a:xfrm>
            <a:off x="241300" y="57149"/>
            <a:ext cx="27368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fa-IR">
                <a:solidFill>
                  <a:prstClr val="white"/>
                </a:solidFill>
                <a:cs typeface="B Yekan" pitchFamily="2" charset="-78"/>
              </a:rPr>
              <a:t>قانون اساسی ایران</a:t>
            </a:r>
            <a:endParaRPr lang="en-US">
              <a:solidFill>
                <a:prstClr val="white"/>
              </a:solidFill>
              <a:cs typeface="B Yeka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94736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D0C9CE0-A41E-456E-891C-B482E84CBD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D0B02C-F4FF-4BF4-93A4-B9B7E7C222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50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DD7A9-5C4A-483B-B49B-27BC64070EE2}" type="datetimeFigureOut">
              <a:rPr lang="en-US" smtClean="0"/>
              <a:pPr/>
              <a:t>9/29/2013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AEB0A-56FE-4A1D-81FC-691CFA4816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52832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DD0C9CE0-A41E-456E-891C-B482E84CBD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/>
            </a:lvl1pPr>
          </a:lstStyle>
          <a:p>
            <a:fld id="{3FD0B02C-F4FF-4BF4-93A4-B9B7E7C222D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219357"/>
            <a:ext cx="9252521" cy="7161401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410527" y="582995"/>
            <a:ext cx="4752528" cy="5472608"/>
          </a:xfrm>
          <a:prstGeom prst="rect">
            <a:avLst/>
          </a:prstGeom>
          <a:solidFill>
            <a:schemeClr val="lt1">
              <a:alpha val="56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fa-IR" sz="4000" b="1" cap="all" dirty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cs typeface="B Titr" pitchFamily="2" charset="-7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893066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DD0C9CE0-A41E-456E-891C-B482E84CBD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D0B02C-F4FF-4BF4-93A4-B9B7E7C222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2955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7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33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33" y="2174877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DD0C9CE0-A41E-456E-891C-B482E84CBD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D0B02C-F4FF-4BF4-93A4-B9B7E7C222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86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DD0C9CE0-A41E-456E-891C-B482E84CBD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200" b="0"/>
            </a:lvl1pPr>
          </a:lstStyle>
          <a:p>
            <a:fld id="{3FD0B02C-F4FF-4BF4-93A4-B9B7E7C222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0978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DD0C9CE0-A41E-456E-891C-B482E84CBD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200" b="0">
                <a:solidFill>
                  <a:schemeClr val="tx2"/>
                </a:solidFill>
              </a:defRPr>
            </a:lvl1pPr>
          </a:lstStyle>
          <a:p>
            <a:fld id="{3FD0B02C-F4FF-4BF4-93A4-B9B7E7C222D9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4398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19" y="273097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7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19" y="1435107"/>
            <a:ext cx="3008313" cy="46910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DD0C9CE0-A41E-456E-891C-B482E84CBD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200" b="0"/>
            </a:lvl1pPr>
          </a:lstStyle>
          <a:p>
            <a:fld id="{3FD0B02C-F4FF-4BF4-93A4-B9B7E7C222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9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4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8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nl-NL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43"/>
            <a:ext cx="5486400" cy="8048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DD0C9CE0-A41E-456E-891C-B482E84CBD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800"/>
            </a:lvl1pPr>
          </a:lstStyle>
          <a:p>
            <a:fld id="{3FD0B02C-F4FF-4BF4-93A4-B9B7E7C222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1586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D0C9CE0-A41E-456E-891C-B482E84CBD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D0B02C-F4FF-4BF4-93A4-B9B7E7C222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485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8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8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D0C9CE0-A41E-456E-891C-B482E84CBD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D0B02C-F4FF-4BF4-93A4-B9B7E7C222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6296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71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 smtClean="0">
                <a:solidFill>
                  <a:srgbClr val="FFFFFF"/>
                </a:solidFill>
              </a:defRPr>
            </a:lvl1pPr>
          </a:lstStyle>
          <a:p>
            <a:fld id="{DD0C9CE0-A41E-456E-891C-B482E84CBD33}" type="datetimeFigureOut">
              <a:rPr lang="en-US"/>
              <a:pPr/>
              <a:t>9/29/2013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smtClean="0"/>
            </a:lvl1pPr>
          </a:lstStyle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200" b="0">
                <a:solidFill>
                  <a:schemeClr val="tx2"/>
                </a:solidFill>
              </a:defRPr>
            </a:lvl1pPr>
          </a:lstStyle>
          <a:p>
            <a:fld id="{3FD0B02C-F4FF-4BF4-93A4-B9B7E7C222D9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  <p:pic>
        <p:nvPicPr>
          <p:cNvPr id="7" name="Afbeelding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-188382"/>
            <a:ext cx="9144001" cy="1422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788" y="-103676"/>
            <a:ext cx="476250" cy="751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12"/>
          <p:cNvSpPr txBox="1">
            <a:spLocks noChangeArrowheads="1"/>
          </p:cNvSpPr>
          <p:nvPr userDrawn="1"/>
        </p:nvSpPr>
        <p:spPr bwMode="auto">
          <a:xfrm>
            <a:off x="4211638" y="97367"/>
            <a:ext cx="42481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rtl="1" eaLnBrk="1" hangingPunct="1"/>
            <a:r>
              <a:rPr lang="fa-IR">
                <a:solidFill>
                  <a:prstClr val="white"/>
                </a:solidFill>
                <a:cs typeface="B Yekan" pitchFamily="2" charset="-78"/>
              </a:rPr>
              <a:t>مرکز آموزش عالی علوم پزشکی وارستگان</a:t>
            </a:r>
            <a:endParaRPr lang="en-US">
              <a:solidFill>
                <a:prstClr val="white"/>
              </a:solidFill>
              <a:cs typeface="B Yekan" pitchFamily="2" charset="-78"/>
            </a:endParaRPr>
          </a:p>
        </p:txBody>
      </p:sp>
      <p:sp>
        <p:nvSpPr>
          <p:cNvPr id="10" name="TextBox 13"/>
          <p:cNvSpPr txBox="1">
            <a:spLocks noChangeArrowheads="1"/>
          </p:cNvSpPr>
          <p:nvPr userDrawn="1"/>
        </p:nvSpPr>
        <p:spPr bwMode="auto">
          <a:xfrm>
            <a:off x="241300" y="57149"/>
            <a:ext cx="27368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fa-IR">
                <a:solidFill>
                  <a:prstClr val="white"/>
                </a:solidFill>
                <a:cs typeface="B Yekan" pitchFamily="2" charset="-78"/>
              </a:rPr>
              <a:t>قانون اساسی ایران</a:t>
            </a:r>
            <a:endParaRPr lang="en-US">
              <a:solidFill>
                <a:prstClr val="white"/>
              </a:solidFill>
              <a:cs typeface="B Yeka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94736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7310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435103"/>
            <a:ext cx="3008313" cy="46910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DD7A9-5C4A-483B-B49B-27BC64070EE2}" type="datetimeFigureOut">
              <a:rPr lang="en-US" smtClean="0"/>
              <a:pPr/>
              <a:t>9/29/2013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AEB0A-56FE-4A1D-81FC-691CFA4816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29650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D0C9CE0-A41E-456E-891C-B482E84CBD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D0B02C-F4FF-4BF4-93A4-B9B7E7C222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50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DD0C9CE0-A41E-456E-891C-B482E84CBD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/>
            </a:lvl1pPr>
          </a:lstStyle>
          <a:p>
            <a:fld id="{3FD0B02C-F4FF-4BF4-93A4-B9B7E7C222D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219364"/>
            <a:ext cx="9252521" cy="7161401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410527" y="582995"/>
            <a:ext cx="4752528" cy="5472608"/>
          </a:xfrm>
          <a:prstGeom prst="rect">
            <a:avLst/>
          </a:prstGeom>
          <a:solidFill>
            <a:schemeClr val="lt1">
              <a:alpha val="56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fa-IR" sz="4000" b="1" cap="all" dirty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cs typeface="B Titr" pitchFamily="2" charset="-7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893066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DD0C9CE0-A41E-456E-891C-B482E84CBD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D0B02C-F4FF-4BF4-93A4-B9B7E7C222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2955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7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33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33" y="2174877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DD0C9CE0-A41E-456E-891C-B482E84CBD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D0B02C-F4FF-4BF4-93A4-B9B7E7C222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86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DD0C9CE0-A41E-456E-891C-B482E84CBD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200" b="0"/>
            </a:lvl1pPr>
          </a:lstStyle>
          <a:p>
            <a:fld id="{3FD0B02C-F4FF-4BF4-93A4-B9B7E7C222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0978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DD0C9CE0-A41E-456E-891C-B482E84CBD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200" b="0">
                <a:solidFill>
                  <a:schemeClr val="tx2"/>
                </a:solidFill>
              </a:defRPr>
            </a:lvl1pPr>
          </a:lstStyle>
          <a:p>
            <a:fld id="{3FD0B02C-F4FF-4BF4-93A4-B9B7E7C222D9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4398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19" y="273091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7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19" y="1435107"/>
            <a:ext cx="3008313" cy="46910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DD0C9CE0-A41E-456E-891C-B482E84CBD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200" b="0"/>
            </a:lvl1pPr>
          </a:lstStyle>
          <a:p>
            <a:fld id="{3FD0B02C-F4FF-4BF4-93A4-B9B7E7C222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9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4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8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nl-NL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43"/>
            <a:ext cx="5486400" cy="8048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DD0C9CE0-A41E-456E-891C-B482E84CBD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800"/>
            </a:lvl1pPr>
          </a:lstStyle>
          <a:p>
            <a:fld id="{3FD0B02C-F4FF-4BF4-93A4-B9B7E7C222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1586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D0C9CE0-A41E-456E-891C-B482E84CBD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D0B02C-F4FF-4BF4-93A4-B9B7E7C222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485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81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81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D0C9CE0-A41E-456E-891C-B482E84CBD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D0B02C-F4FF-4BF4-93A4-B9B7E7C222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6296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8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DD7A9-5C4A-483B-B49B-27BC64070EE2}" type="datetimeFigureOut">
              <a:rPr lang="en-US" smtClean="0"/>
              <a:pPr/>
              <a:t>9/29/2013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AEB0A-56FE-4A1D-81FC-691CFA4816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92106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63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 smtClean="0">
                <a:solidFill>
                  <a:srgbClr val="FFFFFF"/>
                </a:solidFill>
              </a:defRPr>
            </a:lvl1pPr>
          </a:lstStyle>
          <a:p>
            <a:fld id="{DD0C9CE0-A41E-456E-891C-B482E84CBD33}" type="datetimeFigureOut">
              <a:rPr lang="en-US"/>
              <a:pPr/>
              <a:t>9/29/2013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smtClean="0"/>
            </a:lvl1pPr>
          </a:lstStyle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200" b="0">
                <a:solidFill>
                  <a:schemeClr val="tx2"/>
                </a:solidFill>
              </a:defRPr>
            </a:lvl1pPr>
          </a:lstStyle>
          <a:p>
            <a:fld id="{3FD0B02C-F4FF-4BF4-93A4-B9B7E7C222D9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  <p:pic>
        <p:nvPicPr>
          <p:cNvPr id="7" name="Afbeelding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-188382"/>
            <a:ext cx="9144001" cy="1422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788" y="-103684"/>
            <a:ext cx="476250" cy="751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12"/>
          <p:cNvSpPr txBox="1">
            <a:spLocks noChangeArrowheads="1"/>
          </p:cNvSpPr>
          <p:nvPr userDrawn="1"/>
        </p:nvSpPr>
        <p:spPr bwMode="auto">
          <a:xfrm>
            <a:off x="4211638" y="97367"/>
            <a:ext cx="42481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rtl="1" eaLnBrk="1" hangingPunct="1"/>
            <a:r>
              <a:rPr lang="fa-IR">
                <a:solidFill>
                  <a:prstClr val="white"/>
                </a:solidFill>
                <a:cs typeface="B Yekan" pitchFamily="2" charset="-78"/>
              </a:rPr>
              <a:t>مرکز آموزش عالی علوم پزشکی وارستگان</a:t>
            </a:r>
            <a:endParaRPr lang="en-US">
              <a:solidFill>
                <a:prstClr val="white"/>
              </a:solidFill>
              <a:cs typeface="B Yekan" pitchFamily="2" charset="-78"/>
            </a:endParaRPr>
          </a:p>
        </p:txBody>
      </p:sp>
      <p:sp>
        <p:nvSpPr>
          <p:cNvPr id="10" name="TextBox 13"/>
          <p:cNvSpPr txBox="1">
            <a:spLocks noChangeArrowheads="1"/>
          </p:cNvSpPr>
          <p:nvPr userDrawn="1"/>
        </p:nvSpPr>
        <p:spPr bwMode="auto">
          <a:xfrm>
            <a:off x="241300" y="57149"/>
            <a:ext cx="27368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fa-IR">
                <a:solidFill>
                  <a:prstClr val="white"/>
                </a:solidFill>
                <a:cs typeface="B Yekan" pitchFamily="2" charset="-78"/>
              </a:rPr>
              <a:t>قانون اساسی ایران</a:t>
            </a:r>
            <a:endParaRPr lang="en-US">
              <a:solidFill>
                <a:prstClr val="white"/>
              </a:solidFill>
              <a:cs typeface="B Yeka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94736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D0C9CE0-A41E-456E-891C-B482E84CBD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D0B02C-F4FF-4BF4-93A4-B9B7E7C222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50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DD0C9CE0-A41E-456E-891C-B482E84CBD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/>
            </a:lvl1pPr>
          </a:lstStyle>
          <a:p>
            <a:fld id="{3FD0B02C-F4FF-4BF4-93A4-B9B7E7C222D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219372"/>
            <a:ext cx="9252521" cy="7161401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410527" y="582995"/>
            <a:ext cx="4752528" cy="5472608"/>
          </a:xfrm>
          <a:prstGeom prst="rect">
            <a:avLst/>
          </a:prstGeom>
          <a:solidFill>
            <a:schemeClr val="lt1">
              <a:alpha val="56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fa-IR" sz="4000" b="1" cap="all" dirty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cs typeface="B Titr" pitchFamily="2" charset="-7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893066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DD0C9CE0-A41E-456E-891C-B482E84CBD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D0B02C-F4FF-4BF4-93A4-B9B7E7C222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2955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7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33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33" y="2174877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DD0C9CE0-A41E-456E-891C-B482E84CBD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D0B02C-F4FF-4BF4-93A4-B9B7E7C222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86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DD0C9CE0-A41E-456E-891C-B482E84CBD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200" b="0"/>
            </a:lvl1pPr>
          </a:lstStyle>
          <a:p>
            <a:fld id="{3FD0B02C-F4FF-4BF4-93A4-B9B7E7C222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0978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DD0C9CE0-A41E-456E-891C-B482E84CBD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200" b="0">
                <a:solidFill>
                  <a:schemeClr val="tx2"/>
                </a:solidFill>
              </a:defRPr>
            </a:lvl1pPr>
          </a:lstStyle>
          <a:p>
            <a:fld id="{3FD0B02C-F4FF-4BF4-93A4-B9B7E7C222D9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4398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19" y="273083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7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19" y="1435107"/>
            <a:ext cx="3008313" cy="46910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DD0C9CE0-A41E-456E-891C-B482E84CBD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200" b="0"/>
            </a:lvl1pPr>
          </a:lstStyle>
          <a:p>
            <a:fld id="{3FD0B02C-F4FF-4BF4-93A4-B9B7E7C222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9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4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8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nl-NL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43"/>
            <a:ext cx="5486400" cy="8048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DD0C9CE0-A41E-456E-891C-B482E84CBD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800"/>
            </a:lvl1pPr>
          </a:lstStyle>
          <a:p>
            <a:fld id="{3FD0B02C-F4FF-4BF4-93A4-B9B7E7C222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1586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D0C9CE0-A41E-456E-891C-B482E84CBD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D0B02C-F4FF-4BF4-93A4-B9B7E7C222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485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Relationship Id="rId14" Type="http://schemas.openxmlformats.org/officeDocument/2006/relationships/image" Target="../media/image2.pn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8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image" Target="../media/image2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image" Target="../media/image2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image" Target="../media/image2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3DD7A9-5C4A-483B-B49B-27BC64070EE2}" type="datetimeFigureOut">
              <a:rPr lang="en-US" smtClean="0"/>
              <a:pPr/>
              <a:t>9/29/2013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DAEB0A-56FE-4A1D-81FC-691CFA4816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157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5169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stijl te bewerken</a:t>
            </a:r>
          </a:p>
        </p:txBody>
      </p:sp>
      <p:sp>
        <p:nvSpPr>
          <p:cNvPr id="102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24"/>
            <a:ext cx="82296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DD0C9CE0-A41E-456E-891C-B482E84CBD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b="1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fld id="{3FD0B02C-F4FF-4BF4-93A4-B9B7E7C222D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Afbeelding 4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-188382"/>
            <a:ext cx="9144001" cy="1422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1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788" y="-103694"/>
            <a:ext cx="476250" cy="751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12"/>
          <p:cNvSpPr txBox="1">
            <a:spLocks noChangeArrowheads="1"/>
          </p:cNvSpPr>
          <p:nvPr userDrawn="1"/>
        </p:nvSpPr>
        <p:spPr bwMode="auto">
          <a:xfrm>
            <a:off x="4211638" y="97367"/>
            <a:ext cx="42481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rtl="1" eaLnBrk="1" hangingPunct="1"/>
            <a:r>
              <a:rPr lang="fa-IR">
                <a:solidFill>
                  <a:prstClr val="white"/>
                </a:solidFill>
                <a:cs typeface="B Yekan" pitchFamily="2" charset="-78"/>
              </a:rPr>
              <a:t>مرکز آموزش عالی علوم پزشکی وارستگان</a:t>
            </a:r>
            <a:endParaRPr lang="en-US">
              <a:solidFill>
                <a:prstClr val="white"/>
              </a:solidFill>
              <a:cs typeface="B Yekan" pitchFamily="2" charset="-78"/>
            </a:endParaRPr>
          </a:p>
        </p:txBody>
      </p:sp>
      <p:sp>
        <p:nvSpPr>
          <p:cNvPr id="10" name="TextBox 13"/>
          <p:cNvSpPr txBox="1">
            <a:spLocks noChangeArrowheads="1"/>
          </p:cNvSpPr>
          <p:nvPr userDrawn="1"/>
        </p:nvSpPr>
        <p:spPr bwMode="auto">
          <a:xfrm>
            <a:off x="241300" y="57149"/>
            <a:ext cx="27368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fa-IR">
                <a:solidFill>
                  <a:prstClr val="white"/>
                </a:solidFill>
                <a:cs typeface="B Yekan" pitchFamily="2" charset="-78"/>
              </a:rPr>
              <a:t>قانون اساسی ایران</a:t>
            </a:r>
            <a:endParaRPr lang="en-US">
              <a:solidFill>
                <a:prstClr val="white"/>
              </a:solidFill>
              <a:cs typeface="B Yeka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47229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5169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stijl te bewerken</a:t>
            </a:r>
          </a:p>
        </p:txBody>
      </p:sp>
      <p:sp>
        <p:nvSpPr>
          <p:cNvPr id="102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14"/>
            <a:ext cx="82296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DD0C9CE0-A41E-456E-891C-B482E84CBD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b="1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fld id="{3FD0B02C-F4FF-4BF4-93A4-B9B7E7C222D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Afbeelding 4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-188382"/>
            <a:ext cx="9144001" cy="1422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1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788" y="-103704"/>
            <a:ext cx="476250" cy="751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12"/>
          <p:cNvSpPr txBox="1">
            <a:spLocks noChangeArrowheads="1"/>
          </p:cNvSpPr>
          <p:nvPr userDrawn="1"/>
        </p:nvSpPr>
        <p:spPr bwMode="auto">
          <a:xfrm>
            <a:off x="4211638" y="97367"/>
            <a:ext cx="42481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rtl="1" eaLnBrk="1" hangingPunct="1"/>
            <a:r>
              <a:rPr lang="fa-IR">
                <a:solidFill>
                  <a:prstClr val="white"/>
                </a:solidFill>
                <a:cs typeface="B Yekan" pitchFamily="2" charset="-78"/>
              </a:rPr>
              <a:t>مرکز آموزش عالی علوم پزشکی وارستگان</a:t>
            </a:r>
            <a:endParaRPr lang="en-US">
              <a:solidFill>
                <a:prstClr val="white"/>
              </a:solidFill>
              <a:cs typeface="B Yekan" pitchFamily="2" charset="-78"/>
            </a:endParaRPr>
          </a:p>
        </p:txBody>
      </p:sp>
      <p:sp>
        <p:nvSpPr>
          <p:cNvPr id="10" name="TextBox 13"/>
          <p:cNvSpPr txBox="1">
            <a:spLocks noChangeArrowheads="1"/>
          </p:cNvSpPr>
          <p:nvPr userDrawn="1"/>
        </p:nvSpPr>
        <p:spPr bwMode="auto">
          <a:xfrm>
            <a:off x="241300" y="57149"/>
            <a:ext cx="27368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fa-IR">
                <a:solidFill>
                  <a:prstClr val="white"/>
                </a:solidFill>
                <a:cs typeface="B Yekan" pitchFamily="2" charset="-78"/>
              </a:rPr>
              <a:t>قانون اساسی ایران</a:t>
            </a:r>
            <a:endParaRPr lang="en-US">
              <a:solidFill>
                <a:prstClr val="white"/>
              </a:solidFill>
              <a:cs typeface="B Yeka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47229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5169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stijl te bewerken</a:t>
            </a:r>
          </a:p>
        </p:txBody>
      </p:sp>
      <p:sp>
        <p:nvSpPr>
          <p:cNvPr id="102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62"/>
            <a:ext cx="82296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DD0C9CE0-A41E-456E-891C-B482E84CBD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b="1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fld id="{3FD0B02C-F4FF-4BF4-93A4-B9B7E7C222D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Afbeelding 4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-188382"/>
            <a:ext cx="9144001" cy="1422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1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788" y="-103656"/>
            <a:ext cx="476250" cy="751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12"/>
          <p:cNvSpPr txBox="1">
            <a:spLocks noChangeArrowheads="1"/>
          </p:cNvSpPr>
          <p:nvPr userDrawn="1"/>
        </p:nvSpPr>
        <p:spPr bwMode="auto">
          <a:xfrm>
            <a:off x="4211638" y="97367"/>
            <a:ext cx="42481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rtl="1" eaLnBrk="1" hangingPunct="1"/>
            <a:r>
              <a:rPr lang="fa-IR">
                <a:solidFill>
                  <a:prstClr val="white"/>
                </a:solidFill>
                <a:cs typeface="B Yekan" pitchFamily="2" charset="-78"/>
              </a:rPr>
              <a:t>مرکز آموزش عالی علوم پزشکی وارستگان</a:t>
            </a:r>
            <a:endParaRPr lang="en-US">
              <a:solidFill>
                <a:prstClr val="white"/>
              </a:solidFill>
              <a:cs typeface="B Yekan" pitchFamily="2" charset="-78"/>
            </a:endParaRPr>
          </a:p>
        </p:txBody>
      </p:sp>
      <p:sp>
        <p:nvSpPr>
          <p:cNvPr id="10" name="TextBox 13"/>
          <p:cNvSpPr txBox="1">
            <a:spLocks noChangeArrowheads="1"/>
          </p:cNvSpPr>
          <p:nvPr userDrawn="1"/>
        </p:nvSpPr>
        <p:spPr bwMode="auto">
          <a:xfrm>
            <a:off x="241300" y="57149"/>
            <a:ext cx="27368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fa-IR">
                <a:solidFill>
                  <a:prstClr val="white"/>
                </a:solidFill>
                <a:cs typeface="B Yekan" pitchFamily="2" charset="-78"/>
              </a:rPr>
              <a:t>قانون اساسی ایران</a:t>
            </a:r>
            <a:endParaRPr lang="en-US">
              <a:solidFill>
                <a:prstClr val="white"/>
              </a:solidFill>
              <a:cs typeface="B Yeka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47229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5169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stijl te bewerken</a:t>
            </a:r>
          </a:p>
        </p:txBody>
      </p:sp>
      <p:sp>
        <p:nvSpPr>
          <p:cNvPr id="102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62"/>
            <a:ext cx="82296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DD0C9CE0-A41E-456E-891C-B482E84CBD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b="1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fld id="{3FD0B02C-F4FF-4BF4-93A4-B9B7E7C222D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Afbeelding 4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-188382"/>
            <a:ext cx="9144001" cy="1422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1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788" y="-103656"/>
            <a:ext cx="476250" cy="751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12"/>
          <p:cNvSpPr txBox="1">
            <a:spLocks noChangeArrowheads="1"/>
          </p:cNvSpPr>
          <p:nvPr userDrawn="1"/>
        </p:nvSpPr>
        <p:spPr bwMode="auto">
          <a:xfrm>
            <a:off x="4211638" y="97367"/>
            <a:ext cx="42481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rtl="1" eaLnBrk="1" hangingPunct="1"/>
            <a:r>
              <a:rPr lang="fa-IR">
                <a:solidFill>
                  <a:prstClr val="white"/>
                </a:solidFill>
                <a:cs typeface="B Yekan" pitchFamily="2" charset="-78"/>
              </a:rPr>
              <a:t>مرکز آموزش عالی علوم پزشکی وارستگان</a:t>
            </a:r>
            <a:endParaRPr lang="en-US">
              <a:solidFill>
                <a:prstClr val="white"/>
              </a:solidFill>
              <a:cs typeface="B Yekan" pitchFamily="2" charset="-78"/>
            </a:endParaRPr>
          </a:p>
        </p:txBody>
      </p:sp>
      <p:sp>
        <p:nvSpPr>
          <p:cNvPr id="10" name="TextBox 13"/>
          <p:cNvSpPr txBox="1">
            <a:spLocks noChangeArrowheads="1"/>
          </p:cNvSpPr>
          <p:nvPr userDrawn="1"/>
        </p:nvSpPr>
        <p:spPr bwMode="auto">
          <a:xfrm>
            <a:off x="241300" y="57149"/>
            <a:ext cx="27368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fa-IR">
                <a:solidFill>
                  <a:prstClr val="white"/>
                </a:solidFill>
                <a:cs typeface="B Yekan" pitchFamily="2" charset="-78"/>
              </a:rPr>
              <a:t>قانون اساسی ایران</a:t>
            </a:r>
            <a:endParaRPr lang="en-US">
              <a:solidFill>
                <a:prstClr val="white"/>
              </a:solidFill>
              <a:cs typeface="B Yeka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47229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5169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stijl te bewerken</a:t>
            </a:r>
          </a:p>
        </p:txBody>
      </p:sp>
      <p:sp>
        <p:nvSpPr>
          <p:cNvPr id="102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60"/>
            <a:ext cx="82296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DD0C9CE0-A41E-456E-891C-B482E84CBD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b="1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fld id="{3FD0B02C-F4FF-4BF4-93A4-B9B7E7C222D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Afbeelding 4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-188382"/>
            <a:ext cx="9144001" cy="1422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1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788" y="-103658"/>
            <a:ext cx="476250" cy="751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12"/>
          <p:cNvSpPr txBox="1">
            <a:spLocks noChangeArrowheads="1"/>
          </p:cNvSpPr>
          <p:nvPr userDrawn="1"/>
        </p:nvSpPr>
        <p:spPr bwMode="auto">
          <a:xfrm>
            <a:off x="4211638" y="97367"/>
            <a:ext cx="42481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rtl="1" eaLnBrk="1" hangingPunct="1"/>
            <a:r>
              <a:rPr lang="fa-IR">
                <a:solidFill>
                  <a:prstClr val="white"/>
                </a:solidFill>
                <a:cs typeface="B Yekan" pitchFamily="2" charset="-78"/>
              </a:rPr>
              <a:t>مرکز آموزش عالی علوم پزشکی وارستگان</a:t>
            </a:r>
            <a:endParaRPr lang="en-US">
              <a:solidFill>
                <a:prstClr val="white"/>
              </a:solidFill>
              <a:cs typeface="B Yekan" pitchFamily="2" charset="-78"/>
            </a:endParaRPr>
          </a:p>
        </p:txBody>
      </p:sp>
      <p:sp>
        <p:nvSpPr>
          <p:cNvPr id="10" name="TextBox 13"/>
          <p:cNvSpPr txBox="1">
            <a:spLocks noChangeArrowheads="1"/>
          </p:cNvSpPr>
          <p:nvPr userDrawn="1"/>
        </p:nvSpPr>
        <p:spPr bwMode="auto">
          <a:xfrm>
            <a:off x="241300" y="57149"/>
            <a:ext cx="27368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fa-IR">
                <a:solidFill>
                  <a:prstClr val="white"/>
                </a:solidFill>
                <a:cs typeface="B Yekan" pitchFamily="2" charset="-78"/>
              </a:rPr>
              <a:t>قانون اساسی ایران</a:t>
            </a:r>
            <a:endParaRPr lang="en-US">
              <a:solidFill>
                <a:prstClr val="white"/>
              </a:solidFill>
              <a:cs typeface="B Yeka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47229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5169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stijl te bewerken</a:t>
            </a:r>
          </a:p>
        </p:txBody>
      </p:sp>
      <p:sp>
        <p:nvSpPr>
          <p:cNvPr id="102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58"/>
            <a:ext cx="82296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DD0C9CE0-A41E-456E-891C-B482E84CBD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b="1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fld id="{3FD0B02C-F4FF-4BF4-93A4-B9B7E7C222D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Afbeelding 4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-188382"/>
            <a:ext cx="9144001" cy="1422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1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788" y="-103660"/>
            <a:ext cx="476250" cy="751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12"/>
          <p:cNvSpPr txBox="1">
            <a:spLocks noChangeArrowheads="1"/>
          </p:cNvSpPr>
          <p:nvPr userDrawn="1"/>
        </p:nvSpPr>
        <p:spPr bwMode="auto">
          <a:xfrm>
            <a:off x="4211638" y="97367"/>
            <a:ext cx="42481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rtl="1" eaLnBrk="1" hangingPunct="1"/>
            <a:r>
              <a:rPr lang="fa-IR">
                <a:solidFill>
                  <a:prstClr val="white"/>
                </a:solidFill>
                <a:cs typeface="B Yekan" pitchFamily="2" charset="-78"/>
              </a:rPr>
              <a:t>مرکز آموزش عالی علوم پزشکی وارستگان</a:t>
            </a:r>
            <a:endParaRPr lang="en-US">
              <a:solidFill>
                <a:prstClr val="white"/>
              </a:solidFill>
              <a:cs typeface="B Yekan" pitchFamily="2" charset="-78"/>
            </a:endParaRPr>
          </a:p>
        </p:txBody>
      </p:sp>
      <p:sp>
        <p:nvSpPr>
          <p:cNvPr id="10" name="TextBox 13"/>
          <p:cNvSpPr txBox="1">
            <a:spLocks noChangeArrowheads="1"/>
          </p:cNvSpPr>
          <p:nvPr userDrawn="1"/>
        </p:nvSpPr>
        <p:spPr bwMode="auto">
          <a:xfrm>
            <a:off x="241300" y="57149"/>
            <a:ext cx="27368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fa-IR">
                <a:solidFill>
                  <a:prstClr val="white"/>
                </a:solidFill>
                <a:cs typeface="B Yekan" pitchFamily="2" charset="-78"/>
              </a:rPr>
              <a:t>قانون اساسی ایران</a:t>
            </a:r>
            <a:endParaRPr lang="en-US">
              <a:solidFill>
                <a:prstClr val="white"/>
              </a:solidFill>
              <a:cs typeface="B Yeka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47229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5169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stijl te bewerken</a:t>
            </a:r>
          </a:p>
        </p:txBody>
      </p:sp>
      <p:sp>
        <p:nvSpPr>
          <p:cNvPr id="102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54"/>
            <a:ext cx="82296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DD0C9CE0-A41E-456E-891C-B482E84CBD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b="1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fld id="{3FD0B02C-F4FF-4BF4-93A4-B9B7E7C222D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Afbeelding 4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-188382"/>
            <a:ext cx="9144001" cy="1422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1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788" y="-103664"/>
            <a:ext cx="476250" cy="751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12"/>
          <p:cNvSpPr txBox="1">
            <a:spLocks noChangeArrowheads="1"/>
          </p:cNvSpPr>
          <p:nvPr userDrawn="1"/>
        </p:nvSpPr>
        <p:spPr bwMode="auto">
          <a:xfrm>
            <a:off x="4211638" y="97367"/>
            <a:ext cx="42481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rtl="1" eaLnBrk="1" hangingPunct="1"/>
            <a:r>
              <a:rPr lang="fa-IR">
                <a:solidFill>
                  <a:prstClr val="white"/>
                </a:solidFill>
                <a:cs typeface="B Yekan" pitchFamily="2" charset="-78"/>
              </a:rPr>
              <a:t>مرکز آموزش عالی علوم پزشکی وارستگان</a:t>
            </a:r>
            <a:endParaRPr lang="en-US">
              <a:solidFill>
                <a:prstClr val="white"/>
              </a:solidFill>
              <a:cs typeface="B Yekan" pitchFamily="2" charset="-78"/>
            </a:endParaRPr>
          </a:p>
        </p:txBody>
      </p:sp>
      <p:sp>
        <p:nvSpPr>
          <p:cNvPr id="10" name="TextBox 13"/>
          <p:cNvSpPr txBox="1">
            <a:spLocks noChangeArrowheads="1"/>
          </p:cNvSpPr>
          <p:nvPr userDrawn="1"/>
        </p:nvSpPr>
        <p:spPr bwMode="auto">
          <a:xfrm>
            <a:off x="241300" y="57149"/>
            <a:ext cx="27368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fa-IR">
                <a:solidFill>
                  <a:prstClr val="white"/>
                </a:solidFill>
                <a:cs typeface="B Yekan" pitchFamily="2" charset="-78"/>
              </a:rPr>
              <a:t>قانون اساسی ایران</a:t>
            </a:r>
            <a:endParaRPr lang="en-US">
              <a:solidFill>
                <a:prstClr val="white"/>
              </a:solidFill>
              <a:cs typeface="B Yeka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47229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5169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stijl te bewerken</a:t>
            </a:r>
          </a:p>
        </p:txBody>
      </p:sp>
      <p:sp>
        <p:nvSpPr>
          <p:cNvPr id="102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48"/>
            <a:ext cx="82296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DD0C9CE0-A41E-456E-891C-B482E84CBD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b="1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fld id="{3FD0B02C-F4FF-4BF4-93A4-B9B7E7C222D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Afbeelding 4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-188382"/>
            <a:ext cx="9144001" cy="1422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1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788" y="-103670"/>
            <a:ext cx="476250" cy="751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12"/>
          <p:cNvSpPr txBox="1">
            <a:spLocks noChangeArrowheads="1"/>
          </p:cNvSpPr>
          <p:nvPr userDrawn="1"/>
        </p:nvSpPr>
        <p:spPr bwMode="auto">
          <a:xfrm>
            <a:off x="4211638" y="97367"/>
            <a:ext cx="42481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rtl="1" eaLnBrk="1" hangingPunct="1"/>
            <a:r>
              <a:rPr lang="fa-IR">
                <a:solidFill>
                  <a:prstClr val="white"/>
                </a:solidFill>
                <a:cs typeface="B Yekan" pitchFamily="2" charset="-78"/>
              </a:rPr>
              <a:t>مرکز آموزش عالی علوم پزشکی وارستگان</a:t>
            </a:r>
            <a:endParaRPr lang="en-US">
              <a:solidFill>
                <a:prstClr val="white"/>
              </a:solidFill>
              <a:cs typeface="B Yekan" pitchFamily="2" charset="-78"/>
            </a:endParaRPr>
          </a:p>
        </p:txBody>
      </p:sp>
      <p:sp>
        <p:nvSpPr>
          <p:cNvPr id="10" name="TextBox 13"/>
          <p:cNvSpPr txBox="1">
            <a:spLocks noChangeArrowheads="1"/>
          </p:cNvSpPr>
          <p:nvPr userDrawn="1"/>
        </p:nvSpPr>
        <p:spPr bwMode="auto">
          <a:xfrm>
            <a:off x="241300" y="57149"/>
            <a:ext cx="27368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fa-IR">
                <a:solidFill>
                  <a:prstClr val="white"/>
                </a:solidFill>
                <a:cs typeface="B Yekan" pitchFamily="2" charset="-78"/>
              </a:rPr>
              <a:t>قانون اساسی ایران</a:t>
            </a:r>
            <a:endParaRPr lang="en-US">
              <a:solidFill>
                <a:prstClr val="white"/>
              </a:solidFill>
              <a:cs typeface="B Yeka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47229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5169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stijl te bewerken</a:t>
            </a:r>
          </a:p>
        </p:txBody>
      </p:sp>
      <p:sp>
        <p:nvSpPr>
          <p:cNvPr id="102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42"/>
            <a:ext cx="82296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DD0C9CE0-A41E-456E-891C-B482E84CBD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b="1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fld id="{3FD0B02C-F4FF-4BF4-93A4-B9B7E7C222D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Afbeelding 4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-188382"/>
            <a:ext cx="9144001" cy="1422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1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788" y="-103676"/>
            <a:ext cx="476250" cy="751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12"/>
          <p:cNvSpPr txBox="1">
            <a:spLocks noChangeArrowheads="1"/>
          </p:cNvSpPr>
          <p:nvPr userDrawn="1"/>
        </p:nvSpPr>
        <p:spPr bwMode="auto">
          <a:xfrm>
            <a:off x="4211638" y="97367"/>
            <a:ext cx="42481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rtl="1" eaLnBrk="1" hangingPunct="1"/>
            <a:r>
              <a:rPr lang="fa-IR">
                <a:solidFill>
                  <a:prstClr val="white"/>
                </a:solidFill>
                <a:cs typeface="B Yekan" pitchFamily="2" charset="-78"/>
              </a:rPr>
              <a:t>مرکز آموزش عالی علوم پزشکی وارستگان</a:t>
            </a:r>
            <a:endParaRPr lang="en-US">
              <a:solidFill>
                <a:prstClr val="white"/>
              </a:solidFill>
              <a:cs typeface="B Yekan" pitchFamily="2" charset="-78"/>
            </a:endParaRPr>
          </a:p>
        </p:txBody>
      </p:sp>
      <p:sp>
        <p:nvSpPr>
          <p:cNvPr id="10" name="TextBox 13"/>
          <p:cNvSpPr txBox="1">
            <a:spLocks noChangeArrowheads="1"/>
          </p:cNvSpPr>
          <p:nvPr userDrawn="1"/>
        </p:nvSpPr>
        <p:spPr bwMode="auto">
          <a:xfrm>
            <a:off x="241300" y="57149"/>
            <a:ext cx="27368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fa-IR">
                <a:solidFill>
                  <a:prstClr val="white"/>
                </a:solidFill>
                <a:cs typeface="B Yekan" pitchFamily="2" charset="-78"/>
              </a:rPr>
              <a:t>قانون اساسی ایران</a:t>
            </a:r>
            <a:endParaRPr lang="en-US">
              <a:solidFill>
                <a:prstClr val="white"/>
              </a:solidFill>
              <a:cs typeface="B Yeka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47229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5169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stijl te bewerken</a:t>
            </a:r>
          </a:p>
        </p:txBody>
      </p:sp>
      <p:sp>
        <p:nvSpPr>
          <p:cNvPr id="102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34"/>
            <a:ext cx="82296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DD0C9CE0-A41E-456E-891C-B482E84CBD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b="1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fld id="{3FD0B02C-F4FF-4BF4-93A4-B9B7E7C222D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Afbeelding 4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-188382"/>
            <a:ext cx="9144001" cy="1422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1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788" y="-103684"/>
            <a:ext cx="476250" cy="751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12"/>
          <p:cNvSpPr txBox="1">
            <a:spLocks noChangeArrowheads="1"/>
          </p:cNvSpPr>
          <p:nvPr userDrawn="1"/>
        </p:nvSpPr>
        <p:spPr bwMode="auto">
          <a:xfrm>
            <a:off x="4211638" y="97367"/>
            <a:ext cx="42481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rtl="1" eaLnBrk="1" hangingPunct="1"/>
            <a:r>
              <a:rPr lang="fa-IR">
                <a:solidFill>
                  <a:prstClr val="white"/>
                </a:solidFill>
                <a:cs typeface="B Yekan" pitchFamily="2" charset="-78"/>
              </a:rPr>
              <a:t>مرکز آموزش عالی علوم پزشکی وارستگان</a:t>
            </a:r>
            <a:endParaRPr lang="en-US">
              <a:solidFill>
                <a:prstClr val="white"/>
              </a:solidFill>
              <a:cs typeface="B Yekan" pitchFamily="2" charset="-78"/>
            </a:endParaRPr>
          </a:p>
        </p:txBody>
      </p:sp>
      <p:sp>
        <p:nvSpPr>
          <p:cNvPr id="10" name="TextBox 13"/>
          <p:cNvSpPr txBox="1">
            <a:spLocks noChangeArrowheads="1"/>
          </p:cNvSpPr>
          <p:nvPr userDrawn="1"/>
        </p:nvSpPr>
        <p:spPr bwMode="auto">
          <a:xfrm>
            <a:off x="241300" y="57149"/>
            <a:ext cx="27368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fa-IR">
                <a:solidFill>
                  <a:prstClr val="white"/>
                </a:solidFill>
                <a:cs typeface="B Yekan" pitchFamily="2" charset="-78"/>
              </a:rPr>
              <a:t>قانون اساسی ایران</a:t>
            </a:r>
            <a:endParaRPr lang="en-US">
              <a:solidFill>
                <a:prstClr val="white"/>
              </a:solidFill>
              <a:cs typeface="B Yeka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47229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8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046406-3C83-4A88-8022-61867AE8A8F1}" type="slidenum">
              <a:rPr lang="nl-NL" smtClean="0"/>
              <a:pPr>
                <a:defRPr/>
              </a:pPr>
              <a:t>1</a:t>
            </a:fld>
            <a:endParaRPr lang="nl-NL" sz="1200" b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71800" y="5253205"/>
            <a:ext cx="324036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rtl="1">
              <a:defRPr/>
            </a:pPr>
            <a:r>
              <a:rPr lang="fa-IR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قانون اساسی ایران</a:t>
            </a:r>
            <a:endParaRPr lang="en-US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" y="-219404"/>
            <a:ext cx="9143999" cy="7077406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10527" y="582995"/>
            <a:ext cx="4752528" cy="5472608"/>
          </a:xfrm>
          <a:prstGeom prst="rect">
            <a:avLst/>
          </a:prstGeom>
          <a:solidFill>
            <a:schemeClr val="lt1">
              <a:alpha val="56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fa-IR" sz="4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cs typeface="B Titr" pitchFamily="2" charset="-78"/>
              </a:rPr>
              <a:t> </a:t>
            </a:r>
          </a:p>
          <a:p>
            <a:pPr algn="ctr">
              <a:defRPr/>
            </a:pPr>
            <a:endParaRPr lang="fa-IR" sz="2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cs typeface="B Titr" pitchFamily="2" charset="-78"/>
            </a:endParaRPr>
          </a:p>
          <a:p>
            <a:pPr algn="ctr">
              <a:defRPr/>
            </a:pPr>
            <a:r>
              <a:rPr lang="fa-IR" dirty="0">
                <a:solidFill>
                  <a:schemeClr val="accent6">
                    <a:lumMod val="75000"/>
                  </a:schemeClr>
                </a:solidFill>
                <a:cs typeface="B Titr" pitchFamily="2" charset="-78"/>
              </a:rPr>
              <a:t>نام مدرس : </a:t>
            </a:r>
            <a:r>
              <a:rPr lang="fa-IR" dirty="0" smtClean="0">
                <a:solidFill>
                  <a:schemeClr val="accent6">
                    <a:lumMod val="75000"/>
                  </a:schemeClr>
                </a:solidFill>
                <a:cs typeface="B Titr" pitchFamily="2" charset="-78"/>
              </a:rPr>
              <a:t>مجتبی کریمی</a:t>
            </a:r>
            <a:endParaRPr lang="fa-IR" dirty="0">
              <a:solidFill>
                <a:schemeClr val="accent6">
                  <a:lumMod val="75000"/>
                </a:schemeClr>
              </a:solidFill>
              <a:cs typeface="B Titr" pitchFamily="2" charset="-78"/>
            </a:endParaRPr>
          </a:p>
          <a:p>
            <a:pPr algn="ctr">
              <a:defRPr/>
            </a:pPr>
            <a:endParaRPr lang="fa-IR" dirty="0">
              <a:solidFill>
                <a:schemeClr val="accent6">
                  <a:lumMod val="75000"/>
                </a:schemeClr>
              </a:solidFill>
              <a:cs typeface="B Titr" pitchFamily="2" charset="-78"/>
            </a:endParaRPr>
          </a:p>
          <a:p>
            <a:pPr algn="ctr">
              <a:defRPr/>
            </a:pPr>
            <a:r>
              <a:rPr lang="fa-IR" dirty="0">
                <a:solidFill>
                  <a:schemeClr val="accent6">
                    <a:lumMod val="75000"/>
                  </a:schemeClr>
                </a:solidFill>
                <a:cs typeface="B Titr" pitchFamily="2" charset="-78"/>
              </a:rPr>
              <a:t>واحد آموزش مجازی مرکز آموزش عالی علوم پزشکی وارستگان</a:t>
            </a:r>
            <a:endParaRPr lang="en-US" dirty="0">
              <a:solidFill>
                <a:schemeClr val="accent6">
                  <a:lumMod val="75000"/>
                </a:schemeClr>
              </a:solidFill>
              <a:cs typeface="B Titr" pitchFamily="2" charset="-78"/>
            </a:endParaRPr>
          </a:p>
        </p:txBody>
      </p:sp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25" y="1508788"/>
            <a:ext cx="4408488" cy="1559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9832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428596" y="1862728"/>
            <a:ext cx="851547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14500" algn="l"/>
              </a:tabLst>
            </a:pPr>
            <a:r>
              <a:rPr kumimoji="0" lang="fa-I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قانون اساسی در جوامع مختلف به عنوان سند ملی پذیرفته می شود. این سند باید از استحکام کافی برخوردار باشد تا به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14500" algn="l"/>
              </a:tabLst>
            </a:pPr>
            <a:r>
              <a:rPr kumimoji="0" lang="fa-I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سادگی مورد تعرض و سوء استفاده زمامداران قرار نگیرد ولی در عین حال عدم امکان تغییر در قانون اساسی ممکن است 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14500" algn="l"/>
              </a:tabLst>
            </a:pPr>
            <a:r>
              <a:rPr kumimoji="0" lang="fa-I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از جوابگوی آن برای حل معضلات جامعه باز ماند.</a:t>
            </a:r>
            <a:endParaRPr kumimoji="0" lang="fa-I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B Nazanin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357554" y="1214422"/>
            <a:ext cx="327685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a-IR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شورای بازنگری قانون اساسی</a:t>
            </a:r>
            <a:endParaRPr lang="en-US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4429124" y="2957452"/>
            <a:ext cx="442909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14500" algn="l"/>
              </a:tabLst>
            </a:pPr>
            <a:r>
              <a:rPr kumimoji="0" lang="fa-I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چگونگی بازنگری در قانون اساسی:</a:t>
            </a:r>
            <a:endParaRPr kumimoji="0" lang="fa-I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B Nazanin" pitchFamily="2" charset="-78"/>
            </a:endParaRPr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292" name="AutoShape 4"/>
          <p:cNvSpPr>
            <a:spLocks/>
          </p:cNvSpPr>
          <p:nvPr/>
        </p:nvSpPr>
        <p:spPr bwMode="auto">
          <a:xfrm>
            <a:off x="6500826" y="3929067"/>
            <a:ext cx="71438" cy="1285884"/>
          </a:xfrm>
          <a:prstGeom prst="rightBracket">
            <a:avLst>
              <a:gd name="adj" fmla="val 155262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4929190" y="3429000"/>
            <a:ext cx="395332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14500" algn="l"/>
              </a:tabLst>
            </a:pPr>
            <a:r>
              <a:rPr kumimoji="0" lang="fa-I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فرمان بازنگری در قانون اساسی از اختیارات رهبر است.</a:t>
            </a:r>
            <a:endParaRPr kumimoji="0" lang="fa-I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2204653" y="3929066"/>
            <a:ext cx="674255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66800" algn="l"/>
              </a:tabLst>
            </a:pPr>
            <a:r>
              <a:rPr kumimoji="0" lang="fa-I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	                                                                         1- اداره کشور با اتکای به آراء عمومی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66800" algn="l"/>
              </a:tabLst>
            </a:pPr>
            <a:r>
              <a:rPr kumimoji="0" lang="fa-I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Titr" pitchFamily="2" charset="-78"/>
              </a:rPr>
              <a:t>مواردی که در قانون اساسی</a:t>
            </a:r>
            <a:r>
              <a:rPr kumimoji="0" lang="fa-I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                             2- دین و مذهب رسمی کشورر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66800" algn="l"/>
              </a:tabLst>
            </a:pPr>
            <a:r>
              <a:rPr kumimoji="0" lang="fa-I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     </a:t>
            </a:r>
            <a:r>
              <a:rPr kumimoji="0" lang="fa-I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Titr" pitchFamily="2" charset="-78"/>
              </a:rPr>
              <a:t>قابل بازنگری نیستند</a:t>
            </a:r>
            <a:r>
              <a:rPr kumimoji="0" lang="fa-I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                                   3- جمهوری بودن حکومت و ولایت امر و امامت امت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66800" algn="l"/>
              </a:tabLst>
            </a:pPr>
            <a:r>
              <a:rPr kumimoji="0" lang="fa-I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	                                                                         4- اسلامی بودن نظام و ابتنای کلیه قوانین و مقررات بر اساس موازین اسلامی</a:t>
            </a:r>
            <a:endParaRPr kumimoji="0" lang="fa-I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9452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1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9" grpId="0"/>
      <p:bldP spid="8" grpId="0"/>
      <p:bldP spid="12291" grpId="0"/>
      <p:bldP spid="12292" grpId="0" animBg="1"/>
      <p:bldP spid="12294" grpId="0"/>
      <p:bldP spid="1229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4101697" y="1214422"/>
            <a:ext cx="4570547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90675" algn="l"/>
              </a:tabLst>
            </a:pPr>
            <a:r>
              <a:rPr kumimoji="0" lang="fa-I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	                                                      1- اعضای شورای نگهبان</a:t>
            </a: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90675" algn="l"/>
              </a:tabLst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90675" algn="l"/>
              </a:tabLst>
            </a:pPr>
            <a:r>
              <a:rPr kumimoji="0" lang="fa-I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	                                                      2- روسای سه قوه	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90675" algn="l"/>
              </a:tabLst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90675" algn="l"/>
              </a:tabLst>
            </a:pPr>
            <a:r>
              <a:rPr kumimoji="0" lang="fa-I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Titr" pitchFamily="2" charset="-78"/>
              </a:rPr>
              <a:t>ترکیب اعضای شورای بازنگری	</a:t>
            </a:r>
            <a:r>
              <a:rPr lang="fa-IR" dirty="0">
                <a:latin typeface="Calibri" pitchFamily="34" charset="0"/>
                <a:ea typeface="Calibri" pitchFamily="34" charset="0"/>
                <a:cs typeface="B Nazanin" pitchFamily="2" charset="-78"/>
              </a:rPr>
              <a:t> </a:t>
            </a:r>
            <a:r>
              <a:rPr lang="fa-IR" dirty="0" smtClean="0">
                <a:latin typeface="Calibri" pitchFamily="34" charset="0"/>
                <a:ea typeface="Calibri" pitchFamily="34" charset="0"/>
                <a:cs typeface="B Nazanin" pitchFamily="2" charset="-78"/>
              </a:rPr>
              <a:t> </a:t>
            </a:r>
            <a:r>
              <a:rPr kumimoji="0" lang="fa-I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   </a:t>
            </a:r>
            <a:r>
              <a:rPr kumimoji="0" lang="fa-IR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 </a:t>
            </a:r>
            <a:r>
              <a:rPr kumimoji="0" lang="fa-I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 3- اعضای ثابت مجمع تشخیص مصلحت نظام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90675" algn="l"/>
              </a:tabLst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90675" algn="l"/>
              </a:tabLst>
            </a:pPr>
            <a:r>
              <a:rPr kumimoji="0" lang="fa-I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Titr" pitchFamily="2" charset="-78"/>
              </a:rPr>
              <a:t>              قانون اساسی</a:t>
            </a:r>
            <a:r>
              <a:rPr kumimoji="0" lang="fa-I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             	4 - پنج نفر از اعضای مجلس خبرگان رهبری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90675" algn="l"/>
              </a:tabLst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90675" algn="l"/>
              </a:tabLst>
            </a:pPr>
            <a:r>
              <a:rPr kumimoji="0" lang="fa-I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	                                                       5- ده نفر به اتخاب رهبری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90675" algn="l"/>
              </a:tabLst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90675" algn="l"/>
              </a:tabLst>
            </a:pPr>
            <a:r>
              <a:rPr kumimoji="0" lang="fa-I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	                                                       6- سه نفر از هیات وزیران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90675" algn="l"/>
              </a:tabLst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90675" algn="l"/>
              </a:tabLst>
            </a:pPr>
            <a:r>
              <a:rPr kumimoji="0" lang="fa-I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	                                                       7- سه نفر از قوه قضائیه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90675" algn="l"/>
              </a:tabLst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90675" algn="l"/>
              </a:tabLst>
            </a:pPr>
            <a:r>
              <a:rPr kumimoji="0" lang="fa-I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	                                     </a:t>
            </a:r>
            <a:r>
              <a:rPr kumimoji="0" lang="fa-IR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     </a:t>
            </a:r>
            <a:r>
              <a:rPr kumimoji="0" lang="fa-I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            8- ده نفر از نمایندگان مجلس شورای اسلامی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90675" algn="l"/>
              </a:tabLst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90675" algn="l"/>
              </a:tabLst>
            </a:pPr>
            <a:r>
              <a:rPr kumimoji="0" lang="fa-I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	                                                      9- سه نفر از دانشگاهیان</a:t>
            </a:r>
            <a:endParaRPr kumimoji="0" lang="fa-I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ight Bracket 20"/>
          <p:cNvSpPr/>
          <p:nvPr/>
        </p:nvSpPr>
        <p:spPr>
          <a:xfrm>
            <a:off x="6876256" y="1142984"/>
            <a:ext cx="45719" cy="4929222"/>
          </a:xfrm>
          <a:prstGeom prst="righ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452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5" grpId="0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2834424" y="1285860"/>
            <a:ext cx="586250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536575" algn="r"/>
                <a:tab pos="1590675" algn="l"/>
              </a:tabLst>
            </a:pPr>
            <a:r>
              <a:rPr kumimoji="0" lang="fa-I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	                                            1- به تایید و امضاء رهبری برسد.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536575" algn="r"/>
                <a:tab pos="1590675" algn="l"/>
              </a:tabLst>
            </a:pPr>
            <a:r>
              <a:rPr kumimoji="0" lang="fa-I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Titr" pitchFamily="2" charset="-78"/>
              </a:rPr>
              <a:t>مصوبات شورای بازنگری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B Titr" pitchFamily="2" charset="-78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536575" algn="r"/>
                <a:tab pos="1590675" algn="l"/>
              </a:tabLst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Titr" pitchFamily="2" charset="-78"/>
              </a:rPr>
              <a:t>	</a:t>
            </a:r>
            <a:r>
              <a:rPr kumimoji="0" lang="fa-I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                                         2- به اکثریت طلق شرکت کنندگان ( نصف + 1 ) برسد، قدرت اجرایی دارد      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0242" name="AutoShape 2"/>
          <p:cNvSpPr>
            <a:spLocks/>
          </p:cNvSpPr>
          <p:nvPr/>
        </p:nvSpPr>
        <p:spPr bwMode="auto">
          <a:xfrm>
            <a:off x="7164288" y="1214422"/>
            <a:ext cx="71438" cy="1143008"/>
          </a:xfrm>
          <a:prstGeom prst="rightBracket">
            <a:avLst>
              <a:gd name="adj" fmla="val 115790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486777" y="2895897"/>
            <a:ext cx="481253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a-IR" sz="24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سازمان </a:t>
            </a:r>
            <a:r>
              <a:rPr lang="fa-IR" sz="24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صدا و سیمای </a:t>
            </a:r>
            <a:r>
              <a:rPr lang="fa-IR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جمهوری اسلامی ایران</a:t>
            </a:r>
            <a:endParaRPr lang="en-US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2343069" y="3857628"/>
            <a:ext cx="6646371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67125" algn="l"/>
              </a:tabLst>
            </a:pPr>
            <a:r>
              <a:rPr kumimoji="0" lang="fa-I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Titr" pitchFamily="2" charset="-78"/>
              </a:rPr>
              <a:t>                      </a:t>
            </a:r>
            <a:r>
              <a:rPr kumimoji="0" lang="fa-I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1- رئیس سازمان توسط مقام رهبری منصوب می شود. وظایفش     </a:t>
            </a:r>
            <a:r>
              <a:rPr kumimoji="0" lang="fa-I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1- تصمیم و تنظیم اجرای خط و مشی کلی سیما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67125" algn="l"/>
              </a:tabLst>
            </a:pPr>
            <a:r>
              <a:rPr kumimoji="0" lang="fa-I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Titr" pitchFamily="2" charset="-78"/>
              </a:rPr>
              <a:t>   تشکیلات	                                                                                                           </a:t>
            </a:r>
            <a:r>
              <a:rPr kumimoji="0" lang="fa-I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2- نظارت مستقیم بر کلیه برنامه ها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67125" algn="l"/>
              </a:tabLst>
            </a:pPr>
            <a:r>
              <a:rPr kumimoji="0" lang="fa-I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Titr" pitchFamily="2" charset="-78"/>
              </a:rPr>
              <a:t>صدا و سیما	                                                                                                           </a:t>
            </a:r>
            <a:r>
              <a:rPr kumimoji="0" lang="fa-I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3- امور مالی و تنظیم بودجه سالانه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67125" algn="l"/>
              </a:tabLst>
            </a:pPr>
            <a:r>
              <a:rPr kumimoji="0" lang="fa-I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Titr" pitchFamily="2" charset="-78"/>
              </a:rPr>
              <a:t>	                                                                                                                              </a:t>
            </a:r>
            <a:r>
              <a:rPr kumimoji="0" lang="fa-I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4- تصویب طرح و برنامه های صدا و سیما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67125" algn="l"/>
              </a:tabLst>
            </a:pPr>
            <a:r>
              <a:rPr kumimoji="0" lang="fa-I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    </a:t>
            </a:r>
            <a:r>
              <a:rPr kumimoji="0" lang="fa-IR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                  2</a:t>
            </a:r>
            <a:r>
              <a:rPr kumimoji="0" lang="fa-I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- شورای سیاست گذاری: شامل نمایندگان سه قوه که از هر قوه دو نماینده وجود دارد و وظیفه اش تعیین 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67125" algn="l"/>
              </a:tabLst>
            </a:pPr>
            <a:r>
              <a:rPr kumimoji="0" lang="fa-I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                    سیاست های</a:t>
            </a:r>
            <a:r>
              <a:rPr kumimoji="0" lang="fa-IR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 </a:t>
            </a:r>
            <a:r>
              <a:rPr kumimoji="0" lang="fa-I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کلی و ترسیم خط و مشی عملی سازمان صدا و سیما است.</a:t>
            </a:r>
            <a:endParaRPr kumimoji="0" lang="fa-I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AutoShape 2"/>
          <p:cNvSpPr>
            <a:spLocks/>
          </p:cNvSpPr>
          <p:nvPr/>
        </p:nvSpPr>
        <p:spPr bwMode="auto">
          <a:xfrm>
            <a:off x="4716586" y="3857628"/>
            <a:ext cx="71438" cy="1143008"/>
          </a:xfrm>
          <a:prstGeom prst="rightBracket">
            <a:avLst>
              <a:gd name="adj" fmla="val 115790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AutoShape 2"/>
          <p:cNvSpPr>
            <a:spLocks/>
          </p:cNvSpPr>
          <p:nvPr/>
        </p:nvSpPr>
        <p:spPr bwMode="auto">
          <a:xfrm>
            <a:off x="8198689" y="3857628"/>
            <a:ext cx="45719" cy="1714512"/>
          </a:xfrm>
          <a:prstGeom prst="rightBracket">
            <a:avLst>
              <a:gd name="adj" fmla="val 115790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452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9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4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1" grpId="0"/>
      <p:bldP spid="10242" grpId="0" animBg="1"/>
      <p:bldP spid="12" grpId="0"/>
      <p:bldP spid="12" grpId="1"/>
      <p:bldP spid="10243" grpId="0"/>
      <p:bldP spid="1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5213482" y="1285860"/>
            <a:ext cx="3393942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24000" algn="l"/>
              </a:tabLst>
            </a:pPr>
            <a:r>
              <a:rPr kumimoji="0" lang="fa-I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	                                                  1- رهبری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24000" algn="l"/>
              </a:tabLst>
            </a:pPr>
            <a:r>
              <a:rPr kumimoji="0" lang="fa-I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Titr" pitchFamily="2" charset="-78"/>
              </a:rPr>
              <a:t>نظارت بر سازمان صدا وسیما: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24000" algn="l"/>
              </a:tabLst>
            </a:pPr>
            <a:r>
              <a:rPr kumimoji="0" lang="fa-I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	</a:t>
            </a:r>
            <a:r>
              <a:rPr kumimoji="0" lang="fa-IR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                                                 </a:t>
            </a:r>
            <a:r>
              <a:rPr kumimoji="0" lang="fa-I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2- قوای سه گانه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24000" algn="l"/>
              </a:tabLst>
            </a:pPr>
            <a:endParaRPr lang="fa-IR" dirty="0" smtClean="0">
              <a:latin typeface="Calibri" pitchFamily="34" charset="0"/>
              <a:ea typeface="Calibri" pitchFamily="34" charset="0"/>
              <a:cs typeface="B Titr" pitchFamily="2" charset="-78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24000" algn="l"/>
              </a:tabLst>
            </a:pPr>
            <a:r>
              <a:rPr kumimoji="0" lang="fa-I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Titr" pitchFamily="2" charset="-78"/>
              </a:rPr>
              <a:t>نکته :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Titr" pitchFamily="2" charset="-78"/>
              </a:rPr>
              <a:t> </a:t>
            </a:r>
            <a:r>
              <a:rPr kumimoji="0" lang="fa-I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تصمیم گیری نهایی در هر مورد با مقام رهبری است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5" name="Right Bracket 4"/>
          <p:cNvSpPr/>
          <p:nvPr/>
        </p:nvSpPr>
        <p:spPr>
          <a:xfrm>
            <a:off x="6902545" y="1285860"/>
            <a:ext cx="45719" cy="928694"/>
          </a:xfrm>
          <a:prstGeom prst="righ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26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7" grpId="0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53425" y="2693868"/>
            <a:ext cx="5998758" cy="1016817"/>
          </a:xfrm>
          <a:prstGeom prst="rect">
            <a:avLst/>
          </a:prstGeom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extrusionH="57150" contourW="6350" prstMaterial="metal">
              <a:bevelT w="127000" h="31750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a-IR" sz="5400" b="1" cap="all" dirty="0" smtClean="0">
                <a:ln w="0">
                  <a:solidFill>
                    <a:schemeClr val="accent1">
                      <a:lumMod val="75000"/>
                    </a:schemeClr>
                  </a:solidFill>
                </a:ln>
                <a:gradFill flip="none" rotWithShape="1"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effectLst>
                  <a:reflection blurRad="6350" stA="55000" endA="50" endPos="85000" dist="29997" dir="5400000" sy="-100000" algn="bl" rotWithShape="0"/>
                </a:effectLst>
                <a:ea typeface="Calibri"/>
                <a:cs typeface="B Titr"/>
              </a:rPr>
              <a:t>سایر نهاد های حکومتی  </a:t>
            </a:r>
            <a:endParaRPr lang="en-US" sz="3600" b="1" cap="all" dirty="0">
              <a:ln w="0">
                <a:solidFill>
                  <a:schemeClr val="accent1">
                    <a:lumMod val="75000"/>
                  </a:schemeClr>
                </a:solidFill>
              </a:ln>
              <a:gradFill flip="none" rotWithShape="1">
                <a:gsLst>
                  <a:gs pos="0">
                    <a:srgbClr val="000082"/>
                  </a:gs>
                  <a:gs pos="13000">
                    <a:srgbClr val="0047FF"/>
                  </a:gs>
                  <a:gs pos="28000">
                    <a:srgbClr val="000082"/>
                  </a:gs>
                  <a:gs pos="42999">
                    <a:srgbClr val="0047FF"/>
                  </a:gs>
                  <a:gs pos="58000">
                    <a:srgbClr val="000082"/>
                  </a:gs>
                  <a:gs pos="72000">
                    <a:srgbClr val="0047FF"/>
                  </a:gs>
                  <a:gs pos="87000">
                    <a:srgbClr val="000082"/>
                  </a:gs>
                  <a:gs pos="100000">
                    <a:srgbClr val="0047FF"/>
                  </a:gs>
                </a:gsLst>
                <a:path path="circle">
                  <a:fillToRect l="100000" b="100000"/>
                </a:path>
                <a:tileRect t="-100000" r="-100000"/>
              </a:gradFill>
              <a:effectLst>
                <a:reflection blurRad="6350" stA="55000" endA="50" endPos="85000" dist="29997" dir="5400000" sy="-100000" algn="bl" rotWithShape="0"/>
              </a:effectLst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49452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29009" y="1467185"/>
            <a:ext cx="9605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sz="2400" b="1" dirty="0" smtClean="0">
                <a:cs typeface="B Nazanin" pitchFamily="2" charset="-78"/>
              </a:rPr>
              <a:t>مقدمه :</a:t>
            </a:r>
            <a:endParaRPr lang="en-US" sz="2400" b="1" dirty="0">
              <a:cs typeface="B Nazanin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15174" y="2528824"/>
            <a:ext cx="37144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fa-IR" sz="2000" dirty="0" smtClean="0">
                <a:cs typeface="B Nazanin" pitchFamily="2" charset="-78"/>
              </a:rPr>
              <a:t>                 قوای حاکم در ایران یا نهادهای حکومتی در ایران</a:t>
            </a:r>
            <a:endParaRPr lang="en-US" sz="2000" dirty="0">
              <a:cs typeface="B Nazanin" pitchFamily="2" charset="-78"/>
            </a:endParaRPr>
          </a:p>
        </p:txBody>
      </p:sp>
      <p:sp>
        <p:nvSpPr>
          <p:cNvPr id="1026" name="AutoShape 2"/>
          <p:cNvSpPr>
            <a:spLocks/>
          </p:cNvSpPr>
          <p:nvPr/>
        </p:nvSpPr>
        <p:spPr bwMode="auto">
          <a:xfrm>
            <a:off x="4429124" y="1847849"/>
            <a:ext cx="90488" cy="1938341"/>
          </a:xfrm>
          <a:prstGeom prst="rightBracket">
            <a:avLst>
              <a:gd name="adj" fmla="val 132455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3071802" y="1897741"/>
            <a:ext cx="3553509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38375" algn="l"/>
                <a:tab pos="3295650" algn="l"/>
              </a:tabLst>
            </a:pPr>
            <a:r>
              <a:rPr kumimoji="0" lang="fa-I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                                                                1 - رهبری</a:t>
            </a: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38375" algn="l"/>
                <a:tab pos="3295650" algn="l"/>
              </a:tabLst>
            </a:pPr>
            <a:r>
              <a:rPr kumimoji="0" lang="fa-I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	                                                          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38375" algn="l"/>
                <a:tab pos="3295650" algn="l"/>
              </a:tabLst>
            </a:pPr>
            <a:r>
              <a:rPr kumimoji="0" lang="fa-I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                                                                2- قوه مقننه	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38375" algn="l"/>
                <a:tab pos="3295650" algn="l"/>
              </a:tabLst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38375" algn="l"/>
                <a:tab pos="3295650" algn="l"/>
              </a:tabLst>
            </a:pPr>
            <a:r>
              <a:rPr kumimoji="0" lang="fa-I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	</a:t>
            </a:r>
            <a:r>
              <a:rPr kumimoji="0" lang="fa-IR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                                                                 3</a:t>
            </a:r>
            <a:r>
              <a:rPr kumimoji="0" lang="fa-I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- قوه مجریه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38375" algn="l"/>
                <a:tab pos="3295650" algn="l"/>
              </a:tabLst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38375" algn="l"/>
                <a:tab pos="3295650" algn="l"/>
              </a:tabLst>
            </a:pPr>
            <a:r>
              <a:rPr kumimoji="0" lang="fa-I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	                                                                  4- قوه قضائیه	</a:t>
            </a:r>
            <a:endParaRPr kumimoji="0" lang="fa-I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571536" y="2357430"/>
            <a:ext cx="45720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dirty="0" smtClean="0">
                <a:latin typeface="Calibri" pitchFamily="34" charset="0"/>
                <a:ea typeface="Calibri" pitchFamily="34" charset="0"/>
                <a:cs typeface="B Nazanin" pitchFamily="2" charset="-78"/>
              </a:rPr>
              <a:t>سایر نهادهای دیگر زیر نظر این نهادها</a:t>
            </a:r>
          </a:p>
          <a:p>
            <a:pPr algn="ctr"/>
            <a:r>
              <a:rPr lang="fa-IR" dirty="0" smtClean="0">
                <a:latin typeface="Calibri" pitchFamily="34" charset="0"/>
                <a:ea typeface="Calibri" pitchFamily="34" charset="0"/>
                <a:cs typeface="B Nazanin" pitchFamily="2" charset="-78"/>
              </a:rPr>
              <a:t>کار می کنند</a:t>
            </a:r>
            <a:endParaRPr lang="en-US" dirty="0"/>
          </a:p>
        </p:txBody>
      </p:sp>
      <p:cxnSp>
        <p:nvCxnSpPr>
          <p:cNvPr id="1028" name="AutoShape 4"/>
          <p:cNvCxnSpPr>
            <a:cxnSpLocks noChangeShapeType="1"/>
          </p:cNvCxnSpPr>
          <p:nvPr/>
        </p:nvCxnSpPr>
        <p:spPr bwMode="auto">
          <a:xfrm rot="5400000">
            <a:off x="2200258" y="2657470"/>
            <a:ext cx="2000264" cy="542928"/>
          </a:xfrm>
          <a:prstGeom prst="straightConnector1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2337578" y="4640057"/>
            <a:ext cx="644926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38375" algn="l"/>
              </a:tabLst>
            </a:pPr>
            <a:r>
              <a:rPr kumimoji="0" lang="fa-I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نکته: بعضی سازمانهای دولتی هستند که کاملا جزء این سه قوا نیستند و فقط نظارت دارند مانند: سازمان صدا و سیما</a:t>
            </a: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38375" algn="l"/>
              </a:tabLst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B Nazanin" pitchFamily="2" charset="-78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38375" algn="l"/>
              </a:tabLst>
            </a:pPr>
            <a:r>
              <a:rPr kumimoji="0" lang="fa-I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یا اینکه قوای دیگرهیچ گونه نظارتی بر آن ندارند مانند: مجمع تشخیص مصلحت نظام یا قوای مسلح</a:t>
            </a:r>
            <a:endParaRPr kumimoji="0" lang="fa-I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49452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1026" grpId="0" animBg="1"/>
      <p:bldP spid="1027" grpId="0"/>
      <p:bldP spid="8" grpId="0"/>
      <p:bldP spid="10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00430" y="1382809"/>
            <a:ext cx="2766510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115000"/>
              </a:lnSpc>
              <a:spcAft>
                <a:spcPts val="1000"/>
              </a:spcAft>
            </a:pPr>
            <a:r>
              <a:rPr lang="fa-IR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a typeface="Calibri"/>
                <a:cs typeface="B Titr"/>
              </a:rPr>
              <a:t>شورای عالی امنیت ملی</a:t>
            </a:r>
            <a:endParaRPr lang="en-US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a typeface="Calibri"/>
              <a:cs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968656" y="3071810"/>
            <a:ext cx="36038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fa-IR" dirty="0" smtClean="0">
                <a:cs typeface="B Nazanin" pitchFamily="2" charset="-78"/>
              </a:rPr>
              <a:t>               دهه اول انقلاب و مسائل و مشکلات آن نشان داد امور</a:t>
            </a:r>
            <a:endParaRPr lang="en-US" dirty="0">
              <a:cs typeface="B Nazanin" pitchFamily="2" charset="-78"/>
            </a:endParaRPr>
          </a:p>
        </p:txBody>
      </p:sp>
      <p:sp>
        <p:nvSpPr>
          <p:cNvPr id="18433" name="AutoShape 1"/>
          <p:cNvSpPr>
            <a:spLocks/>
          </p:cNvSpPr>
          <p:nvPr/>
        </p:nvSpPr>
        <p:spPr bwMode="auto">
          <a:xfrm>
            <a:off x="4643438" y="2428868"/>
            <a:ext cx="90487" cy="1890716"/>
          </a:xfrm>
          <a:prstGeom prst="rightBracket">
            <a:avLst>
              <a:gd name="adj" fmla="val 128071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1923663" y="2357430"/>
            <a:ext cx="2791213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81275" algn="l"/>
              </a:tabLst>
            </a:pPr>
            <a:r>
              <a:rPr kumimoji="0" lang="fa-I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1- کشوری</a:t>
            </a: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81275" algn="l"/>
              </a:tabLst>
            </a:pPr>
            <a:r>
              <a:rPr kumimoji="0" lang="fa-I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	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B Nazanin" pitchFamily="2" charset="-78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81275" algn="l"/>
              </a:tabLst>
            </a:pPr>
            <a:r>
              <a:rPr kumimoji="0" lang="fa-I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2- لشکری   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81275" algn="l"/>
              </a:tabLst>
            </a:pPr>
            <a:r>
              <a:rPr kumimoji="0" lang="fa-I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                      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81275" algn="l"/>
              </a:tabLst>
            </a:pPr>
            <a:r>
              <a:rPr kumimoji="0" lang="fa-I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3- استقلال و تمامیت ارضی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81275" algn="l"/>
              </a:tabLst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B Nazanin" pitchFamily="2" charset="-78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81275" algn="l"/>
              </a:tabLst>
            </a:pPr>
            <a:r>
              <a:rPr kumimoji="0" lang="fa-I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4- روابط خارجی</a:t>
            </a:r>
            <a:endParaRPr kumimoji="0" lang="fa-I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B Nazanin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00100" y="3214686"/>
            <a:ext cx="12202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dirty="0" smtClean="0">
                <a:latin typeface="Calibri" pitchFamily="34" charset="0"/>
                <a:ea typeface="Calibri" pitchFamily="34" charset="0"/>
                <a:cs typeface="B Nazanin" pitchFamily="2" charset="-78"/>
              </a:rPr>
              <a:t>به یکدیگر مربوطند</a:t>
            </a:r>
            <a:endParaRPr lang="en-US" dirty="0"/>
          </a:p>
        </p:txBody>
      </p:sp>
      <p:cxnSp>
        <p:nvCxnSpPr>
          <p:cNvPr id="18435" name="AutoShape 3"/>
          <p:cNvCxnSpPr>
            <a:cxnSpLocks noChangeShapeType="1"/>
          </p:cNvCxnSpPr>
          <p:nvPr/>
        </p:nvCxnSpPr>
        <p:spPr bwMode="auto">
          <a:xfrm rot="5400000">
            <a:off x="1500166" y="3000372"/>
            <a:ext cx="2286019" cy="714381"/>
          </a:xfrm>
          <a:prstGeom prst="straightConnector1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428596" y="4934562"/>
            <a:ext cx="83582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a-IR" dirty="0" smtClean="0">
                <a:cs typeface="B Nazanin" pitchFamily="2" charset="-78"/>
              </a:rPr>
              <a:t>این ارتباط در سال 1368 شورای بازنگری در قانون اساسی را بر آن داشت که شورایی جامع از جهات نظامی، سیاسی و</a:t>
            </a:r>
          </a:p>
          <a:p>
            <a:pPr algn="r"/>
            <a:endParaRPr lang="fa-IR" dirty="0" smtClean="0">
              <a:cs typeface="B Nazanin" pitchFamily="2" charset="-78"/>
            </a:endParaRPr>
          </a:p>
          <a:p>
            <a:pPr algn="r"/>
            <a:r>
              <a:rPr lang="fa-IR" dirty="0" smtClean="0">
                <a:cs typeface="B Nazanin" pitchFamily="2" charset="-78"/>
              </a:rPr>
              <a:t> امنیتی تشکیل شود. پس اصل 176 قانون اساسی جایگزین شیوه های پراکنده گذشته شد</a:t>
            </a:r>
            <a:endParaRPr lang="en-US" dirty="0"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49452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18433" grpId="0" animBg="1"/>
      <p:bldP spid="18434" grpId="0"/>
      <p:bldP spid="8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0" y="1285860"/>
            <a:ext cx="392363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B Titr"/>
              </a:rPr>
              <a:t>الف ) سازماندهی شورای عالی امنیت ملی</a:t>
            </a:r>
            <a:endParaRPr lang="en-US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7409" name="AutoShape 1"/>
          <p:cNvSpPr>
            <a:spLocks/>
          </p:cNvSpPr>
          <p:nvPr/>
        </p:nvSpPr>
        <p:spPr bwMode="auto">
          <a:xfrm>
            <a:off x="8358214" y="1857364"/>
            <a:ext cx="90488" cy="3286148"/>
          </a:xfrm>
          <a:prstGeom prst="rightBracket">
            <a:avLst>
              <a:gd name="adj" fmla="val 267542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7000892" y="2071678"/>
            <a:ext cx="13195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dirty="0" smtClean="0">
                <a:cs typeface="B Nazanin" pitchFamily="2" charset="-78"/>
              </a:rPr>
              <a:t>1- ترکیب شورا </a:t>
            </a:r>
            <a:endParaRPr lang="en-US" dirty="0">
              <a:cs typeface="B Nazanin" pitchFamily="2" charset="-78"/>
            </a:endParaRPr>
          </a:p>
        </p:txBody>
      </p:sp>
      <p:sp>
        <p:nvSpPr>
          <p:cNvPr id="17410" name="AutoShape 2"/>
          <p:cNvSpPr>
            <a:spLocks/>
          </p:cNvSpPr>
          <p:nvPr/>
        </p:nvSpPr>
        <p:spPr bwMode="auto">
          <a:xfrm>
            <a:off x="6929454" y="1928802"/>
            <a:ext cx="114300" cy="2428892"/>
          </a:xfrm>
          <a:prstGeom prst="rightBracket">
            <a:avLst>
              <a:gd name="adj" fmla="val 151852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2928926" y="1857364"/>
            <a:ext cx="3959802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33575" algn="l"/>
              </a:tabLst>
            </a:pPr>
            <a:r>
              <a:rPr kumimoji="0" lang="fa-I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1- روسای سه قوه</a:t>
            </a: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33575" algn="l"/>
              </a:tabLst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B Nazanin" pitchFamily="2" charset="-78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33575" algn="l"/>
              </a:tabLst>
            </a:pPr>
            <a:r>
              <a:rPr kumimoji="0" lang="fa-I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	2- رئیس ستاد فرماندهی کل نیروهای مسلح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33575" algn="l"/>
              </a:tabLst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B Nazanin" pitchFamily="2" charset="-78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33575" algn="l"/>
              </a:tabLst>
            </a:pPr>
            <a:r>
              <a:rPr kumimoji="0" lang="fa-I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	3- معاون برنامه ریزی و نظارت راهبردی رئیس جمهور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33575" algn="l"/>
              </a:tabLst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B Nazanin" pitchFamily="2" charset="-78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33575" algn="l"/>
              </a:tabLst>
            </a:pPr>
            <a:r>
              <a:rPr kumimoji="0" lang="fa-I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	4- وزرای کشور، امور خارجه، اطلاعات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33575" algn="l"/>
              </a:tabLst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B Nazanin" pitchFamily="2" charset="-78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33575" algn="l"/>
              </a:tabLst>
            </a:pPr>
            <a:r>
              <a:rPr kumimoji="0" lang="fa-I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5- عالی ترین مقام ارتش و سپاه</a:t>
            </a:r>
            <a:endParaRPr kumimoji="0" lang="fa-I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B Nazanin" pitchFamily="2" charset="-78"/>
            </a:endParaRP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1571604" y="4714884"/>
            <a:ext cx="6813147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33575" algn="l"/>
              </a:tabLst>
            </a:pPr>
            <a:r>
              <a:rPr kumimoji="0" lang="fa-I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 2- شوراهای فرعی: به تناسب وظایف به وجود می آید مانند: شورای دفاع و شورای امنیت کشور</a:t>
            </a: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33575" algn="l"/>
              </a:tabLst>
            </a:pPr>
            <a:r>
              <a:rPr kumimoji="0" lang="fa-I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  </a:t>
            </a: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33575" algn="l"/>
              </a:tabLst>
            </a:pPr>
            <a:endParaRPr lang="fa-IR" dirty="0" smtClean="0">
              <a:latin typeface="Calibri" pitchFamily="34" charset="0"/>
              <a:ea typeface="Calibri" pitchFamily="34" charset="0"/>
              <a:cs typeface="B Nazanin" pitchFamily="2" charset="-78"/>
            </a:endParaRP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33575" algn="l"/>
              </a:tabLst>
            </a:pPr>
            <a:endParaRPr kumimoji="0" lang="fa-I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B Nazanin" pitchFamily="2" charset="-78"/>
            </a:endParaRP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33575" algn="l"/>
              </a:tabLst>
            </a:pPr>
            <a:r>
              <a:rPr kumimoji="0" lang="fa-I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 نکته: ریاست شورای فرعی با رئیس جمهور یا یکی از اعضاء شورای عالی منصوب رئیس جمهور.</a:t>
            </a:r>
            <a:endParaRPr kumimoji="0" lang="fa-I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9452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7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17409" grpId="0" animBg="1"/>
      <p:bldP spid="18" grpId="0"/>
      <p:bldP spid="17410" grpId="0" animBg="1"/>
      <p:bldP spid="17411" grpId="0"/>
      <p:bldP spid="174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572000" y="1285860"/>
            <a:ext cx="392363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B Titr"/>
              </a:rPr>
              <a:t>ب ) اهداف شورای عالی امنیت ملی</a:t>
            </a:r>
            <a:endParaRPr lang="en-US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6385" name="AutoShape 1"/>
          <p:cNvSpPr>
            <a:spLocks/>
          </p:cNvSpPr>
          <p:nvPr/>
        </p:nvSpPr>
        <p:spPr bwMode="auto">
          <a:xfrm>
            <a:off x="8429652" y="2000240"/>
            <a:ext cx="71438" cy="2214578"/>
          </a:xfrm>
          <a:prstGeom prst="rightBracket">
            <a:avLst>
              <a:gd name="adj" fmla="val 127381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928662" y="1785926"/>
            <a:ext cx="7540911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33425" algn="l"/>
                <a:tab pos="762000" algn="l"/>
              </a:tabLst>
            </a:pPr>
            <a:r>
              <a:rPr kumimoji="0" lang="fa-I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1- تامین منافع ملی: مانند: منافع عمومی و ملی</a:t>
            </a: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33425" algn="l"/>
                <a:tab pos="762000" algn="l"/>
              </a:tabLst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33425" algn="l"/>
                <a:tab pos="762000" algn="l"/>
              </a:tabLst>
            </a:pPr>
            <a:r>
              <a:rPr kumimoji="0" lang="fa-I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2- پاسداری از انقلاب اسلامی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33425" algn="l"/>
                <a:tab pos="762000" algn="l"/>
              </a:tabLst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33425" algn="l"/>
                <a:tab pos="762000" algn="l"/>
              </a:tabLst>
            </a:pPr>
            <a:r>
              <a:rPr kumimoji="0" lang="fa-I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3- پاسداری از تمامیت ارضی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33425" algn="l"/>
                <a:tab pos="762000" algn="l"/>
              </a:tabLst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33425" algn="l"/>
                <a:tab pos="762000" algn="l"/>
              </a:tabLst>
            </a:pPr>
            <a:r>
              <a:rPr kumimoji="0" lang="fa-I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	4- پاسداری از حاکمیت ملی: خواسته های ملت در قالب اقتدار نمایندگان درآید و ملت احساس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33425" algn="l"/>
                <a:tab pos="762000" algn="l"/>
              </a:tabLst>
            </a:pPr>
            <a:r>
              <a:rPr kumimoji="0" lang="fa-IR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 </a:t>
            </a:r>
            <a:r>
              <a:rPr kumimoji="0" lang="fa-I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کنند در اداره کشور سهیم اند.</a:t>
            </a:r>
            <a:endParaRPr kumimoji="0" lang="fa-I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571868" y="4429132"/>
            <a:ext cx="47808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B Titr"/>
              </a:rPr>
              <a:t>ج ) وظایف و اختیارات  شورای عالی امنیت ملی</a:t>
            </a:r>
            <a:endParaRPr lang="en-US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3500430" y="5072074"/>
            <a:ext cx="4859022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33425" algn="l"/>
                <a:tab pos="762000" algn="l"/>
              </a:tabLst>
            </a:pPr>
            <a:r>
              <a:rPr kumimoji="0" lang="fa-I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1- تعیین سیاست های دفاعی- امنیتی کشور</a:t>
            </a: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33425" algn="l"/>
                <a:tab pos="762000" algn="l"/>
              </a:tabLst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33425" algn="l"/>
                <a:tab pos="762000" algn="l"/>
              </a:tabLst>
            </a:pPr>
            <a:r>
              <a:rPr kumimoji="0" lang="fa-I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2- هماهنگی امور کشور با تدابیر دفاعی- امنیتی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33425" algn="l"/>
                <a:tab pos="762000" algn="l"/>
              </a:tabLst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B Titr" pitchFamily="2" charset="-78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33425" algn="l"/>
                <a:tab pos="762000" algn="l"/>
              </a:tabLst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Titr" pitchFamily="2" charset="-78"/>
              </a:rPr>
              <a:t>  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	           </a:t>
            </a:r>
            <a:r>
              <a:rPr kumimoji="0" lang="fa-I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- بهره گیری از امکانات کشور برای مقابله با تهدیدات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a-I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3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AutoShape 1"/>
          <p:cNvSpPr>
            <a:spLocks/>
          </p:cNvSpPr>
          <p:nvPr/>
        </p:nvSpPr>
        <p:spPr bwMode="auto">
          <a:xfrm>
            <a:off x="8358214" y="5000636"/>
            <a:ext cx="71438" cy="1643050"/>
          </a:xfrm>
          <a:prstGeom prst="rightBracket">
            <a:avLst>
              <a:gd name="adj" fmla="val 127381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452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6385" grpId="0" animBg="1"/>
      <p:bldP spid="16386" grpId="0"/>
      <p:bldP spid="10" grpId="0"/>
      <p:bldP spid="16387" grpId="0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571472" y="1863858"/>
            <a:ext cx="79296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a-IR" sz="2000" dirty="0" smtClean="0">
                <a:cs typeface="B Nazanin" pitchFamily="2" charset="-78"/>
              </a:rPr>
              <a:t> سیاستهای کلان دفاعی، امنیتی و سیاسی بر عهده این شوراست و ریاست آن بر عهده رئیس جمهور و مصوبات آن پس از تایید مقام رهبری قابل اجراست</a:t>
            </a:r>
            <a:endParaRPr lang="en-US" sz="2000" dirty="0">
              <a:cs typeface="B Nazanin" pitchFamily="2" charset="-7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143504" y="1242940"/>
            <a:ext cx="35719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B Titr"/>
              </a:rPr>
              <a:t>د ) مصوبات شورای عالی امنیت ملی :</a:t>
            </a:r>
            <a:endParaRPr lang="en-US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591440" y="2714620"/>
            <a:ext cx="3266576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115000"/>
              </a:lnSpc>
              <a:spcAft>
                <a:spcPts val="1000"/>
              </a:spcAft>
            </a:pPr>
            <a:r>
              <a:rPr lang="fa-IR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a typeface="Calibri"/>
                <a:cs typeface="B Titr"/>
              </a:rPr>
              <a:t>مجمع تشخیص مصلحت نظام  </a:t>
            </a:r>
            <a:endParaRPr lang="en-US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a typeface="Calibri"/>
              <a:cs typeface="Arial"/>
            </a:endParaRPr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361" name="AutoShape 1"/>
          <p:cNvSpPr>
            <a:spLocks/>
          </p:cNvSpPr>
          <p:nvPr/>
        </p:nvSpPr>
        <p:spPr bwMode="auto">
          <a:xfrm>
            <a:off x="7215206" y="3571876"/>
            <a:ext cx="71438" cy="1643074"/>
          </a:xfrm>
          <a:prstGeom prst="rightBracket">
            <a:avLst>
              <a:gd name="adj" fmla="val 92106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3728071" y="3655172"/>
            <a:ext cx="4822281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81125" algn="l"/>
              </a:tabLst>
            </a:pPr>
            <a:r>
              <a:rPr kumimoji="0" lang="fa-I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                                   1- اعضای ثابت                      1- فقهای شورای نگهبان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B Nazanin" pitchFamily="2" charset="-78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81125" algn="l"/>
              </a:tabLst>
            </a:pPr>
            <a:r>
              <a:rPr kumimoji="0" lang="fa-I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     ترکیب اعضاء                                 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B Nazanin" pitchFamily="2" charset="-78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81125" algn="l"/>
              </a:tabLst>
            </a:pPr>
            <a:r>
              <a:rPr kumimoji="0" lang="fa-I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                                                                                 2- روسای سه قوه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81125" algn="l"/>
              </a:tabLst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B Nazanin" pitchFamily="2" charset="-78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81125" algn="l"/>
              </a:tabLst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      </a:t>
            </a:r>
            <a:r>
              <a:rPr kumimoji="0" lang="fa-I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                                </a:t>
            </a:r>
            <a:r>
              <a:rPr kumimoji="0" lang="fa-IR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 2</a:t>
            </a:r>
            <a:r>
              <a:rPr kumimoji="0" lang="fa-I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- اعضای متغیر: از سوی رهبری تعیین می شوند 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B Nazanin" pitchFamily="2" charset="-78"/>
              </a:rPr>
              <a:t> </a:t>
            </a:r>
          </a:p>
        </p:txBody>
      </p:sp>
      <p:sp>
        <p:nvSpPr>
          <p:cNvPr id="16" name="Right Bracket 15"/>
          <p:cNvSpPr/>
          <p:nvPr/>
        </p:nvSpPr>
        <p:spPr>
          <a:xfrm>
            <a:off x="5572132" y="3725012"/>
            <a:ext cx="45719" cy="1000132"/>
          </a:xfrm>
          <a:prstGeom prst="righ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452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9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5361" grpId="0" animBg="1"/>
      <p:bldP spid="15363" grpId="0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929454" y="3357562"/>
            <a:ext cx="19880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sz="2000" b="1" dirty="0" smtClean="0">
                <a:cs typeface="B Nazanin" pitchFamily="2" charset="-78"/>
              </a:rPr>
              <a:t>ساختار داخلی مجمع</a:t>
            </a:r>
            <a:endParaRPr lang="en-US" sz="2000" b="1" dirty="0">
              <a:cs typeface="B Nazanin" pitchFamily="2" charset="-78"/>
            </a:endParaRPr>
          </a:p>
        </p:txBody>
      </p:sp>
      <p:sp>
        <p:nvSpPr>
          <p:cNvPr id="14337" name="AutoShape 1"/>
          <p:cNvSpPr>
            <a:spLocks/>
          </p:cNvSpPr>
          <p:nvPr/>
        </p:nvSpPr>
        <p:spPr bwMode="auto">
          <a:xfrm>
            <a:off x="6715140" y="928670"/>
            <a:ext cx="90488" cy="5638800"/>
          </a:xfrm>
          <a:prstGeom prst="rightBracket">
            <a:avLst>
              <a:gd name="adj" fmla="val 519295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57818" y="1214422"/>
            <a:ext cx="1502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000" dirty="0" smtClean="0">
                <a:cs typeface="B Nazanin" pitchFamily="2" charset="-78"/>
              </a:rPr>
              <a:t>1- کمیسیون ها </a:t>
            </a:r>
            <a:endParaRPr lang="en-US" sz="2000" dirty="0">
              <a:cs typeface="B Nazanin" pitchFamily="2" charset="-78"/>
            </a:endParaRPr>
          </a:p>
        </p:txBody>
      </p:sp>
      <p:sp>
        <p:nvSpPr>
          <p:cNvPr id="14338" name="AutoShape 2"/>
          <p:cNvSpPr>
            <a:spLocks/>
          </p:cNvSpPr>
          <p:nvPr/>
        </p:nvSpPr>
        <p:spPr bwMode="auto">
          <a:xfrm>
            <a:off x="5357818" y="857232"/>
            <a:ext cx="90488" cy="1857375"/>
          </a:xfrm>
          <a:prstGeom prst="rightBracket">
            <a:avLst>
              <a:gd name="adj" fmla="val 171052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347864" y="928670"/>
            <a:ext cx="18694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dirty="0">
                <a:cs typeface="B Nazanin" pitchFamily="2" charset="-78"/>
              </a:rPr>
              <a:t>1</a:t>
            </a:r>
            <a:r>
              <a:rPr lang="fa-IR" dirty="0" smtClean="0">
                <a:cs typeface="B Nazanin" pitchFamily="2" charset="-78"/>
              </a:rPr>
              <a:t>- علت تشکیل این کمیسیونها </a:t>
            </a:r>
            <a:endParaRPr lang="en-US" dirty="0">
              <a:cs typeface="B Nazanin" pitchFamily="2" charset="-78"/>
            </a:endParaRPr>
          </a:p>
        </p:txBody>
      </p:sp>
      <p:sp>
        <p:nvSpPr>
          <p:cNvPr id="14339" name="AutoShape 3"/>
          <p:cNvSpPr>
            <a:spLocks/>
          </p:cNvSpPr>
          <p:nvPr/>
        </p:nvSpPr>
        <p:spPr bwMode="auto">
          <a:xfrm>
            <a:off x="3071802" y="928670"/>
            <a:ext cx="90488" cy="857256"/>
          </a:xfrm>
          <a:prstGeom prst="rightBracket">
            <a:avLst>
              <a:gd name="adj" fmla="val 99122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-4000528" y="928670"/>
            <a:ext cx="7215206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371850" algn="l"/>
              </a:tabLst>
            </a:pPr>
            <a:r>
              <a:rPr kumimoji="0" lang="fa-I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 1- فرآهم آوردن اطلاعات در خصوص مسئله مطرح شده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371850" algn="l"/>
              </a:tabLst>
            </a:pPr>
            <a:r>
              <a:rPr lang="fa-IR" sz="1400" dirty="0" smtClean="0">
                <a:latin typeface="Calibri" pitchFamily="34" charset="0"/>
                <a:ea typeface="Calibri" pitchFamily="34" charset="0"/>
                <a:cs typeface="B Nazanin" pitchFamily="2" charset="-78"/>
              </a:rPr>
              <a:t> 2</a:t>
            </a:r>
            <a:r>
              <a:rPr kumimoji="0" lang="fa-I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- آماده سازی اطلاعات برای تصمیم گیری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371850" algn="l"/>
              </a:tabLst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	</a:t>
            </a:r>
            <a:r>
              <a:rPr kumimoji="0" lang="fa-I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3- بهره کامل از آخرین دستاوردهای کارشناسی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B Nazanin" pitchFamily="2" charset="-78"/>
              </a:rPr>
              <a:t>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040851" y="2285992"/>
            <a:ext cx="14350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fa-IR" sz="2000" dirty="0" smtClean="0">
                <a:cs typeface="B Nazanin" pitchFamily="2" charset="-78"/>
              </a:rPr>
              <a:t>2- انواع کمیسیون ها</a:t>
            </a:r>
            <a:endParaRPr lang="en-US" sz="2000" dirty="0">
              <a:cs typeface="B Nazanin" pitchFamily="2" charset="-78"/>
            </a:endParaRPr>
          </a:p>
        </p:txBody>
      </p:sp>
      <p:sp>
        <p:nvSpPr>
          <p:cNvPr id="14341" name="AutoShape 5"/>
          <p:cNvSpPr>
            <a:spLocks/>
          </p:cNvSpPr>
          <p:nvPr/>
        </p:nvSpPr>
        <p:spPr bwMode="auto">
          <a:xfrm>
            <a:off x="3643306" y="1857364"/>
            <a:ext cx="45719" cy="1143008"/>
          </a:xfrm>
          <a:prstGeom prst="rightBracket">
            <a:avLst>
              <a:gd name="adj" fmla="val 151754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500034" y="1928802"/>
            <a:ext cx="3187091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57375" algn="l"/>
                <a:tab pos="3076575" algn="l"/>
              </a:tabLst>
            </a:pPr>
            <a:r>
              <a:rPr kumimoji="0" lang="fa-I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1- کمیسیون اقتصاد کلان، بازرگانی و امور اداری</a:t>
            </a:r>
            <a:endParaRPr lang="fa-IR" sz="1600" dirty="0" smtClean="0">
              <a:latin typeface="Arial" pitchFamily="34" charset="0"/>
              <a:ea typeface="Calibri" pitchFamily="34" charset="0"/>
              <a:cs typeface="B Nazanin" pitchFamily="2" charset="-78"/>
            </a:endParaRP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57375" algn="l"/>
                <a:tab pos="3076575" algn="l"/>
              </a:tabLst>
            </a:pPr>
            <a:r>
              <a:rPr kumimoji="0" lang="fa-I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2- کمیسیون زیربنایی و تولیدی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B Nazanin" pitchFamily="2" charset="-78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57375" algn="l"/>
                <a:tab pos="3076575" algn="l"/>
              </a:tabLst>
            </a:pPr>
            <a:r>
              <a:rPr kumimoji="0" lang="fa-I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3- کمیسیون حقوقی و قضایی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B Nazanin" pitchFamily="2" charset="-78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57375" algn="l"/>
                <a:tab pos="3076575" algn="l"/>
              </a:tabLst>
            </a:pPr>
            <a:r>
              <a:rPr kumimoji="0" lang="fa-I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4- کمیسیون سیاسی، دفاعی، امنیتی</a:t>
            </a:r>
            <a:endParaRPr kumimoji="0" lang="fa-I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B Nazanin" pitchFamily="2" charset="-78"/>
            </a:endParaRPr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-804790" y="4272985"/>
            <a:ext cx="651979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B Nazanin" pitchFamily="2" charset="-78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                                                                                   </a:t>
            </a:r>
            <a:r>
              <a:rPr kumimoji="0" lang="fa-I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5- کمیسیون علمی، فرهنگی، اجتماعی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500694" y="3929066"/>
            <a:ext cx="13067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fa-IR" sz="2000" dirty="0" smtClean="0"/>
              <a:t>2- دبیر خانه </a:t>
            </a:r>
            <a:endParaRPr lang="en-US" sz="2000" dirty="0"/>
          </a:p>
        </p:txBody>
      </p:sp>
      <p:sp>
        <p:nvSpPr>
          <p:cNvPr id="14345" name="AutoShape 9"/>
          <p:cNvSpPr>
            <a:spLocks/>
          </p:cNvSpPr>
          <p:nvPr/>
        </p:nvSpPr>
        <p:spPr bwMode="auto">
          <a:xfrm>
            <a:off x="5572132" y="3429000"/>
            <a:ext cx="45719" cy="1357322"/>
          </a:xfrm>
          <a:prstGeom prst="rightBracket">
            <a:avLst>
              <a:gd name="adj" fmla="val 137720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6" name="Rectangle 10"/>
          <p:cNvSpPr>
            <a:spLocks noChangeArrowheads="1"/>
          </p:cNvSpPr>
          <p:nvPr/>
        </p:nvSpPr>
        <p:spPr bwMode="auto">
          <a:xfrm>
            <a:off x="409224" y="3514555"/>
            <a:ext cx="5214889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57350" algn="l"/>
              </a:tabLst>
            </a:pPr>
            <a:r>
              <a:rPr kumimoji="0" lang="fa-I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1- تنظیم کار کمیسیون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57350" algn="l"/>
              </a:tabLst>
            </a:pPr>
            <a:r>
              <a:rPr kumimoji="0" lang="fa-I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	2- برقراری ارتباط با دستگاههای مسئول دولتی 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57350" algn="l"/>
              </a:tabLst>
            </a:pPr>
            <a:r>
              <a:rPr kumimoji="0" lang="fa-I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	3- نظارت بر حسن اجرای سیاست های کلی نظام که به تایید رهبری رسیده است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57350" algn="l"/>
              </a:tabLst>
            </a:pPr>
            <a:r>
              <a:rPr kumimoji="0" lang="fa-I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	</a:t>
            </a:r>
            <a:r>
              <a:rPr lang="fa-IR" sz="1600" dirty="0" smtClean="0">
                <a:latin typeface="Calibri" pitchFamily="34" charset="0"/>
                <a:ea typeface="Calibri" pitchFamily="34" charset="0"/>
                <a:cs typeface="B Nazanin" pitchFamily="2" charset="-78"/>
              </a:rPr>
              <a:t>4</a:t>
            </a:r>
            <a:r>
              <a:rPr kumimoji="0" lang="fa-I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- ابلاغ مصوبات و تصمیمات مجمع</a:t>
            </a:r>
            <a:endParaRPr kumimoji="0" lang="fa-I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351" name="Rectangle 15"/>
          <p:cNvSpPr>
            <a:spLocks noChangeArrowheads="1"/>
          </p:cNvSpPr>
          <p:nvPr/>
        </p:nvSpPr>
        <p:spPr bwMode="auto">
          <a:xfrm>
            <a:off x="1768292" y="5143512"/>
            <a:ext cx="497283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3- جلسات شورای مجمع: این جلسات درباره مصوبات مورد اختلاف میان مجلس و شورای</a:t>
            </a: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 نگهبان است که</a:t>
            </a:r>
            <a:r>
              <a:rPr kumimoji="0" lang="fa-IR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 </a:t>
            </a:r>
            <a:r>
              <a:rPr kumimoji="0" lang="fa-I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با</a:t>
            </a:r>
            <a:endParaRPr kumimoji="0" lang="fa-I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4350" name="Object 14"/>
          <p:cNvGraphicFramePr>
            <a:graphicFrameLocks noChangeAspect="1"/>
          </p:cNvGraphicFramePr>
          <p:nvPr/>
        </p:nvGraphicFramePr>
        <p:xfrm>
          <a:off x="5143504" y="5429264"/>
          <a:ext cx="152400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3" name="Equation" r:id="rId3" imgW="152280" imgH="393480" progId="Equation.3">
                  <p:embed/>
                </p:oleObj>
              </mc:Choice>
              <mc:Fallback>
                <p:oleObj name="Equation" r:id="rId3" imgW="152280" imgH="393480" progId="Equation.3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3504" y="5429264"/>
                        <a:ext cx="152400" cy="390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52" name="Rectangle 16"/>
          <p:cNvSpPr>
            <a:spLocks noChangeArrowheads="1"/>
          </p:cNvSpPr>
          <p:nvPr/>
        </p:nvSpPr>
        <p:spPr bwMode="auto">
          <a:xfrm>
            <a:off x="571472" y="5429264"/>
            <a:ext cx="464582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28675" algn="l"/>
              </a:tabLst>
            </a:pPr>
            <a:r>
              <a:rPr kumimoji="0" lang="fa-I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 اعضاء تشکیل می شود و رسمیت دارد و تصمیمات آن با اکثریت</a:t>
            </a: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28675" algn="l"/>
              </a:tabLst>
            </a:pPr>
            <a:r>
              <a:rPr kumimoji="0" lang="fa-I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 مطلق اعضاء معتبر خواهد بود.</a:t>
            </a:r>
            <a:endParaRPr kumimoji="0" lang="fa-I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5786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4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14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337" grpId="0" animBg="1"/>
      <p:bldP spid="10" grpId="0"/>
      <p:bldP spid="14338" grpId="0" animBg="1"/>
      <p:bldP spid="12" grpId="0"/>
      <p:bldP spid="14339" grpId="0" animBg="1"/>
      <p:bldP spid="14340" grpId="0"/>
      <p:bldP spid="15" grpId="0"/>
      <p:bldP spid="14341" grpId="0" animBg="1"/>
      <p:bldP spid="14343" grpId="0"/>
      <p:bldP spid="14344" grpId="0"/>
      <p:bldP spid="20" grpId="0"/>
      <p:bldP spid="14345" grpId="0" animBg="1"/>
      <p:bldP spid="14346" grpId="0"/>
      <p:bldP spid="14351" grpId="0"/>
      <p:bldP spid="1435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643702" y="3357562"/>
            <a:ext cx="23118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sz="2000" b="1" dirty="0" smtClean="0">
                <a:cs typeface="B Nazanin" pitchFamily="2" charset="-78"/>
              </a:rPr>
              <a:t>وظایف و اختیارات مجمع</a:t>
            </a:r>
            <a:endParaRPr lang="en-US" sz="2000" b="1" dirty="0">
              <a:cs typeface="B Nazanin" pitchFamily="2" charset="-78"/>
            </a:endParaRPr>
          </a:p>
        </p:txBody>
      </p:sp>
      <p:sp>
        <p:nvSpPr>
          <p:cNvPr id="13313" name="AutoShape 1"/>
          <p:cNvSpPr>
            <a:spLocks/>
          </p:cNvSpPr>
          <p:nvPr/>
        </p:nvSpPr>
        <p:spPr bwMode="auto">
          <a:xfrm>
            <a:off x="6572264" y="1357298"/>
            <a:ext cx="71438" cy="2714644"/>
          </a:xfrm>
          <a:prstGeom prst="rightBracket">
            <a:avLst>
              <a:gd name="adj" fmla="val 219299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1667228" y="1428736"/>
            <a:ext cx="4963411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71625" algn="l"/>
              </a:tabLst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 </a:t>
            </a:r>
            <a:r>
              <a:rPr kumimoji="0" lang="fa-I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1</a:t>
            </a:r>
            <a:r>
              <a:rPr kumimoji="0" lang="fa-I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- وظایف اصلی  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 </a:t>
            </a:r>
            <a:r>
              <a:rPr kumimoji="0" lang="fa-I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               </a:t>
            </a:r>
            <a:r>
              <a:rPr kumimoji="0" lang="fa-I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1</a:t>
            </a:r>
            <a:r>
              <a:rPr lang="fa-IR" sz="1600" dirty="0" smtClean="0">
                <a:latin typeface="Calibri" pitchFamily="34" charset="0"/>
                <a:ea typeface="Calibri" pitchFamily="34" charset="0"/>
                <a:cs typeface="B Nazanin" pitchFamily="2" charset="-78"/>
              </a:rPr>
              <a:t> </a:t>
            </a:r>
            <a:r>
              <a:rPr kumimoji="0" lang="fa-I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- حل معضلات نظام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71625" algn="l"/>
              </a:tabLst>
            </a:pPr>
            <a:r>
              <a:rPr kumimoji="0" lang="fa-I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                                                  2- مشاوره به رهبری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71625" algn="l"/>
              </a:tabLst>
            </a:pPr>
            <a:r>
              <a:rPr kumimoji="0" lang="fa-I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                                                 </a:t>
            </a:r>
            <a:r>
              <a:rPr kumimoji="0" lang="fa-IR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 </a:t>
            </a:r>
            <a:r>
              <a:rPr kumimoji="0" lang="fa-I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3- تشخیص مصلحت در موارد اختلاف بین مجلس و شورای نگهبان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71625" algn="l"/>
              </a:tabLst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314" name="AutoShape 2"/>
          <p:cNvSpPr>
            <a:spLocks/>
          </p:cNvSpPr>
          <p:nvPr/>
        </p:nvSpPr>
        <p:spPr bwMode="auto">
          <a:xfrm>
            <a:off x="5072066" y="1428736"/>
            <a:ext cx="90487" cy="1000125"/>
          </a:xfrm>
          <a:prstGeom prst="rightBracket">
            <a:avLst>
              <a:gd name="adj" fmla="val 92106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1440509" y="2882768"/>
            <a:ext cx="566052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14500" algn="l"/>
              </a:tabLst>
            </a:pPr>
            <a:r>
              <a:rPr kumimoji="0" lang="fa-I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	                                                                     </a:t>
            </a:r>
            <a:r>
              <a:rPr kumimoji="0" lang="fa-I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1 </a:t>
            </a:r>
            <a:r>
              <a:rPr kumimoji="0" lang="fa-I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- </a:t>
            </a:r>
            <a:r>
              <a:rPr kumimoji="0" lang="fa-I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عضویت در شورای بازنگری قانون اساسی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14500" algn="l"/>
              </a:tabLst>
            </a:pPr>
            <a:r>
              <a:rPr kumimoji="0" lang="fa-I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	                                                                   </a:t>
            </a:r>
            <a:r>
              <a:rPr kumimoji="0" lang="fa-I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2- وظایف فرعی  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14500" algn="l"/>
              </a:tabLst>
            </a:pPr>
            <a:r>
              <a:rPr kumimoji="0" lang="fa-I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	                                                                   </a:t>
            </a:r>
            <a:r>
              <a:rPr kumimoji="0" lang="fa-I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3- انتخاب یکی از فقهای شورای نگهبان برای عضویت در شورای رهبری</a:t>
            </a:r>
            <a:endParaRPr kumimoji="0" lang="fa-I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85818" y="4714884"/>
            <a:ext cx="81439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a-IR" sz="2000" dirty="0" smtClean="0">
                <a:cs typeface="B Nazanin" pitchFamily="2" charset="-78"/>
              </a:rPr>
              <a:t>نکته: مصوبات مجمع پس از تصویب در شورای مجمع برای رئیس مجلس ارسال و او به رئیس جمهور برای اجرا ارسال می کند.</a:t>
            </a:r>
            <a:endParaRPr lang="en-US" sz="2000" dirty="0">
              <a:cs typeface="B Nazanin" pitchFamily="2" charset="-78"/>
            </a:endParaRPr>
          </a:p>
        </p:txBody>
      </p:sp>
      <p:sp>
        <p:nvSpPr>
          <p:cNvPr id="11" name="AutoShape 2"/>
          <p:cNvSpPr>
            <a:spLocks/>
          </p:cNvSpPr>
          <p:nvPr/>
        </p:nvSpPr>
        <p:spPr bwMode="auto">
          <a:xfrm>
            <a:off x="5286380" y="2857496"/>
            <a:ext cx="90487" cy="1000125"/>
          </a:xfrm>
          <a:prstGeom prst="rightBracket">
            <a:avLst>
              <a:gd name="adj" fmla="val 92106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452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3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3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313" grpId="0" animBg="1"/>
      <p:bldP spid="13315" grpId="0"/>
      <p:bldP spid="13314" grpId="0" animBg="1"/>
      <p:bldP spid="13316" grpId="0"/>
      <p:bldP spid="10" grpId="0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8_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none">
        <a:spAutoFit/>
      </a:bodyPr>
      <a:lstStyle>
        <a:defPPr>
          <a:defRPr sz="2000" dirty="0">
            <a:solidFill>
              <a:prstClr val="black"/>
            </a:solidFill>
            <a:ea typeface="Calibri"/>
            <a:cs typeface="B Nazanin"/>
          </a:defRPr>
        </a:defPPr>
      </a:lstStyle>
    </a:spDef>
  </a:objectDefaults>
  <a:extraClrSchemeLst/>
</a:theme>
</file>

<file path=ppt/theme/theme11.xml><?xml version="1.0" encoding="utf-8"?>
<a:theme xmlns:a="http://schemas.openxmlformats.org/drawingml/2006/main" name="9_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none">
        <a:spAutoFit/>
      </a:bodyPr>
      <a:lstStyle>
        <a:defPPr>
          <a:defRPr sz="2000" dirty="0">
            <a:solidFill>
              <a:prstClr val="black"/>
            </a:solidFill>
            <a:ea typeface="Calibri"/>
            <a:cs typeface="B Nazanin"/>
          </a:defRPr>
        </a:defPPr>
      </a:lstStyle>
    </a:spDef>
  </a:objectDefaults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none">
        <a:spAutoFit/>
      </a:bodyPr>
      <a:lstStyle>
        <a:defPPr>
          <a:defRPr sz="2000" dirty="0">
            <a:solidFill>
              <a:prstClr val="black"/>
            </a:solidFill>
            <a:ea typeface="Calibri"/>
            <a:cs typeface="B Nazanin"/>
          </a:defRPr>
        </a:defPPr>
      </a:lstStyle>
    </a:spDef>
  </a:objectDefaults>
  <a:extraClrSchemeLst/>
</a:theme>
</file>

<file path=ppt/theme/theme3.xml><?xml version="1.0" encoding="utf-8"?>
<a:theme xmlns:a="http://schemas.openxmlformats.org/drawingml/2006/main" name="1_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none">
        <a:spAutoFit/>
      </a:bodyPr>
      <a:lstStyle>
        <a:defPPr>
          <a:defRPr sz="2000" dirty="0">
            <a:solidFill>
              <a:prstClr val="black"/>
            </a:solidFill>
            <a:ea typeface="Calibri"/>
            <a:cs typeface="B Nazanin"/>
          </a:defRPr>
        </a:defPPr>
      </a:lstStyle>
    </a:spDef>
  </a:objectDefaults>
  <a:extraClrSchemeLst/>
</a:theme>
</file>

<file path=ppt/theme/theme4.xml><?xml version="1.0" encoding="utf-8"?>
<a:theme xmlns:a="http://schemas.openxmlformats.org/drawingml/2006/main" name="2_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none">
        <a:spAutoFit/>
      </a:bodyPr>
      <a:lstStyle>
        <a:defPPr>
          <a:defRPr sz="2000" dirty="0">
            <a:solidFill>
              <a:prstClr val="black"/>
            </a:solidFill>
            <a:ea typeface="Calibri"/>
            <a:cs typeface="B Nazanin"/>
          </a:defRPr>
        </a:defPPr>
      </a:lstStyle>
    </a:spDef>
  </a:objectDefaults>
  <a:extraClrSchemeLst/>
</a:theme>
</file>

<file path=ppt/theme/theme5.xml><?xml version="1.0" encoding="utf-8"?>
<a:theme xmlns:a="http://schemas.openxmlformats.org/drawingml/2006/main" name="3_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none">
        <a:spAutoFit/>
      </a:bodyPr>
      <a:lstStyle>
        <a:defPPr>
          <a:defRPr sz="2000" dirty="0">
            <a:solidFill>
              <a:prstClr val="black"/>
            </a:solidFill>
            <a:ea typeface="Calibri"/>
            <a:cs typeface="B Nazanin"/>
          </a:defRPr>
        </a:defPPr>
      </a:lstStyle>
    </a:spDef>
  </a:objectDefaults>
  <a:extraClrSchemeLst/>
</a:theme>
</file>

<file path=ppt/theme/theme6.xml><?xml version="1.0" encoding="utf-8"?>
<a:theme xmlns:a="http://schemas.openxmlformats.org/drawingml/2006/main" name="4_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none">
        <a:spAutoFit/>
      </a:bodyPr>
      <a:lstStyle>
        <a:defPPr>
          <a:defRPr sz="2000" dirty="0">
            <a:solidFill>
              <a:prstClr val="black"/>
            </a:solidFill>
            <a:ea typeface="Calibri"/>
            <a:cs typeface="B Nazanin"/>
          </a:defRPr>
        </a:defPPr>
      </a:lstStyle>
    </a:spDef>
  </a:objectDefaults>
  <a:extraClrSchemeLst/>
</a:theme>
</file>

<file path=ppt/theme/theme7.xml><?xml version="1.0" encoding="utf-8"?>
<a:theme xmlns:a="http://schemas.openxmlformats.org/drawingml/2006/main" name="5_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none">
        <a:spAutoFit/>
      </a:bodyPr>
      <a:lstStyle>
        <a:defPPr>
          <a:defRPr sz="2000" dirty="0">
            <a:solidFill>
              <a:prstClr val="black"/>
            </a:solidFill>
            <a:ea typeface="Calibri"/>
            <a:cs typeface="B Nazanin"/>
          </a:defRPr>
        </a:defPPr>
      </a:lstStyle>
    </a:spDef>
  </a:objectDefaults>
  <a:extraClrSchemeLst/>
</a:theme>
</file>

<file path=ppt/theme/theme8.xml><?xml version="1.0" encoding="utf-8"?>
<a:theme xmlns:a="http://schemas.openxmlformats.org/drawingml/2006/main" name="6_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none">
        <a:spAutoFit/>
      </a:bodyPr>
      <a:lstStyle>
        <a:defPPr>
          <a:defRPr sz="2000" dirty="0">
            <a:solidFill>
              <a:prstClr val="black"/>
            </a:solidFill>
            <a:ea typeface="Calibri"/>
            <a:cs typeface="B Nazanin"/>
          </a:defRPr>
        </a:defPPr>
      </a:lstStyle>
    </a:spDef>
  </a:objectDefaults>
  <a:extraClrSchemeLst/>
</a:theme>
</file>

<file path=ppt/theme/theme9.xml><?xml version="1.0" encoding="utf-8"?>
<a:theme xmlns:a="http://schemas.openxmlformats.org/drawingml/2006/main" name="7_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none">
        <a:spAutoFit/>
      </a:bodyPr>
      <a:lstStyle>
        <a:defPPr>
          <a:defRPr sz="2000" dirty="0">
            <a:solidFill>
              <a:prstClr val="black"/>
            </a:solidFill>
            <a:ea typeface="Calibri"/>
            <a:cs typeface="B Nazanin"/>
          </a:defRPr>
        </a:defPPr>
      </a:lst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391</TotalTime>
  <Words>599</Words>
  <Application>Microsoft Office PowerPoint</Application>
  <PresentationFormat>On-screen Show (4:3)</PresentationFormat>
  <Paragraphs>146</Paragraphs>
  <Slides>13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5" baseType="lpstr">
      <vt:lpstr>Office Theme</vt:lpstr>
      <vt:lpstr>Kantoorthema</vt:lpstr>
      <vt:lpstr>1_Kantoorthema</vt:lpstr>
      <vt:lpstr>2_Kantoorthema</vt:lpstr>
      <vt:lpstr>3_Kantoorthema</vt:lpstr>
      <vt:lpstr>4_Kantoorthema</vt:lpstr>
      <vt:lpstr>5_Kantoorthema</vt:lpstr>
      <vt:lpstr>6_Kantoorthema</vt:lpstr>
      <vt:lpstr>7_Kantoorthema</vt:lpstr>
      <vt:lpstr>8_Kantoorthema</vt:lpstr>
      <vt:lpstr>9_Kantoorthema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gishe gishe1</dc:creator>
  <cp:lastModifiedBy>vums</cp:lastModifiedBy>
  <cp:revision>57</cp:revision>
  <dcterms:created xsi:type="dcterms:W3CDTF">2013-08-22T05:41:19Z</dcterms:created>
  <dcterms:modified xsi:type="dcterms:W3CDTF">2013-09-29T13:32:33Z</dcterms:modified>
</cp:coreProperties>
</file>