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94660"/>
  </p:normalViewPr>
  <p:slideViewPr>
    <p:cSldViewPr snapToGrid="0">
      <p:cViewPr varScale="1">
        <p:scale>
          <a:sx n="44" d="100"/>
          <a:sy n="44" d="100"/>
        </p:scale>
        <p:origin x="66" y="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8918-306E-4A8B-8949-7DD460366003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20E7-A0CB-41B0-B4BC-F17A10A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5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8918-306E-4A8B-8949-7DD460366003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20E7-A0CB-41B0-B4BC-F17A10A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4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8918-306E-4A8B-8949-7DD460366003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20E7-A0CB-41B0-B4BC-F17A10A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3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8918-306E-4A8B-8949-7DD460366003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20E7-A0CB-41B0-B4BC-F17A10A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3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8918-306E-4A8B-8949-7DD460366003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20E7-A0CB-41B0-B4BC-F17A10A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00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8918-306E-4A8B-8949-7DD460366003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20E7-A0CB-41B0-B4BC-F17A10A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3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8918-306E-4A8B-8949-7DD460366003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20E7-A0CB-41B0-B4BC-F17A10A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40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8918-306E-4A8B-8949-7DD460366003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20E7-A0CB-41B0-B4BC-F17A10A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7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8918-306E-4A8B-8949-7DD460366003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20E7-A0CB-41B0-B4BC-F17A10A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3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8918-306E-4A8B-8949-7DD460366003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20E7-A0CB-41B0-B4BC-F17A10A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2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8918-306E-4A8B-8949-7DD460366003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20E7-A0CB-41B0-B4BC-F17A10A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2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A8918-306E-4A8B-8949-7DD460366003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C20E7-A0CB-41B0-B4BC-F17A10A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87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10343"/>
            <a:ext cx="9144000" cy="1136876"/>
          </a:xfrm>
        </p:spPr>
        <p:txBody>
          <a:bodyPr>
            <a:noAutofit/>
          </a:bodyPr>
          <a:lstStyle/>
          <a:p>
            <a:r>
              <a:rPr lang="en-US" sz="9600" b="1" dirty="0" smtClean="0"/>
              <a:t>LINQ</a:t>
            </a:r>
            <a:endParaRPr lang="en-US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993219"/>
          </a:xfrm>
        </p:spPr>
        <p:txBody>
          <a:bodyPr>
            <a:noAutofit/>
          </a:bodyPr>
          <a:lstStyle/>
          <a:p>
            <a:r>
              <a:rPr lang="fa-IR" sz="4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تهیه کنند گان : حسن عباسی – مهدی عزیزی</a:t>
            </a:r>
            <a:endParaRPr lang="en-US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85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7200" b="1" dirty="0" smtClean="0"/>
              <a:t>معرفی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250000"/>
              </a:lnSpc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Language-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INtegrated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 Query</a:t>
            </a:r>
            <a:endParaRPr lang="fa-IR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itchFamily="2" charset="-78"/>
            </a:endParaRPr>
          </a:p>
          <a:p>
            <a:pPr algn="r" rtl="1">
              <a:lnSpc>
                <a:spcPct val="250000"/>
              </a:lnSpc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 C# 3.0 - .NET 3.5 –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2007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88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5332"/>
          </a:xfrm>
        </p:spPr>
        <p:txBody>
          <a:bodyPr/>
          <a:lstStyle/>
          <a:p>
            <a:pPr algn="ctr" rtl="1"/>
            <a:r>
              <a:rPr lang="fa-IR" b="1" dirty="0">
                <a:cs typeface="B Nazanin" pitchFamily="2" charset="-78"/>
              </a:rPr>
              <a:t>مزایای استفاده از </a:t>
            </a:r>
            <a:r>
              <a:rPr lang="en-US" b="1" dirty="0">
                <a:cs typeface="B Nazanin" pitchFamily="2" charset="-78"/>
              </a:rPr>
              <a:t>LINQ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0458"/>
            <a:ext cx="10515600" cy="5159828"/>
          </a:xfrm>
        </p:spPr>
        <p:txBody>
          <a:bodyPr anchor="ctr">
            <a:normAutofit fontScale="92500" lnSpcReduction="10000"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fa-IR" b="1" dirty="0">
                <a:cs typeface="B Nazanin" pitchFamily="2" charset="-78"/>
              </a:rPr>
              <a:t>1. نوشتن </a:t>
            </a:r>
            <a:r>
              <a:rPr lang="fa-IR" b="1" dirty="0" err="1">
                <a:cs typeface="B Nazanin" pitchFamily="2" charset="-78"/>
              </a:rPr>
              <a:t>پرسوجوها</a:t>
            </a:r>
            <a:r>
              <a:rPr lang="fa-IR" b="1" dirty="0">
                <a:cs typeface="B Nazanin" pitchFamily="2" charset="-78"/>
              </a:rPr>
              <a:t> را ساده تر می کند به ویژه زمانی که با یکی از زبانهای </a:t>
            </a:r>
            <a:r>
              <a:rPr lang="en-US" b="1" dirty="0">
                <a:cs typeface="B Nazanin" pitchFamily="2" charset="-78"/>
              </a:rPr>
              <a:t>.NET</a:t>
            </a:r>
            <a:r>
              <a:rPr lang="fa-IR" b="1" dirty="0">
                <a:cs typeface="B Nazanin" pitchFamily="2" charset="-78"/>
              </a:rPr>
              <a:t> کار می کنید.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b="1" dirty="0">
                <a:cs typeface="B Nazanin" pitchFamily="2" charset="-78"/>
              </a:rPr>
              <a:t>2. </a:t>
            </a:r>
            <a:r>
              <a:rPr lang="fa-IR" b="1" dirty="0" err="1">
                <a:cs typeface="B Nazanin" pitchFamily="2" charset="-78"/>
              </a:rPr>
              <a:t>پرسوجوها</a:t>
            </a:r>
            <a:r>
              <a:rPr lang="fa-IR" b="1" dirty="0">
                <a:cs typeface="B Nazanin" pitchFamily="2" charset="-78"/>
              </a:rPr>
              <a:t> را می توان برای منابع داده مختلف مانند </a:t>
            </a:r>
            <a:r>
              <a:rPr lang="en-US" b="1" dirty="0">
                <a:cs typeface="B Nazanin" pitchFamily="2" charset="-78"/>
              </a:rPr>
              <a:t>SQL,XML</a:t>
            </a:r>
            <a:r>
              <a:rPr lang="fa-IR" b="1" dirty="0">
                <a:cs typeface="B Nazanin" pitchFamily="2" charset="-78"/>
              </a:rPr>
              <a:t> ، اشیا ، </a:t>
            </a:r>
            <a:r>
              <a:rPr lang="fa-IR" b="1" dirty="0" err="1">
                <a:cs typeface="B Nazanin" pitchFamily="2" charset="-78"/>
              </a:rPr>
              <a:t>ج</a:t>
            </a:r>
            <a:r>
              <a:rPr lang="fa-IR" b="1" dirty="0" err="1" smtClean="0">
                <a:cs typeface="B Nazanin" pitchFamily="2" charset="-78"/>
              </a:rPr>
              <a:t>نریک</a:t>
            </a:r>
            <a:r>
              <a:rPr lang="fa-IR" b="1" dirty="0" smtClean="0">
                <a:cs typeface="B Nazanin" pitchFamily="2" charset="-78"/>
              </a:rPr>
              <a:t> </a:t>
            </a:r>
            <a:r>
              <a:rPr lang="fa-IR" b="1" dirty="0">
                <a:cs typeface="B Nazanin" pitchFamily="2" charset="-78"/>
              </a:rPr>
              <a:t>ها و </a:t>
            </a:r>
            <a:r>
              <a:rPr lang="fa-IR" b="1" dirty="0" err="1">
                <a:cs typeface="B Nazanin" pitchFamily="2" charset="-78"/>
              </a:rPr>
              <a:t>کلکسیونهای</a:t>
            </a:r>
            <a:r>
              <a:rPr lang="fa-IR" b="1" dirty="0">
                <a:cs typeface="B Nazanin" pitchFamily="2" charset="-78"/>
              </a:rPr>
              <a:t> داده مختلف نوشت .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b="1" dirty="0">
                <a:cs typeface="B Nazanin" pitchFamily="2" charset="-78"/>
              </a:rPr>
              <a:t>3. بین داده ها و اشیا و دنیای شی گرا ارتباط برقرار می کند که مطمئنا وقتی بین </a:t>
            </a:r>
            <a:r>
              <a:rPr lang="fa-IR" b="1" dirty="0" err="1">
                <a:cs typeface="B Nazanin" pitchFamily="2" charset="-78"/>
              </a:rPr>
              <a:t>اشیاء</a:t>
            </a:r>
            <a:r>
              <a:rPr lang="fa-IR" b="1" dirty="0">
                <a:cs typeface="B Nazanin" pitchFamily="2" charset="-78"/>
              </a:rPr>
              <a:t> مختلف رابطه هست دستورات و عمل </a:t>
            </a:r>
            <a:r>
              <a:rPr lang="en-US" b="1" dirty="0">
                <a:cs typeface="B Nazanin" pitchFamily="2" charset="-78"/>
              </a:rPr>
              <a:t>Debugging</a:t>
            </a:r>
            <a:r>
              <a:rPr lang="fa-IR" b="1" dirty="0">
                <a:cs typeface="B Nazanin" pitchFamily="2" charset="-78"/>
              </a:rPr>
              <a:t> سریعتر خواهد بود.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b="1" dirty="0">
                <a:cs typeface="B Nazanin" pitchFamily="2" charset="-78"/>
              </a:rPr>
              <a:t>4. سرعت تولید نرم افزار را افزایش می دهد زیرا خطاهای مربوط به دستورات را در زمان </a:t>
            </a:r>
            <a:r>
              <a:rPr lang="fa-IR" b="1" dirty="0" err="1">
                <a:cs typeface="B Nazanin" pitchFamily="2" charset="-78"/>
              </a:rPr>
              <a:t>کدنویسی</a:t>
            </a:r>
            <a:r>
              <a:rPr lang="fa-IR" b="1" dirty="0">
                <a:cs typeface="B Nazanin" pitchFamily="2" charset="-78"/>
              </a:rPr>
              <a:t> و </a:t>
            </a:r>
            <a:r>
              <a:rPr lang="fa-IR" b="1" dirty="0" err="1">
                <a:cs typeface="B Nazanin" pitchFamily="2" charset="-78"/>
              </a:rPr>
              <a:t>کامپایل</a:t>
            </a:r>
            <a:r>
              <a:rPr lang="fa-IR" b="1" dirty="0">
                <a:cs typeface="B Nazanin" pitchFamily="2" charset="-78"/>
              </a:rPr>
              <a:t> اعلام می کند و توسعه پروژه سریعتر خواهد بود.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b="1" dirty="0">
                <a:cs typeface="B Nazanin" pitchFamily="2" charset="-78"/>
              </a:rPr>
              <a:t>5. در اکثر مواقع کاهش حجم </a:t>
            </a:r>
            <a:r>
              <a:rPr lang="fa-IR" b="1" dirty="0" err="1">
                <a:cs typeface="B Nazanin" pitchFamily="2" charset="-78"/>
              </a:rPr>
              <a:t>کدنویسی</a:t>
            </a:r>
            <a:r>
              <a:rPr lang="fa-IR" b="1" dirty="0">
                <a:cs typeface="B Nazanin" pitchFamily="2" charset="-78"/>
              </a:rPr>
              <a:t> را خواهیم داشت</a:t>
            </a:r>
            <a:endParaRPr lang="en-US" b="1" dirty="0">
              <a:cs typeface="B Nazanin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34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12039600" cy="6858000"/>
          </a:xfrm>
        </p:spPr>
      </p:pic>
    </p:spTree>
    <p:extLst>
      <p:ext uri="{BB962C8B-B14F-4D97-AF65-F5344CB8AC3E}">
        <p14:creationId xmlns:p14="http://schemas.microsoft.com/office/powerpoint/2010/main" val="111536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743" y="370114"/>
            <a:ext cx="11495314" cy="627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92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87829"/>
            <a:ext cx="11353800" cy="6096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انواع کاربردهای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LINQ </a:t>
            </a: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در حالت استاندارد</a:t>
            </a:r>
            <a:b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9829"/>
            <a:ext cx="10515600" cy="4827134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b="1" dirty="0" smtClean="0">
                <a:cs typeface="B Nazanin" pitchFamily="2" charset="-78"/>
              </a:rPr>
              <a:t>Linq to Object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cs typeface="B Nazanin" pitchFamily="2" charset="-78"/>
              </a:rPr>
              <a:t>Linq to SQL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cs typeface="B Nazanin" pitchFamily="2" charset="-78"/>
              </a:rPr>
              <a:t>Linq to Dataset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cs typeface="B Nazanin" pitchFamily="2" charset="-78"/>
              </a:rPr>
              <a:t>Linq to Entities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cs typeface="B Nazanin" pitchFamily="2" charset="-78"/>
              </a:rPr>
              <a:t>Linq to XML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38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6000" b="1" dirty="0" smtClean="0"/>
              <a:t>مزایا </a:t>
            </a:r>
            <a:r>
              <a:rPr lang="en-US" sz="6000" b="1" dirty="0" smtClean="0"/>
              <a:t>Linq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12432"/>
          </a:xfrm>
        </p:spPr>
        <p:txBody>
          <a:bodyPr>
            <a:normAutofit/>
          </a:bodyPr>
          <a:lstStyle/>
          <a:p>
            <a:pPr algn="r" rtl="1">
              <a:lnSpc>
                <a:spcPct val="250000"/>
              </a:lnSpc>
            </a:pPr>
            <a:r>
              <a:rPr lang="fa-IR" sz="3200" dirty="0" smtClean="0"/>
              <a:t>نسبت به </a:t>
            </a:r>
            <a:r>
              <a:rPr lang="en-US" sz="3200" dirty="0" smtClean="0"/>
              <a:t>ADO</a:t>
            </a:r>
          </a:p>
          <a:p>
            <a:pPr algn="r" rtl="1">
              <a:lnSpc>
                <a:spcPct val="250000"/>
              </a:lnSpc>
            </a:pPr>
            <a:r>
              <a:rPr lang="fa-IR" sz="3200" dirty="0" smtClean="0"/>
              <a:t>پشتیبانی از </a:t>
            </a:r>
            <a:r>
              <a:rPr lang="en-US" sz="3200" dirty="0" err="1" smtClean="0"/>
              <a:t>intelisense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86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5400" b="1" dirty="0" smtClean="0"/>
              <a:t>برای استفاده از </a:t>
            </a:r>
            <a:r>
              <a:rPr lang="en-US" sz="5400" b="1" dirty="0"/>
              <a:t> </a:t>
            </a:r>
            <a:r>
              <a:rPr lang="en-US" sz="5400" b="1" dirty="0" smtClean="0"/>
              <a:t> Linq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3600" b="1" dirty="0"/>
              <a:t>using </a:t>
            </a:r>
            <a:r>
              <a:rPr lang="en-US" sz="3600" b="1" dirty="0" err="1"/>
              <a:t>System.Linq</a:t>
            </a:r>
            <a:r>
              <a:rPr lang="en-US" sz="3600" b="1" dirty="0"/>
              <a:t>;</a:t>
            </a:r>
          </a:p>
          <a:p>
            <a:pPr>
              <a:lnSpc>
                <a:spcPct val="200000"/>
              </a:lnSpc>
            </a:pPr>
            <a:r>
              <a:rPr lang="en-US" sz="3600" b="1" dirty="0"/>
              <a:t>using </a:t>
            </a:r>
            <a:r>
              <a:rPr lang="en-US" sz="3600" b="1" dirty="0" err="1"/>
              <a:t>System.Data</a:t>
            </a:r>
            <a:r>
              <a:rPr lang="en-US" sz="3600" b="1" dirty="0"/>
              <a:t>;</a:t>
            </a:r>
          </a:p>
          <a:p>
            <a:pPr>
              <a:lnSpc>
                <a:spcPct val="200000"/>
              </a:lnSpc>
            </a:pPr>
            <a:r>
              <a:rPr lang="en-US" sz="3600" b="1" dirty="0"/>
              <a:t>using </a:t>
            </a:r>
            <a:r>
              <a:rPr lang="en-US" sz="3600" b="1" dirty="0" err="1"/>
              <a:t>System.Xml.Linq</a:t>
            </a:r>
            <a:r>
              <a:rPr lang="en-US" sz="3600" b="1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5987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/>
              <a:t> پیش نیازهای کار با </a:t>
            </a:r>
            <a:r>
              <a:rPr lang="en-US" b="1" dirty="0" smtClean="0"/>
              <a:t>LINQ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6432"/>
          </a:xfrm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 smtClean="0"/>
              <a:t>کلمه کلیدی </a:t>
            </a:r>
            <a:r>
              <a:rPr lang="en-US" b="1" dirty="0" err="1" smtClean="0"/>
              <a:t>Var</a:t>
            </a:r>
            <a:endParaRPr lang="fa-IR" b="1" dirty="0" smtClean="0"/>
          </a:p>
          <a:p>
            <a:pPr algn="r" rtl="1">
              <a:lnSpc>
                <a:spcPct val="150000"/>
              </a:lnSpc>
            </a:pPr>
            <a:r>
              <a:rPr lang="fa-IR" b="1" dirty="0" err="1" smtClean="0"/>
              <a:t>اینترفیس</a:t>
            </a:r>
            <a:r>
              <a:rPr lang="fa-IR" b="1" dirty="0" smtClean="0"/>
              <a:t> ها مثل : </a:t>
            </a:r>
            <a:r>
              <a:rPr lang="en-US" b="1" dirty="0" err="1" smtClean="0"/>
              <a:t>Ienumerabe</a:t>
            </a:r>
            <a:r>
              <a:rPr lang="fa-IR" b="1" dirty="0" smtClean="0"/>
              <a:t> – </a:t>
            </a:r>
            <a:r>
              <a:rPr lang="en-US" b="1" dirty="0" err="1" smtClean="0"/>
              <a:t>Iqueryable</a:t>
            </a:r>
            <a:endParaRPr lang="en-US" b="1" dirty="0" smtClean="0"/>
          </a:p>
          <a:p>
            <a:pPr algn="r" rtl="1">
              <a:lnSpc>
                <a:spcPct val="150000"/>
              </a:lnSpc>
            </a:pPr>
            <a:r>
              <a:rPr lang="en-US" b="1" dirty="0" smtClean="0"/>
              <a:t>Extension Methods</a:t>
            </a:r>
            <a:endParaRPr lang="fa-IR" b="1" dirty="0" smtClean="0"/>
          </a:p>
          <a:p>
            <a:pPr algn="r" rtl="1">
              <a:lnSpc>
                <a:spcPct val="150000"/>
              </a:lnSpc>
            </a:pPr>
            <a:r>
              <a:rPr lang="en-US" b="1" dirty="0" smtClean="0"/>
              <a:t>Generic</a:t>
            </a:r>
            <a:endParaRPr lang="fa-IR" b="1" dirty="0" smtClean="0"/>
          </a:p>
          <a:p>
            <a:pPr algn="r" rtl="1">
              <a:lnSpc>
                <a:spcPct val="150000"/>
              </a:lnSpc>
            </a:pPr>
            <a:r>
              <a:rPr lang="en-US" b="1" dirty="0" smtClean="0"/>
              <a:t>Query Expression</a:t>
            </a:r>
          </a:p>
          <a:p>
            <a:pPr algn="r" rtl="1">
              <a:lnSpc>
                <a:spcPct val="150000"/>
              </a:lnSpc>
            </a:pPr>
            <a:r>
              <a:rPr lang="en-US" b="1" dirty="0" smtClean="0"/>
              <a:t>Lambda Expression</a:t>
            </a:r>
            <a:endParaRPr lang="fa-IR" b="1" dirty="0" smtClean="0"/>
          </a:p>
          <a:p>
            <a:pPr algn="r" rtl="1">
              <a:lnSpc>
                <a:spcPct val="150000"/>
              </a:lnSpc>
            </a:pPr>
            <a:r>
              <a:rPr lang="fa-IR" b="1" dirty="0" smtClean="0"/>
              <a:t>مقایسه </a:t>
            </a:r>
            <a:r>
              <a:rPr lang="fa-IR" b="1" dirty="0" err="1" smtClean="0"/>
              <a:t>دستوارت</a:t>
            </a:r>
            <a:r>
              <a:rPr lang="fa-IR" b="1" dirty="0" smtClean="0"/>
              <a:t> </a:t>
            </a:r>
            <a:r>
              <a:rPr lang="en-US" b="1" dirty="0" smtClean="0"/>
              <a:t>SQL</a:t>
            </a:r>
            <a:r>
              <a:rPr lang="fa-IR" b="1" dirty="0" smtClean="0"/>
              <a:t> و </a:t>
            </a:r>
            <a:r>
              <a:rPr lang="en-US" b="1" dirty="0" smtClean="0"/>
              <a:t>LINQ</a:t>
            </a:r>
          </a:p>
        </p:txBody>
      </p:sp>
    </p:spTree>
    <p:extLst>
      <p:ext uri="{BB962C8B-B14F-4D97-AF65-F5344CB8AC3E}">
        <p14:creationId xmlns:p14="http://schemas.microsoft.com/office/powerpoint/2010/main" val="81331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216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 Nazanin</vt:lpstr>
      <vt:lpstr>Calibri</vt:lpstr>
      <vt:lpstr>Calibri Light</vt:lpstr>
      <vt:lpstr>Tahoma</vt:lpstr>
      <vt:lpstr>Times New Roman</vt:lpstr>
      <vt:lpstr>Office Theme</vt:lpstr>
      <vt:lpstr>LINQ</vt:lpstr>
      <vt:lpstr>معرفی</vt:lpstr>
      <vt:lpstr>مزایای استفاده از LINQ</vt:lpstr>
      <vt:lpstr>PowerPoint Presentation</vt:lpstr>
      <vt:lpstr>PowerPoint Presentation</vt:lpstr>
      <vt:lpstr>انواع کاربردهایLINQ  در حالت استاندارد </vt:lpstr>
      <vt:lpstr>مزایا Linq</vt:lpstr>
      <vt:lpstr>برای استفاده از   Linq</vt:lpstr>
      <vt:lpstr> پیش نیازهای کار با LINQ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LINQ</dc:title>
  <dc:creator>mahdi</dc:creator>
  <cp:lastModifiedBy>mahdi</cp:lastModifiedBy>
  <cp:revision>10</cp:revision>
  <dcterms:created xsi:type="dcterms:W3CDTF">2013-12-08T09:15:39Z</dcterms:created>
  <dcterms:modified xsi:type="dcterms:W3CDTF">2013-12-09T14:57:51Z</dcterms:modified>
</cp:coreProperties>
</file>