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9"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1" d="100"/>
          <a:sy n="31" d="100"/>
        </p:scale>
        <p:origin x="24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p:cNvSpPr>
            <a:spLocks noGrp="1"/>
          </p:cNvSpPr>
          <p:nvPr>
            <p:ph type="dt" sz="half" idx="10"/>
          </p:nvPr>
        </p:nvSpPr>
        <p:spPr/>
        <p:txBody>
          <a:bodyPr/>
          <a:lstStyle/>
          <a:p>
            <a:fld id="{39F50380-B882-412B-9CEE-3C7F0327B722}"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032D286-6436-4695-BA23-CC10309397DE}" type="slidenum">
              <a:rPr lang="fa-IR" smtClean="0"/>
              <a:t>‹#›</a:t>
            </a:fld>
            <a:endParaRPr lang="fa-IR"/>
          </a:p>
        </p:txBody>
      </p:sp>
    </p:spTree>
    <p:extLst>
      <p:ext uri="{BB962C8B-B14F-4D97-AF65-F5344CB8AC3E}">
        <p14:creationId xmlns:p14="http://schemas.microsoft.com/office/powerpoint/2010/main" val="3136588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39F50380-B882-412B-9CEE-3C7F0327B722}"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032D286-6436-4695-BA23-CC10309397DE}" type="slidenum">
              <a:rPr lang="fa-IR" smtClean="0"/>
              <a:t>‹#›</a:t>
            </a:fld>
            <a:endParaRPr lang="fa-IR"/>
          </a:p>
        </p:txBody>
      </p:sp>
    </p:spTree>
    <p:extLst>
      <p:ext uri="{BB962C8B-B14F-4D97-AF65-F5344CB8AC3E}">
        <p14:creationId xmlns:p14="http://schemas.microsoft.com/office/powerpoint/2010/main" val="798285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39F50380-B882-412B-9CEE-3C7F0327B722}"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032D286-6436-4695-BA23-CC10309397DE}" type="slidenum">
              <a:rPr lang="fa-IR" smtClean="0"/>
              <a:t>‹#›</a:t>
            </a:fld>
            <a:endParaRPr lang="fa-IR"/>
          </a:p>
        </p:txBody>
      </p:sp>
    </p:spTree>
    <p:extLst>
      <p:ext uri="{BB962C8B-B14F-4D97-AF65-F5344CB8AC3E}">
        <p14:creationId xmlns:p14="http://schemas.microsoft.com/office/powerpoint/2010/main" val="1673647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fld id="{185EDD22-4C66-479B-8E8E-85AC9DF1C1DF}" type="datetimeFigureOut">
              <a:rPr lang="en-US"/>
              <a:pPr>
                <a:defRPr/>
              </a:pPr>
              <a:t>10/18/2016</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pPr>
              <a:defRPr/>
            </a:pPr>
            <a:fld id="{C583AB44-ABA4-4C27-B5D5-DAF99843829C}" type="slidenum">
              <a:rPr lang="en-US" altLang="en-US"/>
              <a:pPr>
                <a:defRPr/>
              </a:pPr>
              <a:t>‹#›</a:t>
            </a:fld>
            <a:endParaRPr lang="en-US" altLang="en-US"/>
          </a:p>
        </p:txBody>
      </p:sp>
    </p:spTree>
    <p:extLst>
      <p:ext uri="{BB962C8B-B14F-4D97-AF65-F5344CB8AC3E}">
        <p14:creationId xmlns:p14="http://schemas.microsoft.com/office/powerpoint/2010/main" val="721510148"/>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D9F3C490-DD20-4616-A12D-81A0E8F8F95F}" type="datetimeFigureOut">
              <a:rPr lang="en-US"/>
              <a:pPr>
                <a:defRPr/>
              </a:pPr>
              <a:t>10/18/2016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A8D9BF4-D87C-495A-8312-FDF727C6E5FB}" type="slidenum">
              <a:rPr lang="en-US" altLang="en-US"/>
              <a:pPr>
                <a:defRPr/>
              </a:pPr>
              <a:t>‹#›</a:t>
            </a:fld>
            <a:endParaRPr lang="en-US" altLang="en-US"/>
          </a:p>
        </p:txBody>
      </p:sp>
    </p:spTree>
    <p:extLst>
      <p:ext uri="{BB962C8B-B14F-4D97-AF65-F5344CB8AC3E}">
        <p14:creationId xmlns:p14="http://schemas.microsoft.com/office/powerpoint/2010/main" val="3443072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EA0A946-F11C-46A5-B186-4A6DE2A38D74}" type="datetimeFigureOut">
              <a:rPr lang="en-US"/>
              <a:pPr>
                <a:defRPr/>
              </a:pPr>
              <a:t>10/18/2016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pPr>
              <a:defRPr/>
            </a:pPr>
            <a:fld id="{E662792B-4ACC-4D2D-8B0F-6AF9975E3F61}" type="slidenum">
              <a:rPr lang="en-US" altLang="en-US"/>
              <a:pPr>
                <a:defRPr/>
              </a:pPr>
              <a:t>‹#›</a:t>
            </a:fld>
            <a:endParaRPr lang="en-US" altLang="en-US"/>
          </a:p>
        </p:txBody>
      </p:sp>
    </p:spTree>
    <p:extLst>
      <p:ext uri="{BB962C8B-B14F-4D97-AF65-F5344CB8AC3E}">
        <p14:creationId xmlns:p14="http://schemas.microsoft.com/office/powerpoint/2010/main" val="135333125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93896230-5EB1-406F-B59E-D5E5EBDA7D94}" type="datetimeFigureOut">
              <a:rPr lang="en-US"/>
              <a:pPr>
                <a:defRPr/>
              </a:pPr>
              <a:t>10/18/2016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89F9C64-1F8E-4B83-835B-07EFA1A160DF}" type="slidenum">
              <a:rPr lang="en-US" altLang="en-US"/>
              <a:pPr>
                <a:defRPr/>
              </a:pPr>
              <a:t>‹#›</a:t>
            </a:fld>
            <a:endParaRPr lang="en-US" altLang="en-US"/>
          </a:p>
        </p:txBody>
      </p:sp>
    </p:spTree>
    <p:extLst>
      <p:ext uri="{BB962C8B-B14F-4D97-AF65-F5344CB8AC3E}">
        <p14:creationId xmlns:p14="http://schemas.microsoft.com/office/powerpoint/2010/main" val="1306969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fld id="{890A0CD2-0B3C-4092-A065-E259AF0E8607}" type="datetimeFigureOut">
              <a:rPr lang="en-US"/>
              <a:pPr>
                <a:defRPr/>
              </a:pPr>
              <a:t>10/18/2016</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12ECC6C5-3F48-4587-A3B0-439109CE7BB5}" type="slidenum">
              <a:rPr lang="en-US" altLang="en-US"/>
              <a:pPr>
                <a:defRPr/>
              </a:pPr>
              <a:t>‹#›</a:t>
            </a:fld>
            <a:endParaRPr lang="en-US" altLang="en-US"/>
          </a:p>
        </p:txBody>
      </p:sp>
    </p:spTree>
    <p:extLst>
      <p:ext uri="{BB962C8B-B14F-4D97-AF65-F5344CB8AC3E}">
        <p14:creationId xmlns:p14="http://schemas.microsoft.com/office/powerpoint/2010/main" val="27919887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fld id="{295ABA6E-C89A-4CDF-AEFF-6B43B9E68FC8}" type="datetimeFigureOut">
              <a:rPr lang="en-US"/>
              <a:pPr>
                <a:defRPr/>
              </a:pPr>
              <a:t>10/18/2016</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42825A19-0994-43F3-9534-3476F2A67CDA}" type="slidenum">
              <a:rPr lang="en-US" altLang="en-US"/>
              <a:pPr>
                <a:defRPr/>
              </a:pPr>
              <a:t>‹#›</a:t>
            </a:fld>
            <a:endParaRPr lang="en-US" altLang="en-US"/>
          </a:p>
        </p:txBody>
      </p:sp>
    </p:spTree>
    <p:extLst>
      <p:ext uri="{BB962C8B-B14F-4D97-AF65-F5344CB8AC3E}">
        <p14:creationId xmlns:p14="http://schemas.microsoft.com/office/powerpoint/2010/main" val="21093434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CEFDD16-BA9F-4A45-AD43-88D7E99E8902}" type="datetimeFigureOut">
              <a:rPr lang="en-US"/>
              <a:pPr>
                <a:defRPr/>
              </a:pPr>
              <a:t>10/18/2016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E0A025D-94F0-4C0F-8C78-65D0DF29A424}" type="slidenum">
              <a:rPr lang="en-US" altLang="en-US"/>
              <a:pPr>
                <a:defRPr/>
              </a:pPr>
              <a:t>‹#›</a:t>
            </a:fld>
            <a:endParaRPr lang="en-US" altLang="en-US"/>
          </a:p>
        </p:txBody>
      </p:sp>
    </p:spTree>
    <p:extLst>
      <p:ext uri="{BB962C8B-B14F-4D97-AF65-F5344CB8AC3E}">
        <p14:creationId xmlns:p14="http://schemas.microsoft.com/office/powerpoint/2010/main" val="691470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FA2CE848-2C83-4CAD-9F7E-BDECEB20DBCE}" type="datetimeFigureOut">
              <a:rPr lang="en-US"/>
              <a:pPr>
                <a:defRPr/>
              </a:pPr>
              <a:t>10/18/2016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8FD1B0F-8F1E-49A4-8409-612CF8F7CC46}" type="slidenum">
              <a:rPr lang="en-US" altLang="en-US"/>
              <a:pPr>
                <a:defRPr/>
              </a:pPr>
              <a:t>‹#›</a:t>
            </a:fld>
            <a:endParaRPr lang="en-US" altLang="en-US"/>
          </a:p>
        </p:txBody>
      </p:sp>
    </p:spTree>
    <p:extLst>
      <p:ext uri="{BB962C8B-B14F-4D97-AF65-F5344CB8AC3E}">
        <p14:creationId xmlns:p14="http://schemas.microsoft.com/office/powerpoint/2010/main" val="3947470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39F50380-B882-412B-9CEE-3C7F0327B722}"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032D286-6436-4695-BA23-CC10309397DE}" type="slidenum">
              <a:rPr lang="fa-IR" smtClean="0"/>
              <a:t>‹#›</a:t>
            </a:fld>
            <a:endParaRPr lang="fa-IR"/>
          </a:p>
        </p:txBody>
      </p:sp>
    </p:spTree>
    <p:extLst>
      <p:ext uri="{BB962C8B-B14F-4D97-AF65-F5344CB8AC3E}">
        <p14:creationId xmlns:p14="http://schemas.microsoft.com/office/powerpoint/2010/main" val="2127252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eaLnBrk="1" hangingPunct="1">
              <a:defRPr/>
            </a:pPr>
            <a:endParaRPr lang="en-US" sz="1800"/>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eaLnBrk="1" hangingPunct="1">
              <a:defRPr/>
            </a:pPr>
            <a:endParaRPr lang="en-US" sz="1800"/>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5023CC86-0C59-40B5-A772-59E786C1A888}" type="datetimeFigureOut">
              <a:rPr lang="en-US"/>
              <a:pPr>
                <a:defRPr/>
              </a:pPr>
              <a:t>10/18/2016</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pPr>
              <a:defRPr/>
            </a:pPr>
            <a:fld id="{9E90115F-BF61-45E1-9853-6EE345E38223}" type="slidenum">
              <a:rPr lang="en-US" altLang="en-US"/>
              <a:pPr>
                <a:defRPr/>
              </a:pPr>
              <a:t>‹#›</a:t>
            </a:fld>
            <a:endParaRPr lang="en-US" altLang="en-US"/>
          </a:p>
        </p:txBody>
      </p:sp>
    </p:spTree>
    <p:extLst>
      <p:ext uri="{BB962C8B-B14F-4D97-AF65-F5344CB8AC3E}">
        <p14:creationId xmlns:p14="http://schemas.microsoft.com/office/powerpoint/2010/main" val="25219381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E47A0F38-B1EC-4175-B61A-881FEA815066}" type="datetimeFigureOut">
              <a:rPr lang="en-US"/>
              <a:pPr>
                <a:defRPr/>
              </a:pPr>
              <a:t>10/18/2016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972FEE4-07DD-4C98-B4A9-08DAAFAC4646}" type="slidenum">
              <a:rPr lang="en-US" altLang="en-US"/>
              <a:pPr>
                <a:defRPr/>
              </a:pPr>
              <a:t>‹#›</a:t>
            </a:fld>
            <a:endParaRPr lang="en-US" altLang="en-US"/>
          </a:p>
        </p:txBody>
      </p:sp>
    </p:spTree>
    <p:extLst>
      <p:ext uri="{BB962C8B-B14F-4D97-AF65-F5344CB8AC3E}">
        <p14:creationId xmlns:p14="http://schemas.microsoft.com/office/powerpoint/2010/main" val="23536915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ACF81E02-4032-4894-AD7B-6CE17D9A75B6}" type="datetimeFigureOut">
              <a:rPr lang="en-US"/>
              <a:pPr>
                <a:defRPr/>
              </a:pPr>
              <a:t>10/18/2016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338B5D9-FC9B-4EAA-B728-290FECC48D86}" type="slidenum">
              <a:rPr lang="en-US" altLang="en-US"/>
              <a:pPr>
                <a:defRPr/>
              </a:pPr>
              <a:t>‹#›</a:t>
            </a:fld>
            <a:endParaRPr lang="en-US" altLang="en-US"/>
          </a:p>
        </p:txBody>
      </p:sp>
    </p:spTree>
    <p:extLst>
      <p:ext uri="{BB962C8B-B14F-4D97-AF65-F5344CB8AC3E}">
        <p14:creationId xmlns:p14="http://schemas.microsoft.com/office/powerpoint/2010/main" val="824193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F50380-B882-412B-9CEE-3C7F0327B722}"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032D286-6436-4695-BA23-CC10309397DE}" type="slidenum">
              <a:rPr lang="fa-IR" smtClean="0"/>
              <a:t>‹#›</a:t>
            </a:fld>
            <a:endParaRPr lang="fa-IR"/>
          </a:p>
        </p:txBody>
      </p:sp>
    </p:spTree>
    <p:extLst>
      <p:ext uri="{BB962C8B-B14F-4D97-AF65-F5344CB8AC3E}">
        <p14:creationId xmlns:p14="http://schemas.microsoft.com/office/powerpoint/2010/main" val="2907785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p:cNvSpPr>
            <a:spLocks noGrp="1"/>
          </p:cNvSpPr>
          <p:nvPr>
            <p:ph type="dt" sz="half" idx="10"/>
          </p:nvPr>
        </p:nvSpPr>
        <p:spPr/>
        <p:txBody>
          <a:bodyPr/>
          <a:lstStyle/>
          <a:p>
            <a:fld id="{39F50380-B882-412B-9CEE-3C7F0327B722}" type="datetimeFigureOut">
              <a:rPr lang="fa-IR" smtClean="0"/>
              <a:t>01/17/1438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032D286-6436-4695-BA23-CC10309397DE}" type="slidenum">
              <a:rPr lang="fa-IR" smtClean="0"/>
              <a:t>‹#›</a:t>
            </a:fld>
            <a:endParaRPr lang="fa-IR"/>
          </a:p>
        </p:txBody>
      </p:sp>
    </p:spTree>
    <p:extLst>
      <p:ext uri="{BB962C8B-B14F-4D97-AF65-F5344CB8AC3E}">
        <p14:creationId xmlns:p14="http://schemas.microsoft.com/office/powerpoint/2010/main" val="2185731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p:cNvSpPr>
            <a:spLocks noGrp="1"/>
          </p:cNvSpPr>
          <p:nvPr>
            <p:ph type="dt" sz="half" idx="10"/>
          </p:nvPr>
        </p:nvSpPr>
        <p:spPr/>
        <p:txBody>
          <a:bodyPr/>
          <a:lstStyle/>
          <a:p>
            <a:fld id="{39F50380-B882-412B-9CEE-3C7F0327B722}" type="datetimeFigureOut">
              <a:rPr lang="fa-IR" smtClean="0"/>
              <a:t>01/17/1438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032D286-6436-4695-BA23-CC10309397DE}" type="slidenum">
              <a:rPr lang="fa-IR" smtClean="0"/>
              <a:t>‹#›</a:t>
            </a:fld>
            <a:endParaRPr lang="fa-IR"/>
          </a:p>
        </p:txBody>
      </p:sp>
    </p:spTree>
    <p:extLst>
      <p:ext uri="{BB962C8B-B14F-4D97-AF65-F5344CB8AC3E}">
        <p14:creationId xmlns:p14="http://schemas.microsoft.com/office/powerpoint/2010/main" val="177607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39F50380-B882-412B-9CEE-3C7F0327B722}" type="datetimeFigureOut">
              <a:rPr lang="fa-IR" smtClean="0"/>
              <a:t>01/17/1438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032D286-6436-4695-BA23-CC10309397DE}" type="slidenum">
              <a:rPr lang="fa-IR" smtClean="0"/>
              <a:t>‹#›</a:t>
            </a:fld>
            <a:endParaRPr lang="fa-IR"/>
          </a:p>
        </p:txBody>
      </p:sp>
    </p:spTree>
    <p:extLst>
      <p:ext uri="{BB962C8B-B14F-4D97-AF65-F5344CB8AC3E}">
        <p14:creationId xmlns:p14="http://schemas.microsoft.com/office/powerpoint/2010/main" val="3750547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F50380-B882-412B-9CEE-3C7F0327B722}" type="datetimeFigureOut">
              <a:rPr lang="fa-IR" smtClean="0"/>
              <a:t>01/17/1438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032D286-6436-4695-BA23-CC10309397DE}" type="slidenum">
              <a:rPr lang="fa-IR" smtClean="0"/>
              <a:t>‹#›</a:t>
            </a:fld>
            <a:endParaRPr lang="fa-IR"/>
          </a:p>
        </p:txBody>
      </p:sp>
    </p:spTree>
    <p:extLst>
      <p:ext uri="{BB962C8B-B14F-4D97-AF65-F5344CB8AC3E}">
        <p14:creationId xmlns:p14="http://schemas.microsoft.com/office/powerpoint/2010/main" val="243523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F50380-B882-412B-9CEE-3C7F0327B722}" type="datetimeFigureOut">
              <a:rPr lang="fa-IR" smtClean="0"/>
              <a:t>01/17/1438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032D286-6436-4695-BA23-CC10309397DE}" type="slidenum">
              <a:rPr lang="fa-IR" smtClean="0"/>
              <a:t>‹#›</a:t>
            </a:fld>
            <a:endParaRPr lang="fa-IR"/>
          </a:p>
        </p:txBody>
      </p:sp>
    </p:spTree>
    <p:extLst>
      <p:ext uri="{BB962C8B-B14F-4D97-AF65-F5344CB8AC3E}">
        <p14:creationId xmlns:p14="http://schemas.microsoft.com/office/powerpoint/2010/main" val="698026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F50380-B882-412B-9CEE-3C7F0327B722}" type="datetimeFigureOut">
              <a:rPr lang="fa-IR" smtClean="0"/>
              <a:t>01/17/1438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032D286-6436-4695-BA23-CC10309397DE}" type="slidenum">
              <a:rPr lang="fa-IR" smtClean="0"/>
              <a:t>‹#›</a:t>
            </a:fld>
            <a:endParaRPr lang="fa-IR"/>
          </a:p>
        </p:txBody>
      </p:sp>
    </p:spTree>
    <p:extLst>
      <p:ext uri="{BB962C8B-B14F-4D97-AF65-F5344CB8AC3E}">
        <p14:creationId xmlns:p14="http://schemas.microsoft.com/office/powerpoint/2010/main" val="3311831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50380-B882-412B-9CEE-3C7F0327B722}" type="datetimeFigureOut">
              <a:rPr lang="fa-IR" smtClean="0"/>
              <a:t>01/17/1438</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32D286-6436-4695-BA23-CC10309397DE}" type="slidenum">
              <a:rPr lang="fa-IR" smtClean="0"/>
              <a:t>‹#›</a:t>
            </a:fld>
            <a:endParaRPr lang="fa-IR"/>
          </a:p>
        </p:txBody>
      </p:sp>
    </p:spTree>
    <p:extLst>
      <p:ext uri="{BB962C8B-B14F-4D97-AF65-F5344CB8AC3E}">
        <p14:creationId xmlns:p14="http://schemas.microsoft.com/office/powerpoint/2010/main" val="1406356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rtl="1" eaLnBrk="1" latinLnBrk="0" hangingPunct="1">
              <a:defRPr kumimoji="0" sz="1200">
                <a:solidFill>
                  <a:schemeClr val="tx2">
                    <a:shade val="90000"/>
                  </a:schemeClr>
                </a:solidFill>
              </a:defRPr>
            </a:lvl1pPr>
          </a:lstStyle>
          <a:p>
            <a:pPr>
              <a:defRPr/>
            </a:pPr>
            <a:fld id="{E9143FA2-A0A6-486F-A645-0BDCEFB018F8}" type="datetimeFigureOut">
              <a:rPr lang="en-US"/>
              <a:pPr>
                <a:defRPr/>
              </a:pPr>
              <a:t>10/18/2016</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rtl="1"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200">
                <a:solidFill>
                  <a:srgbClr val="045C75"/>
                </a:solidFill>
              </a:defRPr>
            </a:lvl1pPr>
          </a:lstStyle>
          <a:p>
            <a:pPr>
              <a:defRPr/>
            </a:pPr>
            <a:fld id="{49C28345-94CA-4DA3-A6EB-99F56861DC6C}" type="slidenum">
              <a:rPr lang="en-US" altLang="en-US"/>
              <a:pPr>
                <a:defRPr/>
              </a:pPr>
              <a:t>‹#›</a:t>
            </a:fld>
            <a:endParaRPr lang="en-US" alt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r" rtl="1" eaLnBrk="1" hangingPunct="1">
                <a:defRPr/>
              </a:pPr>
              <a:endParaRPr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r" rtl="1" eaLnBrk="1" hangingPunct="1">
                <a:defRPr/>
              </a:pPr>
              <a:endParaRPr lang="en-US" sz="1800"/>
            </a:p>
          </p:txBody>
        </p:sp>
      </p:grpSp>
    </p:spTree>
    <p:extLst>
      <p:ext uri="{BB962C8B-B14F-4D97-AF65-F5344CB8AC3E}">
        <p14:creationId xmlns:p14="http://schemas.microsoft.com/office/powerpoint/2010/main" val="1445746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0" fontAlgn="base" hangingPunct="0">
        <a:spcBef>
          <a:spcPct val="0"/>
        </a:spcBef>
        <a:spcAft>
          <a:spcPct val="0"/>
        </a:spcAft>
        <a:defRPr sz="5000" kern="1200">
          <a:solidFill>
            <a:schemeClr val="tx2"/>
          </a:solidFill>
          <a:latin typeface="+mj-lt"/>
          <a:ea typeface="+mj-ea"/>
          <a:cs typeface="+mj-cs"/>
        </a:defRPr>
      </a:lvl1pPr>
      <a:lvl2pPr algn="l" rtl="1" eaLnBrk="0" fontAlgn="base" hangingPunct="0">
        <a:spcBef>
          <a:spcPct val="0"/>
        </a:spcBef>
        <a:spcAft>
          <a:spcPct val="0"/>
        </a:spcAft>
        <a:defRPr sz="5000">
          <a:solidFill>
            <a:schemeClr val="tx2"/>
          </a:solidFill>
          <a:latin typeface="Calibri" pitchFamily="34" charset="0"/>
        </a:defRPr>
      </a:lvl2pPr>
      <a:lvl3pPr algn="l" rtl="1" eaLnBrk="0" fontAlgn="base" hangingPunct="0">
        <a:spcBef>
          <a:spcPct val="0"/>
        </a:spcBef>
        <a:spcAft>
          <a:spcPct val="0"/>
        </a:spcAft>
        <a:defRPr sz="5000">
          <a:solidFill>
            <a:schemeClr val="tx2"/>
          </a:solidFill>
          <a:latin typeface="Calibri" pitchFamily="34" charset="0"/>
        </a:defRPr>
      </a:lvl3pPr>
      <a:lvl4pPr algn="l" rtl="1" eaLnBrk="0" fontAlgn="base" hangingPunct="0">
        <a:spcBef>
          <a:spcPct val="0"/>
        </a:spcBef>
        <a:spcAft>
          <a:spcPct val="0"/>
        </a:spcAft>
        <a:defRPr sz="5000">
          <a:solidFill>
            <a:schemeClr val="tx2"/>
          </a:solidFill>
          <a:latin typeface="Calibri" pitchFamily="34" charset="0"/>
        </a:defRPr>
      </a:lvl4pPr>
      <a:lvl5pPr algn="l" rtl="1" eaLnBrk="0" fontAlgn="base" hangingPunct="0">
        <a:spcBef>
          <a:spcPct val="0"/>
        </a:spcBef>
        <a:spcAft>
          <a:spcPct val="0"/>
        </a:spcAft>
        <a:defRPr sz="5000">
          <a:solidFill>
            <a:schemeClr val="tx2"/>
          </a:solidFill>
          <a:latin typeface="Calibri" pitchFamily="34" charset="0"/>
        </a:defRPr>
      </a:lvl5pPr>
      <a:lvl6pPr marL="457200" algn="l" rtl="1" fontAlgn="base">
        <a:spcBef>
          <a:spcPct val="0"/>
        </a:spcBef>
        <a:spcAft>
          <a:spcPct val="0"/>
        </a:spcAft>
        <a:defRPr sz="5000">
          <a:solidFill>
            <a:schemeClr val="tx2"/>
          </a:solidFill>
          <a:latin typeface="Calibri" pitchFamily="34" charset="0"/>
        </a:defRPr>
      </a:lvl6pPr>
      <a:lvl7pPr marL="914400" algn="l" rtl="1" fontAlgn="base">
        <a:spcBef>
          <a:spcPct val="0"/>
        </a:spcBef>
        <a:spcAft>
          <a:spcPct val="0"/>
        </a:spcAft>
        <a:defRPr sz="5000">
          <a:solidFill>
            <a:schemeClr val="tx2"/>
          </a:solidFill>
          <a:latin typeface="Calibri" pitchFamily="34" charset="0"/>
        </a:defRPr>
      </a:lvl7pPr>
      <a:lvl8pPr marL="1371600" algn="l" rtl="1" fontAlgn="base">
        <a:spcBef>
          <a:spcPct val="0"/>
        </a:spcBef>
        <a:spcAft>
          <a:spcPct val="0"/>
        </a:spcAft>
        <a:defRPr sz="5000">
          <a:solidFill>
            <a:schemeClr val="tx2"/>
          </a:solidFill>
          <a:latin typeface="Calibri" pitchFamily="34" charset="0"/>
        </a:defRPr>
      </a:lvl8pPr>
      <a:lvl9pPr marL="1828800" algn="l" rtl="1" fontAlgn="base">
        <a:spcBef>
          <a:spcPct val="0"/>
        </a:spcBef>
        <a:spcAft>
          <a:spcPct val="0"/>
        </a:spcAft>
        <a:defRPr sz="5000">
          <a:solidFill>
            <a:schemeClr val="tx2"/>
          </a:solidFill>
          <a:latin typeface="Calibri" pitchFamily="34" charset="0"/>
        </a:defRPr>
      </a:lvl9pPr>
    </p:titleStyle>
    <p:bodyStyle>
      <a:lvl1pPr marL="273050" indent="-273050" algn="r" rtl="1"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r" rtl="1"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r" rtl="1"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r" rtl="1"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r" rtl="1"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ln>
            <a:miter lim="800000"/>
            <a:headEnd/>
            <a:tailEnd/>
          </a:ln>
          <a:extLst/>
        </p:spPr>
        <p:txBody>
          <a:bodyPr/>
          <a:lstStyle/>
          <a:p>
            <a:pPr algn="ctr" eaLnBrk="1" fontAlgn="auto" hangingPunct="1">
              <a:spcAft>
                <a:spcPts val="0"/>
              </a:spcAft>
              <a:defRPr/>
            </a:pPr>
            <a:r>
              <a:rPr lang="fa-IR" dirty="0">
                <a:cs typeface="B Titr" pitchFamily="2" charset="-78"/>
              </a:rPr>
              <a:t>حقوق تجارت</a:t>
            </a:r>
          </a:p>
        </p:txBody>
      </p:sp>
      <p:sp>
        <p:nvSpPr>
          <p:cNvPr id="5123" name="Subtitle 2"/>
          <p:cNvSpPr>
            <a:spLocks noGrp="1"/>
          </p:cNvSpPr>
          <p:nvPr>
            <p:ph type="subTitle" idx="1"/>
          </p:nvPr>
        </p:nvSpPr>
        <p:spPr>
          <a:xfrm>
            <a:off x="2057400" y="3886201"/>
            <a:ext cx="7854950" cy="1095375"/>
          </a:xfrm>
        </p:spPr>
        <p:txBody>
          <a:bodyPr/>
          <a:lstStyle/>
          <a:p>
            <a:pPr marR="0" algn="ctr" eaLnBrk="1" hangingPunct="1"/>
            <a:endParaRPr lang="fa-IR" altLang="en-US">
              <a:cs typeface="B Titr" panose="00000700000000000000" pitchFamily="2" charset="-78"/>
            </a:endParaRPr>
          </a:p>
        </p:txBody>
      </p:sp>
    </p:spTree>
    <p:extLst>
      <p:ext uri="{BB962C8B-B14F-4D97-AF65-F5344CB8AC3E}">
        <p14:creationId xmlns:p14="http://schemas.microsoft.com/office/powerpoint/2010/main" val="4242547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شورای عالی بیمه (رکن سیاستگذار)</a:t>
            </a:r>
            <a:endParaRPr lang="en-US" dirty="0">
              <a:cs typeface="B Lotus" panose="00000400000000000000" pitchFamily="2" charset="-78"/>
            </a:endParaRPr>
          </a:p>
        </p:txBody>
      </p:sp>
      <p:sp>
        <p:nvSpPr>
          <p:cNvPr id="3" name="Content Placeholder 2"/>
          <p:cNvSpPr>
            <a:spLocks noGrp="1"/>
          </p:cNvSpPr>
          <p:nvPr>
            <p:ph idx="1"/>
          </p:nvPr>
        </p:nvSpPr>
        <p:spPr/>
        <p:txBody>
          <a:bodyPr/>
          <a:lstStyle/>
          <a:p>
            <a:r>
              <a:rPr lang="fa-IR" dirty="0">
                <a:cs typeface="B Lotus" panose="00000400000000000000" pitchFamily="2" charset="-78"/>
              </a:rPr>
              <a:t>اعضاي شوراي عالی:</a:t>
            </a:r>
          </a:p>
          <a:p>
            <a:pPr lvl="1"/>
            <a:r>
              <a:rPr lang="fa-IR" dirty="0">
                <a:cs typeface="B Lotus" panose="00000400000000000000" pitchFamily="2" charset="-78"/>
              </a:rPr>
              <a:t>رئیس کـل بیمـه مرکـزي ایـران و معـاون وزارت دارایـی</a:t>
            </a:r>
          </a:p>
          <a:p>
            <a:pPr lvl="1"/>
            <a:r>
              <a:rPr lang="fa-IR" dirty="0">
                <a:cs typeface="B Lotus" panose="00000400000000000000" pitchFamily="2" charset="-78"/>
              </a:rPr>
              <a:t>معـاون وزارت اقتصاد</a:t>
            </a:r>
          </a:p>
          <a:p>
            <a:pPr lvl="1"/>
            <a:r>
              <a:rPr lang="fa-IR" dirty="0">
                <a:cs typeface="B Lotus" panose="00000400000000000000" pitchFamily="2" charset="-78"/>
              </a:rPr>
              <a:t>معاون وزارت کار و امور اجتماعی</a:t>
            </a:r>
          </a:p>
          <a:p>
            <a:pPr lvl="1"/>
            <a:r>
              <a:rPr lang="fa-IR" dirty="0">
                <a:cs typeface="B Lotus" panose="00000400000000000000" pitchFamily="2" charset="-78"/>
              </a:rPr>
              <a:t>معاون وزارت کار و امور روستاها، رئیس شرکت و سهامی بیمه ایـران</a:t>
            </a:r>
          </a:p>
          <a:p>
            <a:pPr lvl="1"/>
            <a:r>
              <a:rPr lang="fa-IR" dirty="0">
                <a:cs typeface="B Lotus" panose="00000400000000000000" pitchFamily="2" charset="-78"/>
              </a:rPr>
              <a:t>مـدیر عامـل یکـی از مؤسسـات بیمـه</a:t>
            </a:r>
          </a:p>
          <a:p>
            <a:pPr lvl="1"/>
            <a:r>
              <a:rPr lang="fa-IR" dirty="0">
                <a:cs typeface="B Lotus" panose="00000400000000000000" pitchFamily="2" charset="-78"/>
              </a:rPr>
              <a:t>دو کارشـناس، یکـی در امـور حقـوقی و دیگري در امور بیمه و یک نفر مطلع در امور بیمه</a:t>
            </a:r>
            <a:endParaRPr lang="en-US" dirty="0">
              <a:cs typeface="B Lotus" panose="00000400000000000000" pitchFamily="2" charset="-78"/>
            </a:endParaRPr>
          </a:p>
        </p:txBody>
      </p:sp>
    </p:spTree>
    <p:extLst>
      <p:ext uri="{BB962C8B-B14F-4D97-AF65-F5344CB8AC3E}">
        <p14:creationId xmlns:p14="http://schemas.microsoft.com/office/powerpoint/2010/main" val="1999037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fa-IR" dirty="0">
                <a:cs typeface="B Lotus" panose="00000400000000000000" pitchFamily="2" charset="-78"/>
              </a:rPr>
              <a:t>وظایف شورای عالی بیمه</a:t>
            </a:r>
          </a:p>
          <a:p>
            <a:pPr lvl="1" algn="just"/>
            <a:r>
              <a:rPr lang="fa-IR" dirty="0">
                <a:cs typeface="B Lotus" panose="00000400000000000000" pitchFamily="2" charset="-78"/>
              </a:rPr>
              <a:t> رسیدگی و اظهارنظر نسبت به صدور پروانه تأسیس یا لغو پروانه مؤسسات بیمه</a:t>
            </a:r>
          </a:p>
          <a:p>
            <a:pPr lvl="1" algn="just"/>
            <a:r>
              <a:rPr lang="fa-IR" dirty="0">
                <a:cs typeface="B Lotus" panose="00000400000000000000" pitchFamily="2" charset="-78"/>
              </a:rPr>
              <a:t>- تعیین میزان کارمزد و حق بیمه مربوط به رشتههاي مختلف بیمه</a:t>
            </a:r>
          </a:p>
          <a:p>
            <a:pPr lvl="1" algn="just"/>
            <a:r>
              <a:rPr lang="fa-IR" dirty="0">
                <a:cs typeface="B Lotus" panose="00000400000000000000" pitchFamily="2" charset="-78"/>
              </a:rPr>
              <a:t>- تصویب آییننامههاي لازم براي هدایت امر بیمه و فعالیت مؤسسات بیمه</a:t>
            </a:r>
          </a:p>
          <a:p>
            <a:pPr lvl="1" algn="just"/>
            <a:r>
              <a:rPr lang="fa-IR" dirty="0">
                <a:cs typeface="B Lotus" panose="00000400000000000000" pitchFamily="2" charset="-78"/>
              </a:rPr>
              <a:t>- و انجام سایر وظایف که این قانون براي آن تعیین نموده است.</a:t>
            </a:r>
          </a:p>
          <a:p>
            <a:pPr lvl="1" algn="just"/>
            <a:r>
              <a:rPr lang="fa-IR" dirty="0">
                <a:cs typeface="B Lotus" panose="00000400000000000000" pitchFamily="2" charset="-78"/>
              </a:rPr>
              <a:t>همچنین نرخ حق بیمه و انواع قرارهاي بیمه توسط این شورا تعیین میشود</a:t>
            </a:r>
            <a:endParaRPr lang="en-US" dirty="0">
              <a:cs typeface="B Lotus" panose="00000400000000000000" pitchFamily="2" charset="-78"/>
            </a:endParaRPr>
          </a:p>
        </p:txBody>
      </p:sp>
    </p:spTree>
    <p:extLst>
      <p:ext uri="{BB962C8B-B14F-4D97-AF65-F5344CB8AC3E}">
        <p14:creationId xmlns:p14="http://schemas.microsoft.com/office/powerpoint/2010/main" val="3404912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نهادهای فعال در بازار بیمه</a:t>
            </a:r>
            <a:endParaRPr lang="en-US" dirty="0">
              <a:cs typeface="B Lotus" panose="00000400000000000000" pitchFamily="2" charset="-78"/>
            </a:endParaRPr>
          </a:p>
        </p:txBody>
      </p:sp>
      <p:sp>
        <p:nvSpPr>
          <p:cNvPr id="3" name="Content Placeholder 2"/>
          <p:cNvSpPr>
            <a:spLocks noGrp="1"/>
          </p:cNvSpPr>
          <p:nvPr>
            <p:ph idx="1"/>
          </p:nvPr>
        </p:nvSpPr>
        <p:spPr/>
        <p:txBody>
          <a:bodyPr/>
          <a:lstStyle/>
          <a:p>
            <a:r>
              <a:rPr lang="fa-IR" dirty="0">
                <a:cs typeface="B Lotus" panose="00000400000000000000" pitchFamily="2" charset="-78"/>
              </a:rPr>
              <a:t>شرکتهاي بیمه</a:t>
            </a:r>
          </a:p>
          <a:p>
            <a:pPr lvl="1"/>
            <a:r>
              <a:rPr lang="fa-IR" dirty="0">
                <a:cs typeface="B Lotus" panose="00000400000000000000" pitchFamily="2" charset="-78"/>
              </a:rPr>
              <a:t>بموجب ماده  31قانون تشکیل بیمه مرکزي ایران: عملیـات بیمـه در ایـران بـه وسـیله شـرکتهـاي سهامی عام که تمام سهام به نام بوده و طبق قانون تجارت به ثبت رسیده باشد، انجام خواهد شد.</a:t>
            </a:r>
          </a:p>
          <a:p>
            <a:pPr lvl="1"/>
            <a:r>
              <a:rPr lang="fa-IR" dirty="0">
                <a:cs typeface="B Lotus" panose="00000400000000000000" pitchFamily="2" charset="-78"/>
              </a:rPr>
              <a:t>براساس ماده  37قانون ثبت هر مؤسسه بیمه در ایران موکول به ارائـه پروانـه تأسـیس کـه از طـرف بیمه مرکزي ایران صادر میشود خواهد بود.</a:t>
            </a:r>
          </a:p>
          <a:p>
            <a:pPr lvl="1"/>
            <a:r>
              <a:rPr lang="fa-IR" dirty="0">
                <a:cs typeface="B Lotus" panose="00000400000000000000" pitchFamily="2" charset="-78"/>
              </a:rPr>
              <a:t>در شـهریور  1380نیـز قـانون تأسـیس مؤسسات بیمه غیردولتی نیز به ثبت رسید. بسیاري از قراردادهاي بیمه مستقیماً بین بیمهگذار و بیمـهگـر منعقد نمیشود و دلالان و نمایندگان در این انعقاد نقش دارند</a:t>
            </a:r>
            <a:endParaRPr lang="en-US" dirty="0">
              <a:cs typeface="B Lotus" panose="00000400000000000000" pitchFamily="2" charset="-78"/>
            </a:endParaRPr>
          </a:p>
        </p:txBody>
      </p:sp>
    </p:spTree>
    <p:extLst>
      <p:ext uri="{BB962C8B-B14F-4D97-AF65-F5344CB8AC3E}">
        <p14:creationId xmlns:p14="http://schemas.microsoft.com/office/powerpoint/2010/main" val="792264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fa-IR" dirty="0">
                <a:cs typeface="B Lotus" panose="00000400000000000000" pitchFamily="2" charset="-78"/>
              </a:rPr>
              <a:t>نمایندگیهاي بیمه</a:t>
            </a:r>
          </a:p>
          <a:p>
            <a:pPr lvl="1" algn="just"/>
            <a:r>
              <a:rPr lang="fa-IR" dirty="0">
                <a:cs typeface="B Lotus" panose="00000400000000000000" pitchFamily="2" charset="-78"/>
              </a:rPr>
              <a:t>نماینده بیمـه شخصـی است حقیقی یا حقوقی که با توجه به قوانین و مقررات و مفاد این آئیننامـه مجـاز بـه عرضـه خـدمات بیمهاي به مردم میباشد. </a:t>
            </a:r>
          </a:p>
          <a:p>
            <a:pPr lvl="1" algn="just"/>
            <a:r>
              <a:rPr lang="fa-IR" dirty="0">
                <a:cs typeface="B Lotus" panose="00000400000000000000" pitchFamily="2" charset="-78"/>
              </a:rPr>
              <a:t>نمایندگی بیمه از طرف شرکت بیمه به اشخاص اعطـا مـیشـود. </a:t>
            </a:r>
          </a:p>
          <a:p>
            <a:pPr lvl="1" algn="just"/>
            <a:r>
              <a:rPr lang="fa-IR" dirty="0">
                <a:cs typeface="B Lotus" panose="00000400000000000000" pitchFamily="2" charset="-78"/>
              </a:rPr>
              <a:t>میـزان اختیارات نماینده بیمه به قرارداد و درجه نمایندگی بستگی دارد. </a:t>
            </a:r>
          </a:p>
          <a:p>
            <a:pPr lvl="1" algn="just"/>
            <a:r>
              <a:rPr lang="fa-IR" dirty="0">
                <a:cs typeface="B Lotus" panose="00000400000000000000" pitchFamily="2" charset="-78"/>
              </a:rPr>
              <a:t>بیمـه یـک فعالیـت تجاري است و نماینده از جانب بیمهگر به ارائه بیمه پرداخته، تنها میتواند نماینـده یـک شـرکت بیمـه باشد</a:t>
            </a:r>
            <a:endParaRPr lang="en-US" dirty="0">
              <a:cs typeface="B Lotus" panose="00000400000000000000" pitchFamily="2" charset="-78"/>
            </a:endParaRPr>
          </a:p>
        </p:txBody>
      </p:sp>
    </p:spTree>
    <p:extLst>
      <p:ext uri="{BB962C8B-B14F-4D97-AF65-F5344CB8AC3E}">
        <p14:creationId xmlns:p14="http://schemas.microsoft.com/office/powerpoint/2010/main" val="225753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fa-IR" dirty="0">
                <a:cs typeface="B Lotus" panose="00000400000000000000" pitchFamily="2" charset="-78"/>
              </a:rPr>
              <a:t>دلالان بیمه</a:t>
            </a:r>
          </a:p>
          <a:p>
            <a:pPr lvl="1" algn="just"/>
            <a:r>
              <a:rPr lang="fa-IR" dirty="0">
                <a:cs typeface="B Lotus" panose="00000400000000000000" pitchFamily="2" charset="-78"/>
              </a:rPr>
              <a:t>دلالان بیمه مانند نمایندگان واسطه انجام معاملات بیمـه هسـتند. مقـررات حـاکم قـانون تجـارت و آییننامههاي مربوط به دلالی بوده و تابع آییننامه دلالی رسمی بیمه است</a:t>
            </a:r>
          </a:p>
          <a:p>
            <a:pPr lvl="1" algn="just"/>
            <a:r>
              <a:rPr lang="fa-IR" dirty="0">
                <a:cs typeface="B Lotus" panose="00000400000000000000" pitchFamily="2" charset="-78"/>
              </a:rPr>
              <a:t>دلال رسمی بیمـه شخصـی اسـت کـه در مقابـل دریافـت کارمزد واسطه انجام معاملات بین بیمهگذار و بیمهگر است و داراي پروانه دلالـی مـیباشـد</a:t>
            </a:r>
            <a:endParaRPr lang="en-US" dirty="0">
              <a:cs typeface="B Lotus" panose="00000400000000000000" pitchFamily="2" charset="-78"/>
            </a:endParaRPr>
          </a:p>
        </p:txBody>
      </p:sp>
    </p:spTree>
    <p:extLst>
      <p:ext uri="{BB962C8B-B14F-4D97-AF65-F5344CB8AC3E}">
        <p14:creationId xmlns:p14="http://schemas.microsoft.com/office/powerpoint/2010/main" val="1597385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fa-IR" sz="4000" dirty="0">
                <a:cs typeface="B Lotus" panose="00000400000000000000" pitchFamily="2" charset="-78"/>
              </a:rPr>
              <a:t>بازار بیمه</a:t>
            </a:r>
            <a:endParaRPr lang="en-US" sz="4000" dirty="0">
              <a:cs typeface="B Lotus" panose="00000400000000000000" pitchFamily="2" charset="-78"/>
            </a:endParaRPr>
          </a:p>
        </p:txBody>
      </p:sp>
    </p:spTree>
    <p:extLst>
      <p:ext uri="{BB962C8B-B14F-4D97-AF65-F5344CB8AC3E}">
        <p14:creationId xmlns:p14="http://schemas.microsoft.com/office/powerpoint/2010/main" val="219788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fa-IR" sz="2400" dirty="0">
                <a:solidFill>
                  <a:srgbClr val="000000"/>
                </a:solidFill>
                <a:latin typeface="BZar"/>
                <a:cs typeface="B Lotus" panose="00000400000000000000" pitchFamily="2" charset="-78"/>
              </a:rPr>
              <a:t>براي اولین بار بیمـه از قـرن 15مـیلادي در زمینـه حمـل و نقـل</a:t>
            </a:r>
            <a:br>
              <a:rPr lang="fa-IR" sz="2400" dirty="0">
                <a:solidFill>
                  <a:srgbClr val="000000"/>
                </a:solidFill>
                <a:latin typeface="BZar"/>
                <a:cs typeface="B Lotus" panose="00000400000000000000" pitchFamily="2" charset="-78"/>
              </a:rPr>
            </a:br>
            <a:r>
              <a:rPr lang="fa-IR" sz="2400" dirty="0">
                <a:solidFill>
                  <a:srgbClr val="000000"/>
                </a:solidFill>
                <a:latin typeface="BZar"/>
                <a:cs typeface="B Lotus" panose="00000400000000000000" pitchFamily="2" charset="-78"/>
              </a:rPr>
              <a:t>دریایی کاملا در کشورهاي مدیترانهاي، در ایتالیا ظهور کرد، این عملیات گونهاي بـود کـه صـاحب کالا و کشتی مبلغی به تجارمشغول به کار پرداخت میکرد و در مقابل تجـار تضـمین مـیکردنـد کـه خسارات احتمالی را جبران کنند</a:t>
            </a:r>
          </a:p>
          <a:p>
            <a:pPr algn="just"/>
            <a:r>
              <a:rPr lang="fa-IR" sz="2400" dirty="0">
                <a:solidFill>
                  <a:srgbClr val="000000"/>
                </a:solidFill>
                <a:latin typeface="BZar"/>
                <a:cs typeface="B Lotus" panose="00000400000000000000" pitchFamily="2" charset="-78"/>
              </a:rPr>
              <a:t>بیمه حوادث غیردریایی براي اولین بار در پی آتـش سـوزي لنـدن در سـال 1666کـه منجر به سوختن 1300خانه و کلیسا شد در انگلستان شکل گرفـت</a:t>
            </a:r>
          </a:p>
          <a:p>
            <a:pPr algn="just"/>
            <a:r>
              <a:rPr lang="fa-IR" sz="2400" dirty="0">
                <a:solidFill>
                  <a:srgbClr val="000000"/>
                </a:solidFill>
                <a:latin typeface="BZar"/>
                <a:cs typeface="B Lotus" panose="00000400000000000000" pitchFamily="2" charset="-78"/>
              </a:rPr>
              <a:t>ر فرانسـه نیـز مؤسسـات بیمـه درزمینه بیمه آتشسوزي از سال 1750شـکل گرفـت</a:t>
            </a:r>
          </a:p>
          <a:p>
            <a:pPr algn="just"/>
            <a:r>
              <a:rPr lang="fa-IR" sz="2400" dirty="0">
                <a:solidFill>
                  <a:srgbClr val="000000"/>
                </a:solidFill>
                <a:latin typeface="BZar"/>
                <a:cs typeface="B Lotus" panose="00000400000000000000" pitchFamily="2" charset="-78"/>
              </a:rPr>
              <a:t>ز اواخـر قـرن 19بـا توسـعه ماشینیسـم و فعالیـت اقتصادي، و توسعه علم پزشکی و افزایش امید به زندگی انواع بیمهها توسعه یافت</a:t>
            </a:r>
          </a:p>
          <a:p>
            <a:pPr marL="0" indent="0" algn="just">
              <a:buNone/>
            </a:pPr>
            <a:br>
              <a:rPr lang="fa-IR" sz="2800" dirty="0">
                <a:solidFill>
                  <a:srgbClr val="000000"/>
                </a:solidFill>
                <a:latin typeface="BZar"/>
              </a:rPr>
            </a:br>
            <a:br>
              <a:rPr lang="fa-IR" sz="2800" dirty="0">
                <a:solidFill>
                  <a:srgbClr val="000000"/>
                </a:solidFill>
                <a:latin typeface="BZar"/>
              </a:rPr>
            </a:br>
            <a:br>
              <a:rPr lang="fa-IR" sz="2800" dirty="0">
                <a:solidFill>
                  <a:srgbClr val="000000"/>
                </a:solidFill>
                <a:latin typeface="BZar"/>
              </a:rPr>
            </a:br>
            <a:br>
              <a:rPr lang="fa-IR" sz="2800" dirty="0">
                <a:solidFill>
                  <a:srgbClr val="000000"/>
                </a:solidFill>
                <a:latin typeface="BZar"/>
              </a:rPr>
            </a:br>
            <a:br>
              <a:rPr lang="fa-IR" sz="2800" dirty="0">
                <a:solidFill>
                  <a:srgbClr val="000000"/>
                </a:solidFill>
                <a:latin typeface="BZar"/>
              </a:rPr>
            </a:br>
            <a:endParaRPr lang="en-US" dirty="0"/>
          </a:p>
        </p:txBody>
      </p:sp>
    </p:spTree>
    <p:extLst>
      <p:ext uri="{BB962C8B-B14F-4D97-AF65-F5344CB8AC3E}">
        <p14:creationId xmlns:p14="http://schemas.microsoft.com/office/powerpoint/2010/main" val="1839042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219200"/>
            <a:ext cx="8229600" cy="1143000"/>
          </a:xfrm>
        </p:spPr>
        <p:txBody>
          <a:bodyPr/>
          <a:lstStyle/>
          <a:p>
            <a:pPr algn="ctr"/>
            <a:r>
              <a:rPr lang="fa-IR" sz="5400" b="1" dirty="0">
                <a:solidFill>
                  <a:srgbClr val="000000"/>
                </a:solidFill>
                <a:latin typeface="BZarBold"/>
                <a:cs typeface="B Lotus" panose="00000400000000000000" pitchFamily="2" charset="-78"/>
              </a:rPr>
              <a:t>بیمه در ایران</a:t>
            </a:r>
            <a:br>
              <a:rPr lang="fa-IR" sz="5400" dirty="0">
                <a:solidFill>
                  <a:srgbClr val="000000"/>
                </a:solidFill>
                <a:latin typeface="BZarBold"/>
                <a:cs typeface="B Lotus" panose="00000400000000000000" pitchFamily="2" charset="-78"/>
              </a:rPr>
            </a:br>
            <a:endParaRPr lang="en-US" dirty="0">
              <a:cs typeface="B Lotus" panose="00000400000000000000" pitchFamily="2" charset="-78"/>
            </a:endParaRPr>
          </a:p>
        </p:txBody>
      </p:sp>
      <p:sp>
        <p:nvSpPr>
          <p:cNvPr id="3" name="Content Placeholder 2"/>
          <p:cNvSpPr>
            <a:spLocks noGrp="1"/>
          </p:cNvSpPr>
          <p:nvPr>
            <p:ph idx="1"/>
          </p:nvPr>
        </p:nvSpPr>
        <p:spPr/>
        <p:txBody>
          <a:bodyPr/>
          <a:lstStyle/>
          <a:p>
            <a:pPr algn="just"/>
            <a:r>
              <a:rPr lang="fa-IR" sz="2400" dirty="0">
                <a:solidFill>
                  <a:srgbClr val="000000"/>
                </a:solidFill>
                <a:latin typeface="BZar"/>
                <a:cs typeface="B Lotus" panose="00000400000000000000" pitchFamily="2" charset="-78"/>
              </a:rPr>
              <a:t>بیمه در ایران از سال 1310بـا فعالیـت شـرکتهـاي بیمـه خـارجی از جملـه گسـتراخ، یورکشـایر، ویکتوریا و... ایجاد شد. </a:t>
            </a:r>
          </a:p>
          <a:p>
            <a:r>
              <a:rPr lang="fa-IR" sz="2400" dirty="0">
                <a:solidFill>
                  <a:srgbClr val="000000"/>
                </a:solidFill>
                <a:latin typeface="BZar"/>
                <a:cs typeface="B Lotus" panose="00000400000000000000" pitchFamily="2" charset="-78"/>
              </a:rPr>
              <a:t>بیمه ایران که اولین شرکت بیمه ایرانی است بـا سـرمایه دولتـی در سـال   1314تأسیس شد و قانون بیمه در سال 1316و در 36ماده به تصویب رسید</a:t>
            </a:r>
          </a:p>
          <a:p>
            <a:pPr algn="just"/>
            <a:r>
              <a:rPr lang="fa-IR" sz="2400" dirty="0">
                <a:solidFill>
                  <a:srgbClr val="000000"/>
                </a:solidFill>
                <a:latin typeface="BZar"/>
                <a:cs typeface="B Lotus" panose="00000400000000000000" pitchFamily="2" charset="-78"/>
              </a:rPr>
              <a:t>از سال 1329شرکتهاي بیمه خصوصی ایران فعالیت خود را آغاز نمودند و در سال 1350کنترل و نظارت بر بازار بیمه ایران به نهادي دولتی )بیمـه مرکـزي ایـران( سـپرده شـد</a:t>
            </a:r>
          </a:p>
          <a:p>
            <a:pPr algn="just"/>
            <a:r>
              <a:rPr lang="fa-IR" sz="2400" dirty="0">
                <a:solidFill>
                  <a:srgbClr val="000000"/>
                </a:solidFill>
                <a:latin typeface="BZar"/>
                <a:cs typeface="B Lotus" panose="00000400000000000000" pitchFamily="2" charset="-78"/>
              </a:rPr>
              <a:t>در سـال 1358تمـامی شرکتهاي خصوصی ملی و تحت اختیار دولت اعلام شد و پروانه دو شرکت خارجی لغو گردیـد و در شهریور 1380قانون تأسیس بیمه غیردولتی به تصویب رسید</a:t>
            </a:r>
          </a:p>
          <a:p>
            <a:pPr marL="0" indent="0" algn="just">
              <a:buNone/>
            </a:pPr>
            <a:br>
              <a:rPr lang="fa-IR" sz="2800" dirty="0">
                <a:solidFill>
                  <a:srgbClr val="000000"/>
                </a:solidFill>
                <a:latin typeface="BZar"/>
              </a:rPr>
            </a:br>
            <a:br>
              <a:rPr lang="fa-IR" sz="2800" dirty="0">
                <a:solidFill>
                  <a:srgbClr val="000000"/>
                </a:solidFill>
                <a:latin typeface="BZar"/>
              </a:rPr>
            </a:br>
            <a:br>
              <a:rPr lang="fa-IR" sz="2800" dirty="0">
                <a:solidFill>
                  <a:srgbClr val="000000"/>
                </a:solidFill>
                <a:latin typeface="BZar"/>
              </a:rPr>
            </a:br>
            <a:br>
              <a:rPr lang="fa-IR" sz="2800" dirty="0">
                <a:solidFill>
                  <a:srgbClr val="000000"/>
                </a:solidFill>
                <a:latin typeface="BZar"/>
              </a:rPr>
            </a:br>
            <a:endParaRPr lang="en-US" dirty="0"/>
          </a:p>
        </p:txBody>
      </p:sp>
    </p:spTree>
    <p:extLst>
      <p:ext uri="{BB962C8B-B14F-4D97-AF65-F5344CB8AC3E}">
        <p14:creationId xmlns:p14="http://schemas.microsoft.com/office/powerpoint/2010/main" val="2143369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43000"/>
            <a:ext cx="8229600" cy="1143000"/>
          </a:xfrm>
        </p:spPr>
        <p:txBody>
          <a:bodyPr/>
          <a:lstStyle/>
          <a:p>
            <a:pPr algn="ctr"/>
            <a:br>
              <a:rPr lang="fa-IR" sz="5400" b="1" dirty="0">
                <a:solidFill>
                  <a:srgbClr val="000000"/>
                </a:solidFill>
                <a:latin typeface="BZarBold"/>
              </a:rPr>
            </a:br>
            <a:br>
              <a:rPr lang="fa-IR" sz="5400" b="1" dirty="0">
                <a:solidFill>
                  <a:srgbClr val="000000"/>
                </a:solidFill>
                <a:latin typeface="BZarBold"/>
              </a:rPr>
            </a:br>
            <a:br>
              <a:rPr lang="fa-IR" sz="5400" b="1" dirty="0">
                <a:solidFill>
                  <a:srgbClr val="000000"/>
                </a:solidFill>
                <a:latin typeface="BZarBold"/>
              </a:rPr>
            </a:br>
            <a:br>
              <a:rPr lang="fa-IR" sz="5400" b="1" dirty="0">
                <a:solidFill>
                  <a:srgbClr val="000000"/>
                </a:solidFill>
                <a:latin typeface="BZarBold"/>
              </a:rPr>
            </a:br>
            <a:br>
              <a:rPr lang="fa-IR" sz="5400" b="1" dirty="0">
                <a:solidFill>
                  <a:srgbClr val="000000"/>
                </a:solidFill>
                <a:latin typeface="BZarBold"/>
              </a:rPr>
            </a:br>
            <a:br>
              <a:rPr lang="fa-IR" sz="5400" b="1" dirty="0">
                <a:solidFill>
                  <a:srgbClr val="000000"/>
                </a:solidFill>
                <a:latin typeface="BZarBold"/>
              </a:rPr>
            </a:br>
            <a:r>
              <a:rPr lang="fa-IR" sz="5400" b="1" dirty="0">
                <a:solidFill>
                  <a:srgbClr val="000000"/>
                </a:solidFill>
                <a:latin typeface="BZarBold"/>
                <a:cs typeface="B Lotus" panose="00000400000000000000" pitchFamily="2" charset="-78"/>
              </a:rPr>
              <a:t>تعریف بیمه</a:t>
            </a:r>
            <a:br>
              <a:rPr lang="fa-IR" sz="5400" dirty="0">
                <a:solidFill>
                  <a:srgbClr val="000000"/>
                </a:solidFill>
                <a:latin typeface="BZarBold"/>
              </a:rPr>
            </a:br>
            <a:endParaRPr lang="en-US" dirty="0"/>
          </a:p>
        </p:txBody>
      </p:sp>
      <p:sp>
        <p:nvSpPr>
          <p:cNvPr id="3" name="Content Placeholder 2"/>
          <p:cNvSpPr>
            <a:spLocks noGrp="1"/>
          </p:cNvSpPr>
          <p:nvPr>
            <p:ph idx="1"/>
          </p:nvPr>
        </p:nvSpPr>
        <p:spPr/>
        <p:txBody>
          <a:bodyPr/>
          <a:lstStyle/>
          <a:p>
            <a:pPr algn="just"/>
            <a:r>
              <a:rPr lang="fa-IR" sz="2800" dirty="0">
                <a:solidFill>
                  <a:srgbClr val="000000"/>
                </a:solidFill>
                <a:latin typeface="BZar"/>
                <a:cs typeface="B Lotus" panose="00000400000000000000" pitchFamily="2" charset="-78"/>
              </a:rPr>
              <a:t>بیمه از نظر حقوقی پیمانی است که یک طرف تعهد میکند در ازاي پرداختن مبلغی توسـط طـرف دیگر او را در مقابل بروز حادثه یا خسارت حمایت کند. متعهد را بیمهگر و طرف تعهد را بیمـه گـذار،</a:t>
            </a:r>
            <a:br>
              <a:rPr lang="fa-IR" sz="2800" dirty="0">
                <a:solidFill>
                  <a:srgbClr val="000000"/>
                </a:solidFill>
                <a:latin typeface="BZar"/>
                <a:cs typeface="B Lotus" panose="00000400000000000000" pitchFamily="2" charset="-78"/>
              </a:rPr>
            </a:br>
            <a:r>
              <a:rPr lang="fa-IR" sz="2800" dirty="0">
                <a:solidFill>
                  <a:srgbClr val="000000"/>
                </a:solidFill>
                <a:latin typeface="BZar"/>
                <a:cs typeface="B Lotus" panose="00000400000000000000" pitchFamily="2" charset="-78"/>
              </a:rPr>
              <a:t>وجهی که بیمهگذار میپردازد حق بیمه و آنچه کـه بیمـه شـود موضـوع بیمـه گوینـد</a:t>
            </a:r>
          </a:p>
          <a:p>
            <a:br>
              <a:rPr lang="fa-IR" sz="2800" dirty="0">
                <a:solidFill>
                  <a:srgbClr val="000000"/>
                </a:solidFill>
                <a:latin typeface="BZar"/>
              </a:rPr>
            </a:br>
            <a:endParaRPr lang="en-US" dirty="0"/>
          </a:p>
        </p:txBody>
      </p:sp>
    </p:spTree>
    <p:extLst>
      <p:ext uri="{BB962C8B-B14F-4D97-AF65-F5344CB8AC3E}">
        <p14:creationId xmlns:p14="http://schemas.microsoft.com/office/powerpoint/2010/main" val="527320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انواع بیمه</a:t>
            </a:r>
            <a:endParaRPr lang="en-US" dirty="0">
              <a:cs typeface="B Lotus" panose="00000400000000000000" pitchFamily="2" charset="-78"/>
            </a:endParaRPr>
          </a:p>
        </p:txBody>
      </p:sp>
      <p:sp>
        <p:nvSpPr>
          <p:cNvPr id="3" name="Content Placeholder 2"/>
          <p:cNvSpPr>
            <a:spLocks noGrp="1"/>
          </p:cNvSpPr>
          <p:nvPr>
            <p:ph idx="1"/>
          </p:nvPr>
        </p:nvSpPr>
        <p:spPr/>
        <p:txBody>
          <a:bodyPr/>
          <a:lstStyle/>
          <a:p>
            <a:r>
              <a:rPr lang="fa-IR" sz="2800" dirty="0">
                <a:solidFill>
                  <a:srgbClr val="000000"/>
                </a:solidFill>
                <a:latin typeface="BZar"/>
                <a:cs typeface="B Lotus" panose="00000400000000000000" pitchFamily="2" charset="-78"/>
              </a:rPr>
              <a:t>قراردادهاي بیمه براساس طبیعت تعهدات قراردادي بیمه گر و بیمـهگـذار بـه بیمـه خسـارت وبیمه اشخاص تقسیم میشود</a:t>
            </a:r>
          </a:p>
          <a:p>
            <a:pPr lvl="1"/>
            <a:r>
              <a:rPr lang="fa-IR" b="1" i="0" dirty="0">
                <a:solidFill>
                  <a:srgbClr val="000000"/>
                </a:solidFill>
                <a:effectLst/>
                <a:latin typeface="BZarBold"/>
                <a:cs typeface="B Lotus" panose="00000400000000000000" pitchFamily="2" charset="-78"/>
              </a:rPr>
              <a:t>بیمه خسارت</a:t>
            </a:r>
            <a:br>
              <a:rPr lang="fa-IR" i="0" dirty="0">
                <a:solidFill>
                  <a:srgbClr val="000000"/>
                </a:solidFill>
                <a:effectLst/>
                <a:latin typeface="BZarBold"/>
                <a:cs typeface="B Lotus" panose="00000400000000000000" pitchFamily="2" charset="-78"/>
              </a:rPr>
            </a:br>
            <a:r>
              <a:rPr lang="fa-IR" i="0" dirty="0">
                <a:solidFill>
                  <a:srgbClr val="000000"/>
                </a:solidFill>
                <a:effectLst/>
                <a:latin typeface="BZarBold"/>
                <a:cs typeface="B Lotus" panose="00000400000000000000" pitchFamily="2" charset="-78"/>
              </a:rPr>
              <a:t>هدف بیمه خسارت حفظ سقف دارایی بیمهگذار است و براصل جبران خسارات استوار می باشـد</a:t>
            </a:r>
          </a:p>
          <a:p>
            <a:pPr lvl="2"/>
            <a:r>
              <a:rPr lang="fa-IR" i="0" dirty="0">
                <a:solidFill>
                  <a:srgbClr val="000000"/>
                </a:solidFill>
                <a:effectLst/>
                <a:latin typeface="BZar"/>
                <a:cs typeface="B Lotus" panose="00000400000000000000" pitchFamily="2" charset="-78"/>
              </a:rPr>
              <a:t>بیمه اموال</a:t>
            </a:r>
          </a:p>
          <a:p>
            <a:pPr lvl="3" algn="just"/>
            <a:r>
              <a:rPr lang="fa-IR" i="0" dirty="0">
                <a:solidFill>
                  <a:srgbClr val="000000"/>
                </a:solidFill>
                <a:effectLst/>
                <a:latin typeface="BZar"/>
                <a:cs typeface="B Lotus" panose="00000400000000000000" pitchFamily="2" charset="-78"/>
              </a:rPr>
              <a:t>در بیمه اموال، موضوع تعهد بیمهگـر، جبران خسارت وارد بر شیء میباشد و جزء قدیمیترین انـواع بیمـه اسـت. هـدف بیمـه امـوال جبـران خسارتی است که بیمه گذار از لطمه به اموال و دارایی خود متحمل میشود</a:t>
            </a:r>
          </a:p>
          <a:p>
            <a:pPr lvl="2"/>
            <a:r>
              <a:rPr lang="fa-IR" i="0" dirty="0">
                <a:solidFill>
                  <a:srgbClr val="000000"/>
                </a:solidFill>
                <a:effectLst/>
                <a:latin typeface="BZar"/>
                <a:cs typeface="B Lotus" panose="00000400000000000000" pitchFamily="2" charset="-78"/>
              </a:rPr>
              <a:t>بیمه مسئولیت</a:t>
            </a:r>
          </a:p>
          <a:p>
            <a:pPr lvl="3" algn="just"/>
            <a:r>
              <a:rPr lang="fa-IR" i="0" dirty="0">
                <a:solidFill>
                  <a:srgbClr val="000000"/>
                </a:solidFill>
                <a:effectLst/>
                <a:latin typeface="BZar"/>
                <a:cs typeface="B Lotus" panose="00000400000000000000" pitchFamily="2" charset="-78"/>
              </a:rPr>
              <a:t>بیمه مسئولیت بیمهاي است که مسئولیت مالی بیمهگذار را در قبال اشخاص ثالث پوشش مـیدهـد. در واقع این بیمه کاهش دارایـی را کـه از ایجـاد دیـن حاصـل شـده جبـران مـیکنـد کـه بـه آن بیمـه مسئولیت، بیمه بدهی یا بیمه دارایی منفی گفته میشود. </a:t>
            </a:r>
            <a:br>
              <a:rPr lang="fa-IR" i="0" dirty="0">
                <a:solidFill>
                  <a:srgbClr val="000000"/>
                </a:solidFill>
                <a:effectLst/>
                <a:latin typeface="BZar"/>
              </a:rPr>
            </a:br>
            <a:endParaRPr lang="en-US" dirty="0"/>
          </a:p>
        </p:txBody>
      </p:sp>
    </p:spTree>
    <p:extLst>
      <p:ext uri="{BB962C8B-B14F-4D97-AF65-F5344CB8AC3E}">
        <p14:creationId xmlns:p14="http://schemas.microsoft.com/office/powerpoint/2010/main" val="2261035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r>
              <a:rPr lang="fa-IR" dirty="0">
                <a:cs typeface="B Lotus" panose="00000400000000000000" pitchFamily="2" charset="-78"/>
              </a:rPr>
              <a:t>بیمه اشخاص</a:t>
            </a:r>
            <a:endParaRPr lang="en-US" dirty="0">
              <a:cs typeface="B Lotus" panose="00000400000000000000" pitchFamily="2" charset="-78"/>
            </a:endParaRPr>
          </a:p>
          <a:p>
            <a:pPr lvl="2"/>
            <a:r>
              <a:rPr lang="fa-IR" dirty="0">
                <a:cs typeface="B Lotus" panose="00000400000000000000" pitchFamily="2" charset="-78"/>
              </a:rPr>
              <a:t>موضوع بیمه اشخاص تمامیت جسمانی بیمهگذار است. زنـدگی، مـرگ، زایمـان و... از انـواع ایـن</a:t>
            </a:r>
            <a:r>
              <a:rPr lang="en-US" dirty="0">
                <a:cs typeface="B Lotus" panose="00000400000000000000" pitchFamily="2" charset="-78"/>
              </a:rPr>
              <a:t> </a:t>
            </a:r>
            <a:r>
              <a:rPr lang="fa-IR" dirty="0">
                <a:cs typeface="B Lotus" panose="00000400000000000000" pitchFamily="2" charset="-78"/>
              </a:rPr>
              <a:t>بیمه میباشد که تعیین مبلغ قابل پرداخت به عهده</a:t>
            </a:r>
            <a:r>
              <a:rPr lang="en-US" dirty="0">
                <a:cs typeface="B Lotus" panose="00000400000000000000" pitchFamily="2" charset="-78"/>
              </a:rPr>
              <a:t> </a:t>
            </a:r>
            <a:r>
              <a:rPr lang="fa-IR" dirty="0">
                <a:cs typeface="B Lotus" panose="00000400000000000000" pitchFamily="2" charset="-78"/>
              </a:rPr>
              <a:t>ي بیمه</a:t>
            </a:r>
            <a:r>
              <a:rPr lang="en-US" dirty="0">
                <a:cs typeface="B Lotus" panose="00000400000000000000" pitchFamily="2" charset="-78"/>
              </a:rPr>
              <a:t> </a:t>
            </a:r>
            <a:r>
              <a:rPr lang="fa-IR" dirty="0">
                <a:cs typeface="B Lotus" panose="00000400000000000000" pitchFamily="2" charset="-78"/>
              </a:rPr>
              <a:t>گذار است. </a:t>
            </a:r>
            <a:endParaRPr lang="en-US" dirty="0">
              <a:cs typeface="B Lotus" panose="00000400000000000000" pitchFamily="2" charset="-78"/>
            </a:endParaRPr>
          </a:p>
          <a:p>
            <a:pPr lvl="2"/>
            <a:r>
              <a:rPr lang="fa-IR" dirty="0">
                <a:cs typeface="B Lotus" panose="00000400000000000000" pitchFamily="2" charset="-78"/>
              </a:rPr>
              <a:t>بیمه عمر</a:t>
            </a:r>
            <a:endParaRPr lang="en-US" dirty="0">
              <a:cs typeface="B Lotus" panose="00000400000000000000" pitchFamily="2" charset="-78"/>
            </a:endParaRPr>
          </a:p>
          <a:p>
            <a:pPr lvl="2"/>
            <a:r>
              <a:rPr lang="fa-IR" dirty="0">
                <a:cs typeface="B Lotus" panose="00000400000000000000" pitchFamily="2" charset="-78"/>
              </a:rPr>
              <a:t>بیمه خسارت جانی</a:t>
            </a:r>
            <a:endParaRPr lang="en-US" dirty="0">
              <a:cs typeface="B Lotus" panose="00000400000000000000" pitchFamily="2" charset="-78"/>
            </a:endParaRPr>
          </a:p>
          <a:p>
            <a:pPr lvl="1"/>
            <a:endParaRPr lang="en-US" dirty="0">
              <a:cs typeface="B Lotus" panose="00000400000000000000" pitchFamily="2" charset="-78"/>
            </a:endParaRPr>
          </a:p>
        </p:txBody>
      </p:sp>
    </p:spTree>
    <p:extLst>
      <p:ext uri="{BB962C8B-B14F-4D97-AF65-F5344CB8AC3E}">
        <p14:creationId xmlns:p14="http://schemas.microsoft.com/office/powerpoint/2010/main" val="2286590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363663"/>
            <a:ext cx="8229600" cy="1143000"/>
          </a:xfrm>
        </p:spPr>
        <p:txBody>
          <a:bodyPr/>
          <a:lstStyle/>
          <a:p>
            <a:pPr algn="ctr"/>
            <a:br>
              <a:rPr lang="en-US" sz="4800" b="1" dirty="0">
                <a:solidFill>
                  <a:srgbClr val="000000"/>
                </a:solidFill>
                <a:latin typeface="BZarBold"/>
                <a:cs typeface="B Lotus" panose="00000400000000000000" pitchFamily="2" charset="-78"/>
              </a:rPr>
            </a:br>
            <a:br>
              <a:rPr lang="en-US" sz="4800" b="1" dirty="0">
                <a:solidFill>
                  <a:srgbClr val="000000"/>
                </a:solidFill>
                <a:latin typeface="BZarBold"/>
                <a:cs typeface="B Lotus" panose="00000400000000000000" pitchFamily="2" charset="-78"/>
              </a:rPr>
            </a:br>
            <a:br>
              <a:rPr lang="en-US" sz="4800" b="1" dirty="0">
                <a:solidFill>
                  <a:srgbClr val="000000"/>
                </a:solidFill>
                <a:latin typeface="BZarBold"/>
                <a:cs typeface="B Lotus" panose="00000400000000000000" pitchFamily="2" charset="-78"/>
              </a:rPr>
            </a:br>
            <a:br>
              <a:rPr lang="en-US" sz="4800" b="1" dirty="0">
                <a:solidFill>
                  <a:srgbClr val="000000"/>
                </a:solidFill>
                <a:latin typeface="BZarBold"/>
                <a:cs typeface="B Lotus" panose="00000400000000000000" pitchFamily="2" charset="-78"/>
              </a:rPr>
            </a:br>
            <a:br>
              <a:rPr lang="en-US" sz="4800" b="1" dirty="0">
                <a:solidFill>
                  <a:srgbClr val="000000"/>
                </a:solidFill>
                <a:latin typeface="BZarBold"/>
                <a:cs typeface="B Lotus" panose="00000400000000000000" pitchFamily="2" charset="-78"/>
              </a:rPr>
            </a:br>
            <a:br>
              <a:rPr lang="fa-IR" sz="4800" b="1" dirty="0">
                <a:solidFill>
                  <a:srgbClr val="000000"/>
                </a:solidFill>
                <a:latin typeface="BZarBold"/>
                <a:cs typeface="B Lotus" panose="00000400000000000000" pitchFamily="2" charset="-78"/>
              </a:rPr>
            </a:br>
            <a:br>
              <a:rPr lang="fa-IR" sz="4800" b="1" dirty="0">
                <a:solidFill>
                  <a:srgbClr val="000000"/>
                </a:solidFill>
                <a:latin typeface="BZarBold"/>
                <a:cs typeface="B Lotus" panose="00000400000000000000" pitchFamily="2" charset="-78"/>
              </a:rPr>
            </a:br>
            <a:br>
              <a:rPr lang="fa-IR" sz="4800" b="1" dirty="0">
                <a:solidFill>
                  <a:srgbClr val="000000"/>
                </a:solidFill>
                <a:latin typeface="BZarBold"/>
                <a:cs typeface="B Lotus" panose="00000400000000000000" pitchFamily="2" charset="-78"/>
              </a:rPr>
            </a:br>
            <a:r>
              <a:rPr lang="fa-IR" sz="4800" b="1" dirty="0">
                <a:solidFill>
                  <a:srgbClr val="000000"/>
                </a:solidFill>
                <a:latin typeface="BZarBold"/>
                <a:cs typeface="B Lotus" panose="00000400000000000000" pitchFamily="2" charset="-78"/>
              </a:rPr>
              <a:t>سازمان و ساختار فعالیت بیمه در ایران</a:t>
            </a:r>
            <a:br>
              <a:rPr lang="fa-IR" sz="4800" dirty="0">
                <a:solidFill>
                  <a:srgbClr val="000000"/>
                </a:solidFill>
                <a:latin typeface="BZarBold"/>
              </a:rPr>
            </a:br>
            <a:endParaRPr lang="en-US" sz="4800" dirty="0"/>
          </a:p>
        </p:txBody>
      </p:sp>
      <p:sp>
        <p:nvSpPr>
          <p:cNvPr id="3" name="Content Placeholder 2"/>
          <p:cNvSpPr>
            <a:spLocks noGrp="1"/>
          </p:cNvSpPr>
          <p:nvPr>
            <p:ph idx="1"/>
          </p:nvPr>
        </p:nvSpPr>
        <p:spPr/>
        <p:txBody>
          <a:bodyPr/>
          <a:lstStyle/>
          <a:p>
            <a:r>
              <a:rPr lang="fa-IR" sz="2800" b="1" dirty="0">
                <a:solidFill>
                  <a:srgbClr val="000000"/>
                </a:solidFill>
                <a:latin typeface="BZarBold"/>
                <a:cs typeface="B Lotus" panose="00000400000000000000" pitchFamily="2" charset="-78"/>
              </a:rPr>
              <a:t>نهاد ناظر: بیمه مرکزي ایران</a:t>
            </a:r>
          </a:p>
          <a:p>
            <a:pPr lvl="1" algn="just"/>
            <a:r>
              <a:rPr lang="fa-IR" i="0" dirty="0">
                <a:solidFill>
                  <a:srgbClr val="000000"/>
                </a:solidFill>
                <a:effectLst/>
                <a:latin typeface="BZarBold"/>
                <a:cs typeface="B Lotus" panose="00000400000000000000" pitchFamily="2" charset="-78"/>
              </a:rPr>
              <a:t>نظارت بر فعالیتهاي بیمهاي در ایران بر عهده بیمه مرکـزي ایـران کـه در قالب شرکت سهامی از سال  1350براساس قانون تأسیس بیمه مرکزي ایـران و بیمـهگـري تأسـیس گردید قرار دارد</a:t>
            </a:r>
          </a:p>
          <a:p>
            <a:pPr lvl="1"/>
            <a:r>
              <a:rPr lang="fa-IR" i="0" dirty="0">
                <a:solidFill>
                  <a:srgbClr val="000000"/>
                </a:solidFill>
                <a:effectLst/>
                <a:latin typeface="BZarBold"/>
                <a:cs typeface="B Lotus" panose="00000400000000000000" pitchFamily="2" charset="-78"/>
              </a:rPr>
              <a:t>بیمه مرکزي به انعقاد قرارداد بیمه با افراد و بیمهگذاران نمیپردازد و به دنبال منافع خود نیست بلکـه از حقوق بیمهگذاران و صاحبان حقوق آنها حمایت میکند</a:t>
            </a:r>
            <a:r>
              <a:rPr lang="fa-IR" i="0" dirty="0">
                <a:solidFill>
                  <a:srgbClr val="000000"/>
                </a:solidFill>
                <a:effectLst/>
                <a:latin typeface="BZarBold"/>
              </a:rPr>
              <a:t>.</a:t>
            </a:r>
          </a:p>
          <a:p>
            <a:pPr lvl="1"/>
            <a:r>
              <a:rPr lang="fa-IR" i="0" dirty="0">
                <a:solidFill>
                  <a:srgbClr val="000000"/>
                </a:solidFill>
                <a:effectLst/>
                <a:latin typeface="BZarBold"/>
                <a:cs typeface="B Lotus" panose="00000400000000000000" pitchFamily="2" charset="-78"/>
              </a:rPr>
              <a:t>بیمه مرکزي ایران از چهار رکن مجمـع عمـومی، شـوراي عـالی بیمـه، هیئـت عامل و بازرسان تشکیل شده.</a:t>
            </a:r>
            <a:br>
              <a:rPr lang="fa-IR" i="0" dirty="0">
                <a:solidFill>
                  <a:srgbClr val="000000"/>
                </a:solidFill>
                <a:effectLst/>
                <a:latin typeface="BZarBold"/>
              </a:rPr>
            </a:br>
            <a:endParaRPr lang="en-US" dirty="0"/>
          </a:p>
        </p:txBody>
      </p:sp>
    </p:spTree>
    <p:extLst>
      <p:ext uri="{BB962C8B-B14F-4D97-AF65-F5344CB8AC3E}">
        <p14:creationId xmlns:p14="http://schemas.microsoft.com/office/powerpoint/2010/main" val="4134575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وظایف بیمه مرکزی ایران</a:t>
            </a:r>
            <a:endParaRPr lang="en-US" dirty="0">
              <a:cs typeface="B Lotus" panose="00000400000000000000" pitchFamily="2" charset="-78"/>
            </a:endParaRPr>
          </a:p>
        </p:txBody>
      </p:sp>
      <p:sp>
        <p:nvSpPr>
          <p:cNvPr id="3" name="Content Placeholder 2"/>
          <p:cNvSpPr>
            <a:spLocks noGrp="1"/>
          </p:cNvSpPr>
          <p:nvPr>
            <p:ph idx="1"/>
          </p:nvPr>
        </p:nvSpPr>
        <p:spPr/>
        <p:txBody>
          <a:bodyPr/>
          <a:lstStyle/>
          <a:p>
            <a:pPr algn="just"/>
            <a:r>
              <a:rPr lang="fa-IR" dirty="0">
                <a:cs typeface="B Lotus" panose="00000400000000000000" pitchFamily="2" charset="-78"/>
              </a:rPr>
              <a:t>بیمه مرکـزي ایـران در قالب شرکت سهامی از سال  1350براساس قانون تأسیس بیمه مرکزي ایـران و بیمـهگـري تأسـیس گردید</a:t>
            </a:r>
          </a:p>
          <a:p>
            <a:pPr lvl="1" algn="just"/>
            <a:r>
              <a:rPr lang="fa-IR" dirty="0">
                <a:cs typeface="B Lotus" panose="00000400000000000000" pitchFamily="2" charset="-78"/>
              </a:rPr>
              <a:t>تهیه آییننامهها و مقرراتی که براي حسن اجراي بیمه در ایران لازم باشـد بـا توجـه بـه مفـاد قانون )برعهده شوراي عالی بیمه(</a:t>
            </a:r>
          </a:p>
          <a:p>
            <a:pPr lvl="1" algn="just"/>
            <a:r>
              <a:rPr lang="fa-IR" dirty="0">
                <a:cs typeface="B Lotus" panose="00000400000000000000" pitchFamily="2" charset="-78"/>
              </a:rPr>
              <a:t>تهیه اطلاعات لازم از فعالیتهاي کلیه مؤسسات بیمه که در ایران کار میکنند</a:t>
            </a:r>
          </a:p>
          <a:p>
            <a:pPr lvl="1" algn="just"/>
            <a:r>
              <a:rPr lang="fa-IR" dirty="0">
                <a:cs typeface="B Lotus" panose="00000400000000000000" pitchFamily="2" charset="-78"/>
              </a:rPr>
              <a:t>اداره صندوق تأمین خسارتهاي بدنی و تظنیم آییننامه آن</a:t>
            </a:r>
          </a:p>
          <a:p>
            <a:pPr lvl="1" algn="just"/>
            <a:r>
              <a:rPr lang="fa-IR" dirty="0">
                <a:cs typeface="B Lotus" panose="00000400000000000000" pitchFamily="2" charset="-78"/>
              </a:rPr>
              <a:t> ارشاد و هدایت و نظارت بر مؤسسات بیمه و حمایت از آنها جهت حفظ سـلامت بـازار و تنظـیم</a:t>
            </a:r>
          </a:p>
          <a:p>
            <a:pPr lvl="1" algn="just"/>
            <a:r>
              <a:rPr lang="fa-IR" dirty="0">
                <a:cs typeface="B Lotus" panose="00000400000000000000" pitchFamily="2" charset="-78"/>
              </a:rPr>
              <a:t>امور نمایندگی و دلالی بیمه و نظارت بر امور بیمه اتکایی و ... و سایر موارد</a:t>
            </a:r>
            <a:endParaRPr lang="en-US" dirty="0">
              <a:cs typeface="B Lotus" panose="00000400000000000000" pitchFamily="2" charset="-78"/>
            </a:endParaRPr>
          </a:p>
        </p:txBody>
      </p:sp>
    </p:spTree>
    <p:extLst>
      <p:ext uri="{BB962C8B-B14F-4D97-AF65-F5344CB8AC3E}">
        <p14:creationId xmlns:p14="http://schemas.microsoft.com/office/powerpoint/2010/main" val="347588245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0</TotalTime>
  <Words>777</Words>
  <Application>Microsoft Office PowerPoint</Application>
  <PresentationFormat>Widescreen</PresentationFormat>
  <Paragraphs>66</Paragraphs>
  <Slides>14</Slides>
  <Notes>0</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14</vt:i4>
      </vt:variant>
    </vt:vector>
  </HeadingPairs>
  <TitlesOfParts>
    <vt:vector size="28" baseType="lpstr">
      <vt:lpstr>Arial</vt:lpstr>
      <vt:lpstr>B Lotus</vt:lpstr>
      <vt:lpstr>B Titr</vt:lpstr>
      <vt:lpstr>BZar</vt:lpstr>
      <vt:lpstr>BZarBold</vt:lpstr>
      <vt:lpstr>Calibri</vt:lpstr>
      <vt:lpstr>Calibri Light</vt:lpstr>
      <vt:lpstr>Constantia</vt:lpstr>
      <vt:lpstr>Majalla UI</vt:lpstr>
      <vt:lpstr>Times New Roman</vt:lpstr>
      <vt:lpstr>Traditional Arabic</vt:lpstr>
      <vt:lpstr>Wingdings 2</vt:lpstr>
      <vt:lpstr>Office Theme</vt:lpstr>
      <vt:lpstr>Flow</vt:lpstr>
      <vt:lpstr>حقوق تجارت</vt:lpstr>
      <vt:lpstr>PowerPoint Presentation</vt:lpstr>
      <vt:lpstr>PowerPoint Presentation</vt:lpstr>
      <vt:lpstr>بیمه در ایران </vt:lpstr>
      <vt:lpstr>      تعریف بیمه </vt:lpstr>
      <vt:lpstr>انواع بیمه</vt:lpstr>
      <vt:lpstr>PowerPoint Presentation</vt:lpstr>
      <vt:lpstr>        سازمان و ساختار فعالیت بیمه در ایران </vt:lpstr>
      <vt:lpstr>وظایف بیمه مرکزی ایران</vt:lpstr>
      <vt:lpstr>شورای عالی بیمه (رکن سیاستگذار)</vt:lpstr>
      <vt:lpstr>PowerPoint Presentation</vt:lpstr>
      <vt:lpstr>نهادهای فعال در بازار بیمه</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حقوق تجارت</dc:title>
  <dc:creator>seyed mohammad reza hoseini</dc:creator>
  <cp:lastModifiedBy>seyed mohammad reza hoseini</cp:lastModifiedBy>
  <cp:revision>1</cp:revision>
  <dcterms:created xsi:type="dcterms:W3CDTF">2016-10-18T08:24:33Z</dcterms:created>
  <dcterms:modified xsi:type="dcterms:W3CDTF">2016-10-18T08:25:11Z</dcterms:modified>
</cp:coreProperties>
</file>