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08" r:id="rId1"/>
  </p:sldMasterIdLst>
  <p:notesMasterIdLst>
    <p:notesMasterId r:id="rId7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5" r:id="rId15"/>
    <p:sldId id="276" r:id="rId16"/>
    <p:sldId id="280" r:id="rId17"/>
    <p:sldId id="281" r:id="rId18"/>
    <p:sldId id="270" r:id="rId19"/>
    <p:sldId id="310" r:id="rId20"/>
    <p:sldId id="301" r:id="rId21"/>
    <p:sldId id="299" r:id="rId22"/>
    <p:sldId id="300" r:id="rId23"/>
    <p:sldId id="271" r:id="rId24"/>
    <p:sldId id="303" r:id="rId25"/>
    <p:sldId id="302" r:id="rId26"/>
    <p:sldId id="307" r:id="rId27"/>
    <p:sldId id="321" r:id="rId28"/>
    <p:sldId id="322" r:id="rId29"/>
    <p:sldId id="323" r:id="rId30"/>
    <p:sldId id="324" r:id="rId31"/>
    <p:sldId id="325" r:id="rId32"/>
    <p:sldId id="272" r:id="rId33"/>
    <p:sldId id="277" r:id="rId34"/>
    <p:sldId id="278" r:id="rId35"/>
    <p:sldId id="279" r:id="rId36"/>
    <p:sldId id="273" r:id="rId37"/>
    <p:sldId id="274"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304" r:id="rId56"/>
    <p:sldId id="305" r:id="rId57"/>
    <p:sldId id="308" r:id="rId58"/>
    <p:sldId id="309" r:id="rId59"/>
    <p:sldId id="312" r:id="rId60"/>
    <p:sldId id="326" r:id="rId61"/>
    <p:sldId id="311" r:id="rId62"/>
    <p:sldId id="320" r:id="rId63"/>
    <p:sldId id="313" r:id="rId64"/>
    <p:sldId id="315" r:id="rId65"/>
    <p:sldId id="316" r:id="rId66"/>
    <p:sldId id="317" r:id="rId67"/>
    <p:sldId id="318" r:id="rId68"/>
    <p:sldId id="319" r:id="rId69"/>
    <p:sldId id="314" r:id="rId70"/>
    <p:sldId id="306" r:id="rId7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646C3E-0114-4119-B642-E9D9CA5972C3}" type="doc">
      <dgm:prSet loTypeId="urn:microsoft.com/office/officeart/2005/8/layout/hProcess11" loCatId="process" qsTypeId="urn:microsoft.com/office/officeart/2005/8/quickstyle/3d3" qsCatId="3D" csTypeId="urn:microsoft.com/office/officeart/2005/8/colors/accent6_4" csCatId="accent6" phldr="1"/>
      <dgm:spPr/>
    </dgm:pt>
    <dgm:pt modelId="{54DA8F0F-8FC7-4422-800B-71314A1A4E0C}">
      <dgm:prSet phldrT="[Text]" custT="1"/>
      <dgm:spPr/>
      <dgm:t>
        <a:bodyPr/>
        <a:lstStyle/>
        <a:p>
          <a:pPr rtl="1"/>
          <a:r>
            <a:rPr lang="fa-IR" sz="2400" b="1" dirty="0" smtClean="0">
              <a:cs typeface="B Nazanin" pitchFamily="2" charset="-78"/>
            </a:rPr>
            <a:t>1985</a:t>
          </a:r>
          <a:endParaRPr lang="fa-IR" sz="2400" b="1" dirty="0">
            <a:cs typeface="B Nazanin" pitchFamily="2" charset="-78"/>
          </a:endParaRPr>
        </a:p>
      </dgm:t>
    </dgm:pt>
    <dgm:pt modelId="{DCB61AE3-8C34-4954-A8BB-5EE1241B2EEE}" type="parTrans" cxnId="{94732C38-FE32-46ED-AF84-2E3A48AC5C83}">
      <dgm:prSet/>
      <dgm:spPr/>
      <dgm:t>
        <a:bodyPr/>
        <a:lstStyle/>
        <a:p>
          <a:pPr rtl="1"/>
          <a:endParaRPr lang="fa-IR"/>
        </a:p>
      </dgm:t>
    </dgm:pt>
    <dgm:pt modelId="{A050B6CF-AB7A-4ED5-A8E3-D2C65CDD8A75}" type="sibTrans" cxnId="{94732C38-FE32-46ED-AF84-2E3A48AC5C83}">
      <dgm:prSet/>
      <dgm:spPr/>
      <dgm:t>
        <a:bodyPr/>
        <a:lstStyle/>
        <a:p>
          <a:pPr rtl="1"/>
          <a:endParaRPr lang="fa-IR"/>
        </a:p>
      </dgm:t>
    </dgm:pt>
    <dgm:pt modelId="{C1F98B34-0D42-4368-9A35-20BA953DF5BE}">
      <dgm:prSet phldrT="[Text]" custT="1"/>
      <dgm:spPr/>
      <dgm:t>
        <a:bodyPr/>
        <a:lstStyle/>
        <a:p>
          <a:pPr rtl="1"/>
          <a:r>
            <a:rPr lang="fa-IR" sz="2400" b="1" dirty="0" smtClean="0">
              <a:cs typeface="B Nazanin" pitchFamily="2" charset="-78"/>
            </a:rPr>
            <a:t>2004</a:t>
          </a:r>
          <a:endParaRPr lang="fa-IR" sz="2400" b="1" dirty="0">
            <a:cs typeface="B Nazanin" pitchFamily="2" charset="-78"/>
          </a:endParaRPr>
        </a:p>
      </dgm:t>
    </dgm:pt>
    <dgm:pt modelId="{FBB82408-8D12-4428-BDAB-F525FD954B96}" type="parTrans" cxnId="{FAD3BC33-99EA-412D-9050-8737F9CCBA7A}">
      <dgm:prSet/>
      <dgm:spPr/>
      <dgm:t>
        <a:bodyPr/>
        <a:lstStyle/>
        <a:p>
          <a:pPr rtl="1"/>
          <a:endParaRPr lang="fa-IR"/>
        </a:p>
      </dgm:t>
    </dgm:pt>
    <dgm:pt modelId="{1B365ADD-CA29-42E2-A8F5-5A7A3E9A4DB6}" type="sibTrans" cxnId="{FAD3BC33-99EA-412D-9050-8737F9CCBA7A}">
      <dgm:prSet/>
      <dgm:spPr/>
      <dgm:t>
        <a:bodyPr/>
        <a:lstStyle/>
        <a:p>
          <a:pPr rtl="1"/>
          <a:endParaRPr lang="fa-IR"/>
        </a:p>
      </dgm:t>
    </dgm:pt>
    <dgm:pt modelId="{9AFEFCB1-A7D8-4598-8345-7C3CC3B3CEB4}">
      <dgm:prSet phldrT="[Text]" custT="1"/>
      <dgm:spPr/>
      <dgm:t>
        <a:bodyPr/>
        <a:lstStyle/>
        <a:p>
          <a:pPr rtl="1"/>
          <a:r>
            <a:rPr lang="fa-IR" sz="2400" b="1" dirty="0" smtClean="0">
              <a:cs typeface="B Nazanin" pitchFamily="2" charset="-78"/>
            </a:rPr>
            <a:t>2007</a:t>
          </a:r>
          <a:endParaRPr lang="fa-IR" sz="2400" b="1" dirty="0">
            <a:cs typeface="B Nazanin" pitchFamily="2" charset="-78"/>
          </a:endParaRPr>
        </a:p>
      </dgm:t>
    </dgm:pt>
    <dgm:pt modelId="{1CD990F7-C741-43A5-96F2-D90514016CF9}" type="parTrans" cxnId="{B024DE3E-62EE-4310-9F46-5417DD778079}">
      <dgm:prSet/>
      <dgm:spPr/>
      <dgm:t>
        <a:bodyPr/>
        <a:lstStyle/>
        <a:p>
          <a:pPr rtl="1"/>
          <a:endParaRPr lang="fa-IR"/>
        </a:p>
      </dgm:t>
    </dgm:pt>
    <dgm:pt modelId="{F7A40E7B-DFEC-4A85-9CAB-C51F884D5388}" type="sibTrans" cxnId="{B024DE3E-62EE-4310-9F46-5417DD778079}">
      <dgm:prSet/>
      <dgm:spPr/>
      <dgm:t>
        <a:bodyPr/>
        <a:lstStyle/>
        <a:p>
          <a:pPr rtl="1"/>
          <a:endParaRPr lang="fa-IR"/>
        </a:p>
      </dgm:t>
    </dgm:pt>
    <dgm:pt modelId="{20D70F81-CA03-4663-B0F1-90C81AC6376D}">
      <dgm:prSet custT="1"/>
      <dgm:spPr/>
      <dgm:t>
        <a:bodyPr/>
        <a:lstStyle/>
        <a:p>
          <a:pPr rtl="1"/>
          <a:r>
            <a:rPr lang="fa-IR" sz="2400" b="1" dirty="0" smtClean="0">
              <a:cs typeface="B Nazanin" pitchFamily="2" charset="-78"/>
            </a:rPr>
            <a:t>1935</a:t>
          </a:r>
          <a:endParaRPr lang="fa-IR" sz="2400" b="1" dirty="0">
            <a:cs typeface="B Nazanin" pitchFamily="2" charset="-78"/>
          </a:endParaRPr>
        </a:p>
      </dgm:t>
    </dgm:pt>
    <dgm:pt modelId="{E3530A7A-4E38-40D4-B7C7-566B0FBE5E29}" type="parTrans" cxnId="{38AE97DB-7470-4385-BDDC-6F9711B9DCAF}">
      <dgm:prSet/>
      <dgm:spPr/>
      <dgm:t>
        <a:bodyPr/>
        <a:lstStyle/>
        <a:p>
          <a:pPr rtl="1"/>
          <a:endParaRPr lang="fa-IR"/>
        </a:p>
      </dgm:t>
    </dgm:pt>
    <dgm:pt modelId="{BE7EB0E7-66D5-48A5-B518-AD368AE07FE4}" type="sibTrans" cxnId="{38AE97DB-7470-4385-BDDC-6F9711B9DCAF}">
      <dgm:prSet/>
      <dgm:spPr/>
      <dgm:t>
        <a:bodyPr/>
        <a:lstStyle/>
        <a:p>
          <a:pPr rtl="1"/>
          <a:endParaRPr lang="fa-IR"/>
        </a:p>
      </dgm:t>
    </dgm:pt>
    <dgm:pt modelId="{E7AE6A97-8503-49C9-88C2-FC163081044E}" type="pres">
      <dgm:prSet presAssocID="{1E646C3E-0114-4119-B642-E9D9CA5972C3}" presName="Name0" presStyleCnt="0">
        <dgm:presLayoutVars>
          <dgm:dir/>
          <dgm:resizeHandles val="exact"/>
        </dgm:presLayoutVars>
      </dgm:prSet>
      <dgm:spPr/>
    </dgm:pt>
    <dgm:pt modelId="{851F32DD-6B70-404B-89BF-AF229C94D3DF}" type="pres">
      <dgm:prSet presAssocID="{1E646C3E-0114-4119-B642-E9D9CA5972C3}" presName="arrow" presStyleLbl="bgShp" presStyleIdx="0" presStyleCnt="1" custScaleY="92105"/>
      <dgm:spPr/>
    </dgm:pt>
    <dgm:pt modelId="{DBFDC10C-EE6E-4A39-929F-A8D40EB14D39}" type="pres">
      <dgm:prSet presAssocID="{1E646C3E-0114-4119-B642-E9D9CA5972C3}" presName="points" presStyleCnt="0"/>
      <dgm:spPr/>
    </dgm:pt>
    <dgm:pt modelId="{EBE4368B-C676-41F9-ADC1-AACEA01C8138}" type="pres">
      <dgm:prSet presAssocID="{20D70F81-CA03-4663-B0F1-90C81AC6376D}" presName="compositeA" presStyleCnt="0"/>
      <dgm:spPr/>
    </dgm:pt>
    <dgm:pt modelId="{44A374A0-DE90-4055-8BEE-93B75B18111D}" type="pres">
      <dgm:prSet presAssocID="{20D70F81-CA03-4663-B0F1-90C81AC6376D}" presName="textA" presStyleLbl="revTx" presStyleIdx="0" presStyleCnt="4">
        <dgm:presLayoutVars>
          <dgm:bulletEnabled val="1"/>
        </dgm:presLayoutVars>
      </dgm:prSet>
      <dgm:spPr/>
      <dgm:t>
        <a:bodyPr/>
        <a:lstStyle/>
        <a:p>
          <a:pPr rtl="1"/>
          <a:endParaRPr lang="fa-IR"/>
        </a:p>
      </dgm:t>
    </dgm:pt>
    <dgm:pt modelId="{936E2C9D-3CCD-4FB7-A1B2-D7F0CFCC0CDA}" type="pres">
      <dgm:prSet presAssocID="{20D70F81-CA03-4663-B0F1-90C81AC6376D}" presName="circleA" presStyleLbl="node1" presStyleIdx="0" presStyleCnt="4"/>
      <dgm:spPr/>
    </dgm:pt>
    <dgm:pt modelId="{727F9FA4-2695-4D97-86C3-7539590448FB}" type="pres">
      <dgm:prSet presAssocID="{20D70F81-CA03-4663-B0F1-90C81AC6376D}" presName="spaceA" presStyleCnt="0"/>
      <dgm:spPr/>
    </dgm:pt>
    <dgm:pt modelId="{3C4DF30F-68CB-45B1-9BB4-C75F37135FDE}" type="pres">
      <dgm:prSet presAssocID="{BE7EB0E7-66D5-48A5-B518-AD368AE07FE4}" presName="space" presStyleCnt="0"/>
      <dgm:spPr/>
    </dgm:pt>
    <dgm:pt modelId="{49B0B458-2F11-43FD-BC0E-17CC6C519BF8}" type="pres">
      <dgm:prSet presAssocID="{54DA8F0F-8FC7-4422-800B-71314A1A4E0C}" presName="compositeB" presStyleCnt="0"/>
      <dgm:spPr/>
    </dgm:pt>
    <dgm:pt modelId="{34DF57EA-1AD0-4772-9ED4-AAD22DD15F41}" type="pres">
      <dgm:prSet presAssocID="{54DA8F0F-8FC7-4422-800B-71314A1A4E0C}" presName="textB" presStyleLbl="revTx" presStyleIdx="1" presStyleCnt="4">
        <dgm:presLayoutVars>
          <dgm:bulletEnabled val="1"/>
        </dgm:presLayoutVars>
      </dgm:prSet>
      <dgm:spPr/>
      <dgm:t>
        <a:bodyPr/>
        <a:lstStyle/>
        <a:p>
          <a:pPr rtl="1"/>
          <a:endParaRPr lang="fa-IR"/>
        </a:p>
      </dgm:t>
    </dgm:pt>
    <dgm:pt modelId="{AF15D3FD-C1A8-472D-A0DC-AED1B7372651}" type="pres">
      <dgm:prSet presAssocID="{54DA8F0F-8FC7-4422-800B-71314A1A4E0C}" presName="circleB" presStyleLbl="node1" presStyleIdx="1" presStyleCnt="4"/>
      <dgm:spPr/>
    </dgm:pt>
    <dgm:pt modelId="{3A1FEE33-A221-4D81-AD50-9DAA9227B886}" type="pres">
      <dgm:prSet presAssocID="{54DA8F0F-8FC7-4422-800B-71314A1A4E0C}" presName="spaceB" presStyleCnt="0"/>
      <dgm:spPr/>
    </dgm:pt>
    <dgm:pt modelId="{E5D5C43C-9BEC-420B-9BE2-C04095E2919E}" type="pres">
      <dgm:prSet presAssocID="{A050B6CF-AB7A-4ED5-A8E3-D2C65CDD8A75}" presName="space" presStyleCnt="0"/>
      <dgm:spPr/>
    </dgm:pt>
    <dgm:pt modelId="{3CD48868-4B8F-4E79-A241-26AADD721537}" type="pres">
      <dgm:prSet presAssocID="{C1F98B34-0D42-4368-9A35-20BA953DF5BE}" presName="compositeA" presStyleCnt="0"/>
      <dgm:spPr/>
    </dgm:pt>
    <dgm:pt modelId="{200B8F0F-F635-4E6E-9883-05A935B91151}" type="pres">
      <dgm:prSet presAssocID="{C1F98B34-0D42-4368-9A35-20BA953DF5BE}" presName="textA" presStyleLbl="revTx" presStyleIdx="2" presStyleCnt="4">
        <dgm:presLayoutVars>
          <dgm:bulletEnabled val="1"/>
        </dgm:presLayoutVars>
      </dgm:prSet>
      <dgm:spPr/>
      <dgm:t>
        <a:bodyPr/>
        <a:lstStyle/>
        <a:p>
          <a:pPr rtl="1"/>
          <a:endParaRPr lang="fa-IR"/>
        </a:p>
      </dgm:t>
    </dgm:pt>
    <dgm:pt modelId="{D6E627AA-FED2-4E22-8BDF-7CB9C1C1939A}" type="pres">
      <dgm:prSet presAssocID="{C1F98B34-0D42-4368-9A35-20BA953DF5BE}" presName="circleA" presStyleLbl="node1" presStyleIdx="2" presStyleCnt="4"/>
      <dgm:spPr/>
    </dgm:pt>
    <dgm:pt modelId="{BAB92E40-3061-48F7-9DC7-87ECE73F48FF}" type="pres">
      <dgm:prSet presAssocID="{C1F98B34-0D42-4368-9A35-20BA953DF5BE}" presName="spaceA" presStyleCnt="0"/>
      <dgm:spPr/>
    </dgm:pt>
    <dgm:pt modelId="{A2A014A7-B87D-4836-94FE-B986C85B1362}" type="pres">
      <dgm:prSet presAssocID="{1B365ADD-CA29-42E2-A8F5-5A7A3E9A4DB6}" presName="space" presStyleCnt="0"/>
      <dgm:spPr/>
    </dgm:pt>
    <dgm:pt modelId="{384DF42E-878E-4478-B0D4-30FF7DD112CF}" type="pres">
      <dgm:prSet presAssocID="{9AFEFCB1-A7D8-4598-8345-7C3CC3B3CEB4}" presName="compositeB" presStyleCnt="0"/>
      <dgm:spPr/>
    </dgm:pt>
    <dgm:pt modelId="{3A447DCF-B923-4766-8732-C24393A33A7C}" type="pres">
      <dgm:prSet presAssocID="{9AFEFCB1-A7D8-4598-8345-7C3CC3B3CEB4}" presName="textB" presStyleLbl="revTx" presStyleIdx="3" presStyleCnt="4">
        <dgm:presLayoutVars>
          <dgm:bulletEnabled val="1"/>
        </dgm:presLayoutVars>
      </dgm:prSet>
      <dgm:spPr/>
      <dgm:t>
        <a:bodyPr/>
        <a:lstStyle/>
        <a:p>
          <a:pPr rtl="1"/>
          <a:endParaRPr lang="fa-IR"/>
        </a:p>
      </dgm:t>
    </dgm:pt>
    <dgm:pt modelId="{5F3AB320-9698-482B-B321-FC2E3BD62646}" type="pres">
      <dgm:prSet presAssocID="{9AFEFCB1-A7D8-4598-8345-7C3CC3B3CEB4}" presName="circleB" presStyleLbl="node1" presStyleIdx="3" presStyleCnt="4"/>
      <dgm:spPr/>
    </dgm:pt>
    <dgm:pt modelId="{573C4738-2071-4F21-91A4-C930688A7A8A}" type="pres">
      <dgm:prSet presAssocID="{9AFEFCB1-A7D8-4598-8345-7C3CC3B3CEB4}" presName="spaceB" presStyleCnt="0"/>
      <dgm:spPr/>
    </dgm:pt>
  </dgm:ptLst>
  <dgm:cxnLst>
    <dgm:cxn modelId="{75F58231-9528-4048-BA69-C03161EAE230}" type="presOf" srcId="{C1F98B34-0D42-4368-9A35-20BA953DF5BE}" destId="{200B8F0F-F635-4E6E-9883-05A935B91151}" srcOrd="0" destOrd="0" presId="urn:microsoft.com/office/officeart/2005/8/layout/hProcess11"/>
    <dgm:cxn modelId="{94732C38-FE32-46ED-AF84-2E3A48AC5C83}" srcId="{1E646C3E-0114-4119-B642-E9D9CA5972C3}" destId="{54DA8F0F-8FC7-4422-800B-71314A1A4E0C}" srcOrd="1" destOrd="0" parTransId="{DCB61AE3-8C34-4954-A8BB-5EE1241B2EEE}" sibTransId="{A050B6CF-AB7A-4ED5-A8E3-D2C65CDD8A75}"/>
    <dgm:cxn modelId="{73E4DE29-3CA5-48AB-AE69-FD940CAF5491}" type="presOf" srcId="{20D70F81-CA03-4663-B0F1-90C81AC6376D}" destId="{44A374A0-DE90-4055-8BEE-93B75B18111D}" srcOrd="0" destOrd="0" presId="urn:microsoft.com/office/officeart/2005/8/layout/hProcess11"/>
    <dgm:cxn modelId="{5B79E322-41D0-44A2-A198-5084E9829AD9}" type="presOf" srcId="{9AFEFCB1-A7D8-4598-8345-7C3CC3B3CEB4}" destId="{3A447DCF-B923-4766-8732-C24393A33A7C}" srcOrd="0" destOrd="0" presId="urn:microsoft.com/office/officeart/2005/8/layout/hProcess11"/>
    <dgm:cxn modelId="{FAD3BC33-99EA-412D-9050-8737F9CCBA7A}" srcId="{1E646C3E-0114-4119-B642-E9D9CA5972C3}" destId="{C1F98B34-0D42-4368-9A35-20BA953DF5BE}" srcOrd="2" destOrd="0" parTransId="{FBB82408-8D12-4428-BDAB-F525FD954B96}" sibTransId="{1B365ADD-CA29-42E2-A8F5-5A7A3E9A4DB6}"/>
    <dgm:cxn modelId="{B024DE3E-62EE-4310-9F46-5417DD778079}" srcId="{1E646C3E-0114-4119-B642-E9D9CA5972C3}" destId="{9AFEFCB1-A7D8-4598-8345-7C3CC3B3CEB4}" srcOrd="3" destOrd="0" parTransId="{1CD990F7-C741-43A5-96F2-D90514016CF9}" sibTransId="{F7A40E7B-DFEC-4A85-9CAB-C51F884D5388}"/>
    <dgm:cxn modelId="{0F9C1A35-1418-4B3D-B6A5-23752EF3548C}" type="presOf" srcId="{54DA8F0F-8FC7-4422-800B-71314A1A4E0C}" destId="{34DF57EA-1AD0-4772-9ED4-AAD22DD15F41}" srcOrd="0" destOrd="0" presId="urn:microsoft.com/office/officeart/2005/8/layout/hProcess11"/>
    <dgm:cxn modelId="{574C7087-3B3A-41F7-84FE-74B570C90109}" type="presOf" srcId="{1E646C3E-0114-4119-B642-E9D9CA5972C3}" destId="{E7AE6A97-8503-49C9-88C2-FC163081044E}" srcOrd="0" destOrd="0" presId="urn:microsoft.com/office/officeart/2005/8/layout/hProcess11"/>
    <dgm:cxn modelId="{38AE97DB-7470-4385-BDDC-6F9711B9DCAF}" srcId="{1E646C3E-0114-4119-B642-E9D9CA5972C3}" destId="{20D70F81-CA03-4663-B0F1-90C81AC6376D}" srcOrd="0" destOrd="0" parTransId="{E3530A7A-4E38-40D4-B7C7-566B0FBE5E29}" sibTransId="{BE7EB0E7-66D5-48A5-B518-AD368AE07FE4}"/>
    <dgm:cxn modelId="{E94114C7-92C6-427A-88F6-0ACF9B1329CA}" type="presParOf" srcId="{E7AE6A97-8503-49C9-88C2-FC163081044E}" destId="{851F32DD-6B70-404B-89BF-AF229C94D3DF}" srcOrd="0" destOrd="0" presId="urn:microsoft.com/office/officeart/2005/8/layout/hProcess11"/>
    <dgm:cxn modelId="{FE83609B-D061-4D15-A88A-2B3D850119A0}" type="presParOf" srcId="{E7AE6A97-8503-49C9-88C2-FC163081044E}" destId="{DBFDC10C-EE6E-4A39-929F-A8D40EB14D39}" srcOrd="1" destOrd="0" presId="urn:microsoft.com/office/officeart/2005/8/layout/hProcess11"/>
    <dgm:cxn modelId="{01C8EB95-BF32-4A08-9618-2D9005DD68E4}" type="presParOf" srcId="{DBFDC10C-EE6E-4A39-929F-A8D40EB14D39}" destId="{EBE4368B-C676-41F9-ADC1-AACEA01C8138}" srcOrd="0" destOrd="0" presId="urn:microsoft.com/office/officeart/2005/8/layout/hProcess11"/>
    <dgm:cxn modelId="{1F3A5DC3-6A7D-4215-A726-79CD216DD2B0}" type="presParOf" srcId="{EBE4368B-C676-41F9-ADC1-AACEA01C8138}" destId="{44A374A0-DE90-4055-8BEE-93B75B18111D}" srcOrd="0" destOrd="0" presId="urn:microsoft.com/office/officeart/2005/8/layout/hProcess11"/>
    <dgm:cxn modelId="{D3E8019D-F35D-4CE3-A7C1-EF71F2D94D41}" type="presParOf" srcId="{EBE4368B-C676-41F9-ADC1-AACEA01C8138}" destId="{936E2C9D-3CCD-4FB7-A1B2-D7F0CFCC0CDA}" srcOrd="1" destOrd="0" presId="urn:microsoft.com/office/officeart/2005/8/layout/hProcess11"/>
    <dgm:cxn modelId="{C705F2C8-CDBF-4012-AF1A-8A6BA2CCDD83}" type="presParOf" srcId="{EBE4368B-C676-41F9-ADC1-AACEA01C8138}" destId="{727F9FA4-2695-4D97-86C3-7539590448FB}" srcOrd="2" destOrd="0" presId="urn:microsoft.com/office/officeart/2005/8/layout/hProcess11"/>
    <dgm:cxn modelId="{5B375FFA-FDF5-4FA3-951C-BAC73747CBA2}" type="presParOf" srcId="{DBFDC10C-EE6E-4A39-929F-A8D40EB14D39}" destId="{3C4DF30F-68CB-45B1-9BB4-C75F37135FDE}" srcOrd="1" destOrd="0" presId="urn:microsoft.com/office/officeart/2005/8/layout/hProcess11"/>
    <dgm:cxn modelId="{437E44FA-EA07-4CC0-A889-0DDF232A37CA}" type="presParOf" srcId="{DBFDC10C-EE6E-4A39-929F-A8D40EB14D39}" destId="{49B0B458-2F11-43FD-BC0E-17CC6C519BF8}" srcOrd="2" destOrd="0" presId="urn:microsoft.com/office/officeart/2005/8/layout/hProcess11"/>
    <dgm:cxn modelId="{D2C2D518-AFD0-4075-B5BE-9F67D2376953}" type="presParOf" srcId="{49B0B458-2F11-43FD-BC0E-17CC6C519BF8}" destId="{34DF57EA-1AD0-4772-9ED4-AAD22DD15F41}" srcOrd="0" destOrd="0" presId="urn:microsoft.com/office/officeart/2005/8/layout/hProcess11"/>
    <dgm:cxn modelId="{6368629F-21F8-4AB6-BC71-6B6303E50841}" type="presParOf" srcId="{49B0B458-2F11-43FD-BC0E-17CC6C519BF8}" destId="{AF15D3FD-C1A8-472D-A0DC-AED1B7372651}" srcOrd="1" destOrd="0" presId="urn:microsoft.com/office/officeart/2005/8/layout/hProcess11"/>
    <dgm:cxn modelId="{5DAAC6B2-94D6-485F-9C1D-74280AE591E9}" type="presParOf" srcId="{49B0B458-2F11-43FD-BC0E-17CC6C519BF8}" destId="{3A1FEE33-A221-4D81-AD50-9DAA9227B886}" srcOrd="2" destOrd="0" presId="urn:microsoft.com/office/officeart/2005/8/layout/hProcess11"/>
    <dgm:cxn modelId="{6D5A98CD-BD7C-4D60-A5FD-04147E284E0A}" type="presParOf" srcId="{DBFDC10C-EE6E-4A39-929F-A8D40EB14D39}" destId="{E5D5C43C-9BEC-420B-9BE2-C04095E2919E}" srcOrd="3" destOrd="0" presId="urn:microsoft.com/office/officeart/2005/8/layout/hProcess11"/>
    <dgm:cxn modelId="{CA8A2BC1-7034-4576-9D91-49CAC0A85E60}" type="presParOf" srcId="{DBFDC10C-EE6E-4A39-929F-A8D40EB14D39}" destId="{3CD48868-4B8F-4E79-A241-26AADD721537}" srcOrd="4" destOrd="0" presId="urn:microsoft.com/office/officeart/2005/8/layout/hProcess11"/>
    <dgm:cxn modelId="{F23F9981-89B4-4BB5-9B73-098BC24B8C26}" type="presParOf" srcId="{3CD48868-4B8F-4E79-A241-26AADD721537}" destId="{200B8F0F-F635-4E6E-9883-05A935B91151}" srcOrd="0" destOrd="0" presId="urn:microsoft.com/office/officeart/2005/8/layout/hProcess11"/>
    <dgm:cxn modelId="{C74236E6-2B6E-41AC-A777-9E3C6309A196}" type="presParOf" srcId="{3CD48868-4B8F-4E79-A241-26AADD721537}" destId="{D6E627AA-FED2-4E22-8BDF-7CB9C1C1939A}" srcOrd="1" destOrd="0" presId="urn:microsoft.com/office/officeart/2005/8/layout/hProcess11"/>
    <dgm:cxn modelId="{59B83599-32C1-46D9-A669-33CA06CA2B9B}" type="presParOf" srcId="{3CD48868-4B8F-4E79-A241-26AADD721537}" destId="{BAB92E40-3061-48F7-9DC7-87ECE73F48FF}" srcOrd="2" destOrd="0" presId="urn:microsoft.com/office/officeart/2005/8/layout/hProcess11"/>
    <dgm:cxn modelId="{11E72096-5DE1-4A48-BA7F-6FA2CE8DE37E}" type="presParOf" srcId="{DBFDC10C-EE6E-4A39-929F-A8D40EB14D39}" destId="{A2A014A7-B87D-4836-94FE-B986C85B1362}" srcOrd="5" destOrd="0" presId="urn:microsoft.com/office/officeart/2005/8/layout/hProcess11"/>
    <dgm:cxn modelId="{AD7B1C53-5E1C-49C4-B8A5-E133238FFAAC}" type="presParOf" srcId="{DBFDC10C-EE6E-4A39-929F-A8D40EB14D39}" destId="{384DF42E-878E-4478-B0D4-30FF7DD112CF}" srcOrd="6" destOrd="0" presId="urn:microsoft.com/office/officeart/2005/8/layout/hProcess11"/>
    <dgm:cxn modelId="{C657E31B-87B9-4020-8B14-615ACCE35D2D}" type="presParOf" srcId="{384DF42E-878E-4478-B0D4-30FF7DD112CF}" destId="{3A447DCF-B923-4766-8732-C24393A33A7C}" srcOrd="0" destOrd="0" presId="urn:microsoft.com/office/officeart/2005/8/layout/hProcess11"/>
    <dgm:cxn modelId="{B16850D9-19F2-47DC-9FBA-8085504CFB1C}" type="presParOf" srcId="{384DF42E-878E-4478-B0D4-30FF7DD112CF}" destId="{5F3AB320-9698-482B-B321-FC2E3BD62646}" srcOrd="1" destOrd="0" presId="urn:microsoft.com/office/officeart/2005/8/layout/hProcess11"/>
    <dgm:cxn modelId="{3D071815-C743-4C29-8A60-F6AB869FDD68}" type="presParOf" srcId="{384DF42E-878E-4478-B0D4-30FF7DD112CF}" destId="{573C4738-2071-4F21-91A4-C930688A7A8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9B98F5-B903-431F-8E48-51BE686390F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pPr rtl="1"/>
          <a:endParaRPr lang="fa-IR"/>
        </a:p>
      </dgm:t>
    </dgm:pt>
    <dgm:pt modelId="{AD782E9D-7B57-4389-9539-3A8C4AE191EC}">
      <dgm:prSet phldrT="[Text]" custT="1"/>
      <dgm:spPr/>
      <dgm:t>
        <a:bodyPr/>
        <a:lstStyle/>
        <a:p>
          <a:pPr rtl="1"/>
          <a:r>
            <a:rPr lang="fa-IR" sz="1400" b="1" dirty="0" smtClean="0">
              <a:solidFill>
                <a:schemeClr val="bg2">
                  <a:lumMod val="50000"/>
                </a:schemeClr>
              </a:solidFill>
              <a:cs typeface="B Nazanin" pitchFamily="2" charset="-78"/>
            </a:rPr>
            <a:t>متغییر های سیاسی ، قانونی ، اقتصادی و فرهنگی و منابع ، اهداف شرکت ها و جایگاه کسب و کار</a:t>
          </a:r>
          <a:endParaRPr lang="fa-IR" sz="1400" b="1" dirty="0">
            <a:solidFill>
              <a:schemeClr val="bg2">
                <a:lumMod val="50000"/>
              </a:schemeClr>
            </a:solidFill>
            <a:cs typeface="B Nazanin" pitchFamily="2" charset="-78"/>
          </a:endParaRPr>
        </a:p>
      </dgm:t>
    </dgm:pt>
    <dgm:pt modelId="{F7498E03-6E60-48FD-A61D-29747F617213}" type="parTrans" cxnId="{22A7268F-7B90-4506-8DD4-08A0FF4D3054}">
      <dgm:prSet/>
      <dgm:spPr/>
      <dgm:t>
        <a:bodyPr/>
        <a:lstStyle/>
        <a:p>
          <a:pPr rtl="1"/>
          <a:endParaRPr lang="fa-IR"/>
        </a:p>
      </dgm:t>
    </dgm:pt>
    <dgm:pt modelId="{5EE8F3CD-8729-4F08-8564-8193DDACC234}" type="sibTrans" cxnId="{22A7268F-7B90-4506-8DD4-08A0FF4D3054}">
      <dgm:prSet/>
      <dgm:spPr/>
      <dgm:t>
        <a:bodyPr/>
        <a:lstStyle/>
        <a:p>
          <a:pPr rtl="1"/>
          <a:endParaRPr lang="fa-IR"/>
        </a:p>
      </dgm:t>
    </dgm:pt>
    <dgm:pt modelId="{95254C31-7564-426F-BA18-9B4D5EF5E5DC}">
      <dgm:prSet phldrT="[Text]" custT="1"/>
      <dgm:spPr/>
      <dgm:t>
        <a:bodyPr/>
        <a:lstStyle/>
        <a:p>
          <a:pPr rtl="1"/>
          <a:r>
            <a:rPr lang="fa-IR" sz="1800" b="1" dirty="0" smtClean="0">
              <a:solidFill>
                <a:schemeClr val="bg2">
                  <a:lumMod val="50000"/>
                </a:schemeClr>
              </a:solidFill>
              <a:cs typeface="B Nazanin" pitchFamily="2" charset="-78"/>
            </a:rPr>
            <a:t>محصول ، قیمت ، مکان  و تبلیغات </a:t>
          </a:r>
        </a:p>
        <a:p>
          <a:pPr rtl="1"/>
          <a:r>
            <a:rPr lang="en-US" sz="1800" b="1" dirty="0" smtClean="0">
              <a:solidFill>
                <a:schemeClr val="bg2">
                  <a:lumMod val="50000"/>
                </a:schemeClr>
              </a:solidFill>
              <a:cs typeface="B Nazanin" pitchFamily="2" charset="-78"/>
            </a:rPr>
            <a:t>p</a:t>
          </a:r>
          <a:r>
            <a:rPr lang="fa-IR" sz="1800" b="1" dirty="0" smtClean="0">
              <a:solidFill>
                <a:schemeClr val="bg2">
                  <a:lumMod val="50000"/>
                </a:schemeClr>
              </a:solidFill>
              <a:cs typeface="B Nazanin" pitchFamily="2" charset="-78"/>
            </a:rPr>
            <a:t>4</a:t>
          </a:r>
          <a:endParaRPr lang="fa-IR" sz="1800" b="1" dirty="0">
            <a:solidFill>
              <a:schemeClr val="bg2">
                <a:lumMod val="50000"/>
              </a:schemeClr>
            </a:solidFill>
            <a:cs typeface="B Nazanin" pitchFamily="2" charset="-78"/>
          </a:endParaRPr>
        </a:p>
      </dgm:t>
    </dgm:pt>
    <dgm:pt modelId="{C4A01E13-7F9B-48A7-A725-1479D0A9303B}" type="parTrans" cxnId="{CA938128-230A-4511-8A69-D98A32FFB0B5}">
      <dgm:prSet/>
      <dgm:spPr/>
      <dgm:t>
        <a:bodyPr/>
        <a:lstStyle/>
        <a:p>
          <a:pPr rtl="1"/>
          <a:endParaRPr lang="fa-IR"/>
        </a:p>
      </dgm:t>
    </dgm:pt>
    <dgm:pt modelId="{3B0BF050-BB58-46B6-922F-E2B31C5D9270}" type="sibTrans" cxnId="{CA938128-230A-4511-8A69-D98A32FFB0B5}">
      <dgm:prSet/>
      <dgm:spPr/>
      <dgm:t>
        <a:bodyPr/>
        <a:lstStyle/>
        <a:p>
          <a:pPr rtl="1"/>
          <a:endParaRPr lang="fa-IR"/>
        </a:p>
      </dgm:t>
    </dgm:pt>
    <dgm:pt modelId="{B0792E0F-1DA7-42D3-A16A-2A41AACC5A9B}">
      <dgm:prSet phldrT="[Text]" custT="1"/>
      <dgm:spPr/>
      <dgm:t>
        <a:bodyPr/>
        <a:lstStyle/>
        <a:p>
          <a:pPr rtl="1"/>
          <a:r>
            <a:rPr lang="fa-IR" sz="1800" b="1" dirty="0" smtClean="0">
              <a:solidFill>
                <a:schemeClr val="bg2">
                  <a:lumMod val="50000"/>
                </a:schemeClr>
              </a:solidFill>
              <a:cs typeface="B Nazanin" pitchFamily="2" charset="-78"/>
            </a:rPr>
            <a:t>مشتری</a:t>
          </a:r>
          <a:endParaRPr lang="fa-IR" sz="1800" b="1" dirty="0">
            <a:solidFill>
              <a:schemeClr val="bg2">
                <a:lumMod val="50000"/>
              </a:schemeClr>
            </a:solidFill>
            <a:cs typeface="B Nazanin" pitchFamily="2" charset="-78"/>
          </a:endParaRPr>
        </a:p>
      </dgm:t>
    </dgm:pt>
    <dgm:pt modelId="{44BD2AA0-3202-494F-AA47-CDD390FC87FE}" type="parTrans" cxnId="{E016D643-4A02-4CEF-B293-7FF74BE60826}">
      <dgm:prSet/>
      <dgm:spPr/>
      <dgm:t>
        <a:bodyPr/>
        <a:lstStyle/>
        <a:p>
          <a:pPr rtl="1"/>
          <a:endParaRPr lang="fa-IR"/>
        </a:p>
      </dgm:t>
    </dgm:pt>
    <dgm:pt modelId="{2C3EFCBE-74E1-4BE4-BFEE-50D8F76EAE0D}" type="sibTrans" cxnId="{E016D643-4A02-4CEF-B293-7FF74BE60826}">
      <dgm:prSet/>
      <dgm:spPr/>
      <dgm:t>
        <a:bodyPr/>
        <a:lstStyle/>
        <a:p>
          <a:pPr rtl="1"/>
          <a:endParaRPr lang="fa-IR"/>
        </a:p>
      </dgm:t>
    </dgm:pt>
    <dgm:pt modelId="{11F6D8B2-208A-4E87-B56F-9C8763C2C2E7}" type="pres">
      <dgm:prSet presAssocID="{DA9B98F5-B903-431F-8E48-51BE686390F8}" presName="Name0" presStyleCnt="0">
        <dgm:presLayoutVars>
          <dgm:chMax val="7"/>
          <dgm:resizeHandles val="exact"/>
        </dgm:presLayoutVars>
      </dgm:prSet>
      <dgm:spPr/>
      <dgm:t>
        <a:bodyPr/>
        <a:lstStyle/>
        <a:p>
          <a:pPr rtl="1"/>
          <a:endParaRPr lang="fa-IR"/>
        </a:p>
      </dgm:t>
    </dgm:pt>
    <dgm:pt modelId="{66D7EBEA-43DF-44F5-9646-52FA46757BF6}" type="pres">
      <dgm:prSet presAssocID="{DA9B98F5-B903-431F-8E48-51BE686390F8}" presName="comp1" presStyleCnt="0"/>
      <dgm:spPr/>
    </dgm:pt>
    <dgm:pt modelId="{CAFAAC13-2104-4F71-A2D2-031168E3C5B6}" type="pres">
      <dgm:prSet presAssocID="{DA9B98F5-B903-431F-8E48-51BE686390F8}" presName="circle1" presStyleLbl="node1" presStyleIdx="0" presStyleCnt="3" custScaleX="120000"/>
      <dgm:spPr/>
      <dgm:t>
        <a:bodyPr/>
        <a:lstStyle/>
        <a:p>
          <a:pPr rtl="1"/>
          <a:endParaRPr lang="fa-IR"/>
        </a:p>
      </dgm:t>
    </dgm:pt>
    <dgm:pt modelId="{B63CCFCF-F9AA-4D9D-8C77-68A1AE8BA631}" type="pres">
      <dgm:prSet presAssocID="{DA9B98F5-B903-431F-8E48-51BE686390F8}" presName="c1text" presStyleLbl="node1" presStyleIdx="0" presStyleCnt="3">
        <dgm:presLayoutVars>
          <dgm:bulletEnabled val="1"/>
        </dgm:presLayoutVars>
      </dgm:prSet>
      <dgm:spPr/>
      <dgm:t>
        <a:bodyPr/>
        <a:lstStyle/>
        <a:p>
          <a:pPr rtl="1"/>
          <a:endParaRPr lang="fa-IR"/>
        </a:p>
      </dgm:t>
    </dgm:pt>
    <dgm:pt modelId="{CC71E98F-34F4-4CAF-AE9F-6B0A2566A4F1}" type="pres">
      <dgm:prSet presAssocID="{DA9B98F5-B903-431F-8E48-51BE686390F8}" presName="comp2" presStyleCnt="0"/>
      <dgm:spPr/>
    </dgm:pt>
    <dgm:pt modelId="{D6B0871F-7F03-4362-9E8E-A64423DD1367}" type="pres">
      <dgm:prSet presAssocID="{DA9B98F5-B903-431F-8E48-51BE686390F8}" presName="circle2" presStyleLbl="node1" presStyleIdx="1" presStyleCnt="3"/>
      <dgm:spPr/>
      <dgm:t>
        <a:bodyPr/>
        <a:lstStyle/>
        <a:p>
          <a:pPr rtl="1"/>
          <a:endParaRPr lang="fa-IR"/>
        </a:p>
      </dgm:t>
    </dgm:pt>
    <dgm:pt modelId="{B61D7E08-941B-49B3-8139-0DA55CA7EFE5}" type="pres">
      <dgm:prSet presAssocID="{DA9B98F5-B903-431F-8E48-51BE686390F8}" presName="c2text" presStyleLbl="node1" presStyleIdx="1" presStyleCnt="3">
        <dgm:presLayoutVars>
          <dgm:bulletEnabled val="1"/>
        </dgm:presLayoutVars>
      </dgm:prSet>
      <dgm:spPr/>
      <dgm:t>
        <a:bodyPr/>
        <a:lstStyle/>
        <a:p>
          <a:pPr rtl="1"/>
          <a:endParaRPr lang="fa-IR"/>
        </a:p>
      </dgm:t>
    </dgm:pt>
    <dgm:pt modelId="{A77FA2C3-AF91-41F8-9988-BDC5244FE69A}" type="pres">
      <dgm:prSet presAssocID="{DA9B98F5-B903-431F-8E48-51BE686390F8}" presName="comp3" presStyleCnt="0"/>
      <dgm:spPr/>
    </dgm:pt>
    <dgm:pt modelId="{E1E1EF29-B272-40B1-83BC-ECB658FB6805}" type="pres">
      <dgm:prSet presAssocID="{DA9B98F5-B903-431F-8E48-51BE686390F8}" presName="circle3" presStyleLbl="node1" presStyleIdx="2" presStyleCnt="3"/>
      <dgm:spPr/>
      <dgm:t>
        <a:bodyPr/>
        <a:lstStyle/>
        <a:p>
          <a:pPr rtl="1"/>
          <a:endParaRPr lang="fa-IR"/>
        </a:p>
      </dgm:t>
    </dgm:pt>
    <dgm:pt modelId="{2CAAB546-81E0-4461-92E8-E42AFB371577}" type="pres">
      <dgm:prSet presAssocID="{DA9B98F5-B903-431F-8E48-51BE686390F8}" presName="c3text" presStyleLbl="node1" presStyleIdx="2" presStyleCnt="3">
        <dgm:presLayoutVars>
          <dgm:bulletEnabled val="1"/>
        </dgm:presLayoutVars>
      </dgm:prSet>
      <dgm:spPr/>
      <dgm:t>
        <a:bodyPr/>
        <a:lstStyle/>
        <a:p>
          <a:pPr rtl="1"/>
          <a:endParaRPr lang="fa-IR"/>
        </a:p>
      </dgm:t>
    </dgm:pt>
  </dgm:ptLst>
  <dgm:cxnLst>
    <dgm:cxn modelId="{9727BEB0-C825-4920-BD53-EF5F993E0C82}" type="presOf" srcId="{B0792E0F-1DA7-42D3-A16A-2A41AACC5A9B}" destId="{2CAAB546-81E0-4461-92E8-E42AFB371577}" srcOrd="1" destOrd="0" presId="urn:microsoft.com/office/officeart/2005/8/layout/venn2"/>
    <dgm:cxn modelId="{702BD35D-9A09-4308-B43C-DC04A9E46847}" type="presOf" srcId="{B0792E0F-1DA7-42D3-A16A-2A41AACC5A9B}" destId="{E1E1EF29-B272-40B1-83BC-ECB658FB6805}" srcOrd="0" destOrd="0" presId="urn:microsoft.com/office/officeart/2005/8/layout/venn2"/>
    <dgm:cxn modelId="{CA938128-230A-4511-8A69-D98A32FFB0B5}" srcId="{DA9B98F5-B903-431F-8E48-51BE686390F8}" destId="{95254C31-7564-426F-BA18-9B4D5EF5E5DC}" srcOrd="1" destOrd="0" parTransId="{C4A01E13-7F9B-48A7-A725-1479D0A9303B}" sibTransId="{3B0BF050-BB58-46B6-922F-E2B31C5D9270}"/>
    <dgm:cxn modelId="{255A23B9-C157-4574-B422-F4E8F2A66075}" type="presOf" srcId="{95254C31-7564-426F-BA18-9B4D5EF5E5DC}" destId="{B61D7E08-941B-49B3-8139-0DA55CA7EFE5}" srcOrd="1" destOrd="0" presId="urn:microsoft.com/office/officeart/2005/8/layout/venn2"/>
    <dgm:cxn modelId="{11DDC55D-4140-4F2F-B390-E38C395BF1D2}" type="presOf" srcId="{AD782E9D-7B57-4389-9539-3A8C4AE191EC}" destId="{CAFAAC13-2104-4F71-A2D2-031168E3C5B6}" srcOrd="0" destOrd="0" presId="urn:microsoft.com/office/officeart/2005/8/layout/venn2"/>
    <dgm:cxn modelId="{5EC07496-8AB3-494C-BB47-BA1323D7BF88}" type="presOf" srcId="{AD782E9D-7B57-4389-9539-3A8C4AE191EC}" destId="{B63CCFCF-F9AA-4D9D-8C77-68A1AE8BA631}" srcOrd="1" destOrd="0" presId="urn:microsoft.com/office/officeart/2005/8/layout/venn2"/>
    <dgm:cxn modelId="{2E44910B-1E23-4E09-9DDF-7103481563E0}" type="presOf" srcId="{DA9B98F5-B903-431F-8E48-51BE686390F8}" destId="{11F6D8B2-208A-4E87-B56F-9C8763C2C2E7}" srcOrd="0" destOrd="0" presId="urn:microsoft.com/office/officeart/2005/8/layout/venn2"/>
    <dgm:cxn modelId="{22A7268F-7B90-4506-8DD4-08A0FF4D3054}" srcId="{DA9B98F5-B903-431F-8E48-51BE686390F8}" destId="{AD782E9D-7B57-4389-9539-3A8C4AE191EC}" srcOrd="0" destOrd="0" parTransId="{F7498E03-6E60-48FD-A61D-29747F617213}" sibTransId="{5EE8F3CD-8729-4F08-8564-8193DDACC234}"/>
    <dgm:cxn modelId="{E016D643-4A02-4CEF-B293-7FF74BE60826}" srcId="{DA9B98F5-B903-431F-8E48-51BE686390F8}" destId="{B0792E0F-1DA7-42D3-A16A-2A41AACC5A9B}" srcOrd="2" destOrd="0" parTransId="{44BD2AA0-3202-494F-AA47-CDD390FC87FE}" sibTransId="{2C3EFCBE-74E1-4BE4-BFEE-50D8F76EAE0D}"/>
    <dgm:cxn modelId="{7C949118-C159-4C04-A9E3-32179EF951A6}" type="presOf" srcId="{95254C31-7564-426F-BA18-9B4D5EF5E5DC}" destId="{D6B0871F-7F03-4362-9E8E-A64423DD1367}" srcOrd="0" destOrd="0" presId="urn:microsoft.com/office/officeart/2005/8/layout/venn2"/>
    <dgm:cxn modelId="{8CEA5DAF-1B21-4070-8B4D-405815E3201E}" type="presParOf" srcId="{11F6D8B2-208A-4E87-B56F-9C8763C2C2E7}" destId="{66D7EBEA-43DF-44F5-9646-52FA46757BF6}" srcOrd="0" destOrd="0" presId="urn:microsoft.com/office/officeart/2005/8/layout/venn2"/>
    <dgm:cxn modelId="{D7F9E9AF-1E8C-4B02-96A1-9A4FC5ACA234}" type="presParOf" srcId="{66D7EBEA-43DF-44F5-9646-52FA46757BF6}" destId="{CAFAAC13-2104-4F71-A2D2-031168E3C5B6}" srcOrd="0" destOrd="0" presId="urn:microsoft.com/office/officeart/2005/8/layout/venn2"/>
    <dgm:cxn modelId="{45C760C4-9EF3-443D-A9A0-F80DD3ED1E91}" type="presParOf" srcId="{66D7EBEA-43DF-44F5-9646-52FA46757BF6}" destId="{B63CCFCF-F9AA-4D9D-8C77-68A1AE8BA631}" srcOrd="1" destOrd="0" presId="urn:microsoft.com/office/officeart/2005/8/layout/venn2"/>
    <dgm:cxn modelId="{D685A1AC-7EEB-41AB-A214-FCA1A359105F}" type="presParOf" srcId="{11F6D8B2-208A-4E87-B56F-9C8763C2C2E7}" destId="{CC71E98F-34F4-4CAF-AE9F-6B0A2566A4F1}" srcOrd="1" destOrd="0" presId="urn:microsoft.com/office/officeart/2005/8/layout/venn2"/>
    <dgm:cxn modelId="{E824FAA7-869A-4D0C-B40B-907AC97AD86B}" type="presParOf" srcId="{CC71E98F-34F4-4CAF-AE9F-6B0A2566A4F1}" destId="{D6B0871F-7F03-4362-9E8E-A64423DD1367}" srcOrd="0" destOrd="0" presId="urn:microsoft.com/office/officeart/2005/8/layout/venn2"/>
    <dgm:cxn modelId="{57815729-BE96-48E8-AA72-1CB6FB5304AF}" type="presParOf" srcId="{CC71E98F-34F4-4CAF-AE9F-6B0A2566A4F1}" destId="{B61D7E08-941B-49B3-8139-0DA55CA7EFE5}" srcOrd="1" destOrd="0" presId="urn:microsoft.com/office/officeart/2005/8/layout/venn2"/>
    <dgm:cxn modelId="{2FAF37AD-4D0B-42B9-88BE-D58FBF412382}" type="presParOf" srcId="{11F6D8B2-208A-4E87-B56F-9C8763C2C2E7}" destId="{A77FA2C3-AF91-41F8-9988-BDC5244FE69A}" srcOrd="2" destOrd="0" presId="urn:microsoft.com/office/officeart/2005/8/layout/venn2"/>
    <dgm:cxn modelId="{7B8667D9-E5E0-4D0E-8984-24B524146498}" type="presParOf" srcId="{A77FA2C3-AF91-41F8-9988-BDC5244FE69A}" destId="{E1E1EF29-B272-40B1-83BC-ECB658FB6805}" srcOrd="0" destOrd="0" presId="urn:microsoft.com/office/officeart/2005/8/layout/venn2"/>
    <dgm:cxn modelId="{D9D8333A-2B1B-4F1D-9F12-DE67409521AF}" type="presParOf" srcId="{A77FA2C3-AF91-41F8-9988-BDC5244FE69A}" destId="{2CAAB546-81E0-4461-92E8-E42AFB371577}"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4543461-4BBB-4FC8-9E4B-5F86A836D3AF}" type="datetimeFigureOut">
              <a:rPr lang="fa-IR" smtClean="0"/>
              <a:pPr/>
              <a:t>08/12/1435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5817E95-7C39-44BB-B9F0-A12C7B70AAF0}" type="slidenum">
              <a:rPr lang="fa-IR" smtClean="0"/>
              <a:pPr/>
              <a:t>‹#›</a:t>
            </a:fld>
            <a:endParaRPr lang="fa-IR"/>
          </a:p>
        </p:txBody>
      </p:sp>
    </p:spTree>
    <p:extLst>
      <p:ext uri="{BB962C8B-B14F-4D97-AF65-F5344CB8AC3E}">
        <p14:creationId xmlns:p14="http://schemas.microsoft.com/office/powerpoint/2010/main" val="1080030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eaLnBrk="1" hangingPunct="1"/>
            <a:r>
              <a:rPr lang="en-US" dirty="0" smtClean="0">
                <a:latin typeface="Arial" pitchFamily="34" charset="0"/>
              </a:rPr>
              <a:t>The holistic marketing concept is based on the development, design, and implementation of marketing programs, processes, and activities that recognize their breadth and interdependencies.</a:t>
            </a:r>
          </a:p>
          <a:p>
            <a:pPr algn="l" eaLnBrk="1" hangingPunct="1"/>
            <a:r>
              <a:rPr lang="en-US" dirty="0" smtClean="0">
                <a:latin typeface="Arial" pitchFamily="34" charset="0"/>
              </a:rPr>
              <a:t>Holistic marketing acknowledges that everything matters in marketing—and that a broad, integrated perspective is often necessary. Figure 1.3 provides a schematic overview of four broad components characterizing holistic marketing: relationship marketing, integrated marketing, internal marketing, and performance marketing.</a:t>
            </a:r>
          </a:p>
          <a:p>
            <a:pPr algn="l"/>
            <a:endParaRPr lang="fa-IR" dirty="0"/>
          </a:p>
        </p:txBody>
      </p:sp>
      <p:sp>
        <p:nvSpPr>
          <p:cNvPr id="4" name="Slide Number Placeholder 3"/>
          <p:cNvSpPr>
            <a:spLocks noGrp="1"/>
          </p:cNvSpPr>
          <p:nvPr>
            <p:ph type="sldNum" sz="quarter" idx="10"/>
          </p:nvPr>
        </p:nvSpPr>
        <p:spPr/>
        <p:txBody>
          <a:bodyPr/>
          <a:lstStyle/>
          <a:p>
            <a:fld id="{E5817E95-7C39-44BB-B9F0-A12C7B70AAF0}" type="slidenum">
              <a:rPr lang="fa-IR" smtClean="0"/>
              <a:pPr/>
              <a:t>23</a:t>
            </a:fld>
            <a:endParaRPr lang="fa-IR"/>
          </a:p>
        </p:txBody>
      </p:sp>
    </p:spTree>
    <p:extLst>
      <p:ext uri="{BB962C8B-B14F-4D97-AF65-F5344CB8AC3E}">
        <p14:creationId xmlns:p14="http://schemas.microsoft.com/office/powerpoint/2010/main" val="280087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eaLnBrk="1" hangingPunct="1">
              <a:defRPr/>
            </a:pPr>
            <a:r>
              <a:rPr lang="en-US" dirty="0" smtClean="0"/>
              <a:t>The service-quality model in </a:t>
            </a:r>
            <a:r>
              <a:rPr lang="en-US" smtClean="0"/>
              <a:t>Figure highlights </a:t>
            </a:r>
            <a:r>
              <a:rPr lang="en-US" dirty="0" smtClean="0"/>
              <a:t>the main requirements for delivering high service quality. It identifies five gaps that cause unsuccessful delivery:</a:t>
            </a:r>
          </a:p>
          <a:p>
            <a:pPr algn="l" eaLnBrk="1" hangingPunct="1">
              <a:defRPr/>
            </a:pPr>
            <a:r>
              <a:rPr lang="en-US" dirty="0" smtClean="0"/>
              <a:t>1. Gap between consumer expectation and management perception—Management does not always correctly perceive what customers want. Hospital administrators may think patients want better food, but patients may be more concerned with nurse responsiveness.</a:t>
            </a:r>
          </a:p>
          <a:p>
            <a:pPr algn="l" eaLnBrk="1" hangingPunct="1">
              <a:defRPr/>
            </a:pPr>
            <a:r>
              <a:rPr lang="en-US" dirty="0" smtClean="0"/>
              <a:t>2. Gap between management perception and service-quality specification Management might correctly perceive customers’ wants but not set a performance standard. Hospital administrators may tell the nurses to give “fast” service without specifying it in minutes.</a:t>
            </a:r>
          </a:p>
          <a:p>
            <a:pPr algn="l" eaLnBrk="1" hangingPunct="1">
              <a:defRPr/>
            </a:pPr>
            <a:r>
              <a:rPr lang="en-US" dirty="0" smtClean="0"/>
              <a:t>3. Gap between service-quality specifications and service delivery—Employees might be poorly trained, or incapable of or unwilling to meet the standard; they may be held to conflicting standards, such as taking time to listen to customers and serving them fast.</a:t>
            </a:r>
          </a:p>
          <a:p>
            <a:pPr algn="l" eaLnBrk="1" hangingPunct="1">
              <a:defRPr/>
            </a:pPr>
            <a:r>
              <a:rPr lang="en-US" dirty="0" smtClean="0"/>
              <a:t>4. Gap between service delivery and external communications—Consumer expectations are affected by statements made by company representatives and ads. If a hospital brochure shows a beautiful room but the patient finds it to be cheap and tacky looking, external communications have distorted the customer’s expectations. </a:t>
            </a:r>
          </a:p>
          <a:p>
            <a:pPr algn="l" eaLnBrk="1" hangingPunct="1">
              <a:defRPr/>
            </a:pPr>
            <a:r>
              <a:rPr lang="en-US" dirty="0" smtClean="0"/>
              <a:t>5. Gap between perceived service and expected service—This gap occurs when the consumer misperceives the service quality.</a:t>
            </a:r>
          </a:p>
          <a:p>
            <a:pPr algn="l"/>
            <a:endParaRPr lang="fa-IR" dirty="0"/>
          </a:p>
        </p:txBody>
      </p:sp>
      <p:sp>
        <p:nvSpPr>
          <p:cNvPr id="4" name="Slide Number Placeholder 3"/>
          <p:cNvSpPr>
            <a:spLocks noGrp="1"/>
          </p:cNvSpPr>
          <p:nvPr>
            <p:ph type="sldNum" sz="quarter" idx="10"/>
          </p:nvPr>
        </p:nvSpPr>
        <p:spPr/>
        <p:txBody>
          <a:bodyPr/>
          <a:lstStyle/>
          <a:p>
            <a:fld id="{E5817E95-7C39-44BB-B9F0-A12C7B70AAF0}" type="slidenum">
              <a:rPr lang="fa-IR" smtClean="0"/>
              <a:pPr/>
              <a:t>35</a:t>
            </a:fld>
            <a:endParaRPr lang="fa-IR"/>
          </a:p>
        </p:txBody>
      </p:sp>
    </p:spTree>
    <p:extLst>
      <p:ext uri="{BB962C8B-B14F-4D97-AF65-F5344CB8AC3E}">
        <p14:creationId xmlns:p14="http://schemas.microsoft.com/office/powerpoint/2010/main" val="80110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038E6B99-1994-4792-8D47-75081ED2E103}" type="datetime8">
              <a:rPr lang="fa-IR" smtClean="0"/>
              <a:pPr/>
              <a:t>ژوئن 10، 14</a:t>
            </a:fld>
            <a:endParaRPr lang="fa-IR"/>
          </a:p>
        </p:txBody>
      </p:sp>
      <p:sp>
        <p:nvSpPr>
          <p:cNvPr id="16" name="Slide Number Placeholder 15"/>
          <p:cNvSpPr>
            <a:spLocks noGrp="1"/>
          </p:cNvSpPr>
          <p:nvPr>
            <p:ph type="sldNum" sz="quarter" idx="11"/>
          </p:nvPr>
        </p:nvSpPr>
        <p:spPr/>
        <p:txBody>
          <a:bodyPr/>
          <a:lstStyle/>
          <a:p>
            <a:fld id="{B0AD0C61-1846-473C-BCB0-4418E54FBCC8}" type="slidenum">
              <a:rPr lang="fa-IR" smtClean="0"/>
              <a:pPr/>
              <a:t>‹#›</a:t>
            </a:fld>
            <a:endParaRPr lang="fa-IR"/>
          </a:p>
        </p:txBody>
      </p:sp>
      <p:sp>
        <p:nvSpPr>
          <p:cNvPr id="17" name="Footer Placeholder 16"/>
          <p:cNvSpPr>
            <a:spLocks noGrp="1"/>
          </p:cNvSpPr>
          <p:nvPr>
            <p:ph type="ftr" sz="quarter" idx="12"/>
          </p:nvPr>
        </p:nvSpPr>
        <p:spPr/>
        <p:txBody>
          <a:bodyPr/>
          <a:lstStyle/>
          <a:p>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D862738-403D-499E-9079-BB967E51143E}" type="datetime8">
              <a:rPr lang="fa-IR" smtClean="0"/>
              <a:pPr/>
              <a:t>ژوئن 10، 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0AD0C61-1846-473C-BCB0-4418E54FBCC8}"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196B1F-CEEE-4F9B-A246-46C5E2C431D2}" type="datetime8">
              <a:rPr lang="fa-IR" smtClean="0"/>
              <a:pPr/>
              <a:t>ژوئن 10، 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0AD0C61-1846-473C-BCB0-4418E54FBCC8}"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D7CAAC76-5FCF-47F5-8B51-2DD055BA456E}" type="datetime8">
              <a:rPr lang="fa-IR" smtClean="0"/>
              <a:pPr/>
              <a:t>ژوئن 10، 14</a:t>
            </a:fld>
            <a:endParaRPr lang="fa-IR"/>
          </a:p>
        </p:txBody>
      </p:sp>
      <p:sp>
        <p:nvSpPr>
          <p:cNvPr id="15" name="Slide Number Placeholder 14"/>
          <p:cNvSpPr>
            <a:spLocks noGrp="1"/>
          </p:cNvSpPr>
          <p:nvPr>
            <p:ph type="sldNum" sz="quarter" idx="15"/>
          </p:nvPr>
        </p:nvSpPr>
        <p:spPr/>
        <p:txBody>
          <a:bodyPr/>
          <a:lstStyle>
            <a:lvl1pPr algn="ctr">
              <a:defRPr/>
            </a:lvl1pPr>
          </a:lstStyle>
          <a:p>
            <a:fld id="{B0AD0C61-1846-473C-BCB0-4418E54FBCC8}" type="slidenum">
              <a:rPr lang="fa-IR" smtClean="0"/>
              <a:pPr/>
              <a:t>‹#›</a:t>
            </a:fld>
            <a:endParaRPr lang="fa-IR"/>
          </a:p>
        </p:txBody>
      </p:sp>
      <p:sp>
        <p:nvSpPr>
          <p:cNvPr id="16" name="Footer Placeholder 15"/>
          <p:cNvSpPr>
            <a:spLocks noGrp="1"/>
          </p:cNvSpPr>
          <p:nvPr>
            <p:ph type="ftr" sz="quarter" idx="16"/>
          </p:nvPr>
        </p:nvSpPr>
        <p:spPr/>
        <p:txBody>
          <a:bodyPr/>
          <a:lstStyle/>
          <a:p>
            <a:endParaRPr lang="fa-I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14DBF7F-5D0B-42AD-B20E-5BEFEC3E0F97}" type="datetime8">
              <a:rPr lang="fa-IR" smtClean="0"/>
              <a:pPr/>
              <a:t>ژوئن 10، 14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0AD0C61-1846-473C-BCB0-4418E54FBCC8}" type="slidenum">
              <a:rPr lang="fa-IR" smtClean="0"/>
              <a:pPr/>
              <a:t>‹#›</a:t>
            </a:fld>
            <a:endParaRPr lang="fa-I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BB60532-59A5-44FF-9C7C-8EECB602E0F9}" type="datetime8">
              <a:rPr lang="fa-IR" smtClean="0"/>
              <a:pPr/>
              <a:t>ژوئن 10، 14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0AD0C61-1846-473C-BCB0-4418E54FBCC8}" type="slidenum">
              <a:rPr lang="fa-IR" smtClean="0"/>
              <a:pPr/>
              <a:t>‹#›</a:t>
            </a:fld>
            <a:endParaRPr lang="fa-I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0AD0C61-1846-473C-BCB0-4418E54FBCC8}" type="slidenum">
              <a:rPr lang="fa-IR" smtClean="0"/>
              <a:pPr/>
              <a:t>‹#›</a:t>
            </a:fld>
            <a:endParaRPr lang="fa-IR"/>
          </a:p>
        </p:txBody>
      </p:sp>
      <p:sp>
        <p:nvSpPr>
          <p:cNvPr id="8" name="Footer Placeholder 7"/>
          <p:cNvSpPr>
            <a:spLocks noGrp="1"/>
          </p:cNvSpPr>
          <p:nvPr>
            <p:ph type="ftr" sz="quarter" idx="11"/>
          </p:nvPr>
        </p:nvSpPr>
        <p:spPr/>
        <p:txBody>
          <a:bodyPr/>
          <a:lstStyle/>
          <a:p>
            <a:endParaRPr lang="fa-IR"/>
          </a:p>
        </p:txBody>
      </p:sp>
      <p:sp>
        <p:nvSpPr>
          <p:cNvPr id="7" name="Date Placeholder 6"/>
          <p:cNvSpPr>
            <a:spLocks noGrp="1"/>
          </p:cNvSpPr>
          <p:nvPr>
            <p:ph type="dt" sz="half" idx="10"/>
          </p:nvPr>
        </p:nvSpPr>
        <p:spPr/>
        <p:txBody>
          <a:bodyPr/>
          <a:lstStyle/>
          <a:p>
            <a:fld id="{9345718E-8504-4723-9920-394B06D749A5}" type="datetime8">
              <a:rPr lang="fa-IR" smtClean="0"/>
              <a:pPr/>
              <a:t>ژوئن 10، 14</a:t>
            </a:fld>
            <a:endParaRPr lang="fa-I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67242A7-1FD6-4F69-BB5F-12BDEEB63539}" type="datetime8">
              <a:rPr lang="fa-IR" smtClean="0"/>
              <a:pPr/>
              <a:t>ژوئن 10، 14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0AD0C61-1846-473C-BCB0-4418E54FBCC8}" type="slidenum">
              <a:rPr lang="fa-IR" smtClean="0"/>
              <a:pPr/>
              <a:t>‹#›</a:t>
            </a:fld>
            <a:endParaRPr lang="fa-I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E1CF0-CFF9-468D-9DE4-5B24D4A1914D}" type="datetime8">
              <a:rPr lang="fa-IR" smtClean="0"/>
              <a:pPr/>
              <a:t>ژوئن 10، 14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B0AD0C61-1846-473C-BCB0-4418E54FBCC8}"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393D531A-7908-426D-BA6A-6180B2AB2D30}" type="datetime8">
              <a:rPr lang="fa-IR" smtClean="0"/>
              <a:pPr/>
              <a:t>ژوئن 10، 14</a:t>
            </a:fld>
            <a:endParaRPr lang="fa-IR"/>
          </a:p>
        </p:txBody>
      </p:sp>
      <p:sp>
        <p:nvSpPr>
          <p:cNvPr id="9" name="Slide Number Placeholder 8"/>
          <p:cNvSpPr>
            <a:spLocks noGrp="1"/>
          </p:cNvSpPr>
          <p:nvPr>
            <p:ph type="sldNum" sz="quarter" idx="15"/>
          </p:nvPr>
        </p:nvSpPr>
        <p:spPr/>
        <p:txBody>
          <a:bodyPr/>
          <a:lstStyle/>
          <a:p>
            <a:fld id="{B0AD0C61-1846-473C-BCB0-4418E54FBCC8}" type="slidenum">
              <a:rPr lang="fa-IR" smtClean="0"/>
              <a:pPr/>
              <a:t>‹#›</a:t>
            </a:fld>
            <a:endParaRPr lang="fa-IR"/>
          </a:p>
        </p:txBody>
      </p:sp>
      <p:sp>
        <p:nvSpPr>
          <p:cNvPr id="10" name="Footer Placeholder 9"/>
          <p:cNvSpPr>
            <a:spLocks noGrp="1"/>
          </p:cNvSpPr>
          <p:nvPr>
            <p:ph type="ftr" sz="quarter" idx="16"/>
          </p:nvPr>
        </p:nvSpPr>
        <p:spPr/>
        <p:txBody>
          <a:bodyPr/>
          <a:lstStyle/>
          <a:p>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0783659A-A652-435A-B357-803BE5F976F9}" type="datetime8">
              <a:rPr lang="fa-IR" smtClean="0"/>
              <a:pPr/>
              <a:t>ژوئن 10، 14</a:t>
            </a:fld>
            <a:endParaRPr lang="fa-IR"/>
          </a:p>
        </p:txBody>
      </p:sp>
      <p:sp>
        <p:nvSpPr>
          <p:cNvPr id="9" name="Slide Number Placeholder 8"/>
          <p:cNvSpPr>
            <a:spLocks noGrp="1"/>
          </p:cNvSpPr>
          <p:nvPr>
            <p:ph type="sldNum" sz="quarter" idx="11"/>
          </p:nvPr>
        </p:nvSpPr>
        <p:spPr/>
        <p:txBody>
          <a:bodyPr/>
          <a:lstStyle/>
          <a:p>
            <a:fld id="{B0AD0C61-1846-473C-BCB0-4418E54FBCC8}" type="slidenum">
              <a:rPr lang="fa-IR" smtClean="0"/>
              <a:pPr/>
              <a:t>‹#›</a:t>
            </a:fld>
            <a:endParaRPr lang="fa-IR"/>
          </a:p>
        </p:txBody>
      </p:sp>
      <p:sp>
        <p:nvSpPr>
          <p:cNvPr id="10" name="Footer Placeholder 9"/>
          <p:cNvSpPr>
            <a:spLocks noGrp="1"/>
          </p:cNvSpPr>
          <p:nvPr>
            <p:ph type="ftr" sz="quarter" idx="12"/>
          </p:nvPr>
        </p:nvSpPr>
        <p:spPr/>
        <p:txBody>
          <a:bodyPr/>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A1BBC29-F2AC-40F8-94B0-3C5CCC7CC051}" type="datetime8">
              <a:rPr lang="fa-IR" smtClean="0"/>
              <a:pPr/>
              <a:t>ژوئن 10، 14</a:t>
            </a:fld>
            <a:endParaRPr lang="fa-I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fa-I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0AD0C61-1846-473C-BCB0-4418E54FBCC8}" type="slidenum">
              <a:rPr lang="fa-IR" smtClean="0"/>
              <a:pPr/>
              <a:t>‹#›</a:t>
            </a:fld>
            <a:endParaRPr lang="fa-I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1"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style>
          <a:lnRef idx="0">
            <a:schemeClr val="accent6"/>
          </a:lnRef>
          <a:fillRef idx="3">
            <a:schemeClr val="accent6"/>
          </a:fillRef>
          <a:effectRef idx="3">
            <a:schemeClr val="accent6"/>
          </a:effectRef>
          <a:fontRef idx="minor">
            <a:schemeClr val="lt1"/>
          </a:fontRef>
        </p:style>
        <p:txBody>
          <a:bodyPr/>
          <a:lstStyle/>
          <a:p>
            <a:r>
              <a:rPr lang="fa-IR" b="1" dirty="0" smtClean="0">
                <a:cs typeface="B Nazanin" pitchFamily="2" charset="-78"/>
              </a:rPr>
              <a:t>کارشناسی ارشد مدیریت بازرگانی- بیمه</a:t>
            </a:r>
          </a:p>
          <a:p>
            <a:r>
              <a:rPr lang="fa-IR" b="1" dirty="0" smtClean="0">
                <a:cs typeface="B Nazanin" pitchFamily="2" charset="-78"/>
              </a:rPr>
              <a:t>ورودی 92</a:t>
            </a:r>
            <a:endParaRPr lang="fa-IR" b="1" dirty="0">
              <a:cs typeface="B Nazanin" pitchFamily="2" charset="-78"/>
            </a:endParaRPr>
          </a:p>
        </p:txBody>
      </p:sp>
      <p:sp>
        <p:nvSpPr>
          <p:cNvPr id="2" name="Title 1"/>
          <p:cNvSpPr>
            <a:spLocks noGrp="1"/>
          </p:cNvSpPr>
          <p:nvPr>
            <p:ph type="ctrTitle"/>
          </p:nvPr>
        </p:nvSpPr>
        <p:spPr>
          <a:xfrm>
            <a:off x="457200" y="1447800"/>
            <a:ext cx="8305800" cy="1524000"/>
          </a:xfrm>
        </p:spPr>
        <p:style>
          <a:lnRef idx="1">
            <a:schemeClr val="dk1"/>
          </a:lnRef>
          <a:fillRef idx="3">
            <a:schemeClr val="dk1"/>
          </a:fillRef>
          <a:effectRef idx="2">
            <a:schemeClr val="dk1"/>
          </a:effectRef>
          <a:fontRef idx="minor">
            <a:schemeClr val="lt1"/>
          </a:fontRef>
        </p:style>
        <p:txBody>
          <a:bodyPr/>
          <a:lstStyle/>
          <a:p>
            <a:r>
              <a:rPr lang="fa-IR"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cs typeface="B Nazanin" pitchFamily="2" charset="-78"/>
              </a:rPr>
              <a:t>مروری بر مطالب درس بازارشناسي ومسايل بازاريابي</a:t>
            </a:r>
            <a:endParaRPr lang="fa-IR"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cs typeface="B Nazanin" pitchFamily="2" charset="-78"/>
            </a:endParaRPr>
          </a:p>
        </p:txBody>
      </p:sp>
      <p:sp>
        <p:nvSpPr>
          <p:cNvPr id="4" name="Slide Number Placeholder 3"/>
          <p:cNvSpPr>
            <a:spLocks noGrp="1"/>
          </p:cNvSpPr>
          <p:nvPr>
            <p:ph type="sldNum" sz="quarter" idx="11"/>
          </p:nvPr>
        </p:nvSpPr>
        <p:spPr/>
        <p:txBody>
          <a:bodyPr/>
          <a:lstStyle/>
          <a:p>
            <a:fld id="{B0AD0C61-1846-473C-BCB0-4418E54FBCC8}" type="slidenum">
              <a:rPr lang="fa-IR" smtClean="0"/>
              <a:pPr/>
              <a:t>1</a:t>
            </a:fld>
            <a:endParaRPr lang="fa-IR"/>
          </a:p>
        </p:txBody>
      </p:sp>
      <p:sp>
        <p:nvSpPr>
          <p:cNvPr id="5" name="Rectangle 4"/>
          <p:cNvSpPr/>
          <p:nvPr/>
        </p:nvSpPr>
        <p:spPr>
          <a:xfrm>
            <a:off x="3657600" y="2971800"/>
            <a:ext cx="20574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fa-IR"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cs typeface="B Nazanin" pitchFamily="2" charset="-78"/>
              </a:rPr>
              <a:t>مدرس  : دکتر جعفری</a:t>
            </a:r>
            <a:endParaRPr lang="fa-I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cs typeface="B Nazanin"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81000" y="304800"/>
          <a:ext cx="8238242" cy="3733800"/>
        </p:xfrm>
        <a:graphic>
          <a:graphicData uri="http://schemas.openxmlformats.org/drawingml/2006/table">
            <a:tbl>
              <a:tblPr rtl="1" firstRow="1" bandRow="1">
                <a:tableStyleId>{0E3FDE45-AF77-4B5C-9715-49D594BDF05E}</a:tableStyleId>
              </a:tblPr>
              <a:tblGrid>
                <a:gridCol w="4114800"/>
                <a:gridCol w="4123442"/>
              </a:tblGrid>
              <a:tr h="786063">
                <a:tc>
                  <a:txBody>
                    <a:bodyPr/>
                    <a:lstStyle/>
                    <a:p>
                      <a:pPr rtl="1"/>
                      <a:r>
                        <a:rPr lang="fa-IR" dirty="0" smtClean="0">
                          <a:cs typeface="B Nazanin" pitchFamily="2" charset="-78"/>
                        </a:rPr>
                        <a:t> چالش های بازاریابی در بعد انسان گرایی فردی</a:t>
                      </a:r>
                      <a:endParaRPr lang="fa-IR" dirty="0">
                        <a:cs typeface="B Nazanin" pitchFamily="2" charset="-78"/>
                      </a:endParaRPr>
                    </a:p>
                  </a:txBody>
                  <a:tcPr/>
                </a:tc>
                <a:tc>
                  <a:txBody>
                    <a:bodyPr/>
                    <a:lstStyle/>
                    <a:p>
                      <a:pPr rtl="1"/>
                      <a:r>
                        <a:rPr lang="fa-IR" dirty="0" smtClean="0">
                          <a:cs typeface="B Nazanin" pitchFamily="2" charset="-78"/>
                        </a:rPr>
                        <a:t> چالش های بازاریابی در بعد انسان گرایی جمعی</a:t>
                      </a:r>
                      <a:endParaRPr lang="fa-IR" dirty="0">
                        <a:cs typeface="B Nazanin" pitchFamily="2" charset="-78"/>
                      </a:endParaRPr>
                    </a:p>
                  </a:txBody>
                  <a:tcPr/>
                </a:tc>
              </a:tr>
              <a:tr h="2947737">
                <a:tc>
                  <a:txBody>
                    <a:bodyPr/>
                    <a:lstStyle/>
                    <a:p>
                      <a:pPr>
                        <a:buFont typeface="Wingdings" pitchFamily="2" charset="2"/>
                        <a:buChar char="v"/>
                      </a:pPr>
                      <a:r>
                        <a:rPr lang="fa-IR" sz="1800" kern="1200" baseline="0" dirty="0" smtClean="0">
                          <a:cs typeface="B Nazanin" pitchFamily="2" charset="-78"/>
                        </a:rPr>
                        <a:t>رضایت مشتریان طبقات خاص به قیمت قربانی کردن منافع مشتریان عام</a:t>
                      </a:r>
                    </a:p>
                    <a:p>
                      <a:pPr>
                        <a:buFont typeface="Wingdings" pitchFamily="2" charset="2"/>
                        <a:buChar char="v"/>
                      </a:pPr>
                      <a:r>
                        <a:rPr lang="fa-IR" sz="1800" kern="1200" baseline="0" dirty="0" smtClean="0">
                          <a:cs typeface="B Nazanin" pitchFamily="2" charset="-78"/>
                        </a:rPr>
                        <a:t>حق انتخاب مصرف کنندگان کم درآمد جگونه فراهم می شود؟</a:t>
                      </a:r>
                    </a:p>
                    <a:p>
                      <a:pPr>
                        <a:buFont typeface="Wingdings" pitchFamily="2" charset="2"/>
                        <a:buChar char="v"/>
                      </a:pPr>
                      <a:r>
                        <a:rPr lang="fa-IR" sz="1800" kern="1200" baseline="0" dirty="0" smtClean="0">
                          <a:cs typeface="B Nazanin" pitchFamily="2" charset="-78"/>
                        </a:rPr>
                        <a:t>افزایش مصرف تنها بنگاه را منتفع می کند نه مصرف کننده</a:t>
                      </a:r>
                    </a:p>
                    <a:p>
                      <a:pPr>
                        <a:buFont typeface="Wingdings" pitchFamily="2" charset="2"/>
                        <a:buChar char="v"/>
                      </a:pPr>
                      <a:r>
                        <a:rPr lang="fa-IR" sz="1800" kern="1200" baseline="0" dirty="0" smtClean="0">
                          <a:cs typeface="B Nazanin" pitchFamily="2" charset="-78"/>
                        </a:rPr>
                        <a:t>متهم به فروش بیش از حد کالای خصوصی است.</a:t>
                      </a:r>
                    </a:p>
                    <a:p>
                      <a:pPr>
                        <a:buFont typeface="Wingdings" pitchFamily="2" charset="2"/>
                        <a:buChar char="v"/>
                      </a:pPr>
                      <a:r>
                        <a:rPr lang="fa-IR" sz="1800" kern="1200" baseline="0" dirty="0" smtClean="0">
                          <a:cs typeface="B Nazanin" pitchFamily="2" charset="-78"/>
                        </a:rPr>
                        <a:t>ایجاد خواسته های کاذب در بین مصرف کنندگان</a:t>
                      </a:r>
                      <a:endParaRPr lang="fa-IR" dirty="0">
                        <a:cs typeface="B Nazanin" pitchFamily="2" charset="-78"/>
                      </a:endParaRPr>
                    </a:p>
                  </a:txBody>
                  <a:tcPr/>
                </a:tc>
                <a:tc>
                  <a:txBody>
                    <a:bodyPr/>
                    <a:lstStyle/>
                    <a:p>
                      <a:pPr>
                        <a:buFont typeface="Wingdings" pitchFamily="2" charset="2"/>
                        <a:buChar char="v"/>
                      </a:pPr>
                      <a:r>
                        <a:rPr lang="fa-IR" sz="2000" kern="1200" baseline="0" dirty="0" smtClean="0">
                          <a:cs typeface="B Nazanin" pitchFamily="2" charset="-78"/>
                        </a:rPr>
                        <a:t>جلب رضایت مصرف کننده کوتاه مدت است</a:t>
                      </a:r>
                    </a:p>
                    <a:p>
                      <a:pPr>
                        <a:buFont typeface="Wingdings" pitchFamily="2" charset="2"/>
                        <a:buChar char="v"/>
                      </a:pPr>
                      <a:r>
                        <a:rPr lang="fa-IR" sz="2000" kern="1200" baseline="0" dirty="0" smtClean="0">
                          <a:cs typeface="B Nazanin" pitchFamily="2" charset="-78"/>
                        </a:rPr>
                        <a:t>ابزار کسب این رضایت غیراخلاقی است</a:t>
                      </a:r>
                    </a:p>
                    <a:p>
                      <a:pPr>
                        <a:buFont typeface="Wingdings" pitchFamily="2" charset="2"/>
                        <a:buChar char="v"/>
                      </a:pPr>
                      <a:r>
                        <a:rPr lang="fa-IR" sz="2000" kern="1200" baseline="0" dirty="0" smtClean="0">
                          <a:cs typeface="B Nazanin" pitchFamily="2" charset="-78"/>
                        </a:rPr>
                        <a:t>بازاریابی متهم به ایجاد آلودگی فرهنگی است .</a:t>
                      </a:r>
                    </a:p>
                    <a:p>
                      <a:pPr>
                        <a:buFont typeface="Wingdings" pitchFamily="2" charset="2"/>
                        <a:buChar char="v"/>
                      </a:pPr>
                      <a:r>
                        <a:rPr lang="fa-IR" sz="2000" kern="1200" baseline="0" dirty="0" smtClean="0">
                          <a:cs typeface="B Nazanin" pitchFamily="2" charset="-78"/>
                        </a:rPr>
                        <a:t>بیش از حد از اهرم قدرت سیاسی استفاده می شود.</a:t>
                      </a:r>
                    </a:p>
                    <a:p>
                      <a:pPr>
                        <a:buFont typeface="Wingdings" pitchFamily="2" charset="2"/>
                        <a:buChar char="v"/>
                      </a:pPr>
                      <a:r>
                        <a:rPr lang="fa-IR" sz="2000" kern="1200" baseline="0" dirty="0" smtClean="0">
                          <a:cs typeface="B Nazanin" pitchFamily="2" charset="-78"/>
                        </a:rPr>
                        <a:t>هزینه های زیادی بر جامعه تحمیل می کند و در قبال آن پاسخگو نیست .</a:t>
                      </a:r>
                    </a:p>
                    <a:p>
                      <a:pPr>
                        <a:buFont typeface="Wingdings" pitchFamily="2" charset="2"/>
                        <a:buChar char="v"/>
                      </a:pPr>
                      <a:endParaRPr lang="fa-IR" sz="2000" dirty="0">
                        <a:cs typeface="B Nazanin" pitchFamily="2" charset="-78"/>
                      </a:endParaRPr>
                    </a:p>
                  </a:txBody>
                  <a:tcPr/>
                </a:tc>
              </a:tr>
            </a:tbl>
          </a:graphicData>
        </a:graphic>
      </p:graphicFrame>
      <p:sp>
        <p:nvSpPr>
          <p:cNvPr id="5" name="Rectangle 4"/>
          <p:cNvSpPr/>
          <p:nvPr/>
        </p:nvSpPr>
        <p:spPr>
          <a:xfrm>
            <a:off x="609600" y="4343400"/>
            <a:ext cx="8001000" cy="1631216"/>
          </a:xfrm>
          <a:prstGeom prst="rect">
            <a:avLst/>
          </a:prstGeom>
        </p:spPr>
        <p:txBody>
          <a:bodyPr wrap="square">
            <a:spAutoFit/>
          </a:bodyPr>
          <a:lstStyle/>
          <a:p>
            <a:r>
              <a:rPr lang="fa-IR" sz="2000" b="1" dirty="0" smtClean="0">
                <a:solidFill>
                  <a:schemeClr val="accent6">
                    <a:lumMod val="50000"/>
                  </a:schemeClr>
                </a:solidFill>
                <a:cs typeface="B Nazanin" pitchFamily="2" charset="-78"/>
              </a:rPr>
              <a:t>روش های کنار آمدن شرکت ها با مسائل اخلاقی از نظر برنان </a:t>
            </a:r>
            <a:r>
              <a:rPr lang="fa-IR" sz="2000" b="1" dirty="0" smtClean="0">
                <a:cs typeface="B Nazanin" pitchFamily="2" charset="-78"/>
              </a:rPr>
              <a:t>:</a:t>
            </a:r>
          </a:p>
          <a:p>
            <a:pPr>
              <a:buFont typeface="Wingdings" pitchFamily="2" charset="2"/>
              <a:buChar char="ü"/>
            </a:pPr>
            <a:r>
              <a:rPr lang="fa-IR" sz="2000" dirty="0" smtClean="0">
                <a:cs typeface="B Nazanin" pitchFamily="2" charset="-78"/>
              </a:rPr>
              <a:t> انکار مسئولیت</a:t>
            </a:r>
          </a:p>
          <a:p>
            <a:pPr>
              <a:buFont typeface="Wingdings" pitchFamily="2" charset="2"/>
              <a:buChar char="ü"/>
            </a:pPr>
            <a:r>
              <a:rPr lang="fa-IR" sz="2000" dirty="0" smtClean="0">
                <a:cs typeface="B Nazanin" pitchFamily="2" charset="-78"/>
              </a:rPr>
              <a:t> خنثی سازی</a:t>
            </a:r>
          </a:p>
          <a:p>
            <a:pPr>
              <a:buFont typeface="Wingdings" pitchFamily="2" charset="2"/>
              <a:buChar char="ü"/>
            </a:pPr>
            <a:r>
              <a:rPr lang="fa-IR" sz="2000" dirty="0" smtClean="0">
                <a:cs typeface="B Nazanin" pitchFamily="2" charset="-78"/>
              </a:rPr>
              <a:t> کسب و کار خوب تابع اخلاق خوب است</a:t>
            </a:r>
          </a:p>
          <a:p>
            <a:pPr>
              <a:buFont typeface="Wingdings" pitchFamily="2" charset="2"/>
              <a:buChar char="ü"/>
            </a:pPr>
            <a:r>
              <a:rPr lang="fa-IR" sz="2000" dirty="0" smtClean="0">
                <a:cs typeface="B Nazanin" pitchFamily="2" charset="-78"/>
              </a:rPr>
              <a:t> اخلاق خوب کسب و کار خوبی است</a:t>
            </a:r>
            <a:endParaRPr lang="fa-IR" sz="2000" dirty="0">
              <a:cs typeface="B Nazanin" pitchFamily="2" charset="-78"/>
            </a:endParaRPr>
          </a:p>
        </p:txBody>
      </p:sp>
      <p:sp>
        <p:nvSpPr>
          <p:cNvPr id="6" name="Slide Number Placeholder 5"/>
          <p:cNvSpPr>
            <a:spLocks noGrp="1"/>
          </p:cNvSpPr>
          <p:nvPr>
            <p:ph type="sldNum" sz="quarter" idx="15"/>
          </p:nvPr>
        </p:nvSpPr>
        <p:spPr/>
        <p:txBody>
          <a:bodyPr/>
          <a:lstStyle/>
          <a:p>
            <a:fld id="{B0AD0C61-1846-473C-BCB0-4418E54FBCC8}" type="slidenum">
              <a:rPr lang="fa-IR" smtClean="0"/>
              <a:pPr/>
              <a:t>10</a:t>
            </a:fld>
            <a:endParaRPr lang="fa-I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33400" y="914400"/>
          <a:ext cx="8229600" cy="144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57200" y="152400"/>
            <a:ext cx="8305800" cy="609600"/>
          </a:xfrm>
        </p:spPr>
        <p:txBody>
          <a:bodyPr>
            <a:normAutofit fontScale="90000"/>
          </a:bodyPr>
          <a:lstStyle/>
          <a:p>
            <a:pPr algn="ctr"/>
            <a:r>
              <a:rPr lang="fa-IR" dirty="0" smtClean="0">
                <a:cs typeface="B Nazanin" pitchFamily="2" charset="-78"/>
              </a:rPr>
              <a:t>تعاریف رسمی مارکتینگ</a:t>
            </a:r>
            <a:endParaRPr lang="fa-IR" dirty="0">
              <a:cs typeface="B Nazanin" pitchFamily="2" charset="-78"/>
            </a:endParaRPr>
          </a:p>
        </p:txBody>
      </p:sp>
      <p:sp>
        <p:nvSpPr>
          <p:cNvPr id="7" name="Rectangle 6"/>
          <p:cNvSpPr/>
          <p:nvPr/>
        </p:nvSpPr>
        <p:spPr>
          <a:xfrm>
            <a:off x="381000" y="2667000"/>
            <a:ext cx="8229600" cy="1477328"/>
          </a:xfrm>
          <a:prstGeom prst="rect">
            <a:avLst/>
          </a:prstGeom>
        </p:spPr>
        <p:txBody>
          <a:bodyPr wrap="square">
            <a:spAutoFit/>
          </a:bodyPr>
          <a:lstStyle/>
          <a:p>
            <a:r>
              <a:rPr lang="fa-IR" b="1" dirty="0" smtClean="0"/>
              <a:t>1935 : </a:t>
            </a:r>
            <a:r>
              <a:rPr lang="fa-IR" b="1" dirty="0" smtClean="0">
                <a:cs typeface="B Nazanin" pitchFamily="2" charset="-78"/>
              </a:rPr>
              <a:t>"اجرای عملیات بازرگانی به گونه ای که منجر به انتقال کالا و خدمات از تولید کننده به مصرف کننده شود.”</a:t>
            </a:r>
          </a:p>
          <a:p>
            <a:pPr algn="l"/>
            <a:r>
              <a:rPr lang="en-US" b="1" dirty="0" smtClean="0">
                <a:solidFill>
                  <a:schemeClr val="bg1"/>
                </a:solidFill>
              </a:rPr>
              <a:t>The performance of business activities that direct the flow of goods and services from producers to consumers.</a:t>
            </a:r>
            <a:endParaRPr lang="fa-IR" b="1" dirty="0" smtClean="0">
              <a:solidFill>
                <a:schemeClr val="bg1"/>
              </a:solidFill>
            </a:endParaRPr>
          </a:p>
          <a:p>
            <a:endParaRPr lang="fa-IR" dirty="0"/>
          </a:p>
        </p:txBody>
      </p:sp>
      <p:sp>
        <p:nvSpPr>
          <p:cNvPr id="8" name="Rectangle 7"/>
          <p:cNvSpPr/>
          <p:nvPr/>
        </p:nvSpPr>
        <p:spPr>
          <a:xfrm>
            <a:off x="457200" y="4114800"/>
            <a:ext cx="8382000" cy="2308324"/>
          </a:xfrm>
          <a:prstGeom prst="rect">
            <a:avLst/>
          </a:prstGeom>
        </p:spPr>
        <p:txBody>
          <a:bodyPr wrap="square">
            <a:spAutoFit/>
          </a:bodyPr>
          <a:lstStyle/>
          <a:p>
            <a:r>
              <a:rPr lang="fa-IR" b="1" dirty="0" smtClean="0"/>
              <a:t>1958 : </a:t>
            </a:r>
            <a:r>
              <a:rPr lang="fa-IR" b="1" dirty="0" smtClean="0">
                <a:cs typeface="B Nazanin" pitchFamily="2" charset="-78"/>
              </a:rPr>
              <a:t>"فرایند برنامه ریزی و اجرای طرح اولیه، قیمت گذاری، ترفیع و توزیع ایده ها، کالاها و خدمات به منظوورفراهم آوری مبادلاتی در راستای ارضای اهداف و سازمان ها.”</a:t>
            </a:r>
          </a:p>
          <a:p>
            <a:pPr algn="l"/>
            <a:r>
              <a:rPr lang="en-US" b="1" dirty="0" smtClean="0">
                <a:solidFill>
                  <a:schemeClr val="bg1"/>
                </a:solidFill>
              </a:rPr>
              <a:t>The process of planning and executing the conception, pricing, promotion, and distribution of ideas, goods and services to create exchanges that satisfy individual and organizational objectives.</a:t>
            </a:r>
          </a:p>
          <a:p>
            <a:pPr algn="l"/>
            <a:endParaRPr lang="fa-IR" b="1" dirty="0" smtClean="0"/>
          </a:p>
          <a:p>
            <a:endParaRPr lang="fa-IR" dirty="0" smtClean="0"/>
          </a:p>
          <a:p>
            <a:endParaRPr lang="fa-IR" b="1" dirty="0" smtClean="0"/>
          </a:p>
        </p:txBody>
      </p:sp>
      <p:sp>
        <p:nvSpPr>
          <p:cNvPr id="9" name="Slide Number Placeholder 8"/>
          <p:cNvSpPr>
            <a:spLocks noGrp="1"/>
          </p:cNvSpPr>
          <p:nvPr>
            <p:ph type="sldNum" sz="quarter" idx="15"/>
          </p:nvPr>
        </p:nvSpPr>
        <p:spPr/>
        <p:txBody>
          <a:bodyPr/>
          <a:lstStyle/>
          <a:p>
            <a:fld id="{B0AD0C61-1846-473C-BCB0-4418E54FBCC8}" type="slidenum">
              <a:rPr lang="fa-IR" smtClean="0"/>
              <a:pPr/>
              <a:t>11</a:t>
            </a:fld>
            <a:endParaRPr lang="fa-I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458200" cy="2057400"/>
          </a:xfrm>
        </p:spPr>
        <p:txBody>
          <a:bodyPr>
            <a:normAutofit fontScale="92500" lnSpcReduction="20000"/>
          </a:bodyPr>
          <a:lstStyle/>
          <a:p>
            <a:pPr>
              <a:buNone/>
            </a:pPr>
            <a:r>
              <a:rPr lang="fa-IR" sz="1900" b="1" dirty="0" smtClean="0">
                <a:latin typeface="+mj-lt"/>
              </a:rPr>
              <a:t>2004</a:t>
            </a:r>
            <a:r>
              <a:rPr lang="fa-IR" sz="1900" b="1" dirty="0" smtClean="0">
                <a:latin typeface="+mj-lt"/>
                <a:cs typeface="B Nazanin" pitchFamily="2" charset="-78"/>
              </a:rPr>
              <a:t> :</a:t>
            </a:r>
            <a:r>
              <a:rPr lang="fa-IR" sz="1900" b="1" dirty="0" smtClean="0">
                <a:cs typeface="B Nazanin" pitchFamily="2" charset="-78"/>
              </a:rPr>
              <a:t>" کارکرد سازمانی با مجموعه ای از فرایند ها است که به ایجاد، مراوده، انتقال و ارائه ارزش به مشتری و مدیریت روابط با او ، به گونه ای می پردازد که فراهم آورده منافعی برای سازمان و ذینفعانش باشد.”</a:t>
            </a:r>
          </a:p>
          <a:p>
            <a:pPr algn="l">
              <a:buNone/>
            </a:pPr>
            <a:endParaRPr lang="fa-IR" dirty="0" smtClean="0">
              <a:cs typeface="B Nazanin" pitchFamily="2" charset="-78"/>
            </a:endParaRPr>
          </a:p>
          <a:p>
            <a:pPr algn="just" rtl="0">
              <a:buNone/>
            </a:pPr>
            <a:r>
              <a:rPr lang="en-US" sz="2000" b="1" dirty="0" smtClean="0">
                <a:solidFill>
                  <a:schemeClr val="bg1"/>
                </a:solidFill>
              </a:rPr>
              <a:t>An organizational function and a set of processes for creating, communicating, and delivering value to customers and for managing customer relationships in ways that benefit the organization and its stakeholders .</a:t>
            </a:r>
            <a:endParaRPr lang="fa-IR" b="1" dirty="0" smtClean="0">
              <a:solidFill>
                <a:schemeClr val="bg1"/>
              </a:solidFill>
              <a:cs typeface="B Nazanin" pitchFamily="2" charset="-78"/>
            </a:endParaRPr>
          </a:p>
        </p:txBody>
      </p:sp>
      <p:sp>
        <p:nvSpPr>
          <p:cNvPr id="2" name="Title 1"/>
          <p:cNvSpPr>
            <a:spLocks noGrp="1"/>
          </p:cNvSpPr>
          <p:nvPr>
            <p:ph type="title"/>
          </p:nvPr>
        </p:nvSpPr>
        <p:spPr/>
        <p:txBody>
          <a:bodyPr/>
          <a:lstStyle/>
          <a:p>
            <a:pPr algn="ctr"/>
            <a:r>
              <a:rPr lang="fa-IR" dirty="0" smtClean="0">
                <a:cs typeface="B Nazanin" pitchFamily="2" charset="-78"/>
              </a:rPr>
              <a:t>تعاریف رسمی مارکتینگ</a:t>
            </a:r>
            <a:endParaRPr lang="fa-IR" dirty="0">
              <a:cs typeface="B Nazanin" pitchFamily="2" charset="-78"/>
            </a:endParaRPr>
          </a:p>
        </p:txBody>
      </p:sp>
      <p:sp>
        <p:nvSpPr>
          <p:cNvPr id="4" name="Rectangle 3"/>
          <p:cNvSpPr/>
          <p:nvPr/>
        </p:nvSpPr>
        <p:spPr>
          <a:xfrm>
            <a:off x="457200" y="4267201"/>
            <a:ext cx="8077200" cy="2031325"/>
          </a:xfrm>
          <a:prstGeom prst="rect">
            <a:avLst/>
          </a:prstGeom>
        </p:spPr>
        <p:txBody>
          <a:bodyPr wrap="square">
            <a:spAutoFit/>
          </a:bodyPr>
          <a:lstStyle/>
          <a:p>
            <a:pPr algn="just"/>
            <a:r>
              <a:rPr lang="fa-IR" b="1" dirty="0" smtClean="0"/>
              <a:t>2007 : </a:t>
            </a:r>
            <a:r>
              <a:rPr lang="fa-IR" b="1" dirty="0" smtClean="0">
                <a:cs typeface="B Nazanin" pitchFamily="2" charset="-78"/>
              </a:rPr>
              <a:t>"اقدامات، نهاد ها و فرایندهائی برای ایجاد، برقراری ارتباط، عرضه و مبادله پیشنهادهای ارزشمند به خریداران، مشتریان ، شرکا و در سطح کلان تر کل جامعه.“</a:t>
            </a:r>
          </a:p>
          <a:p>
            <a:pPr algn="just" rtl="0"/>
            <a:r>
              <a:rPr lang="en-US" b="1" dirty="0" smtClean="0">
                <a:solidFill>
                  <a:schemeClr val="bg1"/>
                </a:solidFill>
              </a:rPr>
              <a:t>The activity, set of institutions, and processes for creating, communicating, delivering, and exchanging offerings that have value for customers, clients, partners, and society at large.</a:t>
            </a:r>
          </a:p>
          <a:p>
            <a:pPr algn="l"/>
            <a:endParaRPr lang="fa-IR" b="1" dirty="0" smtClean="0"/>
          </a:p>
          <a:p>
            <a:pPr algn="just"/>
            <a:endParaRPr lang="fa-IR" b="1" dirty="0" smtClean="0"/>
          </a:p>
        </p:txBody>
      </p:sp>
      <p:sp>
        <p:nvSpPr>
          <p:cNvPr id="5" name="Slide Number Placeholder 4"/>
          <p:cNvSpPr>
            <a:spLocks noGrp="1"/>
          </p:cNvSpPr>
          <p:nvPr>
            <p:ph type="sldNum" sz="quarter" idx="15"/>
          </p:nvPr>
        </p:nvSpPr>
        <p:spPr/>
        <p:txBody>
          <a:bodyPr/>
          <a:lstStyle/>
          <a:p>
            <a:fld id="{B0AD0C61-1846-473C-BCB0-4418E54FBCC8}" type="slidenum">
              <a:rPr lang="fa-IR" smtClean="0"/>
              <a:pPr/>
              <a:t>12</a:t>
            </a:fld>
            <a:endParaRPr lang="fa-I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800600"/>
          </a:xfrm>
        </p:spPr>
        <p:txBody>
          <a:bodyPr>
            <a:normAutofit lnSpcReduction="10000"/>
          </a:bodyPr>
          <a:lstStyle/>
          <a:p>
            <a:pPr algn="l">
              <a:buNone/>
            </a:pPr>
            <a:r>
              <a:rPr lang="en-US" sz="2400" dirty="0" smtClean="0"/>
              <a:t>The purpose of this article is to develop a conceptual model of the scope of marketing and to use that model to analyze 1) the approaches to the study of marketing , 2 ) the nature of marketing controversy , and 3 ) the marketing science debate</a:t>
            </a:r>
            <a:r>
              <a:rPr lang="en-US" dirty="0" smtClean="0"/>
              <a:t> .</a:t>
            </a:r>
          </a:p>
          <a:p>
            <a:pPr algn="just">
              <a:buNone/>
            </a:pPr>
            <a:r>
              <a:rPr lang="fa-IR" sz="2800" b="1" dirty="0" smtClean="0">
                <a:solidFill>
                  <a:schemeClr val="accent5">
                    <a:lumMod val="50000"/>
                  </a:schemeClr>
                </a:solidFill>
                <a:cs typeface="B Nazanin" pitchFamily="2" charset="-78"/>
              </a:rPr>
              <a:t>ماهیت بازاریابی</a:t>
            </a:r>
          </a:p>
          <a:p>
            <a:pPr algn="just">
              <a:buNone/>
            </a:pPr>
            <a:r>
              <a:rPr lang="fa-IR" sz="2400" dirty="0" smtClean="0">
                <a:cs typeface="B Nazanin" pitchFamily="2" charset="-78"/>
              </a:rPr>
              <a:t>تعریف ارائه شده از سوی انجمن بازاریابی آمریکا در سال1960 از بازاریابی از جهات مختلفی مورد انتقاد قرار گرفت که  اصولا بازاریابی براحتی قابل تعریف نبوده  و نمیتوان یک تعریف واحد و جهانشمول برای ان ارائه داد .</a:t>
            </a:r>
          </a:p>
          <a:p>
            <a:pPr algn="just">
              <a:buNone/>
            </a:pPr>
            <a:r>
              <a:rPr lang="fa-IR" sz="2400" dirty="0" smtClean="0">
                <a:cs typeface="B Nazanin" pitchFamily="2" charset="-78"/>
              </a:rPr>
              <a:t>بخش بازاریابی دانشگاه اوهایو معتقد است که بازاریابی یک فرآیند اجتماعی جهت سازماندهی تقاضاهایی است که از کالاهای اقتصادی و خدمات با رویکرد ایجاد حداکثر رضایتمندی نشات میگیرند و عواملی همچون مفهوم سازی ، ترویج ، تغییر و توزیع کالاها و خدمات را نیز در بر میگیرد .</a:t>
            </a:r>
            <a:endParaRPr lang="en-US" sz="2400" dirty="0" smtClean="0">
              <a:cs typeface="B Nazanin" pitchFamily="2" charset="-78"/>
            </a:endParaRPr>
          </a:p>
        </p:txBody>
      </p:sp>
      <p:sp>
        <p:nvSpPr>
          <p:cNvPr id="2" name="Title 1"/>
          <p:cNvSpPr>
            <a:spLocks noGrp="1"/>
          </p:cNvSpPr>
          <p:nvPr>
            <p:ph type="title"/>
          </p:nvPr>
        </p:nvSpPr>
        <p:spPr/>
        <p:txBody>
          <a:bodyPr>
            <a:normAutofit/>
          </a:bodyPr>
          <a:lstStyle/>
          <a:p>
            <a:pPr algn="ctr"/>
            <a:r>
              <a:rPr lang="fa-IR" sz="4000" dirty="0" smtClean="0">
                <a:solidFill>
                  <a:schemeClr val="accent5">
                    <a:lumMod val="50000"/>
                  </a:schemeClr>
                </a:solidFill>
                <a:cs typeface="B Nazanin" pitchFamily="2" charset="-78"/>
              </a:rPr>
              <a:t>مقاله شلبی هانت</a:t>
            </a:r>
            <a:endParaRPr lang="fa-IR" sz="4000"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13</a:t>
            </a:fld>
            <a:endParaRPr lang="fa-I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81600"/>
          </a:xfrm>
        </p:spPr>
        <p:txBody>
          <a:bodyPr>
            <a:normAutofit fontScale="77500" lnSpcReduction="20000"/>
          </a:bodyPr>
          <a:lstStyle/>
          <a:p>
            <a:pPr>
              <a:buNone/>
            </a:pPr>
            <a:r>
              <a:rPr lang="fa-IR" sz="2000" b="1" dirty="0" smtClean="0">
                <a:solidFill>
                  <a:schemeClr val="bg2">
                    <a:lumMod val="50000"/>
                  </a:schemeClr>
                </a:solidFill>
                <a:cs typeface="B Nazanin" pitchFamily="2" charset="-78"/>
              </a:rPr>
              <a:t>مخالفت لاک با نظر کاتلر و لوی :</a:t>
            </a:r>
          </a:p>
          <a:p>
            <a:pPr>
              <a:buNone/>
            </a:pPr>
            <a:r>
              <a:rPr lang="fa-IR" sz="2000" dirty="0" smtClean="0">
                <a:cs typeface="B Nazanin" pitchFamily="2" charset="-78"/>
              </a:rPr>
              <a:t>   بازاریابی محدود به فرآیندها و فعالیت هایی است که نتیجه آن تراکنش های تجاری است . علاوه بر آن وی معتقد است که علی رغم این محدودیت ، متخصصان بازاریابی باید ارائه کالا و خدمات خود را به سازمان های غیر تجاری نیز گسترش دهند .</a:t>
            </a:r>
          </a:p>
          <a:p>
            <a:pPr>
              <a:buNone/>
            </a:pPr>
            <a:endParaRPr lang="fa-IR" sz="2000" dirty="0" smtClean="0">
              <a:cs typeface="B Nazanin" pitchFamily="2" charset="-78"/>
            </a:endParaRPr>
          </a:p>
          <a:p>
            <a:pPr>
              <a:buClrTx/>
              <a:buFont typeface="Wingdings" pitchFamily="2" charset="2"/>
              <a:buChar char="v"/>
            </a:pPr>
            <a:r>
              <a:rPr lang="fa-IR" sz="2100" dirty="0" smtClean="0">
                <a:cs typeface="B Nazanin" pitchFamily="2" charset="-78"/>
              </a:rPr>
              <a:t>کاتلر و زالتمن بازاریابی اجتماعی را به عنوان طراحی ، اجرا و کنترل برنامه های محاسبه شده ای تعریف کرده اند که بر میزان پذیرش اجتماعی کالا ، ملاحظات طراحی کالا ، قیمت گذاری و توزیع کالا و همچنین ارتباطات و تحقیقات بازاریابی تاثیر می گذارد .</a:t>
            </a:r>
          </a:p>
          <a:p>
            <a:pPr>
              <a:buClrTx/>
              <a:buFont typeface="Wingdings" pitchFamily="2" charset="2"/>
              <a:buChar char="v"/>
            </a:pPr>
            <a:r>
              <a:rPr lang="fa-IR" sz="2100" dirty="0" smtClean="0">
                <a:cs typeface="B Nazanin" pitchFamily="2" charset="-78"/>
              </a:rPr>
              <a:t>بارتلز معایب محدود کردن مفهوم بازاریابی را تغییر توجه تحقیقات بازاریابی از مسائل مهمی در حوزه توزیع فیزیکی ، تاکید بر متدلوژی به جای واقعیت ها به عنوان دانش بازاریابی و افزایش مقالات وهم الود و انتزاعی در این زمینه عنوان کرد .</a:t>
            </a:r>
          </a:p>
          <a:p>
            <a:pPr algn="l">
              <a:buClrTx/>
              <a:buFont typeface="Wingdings" pitchFamily="2" charset="2"/>
              <a:buChar char="v"/>
            </a:pPr>
            <a:r>
              <a:rPr lang="fa-IR" sz="2100" b="1" dirty="0" smtClean="0">
                <a:solidFill>
                  <a:schemeClr val="bg2"/>
                </a:solidFill>
                <a:cs typeface="B Nazanin" pitchFamily="2" charset="-78"/>
              </a:rPr>
              <a:t>هانت سه پرسش در مجادله با ماهیت مارکتینگ عنوان کرد :  </a:t>
            </a:r>
            <a:r>
              <a:rPr lang="fa-IR" sz="2100" dirty="0" smtClean="0">
                <a:cs typeface="B Nazanin" pitchFamily="2" charset="-78"/>
              </a:rPr>
              <a:t>1) مارکتینک شامل چه پدیده هایی است ؟ </a:t>
            </a:r>
            <a:r>
              <a:rPr lang="en-US" sz="2100" dirty="0" smtClean="0">
                <a:cs typeface="B Nazanin" pitchFamily="2" charset="-78"/>
              </a:rPr>
              <a:t>(What kinds of phenomena  and issues do the various marketing writers perceive to be included in the scope of marketing ?)</a:t>
            </a:r>
          </a:p>
          <a:p>
            <a:pPr algn="l">
              <a:buClrTx/>
              <a:buNone/>
            </a:pPr>
            <a:r>
              <a:rPr lang="fa-IR" sz="2100" dirty="0" smtClean="0">
                <a:cs typeface="B Nazanin" pitchFamily="2" charset="-78"/>
              </a:rPr>
              <a:t>2 ) مارکتنینگ می بایست شامل چه پدیده هایی باشد ؟ </a:t>
            </a:r>
            <a:r>
              <a:rPr lang="en-US" sz="2100" dirty="0" smtClean="0">
                <a:cs typeface="B Nazanin" pitchFamily="2" charset="-78"/>
              </a:rPr>
              <a:t>What kinds of phenomena and issues should be included in the scope of marketing ?</a:t>
            </a:r>
            <a:endParaRPr lang="fa-IR" sz="2100" dirty="0" smtClean="0">
              <a:cs typeface="B Nazanin" pitchFamily="2" charset="-78"/>
            </a:endParaRPr>
          </a:p>
          <a:p>
            <a:pPr>
              <a:buNone/>
            </a:pPr>
            <a:r>
              <a:rPr lang="fa-IR" sz="2100" dirty="0" smtClean="0">
                <a:cs typeface="B Nazanin" pitchFamily="2" charset="-78"/>
              </a:rPr>
              <a:t>       3 ) بازاریابی چگونه باید تعریف شود که علاوه بر پوشش تمام پدیده های مرتبط ، پدیده های غیر مرتبط را نیز مجزا سازد ؟ </a:t>
            </a:r>
          </a:p>
          <a:p>
            <a:pPr algn="l">
              <a:buNone/>
            </a:pPr>
            <a:r>
              <a:rPr lang="en-US" sz="2100" dirty="0" smtClean="0">
                <a:cs typeface="B Nazanin" pitchFamily="2" charset="-78"/>
              </a:rPr>
              <a:t>How can marketing be defined to both systematically encompass all the phenomena and issues that should be included and , at the same time systematically exclude all other </a:t>
            </a:r>
            <a:r>
              <a:rPr lang="fa-IR" sz="2100" dirty="0" smtClean="0">
                <a:cs typeface="B Nazanin" pitchFamily="2" charset="-78"/>
              </a:rPr>
              <a:t> </a:t>
            </a:r>
            <a:r>
              <a:rPr lang="en-US" sz="2100" dirty="0" smtClean="0">
                <a:cs typeface="B Nazanin" pitchFamily="2" charset="-78"/>
              </a:rPr>
              <a:t>phenomena and issues ?</a:t>
            </a:r>
            <a:endParaRPr lang="fa-IR" sz="2100" dirty="0">
              <a:cs typeface="B Nazanin" pitchFamily="2" charset="-78"/>
            </a:endParaRPr>
          </a:p>
        </p:txBody>
      </p:sp>
      <p:sp>
        <p:nvSpPr>
          <p:cNvPr id="3" name="Title 2"/>
          <p:cNvSpPr>
            <a:spLocks noGrp="1"/>
          </p:cNvSpPr>
          <p:nvPr>
            <p:ph type="title"/>
          </p:nvPr>
        </p:nvSpPr>
        <p:spPr>
          <a:xfrm>
            <a:off x="457200" y="152400"/>
            <a:ext cx="8229600" cy="838200"/>
          </a:xfrm>
        </p:spPr>
        <p:txBody>
          <a:bodyPr/>
          <a:lstStyle/>
          <a:p>
            <a:pPr algn="ctr"/>
            <a:r>
              <a:rPr lang="fa-IR" dirty="0" smtClean="0">
                <a:solidFill>
                  <a:schemeClr val="accent5">
                    <a:lumMod val="50000"/>
                  </a:schemeClr>
                </a:solidFill>
                <a:cs typeface="B Nazanin" pitchFamily="2" charset="-78"/>
              </a:rPr>
              <a:t>مقاله شلبی هانت</a:t>
            </a:r>
            <a:endParaRPr lang="fa-IR"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14</a:t>
            </a:fld>
            <a:endParaRPr lang="fa-I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solidFill>
                  <a:schemeClr val="accent5">
                    <a:lumMod val="50000"/>
                  </a:schemeClr>
                </a:solidFill>
                <a:cs typeface="B Nazanin" pitchFamily="2" charset="-78"/>
              </a:rPr>
              <a:t>مقاله شلبی هانت</a:t>
            </a:r>
            <a:endParaRPr lang="fa-IR" dirty="0"/>
          </a:p>
        </p:txBody>
      </p:sp>
      <p:graphicFrame>
        <p:nvGraphicFramePr>
          <p:cNvPr id="4" name="Content Placeholder 3"/>
          <p:cNvGraphicFramePr>
            <a:graphicFrameLocks noGrp="1"/>
          </p:cNvGraphicFramePr>
          <p:nvPr>
            <p:ph sz="half" idx="1"/>
          </p:nvPr>
        </p:nvGraphicFramePr>
        <p:xfrm>
          <a:off x="457200" y="1524000"/>
          <a:ext cx="4495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sz="half" idx="2"/>
          </p:nvPr>
        </p:nvSpPr>
        <p:spPr>
          <a:xfrm>
            <a:off x="5638800" y="1524000"/>
            <a:ext cx="3069336" cy="4572000"/>
          </a:xfrm>
        </p:spPr>
        <p:txBody>
          <a:bodyPr>
            <a:normAutofit/>
          </a:bodyPr>
          <a:lstStyle/>
          <a:p>
            <a:pPr algn="just">
              <a:buNone/>
            </a:pPr>
            <a:r>
              <a:rPr lang="fa-IR" sz="2400" dirty="0" smtClean="0">
                <a:cs typeface="B Nazanin" pitchFamily="2" charset="-78"/>
              </a:rPr>
              <a:t>مهمترین مفهوم ارائه شده در خصوص دامنه بازاریابی توسط مک کارتی ارائه شد در سالهای ابتدایی دهه 1960، 4پی . به صورت دایره تو در تو. داخلی ترین دایره معرف مشتری است . دایره دوم بیانگر پارامتر های بازاریابی است و در نهایت دایره سوم حاوی عوامل غیرقابل کنترل می باشد .</a:t>
            </a:r>
            <a:endParaRPr lang="fa-IR" sz="2400" dirty="0">
              <a:cs typeface="B Nazanin" pitchFamily="2" charset="-78"/>
            </a:endParaRPr>
          </a:p>
        </p:txBody>
      </p:sp>
      <p:sp>
        <p:nvSpPr>
          <p:cNvPr id="6" name="Slide Number Placeholder 5"/>
          <p:cNvSpPr>
            <a:spLocks noGrp="1"/>
          </p:cNvSpPr>
          <p:nvPr>
            <p:ph type="sldNum" sz="quarter" idx="12"/>
          </p:nvPr>
        </p:nvSpPr>
        <p:spPr/>
        <p:txBody>
          <a:bodyPr/>
          <a:lstStyle/>
          <a:p>
            <a:fld id="{B0AD0C61-1846-473C-BCB0-4418E54FBCC8}" type="slidenum">
              <a:rPr lang="fa-IR" smtClean="0"/>
              <a:pPr/>
              <a:t>15</a:t>
            </a:fld>
            <a:endParaRPr lang="fa-I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accent5">
                    <a:lumMod val="50000"/>
                  </a:schemeClr>
                </a:solidFill>
                <a:cs typeface="B Nazanin" pitchFamily="2" charset="-78"/>
              </a:rPr>
              <a:t>مقاله شلبی هانت</a:t>
            </a:r>
            <a:endParaRPr lang="fa-IR" dirty="0"/>
          </a:p>
        </p:txBody>
      </p:sp>
      <p:sp>
        <p:nvSpPr>
          <p:cNvPr id="3" name="Content Placeholder 2"/>
          <p:cNvSpPr>
            <a:spLocks noGrp="1"/>
          </p:cNvSpPr>
          <p:nvPr>
            <p:ph sz="half" idx="1"/>
          </p:nvPr>
        </p:nvSpPr>
        <p:spPr>
          <a:xfrm>
            <a:off x="457200" y="1524000"/>
            <a:ext cx="8153400" cy="5029200"/>
          </a:xfrm>
        </p:spPr>
        <p:txBody>
          <a:bodyPr>
            <a:normAutofit/>
          </a:bodyPr>
          <a:lstStyle/>
          <a:p>
            <a:pPr>
              <a:buNone/>
            </a:pPr>
            <a:r>
              <a:rPr lang="fa-IR" dirty="0" smtClean="0">
                <a:cs typeface="B Nazanin" pitchFamily="2" charset="-78"/>
              </a:rPr>
              <a:t>کاتلر در سال 1972 در کنفرانسی اقدام به مطرح و طبقه بندی مارکتنیگ به این شرح کرد :</a:t>
            </a:r>
            <a:r>
              <a:rPr lang="en-US" dirty="0" smtClean="0">
                <a:cs typeface="B Nazanin" pitchFamily="2" charset="-78"/>
              </a:rPr>
              <a:t>Micro , Macro, Normative and positive</a:t>
            </a:r>
          </a:p>
          <a:p>
            <a:pPr>
              <a:buNone/>
            </a:pPr>
            <a:r>
              <a:rPr lang="fa-IR" dirty="0" smtClean="0">
                <a:cs typeface="B Nazanin" pitchFamily="2" charset="-78"/>
              </a:rPr>
              <a:t>هانت قلمرو مارکتینگ را اینگونه تقسیم بندی نمود :</a:t>
            </a:r>
          </a:p>
          <a:p>
            <a:pPr marL="514350" indent="-514350">
              <a:buAutoNum type="arabicParenR"/>
            </a:pPr>
            <a:r>
              <a:rPr lang="en-US" dirty="0" smtClean="0"/>
              <a:t>micro , macro</a:t>
            </a:r>
          </a:p>
          <a:p>
            <a:pPr marL="514350" indent="-514350">
              <a:buAutoNum type="arabicParenR"/>
            </a:pPr>
            <a:r>
              <a:rPr lang="en-US" dirty="0" smtClean="0"/>
              <a:t>Profit , nonprofit</a:t>
            </a:r>
          </a:p>
          <a:p>
            <a:pPr marL="514350" indent="-514350">
              <a:buAutoNum type="arabicParenR"/>
            </a:pPr>
            <a:r>
              <a:rPr lang="en-US" dirty="0" smtClean="0"/>
              <a:t>Positive , normative</a:t>
            </a:r>
          </a:p>
          <a:p>
            <a:pPr>
              <a:buNone/>
            </a:pPr>
            <a:r>
              <a:rPr lang="fa-IR" dirty="0" smtClean="0">
                <a:cs typeface="B Nazanin" pitchFamily="2" charset="-78"/>
              </a:rPr>
              <a:t>از ترکیب این سه حالت ، 3 به توان 2 = 8 حالت بدست می آید </a:t>
            </a:r>
          </a:p>
          <a:p>
            <a:pPr>
              <a:buNone/>
            </a:pPr>
            <a:r>
              <a:rPr lang="fa-IR" dirty="0" smtClean="0">
                <a:cs typeface="B Nazanin" pitchFamily="2" charset="-78"/>
              </a:rPr>
              <a:t>و هر فعالیت مارکتینگ که بخواهیم انجام دهیم در قالب یکی از این 8 حالت قرار می گیرد.</a:t>
            </a:r>
          </a:p>
          <a:p>
            <a:pPr>
              <a:buNone/>
            </a:pPr>
            <a:endParaRPr lang="fa-IR" dirty="0"/>
          </a:p>
        </p:txBody>
      </p:sp>
      <p:sp>
        <p:nvSpPr>
          <p:cNvPr id="4" name="Slide Number Placeholder 3"/>
          <p:cNvSpPr>
            <a:spLocks noGrp="1"/>
          </p:cNvSpPr>
          <p:nvPr>
            <p:ph type="sldNum" sz="quarter" idx="12"/>
          </p:nvPr>
        </p:nvSpPr>
        <p:spPr/>
        <p:txBody>
          <a:bodyPr/>
          <a:lstStyle/>
          <a:p>
            <a:fld id="{B0AD0C61-1846-473C-BCB0-4418E54FBCC8}" type="slidenum">
              <a:rPr lang="fa-IR" smtClean="0"/>
              <a:pPr/>
              <a:t>16</a:t>
            </a:fld>
            <a:endParaRPr lang="fa-I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pPr algn="ctr"/>
            <a:r>
              <a:rPr lang="fa-IR" dirty="0" smtClean="0">
                <a:solidFill>
                  <a:schemeClr val="accent6">
                    <a:lumMod val="50000"/>
                  </a:schemeClr>
                </a:solidFill>
              </a:rPr>
              <a:t>بازاریابی علم یا هنر ؟</a:t>
            </a:r>
            <a:endParaRPr lang="fa-IR" dirty="0">
              <a:solidFill>
                <a:schemeClr val="accent6">
                  <a:lumMod val="50000"/>
                </a:schemeClr>
              </a:solidFill>
            </a:endParaRPr>
          </a:p>
        </p:txBody>
      </p:sp>
      <p:sp>
        <p:nvSpPr>
          <p:cNvPr id="3" name="Content Placeholder 2"/>
          <p:cNvSpPr>
            <a:spLocks noGrp="1"/>
          </p:cNvSpPr>
          <p:nvPr>
            <p:ph sz="half" idx="1"/>
          </p:nvPr>
        </p:nvSpPr>
        <p:spPr>
          <a:xfrm>
            <a:off x="457200" y="1143000"/>
            <a:ext cx="8458200" cy="5257800"/>
          </a:xfrm>
        </p:spPr>
        <p:txBody>
          <a:bodyPr>
            <a:normAutofit/>
          </a:bodyPr>
          <a:lstStyle/>
          <a:p>
            <a:pPr algn="just">
              <a:buNone/>
            </a:pPr>
            <a:r>
              <a:rPr lang="fa-IR" sz="2400" dirty="0" smtClean="0">
                <a:cs typeface="B Nazanin" pitchFamily="2" charset="-78"/>
              </a:rPr>
              <a:t>هاتچینسون معتقد است که بازاریابی یک علم نیست و تنها یک ممارست یا حداکثر ترکیبی از مهارت های مهندسی ، پزشکی و معماری است . ادعا می کند ،اگر بازاریابی تنها انتفاعی – میکرو – دستوری باشد ، واقعا نمی توان انرا علم نامید ولی اگر دامنه مفهومی آن شامل دسته های میکرو – توصیفی و ماکرو توصیفی باشد در آنصورت میتوان علم نامید .</a:t>
            </a:r>
          </a:p>
          <a:p>
            <a:pPr algn="just">
              <a:buNone/>
            </a:pPr>
            <a:r>
              <a:rPr lang="fa-IR" sz="2400" dirty="0" smtClean="0">
                <a:cs typeface="B Nazanin" pitchFamily="2" charset="-78"/>
              </a:rPr>
              <a:t>بازل                  علم عبارت است یک دسته بندی سیستماتیک از دانش ساخت یافته حول یک یا چند نظریه و تعدادی اصول در قالب عبارت های کمی که امکان پیش بینی و در مواردی کنترل اتفاقات آتی را ممکن می سازد . </a:t>
            </a:r>
            <a:r>
              <a:rPr lang="fa-IR" sz="2400" smtClean="0">
                <a:cs typeface="B Nazanin" pitchFamily="2" charset="-78"/>
              </a:rPr>
              <a:t>بنا به این تعریف بازاریابی یک علم نیست .                  </a:t>
            </a:r>
            <a:endParaRPr lang="fa-IR" sz="2400" dirty="0">
              <a:cs typeface="B Nazanin" pitchFamily="2" charset="-78"/>
            </a:endParaRPr>
          </a:p>
        </p:txBody>
      </p:sp>
      <p:cxnSp>
        <p:nvCxnSpPr>
          <p:cNvPr id="6" name="Straight Arrow Connector 5"/>
          <p:cNvCxnSpPr/>
          <p:nvPr/>
        </p:nvCxnSpPr>
        <p:spPr>
          <a:xfrm rot="10800000">
            <a:off x="7239000" y="3352800"/>
            <a:ext cx="1066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B0AD0C61-1846-473C-BCB0-4418E54FBCC8}" type="slidenum">
              <a:rPr lang="fa-IR" smtClean="0"/>
              <a:pPr/>
              <a:t>17</a:t>
            </a:fld>
            <a:endParaRPr lang="fa-I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3733800"/>
          </a:xfrm>
        </p:spPr>
        <p:txBody>
          <a:bodyPr>
            <a:normAutofit fontScale="85000" lnSpcReduction="20000"/>
          </a:bodyPr>
          <a:lstStyle/>
          <a:p>
            <a:pPr algn="ctr">
              <a:buNone/>
            </a:pPr>
            <a:r>
              <a:rPr lang="en-US" sz="3200" dirty="0" smtClean="0">
                <a:solidFill>
                  <a:schemeClr val="accent5">
                    <a:lumMod val="50000"/>
                  </a:schemeClr>
                </a:solidFill>
              </a:rPr>
              <a:t> </a:t>
            </a:r>
            <a:r>
              <a:rPr lang="en-US" sz="2800" b="1" dirty="0" smtClean="0">
                <a:solidFill>
                  <a:schemeClr val="bg1"/>
                </a:solidFill>
              </a:rPr>
              <a:t>Mantra of marketing </a:t>
            </a:r>
            <a:r>
              <a:rPr lang="en-US" sz="2800" dirty="0" smtClean="0"/>
              <a:t>= </a:t>
            </a:r>
            <a:r>
              <a:rPr lang="en-US" sz="3200" dirty="0" smtClean="0">
                <a:solidFill>
                  <a:schemeClr val="accent5">
                    <a:lumMod val="50000"/>
                  </a:schemeClr>
                </a:solidFill>
              </a:rPr>
              <a:t>CCDVTP</a:t>
            </a:r>
          </a:p>
          <a:p>
            <a:pPr algn="just" rtl="0" fontAlgn="base">
              <a:buNone/>
            </a:pPr>
            <a:r>
              <a:rPr lang="fa-IR" dirty="0" smtClean="0"/>
              <a:t> </a:t>
            </a:r>
            <a:r>
              <a:rPr lang="en-US" dirty="0" smtClean="0"/>
              <a:t>Your job is to </a:t>
            </a:r>
            <a:r>
              <a:rPr lang="en-US" i="1" dirty="0" smtClean="0"/>
              <a:t>“Create, Communicate, Deliver the Value to the </a:t>
            </a:r>
            <a:endParaRPr lang="en-US" dirty="0" smtClean="0"/>
          </a:p>
          <a:p>
            <a:pPr algn="just" rtl="0" fontAlgn="base">
              <a:buNone/>
            </a:pPr>
            <a:r>
              <a:rPr lang="en-US" i="1" dirty="0" smtClean="0"/>
              <a:t>Target market at a Profit”</a:t>
            </a:r>
            <a:endParaRPr lang="en-US" dirty="0" smtClean="0"/>
          </a:p>
          <a:p>
            <a:pPr algn="l">
              <a:buNone/>
            </a:pPr>
            <a:endParaRPr lang="fa-IR" dirty="0" smtClean="0"/>
          </a:p>
          <a:p>
            <a:pPr algn="l">
              <a:buNone/>
            </a:pPr>
            <a:r>
              <a:rPr lang="fa-IR" dirty="0" smtClean="0"/>
              <a:t> </a:t>
            </a:r>
            <a:r>
              <a:rPr lang="en-US" dirty="0" smtClean="0"/>
              <a:t>1. </a:t>
            </a:r>
            <a:r>
              <a:rPr lang="en-US" b="1" dirty="0" smtClean="0">
                <a:solidFill>
                  <a:schemeClr val="bg1">
                    <a:lumMod val="95000"/>
                    <a:lumOff val="5000"/>
                  </a:schemeClr>
                </a:solidFill>
              </a:rPr>
              <a:t>Create Value </a:t>
            </a:r>
            <a:r>
              <a:rPr lang="en-US" dirty="0" smtClean="0"/>
              <a:t>is called  </a:t>
            </a:r>
            <a:r>
              <a:rPr lang="en-US" b="1" dirty="0" smtClean="0">
                <a:solidFill>
                  <a:schemeClr val="bg1">
                    <a:lumMod val="95000"/>
                    <a:lumOff val="5000"/>
                  </a:schemeClr>
                </a:solidFill>
              </a:rPr>
              <a:t>Product Management</a:t>
            </a:r>
          </a:p>
          <a:p>
            <a:pPr algn="l">
              <a:buNone/>
            </a:pPr>
            <a:r>
              <a:rPr lang="en-US" dirty="0" smtClean="0"/>
              <a:t>2. </a:t>
            </a:r>
            <a:r>
              <a:rPr lang="en-US" b="1" dirty="0" smtClean="0">
                <a:solidFill>
                  <a:schemeClr val="bg1">
                    <a:lumMod val="95000"/>
                    <a:lumOff val="5000"/>
                  </a:schemeClr>
                </a:solidFill>
              </a:rPr>
              <a:t>Communicate Value </a:t>
            </a:r>
            <a:r>
              <a:rPr lang="en-US" dirty="0" smtClean="0"/>
              <a:t>is called </a:t>
            </a:r>
            <a:r>
              <a:rPr lang="en-US" b="1" dirty="0" smtClean="0">
                <a:solidFill>
                  <a:schemeClr val="accent6">
                    <a:lumMod val="50000"/>
                  </a:schemeClr>
                </a:solidFill>
              </a:rPr>
              <a:t>Branding</a:t>
            </a:r>
            <a:r>
              <a:rPr lang="en-US" dirty="0" smtClean="0"/>
              <a:t> , that’s  </a:t>
            </a:r>
            <a:r>
              <a:rPr lang="en-US" b="1" dirty="0" smtClean="0">
                <a:solidFill>
                  <a:schemeClr val="bg1">
                    <a:lumMod val="95000"/>
                    <a:lumOff val="5000"/>
                  </a:schemeClr>
                </a:solidFill>
              </a:rPr>
              <a:t>Brand Management</a:t>
            </a:r>
          </a:p>
          <a:p>
            <a:pPr algn="l">
              <a:buNone/>
            </a:pPr>
            <a:r>
              <a:rPr lang="en-US" dirty="0" smtClean="0"/>
              <a:t>3. </a:t>
            </a:r>
            <a:r>
              <a:rPr lang="en-US" b="1" dirty="0" smtClean="0">
                <a:solidFill>
                  <a:schemeClr val="bg1">
                    <a:lumMod val="95000"/>
                    <a:lumOff val="5000"/>
                  </a:schemeClr>
                </a:solidFill>
              </a:rPr>
              <a:t>Deliver Value is </a:t>
            </a:r>
            <a:r>
              <a:rPr lang="en-US" dirty="0" smtClean="0"/>
              <a:t>called </a:t>
            </a:r>
            <a:r>
              <a:rPr lang="en-US" b="1" dirty="0" smtClean="0">
                <a:solidFill>
                  <a:schemeClr val="bg1">
                    <a:lumMod val="95000"/>
                    <a:lumOff val="5000"/>
                  </a:schemeClr>
                </a:solidFill>
              </a:rPr>
              <a:t>Customer management</a:t>
            </a:r>
          </a:p>
          <a:p>
            <a:pPr algn="l">
              <a:buNone/>
            </a:pPr>
            <a:endParaRPr lang="en-US" dirty="0" smtClean="0"/>
          </a:p>
          <a:p>
            <a:pPr algn="r" rtl="0">
              <a:buClrTx/>
              <a:buNone/>
            </a:pPr>
            <a:r>
              <a:rPr lang="fa-IR" dirty="0" smtClean="0">
                <a:cs typeface="B Nazanin" pitchFamily="2" charset="-78"/>
              </a:rPr>
              <a:t>هیچ کدام از مفاهیم مورد اشاره ایستا نیستند و در طول زمان دچار تغییراتی شده اند.</a:t>
            </a:r>
            <a:endParaRPr lang="en-US" dirty="0" smtClean="0">
              <a:cs typeface="B Nazanin" pitchFamily="2" charset="-78"/>
            </a:endParaRPr>
          </a:p>
        </p:txBody>
      </p:sp>
      <p:sp>
        <p:nvSpPr>
          <p:cNvPr id="2" name="Title 1"/>
          <p:cNvSpPr>
            <a:spLocks noGrp="1"/>
          </p:cNvSpPr>
          <p:nvPr>
            <p:ph type="title"/>
          </p:nvPr>
        </p:nvSpPr>
        <p:spPr>
          <a:xfrm>
            <a:off x="457200" y="152400"/>
            <a:ext cx="8229600" cy="762000"/>
          </a:xfrm>
        </p:spPr>
        <p:txBody>
          <a:bodyPr>
            <a:normAutofit/>
          </a:bodyPr>
          <a:lstStyle/>
          <a:p>
            <a:pPr algn="ctr"/>
            <a:r>
              <a:rPr lang="fa-IR" b="1" dirty="0" smtClean="0">
                <a:cs typeface="B Nazanin" pitchFamily="2" charset="-78"/>
              </a:rPr>
              <a:t>سخنرانی کاتلر2008</a:t>
            </a:r>
            <a:endParaRPr lang="fa-IR" dirty="0">
              <a:cs typeface="B Nazanin" pitchFamily="2" charset="-78"/>
            </a:endParaRPr>
          </a:p>
        </p:txBody>
      </p:sp>
      <p:graphicFrame>
        <p:nvGraphicFramePr>
          <p:cNvPr id="1028" name="Object 4"/>
          <p:cNvGraphicFramePr>
            <a:graphicFrameLocks noChangeAspect="1"/>
          </p:cNvGraphicFramePr>
          <p:nvPr/>
        </p:nvGraphicFramePr>
        <p:xfrm>
          <a:off x="7848600" y="381000"/>
          <a:ext cx="763588" cy="422453"/>
        </p:xfrm>
        <a:graphic>
          <a:graphicData uri="http://schemas.openxmlformats.org/presentationml/2006/ole">
            <mc:AlternateContent xmlns:mc="http://schemas.openxmlformats.org/markup-compatibility/2006">
              <mc:Choice xmlns:v="urn:schemas-microsoft-com:vml" Requires="v">
                <p:oleObj spid="_x0000_s1029" name="Packager Shell Object" showAsIcon="1" r:id="rId3" imgW="991440" imgH="685800" progId="Package">
                  <p:embed/>
                </p:oleObj>
              </mc:Choice>
              <mc:Fallback>
                <p:oleObj name="Packager Shell Object" showAsIcon="1" r:id="rId3" imgW="991440" imgH="685800" progId="Package">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381000"/>
                        <a:ext cx="763588" cy="42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5"/>
          </p:nvPr>
        </p:nvSpPr>
        <p:spPr/>
        <p:txBody>
          <a:bodyPr/>
          <a:lstStyle/>
          <a:p>
            <a:fld id="{B0AD0C61-1846-473C-BCB0-4418E54FBCC8}" type="slidenum">
              <a:rPr lang="fa-IR" smtClean="0"/>
              <a:pPr/>
              <a:t>18</a:t>
            </a:fld>
            <a:endParaRPr lang="fa-I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19</a:t>
            </a:fld>
            <a:endParaRPr lang="fa-IR"/>
          </a:p>
        </p:txBody>
      </p:sp>
      <p:sp>
        <p:nvSpPr>
          <p:cNvPr id="5" name="Rectangle 4"/>
          <p:cNvSpPr/>
          <p:nvPr/>
        </p:nvSpPr>
        <p:spPr>
          <a:xfrm>
            <a:off x="381000" y="304800"/>
            <a:ext cx="8153400" cy="523220"/>
          </a:xfrm>
          <a:prstGeom prst="rect">
            <a:avLst/>
          </a:prstGeom>
        </p:spPr>
        <p:txBody>
          <a:bodyPr wrap="square">
            <a:spAutoFit/>
          </a:bodyPr>
          <a:lstStyle/>
          <a:p>
            <a:pPr algn="ctr"/>
            <a:r>
              <a:rPr lang="en-US" sz="2800" b="1" dirty="0" smtClean="0">
                <a:solidFill>
                  <a:schemeClr val="bg1">
                    <a:lumMod val="95000"/>
                    <a:lumOff val="5000"/>
                  </a:schemeClr>
                </a:solidFill>
              </a:rPr>
              <a:t>Evolution of Management Thinking</a:t>
            </a:r>
          </a:p>
        </p:txBody>
      </p:sp>
      <p:grpSp>
        <p:nvGrpSpPr>
          <p:cNvPr id="6" name="Group 25"/>
          <p:cNvGrpSpPr/>
          <p:nvPr/>
        </p:nvGrpSpPr>
        <p:grpSpPr>
          <a:xfrm>
            <a:off x="685800" y="1676400"/>
            <a:ext cx="2264228" cy="3581400"/>
            <a:chOff x="685800" y="1676400"/>
            <a:chExt cx="2264228" cy="3581400"/>
          </a:xfrm>
        </p:grpSpPr>
        <p:sp>
          <p:nvSpPr>
            <p:cNvPr id="7" name="Pentagon 6"/>
            <p:cNvSpPr/>
            <p:nvPr/>
          </p:nvSpPr>
          <p:spPr>
            <a:xfrm>
              <a:off x="685800" y="1676400"/>
              <a:ext cx="2264228" cy="1219200"/>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ln w="18415" cmpd="sng">
                    <a:solidFill>
                      <a:srgbClr val="FFFFFF"/>
                    </a:solidFill>
                    <a:prstDash val="solid"/>
                  </a:ln>
                  <a:solidFill>
                    <a:schemeClr val="bg1"/>
                  </a:solidFill>
                  <a:effectLst>
                    <a:outerShdw blurRad="38100" dist="38100" dir="2700000" algn="tl">
                      <a:srgbClr val="000000">
                        <a:alpha val="43137"/>
                      </a:srgbClr>
                    </a:outerShdw>
                  </a:effectLst>
                </a:rPr>
                <a:t>Product Management</a:t>
              </a:r>
              <a:endParaRPr lang="en-US" dirty="0">
                <a:ln w="18415" cmpd="sng">
                  <a:solidFill>
                    <a:srgbClr val="FFFFFF"/>
                  </a:solidFill>
                  <a:prstDash val="solid"/>
                </a:ln>
                <a:solidFill>
                  <a:schemeClr val="bg1"/>
                </a:solidFill>
                <a:effectLst>
                  <a:outerShdw blurRad="38100" dist="38100" dir="2700000" algn="tl">
                    <a:srgbClr val="000000">
                      <a:alpha val="43137"/>
                    </a:srgbClr>
                  </a:outerShdw>
                </a:effectLst>
              </a:endParaRPr>
            </a:p>
          </p:txBody>
        </p:sp>
        <p:cxnSp>
          <p:nvCxnSpPr>
            <p:cNvPr id="8" name="Straight Connector 7"/>
            <p:cNvCxnSpPr/>
            <p:nvPr/>
          </p:nvCxnSpPr>
          <p:spPr>
            <a:xfrm rot="5400000">
              <a:off x="-1524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15240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5800" y="4419600"/>
              <a:ext cx="1676400" cy="1588"/>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11" name="Rectangle 10"/>
            <p:cNvSpPr/>
            <p:nvPr/>
          </p:nvSpPr>
          <p:spPr>
            <a:xfrm>
              <a:off x="762000" y="4876800"/>
              <a:ext cx="1600200" cy="381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1950s – 1960s</a:t>
              </a:r>
              <a:endParaRPr lang="en-US" dirty="0"/>
            </a:p>
          </p:txBody>
        </p:sp>
      </p:grpSp>
      <p:grpSp>
        <p:nvGrpSpPr>
          <p:cNvPr id="12" name="Group 30"/>
          <p:cNvGrpSpPr/>
          <p:nvPr/>
        </p:nvGrpSpPr>
        <p:grpSpPr>
          <a:xfrm>
            <a:off x="2514600" y="1676400"/>
            <a:ext cx="2293257" cy="3581400"/>
            <a:chOff x="2514600" y="1676400"/>
            <a:chExt cx="2293257" cy="3581400"/>
          </a:xfrm>
        </p:grpSpPr>
        <p:sp>
          <p:nvSpPr>
            <p:cNvPr id="13" name="Chevron 12"/>
            <p:cNvSpPr/>
            <p:nvPr/>
          </p:nvSpPr>
          <p:spPr>
            <a:xfrm>
              <a:off x="2543629" y="1676400"/>
              <a:ext cx="2264228" cy="1219200"/>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tx1"/>
                </a:solidFill>
              </a:endParaRPr>
            </a:p>
          </p:txBody>
        </p:sp>
        <p:sp>
          <p:nvSpPr>
            <p:cNvPr id="14" name="TextBox 13"/>
            <p:cNvSpPr txBox="1"/>
            <p:nvPr/>
          </p:nvSpPr>
          <p:spPr>
            <a:xfrm>
              <a:off x="2971800" y="1962835"/>
              <a:ext cx="1676400" cy="646331"/>
            </a:xfrm>
            <a:prstGeom prst="rect">
              <a:avLst/>
            </a:prstGeom>
            <a:noFill/>
          </p:spPr>
          <p:txBody>
            <a:bodyPr wrap="square" rtlCol="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Customer Management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5" name="Straight Connector 14"/>
            <p:cNvCxnSpPr/>
            <p:nvPr/>
          </p:nvCxnSpPr>
          <p:spPr>
            <a:xfrm rot="5400000">
              <a:off x="16764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3528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14600" y="4419600"/>
              <a:ext cx="1676400" cy="1588"/>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18" name="Rectangle 17"/>
            <p:cNvSpPr/>
            <p:nvPr/>
          </p:nvSpPr>
          <p:spPr>
            <a:xfrm>
              <a:off x="2590800" y="4876800"/>
              <a:ext cx="1600200" cy="381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1970s – 1980s</a:t>
              </a:r>
              <a:endParaRPr lang="en-US" dirty="0"/>
            </a:p>
          </p:txBody>
        </p:sp>
      </p:grpSp>
      <p:grpSp>
        <p:nvGrpSpPr>
          <p:cNvPr id="19" name="Group 31"/>
          <p:cNvGrpSpPr/>
          <p:nvPr/>
        </p:nvGrpSpPr>
        <p:grpSpPr>
          <a:xfrm>
            <a:off x="4343400" y="1676400"/>
            <a:ext cx="2322285" cy="3581400"/>
            <a:chOff x="4343400" y="1676400"/>
            <a:chExt cx="2322285" cy="3581400"/>
          </a:xfrm>
        </p:grpSpPr>
        <p:sp>
          <p:nvSpPr>
            <p:cNvPr id="20" name="Chevron 19"/>
            <p:cNvSpPr/>
            <p:nvPr/>
          </p:nvSpPr>
          <p:spPr>
            <a:xfrm>
              <a:off x="4401457" y="1676400"/>
              <a:ext cx="2264228" cy="1219200"/>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1" name="TextBox 20"/>
            <p:cNvSpPr txBox="1"/>
            <p:nvPr/>
          </p:nvSpPr>
          <p:spPr>
            <a:xfrm>
              <a:off x="4876800" y="1962835"/>
              <a:ext cx="1676400" cy="646331"/>
            </a:xfrm>
            <a:prstGeom prst="rect">
              <a:avLst/>
            </a:prstGeom>
            <a:noFill/>
          </p:spPr>
          <p:txBody>
            <a:bodyPr wrap="square" rtlCol="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Brand Management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2" name="Straight Connector 21"/>
            <p:cNvCxnSpPr/>
            <p:nvPr/>
          </p:nvCxnSpPr>
          <p:spPr>
            <a:xfrm rot="5400000">
              <a:off x="35052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2578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343400" y="4419600"/>
              <a:ext cx="1752600" cy="1588"/>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25" name="Rectangle 24"/>
            <p:cNvSpPr/>
            <p:nvPr/>
          </p:nvSpPr>
          <p:spPr>
            <a:xfrm>
              <a:off x="4419600" y="4876800"/>
              <a:ext cx="1600200" cy="381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1990s – 2000s</a:t>
              </a:r>
              <a:endParaRPr lang="en-US" dirty="0"/>
            </a:p>
          </p:txBody>
        </p:sp>
      </p:grpSp>
      <p:grpSp>
        <p:nvGrpSpPr>
          <p:cNvPr id="26" name="Group 32"/>
          <p:cNvGrpSpPr/>
          <p:nvPr/>
        </p:nvGrpSpPr>
        <p:grpSpPr>
          <a:xfrm>
            <a:off x="6248400" y="1676400"/>
            <a:ext cx="2286000" cy="3581400"/>
            <a:chOff x="6248400" y="1676400"/>
            <a:chExt cx="2286000" cy="3581400"/>
          </a:xfrm>
        </p:grpSpPr>
        <p:sp>
          <p:nvSpPr>
            <p:cNvPr id="27" name="Chevron 26"/>
            <p:cNvSpPr/>
            <p:nvPr/>
          </p:nvSpPr>
          <p:spPr>
            <a:xfrm>
              <a:off x="6259286" y="1676400"/>
              <a:ext cx="2264228" cy="1219200"/>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8" name="TextBox 27"/>
            <p:cNvSpPr txBox="1"/>
            <p:nvPr/>
          </p:nvSpPr>
          <p:spPr>
            <a:xfrm>
              <a:off x="6705600" y="1962835"/>
              <a:ext cx="1676400" cy="646331"/>
            </a:xfrm>
            <a:prstGeom prst="rect">
              <a:avLst/>
            </a:prstGeom>
            <a:noFill/>
          </p:spPr>
          <p:txBody>
            <a:bodyPr wrap="square" rtlCol="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Value Management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9" name="Straight Connector 28"/>
            <p:cNvCxnSpPr/>
            <p:nvPr/>
          </p:nvCxnSpPr>
          <p:spPr>
            <a:xfrm rot="5400000">
              <a:off x="54102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76962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248400" y="4419600"/>
              <a:ext cx="2286000" cy="1588"/>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32" name="Rectangle 31"/>
            <p:cNvSpPr/>
            <p:nvPr/>
          </p:nvSpPr>
          <p:spPr>
            <a:xfrm>
              <a:off x="6629400" y="4876800"/>
              <a:ext cx="1600200" cy="381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2010s – 2020s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name.gif"/>
          <p:cNvPicPr>
            <a:picLocks noGrp="1" noChangeAspect="1"/>
          </p:cNvPicPr>
          <p:nvPr>
            <p:ph idx="1"/>
          </p:nvPr>
        </p:nvPicPr>
        <p:blipFill>
          <a:blip r:embed="rId2"/>
          <a:stretch>
            <a:fillRect/>
          </a:stretch>
        </p:blipFill>
        <p:spPr>
          <a:xfrm>
            <a:off x="838200" y="1143000"/>
            <a:ext cx="7239000" cy="4648200"/>
          </a:xfrm>
        </p:spPr>
      </p:pic>
      <p:sp>
        <p:nvSpPr>
          <p:cNvPr id="3" name="Slide Number Placeholder 2"/>
          <p:cNvSpPr>
            <a:spLocks noGrp="1"/>
          </p:cNvSpPr>
          <p:nvPr>
            <p:ph type="sldNum" sz="quarter" idx="15"/>
          </p:nvPr>
        </p:nvSpPr>
        <p:spPr/>
        <p:txBody>
          <a:bodyPr/>
          <a:lstStyle/>
          <a:p>
            <a:fld id="{B0AD0C61-1846-473C-BCB0-4418E54FBCC8}" type="slidenum">
              <a:rPr lang="fa-IR" smtClean="0"/>
              <a:pPr/>
              <a:t>2</a:t>
            </a:fld>
            <a:endParaRPr lang="fa-I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6324600"/>
          </a:xfrm>
        </p:spPr>
        <p:txBody>
          <a:bodyPr>
            <a:normAutofit/>
          </a:bodyPr>
          <a:lstStyle/>
          <a:p>
            <a:pPr algn="l">
              <a:buNone/>
            </a:pPr>
            <a:r>
              <a:rPr lang="fa-IR" dirty="0" smtClean="0"/>
              <a:t> </a:t>
            </a:r>
            <a:r>
              <a:rPr lang="en-US" b="1" dirty="0" smtClean="0">
                <a:solidFill>
                  <a:schemeClr val="accent6">
                    <a:lumMod val="50000"/>
                  </a:schemeClr>
                </a:solidFill>
              </a:rPr>
              <a:t>Product Management based on Professor Philip </a:t>
            </a:r>
            <a:r>
              <a:rPr lang="en-US" b="1" dirty="0" err="1" smtClean="0">
                <a:solidFill>
                  <a:schemeClr val="accent6">
                    <a:lumMod val="50000"/>
                  </a:schemeClr>
                </a:solidFill>
              </a:rPr>
              <a:t>Kotler’s</a:t>
            </a:r>
            <a:r>
              <a:rPr lang="en-US" b="1" dirty="0" smtClean="0">
                <a:solidFill>
                  <a:schemeClr val="accent6">
                    <a:lumMod val="50000"/>
                  </a:schemeClr>
                </a:solidFill>
              </a:rPr>
              <a:t>  speech at London business forum :</a:t>
            </a:r>
          </a:p>
          <a:p>
            <a:pPr algn="l">
              <a:buNone/>
            </a:pPr>
            <a:r>
              <a:rPr lang="en-US" dirty="0" smtClean="0"/>
              <a:t>Product management was really this business of, You have a company and from the inside you make things and then you ask the sell marketing people to get rid of them , You do it inside , do it with your scientist and engineers, what’s changing in product management today?</a:t>
            </a:r>
          </a:p>
          <a:p>
            <a:pPr algn="just" rtl="0">
              <a:buNone/>
            </a:pPr>
            <a:r>
              <a:rPr lang="en-US" b="1" dirty="0" smtClean="0">
                <a:solidFill>
                  <a:schemeClr val="accent4">
                    <a:lumMod val="50000"/>
                  </a:schemeClr>
                </a:solidFill>
              </a:rPr>
              <a:t>The old idea was :</a:t>
            </a:r>
            <a:r>
              <a:rPr lang="en-US" dirty="0" smtClean="0"/>
              <a:t> Do things secretly , inventing something that you only know about . Close the doors, Do it inside </a:t>
            </a:r>
          </a:p>
          <a:p>
            <a:pPr algn="just" rtl="0">
              <a:buNone/>
            </a:pPr>
            <a:r>
              <a:rPr lang="en-US" b="1" dirty="0" smtClean="0">
                <a:solidFill>
                  <a:schemeClr val="accent4">
                    <a:lumMod val="50000"/>
                  </a:schemeClr>
                </a:solidFill>
              </a:rPr>
              <a:t>The new idea  is : </a:t>
            </a:r>
            <a:r>
              <a:rPr lang="en-US" dirty="0" smtClean="0"/>
              <a:t>Open innovation, open technology, Best idea can come from outside</a:t>
            </a: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20</a:t>
            </a:fld>
            <a:endParaRPr lang="fa-I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8686800" cy="5715000"/>
          </a:xfrm>
        </p:spPr>
        <p:txBody>
          <a:bodyPr/>
          <a:lstStyle/>
          <a:p>
            <a:pPr algn="l">
              <a:buNone/>
            </a:pPr>
            <a:r>
              <a:rPr lang="en-US" b="1" dirty="0" smtClean="0">
                <a:solidFill>
                  <a:schemeClr val="tx2">
                    <a:lumMod val="10000"/>
                  </a:schemeClr>
                </a:solidFill>
              </a:rPr>
              <a:t>Product?</a:t>
            </a:r>
          </a:p>
          <a:p>
            <a:pPr algn="l" rtl="0">
              <a:buNone/>
            </a:pPr>
            <a:r>
              <a:rPr lang="en-US" dirty="0" smtClean="0"/>
              <a:t>A </a:t>
            </a:r>
            <a:r>
              <a:rPr lang="en-US" b="1" dirty="0" smtClean="0"/>
              <a:t>product</a:t>
            </a:r>
            <a:r>
              <a:rPr lang="en-US" dirty="0" smtClean="0"/>
              <a:t> is anything that can be offered to a market to satisfy a want or need, including physical goods, services, experiences, events, persons, places, properties, organizations, information, and ideas.</a:t>
            </a:r>
          </a:p>
          <a:p>
            <a:pPr algn="l" rtl="0">
              <a:buNone/>
            </a:pPr>
            <a:endParaRPr lang="en-US" dirty="0" smtClean="0"/>
          </a:p>
          <a:p>
            <a:pPr algn="l" rtl="0">
              <a:buNone/>
            </a:pPr>
            <a:endParaRPr lang="en-US" dirty="0" smtClean="0"/>
          </a:p>
          <a:p>
            <a:pPr algn="just">
              <a:buNone/>
            </a:pPr>
            <a:endParaRPr lang="fa-IR" dirty="0"/>
          </a:p>
        </p:txBody>
      </p:sp>
      <p:sp>
        <p:nvSpPr>
          <p:cNvPr id="3" name="Title 2"/>
          <p:cNvSpPr>
            <a:spLocks noGrp="1"/>
          </p:cNvSpPr>
          <p:nvPr>
            <p:ph type="title"/>
          </p:nvPr>
        </p:nvSpPr>
        <p:spPr>
          <a:xfrm>
            <a:off x="304800" y="152400"/>
            <a:ext cx="8534400" cy="685800"/>
          </a:xfrm>
        </p:spPr>
        <p:txBody>
          <a:bodyPr>
            <a:normAutofit fontScale="90000"/>
          </a:bodyPr>
          <a:lstStyle/>
          <a:p>
            <a:pPr algn="ctr"/>
            <a:r>
              <a:rPr b="1" smtClean="0">
                <a:solidFill>
                  <a:schemeClr val="bg1"/>
                </a:solidFill>
              </a:rPr>
              <a:t>Product Management</a:t>
            </a:r>
            <a:endParaRPr lang="fa-IR" b="1" dirty="0">
              <a:solidFill>
                <a:schemeClr val="bg1"/>
              </a:solidFill>
            </a:endParaRPr>
          </a:p>
        </p:txBody>
      </p:sp>
      <p:pic>
        <p:nvPicPr>
          <p:cNvPr id="4" name="Picture 2"/>
          <p:cNvPicPr>
            <a:picLocks noChangeAspect="1" noChangeArrowheads="1"/>
          </p:cNvPicPr>
          <p:nvPr/>
        </p:nvPicPr>
        <p:blipFill>
          <a:blip r:embed="rId2"/>
          <a:srcRect/>
          <a:stretch>
            <a:fillRect/>
          </a:stretch>
        </p:blipFill>
        <p:spPr bwMode="auto">
          <a:xfrm>
            <a:off x="228600" y="3962400"/>
            <a:ext cx="2438400" cy="2050058"/>
          </a:xfrm>
          <a:prstGeom prst="rect">
            <a:avLst/>
          </a:prstGeom>
          <a:noFill/>
          <a:ln w="9525">
            <a:noFill/>
            <a:miter lim="800000"/>
            <a:headEnd/>
            <a:tailEnd/>
          </a:ln>
        </p:spPr>
      </p:pic>
      <p:sp>
        <p:nvSpPr>
          <p:cNvPr id="5" name="Rectangle 4"/>
          <p:cNvSpPr/>
          <p:nvPr/>
        </p:nvSpPr>
        <p:spPr>
          <a:xfrm>
            <a:off x="2667000" y="4419600"/>
            <a:ext cx="4572000" cy="923330"/>
          </a:xfrm>
          <a:prstGeom prst="rect">
            <a:avLst/>
          </a:prstGeom>
          <a:solidFill>
            <a:schemeClr val="tx1"/>
          </a:solidFill>
        </p:spPr>
        <p:txBody>
          <a:bodyPr>
            <a:spAutoFit/>
          </a:bodyPr>
          <a:lstStyle/>
          <a:p>
            <a:pPr algn="l" rtl="0"/>
            <a:r>
              <a:rPr lang="en-US" dirty="0" smtClean="0">
                <a:solidFill>
                  <a:schemeClr val="bg1"/>
                </a:solidFill>
                <a:latin typeface="Arial" pitchFamily="34" charset="0"/>
              </a:rPr>
              <a:t>Figure illustrates the three components of a market offering: product features and quality, services mix and quality, and price.</a:t>
            </a:r>
          </a:p>
        </p:txBody>
      </p:sp>
      <p:sp>
        <p:nvSpPr>
          <p:cNvPr id="6" name="Slide Number Placeholder 5"/>
          <p:cNvSpPr>
            <a:spLocks noGrp="1"/>
          </p:cNvSpPr>
          <p:nvPr>
            <p:ph type="sldNum" sz="quarter" idx="15"/>
          </p:nvPr>
        </p:nvSpPr>
        <p:spPr/>
        <p:txBody>
          <a:bodyPr/>
          <a:lstStyle/>
          <a:p>
            <a:fld id="{B0AD0C61-1846-473C-BCB0-4418E54FBCC8}" type="slidenum">
              <a:rPr lang="fa-IR" smtClean="0"/>
              <a:pPr/>
              <a:t>21</a:t>
            </a:fld>
            <a:endParaRPr lang="fa-I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0" y="1371600"/>
            <a:ext cx="3592676" cy="3429000"/>
          </a:xfrm>
          <a:prstGeom prst="rect">
            <a:avLst/>
          </a:prstGeom>
          <a:noFill/>
          <a:ln w="9525">
            <a:noFill/>
            <a:miter lim="800000"/>
            <a:headEnd/>
            <a:tailEnd/>
          </a:ln>
        </p:spPr>
      </p:pic>
      <p:sp>
        <p:nvSpPr>
          <p:cNvPr id="5" name="Rectangle 4"/>
          <p:cNvSpPr/>
          <p:nvPr/>
        </p:nvSpPr>
        <p:spPr>
          <a:xfrm>
            <a:off x="3581400" y="762000"/>
            <a:ext cx="5562600" cy="4801314"/>
          </a:xfrm>
          <a:prstGeom prst="rect">
            <a:avLst/>
          </a:prstGeom>
        </p:spPr>
        <p:txBody>
          <a:bodyPr wrap="square">
            <a:spAutoFit/>
          </a:bodyPr>
          <a:lstStyle/>
          <a:p>
            <a:pPr algn="l"/>
            <a:r>
              <a:rPr lang="en-US" dirty="0" smtClean="0">
                <a:latin typeface="Arial" pitchFamily="34" charset="0"/>
              </a:rPr>
              <a:t>Figure illustrates the five product levels. Each level adds more customer value, and the five constitute a customer-value hierarchy. The fundamental level is the core benefit: the service or benefit the customer is really buying.  At the second level, the marketer must turn the core benefit into a basic product.  At the third level, the marketer prepares an expected product, a set of attributes and conditions buyers normally expect when they purchase this product.  At the fourth level, the marketer prepares an augmented product that exceeds customer expectations. In developed countries, brand positioning and competition take place at this level. At the fifth level stands the potential product, which encompasses all the possible augmentations and transformations the product or offering might undergo in the future.</a:t>
            </a:r>
          </a:p>
        </p:txBody>
      </p:sp>
      <p:sp>
        <p:nvSpPr>
          <p:cNvPr id="6" name="Rectangle 5"/>
          <p:cNvSpPr/>
          <p:nvPr/>
        </p:nvSpPr>
        <p:spPr>
          <a:xfrm>
            <a:off x="210634" y="228600"/>
            <a:ext cx="3370766" cy="369332"/>
          </a:xfrm>
          <a:prstGeom prst="rect">
            <a:avLst/>
          </a:prstGeom>
        </p:spPr>
        <p:txBody>
          <a:bodyPr wrap="square">
            <a:spAutoFit/>
          </a:bodyPr>
          <a:lstStyle/>
          <a:p>
            <a:pPr algn="ctr"/>
            <a:r>
              <a:rPr lang="en-US" b="1" dirty="0" smtClean="0">
                <a:solidFill>
                  <a:schemeClr val="accent6">
                    <a:lumMod val="50000"/>
                  </a:schemeClr>
                </a:solidFill>
              </a:rPr>
              <a:t>Five Product Levels</a:t>
            </a:r>
            <a:endParaRPr lang="fa-IR" b="1" dirty="0">
              <a:solidFill>
                <a:schemeClr val="accent6">
                  <a:lumMod val="50000"/>
                </a:schemeClr>
              </a:solidFill>
            </a:endParaRPr>
          </a:p>
        </p:txBody>
      </p:sp>
      <p:sp>
        <p:nvSpPr>
          <p:cNvPr id="7" name="Slide Number Placeholder 6"/>
          <p:cNvSpPr>
            <a:spLocks noGrp="1"/>
          </p:cNvSpPr>
          <p:nvPr>
            <p:ph type="sldNum" sz="quarter" idx="15"/>
          </p:nvPr>
        </p:nvSpPr>
        <p:spPr/>
        <p:txBody>
          <a:bodyPr/>
          <a:lstStyle/>
          <a:p>
            <a:fld id="{B0AD0C61-1846-473C-BCB0-4418E54FBCC8}" type="slidenum">
              <a:rPr lang="fa-IR" smtClean="0"/>
              <a:pPr/>
              <a:t>22</a:t>
            </a:fld>
            <a:endParaRPr lang="fa-I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srcRect/>
          <a:stretch>
            <a:fillRect/>
          </a:stretch>
        </p:blipFill>
        <p:spPr bwMode="auto">
          <a:xfrm>
            <a:off x="152400" y="990599"/>
            <a:ext cx="7239000" cy="3301377"/>
          </a:xfrm>
          <a:prstGeom prst="rect">
            <a:avLst/>
          </a:prstGeom>
          <a:noFill/>
          <a:ln w="9525">
            <a:noFill/>
            <a:miter lim="800000"/>
            <a:headEnd/>
            <a:tailEnd/>
          </a:ln>
        </p:spPr>
      </p:pic>
      <p:sp>
        <p:nvSpPr>
          <p:cNvPr id="3" name="Title 2"/>
          <p:cNvSpPr>
            <a:spLocks noGrp="1"/>
          </p:cNvSpPr>
          <p:nvPr>
            <p:ph type="title"/>
          </p:nvPr>
        </p:nvSpPr>
        <p:spPr>
          <a:xfrm>
            <a:off x="457200" y="0"/>
            <a:ext cx="8229600" cy="1066800"/>
          </a:xfrm>
        </p:spPr>
        <p:txBody>
          <a:bodyPr>
            <a:normAutofit/>
          </a:bodyPr>
          <a:lstStyle/>
          <a:p>
            <a:pPr algn="ctr"/>
            <a:r>
              <a:rPr lang="en-US" sz="2800" b="1" dirty="0" smtClean="0"/>
              <a:t>W</a:t>
            </a:r>
            <a:r>
              <a:rPr sz="2800" b="1" smtClean="0"/>
              <a:t>hat is Holistic Marketing ?</a:t>
            </a:r>
            <a:r>
              <a:rPr lang="fa-IR" sz="2800" b="1" dirty="0" smtClean="0"/>
              <a:t/>
            </a:r>
            <a:br>
              <a:rPr lang="fa-IR" sz="2800" b="1" dirty="0" smtClean="0"/>
            </a:br>
            <a:r>
              <a:rPr lang="fa-IR" sz="2800" b="1" dirty="0" smtClean="0">
                <a:cs typeface="B Nazanin" pitchFamily="2" charset="-78"/>
              </a:rPr>
              <a:t>بازاریابی کل نگر چیست؟</a:t>
            </a:r>
            <a:endParaRPr lang="fa-IR" sz="2800" b="1" dirty="0">
              <a:cs typeface="B Nazanin" pitchFamily="2" charset="-78"/>
            </a:endParaRPr>
          </a:p>
        </p:txBody>
      </p:sp>
      <p:sp>
        <p:nvSpPr>
          <p:cNvPr id="5" name="Rectangle 4"/>
          <p:cNvSpPr/>
          <p:nvPr/>
        </p:nvSpPr>
        <p:spPr>
          <a:xfrm rot="16200000">
            <a:off x="6361837" y="1485037"/>
            <a:ext cx="3810000"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l"/>
            <a:r>
              <a:rPr lang="en-US" b="1" dirty="0" smtClean="0">
                <a:solidFill>
                  <a:srgbClr val="C00000"/>
                </a:solidFill>
              </a:rPr>
              <a:t>The holistic marketing concept </a:t>
            </a:r>
            <a:r>
              <a:rPr lang="en-US" dirty="0" smtClean="0"/>
              <a:t>is based on the development, design, and implementation of marketing programs, processes, and activities that recognize their breadth and interdependencies.</a:t>
            </a:r>
          </a:p>
        </p:txBody>
      </p:sp>
      <p:sp>
        <p:nvSpPr>
          <p:cNvPr id="6" name="Rectangle 5"/>
          <p:cNvSpPr/>
          <p:nvPr/>
        </p:nvSpPr>
        <p:spPr>
          <a:xfrm>
            <a:off x="152400" y="4267201"/>
            <a:ext cx="8839200" cy="646331"/>
          </a:xfrm>
          <a:prstGeom prst="rect">
            <a:avLst/>
          </a:prstGeom>
          <a:solidFill>
            <a:schemeClr val="accent1">
              <a:lumMod val="75000"/>
            </a:schemeClr>
          </a:solidFill>
        </p:spPr>
        <p:txBody>
          <a:bodyPr wrap="square">
            <a:spAutoFit/>
          </a:bodyPr>
          <a:lstStyle/>
          <a:p>
            <a:pPr algn="r"/>
            <a:r>
              <a:rPr lang="fa-IR" b="1" dirty="0" smtClean="0">
                <a:solidFill>
                  <a:schemeClr val="bg1"/>
                </a:solidFill>
                <a:cs typeface="B Nazanin" pitchFamily="2" charset="-78"/>
              </a:rPr>
              <a:t>از اهداف بازاریابی ایجاد رابطه برای روابط بلند مدت ، رضایت بخش با همه اجزا به منظور کسب و حفظ تجارت خود است.</a:t>
            </a:r>
            <a:endParaRPr lang="en-US" b="1" dirty="0" smtClean="0">
              <a:solidFill>
                <a:schemeClr val="bg1"/>
              </a:solidFill>
              <a:cs typeface="B Nazanin" pitchFamily="2" charset="-78"/>
            </a:endParaRPr>
          </a:p>
        </p:txBody>
      </p:sp>
      <p:sp>
        <p:nvSpPr>
          <p:cNvPr id="7" name="Rectangle 6"/>
          <p:cNvSpPr/>
          <p:nvPr/>
        </p:nvSpPr>
        <p:spPr>
          <a:xfrm>
            <a:off x="152400" y="4876800"/>
            <a:ext cx="8839200" cy="923330"/>
          </a:xfrm>
          <a:prstGeom prst="rect">
            <a:avLst/>
          </a:prstGeom>
          <a:solidFill>
            <a:schemeClr val="accent4">
              <a:lumMod val="40000"/>
              <a:lumOff val="60000"/>
            </a:schemeClr>
          </a:solidFill>
        </p:spPr>
        <p:txBody>
          <a:bodyPr wrap="square">
            <a:spAutoFit/>
          </a:bodyPr>
          <a:lstStyle/>
          <a:p>
            <a:pPr algn="just"/>
            <a:r>
              <a:rPr lang="fa-IR" b="1" dirty="0" smtClean="0">
                <a:solidFill>
                  <a:schemeClr val="bg1"/>
                </a:solidFill>
                <a:cs typeface="B Nazanin" pitchFamily="2" charset="-78"/>
              </a:rPr>
              <a:t>بازاریابی یکپارچه هنگامی رخ می دهد که بازاریاب ، فعالیت های بازاریابی و مونتاژ،ایجاد برنامه های بازاریابی،برقراری ارتباط و ارزش قائل شدن برای مشتریان را تهیه کند به طوری که ”کل بزرگتر از مجموعه آن باشد“</a:t>
            </a:r>
            <a:endParaRPr lang="en-US" b="1" dirty="0" smtClean="0">
              <a:solidFill>
                <a:schemeClr val="bg1"/>
              </a:solidFill>
              <a:cs typeface="B Nazanin" pitchFamily="2" charset="-78"/>
            </a:endParaRPr>
          </a:p>
        </p:txBody>
      </p:sp>
      <p:sp>
        <p:nvSpPr>
          <p:cNvPr id="8" name="Rectangle 7"/>
          <p:cNvSpPr/>
          <p:nvPr/>
        </p:nvSpPr>
        <p:spPr>
          <a:xfrm>
            <a:off x="152400" y="5791200"/>
            <a:ext cx="8839200" cy="646331"/>
          </a:xfrm>
          <a:prstGeom prst="rect">
            <a:avLst/>
          </a:prstGeom>
          <a:solidFill>
            <a:schemeClr val="accent1">
              <a:lumMod val="20000"/>
              <a:lumOff val="80000"/>
            </a:schemeClr>
          </a:solidFill>
        </p:spPr>
        <p:txBody>
          <a:bodyPr wrap="square">
            <a:spAutoFit/>
          </a:bodyPr>
          <a:lstStyle/>
          <a:p>
            <a:pPr algn="just"/>
            <a:r>
              <a:rPr lang="fa-IR" b="1" dirty="0" smtClean="0">
                <a:solidFill>
                  <a:schemeClr val="bg1"/>
                </a:solidFill>
                <a:cs typeface="B Nazanin" pitchFamily="2" charset="-78"/>
              </a:rPr>
              <a:t>بازاریابی داخلی به عنوان یک عضو از جامعه بازاریابی وظیفه استخدام، آموزش و ایجاد انگیزه در کارکنان را دارد ،کارکنانی که میخواهند به خوبی به مشتریان خدمت کنند.</a:t>
            </a:r>
            <a:endParaRPr lang="en-US" b="1" dirty="0" smtClean="0">
              <a:solidFill>
                <a:schemeClr val="bg1"/>
              </a:solidFill>
              <a:cs typeface="B Nazanin" pitchFamily="2" charset="-78"/>
            </a:endParaRPr>
          </a:p>
        </p:txBody>
      </p:sp>
      <p:sp>
        <p:nvSpPr>
          <p:cNvPr id="9" name="Rectangle 8"/>
          <p:cNvSpPr/>
          <p:nvPr/>
        </p:nvSpPr>
        <p:spPr>
          <a:xfrm>
            <a:off x="152400" y="6400800"/>
            <a:ext cx="8839200" cy="369332"/>
          </a:xfrm>
          <a:prstGeom prst="rect">
            <a:avLst/>
          </a:prstGeom>
          <a:solidFill>
            <a:schemeClr val="tx1">
              <a:lumMod val="65000"/>
            </a:schemeClr>
          </a:solidFill>
        </p:spPr>
        <p:txBody>
          <a:bodyPr wrap="square">
            <a:spAutoFit/>
          </a:bodyPr>
          <a:lstStyle/>
          <a:p>
            <a:pPr algn="r"/>
            <a:r>
              <a:rPr lang="fa-IR" b="1" dirty="0" smtClean="0">
                <a:solidFill>
                  <a:schemeClr val="bg1"/>
                </a:solidFill>
                <a:cs typeface="B Nazanin" pitchFamily="2" charset="-78"/>
              </a:rPr>
              <a:t>عملکرد بازاریابی به درک بازده مالی و غیرمالی ، کسب وکار و فعالیت های بازاریابی و برنامه ها نیاز دارد.</a:t>
            </a:r>
            <a:endParaRPr lang="en-US" b="1" dirty="0" smtClean="0">
              <a:solidFill>
                <a:schemeClr val="bg1"/>
              </a:solidFill>
              <a:cs typeface="B Nazanin" pitchFamily="2" charset="-78"/>
            </a:endParaRPr>
          </a:p>
        </p:txBody>
      </p:sp>
      <p:sp>
        <p:nvSpPr>
          <p:cNvPr id="10" name="Slide Number Placeholder 9"/>
          <p:cNvSpPr>
            <a:spLocks noGrp="1"/>
          </p:cNvSpPr>
          <p:nvPr>
            <p:ph type="sldNum" sz="quarter" idx="15"/>
          </p:nvPr>
        </p:nvSpPr>
        <p:spPr/>
        <p:txBody>
          <a:bodyPr/>
          <a:lstStyle/>
          <a:p>
            <a:fld id="{B0AD0C61-1846-473C-BCB0-4418E54FBCC8}" type="slidenum">
              <a:rPr lang="fa-IR" smtClean="0"/>
              <a:pPr/>
              <a:t>23</a:t>
            </a:fld>
            <a:endParaRPr lang="fa-IR"/>
          </a:p>
        </p:txBody>
      </p:sp>
    </p:spTree>
  </p:cSld>
  <p:clrMapOvr>
    <a:masterClrMapping/>
  </p:clrMapOvr>
  <p:transition>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610600" cy="5791200"/>
          </a:xfrm>
        </p:spPr>
        <p:txBody>
          <a:bodyPr>
            <a:normAutofit fontScale="77500" lnSpcReduction="20000"/>
          </a:bodyPr>
          <a:lstStyle/>
          <a:p>
            <a:pPr algn="l" rtl="0">
              <a:buNone/>
            </a:pPr>
            <a:r>
              <a:rPr lang="en-US" b="1" dirty="0" smtClean="0">
                <a:solidFill>
                  <a:schemeClr val="accent4">
                    <a:lumMod val="50000"/>
                  </a:schemeClr>
                </a:solidFill>
                <a:latin typeface="Arial" pitchFamily="34" charset="0"/>
              </a:rPr>
              <a:t>The marketing plan </a:t>
            </a:r>
            <a:r>
              <a:rPr lang="en-US" dirty="0" smtClean="0">
                <a:latin typeface="Arial" pitchFamily="34" charset="0"/>
              </a:rPr>
              <a:t>is the central instrument for directing and coordinating the marketing effort. It operates at two levels: strategic and tactical. The strategic marketing plan lays out the target markets and the firm’s value proposition, based on an analysis of the best market opportunities. The tactical marketing plan specifies the marketing tactics, including product features, promotion, merchandising, pricing, sales channels, and service.</a:t>
            </a:r>
          </a:p>
          <a:p>
            <a:pPr algn="just">
              <a:buNone/>
            </a:pPr>
            <a:r>
              <a:rPr lang="fa-IR" b="1" dirty="0" smtClean="0">
                <a:solidFill>
                  <a:schemeClr val="accent4">
                    <a:lumMod val="50000"/>
                  </a:schemeClr>
                </a:solidFill>
                <a:latin typeface="Arial" pitchFamily="34" charset="0"/>
                <a:cs typeface="B Nazanin" pitchFamily="2" charset="-78"/>
              </a:rPr>
              <a:t>برنامه بازاریابی  </a:t>
            </a:r>
            <a:r>
              <a:rPr lang="fa-IR" dirty="0" smtClean="0">
                <a:latin typeface="Arial" pitchFamily="34" charset="0"/>
                <a:cs typeface="B Nazanin" pitchFamily="2" charset="-78"/>
              </a:rPr>
              <a:t>، نقش محوری دارد و یکی از ابزارهای اصلی است که مسیر فعالیت های بازاریابی و شیوه هماهنگ کردن ان را تعیین می کند . این برنامه در دو سطح تهییه می شود : بلند مدت یا استراتژیک و کوتاه مدت یا تاکتیکی در برنامه استراتژیک بازاریابی ، بازار هدف و ارزش تعهد شده شرکت تعیین می شود .البته بر اساس تجریه و تحلیل بهترین فرصت های موجود در بازار . در برنامه تاکتیکی بازاریابی ، شیوه اجرای فعالیت ها تعیین میشود ، مانند ویژگی های محصول ، نوع وترویج ، شیوه عرضه محصول به بازارها ، قیمت گذاری ، کانال های فروش و سرانجام شیوه ارائه خدمات .</a:t>
            </a:r>
            <a:endParaRPr lang="en-US" dirty="0" smtClean="0">
              <a:latin typeface="Arial" pitchFamily="34" charset="0"/>
              <a:cs typeface="B Nazanin" pitchFamily="2" charset="-78"/>
            </a:endParaRPr>
          </a:p>
          <a:p>
            <a:pPr algn="l" rtl="0">
              <a:buNone/>
            </a:pPr>
            <a:r>
              <a:rPr lang="en-US" b="1" dirty="0" smtClean="0">
                <a:solidFill>
                  <a:schemeClr val="bg2">
                    <a:lumMod val="50000"/>
                  </a:schemeClr>
                </a:solidFill>
              </a:rPr>
              <a:t>A marketing plan usually contains the following sections:</a:t>
            </a:r>
          </a:p>
          <a:p>
            <a:pPr algn="l" rtl="0">
              <a:buNone/>
            </a:pPr>
            <a:r>
              <a:rPr lang="en-US" b="1" i="1" dirty="0" smtClean="0">
                <a:solidFill>
                  <a:schemeClr val="bg2">
                    <a:lumMod val="50000"/>
                  </a:schemeClr>
                </a:solidFill>
              </a:rPr>
              <a:t>1.</a:t>
            </a:r>
            <a:r>
              <a:rPr lang="en-US" b="1" i="1" dirty="0" smtClean="0"/>
              <a:t> Executive summary and table of contents.</a:t>
            </a:r>
          </a:p>
          <a:p>
            <a:pPr algn="l" rtl="0">
              <a:buNone/>
            </a:pPr>
            <a:r>
              <a:rPr lang="en-US" b="1" i="1" dirty="0" smtClean="0">
                <a:solidFill>
                  <a:schemeClr val="bg2">
                    <a:lumMod val="50000"/>
                  </a:schemeClr>
                </a:solidFill>
              </a:rPr>
              <a:t>2.</a:t>
            </a:r>
            <a:r>
              <a:rPr lang="en-US" b="1" i="1" dirty="0" smtClean="0"/>
              <a:t> Situation analysis.</a:t>
            </a:r>
          </a:p>
          <a:p>
            <a:pPr algn="l" rtl="0">
              <a:buNone/>
            </a:pPr>
            <a:r>
              <a:rPr lang="en-US" b="1" i="1" dirty="0" smtClean="0">
                <a:solidFill>
                  <a:schemeClr val="bg2">
                    <a:lumMod val="50000"/>
                  </a:schemeClr>
                </a:solidFill>
                <a:latin typeface="Arial" pitchFamily="34" charset="0"/>
              </a:rPr>
              <a:t>3.</a:t>
            </a:r>
            <a:r>
              <a:rPr lang="en-US" b="1" i="1" dirty="0" smtClean="0">
                <a:latin typeface="Arial" pitchFamily="34" charset="0"/>
              </a:rPr>
              <a:t> </a:t>
            </a:r>
            <a:r>
              <a:rPr lang="en-US" b="1" i="1" dirty="0" smtClean="0"/>
              <a:t>Marketing strategy.</a:t>
            </a:r>
          </a:p>
          <a:p>
            <a:pPr algn="l" rtl="0">
              <a:buNone/>
            </a:pPr>
            <a:r>
              <a:rPr lang="en-US" b="1" i="1" dirty="0" smtClean="0">
                <a:solidFill>
                  <a:schemeClr val="bg2">
                    <a:lumMod val="50000"/>
                  </a:schemeClr>
                </a:solidFill>
              </a:rPr>
              <a:t>4.</a:t>
            </a:r>
            <a:r>
              <a:rPr lang="en-US" b="1" i="1" dirty="0" smtClean="0"/>
              <a:t> Financial projections</a:t>
            </a:r>
          </a:p>
          <a:p>
            <a:pPr algn="l" rtl="0">
              <a:buNone/>
            </a:pPr>
            <a:r>
              <a:rPr lang="en-US" b="1" i="1" dirty="0" smtClean="0">
                <a:solidFill>
                  <a:schemeClr val="bg2">
                    <a:lumMod val="50000"/>
                  </a:schemeClr>
                </a:solidFill>
              </a:rPr>
              <a:t>5. </a:t>
            </a:r>
            <a:r>
              <a:rPr lang="en-US" b="1" i="1" dirty="0" smtClean="0"/>
              <a:t>Implementation controls.</a:t>
            </a:r>
            <a:endParaRPr lang="en-US" b="1" i="1" dirty="0" smtClean="0">
              <a:solidFill>
                <a:schemeClr val="bg2">
                  <a:lumMod val="50000"/>
                </a:schemeClr>
              </a:solidFill>
            </a:endParaRPr>
          </a:p>
          <a:p>
            <a:pPr algn="l" rtl="0">
              <a:buNone/>
            </a:pPr>
            <a:endParaRPr lang="en-US" dirty="0" smtClean="0">
              <a:latin typeface="Arial" pitchFamily="34" charset="0"/>
            </a:endParaRPr>
          </a:p>
          <a:p>
            <a:pPr algn="l" rtl="0">
              <a:buNone/>
            </a:pPr>
            <a:endParaRPr lang="en-US" dirty="0" smtClean="0">
              <a:latin typeface="Arial" pitchFamily="34" charset="0"/>
            </a:endParaRPr>
          </a:p>
          <a:p>
            <a:pPr algn="l" rtl="0">
              <a:buNone/>
            </a:pPr>
            <a:endParaRPr lang="en-US" dirty="0" smtClean="0">
              <a:latin typeface="Arial" pitchFamily="34" charset="0"/>
            </a:endParaRPr>
          </a:p>
          <a:p>
            <a:pPr algn="l">
              <a:buNone/>
            </a:pPr>
            <a:endParaRPr lang="fa-IR" dirty="0"/>
          </a:p>
        </p:txBody>
      </p:sp>
      <p:sp>
        <p:nvSpPr>
          <p:cNvPr id="3" name="Title 2"/>
          <p:cNvSpPr>
            <a:spLocks noGrp="1"/>
          </p:cNvSpPr>
          <p:nvPr>
            <p:ph type="title"/>
          </p:nvPr>
        </p:nvSpPr>
        <p:spPr>
          <a:xfrm>
            <a:off x="457200" y="152400"/>
            <a:ext cx="8229600" cy="685800"/>
          </a:xfrm>
        </p:spPr>
        <p:txBody>
          <a:bodyPr>
            <a:normAutofit fontScale="90000"/>
          </a:bodyPr>
          <a:lstStyle/>
          <a:p>
            <a:pPr algn="ctr"/>
            <a:r>
              <a:rPr lang="fa-IR" b="1" dirty="0" smtClean="0">
                <a:solidFill>
                  <a:schemeClr val="accent4">
                    <a:lumMod val="50000"/>
                  </a:schemeClr>
                </a:solidFill>
                <a:cs typeface="B Nazanin" pitchFamily="2" charset="-78"/>
              </a:rPr>
              <a:t>طرح بازاریابی </a:t>
            </a:r>
            <a:r>
              <a:rPr b="1" smtClean="0">
                <a:solidFill>
                  <a:schemeClr val="accent4">
                    <a:lumMod val="50000"/>
                  </a:schemeClr>
                </a:solidFill>
              </a:rPr>
              <a:t>Marketing plan</a:t>
            </a:r>
            <a:endParaRPr lang="fa-IR" b="1" dirty="0">
              <a:solidFill>
                <a:schemeClr val="accent4">
                  <a:lumMod val="50000"/>
                </a:schemeClr>
              </a:solidFill>
            </a:endParaRPr>
          </a:p>
        </p:txBody>
      </p:sp>
      <p:pic>
        <p:nvPicPr>
          <p:cNvPr id="4" name="Picture 3" descr="images1.jpg"/>
          <p:cNvPicPr>
            <a:picLocks noChangeAspect="1"/>
          </p:cNvPicPr>
          <p:nvPr/>
        </p:nvPicPr>
        <p:blipFill>
          <a:blip r:embed="rId2"/>
          <a:stretch>
            <a:fillRect/>
          </a:stretch>
        </p:blipFill>
        <p:spPr>
          <a:xfrm>
            <a:off x="6905920" y="5181600"/>
            <a:ext cx="2238080" cy="1676400"/>
          </a:xfrm>
          <a:prstGeom prst="rect">
            <a:avLst/>
          </a:prstGeom>
        </p:spPr>
      </p:pic>
      <p:sp>
        <p:nvSpPr>
          <p:cNvPr id="5" name="Slide Number Placeholder 4"/>
          <p:cNvSpPr>
            <a:spLocks noGrp="1"/>
          </p:cNvSpPr>
          <p:nvPr>
            <p:ph type="sldNum" sz="quarter" idx="15"/>
          </p:nvPr>
        </p:nvSpPr>
        <p:spPr/>
        <p:txBody>
          <a:bodyPr/>
          <a:lstStyle/>
          <a:p>
            <a:fld id="{B0AD0C61-1846-473C-BCB0-4418E54FBCC8}" type="slidenum">
              <a:rPr lang="fa-IR" smtClean="0"/>
              <a:pPr/>
              <a:t>24</a:t>
            </a:fld>
            <a:endParaRPr lang="fa-I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066800"/>
          <a:ext cx="8229600" cy="3108960"/>
        </p:xfrm>
        <a:graphic>
          <a:graphicData uri="http://schemas.openxmlformats.org/drawingml/2006/table">
            <a:tbl>
              <a:tblPr rtl="1" firstRow="1" bandRow="1">
                <a:tableStyleId>{5C22544A-7EE6-4342-B048-85BDC9FD1C3A}</a:tableStyleId>
              </a:tblPr>
              <a:tblGrid>
                <a:gridCol w="8229600"/>
              </a:tblGrid>
              <a:tr h="2514600">
                <a:tc>
                  <a:txBody>
                    <a:bodyPr/>
                    <a:lstStyle/>
                    <a:p>
                      <a:pPr algn="ctr"/>
                      <a:r>
                        <a:rPr kumimoji="0" lang="en-US" sz="1800" b="1" kern="1200" baseline="0" dirty="0" smtClean="0">
                          <a:solidFill>
                            <a:schemeClr val="bg1"/>
                          </a:solidFill>
                          <a:latin typeface="+mn-lt"/>
                          <a:ea typeface="+mn-ea"/>
                          <a:cs typeface="+mn-cs"/>
                        </a:rPr>
                        <a:t>Here are some questions to ask in evaluating a marketing plan.</a:t>
                      </a:r>
                    </a:p>
                    <a:p>
                      <a:pPr algn="just" rtl="0"/>
                      <a:r>
                        <a:rPr kumimoji="0" lang="en-US" sz="1800" b="1" kern="1200" baseline="0" dirty="0" smtClean="0">
                          <a:solidFill>
                            <a:schemeClr val="accent4">
                              <a:lumMod val="50000"/>
                            </a:schemeClr>
                          </a:solidFill>
                          <a:latin typeface="+mn-lt"/>
                          <a:ea typeface="+mn-ea"/>
                          <a:cs typeface="+mn-cs"/>
                        </a:rPr>
                        <a:t>1.</a:t>
                      </a:r>
                      <a:r>
                        <a:rPr kumimoji="0" lang="en-US" sz="1800" b="1" kern="1200" baseline="0" dirty="0" smtClean="0">
                          <a:solidFill>
                            <a:schemeClr val="lt1"/>
                          </a:solidFill>
                          <a:latin typeface="+mn-lt"/>
                          <a:ea typeface="+mn-ea"/>
                          <a:cs typeface="+mn-cs"/>
                        </a:rPr>
                        <a:t> </a:t>
                      </a:r>
                      <a:r>
                        <a:rPr kumimoji="0" lang="en-US" sz="1800" b="0" kern="1200" baseline="0" dirty="0" smtClean="0">
                          <a:solidFill>
                            <a:schemeClr val="bg1"/>
                          </a:solidFill>
                          <a:latin typeface="+mn-lt"/>
                          <a:ea typeface="+mn-ea"/>
                          <a:cs typeface="+mn-cs"/>
                        </a:rPr>
                        <a:t>Is the plan simple? Is it easy to understand and act on? Does it</a:t>
                      </a:r>
                    </a:p>
                    <a:p>
                      <a:pPr algn="just" rtl="0"/>
                      <a:r>
                        <a:rPr kumimoji="0" lang="en-US" sz="1800" b="0" kern="1200" baseline="0" dirty="0" smtClean="0">
                          <a:solidFill>
                            <a:schemeClr val="bg1"/>
                          </a:solidFill>
                          <a:latin typeface="+mn-lt"/>
                          <a:ea typeface="+mn-ea"/>
                          <a:cs typeface="+mn-cs"/>
                        </a:rPr>
                        <a:t>communicate its content clearly and practically?</a:t>
                      </a:r>
                    </a:p>
                    <a:p>
                      <a:pPr algn="just" rtl="0"/>
                      <a:r>
                        <a:rPr kumimoji="0" lang="en-US" sz="1800" b="1" kern="1200" baseline="0" dirty="0" smtClean="0">
                          <a:solidFill>
                            <a:schemeClr val="accent4">
                              <a:lumMod val="50000"/>
                            </a:schemeClr>
                          </a:solidFill>
                          <a:latin typeface="+mn-lt"/>
                          <a:ea typeface="+mn-ea"/>
                          <a:cs typeface="+mn-cs"/>
                        </a:rPr>
                        <a:t>2.</a:t>
                      </a:r>
                      <a:r>
                        <a:rPr kumimoji="0" lang="en-US" sz="1800" b="1" kern="1200" baseline="0" dirty="0" smtClean="0">
                          <a:solidFill>
                            <a:schemeClr val="lt1"/>
                          </a:solidFill>
                          <a:latin typeface="+mn-lt"/>
                          <a:ea typeface="+mn-ea"/>
                          <a:cs typeface="+mn-cs"/>
                        </a:rPr>
                        <a:t> </a:t>
                      </a:r>
                      <a:r>
                        <a:rPr kumimoji="0" lang="en-US" sz="1800" b="0" kern="1200" baseline="0" dirty="0" smtClean="0">
                          <a:solidFill>
                            <a:schemeClr val="bg1"/>
                          </a:solidFill>
                          <a:latin typeface="+mn-lt"/>
                          <a:ea typeface="+mn-ea"/>
                          <a:cs typeface="+mn-cs"/>
                        </a:rPr>
                        <a:t>Is the plan specific? Are its objectives concrete and measurable? Does</a:t>
                      </a:r>
                    </a:p>
                    <a:p>
                      <a:pPr algn="just" rtl="0"/>
                      <a:r>
                        <a:rPr kumimoji="0" lang="en-US" sz="1800" b="0" kern="1200" baseline="0" dirty="0" smtClean="0">
                          <a:solidFill>
                            <a:schemeClr val="bg1"/>
                          </a:solidFill>
                          <a:latin typeface="+mn-lt"/>
                          <a:ea typeface="+mn-ea"/>
                          <a:cs typeface="+mn-cs"/>
                        </a:rPr>
                        <a:t>it include specific actions and activities, each with specific dates of</a:t>
                      </a:r>
                    </a:p>
                    <a:p>
                      <a:pPr algn="just" rtl="0"/>
                      <a:r>
                        <a:rPr kumimoji="0" lang="en-US" sz="1800" b="0" kern="1200" baseline="0" dirty="0" smtClean="0">
                          <a:solidFill>
                            <a:schemeClr val="bg1"/>
                          </a:solidFill>
                          <a:latin typeface="+mn-lt"/>
                          <a:ea typeface="+mn-ea"/>
                          <a:cs typeface="+mn-cs"/>
                        </a:rPr>
                        <a:t>completion, specific persons responsible, and specific budgets?</a:t>
                      </a:r>
                    </a:p>
                    <a:p>
                      <a:pPr algn="l"/>
                      <a:r>
                        <a:rPr kumimoji="0" lang="en-US" sz="1800" b="1" kern="1200" baseline="0" dirty="0" smtClean="0">
                          <a:solidFill>
                            <a:schemeClr val="accent4">
                              <a:lumMod val="50000"/>
                            </a:schemeClr>
                          </a:solidFill>
                          <a:latin typeface="+mn-lt"/>
                          <a:ea typeface="+mn-ea"/>
                          <a:cs typeface="+mn-cs"/>
                        </a:rPr>
                        <a:t>3.</a:t>
                      </a:r>
                      <a:r>
                        <a:rPr kumimoji="0" lang="en-US" sz="1800" b="1" kern="1200" baseline="0" dirty="0" smtClean="0">
                          <a:solidFill>
                            <a:schemeClr val="lt1"/>
                          </a:solidFill>
                          <a:latin typeface="+mn-lt"/>
                          <a:ea typeface="+mn-ea"/>
                          <a:cs typeface="+mn-cs"/>
                        </a:rPr>
                        <a:t> </a:t>
                      </a:r>
                      <a:r>
                        <a:rPr kumimoji="0" lang="en-US" sz="1800" b="0" kern="1200" baseline="0" dirty="0" smtClean="0">
                          <a:solidFill>
                            <a:schemeClr val="bg1"/>
                          </a:solidFill>
                          <a:latin typeface="+mn-lt"/>
                          <a:ea typeface="+mn-ea"/>
                          <a:cs typeface="+mn-cs"/>
                        </a:rPr>
                        <a:t>Is the plan realistic? Are the sales goals, expense budgets, and</a:t>
                      </a:r>
                    </a:p>
                    <a:p>
                      <a:pPr algn="l"/>
                      <a:r>
                        <a:rPr kumimoji="0" lang="en-US" sz="1800" b="0" kern="1200" baseline="0" dirty="0" smtClean="0">
                          <a:solidFill>
                            <a:schemeClr val="bg1"/>
                          </a:solidFill>
                          <a:latin typeface="+mn-lt"/>
                          <a:ea typeface="+mn-ea"/>
                          <a:cs typeface="+mn-cs"/>
                        </a:rPr>
                        <a:t>milestone dates realistic? Has a frank and honest self-critique been</a:t>
                      </a:r>
                    </a:p>
                    <a:p>
                      <a:pPr algn="l"/>
                      <a:r>
                        <a:rPr kumimoji="0" lang="en-US" sz="1800" b="0" kern="1200" baseline="0" dirty="0" smtClean="0">
                          <a:solidFill>
                            <a:schemeClr val="bg1"/>
                          </a:solidFill>
                          <a:latin typeface="+mn-lt"/>
                          <a:ea typeface="+mn-ea"/>
                          <a:cs typeface="+mn-cs"/>
                        </a:rPr>
                        <a:t>conducted to raise possible concerns and objections?</a:t>
                      </a:r>
                    </a:p>
                    <a:p>
                      <a:pPr algn="l"/>
                      <a:r>
                        <a:rPr kumimoji="0" lang="en-US" sz="1800" b="1" kern="1200" baseline="0" dirty="0" smtClean="0">
                          <a:solidFill>
                            <a:schemeClr val="accent4">
                              <a:lumMod val="50000"/>
                            </a:schemeClr>
                          </a:solidFill>
                          <a:latin typeface="+mn-lt"/>
                          <a:ea typeface="+mn-ea"/>
                          <a:cs typeface="+mn-cs"/>
                        </a:rPr>
                        <a:t>4.</a:t>
                      </a:r>
                      <a:r>
                        <a:rPr kumimoji="0" lang="en-US" sz="1800" b="1" kern="1200" baseline="0" dirty="0" smtClean="0">
                          <a:solidFill>
                            <a:schemeClr val="lt1"/>
                          </a:solidFill>
                          <a:latin typeface="+mn-lt"/>
                          <a:ea typeface="+mn-ea"/>
                          <a:cs typeface="+mn-cs"/>
                        </a:rPr>
                        <a:t> </a:t>
                      </a:r>
                      <a:r>
                        <a:rPr kumimoji="0" lang="en-US" sz="1800" b="0" kern="1200" baseline="0" dirty="0" smtClean="0">
                          <a:solidFill>
                            <a:schemeClr val="bg1"/>
                          </a:solidFill>
                          <a:latin typeface="+mn-lt"/>
                          <a:ea typeface="+mn-ea"/>
                          <a:cs typeface="+mn-cs"/>
                        </a:rPr>
                        <a:t>Is the plan complete? Does it include all the necessary elements?</a:t>
                      </a:r>
                    </a:p>
                    <a:p>
                      <a:pPr algn="l"/>
                      <a:r>
                        <a:rPr kumimoji="0" lang="en-US" sz="1800" b="0" kern="1200" baseline="0" dirty="0" smtClean="0">
                          <a:solidFill>
                            <a:schemeClr val="bg1"/>
                          </a:solidFill>
                          <a:latin typeface="+mn-lt"/>
                          <a:ea typeface="+mn-ea"/>
                          <a:cs typeface="+mn-cs"/>
                        </a:rPr>
                        <a:t>Does it have the right breadth and depth?</a:t>
                      </a:r>
                      <a:endParaRPr lang="fa-IR" b="0" dirty="0">
                        <a:solidFill>
                          <a:schemeClr val="bg1"/>
                        </a:solidFill>
                      </a:endParaRPr>
                    </a:p>
                  </a:txBody>
                  <a:tcPr/>
                </a:tc>
              </a:tr>
            </a:tbl>
          </a:graphicData>
        </a:graphic>
      </p:graphicFrame>
      <p:sp>
        <p:nvSpPr>
          <p:cNvPr id="3" name="Title 2"/>
          <p:cNvSpPr>
            <a:spLocks noGrp="1"/>
          </p:cNvSpPr>
          <p:nvPr>
            <p:ph type="title"/>
          </p:nvPr>
        </p:nvSpPr>
        <p:spPr>
          <a:xfrm>
            <a:off x="457200" y="152400"/>
            <a:ext cx="8229600" cy="762000"/>
          </a:xfrm>
        </p:spPr>
        <p:txBody>
          <a:bodyPr>
            <a:normAutofit/>
          </a:bodyPr>
          <a:lstStyle/>
          <a:p>
            <a:pPr algn="ctr"/>
            <a:r>
              <a:rPr smtClean="0">
                <a:solidFill>
                  <a:schemeClr val="accent4">
                    <a:lumMod val="50000"/>
                  </a:schemeClr>
                </a:solidFill>
              </a:rPr>
              <a:t>Marketing Plan Criteria</a:t>
            </a:r>
            <a:endParaRPr lang="fa-IR" dirty="0">
              <a:solidFill>
                <a:schemeClr val="accent4">
                  <a:lumMod val="50000"/>
                </a:schemeClr>
              </a:solidFill>
            </a:endParaRPr>
          </a:p>
        </p:txBody>
      </p:sp>
      <p:sp>
        <p:nvSpPr>
          <p:cNvPr id="5" name="Rectangle 4"/>
          <p:cNvSpPr/>
          <p:nvPr/>
        </p:nvSpPr>
        <p:spPr>
          <a:xfrm>
            <a:off x="1195757" y="4267200"/>
            <a:ext cx="1588576" cy="369332"/>
          </a:xfrm>
          <a:prstGeom prst="rect">
            <a:avLst/>
          </a:prstGeom>
          <a:solidFill>
            <a:schemeClr val="accent1">
              <a:lumMod val="60000"/>
              <a:lumOff val="40000"/>
            </a:schemeClr>
          </a:solidFill>
        </p:spPr>
        <p:txBody>
          <a:bodyPr wrap="none">
            <a:spAutoFit/>
          </a:bodyPr>
          <a:lstStyle/>
          <a:p>
            <a:r>
              <a:rPr lang="en-US" b="1" dirty="0" smtClean="0">
                <a:solidFill>
                  <a:schemeClr val="bg1"/>
                </a:solidFill>
              </a:rPr>
              <a:t>Value Chain?</a:t>
            </a:r>
            <a:endParaRPr lang="fa-IR" b="1" dirty="0">
              <a:solidFill>
                <a:schemeClr val="bg1"/>
              </a:solidFill>
            </a:endParaRPr>
          </a:p>
        </p:txBody>
      </p:sp>
      <p:sp>
        <p:nvSpPr>
          <p:cNvPr id="6" name="Rectangle 5"/>
          <p:cNvSpPr/>
          <p:nvPr/>
        </p:nvSpPr>
        <p:spPr>
          <a:xfrm>
            <a:off x="152400" y="4572000"/>
            <a:ext cx="4572000" cy="1477328"/>
          </a:xfrm>
          <a:prstGeom prst="rect">
            <a:avLst/>
          </a:prstGeom>
          <a:solidFill>
            <a:schemeClr val="accent1">
              <a:lumMod val="60000"/>
              <a:lumOff val="40000"/>
            </a:schemeClr>
          </a:solidFill>
        </p:spPr>
        <p:txBody>
          <a:bodyPr>
            <a:spAutoFit/>
          </a:bodyPr>
          <a:lstStyle/>
          <a:p>
            <a:pPr indent="-52388" algn="l"/>
            <a:r>
              <a:rPr lang="en-US" dirty="0" smtClean="0">
                <a:solidFill>
                  <a:schemeClr val="bg1"/>
                </a:solidFill>
              </a:rPr>
              <a:t>The </a:t>
            </a:r>
            <a:r>
              <a:rPr lang="en-US" b="1" dirty="0" smtClean="0">
                <a:solidFill>
                  <a:schemeClr val="bg1"/>
                </a:solidFill>
              </a:rPr>
              <a:t>value chain</a:t>
            </a:r>
            <a:r>
              <a:rPr lang="en-US" dirty="0" smtClean="0">
                <a:solidFill>
                  <a:schemeClr val="bg1"/>
                </a:solidFill>
              </a:rPr>
              <a:t> is a tool for identifying was to create more customer value because every firm is a synthesis of </a:t>
            </a:r>
            <a:r>
              <a:rPr lang="en-US" i="1" dirty="0" smtClean="0">
                <a:solidFill>
                  <a:schemeClr val="bg1"/>
                </a:solidFill>
              </a:rPr>
              <a:t>primary and support activities</a:t>
            </a:r>
            <a:r>
              <a:rPr lang="en-US" dirty="0" smtClean="0">
                <a:solidFill>
                  <a:schemeClr val="bg1"/>
                </a:solidFill>
              </a:rPr>
              <a:t> performed to design, produce, market, deliver, and support its product. </a:t>
            </a:r>
          </a:p>
        </p:txBody>
      </p:sp>
      <p:sp>
        <p:nvSpPr>
          <p:cNvPr id="34817" name="Rectangle 1"/>
          <p:cNvSpPr>
            <a:spLocks noChangeArrowheads="1"/>
          </p:cNvSpPr>
          <p:nvPr/>
        </p:nvSpPr>
        <p:spPr bwMode="auto">
          <a:xfrm>
            <a:off x="6629400" y="4267200"/>
            <a:ext cx="1524000" cy="338554"/>
          </a:xfrm>
          <a:prstGeom prst="rect">
            <a:avLst/>
          </a:prstGeom>
          <a:solidFill>
            <a:schemeClr val="accent1">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noFill/>
                </a:ln>
                <a:solidFill>
                  <a:schemeClr val="bg1"/>
                </a:solidFill>
                <a:effectLst/>
                <a:latin typeface="Calibri" pitchFamily="34" charset="0"/>
                <a:ea typeface="Calibri" pitchFamily="34" charset="0"/>
                <a:cs typeface="B Nazanin" pitchFamily="2" charset="-78"/>
              </a:rPr>
              <a:t>زنجیره ارزش ؟</a:t>
            </a:r>
            <a:endParaRPr kumimoji="0" lang="fa-IR" sz="1600" b="1" i="0" u="none" strike="noStrike" cap="none" normalizeH="0" baseline="0" dirty="0" smtClean="0">
              <a:ln>
                <a:noFill/>
              </a:ln>
              <a:solidFill>
                <a:schemeClr val="bg1"/>
              </a:solidFill>
              <a:effectLst/>
              <a:latin typeface="Arial" pitchFamily="34" charset="0"/>
              <a:cs typeface="B Nazanin" pitchFamily="2" charset="-78"/>
            </a:endParaRPr>
          </a:p>
        </p:txBody>
      </p:sp>
      <p:sp>
        <p:nvSpPr>
          <p:cNvPr id="8" name="Rectangle 7"/>
          <p:cNvSpPr/>
          <p:nvPr/>
        </p:nvSpPr>
        <p:spPr>
          <a:xfrm>
            <a:off x="4724400" y="4572000"/>
            <a:ext cx="4419600" cy="1200329"/>
          </a:xfrm>
          <a:prstGeom prst="rect">
            <a:avLst/>
          </a:prstGeom>
          <a:solidFill>
            <a:schemeClr val="accent1">
              <a:lumMod val="60000"/>
              <a:lumOff val="40000"/>
            </a:schemeClr>
          </a:solidFill>
        </p:spPr>
        <p:txBody>
          <a:bodyPr wrap="square">
            <a:spAutoFit/>
          </a:bodyPr>
          <a:lstStyle/>
          <a:p>
            <a:r>
              <a:rPr lang="fa-IR" dirty="0" smtClean="0">
                <a:solidFill>
                  <a:schemeClr val="bg1"/>
                </a:solidFill>
                <a:cs typeface="B Nazanin" pitchFamily="2" charset="-78"/>
              </a:rPr>
              <a:t>ابزاری برای شناسایی راه هایی جهت ایجاد ارزش بیشتر برای مشتری . برای اینکه هر شرکت مرکز فعالیت هایی است برای طرح ریزی ، تولید ، عرضه محصول به بازار ، تحویل دادن به مشتری و ارائه خدمات پس از فروش .</a:t>
            </a:r>
            <a:endParaRPr lang="en-US" dirty="0">
              <a:solidFill>
                <a:schemeClr val="bg1"/>
              </a:solidFill>
              <a:cs typeface="B Nazanin" pitchFamily="2" charset="-78"/>
            </a:endParaRPr>
          </a:p>
        </p:txBody>
      </p:sp>
      <p:sp>
        <p:nvSpPr>
          <p:cNvPr id="9" name="Slide Number Placeholder 8"/>
          <p:cNvSpPr>
            <a:spLocks noGrp="1"/>
          </p:cNvSpPr>
          <p:nvPr>
            <p:ph type="sldNum" sz="quarter" idx="15"/>
          </p:nvPr>
        </p:nvSpPr>
        <p:spPr/>
        <p:txBody>
          <a:bodyPr/>
          <a:lstStyle/>
          <a:p>
            <a:fld id="{B0AD0C61-1846-473C-BCB0-4418E54FBCC8}" type="slidenum">
              <a:rPr lang="fa-IR" smtClean="0"/>
              <a:pPr/>
              <a:t>25</a:t>
            </a:fld>
            <a:endParaRPr lang="fa-I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685800"/>
            <a:ext cx="8839200" cy="6172200"/>
          </a:xfrm>
        </p:spPr>
        <p:txBody>
          <a:bodyPr>
            <a:normAutofit fontScale="92500" lnSpcReduction="10000"/>
          </a:bodyPr>
          <a:lstStyle/>
          <a:p>
            <a:pPr algn="ctr">
              <a:buNone/>
            </a:pPr>
            <a:r>
              <a:rPr lang="en-US" b="1" dirty="0" smtClean="0">
                <a:solidFill>
                  <a:schemeClr val="accent4">
                    <a:lumMod val="50000"/>
                  </a:schemeClr>
                </a:solidFill>
              </a:rPr>
              <a:t>Era One :1950’s</a:t>
            </a:r>
          </a:p>
          <a:p>
            <a:pPr algn="l">
              <a:buNone/>
            </a:pPr>
            <a:r>
              <a:rPr lang="en-US" dirty="0" smtClean="0"/>
              <a:t>The marketing audit first introduced to marketing literature in 1959.</a:t>
            </a:r>
          </a:p>
          <a:p>
            <a:pPr algn="l">
              <a:buNone/>
            </a:pPr>
            <a:r>
              <a:rPr lang="en-US" b="1" dirty="0" smtClean="0">
                <a:solidFill>
                  <a:schemeClr val="accent6">
                    <a:lumMod val="50000"/>
                  </a:schemeClr>
                </a:solidFill>
              </a:rPr>
              <a:t>Schuman</a:t>
            </a:r>
            <a:r>
              <a:rPr lang="en-US" dirty="0" smtClean="0"/>
              <a:t> defined the marketing audit as a systematic , critical , and impartial review and appraisal of the total marketing operation . this definition is not complete because it conveys no sense of the purpose of the audit.</a:t>
            </a:r>
          </a:p>
          <a:p>
            <a:pPr algn="l">
              <a:buNone/>
            </a:pPr>
            <a:r>
              <a:rPr lang="en-US" b="1" dirty="0" smtClean="0">
                <a:solidFill>
                  <a:schemeClr val="accent6">
                    <a:lumMod val="50000"/>
                  </a:schemeClr>
                </a:solidFill>
              </a:rPr>
              <a:t>3 main problem reports by AMA </a:t>
            </a:r>
            <a:r>
              <a:rPr lang="en-US" dirty="0" smtClean="0"/>
              <a:t>: </a:t>
            </a:r>
            <a:r>
              <a:rPr lang="en-US" b="1" dirty="0" smtClean="0">
                <a:solidFill>
                  <a:schemeClr val="bg2">
                    <a:lumMod val="50000"/>
                  </a:schemeClr>
                </a:solidFill>
              </a:rPr>
              <a:t>1.</a:t>
            </a:r>
            <a:r>
              <a:rPr lang="en-US" dirty="0" smtClean="0"/>
              <a:t> selection of auditors who possess critical , impartial , knowledgeable , and creative qualities </a:t>
            </a:r>
            <a:r>
              <a:rPr lang="en-US" b="1" dirty="0" smtClean="0">
                <a:solidFill>
                  <a:schemeClr val="bg2">
                    <a:lumMod val="50000"/>
                  </a:schemeClr>
                </a:solidFill>
              </a:rPr>
              <a:t>2.</a:t>
            </a:r>
            <a:r>
              <a:rPr lang="en-US" dirty="0" smtClean="0"/>
              <a:t>scheduling of a marketing audit and the challenge of staying on the scheduled timetable within the context of organization’s operations. </a:t>
            </a:r>
            <a:r>
              <a:rPr lang="en-US" b="1" dirty="0" smtClean="0">
                <a:solidFill>
                  <a:schemeClr val="bg2">
                    <a:lumMod val="50000"/>
                  </a:schemeClr>
                </a:solidFill>
              </a:rPr>
              <a:t>3. </a:t>
            </a:r>
            <a:r>
              <a:rPr lang="en-US" dirty="0" smtClean="0"/>
              <a:t>substantial impact upon the marketing personnel and the organization’s current effectiveness .</a:t>
            </a:r>
          </a:p>
          <a:p>
            <a:pPr algn="l">
              <a:buNone/>
            </a:pPr>
            <a:r>
              <a:rPr lang="en-US" dirty="0" smtClean="0">
                <a:solidFill>
                  <a:schemeClr val="bg1"/>
                </a:solidFill>
              </a:rPr>
              <a:t>The audit identified 6 separate aspects of marketing activities for appraisal : 1) objectives 2) policies 3)organization 4) methods 5) procedures 6 ) personnel</a:t>
            </a:r>
            <a:r>
              <a:rPr lang="en-US" dirty="0" smtClean="0"/>
              <a:t>  </a:t>
            </a:r>
          </a:p>
        </p:txBody>
      </p:sp>
      <p:sp>
        <p:nvSpPr>
          <p:cNvPr id="3" name="Title 2"/>
          <p:cNvSpPr>
            <a:spLocks noGrp="1"/>
          </p:cNvSpPr>
          <p:nvPr>
            <p:ph type="title"/>
          </p:nvPr>
        </p:nvSpPr>
        <p:spPr>
          <a:xfrm>
            <a:off x="457200" y="152400"/>
            <a:ext cx="8229600" cy="533400"/>
          </a:xfrm>
        </p:spPr>
        <p:txBody>
          <a:bodyPr>
            <a:normAutofit fontScale="90000"/>
          </a:bodyPr>
          <a:lstStyle/>
          <a:p>
            <a:r>
              <a:rPr smtClean="0">
                <a:solidFill>
                  <a:schemeClr val="bg1"/>
                </a:solidFill>
              </a:rPr>
              <a:t>Marketing Audit</a:t>
            </a:r>
            <a:endParaRPr lang="fa-IR" dirty="0">
              <a:solidFill>
                <a:schemeClr val="bg1"/>
              </a:solidFill>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26</a:t>
            </a:fld>
            <a:endParaRPr lang="fa-I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
            <a:ext cx="9144000" cy="6553200"/>
          </a:xfrm>
        </p:spPr>
        <p:txBody>
          <a:bodyPr>
            <a:normAutofit fontScale="85000" lnSpcReduction="20000"/>
          </a:bodyPr>
          <a:lstStyle/>
          <a:p>
            <a:pPr algn="l">
              <a:buNone/>
            </a:pPr>
            <a:r>
              <a:rPr lang="en-US" dirty="0" smtClean="0"/>
              <a:t>Researchers identified two types of marketing audit :</a:t>
            </a:r>
          </a:p>
          <a:p>
            <a:pPr algn="l">
              <a:buNone/>
            </a:pPr>
            <a:r>
              <a:rPr lang="en-US" dirty="0" smtClean="0">
                <a:solidFill>
                  <a:schemeClr val="bg1"/>
                </a:solidFill>
              </a:rPr>
              <a:t>horizontal</a:t>
            </a:r>
            <a:r>
              <a:rPr lang="en-US" dirty="0" smtClean="0"/>
              <a:t> and </a:t>
            </a:r>
            <a:r>
              <a:rPr lang="en-US" dirty="0" smtClean="0">
                <a:solidFill>
                  <a:schemeClr val="bg1"/>
                </a:solidFill>
              </a:rPr>
              <a:t>vertical</a:t>
            </a:r>
          </a:p>
          <a:p>
            <a:pPr algn="ctr">
              <a:buNone/>
            </a:pPr>
            <a:r>
              <a:rPr lang="en-US" b="1" dirty="0" smtClean="0">
                <a:solidFill>
                  <a:schemeClr val="accent4">
                    <a:lumMod val="50000"/>
                  </a:schemeClr>
                </a:solidFill>
              </a:rPr>
              <a:t>Era Two :1960s</a:t>
            </a:r>
          </a:p>
          <a:p>
            <a:pPr algn="l">
              <a:buNone/>
            </a:pPr>
            <a:r>
              <a:rPr lang="en-US" b="1" dirty="0" err="1" smtClean="0">
                <a:solidFill>
                  <a:schemeClr val="bg1"/>
                </a:solidFill>
              </a:rPr>
              <a:t>Oxenfeldt</a:t>
            </a:r>
            <a:r>
              <a:rPr lang="en-US" dirty="0" smtClean="0"/>
              <a:t> characterized the marketing audit as a total (scope), infrequent (timing), and in-depth (intensity) appraisal of the </a:t>
            </a:r>
            <a:r>
              <a:rPr lang="fa-IR" dirty="0" smtClean="0"/>
              <a:t>.</a:t>
            </a:r>
            <a:r>
              <a:rPr lang="en-US" dirty="0" smtClean="0"/>
              <a:t> marketing function within an organization </a:t>
            </a:r>
            <a:endParaRPr lang="fa-IR" dirty="0" smtClean="0"/>
          </a:p>
          <a:p>
            <a:pPr algn="l">
              <a:buNone/>
            </a:pPr>
            <a:r>
              <a:rPr lang="en-US" dirty="0" smtClean="0"/>
              <a:t>At this point , marketing audit was emphasized that the audit was not a substitute for the entire set of other ongoing appraisal of its marketing function .</a:t>
            </a:r>
          </a:p>
          <a:p>
            <a:pPr algn="l">
              <a:buNone/>
            </a:pPr>
            <a:endParaRPr lang="fa-IR" b="1" dirty="0" smtClean="0">
              <a:solidFill>
                <a:schemeClr val="bg1"/>
              </a:solidFill>
            </a:endParaRPr>
          </a:p>
          <a:p>
            <a:pPr algn="l">
              <a:buNone/>
            </a:pPr>
            <a:r>
              <a:rPr lang="en-US" b="1" dirty="0" err="1" smtClean="0">
                <a:solidFill>
                  <a:schemeClr val="bg1"/>
                </a:solidFill>
              </a:rPr>
              <a:t>Kotler</a:t>
            </a:r>
            <a:r>
              <a:rPr lang="en-US" dirty="0" smtClean="0"/>
              <a:t> introduced the concept of a </a:t>
            </a:r>
            <a:r>
              <a:rPr lang="en-US" dirty="0" smtClean="0">
                <a:solidFill>
                  <a:schemeClr val="bg1"/>
                </a:solidFill>
              </a:rPr>
              <a:t>system – level audit </a:t>
            </a:r>
            <a:r>
              <a:rPr lang="en-US" dirty="0" smtClean="0"/>
              <a:t>.</a:t>
            </a:r>
          </a:p>
          <a:p>
            <a:pPr algn="l">
              <a:buNone/>
            </a:pPr>
            <a:endParaRPr lang="en-US" dirty="0" smtClean="0"/>
          </a:p>
          <a:p>
            <a:pPr marL="514350" indent="-514350" algn="l" rtl="0">
              <a:buAutoNum type="arabicPeriod"/>
            </a:pPr>
            <a:r>
              <a:rPr lang="en-US" dirty="0" smtClean="0"/>
              <a:t>Performance of audits is to be done periodically as opposed to evaluations only during times of crisis.</a:t>
            </a:r>
          </a:p>
          <a:p>
            <a:pPr marL="514350" indent="-514350" algn="l" rtl="0">
              <a:buAutoNum type="arabicPeriod"/>
            </a:pPr>
            <a:r>
              <a:rPr lang="en-US" dirty="0" smtClean="0"/>
              <a:t>Evaluation needs to include the basic framework for marketing operations as well as the performance within the framework .</a:t>
            </a:r>
          </a:p>
          <a:p>
            <a:pPr marL="514350" indent="-514350" algn="l" rtl="0">
              <a:buAutoNum type="arabicPeriod"/>
            </a:pPr>
            <a:r>
              <a:rPr lang="en-US" dirty="0" smtClean="0"/>
              <a:t>A comprehensive appraisal of all elements in the marketing operation are necessary and not just those focusing the perceived problem areas .</a:t>
            </a:r>
          </a:p>
          <a:p>
            <a:pPr marL="514350" indent="-514350" algn="l" rtl="0">
              <a:buAutoNum type="arabicPeriod"/>
            </a:pPr>
            <a:endParaRPr lang="en-US" dirty="0" smtClean="0"/>
          </a:p>
          <a:p>
            <a:pPr algn="l">
              <a:buNone/>
            </a:pPr>
            <a:r>
              <a:rPr lang="en-US" dirty="0" smtClean="0"/>
              <a:t> </a:t>
            </a: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27</a:t>
            </a:fld>
            <a:endParaRPr lang="fa-I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
            <a:ext cx="9144000" cy="6553200"/>
          </a:xfrm>
        </p:spPr>
        <p:txBody>
          <a:bodyPr>
            <a:normAutofit fontScale="92500"/>
          </a:bodyPr>
          <a:lstStyle/>
          <a:p>
            <a:pPr algn="ctr">
              <a:buNone/>
            </a:pPr>
            <a:r>
              <a:rPr lang="en-US" b="1" dirty="0" smtClean="0">
                <a:solidFill>
                  <a:schemeClr val="accent4">
                    <a:lumMod val="50000"/>
                  </a:schemeClr>
                </a:solidFill>
              </a:rPr>
              <a:t>Era 3 : 1970s</a:t>
            </a:r>
          </a:p>
          <a:p>
            <a:pPr algn="l">
              <a:buNone/>
            </a:pPr>
            <a:r>
              <a:rPr lang="en-US" dirty="0" smtClean="0"/>
              <a:t>A three step process by which a marketing audit could be conducted was proposed : 1 . Marketing environment review  2. marketing system review 3. detailed review of specific marketing areas.</a:t>
            </a:r>
          </a:p>
          <a:p>
            <a:pPr>
              <a:buNone/>
            </a:pPr>
            <a:endParaRPr lang="en-US" dirty="0" smtClean="0"/>
          </a:p>
          <a:p>
            <a:pPr>
              <a:buNone/>
            </a:pPr>
            <a:r>
              <a:rPr lang="fa-IR" dirty="0" smtClean="0">
                <a:cs typeface="B Nazanin" pitchFamily="2" charset="-78"/>
              </a:rPr>
              <a:t>كاتلر اظهار داشت كه تمام شركت ها بايد با يك مميزي بازاريابي ، كارهاي عملياتي بازاريابي خود را به صورت دوره ای بررسي نمايند تا اطمينان حاصل شود كه با تغييرات محيطی و موقعیتی همسو می باشد .</a:t>
            </a:r>
          </a:p>
          <a:p>
            <a:pPr algn="l">
              <a:buNone/>
            </a:pPr>
            <a:r>
              <a:rPr lang="en-US" dirty="0" smtClean="0"/>
              <a:t>6 fundamental components of marketing audit :</a:t>
            </a:r>
          </a:p>
          <a:p>
            <a:pPr marL="514350" indent="-514350" algn="l" rtl="0">
              <a:buAutoNum type="arabicPeriod"/>
            </a:pPr>
            <a:r>
              <a:rPr lang="en-US" dirty="0" smtClean="0"/>
              <a:t>Marketing environment audit</a:t>
            </a:r>
          </a:p>
          <a:p>
            <a:pPr marL="514350" indent="-514350" algn="l" rtl="0">
              <a:buAutoNum type="arabicPeriod"/>
            </a:pPr>
            <a:r>
              <a:rPr lang="en-US" dirty="0" smtClean="0"/>
              <a:t>Marketing strategy audit</a:t>
            </a:r>
          </a:p>
          <a:p>
            <a:pPr marL="514350" indent="-514350" algn="l" rtl="0">
              <a:buAutoNum type="arabicPeriod"/>
            </a:pPr>
            <a:r>
              <a:rPr lang="en-US" dirty="0" smtClean="0"/>
              <a:t>Marketing organization audit</a:t>
            </a:r>
          </a:p>
          <a:p>
            <a:pPr marL="514350" indent="-514350" algn="l" rtl="0">
              <a:buAutoNum type="arabicPeriod"/>
            </a:pPr>
            <a:r>
              <a:rPr lang="en-US" dirty="0" smtClean="0"/>
              <a:t>Marketing system audit</a:t>
            </a:r>
          </a:p>
          <a:p>
            <a:pPr marL="514350" indent="-514350" algn="l" rtl="0">
              <a:buAutoNum type="arabicPeriod"/>
            </a:pPr>
            <a:r>
              <a:rPr lang="en-US" dirty="0" smtClean="0"/>
              <a:t>Marketing productivity audit</a:t>
            </a:r>
          </a:p>
          <a:p>
            <a:pPr marL="514350" indent="-514350" algn="l" rtl="0">
              <a:buAutoNum type="arabicPeriod"/>
            </a:pPr>
            <a:r>
              <a:rPr lang="en-US" dirty="0" smtClean="0"/>
              <a:t>Marketing function audit</a:t>
            </a:r>
          </a:p>
          <a:p>
            <a:pPr marL="514350" indent="-514350" algn="l">
              <a:buAutoNum type="arabicPeriod"/>
            </a:pP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28</a:t>
            </a:fld>
            <a:endParaRPr lang="fa-I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normAutofit lnSpcReduction="10000"/>
          </a:bodyPr>
          <a:lstStyle/>
          <a:p>
            <a:pPr algn="ctr" rtl="0">
              <a:buNone/>
            </a:pPr>
            <a:r>
              <a:rPr lang="en-US" b="1" dirty="0" smtClean="0">
                <a:solidFill>
                  <a:schemeClr val="accent4">
                    <a:lumMod val="50000"/>
                  </a:schemeClr>
                </a:solidFill>
              </a:rPr>
              <a:t>Era Four :1980s</a:t>
            </a:r>
          </a:p>
          <a:p>
            <a:pPr algn="l" rtl="0">
              <a:buClr>
                <a:srgbClr val="002060"/>
              </a:buClr>
              <a:buSzPct val="100000"/>
              <a:buFont typeface="Wingdings" pitchFamily="2" charset="2"/>
              <a:buChar char="ü"/>
            </a:pPr>
            <a:r>
              <a:rPr lang="en-US" dirty="0" smtClean="0"/>
              <a:t>The era of the 1980’s started with a confirmation of the role of marketing audit as a tool to address the competitive effectiveness of the marketing activities of the company, to identify strengths and weaknesses in the operation , and to report the findings to top management .</a:t>
            </a:r>
          </a:p>
          <a:p>
            <a:pPr algn="l" rtl="0">
              <a:buClr>
                <a:srgbClr val="002060"/>
              </a:buClr>
              <a:buSzPct val="104000"/>
              <a:buFont typeface="Wingdings" pitchFamily="2" charset="2"/>
              <a:buChar char="q"/>
            </a:pPr>
            <a:r>
              <a:rPr lang="en-US" dirty="0" smtClean="0"/>
              <a:t>An additional dimension of the marketing audit introduced in the 1980s was the need for external assessment should include publications, analysts customers , prospects , competitors , distributions systems and the like. Objective input gained from these sources becomes the most important element in the conduct of a successful audit .</a:t>
            </a: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29</a:t>
            </a:fld>
            <a:endParaRPr lang="fa-I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382000" cy="4876800"/>
          </a:xfrm>
        </p:spPr>
        <p:txBody>
          <a:bodyPr>
            <a:noAutofit/>
          </a:bodyPr>
          <a:lstStyle/>
          <a:p>
            <a:pPr algn="just"/>
            <a:r>
              <a:rPr lang="fa-IR" sz="2400" b="1" dirty="0" smtClean="0">
                <a:cs typeface="B Nazanin" pitchFamily="2" charset="-78"/>
              </a:rPr>
              <a:t>مارکتینگ یک مفهوم ایستا نیست.</a:t>
            </a:r>
          </a:p>
          <a:p>
            <a:pPr algn="just"/>
            <a:r>
              <a:rPr lang="fa-IR" sz="2400" b="1" dirty="0" smtClean="0">
                <a:cs typeface="B Nazanin" pitchFamily="2" charset="-78"/>
              </a:rPr>
              <a:t>مارکتینگ معادل تبلیغات و فروش نیست.</a:t>
            </a:r>
          </a:p>
          <a:p>
            <a:pPr algn="just"/>
            <a:r>
              <a:rPr lang="fa-IR" sz="2400" b="1" dirty="0" smtClean="0">
                <a:cs typeface="B Nazanin" pitchFamily="2" charset="-78"/>
              </a:rPr>
              <a:t>مارکتینگ فقط مختص کالا نیست.</a:t>
            </a:r>
          </a:p>
          <a:p>
            <a:pPr algn="just"/>
            <a:r>
              <a:rPr lang="fa-IR" sz="2400" b="1" dirty="0" smtClean="0">
                <a:cs typeface="B Nazanin" pitchFamily="2" charset="-78"/>
              </a:rPr>
              <a:t>مارکتینگ فقط مرتبط با سازمانهای انتفاعی نیست.</a:t>
            </a:r>
            <a:endParaRPr lang="en-US" sz="2400" b="1" dirty="0" smtClean="0">
              <a:cs typeface="B Nazanin" pitchFamily="2" charset="-78"/>
            </a:endParaRPr>
          </a:p>
          <a:p>
            <a:pPr algn="just"/>
            <a:r>
              <a:rPr lang="en-US" sz="2400" b="1" dirty="0" smtClean="0">
                <a:cs typeface="B Nazanin" pitchFamily="2" charset="-78"/>
              </a:rPr>
              <a:t> </a:t>
            </a:r>
            <a:r>
              <a:rPr lang="fa-IR" sz="2400" b="1" dirty="0" smtClean="0">
                <a:cs typeface="B Nazanin" pitchFamily="2" charset="-78"/>
              </a:rPr>
              <a:t> مارکتینگ فقط</a:t>
            </a:r>
            <a:r>
              <a:rPr lang="en-US" sz="2400" b="1" dirty="0" smtClean="0">
                <a:cs typeface="B Nazanin" pitchFamily="2" charset="-78"/>
              </a:rPr>
              <a:t> </a:t>
            </a:r>
            <a:r>
              <a:rPr lang="fa-IR" sz="2400" b="1" dirty="0" smtClean="0">
                <a:cs typeface="B Nazanin" pitchFamily="2" charset="-78"/>
              </a:rPr>
              <a:t>در ارتباط با بازارهای داخلی نیست.</a:t>
            </a:r>
          </a:p>
          <a:p>
            <a:pPr algn="just"/>
            <a:r>
              <a:rPr lang="fa-IR" sz="2400" b="1" dirty="0" smtClean="0">
                <a:cs typeface="B Nazanin" pitchFamily="2" charset="-78"/>
              </a:rPr>
              <a:t>مارکتینگ فقط در سطح خرد (شرکتی) وارد نمی شود.</a:t>
            </a:r>
            <a:endParaRPr lang="en-US" sz="2400" b="1" dirty="0" smtClean="0">
              <a:cs typeface="B Nazanin" pitchFamily="2" charset="-78"/>
            </a:endParaRPr>
          </a:p>
          <a:p>
            <a:pPr algn="just"/>
            <a:r>
              <a:rPr lang="fa-IR" sz="2400" b="1" dirty="0" smtClean="0">
                <a:cs typeface="B Nazanin" pitchFamily="2" charset="-78"/>
              </a:rPr>
              <a:t>مارکتینگ فقط متولی جذب مشتری نیست.</a:t>
            </a:r>
          </a:p>
          <a:p>
            <a:r>
              <a:rPr lang="fa-IR" sz="2400" b="1" dirty="0" smtClean="0">
                <a:cs typeface="B Nazanin" pitchFamily="2" charset="-78"/>
              </a:rPr>
              <a:t>مارکتینگ نسبت به جامعه و محیط زیست بی تفاوت نیست. </a:t>
            </a:r>
          </a:p>
          <a:p>
            <a:r>
              <a:rPr lang="fa-IR" sz="2400" b="1" dirty="0" smtClean="0">
                <a:cs typeface="B Nazanin" pitchFamily="2" charset="-78"/>
              </a:rPr>
              <a:t>مارکتینگ فقط وظیفه واحد مارکتینگ نیست .</a:t>
            </a:r>
            <a:endParaRPr lang="en-US" sz="2400" b="1" dirty="0">
              <a:cs typeface="B Nazanin" pitchFamily="2" charset="-78"/>
            </a:endParaRPr>
          </a:p>
        </p:txBody>
      </p:sp>
      <p:sp>
        <p:nvSpPr>
          <p:cNvPr id="2" name="Title 1"/>
          <p:cNvSpPr>
            <a:spLocks noGrp="1"/>
          </p:cNvSpPr>
          <p:nvPr>
            <p:ph type="title"/>
          </p:nvPr>
        </p:nvSpPr>
        <p:spPr>
          <a:xfrm>
            <a:off x="457200" y="274638"/>
            <a:ext cx="8229600" cy="868362"/>
          </a:xfrm>
        </p:spPr>
        <p:txBody>
          <a:bodyPr/>
          <a:lstStyle/>
          <a:p>
            <a:pPr algn="ctr"/>
            <a:r>
              <a:rPr lang="fa-IR" dirty="0" smtClean="0">
                <a:solidFill>
                  <a:schemeClr val="accent5">
                    <a:lumMod val="50000"/>
                  </a:schemeClr>
                </a:solidFill>
                <a:cs typeface="B Nazanin" pitchFamily="2" charset="-78"/>
              </a:rPr>
              <a:t>توافق اولیه</a:t>
            </a:r>
            <a:endParaRPr lang="fa-IR"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3</a:t>
            </a:fld>
            <a:endParaRPr lang="fa-I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9144000" cy="5943600"/>
          </a:xfrm>
        </p:spPr>
        <p:txBody>
          <a:bodyPr>
            <a:normAutofit fontScale="92500" lnSpcReduction="10000"/>
          </a:bodyPr>
          <a:lstStyle/>
          <a:p>
            <a:pPr algn="just">
              <a:buNone/>
            </a:pPr>
            <a:r>
              <a:rPr lang="fa-IR" dirty="0" smtClean="0">
                <a:cs typeface="B Nazanin" pitchFamily="2" charset="-78"/>
              </a:rPr>
              <a:t>مميزي بازاريابي نيز يك ابزار كسب و كاري موثر براي عملكردهاي واحد كسب و كار استراتژيك (</a:t>
            </a:r>
            <a:r>
              <a:rPr lang="en-US" dirty="0" smtClean="0">
                <a:cs typeface="B Nazanin" pitchFamily="2" charset="-78"/>
              </a:rPr>
              <a:t>SBU</a:t>
            </a:r>
            <a:r>
              <a:rPr lang="fa-IR" dirty="0" smtClean="0">
                <a:cs typeface="B Nazanin" pitchFamily="2" charset="-78"/>
              </a:rPr>
              <a:t>) در نظر گرفته می شود . مميزي بازاريابي بايد ارزيابي موقعيت رقابتي  </a:t>
            </a:r>
            <a:r>
              <a:rPr lang="en-US" dirty="0" smtClean="0">
                <a:cs typeface="B Nazanin" pitchFamily="2" charset="-78"/>
              </a:rPr>
              <a:t>SBU</a:t>
            </a:r>
            <a:r>
              <a:rPr lang="fa-IR" dirty="0" smtClean="0">
                <a:cs typeface="B Nazanin" pitchFamily="2" charset="-78"/>
              </a:rPr>
              <a:t> و همچنين ديدگاه نقاط ضعف و قوت مربوطه بازاريابي را فراهم سازد . مميزي نيز بايد به طرح يك عملكرد بیانجامد . </a:t>
            </a:r>
          </a:p>
          <a:p>
            <a:pPr algn="l" rtl="0">
              <a:buNone/>
            </a:pPr>
            <a:r>
              <a:rPr lang="fa-IR" dirty="0" smtClean="0">
                <a:cs typeface="B Nazanin" pitchFamily="2" charset="-78"/>
              </a:rPr>
              <a:t> </a:t>
            </a:r>
            <a:r>
              <a:rPr lang="en-US" b="1" dirty="0" smtClean="0">
                <a:solidFill>
                  <a:schemeClr val="bg1"/>
                </a:solidFill>
                <a:cs typeface="B Nazanin" pitchFamily="2" charset="-78"/>
              </a:rPr>
              <a:t>Index of Service Marketing Excellence (ISME) </a:t>
            </a:r>
            <a:r>
              <a:rPr lang="en-US" dirty="0" smtClean="0">
                <a:cs typeface="B Nazanin" pitchFamily="2" charset="-78"/>
              </a:rPr>
              <a:t>was developed in the 1990s . This index is defined as a ‘systematic, periodic , objective, and comprehensive examination of an organization’s preparedness for services marketing and its current effectiveness along the dimensions of marketing orientation , marketing organization , new customer marketing , existing customer marketing , internal marketing ,  and service quality .’</a:t>
            </a:r>
          </a:p>
          <a:p>
            <a:pPr algn="l" rtl="0">
              <a:buNone/>
            </a:pPr>
            <a:r>
              <a:rPr lang="en-US" b="1" dirty="0" smtClean="0">
                <a:solidFill>
                  <a:schemeClr val="bg1"/>
                </a:solidFill>
                <a:cs typeface="B Nazanin" pitchFamily="2" charset="-78"/>
              </a:rPr>
              <a:t>Two</a:t>
            </a:r>
            <a:r>
              <a:rPr lang="en-US" dirty="0" smtClean="0">
                <a:cs typeface="B Nazanin" pitchFamily="2" charset="-78"/>
              </a:rPr>
              <a:t> additional guidelines for implementation of the process to service organizations were identified : 1 . Use of an independent , objective , external organization to administer the process 2 . A post-presentation , follow - up meeting with the process administrator and management team .</a:t>
            </a:r>
            <a:endParaRPr lang="fa-IR" dirty="0">
              <a:cs typeface="B Nazanin" pitchFamily="2" charset="-78"/>
            </a:endParaRPr>
          </a:p>
        </p:txBody>
      </p:sp>
      <p:sp>
        <p:nvSpPr>
          <p:cNvPr id="3" name="Slide Number Placeholder 2"/>
          <p:cNvSpPr>
            <a:spLocks noGrp="1"/>
          </p:cNvSpPr>
          <p:nvPr>
            <p:ph type="sldNum" sz="quarter" idx="15"/>
          </p:nvPr>
        </p:nvSpPr>
        <p:spPr/>
        <p:txBody>
          <a:bodyPr/>
          <a:lstStyle/>
          <a:p>
            <a:fld id="{B0AD0C61-1846-473C-BCB0-4418E54FBCC8}" type="slidenum">
              <a:rPr lang="fa-IR" smtClean="0"/>
              <a:pPr/>
              <a:t>30</a:t>
            </a:fld>
            <a:endParaRPr lang="fa-IR"/>
          </a:p>
        </p:txBody>
      </p:sp>
      <p:sp>
        <p:nvSpPr>
          <p:cNvPr id="4" name="Title 3"/>
          <p:cNvSpPr>
            <a:spLocks noGrp="1"/>
          </p:cNvSpPr>
          <p:nvPr>
            <p:ph type="title"/>
          </p:nvPr>
        </p:nvSpPr>
        <p:spPr>
          <a:xfrm>
            <a:off x="457200" y="152400"/>
            <a:ext cx="8229600" cy="533400"/>
          </a:xfrm>
        </p:spPr>
        <p:txBody>
          <a:bodyPr>
            <a:normAutofit fontScale="90000"/>
          </a:bodyPr>
          <a:lstStyle/>
          <a:p>
            <a:pPr algn="ctr"/>
            <a:r>
              <a:rPr lang="en-US" dirty="0" smtClean="0">
                <a:solidFill>
                  <a:schemeClr val="accent4">
                    <a:lumMod val="50000"/>
                  </a:schemeClr>
                </a:solidFill>
                <a:latin typeface="+mn-lt"/>
              </a:rPr>
              <a:t>E</a:t>
            </a:r>
            <a:r>
              <a:rPr smtClean="0">
                <a:solidFill>
                  <a:schemeClr val="accent4">
                    <a:lumMod val="50000"/>
                  </a:schemeClr>
                </a:solidFill>
                <a:latin typeface="+mn-lt"/>
              </a:rPr>
              <a:t>ra Five : 1990s</a:t>
            </a:r>
            <a:endParaRPr lang="fa-IR" dirty="0">
              <a:solidFill>
                <a:schemeClr val="accent4">
                  <a:lumMod val="50000"/>
                </a:schemeClr>
              </a:solidFill>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8200"/>
            <a:ext cx="9144000" cy="5867400"/>
          </a:xfrm>
        </p:spPr>
        <p:txBody>
          <a:bodyPr>
            <a:normAutofit lnSpcReduction="10000"/>
          </a:bodyPr>
          <a:lstStyle/>
          <a:p>
            <a:pPr algn="l">
              <a:buNone/>
            </a:pPr>
            <a:r>
              <a:rPr lang="en-US" dirty="0" smtClean="0">
                <a:solidFill>
                  <a:schemeClr val="bg1"/>
                </a:solidFill>
              </a:rPr>
              <a:t>The first computer driven approach </a:t>
            </a:r>
            <a:r>
              <a:rPr lang="en-US" dirty="0" smtClean="0"/>
              <a:t>to the marketing audit was introduced during this Era .The Computerized marketing Audit (CMA) was presented as a comprehensive , logically consistent , computer driven , communicable appraisal of past and future marketing plans .</a:t>
            </a:r>
          </a:p>
          <a:p>
            <a:pPr algn="l">
              <a:buNone/>
            </a:pPr>
            <a:r>
              <a:rPr lang="en-US" dirty="0" smtClean="0">
                <a:solidFill>
                  <a:schemeClr val="bg1"/>
                </a:solidFill>
              </a:rPr>
              <a:t>The CMA </a:t>
            </a:r>
            <a:r>
              <a:rPr lang="en-US" dirty="0" smtClean="0"/>
              <a:t>can provide a firm foundation for the development of strategic marketing plans and is likely to further extend the application of the marketing audit .</a:t>
            </a:r>
          </a:p>
          <a:p>
            <a:pPr algn="l">
              <a:buNone/>
            </a:pPr>
            <a:r>
              <a:rPr lang="en-US" dirty="0" smtClean="0"/>
              <a:t>Positioning the market audit should focus on the role of the strategic audit as the last and, therefore , the first stage in the marketing strategy process .</a:t>
            </a:r>
          </a:p>
          <a:p>
            <a:pPr algn="l">
              <a:buNone/>
            </a:pPr>
            <a:r>
              <a:rPr lang="en-US" dirty="0" smtClean="0"/>
              <a:t>The marketing audit is particularly useful when an organization is initiating a strategic evaluation program which will then provide benchmarks for a broader set of specific marketing activities and process . </a:t>
            </a: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31</a:t>
            </a:fld>
            <a:endParaRPr lang="fa-IR"/>
          </a:p>
        </p:txBody>
      </p:sp>
      <p:sp>
        <p:nvSpPr>
          <p:cNvPr id="4" name="Title 3"/>
          <p:cNvSpPr>
            <a:spLocks noGrp="1"/>
          </p:cNvSpPr>
          <p:nvPr>
            <p:ph type="title"/>
          </p:nvPr>
        </p:nvSpPr>
        <p:spPr>
          <a:xfrm>
            <a:off x="457200" y="152400"/>
            <a:ext cx="8229600" cy="533400"/>
          </a:xfrm>
        </p:spPr>
        <p:txBody>
          <a:bodyPr>
            <a:normAutofit fontScale="90000"/>
          </a:bodyPr>
          <a:lstStyle/>
          <a:p>
            <a:pPr algn="ctr"/>
            <a:r>
              <a:rPr smtClean="0">
                <a:solidFill>
                  <a:schemeClr val="accent4">
                    <a:lumMod val="50000"/>
                  </a:schemeClr>
                </a:solidFill>
              </a:rPr>
              <a:t>Era Five : 1990s</a:t>
            </a:r>
            <a:endParaRPr lang="fa-IR" dirty="0"/>
          </a:p>
        </p:txBody>
      </p:sp>
      <p:cxnSp>
        <p:nvCxnSpPr>
          <p:cNvPr id="6" name="Straight Connector 5"/>
          <p:cNvCxnSpPr/>
          <p:nvPr/>
        </p:nvCxnSpPr>
        <p:spPr>
          <a:xfrm>
            <a:off x="152400" y="5029200"/>
            <a:ext cx="4038600" cy="1588"/>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81000" y="533400"/>
          <a:ext cx="8229600" cy="6333037"/>
        </p:xfrm>
        <a:graphic>
          <a:graphicData uri="http://schemas.openxmlformats.org/drawingml/2006/table">
            <a:tbl>
              <a:tblPr rtl="1" firstRow="1" bandRow="1">
                <a:tableStyleId>{073A0DAA-6AF3-43AB-8588-CEC1D06C72B9}</a:tableStyleId>
              </a:tblPr>
              <a:tblGrid>
                <a:gridCol w="4022888"/>
                <a:gridCol w="4206712"/>
              </a:tblGrid>
              <a:tr h="501817">
                <a:tc>
                  <a:txBody>
                    <a:bodyPr/>
                    <a:lstStyle/>
                    <a:p>
                      <a:pPr algn="ctr" rtl="1"/>
                      <a:r>
                        <a:rPr lang="en-US" sz="1200" dirty="0" smtClean="0">
                          <a:latin typeface="+mn-lt"/>
                        </a:rPr>
                        <a:t>1980s:Era</a:t>
                      </a:r>
                      <a:r>
                        <a:rPr lang="en-US" sz="1200" baseline="0" dirty="0" smtClean="0">
                          <a:latin typeface="+mn-lt"/>
                        </a:rPr>
                        <a:t> 4 : Implementation Of the marketing Audit</a:t>
                      </a:r>
                      <a:endParaRPr lang="fa-IR" sz="1200" dirty="0">
                        <a:latin typeface="+mn-lt"/>
                      </a:endParaRPr>
                    </a:p>
                  </a:txBody>
                  <a:tcPr/>
                </a:tc>
                <a:tc>
                  <a:txBody>
                    <a:bodyPr/>
                    <a:lstStyle/>
                    <a:p>
                      <a:pPr algn="ctr" rtl="1"/>
                      <a:r>
                        <a:rPr lang="en-US" sz="1200" dirty="0" smtClean="0">
                          <a:latin typeface="+mn-lt"/>
                        </a:rPr>
                        <a:t>1950s : Era One : Definition of the Marketing Audit</a:t>
                      </a:r>
                      <a:endParaRPr lang="fa-IR" sz="1200" dirty="0">
                        <a:latin typeface="+mn-lt"/>
                      </a:endParaRPr>
                    </a:p>
                  </a:txBody>
                  <a:tcPr/>
                </a:tc>
              </a:tr>
              <a:tr h="2165183">
                <a:tc>
                  <a:txBody>
                    <a:bodyPr/>
                    <a:lstStyle/>
                    <a:p>
                      <a:pPr algn="l" rtl="1"/>
                      <a:r>
                        <a:rPr lang="en-US" sz="1200" b="1" dirty="0" smtClean="0">
                          <a:solidFill>
                            <a:srgbClr val="FF0000"/>
                          </a:solidFill>
                          <a:latin typeface="+mn-lt"/>
                        </a:rPr>
                        <a:t>Wilson (M.)    </a:t>
                      </a:r>
                      <a:r>
                        <a:rPr lang="en-US" sz="1200" dirty="0" smtClean="0">
                          <a:latin typeface="+mn-lt"/>
                        </a:rPr>
                        <a:t>Integration of marketing Audit in </a:t>
                      </a:r>
                      <a:r>
                        <a:rPr lang="fa-IR" sz="1200" dirty="0" smtClean="0">
                          <a:latin typeface="+mn-lt"/>
                        </a:rPr>
                        <a:t> </a:t>
                      </a:r>
                      <a:r>
                        <a:rPr lang="en-US" sz="1200" dirty="0" smtClean="0">
                          <a:latin typeface="+mn-lt"/>
                        </a:rPr>
                        <a:t> </a:t>
                      </a:r>
                      <a:r>
                        <a:rPr lang="fa-IR" sz="1200" dirty="0" smtClean="0">
                          <a:latin typeface="+mn-lt"/>
                        </a:rPr>
                        <a:t> </a:t>
                      </a:r>
                      <a:r>
                        <a:rPr lang="en-US" sz="1200" dirty="0" smtClean="0">
                          <a:latin typeface="+mn-lt"/>
                        </a:rPr>
                        <a:t> organizational planning effort…</a:t>
                      </a:r>
                    </a:p>
                    <a:p>
                      <a:pPr algn="l" rtl="1"/>
                      <a:r>
                        <a:rPr lang="en-US" sz="1200" dirty="0" smtClean="0">
                          <a:latin typeface="+mn-lt"/>
                        </a:rPr>
                        <a:t>Impact on competitiveness in marketing.</a:t>
                      </a:r>
                    </a:p>
                    <a:p>
                      <a:pPr algn="l" rtl="1"/>
                      <a:r>
                        <a:rPr lang="en-US" sz="1200" dirty="0" smtClean="0">
                          <a:latin typeface="+mn-lt"/>
                        </a:rPr>
                        <a:t>Perception</a:t>
                      </a:r>
                      <a:r>
                        <a:rPr lang="en-US" sz="1200" baseline="0" dirty="0" smtClean="0">
                          <a:latin typeface="+mn-lt"/>
                        </a:rPr>
                        <a:t> survey to identify current needs of various constituents…and those presently met by competitor.</a:t>
                      </a:r>
                    </a:p>
                    <a:p>
                      <a:pPr algn="l" rtl="1"/>
                      <a:endParaRPr lang="en-US" sz="1200" baseline="0" dirty="0" smtClean="0">
                        <a:latin typeface="+mn-lt"/>
                      </a:endParaRPr>
                    </a:p>
                    <a:p>
                      <a:pPr algn="l" rtl="1"/>
                      <a:r>
                        <a:rPr lang="en-US" sz="1200" b="1" baseline="0" dirty="0" smtClean="0">
                          <a:solidFill>
                            <a:srgbClr val="FF0000"/>
                          </a:solidFill>
                          <a:latin typeface="+mn-lt"/>
                        </a:rPr>
                        <a:t>Wilson (A.)   </a:t>
                      </a:r>
                      <a:r>
                        <a:rPr lang="en-US" sz="1200" baseline="0" dirty="0" smtClean="0">
                          <a:latin typeface="+mn-lt"/>
                        </a:rPr>
                        <a:t>Practical how to design/conduct audit checklist</a:t>
                      </a:r>
                    </a:p>
                    <a:p>
                      <a:pPr algn="l" rtl="1"/>
                      <a:r>
                        <a:rPr lang="en-US" sz="1200" b="1" baseline="0" dirty="0" err="1" smtClean="0">
                          <a:solidFill>
                            <a:srgbClr val="FF0000"/>
                          </a:solidFill>
                          <a:latin typeface="+mn-lt"/>
                        </a:rPr>
                        <a:t>Bonoma</a:t>
                      </a:r>
                      <a:r>
                        <a:rPr lang="en-US" sz="1200" b="1" baseline="0" dirty="0" smtClean="0">
                          <a:solidFill>
                            <a:srgbClr val="FF0000"/>
                          </a:solidFill>
                          <a:latin typeface="+mn-lt"/>
                        </a:rPr>
                        <a:t>  </a:t>
                      </a:r>
                      <a:r>
                        <a:rPr lang="en-US" sz="1200" baseline="0" dirty="0" smtClean="0">
                          <a:latin typeface="+mn-lt"/>
                        </a:rPr>
                        <a:t>  case illustrations of how audit was conducted , recognition of need for audit impact.</a:t>
                      </a:r>
                    </a:p>
                    <a:p>
                      <a:pPr algn="l" rtl="1"/>
                      <a:r>
                        <a:rPr lang="en-US" sz="1200" b="1" baseline="0" dirty="0" err="1" smtClean="0">
                          <a:solidFill>
                            <a:srgbClr val="FF0000"/>
                          </a:solidFill>
                          <a:latin typeface="+mn-lt"/>
                        </a:rPr>
                        <a:t>Mokwa</a:t>
                      </a:r>
                      <a:r>
                        <a:rPr lang="en-US" sz="1200" baseline="0" dirty="0" smtClean="0">
                          <a:latin typeface="+mn-lt"/>
                        </a:rPr>
                        <a:t>   Broadened role of an audit in organization…. </a:t>
                      </a:r>
                    </a:p>
                    <a:p>
                      <a:pPr algn="l" rtl="1"/>
                      <a:r>
                        <a:rPr lang="en-US" sz="1200" baseline="0" dirty="0" smtClean="0">
                          <a:latin typeface="+mn-lt"/>
                        </a:rPr>
                        <a:t> </a:t>
                      </a:r>
                      <a:endParaRPr lang="fa-IR" sz="1200" dirty="0">
                        <a:latin typeface="+mn-lt"/>
                      </a:endParaRPr>
                    </a:p>
                  </a:txBody>
                  <a:tcPr/>
                </a:tc>
                <a:tc>
                  <a:txBody>
                    <a:bodyPr/>
                    <a:lstStyle/>
                    <a:p>
                      <a:pPr algn="l" rtl="1"/>
                      <a:r>
                        <a:rPr lang="en-US" sz="1200" dirty="0" smtClean="0">
                          <a:latin typeface="+mn-lt"/>
                        </a:rPr>
                        <a:t> </a:t>
                      </a:r>
                      <a:r>
                        <a:rPr lang="en-US" sz="1200" b="1" dirty="0" err="1" smtClean="0">
                          <a:solidFill>
                            <a:srgbClr val="FF0000"/>
                          </a:solidFill>
                          <a:latin typeface="+mn-lt"/>
                        </a:rPr>
                        <a:t>Shuchman</a:t>
                      </a:r>
                      <a:r>
                        <a:rPr lang="en-US" sz="1200" dirty="0" smtClean="0">
                          <a:latin typeface="+mn-lt"/>
                        </a:rPr>
                        <a:t>      System , Impartial</a:t>
                      </a:r>
                      <a:r>
                        <a:rPr lang="en-US" sz="1200" baseline="0" dirty="0" smtClean="0">
                          <a:latin typeface="+mn-lt"/>
                        </a:rPr>
                        <a:t>  review  , </a:t>
                      </a:r>
                      <a:endParaRPr lang="fa-IR" sz="1200" baseline="0" dirty="0" smtClean="0">
                        <a:latin typeface="+mn-lt"/>
                      </a:endParaRPr>
                    </a:p>
                    <a:p>
                      <a:pPr algn="l" rtl="1"/>
                      <a:r>
                        <a:rPr lang="en-US" sz="1200" baseline="0" dirty="0" smtClean="0">
                          <a:latin typeface="+mn-lt"/>
                        </a:rPr>
                        <a:t>total marketing operation</a:t>
                      </a:r>
                    </a:p>
                    <a:p>
                      <a:pPr algn="l" rtl="1"/>
                      <a:r>
                        <a:rPr lang="en-US" sz="1200" b="1" dirty="0" smtClean="0">
                          <a:solidFill>
                            <a:srgbClr val="FF0000"/>
                          </a:solidFill>
                          <a:latin typeface="+mn-lt"/>
                        </a:rPr>
                        <a:t>Session </a:t>
                      </a:r>
                      <a:r>
                        <a:rPr lang="en-US" sz="1200" b="1" baseline="0" dirty="0" smtClean="0">
                          <a:solidFill>
                            <a:srgbClr val="FF0000"/>
                          </a:solidFill>
                          <a:latin typeface="+mn-lt"/>
                        </a:rPr>
                        <a:t>  </a:t>
                      </a:r>
                      <a:r>
                        <a:rPr lang="en-US" sz="1200" baseline="0" dirty="0" smtClean="0">
                          <a:latin typeface="+mn-lt"/>
                        </a:rPr>
                        <a:t>     Global program organizations of </a:t>
                      </a:r>
                      <a:endParaRPr lang="fa-IR" sz="1200" baseline="0" dirty="0" smtClean="0">
                        <a:latin typeface="+mn-lt"/>
                      </a:endParaRPr>
                    </a:p>
                    <a:p>
                      <a:pPr algn="l" rtl="1"/>
                      <a:r>
                        <a:rPr lang="en-US" sz="1200" baseline="0" dirty="0" smtClean="0">
                          <a:latin typeface="+mn-lt"/>
                        </a:rPr>
                        <a:t>the audit</a:t>
                      </a:r>
                    </a:p>
                    <a:p>
                      <a:pPr algn="l" rtl="1"/>
                      <a:r>
                        <a:rPr lang="en-US" sz="1200" b="1" baseline="0" dirty="0" smtClean="0">
                          <a:solidFill>
                            <a:srgbClr val="FF0000"/>
                          </a:solidFill>
                          <a:latin typeface="+mn-lt"/>
                        </a:rPr>
                        <a:t>   </a:t>
                      </a:r>
                      <a:r>
                        <a:rPr lang="en-US" sz="1200" b="1" baseline="0" dirty="0" err="1" smtClean="0">
                          <a:solidFill>
                            <a:srgbClr val="FF0000"/>
                          </a:solidFill>
                          <a:latin typeface="+mn-lt"/>
                        </a:rPr>
                        <a:t>Oxenfeldt</a:t>
                      </a:r>
                      <a:r>
                        <a:rPr lang="en-US" sz="1200" b="1" baseline="0" dirty="0" smtClean="0">
                          <a:solidFill>
                            <a:srgbClr val="FF0000"/>
                          </a:solidFill>
                          <a:latin typeface="+mn-lt"/>
                        </a:rPr>
                        <a:t>         </a:t>
                      </a:r>
                      <a:r>
                        <a:rPr lang="en-US" sz="1200" baseline="0" dirty="0" smtClean="0">
                          <a:latin typeface="+mn-lt"/>
                        </a:rPr>
                        <a:t>Objectives , policies , organizations , methods , procedures and </a:t>
                      </a:r>
                      <a:r>
                        <a:rPr lang="fa-IR" sz="1200" baseline="0" dirty="0" smtClean="0">
                          <a:latin typeface="+mn-lt"/>
                        </a:rPr>
                        <a:t> </a:t>
                      </a:r>
                      <a:r>
                        <a:rPr lang="en-US" sz="1200" baseline="0" dirty="0" smtClean="0">
                          <a:latin typeface="+mn-lt"/>
                        </a:rPr>
                        <a:t>personnel     Qualitative/Quantitative</a:t>
                      </a:r>
                    </a:p>
                    <a:p>
                      <a:pPr algn="l" rtl="1"/>
                      <a:r>
                        <a:rPr lang="en-US" sz="1200" b="1" baseline="0" dirty="0" smtClean="0">
                          <a:solidFill>
                            <a:srgbClr val="FF0000"/>
                          </a:solidFill>
                          <a:latin typeface="+mn-lt"/>
                        </a:rPr>
                        <a:t>Crisp </a:t>
                      </a:r>
                      <a:r>
                        <a:rPr lang="en-US" sz="1200" baseline="0" dirty="0" smtClean="0">
                          <a:latin typeface="+mn-lt"/>
                        </a:rPr>
                        <a:t>       Horizontal-Across Function: Vertical-one Function “audit from above”</a:t>
                      </a:r>
                    </a:p>
                    <a:p>
                      <a:pPr algn="l" rtl="1"/>
                      <a:r>
                        <a:rPr lang="fa-IR" sz="1200" baseline="0" dirty="0" smtClean="0">
                          <a:latin typeface="+mn-lt"/>
                        </a:rPr>
                        <a:t>    </a:t>
                      </a:r>
                      <a:endParaRPr lang="en-US" sz="1200" baseline="0" dirty="0" smtClean="0">
                        <a:latin typeface="+mn-lt"/>
                      </a:endParaRPr>
                    </a:p>
                  </a:txBody>
                  <a:tcPr/>
                </a:tc>
              </a:tr>
              <a:tr h="501817">
                <a:tc>
                  <a:txBody>
                    <a:bodyPr/>
                    <a:lstStyle/>
                    <a:p>
                      <a:pPr algn="l" rtl="1"/>
                      <a:r>
                        <a:rPr lang="en-US" sz="1200" b="1" dirty="0" smtClean="0">
                          <a:solidFill>
                            <a:schemeClr val="tx1"/>
                          </a:solidFill>
                          <a:latin typeface="+mn-lt"/>
                        </a:rPr>
                        <a:t>1990s:Era 5 : Expanded Application of the marketing Audit</a:t>
                      </a:r>
                      <a:endParaRPr lang="fa-IR" sz="1200" b="1" dirty="0">
                        <a:solidFill>
                          <a:schemeClr val="tx1"/>
                        </a:solidFill>
                        <a:latin typeface="+mn-lt"/>
                      </a:endParaRPr>
                    </a:p>
                  </a:txBody>
                  <a:tcPr>
                    <a:solidFill>
                      <a:schemeClr val="bg1">
                        <a:lumMod val="95000"/>
                        <a:lumOff val="5000"/>
                      </a:schemeClr>
                    </a:solidFill>
                  </a:tcPr>
                </a:tc>
                <a:tc>
                  <a:txBody>
                    <a:bodyPr/>
                    <a:lstStyle/>
                    <a:p>
                      <a:pPr algn="l" rtl="1"/>
                      <a:r>
                        <a:rPr lang="en-US" sz="1200" b="1" dirty="0" smtClean="0">
                          <a:solidFill>
                            <a:schemeClr val="tx1"/>
                          </a:solidFill>
                          <a:latin typeface="+mn-lt"/>
                        </a:rPr>
                        <a:t>1960s:</a:t>
                      </a:r>
                      <a:r>
                        <a:rPr lang="en-US" sz="1200" b="1" baseline="0" dirty="0" smtClean="0">
                          <a:solidFill>
                            <a:schemeClr val="tx1"/>
                          </a:solidFill>
                          <a:latin typeface="+mn-lt"/>
                        </a:rPr>
                        <a:t> Era 2 :Organizational Application of the Marketing Audit</a:t>
                      </a:r>
                      <a:endParaRPr lang="fa-IR" sz="1200" b="1" dirty="0">
                        <a:solidFill>
                          <a:schemeClr val="tx1"/>
                        </a:solidFill>
                        <a:latin typeface="+mn-lt"/>
                      </a:endParaRPr>
                    </a:p>
                  </a:txBody>
                  <a:tcPr>
                    <a:solidFill>
                      <a:schemeClr val="bg1">
                        <a:lumMod val="95000"/>
                        <a:lumOff val="5000"/>
                      </a:schemeClr>
                    </a:solidFill>
                  </a:tcPr>
                </a:tc>
              </a:tr>
              <a:tr h="910607">
                <a:tc rowSpan="3">
                  <a:txBody>
                    <a:bodyPr/>
                    <a:lstStyle/>
                    <a:p>
                      <a:pPr algn="l" rtl="1"/>
                      <a:r>
                        <a:rPr lang="en-US" sz="1200" b="1" dirty="0" smtClean="0">
                          <a:solidFill>
                            <a:srgbClr val="FF0000"/>
                          </a:solidFill>
                          <a:latin typeface="+mn-lt"/>
                        </a:rPr>
                        <a:t>Boyd </a:t>
                      </a:r>
                      <a:r>
                        <a:rPr lang="en-US" sz="1200" dirty="0" smtClean="0">
                          <a:latin typeface="+mn-lt"/>
                        </a:rPr>
                        <a:t>   Objective, strategy , personnel of SBU</a:t>
                      </a:r>
                    </a:p>
                    <a:p>
                      <a:pPr algn="l" rtl="1"/>
                      <a:r>
                        <a:rPr lang="en-US" sz="1200" dirty="0" smtClean="0">
                          <a:latin typeface="+mn-lt"/>
                        </a:rPr>
                        <a:t>Mann Company management open/ committed to audit , managers from all levels involved , prepared to act on the audit.</a:t>
                      </a:r>
                    </a:p>
                    <a:p>
                      <a:pPr algn="l" rtl="1"/>
                      <a:r>
                        <a:rPr lang="en-US" sz="1200" b="1" dirty="0" smtClean="0">
                          <a:solidFill>
                            <a:srgbClr val="FF0000"/>
                          </a:solidFill>
                          <a:latin typeface="+mn-lt"/>
                        </a:rPr>
                        <a:t>Barry</a:t>
                      </a:r>
                      <a:r>
                        <a:rPr lang="en-US" sz="1200" dirty="0" smtClean="0">
                          <a:latin typeface="+mn-lt"/>
                        </a:rPr>
                        <a:t>     Inclusion of services marketing </a:t>
                      </a:r>
                    </a:p>
                    <a:p>
                      <a:pPr algn="l" rtl="1"/>
                      <a:r>
                        <a:rPr lang="en-US" sz="1200" b="1" dirty="0" err="1" smtClean="0">
                          <a:solidFill>
                            <a:srgbClr val="FF0000"/>
                          </a:solidFill>
                          <a:latin typeface="+mn-lt"/>
                        </a:rPr>
                        <a:t>Conart</a:t>
                      </a:r>
                      <a:r>
                        <a:rPr lang="en-US" sz="1200" baseline="0" dirty="0" smtClean="0">
                          <a:latin typeface="+mn-lt"/>
                        </a:rPr>
                        <a:t>   Index of services marketing excellence…</a:t>
                      </a:r>
                    </a:p>
                    <a:p>
                      <a:pPr algn="l" rtl="1"/>
                      <a:r>
                        <a:rPr lang="en-US" sz="1200" b="1" baseline="0" dirty="0" err="1" smtClean="0">
                          <a:solidFill>
                            <a:srgbClr val="FF0000"/>
                          </a:solidFill>
                          <a:latin typeface="+mn-lt"/>
                        </a:rPr>
                        <a:t>Parasuranman</a:t>
                      </a:r>
                      <a:r>
                        <a:rPr lang="en-US" sz="1200" baseline="0" dirty="0" smtClean="0">
                          <a:latin typeface="+mn-lt"/>
                        </a:rPr>
                        <a:t>  post – presentation of audit findings with management team</a:t>
                      </a:r>
                      <a:endParaRPr lang="fa-IR" sz="1200" dirty="0">
                        <a:latin typeface="+mn-lt"/>
                      </a:endParaRPr>
                    </a:p>
                  </a:txBody>
                  <a:tcPr/>
                </a:tc>
                <a:tc>
                  <a:txBody>
                    <a:bodyPr/>
                    <a:lstStyle/>
                    <a:p>
                      <a:pPr algn="l" rtl="1"/>
                      <a:r>
                        <a:rPr lang="en-US" sz="1200" b="1" dirty="0" err="1" smtClean="0">
                          <a:solidFill>
                            <a:srgbClr val="FF0000"/>
                          </a:solidFill>
                          <a:latin typeface="+mn-lt"/>
                        </a:rPr>
                        <a:t>Oxenfeldt</a:t>
                      </a:r>
                      <a:r>
                        <a:rPr lang="en-US" sz="1200" b="1" dirty="0" smtClean="0">
                          <a:solidFill>
                            <a:srgbClr val="FF0000"/>
                          </a:solidFill>
                          <a:latin typeface="+mn-lt"/>
                        </a:rPr>
                        <a:t> </a:t>
                      </a:r>
                      <a:r>
                        <a:rPr lang="en-US" sz="1200" dirty="0" smtClean="0">
                          <a:latin typeface="+mn-lt"/>
                        </a:rPr>
                        <a:t>        Scope-timing-intensity</a:t>
                      </a:r>
                    </a:p>
                    <a:p>
                      <a:pPr algn="l" rtl="1"/>
                      <a:r>
                        <a:rPr lang="en-US" sz="1200" b="1" dirty="0" err="1" smtClean="0">
                          <a:solidFill>
                            <a:srgbClr val="FF0000"/>
                          </a:solidFill>
                          <a:latin typeface="+mn-lt"/>
                        </a:rPr>
                        <a:t>Kotler</a:t>
                      </a:r>
                      <a:r>
                        <a:rPr lang="en-US" sz="1200" b="1" baseline="0" dirty="0" smtClean="0">
                          <a:solidFill>
                            <a:srgbClr val="FF0000"/>
                          </a:solidFill>
                          <a:latin typeface="+mn-lt"/>
                        </a:rPr>
                        <a:t> </a:t>
                      </a:r>
                      <a:r>
                        <a:rPr lang="en-US" sz="1200" baseline="0" dirty="0" smtClean="0">
                          <a:latin typeface="+mn-lt"/>
                        </a:rPr>
                        <a:t>           System-level audit-Areas that need attention</a:t>
                      </a:r>
                    </a:p>
                    <a:p>
                      <a:pPr algn="l" rtl="1"/>
                      <a:r>
                        <a:rPr lang="en-US" sz="1200" dirty="0" smtClean="0">
                          <a:latin typeface="+mn-lt"/>
                        </a:rPr>
                        <a:t>                      Activity-level audit-In-depth analysis after determined need advantages/disadvantages of auditor types     </a:t>
                      </a:r>
                      <a:endParaRPr lang="fa-IR" sz="1200" dirty="0">
                        <a:latin typeface="+mn-lt"/>
                      </a:endParaRPr>
                    </a:p>
                  </a:txBody>
                  <a:tcPr/>
                </a:tc>
              </a:tr>
              <a:tr h="483083">
                <a:tc vMerge="1">
                  <a:txBody>
                    <a:bodyPr/>
                    <a:lstStyle/>
                    <a:p>
                      <a:pPr rtl="1"/>
                      <a:endParaRPr lang="fa-IR" dirty="0"/>
                    </a:p>
                  </a:txBody>
                  <a:tcPr/>
                </a:tc>
                <a:tc>
                  <a:txBody>
                    <a:bodyPr/>
                    <a:lstStyle/>
                    <a:p>
                      <a:pPr algn="l" rtl="1"/>
                      <a:r>
                        <a:rPr lang="en-US" sz="1200" b="1" dirty="0" smtClean="0">
                          <a:solidFill>
                            <a:schemeClr val="tx1"/>
                          </a:solidFill>
                          <a:latin typeface="+mn-lt"/>
                        </a:rPr>
                        <a:t>1970s: Era 3 : The external Environment and the marketing Audit</a:t>
                      </a:r>
                      <a:endParaRPr lang="fa-IR" sz="1200" b="1" dirty="0">
                        <a:solidFill>
                          <a:schemeClr val="tx1"/>
                        </a:solidFill>
                        <a:latin typeface="+mn-lt"/>
                      </a:endParaRPr>
                    </a:p>
                  </a:txBody>
                  <a:tcPr>
                    <a:solidFill>
                      <a:schemeClr val="bg1"/>
                    </a:solidFill>
                  </a:tcPr>
                </a:tc>
              </a:tr>
              <a:tr h="1304725">
                <a:tc vMerge="1">
                  <a:txBody>
                    <a:bodyPr/>
                    <a:lstStyle/>
                    <a:p>
                      <a:pPr rtl="1"/>
                      <a:endParaRPr lang="fa-IR" dirty="0"/>
                    </a:p>
                  </a:txBody>
                  <a:tcPr/>
                </a:tc>
                <a:tc>
                  <a:txBody>
                    <a:bodyPr/>
                    <a:lstStyle/>
                    <a:p>
                      <a:pPr algn="l" rtl="1"/>
                      <a:r>
                        <a:rPr lang="en-US" sz="1200" b="1" dirty="0" err="1" smtClean="0">
                          <a:solidFill>
                            <a:srgbClr val="FF0000"/>
                          </a:solidFill>
                          <a:latin typeface="+mn-lt"/>
                        </a:rPr>
                        <a:t>Tirmann</a:t>
                      </a:r>
                      <a:r>
                        <a:rPr lang="en-US" sz="1200" dirty="0" smtClean="0">
                          <a:latin typeface="+mn-lt"/>
                        </a:rPr>
                        <a:t> = Marketing environment review</a:t>
                      </a:r>
                    </a:p>
                    <a:p>
                      <a:pPr algn="l" rtl="1"/>
                      <a:r>
                        <a:rPr lang="en-US" sz="1200" dirty="0" smtClean="0">
                          <a:latin typeface="+mn-lt"/>
                        </a:rPr>
                        <a:t>                   Marketing system review</a:t>
                      </a:r>
                    </a:p>
                    <a:p>
                      <a:pPr algn="l" rtl="1"/>
                      <a:r>
                        <a:rPr lang="en-US" sz="1200" dirty="0" smtClean="0">
                          <a:latin typeface="+mn-lt"/>
                        </a:rPr>
                        <a:t>                   Special Market</a:t>
                      </a:r>
                      <a:r>
                        <a:rPr lang="en-US" sz="1200" baseline="0" dirty="0" smtClean="0">
                          <a:latin typeface="+mn-lt"/>
                        </a:rPr>
                        <a:t> areas review</a:t>
                      </a:r>
                    </a:p>
                    <a:p>
                      <a:pPr algn="l" rtl="1"/>
                      <a:r>
                        <a:rPr lang="fa-IR" sz="1200" baseline="0" dirty="0" smtClean="0">
                          <a:latin typeface="+mn-lt"/>
                        </a:rPr>
                        <a:t>  </a:t>
                      </a:r>
                      <a:r>
                        <a:rPr lang="en-US" sz="1200" baseline="0" dirty="0" smtClean="0">
                          <a:latin typeface="+mn-lt"/>
                        </a:rPr>
                        <a:t>    Need because of volatile environment</a:t>
                      </a:r>
                      <a:r>
                        <a:rPr lang="fa-IR" sz="1200" baseline="0" dirty="0" smtClean="0">
                          <a:latin typeface="+mn-lt"/>
                        </a:rPr>
                        <a:t> </a:t>
                      </a:r>
                      <a:r>
                        <a:rPr lang="en-US" sz="1200" baseline="0" dirty="0" smtClean="0">
                          <a:latin typeface="+mn-lt"/>
                        </a:rPr>
                        <a:t>  </a:t>
                      </a:r>
                      <a:r>
                        <a:rPr lang="en-US" sz="1200" b="1" baseline="0" dirty="0" err="1" smtClean="0">
                          <a:solidFill>
                            <a:srgbClr val="FF0000"/>
                          </a:solidFill>
                          <a:latin typeface="+mn-lt"/>
                        </a:rPr>
                        <a:t>Kotler</a:t>
                      </a:r>
                      <a:endParaRPr lang="en-US" sz="1200" b="1" baseline="0" dirty="0" smtClean="0">
                        <a:solidFill>
                          <a:srgbClr val="FF0000"/>
                        </a:solidFill>
                        <a:latin typeface="+mn-lt"/>
                      </a:endParaRPr>
                    </a:p>
                    <a:p>
                      <a:pPr algn="l" rtl="1"/>
                      <a:r>
                        <a:rPr lang="en-US" sz="1200" baseline="0" dirty="0" smtClean="0">
                          <a:latin typeface="+mn-lt"/>
                        </a:rPr>
                        <a:t>   Comprehensive , systematic , independent -periodic </a:t>
                      </a:r>
                      <a:r>
                        <a:rPr lang="fa-IR" sz="1200" baseline="0" dirty="0" smtClean="0">
                          <a:latin typeface="+mn-lt"/>
                        </a:rPr>
                        <a:t> </a:t>
                      </a:r>
                      <a:r>
                        <a:rPr lang="en-US" sz="1200" baseline="0" dirty="0" smtClean="0">
                          <a:latin typeface="+mn-lt"/>
                        </a:rPr>
                        <a:t>                                 Marketing environment /marketing strategy /        Marketing organization/marketing system/  </a:t>
                      </a:r>
                      <a:r>
                        <a:rPr lang="fa-IR" sz="1200" baseline="0" dirty="0" smtClean="0">
                          <a:latin typeface="+mn-lt"/>
                        </a:rPr>
                        <a:t>   </a:t>
                      </a:r>
                      <a:r>
                        <a:rPr lang="en-US" sz="1200" b="1" baseline="0" dirty="0" err="1" smtClean="0">
                          <a:solidFill>
                            <a:srgbClr val="FF0000"/>
                          </a:solidFill>
                          <a:latin typeface="+mn-lt"/>
                        </a:rPr>
                        <a:t>Greoger</a:t>
                      </a:r>
                      <a:endParaRPr lang="en-US" sz="1200" b="1" baseline="0" dirty="0" smtClean="0">
                        <a:solidFill>
                          <a:srgbClr val="FF0000"/>
                        </a:solidFill>
                        <a:latin typeface="+mn-lt"/>
                      </a:endParaRPr>
                    </a:p>
                    <a:p>
                      <a:pPr algn="l" rtl="1"/>
                      <a:r>
                        <a:rPr lang="en-US" sz="1200" b="1" baseline="0" dirty="0" smtClean="0">
                          <a:solidFill>
                            <a:srgbClr val="FF0000"/>
                          </a:solidFill>
                          <a:latin typeface="+mn-lt"/>
                        </a:rPr>
                        <a:t>Rodgers</a:t>
                      </a:r>
                      <a:endParaRPr lang="fa-IR" sz="1200" b="1" dirty="0">
                        <a:solidFill>
                          <a:srgbClr val="FF0000"/>
                        </a:solidFill>
                        <a:latin typeface="+mn-lt"/>
                      </a:endParaRPr>
                    </a:p>
                  </a:txBody>
                  <a:tcPr/>
                </a:tc>
              </a:tr>
            </a:tbl>
          </a:graphicData>
        </a:graphic>
      </p:graphicFrame>
      <p:sp>
        <p:nvSpPr>
          <p:cNvPr id="3" name="Title 2"/>
          <p:cNvSpPr>
            <a:spLocks noGrp="1"/>
          </p:cNvSpPr>
          <p:nvPr>
            <p:ph type="title"/>
          </p:nvPr>
        </p:nvSpPr>
        <p:spPr>
          <a:xfrm>
            <a:off x="533400" y="0"/>
            <a:ext cx="8229600" cy="533400"/>
          </a:xfrm>
        </p:spPr>
        <p:txBody>
          <a:bodyPr>
            <a:normAutofit/>
          </a:bodyPr>
          <a:lstStyle/>
          <a:p>
            <a:r>
              <a:rPr sz="2800" b="1" smtClean="0">
                <a:solidFill>
                  <a:schemeClr val="bg2">
                    <a:lumMod val="50000"/>
                  </a:schemeClr>
                </a:solidFill>
              </a:rPr>
              <a:t>Marketing Audit 5 Decades Later</a:t>
            </a:r>
            <a:endParaRPr lang="fa-IR" sz="2800" b="1" dirty="0">
              <a:solidFill>
                <a:schemeClr val="bg2">
                  <a:lumMod val="50000"/>
                </a:schemeClr>
              </a:solidFill>
            </a:endParaRPr>
          </a:p>
        </p:txBody>
      </p:sp>
      <p:sp>
        <p:nvSpPr>
          <p:cNvPr id="5" name="Slide Number Placeholder 4"/>
          <p:cNvSpPr>
            <a:spLocks noGrp="1"/>
          </p:cNvSpPr>
          <p:nvPr>
            <p:ph type="sldNum" sz="quarter" idx="15"/>
          </p:nvPr>
        </p:nvSpPr>
        <p:spPr/>
        <p:txBody>
          <a:bodyPr/>
          <a:lstStyle/>
          <a:p>
            <a:fld id="{B0AD0C61-1846-473C-BCB0-4418E54FBCC8}" type="slidenum">
              <a:rPr lang="fa-IR" smtClean="0"/>
              <a:pPr/>
              <a:t>32</a:t>
            </a:fld>
            <a:endParaRPr lang="fa-I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14400"/>
            <a:ext cx="8991600" cy="5943600"/>
          </a:xfrm>
        </p:spPr>
        <p:txBody>
          <a:bodyPr/>
          <a:lstStyle/>
          <a:p>
            <a:pPr algn="l">
              <a:buNone/>
            </a:pPr>
            <a:r>
              <a:rPr lang="en-US" b="1" dirty="0" smtClean="0">
                <a:solidFill>
                  <a:schemeClr val="accent5">
                    <a:lumMod val="50000"/>
                  </a:schemeClr>
                </a:solidFill>
              </a:rPr>
              <a:t>What is service :</a:t>
            </a:r>
            <a:r>
              <a:rPr lang="en-US" dirty="0" smtClean="0"/>
              <a:t> A </a:t>
            </a:r>
            <a:r>
              <a:rPr lang="en-US" b="1" dirty="0" smtClean="0"/>
              <a:t>service</a:t>
            </a:r>
            <a:r>
              <a:rPr lang="en-US" dirty="0" smtClean="0"/>
              <a:t> is any act of performance that one party can offer another that is essentially intangible and does not result in the ownership of anything; its production </a:t>
            </a:r>
            <a:r>
              <a:rPr lang="fa-IR" dirty="0" smtClean="0"/>
              <a:t> .</a:t>
            </a:r>
            <a:r>
              <a:rPr lang="en-US" dirty="0" smtClean="0"/>
              <a:t>may or may not be tied to a physical product</a:t>
            </a:r>
          </a:p>
          <a:p>
            <a:pPr algn="l">
              <a:buNone/>
            </a:pPr>
            <a:r>
              <a:rPr lang="en-US" b="1" dirty="0" smtClean="0">
                <a:solidFill>
                  <a:schemeClr val="accent5">
                    <a:lumMod val="50000"/>
                  </a:schemeClr>
                </a:solidFill>
              </a:rPr>
              <a:t>Distinctive Characteristics of Services :</a:t>
            </a:r>
          </a:p>
          <a:p>
            <a:pPr algn="l">
              <a:buNone/>
            </a:pPr>
            <a:r>
              <a:rPr lang="en-US" b="1" dirty="0" smtClean="0">
                <a:solidFill>
                  <a:schemeClr val="accent5">
                    <a:lumMod val="50000"/>
                  </a:schemeClr>
                </a:solidFill>
              </a:rPr>
              <a:t> </a:t>
            </a:r>
            <a:br>
              <a:rPr lang="en-US" b="1" dirty="0" smtClean="0">
                <a:solidFill>
                  <a:schemeClr val="accent5">
                    <a:lumMod val="50000"/>
                  </a:schemeClr>
                </a:solidFill>
              </a:rPr>
            </a:br>
            <a:endParaRPr lang="fa-IR" b="1" dirty="0">
              <a:solidFill>
                <a:schemeClr val="accent5">
                  <a:lumMod val="50000"/>
                </a:schemeClr>
              </a:solidFill>
            </a:endParaRPr>
          </a:p>
        </p:txBody>
      </p:sp>
      <p:sp>
        <p:nvSpPr>
          <p:cNvPr id="3" name="Title 2"/>
          <p:cNvSpPr>
            <a:spLocks noGrp="1"/>
          </p:cNvSpPr>
          <p:nvPr>
            <p:ph type="title"/>
          </p:nvPr>
        </p:nvSpPr>
        <p:spPr>
          <a:xfrm>
            <a:off x="457200" y="152400"/>
            <a:ext cx="8229600" cy="762000"/>
          </a:xfrm>
        </p:spPr>
        <p:txBody>
          <a:bodyPr>
            <a:normAutofit/>
          </a:bodyPr>
          <a:lstStyle/>
          <a:p>
            <a:r>
              <a:rPr lang="en-US" b="1" dirty="0" smtClean="0">
                <a:solidFill>
                  <a:schemeClr val="accent5">
                    <a:lumMod val="50000"/>
                  </a:schemeClr>
                </a:solidFill>
              </a:rPr>
              <a:t>S</a:t>
            </a:r>
            <a:r>
              <a:rPr b="1" smtClean="0">
                <a:solidFill>
                  <a:schemeClr val="accent5">
                    <a:lumMod val="50000"/>
                  </a:schemeClr>
                </a:solidFill>
              </a:rPr>
              <a:t>ervice Marketing</a:t>
            </a:r>
            <a:endParaRPr lang="fa-IR" b="1" dirty="0">
              <a:solidFill>
                <a:schemeClr val="accent5">
                  <a:lumMod val="50000"/>
                </a:schemeClr>
              </a:solidFill>
            </a:endParaRPr>
          </a:p>
        </p:txBody>
      </p:sp>
      <p:sp>
        <p:nvSpPr>
          <p:cNvPr id="4" name="Rounded Rectangle 3"/>
          <p:cNvSpPr/>
          <p:nvPr/>
        </p:nvSpPr>
        <p:spPr>
          <a:xfrm>
            <a:off x="152400" y="3048000"/>
            <a:ext cx="2971800" cy="685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Intangibility</a:t>
            </a:r>
          </a:p>
        </p:txBody>
      </p:sp>
      <p:sp>
        <p:nvSpPr>
          <p:cNvPr id="5" name="Rounded Rectangle 4"/>
          <p:cNvSpPr/>
          <p:nvPr/>
        </p:nvSpPr>
        <p:spPr>
          <a:xfrm>
            <a:off x="685800" y="3733800"/>
            <a:ext cx="2895600" cy="685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Inseparability</a:t>
            </a:r>
          </a:p>
        </p:txBody>
      </p:sp>
      <p:sp>
        <p:nvSpPr>
          <p:cNvPr id="6" name="Rounded Rectangle 5"/>
          <p:cNvSpPr/>
          <p:nvPr/>
        </p:nvSpPr>
        <p:spPr>
          <a:xfrm>
            <a:off x="1447800" y="4419600"/>
            <a:ext cx="3048000" cy="609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Variability</a:t>
            </a:r>
          </a:p>
        </p:txBody>
      </p:sp>
      <p:sp>
        <p:nvSpPr>
          <p:cNvPr id="7" name="Rounded Rectangle 6"/>
          <p:cNvSpPr/>
          <p:nvPr/>
        </p:nvSpPr>
        <p:spPr>
          <a:xfrm>
            <a:off x="2133600" y="5029200"/>
            <a:ext cx="2819400" cy="609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Perishability</a:t>
            </a:r>
          </a:p>
        </p:txBody>
      </p:sp>
      <p:pic>
        <p:nvPicPr>
          <p:cNvPr id="8" name="Picture 7" descr="Capture111111.PNG"/>
          <p:cNvPicPr>
            <a:picLocks noChangeAspect="1"/>
          </p:cNvPicPr>
          <p:nvPr/>
        </p:nvPicPr>
        <p:blipFill>
          <a:blip r:embed="rId2"/>
          <a:stretch>
            <a:fillRect/>
          </a:stretch>
        </p:blipFill>
        <p:spPr>
          <a:xfrm>
            <a:off x="4572000" y="3124200"/>
            <a:ext cx="4572000" cy="2971800"/>
          </a:xfrm>
          <a:prstGeom prst="rect">
            <a:avLst/>
          </a:prstGeom>
        </p:spPr>
      </p:pic>
      <p:sp>
        <p:nvSpPr>
          <p:cNvPr id="9" name="Slide Number Placeholder 8"/>
          <p:cNvSpPr>
            <a:spLocks noGrp="1"/>
          </p:cNvSpPr>
          <p:nvPr>
            <p:ph type="sldNum" sz="quarter" idx="15"/>
          </p:nvPr>
        </p:nvSpPr>
        <p:spPr/>
        <p:txBody>
          <a:bodyPr/>
          <a:lstStyle/>
          <a:p>
            <a:fld id="{B0AD0C61-1846-473C-BCB0-4418E54FBCC8}" type="slidenum">
              <a:rPr lang="fa-IR" smtClean="0"/>
              <a:pPr/>
              <a:t>33</a:t>
            </a:fld>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wipe(down)">
                                      <p:cBhvr>
                                        <p:cTn id="22" dur="500"/>
                                        <p:tgtEl>
                                          <p:spTgt spid="4">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bg/>
                                          </p:spTgt>
                                        </p:tgtEl>
                                        <p:attrNameLst>
                                          <p:attrName>style.visibility</p:attrName>
                                        </p:attrNameLst>
                                      </p:cBhvr>
                                      <p:to>
                                        <p:strVal val="visible"/>
                                      </p:to>
                                    </p:set>
                                    <p:animEffect transition="in" filter="wipe(down)">
                                      <p:cBhvr>
                                        <p:cTn id="32" dur="500"/>
                                        <p:tgtEl>
                                          <p:spTgt spid="5">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down)">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bg/>
                                          </p:spTgt>
                                        </p:tgtEl>
                                        <p:attrNameLst>
                                          <p:attrName>style.visibility</p:attrName>
                                        </p:attrNameLst>
                                      </p:cBhvr>
                                      <p:to>
                                        <p:strVal val="visible"/>
                                      </p:to>
                                    </p:set>
                                    <p:animEffect transition="in" filter="wipe(down)">
                                      <p:cBhvr>
                                        <p:cTn id="42" dur="500"/>
                                        <p:tgtEl>
                                          <p:spTgt spid="6">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wipe(down)">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bg/>
                                          </p:spTgt>
                                        </p:tgtEl>
                                        <p:attrNameLst>
                                          <p:attrName>style.visibility</p:attrName>
                                        </p:attrNameLst>
                                      </p:cBhvr>
                                      <p:to>
                                        <p:strVal val="visible"/>
                                      </p:to>
                                    </p:set>
                                    <p:animEffect transition="in" filter="wipe(down)">
                                      <p:cBhvr>
                                        <p:cTn id="52" dur="500"/>
                                        <p:tgtEl>
                                          <p:spTgt spid="7">
                                            <p:bg/>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wipe(down)">
                                      <p:cBhvr>
                                        <p:cTn id="57" dur="500"/>
                                        <p:tgtEl>
                                          <p:spTgt spid="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animBg="1"/>
      <p:bldP spid="5" grpId="0" build="p" animBg="1"/>
      <p:bldP spid="6" grpId="0" build="p" animBg="1"/>
      <p:bldP spid="7"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smtClean="0">
                <a:solidFill>
                  <a:schemeClr val="accent5">
                    <a:lumMod val="50000"/>
                  </a:schemeClr>
                </a:solidFill>
              </a:rPr>
              <a:t>Matching Demand and Supply</a:t>
            </a:r>
            <a:endParaRPr lang="fa-IR" dirty="0">
              <a:solidFill>
                <a:schemeClr val="accent5">
                  <a:lumMod val="50000"/>
                </a:schemeClr>
              </a:solidFill>
            </a:endParaRPr>
          </a:p>
        </p:txBody>
      </p:sp>
      <p:sp>
        <p:nvSpPr>
          <p:cNvPr id="5" name="Rectangle 3"/>
          <p:cNvSpPr>
            <a:spLocks noGrp="1" noChangeArrowheads="1"/>
          </p:cNvSpPr>
          <p:nvPr>
            <p:ph sz="half" idx="1"/>
          </p:nvPr>
        </p:nvSpPr>
        <p:spPr/>
        <p:txBody>
          <a:bodyPr/>
          <a:lstStyle/>
          <a:p>
            <a:pPr algn="ctr">
              <a:buNone/>
            </a:pPr>
            <a:r>
              <a:rPr lang="en-US" b="1" dirty="0" smtClean="0">
                <a:solidFill>
                  <a:schemeClr val="accent5">
                    <a:lumMod val="50000"/>
                  </a:schemeClr>
                </a:solidFill>
              </a:rPr>
              <a:t>Demand side</a:t>
            </a:r>
          </a:p>
          <a:p>
            <a:pPr algn="l" eaLnBrk="1" hangingPunct="1">
              <a:buNone/>
            </a:pPr>
            <a:r>
              <a:rPr lang="en-US" dirty="0" smtClean="0"/>
              <a:t>Differential pricing</a:t>
            </a:r>
          </a:p>
          <a:p>
            <a:pPr algn="l" eaLnBrk="1" hangingPunct="1">
              <a:buNone/>
            </a:pPr>
            <a:r>
              <a:rPr lang="en-US" dirty="0" smtClean="0"/>
              <a:t>Nonpeak demand</a:t>
            </a:r>
          </a:p>
          <a:p>
            <a:pPr algn="l" eaLnBrk="1" hangingPunct="1">
              <a:buNone/>
            </a:pPr>
            <a:r>
              <a:rPr lang="en-US" dirty="0" smtClean="0"/>
              <a:t>Complementary services</a:t>
            </a:r>
          </a:p>
          <a:p>
            <a:pPr algn="l" eaLnBrk="1" hangingPunct="1">
              <a:buNone/>
            </a:pPr>
            <a:r>
              <a:rPr lang="en-US" dirty="0" smtClean="0"/>
              <a:t>Reservation systems</a:t>
            </a:r>
          </a:p>
        </p:txBody>
      </p:sp>
      <p:sp>
        <p:nvSpPr>
          <p:cNvPr id="7" name="Rectangle 4"/>
          <p:cNvSpPr>
            <a:spLocks noGrp="1" noChangeArrowheads="1"/>
          </p:cNvSpPr>
          <p:nvPr>
            <p:ph sz="half" idx="2"/>
          </p:nvPr>
        </p:nvSpPr>
        <p:spPr/>
        <p:txBody>
          <a:bodyPr/>
          <a:lstStyle/>
          <a:p>
            <a:pPr algn="ctr" eaLnBrk="1" hangingPunct="1">
              <a:buFont typeface="Wingdings" pitchFamily="2" charset="2"/>
              <a:buNone/>
            </a:pPr>
            <a:r>
              <a:rPr lang="en-US" b="1" dirty="0" smtClean="0">
                <a:solidFill>
                  <a:schemeClr val="accent5">
                    <a:lumMod val="50000"/>
                  </a:schemeClr>
                </a:solidFill>
              </a:rPr>
              <a:t>Supply side</a:t>
            </a:r>
          </a:p>
          <a:p>
            <a:pPr algn="l" eaLnBrk="1" hangingPunct="1">
              <a:buNone/>
            </a:pPr>
            <a:r>
              <a:rPr lang="en-US" dirty="0" smtClean="0"/>
              <a:t>Part-time employees</a:t>
            </a:r>
          </a:p>
          <a:p>
            <a:pPr algn="l" eaLnBrk="1" hangingPunct="1">
              <a:buNone/>
            </a:pPr>
            <a:r>
              <a:rPr lang="en-US" dirty="0" smtClean="0"/>
              <a:t>Peak-time efficiency</a:t>
            </a:r>
          </a:p>
          <a:p>
            <a:pPr algn="l" eaLnBrk="1" hangingPunct="1">
              <a:buNone/>
            </a:pPr>
            <a:r>
              <a:rPr lang="en-US" dirty="0" smtClean="0"/>
              <a:t>Increased consumer participation</a:t>
            </a:r>
          </a:p>
          <a:p>
            <a:pPr algn="l" eaLnBrk="1" hangingPunct="1">
              <a:buNone/>
            </a:pPr>
            <a:r>
              <a:rPr lang="en-US" dirty="0" smtClean="0"/>
              <a:t>Shared services</a:t>
            </a:r>
          </a:p>
          <a:p>
            <a:pPr algn="l" eaLnBrk="1" hangingPunct="1">
              <a:buNone/>
            </a:pPr>
            <a:r>
              <a:rPr lang="en-US" dirty="0" smtClean="0"/>
              <a:t>Facilities for future expansion</a:t>
            </a:r>
          </a:p>
        </p:txBody>
      </p:sp>
      <p:sp>
        <p:nvSpPr>
          <p:cNvPr id="6" name="Slide Number Placeholder 5"/>
          <p:cNvSpPr>
            <a:spLocks noGrp="1"/>
          </p:cNvSpPr>
          <p:nvPr>
            <p:ph type="sldNum" sz="quarter" idx="12"/>
          </p:nvPr>
        </p:nvSpPr>
        <p:spPr/>
        <p:txBody>
          <a:bodyPr/>
          <a:lstStyle/>
          <a:p>
            <a:fld id="{B0AD0C61-1846-473C-BCB0-4418E54FBCC8}" type="slidenum">
              <a:rPr lang="fa-IR" smtClean="0"/>
              <a:pPr/>
              <a:t>34</a:t>
            </a:fld>
            <a:endParaRPr lang="fa-I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b="1" smtClean="0">
                <a:solidFill>
                  <a:schemeClr val="accent5">
                    <a:lumMod val="50000"/>
                  </a:schemeClr>
                </a:solidFill>
              </a:rPr>
              <a:t>Service-Quality Model</a:t>
            </a:r>
            <a:endParaRPr lang="fa-IR" b="1" dirty="0">
              <a:solidFill>
                <a:schemeClr val="accent5">
                  <a:lumMod val="50000"/>
                </a:schemeClr>
              </a:solidFill>
            </a:endParaRPr>
          </a:p>
        </p:txBody>
      </p:sp>
      <p:pic>
        <p:nvPicPr>
          <p:cNvPr id="5" name="Picture 2"/>
          <p:cNvPicPr>
            <a:picLocks noGrp="1" noChangeAspect="1" noChangeArrowheads="1"/>
          </p:cNvPicPr>
          <p:nvPr>
            <p:ph sz="half" idx="1"/>
          </p:nvPr>
        </p:nvPicPr>
        <p:blipFill>
          <a:blip r:embed="rId3"/>
          <a:stretch>
            <a:fillRect/>
          </a:stretch>
        </p:blipFill>
        <p:spPr bwMode="auto">
          <a:xfrm>
            <a:off x="304800" y="1143000"/>
            <a:ext cx="4648200" cy="5334000"/>
          </a:xfrm>
          <a:prstGeom prst="rect">
            <a:avLst/>
          </a:prstGeom>
          <a:noFill/>
          <a:ln w="9525">
            <a:noFill/>
            <a:miter lim="800000"/>
            <a:headEnd/>
            <a:tailEnd/>
          </a:ln>
        </p:spPr>
      </p:pic>
      <p:sp>
        <p:nvSpPr>
          <p:cNvPr id="6" name="Text Placeholder 5"/>
          <p:cNvSpPr>
            <a:spLocks noGrp="1"/>
          </p:cNvSpPr>
          <p:nvPr>
            <p:ph sz="half" idx="2"/>
          </p:nvPr>
        </p:nvSpPr>
        <p:spPr>
          <a:xfrm>
            <a:off x="5638800" y="1524000"/>
            <a:ext cx="3069336" cy="4572000"/>
          </a:xfrm>
        </p:spPr>
        <p:txBody>
          <a:bodyPr/>
          <a:lstStyle/>
          <a:p>
            <a:pPr algn="ctr">
              <a:buNone/>
            </a:pPr>
            <a:r>
              <a:rPr lang="en-US" b="1" u="sng" dirty="0" smtClean="0">
                <a:solidFill>
                  <a:schemeClr val="accent5">
                    <a:lumMod val="50000"/>
                  </a:schemeClr>
                </a:solidFill>
              </a:rPr>
              <a:t>Determinants of Service Quality</a:t>
            </a:r>
          </a:p>
          <a:p>
            <a:pPr algn="ctr">
              <a:buNone/>
            </a:pPr>
            <a:r>
              <a:rPr lang="en-US" dirty="0" smtClean="0"/>
              <a:t>Reliability</a:t>
            </a:r>
          </a:p>
          <a:p>
            <a:pPr algn="ctr">
              <a:buNone/>
            </a:pPr>
            <a:r>
              <a:rPr lang="en-US" dirty="0" smtClean="0"/>
              <a:t>Responsiveness</a:t>
            </a:r>
          </a:p>
          <a:p>
            <a:pPr algn="ctr">
              <a:buNone/>
            </a:pPr>
            <a:r>
              <a:rPr lang="en-US" dirty="0" smtClean="0"/>
              <a:t>Assurance</a:t>
            </a:r>
          </a:p>
          <a:p>
            <a:pPr algn="ctr">
              <a:buNone/>
            </a:pPr>
            <a:r>
              <a:rPr lang="en-US" dirty="0" smtClean="0"/>
              <a:t>Empathy</a:t>
            </a:r>
          </a:p>
          <a:p>
            <a:pPr algn="ctr">
              <a:buNone/>
            </a:pPr>
            <a:r>
              <a:rPr lang="en-US" dirty="0" smtClean="0"/>
              <a:t>Tangibles</a:t>
            </a:r>
          </a:p>
          <a:p>
            <a:pPr algn="ctr">
              <a:buNone/>
            </a:pPr>
            <a:endParaRPr lang="fa-IR" b="1" dirty="0"/>
          </a:p>
        </p:txBody>
      </p:sp>
      <p:sp>
        <p:nvSpPr>
          <p:cNvPr id="7" name="Slide Number Placeholder 6"/>
          <p:cNvSpPr>
            <a:spLocks noGrp="1"/>
          </p:cNvSpPr>
          <p:nvPr>
            <p:ph type="sldNum" sz="quarter" idx="12"/>
          </p:nvPr>
        </p:nvSpPr>
        <p:spPr/>
        <p:txBody>
          <a:bodyPr/>
          <a:lstStyle/>
          <a:p>
            <a:fld id="{B0AD0C61-1846-473C-BCB0-4418E54FBCC8}" type="slidenum">
              <a:rPr lang="fa-IR" smtClean="0"/>
              <a:pPr/>
              <a:t>35</a:t>
            </a:fld>
            <a:endParaRPr lang="fa-IR"/>
          </a:p>
        </p:txBody>
      </p:sp>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81600"/>
          </a:xfrm>
        </p:spPr>
        <p:txBody>
          <a:bodyPr>
            <a:normAutofit fontScale="85000" lnSpcReduction="20000"/>
          </a:bodyPr>
          <a:lstStyle/>
          <a:p>
            <a:pPr>
              <a:buNone/>
            </a:pPr>
            <a:r>
              <a:rPr lang="fa-IR" dirty="0" smtClean="0">
                <a:cs typeface="B Nazanin" pitchFamily="2" charset="-78"/>
              </a:rPr>
              <a:t>3نویسنده از اروپای شمالی، با مطالعه ی 300 مقاله درحوزه ی برند که طی بیست سال نوشته شده بودند؛ یک کتاب مروری تهیه کردند .</a:t>
            </a:r>
          </a:p>
          <a:p>
            <a:pPr>
              <a:buNone/>
            </a:pPr>
            <a:r>
              <a:rPr lang="fa-IR" dirty="0" smtClean="0">
                <a:cs typeface="B Nazanin" pitchFamily="2" charset="-78"/>
              </a:rPr>
              <a:t>برند :            </a:t>
            </a:r>
            <a:r>
              <a:rPr lang="en-US" dirty="0" smtClean="0">
                <a:cs typeface="B Nazanin" pitchFamily="2" charset="-78"/>
              </a:rPr>
              <a:t>lifeless</a:t>
            </a:r>
          </a:p>
          <a:p>
            <a:pPr>
              <a:buNone/>
            </a:pPr>
            <a:r>
              <a:rPr lang="en-US" dirty="0" smtClean="0">
                <a:cs typeface="B Nazanin" pitchFamily="2" charset="-78"/>
              </a:rPr>
              <a:t>Living entity             </a:t>
            </a:r>
            <a:endParaRPr lang="fa-IR" dirty="0" smtClean="0">
              <a:cs typeface="B Nazanin" pitchFamily="2" charset="-78"/>
            </a:endParaRPr>
          </a:p>
          <a:p>
            <a:pPr>
              <a:buNone/>
            </a:pPr>
            <a:r>
              <a:rPr lang="fa-IR" dirty="0" smtClean="0">
                <a:cs typeface="B Nazanin" pitchFamily="2" charset="-78"/>
              </a:rPr>
              <a:t>دو پارادایم : </a:t>
            </a:r>
            <a:r>
              <a:rPr lang="en-US" sz="2400" dirty="0" smtClean="0"/>
              <a:t>Positivism</a:t>
            </a:r>
          </a:p>
          <a:p>
            <a:pPr>
              <a:buNone/>
            </a:pPr>
            <a:r>
              <a:rPr lang="en-US" sz="2400" dirty="0" smtClean="0"/>
              <a:t>Constructivism</a:t>
            </a:r>
          </a:p>
          <a:p>
            <a:pPr algn="l">
              <a:buNone/>
            </a:pPr>
            <a:r>
              <a:rPr lang="en-US" b="1" dirty="0" smtClean="0">
                <a:solidFill>
                  <a:schemeClr val="accent5">
                    <a:lumMod val="50000"/>
                  </a:schemeClr>
                </a:solidFill>
              </a:rPr>
              <a:t>   Brand ?</a:t>
            </a:r>
          </a:p>
          <a:p>
            <a:pPr algn="l">
              <a:buNone/>
            </a:pPr>
            <a:r>
              <a:rPr lang="en-US" b="1" dirty="0" smtClean="0"/>
              <a:t> </a:t>
            </a:r>
            <a:r>
              <a:rPr lang="en-US" b="1" dirty="0" smtClean="0">
                <a:solidFill>
                  <a:schemeClr val="accent6">
                    <a:lumMod val="50000"/>
                  </a:schemeClr>
                </a:solidFill>
              </a:rPr>
              <a:t>The American Marketing Association (AMA) defined the brand in 1960 as:</a:t>
            </a:r>
          </a:p>
          <a:p>
            <a:pPr algn="l" rtl="0">
              <a:buNone/>
            </a:pPr>
            <a:r>
              <a:rPr lang="en-US" dirty="0" smtClean="0"/>
              <a:t>A name, term, sign, symbol, or design, or a combination of them </a:t>
            </a:r>
            <a:r>
              <a:rPr lang="fa-IR" dirty="0" smtClean="0"/>
              <a:t> </a:t>
            </a:r>
            <a:r>
              <a:rPr lang="en-US" dirty="0" smtClean="0"/>
              <a:t>which is intended to identify the goods or services of one seller or a group of sellers and to differentiate them from those of competitors .</a:t>
            </a:r>
          </a:p>
          <a:p>
            <a:pPr algn="r">
              <a:buNone/>
            </a:pPr>
            <a:r>
              <a:rPr lang="fa-IR" dirty="0" smtClean="0">
                <a:cs typeface="B Nazanin" pitchFamily="2" charset="-78"/>
              </a:rPr>
              <a:t>یک اسم ، عبارت ، علامت ، نشان یا طرح یا ترکیبی از آنها که هدف آن شناسایی محصولات و خدمات یک فروشنده یا گروهی از فروشندگان و تمایز آنها از رقبایشان است .</a:t>
            </a:r>
            <a:endParaRPr lang="en-US" dirty="0" smtClean="0">
              <a:cs typeface="B Nazanin" pitchFamily="2" charset="-78"/>
            </a:endParaRPr>
          </a:p>
          <a:p>
            <a:pPr algn="l" rtl="0">
              <a:buNone/>
            </a:pPr>
            <a:endParaRPr lang="fa-IR" dirty="0" smtClean="0">
              <a:cs typeface="B Nazanin" pitchFamily="2" charset="-78"/>
            </a:endParaRPr>
          </a:p>
        </p:txBody>
      </p:sp>
      <p:sp>
        <p:nvSpPr>
          <p:cNvPr id="3" name="Title 2"/>
          <p:cNvSpPr>
            <a:spLocks noGrp="1"/>
          </p:cNvSpPr>
          <p:nvPr>
            <p:ph type="title"/>
          </p:nvPr>
        </p:nvSpPr>
        <p:spPr>
          <a:xfrm>
            <a:off x="457200" y="152400"/>
            <a:ext cx="8229600" cy="914400"/>
          </a:xfrm>
        </p:spPr>
        <p:txBody>
          <a:bodyPr/>
          <a:lstStyle/>
          <a:p>
            <a:r>
              <a:rPr smtClean="0">
                <a:solidFill>
                  <a:schemeClr val="accent5">
                    <a:lumMod val="50000"/>
                  </a:schemeClr>
                </a:solidFill>
              </a:rPr>
              <a:t>Brand management</a:t>
            </a:r>
            <a:endParaRPr lang="fa-IR" dirty="0">
              <a:solidFill>
                <a:schemeClr val="accent5">
                  <a:lumMod val="50000"/>
                </a:schemeClr>
              </a:solidFill>
            </a:endParaRPr>
          </a:p>
        </p:txBody>
      </p:sp>
      <p:cxnSp>
        <p:nvCxnSpPr>
          <p:cNvPr id="5" name="Straight Arrow Connector 4"/>
          <p:cNvCxnSpPr/>
          <p:nvPr/>
        </p:nvCxnSpPr>
        <p:spPr>
          <a:xfrm rot="10800000">
            <a:off x="7467600" y="2362200"/>
            <a:ext cx="533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rot="5400000">
            <a:off x="7772400" y="2362200"/>
            <a:ext cx="3048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Slide Number Placeholder 5"/>
          <p:cNvSpPr>
            <a:spLocks noGrp="1"/>
          </p:cNvSpPr>
          <p:nvPr>
            <p:ph type="sldNum" sz="quarter" idx="15"/>
          </p:nvPr>
        </p:nvSpPr>
        <p:spPr/>
        <p:txBody>
          <a:bodyPr/>
          <a:lstStyle/>
          <a:p>
            <a:fld id="{B0AD0C61-1846-473C-BCB0-4418E54FBCC8}" type="slidenum">
              <a:rPr lang="fa-IR" smtClean="0"/>
              <a:pPr/>
              <a:t>36</a:t>
            </a:fld>
            <a:endParaRPr lang="fa-I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914400"/>
          <a:ext cx="8839200" cy="4150360"/>
        </p:xfrm>
        <a:graphic>
          <a:graphicData uri="http://schemas.openxmlformats.org/drawingml/2006/table">
            <a:tbl>
              <a:tblPr rtl="1" firstRow="1" bandRow="1">
                <a:tableStyleId>{5C22544A-7EE6-4342-B048-85BDC9FD1C3A}</a:tableStyleId>
              </a:tblPr>
              <a:tblGrid>
                <a:gridCol w="2946400"/>
                <a:gridCol w="2946400"/>
                <a:gridCol w="2946400"/>
              </a:tblGrid>
              <a:tr h="457200">
                <a:tc>
                  <a:txBody>
                    <a:bodyPr/>
                    <a:lstStyle/>
                    <a:p>
                      <a:pPr algn="ctr" rtl="1"/>
                      <a:r>
                        <a:rPr lang="fa-IR" dirty="0" smtClean="0">
                          <a:cs typeface="B Nazanin" pitchFamily="2" charset="-78"/>
                        </a:rPr>
                        <a:t>2006-2001</a:t>
                      </a:r>
                      <a:endParaRPr lang="fa-IR" dirty="0">
                        <a:cs typeface="B Nazanin" pitchFamily="2" charset="-78"/>
                      </a:endParaRPr>
                    </a:p>
                  </a:txBody>
                  <a:tcPr/>
                </a:tc>
                <a:tc>
                  <a:txBody>
                    <a:bodyPr/>
                    <a:lstStyle/>
                    <a:p>
                      <a:pPr algn="ctr" rtl="1"/>
                      <a:r>
                        <a:rPr lang="fa-IR" dirty="0" smtClean="0">
                          <a:cs typeface="B Nazanin" pitchFamily="2" charset="-78"/>
                        </a:rPr>
                        <a:t>2000-1993</a:t>
                      </a:r>
                      <a:endParaRPr lang="fa-IR" dirty="0">
                        <a:cs typeface="B Nazanin" pitchFamily="2" charset="-78"/>
                      </a:endParaRPr>
                    </a:p>
                  </a:txBody>
                  <a:tcPr/>
                </a:tc>
                <a:tc>
                  <a:txBody>
                    <a:bodyPr/>
                    <a:lstStyle/>
                    <a:p>
                      <a:pPr algn="ctr" rtl="1"/>
                      <a:r>
                        <a:rPr lang="fa-IR" dirty="0" smtClean="0">
                          <a:cs typeface="B Nazanin" pitchFamily="2" charset="-78"/>
                        </a:rPr>
                        <a:t>1992-1985</a:t>
                      </a:r>
                      <a:endParaRPr lang="fa-IR" dirty="0">
                        <a:cs typeface="B Nazanin" pitchFamily="2" charset="-78"/>
                      </a:endParaRPr>
                    </a:p>
                  </a:txBody>
                  <a:tcPr/>
                </a:tc>
              </a:tr>
              <a:tr h="584200">
                <a:tc>
                  <a:txBody>
                    <a:bodyPr/>
                    <a:lstStyle/>
                    <a:p>
                      <a:pPr algn="ctr" rtl="1"/>
                      <a:r>
                        <a:rPr kumimoji="0" lang="en-US" sz="1800" kern="1200" baseline="0" dirty="0" smtClean="0">
                          <a:solidFill>
                            <a:schemeClr val="dk1"/>
                          </a:solidFill>
                          <a:latin typeface="+mn-lt"/>
                          <a:ea typeface="+mn-ea"/>
                          <a:cs typeface="+mn-cs"/>
                        </a:rPr>
                        <a:t>Focus on context or culture</a:t>
                      </a:r>
                      <a:endParaRPr lang="fa-IR" dirty="0"/>
                    </a:p>
                  </a:txBody>
                  <a:tcPr>
                    <a:solidFill>
                      <a:schemeClr val="tx1">
                        <a:lumMod val="65000"/>
                      </a:schemeClr>
                    </a:solidFill>
                  </a:tcPr>
                </a:tc>
                <a:tc>
                  <a:txBody>
                    <a:bodyPr/>
                    <a:lstStyle/>
                    <a:p>
                      <a:pPr algn="ctr" rtl="1"/>
                      <a:r>
                        <a:rPr kumimoji="0" lang="en-US" sz="1800" kern="1200" baseline="0" dirty="0" smtClean="0">
                          <a:solidFill>
                            <a:schemeClr val="dk1"/>
                          </a:solidFill>
                          <a:latin typeface="+mn-lt"/>
                          <a:ea typeface="+mn-ea"/>
                          <a:cs typeface="+mn-cs"/>
                        </a:rPr>
                        <a:t>Receiver based branding</a:t>
                      </a:r>
                      <a:endParaRPr lang="fa-IR" dirty="0"/>
                    </a:p>
                  </a:txBody>
                  <a:tcPr>
                    <a:solidFill>
                      <a:schemeClr val="tx1">
                        <a:lumMod val="65000"/>
                      </a:schemeClr>
                    </a:solidFill>
                  </a:tcPr>
                </a:tc>
                <a:tc>
                  <a:txBody>
                    <a:bodyPr/>
                    <a:lstStyle/>
                    <a:p>
                      <a:pPr algn="ctr" rtl="1"/>
                      <a:r>
                        <a:rPr kumimoji="0" lang="en-US" sz="1800" kern="1200" baseline="0" dirty="0" smtClean="0">
                          <a:solidFill>
                            <a:schemeClr val="dk1"/>
                          </a:solidFill>
                          <a:latin typeface="+mn-lt"/>
                          <a:ea typeface="+mn-ea"/>
                          <a:cs typeface="+mn-cs"/>
                        </a:rPr>
                        <a:t>Sender focus</a:t>
                      </a:r>
                      <a:endParaRPr lang="fa-IR" dirty="0"/>
                    </a:p>
                  </a:txBody>
                  <a:tcPr>
                    <a:solidFill>
                      <a:schemeClr val="tx1">
                        <a:lumMod val="65000"/>
                      </a:schemeClr>
                    </a:solidFill>
                  </a:tcPr>
                </a:tc>
              </a:tr>
              <a:tr h="1016000">
                <a:tc>
                  <a:txBody>
                    <a:bodyPr/>
                    <a:lstStyle/>
                    <a:p>
                      <a:pPr algn="ctr" rtl="1"/>
                      <a:r>
                        <a:rPr kumimoji="0" lang="en-US" sz="1800" b="1" i="1" kern="1200" baseline="0" dirty="0" smtClean="0">
                          <a:solidFill>
                            <a:schemeClr val="dk1"/>
                          </a:solidFill>
                          <a:latin typeface="+mn-lt"/>
                          <a:ea typeface="+mn-ea"/>
                          <a:cs typeface="+mn-cs"/>
                        </a:rPr>
                        <a:t>The community approach:</a:t>
                      </a:r>
                    </a:p>
                    <a:p>
                      <a:pPr algn="ctr" rtl="1"/>
                      <a:r>
                        <a:rPr kumimoji="0" lang="en-US" sz="1800" kern="1200" baseline="0" dirty="0" smtClean="0">
                          <a:solidFill>
                            <a:schemeClr val="dk1"/>
                          </a:solidFill>
                          <a:latin typeface="+mn-lt"/>
                          <a:ea typeface="+mn-ea"/>
                          <a:cs typeface="+mn-cs"/>
                        </a:rPr>
                        <a:t>the brand as the pivotal point of social interaction.</a:t>
                      </a:r>
                    </a:p>
                    <a:p>
                      <a:pPr algn="ctr" rtl="1"/>
                      <a:r>
                        <a:rPr kumimoji="0" lang="en-US" sz="1800" b="1" i="1" kern="1200" baseline="0" dirty="0" smtClean="0">
                          <a:solidFill>
                            <a:schemeClr val="dk1"/>
                          </a:solidFill>
                          <a:latin typeface="+mn-lt"/>
                          <a:ea typeface="+mn-ea"/>
                          <a:cs typeface="+mn-cs"/>
                        </a:rPr>
                        <a:t>The cultural approach:</a:t>
                      </a:r>
                    </a:p>
                    <a:p>
                      <a:pPr algn="ctr" rtl="1"/>
                      <a:r>
                        <a:rPr kumimoji="0" lang="en-US" sz="1800" kern="1200" baseline="0" dirty="0" smtClean="0">
                          <a:solidFill>
                            <a:schemeClr val="dk1"/>
                          </a:solidFill>
                          <a:latin typeface="+mn-lt"/>
                          <a:ea typeface="+mn-ea"/>
                          <a:cs typeface="+mn-cs"/>
                        </a:rPr>
                        <a:t>the brand as part of the broader cultural fabric</a:t>
                      </a:r>
                      <a:endParaRPr lang="fa-IR" dirty="0"/>
                    </a:p>
                  </a:txBody>
                  <a:tcPr/>
                </a:tc>
                <a:tc>
                  <a:txBody>
                    <a:bodyPr/>
                    <a:lstStyle/>
                    <a:p>
                      <a:pPr algn="ctr" rtl="1"/>
                      <a:r>
                        <a:rPr kumimoji="0" lang="en-US" sz="1800" b="1" i="1" kern="1200" baseline="0" dirty="0" smtClean="0">
                          <a:solidFill>
                            <a:schemeClr val="dk1"/>
                          </a:solidFill>
                          <a:latin typeface="+mn-lt"/>
                          <a:ea typeface="+mn-ea"/>
                          <a:cs typeface="+mn-cs"/>
                        </a:rPr>
                        <a:t>The consumer-based approach:</a:t>
                      </a:r>
                    </a:p>
                    <a:p>
                      <a:pPr algn="ctr" rtl="1"/>
                      <a:r>
                        <a:rPr kumimoji="0" lang="en-US" sz="1800" kern="1200" baseline="0" dirty="0" smtClean="0">
                          <a:solidFill>
                            <a:schemeClr val="dk1"/>
                          </a:solidFill>
                          <a:latin typeface="+mn-lt"/>
                          <a:ea typeface="+mn-ea"/>
                          <a:cs typeface="+mn-cs"/>
                        </a:rPr>
                        <a:t>the brand as linked to consumer associations.</a:t>
                      </a:r>
                      <a:endParaRPr kumimoji="0" lang="fa-IR" sz="1800" kern="1200" baseline="0" dirty="0" smtClean="0">
                        <a:solidFill>
                          <a:schemeClr val="dk1"/>
                        </a:solidFill>
                        <a:latin typeface="+mn-lt"/>
                        <a:ea typeface="+mn-ea"/>
                        <a:cs typeface="+mn-cs"/>
                      </a:endParaRPr>
                    </a:p>
                    <a:p>
                      <a:pPr algn="ctr" rtl="1"/>
                      <a:r>
                        <a:rPr kumimoji="0" lang="en-US" sz="1800" b="1" i="1" kern="1200" baseline="0" dirty="0" smtClean="0">
                          <a:solidFill>
                            <a:schemeClr val="dk1"/>
                          </a:solidFill>
                          <a:latin typeface="+mn-lt"/>
                          <a:ea typeface="+mn-ea"/>
                          <a:cs typeface="+mn-cs"/>
                        </a:rPr>
                        <a:t>The personality </a:t>
                      </a:r>
                      <a:endParaRPr kumimoji="0" lang="fa-IR" sz="1800" b="1" i="1" kern="1200" baseline="0" dirty="0" smtClean="0">
                        <a:solidFill>
                          <a:schemeClr val="dk1"/>
                        </a:solidFill>
                        <a:latin typeface="+mn-lt"/>
                        <a:ea typeface="+mn-ea"/>
                        <a:cs typeface="+mn-cs"/>
                      </a:endParaRPr>
                    </a:p>
                    <a:p>
                      <a:pPr algn="ctr" rtl="1"/>
                      <a:r>
                        <a:rPr kumimoji="0" lang="fa-IR" sz="1800" b="1" i="1" kern="1200" baseline="0" dirty="0" smtClean="0">
                          <a:solidFill>
                            <a:schemeClr val="dk1"/>
                          </a:solidFill>
                          <a:latin typeface="+mn-lt"/>
                          <a:ea typeface="+mn-ea"/>
                          <a:cs typeface="+mn-cs"/>
                        </a:rPr>
                        <a:t>:</a:t>
                      </a:r>
                      <a:r>
                        <a:rPr kumimoji="0" lang="en-US" sz="1800" b="1" i="1" kern="1200" baseline="0" dirty="0" smtClean="0">
                          <a:solidFill>
                            <a:schemeClr val="dk1"/>
                          </a:solidFill>
                          <a:latin typeface="+mn-lt"/>
                          <a:ea typeface="+mn-ea"/>
                          <a:cs typeface="+mn-cs"/>
                        </a:rPr>
                        <a:t>approach</a:t>
                      </a:r>
                    </a:p>
                    <a:p>
                      <a:pPr algn="ctr" rtl="1"/>
                      <a:r>
                        <a:rPr kumimoji="0" lang="en-US" sz="1800" kern="1200" baseline="0" dirty="0" smtClean="0">
                          <a:solidFill>
                            <a:schemeClr val="dk1"/>
                          </a:solidFill>
                          <a:latin typeface="+mn-lt"/>
                          <a:ea typeface="+mn-ea"/>
                          <a:cs typeface="+mn-cs"/>
                        </a:rPr>
                        <a:t>the brand as a human-like character.</a:t>
                      </a:r>
                      <a:endParaRPr kumimoji="0" lang="fa-IR" sz="1800" kern="1200" baseline="0" dirty="0" smtClean="0">
                        <a:solidFill>
                          <a:schemeClr val="dk1"/>
                        </a:solidFill>
                        <a:latin typeface="+mn-lt"/>
                        <a:ea typeface="+mn-ea"/>
                        <a:cs typeface="+mn-cs"/>
                      </a:endParaRPr>
                    </a:p>
                    <a:p>
                      <a:pPr algn="ctr" rtl="1"/>
                      <a:r>
                        <a:rPr kumimoji="0" lang="en-US" sz="1800" b="1" i="1" kern="1200" baseline="0" dirty="0" smtClean="0">
                          <a:solidFill>
                            <a:schemeClr val="dk1"/>
                          </a:solidFill>
                          <a:latin typeface="+mn-lt"/>
                          <a:ea typeface="+mn-ea"/>
                          <a:cs typeface="+mn-cs"/>
                        </a:rPr>
                        <a:t>The relational </a:t>
                      </a:r>
                      <a:r>
                        <a:rPr kumimoji="0" lang="fa-IR" sz="1800" b="1" i="1" kern="1200" baseline="0" dirty="0" smtClean="0">
                          <a:solidFill>
                            <a:schemeClr val="dk1"/>
                          </a:solidFill>
                          <a:latin typeface="+mn-lt"/>
                          <a:ea typeface="+mn-ea"/>
                          <a:cs typeface="+mn-cs"/>
                        </a:rPr>
                        <a:t>:</a:t>
                      </a:r>
                      <a:r>
                        <a:rPr kumimoji="0" lang="en-US" sz="1800" b="1" i="1" kern="1200" baseline="0" dirty="0" smtClean="0">
                          <a:solidFill>
                            <a:schemeClr val="dk1"/>
                          </a:solidFill>
                          <a:latin typeface="+mn-lt"/>
                          <a:ea typeface="+mn-ea"/>
                          <a:cs typeface="+mn-cs"/>
                        </a:rPr>
                        <a:t>approach</a:t>
                      </a:r>
                    </a:p>
                    <a:p>
                      <a:pPr algn="ctr" rtl="1"/>
                      <a:r>
                        <a:rPr kumimoji="0" lang="en-US" sz="1800" kern="1200" baseline="0" dirty="0" smtClean="0">
                          <a:solidFill>
                            <a:schemeClr val="dk1"/>
                          </a:solidFill>
                          <a:latin typeface="+mn-lt"/>
                          <a:ea typeface="+mn-ea"/>
                          <a:cs typeface="+mn-cs"/>
                        </a:rPr>
                        <a:t>the brand as a viable relationship partner.</a:t>
                      </a:r>
                      <a:endParaRPr lang="fa-IR" b="1" dirty="0"/>
                    </a:p>
                  </a:txBody>
                  <a:tcPr/>
                </a:tc>
                <a:tc>
                  <a:txBody>
                    <a:bodyPr/>
                    <a:lstStyle/>
                    <a:p>
                      <a:pPr algn="ctr" rtl="1"/>
                      <a:r>
                        <a:rPr kumimoji="0" lang="en-US" sz="1800" b="1" i="1" kern="1200" baseline="0" dirty="0" smtClean="0">
                          <a:solidFill>
                            <a:schemeClr val="dk1"/>
                          </a:solidFill>
                          <a:latin typeface="+mn-lt"/>
                          <a:ea typeface="+mn-ea"/>
                          <a:cs typeface="+mn-cs"/>
                        </a:rPr>
                        <a:t>The economic approach</a:t>
                      </a:r>
                    </a:p>
                    <a:p>
                      <a:pPr algn="ctr" rtl="1"/>
                      <a:r>
                        <a:rPr kumimoji="0" lang="en-US" sz="1800" kern="1200" baseline="0" dirty="0" smtClean="0">
                          <a:solidFill>
                            <a:schemeClr val="dk1"/>
                          </a:solidFill>
                          <a:latin typeface="+mn-lt"/>
                          <a:ea typeface="+mn-ea"/>
                          <a:cs typeface="+mn-cs"/>
                        </a:rPr>
                        <a:t>the brand as part of the traditional marketing </a:t>
                      </a:r>
                      <a:endParaRPr kumimoji="0" lang="fa-IR" sz="1800" kern="1200" baseline="0" dirty="0" smtClean="0">
                        <a:solidFill>
                          <a:schemeClr val="dk1"/>
                        </a:solidFill>
                        <a:latin typeface="+mn-lt"/>
                        <a:ea typeface="+mn-ea"/>
                        <a:cs typeface="+mn-cs"/>
                      </a:endParaRPr>
                    </a:p>
                    <a:p>
                      <a:pPr algn="ctr" rtl="1"/>
                      <a:r>
                        <a:rPr kumimoji="0" lang="en-US" sz="1800" kern="1200" baseline="0" dirty="0" smtClean="0">
                          <a:solidFill>
                            <a:schemeClr val="dk1"/>
                          </a:solidFill>
                          <a:latin typeface="+mn-lt"/>
                          <a:ea typeface="+mn-ea"/>
                          <a:cs typeface="+mn-cs"/>
                        </a:rPr>
                        <a:t>mix.</a:t>
                      </a:r>
                    </a:p>
                    <a:p>
                      <a:pPr algn="ctr" rtl="1"/>
                      <a:r>
                        <a:rPr kumimoji="0" lang="en-US" sz="1800" b="1" i="1" kern="1200" baseline="0" dirty="0" smtClean="0">
                          <a:solidFill>
                            <a:schemeClr val="dk1"/>
                          </a:solidFill>
                          <a:latin typeface="+mn-lt"/>
                          <a:ea typeface="+mn-ea"/>
                          <a:cs typeface="+mn-cs"/>
                        </a:rPr>
                        <a:t>The identity approach</a:t>
                      </a:r>
                    </a:p>
                    <a:p>
                      <a:pPr algn="ctr" rtl="1"/>
                      <a:r>
                        <a:rPr kumimoji="0" lang="en-US" sz="1800" kern="1200" baseline="0" dirty="0" smtClean="0">
                          <a:solidFill>
                            <a:schemeClr val="dk1"/>
                          </a:solidFill>
                          <a:latin typeface="+mn-lt"/>
                          <a:ea typeface="+mn-ea"/>
                          <a:cs typeface="+mn-cs"/>
                        </a:rPr>
                        <a:t>the brand as linked to corporate identity</a:t>
                      </a:r>
                      <a:endParaRPr lang="fa-IR" b="1" dirty="0"/>
                    </a:p>
                  </a:txBody>
                  <a:tcPr/>
                </a:tc>
              </a:tr>
            </a:tbl>
          </a:graphicData>
        </a:graphic>
      </p:graphicFrame>
      <p:sp>
        <p:nvSpPr>
          <p:cNvPr id="3" name="Title 2"/>
          <p:cNvSpPr>
            <a:spLocks noGrp="1"/>
          </p:cNvSpPr>
          <p:nvPr>
            <p:ph type="title"/>
          </p:nvPr>
        </p:nvSpPr>
        <p:spPr>
          <a:xfrm>
            <a:off x="457200" y="152400"/>
            <a:ext cx="8229600" cy="762000"/>
          </a:xfrm>
        </p:spPr>
        <p:txBody>
          <a:bodyPr>
            <a:normAutofit/>
          </a:bodyPr>
          <a:lstStyle/>
          <a:p>
            <a:r>
              <a:rPr smtClean="0">
                <a:solidFill>
                  <a:schemeClr val="accent6">
                    <a:lumMod val="50000"/>
                  </a:schemeClr>
                </a:solidFill>
              </a:rPr>
              <a:t>Brand management</a:t>
            </a:r>
            <a:endParaRPr lang="fa-IR" dirty="0">
              <a:solidFill>
                <a:schemeClr val="accent6">
                  <a:lumMod val="50000"/>
                </a:schemeClr>
              </a:solidFill>
            </a:endParaRPr>
          </a:p>
        </p:txBody>
      </p:sp>
      <p:pic>
        <p:nvPicPr>
          <p:cNvPr id="4" name="Picture 2" descr="C:\Users\Behnam\Desktop\facebook-brands-36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4876800"/>
            <a:ext cx="32766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410200"/>
            <a:ext cx="5867400" cy="14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5"/>
          </p:nvPr>
        </p:nvSpPr>
        <p:spPr/>
        <p:txBody>
          <a:bodyPr/>
          <a:lstStyle/>
          <a:p>
            <a:fld id="{B0AD0C61-1846-473C-BCB0-4418E54FBCC8}" type="slidenum">
              <a:rPr lang="fa-IR" smtClean="0"/>
              <a:pPr/>
              <a:t>37</a:t>
            </a:fld>
            <a:endParaRPr lang="fa-I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23.PNG"/>
          <p:cNvPicPr>
            <a:picLocks noGrp="1" noChangeAspect="1"/>
          </p:cNvPicPr>
          <p:nvPr>
            <p:ph idx="1"/>
          </p:nvPr>
        </p:nvPicPr>
        <p:blipFill>
          <a:blip r:embed="rId2"/>
          <a:stretch>
            <a:fillRect/>
          </a:stretch>
        </p:blipFill>
        <p:spPr>
          <a:xfrm>
            <a:off x="0" y="457200"/>
            <a:ext cx="4648200" cy="6400800"/>
          </a:xfrm>
        </p:spPr>
      </p:pic>
      <p:sp>
        <p:nvSpPr>
          <p:cNvPr id="3" name="Title 2"/>
          <p:cNvSpPr>
            <a:spLocks noGrp="1"/>
          </p:cNvSpPr>
          <p:nvPr>
            <p:ph type="title"/>
          </p:nvPr>
        </p:nvSpPr>
        <p:spPr>
          <a:xfrm>
            <a:off x="0" y="0"/>
            <a:ext cx="4648200" cy="457200"/>
          </a:xfrm>
          <a:solidFill>
            <a:schemeClr val="tx1"/>
          </a:solidFill>
        </p:spPr>
        <p:txBody>
          <a:bodyPr>
            <a:normAutofit fontScale="90000"/>
          </a:bodyPr>
          <a:lstStyle/>
          <a:p>
            <a:r>
              <a:rPr smtClean="0">
                <a:solidFill>
                  <a:srgbClr val="C00000"/>
                </a:solidFill>
              </a:rPr>
              <a:t>Brand Taxonomy</a:t>
            </a:r>
            <a:endParaRPr lang="fa-IR" dirty="0">
              <a:solidFill>
                <a:srgbClr val="C00000"/>
              </a:solidFill>
            </a:endParaRPr>
          </a:p>
        </p:txBody>
      </p:sp>
      <p:pic>
        <p:nvPicPr>
          <p:cNvPr id="5" name="Picture 4" descr="Capture24.PNG"/>
          <p:cNvPicPr>
            <a:picLocks noChangeAspect="1"/>
          </p:cNvPicPr>
          <p:nvPr/>
        </p:nvPicPr>
        <p:blipFill>
          <a:blip r:embed="rId3"/>
          <a:stretch>
            <a:fillRect/>
          </a:stretch>
        </p:blipFill>
        <p:spPr>
          <a:xfrm>
            <a:off x="4648200" y="1"/>
            <a:ext cx="4495800" cy="6858000"/>
          </a:xfrm>
          <a:prstGeom prst="rect">
            <a:avLst/>
          </a:prstGeom>
        </p:spPr>
      </p:pic>
      <p:sp>
        <p:nvSpPr>
          <p:cNvPr id="6" name="Slide Number Placeholder 5"/>
          <p:cNvSpPr>
            <a:spLocks noGrp="1"/>
          </p:cNvSpPr>
          <p:nvPr>
            <p:ph type="sldNum" sz="quarter" idx="15"/>
          </p:nvPr>
        </p:nvSpPr>
        <p:spPr/>
        <p:txBody>
          <a:bodyPr/>
          <a:lstStyle/>
          <a:p>
            <a:fld id="{B0AD0C61-1846-473C-BCB0-4418E54FBCC8}" type="slidenum">
              <a:rPr lang="fa-IR" smtClean="0"/>
              <a:pPr/>
              <a:t>38</a:t>
            </a:fld>
            <a:endParaRPr lang="fa-I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8991600" cy="5715000"/>
          </a:xfrm>
        </p:spPr>
        <p:txBody>
          <a:bodyPr>
            <a:normAutofit fontScale="55000" lnSpcReduction="20000"/>
          </a:bodyPr>
          <a:lstStyle/>
          <a:p>
            <a:pPr>
              <a:buNone/>
            </a:pPr>
            <a:r>
              <a:rPr lang="fa-IR" sz="3300" b="1" dirty="0" smtClean="0">
                <a:solidFill>
                  <a:schemeClr val="accent5">
                    <a:lumMod val="50000"/>
                  </a:schemeClr>
                </a:solidFill>
                <a:cs typeface="B Nazanin" pitchFamily="2" charset="-78"/>
              </a:rPr>
              <a:t>ارزش ویژه برند از نظر موسسه علم بازاریابی :</a:t>
            </a:r>
          </a:p>
          <a:p>
            <a:pPr>
              <a:buNone/>
            </a:pPr>
            <a:r>
              <a:rPr lang="fa-IR" sz="3300" dirty="0" smtClean="0">
                <a:cs typeface="B Nazanin" pitchFamily="2" charset="-78"/>
              </a:rPr>
              <a:t>مجموعه ای از تداعی ها و رفتارها در بخش مشتریان برند ، اعضای کانال و شرکت مادر که به برند امکان می دهد درامد بالاتری داشته باشد یا حاشیه سود بیشتری نسبت به زمانی که بدون برند است کسب کند .</a:t>
            </a:r>
          </a:p>
          <a:p>
            <a:pPr>
              <a:buNone/>
            </a:pPr>
            <a:r>
              <a:rPr lang="fa-IR" sz="3300" b="1" dirty="0" smtClean="0">
                <a:solidFill>
                  <a:schemeClr val="accent5">
                    <a:lumMod val="50000"/>
                  </a:schemeClr>
                </a:solidFill>
                <a:cs typeface="B Nazanin" pitchFamily="2" charset="-78"/>
              </a:rPr>
              <a:t>مک کویین 1991</a:t>
            </a:r>
          </a:p>
          <a:p>
            <a:pPr>
              <a:buNone/>
            </a:pPr>
            <a:r>
              <a:rPr lang="fa-IR" sz="3300" dirty="0" smtClean="0">
                <a:cs typeface="B Nazanin" pitchFamily="2" charset="-78"/>
              </a:rPr>
              <a:t>ارزش ویژه برند را به عنوان تفاوت بین ارزش محصول دارای برند و ارزش آن بدون برند خاص برای مشتری تعریف می کند.</a:t>
            </a:r>
          </a:p>
          <a:p>
            <a:pPr>
              <a:buNone/>
            </a:pPr>
            <a:r>
              <a:rPr lang="fa-IR" sz="3300" b="1" dirty="0" smtClean="0">
                <a:solidFill>
                  <a:schemeClr val="accent5">
                    <a:lumMod val="50000"/>
                  </a:schemeClr>
                </a:solidFill>
                <a:cs typeface="B Nazanin" pitchFamily="2" charset="-78"/>
              </a:rPr>
              <a:t>یو و دانتهو 2001 </a:t>
            </a:r>
          </a:p>
          <a:p>
            <a:pPr>
              <a:buNone/>
            </a:pPr>
            <a:r>
              <a:rPr lang="fa-IR" sz="3300" dirty="0" smtClean="0">
                <a:cs typeface="B Nazanin" pitchFamily="2" charset="-78"/>
              </a:rPr>
              <a:t>ارزش ویژه برند را به عنوان پاسخ های مختلف مصرف کنندگان بین یک برند اصلی و یک محصول فاقد برند زمانی که هر دو ، سطح مشابهی از مشوق های بازاریابی و ویژگی های محصول دارند ، تعریف میکنند .</a:t>
            </a:r>
          </a:p>
          <a:p>
            <a:pPr>
              <a:buNone/>
            </a:pPr>
            <a:r>
              <a:rPr lang="fa-IR" sz="3200" b="1" dirty="0" smtClean="0">
                <a:solidFill>
                  <a:schemeClr val="accent5">
                    <a:lumMod val="50000"/>
                  </a:schemeClr>
                </a:solidFill>
                <a:cs typeface="B Nazanin" pitchFamily="2" charset="-78"/>
              </a:rPr>
              <a:t>آکر </a:t>
            </a:r>
          </a:p>
          <a:p>
            <a:pPr>
              <a:buNone/>
            </a:pPr>
            <a:r>
              <a:rPr lang="fa-IR" sz="3300" dirty="0" smtClean="0">
                <a:cs typeface="B Nazanin" pitchFamily="2" charset="-78"/>
              </a:rPr>
              <a:t>مجموعه ای از دارایی های برند و تعهدات مربوط به ان به ارزش فراهم شده برای محصول یا خدمت برای شرکت و یا مشتریان آن شرکت اضافه می شود و یا از ان کاسته می شود .</a:t>
            </a:r>
            <a:endParaRPr lang="en-US" sz="3300" dirty="0" smtClean="0">
              <a:cs typeface="B Nazanin" pitchFamily="2" charset="-78"/>
            </a:endParaRPr>
          </a:p>
          <a:p>
            <a:pPr>
              <a:buNone/>
            </a:pPr>
            <a:endParaRPr lang="fa-IR" dirty="0" smtClean="0">
              <a:cs typeface="B Nazanin" pitchFamily="2" charset="-78"/>
            </a:endParaRPr>
          </a:p>
          <a:p>
            <a:pPr>
              <a:buNone/>
            </a:pPr>
            <a:r>
              <a:rPr lang="fa-IR" sz="3800" b="1" dirty="0" smtClean="0">
                <a:solidFill>
                  <a:schemeClr val="accent5">
                    <a:lumMod val="50000"/>
                  </a:schemeClr>
                </a:solidFill>
                <a:cs typeface="B Nazanin" pitchFamily="2" charset="-78"/>
              </a:rPr>
              <a:t>معیارهای موثر در ارزیابی برند :</a:t>
            </a:r>
          </a:p>
          <a:p>
            <a:pPr algn="justLow">
              <a:buClrTx/>
              <a:buFont typeface="Wingdings" pitchFamily="2" charset="2"/>
              <a:buChar char="v"/>
            </a:pPr>
            <a:r>
              <a:rPr lang="fa-IR" sz="3800" dirty="0" smtClean="0">
                <a:solidFill>
                  <a:schemeClr val="bg1"/>
                </a:solidFill>
                <a:cs typeface="B Nazanin" pitchFamily="2" charset="-78"/>
              </a:rPr>
              <a:t>منعکس کننده ساختار ارزش ویژه برند</a:t>
            </a:r>
          </a:p>
          <a:p>
            <a:pPr algn="justLow">
              <a:buClrTx/>
              <a:buFont typeface="Wingdings" pitchFamily="2" charset="2"/>
              <a:buChar char="v"/>
            </a:pPr>
            <a:r>
              <a:rPr lang="fa-IR" sz="3800" dirty="0" smtClean="0">
                <a:solidFill>
                  <a:schemeClr val="bg1"/>
                </a:solidFill>
                <a:cs typeface="B Nazanin" pitchFamily="2" charset="-78"/>
              </a:rPr>
              <a:t>تقلید ناپذیری</a:t>
            </a:r>
          </a:p>
          <a:p>
            <a:pPr algn="justLow">
              <a:buClrTx/>
              <a:buFont typeface="Wingdings" pitchFamily="2" charset="2"/>
              <a:buChar char="v"/>
            </a:pPr>
            <a:r>
              <a:rPr lang="fa-IR" sz="3800" dirty="0" smtClean="0">
                <a:solidFill>
                  <a:schemeClr val="bg1"/>
                </a:solidFill>
                <a:cs typeface="B Nazanin" pitchFamily="2" charset="-78"/>
              </a:rPr>
              <a:t>منعکس کننده ساختارهای هادی بازار</a:t>
            </a:r>
          </a:p>
          <a:p>
            <a:pPr algn="justLow">
              <a:buClrTx/>
              <a:buFont typeface="Wingdings" pitchFamily="2" charset="2"/>
              <a:buChar char="v"/>
            </a:pPr>
            <a:r>
              <a:rPr lang="fa-IR" sz="3800" dirty="0" smtClean="0">
                <a:solidFill>
                  <a:schemeClr val="bg1"/>
                </a:solidFill>
                <a:cs typeface="B Nazanin" pitchFamily="2" charset="-78"/>
              </a:rPr>
              <a:t>حساسیت</a:t>
            </a:r>
          </a:p>
          <a:p>
            <a:pPr algn="justLow">
              <a:buClrTx/>
              <a:buFont typeface="Wingdings" pitchFamily="2" charset="2"/>
              <a:buChar char="v"/>
            </a:pPr>
            <a:r>
              <a:rPr lang="fa-IR" sz="3800" dirty="0" smtClean="0">
                <a:solidFill>
                  <a:schemeClr val="bg1"/>
                </a:solidFill>
                <a:cs typeface="B Nazanin" pitchFamily="2" charset="-78"/>
              </a:rPr>
              <a:t>عمومیت کاربرد</a:t>
            </a:r>
            <a:endParaRPr lang="en-US" sz="3800" dirty="0" smtClean="0">
              <a:solidFill>
                <a:schemeClr val="bg1"/>
              </a:solidFill>
              <a:cs typeface="B Nazanin" pitchFamily="2" charset="-78"/>
            </a:endParaRPr>
          </a:p>
          <a:p>
            <a:pPr>
              <a:buNone/>
            </a:pPr>
            <a:endParaRPr lang="fa-IR" b="1" dirty="0">
              <a:solidFill>
                <a:schemeClr val="accent5">
                  <a:lumMod val="50000"/>
                </a:schemeClr>
              </a:solidFill>
              <a:cs typeface="B Nazanin" pitchFamily="2" charset="-78"/>
            </a:endParaRPr>
          </a:p>
        </p:txBody>
      </p:sp>
      <p:sp>
        <p:nvSpPr>
          <p:cNvPr id="3" name="Title 2"/>
          <p:cNvSpPr>
            <a:spLocks noGrp="1"/>
          </p:cNvSpPr>
          <p:nvPr>
            <p:ph type="title"/>
          </p:nvPr>
        </p:nvSpPr>
        <p:spPr>
          <a:xfrm>
            <a:off x="457200" y="152400"/>
            <a:ext cx="8229600" cy="990600"/>
          </a:xfrm>
        </p:spPr>
        <p:txBody>
          <a:bodyPr>
            <a:normAutofit fontScale="90000"/>
          </a:bodyPr>
          <a:lstStyle/>
          <a:p>
            <a:pPr algn="ctr"/>
            <a:r>
              <a:rPr sz="3600" b="1" smtClean="0">
                <a:solidFill>
                  <a:schemeClr val="bg1"/>
                </a:solidFill>
                <a:cs typeface="B Nazanin" pitchFamily="2" charset="-78"/>
              </a:rPr>
              <a:t>BRAND VALUE</a:t>
            </a:r>
            <a:r>
              <a:rPr lang="fa-IR" sz="3600" b="1" dirty="0" smtClean="0">
                <a:solidFill>
                  <a:schemeClr val="bg1"/>
                </a:solidFill>
                <a:cs typeface="B Nazanin" pitchFamily="2" charset="-78"/>
              </a:rPr>
              <a:t/>
            </a:r>
            <a:br>
              <a:rPr lang="fa-IR" sz="3600" b="1" dirty="0" smtClean="0">
                <a:solidFill>
                  <a:schemeClr val="bg1"/>
                </a:solidFill>
                <a:cs typeface="B Nazanin" pitchFamily="2" charset="-78"/>
              </a:rPr>
            </a:br>
            <a:r>
              <a:rPr lang="fa-IR" sz="3600" b="1" dirty="0" smtClean="0">
                <a:solidFill>
                  <a:schemeClr val="bg1"/>
                </a:solidFill>
                <a:cs typeface="B Nazanin" pitchFamily="2" charset="-78"/>
              </a:rPr>
              <a:t>ارزشگذاری برند</a:t>
            </a:r>
            <a:endParaRPr lang="fa-IR" sz="3600" dirty="0"/>
          </a:p>
        </p:txBody>
      </p:sp>
      <p:pic>
        <p:nvPicPr>
          <p:cNvPr id="4" name="Picture 3" descr="تحلیل برند چی توز"/>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676400" cy="1143000"/>
          </a:xfrm>
          <a:prstGeom prst="roundRect">
            <a:avLst>
              <a:gd name="adj" fmla="val 8594"/>
            </a:avLst>
          </a:prstGeom>
          <a:ln/>
        </p:spPr>
        <p:style>
          <a:lnRef idx="0">
            <a:schemeClr val="accent4"/>
          </a:lnRef>
          <a:fillRef idx="3">
            <a:schemeClr val="accent4"/>
          </a:fillRef>
          <a:effectRef idx="3">
            <a:schemeClr val="accent4"/>
          </a:effectRef>
          <a:fontRef idx="minor">
            <a:schemeClr val="lt1"/>
          </a:fontRef>
        </p:style>
      </p:pic>
      <p:pic>
        <p:nvPicPr>
          <p:cNvPr id="6" name="Picture 5" descr="index.jpg"/>
          <p:cNvPicPr>
            <a:picLocks noChangeAspect="1"/>
          </p:cNvPicPr>
          <p:nvPr/>
        </p:nvPicPr>
        <p:blipFill>
          <a:blip r:embed="rId3"/>
          <a:stretch>
            <a:fillRect/>
          </a:stretch>
        </p:blipFill>
        <p:spPr>
          <a:xfrm>
            <a:off x="0" y="5562600"/>
            <a:ext cx="1676400" cy="1295400"/>
          </a:xfrm>
          <a:prstGeom prst="rect">
            <a:avLst/>
          </a:prstGeom>
        </p:spPr>
      </p:pic>
      <p:sp>
        <p:nvSpPr>
          <p:cNvPr id="8" name="Slide Number Placeholder 7"/>
          <p:cNvSpPr>
            <a:spLocks noGrp="1"/>
          </p:cNvSpPr>
          <p:nvPr>
            <p:ph type="sldNum" sz="quarter" idx="15"/>
          </p:nvPr>
        </p:nvSpPr>
        <p:spPr/>
        <p:txBody>
          <a:bodyPr/>
          <a:lstStyle/>
          <a:p>
            <a:fld id="{B0AD0C61-1846-473C-BCB0-4418E54FBCC8}" type="slidenum">
              <a:rPr lang="fa-IR" smtClean="0"/>
              <a:pPr/>
              <a:t>39</a:t>
            </a:fld>
            <a:endParaRPr lang="fa-I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53000"/>
          </a:xfrm>
        </p:spPr>
        <p:txBody>
          <a:bodyPr/>
          <a:lstStyle/>
          <a:p>
            <a:pPr>
              <a:buNone/>
            </a:pPr>
            <a:r>
              <a:rPr lang="fa-IR" sz="2600" b="1" dirty="0" smtClean="0">
                <a:cs typeface="B Nazanin" pitchFamily="2" charset="-78"/>
              </a:rPr>
              <a:t>تقسیم بندی فلسفه های مارکتینگ:</a:t>
            </a:r>
          </a:p>
          <a:p>
            <a:r>
              <a:rPr lang="fa-IR" sz="2600" dirty="0" smtClean="0">
                <a:cs typeface="B Nazanin" pitchFamily="2" charset="-78"/>
              </a:rPr>
              <a:t>کاتلر: تولید – محصول – فروش – بازاریابی – بازاریابی اجتماعی</a:t>
            </a:r>
          </a:p>
          <a:p>
            <a:r>
              <a:rPr lang="fa-IR" sz="2600" dirty="0" smtClean="0">
                <a:cs typeface="B Nazanin" pitchFamily="2" charset="-78"/>
              </a:rPr>
              <a:t>مورگان: هزینه – محصول – فروش – سردرگمی – بازاریابی – بازاریابی اجتماعی</a:t>
            </a:r>
          </a:p>
          <a:p>
            <a:pPr>
              <a:buNone/>
            </a:pPr>
            <a:endParaRPr lang="fa-IR" dirty="0"/>
          </a:p>
        </p:txBody>
      </p:sp>
      <p:sp>
        <p:nvSpPr>
          <p:cNvPr id="2" name="Title 1"/>
          <p:cNvSpPr>
            <a:spLocks noGrp="1"/>
          </p:cNvSpPr>
          <p:nvPr>
            <p:ph type="title"/>
          </p:nvPr>
        </p:nvSpPr>
        <p:spPr/>
        <p:txBody>
          <a:bodyPr/>
          <a:lstStyle/>
          <a:p>
            <a:pPr algn="ctr"/>
            <a:r>
              <a:rPr lang="fa-IR" dirty="0" smtClean="0">
                <a:solidFill>
                  <a:schemeClr val="accent5">
                    <a:lumMod val="50000"/>
                  </a:schemeClr>
                </a:solidFill>
                <a:cs typeface="B Nazanin" pitchFamily="2" charset="-78"/>
              </a:rPr>
              <a:t>مقاله نقدی بر فلسفه های بازاریابی</a:t>
            </a:r>
            <a:endParaRPr lang="fa-IR" dirty="0">
              <a:solidFill>
                <a:schemeClr val="accent5">
                  <a:lumMod val="50000"/>
                </a:schemeClr>
              </a:solidFill>
              <a:cs typeface="B Nazanin" pitchFamily="2" charset="-78"/>
            </a:endParaRPr>
          </a:p>
        </p:txBody>
      </p:sp>
      <p:graphicFrame>
        <p:nvGraphicFramePr>
          <p:cNvPr id="8" name="Table 7"/>
          <p:cNvGraphicFramePr>
            <a:graphicFrameLocks noGrp="1"/>
          </p:cNvGraphicFramePr>
          <p:nvPr/>
        </p:nvGraphicFramePr>
        <p:xfrm>
          <a:off x="838200" y="3810000"/>
          <a:ext cx="7848600" cy="2133600"/>
        </p:xfrm>
        <a:graphic>
          <a:graphicData uri="http://schemas.openxmlformats.org/drawingml/2006/table">
            <a:tbl>
              <a:tblPr rtl="1" firstRow="1" bandRow="1">
                <a:tableStyleId>{5C22544A-7EE6-4342-B048-85BDC9FD1C3A}</a:tableStyleId>
              </a:tblPr>
              <a:tblGrid>
                <a:gridCol w="7848600"/>
              </a:tblGrid>
              <a:tr h="742122">
                <a:tc>
                  <a:txBody>
                    <a:bodyPr/>
                    <a:lstStyle/>
                    <a:p>
                      <a:pPr rtl="1"/>
                      <a:r>
                        <a:rPr lang="fa-IR" dirty="0" smtClean="0"/>
                        <a:t>فلسفه تولید/محصول                  فلسفه فروش/بازاریابی</a:t>
                      </a:r>
                      <a:r>
                        <a:rPr lang="fa-IR" baseline="0" dirty="0" smtClean="0"/>
                        <a:t>                     فلسفه بازاریابی اجتماعی</a:t>
                      </a:r>
                      <a:endParaRPr lang="fa-IR" dirty="0"/>
                    </a:p>
                  </a:txBody>
                  <a:tcPr/>
                </a:tc>
              </a:tr>
              <a:tr h="1391478">
                <a:tc>
                  <a:txBody>
                    <a:bodyPr/>
                    <a:lstStyle/>
                    <a:p>
                      <a:pPr rtl="1"/>
                      <a:r>
                        <a:rPr lang="fa-IR" dirty="0" smtClean="0"/>
                        <a:t>                                                                                              </a:t>
                      </a:r>
                      <a:r>
                        <a:rPr lang="en-US" dirty="0" smtClean="0"/>
                        <a:t>      </a:t>
                      </a:r>
                      <a:r>
                        <a:rPr lang="fa-IR" dirty="0" smtClean="0"/>
                        <a:t>  انسان محوری جمعی</a:t>
                      </a:r>
                    </a:p>
                    <a:p>
                      <a:pPr rtl="1"/>
                      <a:r>
                        <a:rPr lang="fa-IR" dirty="0" smtClean="0"/>
                        <a:t>تولید/محصول محوری                                  مشتری محوری</a:t>
                      </a:r>
                      <a:endParaRPr lang="fa-IR" dirty="0"/>
                    </a:p>
                  </a:txBody>
                  <a:tcPr/>
                </a:tc>
              </a:tr>
            </a:tbl>
          </a:graphicData>
        </a:graphic>
      </p:graphicFrame>
      <p:cxnSp>
        <p:nvCxnSpPr>
          <p:cNvPr id="10" name="Straight Arrow Connector 9"/>
          <p:cNvCxnSpPr/>
          <p:nvPr/>
        </p:nvCxnSpPr>
        <p:spPr>
          <a:xfrm rot="10800000">
            <a:off x="6248400" y="4038600"/>
            <a:ext cx="685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rot="10800000">
            <a:off x="3429000" y="4038600"/>
            <a:ext cx="8382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5105400" y="4953000"/>
            <a:ext cx="1676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جهش</a:t>
            </a:r>
          </a:p>
          <a:p>
            <a:pPr algn="ctr"/>
            <a:r>
              <a:rPr lang="fa-IR" dirty="0" smtClean="0"/>
              <a:t>انسان گرایی فردی</a:t>
            </a:r>
            <a:endParaRPr lang="fa-IR" dirty="0"/>
          </a:p>
        </p:txBody>
      </p:sp>
      <p:cxnSp>
        <p:nvCxnSpPr>
          <p:cNvPr id="16" name="Straight Arrow Connector 15"/>
          <p:cNvCxnSpPr>
            <a:endCxn id="14" idx="0"/>
          </p:cNvCxnSpPr>
          <p:nvPr/>
        </p:nvCxnSpPr>
        <p:spPr>
          <a:xfrm rot="10800000">
            <a:off x="5943600" y="4953000"/>
            <a:ext cx="8382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Rectangle 17"/>
          <p:cNvSpPr/>
          <p:nvPr/>
        </p:nvSpPr>
        <p:spPr>
          <a:xfrm>
            <a:off x="2057400" y="4876800"/>
            <a:ext cx="1676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جهش</a:t>
            </a:r>
          </a:p>
          <a:p>
            <a:pPr algn="ctr"/>
            <a:r>
              <a:rPr lang="fa-IR" dirty="0" smtClean="0"/>
              <a:t>انسان گرایی جمعی</a:t>
            </a:r>
            <a:endParaRPr lang="fa-IR" dirty="0"/>
          </a:p>
        </p:txBody>
      </p:sp>
      <p:cxnSp>
        <p:nvCxnSpPr>
          <p:cNvPr id="20" name="Straight Arrow Connector 19"/>
          <p:cNvCxnSpPr>
            <a:endCxn id="18" idx="0"/>
          </p:cNvCxnSpPr>
          <p:nvPr/>
        </p:nvCxnSpPr>
        <p:spPr>
          <a:xfrm rot="10800000">
            <a:off x="2895600" y="4876800"/>
            <a:ext cx="8382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Connector 21"/>
          <p:cNvCxnSpPr>
            <a:stCxn id="18" idx="3"/>
          </p:cNvCxnSpPr>
          <p:nvPr/>
        </p:nvCxnSpPr>
        <p:spPr>
          <a:xfrm flipV="1">
            <a:off x="3733800" y="4876800"/>
            <a:ext cx="1588" cy="45720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a:stCxn id="14" idx="3"/>
          </p:cNvCxnSpPr>
          <p:nvPr/>
        </p:nvCxnSpPr>
        <p:spPr>
          <a:xfrm flipV="1">
            <a:off x="6781800" y="4953000"/>
            <a:ext cx="1588" cy="457200"/>
          </a:xfrm>
          <a:prstGeom prst="line">
            <a:avLst/>
          </a:prstGeom>
        </p:spPr>
        <p:style>
          <a:lnRef idx="3">
            <a:schemeClr val="dk1"/>
          </a:lnRef>
          <a:fillRef idx="0">
            <a:schemeClr val="dk1"/>
          </a:fillRef>
          <a:effectRef idx="2">
            <a:schemeClr val="dk1"/>
          </a:effectRef>
          <a:fontRef idx="minor">
            <a:schemeClr val="tx1"/>
          </a:fontRef>
        </p:style>
      </p:cxnSp>
      <p:sp>
        <p:nvSpPr>
          <p:cNvPr id="49" name="Right Brace 48"/>
          <p:cNvSpPr/>
          <p:nvPr/>
        </p:nvSpPr>
        <p:spPr>
          <a:xfrm>
            <a:off x="8229600" y="2133600"/>
            <a:ext cx="228600" cy="1295400"/>
          </a:xfrm>
          <a:prstGeom prst="rightBrace">
            <a:avLst/>
          </a:prstGeom>
        </p:spPr>
        <p:style>
          <a:lnRef idx="2">
            <a:schemeClr val="accent2"/>
          </a:lnRef>
          <a:fillRef idx="0">
            <a:schemeClr val="accent2"/>
          </a:fillRef>
          <a:effectRef idx="1">
            <a:schemeClr val="accent2"/>
          </a:effectRef>
          <a:fontRef idx="minor">
            <a:schemeClr val="tx1"/>
          </a:fontRef>
        </p:style>
        <p:txBody>
          <a:bodyPr rtlCol="1" anchor="ctr"/>
          <a:lstStyle/>
          <a:p>
            <a:pPr algn="ctr"/>
            <a:endParaRPr lang="fa-IR"/>
          </a:p>
        </p:txBody>
      </p:sp>
      <p:sp>
        <p:nvSpPr>
          <p:cNvPr id="15" name="Slide Number Placeholder 14"/>
          <p:cNvSpPr>
            <a:spLocks noGrp="1"/>
          </p:cNvSpPr>
          <p:nvPr>
            <p:ph type="sldNum" sz="quarter" idx="15"/>
          </p:nvPr>
        </p:nvSpPr>
        <p:spPr/>
        <p:txBody>
          <a:bodyPr/>
          <a:lstStyle/>
          <a:p>
            <a:fld id="{B0AD0C61-1846-473C-BCB0-4418E54FBCC8}" type="slidenum">
              <a:rPr lang="fa-IR" smtClean="0"/>
              <a:pPr/>
              <a:t>4</a:t>
            </a:fld>
            <a:endParaRPr lang="fa-I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105400"/>
          </a:xfrm>
        </p:spPr>
        <p:txBody>
          <a:bodyPr>
            <a:normAutofit/>
          </a:bodyPr>
          <a:lstStyle/>
          <a:p>
            <a:pPr>
              <a:buNone/>
            </a:pPr>
            <a:r>
              <a:rPr lang="fa-IR" dirty="0" smtClean="0">
                <a:solidFill>
                  <a:srgbClr val="FFFF00"/>
                </a:solidFill>
                <a:cs typeface="B Nazanin" pitchFamily="2" charset="-78"/>
              </a:rPr>
              <a:t>بیرون به درون- درون به بیرون</a:t>
            </a:r>
          </a:p>
          <a:p>
            <a:pPr>
              <a:buNone/>
            </a:pPr>
            <a:r>
              <a:rPr lang="fa-IR" dirty="0" smtClean="0">
                <a:cs typeface="B Nazanin" pitchFamily="2" charset="-78"/>
              </a:rPr>
              <a:t>در رویکرد اول ارزش ویژه برند </a:t>
            </a:r>
            <a:r>
              <a:rPr lang="fa-IR" dirty="0" smtClean="0">
                <a:solidFill>
                  <a:srgbClr val="FFFF00"/>
                </a:solidFill>
                <a:cs typeface="B Nazanin" pitchFamily="2" charset="-78"/>
              </a:rPr>
              <a:t>ازدانش برند خریداران </a:t>
            </a:r>
            <a:r>
              <a:rPr lang="fa-IR" dirty="0" smtClean="0">
                <a:cs typeface="B Nazanin" pitchFamily="2" charset="-78"/>
              </a:rPr>
              <a:t>نشات می گیرد.(کلر،2003) کارکنان و به طور کلی داشته های شرکت باعث بوجود آمدن ارزش ویژه برند برای شرکت می شود.</a:t>
            </a:r>
          </a:p>
          <a:p>
            <a:pPr>
              <a:buNone/>
            </a:pPr>
            <a:r>
              <a:rPr lang="fa-IR" dirty="0" smtClean="0">
                <a:cs typeface="B Nazanin" pitchFamily="2" charset="-78"/>
              </a:rPr>
              <a:t>دررویکرد دوم </a:t>
            </a:r>
            <a:r>
              <a:rPr lang="fa-IR" dirty="0" smtClean="0">
                <a:solidFill>
                  <a:srgbClr val="FFFF00"/>
                </a:solidFill>
                <a:cs typeface="B Nazanin" pitchFamily="2" charset="-78"/>
              </a:rPr>
              <a:t>هویت برند </a:t>
            </a:r>
            <a:r>
              <a:rPr lang="fa-IR" dirty="0" smtClean="0">
                <a:cs typeface="B Nazanin" pitchFamily="2" charset="-78"/>
              </a:rPr>
              <a:t>بخش استراتژیکی ست که شرکت و مشتریان را هدایت می کند.هویت به تمام تصمیمات استراتژیکی برند از قبیل ارتباطات ، توسعه برند و معماری برند جهت می دهد.</a:t>
            </a:r>
          </a:p>
          <a:p>
            <a:pPr>
              <a:buNone/>
            </a:pPr>
            <a:r>
              <a:rPr lang="fa-IR" dirty="0" smtClean="0">
                <a:solidFill>
                  <a:schemeClr val="accent5">
                    <a:lumMod val="50000"/>
                  </a:schemeClr>
                </a:solidFill>
                <a:cs typeface="B Nazanin" pitchFamily="2" charset="-78"/>
              </a:rPr>
              <a:t>رویکرد بیرون به درون به دو دسته تقسیم می شود : </a:t>
            </a:r>
            <a:r>
              <a:rPr lang="fa-IR" dirty="0" smtClean="0">
                <a:cs typeface="B Nazanin" pitchFamily="2" charset="-78"/>
              </a:rPr>
              <a:t>دسته اول ،رویکرد مشتری محور (رویکرد مدیریتی ، ادراکی و رفتاری) دسته دوم ، رویکرد مالی محور (رویکرد شرکتی ) ارزش ویژه برند مالی محور جنبه کوتاه مدت دارد در حالی که ارزش ویژه برند ماهیتی بلند مدت دارد .</a:t>
            </a:r>
            <a:endParaRPr lang="en-US" dirty="0" smtClean="0">
              <a:cs typeface="B Nazanin" pitchFamily="2" charset="-78"/>
            </a:endParaRPr>
          </a:p>
          <a:p>
            <a:pPr>
              <a:buNone/>
            </a:pPr>
            <a:endParaRPr lang="fa-IR" dirty="0">
              <a:cs typeface="B Nazanin" pitchFamily="2" charset="-78"/>
            </a:endParaRPr>
          </a:p>
        </p:txBody>
      </p:sp>
      <p:sp>
        <p:nvSpPr>
          <p:cNvPr id="3" name="Title 2"/>
          <p:cNvSpPr>
            <a:spLocks noGrp="1"/>
          </p:cNvSpPr>
          <p:nvPr>
            <p:ph type="title"/>
          </p:nvPr>
        </p:nvSpPr>
        <p:spPr/>
        <p:txBody>
          <a:bodyPr>
            <a:normAutofit fontScale="90000"/>
          </a:bodyPr>
          <a:lstStyle/>
          <a:p>
            <a:pPr algn="ctr"/>
            <a:r>
              <a:rPr lang="fa-IR" dirty="0" smtClean="0">
                <a:solidFill>
                  <a:schemeClr val="accent5">
                    <a:lumMod val="50000"/>
                  </a:schemeClr>
                </a:solidFill>
                <a:cs typeface="B Nazanin" pitchFamily="2" charset="-78"/>
              </a:rPr>
              <a:t>رویکرد های سنجش ارزش ویژه برند</a:t>
            </a:r>
            <a:br>
              <a:rPr lang="fa-IR" dirty="0" smtClean="0">
                <a:solidFill>
                  <a:schemeClr val="accent5">
                    <a:lumMod val="50000"/>
                  </a:schemeClr>
                </a:solidFill>
                <a:cs typeface="B Nazanin" pitchFamily="2" charset="-78"/>
              </a:rPr>
            </a:br>
            <a:endParaRPr lang="fa-IR" dirty="0"/>
          </a:p>
        </p:txBody>
      </p:sp>
      <p:sp>
        <p:nvSpPr>
          <p:cNvPr id="4" name="Slide Number Placeholder 3"/>
          <p:cNvSpPr>
            <a:spLocks noGrp="1"/>
          </p:cNvSpPr>
          <p:nvPr>
            <p:ph type="sldNum" sz="quarter" idx="15"/>
          </p:nvPr>
        </p:nvSpPr>
        <p:spPr/>
        <p:txBody>
          <a:bodyPr/>
          <a:lstStyle/>
          <a:p>
            <a:fld id="{B0AD0C61-1846-473C-BCB0-4418E54FBCC8}" type="slidenum">
              <a:rPr lang="fa-IR" smtClean="0"/>
              <a:pPr/>
              <a:t>40</a:t>
            </a:fld>
            <a:endParaRPr lang="fa-I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534400" cy="5334000"/>
          </a:xfrm>
        </p:spPr>
        <p:txBody>
          <a:bodyPr>
            <a:normAutofit/>
          </a:bodyPr>
          <a:lstStyle/>
          <a:p>
            <a:pPr>
              <a:buNone/>
            </a:pPr>
            <a:r>
              <a:rPr lang="fa-IR" dirty="0" smtClean="0">
                <a:cs typeface="B Nazanin" pitchFamily="2" charset="-78"/>
              </a:rPr>
              <a:t>عبارت است از تاثیر متمایزدانش برند بر واکنش مصرف کننده به فعالیت های بازاریابی آن برند. حاوی 3 مفهوم با اهمیت است : تاثیر متمایز ، دانش برند و واکنش مصرف کننده به بازاریابی .</a:t>
            </a:r>
          </a:p>
          <a:p>
            <a:pPr>
              <a:buNone/>
            </a:pPr>
            <a:r>
              <a:rPr lang="fa-IR" b="1" dirty="0" smtClean="0">
                <a:solidFill>
                  <a:schemeClr val="bg2">
                    <a:lumMod val="50000"/>
                  </a:schemeClr>
                </a:solidFill>
                <a:cs typeface="B Nazanin" pitchFamily="2" charset="-78"/>
              </a:rPr>
              <a:t>تاثیر متمایز </a:t>
            </a:r>
            <a:r>
              <a:rPr lang="fa-IR" dirty="0" smtClean="0">
                <a:cs typeface="B Nazanin" pitchFamily="2" charset="-78"/>
              </a:rPr>
              <a:t>را به کمک مقایسه واکنش مصرف کننده به خرید و فروش برند با واکنش او به خرید و فروش نسخه ای بدلی ازهمان محصول که با نام دیگری عرضه شده می توان مقایسه کرد.</a:t>
            </a:r>
          </a:p>
          <a:p>
            <a:pPr>
              <a:buNone/>
            </a:pPr>
            <a:r>
              <a:rPr lang="fa-IR" b="1" dirty="0" smtClean="0">
                <a:solidFill>
                  <a:schemeClr val="tx2">
                    <a:lumMod val="10000"/>
                  </a:schemeClr>
                </a:solidFill>
                <a:cs typeface="B Nazanin" pitchFamily="2" charset="-78"/>
              </a:rPr>
              <a:t>دانش برند </a:t>
            </a:r>
            <a:r>
              <a:rPr lang="fa-IR" dirty="0" smtClean="0">
                <a:cs typeface="B Nazanin" pitchFamily="2" charset="-78"/>
              </a:rPr>
              <a:t>بر اساس آگاهی برند و تصویر برند تعریف میگردد و مفهوم آن براساس خصوصیات و روابط پیوند های برند مشخص می شود .</a:t>
            </a:r>
          </a:p>
          <a:p>
            <a:pPr>
              <a:buNone/>
            </a:pPr>
            <a:r>
              <a:rPr lang="fa-IR" b="1" dirty="0" smtClean="0">
                <a:solidFill>
                  <a:schemeClr val="tx2">
                    <a:lumMod val="10000"/>
                  </a:schemeClr>
                </a:solidFill>
                <a:cs typeface="B Nazanin" pitchFamily="2" charset="-78"/>
              </a:rPr>
              <a:t>واکنش مصرف کننده به بازاریابی </a:t>
            </a:r>
            <a:r>
              <a:rPr lang="fa-IR" dirty="0" smtClean="0">
                <a:cs typeface="B Nazanin" pitchFamily="2" charset="-78"/>
              </a:rPr>
              <a:t>بر اساس استنباط ها و رفتارهای برخاسته از مجموعه فعالیت های بازاریابی است .</a:t>
            </a:r>
            <a:endParaRPr lang="en-US" dirty="0" smtClean="0">
              <a:cs typeface="B Nazanin" pitchFamily="2" charset="-78"/>
            </a:endParaRPr>
          </a:p>
          <a:p>
            <a:pPr>
              <a:buNone/>
            </a:pPr>
            <a:endParaRPr lang="fa-IR" dirty="0">
              <a:cs typeface="B Nazanin" pitchFamily="2" charset="-78"/>
            </a:endParaRPr>
          </a:p>
        </p:txBody>
      </p:sp>
      <p:sp>
        <p:nvSpPr>
          <p:cNvPr id="3" name="Title 2"/>
          <p:cNvSpPr>
            <a:spLocks noGrp="1"/>
          </p:cNvSpPr>
          <p:nvPr>
            <p:ph type="title"/>
          </p:nvPr>
        </p:nvSpPr>
        <p:spPr>
          <a:xfrm>
            <a:off x="457200" y="152400"/>
            <a:ext cx="8229600" cy="914400"/>
          </a:xfrm>
        </p:spPr>
        <p:txBody>
          <a:bodyPr/>
          <a:lstStyle/>
          <a:p>
            <a:pPr algn="ctr"/>
            <a:r>
              <a:rPr lang="fa-IR" dirty="0" smtClean="0">
                <a:solidFill>
                  <a:schemeClr val="accent5">
                    <a:lumMod val="50000"/>
                  </a:schemeClr>
                </a:solidFill>
                <a:cs typeface="B Nazanin" pitchFamily="2" charset="-78"/>
              </a:rPr>
              <a:t>ارزش ویژه برند مشتری محور</a:t>
            </a:r>
            <a:endParaRPr lang="fa-IR"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41</a:t>
            </a:fld>
            <a:endParaRPr lang="fa-I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381000"/>
            <a:ext cx="8686800" cy="6096000"/>
          </a:xfrm>
        </p:spPr>
        <p:txBody>
          <a:bodyPr>
            <a:normAutofit/>
          </a:bodyPr>
          <a:lstStyle/>
          <a:p>
            <a:pPr>
              <a:buNone/>
            </a:pPr>
            <a:r>
              <a:rPr lang="fa-IR" dirty="0" smtClean="0">
                <a:cs typeface="B Nazanin" pitchFamily="2" charset="-78"/>
              </a:rPr>
              <a:t>ساخت ارزش ویژه برند مشتری محور</a:t>
            </a:r>
            <a:r>
              <a:rPr lang="en-US" dirty="0" smtClean="0">
                <a:cs typeface="B Nazanin" pitchFamily="2" charset="-78"/>
              </a:rPr>
              <a:t> :</a:t>
            </a:r>
          </a:p>
          <a:p>
            <a:r>
              <a:rPr lang="fa-IR" dirty="0" smtClean="0">
                <a:solidFill>
                  <a:schemeClr val="bg1"/>
                </a:solidFill>
                <a:cs typeface="B Nazanin" pitchFamily="2" charset="-78"/>
              </a:rPr>
              <a:t>انتخاب هویت برند</a:t>
            </a:r>
          </a:p>
          <a:p>
            <a:r>
              <a:rPr lang="fa-IR" dirty="0" smtClean="0">
                <a:solidFill>
                  <a:schemeClr val="bg1"/>
                </a:solidFill>
                <a:cs typeface="B Nazanin" pitchFamily="2" charset="-78"/>
              </a:rPr>
              <a:t>گسترش برنامه های حمایتی بازاریابی</a:t>
            </a:r>
          </a:p>
          <a:p>
            <a:r>
              <a:rPr lang="fa-IR" dirty="0" smtClean="0">
                <a:solidFill>
                  <a:schemeClr val="bg1"/>
                </a:solidFill>
                <a:cs typeface="B Nazanin" pitchFamily="2" charset="-78"/>
              </a:rPr>
              <a:t>کاربرد پیوند های ثانویه</a:t>
            </a:r>
          </a:p>
          <a:p>
            <a:pPr algn="just">
              <a:buNone/>
            </a:pPr>
            <a:r>
              <a:rPr lang="fa-IR" b="1" dirty="0" smtClean="0">
                <a:solidFill>
                  <a:schemeClr val="accent5">
                    <a:lumMod val="50000"/>
                  </a:schemeClr>
                </a:solidFill>
                <a:cs typeface="B Nazanin" pitchFamily="2" charset="-78"/>
              </a:rPr>
              <a:t> 3 سیاست مطرح برند گذاری :</a:t>
            </a:r>
          </a:p>
          <a:p>
            <a:pPr algn="just">
              <a:buNone/>
            </a:pPr>
            <a:r>
              <a:rPr lang="fa-IR" dirty="0" smtClean="0">
                <a:cs typeface="B Nazanin" pitchFamily="2" charset="-78"/>
              </a:rPr>
              <a:t>- شرکت ها ممکن است بدون توجه به نام شرکت نام های متمایزی برای محصولات و خدمات بر گزینند.</a:t>
            </a:r>
          </a:p>
          <a:p>
            <a:pPr algn="just">
              <a:buNone/>
            </a:pPr>
            <a:r>
              <a:rPr lang="fa-IR" dirty="0" smtClean="0">
                <a:cs typeface="B Nazanin" pitchFamily="2" charset="-78"/>
              </a:rPr>
              <a:t>- شرکت ها ممکن است نام خود را برای تمام محصولات و خدمات انتخاب کنند.</a:t>
            </a:r>
          </a:p>
          <a:p>
            <a:pPr algn="just">
              <a:buNone/>
            </a:pPr>
            <a:r>
              <a:rPr lang="fa-IR" dirty="0" smtClean="0">
                <a:cs typeface="B Nazanin" pitchFamily="2" charset="-78"/>
              </a:rPr>
              <a:t>- شرکت ها ممکن است نامی مرکب برای محصولات انتخاب کنند شامل ترکیبی از نام شرکت و نام مجزای هر برند.</a:t>
            </a:r>
            <a:endParaRPr lang="en-US" dirty="0" smtClean="0">
              <a:cs typeface="B Nazanin" pitchFamily="2" charset="-78"/>
            </a:endParaRPr>
          </a:p>
          <a:p>
            <a:pPr>
              <a:buNone/>
            </a:pPr>
            <a:r>
              <a:rPr lang="fa-IR" dirty="0" smtClean="0">
                <a:cs typeface="B Nazanin" pitchFamily="2" charset="-78"/>
              </a:rPr>
              <a:t>هم چنین برند پیوندی اساسی با </a:t>
            </a:r>
            <a:r>
              <a:rPr lang="fa-IR" dirty="0" smtClean="0">
                <a:solidFill>
                  <a:schemeClr val="tx2">
                    <a:lumMod val="10000"/>
                  </a:schemeClr>
                </a:solidFill>
                <a:cs typeface="B Nazanin" pitchFamily="2" charset="-78"/>
              </a:rPr>
              <a:t>محل ساخت </a:t>
            </a:r>
            <a:r>
              <a:rPr lang="fa-IR" dirty="0" smtClean="0">
                <a:cs typeface="B Nazanin" pitchFamily="2" charset="-78"/>
              </a:rPr>
              <a:t>دارد.  به طوری که مصرف کنندگان باورها و ارزیابی هایی خاص از آن  استنباط می کنند .مثلا عطریات فرانسه – اتومبیل آلمان و وسایل الکتریکی ژاپن بیشتر مورد پسند هستند .</a:t>
            </a:r>
            <a:endParaRPr lang="fa-IR" dirty="0" smtClean="0">
              <a:solidFill>
                <a:schemeClr val="bg1"/>
              </a:solidFill>
              <a:cs typeface="B Nazanin" pitchFamily="2" charset="-78"/>
            </a:endParaRPr>
          </a:p>
          <a:p>
            <a:pPr>
              <a:buClrTx/>
              <a:buSzPct val="91000"/>
              <a:buNone/>
            </a:pP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42</a:t>
            </a:fld>
            <a:endParaRPr lang="fa-I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8915400" cy="5562600"/>
          </a:xfrm>
        </p:spPr>
        <p:txBody>
          <a:bodyPr>
            <a:normAutofit fontScale="92500" lnSpcReduction="10000"/>
          </a:bodyPr>
          <a:lstStyle/>
          <a:p>
            <a:pPr algn="just">
              <a:buNone/>
            </a:pPr>
            <a:r>
              <a:rPr lang="fa-IR" sz="2800" dirty="0" smtClean="0">
                <a:solidFill>
                  <a:schemeClr val="tx2">
                    <a:lumMod val="10000"/>
                  </a:schemeClr>
                </a:solidFill>
                <a:cs typeface="B Nazanin" pitchFamily="2" charset="-78"/>
              </a:rPr>
              <a:t>روش غیر مستقیم</a:t>
            </a:r>
          </a:p>
          <a:p>
            <a:pPr algn="just">
              <a:buNone/>
            </a:pPr>
            <a:r>
              <a:rPr lang="fa-IR" sz="2800" dirty="0" smtClean="0">
                <a:solidFill>
                  <a:schemeClr val="tx2">
                    <a:lumMod val="10000"/>
                  </a:schemeClr>
                </a:solidFill>
                <a:cs typeface="B Nazanin" pitchFamily="2" charset="-78"/>
              </a:rPr>
              <a:t>روش مستقیم</a:t>
            </a:r>
          </a:p>
          <a:p>
            <a:pPr algn="just">
              <a:buNone/>
            </a:pPr>
            <a:r>
              <a:rPr lang="fa-IR" sz="2800" dirty="0" smtClean="0">
                <a:solidFill>
                  <a:schemeClr val="tx2">
                    <a:lumMod val="10000"/>
                  </a:schemeClr>
                </a:solidFill>
                <a:cs typeface="B Nazanin" pitchFamily="2" charset="-78"/>
              </a:rPr>
              <a:t>روش تحلیل همزمان</a:t>
            </a:r>
          </a:p>
          <a:p>
            <a:pPr algn="just">
              <a:buNone/>
            </a:pPr>
            <a:endParaRPr lang="fa-IR" sz="2800" dirty="0" smtClean="0">
              <a:cs typeface="B Nazanin" pitchFamily="2" charset="-78"/>
            </a:endParaRPr>
          </a:p>
          <a:p>
            <a:pPr algn="just">
              <a:buNone/>
            </a:pPr>
            <a:r>
              <a:rPr lang="fa-IR" sz="2800" b="1" dirty="0" smtClean="0">
                <a:solidFill>
                  <a:schemeClr val="accent5">
                    <a:lumMod val="50000"/>
                  </a:schemeClr>
                </a:solidFill>
                <a:cs typeface="B Nazanin" pitchFamily="2" charset="-78"/>
              </a:rPr>
              <a:t>- روش غیر مستقیم </a:t>
            </a:r>
            <a:r>
              <a:rPr lang="fa-IR" sz="2800" dirty="0" smtClean="0">
                <a:cs typeface="B Nazanin" pitchFamily="2" charset="-78"/>
              </a:rPr>
              <a:t>اولین روش اندازه گیری نیازمند آگاهی برند و خصوصیات و روابط میان پیوند های برند است.</a:t>
            </a:r>
          </a:p>
          <a:p>
            <a:pPr algn="just">
              <a:buNone/>
            </a:pPr>
            <a:r>
              <a:rPr lang="fa-IR" sz="2800" b="1" dirty="0" smtClean="0">
                <a:solidFill>
                  <a:schemeClr val="accent5">
                    <a:lumMod val="50000"/>
                  </a:schemeClr>
                </a:solidFill>
                <a:cs typeface="B Nazanin" pitchFamily="2" charset="-78"/>
              </a:rPr>
              <a:t>- روش مستقیم </a:t>
            </a:r>
            <a:r>
              <a:rPr lang="fa-IR" sz="2800" dirty="0" smtClean="0">
                <a:cs typeface="B Nazanin" pitchFamily="2" charset="-78"/>
              </a:rPr>
              <a:t>ازطریق آزمایش هایی صورت می گیرد که در ان یک گروه از مصرف کنندگان به یک ویژگی از برند واکنش نشان می دهند در حالیکه گروه دیگراز مصرف کنندگان به همان ویژگی درنسخه بدلی همان محصول یا خدمت </a:t>
            </a:r>
          </a:p>
          <a:p>
            <a:pPr algn="just">
              <a:buNone/>
            </a:pPr>
            <a:r>
              <a:rPr lang="fa-IR" sz="2800" dirty="0" smtClean="0">
                <a:cs typeface="B Nazanin" pitchFamily="2" charset="-78"/>
              </a:rPr>
              <a:t>عکس العمل نشان می دهند.</a:t>
            </a:r>
          </a:p>
          <a:p>
            <a:pPr algn="just">
              <a:buNone/>
            </a:pPr>
            <a:r>
              <a:rPr lang="fa-IR" sz="2800" b="1" dirty="0" smtClean="0">
                <a:solidFill>
                  <a:schemeClr val="accent5">
                    <a:lumMod val="50000"/>
                  </a:schemeClr>
                </a:solidFill>
                <a:cs typeface="B Nazanin" pitchFamily="2" charset="-78"/>
              </a:rPr>
              <a:t>- تحلیل همزمان </a:t>
            </a:r>
            <a:r>
              <a:rPr lang="fa-IR" sz="2800" dirty="0" smtClean="0">
                <a:cs typeface="B Nazanin" pitchFamily="2" charset="-78"/>
              </a:rPr>
              <a:t>را می توان به منظور کشف تاثیرات عمده نام برند و کشف تاثیرات تعامل میان نام برند و دیگر عوامل بازاریابی مثل قیمت یا خصوصیات ظاهری محصول یا خدمت به کار برد.</a:t>
            </a:r>
            <a:endParaRPr lang="en-US" sz="2800" dirty="0" smtClean="0">
              <a:cs typeface="B Nazanin" pitchFamily="2" charset="-78"/>
            </a:endParaRPr>
          </a:p>
          <a:p>
            <a:pPr>
              <a:buNone/>
            </a:pPr>
            <a:endParaRPr lang="fa-IR" dirty="0"/>
          </a:p>
        </p:txBody>
      </p:sp>
      <p:sp>
        <p:nvSpPr>
          <p:cNvPr id="3" name="Title 2"/>
          <p:cNvSpPr>
            <a:spLocks noGrp="1"/>
          </p:cNvSpPr>
          <p:nvPr>
            <p:ph type="title"/>
          </p:nvPr>
        </p:nvSpPr>
        <p:spPr>
          <a:xfrm>
            <a:off x="304800" y="152400"/>
            <a:ext cx="8534400" cy="685800"/>
          </a:xfrm>
        </p:spPr>
        <p:txBody>
          <a:bodyPr>
            <a:normAutofit fontScale="90000"/>
          </a:bodyPr>
          <a:lstStyle/>
          <a:p>
            <a:pPr algn="ctr"/>
            <a:r>
              <a:rPr lang="fa-IR" b="1" dirty="0" smtClean="0">
                <a:solidFill>
                  <a:schemeClr val="accent5">
                    <a:lumMod val="50000"/>
                  </a:schemeClr>
                </a:solidFill>
                <a:cs typeface="B Nazanin" pitchFamily="2" charset="-78"/>
              </a:rPr>
              <a:t>اندازه گیری ارزش ویژه برند مشتری محور</a:t>
            </a:r>
            <a:endParaRPr lang="fa-IR" b="1"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43</a:t>
            </a:fld>
            <a:endParaRPr lang="fa-I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19200"/>
            <a:ext cx="8839200" cy="5638800"/>
          </a:xfrm>
        </p:spPr>
        <p:txBody>
          <a:bodyPr>
            <a:normAutofit/>
          </a:bodyPr>
          <a:lstStyle/>
          <a:p>
            <a:pPr algn="just">
              <a:buNone/>
            </a:pPr>
            <a:r>
              <a:rPr lang="ar-SA" dirty="0" smtClean="0">
                <a:cs typeface="B Nazanin" pitchFamily="2" charset="-78"/>
              </a:rPr>
              <a:t>اصولا چهار تعریف اصلی تاکنون برای بازارگرایی ارائه شده است</a:t>
            </a:r>
            <a:r>
              <a:rPr lang="fa-IR" dirty="0" smtClean="0">
                <a:cs typeface="B Nazanin" pitchFamily="2" charset="-78"/>
              </a:rPr>
              <a:t> </a:t>
            </a:r>
            <a:r>
              <a:rPr lang="ar-SA" dirty="0" smtClean="0">
                <a:cs typeface="B Nazanin" pitchFamily="2" charset="-78"/>
              </a:rPr>
              <a:t>:</a:t>
            </a:r>
            <a:endParaRPr lang="en-US" dirty="0" smtClean="0">
              <a:cs typeface="B Nazanin" pitchFamily="2" charset="-78"/>
            </a:endParaRPr>
          </a:p>
          <a:p>
            <a:pPr algn="just">
              <a:buNone/>
            </a:pPr>
            <a:r>
              <a:rPr lang="en-US" dirty="0" smtClean="0">
                <a:cs typeface="B Nazanin" pitchFamily="2" charset="-78"/>
              </a:rPr>
              <a:t> </a:t>
            </a:r>
            <a:r>
              <a:rPr lang="fa-IR" b="1" dirty="0" smtClean="0">
                <a:cs typeface="B Nazanin" pitchFamily="2" charset="-78"/>
              </a:rPr>
              <a:t>1)</a:t>
            </a:r>
            <a:r>
              <a:rPr lang="fa-IR" dirty="0" smtClean="0">
                <a:cs typeface="B Nazanin" pitchFamily="2" charset="-78"/>
              </a:rPr>
              <a:t>     </a:t>
            </a:r>
            <a:r>
              <a:rPr lang="ar-SA" dirty="0" smtClean="0">
                <a:cs typeface="B Nazanin" pitchFamily="2" charset="-78"/>
              </a:rPr>
              <a:t>بازارگرایی عبارت است از ایجاد اطلاعات حاصل از بازار در کل سازمان درباره‌ی نیازهای جاری و آینده‌ی مشتریان، توسعه و انتقال این اطلاعات و استعداد در سراسر سازمان و پاسخگویی به آن در تمام سطوح سازمان. (کهلی و جاورسکی</a:t>
            </a:r>
            <a:r>
              <a:rPr lang="fa-IR" dirty="0" smtClean="0">
                <a:cs typeface="B Nazanin" pitchFamily="2" charset="-78"/>
              </a:rPr>
              <a:t>۱۹۹۰</a:t>
            </a:r>
            <a:r>
              <a:rPr lang="ar-SA" dirty="0" smtClean="0">
                <a:cs typeface="B Nazanin" pitchFamily="2" charset="-78"/>
              </a:rPr>
              <a:t>)</a:t>
            </a:r>
            <a:endParaRPr lang="en-US" dirty="0" smtClean="0">
              <a:cs typeface="B Nazanin" pitchFamily="2" charset="-78"/>
            </a:endParaRPr>
          </a:p>
          <a:p>
            <a:pPr algn="just">
              <a:buNone/>
            </a:pPr>
            <a:r>
              <a:rPr lang="fa-IR" b="1" dirty="0" smtClean="0">
                <a:cs typeface="B Nazanin" pitchFamily="2" charset="-78"/>
              </a:rPr>
              <a:t>2)</a:t>
            </a:r>
            <a:r>
              <a:rPr lang="fa-IR" dirty="0" smtClean="0">
                <a:cs typeface="B Nazanin" pitchFamily="2" charset="-78"/>
              </a:rPr>
              <a:t>   </a:t>
            </a:r>
            <a:r>
              <a:rPr lang="ar-SA" dirty="0" smtClean="0">
                <a:cs typeface="B Nazanin" pitchFamily="2" charset="-78"/>
              </a:rPr>
              <a:t>بازارگرایی از سه جزء رفتاری تشکیل شده است: مشتری</a:t>
            </a:r>
            <a:r>
              <a:rPr lang="en-US" dirty="0" smtClean="0">
                <a:cs typeface="B Nazanin" pitchFamily="2" charset="-78"/>
              </a:rPr>
              <a:t>‌</a:t>
            </a:r>
            <a:r>
              <a:rPr lang="ar-SA" dirty="0" smtClean="0">
                <a:cs typeface="B Nazanin" pitchFamily="2" charset="-78"/>
              </a:rPr>
              <a:t>مداری، رقیب</a:t>
            </a:r>
            <a:r>
              <a:rPr lang="en-US" dirty="0" smtClean="0">
                <a:cs typeface="B Nazanin" pitchFamily="2" charset="-78"/>
              </a:rPr>
              <a:t>‌</a:t>
            </a:r>
            <a:r>
              <a:rPr lang="ar-SA" dirty="0" smtClean="0">
                <a:cs typeface="B Nazanin" pitchFamily="2" charset="-78"/>
              </a:rPr>
              <a:t>گرایی و هماهنگی و تبادل اطلاعات بین واحدها همراه با دو نوع تصمیم</a:t>
            </a:r>
            <a:r>
              <a:rPr lang="en-US" dirty="0" smtClean="0">
                <a:cs typeface="B Nazanin" pitchFamily="2" charset="-78"/>
              </a:rPr>
              <a:t>‌</a:t>
            </a:r>
            <a:r>
              <a:rPr lang="ar-SA" dirty="0" smtClean="0">
                <a:cs typeface="B Nazanin" pitchFamily="2" charset="-78"/>
              </a:rPr>
              <a:t>گیری، تمرکز بر بلندمدت و سودآوری. (نارور و اسلیتر </a:t>
            </a:r>
            <a:r>
              <a:rPr lang="fa-IR" dirty="0" smtClean="0">
                <a:cs typeface="B Nazanin" pitchFamily="2" charset="-78"/>
              </a:rPr>
              <a:t>۱۹۹۰</a:t>
            </a:r>
            <a:r>
              <a:rPr lang="ar-SA" dirty="0" smtClean="0">
                <a:cs typeface="B Nazanin" pitchFamily="2" charset="-78"/>
              </a:rPr>
              <a:t>)</a:t>
            </a:r>
            <a:endParaRPr lang="en-US" dirty="0" smtClean="0">
              <a:cs typeface="B Nazanin" pitchFamily="2" charset="-78"/>
            </a:endParaRPr>
          </a:p>
          <a:p>
            <a:pPr algn="just">
              <a:buNone/>
            </a:pPr>
            <a:r>
              <a:rPr lang="fa-IR" b="1" dirty="0" smtClean="0">
                <a:cs typeface="B Nazanin" pitchFamily="2" charset="-78"/>
              </a:rPr>
              <a:t>3)</a:t>
            </a:r>
            <a:r>
              <a:rPr lang="fa-IR" dirty="0" smtClean="0">
                <a:cs typeface="B Nazanin" pitchFamily="2" charset="-78"/>
              </a:rPr>
              <a:t>   </a:t>
            </a:r>
            <a:r>
              <a:rPr lang="ar-SA" dirty="0" smtClean="0">
                <a:cs typeface="B Nazanin" pitchFamily="2" charset="-78"/>
              </a:rPr>
              <a:t>بازارگرایی شامل مجموعه</a:t>
            </a:r>
            <a:r>
              <a:rPr lang="en-US" dirty="0" smtClean="0">
                <a:cs typeface="B Nazanin" pitchFamily="2" charset="-78"/>
              </a:rPr>
              <a:t>‌</a:t>
            </a:r>
            <a:r>
              <a:rPr lang="ar-SA" dirty="0" smtClean="0">
                <a:cs typeface="B Nazanin" pitchFamily="2" charset="-78"/>
              </a:rPr>
              <a:t>ای از باورها و اعتقادات است که مشتریان را در مرکز توجه قرار می‌دهد تا سودآوری بلندمدت شرکت را فراهم سازد. البته این به معنی توجه نداشتن به سایر ذی‌نفعان مانند مالکان، مدیران و کارکنان نیست. (دشپند، فارلی و وبستر </a:t>
            </a:r>
            <a:r>
              <a:rPr lang="fa-IR" dirty="0" smtClean="0">
                <a:cs typeface="B Nazanin" pitchFamily="2" charset="-78"/>
              </a:rPr>
              <a:t>۱۹۹۳</a:t>
            </a:r>
            <a:r>
              <a:rPr lang="ar-SA" dirty="0" smtClean="0">
                <a:cs typeface="B Nazanin" pitchFamily="2" charset="-78"/>
              </a:rPr>
              <a:t>)</a:t>
            </a:r>
            <a:endParaRPr lang="en-US" dirty="0" smtClean="0">
              <a:cs typeface="B Nazanin" pitchFamily="2" charset="-78"/>
            </a:endParaRPr>
          </a:p>
          <a:p>
            <a:pPr algn="just">
              <a:buNone/>
            </a:pPr>
            <a:r>
              <a:rPr lang="fa-IR" b="1" dirty="0" smtClean="0">
                <a:cs typeface="B Nazanin" pitchFamily="2" charset="-78"/>
              </a:rPr>
              <a:t>4)</a:t>
            </a:r>
            <a:r>
              <a:rPr lang="fa-IR" dirty="0" smtClean="0">
                <a:cs typeface="B Nazanin" pitchFamily="2" charset="-78"/>
              </a:rPr>
              <a:t>     </a:t>
            </a:r>
            <a:r>
              <a:rPr lang="ar-SA" dirty="0" smtClean="0">
                <a:cs typeface="B Nazanin" pitchFamily="2" charset="-78"/>
              </a:rPr>
              <a:t>بازارگرایی شامل مهارت‌های عالی و برجسته در درک و ارضای نیازها و خواسته</a:t>
            </a:r>
            <a:r>
              <a:rPr lang="en-US" dirty="0" smtClean="0">
                <a:cs typeface="B Nazanin" pitchFamily="2" charset="-78"/>
              </a:rPr>
              <a:t>‌</a:t>
            </a:r>
            <a:r>
              <a:rPr lang="ar-SA" dirty="0" smtClean="0">
                <a:cs typeface="B Nazanin" pitchFamily="2" charset="-78"/>
              </a:rPr>
              <a:t>های مشتریان است. (دی،</a:t>
            </a:r>
            <a:r>
              <a:rPr lang="fa-IR" dirty="0" smtClean="0">
                <a:cs typeface="B Nazanin" pitchFamily="2" charset="-78"/>
              </a:rPr>
              <a:t>۱۹۹۴</a:t>
            </a:r>
            <a:r>
              <a:rPr lang="ar-SA" dirty="0" smtClean="0">
                <a:cs typeface="B Nazanin" pitchFamily="2" charset="-78"/>
              </a:rPr>
              <a:t>)</a:t>
            </a:r>
            <a:endParaRPr lang="fa-IR" dirty="0">
              <a:cs typeface="B Nazanin" pitchFamily="2" charset="-78"/>
            </a:endParaRPr>
          </a:p>
        </p:txBody>
      </p:sp>
      <p:sp>
        <p:nvSpPr>
          <p:cNvPr id="3" name="Title 2"/>
          <p:cNvSpPr>
            <a:spLocks noGrp="1"/>
          </p:cNvSpPr>
          <p:nvPr>
            <p:ph type="title"/>
          </p:nvPr>
        </p:nvSpPr>
        <p:spPr>
          <a:xfrm>
            <a:off x="457200" y="152400"/>
            <a:ext cx="8229600" cy="1143000"/>
          </a:xfrm>
        </p:spPr>
        <p:txBody>
          <a:bodyPr>
            <a:normAutofit fontScale="90000"/>
          </a:bodyPr>
          <a:lstStyle/>
          <a:p>
            <a:pPr algn="ctr"/>
            <a:r>
              <a:rPr lang="ar-SA" b="1" dirty="0" smtClean="0">
                <a:solidFill>
                  <a:schemeClr val="tx2">
                    <a:lumMod val="10000"/>
                  </a:schemeClr>
                </a:solidFill>
                <a:cs typeface="B Nazanin" pitchFamily="2" charset="-78"/>
              </a:rPr>
              <a:t>بازارگرایی</a:t>
            </a:r>
            <a:r>
              <a:rPr lang="fa-IR" b="1" dirty="0" smtClean="0">
                <a:solidFill>
                  <a:schemeClr val="tx2">
                    <a:lumMod val="10000"/>
                  </a:schemeClr>
                </a:solidFill>
                <a:cs typeface="B Nazanin" pitchFamily="2" charset="-78"/>
              </a:rPr>
              <a:t/>
            </a:r>
            <a:br>
              <a:rPr lang="fa-IR" b="1" dirty="0" smtClean="0">
                <a:solidFill>
                  <a:schemeClr val="tx2">
                    <a:lumMod val="10000"/>
                  </a:schemeClr>
                </a:solidFill>
                <a:cs typeface="B Nazanin" pitchFamily="2" charset="-78"/>
              </a:rPr>
            </a:br>
            <a:r>
              <a:rPr b="1" smtClean="0">
                <a:solidFill>
                  <a:schemeClr val="tx2">
                    <a:lumMod val="10000"/>
                  </a:schemeClr>
                </a:solidFill>
                <a:cs typeface="B Nazanin" pitchFamily="2" charset="-78"/>
              </a:rPr>
              <a:t>Market Orientation</a:t>
            </a:r>
            <a:endParaRPr lang="fa-IR" dirty="0">
              <a:solidFill>
                <a:schemeClr val="tx2">
                  <a:lumMod val="1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44</a:t>
            </a:fld>
            <a:endParaRPr lang="fa-I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334000"/>
          </a:xfrm>
        </p:spPr>
        <p:txBody>
          <a:bodyPr>
            <a:normAutofit lnSpcReduction="10000"/>
          </a:bodyPr>
          <a:lstStyle/>
          <a:p>
            <a:pPr algn="just">
              <a:buNone/>
            </a:pPr>
            <a:r>
              <a:rPr lang="ar-SA" dirty="0" smtClean="0">
                <a:cs typeface="B Nazanin" pitchFamily="2" charset="-78"/>
              </a:rPr>
              <a:t>در همه تعاریف بالا، نکات زیر به چشم میخورد:</a:t>
            </a:r>
            <a:endParaRPr lang="en-US" dirty="0" smtClean="0">
              <a:cs typeface="B Nazanin" pitchFamily="2" charset="-78"/>
            </a:endParaRPr>
          </a:p>
          <a:p>
            <a:pPr algn="just">
              <a:buNone/>
            </a:pPr>
            <a:r>
              <a:rPr lang="ar-SA" b="1" dirty="0" smtClean="0">
                <a:cs typeface="B Nazanin" pitchFamily="2" charset="-78"/>
              </a:rPr>
              <a:t> الف) </a:t>
            </a:r>
            <a:r>
              <a:rPr lang="en-US" dirty="0" smtClean="0">
                <a:cs typeface="B Nazanin" pitchFamily="2" charset="-78"/>
              </a:rPr>
              <a:t> </a:t>
            </a:r>
            <a:r>
              <a:rPr lang="ar-SA" dirty="0" smtClean="0">
                <a:cs typeface="B Nazanin" pitchFamily="2" charset="-78"/>
              </a:rPr>
              <a:t>همه تعاریف بر روی مشتری به</a:t>
            </a:r>
            <a:r>
              <a:rPr lang="en-US" dirty="0" smtClean="0">
                <a:cs typeface="B Nazanin" pitchFamily="2" charset="-78"/>
              </a:rPr>
              <a:t> </a:t>
            </a:r>
            <a:r>
              <a:rPr lang="ar-SA" dirty="0" smtClean="0">
                <a:cs typeface="B Nazanin" pitchFamily="2" charset="-78"/>
              </a:rPr>
              <a:t>‌عنوان هسته‌ی مرکزی تمرکز دارند.</a:t>
            </a:r>
            <a:endParaRPr lang="en-US" dirty="0" smtClean="0">
              <a:cs typeface="B Nazanin" pitchFamily="2" charset="-78"/>
            </a:endParaRPr>
          </a:p>
          <a:p>
            <a:pPr algn="just">
              <a:buNone/>
            </a:pPr>
            <a:r>
              <a:rPr lang="ar-SA" b="1" dirty="0" smtClean="0">
                <a:cs typeface="B Nazanin" pitchFamily="2" charset="-78"/>
              </a:rPr>
              <a:t>ب)  </a:t>
            </a:r>
            <a:r>
              <a:rPr lang="en-US" dirty="0" smtClean="0">
                <a:cs typeface="B Nazanin" pitchFamily="2" charset="-78"/>
              </a:rPr>
              <a:t> </a:t>
            </a:r>
            <a:r>
              <a:rPr lang="ar-SA" dirty="0" smtClean="0">
                <a:cs typeface="B Nazanin" pitchFamily="2" charset="-78"/>
              </a:rPr>
              <a:t>همه تعاریف توجه خاص به بیرون از مرزهای سازمان دارند.</a:t>
            </a:r>
            <a:endParaRPr lang="en-US" dirty="0" smtClean="0">
              <a:cs typeface="B Nazanin" pitchFamily="2" charset="-78"/>
            </a:endParaRPr>
          </a:p>
          <a:p>
            <a:pPr algn="just">
              <a:buNone/>
            </a:pPr>
            <a:r>
              <a:rPr lang="ar-SA" b="1" dirty="0" smtClean="0">
                <a:cs typeface="B Nazanin" pitchFamily="2" charset="-78"/>
              </a:rPr>
              <a:t>ج)  </a:t>
            </a:r>
            <a:r>
              <a:rPr lang="en-US" dirty="0" smtClean="0">
                <a:cs typeface="B Nazanin" pitchFamily="2" charset="-78"/>
              </a:rPr>
              <a:t> </a:t>
            </a:r>
            <a:r>
              <a:rPr lang="ar-SA" dirty="0" smtClean="0">
                <a:cs typeface="B Nazanin" pitchFamily="2" charset="-78"/>
              </a:rPr>
              <a:t>همه تعاریف چه به‌صورت مستقیم و چه ضمنی</a:t>
            </a:r>
            <a:r>
              <a:rPr lang="fa-IR" dirty="0" smtClean="0">
                <a:cs typeface="B Nazanin" pitchFamily="2" charset="-78"/>
              </a:rPr>
              <a:t> </a:t>
            </a:r>
            <a:r>
              <a:rPr lang="ar-SA" dirty="0" smtClean="0">
                <a:cs typeface="B Nazanin" pitchFamily="2" charset="-78"/>
              </a:rPr>
              <a:t>، به پاسخ‌گویی به مشتری توجه ویژه</a:t>
            </a:r>
            <a:r>
              <a:rPr lang="en-US" dirty="0" smtClean="0">
                <a:cs typeface="B Nazanin" pitchFamily="2" charset="-78"/>
              </a:rPr>
              <a:t>‌</a:t>
            </a:r>
            <a:r>
              <a:rPr lang="ar-SA" dirty="0" smtClean="0">
                <a:cs typeface="B Nazanin" pitchFamily="2" charset="-78"/>
              </a:rPr>
              <a:t>ای دارند. یعنی این‌که تنها توجه به مشتریان کافی نیست، بلکه باید برای آنان خلق ارزش کرد.</a:t>
            </a:r>
            <a:endParaRPr lang="en-US" dirty="0" smtClean="0">
              <a:cs typeface="B Nazanin" pitchFamily="2" charset="-78"/>
            </a:endParaRPr>
          </a:p>
          <a:p>
            <a:pPr algn="just">
              <a:buNone/>
            </a:pPr>
            <a:r>
              <a:rPr lang="ar-SA" b="1" dirty="0" smtClean="0">
                <a:cs typeface="B Nazanin" pitchFamily="2" charset="-78"/>
              </a:rPr>
              <a:t>د)   </a:t>
            </a:r>
            <a:r>
              <a:rPr lang="en-US" dirty="0" smtClean="0">
                <a:cs typeface="B Nazanin" pitchFamily="2" charset="-78"/>
              </a:rPr>
              <a:t> </a:t>
            </a:r>
            <a:r>
              <a:rPr lang="ar-SA" dirty="0" smtClean="0">
                <a:cs typeface="B Nazanin" pitchFamily="2" charset="-78"/>
              </a:rPr>
              <a:t>تمام محققان اعتقاد دارند که بازارگرایی شامل تمرکز بر چیزی فراتر از مشتریان است. نارور و اسلیتر به‌طور واضح، علاوه بر مشتری بر رقیبان نیز تمرکز می</a:t>
            </a:r>
            <a:r>
              <a:rPr lang="en-US" dirty="0" smtClean="0">
                <a:cs typeface="B Nazanin" pitchFamily="2" charset="-78"/>
              </a:rPr>
              <a:t>‌</a:t>
            </a:r>
            <a:r>
              <a:rPr lang="ar-SA" dirty="0" smtClean="0">
                <a:cs typeface="B Nazanin" pitchFamily="2" charset="-78"/>
              </a:rPr>
              <a:t>کنند. «دی» هم آشکارا به رقبا توجه کرده است. کهلی و جاورسکی بر روی عواملی که انتظارات و نیازهای مشتریان را شکل می</a:t>
            </a:r>
            <a:r>
              <a:rPr lang="en-US" dirty="0" smtClean="0">
                <a:cs typeface="B Nazanin" pitchFamily="2" charset="-78"/>
              </a:rPr>
              <a:t>‌</a:t>
            </a:r>
            <a:r>
              <a:rPr lang="ar-SA" dirty="0" smtClean="0">
                <a:cs typeface="B Nazanin" pitchFamily="2" charset="-78"/>
              </a:rPr>
              <a:t>دهد (مانند تکنولوژی، قوانین و ... ) تاکید دارند. همچنین اگرچه دشپند، فارلی و وبستر مشتریان را در اولویت قرار می</a:t>
            </a:r>
            <a:r>
              <a:rPr lang="en-US" dirty="0" smtClean="0">
                <a:cs typeface="B Nazanin" pitchFamily="2" charset="-78"/>
              </a:rPr>
              <a:t>‌</a:t>
            </a:r>
            <a:r>
              <a:rPr lang="ar-SA" dirty="0" smtClean="0">
                <a:cs typeface="B Nazanin" pitchFamily="2" charset="-78"/>
              </a:rPr>
              <a:t>دهند، اما به سایر ذی‌نفعان نیز توجه دارند و آن‌ها را نیز مهم می</a:t>
            </a:r>
            <a:r>
              <a:rPr lang="en-US" dirty="0" smtClean="0">
                <a:cs typeface="B Nazanin" pitchFamily="2" charset="-78"/>
              </a:rPr>
              <a:t>‌</a:t>
            </a:r>
            <a:r>
              <a:rPr lang="ar-SA" dirty="0" smtClean="0">
                <a:cs typeface="B Nazanin" pitchFamily="2" charset="-78"/>
              </a:rPr>
              <a:t>دانند.</a:t>
            </a:r>
            <a:endParaRPr lang="en-US" dirty="0" smtClean="0">
              <a:cs typeface="B Nazanin" pitchFamily="2" charset="-78"/>
            </a:endParaRPr>
          </a:p>
          <a:p>
            <a:pPr>
              <a:buNone/>
            </a:pPr>
            <a:endParaRPr lang="fa-IR" dirty="0"/>
          </a:p>
        </p:txBody>
      </p:sp>
      <p:sp>
        <p:nvSpPr>
          <p:cNvPr id="3" name="Title 2"/>
          <p:cNvSpPr>
            <a:spLocks noGrp="1"/>
          </p:cNvSpPr>
          <p:nvPr>
            <p:ph type="title"/>
          </p:nvPr>
        </p:nvSpPr>
        <p:spPr>
          <a:xfrm>
            <a:off x="457200" y="152400"/>
            <a:ext cx="8229600" cy="685800"/>
          </a:xfrm>
        </p:spPr>
        <p:txBody>
          <a:bodyPr>
            <a:normAutofit fontScale="90000"/>
          </a:bodyPr>
          <a:lstStyle/>
          <a:p>
            <a:pPr algn="ctr"/>
            <a:r>
              <a:rPr lang="fa-IR" dirty="0" smtClean="0"/>
              <a:t/>
            </a:r>
            <a:br>
              <a:rPr lang="fa-IR" dirty="0" smtClean="0"/>
            </a:br>
            <a:r>
              <a:rPr lang="fa-IR" b="1" dirty="0" smtClean="0">
                <a:solidFill>
                  <a:schemeClr val="tx2">
                    <a:lumMod val="10000"/>
                  </a:schemeClr>
                </a:solidFill>
                <a:cs typeface="B Nazanin" pitchFamily="2" charset="-78"/>
              </a:rPr>
              <a:t> بازارگرایی</a:t>
            </a:r>
            <a:endParaRPr lang="fa-IR" b="1" dirty="0">
              <a:solidFill>
                <a:schemeClr val="tx2">
                  <a:lumMod val="1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45</a:t>
            </a:fld>
            <a:endParaRPr lang="fa-I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0"/>
            <a:ext cx="8458200" cy="6629400"/>
          </a:xfrm>
        </p:spPr>
        <p:txBody>
          <a:bodyPr/>
          <a:lstStyle/>
          <a:p>
            <a:pPr>
              <a:buNone/>
            </a:pPr>
            <a:r>
              <a:rPr lang="ar-SA" sz="2400" dirty="0" smtClean="0">
                <a:cs typeface="B Nazanin" pitchFamily="2" charset="-78"/>
              </a:rPr>
              <a:t>کهلی و جاورسکی بازارگرایی را شامل سه بخش دانسته‌اند</a:t>
            </a:r>
            <a:r>
              <a:rPr lang="fa-IR" sz="2400" dirty="0" smtClean="0">
                <a:cs typeface="B Nazanin" pitchFamily="2" charset="-78"/>
              </a:rPr>
              <a:t>:</a:t>
            </a:r>
            <a:endParaRPr lang="en-US" sz="2400" dirty="0" smtClean="0">
              <a:cs typeface="B Nazanin" pitchFamily="2" charset="-78"/>
            </a:endParaRPr>
          </a:p>
          <a:p>
            <a:pPr>
              <a:buNone/>
            </a:pPr>
            <a:r>
              <a:rPr lang="ar-SA" sz="2400" dirty="0" smtClean="0">
                <a:cs typeface="B Nazanin" pitchFamily="2" charset="-78"/>
              </a:rPr>
              <a:t> </a:t>
            </a:r>
            <a:r>
              <a:rPr lang="en-US" sz="2400" b="1" dirty="0" smtClean="0">
                <a:cs typeface="B Nazanin" pitchFamily="2" charset="-78"/>
              </a:rPr>
              <a:t> </a:t>
            </a:r>
            <a:r>
              <a:rPr lang="fa-IR" sz="2400" dirty="0" smtClean="0">
                <a:cs typeface="B Nazanin" pitchFamily="2" charset="-78"/>
              </a:rPr>
              <a:t>۱</a:t>
            </a:r>
            <a:r>
              <a:rPr lang="ar-SA" sz="2400" dirty="0" smtClean="0">
                <a:cs typeface="B Nazanin" pitchFamily="2" charset="-78"/>
              </a:rPr>
              <a:t>) ایجاد اطلاعات به صورت ممتد و مداوم درباره نیازهای کنونی و آتی مشتریان</a:t>
            </a:r>
            <a:endParaRPr lang="en-US" sz="2400" dirty="0" smtClean="0">
              <a:cs typeface="B Nazanin" pitchFamily="2" charset="-78"/>
            </a:endParaRPr>
          </a:p>
          <a:p>
            <a:pPr>
              <a:buNone/>
            </a:pPr>
            <a:r>
              <a:rPr lang="en-US" sz="2400" dirty="0" smtClean="0">
                <a:cs typeface="B Nazanin" pitchFamily="2" charset="-78"/>
              </a:rPr>
              <a:t> </a:t>
            </a:r>
            <a:r>
              <a:rPr lang="fa-IR" sz="2400" dirty="0" smtClean="0">
                <a:cs typeface="B Nazanin" pitchFamily="2" charset="-78"/>
              </a:rPr>
              <a:t>۲</a:t>
            </a:r>
            <a:r>
              <a:rPr lang="ar-SA" sz="2400" dirty="0" smtClean="0">
                <a:cs typeface="B Nazanin" pitchFamily="2" charset="-78"/>
              </a:rPr>
              <a:t>) انتشار این اطلاعات در </a:t>
            </a:r>
            <a:r>
              <a:rPr lang="en-US" sz="2400" dirty="0" err="1" smtClean="0">
                <a:cs typeface="B Nazanin" pitchFamily="2" charset="-78"/>
              </a:rPr>
              <a:t>کلیه</a:t>
            </a:r>
            <a:r>
              <a:rPr lang="en-US" sz="2400" dirty="0" smtClean="0">
                <a:cs typeface="B Nazanin" pitchFamily="2" charset="-78"/>
              </a:rPr>
              <a:t>‌ ی</a:t>
            </a:r>
            <a:r>
              <a:rPr lang="ar-SA" sz="2400" dirty="0" smtClean="0">
                <a:cs typeface="B Nazanin" pitchFamily="2" charset="-78"/>
              </a:rPr>
              <a:t> واحدها</a:t>
            </a:r>
            <a:endParaRPr lang="en-US" sz="2400" dirty="0" smtClean="0">
              <a:cs typeface="B Nazanin" pitchFamily="2" charset="-78"/>
            </a:endParaRPr>
          </a:p>
          <a:p>
            <a:pPr>
              <a:buNone/>
            </a:pPr>
            <a:r>
              <a:rPr lang="en-US" sz="2400" dirty="0" smtClean="0">
                <a:cs typeface="B Nazanin" pitchFamily="2" charset="-78"/>
              </a:rPr>
              <a:t> </a:t>
            </a:r>
            <a:r>
              <a:rPr lang="fa-IR" sz="2400" dirty="0" smtClean="0">
                <a:cs typeface="B Nazanin" pitchFamily="2" charset="-78"/>
              </a:rPr>
              <a:t>۳</a:t>
            </a:r>
            <a:r>
              <a:rPr lang="ar-SA" sz="2400" dirty="0" smtClean="0">
                <a:cs typeface="B Nazanin" pitchFamily="2" charset="-78"/>
              </a:rPr>
              <a:t>) واکنش به این اطلاعات در کلیه سطوح سازمان</a:t>
            </a:r>
            <a:endParaRPr lang="fa-IR" sz="2400" dirty="0" smtClean="0">
              <a:cs typeface="B Nazanin" pitchFamily="2" charset="-78"/>
            </a:endParaRPr>
          </a:p>
          <a:p>
            <a:pPr>
              <a:buNone/>
            </a:pPr>
            <a:endParaRPr lang="fa-IR" dirty="0">
              <a:cs typeface="B Nazanin" pitchFamily="2" charset="-78"/>
            </a:endParaRPr>
          </a:p>
        </p:txBody>
      </p:sp>
      <p:pic>
        <p:nvPicPr>
          <p:cNvPr id="4" name="Picture 3" descr="Capture111.PNG"/>
          <p:cNvPicPr>
            <a:picLocks noChangeAspect="1"/>
          </p:cNvPicPr>
          <p:nvPr/>
        </p:nvPicPr>
        <p:blipFill>
          <a:blip r:embed="rId2"/>
          <a:stretch>
            <a:fillRect/>
          </a:stretch>
        </p:blipFill>
        <p:spPr>
          <a:xfrm>
            <a:off x="609600" y="2057400"/>
            <a:ext cx="4343400" cy="3810000"/>
          </a:xfrm>
          <a:prstGeom prst="rect">
            <a:avLst/>
          </a:prstGeom>
        </p:spPr>
      </p:pic>
      <p:sp>
        <p:nvSpPr>
          <p:cNvPr id="5" name="Rectangle 4"/>
          <p:cNvSpPr/>
          <p:nvPr/>
        </p:nvSpPr>
        <p:spPr>
          <a:xfrm>
            <a:off x="5867400" y="3124200"/>
            <a:ext cx="2438400" cy="1447800"/>
          </a:xfrm>
          <a:prstGeom prst="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fa-IR" b="1" dirty="0" smtClean="0">
                <a:cs typeface="B Nazanin" pitchFamily="2" charset="-78"/>
              </a:rPr>
              <a:t>مدل بازارگرایی بر اساس نظر نارور و اسلاتر </a:t>
            </a:r>
            <a:endParaRPr lang="fa-IR" b="1" dirty="0">
              <a:cs typeface="B Nazanin" pitchFamily="2" charset="-78"/>
            </a:endParaRPr>
          </a:p>
        </p:txBody>
      </p:sp>
      <p:sp>
        <p:nvSpPr>
          <p:cNvPr id="9" name="Right Arrow 8"/>
          <p:cNvSpPr/>
          <p:nvPr/>
        </p:nvSpPr>
        <p:spPr>
          <a:xfrm rot="10800000">
            <a:off x="5105400" y="3657600"/>
            <a:ext cx="609600"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fa-IR"/>
          </a:p>
        </p:txBody>
      </p:sp>
      <p:sp>
        <p:nvSpPr>
          <p:cNvPr id="6" name="Slide Number Placeholder 5"/>
          <p:cNvSpPr>
            <a:spLocks noGrp="1"/>
          </p:cNvSpPr>
          <p:nvPr>
            <p:ph type="sldNum" sz="quarter" idx="15"/>
          </p:nvPr>
        </p:nvSpPr>
        <p:spPr/>
        <p:txBody>
          <a:bodyPr/>
          <a:lstStyle/>
          <a:p>
            <a:fld id="{B0AD0C61-1846-473C-BCB0-4418E54FBCC8}" type="slidenum">
              <a:rPr lang="fa-IR" smtClean="0"/>
              <a:pPr/>
              <a:t>46</a:t>
            </a:fld>
            <a:endParaRPr lang="fa-I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a:srcRect/>
          <a:stretch>
            <a:fillRect/>
          </a:stretch>
        </p:blipFill>
        <p:spPr bwMode="auto">
          <a:xfrm>
            <a:off x="228600" y="914400"/>
            <a:ext cx="2514600" cy="3212568"/>
          </a:xfrm>
          <a:prstGeom prst="rect">
            <a:avLst/>
          </a:prstGeom>
          <a:noFill/>
          <a:ln w="9525">
            <a:noFill/>
            <a:miter lim="800000"/>
            <a:headEnd/>
            <a:tailEnd/>
          </a:ln>
          <a:effectLst/>
        </p:spPr>
      </p:pic>
      <p:sp>
        <p:nvSpPr>
          <p:cNvPr id="3" name="Title 2"/>
          <p:cNvSpPr>
            <a:spLocks noGrp="1"/>
          </p:cNvSpPr>
          <p:nvPr>
            <p:ph type="title"/>
          </p:nvPr>
        </p:nvSpPr>
        <p:spPr>
          <a:xfrm>
            <a:off x="457200" y="152400"/>
            <a:ext cx="8229600" cy="533400"/>
          </a:xfrm>
        </p:spPr>
        <p:txBody>
          <a:bodyPr>
            <a:normAutofit fontScale="90000"/>
          </a:bodyPr>
          <a:lstStyle/>
          <a:p>
            <a:pPr algn="ctr"/>
            <a:r>
              <a:rPr smtClean="0">
                <a:solidFill>
                  <a:schemeClr val="tx2">
                    <a:lumMod val="10000"/>
                  </a:schemeClr>
                </a:solidFill>
              </a:rPr>
              <a:t>PLC (Product Lifecycle )</a:t>
            </a:r>
            <a:endParaRPr lang="fa-IR" dirty="0">
              <a:solidFill>
                <a:schemeClr val="tx2">
                  <a:lumMod val="10000"/>
                </a:schemeClr>
              </a:solidFill>
            </a:endParaRPr>
          </a:p>
        </p:txBody>
      </p:sp>
      <p:sp>
        <p:nvSpPr>
          <p:cNvPr id="5" name="Rectangle 4"/>
          <p:cNvSpPr/>
          <p:nvPr/>
        </p:nvSpPr>
        <p:spPr>
          <a:xfrm>
            <a:off x="2819400" y="838200"/>
            <a:ext cx="5943600" cy="3693319"/>
          </a:xfrm>
          <a:prstGeom prst="rect">
            <a:avLst/>
          </a:prstGeom>
        </p:spPr>
        <p:txBody>
          <a:bodyPr wrap="square">
            <a:spAutoFit/>
          </a:bodyPr>
          <a:lstStyle/>
          <a:p>
            <a:pPr algn="l"/>
            <a:r>
              <a:rPr lang="en-US" dirty="0" smtClean="0">
                <a:latin typeface="Arial" pitchFamily="34" charset="0"/>
              </a:rPr>
              <a:t>A company’s positioning and differentiation strategy must change as the product, market, and competitors change over the product life cycle (PLC). To say a product has a life cycle is to assert four things:</a:t>
            </a:r>
          </a:p>
          <a:p>
            <a:pPr algn="l"/>
            <a:r>
              <a:rPr lang="en-US" dirty="0" smtClean="0">
                <a:latin typeface="Arial" pitchFamily="34" charset="0"/>
              </a:rPr>
              <a:t>1. Products have a limited life.</a:t>
            </a:r>
          </a:p>
          <a:p>
            <a:pPr algn="l"/>
            <a:r>
              <a:rPr lang="en-US" dirty="0" smtClean="0">
                <a:latin typeface="Arial" pitchFamily="34" charset="0"/>
              </a:rPr>
              <a:t>2. Product sales pass through distinct stages, each posing different challenges, opportunities, and problems to the seller.</a:t>
            </a:r>
          </a:p>
          <a:p>
            <a:pPr algn="l"/>
            <a:r>
              <a:rPr lang="en-US" dirty="0" smtClean="0">
                <a:latin typeface="Arial" pitchFamily="34" charset="0"/>
              </a:rPr>
              <a:t>3. Profits rise and fall at different stages of the product life cycle.</a:t>
            </a:r>
          </a:p>
          <a:p>
            <a:pPr algn="l"/>
            <a:r>
              <a:rPr lang="en-US" dirty="0" smtClean="0">
                <a:latin typeface="Arial" pitchFamily="34" charset="0"/>
              </a:rPr>
              <a:t>4. Products require different marketing, financial, manufacturing, purchasing, and human resource strategies in each life-cycle stage.</a:t>
            </a:r>
          </a:p>
        </p:txBody>
      </p:sp>
      <p:sp>
        <p:nvSpPr>
          <p:cNvPr id="6" name="Slide Number Placeholder 5"/>
          <p:cNvSpPr>
            <a:spLocks noGrp="1"/>
          </p:cNvSpPr>
          <p:nvPr>
            <p:ph type="sldNum" sz="quarter" idx="15"/>
          </p:nvPr>
        </p:nvSpPr>
        <p:spPr/>
        <p:txBody>
          <a:bodyPr/>
          <a:lstStyle/>
          <a:p>
            <a:fld id="{B0AD0C61-1846-473C-BCB0-4418E54FBCC8}" type="slidenum">
              <a:rPr lang="fa-IR" smtClean="0"/>
              <a:pPr/>
              <a:t>47</a:t>
            </a:fld>
            <a:endParaRPr lang="fa-IR"/>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686800" cy="4267200"/>
          </a:xfrm>
        </p:spPr>
        <p:txBody>
          <a:bodyPr>
            <a:normAutofit fontScale="85000" lnSpcReduction="20000"/>
          </a:bodyPr>
          <a:lstStyle/>
          <a:p>
            <a:pPr algn="l">
              <a:buNone/>
            </a:pPr>
            <a:r>
              <a:rPr lang="en-US" dirty="0" smtClean="0"/>
              <a:t>Most product life-cycle curves are portrayed as bell-shaped. This curve is typically divided into four stages: </a:t>
            </a:r>
          </a:p>
          <a:p>
            <a:pPr algn="l">
              <a:buNone/>
            </a:pPr>
            <a:r>
              <a:rPr lang="en-US" b="1" dirty="0" smtClean="0">
                <a:solidFill>
                  <a:schemeClr val="tx2">
                    <a:lumMod val="10000"/>
                  </a:schemeClr>
                </a:solidFill>
              </a:rPr>
              <a:t>introduction, growth, maturity, and decline</a:t>
            </a:r>
          </a:p>
          <a:p>
            <a:pPr algn="l">
              <a:buNone/>
            </a:pPr>
            <a:r>
              <a:rPr lang="en-US" b="1" dirty="0" smtClean="0">
                <a:solidFill>
                  <a:schemeClr val="tx2">
                    <a:lumMod val="10000"/>
                  </a:schemeClr>
                </a:solidFill>
              </a:rPr>
              <a:t>1. </a:t>
            </a:r>
            <a:r>
              <a:rPr lang="en-US" b="1" i="1" dirty="0" smtClean="0">
                <a:solidFill>
                  <a:schemeClr val="tx2">
                    <a:lumMod val="10000"/>
                  </a:schemeClr>
                </a:solidFill>
              </a:rPr>
              <a:t>Introduction</a:t>
            </a:r>
            <a:r>
              <a:rPr lang="en-US" b="1" i="1" dirty="0" smtClean="0"/>
              <a:t>—A period of slow sales growth as the product is introduced in the market.</a:t>
            </a:r>
          </a:p>
          <a:p>
            <a:pPr algn="l">
              <a:buNone/>
            </a:pPr>
            <a:r>
              <a:rPr lang="en-US" dirty="0" smtClean="0"/>
              <a:t>Profits are nonexistent because of the heavy expenses of product introduction.</a:t>
            </a:r>
          </a:p>
          <a:p>
            <a:pPr algn="l">
              <a:buNone/>
            </a:pPr>
            <a:r>
              <a:rPr lang="en-US" b="1" dirty="0" smtClean="0">
                <a:solidFill>
                  <a:schemeClr val="tx2">
                    <a:lumMod val="10000"/>
                  </a:schemeClr>
                </a:solidFill>
              </a:rPr>
              <a:t>2. </a:t>
            </a:r>
            <a:r>
              <a:rPr lang="en-US" b="1" i="1" dirty="0" smtClean="0">
                <a:solidFill>
                  <a:schemeClr val="tx2">
                    <a:lumMod val="10000"/>
                  </a:schemeClr>
                </a:solidFill>
              </a:rPr>
              <a:t>Growth</a:t>
            </a:r>
            <a:r>
              <a:rPr lang="en-US" b="1" i="1" dirty="0" smtClean="0"/>
              <a:t>—A period of rapid market acceptance and substantial profit improvement.</a:t>
            </a:r>
          </a:p>
          <a:p>
            <a:pPr algn="l">
              <a:buNone/>
            </a:pPr>
            <a:r>
              <a:rPr lang="en-US" b="1" dirty="0" smtClean="0">
                <a:solidFill>
                  <a:schemeClr val="tx2">
                    <a:lumMod val="10000"/>
                  </a:schemeClr>
                </a:solidFill>
              </a:rPr>
              <a:t>3. </a:t>
            </a:r>
            <a:r>
              <a:rPr lang="en-US" b="1" i="1" dirty="0" smtClean="0">
                <a:solidFill>
                  <a:schemeClr val="tx2">
                    <a:lumMod val="10000"/>
                  </a:schemeClr>
                </a:solidFill>
              </a:rPr>
              <a:t>Maturity</a:t>
            </a:r>
            <a:r>
              <a:rPr lang="en-US" b="1" i="1" dirty="0" smtClean="0"/>
              <a:t>—A slowdown in sales growth because the product has achieved acceptance by most </a:t>
            </a:r>
            <a:r>
              <a:rPr lang="en-US" dirty="0" smtClean="0"/>
              <a:t>potential buyers. Profits stabilize or decline because of increased competition.</a:t>
            </a:r>
          </a:p>
          <a:p>
            <a:pPr algn="l">
              <a:buNone/>
            </a:pPr>
            <a:r>
              <a:rPr lang="en-US" b="1" dirty="0" smtClean="0">
                <a:solidFill>
                  <a:schemeClr val="tx2">
                    <a:lumMod val="10000"/>
                  </a:schemeClr>
                </a:solidFill>
              </a:rPr>
              <a:t>4. </a:t>
            </a:r>
            <a:r>
              <a:rPr lang="en-US" b="1" i="1" dirty="0" smtClean="0">
                <a:solidFill>
                  <a:schemeClr val="tx2">
                    <a:lumMod val="10000"/>
                  </a:schemeClr>
                </a:solidFill>
              </a:rPr>
              <a:t>Decline</a:t>
            </a:r>
            <a:r>
              <a:rPr lang="en-US" b="1" i="1" dirty="0" smtClean="0"/>
              <a:t>—Sales show a downward drift and profits erode.</a:t>
            </a:r>
            <a:endParaRPr lang="fa-IR" dirty="0"/>
          </a:p>
        </p:txBody>
      </p:sp>
      <p:pic>
        <p:nvPicPr>
          <p:cNvPr id="4" name="Picture 2"/>
          <p:cNvPicPr>
            <a:picLocks noChangeAspect="1" noChangeArrowheads="1"/>
          </p:cNvPicPr>
          <p:nvPr/>
        </p:nvPicPr>
        <p:blipFill>
          <a:blip r:embed="rId2"/>
          <a:srcRect/>
          <a:stretch>
            <a:fillRect/>
          </a:stretch>
        </p:blipFill>
        <p:spPr bwMode="auto">
          <a:xfrm>
            <a:off x="228600" y="4343400"/>
            <a:ext cx="4267200" cy="2514600"/>
          </a:xfrm>
          <a:prstGeom prst="rect">
            <a:avLst/>
          </a:prstGeom>
          <a:ln>
            <a:noFill/>
          </a:ln>
          <a:effectLst>
            <a:softEdge rad="112500"/>
          </a:effectLst>
        </p:spPr>
      </p:pic>
      <p:sp>
        <p:nvSpPr>
          <p:cNvPr id="5" name="Slide Number Placeholder 4"/>
          <p:cNvSpPr>
            <a:spLocks noGrp="1"/>
          </p:cNvSpPr>
          <p:nvPr>
            <p:ph type="sldNum" sz="quarter" idx="15"/>
          </p:nvPr>
        </p:nvSpPr>
        <p:spPr/>
        <p:txBody>
          <a:bodyPr/>
          <a:lstStyle/>
          <a:p>
            <a:fld id="{B0AD0C61-1846-473C-BCB0-4418E54FBCC8}" type="slidenum">
              <a:rPr lang="fa-IR" smtClean="0"/>
              <a:pPr/>
              <a:t>48</a:t>
            </a:fld>
            <a:endParaRPr lang="fa-I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apture123.PNG"/>
          <p:cNvPicPr>
            <a:picLocks noGrp="1" noChangeAspect="1"/>
          </p:cNvPicPr>
          <p:nvPr>
            <p:ph idx="1"/>
          </p:nvPr>
        </p:nvPicPr>
        <p:blipFill>
          <a:blip r:embed="rId2"/>
          <a:stretch>
            <a:fillRect/>
          </a:stretch>
        </p:blipFill>
        <p:spPr>
          <a:xfrm>
            <a:off x="0" y="838200"/>
            <a:ext cx="2743200" cy="1828800"/>
          </a:xfrm>
        </p:spPr>
      </p:pic>
      <p:sp>
        <p:nvSpPr>
          <p:cNvPr id="3" name="Title 2"/>
          <p:cNvSpPr>
            <a:spLocks noGrp="1"/>
          </p:cNvSpPr>
          <p:nvPr>
            <p:ph type="title"/>
          </p:nvPr>
        </p:nvSpPr>
        <p:spPr>
          <a:xfrm>
            <a:off x="457200" y="152400"/>
            <a:ext cx="8229600" cy="609600"/>
          </a:xfrm>
        </p:spPr>
        <p:txBody>
          <a:bodyPr>
            <a:normAutofit fontScale="90000"/>
          </a:bodyPr>
          <a:lstStyle/>
          <a:p>
            <a:pPr algn="ctr"/>
            <a:r>
              <a:rPr smtClean="0">
                <a:solidFill>
                  <a:schemeClr val="tx2">
                    <a:lumMod val="10000"/>
                  </a:schemeClr>
                </a:solidFill>
              </a:rPr>
              <a:t>Common PLC Patterns:</a:t>
            </a:r>
            <a:endParaRPr lang="fa-IR" dirty="0">
              <a:solidFill>
                <a:schemeClr val="tx2">
                  <a:lumMod val="10000"/>
                </a:schemeClr>
              </a:solidFill>
            </a:endParaRPr>
          </a:p>
        </p:txBody>
      </p:sp>
      <p:sp>
        <p:nvSpPr>
          <p:cNvPr id="9" name="Rectangle 8"/>
          <p:cNvSpPr/>
          <p:nvPr/>
        </p:nvSpPr>
        <p:spPr>
          <a:xfrm>
            <a:off x="2743200" y="838201"/>
            <a:ext cx="5715000" cy="2862322"/>
          </a:xfrm>
          <a:prstGeom prst="rect">
            <a:avLst/>
          </a:prstGeom>
        </p:spPr>
        <p:txBody>
          <a:bodyPr wrap="square">
            <a:spAutoFit/>
          </a:bodyPr>
          <a:lstStyle/>
          <a:p>
            <a:pPr algn="just" rtl="0"/>
            <a:r>
              <a:rPr lang="en-US" dirty="0" smtClean="0">
                <a:latin typeface="Arial" pitchFamily="34" charset="0"/>
              </a:rPr>
              <a:t>Figure (a) shows a growth-slump-maturity pattern, characteristic of small kitchen appliances, for example, such as handheld mixers and bread makers. Sales grow rapidly when the product is first introduced and then fall to a “petrified” level sustained by late adopters buying the product for the first time and early adopters replacing it.</a:t>
            </a:r>
          </a:p>
          <a:p>
            <a:pPr algn="just"/>
            <a:endParaRPr lang="en-US" dirty="0" smtClean="0"/>
          </a:p>
          <a:p>
            <a:pPr algn="l"/>
            <a:r>
              <a:rPr lang="en-US" dirty="0" smtClean="0"/>
              <a:t> </a:t>
            </a:r>
          </a:p>
          <a:p>
            <a:pPr algn="l"/>
            <a:endParaRPr lang="en-US" i="1" dirty="0" smtClean="0"/>
          </a:p>
        </p:txBody>
      </p:sp>
      <p:pic>
        <p:nvPicPr>
          <p:cNvPr id="10" name="Picture 9" descr="Capture124.PNG"/>
          <p:cNvPicPr>
            <a:picLocks noChangeAspect="1"/>
          </p:cNvPicPr>
          <p:nvPr/>
        </p:nvPicPr>
        <p:blipFill>
          <a:blip r:embed="rId3"/>
          <a:stretch>
            <a:fillRect/>
          </a:stretch>
        </p:blipFill>
        <p:spPr>
          <a:xfrm>
            <a:off x="0" y="2667000"/>
            <a:ext cx="2743200" cy="2057400"/>
          </a:xfrm>
          <a:prstGeom prst="rect">
            <a:avLst/>
          </a:prstGeom>
        </p:spPr>
      </p:pic>
      <p:sp>
        <p:nvSpPr>
          <p:cNvPr id="11" name="Rectangle 10"/>
          <p:cNvSpPr/>
          <p:nvPr/>
        </p:nvSpPr>
        <p:spPr>
          <a:xfrm>
            <a:off x="2743200" y="2895600"/>
            <a:ext cx="5562600" cy="2031325"/>
          </a:xfrm>
          <a:prstGeom prst="rect">
            <a:avLst/>
          </a:prstGeom>
        </p:spPr>
        <p:txBody>
          <a:bodyPr wrap="square">
            <a:spAutoFit/>
          </a:bodyPr>
          <a:lstStyle/>
          <a:p>
            <a:pPr algn="just" rtl="0"/>
            <a:r>
              <a:rPr lang="en-US" dirty="0" smtClean="0">
                <a:latin typeface="Arial" pitchFamily="34" charset="0"/>
              </a:rPr>
              <a:t>The cycle-recycle pattern in Figure (b) often describes the sales of new drugs. The pharmaceutical company aggressively promotes its new drug, producing the first cycle. Later, sales start declining, and another promotion push produces a second cycle (usually of smaller magnitude and duration).</a:t>
            </a:r>
          </a:p>
        </p:txBody>
      </p:sp>
      <p:pic>
        <p:nvPicPr>
          <p:cNvPr id="12" name="Picture 11" descr="Capture125.PNG"/>
          <p:cNvPicPr>
            <a:picLocks noChangeAspect="1"/>
          </p:cNvPicPr>
          <p:nvPr/>
        </p:nvPicPr>
        <p:blipFill>
          <a:blip r:embed="rId4"/>
          <a:stretch>
            <a:fillRect/>
          </a:stretch>
        </p:blipFill>
        <p:spPr>
          <a:xfrm>
            <a:off x="0" y="4724401"/>
            <a:ext cx="2743200" cy="2133600"/>
          </a:xfrm>
          <a:prstGeom prst="rect">
            <a:avLst/>
          </a:prstGeom>
        </p:spPr>
      </p:pic>
      <p:sp>
        <p:nvSpPr>
          <p:cNvPr id="13" name="Rectangle 12"/>
          <p:cNvSpPr/>
          <p:nvPr/>
        </p:nvSpPr>
        <p:spPr>
          <a:xfrm>
            <a:off x="2743200" y="5257800"/>
            <a:ext cx="5486400" cy="1477328"/>
          </a:xfrm>
          <a:prstGeom prst="rect">
            <a:avLst/>
          </a:prstGeom>
        </p:spPr>
        <p:txBody>
          <a:bodyPr wrap="square">
            <a:spAutoFit/>
          </a:bodyPr>
          <a:lstStyle/>
          <a:p>
            <a:pPr algn="just" rtl="0"/>
            <a:r>
              <a:rPr lang="en-US" dirty="0" smtClean="0">
                <a:latin typeface="Arial" pitchFamily="34" charset="0"/>
              </a:rPr>
              <a:t>Another common pattern is the scalloped PLC in Figure (c). Here, sales pass through a succession of life cycles based on the discovery of new-product characteristics, uses, or users.</a:t>
            </a:r>
          </a:p>
          <a:p>
            <a:pPr algn="just" rtl="0"/>
            <a:endParaRPr lang="en-US" dirty="0" smtClean="0">
              <a:latin typeface="Arial" pitchFamily="34" charset="0"/>
            </a:endParaRPr>
          </a:p>
        </p:txBody>
      </p:sp>
      <p:sp>
        <p:nvSpPr>
          <p:cNvPr id="14" name="Slide Number Placeholder 13"/>
          <p:cNvSpPr>
            <a:spLocks noGrp="1"/>
          </p:cNvSpPr>
          <p:nvPr>
            <p:ph type="sldNum" sz="quarter" idx="15"/>
          </p:nvPr>
        </p:nvSpPr>
        <p:spPr/>
        <p:txBody>
          <a:bodyPr/>
          <a:lstStyle/>
          <a:p>
            <a:fld id="{B0AD0C61-1846-473C-BCB0-4418E54FBCC8}" type="slidenum">
              <a:rPr lang="fa-IR" smtClean="0"/>
              <a:pPr/>
              <a:t>49</a:t>
            </a:fld>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20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76800"/>
          </a:xfrm>
        </p:spPr>
        <p:txBody>
          <a:bodyPr>
            <a:normAutofit fontScale="92500" lnSpcReduction="20000"/>
          </a:bodyPr>
          <a:lstStyle/>
          <a:p>
            <a:pPr>
              <a:buNone/>
            </a:pPr>
            <a:r>
              <a:rPr lang="fa-IR" b="1" dirty="0" smtClean="0">
                <a:solidFill>
                  <a:schemeClr val="bg1"/>
                </a:solidFill>
                <a:cs typeface="B Nazanin" pitchFamily="2" charset="-78"/>
              </a:rPr>
              <a:t>تقسیم بندی نظریه ها انتقادی مارکتینگ از دیدگاه دانفی :</a:t>
            </a:r>
          </a:p>
          <a:p>
            <a:pPr>
              <a:buNone/>
            </a:pPr>
            <a:r>
              <a:rPr lang="fa-IR" dirty="0" smtClean="0">
                <a:solidFill>
                  <a:schemeClr val="bg1"/>
                </a:solidFill>
                <a:cs typeface="B Nazanin" pitchFamily="2" charset="-78"/>
              </a:rPr>
              <a:t>1. توصیفی: </a:t>
            </a:r>
            <a:r>
              <a:rPr lang="fa-IR" dirty="0" smtClean="0">
                <a:cs typeface="B Nazanin" pitchFamily="2" charset="-78"/>
              </a:rPr>
              <a:t>با مطالعه تجربی نگرش ها اخلاقی تصمیم گیری اخلاقی در بازاریابی را مدل سازی یا توصیف می کند</a:t>
            </a:r>
          </a:p>
          <a:p>
            <a:pPr>
              <a:buNone/>
            </a:pPr>
            <a:r>
              <a:rPr lang="fa-IR" dirty="0" smtClean="0">
                <a:solidFill>
                  <a:schemeClr val="bg1"/>
                </a:solidFill>
                <a:cs typeface="B Nazanin" pitchFamily="2" charset="-78"/>
              </a:rPr>
              <a:t>2. هنجاری: </a:t>
            </a:r>
            <a:r>
              <a:rPr lang="fa-IR" dirty="0" smtClean="0">
                <a:cs typeface="B Nazanin" pitchFamily="2" charset="-78"/>
              </a:rPr>
              <a:t>با شناسائی اصول اخلاقی در مورد خوب یا بد بودن فعالیت های بازاریابی قضاوت می کند.</a:t>
            </a:r>
          </a:p>
          <a:p>
            <a:pPr>
              <a:buNone/>
            </a:pPr>
            <a:endParaRPr lang="fa-IR" b="1" dirty="0" smtClean="0">
              <a:cs typeface="B Nazanin" pitchFamily="2" charset="-78"/>
            </a:endParaRPr>
          </a:p>
          <a:p>
            <a:pPr>
              <a:buNone/>
            </a:pPr>
            <a:endParaRPr lang="fa-IR" b="1" dirty="0" smtClean="0">
              <a:solidFill>
                <a:schemeClr val="bg1"/>
              </a:solidFill>
              <a:cs typeface="B Nazanin" pitchFamily="2" charset="-78"/>
            </a:endParaRPr>
          </a:p>
          <a:p>
            <a:pPr>
              <a:buNone/>
            </a:pPr>
            <a:r>
              <a:rPr lang="fa-IR" b="1" dirty="0" smtClean="0">
                <a:solidFill>
                  <a:schemeClr val="bg1"/>
                </a:solidFill>
                <a:cs typeface="B Nazanin" pitchFamily="2" charset="-78"/>
              </a:rPr>
              <a:t>سه دسته نظریه های انتقادی فلسفه های مارکتینگ :</a:t>
            </a:r>
          </a:p>
          <a:p>
            <a:pPr>
              <a:buNone/>
            </a:pPr>
            <a:r>
              <a:rPr lang="fa-IR" dirty="0" smtClean="0">
                <a:solidFill>
                  <a:schemeClr val="bg1"/>
                </a:solidFill>
                <a:cs typeface="B Nazanin" pitchFamily="2" charset="-78"/>
              </a:rPr>
              <a:t> 1.  </a:t>
            </a:r>
            <a:r>
              <a:rPr lang="fa-IR" dirty="0" smtClean="0">
                <a:cs typeface="B Nazanin" pitchFamily="2" charset="-78"/>
              </a:rPr>
              <a:t>انتقادی اخلاقی : فلسفه های بازاریابی را درچارچوب اصول اخلاقی مورد نقد قرارداده اند مثل مدل ناواچوکاوا و اسمیت</a:t>
            </a:r>
          </a:p>
          <a:p>
            <a:pPr>
              <a:buNone/>
            </a:pPr>
            <a:r>
              <a:rPr lang="fa-IR" b="1" dirty="0" smtClean="0">
                <a:solidFill>
                  <a:schemeClr val="bg1"/>
                </a:solidFill>
                <a:cs typeface="B Nazanin" pitchFamily="2" charset="-78"/>
              </a:rPr>
              <a:t>2 .  </a:t>
            </a:r>
            <a:r>
              <a:rPr lang="fa-IR" dirty="0" smtClean="0">
                <a:cs typeface="B Nazanin" pitchFamily="2" charset="-78"/>
              </a:rPr>
              <a:t>نظریه های انتقادی محیطی : سعی دارد زیان های زیست محیطی را به حداقل برساند.</a:t>
            </a:r>
          </a:p>
          <a:p>
            <a:pPr>
              <a:buNone/>
            </a:pPr>
            <a:r>
              <a:rPr lang="fa-IR" dirty="0" smtClean="0">
                <a:solidFill>
                  <a:schemeClr val="bg1"/>
                </a:solidFill>
                <a:cs typeface="B Nazanin" pitchFamily="2" charset="-78"/>
              </a:rPr>
              <a:t>3 .  </a:t>
            </a:r>
            <a:r>
              <a:rPr lang="fa-IR" dirty="0" smtClean="0">
                <a:cs typeface="B Nazanin" pitchFamily="2" charset="-78"/>
              </a:rPr>
              <a:t>نظریه های انتقادی با رویکرد مسئولیت اجتماعی: مثل نوع دوستی راهبردی و قراردادهای اجتماعی</a:t>
            </a:r>
            <a:endParaRPr lang="fa-IR" dirty="0">
              <a:cs typeface="B Nazanin" pitchFamily="2" charset="-78"/>
            </a:endParaRPr>
          </a:p>
        </p:txBody>
      </p:sp>
      <p:sp>
        <p:nvSpPr>
          <p:cNvPr id="2" name="Title 1"/>
          <p:cNvSpPr>
            <a:spLocks noGrp="1"/>
          </p:cNvSpPr>
          <p:nvPr>
            <p:ph type="title"/>
          </p:nvPr>
        </p:nvSpPr>
        <p:spPr>
          <a:xfrm>
            <a:off x="457200" y="304800"/>
            <a:ext cx="8229600" cy="838200"/>
          </a:xfrm>
        </p:spPr>
        <p:txBody>
          <a:bodyPr/>
          <a:lstStyle/>
          <a:p>
            <a:pPr algn="ctr"/>
            <a:r>
              <a:rPr lang="fa-IR" dirty="0" smtClean="0">
                <a:solidFill>
                  <a:schemeClr val="accent5">
                    <a:lumMod val="50000"/>
                  </a:schemeClr>
                </a:solidFill>
                <a:cs typeface="B Nazanin" pitchFamily="2" charset="-78"/>
              </a:rPr>
              <a:t>مقاله نقدی بر فلسفه های بازاریابی</a:t>
            </a:r>
            <a:endParaRPr lang="fa-IR" dirty="0">
              <a:solidFill>
                <a:schemeClr val="accent5">
                  <a:lumMod val="50000"/>
                </a:schemeClr>
              </a:solidFill>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5</a:t>
            </a:fld>
            <a:endParaRPr lang="fa-I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0" y="990600"/>
            <a:ext cx="9067800" cy="1981199"/>
          </a:xfrm>
          <a:prstGeom prst="rect">
            <a:avLst/>
          </a:prstGeom>
          <a:noFill/>
          <a:ln w="9525">
            <a:noFill/>
            <a:miter lim="800000"/>
            <a:headEnd/>
            <a:tailEnd/>
          </a:ln>
        </p:spPr>
      </p:pic>
      <p:sp>
        <p:nvSpPr>
          <p:cNvPr id="3" name="Title 2"/>
          <p:cNvSpPr>
            <a:spLocks noGrp="1"/>
          </p:cNvSpPr>
          <p:nvPr>
            <p:ph type="title"/>
          </p:nvPr>
        </p:nvSpPr>
        <p:spPr>
          <a:xfrm>
            <a:off x="152400" y="152400"/>
            <a:ext cx="8534400" cy="762000"/>
          </a:xfrm>
        </p:spPr>
        <p:txBody>
          <a:bodyPr>
            <a:normAutofit/>
          </a:bodyPr>
          <a:lstStyle/>
          <a:p>
            <a:pPr algn="ctr"/>
            <a:r>
              <a:rPr smtClean="0">
                <a:solidFill>
                  <a:schemeClr val="accent5">
                    <a:lumMod val="50000"/>
                  </a:schemeClr>
                </a:solidFill>
              </a:rPr>
              <a:t>Style, Fashion, and Fad Life Cycles</a:t>
            </a:r>
            <a:endParaRPr lang="fa-IR" dirty="0">
              <a:solidFill>
                <a:schemeClr val="accent5">
                  <a:lumMod val="50000"/>
                </a:schemeClr>
              </a:solidFill>
            </a:endParaRPr>
          </a:p>
        </p:txBody>
      </p:sp>
      <p:sp>
        <p:nvSpPr>
          <p:cNvPr id="5" name="Rectangle 4"/>
          <p:cNvSpPr/>
          <p:nvPr/>
        </p:nvSpPr>
        <p:spPr>
          <a:xfrm>
            <a:off x="228600" y="2971800"/>
            <a:ext cx="8763000" cy="2585323"/>
          </a:xfrm>
          <a:prstGeom prst="rect">
            <a:avLst/>
          </a:prstGeom>
        </p:spPr>
        <p:txBody>
          <a:bodyPr wrap="square">
            <a:spAutoFit/>
          </a:bodyPr>
          <a:lstStyle/>
          <a:p>
            <a:pPr algn="just" rtl="0"/>
            <a:r>
              <a:rPr lang="en-US" dirty="0" smtClean="0">
                <a:latin typeface="Arial" pitchFamily="34" charset="0"/>
              </a:rPr>
              <a:t>We need to distinguish three special categories of product life cycles—</a:t>
            </a:r>
            <a:r>
              <a:rPr lang="en-US" b="1" dirty="0" smtClean="0">
                <a:solidFill>
                  <a:schemeClr val="accent3">
                    <a:lumMod val="50000"/>
                  </a:schemeClr>
                </a:solidFill>
                <a:latin typeface="Arial" pitchFamily="34" charset="0"/>
              </a:rPr>
              <a:t>styles</a:t>
            </a:r>
            <a:r>
              <a:rPr lang="en-US" dirty="0" smtClean="0">
                <a:latin typeface="Arial" pitchFamily="34" charset="0"/>
              </a:rPr>
              <a:t>, </a:t>
            </a:r>
            <a:r>
              <a:rPr lang="en-US" b="1" dirty="0" smtClean="0">
                <a:solidFill>
                  <a:schemeClr val="accent3">
                    <a:lumMod val="50000"/>
                  </a:schemeClr>
                </a:solidFill>
                <a:latin typeface="Arial" pitchFamily="34" charset="0"/>
              </a:rPr>
              <a:t>fashions</a:t>
            </a:r>
            <a:r>
              <a:rPr lang="en-US" dirty="0" smtClean="0">
                <a:latin typeface="Arial" pitchFamily="34" charset="0"/>
              </a:rPr>
              <a:t>, and </a:t>
            </a:r>
            <a:r>
              <a:rPr lang="en-US" b="1" dirty="0" smtClean="0">
                <a:solidFill>
                  <a:schemeClr val="accent3">
                    <a:lumMod val="50000"/>
                  </a:schemeClr>
                </a:solidFill>
                <a:latin typeface="Arial" pitchFamily="34" charset="0"/>
              </a:rPr>
              <a:t>fads</a:t>
            </a:r>
            <a:r>
              <a:rPr lang="en-US" dirty="0" smtClean="0">
                <a:latin typeface="Arial" pitchFamily="34" charset="0"/>
              </a:rPr>
              <a:t>  as shown in Figure above. </a:t>
            </a:r>
            <a:r>
              <a:rPr lang="en-US" b="1" dirty="0" smtClean="0">
                <a:solidFill>
                  <a:schemeClr val="accent3">
                    <a:lumMod val="50000"/>
                  </a:schemeClr>
                </a:solidFill>
                <a:latin typeface="Arial" pitchFamily="34" charset="0"/>
              </a:rPr>
              <a:t>A style </a:t>
            </a:r>
            <a:r>
              <a:rPr lang="en-US" dirty="0" smtClean="0">
                <a:latin typeface="Arial" pitchFamily="34" charset="0"/>
              </a:rPr>
              <a:t>is a basic and distinctive mode of expression appearing in a field of human endeavor. Styles appear in homes (colonial, ranch, Cape Cod), clothing (formal, business casual, sporty), and art (realistic, surrealistic, abstract). A style can last for generations and go in and out of vogue. </a:t>
            </a:r>
            <a:r>
              <a:rPr lang="en-US" b="1" dirty="0" smtClean="0">
                <a:solidFill>
                  <a:schemeClr val="accent3">
                    <a:lumMod val="50000"/>
                  </a:schemeClr>
                </a:solidFill>
                <a:latin typeface="Arial" pitchFamily="34" charset="0"/>
              </a:rPr>
              <a:t>A fashion </a:t>
            </a:r>
            <a:r>
              <a:rPr lang="en-US" dirty="0" smtClean="0">
                <a:latin typeface="Arial" pitchFamily="34" charset="0"/>
              </a:rPr>
              <a:t>is a currently accepted or popular style in a given field. Fashions pass through four stages: distinctiveness, emulation, mass fashion, and decline. </a:t>
            </a:r>
            <a:r>
              <a:rPr lang="en-US" b="1" dirty="0" smtClean="0">
                <a:solidFill>
                  <a:schemeClr val="accent3">
                    <a:lumMod val="50000"/>
                  </a:schemeClr>
                </a:solidFill>
                <a:latin typeface="Arial" pitchFamily="34" charset="0"/>
              </a:rPr>
              <a:t>Fads</a:t>
            </a:r>
            <a:r>
              <a:rPr lang="en-US" dirty="0" smtClean="0">
                <a:latin typeface="Arial" pitchFamily="34" charset="0"/>
              </a:rPr>
              <a:t> are fashions that come quickly into public view, are adopted with great zeal, peak early, and decline very fast.</a:t>
            </a:r>
          </a:p>
        </p:txBody>
      </p:sp>
      <p:sp>
        <p:nvSpPr>
          <p:cNvPr id="6" name="Rectangle 5"/>
          <p:cNvSpPr/>
          <p:nvPr/>
        </p:nvSpPr>
        <p:spPr>
          <a:xfrm>
            <a:off x="0" y="5562600"/>
            <a:ext cx="4724400" cy="646331"/>
          </a:xfrm>
          <a:prstGeom prst="rect">
            <a:avLst/>
          </a:prstGeom>
          <a:solidFill>
            <a:schemeClr val="tx1">
              <a:lumMod val="65000"/>
            </a:schemeClr>
          </a:solidFill>
        </p:spPr>
        <p:txBody>
          <a:bodyPr wrap="square">
            <a:spAutoFit/>
          </a:bodyPr>
          <a:lstStyle/>
          <a:p>
            <a:pPr algn="just" rtl="0"/>
            <a:r>
              <a:rPr lang="en-US" dirty="0" smtClean="0">
                <a:solidFill>
                  <a:schemeClr val="bg1"/>
                </a:solidFill>
              </a:rPr>
              <a:t>The length of a fashion cycle is hard to predict.</a:t>
            </a:r>
            <a:endParaRPr lang="fa-IR" dirty="0">
              <a:solidFill>
                <a:schemeClr val="bg1"/>
              </a:solidFill>
            </a:endParaRPr>
          </a:p>
        </p:txBody>
      </p:sp>
      <p:sp>
        <p:nvSpPr>
          <p:cNvPr id="8" name="Rectangle 7"/>
          <p:cNvSpPr/>
          <p:nvPr/>
        </p:nvSpPr>
        <p:spPr>
          <a:xfrm>
            <a:off x="0" y="6211669"/>
            <a:ext cx="4724400" cy="646331"/>
          </a:xfrm>
          <a:prstGeom prst="rect">
            <a:avLst/>
          </a:prstGeom>
          <a:solidFill>
            <a:schemeClr val="accent1">
              <a:lumMod val="50000"/>
            </a:schemeClr>
          </a:solidFill>
        </p:spPr>
        <p:txBody>
          <a:bodyPr wrap="square">
            <a:spAutoFit/>
          </a:bodyPr>
          <a:lstStyle/>
          <a:p>
            <a:pPr algn="just" rtl="0"/>
            <a:r>
              <a:rPr lang="en-US" dirty="0" smtClean="0"/>
              <a:t>Too many consumers adopt the fashion,</a:t>
            </a:r>
          </a:p>
          <a:p>
            <a:pPr algn="just" rtl="0"/>
            <a:r>
              <a:rPr lang="en-US" dirty="0" smtClean="0"/>
              <a:t>thus turning others away.</a:t>
            </a:r>
            <a:endParaRPr lang="fa-IR" dirty="0"/>
          </a:p>
        </p:txBody>
      </p:sp>
      <p:sp>
        <p:nvSpPr>
          <p:cNvPr id="7" name="Slide Number Placeholder 6"/>
          <p:cNvSpPr>
            <a:spLocks noGrp="1"/>
          </p:cNvSpPr>
          <p:nvPr>
            <p:ph type="sldNum" sz="quarter" idx="15"/>
          </p:nvPr>
        </p:nvSpPr>
        <p:spPr/>
        <p:txBody>
          <a:bodyPr/>
          <a:lstStyle/>
          <a:p>
            <a:fld id="{B0AD0C61-1846-473C-BCB0-4418E54FBCC8}" type="slidenum">
              <a:rPr lang="fa-IR" smtClean="0"/>
              <a:pPr/>
              <a:t>50</a:t>
            </a:fld>
            <a:endParaRPr lang="fa-I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bg/>
                                          </p:spTgt>
                                        </p:tgtEl>
                                        <p:attrNameLst>
                                          <p:attrName>style.visibility</p:attrName>
                                        </p:attrNameLst>
                                      </p:cBhvr>
                                      <p:to>
                                        <p:strVal val="visible"/>
                                      </p:to>
                                    </p:set>
                                    <p:anim calcmode="lin" valueType="num">
                                      <p:cBhvr additive="base">
                                        <p:cTn id="30"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1"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 calcmode="lin" valueType="num">
                                      <p:cBhvr additive="base">
                                        <p:cTn id="3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 calcmode="lin" valueType="num">
                                      <p:cBhvr additive="base">
                                        <p:cTn id="4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animBg="1"/>
      <p:bldP spid="8"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029200"/>
          </a:xfrm>
        </p:spPr>
        <p:txBody>
          <a:bodyPr>
            <a:normAutofit fontScale="25000" lnSpcReduction="20000"/>
          </a:bodyPr>
          <a:lstStyle/>
          <a:p>
            <a:pPr algn="just" rtl="0">
              <a:buNone/>
            </a:pPr>
            <a:r>
              <a:rPr lang="en-US" sz="7200" i="1" dirty="0" smtClean="0"/>
              <a:t>“. . . effective WOM and buzz marketing is not rooted in the marketing of a particular brand, product, or service, but rather is based in the everyday relationships and conversations of people discussing other matters. ”</a:t>
            </a:r>
            <a:endParaRPr lang="en-US" sz="7200" dirty="0" smtClean="0"/>
          </a:p>
          <a:p>
            <a:pPr algn="l" rtl="0">
              <a:buNone/>
            </a:pPr>
            <a:r>
              <a:rPr lang="en-US" sz="7200" i="1" dirty="0" smtClean="0"/>
              <a:t> </a:t>
            </a:r>
            <a:endParaRPr lang="en-US" sz="7200" dirty="0" smtClean="0"/>
          </a:p>
          <a:p>
            <a:pPr algn="ctr" rtl="0">
              <a:buNone/>
            </a:pPr>
            <a:r>
              <a:rPr lang="en-US" sz="7200" i="1" dirty="0" smtClean="0"/>
              <a:t> </a:t>
            </a:r>
            <a:endParaRPr lang="en-US" sz="7200" dirty="0" smtClean="0"/>
          </a:p>
          <a:p>
            <a:pPr algn="just" rtl="0">
              <a:buNone/>
            </a:pPr>
            <a:r>
              <a:rPr lang="en-US" sz="7200" i="1" dirty="0" smtClean="0"/>
              <a:t>  </a:t>
            </a:r>
            <a:r>
              <a:rPr lang="en-US" sz="7200" dirty="0" smtClean="0"/>
              <a:t>Defining </a:t>
            </a:r>
            <a:r>
              <a:rPr lang="en-US" sz="7200" b="1" i="1" dirty="0" smtClean="0">
                <a:solidFill>
                  <a:schemeClr val="bg1"/>
                </a:solidFill>
              </a:rPr>
              <a:t>word of mouth </a:t>
            </a:r>
            <a:r>
              <a:rPr lang="en-US" sz="7200" dirty="0" smtClean="0"/>
              <a:t>(WOM)can be tricky, especially in light of the Internet and recent emergence of buzz marketing firms. According to </a:t>
            </a:r>
            <a:r>
              <a:rPr lang="en-US" sz="7200" dirty="0" err="1" smtClean="0"/>
              <a:t>Buttle’s</a:t>
            </a:r>
            <a:r>
              <a:rPr lang="en-US" sz="7200" dirty="0" smtClean="0"/>
              <a:t> (1998) review of marketing research, Arndt (1967) discussed WOM as </a:t>
            </a:r>
            <a:r>
              <a:rPr lang="en-US" sz="7200" dirty="0" smtClean="0">
                <a:solidFill>
                  <a:schemeClr val="bg1"/>
                </a:solidFill>
              </a:rPr>
              <a:t>face-to-face communication </a:t>
            </a:r>
            <a:r>
              <a:rPr lang="en-US" sz="7200" dirty="0" smtClean="0"/>
              <a:t>about a brand, product, or service between people who are perceived as not having connections to a commercial entity. Bone’s (1992) definition is similar though she noted that WOM could be a group phenomenon: </a:t>
            </a:r>
            <a:r>
              <a:rPr lang="en-US" sz="7200" dirty="0" smtClean="0">
                <a:solidFill>
                  <a:schemeClr val="bg1"/>
                </a:solidFill>
              </a:rPr>
              <a:t>“an exchange of comments, thoughts, and ideas among two or more individuals in which none of the individuals represent a marketing source”.</a:t>
            </a:r>
          </a:p>
          <a:p>
            <a:pPr algn="l" rtl="0">
              <a:buNone/>
            </a:pPr>
            <a:endParaRPr lang="en-US" sz="7200" dirty="0" smtClean="0">
              <a:solidFill>
                <a:schemeClr val="bg1"/>
              </a:solidFill>
            </a:endParaRPr>
          </a:p>
          <a:p>
            <a:pPr algn="l" rtl="0">
              <a:buNone/>
            </a:pPr>
            <a:endParaRPr lang="en-US" sz="7200" dirty="0" smtClean="0"/>
          </a:p>
          <a:p>
            <a:pPr algn="l" rtl="0">
              <a:buNone/>
            </a:pPr>
            <a:r>
              <a:rPr lang="en-US" sz="7200" dirty="0" smtClean="0"/>
              <a:t> </a:t>
            </a:r>
          </a:p>
          <a:p>
            <a:pPr algn="l" rtl="0">
              <a:buNone/>
            </a:pPr>
            <a:r>
              <a:rPr lang="en-US" sz="7200" dirty="0" smtClean="0"/>
              <a:t> </a:t>
            </a:r>
          </a:p>
          <a:p>
            <a:pPr algn="l" rtl="0">
              <a:buNone/>
            </a:pP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a:buNone/>
            </a:pPr>
            <a:r>
              <a:rPr lang="fa-IR" dirty="0" smtClean="0"/>
              <a:t> </a:t>
            </a:r>
            <a:endParaRPr lang="en-US" dirty="0" smtClean="0"/>
          </a:p>
          <a:p>
            <a:pPr algn="l">
              <a:buNone/>
            </a:pPr>
            <a:endParaRPr lang="fa-IR" dirty="0"/>
          </a:p>
        </p:txBody>
      </p:sp>
      <p:sp>
        <p:nvSpPr>
          <p:cNvPr id="3" name="Title 2"/>
          <p:cNvSpPr>
            <a:spLocks noGrp="1"/>
          </p:cNvSpPr>
          <p:nvPr>
            <p:ph type="title"/>
          </p:nvPr>
        </p:nvSpPr>
        <p:spPr>
          <a:xfrm>
            <a:off x="457200" y="152400"/>
            <a:ext cx="8229600" cy="685800"/>
          </a:xfrm>
        </p:spPr>
        <p:txBody>
          <a:bodyPr>
            <a:normAutofit fontScale="90000"/>
          </a:bodyPr>
          <a:lstStyle/>
          <a:p>
            <a:pPr algn="ctr"/>
            <a:r>
              <a:rPr b="1" smtClean="0">
                <a:solidFill>
                  <a:schemeClr val="accent4">
                    <a:lumMod val="50000"/>
                  </a:schemeClr>
                </a:solidFill>
              </a:rPr>
              <a:t>WOM</a:t>
            </a:r>
            <a:endParaRPr lang="fa-IR" b="1" dirty="0">
              <a:solidFill>
                <a:schemeClr val="accent4">
                  <a:lumMod val="50000"/>
                </a:schemeClr>
              </a:solidFill>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51</a:t>
            </a:fld>
            <a:endParaRPr lang="fa-I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305800" cy="5638800"/>
          </a:xfrm>
        </p:spPr>
        <p:txBody>
          <a:bodyPr>
            <a:normAutofit fontScale="70000" lnSpcReduction="20000"/>
          </a:bodyPr>
          <a:lstStyle/>
          <a:p>
            <a:pPr algn="l" rtl="0">
              <a:buNone/>
            </a:pPr>
            <a:r>
              <a:rPr lang="en-US" dirty="0" err="1" smtClean="0">
                <a:cs typeface="+mj-cs"/>
              </a:rPr>
              <a:t>Buttle</a:t>
            </a:r>
            <a:r>
              <a:rPr lang="en-US" dirty="0" smtClean="0">
                <a:cs typeface="+mj-cs"/>
              </a:rPr>
              <a:t> (1998), however, found these definitions unsatisfactory because </a:t>
            </a:r>
            <a:r>
              <a:rPr lang="en-US" b="1" dirty="0" smtClean="0">
                <a:solidFill>
                  <a:schemeClr val="bg2">
                    <a:lumMod val="50000"/>
                  </a:schemeClr>
                </a:solidFill>
                <a:cs typeface="+mj-cs"/>
              </a:rPr>
              <a:t>(a)</a:t>
            </a:r>
            <a:r>
              <a:rPr lang="en-US" dirty="0" smtClean="0">
                <a:cs typeface="+mj-cs"/>
              </a:rPr>
              <a:t>WOM can include talk about an organization (in addition to a brand, product, or service), </a:t>
            </a:r>
            <a:r>
              <a:rPr lang="en-US" b="1" dirty="0" smtClean="0">
                <a:solidFill>
                  <a:schemeClr val="bg2">
                    <a:lumMod val="50000"/>
                  </a:schemeClr>
                </a:solidFill>
                <a:cs typeface="+mj-cs"/>
              </a:rPr>
              <a:t>(b)</a:t>
            </a:r>
            <a:r>
              <a:rPr lang="en-US" dirty="0" smtClean="0">
                <a:cs typeface="+mj-cs"/>
              </a:rPr>
              <a:t> it can be electronically mediated (such as cell phone, chat rooms, e-mail, Web sites, “tell-a-friend” hyperlinks, etc.), and </a:t>
            </a:r>
            <a:r>
              <a:rPr lang="en-US" b="1" dirty="0" smtClean="0">
                <a:solidFill>
                  <a:schemeClr val="bg2">
                    <a:lumMod val="50000"/>
                  </a:schemeClr>
                </a:solidFill>
                <a:cs typeface="+mj-cs"/>
              </a:rPr>
              <a:t>(c)</a:t>
            </a:r>
            <a:r>
              <a:rPr lang="en-US" dirty="0" smtClean="0">
                <a:cs typeface="+mj-cs"/>
              </a:rPr>
              <a:t> more and more companies may offer incentives or rewards for consumers to spread WOM or make referrals (e.g., to refer friends and family members for a company’s services). </a:t>
            </a:r>
            <a:r>
              <a:rPr lang="en-US" dirty="0" err="1" smtClean="0">
                <a:cs typeface="+mj-cs"/>
              </a:rPr>
              <a:t>Buttle</a:t>
            </a:r>
            <a:r>
              <a:rPr lang="en-US" dirty="0" smtClean="0">
                <a:cs typeface="+mj-cs"/>
              </a:rPr>
              <a:t> concluded that currently the only distinguishing feature of WOM may be that “WOM is uttered by sources who are assumed by receivers to be independent of corporate influence”.</a:t>
            </a:r>
          </a:p>
          <a:p>
            <a:pPr algn="l" rtl="0">
              <a:buNone/>
            </a:pPr>
            <a:endParaRPr lang="en-US" dirty="0" smtClean="0">
              <a:cs typeface="+mj-cs"/>
            </a:endParaRPr>
          </a:p>
          <a:p>
            <a:pPr algn="just" rtl="0">
              <a:buNone/>
            </a:pPr>
            <a:r>
              <a:rPr lang="en-US" dirty="0" smtClean="0">
                <a:latin typeface="Arial" pitchFamily="34" charset="0"/>
                <a:cs typeface="+mj-cs"/>
              </a:rPr>
              <a:t>Consumers use </a:t>
            </a:r>
            <a:r>
              <a:rPr lang="en-US" dirty="0" smtClean="0">
                <a:solidFill>
                  <a:schemeClr val="bg2">
                    <a:lumMod val="50000"/>
                  </a:schemeClr>
                </a:solidFill>
                <a:latin typeface="Arial" pitchFamily="34" charset="0"/>
                <a:cs typeface="+mj-cs"/>
              </a:rPr>
              <a:t>word of mouth </a:t>
            </a:r>
            <a:r>
              <a:rPr lang="en-US" dirty="0" smtClean="0">
                <a:latin typeface="Arial" pitchFamily="34" charset="0"/>
                <a:cs typeface="+mj-cs"/>
              </a:rPr>
              <a:t>to talk about dozens of brands each day, from media and entertainment products such as movies, TV shows, and publications to food products, travel services, and retail stores. With the growth of social media, marketers sometimes distinguish paid media from earned or free media. Although different points of view prevail, paid media results from press coverage of company-generated advertising, publicity, or other promotional efforts. Earned media—sometimes called free media—is all the PR benefits a firm receives without having directly paid for anything—all the news stories, blogs, social network conversations that deal with a brand. Earned media isn’t literally free—the company has to invest in products, services, and their marketing to some degree to get people to pay attention and write and talk about them, but the expenses are not devoted to eliciting a media response.(kotler_14e_19 )</a:t>
            </a:r>
          </a:p>
        </p:txBody>
      </p:sp>
      <p:sp>
        <p:nvSpPr>
          <p:cNvPr id="3" name="Title 2"/>
          <p:cNvSpPr>
            <a:spLocks noGrp="1"/>
          </p:cNvSpPr>
          <p:nvPr>
            <p:ph type="title"/>
          </p:nvPr>
        </p:nvSpPr>
        <p:spPr>
          <a:xfrm>
            <a:off x="457200" y="152400"/>
            <a:ext cx="8229600" cy="609600"/>
          </a:xfrm>
        </p:spPr>
        <p:txBody>
          <a:bodyPr>
            <a:normAutofit fontScale="90000"/>
          </a:bodyPr>
          <a:lstStyle/>
          <a:p>
            <a:pPr algn="ctr"/>
            <a:r>
              <a:rPr b="1" smtClean="0">
                <a:solidFill>
                  <a:schemeClr val="accent4">
                    <a:lumMod val="50000"/>
                  </a:schemeClr>
                </a:solidFill>
              </a:rPr>
              <a:t>WOM</a:t>
            </a:r>
            <a:r>
              <a:rPr lang="fa-IR" dirty="0" smtClean="0">
                <a:solidFill>
                  <a:schemeClr val="accent4">
                    <a:lumMod val="50000"/>
                  </a:schemeClr>
                </a:solidFill>
              </a:rPr>
              <a:t> </a:t>
            </a:r>
            <a:endParaRPr lang="fa-IR" dirty="0"/>
          </a:p>
        </p:txBody>
      </p:sp>
      <p:sp>
        <p:nvSpPr>
          <p:cNvPr id="4" name="Slide Number Placeholder 3"/>
          <p:cNvSpPr>
            <a:spLocks noGrp="1"/>
          </p:cNvSpPr>
          <p:nvPr>
            <p:ph type="sldNum" sz="quarter" idx="15"/>
          </p:nvPr>
        </p:nvSpPr>
        <p:spPr/>
        <p:txBody>
          <a:bodyPr/>
          <a:lstStyle/>
          <a:p>
            <a:fld id="{B0AD0C61-1846-473C-BCB0-4418E54FBCC8}" type="slidenum">
              <a:rPr lang="fa-IR" smtClean="0"/>
              <a:pPr/>
              <a:t>52</a:t>
            </a:fld>
            <a:endParaRPr lang="fa-I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610600" cy="1295400"/>
          </a:xfrm>
        </p:spPr>
        <p:txBody>
          <a:bodyPr>
            <a:normAutofit/>
          </a:bodyPr>
          <a:lstStyle/>
          <a:p>
            <a:pPr algn="l">
              <a:buNone/>
            </a:pPr>
            <a:r>
              <a:rPr lang="en-US" b="1" dirty="0" smtClean="0">
                <a:solidFill>
                  <a:schemeClr val="bg2">
                    <a:lumMod val="50000"/>
                  </a:schemeClr>
                </a:solidFill>
              </a:rPr>
              <a:t>Buzz marketing </a:t>
            </a:r>
            <a:r>
              <a:rPr lang="en-US" dirty="0" smtClean="0"/>
              <a:t>organizations either pay people, or seek volunteers, to try new brands and then have agents “talk them up” among their social networks.</a:t>
            </a:r>
          </a:p>
          <a:p>
            <a:pPr algn="l">
              <a:buNone/>
            </a:pPr>
            <a:endParaRPr lang="fa-IR" dirty="0"/>
          </a:p>
        </p:txBody>
      </p:sp>
      <p:sp>
        <p:nvSpPr>
          <p:cNvPr id="3" name="Title 2"/>
          <p:cNvSpPr>
            <a:spLocks noGrp="1"/>
          </p:cNvSpPr>
          <p:nvPr>
            <p:ph type="title"/>
          </p:nvPr>
        </p:nvSpPr>
        <p:spPr>
          <a:xfrm>
            <a:off x="457200" y="152400"/>
            <a:ext cx="8229600" cy="685800"/>
          </a:xfrm>
        </p:spPr>
        <p:txBody>
          <a:bodyPr>
            <a:normAutofit fontScale="90000"/>
          </a:bodyPr>
          <a:lstStyle/>
          <a:p>
            <a:pPr algn="ctr"/>
            <a:r>
              <a:rPr smtClean="0">
                <a:solidFill>
                  <a:schemeClr val="accent4">
                    <a:lumMod val="50000"/>
                  </a:schemeClr>
                </a:solidFill>
              </a:rPr>
              <a:t>Buzz and Viral Marketing</a:t>
            </a:r>
            <a:endParaRPr lang="fa-IR" dirty="0">
              <a:solidFill>
                <a:schemeClr val="accent4">
                  <a:lumMod val="50000"/>
                </a:schemeClr>
              </a:solidFill>
            </a:endParaRPr>
          </a:p>
        </p:txBody>
      </p:sp>
      <p:sp>
        <p:nvSpPr>
          <p:cNvPr id="4" name="Rectangle 3"/>
          <p:cNvSpPr/>
          <p:nvPr/>
        </p:nvSpPr>
        <p:spPr>
          <a:xfrm>
            <a:off x="3276600" y="2438400"/>
            <a:ext cx="2667000" cy="369332"/>
          </a:xfrm>
          <a:prstGeom prst="rect">
            <a:avLst/>
          </a:prstGeom>
        </p:spPr>
        <p:txBody>
          <a:bodyPr wrap="square">
            <a:spAutoFit/>
          </a:bodyPr>
          <a:lstStyle/>
          <a:p>
            <a:pPr algn="ctr"/>
            <a:r>
              <a:rPr lang="en-US" b="1" dirty="0" smtClean="0">
                <a:solidFill>
                  <a:schemeClr val="accent5">
                    <a:lumMod val="50000"/>
                  </a:schemeClr>
                </a:solidFill>
              </a:rPr>
              <a:t>?</a:t>
            </a:r>
            <a:r>
              <a:rPr lang="fa-IR" b="1" dirty="0" smtClean="0">
                <a:solidFill>
                  <a:schemeClr val="accent5">
                    <a:lumMod val="50000"/>
                  </a:schemeClr>
                </a:solidFill>
              </a:rPr>
              <a:t> </a:t>
            </a:r>
            <a:r>
              <a:rPr lang="en-US" b="1" dirty="0" smtClean="0">
                <a:solidFill>
                  <a:schemeClr val="accent5">
                    <a:lumMod val="50000"/>
                  </a:schemeClr>
                </a:solidFill>
              </a:rPr>
              <a:t>How to Start Buzz</a:t>
            </a:r>
            <a:endParaRPr lang="fa-IR" b="1" dirty="0">
              <a:solidFill>
                <a:schemeClr val="accent5">
                  <a:lumMod val="50000"/>
                </a:schemeClr>
              </a:solidFill>
            </a:endParaRPr>
          </a:p>
        </p:txBody>
      </p:sp>
      <p:sp>
        <p:nvSpPr>
          <p:cNvPr id="5" name="Rectangle 4"/>
          <p:cNvSpPr/>
          <p:nvPr/>
        </p:nvSpPr>
        <p:spPr>
          <a:xfrm>
            <a:off x="228600" y="2819400"/>
            <a:ext cx="8686800" cy="1477328"/>
          </a:xfrm>
          <a:prstGeom prst="rect">
            <a:avLst/>
          </a:prstGeom>
          <a:solidFill>
            <a:schemeClr val="accent1">
              <a:lumMod val="60000"/>
              <a:lumOff val="40000"/>
            </a:schemeClr>
          </a:solidFill>
        </p:spPr>
        <p:txBody>
          <a:bodyPr wrap="square">
            <a:spAutoFit/>
          </a:bodyPr>
          <a:lstStyle/>
          <a:p>
            <a:pPr algn="just" rtl="0">
              <a:buFont typeface="Arial" pitchFamily="34" charset="0"/>
              <a:buChar char="•"/>
            </a:pPr>
            <a:r>
              <a:rPr lang="en-US" dirty="0" smtClean="0">
                <a:solidFill>
                  <a:schemeClr val="bg1"/>
                </a:solidFill>
              </a:rPr>
              <a:t>Identify influential individuals and companies and devote extra effort to them</a:t>
            </a:r>
          </a:p>
          <a:p>
            <a:pPr algn="just" rtl="0">
              <a:buFont typeface="Arial" pitchFamily="34" charset="0"/>
              <a:buChar char="•"/>
            </a:pPr>
            <a:r>
              <a:rPr lang="en-US" dirty="0" smtClean="0">
                <a:solidFill>
                  <a:schemeClr val="bg1"/>
                </a:solidFill>
              </a:rPr>
              <a:t>Supply key people with product samples</a:t>
            </a:r>
          </a:p>
          <a:p>
            <a:pPr algn="just" rtl="0">
              <a:buFont typeface="Arial" pitchFamily="34" charset="0"/>
              <a:buChar char="•"/>
            </a:pPr>
            <a:r>
              <a:rPr lang="en-US" dirty="0" smtClean="0">
                <a:solidFill>
                  <a:schemeClr val="bg1"/>
                </a:solidFill>
              </a:rPr>
              <a:t>Work through community influential</a:t>
            </a:r>
          </a:p>
          <a:p>
            <a:pPr algn="just" rtl="0">
              <a:buFont typeface="Arial" pitchFamily="34" charset="0"/>
              <a:buChar char="•"/>
            </a:pPr>
            <a:r>
              <a:rPr lang="en-US" dirty="0" smtClean="0">
                <a:solidFill>
                  <a:schemeClr val="bg1"/>
                </a:solidFill>
              </a:rPr>
              <a:t>Develop word-of-mouth referral channels to build business</a:t>
            </a:r>
          </a:p>
          <a:p>
            <a:pPr algn="just" rtl="0">
              <a:buFont typeface="Arial" pitchFamily="34" charset="0"/>
              <a:buChar char="•"/>
            </a:pPr>
            <a:r>
              <a:rPr lang="en-US" dirty="0" smtClean="0">
                <a:solidFill>
                  <a:schemeClr val="bg1"/>
                </a:solidFill>
              </a:rPr>
              <a:t>Provide compelling information that customers want to pass along</a:t>
            </a:r>
          </a:p>
        </p:txBody>
      </p:sp>
      <p:sp>
        <p:nvSpPr>
          <p:cNvPr id="33793" name="Rectangle 1"/>
          <p:cNvSpPr>
            <a:spLocks noChangeArrowheads="1"/>
          </p:cNvSpPr>
          <p:nvPr/>
        </p:nvSpPr>
        <p:spPr bwMode="auto">
          <a:xfrm>
            <a:off x="0" y="4495800"/>
            <a:ext cx="914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Some marketers highlight two particular forms of word of mouth</a:t>
            </a:r>
            <a:r>
              <a:rPr kumimoji="0" lang="en-US" b="0" i="0" u="none" strike="noStrike" cap="none" normalizeH="0" baseline="0" dirty="0" smtClean="0">
                <a:ln>
                  <a:noFill/>
                </a:ln>
                <a:solidFill>
                  <a:schemeClr val="tx1"/>
                </a:solidFill>
                <a:effectLst/>
                <a:latin typeface="Calibri"/>
                <a:ea typeface="Calibri" pitchFamily="34" charset="0"/>
                <a:cs typeface="Minion-Regular"/>
              </a:rPr>
              <a:t>—</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buzz and viral marketing.</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accent4">
                    <a:lumMod val="50000"/>
                  </a:schemeClr>
                </a:solidFill>
                <a:effectLst/>
                <a:latin typeface="Minion-Italic"/>
                <a:ea typeface="Calibri" pitchFamily="34" charset="0"/>
                <a:cs typeface="Arial" pitchFamily="34" charset="0"/>
              </a:rPr>
              <a:t>Buzz marketing </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generates excitement, creates publicity, and conveys new relevant brand-related information through unexpected or even outrageous means. </a:t>
            </a:r>
            <a:r>
              <a:rPr kumimoji="0" lang="en-US" b="1" i="0" u="none" strike="noStrike" cap="none" normalizeH="0" baseline="0" dirty="0" smtClean="0">
                <a:ln>
                  <a:noFill/>
                </a:ln>
                <a:solidFill>
                  <a:schemeClr val="accent4">
                    <a:lumMod val="50000"/>
                  </a:schemeClr>
                </a:solidFill>
                <a:effectLst/>
                <a:latin typeface="Minion-Italic"/>
                <a:ea typeface="Calibri" pitchFamily="34" charset="0"/>
                <a:cs typeface="Arial" pitchFamily="34" charset="0"/>
              </a:rPr>
              <a:t>Viral marketing</a:t>
            </a:r>
            <a:r>
              <a:rPr kumimoji="0" lang="en-US" b="0" i="0" u="none" strike="noStrike" cap="none" normalizeH="0" baseline="0" dirty="0" smtClean="0">
                <a:ln>
                  <a:noFill/>
                </a:ln>
                <a:solidFill>
                  <a:schemeClr val="tx1"/>
                </a:solidFill>
                <a:effectLst/>
                <a:latin typeface="Minion-Italic"/>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is another form of word of mouth, or </a:t>
            </a:r>
            <a:r>
              <a:rPr kumimoji="0" lang="en-US" b="0" i="0" u="none" strike="noStrike" cap="none" normalizeH="0" baseline="0" dirty="0" smtClean="0">
                <a:ln>
                  <a:noFill/>
                </a:ln>
                <a:solidFill>
                  <a:schemeClr val="tx1"/>
                </a:solidFill>
                <a:effectLst/>
                <a:latin typeface="Calibri"/>
                <a:ea typeface="Calibri" pitchFamily="34" charset="0"/>
                <a:cs typeface="Minion-Regular"/>
              </a:rPr>
              <a:t>“</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word of mouse,</a:t>
            </a:r>
            <a:r>
              <a:rPr kumimoji="0" lang="en-US" b="0" i="0" u="none" strike="noStrike" cap="none" normalizeH="0" baseline="0" dirty="0" smtClean="0">
                <a:ln>
                  <a:noFill/>
                </a:ln>
                <a:solidFill>
                  <a:schemeClr val="tx1"/>
                </a:solidFill>
                <a:effectLst/>
                <a:latin typeface="Calibri"/>
                <a:ea typeface="Calibri" pitchFamily="34" charset="0"/>
                <a:cs typeface="Minion-Regular"/>
              </a:rPr>
              <a:t>”</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 that encourages consumers to pass along company-developed products and services or audio, video, or written information to others online.</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Slide Number Placeholder 6"/>
          <p:cNvSpPr>
            <a:spLocks noGrp="1"/>
          </p:cNvSpPr>
          <p:nvPr>
            <p:ph type="sldNum" sz="quarter" idx="15"/>
          </p:nvPr>
        </p:nvSpPr>
        <p:spPr/>
        <p:txBody>
          <a:bodyPr/>
          <a:lstStyle/>
          <a:p>
            <a:fld id="{B0AD0C61-1846-473C-BCB0-4418E54FBCC8}" type="slidenum">
              <a:rPr lang="fa-IR" smtClean="0"/>
              <a:pPr/>
              <a:t>53</a:t>
            </a:fld>
            <a:endParaRPr lang="fa-I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ral_marketing_principles_size485.jpg"/>
          <p:cNvPicPr>
            <a:picLocks noChangeAspect="1"/>
          </p:cNvPicPr>
          <p:nvPr/>
        </p:nvPicPr>
        <p:blipFill>
          <a:blip r:embed="rId2"/>
          <a:stretch>
            <a:fillRect/>
          </a:stretch>
        </p:blipFill>
        <p:spPr>
          <a:xfrm>
            <a:off x="0" y="0"/>
            <a:ext cx="2009482" cy="1524000"/>
          </a:xfrm>
          <a:prstGeom prst="rect">
            <a:avLst/>
          </a:prstGeom>
        </p:spPr>
      </p:pic>
      <p:sp>
        <p:nvSpPr>
          <p:cNvPr id="2" name="Content Placeholder 1"/>
          <p:cNvSpPr>
            <a:spLocks noGrp="1"/>
          </p:cNvSpPr>
          <p:nvPr>
            <p:ph idx="1"/>
          </p:nvPr>
        </p:nvSpPr>
        <p:spPr>
          <a:xfrm>
            <a:off x="457200" y="1524000"/>
            <a:ext cx="8229600" cy="5029200"/>
          </a:xfrm>
        </p:spPr>
        <p:txBody>
          <a:bodyPr>
            <a:normAutofit fontScale="70000" lnSpcReduction="20000"/>
          </a:bodyPr>
          <a:lstStyle/>
          <a:p>
            <a:pPr algn="just" rtl="0">
              <a:buNone/>
            </a:pPr>
            <a:endParaRPr lang="en-US" b="1" dirty="0" smtClean="0">
              <a:solidFill>
                <a:schemeClr val="accent4">
                  <a:lumMod val="50000"/>
                </a:schemeClr>
              </a:solidFill>
            </a:endParaRPr>
          </a:p>
          <a:p>
            <a:pPr algn="just" rtl="0">
              <a:buNone/>
            </a:pPr>
            <a:r>
              <a:rPr lang="en-US" b="1" dirty="0" smtClean="0">
                <a:solidFill>
                  <a:schemeClr val="accent4">
                    <a:lumMod val="50000"/>
                  </a:schemeClr>
                </a:solidFill>
              </a:rPr>
              <a:t>Buzz and viral marketing</a:t>
            </a:r>
            <a:r>
              <a:rPr lang="en-US" dirty="0" smtClean="0"/>
              <a:t> both try to create a splash in the marketplace to showcase a brand and its noteworthy features. Some believe these influences are driven more by the rules of entertainment than the rules of selling. Consider these examples: Quicksilver puts out surfing videos and surf-culture books for teens, Johnson &amp; Johnson and Pampers both have popular Web sites with parenting advice for babies; </a:t>
            </a:r>
            <a:r>
              <a:rPr lang="en-US" dirty="0" err="1" smtClean="0"/>
              <a:t>Walmart</a:t>
            </a:r>
            <a:r>
              <a:rPr lang="en-US" dirty="0" smtClean="0"/>
              <a:t> places videos with money-saving tips on YouTube; Mountain Dew has a record label; and Hasbro is joining forces with Discovery to create a TV channel. Ultimately, however, the  success of any viral or buzz campaign depends on the willingness of consumers to talk to other  consumers.</a:t>
            </a:r>
          </a:p>
          <a:p>
            <a:pPr algn="just" rtl="0">
              <a:buNone/>
            </a:pPr>
            <a:endParaRPr lang="en-US" dirty="0" smtClean="0"/>
          </a:p>
          <a:p>
            <a:pPr algn="just" rtl="0">
              <a:buNone/>
            </a:pPr>
            <a:endParaRPr lang="en-US" dirty="0" smtClean="0"/>
          </a:p>
          <a:p>
            <a:pPr algn="just" rtl="0">
              <a:buNone/>
            </a:pPr>
            <a:r>
              <a:rPr lang="en-US" dirty="0" smtClean="0"/>
              <a:t> </a:t>
            </a:r>
          </a:p>
          <a:p>
            <a:pPr algn="l" rtl="0">
              <a:buNone/>
            </a:pPr>
            <a:endParaRPr lang="en-US" dirty="0" smtClean="0"/>
          </a:p>
          <a:p>
            <a:pPr algn="l" rtl="0">
              <a:buNone/>
            </a:pPr>
            <a:r>
              <a:rPr lang="en-US" dirty="0" smtClean="0"/>
              <a:t> </a:t>
            </a:r>
          </a:p>
          <a:p>
            <a:pPr algn="l" rtl="0">
              <a:buNone/>
            </a:pPr>
            <a:endParaRPr lang="en-US" dirty="0" smtClean="0"/>
          </a:p>
          <a:p>
            <a:pPr algn="l">
              <a:buNone/>
            </a:pPr>
            <a:endParaRPr lang="en-US" dirty="0" smtClean="0"/>
          </a:p>
          <a:p>
            <a:pPr algn="l">
              <a:buNone/>
            </a:pPr>
            <a:r>
              <a:rPr lang="en-US" b="1" dirty="0" smtClean="0">
                <a:solidFill>
                  <a:schemeClr val="bg1">
                    <a:lumMod val="95000"/>
                    <a:lumOff val="5000"/>
                  </a:schemeClr>
                </a:solidFill>
              </a:rPr>
              <a:t>(kotler_14e_19) </a:t>
            </a:r>
            <a:endParaRPr lang="fa-IR" b="1" dirty="0">
              <a:solidFill>
                <a:schemeClr val="bg1">
                  <a:lumMod val="95000"/>
                  <a:lumOff val="5000"/>
                </a:schemeClr>
              </a:solidFill>
            </a:endParaRPr>
          </a:p>
        </p:txBody>
      </p:sp>
      <p:sp>
        <p:nvSpPr>
          <p:cNvPr id="3" name="Title 2"/>
          <p:cNvSpPr>
            <a:spLocks noGrp="1"/>
          </p:cNvSpPr>
          <p:nvPr>
            <p:ph type="title"/>
          </p:nvPr>
        </p:nvSpPr>
        <p:spPr>
          <a:xfrm>
            <a:off x="457200" y="152400"/>
            <a:ext cx="8229600" cy="914400"/>
          </a:xfrm>
        </p:spPr>
        <p:txBody>
          <a:bodyPr/>
          <a:lstStyle/>
          <a:p>
            <a:pPr algn="ctr"/>
            <a:r>
              <a:rPr smtClean="0">
                <a:solidFill>
                  <a:schemeClr val="accent4">
                    <a:lumMod val="50000"/>
                  </a:schemeClr>
                </a:solidFill>
              </a:rPr>
              <a:t>Buzz and Viral Marketing</a:t>
            </a:r>
            <a:endParaRPr lang="fa-IR" dirty="0"/>
          </a:p>
        </p:txBody>
      </p:sp>
      <p:sp>
        <p:nvSpPr>
          <p:cNvPr id="6" name="Slide Number Placeholder 5"/>
          <p:cNvSpPr>
            <a:spLocks noGrp="1"/>
          </p:cNvSpPr>
          <p:nvPr>
            <p:ph type="sldNum" sz="quarter" idx="15"/>
          </p:nvPr>
        </p:nvSpPr>
        <p:spPr/>
        <p:txBody>
          <a:bodyPr/>
          <a:lstStyle/>
          <a:p>
            <a:fld id="{B0AD0C61-1846-473C-BCB0-4418E54FBCC8}" type="slidenum">
              <a:rPr lang="fa-IR" smtClean="0"/>
              <a:pPr/>
              <a:t>54</a:t>
            </a:fld>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20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20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9144000" cy="6096000"/>
          </a:xfrm>
        </p:spPr>
        <p:txBody>
          <a:bodyPr>
            <a:normAutofit/>
          </a:bodyPr>
          <a:lstStyle/>
          <a:p>
            <a:pPr algn="l">
              <a:buNone/>
            </a:pPr>
            <a:r>
              <a:rPr lang="fa-IR" dirty="0" smtClean="0"/>
              <a:t> </a:t>
            </a:r>
            <a:r>
              <a:rPr lang="en-US" b="1" dirty="0" smtClean="0">
                <a:solidFill>
                  <a:schemeClr val="bg1">
                    <a:lumMod val="95000"/>
                    <a:lumOff val="5000"/>
                  </a:schemeClr>
                </a:solidFill>
              </a:rPr>
              <a:t>Customer Perceived Value ?</a:t>
            </a:r>
          </a:p>
          <a:p>
            <a:pPr algn="l" rtl="0">
              <a:buNone/>
            </a:pPr>
            <a:r>
              <a:rPr lang="en-US" sz="1800" b="1" dirty="0" smtClean="0">
                <a:solidFill>
                  <a:schemeClr val="bg1">
                    <a:lumMod val="95000"/>
                    <a:lumOff val="5000"/>
                  </a:schemeClr>
                </a:solidFill>
              </a:rPr>
              <a:t>Customer perceived value</a:t>
            </a:r>
            <a:r>
              <a:rPr lang="en-US" sz="1800" b="1" dirty="0" smtClean="0">
                <a:solidFill>
                  <a:schemeClr val="bg1">
                    <a:lumMod val="95000"/>
                    <a:lumOff val="5000"/>
                  </a:schemeClr>
                </a:solidFill>
                <a:latin typeface="Arial" pitchFamily="34" charset="0"/>
              </a:rPr>
              <a:t>(CPV) : </a:t>
            </a:r>
            <a:r>
              <a:rPr lang="en-US" sz="1800" dirty="0" smtClean="0"/>
              <a:t>is the difference between the prospective customer’s evaluation of all the benefits and all the costs of an offering and the perceived alternatives. Customer-perceived value is thus based on the difference  between benefits the customer gets and costs he or she assumes for different choices. The marketer can increase the value of the customer offering by raising economic, functional, or emotional benefits  and/or reducing one or more costs.</a:t>
            </a:r>
          </a:p>
          <a:p>
            <a:pPr algn="l" rtl="0">
              <a:buNone/>
            </a:pPr>
            <a:endParaRPr lang="en-US" sz="1800" dirty="0" smtClean="0"/>
          </a:p>
          <a:p>
            <a:pPr algn="l">
              <a:buNone/>
            </a:pPr>
            <a:r>
              <a:rPr lang="en-US" sz="1800" dirty="0" smtClean="0"/>
              <a:t> </a:t>
            </a:r>
          </a:p>
          <a:p>
            <a:pPr algn="l" rtl="0">
              <a:buNone/>
            </a:pPr>
            <a:endParaRPr lang="en-US" sz="1800" dirty="0" smtClean="0"/>
          </a:p>
          <a:p>
            <a:pPr algn="just" rtl="0">
              <a:buNone/>
            </a:pPr>
            <a:endParaRPr lang="en-US" sz="1800" dirty="0" smtClean="0"/>
          </a:p>
          <a:p>
            <a:pPr algn="just" rtl="0">
              <a:buNone/>
            </a:pPr>
            <a:endParaRPr lang="en-US" sz="1800" dirty="0" smtClean="0"/>
          </a:p>
          <a:p>
            <a:pPr algn="l">
              <a:buNone/>
            </a:pPr>
            <a:r>
              <a:rPr lang="en-US" dirty="0" smtClean="0"/>
              <a:t> </a:t>
            </a:r>
          </a:p>
        </p:txBody>
      </p:sp>
      <p:sp>
        <p:nvSpPr>
          <p:cNvPr id="3" name="Title 2"/>
          <p:cNvSpPr>
            <a:spLocks noGrp="1"/>
          </p:cNvSpPr>
          <p:nvPr>
            <p:ph type="title"/>
          </p:nvPr>
        </p:nvSpPr>
        <p:spPr>
          <a:xfrm>
            <a:off x="457200" y="152400"/>
            <a:ext cx="8229600" cy="457200"/>
          </a:xfrm>
        </p:spPr>
        <p:txBody>
          <a:bodyPr>
            <a:normAutofit fontScale="90000"/>
          </a:bodyPr>
          <a:lstStyle/>
          <a:p>
            <a:pPr algn="ctr"/>
            <a:r>
              <a:rPr lang="en-US" b="1" dirty="0" smtClean="0">
                <a:solidFill>
                  <a:schemeClr val="tx2">
                    <a:lumMod val="10000"/>
                  </a:schemeClr>
                </a:solidFill>
              </a:rPr>
              <a:t>C</a:t>
            </a:r>
            <a:r>
              <a:rPr b="1" smtClean="0">
                <a:solidFill>
                  <a:schemeClr val="tx2">
                    <a:lumMod val="10000"/>
                  </a:schemeClr>
                </a:solidFill>
              </a:rPr>
              <a:t>ustomer Management</a:t>
            </a:r>
            <a:endParaRPr lang="fa-IR" b="1" dirty="0">
              <a:solidFill>
                <a:schemeClr val="tx2">
                  <a:lumMod val="10000"/>
                </a:schemeClr>
              </a:solidFill>
            </a:endParaRPr>
          </a:p>
        </p:txBody>
      </p:sp>
      <p:graphicFrame>
        <p:nvGraphicFramePr>
          <p:cNvPr id="4" name="Table 3"/>
          <p:cNvGraphicFramePr>
            <a:graphicFrameLocks noGrp="1"/>
          </p:cNvGraphicFramePr>
          <p:nvPr/>
        </p:nvGraphicFramePr>
        <p:xfrm>
          <a:off x="0" y="3383280"/>
          <a:ext cx="4648200" cy="3474720"/>
        </p:xfrm>
        <a:graphic>
          <a:graphicData uri="http://schemas.openxmlformats.org/drawingml/2006/table">
            <a:tbl>
              <a:tblPr rtl="1" firstRow="1" bandRow="1">
                <a:tableStyleId>{073A0DAA-6AF3-43AB-8588-CEC1D06C72B9}</a:tableStyleId>
              </a:tblPr>
              <a:tblGrid>
                <a:gridCol w="2324100"/>
                <a:gridCol w="2324100"/>
              </a:tblGrid>
              <a:tr h="208692">
                <a:tc gridSpan="2">
                  <a:txBody>
                    <a:bodyPr/>
                    <a:lstStyle/>
                    <a:p>
                      <a:pPr algn="ctr" rtl="1"/>
                      <a:r>
                        <a:rPr lang="en-US" dirty="0" smtClean="0"/>
                        <a:t>Customer Management</a:t>
                      </a:r>
                      <a:endParaRPr lang="fa-IR" dirty="0"/>
                    </a:p>
                  </a:txBody>
                  <a:tcPr/>
                </a:tc>
                <a:tc hMerge="1">
                  <a:txBody>
                    <a:bodyPr/>
                    <a:lstStyle/>
                    <a:p>
                      <a:pPr rtl="1"/>
                      <a:endParaRPr lang="fa-IR" dirty="0"/>
                    </a:p>
                  </a:txBody>
                  <a:tcPr/>
                </a:tc>
              </a:tr>
              <a:tr h="2978967">
                <a:tc>
                  <a:txBody>
                    <a:bodyPr/>
                    <a:lstStyle/>
                    <a:p>
                      <a:pPr algn="ctr" rtl="1"/>
                      <a:r>
                        <a:rPr lang="en-US" dirty="0" smtClean="0"/>
                        <a:t>New Ideas : </a:t>
                      </a:r>
                    </a:p>
                    <a:p>
                      <a:pPr algn="ctr" rtl="1"/>
                      <a:r>
                        <a:rPr lang="en-US" dirty="0" smtClean="0"/>
                        <a:t>Beyond the database ,</a:t>
                      </a:r>
                    </a:p>
                    <a:p>
                      <a:pPr algn="ctr" rtl="1"/>
                      <a:r>
                        <a:rPr kumimoji="0" lang="en-US" sz="1800" kern="1200" dirty="0" smtClean="0">
                          <a:solidFill>
                            <a:schemeClr val="dk1"/>
                          </a:solidFill>
                          <a:latin typeface="+mn-lt"/>
                          <a:ea typeface="+mn-ea"/>
                          <a:cs typeface="+mn-cs"/>
                        </a:rPr>
                        <a:t>Meet the customers, know them, Get help from customers to co-create, Co-create products (&amp;value), </a:t>
                      </a:r>
                      <a:r>
                        <a:rPr kumimoji="0" lang="fa-IR" sz="1800" kern="1200" dirty="0" smtClean="0">
                          <a:solidFill>
                            <a:schemeClr val="dk1"/>
                          </a:solidFill>
                          <a:latin typeface="+mn-lt"/>
                          <a:ea typeface="+mn-ea"/>
                          <a:cs typeface="+mn-cs"/>
                        </a:rPr>
                        <a:t> </a:t>
                      </a:r>
                      <a:r>
                        <a:rPr kumimoji="0" lang="en-US" sz="1800" kern="1200" dirty="0" smtClean="0">
                          <a:solidFill>
                            <a:schemeClr val="dk1"/>
                          </a:solidFill>
                          <a:latin typeface="+mn-lt"/>
                          <a:ea typeface="+mn-ea"/>
                          <a:cs typeface="+mn-cs"/>
                        </a:rPr>
                        <a:t>Co-create advertising ,</a:t>
                      </a:r>
                    </a:p>
                    <a:p>
                      <a:pPr algn="ctr" rtl="1"/>
                      <a:r>
                        <a:rPr kumimoji="0" lang="en-US" sz="1800" kern="1200" dirty="0" err="1" smtClean="0">
                          <a:solidFill>
                            <a:schemeClr val="dk1"/>
                          </a:solidFill>
                          <a:latin typeface="+mn-lt"/>
                          <a:ea typeface="+mn-ea"/>
                          <a:cs typeface="+mn-cs"/>
                        </a:rPr>
                        <a:t>Cust</a:t>
                      </a:r>
                      <a:r>
                        <a:rPr kumimoji="0" lang="en-US" sz="1800" kern="1200" dirty="0" smtClean="0">
                          <a:solidFill>
                            <a:schemeClr val="dk1"/>
                          </a:solidFill>
                          <a:latin typeface="+mn-lt"/>
                          <a:ea typeface="+mn-ea"/>
                          <a:cs typeface="+mn-cs"/>
                        </a:rPr>
                        <a:t> </a:t>
                      </a:r>
                      <a:r>
                        <a:rPr kumimoji="0" lang="en-US" sz="1800" kern="1200" dirty="0" err="1" smtClean="0">
                          <a:solidFill>
                            <a:schemeClr val="dk1"/>
                          </a:solidFill>
                          <a:latin typeface="+mn-lt"/>
                          <a:ea typeface="+mn-ea"/>
                          <a:cs typeface="+mn-cs"/>
                        </a:rPr>
                        <a:t>omer</a:t>
                      </a:r>
                      <a:r>
                        <a:rPr kumimoji="0" lang="en-US" sz="1800" kern="1200" dirty="0" smtClean="0">
                          <a:solidFill>
                            <a:schemeClr val="dk1"/>
                          </a:solidFill>
                          <a:latin typeface="+mn-lt"/>
                          <a:ea typeface="+mn-ea"/>
                          <a:cs typeface="+mn-cs"/>
                        </a:rPr>
                        <a:t> Engagement</a:t>
                      </a:r>
                      <a:endParaRPr lang="fa-IR" dirty="0"/>
                    </a:p>
                  </a:txBody>
                  <a:tcPr/>
                </a:tc>
                <a:tc>
                  <a:txBody>
                    <a:bodyPr/>
                    <a:lstStyle/>
                    <a:p>
                      <a:pPr algn="ctr" rtl="1"/>
                      <a:r>
                        <a:rPr lang="en-US" dirty="0" smtClean="0"/>
                        <a:t>Old Idea : </a:t>
                      </a:r>
                    </a:p>
                    <a:p>
                      <a:pPr algn="ctr" rtl="1"/>
                      <a:r>
                        <a:rPr kumimoji="0" lang="en-US" sz="1800" kern="1200" dirty="0" smtClean="0">
                          <a:solidFill>
                            <a:schemeClr val="dk1"/>
                          </a:solidFill>
                          <a:latin typeface="+mn-lt"/>
                          <a:ea typeface="+mn-ea"/>
                          <a:cs typeface="+mn-cs"/>
                        </a:rPr>
                        <a:t>Analyzing data in the database</a:t>
                      </a:r>
                      <a:endParaRPr lang="fa-IR" dirty="0"/>
                    </a:p>
                  </a:txBody>
                  <a:tcPr/>
                </a:tc>
              </a:tr>
            </a:tbl>
          </a:graphicData>
        </a:graphic>
      </p:graphicFrame>
      <p:pic>
        <p:nvPicPr>
          <p:cNvPr id="5" name="Content Placeholder 3" descr="Capture22.PNG"/>
          <p:cNvPicPr>
            <a:picLocks noChangeAspect="1"/>
          </p:cNvPicPr>
          <p:nvPr/>
        </p:nvPicPr>
        <p:blipFill>
          <a:blip r:embed="rId2"/>
          <a:stretch>
            <a:fillRect/>
          </a:stretch>
        </p:blipFill>
        <p:spPr>
          <a:xfrm>
            <a:off x="4648200" y="3352800"/>
            <a:ext cx="4495800" cy="3505200"/>
          </a:xfrm>
          <a:prstGeom prst="rect">
            <a:avLst/>
          </a:prstGeom>
        </p:spPr>
      </p:pic>
      <p:sp>
        <p:nvSpPr>
          <p:cNvPr id="6" name="Slide Number Placeholder 5"/>
          <p:cNvSpPr>
            <a:spLocks noGrp="1"/>
          </p:cNvSpPr>
          <p:nvPr>
            <p:ph type="sldNum" sz="quarter" idx="15"/>
          </p:nvPr>
        </p:nvSpPr>
        <p:spPr/>
        <p:txBody>
          <a:bodyPr/>
          <a:lstStyle/>
          <a:p>
            <a:fld id="{B0AD0C61-1846-473C-BCB0-4418E54FBCC8}" type="slidenum">
              <a:rPr lang="fa-IR" smtClean="0"/>
              <a:pPr/>
              <a:t>55</a:t>
            </a:fld>
            <a:endParaRPr lang="fa-I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pture55.PNG"/>
          <p:cNvPicPr>
            <a:picLocks noGrp="1" noChangeAspect="1"/>
          </p:cNvPicPr>
          <p:nvPr>
            <p:ph idx="1"/>
          </p:nvPr>
        </p:nvPicPr>
        <p:blipFill>
          <a:blip r:embed="rId2"/>
          <a:stretch>
            <a:fillRect/>
          </a:stretch>
        </p:blipFill>
        <p:spPr>
          <a:xfrm>
            <a:off x="152400" y="1066801"/>
            <a:ext cx="2438400" cy="3962400"/>
          </a:xfrm>
        </p:spPr>
      </p:pic>
      <p:sp>
        <p:nvSpPr>
          <p:cNvPr id="3" name="Title 2"/>
          <p:cNvSpPr>
            <a:spLocks noGrp="1"/>
          </p:cNvSpPr>
          <p:nvPr>
            <p:ph type="title"/>
          </p:nvPr>
        </p:nvSpPr>
        <p:spPr>
          <a:xfrm>
            <a:off x="457200" y="152400"/>
            <a:ext cx="8229600" cy="762000"/>
          </a:xfrm>
        </p:spPr>
        <p:txBody>
          <a:bodyPr>
            <a:normAutofit/>
          </a:bodyPr>
          <a:lstStyle/>
          <a:p>
            <a:pPr algn="ctr"/>
            <a:r>
              <a:rPr b="1" smtClean="0">
                <a:solidFill>
                  <a:schemeClr val="tx2">
                    <a:lumMod val="10000"/>
                  </a:schemeClr>
                </a:solidFill>
              </a:rPr>
              <a:t>Customer Management</a:t>
            </a:r>
            <a:endParaRPr lang="fa-IR" b="1" dirty="0">
              <a:solidFill>
                <a:schemeClr val="bg2">
                  <a:lumMod val="50000"/>
                </a:schemeClr>
              </a:solidFill>
            </a:endParaRPr>
          </a:p>
        </p:txBody>
      </p:sp>
      <p:sp>
        <p:nvSpPr>
          <p:cNvPr id="7" name="Rectangle 6"/>
          <p:cNvSpPr/>
          <p:nvPr/>
        </p:nvSpPr>
        <p:spPr>
          <a:xfrm>
            <a:off x="2971800" y="990600"/>
            <a:ext cx="5334000" cy="923330"/>
          </a:xfrm>
          <a:prstGeom prst="rect">
            <a:avLst/>
          </a:prstGeom>
          <a:solidFill>
            <a:schemeClr val="accent1">
              <a:lumMod val="60000"/>
              <a:lumOff val="40000"/>
            </a:schemeClr>
          </a:solidFill>
        </p:spPr>
        <p:txBody>
          <a:bodyPr wrap="square">
            <a:spAutoFit/>
          </a:bodyPr>
          <a:lstStyle/>
          <a:p>
            <a:pPr algn="l"/>
            <a:r>
              <a:rPr lang="en-US" dirty="0" smtClean="0">
                <a:solidFill>
                  <a:schemeClr val="bg1"/>
                </a:solidFill>
                <a:latin typeface="Arial" pitchFamily="34" charset="0"/>
              </a:rPr>
              <a:t>Figure illustrates the relationships between and components of total customer benefit and total customer cost. </a:t>
            </a:r>
          </a:p>
        </p:txBody>
      </p:sp>
      <p:sp>
        <p:nvSpPr>
          <p:cNvPr id="8" name="Rectangle 7"/>
          <p:cNvSpPr/>
          <p:nvPr/>
        </p:nvSpPr>
        <p:spPr>
          <a:xfrm>
            <a:off x="2590800" y="1905000"/>
            <a:ext cx="5715000" cy="3139321"/>
          </a:xfrm>
          <a:prstGeom prst="rect">
            <a:avLst/>
          </a:prstGeom>
          <a:solidFill>
            <a:schemeClr val="tx1">
              <a:lumMod val="65000"/>
            </a:schemeClr>
          </a:solidFill>
        </p:spPr>
        <p:txBody>
          <a:bodyPr wrap="square">
            <a:spAutoFit/>
          </a:bodyPr>
          <a:lstStyle/>
          <a:p>
            <a:pPr algn="l"/>
            <a:r>
              <a:rPr lang="en-US" b="1" dirty="0" smtClean="0">
                <a:solidFill>
                  <a:schemeClr val="bg2">
                    <a:lumMod val="50000"/>
                  </a:schemeClr>
                </a:solidFill>
              </a:rPr>
              <a:t>Total Customer Benefit :</a:t>
            </a:r>
          </a:p>
          <a:p>
            <a:pPr algn="l"/>
            <a:r>
              <a:rPr lang="en-US" dirty="0" smtClean="0">
                <a:solidFill>
                  <a:schemeClr val="bg1"/>
                </a:solidFill>
              </a:rPr>
              <a:t>Is the perceived monetary value of the bundle of economic, functional, and psychological benefits </a:t>
            </a:r>
            <a:r>
              <a:rPr lang="fa-IR" dirty="0" smtClean="0">
                <a:solidFill>
                  <a:schemeClr val="bg1"/>
                </a:solidFill>
              </a:rPr>
              <a:t> </a:t>
            </a:r>
            <a:r>
              <a:rPr lang="en-US" dirty="0" smtClean="0">
                <a:solidFill>
                  <a:schemeClr val="bg1"/>
                </a:solidFill>
              </a:rPr>
              <a:t>customers expect from a given market offering because of the product, service, people, and image. </a:t>
            </a:r>
          </a:p>
          <a:p>
            <a:pPr algn="l"/>
            <a:r>
              <a:rPr lang="en-US" b="1" dirty="0" smtClean="0">
                <a:solidFill>
                  <a:schemeClr val="bg2">
                    <a:lumMod val="50000"/>
                  </a:schemeClr>
                </a:solidFill>
              </a:rPr>
              <a:t>Customer Cost :</a:t>
            </a:r>
            <a:r>
              <a:rPr lang="fa-IR" b="1" dirty="0" smtClean="0">
                <a:solidFill>
                  <a:schemeClr val="bg2">
                    <a:lumMod val="50000"/>
                  </a:schemeClr>
                </a:solidFill>
              </a:rPr>
              <a:t> </a:t>
            </a:r>
            <a:r>
              <a:rPr lang="en-US" b="1" dirty="0" smtClean="0">
                <a:solidFill>
                  <a:schemeClr val="bg2">
                    <a:lumMod val="50000"/>
                  </a:schemeClr>
                </a:solidFill>
              </a:rPr>
              <a:t>Total</a:t>
            </a:r>
          </a:p>
          <a:p>
            <a:pPr algn="l"/>
            <a:r>
              <a:rPr lang="en-US" dirty="0" smtClean="0">
                <a:solidFill>
                  <a:schemeClr val="bg1"/>
                </a:solidFill>
              </a:rPr>
              <a:t>Is the perceived bundle of costs customers expect to incur in evaluating, obtaining, using, and disposing of the given market offering, including monetary, time, energy, and psychological costs.</a:t>
            </a:r>
            <a:endParaRPr lang="fa-IR" dirty="0" smtClean="0">
              <a:solidFill>
                <a:schemeClr val="bg1"/>
              </a:solidFill>
            </a:endParaRPr>
          </a:p>
          <a:p>
            <a:pPr algn="l"/>
            <a:r>
              <a:rPr lang="en-US" dirty="0" smtClean="0"/>
              <a:t> </a:t>
            </a:r>
          </a:p>
        </p:txBody>
      </p:sp>
      <p:sp>
        <p:nvSpPr>
          <p:cNvPr id="9" name="Left Arrow 8"/>
          <p:cNvSpPr/>
          <p:nvPr/>
        </p:nvSpPr>
        <p:spPr>
          <a:xfrm>
            <a:off x="2514600" y="1371600"/>
            <a:ext cx="457200" cy="304800"/>
          </a:xfrm>
          <a:prstGeom prst="leftArrow">
            <a:avLst/>
          </a:prstGeom>
        </p:spPr>
        <p:style>
          <a:lnRef idx="1">
            <a:schemeClr val="dk1"/>
          </a:lnRef>
          <a:fillRef idx="3">
            <a:schemeClr val="dk1"/>
          </a:fillRef>
          <a:effectRef idx="2">
            <a:schemeClr val="dk1"/>
          </a:effectRef>
          <a:fontRef idx="minor">
            <a:schemeClr val="lt1"/>
          </a:fontRef>
        </p:style>
        <p:txBody>
          <a:bodyPr rtlCol="1" anchor="ctr"/>
          <a:lstStyle/>
          <a:p>
            <a:pPr algn="ctr"/>
            <a:endParaRPr lang="fa-IR"/>
          </a:p>
        </p:txBody>
      </p:sp>
      <p:sp>
        <p:nvSpPr>
          <p:cNvPr id="11" name="Rectangle 10"/>
          <p:cNvSpPr/>
          <p:nvPr/>
        </p:nvSpPr>
        <p:spPr>
          <a:xfrm>
            <a:off x="1066800" y="5867400"/>
            <a:ext cx="1905000" cy="6858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bg1"/>
                </a:solidFill>
              </a:rPr>
              <a:t>Customer management</a:t>
            </a:r>
            <a:endParaRPr lang="fa-IR" dirty="0">
              <a:solidFill>
                <a:schemeClr val="bg1"/>
              </a:solidFill>
            </a:endParaRPr>
          </a:p>
        </p:txBody>
      </p:sp>
      <p:sp>
        <p:nvSpPr>
          <p:cNvPr id="12" name="Notched Right Arrow 11"/>
          <p:cNvSpPr/>
          <p:nvPr/>
        </p:nvSpPr>
        <p:spPr>
          <a:xfrm>
            <a:off x="2971800" y="6019800"/>
            <a:ext cx="838200" cy="381000"/>
          </a:xfrm>
          <a:prstGeom prst="notchedRightArrow">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fa-IR"/>
          </a:p>
        </p:txBody>
      </p:sp>
      <p:sp>
        <p:nvSpPr>
          <p:cNvPr id="48129" name="Rectangle 1"/>
          <p:cNvSpPr>
            <a:spLocks noChangeArrowheads="1"/>
          </p:cNvSpPr>
          <p:nvPr/>
        </p:nvSpPr>
        <p:spPr bwMode="auto">
          <a:xfrm>
            <a:off x="3810000" y="5791200"/>
            <a:ext cx="2514600" cy="830997"/>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Customer attraction</a:t>
            </a:r>
            <a:endParaRPr kumimoji="0" lang="en-US"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Customer retention</a:t>
            </a:r>
            <a:endParaRPr kumimoji="0" lang="en-US"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Customer developing</a:t>
            </a:r>
            <a:endParaRPr kumimoji="0" lang="en-US"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15" name="Slide Number Placeholder 14"/>
          <p:cNvSpPr>
            <a:spLocks noGrp="1"/>
          </p:cNvSpPr>
          <p:nvPr>
            <p:ph type="sldNum" sz="quarter" idx="15"/>
          </p:nvPr>
        </p:nvSpPr>
        <p:spPr/>
        <p:txBody>
          <a:bodyPr/>
          <a:lstStyle/>
          <a:p>
            <a:fld id="{B0AD0C61-1846-473C-BCB0-4418E54FBCC8}" type="slidenum">
              <a:rPr lang="fa-IR" smtClean="0"/>
              <a:pPr/>
              <a:t>56</a:t>
            </a:fld>
            <a:endParaRPr lang="fa-I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763000" cy="6705600"/>
          </a:xfrm>
        </p:spPr>
        <p:txBody>
          <a:bodyPr/>
          <a:lstStyle/>
          <a:p>
            <a:pPr algn="l">
              <a:buNone/>
            </a:pPr>
            <a:r>
              <a:rPr lang="en-US" sz="2000" dirty="0" smtClean="0"/>
              <a:t>Marketing is the art of attracting and keeping profitable customers.</a:t>
            </a:r>
            <a:r>
              <a:rPr lang="fa-IR" sz="2000" b="1" dirty="0" smtClean="0">
                <a:solidFill>
                  <a:schemeClr val="bg1"/>
                </a:solidFill>
              </a:rPr>
              <a:t> </a:t>
            </a:r>
            <a:endParaRPr lang="en-US" sz="2000" b="1" dirty="0" smtClean="0">
              <a:solidFill>
                <a:schemeClr val="bg1"/>
              </a:solidFill>
            </a:endParaRPr>
          </a:p>
          <a:p>
            <a:pPr algn="l">
              <a:buNone/>
            </a:pPr>
            <a:endParaRPr lang="en-US" sz="2000" b="1" dirty="0" smtClean="0">
              <a:solidFill>
                <a:schemeClr val="bg1"/>
              </a:solidFill>
            </a:endParaRPr>
          </a:p>
          <a:p>
            <a:pPr algn="l">
              <a:buNone/>
            </a:pPr>
            <a:endParaRPr lang="en-US" sz="2000" b="1" dirty="0" smtClean="0">
              <a:solidFill>
                <a:schemeClr val="bg1"/>
              </a:solidFill>
            </a:endParaRPr>
          </a:p>
          <a:p>
            <a:pPr algn="l">
              <a:buNone/>
            </a:pPr>
            <a:endParaRPr lang="fa-IR" sz="2000" dirty="0" smtClean="0">
              <a:solidFill>
                <a:schemeClr val="bg1"/>
              </a:solidFill>
            </a:endParaRPr>
          </a:p>
        </p:txBody>
      </p:sp>
      <p:sp>
        <p:nvSpPr>
          <p:cNvPr id="4" name="Vertical Scroll 3"/>
          <p:cNvSpPr/>
          <p:nvPr/>
        </p:nvSpPr>
        <p:spPr>
          <a:xfrm>
            <a:off x="228600" y="609600"/>
            <a:ext cx="4191000" cy="2438400"/>
          </a:xfrm>
          <a:prstGeom prst="verticalScroll">
            <a:avLst/>
          </a:prstGeom>
          <a:solidFill>
            <a:schemeClr val="accent2">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buNone/>
            </a:pPr>
            <a:r>
              <a:rPr lang="en-US" b="1" dirty="0" smtClean="0">
                <a:solidFill>
                  <a:schemeClr val="bg1"/>
                </a:solidFill>
              </a:rPr>
              <a:t>3 key aspects of Customer Lifetime Value:</a:t>
            </a:r>
          </a:p>
          <a:p>
            <a:pPr algn="l">
              <a:buNone/>
            </a:pPr>
            <a:r>
              <a:rPr lang="en-US" dirty="0" smtClean="0">
                <a:solidFill>
                  <a:schemeClr val="bg1"/>
                </a:solidFill>
              </a:rPr>
              <a:t>Customer Profitability</a:t>
            </a:r>
          </a:p>
          <a:p>
            <a:pPr algn="l">
              <a:buNone/>
            </a:pPr>
            <a:r>
              <a:rPr lang="en-US" dirty="0" smtClean="0">
                <a:solidFill>
                  <a:schemeClr val="bg1"/>
                </a:solidFill>
              </a:rPr>
              <a:t>Customer Equity</a:t>
            </a:r>
          </a:p>
          <a:p>
            <a:pPr algn="l">
              <a:buNone/>
            </a:pPr>
            <a:r>
              <a:rPr lang="en-US" dirty="0" smtClean="0">
                <a:solidFill>
                  <a:schemeClr val="bg1"/>
                </a:solidFill>
              </a:rPr>
              <a:t>Lifetime Value</a:t>
            </a:r>
          </a:p>
        </p:txBody>
      </p:sp>
      <p:sp>
        <p:nvSpPr>
          <p:cNvPr id="5" name="Rectangle 4"/>
          <p:cNvSpPr/>
          <p:nvPr/>
        </p:nvSpPr>
        <p:spPr>
          <a:xfrm>
            <a:off x="4419600" y="685800"/>
            <a:ext cx="4572000" cy="3970318"/>
          </a:xfrm>
          <a:prstGeom prst="rect">
            <a:avLst/>
          </a:prstGeom>
        </p:spPr>
        <p:txBody>
          <a:bodyPr wrap="square">
            <a:spAutoFit/>
          </a:bodyPr>
          <a:lstStyle/>
          <a:p>
            <a:pPr algn="l"/>
            <a:r>
              <a:rPr lang="en-US" b="1" dirty="0" smtClean="0">
                <a:solidFill>
                  <a:schemeClr val="accent5">
                    <a:lumMod val="50000"/>
                  </a:schemeClr>
                </a:solidFill>
              </a:rPr>
              <a:t>Customer lifetime value (CLV) </a:t>
            </a:r>
            <a:r>
              <a:rPr lang="en-US" dirty="0" smtClean="0">
                <a:solidFill>
                  <a:schemeClr val="bg1"/>
                </a:solidFill>
              </a:rPr>
              <a:t>describes the net present value of the stream of future</a:t>
            </a:r>
          </a:p>
          <a:p>
            <a:pPr algn="l"/>
            <a:r>
              <a:rPr lang="en-US" dirty="0" smtClean="0">
                <a:solidFill>
                  <a:schemeClr val="bg1"/>
                </a:solidFill>
              </a:rPr>
              <a:t>profits expected over the customer’s lifetime purchases. The company must subtract from its expected revenues the expected costs of </a:t>
            </a:r>
          </a:p>
          <a:p>
            <a:pPr algn="l"/>
            <a:r>
              <a:rPr lang="en-US" dirty="0" smtClean="0">
                <a:solidFill>
                  <a:schemeClr val="bg1"/>
                </a:solidFill>
              </a:rPr>
              <a:t>attracting, selling, and servicing the account of that customer, applying the appropriate </a:t>
            </a:r>
            <a:endParaRPr lang="fa-IR" dirty="0" smtClean="0">
              <a:solidFill>
                <a:schemeClr val="bg1"/>
              </a:solidFill>
            </a:endParaRPr>
          </a:p>
          <a:p>
            <a:pPr algn="l"/>
            <a:r>
              <a:rPr lang="en-US" dirty="0" smtClean="0">
                <a:solidFill>
                  <a:schemeClr val="bg1"/>
                </a:solidFill>
              </a:rPr>
              <a:t>discount rate .</a:t>
            </a:r>
          </a:p>
          <a:p>
            <a:pPr algn="just" rtl="0"/>
            <a:r>
              <a:rPr lang="en-US" dirty="0" smtClean="0">
                <a:solidFill>
                  <a:srgbClr val="002060"/>
                </a:solidFill>
              </a:rPr>
              <a:t>Marketers who use CLV concepts must</a:t>
            </a:r>
          </a:p>
          <a:p>
            <a:pPr algn="just" rtl="0"/>
            <a:r>
              <a:rPr lang="en-US" dirty="0" smtClean="0">
                <a:solidFill>
                  <a:srgbClr val="002060"/>
                </a:solidFill>
              </a:rPr>
              <a:t>also take into account the short-term, brand-building marketing activities that help increase customer loyalty.</a:t>
            </a:r>
            <a:endParaRPr lang="fa-IR" dirty="0" smtClean="0">
              <a:solidFill>
                <a:srgbClr val="002060"/>
              </a:solidFill>
            </a:endParaRPr>
          </a:p>
          <a:p>
            <a:pPr algn="l"/>
            <a:endParaRPr lang="en-US" dirty="0" smtClean="0"/>
          </a:p>
          <a:p>
            <a:pPr algn="l"/>
            <a:endParaRPr lang="en-US" dirty="0" smtClean="0">
              <a:solidFill>
                <a:schemeClr val="bg1"/>
              </a:solidFill>
            </a:endParaRPr>
          </a:p>
        </p:txBody>
      </p:sp>
      <p:sp>
        <p:nvSpPr>
          <p:cNvPr id="46081" name="Rectangle 1"/>
          <p:cNvSpPr>
            <a:spLocks noChangeArrowheads="1"/>
          </p:cNvSpPr>
          <p:nvPr/>
        </p:nvSpPr>
        <p:spPr bwMode="auto">
          <a:xfrm>
            <a:off x="0" y="3352800"/>
            <a:ext cx="4267200" cy="3231654"/>
          </a:xfrm>
          <a:prstGeom prst="rect">
            <a:avLst/>
          </a:prstGeom>
          <a:solidFill>
            <a:schemeClr val="accent1">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l" rtl="0" fontAlgn="base">
              <a:spcBef>
                <a:spcPct val="0"/>
              </a:spcBef>
              <a:spcAft>
                <a:spcPct val="0"/>
              </a:spcAft>
            </a:pPr>
            <a:r>
              <a:rPr kumimoji="0" lang="en-US" sz="1600" b="1" i="0" u="none" strike="noStrike" cap="none" normalizeH="0" baseline="0" dirty="0" smtClean="0">
                <a:ln>
                  <a:noFill/>
                </a:ln>
                <a:solidFill>
                  <a:schemeClr val="accent5">
                    <a:lumMod val="50000"/>
                  </a:schemeClr>
                </a:solidFill>
                <a:effectLst/>
                <a:ea typeface="Calibri" pitchFamily="34" charset="0"/>
                <a:cs typeface="Arial" pitchFamily="34" charset="0"/>
              </a:rPr>
              <a:t>Customer relationship management (CRM)</a:t>
            </a:r>
            <a:r>
              <a:rPr kumimoji="0" lang="en-US" sz="1600" b="1" i="0" u="none" strike="noStrike" cap="none" normalizeH="0" baseline="0" dirty="0" smtClean="0">
                <a:ln>
                  <a:noFill/>
                </a:ln>
                <a:solidFill>
                  <a:srgbClr val="C00000"/>
                </a:solidFill>
                <a:effectLst/>
                <a:ea typeface="Calibri" pitchFamily="34" charset="0"/>
                <a:cs typeface="Arial" pitchFamily="34" charset="0"/>
              </a:rPr>
              <a:t> </a:t>
            </a:r>
            <a:r>
              <a:rPr kumimoji="0" lang="en-US" sz="1600" b="0" i="0" u="none" strike="noStrike" cap="none" normalizeH="0" baseline="0" dirty="0" smtClean="0">
                <a:ln>
                  <a:noFill/>
                </a:ln>
                <a:solidFill>
                  <a:schemeClr val="tx1"/>
                </a:solidFill>
                <a:effectLst/>
                <a:ea typeface="Calibri" pitchFamily="34" charset="0"/>
                <a:cs typeface="Arial" pitchFamily="34" charset="0"/>
              </a:rPr>
              <a:t>is the process of carefully managing detailed </a:t>
            </a:r>
            <a:r>
              <a:rPr lang="en-US" sz="1600" dirty="0" smtClean="0">
                <a:ea typeface="Calibri" pitchFamily="34" charset="0"/>
                <a:cs typeface="Arial" pitchFamily="34" charset="0"/>
              </a:rPr>
              <a:t>information about individual customers and all customer </a:t>
            </a:r>
            <a:r>
              <a:rPr lang="en-US" sz="1600" dirty="0" smtClean="0">
                <a:ea typeface="Calibri" pitchFamily="34" charset="0"/>
                <a:cs typeface="Minion-Regular"/>
              </a:rPr>
              <a:t>“</a:t>
            </a:r>
            <a:r>
              <a:rPr lang="en-US" sz="1600" dirty="0" smtClean="0">
                <a:ea typeface="Calibri" pitchFamily="34" charset="0"/>
                <a:cs typeface="Arial" pitchFamily="34" charset="0"/>
              </a:rPr>
              <a:t>touch points</a:t>
            </a:r>
            <a:r>
              <a:rPr lang="en-US" sz="1600" dirty="0" smtClean="0">
                <a:ea typeface="Calibri" pitchFamily="34" charset="0"/>
                <a:cs typeface="Minion-Regular"/>
              </a:rPr>
              <a:t>”</a:t>
            </a:r>
            <a:r>
              <a:rPr lang="en-US" sz="1600" dirty="0" smtClean="0">
                <a:ea typeface="Calibri" pitchFamily="34" charset="0"/>
                <a:cs typeface="Arial" pitchFamily="34" charset="0"/>
              </a:rPr>
              <a:t> to maximize  loyalty</a:t>
            </a:r>
            <a:r>
              <a:rPr lang="en-US" sz="900" dirty="0" smtClean="0">
                <a:ea typeface="Calibri" pitchFamily="34" charset="0"/>
                <a:cs typeface="Arial" pitchFamily="34" charset="0"/>
              </a:rPr>
              <a:t>. </a:t>
            </a:r>
          </a:p>
          <a:p>
            <a:pPr algn="l"/>
            <a:r>
              <a:rPr lang="en-US" b="1" dirty="0" smtClean="0">
                <a:solidFill>
                  <a:schemeClr val="accent5">
                    <a:lumMod val="50000"/>
                  </a:schemeClr>
                </a:solidFill>
              </a:rPr>
              <a:t>A </a:t>
            </a:r>
            <a:r>
              <a:rPr lang="en-US" b="1" i="1" dirty="0" smtClean="0">
                <a:solidFill>
                  <a:schemeClr val="accent5">
                    <a:lumMod val="50000"/>
                  </a:schemeClr>
                </a:solidFill>
              </a:rPr>
              <a:t>customer touch point </a:t>
            </a:r>
            <a:r>
              <a:rPr lang="en-US" i="1" dirty="0" smtClean="0"/>
              <a:t>is any occasion on which a customer encounters the </a:t>
            </a:r>
            <a:r>
              <a:rPr lang="en-US" dirty="0" smtClean="0"/>
              <a:t>from actual experience to personal or </a:t>
            </a:r>
            <a:r>
              <a:rPr lang="en-US" i="1" dirty="0" smtClean="0"/>
              <a:t>brand and product </a:t>
            </a:r>
            <a:r>
              <a:rPr lang="en-US" dirty="0" smtClean="0"/>
              <a:t>mass communications to casual observation.</a:t>
            </a:r>
            <a:endParaRPr lang="en-US" dirty="0" smtClean="0">
              <a:cs typeface="Arial" pitchFamily="34" charset="0"/>
            </a:endParaRPr>
          </a:p>
          <a:p>
            <a:pPr algn="l"/>
            <a:r>
              <a:rPr lang="en-US" i="1" dirty="0" smtClean="0"/>
              <a:t> </a:t>
            </a:r>
          </a:p>
          <a:p>
            <a:pPr lvl="0" algn="l" rtl="0" fontAlgn="base">
              <a:spcBef>
                <a:spcPct val="0"/>
              </a:spcBef>
              <a:spcAft>
                <a:spcPct val="0"/>
              </a:spcAf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4267200" y="5105400"/>
            <a:ext cx="4572000" cy="1477328"/>
          </a:xfrm>
          <a:prstGeom prst="rect">
            <a:avLst/>
          </a:prstGeom>
          <a:solidFill>
            <a:schemeClr val="accent1">
              <a:lumMod val="75000"/>
            </a:schemeClr>
          </a:solidFill>
        </p:spPr>
        <p:txBody>
          <a:bodyPr wrap="square">
            <a:spAutoFit/>
          </a:bodyPr>
          <a:lstStyle/>
          <a:p>
            <a:pPr algn="l"/>
            <a:r>
              <a:rPr lang="en-US" b="1" dirty="0" smtClean="0">
                <a:solidFill>
                  <a:schemeClr val="accent5">
                    <a:lumMod val="50000"/>
                  </a:schemeClr>
                </a:solidFill>
              </a:rPr>
              <a:t>CRM</a:t>
            </a:r>
            <a:r>
              <a:rPr lang="en-US" dirty="0" smtClean="0"/>
              <a:t> enables companies to provide excellent real-time customer service through the effective use of individual account information.</a:t>
            </a:r>
            <a:endParaRPr lang="fa-IR" dirty="0" smtClean="0"/>
          </a:p>
          <a:p>
            <a:pPr algn="l"/>
            <a:endParaRPr lang="en-US" dirty="0" smtClean="0"/>
          </a:p>
        </p:txBody>
      </p:sp>
      <p:sp>
        <p:nvSpPr>
          <p:cNvPr id="8" name="Slide Number Placeholder 7"/>
          <p:cNvSpPr>
            <a:spLocks noGrp="1"/>
          </p:cNvSpPr>
          <p:nvPr>
            <p:ph type="sldNum" sz="quarter" idx="15"/>
          </p:nvPr>
        </p:nvSpPr>
        <p:spPr/>
        <p:txBody>
          <a:bodyPr/>
          <a:lstStyle/>
          <a:p>
            <a:fld id="{B0AD0C61-1846-473C-BCB0-4418E54FBCC8}" type="slidenum">
              <a:rPr lang="fa-IR" smtClean="0"/>
              <a:pPr/>
              <a:t>57</a:t>
            </a:fld>
            <a:endParaRPr lang="fa-I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2133600"/>
          </a:xfrm>
          <a:solidFill>
            <a:schemeClr val="tx1">
              <a:lumMod val="85000"/>
            </a:schemeClr>
          </a:solidFill>
        </p:spPr>
        <p:txBody>
          <a:bodyPr>
            <a:noAutofit/>
          </a:bodyPr>
          <a:lstStyle/>
          <a:p>
            <a:pPr algn="l" rtl="0">
              <a:buNone/>
            </a:pPr>
            <a:r>
              <a:rPr lang="en-US" sz="1800" dirty="0" smtClean="0">
                <a:solidFill>
                  <a:schemeClr val="bg1">
                    <a:lumMod val="95000"/>
                    <a:lumOff val="5000"/>
                  </a:schemeClr>
                </a:solidFill>
              </a:rPr>
              <a:t>Influence of customer satisfaction for customer-centered companies, customer satisfaction is both a goal and a marketing tool . Companies need to be especially concerned with their customer satisfaction level today because the Internet provides a tool for consumers to quickly spread both good and bad word of mouth to the rest of the world.</a:t>
            </a:r>
          </a:p>
          <a:p>
            <a:pPr algn="l">
              <a:buNone/>
            </a:pPr>
            <a:r>
              <a:rPr lang="en-US" sz="1800" dirty="0" smtClean="0">
                <a:solidFill>
                  <a:schemeClr val="bg1">
                    <a:lumMod val="95000"/>
                    <a:lumOff val="5000"/>
                  </a:schemeClr>
                </a:solidFill>
              </a:rPr>
              <a:t>Companies that do achieve high customer satisfaction ratings make sure their target market knows it.</a:t>
            </a:r>
          </a:p>
          <a:p>
            <a:pPr algn="l">
              <a:buNone/>
            </a:pPr>
            <a:endParaRPr lang="en-US" sz="1800" dirty="0" smtClean="0">
              <a:solidFill>
                <a:schemeClr val="bg1">
                  <a:lumMod val="95000"/>
                  <a:lumOff val="5000"/>
                </a:schemeClr>
              </a:solidFill>
            </a:endParaRPr>
          </a:p>
          <a:p>
            <a:pPr algn="l">
              <a:buNone/>
            </a:pPr>
            <a:r>
              <a:rPr lang="en-US" sz="1800" dirty="0" smtClean="0">
                <a:solidFill>
                  <a:schemeClr val="bg1">
                    <a:lumMod val="95000"/>
                    <a:lumOff val="5000"/>
                  </a:schemeClr>
                </a:solidFill>
              </a:rPr>
              <a:t> </a:t>
            </a:r>
          </a:p>
        </p:txBody>
      </p:sp>
      <p:sp>
        <p:nvSpPr>
          <p:cNvPr id="4" name="Slide Number Placeholder 3"/>
          <p:cNvSpPr>
            <a:spLocks noGrp="1"/>
          </p:cNvSpPr>
          <p:nvPr>
            <p:ph type="sldNum" sz="quarter" idx="15"/>
          </p:nvPr>
        </p:nvSpPr>
        <p:spPr/>
        <p:txBody>
          <a:bodyPr/>
          <a:lstStyle/>
          <a:p>
            <a:fld id="{B0AD0C61-1846-473C-BCB0-4418E54FBCC8}" type="slidenum">
              <a:rPr lang="fa-IR" smtClean="0"/>
              <a:pPr/>
              <a:t>58</a:t>
            </a:fld>
            <a:endParaRPr lang="fa-IR"/>
          </a:p>
        </p:txBody>
      </p:sp>
      <p:sp>
        <p:nvSpPr>
          <p:cNvPr id="5" name="Rectangle 4"/>
          <p:cNvSpPr/>
          <p:nvPr/>
        </p:nvSpPr>
        <p:spPr>
          <a:xfrm>
            <a:off x="457200" y="3657600"/>
            <a:ext cx="8077200" cy="1231106"/>
          </a:xfrm>
          <a:prstGeom prst="rect">
            <a:avLst/>
          </a:prstGeom>
          <a:solidFill>
            <a:schemeClr val="bg2">
              <a:lumMod val="40000"/>
              <a:lumOff val="60000"/>
            </a:schemeClr>
          </a:solidFill>
        </p:spPr>
        <p:txBody>
          <a:bodyPr wrap="square">
            <a:spAutoFit/>
          </a:bodyPr>
          <a:lstStyle/>
          <a:p>
            <a:pPr indent="4763" algn="ctr"/>
            <a:r>
              <a:rPr lang="en-US" sz="2000" b="1" dirty="0" smtClean="0">
                <a:solidFill>
                  <a:srgbClr val="002060"/>
                </a:solidFill>
              </a:rPr>
              <a:t>Loyalty ?</a:t>
            </a:r>
          </a:p>
          <a:p>
            <a:pPr indent="4763" algn="l"/>
            <a:r>
              <a:rPr lang="en-US" b="1" dirty="0" smtClean="0">
                <a:solidFill>
                  <a:schemeClr val="bg1">
                    <a:lumMod val="95000"/>
                    <a:lumOff val="5000"/>
                  </a:schemeClr>
                </a:solidFill>
              </a:rPr>
              <a:t>Loyalty</a:t>
            </a:r>
            <a:r>
              <a:rPr lang="en-US" dirty="0" smtClean="0">
                <a:solidFill>
                  <a:schemeClr val="bg1">
                    <a:lumMod val="95000"/>
                    <a:lumOff val="5000"/>
                  </a:schemeClr>
                </a:solidFill>
              </a:rPr>
              <a:t> is a deeply held commitment to re-buy or re-patronize a preferred product or service in the future despite situational influences and marketing efforts having the potential to cause switching behavior.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382000" cy="5334000"/>
          </a:xfrm>
        </p:spPr>
        <p:txBody>
          <a:bodyPr>
            <a:normAutofit fontScale="92500" lnSpcReduction="20000"/>
          </a:bodyPr>
          <a:lstStyle/>
          <a:p>
            <a:pPr algn="l">
              <a:buNone/>
            </a:pPr>
            <a:r>
              <a:rPr lang="en-US" b="1" dirty="0" smtClean="0">
                <a:solidFill>
                  <a:schemeClr val="accent4">
                    <a:lumMod val="50000"/>
                  </a:schemeClr>
                </a:solidFill>
              </a:rPr>
              <a:t>Customer engagement </a:t>
            </a:r>
            <a:r>
              <a:rPr lang="en-US" dirty="0" smtClean="0"/>
              <a:t>is considered as a behavioral manifestation toward the brand or firm that goes beyond transactions.</a:t>
            </a:r>
          </a:p>
          <a:p>
            <a:pPr algn="l" rtl="0">
              <a:buClr>
                <a:schemeClr val="accent5">
                  <a:lumMod val="50000"/>
                </a:schemeClr>
              </a:buClr>
              <a:buSzPct val="100000"/>
              <a:buFont typeface="Wingdings" pitchFamily="2" charset="2"/>
              <a:buChar char="Ø"/>
            </a:pPr>
            <a:r>
              <a:rPr lang="en-US" dirty="0" smtClean="0"/>
              <a:t>The process of customer engagement is conceptualized as being related to, but distinct from, an end state of customer loyalty. The process of engagement traces the temporal development of loyalty by mapping the relationships between the constructs of calculative commitment, affective commitment, involvement, and trust as customers progress from being new to a service brand to becoming repeat purchasers of a specific service brand .</a:t>
            </a:r>
          </a:p>
          <a:p>
            <a:pPr algn="l" rtl="0">
              <a:buClr>
                <a:schemeClr val="accent5">
                  <a:lumMod val="50000"/>
                </a:schemeClr>
              </a:buClr>
              <a:buSzPct val="101000"/>
              <a:buFont typeface="Wingdings" pitchFamily="2" charset="2"/>
              <a:buChar char="Ø"/>
            </a:pPr>
            <a:r>
              <a:rPr lang="en-US" dirty="0" smtClean="0"/>
              <a:t>Customer engagement promises to become a fruitful new research area within CM .</a:t>
            </a:r>
          </a:p>
          <a:p>
            <a:pPr algn="l" rtl="0">
              <a:buNone/>
            </a:pPr>
            <a:endParaRPr lang="en-US" dirty="0" smtClean="0"/>
          </a:p>
          <a:p>
            <a:pPr algn="l" rtl="0">
              <a:buNone/>
            </a:pPr>
            <a:r>
              <a:rPr lang="en-US" dirty="0" smtClean="0"/>
              <a:t> </a:t>
            </a:r>
          </a:p>
          <a:p>
            <a:pPr algn="l">
              <a:buNone/>
            </a:pPr>
            <a:r>
              <a:rPr lang="en-US" dirty="0" smtClean="0"/>
              <a:t> </a:t>
            </a:r>
          </a:p>
        </p:txBody>
      </p:sp>
      <p:sp>
        <p:nvSpPr>
          <p:cNvPr id="3" name="Slide Number Placeholder 2"/>
          <p:cNvSpPr>
            <a:spLocks noGrp="1"/>
          </p:cNvSpPr>
          <p:nvPr>
            <p:ph type="sldNum" sz="quarter" idx="15"/>
          </p:nvPr>
        </p:nvSpPr>
        <p:spPr/>
        <p:txBody>
          <a:bodyPr/>
          <a:lstStyle/>
          <a:p>
            <a:fld id="{B0AD0C61-1846-473C-BCB0-4418E54FBCC8}" type="slidenum">
              <a:rPr lang="fa-IR" smtClean="0"/>
              <a:pPr/>
              <a:t>59</a:t>
            </a:fld>
            <a:endParaRPr lang="fa-IR"/>
          </a:p>
        </p:txBody>
      </p:sp>
      <p:sp>
        <p:nvSpPr>
          <p:cNvPr id="4" name="Title 3"/>
          <p:cNvSpPr>
            <a:spLocks noGrp="1"/>
          </p:cNvSpPr>
          <p:nvPr>
            <p:ph type="title"/>
          </p:nvPr>
        </p:nvSpPr>
        <p:spPr>
          <a:xfrm>
            <a:off x="457200" y="152400"/>
            <a:ext cx="8229600" cy="609600"/>
          </a:xfrm>
        </p:spPr>
        <p:txBody>
          <a:bodyPr>
            <a:normAutofit fontScale="90000"/>
          </a:bodyPr>
          <a:lstStyle/>
          <a:p>
            <a:pPr algn="ctr"/>
            <a:r>
              <a:rPr smtClean="0">
                <a:solidFill>
                  <a:schemeClr val="bg1">
                    <a:lumMod val="95000"/>
                    <a:lumOff val="5000"/>
                  </a:schemeClr>
                </a:solidFill>
              </a:rPr>
              <a:t>Customer Engagement </a:t>
            </a:r>
            <a:r>
              <a:rPr lang="fa-IR" dirty="0" smtClean="0">
                <a:solidFill>
                  <a:schemeClr val="bg1">
                    <a:lumMod val="95000"/>
                    <a:lumOff val="5000"/>
                  </a:schemeClr>
                </a:solidFill>
              </a:rPr>
              <a:t> </a:t>
            </a:r>
            <a:endParaRPr lang="fa-IR" dirty="0">
              <a:solidFill>
                <a:schemeClr val="bg1">
                  <a:lumMod val="95000"/>
                  <a:lumOff val="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257800"/>
          </a:xfrm>
        </p:spPr>
        <p:txBody>
          <a:bodyPr>
            <a:normAutofit lnSpcReduction="10000"/>
          </a:bodyPr>
          <a:lstStyle/>
          <a:p>
            <a:pPr>
              <a:buNone/>
            </a:pPr>
            <a:r>
              <a:rPr lang="fa-IR" b="1" dirty="0" smtClean="0">
                <a:cs typeface="B Nazanin" pitchFamily="2" charset="-78"/>
              </a:rPr>
              <a:t>مدل ناواچوکاوا:</a:t>
            </a:r>
          </a:p>
          <a:p>
            <a:pPr>
              <a:buNone/>
            </a:pPr>
            <a:r>
              <a:rPr lang="fa-IR" dirty="0" smtClean="0">
                <a:solidFill>
                  <a:schemeClr val="accent2"/>
                </a:solidFill>
                <a:cs typeface="B Nazanin" pitchFamily="2" charset="-78"/>
              </a:rPr>
              <a:t>سه متغییر </a:t>
            </a:r>
            <a:r>
              <a:rPr lang="fa-IR" dirty="0" smtClean="0">
                <a:cs typeface="B Nazanin" pitchFamily="2" charset="-78"/>
              </a:rPr>
              <a:t>مهم برای قضاوت درمورد ماهیت اخلاقی تبلیغات :</a:t>
            </a:r>
          </a:p>
          <a:p>
            <a:pPr>
              <a:buNone/>
            </a:pPr>
            <a:r>
              <a:rPr lang="fa-IR" b="1" dirty="0" smtClean="0">
                <a:solidFill>
                  <a:schemeClr val="bg2">
                    <a:lumMod val="50000"/>
                  </a:schemeClr>
                </a:solidFill>
                <a:cs typeface="B Nazanin" pitchFamily="2" charset="-78"/>
              </a:rPr>
              <a:t>استقلال فردی: </a:t>
            </a:r>
            <a:r>
              <a:rPr lang="fa-IR" dirty="0" smtClean="0">
                <a:cs typeface="B Nazanin" pitchFamily="2" charset="-78"/>
              </a:rPr>
              <a:t>توانایی تشخیص قدرت اثرگذاری توسط مصرف کننده</a:t>
            </a:r>
          </a:p>
          <a:p>
            <a:pPr>
              <a:buNone/>
            </a:pPr>
            <a:r>
              <a:rPr lang="fa-IR" b="1" dirty="0" smtClean="0">
                <a:solidFill>
                  <a:schemeClr val="bg2">
                    <a:lumMod val="50000"/>
                  </a:schemeClr>
                </a:solidFill>
                <a:cs typeface="B Nazanin" pitchFamily="2" charset="-78"/>
              </a:rPr>
              <a:t>حاکمیت مصرف کننده: </a:t>
            </a:r>
            <a:r>
              <a:rPr lang="fa-IR" dirty="0" smtClean="0">
                <a:cs typeface="B Nazanin" pitchFamily="2" charset="-78"/>
              </a:rPr>
              <a:t>میزان دانش مشتری در مورد محصولات</a:t>
            </a:r>
          </a:p>
          <a:p>
            <a:pPr>
              <a:buNone/>
            </a:pPr>
            <a:r>
              <a:rPr lang="fa-IR" b="1" dirty="0" smtClean="0">
                <a:solidFill>
                  <a:schemeClr val="bg2">
                    <a:lumMod val="50000"/>
                  </a:schemeClr>
                </a:solidFill>
                <a:cs typeface="B Nazanin" pitchFamily="2" charset="-78"/>
              </a:rPr>
              <a:t>زیانبار بودن محصول</a:t>
            </a:r>
            <a:r>
              <a:rPr lang="fa-IR" b="1" dirty="0" smtClean="0">
                <a:cs typeface="B Nazanin" pitchFamily="2" charset="-78"/>
              </a:rPr>
              <a:t>: </a:t>
            </a:r>
            <a:r>
              <a:rPr lang="fa-IR" dirty="0" smtClean="0">
                <a:cs typeface="B Nazanin" pitchFamily="2" charset="-78"/>
              </a:rPr>
              <a:t>که برای جامعه و مصرف کننده ضرر نداشته باشد.</a:t>
            </a:r>
          </a:p>
          <a:p>
            <a:pPr>
              <a:buNone/>
            </a:pPr>
            <a:r>
              <a:rPr lang="fa-IR" dirty="0" smtClean="0">
                <a:cs typeface="B Nazanin" pitchFamily="2" charset="-78"/>
              </a:rPr>
              <a:t>با تعامل این 3 عامل با 7عامل(توجه، انتخاب ، تماس ، ایمنی ، دسترسی ، افق و مداخله ) جنبه های اخلاقی فعالیت های بازاریابی تحلیل می شود.</a:t>
            </a:r>
          </a:p>
          <a:p>
            <a:pPr>
              <a:buNone/>
            </a:pPr>
            <a:r>
              <a:rPr lang="fa-IR" b="1" dirty="0" smtClean="0">
                <a:solidFill>
                  <a:schemeClr val="tx2">
                    <a:lumMod val="10000"/>
                  </a:schemeClr>
                </a:solidFill>
                <a:cs typeface="B Nazanin" pitchFamily="2" charset="-78"/>
              </a:rPr>
              <a:t>چارچوب اسمیت :</a:t>
            </a:r>
          </a:p>
          <a:p>
            <a:pPr>
              <a:buNone/>
            </a:pPr>
            <a:r>
              <a:rPr lang="fa-IR" dirty="0" smtClean="0">
                <a:cs typeface="B Nazanin" pitchFamily="2" charset="-78"/>
              </a:rPr>
              <a:t>توانمندی مصرف کننده – توانایی دسترسی به اطلاعات و کیفیت اطلاعات – توانایی انتخاب از میان گزینه ها</a:t>
            </a:r>
          </a:p>
          <a:p>
            <a:pPr>
              <a:buNone/>
            </a:pPr>
            <a:r>
              <a:rPr lang="fa-IR" dirty="0" smtClean="0">
                <a:cs typeface="B Nazanin" pitchFamily="2" charset="-78"/>
              </a:rPr>
              <a:t>به نظر وی بازاریابی باید این ملاک ها را داشته باشد تا مشتری آزادانه انتحاب نمایند و معیار اخلاقی بودن فعالیت های بازاریابی، حاکمیت مصرف کننده است .</a:t>
            </a:r>
          </a:p>
        </p:txBody>
      </p:sp>
      <p:sp>
        <p:nvSpPr>
          <p:cNvPr id="2" name="Title 1"/>
          <p:cNvSpPr>
            <a:spLocks noGrp="1"/>
          </p:cNvSpPr>
          <p:nvPr>
            <p:ph type="title"/>
          </p:nvPr>
        </p:nvSpPr>
        <p:spPr>
          <a:xfrm>
            <a:off x="457200" y="274638"/>
            <a:ext cx="8229600" cy="868362"/>
          </a:xfrm>
        </p:spPr>
        <p:txBody>
          <a:bodyPr/>
          <a:lstStyle/>
          <a:p>
            <a:pPr algn="ctr"/>
            <a:r>
              <a:rPr lang="fa-IR" dirty="0" smtClean="0">
                <a:solidFill>
                  <a:schemeClr val="accent5">
                    <a:lumMod val="50000"/>
                  </a:schemeClr>
                </a:solidFill>
                <a:cs typeface="B Nazanin" pitchFamily="2" charset="-78"/>
              </a:rPr>
              <a:t>مقاله نقدی بر فلسفه های بازاریابی</a:t>
            </a:r>
            <a:endParaRPr lang="fa-IR" dirty="0">
              <a:solidFill>
                <a:schemeClr val="accent5">
                  <a:lumMod val="50000"/>
                </a:schemeClr>
              </a:solidFill>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6</a:t>
            </a:fld>
            <a:endParaRPr lang="fa-I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85800"/>
            <a:ext cx="9144000" cy="4114800"/>
          </a:xfrm>
        </p:spPr>
        <p:txBody>
          <a:bodyPr/>
          <a:lstStyle/>
          <a:p>
            <a:pPr algn="l">
              <a:buNone/>
            </a:pPr>
            <a:r>
              <a:rPr lang="en-US" dirty="0" smtClean="0"/>
              <a:t>Based on the articles published in this special issue .</a:t>
            </a:r>
          </a:p>
        </p:txBody>
      </p:sp>
      <p:sp>
        <p:nvSpPr>
          <p:cNvPr id="3" name="Slide Number Placeholder 2"/>
          <p:cNvSpPr>
            <a:spLocks noGrp="1"/>
          </p:cNvSpPr>
          <p:nvPr>
            <p:ph type="sldNum" sz="quarter" idx="15"/>
          </p:nvPr>
        </p:nvSpPr>
        <p:spPr/>
        <p:txBody>
          <a:bodyPr/>
          <a:lstStyle/>
          <a:p>
            <a:fld id="{B0AD0C61-1846-473C-BCB0-4418E54FBCC8}" type="slidenum">
              <a:rPr lang="fa-IR" smtClean="0"/>
              <a:pPr/>
              <a:t>60</a:t>
            </a:fld>
            <a:endParaRPr lang="fa-IR"/>
          </a:p>
        </p:txBody>
      </p:sp>
      <p:sp>
        <p:nvSpPr>
          <p:cNvPr id="4" name="Title 3"/>
          <p:cNvSpPr>
            <a:spLocks noGrp="1"/>
          </p:cNvSpPr>
          <p:nvPr>
            <p:ph type="title"/>
          </p:nvPr>
        </p:nvSpPr>
        <p:spPr>
          <a:xfrm>
            <a:off x="457200" y="152400"/>
            <a:ext cx="8229600" cy="762000"/>
          </a:xfrm>
        </p:spPr>
        <p:txBody>
          <a:bodyPr>
            <a:normAutofit fontScale="90000"/>
          </a:bodyPr>
          <a:lstStyle/>
          <a:p>
            <a:r>
              <a:rPr sz="3200" b="1" smtClean="0">
                <a:solidFill>
                  <a:schemeClr val="bg1"/>
                </a:solidFill>
                <a:latin typeface="+mn-lt"/>
              </a:rPr>
              <a:t>conceptual model on </a:t>
            </a:r>
            <a:r>
              <a:rPr lang="en-US" sz="3200" b="1" dirty="0" smtClean="0">
                <a:solidFill>
                  <a:schemeClr val="bg1"/>
                </a:solidFill>
                <a:latin typeface="+mn-lt"/>
              </a:rPr>
              <a:t>C</a:t>
            </a:r>
            <a:r>
              <a:rPr sz="3200" b="1" smtClean="0">
                <a:solidFill>
                  <a:schemeClr val="bg1"/>
                </a:solidFill>
                <a:latin typeface="+mn-lt"/>
              </a:rPr>
              <a:t>ustomer </a:t>
            </a:r>
            <a:r>
              <a:rPr lang="en-US" sz="3200" b="1" dirty="0" smtClean="0">
                <a:solidFill>
                  <a:schemeClr val="bg1"/>
                </a:solidFill>
                <a:latin typeface="+mn-lt"/>
              </a:rPr>
              <a:t>E</a:t>
            </a:r>
            <a:r>
              <a:rPr sz="3200" b="1" smtClean="0">
                <a:solidFill>
                  <a:schemeClr val="bg1"/>
                </a:solidFill>
                <a:latin typeface="+mn-lt"/>
              </a:rPr>
              <a:t>ngagement</a:t>
            </a:r>
            <a:r>
              <a:rPr lang="fa-IR" sz="3200" b="1" dirty="0" smtClean="0">
                <a:solidFill>
                  <a:schemeClr val="bg1"/>
                </a:solidFill>
                <a:latin typeface="+mn-lt"/>
              </a:rPr>
              <a:t> </a:t>
            </a:r>
            <a:r>
              <a:rPr sz="3200" smtClean="0"/>
              <a:t/>
            </a:r>
            <a:br>
              <a:rPr sz="3200" smtClean="0"/>
            </a:br>
            <a:endParaRPr lang="fa-IR" sz="3200" dirty="0"/>
          </a:p>
        </p:txBody>
      </p:sp>
      <p:pic>
        <p:nvPicPr>
          <p:cNvPr id="5" name="Picture 4" descr="Capture2222.PNG"/>
          <p:cNvPicPr>
            <a:picLocks noChangeAspect="1"/>
          </p:cNvPicPr>
          <p:nvPr/>
        </p:nvPicPr>
        <p:blipFill>
          <a:blip r:embed="rId2"/>
          <a:stretch>
            <a:fillRect/>
          </a:stretch>
        </p:blipFill>
        <p:spPr>
          <a:xfrm>
            <a:off x="0" y="1143000"/>
            <a:ext cx="9144000" cy="3600953"/>
          </a:xfrm>
          <a:prstGeom prst="rect">
            <a:avLst/>
          </a:prstGeom>
        </p:spPr>
      </p:pic>
      <p:sp>
        <p:nvSpPr>
          <p:cNvPr id="32769" name="Rectangle 1"/>
          <p:cNvSpPr>
            <a:spLocks noChangeArrowheads="1"/>
          </p:cNvSpPr>
          <p:nvPr/>
        </p:nvSpPr>
        <p:spPr bwMode="auto">
          <a:xfrm>
            <a:off x="0" y="4800600"/>
            <a:ext cx="9144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از سال 2000 به بعد مدیریت مشتری تاثیر بسیاری بر روی قواعد موجود در بازار گذاشته است  . با افزایش روزافزون ارتباطات در جامعه و اینکه هر مشتری می تواند بر روی مشتریان دیگر و به دنبال آن بر روی شرکت از طریق ارتباطات تاثیر بگذارد ، مدیریت مشتری اهمیت فوق العاده ای دارد . در این مقاله </a:t>
            </a:r>
            <a:r>
              <a:rPr kumimoji="0" lang="en-US"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a:t>
            </a:r>
            <a:r>
              <a:rPr kumimoji="0" lang="en-US" sz="1600" b="1" i="0" u="none" strike="noStrike" cap="none" normalizeH="0" baseline="0" dirty="0" smtClean="0">
                <a:ln>
                  <a:noFill/>
                </a:ln>
                <a:solidFill>
                  <a:schemeClr val="bg1">
                    <a:lumMod val="95000"/>
                    <a:lumOff val="5000"/>
                  </a:schemeClr>
                </a:solidFill>
                <a:effectLst/>
                <a:latin typeface="Arial" pitchFamily="34" charset="0"/>
                <a:ea typeface="Calibri" pitchFamily="34" charset="0"/>
                <a:cs typeface="Arial" pitchFamily="34" charset="0"/>
              </a:rPr>
              <a:t> Customer Engagement as a New Perspective in Customer Management)</a:t>
            </a:r>
            <a:r>
              <a:rPr kumimoji="0" lang="fa-IR"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 نویسنده بیان میکند که درگیر سازی مشتری از اصلی ترین فاکتورهای مدیریت مشتری می باشد . در واقع در گیرسازی مشتری ، به عنوان یک رفتار آشکار در برابر شرکت به دنبال معامله خود را نشان می دهد .</a:t>
            </a:r>
            <a:endParaRPr kumimoji="0" lang="en-US" sz="1600" b="0" i="0" u="none" strike="noStrike" cap="none" normalizeH="0" baseline="0" dirty="0" smtClean="0">
              <a:ln>
                <a:noFill/>
              </a:ln>
              <a:solidFill>
                <a:schemeClr val="bg1">
                  <a:lumMod val="95000"/>
                  <a:lumOff val="5000"/>
                </a:schemeClr>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مدل مفهومی ارائه شده ، بر اساس بررسی 7 مقاله در زمینه درگیر سازی مشتری ، فاکتور های موثر در </a:t>
            </a:r>
            <a:r>
              <a:rPr kumimoji="0" lang="en-US"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Customer engagement</a:t>
            </a:r>
            <a:r>
              <a:rPr kumimoji="0" lang="fa-IR"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 و نوع ارتباط بین آن ها را نشان می دهد .</a:t>
            </a:r>
            <a:endParaRPr kumimoji="0" lang="fa-IR" sz="1600" b="0" i="0" u="none" strike="noStrike" cap="none" normalizeH="0" baseline="0" dirty="0" smtClean="0">
              <a:ln>
                <a:noFill/>
              </a:ln>
              <a:solidFill>
                <a:schemeClr val="bg1">
                  <a:lumMod val="95000"/>
                  <a:lumOff val="5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61</a:t>
            </a:fld>
            <a:endParaRPr lang="fa-IR"/>
          </a:p>
        </p:txBody>
      </p:sp>
      <p:sp>
        <p:nvSpPr>
          <p:cNvPr id="5" name="Rectangle 4"/>
          <p:cNvSpPr/>
          <p:nvPr/>
        </p:nvSpPr>
        <p:spPr>
          <a:xfrm>
            <a:off x="2971800" y="304800"/>
            <a:ext cx="2695674" cy="523220"/>
          </a:xfrm>
          <a:prstGeom prst="rect">
            <a:avLst/>
          </a:prstGeom>
        </p:spPr>
        <p:txBody>
          <a:bodyPr wrap="none">
            <a:spAutoFit/>
          </a:bodyPr>
          <a:lstStyle/>
          <a:p>
            <a:pPr algn="ctr"/>
            <a:r>
              <a:rPr lang="en-US" sz="2800" b="1" dirty="0" smtClean="0"/>
              <a:t>CO-CREATION</a:t>
            </a:r>
          </a:p>
        </p:txBody>
      </p:sp>
      <p:sp>
        <p:nvSpPr>
          <p:cNvPr id="6" name="Isosceles Triangle 5"/>
          <p:cNvSpPr/>
          <p:nvPr/>
        </p:nvSpPr>
        <p:spPr>
          <a:xfrm rot="5400000">
            <a:off x="318515" y="1143708"/>
            <a:ext cx="274320" cy="15544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533400" y="990600"/>
            <a:ext cx="83058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r>
              <a:rPr lang="en-US" sz="2000" dirty="0" smtClean="0"/>
              <a:t>Evolution of a company’s relationship to its customers:</a:t>
            </a:r>
            <a:endParaRPr lang="en-US" sz="2000" b="1" dirty="0"/>
          </a:p>
        </p:txBody>
      </p:sp>
      <p:sp>
        <p:nvSpPr>
          <p:cNvPr id="8" name="Rounded Rectangle 7"/>
          <p:cNvSpPr/>
          <p:nvPr/>
        </p:nvSpPr>
        <p:spPr>
          <a:xfrm>
            <a:off x="1066800" y="1600200"/>
            <a:ext cx="1828800" cy="762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smtClean="0"/>
              <a:t>Make a Product</a:t>
            </a:r>
            <a:endParaRPr lang="en-US" dirty="0"/>
          </a:p>
        </p:txBody>
      </p:sp>
      <p:sp>
        <p:nvSpPr>
          <p:cNvPr id="9" name="Rounded Rectangle 8"/>
          <p:cNvSpPr/>
          <p:nvPr/>
        </p:nvSpPr>
        <p:spPr>
          <a:xfrm>
            <a:off x="3657600" y="1600200"/>
            <a:ext cx="1828800" cy="762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smtClean="0"/>
              <a:t>Refine the Product</a:t>
            </a:r>
            <a:endParaRPr lang="en-US" b="1" dirty="0"/>
          </a:p>
        </p:txBody>
      </p:sp>
      <p:sp>
        <p:nvSpPr>
          <p:cNvPr id="10" name="Rounded Rectangle 9"/>
          <p:cNvSpPr/>
          <p:nvPr/>
        </p:nvSpPr>
        <p:spPr>
          <a:xfrm>
            <a:off x="6248400" y="1600200"/>
            <a:ext cx="1828800" cy="762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smtClean="0"/>
              <a:t>Invite Customers </a:t>
            </a:r>
            <a:endParaRPr lang="en-US" b="1" dirty="0"/>
          </a:p>
        </p:txBody>
      </p:sp>
      <p:sp>
        <p:nvSpPr>
          <p:cNvPr id="11" name="Isosceles Triangle 10"/>
          <p:cNvSpPr/>
          <p:nvPr/>
        </p:nvSpPr>
        <p:spPr>
          <a:xfrm rot="5400000">
            <a:off x="3048000" y="1866900"/>
            <a:ext cx="457200" cy="228600"/>
          </a:xfrm>
          <a:prstGeom prst="triangle">
            <a:avLst/>
          </a:prstGeom>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Isosceles Triangle 11"/>
          <p:cNvSpPr/>
          <p:nvPr/>
        </p:nvSpPr>
        <p:spPr>
          <a:xfrm rot="5400000">
            <a:off x="5638800" y="1866900"/>
            <a:ext cx="457200" cy="228600"/>
          </a:xfrm>
          <a:prstGeom prst="triangle">
            <a:avLst/>
          </a:prstGeom>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3" name="Rectangle 12"/>
          <p:cNvSpPr/>
          <p:nvPr/>
        </p:nvSpPr>
        <p:spPr>
          <a:xfrm>
            <a:off x="1066800" y="2448580"/>
            <a:ext cx="1828800" cy="523220"/>
          </a:xfrm>
          <a:prstGeom prst="rect">
            <a:avLst/>
          </a:prstGeom>
        </p:spPr>
        <p:txBody>
          <a:bodyPr wrap="square">
            <a:spAutoFit/>
          </a:bodyPr>
          <a:lstStyle/>
          <a:p>
            <a:pPr algn="ctr"/>
            <a:r>
              <a:rPr lang="en-US" sz="1400" dirty="0" smtClean="0"/>
              <a:t>with minimal customer testing</a:t>
            </a:r>
            <a:endParaRPr lang="en-US" sz="1400" dirty="0"/>
          </a:p>
        </p:txBody>
      </p:sp>
      <p:sp>
        <p:nvSpPr>
          <p:cNvPr id="14" name="Rectangle 13"/>
          <p:cNvSpPr/>
          <p:nvPr/>
        </p:nvSpPr>
        <p:spPr>
          <a:xfrm>
            <a:off x="3657600" y="2448580"/>
            <a:ext cx="1828800" cy="738664"/>
          </a:xfrm>
          <a:prstGeom prst="rect">
            <a:avLst/>
          </a:prstGeom>
        </p:spPr>
        <p:txBody>
          <a:bodyPr wrap="square">
            <a:spAutoFit/>
          </a:bodyPr>
          <a:lstStyle/>
          <a:p>
            <a:pPr algn="ctr"/>
            <a:r>
              <a:rPr lang="en-US" sz="1400" dirty="0" smtClean="0"/>
              <a:t>with extensive customer input and testing</a:t>
            </a:r>
            <a:endParaRPr lang="en-US" sz="1400" dirty="0"/>
          </a:p>
        </p:txBody>
      </p:sp>
      <p:sp>
        <p:nvSpPr>
          <p:cNvPr id="15" name="Rectangle 14"/>
          <p:cNvSpPr/>
          <p:nvPr/>
        </p:nvSpPr>
        <p:spPr>
          <a:xfrm>
            <a:off x="6248400" y="2448580"/>
            <a:ext cx="1828800" cy="523220"/>
          </a:xfrm>
          <a:prstGeom prst="rect">
            <a:avLst/>
          </a:prstGeom>
        </p:spPr>
        <p:txBody>
          <a:bodyPr wrap="square">
            <a:spAutoFit/>
          </a:bodyPr>
          <a:lstStyle/>
          <a:p>
            <a:pPr algn="ctr"/>
            <a:r>
              <a:rPr lang="en-US" sz="1400" dirty="0" smtClean="0"/>
              <a:t>to  provide ideas and co-create</a:t>
            </a:r>
            <a:endParaRPr lang="en-US" sz="1400" dirty="0"/>
          </a:p>
        </p:txBody>
      </p:sp>
      <p:sp>
        <p:nvSpPr>
          <p:cNvPr id="16" name="Isosceles Triangle 15"/>
          <p:cNvSpPr/>
          <p:nvPr/>
        </p:nvSpPr>
        <p:spPr>
          <a:xfrm rot="5400000">
            <a:off x="318515" y="3277308"/>
            <a:ext cx="274320" cy="15544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533400" y="3124200"/>
            <a:ext cx="8305800" cy="13696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spcAft>
                <a:spcPts val="600"/>
              </a:spcAft>
            </a:pPr>
            <a:r>
              <a:rPr lang="en-US" dirty="0" smtClean="0">
                <a:solidFill>
                  <a:schemeClr val="accent6">
                    <a:lumMod val="50000"/>
                  </a:schemeClr>
                </a:solidFill>
              </a:rPr>
              <a:t>The new ways of creating product and experience through collaboration of companies, consumers, suppliers, and channel partners interconnected in a global network of innovation</a:t>
            </a:r>
          </a:p>
          <a:p>
            <a:pPr algn="l">
              <a:spcAft>
                <a:spcPts val="600"/>
              </a:spcAft>
            </a:pPr>
            <a:r>
              <a:rPr lang="en-US" sz="1200" dirty="0" smtClean="0">
                <a:solidFill>
                  <a:schemeClr val="accent6">
                    <a:lumMod val="50000"/>
                  </a:schemeClr>
                </a:solidFill>
              </a:rPr>
              <a:t>C.K. </a:t>
            </a:r>
            <a:r>
              <a:rPr lang="en-US" sz="1200" dirty="0" err="1" smtClean="0">
                <a:solidFill>
                  <a:schemeClr val="accent6">
                    <a:lumMod val="50000"/>
                  </a:schemeClr>
                </a:solidFill>
              </a:rPr>
              <a:t>Prahalad</a:t>
            </a:r>
            <a:r>
              <a:rPr lang="en-US" sz="1200" dirty="0" smtClean="0">
                <a:solidFill>
                  <a:schemeClr val="accent6">
                    <a:lumMod val="50000"/>
                  </a:schemeClr>
                </a:solidFill>
              </a:rPr>
              <a:t> and M.S. Krishnan, </a:t>
            </a:r>
            <a:r>
              <a:rPr lang="en-US" sz="1200" i="1" dirty="0" smtClean="0">
                <a:solidFill>
                  <a:schemeClr val="accent6">
                    <a:lumMod val="50000"/>
                  </a:schemeClr>
                </a:solidFill>
              </a:rPr>
              <a:t>The New Age of Innovation: Driving Co-created Value Through Global Networks</a:t>
            </a:r>
            <a:r>
              <a:rPr lang="en-US" sz="1200" dirty="0" smtClean="0">
                <a:solidFill>
                  <a:schemeClr val="accent6">
                    <a:lumMod val="50000"/>
                  </a:schemeClr>
                </a:solidFill>
              </a:rPr>
              <a:t>, New </a:t>
            </a:r>
            <a:r>
              <a:rPr lang="en-US" sz="1200" dirty="0" smtClean="0"/>
              <a:t>York: McGraw-Hill, 2008</a:t>
            </a:r>
            <a:endParaRPr lang="en-US" sz="2000" b="1" dirty="0"/>
          </a:p>
        </p:txBody>
      </p:sp>
      <p:sp>
        <p:nvSpPr>
          <p:cNvPr id="18" name="Isosceles Triangle 17"/>
          <p:cNvSpPr/>
          <p:nvPr/>
        </p:nvSpPr>
        <p:spPr>
          <a:xfrm rot="5400000">
            <a:off x="318515" y="4648908"/>
            <a:ext cx="274320" cy="15544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533400" y="4495800"/>
            <a:ext cx="83058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l"/>
            <a:r>
              <a:rPr lang="en-US" sz="2000" b="1" dirty="0" smtClean="0">
                <a:ln w="50800"/>
                <a:solidFill>
                  <a:schemeClr val="bg1">
                    <a:shade val="50000"/>
                  </a:schemeClr>
                </a:solidFill>
              </a:rPr>
              <a:t>Three key processes of </a:t>
            </a:r>
            <a:r>
              <a:rPr lang="en-US" sz="2000" b="1" i="1" dirty="0" smtClean="0">
                <a:ln w="50800"/>
                <a:solidFill>
                  <a:schemeClr val="bg1">
                    <a:shade val="50000"/>
                  </a:schemeClr>
                </a:solidFill>
              </a:rPr>
              <a:t>CO-CREATION</a:t>
            </a:r>
            <a:r>
              <a:rPr lang="en-US" sz="2000" b="1" dirty="0" smtClean="0">
                <a:ln w="50800"/>
                <a:solidFill>
                  <a:schemeClr val="bg1">
                    <a:shade val="50000"/>
                  </a:schemeClr>
                </a:solidFill>
              </a:rPr>
              <a:t>:</a:t>
            </a:r>
            <a:endParaRPr lang="en-US" sz="2000" b="1" dirty="0">
              <a:ln w="50800"/>
              <a:solidFill>
                <a:schemeClr val="bg1">
                  <a:shade val="50000"/>
                </a:schemeClr>
              </a:solidFill>
            </a:endParaRPr>
          </a:p>
        </p:txBody>
      </p:sp>
      <p:sp>
        <p:nvSpPr>
          <p:cNvPr id="20" name="Oval 19"/>
          <p:cNvSpPr/>
          <p:nvPr/>
        </p:nvSpPr>
        <p:spPr>
          <a:xfrm>
            <a:off x="685800" y="5029200"/>
            <a:ext cx="304800" cy="304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1</a:t>
            </a:r>
            <a:endParaRPr lang="en-US" sz="1600" b="1" dirty="0"/>
          </a:p>
        </p:txBody>
      </p:sp>
      <p:sp>
        <p:nvSpPr>
          <p:cNvPr id="21" name="Oval 20"/>
          <p:cNvSpPr/>
          <p:nvPr/>
        </p:nvSpPr>
        <p:spPr>
          <a:xfrm>
            <a:off x="3124200" y="5029200"/>
            <a:ext cx="304800" cy="304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2</a:t>
            </a:r>
            <a:endParaRPr lang="en-US" sz="1600" b="1" dirty="0"/>
          </a:p>
        </p:txBody>
      </p:sp>
      <p:sp>
        <p:nvSpPr>
          <p:cNvPr id="22" name="Oval 21"/>
          <p:cNvSpPr/>
          <p:nvPr/>
        </p:nvSpPr>
        <p:spPr>
          <a:xfrm>
            <a:off x="5715000" y="5029200"/>
            <a:ext cx="304800" cy="304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3</a:t>
            </a:r>
            <a:endParaRPr lang="en-US" sz="1600" b="1" dirty="0"/>
          </a:p>
        </p:txBody>
      </p:sp>
      <p:sp>
        <p:nvSpPr>
          <p:cNvPr id="23" name="TextBox 22"/>
          <p:cNvSpPr txBox="1"/>
          <p:nvPr/>
        </p:nvSpPr>
        <p:spPr>
          <a:xfrm>
            <a:off x="6019800" y="5001161"/>
            <a:ext cx="2819400" cy="1323439"/>
          </a:xfrm>
          <a:prstGeom prst="rect">
            <a:avLst/>
          </a:prstGeom>
          <a:noFill/>
        </p:spPr>
        <p:txBody>
          <a:bodyPr wrap="square" rtlCol="0">
            <a:spAutoFit/>
          </a:bodyPr>
          <a:lstStyle/>
          <a:p>
            <a:pPr algn="l"/>
            <a:r>
              <a:rPr lang="en-US" sz="1600" dirty="0" smtClean="0"/>
              <a:t>Ask for consumer feedback and </a:t>
            </a:r>
            <a:r>
              <a:rPr lang="en-US" sz="1600" b="1" dirty="0" smtClean="0"/>
              <a:t>enrich the platform</a:t>
            </a:r>
            <a:r>
              <a:rPr lang="en-US" sz="1600" dirty="0" smtClean="0"/>
              <a:t> by incorporating all the customization efforts made by the network of consumers.</a:t>
            </a:r>
            <a:endParaRPr lang="en-US" sz="1600" dirty="0"/>
          </a:p>
        </p:txBody>
      </p:sp>
      <p:sp>
        <p:nvSpPr>
          <p:cNvPr id="24" name="TextBox 23"/>
          <p:cNvSpPr txBox="1"/>
          <p:nvPr/>
        </p:nvSpPr>
        <p:spPr>
          <a:xfrm>
            <a:off x="3429000" y="5001161"/>
            <a:ext cx="2209800" cy="1323439"/>
          </a:xfrm>
          <a:prstGeom prst="rect">
            <a:avLst/>
          </a:prstGeom>
          <a:noFill/>
        </p:spPr>
        <p:txBody>
          <a:bodyPr wrap="square" rtlCol="0">
            <a:spAutoFit/>
          </a:bodyPr>
          <a:lstStyle/>
          <a:p>
            <a:pPr algn="l"/>
            <a:r>
              <a:rPr lang="en-US" sz="1600" dirty="0" smtClean="0"/>
              <a:t>Individual consumers </a:t>
            </a:r>
            <a:r>
              <a:rPr lang="en-US" sz="1600" b="1" dirty="0" smtClean="0"/>
              <a:t>customize the platform </a:t>
            </a:r>
            <a:r>
              <a:rPr lang="en-US" sz="1600" dirty="0" smtClean="0"/>
              <a:t>to match their own unique identity.</a:t>
            </a:r>
            <a:endParaRPr lang="en-US" sz="1600" dirty="0"/>
          </a:p>
        </p:txBody>
      </p:sp>
      <p:sp>
        <p:nvSpPr>
          <p:cNvPr id="25" name="Rectangle 24"/>
          <p:cNvSpPr/>
          <p:nvPr/>
        </p:nvSpPr>
        <p:spPr>
          <a:xfrm>
            <a:off x="990600" y="4953000"/>
            <a:ext cx="2133600" cy="584775"/>
          </a:xfrm>
          <a:prstGeom prst="rect">
            <a:avLst/>
          </a:prstGeom>
        </p:spPr>
        <p:txBody>
          <a:bodyPr wrap="square">
            <a:spAutoFit/>
          </a:bodyPr>
          <a:lstStyle/>
          <a:p>
            <a:pPr algn="l"/>
            <a:r>
              <a:rPr lang="en-US" sz="1600" dirty="0" smtClean="0"/>
              <a:t>A company </a:t>
            </a:r>
            <a:r>
              <a:rPr lang="en-US" sz="1600" b="1" dirty="0" smtClean="0"/>
              <a:t>creates</a:t>
            </a:r>
            <a:r>
              <a:rPr lang="en-US" sz="1600" dirty="0" smtClean="0"/>
              <a:t> a “platform”.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16" grpId="0" animBg="1"/>
      <p:bldP spid="17" grpId="0" animBg="1"/>
      <p:bldP spid="18" grpId="0" animBg="1"/>
      <p:bldP spid="19" grpId="0" animBg="1"/>
      <p:bldP spid="20" grpId="0" animBg="1"/>
      <p:bldP spid="21" grpId="0" animBg="1"/>
      <p:bldP spid="22" grpId="0" animBg="1"/>
      <p:bldP spid="23" grpId="0"/>
      <p:bldP spid="24"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62</a:t>
            </a:fld>
            <a:endParaRPr lang="fa-IR"/>
          </a:p>
        </p:txBody>
      </p:sp>
      <p:sp>
        <p:nvSpPr>
          <p:cNvPr id="5" name="Title 1"/>
          <p:cNvSpPr txBox="1">
            <a:spLocks/>
          </p:cNvSpPr>
          <p:nvPr/>
        </p:nvSpPr>
        <p:spPr>
          <a:xfrm>
            <a:off x="683568" y="188640"/>
            <a:ext cx="7772400" cy="1224136"/>
          </a:xfrm>
          <a:prstGeom prst="rect">
            <a:avLst/>
          </a:prstGeom>
          <a:ln w="6350" cap="rnd">
            <a:noFill/>
          </a:ln>
        </p:spPr>
        <p:txBody>
          <a:bodyPr vert="horz" rtlCol="0" anchor="b" anchorCtr="0">
            <a:normAutofit fontScale="90000" lnSpcReduction="10000"/>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4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Co-creation experiences as the basis for value creation</a:t>
            </a:r>
            <a:endParaRPr kumimoji="0" lang="en-US" sz="4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251520" y="1628800"/>
            <a:ext cx="8568952" cy="4608512"/>
          </a:xfrm>
          <a:prstGeom prst="rect">
            <a:avLst/>
          </a:prstGeom>
        </p:spPr>
        <p:txBody>
          <a:bodyPr vert="horz">
            <a:normAutofit/>
          </a:bodyPr>
          <a:lstStyle/>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600" b="1" i="0" u="none" strike="noStrike" kern="1200" cap="none" spc="0" normalizeH="0" baseline="0" noProof="0" dirty="0" smtClean="0">
                <a:ln>
                  <a:noFill/>
                </a:ln>
                <a:solidFill>
                  <a:schemeClr val="bg2">
                    <a:lumMod val="50000"/>
                  </a:schemeClr>
                </a:solidFill>
                <a:effectLst/>
                <a:uLnTx/>
                <a:uFillTx/>
                <a:latin typeface="+mn-lt"/>
                <a:ea typeface="+mn-ea"/>
                <a:cs typeface="+mn-cs"/>
              </a:rPr>
              <a: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During the last 2 decades, many managers have found ways to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partition some works by firm and pass it on their customers. </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It means firms have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involved their customers.</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600" b="1" i="0" u="none" strike="noStrike" kern="1200" cap="none" spc="0" normalizeH="0" baseline="0" noProof="0" dirty="0" smtClean="0">
                <a:ln>
                  <a:noFill/>
                </a:ln>
                <a:solidFill>
                  <a:schemeClr val="bg2">
                    <a:lumMod val="50000"/>
                  </a:schemeClr>
                </a:solidFill>
                <a:effectLst/>
                <a:uLnTx/>
                <a:uFillTx/>
                <a:latin typeface="+mn-lt"/>
                <a:ea typeface="+mn-ea"/>
                <a:cs typeface="+mn-cs"/>
              </a:rPr>
              <a: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Now over the last 75 years, there is a disconnect between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value creation </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and the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traditional concept of market.</a:t>
            </a:r>
            <a:endParaRPr kumimoji="0" lang="en-US" sz="2600" b="1" i="0" u="none" strike="noStrike" kern="1200" cap="none" spc="0" normalizeH="0" baseline="0" noProof="0" dirty="0">
              <a:ln>
                <a:noFill/>
              </a:ln>
              <a:solidFill>
                <a:schemeClr val="bg1">
                  <a:lumMod val="95000"/>
                  <a:lumOff val="5000"/>
                </a:schemeClr>
              </a:solidFill>
              <a:effectLst/>
              <a:uLnTx/>
              <a:uFillTx/>
              <a:latin typeface="+mn-lt"/>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63</a:t>
            </a:fld>
            <a:endParaRPr lang="fa-IR"/>
          </a:p>
        </p:txBody>
      </p:sp>
      <p:sp>
        <p:nvSpPr>
          <p:cNvPr id="5" name="Title 1"/>
          <p:cNvSpPr txBox="1">
            <a:spLocks/>
          </p:cNvSpPr>
          <p:nvPr/>
        </p:nvSpPr>
        <p:spPr>
          <a:xfrm>
            <a:off x="683568" y="33895"/>
            <a:ext cx="7772400" cy="720080"/>
          </a:xfrm>
          <a:prstGeom prst="rect">
            <a:avLst/>
          </a:prstGeom>
          <a:ln w="6350" cap="rnd">
            <a:noFill/>
          </a:ln>
        </p:spPr>
        <p:txBody>
          <a:bodyPr vert="horz" rtlCol="0" anchor="b" anchorCtr="0">
            <a:normAutofit fontScale="97500"/>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4200" b="1" i="0" u="none" strike="noStrike" kern="1200" cap="none" spc="-100" normalizeH="0" baseline="0" noProof="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concept of co-creation</a:t>
            </a:r>
            <a:endParaRPr kumimoji="0" lang="en-US" sz="4200" b="1"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323528" y="836712"/>
            <a:ext cx="8496944" cy="5487888"/>
          </a:xfrm>
          <a:prstGeom prst="rect">
            <a:avLst/>
          </a:prstGeom>
        </p:spPr>
        <p:txBody>
          <a:bodyPr vert="horz">
            <a:normAutofit fontScale="92500"/>
          </a:bodyPr>
          <a:lstStyle/>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800" b="0" i="0" u="none" strike="noStrike" kern="1200" cap="none" spc="0" normalizeH="0" baseline="0" noProof="0" dirty="0" smtClean="0">
                <a:ln>
                  <a:noFill/>
                </a:ln>
                <a:solidFill>
                  <a:schemeClr val="bg2">
                    <a:lumMod val="50000"/>
                  </a:schemeClr>
                </a:solidFill>
                <a:effectLst/>
                <a:uLnTx/>
                <a:uFillTx/>
                <a:latin typeface="+mn-lt"/>
                <a:ea typeface="+mn-ea"/>
                <a:cs typeface="+mn-cs"/>
              </a:rPr>
              <a:t>What co-creation is not</a:t>
            </a:r>
          </a:p>
          <a:p>
            <a:pPr marL="457200" marR="0" lvl="0" indent="-457200" algn="l" defTabSz="914400" rtl="1" eaLnBrk="1" fontAlgn="auto" latinLnBrk="0" hangingPunct="1">
              <a:lnSpc>
                <a:spcPct val="100000"/>
              </a:lnSpc>
              <a:spcBef>
                <a:spcPts val="600"/>
              </a:spcBef>
              <a:spcAft>
                <a:spcPts val="0"/>
              </a:spcAft>
              <a:buClr>
                <a:schemeClr val="accent2"/>
              </a:buClr>
              <a:buSzPct val="85000"/>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Customer focus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Customer is king or right</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Delivering good customer service with lavish customer service</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Mass customization of offerings that suit the industry’s supply chain</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Customer as product manager</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Product variety</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Staging experiences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Segment of one</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Transfer of activities from firm to the customer</a:t>
            </a:r>
          </a:p>
          <a:p>
            <a:pPr marL="457200" marR="0" lvl="0" indent="-457200" algn="l" defTabSz="914400" rtl="1" eaLnBrk="1" fontAlgn="auto" latinLnBrk="0" hangingPunct="1">
              <a:lnSpc>
                <a:spcPct val="100000"/>
              </a:lnSpc>
              <a:spcBef>
                <a:spcPts val="600"/>
              </a:spcBef>
              <a:spcAft>
                <a:spcPts val="0"/>
              </a:spcAft>
              <a:buClr>
                <a:schemeClr val="accent2"/>
              </a:buClr>
              <a:buSzPct val="85000"/>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l" defTabSz="914400" rtl="1"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1"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1" eaLnBrk="1" fontAlgn="auto" latinLnBrk="0" hangingPunct="1">
              <a:lnSpc>
                <a:spcPct val="100000"/>
              </a:lnSpc>
              <a:spcBef>
                <a:spcPts val="600"/>
              </a:spcBef>
              <a:spcAft>
                <a:spcPts val="0"/>
              </a:spcAft>
              <a:buClr>
                <a:schemeClr val="accent2"/>
              </a:buClr>
              <a:buSzPct val="85000"/>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7" name="Straight Connector 6"/>
          <p:cNvCxnSpPr/>
          <p:nvPr/>
        </p:nvCxnSpPr>
        <p:spPr>
          <a:xfrm>
            <a:off x="395536" y="1412776"/>
            <a:ext cx="3528392"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Footer Placeholder 7"/>
          <p:cNvSpPr>
            <a:spLocks noGrp="1"/>
          </p:cNvSpPr>
          <p:nvPr>
            <p:ph type="ftr" sz="quarter" idx="16"/>
          </p:nvPr>
        </p:nvSpPr>
        <p:spPr>
          <a:xfrm>
            <a:off x="0" y="6324600"/>
            <a:ext cx="3581400" cy="533400"/>
          </a:xfrm>
        </p:spPr>
        <p:txBody>
          <a:bodyPr/>
          <a:lstStyle/>
          <a:p>
            <a:pPr algn="l"/>
            <a:r>
              <a:rPr lang="fa-IR" dirty="0" smtClean="0"/>
              <a:t> </a:t>
            </a:r>
            <a:endParaRPr lang="en-US" dirty="0" smtClean="0"/>
          </a:p>
          <a:p>
            <a:pPr algn="l"/>
            <a:endParaRPr lang="en-US" dirty="0" smtClean="0"/>
          </a:p>
          <a:p>
            <a:pPr algn="just" rtl="0"/>
            <a:r>
              <a:rPr lang="en-US" b="1" dirty="0" smtClean="0">
                <a:solidFill>
                  <a:schemeClr val="bg1">
                    <a:lumMod val="95000"/>
                    <a:lumOff val="5000"/>
                  </a:schemeClr>
                </a:solidFill>
              </a:rPr>
              <a:t>Co-creation experiences : The next practice in value creation// Written by : C.K.PRAHALAD &amp; </a:t>
            </a:r>
          </a:p>
          <a:p>
            <a:pPr algn="just" rtl="0"/>
            <a:r>
              <a:rPr lang="en-US" b="1" dirty="0" smtClean="0">
                <a:solidFill>
                  <a:schemeClr val="bg1">
                    <a:lumMod val="95000"/>
                    <a:lumOff val="5000"/>
                  </a:schemeClr>
                </a:solidFill>
              </a:rPr>
              <a:t>NENKAT RAMASWAMY</a:t>
            </a:r>
          </a:p>
          <a:p>
            <a:pPr algn="l"/>
            <a:endParaRPr lang="en-US" b="1" dirty="0" smtClean="0">
              <a:solidFill>
                <a:schemeClr val="tx1"/>
              </a:solidFill>
            </a:endParaRPr>
          </a:p>
          <a:p>
            <a:pPr algn="l"/>
            <a:endParaRPr lang="fa-I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64</a:t>
            </a:fld>
            <a:endParaRPr lang="fa-IR"/>
          </a:p>
        </p:txBody>
      </p:sp>
      <p:sp>
        <p:nvSpPr>
          <p:cNvPr id="5" name="Title 1"/>
          <p:cNvSpPr txBox="1">
            <a:spLocks/>
          </p:cNvSpPr>
          <p:nvPr/>
        </p:nvSpPr>
        <p:spPr>
          <a:xfrm>
            <a:off x="611560" y="188641"/>
            <a:ext cx="7772400" cy="720080"/>
          </a:xfrm>
          <a:prstGeom prst="rect">
            <a:avLst/>
          </a:prstGeom>
          <a:ln w="6350" cap="rnd">
            <a:noFill/>
          </a:ln>
        </p:spPr>
        <p:txBody>
          <a:bodyPr vert="horz" lIns="91440" tIns="45720" rIns="91440" bIns="45720" rtlCol="0" anchor="ctr" anchorCtr="0">
            <a:normAutofit fontScale="97500"/>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4200" b="1" i="0" u="none" strike="noStrike" kern="1200" cap="none" spc="-100" normalizeH="0" baseline="0" noProof="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concept of co-creation</a:t>
            </a:r>
            <a:endParaRPr kumimoji="0" lang="en-US" sz="4200" b="1"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468313" y="908050"/>
            <a:ext cx="8207375" cy="5616575"/>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tx2">
                  <a:lumMod val="10000"/>
                </a:schemeClr>
              </a:buClr>
              <a:buSzPct val="120000"/>
              <a:tabLst/>
              <a:defRPr/>
            </a:pPr>
            <a:r>
              <a:rPr kumimoji="0" lang="en-US" sz="2800" b="0" i="0" u="none" strike="noStrike" kern="1200" cap="none" spc="0" normalizeH="0" baseline="0" noProof="0" dirty="0" smtClean="0">
                <a:ln>
                  <a:noFill/>
                </a:ln>
                <a:solidFill>
                  <a:schemeClr val="bg2">
                    <a:lumMod val="50000"/>
                  </a:schemeClr>
                </a:solidFill>
                <a:effectLst/>
                <a:uLnTx/>
                <a:uFillTx/>
                <a:latin typeface="+mn-lt"/>
                <a:ea typeface="+mn-ea"/>
                <a:cs typeface="+mn-cs"/>
              </a:rPr>
              <a:t>What co-creation is </a:t>
            </a:r>
          </a:p>
          <a:p>
            <a:pPr marL="342900" marR="0" lvl="0" indent="-3429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Joint value creation by firm &amp; customer</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Joint problem definition &amp; problem solving</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Creating experience environment in which consumers can have dialogue and co-construct personalized experiences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Experience variety</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Continuous dialogue</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Co-constructing personalized experiences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Innovating experience environments for new co-creation experiences.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7" name="Straight Connector 6"/>
          <p:cNvCxnSpPr/>
          <p:nvPr/>
        </p:nvCxnSpPr>
        <p:spPr>
          <a:xfrm>
            <a:off x="547936" y="1412776"/>
            <a:ext cx="3528392" cy="0"/>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65</a:t>
            </a:fld>
            <a:endParaRPr lang="fa-IR"/>
          </a:p>
        </p:txBody>
      </p:sp>
      <p:sp>
        <p:nvSpPr>
          <p:cNvPr id="5" name="Title 1"/>
          <p:cNvSpPr txBox="1">
            <a:spLocks/>
          </p:cNvSpPr>
          <p:nvPr/>
        </p:nvSpPr>
        <p:spPr>
          <a:xfrm>
            <a:off x="179512" y="116632"/>
            <a:ext cx="8640960" cy="864096"/>
          </a:xfrm>
          <a:prstGeom prst="rect">
            <a:avLst/>
          </a:prstGeom>
          <a:ln w="6350" cap="rnd">
            <a:noFill/>
          </a:ln>
        </p:spPr>
        <p:txBody>
          <a:bodyPr vert="horz" rtlCol="0" anchor="b" anchorCtr="0">
            <a:normAutofit fontScale="90000"/>
          </a:bodyPr>
          <a:lstStyle/>
          <a:p>
            <a:pPr marL="0" marR="0" lvl="0" indent="0" algn="ctr" defTabSz="914400" rtl="1" eaLnBrk="1" fontAlgn="auto" latinLnBrk="0" hangingPunct="1">
              <a:lnSpc>
                <a:spcPct val="100000"/>
              </a:lnSpc>
              <a:spcBef>
                <a:spcPct val="0"/>
              </a:spcBef>
              <a:spcAft>
                <a:spcPts val="0"/>
              </a:spcAft>
              <a:buClrTx/>
              <a:buSzTx/>
              <a:tabLst/>
              <a:defRPr/>
            </a:pPr>
            <a:r>
              <a:rPr kumimoji="0" lang="en-US" sz="4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Firm-consumer interaction in co-creation</a:t>
            </a:r>
            <a:endParaRPr kumimoji="0" lang="en-US" sz="4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179512" y="980728"/>
            <a:ext cx="8640960" cy="5256584"/>
          </a:xfrm>
          <a:prstGeom prst="rect">
            <a:avLst/>
          </a:prstGeom>
        </p:spPr>
        <p:txBody>
          <a:bodyPr vert="horz">
            <a:normAutofit/>
          </a:bodyPr>
          <a:lstStyle/>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fa-IR" sz="16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lang="fa-IR" sz="1600" b="1" dirty="0" smtClean="0"/>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r>
              <a:rPr kumimoji="0" lang="en-US" sz="1600" b="1" i="0" u="none" strike="noStrike" kern="1200" cap="none" spc="0" normalizeH="0" baseline="0" noProof="0" dirty="0" smtClean="0">
                <a:ln>
                  <a:noFill/>
                </a:ln>
                <a:solidFill>
                  <a:schemeClr val="accent4">
                    <a:lumMod val="50000"/>
                  </a:schemeClr>
                </a:solidFill>
                <a:effectLst/>
                <a:uLnTx/>
                <a:uFillTx/>
                <a:latin typeface="+mn-lt"/>
                <a:ea typeface="+mn-ea"/>
                <a:cs typeface="+mn-cs"/>
              </a:rPr>
              <a:t>The market :</a:t>
            </a: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Co-creation experiences</a:t>
            </a:r>
            <a:br>
              <a:rPr kumimoji="0" lang="en-US" sz="1600" b="1" i="0" u="none" strike="noStrike" kern="1200" cap="none" spc="0" normalizeH="0" baseline="0" noProof="0" dirty="0" smtClean="0">
                <a:ln>
                  <a:noFill/>
                </a:ln>
                <a:solidFill>
                  <a:schemeClr val="tx1"/>
                </a:solidFill>
                <a:effectLst/>
                <a:uLnTx/>
                <a:uFillTx/>
                <a:latin typeface="+mn-lt"/>
                <a:ea typeface="+mn-ea"/>
                <a:cs typeface="+mn-cs"/>
              </a:rPr>
            </a:br>
            <a:r>
              <a:rPr kumimoji="0" lang="en-US" sz="1600" b="1" i="0" u="none" strike="noStrike" kern="1200" cap="none" spc="0" normalizeH="0" baseline="0" noProof="0" dirty="0" smtClean="0">
                <a:ln>
                  <a:noFill/>
                </a:ln>
                <a:solidFill>
                  <a:schemeClr val="tx1"/>
                </a:solidFill>
                <a:effectLst/>
                <a:uLnTx/>
                <a:uFillTx/>
                <a:latin typeface="+mn-lt"/>
                <a:ea typeface="+mn-ea"/>
                <a:cs typeface="+mn-cs"/>
              </a:rPr>
              <a:t> of unique value in the context</a:t>
            </a:r>
            <a:br>
              <a:rPr kumimoji="0" lang="en-US" sz="1600" b="1" i="0" u="none" strike="noStrike" kern="1200" cap="none" spc="0" normalizeH="0" baseline="0" noProof="0" dirty="0" smtClean="0">
                <a:ln>
                  <a:noFill/>
                </a:ln>
                <a:solidFill>
                  <a:schemeClr val="tx1"/>
                </a:solidFill>
                <a:effectLst/>
                <a:uLnTx/>
                <a:uFillTx/>
                <a:latin typeface="+mn-lt"/>
                <a:ea typeface="+mn-ea"/>
                <a:cs typeface="+mn-cs"/>
              </a:rPr>
            </a:br>
            <a:r>
              <a:rPr kumimoji="0" lang="en-US" sz="1600" b="1" i="0" u="none" strike="noStrike" kern="1200" cap="none" spc="0" normalizeH="0" baseline="0" noProof="0" dirty="0" smtClean="0">
                <a:ln>
                  <a:noFill/>
                </a:ln>
                <a:solidFill>
                  <a:schemeClr val="tx1"/>
                </a:solidFill>
                <a:effectLst/>
                <a:uLnTx/>
                <a:uFillTx/>
                <a:latin typeface="+mn-lt"/>
                <a:ea typeface="+mn-ea"/>
                <a:cs typeface="+mn-cs"/>
              </a:rPr>
              <a:t> of an individual at a specific moment </a:t>
            </a:r>
            <a:endParaRPr kumimoji="0" lang="en-US" sz="1600" b="1" i="0" u="none" strike="noStrike" kern="1200" cap="none" spc="0" normalizeH="0" baseline="0" noProof="0" dirty="0">
              <a:ln>
                <a:noFill/>
              </a:ln>
              <a:solidFill>
                <a:schemeClr val="tx1"/>
              </a:solidFill>
              <a:effectLst/>
              <a:uLnTx/>
              <a:uFillTx/>
              <a:latin typeface="+mn-lt"/>
              <a:ea typeface="+mn-ea"/>
              <a:cs typeface="+mn-cs"/>
            </a:endParaRPr>
          </a:p>
        </p:txBody>
      </p:sp>
      <p:sp>
        <p:nvSpPr>
          <p:cNvPr id="7" name="Oval 6"/>
          <p:cNvSpPr/>
          <p:nvPr/>
        </p:nvSpPr>
        <p:spPr>
          <a:xfrm>
            <a:off x="4103440" y="1143000"/>
            <a:ext cx="4354760" cy="3600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The consumer :</a:t>
            </a:r>
          </a:p>
          <a:p>
            <a:pPr algn="ctr"/>
            <a:r>
              <a:rPr lang="en-US" sz="1600" b="1" dirty="0" smtClean="0"/>
              <a:t>Collaborate in co-creating value &amp; competitor in extracting economic value</a:t>
            </a:r>
            <a:endParaRPr lang="en-US" sz="1600" b="1" dirty="0"/>
          </a:p>
        </p:txBody>
      </p:sp>
      <p:sp>
        <p:nvSpPr>
          <p:cNvPr id="8" name="Oval 7"/>
          <p:cNvSpPr/>
          <p:nvPr/>
        </p:nvSpPr>
        <p:spPr>
          <a:xfrm>
            <a:off x="304800" y="1295400"/>
            <a:ext cx="4419600" cy="3600400"/>
          </a:xfrm>
          <a:prstGeom prst="ellipse">
            <a:avLst/>
          </a:prstGeom>
          <a:ln>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smtClean="0"/>
              <a:t>The firm :</a:t>
            </a:r>
          </a:p>
          <a:p>
            <a:pPr algn="ctr"/>
            <a:r>
              <a:rPr lang="en-US" sz="1600" b="1" dirty="0" smtClean="0"/>
              <a:t>Collaborate in co-creating value &amp; competitor in extracting economic value</a:t>
            </a:r>
            <a:endParaRPr lang="en-US" sz="1600" b="1" dirty="0"/>
          </a:p>
        </p:txBody>
      </p:sp>
      <p:cxnSp>
        <p:nvCxnSpPr>
          <p:cNvPr id="9" name="Straight Arrow Connector 8"/>
          <p:cNvCxnSpPr/>
          <p:nvPr/>
        </p:nvCxnSpPr>
        <p:spPr>
          <a:xfrm>
            <a:off x="4419600" y="3276600"/>
            <a:ext cx="0" cy="14401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66</a:t>
            </a:fld>
            <a:endParaRPr lang="fa-IR"/>
          </a:p>
        </p:txBody>
      </p:sp>
      <p:sp>
        <p:nvSpPr>
          <p:cNvPr id="5" name="Subtitle 2"/>
          <p:cNvSpPr txBox="1">
            <a:spLocks/>
          </p:cNvSpPr>
          <p:nvPr/>
        </p:nvSpPr>
        <p:spPr>
          <a:xfrm>
            <a:off x="76200" y="188640"/>
            <a:ext cx="8744272" cy="6480720"/>
          </a:xfrm>
          <a:prstGeom prst="rect">
            <a:avLst/>
          </a:prstGeom>
        </p:spPr>
        <p:txBody>
          <a:bodyPr vert="horz">
            <a:normAutofit/>
          </a:bodyPr>
          <a:lstStyle/>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co-creation convert </a:t>
            </a:r>
            <a:r>
              <a:rPr kumimoji="0" lang="en-US" sz="28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market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to a </a:t>
            </a:r>
            <a:r>
              <a:rPr kumimoji="0" lang="en-US" sz="28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forum</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forum</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where dialogue among the consumer, firm, consumer communities and network of firms can take place.</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Transportation of the relationship between firms &amp; consumers:</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From                                                      to</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1 way                                                                          2 way</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Firm to consumer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consumer</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to firm</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Controlled by firm                                                    cons by cons</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Cons is prey                                                               cons can hunt</a:t>
            </a:r>
          </a:p>
          <a:p>
            <a:pPr marL="274320" lvl="0" indent="-274320" algn="l">
              <a:spcBef>
                <a:spcPts val="600"/>
              </a:spcBef>
              <a:buClr>
                <a:schemeClr val="accent2"/>
              </a:buClr>
              <a:buSzPct val="85000"/>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Choice : buy/not buy                                               cons can </a:t>
            </a:r>
            <a:r>
              <a:rPr lang="en-US" sz="2000" dirty="0" smtClean="0"/>
              <a:t>impose her choice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Firm segments and target cons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cons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is being empowered to co - construct personalized experience around herself with firm’s experience environment</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6" name="Straight Connector 5"/>
          <p:cNvCxnSpPr/>
          <p:nvPr/>
        </p:nvCxnSpPr>
        <p:spPr>
          <a:xfrm>
            <a:off x="152400" y="3429000"/>
            <a:ext cx="187220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5257800" y="3505200"/>
            <a:ext cx="151216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152400" y="5791200"/>
            <a:ext cx="3352800" cy="1588"/>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67</a:t>
            </a:fld>
            <a:endParaRPr lang="fa-IR"/>
          </a:p>
        </p:txBody>
      </p:sp>
      <p:sp>
        <p:nvSpPr>
          <p:cNvPr id="5" name="Title 1"/>
          <p:cNvSpPr txBox="1">
            <a:spLocks/>
          </p:cNvSpPr>
          <p:nvPr/>
        </p:nvSpPr>
        <p:spPr>
          <a:xfrm>
            <a:off x="251520" y="116632"/>
            <a:ext cx="8568952" cy="1152129"/>
          </a:xfrm>
          <a:prstGeom prst="rect">
            <a:avLst/>
          </a:prstGeom>
          <a:ln w="6350" cap="rnd">
            <a:noFill/>
          </a:ln>
        </p:spPr>
        <p:txBody>
          <a:bodyPr vert="horz" rtlCol="0" anchor="b" anchorCtr="0">
            <a:norm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3200" b="1" i="0" u="none" strike="noStrike" kern="1200" cap="none" spc="-100" normalizeH="0" baseline="0" noProof="0" dirty="0" smtClean="0">
                <a:ln w="3200">
                  <a:solidFill>
                    <a:schemeClr val="bg2">
                      <a:shade val="75000"/>
                      <a:alpha val="25000"/>
                    </a:schemeClr>
                  </a:solidFill>
                  <a:prstDash val="solid"/>
                  <a:round/>
                </a:ln>
                <a:solidFill>
                  <a:schemeClr val="bg1">
                    <a:lumMod val="95000"/>
                    <a:lumOff val="5000"/>
                  </a:schemeClr>
                </a:solidFill>
                <a:effectLst>
                  <a:innerShdw blurRad="50800" dist="25400" dir="13500000">
                    <a:prstClr val="black">
                      <a:alpha val="70000"/>
                    </a:prstClr>
                  </a:innerShdw>
                </a:effectLst>
                <a:uLnTx/>
                <a:uFillTx/>
                <a:latin typeface="+mj-lt"/>
                <a:ea typeface="+mj-ea"/>
                <a:cs typeface="+mj-cs"/>
              </a:rPr>
              <a:t>The market as a target for the firm’s offering versus for the co-creation experience</a:t>
            </a:r>
            <a:endParaRPr kumimoji="0" lang="en-US" sz="3200" b="1" i="0" u="none" strike="noStrike" kern="1200" cap="none" spc="-100" normalizeH="0" baseline="0" noProof="0" dirty="0">
              <a:ln w="3200">
                <a:solidFill>
                  <a:schemeClr val="bg2">
                    <a:shade val="75000"/>
                    <a:alpha val="25000"/>
                  </a:schemeClr>
                </a:solidFill>
                <a:prstDash val="solid"/>
                <a:round/>
              </a:ln>
              <a:solidFill>
                <a:schemeClr val="bg1">
                  <a:lumMod val="95000"/>
                  <a:lumOff val="5000"/>
                </a:schemeClr>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251520" y="1628800"/>
            <a:ext cx="8712968" cy="4824536"/>
          </a:xfrm>
          <a:prstGeom prst="rect">
            <a:avLst/>
          </a:prstGeom>
        </p:spPr>
        <p:txBody>
          <a:bodyPr vert="horz">
            <a:normAutofit/>
          </a:bodyPr>
          <a:lstStyle/>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 market as a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target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firm &amp; the cons are separated with determined roles.</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Supply &amp; demand are matched. Price is clear.</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Value is created by the firm in value chain.</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Firm disseminate info to consumers.</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Firm chooses which consumer segments to serve.</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Companies determine and define the brand.</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Firms extract cons surplus.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68</a:t>
            </a:fld>
            <a:endParaRPr lang="fa-IR"/>
          </a:p>
        </p:txBody>
      </p:sp>
      <p:sp>
        <p:nvSpPr>
          <p:cNvPr id="5" name="Title 1"/>
          <p:cNvSpPr txBox="1">
            <a:spLocks/>
          </p:cNvSpPr>
          <p:nvPr/>
        </p:nvSpPr>
        <p:spPr>
          <a:xfrm>
            <a:off x="251520" y="116632"/>
            <a:ext cx="8568952" cy="1152129"/>
          </a:xfrm>
          <a:prstGeom prst="rect">
            <a:avLst/>
          </a:prstGeom>
          <a:ln w="6350" cap="rnd">
            <a:noFill/>
          </a:ln>
        </p:spPr>
        <p:txBody>
          <a:bodyPr vert="horz" rtlCol="0" anchor="b" anchorCtr="0">
            <a:norm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3200" b="1" i="0" u="none" strike="noStrike" kern="1200" cap="none" spc="-100" normalizeH="0" baseline="0" noProof="0" dirty="0" smtClean="0">
                <a:ln w="3200">
                  <a:solidFill>
                    <a:schemeClr val="bg2">
                      <a:shade val="75000"/>
                      <a:alpha val="25000"/>
                    </a:schemeClr>
                  </a:solidFill>
                  <a:prstDash val="solid"/>
                  <a:round/>
                </a:ln>
                <a:solidFill>
                  <a:schemeClr val="bg1">
                    <a:lumMod val="95000"/>
                    <a:lumOff val="5000"/>
                  </a:schemeClr>
                </a:solidFill>
                <a:effectLst>
                  <a:innerShdw blurRad="50800" dist="25400" dir="13500000">
                    <a:prstClr val="black">
                      <a:alpha val="70000"/>
                    </a:prstClr>
                  </a:innerShdw>
                </a:effectLst>
                <a:uLnTx/>
                <a:uFillTx/>
                <a:latin typeface="+mj-lt"/>
                <a:ea typeface="+mj-ea"/>
                <a:cs typeface="+mj-cs"/>
              </a:rPr>
              <a:t>The market as a target for the firm’s offering versus for the co-creation experience</a:t>
            </a:r>
            <a:endParaRPr kumimoji="0" lang="en-US" sz="3200" b="1" i="0" u="none" strike="noStrike" kern="1200" cap="none" spc="-100" normalizeH="0" baseline="0" noProof="0" dirty="0">
              <a:ln w="3200">
                <a:solidFill>
                  <a:schemeClr val="bg2">
                    <a:shade val="75000"/>
                    <a:alpha val="25000"/>
                  </a:schemeClr>
                </a:solidFill>
                <a:prstDash val="solid"/>
                <a:round/>
              </a:ln>
              <a:solidFill>
                <a:schemeClr val="bg1">
                  <a:lumMod val="95000"/>
                  <a:lumOff val="5000"/>
                </a:schemeClr>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251520" y="1628800"/>
            <a:ext cx="8712968" cy="4824536"/>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ts val="600"/>
              </a:spcBef>
              <a:spcAft>
                <a:spcPts val="0"/>
              </a:spcAft>
              <a:buClr>
                <a:srgbClr val="002060"/>
              </a:buClr>
              <a:buSzPct val="122000"/>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 market as a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forum</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firm &amp; the cons and their roles converge.</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Supply &amp; demand are emergent and contextual. </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Value is created at multiple points of interaction. basis of value is co-creation experience. </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Consumers and their communities can initiate a dialogue among </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Cons chooses the firm and the experience environment to interact with and co-create value.</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experience is the brand the brand is co-created and evolves with experiences.</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Cons can extract the firm’s surplus . value is co-extracted.</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69</a:t>
            </a:fld>
            <a:endParaRPr lang="fa-IR"/>
          </a:p>
        </p:txBody>
      </p:sp>
      <p:sp>
        <p:nvSpPr>
          <p:cNvPr id="5" name="Rectangle 4"/>
          <p:cNvSpPr/>
          <p:nvPr/>
        </p:nvSpPr>
        <p:spPr>
          <a:xfrm>
            <a:off x="1698222" y="228600"/>
            <a:ext cx="6989862" cy="461665"/>
          </a:xfrm>
          <a:prstGeom prst="rect">
            <a:avLst/>
          </a:prstGeom>
        </p:spPr>
        <p:txBody>
          <a:bodyPr wrap="none">
            <a:spAutoFit/>
          </a:bodyPr>
          <a:lstStyle/>
          <a:p>
            <a:r>
              <a:rPr lang="en-US" sz="2400" b="1" dirty="0" smtClean="0">
                <a:solidFill>
                  <a:schemeClr val="tx2">
                    <a:lumMod val="10000"/>
                  </a:schemeClr>
                </a:solidFill>
              </a:rPr>
              <a:t>Marketing 1.0</a:t>
            </a:r>
            <a:r>
              <a:rPr lang="en-US" sz="2400" dirty="0" smtClean="0">
                <a:solidFill>
                  <a:schemeClr val="tx2">
                    <a:lumMod val="10000"/>
                  </a:schemeClr>
                </a:solidFill>
              </a:rPr>
              <a:t> </a:t>
            </a:r>
            <a:r>
              <a:rPr lang="en-US" sz="2400" dirty="0" err="1" smtClean="0"/>
              <a:t>vs</a:t>
            </a:r>
            <a:r>
              <a:rPr lang="en-US" sz="2400" dirty="0" smtClean="0"/>
              <a:t> </a:t>
            </a:r>
            <a:r>
              <a:rPr lang="en-US" sz="2400" b="1" dirty="0" smtClean="0">
                <a:solidFill>
                  <a:schemeClr val="accent6">
                    <a:lumMod val="50000"/>
                  </a:schemeClr>
                </a:solidFill>
              </a:rPr>
              <a:t>Marketing</a:t>
            </a:r>
            <a:r>
              <a:rPr lang="en-US" sz="2400" b="1" dirty="0" smtClean="0"/>
              <a:t> </a:t>
            </a:r>
            <a:r>
              <a:rPr lang="en-US" sz="2400" b="1" dirty="0" smtClean="0">
                <a:solidFill>
                  <a:schemeClr val="accent6">
                    <a:lumMod val="50000"/>
                  </a:schemeClr>
                </a:solidFill>
              </a:rPr>
              <a:t>2.0</a:t>
            </a:r>
            <a:r>
              <a:rPr lang="en-US" sz="2400" b="1" dirty="0" smtClean="0"/>
              <a:t> </a:t>
            </a:r>
            <a:r>
              <a:rPr lang="en-US" sz="2400" dirty="0" err="1" smtClean="0"/>
              <a:t>vs</a:t>
            </a:r>
            <a:r>
              <a:rPr lang="en-US" sz="2400" dirty="0" smtClean="0"/>
              <a:t> </a:t>
            </a:r>
            <a:r>
              <a:rPr lang="en-US" sz="2400" b="1" dirty="0" smtClean="0">
                <a:solidFill>
                  <a:schemeClr val="accent5">
                    <a:lumMod val="50000"/>
                  </a:schemeClr>
                </a:solidFill>
              </a:rPr>
              <a:t>Marketing</a:t>
            </a:r>
            <a:r>
              <a:rPr lang="en-US" sz="2400" b="1" dirty="0" smtClean="0"/>
              <a:t> </a:t>
            </a:r>
            <a:r>
              <a:rPr lang="en-US" sz="2400" b="1" dirty="0" smtClean="0">
                <a:solidFill>
                  <a:schemeClr val="accent5">
                    <a:lumMod val="50000"/>
                  </a:schemeClr>
                </a:solidFill>
              </a:rPr>
              <a:t>3.0</a:t>
            </a:r>
            <a:endParaRPr lang="en-US" sz="2400" b="1" dirty="0">
              <a:solidFill>
                <a:schemeClr val="accent5">
                  <a:lumMod val="50000"/>
                </a:schemeClr>
              </a:solidFill>
            </a:endParaRPr>
          </a:p>
        </p:txBody>
      </p:sp>
      <p:sp>
        <p:nvSpPr>
          <p:cNvPr id="6" name="Rounded Rectangle 5"/>
          <p:cNvSpPr/>
          <p:nvPr/>
        </p:nvSpPr>
        <p:spPr>
          <a:xfrm>
            <a:off x="2590800" y="1295400"/>
            <a:ext cx="1981200" cy="6858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smtClean="0">
                <a:latin typeface="+mj-lt"/>
              </a:rPr>
              <a:t>Product-centric Marketing</a:t>
            </a:r>
            <a:endParaRPr lang="en-US" b="1" dirty="0">
              <a:latin typeface="+mj-lt"/>
            </a:endParaRPr>
          </a:p>
        </p:txBody>
      </p:sp>
      <p:sp>
        <p:nvSpPr>
          <p:cNvPr id="7" name="Rounded Rectangle 6"/>
          <p:cNvSpPr/>
          <p:nvPr/>
        </p:nvSpPr>
        <p:spPr>
          <a:xfrm>
            <a:off x="4724400" y="1295400"/>
            <a:ext cx="19812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smtClean="0">
                <a:solidFill>
                  <a:schemeClr val="bg1"/>
                </a:solidFill>
                <a:latin typeface="+mj-lt"/>
              </a:rPr>
              <a:t>Customer-oriented Marketing</a:t>
            </a:r>
            <a:endParaRPr lang="en-US" sz="1600" b="1" dirty="0">
              <a:solidFill>
                <a:schemeClr val="bg1"/>
              </a:solidFill>
              <a:latin typeface="+mj-lt"/>
            </a:endParaRPr>
          </a:p>
        </p:txBody>
      </p:sp>
      <p:sp>
        <p:nvSpPr>
          <p:cNvPr id="8" name="Rounded Rectangle 7"/>
          <p:cNvSpPr/>
          <p:nvPr/>
        </p:nvSpPr>
        <p:spPr>
          <a:xfrm>
            <a:off x="6854952" y="1295400"/>
            <a:ext cx="1981200" cy="6858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schemeClr val="bg1"/>
                </a:solidFill>
                <a:latin typeface="+mj-lt"/>
              </a:rPr>
              <a:t>Value-driven Marketing</a:t>
            </a:r>
            <a:endParaRPr lang="en-US" b="1" dirty="0">
              <a:solidFill>
                <a:schemeClr val="bg1"/>
              </a:solidFill>
              <a:latin typeface="+mj-lt"/>
            </a:endParaRPr>
          </a:p>
        </p:txBody>
      </p:sp>
      <p:sp>
        <p:nvSpPr>
          <p:cNvPr id="9" name="Pentagon 8"/>
          <p:cNvSpPr/>
          <p:nvPr/>
        </p:nvSpPr>
        <p:spPr>
          <a:xfrm>
            <a:off x="304800" y="21336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Objective</a:t>
            </a:r>
            <a:endParaRPr lang="en-US" sz="1600" b="1" dirty="0">
              <a:solidFill>
                <a:schemeClr val="tx1"/>
              </a:solidFill>
            </a:endParaRPr>
          </a:p>
        </p:txBody>
      </p:sp>
      <p:sp>
        <p:nvSpPr>
          <p:cNvPr id="10" name="Pentagon 9"/>
          <p:cNvSpPr/>
          <p:nvPr/>
        </p:nvSpPr>
        <p:spPr>
          <a:xfrm>
            <a:off x="304800" y="27813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Enabling Forces</a:t>
            </a:r>
            <a:endParaRPr lang="en-US" sz="1600" b="1" dirty="0">
              <a:solidFill>
                <a:schemeClr val="tx1"/>
              </a:solidFill>
            </a:endParaRPr>
          </a:p>
        </p:txBody>
      </p:sp>
      <p:sp>
        <p:nvSpPr>
          <p:cNvPr id="11" name="Pentagon 10"/>
          <p:cNvSpPr/>
          <p:nvPr/>
        </p:nvSpPr>
        <p:spPr>
          <a:xfrm>
            <a:off x="304800" y="34290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How companies see the market</a:t>
            </a:r>
            <a:endParaRPr lang="en-US" sz="1600" b="1" dirty="0">
              <a:solidFill>
                <a:schemeClr val="tx1"/>
              </a:solidFill>
            </a:endParaRPr>
          </a:p>
        </p:txBody>
      </p:sp>
      <p:sp>
        <p:nvSpPr>
          <p:cNvPr id="12" name="Pentagon 11"/>
          <p:cNvSpPr/>
          <p:nvPr/>
        </p:nvSpPr>
        <p:spPr>
          <a:xfrm>
            <a:off x="304800" y="40767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Key marketing concept</a:t>
            </a:r>
            <a:endParaRPr lang="en-US" sz="1600" b="1" dirty="0">
              <a:solidFill>
                <a:schemeClr val="tx1"/>
              </a:solidFill>
            </a:endParaRPr>
          </a:p>
        </p:txBody>
      </p:sp>
      <p:sp>
        <p:nvSpPr>
          <p:cNvPr id="13" name="Pentagon 12"/>
          <p:cNvSpPr/>
          <p:nvPr/>
        </p:nvSpPr>
        <p:spPr>
          <a:xfrm>
            <a:off x="304800" y="47244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Company marketing guidelines</a:t>
            </a:r>
            <a:endParaRPr lang="en-US" sz="1400" b="1" dirty="0">
              <a:solidFill>
                <a:schemeClr val="tx1"/>
              </a:solidFill>
            </a:endParaRPr>
          </a:p>
        </p:txBody>
      </p:sp>
      <p:sp>
        <p:nvSpPr>
          <p:cNvPr id="14" name="Pentagon 13"/>
          <p:cNvSpPr/>
          <p:nvPr/>
        </p:nvSpPr>
        <p:spPr>
          <a:xfrm>
            <a:off x="304800" y="53721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Value propositions</a:t>
            </a:r>
          </a:p>
        </p:txBody>
      </p:sp>
      <p:sp>
        <p:nvSpPr>
          <p:cNvPr id="15" name="Pentagon 14"/>
          <p:cNvSpPr/>
          <p:nvPr/>
        </p:nvSpPr>
        <p:spPr>
          <a:xfrm>
            <a:off x="304800" y="60198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Interaction with consumers</a:t>
            </a:r>
          </a:p>
        </p:txBody>
      </p:sp>
      <p:sp>
        <p:nvSpPr>
          <p:cNvPr id="16" name="Rectangle 15"/>
          <p:cNvSpPr/>
          <p:nvPr/>
        </p:nvSpPr>
        <p:spPr>
          <a:xfrm>
            <a:off x="2696382" y="914400"/>
            <a:ext cx="1770036" cy="369332"/>
          </a:xfrm>
          <a:prstGeom prst="rect">
            <a:avLst/>
          </a:prstGeom>
        </p:spPr>
        <p:txBody>
          <a:bodyPr wrap="none">
            <a:spAutoFit/>
          </a:bodyPr>
          <a:lstStyle/>
          <a:p>
            <a:pPr algn="ctr"/>
            <a:r>
              <a:rPr lang="en-US" b="1" dirty="0" smtClean="0"/>
              <a:t>MARKETING 1.0</a:t>
            </a:r>
            <a:r>
              <a:rPr lang="en-US" dirty="0" smtClean="0"/>
              <a:t> </a:t>
            </a:r>
            <a:endParaRPr lang="en-US" dirty="0"/>
          </a:p>
        </p:txBody>
      </p:sp>
      <p:sp>
        <p:nvSpPr>
          <p:cNvPr id="17" name="Rectangle 16"/>
          <p:cNvSpPr/>
          <p:nvPr/>
        </p:nvSpPr>
        <p:spPr>
          <a:xfrm>
            <a:off x="4829982" y="914400"/>
            <a:ext cx="1770036" cy="369332"/>
          </a:xfrm>
          <a:prstGeom prst="rect">
            <a:avLst/>
          </a:prstGeom>
        </p:spPr>
        <p:txBody>
          <a:bodyPr wrap="none">
            <a:spAutoFit/>
          </a:bodyPr>
          <a:lstStyle/>
          <a:p>
            <a:pPr algn="ctr"/>
            <a:r>
              <a:rPr lang="en-US" b="1" dirty="0" smtClean="0"/>
              <a:t>MARKETING 2.0</a:t>
            </a:r>
            <a:r>
              <a:rPr lang="en-US" dirty="0" smtClean="0"/>
              <a:t> </a:t>
            </a:r>
            <a:endParaRPr lang="en-US" dirty="0"/>
          </a:p>
        </p:txBody>
      </p:sp>
      <p:sp>
        <p:nvSpPr>
          <p:cNvPr id="18" name="Rectangle 17"/>
          <p:cNvSpPr/>
          <p:nvPr/>
        </p:nvSpPr>
        <p:spPr>
          <a:xfrm>
            <a:off x="6960534" y="914400"/>
            <a:ext cx="1770036" cy="369332"/>
          </a:xfrm>
          <a:prstGeom prst="rect">
            <a:avLst/>
          </a:prstGeom>
        </p:spPr>
        <p:txBody>
          <a:bodyPr wrap="none">
            <a:spAutoFit/>
          </a:bodyPr>
          <a:lstStyle/>
          <a:p>
            <a:pPr algn="ctr"/>
            <a:r>
              <a:rPr lang="en-US" b="1" dirty="0" smtClean="0"/>
              <a:t>MARKETING 3.0</a:t>
            </a:r>
            <a:r>
              <a:rPr lang="en-US" dirty="0" smtClean="0"/>
              <a:t> </a:t>
            </a:r>
            <a:endParaRPr lang="en-US" dirty="0"/>
          </a:p>
        </p:txBody>
      </p:sp>
      <p:sp>
        <p:nvSpPr>
          <p:cNvPr id="19" name="Rectangle 18"/>
          <p:cNvSpPr/>
          <p:nvPr/>
        </p:nvSpPr>
        <p:spPr>
          <a:xfrm>
            <a:off x="2590800" y="21537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rPr>
              <a:t>Sell products</a:t>
            </a:r>
            <a:endParaRPr lang="en-US" sz="1400" b="1" dirty="0">
              <a:latin typeface="+mj-lt"/>
            </a:endParaRPr>
          </a:p>
        </p:txBody>
      </p:sp>
      <p:sp>
        <p:nvSpPr>
          <p:cNvPr id="20" name="Rectangle 19"/>
          <p:cNvSpPr/>
          <p:nvPr/>
        </p:nvSpPr>
        <p:spPr>
          <a:xfrm>
            <a:off x="4724400" y="19812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Satisfy and retain the consumers</a:t>
            </a:r>
          </a:p>
        </p:txBody>
      </p:sp>
      <p:sp>
        <p:nvSpPr>
          <p:cNvPr id="21" name="Rectangle 20"/>
          <p:cNvSpPr/>
          <p:nvPr/>
        </p:nvSpPr>
        <p:spPr>
          <a:xfrm>
            <a:off x="6854952" y="19812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Make the world a </a:t>
            </a:r>
            <a:r>
              <a:rPr lang="en-US" sz="1400" dirty="0" smtClean="0">
                <a:solidFill>
                  <a:schemeClr val="bg1"/>
                </a:solidFill>
                <a:latin typeface="+mj-lt"/>
              </a:rPr>
              <a:t>better place</a:t>
            </a:r>
          </a:p>
        </p:txBody>
      </p:sp>
      <p:sp>
        <p:nvSpPr>
          <p:cNvPr id="22" name="Rectangle 21"/>
          <p:cNvSpPr/>
          <p:nvPr/>
        </p:nvSpPr>
        <p:spPr>
          <a:xfrm>
            <a:off x="2590800" y="2736622"/>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rPr>
              <a:t>Industrial Revolution</a:t>
            </a:r>
          </a:p>
        </p:txBody>
      </p:sp>
      <p:sp>
        <p:nvSpPr>
          <p:cNvPr id="23" name="Rectangle 22"/>
          <p:cNvSpPr/>
          <p:nvPr/>
        </p:nvSpPr>
        <p:spPr>
          <a:xfrm>
            <a:off x="4724400" y="2801471"/>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Information Technology</a:t>
            </a:r>
          </a:p>
        </p:txBody>
      </p:sp>
      <p:sp>
        <p:nvSpPr>
          <p:cNvPr id="24" name="Rectangle 23"/>
          <p:cNvSpPr/>
          <p:nvPr/>
        </p:nvSpPr>
        <p:spPr>
          <a:xfrm>
            <a:off x="6854952" y="28014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Social  Media</a:t>
            </a:r>
          </a:p>
        </p:txBody>
      </p:sp>
      <p:sp>
        <p:nvSpPr>
          <p:cNvPr id="25" name="Rectangle 24"/>
          <p:cNvSpPr/>
          <p:nvPr/>
        </p:nvSpPr>
        <p:spPr>
          <a:xfrm>
            <a:off x="2590800" y="32766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rPr>
              <a:t>Mass Buyers with Physical Needs</a:t>
            </a:r>
            <a:endParaRPr lang="en-US" sz="1400" b="1" dirty="0">
              <a:latin typeface="+mj-lt"/>
            </a:endParaRPr>
          </a:p>
        </p:txBody>
      </p:sp>
      <p:sp>
        <p:nvSpPr>
          <p:cNvPr id="26" name="Rectangle 25"/>
          <p:cNvSpPr/>
          <p:nvPr/>
        </p:nvSpPr>
        <p:spPr>
          <a:xfrm>
            <a:off x="4724400" y="32766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Smarter Consumer with Mind and Heart</a:t>
            </a:r>
          </a:p>
        </p:txBody>
      </p:sp>
      <p:sp>
        <p:nvSpPr>
          <p:cNvPr id="27" name="Rectangle 26"/>
          <p:cNvSpPr/>
          <p:nvPr/>
        </p:nvSpPr>
        <p:spPr>
          <a:xfrm>
            <a:off x="6854952" y="3276600"/>
            <a:ext cx="1984248" cy="73866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Whole Human with Mind, Heart, and Spirit</a:t>
            </a:r>
            <a:endParaRPr lang="en-US" sz="1400" b="1" dirty="0">
              <a:solidFill>
                <a:schemeClr val="bg1"/>
              </a:solidFill>
              <a:latin typeface="+mj-lt"/>
            </a:endParaRPr>
          </a:p>
        </p:txBody>
      </p:sp>
      <p:sp>
        <p:nvSpPr>
          <p:cNvPr id="28" name="Rectangle 27"/>
          <p:cNvSpPr/>
          <p:nvPr/>
        </p:nvSpPr>
        <p:spPr>
          <a:xfrm>
            <a:off x="2590800" y="4032022"/>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rPr>
              <a:t>Product development</a:t>
            </a:r>
          </a:p>
        </p:txBody>
      </p:sp>
      <p:sp>
        <p:nvSpPr>
          <p:cNvPr id="29" name="Rectangle 28"/>
          <p:cNvSpPr/>
          <p:nvPr/>
        </p:nvSpPr>
        <p:spPr>
          <a:xfrm>
            <a:off x="4724400" y="40968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Differentiation</a:t>
            </a:r>
            <a:endParaRPr lang="en-US" sz="1400" b="1" dirty="0">
              <a:solidFill>
                <a:schemeClr val="bg1"/>
              </a:solidFill>
              <a:latin typeface="+mj-lt"/>
            </a:endParaRPr>
          </a:p>
        </p:txBody>
      </p:sp>
      <p:sp>
        <p:nvSpPr>
          <p:cNvPr id="30" name="Rectangle 29"/>
          <p:cNvSpPr/>
          <p:nvPr/>
        </p:nvSpPr>
        <p:spPr>
          <a:xfrm>
            <a:off x="6854952" y="4189512"/>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Values</a:t>
            </a:r>
            <a:endParaRPr lang="en-US" sz="1400" b="1" dirty="0">
              <a:solidFill>
                <a:schemeClr val="bg1"/>
              </a:solidFill>
              <a:latin typeface="+mj-lt"/>
            </a:endParaRPr>
          </a:p>
        </p:txBody>
      </p:sp>
      <p:sp>
        <p:nvSpPr>
          <p:cNvPr id="31" name="Rectangle 30"/>
          <p:cNvSpPr/>
          <p:nvPr/>
        </p:nvSpPr>
        <p:spPr>
          <a:xfrm>
            <a:off x="2590800" y="47445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ea typeface="Batang"/>
                <a:cs typeface="Times New Roman"/>
              </a:rPr>
              <a:t>Product specification</a:t>
            </a:r>
            <a:endParaRPr lang="en-US" sz="1400" b="1" dirty="0">
              <a:latin typeface="+mj-lt"/>
              <a:ea typeface="Batang"/>
              <a:cs typeface="Times New Roman"/>
            </a:endParaRPr>
          </a:p>
        </p:txBody>
      </p:sp>
      <p:sp>
        <p:nvSpPr>
          <p:cNvPr id="32" name="Rectangle 31"/>
          <p:cNvSpPr/>
          <p:nvPr/>
        </p:nvSpPr>
        <p:spPr>
          <a:xfrm>
            <a:off x="4724400" y="45720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Corporate and Product Positioning</a:t>
            </a:r>
            <a:endParaRPr lang="en-US" sz="1400" b="1" dirty="0">
              <a:solidFill>
                <a:schemeClr val="bg1"/>
              </a:solidFill>
              <a:latin typeface="+mj-lt"/>
              <a:ea typeface="Batang"/>
              <a:cs typeface="Times New Roman"/>
            </a:endParaRPr>
          </a:p>
        </p:txBody>
      </p:sp>
      <p:sp>
        <p:nvSpPr>
          <p:cNvPr id="33" name="Rectangle 32"/>
          <p:cNvSpPr/>
          <p:nvPr/>
        </p:nvSpPr>
        <p:spPr>
          <a:xfrm>
            <a:off x="6854952" y="472949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Corporate , Vision, Values</a:t>
            </a:r>
            <a:endParaRPr lang="en-US" sz="1400" b="1" dirty="0">
              <a:solidFill>
                <a:schemeClr val="bg1"/>
              </a:solidFill>
              <a:latin typeface="+mj-lt"/>
              <a:ea typeface="Batang"/>
              <a:cs typeface="Times New Roman"/>
            </a:endParaRPr>
          </a:p>
        </p:txBody>
      </p:sp>
      <p:sp>
        <p:nvSpPr>
          <p:cNvPr id="34" name="Rectangle 33"/>
          <p:cNvSpPr/>
          <p:nvPr/>
        </p:nvSpPr>
        <p:spPr>
          <a:xfrm>
            <a:off x="2590800" y="53922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ea typeface="Batang"/>
                <a:cs typeface="Times New Roman"/>
              </a:rPr>
              <a:t>Functional</a:t>
            </a:r>
            <a:endParaRPr lang="en-US" sz="1400" b="1" dirty="0">
              <a:latin typeface="+mj-lt"/>
            </a:endParaRPr>
          </a:p>
        </p:txBody>
      </p:sp>
      <p:sp>
        <p:nvSpPr>
          <p:cNvPr id="35" name="Rectangle 34"/>
          <p:cNvSpPr/>
          <p:nvPr/>
        </p:nvSpPr>
        <p:spPr>
          <a:xfrm>
            <a:off x="4724400" y="52197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Functional and Emotional</a:t>
            </a:r>
            <a:endParaRPr lang="en-US" sz="1400" b="1" dirty="0">
              <a:solidFill>
                <a:schemeClr val="bg1"/>
              </a:solidFill>
              <a:latin typeface="+mj-lt"/>
              <a:ea typeface="Batang"/>
              <a:cs typeface="Times New Roman"/>
            </a:endParaRPr>
          </a:p>
        </p:txBody>
      </p:sp>
      <p:sp>
        <p:nvSpPr>
          <p:cNvPr id="36" name="Rectangle 35"/>
          <p:cNvSpPr/>
          <p:nvPr/>
        </p:nvSpPr>
        <p:spPr>
          <a:xfrm>
            <a:off x="6854952" y="5377190"/>
            <a:ext cx="1984248" cy="73866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Functional, Emotional, and Spiritual</a:t>
            </a:r>
            <a:endParaRPr lang="en-US" sz="1400" b="1" dirty="0">
              <a:solidFill>
                <a:schemeClr val="bg1"/>
              </a:solidFill>
              <a:latin typeface="+mj-lt"/>
              <a:ea typeface="Batang"/>
              <a:cs typeface="Times New Roman"/>
            </a:endParaRPr>
          </a:p>
        </p:txBody>
      </p:sp>
      <p:sp>
        <p:nvSpPr>
          <p:cNvPr id="37" name="Rectangle 36"/>
          <p:cNvSpPr/>
          <p:nvPr/>
        </p:nvSpPr>
        <p:spPr>
          <a:xfrm>
            <a:off x="2590800" y="58674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ea typeface="Batang"/>
                <a:cs typeface="Times New Roman"/>
              </a:rPr>
              <a:t>One-to-Many Transaction</a:t>
            </a:r>
            <a:endParaRPr lang="en-US" sz="1400" b="1" dirty="0">
              <a:latin typeface="+mj-lt"/>
              <a:ea typeface="Batang"/>
              <a:cs typeface="Times New Roman"/>
            </a:endParaRPr>
          </a:p>
        </p:txBody>
      </p:sp>
      <p:sp>
        <p:nvSpPr>
          <p:cNvPr id="38" name="Rectangle 37"/>
          <p:cNvSpPr/>
          <p:nvPr/>
        </p:nvSpPr>
        <p:spPr>
          <a:xfrm>
            <a:off x="4724400" y="58674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One-to-One Relationship</a:t>
            </a:r>
            <a:endParaRPr lang="en-US" sz="1400" b="1" dirty="0">
              <a:solidFill>
                <a:schemeClr val="bg1"/>
              </a:solidFill>
              <a:latin typeface="+mj-lt"/>
              <a:ea typeface="Batang"/>
              <a:cs typeface="Times New Roman"/>
            </a:endParaRPr>
          </a:p>
        </p:txBody>
      </p:sp>
      <p:sp>
        <p:nvSpPr>
          <p:cNvPr id="39" name="Rectangle 38"/>
          <p:cNvSpPr/>
          <p:nvPr/>
        </p:nvSpPr>
        <p:spPr>
          <a:xfrm>
            <a:off x="6854952" y="602489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Many-to-Many Collaboration</a:t>
            </a:r>
            <a:endParaRPr lang="en-US" sz="1400" b="1" dirty="0">
              <a:solidFill>
                <a:schemeClr val="bg1"/>
              </a:solidFill>
              <a:latin typeface="+mj-lt"/>
              <a:ea typeface="Batang"/>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10600" cy="5486400"/>
          </a:xfrm>
        </p:spPr>
        <p:txBody>
          <a:bodyPr>
            <a:normAutofit/>
          </a:bodyPr>
          <a:lstStyle/>
          <a:p>
            <a:pPr>
              <a:buNone/>
            </a:pPr>
            <a:r>
              <a:rPr lang="fa-IR" sz="2400" dirty="0" smtClean="0">
                <a:solidFill>
                  <a:schemeClr val="accent2"/>
                </a:solidFill>
                <a:cs typeface="B Nazanin" pitchFamily="2" charset="-78"/>
              </a:rPr>
              <a:t>مسئولیت بنگاه ها جهت تفکیک بازاریابی سبز از مفاهیم بازاریابی اجتماعی و محیطی :</a:t>
            </a:r>
          </a:p>
          <a:p>
            <a:pPr>
              <a:buNone/>
            </a:pPr>
            <a:r>
              <a:rPr lang="fa-IR" sz="2400" dirty="0" smtClean="0">
                <a:cs typeface="B Nazanin" pitchFamily="2" charset="-78"/>
              </a:rPr>
              <a:t>مسئولیت در برابر اقتصاد ،مسولیت در قبال انسان ها و طبیعت </a:t>
            </a:r>
          </a:p>
          <a:p>
            <a:pPr>
              <a:buNone/>
            </a:pPr>
            <a:r>
              <a:rPr lang="fa-IR" sz="2400" b="1" dirty="0" smtClean="0">
                <a:cs typeface="B Nazanin" pitchFamily="2" charset="-78"/>
              </a:rPr>
              <a:t>تعامل فلسفه های مارکتینگ کارنا :</a:t>
            </a:r>
          </a:p>
          <a:p>
            <a:pPr>
              <a:buNone/>
            </a:pPr>
            <a:endParaRPr lang="fa-IR" sz="2400" dirty="0">
              <a:cs typeface="B Nazanin" pitchFamily="2" charset="-78"/>
            </a:endParaRPr>
          </a:p>
        </p:txBody>
      </p:sp>
      <p:sp>
        <p:nvSpPr>
          <p:cNvPr id="2" name="Title 1"/>
          <p:cNvSpPr>
            <a:spLocks noGrp="1"/>
          </p:cNvSpPr>
          <p:nvPr>
            <p:ph type="title"/>
          </p:nvPr>
        </p:nvSpPr>
        <p:spPr>
          <a:xfrm>
            <a:off x="304800" y="274638"/>
            <a:ext cx="8610600" cy="715962"/>
          </a:xfrm>
        </p:spPr>
        <p:txBody>
          <a:bodyPr>
            <a:normAutofit fontScale="90000"/>
          </a:bodyPr>
          <a:lstStyle/>
          <a:p>
            <a:endParaRPr lang="fa-IR" dirty="0"/>
          </a:p>
        </p:txBody>
      </p:sp>
      <p:pic>
        <p:nvPicPr>
          <p:cNvPr id="4" name="Picture 3" descr="Capture55.PNG"/>
          <p:cNvPicPr>
            <a:picLocks noChangeAspect="1"/>
          </p:cNvPicPr>
          <p:nvPr/>
        </p:nvPicPr>
        <p:blipFill>
          <a:blip r:embed="rId2"/>
          <a:stretch>
            <a:fillRect/>
          </a:stretch>
        </p:blipFill>
        <p:spPr>
          <a:xfrm>
            <a:off x="609600" y="2133600"/>
            <a:ext cx="4592638" cy="4191000"/>
          </a:xfrm>
          <a:prstGeom prst="rect">
            <a:avLst/>
          </a:prstGeom>
        </p:spPr>
      </p:pic>
      <p:sp>
        <p:nvSpPr>
          <p:cNvPr id="5" name="Slide Number Placeholder 4"/>
          <p:cNvSpPr>
            <a:spLocks noGrp="1"/>
          </p:cNvSpPr>
          <p:nvPr>
            <p:ph type="sldNum" sz="quarter" idx="15"/>
          </p:nvPr>
        </p:nvSpPr>
        <p:spPr/>
        <p:txBody>
          <a:bodyPr/>
          <a:lstStyle/>
          <a:p>
            <a:fld id="{B0AD0C61-1846-473C-BCB0-4418E54FBCC8}" type="slidenum">
              <a:rPr lang="fa-IR" smtClean="0"/>
              <a:pPr/>
              <a:t>7</a:t>
            </a:fld>
            <a:endParaRPr lang="fa-I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eaLnBrk="0" hangingPunct="0">
              <a:buNone/>
            </a:pPr>
            <a:endParaRPr lang="fa-IR" sz="2400" b="1" dirty="0" smtClean="0">
              <a:ln w="50800"/>
              <a:solidFill>
                <a:schemeClr val="bg1">
                  <a:shade val="50000"/>
                </a:schemeClr>
              </a:solidFill>
            </a:endParaRPr>
          </a:p>
          <a:p>
            <a:pPr eaLnBrk="0" hangingPunct="0">
              <a:buNone/>
            </a:pPr>
            <a:endParaRPr lang="fa-IR" sz="2400" b="1" dirty="0" smtClean="0">
              <a:ln w="50800"/>
              <a:solidFill>
                <a:schemeClr val="bg1">
                  <a:shade val="50000"/>
                </a:schemeClr>
              </a:solidFill>
            </a:endParaRPr>
          </a:p>
          <a:p>
            <a:pPr eaLnBrk="0" hangingPunct="0">
              <a:buNone/>
            </a:pPr>
            <a:endParaRPr lang="fa-IR" sz="2400" b="1" dirty="0" smtClean="0">
              <a:ln w="50800"/>
              <a:solidFill>
                <a:schemeClr val="bg1">
                  <a:shade val="50000"/>
                </a:schemeClr>
              </a:solidFill>
            </a:endParaRPr>
          </a:p>
          <a:p>
            <a:pPr algn="ctr" eaLnBrk="0" hangingPunct="0">
              <a:buNone/>
            </a:pPr>
            <a:endParaRPr lang="en-US" sz="2400" b="1" dirty="0" smtClean="0">
              <a:ln w="50800"/>
              <a:solidFill>
                <a:schemeClr val="bg1">
                  <a:shade val="50000"/>
                </a:schemeClr>
              </a:solidFill>
            </a:endParaRPr>
          </a:p>
          <a:p>
            <a:pPr algn="ctr" eaLnBrk="0" hangingPunct="0">
              <a:buNone/>
            </a:pPr>
            <a:endParaRPr lang="en-US" sz="2400" b="1" dirty="0" smtClean="0">
              <a:ln w="50800"/>
              <a:solidFill>
                <a:schemeClr val="bg1">
                  <a:shade val="50000"/>
                </a:schemeClr>
              </a:solidFill>
            </a:endParaRPr>
          </a:p>
          <a:p>
            <a:pPr algn="ctr" eaLnBrk="0" hangingPunct="0">
              <a:buNone/>
            </a:pPr>
            <a:r>
              <a:rPr lang="en-US" sz="2400" b="1" dirty="0" smtClean="0">
                <a:ln w="50800"/>
                <a:solidFill>
                  <a:schemeClr val="bg1">
                    <a:shade val="50000"/>
                  </a:schemeClr>
                </a:solidFill>
              </a:rPr>
              <a:t>“Within five years, if you run your business in the same way as you do now,  you’re going to be out of business.”</a:t>
            </a:r>
          </a:p>
          <a:p>
            <a:pPr algn="ctr" eaLnBrk="0" hangingPunct="0">
              <a:buNone/>
            </a:pPr>
            <a:r>
              <a:rPr lang="en-US" sz="2400" b="1" dirty="0" smtClean="0">
                <a:ln w="50800"/>
                <a:solidFill>
                  <a:schemeClr val="bg1">
                    <a:shade val="50000"/>
                  </a:schemeClr>
                </a:solidFill>
              </a:rPr>
              <a:t>			Philip </a:t>
            </a:r>
            <a:r>
              <a:rPr lang="en-US" sz="2400" b="1" dirty="0" err="1" smtClean="0">
                <a:ln w="50800"/>
                <a:solidFill>
                  <a:schemeClr val="bg1">
                    <a:shade val="50000"/>
                  </a:schemeClr>
                </a:solidFill>
              </a:rPr>
              <a:t>Kotler</a:t>
            </a:r>
            <a:endParaRPr lang="en-US" sz="2400" b="1" dirty="0" smtClean="0">
              <a:ln w="50800"/>
              <a:solidFill>
                <a:schemeClr val="bg1">
                  <a:shade val="50000"/>
                </a:schemeClr>
              </a:solidFill>
            </a:endParaRPr>
          </a:p>
          <a:p>
            <a:endParaRPr lang="fa-IR" b="1" dirty="0">
              <a:ln w="50800"/>
              <a:solidFill>
                <a:schemeClr val="bg1">
                  <a:shade val="50000"/>
                </a:schemeClr>
              </a:solidFill>
            </a:endParaRPr>
          </a:p>
        </p:txBody>
      </p:sp>
      <p:sp>
        <p:nvSpPr>
          <p:cNvPr id="3" name="Slide Number Placeholder 2"/>
          <p:cNvSpPr>
            <a:spLocks noGrp="1"/>
          </p:cNvSpPr>
          <p:nvPr>
            <p:ph type="sldNum" sz="quarter" idx="15"/>
          </p:nvPr>
        </p:nvSpPr>
        <p:spPr/>
        <p:txBody>
          <a:bodyPr/>
          <a:lstStyle/>
          <a:p>
            <a:fld id="{B0AD0C61-1846-473C-BCB0-4418E54FBCC8}" type="slidenum">
              <a:rPr lang="fa-IR" smtClean="0"/>
              <a:pPr/>
              <a:t>70</a:t>
            </a:fld>
            <a:endParaRPr lang="fa-I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buNone/>
            </a:pPr>
            <a:r>
              <a:rPr lang="fa-IR" b="1" dirty="0" smtClean="0">
                <a:solidFill>
                  <a:schemeClr val="bg1"/>
                </a:solidFill>
                <a:cs typeface="B Nazanin" pitchFamily="2" charset="-78"/>
              </a:rPr>
              <a:t>نوع دوستی راهبردی :</a:t>
            </a:r>
          </a:p>
          <a:p>
            <a:pPr>
              <a:buNone/>
            </a:pPr>
            <a:r>
              <a:rPr lang="fa-IR" dirty="0" smtClean="0">
                <a:cs typeface="B Nazanin" pitchFamily="2" charset="-78"/>
              </a:rPr>
              <a:t>به معنی استفاده صحیح از منابع و شایستگی های سازمان به صورتی هم افزا در جهت حفظ منافع سهامداران ، سازمان و جامعه است.</a:t>
            </a:r>
          </a:p>
          <a:p>
            <a:pPr>
              <a:buNone/>
            </a:pPr>
            <a:r>
              <a:rPr lang="fa-IR" b="1" dirty="0" smtClean="0">
                <a:solidFill>
                  <a:schemeClr val="bg1"/>
                </a:solidFill>
                <a:cs typeface="B Nazanin" pitchFamily="2" charset="-78"/>
              </a:rPr>
              <a:t>مفهوم بنگاه به عنوان شهروند:</a:t>
            </a:r>
          </a:p>
          <a:p>
            <a:pPr>
              <a:buNone/>
            </a:pPr>
            <a:r>
              <a:rPr lang="fa-IR" dirty="0" smtClean="0">
                <a:cs typeface="B Nazanin" pitchFamily="2" charset="-78"/>
              </a:rPr>
              <a:t>کسب و کار به چه میزان توانسته است به مسئولیت های قانونی ، اقتصادی ، اخلاقی و مسئولیت خود در مقابل سهامداران پاسخ دهد. (کرین و همکاران )</a:t>
            </a:r>
          </a:p>
          <a:p>
            <a:pPr>
              <a:buNone/>
            </a:pPr>
            <a:r>
              <a:rPr lang="fa-IR" b="1" dirty="0" smtClean="0">
                <a:solidFill>
                  <a:schemeClr val="bg1"/>
                </a:solidFill>
                <a:cs typeface="B Nazanin" pitchFamily="2" charset="-78"/>
              </a:rPr>
              <a:t>مسئولیت های اجتماعی از منظر کارول:</a:t>
            </a:r>
          </a:p>
          <a:p>
            <a:pPr>
              <a:buNone/>
            </a:pPr>
            <a:r>
              <a:rPr lang="fa-IR" dirty="0" smtClean="0">
                <a:cs typeface="B Nazanin" pitchFamily="2" charset="-78"/>
              </a:rPr>
              <a:t>مسئولیت های قانونی ، اقتصادی، اخلاقی و احتیاطی</a:t>
            </a:r>
          </a:p>
          <a:p>
            <a:pPr>
              <a:buNone/>
            </a:pPr>
            <a:r>
              <a:rPr lang="fa-IR" b="1" dirty="0" smtClean="0">
                <a:solidFill>
                  <a:schemeClr val="bg1"/>
                </a:solidFill>
                <a:cs typeface="B Nazanin" pitchFamily="2" charset="-78"/>
              </a:rPr>
              <a:t>مسئولیت بنگاه از دید فولاپ :</a:t>
            </a:r>
          </a:p>
          <a:p>
            <a:pPr>
              <a:buNone/>
            </a:pPr>
            <a:r>
              <a:rPr lang="fa-IR" dirty="0" smtClean="0">
                <a:cs typeface="B Nazanin" pitchFamily="2" charset="-78"/>
              </a:rPr>
              <a:t>مسئولیت در قبال مشتریان – در قبال کارکنان – در قبال عامه – در قبال کارآفرینی</a:t>
            </a:r>
          </a:p>
          <a:p>
            <a:pPr>
              <a:buNone/>
            </a:pPr>
            <a:r>
              <a:rPr lang="fa-IR" b="1" dirty="0" smtClean="0">
                <a:solidFill>
                  <a:schemeClr val="bg1"/>
                </a:solidFill>
                <a:cs typeface="B Nazanin" pitchFamily="2" charset="-78"/>
              </a:rPr>
              <a:t>حق و حقوق و نقشهای بنگاه از دید مارشال:</a:t>
            </a:r>
          </a:p>
          <a:p>
            <a:pPr>
              <a:buNone/>
            </a:pPr>
            <a:r>
              <a:rPr lang="fa-IR" dirty="0" smtClean="0">
                <a:cs typeface="B Nazanin" pitchFamily="2" charset="-78"/>
              </a:rPr>
              <a:t>حقوق شهروندی : مدنی ، اجتماعی ، سیاسی</a:t>
            </a:r>
          </a:p>
          <a:p>
            <a:pPr>
              <a:buNone/>
            </a:pPr>
            <a:r>
              <a:rPr lang="fa-IR" dirty="0" smtClean="0">
                <a:cs typeface="B Nazanin" pitchFamily="2" charset="-78"/>
              </a:rPr>
              <a:t>نقش های بنگاه : فراهم سازی ، توانمند سازی ، واسطه ای</a:t>
            </a:r>
            <a:endParaRPr lang="fa-IR" dirty="0">
              <a:cs typeface="B Nazanin" pitchFamily="2" charset="-78"/>
            </a:endParaRPr>
          </a:p>
        </p:txBody>
      </p:sp>
      <p:sp>
        <p:nvSpPr>
          <p:cNvPr id="2" name="Title 1"/>
          <p:cNvSpPr>
            <a:spLocks noGrp="1"/>
          </p:cNvSpPr>
          <p:nvPr>
            <p:ph type="title"/>
          </p:nvPr>
        </p:nvSpPr>
        <p:spPr>
          <a:xfrm>
            <a:off x="457200" y="274638"/>
            <a:ext cx="8229600" cy="868362"/>
          </a:xfrm>
        </p:spPr>
        <p:txBody>
          <a:bodyPr>
            <a:normAutofit/>
          </a:bodyPr>
          <a:lstStyle/>
          <a:p>
            <a:pPr algn="ctr"/>
            <a:r>
              <a:rPr lang="fa-IR" sz="3600" dirty="0" smtClean="0">
                <a:solidFill>
                  <a:schemeClr val="accent5">
                    <a:lumMod val="50000"/>
                  </a:schemeClr>
                </a:solidFill>
                <a:cs typeface="B Nazanin" pitchFamily="2" charset="-78"/>
              </a:rPr>
              <a:t>نظریه انتقادی با رویکرد مسئولیت اجتماعی</a:t>
            </a:r>
            <a:endParaRPr lang="fa-IR" sz="3600"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8</a:t>
            </a:fld>
            <a:endParaRPr lang="fa-I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buNone/>
            </a:pPr>
            <a:r>
              <a:rPr lang="fa-IR" sz="2800" b="1" dirty="0" smtClean="0">
                <a:solidFill>
                  <a:srgbClr val="002060"/>
                </a:solidFill>
                <a:cs typeface="B Nazanin" pitchFamily="2" charset="-78"/>
              </a:rPr>
              <a:t>از دیدگاه لاک : </a:t>
            </a:r>
            <a:r>
              <a:rPr lang="fa-IR" sz="2800" dirty="0" smtClean="0">
                <a:cs typeface="B Nazanin" pitchFamily="2" charset="-78"/>
              </a:rPr>
              <a:t>انسان ها از راه قرارداد اجتماعی ، نسبت به تشکیل جامعه مدنی اقدام نموده و از این راه جامعه را سازمان داده اند .</a:t>
            </a:r>
          </a:p>
          <a:p>
            <a:pPr>
              <a:buNone/>
            </a:pPr>
            <a:r>
              <a:rPr lang="fa-IR" sz="2800" b="1" dirty="0" smtClean="0">
                <a:solidFill>
                  <a:srgbClr val="002060"/>
                </a:solidFill>
                <a:cs typeface="B Nazanin" pitchFamily="2" charset="-78"/>
              </a:rPr>
              <a:t>مشروعیت کسب و کاراز نظر دونالدسون با الهام از نظریه قرارداد اجتماعی :</a:t>
            </a:r>
          </a:p>
          <a:p>
            <a:pPr>
              <a:buNone/>
            </a:pPr>
            <a:r>
              <a:rPr lang="fa-IR" sz="2800" dirty="0" smtClean="0">
                <a:cs typeface="B Nazanin" pitchFamily="2" charset="-78"/>
              </a:rPr>
              <a:t>بنگاه ها تنها از طریق همکاری با جامعه و تعهد نسبت به آن زنده خواهند ماند. بنگاه مشروعیت خودرا از رفاه اجتماعی بدست می آوردکه خود محصول رضایت مصرف کننده و حفظ منافع کارکنان است این امر مبتنی بر بهره برداری از مزیت های ویژه بنگاه و حداقل کردن عدم مزیت هاست .</a:t>
            </a:r>
          </a:p>
          <a:p>
            <a:pPr>
              <a:buNone/>
            </a:pPr>
            <a:r>
              <a:rPr lang="fa-IR" sz="2800" b="1" dirty="0" smtClean="0">
                <a:solidFill>
                  <a:srgbClr val="002060"/>
                </a:solidFill>
                <a:cs typeface="B Nazanin" pitchFamily="2" charset="-78"/>
              </a:rPr>
              <a:t>بازاریابی روشنگرایانه کاتلر و آرمسترانگ : </a:t>
            </a:r>
            <a:r>
              <a:rPr lang="fa-IR" sz="2800" b="1" dirty="0" smtClean="0">
                <a:cs typeface="B Nazanin" pitchFamily="2" charset="-78"/>
              </a:rPr>
              <a:t>یک شرکت باید بهترین عملکرد را در بلند مدت در </a:t>
            </a:r>
            <a:r>
              <a:rPr lang="fa-IR" sz="2800" b="1" dirty="0" smtClean="0">
                <a:solidFill>
                  <a:schemeClr val="accent5">
                    <a:lumMod val="50000"/>
                  </a:schemeClr>
                </a:solidFill>
                <a:cs typeface="B Nazanin" pitchFamily="2" charset="-78"/>
              </a:rPr>
              <a:t>5 اصل </a:t>
            </a:r>
            <a:r>
              <a:rPr lang="fa-IR" sz="2800" b="1" dirty="0" smtClean="0">
                <a:cs typeface="B Nazanin" pitchFamily="2" charset="-78"/>
              </a:rPr>
              <a:t>داشته باشد:</a:t>
            </a:r>
          </a:p>
          <a:p>
            <a:pPr>
              <a:buNone/>
            </a:pPr>
            <a:r>
              <a:rPr lang="fa-IR" sz="2800" dirty="0" smtClean="0">
                <a:cs typeface="B Nazanin" pitchFamily="2" charset="-78"/>
              </a:rPr>
              <a:t>1 بازاریابی متمایل به مصرف کننده</a:t>
            </a:r>
          </a:p>
          <a:p>
            <a:pPr>
              <a:buNone/>
            </a:pPr>
            <a:r>
              <a:rPr lang="fa-IR" sz="2800" dirty="0" smtClean="0">
                <a:cs typeface="B Nazanin" pitchFamily="2" charset="-78"/>
              </a:rPr>
              <a:t>2 بازاریابی نوآور</a:t>
            </a:r>
          </a:p>
          <a:p>
            <a:pPr>
              <a:buNone/>
            </a:pPr>
            <a:r>
              <a:rPr lang="fa-IR" sz="2800" dirty="0" smtClean="0">
                <a:cs typeface="B Nazanin" pitchFamily="2" charset="-78"/>
              </a:rPr>
              <a:t>3 بازاریابی فایده</a:t>
            </a:r>
          </a:p>
          <a:p>
            <a:pPr>
              <a:buNone/>
            </a:pPr>
            <a:r>
              <a:rPr lang="fa-IR" sz="2800" dirty="0" smtClean="0">
                <a:cs typeface="B Nazanin" pitchFamily="2" charset="-78"/>
              </a:rPr>
              <a:t>4 بازاریابی حس رسالتی</a:t>
            </a:r>
          </a:p>
          <a:p>
            <a:pPr>
              <a:buNone/>
            </a:pPr>
            <a:r>
              <a:rPr lang="fa-IR" sz="2800" dirty="0" smtClean="0">
                <a:cs typeface="B Nazanin" pitchFamily="2" charset="-78"/>
              </a:rPr>
              <a:t>5 بازاریابی اجتماعی</a:t>
            </a:r>
          </a:p>
          <a:p>
            <a:pPr>
              <a:buNone/>
            </a:pPr>
            <a:endParaRPr lang="fa-IR" sz="2800" dirty="0" smtClean="0">
              <a:cs typeface="B Nazanin" pitchFamily="2" charset="-78"/>
            </a:endParaRPr>
          </a:p>
        </p:txBody>
      </p:sp>
      <p:sp>
        <p:nvSpPr>
          <p:cNvPr id="2" name="Title 1"/>
          <p:cNvSpPr>
            <a:spLocks noGrp="1"/>
          </p:cNvSpPr>
          <p:nvPr>
            <p:ph type="title"/>
          </p:nvPr>
        </p:nvSpPr>
        <p:spPr/>
        <p:txBody>
          <a:bodyPr/>
          <a:lstStyle/>
          <a:p>
            <a:pPr algn="ctr"/>
            <a:r>
              <a:rPr lang="fa-IR" b="1" dirty="0" smtClean="0">
                <a:solidFill>
                  <a:schemeClr val="accent5">
                    <a:lumMod val="50000"/>
                  </a:schemeClr>
                </a:solidFill>
                <a:cs typeface="B Nazanin" pitchFamily="2" charset="-78"/>
              </a:rPr>
              <a:t>نظریه قرارداد اجتماعی</a:t>
            </a:r>
            <a:endParaRPr lang="fa-IR"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9</a:t>
            </a:fld>
            <a:endParaRPr lang="fa-I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2474</TotalTime>
  <Words>8051</Words>
  <Application>Microsoft Office PowerPoint</Application>
  <PresentationFormat>On-screen Show (4:3)</PresentationFormat>
  <Paragraphs>742</Paragraphs>
  <Slides>70</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2" baseType="lpstr">
      <vt:lpstr>Batang</vt:lpstr>
      <vt:lpstr>Arial</vt:lpstr>
      <vt:lpstr>B Nazanin</vt:lpstr>
      <vt:lpstr>Calibri</vt:lpstr>
      <vt:lpstr>Constantia</vt:lpstr>
      <vt:lpstr>Minion-Italic</vt:lpstr>
      <vt:lpstr>Minion-Regular</vt:lpstr>
      <vt:lpstr>Times New Roman</vt:lpstr>
      <vt:lpstr>Wingdings</vt:lpstr>
      <vt:lpstr>Wingdings 2</vt:lpstr>
      <vt:lpstr>Paper</vt:lpstr>
      <vt:lpstr>Packager Shell Object</vt:lpstr>
      <vt:lpstr>مروری بر مطالب درس بازارشناسي ومسايل بازاريابي</vt:lpstr>
      <vt:lpstr>PowerPoint Presentation</vt:lpstr>
      <vt:lpstr>توافق اولیه</vt:lpstr>
      <vt:lpstr>مقاله نقدی بر فلسفه های بازاریابی</vt:lpstr>
      <vt:lpstr>مقاله نقدی بر فلسفه های بازاریابی</vt:lpstr>
      <vt:lpstr>مقاله نقدی بر فلسفه های بازاریابی</vt:lpstr>
      <vt:lpstr>PowerPoint Presentation</vt:lpstr>
      <vt:lpstr>نظریه انتقادی با رویکرد مسئولیت اجتماعی</vt:lpstr>
      <vt:lpstr>نظریه قرارداد اجتماعی</vt:lpstr>
      <vt:lpstr>PowerPoint Presentation</vt:lpstr>
      <vt:lpstr>تعاریف رسمی مارکتینگ</vt:lpstr>
      <vt:lpstr>تعاریف رسمی مارکتینگ</vt:lpstr>
      <vt:lpstr>مقاله شلبی هانت</vt:lpstr>
      <vt:lpstr>مقاله شلبی هانت</vt:lpstr>
      <vt:lpstr>مقاله شلبی هانت</vt:lpstr>
      <vt:lpstr>مقاله شلبی هانت</vt:lpstr>
      <vt:lpstr>بازاریابی علم یا هنر ؟</vt:lpstr>
      <vt:lpstr>سخنرانی کاتلر2008</vt:lpstr>
      <vt:lpstr>PowerPoint Presentation</vt:lpstr>
      <vt:lpstr>PowerPoint Presentation</vt:lpstr>
      <vt:lpstr>Product Management</vt:lpstr>
      <vt:lpstr>PowerPoint Presentation</vt:lpstr>
      <vt:lpstr>What is Holistic Marketing ? بازاریابی کل نگر چیست؟</vt:lpstr>
      <vt:lpstr>طرح بازاریابی Marketing plan</vt:lpstr>
      <vt:lpstr>Marketing Plan Criteria</vt:lpstr>
      <vt:lpstr>Marketing Audit</vt:lpstr>
      <vt:lpstr>PowerPoint Presentation</vt:lpstr>
      <vt:lpstr>PowerPoint Presentation</vt:lpstr>
      <vt:lpstr>PowerPoint Presentation</vt:lpstr>
      <vt:lpstr>Era Five : 1990s</vt:lpstr>
      <vt:lpstr>Era Five : 1990s</vt:lpstr>
      <vt:lpstr>Marketing Audit 5 Decades Later</vt:lpstr>
      <vt:lpstr>Service Marketing</vt:lpstr>
      <vt:lpstr>Matching Demand and Supply</vt:lpstr>
      <vt:lpstr>Service-Quality Model</vt:lpstr>
      <vt:lpstr>Brand management</vt:lpstr>
      <vt:lpstr>Brand management</vt:lpstr>
      <vt:lpstr>Brand Taxonomy</vt:lpstr>
      <vt:lpstr>BRAND VALUE ارزشگذاری برند</vt:lpstr>
      <vt:lpstr>رویکرد های سنجش ارزش ویژه برند </vt:lpstr>
      <vt:lpstr>ارزش ویژه برند مشتری محور</vt:lpstr>
      <vt:lpstr>PowerPoint Presentation</vt:lpstr>
      <vt:lpstr>اندازه گیری ارزش ویژه برند مشتری محور</vt:lpstr>
      <vt:lpstr>بازارگرایی Market Orientation</vt:lpstr>
      <vt:lpstr>  بازارگرایی</vt:lpstr>
      <vt:lpstr>PowerPoint Presentation</vt:lpstr>
      <vt:lpstr>PLC (Product Lifecycle )</vt:lpstr>
      <vt:lpstr>PowerPoint Presentation</vt:lpstr>
      <vt:lpstr>Common PLC Patterns:</vt:lpstr>
      <vt:lpstr>Style, Fashion, and Fad Life Cycles</vt:lpstr>
      <vt:lpstr>WOM</vt:lpstr>
      <vt:lpstr>WOM </vt:lpstr>
      <vt:lpstr>Buzz and Viral Marketing</vt:lpstr>
      <vt:lpstr>Buzz and Viral Marketing</vt:lpstr>
      <vt:lpstr>Customer Management</vt:lpstr>
      <vt:lpstr>Customer Management</vt:lpstr>
      <vt:lpstr>PowerPoint Presentation</vt:lpstr>
      <vt:lpstr>PowerPoint Presentation</vt:lpstr>
      <vt:lpstr>Customer Engagement  </vt:lpstr>
      <vt:lpstr>conceptual model on Customer Engagement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seidi</dc:creator>
  <cp:lastModifiedBy>Malaki</cp:lastModifiedBy>
  <cp:revision>247</cp:revision>
  <dcterms:created xsi:type="dcterms:W3CDTF">2014-05-26T17:59:06Z</dcterms:created>
  <dcterms:modified xsi:type="dcterms:W3CDTF">2014-06-09T22:13:25Z</dcterms:modified>
</cp:coreProperties>
</file>