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706" r:id="rId2"/>
  </p:sldMasterIdLst>
  <p:notesMasterIdLst>
    <p:notesMasterId r:id="rId52"/>
  </p:notesMasterIdLst>
  <p:sldIdLst>
    <p:sldId id="256" r:id="rId3"/>
    <p:sldId id="264" r:id="rId4"/>
    <p:sldId id="257" r:id="rId5"/>
    <p:sldId id="258" r:id="rId6"/>
    <p:sldId id="309" r:id="rId7"/>
    <p:sldId id="288" r:id="rId8"/>
    <p:sldId id="289" r:id="rId9"/>
    <p:sldId id="290" r:id="rId10"/>
    <p:sldId id="308" r:id="rId11"/>
    <p:sldId id="260" r:id="rId12"/>
    <p:sldId id="276" r:id="rId13"/>
    <p:sldId id="261" r:id="rId14"/>
    <p:sldId id="262" r:id="rId15"/>
    <p:sldId id="310" r:id="rId16"/>
    <p:sldId id="311" r:id="rId17"/>
    <p:sldId id="305" r:id="rId18"/>
    <p:sldId id="263" r:id="rId19"/>
    <p:sldId id="265" r:id="rId20"/>
    <p:sldId id="266" r:id="rId21"/>
    <p:sldId id="312" r:id="rId22"/>
    <p:sldId id="277" r:id="rId23"/>
    <p:sldId id="291" r:id="rId24"/>
    <p:sldId id="292" r:id="rId25"/>
    <p:sldId id="267" r:id="rId26"/>
    <p:sldId id="268" r:id="rId27"/>
    <p:sldId id="269" r:id="rId28"/>
    <p:sldId id="293" r:id="rId29"/>
    <p:sldId id="295" r:id="rId30"/>
    <p:sldId id="313" r:id="rId31"/>
    <p:sldId id="296" r:id="rId32"/>
    <p:sldId id="271" r:id="rId33"/>
    <p:sldId id="272" r:id="rId34"/>
    <p:sldId id="273" r:id="rId35"/>
    <p:sldId id="274" r:id="rId36"/>
    <p:sldId id="314" r:id="rId37"/>
    <p:sldId id="286" r:id="rId38"/>
    <p:sldId id="315" r:id="rId39"/>
    <p:sldId id="316" r:id="rId40"/>
    <p:sldId id="317" r:id="rId41"/>
    <p:sldId id="318" r:id="rId42"/>
    <p:sldId id="319" r:id="rId43"/>
    <p:sldId id="279" r:id="rId44"/>
    <p:sldId id="280" r:id="rId45"/>
    <p:sldId id="281" r:id="rId46"/>
    <p:sldId id="282" r:id="rId47"/>
    <p:sldId id="285" r:id="rId48"/>
    <p:sldId id="283" r:id="rId49"/>
    <p:sldId id="284" r:id="rId50"/>
    <p:sldId id="307" r:id="rId5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47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3FFD78F-12C3-4368-8EB2-7390E5A0DAB1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981C071-5CDA-4C18-ACDF-45B52E80D5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095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458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7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56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571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9977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9568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9254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509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5092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6152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611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1891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3656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8907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699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5277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88630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1708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18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047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1958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45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5158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9168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8462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036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571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937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663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764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852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496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24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8ACC1-EEF1-49B0-B359-538C2C70F5A9}" type="datetimeFigureOut">
              <a:rPr lang="fa-IR" smtClean="0"/>
              <a:t>22/03/1440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49C5CC-9A03-480D-99C0-7BFFE38757E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4444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amgam.medu.ir/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852" y="2818151"/>
            <a:ext cx="11212643" cy="3522689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chemeClr val="accent1"/>
                </a:solidFill>
                <a:cs typeface="2  Titr" panose="00000700000000000000" pitchFamily="2" charset="-78"/>
              </a:rPr>
              <a:t>آموزش روش های تعریف مشاور در سامانه </a:t>
            </a:r>
            <a:r>
              <a:rPr lang="fa-IR" sz="3200" dirty="0" smtClean="0">
                <a:solidFill>
                  <a:schemeClr val="accent1"/>
                </a:solidFill>
                <a:cs typeface="2  Titr" panose="00000700000000000000" pitchFamily="2" charset="-78"/>
              </a:rPr>
              <a:t>همگام و  </a:t>
            </a:r>
            <a:r>
              <a:rPr lang="fa-IR" sz="3200" dirty="0">
                <a:solidFill>
                  <a:schemeClr val="accent1"/>
                </a:solidFill>
                <a:cs typeface="2  Titr" panose="00000700000000000000" pitchFamily="2" charset="-78"/>
              </a:rPr>
              <a:t>تخصیص کد و رمز </a:t>
            </a:r>
            <a:r>
              <a:rPr lang="fa-IR" sz="3200" dirty="0" smtClean="0">
                <a:solidFill>
                  <a:schemeClr val="accent1"/>
                </a:solidFill>
                <a:cs typeface="2  Titr" panose="00000700000000000000" pitchFamily="2" charset="-78"/>
              </a:rPr>
              <a:t>کاربری</a:t>
            </a:r>
          </a:p>
          <a:p>
            <a:pPr algn="ctr"/>
            <a:endParaRPr lang="fa-IR" sz="3200" dirty="0">
              <a:solidFill>
                <a:schemeClr val="accent1"/>
              </a:solidFill>
              <a:cs typeface="2  Titr" panose="00000700000000000000" pitchFamily="2" charset="-78"/>
            </a:endParaRPr>
          </a:p>
          <a:p>
            <a:pPr algn="ctr"/>
            <a:r>
              <a:rPr lang="fa-IR" sz="3200" dirty="0" smtClean="0">
                <a:solidFill>
                  <a:srgbClr val="FF0000"/>
                </a:solidFill>
                <a:cs typeface="2  Titr" panose="00000700000000000000" pitchFamily="2" charset="-78"/>
              </a:rPr>
              <a:t>اداره مشاوره تربیتی - تحصیلی</a:t>
            </a:r>
            <a:endParaRPr lang="fa-IR" sz="3200" dirty="0" smtClean="0">
              <a:solidFill>
                <a:srgbClr val="FF0000"/>
              </a:solidFill>
              <a:cs typeface="2  Titr" panose="00000700000000000000" pitchFamily="2" charset="-78"/>
            </a:endParaRPr>
          </a:p>
          <a:p>
            <a:pPr algn="ctr"/>
            <a:endParaRPr lang="fa-IR" sz="2800" dirty="0" smtClean="0">
              <a:solidFill>
                <a:schemeClr val="accent1"/>
              </a:solidFill>
              <a:cs typeface="2  Titr" panose="00000700000000000000" pitchFamily="2" charset="-78"/>
            </a:endParaRPr>
          </a:p>
          <a:p>
            <a:endParaRPr lang="fa-IR" sz="3000" dirty="0">
              <a:solidFill>
                <a:schemeClr val="tx1"/>
              </a:solidFill>
              <a:cs typeface="2  Titr" panose="00000700000000000000" pitchFamily="2" charset="-78"/>
            </a:endParaRPr>
          </a:p>
          <a:p>
            <a:pPr algn="ctr"/>
            <a:endParaRPr lang="fa-IR" sz="1050" dirty="0" smtClean="0">
              <a:solidFill>
                <a:schemeClr val="accent3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59173" y="352268"/>
            <a:ext cx="9144000" cy="2540833"/>
          </a:xfrm>
        </p:spPr>
        <p:txBody>
          <a:bodyPr>
            <a:normAutofit/>
          </a:bodyPr>
          <a:lstStyle/>
          <a:p>
            <a:pPr algn="ctr"/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/>
            </a:r>
            <a:b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</a:b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> 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>اداره مشاوره آموزش و پرورش استان کرمانشاه</a:t>
            </a:r>
            <a:r>
              <a:rPr lang="fa-IR" sz="2000" b="1" dirty="0"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  <a:t/>
            </a:r>
            <a:br>
              <a:rPr lang="fa-IR" sz="2000" b="1" dirty="0">
                <a:latin typeface="B Nazanin,Bold"/>
                <a:ea typeface="Calibri" panose="020F0502020204030204" pitchFamily="34" charset="0"/>
                <a:cs typeface="2  Titr" panose="00000700000000000000" pitchFamily="2" charset="-78"/>
              </a:rPr>
            </a:br>
            <a:r>
              <a:rPr lang="en-US" sz="1600" dirty="0"/>
              <a:t/>
            </a:r>
            <a:br>
              <a:rPr lang="en-US" sz="1600" dirty="0"/>
            </a:br>
            <a:endParaRPr lang="fa-IR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23" y="4572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انتخاب گزینه مدیریت کاربران</a:t>
            </a:r>
            <a:endParaRPr lang="fa-IR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34" y="1479862"/>
            <a:ext cx="7292268" cy="502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انتخاب کاربر جدید</a:t>
            </a:r>
            <a:endParaRPr lang="fa-IR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8" y="1499016"/>
            <a:ext cx="9519582" cy="4543009"/>
          </a:xfrm>
        </p:spPr>
      </p:pic>
    </p:spTree>
    <p:extLst>
      <p:ext uri="{BB962C8B-B14F-4D97-AF65-F5344CB8AC3E}">
        <p14:creationId xmlns:p14="http://schemas.microsoft.com/office/powerpoint/2010/main" val="20458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وارد </a:t>
            </a:r>
            <a:r>
              <a:rPr lang="fa-IR" b="1" dirty="0">
                <a:solidFill>
                  <a:srgbClr val="FFFF00"/>
                </a:solidFill>
                <a:cs typeface="2  Titr" panose="00000700000000000000" pitchFamily="2" charset="-78"/>
              </a:rPr>
              <a:t>کردن کد ملی مشاور آموزشگاه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293495"/>
            <a:ext cx="10243976" cy="3114654"/>
          </a:xfrm>
        </p:spPr>
      </p:pic>
    </p:spTree>
    <p:extLst>
      <p:ext uri="{BB962C8B-B14F-4D97-AF65-F5344CB8AC3E}">
        <p14:creationId xmlns:p14="http://schemas.microsoft.com/office/powerpoint/2010/main" val="24425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100594" cy="964367"/>
          </a:xfrm>
        </p:spPr>
        <p:txBody>
          <a:bodyPr>
            <a:noAutofit/>
          </a:bodyPr>
          <a:lstStyle/>
          <a:p>
            <a:pPr algn="ctr"/>
            <a:r>
              <a:rPr lang="fa-IR" sz="3200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وارد </a:t>
            </a:r>
            <a:r>
              <a:rPr lang="fa-IR" sz="3200" b="1" dirty="0">
                <a:solidFill>
                  <a:srgbClr val="FFFF00"/>
                </a:solidFill>
                <a:cs typeface="2  Titr" panose="00000700000000000000" pitchFamily="2" charset="-78"/>
              </a:rPr>
              <a:t>کردن </a:t>
            </a:r>
            <a:r>
              <a:rPr lang="fa-IR" sz="3200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مشخصات و انتخاب </a:t>
            </a:r>
            <a:r>
              <a:rPr lang="fa-IR" sz="3200" b="1" u="sng" dirty="0" smtClean="0">
                <a:solidFill>
                  <a:srgbClr val="FFFF00"/>
                </a:solidFill>
                <a:cs typeface="2  Titr" panose="00000700000000000000" pitchFamily="2" charset="-78"/>
              </a:rPr>
              <a:t>نقش</a:t>
            </a:r>
            <a:r>
              <a:rPr lang="fa-IR" sz="3200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 (مشاور) و کلیک بر گزینه ذخیره</a:t>
            </a:r>
            <a:endParaRPr lang="fa-IR" sz="3200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73967"/>
            <a:ext cx="9744075" cy="449853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9563725" y="4781862"/>
            <a:ext cx="0" cy="314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0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به منظور اطمینان از ثبت کاربر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" y="1409076"/>
            <a:ext cx="9398833" cy="463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5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9338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وارد نمودن کد ملی و انتخاب نقش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798821"/>
            <a:ext cx="9665350" cy="4020856"/>
          </a:xfrm>
        </p:spPr>
      </p:pic>
    </p:spTree>
    <p:extLst>
      <p:ext uri="{BB962C8B-B14F-4D97-AF65-F5344CB8AC3E}">
        <p14:creationId xmlns:p14="http://schemas.microsoft.com/office/powerpoint/2010/main" val="3280699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9475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مشاهده مشخصات مشاور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88958"/>
            <a:ext cx="9560947" cy="4453068"/>
          </a:xfrm>
        </p:spPr>
      </p:pic>
    </p:spTree>
    <p:extLst>
      <p:ext uri="{BB962C8B-B14F-4D97-AF65-F5344CB8AC3E}">
        <p14:creationId xmlns:p14="http://schemas.microsoft.com/office/powerpoint/2010/main" val="36466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12" y="313579"/>
            <a:ext cx="9584961" cy="872586"/>
          </a:xfrm>
        </p:spPr>
        <p:txBody>
          <a:bodyPr/>
          <a:lstStyle/>
          <a:p>
            <a:pPr algn="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نکته:</a:t>
            </a:r>
            <a:endParaRPr lang="fa-IR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56" y="885588"/>
            <a:ext cx="10515600" cy="13223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2400" dirty="0" smtClean="0">
                <a:solidFill>
                  <a:srgbClr val="FF0000"/>
                </a:solidFill>
                <a:cs typeface="2  Titr" panose="00000700000000000000" pitchFamily="2" charset="-78"/>
              </a:rPr>
              <a:t>اگر </a:t>
            </a:r>
            <a:r>
              <a:rPr lang="fa-IR" sz="2400" dirty="0">
                <a:solidFill>
                  <a:srgbClr val="FF0000"/>
                </a:solidFill>
                <a:cs typeface="2  Titr" panose="00000700000000000000" pitchFamily="2" charset="-78"/>
              </a:rPr>
              <a:t>پس از </a:t>
            </a:r>
            <a:r>
              <a:rPr lang="fa-IR" sz="2400" dirty="0" smtClean="0">
                <a:solidFill>
                  <a:srgbClr val="FF0000"/>
                </a:solidFill>
                <a:cs typeface="2  Titr" panose="00000700000000000000" pitchFamily="2" charset="-78"/>
              </a:rPr>
              <a:t>ذخیره </a:t>
            </a:r>
            <a:r>
              <a:rPr lang="fa-IR" sz="2400" dirty="0">
                <a:solidFill>
                  <a:srgbClr val="FF0000"/>
                </a:solidFill>
                <a:cs typeface="2  Titr" panose="00000700000000000000" pitchFamily="2" charset="-78"/>
              </a:rPr>
              <a:t>پیام زیر که در تصویر می </a:t>
            </a:r>
            <a:r>
              <a:rPr lang="fa-IR" sz="2400" dirty="0" smtClean="0">
                <a:solidFill>
                  <a:srgbClr val="FF0000"/>
                </a:solidFill>
                <a:cs typeface="2  Titr" panose="00000700000000000000" pitchFamily="2" charset="-78"/>
              </a:rPr>
              <a:t>باشد روبرو شدید، </a:t>
            </a:r>
            <a:r>
              <a:rPr lang="fa-IR" sz="2400" dirty="0">
                <a:solidFill>
                  <a:srgbClr val="FF0000"/>
                </a:solidFill>
                <a:cs typeface="2  Titr" panose="00000700000000000000" pitchFamily="2" charset="-78"/>
              </a:rPr>
              <a:t>باید </a:t>
            </a:r>
            <a:r>
              <a:rPr lang="fa-IR" sz="2400" dirty="0" smtClean="0">
                <a:solidFill>
                  <a:srgbClr val="FF0000"/>
                </a:solidFill>
                <a:cs typeface="2  Titr" panose="00000700000000000000" pitchFamily="2" charset="-78"/>
              </a:rPr>
              <a:t>برروی گزینه </a:t>
            </a:r>
            <a:r>
              <a:rPr lang="fa-IR" sz="2400" dirty="0" smtClean="0">
                <a:solidFill>
                  <a:srgbClr val="FFFF00"/>
                </a:solidFill>
                <a:cs typeface="2  Titr" panose="00000700000000000000" pitchFamily="2" charset="-78"/>
              </a:rPr>
              <a:t>مدیریت کاربران</a:t>
            </a:r>
            <a:r>
              <a:rPr lang="fa-IR" sz="2400" dirty="0" smtClean="0">
                <a:solidFill>
                  <a:srgbClr val="FF0000"/>
                </a:solidFill>
                <a:cs typeface="2  Titr" panose="000007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2  Titr" panose="00000700000000000000" pitchFamily="2" charset="-78"/>
              </a:rPr>
              <a:t>کلیک کنید </a:t>
            </a:r>
            <a:r>
              <a:rPr lang="fa-IR" sz="2400" dirty="0" smtClean="0">
                <a:solidFill>
                  <a:srgbClr val="FF0000"/>
                </a:solidFill>
                <a:cs typeface="2  Titr" panose="00000700000000000000" pitchFamily="2" charset="-78"/>
              </a:rPr>
              <a:t>و پس </a:t>
            </a:r>
            <a:r>
              <a:rPr lang="fa-IR" sz="2400" dirty="0">
                <a:solidFill>
                  <a:srgbClr val="FF0000"/>
                </a:solidFill>
                <a:cs typeface="2  Titr" panose="00000700000000000000" pitchFamily="2" charset="-78"/>
              </a:rPr>
              <a:t>از </a:t>
            </a:r>
            <a:r>
              <a:rPr lang="fa-IR" sz="2400" dirty="0" smtClean="0">
                <a:solidFill>
                  <a:srgbClr val="FF0000"/>
                </a:solidFill>
                <a:cs typeface="2  Titr" panose="00000700000000000000" pitchFamily="2" charset="-78"/>
              </a:rPr>
              <a:t>مشاهده </a:t>
            </a:r>
            <a:r>
              <a:rPr lang="fa-IR" sz="2400" dirty="0">
                <a:solidFill>
                  <a:srgbClr val="FF0000"/>
                </a:solidFill>
                <a:cs typeface="2  Titr" panose="00000700000000000000" pitchFamily="2" charset="-78"/>
              </a:rPr>
              <a:t>آیکن </a:t>
            </a:r>
            <a:r>
              <a:rPr lang="fa-IR" sz="2400" dirty="0" smtClean="0">
                <a:solidFill>
                  <a:srgbClr val="FF0000"/>
                </a:solidFill>
                <a:cs typeface="2  Titr" panose="00000700000000000000" pitchFamily="2" charset="-78"/>
              </a:rPr>
              <a:t>مدیریت کاربران </a:t>
            </a:r>
            <a:r>
              <a:rPr lang="fa-IR" sz="2400" dirty="0">
                <a:solidFill>
                  <a:srgbClr val="FF0000"/>
                </a:solidFill>
                <a:cs typeface="2  Titr" panose="00000700000000000000" pitchFamily="2" charset="-78"/>
              </a:rPr>
              <a:t>باید </a:t>
            </a:r>
            <a:r>
              <a:rPr lang="fa-IR" sz="2400" dirty="0" smtClean="0">
                <a:solidFill>
                  <a:srgbClr val="FF0000"/>
                </a:solidFill>
                <a:cs typeface="2  Titr" panose="00000700000000000000" pitchFamily="2" charset="-78"/>
              </a:rPr>
              <a:t>گزینه </a:t>
            </a:r>
            <a:r>
              <a:rPr lang="fa-IR" sz="2400" dirty="0">
                <a:solidFill>
                  <a:srgbClr val="FFFF00"/>
                </a:solidFill>
                <a:cs typeface="2  Titr" panose="00000700000000000000" pitchFamily="2" charset="-78"/>
              </a:rPr>
              <a:t>ویرایش</a:t>
            </a:r>
            <a:r>
              <a:rPr lang="fa-IR" sz="2400" dirty="0">
                <a:solidFill>
                  <a:srgbClr val="FF0000"/>
                </a:solidFill>
                <a:cs typeface="2  Titr" panose="00000700000000000000" pitchFamily="2" charset="-78"/>
              </a:rPr>
              <a:t> را </a:t>
            </a:r>
            <a:r>
              <a:rPr lang="fa-IR" sz="2400" dirty="0" smtClean="0">
                <a:solidFill>
                  <a:srgbClr val="FF0000"/>
                </a:solidFill>
                <a:cs typeface="2  Titr" panose="00000700000000000000" pitchFamily="2" charset="-78"/>
              </a:rPr>
              <a:t>انتخاب نمایید.</a:t>
            </a:r>
            <a:endParaRPr lang="fa-IR" sz="24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5260967"/>
            <a:ext cx="7967652" cy="61958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38200" y="2143594"/>
            <a:ext cx="2174823" cy="2075100"/>
          </a:xfrm>
          <a:prstGeom prst="wedgeRoundRectCallout">
            <a:avLst>
              <a:gd name="adj1" fmla="val -40591"/>
              <a:gd name="adj2" fmla="val 10207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Titr" panose="00000700000000000000" pitchFamily="2" charset="-78"/>
              </a:rPr>
              <a:t>کاربری با چنین مشخصاتی در سیستم موجود </a:t>
            </a:r>
            <a:r>
              <a:rPr lang="fa-IR" u="sng" dirty="0" smtClean="0">
                <a:cs typeface="2  Titr" panose="00000700000000000000" pitchFamily="2" charset="-78"/>
              </a:rPr>
              <a:t>می باشد.</a:t>
            </a:r>
            <a:endParaRPr lang="fa-IR" u="sng" dirty="0">
              <a:cs typeface="2 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64" y="2221774"/>
            <a:ext cx="7712400" cy="41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41420" cy="1320800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انتخاب </a:t>
            </a:r>
            <a:r>
              <a:rPr lang="fa-IR" sz="4000" b="1" u="sng" dirty="0" smtClean="0">
                <a:solidFill>
                  <a:srgbClr val="FFFF00"/>
                </a:solidFill>
                <a:cs typeface="2  Titr" panose="00000700000000000000" pitchFamily="2" charset="-78"/>
              </a:rPr>
              <a:t>فقط </a:t>
            </a:r>
            <a:r>
              <a:rPr lang="fa-IR" sz="4000" b="1" u="sng" dirty="0">
                <a:solidFill>
                  <a:srgbClr val="FFFF00"/>
                </a:solidFill>
                <a:cs typeface="2  Titr" panose="00000700000000000000" pitchFamily="2" charset="-78"/>
              </a:rPr>
              <a:t>نقش مشاور </a:t>
            </a:r>
            <a:r>
              <a:rPr lang="fa-IR" sz="4000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و </a:t>
            </a:r>
            <a:r>
              <a:rPr lang="fa-IR" sz="4000" b="1" dirty="0">
                <a:solidFill>
                  <a:srgbClr val="FFFF00"/>
                </a:solidFill>
                <a:cs typeface="2  Titr" panose="00000700000000000000" pitchFamily="2" charset="-78"/>
              </a:rPr>
              <a:t>کلیک </a:t>
            </a:r>
            <a:r>
              <a:rPr lang="fa-IR" sz="4000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بر گزینه جستجو </a:t>
            </a:r>
            <a:endParaRPr lang="fa-IR" sz="4000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90557"/>
            <a:ext cx="9494538" cy="4140616"/>
          </a:xfrm>
        </p:spPr>
      </p:pic>
    </p:spTree>
    <p:extLst>
      <p:ext uri="{BB962C8B-B14F-4D97-AF65-F5344CB8AC3E}">
        <p14:creationId xmlns:p14="http://schemas.microsoft.com/office/powerpoint/2010/main" val="19904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اعمال تنظیمات(تمدید حکم و ...)</a:t>
            </a:r>
            <a:endParaRPr lang="fa-IR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89" y="1694023"/>
            <a:ext cx="10299511" cy="4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4049" cy="1325563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ورود </a:t>
            </a:r>
            <a:r>
              <a:rPr lang="fa-IR" b="1" dirty="0">
                <a:solidFill>
                  <a:srgbClr val="FFFF00"/>
                </a:solidFill>
                <a:cs typeface="2  Titr" panose="00000700000000000000" pitchFamily="2" charset="-78"/>
              </a:rPr>
              <a:t>به سامانه همگام </a:t>
            </a:r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به آدرس </a:t>
            </a:r>
            <a:b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</a:br>
            <a:r>
              <a:rPr lang="en-US" b="1" u="sng" dirty="0" smtClean="0">
                <a:solidFill>
                  <a:srgbClr val="FFFF00"/>
                </a:solidFill>
                <a:cs typeface="2  Titr" panose="00000700000000000000" pitchFamily="2" charset="-78"/>
                <a:hlinkClick r:id="rId2"/>
              </a:rPr>
              <a:t>www.hamgam.medu.ir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1" y="1798137"/>
            <a:ext cx="10853443" cy="4332840"/>
          </a:xfrm>
        </p:spPr>
      </p:pic>
    </p:spTree>
    <p:extLst>
      <p:ext uri="{BB962C8B-B14F-4D97-AF65-F5344CB8AC3E}">
        <p14:creationId xmlns:p14="http://schemas.microsoft.com/office/powerpoint/2010/main" val="27624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03" y="2580315"/>
            <a:ext cx="8596668" cy="20066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a-IR" sz="8000" b="1" dirty="0">
                <a:solidFill>
                  <a:srgbClr val="FFFF00"/>
                </a:solidFill>
                <a:cs typeface="2  Elham" panose="00000400000000000000" pitchFamily="2" charset="-78"/>
              </a:rPr>
              <a:t>دریافت رمز گروهی</a:t>
            </a:r>
            <a:endParaRPr lang="fa-IR" sz="8000" dirty="0">
              <a:cs typeface="2 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4983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کلیک بر دریافت رمز گروهی</a:t>
            </a:r>
            <a:endParaRPr lang="fa-IR" sz="4000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03" y="1930400"/>
            <a:ext cx="9077840" cy="3881437"/>
          </a:xfrm>
        </p:spPr>
      </p:pic>
    </p:spTree>
    <p:extLst>
      <p:ext uri="{BB962C8B-B14F-4D97-AF65-F5344CB8AC3E}">
        <p14:creationId xmlns:p14="http://schemas.microsoft.com/office/powerpoint/2010/main" val="24525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انتخاب گروه هدف و تایید آن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6" y="2095734"/>
            <a:ext cx="9406453" cy="385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9357"/>
          </a:xfrm>
        </p:spPr>
        <p:txBody>
          <a:bodyPr/>
          <a:lstStyle/>
          <a:p>
            <a:pPr algn="ctr"/>
            <a:r>
              <a:rPr lang="fa-IR" dirty="0">
                <a:solidFill>
                  <a:srgbClr val="FFFF00"/>
                </a:solidFill>
                <a:cs typeface="2  Titr" panose="00000700000000000000" pitchFamily="2" charset="-78"/>
              </a:rPr>
              <a:t>انتخاب گروه هدف و تایید آن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79532"/>
            <a:ext cx="9744075" cy="36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6121" y="584616"/>
            <a:ext cx="10944069" cy="5382484"/>
          </a:xfrm>
        </p:spPr>
        <p:txBody>
          <a:bodyPr/>
          <a:lstStyle/>
          <a:p>
            <a:pPr marL="0" indent="0">
              <a:buNone/>
            </a:pPr>
            <a:endParaRPr lang="fa-IR" dirty="0" smtClean="0"/>
          </a:p>
          <a:p>
            <a:pPr marL="0" indent="0" algn="ctr">
              <a:buNone/>
            </a:pPr>
            <a:endParaRPr lang="fa-IR" sz="4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fa-IR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fa-IR" sz="4000" dirty="0" smtClean="0">
                <a:solidFill>
                  <a:srgbClr val="FFFF00"/>
                </a:solidFill>
                <a:cs typeface="2  Elham" panose="00000400000000000000" pitchFamily="2" charset="-78"/>
              </a:rPr>
              <a:t>    </a:t>
            </a:r>
            <a:r>
              <a:rPr lang="fa-IR" sz="6000" dirty="0" smtClean="0">
                <a:solidFill>
                  <a:srgbClr val="FFFF00"/>
                </a:solidFill>
                <a:cs typeface="2  Elham" panose="00000400000000000000" pitchFamily="2" charset="-78"/>
              </a:rPr>
              <a:t>آموزش </a:t>
            </a:r>
            <a:r>
              <a:rPr lang="fa-IR" sz="6000" dirty="0">
                <a:solidFill>
                  <a:srgbClr val="FFFF00"/>
                </a:solidFill>
                <a:cs typeface="2  Elham" panose="00000400000000000000" pitchFamily="2" charset="-78"/>
              </a:rPr>
              <a:t>صدور مجوز اولویت ها </a:t>
            </a:r>
            <a:r>
              <a:rPr lang="fa-IR" sz="6000" dirty="0" smtClean="0">
                <a:solidFill>
                  <a:srgbClr val="FFFF00"/>
                </a:solidFill>
                <a:cs typeface="2  Elham" panose="00000400000000000000" pitchFamily="2" charset="-78"/>
              </a:rPr>
              <a:t>برای</a:t>
            </a:r>
          </a:p>
          <a:p>
            <a:pPr marL="0" indent="0" algn="ctr">
              <a:buNone/>
            </a:pPr>
            <a:r>
              <a:rPr lang="fa-IR" sz="6000" dirty="0" smtClean="0">
                <a:solidFill>
                  <a:srgbClr val="FFFF00"/>
                </a:solidFill>
                <a:cs typeface="2  Elham" panose="00000400000000000000" pitchFamily="2" charset="-78"/>
              </a:rPr>
              <a:t> مشاور، اولیاء و دبیر</a:t>
            </a:r>
            <a:endParaRPr lang="fa-IR" sz="5400" dirty="0">
              <a:solidFill>
                <a:srgbClr val="FFFF00"/>
              </a:solidFill>
              <a:cs typeface="2 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95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9436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کلیک برگزینه هدایت تحصیلی</a:t>
            </a:r>
            <a:endParaRPr lang="fa-IR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9" y="1858781"/>
            <a:ext cx="9287021" cy="4035050"/>
          </a:xfrm>
        </p:spPr>
      </p:pic>
    </p:spTree>
    <p:extLst>
      <p:ext uri="{BB962C8B-B14F-4D97-AF65-F5344CB8AC3E}">
        <p14:creationId xmlns:p14="http://schemas.microsoft.com/office/powerpoint/2010/main" val="22370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کلیک برگزینه صدور مجوز فرم اولویت</a:t>
            </a:r>
            <a:endParaRPr lang="fa-IR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39639"/>
            <a:ext cx="97440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9554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نکته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14008"/>
            <a:ext cx="10985013" cy="4826832"/>
          </a:xfrm>
        </p:spPr>
      </p:pic>
    </p:spTree>
    <p:extLst>
      <p:ext uri="{BB962C8B-B14F-4D97-AF65-F5344CB8AC3E}">
        <p14:creationId xmlns:p14="http://schemas.microsoft.com/office/powerpoint/2010/main" val="25454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73967"/>
            <a:ext cx="10280476" cy="481184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4564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صدور مجوز فرم اولویت: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699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9436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کلیک بر گزینه صدور دسترسی (علامت         )</a:t>
            </a:r>
            <a:endParaRPr lang="fa-IR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496318"/>
            <a:ext cx="10100065" cy="454471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81" y="582319"/>
            <a:ext cx="581884" cy="6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انتخاب </a:t>
            </a:r>
            <a:r>
              <a:rPr lang="fa-IR" b="1" dirty="0">
                <a:solidFill>
                  <a:srgbClr val="FFFF00"/>
                </a:solidFill>
                <a:cs typeface="2  Titr" panose="00000700000000000000" pitchFamily="2" charset="-78"/>
              </a:rPr>
              <a:t>بخش </a:t>
            </a:r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ورود مدیر </a:t>
            </a:r>
            <a:r>
              <a:rPr lang="fa-IR" b="1" dirty="0">
                <a:solidFill>
                  <a:srgbClr val="FFFF00"/>
                </a:solidFill>
                <a:cs typeface="2  Titr" panose="00000700000000000000" pitchFamily="2" charset="-78"/>
              </a:rPr>
              <a:t>از قسمت ورود 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8" y="1675698"/>
            <a:ext cx="10776040" cy="41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4026"/>
            <a:ext cx="10475348" cy="490178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81872" y="564629"/>
            <a:ext cx="8596668" cy="664564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صدور مجوز فرم اولویت: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0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کلیک برگزینه افزودن مخاطب (شکل       ) </a:t>
            </a:r>
            <a:endParaRPr lang="fa-IR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038662"/>
            <a:ext cx="10775151" cy="377752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94" y="609600"/>
            <a:ext cx="495676" cy="5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پرکردن آیتم ها و کلیک کردن بر گزینه جستجو</a:t>
            </a:r>
            <a:endParaRPr lang="fa-IR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40" y="1780629"/>
            <a:ext cx="9833547" cy="4155476"/>
          </a:xfrm>
        </p:spPr>
      </p:pic>
    </p:spTree>
    <p:extLst>
      <p:ext uri="{BB962C8B-B14F-4D97-AF65-F5344CB8AC3E}">
        <p14:creationId xmlns:p14="http://schemas.microsoft.com/office/powerpoint/2010/main" val="32150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کلیک بر مربع داخل کادر قرمز رنگ و انتخاب دانش آموزان در نهایت کلیک برگزینه افزودن</a:t>
            </a:r>
            <a:endParaRPr lang="fa-IR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04" y="2160588"/>
            <a:ext cx="10013187" cy="4210232"/>
          </a:xfrm>
        </p:spPr>
      </p:pic>
    </p:spTree>
    <p:extLst>
      <p:ext uri="{BB962C8B-B14F-4D97-AF65-F5344CB8AC3E}">
        <p14:creationId xmlns:p14="http://schemas.microsoft.com/office/powerpoint/2010/main" val="23338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نمایش پیام زیر در کادر سبز رنگ</a:t>
            </a:r>
            <a:endParaRPr lang="fa-IR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56" y="3791108"/>
            <a:ext cx="7481846" cy="929390"/>
          </a:xfrm>
        </p:spPr>
      </p:pic>
      <p:sp>
        <p:nvSpPr>
          <p:cNvPr id="5" name="Rounded Rectangular Callout 4"/>
          <p:cNvSpPr/>
          <p:nvPr/>
        </p:nvSpPr>
        <p:spPr>
          <a:xfrm>
            <a:off x="7135319" y="1570767"/>
            <a:ext cx="3435246" cy="1723869"/>
          </a:xfrm>
          <a:prstGeom prst="wedgeRoundRectCallout">
            <a:avLst>
              <a:gd name="adj1" fmla="val -63556"/>
              <a:gd name="adj2" fmla="val 7989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2  Titr" panose="00000700000000000000" pitchFamily="2" charset="-78"/>
              </a:rPr>
              <a:t>عملیات با موفقیت انجام شد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7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2325" y="412932"/>
            <a:ext cx="10040632" cy="784485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صدور مجوز فرم اولویت</a:t>
            </a:r>
            <a:r>
              <a:rPr lang="fa-IR" dirty="0">
                <a:solidFill>
                  <a:srgbClr val="FFFF00"/>
                </a:solidFill>
                <a:cs typeface="2  Titr" panose="00000700000000000000" pitchFamily="2" charset="-78"/>
                <a:sym typeface="Wingdings" panose="05000000000000000000" pitchFamily="2" charset="2"/>
              </a:rPr>
              <a:t> </a:t>
            </a:r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  <a:sym typeface="Wingdings" panose="05000000000000000000" pitchFamily="2" charset="2"/>
              </a:rPr>
              <a:t>(تکرار مراحل نمون برگ نظرخواهی مشاور)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5" y="1467240"/>
            <a:ext cx="9169901" cy="48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9882" y="2083633"/>
            <a:ext cx="10505329" cy="19637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a-IR" sz="3600" dirty="0" smtClean="0">
              <a:cs typeface="2  Farnaz" panose="00000400000000000000" pitchFamily="2" charset="-78"/>
            </a:endParaRPr>
          </a:p>
          <a:p>
            <a:pPr marL="0" indent="0" algn="ctr">
              <a:buNone/>
            </a:pPr>
            <a:r>
              <a:rPr lang="fa-IR" sz="5400" dirty="0">
                <a:solidFill>
                  <a:srgbClr val="FFFF00"/>
                </a:solidFill>
                <a:cs typeface="2  Farnaz" panose="00000400000000000000" pitchFamily="2" charset="-78"/>
              </a:rPr>
              <a:t> آموزش صدور مجوز اولویت </a:t>
            </a:r>
            <a:r>
              <a:rPr lang="fa-IR" sz="5400" dirty="0" smtClean="0">
                <a:solidFill>
                  <a:srgbClr val="FFFF00"/>
                </a:solidFill>
                <a:cs typeface="2  Farnaz" panose="00000400000000000000" pitchFamily="2" charset="-78"/>
              </a:rPr>
              <a:t>های دبیر</a:t>
            </a:r>
            <a:endParaRPr lang="fa-IR" sz="5400" dirty="0">
              <a:solidFill>
                <a:srgbClr val="FFFF00"/>
              </a:solidFill>
              <a:cs typeface="2  Farn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9221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71007" cy="829456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FFFF00"/>
                </a:solidFill>
                <a:cs typeface="2  Titr" panose="00000700000000000000" pitchFamily="2" charset="-78"/>
              </a:rPr>
              <a:t>کلیک بر مدیریت برنامه کلاسی</a:t>
            </a:r>
            <a:endParaRPr lang="fa-IR" sz="32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573967"/>
            <a:ext cx="9471006" cy="4961745"/>
          </a:xfrm>
        </p:spPr>
      </p:pic>
    </p:spTree>
    <p:extLst>
      <p:ext uri="{BB962C8B-B14F-4D97-AF65-F5344CB8AC3E}">
        <p14:creationId xmlns:p14="http://schemas.microsoft.com/office/powerpoint/2010/main" val="3174777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68" y="534650"/>
            <a:ext cx="9381066" cy="964367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dirty="0" smtClean="0">
                <a:solidFill>
                  <a:srgbClr val="FFFF00"/>
                </a:solidFill>
                <a:cs typeface="2  Titr" panose="00000700000000000000" pitchFamily="2" charset="-78"/>
              </a:rPr>
              <a:t>انتخاب کلاس و کلیک بر لیست دروس و لیست دانش آموزان</a:t>
            </a:r>
            <a:endParaRPr lang="fa-IR" sz="32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4" y="1678899"/>
            <a:ext cx="10819593" cy="4437088"/>
          </a:xfrm>
        </p:spPr>
      </p:pic>
    </p:spTree>
    <p:extLst>
      <p:ext uri="{BB962C8B-B14F-4D97-AF65-F5344CB8AC3E}">
        <p14:creationId xmlns:p14="http://schemas.microsoft.com/office/powerpoint/2010/main" val="2475774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94" y="567963"/>
            <a:ext cx="8596668" cy="706202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FFFF00"/>
                </a:solidFill>
                <a:cs typeface="2  Titr" panose="00000700000000000000" pitchFamily="2" charset="-78"/>
              </a:rPr>
              <a:t>بررسی لیست دانش آموزان</a:t>
            </a:r>
            <a:endParaRPr lang="fa-IR" sz="32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0" y="1274165"/>
            <a:ext cx="10658007" cy="5096655"/>
          </a:xfrm>
        </p:spPr>
      </p:pic>
    </p:spTree>
    <p:extLst>
      <p:ext uri="{BB962C8B-B14F-4D97-AF65-F5344CB8AC3E}">
        <p14:creationId xmlns:p14="http://schemas.microsoft.com/office/powerpoint/2010/main" val="94708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وارد </a:t>
            </a:r>
            <a:r>
              <a:rPr lang="fa-IR" b="1" dirty="0">
                <a:solidFill>
                  <a:srgbClr val="FFFF00"/>
                </a:solidFill>
                <a:cs typeface="2  Titr" panose="00000700000000000000" pitchFamily="2" charset="-78"/>
              </a:rPr>
              <a:t>کردن کدملی درقسمت نام کاربری و رمز ورود در قسمت </a:t>
            </a:r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مربوطه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247" y="1930400"/>
            <a:ext cx="6492803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655" y="609600"/>
            <a:ext cx="8596668" cy="859436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کلیک بر گزینه مدیریت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69036"/>
            <a:ext cx="10445368" cy="5006715"/>
          </a:xfrm>
        </p:spPr>
      </p:pic>
    </p:spTree>
    <p:extLst>
      <p:ext uri="{BB962C8B-B14F-4D97-AF65-F5344CB8AC3E}">
        <p14:creationId xmlns:p14="http://schemas.microsoft.com/office/powerpoint/2010/main" val="2183418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515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انتخاب آیتم ها (انتخاب دبیر)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49115"/>
            <a:ext cx="10924734" cy="5141626"/>
          </a:xfrm>
        </p:spPr>
      </p:pic>
    </p:spTree>
    <p:extLst>
      <p:ext uri="{BB962C8B-B14F-4D97-AF65-F5344CB8AC3E}">
        <p14:creationId xmlns:p14="http://schemas.microsoft.com/office/powerpoint/2010/main" val="1804801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485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FF00"/>
                </a:solidFill>
                <a:cs typeface="2  Titr" panose="00000700000000000000" pitchFamily="2" charset="-78"/>
              </a:rPr>
              <a:t>کلیک برگزینه هدایت تحصیلی</a:t>
            </a:r>
            <a:endParaRPr lang="fa-IR" b="1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588958"/>
            <a:ext cx="9350557" cy="4379824"/>
          </a:xfrm>
        </p:spPr>
      </p:pic>
    </p:spTree>
    <p:extLst>
      <p:ext uri="{BB962C8B-B14F-4D97-AF65-F5344CB8AC3E}">
        <p14:creationId xmlns:p14="http://schemas.microsoft.com/office/powerpoint/2010/main" val="16224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FF00"/>
                </a:solidFill>
                <a:cs typeface="2  Titr" panose="00000700000000000000" pitchFamily="2" charset="-78"/>
              </a:rPr>
              <a:t>کلیک برگزینه </a:t>
            </a:r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صدور مجوز ثبت نمره معلم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528997"/>
            <a:ext cx="10879553" cy="4527029"/>
          </a:xfrm>
        </p:spPr>
      </p:pic>
    </p:spTree>
    <p:extLst>
      <p:ext uri="{BB962C8B-B14F-4D97-AF65-F5344CB8AC3E}">
        <p14:creationId xmlns:p14="http://schemas.microsoft.com/office/powerpoint/2010/main" val="2740381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انتخاب نمون برگ نظر خواهی معلم و انتخاب کلاس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83830"/>
            <a:ext cx="10534780" cy="3906683"/>
          </a:xfrm>
        </p:spPr>
      </p:pic>
    </p:spTree>
    <p:extLst>
      <p:ext uri="{BB962C8B-B14F-4D97-AF65-F5344CB8AC3E}">
        <p14:creationId xmlns:p14="http://schemas.microsoft.com/office/powerpoint/2010/main" val="2871881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922" y="604603"/>
            <a:ext cx="8596668" cy="964367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کلیک برشکل 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98" y="604603"/>
            <a:ext cx="696542" cy="586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10809157" cy="45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685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انتخاب دبیر هر درس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55" y="2160588"/>
            <a:ext cx="6201728" cy="3881437"/>
          </a:xfrm>
        </p:spPr>
      </p:pic>
    </p:spTree>
    <p:extLst>
      <p:ext uri="{BB962C8B-B14F-4D97-AF65-F5344CB8AC3E}">
        <p14:creationId xmlns:p14="http://schemas.microsoft.com/office/powerpoint/2010/main" val="1195999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کلیک بر گزینه تایید برای هدایت تحصیلی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24" y="1590942"/>
            <a:ext cx="7620678" cy="4451083"/>
          </a:xfrm>
        </p:spPr>
      </p:pic>
    </p:spTree>
    <p:extLst>
      <p:ext uri="{BB962C8B-B14F-4D97-AF65-F5344CB8AC3E}">
        <p14:creationId xmlns:p14="http://schemas.microsoft.com/office/powerpoint/2010/main" val="3487384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0" y="500036"/>
            <a:ext cx="11692328" cy="1325563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FFFF00"/>
                </a:solidFill>
                <a:cs typeface="2  Titr" panose="00000700000000000000" pitchFamily="2" charset="-78"/>
              </a:rPr>
              <a:t>بررسی دانش آموزان و </a:t>
            </a:r>
            <a:r>
              <a:rPr lang="fa-IR" sz="4000" dirty="0">
                <a:solidFill>
                  <a:srgbClr val="FFFF00"/>
                </a:solidFill>
                <a:cs typeface="2  Titr" panose="00000700000000000000" pitchFamily="2" charset="-78"/>
              </a:rPr>
              <a:t>کلیک بر گزینه تایید برای هدایت تحصیلی</a:t>
            </a:r>
            <a:r>
              <a:rPr lang="fa-IR" sz="4000" dirty="0" smtClean="0">
                <a:solidFill>
                  <a:srgbClr val="FFFF00"/>
                </a:solidFill>
                <a:cs typeface="2  Titr" panose="00000700000000000000" pitchFamily="2" charset="-78"/>
              </a:rPr>
              <a:t> </a:t>
            </a:r>
            <a:endParaRPr lang="fa-IR" sz="4000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52" y="1765844"/>
            <a:ext cx="7274676" cy="4276181"/>
          </a:xfrm>
        </p:spPr>
      </p:pic>
    </p:spTree>
    <p:extLst>
      <p:ext uri="{BB962C8B-B14F-4D97-AF65-F5344CB8AC3E}">
        <p14:creationId xmlns:p14="http://schemas.microsoft.com/office/powerpoint/2010/main" val="1938331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6" y="710159"/>
            <a:ext cx="9743607" cy="50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7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64" y="2655264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7200" dirty="0" smtClean="0">
                <a:solidFill>
                  <a:srgbClr val="FFFF00"/>
                </a:solidFill>
                <a:cs typeface="2  Elham" panose="00000400000000000000" pitchFamily="2" charset="-78"/>
              </a:rPr>
              <a:t>بروز رسانی سامانه همگام</a:t>
            </a:r>
            <a:endParaRPr lang="fa-IR" sz="7200" dirty="0">
              <a:solidFill>
                <a:srgbClr val="FFFF00"/>
              </a:solidFill>
              <a:cs typeface="2 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62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انتخاب گزینه سرویس های سناد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3" y="1661929"/>
            <a:ext cx="7899816" cy="4380097"/>
          </a:xfrm>
        </p:spPr>
      </p:pic>
    </p:spTree>
    <p:extLst>
      <p:ext uri="{BB962C8B-B14F-4D97-AF65-F5344CB8AC3E}">
        <p14:creationId xmlns:p14="http://schemas.microsoft.com/office/powerpoint/2010/main" val="14376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انتخاب گزینه بروز رسانی از سناد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38" y="1774863"/>
            <a:ext cx="4068125" cy="4175495"/>
          </a:xfrm>
        </p:spPr>
      </p:pic>
    </p:spTree>
    <p:extLst>
      <p:ext uri="{BB962C8B-B14F-4D97-AF65-F5344CB8AC3E}">
        <p14:creationId xmlns:p14="http://schemas.microsoft.com/office/powerpoint/2010/main" val="36656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26430" cy="964367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کلیک بر روی تیک به منظور انجام فرآیند بروز رسانی</a:t>
            </a:r>
            <a:endParaRPr lang="fa-IR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1" y="1573967"/>
            <a:ext cx="10594740" cy="4242216"/>
          </a:xfrm>
        </p:spPr>
      </p:pic>
    </p:spTree>
    <p:extLst>
      <p:ext uri="{BB962C8B-B14F-4D97-AF65-F5344CB8AC3E}">
        <p14:creationId xmlns:p14="http://schemas.microsoft.com/office/powerpoint/2010/main" val="8604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373" y="659567"/>
            <a:ext cx="8596668" cy="5216903"/>
          </a:xfrm>
        </p:spPr>
        <p:txBody>
          <a:bodyPr/>
          <a:lstStyle/>
          <a:p>
            <a:pPr algn="ctr"/>
            <a:endParaRPr lang="fa-IR" dirty="0" smtClean="0">
              <a:solidFill>
                <a:srgbClr val="FFFF00"/>
              </a:solidFill>
              <a:cs typeface="2  Titr" panose="00000700000000000000" pitchFamily="2" charset="-78"/>
            </a:endParaRPr>
          </a:p>
          <a:p>
            <a:pPr algn="ctr"/>
            <a:endParaRPr lang="fa-IR" dirty="0" smtClean="0">
              <a:solidFill>
                <a:srgbClr val="FFFF00"/>
              </a:solidFill>
              <a:cs typeface="2  Titr" panose="00000700000000000000" pitchFamily="2" charset="-78"/>
            </a:endParaRPr>
          </a:p>
          <a:p>
            <a:pPr algn="ctr"/>
            <a:endParaRPr lang="fa-IR" dirty="0" smtClean="0">
              <a:solidFill>
                <a:srgbClr val="FFFF00"/>
              </a:solidFill>
              <a:cs typeface="2  Titr" panose="00000700000000000000" pitchFamily="2" charset="-78"/>
            </a:endParaRPr>
          </a:p>
          <a:p>
            <a:pPr algn="ctr"/>
            <a:endParaRPr lang="fa-IR" dirty="0" smtClean="0">
              <a:solidFill>
                <a:srgbClr val="FFFF00"/>
              </a:solidFill>
              <a:cs typeface="2  Titr" panose="00000700000000000000" pitchFamily="2" charset="-78"/>
            </a:endParaRPr>
          </a:p>
          <a:p>
            <a:pPr algn="ctr"/>
            <a:endParaRPr lang="fa-IR" dirty="0" smtClean="0">
              <a:solidFill>
                <a:srgbClr val="FFFF00"/>
              </a:solidFill>
              <a:cs typeface="2 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8800" dirty="0" smtClean="0">
                <a:solidFill>
                  <a:srgbClr val="FFFF00"/>
                </a:solidFill>
                <a:cs typeface="2  Elham" panose="00000400000000000000" pitchFamily="2" charset="-78"/>
              </a:rPr>
              <a:t>تعریف کاربران</a:t>
            </a:r>
            <a:endParaRPr lang="fa-IR" sz="8800" dirty="0">
              <a:solidFill>
                <a:srgbClr val="FFFF00"/>
              </a:solidFill>
              <a:cs typeface="2 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02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377</Words>
  <Application>Microsoft Office PowerPoint</Application>
  <PresentationFormat>Widescreen</PresentationFormat>
  <Paragraphs>65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2  Elham</vt:lpstr>
      <vt:lpstr>2  Farnaz</vt:lpstr>
      <vt:lpstr>2  Titr</vt:lpstr>
      <vt:lpstr>Arial</vt:lpstr>
      <vt:lpstr>B Nazanin,Bold</vt:lpstr>
      <vt:lpstr>Calibri</vt:lpstr>
      <vt:lpstr>Tahoma</vt:lpstr>
      <vt:lpstr>Trebuchet MS</vt:lpstr>
      <vt:lpstr>Wingdings</vt:lpstr>
      <vt:lpstr>Wingdings 3</vt:lpstr>
      <vt:lpstr>Facet</vt:lpstr>
      <vt:lpstr>1_Facet</vt:lpstr>
      <vt:lpstr>   اداره مشاوره آموزش و پرورش استان کرمانشاه  </vt:lpstr>
      <vt:lpstr>ورود به سامانه همگام به آدرس  www.hamgam.medu.ir</vt:lpstr>
      <vt:lpstr>انتخاب بخش ورود مدیر از قسمت ورود </vt:lpstr>
      <vt:lpstr>وارد کردن کدملی درقسمت نام کاربری و رمز ورود در قسمت مربوطه</vt:lpstr>
      <vt:lpstr>PowerPoint Presentation</vt:lpstr>
      <vt:lpstr>انتخاب گزینه سرویس های سناد</vt:lpstr>
      <vt:lpstr>انتخاب گزینه بروز رسانی از سناد</vt:lpstr>
      <vt:lpstr>کلیک بر روی تیک به منظور انجام فرآیند بروز رسانی</vt:lpstr>
      <vt:lpstr>PowerPoint Presentation</vt:lpstr>
      <vt:lpstr>انتخاب گزینه مدیریت کاربران</vt:lpstr>
      <vt:lpstr>انتخاب کاربر جدید</vt:lpstr>
      <vt:lpstr>وارد کردن کد ملی مشاور آموزشگاه</vt:lpstr>
      <vt:lpstr>وارد کردن مشخصات و انتخاب نقش (مشاور) و کلیک بر گزینه ذخیره</vt:lpstr>
      <vt:lpstr>به منظور اطمینان از ثبت کاربر</vt:lpstr>
      <vt:lpstr>وارد نمودن کد ملی و انتخاب نقش</vt:lpstr>
      <vt:lpstr>مشاهده مشخصات مشاور</vt:lpstr>
      <vt:lpstr>نکته:</vt:lpstr>
      <vt:lpstr>انتخاب فقط نقش مشاور و کلیک بر گزینه جستجو </vt:lpstr>
      <vt:lpstr>اعمال تنظیمات(تمدید حکم و ...)</vt:lpstr>
      <vt:lpstr>PowerPoint Presentation</vt:lpstr>
      <vt:lpstr>کلیک بر دریافت رمز گروهی</vt:lpstr>
      <vt:lpstr>انتخاب گروه هدف و تایید آن</vt:lpstr>
      <vt:lpstr>انتخاب گروه هدف و تایید آن</vt:lpstr>
      <vt:lpstr>PowerPoint Presentation</vt:lpstr>
      <vt:lpstr>کلیک برگزینه هدایت تحصیلی</vt:lpstr>
      <vt:lpstr>کلیک برگزینه صدور مجوز فرم اولویت</vt:lpstr>
      <vt:lpstr>نکته</vt:lpstr>
      <vt:lpstr>صدور مجوز فرم اولویت:</vt:lpstr>
      <vt:lpstr>کلیک بر گزینه صدور دسترسی (علامت         )</vt:lpstr>
      <vt:lpstr>صدور مجوز فرم اولویت:</vt:lpstr>
      <vt:lpstr>کلیک برگزینه افزودن مخاطب (شکل       ) </vt:lpstr>
      <vt:lpstr>پرکردن آیتم ها و کلیک کردن بر گزینه جستجو</vt:lpstr>
      <vt:lpstr>کلیک بر مربع داخل کادر قرمز رنگ و انتخاب دانش آموزان در نهایت کلیک برگزینه افزودن</vt:lpstr>
      <vt:lpstr>نمایش پیام زیر در کادر سبز رنگ</vt:lpstr>
      <vt:lpstr>صدور مجوز فرم اولویت (تکرار مراحل نمون برگ نظرخواهی مشاور)</vt:lpstr>
      <vt:lpstr>PowerPoint Presentation</vt:lpstr>
      <vt:lpstr>کلیک بر مدیریت برنامه کلاسی</vt:lpstr>
      <vt:lpstr>انتخاب کلاس و کلیک بر لیست دروس و لیست دانش آموزان</vt:lpstr>
      <vt:lpstr>بررسی لیست دانش آموزان</vt:lpstr>
      <vt:lpstr>کلیک بر گزینه مدیریت</vt:lpstr>
      <vt:lpstr>انتخاب آیتم ها (انتخاب دبیر)</vt:lpstr>
      <vt:lpstr>کلیک برگزینه هدایت تحصیلی</vt:lpstr>
      <vt:lpstr>کلیک برگزینه صدور مجوز ثبت نمره معلم</vt:lpstr>
      <vt:lpstr>انتخاب نمون برگ نظر خواهی معلم و انتخاب کلاس</vt:lpstr>
      <vt:lpstr>کلیک برشکل </vt:lpstr>
      <vt:lpstr>انتخاب دبیر هر درس</vt:lpstr>
      <vt:lpstr>کلیک بر گزینه تایید برای هدایت تحصیلی</vt:lpstr>
      <vt:lpstr>بررسی دانش آموزان و کلیک بر گزینه تایید برای هدایت تحصیلی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sys117</dc:creator>
  <cp:lastModifiedBy>sys211</cp:lastModifiedBy>
  <cp:revision>135</cp:revision>
  <dcterms:created xsi:type="dcterms:W3CDTF">2017-04-06T06:10:40Z</dcterms:created>
  <dcterms:modified xsi:type="dcterms:W3CDTF">2018-12-01T06:39:03Z</dcterms:modified>
</cp:coreProperties>
</file>