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41" r:id="rId3"/>
    <p:sldId id="291" r:id="rId4"/>
    <p:sldId id="325" r:id="rId5"/>
    <p:sldId id="327" r:id="rId6"/>
    <p:sldId id="328" r:id="rId7"/>
    <p:sldId id="329" r:id="rId8"/>
    <p:sldId id="294" r:id="rId9"/>
    <p:sldId id="297" r:id="rId10"/>
    <p:sldId id="330" r:id="rId11"/>
    <p:sldId id="331" r:id="rId12"/>
    <p:sldId id="332" r:id="rId13"/>
    <p:sldId id="340" r:id="rId14"/>
    <p:sldId id="335" r:id="rId15"/>
    <p:sldId id="336" r:id="rId16"/>
    <p:sldId id="337" r:id="rId17"/>
    <p:sldId id="342" r:id="rId18"/>
    <p:sldId id="338" r:id="rId19"/>
    <p:sldId id="339" r:id="rId20"/>
    <p:sldId id="26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99FF"/>
    <a:srgbClr val="6666FF"/>
    <a:srgbClr val="6600FF"/>
    <a:srgbClr val="666633"/>
    <a:srgbClr val="336600"/>
    <a:srgbClr val="99CC00"/>
    <a:srgbClr val="4976D1"/>
    <a:srgbClr val="D7E6EE"/>
    <a:srgbClr val="6F9A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4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FD561E-A0DF-4FB9-B04D-07A3E10950A4}" type="datetimeFigureOut">
              <a:rPr lang="fa-IR" smtClean="0"/>
              <a:pPr/>
              <a:t>1422/10/23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92B73D-3CE7-48A2-BA79-16B79EBF0DB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24436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7325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7325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7325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73257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2B73D-3CE7-48A2-BA79-16B79EBF0DB9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Verdana" pitchFamily="34" charset="0"/>
              </a:rPr>
              <a:t>LOGO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B6229-84FD-4732-863D-175295799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17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C8143-FB8B-42B3-BE07-8AE05B906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44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E672AAF-C28E-4984-A93A-4AEAF6FE6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9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A8240-6779-4A66-98C9-7551A135D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360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7D01-CA6A-4429-BE97-8692E9799F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06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DACC4-A019-4B96-952B-A33757AA9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780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55706-7882-469C-AEEF-FC71AEF34E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61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0559F-6FDF-462F-8AE6-8990F3AA9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02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2670-A387-4280-B9FF-FEF9FD10E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35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0C262-0239-42F0-95E6-3752497E1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0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9B10D-AE9C-4FE3-A684-646215F88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95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0" y="360363"/>
            <a:ext cx="9148763" cy="900112"/>
          </a:xfrm>
          <a:custGeom>
            <a:avLst/>
            <a:gdLst>
              <a:gd name="T0" fmla="*/ 0 w 5763"/>
              <a:gd name="T1" fmla="*/ 368 h 567"/>
              <a:gd name="T2" fmla="*/ 440 w 5763"/>
              <a:gd name="T3" fmla="*/ 368 h 567"/>
              <a:gd name="T4" fmla="*/ 777 w 5763"/>
              <a:gd name="T5" fmla="*/ 0 h 567"/>
              <a:gd name="T6" fmla="*/ 2162 w 5763"/>
              <a:gd name="T7" fmla="*/ 0 h 567"/>
              <a:gd name="T8" fmla="*/ 2265 w 5763"/>
              <a:gd name="T9" fmla="*/ 116 h 567"/>
              <a:gd name="T10" fmla="*/ 5756 w 5763"/>
              <a:gd name="T11" fmla="*/ 112 h 567"/>
              <a:gd name="T12" fmla="*/ 5763 w 5763"/>
              <a:gd name="T13" fmla="*/ 567 h 567"/>
              <a:gd name="T14" fmla="*/ 6 w 5763"/>
              <a:gd name="T15" fmla="*/ 5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77251" dir="4832261" algn="ctr" rotWithShape="0">
                    <a:srgbClr val="000066">
                      <a:alpha val="19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Freeform 15" descr="01b_img(Global Digtal Desigm(imageState)"/>
          <p:cNvSpPr>
            <a:spLocks/>
          </p:cNvSpPr>
          <p:nvPr/>
        </p:nvSpPr>
        <p:spPr bwMode="gray">
          <a:xfrm>
            <a:off x="-9525" y="336550"/>
            <a:ext cx="9182100" cy="838200"/>
          </a:xfrm>
          <a:custGeom>
            <a:avLst/>
            <a:gdLst>
              <a:gd name="T0" fmla="*/ 449 w 5784"/>
              <a:gd name="T1" fmla="*/ 370 h 528"/>
              <a:gd name="T2" fmla="*/ 768 w 5784"/>
              <a:gd name="T3" fmla="*/ 1 h 528"/>
              <a:gd name="T4" fmla="*/ 2158 w 5784"/>
              <a:gd name="T5" fmla="*/ 0 h 528"/>
              <a:gd name="T6" fmla="*/ 2258 w 5784"/>
              <a:gd name="T7" fmla="*/ 115 h 528"/>
              <a:gd name="T8" fmla="*/ 5784 w 5784"/>
              <a:gd name="T9" fmla="*/ 115 h 528"/>
              <a:gd name="T10" fmla="*/ 5779 w 5784"/>
              <a:gd name="T11" fmla="*/ 528 h 528"/>
              <a:gd name="T12" fmla="*/ 0 w 5784"/>
              <a:gd name="T13" fmla="*/ 519 h 528"/>
              <a:gd name="T14" fmla="*/ 0 w 5784"/>
              <a:gd name="T15" fmla="*/ 371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5" cstate="print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77251" dir="16767739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1888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F10C57CC-90F6-43FC-979A-A11AF98487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700808"/>
            <a:ext cx="8064896" cy="1012825"/>
          </a:xfrm>
        </p:spPr>
        <p:txBody>
          <a:bodyPr/>
          <a:lstStyle/>
          <a:p>
            <a:pPr rtl="1">
              <a:defRPr/>
            </a:pPr>
            <a:r>
              <a:rPr lang="fa-IR" sz="4400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B Nazanin" pitchFamily="2" charset="-78"/>
              </a:rPr>
              <a:t>اثر  بخشی سازمان</a:t>
            </a:r>
            <a:endParaRPr lang="fa-IR" sz="44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5556" y="224603"/>
            <a:ext cx="10358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a-IR" sz="2800" b="1" dirty="0">
                <a:latin typeface="Academy" pitchFamily="2" charset="0"/>
                <a:cs typeface="Afra" pitchFamily="2" charset="-78"/>
              </a:rPr>
              <a:t>به نام خدا</a:t>
            </a:r>
            <a:endParaRPr lang="en-US" b="1" dirty="0">
              <a:latin typeface="Academy" pitchFamily="2" charset="0"/>
              <a:cs typeface="Afra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280" y="224603"/>
            <a:ext cx="1228897" cy="352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548680"/>
            <a:ext cx="8701733" cy="563562"/>
          </a:xfrm>
        </p:spPr>
        <p:txBody>
          <a:bodyPr/>
          <a:lstStyle/>
          <a:p>
            <a:r>
              <a:rPr lang="en-US" sz="3600" dirty="0"/>
              <a:t>Strategic constituencies approach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570871" y="1965325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975121" y="3214686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gray">
          <a:xfrm>
            <a:off x="1290834" y="4454624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 ذینفعان</a:t>
            </a:r>
          </a:p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 استراتژیک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9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نمونه معیارهای اثربخشی سازمانی، انتخاب شده بوسیله ذینفعان استراتژیک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3581133"/>
              </p:ext>
            </p:extLst>
          </p:nvPr>
        </p:nvGraphicFramePr>
        <p:xfrm>
          <a:off x="395536" y="1600200"/>
          <a:ext cx="8291264" cy="442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3845"/>
                <a:gridCol w="3057419"/>
              </a:tblGrid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نمونه معیار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ذینفعان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نرخ برگشت سرمایه گذاری، رشد درامدها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مالکان</a:t>
                      </a: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نحوه جبران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خدمت، مزایا، رضایتمندی از شرایط کاری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کارکنان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رضایتمندی از قیمت، کیفیت و خدمات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مشتریان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رضایتمندی از پرداخت ها و فروش های مورد انتظار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عرضه کننده مواد اولیه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توانایی پرداخت دیون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وام دهندگان به موسسه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874501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دستمزدها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و مزایای رقابتی، شرایط کاری رضایتبخش، مذاکره جمعی منصفانه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اتحادیه ها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اطاعت از قوانین، پرهیز از جزائم و تخلفات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نهادهای دولتی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85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/>
          </a:p>
          <a:p>
            <a:pPr algn="ctr" rtl="1"/>
            <a:r>
              <a:rPr lang="fa-IR" sz="4800" dirty="0">
                <a:cs typeface="B Nazanin" panose="00000400000000000000" pitchFamily="2" charset="-78"/>
              </a:rPr>
              <a:t>مسائل و </a:t>
            </a:r>
            <a:r>
              <a:rPr lang="fa-IR" sz="4800" dirty="0" smtClean="0">
                <a:cs typeface="B Nazanin" panose="00000400000000000000" pitchFamily="2" charset="-78"/>
              </a:rPr>
              <a:t>مشکلات</a:t>
            </a:r>
          </a:p>
          <a:p>
            <a:pPr algn="ctr" rtl="1"/>
            <a:r>
              <a:rPr lang="fa-IR" sz="4800" dirty="0">
                <a:cs typeface="B Nazanin" panose="00000400000000000000" pitchFamily="2" charset="-78"/>
              </a:rPr>
              <a:t>ارزش عملی برای مدیران</a:t>
            </a:r>
            <a:endParaRPr lang="en-US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2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720" y="548680"/>
            <a:ext cx="8701733" cy="563562"/>
          </a:xfrm>
        </p:spPr>
        <p:txBody>
          <a:bodyPr/>
          <a:lstStyle/>
          <a:p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500166" y="2287583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1363667" y="4643450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</a:t>
            </a:r>
          </a:p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 ارزش های</a:t>
            </a:r>
          </a:p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 رقابتی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gray">
          <a:xfrm>
            <a:off x="1165920" y="3502029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مثال</a:t>
            </a:r>
          </a:p>
        </p:txBody>
      </p:sp>
    </p:spTree>
    <p:extLst>
      <p:ext uri="{BB962C8B-B14F-4D97-AF65-F5344CB8AC3E}">
        <p14:creationId xmlns:p14="http://schemas.microsoft.com/office/powerpoint/2010/main" xmlns="" val="21750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819" y="2348880"/>
            <a:ext cx="4536504" cy="3943898"/>
          </a:xfrm>
          <a:prstGeom prst="rect">
            <a:avLst/>
          </a:prstGeom>
        </p:spPr>
      </p:pic>
      <p:sp>
        <p:nvSpPr>
          <p:cNvPr id="5" name="AutoShape 27"/>
          <p:cNvSpPr>
            <a:spLocks noChangeArrowheads="1"/>
          </p:cNvSpPr>
          <p:nvPr/>
        </p:nvSpPr>
        <p:spPr bwMode="gray">
          <a:xfrm>
            <a:off x="4860032" y="1412776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</p:spTree>
    <p:extLst>
      <p:ext uri="{BB962C8B-B14F-4D97-AF65-F5344CB8AC3E}">
        <p14:creationId xmlns:p14="http://schemas.microsoft.com/office/powerpoint/2010/main" xmlns="" val="267958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کانون های هشت گانه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7477471"/>
              </p:ext>
            </p:extLst>
          </p:nvPr>
        </p:nvGraphicFramePr>
        <p:xfrm>
          <a:off x="5508104" y="1628802"/>
          <a:ext cx="3384376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</a:tblGrid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نوع کانون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کانون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ها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انعطاف پذیری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MFO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جذب منابع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EFO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برنامه ریزی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MCO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بهره وری، کارایی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ECO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دسترسی به اطلاعات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MCP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ثبات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ECP</a:t>
                      </a: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نیروی کار منسجم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MFP</a:t>
                      </a:r>
                    </a:p>
                  </a:txBody>
                  <a:tcPr/>
                </a:tc>
              </a:tr>
              <a:tr h="48805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Nazanin" panose="00000400000000000000" pitchFamily="2" charset="-78"/>
                        </a:rPr>
                        <a:t>نیروی کار ماهر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Nazanin" panose="00000400000000000000" pitchFamily="2" charset="-78"/>
                        </a:rPr>
                        <a:t>EFP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1428736"/>
            <a:ext cx="5215979" cy="51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50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مقایسه اثربخشی دو شرکت آلفا و بتا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1412776"/>
            <a:ext cx="6013264" cy="4953933"/>
          </a:xfrm>
        </p:spPr>
      </p:pic>
    </p:spTree>
    <p:extLst>
      <p:ext uri="{BB962C8B-B14F-4D97-AF65-F5344CB8AC3E}">
        <p14:creationId xmlns:p14="http://schemas.microsoft.com/office/powerpoint/2010/main" xmlns="" val="23147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>
                <a:cs typeface="B Nazanin" pitchFamily="2" charset="-78"/>
              </a:rPr>
              <a:t>مراحل چرخه حيات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algn="r" rtl="1">
              <a:buNone/>
            </a:pPr>
            <a:endParaRPr lang="fa-IR" dirty="0">
              <a:latin typeface=" nazanin"/>
              <a:cs typeface="B Nazanin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43636" y="1500174"/>
            <a:ext cx="1928826" cy="7858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مرحله کارآفرینی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15074" y="2571744"/>
            <a:ext cx="1928826" cy="7858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مرحله انسجام اولیه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215074" y="3500438"/>
            <a:ext cx="1928826" cy="92869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مرحله رسمیت و کنترل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15074" y="4572008"/>
            <a:ext cx="1928826" cy="10001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مرحله انسجام ساختاری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86512" y="5715016"/>
            <a:ext cx="1857388" cy="7858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مرحله افول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286248" y="1643050"/>
            <a:ext cx="928694" cy="500066"/>
          </a:xfrm>
          <a:prstGeom prst="leftArrow">
            <a:avLst/>
          </a:prstGeom>
          <a:solidFill>
            <a:srgbClr val="0066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4286248" y="2714620"/>
            <a:ext cx="928694" cy="500066"/>
          </a:xfrm>
          <a:prstGeom prst="leftArrow">
            <a:avLst/>
          </a:prstGeom>
          <a:solidFill>
            <a:srgbClr val="0066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4286248" y="3714752"/>
            <a:ext cx="928694" cy="500066"/>
          </a:xfrm>
          <a:prstGeom prst="leftArrow">
            <a:avLst/>
          </a:prstGeom>
          <a:solidFill>
            <a:srgbClr val="0066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4286248" y="4857760"/>
            <a:ext cx="928694" cy="500066"/>
          </a:xfrm>
          <a:prstGeom prst="leftArrow">
            <a:avLst/>
          </a:prstGeom>
          <a:solidFill>
            <a:srgbClr val="0066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4286248" y="5857892"/>
            <a:ext cx="928694" cy="500066"/>
          </a:xfrm>
          <a:prstGeom prst="leftArrow">
            <a:avLst/>
          </a:prstGeom>
          <a:solidFill>
            <a:srgbClr val="0066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643042" y="1643050"/>
            <a:ext cx="1643074" cy="57150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سیستم باز</a:t>
            </a:r>
            <a:endParaRPr lang="en-US" sz="2000" b="1" dirty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43042" y="2643182"/>
            <a:ext cx="1643074" cy="714380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مدل </a:t>
            </a:r>
          </a:p>
          <a:p>
            <a:pPr algn="ctr"/>
            <a:r>
              <a:rPr lang="fa-IR" sz="20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روابط انسانی</a:t>
            </a:r>
            <a:endParaRPr lang="en-US" sz="2000" b="1" dirty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43042" y="3571876"/>
            <a:ext cx="1643074" cy="92869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مدل هدف عقلایی و مدل فرآیند داخلی</a:t>
            </a:r>
            <a:endParaRPr lang="en-US" sz="2000" b="1" dirty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43042" y="4714884"/>
            <a:ext cx="1714512" cy="1000132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تأکید بر انعطاف پذیری و رشد جذب منابع</a:t>
            </a:r>
            <a:endParaRPr lang="en-US" sz="2000" b="1" dirty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14480" y="5857892"/>
            <a:ext cx="1571636" cy="571504"/>
          </a:xfrm>
          <a:prstGeom prst="round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سیستم باز</a:t>
            </a:r>
            <a:endParaRPr lang="en-US" sz="2000" b="1" dirty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2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fa-IR" dirty="0" smtClean="0"/>
          </a:p>
          <a:p>
            <a:pPr algn="ctr" rtl="1"/>
            <a:endParaRPr lang="fa-IR" dirty="0"/>
          </a:p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مسائل و مشکلات</a:t>
            </a:r>
          </a:p>
          <a:p>
            <a:pPr algn="ctr" rtl="1"/>
            <a:r>
              <a:rPr lang="fa-IR" sz="4400" dirty="0" smtClean="0">
                <a:cs typeface="B Nazanin" panose="00000400000000000000" pitchFamily="2" charset="-78"/>
              </a:rPr>
              <a:t>ارزش عملی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2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مقایسه رویکردهای چهارگانه ی اثربخشی</a:t>
            </a:r>
            <a:endParaRPr lang="en-US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8132400"/>
              </p:ext>
            </p:extLst>
          </p:nvPr>
        </p:nvGraphicFramePr>
        <p:xfrm>
          <a:off x="323528" y="1600200"/>
          <a:ext cx="8496944" cy="474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000"/>
                <a:gridCol w="3419972"/>
                <a:gridCol w="1571972"/>
              </a:tblGrid>
              <a:tr h="51998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چه موقع مفید است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تعریف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رویکرد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1998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وقتی این رویکرد مرجح است که...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یک سازمان باندازه ای اثربخش است که...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897506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اهداف روشن، دارای زمان معین</a:t>
                      </a:r>
                      <a:r>
                        <a:rPr lang="fa-IR" sz="2000" baseline="0" dirty="0" smtClean="0">
                          <a:cs typeface="B Nazanin" pitchFamily="2" charset="-78"/>
                        </a:rPr>
                        <a:t> و سنجش پذیرند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اهداف از پیش تعیین شده را محقق سازد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نیل به هدف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519983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پیوند روشنی بین نهاده و ستاده</a:t>
                      </a:r>
                      <a:r>
                        <a:rPr lang="fa-IR" sz="2000" baseline="0" dirty="0" smtClean="0">
                          <a:cs typeface="B Nazanin" pitchFamily="2" charset="-78"/>
                        </a:rPr>
                        <a:t> وجود دارد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منابع لازم را کسب کند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سیستمی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1282151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عوامل کلیدی تاثیر زیادی روی سازمان ها داشته و سازمان باید خواسته های آنها را جامه ی عمل بپوشاند.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خواسته های همه عوامل کلیدی را تا </a:t>
                      </a:r>
                      <a:r>
                        <a:rPr lang="fa-IR" sz="2000" smtClean="0">
                          <a:cs typeface="B Nazanin" pitchFamily="2" charset="-78"/>
                        </a:rPr>
                        <a:t>حدودی </a:t>
                      </a:r>
                      <a:r>
                        <a:rPr lang="fa-IR" sz="2000" smtClean="0">
                          <a:cs typeface="B Nazanin" pitchFamily="2" charset="-78"/>
                        </a:rPr>
                        <a:t>برآورده </a:t>
                      </a:r>
                      <a:r>
                        <a:rPr lang="fa-IR" sz="2000" dirty="0" smtClean="0">
                          <a:cs typeface="B Nazanin" pitchFamily="2" charset="-78"/>
                        </a:rPr>
                        <a:t>سازد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ذینفعان استراتژیک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897506"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آنچه باید سازمان تاکید کند مبهم</a:t>
                      </a:r>
                      <a:r>
                        <a:rPr lang="fa-IR" sz="2000" baseline="0" dirty="0" smtClean="0">
                          <a:cs typeface="B Nazanin" pitchFamily="2" charset="-78"/>
                        </a:rPr>
                        <a:t> بوده و تغییر در معیارها در طی زمان به نفع سازمان است.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تاکید سازمان در حوزه های چهارگانه ی اصلی با علائق عوامل کلیدی متناسب باشد.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itchFamily="2" charset="-78"/>
                        </a:rPr>
                        <a:t>ارزش های رقابتی</a:t>
                      </a:r>
                      <a:endParaRPr lang="en-US" sz="2000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75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 cap="all" dirty="0" smtClean="0">
                <a:cs typeface="B Nazanin" pitchFamily="2" charset="-78"/>
              </a:rPr>
              <a:t>فهرست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1064460" y="3714752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 rtl="1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رویکرد ذینفعان استراتژیک</a:t>
            </a:r>
            <a:endParaRPr lang="fa-IR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064460" y="2857496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defRPr/>
            </a:pPr>
            <a:r>
              <a:rPr lang="fa-IR" sz="1800" b="1" dirty="0" smtClean="0">
                <a:solidFill>
                  <a:schemeClr val="bg1"/>
                </a:solidFill>
                <a:cs typeface="B Nazanin" pitchFamily="2" charset="-78"/>
              </a:rPr>
              <a:t>رویکرد سیستمی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1066800" y="2000240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 defTabSz="642938" rtl="1" eaLnBrk="0" hangingPunct="0"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رویکرد نیل به هدف</a:t>
            </a:r>
            <a:endParaRPr lang="ar-SA" sz="1800" b="1" kern="0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1066800" y="4557723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رویکرد ارزش های رقابتی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6" name="AutoShape 6"/>
          <p:cNvSpPr>
            <a:spLocks noChangeArrowheads="1"/>
          </p:cNvSpPr>
          <p:nvPr/>
        </p:nvSpPr>
        <p:spPr bwMode="auto">
          <a:xfrm rot="10800000">
            <a:off x="7182790" y="1947855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 rot="10800000">
            <a:off x="7182790" y="2805111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 rot="10800000">
            <a:off x="7182789" y="3662367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 rot="10800000">
            <a:off x="7182790" y="4519622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 rot="10800000">
            <a:off x="7182790" y="5357826"/>
            <a:ext cx="685800" cy="4095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20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046525" y="5357826"/>
            <a:ext cx="5792788" cy="371475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18" tIns="45710" rIns="91418" bIns="4571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مقایسه</a:t>
            </a:r>
            <a:endParaRPr lang="en-US" sz="18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en-US" sz="2000" b="1" dirty="0">
              <a:cs typeface="B Nazanin" pitchFamily="2" charset="-78"/>
            </a:endParaRPr>
          </a:p>
        </p:txBody>
      </p:sp>
      <p:sp>
        <p:nvSpPr>
          <p:cNvPr id="34" name="Freeform 18"/>
          <p:cNvSpPr>
            <a:spLocks/>
          </p:cNvSpPr>
          <p:nvPr/>
        </p:nvSpPr>
        <p:spPr bwMode="gray">
          <a:xfrm>
            <a:off x="611560" y="2060848"/>
            <a:ext cx="6619205" cy="1909490"/>
          </a:xfrm>
          <a:custGeom>
            <a:avLst/>
            <a:gdLst>
              <a:gd name="T0" fmla="*/ 1478 w 1786"/>
              <a:gd name="T1" fmla="*/ 284 h 284"/>
              <a:gd name="T2" fmla="*/ 0 w 1786"/>
              <a:gd name="T3" fmla="*/ 284 h 284"/>
              <a:gd name="T4" fmla="*/ 446 w 1786"/>
              <a:gd name="T5" fmla="*/ 0 h 284"/>
              <a:gd name="T6" fmla="*/ 1786 w 1786"/>
              <a:gd name="T7" fmla="*/ 0 h 284"/>
              <a:gd name="T8" fmla="*/ 1478 w 1786"/>
              <a:gd name="T9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80808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17"/>
          <p:cNvSpPr>
            <a:spLocks/>
          </p:cNvSpPr>
          <p:nvPr/>
        </p:nvSpPr>
        <p:spPr bwMode="gray">
          <a:xfrm>
            <a:off x="6084168" y="2060848"/>
            <a:ext cx="1146597" cy="2669369"/>
          </a:xfrm>
          <a:custGeom>
            <a:avLst/>
            <a:gdLst>
              <a:gd name="T0" fmla="*/ 308 w 308"/>
              <a:gd name="T1" fmla="*/ 120 h 444"/>
              <a:gd name="T2" fmla="*/ 0 w 308"/>
              <a:gd name="T3" fmla="*/ 444 h 444"/>
              <a:gd name="T4" fmla="*/ 0 w 308"/>
              <a:gd name="T5" fmla="*/ 286 h 444"/>
              <a:gd name="T6" fmla="*/ 308 w 308"/>
              <a:gd name="T7" fmla="*/ 0 h 444"/>
              <a:gd name="T8" fmla="*/ 308 w 308"/>
              <a:gd name="T9" fmla="*/ 12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0">
                <a:solidFill>
                  <a:srgbClr val="D1D1D1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gray">
          <a:xfrm>
            <a:off x="612078" y="3970337"/>
            <a:ext cx="5472090" cy="759879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72549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a-IR" sz="4400" b="1" dirty="0" smtClean="0">
                <a:solidFill>
                  <a:schemeClr val="tx2"/>
                </a:solidFill>
                <a:cs typeface="B Nazanin" pitchFamily="2" charset="-78"/>
              </a:rPr>
              <a:t>با تشکر از توجه شما</a:t>
            </a:r>
            <a:endParaRPr lang="en-US" sz="4400" b="1" dirty="0">
              <a:solidFill>
                <a:schemeClr val="tx2"/>
              </a:solidFill>
              <a:latin typeface="Verdana" pitchFamily="34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848600" cy="563562"/>
          </a:xfrm>
        </p:spPr>
        <p:txBody>
          <a:bodyPr/>
          <a:lstStyle/>
          <a:p>
            <a:r>
              <a:rPr lang="en-US" sz="3600" dirty="0" smtClean="0"/>
              <a:t>Goal-Attainment Approach</a:t>
            </a:r>
            <a:r>
              <a:rPr lang="fa-IR" sz="3600" dirty="0"/>
              <a:t/>
            </a:r>
            <a:br>
              <a:rPr lang="fa-IR" sz="3600" dirty="0"/>
            </a:b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570871" y="1965325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1000100" y="3000372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gray">
          <a:xfrm>
            <a:off x="1000100" y="4000504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 نیل به هدف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gray">
          <a:xfrm>
            <a:off x="1570871" y="5000636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مسایل و مشکلات</a:t>
            </a:r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gray">
          <a:xfrm>
            <a:off x="2147897" y="5969047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ارزش عملی برای مدیران</a:t>
            </a:r>
          </a:p>
        </p:txBody>
      </p:sp>
    </p:spTree>
    <p:extLst>
      <p:ext uri="{BB962C8B-B14F-4D97-AF65-F5344CB8AC3E}">
        <p14:creationId xmlns:p14="http://schemas.microsoft.com/office/powerpoint/2010/main" xmlns="" val="16991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41" y="548680"/>
            <a:ext cx="7848600" cy="563562"/>
          </a:xfrm>
        </p:spPr>
        <p:txBody>
          <a:bodyPr/>
          <a:lstStyle/>
          <a:p>
            <a:r>
              <a:rPr lang="en-US" sz="3600" dirty="0" smtClean="0"/>
              <a:t>System Approach</a:t>
            </a:r>
            <a:endParaRPr lang="en-US" sz="36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gray">
          <a:xfrm>
            <a:off x="4764582" y="1897856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gray">
          <a:xfrm>
            <a:off x="1165920" y="2491143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تعریف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gray">
          <a:xfrm>
            <a:off x="975121" y="3429000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پیش فرض</a:t>
            </a:r>
          </a:p>
        </p:txBody>
      </p:sp>
      <p:sp>
        <p:nvSpPr>
          <p:cNvPr id="16" name="AutoShape 27"/>
          <p:cNvSpPr>
            <a:spLocks noChangeArrowheads="1"/>
          </p:cNvSpPr>
          <p:nvPr/>
        </p:nvSpPr>
        <p:spPr bwMode="gray">
          <a:xfrm>
            <a:off x="1290834" y="4454624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CBFEAE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در عمل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gray">
          <a:xfrm>
            <a:off x="5072260" y="2214563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800" b="1" dirty="0" smtClean="0">
                <a:latin typeface=" nazanin"/>
                <a:cs typeface="B Nazanin" pitchFamily="2" charset="-78"/>
              </a:rPr>
              <a:t>رویکرد سیستمی</a:t>
            </a:r>
            <a:endParaRPr lang="en-US" sz="2800" b="1" dirty="0">
              <a:latin typeface=" nazanin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2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B Nazanin" panose="00000400000000000000" pitchFamily="2" charset="-78"/>
              </a:rPr>
              <a:t>نمونه هایی از معیارهای اثر بخشی رویکرد سیستمی برای انواع مختلف سازمان</a:t>
            </a:r>
            <a:endParaRPr lang="en-US" sz="24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2770699"/>
              </p:ext>
            </p:extLst>
          </p:nvPr>
        </p:nvGraphicFramePr>
        <p:xfrm>
          <a:off x="467544" y="1772816"/>
          <a:ext cx="8301608" cy="456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402"/>
                <a:gridCol w="2075402"/>
                <a:gridCol w="2075402"/>
                <a:gridCol w="2075402"/>
              </a:tblGrid>
              <a:tr h="534917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دانشکده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بیمارستان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موسسه تجاری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متغیرهای سیستم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نشریات</a:t>
                      </a:r>
                      <a:r>
                        <a:rPr lang="fa-IR" sz="2400" baseline="0" dirty="0" smtClean="0">
                          <a:cs typeface="B Nazanin" panose="00000400000000000000" pitchFamily="2" charset="-78"/>
                        </a:rPr>
                        <a:t> دانشکده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کل بیماران معالجه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نرخ بازگشت سرمایه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ستاده به نهاده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هزینه سیستم اطلاعاتی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سرمایه گذاری در فناوری پزشکی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گردش موجودی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عملیات درونی به نهاده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دانشجویان فارغ التحصیل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تعداد بیماران معالجه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حجم فروش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عملیات درونی به ستاده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946391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تغییر در تعداد دانشجویان ثبت نام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تغییر در تعداد بیماران معالجه شده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تغییر در سرمایه گردش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B Nazanin" panose="00000400000000000000" pitchFamily="2" charset="-78"/>
                        </a:rPr>
                        <a:t>نسبت تغییرات نهاده به ستاده</a:t>
                      </a:r>
                      <a:endParaRPr lang="en-US" sz="24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96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>
                <a:cs typeface="B Nazanin" panose="00000400000000000000" pitchFamily="2" charset="-78"/>
              </a:rPr>
              <a:t>پژوهش دانشگاه میشیگان</a:t>
            </a:r>
            <a:endParaRPr lang="en-US" sz="36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حجم عملیات تجاری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هزینه تولید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بازدهی عضو جدید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جوانی اعضا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آمیخته تجاری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رشد نیروی کار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وفاداری به مدیریت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هزینه نگهداری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بازدهی عضو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نفوذ در بازار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ممیزی یا حسابرسی مدیریت/ مارتین دل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کارکرد اقتصادی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ساختار سازمان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مشروع بودن درآمدها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ارائه خدمت به سهامداران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ارائه خدمت به تحقیق و توسعه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ارائه خدمت به هیئت مدیره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خط مشی های مالی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کارایی تولید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ازدیاد فروش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ارزیابی امور اجرایی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0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38055" y="2733881"/>
            <a:ext cx="2115489" cy="2115489"/>
          </a:xfrm>
          <a:custGeom>
            <a:avLst/>
            <a:gdLst>
              <a:gd name="connsiteX0" fmla="*/ 0 w 2115489"/>
              <a:gd name="connsiteY0" fmla="*/ 1057745 h 2115489"/>
              <a:gd name="connsiteX1" fmla="*/ 309807 w 2115489"/>
              <a:gd name="connsiteY1" fmla="*/ 309806 h 2115489"/>
              <a:gd name="connsiteX2" fmla="*/ 1057746 w 2115489"/>
              <a:gd name="connsiteY2" fmla="*/ 1 h 2115489"/>
              <a:gd name="connsiteX3" fmla="*/ 1805685 w 2115489"/>
              <a:gd name="connsiteY3" fmla="*/ 309808 h 2115489"/>
              <a:gd name="connsiteX4" fmla="*/ 2115490 w 2115489"/>
              <a:gd name="connsiteY4" fmla="*/ 1057747 h 2115489"/>
              <a:gd name="connsiteX5" fmla="*/ 1805683 w 2115489"/>
              <a:gd name="connsiteY5" fmla="*/ 1805686 h 2115489"/>
              <a:gd name="connsiteX6" fmla="*/ 1057744 w 2115489"/>
              <a:gd name="connsiteY6" fmla="*/ 2115492 h 2115489"/>
              <a:gd name="connsiteX7" fmla="*/ 309805 w 2115489"/>
              <a:gd name="connsiteY7" fmla="*/ 1805685 h 2115489"/>
              <a:gd name="connsiteX8" fmla="*/ -1 w 2115489"/>
              <a:gd name="connsiteY8" fmla="*/ 1057746 h 2115489"/>
              <a:gd name="connsiteX9" fmla="*/ 0 w 2115489"/>
              <a:gd name="connsiteY9" fmla="*/ 1057745 h 211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5489" h="2115489">
                <a:moveTo>
                  <a:pt x="0" y="1057745"/>
                </a:moveTo>
                <a:cubicBezTo>
                  <a:pt x="0" y="777213"/>
                  <a:pt x="111441" y="508172"/>
                  <a:pt x="309807" y="309806"/>
                </a:cubicBezTo>
                <a:cubicBezTo>
                  <a:pt x="508173" y="111441"/>
                  <a:pt x="777215" y="0"/>
                  <a:pt x="1057746" y="1"/>
                </a:cubicBezTo>
                <a:cubicBezTo>
                  <a:pt x="1338278" y="1"/>
                  <a:pt x="1607319" y="111442"/>
                  <a:pt x="1805685" y="309808"/>
                </a:cubicBezTo>
                <a:cubicBezTo>
                  <a:pt x="2004050" y="508174"/>
                  <a:pt x="2115491" y="777216"/>
                  <a:pt x="2115490" y="1057747"/>
                </a:cubicBezTo>
                <a:cubicBezTo>
                  <a:pt x="2115490" y="1338279"/>
                  <a:pt x="2004049" y="1607320"/>
                  <a:pt x="1805683" y="1805686"/>
                </a:cubicBezTo>
                <a:cubicBezTo>
                  <a:pt x="1607317" y="2004052"/>
                  <a:pt x="1338275" y="2115492"/>
                  <a:pt x="1057744" y="2115492"/>
                </a:cubicBezTo>
                <a:cubicBezTo>
                  <a:pt x="777212" y="2115492"/>
                  <a:pt x="508171" y="2004051"/>
                  <a:pt x="309805" y="1805685"/>
                </a:cubicBezTo>
                <a:cubicBezTo>
                  <a:pt x="111439" y="1607319"/>
                  <a:pt x="-1" y="1338277"/>
                  <a:pt x="-1" y="1057746"/>
                </a:cubicBezTo>
                <a:lnTo>
                  <a:pt x="0" y="1057745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55526" tIns="355526" rIns="355526" bIns="355526" spcCol="1270" anchor="ctr"/>
          <a:lstStyle/>
          <a:p>
            <a:pPr algn="ctr" defTabSz="160020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3200" b="1" dirty="0" smtClean="0">
                <a:cs typeface="B Nazanin" pitchFamily="2" charset="-78"/>
              </a:rPr>
              <a:t>مسایل و مشکلات</a:t>
            </a:r>
            <a:endParaRPr lang="en-US" sz="3200" b="1" dirty="0">
              <a:cs typeface="B Nazanin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762402" y="3080972"/>
            <a:ext cx="2911702" cy="1421308"/>
          </a:xfrm>
          <a:custGeom>
            <a:avLst/>
            <a:gdLst>
              <a:gd name="connsiteX0" fmla="*/ 0 w 1421308"/>
              <a:gd name="connsiteY0" fmla="*/ 710654 h 1421308"/>
              <a:gd name="connsiteX1" fmla="*/ 208146 w 1421308"/>
              <a:gd name="connsiteY1" fmla="*/ 208146 h 1421308"/>
              <a:gd name="connsiteX2" fmla="*/ 710655 w 1421308"/>
              <a:gd name="connsiteY2" fmla="*/ 1 h 1421308"/>
              <a:gd name="connsiteX3" fmla="*/ 1213163 w 1421308"/>
              <a:gd name="connsiteY3" fmla="*/ 208147 h 1421308"/>
              <a:gd name="connsiteX4" fmla="*/ 1421308 w 1421308"/>
              <a:gd name="connsiteY4" fmla="*/ 710656 h 1421308"/>
              <a:gd name="connsiteX5" fmla="*/ 1213162 w 1421308"/>
              <a:gd name="connsiteY5" fmla="*/ 1213164 h 1421308"/>
              <a:gd name="connsiteX6" fmla="*/ 710653 w 1421308"/>
              <a:gd name="connsiteY6" fmla="*/ 1421310 h 1421308"/>
              <a:gd name="connsiteX7" fmla="*/ 208145 w 1421308"/>
              <a:gd name="connsiteY7" fmla="*/ 1213164 h 1421308"/>
              <a:gd name="connsiteX8" fmla="*/ 0 w 1421308"/>
              <a:gd name="connsiteY8" fmla="*/ 710655 h 1421308"/>
              <a:gd name="connsiteX9" fmla="*/ 0 w 1421308"/>
              <a:gd name="connsiteY9" fmla="*/ 710654 h 142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1308" h="1421308">
                <a:moveTo>
                  <a:pt x="0" y="710654"/>
                </a:moveTo>
                <a:cubicBezTo>
                  <a:pt x="0" y="522177"/>
                  <a:pt x="74873" y="341419"/>
                  <a:pt x="208146" y="208146"/>
                </a:cubicBezTo>
                <a:cubicBezTo>
                  <a:pt x="341420" y="74873"/>
                  <a:pt x="522178" y="1"/>
                  <a:pt x="710655" y="1"/>
                </a:cubicBezTo>
                <a:cubicBezTo>
                  <a:pt x="899132" y="1"/>
                  <a:pt x="1079890" y="74874"/>
                  <a:pt x="1213163" y="208147"/>
                </a:cubicBezTo>
                <a:cubicBezTo>
                  <a:pt x="1346436" y="341421"/>
                  <a:pt x="1421308" y="522179"/>
                  <a:pt x="1421308" y="710656"/>
                </a:cubicBezTo>
                <a:cubicBezTo>
                  <a:pt x="1421308" y="899133"/>
                  <a:pt x="1346436" y="1079891"/>
                  <a:pt x="1213162" y="1213164"/>
                </a:cubicBezTo>
                <a:cubicBezTo>
                  <a:pt x="1079888" y="1346437"/>
                  <a:pt x="899131" y="1421310"/>
                  <a:pt x="710653" y="1421310"/>
                </a:cubicBezTo>
                <a:cubicBezTo>
                  <a:pt x="522176" y="1421310"/>
                  <a:pt x="341418" y="1346437"/>
                  <a:pt x="208145" y="1213164"/>
                </a:cubicBezTo>
                <a:cubicBezTo>
                  <a:pt x="74872" y="1079890"/>
                  <a:pt x="-1" y="899133"/>
                  <a:pt x="0" y="710655"/>
                </a:cubicBezTo>
                <a:lnTo>
                  <a:pt x="0" y="710654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2276" tIns="232276" rIns="232276" bIns="232276" spcCol="1270" anchor="ctr"/>
          <a:lstStyle/>
          <a:p>
            <a:pPr algn="ctr" rtl="1"/>
            <a:r>
              <a:rPr lang="fa-IR" sz="2800" dirty="0">
                <a:cs typeface="B Nazanin" panose="00000400000000000000" pitchFamily="2" charset="-78"/>
              </a:rPr>
              <a:t>سنجش اهداف</a:t>
            </a:r>
          </a:p>
        </p:txBody>
      </p:sp>
      <p:sp>
        <p:nvSpPr>
          <p:cNvPr id="26" name="Freeform 25"/>
          <p:cNvSpPr/>
          <p:nvPr/>
        </p:nvSpPr>
        <p:spPr>
          <a:xfrm>
            <a:off x="364169" y="2985045"/>
            <a:ext cx="2896233" cy="1421308"/>
          </a:xfrm>
          <a:custGeom>
            <a:avLst/>
            <a:gdLst>
              <a:gd name="connsiteX0" fmla="*/ 0 w 1421308"/>
              <a:gd name="connsiteY0" fmla="*/ 710654 h 1421308"/>
              <a:gd name="connsiteX1" fmla="*/ 208146 w 1421308"/>
              <a:gd name="connsiteY1" fmla="*/ 208146 h 1421308"/>
              <a:gd name="connsiteX2" fmla="*/ 710655 w 1421308"/>
              <a:gd name="connsiteY2" fmla="*/ 1 h 1421308"/>
              <a:gd name="connsiteX3" fmla="*/ 1213163 w 1421308"/>
              <a:gd name="connsiteY3" fmla="*/ 208147 h 1421308"/>
              <a:gd name="connsiteX4" fmla="*/ 1421308 w 1421308"/>
              <a:gd name="connsiteY4" fmla="*/ 710656 h 1421308"/>
              <a:gd name="connsiteX5" fmla="*/ 1213162 w 1421308"/>
              <a:gd name="connsiteY5" fmla="*/ 1213164 h 1421308"/>
              <a:gd name="connsiteX6" fmla="*/ 710653 w 1421308"/>
              <a:gd name="connsiteY6" fmla="*/ 1421310 h 1421308"/>
              <a:gd name="connsiteX7" fmla="*/ 208145 w 1421308"/>
              <a:gd name="connsiteY7" fmla="*/ 1213164 h 1421308"/>
              <a:gd name="connsiteX8" fmla="*/ 0 w 1421308"/>
              <a:gd name="connsiteY8" fmla="*/ 710655 h 1421308"/>
              <a:gd name="connsiteX9" fmla="*/ 0 w 1421308"/>
              <a:gd name="connsiteY9" fmla="*/ 710654 h 142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1308" h="1421308">
                <a:moveTo>
                  <a:pt x="0" y="710654"/>
                </a:moveTo>
                <a:cubicBezTo>
                  <a:pt x="0" y="522177"/>
                  <a:pt x="74873" y="341419"/>
                  <a:pt x="208146" y="208146"/>
                </a:cubicBezTo>
                <a:cubicBezTo>
                  <a:pt x="341420" y="74873"/>
                  <a:pt x="522178" y="1"/>
                  <a:pt x="710655" y="1"/>
                </a:cubicBezTo>
                <a:cubicBezTo>
                  <a:pt x="899132" y="1"/>
                  <a:pt x="1079890" y="74874"/>
                  <a:pt x="1213163" y="208147"/>
                </a:cubicBezTo>
                <a:cubicBezTo>
                  <a:pt x="1346436" y="341421"/>
                  <a:pt x="1421308" y="522179"/>
                  <a:pt x="1421308" y="710656"/>
                </a:cubicBezTo>
                <a:cubicBezTo>
                  <a:pt x="1421308" y="899133"/>
                  <a:pt x="1346436" y="1079891"/>
                  <a:pt x="1213162" y="1213164"/>
                </a:cubicBezTo>
                <a:cubicBezTo>
                  <a:pt x="1079888" y="1346437"/>
                  <a:pt x="899131" y="1421310"/>
                  <a:pt x="710653" y="1421310"/>
                </a:cubicBezTo>
                <a:cubicBezTo>
                  <a:pt x="522176" y="1421310"/>
                  <a:pt x="341418" y="1346437"/>
                  <a:pt x="208145" y="1213164"/>
                </a:cubicBezTo>
                <a:cubicBezTo>
                  <a:pt x="74872" y="1079890"/>
                  <a:pt x="-1" y="899133"/>
                  <a:pt x="0" y="710655"/>
                </a:cubicBezTo>
                <a:lnTo>
                  <a:pt x="0" y="710654"/>
                </a:lnTo>
                <a:close/>
              </a:path>
            </a:pathLst>
          </a:cu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32276" tIns="232276" rIns="232276" bIns="232276" spcCol="1270" anchor="ctr"/>
          <a:lstStyle/>
          <a:p>
            <a:pPr algn="ctr" rtl="1"/>
            <a:r>
              <a:rPr lang="fa-IR" sz="2400" dirty="0">
                <a:cs typeface="B Nazanin" panose="00000400000000000000" pitchFamily="2" charset="-78"/>
              </a:rPr>
              <a:t>اهمیت وسایل و امکانات در نیل به هدف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4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endParaRPr lang="fa-IR" dirty="0"/>
          </a:p>
          <a:p>
            <a:pPr marL="0" indent="0" algn="ctr">
              <a:buNone/>
            </a:pPr>
            <a:r>
              <a:rPr lang="fa-IR" sz="4000" dirty="0" smtClean="0">
                <a:cs typeface="B Nazanin" panose="00000400000000000000" pitchFamily="2" charset="-78"/>
              </a:rPr>
              <a:t>ارزش عملی برای مدیران</a:t>
            </a:r>
          </a:p>
        </p:txBody>
      </p:sp>
    </p:spTree>
    <p:extLst>
      <p:ext uri="{BB962C8B-B14F-4D97-AF65-F5344CB8AC3E}">
        <p14:creationId xmlns:p14="http://schemas.microsoft.com/office/powerpoint/2010/main" xmlns="" val="29227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1232</TotalTime>
  <Words>562</Words>
  <Application>Microsoft Office PowerPoint</Application>
  <PresentationFormat>On-screen Show (4:3)</PresentationFormat>
  <Paragraphs>180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cdb2004138l</vt:lpstr>
      <vt:lpstr>اثر  بخشی سازمان</vt:lpstr>
      <vt:lpstr>فهرست</vt:lpstr>
      <vt:lpstr>Goal-Attainment Approach </vt:lpstr>
      <vt:lpstr>System Approach</vt:lpstr>
      <vt:lpstr>نمونه هایی از معیارهای اثر بخشی رویکرد سیستمی برای انواع مختلف سازمان</vt:lpstr>
      <vt:lpstr>پژوهش دانشگاه میشیگان</vt:lpstr>
      <vt:lpstr>ممیزی یا حسابرسی مدیریت/ مارتین دل</vt:lpstr>
      <vt:lpstr>Slide 8</vt:lpstr>
      <vt:lpstr>Slide 9</vt:lpstr>
      <vt:lpstr>Strategic constituencies approach</vt:lpstr>
      <vt:lpstr>نمونه معیارهای اثربخشی سازمانی، انتخاب شده بوسیله ذینفعان استراتژیک</vt:lpstr>
      <vt:lpstr>Slide 12</vt:lpstr>
      <vt:lpstr>Slide 13</vt:lpstr>
      <vt:lpstr>Slide 14</vt:lpstr>
      <vt:lpstr>کانون های هشت گانه</vt:lpstr>
      <vt:lpstr>مقایسه اثربخشی دو شرکت آلفا و بتا</vt:lpstr>
      <vt:lpstr>مراحل چرخه حيات</vt:lpstr>
      <vt:lpstr>Slide 18</vt:lpstr>
      <vt:lpstr>مقایسه رویکردهای چهارگانه ی اثربخشی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ايجاد پوشش آلومينايد آهن بر زيرلايه­ي فولادي به روش HVOF و مقايسه­ي ريز ساختار و خواص آن با پوشش APS</dc:title>
  <dc:creator>ESN</dc:creator>
  <cp:lastModifiedBy>eslami</cp:lastModifiedBy>
  <cp:revision>101</cp:revision>
  <dcterms:created xsi:type="dcterms:W3CDTF">2013-11-16T06:55:32Z</dcterms:created>
  <dcterms:modified xsi:type="dcterms:W3CDTF">2002-01-07T05:26:50Z</dcterms:modified>
</cp:coreProperties>
</file>