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41" r:id="rId3"/>
    <p:sldId id="291" r:id="rId4"/>
    <p:sldId id="325" r:id="rId5"/>
    <p:sldId id="327" r:id="rId6"/>
    <p:sldId id="328" r:id="rId7"/>
    <p:sldId id="329" r:id="rId8"/>
    <p:sldId id="294" r:id="rId9"/>
    <p:sldId id="297" r:id="rId10"/>
    <p:sldId id="330" r:id="rId11"/>
    <p:sldId id="331" r:id="rId12"/>
    <p:sldId id="332" r:id="rId13"/>
    <p:sldId id="340" r:id="rId14"/>
    <p:sldId id="335" r:id="rId15"/>
    <p:sldId id="336" r:id="rId16"/>
    <p:sldId id="337" r:id="rId17"/>
    <p:sldId id="342" r:id="rId18"/>
    <p:sldId id="338" r:id="rId19"/>
    <p:sldId id="339" r:id="rId20"/>
    <p:sldId id="264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6699FF"/>
    <a:srgbClr val="6666FF"/>
    <a:srgbClr val="6600FF"/>
    <a:srgbClr val="666633"/>
    <a:srgbClr val="336600"/>
    <a:srgbClr val="99CC00"/>
    <a:srgbClr val="4976D1"/>
    <a:srgbClr val="D7E6EE"/>
    <a:srgbClr val="6F9AE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14" autoAdjust="0"/>
    <p:restoredTop sz="94660" autoAdjust="0"/>
  </p:normalViewPr>
  <p:slideViewPr>
    <p:cSldViewPr>
      <p:cViewPr varScale="1">
        <p:scale>
          <a:sx n="70" d="100"/>
          <a:sy n="70" d="100"/>
        </p:scale>
        <p:origin x="-55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C8FD561E-A0DF-4FB9-B04D-07A3E10950A4}" type="datetimeFigureOut">
              <a:rPr lang="fa-IR" smtClean="0"/>
              <a:pPr/>
              <a:t>1422/10/23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C92B73D-3CE7-48A2-BA79-16B79EBF0DB9}" type="slidenum">
              <a:rPr lang="fa-IR" smtClean="0"/>
              <a:pPr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224436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2</a:t>
            </a:fld>
            <a:endParaRPr lang="fa-I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732577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4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732577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10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732577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a-I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13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xmlns="" val="1732577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92B73D-3CE7-48A2-BA79-16B79EBF0DB9}" type="slidenum">
              <a:rPr lang="fa-IR" smtClean="0"/>
              <a:pPr/>
              <a:t>17</a:t>
            </a:fld>
            <a:endParaRPr lang="fa-I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9" name="Group 17"/>
          <p:cNvGrpSpPr>
            <a:grpSpLocks/>
          </p:cNvGrpSpPr>
          <p:nvPr/>
        </p:nvGrpSpPr>
        <p:grpSpPr bwMode="auto">
          <a:xfrm>
            <a:off x="-9525" y="2708275"/>
            <a:ext cx="9183688" cy="1501775"/>
            <a:chOff x="-23" y="1319"/>
            <a:chExt cx="5799" cy="946"/>
          </a:xfrm>
        </p:grpSpPr>
        <p:sp>
          <p:nvSpPr>
            <p:cNvPr id="3090" name="Freeform 18"/>
            <p:cNvSpPr>
              <a:spLocks/>
            </p:cNvSpPr>
            <p:nvPr/>
          </p:nvSpPr>
          <p:spPr bwMode="gray">
            <a:xfrm>
              <a:off x="-20" y="1319"/>
              <a:ext cx="5779" cy="946"/>
            </a:xfrm>
            <a:custGeom>
              <a:avLst/>
              <a:gdLst>
                <a:gd name="T0" fmla="*/ 6 w 5779"/>
                <a:gd name="T1" fmla="*/ 454 h 946"/>
                <a:gd name="T2" fmla="*/ 355 w 5779"/>
                <a:gd name="T3" fmla="*/ 454 h 946"/>
                <a:gd name="T4" fmla="*/ 757 w 5779"/>
                <a:gd name="T5" fmla="*/ 1 h 946"/>
                <a:gd name="T6" fmla="*/ 2511 w 5779"/>
                <a:gd name="T7" fmla="*/ 0 h 946"/>
                <a:gd name="T8" fmla="*/ 2646 w 5779"/>
                <a:gd name="T9" fmla="*/ 144 h 946"/>
                <a:gd name="T10" fmla="*/ 5779 w 5779"/>
                <a:gd name="T11" fmla="*/ 137 h 946"/>
                <a:gd name="T12" fmla="*/ 5779 w 5779"/>
                <a:gd name="T13" fmla="*/ 772 h 946"/>
                <a:gd name="T14" fmla="*/ 2899 w 5779"/>
                <a:gd name="T15" fmla="*/ 765 h 946"/>
                <a:gd name="T16" fmla="*/ 2757 w 5779"/>
                <a:gd name="T17" fmla="*/ 946 h 946"/>
                <a:gd name="T18" fmla="*/ 1883 w 5779"/>
                <a:gd name="T19" fmla="*/ 946 h 946"/>
                <a:gd name="T20" fmla="*/ 1663 w 5779"/>
                <a:gd name="T21" fmla="*/ 687 h 946"/>
                <a:gd name="T22" fmla="*/ 0 w 5779"/>
                <a:gd name="T23" fmla="*/ 687 h 946"/>
                <a:gd name="T24" fmla="*/ 35 w 5779"/>
                <a:gd name="T25" fmla="*/ 480 h 9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79" h="946">
                  <a:moveTo>
                    <a:pt x="6" y="454"/>
                  </a:moveTo>
                  <a:lnTo>
                    <a:pt x="355" y="454"/>
                  </a:lnTo>
                  <a:lnTo>
                    <a:pt x="757" y="1"/>
                  </a:lnTo>
                  <a:lnTo>
                    <a:pt x="2511" y="0"/>
                  </a:lnTo>
                  <a:lnTo>
                    <a:pt x="2646" y="144"/>
                  </a:lnTo>
                  <a:lnTo>
                    <a:pt x="5779" y="137"/>
                  </a:lnTo>
                  <a:lnTo>
                    <a:pt x="5779" y="772"/>
                  </a:lnTo>
                  <a:lnTo>
                    <a:pt x="2899" y="765"/>
                  </a:lnTo>
                  <a:lnTo>
                    <a:pt x="2757" y="946"/>
                  </a:lnTo>
                  <a:lnTo>
                    <a:pt x="1883" y="946"/>
                  </a:lnTo>
                  <a:lnTo>
                    <a:pt x="1663" y="687"/>
                  </a:lnTo>
                  <a:lnTo>
                    <a:pt x="0" y="687"/>
                  </a:lnTo>
                  <a:lnTo>
                    <a:pt x="35" y="480"/>
                  </a:lnTo>
                </a:path>
              </a:pathLst>
            </a:custGeom>
            <a:solidFill>
              <a:schemeClr val="bg1"/>
            </a:solidFill>
            <a:ln>
              <a:noFill/>
            </a:ln>
            <a:effectLst>
              <a:outerShdw dist="77251" dir="4832261" algn="ctr" rotWithShape="0">
                <a:srgbClr val="000066">
                  <a:alpha val="19000"/>
                </a:srgbClr>
              </a:outerShdw>
            </a:effectLst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91" name="Freeform 19" descr="01_img(Global Digtal Desigm(imageState)"/>
            <p:cNvSpPr>
              <a:spLocks/>
            </p:cNvSpPr>
            <p:nvPr/>
          </p:nvSpPr>
          <p:spPr bwMode="gray">
            <a:xfrm>
              <a:off x="-23" y="1344"/>
              <a:ext cx="5799" cy="895"/>
            </a:xfrm>
            <a:custGeom>
              <a:avLst/>
              <a:gdLst>
                <a:gd name="T0" fmla="*/ 0 w 5799"/>
                <a:gd name="T1" fmla="*/ 455 h 895"/>
                <a:gd name="T2" fmla="*/ 369 w 5799"/>
                <a:gd name="T3" fmla="*/ 454 h 895"/>
                <a:gd name="T4" fmla="*/ 776 w 5799"/>
                <a:gd name="T5" fmla="*/ 0 h 895"/>
                <a:gd name="T6" fmla="*/ 2496 w 5799"/>
                <a:gd name="T7" fmla="*/ 0 h 895"/>
                <a:gd name="T8" fmla="*/ 2632 w 5799"/>
                <a:gd name="T9" fmla="*/ 136 h 895"/>
                <a:gd name="T10" fmla="*/ 5799 w 5799"/>
                <a:gd name="T11" fmla="*/ 136 h 895"/>
                <a:gd name="T12" fmla="*/ 5788 w 5799"/>
                <a:gd name="T13" fmla="*/ 727 h 895"/>
                <a:gd name="T14" fmla="*/ 2883 w 5799"/>
                <a:gd name="T15" fmla="*/ 708 h 895"/>
                <a:gd name="T16" fmla="*/ 2747 w 5799"/>
                <a:gd name="T17" fmla="*/ 895 h 895"/>
                <a:gd name="T18" fmla="*/ 1899 w 5799"/>
                <a:gd name="T19" fmla="*/ 895 h 895"/>
                <a:gd name="T20" fmla="*/ 1681 w 5799"/>
                <a:gd name="T21" fmla="*/ 635 h 895"/>
                <a:gd name="T22" fmla="*/ 7 w 5799"/>
                <a:gd name="T23" fmla="*/ 635 h 895"/>
                <a:gd name="T24" fmla="*/ 7 w 5799"/>
                <a:gd name="T25" fmla="*/ 454 h 8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5799" h="895">
                  <a:moveTo>
                    <a:pt x="0" y="455"/>
                  </a:moveTo>
                  <a:lnTo>
                    <a:pt x="369" y="454"/>
                  </a:lnTo>
                  <a:lnTo>
                    <a:pt x="776" y="0"/>
                  </a:lnTo>
                  <a:lnTo>
                    <a:pt x="2496" y="0"/>
                  </a:lnTo>
                  <a:lnTo>
                    <a:pt x="2632" y="136"/>
                  </a:lnTo>
                  <a:lnTo>
                    <a:pt x="5799" y="136"/>
                  </a:lnTo>
                  <a:lnTo>
                    <a:pt x="5788" y="727"/>
                  </a:lnTo>
                  <a:lnTo>
                    <a:pt x="2883" y="708"/>
                  </a:lnTo>
                  <a:lnTo>
                    <a:pt x="2747" y="895"/>
                  </a:lnTo>
                  <a:lnTo>
                    <a:pt x="1899" y="895"/>
                  </a:lnTo>
                  <a:lnTo>
                    <a:pt x="1681" y="635"/>
                  </a:lnTo>
                  <a:lnTo>
                    <a:pt x="7" y="635"/>
                  </a:lnTo>
                  <a:lnTo>
                    <a:pt x="7" y="454"/>
                  </a:lnTo>
                </a:path>
              </a:pathLst>
            </a:custGeom>
            <a:blipFill dpi="0" rotWithShape="1">
              <a:blip r:embed="rId2" cstate="print"/>
              <a:srcRect/>
              <a:stretch>
                <a:fillRect/>
              </a:stretch>
            </a:blip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990600" y="4953000"/>
            <a:ext cx="73152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1800">
                <a:latin typeface="Verdana" pitchFamily="34" charset="0"/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86" name="Text Box 14"/>
          <p:cNvSpPr txBox="1">
            <a:spLocks noChangeArrowheads="1"/>
          </p:cNvSpPr>
          <p:nvPr/>
        </p:nvSpPr>
        <p:spPr bwMode="auto">
          <a:xfrm>
            <a:off x="304800" y="228600"/>
            <a:ext cx="10795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sz="2000" b="1">
                <a:latin typeface="Verdana" pitchFamily="34" charset="0"/>
              </a:rPr>
              <a:t>LOGO</a:t>
            </a: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ctrTitle" sz="quarter"/>
          </p:nvPr>
        </p:nvSpPr>
        <p:spPr bwMode="black">
          <a:xfrm>
            <a:off x="611188" y="1700213"/>
            <a:ext cx="8137525" cy="792162"/>
          </a:xfrm>
          <a:effectLst>
            <a:outerShdw dist="53882" dir="2700000" algn="ctr" rotWithShape="0">
              <a:schemeClr val="bg2">
                <a:alpha val="50000"/>
              </a:schemeClr>
            </a:outerShdw>
          </a:effectLst>
        </p:spPr>
        <p:txBody>
          <a:bodyPr/>
          <a:lstStyle>
            <a:lvl1pPr>
              <a:defRPr sz="3600" b="1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ko-KR" noProof="0" smtClean="0"/>
              <a:t>Click to edit Master title style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30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5B6229-84FD-4732-863D-1752957997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741725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79438"/>
            <a:ext cx="2057400" cy="59007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79438"/>
            <a:ext cx="6019800" cy="59007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8C8143-FB8B-42B3-BE07-8AE05B9062C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73446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7848600" cy="5635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343025"/>
            <a:ext cx="8229600" cy="5137150"/>
          </a:xfrm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10400" y="2889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791200" y="6537325"/>
            <a:ext cx="2895600" cy="3206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671888" y="6537325"/>
            <a:ext cx="2133600" cy="320675"/>
          </a:xfrm>
        </p:spPr>
        <p:txBody>
          <a:bodyPr/>
          <a:lstStyle>
            <a:lvl1pPr>
              <a:defRPr/>
            </a:lvl1pPr>
          </a:lstStyle>
          <a:p>
            <a:fld id="{7E672AAF-C28E-4984-A93A-4AEAF6FE652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519317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EA8240-6779-4A66-98C9-7551A135D6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19360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037D01-CA6A-4429-BE97-8692E9799F7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28067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43025"/>
            <a:ext cx="4038600" cy="51371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EDACC4-A019-4B96-952B-A33757AA93F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827806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255706-7882-469C-AEEF-FC71AEF34EF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615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C0559F-6FDF-462F-8AE6-8990F3AA915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69021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432670-A387-4280-B9FF-FEF9FD10EE4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598358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40C262-0239-42F0-95E6-3752497E1C7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25024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C9B10D-AE9C-4FE3-A684-646215F88DC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6956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0" name="Freeform 16"/>
          <p:cNvSpPr>
            <a:spLocks/>
          </p:cNvSpPr>
          <p:nvPr/>
        </p:nvSpPr>
        <p:spPr bwMode="gray">
          <a:xfrm>
            <a:off x="0" y="360363"/>
            <a:ext cx="9148763" cy="900112"/>
          </a:xfrm>
          <a:custGeom>
            <a:avLst/>
            <a:gdLst>
              <a:gd name="T0" fmla="*/ 0 w 5763"/>
              <a:gd name="T1" fmla="*/ 368 h 567"/>
              <a:gd name="T2" fmla="*/ 440 w 5763"/>
              <a:gd name="T3" fmla="*/ 368 h 567"/>
              <a:gd name="T4" fmla="*/ 777 w 5763"/>
              <a:gd name="T5" fmla="*/ 0 h 567"/>
              <a:gd name="T6" fmla="*/ 2162 w 5763"/>
              <a:gd name="T7" fmla="*/ 0 h 567"/>
              <a:gd name="T8" fmla="*/ 2265 w 5763"/>
              <a:gd name="T9" fmla="*/ 116 h 567"/>
              <a:gd name="T10" fmla="*/ 5756 w 5763"/>
              <a:gd name="T11" fmla="*/ 112 h 567"/>
              <a:gd name="T12" fmla="*/ 5763 w 5763"/>
              <a:gd name="T13" fmla="*/ 567 h 567"/>
              <a:gd name="T14" fmla="*/ 6 w 5763"/>
              <a:gd name="T15" fmla="*/ 556 h 5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63" h="567">
                <a:moveTo>
                  <a:pt x="0" y="368"/>
                </a:moveTo>
                <a:lnTo>
                  <a:pt x="440" y="368"/>
                </a:lnTo>
                <a:lnTo>
                  <a:pt x="777" y="0"/>
                </a:lnTo>
                <a:lnTo>
                  <a:pt x="2162" y="0"/>
                </a:lnTo>
                <a:lnTo>
                  <a:pt x="2265" y="116"/>
                </a:lnTo>
                <a:lnTo>
                  <a:pt x="5756" y="112"/>
                </a:lnTo>
                <a:lnTo>
                  <a:pt x="5763" y="567"/>
                </a:lnTo>
                <a:lnTo>
                  <a:pt x="6" y="556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77251" dir="4832261" algn="ctr" rotWithShape="0">
                    <a:srgbClr val="000066">
                      <a:alpha val="19000"/>
                    </a:srgb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9" name="Freeform 15" descr="01b_img(Global Digtal Desigm(imageState)"/>
          <p:cNvSpPr>
            <a:spLocks/>
          </p:cNvSpPr>
          <p:nvPr/>
        </p:nvSpPr>
        <p:spPr bwMode="gray">
          <a:xfrm>
            <a:off x="-9525" y="336550"/>
            <a:ext cx="9182100" cy="838200"/>
          </a:xfrm>
          <a:custGeom>
            <a:avLst/>
            <a:gdLst>
              <a:gd name="T0" fmla="*/ 449 w 5784"/>
              <a:gd name="T1" fmla="*/ 370 h 528"/>
              <a:gd name="T2" fmla="*/ 768 w 5784"/>
              <a:gd name="T3" fmla="*/ 1 h 528"/>
              <a:gd name="T4" fmla="*/ 2158 w 5784"/>
              <a:gd name="T5" fmla="*/ 0 h 528"/>
              <a:gd name="T6" fmla="*/ 2258 w 5784"/>
              <a:gd name="T7" fmla="*/ 115 h 528"/>
              <a:gd name="T8" fmla="*/ 5784 w 5784"/>
              <a:gd name="T9" fmla="*/ 115 h 528"/>
              <a:gd name="T10" fmla="*/ 5779 w 5784"/>
              <a:gd name="T11" fmla="*/ 528 h 528"/>
              <a:gd name="T12" fmla="*/ 0 w 5784"/>
              <a:gd name="T13" fmla="*/ 519 h 528"/>
              <a:gd name="T14" fmla="*/ 0 w 5784"/>
              <a:gd name="T15" fmla="*/ 371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784" h="528">
                <a:moveTo>
                  <a:pt x="449" y="370"/>
                </a:moveTo>
                <a:lnTo>
                  <a:pt x="768" y="1"/>
                </a:lnTo>
                <a:lnTo>
                  <a:pt x="2158" y="0"/>
                </a:lnTo>
                <a:lnTo>
                  <a:pt x="2258" y="115"/>
                </a:lnTo>
                <a:lnTo>
                  <a:pt x="5784" y="115"/>
                </a:lnTo>
                <a:lnTo>
                  <a:pt x="5779" y="528"/>
                </a:lnTo>
                <a:lnTo>
                  <a:pt x="0" y="519"/>
                </a:lnTo>
                <a:lnTo>
                  <a:pt x="0" y="371"/>
                </a:lnTo>
              </a:path>
            </a:pathLst>
          </a:custGeom>
          <a:blipFill dpi="0" rotWithShape="1">
            <a:blip r:embed="rId15" cstate="print"/>
            <a:srcRect/>
            <a:stretch>
              <a:fillRect/>
            </a:stretch>
          </a:blip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77251" dir="16767739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3025"/>
            <a:ext cx="8229600" cy="5137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010400" y="2889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 b="1">
                <a:latin typeface="+mj-lt"/>
              </a:defRPr>
            </a:lvl1pPr>
          </a:lstStyle>
          <a:p>
            <a:r>
              <a:rPr lang="en-US"/>
              <a:t>www.themegallery.com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791200" y="6537325"/>
            <a:ext cx="2895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latin typeface="+mj-lt"/>
              </a:defRPr>
            </a:lvl1pPr>
          </a:lstStyle>
          <a:p>
            <a:r>
              <a:rPr lang="en-US"/>
              <a:t>Company Logo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71888" y="653732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 b="1">
                <a:latin typeface="+mj-lt"/>
              </a:defRPr>
            </a:lvl1pPr>
          </a:lstStyle>
          <a:p>
            <a:fld id="{F10C57CC-90F6-43FC-979A-A11AF98487BA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609600" y="579438"/>
            <a:ext cx="7848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1700808"/>
            <a:ext cx="8064896" cy="1012825"/>
          </a:xfrm>
        </p:spPr>
        <p:txBody>
          <a:bodyPr/>
          <a:lstStyle/>
          <a:p>
            <a:pPr rtl="1">
              <a:defRPr/>
            </a:pPr>
            <a:r>
              <a:rPr lang="fa-IR" sz="4400" dirty="0" smtClean="0">
                <a:effectLst>
                  <a:glow rad="101600">
                    <a:schemeClr val="accent4">
                      <a:satMod val="175000"/>
                      <a:alpha val="40000"/>
                    </a:schemeClr>
                  </a:glow>
                </a:effectLst>
                <a:latin typeface="Times New Roman" pitchFamily="18" charset="0"/>
                <a:cs typeface="B Nazanin" pitchFamily="2" charset="-78"/>
              </a:rPr>
              <a:t>اثر  بخشی سازمان</a:t>
            </a:r>
            <a:endParaRPr lang="fa-IR" sz="4400" dirty="0"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  <a:latin typeface="Times New Roman" pitchFamily="18" charset="0"/>
              <a:cs typeface="B Nazanin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85556" y="224603"/>
            <a:ext cx="1035861" cy="52322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fa-IR" sz="2800" b="1" dirty="0">
                <a:latin typeface="Academy" pitchFamily="2" charset="0"/>
                <a:cs typeface="Afra" pitchFamily="2" charset="-78"/>
              </a:rPr>
              <a:t>به نام خدا</a:t>
            </a:r>
            <a:endParaRPr lang="en-US" b="1" dirty="0">
              <a:latin typeface="Academy" pitchFamily="2" charset="0"/>
              <a:cs typeface="Afra" pitchFamily="2" charset="-78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48280" y="224603"/>
            <a:ext cx="1228897" cy="3524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20" y="548680"/>
            <a:ext cx="8701733" cy="563562"/>
          </a:xfrm>
        </p:spPr>
        <p:txBody>
          <a:bodyPr/>
          <a:lstStyle/>
          <a:p>
            <a:r>
              <a:rPr lang="en-US" sz="3600" dirty="0"/>
              <a:t>Strategic constituencies approach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570871" y="1965325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975121" y="3214686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>
            <a:off x="1290834" y="4454624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 ذینفعان</a:t>
            </a:r>
          </a:p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 استراتژیک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07961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579438"/>
            <a:ext cx="8534400" cy="563562"/>
          </a:xfrm>
        </p:spPr>
        <p:txBody>
          <a:bodyPr>
            <a:normAutofit fontScale="90000"/>
          </a:bodyPr>
          <a:lstStyle/>
          <a:p>
            <a:r>
              <a:rPr lang="fa-IR" dirty="0" smtClean="0">
                <a:cs typeface="B Nazanin" panose="00000400000000000000" pitchFamily="2" charset="-78"/>
              </a:rPr>
              <a:t>نمونه معیارهای اثربخشی سازمانی، انتخاب شده بوسیله ذینفعان استراتژیک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163581133"/>
              </p:ext>
            </p:extLst>
          </p:nvPr>
        </p:nvGraphicFramePr>
        <p:xfrm>
          <a:off x="395536" y="1600200"/>
          <a:ext cx="8291264" cy="44210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33845"/>
                <a:gridCol w="3057419"/>
              </a:tblGrid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نمونه معیار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ذینفعان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نرخ برگشت سرمایه گذاری، رشد درامدها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مالکان</a:t>
                      </a: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نحوه جبران</a:t>
                      </a:r>
                      <a:r>
                        <a:rPr lang="fa-IR" sz="2400" baseline="0" dirty="0" smtClean="0">
                          <a:cs typeface="B Nazanin" panose="00000400000000000000" pitchFamily="2" charset="-78"/>
                        </a:rPr>
                        <a:t> خدمت، مزایا، رضایتمندی از شرایط کاری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کارکنان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رضایتمندی از قیمت، کیفیت و خدمات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مشتریان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رضایتمندی از پرداخت ها و فروش های مورد انتظار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عرضه کننده مواد اولیه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توانایی پرداخت دیون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وام دهندگان به موسسه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874501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دستمزدها</a:t>
                      </a:r>
                      <a:r>
                        <a:rPr lang="fa-IR" sz="2400" baseline="0" dirty="0" smtClean="0">
                          <a:cs typeface="B Nazanin" panose="00000400000000000000" pitchFamily="2" charset="-78"/>
                        </a:rPr>
                        <a:t> و مزایای رقابتی، شرایط کاری رضایتبخش، مذاکره جمعی منصفانه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اتحادیه ها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506655"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اطاعت از قوانین، پرهیز از جزائم و تخلفات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نهادهای دولتی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885301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/>
          </a:p>
          <a:p>
            <a:pPr algn="ctr" rtl="1"/>
            <a:r>
              <a:rPr lang="fa-IR" sz="4800" dirty="0">
                <a:cs typeface="B Nazanin" panose="00000400000000000000" pitchFamily="2" charset="-78"/>
              </a:rPr>
              <a:t>مسائل و </a:t>
            </a:r>
            <a:r>
              <a:rPr lang="fa-IR" sz="4800" dirty="0" smtClean="0">
                <a:cs typeface="B Nazanin" panose="00000400000000000000" pitchFamily="2" charset="-78"/>
              </a:rPr>
              <a:t>مشکلات</a:t>
            </a:r>
          </a:p>
          <a:p>
            <a:pPr algn="ctr" rtl="1"/>
            <a:r>
              <a:rPr lang="fa-IR" sz="4800" dirty="0">
                <a:cs typeface="B Nazanin" panose="00000400000000000000" pitchFamily="2" charset="-78"/>
              </a:rPr>
              <a:t>ارزش عملی برای مدیران</a:t>
            </a:r>
            <a:endParaRPr lang="en-US" sz="48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78254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720" y="548680"/>
            <a:ext cx="8701733" cy="563562"/>
          </a:xfrm>
        </p:spPr>
        <p:txBody>
          <a:bodyPr/>
          <a:lstStyle/>
          <a:p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dirty="0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500166" y="2287583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1363667" y="4643450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</a:t>
            </a:r>
          </a:p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 ارزش های</a:t>
            </a:r>
          </a:p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 رقابتی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  <p:sp>
        <p:nvSpPr>
          <p:cNvPr id="18" name="AutoShape 25"/>
          <p:cNvSpPr>
            <a:spLocks noChangeArrowheads="1"/>
          </p:cNvSpPr>
          <p:nvPr/>
        </p:nvSpPr>
        <p:spPr bwMode="gray">
          <a:xfrm>
            <a:off x="1165920" y="3502029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مثال</a:t>
            </a:r>
          </a:p>
        </p:txBody>
      </p:sp>
    </p:spTree>
    <p:extLst>
      <p:ext uri="{BB962C8B-B14F-4D97-AF65-F5344CB8AC3E}">
        <p14:creationId xmlns:p14="http://schemas.microsoft.com/office/powerpoint/2010/main" xmlns="" val="217507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6819" y="2348880"/>
            <a:ext cx="4536504" cy="3943898"/>
          </a:xfrm>
          <a:prstGeom prst="rect">
            <a:avLst/>
          </a:prstGeom>
        </p:spPr>
      </p:pic>
      <p:sp>
        <p:nvSpPr>
          <p:cNvPr id="5" name="AutoShape 27"/>
          <p:cNvSpPr>
            <a:spLocks noChangeArrowheads="1"/>
          </p:cNvSpPr>
          <p:nvPr/>
        </p:nvSpPr>
        <p:spPr bwMode="gray">
          <a:xfrm>
            <a:off x="4860032" y="1412776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</p:spTree>
    <p:extLst>
      <p:ext uri="{BB962C8B-B14F-4D97-AF65-F5344CB8AC3E}">
        <p14:creationId xmlns:p14="http://schemas.microsoft.com/office/powerpoint/2010/main" xmlns="" val="2679586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کانون های هشت گانه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17477471"/>
              </p:ext>
            </p:extLst>
          </p:nvPr>
        </p:nvGraphicFramePr>
        <p:xfrm>
          <a:off x="5508104" y="1628802"/>
          <a:ext cx="3384376" cy="43924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92188"/>
                <a:gridCol w="1692188"/>
              </a:tblGrid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نوع کانون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کانون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ها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انعطاف پذیری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MFO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جذب منابع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EFO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برنامه ریزی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MCO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بهره وری، کارایی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ECO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دسترسی به اطلاعات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MCP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ثبات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ECP</a:t>
                      </a: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نیروی کار منسجم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MFP</a:t>
                      </a:r>
                    </a:p>
                  </a:txBody>
                  <a:tcPr/>
                </a:tc>
              </a:tr>
              <a:tr h="488054">
                <a:tc>
                  <a:txBody>
                    <a:bodyPr/>
                    <a:lstStyle/>
                    <a:p>
                      <a:pPr algn="ctr"/>
                      <a:r>
                        <a:rPr lang="fa-IR" dirty="0" smtClean="0">
                          <a:cs typeface="B Nazanin" panose="00000400000000000000" pitchFamily="2" charset="-78"/>
                        </a:rPr>
                        <a:t>نیروی کار ماهر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cs typeface="B Nazanin" panose="00000400000000000000" pitchFamily="2" charset="-78"/>
                        </a:rPr>
                        <a:t>EFP</a:t>
                      </a: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85720" y="1428736"/>
            <a:ext cx="5215979" cy="514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515040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مقایسه اثربخشی دو شرکت آلفا و بتا</a:t>
            </a:r>
            <a:endParaRPr lang="en-US" dirty="0">
              <a:cs typeface="B Nazanin" panose="00000400000000000000" pitchFamily="2" charset="-78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475656" y="1412776"/>
            <a:ext cx="6013264" cy="4953933"/>
          </a:xfrm>
        </p:spPr>
      </p:pic>
    </p:spTree>
    <p:extLst>
      <p:ext uri="{BB962C8B-B14F-4D97-AF65-F5344CB8AC3E}">
        <p14:creationId xmlns:p14="http://schemas.microsoft.com/office/powerpoint/2010/main" xmlns="" val="2314774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 smtClean="0">
                <a:cs typeface="B Nazanin" pitchFamily="2" charset="-78"/>
              </a:rPr>
              <a:t>مراحل چرخه حيات</a:t>
            </a:r>
            <a:endParaRPr lang="en-US" sz="36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fa-IR" dirty="0" smtClean="0"/>
          </a:p>
          <a:p>
            <a:pPr algn="r" rtl="1">
              <a:buNone/>
            </a:pPr>
            <a:endParaRPr lang="fa-IR" dirty="0">
              <a:latin typeface=" nazanin"/>
              <a:cs typeface="B Nazanin" pitchFamily="2" charset="-78"/>
            </a:endParaRPr>
          </a:p>
        </p:txBody>
      </p:sp>
      <p:sp>
        <p:nvSpPr>
          <p:cNvPr id="4" name="Oval 3"/>
          <p:cNvSpPr/>
          <p:nvPr/>
        </p:nvSpPr>
        <p:spPr>
          <a:xfrm>
            <a:off x="6143636" y="1500174"/>
            <a:ext cx="1928826" cy="7858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مرحله کارآفرینی</a:t>
            </a:r>
            <a:endParaRPr lang="en-US" sz="2000" b="1" dirty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5" name="Oval 4"/>
          <p:cNvSpPr/>
          <p:nvPr/>
        </p:nvSpPr>
        <p:spPr>
          <a:xfrm>
            <a:off x="6215074" y="2571744"/>
            <a:ext cx="1928826" cy="7858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مرحله انسجام اولیه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6" name="Oval 5"/>
          <p:cNvSpPr/>
          <p:nvPr/>
        </p:nvSpPr>
        <p:spPr>
          <a:xfrm>
            <a:off x="6215074" y="3500438"/>
            <a:ext cx="1928826" cy="928694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مرحله رسمیت و کنترل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7" name="Oval 6"/>
          <p:cNvSpPr/>
          <p:nvPr/>
        </p:nvSpPr>
        <p:spPr>
          <a:xfrm>
            <a:off x="6215074" y="4572008"/>
            <a:ext cx="1928826" cy="1000132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مرحله انسجام ساختاری</a:t>
            </a:r>
            <a:endParaRPr lang="en-US" sz="2000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8" name="Oval 7"/>
          <p:cNvSpPr/>
          <p:nvPr/>
        </p:nvSpPr>
        <p:spPr>
          <a:xfrm>
            <a:off x="6286512" y="5715016"/>
            <a:ext cx="1857388" cy="785818"/>
          </a:xfrm>
          <a:prstGeom prst="ellipse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b="1" dirty="0" smtClean="0">
                <a:solidFill>
                  <a:schemeClr val="accent1">
                    <a:lumMod val="50000"/>
                  </a:schemeClr>
                </a:solidFill>
                <a:cs typeface="B Nazanin" pitchFamily="2" charset="-78"/>
              </a:rPr>
              <a:t>مرحله افول</a:t>
            </a:r>
            <a:endParaRPr lang="en-US" b="1" dirty="0" smtClean="0">
              <a:solidFill>
                <a:schemeClr val="accent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9" name="Left Arrow 8"/>
          <p:cNvSpPr/>
          <p:nvPr/>
        </p:nvSpPr>
        <p:spPr>
          <a:xfrm>
            <a:off x="4286248" y="1643050"/>
            <a:ext cx="928694" cy="500066"/>
          </a:xfrm>
          <a:prstGeom prst="leftArrow">
            <a:avLst/>
          </a:prstGeom>
          <a:solidFill>
            <a:srgbClr val="0066F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Arrow 9"/>
          <p:cNvSpPr/>
          <p:nvPr/>
        </p:nvSpPr>
        <p:spPr>
          <a:xfrm>
            <a:off x="4286248" y="2714620"/>
            <a:ext cx="928694" cy="500066"/>
          </a:xfrm>
          <a:prstGeom prst="leftArrow">
            <a:avLst/>
          </a:prstGeom>
          <a:solidFill>
            <a:srgbClr val="0066F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Left Arrow 10"/>
          <p:cNvSpPr/>
          <p:nvPr/>
        </p:nvSpPr>
        <p:spPr>
          <a:xfrm>
            <a:off x="4286248" y="3714752"/>
            <a:ext cx="928694" cy="500066"/>
          </a:xfrm>
          <a:prstGeom prst="leftArrow">
            <a:avLst/>
          </a:prstGeom>
          <a:solidFill>
            <a:srgbClr val="0066F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Left Arrow 11"/>
          <p:cNvSpPr/>
          <p:nvPr/>
        </p:nvSpPr>
        <p:spPr>
          <a:xfrm>
            <a:off x="4286248" y="4857760"/>
            <a:ext cx="928694" cy="500066"/>
          </a:xfrm>
          <a:prstGeom prst="leftArrow">
            <a:avLst/>
          </a:prstGeom>
          <a:solidFill>
            <a:srgbClr val="0066F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 Arrow 12"/>
          <p:cNvSpPr/>
          <p:nvPr/>
        </p:nvSpPr>
        <p:spPr>
          <a:xfrm>
            <a:off x="4286248" y="5857892"/>
            <a:ext cx="928694" cy="500066"/>
          </a:xfrm>
          <a:prstGeom prst="leftArrow">
            <a:avLst/>
          </a:prstGeom>
          <a:solidFill>
            <a:srgbClr val="0066FF"/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ounded Rectangle 13"/>
          <p:cNvSpPr/>
          <p:nvPr/>
        </p:nvSpPr>
        <p:spPr>
          <a:xfrm>
            <a:off x="1643042" y="1643050"/>
            <a:ext cx="1643074" cy="571504"/>
          </a:xfrm>
          <a:prstGeom prst="roundRect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>
                    <a:lumMod val="50000"/>
                  </a:schemeClr>
                </a:solidFill>
                <a:cs typeface="B Nazanin" pitchFamily="2" charset="-78"/>
              </a:rPr>
              <a:t>سیستم باز</a:t>
            </a:r>
            <a:endParaRPr lang="en-US" sz="2000" b="1" dirty="0">
              <a:solidFill>
                <a:schemeClr val="tx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643042" y="2643182"/>
            <a:ext cx="1643074" cy="714380"/>
          </a:xfrm>
          <a:prstGeom prst="roundRect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>
                    <a:lumMod val="50000"/>
                  </a:schemeClr>
                </a:solidFill>
                <a:cs typeface="B Nazanin" pitchFamily="2" charset="-78"/>
              </a:rPr>
              <a:t>مدل </a:t>
            </a:r>
          </a:p>
          <a:p>
            <a:pPr algn="ctr"/>
            <a:r>
              <a:rPr lang="fa-IR" sz="2000" b="1" dirty="0" smtClean="0">
                <a:solidFill>
                  <a:schemeClr val="tx1">
                    <a:lumMod val="50000"/>
                  </a:schemeClr>
                </a:solidFill>
                <a:cs typeface="B Nazanin" pitchFamily="2" charset="-78"/>
              </a:rPr>
              <a:t>روابط انسانی</a:t>
            </a:r>
            <a:endParaRPr lang="en-US" sz="2000" b="1" dirty="0">
              <a:solidFill>
                <a:schemeClr val="tx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643042" y="3571876"/>
            <a:ext cx="1643074" cy="928694"/>
          </a:xfrm>
          <a:prstGeom prst="roundRect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>
                    <a:lumMod val="50000"/>
                  </a:schemeClr>
                </a:solidFill>
                <a:cs typeface="B Nazanin" pitchFamily="2" charset="-78"/>
              </a:rPr>
              <a:t>مدل هدف عقلایی و مدل فرآیند داخلی</a:t>
            </a:r>
            <a:endParaRPr lang="en-US" sz="2000" b="1" dirty="0">
              <a:solidFill>
                <a:schemeClr val="tx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1643042" y="4714884"/>
            <a:ext cx="1714512" cy="1000132"/>
          </a:xfrm>
          <a:prstGeom prst="roundRect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>
                    <a:lumMod val="50000"/>
                  </a:schemeClr>
                </a:solidFill>
                <a:cs typeface="B Nazanin" pitchFamily="2" charset="-78"/>
              </a:rPr>
              <a:t>تأکید بر انعطاف پذیری و رشد جذب منابع</a:t>
            </a:r>
            <a:endParaRPr lang="en-US" sz="2000" b="1" dirty="0">
              <a:solidFill>
                <a:schemeClr val="tx1">
                  <a:lumMod val="50000"/>
                </a:schemeClr>
              </a:solidFill>
              <a:cs typeface="B Nazanin" pitchFamily="2" charset="-78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1714480" y="5857892"/>
            <a:ext cx="1571636" cy="571504"/>
          </a:xfrm>
          <a:prstGeom prst="roundRect">
            <a:avLst/>
          </a:prstGeom>
          <a:solidFill>
            <a:schemeClr val="tx1">
              <a:lumMod val="40000"/>
              <a:lumOff val="60000"/>
            </a:schemeClr>
          </a:solidFill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2000" b="1" dirty="0" smtClean="0">
                <a:solidFill>
                  <a:schemeClr val="tx1">
                    <a:lumMod val="50000"/>
                  </a:schemeClr>
                </a:solidFill>
                <a:cs typeface="B Nazanin" pitchFamily="2" charset="-78"/>
              </a:rPr>
              <a:t>سیستم باز</a:t>
            </a:r>
            <a:endParaRPr lang="en-US" sz="2000" b="1" dirty="0">
              <a:solidFill>
                <a:schemeClr val="tx1">
                  <a:lumMod val="50000"/>
                </a:schemeClr>
              </a:solidFill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21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/>
            <a:endParaRPr lang="fa-IR" dirty="0" smtClean="0"/>
          </a:p>
          <a:p>
            <a:pPr algn="ctr" rtl="1"/>
            <a:endParaRPr lang="fa-IR" dirty="0"/>
          </a:p>
          <a:p>
            <a:pPr algn="ctr" rtl="1"/>
            <a:r>
              <a:rPr lang="fa-IR" sz="4400" dirty="0" smtClean="0">
                <a:cs typeface="B Nazanin" panose="00000400000000000000" pitchFamily="2" charset="-78"/>
              </a:rPr>
              <a:t>مسائل و مشکلات</a:t>
            </a:r>
          </a:p>
          <a:p>
            <a:pPr algn="ctr" rtl="1"/>
            <a:r>
              <a:rPr lang="fa-IR" sz="4400" dirty="0" smtClean="0">
                <a:cs typeface="B Nazanin" panose="00000400000000000000" pitchFamily="2" charset="-78"/>
              </a:rPr>
              <a:t>ارزش عملی</a:t>
            </a:r>
            <a:endParaRPr lang="en-US" sz="4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56218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مقایسه رویکردهای چهارگانه ی اثربخشی</a:t>
            </a:r>
            <a:endParaRPr lang="en-US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08132400"/>
              </p:ext>
            </p:extLst>
          </p:nvPr>
        </p:nvGraphicFramePr>
        <p:xfrm>
          <a:off x="323528" y="1600200"/>
          <a:ext cx="8496944" cy="4745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000"/>
                <a:gridCol w="3419972"/>
                <a:gridCol w="1571972"/>
              </a:tblGrid>
              <a:tr h="519983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چه موقع مفید است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تعریف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رویکرد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519983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وقتی این رویکرد مرجح است که...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یک سازمان باندازه ای اثربخش است که...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897506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اهداف روشن، دارای زمان معین</a:t>
                      </a:r>
                      <a:r>
                        <a:rPr lang="fa-IR" sz="2000" baseline="0" dirty="0" smtClean="0">
                          <a:cs typeface="B Nazanin" pitchFamily="2" charset="-78"/>
                        </a:rPr>
                        <a:t> و سنجش پذیرند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اهداف از پیش تعیین شده را محقق سازد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نیل به هدف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519983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پیوند روشنی بین نهاده و ستاده</a:t>
                      </a:r>
                      <a:r>
                        <a:rPr lang="fa-IR" sz="2000" baseline="0" dirty="0" smtClean="0">
                          <a:cs typeface="B Nazanin" pitchFamily="2" charset="-78"/>
                        </a:rPr>
                        <a:t> وجود دارد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منابع لازم را کسب کند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سیستمی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1282151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عوامل کلیدی تاثیر زیادی روی سازمان ها داشته و سازمان باید خواسته های آنها را جامه ی عمل بپوشاند.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خواسته های همه عوامل کلیدی را تا </a:t>
                      </a:r>
                      <a:r>
                        <a:rPr lang="fa-IR" sz="2000" smtClean="0">
                          <a:cs typeface="B Nazanin" pitchFamily="2" charset="-78"/>
                        </a:rPr>
                        <a:t>حدودی </a:t>
                      </a:r>
                      <a:r>
                        <a:rPr lang="fa-IR" sz="2000" smtClean="0">
                          <a:cs typeface="B Nazanin" pitchFamily="2" charset="-78"/>
                        </a:rPr>
                        <a:t>برآورده </a:t>
                      </a:r>
                      <a:r>
                        <a:rPr lang="fa-IR" sz="2000" dirty="0" smtClean="0">
                          <a:cs typeface="B Nazanin" pitchFamily="2" charset="-78"/>
                        </a:rPr>
                        <a:t>سازد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ذینفعان استراتژیک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  <a:tr h="897506"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آنچه باید سازمان تاکید کند مبهم</a:t>
                      </a:r>
                      <a:r>
                        <a:rPr lang="fa-IR" sz="2000" baseline="0" dirty="0" smtClean="0">
                          <a:cs typeface="B Nazanin" pitchFamily="2" charset="-78"/>
                        </a:rPr>
                        <a:t> بوده و تغییر در معیارها در طی زمان به نفع سازمان است.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تاکید سازمان در حوزه های چهارگانه ی اصلی با علائق عوامل کلیدی متناسب باشد.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a-IR" sz="2000" dirty="0" smtClean="0">
                          <a:cs typeface="B Nazanin" pitchFamily="2" charset="-78"/>
                        </a:rPr>
                        <a:t>ارزش های رقابتی</a:t>
                      </a:r>
                      <a:endParaRPr lang="en-US" sz="2000" dirty="0">
                        <a:cs typeface="B Nazanin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57548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b="1" cap="all" dirty="0" smtClean="0">
                <a:cs typeface="B Nazanin" pitchFamily="2" charset="-78"/>
              </a:rPr>
              <a:t>فهرست</a:t>
            </a:r>
            <a:endParaRPr lang="en-US" dirty="0">
              <a:solidFill>
                <a:schemeClr val="accent1"/>
              </a:solidFill>
            </a:endParaRPr>
          </a:p>
        </p:txBody>
      </p:sp>
      <p:sp>
        <p:nvSpPr>
          <p:cNvPr id="86019" name="Text Box 3"/>
          <p:cNvSpPr txBox="1">
            <a:spLocks noChangeArrowheads="1"/>
          </p:cNvSpPr>
          <p:nvPr/>
        </p:nvSpPr>
        <p:spPr bwMode="auto">
          <a:xfrm>
            <a:off x="1660525" y="7223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41" name="Text Box 10"/>
          <p:cNvSpPr txBox="1">
            <a:spLocks noChangeArrowheads="1"/>
          </p:cNvSpPr>
          <p:nvPr/>
        </p:nvSpPr>
        <p:spPr bwMode="auto">
          <a:xfrm>
            <a:off x="1064460" y="3714752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 rtl="1">
              <a:spcBef>
                <a:spcPct val="50000"/>
              </a:spcBef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رویکرد ذینفعان استراتژیک</a:t>
            </a:r>
            <a:endParaRPr lang="fa-IR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2" name="Text Box 10"/>
          <p:cNvSpPr txBox="1">
            <a:spLocks noChangeArrowheads="1"/>
          </p:cNvSpPr>
          <p:nvPr/>
        </p:nvSpPr>
        <p:spPr bwMode="auto">
          <a:xfrm>
            <a:off x="1064460" y="2857496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>
              <a:defRPr/>
            </a:pPr>
            <a:r>
              <a:rPr lang="fa-IR" sz="1800" b="1" dirty="0" smtClean="0">
                <a:solidFill>
                  <a:schemeClr val="bg1"/>
                </a:solidFill>
                <a:cs typeface="B Nazanin" pitchFamily="2" charset="-78"/>
              </a:rPr>
              <a:t>رویکرد سیستمی</a:t>
            </a:r>
            <a:endParaRPr lang="en-US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3" name="Text Box 10"/>
          <p:cNvSpPr txBox="1">
            <a:spLocks noChangeArrowheads="1"/>
          </p:cNvSpPr>
          <p:nvPr/>
        </p:nvSpPr>
        <p:spPr bwMode="auto">
          <a:xfrm>
            <a:off x="1066800" y="2000240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 defTabSz="642938" rtl="1" eaLnBrk="0" hangingPunct="0"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رویکرد نیل به هدف</a:t>
            </a:r>
            <a:endParaRPr lang="ar-SA" sz="1800" b="1" kern="0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4" name="Text Box 10"/>
          <p:cNvSpPr txBox="1">
            <a:spLocks noChangeArrowheads="1"/>
          </p:cNvSpPr>
          <p:nvPr/>
        </p:nvSpPr>
        <p:spPr bwMode="auto">
          <a:xfrm>
            <a:off x="1066800" y="4557723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رویکرد ارزش های رقابتی</a:t>
            </a:r>
            <a:endParaRPr lang="en-US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  <p:sp>
        <p:nvSpPr>
          <p:cNvPr id="46" name="AutoShape 6"/>
          <p:cNvSpPr>
            <a:spLocks noChangeArrowheads="1"/>
          </p:cNvSpPr>
          <p:nvPr/>
        </p:nvSpPr>
        <p:spPr bwMode="auto">
          <a:xfrm rot="10800000">
            <a:off x="7182790" y="1947855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7" name="AutoShape 8"/>
          <p:cNvSpPr>
            <a:spLocks noChangeArrowheads="1"/>
          </p:cNvSpPr>
          <p:nvPr/>
        </p:nvSpPr>
        <p:spPr bwMode="auto">
          <a:xfrm rot="10800000">
            <a:off x="7182790" y="2805111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8" name="AutoShape 8"/>
          <p:cNvSpPr>
            <a:spLocks noChangeArrowheads="1"/>
          </p:cNvSpPr>
          <p:nvPr/>
        </p:nvSpPr>
        <p:spPr bwMode="auto">
          <a:xfrm rot="10800000">
            <a:off x="7182789" y="3662367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lnTo>
                  <a:pt x="16200" y="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lnTo>
                  <a:pt x="135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lnTo>
                  <a:pt x="0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fa-IR"/>
          </a:p>
        </p:txBody>
      </p:sp>
      <p:sp>
        <p:nvSpPr>
          <p:cNvPr id="49" name="AutoShape 2"/>
          <p:cNvSpPr>
            <a:spLocks noChangeArrowheads="1"/>
          </p:cNvSpPr>
          <p:nvPr/>
        </p:nvSpPr>
        <p:spPr bwMode="auto">
          <a:xfrm rot="10800000">
            <a:off x="7182790" y="4519622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16" name="AutoShape 2"/>
          <p:cNvSpPr>
            <a:spLocks noChangeArrowheads="1"/>
          </p:cNvSpPr>
          <p:nvPr/>
        </p:nvSpPr>
        <p:spPr bwMode="auto">
          <a:xfrm rot="10800000">
            <a:off x="7182790" y="5357826"/>
            <a:ext cx="685800" cy="40957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17694720 60000 65536"/>
              <a:gd name="T9" fmla="*/ 11796480 60000 65536"/>
              <a:gd name="T10" fmla="*/ 589824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002060"/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>
              <a:defRPr/>
            </a:pPr>
            <a:endParaRPr lang="en-US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Arial" charset="0"/>
              <a:cs typeface="Arial" charset="0"/>
            </a:endParaRPr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1046525" y="5357826"/>
            <a:ext cx="5792788" cy="371475"/>
          </a:xfrm>
          <a:prstGeom prst="rect">
            <a:avLst/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108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lIns="91418" tIns="45710" rIns="91418" bIns="45710"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fa-IR" b="1" dirty="0" smtClean="0">
                <a:solidFill>
                  <a:schemeClr val="bg1"/>
                </a:solidFill>
                <a:cs typeface="B Nazanin" pitchFamily="2" charset="-78"/>
              </a:rPr>
              <a:t>مقایسه</a:t>
            </a:r>
            <a:endParaRPr lang="en-US" sz="1800" b="1" dirty="0">
              <a:solidFill>
                <a:schemeClr val="bg1"/>
              </a:solidFill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rtl="1"/>
            <a:endParaRPr lang="en-US" sz="2000" b="1" dirty="0">
              <a:cs typeface="B Nazanin" pitchFamily="2" charset="-78"/>
            </a:endParaRPr>
          </a:p>
        </p:txBody>
      </p:sp>
      <p:sp>
        <p:nvSpPr>
          <p:cNvPr id="34" name="Freeform 18"/>
          <p:cNvSpPr>
            <a:spLocks/>
          </p:cNvSpPr>
          <p:nvPr/>
        </p:nvSpPr>
        <p:spPr bwMode="gray">
          <a:xfrm>
            <a:off x="611560" y="2060848"/>
            <a:ext cx="6619205" cy="1909490"/>
          </a:xfrm>
          <a:custGeom>
            <a:avLst/>
            <a:gdLst>
              <a:gd name="T0" fmla="*/ 1478 w 1786"/>
              <a:gd name="T1" fmla="*/ 284 h 284"/>
              <a:gd name="T2" fmla="*/ 0 w 1786"/>
              <a:gd name="T3" fmla="*/ 284 h 284"/>
              <a:gd name="T4" fmla="*/ 446 w 1786"/>
              <a:gd name="T5" fmla="*/ 0 h 284"/>
              <a:gd name="T6" fmla="*/ 1786 w 1786"/>
              <a:gd name="T7" fmla="*/ 0 h 284"/>
              <a:gd name="T8" fmla="*/ 1478 w 1786"/>
              <a:gd name="T9" fmla="*/ 284 h 2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86" h="284">
                <a:moveTo>
                  <a:pt x="1478" y="284"/>
                </a:moveTo>
                <a:lnTo>
                  <a:pt x="0" y="284"/>
                </a:lnTo>
                <a:lnTo>
                  <a:pt x="446" y="0"/>
                </a:lnTo>
                <a:lnTo>
                  <a:pt x="1786" y="0"/>
                </a:lnTo>
                <a:lnTo>
                  <a:pt x="1478" y="284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808080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Freeform 17"/>
          <p:cNvSpPr>
            <a:spLocks/>
          </p:cNvSpPr>
          <p:nvPr/>
        </p:nvSpPr>
        <p:spPr bwMode="gray">
          <a:xfrm>
            <a:off x="6084168" y="2060848"/>
            <a:ext cx="1146597" cy="2669369"/>
          </a:xfrm>
          <a:custGeom>
            <a:avLst/>
            <a:gdLst>
              <a:gd name="T0" fmla="*/ 308 w 308"/>
              <a:gd name="T1" fmla="*/ 120 h 444"/>
              <a:gd name="T2" fmla="*/ 0 w 308"/>
              <a:gd name="T3" fmla="*/ 444 h 444"/>
              <a:gd name="T4" fmla="*/ 0 w 308"/>
              <a:gd name="T5" fmla="*/ 286 h 444"/>
              <a:gd name="T6" fmla="*/ 308 w 308"/>
              <a:gd name="T7" fmla="*/ 0 h 444"/>
              <a:gd name="T8" fmla="*/ 308 w 308"/>
              <a:gd name="T9" fmla="*/ 120 h 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08" h="444">
                <a:moveTo>
                  <a:pt x="308" y="120"/>
                </a:moveTo>
                <a:lnTo>
                  <a:pt x="0" y="444"/>
                </a:lnTo>
                <a:lnTo>
                  <a:pt x="0" y="286"/>
                </a:lnTo>
                <a:lnTo>
                  <a:pt x="308" y="0"/>
                </a:lnTo>
                <a:lnTo>
                  <a:pt x="308" y="120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0">
                <a:solidFill>
                  <a:srgbClr val="D1D1D1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8" name="Rectangle 25"/>
          <p:cNvSpPr>
            <a:spLocks noChangeArrowheads="1"/>
          </p:cNvSpPr>
          <p:nvPr/>
        </p:nvSpPr>
        <p:spPr bwMode="gray">
          <a:xfrm>
            <a:off x="612078" y="3970337"/>
            <a:ext cx="5472090" cy="759879"/>
          </a:xfrm>
          <a:prstGeom prst="rect">
            <a:avLst/>
          </a:prstGeom>
          <a:gradFill rotWithShape="1">
            <a:gsLst>
              <a:gs pos="0">
                <a:schemeClr val="accent2">
                  <a:gamma/>
                  <a:shade val="72549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72549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fa-IR" sz="4400" b="1" dirty="0" smtClean="0">
                <a:solidFill>
                  <a:schemeClr val="tx2"/>
                </a:solidFill>
                <a:cs typeface="B Nazanin" pitchFamily="2" charset="-78"/>
              </a:rPr>
              <a:t>با تشکر از توجه شما</a:t>
            </a:r>
            <a:endParaRPr lang="en-US" sz="4400" b="1" dirty="0">
              <a:solidFill>
                <a:schemeClr val="tx2"/>
              </a:solidFill>
              <a:latin typeface="Verdana" pitchFamily="34" charset="0"/>
              <a:cs typeface="B Nazanin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7" grpId="0" animBg="1"/>
      <p:bldP spid="3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7848600" cy="563562"/>
          </a:xfrm>
        </p:spPr>
        <p:txBody>
          <a:bodyPr/>
          <a:lstStyle/>
          <a:p>
            <a:r>
              <a:rPr lang="en-US" sz="3600" dirty="0" smtClean="0"/>
              <a:t>Goal-Attainment Approach</a:t>
            </a:r>
            <a:r>
              <a:rPr lang="fa-IR" sz="3600" dirty="0"/>
              <a:t/>
            </a:r>
            <a:br>
              <a:rPr lang="fa-IR" sz="3600" dirty="0"/>
            </a:b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570871" y="1965325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1000100" y="3000372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>
            <a:off x="1000100" y="4000504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 نیل به هدف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  <p:sp>
        <p:nvSpPr>
          <p:cNvPr id="19" name="AutoShape 25"/>
          <p:cNvSpPr>
            <a:spLocks noChangeArrowheads="1"/>
          </p:cNvSpPr>
          <p:nvPr/>
        </p:nvSpPr>
        <p:spPr bwMode="gray">
          <a:xfrm>
            <a:off x="1570871" y="5000636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مسایل و مشکلات</a:t>
            </a:r>
          </a:p>
        </p:txBody>
      </p:sp>
      <p:sp>
        <p:nvSpPr>
          <p:cNvPr id="20" name="AutoShape 25"/>
          <p:cNvSpPr>
            <a:spLocks noChangeArrowheads="1"/>
          </p:cNvSpPr>
          <p:nvPr/>
        </p:nvSpPr>
        <p:spPr bwMode="gray">
          <a:xfrm>
            <a:off x="2147897" y="5969047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ارزش عملی برای مدیران</a:t>
            </a:r>
          </a:p>
        </p:txBody>
      </p:sp>
    </p:spTree>
    <p:extLst>
      <p:ext uri="{BB962C8B-B14F-4D97-AF65-F5344CB8AC3E}">
        <p14:creationId xmlns:p14="http://schemas.microsoft.com/office/powerpoint/2010/main" xmlns="" val="16991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41" y="548680"/>
            <a:ext cx="7848600" cy="563562"/>
          </a:xfrm>
        </p:spPr>
        <p:txBody>
          <a:bodyPr/>
          <a:lstStyle/>
          <a:p>
            <a:r>
              <a:rPr lang="en-US" sz="3600" dirty="0" smtClean="0"/>
              <a:t>System Approach</a:t>
            </a:r>
            <a:endParaRPr lang="en-US" sz="36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en-US" smtClean="0"/>
          </a:p>
          <a:p>
            <a:pPr marL="0" indent="0" algn="ctr">
              <a:buNone/>
            </a:pPr>
            <a:endParaRPr lang="en-US" dirty="0"/>
          </a:p>
        </p:txBody>
      </p:sp>
      <p:sp>
        <p:nvSpPr>
          <p:cNvPr id="13" name="AutoShape 22"/>
          <p:cNvSpPr>
            <a:spLocks noChangeArrowheads="1"/>
          </p:cNvSpPr>
          <p:nvPr/>
        </p:nvSpPr>
        <p:spPr bwMode="gray">
          <a:xfrm>
            <a:off x="4764582" y="1897856"/>
            <a:ext cx="3833813" cy="3833813"/>
          </a:xfrm>
          <a:custGeom>
            <a:avLst/>
            <a:gdLst>
              <a:gd name="G0" fmla="+- 1914 0 0"/>
              <a:gd name="G1" fmla="+- 21600 0 1914"/>
              <a:gd name="G2" fmla="+- 21600 0 1914"/>
              <a:gd name="G3" fmla="*/ G0 2929 10000"/>
              <a:gd name="G4" fmla="+- 21600 0 G3"/>
              <a:gd name="G5" fmla="+- 21600 0 G3"/>
              <a:gd name="T0" fmla="*/ 10800 w 21600"/>
              <a:gd name="T1" fmla="*/ 0 h 21600"/>
              <a:gd name="T2" fmla="*/ 3163 w 21600"/>
              <a:gd name="T3" fmla="*/ 3163 h 21600"/>
              <a:gd name="T4" fmla="*/ 0 w 21600"/>
              <a:gd name="T5" fmla="*/ 10800 h 21600"/>
              <a:gd name="T6" fmla="*/ 3163 w 21600"/>
              <a:gd name="T7" fmla="*/ 18437 h 21600"/>
              <a:gd name="T8" fmla="*/ 10800 w 21600"/>
              <a:gd name="T9" fmla="*/ 21600 h 21600"/>
              <a:gd name="T10" fmla="*/ 18437 w 21600"/>
              <a:gd name="T11" fmla="*/ 18437 h 21600"/>
              <a:gd name="T12" fmla="*/ 21600 w 21600"/>
              <a:gd name="T13" fmla="*/ 10800 h 21600"/>
              <a:gd name="T14" fmla="*/ 18437 w 21600"/>
              <a:gd name="T15" fmla="*/ 3163 h 21600"/>
              <a:gd name="T16" fmla="*/ 3163 w 21600"/>
              <a:gd name="T17" fmla="*/ 3163 h 21600"/>
              <a:gd name="T18" fmla="*/ 18437 w 21600"/>
              <a:gd name="T19" fmla="*/ 18437 h 2160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T16" t="T17" r="T18" b="T19"/>
            <a:pathLst>
              <a:path w="21600" h="21600">
                <a:moveTo>
                  <a:pt x="0" y="10800"/>
                </a:moveTo>
                <a:cubicBezTo>
                  <a:pt x="0" y="4835"/>
                  <a:pt x="4835" y="0"/>
                  <a:pt x="10800" y="0"/>
                </a:cubicBezTo>
                <a:cubicBezTo>
                  <a:pt x="16765" y="0"/>
                  <a:pt x="21600" y="4835"/>
                  <a:pt x="21600" y="10800"/>
                </a:cubicBezTo>
                <a:cubicBezTo>
                  <a:pt x="21600" y="16765"/>
                  <a:pt x="16765" y="21600"/>
                  <a:pt x="10800" y="21600"/>
                </a:cubicBezTo>
                <a:cubicBezTo>
                  <a:pt x="4835" y="21600"/>
                  <a:pt x="0" y="16765"/>
                  <a:pt x="0" y="10800"/>
                </a:cubicBezTo>
                <a:close/>
                <a:moveTo>
                  <a:pt x="1914" y="10800"/>
                </a:moveTo>
                <a:cubicBezTo>
                  <a:pt x="1914" y="15708"/>
                  <a:pt x="5892" y="19686"/>
                  <a:pt x="10800" y="19686"/>
                </a:cubicBezTo>
                <a:cubicBezTo>
                  <a:pt x="15708" y="19686"/>
                  <a:pt x="19686" y="15708"/>
                  <a:pt x="19686" y="10800"/>
                </a:cubicBezTo>
                <a:cubicBezTo>
                  <a:pt x="19686" y="5892"/>
                  <a:pt x="15708" y="1914"/>
                  <a:pt x="10800" y="1914"/>
                </a:cubicBezTo>
                <a:cubicBezTo>
                  <a:pt x="5892" y="1914"/>
                  <a:pt x="1914" y="5892"/>
                  <a:pt x="1914" y="10800"/>
                </a:cubicBez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shade val="66667"/>
                  <a:invGamma/>
                  <a:alpha val="12000"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66667"/>
                  <a:invGamma/>
                  <a:alpha val="1200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AutoShape 25"/>
          <p:cNvSpPr>
            <a:spLocks noChangeArrowheads="1"/>
          </p:cNvSpPr>
          <p:nvPr/>
        </p:nvSpPr>
        <p:spPr bwMode="gray">
          <a:xfrm>
            <a:off x="1165920" y="2491143"/>
            <a:ext cx="3781425" cy="4984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تعریف</a:t>
            </a:r>
          </a:p>
        </p:txBody>
      </p:sp>
      <p:sp>
        <p:nvSpPr>
          <p:cNvPr id="15" name="AutoShape 26"/>
          <p:cNvSpPr>
            <a:spLocks noChangeArrowheads="1"/>
          </p:cNvSpPr>
          <p:nvPr/>
        </p:nvSpPr>
        <p:spPr bwMode="gray">
          <a:xfrm>
            <a:off x="975121" y="3429000"/>
            <a:ext cx="3779837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CFFFF"/>
              </a:gs>
              <a:gs pos="100000">
                <a:srgbClr val="CCFFFF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پیش فرض</a:t>
            </a:r>
          </a:p>
        </p:txBody>
      </p:sp>
      <p:sp>
        <p:nvSpPr>
          <p:cNvPr id="16" name="AutoShape 27"/>
          <p:cNvSpPr>
            <a:spLocks noChangeArrowheads="1"/>
          </p:cNvSpPr>
          <p:nvPr/>
        </p:nvSpPr>
        <p:spPr bwMode="gray">
          <a:xfrm>
            <a:off x="1290834" y="4454624"/>
            <a:ext cx="3781425" cy="500062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CBFEAE"/>
              </a:gs>
              <a:gs pos="100000">
                <a:srgbClr val="CBFEAE">
                  <a:gamma/>
                  <a:tint val="5882"/>
                  <a:invGamma/>
                </a:srgbClr>
              </a:gs>
            </a:gsLst>
            <a:lin ang="0" scaled="1"/>
          </a:gradFill>
          <a:ln w="38100" algn="ctr">
            <a:solidFill>
              <a:schemeClr val="accent2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r" rtl="1"/>
            <a:r>
              <a:rPr lang="fa-IR" sz="2000" b="1" dirty="0" smtClean="0">
                <a:cs typeface="B Nazanin" pitchFamily="2" charset="-78"/>
              </a:rPr>
              <a:t>در عمل</a:t>
            </a:r>
          </a:p>
        </p:txBody>
      </p:sp>
      <p:sp>
        <p:nvSpPr>
          <p:cNvPr id="17" name="Oval 23"/>
          <p:cNvSpPr>
            <a:spLocks noChangeArrowheads="1"/>
          </p:cNvSpPr>
          <p:nvPr/>
        </p:nvSpPr>
        <p:spPr bwMode="gray">
          <a:xfrm>
            <a:off x="5072260" y="2214563"/>
            <a:ext cx="3200400" cy="3200400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63529"/>
                  <a:invGamma/>
                </a:schemeClr>
              </a:gs>
            </a:gsLst>
            <a:path path="shape">
              <a:fillToRect l="50000" t="50000" r="50000" b="50000"/>
            </a:path>
          </a:gradFill>
          <a:ln w="28575" algn="ctr">
            <a:solidFill>
              <a:srgbClr val="FFFFFF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fa-IR" sz="2800" b="1" dirty="0" smtClean="0">
                <a:latin typeface=" nazanin"/>
                <a:cs typeface="B Nazanin" pitchFamily="2" charset="-78"/>
              </a:rPr>
              <a:t>رویکرد سیستمی</a:t>
            </a:r>
            <a:endParaRPr lang="en-US" sz="2800" b="1" dirty="0">
              <a:latin typeface=" nazanin"/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439252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a-IR" sz="2400" dirty="0" smtClean="0">
                <a:cs typeface="B Nazanin" panose="00000400000000000000" pitchFamily="2" charset="-78"/>
              </a:rPr>
              <a:t>نمونه هایی از معیارهای اثر بخشی رویکرد سیستمی برای انواع مختلف سازمان</a:t>
            </a:r>
            <a:endParaRPr lang="en-US" sz="2400" dirty="0">
              <a:cs typeface="B Nazanin" panose="00000400000000000000" pitchFamily="2" charset="-78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12770699"/>
              </p:ext>
            </p:extLst>
          </p:nvPr>
        </p:nvGraphicFramePr>
        <p:xfrm>
          <a:off x="467544" y="1772816"/>
          <a:ext cx="8301608" cy="45628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5402"/>
                <a:gridCol w="2075402"/>
                <a:gridCol w="2075402"/>
                <a:gridCol w="2075402"/>
              </a:tblGrid>
              <a:tr h="534917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دانشکده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بیمارستان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موسسه تجاری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متغیرهای سیستم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نشریات</a:t>
                      </a:r>
                      <a:r>
                        <a:rPr lang="fa-IR" sz="2400" baseline="0" dirty="0" smtClean="0">
                          <a:cs typeface="B Nazanin" panose="00000400000000000000" pitchFamily="2" charset="-78"/>
                        </a:rPr>
                        <a:t> دانشکده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کل بیماران معالجه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نرخ بازگشت سرمایه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ستاده به نهاده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هزینه سیستم اطلاعاتی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سرمایه گذاری در فناوری پزشکی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گردش موجودی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عملیات درونی به نهاده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دانشجویان فارغ التحصیل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تعداد بیماران معالجه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حجم فروش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عملیات درونی به ستاده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تغییر در تعداد دانشجویان ثبت نام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تغییر در تعداد بیماران معالجه شده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تغییر در سرمایه گردش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fa-IR" sz="2400" dirty="0" smtClean="0">
                          <a:cs typeface="B Nazanin" panose="00000400000000000000" pitchFamily="2" charset="-78"/>
                        </a:rPr>
                        <a:t>نسبت تغییرات نهاده به ستاده</a:t>
                      </a:r>
                      <a:endParaRPr lang="en-US" sz="2400" dirty="0">
                        <a:cs typeface="B Nazanin" panose="00000400000000000000" pitchFamily="2" charset="-78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309693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>
                <a:cs typeface="B Nazanin" panose="00000400000000000000" pitchFamily="2" charset="-78"/>
              </a:rPr>
              <a:t>پژوهش دانشگاه میشیگان</a:t>
            </a:r>
            <a:endParaRPr lang="en-US" sz="3600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حجم عملیات تجاری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هزینه تولید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بازدهی عضو جدید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جوانی اعضا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آمیخته تجاری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رشد نیروی کار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وفاداری به مدیریت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هزینه نگهداری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بازدهی عضو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نفوذ در بازار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48376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cs typeface="B Nazanin" panose="00000400000000000000" pitchFamily="2" charset="-78"/>
              </a:rPr>
              <a:t>ممیزی یا حسابرسی مدیریت/ مارتین دل</a:t>
            </a:r>
            <a:endParaRPr lang="en-US" dirty="0">
              <a:cs typeface="B Nazanin" panose="000004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کارکرد اقتصادی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ساختار سازمان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مشروع بودن درآمدها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ارائه خدمت به سهامداران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ارائه خدمت به تحقیق و توسعه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ارائه خدمت به هیئت مدیره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خط مشی های مالی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کارایی تولید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ازدیاد فروش</a:t>
            </a:r>
          </a:p>
          <a:p>
            <a:pPr algn="r" rtl="1"/>
            <a:r>
              <a:rPr lang="fa-IR" dirty="0" smtClean="0">
                <a:cs typeface="B Nazanin" panose="00000400000000000000" pitchFamily="2" charset="-78"/>
              </a:rPr>
              <a:t>ارزیابی امور اجرایی</a:t>
            </a:r>
            <a:endParaRPr lang="en-US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70093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28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6" name="Freeform 5"/>
          <p:cNvSpPr/>
          <p:nvPr/>
        </p:nvSpPr>
        <p:spPr>
          <a:xfrm>
            <a:off x="3438055" y="2733881"/>
            <a:ext cx="2115489" cy="2115489"/>
          </a:xfrm>
          <a:custGeom>
            <a:avLst/>
            <a:gdLst>
              <a:gd name="connsiteX0" fmla="*/ 0 w 2115489"/>
              <a:gd name="connsiteY0" fmla="*/ 1057745 h 2115489"/>
              <a:gd name="connsiteX1" fmla="*/ 309807 w 2115489"/>
              <a:gd name="connsiteY1" fmla="*/ 309806 h 2115489"/>
              <a:gd name="connsiteX2" fmla="*/ 1057746 w 2115489"/>
              <a:gd name="connsiteY2" fmla="*/ 1 h 2115489"/>
              <a:gd name="connsiteX3" fmla="*/ 1805685 w 2115489"/>
              <a:gd name="connsiteY3" fmla="*/ 309808 h 2115489"/>
              <a:gd name="connsiteX4" fmla="*/ 2115490 w 2115489"/>
              <a:gd name="connsiteY4" fmla="*/ 1057747 h 2115489"/>
              <a:gd name="connsiteX5" fmla="*/ 1805683 w 2115489"/>
              <a:gd name="connsiteY5" fmla="*/ 1805686 h 2115489"/>
              <a:gd name="connsiteX6" fmla="*/ 1057744 w 2115489"/>
              <a:gd name="connsiteY6" fmla="*/ 2115492 h 2115489"/>
              <a:gd name="connsiteX7" fmla="*/ 309805 w 2115489"/>
              <a:gd name="connsiteY7" fmla="*/ 1805685 h 2115489"/>
              <a:gd name="connsiteX8" fmla="*/ -1 w 2115489"/>
              <a:gd name="connsiteY8" fmla="*/ 1057746 h 2115489"/>
              <a:gd name="connsiteX9" fmla="*/ 0 w 2115489"/>
              <a:gd name="connsiteY9" fmla="*/ 1057745 h 21154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15489" h="2115489">
                <a:moveTo>
                  <a:pt x="0" y="1057745"/>
                </a:moveTo>
                <a:cubicBezTo>
                  <a:pt x="0" y="777213"/>
                  <a:pt x="111441" y="508172"/>
                  <a:pt x="309807" y="309806"/>
                </a:cubicBezTo>
                <a:cubicBezTo>
                  <a:pt x="508173" y="111441"/>
                  <a:pt x="777215" y="0"/>
                  <a:pt x="1057746" y="1"/>
                </a:cubicBezTo>
                <a:cubicBezTo>
                  <a:pt x="1338278" y="1"/>
                  <a:pt x="1607319" y="111442"/>
                  <a:pt x="1805685" y="309808"/>
                </a:cubicBezTo>
                <a:cubicBezTo>
                  <a:pt x="2004050" y="508174"/>
                  <a:pt x="2115491" y="777216"/>
                  <a:pt x="2115490" y="1057747"/>
                </a:cubicBezTo>
                <a:cubicBezTo>
                  <a:pt x="2115490" y="1338279"/>
                  <a:pt x="2004049" y="1607320"/>
                  <a:pt x="1805683" y="1805686"/>
                </a:cubicBezTo>
                <a:cubicBezTo>
                  <a:pt x="1607317" y="2004052"/>
                  <a:pt x="1338275" y="2115492"/>
                  <a:pt x="1057744" y="2115492"/>
                </a:cubicBezTo>
                <a:cubicBezTo>
                  <a:pt x="777212" y="2115492"/>
                  <a:pt x="508171" y="2004051"/>
                  <a:pt x="309805" y="1805685"/>
                </a:cubicBezTo>
                <a:cubicBezTo>
                  <a:pt x="111439" y="1607319"/>
                  <a:pt x="-1" y="1338277"/>
                  <a:pt x="-1" y="1057746"/>
                </a:cubicBezTo>
                <a:lnTo>
                  <a:pt x="0" y="1057745"/>
                </a:lnTo>
                <a:close/>
              </a:path>
            </a:pathLst>
          </a:custGeo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355526" tIns="355526" rIns="355526" bIns="355526" spcCol="1270" anchor="ctr"/>
          <a:lstStyle/>
          <a:p>
            <a:pPr algn="ctr" defTabSz="1600200">
              <a:lnSpc>
                <a:spcPct val="90000"/>
              </a:lnSpc>
              <a:spcAft>
                <a:spcPct val="35000"/>
              </a:spcAft>
              <a:defRPr/>
            </a:pPr>
            <a:r>
              <a:rPr lang="fa-IR" sz="3200" b="1" dirty="0" smtClean="0">
                <a:cs typeface="B Nazanin" pitchFamily="2" charset="-78"/>
              </a:rPr>
              <a:t>مسایل و مشکلات</a:t>
            </a:r>
            <a:endParaRPr lang="en-US" sz="3200" b="1" dirty="0">
              <a:cs typeface="B Nazanin" pitchFamily="2" charset="-78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5762402" y="3080972"/>
            <a:ext cx="2911702" cy="1421308"/>
          </a:xfrm>
          <a:custGeom>
            <a:avLst/>
            <a:gdLst>
              <a:gd name="connsiteX0" fmla="*/ 0 w 1421308"/>
              <a:gd name="connsiteY0" fmla="*/ 710654 h 1421308"/>
              <a:gd name="connsiteX1" fmla="*/ 208146 w 1421308"/>
              <a:gd name="connsiteY1" fmla="*/ 208146 h 1421308"/>
              <a:gd name="connsiteX2" fmla="*/ 710655 w 1421308"/>
              <a:gd name="connsiteY2" fmla="*/ 1 h 1421308"/>
              <a:gd name="connsiteX3" fmla="*/ 1213163 w 1421308"/>
              <a:gd name="connsiteY3" fmla="*/ 208147 h 1421308"/>
              <a:gd name="connsiteX4" fmla="*/ 1421308 w 1421308"/>
              <a:gd name="connsiteY4" fmla="*/ 710656 h 1421308"/>
              <a:gd name="connsiteX5" fmla="*/ 1213162 w 1421308"/>
              <a:gd name="connsiteY5" fmla="*/ 1213164 h 1421308"/>
              <a:gd name="connsiteX6" fmla="*/ 710653 w 1421308"/>
              <a:gd name="connsiteY6" fmla="*/ 1421310 h 1421308"/>
              <a:gd name="connsiteX7" fmla="*/ 208145 w 1421308"/>
              <a:gd name="connsiteY7" fmla="*/ 1213164 h 1421308"/>
              <a:gd name="connsiteX8" fmla="*/ 0 w 1421308"/>
              <a:gd name="connsiteY8" fmla="*/ 710655 h 1421308"/>
              <a:gd name="connsiteX9" fmla="*/ 0 w 1421308"/>
              <a:gd name="connsiteY9" fmla="*/ 710654 h 1421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21308" h="1421308">
                <a:moveTo>
                  <a:pt x="0" y="710654"/>
                </a:moveTo>
                <a:cubicBezTo>
                  <a:pt x="0" y="522177"/>
                  <a:pt x="74873" y="341419"/>
                  <a:pt x="208146" y="208146"/>
                </a:cubicBezTo>
                <a:cubicBezTo>
                  <a:pt x="341420" y="74873"/>
                  <a:pt x="522178" y="1"/>
                  <a:pt x="710655" y="1"/>
                </a:cubicBezTo>
                <a:cubicBezTo>
                  <a:pt x="899132" y="1"/>
                  <a:pt x="1079890" y="74874"/>
                  <a:pt x="1213163" y="208147"/>
                </a:cubicBezTo>
                <a:cubicBezTo>
                  <a:pt x="1346436" y="341421"/>
                  <a:pt x="1421308" y="522179"/>
                  <a:pt x="1421308" y="710656"/>
                </a:cubicBezTo>
                <a:cubicBezTo>
                  <a:pt x="1421308" y="899133"/>
                  <a:pt x="1346436" y="1079891"/>
                  <a:pt x="1213162" y="1213164"/>
                </a:cubicBezTo>
                <a:cubicBezTo>
                  <a:pt x="1079888" y="1346437"/>
                  <a:pt x="899131" y="1421310"/>
                  <a:pt x="710653" y="1421310"/>
                </a:cubicBezTo>
                <a:cubicBezTo>
                  <a:pt x="522176" y="1421310"/>
                  <a:pt x="341418" y="1346437"/>
                  <a:pt x="208145" y="1213164"/>
                </a:cubicBezTo>
                <a:cubicBezTo>
                  <a:pt x="74872" y="1079890"/>
                  <a:pt x="-1" y="899133"/>
                  <a:pt x="0" y="710655"/>
                </a:cubicBezTo>
                <a:lnTo>
                  <a:pt x="0" y="710654"/>
                </a:lnTo>
                <a:close/>
              </a:path>
            </a:pathLst>
          </a:custGeo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2276" tIns="232276" rIns="232276" bIns="232276" spcCol="1270" anchor="ctr"/>
          <a:lstStyle/>
          <a:p>
            <a:pPr algn="ctr" rtl="1"/>
            <a:r>
              <a:rPr lang="fa-IR" sz="2800" dirty="0">
                <a:cs typeface="B Nazanin" panose="00000400000000000000" pitchFamily="2" charset="-78"/>
              </a:rPr>
              <a:t>سنجش اهداف</a:t>
            </a:r>
          </a:p>
        </p:txBody>
      </p:sp>
      <p:sp>
        <p:nvSpPr>
          <p:cNvPr id="26" name="Freeform 25"/>
          <p:cNvSpPr/>
          <p:nvPr/>
        </p:nvSpPr>
        <p:spPr>
          <a:xfrm>
            <a:off x="364169" y="2985045"/>
            <a:ext cx="2896233" cy="1421308"/>
          </a:xfrm>
          <a:custGeom>
            <a:avLst/>
            <a:gdLst>
              <a:gd name="connsiteX0" fmla="*/ 0 w 1421308"/>
              <a:gd name="connsiteY0" fmla="*/ 710654 h 1421308"/>
              <a:gd name="connsiteX1" fmla="*/ 208146 w 1421308"/>
              <a:gd name="connsiteY1" fmla="*/ 208146 h 1421308"/>
              <a:gd name="connsiteX2" fmla="*/ 710655 w 1421308"/>
              <a:gd name="connsiteY2" fmla="*/ 1 h 1421308"/>
              <a:gd name="connsiteX3" fmla="*/ 1213163 w 1421308"/>
              <a:gd name="connsiteY3" fmla="*/ 208147 h 1421308"/>
              <a:gd name="connsiteX4" fmla="*/ 1421308 w 1421308"/>
              <a:gd name="connsiteY4" fmla="*/ 710656 h 1421308"/>
              <a:gd name="connsiteX5" fmla="*/ 1213162 w 1421308"/>
              <a:gd name="connsiteY5" fmla="*/ 1213164 h 1421308"/>
              <a:gd name="connsiteX6" fmla="*/ 710653 w 1421308"/>
              <a:gd name="connsiteY6" fmla="*/ 1421310 h 1421308"/>
              <a:gd name="connsiteX7" fmla="*/ 208145 w 1421308"/>
              <a:gd name="connsiteY7" fmla="*/ 1213164 h 1421308"/>
              <a:gd name="connsiteX8" fmla="*/ 0 w 1421308"/>
              <a:gd name="connsiteY8" fmla="*/ 710655 h 1421308"/>
              <a:gd name="connsiteX9" fmla="*/ 0 w 1421308"/>
              <a:gd name="connsiteY9" fmla="*/ 710654 h 14213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421308" h="1421308">
                <a:moveTo>
                  <a:pt x="0" y="710654"/>
                </a:moveTo>
                <a:cubicBezTo>
                  <a:pt x="0" y="522177"/>
                  <a:pt x="74873" y="341419"/>
                  <a:pt x="208146" y="208146"/>
                </a:cubicBezTo>
                <a:cubicBezTo>
                  <a:pt x="341420" y="74873"/>
                  <a:pt x="522178" y="1"/>
                  <a:pt x="710655" y="1"/>
                </a:cubicBezTo>
                <a:cubicBezTo>
                  <a:pt x="899132" y="1"/>
                  <a:pt x="1079890" y="74874"/>
                  <a:pt x="1213163" y="208147"/>
                </a:cubicBezTo>
                <a:cubicBezTo>
                  <a:pt x="1346436" y="341421"/>
                  <a:pt x="1421308" y="522179"/>
                  <a:pt x="1421308" y="710656"/>
                </a:cubicBezTo>
                <a:cubicBezTo>
                  <a:pt x="1421308" y="899133"/>
                  <a:pt x="1346436" y="1079891"/>
                  <a:pt x="1213162" y="1213164"/>
                </a:cubicBezTo>
                <a:cubicBezTo>
                  <a:pt x="1079888" y="1346437"/>
                  <a:pt x="899131" y="1421310"/>
                  <a:pt x="710653" y="1421310"/>
                </a:cubicBezTo>
                <a:cubicBezTo>
                  <a:pt x="522176" y="1421310"/>
                  <a:pt x="341418" y="1346437"/>
                  <a:pt x="208145" y="1213164"/>
                </a:cubicBezTo>
                <a:cubicBezTo>
                  <a:pt x="74872" y="1079890"/>
                  <a:pt x="-1" y="899133"/>
                  <a:pt x="0" y="710655"/>
                </a:cubicBezTo>
                <a:lnTo>
                  <a:pt x="0" y="710654"/>
                </a:lnTo>
                <a:close/>
              </a:path>
            </a:pathLst>
          </a:custGeom>
          <a:solidFill>
            <a:srgbClr val="002060"/>
          </a:solidFill>
          <a:scene3d>
            <a:camera prst="orthographicFront"/>
            <a:lightRig rig="threePt" dir="t">
              <a:rot lat="0" lon="0" rev="7500000"/>
            </a:lightRig>
          </a:scene3d>
          <a:sp3d prstMaterial="plastic">
            <a:bevelT w="127000" h="25400" prst="relaxedInset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232276" tIns="232276" rIns="232276" bIns="232276" spcCol="1270" anchor="ctr"/>
          <a:lstStyle/>
          <a:p>
            <a:pPr algn="ctr" rtl="1"/>
            <a:r>
              <a:rPr lang="fa-IR" sz="2400" dirty="0">
                <a:cs typeface="B Nazanin" panose="00000400000000000000" pitchFamily="2" charset="-78"/>
              </a:rPr>
              <a:t>اهمیت وسایل و امکانات در نیل به هدف</a:t>
            </a:r>
            <a:endParaRPr lang="en-US" sz="24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06946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fa-IR" dirty="0" smtClean="0"/>
          </a:p>
          <a:p>
            <a:pPr marL="0" indent="0" algn="ctr">
              <a:buNone/>
            </a:pPr>
            <a:endParaRPr lang="fa-IR" dirty="0"/>
          </a:p>
          <a:p>
            <a:pPr marL="0" indent="0" algn="ctr">
              <a:buNone/>
            </a:pPr>
            <a:r>
              <a:rPr lang="fa-IR" sz="4000" dirty="0" smtClean="0">
                <a:cs typeface="B Nazanin" panose="00000400000000000000" pitchFamily="2" charset="-78"/>
              </a:rPr>
              <a:t>ارزش عملی برای مدیران</a:t>
            </a:r>
          </a:p>
        </p:txBody>
      </p:sp>
    </p:spTree>
    <p:extLst>
      <p:ext uri="{BB962C8B-B14F-4D97-AF65-F5344CB8AC3E}">
        <p14:creationId xmlns:p14="http://schemas.microsoft.com/office/powerpoint/2010/main" xmlns="" val="292275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db2004138l">
  <a:themeElements>
    <a:clrScheme name="sample 3">
      <a:dk1>
        <a:srgbClr val="1D528D"/>
      </a:dk1>
      <a:lt1>
        <a:srgbClr val="FFFFFF"/>
      </a:lt1>
      <a:dk2>
        <a:srgbClr val="000000"/>
      </a:dk2>
      <a:lt2>
        <a:srgbClr val="DDDDDD"/>
      </a:lt2>
      <a:accent1>
        <a:srgbClr val="25B1B1"/>
      </a:accent1>
      <a:accent2>
        <a:srgbClr val="5BACE9"/>
      </a:accent2>
      <a:accent3>
        <a:srgbClr val="FFFFFF"/>
      </a:accent3>
      <a:accent4>
        <a:srgbClr val="174578"/>
      </a:accent4>
      <a:accent5>
        <a:srgbClr val="ACD5D5"/>
      </a:accent5>
      <a:accent6>
        <a:srgbClr val="529BD3"/>
      </a:accent6>
      <a:hlink>
        <a:srgbClr val="6E71F0"/>
      </a:hlink>
      <a:folHlink>
        <a:srgbClr val="969696"/>
      </a:folHlink>
    </a:clrScheme>
    <a:fontScheme name="sample">
      <a:majorFont>
        <a:latin typeface="Verdan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1">
        <a:dk1>
          <a:srgbClr val="1D528D"/>
        </a:dk1>
        <a:lt1>
          <a:srgbClr val="FFFFFF"/>
        </a:lt1>
        <a:dk2>
          <a:srgbClr val="000000"/>
        </a:dk2>
        <a:lt2>
          <a:srgbClr val="C0C0C0"/>
        </a:lt2>
        <a:accent1>
          <a:srgbClr val="4EA693"/>
        </a:accent1>
        <a:accent2>
          <a:srgbClr val="ABA755"/>
        </a:accent2>
        <a:accent3>
          <a:srgbClr val="FFFFFF"/>
        </a:accent3>
        <a:accent4>
          <a:srgbClr val="174578"/>
        </a:accent4>
        <a:accent5>
          <a:srgbClr val="B2D0C8"/>
        </a:accent5>
        <a:accent6>
          <a:srgbClr val="9B974C"/>
        </a:accent6>
        <a:hlink>
          <a:srgbClr val="3981B7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124B98"/>
        </a:dk1>
        <a:lt1>
          <a:srgbClr val="FFFFFF"/>
        </a:lt1>
        <a:dk2>
          <a:srgbClr val="000000"/>
        </a:dk2>
        <a:lt2>
          <a:srgbClr val="DDDDDD"/>
        </a:lt2>
        <a:accent1>
          <a:srgbClr val="4976D1"/>
        </a:accent1>
        <a:accent2>
          <a:srgbClr val="4CB494"/>
        </a:accent2>
        <a:accent3>
          <a:srgbClr val="FFFFFF"/>
        </a:accent3>
        <a:accent4>
          <a:srgbClr val="0E3F81"/>
        </a:accent4>
        <a:accent5>
          <a:srgbClr val="B1BDE5"/>
        </a:accent5>
        <a:accent6>
          <a:srgbClr val="44A386"/>
        </a:accent6>
        <a:hlink>
          <a:srgbClr val="0099C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1D528D"/>
        </a:dk1>
        <a:lt1>
          <a:srgbClr val="FFFFFF"/>
        </a:lt1>
        <a:dk2>
          <a:srgbClr val="000000"/>
        </a:dk2>
        <a:lt2>
          <a:srgbClr val="DDDDDD"/>
        </a:lt2>
        <a:accent1>
          <a:srgbClr val="25B1B1"/>
        </a:accent1>
        <a:accent2>
          <a:srgbClr val="5BACE9"/>
        </a:accent2>
        <a:accent3>
          <a:srgbClr val="FFFFFF"/>
        </a:accent3>
        <a:accent4>
          <a:srgbClr val="174578"/>
        </a:accent4>
        <a:accent5>
          <a:srgbClr val="ACD5D5"/>
        </a:accent5>
        <a:accent6>
          <a:srgbClr val="529BD3"/>
        </a:accent6>
        <a:hlink>
          <a:srgbClr val="6E71F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cdb2004138l</Template>
  <TotalTime>1232</TotalTime>
  <Words>562</Words>
  <Application>Microsoft Office PowerPoint</Application>
  <PresentationFormat>On-screen Show (4:3)</PresentationFormat>
  <Paragraphs>180</Paragraphs>
  <Slides>20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cdb2004138l</vt:lpstr>
      <vt:lpstr>اثر  بخشی سازمان</vt:lpstr>
      <vt:lpstr>فهرست</vt:lpstr>
      <vt:lpstr>Goal-Attainment Approach </vt:lpstr>
      <vt:lpstr>System Approach</vt:lpstr>
      <vt:lpstr>نمونه هایی از معیارهای اثر بخشی رویکرد سیستمی برای انواع مختلف سازمان</vt:lpstr>
      <vt:lpstr>پژوهش دانشگاه میشیگان</vt:lpstr>
      <vt:lpstr>ممیزی یا حسابرسی مدیریت/ مارتین دل</vt:lpstr>
      <vt:lpstr>Slide 8</vt:lpstr>
      <vt:lpstr>Slide 9</vt:lpstr>
      <vt:lpstr>Strategic constituencies approach</vt:lpstr>
      <vt:lpstr>نمونه معیارهای اثربخشی سازمانی، انتخاب شده بوسیله ذینفعان استراتژیک</vt:lpstr>
      <vt:lpstr>Slide 12</vt:lpstr>
      <vt:lpstr>Slide 13</vt:lpstr>
      <vt:lpstr>Slide 14</vt:lpstr>
      <vt:lpstr>کانون های هشت گانه</vt:lpstr>
      <vt:lpstr>مقایسه اثربخشی دو شرکت آلفا و بتا</vt:lpstr>
      <vt:lpstr>مراحل چرخه حيات</vt:lpstr>
      <vt:lpstr>Slide 18</vt:lpstr>
      <vt:lpstr>مقایسه رویکردهای چهارگانه ی اثربخشی</vt:lpstr>
      <vt:lpstr>Slide 20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ايجاد پوشش آلومينايد آهن بر زيرلايه­ي فولادي به روش HVOF و مقايسه­ي ريز ساختار و خواص آن با پوشش APS</dc:title>
  <dc:creator>ESN</dc:creator>
  <cp:lastModifiedBy>eslami</cp:lastModifiedBy>
  <cp:revision>101</cp:revision>
  <dcterms:created xsi:type="dcterms:W3CDTF">2013-11-16T06:55:32Z</dcterms:created>
  <dcterms:modified xsi:type="dcterms:W3CDTF">2002-01-07T05:26:50Z</dcterms:modified>
</cp:coreProperties>
</file>