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62" r:id="rId3"/>
    <p:sldId id="261" r:id="rId4"/>
    <p:sldId id="266" r:id="rId5"/>
    <p:sldId id="260" r:id="rId6"/>
    <p:sldId id="259" r:id="rId7"/>
    <p:sldId id="258" r:id="rId8"/>
    <p:sldId id="257" r:id="rId9"/>
    <p:sldId id="263" r:id="rId10"/>
    <p:sldId id="264" r:id="rId11"/>
    <p:sldId id="265" r:id="rId12"/>
    <p:sldId id="267"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0" d="100"/>
          <a:sy n="40" d="100"/>
        </p:scale>
        <p:origin x="-11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295ACFA-D673-46A6-9E60-F788FB1EE9F2}" type="datetimeFigureOut">
              <a:rPr lang="fa-IR" smtClean="0"/>
              <a:t>06/07/1435</a:t>
            </a:fld>
            <a:endParaRPr lang="fa-I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a-I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45E54A0-FEF4-4E61-A462-72BF93DD35B8}" type="slidenum">
              <a:rPr lang="fa-IR" smtClean="0"/>
              <a:t>‹#›</a:t>
            </a:fld>
            <a:endParaRPr lang="fa-I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95ACFA-D673-46A6-9E60-F788FB1EE9F2}" type="datetimeFigureOut">
              <a:rPr lang="fa-IR" smtClean="0"/>
              <a:t>06/07/1435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95ACFA-D673-46A6-9E60-F788FB1EE9F2}" type="datetimeFigureOut">
              <a:rPr lang="fa-IR" smtClean="0"/>
              <a:t>06/07/1435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95ACFA-D673-46A6-9E60-F788FB1EE9F2}" type="datetimeFigureOut">
              <a:rPr lang="fa-IR" smtClean="0"/>
              <a:t>06/07/1435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95ACFA-D673-46A6-9E60-F788FB1EE9F2}" type="datetimeFigureOut">
              <a:rPr lang="fa-IR" smtClean="0"/>
              <a:t>06/07/1435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295ACFA-D673-46A6-9E60-F788FB1EE9F2}" type="datetimeFigureOut">
              <a:rPr lang="fa-IR" smtClean="0"/>
              <a:t>06/07/1435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45E54A0-FEF4-4E61-A462-72BF93DD35B8}" type="slidenum">
              <a:rPr lang="fa-IR" smtClean="0"/>
              <a:t>‹#›</a:t>
            </a:fld>
            <a:endParaRPr lang="fa-I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95ACFA-D673-46A6-9E60-F788FB1EE9F2}" type="datetimeFigureOut">
              <a:rPr lang="fa-IR" smtClean="0"/>
              <a:t>06/07/1435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95ACFA-D673-46A6-9E60-F788FB1EE9F2}" type="datetimeFigureOut">
              <a:rPr lang="fa-IR" smtClean="0"/>
              <a:t>06/07/1435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5ACFA-D673-46A6-9E60-F788FB1EE9F2}" type="datetimeFigureOut">
              <a:rPr lang="fa-IR" smtClean="0"/>
              <a:t>06/07/1435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295ACFA-D673-46A6-9E60-F788FB1EE9F2}" type="datetimeFigureOut">
              <a:rPr lang="fa-IR" smtClean="0"/>
              <a:t>06/07/1435</a:t>
            </a:fld>
            <a:endParaRPr lang="fa-IR"/>
          </a:p>
        </p:txBody>
      </p:sp>
      <p:sp>
        <p:nvSpPr>
          <p:cNvPr id="7" name="Slide Number Placeholder 6"/>
          <p:cNvSpPr>
            <a:spLocks noGrp="1"/>
          </p:cNvSpPr>
          <p:nvPr>
            <p:ph type="sldNum" sz="quarter" idx="12"/>
          </p:nvPr>
        </p:nvSpPr>
        <p:spPr/>
        <p:txBody>
          <a:bodyPr/>
          <a:lstStyle/>
          <a:p>
            <a:fld id="{345E54A0-FEF4-4E61-A462-72BF93DD35B8}" type="slidenum">
              <a:rPr lang="fa-IR" smtClean="0"/>
              <a:t>‹#›</a:t>
            </a:fld>
            <a:endParaRPr lang="fa-I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95ACFA-D673-46A6-9E60-F788FB1EE9F2}" type="datetimeFigureOut">
              <a:rPr lang="fa-IR" smtClean="0"/>
              <a:t>06/07/1435</a:t>
            </a:fld>
            <a:endParaRPr lang="fa-I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p>
        </p:txBody>
      </p:sp>
      <p:sp>
        <p:nvSpPr>
          <p:cNvPr id="7" name="Slide Number Placeholder 6"/>
          <p:cNvSpPr>
            <a:spLocks noGrp="1"/>
          </p:cNvSpPr>
          <p:nvPr>
            <p:ph type="sldNum" sz="quarter" idx="12"/>
          </p:nvPr>
        </p:nvSpPr>
        <p:spPr/>
        <p:txBody>
          <a:bodyPr/>
          <a:lstStyle/>
          <a:p>
            <a:fld id="{345E54A0-FEF4-4E61-A462-72BF93DD35B8}"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295ACFA-D673-46A6-9E60-F788FB1EE9F2}" type="datetimeFigureOut">
              <a:rPr lang="fa-IR" smtClean="0"/>
              <a:t>06/07/1435</a:t>
            </a:fld>
            <a:endParaRPr lang="fa-I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a-I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45E54A0-FEF4-4E61-A462-72BF93DD35B8}"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8024" y="-99392"/>
            <a:ext cx="3313355" cy="2304256"/>
          </a:xfrm>
        </p:spPr>
        <p:txBody>
          <a:bodyPr/>
          <a:lstStyle/>
          <a:p>
            <a:pPr algn="ctr"/>
            <a:r>
              <a:rPr lang="fa-IR" dirty="0" smtClean="0"/>
              <a:t>مدیریت </a:t>
            </a:r>
            <a:r>
              <a:rPr lang="fa-IR" dirty="0" smtClean="0"/>
              <a:t>منابع آبهای داخلی </a:t>
            </a:r>
            <a:endParaRPr lang="fa-IR" dirty="0"/>
          </a:p>
        </p:txBody>
      </p:sp>
      <p:sp>
        <p:nvSpPr>
          <p:cNvPr id="3" name="Subtitle 2"/>
          <p:cNvSpPr>
            <a:spLocks noGrp="1"/>
          </p:cNvSpPr>
          <p:nvPr>
            <p:ph type="subTitle" idx="1"/>
          </p:nvPr>
        </p:nvSpPr>
        <p:spPr>
          <a:xfrm>
            <a:off x="4860032" y="4221088"/>
            <a:ext cx="3309803" cy="1260629"/>
          </a:xfrm>
        </p:spPr>
        <p:txBody>
          <a:bodyPr/>
          <a:lstStyle/>
          <a:p>
            <a:pPr algn="ctr"/>
            <a:r>
              <a:rPr lang="fa-IR" sz="3200" dirty="0" smtClean="0"/>
              <a:t>راخدایی</a:t>
            </a:r>
          </a:p>
          <a:p>
            <a:pPr algn="ctr"/>
            <a:r>
              <a:rPr lang="fa-IR" sz="3200" dirty="0" smtClean="0"/>
              <a:t>فروردین 93</a:t>
            </a:r>
            <a:endParaRPr lang="fa-IR"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836712"/>
            <a:ext cx="23050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4741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a:bodyPr>
          <a:lstStyle/>
          <a:p>
            <a:r>
              <a:rPr lang="fa-IR" dirty="0"/>
              <a:t>رشد اقتصادی و افزایش تراکم</a:t>
            </a:r>
            <a:endParaRPr lang="en-US" dirty="0"/>
          </a:p>
        </p:txBody>
      </p:sp>
      <p:sp>
        <p:nvSpPr>
          <p:cNvPr id="3" name="Content Placeholder 2"/>
          <p:cNvSpPr>
            <a:spLocks noGrp="1"/>
          </p:cNvSpPr>
          <p:nvPr>
            <p:ph idx="1"/>
          </p:nvPr>
        </p:nvSpPr>
        <p:spPr>
          <a:xfrm>
            <a:off x="1043492" y="1988840"/>
            <a:ext cx="6777317" cy="4248472"/>
          </a:xfrm>
        </p:spPr>
        <p:txBody>
          <a:bodyPr/>
          <a:lstStyle/>
          <a:p>
            <a:pPr marL="68580" indent="0">
              <a:buNone/>
            </a:pPr>
            <a:r>
              <a:rPr lang="fa-IR" dirty="0"/>
              <a:t>پرورش متراکم ماهی زمانی می تواند اقتصادی باشد که ماهی از سرعت رشد مناسب و میزان بقای بالایی برخوردار باشد تا بتواند هزینه های مصرفی را جبران نماید، بنابراین جهت پیشگیری از خسارت های اقتصادی و تاثیرات نامطلوبی که احتمالا شرایط محیطی در اثر تراکم بالای ماهیان بر ساختار فیزیولوژیک ماهی وارد می سازد، نیاز به مدیریت علمی، کنترل کیفی آب و جلوگیری از بروز بیماری ها را امری ضروری می سازد. جهت دستیابی به این هدف ، شناخت نیازهای زیستی پایه و فیزیولوژی ماهی از اهمیت خاصی برخوردار است </a:t>
            </a:r>
            <a:r>
              <a:rPr lang="fa-IR" dirty="0" smtClean="0"/>
              <a:t>.</a:t>
            </a:r>
            <a:endParaRPr lang="fa-IR" dirty="0"/>
          </a:p>
        </p:txBody>
      </p:sp>
    </p:spTree>
    <p:extLst>
      <p:ext uri="{BB962C8B-B14F-4D97-AF65-F5344CB8AC3E}">
        <p14:creationId xmlns:p14="http://schemas.microsoft.com/office/powerpoint/2010/main" val="3317713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620688"/>
            <a:ext cx="6777317" cy="5211941"/>
          </a:xfrm>
        </p:spPr>
        <p:txBody>
          <a:bodyPr>
            <a:normAutofit/>
          </a:bodyPr>
          <a:lstStyle/>
          <a:p>
            <a:r>
              <a:rPr lang="fa-IR" dirty="0"/>
              <a:t>بطور مثال عوامل محدود کننده ای وجود دارد که مانع افزایش تراکم و متعاقب آن، گسترش روشهای تغذیه دستی می شود. هنگامی که تراکم ماهی زیاد می شود ، میزان اکسیژن محلول کاهش می یابد و مواد زائد حاصل از سوخت و ساز ماهی، تجمع پیدا می کند. لذا برای اینکه کیفیت آب در حد مناسبی حفظ شود، ممکن است لازم شود که میزان جریان آب را در مزرعه افزایش دهیم. حال اگر میزان آب موجود کم باشد نیاز به نصب تجهیزات هوادهی و چرخش آب در مزرعه احساس خواهد شد تا حدی که قیمت آنها مشکل ساز می شود. </a:t>
            </a:r>
            <a:endParaRPr lang="en-US" dirty="0"/>
          </a:p>
        </p:txBody>
      </p:sp>
    </p:spTree>
    <p:extLst>
      <p:ext uri="{BB962C8B-B14F-4D97-AF65-F5344CB8AC3E}">
        <p14:creationId xmlns:p14="http://schemas.microsoft.com/office/powerpoint/2010/main" val="1879480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r>
              <a:rPr lang="fa-IR" dirty="0"/>
              <a:t>هنگامی که تراکم ماهی در استخر افزایش می یابد، باید خطر افزایش میزان تلفات دسته جمعی ماهیان در اثر عدم کارایی سیستم از جمله انسداد توریهای موجود در داخل استخر را مد نظر قرار داد اما این وضعیت با تلفات مداوم و غیرقابل مشاهده ای که در روش های غیر متراکم ( فوق گسترده ) ایجاد می شود، قابل مقایسه است. لذا، تا آنجا که ممکن است باید هنگام پرورش، متغیرها تحت کنترل پرورش دهنده درآید تا روش پرورش تحت شرایط کنترل دقیق، حداکثر تولید را داشته باشد(ستاری،.معتمد 1387).</a:t>
            </a:r>
          </a:p>
        </p:txBody>
      </p:sp>
    </p:spTree>
    <p:extLst>
      <p:ext uri="{BB962C8B-B14F-4D97-AF65-F5344CB8AC3E}">
        <p14:creationId xmlns:p14="http://schemas.microsoft.com/office/powerpoint/2010/main" val="1361719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2050" name="Picture 2" descr="https://encrypted-tbn3.gstatic.com/images?q=tbn:ANd9GcQ7wa8fwRJVucil76aSYqkQccMcBZh4em-WYdb1XV-fLE4qaQV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09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lstStyle/>
          <a:p>
            <a:pPr algn="r"/>
            <a:r>
              <a:rPr lang="fa-IR" dirty="0" smtClean="0">
                <a:cs typeface="B Mitra" pitchFamily="2" charset="-78"/>
              </a:rPr>
              <a:t>تعریف آبزی پروری:</a:t>
            </a:r>
            <a:endParaRPr lang="fa-IR" dirty="0">
              <a:cs typeface="B Mitra" pitchFamily="2" charset="-78"/>
            </a:endParaRPr>
          </a:p>
        </p:txBody>
      </p:sp>
      <p:sp>
        <p:nvSpPr>
          <p:cNvPr id="3" name="Content Placeholder 2"/>
          <p:cNvSpPr>
            <a:spLocks noGrp="1"/>
          </p:cNvSpPr>
          <p:nvPr>
            <p:ph idx="1"/>
          </p:nvPr>
        </p:nvSpPr>
        <p:spPr/>
        <p:txBody>
          <a:bodyPr>
            <a:normAutofit fontScale="92500" lnSpcReduction="10000"/>
          </a:bodyPr>
          <a:lstStyle/>
          <a:p>
            <a:r>
              <a:rPr lang="fa-IR" dirty="0"/>
              <a:t> </a:t>
            </a:r>
            <a:endParaRPr lang="en-US" dirty="0"/>
          </a:p>
          <a:p>
            <a:r>
              <a:rPr lang="fa-IR" dirty="0"/>
              <a:t>به علت گسترش فعالیت های تکثیر و پرورش ماهی، و همچنین به علت محدودیت منابع آبی، پرداختن به موضوع افزایش تولید در واحد سطح از طریق روش های مختلف پرورش ماهی، نیاز به کنترل شدیدتر اثرات ناشی از پرورش ماهی روی محیط زیست وجود دارد، چرا که عدم توجه کافی می تواند خسارات جبران ناپذیری به همراه داشته باشد. در این زمینه تکنیک های متعددی استفاده می شود که می توان به روش پرورش متراکم ماهی اشاره نمود.</a:t>
            </a:r>
            <a:endParaRPr lang="en-US" dirty="0"/>
          </a:p>
          <a:p>
            <a:endParaRPr lang="fa-IR" dirty="0">
              <a:cs typeface="B Mitra" pitchFamily="2" charset="-78"/>
            </a:endParaRPr>
          </a:p>
        </p:txBody>
      </p:sp>
    </p:spTree>
    <p:extLst>
      <p:ext uri="{BB962C8B-B14F-4D97-AF65-F5344CB8AC3E}">
        <p14:creationId xmlns:p14="http://schemas.microsoft.com/office/powerpoint/2010/main" val="734698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درمورد پرورش متراکم آبزیان:</a:t>
            </a:r>
            <a:r>
              <a:rPr lang="en-US" dirty="0"/>
              <a:t/>
            </a:r>
            <a:br>
              <a:rPr lang="en-US" dirty="0"/>
            </a:b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در </a:t>
            </a:r>
            <a:r>
              <a:rPr lang="fa-IR" dirty="0"/>
              <a:t>پرورش متراکم ماهی، تقریبا ماهی بطور کامل به غذای دستی یا غیر طبیعی وابسته می باشد. چنانچه غذای طبیعی نیز در اختیار ماهی ها قرار گیرد، معمولا میزان آن در مقایسه با غذای دستی بسیار کم و تاثیر آن ناچیز خواهد بود.</a:t>
            </a:r>
            <a:endParaRPr lang="en-US" dirty="0"/>
          </a:p>
          <a:p>
            <a:r>
              <a:rPr lang="fa-IR" dirty="0"/>
              <a:t>پرورش متراکم ماهی، معمولا به شیوه های گوناگونی صورت می پذیرد. در اغلب روشهای رایج، استفاده از مخازن و استخرهای سیمانی، بتونی، فایبرگلاس و پلاستیکی در شکل ها و طرح های مختلف متداول می باشد.</a:t>
            </a:r>
            <a:endParaRPr lang="en-US" dirty="0"/>
          </a:p>
          <a:p>
            <a:endParaRPr lang="fa-IR" dirty="0"/>
          </a:p>
        </p:txBody>
      </p:sp>
    </p:spTree>
    <p:extLst>
      <p:ext uri="{BB962C8B-B14F-4D97-AF65-F5344CB8AC3E}">
        <p14:creationId xmlns:p14="http://schemas.microsoft.com/office/powerpoint/2010/main" val="201515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lstStyle/>
          <a:p>
            <a:pPr algn="r"/>
            <a:r>
              <a:rPr lang="fa-IR" dirty="0" smtClean="0">
                <a:cs typeface="B Mitra" pitchFamily="2" charset="-78"/>
              </a:rPr>
              <a:t>مدیریت:</a:t>
            </a:r>
            <a:endParaRPr lang="fa-IR" dirty="0">
              <a:cs typeface="B Mitra" pitchFamily="2" charset="-78"/>
            </a:endParaRPr>
          </a:p>
        </p:txBody>
      </p:sp>
      <p:sp>
        <p:nvSpPr>
          <p:cNvPr id="3" name="Content Placeholder 2"/>
          <p:cNvSpPr>
            <a:spLocks noGrp="1"/>
          </p:cNvSpPr>
          <p:nvPr>
            <p:ph idx="1"/>
          </p:nvPr>
        </p:nvSpPr>
        <p:spPr/>
        <p:txBody>
          <a:bodyPr>
            <a:normAutofit/>
          </a:bodyPr>
          <a:lstStyle/>
          <a:p>
            <a:r>
              <a:rPr lang="fa-IR" sz="2800" dirty="0"/>
              <a:t>از ارکان مهم و قابل توجهی که بایستی در پرورش متراکم ماهی همواره مدنظر قرار گیرد، میزان تراکم ماهی در واحد سطح و نیز میزان دبی آب ورودی مورد نیاز براساس تراکم ماهی و دمای آب می باشد.</a:t>
            </a:r>
            <a:endParaRPr lang="en-US" sz="2800" dirty="0"/>
          </a:p>
        </p:txBody>
      </p:sp>
    </p:spTree>
    <p:extLst>
      <p:ext uri="{BB962C8B-B14F-4D97-AF65-F5344CB8AC3E}">
        <p14:creationId xmlns:p14="http://schemas.microsoft.com/office/powerpoint/2010/main" val="222621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76672"/>
            <a:ext cx="7024744" cy="1143000"/>
          </a:xfrm>
        </p:spPr>
        <p:txBody>
          <a:bodyPr>
            <a:normAutofit/>
          </a:bodyPr>
          <a:lstStyle/>
          <a:p>
            <a:pPr algn="r"/>
            <a:r>
              <a:rPr lang="fa-IR" dirty="0"/>
              <a:t>تراکم ماهی:</a:t>
            </a:r>
            <a:endParaRPr lang="fa-IR" dirty="0">
              <a:cs typeface="B Mitra" pitchFamily="2" charset="-78"/>
            </a:endParaRPr>
          </a:p>
        </p:txBody>
      </p:sp>
      <p:sp>
        <p:nvSpPr>
          <p:cNvPr id="3" name="Content Placeholder 2"/>
          <p:cNvSpPr>
            <a:spLocks noGrp="1"/>
          </p:cNvSpPr>
          <p:nvPr>
            <p:ph idx="1"/>
          </p:nvPr>
        </p:nvSpPr>
        <p:spPr>
          <a:xfrm>
            <a:off x="1043608" y="1916832"/>
            <a:ext cx="6777317" cy="4203829"/>
          </a:xfrm>
        </p:spPr>
        <p:txBody>
          <a:bodyPr>
            <a:normAutofit fontScale="85000" lnSpcReduction="10000"/>
          </a:bodyPr>
          <a:lstStyle/>
          <a:p>
            <a:r>
              <a:rPr lang="fa-IR" sz="3200" dirty="0"/>
              <a:t>شاخص تراکم، بیانگر حداکثر ظرفیت نگهداری ماهی در واحد حجمی استخر می باشد. میزان این شاخص با توجه به نیازهای رفتاری و زیستی ماهی تعیین می گردد. با توجه به اندازه ماهی ( سانتیمتر )، می توان میزان تراکم ماهی در متر مکعب را از معادله ذیل بدست آورد </a:t>
            </a:r>
            <a:endParaRPr lang="fa-IR" sz="3200" dirty="0"/>
          </a:p>
          <a:p>
            <a:r>
              <a:rPr lang="fa-IR" sz="3200" dirty="0" smtClean="0"/>
              <a:t>(طول </a:t>
            </a:r>
            <a:r>
              <a:rPr lang="fa-IR" sz="3200" dirty="0"/>
              <a:t>ماهی ( سانتیمتر ) × 2 = وزن توده زنده ( کیلوگرم در متر مکعب )</a:t>
            </a:r>
            <a:endParaRPr lang="en-US" sz="3200" dirty="0"/>
          </a:p>
          <a:p>
            <a:r>
              <a:rPr lang="fa-IR" sz="3200" dirty="0"/>
              <a:t>عدد 2 ، ضریب ثابت تبدیل است.</a:t>
            </a:r>
            <a:endParaRPr lang="en-US" sz="3200" dirty="0"/>
          </a:p>
          <a:p>
            <a:endParaRPr lang="fa-IR" sz="3200" dirty="0">
              <a:cs typeface="B Mitra" pitchFamily="2" charset="-78"/>
            </a:endParaRPr>
          </a:p>
        </p:txBody>
      </p:sp>
    </p:spTree>
    <p:extLst>
      <p:ext uri="{BB962C8B-B14F-4D97-AF65-F5344CB8AC3E}">
        <p14:creationId xmlns:p14="http://schemas.microsoft.com/office/powerpoint/2010/main" val="4183717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52736"/>
            <a:ext cx="6777317" cy="4779893"/>
          </a:xfrm>
        </p:spPr>
        <p:txBody>
          <a:bodyPr>
            <a:normAutofit fontScale="92500"/>
          </a:bodyPr>
          <a:lstStyle/>
          <a:p>
            <a:r>
              <a:rPr lang="fa-IR" dirty="0"/>
              <a:t>میزان تراکم با توجه به اندازه های مختلف ماهی، تغییر می کند. برای مثال، ماهیان سردآبی 15 سانتیمتری می توانند با تراکمی در حدود 30 کیلوگرم در متر مکعب در استخر نگهداری شوند. علاوه بر رابطه فوق در ارتباط با تراکم ماهی در واحد حجم، روابط دیگری نیز توسط برخی از محققین ارائه شد که هر یک با توجه به شرایط نگهداری ماهی، وضعیت جغرافیایی و همچنین خصوصیات کمی و کیفی آب، تفاوتهایی با یکدیگر نشان می دهند. برای مثال، تیمونز و همکاران ( 2001 )، استفاده از معادله ذیل را برای محاسبه میزان تراکم ماهی قزل آلا در واحد حجم استخر پیشنهاد نموده اند:</a:t>
            </a:r>
            <a:endParaRPr lang="en-US" dirty="0"/>
          </a:p>
          <a:p>
            <a:r>
              <a:rPr lang="en-US" dirty="0"/>
              <a:t>D = L÷ 0.32 </a:t>
            </a:r>
            <a:r>
              <a:rPr lang="fa-IR" dirty="0"/>
              <a:t>    </a:t>
            </a:r>
            <a:r>
              <a:rPr lang="fa-IR" dirty="0" smtClean="0"/>
              <a:t>  </a:t>
            </a:r>
            <a:r>
              <a:rPr lang="en-US" dirty="0"/>
              <a:t>D</a:t>
            </a:r>
            <a:r>
              <a:rPr lang="fa-IR" dirty="0"/>
              <a:t>: تراکم ماهی( کیلوگرم )  </a:t>
            </a:r>
            <a:endParaRPr lang="fa-IR" dirty="0" smtClean="0"/>
          </a:p>
          <a:p>
            <a:r>
              <a:rPr lang="fa-IR" dirty="0" smtClean="0"/>
              <a:t> </a:t>
            </a:r>
            <a:r>
              <a:rPr lang="en-US" dirty="0"/>
              <a:t>L</a:t>
            </a:r>
            <a:r>
              <a:rPr lang="fa-IR" dirty="0"/>
              <a:t>: طول ماهی ( سانتیمتر ) </a:t>
            </a:r>
            <a:endParaRPr lang="en-US" dirty="0"/>
          </a:p>
          <a:p>
            <a:endParaRPr lang="fa-IR" dirty="0"/>
          </a:p>
        </p:txBody>
      </p:sp>
    </p:spTree>
    <p:extLst>
      <p:ext uri="{BB962C8B-B14F-4D97-AF65-F5344CB8AC3E}">
        <p14:creationId xmlns:p14="http://schemas.microsoft.com/office/powerpoint/2010/main" val="3784247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024744" cy="1143000"/>
          </a:xfrm>
        </p:spPr>
        <p:txBody>
          <a:bodyPr>
            <a:normAutofit/>
          </a:bodyPr>
          <a:lstStyle/>
          <a:p>
            <a:pPr algn="r"/>
            <a:endParaRPr lang="fa-IR" dirty="0">
              <a:cs typeface="B Mitra" pitchFamily="2" charset="-78"/>
            </a:endParaRPr>
          </a:p>
        </p:txBody>
      </p:sp>
      <p:sp>
        <p:nvSpPr>
          <p:cNvPr id="3" name="Content Placeholder 2"/>
          <p:cNvSpPr>
            <a:spLocks noGrp="1"/>
          </p:cNvSpPr>
          <p:nvPr>
            <p:ph idx="1"/>
          </p:nvPr>
        </p:nvSpPr>
        <p:spPr>
          <a:xfrm>
            <a:off x="1043492" y="2060848"/>
            <a:ext cx="6777317" cy="3771781"/>
          </a:xfrm>
        </p:spPr>
        <p:txBody>
          <a:bodyPr/>
          <a:lstStyle/>
          <a:p>
            <a:r>
              <a:rPr lang="fa-IR" dirty="0" smtClean="0"/>
              <a:t>، </a:t>
            </a:r>
            <a:r>
              <a:rPr lang="fa-IR" dirty="0"/>
              <a:t>برای ماهیان 15 سانتیمتری، تراکمی در حدود 47 کیلوگرم در متر مکعب محاسبه خواهد شد.البته همانطوریکه اشاره شد، معادله اخیر در شرایط متفاوتی نسبت به معادله اول قابل اجراست و اغلب جهت بهره برداری در سیستم های فوق متراکم ماهی و با استفاده از اکسیژن مولکولی و سایر ادوات کنترل شرایط محیطی، توصیه می گردد.</a:t>
            </a:r>
            <a:endParaRPr lang="en-US" dirty="0"/>
          </a:p>
        </p:txBody>
      </p:sp>
    </p:spTree>
    <p:extLst>
      <p:ext uri="{BB962C8B-B14F-4D97-AF65-F5344CB8AC3E}">
        <p14:creationId xmlns:p14="http://schemas.microsoft.com/office/powerpoint/2010/main" val="3235051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024744" cy="1143000"/>
          </a:xfrm>
        </p:spPr>
        <p:txBody>
          <a:bodyPr>
            <a:normAutofit/>
          </a:bodyPr>
          <a:lstStyle/>
          <a:p>
            <a:r>
              <a:rPr lang="fa-IR" dirty="0"/>
              <a:t>میزان جریان آب مورد نیاز:</a:t>
            </a:r>
            <a:endParaRPr lang="en-US" dirty="0"/>
          </a:p>
        </p:txBody>
      </p:sp>
      <p:sp>
        <p:nvSpPr>
          <p:cNvPr id="3" name="Content Placeholder 2"/>
          <p:cNvSpPr>
            <a:spLocks noGrp="1"/>
          </p:cNvSpPr>
          <p:nvPr>
            <p:ph idx="1"/>
          </p:nvPr>
        </p:nvSpPr>
        <p:spPr>
          <a:xfrm>
            <a:off x="1043492" y="2060848"/>
            <a:ext cx="6777317" cy="3771781"/>
          </a:xfrm>
        </p:spPr>
        <p:txBody>
          <a:bodyPr>
            <a:normAutofit fontScale="92500" lnSpcReduction="20000"/>
          </a:bodyPr>
          <a:lstStyle/>
          <a:p>
            <a:r>
              <a:rPr lang="fa-IR" dirty="0" smtClean="0"/>
              <a:t>میزان </a:t>
            </a:r>
            <a:r>
              <a:rPr lang="fa-IR" dirty="0"/>
              <a:t>جریان آب ورودی به استخرها و مخازن پرورش ماهی در سیستم های متراکم، همواره تحت تاثیر عواملی از قبیل وزن توده زنده در استخر، اندازه ماهی ها، درجه حرارت آب، ارتفاع محل از سطح دریا و میزان حلالیت اکیسژن در آب می باشد ( فرزانفر، 1380). در این خصوص رابطه بین وزن توده زنده در هر متر مکعب و همچنین طول متوسط هر ماهی و مقدار اندیکس  </a:t>
            </a:r>
            <a:r>
              <a:rPr lang="en-US" dirty="0"/>
              <a:t>F</a:t>
            </a:r>
            <a:r>
              <a:rPr lang="fa-IR" dirty="0"/>
              <a:t>از جدول 1 استخراج می گردد و قدار آب مورد نیاز به شرح ذیل محاسبه می گردد:</a:t>
            </a:r>
            <a:endParaRPr lang="en-US" dirty="0"/>
          </a:p>
          <a:p>
            <a:r>
              <a:rPr lang="en-US" dirty="0"/>
              <a:t>I=W/</a:t>
            </a:r>
            <a:r>
              <a:rPr lang="en-US" dirty="0" err="1"/>
              <a:t>LxF</a:t>
            </a:r>
            <a:r>
              <a:rPr lang="fa-IR" dirty="0"/>
              <a:t>    </a:t>
            </a:r>
            <a:r>
              <a:rPr lang="en-US" dirty="0"/>
              <a:t>I</a:t>
            </a:r>
            <a:r>
              <a:rPr lang="fa-IR" dirty="0"/>
              <a:t>:  مقدار آب مورد نیاز ( لیتر در دقیقه ) </a:t>
            </a:r>
            <a:endParaRPr lang="fa-IR" dirty="0" smtClean="0"/>
          </a:p>
          <a:p>
            <a:r>
              <a:rPr lang="en-US" dirty="0" smtClean="0"/>
              <a:t>W</a:t>
            </a:r>
            <a:r>
              <a:rPr lang="fa-IR" dirty="0"/>
              <a:t>: وزن توده زنده ( کیلوگرم</a:t>
            </a:r>
            <a:r>
              <a:rPr lang="fa-IR" dirty="0" smtClean="0"/>
              <a:t>)</a:t>
            </a:r>
          </a:p>
          <a:p>
            <a:r>
              <a:rPr lang="fa-IR" dirty="0" smtClean="0"/>
              <a:t> </a:t>
            </a:r>
            <a:r>
              <a:rPr lang="en-US" dirty="0" smtClean="0"/>
              <a:t>L</a:t>
            </a:r>
            <a:r>
              <a:rPr lang="fa-IR" dirty="0" smtClean="0"/>
              <a:t>: </a:t>
            </a:r>
            <a:r>
              <a:rPr lang="fa-IR" dirty="0"/>
              <a:t>طول متوسط ماهی ( سانتی متر )</a:t>
            </a:r>
            <a:endParaRPr lang="en-US" dirty="0"/>
          </a:p>
        </p:txBody>
      </p:sp>
    </p:spTree>
    <p:extLst>
      <p:ext uri="{BB962C8B-B14F-4D97-AF65-F5344CB8AC3E}">
        <p14:creationId xmlns:p14="http://schemas.microsoft.com/office/powerpoint/2010/main" val="33958642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132</TotalTime>
  <Words>856</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مدیریت منابع آبهای داخلی </vt:lpstr>
      <vt:lpstr>PowerPoint Presentation</vt:lpstr>
      <vt:lpstr>تعریف آبزی پروری:</vt:lpstr>
      <vt:lpstr>درمورد پرورش متراکم آبزیان: </vt:lpstr>
      <vt:lpstr>مدیریت:</vt:lpstr>
      <vt:lpstr>تراکم ماهی:</vt:lpstr>
      <vt:lpstr>PowerPoint Presentation</vt:lpstr>
      <vt:lpstr>PowerPoint Presentation</vt:lpstr>
      <vt:lpstr>میزان جریان آب مورد نیاز:</vt:lpstr>
      <vt:lpstr>رشد اقتصادی و افزایش تراکم</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مدیریت کارگاههای تکثیر و پرورش آبزیان</dc:title>
  <dc:creator>mohamad</dc:creator>
  <cp:lastModifiedBy>mohamad</cp:lastModifiedBy>
  <cp:revision>19</cp:revision>
  <dcterms:created xsi:type="dcterms:W3CDTF">2013-10-05T08:44:29Z</dcterms:created>
  <dcterms:modified xsi:type="dcterms:W3CDTF">2014-04-07T09:30:15Z</dcterms:modified>
</cp:coreProperties>
</file>