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1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  <p:sldId id="28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sz="4000" b="1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79" autoAdjust="0"/>
    <p:restoredTop sz="94654" autoAdjust="0"/>
  </p:normalViewPr>
  <p:slideViewPr>
    <p:cSldViewPr>
      <p:cViewPr varScale="1">
        <p:scale>
          <a:sx n="66" d="100"/>
          <a:sy n="66" d="100"/>
        </p:scale>
        <p:origin x="150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66A1D99-A8F7-47B6-B7A8-56A5DCE011F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C2BAA-AF20-4489-899A-9B27230E9EC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6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7109C-3542-40C0-B0B1-A03A27D9853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8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96DAD-361A-4F66-9AA9-D52D65E49EC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2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7861B-80DB-4331-A6EC-932ABAE8990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C7BC2-59B8-4379-9C35-9256E67BFFCD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94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2E6CF-05F1-41B9-8A64-432D9889331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4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A9602-2CEA-4277-B9F6-C160815714A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8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39C01-6DE9-452F-840C-BC6B48E2C02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4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F4DE3-349D-4418-BF15-9BC012437FA9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3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2C9D2-3F6A-4315-B53C-149C8118F7D8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69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4E8588C9-26DF-4707-B857-963F48129C8D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228600" y="-99392"/>
            <a:ext cx="53578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>
              <a:spcBef>
                <a:spcPct val="0"/>
              </a:spcBef>
              <a:buFontTx/>
              <a:buNone/>
            </a:pPr>
            <a:r>
              <a:rPr lang="en-US" altLang="fa-IR" sz="2400" b="1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@</a:t>
            </a:r>
            <a:r>
              <a:rPr lang="en-US" altLang="fa-IR" sz="2400" b="1" dirty="0" err="1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PptBank</a:t>
            </a:r>
            <a:r>
              <a:rPr lang="en-US" altLang="fa-IR" sz="2400" b="1" baseline="0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 </a:t>
            </a:r>
            <a:r>
              <a:rPr lang="fa-IR" altLang="fa-IR" sz="2400" b="1" dirty="0" smtClean="0">
                <a:solidFill>
                  <a:srgbClr val="FF0000"/>
                </a:solidFill>
                <a:latin typeface="Tahoma" panose="020B0604030504040204" pitchFamily="34" charset="0"/>
                <a:cs typeface="B Titr" panose="00000700000000000000" pitchFamily="2" charset="-78"/>
              </a:rPr>
              <a:t> کانال تلگرامی بانک پاور پوینت</a:t>
            </a:r>
            <a:endParaRPr lang="en-US" altLang="fa-IR" sz="2400" b="1" dirty="0">
              <a:solidFill>
                <a:srgbClr val="FF0000"/>
              </a:solidFill>
              <a:latin typeface="Tahoma" panose="020B0604030504040204" pitchFamily="34" charset="0"/>
              <a:cs typeface="B Titr" panose="00000700000000000000" pitchFamily="2" charset="-78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7239000" y="3048000"/>
            <a:ext cx="1524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موضوع پروژه :</a:t>
            </a:r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1752600" y="3048000"/>
            <a:ext cx="4953000" cy="409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800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سيستم مديريت توليد بهنگام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2286000" y="1524000"/>
            <a:ext cx="625792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دلايل تأكيد بر توليد ناب به عنوان يك راهبرد موفق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7772400" y="28194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7772400" y="3429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7772400" y="4648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36873" name="Oval 9"/>
          <p:cNvSpPr>
            <a:spLocks noChangeArrowheads="1"/>
          </p:cNvSpPr>
          <p:nvPr/>
        </p:nvSpPr>
        <p:spPr bwMode="auto">
          <a:xfrm>
            <a:off x="7772400" y="4038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36874" name="WordArt 10"/>
          <p:cNvSpPr>
            <a:spLocks noChangeArrowheads="1" noChangeShapeType="1" noTextEdit="1"/>
          </p:cNvSpPr>
          <p:nvPr/>
        </p:nvSpPr>
        <p:spPr bwMode="auto">
          <a:xfrm>
            <a:off x="4267200" y="2819400"/>
            <a:ext cx="3048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نياز به رقابت مؤثر در اقتصاد جهاني</a:t>
            </a:r>
          </a:p>
        </p:txBody>
      </p:sp>
      <p:sp>
        <p:nvSpPr>
          <p:cNvPr id="36875" name="WordArt 11"/>
          <p:cNvSpPr>
            <a:spLocks noChangeArrowheads="1" noChangeShapeType="1" noTextEdit="1"/>
          </p:cNvSpPr>
          <p:nvPr/>
        </p:nvSpPr>
        <p:spPr bwMode="auto">
          <a:xfrm>
            <a:off x="3810000" y="3429000"/>
            <a:ext cx="35052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فشار از طرف مشتريان براي كاهش قيمتها</a:t>
            </a:r>
          </a:p>
        </p:txBody>
      </p:sp>
      <p:sp>
        <p:nvSpPr>
          <p:cNvPr id="36876" name="WordArt 12"/>
          <p:cNvSpPr>
            <a:spLocks noChangeArrowheads="1" noChangeShapeType="1" noTextEdit="1"/>
          </p:cNvSpPr>
          <p:nvPr/>
        </p:nvSpPr>
        <p:spPr bwMode="auto">
          <a:xfrm>
            <a:off x="1981200" y="4038600"/>
            <a:ext cx="53149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نياز به استاندارد سازي فرايندها براي دستيابي به نتايج مورد نظر</a:t>
            </a:r>
          </a:p>
        </p:txBody>
      </p:sp>
      <p:sp>
        <p:nvSpPr>
          <p:cNvPr id="36877" name="WordArt 13"/>
          <p:cNvSpPr>
            <a:spLocks noChangeArrowheads="1" noChangeShapeType="1" noTextEdit="1"/>
          </p:cNvSpPr>
          <p:nvPr/>
        </p:nvSpPr>
        <p:spPr bwMode="auto">
          <a:xfrm>
            <a:off x="4953000" y="4648200"/>
            <a:ext cx="23145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افزايش دائمي انتظازات مشتري</a:t>
            </a:r>
          </a:p>
        </p:txBody>
      </p:sp>
      <p:sp>
        <p:nvSpPr>
          <p:cNvPr id="36879" name="WordArt 15"/>
          <p:cNvSpPr>
            <a:spLocks noChangeArrowheads="1" noChangeShapeType="1" noTextEdit="1"/>
          </p:cNvSpPr>
          <p:nvPr/>
        </p:nvSpPr>
        <p:spPr bwMode="auto">
          <a:xfrm>
            <a:off x="7696200" y="5715000"/>
            <a:ext cx="7048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تصوير شماره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371600" y="1219200"/>
            <a:ext cx="6173788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6172200" y="1219200"/>
            <a:ext cx="0" cy="472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3048000" y="1219200"/>
            <a:ext cx="0" cy="472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1371600" y="49530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1371600" y="1981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1371600" y="29718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1371600" y="25908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1371600" y="3505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1371600" y="1600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1371600" y="40386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1371600" y="44958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1371600" y="5410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37906" name="WordArt 18"/>
          <p:cNvSpPr>
            <a:spLocks noChangeArrowheads="1" noChangeShapeType="1" noTextEdit="1"/>
          </p:cNvSpPr>
          <p:nvPr/>
        </p:nvSpPr>
        <p:spPr bwMode="auto">
          <a:xfrm>
            <a:off x="6629400" y="1295400"/>
            <a:ext cx="428625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شاخص</a:t>
            </a:r>
          </a:p>
        </p:txBody>
      </p:sp>
      <p:sp>
        <p:nvSpPr>
          <p:cNvPr id="37907" name="WordArt 19"/>
          <p:cNvSpPr>
            <a:spLocks noChangeArrowheads="1" noChangeShapeType="1" noTextEdit="1"/>
          </p:cNvSpPr>
          <p:nvPr/>
        </p:nvSpPr>
        <p:spPr bwMode="auto">
          <a:xfrm>
            <a:off x="4419600" y="1295400"/>
            <a:ext cx="5715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توليد انبوه</a:t>
            </a:r>
          </a:p>
        </p:txBody>
      </p:sp>
      <p:sp>
        <p:nvSpPr>
          <p:cNvPr id="37908" name="WordArt 20"/>
          <p:cNvSpPr>
            <a:spLocks noChangeArrowheads="1" noChangeShapeType="1" noTextEdit="1"/>
          </p:cNvSpPr>
          <p:nvPr/>
        </p:nvSpPr>
        <p:spPr bwMode="auto">
          <a:xfrm>
            <a:off x="1905000" y="1295400"/>
            <a:ext cx="5334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توليد ناب</a:t>
            </a:r>
          </a:p>
        </p:txBody>
      </p:sp>
      <p:sp>
        <p:nvSpPr>
          <p:cNvPr id="37909" name="WordArt 21"/>
          <p:cNvSpPr>
            <a:spLocks noChangeArrowheads="1" noChangeShapeType="1" noTextEdit="1"/>
          </p:cNvSpPr>
          <p:nvPr/>
        </p:nvSpPr>
        <p:spPr bwMode="auto">
          <a:xfrm>
            <a:off x="6705600" y="1676400"/>
            <a:ext cx="276225" cy="180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آرمان</a:t>
            </a:r>
          </a:p>
        </p:txBody>
      </p:sp>
      <p:sp>
        <p:nvSpPr>
          <p:cNvPr id="37910" name="WordArt 22"/>
          <p:cNvSpPr>
            <a:spLocks noChangeArrowheads="1" noChangeShapeType="1" noTextEdit="1"/>
          </p:cNvSpPr>
          <p:nvPr/>
        </p:nvSpPr>
        <p:spPr bwMode="auto">
          <a:xfrm>
            <a:off x="6477000" y="2209800"/>
            <a:ext cx="752475" cy="180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مهارت كاركنان</a:t>
            </a:r>
          </a:p>
        </p:txBody>
      </p:sp>
      <p:sp>
        <p:nvSpPr>
          <p:cNvPr id="37911" name="WordArt 23"/>
          <p:cNvSpPr>
            <a:spLocks noChangeArrowheads="1" noChangeShapeType="1" noTextEdit="1"/>
          </p:cNvSpPr>
          <p:nvPr/>
        </p:nvSpPr>
        <p:spPr bwMode="auto">
          <a:xfrm>
            <a:off x="6553200" y="2667000"/>
            <a:ext cx="65722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ملاكهاي توليد</a:t>
            </a:r>
          </a:p>
        </p:txBody>
      </p:sp>
      <p:sp>
        <p:nvSpPr>
          <p:cNvPr id="37912" name="WordArt 24"/>
          <p:cNvSpPr>
            <a:spLocks noChangeArrowheads="1" noChangeShapeType="1" noTextEdit="1"/>
          </p:cNvSpPr>
          <p:nvPr/>
        </p:nvSpPr>
        <p:spPr bwMode="auto">
          <a:xfrm>
            <a:off x="6400800" y="3124200"/>
            <a:ext cx="84772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نقش عرضه كننده</a:t>
            </a:r>
          </a:p>
        </p:txBody>
      </p:sp>
      <p:sp>
        <p:nvSpPr>
          <p:cNvPr id="37913" name="WordArt 25"/>
          <p:cNvSpPr>
            <a:spLocks noChangeArrowheads="1" noChangeShapeType="1" noTextEdit="1"/>
          </p:cNvSpPr>
          <p:nvPr/>
        </p:nvSpPr>
        <p:spPr bwMode="auto">
          <a:xfrm>
            <a:off x="6477000" y="3581400"/>
            <a:ext cx="6762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معيار گزينش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عرضه كننده</a:t>
            </a:r>
          </a:p>
        </p:txBody>
      </p:sp>
      <p:sp>
        <p:nvSpPr>
          <p:cNvPr id="37914" name="WordArt 26"/>
          <p:cNvSpPr>
            <a:spLocks noChangeArrowheads="1" noChangeShapeType="1" noTextEdit="1"/>
          </p:cNvSpPr>
          <p:nvPr/>
        </p:nvSpPr>
        <p:spPr bwMode="auto">
          <a:xfrm>
            <a:off x="6553200" y="4191000"/>
            <a:ext cx="6096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تعيين قيمت</a:t>
            </a:r>
          </a:p>
        </p:txBody>
      </p:sp>
      <p:sp>
        <p:nvSpPr>
          <p:cNvPr id="37915" name="WordArt 27"/>
          <p:cNvSpPr>
            <a:spLocks noChangeArrowheads="1" noChangeShapeType="1" noTextEdit="1"/>
          </p:cNvSpPr>
          <p:nvPr/>
        </p:nvSpPr>
        <p:spPr bwMode="auto">
          <a:xfrm>
            <a:off x="6248400" y="4648200"/>
            <a:ext cx="1276350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نوع رابطه با عرضه كننده</a:t>
            </a:r>
          </a:p>
        </p:txBody>
      </p:sp>
      <p:sp>
        <p:nvSpPr>
          <p:cNvPr id="37916" name="WordArt 28"/>
          <p:cNvSpPr>
            <a:spLocks noChangeArrowheads="1" noChangeShapeType="1" noTextEdit="1"/>
          </p:cNvSpPr>
          <p:nvPr/>
        </p:nvSpPr>
        <p:spPr bwMode="auto">
          <a:xfrm>
            <a:off x="6477000" y="5105400"/>
            <a:ext cx="80962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تعداد افراد درگير</a:t>
            </a:r>
          </a:p>
        </p:txBody>
      </p:sp>
      <p:sp>
        <p:nvSpPr>
          <p:cNvPr id="37917" name="WordArt 29"/>
          <p:cNvSpPr>
            <a:spLocks noChangeArrowheads="1" noChangeShapeType="1" noTextEdit="1"/>
          </p:cNvSpPr>
          <p:nvPr/>
        </p:nvSpPr>
        <p:spPr bwMode="auto">
          <a:xfrm>
            <a:off x="6629400" y="5638800"/>
            <a:ext cx="50482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رفع عيوب</a:t>
            </a:r>
          </a:p>
        </p:txBody>
      </p:sp>
      <p:sp>
        <p:nvSpPr>
          <p:cNvPr id="37918" name="WordArt 30"/>
          <p:cNvSpPr>
            <a:spLocks noChangeArrowheads="1" noChangeShapeType="1" noTextEdit="1"/>
          </p:cNvSpPr>
          <p:nvPr/>
        </p:nvSpPr>
        <p:spPr bwMode="auto">
          <a:xfrm>
            <a:off x="4495800" y="1676400"/>
            <a:ext cx="120967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به اندازه كافي خوب بودن</a:t>
            </a:r>
          </a:p>
        </p:txBody>
      </p:sp>
      <p:sp>
        <p:nvSpPr>
          <p:cNvPr id="37919" name="WordArt 31"/>
          <p:cNvSpPr>
            <a:spLocks noChangeArrowheads="1" noChangeShapeType="1" noTextEdit="1"/>
          </p:cNvSpPr>
          <p:nvPr/>
        </p:nvSpPr>
        <p:spPr bwMode="auto">
          <a:xfrm>
            <a:off x="3124200" y="2057400"/>
            <a:ext cx="28575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مرحله طراحي از متخصصان و در فرايند توليد كارگران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غير ماهر استفاده مي شود</a:t>
            </a:r>
          </a:p>
        </p:txBody>
      </p:sp>
      <p:sp>
        <p:nvSpPr>
          <p:cNvPr id="37920" name="WordArt 32"/>
          <p:cNvSpPr>
            <a:spLocks noChangeArrowheads="1" noChangeShapeType="1" noTextEdit="1"/>
          </p:cNvSpPr>
          <p:nvPr/>
        </p:nvSpPr>
        <p:spPr bwMode="auto">
          <a:xfrm>
            <a:off x="4953000" y="2667000"/>
            <a:ext cx="77152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بازدهي و كيفيت</a:t>
            </a:r>
          </a:p>
        </p:txBody>
      </p:sp>
      <p:sp>
        <p:nvSpPr>
          <p:cNvPr id="37921" name="WordArt 33"/>
          <p:cNvSpPr>
            <a:spLocks noChangeArrowheads="1" noChangeShapeType="1" noTextEdit="1"/>
          </p:cNvSpPr>
          <p:nvPr/>
        </p:nvSpPr>
        <p:spPr bwMode="auto">
          <a:xfrm>
            <a:off x="3276600" y="3048000"/>
            <a:ext cx="26574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تنها پيشنهاد دهنده قيمت و توليد كننده محصوليكه شركت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خريدار طراحي كرده است</a:t>
            </a:r>
          </a:p>
        </p:txBody>
      </p:sp>
      <p:sp>
        <p:nvSpPr>
          <p:cNvPr id="37922" name="WordArt 34"/>
          <p:cNvSpPr>
            <a:spLocks noChangeArrowheads="1" noChangeShapeType="1" noTextEdit="1"/>
          </p:cNvSpPr>
          <p:nvPr/>
        </p:nvSpPr>
        <p:spPr bwMode="auto">
          <a:xfrm>
            <a:off x="5029200" y="3657600"/>
            <a:ext cx="71437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قيمت پيشنهادي</a:t>
            </a:r>
          </a:p>
        </p:txBody>
      </p:sp>
      <p:sp>
        <p:nvSpPr>
          <p:cNvPr id="37923" name="WordArt 35"/>
          <p:cNvSpPr>
            <a:spLocks noChangeArrowheads="1" noChangeShapeType="1" noTextEdit="1"/>
          </p:cNvSpPr>
          <p:nvPr/>
        </p:nvSpPr>
        <p:spPr bwMode="auto">
          <a:xfrm>
            <a:off x="4114800" y="4114800"/>
            <a:ext cx="162877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بر اساس هزينه هاي عرضه كننده</a:t>
            </a:r>
          </a:p>
        </p:txBody>
      </p:sp>
      <p:sp>
        <p:nvSpPr>
          <p:cNvPr id="37924" name="WordArt 36"/>
          <p:cNvSpPr>
            <a:spLocks noChangeArrowheads="1" noChangeShapeType="1" noTextEdit="1"/>
          </p:cNvSpPr>
          <p:nvPr/>
        </p:nvSpPr>
        <p:spPr bwMode="auto">
          <a:xfrm>
            <a:off x="4191000" y="4572000"/>
            <a:ext cx="155257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بر مبناي سود يك طرفه و بدبيني</a:t>
            </a:r>
          </a:p>
        </p:txBody>
      </p:sp>
      <p:sp>
        <p:nvSpPr>
          <p:cNvPr id="37925" name="WordArt 37"/>
          <p:cNvSpPr>
            <a:spLocks noChangeArrowheads="1" noChangeShapeType="1" noTextEdit="1"/>
          </p:cNvSpPr>
          <p:nvPr/>
        </p:nvSpPr>
        <p:spPr bwMode="auto">
          <a:xfrm>
            <a:off x="3962400" y="5105400"/>
            <a:ext cx="1809750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آغاز كم است و هنگام عرضه زياد</a:t>
            </a:r>
          </a:p>
        </p:txBody>
      </p:sp>
      <p:sp>
        <p:nvSpPr>
          <p:cNvPr id="37926" name="WordArt 38"/>
          <p:cNvSpPr>
            <a:spLocks noChangeArrowheads="1" noChangeShapeType="1" noTextEdit="1"/>
          </p:cNvSpPr>
          <p:nvPr/>
        </p:nvSpPr>
        <p:spPr bwMode="auto">
          <a:xfrm>
            <a:off x="3657600" y="5638800"/>
            <a:ext cx="2276475" cy="200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مرحله نهايي (مونتاژ) بعد از انباشت عيوب</a:t>
            </a:r>
          </a:p>
        </p:txBody>
      </p:sp>
      <p:sp>
        <p:nvSpPr>
          <p:cNvPr id="37927" name="WordArt 39"/>
          <p:cNvSpPr>
            <a:spLocks noChangeArrowheads="1" noChangeShapeType="1" noTextEdit="1"/>
          </p:cNvSpPr>
          <p:nvPr/>
        </p:nvSpPr>
        <p:spPr bwMode="auto">
          <a:xfrm>
            <a:off x="1447800" y="1676400"/>
            <a:ext cx="1524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مبتني بر كمال(نزول پيوسته قيمت و اتلاف)</a:t>
            </a:r>
          </a:p>
        </p:txBody>
      </p:sp>
      <p:sp>
        <p:nvSpPr>
          <p:cNvPr id="37928" name="WordArt 40"/>
          <p:cNvSpPr>
            <a:spLocks noChangeArrowheads="1" noChangeShapeType="1" noTextEdit="1"/>
          </p:cNvSpPr>
          <p:nvPr/>
        </p:nvSpPr>
        <p:spPr bwMode="auto">
          <a:xfrm>
            <a:off x="1828800" y="2133600"/>
            <a:ext cx="100012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گستره متنوعي از مهارتها</a:t>
            </a:r>
          </a:p>
        </p:txBody>
      </p:sp>
      <p:sp>
        <p:nvSpPr>
          <p:cNvPr id="37929" name="WordArt 41"/>
          <p:cNvSpPr>
            <a:spLocks noChangeArrowheads="1" noChangeShapeType="1" noTextEdit="1"/>
          </p:cNvSpPr>
          <p:nvPr/>
        </p:nvSpPr>
        <p:spPr bwMode="auto">
          <a:xfrm>
            <a:off x="1371600" y="3124200"/>
            <a:ext cx="16002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به عنوان بخش مكمل در گروه تكوين محصول</a:t>
            </a:r>
          </a:p>
        </p:txBody>
      </p:sp>
      <p:sp>
        <p:nvSpPr>
          <p:cNvPr id="37930" name="WordArt 42"/>
          <p:cNvSpPr>
            <a:spLocks noChangeArrowheads="1" noChangeShapeType="1" noTextEdit="1"/>
          </p:cNvSpPr>
          <p:nvPr/>
        </p:nvSpPr>
        <p:spPr bwMode="auto">
          <a:xfrm>
            <a:off x="1905000" y="3657600"/>
            <a:ext cx="88582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سابقه همكاري و تجربه</a:t>
            </a:r>
          </a:p>
        </p:txBody>
      </p:sp>
      <p:sp>
        <p:nvSpPr>
          <p:cNvPr id="37931" name="WordArt 43"/>
          <p:cNvSpPr>
            <a:spLocks noChangeArrowheads="1" noChangeShapeType="1" noTextEdit="1"/>
          </p:cNvSpPr>
          <p:nvPr/>
        </p:nvSpPr>
        <p:spPr bwMode="auto">
          <a:xfrm>
            <a:off x="1447800" y="4191000"/>
            <a:ext cx="1524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تعيين قيمت هدف بر مبناي ظرفيت بازار</a:t>
            </a:r>
          </a:p>
        </p:txBody>
      </p:sp>
      <p:sp>
        <p:nvSpPr>
          <p:cNvPr id="37932" name="WordArt 44"/>
          <p:cNvSpPr>
            <a:spLocks noChangeArrowheads="1" noChangeShapeType="1" noTextEdit="1"/>
          </p:cNvSpPr>
          <p:nvPr/>
        </p:nvSpPr>
        <p:spPr bwMode="auto">
          <a:xfrm>
            <a:off x="2133600" y="2667000"/>
            <a:ext cx="6858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حذف كامل عيوب</a:t>
            </a:r>
          </a:p>
        </p:txBody>
      </p:sp>
      <p:sp>
        <p:nvSpPr>
          <p:cNvPr id="37933" name="WordArt 45"/>
          <p:cNvSpPr>
            <a:spLocks noChangeArrowheads="1" noChangeShapeType="1" noTextEdit="1"/>
          </p:cNvSpPr>
          <p:nvPr/>
        </p:nvSpPr>
        <p:spPr bwMode="auto">
          <a:xfrm>
            <a:off x="1447800" y="4648200"/>
            <a:ext cx="1524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سود دو طرفه،اطمينان و تبادلات اطلاعات</a:t>
            </a:r>
          </a:p>
        </p:txBody>
      </p:sp>
      <p:sp>
        <p:nvSpPr>
          <p:cNvPr id="37934" name="WordArt 46"/>
          <p:cNvSpPr>
            <a:spLocks noChangeArrowheads="1" noChangeShapeType="1" noTextEdit="1"/>
          </p:cNvSpPr>
          <p:nvPr/>
        </p:nvSpPr>
        <p:spPr bwMode="auto">
          <a:xfrm>
            <a:off x="2057400" y="5105400"/>
            <a:ext cx="7810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به تدريج كم مي شود</a:t>
            </a:r>
          </a:p>
        </p:txBody>
      </p:sp>
      <p:sp>
        <p:nvSpPr>
          <p:cNvPr id="37935" name="WordArt 47"/>
          <p:cNvSpPr>
            <a:spLocks noChangeArrowheads="1" noChangeShapeType="1" noTextEdit="1"/>
          </p:cNvSpPr>
          <p:nvPr/>
        </p:nvSpPr>
        <p:spPr bwMode="auto">
          <a:xfrm>
            <a:off x="1371600" y="5562600"/>
            <a:ext cx="16002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تحليل و ريشه يابي و عيوب با چراهاي پنج گانه</a:t>
            </a:r>
          </a:p>
        </p:txBody>
      </p:sp>
      <p:sp>
        <p:nvSpPr>
          <p:cNvPr id="37936" name="WordArt 48"/>
          <p:cNvSpPr>
            <a:spLocks noChangeArrowheads="1" noChangeShapeType="1" noTextEdit="1"/>
          </p:cNvSpPr>
          <p:nvPr/>
        </p:nvSpPr>
        <p:spPr bwMode="auto">
          <a:xfrm>
            <a:off x="3048000" y="6096000"/>
            <a:ext cx="3200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تفاوت هاي عمده سيستم توليد انبوه و توليد ناب</a:t>
            </a:r>
          </a:p>
        </p:txBody>
      </p:sp>
      <p:sp>
        <p:nvSpPr>
          <p:cNvPr id="37937" name="WordArt 49"/>
          <p:cNvSpPr>
            <a:spLocks noChangeArrowheads="1" noChangeShapeType="1" noTextEdit="1"/>
          </p:cNvSpPr>
          <p:nvPr/>
        </p:nvSpPr>
        <p:spPr bwMode="auto">
          <a:xfrm>
            <a:off x="7696200" y="685800"/>
            <a:ext cx="762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تصوير شماره1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WordArt 4"/>
          <p:cNvSpPr>
            <a:spLocks noChangeArrowheads="1" noChangeShapeType="1" noTextEdit="1"/>
          </p:cNvSpPr>
          <p:nvPr/>
        </p:nvSpPr>
        <p:spPr bwMode="auto">
          <a:xfrm>
            <a:off x="2667000" y="1143000"/>
            <a:ext cx="42957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سيستم ناب در سازمانهاي خدماتي</a:t>
            </a:r>
          </a:p>
        </p:txBody>
      </p:sp>
      <p:sp>
        <p:nvSpPr>
          <p:cNvPr id="38917" name="WordArt 5"/>
          <p:cNvSpPr>
            <a:spLocks noChangeArrowheads="1" noChangeShapeType="1" noTextEdit="1"/>
          </p:cNvSpPr>
          <p:nvPr/>
        </p:nvSpPr>
        <p:spPr bwMode="auto">
          <a:xfrm>
            <a:off x="1371600" y="2209800"/>
            <a:ext cx="6553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عمليات اداري يك شركت توليدي يا در يك سازمان خدماتي،</a:t>
            </a:r>
          </a:p>
          <a:p>
            <a:pPr algn="l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بسياري از ابزارها و شيوه هاي ناب با كاربرد اقتضايي قابل استفاده</a:t>
            </a:r>
          </a:p>
        </p:txBody>
      </p:sp>
      <p:sp>
        <p:nvSpPr>
          <p:cNvPr id="38918" name="WordArt 6"/>
          <p:cNvSpPr>
            <a:spLocks noChangeArrowheads="1" noChangeShapeType="1" noTextEdit="1"/>
          </p:cNvSpPr>
          <p:nvPr/>
        </p:nvSpPr>
        <p:spPr bwMode="auto">
          <a:xfrm>
            <a:off x="1143000" y="29718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هستند . در اين فرايندها به جاي سخت افزار بايد به دنبال ايجادارزش افزوده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استفاده از اطلاعات يا نرم افزار بود. براي مثال در يك مجموعه بيمارستاني</a:t>
            </a:r>
          </a:p>
        </p:txBody>
      </p:sp>
      <p:sp>
        <p:nvSpPr>
          <p:cNvPr id="38919" name="WordArt 7"/>
          <p:cNvSpPr>
            <a:spLocks noChangeArrowheads="1" noChangeShapeType="1" noTextEdit="1"/>
          </p:cNvSpPr>
          <p:nvPr/>
        </p:nvSpPr>
        <p:spPr bwMode="auto">
          <a:xfrm>
            <a:off x="1066800" y="3886200"/>
            <a:ext cx="68103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ميتوان در فرآيندها از طريق روشهايي نظير كاهش زمان چرخه و اجزاي</a:t>
            </a:r>
          </a:p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آن(يعني تعريف رويه ها، كار گروهي، استاندارد سازي، از ذخاير،سيستم</a:t>
            </a:r>
          </a:p>
        </p:txBody>
      </p:sp>
      <p:sp>
        <p:nvSpPr>
          <p:cNvPr id="38920" name="WordArt 8"/>
          <p:cNvSpPr>
            <a:spLocks noChangeArrowheads="1" noChangeShapeType="1" noTextEdit="1"/>
          </p:cNvSpPr>
          <p:nvPr/>
        </p:nvSpPr>
        <p:spPr bwMode="auto">
          <a:xfrm>
            <a:off x="5943600" y="4724400"/>
            <a:ext cx="18669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ديداري و ...) بهبود ايجاد كرد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WordArt 4"/>
          <p:cNvSpPr>
            <a:spLocks noChangeArrowheads="1" noChangeShapeType="1" noTextEdit="1"/>
          </p:cNvSpPr>
          <p:nvPr/>
        </p:nvSpPr>
        <p:spPr bwMode="auto">
          <a:xfrm>
            <a:off x="5029200" y="1752600"/>
            <a:ext cx="36957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وظايف مديريت در اجراي اصول ناب</a:t>
            </a:r>
          </a:p>
        </p:txBody>
      </p:sp>
      <p:sp>
        <p:nvSpPr>
          <p:cNvPr id="43013" name="WordArt 5"/>
          <p:cNvSpPr>
            <a:spLocks noChangeArrowheads="1" noChangeShapeType="1" noTextEdit="1"/>
          </p:cNvSpPr>
          <p:nvPr/>
        </p:nvSpPr>
        <p:spPr bwMode="auto">
          <a:xfrm>
            <a:off x="1219200" y="2743200"/>
            <a:ext cx="6705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طرح مناسب و مديريت اجراي كليد دستيابي به موفقيت پايدار در</a:t>
            </a:r>
          </a:p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استفاده از توليد ناب است. براي اجراي موفق اصول ناب، علاوه</a:t>
            </a:r>
          </a:p>
        </p:txBody>
      </p:sp>
      <p:sp>
        <p:nvSpPr>
          <p:cNvPr id="43014" name="WordArt 6"/>
          <p:cNvSpPr>
            <a:spLocks noChangeArrowheads="1" noChangeShapeType="1" noTextEdit="1"/>
          </p:cNvSpPr>
          <p:nvPr/>
        </p:nvSpPr>
        <p:spPr bwMode="auto">
          <a:xfrm>
            <a:off x="1219200" y="3505200"/>
            <a:ext cx="6705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بر عملكرد مديريت، لازم است توليد ناب را تمام راهبردهاي سازمان</a:t>
            </a:r>
          </a:p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هماهنگ كرد.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5029200" y="1447800"/>
            <a:ext cx="35052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وظايف عمده مديريت در سيستم ناب</a:t>
            </a: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7924800" y="2667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 flipV="1">
            <a:off x="7924800" y="4648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7924800" y="4038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7924800" y="33528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4041" name="Oval 9"/>
          <p:cNvSpPr>
            <a:spLocks noChangeArrowheads="1"/>
          </p:cNvSpPr>
          <p:nvPr/>
        </p:nvSpPr>
        <p:spPr bwMode="auto">
          <a:xfrm>
            <a:off x="7924800" y="5334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4042" name="WordArt 10"/>
          <p:cNvSpPr>
            <a:spLocks noChangeArrowheads="1" noChangeShapeType="1" noTextEdit="1"/>
          </p:cNvSpPr>
          <p:nvPr/>
        </p:nvSpPr>
        <p:spPr bwMode="auto">
          <a:xfrm>
            <a:off x="3048000" y="2667000"/>
            <a:ext cx="4724400" cy="266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ايجاد تغيير در فرهنگ سازماني همسو با اصول و رويه هاي ناب</a:t>
            </a:r>
          </a:p>
        </p:txBody>
      </p:sp>
      <p:sp>
        <p:nvSpPr>
          <p:cNvPr id="44043" name="WordArt 11"/>
          <p:cNvSpPr>
            <a:spLocks noChangeArrowheads="1" noChangeShapeType="1" noTextEdit="1"/>
          </p:cNvSpPr>
          <p:nvPr/>
        </p:nvSpPr>
        <p:spPr bwMode="auto">
          <a:xfrm>
            <a:off x="1981200" y="3352800"/>
            <a:ext cx="580072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طراحي يك برنامه جامع و برنامه ريزي شده به جاي راه حلهاي تك منظوره</a:t>
            </a:r>
          </a:p>
        </p:txBody>
      </p:sp>
      <p:sp>
        <p:nvSpPr>
          <p:cNvPr id="44044" name="WordArt 12"/>
          <p:cNvSpPr>
            <a:spLocks noChangeArrowheads="1" noChangeShapeType="1" noTextEdit="1"/>
          </p:cNvSpPr>
          <p:nvPr/>
        </p:nvSpPr>
        <p:spPr bwMode="auto">
          <a:xfrm>
            <a:off x="6629400" y="4038600"/>
            <a:ext cx="11430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تامين منابع لازم</a:t>
            </a:r>
          </a:p>
        </p:txBody>
      </p:sp>
      <p:sp>
        <p:nvSpPr>
          <p:cNvPr id="44045" name="WordArt 13"/>
          <p:cNvSpPr>
            <a:spLocks noChangeArrowheads="1" noChangeShapeType="1" noTextEdit="1"/>
          </p:cNvSpPr>
          <p:nvPr/>
        </p:nvSpPr>
        <p:spPr bwMode="auto">
          <a:xfrm>
            <a:off x="4191000" y="4648200"/>
            <a:ext cx="355282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حفظ اصول ناب و عمل به آن و تعهد بلند مدت</a:t>
            </a:r>
          </a:p>
        </p:txBody>
      </p:sp>
      <p:sp>
        <p:nvSpPr>
          <p:cNvPr id="44046" name="WordArt 14"/>
          <p:cNvSpPr>
            <a:spLocks noChangeArrowheads="1" noChangeShapeType="1" noTextEdit="1"/>
          </p:cNvSpPr>
          <p:nvPr/>
        </p:nvSpPr>
        <p:spPr bwMode="auto">
          <a:xfrm>
            <a:off x="3048000" y="5334000"/>
            <a:ext cx="47625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اختيار دادن به كامندان و تاكيد بر كار گروهي و همكاري.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3733800" y="1828800"/>
            <a:ext cx="4876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دلايل شركتهايي كه از روش سنتي استفاده مي كنند:</a:t>
            </a:r>
          </a:p>
        </p:txBody>
      </p:sp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>
            <a:off x="2819400" y="2667000"/>
            <a:ext cx="5181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_ اول آنكه آماده سازي سيستم ناب نياز به هزينه و زمان دارد.</a:t>
            </a:r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>
            <a:off x="1371600" y="3276600"/>
            <a:ext cx="6629400" cy="622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_ دليل دوم اين است كه سيستم هاي ناب تغييراتي بنيادي در فرايندها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رويه هاي سازمان بوجود مي آورند كه نياز به داشتن بستر فرهنگي</a:t>
            </a:r>
          </a:p>
        </p:txBody>
      </p:sp>
      <p:sp>
        <p:nvSpPr>
          <p:cNvPr id="45063" name="WordArt 7"/>
          <p:cNvSpPr>
            <a:spLocks noChangeArrowheads="1" noChangeShapeType="1" noTextEdit="1"/>
          </p:cNvSpPr>
          <p:nvPr/>
        </p:nvSpPr>
        <p:spPr bwMode="auto">
          <a:xfrm>
            <a:off x="1371600" y="3962400"/>
            <a:ext cx="662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، تكنولوژيك، اطلاعاتي و تداركاتي مناسب داشته و همين طور 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الزامات قانوني و اجتماعي را ايجاب مي كند.</a:t>
            </a:r>
          </a:p>
        </p:txBody>
      </p:sp>
      <p:sp>
        <p:nvSpPr>
          <p:cNvPr id="45064" name="WordArt 8"/>
          <p:cNvSpPr>
            <a:spLocks noChangeArrowheads="1" noChangeShapeType="1" noTextEdit="1"/>
          </p:cNvSpPr>
          <p:nvPr/>
        </p:nvSpPr>
        <p:spPr bwMode="auto">
          <a:xfrm>
            <a:off x="1371600" y="4800600"/>
            <a:ext cx="667702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_ دليل سوم اين است كه تغيير شكل دادن سازمان از توليد انبوه به توليد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ناب تنها در شرايطي كه حتماُ برخواسته از مديريت باشد امكان پذير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WordArt 4"/>
          <p:cNvSpPr>
            <a:spLocks noChangeArrowheads="1" noChangeShapeType="1" noTextEdit="1"/>
          </p:cNvSpPr>
          <p:nvPr/>
        </p:nvSpPr>
        <p:spPr bwMode="auto">
          <a:xfrm>
            <a:off x="6096000" y="1295400"/>
            <a:ext cx="2200275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اتلاف و توليد ناب</a:t>
            </a:r>
          </a:p>
        </p:txBody>
      </p:sp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990600" y="2438400"/>
            <a:ext cx="7077075" cy="714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از ديدگاه تا ايچي اهنو، اتلاف، هر فعاليتي است كه منابع را مصرف كند ولي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ارزشي براي مشتري خلق نكند. قدرت ناب در اين است كه يك ((جريان ارزش))</a:t>
            </a:r>
          </a:p>
        </p:txBody>
      </p:sp>
      <p:sp>
        <p:nvSpPr>
          <p:cNvPr id="54278" name="WordArt 6"/>
          <p:cNvSpPr>
            <a:spLocks noChangeArrowheads="1" noChangeShapeType="1" noTextEdit="1"/>
          </p:cNvSpPr>
          <p:nvPr/>
        </p:nvSpPr>
        <p:spPr bwMode="auto">
          <a:xfrm>
            <a:off x="914400" y="3276600"/>
            <a:ext cx="7162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را از دي مشتري لحاظ كرده و در يك رهيافت سيستماتيك به مرحله عمل در آورد.</a:t>
            </a:r>
          </a:p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محور اقدامات ناب، حذف جامع اتلافهايي شامل اين موارد است:(تصوير شماره2)</a:t>
            </a:r>
          </a:p>
        </p:txBody>
      </p:sp>
      <p:sp>
        <p:nvSpPr>
          <p:cNvPr id="54279" name="WordArt 7"/>
          <p:cNvSpPr>
            <a:spLocks noChangeArrowheads="1" noChangeShapeType="1" noTextEdit="1"/>
          </p:cNvSpPr>
          <p:nvPr/>
        </p:nvSpPr>
        <p:spPr bwMode="auto">
          <a:xfrm>
            <a:off x="838200" y="4191000"/>
            <a:ext cx="7239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اين اتلاف توسط ابزارهاي آماري كنترل فرايند شامل شش سيگما،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شناسايي و پس از ريشه يابي با چراهاي پنج گانه در يك فرايند 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بهبود مستمر حذف مي شوند</a:t>
            </a: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8305800" y="4114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54281" name="Oval 9"/>
          <p:cNvSpPr>
            <a:spLocks noChangeArrowheads="1"/>
          </p:cNvSpPr>
          <p:nvPr/>
        </p:nvSpPr>
        <p:spPr bwMode="auto">
          <a:xfrm>
            <a:off x="83058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066800" y="2209800"/>
            <a:ext cx="7010400" cy="373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7772400" y="25908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4648200" y="2590800"/>
            <a:ext cx="299085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دوباره كاري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جابه جا كردن ضايعات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توليد مازاد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تلاشهاي فاقد ارزش افزوده در فرايند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اتلاف ناشي از آماده سازي و راه اندازي ماشين آلات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اتلاف ناشي از انبار (موجودي)</a:t>
            </a:r>
          </a:p>
        </p:txBody>
      </p:sp>
      <p:sp>
        <p:nvSpPr>
          <p:cNvPr id="46087" name="WordArt 7"/>
          <p:cNvSpPr>
            <a:spLocks noChangeArrowheads="1" noChangeShapeType="1" noTextEdit="1"/>
          </p:cNvSpPr>
          <p:nvPr/>
        </p:nvSpPr>
        <p:spPr bwMode="auto">
          <a:xfrm>
            <a:off x="4572000" y="4343400"/>
            <a:ext cx="30194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استفاده كامل نكردن از مهارتها و پتانسيل و تجارب كاركنان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خم  و  راست شدن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تعمير،نظارت،اصلاح</a:t>
            </a:r>
          </a:p>
          <a:p>
            <a:endParaRPr lang="fa-IR" sz="900" i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Bodoni MT" panose="02070603080606020203" pitchFamily="18" charset="0"/>
            </a:endParaRPr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7772400" y="28956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7772400" y="32004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7772400" y="35052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7772400" y="38100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7772400" y="41148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3" name="AutoShape 13"/>
          <p:cNvSpPr>
            <a:spLocks noChangeArrowheads="1"/>
          </p:cNvSpPr>
          <p:nvPr/>
        </p:nvSpPr>
        <p:spPr bwMode="auto">
          <a:xfrm>
            <a:off x="7772400" y="44196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4" name="AutoShape 14"/>
          <p:cNvSpPr>
            <a:spLocks noChangeArrowheads="1"/>
          </p:cNvSpPr>
          <p:nvPr/>
        </p:nvSpPr>
        <p:spPr bwMode="auto">
          <a:xfrm>
            <a:off x="7772400" y="47244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5" name="AutoShape 15"/>
          <p:cNvSpPr>
            <a:spLocks noChangeArrowheads="1"/>
          </p:cNvSpPr>
          <p:nvPr/>
        </p:nvSpPr>
        <p:spPr bwMode="auto">
          <a:xfrm>
            <a:off x="7772400" y="50292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6" name="WordArt 16"/>
          <p:cNvSpPr>
            <a:spLocks noChangeArrowheads="1" noChangeShapeType="1" noTextEdit="1"/>
          </p:cNvSpPr>
          <p:nvPr/>
        </p:nvSpPr>
        <p:spPr bwMode="auto">
          <a:xfrm>
            <a:off x="1143000" y="2590800"/>
            <a:ext cx="272415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انتظار (در صف ماندن)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حمل و نقل غير ضروي (ناشي از استقرار نامناسب)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جستجو براي قطعات يا ابزار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جا به جايي غير ضروري قطعات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ارتباطات غير ضروري 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توليد محصولات معيوب</a:t>
            </a:r>
          </a:p>
        </p:txBody>
      </p:sp>
      <p:sp>
        <p:nvSpPr>
          <p:cNvPr id="46097" name="WordArt 17"/>
          <p:cNvSpPr>
            <a:spLocks noChangeArrowheads="1" noChangeShapeType="1" noTextEdit="1"/>
          </p:cNvSpPr>
          <p:nvPr/>
        </p:nvSpPr>
        <p:spPr bwMode="auto">
          <a:xfrm>
            <a:off x="2057400" y="4419600"/>
            <a:ext cx="18002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اتلاف ناشي از فرايند هاي ناقص</a:t>
            </a:r>
          </a:p>
          <a:p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تلفات حمل و نقل</a:t>
            </a:r>
          </a:p>
        </p:txBody>
      </p:sp>
      <p:sp>
        <p:nvSpPr>
          <p:cNvPr id="46098" name="AutoShape 18"/>
          <p:cNvSpPr>
            <a:spLocks noChangeArrowheads="1"/>
          </p:cNvSpPr>
          <p:nvPr/>
        </p:nvSpPr>
        <p:spPr bwMode="auto">
          <a:xfrm>
            <a:off x="3962400" y="44958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099" name="AutoShape 19"/>
          <p:cNvSpPr>
            <a:spLocks noChangeArrowheads="1"/>
          </p:cNvSpPr>
          <p:nvPr/>
        </p:nvSpPr>
        <p:spPr bwMode="auto">
          <a:xfrm>
            <a:off x="3962400" y="41910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0" name="AutoShape 20"/>
          <p:cNvSpPr>
            <a:spLocks noChangeArrowheads="1"/>
          </p:cNvSpPr>
          <p:nvPr/>
        </p:nvSpPr>
        <p:spPr bwMode="auto">
          <a:xfrm>
            <a:off x="3962400" y="38862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1" name="AutoShape 21"/>
          <p:cNvSpPr>
            <a:spLocks noChangeArrowheads="1"/>
          </p:cNvSpPr>
          <p:nvPr/>
        </p:nvSpPr>
        <p:spPr bwMode="auto">
          <a:xfrm>
            <a:off x="3962400" y="35814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2" name="AutoShape 22"/>
          <p:cNvSpPr>
            <a:spLocks noChangeArrowheads="1"/>
          </p:cNvSpPr>
          <p:nvPr/>
        </p:nvSpPr>
        <p:spPr bwMode="auto">
          <a:xfrm>
            <a:off x="3962400" y="32766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3" name="AutoShape 23"/>
          <p:cNvSpPr>
            <a:spLocks noChangeArrowheads="1"/>
          </p:cNvSpPr>
          <p:nvPr/>
        </p:nvSpPr>
        <p:spPr bwMode="auto">
          <a:xfrm>
            <a:off x="3962400" y="29718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4" name="AutoShape 24"/>
          <p:cNvSpPr>
            <a:spLocks noChangeArrowheads="1"/>
          </p:cNvSpPr>
          <p:nvPr/>
        </p:nvSpPr>
        <p:spPr bwMode="auto">
          <a:xfrm>
            <a:off x="3962400" y="26670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5" name="AutoShape 25"/>
          <p:cNvSpPr>
            <a:spLocks noChangeArrowheads="1"/>
          </p:cNvSpPr>
          <p:nvPr/>
        </p:nvSpPr>
        <p:spPr bwMode="auto">
          <a:xfrm>
            <a:off x="3962400" y="4800600"/>
            <a:ext cx="152400" cy="76200"/>
          </a:xfrm>
          <a:prstGeom prst="star5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6106" name="WordArt 26"/>
          <p:cNvSpPr>
            <a:spLocks noChangeArrowheads="1" noChangeShapeType="1" noTextEdit="1"/>
          </p:cNvSpPr>
          <p:nvPr/>
        </p:nvSpPr>
        <p:spPr bwMode="auto">
          <a:xfrm>
            <a:off x="7848600" y="1447800"/>
            <a:ext cx="7524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تصوير شماره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WordArt 4"/>
          <p:cNvSpPr>
            <a:spLocks noChangeArrowheads="1" noChangeShapeType="1" noTextEdit="1"/>
          </p:cNvSpPr>
          <p:nvPr/>
        </p:nvSpPr>
        <p:spPr bwMode="auto">
          <a:xfrm>
            <a:off x="3886200" y="1676400"/>
            <a:ext cx="4776788" cy="40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ارزيابي تغييرات در جهت توليد ناب (عناصر توليد ناب)</a:t>
            </a:r>
          </a:p>
        </p:txBody>
      </p:sp>
      <p:sp>
        <p:nvSpPr>
          <p:cNvPr id="47109" name="WordArt 5"/>
          <p:cNvSpPr>
            <a:spLocks noChangeArrowheads="1" noChangeShapeType="1" noTextEdit="1"/>
          </p:cNvSpPr>
          <p:nvPr/>
        </p:nvSpPr>
        <p:spPr bwMode="auto">
          <a:xfrm>
            <a:off x="1143000" y="2590800"/>
            <a:ext cx="6934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با در نظر گرفتن اصول اساسي ناب مي توان اين مراحل را براي اجرا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نظر گرفت:</a:t>
            </a:r>
          </a:p>
        </p:txBody>
      </p:sp>
      <p:sp>
        <p:nvSpPr>
          <p:cNvPr id="47110" name="WordArt 6"/>
          <p:cNvSpPr>
            <a:spLocks noChangeArrowheads="1" noChangeShapeType="1" noTextEdit="1"/>
          </p:cNvSpPr>
          <p:nvPr/>
        </p:nvSpPr>
        <p:spPr bwMode="auto">
          <a:xfrm>
            <a:off x="1066800" y="3581400"/>
            <a:ext cx="7010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تعيين دقيق ارزش هر محصول، شناسايي جريان ارزش محصولات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(زنجيره ارزش مشتري) ، حركت بدون وقفه در مسير، سيستم كششي</a:t>
            </a:r>
          </a:p>
        </p:txBody>
      </p:sp>
      <p:sp>
        <p:nvSpPr>
          <p:cNvPr id="47111" name="WordArt 7"/>
          <p:cNvSpPr>
            <a:spLocks noChangeArrowheads="1" noChangeShapeType="1" noTextEdit="1"/>
          </p:cNvSpPr>
          <p:nvPr/>
        </p:nvSpPr>
        <p:spPr bwMode="auto">
          <a:xfrm>
            <a:off x="1066800" y="4191000"/>
            <a:ext cx="7010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تعقيب كمال. به منظور ارزيابي تغييرات در جهت تو ليد ناب بايد </a:t>
            </a:r>
          </a:p>
          <a:p>
            <a:r>
              <a:rPr lang="fa-IR" sz="1600" i="1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مولفه هايي را لحاظ كرد.</a:t>
            </a:r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8229600" y="3581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7113" name="Oval 9"/>
          <p:cNvSpPr>
            <a:spLocks noChangeArrowheads="1"/>
          </p:cNvSpPr>
          <p:nvPr/>
        </p:nvSpPr>
        <p:spPr bwMode="auto">
          <a:xfrm>
            <a:off x="8229600" y="2667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WordArt 4"/>
          <p:cNvSpPr>
            <a:spLocks noChangeArrowheads="1" noChangeShapeType="1" noTextEdit="1"/>
          </p:cNvSpPr>
          <p:nvPr/>
        </p:nvSpPr>
        <p:spPr bwMode="auto">
          <a:xfrm>
            <a:off x="5105400" y="1295400"/>
            <a:ext cx="352425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مولفه هايي در جهت توليد ناب</a:t>
            </a:r>
          </a:p>
        </p:txBody>
      </p:sp>
      <p:sp>
        <p:nvSpPr>
          <p:cNvPr id="48133" name="WordArt 5"/>
          <p:cNvSpPr>
            <a:spLocks noChangeArrowheads="1" noChangeShapeType="1" noTextEdit="1"/>
          </p:cNvSpPr>
          <p:nvPr/>
        </p:nvSpPr>
        <p:spPr bwMode="auto">
          <a:xfrm>
            <a:off x="1447800" y="2209800"/>
            <a:ext cx="681037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1_ حذف اتلاف (يعني هر چيزي كه مشتري نمي خواهد براي آن بهايي بپردازد).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2_ بهبود مستمر توسط حلقه هاي كيفيت و سيستم پيشنهادات.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3_ عيوب صفر كه لازمه كيفيت است.</a:t>
            </a:r>
          </a:p>
        </p:txBody>
      </p:sp>
      <p:sp>
        <p:nvSpPr>
          <p:cNvPr id="48134" name="WordArt 6"/>
          <p:cNvSpPr>
            <a:spLocks noChangeArrowheads="1" noChangeShapeType="1" noTextEdit="1"/>
          </p:cNvSpPr>
          <p:nvPr/>
        </p:nvSpPr>
        <p:spPr bwMode="auto">
          <a:xfrm>
            <a:off x="1295400" y="3352800"/>
            <a:ext cx="69056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4_ سيستم كششي به جاي فشاري (جريان فرايند بر اساس نيازها و تمركز بر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خروجي و سنجش تطابق با خواست هاي مشتري به جاي تمركز بر ورودي).</a:t>
            </a:r>
          </a:p>
        </p:txBody>
      </p:sp>
      <p:sp>
        <p:nvSpPr>
          <p:cNvPr id="48135" name="WordArt 7"/>
          <p:cNvSpPr>
            <a:spLocks noChangeArrowheads="1" noChangeShapeType="1" noTextEdit="1"/>
          </p:cNvSpPr>
          <p:nvPr/>
        </p:nvSpPr>
        <p:spPr bwMode="auto">
          <a:xfrm>
            <a:off x="1752600" y="4114800"/>
            <a:ext cx="64198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5_ تيم هاي چند كاركردي (كه منجر به كاهش تعداد سطوح سازماني مي شود).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6_ به هنگام بودن (به معناي كوتاه كردن زمان سفارش).</a:t>
            </a:r>
          </a:p>
        </p:txBody>
      </p:sp>
      <p:sp>
        <p:nvSpPr>
          <p:cNvPr id="48136" name="WordArt 8"/>
          <p:cNvSpPr>
            <a:spLocks noChangeArrowheads="1" noChangeShapeType="1" noTextEdit="1"/>
          </p:cNvSpPr>
          <p:nvPr/>
        </p:nvSpPr>
        <p:spPr bwMode="auto">
          <a:xfrm>
            <a:off x="1219200" y="4953000"/>
            <a:ext cx="6934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7_ مسئوليتهاي غير متمركز و وظايف تلفيقي (كه بوسيله افزايش محتواي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كاري و كاهش نيروي نظارتي و نيروي كار غير مستقيم صورت مي گيرد).</a:t>
            </a:r>
          </a:p>
        </p:txBody>
      </p:sp>
      <p:sp>
        <p:nvSpPr>
          <p:cNvPr id="48137" name="WordArt 9"/>
          <p:cNvSpPr>
            <a:spLocks noChangeArrowheads="1" noChangeShapeType="1" noTextEdit="1"/>
          </p:cNvSpPr>
          <p:nvPr/>
        </p:nvSpPr>
        <p:spPr bwMode="auto">
          <a:xfrm>
            <a:off x="1905000" y="5638800"/>
            <a:ext cx="61912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8_ كنترل كيفيت در حين فرايند به جاي بازرسي در انتهاي فرايند.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772400" y="609600"/>
            <a:ext cx="1052513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چکیده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457200" y="1752600"/>
            <a:ext cx="807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لازمه رقابت در دنیای تولید کنونی بهره گیری از تمام فنون،ابزارها و ایده های جدید ناب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است.در نیمه دوم قرن بیستم،تولیدکنندگان جهان با رقبایی جدید مواجه شدند که با نیمی 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457200" y="2743200"/>
            <a:ext cx="807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از سرمایه وامکانات لازم،محصولات را با کیفیتی بهتر،تنوعی بیشتر و با قیمیت پایین تر به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بازار جهانی عرضه می کردند.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533400" y="3810000"/>
            <a:ext cx="7924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یکی از این تکنیک های جدید تولید ناب است که برخواسته از صنعت خودروسازی است.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با توجه به این که صنعت خودروسازی یک صنعت مادر و به تعبیری((صنعت صنعتها))محسوب</a:t>
            </a:r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457200" y="4876800"/>
            <a:ext cx="8001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می شود و از طرف دیگر با لحاظ کردن پتانسیل های عظیم و اهمیت صنعت خودروسازی در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زمینه توسعه و اشتغال زایی،اجرای موفق اصول ناب در این صنعت منجر به افزایش چشمگیر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371600" y="1981200"/>
            <a:ext cx="690562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9_ تنظيم سريع دستگاهها (به خاطر تنوع توليدات و بالا بودن تعداد دفعات توليد).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10_ شبكه ي تامين (ارائه بازخورد به عرضه كننده و رابطه بر مبناي سود دوطرفه).</a:t>
            </a:r>
          </a:p>
        </p:txBody>
      </p:sp>
      <p:sp>
        <p:nvSpPr>
          <p:cNvPr id="49157" name="WordArt 5"/>
          <p:cNvSpPr>
            <a:spLocks noChangeArrowheads="1" noChangeShapeType="1" noTextEdit="1"/>
          </p:cNvSpPr>
          <p:nvPr/>
        </p:nvSpPr>
        <p:spPr bwMode="auto">
          <a:xfrm>
            <a:off x="1371600" y="2667000"/>
            <a:ext cx="68389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11_ سيستم نگهداري و تعميرات جاممع پيشگيرانه (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TPM) . (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بوسيله بهبود و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اصلاح ماشين آلات و آموزش كاركنان).</a:t>
            </a: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1219200" y="3352800"/>
            <a:ext cx="70199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12_ توليد محموله هاي كوچك (سفارشهاي كم).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13_ منابع قابل انعطاف (نيروي كار با گستره متنوعي از مهارتها و تخصصها و  </a:t>
            </a:r>
          </a:p>
        </p:txBody>
      </p:sp>
      <p:sp>
        <p:nvSpPr>
          <p:cNvPr id="49159" name="WordArt 7"/>
          <p:cNvSpPr>
            <a:spLocks noChangeArrowheads="1" noChangeShapeType="1" noTextEdit="1"/>
          </p:cNvSpPr>
          <p:nvPr/>
        </p:nvSpPr>
        <p:spPr bwMode="auto">
          <a:xfrm>
            <a:off x="1905000" y="3962400"/>
            <a:ext cx="6248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تجهيزات جند كاره براي توليد محصولات متفاوت در دستگاههاي مشابه).</a:t>
            </a:r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V="1">
            <a:off x="3581400" y="4800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3581400" y="60960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V="1">
            <a:off x="3886200" y="4953000"/>
            <a:ext cx="1981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9168" name="Arc 16"/>
          <p:cNvSpPr>
            <a:spLocks/>
          </p:cNvSpPr>
          <p:nvPr/>
        </p:nvSpPr>
        <p:spPr bwMode="auto">
          <a:xfrm flipH="1" flipV="1">
            <a:off x="3733800" y="4800600"/>
            <a:ext cx="2362200" cy="1143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49170" name="WordArt 18"/>
          <p:cNvSpPr>
            <a:spLocks noChangeArrowheads="1" noChangeShapeType="1" noTextEdit="1"/>
          </p:cNvSpPr>
          <p:nvPr/>
        </p:nvSpPr>
        <p:spPr bwMode="auto">
          <a:xfrm>
            <a:off x="3810000" y="4724400"/>
            <a:ext cx="6858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هزينه راه اندازي</a:t>
            </a:r>
          </a:p>
        </p:txBody>
      </p:sp>
      <p:sp>
        <p:nvSpPr>
          <p:cNvPr id="49171" name="WordArt 19"/>
          <p:cNvSpPr>
            <a:spLocks noChangeArrowheads="1" noChangeShapeType="1" noTextEdit="1"/>
          </p:cNvSpPr>
          <p:nvPr/>
        </p:nvSpPr>
        <p:spPr bwMode="auto">
          <a:xfrm>
            <a:off x="5257800" y="4724400"/>
            <a:ext cx="6858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هزينه انبارداري</a:t>
            </a:r>
          </a:p>
        </p:txBody>
      </p:sp>
      <p:sp>
        <p:nvSpPr>
          <p:cNvPr id="49172" name="WordArt 20"/>
          <p:cNvSpPr>
            <a:spLocks noChangeArrowheads="1" noChangeShapeType="1" noTextEdit="1"/>
          </p:cNvSpPr>
          <p:nvPr/>
        </p:nvSpPr>
        <p:spPr bwMode="auto">
          <a:xfrm>
            <a:off x="4800600" y="6248400"/>
            <a:ext cx="6096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حجم بسته ها</a:t>
            </a:r>
          </a:p>
        </p:txBody>
      </p:sp>
      <p:sp>
        <p:nvSpPr>
          <p:cNvPr id="49173" name="WordArt 21"/>
          <p:cNvSpPr>
            <a:spLocks noChangeArrowheads="1" noChangeShapeType="1" noTextEdit="1"/>
          </p:cNvSpPr>
          <p:nvPr/>
        </p:nvSpPr>
        <p:spPr bwMode="auto">
          <a:xfrm>
            <a:off x="3124200" y="5410200"/>
            <a:ext cx="3429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هزينه</a:t>
            </a:r>
          </a:p>
        </p:txBody>
      </p:sp>
      <p:sp>
        <p:nvSpPr>
          <p:cNvPr id="49174" name="WordArt 22"/>
          <p:cNvSpPr>
            <a:spLocks noChangeArrowheads="1" noChangeShapeType="1" noTextEdit="1"/>
          </p:cNvSpPr>
          <p:nvPr/>
        </p:nvSpPr>
        <p:spPr bwMode="auto">
          <a:xfrm>
            <a:off x="4419600" y="5867400"/>
            <a:ext cx="304800" cy="76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EPR</a:t>
            </a:r>
            <a:endParaRPr lang="fa-IR" sz="900" i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Bodoni MT" panose="020706030806060202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WordArt 4"/>
          <p:cNvSpPr>
            <a:spLocks noChangeArrowheads="1" noChangeShapeType="1" noTextEdit="1"/>
          </p:cNvSpPr>
          <p:nvPr/>
        </p:nvSpPr>
        <p:spPr bwMode="auto">
          <a:xfrm>
            <a:off x="1219200" y="1981200"/>
            <a:ext cx="6858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14_ رضايت مشتري (هم رضايت مشتريان دروني كه كاركنان هستند و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هم تامين رضايت مشتريان بيروني)</a:t>
            </a:r>
          </a:p>
        </p:txBody>
      </p:sp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1143000" y="2667000"/>
            <a:ext cx="68484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15_ سيستم توليد جي دو كا (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JIDOKA) (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انتقال هوش انساني به ماشين آلات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خودكار به طوري كه در مقابل توليد يك قطعه معيوب حساس مي باشد و ضمن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اخطار، به طور خودكار متوقف شود). </a:t>
            </a:r>
          </a:p>
        </p:txBody>
      </p:sp>
      <p:sp>
        <p:nvSpPr>
          <p:cNvPr id="50182" name="WordArt 6"/>
          <p:cNvSpPr>
            <a:spLocks noChangeArrowheads="1" noChangeShapeType="1" noTextEdit="1"/>
          </p:cNvSpPr>
          <p:nvPr/>
        </p:nvSpPr>
        <p:spPr bwMode="auto">
          <a:xfrm>
            <a:off x="1143000" y="3657600"/>
            <a:ext cx="688657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16_ استقرارهاي سلولي : استقرار انواع ماشين آلات (نوعاُ به شكل 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U)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به نحوي كه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عمليات متفاوت طي يك توالي فشرده و تنگاتنگ صورت پذيرد. در اين شكل نمونه اي از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استقرار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U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شكل ترسيم شده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WordArt 4"/>
          <p:cNvSpPr>
            <a:spLocks noChangeArrowheads="1" noChangeShapeType="1" noTextEdit="1"/>
          </p:cNvSpPr>
          <p:nvPr/>
        </p:nvSpPr>
        <p:spPr bwMode="auto">
          <a:xfrm>
            <a:off x="5257800" y="1295400"/>
            <a:ext cx="320040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نقاط ضعف تكنيك ناب</a:t>
            </a:r>
          </a:p>
        </p:txBody>
      </p:sp>
      <p:sp>
        <p:nvSpPr>
          <p:cNvPr id="51205" name="WordArt 5"/>
          <p:cNvSpPr>
            <a:spLocks noChangeArrowheads="1" noChangeShapeType="1" noTextEdit="1"/>
          </p:cNvSpPr>
          <p:nvPr/>
        </p:nvSpPr>
        <p:spPr bwMode="auto">
          <a:xfrm>
            <a:off x="1295400" y="2209800"/>
            <a:ext cx="6791325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تكنيك ناب ممكن است بدون سنجش منطقي نتايج، ريسك را افزايش دهد.</a:t>
            </a:r>
          </a:p>
        </p:txBody>
      </p:sp>
      <p:sp>
        <p:nvSpPr>
          <p:cNvPr id="51206" name="WordArt 6"/>
          <p:cNvSpPr>
            <a:spLocks noChangeArrowheads="1" noChangeShapeType="1" noTextEdit="1"/>
          </p:cNvSpPr>
          <p:nvPr/>
        </p:nvSpPr>
        <p:spPr bwMode="auto">
          <a:xfrm>
            <a:off x="1143000" y="2819400"/>
            <a:ext cx="69437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تكنيك ناب ممكن است نتواند مستندات كافي جهت سود در بازار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كسب و كار براي حسابداري سنتي ارائه دهد.</a:t>
            </a:r>
          </a:p>
        </p:txBody>
      </p:sp>
      <p:sp>
        <p:nvSpPr>
          <p:cNvPr id="51207" name="WordArt 7"/>
          <p:cNvSpPr>
            <a:spLocks noChangeArrowheads="1" noChangeShapeType="1" noTextEdit="1"/>
          </p:cNvSpPr>
          <p:nvPr/>
        </p:nvSpPr>
        <p:spPr bwMode="auto">
          <a:xfrm>
            <a:off x="1143000" y="3657600"/>
            <a:ext cx="68961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به هنگام مواجهه با مسائل پيچيده مكرر و متقابل با محدوديت هايي مواجه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است زيرا روش سعي و خطا را در پيش مي گيرد.</a:t>
            </a:r>
          </a:p>
        </p:txBody>
      </p:sp>
      <p:sp>
        <p:nvSpPr>
          <p:cNvPr id="51208" name="WordArt 8"/>
          <p:cNvSpPr>
            <a:spLocks noChangeArrowheads="1" noChangeShapeType="1" noTextEdit="1"/>
          </p:cNvSpPr>
          <p:nvPr/>
        </p:nvSpPr>
        <p:spPr bwMode="auto">
          <a:xfrm>
            <a:off x="1143000" y="4495800"/>
            <a:ext cx="68770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سيستم فروش ناب و همين طور آموزش كاركنان و متناسب كردن سيستم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سازمان با اهداف ناب ممكن است مجموع هزينه ها را افزايش دهد.</a:t>
            </a:r>
          </a:p>
        </p:txBody>
      </p:sp>
      <p:sp>
        <p:nvSpPr>
          <p:cNvPr id="51210" name="Oval 10"/>
          <p:cNvSpPr>
            <a:spLocks noChangeArrowheads="1"/>
          </p:cNvSpPr>
          <p:nvPr/>
        </p:nvSpPr>
        <p:spPr bwMode="auto">
          <a:xfrm>
            <a:off x="8382000" y="2743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51211" name="Oval 11"/>
          <p:cNvSpPr>
            <a:spLocks noChangeArrowheads="1"/>
          </p:cNvSpPr>
          <p:nvPr/>
        </p:nvSpPr>
        <p:spPr bwMode="auto">
          <a:xfrm>
            <a:off x="8382000" y="3657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51212" name="Oval 12"/>
          <p:cNvSpPr>
            <a:spLocks noChangeArrowheads="1"/>
          </p:cNvSpPr>
          <p:nvPr/>
        </p:nvSpPr>
        <p:spPr bwMode="auto">
          <a:xfrm>
            <a:off x="8382000" y="44958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51213" name="Oval 13"/>
          <p:cNvSpPr>
            <a:spLocks noChangeArrowheads="1"/>
          </p:cNvSpPr>
          <p:nvPr/>
        </p:nvSpPr>
        <p:spPr bwMode="auto">
          <a:xfrm>
            <a:off x="8382000" y="22098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5410200" y="1371600"/>
            <a:ext cx="3038475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مديريت به موقع موجوديها</a:t>
            </a:r>
          </a:p>
        </p:txBody>
      </p:sp>
      <p:sp>
        <p:nvSpPr>
          <p:cNvPr id="52229" name="WordArt 5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66865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سيستم سنتي توليد، موجوديهايي از مواد خام و قطعات كالاهاي نيم ساخته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كالاهاي آماده فروش نگهداري مي شود تا در مقابل امكان در دسترس نبودن </a:t>
            </a:r>
          </a:p>
        </p:txBody>
      </p:sp>
      <p:sp>
        <p:nvSpPr>
          <p:cNvPr id="52230" name="WordArt 6"/>
          <p:cNvSpPr>
            <a:spLocks noChangeArrowheads="1" noChangeShapeType="1" noTextEdit="1"/>
          </p:cNvSpPr>
          <p:nvPr/>
        </p:nvSpPr>
        <p:spPr bwMode="auto">
          <a:xfrm>
            <a:off x="1295400" y="3048000"/>
            <a:ext cx="6629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اقلام مورد نياز ، ايمني لازم وجود داشته باشد . اما در سالهاي اخير مديران واحدهاي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پي برده اند كه نگهداري موديهاي ايمني هزينه قابل توجهي را در بر دارد. زيرا نگهداري</a:t>
            </a:r>
          </a:p>
        </p:txBody>
      </p:sp>
      <p:sp>
        <p:nvSpPr>
          <p:cNvPr id="52231" name="WordArt 7"/>
          <p:cNvSpPr>
            <a:spLocks noChangeArrowheads="1" noChangeShapeType="1" noTextEdit="1"/>
          </p:cNvSpPr>
          <p:nvPr/>
        </p:nvSpPr>
        <p:spPr bwMode="auto">
          <a:xfrm>
            <a:off x="1219200" y="3810000"/>
            <a:ext cx="66865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موجب مصرف منابع ارزشمند مي شود و هزينه هاي مخفي را ايجاد مي كند. بنابراين،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بسياري از واحدهاي توليدي در كشورهاي صنعتي، نحوه توليد و مديريت موجوديهاي </a:t>
            </a:r>
          </a:p>
        </p:txBody>
      </p:sp>
      <p:sp>
        <p:nvSpPr>
          <p:cNvPr id="52232" name="WordArt 8"/>
          <p:cNvSpPr>
            <a:spLocks noChangeArrowheads="1" noChangeShapeType="1" noTextEdit="1"/>
          </p:cNvSpPr>
          <p:nvPr/>
        </p:nvSpPr>
        <p:spPr bwMode="auto">
          <a:xfrm>
            <a:off x="1295400" y="4572000"/>
            <a:ext cx="658177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خود را تغيير داده و استراتژي جديدي را براي كنترل جريان و فرآيند توليد به موقع به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اجرا گذاشته اند كه مديريت به موقع موجوديها ناميده مي شود. در اين استراتژي،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WordArt 4"/>
          <p:cNvSpPr>
            <a:spLocks noChangeArrowheads="1" noChangeShapeType="1" noTextEdit="1"/>
          </p:cNvSpPr>
          <p:nvPr/>
        </p:nvSpPr>
        <p:spPr bwMode="auto">
          <a:xfrm>
            <a:off x="990600" y="2590800"/>
            <a:ext cx="70389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مواد خام و قطعات هنگامي خريداري يا ساخته مي شود كه د رمراحل مختلف فرآيند توليد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مورد نياز باشد. اين نحوه توليد و مديريت موجوديها، به دليل كاهش سطح موجوديها،موجب</a:t>
            </a:r>
          </a:p>
        </p:txBody>
      </p:sp>
      <p:sp>
        <p:nvSpPr>
          <p:cNvPr id="53253" name="WordArt 5"/>
          <p:cNvSpPr>
            <a:spLocks noChangeArrowheads="1" noChangeShapeType="1" noTextEdit="1"/>
          </p:cNvSpPr>
          <p:nvPr/>
        </p:nvSpPr>
        <p:spPr bwMode="auto">
          <a:xfrm>
            <a:off x="990600" y="3581400"/>
            <a:ext cx="7010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صرفه جوييهاي قابل توجهي در هزينه ها شده است. به همين ترتيب، كالاهاي نيم ساخته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مورد نياز در هر يك از مراحل توليد قبل از اين كه در مرحله بعدي لازم باشد توليد نمي شود. </a:t>
            </a:r>
          </a:p>
        </p:txBody>
      </p:sp>
      <p:sp>
        <p:nvSpPr>
          <p:cNvPr id="53254" name="WordArt 6"/>
          <p:cNvSpPr>
            <a:spLocks noChangeArrowheads="1" noChangeShapeType="1" noTextEdit="1"/>
          </p:cNvSpPr>
          <p:nvPr/>
        </p:nvSpPr>
        <p:spPr bwMode="auto">
          <a:xfrm>
            <a:off x="990600" y="4495800"/>
            <a:ext cx="700087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كالاهاي ساخته شده نيز هنگامي توليد مي شود كه براي تامين سفارش مشتريان ضرورت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داشته باشد.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WordArt 4"/>
          <p:cNvSpPr>
            <a:spLocks noChangeArrowheads="1" noChangeShapeType="1" noTextEdit="1"/>
          </p:cNvSpPr>
          <p:nvPr/>
        </p:nvSpPr>
        <p:spPr bwMode="auto">
          <a:xfrm>
            <a:off x="2286000" y="1219200"/>
            <a:ext cx="630555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ويژگيهاي عمده سيستم مديريت به موقع موجوديها در فرآيند توليد</a:t>
            </a:r>
          </a:p>
        </p:txBody>
      </p:sp>
      <p:sp>
        <p:nvSpPr>
          <p:cNvPr id="55301" name="WordArt 5"/>
          <p:cNvSpPr>
            <a:spLocks noChangeArrowheads="1" noChangeShapeType="1" noTextEdit="1"/>
          </p:cNvSpPr>
          <p:nvPr/>
        </p:nvSpPr>
        <p:spPr bwMode="auto">
          <a:xfrm>
            <a:off x="4572000" y="2438400"/>
            <a:ext cx="3452813" cy="249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1_ سرعت يكنواخت و هموار توليد:</a:t>
            </a:r>
          </a:p>
        </p:txBody>
      </p:sp>
      <p:sp>
        <p:nvSpPr>
          <p:cNvPr id="55302" name="WordArt 6"/>
          <p:cNvSpPr>
            <a:spLocks noChangeArrowheads="1" noChangeShapeType="1" noTextEdit="1"/>
          </p:cNvSpPr>
          <p:nvPr/>
        </p:nvSpPr>
        <p:spPr bwMode="auto">
          <a:xfrm>
            <a:off x="1066800" y="3048000"/>
            <a:ext cx="6934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يكي از هدفهاي با اهميت سيستم 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JIT،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برقراري هموار توليد است كه با خريد مواد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كالا ها از فروشندگان شروع و با تحويل كالا به مشتريان تمام مي شود. سرعتهاي</a:t>
            </a:r>
          </a:p>
        </p:txBody>
      </p:sp>
      <p:sp>
        <p:nvSpPr>
          <p:cNvPr id="55303" name="WordArt 7"/>
          <p:cNvSpPr>
            <a:spLocks noChangeArrowheads="1" noChangeShapeType="1" noTextEdit="1"/>
          </p:cNvSpPr>
          <p:nvPr/>
        </p:nvSpPr>
        <p:spPr bwMode="auto">
          <a:xfrm>
            <a:off x="1066800" y="3810000"/>
            <a:ext cx="6858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حال نوسان توليد، موجب تاخير يا ايجاد موجوديهاي بيش از اندازه كالاها ي در دست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ساخت مي گردد. اين هزينه هاي بدون ارزش افزوده، در سيستم 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JIT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حذف مي شود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يا به نحو چشمگيري كاهش مي يابند.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WordArt 4"/>
          <p:cNvSpPr>
            <a:spLocks noChangeArrowheads="1" noChangeShapeType="1" noTextEdit="1"/>
          </p:cNvSpPr>
          <p:nvPr/>
        </p:nvSpPr>
        <p:spPr bwMode="auto">
          <a:xfrm>
            <a:off x="4800600" y="1752600"/>
            <a:ext cx="34861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2_ مراحل هم آهنگ فرايند توليد:</a:t>
            </a:r>
          </a:p>
        </p:txBody>
      </p:sp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914400" y="2590800"/>
            <a:ext cx="7010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سيستم 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JIT،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كالاها در هر يك از مراحل توليد تنها هنگامي ساخته ميشود كه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مرحله بعدي مورد نياز باشد. در اين صورت، موجودي كالاهاي در دست ساخت </a:t>
            </a:r>
          </a:p>
        </p:txBody>
      </p:sp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69246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مراحل توليد كاهش مي يابد يا كلاُ حذف مي شود. در نتيجه، مدت انتظار و هزينه هاي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بدون ارزش افزوده آن كاهش مي يابد.</a:t>
            </a:r>
          </a:p>
        </p:txBody>
      </p:sp>
      <p:sp>
        <p:nvSpPr>
          <p:cNvPr id="56327" name="WordArt 7"/>
          <p:cNvSpPr>
            <a:spLocks noChangeArrowheads="1" noChangeShapeType="1" noTextEdit="1"/>
          </p:cNvSpPr>
          <p:nvPr/>
        </p:nvSpPr>
        <p:spPr bwMode="auto">
          <a:xfrm>
            <a:off x="990600" y="4038600"/>
            <a:ext cx="68675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روش توليد مذكور در بالا از آخرين مرحله توليد شروع مي شود. هنگامي كه مواد و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قطعاتي در آخرين مرحله مونتاژ مورد نياز است، پيامي به مركز فعاليت ماقبل ارسال</a:t>
            </a:r>
          </a:p>
        </p:txBody>
      </p:sp>
      <p:sp>
        <p:nvSpPr>
          <p:cNvPr id="56328" name="WordArt 8"/>
          <p:cNvSpPr>
            <a:spLocks noChangeArrowheads="1" noChangeShapeType="1" noTextEdit="1"/>
          </p:cNvSpPr>
          <p:nvPr/>
        </p:nvSpPr>
        <p:spPr bwMode="auto">
          <a:xfrm>
            <a:off x="914400" y="4648200"/>
            <a:ext cx="6934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مي شود تا مواد و قطعات موردنياز را ظرف چند ساعت آينده نمايند. اين طرز كار در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تمامي مراحل توليد تا اولين مرحله ادامه مي يابد. بنابراين، هيچ كالايي قبل از دريافت </a:t>
            </a:r>
          </a:p>
        </p:txBody>
      </p:sp>
      <p:sp>
        <p:nvSpPr>
          <p:cNvPr id="56329" name="WordArt 9"/>
          <p:cNvSpPr>
            <a:spLocks noChangeArrowheads="1" noChangeShapeType="1" noTextEdit="1"/>
          </p:cNvSpPr>
          <p:nvPr/>
        </p:nvSpPr>
        <p:spPr bwMode="auto">
          <a:xfrm>
            <a:off x="990600" y="5334000"/>
            <a:ext cx="679132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پيام از مرحله توليدي مابعد ساخته نمي شود، موجوديها اضافه نمي گردد و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فرآيند توليد جريان هموار و يكنواخت خواهد داشت.</a:t>
            </a:r>
          </a:p>
        </p:txBody>
      </p:sp>
      <p:sp>
        <p:nvSpPr>
          <p:cNvPr id="56330" name="Oval 10"/>
          <p:cNvSpPr>
            <a:spLocks noChangeArrowheads="1"/>
          </p:cNvSpPr>
          <p:nvPr/>
        </p:nvSpPr>
        <p:spPr bwMode="auto">
          <a:xfrm>
            <a:off x="8153400" y="2667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  <p:sp>
        <p:nvSpPr>
          <p:cNvPr id="56332" name="Oval 12"/>
          <p:cNvSpPr>
            <a:spLocks noChangeArrowheads="1"/>
          </p:cNvSpPr>
          <p:nvPr/>
        </p:nvSpPr>
        <p:spPr bwMode="auto">
          <a:xfrm>
            <a:off x="8153400" y="41148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WordArt 4"/>
          <p:cNvSpPr>
            <a:spLocks noChangeArrowheads="1" noChangeShapeType="1" noTextEdit="1"/>
          </p:cNvSpPr>
          <p:nvPr/>
        </p:nvSpPr>
        <p:spPr bwMode="auto">
          <a:xfrm>
            <a:off x="5181600" y="2362200"/>
            <a:ext cx="323850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3_ خريد يا توليد به مقدار نسبتاٌ كم:</a:t>
            </a:r>
          </a:p>
        </p:txBody>
      </p:sp>
      <p:sp>
        <p:nvSpPr>
          <p:cNvPr id="57349" name="WordArt 5"/>
          <p:cNvSpPr>
            <a:spLocks noChangeArrowheads="1" noChangeShapeType="1" noTextEdit="1"/>
          </p:cNvSpPr>
          <p:nvPr/>
        </p:nvSpPr>
        <p:spPr bwMode="auto">
          <a:xfrm>
            <a:off x="1066800" y="3276600"/>
            <a:ext cx="6858000" cy="58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در سيستم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JIT،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كالاها به منظور ايجاد موجودي انبار خريداري يا ساخته نمي شود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تنها هنگام ضرورت براي تهيه يا ساخت آن اقدام مي گردد. نتيجه اين كار، كاهش</a:t>
            </a:r>
          </a:p>
        </p:txBody>
      </p:sp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68199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فضاي انبار مورد نياز و زمان عاطل و همچنين هزينه هاي بدون ارزش افزوده آن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WordArt 4"/>
          <p:cNvSpPr>
            <a:spLocks noChangeArrowheads="1" noChangeShapeType="1" noTextEdit="1"/>
          </p:cNvSpPr>
          <p:nvPr/>
        </p:nvSpPr>
        <p:spPr bwMode="auto">
          <a:xfrm>
            <a:off x="4267200" y="2286000"/>
            <a:ext cx="3900488" cy="40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4_ راه اندازي سريع و كم هزينه ماشين آلات:</a:t>
            </a:r>
          </a:p>
        </p:txBody>
      </p:sp>
      <p:sp>
        <p:nvSpPr>
          <p:cNvPr id="58373" name="WordArt 5"/>
          <p:cNvSpPr>
            <a:spLocks noChangeArrowheads="1" noChangeShapeType="1" noTextEdit="1"/>
          </p:cNvSpPr>
          <p:nvPr/>
        </p:nvSpPr>
        <p:spPr bwMode="auto">
          <a:xfrm>
            <a:off x="1143000" y="3276600"/>
            <a:ext cx="6629400" cy="1135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با توجه به توليد مقادير نسبتاً كم در هنگام ضرورت، لازم است كه بتوان راه اندازي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ماشين آلات را به سرعت انجام داد. فن آوري پيشرفته و كنترل ماشين ها توسط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كامپيوتر به دستيابي به اين سرعت كمك مي كند.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WordArt 4"/>
          <p:cNvSpPr>
            <a:spLocks noChangeArrowheads="1" noChangeShapeType="1" noTextEdit="1"/>
          </p:cNvSpPr>
          <p:nvPr/>
        </p:nvSpPr>
        <p:spPr bwMode="auto">
          <a:xfrm>
            <a:off x="3733800" y="2133600"/>
            <a:ext cx="455295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5_ كيفيت بالا براي مواد اوليه و كالاهاي ساخته شده:</a:t>
            </a:r>
          </a:p>
        </p:txBody>
      </p:sp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6934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اگر قرار است كه كالاها و قطعا هنگام نياز در دسترس قرار گيرد، لازم است كه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كيفيت آن نيز در سطحي قابل قبول باشد. زيرا در غير اين صورت، خط توليد دچار  </a:t>
            </a:r>
          </a:p>
        </p:txBody>
      </p:sp>
      <p:sp>
        <p:nvSpPr>
          <p:cNvPr id="59398" name="WordArt 6"/>
          <p:cNvSpPr>
            <a:spLocks noChangeArrowheads="1" noChangeShapeType="1" noTextEdit="1"/>
          </p:cNvSpPr>
          <p:nvPr/>
        </p:nvSpPr>
        <p:spPr bwMode="auto">
          <a:xfrm>
            <a:off x="1143000" y="3733800"/>
            <a:ext cx="6705600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وقفه و مبالغ با اهميتي از هزينه هاي بدون ارزش افزوده ايجاد مي شود. علاوه بر اين،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چون موجودي بسيار كمي از كالاهاي ساخته شده نگهداري مي گردد لازم است كه </a:t>
            </a:r>
          </a:p>
        </p:txBody>
      </p:sp>
      <p:sp>
        <p:nvSpPr>
          <p:cNvPr id="59399" name="WordArt 7"/>
          <p:cNvSpPr>
            <a:spLocks noChangeArrowheads="1" noChangeShapeType="1" noTextEdit="1"/>
          </p:cNvSpPr>
          <p:nvPr/>
        </p:nvSpPr>
        <p:spPr bwMode="auto">
          <a:xfrm>
            <a:off x="1143000" y="4495800"/>
            <a:ext cx="6629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كيفيت آن نيز در سطح بالا و قابل قبول باشد. به اين دليل، سيستم جامع كنترل كيفيت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غلباً با سيستم 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JIT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همراه است.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609600" y="1447800"/>
            <a:ext cx="78581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توان رقابتی تولید کنندگان داخلی با بهرهگیری از ویژگیهای تولید ناب در کاهش مداوم هزینه ها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وقیمتها می شود که طبعأبه دیگر صنایع نیز سرایت خواهد کرد.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609600" y="2514600"/>
            <a:ext cx="7848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تولید ناب در واقع شیوه تولیدی است ضمن به کارگیری فواید تولید انبوه و تولید دستی، با</a:t>
            </a:r>
          </a:p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هدف کاهش ضایعات وحذف هر فعالیت بدون ارزش افزوده شکل گرفته است.بر این مبنا 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609600" y="36576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تکنیک ناب با کمک مجموعه ابزارهای خود می تواند نقش بنیادینی در اصلاح و بهبود فرایندها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داشته باشد.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WordArt 4"/>
          <p:cNvSpPr>
            <a:spLocks noChangeArrowheads="1" noChangeShapeType="1" noTextEdit="1"/>
          </p:cNvSpPr>
          <p:nvPr/>
        </p:nvSpPr>
        <p:spPr bwMode="auto">
          <a:xfrm>
            <a:off x="4800600" y="2209800"/>
            <a:ext cx="35814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6_ سيستم اثر بخش نگهداري تجهيزات:</a:t>
            </a:r>
          </a:p>
        </p:txBody>
      </p:sp>
      <p:sp>
        <p:nvSpPr>
          <p:cNvPr id="60421" name="WordArt 5"/>
          <p:cNvSpPr>
            <a:spLocks noChangeArrowheads="1" noChangeShapeType="1" noTextEdit="1"/>
          </p:cNvSpPr>
          <p:nvPr/>
        </p:nvSpPr>
        <p:spPr bwMode="auto">
          <a:xfrm>
            <a:off x="1295400" y="3048000"/>
            <a:ext cx="6629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نظر به اين كه كالاهاي مورد نياز مشتريان بايد به موقع ساخته شود، نمي توان خرابي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تجهيزات و توقف فرآيند توليد را به آساني تحمل كرد. با اين ترتيب، ايجاد سيستم </a:t>
            </a:r>
          </a:p>
        </p:txBody>
      </p:sp>
      <p:sp>
        <p:nvSpPr>
          <p:cNvPr id="60422" name="WordArt 6"/>
          <p:cNvSpPr>
            <a:spLocks noChangeArrowheads="1" noChangeShapeType="1" noTextEdit="1"/>
          </p:cNvSpPr>
          <p:nvPr/>
        </p:nvSpPr>
        <p:spPr bwMode="auto">
          <a:xfrm>
            <a:off x="1219200" y="3886200"/>
            <a:ext cx="66675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نگهداري مستمر و اثر بخش تجهيزات و ماشين آلات يك ضرورت محسوب مي شود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كه به نوبه خود از خرابي تجهيزات و توقف توليد تا حد امكان جلوگيري مي كند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WordArt 4"/>
          <p:cNvSpPr>
            <a:spLocks noChangeArrowheads="1" noChangeShapeType="1" noTextEdit="1"/>
          </p:cNvSpPr>
          <p:nvPr/>
        </p:nvSpPr>
        <p:spPr bwMode="auto">
          <a:xfrm>
            <a:off x="4114800" y="2286000"/>
            <a:ext cx="42100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7_ بهبود سيستم توليد از طريق كار گروهي:</a:t>
            </a:r>
          </a:p>
        </p:txBody>
      </p:sp>
      <p:sp>
        <p:nvSpPr>
          <p:cNvPr id="61445" name="WordArt 5"/>
          <p:cNvSpPr>
            <a:spLocks noChangeArrowheads="1" noChangeShapeType="1" noTextEdit="1"/>
          </p:cNvSpPr>
          <p:nvPr/>
        </p:nvSpPr>
        <p:spPr bwMode="auto">
          <a:xfrm>
            <a:off x="1143000" y="3124200"/>
            <a:ext cx="6781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حفظ توان رقابت در بازارهاي جهاني ايجاب مي كند كه واحدهاي توليدي همواره در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جستجوي راههايي براي بهبود كيفيت محصولات، افزايش كارايي عمليات و حذف</a:t>
            </a:r>
          </a:p>
        </p:txBody>
      </p:sp>
      <p:sp>
        <p:nvSpPr>
          <p:cNvPr id="61446" name="WordArt 6"/>
          <p:cNvSpPr>
            <a:spLocks noChangeArrowheads="1" noChangeShapeType="1" noTextEdit="1"/>
          </p:cNvSpPr>
          <p:nvPr/>
        </p:nvSpPr>
        <p:spPr bwMode="auto">
          <a:xfrm>
            <a:off x="1066800" y="3810000"/>
            <a:ext cx="6800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هزينه هاي بدون ارزش افزوده باشند. اين دستاورد ها به بهترين شكل ممكن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مي تواند از طريق كار گروهي حاصل شود و بسياري از واحد هاي توليدي از  </a:t>
            </a:r>
          </a:p>
        </p:txBody>
      </p:sp>
      <p:sp>
        <p:nvSpPr>
          <p:cNvPr id="61447" name="WordArt 7"/>
          <p:cNvSpPr>
            <a:spLocks noChangeArrowheads="1" noChangeShapeType="1" noTextEdit="1"/>
          </p:cNvSpPr>
          <p:nvPr/>
        </p:nvSpPr>
        <p:spPr bwMode="auto">
          <a:xfrm>
            <a:off x="1219200" y="4495800"/>
            <a:ext cx="6677025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طريق ايجاد سيستمهاي انگيزش، اين وضعيت را در واحد خود ايجاد مي كنند.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WordArt 4"/>
          <p:cNvSpPr>
            <a:spLocks noChangeArrowheads="1" noChangeShapeType="1" noTextEdit="1"/>
          </p:cNvSpPr>
          <p:nvPr/>
        </p:nvSpPr>
        <p:spPr bwMode="auto">
          <a:xfrm>
            <a:off x="4191000" y="2133600"/>
            <a:ext cx="4400550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8_ تنوع مهارتهاي كاركنان و انعطاف تجهيزات:</a:t>
            </a:r>
          </a:p>
        </p:txBody>
      </p:sp>
      <p:sp>
        <p:nvSpPr>
          <p:cNvPr id="62469" name="WordArt 5"/>
          <p:cNvSpPr>
            <a:spLocks noChangeArrowheads="1" noChangeShapeType="1" noTextEdit="1"/>
          </p:cNvSpPr>
          <p:nvPr/>
        </p:nvSpPr>
        <p:spPr bwMode="auto">
          <a:xfrm>
            <a:off x="1143000" y="3048000"/>
            <a:ext cx="6934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اجراي سيستم </a:t>
            </a:r>
            <a:r>
              <a:rPr lang="en-US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JIT </a:t>
            </a:r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ايجاب مي كند كه تجهيزات توليدي انعطاف لازم را براي توليد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كالاهاي متنوع داشته باشد و كاركنان نيز مهارتهاي متنوع را براي كار با اين </a:t>
            </a:r>
          </a:p>
        </p:txBody>
      </p:sp>
      <p:sp>
        <p:nvSpPr>
          <p:cNvPr id="62470" name="WordArt 6"/>
          <p:cNvSpPr>
            <a:spLocks noChangeArrowheads="1" noChangeShapeType="1" noTextEdit="1"/>
          </p:cNvSpPr>
          <p:nvPr/>
        </p:nvSpPr>
        <p:spPr bwMode="auto">
          <a:xfrm>
            <a:off x="1066800" y="3733800"/>
            <a:ext cx="6934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تجهيزات كسب نمايند. با دسته بندي ماشين آلات در واحدهايي كه قادر است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مجموعه اي از كالاها را با فناوري مشابه اي توليد كند، كار گران داراي مهارتهاي </a:t>
            </a:r>
          </a:p>
        </p:txBody>
      </p:sp>
      <p:sp>
        <p:nvSpPr>
          <p:cNvPr id="62471" name="WordArt 7"/>
          <p:cNvSpPr>
            <a:spLocks noChangeArrowheads="1" noChangeShapeType="1" noTextEdit="1"/>
          </p:cNvSpPr>
          <p:nvPr/>
        </p:nvSpPr>
        <p:spPr bwMode="auto">
          <a:xfrm>
            <a:off x="1219200" y="4343400"/>
            <a:ext cx="6781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متنوع نتز مي توانند با اين ماشين آلات كار نمايند. اين دسته بندي غالباً با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اصطلاح فن آوري گروهي مورد اشاره قرار مي گيرد.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WordArt 4"/>
          <p:cNvSpPr>
            <a:spLocks noChangeArrowheads="1" noChangeShapeType="1" noTextEdit="1"/>
          </p:cNvSpPr>
          <p:nvPr/>
        </p:nvSpPr>
        <p:spPr bwMode="auto">
          <a:xfrm>
            <a:off x="5257800" y="1066800"/>
            <a:ext cx="3429000" cy="48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سيستم مديريت به موقع خريد</a:t>
            </a:r>
          </a:p>
        </p:txBody>
      </p:sp>
      <p:sp>
        <p:nvSpPr>
          <p:cNvPr id="63493" name="WordArt 5"/>
          <p:cNvSpPr>
            <a:spLocks noChangeArrowheads="1" noChangeShapeType="1" noTextEdit="1"/>
          </p:cNvSpPr>
          <p:nvPr/>
        </p:nvSpPr>
        <p:spPr bwMode="auto">
          <a:xfrm>
            <a:off x="1219200" y="2667000"/>
            <a:ext cx="6629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علاوه بر سيستم مديريت به موقع موجوديها در فرايند توليد، واحدهاي انتفاعي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مي توانند سيستم مديرت به موقع خريد رانيز ايجاد كنند. در اين سيستم، مواد</a:t>
            </a:r>
          </a:p>
        </p:txBody>
      </p:sp>
      <p:sp>
        <p:nvSpPr>
          <p:cNvPr id="63494" name="WordArt 6"/>
          <p:cNvSpPr>
            <a:spLocks noChangeArrowheads="1" noChangeShapeType="1" noTextEdit="1"/>
          </p:cNvSpPr>
          <p:nvPr/>
        </p:nvSpPr>
        <p:spPr bwMode="auto">
          <a:xfrm>
            <a:off x="1219200" y="3429000"/>
            <a:ext cx="6629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قطعات،هنگامي از فروشندگان خارج از واحد انتفاعي خريداري مي شود كه مورد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نياز باشد. با اين ترتيب، از تحمل هزينه هاي غير ضروري نگهداري موجوديهاي زياد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پرهيز مي گردد.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WordArt 4"/>
          <p:cNvSpPr>
            <a:spLocks noChangeArrowheads="1" noChangeShapeType="1" noTextEdit="1"/>
          </p:cNvSpPr>
          <p:nvPr/>
        </p:nvSpPr>
        <p:spPr bwMode="auto">
          <a:xfrm>
            <a:off x="3657600" y="1219200"/>
            <a:ext cx="4948238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ويژگيهاي عمده سيستم مديريت به موقع خريد</a:t>
            </a:r>
          </a:p>
        </p:txBody>
      </p:sp>
      <p:sp>
        <p:nvSpPr>
          <p:cNvPr id="64517" name="WordArt 5"/>
          <p:cNvSpPr>
            <a:spLocks noChangeArrowheads="1" noChangeShapeType="1" noTextEdit="1"/>
          </p:cNvSpPr>
          <p:nvPr/>
        </p:nvSpPr>
        <p:spPr bwMode="auto">
          <a:xfrm>
            <a:off x="5562600" y="2590800"/>
            <a:ext cx="2438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1_ فرو شندگان معدود:</a:t>
            </a:r>
          </a:p>
        </p:txBody>
      </p:sp>
      <p:sp>
        <p:nvSpPr>
          <p:cNvPr id="64518" name="WordArt 6"/>
          <p:cNvSpPr>
            <a:spLocks noChangeArrowheads="1" noChangeShapeType="1" noTextEdit="1"/>
          </p:cNvSpPr>
          <p:nvPr/>
        </p:nvSpPr>
        <p:spPr bwMode="auto">
          <a:xfrm>
            <a:off x="1219200" y="3352800"/>
            <a:ext cx="6477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خريد نيازمنديها از تعداد معدود فروشندگان، موجب صرف وقط كمتر براي ايجاد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ارتباط با فروشندگان مي شود. تنها فروشندگان بسيار قابل اطميناني انتخاب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مي شوند كه بتوانند كالاهاي با كيفيت را به موقع تأمين كن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>
            <a:off x="4495800" y="1447800"/>
            <a:ext cx="40767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2_ انعقاد قراردادهاي بلند مدت با فروشندگان:</a:t>
            </a:r>
          </a:p>
        </p:txBody>
      </p:sp>
      <p:sp>
        <p:nvSpPr>
          <p:cNvPr id="65541" name="WordArt 5"/>
          <p:cNvSpPr>
            <a:spLocks noChangeArrowheads="1" noChangeShapeType="1" noTextEdit="1"/>
          </p:cNvSpPr>
          <p:nvPr/>
        </p:nvSpPr>
        <p:spPr bwMode="auto">
          <a:xfrm>
            <a:off x="1295400" y="2057400"/>
            <a:ext cx="65436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انعقاد اين قبيل قراردادها، هزينه هاي اداري و عقد قرارداد با فروشندگان را براي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معاملات مختلف كاهش مي دهد يا حذف مي كند. زيرا بر اساس قراردادهاي </a:t>
            </a:r>
          </a:p>
        </p:txBody>
      </p:sp>
      <p:sp>
        <p:nvSpPr>
          <p:cNvPr id="65542" name="WordArt 6"/>
          <p:cNvSpPr>
            <a:spLocks noChangeArrowheads="1" noChangeShapeType="1" noTextEdit="1"/>
          </p:cNvSpPr>
          <p:nvPr/>
        </p:nvSpPr>
        <p:spPr bwMode="auto">
          <a:xfrm>
            <a:off x="1371600" y="2667000"/>
            <a:ext cx="642937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بلند مدت مي توان نيازمنديها را از طريق تلفن يا پيامهاي كامپيوتري به فروشندگان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اعلام كرد. در اين گونه قراردادها نيز قيمت، كيفيت، و شرايط تحويل كالاها معين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مي شود.</a:t>
            </a:r>
          </a:p>
        </p:txBody>
      </p:sp>
      <p:sp>
        <p:nvSpPr>
          <p:cNvPr id="65543" name="WordArt 7"/>
          <p:cNvSpPr>
            <a:spLocks noChangeArrowheads="1" noChangeShapeType="1" noTextEdit="1"/>
          </p:cNvSpPr>
          <p:nvPr/>
        </p:nvSpPr>
        <p:spPr bwMode="auto">
          <a:xfrm>
            <a:off x="4343400" y="4114800"/>
            <a:ext cx="4191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3_ تحويل به موقع نيازمنديها با مقدار كم:</a:t>
            </a:r>
          </a:p>
        </p:txBody>
      </p:sp>
      <p:sp>
        <p:nvSpPr>
          <p:cNvPr id="65544" name="WordArt 8"/>
          <p:cNvSpPr>
            <a:spLocks noChangeArrowheads="1" noChangeShapeType="1" noTextEdit="1"/>
          </p:cNvSpPr>
          <p:nvPr/>
        </p:nvSpPr>
        <p:spPr bwMode="auto">
          <a:xfrm>
            <a:off x="1371600" y="4800600"/>
            <a:ext cx="632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اين كار كه در واقع اساس سيستم مديريت به موقع خريد است موجب مي شود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كه از صرف هزينه نگهداري موجوديها پرهيز و نيازمنديها هنگام نياز تحويل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ودرفرآيندتوليد مصرف گردد.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WordArt 4"/>
          <p:cNvSpPr>
            <a:spLocks noChangeArrowheads="1" noChangeShapeType="1" noTextEdit="1"/>
          </p:cNvSpPr>
          <p:nvPr/>
        </p:nvSpPr>
        <p:spPr bwMode="auto">
          <a:xfrm>
            <a:off x="4419600" y="2057400"/>
            <a:ext cx="4005263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0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4_ كم شدن زمان بازرسي كالاهاي تحويلي:</a:t>
            </a:r>
          </a:p>
        </p:txBody>
      </p:sp>
      <p:sp>
        <p:nvSpPr>
          <p:cNvPr id="66565" name="WordArt 5"/>
          <p:cNvSpPr>
            <a:spLocks noChangeArrowheads="1" noChangeShapeType="1" noTextEdit="1"/>
          </p:cNvSpPr>
          <p:nvPr/>
        </p:nvSpPr>
        <p:spPr bwMode="auto">
          <a:xfrm>
            <a:off x="1447800" y="3124200"/>
            <a:ext cx="64389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چون در قراردادهاي بلند مدت، كيفيت كالاهاي موردنياز آشكارا بيان شده است 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و فروشندگان نيز با توجه به قابليت اطمينان آنان از لحاظ تحويل كالاهاي مورد </a:t>
            </a:r>
          </a:p>
        </p:txBody>
      </p:sp>
      <p:sp>
        <p:nvSpPr>
          <p:cNvPr id="66566" name="WordArt 6"/>
          <p:cNvSpPr>
            <a:spLocks noChangeArrowheads="1" noChangeShapeType="1" noTextEdit="1"/>
          </p:cNvSpPr>
          <p:nvPr/>
        </p:nvSpPr>
        <p:spPr bwMode="auto">
          <a:xfrm>
            <a:off x="1447800" y="3810000"/>
            <a:ext cx="63912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نياز طبق استانداردهاي تعيين شده انتخاب شده اند، لذا مي توان انتظار داشت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كه زمان بازرسي محموله هاي تحويلي بنحوي چشمگير كاهش يابد.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4876800" y="2286000"/>
            <a:ext cx="338137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4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5_ كاهش هزينه هاي پرداخت:</a:t>
            </a:r>
          </a:p>
        </p:txBody>
      </p:sp>
      <p:sp>
        <p:nvSpPr>
          <p:cNvPr id="67589" name="WordArt 5"/>
          <p:cNvSpPr>
            <a:spLocks noChangeArrowheads="1" noChangeShapeType="1" noTextEdit="1"/>
          </p:cNvSpPr>
          <p:nvPr/>
        </p:nvSpPr>
        <p:spPr bwMode="auto">
          <a:xfrm>
            <a:off x="1752600" y="3352800"/>
            <a:ext cx="57626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با توجه به وجود قراردادهاي بلند مدت مي توان به جاي پرداخت مبالغ مربوط به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تحويل هر يك از محموله ها، اين موارد را دسته بندي و يكجا نسبت به پرداخت </a:t>
            </a:r>
          </a:p>
        </p:txBody>
      </p:sp>
      <p:sp>
        <p:nvSpPr>
          <p:cNvPr id="67590" name="WordArt 6"/>
          <p:cNvSpPr>
            <a:spLocks noChangeArrowheads="1" noChangeShapeType="1" noTextEdit="1"/>
          </p:cNvSpPr>
          <p:nvPr/>
        </p:nvSpPr>
        <p:spPr bwMode="auto">
          <a:xfrm>
            <a:off x="1676400" y="4191000"/>
            <a:ext cx="58007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مطالبات فروشندگان اقدام كرد. اين روش موجب كاهش هزينه هاي اداري مربوط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براي شركت خريدار و شركت فروشندگان مي شود.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WordArt 4"/>
          <p:cNvSpPr>
            <a:spLocks noChangeArrowheads="1" noChangeShapeType="1" noTextEdit="1"/>
          </p:cNvSpPr>
          <p:nvPr/>
        </p:nvSpPr>
        <p:spPr bwMode="auto">
          <a:xfrm>
            <a:off x="1447800" y="2514600"/>
            <a:ext cx="6248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سيستم مديريت به موقع خريد در بسياري از واحدهاي انتفاعي كشور هاي صنعتي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اجرا مي شود. در بسياري واحد هاي توليدي اين كشورها نيز اين سيستم دوش به</a:t>
            </a:r>
          </a:p>
        </p:txBody>
      </p:sp>
      <p:sp>
        <p:nvSpPr>
          <p:cNvPr id="68613" name="WordArt 5"/>
          <p:cNvSpPr>
            <a:spLocks noChangeArrowheads="1" noChangeShapeType="1" noTextEdit="1"/>
          </p:cNvSpPr>
          <p:nvPr/>
        </p:nvSpPr>
        <p:spPr bwMode="auto">
          <a:xfrm>
            <a:off x="1447800" y="3200400"/>
            <a:ext cx="6172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دوش مديريت به موقع موجوديهاي توليدي اجرا مي گردد. در شركتهاي فعال در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صنايع خدماتي و خرده فروشي، سيستم مديريت به موقع خريد مي توان موجب</a:t>
            </a:r>
          </a:p>
        </p:txBody>
      </p:sp>
      <p:sp>
        <p:nvSpPr>
          <p:cNvPr id="68614" name="WordArt 6"/>
          <p:cNvSpPr>
            <a:spLocks noChangeArrowheads="1" noChangeShapeType="1" noTextEdit="1"/>
          </p:cNvSpPr>
          <p:nvPr/>
        </p:nvSpPr>
        <p:spPr bwMode="auto">
          <a:xfrm>
            <a:off x="2819400" y="4038600"/>
            <a:ext cx="47053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كاهش هزينه هاي انبارداري و تسهيل انجام وظايف خريد بشود.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WordArt 4"/>
          <p:cNvSpPr>
            <a:spLocks noChangeArrowheads="1" noChangeShapeType="1" noTextEdit="1"/>
          </p:cNvSpPr>
          <p:nvPr/>
        </p:nvSpPr>
        <p:spPr bwMode="auto">
          <a:xfrm>
            <a:off x="6781800" y="1295400"/>
            <a:ext cx="1905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نتيجه گيري</a:t>
            </a:r>
          </a:p>
        </p:txBody>
      </p:sp>
      <p:sp>
        <p:nvSpPr>
          <p:cNvPr id="69637" name="WordArt 5"/>
          <p:cNvSpPr>
            <a:spLocks noChangeArrowheads="1" noChangeShapeType="1" noTextEdit="1"/>
          </p:cNvSpPr>
          <p:nvPr/>
        </p:nvSpPr>
        <p:spPr bwMode="auto">
          <a:xfrm>
            <a:off x="1447800" y="2667000"/>
            <a:ext cx="6400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توليد ناب نگرشي است كه كه هدف آن حذف هر فرايند فاقد ارزش از مرحله 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تهيه مواد اوليه تا فروش است كه براي مشتري ارزش افزوده اي ايجاد نمي كند </a:t>
            </a:r>
          </a:p>
        </p:txBody>
      </p:sp>
      <p:sp>
        <p:nvSpPr>
          <p:cNvPr id="69638" name="WordArt 6"/>
          <p:cNvSpPr>
            <a:spLocks noChangeArrowheads="1" noChangeShapeType="1" noTextEdit="1"/>
          </p:cNvSpPr>
          <p:nvPr/>
        </p:nvSpPr>
        <p:spPr bwMode="auto">
          <a:xfrm>
            <a:off x="1524000" y="3505200"/>
            <a:ext cx="63436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از ويژگيهاي اين سيستم رابطه نزديك بر مبناي سود معقول با عرضه كننده و</a:t>
            </a:r>
          </a:p>
          <a:p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ارتباط دائمي به وسيله سيستم پايگاه اطلاعات با مشتري و تعهد دو طرفه بين</a:t>
            </a:r>
          </a:p>
        </p:txBody>
      </p:sp>
      <p:sp>
        <p:nvSpPr>
          <p:cNvPr id="69639" name="WordArt 7"/>
          <p:cNvSpPr>
            <a:spLocks noChangeArrowheads="1" noChangeShapeType="1" noTextEdit="1"/>
          </p:cNvSpPr>
          <p:nvPr/>
        </p:nvSpPr>
        <p:spPr bwMode="auto">
          <a:xfrm>
            <a:off x="1524000" y="4267200"/>
            <a:ext cx="631507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مديريت و كاركنان است. با اين وجود استفاده از تكنيك ناب بايد در كنار تكنيك هاي</a:t>
            </a:r>
          </a:p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نوين ديگري مانند مهندسي ارزش و شش سيگما به كار گرفته شود تا ضمن استفاده</a:t>
            </a:r>
          </a:p>
        </p:txBody>
      </p:sp>
      <p:sp>
        <p:nvSpPr>
          <p:cNvPr id="69640" name="WordArt 8"/>
          <p:cNvSpPr>
            <a:spLocks noChangeArrowheads="1" noChangeShapeType="1" noTextEdit="1"/>
          </p:cNvSpPr>
          <p:nvPr/>
        </p:nvSpPr>
        <p:spPr bwMode="auto">
          <a:xfrm>
            <a:off x="2590800" y="5029200"/>
            <a:ext cx="52578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از مزيتهاي آنها، نقاط ضعف احتمالي تكنيك ناب نيز كاهش يابد.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7010400" y="990600"/>
            <a:ext cx="1433513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مقدمه</a:t>
            </a:r>
          </a:p>
        </p:txBody>
      </p:sp>
      <p:sp>
        <p:nvSpPr>
          <p:cNvPr id="30725" name="WordArt 5"/>
          <p:cNvSpPr>
            <a:spLocks noChangeArrowheads="1" noChangeShapeType="1" noTextEdit="1"/>
          </p:cNvSpPr>
          <p:nvPr/>
        </p:nvSpPr>
        <p:spPr bwMode="auto">
          <a:xfrm>
            <a:off x="685800" y="2286000"/>
            <a:ext cx="77533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قرن بیستم شاهد دو انقلاب در صحنه تولید بود. انقلاب اول را پس از جنگ جهانی اول</a:t>
            </a:r>
          </a:p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هنری فورد و آلفرد اسلون پی ریزی کردند که منجر به ظهور تولید انبوه و پایان عصر تولید</a:t>
            </a:r>
          </a:p>
        </p:txBody>
      </p:sp>
      <p:sp>
        <p:nvSpPr>
          <p:cNvPr id="30726" name="WordArt 6"/>
          <p:cNvSpPr>
            <a:spLocks noChangeArrowheads="1" noChangeShapeType="1" noTextEdit="1"/>
          </p:cNvSpPr>
          <p:nvPr/>
        </p:nvSpPr>
        <p:spPr bwMode="auto">
          <a:xfrm>
            <a:off x="685800" y="3352800"/>
            <a:ext cx="77247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صنعتی (تولید دستی) شد و انقلاب دوم توسط ((تاایچی اهنو)) در شرکت خودروسازی تویوتا</a:t>
            </a:r>
          </a:p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صورت گرفت که با محوریت حذف اتلاف،اتمام عصر تولید انبوه و زایش تولید ناب را در پی</a:t>
            </a:r>
          </a:p>
        </p:txBody>
      </p:sp>
      <p:sp>
        <p:nvSpPr>
          <p:cNvPr id="30727" name="WordArt 7"/>
          <p:cNvSpPr>
            <a:spLocks noChangeArrowheads="1" noChangeShapeType="1" noTextEdit="1"/>
          </p:cNvSpPr>
          <p:nvPr/>
        </p:nvSpPr>
        <p:spPr bwMode="auto">
          <a:xfrm>
            <a:off x="3276600" y="4343400"/>
            <a:ext cx="507682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داشت.پس می توان سه مرحله را در شیوه های تولید در نظر گرفت: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4572000" y="990600"/>
            <a:ext cx="37719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1- تولید دستی(مبتنی بر حرفه و هنر):</a:t>
            </a:r>
          </a:p>
        </p:txBody>
      </p:sp>
      <p:sp>
        <p:nvSpPr>
          <p:cNvPr id="31749" name="WordArt 5"/>
          <p:cNvSpPr>
            <a:spLocks noChangeArrowheads="1" noChangeShapeType="1" noTextEdit="1"/>
          </p:cNvSpPr>
          <p:nvPr/>
        </p:nvSpPr>
        <p:spPr bwMode="auto">
          <a:xfrm>
            <a:off x="685800" y="2057400"/>
            <a:ext cx="74676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در این شیوه تولید،کارگران ماهر با به کار گیری ابزار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 آلات ماشینی جند کاره،محصولاتی غیر استانداردرا در 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حجم کم وتنوع بالا به صورت سفارشی برای خریدارانی 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خاص تولیدمی کردند،طبیعی است که این ویژگی منجر</a:t>
            </a:r>
          </a:p>
        </p:txBody>
      </p:sp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>
            <a:off x="838200" y="4267200"/>
            <a:ext cx="725805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3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به قیمت محصول می شد. امروزه در ساخت ماهواره ها،</a:t>
            </a:r>
          </a:p>
          <a:p>
            <a:r>
              <a:rPr lang="fa-IR" sz="3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سفینه های فضایی و مشتریان با سلیقه های خاص این</a:t>
            </a:r>
          </a:p>
          <a:p>
            <a:r>
              <a:rPr lang="fa-IR" sz="32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شیوه کاربرد ندارد.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5867400" y="1066800"/>
            <a:ext cx="2438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2- تولید انبوه:</a:t>
            </a:r>
          </a:p>
        </p:txBody>
      </p:sp>
      <p:sp>
        <p:nvSpPr>
          <p:cNvPr id="32773" name="WordArt 5"/>
          <p:cNvSpPr>
            <a:spLocks noChangeArrowheads="1" noChangeShapeType="1" noTextEdit="1"/>
          </p:cNvSpPr>
          <p:nvPr/>
        </p:nvSpPr>
        <p:spPr bwMode="auto">
          <a:xfrm>
            <a:off x="762000" y="2286000"/>
            <a:ext cx="7543800" cy="876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این شیوه تولید اولین بار توسط آدام اسمیت در قرن هجدهم مورد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تحقیق قرار گرفت و بر تخصص و تقسیم کار و مفاهیمی چون مقیاس </a:t>
            </a:r>
          </a:p>
        </p:txBody>
      </p:sp>
      <p:sp>
        <p:nvSpPr>
          <p:cNvPr id="32774" name="WordArt 6"/>
          <p:cNvSpPr>
            <a:spLocks noChangeArrowheads="1" noChangeShapeType="1" noTextEdit="1"/>
          </p:cNvSpPr>
          <p:nvPr/>
        </p:nvSpPr>
        <p:spPr bwMode="auto">
          <a:xfrm>
            <a:off x="838200" y="3200400"/>
            <a:ext cx="74390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اقتصادی تولید و شیوه های تجزیه و تحلیل هزینه و سود وحجم</a:t>
            </a:r>
          </a:p>
          <a:p>
            <a:pPr algn="ctr"/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فعالیت تأکید دارد. از ویژگی های دیگر این شیوه تولید این است</a:t>
            </a: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>
            <a:off x="762000" y="4114800"/>
            <a:ext cx="7486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که محصول توسط متخصصان طراحی و بوسیله کارگران غیر ماهر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تولید می شود. نیروی کار به آموزش کم احتیاج دارد و سازماندهی</a:t>
            </a:r>
          </a:p>
        </p:txBody>
      </p:sp>
      <p:sp>
        <p:nvSpPr>
          <p:cNvPr id="32776" name="WordArt 8"/>
          <p:cNvSpPr>
            <a:spLocks noChangeArrowheads="1" noChangeShapeType="1" noTextEdit="1"/>
          </p:cNvSpPr>
          <p:nvPr/>
        </p:nvSpPr>
        <p:spPr bwMode="auto">
          <a:xfrm>
            <a:off x="762000" y="5029200"/>
            <a:ext cx="74580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به صورت ادغام عمودی کامل است. تنوع محصولات نیز محدود است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ولی به خاطر حجم بالای تولید روند قیمت ها نزولی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5943600" y="838200"/>
            <a:ext cx="239077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3- تولید ناب:</a:t>
            </a:r>
          </a:p>
        </p:txBody>
      </p:sp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1295400" y="2057400"/>
            <a:ext cx="67056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زادگاه تولید ناب،شرکت تویوتا در جزیره ناگویای ژاپن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است. در دهه 1930 ای جی تویودا با مهندس شرکت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(تاایچی اهنو) به آمریکا سفر کرده و از شزکت اتومبیل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سازی فورد بازدید کردندو به این نتیجه رسیدند که اصول</a:t>
            </a:r>
          </a:p>
        </p:txBody>
      </p:sp>
      <p:sp>
        <p:nvSpPr>
          <p:cNvPr id="33798" name="WordArt 6"/>
          <p:cNvSpPr>
            <a:spLocks noChangeArrowheads="1" noChangeShapeType="1" noTextEdit="1"/>
          </p:cNvSpPr>
          <p:nvPr/>
        </p:nvSpPr>
        <p:spPr bwMode="auto">
          <a:xfrm>
            <a:off x="1295400" y="4343400"/>
            <a:ext cx="66675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تولید انبوه قابلیت پیاده سازی در ژاپن را ندارد زیرا این 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سیستم پر از اتلاف است. بر این مبنا، آنها شیوه جدیدی</a:t>
            </a:r>
          </a:p>
          <a:p>
            <a:r>
              <a:rPr lang="fa-I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B Badr" panose="00000400000000000000" pitchFamily="2" charset="-78"/>
              </a:rPr>
              <a:t>را که بعدها ((ناب)) نام گرفت ایجاد کردند.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1066800" y="1981200"/>
            <a:ext cx="7086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انجمن ملي استاندارد و فناوري اطلاعات در وزارت بازرگاني آمريكا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توليد ناب را اين گونه تعريف كرده است: ((يك راه حل نظام مند براي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 </a:t>
            </a:r>
          </a:p>
        </p:txBody>
      </p:sp>
      <p:sp>
        <p:nvSpPr>
          <p:cNvPr id="34821" name="WordArt 5"/>
          <p:cNvSpPr>
            <a:spLocks noChangeArrowheads="1" noChangeShapeType="1" noTextEdit="1"/>
          </p:cNvSpPr>
          <p:nvPr/>
        </p:nvSpPr>
        <p:spPr bwMode="auto">
          <a:xfrm>
            <a:off x="990600" y="2895600"/>
            <a:ext cx="7086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شناسايي و از بين بردن اتلافها(فعاليتهايي كه داراي ارزش افزوده 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نيستند) از طريق بهبود مستمر و به جريان انداختن توليد درست در</a:t>
            </a:r>
          </a:p>
        </p:txBody>
      </p:sp>
      <p:sp>
        <p:nvSpPr>
          <p:cNvPr id="34822" name="WordArt 6"/>
          <p:cNvSpPr>
            <a:spLocks noChangeArrowheads="1" noChangeShapeType="1" noTextEdit="1"/>
          </p:cNvSpPr>
          <p:nvPr/>
        </p:nvSpPr>
        <p:spPr bwMode="auto">
          <a:xfrm>
            <a:off x="990600" y="3733800"/>
            <a:ext cx="7086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هنگامي كه مشتري به آن نياز دارد. اين فلسفه توليدي در پي كمال</a:t>
            </a:r>
          </a:p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وبي نقص كردن سيستم هاي توليدي است)). توليد ناب به اسامي</a:t>
            </a:r>
          </a:p>
        </p:txBody>
      </p:sp>
      <p:sp>
        <p:nvSpPr>
          <p:cNvPr id="34823" name="WordArt 7"/>
          <p:cNvSpPr>
            <a:spLocks noChangeArrowheads="1" noChangeShapeType="1" noTextEdit="1"/>
          </p:cNvSpPr>
          <p:nvPr/>
        </p:nvSpPr>
        <p:spPr bwMode="auto">
          <a:xfrm>
            <a:off x="1066800" y="4572000"/>
            <a:ext cx="6934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ديگري چون:((توليد روان))› ((سيستم توليد تويوتا)) و ((توليد بهنگام))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نيز ناميده مي شود. اين توليد از اين رو ناب ناميده ميشود كه در مقايسه باتوليد</a:t>
            </a:r>
          </a:p>
        </p:txBody>
      </p:sp>
      <p:sp>
        <p:nvSpPr>
          <p:cNvPr id="34824" name="WordArt 8"/>
          <p:cNvSpPr>
            <a:spLocks noChangeArrowheads="1" noChangeShapeType="1" noTextEdit="1"/>
          </p:cNvSpPr>
          <p:nvPr/>
        </p:nvSpPr>
        <p:spPr bwMode="auto">
          <a:xfrm>
            <a:off x="1600200" y="5562600"/>
            <a:ext cx="638175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انبوه همه جيز را به ميزان كمتر مورد استفاده قرار مي دهند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990600" y="2057400"/>
            <a:ext cx="7010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اصول توليد ناب اهداف نامحدودي را براي سيستم در نظر مي گيرد: 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نزول پيوسته قيمت تمام شده، به صفر رساندن ضايعات و تنوع بي پايان</a:t>
            </a:r>
          </a:p>
        </p:txBody>
      </p:sp>
      <p:sp>
        <p:nvSpPr>
          <p:cNvPr id="35845" name="WordArt 5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010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محصولات. اين شيوه توليد يك سيستم كامل است ه از فلسفه بهبود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مستمر استفاده مي كند وبا بهره گيري از فرهنگ كار تيمي سعي در</a:t>
            </a:r>
          </a:p>
        </p:txBody>
      </p:sp>
      <p:sp>
        <p:nvSpPr>
          <p:cNvPr id="35846" name="WordArt 6"/>
          <p:cNvSpPr>
            <a:spLocks noChangeArrowheads="1" noChangeShapeType="1" noTextEdit="1"/>
          </p:cNvSpPr>
          <p:nvPr/>
        </p:nvSpPr>
        <p:spPr bwMode="auto">
          <a:xfrm>
            <a:off x="990600" y="3886200"/>
            <a:ext cx="6934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تحليل اتلافهاي موجود در فرايند توليد و حذف آنها دارد. از ويژگي هاي</a:t>
            </a:r>
          </a:p>
          <a:p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چنين سيستمي كاهش زمان توليد، كارايي بهتر پرسنل، كيفيت بالاتر، عمر</a:t>
            </a:r>
          </a:p>
        </p:txBody>
      </p:sp>
      <p:sp>
        <p:nvSpPr>
          <p:cNvPr id="35847" name="WordArt 7"/>
          <p:cNvSpPr>
            <a:spLocks noChangeArrowheads="1" noChangeShapeType="1" noTextEdit="1"/>
          </p:cNvSpPr>
          <p:nvPr/>
        </p:nvSpPr>
        <p:spPr bwMode="auto">
          <a:xfrm>
            <a:off x="990600" y="4800600"/>
            <a:ext cx="69532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1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Bodoni MT" panose="02070603080606020203" pitchFamily="18" charset="0"/>
              </a:rPr>
              <a:t>بيشتر ماشين آلات و كاهش در سطح موجودي و هزينه هاي سربار است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3421</Words>
  <Application>Microsoft Office PowerPoint</Application>
  <PresentationFormat>On-screen Show (4:3)</PresentationFormat>
  <Paragraphs>317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Arial Black</vt:lpstr>
      <vt:lpstr>B Badr</vt:lpstr>
      <vt:lpstr>B Titr</vt:lpstr>
      <vt:lpstr>Bodoni MT</vt:lpstr>
      <vt:lpstr>Tahoma</vt:lpstr>
      <vt:lpstr>Wingdings</vt:lpstr>
      <vt:lpstr>Ocean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Dear User!</dc:creator>
  <cp:lastModifiedBy>Sayed Ali</cp:lastModifiedBy>
  <cp:revision>23</cp:revision>
  <dcterms:created xsi:type="dcterms:W3CDTF">2009-01-03T09:36:06Z</dcterms:created>
  <dcterms:modified xsi:type="dcterms:W3CDTF">2019-07-24T07:49:22Z</dcterms:modified>
</cp:coreProperties>
</file>