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0" r:id="rId4"/>
    <p:sldId id="261" r:id="rId5"/>
    <p:sldId id="262"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F2E4272A-6C53-46C2-9CB9-B91C8D6439B1}" type="datetimeFigureOut">
              <a:rPr lang="en-US" smtClean="0"/>
              <a:pPr/>
              <a:t>1/8/2016</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C68CA408-F9C2-4516-853E-60668DCAD04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2E4272A-6C53-46C2-9CB9-B91C8D6439B1}" type="datetimeFigureOut">
              <a:rPr lang="en-US" smtClean="0"/>
              <a:pPr/>
              <a:t>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8CA408-F9C2-4516-853E-60668DCAD04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F2E4272A-6C53-46C2-9CB9-B91C8D6439B1}" type="datetimeFigureOut">
              <a:rPr lang="en-US" smtClean="0"/>
              <a:pPr/>
              <a:t>1/8/2016</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C68CA408-F9C2-4516-853E-60668DCAD04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2E4272A-6C53-46C2-9CB9-B91C8D6439B1}" type="datetimeFigureOut">
              <a:rPr lang="en-US" smtClean="0"/>
              <a:pPr/>
              <a:t>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C68CA408-F9C2-4516-853E-60668DCAD04E}"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F2E4272A-6C53-46C2-9CB9-B91C8D6439B1}" type="datetimeFigureOut">
              <a:rPr lang="en-US" smtClean="0"/>
              <a:pPr/>
              <a:t>1/8/2016</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C68CA408-F9C2-4516-853E-60668DCAD04E}"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F2E4272A-6C53-46C2-9CB9-B91C8D6439B1}" type="datetimeFigureOut">
              <a:rPr lang="en-US" smtClean="0"/>
              <a:pPr/>
              <a:t>1/8/2016</a:t>
            </a:fld>
            <a:endParaRPr lang="en-US"/>
          </a:p>
        </p:txBody>
      </p:sp>
      <p:sp>
        <p:nvSpPr>
          <p:cNvPr id="10" name="Slide Number Placeholder 9"/>
          <p:cNvSpPr>
            <a:spLocks noGrp="1"/>
          </p:cNvSpPr>
          <p:nvPr>
            <p:ph type="sldNum" sz="quarter" idx="16"/>
          </p:nvPr>
        </p:nvSpPr>
        <p:spPr/>
        <p:txBody>
          <a:bodyPr rtlCol="0"/>
          <a:lstStyle/>
          <a:p>
            <a:fld id="{C68CA408-F9C2-4516-853E-60668DCAD04E}"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F2E4272A-6C53-46C2-9CB9-B91C8D6439B1}" type="datetimeFigureOut">
              <a:rPr lang="en-US" smtClean="0"/>
              <a:pPr/>
              <a:t>1/8/2016</a:t>
            </a:fld>
            <a:endParaRPr lang="en-US"/>
          </a:p>
        </p:txBody>
      </p:sp>
      <p:sp>
        <p:nvSpPr>
          <p:cNvPr id="12" name="Slide Number Placeholder 11"/>
          <p:cNvSpPr>
            <a:spLocks noGrp="1"/>
          </p:cNvSpPr>
          <p:nvPr>
            <p:ph type="sldNum" sz="quarter" idx="16"/>
          </p:nvPr>
        </p:nvSpPr>
        <p:spPr/>
        <p:txBody>
          <a:bodyPr rtlCol="0"/>
          <a:lstStyle/>
          <a:p>
            <a:fld id="{C68CA408-F9C2-4516-853E-60668DCAD04E}"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2E4272A-6C53-46C2-9CB9-B91C8D6439B1}" type="datetimeFigureOut">
              <a:rPr lang="en-US" smtClean="0"/>
              <a:pPr/>
              <a:t>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C68CA408-F9C2-4516-853E-60668DCAD04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E4272A-6C53-46C2-9CB9-B91C8D6439B1}" type="datetimeFigureOut">
              <a:rPr lang="en-US" smtClean="0"/>
              <a:pPr/>
              <a:t>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C68CA408-F9C2-4516-853E-60668DCAD04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2E4272A-6C53-46C2-9CB9-B91C8D6439B1}" type="datetimeFigureOut">
              <a:rPr lang="en-US" smtClean="0"/>
              <a:pPr/>
              <a:t>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C68CA408-F9C2-4516-853E-60668DCAD04E}"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F2E4272A-6C53-46C2-9CB9-B91C8D6439B1}" type="datetimeFigureOut">
              <a:rPr lang="en-US" smtClean="0"/>
              <a:pPr/>
              <a:t>1/8/2016</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C68CA408-F9C2-4516-853E-60668DCAD04E}"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F2E4272A-6C53-46C2-9CB9-B91C8D6439B1}" type="datetimeFigureOut">
              <a:rPr lang="en-US" smtClean="0"/>
              <a:pPr/>
              <a:t>1/8/2016</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C68CA408-F9C2-4516-853E-60668DCAD04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2  Zar" pitchFamily="2" charset="-78"/>
              </a:rPr>
              <a:t>تعریف معماری سازمانی</a:t>
            </a:r>
            <a:endParaRPr lang="en-US" dirty="0">
              <a:cs typeface="2  Zar" pitchFamily="2" charset="-78"/>
            </a:endParaRPr>
          </a:p>
        </p:txBody>
      </p:sp>
      <p:sp>
        <p:nvSpPr>
          <p:cNvPr id="3" name="Content Placeholder 2"/>
          <p:cNvSpPr>
            <a:spLocks noGrp="1"/>
          </p:cNvSpPr>
          <p:nvPr>
            <p:ph sz="quarter" idx="1"/>
          </p:nvPr>
        </p:nvSpPr>
        <p:spPr>
          <a:xfrm>
            <a:off x="457200" y="1295400"/>
            <a:ext cx="8229600" cy="5257800"/>
          </a:xfrm>
        </p:spPr>
        <p:txBody>
          <a:bodyPr>
            <a:normAutofit/>
          </a:bodyPr>
          <a:lstStyle/>
          <a:p>
            <a:pPr algn="just" rtl="1">
              <a:lnSpc>
                <a:spcPct val="150000"/>
              </a:lnSpc>
              <a:buNone/>
            </a:pPr>
            <a:r>
              <a:rPr lang="en-US" sz="3200" dirty="0">
                <a:cs typeface="2  Zar" pitchFamily="2" charset="-78"/>
              </a:rPr>
              <a:t> </a:t>
            </a:r>
            <a:r>
              <a:rPr lang="ar-SA" sz="3200" dirty="0" smtClean="0">
                <a:cs typeface="2  Zar" pitchFamily="2" charset="-78"/>
              </a:rPr>
              <a:t>معماري(</a:t>
            </a:r>
            <a:r>
              <a:rPr lang="en-US" sz="3200" dirty="0">
                <a:cs typeface="2  Zar" pitchFamily="2" charset="-78"/>
              </a:rPr>
              <a:t>Architecture</a:t>
            </a:r>
            <a:r>
              <a:rPr lang="ar-SA" sz="3200" dirty="0">
                <a:cs typeface="2  Zar" pitchFamily="2" charset="-78"/>
              </a:rPr>
              <a:t>) واژه ناشناخته اي نيست، لااقل براي مهندسان و آشنايان به رشته هاي مهندسي، كلمه معماري يادآور يك طرح و ديد همه جانبه و كلان بر ساختار و رفتار موجوديتي است كه داراي خواصي چون پيچيدگي و پويائي بوده و تهيه و نگهداشت آن مستلزم داشتن توجه ويژه اي به جامعيت، يكپارچگي، انعطاف پذيري و تعامل پذيري است. </a:t>
            </a:r>
            <a:endParaRPr lang="en-US" sz="3200" dirty="0">
              <a:cs typeface="2  Zar" pitchFamily="2" charset="-78"/>
            </a:endParaRPr>
          </a:p>
          <a:p>
            <a:pPr algn="just">
              <a:lnSpc>
                <a:spcPct val="150000"/>
              </a:lnSpc>
              <a:buNone/>
            </a:pPr>
            <a:endParaRPr lang="en-US" sz="3200" dirty="0">
              <a:cs typeface="2  Zar" pitchFamily="2"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smtClean="0">
                <a:cs typeface="2  Zar" pitchFamily="2" charset="-78"/>
              </a:rPr>
              <a:t>معماری</a:t>
            </a:r>
            <a:endParaRPr lang="en-US" b="1" dirty="0">
              <a:cs typeface="2  Zar" pitchFamily="2" charset="-78"/>
            </a:endParaRPr>
          </a:p>
        </p:txBody>
      </p:sp>
      <p:sp>
        <p:nvSpPr>
          <p:cNvPr id="3" name="Content Placeholder 2"/>
          <p:cNvSpPr>
            <a:spLocks noGrp="1"/>
          </p:cNvSpPr>
          <p:nvPr>
            <p:ph sz="quarter" idx="1"/>
          </p:nvPr>
        </p:nvSpPr>
        <p:spPr>
          <a:xfrm>
            <a:off x="228600" y="1600200"/>
            <a:ext cx="8686800" cy="4876800"/>
          </a:xfrm>
        </p:spPr>
        <p:txBody>
          <a:bodyPr>
            <a:normAutofit lnSpcReduction="10000"/>
          </a:bodyPr>
          <a:lstStyle/>
          <a:p>
            <a:pPr algn="just" rtl="1">
              <a:lnSpc>
                <a:spcPct val="150000"/>
              </a:lnSpc>
              <a:buNone/>
            </a:pPr>
            <a:r>
              <a:rPr lang="ar-SA" sz="2800" dirty="0" smtClean="0">
                <a:cs typeface="2  Zar" pitchFamily="2" charset="-78"/>
              </a:rPr>
              <a:t>در حوزه مباحث فناوري اطلاعات و ارتباطات(فاوا) نيز ابتدا اين مفهوم در محدوده سخت افزار و سپس نرم افزار اهميت پيدا كرد، زمانيكه موضوع استفاده مجدد از قطعات از پيش ساخته شده مورد توجه واقع شد و اين سئوال كه با چه تركيب و تلفيقي از عناصر موجود مي‌توان سيستم جديدی را طراحي نمود. تجربه ساير رشته هاي علوم و مهندسي ثابت كرده است كه هر جا نياز به طراحي موجوديت يا سيستمي‌ باشد كه ابعاد يا پيچيدگي آن از يك حد معيني فراتر رفته، يا نيازمنديهاي خاصي را تحميل نمايد، نگرش ويژه و همه جانبه اي را نيازخواهد داشت كه دراصطلاح به آن « معماري » گفته مي‌شود.</a:t>
            </a:r>
            <a:endParaRPr lang="en-US" sz="2800" dirty="0" smtClean="0">
              <a:cs typeface="2  Zar" pitchFamily="2" charset="-78"/>
            </a:endParaRPr>
          </a:p>
          <a:p>
            <a:pPr algn="just" rtl="1">
              <a:lnSpc>
                <a:spcPct val="150000"/>
              </a:lnSpc>
              <a:buNone/>
            </a:pPr>
            <a:endParaRPr lang="en-US" sz="2800" dirty="0">
              <a:cs typeface="2  Zar" pitchFamily="2"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smtClean="0">
                <a:cs typeface="2  Zar" pitchFamily="2" charset="-78"/>
              </a:rPr>
              <a:t>معماری سازمانی در مدیریت سازمانها</a:t>
            </a:r>
            <a:endParaRPr lang="en-US" b="1" dirty="0">
              <a:cs typeface="2  Zar" pitchFamily="2" charset="-78"/>
            </a:endParaRPr>
          </a:p>
        </p:txBody>
      </p:sp>
      <p:sp>
        <p:nvSpPr>
          <p:cNvPr id="3" name="Content Placeholder 2"/>
          <p:cNvSpPr>
            <a:spLocks noGrp="1"/>
          </p:cNvSpPr>
          <p:nvPr>
            <p:ph sz="quarter" idx="1"/>
          </p:nvPr>
        </p:nvSpPr>
        <p:spPr>
          <a:xfrm>
            <a:off x="381000" y="1600200"/>
            <a:ext cx="8534400" cy="4953000"/>
          </a:xfrm>
        </p:spPr>
        <p:txBody>
          <a:bodyPr>
            <a:normAutofit fontScale="92500"/>
          </a:bodyPr>
          <a:lstStyle/>
          <a:p>
            <a:pPr algn="just" rtl="1">
              <a:lnSpc>
                <a:spcPct val="150000"/>
              </a:lnSpc>
              <a:buNone/>
            </a:pPr>
            <a:r>
              <a:rPr lang="ar-SA" sz="3200" dirty="0" smtClean="0">
                <a:cs typeface="2  Zar" pitchFamily="2" charset="-78"/>
              </a:rPr>
              <a:t>امروزه معماری نه تنها در "سخت افزار" و "نرم افزار" اهمیت یافته بلکه در مدیریت جنبه های مختلف سازمان نیز نیاز به تدوین معماری ضروری شده است. معماري</a:t>
            </a:r>
            <a:r>
              <a:rPr lang="fa-IR" sz="3200" dirty="0" smtClean="0">
                <a:cs typeface="2  Zar" pitchFamily="2" charset="-78"/>
              </a:rPr>
              <a:t> </a:t>
            </a:r>
            <a:r>
              <a:rPr lang="ar-SA" sz="3200" dirty="0" smtClean="0">
                <a:cs typeface="2  Zar" pitchFamily="2" charset="-78"/>
              </a:rPr>
              <a:t>سازماني</a:t>
            </a:r>
            <a:r>
              <a:rPr lang="fa-IR" sz="3200" dirty="0" smtClean="0">
                <a:cs typeface="2  Zar" pitchFamily="2" charset="-78"/>
              </a:rPr>
              <a:t> </a:t>
            </a:r>
            <a:r>
              <a:rPr lang="ar-SA" sz="3200" dirty="0" smtClean="0">
                <a:cs typeface="2  Zar" pitchFamily="2" charset="-78"/>
              </a:rPr>
              <a:t>(</a:t>
            </a:r>
            <a:r>
              <a:rPr lang="en-US" sz="3200" dirty="0" smtClean="0">
                <a:cs typeface="2  Zar" pitchFamily="2" charset="-78"/>
              </a:rPr>
              <a:t>Enterprise Architecture</a:t>
            </a:r>
            <a:r>
              <a:rPr lang="ar-SA" sz="3200" dirty="0" smtClean="0">
                <a:cs typeface="2  Zar" pitchFamily="2" charset="-78"/>
              </a:rPr>
              <a:t>) شامل مدل هاي كسب و كار، فرآیندها ، داده ها، سيستم هاي پشتيباني كننده، شبکه و همچنين زيرساختهاي فناوری براي هر دوي معماري وضع موجود و وضع مطلوب است، همچنين در معماري سازماني نياز به استانداردها، ملاحظات امنيتي و يك طرح انتقال مي باشد. </a:t>
            </a:r>
            <a:endParaRPr lang="en-US" sz="3200" dirty="0" smtClean="0">
              <a:cs typeface="2  Zar" pitchFamily="2" charset="-78"/>
            </a:endParaRPr>
          </a:p>
          <a:p>
            <a:pPr algn="just" rtl="1">
              <a:lnSpc>
                <a:spcPct val="150000"/>
              </a:lnSpc>
              <a:buNone/>
            </a:pPr>
            <a:endParaRPr lang="en-US" sz="3200" dirty="0">
              <a:cs typeface="2  Zar" pitchFamily="2"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lstStyle/>
          <a:p>
            <a:pPr algn="r" rtl="1"/>
            <a:r>
              <a:rPr lang="fa-IR" b="1" dirty="0" smtClean="0">
                <a:cs typeface="2  Zar" pitchFamily="2" charset="-78"/>
              </a:rPr>
              <a:t>معماری فناوری اطلاعات سازمانی</a:t>
            </a:r>
            <a:endParaRPr lang="en-US" b="1" dirty="0">
              <a:cs typeface="2  Zar" pitchFamily="2" charset="-78"/>
            </a:endParaRPr>
          </a:p>
        </p:txBody>
      </p:sp>
      <p:sp>
        <p:nvSpPr>
          <p:cNvPr id="3" name="Content Placeholder 2"/>
          <p:cNvSpPr>
            <a:spLocks noGrp="1"/>
          </p:cNvSpPr>
          <p:nvPr>
            <p:ph sz="quarter" idx="1"/>
          </p:nvPr>
        </p:nvSpPr>
        <p:spPr>
          <a:xfrm>
            <a:off x="228600" y="1600200"/>
            <a:ext cx="8686800" cy="5029200"/>
          </a:xfrm>
        </p:spPr>
        <p:txBody>
          <a:bodyPr>
            <a:normAutofit fontScale="92500"/>
          </a:bodyPr>
          <a:lstStyle/>
          <a:p>
            <a:pPr algn="just" rtl="1">
              <a:lnSpc>
                <a:spcPct val="150000"/>
              </a:lnSpc>
              <a:buNone/>
            </a:pPr>
            <a:r>
              <a:rPr lang="ar-SA" dirty="0" smtClean="0">
                <a:cs typeface="2  Zar" pitchFamily="2" charset="-78"/>
              </a:rPr>
              <a:t>از ویژگی های </a:t>
            </a:r>
            <a:r>
              <a:rPr lang="ar-SA" dirty="0" smtClean="0">
                <a:cs typeface="2  Zar" pitchFamily="2" charset="-78"/>
              </a:rPr>
              <a:t>مع</a:t>
            </a:r>
            <a:r>
              <a:rPr lang="fa-IR" dirty="0" smtClean="0">
                <a:cs typeface="2  Zar" pitchFamily="2" charset="-78"/>
              </a:rPr>
              <a:t>م</a:t>
            </a:r>
            <a:r>
              <a:rPr lang="ar-SA" dirty="0" smtClean="0">
                <a:cs typeface="2  Zar" pitchFamily="2" charset="-78"/>
              </a:rPr>
              <a:t>اری </a:t>
            </a:r>
            <a:r>
              <a:rPr lang="ar-SA" dirty="0" smtClean="0">
                <a:cs typeface="2  Zar" pitchFamily="2" charset="-78"/>
              </a:rPr>
              <a:t>سازمانی نقش پررنگ فناوری اطلاعات است و لذا گاهی از آن با عنوان "معماری فناوری اطلاعات سازمانی" نامبرده می شود، همین موضوع نقطه تمایز آن با سایر رویکردهای بهبود سازمانی مانند "مهندسی مجدد فرایند" یا "طراحی ساختار سازمانی" است. از طرف دیگر اما معماری فناوری اطلاعات سازمانی با رویکردهایی همچون طرح جامع فاوا(</a:t>
            </a:r>
            <a:r>
              <a:rPr lang="en-US" dirty="0" smtClean="0">
                <a:cs typeface="2  Zar" pitchFamily="2" charset="-78"/>
              </a:rPr>
              <a:t>ICT Master Plan</a:t>
            </a:r>
            <a:r>
              <a:rPr lang="ar-SA" dirty="0" smtClean="0">
                <a:cs typeface="2  Zar" pitchFamily="2" charset="-78"/>
              </a:rPr>
              <a:t>) و برنامه راهبردی فاوا(</a:t>
            </a:r>
            <a:r>
              <a:rPr lang="en-US" dirty="0" smtClean="0">
                <a:cs typeface="2  Zar" pitchFamily="2" charset="-78"/>
              </a:rPr>
              <a:t>ICT Strategic Plan</a:t>
            </a:r>
            <a:r>
              <a:rPr lang="ar-SA" dirty="0" smtClean="0">
                <a:cs typeface="2  Zar" pitchFamily="2" charset="-78"/>
              </a:rPr>
              <a:t>) هم خانواده بوده و به نوعی دربرگیرنده آنها نیز هست. در اغلب متون منظور از معماری سازمانی، با دیدگاه فناوری اطلاعات است.</a:t>
            </a:r>
            <a:endParaRPr lang="en-US" dirty="0">
              <a:cs typeface="2  Zar" pitchFamily="2"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smtClean="0">
                <a:cs typeface="2  Zar" pitchFamily="2" charset="-78"/>
              </a:rPr>
              <a:t>لزوم معماری سازمانی</a:t>
            </a:r>
            <a:endParaRPr lang="en-US" b="1" dirty="0">
              <a:cs typeface="2  Zar" pitchFamily="2" charset="-78"/>
            </a:endParaRPr>
          </a:p>
        </p:txBody>
      </p:sp>
      <p:sp>
        <p:nvSpPr>
          <p:cNvPr id="3" name="Content Placeholder 2"/>
          <p:cNvSpPr>
            <a:spLocks noGrp="1"/>
          </p:cNvSpPr>
          <p:nvPr>
            <p:ph sz="quarter" idx="1"/>
          </p:nvPr>
        </p:nvSpPr>
        <p:spPr>
          <a:xfrm>
            <a:off x="304800" y="1600200"/>
            <a:ext cx="8461248" cy="4724400"/>
          </a:xfrm>
        </p:spPr>
        <p:txBody>
          <a:bodyPr>
            <a:normAutofit/>
          </a:bodyPr>
          <a:lstStyle/>
          <a:p>
            <a:pPr algn="just" rtl="1">
              <a:lnSpc>
                <a:spcPct val="150000"/>
              </a:lnSpc>
              <a:buNone/>
            </a:pPr>
            <a:r>
              <a:rPr lang="ar-SA" sz="3200" dirty="0" smtClean="0">
                <a:cs typeface="2  Zar" pitchFamily="2" charset="-78"/>
              </a:rPr>
              <a:t>لزوم معماري سازماني را مي‌توان در ظهور سازمانهاي بزرگ، نياز به طراحي و توسعة سيستمهاي اطلاعاتي پيچيده، ظهور سيستمهاي اطلاعاتي با منظورهاي خاص و اهميت انعطاف پذيري سازمانها در برابر فشارهاي بيروني نظير تغيير كسب و كار، تغيير مأموريتها و ساختارهاي سازماني و تغييرات سريع فناوري ارزيابي كرد</a:t>
            </a:r>
            <a:endParaRPr lang="en-US" sz="3200" dirty="0">
              <a:cs typeface="2  Zar" pitchFamily="2" charset="-78"/>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279</TotalTime>
  <Words>374</Words>
  <Application>Microsoft Office PowerPoint</Application>
  <PresentationFormat>On-screen Show (4:3)</PresentationFormat>
  <Paragraphs>10</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Median</vt:lpstr>
      <vt:lpstr>تعریف معماری سازمانی</vt:lpstr>
      <vt:lpstr>معماری</vt:lpstr>
      <vt:lpstr>معماری سازمانی در مدیریت سازمانها</vt:lpstr>
      <vt:lpstr>معماری فناوری اطلاعات سازمانی</vt:lpstr>
      <vt:lpstr>لزوم معماری سازمانی</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milade noor</dc:creator>
  <cp:lastModifiedBy>MirAghaei</cp:lastModifiedBy>
  <cp:revision>31</cp:revision>
  <dcterms:created xsi:type="dcterms:W3CDTF">2015-11-20T12:36:11Z</dcterms:created>
  <dcterms:modified xsi:type="dcterms:W3CDTF">2016-01-08T06:42:41Z</dcterms:modified>
</cp:coreProperties>
</file>