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58" r:id="rId3"/>
    <p:sldId id="361" r:id="rId4"/>
    <p:sldId id="273" r:id="rId5"/>
    <p:sldId id="259" r:id="rId6"/>
    <p:sldId id="260" r:id="rId7"/>
    <p:sldId id="286" r:id="rId8"/>
    <p:sldId id="287" r:id="rId9"/>
    <p:sldId id="288" r:id="rId10"/>
    <p:sldId id="263" r:id="rId11"/>
    <p:sldId id="289" r:id="rId12"/>
    <p:sldId id="290" r:id="rId13"/>
    <p:sldId id="265" r:id="rId14"/>
    <p:sldId id="291" r:id="rId15"/>
    <p:sldId id="264" r:id="rId16"/>
    <p:sldId id="292" r:id="rId17"/>
    <p:sldId id="362" r:id="rId18"/>
    <p:sldId id="266" r:id="rId19"/>
    <p:sldId id="295" r:id="rId20"/>
    <p:sldId id="267" r:id="rId21"/>
    <p:sldId id="296" r:id="rId22"/>
    <p:sldId id="268" r:id="rId23"/>
    <p:sldId id="269" r:id="rId24"/>
    <p:sldId id="270" r:id="rId25"/>
    <p:sldId id="271" r:id="rId26"/>
    <p:sldId id="293" r:id="rId27"/>
    <p:sldId id="272" r:id="rId28"/>
    <p:sldId id="274" r:id="rId29"/>
    <p:sldId id="363" r:id="rId30"/>
    <p:sldId id="275" r:id="rId31"/>
    <p:sldId id="276" r:id="rId32"/>
    <p:sldId id="277" r:id="rId33"/>
    <p:sldId id="304" r:id="rId34"/>
    <p:sldId id="305" r:id="rId35"/>
    <p:sldId id="279" r:id="rId36"/>
    <p:sldId id="306" r:id="rId37"/>
    <p:sldId id="322" r:id="rId38"/>
    <p:sldId id="309" r:id="rId39"/>
    <p:sldId id="323" r:id="rId40"/>
    <p:sldId id="324" r:id="rId41"/>
    <p:sldId id="310" r:id="rId42"/>
    <p:sldId id="325" r:id="rId43"/>
    <p:sldId id="326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11" r:id="rId52"/>
    <p:sldId id="336" r:id="rId53"/>
    <p:sldId id="337" r:id="rId54"/>
    <p:sldId id="339" r:id="rId55"/>
    <p:sldId id="340" r:id="rId56"/>
    <p:sldId id="341" r:id="rId57"/>
    <p:sldId id="312" r:id="rId58"/>
    <p:sldId id="342" r:id="rId59"/>
    <p:sldId id="343" r:id="rId60"/>
    <p:sldId id="344" r:id="rId61"/>
    <p:sldId id="349" r:id="rId62"/>
    <p:sldId id="364" r:id="rId63"/>
    <p:sldId id="365" r:id="rId64"/>
    <p:sldId id="317" r:id="rId65"/>
    <p:sldId id="345" r:id="rId66"/>
    <p:sldId id="346" r:id="rId67"/>
    <p:sldId id="314" r:id="rId68"/>
    <p:sldId id="347" r:id="rId69"/>
    <p:sldId id="348" r:id="rId70"/>
    <p:sldId id="315" r:id="rId71"/>
    <p:sldId id="313" r:id="rId72"/>
    <p:sldId id="297" r:id="rId73"/>
    <p:sldId id="298" r:id="rId74"/>
    <p:sldId id="299" r:id="rId75"/>
    <p:sldId id="300" r:id="rId76"/>
    <p:sldId id="301" r:id="rId77"/>
    <p:sldId id="302" r:id="rId78"/>
    <p:sldId id="303" r:id="rId79"/>
    <p:sldId id="360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E923-8115-46A7-9760-3F4500E2D76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F0A8-2518-4930-B30D-53F26E16150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E923-8115-46A7-9760-3F4500E2D76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F0A8-2518-4930-B30D-53F26E161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E923-8115-46A7-9760-3F4500E2D76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F0A8-2518-4930-B30D-53F26E161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E923-8115-46A7-9760-3F4500E2D76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F0A8-2518-4930-B30D-53F26E1615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E923-8115-46A7-9760-3F4500E2D76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F0A8-2518-4930-B30D-53F26E161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E923-8115-46A7-9760-3F4500E2D76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F0A8-2518-4930-B30D-53F26E1615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E923-8115-46A7-9760-3F4500E2D76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F0A8-2518-4930-B30D-53F26E1615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E923-8115-46A7-9760-3F4500E2D76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F0A8-2518-4930-B30D-53F26E161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E923-8115-46A7-9760-3F4500E2D76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F0A8-2518-4930-B30D-53F26E161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E923-8115-46A7-9760-3F4500E2D76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F0A8-2518-4930-B30D-53F26E161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E923-8115-46A7-9760-3F4500E2D76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3F0A8-2518-4930-B30D-53F26E16150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2EE923-8115-46A7-9760-3F4500E2D76C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43F0A8-2518-4930-B30D-53F26E1615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skquran.ir/gallery/images/25519/1_000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7361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9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3225745"/>
          </a:xfrm>
        </p:spPr>
        <p:txBody>
          <a:bodyPr>
            <a:normAutofit/>
          </a:bodyPr>
          <a:lstStyle/>
          <a:p>
            <a:pPr algn="r" rtl="1"/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hafaf.ir/files/fa/news/1390/9/20/28206_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9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4008" y="188640"/>
            <a:ext cx="432048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 rtl="1"/>
            <a:r>
              <a:rPr lang="fa-IR" sz="6600" b="1" dirty="0" smtClean="0">
                <a:solidFill>
                  <a:srgbClr val="FF0000"/>
                </a:solidFill>
                <a:cs typeface="B Zar" pitchFamily="2" charset="-78"/>
              </a:rPr>
              <a:t>میزان تولید طلای کشور</a:t>
            </a:r>
          </a:p>
        </p:txBody>
      </p:sp>
      <p:pic>
        <p:nvPicPr>
          <p:cNvPr id="3074" name="Picture 2" descr="http://cdn-wac.emirates247.com/polopoly_fs/1.279083.1281837902%21/image/3384850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3637012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2828836"/>
            <a:ext cx="825304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r" rtl="1">
              <a:buFont typeface="Arial" pitchFamily="34" charset="0"/>
              <a:buChar char="•"/>
            </a:pP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تولید هر سال 2تن.</a:t>
            </a:r>
          </a:p>
          <a:p>
            <a:pPr marL="571500" indent="-571500" algn="r" rtl="1">
              <a:buFont typeface="Arial" pitchFamily="34" charset="0"/>
              <a:buChar char="•"/>
            </a:pP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کل معادن طلای کشف شده کشور معادل </a:t>
            </a: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340 تن.</a:t>
            </a:r>
          </a:p>
          <a:p>
            <a:pPr marL="571500" indent="-571500" algn="r" rtl="1">
              <a:buFont typeface="Arial" pitchFamily="34" charset="0"/>
              <a:buChar char="•"/>
            </a:pP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کل ذخایر طلای بانک مرکزی حدود 800 تن</a:t>
            </a:r>
          </a:p>
        </p:txBody>
      </p:sp>
    </p:spTree>
    <p:extLst>
      <p:ext uri="{BB962C8B-B14F-4D97-AF65-F5344CB8AC3E}">
        <p14:creationId xmlns:p14="http://schemas.microsoft.com/office/powerpoint/2010/main" val="389145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708" y="3356992"/>
            <a:ext cx="7632724" cy="3096344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b="1" dirty="0" smtClean="0">
                <a:latin typeface="Times New Roman" pitchFamily="18" charset="0"/>
                <a:cs typeface="Times New Roman" pitchFamily="18" charset="0"/>
              </a:rPr>
              <a:t>هر روز یارانه بنزین معادل 2 تن طلا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Times New Roman" pitchFamily="18" charset="0"/>
                <a:cs typeface="Times New Roman" pitchFamily="18" charset="0"/>
              </a:rPr>
              <a:t>هر روز یارانه نفت سفید، گازوئیل و بنزین معادل 6 تن طلا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Times New Roman" pitchFamily="18" charset="0"/>
                <a:cs typeface="Times New Roman" pitchFamily="18" charset="0"/>
              </a:rPr>
              <a:t>هر ماه یارانه سوخت هواپیما معادل 2 تن طلا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Times New Roman" pitchFamily="18" charset="0"/>
                <a:cs typeface="Times New Roman" pitchFamily="18" charset="0"/>
              </a:rPr>
              <a:t>هر 6 ماهیارانه بنزین معادل یک قرن و نیم تولید طلای کشور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Times New Roman" pitchFamily="18" charset="0"/>
                <a:cs typeface="Times New Roman" pitchFamily="18" charset="0"/>
              </a:rPr>
              <a:t>هر 6 ماه یارانه بنزین معادل تولید کل معادن طلای شناخته شده کشور</a:t>
            </a:r>
          </a:p>
          <a:p>
            <a:pPr marL="0" indent="0" algn="r" rtl="1">
              <a:buNone/>
            </a:pPr>
            <a:r>
              <a:rPr lang="fa-IR" sz="2400" b="1" dirty="0">
                <a:latin typeface="Times New Roman" pitchFamily="18" charset="0"/>
                <a:cs typeface="Times New Roman" pitchFamily="18" charset="0"/>
              </a:rPr>
              <a:t>هر 4 و نیم ماه </a:t>
            </a:r>
            <a:r>
              <a:rPr lang="fa-IR" sz="2400" b="1" dirty="0" smtClean="0">
                <a:latin typeface="Times New Roman" pitchFamily="18" charset="0"/>
                <a:cs typeface="Times New Roman" pitchFamily="18" charset="0"/>
              </a:rPr>
              <a:t>یارانه سه قلم سوخت بیش از ارزش کل ذخایر طلای بانک مرکزی</a:t>
            </a:r>
          </a:p>
          <a:p>
            <a:pPr marL="0" indent="0" algn="r" rtl="1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45632" y="396838"/>
            <a:ext cx="3714800" cy="26721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rtl="1">
              <a:buNone/>
            </a:pPr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مقایسه یارانه بنزین</a:t>
            </a:r>
          </a:p>
          <a:p>
            <a:pPr marL="45720" indent="0" algn="ctr" rtl="1">
              <a:buNone/>
            </a:pPr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 و طلا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bayanbox.ir/blog/mhghadiri/web-tala.jpg?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624"/>
            <a:ext cx="35897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3225745"/>
          </a:xfrm>
        </p:spPr>
        <p:txBody>
          <a:bodyPr>
            <a:normAutofit/>
          </a:bodyPr>
          <a:lstStyle/>
          <a:p>
            <a:pPr algn="r" rtl="1"/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Public\Pictures\طرح ها\fa-alalam1305820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85838" y="207079"/>
            <a:ext cx="7402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fa-IR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باور عمومی در ایران!!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rtl="0" eaLnBrk="0" hangingPunct="0"/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>
            <a:off x="3923928" y="1268760"/>
            <a:ext cx="4392488" cy="122413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گرانی بنزین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3923928" y="4221088"/>
            <a:ext cx="4392488" cy="122413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400" b="1" dirty="0" smtClean="0">
                <a:latin typeface="Times New Roman" pitchFamily="18" charset="0"/>
                <a:cs typeface="Times New Roman" pitchFamily="18" charset="0"/>
              </a:rPr>
              <a:t>فقرا فقیرتر می شوند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3923928" y="2708920"/>
            <a:ext cx="4392488" cy="122413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گران شدن همه اقلام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3707904" y="5445224"/>
            <a:ext cx="4608512" cy="1224136"/>
          </a:xfrm>
          <a:prstGeom prst="leftArrowCallout">
            <a:avLst>
              <a:gd name="adj1" fmla="val 32326"/>
              <a:gd name="adj2" fmla="val 42094"/>
              <a:gd name="adj3" fmla="val 49420"/>
              <a:gd name="adj4" fmla="val 839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000" b="1" dirty="0">
                <a:latin typeface="Times New Roman" pitchFamily="18" charset="0"/>
                <a:cs typeface="Times New Roman" pitchFamily="18" charset="0"/>
              </a:rPr>
              <a:t>فقرا زیر دست و </a:t>
            </a:r>
            <a:r>
              <a:rPr lang="fa-IR" sz="4000" b="1" dirty="0" smtClean="0">
                <a:latin typeface="Times New Roman" pitchFamily="18" charset="0"/>
                <a:cs typeface="Times New Roman" pitchFamily="18" charset="0"/>
              </a:rPr>
              <a:t>پا</a:t>
            </a:r>
          </a:p>
          <a:p>
            <a:pPr algn="ctr">
              <a:defRPr/>
            </a:pPr>
            <a:r>
              <a:rPr lang="fa-IR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4000" b="1" dirty="0">
                <a:latin typeface="Times New Roman" pitchFamily="18" charset="0"/>
                <a:cs typeface="Times New Roman" pitchFamily="18" charset="0"/>
              </a:rPr>
              <a:t>له می </a:t>
            </a:r>
            <a:r>
              <a:rPr lang="fa-IR" sz="4000" b="1" dirty="0" smtClean="0">
                <a:latin typeface="Times New Roman" pitchFamily="18" charset="0"/>
                <a:cs typeface="Times New Roman" pitchFamily="18" charset="0"/>
              </a:rPr>
              <a:t>شوند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Arrow Callout 10"/>
          <p:cNvSpPr/>
          <p:nvPr/>
        </p:nvSpPr>
        <p:spPr>
          <a:xfrm>
            <a:off x="674837" y="5697252"/>
            <a:ext cx="2880320" cy="720080"/>
          </a:xfrm>
          <a:prstGeom prst="leftArrowCallout">
            <a:avLst>
              <a:gd name="adj1" fmla="val 32326"/>
              <a:gd name="adj2" fmla="val 42094"/>
              <a:gd name="adj3" fmla="val 49420"/>
              <a:gd name="adj4" fmla="val 897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000" b="1" dirty="0" smtClean="0">
                <a:latin typeface="Times New Roman" pitchFamily="18" charset="0"/>
                <a:cs typeface="Times New Roman" pitchFamily="18" charset="0"/>
              </a:rPr>
              <a:t>در نتیجه !!!!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3225745"/>
          </a:xfrm>
        </p:spPr>
        <p:txBody>
          <a:bodyPr>
            <a:normAutofit/>
          </a:bodyPr>
          <a:lstStyle/>
          <a:p>
            <a:pPr algn="ctr" rtl="1"/>
            <a:r>
              <a:rPr lang="fa-IR" sz="60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تثبیت قیمت عرضه سوخت</a:t>
            </a:r>
            <a:endParaRPr lang="en-US" sz="60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راه حل پر طرفدار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85838" y="207079"/>
            <a:ext cx="7402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fa-IR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باور عمومی در ایران!!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l" rtl="0" eaLnBrk="0" hangingPunct="0"/>
            <a:endParaRPr lang="en-US" dirty="0"/>
          </a:p>
        </p:txBody>
      </p:sp>
      <p:sp>
        <p:nvSpPr>
          <p:cNvPr id="3" name="Down Arrow Callout 2"/>
          <p:cNvSpPr/>
          <p:nvPr/>
        </p:nvSpPr>
        <p:spPr>
          <a:xfrm>
            <a:off x="2339752" y="1268760"/>
            <a:ext cx="5976664" cy="122413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400" b="1" dirty="0" smtClean="0">
                <a:latin typeface="Times New Roman" pitchFamily="18" charset="0"/>
                <a:cs typeface="Times New Roman" pitchFamily="18" charset="0"/>
              </a:rPr>
              <a:t>دست کنیم در بیت المال عمومی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2339752" y="4221088"/>
            <a:ext cx="5976664" cy="122413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400" b="1" dirty="0" smtClean="0">
                <a:latin typeface="Times New Roman" pitchFamily="18" charset="0"/>
                <a:cs typeface="Times New Roman" pitchFamily="18" charset="0"/>
              </a:rPr>
              <a:t>یارانه بدهیم به بنزین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339752" y="2708920"/>
            <a:ext cx="5976664" cy="122413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از سهم فقرا برداشت کنیم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2339752" y="5445224"/>
            <a:ext cx="5976664" cy="1224136"/>
          </a:xfrm>
          <a:prstGeom prst="leftArrowCallout">
            <a:avLst>
              <a:gd name="adj1" fmla="val 32326"/>
              <a:gd name="adj2" fmla="val 42094"/>
              <a:gd name="adj3" fmla="val 49420"/>
              <a:gd name="adj4" fmla="val 857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rtl="1">
              <a:defRPr/>
            </a:pP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ثروتمندتر ها 30 برابر فقیرترها  از یارانه ها سهم ببرند!!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1244055"/>
            <a:ext cx="2088232" cy="540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تا فقرا فقیرتر </a:t>
            </a:r>
          </a:p>
          <a:p>
            <a:pPr algn="ctr"/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نشوند</a:t>
            </a:r>
          </a:p>
          <a:p>
            <a:pPr algn="ctr"/>
            <a:r>
              <a:rPr lang="fa-I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!!!!!</a:t>
            </a:r>
          </a:p>
          <a:p>
            <a:pPr algn="ctr"/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!!!!!</a:t>
            </a:r>
          </a:p>
          <a:p>
            <a:pPr algn="ctr"/>
            <a:r>
              <a:rPr lang="fa-IR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!!!!!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1052736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فرمول نجات فقرا !!!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3140968"/>
            <a:ext cx="663312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6000" b="1" dirty="0" smtClean="0">
                <a:latin typeface="Times New Roman" pitchFamily="18" charset="0"/>
                <a:cs typeface="Times New Roman" pitchFamily="18" charset="0"/>
              </a:rPr>
              <a:t>سهم فقرا از بیت المال را به ثروتمندان بدهیم!!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84785"/>
            <a:ext cx="7200800" cy="4449880"/>
          </a:xfrm>
        </p:spPr>
        <p:txBody>
          <a:bodyPr>
            <a:normAutofit/>
          </a:bodyPr>
          <a:lstStyle/>
          <a:p>
            <a:pPr algn="r" rtl="1"/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864096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مخالفت با واقعی شدن قیمت سوخت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baba\Desktop\کتاب فرهنگ و پیشرفت\wet bwt a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69" y="1484785"/>
            <a:ext cx="761605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ba\Desktop\1231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2260"/>
            <a:ext cx="7655301" cy="38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3225745"/>
          </a:xfrm>
        </p:spPr>
        <p:txBody>
          <a:bodyPr>
            <a:normAutofit/>
          </a:bodyPr>
          <a:lstStyle/>
          <a:p>
            <a:pPr algn="ctr"/>
            <a:r>
              <a:rPr lang="ar-SA" sz="5400" dirty="0">
                <a:solidFill>
                  <a:schemeClr val="bg2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>دکتر محمد حسن قدیری ابیانه</a:t>
            </a:r>
            <a:r>
              <a:rPr lang="en-US" sz="19900" dirty="0">
                <a:solidFill>
                  <a:schemeClr val="bg2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en-US" sz="19900" dirty="0">
                <a:solidFill>
                  <a:schemeClr val="bg2">
                    <a:lumMod val="10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en-US" sz="3600" u="sng" dirty="0" smtClean="0">
                <a:solidFill>
                  <a:srgbClr val="091FF5"/>
                </a:solidFill>
              </a:rPr>
              <a:t>mh.ghadiri@gmail.com</a:t>
            </a:r>
            <a:endParaRPr lang="fa-IR" sz="3600" u="sng" dirty="0">
              <a:solidFill>
                <a:srgbClr val="091FF5"/>
              </a:solidFill>
            </a:endParaRPr>
          </a:p>
          <a:p>
            <a:pPr algn="ctr"/>
            <a:r>
              <a:rPr lang="en-US" sz="2400" b="1" u="sng" dirty="0">
                <a:solidFill>
                  <a:srgbClr val="091FF5"/>
                </a:solidFill>
              </a:rPr>
              <a:t/>
            </a:r>
            <a:br>
              <a:rPr lang="en-US" sz="2400" b="1" u="sng" dirty="0">
                <a:solidFill>
                  <a:srgbClr val="091FF5"/>
                </a:solidFill>
              </a:rPr>
            </a:br>
            <a:r>
              <a:rPr lang="en-US" sz="4000" b="1" u="sng" dirty="0">
                <a:solidFill>
                  <a:srgbClr val="091FF5"/>
                </a:solidFill>
              </a:rPr>
              <a:t>www.Ghadiri.ir</a:t>
            </a:r>
            <a:endParaRPr lang="en-US" sz="2400" b="1" dirty="0">
              <a:solidFill>
                <a:srgbClr val="091FF5"/>
              </a:solidFill>
            </a:endParaRPr>
          </a:p>
          <a:p>
            <a:pPr algn="r" rtl="1"/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اصلاح ساختاری نظام</a:t>
            </a:r>
            <a:br>
              <a:rPr lang="fa-I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حذف ریشه </a:t>
            </a:r>
            <a:r>
              <a:rPr lang="fa-I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های رانت، مفاسد اقتصادی و قاچاق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15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3225745"/>
          </a:xfrm>
        </p:spPr>
        <p:txBody>
          <a:bodyPr>
            <a:normAutofit/>
          </a:bodyPr>
          <a:lstStyle/>
          <a:p>
            <a:pPr algn="ctr" rtl="1"/>
            <a:r>
              <a:rPr lang="fa-IR" sz="8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به اندازه کل اروپا</a:t>
            </a:r>
            <a:endParaRPr lang="en-US" sz="8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میزان مصرف گاز در ایران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ublic\Pictures\طرح ها\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92" y="1328624"/>
            <a:ext cx="892899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992" y="188640"/>
            <a:ext cx="892899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 rtl="1"/>
            <a:r>
              <a:rPr lang="fa-IR" sz="3200" b="1" dirty="0" smtClean="0">
                <a:cs typeface="B Zar" pitchFamily="2" charset="-78"/>
              </a:rPr>
              <a:t>مهم نیست چه مقدار منابع در اختیار دارید.</a:t>
            </a:r>
          </a:p>
          <a:p>
            <a:pPr lvl="1" algn="ctr" rtl="1"/>
            <a:r>
              <a:rPr lang="fa-IR" sz="2800" b="1" dirty="0" smtClean="0">
                <a:cs typeface="B Zar" pitchFamily="2" charset="-78"/>
              </a:rPr>
              <a:t>اگر بلد نباشید از آن درست استفاده کنید، هرگز کافی نخواهد بود</a:t>
            </a:r>
            <a:endParaRPr lang="en-US" sz="2800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71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5" y="404665"/>
            <a:ext cx="6840760" cy="864095"/>
          </a:xfrm>
        </p:spPr>
        <p:txBody>
          <a:bodyPr/>
          <a:lstStyle/>
          <a:p>
            <a:pPr algn="ctr" rtl="1"/>
            <a:r>
              <a:rPr lang="fa-IR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ب: رانت </a:t>
            </a:r>
            <a:r>
              <a:rPr lang="ar-SA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چند </a:t>
            </a:r>
            <a:r>
              <a:rPr lang="ar-SA" sz="4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نرخی بودن </a:t>
            </a:r>
            <a:r>
              <a:rPr lang="ar-SA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دلا</a:t>
            </a:r>
            <a:r>
              <a:rPr lang="fa-IR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ر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141277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600" b="1" dirty="0" smtClean="0">
                <a:effectLst/>
                <a:latin typeface="Times New Roman" pitchFamily="18" charset="0"/>
                <a:cs typeface="Times New Roman" pitchFamily="18" charset="0"/>
              </a:rPr>
              <a:t>رانت کلان به کسانی و یا اموری که از ارزهایی با نرخ های ترجیحی استفاده می کنند.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3225745"/>
          </a:xfrm>
        </p:spPr>
        <p:txBody>
          <a:bodyPr>
            <a:normAutofit/>
          </a:bodyPr>
          <a:lstStyle/>
          <a:p>
            <a:pPr marL="571500" indent="-571500" algn="r" rtl="1">
              <a:buFont typeface="Arial" pitchFamily="34" charset="0"/>
              <a:buChar char="•"/>
            </a:pP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رانت هزار دلار = </a:t>
            </a: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یک میلیون تومان رانت </a:t>
            </a:r>
            <a:endParaRPr lang="fa-I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r" rtl="1">
              <a:buFont typeface="Arial" pitchFamily="34" charset="0"/>
              <a:buChar char="•"/>
            </a:pP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یک </a:t>
            </a: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میلیون </a:t>
            </a: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دلار= یک </a:t>
            </a: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میلیارد تومان </a:t>
            </a: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رانت</a:t>
            </a:r>
            <a:endParaRPr lang="en-US" sz="3600" b="1" dirty="0"/>
          </a:p>
          <a:p>
            <a:pPr algn="r" rtl="1"/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رانت دلار چند نرخی</a:t>
            </a:r>
            <a:br>
              <a:rPr lang="fa-I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sz="3600" dirty="0" smtClean="0">
                <a:latin typeface="Times New Roman" pitchFamily="18" charset="0"/>
                <a:cs typeface="Times New Roman" pitchFamily="18" charset="0"/>
              </a:rPr>
              <a:t>اگر </a:t>
            </a:r>
            <a:r>
              <a:rPr lang="fa-IR" sz="3600" dirty="0">
                <a:latin typeface="Times New Roman" pitchFamily="18" charset="0"/>
                <a:cs typeface="Times New Roman" pitchFamily="18" charset="0"/>
              </a:rPr>
              <a:t>هر دلار هزار تومان ارزانتر ارائه شود:</a:t>
            </a:r>
            <a:br>
              <a:rPr lang="fa-IR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7200800" cy="4536503"/>
          </a:xfrm>
        </p:spPr>
        <p:txBody>
          <a:bodyPr>
            <a:noAutofit/>
          </a:bodyPr>
          <a:lstStyle/>
          <a:p>
            <a:pPr lvl="0" algn="just" rtl="1"/>
            <a:r>
              <a:rPr lang="fa-IR" sz="2800" b="1" dirty="0" smtClean="0">
                <a:latin typeface="Times New Roman" pitchFamily="18" charset="0"/>
                <a:cs typeface="Times New Roman" pitchFamily="18" charset="0"/>
              </a:rPr>
              <a:t>هر </a:t>
            </a:r>
            <a:r>
              <a:rPr lang="fa-IR" sz="2800" b="1" dirty="0">
                <a:latin typeface="Times New Roman" pitchFamily="18" charset="0"/>
                <a:cs typeface="Times New Roman" pitchFamily="18" charset="0"/>
              </a:rPr>
              <a:t>کالاو یا خدمتی که نرخ آزاد آن با نرخ عرضه دولتی فرق بکند موجب رانت و سوء استفاده و دزدی می شود. </a:t>
            </a:r>
            <a:endParaRPr lang="fa-I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rtl="1">
              <a:buFont typeface="Wingdings" pitchFamily="2" charset="2"/>
              <a:buChar char="ü"/>
            </a:pPr>
            <a:r>
              <a:rPr lang="fa-IR" sz="2800" b="1" dirty="0" smtClean="0">
                <a:latin typeface="Times New Roman" pitchFamily="18" charset="0"/>
                <a:cs typeface="Times New Roman" pitchFamily="18" charset="0"/>
              </a:rPr>
              <a:t>اصرار </a:t>
            </a:r>
            <a:r>
              <a:rPr lang="fa-IR" sz="2800" b="1" dirty="0">
                <a:latin typeface="Times New Roman" pitchFamily="18" charset="0"/>
                <a:cs typeface="Times New Roman" pitchFamily="18" charset="0"/>
              </a:rPr>
              <a:t>بر ارزانی کالاها از طریق اختصاص یارانه ها زمینه سوء استفاده و فساد را برای کسانی که بتوانند این خدمات یا کالاها را از مسیر توزیع با قیمت یارانه ای خارج کنند فراهم می آورد.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rtl="1">
              <a:buFont typeface="Wingdings" pitchFamily="2" charset="2"/>
              <a:buChar char="ü"/>
            </a:pPr>
            <a:r>
              <a:rPr lang="fa-IR" sz="2800" b="1" dirty="0">
                <a:latin typeface="Times New Roman" pitchFamily="18" charset="0"/>
                <a:cs typeface="Times New Roman" pitchFamily="18" charset="0"/>
              </a:rPr>
              <a:t>محدودیت در افزایش قیمت </a:t>
            </a:r>
            <a:r>
              <a:rPr lang="fa-IR" sz="2800" b="1" dirty="0" smtClean="0">
                <a:latin typeface="Times New Roman" pitchFamily="18" charset="0"/>
                <a:cs typeface="Times New Roman" pitchFamily="18" charset="0"/>
              </a:rPr>
              <a:t>هر کالا یا خدمت به </a:t>
            </a:r>
            <a:r>
              <a:rPr lang="fa-IR" sz="2800" b="1" dirty="0">
                <a:latin typeface="Times New Roman" pitchFamily="18" charset="0"/>
                <a:cs typeface="Times New Roman" pitchFamily="18" charset="0"/>
              </a:rPr>
              <a:t>اندازه قیمت تمام شده و سود معقول برای تولید کنندگان نیز موجب زیان آوری تولید و خروج سرمایه ها از این بخش و ورود این پول ها به عرصه های دلالی می گردد</a:t>
            </a:r>
            <a:r>
              <a:rPr lang="fa-IR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936104"/>
          </a:xfrm>
        </p:spPr>
        <p:txBody>
          <a:bodyPr/>
          <a:lstStyle/>
          <a:p>
            <a:pPr marL="182880" indent="0" algn="ctr" rtl="1">
              <a:buNone/>
            </a:pPr>
            <a:r>
              <a:rPr lang="ar-SA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ج- یارانه ای بودن هر کلا و یا </a:t>
            </a:r>
            <a:r>
              <a:rPr lang="ar-S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خدمتی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628801"/>
            <a:ext cx="7200800" cy="4305864"/>
          </a:xfrm>
        </p:spPr>
        <p:txBody>
          <a:bodyPr>
            <a:normAutofit fontScale="70000" lnSpcReduction="20000"/>
          </a:bodyPr>
          <a:lstStyle/>
          <a:p>
            <a:pPr lvl="0" algn="just" rtl="1"/>
            <a:r>
              <a:rPr lang="fa-IR" sz="4100" b="1" dirty="0" smtClean="0">
                <a:latin typeface="Times New Roman" pitchFamily="18" charset="0"/>
                <a:cs typeface="Times New Roman" pitchFamily="18" charset="0"/>
              </a:rPr>
              <a:t>مدیران </a:t>
            </a:r>
            <a:r>
              <a:rPr lang="fa-IR" sz="4100" b="1" dirty="0">
                <a:latin typeface="Times New Roman" pitchFamily="18" charset="0"/>
                <a:cs typeface="Times New Roman" pitchFamily="18" charset="0"/>
              </a:rPr>
              <a:t>دولتی نه از افزایش سود شرکت های دولتی سود می برند و نه از زیان آن ضرر می کنند. 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rtl="1"/>
            <a:r>
              <a:rPr lang="fa-IR" sz="4100" b="1" dirty="0">
                <a:latin typeface="Times New Roman" pitchFamily="18" charset="0"/>
                <a:cs typeface="Times New Roman" pitchFamily="18" charset="0"/>
              </a:rPr>
              <a:t>معمولا مدیران دولتی به دنبال افزایش تعداد افراد شاغل در زیر مجموعه خود و جذب نیروی بیشتر بوده بویژه که در این صورت می توانند نسبت به استخدام و بکارگیری بستگان و دوستان و هم ولایتی های خود اقدام کرده و عملا هزینه ها را بالا می برند، حال آنکه بخش خصوصی حتی به نزدیک ترین بستگان خویش نیز حقوق مفتی نمی دهد و در صدد انجام امور با کمترین نیروی انسانی ممکن و کمترین هزینه ها شده و امکان رقابت در بازار جهانی فراهم می گردد.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936104"/>
          </a:xfrm>
        </p:spPr>
        <p:txBody>
          <a:bodyPr/>
          <a:lstStyle/>
          <a:p>
            <a:pPr marL="182880" indent="0" algn="ctr" rtl="1">
              <a:buNone/>
            </a:pPr>
            <a:r>
              <a:rPr lang="ar-SA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د – دولتی بودن </a:t>
            </a:r>
            <a:r>
              <a:rPr lang="ar-SA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تولیدات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1772816"/>
            <a:ext cx="7704856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rtl="1">
              <a:buFont typeface="Wingdings" pitchFamily="2" charset="2"/>
              <a:buChar char="ü"/>
            </a:pPr>
            <a:r>
              <a:rPr lang="fa-IR" sz="2800" b="1" dirty="0">
                <a:latin typeface="Times New Roman" pitchFamily="18" charset="0"/>
                <a:cs typeface="Times New Roman" pitchFamily="18" charset="0"/>
              </a:rPr>
              <a:t>کارکنان کارخانجات و شرکت های دولتی مایلند کارمند دولتی باقی بمانند تا از بدست بخش خصوصی مجبور به کار نشوند و در صورت عدم کارایی اخراج نگردند. لذا آنها عملا با خصوصی سازی مخالفت می کنند. مدیران دولتی نیز برای حفظ موقعیت خویش از دولتی بودن طرفداری می کنند.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rtl="1">
              <a:buFont typeface="Wingdings" pitchFamily="2" charset="2"/>
              <a:buChar char="ü"/>
            </a:pPr>
            <a:r>
              <a:rPr lang="fa-IR" sz="2800" b="1" dirty="0">
                <a:latin typeface="Times New Roman" pitchFamily="18" charset="0"/>
                <a:cs typeface="Times New Roman" pitchFamily="18" charset="0"/>
              </a:rPr>
              <a:t>مردم مناطق مختلف به شدت متقاضی استخدام در دستگاه هایی هستند که مسئولان آن از همان مکناطق هستند و در صورت اقدام مسئول به استخدام هم ولایتی ها آن مسئول به محبوبیت دست می یابد هر چند با استخدام هم ولایتی ها افراد شایسته را جذب ننمایند.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7584" y="404664"/>
            <a:ext cx="7175351" cy="108012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rtl="1">
              <a:buFont typeface="Georgia" pitchFamily="18" charset="0"/>
              <a:buNone/>
            </a:pPr>
            <a:r>
              <a:rPr lang="fa-IR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موانع خصوصی سازی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3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628801"/>
            <a:ext cx="7200800" cy="43058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 rtl="1"/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دریافت </a:t>
            </a: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هر نوع وام با سودی کمتر از نرخ تورم موجب می شود دسترسی به این نوع وام ها سودهای زیادی را نصیب وام گیرنده کند و </a:t>
            </a: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لذا:</a:t>
            </a: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فساد </a:t>
            </a: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در تقاضای وام رخ می </a:t>
            </a: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دهد.</a:t>
            </a: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کارکنان </a:t>
            </a: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دستگاه های وام دهنده </a:t>
            </a: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به </a:t>
            </a: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فساد و رشوه خواری سوق </a:t>
            </a: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داده می شوند.</a:t>
            </a:r>
          </a:p>
          <a:p>
            <a:pPr algn="just" rtl="1"/>
            <a:endParaRPr lang="en-US" sz="36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720080"/>
          </a:xfrm>
        </p:spPr>
        <p:txBody>
          <a:bodyPr/>
          <a:lstStyle/>
          <a:p>
            <a:pPr marL="182880" indent="0" algn="ctr" rtl="1">
              <a:buNone/>
            </a:pPr>
            <a:r>
              <a:rPr lang="ar-S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هـ - وام های بانکی با سودی کمتر از میزان تورم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864095"/>
          </a:xfrm>
        </p:spPr>
        <p:txBody>
          <a:bodyPr/>
          <a:lstStyle/>
          <a:p>
            <a:pPr marL="182880" indent="0" algn="ctr" rtl="1">
              <a:buNone/>
            </a:pPr>
            <a:r>
              <a:rPr lang="ar-SA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و – سود سپرده گذاری کمتر از میزان </a:t>
            </a:r>
            <a:r>
              <a:rPr lang="ar-S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تورم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16013" y="1989138"/>
            <a:ext cx="7200900" cy="39449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ارائه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سود بانکی کمتر از میزان تورم به سپرده گذاران برای بانک ها رانت زیادی را ایجاد می نماید. </a:t>
            </a:r>
            <a:endParaRPr lang="fa-I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همین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امر موجب گسترش سریع بانک ها و شعبات آنها شده است. </a:t>
            </a:r>
            <a:endParaRPr lang="fa-I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آنها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با پرداخت </a:t>
            </a:r>
            <a:r>
              <a:rPr lang="fa-IR" sz="2800" b="1" dirty="0" smtClean="0">
                <a:latin typeface="Times New Roman" pitchFamily="18" charset="0"/>
                <a:cs typeface="Times New Roman" pitchFamily="18" charset="0"/>
              </a:rPr>
              <a:t>سود سپرده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به متقاضیان به قیمتی </a:t>
            </a:r>
            <a:r>
              <a:rPr lang="fa-IR" sz="2800" b="1" dirty="0" smtClean="0">
                <a:latin typeface="Times New Roman" pitchFamily="18" charset="0"/>
                <a:cs typeface="Times New Roman" pitchFamily="18" charset="0"/>
              </a:rPr>
              <a:t>کمتر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از تورم </a:t>
            </a:r>
            <a:r>
              <a:rPr lang="fa-IR" sz="2800" b="1" dirty="0" smtClean="0">
                <a:latin typeface="Times New Roman" pitchFamily="18" charset="0"/>
                <a:cs typeface="Times New Roman" pitchFamily="18" charset="0"/>
              </a:rPr>
              <a:t>و اخذ سود بیش از تورم،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>
                <a:latin typeface="Times New Roman" pitchFamily="18" charset="0"/>
                <a:cs typeface="Times New Roman" pitchFamily="18" charset="0"/>
              </a:rPr>
              <a:t>سود مضاعفی را نصیب خود می کنند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628801"/>
            <a:ext cx="7200800" cy="37444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 rtl="1"/>
            <a:r>
              <a:rPr lang="fa-IR" sz="2000" b="1" dirty="0">
                <a:latin typeface="Times New Roman" pitchFamily="18" charset="0"/>
                <a:cs typeface="Times New Roman" pitchFamily="18" charset="0"/>
              </a:rPr>
              <a:t>اگر فرض کنیم سودی که بانک اخذ می کند 20 درصد باشد و تورم چهل درصد، بانک هایی پیدا خواهند شد که حاضرند به سپرده گذاران 30 در صد سود دهند.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rtl="1"/>
            <a:r>
              <a:rPr lang="fa-IR" sz="2000" b="1" dirty="0">
                <a:latin typeface="Times New Roman" pitchFamily="18" charset="0"/>
                <a:cs typeface="Times New Roman" pitchFamily="18" charset="0"/>
              </a:rPr>
              <a:t>در نتیجه اگر کسی مثلا </a:t>
            </a:r>
            <a:r>
              <a:rPr lang="fa-IR" sz="2000" b="1" dirty="0" smtClean="0">
                <a:latin typeface="Times New Roman" pitchFamily="18" charset="0"/>
                <a:cs typeface="Times New Roman" pitchFamily="18" charset="0"/>
              </a:rPr>
              <a:t>وام </a:t>
            </a:r>
            <a:r>
              <a:rPr lang="fa-IR" sz="2000" b="1" dirty="0">
                <a:latin typeface="Times New Roman" pitchFamily="18" charset="0"/>
                <a:cs typeface="Times New Roman" pitchFamily="18" charset="0"/>
              </a:rPr>
              <a:t>بگیرد و وجه آن را در بانک هایی با سود 30 درصد سپرده گذاری کند به سودی ده درصدی </a:t>
            </a:r>
            <a:r>
              <a:rPr lang="fa-IR" sz="2000" b="1" dirty="0" smtClean="0">
                <a:latin typeface="Times New Roman" pitchFamily="18" charset="0"/>
                <a:cs typeface="Times New Roman" pitchFamily="18" charset="0"/>
              </a:rPr>
              <a:t> دست می یابد.</a:t>
            </a: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2800" b="1" dirty="0" smtClean="0">
                <a:latin typeface="Times New Roman" pitchFamily="18" charset="0"/>
                <a:cs typeface="Times New Roman" pitchFamily="18" charset="0"/>
              </a:rPr>
              <a:t>سود یک میلیارد تومان = سالانه </a:t>
            </a:r>
            <a:r>
              <a:rPr lang="fa-IR" sz="2800" b="1" dirty="0">
                <a:latin typeface="Times New Roman" pitchFamily="18" charset="0"/>
                <a:cs typeface="Times New Roman" pitchFamily="18" charset="0"/>
              </a:rPr>
              <a:t>100 میلیون </a:t>
            </a:r>
            <a:r>
              <a:rPr lang="fa-IR" sz="2800" b="1" dirty="0" smtClean="0">
                <a:latin typeface="Times New Roman" pitchFamily="18" charset="0"/>
                <a:cs typeface="Times New Roman" pitchFamily="18" charset="0"/>
              </a:rPr>
              <a:t>تومانی</a:t>
            </a: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2800" b="1" dirty="0" smtClean="0">
                <a:latin typeface="Times New Roman" pitchFamily="18" charset="0"/>
                <a:cs typeface="Times New Roman" pitchFamily="18" charset="0"/>
              </a:rPr>
              <a:t>سود 120 میلیارد تومان = ماهانه سود </a:t>
            </a:r>
            <a:r>
              <a:rPr lang="fa-IR" sz="2800" b="1" dirty="0">
                <a:latin typeface="Times New Roman" pitchFamily="18" charset="0"/>
                <a:cs typeface="Times New Roman" pitchFamily="18" charset="0"/>
              </a:rPr>
              <a:t>یک میلیارد </a:t>
            </a:r>
            <a:r>
              <a:rPr lang="fa-IR" sz="2800" b="1" dirty="0" smtClean="0">
                <a:latin typeface="Times New Roman" pitchFamily="18" charset="0"/>
                <a:cs typeface="Times New Roman" pitchFamily="18" charset="0"/>
              </a:rPr>
              <a:t>تومانی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rtl="1"/>
            <a:r>
              <a:rPr lang="fa-IR" sz="2000" b="1" dirty="0">
                <a:latin typeface="Times New Roman" pitchFamily="18" charset="0"/>
                <a:cs typeface="Times New Roman" pitchFamily="18" charset="0"/>
              </a:rPr>
              <a:t>بی جهت نیست که وام گیرندگانِ وام های کلان حاضر می شوند که رشوه های میلیاردی به کارکنان بانک ها پرداخت کنند تا به این نوع وام ها دسترسی پیدا کنند</a:t>
            </a:r>
            <a:r>
              <a:rPr lang="fa-IR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864096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عوارض منفی وام های کم بهره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9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1052736"/>
            <a:ext cx="612068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ریشه های</a:t>
            </a:r>
          </a:p>
          <a:p>
            <a:pPr algn="ctr"/>
            <a:r>
              <a:rPr lang="fa-IR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پر طرفدار</a:t>
            </a:r>
            <a:r>
              <a:rPr lang="fa-IR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a-IR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رانت، مفاسد اقتصادی و قاچاق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988841"/>
            <a:ext cx="7200800" cy="39458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lvl="0" algn="just" rtl="1"/>
            <a:r>
              <a:rPr lang="fa-IR" sz="3800" b="1" dirty="0" smtClean="0">
                <a:latin typeface="Times New Roman" pitchFamily="18" charset="0"/>
                <a:cs typeface="Times New Roman" pitchFamily="18" charset="0"/>
              </a:rPr>
              <a:t>ارائه </a:t>
            </a:r>
            <a:r>
              <a:rPr lang="fa-IR" sz="3800" b="1" dirty="0">
                <a:latin typeface="Times New Roman" pitchFamily="18" charset="0"/>
                <a:cs typeface="Times New Roman" pitchFamily="18" charset="0"/>
              </a:rPr>
              <a:t>کمک هایی کالایی به افراد فقیر یا محتاج یا به عبارتی ارائه سبد کالا، زمینه فساد را در </a:t>
            </a:r>
            <a:endParaRPr lang="fa-I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3800" b="1" dirty="0" smtClean="0">
                <a:latin typeface="Times New Roman" pitchFamily="18" charset="0"/>
                <a:cs typeface="Times New Roman" pitchFamily="18" charset="0"/>
              </a:rPr>
              <a:t>انتخاب </a:t>
            </a:r>
            <a:r>
              <a:rPr lang="fa-IR" sz="3800" b="1" dirty="0">
                <a:latin typeface="Times New Roman" pitchFamily="18" charset="0"/>
                <a:cs typeface="Times New Roman" pitchFamily="18" charset="0"/>
              </a:rPr>
              <a:t>نوع کالاها، </a:t>
            </a:r>
            <a:endParaRPr lang="fa-I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3800" b="1" dirty="0" smtClean="0">
                <a:latin typeface="Times New Roman" pitchFamily="18" charset="0"/>
                <a:cs typeface="Times New Roman" pitchFamily="18" charset="0"/>
              </a:rPr>
              <a:t>قیمت </a:t>
            </a:r>
            <a:r>
              <a:rPr lang="fa-IR" sz="3800" b="1" dirty="0">
                <a:latin typeface="Times New Roman" pitchFamily="18" charset="0"/>
                <a:cs typeface="Times New Roman" pitchFamily="18" charset="0"/>
              </a:rPr>
              <a:t>تهیه آن </a:t>
            </a:r>
            <a:endParaRPr lang="fa-I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3800" b="1" dirty="0" smtClean="0">
                <a:latin typeface="Times New Roman" pitchFamily="18" charset="0"/>
                <a:cs typeface="Times New Roman" pitchFamily="18" charset="0"/>
              </a:rPr>
              <a:t>زمینه </a:t>
            </a:r>
            <a:r>
              <a:rPr lang="fa-IR" sz="3800" b="1" dirty="0">
                <a:latin typeface="Times New Roman" pitchFamily="18" charset="0"/>
                <a:cs typeface="Times New Roman" pitchFamily="18" charset="0"/>
              </a:rPr>
              <a:t>تبانی بین تصمیم گیرندگان در مورد سبد و بخش خصوصی و یا بازرگانی تامین کننده کالاها </a:t>
            </a:r>
            <a:endParaRPr lang="fa-IR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rtl="1"/>
            <a:r>
              <a:rPr lang="ar-SA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راه </a:t>
            </a:r>
            <a:r>
              <a:rPr lang="ar-SA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حل: </a:t>
            </a:r>
            <a:r>
              <a:rPr lang="ar-SA" sz="3800" b="1" dirty="0">
                <a:latin typeface="Times New Roman" pitchFamily="18" charset="0"/>
                <a:cs typeface="Times New Roman" pitchFamily="18" charset="0"/>
              </a:rPr>
              <a:t>دولت باید حتی المقدور از ارائه سبد کالا بپرهیزد لیکن در صورتی که ضرورت ایجاب نماید که اقلام خوراکی به افراد فقیر داده شود بهتر است وجه نقد داده شود و با استفاده از کارت های کامپیوتری ترتیبی اتخاذ شود که فقط بتوانند به انتخاب </a:t>
            </a:r>
            <a:r>
              <a:rPr lang="ar-SA" sz="3800" b="1" dirty="0" smtClean="0">
                <a:latin typeface="Times New Roman" pitchFamily="18" charset="0"/>
                <a:cs typeface="Times New Roman" pitchFamily="18" charset="0"/>
              </a:rPr>
              <a:t>خود</a:t>
            </a:r>
            <a:r>
              <a:rPr lang="fa-IR" sz="3800" b="1" dirty="0" smtClean="0">
                <a:latin typeface="Times New Roman" pitchFamily="18" charset="0"/>
                <a:cs typeface="Times New Roman" pitchFamily="18" charset="0"/>
              </a:rPr>
              <a:t>،</a:t>
            </a:r>
            <a:r>
              <a:rPr lang="ar-SA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800" b="1" dirty="0">
                <a:latin typeface="Times New Roman" pitchFamily="18" charset="0"/>
                <a:cs typeface="Times New Roman" pitchFamily="18" charset="0"/>
              </a:rPr>
              <a:t>کالاهای مورد نیاز خویش را خریداری نماید.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مطلوبیت زمینه فساد: </a:t>
            </a:r>
            <a:r>
              <a:rPr lang="fa-IR" sz="3800" b="1" dirty="0">
                <a:latin typeface="Times New Roman" pitchFamily="18" charset="0"/>
                <a:cs typeface="Times New Roman" pitchFamily="18" charset="0"/>
              </a:rPr>
              <a:t>مردم متاسفانه به دریافت کمک عادت کرده و دریافت وجوه نقد یا سبدهای کالا را نشانه دلسوزی مسئولان ارزیابی می کنند و لذا بر محبوبیت افرادی که چنین کنند افزوده می شود</a:t>
            </a:r>
            <a:r>
              <a:rPr lang="fa-IR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1008112"/>
          </a:xfrm>
        </p:spPr>
        <p:txBody>
          <a:bodyPr/>
          <a:lstStyle/>
          <a:p>
            <a:pPr marL="182880" indent="0" algn="ctr" rtl="1">
              <a:buNone/>
            </a:pPr>
            <a:r>
              <a:rPr lang="ar-SA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ز – کمک های کالایی دولت به </a:t>
            </a:r>
            <a:r>
              <a:rPr lang="ar-SA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افراد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556793"/>
            <a:ext cx="7200800" cy="410445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 rtl="1"/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برگزاری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مناقصه با هدف ارزانتر تمام شدن هزینه اجرای طرح های عمرانی است. </a:t>
            </a:r>
            <a:endParaRPr lang="fa-I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چنانچه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این مناقصه انجام نشود و خارج از روال واگذار 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گردد</a:t>
            </a: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rtl="1"/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زمینه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فساد و تبانی فراهم می گردد. </a:t>
            </a:r>
            <a:endParaRPr lang="fa-I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چنین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تبانی ای در مورد فساد 3 هزار میلیارد تومانی و نیز فسادهای بزرگتر و کوچکتر به کرات رخ داده است.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راه حل: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رعایت تمام تشریفات قانونی در برگزاری مناقصه ها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مطلوبیت زمینه فساد: </a:t>
            </a: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گاهی به بهانه سرعت در اجرای طرح ها مردم و نمایندگان مردم و نیز شرکت های طرف قرار داد خواستار واگذاری پروژه خارج از مناقصه می شوند که امکان فساد و واگذاری پروژه های اجرایی بالاتر از قیمت واقعی و رقابتی را فراهم می آورند</a:t>
            </a: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864096"/>
          </a:xfrm>
        </p:spPr>
        <p:txBody>
          <a:bodyPr/>
          <a:lstStyle/>
          <a:p>
            <a:pPr marL="182880" indent="0" algn="ctr" rtl="1">
              <a:buNone/>
            </a:pPr>
            <a:r>
              <a:rPr lang="ar-S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 – واگذاری پروژه های عمرانی خارج از مناقصه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700809"/>
            <a:ext cx="7200800" cy="42338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 algn="just" rtl="1"/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عوامل بروز فساد رد مزایده ها:</a:t>
            </a: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برگزار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نکردن 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مزایده</a:t>
            </a:r>
            <a:endParaRPr lang="fa-I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اخلال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در سلامت 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آن</a:t>
            </a:r>
            <a:endParaRPr lang="fa-I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ع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دم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اطلاع رسانی 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صحیح</a:t>
            </a: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 و به موقع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در مورد 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آن</a:t>
            </a: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؛</a:t>
            </a: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فساد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در ارزیابی قیمت 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کارشناسی</a:t>
            </a: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؛</a:t>
            </a:r>
          </a:p>
          <a:p>
            <a:pPr lvl="0" algn="just" rtl="1"/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این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فساد در شرایط واگذاری کارخانجات دولتی به شدت به زیان دولت و به نفع بخش خصوصی فاسد است.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راه حل: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استفاده از بورس برای فروش کارخانجات و جلوگیری از بروز فساد در بورس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مطلوبیت زمینه فساد: </a:t>
            </a: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بخش خصوصی به جای ایجاد پروژه های جدید به دنبال دسترسی به این کارخانجات و شرکت ها از طریق ایجاد فساد و خرید به قیمت پایین تر از قیمت واقعی می باشند.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864096"/>
          </a:xfrm>
        </p:spPr>
        <p:txBody>
          <a:bodyPr/>
          <a:lstStyle/>
          <a:p>
            <a:pPr marL="182880" indent="0" algn="ctr" rtl="1">
              <a:buNone/>
            </a:pPr>
            <a:r>
              <a:rPr lang="ar-SA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ت – فروش اموال دولتی خارج از </a:t>
            </a:r>
            <a:r>
              <a:rPr lang="ar-S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مزایده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628801"/>
            <a:ext cx="7200800" cy="4392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 rtl="1"/>
            <a:r>
              <a:rPr lang="fa-IR" sz="2400" b="1" dirty="0" smtClean="0">
                <a:latin typeface="Times New Roman" pitchFamily="18" charset="0"/>
                <a:cs typeface="Times New Roman" pitchFamily="18" charset="0"/>
              </a:rPr>
              <a:t>زمینه بروز </a:t>
            </a:r>
            <a:r>
              <a:rPr lang="fa-IR" sz="2400" b="1" dirty="0">
                <a:latin typeface="Times New Roman" pitchFamily="18" charset="0"/>
                <a:cs typeface="Times New Roman" pitchFamily="18" charset="0"/>
              </a:rPr>
              <a:t>فساد اداری و رشوه </a:t>
            </a:r>
            <a:r>
              <a:rPr lang="fa-IR" sz="2400" b="1" dirty="0" smtClean="0">
                <a:latin typeface="Times New Roman" pitchFamily="18" charset="0"/>
                <a:cs typeface="Times New Roman" pitchFamily="18" charset="0"/>
              </a:rPr>
              <a:t>خواری:</a:t>
            </a: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2400" b="1" dirty="0" smtClean="0">
                <a:latin typeface="Times New Roman" pitchFamily="18" charset="0"/>
                <a:cs typeface="Times New Roman" pitchFamily="18" charset="0"/>
              </a:rPr>
              <a:t>عدم </a:t>
            </a:r>
            <a:r>
              <a:rPr lang="fa-IR" sz="2400" b="1" dirty="0">
                <a:latin typeface="Times New Roman" pitchFamily="18" charset="0"/>
                <a:cs typeface="Times New Roman" pitchFamily="18" charset="0"/>
              </a:rPr>
              <a:t>شفافیت اطلاعات و </a:t>
            </a:r>
            <a:r>
              <a:rPr lang="fa-IR" sz="2400" b="1" dirty="0" smtClean="0">
                <a:latin typeface="Times New Roman" pitchFamily="18" charset="0"/>
                <a:cs typeface="Times New Roman" pitchFamily="18" charset="0"/>
              </a:rPr>
              <a:t>روند اداری</a:t>
            </a: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2400" b="1" dirty="0" smtClean="0">
                <a:latin typeface="Times New Roman" pitchFamily="18" charset="0"/>
                <a:cs typeface="Times New Roman" pitchFamily="18" charset="0"/>
              </a:rPr>
              <a:t>عدم </a:t>
            </a:r>
            <a:r>
              <a:rPr lang="fa-IR" sz="2400" b="1" dirty="0">
                <a:latin typeface="Times New Roman" pitchFamily="18" charset="0"/>
                <a:cs typeface="Times New Roman" pitchFamily="18" charset="0"/>
              </a:rPr>
              <a:t>اطلاع ارباب رجوع از مقررات و قوانین و مراحل انجام آن </a:t>
            </a:r>
          </a:p>
          <a:p>
            <a:pPr algn="just" rtl="1"/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راه </a:t>
            </a:r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حل: </a:t>
            </a: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شفاف سازی اطلاعات و روند انجام امور اداری و فراهم آوردن زمینه دسترسی مردم و ارباب رجوع به اطلاعات اداری و پرهیز از طبقه بندی محرمانه برای موارد غیر امنیتی.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مطلوبیت زمینه فساد: </a:t>
            </a:r>
            <a:r>
              <a:rPr lang="fa-IR" sz="2400" b="1" dirty="0">
                <a:latin typeface="Times New Roman" pitchFamily="18" charset="0"/>
                <a:cs typeface="Times New Roman" pitchFamily="18" charset="0"/>
              </a:rPr>
              <a:t>امکان سوء استفاده کارکنان دولتی از بی اطلاعی مردم و کسب درآمد از رشوه موجبات طبقه بندی بی جهت اطلاعات اداری و ایجاد دسترسی ارباب رجوع به اطلاعات اداری و روند امور می شود</a:t>
            </a:r>
            <a:r>
              <a:rPr lang="fa-I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792088"/>
          </a:xfrm>
        </p:spPr>
        <p:txBody>
          <a:bodyPr/>
          <a:lstStyle/>
          <a:p>
            <a:pPr marL="182880" indent="0" algn="ctr" rtl="1">
              <a:buNone/>
            </a:pPr>
            <a:r>
              <a:rPr lang="ar-SA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ی – عدم شفافیت اطلاعات </a:t>
            </a:r>
            <a:r>
              <a:rPr lang="ar-S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اداری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2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916833"/>
            <a:ext cx="7200800" cy="40178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 rtl="1"/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کم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کاری در ادارات و عدم انجام وظایف به موقع، خود یک فساد </a:t>
            </a:r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است</a:t>
            </a: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rtl="1"/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در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مقابل حقوقی که قانون مشخص کرده است به اندازه ساعات مفید اداری که آن را هم قانون مشخص کرده است کار نمی کنند. </a:t>
            </a:r>
            <a:endParaRPr lang="fa-I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sz="3600" b="1" dirty="0" smtClean="0">
                <a:latin typeface="Times New Roman" pitchFamily="18" charset="0"/>
                <a:cs typeface="Times New Roman" pitchFamily="18" charset="0"/>
              </a:rPr>
              <a:t>این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کار نکردن ها موجبات ضعف دستگاه ها از جمله در دستگاه های نظارتی، زمینه را برای مفسدین فراهم می آورد.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راه حل: </a:t>
            </a:r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حذف استخدام رسمی مادام العمر و لغو امنیت شغلی کسانی که کم کاری می کنند.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r>
              <a:rPr lang="ar-S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مطلوبیت زمینه فساد: </a:t>
            </a: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هر چند مردم از بی توجهی کارکنان دولتی به امورشان ناراحتند لیکن تقریبا همگان تلاش می کنند به استخدام دولت درآیند.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 rtl="1"/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720080"/>
          </a:xfrm>
        </p:spPr>
        <p:txBody>
          <a:bodyPr/>
          <a:lstStyle/>
          <a:p>
            <a:pPr marL="182880" indent="0" algn="ctr" rtl="1">
              <a:buNone/>
            </a:pPr>
            <a:r>
              <a:rPr lang="ar-SA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ک – کم کاری 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2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7200800" cy="3225745"/>
          </a:xfrm>
        </p:spPr>
        <p:txBody>
          <a:bodyPr>
            <a:noAutofit/>
          </a:bodyPr>
          <a:lstStyle/>
          <a:p>
            <a:pPr algn="just" rtl="1"/>
            <a:endParaRPr lang="en-US" sz="20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11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ام الفساد</a:t>
            </a:r>
            <a:endParaRPr lang="en-US" sz="1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108012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4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چرا مطالبات مردمی تحقق نمی یابد؟!</a:t>
            </a:r>
            <a:endParaRPr lang="en-US" sz="44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11500" b="0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مطالبات مردمی</a:t>
            </a:r>
            <a: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2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08175" y="44450"/>
            <a:ext cx="611981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خواسته های مردمی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b="1" dirty="0">
                <a:latin typeface="Times New Roman" pitchFamily="18" charset="0"/>
                <a:cs typeface="Times New Roman" pitchFamily="18" charset="0"/>
              </a:rPr>
              <a:t>مردم می خواهند که: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تورم مهار شود و اجناس ارزان گردد.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وقتی حقوق ها زیاد می شود، جنس ها گران نشود.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سطح عمومی حقوق ها افزایش یابد.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قدرت خرید مردم و رفاه عمومی بهبود یابد.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قدرت ریال نسبت به ارزهای خارجی افزایش یابد.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اشتغال در کشور ایجاد و بیکاری مهار گردد.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شرایط ازدواج جوانان بیش از پیش فراهم گردد.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جلوی فساد و اعتیاد گرفته شود.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امنیت عمومی تقویت گردد.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قاچاق کالا به ایران مهار گردد.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اقتصاد کشور تقویت گردد.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نرخ وام بانکی کاهش یابد.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کشور از وابستگی اقتصاد به فروش نفت خام رهایی یابد.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>
              <a:buFont typeface="Wingdings" pitchFamily="2" charset="2"/>
              <a:buChar char="ü"/>
              <a:defRPr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توطئه های اقتصادی و تحریم های غرب بی اثر گردد</a:t>
            </a:r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844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708919"/>
            <a:ext cx="7272808" cy="3225745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 algn="r" rtl="1">
              <a:buFont typeface="Wingdings" pitchFamily="2" charset="2"/>
              <a:buChar char="ü"/>
            </a:pPr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چرا مطالبات برآورده نمی شود؟</a:t>
            </a:r>
          </a:p>
          <a:p>
            <a:pPr marL="571500" indent="-571500" algn="r" rtl="1">
              <a:buFont typeface="Wingdings" pitchFamily="2" charset="2"/>
              <a:buChar char="ü"/>
            </a:pPr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با درآمدهای نفتی از محل صادرات چه می شود؟</a:t>
            </a:r>
          </a:p>
          <a:p>
            <a:pPr marL="571500" indent="-571500" algn="r" rtl="1">
              <a:buFont typeface="Wingdings" pitchFamily="2" charset="2"/>
              <a:buChar char="ü"/>
            </a:pPr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آثار افزایش قیمت سوخت بر سفره های مردم کدام است؟</a:t>
            </a:r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ایران کشور نفت خیز است.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2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224136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میزان صادرات نفت ایران؟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Public\Pictures\80156925-2609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1"/>
          <a:stretch/>
        </p:blipFill>
        <p:spPr bwMode="auto">
          <a:xfrm>
            <a:off x="1115616" y="1844824"/>
            <a:ext cx="6912768" cy="47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8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32257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sz="4400" b="1" dirty="0">
                <a:latin typeface="Times New Roman" pitchFamily="18" charset="0"/>
                <a:cs typeface="Times New Roman" pitchFamily="18" charset="0"/>
              </a:rPr>
              <a:t>شفاف‌سازی اقتصاد و سالم‌سازی آن و جلوگیری از اقدامات، فعالیت‌ها و زمینه‌های فسادزا در حوزه‌های پولی، تجاری، ارزی و ... </a:t>
            </a:r>
            <a:r>
              <a:rPr lang="fa-IR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ابلاغیه مقام معظم رهبری</a:t>
            </a:r>
            <a:br>
              <a:rPr lang="fa-IR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در مورد اقتصاد مقاومتی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99592" y="332656"/>
            <a:ext cx="7315200" cy="54726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6600" b="1" dirty="0" smtClean="0">
                <a:latin typeface="Times New Roman" pitchFamily="18" charset="0"/>
                <a:cs typeface="Times New Roman" pitchFamily="18" charset="0"/>
              </a:rPr>
              <a:t>میزان صادرات نفت ایران</a:t>
            </a:r>
          </a:p>
          <a:p>
            <a:pPr rtl="1"/>
            <a:r>
              <a:rPr lang="fa-IR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به ازای هر ایرانی</a:t>
            </a:r>
          </a:p>
          <a:p>
            <a:pPr rtl="1"/>
            <a:r>
              <a:rPr lang="fa-IR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در هر ماه چه </a:t>
            </a:r>
            <a:r>
              <a:rPr lang="fa-IR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مبلغی </a:t>
            </a:r>
            <a:r>
              <a:rPr lang="fa-IR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است </a:t>
            </a:r>
          </a:p>
          <a:p>
            <a:pPr rtl="1"/>
            <a:endParaRPr lang="fa-IR" sz="6600" b="1" dirty="0" smtClean="0">
              <a:solidFill>
                <a:srgbClr val="0000FF"/>
              </a:solidFill>
            </a:endParaRPr>
          </a:p>
          <a:p>
            <a:pPr rtl="1"/>
            <a:endParaRPr lang="en-US" sz="60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Users\baba\Desktop\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1"/>
            <a:ext cx="612068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9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3225745"/>
          </a:xfrm>
        </p:spPr>
        <p:txBody>
          <a:bodyPr>
            <a:normAutofit/>
          </a:bodyPr>
          <a:lstStyle/>
          <a:p>
            <a:pPr algn="r" rtl="1"/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2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340768"/>
            <a:ext cx="8136904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1-  بالاتر از 100 میلیون تومان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4800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 بین 50 تا 100 میلیون تومان</a:t>
            </a:r>
          </a:p>
          <a:p>
            <a:pPr algn="r" rtl="1"/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3-  بین 10 تا 50 میلیون تومان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4-  بین 1 تا 10 میلون تومان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5-  بین 500 هزار تا 1 میلیون تومان</a:t>
            </a:r>
          </a:p>
          <a:p>
            <a:pPr algn="r" rtl="1"/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6- کمتر </a:t>
            </a:r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از 100 هزار تومان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404664"/>
            <a:ext cx="7475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میزان صادرات نفت به ازای هر نفر در هر ماه ؟؟</a:t>
            </a:r>
          </a:p>
        </p:txBody>
      </p:sp>
    </p:spTree>
    <p:extLst>
      <p:ext uri="{BB962C8B-B14F-4D97-AF65-F5344CB8AC3E}">
        <p14:creationId xmlns:p14="http://schemas.microsoft.com/office/powerpoint/2010/main" val="26092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99592" y="332656"/>
            <a:ext cx="7315200" cy="54726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endParaRPr lang="fa-IR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rtl="1"/>
            <a:r>
              <a:rPr lang="fa-IR" sz="8000" b="1" dirty="0" smtClean="0">
                <a:latin typeface="Times New Roman" pitchFamily="18" charset="0"/>
                <a:cs typeface="Times New Roman" pitchFamily="18" charset="0"/>
              </a:rPr>
              <a:t>روزانه قبل از تحریم</a:t>
            </a:r>
            <a:endParaRPr lang="fa-IR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rtl="1"/>
            <a:r>
              <a:rPr lang="fa-IR" sz="8000" b="1" dirty="0" smtClean="0">
                <a:latin typeface="Times New Roman" pitchFamily="18" charset="0"/>
                <a:cs typeface="Times New Roman" pitchFamily="18" charset="0"/>
              </a:rPr>
              <a:t> 2300000 بشکه</a:t>
            </a:r>
            <a:r>
              <a:rPr lang="fa-IR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rtl="1"/>
            <a:r>
              <a:rPr lang="fa-IR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نفت صادر می </a:t>
            </a:r>
            <a:r>
              <a:rPr lang="fa-IR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شد</a:t>
            </a:r>
            <a:r>
              <a:rPr lang="fa-IR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3152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b="1" dirty="0"/>
              <a:t>میزان صادرات نفت </a:t>
            </a:r>
            <a:r>
              <a:rPr lang="fa-IR" sz="3600" b="1" dirty="0" smtClean="0"/>
              <a:t>به ازای هر نفر در هر ماه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443518"/>
              </p:ext>
            </p:extLst>
          </p:nvPr>
        </p:nvGraphicFramePr>
        <p:xfrm>
          <a:off x="2339752" y="2276872"/>
          <a:ext cx="5904656" cy="2518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4248472"/>
              </a:tblGrid>
              <a:tr h="780683"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2300000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میزان صادرات نفت روزانه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940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69000000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میزان صادرات نفت ماهانه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940"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75000000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جمعیت ایران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691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0/92</a:t>
                      </a:r>
                      <a:r>
                        <a:rPr lang="fa-IR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بشکه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سرانه صادرات نفت به ازای هر نفر در هر ماه به</a:t>
                      </a:r>
                      <a:r>
                        <a:rPr lang="fa-IR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بشکه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baba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1656184" cy="255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7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416824" cy="25922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 indent="0" algn="ctr" rtl="1">
              <a:buNone/>
            </a:pPr>
            <a:r>
              <a:rPr lang="fa-I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صادرات نفت قبل از انقلاب</a:t>
            </a:r>
            <a:r>
              <a:rPr lang="fa-IR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a-IR" sz="4000" dirty="0" smtClean="0">
                <a:latin typeface="Times New Roman" pitchFamily="18" charset="0"/>
                <a:cs typeface="Times New Roman" pitchFamily="18" charset="0"/>
              </a:rPr>
              <a:t>روزانه 5400000 بشکه</a:t>
            </a:r>
            <a:br>
              <a:rPr lang="fa-I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a-IR" sz="4000" dirty="0" smtClean="0">
                <a:latin typeface="Times New Roman" pitchFamily="18" charset="0"/>
                <a:cs typeface="Times New Roman" pitchFamily="18" charset="0"/>
              </a:rPr>
              <a:t>جمعیت 36 میلیون نفر</a:t>
            </a:r>
            <a:br>
              <a:rPr lang="fa-I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a-IR" sz="4000" b="1" dirty="0" smtClean="0">
                <a:latin typeface="Times New Roman" pitchFamily="18" charset="0"/>
                <a:cs typeface="Times New Roman" pitchFamily="18" charset="0"/>
              </a:rPr>
              <a:t>ماهانه 4 و نیم بشکه به ازای هر نفر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3696" y="3501008"/>
            <a:ext cx="7416824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rtl="1"/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قبل از انقلاب 5 برابر به ازای هر ایرانی نفت صادر می شده.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3696" y="4869160"/>
            <a:ext cx="7416824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rtl="1"/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عمر متوسط (امید به زندگی)</a:t>
            </a:r>
          </a:p>
          <a:p>
            <a:pPr marL="182880" rtl="1"/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52 سال </a:t>
            </a:r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بوده به 72 تا 76 سال رسیده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6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ba\Desktop\97737420120604161944cb-4oil-barrel-p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" y="0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416824" cy="2304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 rtl="1">
              <a:buNone/>
            </a:pP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امارات متحده عربی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dirty="0" smtClean="0">
                <a:latin typeface="Times New Roman" pitchFamily="18" charset="0"/>
                <a:cs typeface="Times New Roman" pitchFamily="18" charset="0"/>
              </a:rPr>
            </a:br>
            <a:r>
              <a:rPr lang="fa-IR" sz="3600" dirty="0" smtClean="0">
                <a:latin typeface="Times New Roman" pitchFamily="18" charset="0"/>
                <a:cs typeface="Times New Roman" pitchFamily="18" charset="0"/>
              </a:rPr>
              <a:t>صادرات بیش از 2 و نیم میلیون بشکه در روز</a:t>
            </a:r>
            <a:br>
              <a:rPr lang="fa-IR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a-IR" sz="3600" dirty="0" smtClean="0">
                <a:latin typeface="Times New Roman" pitchFamily="18" charset="0"/>
                <a:cs typeface="Times New Roman" pitchFamily="18" charset="0"/>
              </a:rPr>
              <a:t>جمعیت یک میلیون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6340" y="2924944"/>
            <a:ext cx="7416824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rtl="1"/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یک سال نفت صادراتی یک اماراتی</a:t>
            </a:r>
          </a:p>
          <a:p>
            <a:pPr marL="182880" rtl="1"/>
            <a:r>
              <a:rPr lang="fa-IR" sz="9600" b="1" dirty="0" smtClean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182880" rtl="1"/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بیش از 80 سال صادرات نفت یک ایرانی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412776"/>
            <a:ext cx="7315200" cy="47525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just" rtl="1">
              <a:buNone/>
            </a:pPr>
            <a:r>
              <a:rPr lang="fa-IR" sz="4800" b="1" dirty="0" smtClean="0">
                <a:latin typeface="Times New Roman" pitchFamily="18" charset="0"/>
                <a:cs typeface="Times New Roman" pitchFamily="18" charset="0"/>
              </a:rPr>
              <a:t>عوامل موثر بر پیش بینی بودجه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4800" dirty="0" smtClean="0">
                <a:latin typeface="Times New Roman" pitchFamily="18" charset="0"/>
                <a:cs typeface="Times New Roman" pitchFamily="18" charset="0"/>
              </a:rPr>
              <a:t>میزان حجم صادرات 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4800" dirty="0" smtClean="0">
                <a:latin typeface="Times New Roman" pitchFamily="18" charset="0"/>
                <a:cs typeface="Times New Roman" pitchFamily="18" charset="0"/>
              </a:rPr>
              <a:t>نفت 2/3 میلیون بشکه روزانه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4800" dirty="0" smtClean="0">
                <a:latin typeface="Times New Roman" pitchFamily="18" charset="0"/>
                <a:cs typeface="Times New Roman" pitchFamily="18" charset="0"/>
              </a:rPr>
              <a:t>قیمت هر بشکه نفت (85 دلار)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4800" dirty="0" smtClean="0">
                <a:latin typeface="Times New Roman" pitchFamily="18" charset="0"/>
                <a:cs typeface="Times New Roman" pitchFamily="18" charset="0"/>
              </a:rPr>
              <a:t>قیمت دلار 1226 </a:t>
            </a:r>
            <a:r>
              <a:rPr lang="fa-IR" sz="4800" dirty="0">
                <a:latin typeface="Times New Roman" pitchFamily="18" charset="0"/>
                <a:cs typeface="Times New Roman" pitchFamily="18" charset="0"/>
              </a:rPr>
              <a:t>تومان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404664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منابع حاصل از فروش نفت و فرآورده های نفتی</a:t>
            </a:r>
            <a:br>
              <a:rPr lang="fa-I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در بودجه سال 1391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979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10029" cy="915938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منابع حاصل از صادرات نفت و فرآوردهای نفتی </a:t>
            </a:r>
            <a:r>
              <a:rPr lang="fa-I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در </a:t>
            </a:r>
            <a:r>
              <a:rPr lang="fa-I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سال 1391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91952"/>
            <a:ext cx="77628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17281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ar-SA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ارزانی قیمت سوخت ریشه بسیاری از مفاسد بزرگ است.</a:t>
            </a:r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ar-SA" sz="4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الف- </a:t>
            </a:r>
            <a:r>
              <a:rPr lang="ar-SA" sz="4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ی</a:t>
            </a:r>
            <a:r>
              <a:rPr lang="ar-SA" sz="4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ارانه ای بودن قیمت سوخت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412776"/>
            <a:ext cx="7315200" cy="4752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buFont typeface="Wingdings" pitchFamily="2" charset="2"/>
              <a:buChar char="§"/>
            </a:pPr>
            <a:r>
              <a:rPr lang="fa-IR" sz="4800" dirty="0" smtClean="0">
                <a:latin typeface="Times New Roman" pitchFamily="18" charset="0"/>
                <a:cs typeface="Times New Roman" pitchFamily="18" charset="0"/>
              </a:rPr>
              <a:t>610552800000000 ریال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4800" dirty="0" smtClean="0">
                <a:latin typeface="Times New Roman" pitchFamily="18" charset="0"/>
                <a:cs typeface="Times New Roman" pitchFamily="18" charset="0"/>
              </a:rPr>
              <a:t>61 هزار میلیارد تومان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4800" dirty="0" smtClean="0">
                <a:latin typeface="Times New Roman" pitchFamily="18" charset="0"/>
                <a:cs typeface="Times New Roman" pitchFamily="18" charset="0"/>
              </a:rPr>
              <a:t>تقسیم بر 75 میلیون جمعیت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4800" dirty="0" smtClean="0">
                <a:latin typeface="Times New Roman" pitchFamily="18" charset="0"/>
                <a:cs typeface="Times New Roman" pitchFamily="18" charset="0"/>
              </a:rPr>
              <a:t>تقسیم بر 12 ماه</a:t>
            </a:r>
          </a:p>
          <a:p>
            <a:pPr algn="just" rtl="1">
              <a:buFont typeface="Wingdings" pitchFamily="2" charset="2"/>
              <a:buChar char="§"/>
            </a:pPr>
            <a:r>
              <a:rPr lang="fa-IR" sz="4800" dirty="0" smtClean="0">
                <a:latin typeface="Times New Roman" pitchFamily="18" charset="0"/>
                <a:cs typeface="Times New Roman" pitchFamily="18" charset="0"/>
              </a:rPr>
              <a:t>نفری ماهی حدود 67 هزار تومان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47667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منابع حاصل از فروش نفت و فرآورده </a:t>
            </a:r>
            <a:r>
              <a:rPr lang="fa-I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های نفتی در بودجه 91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916832"/>
            <a:ext cx="7344816" cy="41044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610552800000000 ریال</a:t>
            </a:r>
          </a:p>
          <a:p>
            <a:pPr algn="ctr" rtl="1"/>
            <a:r>
              <a:rPr lang="fa-I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 هزار میلیارد تومان</a:t>
            </a:r>
          </a:p>
          <a:p>
            <a:pPr algn="just" rtl="1"/>
            <a:r>
              <a:rPr lang="fa-IR" sz="4000" b="1" dirty="0">
                <a:latin typeface="Times New Roman" pitchFamily="18" charset="0"/>
                <a:cs typeface="Times New Roman" pitchFamily="18" charset="0"/>
              </a:rPr>
              <a:t>تقسیم بر 75 میلیون جمعیت</a:t>
            </a:r>
          </a:p>
          <a:p>
            <a:pPr algn="just" rtl="1"/>
            <a:r>
              <a:rPr lang="fa-IR" sz="4000" b="1" dirty="0">
                <a:latin typeface="Times New Roman" pitchFamily="18" charset="0"/>
                <a:cs typeface="Times New Roman" pitchFamily="18" charset="0"/>
              </a:rPr>
              <a:t>تقسیم بر 12 ماه</a:t>
            </a:r>
          </a:p>
          <a:p>
            <a:pPr algn="just" rtl="1"/>
            <a:r>
              <a:rPr lang="fa-IR" sz="4000" b="1" dirty="0">
                <a:latin typeface="Times New Roman" pitchFamily="18" charset="0"/>
                <a:cs typeface="Times New Roman" pitchFamily="18" charset="0"/>
              </a:rPr>
              <a:t>نفری ماهی حدود 67 هزار </a:t>
            </a:r>
            <a:r>
              <a:rPr lang="fa-IR" sz="4000" b="1" dirty="0" smtClean="0">
                <a:latin typeface="Times New Roman" pitchFamily="18" charset="0"/>
                <a:cs typeface="Times New Roman" pitchFamily="18" charset="0"/>
              </a:rPr>
              <a:t>تومان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1152128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منابع حاصل از فروش نفت و فرآورده های نفتی</a:t>
            </a:r>
            <a:br>
              <a:rPr lang="fa-I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در بودجه سال 1391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2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416824" cy="25922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 rtl="1">
              <a:buNone/>
            </a:pP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منابع بودجه </a:t>
            </a:r>
            <a:b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سال 1391 </a:t>
            </a:r>
            <a:b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به زبان ساده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992888" cy="57606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fa-I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جداول منابع </a:t>
            </a:r>
            <a:r>
              <a:rPr lang="fa-I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بودجه عمومی </a:t>
            </a:r>
            <a:r>
              <a:rPr lang="fa-I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دولت در بودجه سال1391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0776"/>
            <a:ext cx="7632848" cy="554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1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256" y="4293096"/>
            <a:ext cx="7704855" cy="936104"/>
          </a:xfrm>
        </p:spPr>
        <p:txBody>
          <a:bodyPr>
            <a:normAutofit/>
          </a:bodyPr>
          <a:lstStyle/>
          <a:p>
            <a:pPr algn="ctr"/>
            <a:endParaRPr lang="en-US" sz="36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604448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175500" cy="576263"/>
          </a:xfrm>
        </p:spPr>
        <p:txBody>
          <a:bodyPr>
            <a:normAutofit fontScale="90000"/>
          </a:bodyPr>
          <a:lstStyle/>
          <a:p>
            <a:pPr marL="182880" indent="0" algn="ctr" rtl="1">
              <a:buNone/>
            </a:pPr>
            <a:r>
              <a:rPr lang="fa-IR" sz="3600" dirty="0" smtClean="0">
                <a:latin typeface="Times New Roman" pitchFamily="18" charset="0"/>
                <a:cs typeface="Times New Roman" pitchFamily="18" charset="0"/>
              </a:rPr>
              <a:t>جمع منابع درآمدی بودجه سال 91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4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" y="260648"/>
            <a:ext cx="8051998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2880" indent="0" algn="ctr" rtl="1">
              <a:buNone/>
            </a:pPr>
            <a:r>
              <a:rPr lang="fa-I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کل بودجه عمومی دولت </a:t>
            </a:r>
            <a:br>
              <a:rPr lang="fa-I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به ازای هر نفر در هر ماه جمعا 182350 تومان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40768"/>
            <a:ext cx="8051998" cy="521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8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19600"/>
              </p:ext>
            </p:extLst>
          </p:nvPr>
        </p:nvGraphicFramePr>
        <p:xfrm>
          <a:off x="899593" y="2362767"/>
          <a:ext cx="7128792" cy="1813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142"/>
                <a:gridCol w="2209193"/>
                <a:gridCol w="1152128"/>
                <a:gridCol w="2160240"/>
                <a:gridCol w="792089"/>
              </a:tblGrid>
              <a:tr h="624413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الباقی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وزارت آموزش و پرورش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بودجه عمرانی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سرانه ماهانه در آمد نفت به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سال 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295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48000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1389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295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47000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63000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29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42000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67000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1391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755576" y="980729"/>
            <a:ext cx="731520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 rtl="1">
              <a:buNone/>
            </a:pPr>
            <a:r>
              <a:rPr lang="fa-I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درآمدهای نفت چگونه هزینه شده است؟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32257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در مورد میزان درآمدهای نفتی</a:t>
            </a:r>
            <a:br>
              <a:rPr lang="fa-IR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جامعه دچار توهم ا </a:t>
            </a:r>
            <a:r>
              <a:rPr lang="fa-IR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ست.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1368152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ام الفساد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27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ba\Desktop\کتاب توهم نفتی و اقتصاداستراحتی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-171400"/>
            <a:ext cx="9252520" cy="70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67205" y="476672"/>
            <a:ext cx="3541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 rtl="1">
              <a:buFont typeface="Arial" pitchFamily="34" charset="0"/>
              <a:buNone/>
            </a:pPr>
            <a:r>
              <a:rPr lang="fa-IR" sz="8000" b="1" dirty="0" smtClean="0">
                <a:latin typeface="Times New Roman" pitchFamily="18" charset="0"/>
                <a:cs typeface="Times New Roman" pitchFamily="18" charset="0"/>
              </a:rPr>
              <a:t>توهّم نفتی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630368" cy="399286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182880" indent="0" algn="ctr" rtl="1">
              <a:buNone/>
              <a:defRPr/>
            </a:pPr>
            <a:r>
              <a:rPr lang="fa-IR" sz="9600" b="0" dirty="0" smtClean="0">
                <a:latin typeface="IranNastaliq" pitchFamily="18" charset="0"/>
                <a:cs typeface="IranNastaliq" pitchFamily="18" charset="0"/>
              </a:rPr>
              <a:t/>
            </a:r>
            <a:br>
              <a:rPr lang="fa-IR" sz="9600" b="0" dirty="0" smtClean="0">
                <a:latin typeface="IranNastaliq" pitchFamily="18" charset="0"/>
                <a:cs typeface="IranNastaliq" pitchFamily="18" charset="0"/>
              </a:rPr>
            </a:br>
            <a:r>
              <a:rPr lang="fa-IR" sz="9600" b="0" dirty="0" smtClean="0">
                <a:latin typeface="IranNastaliq" pitchFamily="18" charset="0"/>
                <a:cs typeface="IranNastaliq" pitchFamily="18" charset="0"/>
              </a:rPr>
              <a:t>همه مردم مطالبه گر شده اند</a:t>
            </a:r>
            <a:r>
              <a:rPr lang="en-US" sz="1050" dirty="0" smtClean="0">
                <a:latin typeface="IranNastaliq" pitchFamily="18" charset="0"/>
                <a:cs typeface="IranNastaliq" pitchFamily="18" charset="0"/>
              </a:rPr>
              <a:t/>
            </a:r>
            <a:br>
              <a:rPr lang="en-US" sz="1050" dirty="0" smtClean="0">
                <a:latin typeface="IranNastaliq" pitchFamily="18" charset="0"/>
                <a:cs typeface="IranNastaliq" pitchFamily="18" charset="0"/>
              </a:rPr>
            </a:br>
            <a:r>
              <a:rPr lang="en-US" sz="1050" dirty="0" smtClean="0">
                <a:latin typeface="IranNastaliq" pitchFamily="18" charset="0"/>
                <a:cs typeface="IranNastaliq" pitchFamily="18" charset="0"/>
              </a:rPr>
              <a:t/>
            </a:r>
            <a:br>
              <a:rPr lang="en-US" sz="1050" dirty="0" smtClean="0">
                <a:latin typeface="IranNastaliq" pitchFamily="18" charset="0"/>
                <a:cs typeface="IranNastaliq" pitchFamily="18" charset="0"/>
              </a:rPr>
            </a:br>
            <a:r>
              <a:rPr lang="en-US" sz="1050" dirty="0">
                <a:latin typeface="IranNastaliq" pitchFamily="18" charset="0"/>
                <a:cs typeface="IranNastaliq" pitchFamily="18" charset="0"/>
              </a:rPr>
              <a:t/>
            </a:r>
            <a:br>
              <a:rPr lang="en-US" sz="1050" dirty="0">
                <a:latin typeface="IranNastaliq" pitchFamily="18" charset="0"/>
                <a:cs typeface="IranNastaliq" pitchFamily="18" charset="0"/>
              </a:rPr>
            </a:br>
            <a:r>
              <a:rPr lang="en-US" sz="1050" dirty="0" smtClean="0">
                <a:latin typeface="IranNastaliq" pitchFamily="18" charset="0"/>
                <a:cs typeface="IranNastaliq" pitchFamily="18" charset="0"/>
              </a:rPr>
              <a:t/>
            </a:r>
            <a:br>
              <a:rPr lang="en-US" sz="1050" dirty="0" smtClean="0">
                <a:latin typeface="IranNastaliq" pitchFamily="18" charset="0"/>
                <a:cs typeface="IranNastaliq" pitchFamily="18" charset="0"/>
              </a:rPr>
            </a:br>
            <a:endParaRPr lang="fa-IR" sz="2400" b="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AutoShape 2" descr="data:image/jpeg;base64,/9j/4AAQSkZJRgABAQAAAQABAAD/2wCEAAkGBhQREBUUExQWFBUVGBcYFxQWFxsXFxsYFRUYGBcTHhwZGyYeFxojGRQVIC8gJicpLC0sFR4xNTAqNyYrLCkBCQoKBQUFDQUFDSkYEhgpKSkpKSkpKSkpKSkpKSkpKSkpKSkpKSkpKSkpKSkpKSkpKSkpKSkpKSkpKSkpKSkpKf/AABEIALABHgMBIgACEQEDEQH/xAAcAAEAAgMBAQEAAAAAAAAAAAAABgcEBQgDAQL/xABJEAACAQMCAwYCBgUKBAUFAAABAgMABBEFEgYhMQcTIkFRYTJxCBQjQlKBQ2JykaEVJDNzgqKxssHSU5KTwhZUY6PDJTTR8PH/xAAUAQEAAAAAAAAAAAAAAAAAAAAA/8QAFBEBAAAAAAAAAAAAAAAAAAAAAP/aAAwDAQACEQMRAD8AvGlKUClKUClKUClKUClM0oFKUoFRXtL4w/kzT3nUZkYiOIHp3jg4Y+oUKzY89uPOvvH/AB0mmQKdveTzNsgizjc3LLHzCLkZx6geeRXn0j9dTura0BBfeZnA+6ApRCf2i74/ZoLA7Kt50i2aRi7yB5WdjlmMsrvuJPU+IVLKp7ibjdtO4bsFhbbPcW8SIw5FVESmSQe4yoB8i4PlWz4N4+fU9XMVuzCytYDz55mkJVA7Z545sVB/Dk8zgBZ1KUoFKUoFKUoFKUoFKUoFKUoFKUoFKUoFKUoFKUoFKVo+LuMbfTYDNcNjyRBzd2/Co8/c9B50G7JqDcT9s2nWWV736xIOWyDD4+b5CD5ZJ9qprXuO9T16Y28COI26W0PTbnrI/LcOmS2F9hUj4c+jjK+GvbhYh/w4Rvf5Fz4VPyDCgx9a+kddOSLaCKFfIyZlf58tqj5YNRK97XtVm63brnyjVI/8ig/xq+9G7HNLtgP5sJWH3pyZCf7J8H7lFSqx0eCAYihiiHpGip/lAoOTG1/VZuff3zj+smI/gcV8FzqinIa+B9czCuwMUoORxx9q0PI3d0v9YzH/AD5rY6d23arEedwJR+GWNGH71Ab+NdTMoPXnWo1Dg6ynz3tpA5PmYk3f82Mj99BT+k/STcYFzaK3q0Llf7rhs/8AMKn2jdtOmXCFjP3BAJKTjY2AM8iMqx9gST6Vhax2CabN/RrJbn1jckZ/Zk3cvYYqpeMexq5snk7lxcRRRd9I/KIomWwGDNgk7GwFJJ2nkOWQye1Lv7nWbbdJhp0gMKj9CssjCNcg+J+jsRy3OQMgAmL9odv3eqXSd5JLskK95K252IABLHA5/IADoOlayOaa0uUZlZJoGR1WRSCpQh0BVueOhx6Gvmu6w13dS3DqqtK5dlXO0Fjzxkk/xoJb2m3JNvpKZ5Lp8TAe7Egn/wBsfurc9j3EiabY6nduNxX6uka/ikbvtqfLOCfYGojxxqKyiwCkHu7GCM48mVpCQffxV9hXGhyH1voR/wAttN/uoOiOyG5km0qOeVi0k8k8rsfMtO46eQwowByAqZ1FOypcaNZ4/wCED+9if9aldApSlApSlApSlApSlApSlApSlApSlApSlApSlBrOJOIIrG1kuZjhIxnA6sTyVB7kkAfOqK0LhS84mu2vLtmitQSFI/CD/QxA8sDzcjrnqcgTrjLTzrGrx2GT9Vs1We6wcbpJB9nD7Ep5+jv5gVZVtbLGioihEUBVVRhQAMAADoAKDX8PcM29hCIraJY188fEx/EzHmx9zW0pUR477S7XSkxIe8mYZSBCNxH4mPRFz5nrzwDg0EuqMcR9pWn2ORNcJvH6KP7STPoQudp/axVJ3vGGta8zR2ySJD0KQZSMezysRnl5FgD6VuNB+jfK2Gu7lY/1IV3t8tzYAPyDUGw1f6SaAkW1ozejzOF/uIG/zVFrv6QupP8ACtvGP1Y2J/vuf8KtLS+wnS4R4onnPrLI3+Ee1f4VJLXgLT4/gsrYe5hQn97Amg55k7dNWPSdB8oY/wDVTXpZ9vGqoctLHL7PCgH/ALYU/wAa6O/8M2v/AJaD/op/trGueB7CT47K2b37mPP7wuaCmrD6SdwP6a0hf+rd4/8ANvrI0/trtrhokukeJXnaa5YDepEfO2iAXxFQUh3HHPujyO84kvGPY5pz90kERgmmlVQ0bttCqC8rFGJHKNGAxjxMnrUNsuwBrmAzwXIUO8hhSVD4oQ5EUjOp5FlAbkvRhQaziH6tq/Eyqkhe3neFS65GQsK7gNwyOakZxVf6taiK4ljXOEkdRnrhXIGffAr01XTZbO6khc7ZYXKkofvIfiU8j7g8qwSc9aD5W/XV4/5JNtk979bE2MctggKZz0yGPT3rXanepIsIRdpjiCMcAbmDu27l15MoyefKsf6o/d95sbu92zfg7d2N2zPTdjnig607Lx/9Hsv6lf8AWpTVFdj/AGwRxRxWN3iNV8MU/ReZJCSZ+HmcBunTOOtXrQKUpQKUpQKUpQKUpQKUpQKUpQKUpQKUpQKUpQQnstYSxXd11a5vLhifPYjd3GnyCr/E1Nqp7sH1zu5LzTpTiSKV5EB88N3cq/kyqcfrH0q27y7WKN5HO1I1Z2b0VQSx/IA0EW7RONzYRJHAnfXlwdlvCBuJPnIQPujPTzPLpkiJ8Jdie+Q3erObi4kO9ot2UBP42H9IRyG0YUYx4hUm4E0gzs2qXK/b3QzCp59xbfool9GZTuY+Zb55mtB5W1skaBI1VEUYVVAVQPQAcgK9aUoFKUoFKUoIbxBeM1xcFDhoLeO3iI8p7+UKPzUJbn5OallrarFGsaDCooVR6KowB+4CoHazd5JG56XGrzfmtpbzRp/es0NWFQUDwbaCbi+6LAMI5LtsEZHImP8A76qvWbX+eTRxr+mkVFUf+oQqgD8hirc7Ixu1/Up25KguCSfLfcg5/crVo+xfhk3+qtduPsrdjKc+crljEv5HL/2B60Fe65oc1lcPBcJslTG5chviUMDlSQQQQfzrJbiDOnLZ7Oly1x3mfxQpHs248tmc586kfa3E8+o3l0q/YLOtsH5YMkUIDKPM47sknyyvqKjWt8MT2kdvJKoC3MQljwcnafUeRwQf7QoN7xJ2X3FpY296pE0E0UcjlQQYjIoYKwycr4gN/TPIgcszHsf7YDAUsr18xHCwzsf6PyEbk/o/Q/d6fD8OJ2X9sAt0WyvwJLUjYshG4xq3Lu3H34ufzA5cxyGH2r9lf1I/W7Tx2cmD4Tu7ot05/eiORtb3APkSHSwNKo3sV7VvgsLt/RbeVj+QgY/wU/2fSryoFKUoFKUoFKUoFKUoFKUoFKUoFKUoFKUoOcu1Wzm0jXFvrfwiY98h+6X+GeM+obOT7S1LuN+1O2vNE+wcLLctHC8O4d5HuOZcjqV2qyhuh3j5Ce8dcGRapZtBJ4W+KKTHNJAOTe48iPME+eCOUeIOH57G4aC4QpIv7iPJ1P3lOOR/1FB2dFGFUADAAwAPIDkBX6qkOCPpBoEWLUFbcoA+sRjcGx5unUH1K5z6CrW0bjKzuwPq9zFIT90OA/5ocMPzFBuaUpQKUpQKUrWarxPa2oJnuIYseTyKG/Jc5P5Cgr20u+50mwuz8FvfSSTH0Sa4uoZH/smcH8jVoyTqqFyQFA3Fs8gAMk59MVQEna7bQ2d7YrC1xHJLciBh4E7m4ZmGdw3AqzsRy58ulV5ecV30tokMk8zWyYRVJOzkMhCR8WAOSknAHKg2OgcT3SpqCW0RZrtGaWQAkxwp3jynlyGQ+Cx6eXMjEy7J+Jls9NlSDEuoXdx3cEA5kbY0CzP+GNS7kk9dvzIhWmcWXVvpk0EECJDMSk90I2LvuBAhLklVG3cAAM8zjnk1bPZbw/a6Tpf8p3RAklTfuOMrGx8EaDzZxtPqdwHQUGh454ZMlzpuiwMWZQ01xL1JeZsyTN7hUkYA+TqPSpBecPQ6tr/clA1npkCRuv3TI2dsWQfLPP8AqSPOsNtZbTxLfypu1bUyBa2vxNFExCxKw6+SZ/EVVeWGI3Ol2t3pln9UsoRd6hJ9vdTOwEaPLnmzMw3tywqg9FLHAPMK57VOyB9PY3FqGktDzI6tCT5N5lPRvLofIn8dl/an9T/md79rZSZUhhu7rdyPL70Rydye+R5htjr/AGk67p8gjvRDlwfsnSFwy9DkRNnBzjmefOonxR2e3lvbrfSW6xQzEt3abvsd7eBHVuaA5GMk45A4PKgzO07s6OnSiaA95ZzHMMgO4LuG4Rlh15c1b7w9watXsY7T/r0YtLlv5zGvgYnnKijr7yKOvqOf4sV/2X8fxCM6ZqOHs5vCjOeURY9CfuoW5hvuNg9MkR7jPhO40S/G1mADd5bzjlkA8vbevIMP9CKDrSlQ7sz7QI9VtQxIW4jAE0Y9fKRR+BuvscjyyZjQKUpQKUpQKUpQKUpQKUpQKUpQKUpQKhfatwQNSsHCoDcRAvCfvZHNos+jgYx0ztPlU0pQcOsuDg8iPKlXx2udjbzSPeWK7nbLTQDkWbzlTyLHqV8zzGScVSNrcy2swZcxyxkjDLzB6FSrDB8wQRQZmn8X3sAAhuriMDyWVwv7s4rfW/bLqydLtj+1HE/8WQmvfTu0K0fAv9LtpvWWBfq0h9yEwrH5balVne8KTjxwyW59HNx/8butBFj246t/5lf+jF/srEuO1/Vn63jj9lY0/wAiCrLs+GOFpOk8fye5kj/zMpqT6bwboCDdGlm49WmEw/vyMKDnO74qvbjwyXVxLn7rSuwPttzj+FbjQeyfUrwgpbNGp/STfZLj18XiYfIGuj7fW9LtRhJrGD2R4Y/4KRWt1vtg023jdhcpM4B2xxZcswHJcqCoyfMnFBSPGPAEWi/V2mnjup2cM9oFZU7oZyS4bdgsAvRc5OPhNbDhXiyDUL6I6lLDbWlqN0FoiFIC+fCMAEYHUljz6dCa0Flxhbmd7u9t3vrqRi22Rwluv4fCAxkAAwFOFAGMGtRxXxKb+fvjBBB4QuyBNikAnDHmctg4z6AelBaXbnx5a3FpDa2kqS/ad45j+FQilVXpjmXJwPwe9V5f9oVzPJbtII2jtQohtyp7hdi7VYpnxkYB8ROcY6cqkXZD2XDU3ae53C2jO0AHaZH6lQeoVR1I9QB54uLX+yWznsTawKLQZDb4lBZioO0OWy0i5OcbgfCOdBGuxjh5LktqlzOLq7ckczuMPLGCPuuV6csBSAK2HEXHYu7x9PtbyGyCHbPdOwEjP0MMAJALDGCxIwenTnAtO4vt+H7Se2tpBd3spO+eP+gjKgqgBPOQrktyGMsRnlUI4V4IutScmJcRqftbiQ7Y082ZmPUgHOBk0HS3DvZrZWbd4IzNPnJuZz3spb8WW5KfcAVvLyaCQtbyNExdSGhZlJZWHMFCckEe1V7w3xnNe6sLWIvDaRWrPGxUB5h4I0ufEDhfFuUY54BOc4Fe8ccPabDeXUXfyxS28KuJnYyyTXTnftPr4SviG3BYk5xig1Par2btpVxujBa1lJ7t+u09TCx9QOh8wPUHG+4F4oh1S1Gkai3M4FpcHmyOBhI8nzHRfUeH0rN4N/lG+sZTqTs2lpE7s0yKZXCISpicjeSpAYOSR4cc+YqsNc4WubIRNPE0YmRZI28iCAcZHRhkZU8xkUGfPFeaFqOMmOaI8mHNJEPQ/rxsB09sciOXSHZ52hw6tb7l8EyY72HPNSfvD8SHyP5Gqx0HV7fiOyWyvHEeoQg9xcHrJgev3jgDcvnjcOecV0De6Hf+cM8R+auh/g8bAf8A8I5B2BSoP2edqtvqiBCRDcgeKFj8WOrRk/GPbqPP1M4oFKUoFKUoFKUoFKUoFKUoFKUoFKUoFRzirs+stRH84hBfGBMnglHp4h8QHo2R7VI6UFA679HCdWJtLhJF8kmBRx7blBVj74WodfdjmqxdbRnHrG6P/BWz/Cur6UHG03Bd+nxWdyvzgk/214pwvdnkLW4PyhkP/bXZ9R/iXih7dlhgtpbq4cbljQbY1GSN8kreGNcgjzPtQcvN2e6gsLzvaSxxxqWZpF7vAAznDkE/kK9+Buzu51Z3EOxEjxvlkJCgt0UYBLMQCce3MjlVo692cazq8ym9uIIIQciKNmZU+SAYdv1mb88cqsrQNCtdIsu7UiOKMFpJZCBljjdI55DJwB+QA6UFVTdidlptrJdahcPOsS57uMd0rN0WPOSzFmIHIr1rT8G9hs96wnuR9TgdtwiGTKUJyFAbPdjHIFiW88HrUmvuPYdSuTcyK38m2DqY025e6vHyIVCeeBuYL5ci3I4Gv404v4hWMXXcGytlIIVQjuAfhMu7LDrjmqj1HSguvS9LitoUhhQRxxjaqjoB/qSckk8ySSaqnizWrzXLuTT9Obu7WI7bm65hWP3k3D4l6gKPiwc+HnUSn+kJdyWkkLxRiV0KCeMshXcMb9vMbsZ6Ec+dZHDnbtFYWsdvBpwUIBk/WPibHikP2OSSefX28qCe2HZpaaZHGsEazXszBI551D7WxueYJ8KrGoZsDmTtXd4gai/ZldxyWcttLMNtxeXEs7yMFLW8Kwb9xJ/SSMin1VpPSojrvbZf3M/eQ7bfEbRqEUOwVmDOdzg8zsTJAHJB0551/APZdc6tudGSKFG2tK+Sd2AxVVHNiAwPMgc+tBJuIe1AW+vT3NkqXAMC2sZ57CfAdyhebgOuAB18j0r9dkfCw1TUru51BTI8LBnidcAzSM/xL6L3beDGOg6DFbzs+4ETT+IpIQ5mEVp3gdlAIeRo1yBz28i2OecHrWri42ex1bVYbKH6xc3dwqxYwUVk7zeSB8RDOfQeEknA5hZPHF0t08elQnxz7WuNv6K1Rgzk46F8Kij9fy5ZkPEnDMF/bNbzpuRumOTIw+F1P3WH/wCQcgkVqOz/AIMNjE8k799eXB33Ex55byjB/CuT8+fQYAllByPxvwDc6RcePJj3ZhuEyFbHMcx8Egx8PXlkZHOpTpXaDa6pAtprS+JeUN+g8aE/jwP3nBB5bhy3V0NqOnR3ETRTIskbjDIwyCP/AN8/KqO44+j46bpdObevX6u58Y9kc8n+TYPLqTQQ7ivsvu9PxPEfrFvydLqA5wOquwUkp5HcCV/Wrf8AB/b/AHNviO8X61GMDfkLMB8+kn54P61RTQOMNQ0aYopePB8dtMp2H5o2CpP4lwfepJLxRomo87y0ksZj1mtSChPmxXHmf1Cfegubh/tU068A7u5RHP6OY90+fTxcmP7JNSxXBGQcg+Y6VzI3ZZa3HOw1a0lz0jnJgk+WDkk/2RX7g7KNctjm3DAfigulQH3+NTQdM0rn620/iuIcjOf2pYJT/fZjWR9f4s/C/wD0rX/bQXzSqHW/4sPLa/8A07Uf4ijQcTt8dysZ9DLbKf7lBfFKoaLRuIyed+i+5uU/0U18l0fiQdL5X/ZuY/8AuAoL6pVFN/4siGQTIPb6rJ/pk1iS9ruuWX/3doNo6mW3ePPyZSF/gaDoClU9pH0kLZuVxbSxH1jZZV+fPYQP31YvDfG1nqAJtZ1kIGWTmrgepRgGxnlnGPeg3lKUoFKUoFKUoFKUoNXxBqc0EYNvbtcysdqoGVFHIku7scKox5AkkjAqo+MOBtVvd02p3ttbWsfiKIzskY9kCgO3PAJYkk4HXFXhVfcU6AdZvjau7JZ2explXk0s8i7liz5KkZUk9ftcDnzAUJxbr0Miw2tkHW1t8lS/KSWVyN9wwHQnCgDyC+WcC/Oyi4ePT44L64DXMm51gmcGZYX5IpVjuIIVjz8mx5YrQcV2LxTjTdDtYopVjDz3KqqtGrZCJ3reIMQCc5LYIx51VesdnOprfLBJE8s82WV9+8Pj4m7xjjl57iCMj1GQsrtO4b0q31LTzNCkMMpuDcGPdGCERe7yI+n2jcyoBPOqu4vvbVp1ksbLuLZG8LSd4/fEHmW3sQF5Y2jnjOT5DDvOFL4QyTSQymKBmjeTO5FZG2MAwJBAY4yMjPnXrw7oN9qY+r2++VYsN3bShUQEkbgrsAOZPQefvQWVwh2jWFppV1Lthhupnl228SHOWQCNc45Rg5PM4HPHPkcfhftSs9GSa3hVrlCIHRo/CrTdwiXBJfmoLoCCFPUjGAKh/E3ZJf2EKzTRq8ZPjMJMhj92GBge/T1IyM5mkdn0OoRgWP1he7y095ebIbdVAJKqqbyW887+QHMc8gPUa5qer3lzcWo+rpLGEnkVtkUcMYBw0rc15Ak4wTz5Y5VZ3YVwUtrZC6kQd/cZKsR4lh+4oz0DY3+4Zc9Kh0dlHaWUJvdUjubBHG2yslXMzBslX+AsoIyxbPTqCRV38O63FeWsdxBnupB4crtI2kqRjywVI9OXLlQfrWtfgs4xJcyrEhYKGc4yx6Aep5E/IE+VZdrdpKivG6ujDKupDKR6gjkRUG7T+y86uYmW5aJosgIw3RkMRubAwQ+Mc8kHaBy61K+G9AjsbWK2hzsiXAJ6kkks59yxJ/Og2dKUoMHVdDguk2XEMcy+QkQNj3GRyPuKgurdgWmzc4xLbn/05Mr+6QN/AirIpQUfd/RpH6O+I9A8Of4rIP8ACvG3+j3eRH7O/VP2RIv+DVe1KCl4+xTUvPVnHyaY/wDyCspOxG889Zn/ACWT/WerepQU/L9H9pP6XU7iT5pn/NIa+xfRutfvXU5+QjH+KmrfpQVI30b7LyuLn8+7P/ZWHN9GuE/DeSD9qJW/wYVc9KCi5/o93UA3WmoDd6FXh/vI7f4VG7zWdf0eQLM87KxwO8/nMT/qhm3dfQEGumKUFNaHwLHrcDSXunHTpRjbPB9kJCep7lwceXMg5zyaphwv2Q6fYg4i79yMGSfDnHXAXAVRkeQz7mprSgUpSgUpSgUpSgUpSgGqr4D4tCa3qdnMdrS3DSQ5+8UG0p8+7VCPZWq1KpTtx7P5N/8AKlruDptM4QkMNmNtwuOfhAAOOm0HyJoN92e8TI2satbyFVma43R55F0hBj2j12qinHoxPkal+v6i7uLS3bE8i5eQfoIc4ab9s81jB6tz5hGrk2/4jnmuvrTORPlG7xAEbcigB/DjDeEEkdTk1dXY5x3bTQyW1xI0d7OzF53fxTFhtUq5+F1XChPbK9SAE4teJ9JjV7AT26rAhjeJ2ATbjDKWfwyHruwSck555rmqbWBZajJNpkriNHbuXIwSmfhYH4l8vF1GCQDyF5aD2AWUE0jzM10jAiOOQbdoPViyEF39D4cZ6ZwRJuE+zOy05ZhChfv+TmYh/B/wvhA2c+hBz5k4GAjfAHbfb3u2K6221wcAEnELn9Un4Cfwt+RPSpbx5wq+o2T2yTmDcVJYLuBCnPdkZB2k46HyHXpVYdoXYJ8U+m/NrUn9/dsf8h/I9BUb4E7XrrS5Pq14rywIdpjcETRY5YXdzwPwN6citB7pw5plvfwaY0Ml9MZFSe6jlaLa7MMxhBkFEX4uYPxcxjA6IsrNIY0jjUIiKFVRyAUDAArV6L9Tuit9brE7SLtFwqjeVHVCcbgR0IPMYwelbqgUpSgUpSgUpSgUpSgUpSgUpSgUpSgUpSgUpSgUpSgUpSgUpSgUpSg12oT3G7bBHH05yyuQoz6IgLOR6Ep86wLnhP6ypW8mknU9YUzBB8ikZ3uPZ3cVIKUFQ8ddgUMwMun4gkHWFie6b5HmY2/evsOtUPq2jzWkzQzxtFIvVWGD7EeRB8iMg12tWi4u4LttShMVwgJGdkgwJEJ81b/EdDjmKCiuAe3O4s9sV3uuYByDZzMg9if6QezHPoR0roHQeIIL2ETW0iyRnzHUHzVgeasM9D61ylxXwNNp16LacgKxGyfB2MjNjvPUY816jHnyJkejTXnDGpqs4+xkIEm0kxyxZwZF/WTOR0I6Hk3MOm6iXHnZtbarGd4Ec4HguFHiHorfjT2P5EVLFbIyPOvtBz32Z3F1outfydcfBOdpUHKEkHurhPY7dp6ciQea4HQlQPjnQxLqukSqBvWaQE+ZRYzLz9gUOPd/ep5QKUpQKUpQKUpQKUpQKUpQKUpQKUpQKUpQKUpQKUpQKUpQKUpQKUpQKUpQKUpQQDtu0FLnSpGK5lhZGiIHPc8ixlPkwfp6hfSv32ucNLdaPJuG6WBRJG3nuXAYf2l3DHrj0qS65bGaSCLB2d4JZD5bYCHRM+pm7o48wj1k6xYmaMIMY7yJmz5qkqOw/MKR+dB7afb93FGhOSiKufXaoGf4VkUpQR+0lFxqMjDmlmncg+Rmm2SSj+xGsIz6yuPKpBWv0PR1tYRGCWJZ3dz1eSVy8jn5sx5eQwPKthQKUpQKUpQKUpQKUpQKUpQKUpQKUpQKUpQKUpQf/9k="/>
          <p:cNvSpPr>
            <a:spLocks noChangeAspect="1" noChangeArrowheads="1"/>
          </p:cNvSpPr>
          <p:nvPr/>
        </p:nvSpPr>
        <p:spPr bwMode="auto">
          <a:xfrm>
            <a:off x="155575" y="-80010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REBUUExQWFBUVGBcYFxQWFxsXFxsYFRUYGBcTHhwZGyYeFxojGRQVIC8gJicpLC0sFR4xNTAqNyYrLCkBCQoKBQUFDQUFDSkYEhgpKSkpKSkpKSkpKSkpKSkpKSkpKSkpKSkpKSkpKSkpKSkpKSkpKSkpKSkpKSkpKSkpKf/AABEIALABHgMBIgACEQEDEQH/xAAcAAEAAgMBAQEAAAAAAAAAAAAABgcEBQgDAQL/xABJEAACAQMCAwYCBgUKBAUFAAABAgMABBEFEgYhMQcTIkFRYTJxCBQjQlKBQ2JykaEVJDNzgqKxssHSU5KTwhZUY6PDJTTR8PH/xAAUAQEAAAAAAAAAAAAAAAAAAAAA/8QAFBEBAAAAAAAAAAAAAAAAAAAAAP/aAAwDAQACEQMRAD8AvGlKUClKUClKUClKUClM0oFKUoFRXtL4w/kzT3nUZkYiOIHp3jg4Y+oUKzY89uPOvvH/AB0mmQKdveTzNsgizjc3LLHzCLkZx6geeRXn0j9dTura0BBfeZnA+6ApRCf2i74/ZoLA7Kt50i2aRi7yB5WdjlmMsrvuJPU+IVLKp7ibjdtO4bsFhbbPcW8SIw5FVESmSQe4yoB8i4PlWz4N4+fU9XMVuzCytYDz55mkJVA7Z545sVB/Dk8zgBZ1KUoFKUoFKUoFKUoFKUoFKUoFKUoFKUoFKUoFKUoFKVo+LuMbfTYDNcNjyRBzd2/Co8/c9B50G7JqDcT9s2nWWV736xIOWyDD4+b5CD5ZJ9qprXuO9T16Y28COI26W0PTbnrI/LcOmS2F9hUj4c+jjK+GvbhYh/w4Rvf5Fz4VPyDCgx9a+kddOSLaCKFfIyZlf58tqj5YNRK97XtVm63brnyjVI/8ig/xq+9G7HNLtgP5sJWH3pyZCf7J8H7lFSqx0eCAYihiiHpGip/lAoOTG1/VZuff3zj+smI/gcV8FzqinIa+B9czCuwMUoORxx9q0PI3d0v9YzH/AD5rY6d23arEedwJR+GWNGH71Ab+NdTMoPXnWo1Dg6ynz3tpA5PmYk3f82Mj99BT+k/STcYFzaK3q0Llf7rhs/8AMKn2jdtOmXCFjP3BAJKTjY2AM8iMqx9gST6Vhax2CabN/RrJbn1jckZ/Zk3cvYYqpeMexq5snk7lxcRRRd9I/KIomWwGDNgk7GwFJJ2nkOWQye1Lv7nWbbdJhp0gMKj9CssjCNcg+J+jsRy3OQMgAmL9odv3eqXSd5JLskK95K252IABLHA5/IADoOlayOaa0uUZlZJoGR1WRSCpQh0BVueOhx6Gvmu6w13dS3DqqtK5dlXO0Fjzxkk/xoJb2m3JNvpKZ5Lp8TAe7Egn/wBsfurc9j3EiabY6nduNxX6uka/ikbvtqfLOCfYGojxxqKyiwCkHu7GCM48mVpCQffxV9hXGhyH1voR/wAttN/uoOiOyG5km0qOeVi0k8k8rsfMtO46eQwowByAqZ1FOypcaNZ4/wCED+9if9aldApSlApSlApSlApSlApSlApSlApSlApSlApSlBrOJOIIrG1kuZjhIxnA6sTyVB7kkAfOqK0LhS84mu2vLtmitQSFI/CD/QxA8sDzcjrnqcgTrjLTzrGrx2GT9Vs1We6wcbpJB9nD7Ep5+jv5gVZVtbLGioihEUBVVRhQAMAADoAKDX8PcM29hCIraJY188fEx/EzHmx9zW0pUR477S7XSkxIe8mYZSBCNxH4mPRFz5nrzwDg0EuqMcR9pWn2ORNcJvH6KP7STPoQudp/axVJ3vGGta8zR2ySJD0KQZSMezysRnl5FgD6VuNB+jfK2Gu7lY/1IV3t8tzYAPyDUGw1f6SaAkW1ozejzOF/uIG/zVFrv6QupP8ACtvGP1Y2J/vuf8KtLS+wnS4R4onnPrLI3+Ee1f4VJLXgLT4/gsrYe5hQn97Amg55k7dNWPSdB8oY/wDVTXpZ9vGqoctLHL7PCgH/ALYU/wAa6O/8M2v/AJaD/op/trGueB7CT47K2b37mPP7wuaCmrD6SdwP6a0hf+rd4/8ANvrI0/trtrhokukeJXnaa5YDepEfO2iAXxFQUh3HHPujyO84kvGPY5pz90kERgmmlVQ0bttCqC8rFGJHKNGAxjxMnrUNsuwBrmAzwXIUO8hhSVD4oQ5EUjOp5FlAbkvRhQaziH6tq/Eyqkhe3neFS65GQsK7gNwyOakZxVf6taiK4ljXOEkdRnrhXIGffAr01XTZbO6khc7ZYXKkofvIfiU8j7g8qwSc9aD5W/XV4/5JNtk979bE2MctggKZz0yGPT3rXanepIsIRdpjiCMcAbmDu27l15MoyefKsf6o/d95sbu92zfg7d2N2zPTdjnig607Lx/9Hsv6lf8AWpTVFdj/AGwRxRxWN3iNV8MU/ReZJCSZ+HmcBunTOOtXrQKUpQKUpQKUpQKUpQKUpQKUpQKUpQKUpQKUpQQnstYSxXd11a5vLhifPYjd3GnyCr/E1Nqp7sH1zu5LzTpTiSKV5EB88N3cq/kyqcfrH0q27y7WKN5HO1I1Z2b0VQSx/IA0EW7RONzYRJHAnfXlwdlvCBuJPnIQPujPTzPLpkiJ8Jdie+Q3erObi4kO9ot2UBP42H9IRyG0YUYx4hUm4E0gzs2qXK/b3QzCp59xbfool9GZTuY+Zb55mtB5W1skaBI1VEUYVVAVQPQAcgK9aUoFKUoFKUoIbxBeM1xcFDhoLeO3iI8p7+UKPzUJbn5OallrarFGsaDCooVR6KowB+4CoHazd5JG56XGrzfmtpbzRp/es0NWFQUDwbaCbi+6LAMI5LtsEZHImP8A76qvWbX+eTRxr+mkVFUf+oQqgD8hirc7Ixu1/Up25KguCSfLfcg5/crVo+xfhk3+qtduPsrdjKc+crljEv5HL/2B60Fe65oc1lcPBcJslTG5chviUMDlSQQQQfzrJbiDOnLZ7Oly1x3mfxQpHs248tmc586kfa3E8+o3l0q/YLOtsH5YMkUIDKPM47sknyyvqKjWt8MT2kdvJKoC3MQljwcnafUeRwQf7QoN7xJ2X3FpY296pE0E0UcjlQQYjIoYKwycr4gN/TPIgcszHsf7YDAUsr18xHCwzsf6PyEbk/o/Q/d6fD8OJ2X9sAt0WyvwJLUjYshG4xq3Lu3H34ufzA5cxyGH2r9lf1I/W7Tx2cmD4Tu7ot05/eiORtb3APkSHSwNKo3sV7VvgsLt/RbeVj+QgY/wU/2fSryoFKUoFKUoFKUoFKUoFKUoFKUoFKUoFKUoOcu1Wzm0jXFvrfwiY98h+6X+GeM+obOT7S1LuN+1O2vNE+wcLLctHC8O4d5HuOZcjqV2qyhuh3j5Ce8dcGRapZtBJ4W+KKTHNJAOTe48iPME+eCOUeIOH57G4aC4QpIv7iPJ1P3lOOR/1FB2dFGFUADAAwAPIDkBX6qkOCPpBoEWLUFbcoA+sRjcGx5unUH1K5z6CrW0bjKzuwPq9zFIT90OA/5ocMPzFBuaUpQKUpQKUrWarxPa2oJnuIYseTyKG/Jc5P5Cgr20u+50mwuz8FvfSSTH0Sa4uoZH/smcH8jVoyTqqFyQFA3Fs8gAMk59MVQEna7bQ2d7YrC1xHJLciBh4E7m4ZmGdw3AqzsRy58ulV5ecV30tokMk8zWyYRVJOzkMhCR8WAOSknAHKg2OgcT3SpqCW0RZrtGaWQAkxwp3jynlyGQ+Cx6eXMjEy7J+Jls9NlSDEuoXdx3cEA5kbY0CzP+GNS7kk9dvzIhWmcWXVvpk0EECJDMSk90I2LvuBAhLklVG3cAAM8zjnk1bPZbw/a6Tpf8p3RAklTfuOMrGx8EaDzZxtPqdwHQUGh454ZMlzpuiwMWZQ01xL1JeZsyTN7hUkYA+TqPSpBecPQ6tr/clA1npkCRuv3TI2dsWQfLPP8AqSPOsNtZbTxLfypu1bUyBa2vxNFExCxKw6+SZ/EVVeWGI3Ol2t3pln9UsoRd6hJ9vdTOwEaPLnmzMw3tywqg9FLHAPMK57VOyB9PY3FqGktDzI6tCT5N5lPRvLofIn8dl/an9T/md79rZSZUhhu7rdyPL70Rydye+R5htjr/AGk67p8gjvRDlwfsnSFwy9DkRNnBzjmefOonxR2e3lvbrfSW6xQzEt3abvsd7eBHVuaA5GMk45A4PKgzO07s6OnSiaA95ZzHMMgO4LuG4Rlh15c1b7w9watXsY7T/r0YtLlv5zGvgYnnKijr7yKOvqOf4sV/2X8fxCM6ZqOHs5vCjOeURY9CfuoW5hvuNg9MkR7jPhO40S/G1mADd5bzjlkA8vbevIMP9CKDrSlQ7sz7QI9VtQxIW4jAE0Y9fKRR+BuvscjyyZjQKUpQKUpQKUpQKUpQKUpQKUpQKUpQKhfatwQNSsHCoDcRAvCfvZHNos+jgYx0ztPlU0pQcOsuDg8iPKlXx2udjbzSPeWK7nbLTQDkWbzlTyLHqV8zzGScVSNrcy2swZcxyxkjDLzB6FSrDB8wQRQZmn8X3sAAhuriMDyWVwv7s4rfW/bLqydLtj+1HE/8WQmvfTu0K0fAv9LtpvWWBfq0h9yEwrH5balVne8KTjxwyW59HNx/8butBFj246t/5lf+jF/srEuO1/Vn63jj9lY0/wAiCrLs+GOFpOk8fye5kj/zMpqT6bwboCDdGlm49WmEw/vyMKDnO74qvbjwyXVxLn7rSuwPttzj+FbjQeyfUrwgpbNGp/STfZLj18XiYfIGuj7fW9LtRhJrGD2R4Y/4KRWt1vtg023jdhcpM4B2xxZcswHJcqCoyfMnFBSPGPAEWi/V2mnjup2cM9oFZU7oZyS4bdgsAvRc5OPhNbDhXiyDUL6I6lLDbWlqN0FoiFIC+fCMAEYHUljz6dCa0Flxhbmd7u9t3vrqRi22Rwluv4fCAxkAAwFOFAGMGtRxXxKb+fvjBBB4QuyBNikAnDHmctg4z6AelBaXbnx5a3FpDa2kqS/ad45j+FQilVXpjmXJwPwe9V5f9oVzPJbtII2jtQohtyp7hdi7VYpnxkYB8ROcY6cqkXZD2XDU3ae53C2jO0AHaZH6lQeoVR1I9QB54uLX+yWznsTawKLQZDb4lBZioO0OWy0i5OcbgfCOdBGuxjh5LktqlzOLq7ckczuMPLGCPuuV6csBSAK2HEXHYu7x9PtbyGyCHbPdOwEjP0MMAJALDGCxIwenTnAtO4vt+H7Se2tpBd3spO+eP+gjKgqgBPOQrktyGMsRnlUI4V4IutScmJcRqftbiQ7Y082ZmPUgHOBk0HS3DvZrZWbd4IzNPnJuZz3spb8WW5KfcAVvLyaCQtbyNExdSGhZlJZWHMFCckEe1V7w3xnNe6sLWIvDaRWrPGxUB5h4I0ufEDhfFuUY54BOc4Fe8ccPabDeXUXfyxS28KuJnYyyTXTnftPr4SviG3BYk5xig1Par2btpVxujBa1lJ7t+u09TCx9QOh8wPUHG+4F4oh1S1Gkai3M4FpcHmyOBhI8nzHRfUeH0rN4N/lG+sZTqTs2lpE7s0yKZXCISpicjeSpAYOSR4cc+YqsNc4WubIRNPE0YmRZI28iCAcZHRhkZU8xkUGfPFeaFqOMmOaI8mHNJEPQ/rxsB09sciOXSHZ52hw6tb7l8EyY72HPNSfvD8SHyP5Gqx0HV7fiOyWyvHEeoQg9xcHrJgev3jgDcvnjcOecV0De6Hf+cM8R+auh/g8bAf8A8I5B2BSoP2edqtvqiBCRDcgeKFj8WOrRk/GPbqPP1M4oFKUoFKUoFKUoFKUoFKUoFKUoFKUoFRzirs+stRH84hBfGBMnglHp4h8QHo2R7VI6UFA679HCdWJtLhJF8kmBRx7blBVj74WodfdjmqxdbRnHrG6P/BWz/Cur6UHG03Bd+nxWdyvzgk/214pwvdnkLW4PyhkP/bXZ9R/iXih7dlhgtpbq4cbljQbY1GSN8kreGNcgjzPtQcvN2e6gsLzvaSxxxqWZpF7vAAznDkE/kK9+Buzu51Z3EOxEjxvlkJCgt0UYBLMQCce3MjlVo692cazq8ym9uIIIQciKNmZU+SAYdv1mb88cqsrQNCtdIsu7UiOKMFpJZCBljjdI55DJwB+QA6UFVTdidlptrJdahcPOsS57uMd0rN0WPOSzFmIHIr1rT8G9hs96wnuR9TgdtwiGTKUJyFAbPdjHIFiW88HrUmvuPYdSuTcyK38m2DqY025e6vHyIVCeeBuYL5ci3I4Gv404v4hWMXXcGytlIIVQjuAfhMu7LDrjmqj1HSguvS9LitoUhhQRxxjaqjoB/qSckk8ySSaqnizWrzXLuTT9Obu7WI7bm65hWP3k3D4l6gKPiwc+HnUSn+kJdyWkkLxRiV0KCeMshXcMb9vMbsZ6Ec+dZHDnbtFYWsdvBpwUIBk/WPibHikP2OSSefX28qCe2HZpaaZHGsEazXszBI551D7WxueYJ8KrGoZsDmTtXd4gai/ZldxyWcttLMNtxeXEs7yMFLW8Kwb9xJ/SSMin1VpPSojrvbZf3M/eQ7bfEbRqEUOwVmDOdzg8zsTJAHJB0551/APZdc6tudGSKFG2tK+Sd2AxVVHNiAwPMgc+tBJuIe1AW+vT3NkqXAMC2sZ57CfAdyhebgOuAB18j0r9dkfCw1TUru51BTI8LBnidcAzSM/xL6L3beDGOg6DFbzs+4ETT+IpIQ5mEVp3gdlAIeRo1yBz28i2OecHrWri42ex1bVYbKH6xc3dwqxYwUVk7zeSB8RDOfQeEknA5hZPHF0t08elQnxz7WuNv6K1Rgzk46F8Kij9fy5ZkPEnDMF/bNbzpuRumOTIw+F1P3WH/wCQcgkVqOz/AIMNjE8k799eXB33Ex55byjB/CuT8+fQYAllByPxvwDc6RcePJj3ZhuEyFbHMcx8Egx8PXlkZHOpTpXaDa6pAtprS+JeUN+g8aE/jwP3nBB5bhy3V0NqOnR3ETRTIskbjDIwyCP/AN8/KqO44+j46bpdObevX6u58Y9kc8n+TYPLqTQQ7ivsvu9PxPEfrFvydLqA5wOquwUkp5HcCV/Wrf8AB/b/AHNviO8X61GMDfkLMB8+kn54P61RTQOMNQ0aYopePB8dtMp2H5o2CpP4lwfepJLxRomo87y0ksZj1mtSChPmxXHmf1Cfegubh/tU068A7u5RHP6OY90+fTxcmP7JNSxXBGQcg+Y6VzI3ZZa3HOw1a0lz0jnJgk+WDkk/2RX7g7KNctjm3DAfigulQH3+NTQdM0rn620/iuIcjOf2pYJT/fZjWR9f4s/C/wD0rX/bQXzSqHW/4sPLa/8A07Uf4ijQcTt8dysZ9DLbKf7lBfFKoaLRuIyed+i+5uU/0U18l0fiQdL5X/ZuY/8AuAoL6pVFN/4siGQTIPb6rJ/pk1iS9ruuWX/3doNo6mW3ePPyZSF/gaDoClU9pH0kLZuVxbSxH1jZZV+fPYQP31YvDfG1nqAJtZ1kIGWTmrgepRgGxnlnGPeg3lKUoFKUoFKUoFKUoNXxBqc0EYNvbtcysdqoGVFHIku7scKox5AkkjAqo+MOBtVvd02p3ttbWsfiKIzskY9kCgO3PAJYkk4HXFXhVfcU6AdZvjau7JZ2explXk0s8i7liz5KkZUk9ftcDnzAUJxbr0Miw2tkHW1t8lS/KSWVyN9wwHQnCgDyC+WcC/Oyi4ePT44L64DXMm51gmcGZYX5IpVjuIIVjz8mx5YrQcV2LxTjTdDtYopVjDz3KqqtGrZCJ3reIMQCc5LYIx51VesdnOprfLBJE8s82WV9+8Pj4m7xjjl57iCMj1GQsrtO4b0q31LTzNCkMMpuDcGPdGCERe7yI+n2jcyoBPOqu4vvbVp1ksbLuLZG8LSd4/fEHmW3sQF5Y2jnjOT5DDvOFL4QyTSQymKBmjeTO5FZG2MAwJBAY4yMjPnXrw7oN9qY+r2++VYsN3bShUQEkbgrsAOZPQefvQWVwh2jWFppV1Lthhupnl228SHOWQCNc45Rg5PM4HPHPkcfhftSs9GSa3hVrlCIHRo/CrTdwiXBJfmoLoCCFPUjGAKh/E3ZJf2EKzTRq8ZPjMJMhj92GBge/T1IyM5mkdn0OoRgWP1he7y095ebIbdVAJKqqbyW887+QHMc8gPUa5qer3lzcWo+rpLGEnkVtkUcMYBw0rc15Ak4wTz5Y5VZ3YVwUtrZC6kQd/cZKsR4lh+4oz0DY3+4Zc9Kh0dlHaWUJvdUjubBHG2yslXMzBslX+AsoIyxbPTqCRV38O63FeWsdxBnupB4crtI2kqRjywVI9OXLlQfrWtfgs4xJcyrEhYKGc4yx6Aep5E/IE+VZdrdpKivG6ujDKupDKR6gjkRUG7T+y86uYmW5aJosgIw3RkMRubAwQ+Mc8kHaBy61K+G9AjsbWK2hzsiXAJ6kkks59yxJ/Og2dKUoMHVdDguk2XEMcy+QkQNj3GRyPuKgurdgWmzc4xLbn/05Mr+6QN/AirIpQUfd/RpH6O+I9A8Of4rIP8ACvG3+j3eRH7O/VP2RIv+DVe1KCl4+xTUvPVnHyaY/wDyCspOxG889Zn/ACWT/WerepQU/L9H9pP6XU7iT5pn/NIa+xfRutfvXU5+QjH+KmrfpQVI30b7LyuLn8+7P/ZWHN9GuE/DeSD9qJW/wYVc9KCi5/o93UA3WmoDd6FXh/vI7f4VG7zWdf0eQLM87KxwO8/nMT/qhm3dfQEGumKUFNaHwLHrcDSXunHTpRjbPB9kJCep7lwceXMg5zyaphwv2Q6fYg4i79yMGSfDnHXAXAVRkeQz7mprSgUpSgUpSgUpSgUpSgGqr4D4tCa3qdnMdrS3DSQ5+8UG0p8+7VCPZWq1KpTtx7P5N/8AKlruDptM4QkMNmNtwuOfhAAOOm0HyJoN92e8TI2satbyFVma43R55F0hBj2j12qinHoxPkal+v6i7uLS3bE8i5eQfoIc4ab9s81jB6tz5hGrk2/4jnmuvrTORPlG7xAEbcigB/DjDeEEkdTk1dXY5x3bTQyW1xI0d7OzF53fxTFhtUq5+F1XChPbK9SAE4teJ9JjV7AT26rAhjeJ2ATbjDKWfwyHruwSck555rmqbWBZajJNpkriNHbuXIwSmfhYH4l8vF1GCQDyF5aD2AWUE0jzM10jAiOOQbdoPViyEF39D4cZ6ZwRJuE+zOy05ZhChfv+TmYh/B/wvhA2c+hBz5k4GAjfAHbfb3u2K6221wcAEnELn9Un4Cfwt+RPSpbx5wq+o2T2yTmDcVJYLuBCnPdkZB2k46HyHXpVYdoXYJ8U+m/NrUn9/dsf8h/I9BUb4E7XrrS5Pq14rywIdpjcETRY5YXdzwPwN6citB7pw5plvfwaY0Ml9MZFSe6jlaLa7MMxhBkFEX4uYPxcxjA6IsrNIY0jjUIiKFVRyAUDAArV6L9Tuit9brE7SLtFwqjeVHVCcbgR0IPMYwelbqgUpSgUpSgUpSgUpSgUpSgUpSgUpSgUpSgUpSgUpSgUpSgUpSgUpSg12oT3G7bBHH05yyuQoz6IgLOR6Ep86wLnhP6ypW8mknU9YUzBB8ikZ3uPZ3cVIKUFQ8ddgUMwMun4gkHWFie6b5HmY2/evsOtUPq2jzWkzQzxtFIvVWGD7EeRB8iMg12tWi4u4LttShMVwgJGdkgwJEJ81b/EdDjmKCiuAe3O4s9sV3uuYByDZzMg9if6QezHPoR0roHQeIIL2ETW0iyRnzHUHzVgeasM9D61ylxXwNNp16LacgKxGyfB2MjNjvPUY816jHnyJkejTXnDGpqs4+xkIEm0kxyxZwZF/WTOR0I6Hk3MOm6iXHnZtbarGd4Ec4HguFHiHorfjT2P5EVLFbIyPOvtBz32Z3F1outfydcfBOdpUHKEkHurhPY7dp6ciQea4HQlQPjnQxLqukSqBvWaQE+ZRYzLz9gUOPd/ep5QKUpQKUpQKUpQKUpQKUpQKUpQKUpQKUpQKUpQKUpQKUpQKUpQKUpQKUpQKUpQQDtu0FLnSpGK5lhZGiIHPc8ixlPkwfp6hfSv32ucNLdaPJuG6WBRJG3nuXAYf2l3DHrj0qS65bGaSCLB2d4JZD5bYCHRM+pm7o48wj1k6xYmaMIMY7yJmz5qkqOw/MKR+dB7afb93FGhOSiKufXaoGf4VkUpQR+0lFxqMjDmlmncg+Rmm2SSj+xGsIz6yuPKpBWv0PR1tYRGCWJZ3dz1eSVy8jn5sx5eQwPKthQKUpQKUpQKUpQKUpQKUpQKUpQKUpQKUpQKUpQf/9k="/>
          <p:cNvSpPr>
            <a:spLocks noChangeAspect="1" noChangeArrowheads="1"/>
          </p:cNvSpPr>
          <p:nvPr/>
        </p:nvSpPr>
        <p:spPr bwMode="auto">
          <a:xfrm>
            <a:off x="307975" y="-64770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07704" y="70553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9600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فساد بزرگ:</a:t>
            </a:r>
            <a:br>
              <a:rPr lang="fa-IR" sz="9600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</a:b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34255"/>
      </p:ext>
    </p:extLst>
  </p:cSld>
  <p:clrMapOvr>
    <a:masterClrMapping/>
  </p:clrMapOvr>
  <p:transition spd="slow" advTm="14621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12777"/>
            <a:ext cx="7992888" cy="4521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قاچاق سوخت به خارج که در حال حاضر سودی چند برابر سود قاچاق مواد مخدر دارد.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فساد در دستگاه هایی که مسئول مقابله با قاچاق سوخت هستند.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3600" b="1" dirty="0">
                <a:latin typeface="Times New Roman" pitchFamily="18" charset="0"/>
                <a:cs typeface="Times New Roman" pitchFamily="18" charset="0"/>
              </a:rPr>
              <a:t>اسراف در مصرف سوخت و اتلاف سرمایه ها و دریغ آن از هزینه کردن در امور اساسی </a:t>
            </a:r>
            <a:endParaRPr lang="fa-I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عدم استفاده از سوخت های تجدید پذیر مثل انرژی خورشیدی</a:t>
            </a: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عدم تشخیص مزیت های اقتصادی برای اجرای طرح ها و کارخانه ها</a:t>
            </a:r>
          </a:p>
          <a:p>
            <a:pPr marL="571500" lvl="0" indent="-571500" algn="just" rtl="1">
              <a:buFont typeface="Wingdings" pitchFamily="2" charset="2"/>
              <a:buChar char="ü"/>
            </a:pPr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 زیان از بابت ترانزیت کالاها به جای سود برای کشور.</a:t>
            </a:r>
          </a:p>
          <a:p>
            <a:pPr marL="571500" lvl="0" indent="-571500" algn="just" rtl="1">
              <a:buFont typeface="Wingdings" pitchFamily="2" charset="2"/>
              <a:buChar char="ü"/>
            </a:pPr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936104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عوارض </a:t>
            </a:r>
            <a:r>
              <a:rPr lang="ar-SA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یارانه </a:t>
            </a:r>
            <a:r>
              <a:rPr lang="ar-SA" sz="3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ای بودن قیمت سوخت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31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aba\Desktop\کتاب فرهنگ و پیشرفت\کتاب مطالبات عمومی\fractal-m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6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628801"/>
            <a:ext cx="7200800" cy="38164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بیشترین تعطیلات مناسبتی</a:t>
            </a:r>
          </a:p>
          <a:p>
            <a:pPr algn="r" rtl="1"/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بین التعطیلین</a:t>
            </a:r>
          </a:p>
          <a:p>
            <a:pPr algn="r" rtl="1"/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پایین ترین ساعات مفید کاری (22 دقیقه در روز)</a:t>
            </a:r>
          </a:p>
          <a:p>
            <a:pPr algn="r" rtl="1"/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تنبلی اجتماعی بعد از اعراب</a:t>
            </a:r>
          </a:p>
          <a:p>
            <a:pPr algn="r" rtl="1"/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جزو مسرف ترین ها در دنیا</a:t>
            </a:r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مشکلات ایران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405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ba\Desktop\1231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2260"/>
            <a:ext cx="7655301" cy="38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3225745"/>
          </a:xfrm>
        </p:spPr>
        <p:txBody>
          <a:bodyPr>
            <a:normAutofit/>
          </a:bodyPr>
          <a:lstStyle/>
          <a:p>
            <a:pPr algn="ctr" rtl="1"/>
            <a:r>
              <a:rPr lang="fa-IR" sz="8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به اندازه کل اروپا</a:t>
            </a:r>
            <a:endParaRPr lang="en-US" sz="8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میزان مصرف گاز در ایران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299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16561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8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اقتصاد استراحتی</a:t>
            </a:r>
            <a:endParaRPr lang="en-US" sz="8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اقتصاد فعلی ایران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27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5841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هر هزار تومان افزایش بودجه به ازای هر ایرانی در هر ماه می شود 900 میلیارد تومان</a:t>
            </a:r>
            <a:br>
              <a:rPr lang="fa-I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a-IR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9000000000000 ریال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5229200"/>
            <a:ext cx="731520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 rtl="1">
              <a:buNone/>
            </a:pPr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این بودجه  از کجا تامین گردد؟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99592" y="3717032"/>
            <a:ext cx="731520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 rtl="1">
              <a:buNone/>
            </a:pPr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کسی این سوال را نمی پرسد؟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899592" y="2276872"/>
            <a:ext cx="731520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5720" indent="0" algn="ctr" rtl="1">
              <a:buNone/>
            </a:pPr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همه فقط پیشنهاد هزینه می دهند!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764704"/>
            <a:ext cx="731520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45720" indent="0" algn="ctr" rtl="1">
              <a:buNone/>
            </a:pPr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همه از توزیع عادلانه بودجه صحبت می کنند.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27584" y="2276872"/>
            <a:ext cx="7315200" cy="27363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ctr" rtl="1">
              <a:buNone/>
            </a:pPr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با این تصور که با توزیع عادلانه بودجه همه نیازها برطرف می شود!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628801"/>
            <a:ext cx="7200800" cy="43058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71500" indent="-571500" algn="r" rtl="1">
              <a:buFont typeface="Wingdings" pitchFamily="2" charset="2"/>
              <a:buChar char="ü"/>
            </a:pPr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روزی یک میلیون بشکه نفت کمتر صادر شود.</a:t>
            </a:r>
          </a:p>
          <a:p>
            <a:pPr marL="571500" indent="-571500" algn="r" rtl="1">
              <a:buFont typeface="Wingdings" pitchFamily="2" charset="2"/>
              <a:buChar char="ü"/>
            </a:pPr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جمعیت 78 میلیون نفر</a:t>
            </a:r>
          </a:p>
          <a:p>
            <a:pPr marL="571500" indent="-571500" algn="r" rtl="1">
              <a:buFont typeface="Wingdings" pitchFamily="2" charset="2"/>
              <a:buChar char="ü"/>
            </a:pPr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صادرات نفت به ازای هر ایرانی در هر ماه نیم بشکه نفت</a:t>
            </a:r>
          </a:p>
          <a:p>
            <a:pPr marL="571500" indent="-571500" algn="r" rtl="1">
              <a:buFont typeface="Wingdings" pitchFamily="2" charset="2"/>
              <a:buChar char="ü"/>
            </a:pPr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سال 91 تصویب شده بود 92% بشکه</a:t>
            </a:r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864096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بودجه سال 1393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5841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سال 1391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2204864"/>
            <a:ext cx="7315200" cy="2304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 rtl="1">
              <a:buNone/>
            </a:pPr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سال تولید ملی، </a:t>
            </a:r>
          </a:p>
          <a:p>
            <a:pPr marL="45720" indent="0" algn="ctr" rtl="1">
              <a:buNone/>
            </a:pPr>
            <a:r>
              <a:rPr lang="fa-IR" sz="5400" b="1" dirty="0" smtClean="0">
                <a:latin typeface="Times New Roman" pitchFamily="18" charset="0"/>
                <a:cs typeface="Times New Roman" pitchFamily="18" charset="0"/>
              </a:rPr>
              <a:t>حمایت از کار و سرمایه ایرانی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368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راهکارها:</a:t>
            </a:r>
            <a:br>
              <a:rPr lang="fa-I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a-I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عمل همه  مردم و مسئولان به شعارهای سال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700808"/>
            <a:ext cx="7315200" cy="4608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45720" indent="0" algn="just" rtl="1">
              <a:buNone/>
            </a:pPr>
            <a:r>
              <a:rPr lang="ar-SA" sz="6400" b="1" dirty="0" smtClean="0">
                <a:latin typeface="Times New Roman" pitchFamily="18" charset="0"/>
                <a:cs typeface="Times New Roman" pitchFamily="18" charset="0"/>
              </a:rPr>
              <a:t>1380</a:t>
            </a:r>
            <a:r>
              <a:rPr lang="ar-SA" sz="6400" b="1" dirty="0">
                <a:latin typeface="Times New Roman" pitchFamily="18" charset="0"/>
                <a:cs typeface="Times New Roman" pitchFamily="18" charset="0"/>
              </a:rPr>
              <a:t>: اقتدار ملی و اشتغال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" indent="0" algn="just" rtl="1">
              <a:buNone/>
            </a:pPr>
            <a:r>
              <a:rPr lang="ar-SA" sz="6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fa-IR" sz="6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ar-SA" sz="6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ar-SA" sz="6400" b="1" dirty="0">
                <a:latin typeface="Times New Roman" pitchFamily="18" charset="0"/>
                <a:cs typeface="Times New Roman" pitchFamily="18" charset="0"/>
              </a:rPr>
              <a:t>: نهضت خدمت‌رسانی به مردم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" indent="0" algn="just" rtl="1">
              <a:buNone/>
            </a:pPr>
            <a:r>
              <a:rPr lang="ar-SA" sz="6400" b="1" dirty="0">
                <a:latin typeface="Times New Roman" pitchFamily="18" charset="0"/>
                <a:cs typeface="Times New Roman" pitchFamily="18" charset="0"/>
              </a:rPr>
              <a:t>1383: پاسخ‌گویی سه‌قوه به ملت ایران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 rtl="1">
              <a:buNone/>
            </a:pPr>
            <a:r>
              <a:rPr lang="ar-SA" sz="6400" b="1" dirty="0">
                <a:latin typeface="Times New Roman" pitchFamily="18" charset="0"/>
                <a:cs typeface="Times New Roman" pitchFamily="18" charset="0"/>
              </a:rPr>
              <a:t>1384:  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ar-SA" sz="6400" b="1" dirty="0">
                <a:latin typeface="Times New Roman" pitchFamily="18" charset="0"/>
                <a:cs typeface="Times New Roman" pitchFamily="18" charset="0"/>
              </a:rPr>
              <a:t>هم‌بستگی ملی و مشاركت عمومی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 rtl="1">
              <a:buNone/>
            </a:pPr>
            <a:r>
              <a:rPr lang="ar-SA" sz="6400" b="1" dirty="0" smtClean="0">
                <a:latin typeface="Times New Roman" pitchFamily="18" charset="0"/>
                <a:cs typeface="Times New Roman" pitchFamily="18" charset="0"/>
              </a:rPr>
              <a:t>1387</a:t>
            </a:r>
            <a:r>
              <a:rPr lang="ar-SA" sz="6400" b="1" dirty="0">
                <a:latin typeface="Times New Roman" pitchFamily="18" charset="0"/>
                <a:cs typeface="Times New Roman" pitchFamily="18" charset="0"/>
              </a:rPr>
              <a:t>: نوآوری و شكوفایی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 rtl="1">
              <a:buNone/>
            </a:pPr>
            <a:r>
              <a:rPr lang="ar-SA" sz="6400" b="1" dirty="0">
                <a:latin typeface="Times New Roman" pitchFamily="18" charset="0"/>
                <a:cs typeface="Times New Roman" pitchFamily="18" charset="0"/>
              </a:rPr>
              <a:t>1388: </a:t>
            </a:r>
            <a:r>
              <a:rPr lang="en-US" sz="6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ar-SA" sz="6400" b="1" dirty="0">
                <a:latin typeface="Times New Roman" pitchFamily="18" charset="0"/>
                <a:cs typeface="Times New Roman" pitchFamily="18" charset="0"/>
              </a:rPr>
              <a:t>حركت مردم و مسئولان به سوی اصلاح الگوی مصرف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 rtl="1">
              <a:buNone/>
            </a:pPr>
            <a:r>
              <a:rPr lang="ar-SA" sz="6400" b="1" dirty="0">
                <a:latin typeface="Times New Roman" pitchFamily="18" charset="0"/>
                <a:cs typeface="Times New Roman" pitchFamily="18" charset="0"/>
              </a:rPr>
              <a:t>1389: همت مضاعف، کار مضاعف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 rtl="1">
              <a:buNone/>
            </a:pPr>
            <a:r>
              <a:rPr lang="ar-SA" sz="6400" b="1" dirty="0">
                <a:latin typeface="Times New Roman" pitchFamily="18" charset="0"/>
                <a:cs typeface="Times New Roman" pitchFamily="18" charset="0"/>
              </a:rPr>
              <a:t>1390: جهاد اقتصادی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 rtl="1">
              <a:buNone/>
            </a:pPr>
            <a:r>
              <a:rPr lang="ar-SA" sz="6400" b="1" dirty="0">
                <a:latin typeface="Times New Roman" pitchFamily="18" charset="0"/>
                <a:cs typeface="Times New Roman" pitchFamily="18" charset="0"/>
              </a:rPr>
              <a:t>1391: تولید ملی، حمایت از کار و سرمایه ایرانی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 rtl="1">
              <a:buNone/>
            </a:pPr>
            <a:r>
              <a:rPr lang="fa-IR" sz="6400" b="1" dirty="0" smtClean="0">
                <a:latin typeface="Times New Roman" pitchFamily="18" charset="0"/>
                <a:cs typeface="Times New Roman" pitchFamily="18" charset="0"/>
              </a:rPr>
              <a:t>1392: حماسه سیاسی و حماسه اقتصادی</a:t>
            </a:r>
            <a:endParaRPr lang="en-US" sz="64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 rtl="1">
              <a:buNone/>
            </a:pP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315200" cy="16794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یارانه بنزین سهمیه ای هر خودرو</a:t>
            </a: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a-IR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با احتساب قیمت تمام شده 3000 تومان در لیتر یارانه 2600 تومان در لیتر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3212976"/>
            <a:ext cx="7315200" cy="15121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latin typeface="Times New Roman" pitchFamily="18" charset="0"/>
                <a:cs typeface="Times New Roman" pitchFamily="18" charset="0"/>
              </a:rPr>
              <a:t>یارانه یک ماه بنزین سهمیه ای 156000 تومان</a:t>
            </a:r>
          </a:p>
          <a:p>
            <a:pPr algn="r" rtl="1"/>
            <a:r>
              <a:rPr lang="fa-IR" sz="3200" b="1" dirty="0" smtClean="0">
                <a:latin typeface="Times New Roman" pitchFamily="18" charset="0"/>
                <a:cs typeface="Times New Roman" pitchFamily="18" charset="0"/>
              </a:rPr>
              <a:t>یارانه یک سال بنزین سهمیه ای 1872000 تومان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9592" y="4941168"/>
            <a:ext cx="7315200" cy="8797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200" b="1" dirty="0" smtClean="0">
                <a:latin typeface="Times New Roman" pitchFamily="18" charset="0"/>
                <a:cs typeface="Times New Roman" pitchFamily="18" charset="0"/>
              </a:rPr>
              <a:t>مالیات متوسط هر مغازه طلافروشی 480000 در سال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230425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r" rtl="1"/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همه مردم مخاطب هستند.</a:t>
            </a:r>
          </a:p>
          <a:p>
            <a:pPr algn="r" rtl="1"/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همه موظف به عمل هستند.</a:t>
            </a:r>
          </a:p>
          <a:p>
            <a:pPr algn="r" rtl="1"/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اصلاح ساختار داخلی.</a:t>
            </a:r>
          </a:p>
          <a:p>
            <a:pPr algn="r" rtl="1"/>
            <a:r>
              <a:rPr lang="fa-IR" sz="3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اصلاح سبک زندگی.</a:t>
            </a:r>
            <a:endParaRPr lang="en-US" sz="3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175351" cy="1793167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ابلاغ سیاست های اقتصاد مقاومتی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708919"/>
            <a:ext cx="7200800" cy="20162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fa-IR" sz="96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اقتصاد ریاضتی</a:t>
            </a:r>
            <a:endParaRPr lang="en-US" sz="96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692697"/>
            <a:ext cx="7175351" cy="1080120"/>
          </a:xfrm>
        </p:spPr>
        <p:txBody>
          <a:bodyPr/>
          <a:lstStyle/>
          <a:p>
            <a:pPr marL="182880" indent="0" algn="ctr" rtl="1">
              <a:buNone/>
            </a:pPr>
            <a:r>
              <a:rPr lang="fa-IR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نتیجه عدم عمل به اقتصاد </a:t>
            </a:r>
            <a:r>
              <a:rPr lang="fa-IR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مقاومتی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ba\Desktop\کتاب فرهنگ و پیشرفت\کتاب کلیدهای پیشرفت\جلد کتاب کلیدهای پیشرفت2 آبان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1360"/>
            <a:ext cx="4104456" cy="633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bayanbox.ir/id/1428226854106011091?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6673"/>
            <a:ext cx="3744416" cy="63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2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ba\Desktop\0011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6434"/>
            <a:ext cx="4062412" cy="406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ayanbox.ir/id/754164140273168337?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5192"/>
            <a:ext cx="3528392" cy="606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http://bayanbox.ir/blog/mhghadiri/Jeld%20masihiat%20ketab%20%D9%88%D8%A8.jpg?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9275"/>
            <a:ext cx="388843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baba\Desktop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Users\baba\Desktop\nimeye penhane masihiyat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1282"/>
            <a:ext cx="4212628" cy="420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baba\Desktop\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32448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:\Users\baba\Desktop\جبد زن در اسلام جدید و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070027" cy="646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aba\Desktop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27450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7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ttp://bayanbox.ir/blog/mhghadiri/Esto-es-el-Islam%20web.jpg?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68375"/>
            <a:ext cx="356235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 descr="http://bayanbox.ir/blog/mhghadiri/documents/THIS_IS_ISLAM.jpg?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347345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2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9672" y="1052736"/>
            <a:ext cx="612068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600" dirty="0" smtClean="0">
                <a:latin typeface="IranNastaliq" pitchFamily="18" charset="0"/>
                <a:cs typeface="IranNastaliq" pitchFamily="18" charset="0"/>
              </a:rPr>
              <a:t>دکتر محمد حسن قدیری ابیانه</a:t>
            </a:r>
            <a:r>
              <a:rPr lang="en-US" sz="8000" dirty="0" smtClean="0">
                <a:latin typeface="IranNastaliq" pitchFamily="18" charset="0"/>
                <a:cs typeface="IranNastaliq" pitchFamily="18" charset="0"/>
              </a:rPr>
              <a:t/>
            </a:r>
            <a:br>
              <a:rPr lang="en-US" sz="8000" dirty="0" smtClean="0">
                <a:latin typeface="IranNastaliq" pitchFamily="18" charset="0"/>
                <a:cs typeface="IranNastaliq" pitchFamily="18" charset="0"/>
              </a:rPr>
            </a:br>
            <a:r>
              <a:rPr lang="en-US" sz="3600" u="sng" dirty="0" smtClean="0">
                <a:solidFill>
                  <a:srgbClr val="091FF5"/>
                </a:solidFill>
              </a:rPr>
              <a:t>mh.ghadiri@gmail.com</a:t>
            </a:r>
            <a:r>
              <a:rPr lang="en-US" sz="3600" u="sng" dirty="0" smtClean="0"/>
              <a:t> </a:t>
            </a:r>
            <a:endParaRPr lang="fa-IR" sz="3600" u="sng" dirty="0" smtClean="0"/>
          </a:p>
          <a:p>
            <a:pPr algn="ctr"/>
            <a:r>
              <a:rPr lang="en-US" sz="3200" b="1" u="sng" dirty="0" smtClean="0">
                <a:solidFill>
                  <a:srgbClr val="0000FF"/>
                </a:solidFill>
              </a:rPr>
              <a:t/>
            </a:r>
            <a:br>
              <a:rPr lang="en-US" sz="3200" b="1" u="sng" dirty="0" smtClean="0">
                <a:solidFill>
                  <a:srgbClr val="0000FF"/>
                </a:solidFill>
              </a:rPr>
            </a:br>
            <a:r>
              <a:rPr lang="en-US" sz="4800" b="1" u="sng" dirty="0" smtClean="0">
                <a:solidFill>
                  <a:srgbClr val="0000FF"/>
                </a:solidFill>
              </a:rPr>
              <a:t>www.Ghadiri.ir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1052736"/>
            <a:ext cx="68407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00FF"/>
                </a:solidFill>
              </a:rPr>
              <a:t/>
            </a:r>
            <a:br>
              <a:rPr lang="en-US" sz="3200" b="1" u="sng" dirty="0" smtClean="0">
                <a:solidFill>
                  <a:srgbClr val="0000FF"/>
                </a:solidFill>
              </a:rPr>
            </a:br>
            <a:r>
              <a:rPr lang="en-US" sz="7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www.Ghadiri.ir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2850704" cy="11540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a-IR" sz="3600" b="1" dirty="0" smtClean="0">
                <a:latin typeface="Times New Roman" pitchFamily="18" charset="0"/>
                <a:cs typeface="Times New Roman" pitchFamily="18" charset="0"/>
              </a:rPr>
              <a:t>میزان مالیات بر بنزین در اروپا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khabaronline.ir/Images/News/Larg_Pic/8-6-1391/IMAGE634818604813672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62500" cy="65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64088" y="1700808"/>
            <a:ext cx="2850704" cy="2376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در غرب هر کس بیشتر سوخت مصرف کند بیشتر مالیات می پردازد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64088" y="4437112"/>
            <a:ext cx="2850704" cy="18021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b="1" dirty="0" smtClean="0">
                <a:latin typeface="Times New Roman" pitchFamily="18" charset="0"/>
                <a:cs typeface="Times New Roman" pitchFamily="18" charset="0"/>
              </a:rPr>
              <a:t>در ایران هر کس بیشتر سوخت مصرف کند یارانه بیشتری می گیرد!!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154298"/>
              </p:ext>
            </p:extLst>
          </p:nvPr>
        </p:nvGraphicFramePr>
        <p:xfrm>
          <a:off x="971601" y="1340768"/>
          <a:ext cx="6840760" cy="505543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48168"/>
                <a:gridCol w="1860058"/>
                <a:gridCol w="3532534"/>
              </a:tblGrid>
              <a:tr h="113226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کشور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هر لیتر </a:t>
                      </a:r>
                      <a:endParaRPr lang="en-US" sz="2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1"/>
                      <a:r>
                        <a:rPr lang="ar-SA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به دلار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قیمت1000 لیتر بنزین</a:t>
                      </a:r>
                      <a:br>
                        <a:rPr lang="ar-SA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ar-SA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نسبت به در آمد سرانه</a:t>
                      </a:r>
                      <a:br>
                        <a:rPr lang="ar-SA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ar-SA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(درصد)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598">
                <a:tc>
                  <a:txBody>
                    <a:bodyPr/>
                    <a:lstStyle/>
                    <a:p>
                      <a:pPr algn="r" rtl="1"/>
                      <a:r>
                        <a:rPr lang="ar-SA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هلند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2.09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598"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هند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1.42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598">
                <a:tc>
                  <a:txBody>
                    <a:bodyPr/>
                    <a:lstStyle/>
                    <a:p>
                      <a:pPr algn="r" rtl="1"/>
                      <a:r>
                        <a:rPr lang="ar-SA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ترکیه 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۲</a:t>
                      </a:r>
                      <a:r>
                        <a:rPr lang="ar-SA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٫</a:t>
                      </a:r>
                      <a:r>
                        <a:rPr lang="fa-IR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۳۲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20.7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598">
                <a:tc>
                  <a:txBody>
                    <a:bodyPr/>
                    <a:lstStyle/>
                    <a:p>
                      <a:pPr algn="r" rtl="1"/>
                      <a:r>
                        <a:rPr lang="ar-SA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زامبیا، 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۱</a:t>
                      </a:r>
                      <a:r>
                        <a:rPr lang="ar-SA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٫</a:t>
                      </a:r>
                      <a:r>
                        <a:rPr lang="fa-IR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۴۹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99.3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4598">
                <a:tc>
                  <a:txBody>
                    <a:bodyPr/>
                    <a:lstStyle/>
                    <a:p>
                      <a:pPr algn="r" rtl="1"/>
                      <a:r>
                        <a:rPr lang="ar-SA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نروژی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2.67</a:t>
                      </a:r>
                      <a:endParaRPr lang="en-US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9199"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پاکستان 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99593" y="332657"/>
            <a:ext cx="6984776" cy="79208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rtl="1">
              <a:buFont typeface="Georgia" pitchFamily="18" charset="0"/>
              <a:buNone/>
            </a:pPr>
            <a:r>
              <a:rPr lang="fa-IR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قیمت سوخت در کشورهای فقیر و غنی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</TotalTime>
  <Words>2418</Words>
  <Application>Microsoft Office PowerPoint</Application>
  <PresentationFormat>On-screen Show (4:3)</PresentationFormat>
  <Paragraphs>296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Slipstream</vt:lpstr>
      <vt:lpstr>PowerPoint Presentation</vt:lpstr>
      <vt:lpstr>اصلاح ساختاری نظام حذف ریشه های رانت، مفاسد اقتصادی و قاچاق</vt:lpstr>
      <vt:lpstr>PowerPoint Presentation</vt:lpstr>
      <vt:lpstr>ابلاغیه مقام معظم رهبری در مورد اقتصاد مقاومتی</vt:lpstr>
      <vt:lpstr>الف- یارانه ای بودن قیمت سوخت  </vt:lpstr>
      <vt:lpstr>عوارض یارانه ای بودن قیمت سوخت</vt:lpstr>
      <vt:lpstr>یارانه بنزین سهمیه ای هر خودرو با احتساب قیمت تمام شده 3000 تومان در لیتر یارانه 2600 تومان در لیتر</vt:lpstr>
      <vt:lpstr>میزان مالیات بر بنزین در اروپا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راه حل پر طرفدار</vt:lpstr>
      <vt:lpstr>PowerPoint Presentation</vt:lpstr>
      <vt:lpstr>PowerPoint Presentation</vt:lpstr>
      <vt:lpstr>مخالفت با واقعی شدن قیمت سوخت</vt:lpstr>
      <vt:lpstr>PowerPoint Presentation</vt:lpstr>
      <vt:lpstr>میزان مصرف گاز در ایران</vt:lpstr>
      <vt:lpstr>PowerPoint Presentation</vt:lpstr>
      <vt:lpstr>ب: رانت چند نرخی بودن دلار</vt:lpstr>
      <vt:lpstr>رانت دلار چند نرخی اگر هر دلار هزار تومان ارزانتر ارائه شود: </vt:lpstr>
      <vt:lpstr>ج- یارانه ای بودن هر کلا و یا خدمتی</vt:lpstr>
      <vt:lpstr>د – دولتی بودن تولیدات</vt:lpstr>
      <vt:lpstr>PowerPoint Presentation</vt:lpstr>
      <vt:lpstr>هـ - وام های بانکی با سودی کمتر از میزان تورم </vt:lpstr>
      <vt:lpstr>و – سود سپرده گذاری کمتر از میزان تورم</vt:lpstr>
      <vt:lpstr>عوارض منفی وام های کم بهره</vt:lpstr>
      <vt:lpstr>ز – کمک های کالایی دولت به افراد</vt:lpstr>
      <vt:lpstr>ح – واگذاری پروژه های عمرانی خارج از مناقصه </vt:lpstr>
      <vt:lpstr>ت – فروش اموال دولتی خارج از مزایده</vt:lpstr>
      <vt:lpstr>ی – عدم شفافیت اطلاعات اداری</vt:lpstr>
      <vt:lpstr>ک – کم کاری </vt:lpstr>
      <vt:lpstr>ام الفساد</vt:lpstr>
      <vt:lpstr>مطالبات مردمی </vt:lpstr>
      <vt:lpstr>PowerPoint Presentation</vt:lpstr>
      <vt:lpstr>ایران کشور نفت خیز است.</vt:lpstr>
      <vt:lpstr>میزان صادرات نفت ایران؟</vt:lpstr>
      <vt:lpstr>PowerPoint Presentation</vt:lpstr>
      <vt:lpstr>PowerPoint Presentation</vt:lpstr>
      <vt:lpstr>PowerPoint Presentation</vt:lpstr>
      <vt:lpstr>PowerPoint Presentation</vt:lpstr>
      <vt:lpstr>میزان صادرات نفت به ازای هر نفر در هر ماه</vt:lpstr>
      <vt:lpstr>صادرات نفت قبل از انقلاب روزانه 5400000 بشکه جمعیت 36 میلیون نفر ماهانه 4 و نیم بشکه به ازای هر نفر</vt:lpstr>
      <vt:lpstr>PowerPoint Presentation</vt:lpstr>
      <vt:lpstr>امارات متحده عربی صادرات بیش از 2 و نیم میلیون بشکه در روز جمعیت یک میلیون</vt:lpstr>
      <vt:lpstr>PowerPoint Presentation</vt:lpstr>
      <vt:lpstr>منابع حاصل از صادرات نفت و فرآوردهای نفتی  در سال 1391</vt:lpstr>
      <vt:lpstr>PowerPoint Presentation</vt:lpstr>
      <vt:lpstr>منابع حاصل از فروش نفت و فرآورده های نفتی در بودجه سال 1391 </vt:lpstr>
      <vt:lpstr>منابع بودجه  سال 1391  به زبان ساده</vt:lpstr>
      <vt:lpstr> جداول منابع بودجه عمومی دولت در بودجه سال1391</vt:lpstr>
      <vt:lpstr>جمع منابع درآمدی بودجه سال 91</vt:lpstr>
      <vt:lpstr>کل بودجه عمومی دولت  به ازای هر نفر در هر ماه جمعا 182350 تومان</vt:lpstr>
      <vt:lpstr>PowerPoint Presentation</vt:lpstr>
      <vt:lpstr>ام الفساد</vt:lpstr>
      <vt:lpstr>PowerPoint Presentation</vt:lpstr>
      <vt:lpstr> همه مردم مطالبه گر شده اند    </vt:lpstr>
      <vt:lpstr>PowerPoint Presentation</vt:lpstr>
      <vt:lpstr>مشکلات ایران</vt:lpstr>
      <vt:lpstr>PowerPoint Presentation</vt:lpstr>
      <vt:lpstr>میزان مصرف گاز در ایران</vt:lpstr>
      <vt:lpstr>اقتصاد فعلی ایران</vt:lpstr>
      <vt:lpstr>هر هزار تومان افزایش بودجه به ازای هر ایرانی در هر ماه می شود 900 میلیارد تومان 9000000000000 ریال</vt:lpstr>
      <vt:lpstr>PowerPoint Presentation</vt:lpstr>
      <vt:lpstr>بودجه سال 1393</vt:lpstr>
      <vt:lpstr>سال 1391</vt:lpstr>
      <vt:lpstr>راهکارها: عمل همه  مردم و مسئولان به شعارهای سال</vt:lpstr>
      <vt:lpstr>ابلاغ سیاست های اقتصاد مقاومتی</vt:lpstr>
      <vt:lpstr>نتیجه عدم عمل به اقتصاد مقاومتی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اصلاح ساختاری نظام ریشه های رانت، مفاسد اقتصادی و قاچاق</dc:title>
  <dc:creator>baba</dc:creator>
  <cp:lastModifiedBy>baba</cp:lastModifiedBy>
  <cp:revision>32</cp:revision>
  <dcterms:created xsi:type="dcterms:W3CDTF">2014-03-03T18:29:01Z</dcterms:created>
  <dcterms:modified xsi:type="dcterms:W3CDTF">2014-03-03T21:17:00Z</dcterms:modified>
</cp:coreProperties>
</file>