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6" r:id="rId3"/>
    <p:sldId id="423" r:id="rId4"/>
    <p:sldId id="425" r:id="rId5"/>
    <p:sldId id="456" r:id="rId6"/>
    <p:sldId id="447" r:id="rId7"/>
    <p:sldId id="451" r:id="rId8"/>
    <p:sldId id="452" r:id="rId9"/>
    <p:sldId id="453" r:id="rId10"/>
    <p:sldId id="454" r:id="rId11"/>
    <p:sldId id="455" r:id="rId12"/>
    <p:sldId id="457" r:id="rId13"/>
    <p:sldId id="458" r:id="rId14"/>
    <p:sldId id="446" r:id="rId15"/>
  </p:sldIdLst>
  <p:sldSz cx="9144000" cy="6858000" type="screen4x3"/>
  <p:notesSz cx="9144000" cy="6858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83038" autoAdjust="0"/>
    <p:restoredTop sz="93194" autoAdjust="0"/>
  </p:normalViewPr>
  <p:slideViewPr>
    <p:cSldViewPr>
      <p:cViewPr>
        <p:scale>
          <a:sx n="75" d="100"/>
          <a:sy n="75" d="100"/>
        </p:scale>
        <p:origin x="-99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5D4135-74B8-40B1-B449-23836FA2962E}" type="datetimeFigureOut">
              <a:rPr lang="fa-IR" smtClean="0"/>
              <a:pPr/>
              <a:t>1436/02/18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87B6E7-2A80-493D-BEB2-E568AE6E4EC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45287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950DA-299F-47BA-883A-74FE34DC6E40}" type="datetimeFigureOut">
              <a:rPr lang="fa-IR" smtClean="0"/>
              <a:pPr/>
              <a:t>1436/02/18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5C151B-512B-4EFD-AD6C-C75A6146D57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3901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345E41-D6B8-41D9-9DAA-D78465D2A91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345E41-D6B8-41D9-9DAA-D78465D2A91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345E41-D6B8-41D9-9DAA-D78465D2A91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3F2-523C-457A-875E-02F847361F49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6715-9215-4E57-98F5-EBA78434EBFB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CA9-986F-487E-8CAC-70A5839AA0A3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858B-6FBE-4982-8EBF-53B9E73AAC77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F9A1-0ACD-4CB5-A88E-9DF214923540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0C74-F707-488A-9A40-2214EA4D1E13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4E35-30A6-46C1-974D-6C1D9435A81D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9392-1EC9-4A7B-8DE4-B189021C98B0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2051-8F7B-4217-95E0-832645953E3C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599A-4760-4F7C-BF1D-E005D8140321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E0FA-EA45-4732-9130-F8453707982B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68430-A527-4699-84FB-20340122D968}" type="datetime8">
              <a:rPr lang="fa-IR" smtClean="0"/>
              <a:pPr/>
              <a:t>14/دسامبر/10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K:\PP\form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0005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کنترل پروژه</a:t>
            </a:r>
            <a:b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دانشگاه جامع علمی کاربردی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کارخانجات مخابراتی ایران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(ITMC)</a:t>
            </a: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نیمسال اول 94-93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9672-0588-4D76-B163-6B5F4BFADB92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تخمین مدت زمان انجام پروژه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algn="just"/>
            <a:r>
              <a:rPr lang="fa-IR" b="1" dirty="0" smtClean="0">
                <a:cs typeface="Nazanin" pitchFamily="2" charset="-78"/>
              </a:rPr>
              <a:t>تقويم کاري پروژه :</a:t>
            </a:r>
          </a:p>
          <a:p>
            <a:pPr lvl="1" algn="just"/>
            <a:r>
              <a:rPr lang="fa-IR" dirty="0" smtClean="0">
                <a:cs typeface="Nazanin" pitchFamily="2" charset="-78"/>
              </a:rPr>
              <a:t>عبارتست کليه اوقات ممکن براي انجام فعاليت‌هاي پروژه</a:t>
            </a:r>
          </a:p>
          <a:p>
            <a:pPr lvl="1" algn="just"/>
            <a:r>
              <a:rPr lang="fa-IR" dirty="0" smtClean="0">
                <a:cs typeface="Nazanin" pitchFamily="2" charset="-78"/>
              </a:rPr>
              <a:t>چه وقت‌هايي مي‌توان در پروژه کار فعاليت‌ها را انجام داد؟  تقويم کاري پروژه</a:t>
            </a:r>
          </a:p>
          <a:p>
            <a:pPr lvl="1" algn="just"/>
            <a:r>
              <a:rPr lang="fa-IR" dirty="0" smtClean="0">
                <a:cs typeface="Nazanin" pitchFamily="2" charset="-78"/>
              </a:rPr>
              <a:t>در غير از اوقات تعيين شده در تقويم کاري پروژه، امکان انجام پروژه وجود ندارد.</a:t>
            </a:r>
          </a:p>
          <a:p>
            <a:pPr algn="just"/>
            <a:r>
              <a:rPr lang="fa-IR" b="1" dirty="0" smtClean="0">
                <a:cs typeface="Nazanin" pitchFamily="2" charset="-78"/>
              </a:rPr>
              <a:t>نکته :</a:t>
            </a:r>
          </a:p>
          <a:p>
            <a:pPr lvl="1" algn="just"/>
            <a:r>
              <a:rPr lang="fa-IR" dirty="0" smtClean="0">
                <a:cs typeface="Nazanin" pitchFamily="2" charset="-78"/>
              </a:rPr>
              <a:t>انجام کار پروژه در اوقات تعيين شده در تقويم کاري پروژه، اصطلاحا به کار در </a:t>
            </a:r>
            <a:r>
              <a:rPr lang="fa-IR" sz="2800" b="1" dirty="0" smtClean="0">
                <a:cs typeface="Nazanin" pitchFamily="2" charset="-78"/>
              </a:rPr>
              <a:t>اوقات عادي </a:t>
            </a:r>
            <a:r>
              <a:rPr lang="fa-IR" dirty="0" smtClean="0">
                <a:cs typeface="Nazanin" pitchFamily="2" charset="-78"/>
              </a:rPr>
              <a:t>مشهور است.</a:t>
            </a:r>
          </a:p>
          <a:p>
            <a:pPr lvl="1" algn="just"/>
            <a:r>
              <a:rPr lang="fa-IR" dirty="0" smtClean="0">
                <a:cs typeface="Nazanin" pitchFamily="2" charset="-78"/>
              </a:rPr>
              <a:t>انجام کار پروژه در اوقاتي خارج از اوقات تعيين شده در تقويم کاري، اصطلاحا به انجام کار در اوقات اضافه، يا </a:t>
            </a:r>
            <a:r>
              <a:rPr lang="fa-IR" sz="2800" b="1" dirty="0" smtClean="0">
                <a:cs typeface="Nazanin" pitchFamily="2" charset="-78"/>
              </a:rPr>
              <a:t>اضافه کاري </a:t>
            </a:r>
            <a:r>
              <a:rPr lang="fa-IR" dirty="0" smtClean="0">
                <a:cs typeface="Nazanin" pitchFamily="2" charset="-78"/>
              </a:rPr>
              <a:t>مشهور است.</a:t>
            </a:r>
          </a:p>
          <a:p>
            <a:pPr lvl="1" algn="just"/>
            <a:endParaRPr lang="en-US" dirty="0" smtClean="0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9672-0588-4D76-B163-6B5F4BFADB92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65321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تخمین مدت زمان انجام پروژه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1101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400" dirty="0" smtClean="0">
                <a:cs typeface="Nazanin" pitchFamily="2" charset="-78"/>
              </a:rPr>
              <a:t>نتيجه:</a:t>
            </a:r>
          </a:p>
          <a:p>
            <a:pPr lvl="1">
              <a:lnSpc>
                <a:spcPct val="150000"/>
              </a:lnSpc>
            </a:pPr>
            <a:r>
              <a:rPr lang="fa-IR" sz="1900" b="1" dirty="0" smtClean="0">
                <a:cs typeface="Nazanin" pitchFamily="2" charset="-78"/>
              </a:rPr>
              <a:t>پس از مشخص شدن تقويم کاري پروژه، واحدهاي زماني زير در پروژه مشخص خواهد شد:</a:t>
            </a:r>
          </a:p>
          <a:p>
            <a:pPr lvl="2">
              <a:lnSpc>
                <a:spcPct val="150000"/>
              </a:lnSpc>
            </a:pPr>
            <a:r>
              <a:rPr lang="fa-IR" sz="1800" b="1" dirty="0" smtClean="0">
                <a:cs typeface="Nazanin" pitchFamily="2" charset="-78"/>
              </a:rPr>
              <a:t>روز کاري: </a:t>
            </a:r>
            <a:r>
              <a:rPr lang="fa-IR" sz="1800" dirty="0" smtClean="0">
                <a:cs typeface="Nazanin" pitchFamily="2" charset="-78"/>
              </a:rPr>
              <a:t>مجموع زمان ممکن جهت انجام پروژه در طول روز</a:t>
            </a:r>
          </a:p>
          <a:p>
            <a:pPr lvl="3">
              <a:lnSpc>
                <a:spcPct val="150000"/>
              </a:lnSpc>
            </a:pPr>
            <a:r>
              <a:rPr lang="fa-IR" sz="1800" dirty="0" smtClean="0">
                <a:cs typeface="Nazanin" pitchFamily="2" charset="-78"/>
              </a:rPr>
              <a:t>مثال: هر 8 ساعت معادل با يک روز کاري</a:t>
            </a:r>
          </a:p>
          <a:p>
            <a:pPr lvl="2">
              <a:lnSpc>
                <a:spcPct val="150000"/>
              </a:lnSpc>
            </a:pPr>
            <a:r>
              <a:rPr lang="fa-IR" sz="1800" b="1" dirty="0" smtClean="0">
                <a:cs typeface="Nazanin" pitchFamily="2" charset="-78"/>
              </a:rPr>
              <a:t>هفته کاري: </a:t>
            </a:r>
            <a:r>
              <a:rPr lang="fa-IR" sz="1800" dirty="0" smtClean="0">
                <a:cs typeface="Nazanin" pitchFamily="2" charset="-78"/>
              </a:rPr>
              <a:t>مجموع زمان ممکن جهت انجام کار در طول هفته</a:t>
            </a:r>
          </a:p>
          <a:p>
            <a:pPr lvl="3">
              <a:lnSpc>
                <a:spcPct val="150000"/>
              </a:lnSpc>
            </a:pPr>
            <a:r>
              <a:rPr lang="fa-IR" sz="1800" dirty="0" smtClean="0">
                <a:cs typeface="Nazanin" pitchFamily="2" charset="-78"/>
              </a:rPr>
              <a:t>مثال: هر 5 روز کاري معادل با يک هفته کاري معادل با 40 ساعت کار</a:t>
            </a:r>
          </a:p>
          <a:p>
            <a:pPr lvl="2">
              <a:lnSpc>
                <a:spcPct val="150000"/>
              </a:lnSpc>
            </a:pPr>
            <a:r>
              <a:rPr lang="fa-IR" sz="1800" b="1" dirty="0" smtClean="0">
                <a:cs typeface="Nazanin" pitchFamily="2" charset="-78"/>
              </a:rPr>
              <a:t>ماه کاري: </a:t>
            </a:r>
            <a:r>
              <a:rPr lang="fa-IR" sz="1800" dirty="0" smtClean="0">
                <a:cs typeface="Nazanin" pitchFamily="2" charset="-78"/>
              </a:rPr>
              <a:t>مجموع زمان‌هاي ممکن جهت انجام کار در طول ماه</a:t>
            </a:r>
          </a:p>
          <a:p>
            <a:pPr lvl="3">
              <a:lnSpc>
                <a:spcPct val="150000"/>
              </a:lnSpc>
            </a:pPr>
            <a:r>
              <a:rPr lang="fa-IR" sz="1800" dirty="0" smtClean="0">
                <a:cs typeface="Nazanin" pitchFamily="2" charset="-78"/>
              </a:rPr>
              <a:t>مثال: هر 4 هفته کاري معادل با 20 روز کاري معادل با 160 ساعت کار</a:t>
            </a:r>
          </a:p>
          <a:p>
            <a:pPr lvl="2">
              <a:lnSpc>
                <a:spcPct val="150000"/>
              </a:lnSpc>
            </a:pPr>
            <a:r>
              <a:rPr lang="fa-IR" sz="1800" b="1" dirty="0" smtClean="0">
                <a:cs typeface="Nazanin" pitchFamily="2" charset="-78"/>
              </a:rPr>
              <a:t>سال کاري: </a:t>
            </a:r>
            <a:r>
              <a:rPr lang="fa-IR" sz="1800" dirty="0" smtClean="0">
                <a:cs typeface="Nazanin" pitchFamily="2" charset="-78"/>
              </a:rPr>
              <a:t>مجموع زمان‌هاي ممکن جهت انجام کار در طول سال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9672-0588-4D76-B163-6B5F4BFADB92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653210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cs typeface="B Nazanin" pitchFamily="2" charset="-78"/>
              </a:rPr>
              <a:t>انواع روش های بکارگیری منابع نیروی کار پروژه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1101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 smtClean="0">
                <a:cs typeface="Nazanin" pitchFamily="2" charset="-78"/>
              </a:rPr>
              <a:t>تمام وقت:</a:t>
            </a:r>
          </a:p>
          <a:p>
            <a:pPr lvl="1">
              <a:lnSpc>
                <a:spcPct val="150000"/>
              </a:lnSpc>
              <a:buNone/>
            </a:pPr>
            <a:r>
              <a:rPr lang="fa-IR" sz="2200" dirty="0" smtClean="0">
                <a:cs typeface="Nazanin" pitchFamily="2" charset="-78"/>
              </a:rPr>
              <a:t>تقويم کاري منبع دقيقا با تقويم کاري پروژه يکسان است.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cs typeface="Nazanin" pitchFamily="2" charset="-78"/>
              </a:rPr>
              <a:t>نيمه يا پاره وقت:</a:t>
            </a:r>
          </a:p>
          <a:p>
            <a:pPr lvl="1">
              <a:lnSpc>
                <a:spcPct val="150000"/>
              </a:lnSpc>
              <a:buNone/>
            </a:pPr>
            <a:r>
              <a:rPr lang="fa-IR" sz="2200" dirty="0" smtClean="0">
                <a:cs typeface="Nazanin" pitchFamily="2" charset="-78"/>
              </a:rPr>
              <a:t>تقويم کاري منبع، بخشي از اوقات تقويم کاري پروژه را شامل مي‌گردد.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cs typeface="Nazanin" pitchFamily="2" charset="-78"/>
              </a:rPr>
              <a:t>پيمانکاري:</a:t>
            </a:r>
          </a:p>
          <a:p>
            <a:pPr lvl="1">
              <a:lnSpc>
                <a:spcPct val="150000"/>
              </a:lnSpc>
              <a:buNone/>
            </a:pPr>
            <a:r>
              <a:rPr lang="fa-IR" sz="2000" dirty="0" smtClean="0">
                <a:cs typeface="Nazanin" pitchFamily="2" charset="-78"/>
              </a:rPr>
              <a:t>منبع کاري داراي اختيار و مديريت مستقل در انجام کار بوده و زير نظر مستقيم مدير پروژه نيست.</a:t>
            </a:r>
          </a:p>
          <a:p>
            <a:pPr lvl="1">
              <a:lnSpc>
                <a:spcPct val="150000"/>
              </a:lnSpc>
              <a:buNone/>
            </a:pPr>
            <a:r>
              <a:rPr lang="fa-IR" sz="2200" dirty="0" smtClean="0">
                <a:cs typeface="Nazanin" pitchFamily="2" charset="-78"/>
              </a:rPr>
              <a:t>مدير پروژه، بر روي مدت زمان و بودجه مورد نياز براي اجراي فعاليت‌هاي واگذار شده به منبع حساسيت خواهد داشت.</a:t>
            </a:r>
            <a:endParaRPr lang="en-US" sz="2200" dirty="0" smtClean="0">
              <a:cs typeface="Nazanin" pitchFamily="2" charset="-78"/>
            </a:endParaRPr>
          </a:p>
          <a:p>
            <a:pPr lvl="1">
              <a:lnSpc>
                <a:spcPct val="150000"/>
              </a:lnSpc>
            </a:pPr>
            <a:endParaRPr lang="fa-IR" sz="2200" dirty="0" smtClean="0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3379672-0588-4D76-B163-6B5F4BFADB92}" type="slidenum">
              <a:rPr lang="ar-SA" altLang="en-US"/>
              <a:pPr algn="ctr"/>
              <a:t>13</a:t>
            </a:fld>
            <a:endParaRPr lang="en-US" altLang="en-US" dirty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4000" b="1" dirty="0" smtClean="0">
                <a:cs typeface="B Nazanin" pitchFamily="2" charset="-78"/>
              </a:rPr>
              <a:t>تسطيح منابع </a:t>
            </a:r>
            <a:r>
              <a:rPr lang="en-US" sz="3600" b="1" dirty="0" smtClean="0">
                <a:cs typeface="B Nazanin" pitchFamily="2" charset="-78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B Nazanin" pitchFamily="2" charset="-78"/>
              </a:rPr>
              <a:t>Resource Leveling</a:t>
            </a:r>
            <a:r>
              <a:rPr lang="en-US" sz="3600" b="1" dirty="0" smtClean="0">
                <a:cs typeface="B Nazanin" pitchFamily="2" charset="-78"/>
              </a:rPr>
              <a:t>)</a:t>
            </a:r>
            <a:r>
              <a:rPr lang="fa-IR" sz="3600" dirty="0" smtClean="0">
                <a:cs typeface="B Nazanin" pitchFamily="2" charset="-78"/>
              </a:rPr>
              <a:t> 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1101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کمبود منابع در مدت انجام پروژه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فعاليت‌هاي پروژه براساس روابط منطقي بين آنها، به صورت هم‌زمان قابل اجرا مي‌باشد.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منابع مورد نياز براي انجام هم‌زمان فعاليت‌ها را نتوان تامين نمود.</a:t>
            </a:r>
          </a:p>
          <a:p>
            <a:pPr algn="just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هدف و اقدام براي تسطيح منابع در پروژه</a:t>
            </a:r>
          </a:p>
          <a:p>
            <a:pPr lvl="1" algn="just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هدف: حداقل نمودن اوقاتي كه پروژه دچار كمبود منابع مي‌گردد.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B1FE-52C1-471B-8716-F29CA7419459}" type="slidenum">
              <a:rPr lang="ar-SA" altLang="en-US">
                <a:cs typeface="B Nazanin" pitchFamily="2" charset="-78"/>
              </a:rPr>
              <a:pPr/>
              <a:t>14</a:t>
            </a:fld>
            <a:endParaRPr lang="en-US" altLang="en-US">
              <a:cs typeface="B Nazanin" pitchFamily="2" charset="-78"/>
            </a:endParaRP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000232" y="428604"/>
            <a:ext cx="57007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fa-IR" sz="4000" b="1" dirty="0" smtClean="0">
                <a:solidFill>
                  <a:schemeClr val="tx2"/>
                </a:solidFill>
                <a:latin typeface="Times New Roman" pitchFamily="18" charset="0"/>
                <a:cs typeface="B Nazanin" pitchFamily="2" charset="-78"/>
              </a:rPr>
              <a:t>فرآیند کلی </a:t>
            </a:r>
            <a:r>
              <a:rPr lang="fa-IR" sz="4000" b="1" dirty="0" smtClean="0">
                <a:solidFill>
                  <a:schemeClr val="tx2"/>
                </a:solidFill>
                <a:latin typeface="Times New Roman" pitchFamily="18" charset="0"/>
                <a:cs typeface="B Nazanin" pitchFamily="2" charset="-78"/>
              </a:rPr>
              <a:t>برنامه </a:t>
            </a:r>
            <a:r>
              <a:rPr lang="fa-IR" sz="4000" b="1" dirty="0">
                <a:solidFill>
                  <a:schemeClr val="tx2"/>
                </a:solidFill>
                <a:latin typeface="Times New Roman" pitchFamily="18" charset="0"/>
                <a:cs typeface="B Nazanin" pitchFamily="2" charset="-78"/>
              </a:rPr>
              <a:t>ريزي منابع</a:t>
            </a:r>
            <a:endParaRPr lang="en-US" altLang="ar-SA" sz="4000" b="1" dirty="0">
              <a:solidFill>
                <a:schemeClr val="tx2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6233746" y="1125538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2400" b="1" dirty="0">
                <a:latin typeface="Times New Roman" pitchFamily="18" charset="0"/>
                <a:cs typeface="B Nazanin" pitchFamily="2" charset="-78"/>
              </a:rPr>
              <a:t>1- شناسائي منابع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248508" y="3716338"/>
            <a:ext cx="73914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ar-SA" sz="2400" b="1" dirty="0">
                <a:latin typeface="Times New Roman" pitchFamily="18" charset="0"/>
                <a:cs typeface="B Nazanin" pitchFamily="2" charset="-78"/>
              </a:rPr>
              <a:t>2- برآورد منابع مورد نياز انجام فعاليتها </a:t>
            </a:r>
            <a:r>
              <a:rPr lang="ar-SA" sz="2400" b="1" dirty="0">
                <a:latin typeface="Times New Roman" pitchFamily="18" charset="0"/>
                <a:cs typeface="B Nazanin" pitchFamily="2" charset="-78"/>
                <a:hlinkClick r:id="rId3" action="ppaction://hlinkfile"/>
              </a:rPr>
              <a:t>(تهيه فرم)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  <a:p>
            <a:pPr eaLnBrk="0" hangingPunct="0">
              <a:lnSpc>
                <a:spcPct val="150000"/>
              </a:lnSpc>
            </a:pPr>
            <a:r>
              <a:rPr lang="ar-SA" sz="2400" b="1" dirty="0">
                <a:latin typeface="Times New Roman" pitchFamily="18" charset="0"/>
                <a:cs typeface="B Nazanin" pitchFamily="2" charset="-78"/>
              </a:rPr>
              <a:t>3- تخمين هزينه منابع</a:t>
            </a:r>
          </a:p>
          <a:p>
            <a:pPr eaLnBrk="0" hangingPunct="0">
              <a:lnSpc>
                <a:spcPct val="150000"/>
              </a:lnSpc>
            </a:pPr>
            <a:r>
              <a:rPr lang="ar-SA" sz="2400" b="1" dirty="0">
                <a:latin typeface="Times New Roman" pitchFamily="18" charset="0"/>
                <a:cs typeface="B Nazanin" pitchFamily="2" charset="-78"/>
              </a:rPr>
              <a:t>4- تخصيص منابع ( خروجي 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Resource Management</a:t>
            </a:r>
            <a:r>
              <a:rPr lang="ar-SA" sz="2400" b="1" dirty="0" smtClean="0">
                <a:latin typeface="Times New Roman" pitchFamily="18" charset="0"/>
                <a:cs typeface="B Nazanin" pitchFamily="2" charset="-78"/>
              </a:rPr>
              <a:t>)</a:t>
            </a:r>
            <a:endParaRPr lang="fa-IR" sz="2400" b="1" dirty="0" smtClean="0">
              <a:latin typeface="Times New Roman" pitchFamily="18" charset="0"/>
              <a:cs typeface="B Nazanin" pitchFamily="2" charset="-78"/>
            </a:endParaRPr>
          </a:p>
          <a:p>
            <a:pPr eaLnBrk="0" hangingPunct="0">
              <a:lnSpc>
                <a:spcPct val="150000"/>
              </a:lnSpc>
            </a:pPr>
            <a:r>
              <a:rPr lang="fa-IR" sz="2400" b="1" dirty="0" smtClean="0">
                <a:latin typeface="Times New Roman" pitchFamily="18" charset="0"/>
                <a:cs typeface="B Nazanin" pitchFamily="2" charset="-78"/>
              </a:rPr>
              <a:t>5- تسطیح منابع پروژه</a:t>
            </a:r>
            <a:endParaRPr lang="en-US" sz="24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4495800" y="1905000"/>
            <a:ext cx="3276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2200" b="1">
                <a:latin typeface="Times New Roman" pitchFamily="18" charset="0"/>
                <a:cs typeface="B Nazanin" pitchFamily="2" charset="-78"/>
              </a:rPr>
              <a:t>خروجي </a:t>
            </a:r>
            <a:r>
              <a:rPr lang="en-US" sz="2200" b="1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sz="2200" b="1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200" b="1">
                <a:latin typeface="Times New Roman" pitchFamily="18" charset="0"/>
                <a:cs typeface="B Nazanin" pitchFamily="2" charset="-78"/>
              </a:rPr>
              <a:t>Resource Sheet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252046" y="2667000"/>
            <a:ext cx="84347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ar-SA" sz="2200" b="1" dirty="0">
                <a:latin typeface="Times New Roman" pitchFamily="18" charset="0"/>
                <a:cs typeface="B Nazanin" pitchFamily="2" charset="-78"/>
              </a:rPr>
              <a:t>در اين مرحله تخصيص پرسنل صورت نمي</a:t>
            </a:r>
            <a:r>
              <a:rPr lang="en-US" sz="22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200" b="1" dirty="0">
                <a:latin typeface="Times New Roman" pitchFamily="18" charset="0"/>
                <a:cs typeface="B Nazanin" pitchFamily="2" charset="-78"/>
              </a:rPr>
              <a:t>گيرد. تنها نيازهاي تخصصي برآورد </a:t>
            </a:r>
            <a:r>
              <a:rPr lang="fa-IR" sz="2200" b="1" dirty="0" smtClean="0">
                <a:latin typeface="Times New Roman" pitchFamily="18" charset="0"/>
                <a:cs typeface="B Nazanin" pitchFamily="2" charset="-78"/>
              </a:rPr>
              <a:t>مي گردد</a:t>
            </a:r>
            <a:r>
              <a:rPr lang="fa-IR" sz="2200" b="1" dirty="0">
                <a:latin typeface="Times New Roman" pitchFamily="18" charset="0"/>
                <a:cs typeface="B Nazanin" pitchFamily="2" charset="-78"/>
              </a:rPr>
              <a:t>.</a:t>
            </a:r>
            <a:endParaRPr lang="en-US" sz="2200" b="1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2"/>
                </a:solidFill>
                <a:effectLst/>
                <a:cs typeface="B Titr" pitchFamily="2" charset="-78"/>
              </a:rPr>
              <a:t>فصل پنجم</a:t>
            </a:r>
            <a:endParaRPr lang="fa-IR" b="1" dirty="0">
              <a:solidFill>
                <a:schemeClr val="tx2"/>
              </a:solidFill>
              <a:effectLst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07157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 smtClean="0">
                <a:cs typeface="B Titr" pitchFamily="2" charset="-78"/>
              </a:rPr>
              <a:t>منابع پروژه</a:t>
            </a:r>
            <a:endParaRPr lang="fa-IR" sz="32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C37-FFF8-41F2-9583-329F495ED044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/>
          </p:cNvSpPr>
          <p:nvPr/>
        </p:nvSpPr>
        <p:spPr bwMode="auto">
          <a:xfrm>
            <a:off x="5364774" y="908050"/>
            <a:ext cx="338357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fa-IR" sz="2600" b="1" dirty="0">
                <a:cs typeface="B Nazanin" pitchFamily="2" charset="-78"/>
              </a:rPr>
              <a:t>منابع چيست؟</a:t>
            </a:r>
            <a:endParaRPr lang="en-US" sz="2600" b="1" dirty="0">
              <a:cs typeface="B Nazanin" pitchFamily="2" charset="-78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477108" y="2060575"/>
            <a:ext cx="6738230" cy="572464"/>
          </a:xfrm>
          <a:prstGeom prst="rect">
            <a:avLst/>
          </a:prstGeom>
          <a:noFill/>
          <a:ln w="88900" cmpd="tri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a-I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Nazanin" pitchFamily="2" charset="-78"/>
              </a:rPr>
              <a:t>به كليه امكانات و وسايلي كه براي انجام فعاليت مورد نياز است.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Nazanin" pitchFamily="2" charset="-78"/>
            </a:endParaRPr>
          </a:p>
        </p:txBody>
      </p:sp>
      <p:sp>
        <p:nvSpPr>
          <p:cNvPr id="36868" name="Rectangle 4"/>
          <p:cNvSpPr>
            <a:spLocks noRot="1" noChangeArrowheads="1"/>
          </p:cNvSpPr>
          <p:nvPr/>
        </p:nvSpPr>
        <p:spPr bwMode="auto">
          <a:xfrm>
            <a:off x="5364774" y="3403600"/>
            <a:ext cx="338357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fa-IR" sz="2600" b="1" dirty="0">
                <a:cs typeface="B Nazanin" pitchFamily="2" charset="-78"/>
              </a:rPr>
              <a:t>انواع منابع؟</a:t>
            </a:r>
            <a:endParaRPr lang="en-US" sz="2600" b="1" dirty="0">
              <a:cs typeface="B Nazanin" pitchFamily="2" charset="-78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617427" y="4076701"/>
            <a:ext cx="1240457" cy="1381125"/>
            <a:chOff x="2909" y="2568"/>
            <a:chExt cx="929" cy="870"/>
          </a:xfrm>
        </p:grpSpPr>
        <p:cxnSp>
          <p:nvCxnSpPr>
            <p:cNvPr id="36871" name="AutoShape 7"/>
            <p:cNvCxnSpPr>
              <a:cxnSpLocks noChangeShapeType="1"/>
            </p:cNvCxnSpPr>
            <p:nvPr/>
          </p:nvCxnSpPr>
          <p:spPr bwMode="auto">
            <a:xfrm flipH="1">
              <a:off x="3310" y="3022"/>
              <a:ext cx="528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36872" name="AutoShape 8"/>
            <p:cNvCxnSpPr>
              <a:cxnSpLocks noChangeShapeType="1"/>
            </p:cNvCxnSpPr>
            <p:nvPr/>
          </p:nvCxnSpPr>
          <p:spPr bwMode="auto">
            <a:xfrm>
              <a:off x="3312" y="2568"/>
              <a:ext cx="0" cy="86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 flipH="1">
              <a:off x="2917" y="2576"/>
              <a:ext cx="39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 flipH="1">
              <a:off x="2909" y="3022"/>
              <a:ext cx="39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 flipH="1">
              <a:off x="2932" y="3438"/>
              <a:ext cx="39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867400" y="4646614"/>
            <a:ext cx="2592266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B Nazanin" pitchFamily="2" charset="-78"/>
              </a:rPr>
              <a:t>منابع مورد نياز فعاليت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B Nazanin" pitchFamily="2" charset="-78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979736" y="3895725"/>
            <a:ext cx="2592265" cy="4339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B Nazanin" pitchFamily="2" charset="-78"/>
              </a:rPr>
              <a:t>نيروي  انسانی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B Nazanin" pitchFamily="2" charset="-78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428728" y="4575175"/>
            <a:ext cx="3143273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B Nazanin" pitchFamily="2" charset="-78"/>
              </a:rPr>
              <a:t>ماشين آلات و  تجهيزات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B Nazanin" pitchFamily="2" charset="-78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979736" y="5275264"/>
            <a:ext cx="2592265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>
                <a:effectLst>
                  <a:outerShdw blurRad="38100" dist="38100" dir="2700000" algn="tl">
                    <a:srgbClr val="C0C0C0"/>
                  </a:outerShdw>
                </a:effectLst>
                <a:cs typeface="B Nazanin" pitchFamily="2" charset="-78"/>
              </a:rPr>
              <a:t>مواد و  مصالح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7140-5BF7-4897-872D-CD925A0258F0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29600" cy="724648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>
                <a:cs typeface="B Nazanin" pitchFamily="2" charset="-78"/>
              </a:rPr>
              <a:t>منابع </a:t>
            </a:r>
            <a:r>
              <a:rPr lang="fa-IR" b="1" dirty="0" smtClean="0">
                <a:cs typeface="B Nazanin" pitchFamily="2" charset="-78"/>
              </a:rPr>
              <a:t>چيست؟ </a:t>
            </a:r>
            <a:r>
              <a:rPr lang="en-US" b="1" dirty="0">
                <a:cs typeface="B Nazanin" pitchFamily="2" charset="-78"/>
              </a:rPr>
              <a:t>(Resources)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28736"/>
            <a:ext cx="8686800" cy="5072097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100" b="1" dirty="0">
                <a:cs typeface="B Nazanin" pitchFamily="2" charset="-78"/>
              </a:rPr>
              <a:t>تاکنون کوشش خود را صرف بهينه نمودن زمان</a:t>
            </a:r>
            <a:r>
              <a:rPr lang="en-US" sz="2100" b="1" dirty="0">
                <a:cs typeface="B Nazanin" pitchFamily="2" charset="-78"/>
              </a:rPr>
              <a:t>(Time)</a:t>
            </a:r>
            <a:r>
              <a:rPr lang="fa-IR" sz="2100" b="1" dirty="0">
                <a:cs typeface="B Nazanin" pitchFamily="2" charset="-78"/>
              </a:rPr>
              <a:t> نموديم که بي ترديد در راس ساير منابع قرار دارد. حال به استفاده بهينه از ساير منابع، يعني نيروي انساني</a:t>
            </a:r>
            <a:r>
              <a:rPr lang="en-US" sz="2100" b="1" dirty="0">
                <a:cs typeface="B Nazanin" pitchFamily="2" charset="-78"/>
              </a:rPr>
              <a:t>(Man)</a:t>
            </a:r>
            <a:r>
              <a:rPr lang="fa-IR" sz="2100" b="1" dirty="0">
                <a:cs typeface="B Nazanin" pitchFamily="2" charset="-78"/>
              </a:rPr>
              <a:t> ، تجهيزات و ماشين آلات</a:t>
            </a:r>
            <a:r>
              <a:rPr lang="en-US" sz="2100" b="1" dirty="0">
                <a:cs typeface="B Nazanin" pitchFamily="2" charset="-78"/>
              </a:rPr>
              <a:t>(Machine)</a:t>
            </a:r>
            <a:r>
              <a:rPr lang="fa-IR" sz="2100" b="1" dirty="0">
                <a:cs typeface="B Nazanin" pitchFamily="2" charset="-78"/>
              </a:rPr>
              <a:t> مصالح و مواد اوليه</a:t>
            </a:r>
            <a:r>
              <a:rPr lang="en-US" sz="2100" b="1" dirty="0">
                <a:cs typeface="B Nazanin" pitchFamily="2" charset="-78"/>
              </a:rPr>
              <a:t>(Material)</a:t>
            </a:r>
            <a:r>
              <a:rPr lang="fa-IR" sz="2100" b="1" dirty="0">
                <a:cs typeface="B Nazanin" pitchFamily="2" charset="-78"/>
              </a:rPr>
              <a:t> و پول</a:t>
            </a:r>
            <a:r>
              <a:rPr lang="en-US" sz="2100" b="1" dirty="0">
                <a:cs typeface="B Nazanin" pitchFamily="2" charset="-78"/>
              </a:rPr>
              <a:t>(Money)</a:t>
            </a:r>
            <a:r>
              <a:rPr lang="fa-IR" sz="2100" b="1" dirty="0">
                <a:cs typeface="B Nazanin" pitchFamily="2" charset="-78"/>
              </a:rPr>
              <a:t> خواهيم پرداخت.</a:t>
            </a:r>
          </a:p>
          <a:p>
            <a:pPr algn="just" rtl="1">
              <a:lnSpc>
                <a:spcPct val="150000"/>
              </a:lnSpc>
            </a:pPr>
            <a:r>
              <a:rPr lang="fa-IR" sz="2100" b="1" dirty="0">
                <a:cs typeface="B Nazanin" pitchFamily="2" charset="-78"/>
              </a:rPr>
              <a:t> نيروي انساني، ماشين آلات و تجهيزات، منابعي هستند که استفاده از آنها در اجراي هر فعاليت، موجب از بين رفتن آنها </a:t>
            </a:r>
            <a:r>
              <a:rPr lang="fa-IR" sz="2100" b="1" dirty="0" smtClean="0">
                <a:cs typeface="B Nazanin" pitchFamily="2" charset="-78"/>
              </a:rPr>
              <a:t>نمي</a:t>
            </a:r>
            <a:r>
              <a:rPr lang="en-US" sz="2100" b="1" dirty="0" smtClean="0">
                <a:cs typeface="B Nazanin" pitchFamily="2" charset="-78"/>
              </a:rPr>
              <a:t> </a:t>
            </a:r>
            <a:r>
              <a:rPr lang="fa-IR" sz="2100" b="1" dirty="0" smtClean="0">
                <a:cs typeface="B Nazanin" pitchFamily="2" charset="-78"/>
              </a:rPr>
              <a:t>شود</a:t>
            </a:r>
            <a:r>
              <a:rPr lang="fa-IR" sz="2100" b="1" dirty="0">
                <a:cs typeface="B Nazanin" pitchFamily="2" charset="-78"/>
              </a:rPr>
              <a:t>. از اين رو آنها را منابع قابل استفاده مجدد </a:t>
            </a:r>
            <a:r>
              <a:rPr lang="en-US" sz="2100" b="1" dirty="0">
                <a:cs typeface="B Nazanin" pitchFamily="2" charset="-78"/>
              </a:rPr>
              <a:t>(Renewable Resources)</a:t>
            </a:r>
            <a:r>
              <a:rPr lang="fa-IR" sz="2100" b="1" dirty="0">
                <a:cs typeface="B Nazanin" pitchFamily="2" charset="-78"/>
              </a:rPr>
              <a:t> </a:t>
            </a:r>
            <a:r>
              <a:rPr lang="fa-IR" sz="2100" b="1" dirty="0" smtClean="0">
                <a:cs typeface="B Nazanin" pitchFamily="2" charset="-78"/>
              </a:rPr>
              <a:t>مي</a:t>
            </a:r>
            <a:r>
              <a:rPr lang="en-US" sz="2100" b="1" dirty="0" smtClean="0">
                <a:cs typeface="B Nazanin" pitchFamily="2" charset="-78"/>
              </a:rPr>
              <a:t> </a:t>
            </a:r>
            <a:r>
              <a:rPr lang="fa-IR" sz="2100" b="1" dirty="0" smtClean="0">
                <a:cs typeface="B Nazanin" pitchFamily="2" charset="-78"/>
              </a:rPr>
              <a:t>نامند</a:t>
            </a:r>
            <a:r>
              <a:rPr lang="fa-IR" sz="2100" b="1" dirty="0">
                <a:cs typeface="B Nazanin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100" b="1" dirty="0">
                <a:cs typeface="B Nazanin" pitchFamily="2" charset="-78"/>
              </a:rPr>
              <a:t>حال آنکه مواد اوليه و مصالح، منابع مصرف شدني </a:t>
            </a:r>
            <a:r>
              <a:rPr lang="en-US" sz="2100" b="1" dirty="0">
                <a:cs typeface="B Nazanin" pitchFamily="2" charset="-78"/>
              </a:rPr>
              <a:t>(Non-Renewable Resources)</a:t>
            </a:r>
            <a:r>
              <a:rPr lang="fa-IR" sz="2100" b="1" dirty="0">
                <a:cs typeface="B Nazanin" pitchFamily="2" charset="-78"/>
              </a:rPr>
              <a:t> هستند</a:t>
            </a:r>
            <a:r>
              <a:rPr lang="fa-IR" sz="2100" b="1" dirty="0" smtClean="0">
                <a:cs typeface="B Nazanin" pitchFamily="2" charset="-78"/>
              </a:rPr>
              <a:t>.</a:t>
            </a:r>
            <a:endParaRPr lang="en-US" sz="2100" b="1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100" b="1" dirty="0" smtClean="0">
                <a:cs typeface="B Nazanin" pitchFamily="2" charset="-78"/>
              </a:rPr>
              <a:t>مدير پروژه علاوه بر احساس مسئوليت علاقه و توجه به اجراي پروژه در چارچوب برنامه زماني و بودجه از پيش تعيين شده، بايد منابع اجراي پروژه خود را تراز</a:t>
            </a:r>
            <a:r>
              <a:rPr lang="en-US" sz="2100" b="1" dirty="0" smtClean="0">
                <a:cs typeface="B Nazanin" pitchFamily="2" charset="-78"/>
              </a:rPr>
              <a:t>(Level)</a:t>
            </a:r>
            <a:r>
              <a:rPr lang="fa-IR" sz="2100" b="1" dirty="0" smtClean="0">
                <a:cs typeface="B Nazanin" pitchFamily="2" charset="-78"/>
              </a:rPr>
              <a:t> نمايد.</a:t>
            </a:r>
          </a:p>
          <a:p>
            <a:pPr algn="just" rtl="1">
              <a:lnSpc>
                <a:spcPct val="150000"/>
              </a:lnSpc>
            </a:pPr>
            <a:endParaRPr lang="en-US" sz="2100" b="1" dirty="0"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7140-5BF7-4897-872D-CD925A0258F0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29600" cy="724648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منابع وابسته و مستقل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28736"/>
            <a:ext cx="8686800" cy="507209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 smtClean="0">
                <a:cs typeface="Nazanin" pitchFamily="2" charset="-78"/>
              </a:rPr>
              <a:t>منابع وابسته: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عبارتند از آن دسته از منابع پروژه، که استفاده از آنها در هر فعاليت به معناي لزوم استفاده از ديگر منابع در همان فعاليت خواهد بود.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cs typeface="Nazanin" pitchFamily="2" charset="-78"/>
              </a:rPr>
              <a:t>منابع مستقل: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عبارتند از منابعي که در اثر استفاده از آنها لزوم استفاده از منابع ديگري مطرح نمي‌باشد.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مثال : </a:t>
            </a:r>
            <a:r>
              <a:rPr lang="fa-IR" sz="2400" b="1" dirty="0" smtClean="0">
                <a:cs typeface="Nazanin" pitchFamily="2" charset="-78"/>
              </a:rPr>
              <a:t>وابستگي ابزار و ماشين آلات به نيروي انساني</a:t>
            </a:r>
            <a:endParaRPr lang="fa-IR" b="1" dirty="0" smtClean="0">
              <a:cs typeface="Nazanin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dirty="0" smtClean="0">
                <a:cs typeface="Nazanin" pitchFamily="2" charset="-78"/>
              </a:rPr>
              <a:t>در بسياري از اوقات، استفاده از ماشين و ابزار، وابسته به استفاده از منابع نيروي انساني يا تخصص‌هاي ناشي از آن مي‌باشد.</a:t>
            </a:r>
          </a:p>
          <a:p>
            <a:pPr lvl="1">
              <a:lnSpc>
                <a:spcPct val="150000"/>
              </a:lnSpc>
            </a:pPr>
            <a:endParaRPr lang="fa-IR" sz="2000" b="1" dirty="0" smtClean="0">
              <a:cs typeface="Nazanin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85723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 smtClean="0">
                <a:solidFill>
                  <a:schemeClr val="tx2"/>
                </a:solidFill>
                <a:cs typeface="B Nazanin" pitchFamily="2" charset="-78"/>
              </a:rPr>
              <a:t>تخمين نوع و مقدار کار مورد نياز براي </a:t>
            </a:r>
            <a:r>
              <a:rPr lang="fa-IR" sz="3600" b="1" dirty="0" smtClean="0">
                <a:solidFill>
                  <a:schemeClr val="tx2"/>
                </a:solidFill>
                <a:cs typeface="B Nazanin" pitchFamily="2" charset="-78"/>
              </a:rPr>
              <a:t>انجام</a:t>
            </a:r>
            <a:r>
              <a:rPr lang="fa-IR" sz="3200" b="1" dirty="0" smtClean="0">
                <a:solidFill>
                  <a:schemeClr val="tx2"/>
                </a:solidFill>
                <a:cs typeface="B Nazanin" pitchFamily="2" charset="-78"/>
              </a:rPr>
              <a:t> فعاليت‌ها </a:t>
            </a:r>
            <a:endParaRPr lang="en-US" sz="32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1628506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واحد اندازه‌گيري و بيان حجم کار مورد نياز براي نيروي انساني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معمولا بر اساس حجم کار انجام شده بازاي يک واحد زماني بيان مي‌گردد.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ديمانسيون واحد : </a:t>
            </a:r>
            <a:r>
              <a:rPr lang="fa-IR" sz="2800" b="1" dirty="0" smtClean="0">
                <a:cs typeface="Nazanin" pitchFamily="2" charset="-78"/>
              </a:rPr>
              <a:t>عامل انجام دهنده کار × مدت زمان کار</a:t>
            </a:r>
            <a:endParaRPr lang="fa-IR" sz="2000" b="1" dirty="0" smtClean="0">
              <a:cs typeface="Nazanin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مثال:</a:t>
            </a:r>
          </a:p>
          <a:p>
            <a:pPr lvl="2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واحد نفر- ساعت: </a:t>
            </a:r>
          </a:p>
          <a:p>
            <a:pPr lvl="3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مقدار کار يک فرد در يک تخصص معين در هر ساعت</a:t>
            </a:r>
          </a:p>
          <a:p>
            <a:pPr lvl="2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واحد گروه – ساعت:</a:t>
            </a:r>
          </a:p>
          <a:p>
            <a:pPr lvl="3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مقدار کار يک گروه در يک تخصص معين در هر ساعت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85723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 smtClean="0">
                <a:solidFill>
                  <a:schemeClr val="tx2"/>
                </a:solidFill>
                <a:cs typeface="B Nazanin" pitchFamily="2" charset="-78"/>
              </a:rPr>
              <a:t>تخمين نوع و مقدار کار مورد نياز براي </a:t>
            </a:r>
            <a:r>
              <a:rPr lang="fa-IR" sz="3600" b="1" dirty="0" smtClean="0">
                <a:solidFill>
                  <a:schemeClr val="tx2"/>
                </a:solidFill>
                <a:cs typeface="B Nazanin" pitchFamily="2" charset="-78"/>
              </a:rPr>
              <a:t>انجام</a:t>
            </a:r>
            <a:r>
              <a:rPr lang="fa-IR" sz="3200" b="1" dirty="0" smtClean="0">
                <a:solidFill>
                  <a:schemeClr val="tx2"/>
                </a:solidFill>
                <a:cs typeface="B Nazanin" pitchFamily="2" charset="-78"/>
              </a:rPr>
              <a:t> فعاليت‌ها </a:t>
            </a:r>
            <a:endParaRPr lang="en-US" sz="32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1628506"/>
            <a:ext cx="7500990" cy="420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واحد گروه- هفته:</a:t>
            </a:r>
          </a:p>
          <a:p>
            <a:pPr lvl="3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مقدار کار يک گروه در يک تخصص معين در طول يک هفته</a:t>
            </a:r>
          </a:p>
          <a:p>
            <a:pPr lvl="2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واحد نفر- هفته:</a:t>
            </a:r>
          </a:p>
          <a:p>
            <a:pPr lvl="3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مقدار کار يک نفر در يک تخصص معين در طول يک هفته</a:t>
            </a:r>
          </a:p>
          <a:p>
            <a:pPr lvl="2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واحد نفر- ماه:</a:t>
            </a:r>
          </a:p>
          <a:p>
            <a:pPr lvl="3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مقدار کار يک نفر در يک تخصص معين در طول يک ماه</a:t>
            </a:r>
          </a:p>
          <a:p>
            <a:pPr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نکته: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پس از تعيين تخصص‌هاي مورد نياز هر فعاليت پروژه، بايد حجم کار مورد نياز در هر تخصص را بر اساس نفر- ساعت يا ساير واحدهاي اندازه‌گيري کار بيان نمود.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64291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 smtClean="0">
                <a:solidFill>
                  <a:schemeClr val="tx2"/>
                </a:solidFill>
                <a:cs typeface="B Nazanin" pitchFamily="2" charset="-78"/>
              </a:rPr>
              <a:t>تخمين نوع و مقدار کار مورد نياز براي </a:t>
            </a:r>
            <a:r>
              <a:rPr lang="fa-IR" sz="3600" b="1" dirty="0" smtClean="0">
                <a:solidFill>
                  <a:schemeClr val="tx2"/>
                </a:solidFill>
                <a:cs typeface="B Nazanin" pitchFamily="2" charset="-78"/>
              </a:rPr>
              <a:t>انجام</a:t>
            </a:r>
            <a:r>
              <a:rPr lang="fa-IR" sz="3200" b="1" dirty="0" smtClean="0">
                <a:solidFill>
                  <a:schemeClr val="tx2"/>
                </a:solidFill>
                <a:cs typeface="B Nazanin" pitchFamily="2" charset="-78"/>
              </a:rPr>
              <a:t> فعاليت‌ها </a:t>
            </a:r>
            <a:endParaRPr lang="en-US" sz="32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1285860"/>
            <a:ext cx="750099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واحد اندازه‌گيري و بيان حجم کار مورد نياز براي ابزار و تجهيزات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معمولا بر اساس حجم کار انجام شده بازاي يک واحد زماني بيان مي‌گردد.</a:t>
            </a: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ديمانسيون واحد : </a:t>
            </a:r>
            <a:r>
              <a:rPr lang="fa-IR" sz="2800" b="1" dirty="0" smtClean="0">
                <a:cs typeface="Nazanin" pitchFamily="2" charset="-78"/>
              </a:rPr>
              <a:t>عامل انجام دهنده کار × مدت زمان کار</a:t>
            </a:r>
            <a:endParaRPr lang="fa-IR" sz="2000" b="1" dirty="0" smtClean="0">
              <a:cs typeface="Nazanin" pitchFamily="2" charset="-78"/>
            </a:endParaRPr>
          </a:p>
          <a:p>
            <a:pPr lvl="1">
              <a:lnSpc>
                <a:spcPct val="150000"/>
              </a:lnSpc>
            </a:pPr>
            <a:r>
              <a:rPr lang="fa-IR" sz="2000" b="1" dirty="0" smtClean="0">
                <a:cs typeface="Nazanin" pitchFamily="2" charset="-78"/>
              </a:rPr>
              <a:t>مثال:</a:t>
            </a:r>
          </a:p>
          <a:p>
            <a:pPr lvl="2"/>
            <a:r>
              <a:rPr lang="fa-IR" sz="2000" b="1" dirty="0" smtClean="0">
                <a:cs typeface="Nazanin" pitchFamily="2" charset="-78"/>
              </a:rPr>
              <a:t>واحد ماشين- ساعت: </a:t>
            </a:r>
          </a:p>
          <a:p>
            <a:pPr lvl="3"/>
            <a:r>
              <a:rPr lang="fa-IR" sz="2000" b="1" dirty="0" smtClean="0">
                <a:cs typeface="Nazanin" pitchFamily="2" charset="-78"/>
              </a:rPr>
              <a:t>مقدار کار يک ماشين داراي يک توانمندي معين در هر ساعت</a:t>
            </a:r>
            <a:endParaRPr lang="en-US" sz="2000" b="1" dirty="0" smtClean="0">
              <a:cs typeface="Nazanin" pitchFamily="2" charset="-78"/>
            </a:endParaRPr>
          </a:p>
          <a:p>
            <a:pPr lvl="2"/>
            <a:r>
              <a:rPr lang="fa-IR" b="1" dirty="0" smtClean="0">
                <a:cs typeface="Nazanin" pitchFamily="2" charset="-78"/>
              </a:rPr>
              <a:t>واحد ماشين- هفته:</a:t>
            </a:r>
          </a:p>
          <a:p>
            <a:pPr lvl="3"/>
            <a:r>
              <a:rPr lang="fa-IR" b="1" dirty="0" smtClean="0">
                <a:cs typeface="Nazanin" pitchFamily="2" charset="-78"/>
              </a:rPr>
              <a:t>مقدار کار يک ماشين داراي يک توانمندي معين در طول يک هفته</a:t>
            </a:r>
          </a:p>
          <a:p>
            <a:pPr lvl="2"/>
            <a:r>
              <a:rPr lang="fa-IR" b="1" dirty="0" smtClean="0">
                <a:cs typeface="Nazanin" pitchFamily="2" charset="-78"/>
              </a:rPr>
              <a:t>واحد ماشين- ماه:</a:t>
            </a:r>
          </a:p>
          <a:p>
            <a:pPr lvl="3"/>
            <a:r>
              <a:rPr lang="fa-IR" b="1" dirty="0" smtClean="0">
                <a:cs typeface="Nazanin" pitchFamily="2" charset="-78"/>
              </a:rPr>
              <a:t>مقدار کار يک ماشين داراي يک معين در طول يک ماه</a:t>
            </a:r>
          </a:p>
          <a:p>
            <a:r>
              <a:rPr lang="fa-IR" b="1" dirty="0" smtClean="0">
                <a:cs typeface="Nazanin" pitchFamily="2" charset="-78"/>
              </a:rPr>
              <a:t>نکته:</a:t>
            </a:r>
            <a:endParaRPr lang="fa-IR" sz="2000" b="1" dirty="0" smtClean="0">
              <a:cs typeface="Nazanin" pitchFamily="2" charset="-78"/>
            </a:endParaRPr>
          </a:p>
          <a:p>
            <a:pPr lvl="1"/>
            <a:r>
              <a:rPr lang="fa-IR" b="1" dirty="0" smtClean="0">
                <a:cs typeface="Nazanin" pitchFamily="2" charset="-78"/>
              </a:rPr>
              <a:t>پس از تعيين توانمندي‌هاي ابزاري و تجهيزات مورد نياز هر فعاليت پروژه، بايد حجم کار آنها در هر توانمندي را بر اساس ماشين- ساعت يا ساير واحدهاي اندازه‌گيري کار ماشين و ابزار بيان نمود.</a:t>
            </a:r>
          </a:p>
          <a:p>
            <a:pPr lvl="3">
              <a:lnSpc>
                <a:spcPct val="150000"/>
              </a:lnSpc>
            </a:pPr>
            <a:endParaRPr lang="fa-IR" sz="2000" b="1" dirty="0" smtClean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9672-0588-4D76-B163-6B5F4BFADB92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فرآیند تخصیص منابع به پروژه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fa-IR" sz="2400" b="1" dirty="0" smtClean="0">
                <a:cs typeface="Nazanin" pitchFamily="2" charset="-78"/>
              </a:rPr>
              <a:t>در این مرحله لازم است تا به فعالیت ها منابع واگذار گردد که این عمل را تخصیص منابع می گویند. در تخصیص منابع نیروی انسانی، ماشین آلات، نقشه، مواد و ماشین آلات به فعالیت ها اختصاص می یابد 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cs typeface="Nazanin" pitchFamily="2" charset="-78"/>
              </a:rPr>
              <a:t>پول تنها عامل مشترکی است که هم به فعالیت ها و هم به کل پروژه اختصاص داده می شود.</a:t>
            </a:r>
          </a:p>
          <a:p>
            <a:pPr>
              <a:lnSpc>
                <a:spcPct val="150000"/>
              </a:lnSpc>
            </a:pPr>
            <a:r>
              <a:rPr lang="fa-IR" sz="3600" b="1" dirty="0" smtClean="0">
                <a:cs typeface="Nazanin" pitchFamily="2" charset="-78"/>
              </a:rPr>
              <a:t> تخمين مقدار نياز پروژه به منابع (تقاضا)</a:t>
            </a:r>
          </a:p>
          <a:p>
            <a:pPr lvl="1">
              <a:lnSpc>
                <a:spcPct val="150000"/>
              </a:lnSpc>
              <a:buNone/>
            </a:pPr>
            <a:r>
              <a:rPr lang="fa-IR" b="1" dirty="0" smtClean="0">
                <a:cs typeface="Nazanin" pitchFamily="2" charset="-78"/>
              </a:rPr>
              <a:t>تخمين مدت زمان و مقدار بودجه مورد نياز براي انجام فعاليت‌ها</a:t>
            </a:r>
          </a:p>
          <a:p>
            <a:pPr lvl="1">
              <a:lnSpc>
                <a:spcPct val="150000"/>
              </a:lnSpc>
              <a:buNone/>
            </a:pPr>
            <a:r>
              <a:rPr lang="fa-IR" b="1" dirty="0" smtClean="0">
                <a:cs typeface="Nazanin" pitchFamily="2" charset="-78"/>
              </a:rPr>
              <a:t>تخمين نوع و مقدار کار مورد نياز براي انجام فعاليت‌ها</a:t>
            </a:r>
          </a:p>
          <a:p>
            <a:pPr lvl="1">
              <a:lnSpc>
                <a:spcPct val="150000"/>
              </a:lnSpc>
              <a:buNone/>
            </a:pPr>
            <a:r>
              <a:rPr lang="fa-IR" b="1" dirty="0" smtClean="0">
                <a:cs typeface="Nazanin" pitchFamily="2" charset="-78"/>
              </a:rPr>
              <a:t>تخمين نوع و مقدار مواد و ملزومات مورد نياز براي انجام فعاليت‌ها</a:t>
            </a:r>
          </a:p>
          <a:p>
            <a:pPr>
              <a:lnSpc>
                <a:spcPct val="150000"/>
              </a:lnSpc>
            </a:pPr>
            <a:r>
              <a:rPr lang="fa-IR" sz="3600" b="1" dirty="0" smtClean="0">
                <a:cs typeface="Nazanin" pitchFamily="2" charset="-78"/>
              </a:rPr>
              <a:t>محاسبه ظرفيت منابع موجود براي انجام پروژه</a:t>
            </a:r>
          </a:p>
          <a:p>
            <a:pPr lvl="1">
              <a:lnSpc>
                <a:spcPct val="150000"/>
              </a:lnSpc>
              <a:buNone/>
            </a:pPr>
            <a:r>
              <a:rPr lang="fa-IR" b="1" dirty="0" smtClean="0">
                <a:cs typeface="Nazanin" pitchFamily="2" charset="-78"/>
              </a:rPr>
              <a:t>تعيين مدت زمان موجود براي انجام پروژه (مرحله آغازين)</a:t>
            </a:r>
          </a:p>
          <a:p>
            <a:pPr lvl="1">
              <a:lnSpc>
                <a:spcPct val="150000"/>
              </a:lnSpc>
              <a:buNone/>
            </a:pPr>
            <a:r>
              <a:rPr lang="fa-IR" b="1" dirty="0" smtClean="0">
                <a:cs typeface="Nazanin" pitchFamily="2" charset="-78"/>
              </a:rPr>
              <a:t>محاسبه ظرفيت منابع نيروی کار موجود براي انجام پروژه</a:t>
            </a:r>
          </a:p>
          <a:p>
            <a:pPr lvl="1">
              <a:lnSpc>
                <a:spcPct val="150000"/>
              </a:lnSpc>
              <a:buNone/>
            </a:pPr>
            <a:r>
              <a:rPr lang="fa-IR" b="1" dirty="0" smtClean="0">
                <a:cs typeface="Nazanin" pitchFamily="2" charset="-78"/>
              </a:rPr>
              <a:t>محاسبه مقدار مواد و ملزومات در دسترس براي انجام پروژه</a:t>
            </a:r>
          </a:p>
          <a:p>
            <a:pPr>
              <a:lnSpc>
                <a:spcPct val="150000"/>
              </a:lnSpc>
            </a:pPr>
            <a:endParaRPr lang="fa-IR" sz="1600" b="1" dirty="0" smtClean="0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Tahoma"/>
      </a:majorFont>
      <a:minorFont>
        <a:latin typeface="Calibri"/>
        <a:ea typeface=""/>
        <a:cs typeface="Tahom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1158</Words>
  <Application>Microsoft Office PowerPoint</Application>
  <PresentationFormat>On-screen Show (4:3)</PresentationFormat>
  <Paragraphs>118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کنترل پروژه دانشگاه جامع علمی کاربردی  کارخانجات مخابراتی ایران (ITMC)   نیمسال اول 94-93</vt:lpstr>
      <vt:lpstr>فصل پنجم</vt:lpstr>
      <vt:lpstr>Slide 3</vt:lpstr>
      <vt:lpstr>منابع چيست؟ (Resources)</vt:lpstr>
      <vt:lpstr>منابع وابسته و مستقل</vt:lpstr>
      <vt:lpstr>Slide 6</vt:lpstr>
      <vt:lpstr>Slide 7</vt:lpstr>
      <vt:lpstr>Slide 8</vt:lpstr>
      <vt:lpstr>فرآیند تخصیص منابع به پروژه</vt:lpstr>
      <vt:lpstr>تخمین مدت زمان انجام پروژه</vt:lpstr>
      <vt:lpstr>تخمین مدت زمان انجام پروژه</vt:lpstr>
      <vt:lpstr>انواع روش های بکارگیری منابع نیروی کار پروژه</vt:lpstr>
      <vt:lpstr> تسطيح منابع (Resource Leveling)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</dc:title>
  <dc:creator>ajamshidi</dc:creator>
  <cp:lastModifiedBy>Mehrnoosh</cp:lastModifiedBy>
  <cp:revision>340</cp:revision>
  <dcterms:created xsi:type="dcterms:W3CDTF">2013-10-07T06:13:11Z</dcterms:created>
  <dcterms:modified xsi:type="dcterms:W3CDTF">2014-12-10T20:26:41Z</dcterms:modified>
</cp:coreProperties>
</file>