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202"/>
  </p:notesMasterIdLst>
  <p:sldIdLst>
    <p:sldId id="500" r:id="rId2"/>
    <p:sldId id="280" r:id="rId3"/>
    <p:sldId id="501" r:id="rId4"/>
    <p:sldId id="281" r:id="rId5"/>
    <p:sldId id="282" r:id="rId6"/>
    <p:sldId id="283" r:id="rId7"/>
    <p:sldId id="502" r:id="rId8"/>
    <p:sldId id="284" r:id="rId9"/>
    <p:sldId id="287" r:id="rId10"/>
    <p:sldId id="288" r:id="rId11"/>
    <p:sldId id="289" r:id="rId12"/>
    <p:sldId id="291" r:id="rId13"/>
    <p:sldId id="292" r:id="rId14"/>
    <p:sldId id="503" r:id="rId15"/>
    <p:sldId id="505" r:id="rId16"/>
    <p:sldId id="298" r:id="rId17"/>
    <p:sldId id="507" r:id="rId18"/>
    <p:sldId id="299" r:id="rId19"/>
    <p:sldId id="300" r:id="rId20"/>
    <p:sldId id="301" r:id="rId21"/>
    <p:sldId id="302" r:id="rId22"/>
    <p:sldId id="303" r:id="rId23"/>
    <p:sldId id="304" r:id="rId24"/>
    <p:sldId id="305" r:id="rId25"/>
    <p:sldId id="306" r:id="rId26"/>
    <p:sldId id="508" r:id="rId27"/>
    <p:sldId id="509" r:id="rId28"/>
    <p:sldId id="511" r:id="rId29"/>
    <p:sldId id="513" r:id="rId30"/>
    <p:sldId id="514" r:id="rId31"/>
    <p:sldId id="515" r:id="rId32"/>
    <p:sldId id="516" r:id="rId33"/>
    <p:sldId id="517" r:id="rId34"/>
    <p:sldId id="518" r:id="rId35"/>
    <p:sldId id="311" r:id="rId36"/>
    <p:sldId id="312" r:id="rId37"/>
    <p:sldId id="313" r:id="rId38"/>
    <p:sldId id="314" r:id="rId39"/>
    <p:sldId id="315" r:id="rId40"/>
    <p:sldId id="321" r:id="rId41"/>
    <p:sldId id="322" r:id="rId42"/>
    <p:sldId id="324" r:id="rId43"/>
    <p:sldId id="331" r:id="rId44"/>
    <p:sldId id="332" r:id="rId45"/>
    <p:sldId id="333" r:id="rId46"/>
    <p:sldId id="334" r:id="rId47"/>
    <p:sldId id="336" r:id="rId48"/>
    <p:sldId id="337" r:id="rId49"/>
    <p:sldId id="338" r:id="rId50"/>
    <p:sldId id="339" r:id="rId51"/>
    <p:sldId id="340" r:id="rId52"/>
    <p:sldId id="341" r:id="rId53"/>
    <p:sldId id="342" r:id="rId54"/>
    <p:sldId id="343" r:id="rId55"/>
    <p:sldId id="353" r:id="rId56"/>
    <p:sldId id="354" r:id="rId57"/>
    <p:sldId id="519" r:id="rId58"/>
    <p:sldId id="355" r:id="rId59"/>
    <p:sldId id="356" r:id="rId60"/>
    <p:sldId id="520" r:id="rId61"/>
    <p:sldId id="357" r:id="rId62"/>
    <p:sldId id="521" r:id="rId63"/>
    <p:sldId id="358" r:id="rId64"/>
    <p:sldId id="522" r:id="rId65"/>
    <p:sldId id="359" r:id="rId66"/>
    <p:sldId id="363" r:id="rId67"/>
    <p:sldId id="364" r:id="rId68"/>
    <p:sldId id="524" r:id="rId69"/>
    <p:sldId id="530" r:id="rId70"/>
    <p:sldId id="531" r:id="rId71"/>
    <p:sldId id="532" r:id="rId72"/>
    <p:sldId id="533" r:id="rId73"/>
    <p:sldId id="534" r:id="rId74"/>
    <p:sldId id="535" r:id="rId75"/>
    <p:sldId id="536" r:id="rId76"/>
    <p:sldId id="537" r:id="rId77"/>
    <p:sldId id="538" r:id="rId78"/>
    <p:sldId id="539" r:id="rId79"/>
    <p:sldId id="540" r:id="rId80"/>
    <p:sldId id="541" r:id="rId81"/>
    <p:sldId id="542" r:id="rId82"/>
    <p:sldId id="543" r:id="rId83"/>
    <p:sldId id="544" r:id="rId84"/>
    <p:sldId id="545" r:id="rId85"/>
    <p:sldId id="546" r:id="rId86"/>
    <p:sldId id="547" r:id="rId87"/>
    <p:sldId id="548" r:id="rId88"/>
    <p:sldId id="549" r:id="rId89"/>
    <p:sldId id="550" r:id="rId90"/>
    <p:sldId id="551" r:id="rId91"/>
    <p:sldId id="552" r:id="rId92"/>
    <p:sldId id="553" r:id="rId93"/>
    <p:sldId id="554" r:id="rId94"/>
    <p:sldId id="555" r:id="rId95"/>
    <p:sldId id="556" r:id="rId96"/>
    <p:sldId id="557" r:id="rId97"/>
    <p:sldId id="558" r:id="rId98"/>
    <p:sldId id="559" r:id="rId99"/>
    <p:sldId id="560" r:id="rId100"/>
    <p:sldId id="561" r:id="rId101"/>
    <p:sldId id="562" r:id="rId102"/>
    <p:sldId id="563" r:id="rId103"/>
    <p:sldId id="564" r:id="rId104"/>
    <p:sldId id="565" r:id="rId105"/>
    <p:sldId id="385" r:id="rId106"/>
    <p:sldId id="386" r:id="rId107"/>
    <p:sldId id="566" r:id="rId108"/>
    <p:sldId id="567" r:id="rId109"/>
    <p:sldId id="393" r:id="rId110"/>
    <p:sldId id="396" r:id="rId111"/>
    <p:sldId id="397" r:id="rId112"/>
    <p:sldId id="398" r:id="rId113"/>
    <p:sldId id="399" r:id="rId114"/>
    <p:sldId id="402" r:id="rId115"/>
    <p:sldId id="404" r:id="rId116"/>
    <p:sldId id="405" r:id="rId117"/>
    <p:sldId id="406" r:id="rId118"/>
    <p:sldId id="407" r:id="rId119"/>
    <p:sldId id="408" r:id="rId120"/>
    <p:sldId id="410" r:id="rId121"/>
    <p:sldId id="413" r:id="rId122"/>
    <p:sldId id="414" r:id="rId123"/>
    <p:sldId id="416" r:id="rId124"/>
    <p:sldId id="419" r:id="rId125"/>
    <p:sldId id="420" r:id="rId126"/>
    <p:sldId id="421" r:id="rId127"/>
    <p:sldId id="422" r:id="rId128"/>
    <p:sldId id="425" r:id="rId129"/>
    <p:sldId id="427" r:id="rId130"/>
    <p:sldId id="428" r:id="rId131"/>
    <p:sldId id="429" r:id="rId132"/>
    <p:sldId id="430" r:id="rId133"/>
    <p:sldId id="431" r:id="rId134"/>
    <p:sldId id="432" r:id="rId135"/>
    <p:sldId id="433" r:id="rId136"/>
    <p:sldId id="434" r:id="rId137"/>
    <p:sldId id="435" r:id="rId138"/>
    <p:sldId id="568" r:id="rId139"/>
    <p:sldId id="436" r:id="rId140"/>
    <p:sldId id="437" r:id="rId141"/>
    <p:sldId id="438" r:id="rId142"/>
    <p:sldId id="439" r:id="rId143"/>
    <p:sldId id="440" r:id="rId144"/>
    <p:sldId id="441" r:id="rId145"/>
    <p:sldId id="442" r:id="rId146"/>
    <p:sldId id="443" r:id="rId147"/>
    <p:sldId id="444" r:id="rId148"/>
    <p:sldId id="445" r:id="rId149"/>
    <p:sldId id="447" r:id="rId150"/>
    <p:sldId id="448" r:id="rId151"/>
    <p:sldId id="449" r:id="rId152"/>
    <p:sldId id="450" r:id="rId153"/>
    <p:sldId id="451" r:id="rId154"/>
    <p:sldId id="570" r:id="rId155"/>
    <p:sldId id="569" r:id="rId156"/>
    <p:sldId id="452" r:id="rId157"/>
    <p:sldId id="453" r:id="rId158"/>
    <p:sldId id="454" r:id="rId159"/>
    <p:sldId id="455" r:id="rId160"/>
    <p:sldId id="456" r:id="rId161"/>
    <p:sldId id="457" r:id="rId162"/>
    <p:sldId id="458" r:id="rId163"/>
    <p:sldId id="459" r:id="rId164"/>
    <p:sldId id="460" r:id="rId165"/>
    <p:sldId id="462" r:id="rId166"/>
    <p:sldId id="463" r:id="rId167"/>
    <p:sldId id="464" r:id="rId168"/>
    <p:sldId id="465" r:id="rId169"/>
    <p:sldId id="466" r:id="rId170"/>
    <p:sldId id="468" r:id="rId171"/>
    <p:sldId id="469" r:id="rId172"/>
    <p:sldId id="470" r:id="rId173"/>
    <p:sldId id="471" r:id="rId174"/>
    <p:sldId id="472" r:id="rId175"/>
    <p:sldId id="473" r:id="rId176"/>
    <p:sldId id="474" r:id="rId177"/>
    <p:sldId id="475" r:id="rId178"/>
    <p:sldId id="476" r:id="rId179"/>
    <p:sldId id="478" r:id="rId180"/>
    <p:sldId id="479" r:id="rId181"/>
    <p:sldId id="572" r:id="rId182"/>
    <p:sldId id="573" r:id="rId183"/>
    <p:sldId id="574" r:id="rId184"/>
    <p:sldId id="575" r:id="rId185"/>
    <p:sldId id="576" r:id="rId186"/>
    <p:sldId id="577" r:id="rId187"/>
    <p:sldId id="578" r:id="rId188"/>
    <p:sldId id="480" r:id="rId189"/>
    <p:sldId id="481" r:id="rId190"/>
    <p:sldId id="482" r:id="rId191"/>
    <p:sldId id="483" r:id="rId192"/>
    <p:sldId id="484" r:id="rId193"/>
    <p:sldId id="485" r:id="rId194"/>
    <p:sldId id="486" r:id="rId195"/>
    <p:sldId id="488" r:id="rId196"/>
    <p:sldId id="489" r:id="rId197"/>
    <p:sldId id="580" r:id="rId198"/>
    <p:sldId id="490" r:id="rId199"/>
    <p:sldId id="582" r:id="rId200"/>
    <p:sldId id="583" r:id="rId2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tableStyles" Target="tableStyle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9F19B-9645-4DE7-A30C-222AC9C4FEE7}" type="doc">
      <dgm:prSet loTypeId="urn:microsoft.com/office/officeart/2005/8/layout/radial5" loCatId="cycle" qsTypeId="urn:microsoft.com/office/officeart/2005/8/quickstyle/3d3" qsCatId="3D" csTypeId="urn:microsoft.com/office/officeart/2005/8/colors/colorful1" csCatId="colorful" phldr="1"/>
      <dgm:spPr/>
      <dgm:t>
        <a:bodyPr/>
        <a:lstStyle/>
        <a:p>
          <a:endParaRPr lang="en-US"/>
        </a:p>
      </dgm:t>
    </dgm:pt>
    <dgm:pt modelId="{60A4BF3E-410F-4E92-AABF-0A8DFAC02B7B}">
      <dgm:prSet phldrT="[Text]" custT="1"/>
      <dgm:spPr/>
      <dgm:t>
        <a:bodyPr/>
        <a:lstStyle/>
        <a:p>
          <a:pPr rtl="1"/>
          <a:r>
            <a:rPr lang="fa-IR" sz="1800" b="1" dirty="0" smtClean="0">
              <a:ln/>
              <a:cs typeface="B Homa" panose="00000400000000000000" pitchFamily="2" charset="-78"/>
            </a:rPr>
            <a:t>الزامات  تحقق سند راهبردی</a:t>
          </a:r>
          <a:endParaRPr lang="en-US" sz="1800" b="1" dirty="0">
            <a:cs typeface="B Homa" panose="00000400000000000000" pitchFamily="2" charset="-78"/>
          </a:endParaRPr>
        </a:p>
      </dgm:t>
    </dgm:pt>
    <dgm:pt modelId="{0B9E6D62-E38F-4906-A930-4C6549796E57}" type="parTrans" cxnId="{78AF6C2A-39FE-4346-83AE-D56DAD134BF8}">
      <dgm:prSet/>
      <dgm:spPr/>
      <dgm:t>
        <a:bodyPr/>
        <a:lstStyle/>
        <a:p>
          <a:endParaRPr lang="en-US" sz="2000" b="1"/>
        </a:p>
      </dgm:t>
    </dgm:pt>
    <dgm:pt modelId="{C21786B5-6CC4-4464-8501-DDF7A2767207}" type="sibTrans" cxnId="{78AF6C2A-39FE-4346-83AE-D56DAD134BF8}">
      <dgm:prSet/>
      <dgm:spPr/>
      <dgm:t>
        <a:bodyPr/>
        <a:lstStyle/>
        <a:p>
          <a:endParaRPr lang="en-US" sz="2000" b="1"/>
        </a:p>
      </dgm:t>
    </dgm:pt>
    <dgm:pt modelId="{20A6A4B8-4C4D-4BBB-9E96-04A160A7F159}">
      <dgm:prSet phldrT="[Text]" custT="1"/>
      <dgm:spPr/>
      <dgm:t>
        <a:bodyPr/>
        <a:lstStyle/>
        <a:p>
          <a:r>
            <a:rPr lang="fa-IR" sz="1400" b="1" dirty="0" smtClean="0">
              <a:cs typeface="B Zar" pitchFamily="2" charset="-78"/>
            </a:rPr>
            <a:t>الزامات حقوقی</a:t>
          </a:r>
          <a:endParaRPr lang="en-US" sz="1400" b="1" dirty="0"/>
        </a:p>
      </dgm:t>
    </dgm:pt>
    <dgm:pt modelId="{6B29E049-801C-427C-838B-AB7D1E0A3FA6}" type="parTrans" cxnId="{FE221A56-D0FE-43C2-A5AE-591B94B90643}">
      <dgm:prSet custT="1"/>
      <dgm:spPr/>
      <dgm:t>
        <a:bodyPr/>
        <a:lstStyle/>
        <a:p>
          <a:r>
            <a:rPr lang="fa-IR" sz="1400" b="1" dirty="0" smtClean="0"/>
            <a:t>1</a:t>
          </a:r>
          <a:endParaRPr lang="en-US" sz="1400" b="1" dirty="0"/>
        </a:p>
      </dgm:t>
    </dgm:pt>
    <dgm:pt modelId="{33381705-7CAD-4B20-814C-F457E27DE4FB}" type="sibTrans" cxnId="{FE221A56-D0FE-43C2-A5AE-591B94B90643}">
      <dgm:prSet/>
      <dgm:spPr/>
      <dgm:t>
        <a:bodyPr/>
        <a:lstStyle/>
        <a:p>
          <a:endParaRPr lang="en-US" sz="2000" b="1"/>
        </a:p>
      </dgm:t>
    </dgm:pt>
    <dgm:pt modelId="{B13C1B7B-D19F-405A-9F9F-A7DB8556D9E2}">
      <dgm:prSet phldrT="[Text]" custT="1"/>
      <dgm:spPr/>
      <dgm:t>
        <a:bodyPr/>
        <a:lstStyle/>
        <a:p>
          <a:r>
            <a:rPr lang="fa-IR" sz="1400" b="1" dirty="0" smtClean="0">
              <a:cs typeface="B Zar" pitchFamily="2" charset="-78"/>
            </a:rPr>
            <a:t>الزامات ساختاری</a:t>
          </a:r>
          <a:endParaRPr lang="en-US" sz="1400" b="1" dirty="0"/>
        </a:p>
      </dgm:t>
    </dgm:pt>
    <dgm:pt modelId="{FE0614E5-91BB-45B7-B416-4E865E64489E}" type="parTrans" cxnId="{191E706E-C35C-4202-AFB7-288B1CA9ADE3}">
      <dgm:prSet custT="1"/>
      <dgm:spPr/>
      <dgm:t>
        <a:bodyPr/>
        <a:lstStyle/>
        <a:p>
          <a:r>
            <a:rPr lang="fa-IR" sz="1400" b="1" dirty="0" smtClean="0"/>
            <a:t>2</a:t>
          </a:r>
          <a:endParaRPr lang="en-US" sz="1400" b="1" dirty="0"/>
        </a:p>
      </dgm:t>
    </dgm:pt>
    <dgm:pt modelId="{C06B91D5-612F-4F08-87B1-5A7DDE915E00}" type="sibTrans" cxnId="{191E706E-C35C-4202-AFB7-288B1CA9ADE3}">
      <dgm:prSet/>
      <dgm:spPr/>
      <dgm:t>
        <a:bodyPr/>
        <a:lstStyle/>
        <a:p>
          <a:endParaRPr lang="en-US" sz="2000" b="1"/>
        </a:p>
      </dgm:t>
    </dgm:pt>
    <dgm:pt modelId="{C6C9A770-8E5C-4E88-B273-154A181D60EE}">
      <dgm:prSet phldrT="[Text]" custT="1"/>
      <dgm:spPr/>
      <dgm:t>
        <a:bodyPr/>
        <a:lstStyle/>
        <a:p>
          <a:r>
            <a:rPr lang="fa-IR" sz="1400" b="1" dirty="0" smtClean="0">
              <a:cs typeface="B Zar" pitchFamily="2" charset="-78"/>
            </a:rPr>
            <a:t>الزامات روشی</a:t>
          </a:r>
          <a:endParaRPr lang="en-US" sz="1400" b="1" dirty="0"/>
        </a:p>
      </dgm:t>
    </dgm:pt>
    <dgm:pt modelId="{B9309BF2-21A0-4892-9D5C-F70E9F0FD6B8}" type="parTrans" cxnId="{16B455D4-C7EB-4032-8E37-2B2E435340E6}">
      <dgm:prSet custT="1"/>
      <dgm:spPr/>
      <dgm:t>
        <a:bodyPr/>
        <a:lstStyle/>
        <a:p>
          <a:r>
            <a:rPr lang="fa-IR" sz="1400" b="1" dirty="0" smtClean="0"/>
            <a:t>3</a:t>
          </a:r>
          <a:endParaRPr lang="en-US" sz="1400" b="1" dirty="0"/>
        </a:p>
      </dgm:t>
    </dgm:pt>
    <dgm:pt modelId="{49DCB9FE-BFE4-44BB-8E38-AD391C154009}" type="sibTrans" cxnId="{16B455D4-C7EB-4032-8E37-2B2E435340E6}">
      <dgm:prSet/>
      <dgm:spPr/>
      <dgm:t>
        <a:bodyPr/>
        <a:lstStyle/>
        <a:p>
          <a:endParaRPr lang="en-US" sz="2000" b="1"/>
        </a:p>
      </dgm:t>
    </dgm:pt>
    <dgm:pt modelId="{D74A6094-8591-42C4-9F52-7096F8CE8341}">
      <dgm:prSet phldrT="[Text]" custT="1"/>
      <dgm:spPr/>
      <dgm:t>
        <a:bodyPr/>
        <a:lstStyle/>
        <a:p>
          <a:r>
            <a:rPr lang="fa-IR" sz="1400" b="1" dirty="0" smtClean="0">
              <a:cs typeface="+mj-cs"/>
            </a:rPr>
            <a:t>الزامات مالی</a:t>
          </a:r>
          <a:endParaRPr lang="en-US" sz="1400" b="1" dirty="0"/>
        </a:p>
      </dgm:t>
    </dgm:pt>
    <dgm:pt modelId="{80B21C85-4FCC-4861-BCF0-4DADB89BCA1D}" type="parTrans" cxnId="{21CCD094-FC6F-4729-BC55-87476A20750A}">
      <dgm:prSet custT="1"/>
      <dgm:spPr/>
      <dgm:t>
        <a:bodyPr/>
        <a:lstStyle/>
        <a:p>
          <a:r>
            <a:rPr lang="fa-IR" sz="1400" b="1" dirty="0" smtClean="0"/>
            <a:t>4</a:t>
          </a:r>
          <a:endParaRPr lang="en-US" sz="1400" b="1" dirty="0"/>
        </a:p>
      </dgm:t>
    </dgm:pt>
    <dgm:pt modelId="{A555A2F2-DEB4-4480-8540-E89C3B7107C4}" type="sibTrans" cxnId="{21CCD094-FC6F-4729-BC55-87476A20750A}">
      <dgm:prSet/>
      <dgm:spPr/>
      <dgm:t>
        <a:bodyPr/>
        <a:lstStyle/>
        <a:p>
          <a:endParaRPr lang="en-US" sz="2000" b="1"/>
        </a:p>
      </dgm:t>
    </dgm:pt>
    <dgm:pt modelId="{23D4B3F3-34C7-45C8-B349-9E2234D2AC72}">
      <dgm:prSet phldrT="[Text]" custT="1"/>
      <dgm:spPr/>
      <dgm:t>
        <a:bodyPr/>
        <a:lstStyle/>
        <a:p>
          <a:r>
            <a:rPr lang="fa-IR" sz="1400" b="1" dirty="0" smtClean="0">
              <a:cs typeface="+mj-cs"/>
            </a:rPr>
            <a:t>الزامات نظارتی </a:t>
          </a:r>
        </a:p>
        <a:p>
          <a:r>
            <a:rPr lang="fa-IR" sz="1400" b="1" dirty="0" smtClean="0">
              <a:cs typeface="+mj-cs"/>
            </a:rPr>
            <a:t>و ارزیابی</a:t>
          </a:r>
          <a:endParaRPr lang="en-US" sz="1400" b="1" dirty="0"/>
        </a:p>
      </dgm:t>
    </dgm:pt>
    <dgm:pt modelId="{E2894AE1-9555-4837-8EB2-9EB31F60B784}" type="parTrans" cxnId="{BAC79B83-2D77-4EBF-AE3E-58C2596DF9AA}">
      <dgm:prSet custT="1"/>
      <dgm:spPr/>
      <dgm:t>
        <a:bodyPr/>
        <a:lstStyle/>
        <a:p>
          <a:r>
            <a:rPr lang="fa-IR" sz="1400" b="1" dirty="0" smtClean="0"/>
            <a:t>9</a:t>
          </a:r>
          <a:endParaRPr lang="en-US" sz="1400" b="1" dirty="0"/>
        </a:p>
      </dgm:t>
    </dgm:pt>
    <dgm:pt modelId="{C7BEB369-57A1-48D7-AC54-0CC12F4F499B}" type="sibTrans" cxnId="{BAC79B83-2D77-4EBF-AE3E-58C2596DF9AA}">
      <dgm:prSet/>
      <dgm:spPr/>
      <dgm:t>
        <a:bodyPr/>
        <a:lstStyle/>
        <a:p>
          <a:endParaRPr lang="en-US" sz="2000" b="1"/>
        </a:p>
      </dgm:t>
    </dgm:pt>
    <dgm:pt modelId="{EC0DE53F-040F-4A06-9109-6F04B9C636F7}">
      <dgm:prSet phldrT="[Text]" custT="1"/>
      <dgm:spPr/>
      <dgm:t>
        <a:bodyPr/>
        <a:lstStyle/>
        <a:p>
          <a:r>
            <a:rPr lang="fa-IR" sz="1400" b="1" dirty="0" smtClean="0">
              <a:cs typeface="+mj-cs"/>
            </a:rPr>
            <a:t>الزامات انسانی</a:t>
          </a:r>
          <a:endParaRPr lang="en-US" sz="1400" b="1" dirty="0"/>
        </a:p>
      </dgm:t>
    </dgm:pt>
    <dgm:pt modelId="{9E6DF0C9-7690-44C6-8B67-0592CBB2120F}" type="parTrans" cxnId="{8767EE3A-0C2B-4C9D-AE4E-CBD5106EEA7B}">
      <dgm:prSet custT="1"/>
      <dgm:spPr/>
      <dgm:t>
        <a:bodyPr/>
        <a:lstStyle/>
        <a:p>
          <a:r>
            <a:rPr lang="fa-IR" sz="1400" b="1" dirty="0" smtClean="0"/>
            <a:t>5</a:t>
          </a:r>
          <a:endParaRPr lang="en-US" sz="1400" b="1" dirty="0"/>
        </a:p>
      </dgm:t>
    </dgm:pt>
    <dgm:pt modelId="{53D4BB8D-31EF-49D2-849E-9C9D21870E4F}" type="sibTrans" cxnId="{8767EE3A-0C2B-4C9D-AE4E-CBD5106EEA7B}">
      <dgm:prSet/>
      <dgm:spPr/>
      <dgm:t>
        <a:bodyPr/>
        <a:lstStyle/>
        <a:p>
          <a:endParaRPr lang="en-US" sz="2000" b="1"/>
        </a:p>
      </dgm:t>
    </dgm:pt>
    <dgm:pt modelId="{00F409DD-7D79-4041-A070-49E770C1B52C}">
      <dgm:prSet phldrT="[Text]" custT="1"/>
      <dgm:spPr/>
      <dgm:t>
        <a:bodyPr/>
        <a:lstStyle/>
        <a:p>
          <a:r>
            <a:rPr lang="fa-IR" sz="1400" b="1" dirty="0" smtClean="0">
              <a:cs typeface="+mj-cs"/>
            </a:rPr>
            <a:t>الزامات فرهنگ سازی</a:t>
          </a:r>
          <a:endParaRPr lang="en-US" sz="1400" b="1" dirty="0"/>
        </a:p>
      </dgm:t>
    </dgm:pt>
    <dgm:pt modelId="{174828A4-506F-4289-B221-26ED0FA97063}" type="parTrans" cxnId="{F57114CF-DBB8-43DE-B0FC-232304C60B7B}">
      <dgm:prSet custT="1"/>
      <dgm:spPr/>
      <dgm:t>
        <a:bodyPr/>
        <a:lstStyle/>
        <a:p>
          <a:r>
            <a:rPr lang="fa-IR" sz="1400" b="1" dirty="0" smtClean="0"/>
            <a:t>6</a:t>
          </a:r>
          <a:endParaRPr lang="en-US" sz="1400" b="1" dirty="0"/>
        </a:p>
      </dgm:t>
    </dgm:pt>
    <dgm:pt modelId="{D99D004F-7A2E-4261-BA1E-AAFA91EDE1B4}" type="sibTrans" cxnId="{F57114CF-DBB8-43DE-B0FC-232304C60B7B}">
      <dgm:prSet/>
      <dgm:spPr/>
      <dgm:t>
        <a:bodyPr/>
        <a:lstStyle/>
        <a:p>
          <a:endParaRPr lang="en-US" sz="2000" b="1"/>
        </a:p>
      </dgm:t>
    </dgm:pt>
    <dgm:pt modelId="{24BB1509-0D6F-48FF-9A9A-B77768237800}">
      <dgm:prSet phldrT="[Text]" custT="1"/>
      <dgm:spPr/>
      <dgm:t>
        <a:bodyPr/>
        <a:lstStyle/>
        <a:p>
          <a:r>
            <a:rPr lang="fa-IR" sz="1400" b="1" dirty="0" smtClean="0">
              <a:cs typeface="+mj-cs"/>
            </a:rPr>
            <a:t>الزامات مدیریتی</a:t>
          </a:r>
          <a:endParaRPr lang="en-US" sz="1400" b="1" dirty="0"/>
        </a:p>
      </dgm:t>
    </dgm:pt>
    <dgm:pt modelId="{E7D211A6-D8BB-49A9-9C8F-3CDBD1D0DA20}" type="parTrans" cxnId="{17804568-3E10-421C-96EA-A45A12759C59}">
      <dgm:prSet custT="1"/>
      <dgm:spPr/>
      <dgm:t>
        <a:bodyPr/>
        <a:lstStyle/>
        <a:p>
          <a:r>
            <a:rPr lang="fa-IR" sz="1400" b="1" dirty="0" smtClean="0"/>
            <a:t>7</a:t>
          </a:r>
          <a:endParaRPr lang="en-US" sz="1400" b="1" dirty="0"/>
        </a:p>
      </dgm:t>
    </dgm:pt>
    <dgm:pt modelId="{01D9D683-02B3-45AF-9463-C930F58EA98F}" type="sibTrans" cxnId="{17804568-3E10-421C-96EA-A45A12759C59}">
      <dgm:prSet/>
      <dgm:spPr/>
      <dgm:t>
        <a:bodyPr/>
        <a:lstStyle/>
        <a:p>
          <a:endParaRPr lang="en-US" sz="2000" b="1"/>
        </a:p>
      </dgm:t>
    </dgm:pt>
    <dgm:pt modelId="{6EED73FA-6CC7-4212-85E5-48D6C9F20714}">
      <dgm:prSet phldrT="[Text]" custT="1"/>
      <dgm:spPr/>
      <dgm:t>
        <a:bodyPr/>
        <a:lstStyle/>
        <a:p>
          <a:r>
            <a:rPr lang="fa-IR" sz="1400" b="1" dirty="0" smtClean="0">
              <a:cs typeface="+mj-cs"/>
            </a:rPr>
            <a:t>الزامات اجرایی</a:t>
          </a:r>
          <a:endParaRPr lang="en-US" sz="1400" b="1" dirty="0"/>
        </a:p>
      </dgm:t>
    </dgm:pt>
    <dgm:pt modelId="{CC9E782C-1E9E-4DA5-94CA-37958A171D8C}" type="parTrans" cxnId="{F1F92550-48D2-4D02-8758-86CE2D03220F}">
      <dgm:prSet custT="1"/>
      <dgm:spPr/>
      <dgm:t>
        <a:bodyPr/>
        <a:lstStyle/>
        <a:p>
          <a:r>
            <a:rPr lang="fa-IR" sz="1400" b="1" dirty="0" smtClean="0"/>
            <a:t>8</a:t>
          </a:r>
          <a:endParaRPr lang="en-US" sz="1400" b="1" dirty="0"/>
        </a:p>
      </dgm:t>
    </dgm:pt>
    <dgm:pt modelId="{2EEF64D8-311D-4C9C-9243-9B059D373671}" type="sibTrans" cxnId="{F1F92550-48D2-4D02-8758-86CE2D03220F}">
      <dgm:prSet/>
      <dgm:spPr/>
      <dgm:t>
        <a:bodyPr/>
        <a:lstStyle/>
        <a:p>
          <a:endParaRPr lang="en-US" sz="2000" b="1"/>
        </a:p>
      </dgm:t>
    </dgm:pt>
    <dgm:pt modelId="{2E273538-D160-424D-819E-37A3532E18C3}" type="pres">
      <dgm:prSet presAssocID="{68F9F19B-9645-4DE7-A30C-222AC9C4FEE7}" presName="Name0" presStyleCnt="0">
        <dgm:presLayoutVars>
          <dgm:chMax val="1"/>
          <dgm:dir/>
          <dgm:animLvl val="ctr"/>
          <dgm:resizeHandles val="exact"/>
        </dgm:presLayoutVars>
      </dgm:prSet>
      <dgm:spPr/>
      <dgm:t>
        <a:bodyPr/>
        <a:lstStyle/>
        <a:p>
          <a:endParaRPr lang="en-US"/>
        </a:p>
      </dgm:t>
    </dgm:pt>
    <dgm:pt modelId="{B9B0C29A-FA2E-4626-BD15-D58C06533544}" type="pres">
      <dgm:prSet presAssocID="{60A4BF3E-410F-4E92-AABF-0A8DFAC02B7B}" presName="centerShape" presStyleLbl="node0" presStyleIdx="0" presStyleCnt="1" custScaleX="125218" custScaleY="125123"/>
      <dgm:spPr>
        <a:prstGeom prst="star8">
          <a:avLst/>
        </a:prstGeom>
      </dgm:spPr>
      <dgm:t>
        <a:bodyPr/>
        <a:lstStyle/>
        <a:p>
          <a:endParaRPr lang="en-US"/>
        </a:p>
      </dgm:t>
    </dgm:pt>
    <dgm:pt modelId="{DF10AE5F-EB24-425D-AF75-AD5C70B99209}" type="pres">
      <dgm:prSet presAssocID="{6B29E049-801C-427C-838B-AB7D1E0A3FA6}" presName="parTrans" presStyleLbl="sibTrans2D1" presStyleIdx="0" presStyleCnt="9"/>
      <dgm:spPr/>
      <dgm:t>
        <a:bodyPr/>
        <a:lstStyle/>
        <a:p>
          <a:endParaRPr lang="en-US"/>
        </a:p>
      </dgm:t>
    </dgm:pt>
    <dgm:pt modelId="{9DB81E04-7A95-434C-95BF-7F640ACD7422}" type="pres">
      <dgm:prSet presAssocID="{6B29E049-801C-427C-838B-AB7D1E0A3FA6}" presName="connectorText" presStyleLbl="sibTrans2D1" presStyleIdx="0" presStyleCnt="9"/>
      <dgm:spPr/>
      <dgm:t>
        <a:bodyPr/>
        <a:lstStyle/>
        <a:p>
          <a:endParaRPr lang="en-US"/>
        </a:p>
      </dgm:t>
    </dgm:pt>
    <dgm:pt modelId="{D387A1CE-1154-47ED-8EB3-064C4700CF84}" type="pres">
      <dgm:prSet presAssocID="{20A6A4B8-4C4D-4BBB-9E96-04A160A7F159}" presName="node" presStyleLbl="node1" presStyleIdx="0" presStyleCnt="9">
        <dgm:presLayoutVars>
          <dgm:bulletEnabled val="1"/>
        </dgm:presLayoutVars>
      </dgm:prSet>
      <dgm:spPr/>
      <dgm:t>
        <a:bodyPr/>
        <a:lstStyle/>
        <a:p>
          <a:endParaRPr lang="en-US"/>
        </a:p>
      </dgm:t>
    </dgm:pt>
    <dgm:pt modelId="{2A646317-D64E-4DF1-8B93-6AE0F2B98B51}" type="pres">
      <dgm:prSet presAssocID="{FE0614E5-91BB-45B7-B416-4E865E64489E}" presName="parTrans" presStyleLbl="sibTrans2D1" presStyleIdx="1" presStyleCnt="9"/>
      <dgm:spPr/>
      <dgm:t>
        <a:bodyPr/>
        <a:lstStyle/>
        <a:p>
          <a:endParaRPr lang="en-US"/>
        </a:p>
      </dgm:t>
    </dgm:pt>
    <dgm:pt modelId="{BD3E826A-FCFD-4EF8-9014-5B060F306C81}" type="pres">
      <dgm:prSet presAssocID="{FE0614E5-91BB-45B7-B416-4E865E64489E}" presName="connectorText" presStyleLbl="sibTrans2D1" presStyleIdx="1" presStyleCnt="9"/>
      <dgm:spPr/>
      <dgm:t>
        <a:bodyPr/>
        <a:lstStyle/>
        <a:p>
          <a:endParaRPr lang="en-US"/>
        </a:p>
      </dgm:t>
    </dgm:pt>
    <dgm:pt modelId="{F7E72EA2-11E2-4AA2-A958-CAF9EB6631B7}" type="pres">
      <dgm:prSet presAssocID="{B13C1B7B-D19F-405A-9F9F-A7DB8556D9E2}" presName="node" presStyleLbl="node1" presStyleIdx="1" presStyleCnt="9">
        <dgm:presLayoutVars>
          <dgm:bulletEnabled val="1"/>
        </dgm:presLayoutVars>
      </dgm:prSet>
      <dgm:spPr/>
      <dgm:t>
        <a:bodyPr/>
        <a:lstStyle/>
        <a:p>
          <a:endParaRPr lang="en-US"/>
        </a:p>
      </dgm:t>
    </dgm:pt>
    <dgm:pt modelId="{C7954664-6982-4A6B-854D-A9D38E1D7F7D}" type="pres">
      <dgm:prSet presAssocID="{B9309BF2-21A0-4892-9D5C-F70E9F0FD6B8}" presName="parTrans" presStyleLbl="sibTrans2D1" presStyleIdx="2" presStyleCnt="9"/>
      <dgm:spPr/>
      <dgm:t>
        <a:bodyPr/>
        <a:lstStyle/>
        <a:p>
          <a:endParaRPr lang="en-US"/>
        </a:p>
      </dgm:t>
    </dgm:pt>
    <dgm:pt modelId="{D76A1354-E86E-4609-8DCF-D995BC1C1D16}" type="pres">
      <dgm:prSet presAssocID="{B9309BF2-21A0-4892-9D5C-F70E9F0FD6B8}" presName="connectorText" presStyleLbl="sibTrans2D1" presStyleIdx="2" presStyleCnt="9"/>
      <dgm:spPr/>
      <dgm:t>
        <a:bodyPr/>
        <a:lstStyle/>
        <a:p>
          <a:endParaRPr lang="en-US"/>
        </a:p>
      </dgm:t>
    </dgm:pt>
    <dgm:pt modelId="{C6F744CC-E795-42F5-9E1C-0F2126044A70}" type="pres">
      <dgm:prSet presAssocID="{C6C9A770-8E5C-4E88-B273-154A181D60EE}" presName="node" presStyleLbl="node1" presStyleIdx="2" presStyleCnt="9">
        <dgm:presLayoutVars>
          <dgm:bulletEnabled val="1"/>
        </dgm:presLayoutVars>
      </dgm:prSet>
      <dgm:spPr/>
      <dgm:t>
        <a:bodyPr/>
        <a:lstStyle/>
        <a:p>
          <a:endParaRPr lang="en-US"/>
        </a:p>
      </dgm:t>
    </dgm:pt>
    <dgm:pt modelId="{068F75E1-4868-4BED-98C4-36CB59F9B3EC}" type="pres">
      <dgm:prSet presAssocID="{80B21C85-4FCC-4861-BCF0-4DADB89BCA1D}" presName="parTrans" presStyleLbl="sibTrans2D1" presStyleIdx="3" presStyleCnt="9"/>
      <dgm:spPr/>
      <dgm:t>
        <a:bodyPr/>
        <a:lstStyle/>
        <a:p>
          <a:endParaRPr lang="en-US"/>
        </a:p>
      </dgm:t>
    </dgm:pt>
    <dgm:pt modelId="{AC1FDA36-D5F4-4056-824C-317F480D5591}" type="pres">
      <dgm:prSet presAssocID="{80B21C85-4FCC-4861-BCF0-4DADB89BCA1D}" presName="connectorText" presStyleLbl="sibTrans2D1" presStyleIdx="3" presStyleCnt="9"/>
      <dgm:spPr/>
      <dgm:t>
        <a:bodyPr/>
        <a:lstStyle/>
        <a:p>
          <a:endParaRPr lang="en-US"/>
        </a:p>
      </dgm:t>
    </dgm:pt>
    <dgm:pt modelId="{ADFD4231-D72E-443F-BE41-6770B452657B}" type="pres">
      <dgm:prSet presAssocID="{D74A6094-8591-42C4-9F52-7096F8CE8341}" presName="node" presStyleLbl="node1" presStyleIdx="3" presStyleCnt="9">
        <dgm:presLayoutVars>
          <dgm:bulletEnabled val="1"/>
        </dgm:presLayoutVars>
      </dgm:prSet>
      <dgm:spPr/>
      <dgm:t>
        <a:bodyPr/>
        <a:lstStyle/>
        <a:p>
          <a:endParaRPr lang="en-US"/>
        </a:p>
      </dgm:t>
    </dgm:pt>
    <dgm:pt modelId="{7FF8CD92-E84C-4ED4-AB76-3345C5FC315A}" type="pres">
      <dgm:prSet presAssocID="{9E6DF0C9-7690-44C6-8B67-0592CBB2120F}" presName="parTrans" presStyleLbl="sibTrans2D1" presStyleIdx="4" presStyleCnt="9"/>
      <dgm:spPr/>
      <dgm:t>
        <a:bodyPr/>
        <a:lstStyle/>
        <a:p>
          <a:endParaRPr lang="en-US"/>
        </a:p>
      </dgm:t>
    </dgm:pt>
    <dgm:pt modelId="{531C5097-95F9-409D-9790-9915008BCF6F}" type="pres">
      <dgm:prSet presAssocID="{9E6DF0C9-7690-44C6-8B67-0592CBB2120F}" presName="connectorText" presStyleLbl="sibTrans2D1" presStyleIdx="4" presStyleCnt="9"/>
      <dgm:spPr/>
      <dgm:t>
        <a:bodyPr/>
        <a:lstStyle/>
        <a:p>
          <a:endParaRPr lang="en-US"/>
        </a:p>
      </dgm:t>
    </dgm:pt>
    <dgm:pt modelId="{59CC4DA8-F64C-4958-A7EA-AEF8DD1E05BF}" type="pres">
      <dgm:prSet presAssocID="{EC0DE53F-040F-4A06-9109-6F04B9C636F7}" presName="node" presStyleLbl="node1" presStyleIdx="4" presStyleCnt="9">
        <dgm:presLayoutVars>
          <dgm:bulletEnabled val="1"/>
        </dgm:presLayoutVars>
      </dgm:prSet>
      <dgm:spPr/>
      <dgm:t>
        <a:bodyPr/>
        <a:lstStyle/>
        <a:p>
          <a:endParaRPr lang="en-US"/>
        </a:p>
      </dgm:t>
    </dgm:pt>
    <dgm:pt modelId="{3F82D47D-C6C3-4BA9-A603-8EB902BB11D1}" type="pres">
      <dgm:prSet presAssocID="{174828A4-506F-4289-B221-26ED0FA97063}" presName="parTrans" presStyleLbl="sibTrans2D1" presStyleIdx="5" presStyleCnt="9"/>
      <dgm:spPr/>
      <dgm:t>
        <a:bodyPr/>
        <a:lstStyle/>
        <a:p>
          <a:endParaRPr lang="en-US"/>
        </a:p>
      </dgm:t>
    </dgm:pt>
    <dgm:pt modelId="{5BE58B8D-6DB7-4835-AD83-79E46DCB8D07}" type="pres">
      <dgm:prSet presAssocID="{174828A4-506F-4289-B221-26ED0FA97063}" presName="connectorText" presStyleLbl="sibTrans2D1" presStyleIdx="5" presStyleCnt="9"/>
      <dgm:spPr/>
      <dgm:t>
        <a:bodyPr/>
        <a:lstStyle/>
        <a:p>
          <a:endParaRPr lang="en-US"/>
        </a:p>
      </dgm:t>
    </dgm:pt>
    <dgm:pt modelId="{B2CB6BDE-0DC5-40BF-8388-818333B7FCFF}" type="pres">
      <dgm:prSet presAssocID="{00F409DD-7D79-4041-A070-49E770C1B52C}" presName="node" presStyleLbl="node1" presStyleIdx="5" presStyleCnt="9">
        <dgm:presLayoutVars>
          <dgm:bulletEnabled val="1"/>
        </dgm:presLayoutVars>
      </dgm:prSet>
      <dgm:spPr/>
      <dgm:t>
        <a:bodyPr/>
        <a:lstStyle/>
        <a:p>
          <a:endParaRPr lang="en-US"/>
        </a:p>
      </dgm:t>
    </dgm:pt>
    <dgm:pt modelId="{7AF24788-4243-4CFB-981A-AC39EC82871D}" type="pres">
      <dgm:prSet presAssocID="{E7D211A6-D8BB-49A9-9C8F-3CDBD1D0DA20}" presName="parTrans" presStyleLbl="sibTrans2D1" presStyleIdx="6" presStyleCnt="9"/>
      <dgm:spPr/>
      <dgm:t>
        <a:bodyPr/>
        <a:lstStyle/>
        <a:p>
          <a:endParaRPr lang="en-US"/>
        </a:p>
      </dgm:t>
    </dgm:pt>
    <dgm:pt modelId="{4CE89B79-65E1-454C-9450-6672D59573B9}" type="pres">
      <dgm:prSet presAssocID="{E7D211A6-D8BB-49A9-9C8F-3CDBD1D0DA20}" presName="connectorText" presStyleLbl="sibTrans2D1" presStyleIdx="6" presStyleCnt="9"/>
      <dgm:spPr/>
      <dgm:t>
        <a:bodyPr/>
        <a:lstStyle/>
        <a:p>
          <a:endParaRPr lang="en-US"/>
        </a:p>
      </dgm:t>
    </dgm:pt>
    <dgm:pt modelId="{C507F373-C083-4B84-89AC-74D66FEA1D5C}" type="pres">
      <dgm:prSet presAssocID="{24BB1509-0D6F-48FF-9A9A-B77768237800}" presName="node" presStyleLbl="node1" presStyleIdx="6" presStyleCnt="9">
        <dgm:presLayoutVars>
          <dgm:bulletEnabled val="1"/>
        </dgm:presLayoutVars>
      </dgm:prSet>
      <dgm:spPr/>
      <dgm:t>
        <a:bodyPr/>
        <a:lstStyle/>
        <a:p>
          <a:endParaRPr lang="en-US"/>
        </a:p>
      </dgm:t>
    </dgm:pt>
    <dgm:pt modelId="{75D3BC6C-41AE-4BBF-850A-9940FB2D16F2}" type="pres">
      <dgm:prSet presAssocID="{CC9E782C-1E9E-4DA5-94CA-37958A171D8C}" presName="parTrans" presStyleLbl="sibTrans2D1" presStyleIdx="7" presStyleCnt="9"/>
      <dgm:spPr/>
      <dgm:t>
        <a:bodyPr/>
        <a:lstStyle/>
        <a:p>
          <a:endParaRPr lang="en-US"/>
        </a:p>
      </dgm:t>
    </dgm:pt>
    <dgm:pt modelId="{C2AE94FC-4F96-4426-BF1E-88918FC7893E}" type="pres">
      <dgm:prSet presAssocID="{CC9E782C-1E9E-4DA5-94CA-37958A171D8C}" presName="connectorText" presStyleLbl="sibTrans2D1" presStyleIdx="7" presStyleCnt="9"/>
      <dgm:spPr/>
      <dgm:t>
        <a:bodyPr/>
        <a:lstStyle/>
        <a:p>
          <a:endParaRPr lang="en-US"/>
        </a:p>
      </dgm:t>
    </dgm:pt>
    <dgm:pt modelId="{E89571DB-0215-4CE4-82CD-EDFFBB60BF4E}" type="pres">
      <dgm:prSet presAssocID="{6EED73FA-6CC7-4212-85E5-48D6C9F20714}" presName="node" presStyleLbl="node1" presStyleIdx="7" presStyleCnt="9">
        <dgm:presLayoutVars>
          <dgm:bulletEnabled val="1"/>
        </dgm:presLayoutVars>
      </dgm:prSet>
      <dgm:spPr/>
      <dgm:t>
        <a:bodyPr/>
        <a:lstStyle/>
        <a:p>
          <a:endParaRPr lang="en-US"/>
        </a:p>
      </dgm:t>
    </dgm:pt>
    <dgm:pt modelId="{1BD519E3-E289-4F5F-993F-3CF7235EC487}" type="pres">
      <dgm:prSet presAssocID="{E2894AE1-9555-4837-8EB2-9EB31F60B784}" presName="parTrans" presStyleLbl="sibTrans2D1" presStyleIdx="8" presStyleCnt="9"/>
      <dgm:spPr/>
      <dgm:t>
        <a:bodyPr/>
        <a:lstStyle/>
        <a:p>
          <a:endParaRPr lang="en-US"/>
        </a:p>
      </dgm:t>
    </dgm:pt>
    <dgm:pt modelId="{FF055281-025A-4E41-830A-A4A5DEB57040}" type="pres">
      <dgm:prSet presAssocID="{E2894AE1-9555-4837-8EB2-9EB31F60B784}" presName="connectorText" presStyleLbl="sibTrans2D1" presStyleIdx="8" presStyleCnt="9"/>
      <dgm:spPr/>
      <dgm:t>
        <a:bodyPr/>
        <a:lstStyle/>
        <a:p>
          <a:endParaRPr lang="en-US"/>
        </a:p>
      </dgm:t>
    </dgm:pt>
    <dgm:pt modelId="{873DE3C4-3E7E-4E82-854A-091E19936E74}" type="pres">
      <dgm:prSet presAssocID="{23D4B3F3-34C7-45C8-B349-9E2234D2AC72}" presName="node" presStyleLbl="node1" presStyleIdx="8" presStyleCnt="9">
        <dgm:presLayoutVars>
          <dgm:bulletEnabled val="1"/>
        </dgm:presLayoutVars>
      </dgm:prSet>
      <dgm:spPr/>
      <dgm:t>
        <a:bodyPr/>
        <a:lstStyle/>
        <a:p>
          <a:endParaRPr lang="en-US"/>
        </a:p>
      </dgm:t>
    </dgm:pt>
  </dgm:ptLst>
  <dgm:cxnLst>
    <dgm:cxn modelId="{16B455D4-C7EB-4032-8E37-2B2E435340E6}" srcId="{60A4BF3E-410F-4E92-AABF-0A8DFAC02B7B}" destId="{C6C9A770-8E5C-4E88-B273-154A181D60EE}" srcOrd="2" destOrd="0" parTransId="{B9309BF2-21A0-4892-9D5C-F70E9F0FD6B8}" sibTransId="{49DCB9FE-BFE4-44BB-8E38-AD391C154009}"/>
    <dgm:cxn modelId="{191E706E-C35C-4202-AFB7-288B1CA9ADE3}" srcId="{60A4BF3E-410F-4E92-AABF-0A8DFAC02B7B}" destId="{B13C1B7B-D19F-405A-9F9F-A7DB8556D9E2}" srcOrd="1" destOrd="0" parTransId="{FE0614E5-91BB-45B7-B416-4E865E64489E}" sibTransId="{C06B91D5-612F-4F08-87B1-5A7DDE915E00}"/>
    <dgm:cxn modelId="{BAC79B83-2D77-4EBF-AE3E-58C2596DF9AA}" srcId="{60A4BF3E-410F-4E92-AABF-0A8DFAC02B7B}" destId="{23D4B3F3-34C7-45C8-B349-9E2234D2AC72}" srcOrd="8" destOrd="0" parTransId="{E2894AE1-9555-4837-8EB2-9EB31F60B784}" sibTransId="{C7BEB369-57A1-48D7-AC54-0CC12F4F499B}"/>
    <dgm:cxn modelId="{88D9492B-223A-4CAE-AC1E-02B2030D0343}" type="presOf" srcId="{174828A4-506F-4289-B221-26ED0FA97063}" destId="{5BE58B8D-6DB7-4835-AD83-79E46DCB8D07}" srcOrd="1" destOrd="0" presId="urn:microsoft.com/office/officeart/2005/8/layout/radial5"/>
    <dgm:cxn modelId="{2C8E8F27-0B44-4F6A-B147-34C1D8538DCF}" type="presOf" srcId="{9E6DF0C9-7690-44C6-8B67-0592CBB2120F}" destId="{7FF8CD92-E84C-4ED4-AB76-3345C5FC315A}" srcOrd="0" destOrd="0" presId="urn:microsoft.com/office/officeart/2005/8/layout/radial5"/>
    <dgm:cxn modelId="{98ED78A5-4365-4FF4-B156-77F62D7B17B8}" type="presOf" srcId="{6B29E049-801C-427C-838B-AB7D1E0A3FA6}" destId="{9DB81E04-7A95-434C-95BF-7F640ACD7422}" srcOrd="1" destOrd="0" presId="urn:microsoft.com/office/officeart/2005/8/layout/radial5"/>
    <dgm:cxn modelId="{9A279688-6BBA-44E5-8D36-8EE3069B5F8F}" type="presOf" srcId="{C6C9A770-8E5C-4E88-B273-154A181D60EE}" destId="{C6F744CC-E795-42F5-9E1C-0F2126044A70}" srcOrd="0" destOrd="0" presId="urn:microsoft.com/office/officeart/2005/8/layout/radial5"/>
    <dgm:cxn modelId="{DEE4ADF6-751B-4B5C-A7CF-F3EAA611AC1A}" type="presOf" srcId="{6EED73FA-6CC7-4212-85E5-48D6C9F20714}" destId="{E89571DB-0215-4CE4-82CD-EDFFBB60BF4E}" srcOrd="0" destOrd="0" presId="urn:microsoft.com/office/officeart/2005/8/layout/radial5"/>
    <dgm:cxn modelId="{F564A5D4-BAC4-4255-BC8B-2801E7558AAD}" type="presOf" srcId="{CC9E782C-1E9E-4DA5-94CA-37958A171D8C}" destId="{C2AE94FC-4F96-4426-BF1E-88918FC7893E}" srcOrd="1" destOrd="0" presId="urn:microsoft.com/office/officeart/2005/8/layout/radial5"/>
    <dgm:cxn modelId="{BBF3CE24-E2B0-4D7C-BDBC-5D12CA32B3EF}" type="presOf" srcId="{00F409DD-7D79-4041-A070-49E770C1B52C}" destId="{B2CB6BDE-0DC5-40BF-8388-818333B7FCFF}" srcOrd="0" destOrd="0" presId="urn:microsoft.com/office/officeart/2005/8/layout/radial5"/>
    <dgm:cxn modelId="{0F3E2856-FE67-4161-B44A-EAE05836BDE7}" type="presOf" srcId="{174828A4-506F-4289-B221-26ED0FA97063}" destId="{3F82D47D-C6C3-4BA9-A603-8EB902BB11D1}" srcOrd="0" destOrd="0" presId="urn:microsoft.com/office/officeart/2005/8/layout/radial5"/>
    <dgm:cxn modelId="{082EA897-B18D-490D-9659-90821258DA44}" type="presOf" srcId="{68F9F19B-9645-4DE7-A30C-222AC9C4FEE7}" destId="{2E273538-D160-424D-819E-37A3532E18C3}" srcOrd="0" destOrd="0" presId="urn:microsoft.com/office/officeart/2005/8/layout/radial5"/>
    <dgm:cxn modelId="{4781FFF6-CF5C-4C9D-B928-2855D4BD77C6}" type="presOf" srcId="{20A6A4B8-4C4D-4BBB-9E96-04A160A7F159}" destId="{D387A1CE-1154-47ED-8EB3-064C4700CF84}" srcOrd="0" destOrd="0" presId="urn:microsoft.com/office/officeart/2005/8/layout/radial5"/>
    <dgm:cxn modelId="{E2BEC639-567D-42A0-967B-99D09873F8CC}" type="presOf" srcId="{B9309BF2-21A0-4892-9D5C-F70E9F0FD6B8}" destId="{C7954664-6982-4A6B-854D-A9D38E1D7F7D}" srcOrd="0" destOrd="0" presId="urn:microsoft.com/office/officeart/2005/8/layout/radial5"/>
    <dgm:cxn modelId="{EC14C5F6-21DE-45F5-B083-013079C9D16F}" type="presOf" srcId="{24BB1509-0D6F-48FF-9A9A-B77768237800}" destId="{C507F373-C083-4B84-89AC-74D66FEA1D5C}" srcOrd="0" destOrd="0" presId="urn:microsoft.com/office/officeart/2005/8/layout/radial5"/>
    <dgm:cxn modelId="{78AF6C2A-39FE-4346-83AE-D56DAD134BF8}" srcId="{68F9F19B-9645-4DE7-A30C-222AC9C4FEE7}" destId="{60A4BF3E-410F-4E92-AABF-0A8DFAC02B7B}" srcOrd="0" destOrd="0" parTransId="{0B9E6D62-E38F-4906-A930-4C6549796E57}" sibTransId="{C21786B5-6CC4-4464-8501-DDF7A2767207}"/>
    <dgm:cxn modelId="{17804568-3E10-421C-96EA-A45A12759C59}" srcId="{60A4BF3E-410F-4E92-AABF-0A8DFAC02B7B}" destId="{24BB1509-0D6F-48FF-9A9A-B77768237800}" srcOrd="6" destOrd="0" parTransId="{E7D211A6-D8BB-49A9-9C8F-3CDBD1D0DA20}" sibTransId="{01D9D683-02B3-45AF-9463-C930F58EA98F}"/>
    <dgm:cxn modelId="{3A1E98C4-5852-4FF3-99A4-A46BADAC776B}" type="presOf" srcId="{FE0614E5-91BB-45B7-B416-4E865E64489E}" destId="{2A646317-D64E-4DF1-8B93-6AE0F2B98B51}" srcOrd="0" destOrd="0" presId="urn:microsoft.com/office/officeart/2005/8/layout/radial5"/>
    <dgm:cxn modelId="{46F0C22F-E6E2-4BFB-B499-F08523ADCAD5}" type="presOf" srcId="{9E6DF0C9-7690-44C6-8B67-0592CBB2120F}" destId="{531C5097-95F9-409D-9790-9915008BCF6F}" srcOrd="1" destOrd="0" presId="urn:microsoft.com/office/officeart/2005/8/layout/radial5"/>
    <dgm:cxn modelId="{CB9114F5-18C6-48D7-A1CE-4DC4E4B2433F}" type="presOf" srcId="{FE0614E5-91BB-45B7-B416-4E865E64489E}" destId="{BD3E826A-FCFD-4EF8-9014-5B060F306C81}" srcOrd="1" destOrd="0" presId="urn:microsoft.com/office/officeart/2005/8/layout/radial5"/>
    <dgm:cxn modelId="{65E03379-47D8-4318-973D-4418B46E2218}" type="presOf" srcId="{60A4BF3E-410F-4E92-AABF-0A8DFAC02B7B}" destId="{B9B0C29A-FA2E-4626-BD15-D58C06533544}" srcOrd="0" destOrd="0" presId="urn:microsoft.com/office/officeart/2005/8/layout/radial5"/>
    <dgm:cxn modelId="{72215E97-5838-4C7B-99AD-384175132940}" type="presOf" srcId="{80B21C85-4FCC-4861-BCF0-4DADB89BCA1D}" destId="{AC1FDA36-D5F4-4056-824C-317F480D5591}" srcOrd="1" destOrd="0" presId="urn:microsoft.com/office/officeart/2005/8/layout/radial5"/>
    <dgm:cxn modelId="{C7A6603E-381D-45E2-BB30-82FA33A532F9}" type="presOf" srcId="{CC9E782C-1E9E-4DA5-94CA-37958A171D8C}" destId="{75D3BC6C-41AE-4BBF-850A-9940FB2D16F2}" srcOrd="0" destOrd="0" presId="urn:microsoft.com/office/officeart/2005/8/layout/radial5"/>
    <dgm:cxn modelId="{8767EE3A-0C2B-4C9D-AE4E-CBD5106EEA7B}" srcId="{60A4BF3E-410F-4E92-AABF-0A8DFAC02B7B}" destId="{EC0DE53F-040F-4A06-9109-6F04B9C636F7}" srcOrd="4" destOrd="0" parTransId="{9E6DF0C9-7690-44C6-8B67-0592CBB2120F}" sibTransId="{53D4BB8D-31EF-49D2-849E-9C9D21870E4F}"/>
    <dgm:cxn modelId="{67E4CD2F-C460-4264-90A8-0A4C57B17257}" type="presOf" srcId="{B9309BF2-21A0-4892-9D5C-F70E9F0FD6B8}" destId="{D76A1354-E86E-4609-8DCF-D995BC1C1D16}" srcOrd="1" destOrd="0" presId="urn:microsoft.com/office/officeart/2005/8/layout/radial5"/>
    <dgm:cxn modelId="{EA35C424-F021-4D17-B259-D749782F5027}" type="presOf" srcId="{6B29E049-801C-427C-838B-AB7D1E0A3FA6}" destId="{DF10AE5F-EB24-425D-AF75-AD5C70B99209}" srcOrd="0" destOrd="0" presId="urn:microsoft.com/office/officeart/2005/8/layout/radial5"/>
    <dgm:cxn modelId="{21CCD094-FC6F-4729-BC55-87476A20750A}" srcId="{60A4BF3E-410F-4E92-AABF-0A8DFAC02B7B}" destId="{D74A6094-8591-42C4-9F52-7096F8CE8341}" srcOrd="3" destOrd="0" parTransId="{80B21C85-4FCC-4861-BCF0-4DADB89BCA1D}" sibTransId="{A555A2F2-DEB4-4480-8540-E89C3B7107C4}"/>
    <dgm:cxn modelId="{08E6D680-1591-46D9-96B0-CC32F74E5F54}" type="presOf" srcId="{B13C1B7B-D19F-405A-9F9F-A7DB8556D9E2}" destId="{F7E72EA2-11E2-4AA2-A958-CAF9EB6631B7}" srcOrd="0" destOrd="0" presId="urn:microsoft.com/office/officeart/2005/8/layout/radial5"/>
    <dgm:cxn modelId="{AD1968A5-ECDA-4AE9-A413-CE8FD5CDF711}" type="presOf" srcId="{D74A6094-8591-42C4-9F52-7096F8CE8341}" destId="{ADFD4231-D72E-443F-BE41-6770B452657B}" srcOrd="0" destOrd="0" presId="urn:microsoft.com/office/officeart/2005/8/layout/radial5"/>
    <dgm:cxn modelId="{EE56E0D5-E8E0-4C3D-96E8-2901E2415B82}" type="presOf" srcId="{E7D211A6-D8BB-49A9-9C8F-3CDBD1D0DA20}" destId="{7AF24788-4243-4CFB-981A-AC39EC82871D}" srcOrd="0" destOrd="0" presId="urn:microsoft.com/office/officeart/2005/8/layout/radial5"/>
    <dgm:cxn modelId="{EDA4AA13-054E-4A0C-81D6-3EC5656327C2}" type="presOf" srcId="{80B21C85-4FCC-4861-BCF0-4DADB89BCA1D}" destId="{068F75E1-4868-4BED-98C4-36CB59F9B3EC}" srcOrd="0" destOrd="0" presId="urn:microsoft.com/office/officeart/2005/8/layout/radial5"/>
    <dgm:cxn modelId="{F00E4B33-5FDA-47E1-90E8-5608687C366A}" type="presOf" srcId="{E7D211A6-D8BB-49A9-9C8F-3CDBD1D0DA20}" destId="{4CE89B79-65E1-454C-9450-6672D59573B9}" srcOrd="1" destOrd="0" presId="urn:microsoft.com/office/officeart/2005/8/layout/radial5"/>
    <dgm:cxn modelId="{6DA6E974-529B-4C50-BC75-FC81FF041FAE}" type="presOf" srcId="{E2894AE1-9555-4837-8EB2-9EB31F60B784}" destId="{1BD519E3-E289-4F5F-993F-3CF7235EC487}" srcOrd="0" destOrd="0" presId="urn:microsoft.com/office/officeart/2005/8/layout/radial5"/>
    <dgm:cxn modelId="{FE221A56-D0FE-43C2-A5AE-591B94B90643}" srcId="{60A4BF3E-410F-4E92-AABF-0A8DFAC02B7B}" destId="{20A6A4B8-4C4D-4BBB-9E96-04A160A7F159}" srcOrd="0" destOrd="0" parTransId="{6B29E049-801C-427C-838B-AB7D1E0A3FA6}" sibTransId="{33381705-7CAD-4B20-814C-F457E27DE4FB}"/>
    <dgm:cxn modelId="{05FBA0EC-8945-4EC3-9F26-A30A81C7B7FF}" type="presOf" srcId="{23D4B3F3-34C7-45C8-B349-9E2234D2AC72}" destId="{873DE3C4-3E7E-4E82-854A-091E19936E74}" srcOrd="0" destOrd="0" presId="urn:microsoft.com/office/officeart/2005/8/layout/radial5"/>
    <dgm:cxn modelId="{F1F92550-48D2-4D02-8758-86CE2D03220F}" srcId="{60A4BF3E-410F-4E92-AABF-0A8DFAC02B7B}" destId="{6EED73FA-6CC7-4212-85E5-48D6C9F20714}" srcOrd="7" destOrd="0" parTransId="{CC9E782C-1E9E-4DA5-94CA-37958A171D8C}" sibTransId="{2EEF64D8-311D-4C9C-9243-9B059D373671}"/>
    <dgm:cxn modelId="{F57114CF-DBB8-43DE-B0FC-232304C60B7B}" srcId="{60A4BF3E-410F-4E92-AABF-0A8DFAC02B7B}" destId="{00F409DD-7D79-4041-A070-49E770C1B52C}" srcOrd="5" destOrd="0" parTransId="{174828A4-506F-4289-B221-26ED0FA97063}" sibTransId="{D99D004F-7A2E-4261-BA1E-AAFA91EDE1B4}"/>
    <dgm:cxn modelId="{B469BB58-4E5C-4C19-ADFC-DD3C6302D961}" type="presOf" srcId="{E2894AE1-9555-4837-8EB2-9EB31F60B784}" destId="{FF055281-025A-4E41-830A-A4A5DEB57040}" srcOrd="1" destOrd="0" presId="urn:microsoft.com/office/officeart/2005/8/layout/radial5"/>
    <dgm:cxn modelId="{D937AF64-4A0F-485F-BDFA-FA92D0D5FAC0}" type="presOf" srcId="{EC0DE53F-040F-4A06-9109-6F04B9C636F7}" destId="{59CC4DA8-F64C-4958-A7EA-AEF8DD1E05BF}" srcOrd="0" destOrd="0" presId="urn:microsoft.com/office/officeart/2005/8/layout/radial5"/>
    <dgm:cxn modelId="{ECF0787F-CFD3-4C1E-A041-9889AED2618D}" type="presParOf" srcId="{2E273538-D160-424D-819E-37A3532E18C3}" destId="{B9B0C29A-FA2E-4626-BD15-D58C06533544}" srcOrd="0" destOrd="0" presId="urn:microsoft.com/office/officeart/2005/8/layout/radial5"/>
    <dgm:cxn modelId="{A2530137-A168-48E3-B6CD-F6D674944272}" type="presParOf" srcId="{2E273538-D160-424D-819E-37A3532E18C3}" destId="{DF10AE5F-EB24-425D-AF75-AD5C70B99209}" srcOrd="1" destOrd="0" presId="urn:microsoft.com/office/officeart/2005/8/layout/radial5"/>
    <dgm:cxn modelId="{17413B35-F837-4EC5-9B8F-084E53E10115}" type="presParOf" srcId="{DF10AE5F-EB24-425D-AF75-AD5C70B99209}" destId="{9DB81E04-7A95-434C-95BF-7F640ACD7422}" srcOrd="0" destOrd="0" presId="urn:microsoft.com/office/officeart/2005/8/layout/radial5"/>
    <dgm:cxn modelId="{EDB08BC2-0EAE-4B90-80E1-5A1F47721FFF}" type="presParOf" srcId="{2E273538-D160-424D-819E-37A3532E18C3}" destId="{D387A1CE-1154-47ED-8EB3-064C4700CF84}" srcOrd="2" destOrd="0" presId="urn:microsoft.com/office/officeart/2005/8/layout/radial5"/>
    <dgm:cxn modelId="{691E9A4F-1308-40D8-B76A-562BCFB38AC1}" type="presParOf" srcId="{2E273538-D160-424D-819E-37A3532E18C3}" destId="{2A646317-D64E-4DF1-8B93-6AE0F2B98B51}" srcOrd="3" destOrd="0" presId="urn:microsoft.com/office/officeart/2005/8/layout/radial5"/>
    <dgm:cxn modelId="{70DA55F2-99D2-464E-BEDE-D58C8EDFB9B0}" type="presParOf" srcId="{2A646317-D64E-4DF1-8B93-6AE0F2B98B51}" destId="{BD3E826A-FCFD-4EF8-9014-5B060F306C81}" srcOrd="0" destOrd="0" presId="urn:microsoft.com/office/officeart/2005/8/layout/radial5"/>
    <dgm:cxn modelId="{A00C02A9-BC81-4C9A-966F-8E1E8F7A2BCD}" type="presParOf" srcId="{2E273538-D160-424D-819E-37A3532E18C3}" destId="{F7E72EA2-11E2-4AA2-A958-CAF9EB6631B7}" srcOrd="4" destOrd="0" presId="urn:microsoft.com/office/officeart/2005/8/layout/radial5"/>
    <dgm:cxn modelId="{C9799A94-E82B-4C8F-8FDF-3E13EFD999B5}" type="presParOf" srcId="{2E273538-D160-424D-819E-37A3532E18C3}" destId="{C7954664-6982-4A6B-854D-A9D38E1D7F7D}" srcOrd="5" destOrd="0" presId="urn:microsoft.com/office/officeart/2005/8/layout/radial5"/>
    <dgm:cxn modelId="{3CF2F395-2E1F-494F-83C7-7BFDA1F975EA}" type="presParOf" srcId="{C7954664-6982-4A6B-854D-A9D38E1D7F7D}" destId="{D76A1354-E86E-4609-8DCF-D995BC1C1D16}" srcOrd="0" destOrd="0" presId="urn:microsoft.com/office/officeart/2005/8/layout/radial5"/>
    <dgm:cxn modelId="{0EFE1B46-B420-4716-AC1D-4909EC27F8D8}" type="presParOf" srcId="{2E273538-D160-424D-819E-37A3532E18C3}" destId="{C6F744CC-E795-42F5-9E1C-0F2126044A70}" srcOrd="6" destOrd="0" presId="urn:microsoft.com/office/officeart/2005/8/layout/radial5"/>
    <dgm:cxn modelId="{FAB5A74E-0493-47E2-B50E-EBC616E5D451}" type="presParOf" srcId="{2E273538-D160-424D-819E-37A3532E18C3}" destId="{068F75E1-4868-4BED-98C4-36CB59F9B3EC}" srcOrd="7" destOrd="0" presId="urn:microsoft.com/office/officeart/2005/8/layout/radial5"/>
    <dgm:cxn modelId="{5A41036A-225D-43C8-9CE7-F8C90F95F5B6}" type="presParOf" srcId="{068F75E1-4868-4BED-98C4-36CB59F9B3EC}" destId="{AC1FDA36-D5F4-4056-824C-317F480D5591}" srcOrd="0" destOrd="0" presId="urn:microsoft.com/office/officeart/2005/8/layout/radial5"/>
    <dgm:cxn modelId="{4BB04D29-7663-4244-B470-C0BCD8A84C0E}" type="presParOf" srcId="{2E273538-D160-424D-819E-37A3532E18C3}" destId="{ADFD4231-D72E-443F-BE41-6770B452657B}" srcOrd="8" destOrd="0" presId="urn:microsoft.com/office/officeart/2005/8/layout/radial5"/>
    <dgm:cxn modelId="{8422C67A-CE32-4CCA-A788-B8E8304F8C05}" type="presParOf" srcId="{2E273538-D160-424D-819E-37A3532E18C3}" destId="{7FF8CD92-E84C-4ED4-AB76-3345C5FC315A}" srcOrd="9" destOrd="0" presId="urn:microsoft.com/office/officeart/2005/8/layout/radial5"/>
    <dgm:cxn modelId="{E8B35403-30CC-42D4-A1A4-B00BB3D50335}" type="presParOf" srcId="{7FF8CD92-E84C-4ED4-AB76-3345C5FC315A}" destId="{531C5097-95F9-409D-9790-9915008BCF6F}" srcOrd="0" destOrd="0" presId="urn:microsoft.com/office/officeart/2005/8/layout/radial5"/>
    <dgm:cxn modelId="{B9E13B56-E3BF-4874-8A16-4DE8FD19D392}" type="presParOf" srcId="{2E273538-D160-424D-819E-37A3532E18C3}" destId="{59CC4DA8-F64C-4958-A7EA-AEF8DD1E05BF}" srcOrd="10" destOrd="0" presId="urn:microsoft.com/office/officeart/2005/8/layout/radial5"/>
    <dgm:cxn modelId="{76472FF4-ACC6-42EF-8AD8-1918DCCF39A0}" type="presParOf" srcId="{2E273538-D160-424D-819E-37A3532E18C3}" destId="{3F82D47D-C6C3-4BA9-A603-8EB902BB11D1}" srcOrd="11" destOrd="0" presId="urn:microsoft.com/office/officeart/2005/8/layout/radial5"/>
    <dgm:cxn modelId="{6835788D-8D0A-42A5-81AD-A51AC795E3B3}" type="presParOf" srcId="{3F82D47D-C6C3-4BA9-A603-8EB902BB11D1}" destId="{5BE58B8D-6DB7-4835-AD83-79E46DCB8D07}" srcOrd="0" destOrd="0" presId="urn:microsoft.com/office/officeart/2005/8/layout/radial5"/>
    <dgm:cxn modelId="{157E55AE-6712-4431-9CEC-61904361B074}" type="presParOf" srcId="{2E273538-D160-424D-819E-37A3532E18C3}" destId="{B2CB6BDE-0DC5-40BF-8388-818333B7FCFF}" srcOrd="12" destOrd="0" presId="urn:microsoft.com/office/officeart/2005/8/layout/radial5"/>
    <dgm:cxn modelId="{7E90D9F5-38C7-437B-B89D-288830068D68}" type="presParOf" srcId="{2E273538-D160-424D-819E-37A3532E18C3}" destId="{7AF24788-4243-4CFB-981A-AC39EC82871D}" srcOrd="13" destOrd="0" presId="urn:microsoft.com/office/officeart/2005/8/layout/radial5"/>
    <dgm:cxn modelId="{49A52ABE-CA77-4195-897D-6A595A098650}" type="presParOf" srcId="{7AF24788-4243-4CFB-981A-AC39EC82871D}" destId="{4CE89B79-65E1-454C-9450-6672D59573B9}" srcOrd="0" destOrd="0" presId="urn:microsoft.com/office/officeart/2005/8/layout/radial5"/>
    <dgm:cxn modelId="{AD061856-7A97-4D44-939A-F6CF17432B6E}" type="presParOf" srcId="{2E273538-D160-424D-819E-37A3532E18C3}" destId="{C507F373-C083-4B84-89AC-74D66FEA1D5C}" srcOrd="14" destOrd="0" presId="urn:microsoft.com/office/officeart/2005/8/layout/radial5"/>
    <dgm:cxn modelId="{ABC7DE5D-C91B-4004-9A84-FFA189B419B1}" type="presParOf" srcId="{2E273538-D160-424D-819E-37A3532E18C3}" destId="{75D3BC6C-41AE-4BBF-850A-9940FB2D16F2}" srcOrd="15" destOrd="0" presId="urn:microsoft.com/office/officeart/2005/8/layout/radial5"/>
    <dgm:cxn modelId="{4187E277-A871-4AF0-9753-231A62EA7BAD}" type="presParOf" srcId="{75D3BC6C-41AE-4BBF-850A-9940FB2D16F2}" destId="{C2AE94FC-4F96-4426-BF1E-88918FC7893E}" srcOrd="0" destOrd="0" presId="urn:microsoft.com/office/officeart/2005/8/layout/radial5"/>
    <dgm:cxn modelId="{2159FEA4-C8D4-44F8-AFA0-BA8500604AA9}" type="presParOf" srcId="{2E273538-D160-424D-819E-37A3532E18C3}" destId="{E89571DB-0215-4CE4-82CD-EDFFBB60BF4E}" srcOrd="16" destOrd="0" presId="urn:microsoft.com/office/officeart/2005/8/layout/radial5"/>
    <dgm:cxn modelId="{CD473001-93FC-489F-8352-6BA2CED31DF9}" type="presParOf" srcId="{2E273538-D160-424D-819E-37A3532E18C3}" destId="{1BD519E3-E289-4F5F-993F-3CF7235EC487}" srcOrd="17" destOrd="0" presId="urn:microsoft.com/office/officeart/2005/8/layout/radial5"/>
    <dgm:cxn modelId="{54D8BF0D-FF2E-4BE4-B5A8-1A03E6EBB928}" type="presParOf" srcId="{1BD519E3-E289-4F5F-993F-3CF7235EC487}" destId="{FF055281-025A-4E41-830A-A4A5DEB57040}" srcOrd="0" destOrd="0" presId="urn:microsoft.com/office/officeart/2005/8/layout/radial5"/>
    <dgm:cxn modelId="{4ABCB106-FB10-46FE-9E5E-A8A8C3672863}" type="presParOf" srcId="{2E273538-D160-424D-819E-37A3532E18C3}" destId="{873DE3C4-3E7E-4E82-854A-091E19936E74}"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B9D7DE-2AC8-4007-A8F8-A1187AF90138}" type="doc">
      <dgm:prSet loTypeId="urn:microsoft.com/office/officeart/2005/8/layout/vList5" loCatId="list" qsTypeId="urn:microsoft.com/office/officeart/2005/8/quickstyle/simple3" qsCatId="simple" csTypeId="urn:microsoft.com/office/officeart/2005/8/colors/colorful2" csCatId="colorful" phldr="1"/>
      <dgm:spPr/>
      <dgm:t>
        <a:bodyPr/>
        <a:lstStyle/>
        <a:p>
          <a:endParaRPr lang="en-US"/>
        </a:p>
      </dgm:t>
    </dgm:pt>
    <dgm:pt modelId="{4BE6B06D-F4E9-4747-900E-FF2472D2B533}">
      <dgm:prSet phldrT="[Text]" custT="1"/>
      <dgm:spPr/>
      <dgm:t>
        <a:bodyPr/>
        <a:lstStyle/>
        <a:p>
          <a:r>
            <a:rPr lang="fa-IR" sz="2000" b="1" dirty="0" smtClean="0">
              <a:solidFill>
                <a:srgbClr val="642232"/>
              </a:solidFill>
              <a:cs typeface="B Zar" pitchFamily="2" charset="-78"/>
            </a:rPr>
            <a:t>1</a:t>
          </a:r>
        </a:p>
        <a:p>
          <a:r>
            <a:rPr lang="fa-IR" sz="2000" b="1" dirty="0" smtClean="0">
              <a:solidFill>
                <a:srgbClr val="642232"/>
              </a:solidFill>
              <a:cs typeface="B Zar" pitchFamily="2" charset="-78"/>
            </a:rPr>
            <a:t>الزامات حقوقی</a:t>
          </a:r>
        </a:p>
      </dgm:t>
    </dgm:pt>
    <dgm:pt modelId="{673BB27B-111C-4BE3-A742-0644CAC0F893}" type="parTrans" cxnId="{164AAB92-BE4D-4A05-B7F7-109F12E81241}">
      <dgm:prSet/>
      <dgm:spPr/>
      <dgm:t>
        <a:bodyPr/>
        <a:lstStyle/>
        <a:p>
          <a:endParaRPr lang="en-US"/>
        </a:p>
      </dgm:t>
    </dgm:pt>
    <dgm:pt modelId="{9D36704C-3644-433C-846A-418BA7E8E398}" type="sibTrans" cxnId="{164AAB92-BE4D-4A05-B7F7-109F12E81241}">
      <dgm:prSet/>
      <dgm:spPr/>
      <dgm:t>
        <a:bodyPr/>
        <a:lstStyle/>
        <a:p>
          <a:endParaRPr lang="en-US"/>
        </a:p>
      </dgm:t>
    </dgm:pt>
    <dgm:pt modelId="{341C3265-1FF4-47DD-9381-9355C436295C}">
      <dgm:prSet phldrT="[Text]" custT="1"/>
      <dgm:spPr/>
      <dgm:t>
        <a:bodyPr/>
        <a:lstStyle/>
        <a:p>
          <a:r>
            <a:rPr lang="fa-IR" sz="2000" b="1" dirty="0" smtClean="0">
              <a:solidFill>
                <a:srgbClr val="642232"/>
              </a:solidFill>
              <a:cs typeface="B Zar" pitchFamily="2" charset="-78"/>
            </a:rPr>
            <a:t>2</a:t>
          </a:r>
        </a:p>
        <a:p>
          <a:r>
            <a:rPr lang="fa-IR" sz="2000" b="1" dirty="0" smtClean="0">
              <a:solidFill>
                <a:srgbClr val="642232"/>
              </a:solidFill>
              <a:cs typeface="B Zar" pitchFamily="2" charset="-78"/>
            </a:rPr>
            <a:t>الزامات ساختاری</a:t>
          </a:r>
        </a:p>
      </dgm:t>
    </dgm:pt>
    <dgm:pt modelId="{C72ADF7A-40A3-4465-B6D7-8232C626DDFB}" type="parTrans" cxnId="{7ADB0889-42DA-4542-B9B8-13C05BECBE09}">
      <dgm:prSet/>
      <dgm:spPr/>
      <dgm:t>
        <a:bodyPr/>
        <a:lstStyle/>
        <a:p>
          <a:endParaRPr lang="en-US"/>
        </a:p>
      </dgm:t>
    </dgm:pt>
    <dgm:pt modelId="{FD3A0A6D-A7DF-4645-9070-9B0C603731E7}" type="sibTrans" cxnId="{7ADB0889-42DA-4542-B9B8-13C05BECBE09}">
      <dgm:prSet/>
      <dgm:spPr/>
      <dgm:t>
        <a:bodyPr/>
        <a:lstStyle/>
        <a:p>
          <a:endParaRPr lang="en-US"/>
        </a:p>
      </dgm:t>
    </dgm:pt>
    <dgm:pt modelId="{BC27AC40-31B6-4D6C-93A5-4E108261625D}">
      <dgm:prSet phldrT="[Text]" custT="1"/>
      <dgm:spPr>
        <a:solidFill>
          <a:schemeClr val="accent2">
            <a:tint val="40000"/>
            <a:hueOff val="2512910"/>
            <a:satOff val="-2189"/>
            <a:lumOff val="-3"/>
            <a:alpha val="60000"/>
          </a:schemeClr>
        </a:solidFill>
        <a:ln>
          <a:solidFill>
            <a:schemeClr val="accent6">
              <a:lumMod val="50000"/>
            </a:schemeClr>
          </a:solidFill>
        </a:ln>
      </dgm:spPr>
      <dgm:t>
        <a:bodyPr/>
        <a:lstStyle/>
        <a:p>
          <a:pPr algn="justLow" rtl="1">
            <a:lnSpc>
              <a:spcPct val="100000"/>
            </a:lnSpc>
          </a:pPr>
          <a:r>
            <a:rPr kumimoji="0" lang="ar-SA" sz="2000" b="1" i="0" u="none" strike="noStrike" cap="none" normalizeH="0" baseline="0" dirty="0" smtClean="0">
              <a:ln/>
              <a:effectLst/>
              <a:latin typeface="Nazanin"/>
              <a:ea typeface="Times New Roman" pitchFamily="18" charset="0"/>
              <a:cs typeface="B Nazanin" pitchFamily="2" charset="-78"/>
            </a:rPr>
            <a:t>مجموعه اي از اقدامات، ضوابط، تغييرات و نيازمندي هاي تشکيلاتي در زمينة بستر سازي اجرا که تحقق </a:t>
          </a:r>
          <a:r>
            <a:rPr kumimoji="0" lang="fa-IR" sz="2000" b="1" i="0" u="none" strike="noStrike" cap="none" normalizeH="0" baseline="0" dirty="0" smtClean="0">
              <a:ln/>
              <a:effectLst/>
              <a:latin typeface="Nazanin"/>
              <a:ea typeface="Times New Roman" pitchFamily="18" charset="0"/>
              <a:cs typeface="B Nazanin" pitchFamily="2" charset="-78"/>
            </a:rPr>
            <a:t>سند راهبردي</a:t>
          </a:r>
          <a:r>
            <a:rPr kumimoji="0" lang="ar-SA" sz="2000" b="1" i="0" u="none" strike="noStrike" cap="none" normalizeH="0" baseline="0" dirty="0" smtClean="0">
              <a:ln/>
              <a:effectLst/>
              <a:latin typeface="Nazanin"/>
              <a:ea typeface="Times New Roman" pitchFamily="18" charset="0"/>
              <a:cs typeface="B Nazanin" pitchFamily="2" charset="-78"/>
            </a:rPr>
            <a:t> </a:t>
          </a:r>
          <a:r>
            <a:rPr kumimoji="0" lang="fa-IR" sz="2000" b="1" i="0" u="none" strike="noStrike" cap="none" normalizeH="0" baseline="0" dirty="0" smtClean="0">
              <a:ln/>
              <a:effectLst/>
              <a:latin typeface="Nazanin"/>
              <a:ea typeface="Times New Roman" pitchFamily="18" charset="0"/>
              <a:cs typeface="B Nazanin" pitchFamily="2" charset="-78"/>
            </a:rPr>
            <a:t>را</a:t>
          </a:r>
          <a:r>
            <a:rPr kumimoji="0" lang="ar-SA" sz="2000" b="1" i="0" u="none" strike="noStrike" cap="none" normalizeH="0" baseline="0" dirty="0" smtClean="0">
              <a:ln/>
              <a:effectLst/>
              <a:latin typeface="Nazanin"/>
              <a:ea typeface="Times New Roman" pitchFamily="18" charset="0"/>
              <a:cs typeface="B Nazanin" pitchFamily="2" charset="-78"/>
            </a:rPr>
            <a:t> در گسترة‌ مورد نظر امکان پذير مي سازد. </a:t>
          </a:r>
          <a:endParaRPr lang="en-US" sz="2000" b="1" dirty="0">
            <a:cs typeface="B Nazanin" pitchFamily="2" charset="-78"/>
          </a:endParaRPr>
        </a:p>
      </dgm:t>
    </dgm:pt>
    <dgm:pt modelId="{BE563CDE-ABDB-400F-BEB8-461103AA3AC7}" type="parTrans" cxnId="{960C399C-8E26-4F53-B849-895B8F1E03CC}">
      <dgm:prSet/>
      <dgm:spPr/>
      <dgm:t>
        <a:bodyPr/>
        <a:lstStyle/>
        <a:p>
          <a:endParaRPr lang="en-US"/>
        </a:p>
      </dgm:t>
    </dgm:pt>
    <dgm:pt modelId="{A28BDCE7-7BB8-4CE5-9E99-D7094A5BC3D8}" type="sibTrans" cxnId="{960C399C-8E26-4F53-B849-895B8F1E03CC}">
      <dgm:prSet/>
      <dgm:spPr/>
      <dgm:t>
        <a:bodyPr/>
        <a:lstStyle/>
        <a:p>
          <a:endParaRPr lang="en-US"/>
        </a:p>
      </dgm:t>
    </dgm:pt>
    <dgm:pt modelId="{00E96022-AABA-4FCD-A6CB-C66D5ED17736}">
      <dgm:prSet phldrT="[Text]" custT="1"/>
      <dgm:spPr/>
      <dgm:t>
        <a:bodyPr/>
        <a:lstStyle/>
        <a:p>
          <a:r>
            <a:rPr lang="fa-IR" sz="1900" b="1" dirty="0" smtClean="0">
              <a:solidFill>
                <a:srgbClr val="642232"/>
              </a:solidFill>
              <a:cs typeface="B Zar" pitchFamily="2" charset="-78"/>
            </a:rPr>
            <a:t>3</a:t>
          </a:r>
        </a:p>
        <a:p>
          <a:r>
            <a:rPr lang="fa-IR" sz="2000" b="1" dirty="0" smtClean="0">
              <a:solidFill>
                <a:srgbClr val="642232"/>
              </a:solidFill>
              <a:cs typeface="B Zar" pitchFamily="2" charset="-78"/>
            </a:rPr>
            <a:t>الزامات روشی</a:t>
          </a:r>
        </a:p>
      </dgm:t>
    </dgm:pt>
    <dgm:pt modelId="{6E7FB40E-E744-4BE9-AEAD-D23FB73AEFB1}" type="parTrans" cxnId="{D4927751-0E17-459F-9F3B-B7D1B6421604}">
      <dgm:prSet/>
      <dgm:spPr/>
      <dgm:t>
        <a:bodyPr/>
        <a:lstStyle/>
        <a:p>
          <a:endParaRPr lang="en-US"/>
        </a:p>
      </dgm:t>
    </dgm:pt>
    <dgm:pt modelId="{5D930A61-1026-4593-B95E-47F0FF2F610F}" type="sibTrans" cxnId="{D4927751-0E17-459F-9F3B-B7D1B6421604}">
      <dgm:prSet/>
      <dgm:spPr/>
      <dgm:t>
        <a:bodyPr/>
        <a:lstStyle/>
        <a:p>
          <a:endParaRPr lang="en-US"/>
        </a:p>
      </dgm:t>
    </dgm:pt>
    <dgm:pt modelId="{6A3FD7CE-AB94-40DD-9D94-0896F9E5CD19}">
      <dgm:prSet phldrT="[Text]" custT="1"/>
      <dgm:spPr>
        <a:solidFill>
          <a:schemeClr val="accent2">
            <a:tint val="40000"/>
            <a:hueOff val="5025821"/>
            <a:satOff val="-4378"/>
            <a:lumOff val="-6"/>
            <a:alpha val="50000"/>
          </a:schemeClr>
        </a:solidFill>
        <a:ln>
          <a:solidFill>
            <a:schemeClr val="accent6">
              <a:lumMod val="50000"/>
            </a:schemeClr>
          </a:solidFill>
        </a:ln>
      </dgm:spPr>
      <dgm:t>
        <a:bodyPr/>
        <a:lstStyle/>
        <a:p>
          <a:pPr algn="justLow" rtl="1">
            <a:lnSpc>
              <a:spcPct val="100000"/>
            </a:lnSpc>
          </a:pPr>
          <a:r>
            <a:rPr kumimoji="0" lang="ar-SA" sz="2000" b="1" i="0" u="none" strike="noStrike" cap="none" normalizeH="0" baseline="0" dirty="0" smtClean="0">
              <a:ln/>
              <a:effectLst/>
              <a:latin typeface="Nazanin"/>
              <a:ea typeface="Times New Roman" pitchFamily="18" charset="0"/>
              <a:cs typeface="B Nazanin" pitchFamily="2" charset="-78"/>
            </a:rPr>
            <a:t>مجموعه اقداماتي که جهت تهية فرآيندها، دستورالعمل ها، آيين نامه ها و روش هاي مورد نياز بر مبناي </a:t>
          </a:r>
          <a:r>
            <a:rPr kumimoji="0" lang="fa-IR" sz="2000" b="1" i="0" u="none" strike="noStrike" cap="none" normalizeH="0" baseline="0" dirty="0" smtClean="0">
              <a:ln/>
              <a:effectLst/>
              <a:latin typeface="Nazanin"/>
              <a:ea typeface="Times New Roman" pitchFamily="18" charset="0"/>
              <a:cs typeface="B Nazanin" pitchFamily="2" charset="-78"/>
            </a:rPr>
            <a:t>سند راهبردي </a:t>
          </a:r>
          <a:r>
            <a:rPr kumimoji="0" lang="ar-SA" sz="2000" b="1" i="0" u="none" strike="noStrike" cap="none" normalizeH="0" baseline="0" dirty="0" smtClean="0">
              <a:ln/>
              <a:effectLst/>
              <a:latin typeface="Nazanin"/>
              <a:ea typeface="Times New Roman" pitchFamily="18" charset="0"/>
              <a:cs typeface="B Nazanin" pitchFamily="2" charset="-78"/>
            </a:rPr>
            <a:t>را فراهم مي</a:t>
          </a:r>
          <a:r>
            <a:rPr kumimoji="0" lang="fa-IR" sz="2000" b="1" i="0" u="none" strike="noStrike" cap="none" normalizeH="0" baseline="0" dirty="0" smtClean="0">
              <a:ln/>
              <a:effectLst/>
              <a:latin typeface="Nazanin"/>
              <a:ea typeface="Times New Roman" pitchFamily="18" charset="0"/>
              <a:cs typeface="B Nazanin" pitchFamily="2" charset="-78"/>
            </a:rPr>
            <a:t>‌</a:t>
          </a:r>
          <a:r>
            <a:rPr kumimoji="0" lang="ar-SA" sz="2000" b="1" i="0" u="none" strike="noStrike" cap="none" normalizeH="0" baseline="0" dirty="0" smtClean="0">
              <a:ln/>
              <a:effectLst/>
              <a:latin typeface="Nazanin"/>
              <a:ea typeface="Times New Roman" pitchFamily="18" charset="0"/>
              <a:cs typeface="B Nazanin" pitchFamily="2" charset="-78"/>
            </a:rPr>
            <a:t>سازد.</a:t>
          </a:r>
          <a:endParaRPr lang="en-US" sz="2000" b="1" dirty="0">
            <a:cs typeface="B Nazanin" pitchFamily="2" charset="-78"/>
          </a:endParaRPr>
        </a:p>
      </dgm:t>
    </dgm:pt>
    <dgm:pt modelId="{3D251666-6E7C-4D56-8C66-A8455D442D58}" type="parTrans" cxnId="{63DD8315-9588-48E0-B120-D7596C1BBE60}">
      <dgm:prSet/>
      <dgm:spPr/>
      <dgm:t>
        <a:bodyPr/>
        <a:lstStyle/>
        <a:p>
          <a:endParaRPr lang="en-US"/>
        </a:p>
      </dgm:t>
    </dgm:pt>
    <dgm:pt modelId="{1D8D005A-3C73-4C35-9E92-F9E85E8F5F77}" type="sibTrans" cxnId="{63DD8315-9588-48E0-B120-D7596C1BBE60}">
      <dgm:prSet/>
      <dgm:spPr/>
      <dgm:t>
        <a:bodyPr/>
        <a:lstStyle/>
        <a:p>
          <a:endParaRPr lang="en-US"/>
        </a:p>
      </dgm:t>
    </dgm:pt>
    <dgm:pt modelId="{E1BCFDD8-CB1B-4577-AAFF-CF96570D5407}">
      <dgm:prSet phldrT="[Text]" custT="1"/>
      <dgm:spPr>
        <a:solidFill>
          <a:schemeClr val="accent2">
            <a:tint val="40000"/>
            <a:hueOff val="0"/>
            <a:satOff val="0"/>
            <a:lumOff val="0"/>
            <a:alpha val="24000"/>
          </a:schemeClr>
        </a:solidFill>
        <a:ln>
          <a:solidFill>
            <a:schemeClr val="accent6">
              <a:lumMod val="50000"/>
            </a:schemeClr>
          </a:solidFill>
        </a:ln>
      </dgm:spPr>
      <dgm:t>
        <a:bodyPr/>
        <a:lstStyle/>
        <a:p>
          <a:pPr algn="justLow" rtl="1">
            <a:lnSpc>
              <a:spcPct val="100000"/>
            </a:lnSpc>
          </a:pPr>
          <a:r>
            <a:rPr kumimoji="0" lang="ar-SA" sz="2000" b="1" i="0" u="none" strike="noStrike" cap="none" normalizeH="0" baseline="0" dirty="0" smtClean="0">
              <a:ln/>
              <a:effectLst/>
              <a:latin typeface="Nazanin"/>
              <a:ea typeface="Times New Roman" pitchFamily="18" charset="0"/>
              <a:cs typeface="B Nazanin" pitchFamily="2" charset="-78"/>
            </a:rPr>
            <a:t>مجموعه اي از حمايت ها، ضوابط، مقررات و اقدامات؛ اعم از تصويب در م</a:t>
          </a:r>
          <a:r>
            <a:rPr kumimoji="0" lang="fa-IR" sz="2000" b="1" i="0" u="none" strike="noStrike" cap="none" normalizeH="0" baseline="0" dirty="0" smtClean="0">
              <a:ln/>
              <a:effectLst/>
              <a:latin typeface="Nazanin"/>
              <a:ea typeface="Times New Roman" pitchFamily="18" charset="0"/>
              <a:cs typeface="B Nazanin" pitchFamily="2" charset="-78"/>
            </a:rPr>
            <a:t>راجع ذی صلاح</a:t>
          </a:r>
          <a:r>
            <a:rPr kumimoji="0" lang="ar-SA" sz="2000" b="1" i="0" u="none" strike="noStrike" cap="none" normalizeH="0" baseline="0" dirty="0" smtClean="0">
              <a:ln/>
              <a:effectLst/>
              <a:latin typeface="Nazanin"/>
              <a:ea typeface="Times New Roman" pitchFamily="18" charset="0"/>
              <a:cs typeface="B Nazanin" pitchFamily="2" charset="-78"/>
            </a:rPr>
            <a:t> و ساير نيازمندي هاي حمايتي که امکان تحقق </a:t>
          </a:r>
          <a:r>
            <a:rPr kumimoji="0" lang="fa-IR" sz="2000" b="1" i="0" u="none" strike="noStrike" cap="none" normalizeH="0" baseline="0" dirty="0" smtClean="0">
              <a:ln/>
              <a:effectLst/>
              <a:latin typeface="Nazanin"/>
              <a:ea typeface="Times New Roman" pitchFamily="18" charset="0"/>
              <a:cs typeface="B Nazanin" pitchFamily="2" charset="-78"/>
            </a:rPr>
            <a:t>سند راهبردي </a:t>
          </a:r>
          <a:r>
            <a:rPr kumimoji="0" lang="ar-SA" sz="2000" b="1" i="0" u="none" strike="noStrike" cap="none" normalizeH="0" baseline="0" dirty="0" smtClean="0">
              <a:ln/>
              <a:effectLst/>
              <a:latin typeface="Nazanin"/>
              <a:ea typeface="Times New Roman" pitchFamily="18" charset="0"/>
              <a:cs typeface="B Nazanin" pitchFamily="2" charset="-78"/>
            </a:rPr>
            <a:t>را فراهم و دامنة تحقق آن را تعيين مي کند.</a:t>
          </a:r>
          <a:endParaRPr lang="en-US" sz="2000" b="1" dirty="0">
            <a:cs typeface="B Nazanin" pitchFamily="2" charset="-78"/>
          </a:endParaRPr>
        </a:p>
      </dgm:t>
    </dgm:pt>
    <dgm:pt modelId="{EDFA33BD-CE6D-4A0D-A3A1-1F2FAFD3DF41}" type="sibTrans" cxnId="{DAEA94B8-E355-42F0-BDD9-A78D96F501D2}">
      <dgm:prSet/>
      <dgm:spPr/>
      <dgm:t>
        <a:bodyPr/>
        <a:lstStyle/>
        <a:p>
          <a:endParaRPr lang="en-US"/>
        </a:p>
      </dgm:t>
    </dgm:pt>
    <dgm:pt modelId="{27DAC446-412D-491E-9EAD-130BFDF52667}" type="parTrans" cxnId="{DAEA94B8-E355-42F0-BDD9-A78D96F501D2}">
      <dgm:prSet/>
      <dgm:spPr/>
      <dgm:t>
        <a:bodyPr/>
        <a:lstStyle/>
        <a:p>
          <a:endParaRPr lang="en-US"/>
        </a:p>
      </dgm:t>
    </dgm:pt>
    <dgm:pt modelId="{56FCC551-F6E7-4A01-9EDA-89C874756D5F}" type="pres">
      <dgm:prSet presAssocID="{39B9D7DE-2AC8-4007-A8F8-A1187AF90138}" presName="Name0" presStyleCnt="0">
        <dgm:presLayoutVars>
          <dgm:dir/>
          <dgm:animLvl val="lvl"/>
          <dgm:resizeHandles val="exact"/>
        </dgm:presLayoutVars>
      </dgm:prSet>
      <dgm:spPr/>
      <dgm:t>
        <a:bodyPr/>
        <a:lstStyle/>
        <a:p>
          <a:endParaRPr lang="en-US"/>
        </a:p>
      </dgm:t>
    </dgm:pt>
    <dgm:pt modelId="{F35F8EDD-0D55-41E6-B2CA-BC758252F2CD}" type="pres">
      <dgm:prSet presAssocID="{4BE6B06D-F4E9-4747-900E-FF2472D2B533}" presName="linNode" presStyleCnt="0"/>
      <dgm:spPr/>
      <dgm:t>
        <a:bodyPr/>
        <a:lstStyle/>
        <a:p>
          <a:endParaRPr lang="en-US"/>
        </a:p>
      </dgm:t>
    </dgm:pt>
    <dgm:pt modelId="{398EBA3F-527B-4A81-97E5-51CA4439E419}" type="pres">
      <dgm:prSet presAssocID="{4BE6B06D-F4E9-4747-900E-FF2472D2B533}" presName="parentText" presStyleLbl="node1" presStyleIdx="0" presStyleCnt="3" custScaleX="68862" custLinFactX="100000" custLinFactNeighborX="145455" custLinFactNeighborY="-3">
        <dgm:presLayoutVars>
          <dgm:chMax val="1"/>
          <dgm:bulletEnabled val="1"/>
        </dgm:presLayoutVars>
      </dgm:prSet>
      <dgm:spPr/>
      <dgm:t>
        <a:bodyPr/>
        <a:lstStyle/>
        <a:p>
          <a:endParaRPr lang="en-US"/>
        </a:p>
      </dgm:t>
    </dgm:pt>
    <dgm:pt modelId="{699AA9B7-A659-4557-AD12-3AE8ADF7A0D3}" type="pres">
      <dgm:prSet presAssocID="{4BE6B06D-F4E9-4747-900E-FF2472D2B533}" presName="descendantText" presStyleLbl="alignAccFollowNode1" presStyleIdx="0" presStyleCnt="3" custFlipVert="1" custFlipHor="1" custScaleX="190463" custScaleY="99216" custLinFactNeighborX="-98567" custLinFactNeighborY="116">
        <dgm:presLayoutVars>
          <dgm:bulletEnabled val="1"/>
        </dgm:presLayoutVars>
      </dgm:prSet>
      <dgm:spPr/>
      <dgm:t>
        <a:bodyPr/>
        <a:lstStyle/>
        <a:p>
          <a:endParaRPr lang="en-US"/>
        </a:p>
      </dgm:t>
    </dgm:pt>
    <dgm:pt modelId="{721F5B10-0E4E-41A6-8C5A-6BBC2EA88661}" type="pres">
      <dgm:prSet presAssocID="{9D36704C-3644-433C-846A-418BA7E8E398}" presName="sp" presStyleCnt="0"/>
      <dgm:spPr/>
      <dgm:t>
        <a:bodyPr/>
        <a:lstStyle/>
        <a:p>
          <a:endParaRPr lang="en-US"/>
        </a:p>
      </dgm:t>
    </dgm:pt>
    <dgm:pt modelId="{D3929828-C7EA-4D59-8AF3-0D1B2741CCDE}" type="pres">
      <dgm:prSet presAssocID="{341C3265-1FF4-47DD-9381-9355C436295C}" presName="linNode" presStyleCnt="0"/>
      <dgm:spPr/>
      <dgm:t>
        <a:bodyPr/>
        <a:lstStyle/>
        <a:p>
          <a:endParaRPr lang="en-US"/>
        </a:p>
      </dgm:t>
    </dgm:pt>
    <dgm:pt modelId="{29550D97-A76C-4D4C-A679-7C22BC63D729}" type="pres">
      <dgm:prSet presAssocID="{341C3265-1FF4-47DD-9381-9355C436295C}" presName="parentText" presStyleLbl="node1" presStyleIdx="1" presStyleCnt="3" custScaleX="68862" custLinFactX="100000" custLinFactNeighborX="145455" custLinFactNeighborY="3">
        <dgm:presLayoutVars>
          <dgm:chMax val="1"/>
          <dgm:bulletEnabled val="1"/>
        </dgm:presLayoutVars>
      </dgm:prSet>
      <dgm:spPr/>
      <dgm:t>
        <a:bodyPr/>
        <a:lstStyle/>
        <a:p>
          <a:endParaRPr lang="en-US"/>
        </a:p>
      </dgm:t>
    </dgm:pt>
    <dgm:pt modelId="{CF6F0978-5CD3-4429-AA17-7D9405E5D604}" type="pres">
      <dgm:prSet presAssocID="{341C3265-1FF4-47DD-9381-9355C436295C}" presName="descendantText" presStyleLbl="alignAccFollowNode1" presStyleIdx="1" presStyleCnt="3" custFlipVert="1" custFlipHor="1" custScaleX="190463" custScaleY="97979" custLinFactNeighborX="-68887" custLinFactNeighborY="-881">
        <dgm:presLayoutVars>
          <dgm:bulletEnabled val="1"/>
        </dgm:presLayoutVars>
      </dgm:prSet>
      <dgm:spPr/>
      <dgm:t>
        <a:bodyPr/>
        <a:lstStyle/>
        <a:p>
          <a:endParaRPr lang="en-US"/>
        </a:p>
      </dgm:t>
    </dgm:pt>
    <dgm:pt modelId="{E0F8E056-335F-483E-B41B-174C5190BDAA}" type="pres">
      <dgm:prSet presAssocID="{FD3A0A6D-A7DF-4645-9070-9B0C603731E7}" presName="sp" presStyleCnt="0"/>
      <dgm:spPr/>
      <dgm:t>
        <a:bodyPr/>
        <a:lstStyle/>
        <a:p>
          <a:endParaRPr lang="en-US"/>
        </a:p>
      </dgm:t>
    </dgm:pt>
    <dgm:pt modelId="{D87045B8-2174-4805-8A7C-B9CE0AEFFA01}" type="pres">
      <dgm:prSet presAssocID="{00E96022-AABA-4FCD-A6CB-C66D5ED17736}" presName="linNode" presStyleCnt="0"/>
      <dgm:spPr/>
      <dgm:t>
        <a:bodyPr/>
        <a:lstStyle/>
        <a:p>
          <a:endParaRPr lang="en-US"/>
        </a:p>
      </dgm:t>
    </dgm:pt>
    <dgm:pt modelId="{0F5601D6-AAD0-4A59-81B1-DF99A6E1F410}" type="pres">
      <dgm:prSet presAssocID="{00E96022-AABA-4FCD-A6CB-C66D5ED17736}" presName="parentText" presStyleLbl="node1" presStyleIdx="2" presStyleCnt="3" custScaleX="68862" custLinFactX="100000" custLinFactNeighborX="136076" custLinFactNeighborY="3">
        <dgm:presLayoutVars>
          <dgm:chMax val="1"/>
          <dgm:bulletEnabled val="1"/>
        </dgm:presLayoutVars>
      </dgm:prSet>
      <dgm:spPr/>
      <dgm:t>
        <a:bodyPr/>
        <a:lstStyle/>
        <a:p>
          <a:endParaRPr lang="en-US"/>
        </a:p>
      </dgm:t>
    </dgm:pt>
    <dgm:pt modelId="{5170159F-4797-4A6E-879E-0D0C9DED2068}" type="pres">
      <dgm:prSet presAssocID="{00E96022-AABA-4FCD-A6CB-C66D5ED17736}" presName="descendantText" presStyleLbl="alignAccFollowNode1" presStyleIdx="2" presStyleCnt="3" custFlipVert="1" custFlipHor="1" custScaleX="190463" custScaleY="97979" custLinFactNeighborX="-68887" custLinFactNeighborY="856">
        <dgm:presLayoutVars>
          <dgm:bulletEnabled val="1"/>
        </dgm:presLayoutVars>
      </dgm:prSet>
      <dgm:spPr/>
      <dgm:t>
        <a:bodyPr/>
        <a:lstStyle/>
        <a:p>
          <a:endParaRPr lang="en-US"/>
        </a:p>
      </dgm:t>
    </dgm:pt>
  </dgm:ptLst>
  <dgm:cxnLst>
    <dgm:cxn modelId="{2D0295B7-18A3-4166-BDE3-A550ED97CFC7}" type="presOf" srcId="{341C3265-1FF4-47DD-9381-9355C436295C}" destId="{29550D97-A76C-4D4C-A679-7C22BC63D729}" srcOrd="0" destOrd="0" presId="urn:microsoft.com/office/officeart/2005/8/layout/vList5"/>
    <dgm:cxn modelId="{960C399C-8E26-4F53-B849-895B8F1E03CC}" srcId="{341C3265-1FF4-47DD-9381-9355C436295C}" destId="{BC27AC40-31B6-4D6C-93A5-4E108261625D}" srcOrd="0" destOrd="0" parTransId="{BE563CDE-ABDB-400F-BEB8-461103AA3AC7}" sibTransId="{A28BDCE7-7BB8-4CE5-9E99-D7094A5BC3D8}"/>
    <dgm:cxn modelId="{E250750B-36E2-421C-A4C8-3BCD615403F3}" type="presOf" srcId="{39B9D7DE-2AC8-4007-A8F8-A1187AF90138}" destId="{56FCC551-F6E7-4A01-9EDA-89C874756D5F}" srcOrd="0" destOrd="0" presId="urn:microsoft.com/office/officeart/2005/8/layout/vList5"/>
    <dgm:cxn modelId="{164AAB92-BE4D-4A05-B7F7-109F12E81241}" srcId="{39B9D7DE-2AC8-4007-A8F8-A1187AF90138}" destId="{4BE6B06D-F4E9-4747-900E-FF2472D2B533}" srcOrd="0" destOrd="0" parTransId="{673BB27B-111C-4BE3-A742-0644CAC0F893}" sibTransId="{9D36704C-3644-433C-846A-418BA7E8E398}"/>
    <dgm:cxn modelId="{6EA553B8-A2DD-45D6-BED2-48016C871C27}" type="presOf" srcId="{BC27AC40-31B6-4D6C-93A5-4E108261625D}" destId="{CF6F0978-5CD3-4429-AA17-7D9405E5D604}" srcOrd="0" destOrd="0" presId="urn:microsoft.com/office/officeart/2005/8/layout/vList5"/>
    <dgm:cxn modelId="{2535ACBB-344C-4AA7-8404-B99CE40A1C6B}" type="presOf" srcId="{00E96022-AABA-4FCD-A6CB-C66D5ED17736}" destId="{0F5601D6-AAD0-4A59-81B1-DF99A6E1F410}" srcOrd="0" destOrd="0" presId="urn:microsoft.com/office/officeart/2005/8/layout/vList5"/>
    <dgm:cxn modelId="{32E1424F-7317-4D3E-A5A1-739E3EAEA6EB}" type="presOf" srcId="{E1BCFDD8-CB1B-4577-AAFF-CF96570D5407}" destId="{699AA9B7-A659-4557-AD12-3AE8ADF7A0D3}" srcOrd="0" destOrd="0" presId="urn:microsoft.com/office/officeart/2005/8/layout/vList5"/>
    <dgm:cxn modelId="{B5E6419F-DA6D-4357-862D-DE5AEBD0EB09}" type="presOf" srcId="{6A3FD7CE-AB94-40DD-9D94-0896F9E5CD19}" destId="{5170159F-4797-4A6E-879E-0D0C9DED2068}" srcOrd="0" destOrd="0" presId="urn:microsoft.com/office/officeart/2005/8/layout/vList5"/>
    <dgm:cxn modelId="{7ADB0889-42DA-4542-B9B8-13C05BECBE09}" srcId="{39B9D7DE-2AC8-4007-A8F8-A1187AF90138}" destId="{341C3265-1FF4-47DD-9381-9355C436295C}" srcOrd="1" destOrd="0" parTransId="{C72ADF7A-40A3-4465-B6D7-8232C626DDFB}" sibTransId="{FD3A0A6D-A7DF-4645-9070-9B0C603731E7}"/>
    <dgm:cxn modelId="{D4927751-0E17-459F-9F3B-B7D1B6421604}" srcId="{39B9D7DE-2AC8-4007-A8F8-A1187AF90138}" destId="{00E96022-AABA-4FCD-A6CB-C66D5ED17736}" srcOrd="2" destOrd="0" parTransId="{6E7FB40E-E744-4BE9-AEAD-D23FB73AEFB1}" sibTransId="{5D930A61-1026-4593-B95E-47F0FF2F610F}"/>
    <dgm:cxn modelId="{63DD8315-9588-48E0-B120-D7596C1BBE60}" srcId="{00E96022-AABA-4FCD-A6CB-C66D5ED17736}" destId="{6A3FD7CE-AB94-40DD-9D94-0896F9E5CD19}" srcOrd="0" destOrd="0" parTransId="{3D251666-6E7C-4D56-8C66-A8455D442D58}" sibTransId="{1D8D005A-3C73-4C35-9E92-F9E85E8F5F77}"/>
    <dgm:cxn modelId="{DAEA94B8-E355-42F0-BDD9-A78D96F501D2}" srcId="{4BE6B06D-F4E9-4747-900E-FF2472D2B533}" destId="{E1BCFDD8-CB1B-4577-AAFF-CF96570D5407}" srcOrd="0" destOrd="0" parTransId="{27DAC446-412D-491E-9EAD-130BFDF52667}" sibTransId="{EDFA33BD-CE6D-4A0D-A3A1-1F2FAFD3DF41}"/>
    <dgm:cxn modelId="{0B912300-DB3B-488D-9464-266C586B8322}" type="presOf" srcId="{4BE6B06D-F4E9-4747-900E-FF2472D2B533}" destId="{398EBA3F-527B-4A81-97E5-51CA4439E419}" srcOrd="0" destOrd="0" presId="urn:microsoft.com/office/officeart/2005/8/layout/vList5"/>
    <dgm:cxn modelId="{691FD475-DB48-4193-9A74-C988A8931449}" type="presParOf" srcId="{56FCC551-F6E7-4A01-9EDA-89C874756D5F}" destId="{F35F8EDD-0D55-41E6-B2CA-BC758252F2CD}" srcOrd="0" destOrd="0" presId="urn:microsoft.com/office/officeart/2005/8/layout/vList5"/>
    <dgm:cxn modelId="{2F5A6769-BB39-400B-89FE-D12F7ED1F240}" type="presParOf" srcId="{F35F8EDD-0D55-41E6-B2CA-BC758252F2CD}" destId="{398EBA3F-527B-4A81-97E5-51CA4439E419}" srcOrd="0" destOrd="0" presId="urn:microsoft.com/office/officeart/2005/8/layout/vList5"/>
    <dgm:cxn modelId="{51B86182-CD9E-4302-8167-245E433D7662}" type="presParOf" srcId="{F35F8EDD-0D55-41E6-B2CA-BC758252F2CD}" destId="{699AA9B7-A659-4557-AD12-3AE8ADF7A0D3}" srcOrd="1" destOrd="0" presId="urn:microsoft.com/office/officeart/2005/8/layout/vList5"/>
    <dgm:cxn modelId="{3A9E5852-B56B-4D79-86AB-702447579FD2}" type="presParOf" srcId="{56FCC551-F6E7-4A01-9EDA-89C874756D5F}" destId="{721F5B10-0E4E-41A6-8C5A-6BBC2EA88661}" srcOrd="1" destOrd="0" presId="urn:microsoft.com/office/officeart/2005/8/layout/vList5"/>
    <dgm:cxn modelId="{1A676DFA-11D7-4D48-BA3B-AB70601991E8}" type="presParOf" srcId="{56FCC551-F6E7-4A01-9EDA-89C874756D5F}" destId="{D3929828-C7EA-4D59-8AF3-0D1B2741CCDE}" srcOrd="2" destOrd="0" presId="urn:microsoft.com/office/officeart/2005/8/layout/vList5"/>
    <dgm:cxn modelId="{0B78CD36-497F-40AD-B404-43E4D4D78916}" type="presParOf" srcId="{D3929828-C7EA-4D59-8AF3-0D1B2741CCDE}" destId="{29550D97-A76C-4D4C-A679-7C22BC63D729}" srcOrd="0" destOrd="0" presId="urn:microsoft.com/office/officeart/2005/8/layout/vList5"/>
    <dgm:cxn modelId="{6B5AA86B-0796-4C98-9B64-B0631B5D14A5}" type="presParOf" srcId="{D3929828-C7EA-4D59-8AF3-0D1B2741CCDE}" destId="{CF6F0978-5CD3-4429-AA17-7D9405E5D604}" srcOrd="1" destOrd="0" presId="urn:microsoft.com/office/officeart/2005/8/layout/vList5"/>
    <dgm:cxn modelId="{02A917E7-05FF-44DB-B146-76798C5A6C14}" type="presParOf" srcId="{56FCC551-F6E7-4A01-9EDA-89C874756D5F}" destId="{E0F8E056-335F-483E-B41B-174C5190BDAA}" srcOrd="3" destOrd="0" presId="urn:microsoft.com/office/officeart/2005/8/layout/vList5"/>
    <dgm:cxn modelId="{A48E513C-0EEB-4647-A855-4886088ADCEE}" type="presParOf" srcId="{56FCC551-F6E7-4A01-9EDA-89C874756D5F}" destId="{D87045B8-2174-4805-8A7C-B9CE0AEFFA01}" srcOrd="4" destOrd="0" presId="urn:microsoft.com/office/officeart/2005/8/layout/vList5"/>
    <dgm:cxn modelId="{BFE74AC1-ABC6-4E5C-A718-6D8A6CE74401}" type="presParOf" srcId="{D87045B8-2174-4805-8A7C-B9CE0AEFFA01}" destId="{0F5601D6-AAD0-4A59-81B1-DF99A6E1F410}" srcOrd="0" destOrd="0" presId="urn:microsoft.com/office/officeart/2005/8/layout/vList5"/>
    <dgm:cxn modelId="{32C08664-2511-4EA0-ABF0-B41EFC750C16}" type="presParOf" srcId="{D87045B8-2174-4805-8A7C-B9CE0AEFFA01}" destId="{5170159F-4797-4A6E-879E-0D0C9DED206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B9D7DE-2AC8-4007-A8F8-A1187AF90138}" type="doc">
      <dgm:prSet loTypeId="urn:microsoft.com/office/officeart/2005/8/layout/vList5" loCatId="list" qsTypeId="urn:microsoft.com/office/officeart/2005/8/quickstyle/simple3" qsCatId="simple" csTypeId="urn:microsoft.com/office/officeart/2005/8/colors/colorful5" csCatId="colorful" phldr="1"/>
      <dgm:spPr/>
      <dgm:t>
        <a:bodyPr/>
        <a:lstStyle/>
        <a:p>
          <a:endParaRPr lang="en-US"/>
        </a:p>
      </dgm:t>
    </dgm:pt>
    <dgm:pt modelId="{4BE6B06D-F4E9-4747-900E-FF2472D2B533}">
      <dgm:prSet phldrT="[Text]" custT="1"/>
      <dgm:spPr/>
      <dgm:t>
        <a:bodyPr/>
        <a:lstStyle/>
        <a:p>
          <a:pPr>
            <a:spcAft>
              <a:spcPts val="0"/>
            </a:spcAft>
          </a:pPr>
          <a:r>
            <a:rPr lang="fa-IR" sz="2000" b="1" dirty="0" smtClean="0">
              <a:solidFill>
                <a:srgbClr val="642232"/>
              </a:solidFill>
              <a:cs typeface="B Nazanin" panose="00000400000000000000" pitchFamily="2" charset="-78"/>
            </a:rPr>
            <a:t>4</a:t>
          </a:r>
        </a:p>
        <a:p>
          <a:pPr>
            <a:spcAft>
              <a:spcPts val="0"/>
            </a:spcAft>
          </a:pPr>
          <a:r>
            <a:rPr lang="fa-IR" sz="2000" b="1" dirty="0" smtClean="0">
              <a:solidFill>
                <a:srgbClr val="642232"/>
              </a:solidFill>
              <a:cs typeface="B Nazanin" panose="00000400000000000000" pitchFamily="2" charset="-78"/>
            </a:rPr>
            <a:t>الزامات مالی</a:t>
          </a:r>
        </a:p>
      </dgm:t>
    </dgm:pt>
    <dgm:pt modelId="{673BB27B-111C-4BE3-A742-0644CAC0F893}" type="parTrans" cxnId="{164AAB92-BE4D-4A05-B7F7-109F12E81241}">
      <dgm:prSet/>
      <dgm:spPr/>
      <dgm:t>
        <a:bodyPr/>
        <a:lstStyle/>
        <a:p>
          <a:endParaRPr lang="en-US">
            <a:cs typeface="B Nazanin" panose="00000400000000000000" pitchFamily="2" charset="-78"/>
          </a:endParaRPr>
        </a:p>
      </dgm:t>
    </dgm:pt>
    <dgm:pt modelId="{9D36704C-3644-433C-846A-418BA7E8E398}" type="sibTrans" cxnId="{164AAB92-BE4D-4A05-B7F7-109F12E81241}">
      <dgm:prSet/>
      <dgm:spPr/>
      <dgm:t>
        <a:bodyPr/>
        <a:lstStyle/>
        <a:p>
          <a:endParaRPr lang="en-US">
            <a:cs typeface="B Nazanin" panose="00000400000000000000" pitchFamily="2" charset="-78"/>
          </a:endParaRPr>
        </a:p>
      </dgm:t>
    </dgm:pt>
    <dgm:pt modelId="{E1BCFDD8-CB1B-4577-AAFF-CF96570D5407}">
      <dgm:prSet phldrT="[Text]" custT="1"/>
      <dgm:spPr>
        <a:solidFill>
          <a:schemeClr val="accent5">
            <a:tint val="40000"/>
            <a:hueOff val="0"/>
            <a:satOff val="0"/>
            <a:lumOff val="0"/>
            <a:alpha val="38000"/>
          </a:schemeClr>
        </a:solidFill>
        <a:ln>
          <a:solidFill>
            <a:schemeClr val="accent6">
              <a:lumMod val="50000"/>
            </a:schemeClr>
          </a:solidFill>
        </a:ln>
      </dgm:spPr>
      <dgm:t>
        <a:bodyPr/>
        <a:lstStyle/>
        <a:p>
          <a:pPr algn="justLow" rtl="1">
            <a:lnSpc>
              <a:spcPct val="100000"/>
            </a:lnSpc>
          </a:pPr>
          <a:r>
            <a:rPr kumimoji="0" lang="ar-SA" sz="2000" b="1" i="0" u="none" strike="noStrike" cap="none" normalizeH="0" baseline="0" dirty="0" smtClean="0">
              <a:ln/>
              <a:effectLst/>
              <a:latin typeface="Nazanin"/>
              <a:ea typeface="Times New Roman" pitchFamily="18" charset="0"/>
              <a:cs typeface="B Nazanin" panose="00000400000000000000" pitchFamily="2" charset="-78"/>
            </a:rPr>
            <a:t>مجموعه اي از تکاليف و اقدامات براي تأمين منابع مالي و تعيين هزينه </a:t>
          </a:r>
          <a:r>
            <a:rPr kumimoji="0" lang="fa-IR" sz="2000" b="1" i="0" u="none" strike="noStrike" cap="none" normalizeH="0" baseline="0" dirty="0" smtClean="0">
              <a:ln/>
              <a:effectLst/>
              <a:latin typeface="Nazanin"/>
              <a:ea typeface="Times New Roman" pitchFamily="18" charset="0"/>
              <a:cs typeface="B Nazanin" panose="00000400000000000000" pitchFamily="2" charset="-78"/>
            </a:rPr>
            <a:t>براي تحقق سند راهبردي </a:t>
          </a:r>
          <a:r>
            <a:rPr kumimoji="0" lang="ar-SA" sz="2000" b="1" i="0" u="none" strike="noStrike" cap="none" normalizeH="0" baseline="0" dirty="0" smtClean="0">
              <a:ln/>
              <a:effectLst/>
              <a:latin typeface="Nazanin"/>
              <a:ea typeface="Times New Roman" pitchFamily="18" charset="0"/>
              <a:cs typeface="B Nazanin" panose="00000400000000000000" pitchFamily="2" charset="-78"/>
            </a:rPr>
            <a:t>بايد در نظر گرفته شود.</a:t>
          </a:r>
          <a:endParaRPr lang="en-US" sz="2000" b="1" dirty="0">
            <a:cs typeface="B Nazanin" panose="00000400000000000000" pitchFamily="2" charset="-78"/>
          </a:endParaRPr>
        </a:p>
      </dgm:t>
    </dgm:pt>
    <dgm:pt modelId="{27DAC446-412D-491E-9EAD-130BFDF52667}" type="parTrans" cxnId="{DAEA94B8-E355-42F0-BDD9-A78D96F501D2}">
      <dgm:prSet/>
      <dgm:spPr/>
      <dgm:t>
        <a:bodyPr/>
        <a:lstStyle/>
        <a:p>
          <a:endParaRPr lang="en-US">
            <a:cs typeface="B Nazanin" panose="00000400000000000000" pitchFamily="2" charset="-78"/>
          </a:endParaRPr>
        </a:p>
      </dgm:t>
    </dgm:pt>
    <dgm:pt modelId="{EDFA33BD-CE6D-4A0D-A3A1-1F2FAFD3DF41}" type="sibTrans" cxnId="{DAEA94B8-E355-42F0-BDD9-A78D96F501D2}">
      <dgm:prSet/>
      <dgm:spPr/>
      <dgm:t>
        <a:bodyPr/>
        <a:lstStyle/>
        <a:p>
          <a:endParaRPr lang="en-US">
            <a:cs typeface="B Nazanin" panose="00000400000000000000" pitchFamily="2" charset="-78"/>
          </a:endParaRPr>
        </a:p>
      </dgm:t>
    </dgm:pt>
    <dgm:pt modelId="{341C3265-1FF4-47DD-9381-9355C436295C}">
      <dgm:prSet phldrT="[Text]" custT="1"/>
      <dgm:spPr/>
      <dgm:t>
        <a:bodyPr/>
        <a:lstStyle/>
        <a:p>
          <a:pPr>
            <a:spcAft>
              <a:spcPts val="0"/>
            </a:spcAft>
          </a:pPr>
          <a:r>
            <a:rPr lang="fa-IR" sz="2000" b="1" dirty="0" smtClean="0">
              <a:solidFill>
                <a:srgbClr val="642232"/>
              </a:solidFill>
              <a:cs typeface="B Nazanin" panose="00000400000000000000" pitchFamily="2" charset="-78"/>
            </a:rPr>
            <a:t>5</a:t>
          </a:r>
        </a:p>
        <a:p>
          <a:pPr>
            <a:spcAft>
              <a:spcPts val="0"/>
            </a:spcAft>
          </a:pPr>
          <a:r>
            <a:rPr lang="fa-IR" sz="2000" b="1" dirty="0" smtClean="0">
              <a:solidFill>
                <a:srgbClr val="642232"/>
              </a:solidFill>
              <a:cs typeface="B Nazanin" panose="00000400000000000000" pitchFamily="2" charset="-78"/>
            </a:rPr>
            <a:t>الزامات </a:t>
          </a:r>
          <a:r>
            <a:rPr lang="fa-IR" sz="1800" b="1" dirty="0" smtClean="0">
              <a:solidFill>
                <a:srgbClr val="642232"/>
              </a:solidFill>
              <a:cs typeface="B Nazanin" panose="00000400000000000000" pitchFamily="2" charset="-78"/>
            </a:rPr>
            <a:t>منابع انسانی</a:t>
          </a:r>
          <a:endParaRPr lang="fa-IR" sz="1900" b="1" dirty="0" smtClean="0">
            <a:solidFill>
              <a:srgbClr val="642232"/>
            </a:solidFill>
            <a:cs typeface="B Nazanin" panose="00000400000000000000" pitchFamily="2" charset="-78"/>
          </a:endParaRPr>
        </a:p>
      </dgm:t>
    </dgm:pt>
    <dgm:pt modelId="{C72ADF7A-40A3-4465-B6D7-8232C626DDFB}" type="parTrans" cxnId="{7ADB0889-42DA-4542-B9B8-13C05BECBE09}">
      <dgm:prSet/>
      <dgm:spPr/>
      <dgm:t>
        <a:bodyPr/>
        <a:lstStyle/>
        <a:p>
          <a:endParaRPr lang="en-US">
            <a:cs typeface="B Nazanin" panose="00000400000000000000" pitchFamily="2" charset="-78"/>
          </a:endParaRPr>
        </a:p>
      </dgm:t>
    </dgm:pt>
    <dgm:pt modelId="{FD3A0A6D-A7DF-4645-9070-9B0C603731E7}" type="sibTrans" cxnId="{7ADB0889-42DA-4542-B9B8-13C05BECBE09}">
      <dgm:prSet/>
      <dgm:spPr/>
      <dgm:t>
        <a:bodyPr/>
        <a:lstStyle/>
        <a:p>
          <a:endParaRPr lang="en-US">
            <a:cs typeface="B Nazanin" panose="00000400000000000000" pitchFamily="2" charset="-78"/>
          </a:endParaRPr>
        </a:p>
      </dgm:t>
    </dgm:pt>
    <dgm:pt modelId="{BC27AC40-31B6-4D6C-93A5-4E108261625D}">
      <dgm:prSet phldrT="[Text]" custT="1"/>
      <dgm:spPr>
        <a:solidFill>
          <a:schemeClr val="accent5">
            <a:tint val="40000"/>
            <a:hueOff val="-5370241"/>
            <a:satOff val="24126"/>
            <a:lumOff val="1658"/>
            <a:alpha val="41000"/>
          </a:schemeClr>
        </a:solidFill>
        <a:ln>
          <a:solidFill>
            <a:schemeClr val="accent6">
              <a:lumMod val="50000"/>
            </a:schemeClr>
          </a:solidFill>
        </a:ln>
      </dgm:spPr>
      <dgm:t>
        <a:bodyPr/>
        <a:lstStyle/>
        <a:p>
          <a:pPr algn="justLow" rtl="1">
            <a:lnSpc>
              <a:spcPct val="100000"/>
            </a:lnSpc>
          </a:pPr>
          <a:r>
            <a:rPr kumimoji="0" lang="ar-SA" sz="2000" b="1" i="0" u="none" strike="noStrike" cap="none" normalizeH="0" baseline="0" dirty="0" smtClean="0">
              <a:ln/>
              <a:effectLst/>
              <a:latin typeface="Nazanin"/>
              <a:ea typeface="Times New Roman" pitchFamily="18" charset="0"/>
              <a:cs typeface="B Nazanin" panose="00000400000000000000" pitchFamily="2" charset="-78"/>
            </a:rPr>
            <a:t>مجموعه اي از تکاليف و اقدامات مورد نياز جهت تأمين منابع انساني با ويژگي هاي مورد نياز براي تحقق </a:t>
          </a:r>
          <a:r>
            <a:rPr kumimoji="0" lang="fa-IR" sz="2000" b="1" i="0" u="none" strike="noStrike" cap="none" normalizeH="0" baseline="0" dirty="0" smtClean="0">
              <a:ln/>
              <a:effectLst/>
              <a:latin typeface="Nazanin"/>
              <a:ea typeface="Times New Roman" pitchFamily="18" charset="0"/>
              <a:cs typeface="B Nazanin" panose="00000400000000000000" pitchFamily="2" charset="-78"/>
            </a:rPr>
            <a:t>سند راهبردي </a:t>
          </a:r>
          <a:r>
            <a:rPr kumimoji="0" lang="ar-SA" sz="2000" b="1" i="0" u="none" strike="noStrike" cap="none" normalizeH="0" baseline="0" dirty="0" smtClean="0">
              <a:ln/>
              <a:effectLst/>
              <a:latin typeface="Nazanin"/>
              <a:ea typeface="Times New Roman" pitchFamily="18" charset="0"/>
              <a:cs typeface="B Nazanin" panose="00000400000000000000" pitchFamily="2" charset="-78"/>
            </a:rPr>
            <a:t>از طريق منابع داخلي، آموزش، </a:t>
          </a:r>
          <a:r>
            <a:rPr kumimoji="0" lang="fa-IR" sz="2000" b="1" i="0" u="none" strike="noStrike" cap="none" normalizeH="0" baseline="0" dirty="0" smtClean="0">
              <a:ln/>
              <a:effectLst/>
              <a:latin typeface="Nazanin"/>
              <a:ea typeface="Times New Roman" pitchFamily="18" charset="0"/>
              <a:cs typeface="B Nazanin" panose="00000400000000000000" pitchFamily="2" charset="-78"/>
            </a:rPr>
            <a:t>توانمند سازي </a:t>
          </a:r>
          <a:r>
            <a:rPr kumimoji="0" lang="ar-SA" sz="2000" b="1" i="0" u="none" strike="noStrike" cap="none" normalizeH="0" baseline="0" dirty="0" smtClean="0">
              <a:ln/>
              <a:effectLst/>
              <a:latin typeface="Nazanin"/>
              <a:ea typeface="Times New Roman" pitchFamily="18" charset="0"/>
              <a:cs typeface="B Nazanin" panose="00000400000000000000" pitchFamily="2" charset="-78"/>
            </a:rPr>
            <a:t>،</a:t>
          </a:r>
          <a:r>
            <a:rPr kumimoji="0" lang="fa-IR" sz="2000" b="1" i="0" u="none" strike="noStrike" cap="none" normalizeH="0" baseline="0" dirty="0" smtClean="0">
              <a:ln/>
              <a:effectLst/>
              <a:latin typeface="Nazanin"/>
              <a:ea typeface="Times New Roman" pitchFamily="18" charset="0"/>
              <a:cs typeface="B Nazanin" panose="00000400000000000000" pitchFamily="2" charset="-78"/>
            </a:rPr>
            <a:t>رشدو </a:t>
          </a:r>
          <a:r>
            <a:rPr kumimoji="0" lang="ar-SA" sz="2000" b="1" i="0" u="none" strike="noStrike" cap="none" normalizeH="0" baseline="0" dirty="0" smtClean="0">
              <a:ln/>
              <a:effectLst/>
              <a:latin typeface="Nazanin"/>
              <a:ea typeface="Times New Roman" pitchFamily="18" charset="0"/>
              <a:cs typeface="B Nazanin" panose="00000400000000000000" pitchFamily="2" charset="-78"/>
            </a:rPr>
            <a:t>ارتقا و منابع خارجي.</a:t>
          </a:r>
          <a:endParaRPr lang="en-US" sz="2000" b="1" dirty="0">
            <a:cs typeface="B Nazanin" panose="00000400000000000000" pitchFamily="2" charset="-78"/>
          </a:endParaRPr>
        </a:p>
      </dgm:t>
    </dgm:pt>
    <dgm:pt modelId="{BE563CDE-ABDB-400F-BEB8-461103AA3AC7}" type="parTrans" cxnId="{960C399C-8E26-4F53-B849-895B8F1E03CC}">
      <dgm:prSet/>
      <dgm:spPr/>
      <dgm:t>
        <a:bodyPr/>
        <a:lstStyle/>
        <a:p>
          <a:endParaRPr lang="en-US">
            <a:cs typeface="B Nazanin" panose="00000400000000000000" pitchFamily="2" charset="-78"/>
          </a:endParaRPr>
        </a:p>
      </dgm:t>
    </dgm:pt>
    <dgm:pt modelId="{A28BDCE7-7BB8-4CE5-9E99-D7094A5BC3D8}" type="sibTrans" cxnId="{960C399C-8E26-4F53-B849-895B8F1E03CC}">
      <dgm:prSet/>
      <dgm:spPr/>
      <dgm:t>
        <a:bodyPr/>
        <a:lstStyle/>
        <a:p>
          <a:endParaRPr lang="en-US">
            <a:cs typeface="B Nazanin" panose="00000400000000000000" pitchFamily="2" charset="-78"/>
          </a:endParaRPr>
        </a:p>
      </dgm:t>
    </dgm:pt>
    <dgm:pt modelId="{00E96022-AABA-4FCD-A6CB-C66D5ED17736}">
      <dgm:prSet phldrT="[Text]" custT="1"/>
      <dgm:spPr/>
      <dgm:t>
        <a:bodyPr/>
        <a:lstStyle/>
        <a:p>
          <a:pPr>
            <a:spcAft>
              <a:spcPts val="0"/>
            </a:spcAft>
          </a:pPr>
          <a:r>
            <a:rPr lang="fa-IR" sz="1900" b="1" dirty="0" smtClean="0">
              <a:solidFill>
                <a:srgbClr val="642232"/>
              </a:solidFill>
              <a:cs typeface="B Nazanin" panose="00000400000000000000" pitchFamily="2" charset="-78"/>
            </a:rPr>
            <a:t>6</a:t>
          </a:r>
        </a:p>
        <a:p>
          <a:pPr>
            <a:spcAft>
              <a:spcPts val="0"/>
            </a:spcAft>
          </a:pPr>
          <a:r>
            <a:rPr lang="fa-IR" sz="2000" b="1" dirty="0" smtClean="0">
              <a:solidFill>
                <a:srgbClr val="642232"/>
              </a:solidFill>
              <a:cs typeface="B Nazanin" panose="00000400000000000000" pitchFamily="2" charset="-78"/>
            </a:rPr>
            <a:t>الزامات فرهنگ سازی</a:t>
          </a:r>
        </a:p>
      </dgm:t>
    </dgm:pt>
    <dgm:pt modelId="{6E7FB40E-E744-4BE9-AEAD-D23FB73AEFB1}" type="parTrans" cxnId="{D4927751-0E17-459F-9F3B-B7D1B6421604}">
      <dgm:prSet/>
      <dgm:spPr/>
      <dgm:t>
        <a:bodyPr/>
        <a:lstStyle/>
        <a:p>
          <a:endParaRPr lang="en-US">
            <a:cs typeface="B Nazanin" panose="00000400000000000000" pitchFamily="2" charset="-78"/>
          </a:endParaRPr>
        </a:p>
      </dgm:t>
    </dgm:pt>
    <dgm:pt modelId="{5D930A61-1026-4593-B95E-47F0FF2F610F}" type="sibTrans" cxnId="{D4927751-0E17-459F-9F3B-B7D1B6421604}">
      <dgm:prSet/>
      <dgm:spPr/>
      <dgm:t>
        <a:bodyPr/>
        <a:lstStyle/>
        <a:p>
          <a:endParaRPr lang="en-US">
            <a:cs typeface="B Nazanin" panose="00000400000000000000" pitchFamily="2" charset="-78"/>
          </a:endParaRPr>
        </a:p>
      </dgm:t>
    </dgm:pt>
    <dgm:pt modelId="{6A3FD7CE-AB94-40DD-9D94-0896F9E5CD19}">
      <dgm:prSet phldrT="[Text]" custT="1"/>
      <dgm:spPr>
        <a:solidFill>
          <a:schemeClr val="accent5">
            <a:tint val="40000"/>
            <a:hueOff val="-10740482"/>
            <a:satOff val="48253"/>
            <a:lumOff val="3317"/>
            <a:alpha val="52000"/>
          </a:schemeClr>
        </a:solidFill>
        <a:ln>
          <a:solidFill>
            <a:schemeClr val="accent6">
              <a:lumMod val="50000"/>
            </a:schemeClr>
          </a:solidFill>
        </a:ln>
      </dgm:spPr>
      <dgm:t>
        <a:bodyPr/>
        <a:lstStyle/>
        <a:p>
          <a:pPr algn="justLow" rtl="1">
            <a:lnSpc>
              <a:spcPct val="100000"/>
            </a:lnSpc>
          </a:pPr>
          <a:r>
            <a:rPr kumimoji="0" lang="ar-SA" sz="2000" b="1" i="0" u="none" strike="noStrike" cap="none" normalizeH="0" baseline="0" dirty="0" smtClean="0">
              <a:ln/>
              <a:effectLst/>
              <a:latin typeface="Nazanin"/>
              <a:ea typeface="Times New Roman" pitchFamily="18" charset="0"/>
              <a:cs typeface="B Nazanin" panose="00000400000000000000" pitchFamily="2" charset="-78"/>
            </a:rPr>
            <a:t>مجموعه اقداماتي که در راستاي ايجاد ذهنيت، باور، درک و فهم مشترک و برانگيزانندة منابع انساني </a:t>
          </a:r>
          <a:r>
            <a:rPr kumimoji="0" lang="fa-IR" sz="2000" b="1" i="0" u="none" strike="noStrike" cap="none" normalizeH="0" baseline="0" dirty="0" smtClean="0">
              <a:ln/>
              <a:effectLst/>
              <a:latin typeface="Nazanin"/>
              <a:ea typeface="Times New Roman" pitchFamily="18" charset="0"/>
              <a:cs typeface="B Nazanin" panose="00000400000000000000" pitchFamily="2" charset="-78"/>
            </a:rPr>
            <a:t>وهمچنين كارهاي نمادين</a:t>
          </a:r>
          <a:r>
            <a:rPr kumimoji="0" lang="ar-SA" sz="2000" b="1" i="0" u="none" strike="noStrike" cap="none" normalizeH="0" baseline="0" dirty="0" smtClean="0">
              <a:ln/>
              <a:effectLst/>
              <a:latin typeface="Nazanin"/>
              <a:ea typeface="Times New Roman" pitchFamily="18" charset="0"/>
              <a:cs typeface="B Nazanin" panose="00000400000000000000" pitchFamily="2" charset="-78"/>
            </a:rPr>
            <a:t>،</a:t>
          </a:r>
          <a:r>
            <a:rPr kumimoji="0" lang="fa-IR" sz="2000" b="1" i="0" u="none" strike="noStrike" cap="none" normalizeH="0" baseline="0" dirty="0" smtClean="0">
              <a:ln/>
              <a:effectLst/>
              <a:latin typeface="Nazanin"/>
              <a:ea typeface="Times New Roman" pitchFamily="18" charset="0"/>
              <a:cs typeface="B Nazanin" panose="00000400000000000000" pitchFamily="2" charset="-78"/>
            </a:rPr>
            <a:t>نهادي ونهادينه  </a:t>
          </a:r>
          <a:r>
            <a:rPr kumimoji="0" lang="ar-SA" sz="2000" b="1" i="0" u="none" strike="noStrike" cap="none" normalizeH="0" baseline="0" dirty="0" smtClean="0">
              <a:ln/>
              <a:effectLst/>
              <a:latin typeface="Nazanin"/>
              <a:ea typeface="Times New Roman" pitchFamily="18" charset="0"/>
              <a:cs typeface="B Nazanin" panose="00000400000000000000" pitchFamily="2" charset="-78"/>
            </a:rPr>
            <a:t>براي تحقق </a:t>
          </a:r>
          <a:r>
            <a:rPr kumimoji="0" lang="fa-IR" sz="2000" b="1" i="0" u="none" strike="noStrike" cap="none" normalizeH="0" baseline="0" dirty="0" smtClean="0">
              <a:ln/>
              <a:effectLst/>
              <a:latin typeface="Nazanin"/>
              <a:ea typeface="Times New Roman" pitchFamily="18" charset="0"/>
              <a:cs typeface="B Nazanin" panose="00000400000000000000" pitchFamily="2" charset="-78"/>
            </a:rPr>
            <a:t>سند راهبردي </a:t>
          </a:r>
          <a:r>
            <a:rPr kumimoji="0" lang="ar-SA" sz="2000" b="1" i="0" u="none" strike="noStrike" cap="none" normalizeH="0" baseline="0" dirty="0" smtClean="0">
              <a:ln/>
              <a:effectLst/>
              <a:latin typeface="Nazanin"/>
              <a:ea typeface="Times New Roman" pitchFamily="18" charset="0"/>
              <a:cs typeface="B Nazanin" panose="00000400000000000000" pitchFamily="2" charset="-78"/>
            </a:rPr>
            <a:t>نياز مي باشد.</a:t>
          </a:r>
          <a:endParaRPr lang="en-US" sz="2000" b="1" dirty="0">
            <a:cs typeface="B Nazanin" panose="00000400000000000000" pitchFamily="2" charset="-78"/>
          </a:endParaRPr>
        </a:p>
      </dgm:t>
    </dgm:pt>
    <dgm:pt modelId="{3D251666-6E7C-4D56-8C66-A8455D442D58}" type="parTrans" cxnId="{63DD8315-9588-48E0-B120-D7596C1BBE60}">
      <dgm:prSet/>
      <dgm:spPr/>
      <dgm:t>
        <a:bodyPr/>
        <a:lstStyle/>
        <a:p>
          <a:endParaRPr lang="en-US">
            <a:cs typeface="B Nazanin" panose="00000400000000000000" pitchFamily="2" charset="-78"/>
          </a:endParaRPr>
        </a:p>
      </dgm:t>
    </dgm:pt>
    <dgm:pt modelId="{1D8D005A-3C73-4C35-9E92-F9E85E8F5F77}" type="sibTrans" cxnId="{63DD8315-9588-48E0-B120-D7596C1BBE60}">
      <dgm:prSet/>
      <dgm:spPr/>
      <dgm:t>
        <a:bodyPr/>
        <a:lstStyle/>
        <a:p>
          <a:endParaRPr lang="en-US">
            <a:cs typeface="B Nazanin" panose="00000400000000000000" pitchFamily="2" charset="-78"/>
          </a:endParaRPr>
        </a:p>
      </dgm:t>
    </dgm:pt>
    <dgm:pt modelId="{56FCC551-F6E7-4A01-9EDA-89C874756D5F}" type="pres">
      <dgm:prSet presAssocID="{39B9D7DE-2AC8-4007-A8F8-A1187AF90138}" presName="Name0" presStyleCnt="0">
        <dgm:presLayoutVars>
          <dgm:dir/>
          <dgm:animLvl val="lvl"/>
          <dgm:resizeHandles val="exact"/>
        </dgm:presLayoutVars>
      </dgm:prSet>
      <dgm:spPr/>
      <dgm:t>
        <a:bodyPr/>
        <a:lstStyle/>
        <a:p>
          <a:endParaRPr lang="en-US"/>
        </a:p>
      </dgm:t>
    </dgm:pt>
    <dgm:pt modelId="{F35F8EDD-0D55-41E6-B2CA-BC758252F2CD}" type="pres">
      <dgm:prSet presAssocID="{4BE6B06D-F4E9-4747-900E-FF2472D2B533}" presName="linNode" presStyleCnt="0"/>
      <dgm:spPr/>
      <dgm:t>
        <a:bodyPr/>
        <a:lstStyle/>
        <a:p>
          <a:endParaRPr lang="en-US"/>
        </a:p>
      </dgm:t>
    </dgm:pt>
    <dgm:pt modelId="{398EBA3F-527B-4A81-97E5-51CA4439E419}" type="pres">
      <dgm:prSet presAssocID="{4BE6B06D-F4E9-4747-900E-FF2472D2B533}" presName="parentText" presStyleLbl="node1" presStyleIdx="0" presStyleCnt="3" custScaleX="68862" custLinFactX="100000" custLinFactNeighborX="136076" custLinFactNeighborY="-3">
        <dgm:presLayoutVars>
          <dgm:chMax val="1"/>
          <dgm:bulletEnabled val="1"/>
        </dgm:presLayoutVars>
      </dgm:prSet>
      <dgm:spPr/>
      <dgm:t>
        <a:bodyPr/>
        <a:lstStyle/>
        <a:p>
          <a:endParaRPr lang="en-US"/>
        </a:p>
      </dgm:t>
    </dgm:pt>
    <dgm:pt modelId="{699AA9B7-A659-4557-AD12-3AE8ADF7A0D3}" type="pres">
      <dgm:prSet presAssocID="{4BE6B06D-F4E9-4747-900E-FF2472D2B533}" presName="descendantText" presStyleLbl="alignAccFollowNode1" presStyleIdx="0" presStyleCnt="3" custFlipVert="1" custFlipHor="1" custScaleX="190463" custScaleY="99216" custLinFactNeighborX="-98567" custLinFactNeighborY="116">
        <dgm:presLayoutVars>
          <dgm:bulletEnabled val="1"/>
        </dgm:presLayoutVars>
      </dgm:prSet>
      <dgm:spPr/>
      <dgm:t>
        <a:bodyPr/>
        <a:lstStyle/>
        <a:p>
          <a:endParaRPr lang="en-US"/>
        </a:p>
      </dgm:t>
    </dgm:pt>
    <dgm:pt modelId="{721F5B10-0E4E-41A6-8C5A-6BBC2EA88661}" type="pres">
      <dgm:prSet presAssocID="{9D36704C-3644-433C-846A-418BA7E8E398}" presName="sp" presStyleCnt="0"/>
      <dgm:spPr/>
      <dgm:t>
        <a:bodyPr/>
        <a:lstStyle/>
        <a:p>
          <a:endParaRPr lang="en-US"/>
        </a:p>
      </dgm:t>
    </dgm:pt>
    <dgm:pt modelId="{D3929828-C7EA-4D59-8AF3-0D1B2741CCDE}" type="pres">
      <dgm:prSet presAssocID="{341C3265-1FF4-47DD-9381-9355C436295C}" presName="linNode" presStyleCnt="0"/>
      <dgm:spPr/>
      <dgm:t>
        <a:bodyPr/>
        <a:lstStyle/>
        <a:p>
          <a:endParaRPr lang="en-US"/>
        </a:p>
      </dgm:t>
    </dgm:pt>
    <dgm:pt modelId="{29550D97-A76C-4D4C-A679-7C22BC63D729}" type="pres">
      <dgm:prSet presAssocID="{341C3265-1FF4-47DD-9381-9355C436295C}" presName="parentText" presStyleLbl="node1" presStyleIdx="1" presStyleCnt="3" custScaleX="68862" custLinFactX="100000" custLinFactNeighborX="135090" custLinFactNeighborY="-2003">
        <dgm:presLayoutVars>
          <dgm:chMax val="1"/>
          <dgm:bulletEnabled val="1"/>
        </dgm:presLayoutVars>
      </dgm:prSet>
      <dgm:spPr/>
      <dgm:t>
        <a:bodyPr/>
        <a:lstStyle/>
        <a:p>
          <a:endParaRPr lang="en-US"/>
        </a:p>
      </dgm:t>
    </dgm:pt>
    <dgm:pt modelId="{CF6F0978-5CD3-4429-AA17-7D9405E5D604}" type="pres">
      <dgm:prSet presAssocID="{341C3265-1FF4-47DD-9381-9355C436295C}" presName="descendantText" presStyleLbl="alignAccFollowNode1" presStyleIdx="1" presStyleCnt="3" custFlipVert="1" custFlipHor="1" custScaleX="190463" custScaleY="97979" custLinFactNeighborX="-82886" custLinFactNeighborY="3384">
        <dgm:presLayoutVars>
          <dgm:bulletEnabled val="1"/>
        </dgm:presLayoutVars>
      </dgm:prSet>
      <dgm:spPr/>
      <dgm:t>
        <a:bodyPr/>
        <a:lstStyle/>
        <a:p>
          <a:endParaRPr lang="en-US"/>
        </a:p>
      </dgm:t>
    </dgm:pt>
    <dgm:pt modelId="{E0F8E056-335F-483E-B41B-174C5190BDAA}" type="pres">
      <dgm:prSet presAssocID="{FD3A0A6D-A7DF-4645-9070-9B0C603731E7}" presName="sp" presStyleCnt="0"/>
      <dgm:spPr/>
      <dgm:t>
        <a:bodyPr/>
        <a:lstStyle/>
        <a:p>
          <a:endParaRPr lang="en-US"/>
        </a:p>
      </dgm:t>
    </dgm:pt>
    <dgm:pt modelId="{D87045B8-2174-4805-8A7C-B9CE0AEFFA01}" type="pres">
      <dgm:prSet presAssocID="{00E96022-AABA-4FCD-A6CB-C66D5ED17736}" presName="linNode" presStyleCnt="0"/>
      <dgm:spPr/>
      <dgm:t>
        <a:bodyPr/>
        <a:lstStyle/>
        <a:p>
          <a:endParaRPr lang="en-US"/>
        </a:p>
      </dgm:t>
    </dgm:pt>
    <dgm:pt modelId="{0F5601D6-AAD0-4A59-81B1-DF99A6E1F410}" type="pres">
      <dgm:prSet presAssocID="{00E96022-AABA-4FCD-A6CB-C66D5ED17736}" presName="parentText" presStyleLbl="node1" presStyleIdx="2" presStyleCnt="3" custScaleX="68862" custLinFactX="100000" custLinFactNeighborX="136076" custLinFactNeighborY="3">
        <dgm:presLayoutVars>
          <dgm:chMax val="1"/>
          <dgm:bulletEnabled val="1"/>
        </dgm:presLayoutVars>
      </dgm:prSet>
      <dgm:spPr/>
      <dgm:t>
        <a:bodyPr/>
        <a:lstStyle/>
        <a:p>
          <a:endParaRPr lang="en-US"/>
        </a:p>
      </dgm:t>
    </dgm:pt>
    <dgm:pt modelId="{5170159F-4797-4A6E-879E-0D0C9DED2068}" type="pres">
      <dgm:prSet presAssocID="{00E96022-AABA-4FCD-A6CB-C66D5ED17736}" presName="descendantText" presStyleLbl="alignAccFollowNode1" presStyleIdx="2" presStyleCnt="3" custFlipVert="1" custFlipHor="1" custScaleX="190463" custScaleY="97979" custLinFactNeighborX="-82886" custLinFactNeighborY="3384">
        <dgm:presLayoutVars>
          <dgm:bulletEnabled val="1"/>
        </dgm:presLayoutVars>
      </dgm:prSet>
      <dgm:spPr/>
      <dgm:t>
        <a:bodyPr/>
        <a:lstStyle/>
        <a:p>
          <a:endParaRPr lang="en-US"/>
        </a:p>
      </dgm:t>
    </dgm:pt>
  </dgm:ptLst>
  <dgm:cxnLst>
    <dgm:cxn modelId="{37B51AF8-BF29-401D-99E2-4CF9D7FC3D78}" type="presOf" srcId="{4BE6B06D-F4E9-4747-900E-FF2472D2B533}" destId="{398EBA3F-527B-4A81-97E5-51CA4439E419}" srcOrd="0" destOrd="0" presId="urn:microsoft.com/office/officeart/2005/8/layout/vList5"/>
    <dgm:cxn modelId="{7B924FB2-FC2B-4FCA-92DA-3C9DDB3E580B}" type="presOf" srcId="{6A3FD7CE-AB94-40DD-9D94-0896F9E5CD19}" destId="{5170159F-4797-4A6E-879E-0D0C9DED2068}" srcOrd="0" destOrd="0" presId="urn:microsoft.com/office/officeart/2005/8/layout/vList5"/>
    <dgm:cxn modelId="{960C399C-8E26-4F53-B849-895B8F1E03CC}" srcId="{341C3265-1FF4-47DD-9381-9355C436295C}" destId="{BC27AC40-31B6-4D6C-93A5-4E108261625D}" srcOrd="0" destOrd="0" parTransId="{BE563CDE-ABDB-400F-BEB8-461103AA3AC7}" sibTransId="{A28BDCE7-7BB8-4CE5-9E99-D7094A5BC3D8}"/>
    <dgm:cxn modelId="{3E6C7965-5E39-4F73-879C-8C7180DAE9FF}" type="presOf" srcId="{39B9D7DE-2AC8-4007-A8F8-A1187AF90138}" destId="{56FCC551-F6E7-4A01-9EDA-89C874756D5F}" srcOrd="0" destOrd="0" presId="urn:microsoft.com/office/officeart/2005/8/layout/vList5"/>
    <dgm:cxn modelId="{164AAB92-BE4D-4A05-B7F7-109F12E81241}" srcId="{39B9D7DE-2AC8-4007-A8F8-A1187AF90138}" destId="{4BE6B06D-F4E9-4747-900E-FF2472D2B533}" srcOrd="0" destOrd="0" parTransId="{673BB27B-111C-4BE3-A742-0644CAC0F893}" sibTransId="{9D36704C-3644-433C-846A-418BA7E8E398}"/>
    <dgm:cxn modelId="{3FBE7929-183B-4E9E-96F6-3CEAA932048F}" type="presOf" srcId="{341C3265-1FF4-47DD-9381-9355C436295C}" destId="{29550D97-A76C-4D4C-A679-7C22BC63D729}" srcOrd="0" destOrd="0" presId="urn:microsoft.com/office/officeart/2005/8/layout/vList5"/>
    <dgm:cxn modelId="{3EE2F259-E256-4053-8607-92A202F0E3D2}" type="presOf" srcId="{00E96022-AABA-4FCD-A6CB-C66D5ED17736}" destId="{0F5601D6-AAD0-4A59-81B1-DF99A6E1F410}" srcOrd="0" destOrd="0" presId="urn:microsoft.com/office/officeart/2005/8/layout/vList5"/>
    <dgm:cxn modelId="{7ADB0889-42DA-4542-B9B8-13C05BECBE09}" srcId="{39B9D7DE-2AC8-4007-A8F8-A1187AF90138}" destId="{341C3265-1FF4-47DD-9381-9355C436295C}" srcOrd="1" destOrd="0" parTransId="{C72ADF7A-40A3-4465-B6D7-8232C626DDFB}" sibTransId="{FD3A0A6D-A7DF-4645-9070-9B0C603731E7}"/>
    <dgm:cxn modelId="{D4927751-0E17-459F-9F3B-B7D1B6421604}" srcId="{39B9D7DE-2AC8-4007-A8F8-A1187AF90138}" destId="{00E96022-AABA-4FCD-A6CB-C66D5ED17736}" srcOrd="2" destOrd="0" parTransId="{6E7FB40E-E744-4BE9-AEAD-D23FB73AEFB1}" sibTransId="{5D930A61-1026-4593-B95E-47F0FF2F610F}"/>
    <dgm:cxn modelId="{63DD8315-9588-48E0-B120-D7596C1BBE60}" srcId="{00E96022-AABA-4FCD-A6CB-C66D5ED17736}" destId="{6A3FD7CE-AB94-40DD-9D94-0896F9E5CD19}" srcOrd="0" destOrd="0" parTransId="{3D251666-6E7C-4D56-8C66-A8455D442D58}" sibTransId="{1D8D005A-3C73-4C35-9E92-F9E85E8F5F77}"/>
    <dgm:cxn modelId="{DAEA94B8-E355-42F0-BDD9-A78D96F501D2}" srcId="{4BE6B06D-F4E9-4747-900E-FF2472D2B533}" destId="{E1BCFDD8-CB1B-4577-AAFF-CF96570D5407}" srcOrd="0" destOrd="0" parTransId="{27DAC446-412D-491E-9EAD-130BFDF52667}" sibTransId="{EDFA33BD-CE6D-4A0D-A3A1-1F2FAFD3DF41}"/>
    <dgm:cxn modelId="{DAEA32CD-2C4E-422F-BAF3-68C6210713E9}" type="presOf" srcId="{BC27AC40-31B6-4D6C-93A5-4E108261625D}" destId="{CF6F0978-5CD3-4429-AA17-7D9405E5D604}" srcOrd="0" destOrd="0" presId="urn:microsoft.com/office/officeart/2005/8/layout/vList5"/>
    <dgm:cxn modelId="{0DA53132-DF61-4957-B4AD-DD3B3AC26EB8}" type="presOf" srcId="{E1BCFDD8-CB1B-4577-AAFF-CF96570D5407}" destId="{699AA9B7-A659-4557-AD12-3AE8ADF7A0D3}" srcOrd="0" destOrd="0" presId="urn:microsoft.com/office/officeart/2005/8/layout/vList5"/>
    <dgm:cxn modelId="{EE60E627-200C-499E-B1FB-A609AB04BE72}" type="presParOf" srcId="{56FCC551-F6E7-4A01-9EDA-89C874756D5F}" destId="{F35F8EDD-0D55-41E6-B2CA-BC758252F2CD}" srcOrd="0" destOrd="0" presId="urn:microsoft.com/office/officeart/2005/8/layout/vList5"/>
    <dgm:cxn modelId="{0189816C-5207-4929-BAF0-9E3844E5659F}" type="presParOf" srcId="{F35F8EDD-0D55-41E6-B2CA-BC758252F2CD}" destId="{398EBA3F-527B-4A81-97E5-51CA4439E419}" srcOrd="0" destOrd="0" presId="urn:microsoft.com/office/officeart/2005/8/layout/vList5"/>
    <dgm:cxn modelId="{B5CD812D-F02D-4BD7-BFF8-3FED64B8F2C5}" type="presParOf" srcId="{F35F8EDD-0D55-41E6-B2CA-BC758252F2CD}" destId="{699AA9B7-A659-4557-AD12-3AE8ADF7A0D3}" srcOrd="1" destOrd="0" presId="urn:microsoft.com/office/officeart/2005/8/layout/vList5"/>
    <dgm:cxn modelId="{E5B53BF0-6AB6-4E53-9576-AA9124D3EA80}" type="presParOf" srcId="{56FCC551-F6E7-4A01-9EDA-89C874756D5F}" destId="{721F5B10-0E4E-41A6-8C5A-6BBC2EA88661}" srcOrd="1" destOrd="0" presId="urn:microsoft.com/office/officeart/2005/8/layout/vList5"/>
    <dgm:cxn modelId="{B785E9D9-2102-420D-B63F-2A677928C869}" type="presParOf" srcId="{56FCC551-F6E7-4A01-9EDA-89C874756D5F}" destId="{D3929828-C7EA-4D59-8AF3-0D1B2741CCDE}" srcOrd="2" destOrd="0" presId="urn:microsoft.com/office/officeart/2005/8/layout/vList5"/>
    <dgm:cxn modelId="{44E29E4F-E902-4D60-B349-9D43A37BE5F1}" type="presParOf" srcId="{D3929828-C7EA-4D59-8AF3-0D1B2741CCDE}" destId="{29550D97-A76C-4D4C-A679-7C22BC63D729}" srcOrd="0" destOrd="0" presId="urn:microsoft.com/office/officeart/2005/8/layout/vList5"/>
    <dgm:cxn modelId="{D56B1F5C-8FD2-4432-BF46-0961218173A3}" type="presParOf" srcId="{D3929828-C7EA-4D59-8AF3-0D1B2741CCDE}" destId="{CF6F0978-5CD3-4429-AA17-7D9405E5D604}" srcOrd="1" destOrd="0" presId="urn:microsoft.com/office/officeart/2005/8/layout/vList5"/>
    <dgm:cxn modelId="{6F05677C-F299-4AD6-A3D8-984BF9DCCB56}" type="presParOf" srcId="{56FCC551-F6E7-4A01-9EDA-89C874756D5F}" destId="{E0F8E056-335F-483E-B41B-174C5190BDAA}" srcOrd="3" destOrd="0" presId="urn:microsoft.com/office/officeart/2005/8/layout/vList5"/>
    <dgm:cxn modelId="{33BE16ED-31EA-410A-9D36-0BA694562150}" type="presParOf" srcId="{56FCC551-F6E7-4A01-9EDA-89C874756D5F}" destId="{D87045B8-2174-4805-8A7C-B9CE0AEFFA01}" srcOrd="4" destOrd="0" presId="urn:microsoft.com/office/officeart/2005/8/layout/vList5"/>
    <dgm:cxn modelId="{D65544F5-99C3-4A0C-B0AA-1184CD7E8444}" type="presParOf" srcId="{D87045B8-2174-4805-8A7C-B9CE0AEFFA01}" destId="{0F5601D6-AAD0-4A59-81B1-DF99A6E1F410}" srcOrd="0" destOrd="0" presId="urn:microsoft.com/office/officeart/2005/8/layout/vList5"/>
    <dgm:cxn modelId="{E03F30FA-D2CD-40C8-B094-8211B55082DD}" type="presParOf" srcId="{D87045B8-2174-4805-8A7C-B9CE0AEFFA01}" destId="{5170159F-4797-4A6E-879E-0D0C9DED206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B9D7DE-2AC8-4007-A8F8-A1187AF90138}" type="doc">
      <dgm:prSet loTypeId="urn:microsoft.com/office/officeart/2005/8/layout/vList5" loCatId="list" qsTypeId="urn:microsoft.com/office/officeart/2005/8/quickstyle/simple3" qsCatId="simple" csTypeId="urn:microsoft.com/office/officeart/2005/8/colors/colorful3" csCatId="colorful" phldr="1"/>
      <dgm:spPr/>
      <dgm:t>
        <a:bodyPr/>
        <a:lstStyle/>
        <a:p>
          <a:endParaRPr lang="en-US"/>
        </a:p>
      </dgm:t>
    </dgm:pt>
    <dgm:pt modelId="{4BE6B06D-F4E9-4747-900E-FF2472D2B533}">
      <dgm:prSet phldrT="[Text]" custT="1"/>
      <dgm:spPr/>
      <dgm:t>
        <a:bodyPr/>
        <a:lstStyle/>
        <a:p>
          <a:r>
            <a:rPr lang="fa-IR" sz="2000" b="1" dirty="0" smtClean="0">
              <a:solidFill>
                <a:srgbClr val="642232"/>
              </a:solidFill>
              <a:cs typeface="+mj-cs"/>
            </a:rPr>
            <a:t>7</a:t>
          </a:r>
        </a:p>
        <a:p>
          <a:r>
            <a:rPr lang="fa-IR" sz="2000" b="1" dirty="0" smtClean="0">
              <a:solidFill>
                <a:srgbClr val="642232"/>
              </a:solidFill>
              <a:cs typeface="+mj-cs"/>
            </a:rPr>
            <a:t>الزامات مدیریتی</a:t>
          </a:r>
        </a:p>
      </dgm:t>
    </dgm:pt>
    <dgm:pt modelId="{673BB27B-111C-4BE3-A742-0644CAC0F893}" type="parTrans" cxnId="{164AAB92-BE4D-4A05-B7F7-109F12E81241}">
      <dgm:prSet/>
      <dgm:spPr/>
      <dgm:t>
        <a:bodyPr/>
        <a:lstStyle/>
        <a:p>
          <a:endParaRPr lang="en-US"/>
        </a:p>
      </dgm:t>
    </dgm:pt>
    <dgm:pt modelId="{9D36704C-3644-433C-846A-418BA7E8E398}" type="sibTrans" cxnId="{164AAB92-BE4D-4A05-B7F7-109F12E81241}">
      <dgm:prSet/>
      <dgm:spPr/>
      <dgm:t>
        <a:bodyPr/>
        <a:lstStyle/>
        <a:p>
          <a:endParaRPr lang="en-US"/>
        </a:p>
      </dgm:t>
    </dgm:pt>
    <dgm:pt modelId="{E1BCFDD8-CB1B-4577-AAFF-CF96570D5407}">
      <dgm:prSet phldrT="[Text]" custT="1"/>
      <dgm:spPr>
        <a:solidFill>
          <a:schemeClr val="accent3">
            <a:tint val="40000"/>
            <a:hueOff val="0"/>
            <a:satOff val="0"/>
            <a:lumOff val="0"/>
            <a:alpha val="46000"/>
          </a:schemeClr>
        </a:solidFill>
        <a:ln>
          <a:solidFill>
            <a:schemeClr val="accent4">
              <a:lumMod val="50000"/>
            </a:schemeClr>
          </a:solidFill>
        </a:ln>
      </dgm:spPr>
      <dgm:t>
        <a:bodyPr/>
        <a:lstStyle/>
        <a:p>
          <a:pPr algn="justLow" rtl="1">
            <a:lnSpc>
              <a:spcPct val="100000"/>
            </a:lnSpc>
          </a:pPr>
          <a:r>
            <a:rPr kumimoji="0" lang="ar-SA" sz="2000" b="1" i="0" u="none" strike="noStrike" cap="none" normalizeH="0" baseline="0" dirty="0" smtClean="0">
              <a:ln>
                <a:noFill/>
              </a:ln>
              <a:solidFill>
                <a:schemeClr val="tx1"/>
              </a:solidFill>
              <a:effectLst/>
              <a:latin typeface="Nazanin"/>
              <a:ea typeface="Times New Roman" pitchFamily="18" charset="0"/>
              <a:cs typeface="B Nazanin" pitchFamily="2" charset="-78"/>
            </a:rPr>
            <a:t>مجموعه حمايت ها، اقدامات </a:t>
          </a:r>
          <a:r>
            <a:rPr kumimoji="0" lang="fa-IR" sz="2000" b="1" i="0" u="none" strike="noStrike" cap="none" normalizeH="0" baseline="0" dirty="0" smtClean="0">
              <a:ln>
                <a:noFill/>
              </a:ln>
              <a:solidFill>
                <a:schemeClr val="tx1"/>
              </a:solidFill>
              <a:effectLst/>
              <a:latin typeface="Nazanin"/>
              <a:ea typeface="Times New Roman" pitchFamily="18" charset="0"/>
              <a:cs typeface="B Nazanin" pitchFamily="2" charset="-78"/>
            </a:rPr>
            <a:t> </a:t>
          </a:r>
          <a:r>
            <a:rPr kumimoji="0" lang="ar-SA" sz="2000" b="1" i="0" u="none" strike="noStrike" cap="none" normalizeH="0" baseline="0" dirty="0" smtClean="0">
              <a:ln>
                <a:noFill/>
              </a:ln>
              <a:solidFill>
                <a:schemeClr val="tx1"/>
              </a:solidFill>
              <a:effectLst/>
              <a:latin typeface="Nazanin"/>
              <a:ea typeface="Times New Roman" pitchFamily="18" charset="0"/>
              <a:cs typeface="B Nazanin" pitchFamily="2" charset="-78"/>
            </a:rPr>
            <a:t>و </a:t>
          </a:r>
          <a:r>
            <a:rPr kumimoji="0" lang="fa-IR" sz="2000" b="1" i="0" u="none" strike="noStrike" cap="none" normalizeH="0" baseline="0" dirty="0" smtClean="0">
              <a:ln>
                <a:noFill/>
              </a:ln>
              <a:solidFill>
                <a:schemeClr val="tx1"/>
              </a:solidFill>
              <a:effectLst/>
              <a:latin typeface="Nazanin"/>
              <a:ea typeface="Times New Roman" pitchFamily="18" charset="0"/>
              <a:cs typeface="B Nazanin" pitchFamily="2" charset="-78"/>
            </a:rPr>
            <a:t> </a:t>
          </a:r>
          <a:r>
            <a:rPr kumimoji="0" lang="ar-SA" sz="2000" b="1" i="0" u="none" strike="noStrike" cap="none" normalizeH="0" baseline="0" dirty="0" smtClean="0">
              <a:ln>
                <a:noFill/>
              </a:ln>
              <a:solidFill>
                <a:schemeClr val="tx1"/>
              </a:solidFill>
              <a:effectLst/>
              <a:latin typeface="Nazanin"/>
              <a:ea typeface="Times New Roman" pitchFamily="18" charset="0"/>
              <a:cs typeface="B Nazanin" pitchFamily="2" charset="-78"/>
            </a:rPr>
            <a:t>تلاش هاي </a:t>
          </a:r>
          <a:r>
            <a:rPr kumimoji="0" lang="fa-IR" sz="2000" b="1" i="0" u="none" strike="noStrike" cap="none" normalizeH="0" baseline="0" dirty="0" smtClean="0">
              <a:ln>
                <a:noFill/>
              </a:ln>
              <a:solidFill>
                <a:schemeClr val="tx1"/>
              </a:solidFill>
              <a:effectLst/>
              <a:latin typeface="Nazanin"/>
              <a:ea typeface="Times New Roman" pitchFamily="18" charset="0"/>
              <a:cs typeface="B Nazanin" pitchFamily="2" charset="-78"/>
            </a:rPr>
            <a:t> </a:t>
          </a:r>
          <a:r>
            <a:rPr kumimoji="0" lang="ar-SA" sz="2000" b="1" i="0" u="none" strike="noStrike" cap="none" normalizeH="0" baseline="0" dirty="0" smtClean="0">
              <a:ln>
                <a:noFill/>
              </a:ln>
              <a:solidFill>
                <a:schemeClr val="tx1"/>
              </a:solidFill>
              <a:effectLst/>
              <a:latin typeface="Nazanin"/>
              <a:ea typeface="Times New Roman" pitchFamily="18" charset="0"/>
              <a:cs typeface="B Nazanin" pitchFamily="2" charset="-78"/>
            </a:rPr>
            <a:t>مديريتي از مرحلة تدوين، تا اجرا  ( سازماندهي، بسيج منابع، هدايت و رهبري ) و نظارت و ارزيابي که بايد وجود داشته باشد.</a:t>
          </a:r>
          <a:endParaRPr lang="en-US" sz="2000" b="1" dirty="0">
            <a:cs typeface="B Nazanin" pitchFamily="2" charset="-78"/>
          </a:endParaRPr>
        </a:p>
      </dgm:t>
    </dgm:pt>
    <dgm:pt modelId="{27DAC446-412D-491E-9EAD-130BFDF52667}" type="parTrans" cxnId="{DAEA94B8-E355-42F0-BDD9-A78D96F501D2}">
      <dgm:prSet/>
      <dgm:spPr/>
      <dgm:t>
        <a:bodyPr/>
        <a:lstStyle/>
        <a:p>
          <a:endParaRPr lang="en-US"/>
        </a:p>
      </dgm:t>
    </dgm:pt>
    <dgm:pt modelId="{EDFA33BD-CE6D-4A0D-A3A1-1F2FAFD3DF41}" type="sibTrans" cxnId="{DAEA94B8-E355-42F0-BDD9-A78D96F501D2}">
      <dgm:prSet/>
      <dgm:spPr/>
      <dgm:t>
        <a:bodyPr/>
        <a:lstStyle/>
        <a:p>
          <a:endParaRPr lang="en-US"/>
        </a:p>
      </dgm:t>
    </dgm:pt>
    <dgm:pt modelId="{341C3265-1FF4-47DD-9381-9355C436295C}">
      <dgm:prSet phldrT="[Text]" custT="1"/>
      <dgm:spPr/>
      <dgm:t>
        <a:bodyPr/>
        <a:lstStyle/>
        <a:p>
          <a:r>
            <a:rPr lang="fa-IR" sz="2000" b="1" dirty="0" smtClean="0">
              <a:solidFill>
                <a:srgbClr val="642232"/>
              </a:solidFill>
              <a:cs typeface="+mj-cs"/>
            </a:rPr>
            <a:t>8</a:t>
          </a:r>
        </a:p>
        <a:p>
          <a:r>
            <a:rPr lang="fa-IR" sz="2000" b="1" dirty="0" smtClean="0">
              <a:solidFill>
                <a:srgbClr val="642232"/>
              </a:solidFill>
              <a:cs typeface="+mj-cs"/>
            </a:rPr>
            <a:t>الزامات اجرایی</a:t>
          </a:r>
        </a:p>
      </dgm:t>
    </dgm:pt>
    <dgm:pt modelId="{C72ADF7A-40A3-4465-B6D7-8232C626DDFB}" type="parTrans" cxnId="{7ADB0889-42DA-4542-B9B8-13C05BECBE09}">
      <dgm:prSet/>
      <dgm:spPr/>
      <dgm:t>
        <a:bodyPr/>
        <a:lstStyle/>
        <a:p>
          <a:endParaRPr lang="en-US"/>
        </a:p>
      </dgm:t>
    </dgm:pt>
    <dgm:pt modelId="{FD3A0A6D-A7DF-4645-9070-9B0C603731E7}" type="sibTrans" cxnId="{7ADB0889-42DA-4542-B9B8-13C05BECBE09}">
      <dgm:prSet/>
      <dgm:spPr/>
      <dgm:t>
        <a:bodyPr/>
        <a:lstStyle/>
        <a:p>
          <a:endParaRPr lang="en-US"/>
        </a:p>
      </dgm:t>
    </dgm:pt>
    <dgm:pt modelId="{BC27AC40-31B6-4D6C-93A5-4E108261625D}">
      <dgm:prSet phldrT="[Text]" custT="1"/>
      <dgm:spPr>
        <a:solidFill>
          <a:schemeClr val="accent3">
            <a:tint val="40000"/>
            <a:hueOff val="5358425"/>
            <a:satOff val="-6896"/>
            <a:lumOff val="-537"/>
            <a:alpha val="47000"/>
          </a:schemeClr>
        </a:solidFill>
        <a:ln>
          <a:solidFill>
            <a:schemeClr val="accent4">
              <a:lumMod val="50000"/>
            </a:schemeClr>
          </a:solidFill>
        </a:ln>
      </dgm:spPr>
      <dgm:t>
        <a:bodyPr/>
        <a:lstStyle/>
        <a:p>
          <a:pPr algn="justLow" rtl="1"/>
          <a:r>
            <a:rPr kumimoji="0" lang="ar-SA" sz="1800" b="1" i="0" u="none" strike="noStrike" cap="none" normalizeH="0" baseline="0" dirty="0" smtClean="0">
              <a:ln>
                <a:noFill/>
              </a:ln>
              <a:solidFill>
                <a:schemeClr val="tx1"/>
              </a:solidFill>
              <a:effectLst/>
              <a:latin typeface="Nazanin"/>
              <a:ea typeface="Times New Roman" pitchFamily="18" charset="0"/>
              <a:cs typeface="B Nazanin" pitchFamily="2" charset="-78"/>
            </a:rPr>
            <a:t>مجموعه اقدامات در سطح بندي استراتژي ها، تبديل استراتژي هاي بلند مدت به اهداف و سياست هاي سالانه، طرح ها، پروژه ها، برنامه ها، فعاليت ها، تخصيص منابع ( انساني، مالي، اطلاعاتي، تجهيزات، زمان و ..... ) و پياده سازي که بايد صورت گيرد.</a:t>
          </a:r>
          <a:endParaRPr lang="en-US" sz="1800" b="1" dirty="0">
            <a:cs typeface="B Nazanin" pitchFamily="2" charset="-78"/>
          </a:endParaRPr>
        </a:p>
      </dgm:t>
    </dgm:pt>
    <dgm:pt modelId="{BE563CDE-ABDB-400F-BEB8-461103AA3AC7}" type="parTrans" cxnId="{960C399C-8E26-4F53-B849-895B8F1E03CC}">
      <dgm:prSet/>
      <dgm:spPr/>
      <dgm:t>
        <a:bodyPr/>
        <a:lstStyle/>
        <a:p>
          <a:endParaRPr lang="en-US"/>
        </a:p>
      </dgm:t>
    </dgm:pt>
    <dgm:pt modelId="{A28BDCE7-7BB8-4CE5-9E99-D7094A5BC3D8}" type="sibTrans" cxnId="{960C399C-8E26-4F53-B849-895B8F1E03CC}">
      <dgm:prSet/>
      <dgm:spPr/>
      <dgm:t>
        <a:bodyPr/>
        <a:lstStyle/>
        <a:p>
          <a:endParaRPr lang="en-US"/>
        </a:p>
      </dgm:t>
    </dgm:pt>
    <dgm:pt modelId="{00E96022-AABA-4FCD-A6CB-C66D5ED17736}">
      <dgm:prSet phldrT="[Text]" custT="1"/>
      <dgm:spPr/>
      <dgm:t>
        <a:bodyPr/>
        <a:lstStyle/>
        <a:p>
          <a:pPr>
            <a:lnSpc>
              <a:spcPct val="100000"/>
            </a:lnSpc>
            <a:spcAft>
              <a:spcPts val="0"/>
            </a:spcAft>
          </a:pPr>
          <a:r>
            <a:rPr lang="fa-IR" sz="1800" b="1" dirty="0" smtClean="0">
              <a:solidFill>
                <a:srgbClr val="642232"/>
              </a:solidFill>
              <a:cs typeface="+mj-cs"/>
            </a:rPr>
            <a:t>9</a:t>
          </a:r>
        </a:p>
        <a:p>
          <a:pPr>
            <a:lnSpc>
              <a:spcPct val="100000"/>
            </a:lnSpc>
            <a:spcAft>
              <a:spcPts val="0"/>
            </a:spcAft>
          </a:pPr>
          <a:r>
            <a:rPr lang="fa-IR" sz="1800" b="1" dirty="0" smtClean="0">
              <a:solidFill>
                <a:srgbClr val="642232"/>
              </a:solidFill>
              <a:cs typeface="+mj-cs"/>
            </a:rPr>
            <a:t>الزامات نظارتی </a:t>
          </a:r>
        </a:p>
        <a:p>
          <a:pPr>
            <a:lnSpc>
              <a:spcPct val="100000"/>
            </a:lnSpc>
            <a:spcAft>
              <a:spcPts val="0"/>
            </a:spcAft>
          </a:pPr>
          <a:r>
            <a:rPr lang="fa-IR" sz="1800" b="1" dirty="0" smtClean="0">
              <a:solidFill>
                <a:srgbClr val="642232"/>
              </a:solidFill>
              <a:cs typeface="+mj-cs"/>
            </a:rPr>
            <a:t>و ارزیابی</a:t>
          </a:r>
        </a:p>
      </dgm:t>
    </dgm:pt>
    <dgm:pt modelId="{6E7FB40E-E744-4BE9-AEAD-D23FB73AEFB1}" type="parTrans" cxnId="{D4927751-0E17-459F-9F3B-B7D1B6421604}">
      <dgm:prSet/>
      <dgm:spPr/>
      <dgm:t>
        <a:bodyPr/>
        <a:lstStyle/>
        <a:p>
          <a:endParaRPr lang="en-US"/>
        </a:p>
      </dgm:t>
    </dgm:pt>
    <dgm:pt modelId="{5D930A61-1026-4593-B95E-47F0FF2F610F}" type="sibTrans" cxnId="{D4927751-0E17-459F-9F3B-B7D1B6421604}">
      <dgm:prSet/>
      <dgm:spPr/>
      <dgm:t>
        <a:bodyPr/>
        <a:lstStyle/>
        <a:p>
          <a:endParaRPr lang="en-US"/>
        </a:p>
      </dgm:t>
    </dgm:pt>
    <dgm:pt modelId="{6A3FD7CE-AB94-40DD-9D94-0896F9E5CD19}">
      <dgm:prSet phldrT="[Text]" custT="1"/>
      <dgm:spPr>
        <a:solidFill>
          <a:schemeClr val="accent3">
            <a:tint val="40000"/>
            <a:hueOff val="10716850"/>
            <a:satOff val="-13793"/>
            <a:lumOff val="-1075"/>
            <a:alpha val="45000"/>
          </a:schemeClr>
        </a:solidFill>
        <a:ln>
          <a:solidFill>
            <a:schemeClr val="accent4">
              <a:lumMod val="50000"/>
            </a:schemeClr>
          </a:solidFill>
        </a:ln>
      </dgm:spPr>
      <dgm:t>
        <a:bodyPr/>
        <a:lstStyle/>
        <a:p>
          <a:pPr algn="justLow" rtl="1"/>
          <a:r>
            <a:rPr kumimoji="0" lang="ar-SA" sz="1800" b="1" i="0" u="none" strike="noStrike" cap="none" normalizeH="0" baseline="0" dirty="0" smtClean="0">
              <a:ln>
                <a:noFill/>
              </a:ln>
              <a:solidFill>
                <a:schemeClr val="tx1"/>
              </a:solidFill>
              <a:effectLst/>
              <a:latin typeface="Nazanin"/>
              <a:ea typeface="Times New Roman" pitchFamily="18" charset="0"/>
              <a:cs typeface="B Nazanin" pitchFamily="2" charset="-78"/>
            </a:rPr>
            <a:t>مجموعه اقدامات و تصميماتي که از مرحلة تدوين </a:t>
          </a:r>
          <a:r>
            <a:rPr kumimoji="0" lang="fa-IR" sz="1800" b="1" i="0" u="none" strike="noStrike" cap="none" normalizeH="0" baseline="0" dirty="0" smtClean="0">
              <a:ln>
                <a:noFill/>
              </a:ln>
              <a:solidFill>
                <a:schemeClr val="tx1"/>
              </a:solidFill>
              <a:effectLst/>
              <a:latin typeface="Nazanin"/>
              <a:ea typeface="Times New Roman" pitchFamily="18" charset="0"/>
              <a:cs typeface="B Nazanin" pitchFamily="2" charset="-78"/>
            </a:rPr>
            <a:t>سند راهبردي </a:t>
          </a:r>
          <a:r>
            <a:rPr kumimoji="0" lang="ar-SA" sz="1800" b="1" i="0" u="none" strike="noStrike" cap="none" normalizeH="0" baseline="0" dirty="0" smtClean="0">
              <a:ln>
                <a:noFill/>
              </a:ln>
              <a:solidFill>
                <a:schemeClr val="tx1"/>
              </a:solidFill>
              <a:effectLst/>
              <a:latin typeface="Nazanin"/>
              <a:ea typeface="Times New Roman" pitchFamily="18" charset="0"/>
              <a:cs typeface="B Nazanin" pitchFamily="2" charset="-78"/>
            </a:rPr>
            <a:t>، اجرا و در نهايت مقايسة و سنجش برنامه ها، اهداف و </a:t>
          </a:r>
          <a:r>
            <a:rPr kumimoji="0" lang="fa-IR" sz="1800" b="1" i="0" u="none" strike="noStrike" cap="none" normalizeH="0" baseline="0" dirty="0" smtClean="0">
              <a:ln>
                <a:noFill/>
              </a:ln>
              <a:solidFill>
                <a:schemeClr val="tx1"/>
              </a:solidFill>
              <a:effectLst/>
              <a:latin typeface="Nazanin"/>
              <a:ea typeface="Times New Roman" pitchFamily="18" charset="0"/>
              <a:cs typeface="B Nazanin" pitchFamily="2" charset="-78"/>
            </a:rPr>
            <a:t>راهبرد ها </a:t>
          </a:r>
          <a:r>
            <a:rPr kumimoji="0" lang="ar-SA" sz="1800" b="1" i="0" u="none" strike="noStrike" cap="none" normalizeH="0" baseline="0" dirty="0" smtClean="0">
              <a:ln>
                <a:noFill/>
              </a:ln>
              <a:solidFill>
                <a:schemeClr val="tx1"/>
              </a:solidFill>
              <a:effectLst/>
              <a:latin typeface="Nazanin"/>
              <a:ea typeface="Times New Roman" pitchFamily="18" charset="0"/>
              <a:cs typeface="B Nazanin" pitchFamily="2" charset="-78"/>
            </a:rPr>
            <a:t>با عملکرد جهت تعيين انحرافات مثبت و منفي بايد صورت گيرد را شامل مي شود. ( اعم از تعيين معيارهاي ارزيابي ( شاخص ها ) و ...... ).</a:t>
          </a:r>
          <a:r>
            <a:rPr kumimoji="0" lang="ar-SA" sz="1800" b="0" i="0" u="none" strike="noStrike" cap="none" normalizeH="0" baseline="0" dirty="0" smtClean="0">
              <a:ln>
                <a:noFill/>
              </a:ln>
              <a:solidFill>
                <a:schemeClr val="tx1"/>
              </a:solidFill>
              <a:effectLst/>
              <a:latin typeface="Nazanin"/>
              <a:ea typeface="Times New Roman" pitchFamily="18" charset="0"/>
              <a:cs typeface="B Nazanin" pitchFamily="2" charset="-78"/>
            </a:rPr>
            <a:t>  </a:t>
          </a:r>
          <a:endParaRPr lang="en-US" sz="1800" b="1" dirty="0">
            <a:cs typeface="B Nazanin" pitchFamily="2" charset="-78"/>
          </a:endParaRPr>
        </a:p>
      </dgm:t>
    </dgm:pt>
    <dgm:pt modelId="{3D251666-6E7C-4D56-8C66-A8455D442D58}" type="parTrans" cxnId="{63DD8315-9588-48E0-B120-D7596C1BBE60}">
      <dgm:prSet/>
      <dgm:spPr/>
      <dgm:t>
        <a:bodyPr/>
        <a:lstStyle/>
        <a:p>
          <a:endParaRPr lang="en-US"/>
        </a:p>
      </dgm:t>
    </dgm:pt>
    <dgm:pt modelId="{1D8D005A-3C73-4C35-9E92-F9E85E8F5F77}" type="sibTrans" cxnId="{63DD8315-9588-48E0-B120-D7596C1BBE60}">
      <dgm:prSet/>
      <dgm:spPr/>
      <dgm:t>
        <a:bodyPr/>
        <a:lstStyle/>
        <a:p>
          <a:endParaRPr lang="en-US"/>
        </a:p>
      </dgm:t>
    </dgm:pt>
    <dgm:pt modelId="{56FCC551-F6E7-4A01-9EDA-89C874756D5F}" type="pres">
      <dgm:prSet presAssocID="{39B9D7DE-2AC8-4007-A8F8-A1187AF90138}" presName="Name0" presStyleCnt="0">
        <dgm:presLayoutVars>
          <dgm:dir/>
          <dgm:animLvl val="lvl"/>
          <dgm:resizeHandles val="exact"/>
        </dgm:presLayoutVars>
      </dgm:prSet>
      <dgm:spPr/>
      <dgm:t>
        <a:bodyPr/>
        <a:lstStyle/>
        <a:p>
          <a:endParaRPr lang="en-US"/>
        </a:p>
      </dgm:t>
    </dgm:pt>
    <dgm:pt modelId="{F35F8EDD-0D55-41E6-B2CA-BC758252F2CD}" type="pres">
      <dgm:prSet presAssocID="{4BE6B06D-F4E9-4747-900E-FF2472D2B533}" presName="linNode" presStyleCnt="0"/>
      <dgm:spPr/>
      <dgm:t>
        <a:bodyPr/>
        <a:lstStyle/>
        <a:p>
          <a:endParaRPr lang="en-US"/>
        </a:p>
      </dgm:t>
    </dgm:pt>
    <dgm:pt modelId="{398EBA3F-527B-4A81-97E5-51CA4439E419}" type="pres">
      <dgm:prSet presAssocID="{4BE6B06D-F4E9-4747-900E-FF2472D2B533}" presName="parentText" presStyleLbl="node1" presStyleIdx="0" presStyleCnt="3" custScaleX="68862" custLinFactX="100000" custLinFactNeighborX="132618" custLinFactNeighborY="-3">
        <dgm:presLayoutVars>
          <dgm:chMax val="1"/>
          <dgm:bulletEnabled val="1"/>
        </dgm:presLayoutVars>
      </dgm:prSet>
      <dgm:spPr/>
      <dgm:t>
        <a:bodyPr/>
        <a:lstStyle/>
        <a:p>
          <a:endParaRPr lang="en-US"/>
        </a:p>
      </dgm:t>
    </dgm:pt>
    <dgm:pt modelId="{699AA9B7-A659-4557-AD12-3AE8ADF7A0D3}" type="pres">
      <dgm:prSet presAssocID="{4BE6B06D-F4E9-4747-900E-FF2472D2B533}" presName="descendantText" presStyleLbl="alignAccFollowNode1" presStyleIdx="0" presStyleCnt="3" custFlipVert="1" custFlipHor="1" custScaleX="190463" custScaleY="108597" custLinFactNeighborX="-98567" custLinFactNeighborY="116">
        <dgm:presLayoutVars>
          <dgm:bulletEnabled val="1"/>
        </dgm:presLayoutVars>
      </dgm:prSet>
      <dgm:spPr/>
      <dgm:t>
        <a:bodyPr/>
        <a:lstStyle/>
        <a:p>
          <a:endParaRPr lang="en-US"/>
        </a:p>
      </dgm:t>
    </dgm:pt>
    <dgm:pt modelId="{721F5B10-0E4E-41A6-8C5A-6BBC2EA88661}" type="pres">
      <dgm:prSet presAssocID="{9D36704C-3644-433C-846A-418BA7E8E398}" presName="sp" presStyleCnt="0"/>
      <dgm:spPr/>
      <dgm:t>
        <a:bodyPr/>
        <a:lstStyle/>
        <a:p>
          <a:endParaRPr lang="en-US"/>
        </a:p>
      </dgm:t>
    </dgm:pt>
    <dgm:pt modelId="{D3929828-C7EA-4D59-8AF3-0D1B2741CCDE}" type="pres">
      <dgm:prSet presAssocID="{341C3265-1FF4-47DD-9381-9355C436295C}" presName="linNode" presStyleCnt="0"/>
      <dgm:spPr/>
      <dgm:t>
        <a:bodyPr/>
        <a:lstStyle/>
        <a:p>
          <a:endParaRPr lang="en-US"/>
        </a:p>
      </dgm:t>
    </dgm:pt>
    <dgm:pt modelId="{29550D97-A76C-4D4C-A679-7C22BC63D729}" type="pres">
      <dgm:prSet presAssocID="{341C3265-1FF4-47DD-9381-9355C436295C}" presName="parentText" presStyleLbl="node1" presStyleIdx="1" presStyleCnt="3" custScaleX="68862" custLinFactX="100000" custLinFactNeighborX="132618" custLinFactNeighborY="3">
        <dgm:presLayoutVars>
          <dgm:chMax val="1"/>
          <dgm:bulletEnabled val="1"/>
        </dgm:presLayoutVars>
      </dgm:prSet>
      <dgm:spPr/>
      <dgm:t>
        <a:bodyPr/>
        <a:lstStyle/>
        <a:p>
          <a:endParaRPr lang="en-US"/>
        </a:p>
      </dgm:t>
    </dgm:pt>
    <dgm:pt modelId="{CF6F0978-5CD3-4429-AA17-7D9405E5D604}" type="pres">
      <dgm:prSet presAssocID="{341C3265-1FF4-47DD-9381-9355C436295C}" presName="descendantText" presStyleLbl="alignAccFollowNode1" presStyleIdx="1" presStyleCnt="3" custFlipVert="1" custFlipHor="1" custScaleX="190463" custScaleY="107243" custLinFactNeighborX="-82886" custLinFactNeighborY="3384">
        <dgm:presLayoutVars>
          <dgm:bulletEnabled val="1"/>
        </dgm:presLayoutVars>
      </dgm:prSet>
      <dgm:spPr/>
      <dgm:t>
        <a:bodyPr/>
        <a:lstStyle/>
        <a:p>
          <a:endParaRPr lang="en-US"/>
        </a:p>
      </dgm:t>
    </dgm:pt>
    <dgm:pt modelId="{E0F8E056-335F-483E-B41B-174C5190BDAA}" type="pres">
      <dgm:prSet presAssocID="{FD3A0A6D-A7DF-4645-9070-9B0C603731E7}" presName="sp" presStyleCnt="0"/>
      <dgm:spPr/>
      <dgm:t>
        <a:bodyPr/>
        <a:lstStyle/>
        <a:p>
          <a:endParaRPr lang="en-US"/>
        </a:p>
      </dgm:t>
    </dgm:pt>
    <dgm:pt modelId="{D87045B8-2174-4805-8A7C-B9CE0AEFFA01}" type="pres">
      <dgm:prSet presAssocID="{00E96022-AABA-4FCD-A6CB-C66D5ED17736}" presName="linNode" presStyleCnt="0"/>
      <dgm:spPr/>
      <dgm:t>
        <a:bodyPr/>
        <a:lstStyle/>
        <a:p>
          <a:endParaRPr lang="en-US"/>
        </a:p>
      </dgm:t>
    </dgm:pt>
    <dgm:pt modelId="{0F5601D6-AAD0-4A59-81B1-DF99A6E1F410}" type="pres">
      <dgm:prSet presAssocID="{00E96022-AABA-4FCD-A6CB-C66D5ED17736}" presName="parentText" presStyleLbl="node1" presStyleIdx="2" presStyleCnt="3" custScaleX="68862" custLinFactX="100000" custLinFactNeighborX="132391" custLinFactNeighborY="1267">
        <dgm:presLayoutVars>
          <dgm:chMax val="1"/>
          <dgm:bulletEnabled val="1"/>
        </dgm:presLayoutVars>
      </dgm:prSet>
      <dgm:spPr/>
      <dgm:t>
        <a:bodyPr/>
        <a:lstStyle/>
        <a:p>
          <a:endParaRPr lang="en-US"/>
        </a:p>
      </dgm:t>
    </dgm:pt>
    <dgm:pt modelId="{5170159F-4797-4A6E-879E-0D0C9DED2068}" type="pres">
      <dgm:prSet presAssocID="{00E96022-AABA-4FCD-A6CB-C66D5ED17736}" presName="descendantText" presStyleLbl="alignAccFollowNode1" presStyleIdx="2" presStyleCnt="3" custFlipVert="1" custFlipHor="1" custScaleX="190463" custScaleY="107243" custLinFactNeighborX="-82886" custLinFactNeighborY="3384">
        <dgm:presLayoutVars>
          <dgm:bulletEnabled val="1"/>
        </dgm:presLayoutVars>
      </dgm:prSet>
      <dgm:spPr/>
      <dgm:t>
        <a:bodyPr/>
        <a:lstStyle/>
        <a:p>
          <a:endParaRPr lang="en-US"/>
        </a:p>
      </dgm:t>
    </dgm:pt>
  </dgm:ptLst>
  <dgm:cxnLst>
    <dgm:cxn modelId="{6DC14D00-755C-47C2-BCD5-075E432AAD68}" type="presOf" srcId="{6A3FD7CE-AB94-40DD-9D94-0896F9E5CD19}" destId="{5170159F-4797-4A6E-879E-0D0C9DED2068}" srcOrd="0" destOrd="0" presId="urn:microsoft.com/office/officeart/2005/8/layout/vList5"/>
    <dgm:cxn modelId="{3F49F339-6B82-4BB7-99EE-A4DC7A6D96BB}" type="presOf" srcId="{39B9D7DE-2AC8-4007-A8F8-A1187AF90138}" destId="{56FCC551-F6E7-4A01-9EDA-89C874756D5F}" srcOrd="0" destOrd="0" presId="urn:microsoft.com/office/officeart/2005/8/layout/vList5"/>
    <dgm:cxn modelId="{FC0DE8C6-DD01-4AEC-BEA9-6C18C489354D}" type="presOf" srcId="{4BE6B06D-F4E9-4747-900E-FF2472D2B533}" destId="{398EBA3F-527B-4A81-97E5-51CA4439E419}" srcOrd="0" destOrd="0" presId="urn:microsoft.com/office/officeart/2005/8/layout/vList5"/>
    <dgm:cxn modelId="{960C399C-8E26-4F53-B849-895B8F1E03CC}" srcId="{341C3265-1FF4-47DD-9381-9355C436295C}" destId="{BC27AC40-31B6-4D6C-93A5-4E108261625D}" srcOrd="0" destOrd="0" parTransId="{BE563CDE-ABDB-400F-BEB8-461103AA3AC7}" sibTransId="{A28BDCE7-7BB8-4CE5-9E99-D7094A5BC3D8}"/>
    <dgm:cxn modelId="{164AAB92-BE4D-4A05-B7F7-109F12E81241}" srcId="{39B9D7DE-2AC8-4007-A8F8-A1187AF90138}" destId="{4BE6B06D-F4E9-4747-900E-FF2472D2B533}" srcOrd="0" destOrd="0" parTransId="{673BB27B-111C-4BE3-A742-0644CAC0F893}" sibTransId="{9D36704C-3644-433C-846A-418BA7E8E398}"/>
    <dgm:cxn modelId="{A4E9C58B-4469-472C-B30F-13B463626B07}" type="presOf" srcId="{E1BCFDD8-CB1B-4577-AAFF-CF96570D5407}" destId="{699AA9B7-A659-4557-AD12-3AE8ADF7A0D3}" srcOrd="0" destOrd="0" presId="urn:microsoft.com/office/officeart/2005/8/layout/vList5"/>
    <dgm:cxn modelId="{7ADB0889-42DA-4542-B9B8-13C05BECBE09}" srcId="{39B9D7DE-2AC8-4007-A8F8-A1187AF90138}" destId="{341C3265-1FF4-47DD-9381-9355C436295C}" srcOrd="1" destOrd="0" parTransId="{C72ADF7A-40A3-4465-B6D7-8232C626DDFB}" sibTransId="{FD3A0A6D-A7DF-4645-9070-9B0C603731E7}"/>
    <dgm:cxn modelId="{D4927751-0E17-459F-9F3B-B7D1B6421604}" srcId="{39B9D7DE-2AC8-4007-A8F8-A1187AF90138}" destId="{00E96022-AABA-4FCD-A6CB-C66D5ED17736}" srcOrd="2" destOrd="0" parTransId="{6E7FB40E-E744-4BE9-AEAD-D23FB73AEFB1}" sibTransId="{5D930A61-1026-4593-B95E-47F0FF2F610F}"/>
    <dgm:cxn modelId="{63DD8315-9588-48E0-B120-D7596C1BBE60}" srcId="{00E96022-AABA-4FCD-A6CB-C66D5ED17736}" destId="{6A3FD7CE-AB94-40DD-9D94-0896F9E5CD19}" srcOrd="0" destOrd="0" parTransId="{3D251666-6E7C-4D56-8C66-A8455D442D58}" sibTransId="{1D8D005A-3C73-4C35-9E92-F9E85E8F5F77}"/>
    <dgm:cxn modelId="{DAEA94B8-E355-42F0-BDD9-A78D96F501D2}" srcId="{4BE6B06D-F4E9-4747-900E-FF2472D2B533}" destId="{E1BCFDD8-CB1B-4577-AAFF-CF96570D5407}" srcOrd="0" destOrd="0" parTransId="{27DAC446-412D-491E-9EAD-130BFDF52667}" sibTransId="{EDFA33BD-CE6D-4A0D-A3A1-1F2FAFD3DF41}"/>
    <dgm:cxn modelId="{79BADE0C-90D9-42EA-A297-9928CF79EAC2}" type="presOf" srcId="{00E96022-AABA-4FCD-A6CB-C66D5ED17736}" destId="{0F5601D6-AAD0-4A59-81B1-DF99A6E1F410}" srcOrd="0" destOrd="0" presId="urn:microsoft.com/office/officeart/2005/8/layout/vList5"/>
    <dgm:cxn modelId="{4132B547-B9EF-4A23-910E-ED5559559FD6}" type="presOf" srcId="{341C3265-1FF4-47DD-9381-9355C436295C}" destId="{29550D97-A76C-4D4C-A679-7C22BC63D729}" srcOrd="0" destOrd="0" presId="urn:microsoft.com/office/officeart/2005/8/layout/vList5"/>
    <dgm:cxn modelId="{4A2C2940-678B-4632-8251-29B4C19E0FAB}" type="presOf" srcId="{BC27AC40-31B6-4D6C-93A5-4E108261625D}" destId="{CF6F0978-5CD3-4429-AA17-7D9405E5D604}" srcOrd="0" destOrd="0" presId="urn:microsoft.com/office/officeart/2005/8/layout/vList5"/>
    <dgm:cxn modelId="{0280BE30-083E-4DFE-9292-0722E9F65CA2}" type="presParOf" srcId="{56FCC551-F6E7-4A01-9EDA-89C874756D5F}" destId="{F35F8EDD-0D55-41E6-B2CA-BC758252F2CD}" srcOrd="0" destOrd="0" presId="urn:microsoft.com/office/officeart/2005/8/layout/vList5"/>
    <dgm:cxn modelId="{A0ACD15F-69BE-4CF3-96A0-C5DBBC5226E3}" type="presParOf" srcId="{F35F8EDD-0D55-41E6-B2CA-BC758252F2CD}" destId="{398EBA3F-527B-4A81-97E5-51CA4439E419}" srcOrd="0" destOrd="0" presId="urn:microsoft.com/office/officeart/2005/8/layout/vList5"/>
    <dgm:cxn modelId="{1680C439-5448-4207-BB44-188211104186}" type="presParOf" srcId="{F35F8EDD-0D55-41E6-B2CA-BC758252F2CD}" destId="{699AA9B7-A659-4557-AD12-3AE8ADF7A0D3}" srcOrd="1" destOrd="0" presId="urn:microsoft.com/office/officeart/2005/8/layout/vList5"/>
    <dgm:cxn modelId="{0A5CA9C5-02D6-4F6C-8DF2-53377A8C5FD1}" type="presParOf" srcId="{56FCC551-F6E7-4A01-9EDA-89C874756D5F}" destId="{721F5B10-0E4E-41A6-8C5A-6BBC2EA88661}" srcOrd="1" destOrd="0" presId="urn:microsoft.com/office/officeart/2005/8/layout/vList5"/>
    <dgm:cxn modelId="{9E70B19E-A33B-4C16-83D5-F01FA9F6F16E}" type="presParOf" srcId="{56FCC551-F6E7-4A01-9EDA-89C874756D5F}" destId="{D3929828-C7EA-4D59-8AF3-0D1B2741CCDE}" srcOrd="2" destOrd="0" presId="urn:microsoft.com/office/officeart/2005/8/layout/vList5"/>
    <dgm:cxn modelId="{ABE63298-1875-4204-AEFB-A544A6C4849F}" type="presParOf" srcId="{D3929828-C7EA-4D59-8AF3-0D1B2741CCDE}" destId="{29550D97-A76C-4D4C-A679-7C22BC63D729}" srcOrd="0" destOrd="0" presId="urn:microsoft.com/office/officeart/2005/8/layout/vList5"/>
    <dgm:cxn modelId="{927834D0-EDF5-4766-97D6-0E37A199ABFD}" type="presParOf" srcId="{D3929828-C7EA-4D59-8AF3-0D1B2741CCDE}" destId="{CF6F0978-5CD3-4429-AA17-7D9405E5D604}" srcOrd="1" destOrd="0" presId="urn:microsoft.com/office/officeart/2005/8/layout/vList5"/>
    <dgm:cxn modelId="{C5379F7C-5EAF-4779-BB4B-204CF3937B1C}" type="presParOf" srcId="{56FCC551-F6E7-4A01-9EDA-89C874756D5F}" destId="{E0F8E056-335F-483E-B41B-174C5190BDAA}" srcOrd="3" destOrd="0" presId="urn:microsoft.com/office/officeart/2005/8/layout/vList5"/>
    <dgm:cxn modelId="{D8DCD9BD-342C-40EB-BE41-2450661C0DB7}" type="presParOf" srcId="{56FCC551-F6E7-4A01-9EDA-89C874756D5F}" destId="{D87045B8-2174-4805-8A7C-B9CE0AEFFA01}" srcOrd="4" destOrd="0" presId="urn:microsoft.com/office/officeart/2005/8/layout/vList5"/>
    <dgm:cxn modelId="{430FE561-316E-44CD-A62D-D6CB99D8F381}" type="presParOf" srcId="{D87045B8-2174-4805-8A7C-B9CE0AEFFA01}" destId="{0F5601D6-AAD0-4A59-81B1-DF99A6E1F410}" srcOrd="0" destOrd="0" presId="urn:microsoft.com/office/officeart/2005/8/layout/vList5"/>
    <dgm:cxn modelId="{2642C3B0-1052-4EB7-994A-9DDC22E26FAC}" type="presParOf" srcId="{D87045B8-2174-4805-8A7C-B9CE0AEFFA01}" destId="{5170159F-4797-4A6E-879E-0D0C9DED206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B9D7DE-2AC8-4007-A8F8-A1187AF90138}" type="doc">
      <dgm:prSet loTypeId="urn:microsoft.com/office/officeart/2005/8/layout/vList5" loCatId="list" qsTypeId="urn:microsoft.com/office/officeart/2005/8/quickstyle/simple3" qsCatId="simple" csTypeId="urn:microsoft.com/office/officeart/2005/8/colors/colorful1#19" csCatId="colorful" phldr="1"/>
      <dgm:spPr/>
      <dgm:t>
        <a:bodyPr/>
        <a:lstStyle/>
        <a:p>
          <a:endParaRPr lang="en-US"/>
        </a:p>
      </dgm:t>
    </dgm:pt>
    <dgm:pt modelId="{4BE6B06D-F4E9-4747-900E-FF2472D2B533}">
      <dgm:prSet phldrT="[Text]" custT="1">
        <dgm:style>
          <a:lnRef idx="2">
            <a:schemeClr val="accent2"/>
          </a:lnRef>
          <a:fillRef idx="1">
            <a:schemeClr val="lt1"/>
          </a:fillRef>
          <a:effectRef idx="0">
            <a:schemeClr val="accent2"/>
          </a:effectRef>
          <a:fontRef idx="minor">
            <a:schemeClr val="dk1"/>
          </a:fontRef>
        </dgm:style>
      </dgm:prSet>
      <dgm:spPr/>
      <dgm:t>
        <a:bodyPr/>
        <a:lstStyle/>
        <a:p>
          <a:pPr>
            <a:lnSpc>
              <a:spcPct val="90000"/>
            </a:lnSpc>
          </a:pPr>
          <a:r>
            <a:rPr lang="fa-IR" sz="1600" b="1" dirty="0" smtClean="0">
              <a:cs typeface="+mj-cs"/>
            </a:rPr>
            <a:t>پيرس و رابينسون</a:t>
          </a:r>
        </a:p>
        <a:p>
          <a:pPr>
            <a:lnSpc>
              <a:spcPct val="90000"/>
            </a:lnSpc>
          </a:pPr>
          <a:r>
            <a:rPr lang="en-US" sz="1200" dirty="0" smtClean="0">
              <a:effectLst/>
              <a:cs typeface="B Compset" pitchFamily="2" charset="-78"/>
            </a:rPr>
            <a:t>Pearce and Robinnson</a:t>
          </a:r>
          <a:endParaRPr lang="en-US" sz="1200" dirty="0"/>
        </a:p>
      </dgm:t>
    </dgm:pt>
    <dgm:pt modelId="{673BB27B-111C-4BE3-A742-0644CAC0F893}" type="parTrans" cxnId="{164AAB92-BE4D-4A05-B7F7-109F12E81241}">
      <dgm:prSet/>
      <dgm:spPr/>
      <dgm:t>
        <a:bodyPr/>
        <a:lstStyle/>
        <a:p>
          <a:pPr>
            <a:lnSpc>
              <a:spcPct val="90000"/>
            </a:lnSpc>
          </a:pPr>
          <a:endParaRPr lang="en-US" sz="1600"/>
        </a:p>
      </dgm:t>
    </dgm:pt>
    <dgm:pt modelId="{9D36704C-3644-433C-846A-418BA7E8E398}" type="sibTrans" cxnId="{164AAB92-BE4D-4A05-B7F7-109F12E81241}">
      <dgm:prSet/>
      <dgm:spPr/>
      <dgm:t>
        <a:bodyPr/>
        <a:lstStyle/>
        <a:p>
          <a:pPr>
            <a:lnSpc>
              <a:spcPct val="90000"/>
            </a:lnSpc>
          </a:pPr>
          <a:endParaRPr lang="en-US" sz="1600"/>
        </a:p>
      </dgm:t>
    </dgm:pt>
    <dgm:pt modelId="{E1BCFDD8-CB1B-4577-AAFF-CF96570D5407}">
      <dgm:prSet phldrT="[Text]" custT="1"/>
      <dgm:spPr>
        <a:ln>
          <a:solidFill>
            <a:schemeClr val="tx1"/>
          </a:solidFill>
        </a:ln>
      </dgm:spPr>
      <dgm:t>
        <a:bodyPr/>
        <a:lstStyle/>
        <a:p>
          <a:pPr algn="justLow" rtl="1">
            <a:lnSpc>
              <a:spcPct val="90000"/>
            </a:lnSpc>
            <a:spcAft>
              <a:spcPts val="0"/>
            </a:spcAft>
          </a:pPr>
          <a:r>
            <a:rPr lang="fa-IR" sz="1600" dirty="0" smtClean="0">
              <a:effectLst/>
              <a:cs typeface="B Compset" pitchFamily="2" charset="-78"/>
            </a:rPr>
            <a:t>کنترل استراتژيک عبارتست از پيگيري مسير استراتژي در حال اجراء که مسائل با تغيير در فرضيات بنيادي را کشف و تعديل هاي لازم را به وجود مي آورد. </a:t>
          </a:r>
          <a:endParaRPr lang="en-US" sz="1600" b="1" dirty="0">
            <a:cs typeface="B Titr" pitchFamily="2" charset="-78"/>
          </a:endParaRPr>
        </a:p>
      </dgm:t>
    </dgm:pt>
    <dgm:pt modelId="{27DAC446-412D-491E-9EAD-130BFDF52667}" type="parTrans" cxnId="{DAEA94B8-E355-42F0-BDD9-A78D96F501D2}">
      <dgm:prSet/>
      <dgm:spPr/>
      <dgm:t>
        <a:bodyPr/>
        <a:lstStyle/>
        <a:p>
          <a:pPr>
            <a:lnSpc>
              <a:spcPct val="90000"/>
            </a:lnSpc>
          </a:pPr>
          <a:endParaRPr lang="en-US" sz="1600"/>
        </a:p>
      </dgm:t>
    </dgm:pt>
    <dgm:pt modelId="{EDFA33BD-CE6D-4A0D-A3A1-1F2FAFD3DF41}" type="sibTrans" cxnId="{DAEA94B8-E355-42F0-BDD9-A78D96F501D2}">
      <dgm:prSet/>
      <dgm:spPr/>
      <dgm:t>
        <a:bodyPr/>
        <a:lstStyle/>
        <a:p>
          <a:pPr>
            <a:lnSpc>
              <a:spcPct val="90000"/>
            </a:lnSpc>
          </a:pPr>
          <a:endParaRPr lang="en-US" sz="1600"/>
        </a:p>
      </dgm:t>
    </dgm:pt>
    <dgm:pt modelId="{341C3265-1FF4-47DD-9381-9355C436295C}">
      <dgm:prSet phldrT="[Text]" custT="1">
        <dgm:style>
          <a:lnRef idx="2">
            <a:schemeClr val="accent3"/>
          </a:lnRef>
          <a:fillRef idx="1">
            <a:schemeClr val="lt1"/>
          </a:fillRef>
          <a:effectRef idx="0">
            <a:schemeClr val="accent3"/>
          </a:effectRef>
          <a:fontRef idx="minor">
            <a:schemeClr val="dk1"/>
          </a:fontRef>
        </dgm:style>
      </dgm:prSet>
      <dgm:spPr/>
      <dgm:t>
        <a:bodyPr/>
        <a:lstStyle/>
        <a:p>
          <a:pPr>
            <a:lnSpc>
              <a:spcPct val="90000"/>
            </a:lnSpc>
          </a:pPr>
          <a:r>
            <a:rPr lang="fa-IR" sz="1600" b="1" dirty="0" smtClean="0">
              <a:cs typeface="+mj-cs"/>
            </a:rPr>
            <a:t>استونر</a:t>
          </a:r>
        </a:p>
        <a:p>
          <a:pPr>
            <a:lnSpc>
              <a:spcPct val="90000"/>
            </a:lnSpc>
          </a:pPr>
          <a:r>
            <a:rPr lang="en-US" sz="1600" dirty="0" smtClean="0">
              <a:effectLst/>
              <a:cs typeface="B Compset" pitchFamily="2" charset="-78"/>
            </a:rPr>
            <a:t>J.A Stoner</a:t>
          </a:r>
          <a:endParaRPr lang="en-US" sz="1600" b="1" dirty="0">
            <a:cs typeface="+mj-cs"/>
          </a:endParaRPr>
        </a:p>
      </dgm:t>
    </dgm:pt>
    <dgm:pt modelId="{C72ADF7A-40A3-4465-B6D7-8232C626DDFB}" type="parTrans" cxnId="{7ADB0889-42DA-4542-B9B8-13C05BECBE09}">
      <dgm:prSet/>
      <dgm:spPr/>
      <dgm:t>
        <a:bodyPr/>
        <a:lstStyle/>
        <a:p>
          <a:pPr>
            <a:lnSpc>
              <a:spcPct val="90000"/>
            </a:lnSpc>
          </a:pPr>
          <a:endParaRPr lang="en-US" sz="1600"/>
        </a:p>
      </dgm:t>
    </dgm:pt>
    <dgm:pt modelId="{FD3A0A6D-A7DF-4645-9070-9B0C603731E7}" type="sibTrans" cxnId="{7ADB0889-42DA-4542-B9B8-13C05BECBE09}">
      <dgm:prSet/>
      <dgm:spPr/>
      <dgm:t>
        <a:bodyPr/>
        <a:lstStyle/>
        <a:p>
          <a:pPr>
            <a:lnSpc>
              <a:spcPct val="90000"/>
            </a:lnSpc>
          </a:pPr>
          <a:endParaRPr lang="en-US" sz="1600"/>
        </a:p>
      </dgm:t>
    </dgm:pt>
    <dgm:pt modelId="{BC27AC40-31B6-4D6C-93A5-4E108261625D}">
      <dgm:prSet phldrT="[Text]" custT="1"/>
      <dgm:spPr>
        <a:ln>
          <a:solidFill>
            <a:schemeClr val="tx1"/>
          </a:solidFill>
        </a:ln>
      </dgm:spPr>
      <dgm:t>
        <a:bodyPr/>
        <a:lstStyle/>
        <a:p>
          <a:pPr algn="justLow" rtl="1">
            <a:lnSpc>
              <a:spcPct val="90000"/>
            </a:lnSpc>
          </a:pPr>
          <a:r>
            <a:rPr lang="fa-IR" sz="1200" dirty="0" smtClean="0">
              <a:effectLst/>
              <a:cs typeface="B Compset" pitchFamily="2" charset="-78"/>
            </a:rPr>
            <a:t>کنترل استراتژيک عبارتست از فعاليتي منظم که ضمن آن نتايج مورد نظر در قالب استانداردهاي انجام عمليات معين مي شوند. سيستم دريافت اطلاعات طراحي مي شود، عمليات پيش بيني شده و انجام شده با هم مقايسه مي گردد. اختلافات و انجرافات مشاهده شده ارزيابي و ميزان اهميت آنها مشخص مي شود و سرانجام اقدامات اصلاحي لازم براي تحقق هدف ها و ماموريت هاي سازمان انجام مي گيرد. </a:t>
          </a:r>
          <a:endParaRPr lang="en-US" sz="1200" dirty="0">
            <a:cs typeface="+mn-cs"/>
          </a:endParaRPr>
        </a:p>
      </dgm:t>
    </dgm:pt>
    <dgm:pt modelId="{BE563CDE-ABDB-400F-BEB8-461103AA3AC7}" type="parTrans" cxnId="{960C399C-8E26-4F53-B849-895B8F1E03CC}">
      <dgm:prSet/>
      <dgm:spPr/>
      <dgm:t>
        <a:bodyPr/>
        <a:lstStyle/>
        <a:p>
          <a:pPr>
            <a:lnSpc>
              <a:spcPct val="90000"/>
            </a:lnSpc>
          </a:pPr>
          <a:endParaRPr lang="en-US" sz="1600"/>
        </a:p>
      </dgm:t>
    </dgm:pt>
    <dgm:pt modelId="{A28BDCE7-7BB8-4CE5-9E99-D7094A5BC3D8}" type="sibTrans" cxnId="{960C399C-8E26-4F53-B849-895B8F1E03CC}">
      <dgm:prSet/>
      <dgm:spPr/>
      <dgm:t>
        <a:bodyPr/>
        <a:lstStyle/>
        <a:p>
          <a:pPr>
            <a:lnSpc>
              <a:spcPct val="90000"/>
            </a:lnSpc>
          </a:pPr>
          <a:endParaRPr lang="en-US" sz="1600"/>
        </a:p>
      </dgm:t>
    </dgm:pt>
    <dgm:pt modelId="{E506FEE7-98A4-4F06-9653-71F319462D85}">
      <dgm:prSet phldrT="[Text]" custT="1">
        <dgm:style>
          <a:lnRef idx="2">
            <a:schemeClr val="accent4"/>
          </a:lnRef>
          <a:fillRef idx="1">
            <a:schemeClr val="lt1"/>
          </a:fillRef>
          <a:effectRef idx="0">
            <a:schemeClr val="accent4"/>
          </a:effectRef>
          <a:fontRef idx="minor">
            <a:schemeClr val="dk1"/>
          </a:fontRef>
        </dgm:style>
      </dgm:prSet>
      <dgm:spPr/>
      <dgm:t>
        <a:bodyPr lIns="0" rIns="0"/>
        <a:lstStyle/>
        <a:p>
          <a:pPr>
            <a:lnSpc>
              <a:spcPct val="90000"/>
            </a:lnSpc>
          </a:pPr>
          <a:r>
            <a:rPr lang="fa-IR" sz="1600" b="1" dirty="0" smtClean="0">
              <a:cs typeface="+mj-cs"/>
            </a:rPr>
            <a:t>روش و بال</a:t>
          </a:r>
        </a:p>
        <a:p>
          <a:pPr>
            <a:lnSpc>
              <a:spcPct val="90000"/>
            </a:lnSpc>
          </a:pPr>
          <a:r>
            <a:rPr lang="en-US" sz="1600" dirty="0" smtClean="0">
              <a:effectLst/>
              <a:cs typeface="B Compset" pitchFamily="2" charset="-78"/>
            </a:rPr>
            <a:t>Roush and Ball</a:t>
          </a:r>
          <a:endParaRPr lang="en-US" sz="1600" b="1" dirty="0">
            <a:cs typeface="+mj-cs"/>
          </a:endParaRPr>
        </a:p>
      </dgm:t>
    </dgm:pt>
    <dgm:pt modelId="{7254FF67-BCCE-403B-9923-58C4F09DAC9B}" type="parTrans" cxnId="{1EC9A9BD-1BDA-41BD-86BF-EEB31641586E}">
      <dgm:prSet/>
      <dgm:spPr/>
      <dgm:t>
        <a:bodyPr/>
        <a:lstStyle/>
        <a:p>
          <a:pPr>
            <a:lnSpc>
              <a:spcPct val="90000"/>
            </a:lnSpc>
          </a:pPr>
          <a:endParaRPr lang="en-US" sz="1600"/>
        </a:p>
      </dgm:t>
    </dgm:pt>
    <dgm:pt modelId="{A820667A-6E5E-4342-98B9-A6CF0007C53F}" type="sibTrans" cxnId="{1EC9A9BD-1BDA-41BD-86BF-EEB31641586E}">
      <dgm:prSet/>
      <dgm:spPr/>
      <dgm:t>
        <a:bodyPr/>
        <a:lstStyle/>
        <a:p>
          <a:pPr>
            <a:lnSpc>
              <a:spcPct val="90000"/>
            </a:lnSpc>
          </a:pPr>
          <a:endParaRPr lang="en-US" sz="1600"/>
        </a:p>
      </dgm:t>
    </dgm:pt>
    <dgm:pt modelId="{1BDF6EC3-77F6-4C6F-A457-7F1D89156275}">
      <dgm:prSet phldrT="[Text]" custT="1"/>
      <dgm:spPr>
        <a:ln>
          <a:solidFill>
            <a:schemeClr val="tx1"/>
          </a:solidFill>
        </a:ln>
      </dgm:spPr>
      <dgm:t>
        <a:bodyPr/>
        <a:lstStyle/>
        <a:p>
          <a:pPr algn="justLow" rtl="1">
            <a:lnSpc>
              <a:spcPct val="90000"/>
            </a:lnSpc>
          </a:pPr>
          <a:r>
            <a:rPr lang="fa-IR" sz="1600" dirty="0" smtClean="0">
              <a:effectLst/>
              <a:cs typeface="B Compset" pitchFamily="2" charset="-78"/>
            </a:rPr>
            <a:t>کنترل استراتژيک به عنوان يک سيستم گزارش گيري طراحي شده جهت ارائه به موقع اطلاعات در ارتباط با اجراي موفقيت آميز تصميمات استراتژيک به عنوان مديران ارشد .</a:t>
          </a:r>
          <a:endParaRPr lang="en-US" sz="1600" dirty="0">
            <a:cs typeface="+mn-cs"/>
          </a:endParaRPr>
        </a:p>
      </dgm:t>
    </dgm:pt>
    <dgm:pt modelId="{7AAFBF9A-C2FF-4A09-A386-38F045B83232}" type="parTrans" cxnId="{D39128E9-3121-4811-BC2A-6BB51FA69A12}">
      <dgm:prSet/>
      <dgm:spPr/>
      <dgm:t>
        <a:bodyPr/>
        <a:lstStyle/>
        <a:p>
          <a:pPr>
            <a:lnSpc>
              <a:spcPct val="90000"/>
            </a:lnSpc>
          </a:pPr>
          <a:endParaRPr lang="en-US" sz="1600"/>
        </a:p>
      </dgm:t>
    </dgm:pt>
    <dgm:pt modelId="{FF86E766-3106-4220-81F2-96809E240152}" type="sibTrans" cxnId="{D39128E9-3121-4811-BC2A-6BB51FA69A12}">
      <dgm:prSet/>
      <dgm:spPr/>
      <dgm:t>
        <a:bodyPr/>
        <a:lstStyle/>
        <a:p>
          <a:pPr>
            <a:lnSpc>
              <a:spcPct val="90000"/>
            </a:lnSpc>
          </a:pPr>
          <a:endParaRPr lang="en-US" sz="1600"/>
        </a:p>
      </dgm:t>
    </dgm:pt>
    <dgm:pt modelId="{2A81B40C-54CD-4D7F-A4F2-668F82078860}">
      <dgm:prSet phldrT="[Text]" custT="1">
        <dgm:style>
          <a:lnRef idx="2">
            <a:schemeClr val="accent5"/>
          </a:lnRef>
          <a:fillRef idx="1">
            <a:schemeClr val="lt1"/>
          </a:fillRef>
          <a:effectRef idx="0">
            <a:schemeClr val="accent5"/>
          </a:effectRef>
          <a:fontRef idx="minor">
            <a:schemeClr val="dk1"/>
          </a:fontRef>
        </dgm:style>
      </dgm:prSet>
      <dgm:spPr/>
      <dgm:t>
        <a:bodyPr/>
        <a:lstStyle/>
        <a:p>
          <a:pPr>
            <a:lnSpc>
              <a:spcPct val="90000"/>
            </a:lnSpc>
          </a:pPr>
          <a:r>
            <a:rPr lang="fa-IR" sz="1600" b="1" dirty="0" smtClean="0">
              <a:cs typeface="+mj-cs"/>
            </a:rPr>
            <a:t>هروي</a:t>
          </a:r>
        </a:p>
        <a:p>
          <a:pPr>
            <a:lnSpc>
              <a:spcPct val="90000"/>
            </a:lnSpc>
          </a:pPr>
          <a:r>
            <a:rPr lang="en-US" sz="1600" dirty="0" smtClean="0">
              <a:effectLst/>
              <a:cs typeface="B Compset" pitchFamily="2" charset="-78"/>
            </a:rPr>
            <a:t>H.Horvey</a:t>
          </a:r>
          <a:endParaRPr lang="en-US" sz="1600" dirty="0"/>
        </a:p>
      </dgm:t>
    </dgm:pt>
    <dgm:pt modelId="{F0514208-41D3-4BD8-9FC2-24E4B5871658}" type="parTrans" cxnId="{D6070D58-DBFC-41B9-A542-57C9CED8D0F3}">
      <dgm:prSet/>
      <dgm:spPr/>
      <dgm:t>
        <a:bodyPr/>
        <a:lstStyle/>
        <a:p>
          <a:pPr>
            <a:lnSpc>
              <a:spcPct val="90000"/>
            </a:lnSpc>
          </a:pPr>
          <a:endParaRPr lang="en-US" sz="1600"/>
        </a:p>
      </dgm:t>
    </dgm:pt>
    <dgm:pt modelId="{F34DFB46-7F98-435B-8787-5F1BC8D88D66}" type="sibTrans" cxnId="{D6070D58-DBFC-41B9-A542-57C9CED8D0F3}">
      <dgm:prSet/>
      <dgm:spPr/>
      <dgm:t>
        <a:bodyPr/>
        <a:lstStyle/>
        <a:p>
          <a:pPr>
            <a:lnSpc>
              <a:spcPct val="90000"/>
            </a:lnSpc>
          </a:pPr>
          <a:endParaRPr lang="en-US" sz="1600"/>
        </a:p>
      </dgm:t>
    </dgm:pt>
    <dgm:pt modelId="{14A966B5-0FFF-45F9-A96F-850C54333B67}">
      <dgm:prSet phldrT="[Text]" custT="1"/>
      <dgm:spPr>
        <a:ln>
          <a:solidFill>
            <a:schemeClr val="tx1"/>
          </a:solidFill>
        </a:ln>
      </dgm:spPr>
      <dgm:t>
        <a:bodyPr/>
        <a:lstStyle/>
        <a:p>
          <a:pPr rtl="1">
            <a:lnSpc>
              <a:spcPct val="90000"/>
            </a:lnSpc>
          </a:pPr>
          <a:r>
            <a:rPr lang="fa-IR" sz="1600" dirty="0" smtClean="0">
              <a:effectLst/>
              <a:cs typeface="B Compset" pitchFamily="2" charset="-78"/>
            </a:rPr>
            <a:t>کنترل استراتژيک امري مديريتي است که عملکرد واقعي سازمان را با عملکرد برنامه‌ريزي شده مرتبط مي‌سازد. </a:t>
          </a:r>
          <a:endParaRPr lang="en-US" sz="1600" b="1" dirty="0">
            <a:cs typeface="B Titr" pitchFamily="2" charset="-78"/>
          </a:endParaRPr>
        </a:p>
      </dgm:t>
    </dgm:pt>
    <dgm:pt modelId="{B82D6807-67EE-4A98-A651-B6C5D32B4F0C}" type="parTrans" cxnId="{0E79B9DA-6F6F-4DB1-B847-E6E183C715C0}">
      <dgm:prSet/>
      <dgm:spPr/>
      <dgm:t>
        <a:bodyPr/>
        <a:lstStyle/>
        <a:p>
          <a:pPr>
            <a:lnSpc>
              <a:spcPct val="90000"/>
            </a:lnSpc>
          </a:pPr>
          <a:endParaRPr lang="en-US" sz="1600"/>
        </a:p>
      </dgm:t>
    </dgm:pt>
    <dgm:pt modelId="{832EF2FE-571B-4EDA-A9E6-96010AE33F35}" type="sibTrans" cxnId="{0E79B9DA-6F6F-4DB1-B847-E6E183C715C0}">
      <dgm:prSet/>
      <dgm:spPr/>
      <dgm:t>
        <a:bodyPr/>
        <a:lstStyle/>
        <a:p>
          <a:pPr>
            <a:lnSpc>
              <a:spcPct val="90000"/>
            </a:lnSpc>
          </a:pPr>
          <a:endParaRPr lang="en-US" sz="1600"/>
        </a:p>
      </dgm:t>
    </dgm:pt>
    <dgm:pt modelId="{6EB18628-CFF0-4ED9-AFC7-C21E8A4778F9}">
      <dgm:prSet phldrT="[Text]" custT="1">
        <dgm:style>
          <a:lnRef idx="2">
            <a:schemeClr val="accent6"/>
          </a:lnRef>
          <a:fillRef idx="1">
            <a:schemeClr val="lt1"/>
          </a:fillRef>
          <a:effectRef idx="0">
            <a:schemeClr val="accent6"/>
          </a:effectRef>
          <a:fontRef idx="minor">
            <a:schemeClr val="dk1"/>
          </a:fontRef>
        </dgm:style>
      </dgm:prSet>
      <dgm:spPr/>
      <dgm:t>
        <a:bodyPr/>
        <a:lstStyle/>
        <a:p>
          <a:pPr>
            <a:lnSpc>
              <a:spcPct val="90000"/>
            </a:lnSpc>
          </a:pPr>
          <a:r>
            <a:rPr lang="fa-IR" sz="1600" b="1" dirty="0" smtClean="0">
              <a:cs typeface="+mj-cs"/>
            </a:rPr>
            <a:t>روبرت آنتوني</a:t>
          </a:r>
        </a:p>
        <a:p>
          <a:pPr>
            <a:lnSpc>
              <a:spcPct val="90000"/>
            </a:lnSpc>
          </a:pPr>
          <a:r>
            <a:rPr lang="en-US" sz="1600" dirty="0" smtClean="0">
              <a:effectLst/>
              <a:cs typeface="B Compset" pitchFamily="2" charset="-78"/>
            </a:rPr>
            <a:t>Robert Antony</a:t>
          </a:r>
          <a:endParaRPr lang="en-US" sz="1600" dirty="0"/>
        </a:p>
      </dgm:t>
    </dgm:pt>
    <dgm:pt modelId="{9146922C-F17B-428A-AEB0-D814E4D347EC}" type="parTrans" cxnId="{82479691-6920-411E-8B2E-89EFE136EEE6}">
      <dgm:prSet/>
      <dgm:spPr/>
      <dgm:t>
        <a:bodyPr/>
        <a:lstStyle/>
        <a:p>
          <a:pPr>
            <a:lnSpc>
              <a:spcPct val="90000"/>
            </a:lnSpc>
          </a:pPr>
          <a:endParaRPr lang="en-US" sz="1600"/>
        </a:p>
      </dgm:t>
    </dgm:pt>
    <dgm:pt modelId="{E6F842D1-056D-43CE-8B14-4B128D533906}" type="sibTrans" cxnId="{82479691-6920-411E-8B2E-89EFE136EEE6}">
      <dgm:prSet/>
      <dgm:spPr/>
      <dgm:t>
        <a:bodyPr/>
        <a:lstStyle/>
        <a:p>
          <a:pPr>
            <a:lnSpc>
              <a:spcPct val="90000"/>
            </a:lnSpc>
          </a:pPr>
          <a:endParaRPr lang="en-US" sz="1600"/>
        </a:p>
      </dgm:t>
    </dgm:pt>
    <dgm:pt modelId="{DEE64CB6-B3CC-40F1-922A-85667ECB70B9}">
      <dgm:prSet phldrT="[Text]" custT="1"/>
      <dgm:spPr>
        <a:ln>
          <a:solidFill>
            <a:schemeClr val="tx1"/>
          </a:solidFill>
        </a:ln>
      </dgm:spPr>
      <dgm:t>
        <a:bodyPr/>
        <a:lstStyle/>
        <a:p>
          <a:pPr rtl="1">
            <a:lnSpc>
              <a:spcPct val="90000"/>
            </a:lnSpc>
          </a:pPr>
          <a:r>
            <a:rPr lang="fa-IR" sz="1600" dirty="0" smtClean="0">
              <a:effectLst/>
              <a:cs typeface="B Compset" pitchFamily="2" charset="-78"/>
            </a:rPr>
            <a:t>کنترل استراتژيک عبارت است از ارزيابي اهداف کلي سازمان و نيز طراحي و بازنگري در استراتژي ها و سياست هاي کلي جهت دستيابي به اهداف .</a:t>
          </a:r>
          <a:endParaRPr lang="en-US" sz="1600" b="1" dirty="0">
            <a:cs typeface="B Titr" pitchFamily="2" charset="-78"/>
          </a:endParaRPr>
        </a:p>
      </dgm:t>
    </dgm:pt>
    <dgm:pt modelId="{4CD79FFA-6DD7-4631-8C11-547C5EDD157D}" type="parTrans" cxnId="{8F3AB20D-5A8A-4EC1-8C96-1C6CCB2D12E0}">
      <dgm:prSet/>
      <dgm:spPr/>
      <dgm:t>
        <a:bodyPr/>
        <a:lstStyle/>
        <a:p>
          <a:pPr>
            <a:lnSpc>
              <a:spcPct val="90000"/>
            </a:lnSpc>
          </a:pPr>
          <a:endParaRPr lang="en-US" sz="1600"/>
        </a:p>
      </dgm:t>
    </dgm:pt>
    <dgm:pt modelId="{896300E2-0608-43C4-A1DA-40CDF642BAB2}" type="sibTrans" cxnId="{8F3AB20D-5A8A-4EC1-8C96-1C6CCB2D12E0}">
      <dgm:prSet/>
      <dgm:spPr/>
      <dgm:t>
        <a:bodyPr/>
        <a:lstStyle/>
        <a:p>
          <a:pPr>
            <a:lnSpc>
              <a:spcPct val="90000"/>
            </a:lnSpc>
          </a:pPr>
          <a:endParaRPr lang="en-US" sz="1600"/>
        </a:p>
      </dgm:t>
    </dgm:pt>
    <dgm:pt modelId="{337CFEFA-E8A9-4BCE-9EEC-60018703AB09}">
      <dgm:prSet phldrT="[Text]" custT="1">
        <dgm:style>
          <a:lnRef idx="2">
            <a:schemeClr val="accent2"/>
          </a:lnRef>
          <a:fillRef idx="1">
            <a:schemeClr val="lt1"/>
          </a:fillRef>
          <a:effectRef idx="0">
            <a:schemeClr val="accent2"/>
          </a:effectRef>
          <a:fontRef idx="minor">
            <a:schemeClr val="dk1"/>
          </a:fontRef>
        </dgm:style>
      </dgm:prSet>
      <dgm:spPr/>
      <dgm:t>
        <a:bodyPr/>
        <a:lstStyle/>
        <a:p>
          <a:pPr>
            <a:lnSpc>
              <a:spcPct val="90000"/>
            </a:lnSpc>
          </a:pPr>
          <a:r>
            <a:rPr lang="fa-IR" sz="1400" b="1" dirty="0" smtClean="0">
              <a:cs typeface="+mj-cs"/>
            </a:rPr>
            <a:t> شري يونگ و استرينمن</a:t>
          </a:r>
        </a:p>
        <a:p>
          <a:pPr>
            <a:lnSpc>
              <a:spcPct val="90000"/>
            </a:lnSpc>
          </a:pPr>
          <a:r>
            <a:rPr lang="en-US" sz="1000" dirty="0" smtClean="0">
              <a:effectLst/>
              <a:cs typeface="B Compset" pitchFamily="2" charset="-78"/>
            </a:rPr>
            <a:t>G.Schreyong and Strinmann</a:t>
          </a:r>
          <a:endParaRPr lang="en-US" sz="1000" dirty="0"/>
        </a:p>
      </dgm:t>
    </dgm:pt>
    <dgm:pt modelId="{C0F3F3F2-77DF-4FBD-B3DF-96B499539993}" type="parTrans" cxnId="{0FBC20D4-6859-48FC-8B83-A9845FCB0776}">
      <dgm:prSet/>
      <dgm:spPr/>
      <dgm:t>
        <a:bodyPr/>
        <a:lstStyle/>
        <a:p>
          <a:pPr>
            <a:lnSpc>
              <a:spcPct val="90000"/>
            </a:lnSpc>
          </a:pPr>
          <a:endParaRPr lang="en-US" sz="1600"/>
        </a:p>
      </dgm:t>
    </dgm:pt>
    <dgm:pt modelId="{60E66F1C-F19E-4010-8620-189A2204E35A}" type="sibTrans" cxnId="{0FBC20D4-6859-48FC-8B83-A9845FCB0776}">
      <dgm:prSet/>
      <dgm:spPr/>
      <dgm:t>
        <a:bodyPr/>
        <a:lstStyle/>
        <a:p>
          <a:pPr>
            <a:lnSpc>
              <a:spcPct val="90000"/>
            </a:lnSpc>
          </a:pPr>
          <a:endParaRPr lang="en-US" sz="1600"/>
        </a:p>
      </dgm:t>
    </dgm:pt>
    <dgm:pt modelId="{3E2B9CF2-2B06-4D65-8538-067EBFBEAB57}">
      <dgm:prSet phldrT="[Text]" custT="1"/>
      <dgm:spPr>
        <a:ln>
          <a:solidFill>
            <a:schemeClr val="tx1"/>
          </a:solidFill>
        </a:ln>
      </dgm:spPr>
      <dgm:t>
        <a:bodyPr/>
        <a:lstStyle/>
        <a:p>
          <a:pPr rtl="1">
            <a:lnSpc>
              <a:spcPct val="90000"/>
            </a:lnSpc>
          </a:pPr>
          <a:r>
            <a:rPr lang="fa-IR" sz="1600" dirty="0" smtClean="0">
              <a:effectLst/>
              <a:cs typeface="B Compset" pitchFamily="2" charset="-78"/>
            </a:rPr>
            <a:t>کنترل استراتژيک عبارتست از ارزيابي انتقادي طرح ها، فعاليت ها و نتايج به منظور کسب اطلاعات لازم براي هدايت صحيح امور عملکرد آتي سازمان. </a:t>
          </a:r>
          <a:endParaRPr lang="en-US" sz="1600" b="1" dirty="0">
            <a:cs typeface="B Titr" pitchFamily="2" charset="-78"/>
          </a:endParaRPr>
        </a:p>
      </dgm:t>
    </dgm:pt>
    <dgm:pt modelId="{44860363-4B8C-4CDB-80F9-8765D4F6C412}" type="parTrans" cxnId="{BB2BC223-D93D-444D-8A81-674A9F81CB07}">
      <dgm:prSet/>
      <dgm:spPr/>
      <dgm:t>
        <a:bodyPr/>
        <a:lstStyle/>
        <a:p>
          <a:pPr>
            <a:lnSpc>
              <a:spcPct val="90000"/>
            </a:lnSpc>
          </a:pPr>
          <a:endParaRPr lang="en-US" sz="1600"/>
        </a:p>
      </dgm:t>
    </dgm:pt>
    <dgm:pt modelId="{FD8BD1F6-FAB6-41FF-A32F-BFFEFCFF2F94}" type="sibTrans" cxnId="{BB2BC223-D93D-444D-8A81-674A9F81CB07}">
      <dgm:prSet/>
      <dgm:spPr/>
      <dgm:t>
        <a:bodyPr/>
        <a:lstStyle/>
        <a:p>
          <a:pPr>
            <a:lnSpc>
              <a:spcPct val="90000"/>
            </a:lnSpc>
          </a:pPr>
          <a:endParaRPr lang="en-US" sz="1600"/>
        </a:p>
      </dgm:t>
    </dgm:pt>
    <dgm:pt modelId="{A2D3ECF8-87AB-4434-91D9-CC12EB785CE4}">
      <dgm:prSet phldrT="[Text]" custT="1">
        <dgm:style>
          <a:lnRef idx="2">
            <a:schemeClr val="accent2"/>
          </a:lnRef>
          <a:fillRef idx="1">
            <a:schemeClr val="lt1"/>
          </a:fillRef>
          <a:effectRef idx="0">
            <a:schemeClr val="accent2"/>
          </a:effectRef>
          <a:fontRef idx="minor">
            <a:schemeClr val="dk1"/>
          </a:fontRef>
        </dgm:style>
      </dgm:prSet>
      <dgm:spPr/>
      <dgm:t>
        <a:bodyPr/>
        <a:lstStyle/>
        <a:p>
          <a:pPr>
            <a:lnSpc>
              <a:spcPct val="90000"/>
            </a:lnSpc>
          </a:pPr>
          <a:r>
            <a:rPr lang="fa-IR" sz="1600" b="1" dirty="0" smtClean="0">
              <a:cs typeface="+mj-cs"/>
            </a:rPr>
            <a:t>ساموئل سرتو</a:t>
          </a:r>
          <a:endParaRPr lang="en-US" sz="1600" b="1" dirty="0">
            <a:cs typeface="+mj-cs"/>
          </a:endParaRPr>
        </a:p>
      </dgm:t>
    </dgm:pt>
    <dgm:pt modelId="{7D14D177-2DE1-4138-935C-912AFBC6FFC6}" type="parTrans" cxnId="{75809757-1A83-4909-B2FE-3F7D48474399}">
      <dgm:prSet/>
      <dgm:spPr/>
      <dgm:t>
        <a:bodyPr/>
        <a:lstStyle/>
        <a:p>
          <a:pPr>
            <a:lnSpc>
              <a:spcPct val="90000"/>
            </a:lnSpc>
          </a:pPr>
          <a:endParaRPr lang="en-US" sz="1600"/>
        </a:p>
      </dgm:t>
    </dgm:pt>
    <dgm:pt modelId="{38917E8D-B62B-4ECE-8993-80427A29B017}" type="sibTrans" cxnId="{75809757-1A83-4909-B2FE-3F7D48474399}">
      <dgm:prSet/>
      <dgm:spPr/>
      <dgm:t>
        <a:bodyPr/>
        <a:lstStyle/>
        <a:p>
          <a:pPr>
            <a:lnSpc>
              <a:spcPct val="90000"/>
            </a:lnSpc>
          </a:pPr>
          <a:endParaRPr lang="en-US" sz="1600"/>
        </a:p>
      </dgm:t>
    </dgm:pt>
    <dgm:pt modelId="{0EE43537-70D9-4F4F-B7B7-63656F4801B3}">
      <dgm:prSet phldrT="[Text]" custT="1"/>
      <dgm:spPr>
        <a:ln>
          <a:solidFill>
            <a:schemeClr val="tx1"/>
          </a:solidFill>
        </a:ln>
      </dgm:spPr>
      <dgm:t>
        <a:bodyPr/>
        <a:lstStyle/>
        <a:p>
          <a:pPr rtl="1">
            <a:lnSpc>
              <a:spcPct val="90000"/>
            </a:lnSpc>
          </a:pPr>
          <a:r>
            <a:rPr lang="fa-IR" sz="1400" dirty="0" smtClean="0">
              <a:effectLst/>
              <a:cs typeface="B Compset" pitchFamily="2" charset="-78"/>
            </a:rPr>
            <a:t>کنترل استراتژيک آخرين گام در فرايند مديريت استراتژيک است و يک نوع کنترل سازماني است که به منظور بهبود مديريت استراتژيک و حصول اطمينان از اينکه سازمان به نحو صحيح عمل مي کند و بر روي آن تمرکز دارد.</a:t>
          </a:r>
          <a:endParaRPr lang="en-US" sz="1400" dirty="0">
            <a:cs typeface="+mn-cs"/>
          </a:endParaRPr>
        </a:p>
      </dgm:t>
    </dgm:pt>
    <dgm:pt modelId="{50B18A1D-70BA-413E-8F36-9480E00B3795}" type="parTrans" cxnId="{42AD11E9-A7AD-45BA-9FDD-5EBB138E5B93}">
      <dgm:prSet/>
      <dgm:spPr/>
      <dgm:t>
        <a:bodyPr/>
        <a:lstStyle/>
        <a:p>
          <a:pPr>
            <a:lnSpc>
              <a:spcPct val="90000"/>
            </a:lnSpc>
          </a:pPr>
          <a:endParaRPr lang="en-US" sz="1600"/>
        </a:p>
      </dgm:t>
    </dgm:pt>
    <dgm:pt modelId="{3F99DD6C-C767-419B-BE3D-48F78A6D8760}" type="sibTrans" cxnId="{42AD11E9-A7AD-45BA-9FDD-5EBB138E5B93}">
      <dgm:prSet/>
      <dgm:spPr/>
      <dgm:t>
        <a:bodyPr/>
        <a:lstStyle/>
        <a:p>
          <a:pPr>
            <a:lnSpc>
              <a:spcPct val="90000"/>
            </a:lnSpc>
          </a:pPr>
          <a:endParaRPr lang="en-US" sz="1600"/>
        </a:p>
      </dgm:t>
    </dgm:pt>
    <dgm:pt modelId="{56FCC551-F6E7-4A01-9EDA-89C874756D5F}" type="pres">
      <dgm:prSet presAssocID="{39B9D7DE-2AC8-4007-A8F8-A1187AF90138}" presName="Name0" presStyleCnt="0">
        <dgm:presLayoutVars>
          <dgm:dir/>
          <dgm:animLvl val="lvl"/>
          <dgm:resizeHandles val="exact"/>
        </dgm:presLayoutVars>
      </dgm:prSet>
      <dgm:spPr/>
      <dgm:t>
        <a:bodyPr/>
        <a:lstStyle/>
        <a:p>
          <a:endParaRPr lang="en-US"/>
        </a:p>
      </dgm:t>
    </dgm:pt>
    <dgm:pt modelId="{F35F8EDD-0D55-41E6-B2CA-BC758252F2CD}" type="pres">
      <dgm:prSet presAssocID="{4BE6B06D-F4E9-4747-900E-FF2472D2B533}" presName="linNode" presStyleCnt="0"/>
      <dgm:spPr/>
      <dgm:t>
        <a:bodyPr/>
        <a:lstStyle/>
        <a:p>
          <a:endParaRPr lang="en-US"/>
        </a:p>
      </dgm:t>
    </dgm:pt>
    <dgm:pt modelId="{398EBA3F-527B-4A81-97E5-51CA4439E419}" type="pres">
      <dgm:prSet presAssocID="{4BE6B06D-F4E9-4747-900E-FF2472D2B533}" presName="parentText" presStyleLbl="node1" presStyleIdx="0" presStyleCnt="7" custScaleX="75887" custLinFactX="100000" custLinFactNeighborX="136076" custLinFactNeighborY="-3">
        <dgm:presLayoutVars>
          <dgm:chMax val="1"/>
          <dgm:bulletEnabled val="1"/>
        </dgm:presLayoutVars>
      </dgm:prSet>
      <dgm:spPr/>
      <dgm:t>
        <a:bodyPr/>
        <a:lstStyle/>
        <a:p>
          <a:endParaRPr lang="en-US"/>
        </a:p>
      </dgm:t>
    </dgm:pt>
    <dgm:pt modelId="{699AA9B7-A659-4557-AD12-3AE8ADF7A0D3}" type="pres">
      <dgm:prSet presAssocID="{4BE6B06D-F4E9-4747-900E-FF2472D2B533}" presName="descendantText" presStyleLbl="alignAccFollowNode1" presStyleIdx="0" presStyleCnt="7" custFlipVert="1" custFlipHor="1" custScaleX="190463" custScaleY="117070" custLinFactNeighborX="-69583" custLinFactNeighborY="116">
        <dgm:presLayoutVars>
          <dgm:bulletEnabled val="1"/>
        </dgm:presLayoutVars>
      </dgm:prSet>
      <dgm:spPr/>
      <dgm:t>
        <a:bodyPr/>
        <a:lstStyle/>
        <a:p>
          <a:endParaRPr lang="en-US"/>
        </a:p>
      </dgm:t>
    </dgm:pt>
    <dgm:pt modelId="{721F5B10-0E4E-41A6-8C5A-6BBC2EA88661}" type="pres">
      <dgm:prSet presAssocID="{9D36704C-3644-433C-846A-418BA7E8E398}" presName="sp" presStyleCnt="0"/>
      <dgm:spPr/>
      <dgm:t>
        <a:bodyPr/>
        <a:lstStyle/>
        <a:p>
          <a:endParaRPr lang="en-US"/>
        </a:p>
      </dgm:t>
    </dgm:pt>
    <dgm:pt modelId="{D3929828-C7EA-4D59-8AF3-0D1B2741CCDE}" type="pres">
      <dgm:prSet presAssocID="{341C3265-1FF4-47DD-9381-9355C436295C}" presName="linNode" presStyleCnt="0"/>
      <dgm:spPr/>
      <dgm:t>
        <a:bodyPr/>
        <a:lstStyle/>
        <a:p>
          <a:endParaRPr lang="en-US"/>
        </a:p>
      </dgm:t>
    </dgm:pt>
    <dgm:pt modelId="{29550D97-A76C-4D4C-A679-7C22BC63D729}" type="pres">
      <dgm:prSet presAssocID="{341C3265-1FF4-47DD-9381-9355C436295C}" presName="parentText" presStyleLbl="node1" presStyleIdx="1" presStyleCnt="7" custScaleX="75887" custLinFactX="100000" custLinFactNeighborX="134256" custLinFactNeighborY="-374">
        <dgm:presLayoutVars>
          <dgm:chMax val="1"/>
          <dgm:bulletEnabled val="1"/>
        </dgm:presLayoutVars>
      </dgm:prSet>
      <dgm:spPr/>
      <dgm:t>
        <a:bodyPr/>
        <a:lstStyle/>
        <a:p>
          <a:endParaRPr lang="en-US"/>
        </a:p>
      </dgm:t>
    </dgm:pt>
    <dgm:pt modelId="{CF6F0978-5CD3-4429-AA17-7D9405E5D604}" type="pres">
      <dgm:prSet presAssocID="{341C3265-1FF4-47DD-9381-9355C436295C}" presName="descendantText" presStyleLbl="alignAccFollowNode1" presStyleIdx="1" presStyleCnt="7" custFlipVert="1" custFlipHor="1" custScaleX="190463" custScaleY="115610" custLinFactNeighborX="-69583" custLinFactNeighborY="-4040">
        <dgm:presLayoutVars>
          <dgm:bulletEnabled val="1"/>
        </dgm:presLayoutVars>
      </dgm:prSet>
      <dgm:spPr/>
      <dgm:t>
        <a:bodyPr/>
        <a:lstStyle/>
        <a:p>
          <a:endParaRPr lang="en-US"/>
        </a:p>
      </dgm:t>
    </dgm:pt>
    <dgm:pt modelId="{D6910AF3-0D3D-4387-BB23-A28C996F81C7}" type="pres">
      <dgm:prSet presAssocID="{FD3A0A6D-A7DF-4645-9070-9B0C603731E7}" presName="sp" presStyleCnt="0"/>
      <dgm:spPr/>
      <dgm:t>
        <a:bodyPr/>
        <a:lstStyle/>
        <a:p>
          <a:endParaRPr lang="en-US"/>
        </a:p>
      </dgm:t>
    </dgm:pt>
    <dgm:pt modelId="{89D5AD9F-F3E3-490A-A073-4FAD3E4532F9}" type="pres">
      <dgm:prSet presAssocID="{E506FEE7-98A4-4F06-9653-71F319462D85}" presName="linNode" presStyleCnt="0"/>
      <dgm:spPr/>
      <dgm:t>
        <a:bodyPr/>
        <a:lstStyle/>
        <a:p>
          <a:endParaRPr lang="en-US"/>
        </a:p>
      </dgm:t>
    </dgm:pt>
    <dgm:pt modelId="{7649A41B-0866-401E-92F0-1B2EA9B85584}" type="pres">
      <dgm:prSet presAssocID="{E506FEE7-98A4-4F06-9653-71F319462D85}" presName="parentText" presStyleLbl="node1" presStyleIdx="2" presStyleCnt="7" custScaleX="75887" custLinFactX="100000" custLinFactNeighborX="134256" custLinFactNeighborY="2736">
        <dgm:presLayoutVars>
          <dgm:chMax val="1"/>
          <dgm:bulletEnabled val="1"/>
        </dgm:presLayoutVars>
      </dgm:prSet>
      <dgm:spPr/>
      <dgm:t>
        <a:bodyPr/>
        <a:lstStyle/>
        <a:p>
          <a:endParaRPr lang="en-US"/>
        </a:p>
      </dgm:t>
    </dgm:pt>
    <dgm:pt modelId="{9A49685F-9554-4004-AA36-A5FF069C0C51}" type="pres">
      <dgm:prSet presAssocID="{E506FEE7-98A4-4F06-9653-71F319462D85}" presName="descendantText" presStyleLbl="alignAccFollowNode1" presStyleIdx="2" presStyleCnt="7" custFlipVert="1" custFlipHor="1" custScaleX="190463" custScaleY="115610" custLinFactNeighborX="-69583" custLinFactNeighborY="-153">
        <dgm:presLayoutVars>
          <dgm:bulletEnabled val="1"/>
        </dgm:presLayoutVars>
      </dgm:prSet>
      <dgm:spPr/>
      <dgm:t>
        <a:bodyPr/>
        <a:lstStyle/>
        <a:p>
          <a:endParaRPr lang="en-US"/>
        </a:p>
      </dgm:t>
    </dgm:pt>
    <dgm:pt modelId="{80433321-B20E-424B-A0F5-AB397B09C51A}" type="pres">
      <dgm:prSet presAssocID="{A820667A-6E5E-4342-98B9-A6CF0007C53F}" presName="sp" presStyleCnt="0"/>
      <dgm:spPr/>
      <dgm:t>
        <a:bodyPr/>
        <a:lstStyle/>
        <a:p>
          <a:endParaRPr lang="en-US"/>
        </a:p>
      </dgm:t>
    </dgm:pt>
    <dgm:pt modelId="{05A8DFF4-E002-442D-AAAA-7FDCF95EB261}" type="pres">
      <dgm:prSet presAssocID="{2A81B40C-54CD-4D7F-A4F2-668F82078860}" presName="linNode" presStyleCnt="0"/>
      <dgm:spPr/>
      <dgm:t>
        <a:bodyPr/>
        <a:lstStyle/>
        <a:p>
          <a:endParaRPr lang="en-US"/>
        </a:p>
      </dgm:t>
    </dgm:pt>
    <dgm:pt modelId="{D3660773-6BDA-4410-B15B-05A6F7A783A6}" type="pres">
      <dgm:prSet presAssocID="{2A81B40C-54CD-4D7F-A4F2-668F82078860}" presName="parentText" presStyleLbl="node1" presStyleIdx="3" presStyleCnt="7" custScaleX="75887" custScaleY="87884" custLinFactX="100000" custLinFactNeighborX="136076" custLinFactNeighborY="-3">
        <dgm:presLayoutVars>
          <dgm:chMax val="1"/>
          <dgm:bulletEnabled val="1"/>
        </dgm:presLayoutVars>
      </dgm:prSet>
      <dgm:spPr/>
      <dgm:t>
        <a:bodyPr/>
        <a:lstStyle/>
        <a:p>
          <a:endParaRPr lang="en-US"/>
        </a:p>
      </dgm:t>
    </dgm:pt>
    <dgm:pt modelId="{56EAF8AC-84D5-4792-A5A5-1F07447A45E7}" type="pres">
      <dgm:prSet presAssocID="{2A81B40C-54CD-4D7F-A4F2-668F82078860}" presName="descendantText" presStyleLbl="alignAccFollowNode1" presStyleIdx="3" presStyleCnt="7" custFlipVert="1" custFlipHor="1" custScaleX="190463" custScaleY="102885" custLinFactNeighborX="-69583" custLinFactNeighborY="116">
        <dgm:presLayoutVars>
          <dgm:bulletEnabled val="1"/>
        </dgm:presLayoutVars>
      </dgm:prSet>
      <dgm:spPr/>
      <dgm:t>
        <a:bodyPr/>
        <a:lstStyle/>
        <a:p>
          <a:endParaRPr lang="en-US"/>
        </a:p>
      </dgm:t>
    </dgm:pt>
    <dgm:pt modelId="{54C6B46F-3E84-409D-9CF9-258410D77199}" type="pres">
      <dgm:prSet presAssocID="{F34DFB46-7F98-435B-8787-5F1BC8D88D66}" presName="sp" presStyleCnt="0"/>
      <dgm:spPr/>
      <dgm:t>
        <a:bodyPr/>
        <a:lstStyle/>
        <a:p>
          <a:endParaRPr lang="en-US"/>
        </a:p>
      </dgm:t>
    </dgm:pt>
    <dgm:pt modelId="{24FFA293-BC27-488E-BBD6-20008E73666A}" type="pres">
      <dgm:prSet presAssocID="{6EB18628-CFF0-4ED9-AFC7-C21E8A4778F9}" presName="linNode" presStyleCnt="0"/>
      <dgm:spPr/>
      <dgm:t>
        <a:bodyPr/>
        <a:lstStyle/>
        <a:p>
          <a:endParaRPr lang="en-US"/>
        </a:p>
      </dgm:t>
    </dgm:pt>
    <dgm:pt modelId="{ABEA2F67-1D54-4B94-940A-E6931AFEAF53}" type="pres">
      <dgm:prSet presAssocID="{6EB18628-CFF0-4ED9-AFC7-C21E8A4778F9}" presName="parentText" presStyleLbl="node1" presStyleIdx="4" presStyleCnt="7" custScaleX="75887" custLinFactX="100000" custLinFactNeighborX="136076" custLinFactNeighborY="-3">
        <dgm:presLayoutVars>
          <dgm:chMax val="1"/>
          <dgm:bulletEnabled val="1"/>
        </dgm:presLayoutVars>
      </dgm:prSet>
      <dgm:spPr/>
      <dgm:t>
        <a:bodyPr/>
        <a:lstStyle/>
        <a:p>
          <a:endParaRPr lang="en-US"/>
        </a:p>
      </dgm:t>
    </dgm:pt>
    <dgm:pt modelId="{E4352D56-96B1-4451-B4DB-DFD45A624097}" type="pres">
      <dgm:prSet presAssocID="{6EB18628-CFF0-4ED9-AFC7-C21E8A4778F9}" presName="descendantText" presStyleLbl="alignAccFollowNode1" presStyleIdx="4" presStyleCnt="7" custFlipVert="1" custFlipHor="1" custScaleX="190463" custScaleY="117070" custLinFactNeighborX="-69583" custLinFactNeighborY="116">
        <dgm:presLayoutVars>
          <dgm:bulletEnabled val="1"/>
        </dgm:presLayoutVars>
      </dgm:prSet>
      <dgm:spPr/>
      <dgm:t>
        <a:bodyPr/>
        <a:lstStyle/>
        <a:p>
          <a:endParaRPr lang="en-US"/>
        </a:p>
      </dgm:t>
    </dgm:pt>
    <dgm:pt modelId="{6BB93501-01AB-4AF8-9226-4CE0CF9CCC36}" type="pres">
      <dgm:prSet presAssocID="{E6F842D1-056D-43CE-8B14-4B128D533906}" presName="sp" presStyleCnt="0"/>
      <dgm:spPr/>
      <dgm:t>
        <a:bodyPr/>
        <a:lstStyle/>
        <a:p>
          <a:endParaRPr lang="en-US"/>
        </a:p>
      </dgm:t>
    </dgm:pt>
    <dgm:pt modelId="{21F6D722-4E3B-49B1-8E03-46C13DF599F3}" type="pres">
      <dgm:prSet presAssocID="{337CFEFA-E8A9-4BCE-9EEC-60018703AB09}" presName="linNode" presStyleCnt="0"/>
      <dgm:spPr/>
      <dgm:t>
        <a:bodyPr/>
        <a:lstStyle/>
        <a:p>
          <a:endParaRPr lang="en-US"/>
        </a:p>
      </dgm:t>
    </dgm:pt>
    <dgm:pt modelId="{54DDF63A-6DAE-45F6-9A4B-3C82610E9279}" type="pres">
      <dgm:prSet presAssocID="{337CFEFA-E8A9-4BCE-9EEC-60018703AB09}" presName="parentText" presStyleLbl="node1" presStyleIdx="5" presStyleCnt="7" custScaleX="75887" custLinFactX="100000" custLinFactNeighborX="136076" custLinFactNeighborY="-3">
        <dgm:presLayoutVars>
          <dgm:chMax val="1"/>
          <dgm:bulletEnabled val="1"/>
        </dgm:presLayoutVars>
      </dgm:prSet>
      <dgm:spPr/>
      <dgm:t>
        <a:bodyPr/>
        <a:lstStyle/>
        <a:p>
          <a:endParaRPr lang="en-US"/>
        </a:p>
      </dgm:t>
    </dgm:pt>
    <dgm:pt modelId="{D94AD89B-C992-4731-8A1D-E15F132AD7C0}" type="pres">
      <dgm:prSet presAssocID="{337CFEFA-E8A9-4BCE-9EEC-60018703AB09}" presName="descendantText" presStyleLbl="alignAccFollowNode1" presStyleIdx="5" presStyleCnt="7" custFlipVert="1" custFlipHor="1" custScaleX="190463" custScaleY="117070" custLinFactNeighborX="-69583" custLinFactNeighborY="116">
        <dgm:presLayoutVars>
          <dgm:bulletEnabled val="1"/>
        </dgm:presLayoutVars>
      </dgm:prSet>
      <dgm:spPr/>
      <dgm:t>
        <a:bodyPr/>
        <a:lstStyle/>
        <a:p>
          <a:endParaRPr lang="en-US"/>
        </a:p>
      </dgm:t>
    </dgm:pt>
    <dgm:pt modelId="{158C86F8-E0B9-476F-8986-D185CD46781D}" type="pres">
      <dgm:prSet presAssocID="{60E66F1C-F19E-4010-8620-189A2204E35A}" presName="sp" presStyleCnt="0"/>
      <dgm:spPr/>
      <dgm:t>
        <a:bodyPr/>
        <a:lstStyle/>
        <a:p>
          <a:endParaRPr lang="en-US"/>
        </a:p>
      </dgm:t>
    </dgm:pt>
    <dgm:pt modelId="{D45D9068-512E-413F-99F7-FBDF1DAC6C49}" type="pres">
      <dgm:prSet presAssocID="{A2D3ECF8-87AB-4434-91D9-CC12EB785CE4}" presName="linNode" presStyleCnt="0"/>
      <dgm:spPr/>
      <dgm:t>
        <a:bodyPr/>
        <a:lstStyle/>
        <a:p>
          <a:endParaRPr lang="en-US"/>
        </a:p>
      </dgm:t>
    </dgm:pt>
    <dgm:pt modelId="{601D2F74-1C5F-4D93-A05E-93575268431F}" type="pres">
      <dgm:prSet presAssocID="{A2D3ECF8-87AB-4434-91D9-CC12EB785CE4}" presName="parentText" presStyleLbl="node1" presStyleIdx="6" presStyleCnt="7" custScaleX="75887" custLinFactX="100000" custLinFactNeighborX="134256" custLinFactNeighborY="-374">
        <dgm:presLayoutVars>
          <dgm:chMax val="1"/>
          <dgm:bulletEnabled val="1"/>
        </dgm:presLayoutVars>
      </dgm:prSet>
      <dgm:spPr/>
      <dgm:t>
        <a:bodyPr/>
        <a:lstStyle/>
        <a:p>
          <a:endParaRPr lang="en-US"/>
        </a:p>
      </dgm:t>
    </dgm:pt>
    <dgm:pt modelId="{70545534-0F28-4AF5-8133-25985E2CE911}" type="pres">
      <dgm:prSet presAssocID="{A2D3ECF8-87AB-4434-91D9-CC12EB785CE4}" presName="descendantText" presStyleLbl="alignAccFollowNode1" presStyleIdx="6" presStyleCnt="7" custFlipVert="1" custFlipHor="1" custScaleX="190463" custScaleY="115610" custLinFactNeighborX="-69583" custLinFactNeighborY="-4040">
        <dgm:presLayoutVars>
          <dgm:bulletEnabled val="1"/>
        </dgm:presLayoutVars>
      </dgm:prSet>
      <dgm:spPr/>
      <dgm:t>
        <a:bodyPr/>
        <a:lstStyle/>
        <a:p>
          <a:endParaRPr lang="en-US"/>
        </a:p>
      </dgm:t>
    </dgm:pt>
  </dgm:ptLst>
  <dgm:cxnLst>
    <dgm:cxn modelId="{9038409F-3CDB-4C6F-967A-8D21F61FD94F}" type="presOf" srcId="{A2D3ECF8-87AB-4434-91D9-CC12EB785CE4}" destId="{601D2F74-1C5F-4D93-A05E-93575268431F}" srcOrd="0" destOrd="0" presId="urn:microsoft.com/office/officeart/2005/8/layout/vList5"/>
    <dgm:cxn modelId="{D39128E9-3121-4811-BC2A-6BB51FA69A12}" srcId="{E506FEE7-98A4-4F06-9653-71F319462D85}" destId="{1BDF6EC3-77F6-4C6F-A457-7F1D89156275}" srcOrd="0" destOrd="0" parTransId="{7AAFBF9A-C2FF-4A09-A386-38F045B83232}" sibTransId="{FF86E766-3106-4220-81F2-96809E240152}"/>
    <dgm:cxn modelId="{2E1232F0-4962-416A-AFED-77CBA04022F6}" type="presOf" srcId="{2A81B40C-54CD-4D7F-A4F2-668F82078860}" destId="{D3660773-6BDA-4410-B15B-05A6F7A783A6}" srcOrd="0" destOrd="0" presId="urn:microsoft.com/office/officeart/2005/8/layout/vList5"/>
    <dgm:cxn modelId="{1EC9A9BD-1BDA-41BD-86BF-EEB31641586E}" srcId="{39B9D7DE-2AC8-4007-A8F8-A1187AF90138}" destId="{E506FEE7-98A4-4F06-9653-71F319462D85}" srcOrd="2" destOrd="0" parTransId="{7254FF67-BCCE-403B-9923-58C4F09DAC9B}" sibTransId="{A820667A-6E5E-4342-98B9-A6CF0007C53F}"/>
    <dgm:cxn modelId="{EEF06132-B7E3-4FA1-A00C-E2BFDA665636}" type="presOf" srcId="{341C3265-1FF4-47DD-9381-9355C436295C}" destId="{29550D97-A76C-4D4C-A679-7C22BC63D729}" srcOrd="0" destOrd="0" presId="urn:microsoft.com/office/officeart/2005/8/layout/vList5"/>
    <dgm:cxn modelId="{4C738645-0259-4928-9D08-E26B807AFD20}" type="presOf" srcId="{39B9D7DE-2AC8-4007-A8F8-A1187AF90138}" destId="{56FCC551-F6E7-4A01-9EDA-89C874756D5F}" srcOrd="0" destOrd="0" presId="urn:microsoft.com/office/officeart/2005/8/layout/vList5"/>
    <dgm:cxn modelId="{82479691-6920-411E-8B2E-89EFE136EEE6}" srcId="{39B9D7DE-2AC8-4007-A8F8-A1187AF90138}" destId="{6EB18628-CFF0-4ED9-AFC7-C21E8A4778F9}" srcOrd="4" destOrd="0" parTransId="{9146922C-F17B-428A-AEB0-D814E4D347EC}" sibTransId="{E6F842D1-056D-43CE-8B14-4B128D533906}"/>
    <dgm:cxn modelId="{6F97EAEC-1379-4F27-8543-18F60F0E143D}" type="presOf" srcId="{6EB18628-CFF0-4ED9-AFC7-C21E8A4778F9}" destId="{ABEA2F67-1D54-4B94-940A-E6931AFEAF53}" srcOrd="0" destOrd="0" presId="urn:microsoft.com/office/officeart/2005/8/layout/vList5"/>
    <dgm:cxn modelId="{F9499446-2FDB-478C-9146-87BEA8BF9DEA}" type="presOf" srcId="{14A966B5-0FFF-45F9-A96F-850C54333B67}" destId="{56EAF8AC-84D5-4792-A5A5-1F07447A45E7}" srcOrd="0" destOrd="0" presId="urn:microsoft.com/office/officeart/2005/8/layout/vList5"/>
    <dgm:cxn modelId="{DAEA94B8-E355-42F0-BDD9-A78D96F501D2}" srcId="{4BE6B06D-F4E9-4747-900E-FF2472D2B533}" destId="{E1BCFDD8-CB1B-4577-AAFF-CF96570D5407}" srcOrd="0" destOrd="0" parTransId="{27DAC446-412D-491E-9EAD-130BFDF52667}" sibTransId="{EDFA33BD-CE6D-4A0D-A3A1-1F2FAFD3DF41}"/>
    <dgm:cxn modelId="{AD7ADDCD-B72A-421E-B303-18960A9C84BF}" type="presOf" srcId="{E1BCFDD8-CB1B-4577-AAFF-CF96570D5407}" destId="{699AA9B7-A659-4557-AD12-3AE8ADF7A0D3}" srcOrd="0" destOrd="0" presId="urn:microsoft.com/office/officeart/2005/8/layout/vList5"/>
    <dgm:cxn modelId="{D6070D58-DBFC-41B9-A542-57C9CED8D0F3}" srcId="{39B9D7DE-2AC8-4007-A8F8-A1187AF90138}" destId="{2A81B40C-54CD-4D7F-A4F2-668F82078860}" srcOrd="3" destOrd="0" parTransId="{F0514208-41D3-4BD8-9FC2-24E4B5871658}" sibTransId="{F34DFB46-7F98-435B-8787-5F1BC8D88D66}"/>
    <dgm:cxn modelId="{8F3AB20D-5A8A-4EC1-8C96-1C6CCB2D12E0}" srcId="{6EB18628-CFF0-4ED9-AFC7-C21E8A4778F9}" destId="{DEE64CB6-B3CC-40F1-922A-85667ECB70B9}" srcOrd="0" destOrd="0" parTransId="{4CD79FFA-6DD7-4631-8C11-547C5EDD157D}" sibTransId="{896300E2-0608-43C4-A1DA-40CDF642BAB2}"/>
    <dgm:cxn modelId="{057722B8-EFA4-4532-80C5-F9E9B24A81DB}" type="presOf" srcId="{1BDF6EC3-77F6-4C6F-A457-7F1D89156275}" destId="{9A49685F-9554-4004-AA36-A5FF069C0C51}" srcOrd="0" destOrd="0" presId="urn:microsoft.com/office/officeart/2005/8/layout/vList5"/>
    <dgm:cxn modelId="{1D4EEAC3-56CD-48E8-845E-3B368050BCDE}" type="presOf" srcId="{4BE6B06D-F4E9-4747-900E-FF2472D2B533}" destId="{398EBA3F-527B-4A81-97E5-51CA4439E419}" srcOrd="0" destOrd="0" presId="urn:microsoft.com/office/officeart/2005/8/layout/vList5"/>
    <dgm:cxn modelId="{EA298DA0-3C90-4635-A818-3CD058955147}" type="presOf" srcId="{0EE43537-70D9-4F4F-B7B7-63656F4801B3}" destId="{70545534-0F28-4AF5-8133-25985E2CE911}" srcOrd="0" destOrd="0" presId="urn:microsoft.com/office/officeart/2005/8/layout/vList5"/>
    <dgm:cxn modelId="{BB2BC223-D93D-444D-8A81-674A9F81CB07}" srcId="{337CFEFA-E8A9-4BCE-9EEC-60018703AB09}" destId="{3E2B9CF2-2B06-4D65-8538-067EBFBEAB57}" srcOrd="0" destOrd="0" parTransId="{44860363-4B8C-4CDB-80F9-8765D4F6C412}" sibTransId="{FD8BD1F6-FAB6-41FF-A32F-BFFEFCFF2F94}"/>
    <dgm:cxn modelId="{ED8A3311-A412-4BF6-8F4D-E7969701CC27}" type="presOf" srcId="{337CFEFA-E8A9-4BCE-9EEC-60018703AB09}" destId="{54DDF63A-6DAE-45F6-9A4B-3C82610E9279}" srcOrd="0" destOrd="0" presId="urn:microsoft.com/office/officeart/2005/8/layout/vList5"/>
    <dgm:cxn modelId="{58F7DF54-972A-4179-9619-FC2142718DDA}" type="presOf" srcId="{DEE64CB6-B3CC-40F1-922A-85667ECB70B9}" destId="{E4352D56-96B1-4451-B4DB-DFD45A624097}" srcOrd="0" destOrd="0" presId="urn:microsoft.com/office/officeart/2005/8/layout/vList5"/>
    <dgm:cxn modelId="{0FBC20D4-6859-48FC-8B83-A9845FCB0776}" srcId="{39B9D7DE-2AC8-4007-A8F8-A1187AF90138}" destId="{337CFEFA-E8A9-4BCE-9EEC-60018703AB09}" srcOrd="5" destOrd="0" parTransId="{C0F3F3F2-77DF-4FBD-B3DF-96B499539993}" sibTransId="{60E66F1C-F19E-4010-8620-189A2204E35A}"/>
    <dgm:cxn modelId="{0E79B9DA-6F6F-4DB1-B847-E6E183C715C0}" srcId="{2A81B40C-54CD-4D7F-A4F2-668F82078860}" destId="{14A966B5-0FFF-45F9-A96F-850C54333B67}" srcOrd="0" destOrd="0" parTransId="{B82D6807-67EE-4A98-A651-B6C5D32B4F0C}" sibTransId="{832EF2FE-571B-4EDA-A9E6-96010AE33F35}"/>
    <dgm:cxn modelId="{75809757-1A83-4909-B2FE-3F7D48474399}" srcId="{39B9D7DE-2AC8-4007-A8F8-A1187AF90138}" destId="{A2D3ECF8-87AB-4434-91D9-CC12EB785CE4}" srcOrd="6" destOrd="0" parTransId="{7D14D177-2DE1-4138-935C-912AFBC6FFC6}" sibTransId="{38917E8D-B62B-4ECE-8993-80427A29B017}"/>
    <dgm:cxn modelId="{42722643-6B92-4951-9EB3-1DC4303DC75B}" type="presOf" srcId="{BC27AC40-31B6-4D6C-93A5-4E108261625D}" destId="{CF6F0978-5CD3-4429-AA17-7D9405E5D604}" srcOrd="0" destOrd="0" presId="urn:microsoft.com/office/officeart/2005/8/layout/vList5"/>
    <dgm:cxn modelId="{7ADB0889-42DA-4542-B9B8-13C05BECBE09}" srcId="{39B9D7DE-2AC8-4007-A8F8-A1187AF90138}" destId="{341C3265-1FF4-47DD-9381-9355C436295C}" srcOrd="1" destOrd="0" parTransId="{C72ADF7A-40A3-4465-B6D7-8232C626DDFB}" sibTransId="{FD3A0A6D-A7DF-4645-9070-9B0C603731E7}"/>
    <dgm:cxn modelId="{164AAB92-BE4D-4A05-B7F7-109F12E81241}" srcId="{39B9D7DE-2AC8-4007-A8F8-A1187AF90138}" destId="{4BE6B06D-F4E9-4747-900E-FF2472D2B533}" srcOrd="0" destOrd="0" parTransId="{673BB27B-111C-4BE3-A742-0644CAC0F893}" sibTransId="{9D36704C-3644-433C-846A-418BA7E8E398}"/>
    <dgm:cxn modelId="{453E5177-6503-46CE-8226-BAB36D46FB2D}" type="presOf" srcId="{E506FEE7-98A4-4F06-9653-71F319462D85}" destId="{7649A41B-0866-401E-92F0-1B2EA9B85584}" srcOrd="0" destOrd="0" presId="urn:microsoft.com/office/officeart/2005/8/layout/vList5"/>
    <dgm:cxn modelId="{960C399C-8E26-4F53-B849-895B8F1E03CC}" srcId="{341C3265-1FF4-47DD-9381-9355C436295C}" destId="{BC27AC40-31B6-4D6C-93A5-4E108261625D}" srcOrd="0" destOrd="0" parTransId="{BE563CDE-ABDB-400F-BEB8-461103AA3AC7}" sibTransId="{A28BDCE7-7BB8-4CE5-9E99-D7094A5BC3D8}"/>
    <dgm:cxn modelId="{42AD11E9-A7AD-45BA-9FDD-5EBB138E5B93}" srcId="{A2D3ECF8-87AB-4434-91D9-CC12EB785CE4}" destId="{0EE43537-70D9-4F4F-B7B7-63656F4801B3}" srcOrd="0" destOrd="0" parTransId="{50B18A1D-70BA-413E-8F36-9480E00B3795}" sibTransId="{3F99DD6C-C767-419B-BE3D-48F78A6D8760}"/>
    <dgm:cxn modelId="{E830B38A-1396-4C82-948A-0A3D4F09DC93}" type="presOf" srcId="{3E2B9CF2-2B06-4D65-8538-067EBFBEAB57}" destId="{D94AD89B-C992-4731-8A1D-E15F132AD7C0}" srcOrd="0" destOrd="0" presId="urn:microsoft.com/office/officeart/2005/8/layout/vList5"/>
    <dgm:cxn modelId="{9404ADC1-7359-41D4-B551-220655C98549}" type="presParOf" srcId="{56FCC551-F6E7-4A01-9EDA-89C874756D5F}" destId="{F35F8EDD-0D55-41E6-B2CA-BC758252F2CD}" srcOrd="0" destOrd="0" presId="urn:microsoft.com/office/officeart/2005/8/layout/vList5"/>
    <dgm:cxn modelId="{ADBD88E2-8EA5-42D5-A420-82DB3CFA1F8F}" type="presParOf" srcId="{F35F8EDD-0D55-41E6-B2CA-BC758252F2CD}" destId="{398EBA3F-527B-4A81-97E5-51CA4439E419}" srcOrd="0" destOrd="0" presId="urn:microsoft.com/office/officeart/2005/8/layout/vList5"/>
    <dgm:cxn modelId="{D5DF5C91-D1B6-4080-A4E7-265468549BE7}" type="presParOf" srcId="{F35F8EDD-0D55-41E6-B2CA-BC758252F2CD}" destId="{699AA9B7-A659-4557-AD12-3AE8ADF7A0D3}" srcOrd="1" destOrd="0" presId="urn:microsoft.com/office/officeart/2005/8/layout/vList5"/>
    <dgm:cxn modelId="{4757F9F7-54B0-4806-A7B9-4D903DA4D4D4}" type="presParOf" srcId="{56FCC551-F6E7-4A01-9EDA-89C874756D5F}" destId="{721F5B10-0E4E-41A6-8C5A-6BBC2EA88661}" srcOrd="1" destOrd="0" presId="urn:microsoft.com/office/officeart/2005/8/layout/vList5"/>
    <dgm:cxn modelId="{2347981F-18EA-4807-ADE3-15E88D4F2510}" type="presParOf" srcId="{56FCC551-F6E7-4A01-9EDA-89C874756D5F}" destId="{D3929828-C7EA-4D59-8AF3-0D1B2741CCDE}" srcOrd="2" destOrd="0" presId="urn:microsoft.com/office/officeart/2005/8/layout/vList5"/>
    <dgm:cxn modelId="{A8F0C74B-BE07-4A34-BA0B-7B95625C9814}" type="presParOf" srcId="{D3929828-C7EA-4D59-8AF3-0D1B2741CCDE}" destId="{29550D97-A76C-4D4C-A679-7C22BC63D729}" srcOrd="0" destOrd="0" presId="urn:microsoft.com/office/officeart/2005/8/layout/vList5"/>
    <dgm:cxn modelId="{85A97838-36E0-4DB4-8AD4-A7FCCA7231A9}" type="presParOf" srcId="{D3929828-C7EA-4D59-8AF3-0D1B2741CCDE}" destId="{CF6F0978-5CD3-4429-AA17-7D9405E5D604}" srcOrd="1" destOrd="0" presId="urn:microsoft.com/office/officeart/2005/8/layout/vList5"/>
    <dgm:cxn modelId="{3231C71A-8BEE-48E3-B40A-7E00C25593B1}" type="presParOf" srcId="{56FCC551-F6E7-4A01-9EDA-89C874756D5F}" destId="{D6910AF3-0D3D-4387-BB23-A28C996F81C7}" srcOrd="3" destOrd="0" presId="urn:microsoft.com/office/officeart/2005/8/layout/vList5"/>
    <dgm:cxn modelId="{754CB2A1-13C4-44CE-B7FC-98998DD99638}" type="presParOf" srcId="{56FCC551-F6E7-4A01-9EDA-89C874756D5F}" destId="{89D5AD9F-F3E3-490A-A073-4FAD3E4532F9}" srcOrd="4" destOrd="0" presId="urn:microsoft.com/office/officeart/2005/8/layout/vList5"/>
    <dgm:cxn modelId="{E916B60E-6ADB-484C-AE05-B13FD6619CC0}" type="presParOf" srcId="{89D5AD9F-F3E3-490A-A073-4FAD3E4532F9}" destId="{7649A41B-0866-401E-92F0-1B2EA9B85584}" srcOrd="0" destOrd="0" presId="urn:microsoft.com/office/officeart/2005/8/layout/vList5"/>
    <dgm:cxn modelId="{6C5AA775-D12E-4680-B908-73A747354F24}" type="presParOf" srcId="{89D5AD9F-F3E3-490A-A073-4FAD3E4532F9}" destId="{9A49685F-9554-4004-AA36-A5FF069C0C51}" srcOrd="1" destOrd="0" presId="urn:microsoft.com/office/officeart/2005/8/layout/vList5"/>
    <dgm:cxn modelId="{B868492F-8DC9-456E-9C54-960AD49628FF}" type="presParOf" srcId="{56FCC551-F6E7-4A01-9EDA-89C874756D5F}" destId="{80433321-B20E-424B-A0F5-AB397B09C51A}" srcOrd="5" destOrd="0" presId="urn:microsoft.com/office/officeart/2005/8/layout/vList5"/>
    <dgm:cxn modelId="{34810611-E1F5-4912-954B-AEF8EE60E158}" type="presParOf" srcId="{56FCC551-F6E7-4A01-9EDA-89C874756D5F}" destId="{05A8DFF4-E002-442D-AAAA-7FDCF95EB261}" srcOrd="6" destOrd="0" presId="urn:microsoft.com/office/officeart/2005/8/layout/vList5"/>
    <dgm:cxn modelId="{AC441BE4-710D-49F5-B6D2-E7A85ED24C90}" type="presParOf" srcId="{05A8DFF4-E002-442D-AAAA-7FDCF95EB261}" destId="{D3660773-6BDA-4410-B15B-05A6F7A783A6}" srcOrd="0" destOrd="0" presId="urn:microsoft.com/office/officeart/2005/8/layout/vList5"/>
    <dgm:cxn modelId="{B307478D-8263-42E8-82C2-73A448DE82EF}" type="presParOf" srcId="{05A8DFF4-E002-442D-AAAA-7FDCF95EB261}" destId="{56EAF8AC-84D5-4792-A5A5-1F07447A45E7}" srcOrd="1" destOrd="0" presId="urn:microsoft.com/office/officeart/2005/8/layout/vList5"/>
    <dgm:cxn modelId="{847663D7-38CD-444E-AE93-E479D846EBBC}" type="presParOf" srcId="{56FCC551-F6E7-4A01-9EDA-89C874756D5F}" destId="{54C6B46F-3E84-409D-9CF9-258410D77199}" srcOrd="7" destOrd="0" presId="urn:microsoft.com/office/officeart/2005/8/layout/vList5"/>
    <dgm:cxn modelId="{C3B9EB6E-9053-4947-A3DD-CF5ABAF10CCE}" type="presParOf" srcId="{56FCC551-F6E7-4A01-9EDA-89C874756D5F}" destId="{24FFA293-BC27-488E-BBD6-20008E73666A}" srcOrd="8" destOrd="0" presId="urn:microsoft.com/office/officeart/2005/8/layout/vList5"/>
    <dgm:cxn modelId="{ECA6760C-A37C-4A51-A7C5-D9E79B382990}" type="presParOf" srcId="{24FFA293-BC27-488E-BBD6-20008E73666A}" destId="{ABEA2F67-1D54-4B94-940A-E6931AFEAF53}" srcOrd="0" destOrd="0" presId="urn:microsoft.com/office/officeart/2005/8/layout/vList5"/>
    <dgm:cxn modelId="{40AE57E3-97B0-4BDD-8F7D-971737C11E73}" type="presParOf" srcId="{24FFA293-BC27-488E-BBD6-20008E73666A}" destId="{E4352D56-96B1-4451-B4DB-DFD45A624097}" srcOrd="1" destOrd="0" presId="urn:microsoft.com/office/officeart/2005/8/layout/vList5"/>
    <dgm:cxn modelId="{E3EDD79F-BD6A-4347-BC23-B787D7F365C5}" type="presParOf" srcId="{56FCC551-F6E7-4A01-9EDA-89C874756D5F}" destId="{6BB93501-01AB-4AF8-9226-4CE0CF9CCC36}" srcOrd="9" destOrd="0" presId="urn:microsoft.com/office/officeart/2005/8/layout/vList5"/>
    <dgm:cxn modelId="{E6F6FC2B-EF47-4FDE-AAE4-2C9DB603FC53}" type="presParOf" srcId="{56FCC551-F6E7-4A01-9EDA-89C874756D5F}" destId="{21F6D722-4E3B-49B1-8E03-46C13DF599F3}" srcOrd="10" destOrd="0" presId="urn:microsoft.com/office/officeart/2005/8/layout/vList5"/>
    <dgm:cxn modelId="{6E5FC4E1-7761-4AB6-8BA5-DF76DDA00AAE}" type="presParOf" srcId="{21F6D722-4E3B-49B1-8E03-46C13DF599F3}" destId="{54DDF63A-6DAE-45F6-9A4B-3C82610E9279}" srcOrd="0" destOrd="0" presId="urn:microsoft.com/office/officeart/2005/8/layout/vList5"/>
    <dgm:cxn modelId="{2B1FF84F-B3DE-49C6-950E-52EDFCCF111C}" type="presParOf" srcId="{21F6D722-4E3B-49B1-8E03-46C13DF599F3}" destId="{D94AD89B-C992-4731-8A1D-E15F132AD7C0}" srcOrd="1" destOrd="0" presId="urn:microsoft.com/office/officeart/2005/8/layout/vList5"/>
    <dgm:cxn modelId="{A9972401-6219-4553-804E-9FE9568DB926}" type="presParOf" srcId="{56FCC551-F6E7-4A01-9EDA-89C874756D5F}" destId="{158C86F8-E0B9-476F-8986-D185CD46781D}" srcOrd="11" destOrd="0" presId="urn:microsoft.com/office/officeart/2005/8/layout/vList5"/>
    <dgm:cxn modelId="{9D1D81EF-C5C0-428A-AD6C-4067284044BD}" type="presParOf" srcId="{56FCC551-F6E7-4A01-9EDA-89C874756D5F}" destId="{D45D9068-512E-413F-99F7-FBDF1DAC6C49}" srcOrd="12" destOrd="0" presId="urn:microsoft.com/office/officeart/2005/8/layout/vList5"/>
    <dgm:cxn modelId="{9E467D0B-D5DA-4FF8-8E24-6ED45EFE3A65}" type="presParOf" srcId="{D45D9068-512E-413F-99F7-FBDF1DAC6C49}" destId="{601D2F74-1C5F-4D93-A05E-93575268431F}" srcOrd="0" destOrd="0" presId="urn:microsoft.com/office/officeart/2005/8/layout/vList5"/>
    <dgm:cxn modelId="{4CCB4B6E-D97C-414F-ADA6-737B13F99A6F}" type="presParOf" srcId="{D45D9068-512E-413F-99F7-FBDF1DAC6C49}" destId="{70545534-0F28-4AF5-8133-25985E2CE91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0C29A-FA2E-4626-BD15-D58C06533544}">
      <dsp:nvSpPr>
        <dsp:cNvPr id="0" name=""/>
        <dsp:cNvSpPr/>
      </dsp:nvSpPr>
      <dsp:spPr>
        <a:xfrm>
          <a:off x="3299987" y="1741250"/>
          <a:ext cx="1680944" cy="1679669"/>
        </a:xfrm>
        <a:prstGeom prst="star8">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dirty="0" smtClean="0">
              <a:ln/>
              <a:cs typeface="B Homa" panose="00000400000000000000" pitchFamily="2" charset="-78"/>
            </a:rPr>
            <a:t>الزامات  تحقق سند راهبردی</a:t>
          </a:r>
          <a:endParaRPr lang="en-US" sz="1800" b="1" kern="1200" dirty="0">
            <a:cs typeface="B Homa" panose="00000400000000000000" pitchFamily="2" charset="-78"/>
          </a:endParaRPr>
        </a:p>
      </dsp:txBody>
      <dsp:txXfrm>
        <a:off x="3558088" y="1999155"/>
        <a:ext cx="1164742" cy="1163859"/>
      </dsp:txXfrm>
    </dsp:sp>
    <dsp:sp modelId="{DF10AE5F-EB24-425D-AF75-AD5C70B99209}">
      <dsp:nvSpPr>
        <dsp:cNvPr id="0" name=""/>
        <dsp:cNvSpPr/>
      </dsp:nvSpPr>
      <dsp:spPr>
        <a:xfrm rot="16200000">
          <a:off x="3964169" y="1190394"/>
          <a:ext cx="352581" cy="456421"/>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a-IR" sz="1400" b="1" kern="1200" dirty="0" smtClean="0"/>
            <a:t>1</a:t>
          </a:r>
          <a:endParaRPr lang="en-US" sz="1400" b="1" kern="1200" dirty="0"/>
        </a:p>
      </dsp:txBody>
      <dsp:txXfrm>
        <a:off x="4017056" y="1334565"/>
        <a:ext cx="246807" cy="273853"/>
      </dsp:txXfrm>
    </dsp:sp>
    <dsp:sp modelId="{D387A1CE-1154-47ED-8EB3-064C4700CF84}">
      <dsp:nvSpPr>
        <dsp:cNvPr id="0" name=""/>
        <dsp:cNvSpPr/>
      </dsp:nvSpPr>
      <dsp:spPr>
        <a:xfrm>
          <a:off x="3603494" y="2070"/>
          <a:ext cx="1073931" cy="1073931"/>
        </a:xfrm>
        <a:prstGeom prst="ellipse">
          <a:avLst/>
        </a:prstGeom>
        <a:solidFill>
          <a:schemeClr val="accent2">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b="1" kern="1200" dirty="0" smtClean="0">
              <a:cs typeface="B Zar" pitchFamily="2" charset="-78"/>
            </a:rPr>
            <a:t>الزامات حقوقی</a:t>
          </a:r>
          <a:endParaRPr lang="en-US" sz="1400" b="1" kern="1200" dirty="0"/>
        </a:p>
      </dsp:txBody>
      <dsp:txXfrm>
        <a:off x="3760768" y="159344"/>
        <a:ext cx="759383" cy="759383"/>
      </dsp:txXfrm>
    </dsp:sp>
    <dsp:sp modelId="{2A646317-D64E-4DF1-8B93-6AE0F2B98B51}">
      <dsp:nvSpPr>
        <dsp:cNvPr id="0" name=""/>
        <dsp:cNvSpPr/>
      </dsp:nvSpPr>
      <dsp:spPr>
        <a:xfrm rot="18600000">
          <a:off x="4711554" y="1462259"/>
          <a:ext cx="352442" cy="456421"/>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a-IR" sz="1400" b="1" kern="1200" dirty="0" smtClean="0"/>
            <a:t>2</a:t>
          </a:r>
          <a:endParaRPr lang="en-US" sz="1400" b="1" kern="1200" dirty="0"/>
        </a:p>
      </dsp:txBody>
      <dsp:txXfrm>
        <a:off x="4730439" y="1594041"/>
        <a:ext cx="246709" cy="273853"/>
      </dsp:txXfrm>
    </dsp:sp>
    <dsp:sp modelId="{F7E72EA2-11E2-4AA2-A958-CAF9EB6631B7}">
      <dsp:nvSpPr>
        <dsp:cNvPr id="0" name=""/>
        <dsp:cNvSpPr/>
      </dsp:nvSpPr>
      <dsp:spPr>
        <a:xfrm>
          <a:off x="4916097" y="479819"/>
          <a:ext cx="1073931" cy="1073931"/>
        </a:xfrm>
        <a:prstGeom prst="ellipse">
          <a:avLst/>
        </a:prstGeom>
        <a:solidFill>
          <a:schemeClr val="accent3">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b="1" kern="1200" dirty="0" smtClean="0">
              <a:cs typeface="B Zar" pitchFamily="2" charset="-78"/>
            </a:rPr>
            <a:t>الزامات ساختاری</a:t>
          </a:r>
          <a:endParaRPr lang="en-US" sz="1400" b="1" kern="1200" dirty="0"/>
        </a:p>
      </dsp:txBody>
      <dsp:txXfrm>
        <a:off x="5073371" y="637093"/>
        <a:ext cx="759383" cy="759383"/>
      </dsp:txXfrm>
    </dsp:sp>
    <dsp:sp modelId="{C7954664-6982-4A6B-854D-A9D38E1D7F7D}">
      <dsp:nvSpPr>
        <dsp:cNvPr id="0" name=""/>
        <dsp:cNvSpPr/>
      </dsp:nvSpPr>
      <dsp:spPr>
        <a:xfrm rot="21000000">
          <a:off x="5109466" y="2150956"/>
          <a:ext cx="352253" cy="456421"/>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a-IR" sz="1400" b="1" kern="1200" dirty="0" smtClean="0"/>
            <a:t>3</a:t>
          </a:r>
          <a:endParaRPr lang="en-US" sz="1400" b="1" kern="1200" dirty="0"/>
        </a:p>
      </dsp:txBody>
      <dsp:txXfrm>
        <a:off x="5110269" y="2251415"/>
        <a:ext cx="246577" cy="273853"/>
      </dsp:txXfrm>
    </dsp:sp>
    <dsp:sp modelId="{C6F744CC-E795-42F5-9E1C-0F2126044A70}">
      <dsp:nvSpPr>
        <dsp:cNvPr id="0" name=""/>
        <dsp:cNvSpPr/>
      </dsp:nvSpPr>
      <dsp:spPr>
        <a:xfrm>
          <a:off x="5614519" y="1689521"/>
          <a:ext cx="1073931" cy="1073931"/>
        </a:xfrm>
        <a:prstGeom prst="ellipse">
          <a:avLst/>
        </a:prstGeom>
        <a:solidFill>
          <a:schemeClr val="accent4">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b="1" kern="1200" dirty="0" smtClean="0">
              <a:cs typeface="B Zar" pitchFamily="2" charset="-78"/>
            </a:rPr>
            <a:t>الزامات روشی</a:t>
          </a:r>
          <a:endParaRPr lang="en-US" sz="1400" b="1" kern="1200" dirty="0"/>
        </a:p>
      </dsp:txBody>
      <dsp:txXfrm>
        <a:off x="5771793" y="1846795"/>
        <a:ext cx="759383" cy="759383"/>
      </dsp:txXfrm>
    </dsp:sp>
    <dsp:sp modelId="{068F75E1-4868-4BED-98C4-36CB59F9B3EC}">
      <dsp:nvSpPr>
        <dsp:cNvPr id="0" name=""/>
        <dsp:cNvSpPr/>
      </dsp:nvSpPr>
      <dsp:spPr>
        <a:xfrm rot="1800000">
          <a:off x="4971246" y="2934238"/>
          <a:ext cx="352328" cy="456421"/>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a-IR" sz="1400" b="1" kern="1200" dirty="0" smtClean="0"/>
            <a:t>4</a:t>
          </a:r>
          <a:endParaRPr lang="en-US" sz="1400" b="1" kern="1200" dirty="0"/>
        </a:p>
      </dsp:txBody>
      <dsp:txXfrm>
        <a:off x="4978326" y="2999098"/>
        <a:ext cx="246630" cy="273853"/>
      </dsp:txXfrm>
    </dsp:sp>
    <dsp:sp modelId="{ADFD4231-D72E-443F-BE41-6770B452657B}">
      <dsp:nvSpPr>
        <dsp:cNvPr id="0" name=""/>
        <dsp:cNvSpPr/>
      </dsp:nvSpPr>
      <dsp:spPr>
        <a:xfrm>
          <a:off x="5371960" y="3065143"/>
          <a:ext cx="1073931" cy="1073931"/>
        </a:xfrm>
        <a:prstGeom prst="ellipse">
          <a:avLst/>
        </a:prstGeom>
        <a:solidFill>
          <a:schemeClr val="accent5">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b="1" kern="1200" dirty="0" smtClean="0">
              <a:cs typeface="+mj-cs"/>
            </a:rPr>
            <a:t>الزامات مالی</a:t>
          </a:r>
          <a:endParaRPr lang="en-US" sz="1400" b="1" kern="1200" dirty="0"/>
        </a:p>
      </dsp:txBody>
      <dsp:txXfrm>
        <a:off x="5529234" y="3222417"/>
        <a:ext cx="759383" cy="759383"/>
      </dsp:txXfrm>
    </dsp:sp>
    <dsp:sp modelId="{7FF8CD92-E84C-4ED4-AB76-3345C5FC315A}">
      <dsp:nvSpPr>
        <dsp:cNvPr id="0" name=""/>
        <dsp:cNvSpPr/>
      </dsp:nvSpPr>
      <dsp:spPr>
        <a:xfrm rot="4200000">
          <a:off x="4361793" y="3445284"/>
          <a:ext cx="352542" cy="456421"/>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a-IR" sz="1400" b="1" kern="1200" dirty="0" smtClean="0"/>
            <a:t>5</a:t>
          </a:r>
          <a:endParaRPr lang="en-US" sz="1400" b="1" kern="1200" dirty="0"/>
        </a:p>
      </dsp:txBody>
      <dsp:txXfrm>
        <a:off x="4396588" y="3486876"/>
        <a:ext cx="246779" cy="273853"/>
      </dsp:txXfrm>
    </dsp:sp>
    <dsp:sp modelId="{59CC4DA8-F64C-4958-A7EA-AEF8DD1E05BF}">
      <dsp:nvSpPr>
        <dsp:cNvPr id="0" name=""/>
        <dsp:cNvSpPr/>
      </dsp:nvSpPr>
      <dsp:spPr>
        <a:xfrm>
          <a:off x="4301916" y="3963017"/>
          <a:ext cx="1073931" cy="1073931"/>
        </a:xfrm>
        <a:prstGeom prst="ellipse">
          <a:avLst/>
        </a:prstGeom>
        <a:solidFill>
          <a:schemeClr val="accent6">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b="1" kern="1200" dirty="0" smtClean="0">
              <a:cs typeface="+mj-cs"/>
            </a:rPr>
            <a:t>الزامات انسانی</a:t>
          </a:r>
          <a:endParaRPr lang="en-US" sz="1400" b="1" kern="1200" dirty="0"/>
        </a:p>
      </dsp:txBody>
      <dsp:txXfrm>
        <a:off x="4459190" y="4120291"/>
        <a:ext cx="759383" cy="759383"/>
      </dsp:txXfrm>
    </dsp:sp>
    <dsp:sp modelId="{3F82D47D-C6C3-4BA9-A603-8EB902BB11D1}">
      <dsp:nvSpPr>
        <dsp:cNvPr id="0" name=""/>
        <dsp:cNvSpPr/>
      </dsp:nvSpPr>
      <dsp:spPr>
        <a:xfrm rot="6600000">
          <a:off x="3566584" y="3445284"/>
          <a:ext cx="352542" cy="456421"/>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a-IR" sz="1400" b="1" kern="1200" dirty="0" smtClean="0"/>
            <a:t>6</a:t>
          </a:r>
          <a:endParaRPr lang="en-US" sz="1400" b="1" kern="1200" dirty="0"/>
        </a:p>
      </dsp:txBody>
      <dsp:txXfrm rot="10800000">
        <a:off x="3637552" y="3486876"/>
        <a:ext cx="246779" cy="273853"/>
      </dsp:txXfrm>
    </dsp:sp>
    <dsp:sp modelId="{B2CB6BDE-0DC5-40BF-8388-818333B7FCFF}">
      <dsp:nvSpPr>
        <dsp:cNvPr id="0" name=""/>
        <dsp:cNvSpPr/>
      </dsp:nvSpPr>
      <dsp:spPr>
        <a:xfrm>
          <a:off x="2905072" y="3963017"/>
          <a:ext cx="1073931" cy="1073931"/>
        </a:xfrm>
        <a:prstGeom prst="ellipse">
          <a:avLst/>
        </a:prstGeom>
        <a:solidFill>
          <a:schemeClr val="accent2">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b="1" kern="1200" dirty="0" smtClean="0">
              <a:cs typeface="+mj-cs"/>
            </a:rPr>
            <a:t>الزامات فرهنگ سازی</a:t>
          </a:r>
          <a:endParaRPr lang="en-US" sz="1400" b="1" kern="1200" dirty="0"/>
        </a:p>
      </dsp:txBody>
      <dsp:txXfrm>
        <a:off x="3062346" y="4120291"/>
        <a:ext cx="759383" cy="759383"/>
      </dsp:txXfrm>
    </dsp:sp>
    <dsp:sp modelId="{7AF24788-4243-4CFB-981A-AC39EC82871D}">
      <dsp:nvSpPr>
        <dsp:cNvPr id="0" name=""/>
        <dsp:cNvSpPr/>
      </dsp:nvSpPr>
      <dsp:spPr>
        <a:xfrm rot="9000000">
          <a:off x="2957345" y="2934238"/>
          <a:ext cx="352328" cy="456421"/>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a-IR" sz="1400" b="1" kern="1200" dirty="0" smtClean="0"/>
            <a:t>7</a:t>
          </a:r>
          <a:endParaRPr lang="en-US" sz="1400" b="1" kern="1200" dirty="0"/>
        </a:p>
      </dsp:txBody>
      <dsp:txXfrm rot="10800000">
        <a:off x="3055963" y="2999098"/>
        <a:ext cx="246630" cy="273853"/>
      </dsp:txXfrm>
    </dsp:sp>
    <dsp:sp modelId="{C507F373-C083-4B84-89AC-74D66FEA1D5C}">
      <dsp:nvSpPr>
        <dsp:cNvPr id="0" name=""/>
        <dsp:cNvSpPr/>
      </dsp:nvSpPr>
      <dsp:spPr>
        <a:xfrm>
          <a:off x="1835027" y="3065143"/>
          <a:ext cx="1073931" cy="1073931"/>
        </a:xfrm>
        <a:prstGeom prst="ellipse">
          <a:avLst/>
        </a:prstGeom>
        <a:solidFill>
          <a:schemeClr val="accent3">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b="1" kern="1200" dirty="0" smtClean="0">
              <a:cs typeface="+mj-cs"/>
            </a:rPr>
            <a:t>الزامات مدیریتی</a:t>
          </a:r>
          <a:endParaRPr lang="en-US" sz="1400" b="1" kern="1200" dirty="0"/>
        </a:p>
      </dsp:txBody>
      <dsp:txXfrm>
        <a:off x="1992301" y="3222417"/>
        <a:ext cx="759383" cy="759383"/>
      </dsp:txXfrm>
    </dsp:sp>
    <dsp:sp modelId="{75D3BC6C-41AE-4BBF-850A-9940FB2D16F2}">
      <dsp:nvSpPr>
        <dsp:cNvPr id="0" name=""/>
        <dsp:cNvSpPr/>
      </dsp:nvSpPr>
      <dsp:spPr>
        <a:xfrm rot="11400000">
          <a:off x="2819199" y="2150956"/>
          <a:ext cx="352253" cy="456421"/>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a-IR" sz="1400" b="1" kern="1200" dirty="0" smtClean="0"/>
            <a:t>8</a:t>
          </a:r>
          <a:endParaRPr lang="en-US" sz="1400" b="1" kern="1200" dirty="0"/>
        </a:p>
      </dsp:txBody>
      <dsp:txXfrm rot="10800000">
        <a:off x="2924072" y="2251415"/>
        <a:ext cx="246577" cy="273853"/>
      </dsp:txXfrm>
    </dsp:sp>
    <dsp:sp modelId="{E89571DB-0215-4CE4-82CD-EDFFBB60BF4E}">
      <dsp:nvSpPr>
        <dsp:cNvPr id="0" name=""/>
        <dsp:cNvSpPr/>
      </dsp:nvSpPr>
      <dsp:spPr>
        <a:xfrm>
          <a:off x="1592468" y="1689521"/>
          <a:ext cx="1073931" cy="1073931"/>
        </a:xfrm>
        <a:prstGeom prst="ellipse">
          <a:avLst/>
        </a:prstGeom>
        <a:solidFill>
          <a:schemeClr val="accent4">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b="1" kern="1200" dirty="0" smtClean="0">
              <a:cs typeface="+mj-cs"/>
            </a:rPr>
            <a:t>الزامات اجرایی</a:t>
          </a:r>
          <a:endParaRPr lang="en-US" sz="1400" b="1" kern="1200" dirty="0"/>
        </a:p>
      </dsp:txBody>
      <dsp:txXfrm>
        <a:off x="1749742" y="1846795"/>
        <a:ext cx="759383" cy="759383"/>
      </dsp:txXfrm>
    </dsp:sp>
    <dsp:sp modelId="{1BD519E3-E289-4F5F-993F-3CF7235EC487}">
      <dsp:nvSpPr>
        <dsp:cNvPr id="0" name=""/>
        <dsp:cNvSpPr/>
      </dsp:nvSpPr>
      <dsp:spPr>
        <a:xfrm rot="13800000">
          <a:off x="3216923" y="1462259"/>
          <a:ext cx="352442" cy="456421"/>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a-IR" sz="1400" b="1" kern="1200" dirty="0" smtClean="0"/>
            <a:t>9</a:t>
          </a:r>
          <a:endParaRPr lang="en-US" sz="1400" b="1" kern="1200" dirty="0"/>
        </a:p>
      </dsp:txBody>
      <dsp:txXfrm rot="10800000">
        <a:off x="3303771" y="1594041"/>
        <a:ext cx="246709" cy="273853"/>
      </dsp:txXfrm>
    </dsp:sp>
    <dsp:sp modelId="{873DE3C4-3E7E-4E82-854A-091E19936E74}">
      <dsp:nvSpPr>
        <dsp:cNvPr id="0" name=""/>
        <dsp:cNvSpPr/>
      </dsp:nvSpPr>
      <dsp:spPr>
        <a:xfrm>
          <a:off x="2290890" y="479819"/>
          <a:ext cx="1073931" cy="1073931"/>
        </a:xfrm>
        <a:prstGeom prst="ellipse">
          <a:avLst/>
        </a:prstGeom>
        <a:solidFill>
          <a:schemeClr val="accent5">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b="1" kern="1200" dirty="0" smtClean="0">
              <a:cs typeface="+mj-cs"/>
            </a:rPr>
            <a:t>الزامات نظارتی </a:t>
          </a:r>
        </a:p>
        <a:p>
          <a:pPr lvl="0" algn="ctr" defTabSz="622300">
            <a:lnSpc>
              <a:spcPct val="90000"/>
            </a:lnSpc>
            <a:spcBef>
              <a:spcPct val="0"/>
            </a:spcBef>
            <a:spcAft>
              <a:spcPct val="35000"/>
            </a:spcAft>
          </a:pPr>
          <a:r>
            <a:rPr lang="fa-IR" sz="1400" b="1" kern="1200" dirty="0" smtClean="0">
              <a:cs typeface="+mj-cs"/>
            </a:rPr>
            <a:t>و ارزیابی</a:t>
          </a:r>
          <a:endParaRPr lang="en-US" sz="1400" b="1" kern="1200" dirty="0"/>
        </a:p>
      </dsp:txBody>
      <dsp:txXfrm>
        <a:off x="2448164" y="637093"/>
        <a:ext cx="759383" cy="759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AA9B7-A659-4557-AD12-3AE8ADF7A0D3}">
      <dsp:nvSpPr>
        <dsp:cNvPr id="0" name=""/>
        <dsp:cNvSpPr/>
      </dsp:nvSpPr>
      <dsp:spPr>
        <a:xfrm rot="5400000" flipH="1" flipV="1">
          <a:off x="2638359" y="-2468214"/>
          <a:ext cx="1279125" cy="6555843"/>
        </a:xfrm>
        <a:prstGeom prst="round2SameRect">
          <a:avLst/>
        </a:prstGeom>
        <a:solidFill>
          <a:schemeClr val="accent2">
            <a:tint val="40000"/>
            <a:hueOff val="0"/>
            <a:satOff val="0"/>
            <a:lumOff val="0"/>
            <a:alpha val="24000"/>
          </a:schemeClr>
        </a:solidFill>
        <a:ln w="9525" cap="rnd" cmpd="sng" algn="ctr">
          <a:solidFill>
            <a:schemeClr val="accent6">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Low" defTabSz="889000" rtl="1">
            <a:lnSpc>
              <a:spcPct val="100000"/>
            </a:lnSpc>
            <a:spcBef>
              <a:spcPct val="0"/>
            </a:spcBef>
            <a:spcAft>
              <a:spcPct val="15000"/>
            </a:spcAft>
            <a:buChar char="••"/>
          </a:pPr>
          <a:r>
            <a:rPr kumimoji="0" lang="ar-SA" sz="2000" b="1" i="0" u="none" strike="noStrike" kern="1200" cap="none" normalizeH="0" baseline="0" dirty="0" smtClean="0">
              <a:ln/>
              <a:effectLst/>
              <a:latin typeface="Nazanin"/>
              <a:ea typeface="Times New Roman" pitchFamily="18" charset="0"/>
              <a:cs typeface="B Nazanin" pitchFamily="2" charset="-78"/>
            </a:rPr>
            <a:t>مجموعه اي از حمايت ها، ضوابط، مقررات و اقدامات؛ اعم از تصويب در م</a:t>
          </a:r>
          <a:r>
            <a:rPr kumimoji="0" lang="fa-IR" sz="2000" b="1" i="0" u="none" strike="noStrike" kern="1200" cap="none" normalizeH="0" baseline="0" dirty="0" smtClean="0">
              <a:ln/>
              <a:effectLst/>
              <a:latin typeface="Nazanin"/>
              <a:ea typeface="Times New Roman" pitchFamily="18" charset="0"/>
              <a:cs typeface="B Nazanin" pitchFamily="2" charset="-78"/>
            </a:rPr>
            <a:t>راجع ذی صلاح</a:t>
          </a:r>
          <a:r>
            <a:rPr kumimoji="0" lang="ar-SA" sz="2000" b="1" i="0" u="none" strike="noStrike" kern="1200" cap="none" normalizeH="0" baseline="0" dirty="0" smtClean="0">
              <a:ln/>
              <a:effectLst/>
              <a:latin typeface="Nazanin"/>
              <a:ea typeface="Times New Roman" pitchFamily="18" charset="0"/>
              <a:cs typeface="B Nazanin" pitchFamily="2" charset="-78"/>
            </a:rPr>
            <a:t> و ساير نيازمندي هاي حمايتي که امکان تحقق </a:t>
          </a:r>
          <a:r>
            <a:rPr kumimoji="0" lang="fa-IR" sz="2000" b="1" i="0" u="none" strike="noStrike" kern="1200" cap="none" normalizeH="0" baseline="0" dirty="0" smtClean="0">
              <a:ln/>
              <a:effectLst/>
              <a:latin typeface="Nazanin"/>
              <a:ea typeface="Times New Roman" pitchFamily="18" charset="0"/>
              <a:cs typeface="B Nazanin" pitchFamily="2" charset="-78"/>
            </a:rPr>
            <a:t>سند راهبردي </a:t>
          </a:r>
          <a:r>
            <a:rPr kumimoji="0" lang="ar-SA" sz="2000" b="1" i="0" u="none" strike="noStrike" kern="1200" cap="none" normalizeH="0" baseline="0" dirty="0" smtClean="0">
              <a:ln/>
              <a:effectLst/>
              <a:latin typeface="Nazanin"/>
              <a:ea typeface="Times New Roman" pitchFamily="18" charset="0"/>
              <a:cs typeface="B Nazanin" pitchFamily="2" charset="-78"/>
            </a:rPr>
            <a:t>را فراهم و دامنة تحقق آن را تعيين مي کند.</a:t>
          </a:r>
          <a:endParaRPr lang="en-US" sz="2000" b="1" kern="1200" dirty="0">
            <a:cs typeface="B Nazanin" pitchFamily="2" charset="-78"/>
          </a:endParaRPr>
        </a:p>
      </dsp:txBody>
      <dsp:txXfrm rot="-5400000">
        <a:off x="62442" y="232587"/>
        <a:ext cx="6493401" cy="1154241"/>
      </dsp:txXfrm>
    </dsp:sp>
    <dsp:sp modelId="{398EBA3F-527B-4A81-97E5-51CA4439E419}">
      <dsp:nvSpPr>
        <dsp:cNvPr id="0" name=""/>
        <dsp:cNvSpPr/>
      </dsp:nvSpPr>
      <dsp:spPr>
        <a:xfrm>
          <a:off x="6556823" y="2393"/>
          <a:ext cx="1333276" cy="1611540"/>
        </a:xfrm>
        <a:prstGeom prst="round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a-IR" sz="2000" b="1" kern="1200" dirty="0" smtClean="0">
              <a:solidFill>
                <a:srgbClr val="642232"/>
              </a:solidFill>
              <a:cs typeface="B Zar" pitchFamily="2" charset="-78"/>
            </a:rPr>
            <a:t>1</a:t>
          </a:r>
        </a:p>
        <a:p>
          <a:pPr lvl="0" algn="ctr" defTabSz="889000">
            <a:lnSpc>
              <a:spcPct val="90000"/>
            </a:lnSpc>
            <a:spcBef>
              <a:spcPct val="0"/>
            </a:spcBef>
            <a:spcAft>
              <a:spcPct val="35000"/>
            </a:spcAft>
          </a:pPr>
          <a:r>
            <a:rPr lang="fa-IR" sz="2000" b="1" kern="1200" dirty="0" smtClean="0">
              <a:solidFill>
                <a:srgbClr val="642232"/>
              </a:solidFill>
              <a:cs typeface="B Zar" pitchFamily="2" charset="-78"/>
            </a:rPr>
            <a:t>الزامات حقوقی</a:t>
          </a:r>
        </a:p>
      </dsp:txBody>
      <dsp:txXfrm>
        <a:off x="6621908" y="67478"/>
        <a:ext cx="1203106" cy="1481370"/>
      </dsp:txXfrm>
    </dsp:sp>
    <dsp:sp modelId="{CF6F0978-5CD3-4429-AA17-7D9405E5D604}">
      <dsp:nvSpPr>
        <dsp:cNvPr id="0" name=""/>
        <dsp:cNvSpPr/>
      </dsp:nvSpPr>
      <dsp:spPr>
        <a:xfrm rot="5400000" flipH="1" flipV="1">
          <a:off x="2646339" y="-788949"/>
          <a:ext cx="1263177" cy="6555843"/>
        </a:xfrm>
        <a:prstGeom prst="round2SameRect">
          <a:avLst/>
        </a:prstGeom>
        <a:solidFill>
          <a:schemeClr val="accent2">
            <a:tint val="40000"/>
            <a:hueOff val="2512910"/>
            <a:satOff val="-2189"/>
            <a:lumOff val="-3"/>
            <a:alpha val="60000"/>
          </a:schemeClr>
        </a:solidFill>
        <a:ln w="9525" cap="rnd" cmpd="sng" algn="ctr">
          <a:solidFill>
            <a:schemeClr val="accent6">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Low" defTabSz="889000" rtl="1">
            <a:lnSpc>
              <a:spcPct val="100000"/>
            </a:lnSpc>
            <a:spcBef>
              <a:spcPct val="0"/>
            </a:spcBef>
            <a:spcAft>
              <a:spcPct val="15000"/>
            </a:spcAft>
            <a:buChar char="••"/>
          </a:pPr>
          <a:r>
            <a:rPr kumimoji="0" lang="ar-SA" sz="2000" b="1" i="0" u="none" strike="noStrike" kern="1200" cap="none" normalizeH="0" baseline="0" dirty="0" smtClean="0">
              <a:ln/>
              <a:effectLst/>
              <a:latin typeface="Nazanin"/>
              <a:ea typeface="Times New Roman" pitchFamily="18" charset="0"/>
              <a:cs typeface="B Nazanin" pitchFamily="2" charset="-78"/>
            </a:rPr>
            <a:t>مجموعه اي از اقدامات، ضوابط، تغييرات و نيازمندي هاي تشکيلاتي در زمينة بستر سازي اجرا که تحقق </a:t>
          </a:r>
          <a:r>
            <a:rPr kumimoji="0" lang="fa-IR" sz="2000" b="1" i="0" u="none" strike="noStrike" kern="1200" cap="none" normalizeH="0" baseline="0" dirty="0" smtClean="0">
              <a:ln/>
              <a:effectLst/>
              <a:latin typeface="Nazanin"/>
              <a:ea typeface="Times New Roman" pitchFamily="18" charset="0"/>
              <a:cs typeface="B Nazanin" pitchFamily="2" charset="-78"/>
            </a:rPr>
            <a:t>سند راهبردي</a:t>
          </a:r>
          <a:r>
            <a:rPr kumimoji="0" lang="ar-SA" sz="2000" b="1" i="0" u="none" strike="noStrike" kern="1200" cap="none" normalizeH="0" baseline="0" dirty="0" smtClean="0">
              <a:ln/>
              <a:effectLst/>
              <a:latin typeface="Nazanin"/>
              <a:ea typeface="Times New Roman" pitchFamily="18" charset="0"/>
              <a:cs typeface="B Nazanin" pitchFamily="2" charset="-78"/>
            </a:rPr>
            <a:t> </a:t>
          </a:r>
          <a:r>
            <a:rPr kumimoji="0" lang="fa-IR" sz="2000" b="1" i="0" u="none" strike="noStrike" kern="1200" cap="none" normalizeH="0" baseline="0" dirty="0" smtClean="0">
              <a:ln/>
              <a:effectLst/>
              <a:latin typeface="Nazanin"/>
              <a:ea typeface="Times New Roman" pitchFamily="18" charset="0"/>
              <a:cs typeface="B Nazanin" pitchFamily="2" charset="-78"/>
            </a:rPr>
            <a:t>را</a:t>
          </a:r>
          <a:r>
            <a:rPr kumimoji="0" lang="ar-SA" sz="2000" b="1" i="0" u="none" strike="noStrike" kern="1200" cap="none" normalizeH="0" baseline="0" dirty="0" smtClean="0">
              <a:ln/>
              <a:effectLst/>
              <a:latin typeface="Nazanin"/>
              <a:ea typeface="Times New Roman" pitchFamily="18" charset="0"/>
              <a:cs typeface="B Nazanin" pitchFamily="2" charset="-78"/>
            </a:rPr>
            <a:t> در گسترة‌ مورد نظر امکان پذير مي سازد. </a:t>
          </a:r>
          <a:endParaRPr lang="en-US" sz="2000" b="1" kern="1200" dirty="0">
            <a:cs typeface="B Nazanin" pitchFamily="2" charset="-78"/>
          </a:endParaRPr>
        </a:p>
      </dsp:txBody>
      <dsp:txXfrm rot="-5400000">
        <a:off x="61670" y="1919046"/>
        <a:ext cx="6494180" cy="1139851"/>
      </dsp:txXfrm>
    </dsp:sp>
    <dsp:sp modelId="{29550D97-A76C-4D4C-A679-7C22BC63D729}">
      <dsp:nvSpPr>
        <dsp:cNvPr id="0" name=""/>
        <dsp:cNvSpPr/>
      </dsp:nvSpPr>
      <dsp:spPr>
        <a:xfrm>
          <a:off x="6556823" y="1694607"/>
          <a:ext cx="1333276" cy="1611540"/>
        </a:xfrm>
        <a:prstGeom prst="roundRect">
          <a:avLst/>
        </a:prstGeom>
        <a:solidFill>
          <a:schemeClr val="accent2">
            <a:hueOff val="226582"/>
            <a:satOff val="-23996"/>
            <a:lumOff val="-588"/>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a-IR" sz="2000" b="1" kern="1200" dirty="0" smtClean="0">
              <a:solidFill>
                <a:srgbClr val="642232"/>
              </a:solidFill>
              <a:cs typeface="B Zar" pitchFamily="2" charset="-78"/>
            </a:rPr>
            <a:t>2</a:t>
          </a:r>
        </a:p>
        <a:p>
          <a:pPr lvl="0" algn="ctr" defTabSz="889000">
            <a:lnSpc>
              <a:spcPct val="90000"/>
            </a:lnSpc>
            <a:spcBef>
              <a:spcPct val="0"/>
            </a:spcBef>
            <a:spcAft>
              <a:spcPct val="35000"/>
            </a:spcAft>
          </a:pPr>
          <a:r>
            <a:rPr lang="fa-IR" sz="2000" b="1" kern="1200" dirty="0" smtClean="0">
              <a:solidFill>
                <a:srgbClr val="642232"/>
              </a:solidFill>
              <a:cs typeface="B Zar" pitchFamily="2" charset="-78"/>
            </a:rPr>
            <a:t>الزامات ساختاری</a:t>
          </a:r>
        </a:p>
      </dsp:txBody>
      <dsp:txXfrm>
        <a:off x="6621908" y="1759692"/>
        <a:ext cx="1203106" cy="1481370"/>
      </dsp:txXfrm>
    </dsp:sp>
    <dsp:sp modelId="{5170159F-4797-4A6E-879E-0D0C9DED2068}">
      <dsp:nvSpPr>
        <dsp:cNvPr id="0" name=""/>
        <dsp:cNvSpPr/>
      </dsp:nvSpPr>
      <dsp:spPr>
        <a:xfrm rot="5400000" flipH="1" flipV="1">
          <a:off x="2646339" y="925562"/>
          <a:ext cx="1263177" cy="6555843"/>
        </a:xfrm>
        <a:prstGeom prst="round2SameRect">
          <a:avLst/>
        </a:prstGeom>
        <a:solidFill>
          <a:schemeClr val="accent2">
            <a:tint val="40000"/>
            <a:hueOff val="5025821"/>
            <a:satOff val="-4378"/>
            <a:lumOff val="-6"/>
            <a:alpha val="50000"/>
          </a:schemeClr>
        </a:solidFill>
        <a:ln w="9525" cap="rnd" cmpd="sng" algn="ctr">
          <a:solidFill>
            <a:schemeClr val="accent6">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Low" defTabSz="889000" rtl="1">
            <a:lnSpc>
              <a:spcPct val="100000"/>
            </a:lnSpc>
            <a:spcBef>
              <a:spcPct val="0"/>
            </a:spcBef>
            <a:spcAft>
              <a:spcPct val="15000"/>
            </a:spcAft>
            <a:buChar char="••"/>
          </a:pPr>
          <a:r>
            <a:rPr kumimoji="0" lang="ar-SA" sz="2000" b="1" i="0" u="none" strike="noStrike" kern="1200" cap="none" normalizeH="0" baseline="0" dirty="0" smtClean="0">
              <a:ln/>
              <a:effectLst/>
              <a:latin typeface="Nazanin"/>
              <a:ea typeface="Times New Roman" pitchFamily="18" charset="0"/>
              <a:cs typeface="B Nazanin" pitchFamily="2" charset="-78"/>
            </a:rPr>
            <a:t>مجموعه اقداماتي که جهت تهية فرآيندها، دستورالعمل ها، آيين نامه ها و روش هاي مورد نياز بر مبناي </a:t>
          </a:r>
          <a:r>
            <a:rPr kumimoji="0" lang="fa-IR" sz="2000" b="1" i="0" u="none" strike="noStrike" kern="1200" cap="none" normalizeH="0" baseline="0" dirty="0" smtClean="0">
              <a:ln/>
              <a:effectLst/>
              <a:latin typeface="Nazanin"/>
              <a:ea typeface="Times New Roman" pitchFamily="18" charset="0"/>
              <a:cs typeface="B Nazanin" pitchFamily="2" charset="-78"/>
            </a:rPr>
            <a:t>سند راهبردي </a:t>
          </a:r>
          <a:r>
            <a:rPr kumimoji="0" lang="ar-SA" sz="2000" b="1" i="0" u="none" strike="noStrike" kern="1200" cap="none" normalizeH="0" baseline="0" dirty="0" smtClean="0">
              <a:ln/>
              <a:effectLst/>
              <a:latin typeface="Nazanin"/>
              <a:ea typeface="Times New Roman" pitchFamily="18" charset="0"/>
              <a:cs typeface="B Nazanin" pitchFamily="2" charset="-78"/>
            </a:rPr>
            <a:t>را فراهم مي</a:t>
          </a:r>
          <a:r>
            <a:rPr kumimoji="0" lang="fa-IR" sz="2000" b="1" i="0" u="none" strike="noStrike" kern="1200" cap="none" normalizeH="0" baseline="0" dirty="0" smtClean="0">
              <a:ln/>
              <a:effectLst/>
              <a:latin typeface="Nazanin"/>
              <a:ea typeface="Times New Roman" pitchFamily="18" charset="0"/>
              <a:cs typeface="B Nazanin" pitchFamily="2" charset="-78"/>
            </a:rPr>
            <a:t>‌</a:t>
          </a:r>
          <a:r>
            <a:rPr kumimoji="0" lang="ar-SA" sz="2000" b="1" i="0" u="none" strike="noStrike" kern="1200" cap="none" normalizeH="0" baseline="0" dirty="0" smtClean="0">
              <a:ln/>
              <a:effectLst/>
              <a:latin typeface="Nazanin"/>
              <a:ea typeface="Times New Roman" pitchFamily="18" charset="0"/>
              <a:cs typeface="B Nazanin" pitchFamily="2" charset="-78"/>
            </a:rPr>
            <a:t>سازد.</a:t>
          </a:r>
          <a:endParaRPr lang="en-US" sz="2000" b="1" kern="1200" dirty="0">
            <a:cs typeface="B Nazanin" pitchFamily="2" charset="-78"/>
          </a:endParaRPr>
        </a:p>
      </dsp:txBody>
      <dsp:txXfrm rot="-5400000">
        <a:off x="61670" y="3633558"/>
        <a:ext cx="6494180" cy="1139851"/>
      </dsp:txXfrm>
    </dsp:sp>
    <dsp:sp modelId="{0F5601D6-AAD0-4A59-81B1-DF99A6E1F410}">
      <dsp:nvSpPr>
        <dsp:cNvPr id="0" name=""/>
        <dsp:cNvSpPr/>
      </dsp:nvSpPr>
      <dsp:spPr>
        <a:xfrm>
          <a:off x="6556823" y="3386725"/>
          <a:ext cx="1333276" cy="1611540"/>
        </a:xfrm>
        <a:prstGeom prst="roundRect">
          <a:avLst/>
        </a:prstGeom>
        <a:solidFill>
          <a:schemeClr val="accent2">
            <a:hueOff val="453165"/>
            <a:satOff val="-47993"/>
            <a:lumOff val="-1176"/>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fa-IR" sz="1900" b="1" kern="1200" dirty="0" smtClean="0">
              <a:solidFill>
                <a:srgbClr val="642232"/>
              </a:solidFill>
              <a:cs typeface="B Zar" pitchFamily="2" charset="-78"/>
            </a:rPr>
            <a:t>3</a:t>
          </a:r>
        </a:p>
        <a:p>
          <a:pPr lvl="0" algn="ctr" defTabSz="844550">
            <a:lnSpc>
              <a:spcPct val="90000"/>
            </a:lnSpc>
            <a:spcBef>
              <a:spcPct val="0"/>
            </a:spcBef>
            <a:spcAft>
              <a:spcPct val="35000"/>
            </a:spcAft>
          </a:pPr>
          <a:r>
            <a:rPr lang="fa-IR" sz="2000" b="1" kern="1200" dirty="0" smtClean="0">
              <a:solidFill>
                <a:srgbClr val="642232"/>
              </a:solidFill>
              <a:cs typeface="B Zar" pitchFamily="2" charset="-78"/>
            </a:rPr>
            <a:t>الزامات روشی</a:t>
          </a:r>
        </a:p>
      </dsp:txBody>
      <dsp:txXfrm>
        <a:off x="6621908" y="3451810"/>
        <a:ext cx="1203106" cy="1481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AA9B7-A659-4557-AD12-3AE8ADF7A0D3}">
      <dsp:nvSpPr>
        <dsp:cNvPr id="0" name=""/>
        <dsp:cNvSpPr/>
      </dsp:nvSpPr>
      <dsp:spPr>
        <a:xfrm rot="5400000" flipH="1" flipV="1">
          <a:off x="2625098" y="-2454952"/>
          <a:ext cx="1279125" cy="6529321"/>
        </a:xfrm>
        <a:prstGeom prst="round2SameRect">
          <a:avLst/>
        </a:prstGeom>
        <a:solidFill>
          <a:schemeClr val="accent5">
            <a:tint val="40000"/>
            <a:hueOff val="0"/>
            <a:satOff val="0"/>
            <a:lumOff val="0"/>
            <a:alpha val="38000"/>
          </a:schemeClr>
        </a:solidFill>
        <a:ln w="9525" cap="rnd" cmpd="sng" algn="ctr">
          <a:solidFill>
            <a:schemeClr val="accent6">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Low" defTabSz="889000" rtl="1">
            <a:lnSpc>
              <a:spcPct val="100000"/>
            </a:lnSpc>
            <a:spcBef>
              <a:spcPct val="0"/>
            </a:spcBef>
            <a:spcAft>
              <a:spcPct val="15000"/>
            </a:spcAft>
            <a:buChar char="••"/>
          </a:pPr>
          <a:r>
            <a:rPr kumimoji="0" lang="ar-SA" sz="2000" b="1" i="0" u="none" strike="noStrike" kern="1200" cap="none" normalizeH="0" baseline="0" dirty="0" smtClean="0">
              <a:ln/>
              <a:effectLst/>
              <a:latin typeface="Nazanin"/>
              <a:ea typeface="Times New Roman" pitchFamily="18" charset="0"/>
              <a:cs typeface="B Nazanin" panose="00000400000000000000" pitchFamily="2" charset="-78"/>
            </a:rPr>
            <a:t>مجموعه اي از تکاليف و اقدامات براي تأمين منابع مالي و تعيين هزينه </a:t>
          </a:r>
          <a:r>
            <a:rPr kumimoji="0" lang="fa-IR" sz="2000" b="1" i="0" u="none" strike="noStrike" kern="1200" cap="none" normalizeH="0" baseline="0" dirty="0" smtClean="0">
              <a:ln/>
              <a:effectLst/>
              <a:latin typeface="Nazanin"/>
              <a:ea typeface="Times New Roman" pitchFamily="18" charset="0"/>
              <a:cs typeface="B Nazanin" panose="00000400000000000000" pitchFamily="2" charset="-78"/>
            </a:rPr>
            <a:t>براي تحقق سند راهبردي </a:t>
          </a:r>
          <a:r>
            <a:rPr kumimoji="0" lang="ar-SA" sz="2000" b="1" i="0" u="none" strike="noStrike" kern="1200" cap="none" normalizeH="0" baseline="0" dirty="0" smtClean="0">
              <a:ln/>
              <a:effectLst/>
              <a:latin typeface="Nazanin"/>
              <a:ea typeface="Times New Roman" pitchFamily="18" charset="0"/>
              <a:cs typeface="B Nazanin" panose="00000400000000000000" pitchFamily="2" charset="-78"/>
            </a:rPr>
            <a:t>بايد در نظر گرفته شود.</a:t>
          </a:r>
          <a:endParaRPr lang="en-US" sz="2000" b="1" kern="1200" dirty="0">
            <a:cs typeface="B Nazanin" panose="00000400000000000000" pitchFamily="2" charset="-78"/>
          </a:endParaRPr>
        </a:p>
      </dsp:txBody>
      <dsp:txXfrm rot="-5400000">
        <a:off x="62442" y="232588"/>
        <a:ext cx="6466879" cy="1154241"/>
      </dsp:txXfrm>
    </dsp:sp>
    <dsp:sp modelId="{398EBA3F-527B-4A81-97E5-51CA4439E419}">
      <dsp:nvSpPr>
        <dsp:cNvPr id="0" name=""/>
        <dsp:cNvSpPr/>
      </dsp:nvSpPr>
      <dsp:spPr>
        <a:xfrm>
          <a:off x="6530297" y="2393"/>
          <a:ext cx="1327882" cy="1611540"/>
        </a:xfrm>
        <a:prstGeom prst="roundRect">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ts val="0"/>
            </a:spcAft>
          </a:pPr>
          <a:r>
            <a:rPr lang="fa-IR" sz="2000" b="1" kern="1200" dirty="0" smtClean="0">
              <a:solidFill>
                <a:srgbClr val="642232"/>
              </a:solidFill>
              <a:cs typeface="B Nazanin" panose="00000400000000000000" pitchFamily="2" charset="-78"/>
            </a:rPr>
            <a:t>4</a:t>
          </a:r>
        </a:p>
        <a:p>
          <a:pPr lvl="0" algn="ctr" defTabSz="889000">
            <a:lnSpc>
              <a:spcPct val="90000"/>
            </a:lnSpc>
            <a:spcBef>
              <a:spcPct val="0"/>
            </a:spcBef>
            <a:spcAft>
              <a:spcPts val="0"/>
            </a:spcAft>
          </a:pPr>
          <a:r>
            <a:rPr lang="fa-IR" sz="2000" b="1" kern="1200" dirty="0" smtClean="0">
              <a:solidFill>
                <a:srgbClr val="642232"/>
              </a:solidFill>
              <a:cs typeface="B Nazanin" panose="00000400000000000000" pitchFamily="2" charset="-78"/>
            </a:rPr>
            <a:t>الزامات مالی</a:t>
          </a:r>
        </a:p>
      </dsp:txBody>
      <dsp:txXfrm>
        <a:off x="6595119" y="67215"/>
        <a:ext cx="1198238" cy="1481896"/>
      </dsp:txXfrm>
    </dsp:sp>
    <dsp:sp modelId="{CF6F0978-5CD3-4429-AA17-7D9405E5D604}">
      <dsp:nvSpPr>
        <dsp:cNvPr id="0" name=""/>
        <dsp:cNvSpPr/>
      </dsp:nvSpPr>
      <dsp:spPr>
        <a:xfrm rot="5400000" flipH="1" flipV="1">
          <a:off x="2633071" y="-720702"/>
          <a:ext cx="1263177" cy="6529321"/>
        </a:xfrm>
        <a:prstGeom prst="round2SameRect">
          <a:avLst/>
        </a:prstGeom>
        <a:solidFill>
          <a:schemeClr val="accent5">
            <a:tint val="40000"/>
            <a:hueOff val="-5370241"/>
            <a:satOff val="24126"/>
            <a:lumOff val="1658"/>
            <a:alpha val="41000"/>
          </a:schemeClr>
        </a:solidFill>
        <a:ln w="9525" cap="rnd" cmpd="sng" algn="ctr">
          <a:solidFill>
            <a:schemeClr val="accent6">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Low" defTabSz="889000" rtl="1">
            <a:lnSpc>
              <a:spcPct val="100000"/>
            </a:lnSpc>
            <a:spcBef>
              <a:spcPct val="0"/>
            </a:spcBef>
            <a:spcAft>
              <a:spcPct val="15000"/>
            </a:spcAft>
            <a:buChar char="••"/>
          </a:pPr>
          <a:r>
            <a:rPr kumimoji="0" lang="ar-SA" sz="2000" b="1" i="0" u="none" strike="noStrike" kern="1200" cap="none" normalizeH="0" baseline="0" dirty="0" smtClean="0">
              <a:ln/>
              <a:effectLst/>
              <a:latin typeface="Nazanin"/>
              <a:ea typeface="Times New Roman" pitchFamily="18" charset="0"/>
              <a:cs typeface="B Nazanin" panose="00000400000000000000" pitchFamily="2" charset="-78"/>
            </a:rPr>
            <a:t>مجموعه اي از تکاليف و اقدامات مورد نياز جهت تأمين منابع انساني با ويژگي هاي مورد نياز براي تحقق </a:t>
          </a:r>
          <a:r>
            <a:rPr kumimoji="0" lang="fa-IR" sz="2000" b="1" i="0" u="none" strike="noStrike" kern="1200" cap="none" normalizeH="0" baseline="0" dirty="0" smtClean="0">
              <a:ln/>
              <a:effectLst/>
              <a:latin typeface="Nazanin"/>
              <a:ea typeface="Times New Roman" pitchFamily="18" charset="0"/>
              <a:cs typeface="B Nazanin" panose="00000400000000000000" pitchFamily="2" charset="-78"/>
            </a:rPr>
            <a:t>سند راهبردي </a:t>
          </a:r>
          <a:r>
            <a:rPr kumimoji="0" lang="ar-SA" sz="2000" b="1" i="0" u="none" strike="noStrike" kern="1200" cap="none" normalizeH="0" baseline="0" dirty="0" smtClean="0">
              <a:ln/>
              <a:effectLst/>
              <a:latin typeface="Nazanin"/>
              <a:ea typeface="Times New Roman" pitchFamily="18" charset="0"/>
              <a:cs typeface="B Nazanin" panose="00000400000000000000" pitchFamily="2" charset="-78"/>
            </a:rPr>
            <a:t>از طريق منابع داخلي، آموزش، </a:t>
          </a:r>
          <a:r>
            <a:rPr kumimoji="0" lang="fa-IR" sz="2000" b="1" i="0" u="none" strike="noStrike" kern="1200" cap="none" normalizeH="0" baseline="0" dirty="0" smtClean="0">
              <a:ln/>
              <a:effectLst/>
              <a:latin typeface="Nazanin"/>
              <a:ea typeface="Times New Roman" pitchFamily="18" charset="0"/>
              <a:cs typeface="B Nazanin" panose="00000400000000000000" pitchFamily="2" charset="-78"/>
            </a:rPr>
            <a:t>توانمند سازي </a:t>
          </a:r>
          <a:r>
            <a:rPr kumimoji="0" lang="ar-SA" sz="2000" b="1" i="0" u="none" strike="noStrike" kern="1200" cap="none" normalizeH="0" baseline="0" dirty="0" smtClean="0">
              <a:ln/>
              <a:effectLst/>
              <a:latin typeface="Nazanin"/>
              <a:ea typeface="Times New Roman" pitchFamily="18" charset="0"/>
              <a:cs typeface="B Nazanin" panose="00000400000000000000" pitchFamily="2" charset="-78"/>
            </a:rPr>
            <a:t>،</a:t>
          </a:r>
          <a:r>
            <a:rPr kumimoji="0" lang="fa-IR" sz="2000" b="1" i="0" u="none" strike="noStrike" kern="1200" cap="none" normalizeH="0" baseline="0" dirty="0" smtClean="0">
              <a:ln/>
              <a:effectLst/>
              <a:latin typeface="Nazanin"/>
              <a:ea typeface="Times New Roman" pitchFamily="18" charset="0"/>
              <a:cs typeface="B Nazanin" panose="00000400000000000000" pitchFamily="2" charset="-78"/>
            </a:rPr>
            <a:t>رشدو </a:t>
          </a:r>
          <a:r>
            <a:rPr kumimoji="0" lang="ar-SA" sz="2000" b="1" i="0" u="none" strike="noStrike" kern="1200" cap="none" normalizeH="0" baseline="0" dirty="0" smtClean="0">
              <a:ln/>
              <a:effectLst/>
              <a:latin typeface="Nazanin"/>
              <a:ea typeface="Times New Roman" pitchFamily="18" charset="0"/>
              <a:cs typeface="B Nazanin" panose="00000400000000000000" pitchFamily="2" charset="-78"/>
            </a:rPr>
            <a:t>ارتقا و منابع خارجي.</a:t>
          </a:r>
          <a:endParaRPr lang="en-US" sz="2000" b="1" kern="1200" dirty="0">
            <a:cs typeface="B Nazanin" panose="00000400000000000000" pitchFamily="2" charset="-78"/>
          </a:endParaRPr>
        </a:p>
      </dsp:txBody>
      <dsp:txXfrm rot="-5400000">
        <a:off x="61663" y="1974032"/>
        <a:ext cx="6467658" cy="1139851"/>
      </dsp:txXfrm>
    </dsp:sp>
    <dsp:sp modelId="{29550D97-A76C-4D4C-A679-7C22BC63D729}">
      <dsp:nvSpPr>
        <dsp:cNvPr id="0" name=""/>
        <dsp:cNvSpPr/>
      </dsp:nvSpPr>
      <dsp:spPr>
        <a:xfrm>
          <a:off x="6530297" y="1662280"/>
          <a:ext cx="1327882" cy="1611540"/>
        </a:xfrm>
        <a:prstGeom prst="roundRect">
          <a:avLst/>
        </a:prstGeom>
        <a:solidFill>
          <a:schemeClr val="accent5">
            <a:hueOff val="2404066"/>
            <a:satOff val="-4882"/>
            <a:lumOff val="3137"/>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ts val="0"/>
            </a:spcAft>
          </a:pPr>
          <a:r>
            <a:rPr lang="fa-IR" sz="2000" b="1" kern="1200" dirty="0" smtClean="0">
              <a:solidFill>
                <a:srgbClr val="642232"/>
              </a:solidFill>
              <a:cs typeface="B Nazanin" panose="00000400000000000000" pitchFamily="2" charset="-78"/>
            </a:rPr>
            <a:t>5</a:t>
          </a:r>
        </a:p>
        <a:p>
          <a:pPr lvl="0" algn="ctr" defTabSz="889000">
            <a:lnSpc>
              <a:spcPct val="90000"/>
            </a:lnSpc>
            <a:spcBef>
              <a:spcPct val="0"/>
            </a:spcBef>
            <a:spcAft>
              <a:spcPts val="0"/>
            </a:spcAft>
          </a:pPr>
          <a:r>
            <a:rPr lang="fa-IR" sz="2000" b="1" kern="1200" dirty="0" smtClean="0">
              <a:solidFill>
                <a:srgbClr val="642232"/>
              </a:solidFill>
              <a:cs typeface="B Nazanin" panose="00000400000000000000" pitchFamily="2" charset="-78"/>
            </a:rPr>
            <a:t>الزامات </a:t>
          </a:r>
          <a:r>
            <a:rPr lang="fa-IR" sz="1800" b="1" kern="1200" dirty="0" smtClean="0">
              <a:solidFill>
                <a:srgbClr val="642232"/>
              </a:solidFill>
              <a:cs typeface="B Nazanin" panose="00000400000000000000" pitchFamily="2" charset="-78"/>
            </a:rPr>
            <a:t>منابع انسانی</a:t>
          </a:r>
          <a:endParaRPr lang="fa-IR" sz="1900" b="1" kern="1200" dirty="0" smtClean="0">
            <a:solidFill>
              <a:srgbClr val="642232"/>
            </a:solidFill>
            <a:cs typeface="B Nazanin" panose="00000400000000000000" pitchFamily="2" charset="-78"/>
          </a:endParaRPr>
        </a:p>
      </dsp:txBody>
      <dsp:txXfrm>
        <a:off x="6595119" y="1727102"/>
        <a:ext cx="1198238" cy="1481896"/>
      </dsp:txXfrm>
    </dsp:sp>
    <dsp:sp modelId="{5170159F-4797-4A6E-879E-0D0C9DED2068}">
      <dsp:nvSpPr>
        <dsp:cNvPr id="0" name=""/>
        <dsp:cNvSpPr/>
      </dsp:nvSpPr>
      <dsp:spPr>
        <a:xfrm rot="5400000" flipH="1" flipV="1">
          <a:off x="2633071" y="971414"/>
          <a:ext cx="1263177" cy="6529321"/>
        </a:xfrm>
        <a:prstGeom prst="round2SameRect">
          <a:avLst/>
        </a:prstGeom>
        <a:solidFill>
          <a:schemeClr val="accent5">
            <a:tint val="40000"/>
            <a:hueOff val="-10740482"/>
            <a:satOff val="48253"/>
            <a:lumOff val="3317"/>
            <a:alpha val="52000"/>
          </a:schemeClr>
        </a:solidFill>
        <a:ln w="9525" cap="rnd" cmpd="sng" algn="ctr">
          <a:solidFill>
            <a:schemeClr val="accent6">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Low" defTabSz="889000" rtl="1">
            <a:lnSpc>
              <a:spcPct val="100000"/>
            </a:lnSpc>
            <a:spcBef>
              <a:spcPct val="0"/>
            </a:spcBef>
            <a:spcAft>
              <a:spcPct val="15000"/>
            </a:spcAft>
            <a:buChar char="••"/>
          </a:pPr>
          <a:r>
            <a:rPr kumimoji="0" lang="ar-SA" sz="2000" b="1" i="0" u="none" strike="noStrike" kern="1200" cap="none" normalizeH="0" baseline="0" dirty="0" smtClean="0">
              <a:ln/>
              <a:effectLst/>
              <a:latin typeface="Nazanin"/>
              <a:ea typeface="Times New Roman" pitchFamily="18" charset="0"/>
              <a:cs typeface="B Nazanin" panose="00000400000000000000" pitchFamily="2" charset="-78"/>
            </a:rPr>
            <a:t>مجموعه اقداماتي که در راستاي ايجاد ذهنيت، باور، درک و فهم مشترک و برانگيزانندة منابع انساني </a:t>
          </a:r>
          <a:r>
            <a:rPr kumimoji="0" lang="fa-IR" sz="2000" b="1" i="0" u="none" strike="noStrike" kern="1200" cap="none" normalizeH="0" baseline="0" dirty="0" smtClean="0">
              <a:ln/>
              <a:effectLst/>
              <a:latin typeface="Nazanin"/>
              <a:ea typeface="Times New Roman" pitchFamily="18" charset="0"/>
              <a:cs typeface="B Nazanin" panose="00000400000000000000" pitchFamily="2" charset="-78"/>
            </a:rPr>
            <a:t>وهمچنين كارهاي نمادين</a:t>
          </a:r>
          <a:r>
            <a:rPr kumimoji="0" lang="ar-SA" sz="2000" b="1" i="0" u="none" strike="noStrike" kern="1200" cap="none" normalizeH="0" baseline="0" dirty="0" smtClean="0">
              <a:ln/>
              <a:effectLst/>
              <a:latin typeface="Nazanin"/>
              <a:ea typeface="Times New Roman" pitchFamily="18" charset="0"/>
              <a:cs typeface="B Nazanin" panose="00000400000000000000" pitchFamily="2" charset="-78"/>
            </a:rPr>
            <a:t>،</a:t>
          </a:r>
          <a:r>
            <a:rPr kumimoji="0" lang="fa-IR" sz="2000" b="1" i="0" u="none" strike="noStrike" kern="1200" cap="none" normalizeH="0" baseline="0" dirty="0" smtClean="0">
              <a:ln/>
              <a:effectLst/>
              <a:latin typeface="Nazanin"/>
              <a:ea typeface="Times New Roman" pitchFamily="18" charset="0"/>
              <a:cs typeface="B Nazanin" panose="00000400000000000000" pitchFamily="2" charset="-78"/>
            </a:rPr>
            <a:t>نهادي ونهادينه  </a:t>
          </a:r>
          <a:r>
            <a:rPr kumimoji="0" lang="ar-SA" sz="2000" b="1" i="0" u="none" strike="noStrike" kern="1200" cap="none" normalizeH="0" baseline="0" dirty="0" smtClean="0">
              <a:ln/>
              <a:effectLst/>
              <a:latin typeface="Nazanin"/>
              <a:ea typeface="Times New Roman" pitchFamily="18" charset="0"/>
              <a:cs typeface="B Nazanin" panose="00000400000000000000" pitchFamily="2" charset="-78"/>
            </a:rPr>
            <a:t>براي تحقق </a:t>
          </a:r>
          <a:r>
            <a:rPr kumimoji="0" lang="fa-IR" sz="2000" b="1" i="0" u="none" strike="noStrike" kern="1200" cap="none" normalizeH="0" baseline="0" dirty="0" smtClean="0">
              <a:ln/>
              <a:effectLst/>
              <a:latin typeface="Nazanin"/>
              <a:ea typeface="Times New Roman" pitchFamily="18" charset="0"/>
              <a:cs typeface="B Nazanin" panose="00000400000000000000" pitchFamily="2" charset="-78"/>
            </a:rPr>
            <a:t>سند راهبردي </a:t>
          </a:r>
          <a:r>
            <a:rPr kumimoji="0" lang="ar-SA" sz="2000" b="1" i="0" u="none" strike="noStrike" kern="1200" cap="none" normalizeH="0" baseline="0" dirty="0" smtClean="0">
              <a:ln/>
              <a:effectLst/>
              <a:latin typeface="Nazanin"/>
              <a:ea typeface="Times New Roman" pitchFamily="18" charset="0"/>
              <a:cs typeface="B Nazanin" panose="00000400000000000000" pitchFamily="2" charset="-78"/>
            </a:rPr>
            <a:t>نياز مي باشد.</a:t>
          </a:r>
          <a:endParaRPr lang="en-US" sz="2000" b="1" kern="1200" dirty="0">
            <a:cs typeface="B Nazanin" panose="00000400000000000000" pitchFamily="2" charset="-78"/>
          </a:endParaRPr>
        </a:p>
      </dsp:txBody>
      <dsp:txXfrm rot="-5400000">
        <a:off x="61663" y="3666149"/>
        <a:ext cx="6467658" cy="1139851"/>
      </dsp:txXfrm>
    </dsp:sp>
    <dsp:sp modelId="{0F5601D6-AAD0-4A59-81B1-DF99A6E1F410}">
      <dsp:nvSpPr>
        <dsp:cNvPr id="0" name=""/>
        <dsp:cNvSpPr/>
      </dsp:nvSpPr>
      <dsp:spPr>
        <a:xfrm>
          <a:off x="6530297" y="3386725"/>
          <a:ext cx="1327882" cy="1611540"/>
        </a:xfrm>
        <a:prstGeom prst="roundRect">
          <a:avLst/>
        </a:prstGeom>
        <a:solidFill>
          <a:schemeClr val="accent5">
            <a:hueOff val="4808133"/>
            <a:satOff val="-9764"/>
            <a:lumOff val="627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ts val="0"/>
            </a:spcAft>
          </a:pPr>
          <a:r>
            <a:rPr lang="fa-IR" sz="1900" b="1" kern="1200" dirty="0" smtClean="0">
              <a:solidFill>
                <a:srgbClr val="642232"/>
              </a:solidFill>
              <a:cs typeface="B Nazanin" panose="00000400000000000000" pitchFamily="2" charset="-78"/>
            </a:rPr>
            <a:t>6</a:t>
          </a:r>
        </a:p>
        <a:p>
          <a:pPr lvl="0" algn="ctr" defTabSz="844550">
            <a:lnSpc>
              <a:spcPct val="90000"/>
            </a:lnSpc>
            <a:spcBef>
              <a:spcPct val="0"/>
            </a:spcBef>
            <a:spcAft>
              <a:spcPts val="0"/>
            </a:spcAft>
          </a:pPr>
          <a:r>
            <a:rPr lang="fa-IR" sz="2000" b="1" kern="1200" dirty="0" smtClean="0">
              <a:solidFill>
                <a:srgbClr val="642232"/>
              </a:solidFill>
              <a:cs typeface="B Nazanin" panose="00000400000000000000" pitchFamily="2" charset="-78"/>
            </a:rPr>
            <a:t>الزامات فرهنگ سازی</a:t>
          </a:r>
        </a:p>
      </dsp:txBody>
      <dsp:txXfrm>
        <a:off x="6595119" y="3451547"/>
        <a:ext cx="1198238" cy="14818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AA9B7-A659-4557-AD12-3AE8ADF7A0D3}">
      <dsp:nvSpPr>
        <dsp:cNvPr id="0" name=""/>
        <dsp:cNvSpPr/>
      </dsp:nvSpPr>
      <dsp:spPr>
        <a:xfrm rot="5400000" flipH="1" flipV="1">
          <a:off x="2623984" y="-2514310"/>
          <a:ext cx="1400067" cy="6648036"/>
        </a:xfrm>
        <a:prstGeom prst="round2SameRect">
          <a:avLst/>
        </a:prstGeom>
        <a:solidFill>
          <a:schemeClr val="accent3">
            <a:tint val="40000"/>
            <a:hueOff val="0"/>
            <a:satOff val="0"/>
            <a:lumOff val="0"/>
            <a:alpha val="46000"/>
          </a:schemeClr>
        </a:solidFill>
        <a:ln w="9525" cap="rnd" cmpd="sng" algn="ctr">
          <a:solidFill>
            <a:schemeClr val="accent4">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Low" defTabSz="889000" rtl="1">
            <a:lnSpc>
              <a:spcPct val="100000"/>
            </a:lnSpc>
            <a:spcBef>
              <a:spcPct val="0"/>
            </a:spcBef>
            <a:spcAft>
              <a:spcPct val="15000"/>
            </a:spcAft>
            <a:buChar char="••"/>
          </a:pPr>
          <a:r>
            <a:rPr kumimoji="0" lang="ar-SA" sz="2000" b="1" i="0" u="none" strike="noStrike" kern="1200" cap="none" normalizeH="0" baseline="0" dirty="0" smtClean="0">
              <a:ln>
                <a:noFill/>
              </a:ln>
              <a:solidFill>
                <a:schemeClr val="tx1"/>
              </a:solidFill>
              <a:effectLst/>
              <a:latin typeface="Nazanin"/>
              <a:ea typeface="Times New Roman" pitchFamily="18" charset="0"/>
              <a:cs typeface="B Nazanin" pitchFamily="2" charset="-78"/>
            </a:rPr>
            <a:t>مجموعه حمايت ها، اقدامات </a:t>
          </a:r>
          <a:r>
            <a:rPr kumimoji="0" lang="fa-IR" sz="2000" b="1" i="0" u="none" strike="noStrike" kern="1200" cap="none" normalizeH="0" baseline="0" dirty="0" smtClean="0">
              <a:ln>
                <a:noFill/>
              </a:ln>
              <a:solidFill>
                <a:schemeClr val="tx1"/>
              </a:solidFill>
              <a:effectLst/>
              <a:latin typeface="Nazanin"/>
              <a:ea typeface="Times New Roman" pitchFamily="18" charset="0"/>
              <a:cs typeface="B Nazanin" pitchFamily="2" charset="-78"/>
            </a:rPr>
            <a:t> </a:t>
          </a:r>
          <a:r>
            <a:rPr kumimoji="0" lang="ar-SA" sz="2000" b="1" i="0" u="none" strike="noStrike" kern="1200" cap="none" normalizeH="0" baseline="0" dirty="0" smtClean="0">
              <a:ln>
                <a:noFill/>
              </a:ln>
              <a:solidFill>
                <a:schemeClr val="tx1"/>
              </a:solidFill>
              <a:effectLst/>
              <a:latin typeface="Nazanin"/>
              <a:ea typeface="Times New Roman" pitchFamily="18" charset="0"/>
              <a:cs typeface="B Nazanin" pitchFamily="2" charset="-78"/>
            </a:rPr>
            <a:t>و </a:t>
          </a:r>
          <a:r>
            <a:rPr kumimoji="0" lang="fa-IR" sz="2000" b="1" i="0" u="none" strike="noStrike" kern="1200" cap="none" normalizeH="0" baseline="0" dirty="0" smtClean="0">
              <a:ln>
                <a:noFill/>
              </a:ln>
              <a:solidFill>
                <a:schemeClr val="tx1"/>
              </a:solidFill>
              <a:effectLst/>
              <a:latin typeface="Nazanin"/>
              <a:ea typeface="Times New Roman" pitchFamily="18" charset="0"/>
              <a:cs typeface="B Nazanin" pitchFamily="2" charset="-78"/>
            </a:rPr>
            <a:t> </a:t>
          </a:r>
          <a:r>
            <a:rPr kumimoji="0" lang="ar-SA" sz="2000" b="1" i="0" u="none" strike="noStrike" kern="1200" cap="none" normalizeH="0" baseline="0" dirty="0" smtClean="0">
              <a:ln>
                <a:noFill/>
              </a:ln>
              <a:solidFill>
                <a:schemeClr val="tx1"/>
              </a:solidFill>
              <a:effectLst/>
              <a:latin typeface="Nazanin"/>
              <a:ea typeface="Times New Roman" pitchFamily="18" charset="0"/>
              <a:cs typeface="B Nazanin" pitchFamily="2" charset="-78"/>
            </a:rPr>
            <a:t>تلاش هاي </a:t>
          </a:r>
          <a:r>
            <a:rPr kumimoji="0" lang="fa-IR" sz="2000" b="1" i="0" u="none" strike="noStrike" kern="1200" cap="none" normalizeH="0" baseline="0" dirty="0" smtClean="0">
              <a:ln>
                <a:noFill/>
              </a:ln>
              <a:solidFill>
                <a:schemeClr val="tx1"/>
              </a:solidFill>
              <a:effectLst/>
              <a:latin typeface="Nazanin"/>
              <a:ea typeface="Times New Roman" pitchFamily="18" charset="0"/>
              <a:cs typeface="B Nazanin" pitchFamily="2" charset="-78"/>
            </a:rPr>
            <a:t> </a:t>
          </a:r>
          <a:r>
            <a:rPr kumimoji="0" lang="ar-SA" sz="2000" b="1" i="0" u="none" strike="noStrike" kern="1200" cap="none" normalizeH="0" baseline="0" dirty="0" smtClean="0">
              <a:ln>
                <a:noFill/>
              </a:ln>
              <a:solidFill>
                <a:schemeClr val="tx1"/>
              </a:solidFill>
              <a:effectLst/>
              <a:latin typeface="Nazanin"/>
              <a:ea typeface="Times New Roman" pitchFamily="18" charset="0"/>
              <a:cs typeface="B Nazanin" pitchFamily="2" charset="-78"/>
            </a:rPr>
            <a:t>مديريتي از مرحلة تدوين، تا اجرا  ( سازماندهي، بسيج منابع، هدايت و رهبري ) و نظارت و ارزيابي که بايد وجود داشته باشد.</a:t>
          </a:r>
          <a:endParaRPr lang="en-US" sz="2000" b="1" kern="1200" dirty="0">
            <a:cs typeface="B Nazanin" pitchFamily="2" charset="-78"/>
          </a:endParaRPr>
        </a:p>
      </dsp:txBody>
      <dsp:txXfrm rot="-5400000">
        <a:off x="68346" y="178020"/>
        <a:ext cx="6579690" cy="1263375"/>
      </dsp:txXfrm>
    </dsp:sp>
    <dsp:sp modelId="{398EBA3F-527B-4A81-97E5-51CA4439E419}">
      <dsp:nvSpPr>
        <dsp:cNvPr id="0" name=""/>
        <dsp:cNvSpPr/>
      </dsp:nvSpPr>
      <dsp:spPr>
        <a:xfrm>
          <a:off x="6592860" y="2393"/>
          <a:ext cx="1352025" cy="1611540"/>
        </a:xfrm>
        <a:prstGeom prst="roundRect">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a-IR" sz="2000" b="1" kern="1200" dirty="0" smtClean="0">
              <a:solidFill>
                <a:srgbClr val="642232"/>
              </a:solidFill>
              <a:cs typeface="+mj-cs"/>
            </a:rPr>
            <a:t>7</a:t>
          </a:r>
        </a:p>
        <a:p>
          <a:pPr lvl="0" algn="ctr" defTabSz="889000">
            <a:lnSpc>
              <a:spcPct val="90000"/>
            </a:lnSpc>
            <a:spcBef>
              <a:spcPct val="0"/>
            </a:spcBef>
            <a:spcAft>
              <a:spcPct val="35000"/>
            </a:spcAft>
          </a:pPr>
          <a:r>
            <a:rPr lang="fa-IR" sz="2000" b="1" kern="1200" dirty="0" smtClean="0">
              <a:solidFill>
                <a:srgbClr val="642232"/>
              </a:solidFill>
              <a:cs typeface="+mj-cs"/>
            </a:rPr>
            <a:t>الزامات مدیریتی</a:t>
          </a:r>
        </a:p>
      </dsp:txBody>
      <dsp:txXfrm>
        <a:off x="6658860" y="68393"/>
        <a:ext cx="1220025" cy="1479540"/>
      </dsp:txXfrm>
    </dsp:sp>
    <dsp:sp modelId="{CF6F0978-5CD3-4429-AA17-7D9405E5D604}">
      <dsp:nvSpPr>
        <dsp:cNvPr id="0" name=""/>
        <dsp:cNvSpPr/>
      </dsp:nvSpPr>
      <dsp:spPr>
        <a:xfrm rot="5400000" flipH="1" flipV="1">
          <a:off x="2632712" y="-780060"/>
          <a:ext cx="1382611" cy="6648036"/>
        </a:xfrm>
        <a:prstGeom prst="round2SameRect">
          <a:avLst/>
        </a:prstGeom>
        <a:solidFill>
          <a:schemeClr val="accent3">
            <a:tint val="40000"/>
            <a:hueOff val="5358425"/>
            <a:satOff val="-6896"/>
            <a:lumOff val="-537"/>
            <a:alpha val="47000"/>
          </a:schemeClr>
        </a:solidFill>
        <a:ln w="9525" cap="rnd" cmpd="sng" algn="ctr">
          <a:solidFill>
            <a:schemeClr val="accent4">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Low" defTabSz="800100" rtl="1">
            <a:lnSpc>
              <a:spcPct val="90000"/>
            </a:lnSpc>
            <a:spcBef>
              <a:spcPct val="0"/>
            </a:spcBef>
            <a:spcAft>
              <a:spcPct val="15000"/>
            </a:spcAft>
            <a:buChar char="••"/>
          </a:pPr>
          <a:r>
            <a:rPr kumimoji="0" lang="ar-SA" sz="1800" b="1" i="0" u="none" strike="noStrike" kern="1200" cap="none" normalizeH="0" baseline="0" dirty="0" smtClean="0">
              <a:ln>
                <a:noFill/>
              </a:ln>
              <a:solidFill>
                <a:schemeClr val="tx1"/>
              </a:solidFill>
              <a:effectLst/>
              <a:latin typeface="Nazanin"/>
              <a:ea typeface="Times New Roman" pitchFamily="18" charset="0"/>
              <a:cs typeface="B Nazanin" pitchFamily="2" charset="-78"/>
            </a:rPr>
            <a:t>مجموعه اقدامات در سطح بندي استراتژي ها، تبديل استراتژي هاي بلند مدت به اهداف و سياست هاي سالانه، طرح ها، پروژه ها، برنامه ها، فعاليت ها، تخصيص منابع ( انساني، مالي، اطلاعاتي، تجهيزات، زمان و ..... ) و پياده سازي که بايد صورت گيرد.</a:t>
          </a:r>
          <a:endParaRPr lang="en-US" sz="1800" b="1" kern="1200" dirty="0">
            <a:cs typeface="B Nazanin" pitchFamily="2" charset="-78"/>
          </a:endParaRPr>
        </a:p>
      </dsp:txBody>
      <dsp:txXfrm rot="-5400000">
        <a:off x="67494" y="1920146"/>
        <a:ext cx="6580542" cy="1247623"/>
      </dsp:txXfrm>
    </dsp:sp>
    <dsp:sp modelId="{29550D97-A76C-4D4C-A679-7C22BC63D729}">
      <dsp:nvSpPr>
        <dsp:cNvPr id="0" name=""/>
        <dsp:cNvSpPr/>
      </dsp:nvSpPr>
      <dsp:spPr>
        <a:xfrm>
          <a:off x="6592860" y="1694607"/>
          <a:ext cx="1352025" cy="1611540"/>
        </a:xfrm>
        <a:prstGeom prst="roundRect">
          <a:avLst/>
        </a:prstGeom>
        <a:solidFill>
          <a:schemeClr val="accent3">
            <a:hueOff val="1351992"/>
            <a:satOff val="-4498"/>
            <a:lumOff val="-225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a-IR" sz="2000" b="1" kern="1200" dirty="0" smtClean="0">
              <a:solidFill>
                <a:srgbClr val="642232"/>
              </a:solidFill>
              <a:cs typeface="+mj-cs"/>
            </a:rPr>
            <a:t>8</a:t>
          </a:r>
        </a:p>
        <a:p>
          <a:pPr lvl="0" algn="ctr" defTabSz="889000">
            <a:lnSpc>
              <a:spcPct val="90000"/>
            </a:lnSpc>
            <a:spcBef>
              <a:spcPct val="0"/>
            </a:spcBef>
            <a:spcAft>
              <a:spcPct val="35000"/>
            </a:spcAft>
          </a:pPr>
          <a:r>
            <a:rPr lang="fa-IR" sz="2000" b="1" kern="1200" dirty="0" smtClean="0">
              <a:solidFill>
                <a:srgbClr val="642232"/>
              </a:solidFill>
              <a:cs typeface="+mj-cs"/>
            </a:rPr>
            <a:t>الزامات اجرایی</a:t>
          </a:r>
        </a:p>
      </dsp:txBody>
      <dsp:txXfrm>
        <a:off x="6658860" y="1760607"/>
        <a:ext cx="1220025" cy="1479540"/>
      </dsp:txXfrm>
    </dsp:sp>
    <dsp:sp modelId="{5170159F-4797-4A6E-879E-0D0C9DED2068}">
      <dsp:nvSpPr>
        <dsp:cNvPr id="0" name=""/>
        <dsp:cNvSpPr/>
      </dsp:nvSpPr>
      <dsp:spPr>
        <a:xfrm rot="5400000" flipH="1" flipV="1">
          <a:off x="2632712" y="912057"/>
          <a:ext cx="1382611" cy="6648036"/>
        </a:xfrm>
        <a:prstGeom prst="round2SameRect">
          <a:avLst/>
        </a:prstGeom>
        <a:solidFill>
          <a:schemeClr val="accent3">
            <a:tint val="40000"/>
            <a:hueOff val="10716850"/>
            <a:satOff val="-13793"/>
            <a:lumOff val="-1075"/>
            <a:alpha val="45000"/>
          </a:schemeClr>
        </a:solidFill>
        <a:ln w="9525" cap="rnd" cmpd="sng" algn="ctr">
          <a:solidFill>
            <a:schemeClr val="accent4">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Low" defTabSz="800100" rtl="1">
            <a:lnSpc>
              <a:spcPct val="90000"/>
            </a:lnSpc>
            <a:spcBef>
              <a:spcPct val="0"/>
            </a:spcBef>
            <a:spcAft>
              <a:spcPct val="15000"/>
            </a:spcAft>
            <a:buChar char="••"/>
          </a:pPr>
          <a:r>
            <a:rPr kumimoji="0" lang="ar-SA" sz="1800" b="1" i="0" u="none" strike="noStrike" kern="1200" cap="none" normalizeH="0" baseline="0" dirty="0" smtClean="0">
              <a:ln>
                <a:noFill/>
              </a:ln>
              <a:solidFill>
                <a:schemeClr val="tx1"/>
              </a:solidFill>
              <a:effectLst/>
              <a:latin typeface="Nazanin"/>
              <a:ea typeface="Times New Roman" pitchFamily="18" charset="0"/>
              <a:cs typeface="B Nazanin" pitchFamily="2" charset="-78"/>
            </a:rPr>
            <a:t>مجموعه اقدامات و تصميماتي که از مرحلة تدوين </a:t>
          </a:r>
          <a:r>
            <a:rPr kumimoji="0" lang="fa-IR" sz="1800" b="1" i="0" u="none" strike="noStrike" kern="1200" cap="none" normalizeH="0" baseline="0" dirty="0" smtClean="0">
              <a:ln>
                <a:noFill/>
              </a:ln>
              <a:solidFill>
                <a:schemeClr val="tx1"/>
              </a:solidFill>
              <a:effectLst/>
              <a:latin typeface="Nazanin"/>
              <a:ea typeface="Times New Roman" pitchFamily="18" charset="0"/>
              <a:cs typeface="B Nazanin" pitchFamily="2" charset="-78"/>
            </a:rPr>
            <a:t>سند راهبردي </a:t>
          </a:r>
          <a:r>
            <a:rPr kumimoji="0" lang="ar-SA" sz="1800" b="1" i="0" u="none" strike="noStrike" kern="1200" cap="none" normalizeH="0" baseline="0" dirty="0" smtClean="0">
              <a:ln>
                <a:noFill/>
              </a:ln>
              <a:solidFill>
                <a:schemeClr val="tx1"/>
              </a:solidFill>
              <a:effectLst/>
              <a:latin typeface="Nazanin"/>
              <a:ea typeface="Times New Roman" pitchFamily="18" charset="0"/>
              <a:cs typeface="B Nazanin" pitchFamily="2" charset="-78"/>
            </a:rPr>
            <a:t>، اجرا و در نهايت مقايسة و سنجش برنامه ها، اهداف و </a:t>
          </a:r>
          <a:r>
            <a:rPr kumimoji="0" lang="fa-IR" sz="1800" b="1" i="0" u="none" strike="noStrike" kern="1200" cap="none" normalizeH="0" baseline="0" dirty="0" smtClean="0">
              <a:ln>
                <a:noFill/>
              </a:ln>
              <a:solidFill>
                <a:schemeClr val="tx1"/>
              </a:solidFill>
              <a:effectLst/>
              <a:latin typeface="Nazanin"/>
              <a:ea typeface="Times New Roman" pitchFamily="18" charset="0"/>
              <a:cs typeface="B Nazanin" pitchFamily="2" charset="-78"/>
            </a:rPr>
            <a:t>راهبرد ها </a:t>
          </a:r>
          <a:r>
            <a:rPr kumimoji="0" lang="ar-SA" sz="1800" b="1" i="0" u="none" strike="noStrike" kern="1200" cap="none" normalizeH="0" baseline="0" dirty="0" smtClean="0">
              <a:ln>
                <a:noFill/>
              </a:ln>
              <a:solidFill>
                <a:schemeClr val="tx1"/>
              </a:solidFill>
              <a:effectLst/>
              <a:latin typeface="Nazanin"/>
              <a:ea typeface="Times New Roman" pitchFamily="18" charset="0"/>
              <a:cs typeface="B Nazanin" pitchFamily="2" charset="-78"/>
            </a:rPr>
            <a:t>با عملکرد جهت تعيين انحرافات مثبت و منفي بايد صورت گيرد را شامل مي شود. ( اعم از تعيين معيارهاي ارزيابي ( شاخص ها ) و ...... ).</a:t>
          </a:r>
          <a:r>
            <a:rPr kumimoji="0" lang="ar-SA" sz="1800" b="0" i="0" u="none" strike="noStrike" kern="1200" cap="none" normalizeH="0" baseline="0" dirty="0" smtClean="0">
              <a:ln>
                <a:noFill/>
              </a:ln>
              <a:solidFill>
                <a:schemeClr val="tx1"/>
              </a:solidFill>
              <a:effectLst/>
              <a:latin typeface="Nazanin"/>
              <a:ea typeface="Times New Roman" pitchFamily="18" charset="0"/>
              <a:cs typeface="B Nazanin" pitchFamily="2" charset="-78"/>
            </a:rPr>
            <a:t>  </a:t>
          </a:r>
          <a:endParaRPr lang="en-US" sz="1800" b="1" kern="1200" dirty="0">
            <a:cs typeface="B Nazanin" pitchFamily="2" charset="-78"/>
          </a:endParaRPr>
        </a:p>
      </dsp:txBody>
      <dsp:txXfrm rot="-5400000">
        <a:off x="67494" y="3612263"/>
        <a:ext cx="6580542" cy="1247623"/>
      </dsp:txXfrm>
    </dsp:sp>
    <dsp:sp modelId="{0F5601D6-AAD0-4A59-81B1-DF99A6E1F410}">
      <dsp:nvSpPr>
        <dsp:cNvPr id="0" name=""/>
        <dsp:cNvSpPr/>
      </dsp:nvSpPr>
      <dsp:spPr>
        <a:xfrm>
          <a:off x="6584937" y="3389119"/>
          <a:ext cx="1352025" cy="1611540"/>
        </a:xfrm>
        <a:prstGeom prst="roundRect">
          <a:avLst/>
        </a:prstGeom>
        <a:solidFill>
          <a:schemeClr val="accent3">
            <a:hueOff val="2703983"/>
            <a:satOff val="-8997"/>
            <a:lumOff val="-450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100000"/>
            </a:lnSpc>
            <a:spcBef>
              <a:spcPct val="0"/>
            </a:spcBef>
            <a:spcAft>
              <a:spcPts val="0"/>
            </a:spcAft>
          </a:pPr>
          <a:r>
            <a:rPr lang="fa-IR" sz="1800" b="1" kern="1200" dirty="0" smtClean="0">
              <a:solidFill>
                <a:srgbClr val="642232"/>
              </a:solidFill>
              <a:cs typeface="+mj-cs"/>
            </a:rPr>
            <a:t>9</a:t>
          </a:r>
        </a:p>
        <a:p>
          <a:pPr lvl="0" algn="ctr" defTabSz="800100">
            <a:lnSpc>
              <a:spcPct val="100000"/>
            </a:lnSpc>
            <a:spcBef>
              <a:spcPct val="0"/>
            </a:spcBef>
            <a:spcAft>
              <a:spcPts val="0"/>
            </a:spcAft>
          </a:pPr>
          <a:r>
            <a:rPr lang="fa-IR" sz="1800" b="1" kern="1200" dirty="0" smtClean="0">
              <a:solidFill>
                <a:srgbClr val="642232"/>
              </a:solidFill>
              <a:cs typeface="+mj-cs"/>
            </a:rPr>
            <a:t>الزامات نظارتی </a:t>
          </a:r>
        </a:p>
        <a:p>
          <a:pPr lvl="0" algn="ctr" defTabSz="800100">
            <a:lnSpc>
              <a:spcPct val="100000"/>
            </a:lnSpc>
            <a:spcBef>
              <a:spcPct val="0"/>
            </a:spcBef>
            <a:spcAft>
              <a:spcPts val="0"/>
            </a:spcAft>
          </a:pPr>
          <a:r>
            <a:rPr lang="fa-IR" sz="1800" b="1" kern="1200" dirty="0" smtClean="0">
              <a:solidFill>
                <a:srgbClr val="642232"/>
              </a:solidFill>
              <a:cs typeface="+mj-cs"/>
            </a:rPr>
            <a:t>و ارزیابی</a:t>
          </a:r>
        </a:p>
      </dsp:txBody>
      <dsp:txXfrm>
        <a:off x="6650937" y="3455119"/>
        <a:ext cx="1220025" cy="1479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AA9B7-A659-4557-AD12-3AE8ADF7A0D3}">
      <dsp:nvSpPr>
        <dsp:cNvPr id="0" name=""/>
        <dsp:cNvSpPr/>
      </dsp:nvSpPr>
      <dsp:spPr>
        <a:xfrm rot="5400000" flipH="1" flipV="1">
          <a:off x="4268044" y="-4072951"/>
          <a:ext cx="705163" cy="8905593"/>
        </a:xfrm>
        <a:prstGeom prst="round2SameRect">
          <a:avLst/>
        </a:prstGeom>
        <a:solidFill>
          <a:schemeClr val="accent2">
            <a:tint val="40000"/>
            <a:alpha val="90000"/>
            <a:hueOff val="0"/>
            <a:satOff val="0"/>
            <a:lumOff val="0"/>
            <a:alphaOff val="0"/>
          </a:schemeClr>
        </a:solidFill>
        <a:ln w="9525" cap="rnd"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Low" defTabSz="711200" rtl="1">
            <a:lnSpc>
              <a:spcPct val="90000"/>
            </a:lnSpc>
            <a:spcBef>
              <a:spcPct val="0"/>
            </a:spcBef>
            <a:spcAft>
              <a:spcPts val="0"/>
            </a:spcAft>
            <a:buChar char="••"/>
          </a:pPr>
          <a:r>
            <a:rPr lang="fa-IR" sz="1600" kern="1200" dirty="0" smtClean="0">
              <a:effectLst/>
              <a:cs typeface="B Compset" pitchFamily="2" charset="-78"/>
            </a:rPr>
            <a:t>کنترل استراتژيک عبارتست از پيگيري مسير استراتژي در حال اجراء که مسائل با تغيير در فرضيات بنيادي را کشف و تعديل هاي لازم را به وجود مي آورد. </a:t>
          </a:r>
          <a:endParaRPr lang="en-US" sz="1600" b="1" kern="1200" dirty="0">
            <a:cs typeface="B Titr" pitchFamily="2" charset="-78"/>
          </a:endParaRPr>
        </a:p>
      </dsp:txBody>
      <dsp:txXfrm rot="-5400000">
        <a:off x="202253" y="61686"/>
        <a:ext cx="8871170" cy="636317"/>
      </dsp:txXfrm>
    </dsp:sp>
    <dsp:sp modelId="{398EBA3F-527B-4A81-97E5-51CA4439E419}">
      <dsp:nvSpPr>
        <dsp:cNvPr id="0" name=""/>
        <dsp:cNvSpPr/>
      </dsp:nvSpPr>
      <dsp:spPr>
        <a:xfrm>
          <a:off x="8909648" y="2659"/>
          <a:ext cx="1995915" cy="752929"/>
        </a:xfrm>
        <a:prstGeom prst="roundRect">
          <a:avLst/>
        </a:prstGeom>
        <a:solidFill>
          <a:schemeClr val="lt1"/>
        </a:solidFill>
        <a:ln w="15875" cap="rnd"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a-IR" sz="1600" b="1" kern="1200" dirty="0" smtClean="0">
              <a:cs typeface="+mj-cs"/>
            </a:rPr>
            <a:t>پيرس و رابينسون</a:t>
          </a:r>
        </a:p>
        <a:p>
          <a:pPr lvl="0" algn="ctr" defTabSz="711200">
            <a:lnSpc>
              <a:spcPct val="90000"/>
            </a:lnSpc>
            <a:spcBef>
              <a:spcPct val="0"/>
            </a:spcBef>
            <a:spcAft>
              <a:spcPct val="35000"/>
            </a:spcAft>
          </a:pPr>
          <a:r>
            <a:rPr lang="en-US" sz="1200" kern="1200" dirty="0" smtClean="0">
              <a:effectLst/>
              <a:cs typeface="B Compset" pitchFamily="2" charset="-78"/>
            </a:rPr>
            <a:t>Pearce and Robinnson</a:t>
          </a:r>
          <a:endParaRPr lang="en-US" sz="1200" kern="1200" dirty="0"/>
        </a:p>
      </dsp:txBody>
      <dsp:txXfrm>
        <a:off x="8946403" y="39414"/>
        <a:ext cx="1922405" cy="679419"/>
      </dsp:txXfrm>
    </dsp:sp>
    <dsp:sp modelId="{CF6F0978-5CD3-4429-AA17-7D9405E5D604}">
      <dsp:nvSpPr>
        <dsp:cNvPr id="0" name=""/>
        <dsp:cNvSpPr/>
      </dsp:nvSpPr>
      <dsp:spPr>
        <a:xfrm rot="5400000" flipH="1" flipV="1">
          <a:off x="4272441" y="-3307408"/>
          <a:ext cx="696369" cy="8905593"/>
        </a:xfrm>
        <a:prstGeom prst="round2SameRect">
          <a:avLst/>
        </a:prstGeom>
        <a:solidFill>
          <a:schemeClr val="accent3">
            <a:tint val="40000"/>
            <a:alpha val="90000"/>
            <a:hueOff val="0"/>
            <a:satOff val="0"/>
            <a:lumOff val="0"/>
            <a:alphaOff val="0"/>
          </a:schemeClr>
        </a:solidFill>
        <a:ln w="9525" cap="rnd"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Low" defTabSz="533400" rtl="1">
            <a:lnSpc>
              <a:spcPct val="90000"/>
            </a:lnSpc>
            <a:spcBef>
              <a:spcPct val="0"/>
            </a:spcBef>
            <a:spcAft>
              <a:spcPct val="15000"/>
            </a:spcAft>
            <a:buChar char="••"/>
          </a:pPr>
          <a:r>
            <a:rPr lang="fa-IR" sz="1200" kern="1200" dirty="0" smtClean="0">
              <a:effectLst/>
              <a:cs typeface="B Compset" pitchFamily="2" charset="-78"/>
            </a:rPr>
            <a:t>کنترل استراتژيک عبارتست از فعاليتي منظم که ضمن آن نتايج مورد نظر در قالب استانداردهاي انجام عمليات معين مي شوند. سيستم دريافت اطلاعات طراحي مي شود، عمليات پيش بيني شده و انجام شده با هم مقايسه مي گردد. اختلافات و انجرافات مشاهده شده ارزيابي و ميزان اهميت آنها مشخص مي شود و سرانجام اقدامات اصلاحي لازم براي تحقق هدف ها و ماموريت هاي سازمان انجام مي گيرد. </a:t>
          </a:r>
          <a:endParaRPr lang="en-US" sz="1200" kern="1200" dirty="0">
            <a:cs typeface="+mn-cs"/>
          </a:endParaRPr>
        </a:p>
      </dsp:txBody>
      <dsp:txXfrm rot="-5400000">
        <a:off x="201823" y="831198"/>
        <a:ext cx="8871599" cy="628381"/>
      </dsp:txXfrm>
    </dsp:sp>
    <dsp:sp modelId="{29550D97-A76C-4D4C-A679-7C22BC63D729}">
      <dsp:nvSpPr>
        <dsp:cNvPr id="0" name=""/>
        <dsp:cNvSpPr/>
      </dsp:nvSpPr>
      <dsp:spPr>
        <a:xfrm>
          <a:off x="8909631" y="790442"/>
          <a:ext cx="1995915" cy="752929"/>
        </a:xfrm>
        <a:prstGeom prst="roundRect">
          <a:avLst/>
        </a:prstGeom>
        <a:solidFill>
          <a:schemeClr val="lt1"/>
        </a:solidFill>
        <a:ln w="15875" cap="rnd" cmpd="sng" algn="ctr">
          <a:solidFill>
            <a:schemeClr val="accent3"/>
          </a:solidFill>
          <a:prstDash val="solid"/>
        </a:ln>
        <a:effectLst/>
        <a:scene3d>
          <a:camera prst="orthographicFront"/>
          <a:lightRig rig="flat" dir="t"/>
        </a:scene3d>
      </dsp:spPr>
      <dsp:style>
        <a:lnRef idx="2">
          <a:schemeClr val="accent3"/>
        </a:lnRef>
        <a:fillRef idx="1">
          <a:schemeClr val="lt1"/>
        </a:fillRef>
        <a:effectRef idx="0">
          <a:schemeClr val="accent3"/>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a-IR" sz="1600" b="1" kern="1200" dirty="0" smtClean="0">
              <a:cs typeface="+mj-cs"/>
            </a:rPr>
            <a:t>استونر</a:t>
          </a:r>
        </a:p>
        <a:p>
          <a:pPr lvl="0" algn="ctr" defTabSz="711200">
            <a:lnSpc>
              <a:spcPct val="90000"/>
            </a:lnSpc>
            <a:spcBef>
              <a:spcPct val="0"/>
            </a:spcBef>
            <a:spcAft>
              <a:spcPct val="35000"/>
            </a:spcAft>
          </a:pPr>
          <a:r>
            <a:rPr lang="en-US" sz="1600" kern="1200" dirty="0" smtClean="0">
              <a:effectLst/>
              <a:cs typeface="B Compset" pitchFamily="2" charset="-78"/>
            </a:rPr>
            <a:t>J.A Stoner</a:t>
          </a:r>
          <a:endParaRPr lang="en-US" sz="1600" b="1" kern="1200" dirty="0">
            <a:cs typeface="+mj-cs"/>
          </a:endParaRPr>
        </a:p>
      </dsp:txBody>
      <dsp:txXfrm>
        <a:off x="8946386" y="827197"/>
        <a:ext cx="1922405" cy="679419"/>
      </dsp:txXfrm>
    </dsp:sp>
    <dsp:sp modelId="{9A49685F-9554-4004-AA36-A5FF069C0C51}">
      <dsp:nvSpPr>
        <dsp:cNvPr id="0" name=""/>
        <dsp:cNvSpPr/>
      </dsp:nvSpPr>
      <dsp:spPr>
        <a:xfrm rot="5400000" flipH="1" flipV="1">
          <a:off x="4272441" y="-2493418"/>
          <a:ext cx="696369" cy="8905593"/>
        </a:xfrm>
        <a:prstGeom prst="round2SameRect">
          <a:avLst/>
        </a:prstGeom>
        <a:solidFill>
          <a:schemeClr val="accent4">
            <a:tint val="40000"/>
            <a:alpha val="90000"/>
            <a:hueOff val="0"/>
            <a:satOff val="0"/>
            <a:lumOff val="0"/>
            <a:alphaOff val="0"/>
          </a:schemeClr>
        </a:solidFill>
        <a:ln w="9525" cap="rnd"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Low" defTabSz="711200" rtl="1">
            <a:lnSpc>
              <a:spcPct val="90000"/>
            </a:lnSpc>
            <a:spcBef>
              <a:spcPct val="0"/>
            </a:spcBef>
            <a:spcAft>
              <a:spcPct val="15000"/>
            </a:spcAft>
            <a:buChar char="••"/>
          </a:pPr>
          <a:r>
            <a:rPr lang="fa-IR" sz="1600" kern="1200" dirty="0" smtClean="0">
              <a:effectLst/>
              <a:cs typeface="B Compset" pitchFamily="2" charset="-78"/>
            </a:rPr>
            <a:t>کنترل استراتژيک به عنوان يک سيستم گزارش گيري طراحي شده جهت ارائه به موقع اطلاعات در ارتباط با اجراي موفقيت آميز تصميمات استراتژيک به عنوان مديران ارشد .</a:t>
          </a:r>
          <a:endParaRPr lang="en-US" sz="1600" kern="1200" dirty="0">
            <a:cs typeface="+mn-cs"/>
          </a:endParaRPr>
        </a:p>
      </dsp:txBody>
      <dsp:txXfrm rot="-5400000">
        <a:off x="201823" y="1645188"/>
        <a:ext cx="8871599" cy="628381"/>
      </dsp:txXfrm>
    </dsp:sp>
    <dsp:sp modelId="{7649A41B-0866-401E-92F0-1B2EA9B85584}">
      <dsp:nvSpPr>
        <dsp:cNvPr id="0" name=""/>
        <dsp:cNvSpPr/>
      </dsp:nvSpPr>
      <dsp:spPr>
        <a:xfrm>
          <a:off x="8909631" y="1604434"/>
          <a:ext cx="1995915" cy="752929"/>
        </a:xfrm>
        <a:prstGeom prst="roundRect">
          <a:avLst/>
        </a:prstGeom>
        <a:solidFill>
          <a:schemeClr val="lt1"/>
        </a:solidFill>
        <a:ln w="15875" cap="rnd" cmpd="sng" algn="ctr">
          <a:solidFill>
            <a:schemeClr val="accent4"/>
          </a:solidFill>
          <a:prstDash val="solid"/>
        </a:ln>
        <a:effectLst/>
        <a:scene3d>
          <a:camera prst="orthographicFront"/>
          <a:lightRig rig="flat" dir="t"/>
        </a:scene3d>
      </dsp:spPr>
      <dsp:style>
        <a:lnRef idx="2">
          <a:schemeClr val="accent4"/>
        </a:lnRef>
        <a:fillRef idx="1">
          <a:schemeClr val="lt1"/>
        </a:fillRef>
        <a:effectRef idx="0">
          <a:schemeClr val="accent4"/>
        </a:effectRef>
        <a:fontRef idx="minor">
          <a:schemeClr val="dk1"/>
        </a:fontRef>
      </dsp:style>
      <dsp:txBody>
        <a:bodyPr spcFirstLastPara="0" vert="horz" wrap="square" lIns="0" tIns="30480" rIns="0" bIns="30480" numCol="1" spcCol="1270" anchor="ctr" anchorCtr="0">
          <a:noAutofit/>
        </a:bodyPr>
        <a:lstStyle/>
        <a:p>
          <a:pPr lvl="0" algn="ctr" defTabSz="711200">
            <a:lnSpc>
              <a:spcPct val="90000"/>
            </a:lnSpc>
            <a:spcBef>
              <a:spcPct val="0"/>
            </a:spcBef>
            <a:spcAft>
              <a:spcPct val="35000"/>
            </a:spcAft>
          </a:pPr>
          <a:r>
            <a:rPr lang="fa-IR" sz="1600" b="1" kern="1200" dirty="0" smtClean="0">
              <a:cs typeface="+mj-cs"/>
            </a:rPr>
            <a:t>روش و بال</a:t>
          </a:r>
        </a:p>
        <a:p>
          <a:pPr lvl="0" algn="ctr" defTabSz="711200">
            <a:lnSpc>
              <a:spcPct val="90000"/>
            </a:lnSpc>
            <a:spcBef>
              <a:spcPct val="0"/>
            </a:spcBef>
            <a:spcAft>
              <a:spcPct val="35000"/>
            </a:spcAft>
          </a:pPr>
          <a:r>
            <a:rPr lang="en-US" sz="1600" kern="1200" dirty="0" smtClean="0">
              <a:effectLst/>
              <a:cs typeface="B Compset" pitchFamily="2" charset="-78"/>
            </a:rPr>
            <a:t>Roush and Ball</a:t>
          </a:r>
          <a:endParaRPr lang="en-US" sz="1600" b="1" kern="1200" dirty="0">
            <a:cs typeface="+mj-cs"/>
          </a:endParaRPr>
        </a:p>
      </dsp:txBody>
      <dsp:txXfrm>
        <a:off x="8946386" y="1641189"/>
        <a:ext cx="1922405" cy="679419"/>
      </dsp:txXfrm>
    </dsp:sp>
    <dsp:sp modelId="{56EAF8AC-84D5-4792-A5A5-1F07447A45E7}">
      <dsp:nvSpPr>
        <dsp:cNvPr id="0" name=""/>
        <dsp:cNvSpPr/>
      </dsp:nvSpPr>
      <dsp:spPr>
        <a:xfrm rot="5400000" flipH="1" flipV="1">
          <a:off x="4310765" y="-1746834"/>
          <a:ext cx="619721" cy="8905593"/>
        </a:xfrm>
        <a:prstGeom prst="round2SameRect">
          <a:avLst/>
        </a:prstGeom>
        <a:solidFill>
          <a:schemeClr val="accent5">
            <a:tint val="40000"/>
            <a:alpha val="90000"/>
            <a:hueOff val="0"/>
            <a:satOff val="0"/>
            <a:lumOff val="0"/>
            <a:alphaOff val="0"/>
          </a:schemeClr>
        </a:solidFill>
        <a:ln w="9525" cap="rnd"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effectLst/>
              <a:cs typeface="B Compset" pitchFamily="2" charset="-78"/>
            </a:rPr>
            <a:t>کنترل استراتژيک امري مديريتي است که عملکرد واقعي سازمان را با عملکرد برنامه‌ريزي شده مرتبط مي‌سازد. </a:t>
          </a:r>
          <a:endParaRPr lang="en-US" sz="1600" b="1" kern="1200" dirty="0">
            <a:cs typeface="B Titr" pitchFamily="2" charset="-78"/>
          </a:endParaRPr>
        </a:p>
      </dsp:txBody>
      <dsp:txXfrm rot="-5400000">
        <a:off x="198081" y="2426354"/>
        <a:ext cx="8875341" cy="559217"/>
      </dsp:txXfrm>
    </dsp:sp>
    <dsp:sp modelId="{D3660773-6BDA-4410-B15B-05A6F7A783A6}">
      <dsp:nvSpPr>
        <dsp:cNvPr id="0" name=""/>
        <dsp:cNvSpPr/>
      </dsp:nvSpPr>
      <dsp:spPr>
        <a:xfrm>
          <a:off x="8909648" y="2374388"/>
          <a:ext cx="1995915" cy="661704"/>
        </a:xfrm>
        <a:prstGeom prst="roundRect">
          <a:avLst/>
        </a:prstGeom>
        <a:solidFill>
          <a:schemeClr val="lt1"/>
        </a:solidFill>
        <a:ln w="15875" cap="rnd"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a-IR" sz="1600" b="1" kern="1200" dirty="0" smtClean="0">
              <a:cs typeface="+mj-cs"/>
            </a:rPr>
            <a:t>هروي</a:t>
          </a:r>
        </a:p>
        <a:p>
          <a:pPr lvl="0" algn="ctr" defTabSz="711200">
            <a:lnSpc>
              <a:spcPct val="90000"/>
            </a:lnSpc>
            <a:spcBef>
              <a:spcPct val="0"/>
            </a:spcBef>
            <a:spcAft>
              <a:spcPct val="35000"/>
            </a:spcAft>
          </a:pPr>
          <a:r>
            <a:rPr lang="en-US" sz="1600" kern="1200" dirty="0" smtClean="0">
              <a:effectLst/>
              <a:cs typeface="B Compset" pitchFamily="2" charset="-78"/>
            </a:rPr>
            <a:t>H.Horvey</a:t>
          </a:r>
          <a:endParaRPr lang="en-US" sz="1600" kern="1200" dirty="0"/>
        </a:p>
      </dsp:txBody>
      <dsp:txXfrm>
        <a:off x="8941950" y="2406690"/>
        <a:ext cx="1931311" cy="597100"/>
      </dsp:txXfrm>
    </dsp:sp>
    <dsp:sp modelId="{E4352D56-96B1-4451-B4DB-DFD45A624097}">
      <dsp:nvSpPr>
        <dsp:cNvPr id="0" name=""/>
        <dsp:cNvSpPr/>
      </dsp:nvSpPr>
      <dsp:spPr>
        <a:xfrm rot="5400000" flipH="1" flipV="1">
          <a:off x="4268044" y="-1001870"/>
          <a:ext cx="705163" cy="8905593"/>
        </a:xfrm>
        <a:prstGeom prst="round2SameRect">
          <a:avLst/>
        </a:prstGeom>
        <a:solidFill>
          <a:schemeClr val="accent6">
            <a:tint val="40000"/>
            <a:alpha val="90000"/>
            <a:hueOff val="0"/>
            <a:satOff val="0"/>
            <a:lumOff val="0"/>
            <a:alphaOff val="0"/>
          </a:schemeClr>
        </a:solidFill>
        <a:ln w="9525" cap="rnd"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effectLst/>
              <a:cs typeface="B Compset" pitchFamily="2" charset="-78"/>
            </a:rPr>
            <a:t>کنترل استراتژيک عبارت است از ارزيابي اهداف کلي سازمان و نيز طراحي و بازنگري در استراتژي ها و سياست هاي کلي جهت دستيابي به اهداف .</a:t>
          </a:r>
          <a:endParaRPr lang="en-US" sz="1600" b="1" kern="1200" dirty="0">
            <a:cs typeface="B Titr" pitchFamily="2" charset="-78"/>
          </a:endParaRPr>
        </a:p>
      </dsp:txBody>
      <dsp:txXfrm rot="-5400000">
        <a:off x="202253" y="3132767"/>
        <a:ext cx="8871170" cy="636317"/>
      </dsp:txXfrm>
    </dsp:sp>
    <dsp:sp modelId="{ABEA2F67-1D54-4B94-940A-E6931AFEAF53}">
      <dsp:nvSpPr>
        <dsp:cNvPr id="0" name=""/>
        <dsp:cNvSpPr/>
      </dsp:nvSpPr>
      <dsp:spPr>
        <a:xfrm>
          <a:off x="8909648" y="3073739"/>
          <a:ext cx="1995915" cy="752929"/>
        </a:xfrm>
        <a:prstGeom prst="roundRect">
          <a:avLst/>
        </a:prstGeom>
        <a:solidFill>
          <a:schemeClr val="lt1"/>
        </a:solidFill>
        <a:ln w="15875" cap="rnd" cmpd="sng" algn="ctr">
          <a:solidFill>
            <a:schemeClr val="accent6"/>
          </a:solidFill>
          <a:prstDash val="solid"/>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a-IR" sz="1600" b="1" kern="1200" dirty="0" smtClean="0">
              <a:cs typeface="+mj-cs"/>
            </a:rPr>
            <a:t>روبرت آنتوني</a:t>
          </a:r>
        </a:p>
        <a:p>
          <a:pPr lvl="0" algn="ctr" defTabSz="711200">
            <a:lnSpc>
              <a:spcPct val="90000"/>
            </a:lnSpc>
            <a:spcBef>
              <a:spcPct val="0"/>
            </a:spcBef>
            <a:spcAft>
              <a:spcPct val="35000"/>
            </a:spcAft>
          </a:pPr>
          <a:r>
            <a:rPr lang="en-US" sz="1600" kern="1200" dirty="0" smtClean="0">
              <a:effectLst/>
              <a:cs typeface="B Compset" pitchFamily="2" charset="-78"/>
            </a:rPr>
            <a:t>Robert Antony</a:t>
          </a:r>
          <a:endParaRPr lang="en-US" sz="1600" kern="1200" dirty="0"/>
        </a:p>
      </dsp:txBody>
      <dsp:txXfrm>
        <a:off x="8946403" y="3110494"/>
        <a:ext cx="1922405" cy="679419"/>
      </dsp:txXfrm>
    </dsp:sp>
    <dsp:sp modelId="{D94AD89B-C992-4731-8A1D-E15F132AD7C0}">
      <dsp:nvSpPr>
        <dsp:cNvPr id="0" name=""/>
        <dsp:cNvSpPr/>
      </dsp:nvSpPr>
      <dsp:spPr>
        <a:xfrm rot="5400000" flipH="1" flipV="1">
          <a:off x="4268044" y="-211294"/>
          <a:ext cx="705163" cy="8905593"/>
        </a:xfrm>
        <a:prstGeom prst="round2SameRect">
          <a:avLst/>
        </a:prstGeom>
        <a:solidFill>
          <a:schemeClr val="accent2">
            <a:tint val="40000"/>
            <a:alpha val="90000"/>
            <a:hueOff val="0"/>
            <a:satOff val="0"/>
            <a:lumOff val="0"/>
            <a:alphaOff val="0"/>
          </a:schemeClr>
        </a:solidFill>
        <a:ln w="9525" cap="rnd"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effectLst/>
              <a:cs typeface="B Compset" pitchFamily="2" charset="-78"/>
            </a:rPr>
            <a:t>کنترل استراتژيک عبارتست از ارزيابي انتقادي طرح ها، فعاليت ها و نتايج به منظور کسب اطلاعات لازم براي هدايت صحيح امور عملکرد آتي سازمان. </a:t>
          </a:r>
          <a:endParaRPr lang="en-US" sz="1600" b="1" kern="1200" dirty="0">
            <a:cs typeface="B Titr" pitchFamily="2" charset="-78"/>
          </a:endParaRPr>
        </a:p>
      </dsp:txBody>
      <dsp:txXfrm rot="-5400000">
        <a:off x="202253" y="3923343"/>
        <a:ext cx="8871170" cy="636317"/>
      </dsp:txXfrm>
    </dsp:sp>
    <dsp:sp modelId="{54DDF63A-6DAE-45F6-9A4B-3C82610E9279}">
      <dsp:nvSpPr>
        <dsp:cNvPr id="0" name=""/>
        <dsp:cNvSpPr/>
      </dsp:nvSpPr>
      <dsp:spPr>
        <a:xfrm>
          <a:off x="8909648" y="3864316"/>
          <a:ext cx="1995915" cy="752929"/>
        </a:xfrm>
        <a:prstGeom prst="roundRect">
          <a:avLst/>
        </a:prstGeom>
        <a:solidFill>
          <a:schemeClr val="lt1"/>
        </a:solidFill>
        <a:ln w="15875" cap="rnd"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a-IR" sz="1400" b="1" kern="1200" dirty="0" smtClean="0">
              <a:cs typeface="+mj-cs"/>
            </a:rPr>
            <a:t> شري يونگ و استرينمن</a:t>
          </a:r>
        </a:p>
        <a:p>
          <a:pPr lvl="0" algn="ctr" defTabSz="622300">
            <a:lnSpc>
              <a:spcPct val="90000"/>
            </a:lnSpc>
            <a:spcBef>
              <a:spcPct val="0"/>
            </a:spcBef>
            <a:spcAft>
              <a:spcPct val="35000"/>
            </a:spcAft>
          </a:pPr>
          <a:r>
            <a:rPr lang="en-US" sz="1000" kern="1200" dirty="0" smtClean="0">
              <a:effectLst/>
              <a:cs typeface="B Compset" pitchFamily="2" charset="-78"/>
            </a:rPr>
            <a:t>G.Schreyong and Strinmann</a:t>
          </a:r>
          <a:endParaRPr lang="en-US" sz="1000" kern="1200" dirty="0"/>
        </a:p>
      </dsp:txBody>
      <dsp:txXfrm>
        <a:off x="8946403" y="3901071"/>
        <a:ext cx="1922405" cy="679419"/>
      </dsp:txXfrm>
    </dsp:sp>
    <dsp:sp modelId="{70545534-0F28-4AF5-8133-25985E2CE911}">
      <dsp:nvSpPr>
        <dsp:cNvPr id="0" name=""/>
        <dsp:cNvSpPr/>
      </dsp:nvSpPr>
      <dsp:spPr>
        <a:xfrm rot="5400000" flipH="1" flipV="1">
          <a:off x="4272441" y="554248"/>
          <a:ext cx="696369" cy="8905593"/>
        </a:xfrm>
        <a:prstGeom prst="round2SameRect">
          <a:avLst/>
        </a:prstGeom>
        <a:solidFill>
          <a:schemeClr val="accent3">
            <a:tint val="40000"/>
            <a:alpha val="90000"/>
            <a:hueOff val="0"/>
            <a:satOff val="0"/>
            <a:lumOff val="0"/>
            <a:alphaOff val="0"/>
          </a:schemeClr>
        </a:solidFill>
        <a:ln w="9525" cap="rnd"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r" defTabSz="622300" rtl="1">
            <a:lnSpc>
              <a:spcPct val="90000"/>
            </a:lnSpc>
            <a:spcBef>
              <a:spcPct val="0"/>
            </a:spcBef>
            <a:spcAft>
              <a:spcPct val="15000"/>
            </a:spcAft>
            <a:buChar char="••"/>
          </a:pPr>
          <a:r>
            <a:rPr lang="fa-IR" sz="1400" kern="1200" dirty="0" smtClean="0">
              <a:effectLst/>
              <a:cs typeface="B Compset" pitchFamily="2" charset="-78"/>
            </a:rPr>
            <a:t>کنترل استراتژيک آخرين گام در فرايند مديريت استراتژيک است و يک نوع کنترل سازماني است که به منظور بهبود مديريت استراتژيک و حصول اطمينان از اينکه سازمان به نحو صحيح عمل مي کند و بر روي آن تمرکز دارد.</a:t>
          </a:r>
          <a:endParaRPr lang="en-US" sz="1400" kern="1200" dirty="0">
            <a:cs typeface="+mn-cs"/>
          </a:endParaRPr>
        </a:p>
      </dsp:txBody>
      <dsp:txXfrm rot="-5400000">
        <a:off x="201823" y="4692854"/>
        <a:ext cx="8871599" cy="628381"/>
      </dsp:txXfrm>
    </dsp:sp>
    <dsp:sp modelId="{601D2F74-1C5F-4D93-A05E-93575268431F}">
      <dsp:nvSpPr>
        <dsp:cNvPr id="0" name=""/>
        <dsp:cNvSpPr/>
      </dsp:nvSpPr>
      <dsp:spPr>
        <a:xfrm>
          <a:off x="8909631" y="4652098"/>
          <a:ext cx="1995915" cy="752929"/>
        </a:xfrm>
        <a:prstGeom prst="roundRect">
          <a:avLst/>
        </a:prstGeom>
        <a:solidFill>
          <a:schemeClr val="lt1"/>
        </a:solidFill>
        <a:ln w="15875" cap="rnd"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a-IR" sz="1600" b="1" kern="1200" dirty="0" smtClean="0">
              <a:cs typeface="+mj-cs"/>
            </a:rPr>
            <a:t>ساموئل سرتو</a:t>
          </a:r>
          <a:endParaRPr lang="en-US" sz="1600" b="1" kern="1200" dirty="0">
            <a:cs typeface="+mj-cs"/>
          </a:endParaRPr>
        </a:p>
      </dsp:txBody>
      <dsp:txXfrm>
        <a:off x="8946386" y="4688853"/>
        <a:ext cx="1922405" cy="67941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B6E1B-E02E-47BA-A0E9-283F94FF360D}" type="datetimeFigureOut">
              <a:rPr lang="en-US" smtClean="0"/>
              <a:t>1/30/2019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FE546-C9E4-4259-80CF-E136793433AB}" type="slidenum">
              <a:rPr lang="en-US" smtClean="0"/>
              <a:t>‹#›</a:t>
            </a:fld>
            <a:endParaRPr lang="en-US"/>
          </a:p>
        </p:txBody>
      </p:sp>
    </p:spTree>
    <p:extLst>
      <p:ext uri="{BB962C8B-B14F-4D97-AF65-F5344CB8AC3E}">
        <p14:creationId xmlns:p14="http://schemas.microsoft.com/office/powerpoint/2010/main" val="2393040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9FE546-C9E4-4259-80CF-E136793433AB}" type="slidenum">
              <a:rPr lang="en-US" smtClean="0"/>
              <a:t>33</a:t>
            </a:fld>
            <a:endParaRPr lang="en-US"/>
          </a:p>
        </p:txBody>
      </p:sp>
    </p:spTree>
    <p:extLst>
      <p:ext uri="{BB962C8B-B14F-4D97-AF65-F5344CB8AC3E}">
        <p14:creationId xmlns:p14="http://schemas.microsoft.com/office/powerpoint/2010/main" val="1259494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9FE546-C9E4-4259-80CF-E136793433AB}" type="slidenum">
              <a:rPr lang="en-US" smtClean="0"/>
              <a:t>65</a:t>
            </a:fld>
            <a:endParaRPr lang="en-US"/>
          </a:p>
        </p:txBody>
      </p:sp>
    </p:spTree>
    <p:extLst>
      <p:ext uri="{BB962C8B-B14F-4D97-AF65-F5344CB8AC3E}">
        <p14:creationId xmlns:p14="http://schemas.microsoft.com/office/powerpoint/2010/main" val="2035113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6FAFA9BA-BB92-4B95-8C0F-B2826E2DA010}" type="slidenum">
              <a:rPr kumimoji="0" lang="ar-SA" sz="1200" b="0">
                <a:latin typeface="Times New Roman" panose="02020603050405020304" pitchFamily="18" charset="0"/>
                <a:cs typeface="Times New Roman" panose="02020603050405020304" pitchFamily="18" charset="0"/>
              </a:rPr>
              <a:pPr eaLnBrk="1" hangingPunct="1"/>
              <a:t>68</a:t>
            </a:fld>
            <a:endParaRPr kumimoji="0" lang="en-US" sz="1200" b="0">
              <a:latin typeface="Times New Roman" panose="02020603050405020304" pitchFamily="18" charset="0"/>
              <a:cs typeface="Times New Roman" panose="02020603050405020304" pitchFamily="18" charset="0"/>
            </a:endParaRPr>
          </a:p>
        </p:txBody>
      </p:sp>
      <p:sp>
        <p:nvSpPr>
          <p:cNvPr id="157699" name="Rectangle 2"/>
          <p:cNvSpPr>
            <a:spLocks noGrp="1" noRot="1" noChangeAspect="1" noChangeArrowheads="1" noTextEdit="1"/>
          </p:cNvSpPr>
          <p:nvPr>
            <p:ph type="sldImg"/>
          </p:nvPr>
        </p:nvSpPr>
        <p:spPr>
          <a:xfrm>
            <a:off x="2690813" y="501650"/>
            <a:ext cx="4440237" cy="2498725"/>
          </a:xfrm>
          <a:ln w="12700" cap="flat"/>
        </p:spPr>
      </p:sp>
      <p:sp>
        <p:nvSpPr>
          <p:cNvPr id="157700" name="Rectangle 3"/>
          <p:cNvSpPr>
            <a:spLocks noGrp="1" noChangeArrowheads="1"/>
          </p:cNvSpPr>
          <p:nvPr>
            <p:ph type="body" idx="1"/>
          </p:nvPr>
        </p:nvSpPr>
        <p:spPr>
          <a:xfrm>
            <a:off x="1308100" y="3167063"/>
            <a:ext cx="7204075" cy="3001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0" tIns="46646" rIns="93290" bIns="46646"/>
          <a:lstStyle/>
          <a:p>
            <a:pPr eaLnBrk="1" hangingPunct="1"/>
            <a:endParaRPr lang="fa-IR" smtClean="0"/>
          </a:p>
        </p:txBody>
      </p:sp>
    </p:spTree>
    <p:extLst>
      <p:ext uri="{BB962C8B-B14F-4D97-AF65-F5344CB8AC3E}">
        <p14:creationId xmlns:p14="http://schemas.microsoft.com/office/powerpoint/2010/main" val="417158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36143D62-E52C-43B3-89D9-C922F53A2682}" type="slidenum">
              <a:rPr kumimoji="0" lang="ar-SA" sz="1200" b="0">
                <a:latin typeface="Times New Roman" panose="02020603050405020304" pitchFamily="18" charset="0"/>
                <a:cs typeface="Times New Roman" panose="02020603050405020304" pitchFamily="18" charset="0"/>
              </a:rPr>
              <a:pPr eaLnBrk="1" hangingPunct="1"/>
              <a:t>82</a:t>
            </a:fld>
            <a:endParaRPr kumimoji="0" lang="en-US" sz="1200" b="0">
              <a:latin typeface="Times New Roman" panose="02020603050405020304" pitchFamily="18" charset="0"/>
              <a:cs typeface="Times New Roman" panose="02020603050405020304" pitchFamily="18" charset="0"/>
            </a:endParaRPr>
          </a:p>
        </p:txBody>
      </p:sp>
      <p:sp>
        <p:nvSpPr>
          <p:cNvPr id="160771" name="Rectangle 2"/>
          <p:cNvSpPr>
            <a:spLocks noGrp="1" noRot="1" noChangeAspect="1" noChangeArrowheads="1" noTextEdit="1"/>
          </p:cNvSpPr>
          <p:nvPr>
            <p:ph type="sldImg"/>
          </p:nvPr>
        </p:nvSpPr>
        <p:spPr>
          <a:xfrm>
            <a:off x="2687638" y="500063"/>
            <a:ext cx="4445000" cy="2500312"/>
          </a:xfrm>
          <a:ln/>
        </p:spPr>
      </p:sp>
      <p:sp>
        <p:nvSpPr>
          <p:cNvPr id="160772" name="Rectangle 3"/>
          <p:cNvSpPr>
            <a:spLocks noGrp="1" noChangeArrowheads="1"/>
          </p:cNvSpPr>
          <p:nvPr>
            <p:ph type="body" idx="1"/>
          </p:nvPr>
        </p:nvSpPr>
        <p:spPr>
          <a:xfrm>
            <a:off x="982663" y="3167063"/>
            <a:ext cx="7854950" cy="3001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678809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9FE546-C9E4-4259-80CF-E136793433AB}" type="slidenum">
              <a:rPr lang="en-US" smtClean="0"/>
              <a:t>198</a:t>
            </a:fld>
            <a:endParaRPr lang="en-US"/>
          </a:p>
        </p:txBody>
      </p:sp>
    </p:spTree>
    <p:extLst>
      <p:ext uri="{BB962C8B-B14F-4D97-AF65-F5344CB8AC3E}">
        <p14:creationId xmlns:p14="http://schemas.microsoft.com/office/powerpoint/2010/main" val="2606437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675EF3-2AFC-41C0-8BCF-EE86164B8ABA}" type="datetime1">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E913F20-3FAA-4128-8D06-C3B0AA9DFCF9}" type="slidenum">
              <a:rPr lang="en-US" smtClean="0"/>
              <a:t>‹#›</a:t>
            </a:fld>
            <a:endParaRPr lang="en-US"/>
          </a:p>
        </p:txBody>
      </p:sp>
    </p:spTree>
    <p:extLst>
      <p:ext uri="{BB962C8B-B14F-4D97-AF65-F5344CB8AC3E}">
        <p14:creationId xmlns:p14="http://schemas.microsoft.com/office/powerpoint/2010/main" val="4000365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D39F73-F223-49FA-950A-C5B7369B8F9E}" type="datetime1">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E913F20-3FAA-4128-8D06-C3B0AA9DFCF9}" type="slidenum">
              <a:rPr lang="en-US" smtClean="0"/>
              <a:t>‹#›</a:t>
            </a:fld>
            <a:endParaRPr lang="en-US"/>
          </a:p>
        </p:txBody>
      </p:sp>
    </p:spTree>
    <p:extLst>
      <p:ext uri="{BB962C8B-B14F-4D97-AF65-F5344CB8AC3E}">
        <p14:creationId xmlns:p14="http://schemas.microsoft.com/office/powerpoint/2010/main" val="282087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944217-9CF6-4959-B3D5-25957C6134F5}" type="datetime1">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E913F20-3FAA-4128-8D06-C3B0AA9DFCF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25478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5A83F3E-C201-4B17-9D52-8FA84EC59496}" type="datetime1">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913F20-3FAA-4128-8D06-C3B0AA9DFCF9}" type="slidenum">
              <a:rPr lang="en-US" smtClean="0"/>
              <a:t>‹#›</a:t>
            </a:fld>
            <a:endParaRPr lang="en-US"/>
          </a:p>
        </p:txBody>
      </p:sp>
    </p:spTree>
    <p:extLst>
      <p:ext uri="{BB962C8B-B14F-4D97-AF65-F5344CB8AC3E}">
        <p14:creationId xmlns:p14="http://schemas.microsoft.com/office/powerpoint/2010/main" val="3485504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6085E45-A075-439E-B7ED-B836E13E4A05}" type="datetime1">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913F20-3FAA-4128-8D06-C3B0AA9DFCF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18499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091609B-24BD-4045-9BCD-596E7BD0DF8C}" type="datetime1">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913F20-3FAA-4128-8D06-C3B0AA9DFCF9}" type="slidenum">
              <a:rPr lang="en-US" smtClean="0"/>
              <a:t>‹#›</a:t>
            </a:fld>
            <a:endParaRPr lang="en-US"/>
          </a:p>
        </p:txBody>
      </p:sp>
    </p:spTree>
    <p:extLst>
      <p:ext uri="{BB962C8B-B14F-4D97-AF65-F5344CB8AC3E}">
        <p14:creationId xmlns:p14="http://schemas.microsoft.com/office/powerpoint/2010/main" val="4077827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3D1DDF-3331-4163-A7D0-B6A8CA3BE0F9}" type="datetime1">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E913F20-3FAA-4128-8D06-C3B0AA9DFCF9}" type="slidenum">
              <a:rPr lang="en-US" smtClean="0"/>
              <a:t>‹#›</a:t>
            </a:fld>
            <a:endParaRPr lang="en-US"/>
          </a:p>
        </p:txBody>
      </p:sp>
    </p:spTree>
    <p:extLst>
      <p:ext uri="{BB962C8B-B14F-4D97-AF65-F5344CB8AC3E}">
        <p14:creationId xmlns:p14="http://schemas.microsoft.com/office/powerpoint/2010/main" val="1085430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EA3268-60B4-4221-BE8F-0F3577D17E5D}" type="datetime1">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E913F20-3FAA-4128-8D06-C3B0AA9DFCF9}" type="slidenum">
              <a:rPr lang="en-US" smtClean="0"/>
              <a:t>‹#›</a:t>
            </a:fld>
            <a:endParaRPr lang="en-US"/>
          </a:p>
        </p:txBody>
      </p:sp>
    </p:spTree>
    <p:extLst>
      <p:ext uri="{BB962C8B-B14F-4D97-AF65-F5344CB8AC3E}">
        <p14:creationId xmlns:p14="http://schemas.microsoft.com/office/powerpoint/2010/main" val="1496020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fa-IR"/>
          </a:p>
        </p:txBody>
      </p:sp>
      <p:sp>
        <p:nvSpPr>
          <p:cNvPr id="3" name="Table Placeholder 2"/>
          <p:cNvSpPr>
            <a:spLocks noGrp="1"/>
          </p:cNvSpPr>
          <p:nvPr>
            <p:ph type="tbl" idx="1"/>
          </p:nvPr>
        </p:nvSpPr>
        <p:spPr>
          <a:xfrm>
            <a:off x="609600" y="1600201"/>
            <a:ext cx="10972800" cy="4525963"/>
          </a:xfrm>
          <a:prstGeom prst="rect">
            <a:avLst/>
          </a:prstGeom>
        </p:spPr>
        <p:txBody>
          <a:bodyPr/>
          <a:lstStyle/>
          <a:p>
            <a:pPr lvl="0"/>
            <a:endParaRPr lang="fa-IR" noProof="0" smtClean="0"/>
          </a:p>
        </p:txBody>
      </p:sp>
      <p:sp>
        <p:nvSpPr>
          <p:cNvPr id="4" name="Rectangle 32"/>
          <p:cNvSpPr>
            <a:spLocks noGrp="1" noChangeArrowheads="1"/>
          </p:cNvSpPr>
          <p:nvPr>
            <p:ph type="dt" sz="half" idx="10"/>
          </p:nvPr>
        </p:nvSpPr>
        <p:spPr>
          <a:ln/>
        </p:spPr>
        <p:txBody>
          <a:bodyPr/>
          <a:lstStyle>
            <a:lvl1pPr>
              <a:defRPr/>
            </a:lvl1pPr>
          </a:lstStyle>
          <a:p>
            <a:pPr>
              <a:defRPr/>
            </a:pPr>
            <a:fld id="{9991964D-9636-44DF-A55E-B90FAE68760A}" type="datetime1">
              <a:rPr lang="en-US" smtClean="0"/>
              <a:t>1/30/2019</a:t>
            </a:fld>
            <a:endParaRPr lang="en-US"/>
          </a:p>
        </p:txBody>
      </p:sp>
      <p:sp>
        <p:nvSpPr>
          <p:cNvPr id="5" name="Rectangle 34"/>
          <p:cNvSpPr>
            <a:spLocks noGrp="1" noChangeArrowheads="1"/>
          </p:cNvSpPr>
          <p:nvPr>
            <p:ph type="sldNum" sz="quarter" idx="11"/>
          </p:nvPr>
        </p:nvSpPr>
        <p:spPr>
          <a:ln/>
        </p:spPr>
        <p:txBody>
          <a:bodyPr/>
          <a:lstStyle>
            <a:lvl1pPr>
              <a:defRPr/>
            </a:lvl1pPr>
          </a:lstStyle>
          <a:p>
            <a:fld id="{119BCF82-F128-410A-A471-B677762271AB}" type="slidenum">
              <a:rPr lang="ar-SA"/>
              <a:pPr/>
              <a:t>‹#›</a:t>
            </a:fld>
            <a:endParaRPr lang="en-US"/>
          </a:p>
        </p:txBody>
      </p:sp>
    </p:spTree>
    <p:extLst>
      <p:ext uri="{BB962C8B-B14F-4D97-AF65-F5344CB8AC3E}">
        <p14:creationId xmlns:p14="http://schemas.microsoft.com/office/powerpoint/2010/main" val="2057023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3" name="Rectangle 32"/>
          <p:cNvSpPr>
            <a:spLocks noGrp="1" noChangeArrowheads="1"/>
          </p:cNvSpPr>
          <p:nvPr>
            <p:ph type="dt" sz="half" idx="10"/>
          </p:nvPr>
        </p:nvSpPr>
        <p:spPr>
          <a:ln/>
        </p:spPr>
        <p:txBody>
          <a:bodyPr/>
          <a:lstStyle>
            <a:lvl1pPr>
              <a:defRPr/>
            </a:lvl1pPr>
          </a:lstStyle>
          <a:p>
            <a:pPr>
              <a:defRPr/>
            </a:pPr>
            <a:fld id="{1AFB9F4D-CE6D-4978-B57A-4BF90F6CDBEF}" type="datetime1">
              <a:rPr lang="en-US" smtClean="0"/>
              <a:t>1/30/2019</a:t>
            </a:fld>
            <a:endParaRPr lang="en-US"/>
          </a:p>
        </p:txBody>
      </p:sp>
      <p:sp>
        <p:nvSpPr>
          <p:cNvPr id="4" name="Rectangle 34"/>
          <p:cNvSpPr>
            <a:spLocks noGrp="1" noChangeArrowheads="1"/>
          </p:cNvSpPr>
          <p:nvPr>
            <p:ph type="sldNum" sz="quarter" idx="11"/>
          </p:nvPr>
        </p:nvSpPr>
        <p:spPr>
          <a:ln/>
        </p:spPr>
        <p:txBody>
          <a:bodyPr/>
          <a:lstStyle>
            <a:lvl1pPr>
              <a:defRPr/>
            </a:lvl1pPr>
          </a:lstStyle>
          <a:p>
            <a:fld id="{BAEB47A0-59ED-4349-885D-DBF3491F4D14}" type="slidenum">
              <a:rPr lang="ar-SA"/>
              <a:pPr/>
              <a:t>‹#›</a:t>
            </a:fld>
            <a:endParaRPr lang="en-US"/>
          </a:p>
        </p:txBody>
      </p:sp>
    </p:spTree>
    <p:extLst>
      <p:ext uri="{BB962C8B-B14F-4D97-AF65-F5344CB8AC3E}">
        <p14:creationId xmlns:p14="http://schemas.microsoft.com/office/powerpoint/2010/main" val="100854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B8912D-FF12-4648-BCD9-3302F8FA7FC5}" type="datetime1">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E913F20-3FAA-4128-8D06-C3B0AA9DFCF9}" type="slidenum">
              <a:rPr lang="en-US" smtClean="0"/>
              <a:t>‹#›</a:t>
            </a:fld>
            <a:endParaRPr lang="en-US"/>
          </a:p>
        </p:txBody>
      </p:sp>
    </p:spTree>
    <p:extLst>
      <p:ext uri="{BB962C8B-B14F-4D97-AF65-F5344CB8AC3E}">
        <p14:creationId xmlns:p14="http://schemas.microsoft.com/office/powerpoint/2010/main" val="3576699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D581E0-91DB-4A29-A3DD-35510763DA5A}" type="datetime1">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E913F20-3FAA-4128-8D06-C3B0AA9DFCF9}" type="slidenum">
              <a:rPr lang="en-US" smtClean="0"/>
              <a:t>‹#›</a:t>
            </a:fld>
            <a:endParaRPr lang="en-US"/>
          </a:p>
        </p:txBody>
      </p:sp>
    </p:spTree>
    <p:extLst>
      <p:ext uri="{BB962C8B-B14F-4D97-AF65-F5344CB8AC3E}">
        <p14:creationId xmlns:p14="http://schemas.microsoft.com/office/powerpoint/2010/main" val="3877119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7D255C-5831-41F4-997B-1FA09A75C3F1}" type="datetime1">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E913F20-3FAA-4128-8D06-C3B0AA9DFCF9}" type="slidenum">
              <a:rPr lang="en-US" smtClean="0"/>
              <a:t>‹#›</a:t>
            </a:fld>
            <a:endParaRPr lang="en-US"/>
          </a:p>
        </p:txBody>
      </p:sp>
    </p:spTree>
    <p:extLst>
      <p:ext uri="{BB962C8B-B14F-4D97-AF65-F5344CB8AC3E}">
        <p14:creationId xmlns:p14="http://schemas.microsoft.com/office/powerpoint/2010/main" val="3241459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AB1AEB-439F-4485-839B-CF27079EBB86}" type="datetime1">
              <a:rPr lang="en-US" smtClean="0"/>
              <a:t>1/30/2019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E913F20-3FAA-4128-8D06-C3B0AA9DFCF9}" type="slidenum">
              <a:rPr lang="en-US" smtClean="0"/>
              <a:t>‹#›</a:t>
            </a:fld>
            <a:endParaRPr lang="en-US"/>
          </a:p>
        </p:txBody>
      </p:sp>
    </p:spTree>
    <p:extLst>
      <p:ext uri="{BB962C8B-B14F-4D97-AF65-F5344CB8AC3E}">
        <p14:creationId xmlns:p14="http://schemas.microsoft.com/office/powerpoint/2010/main" val="3573118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8A13FD-E6A0-4872-AB58-A60A3988EBD1}" type="datetime1">
              <a:rPr lang="en-US" smtClean="0"/>
              <a:t>1/30/2019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E913F20-3FAA-4128-8D06-C3B0AA9DFCF9}" type="slidenum">
              <a:rPr lang="en-US" smtClean="0"/>
              <a:t>‹#›</a:t>
            </a:fld>
            <a:endParaRPr lang="en-US"/>
          </a:p>
        </p:txBody>
      </p:sp>
    </p:spTree>
    <p:extLst>
      <p:ext uri="{BB962C8B-B14F-4D97-AF65-F5344CB8AC3E}">
        <p14:creationId xmlns:p14="http://schemas.microsoft.com/office/powerpoint/2010/main" val="701130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F6246-2C08-446B-91C5-384699C3B4D7}" type="datetime1">
              <a:rPr lang="en-US" smtClean="0"/>
              <a:t>1/30/2019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E913F20-3FAA-4128-8D06-C3B0AA9DFCF9}" type="slidenum">
              <a:rPr lang="en-US" smtClean="0"/>
              <a:t>‹#›</a:t>
            </a:fld>
            <a:endParaRPr lang="en-US"/>
          </a:p>
        </p:txBody>
      </p:sp>
    </p:spTree>
    <p:extLst>
      <p:ext uri="{BB962C8B-B14F-4D97-AF65-F5344CB8AC3E}">
        <p14:creationId xmlns:p14="http://schemas.microsoft.com/office/powerpoint/2010/main" val="50286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20C82-BB36-4E3E-8DB8-F0BD36EF39A7}" type="datetime1">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E913F20-3FAA-4128-8D06-C3B0AA9DFCF9}" type="slidenum">
              <a:rPr lang="en-US" smtClean="0"/>
              <a:t>‹#›</a:t>
            </a:fld>
            <a:endParaRPr lang="en-US"/>
          </a:p>
        </p:txBody>
      </p:sp>
    </p:spTree>
    <p:extLst>
      <p:ext uri="{BB962C8B-B14F-4D97-AF65-F5344CB8AC3E}">
        <p14:creationId xmlns:p14="http://schemas.microsoft.com/office/powerpoint/2010/main" val="1155369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4181A-CE06-4A14-A171-854F576ED713}" type="datetime1">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913F20-3FAA-4128-8D06-C3B0AA9DFCF9}" type="slidenum">
              <a:rPr lang="en-US" smtClean="0"/>
              <a:t>‹#›</a:t>
            </a:fld>
            <a:endParaRPr lang="en-US"/>
          </a:p>
        </p:txBody>
      </p:sp>
    </p:spTree>
    <p:extLst>
      <p:ext uri="{BB962C8B-B14F-4D97-AF65-F5344CB8AC3E}">
        <p14:creationId xmlns:p14="http://schemas.microsoft.com/office/powerpoint/2010/main" val="639632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B20BC24-0E54-4630-98EB-194AF7119FFA}" type="datetime1">
              <a:rPr lang="en-US" smtClean="0"/>
              <a:t>1/30/2019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E913F20-3FAA-4128-8D06-C3B0AA9DFCF9}" type="slidenum">
              <a:rPr lang="en-US" smtClean="0"/>
              <a:t>‹#›</a:t>
            </a:fld>
            <a:endParaRPr lang="en-US"/>
          </a:p>
        </p:txBody>
      </p:sp>
    </p:spTree>
    <p:extLst>
      <p:ext uri="{BB962C8B-B14F-4D97-AF65-F5344CB8AC3E}">
        <p14:creationId xmlns:p14="http://schemas.microsoft.com/office/powerpoint/2010/main" val="642799605"/>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0473" y="1643905"/>
            <a:ext cx="6172200" cy="4356847"/>
          </a:xfrm>
        </p:spPr>
        <p:txBody>
          <a:bodyPr>
            <a:noAutofit/>
          </a:bodyPr>
          <a:lstStyle/>
          <a:p>
            <a:pPr algn="ctr">
              <a:lnSpc>
                <a:spcPct val="200000"/>
              </a:lnSpc>
            </a:pPr>
            <a:r>
              <a:rPr lang="fa-IR" sz="3600" dirty="0">
                <a:solidFill>
                  <a:schemeClr val="tx1"/>
                </a:solidFill>
                <a:cs typeface="B Titr" pitchFamily="2" charset="-78"/>
              </a:rPr>
              <a:t>مدیریت </a:t>
            </a:r>
            <a:r>
              <a:rPr lang="fa-IR" sz="3600" dirty="0" smtClean="0">
                <a:solidFill>
                  <a:schemeClr val="tx1"/>
                </a:solidFill>
                <a:cs typeface="B Titr" pitchFamily="2" charset="-78"/>
              </a:rPr>
              <a:t>استراتژیک</a:t>
            </a:r>
            <a:r>
              <a:rPr lang="fa-IR" sz="2400" dirty="0">
                <a:solidFill>
                  <a:schemeClr val="tx1"/>
                </a:solidFill>
                <a:cs typeface="B Esfehan" pitchFamily="2" charset="-78"/>
              </a:rPr>
              <a:t/>
            </a:r>
            <a:br>
              <a:rPr lang="fa-IR" sz="2400" dirty="0">
                <a:solidFill>
                  <a:schemeClr val="tx1"/>
                </a:solidFill>
                <a:cs typeface="B Esfehan" pitchFamily="2" charset="-78"/>
              </a:rPr>
            </a:br>
            <a:r>
              <a:rPr lang="fa-IR" sz="2400" dirty="0">
                <a:solidFill>
                  <a:schemeClr val="tx1"/>
                </a:solidFill>
                <a:cs typeface="B Esfehan" pitchFamily="2" charset="-78"/>
              </a:rPr>
              <a:t/>
            </a:r>
            <a:br>
              <a:rPr lang="fa-IR" sz="2400" dirty="0">
                <a:solidFill>
                  <a:schemeClr val="tx1"/>
                </a:solidFill>
                <a:cs typeface="B Esfehan" pitchFamily="2" charset="-78"/>
              </a:rPr>
            </a:br>
            <a:r>
              <a:rPr lang="fa-IR" sz="3000" dirty="0">
                <a:solidFill>
                  <a:schemeClr val="tx1"/>
                </a:solidFill>
                <a:latin typeface="IranNastaliq" pitchFamily="18" charset="0"/>
                <a:cs typeface="IranNastaliq" pitchFamily="18" charset="0"/>
              </a:rPr>
              <a:t/>
            </a:r>
            <a:br>
              <a:rPr lang="fa-IR" sz="3000" dirty="0">
                <a:solidFill>
                  <a:schemeClr val="tx1"/>
                </a:solidFill>
                <a:latin typeface="IranNastaliq" pitchFamily="18" charset="0"/>
                <a:cs typeface="IranNastaliq" pitchFamily="18" charset="0"/>
              </a:rPr>
            </a:br>
            <a:r>
              <a:rPr lang="fa-IR" sz="1800" dirty="0">
                <a:solidFill>
                  <a:schemeClr val="tx1"/>
                </a:solidFill>
                <a:cs typeface="B Homa" pitchFamily="2" charset="-78"/>
              </a:rPr>
              <a:t> </a:t>
            </a:r>
            <a:r>
              <a:rPr lang="fa-IR" sz="2400" dirty="0">
                <a:solidFill>
                  <a:schemeClr val="tx1"/>
                </a:solidFill>
                <a:cs typeface="B Esfehan" pitchFamily="2" charset="-78"/>
              </a:rPr>
              <a:t/>
            </a:r>
            <a:br>
              <a:rPr lang="fa-IR" sz="2400" dirty="0">
                <a:solidFill>
                  <a:schemeClr val="tx1"/>
                </a:solidFill>
                <a:cs typeface="B Esfehan" pitchFamily="2" charset="-78"/>
              </a:rPr>
            </a:br>
            <a:endParaRPr lang="en-US" sz="2400" dirty="0">
              <a:solidFill>
                <a:schemeClr val="tx1"/>
              </a:solidFill>
              <a:cs typeface="B Esfehan"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1</a:t>
            </a:fld>
            <a:endParaRPr lang="en-US"/>
          </a:p>
        </p:txBody>
      </p:sp>
    </p:spTree>
    <p:extLst>
      <p:ext uri="{BB962C8B-B14F-4D97-AF65-F5344CB8AC3E}">
        <p14:creationId xmlns:p14="http://schemas.microsoft.com/office/powerpoint/2010/main" val="3037056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7300609" y="234361"/>
            <a:ext cx="4169731" cy="769441"/>
          </a:xfrm>
          <a:prstGeom prst="rect">
            <a:avLst/>
          </a:prstGeom>
          <a:noFill/>
          <a:ln w="9525">
            <a:noFill/>
            <a:miter lim="800000"/>
            <a:headEnd/>
            <a:tailEnd/>
          </a:ln>
        </p:spPr>
        <p:txBody>
          <a:bodyPr wrap="none">
            <a:spAutoFit/>
          </a:bodyPr>
          <a:lstStyle/>
          <a:p>
            <a:pPr>
              <a:lnSpc>
                <a:spcPct val="150000"/>
              </a:lnSpc>
              <a:spcBef>
                <a:spcPct val="20000"/>
              </a:spcBef>
            </a:pPr>
            <a:r>
              <a:rPr lang="fa-IR" sz="3200" i="1" dirty="0">
                <a:latin typeface="Titr" pitchFamily="2" charset="-78"/>
                <a:cs typeface="B Titr" pitchFamily="2" charset="-78"/>
              </a:rPr>
              <a:t>مدیریت استراتژیک چیست ؟</a:t>
            </a:r>
            <a:endParaRPr lang="fa-IR" sz="3200" b="1" dirty="0">
              <a:latin typeface="Titr" pitchFamily="2" charset="-78"/>
              <a:cs typeface="B Titr" pitchFamily="2" charset="-78"/>
            </a:endParaRPr>
          </a:p>
        </p:txBody>
      </p:sp>
      <p:sp>
        <p:nvSpPr>
          <p:cNvPr id="8" name="Rectangle 7"/>
          <p:cNvSpPr>
            <a:spLocks noChangeArrowheads="1"/>
          </p:cNvSpPr>
          <p:nvPr/>
        </p:nvSpPr>
        <p:spPr bwMode="auto">
          <a:xfrm>
            <a:off x="562707" y="1003802"/>
            <a:ext cx="10907633" cy="5262979"/>
          </a:xfrm>
          <a:prstGeom prst="rect">
            <a:avLst/>
          </a:prstGeom>
          <a:noFill/>
          <a:ln w="9525">
            <a:noFill/>
            <a:miter lim="800000"/>
            <a:headEnd/>
            <a:tailEnd/>
          </a:ln>
        </p:spPr>
        <p:txBody>
          <a:bodyPr wrap="square">
            <a:spAutoFit/>
          </a:bodyPr>
          <a:lstStyle/>
          <a:p>
            <a:pPr algn="just" rtl="1">
              <a:lnSpc>
                <a:spcPct val="150000"/>
              </a:lnSpc>
              <a:spcBef>
                <a:spcPct val="50000"/>
              </a:spcBef>
            </a:pPr>
            <a:r>
              <a:rPr lang="ar-SA" sz="2800" b="1" dirty="0">
                <a:latin typeface="Times New Roman" pitchFamily="18" charset="0"/>
                <a:cs typeface="B Nazanin" pitchFamily="2" charset="-78"/>
              </a:rPr>
              <a:t>زماني رؤساي دو شركت در يك صنعت با هم رقابت مي‏كردند. اين دو رئيس تصميم گرفتند كه به دامن طبيعت پناه ببرند ، در آنجا چادر بزنند و دربارة ادغام احتمالي دو شركت به بحث بپردازند. اين دو نفر در نقطه‏اي دوردست در دل جنگل‏هاي انبوه چادر زدند. ناگهان متوجه شدند كه يك خرس قهوه‏اي رنگ در برابر آنها روي دو پاي عقب خود ايستاده و خرناس مي‏كشد.اولين رئيس به سرعت يك جفت كفش ورزشي از كيف دستي خود بيرون آورد. دومين رئيس گفت : «جناب ، شما نمي‏توانيد از اين خرس تند تر بدويد.» رئيس اول پاسخ داد : «شايد من نتوانم از اين خرس تندتر بدوم ، ولي ترديدي ندارم كه مي‏توانم تندتر از شما بدوم!» اين داستان تصويري از مفهوم مديريت استراتژيك ارائه مي‏كند.</a:t>
            </a:r>
            <a:endParaRPr lang="en-US" sz="2800" b="1" dirty="0">
              <a:latin typeface="Times New Roman" pitchFamily="18" charset="0"/>
              <a:cs typeface="B Nazanin" pitchFamily="2"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10</a:t>
            </a:fld>
            <a:endParaRPr lang="en-US"/>
          </a:p>
        </p:txBody>
      </p:sp>
    </p:spTree>
    <p:extLst>
      <p:ext uri="{BB962C8B-B14F-4D97-AF65-F5344CB8AC3E}">
        <p14:creationId xmlns:p14="http://schemas.microsoft.com/office/powerpoint/2010/main" val="3050386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2193CE33-E178-4B15-8CE3-75906988F2F6}" type="slidenum">
              <a:rPr kumimoji="0" lang="ar-SA" sz="1600">
                <a:solidFill>
                  <a:schemeClr val="bg2"/>
                </a:solidFill>
                <a:latin typeface="Albertus Extra Bold" pitchFamily="34" charset="0"/>
                <a:cs typeface="B Yekan" panose="00000400000000000000" pitchFamily="2" charset="-78"/>
              </a:rPr>
              <a:pPr eaLnBrk="1" hangingPunct="1"/>
              <a:t>100</a:t>
            </a:fld>
            <a:endParaRPr kumimoji="0" lang="en-US" sz="1600">
              <a:solidFill>
                <a:schemeClr val="bg2"/>
              </a:solidFill>
              <a:latin typeface="Albertus Extra Bold" pitchFamily="34" charset="0"/>
              <a:cs typeface="B Yekan" panose="00000400000000000000" pitchFamily="2" charset="-78"/>
            </a:endParaRPr>
          </a:p>
        </p:txBody>
      </p:sp>
      <p:sp>
        <p:nvSpPr>
          <p:cNvPr id="92163" name="Rectangle 2"/>
          <p:cNvSpPr>
            <a:spLocks noGrp="1" noChangeArrowheads="1"/>
          </p:cNvSpPr>
          <p:nvPr>
            <p:ph type="body" idx="1"/>
          </p:nvPr>
        </p:nvSpPr>
        <p:spPr bwMode="auto">
          <a:xfrm>
            <a:off x="1546412" y="808506"/>
            <a:ext cx="9533964" cy="475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609600" indent="-609600" algn="ctr" rtl="1">
              <a:lnSpc>
                <a:spcPct val="80000"/>
              </a:lnSpc>
              <a:buNone/>
            </a:pPr>
            <a:endParaRPr lang="fa-IR" sz="2000" b="1" dirty="0">
              <a:cs typeface="B Titr" panose="00000700000000000000" pitchFamily="2" charset="-78"/>
            </a:endParaRPr>
          </a:p>
          <a:p>
            <a:pPr marL="609600" indent="-609600" algn="ctr" rtl="1">
              <a:lnSpc>
                <a:spcPct val="80000"/>
              </a:lnSpc>
              <a:buNone/>
            </a:pPr>
            <a:r>
              <a:rPr lang="fa-IR" sz="2800" b="1" dirty="0">
                <a:cs typeface="B Titr" panose="00000700000000000000" pitchFamily="2" charset="-78"/>
              </a:rPr>
              <a:t>در چه شرایطی استراتژی </a:t>
            </a:r>
            <a:r>
              <a:rPr lang="fa-IR" sz="2800" b="1" u="sng" dirty="0">
                <a:cs typeface="B Titr" panose="00000700000000000000" pitchFamily="2" charset="-78"/>
              </a:rPr>
              <a:t>واگذاری</a:t>
            </a:r>
            <a:r>
              <a:rPr lang="fa-IR" sz="2800" b="1" dirty="0">
                <a:cs typeface="B Titr" panose="00000700000000000000" pitchFamily="2" charset="-78"/>
              </a:rPr>
              <a:t> ثمربخش است؟</a:t>
            </a:r>
          </a:p>
          <a:p>
            <a:pPr marL="609600" indent="-609600" rtl="1">
              <a:lnSpc>
                <a:spcPct val="80000"/>
              </a:lnSpc>
              <a:buNone/>
            </a:pPr>
            <a:endParaRPr lang="fa-IR" sz="3200" b="1" dirty="0">
              <a:cs typeface="B Titr" panose="00000700000000000000" pitchFamily="2" charset="-78"/>
            </a:endParaRPr>
          </a:p>
          <a:p>
            <a:pPr marL="609600" indent="-609600" rtl="1">
              <a:lnSpc>
                <a:spcPct val="80000"/>
              </a:lnSpc>
              <a:buNone/>
            </a:pPr>
            <a:endParaRPr lang="fa-IR" sz="2400" b="1" dirty="0">
              <a:cs typeface="B Titr" panose="00000700000000000000" pitchFamily="2" charset="-78"/>
            </a:endParaRP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وقتی استراتژی کاهش شرکت به سودآوری موردنظر نمی رسد.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وقتی اداره یک بخش به منابع بیشتری از حد توانایی شرکت نیاز دارد.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وقتی عملکرد ضعیف یک بخش، عملکرد طی شرکت را تحت تأثیر قرار دهد.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وقتی زمینه فعالیت یک بخش با سایر اجزای شرکت تناسب نداشته باشد.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وقتی پول حاصل از واگذاری برای سایر اهداف شرکت موردنیاز باشد.</a:t>
            </a:r>
          </a:p>
        </p:txBody>
      </p:sp>
    </p:spTree>
    <p:extLst>
      <p:ext uri="{BB962C8B-B14F-4D97-AF65-F5344CB8AC3E}">
        <p14:creationId xmlns:p14="http://schemas.microsoft.com/office/powerpoint/2010/main" val="2652279271"/>
      </p:ext>
    </p:extLst>
  </p:cSld>
  <p:clrMapOvr>
    <a:masterClrMapping/>
  </p:clrMapOvr>
  <p:transition advClick="0" advTm="300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7271D6B6-D7A2-42C5-98D3-D15E972F16C2}" type="slidenum">
              <a:rPr kumimoji="0" lang="ar-SA" sz="1600">
                <a:solidFill>
                  <a:schemeClr val="bg2"/>
                </a:solidFill>
                <a:latin typeface="Albertus Extra Bold" pitchFamily="34" charset="0"/>
                <a:cs typeface="B Yekan" panose="00000400000000000000" pitchFamily="2" charset="-78"/>
              </a:rPr>
              <a:pPr eaLnBrk="1" hangingPunct="1"/>
              <a:t>101</a:t>
            </a:fld>
            <a:endParaRPr kumimoji="0" lang="en-US" sz="1600">
              <a:solidFill>
                <a:schemeClr val="bg2"/>
              </a:solidFill>
              <a:latin typeface="Albertus Extra Bold" pitchFamily="34" charset="0"/>
              <a:cs typeface="B Yekan" panose="00000400000000000000" pitchFamily="2" charset="-78"/>
            </a:endParaRPr>
          </a:p>
        </p:txBody>
      </p:sp>
      <p:sp>
        <p:nvSpPr>
          <p:cNvPr id="93187" name="Line 2"/>
          <p:cNvSpPr>
            <a:spLocks noChangeShapeType="1"/>
          </p:cNvSpPr>
          <p:nvPr/>
        </p:nvSpPr>
        <p:spPr bwMode="auto">
          <a:xfrm flipV="1">
            <a:off x="4713288" y="4365625"/>
            <a:ext cx="2030412" cy="14288"/>
          </a:xfrm>
          <a:prstGeom prst="line">
            <a:avLst/>
          </a:prstGeom>
          <a:noFill/>
          <a:ln w="76200" cmpd="dbl">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188" name="Oval 4"/>
          <p:cNvSpPr>
            <a:spLocks noChangeArrowheads="1"/>
          </p:cNvSpPr>
          <p:nvPr/>
        </p:nvSpPr>
        <p:spPr bwMode="auto">
          <a:xfrm>
            <a:off x="1933575" y="1490664"/>
            <a:ext cx="3240088" cy="216058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endParaRPr lang="fa-IR"/>
          </a:p>
        </p:txBody>
      </p:sp>
      <p:sp>
        <p:nvSpPr>
          <p:cNvPr id="93189" name="Text Box 5"/>
          <p:cNvSpPr txBox="1">
            <a:spLocks noChangeArrowheads="1"/>
          </p:cNvSpPr>
          <p:nvPr/>
        </p:nvSpPr>
        <p:spPr bwMode="auto">
          <a:xfrm>
            <a:off x="1962151" y="2265364"/>
            <a:ext cx="30972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eaLnBrk="1" hangingPunct="1">
              <a:spcBef>
                <a:spcPct val="50000"/>
              </a:spcBef>
            </a:pPr>
            <a:r>
              <a:rPr kumimoji="0" lang="fa-IR" sz="4000" b="0">
                <a:latin typeface="Arial" panose="020B0604020202020204" pitchFamily="34" charset="0"/>
                <a:cs typeface="B Titr" panose="00000700000000000000" pitchFamily="2" charset="-78"/>
              </a:rPr>
              <a:t>انحلال</a:t>
            </a:r>
            <a:endParaRPr kumimoji="0" lang="en-US" sz="4000" b="0">
              <a:latin typeface="Arial" panose="020B0604020202020204" pitchFamily="34" charset="0"/>
              <a:cs typeface="B Titr" panose="00000700000000000000" pitchFamily="2" charset="-78"/>
            </a:endParaRPr>
          </a:p>
        </p:txBody>
      </p:sp>
      <p:sp>
        <p:nvSpPr>
          <p:cNvPr id="136198" name="Text Box 6"/>
          <p:cNvSpPr txBox="1">
            <a:spLocks noChangeArrowheads="1"/>
          </p:cNvSpPr>
          <p:nvPr/>
        </p:nvSpPr>
        <p:spPr bwMode="auto">
          <a:xfrm>
            <a:off x="2351088" y="3860800"/>
            <a:ext cx="2374900" cy="2344738"/>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100" u="sng">
              <a:latin typeface="Arial" pitchFamily="34" charset="0"/>
              <a:cs typeface="B Titr" pitchFamily="2" charset="-78"/>
            </a:endParaRPr>
          </a:p>
          <a:p>
            <a:pPr algn="ctr" rtl="1">
              <a:spcBef>
                <a:spcPct val="50000"/>
              </a:spcBef>
              <a:defRPr/>
            </a:pPr>
            <a:r>
              <a:rPr lang="fa-IR" sz="2800" u="sng">
                <a:latin typeface="Arial" pitchFamily="34" charset="0"/>
                <a:cs typeface="B Titr" pitchFamily="2" charset="-78"/>
              </a:rPr>
              <a:t>تعریف</a:t>
            </a:r>
          </a:p>
          <a:p>
            <a:pPr algn="ctr" rtl="1">
              <a:lnSpc>
                <a:spcPct val="150000"/>
              </a:lnSpc>
              <a:spcBef>
                <a:spcPct val="50000"/>
              </a:spcBef>
              <a:buFontTx/>
              <a:buChar char="•"/>
              <a:defRPr/>
            </a:pPr>
            <a:r>
              <a:rPr lang="fa-IR" sz="1900">
                <a:latin typeface="Arial" pitchFamily="34" charset="0"/>
                <a:cs typeface="B Titr" pitchFamily="2" charset="-78"/>
              </a:rPr>
              <a:t> فروش تمامی دارایی شرکت به منظور کسب ارزش ملموس آنها</a:t>
            </a:r>
          </a:p>
          <a:p>
            <a:pPr algn="ctr" rtl="1">
              <a:lnSpc>
                <a:spcPct val="150000"/>
              </a:lnSpc>
              <a:spcBef>
                <a:spcPct val="50000"/>
              </a:spcBef>
              <a:buFontTx/>
              <a:buChar char="•"/>
              <a:defRPr/>
            </a:pPr>
            <a:endParaRPr lang="fa-IR" sz="300">
              <a:latin typeface="Arial" pitchFamily="34" charset="0"/>
              <a:cs typeface="B Titr" pitchFamily="2" charset="-78"/>
            </a:endParaRPr>
          </a:p>
        </p:txBody>
      </p:sp>
      <p:sp>
        <p:nvSpPr>
          <p:cNvPr id="136199" name="Text Box 7"/>
          <p:cNvSpPr txBox="1">
            <a:spLocks noChangeArrowheads="1"/>
          </p:cNvSpPr>
          <p:nvPr/>
        </p:nvSpPr>
        <p:spPr bwMode="auto">
          <a:xfrm>
            <a:off x="6743701" y="1700213"/>
            <a:ext cx="3673475" cy="4513262"/>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2400" u="sng" dirty="0">
              <a:latin typeface="Arial" pitchFamily="34" charset="0"/>
              <a:cs typeface="B Titr" pitchFamily="2" charset="-78"/>
            </a:endParaRPr>
          </a:p>
          <a:p>
            <a:pPr algn="ctr" rtl="1">
              <a:lnSpc>
                <a:spcPct val="75000"/>
              </a:lnSpc>
              <a:spcBef>
                <a:spcPct val="50000"/>
              </a:spcBef>
              <a:defRPr/>
            </a:pPr>
            <a:r>
              <a:rPr lang="fa-IR" sz="2800" u="sng" dirty="0">
                <a:latin typeface="Arial" pitchFamily="34" charset="0"/>
                <a:cs typeface="B Titr" pitchFamily="2" charset="-78"/>
              </a:rPr>
              <a:t>مثال</a:t>
            </a:r>
            <a:endParaRPr lang="fa-IR" sz="2000" dirty="0">
              <a:latin typeface="Times New Roman" pitchFamily="18" charset="0"/>
              <a:cs typeface="B Titr" pitchFamily="2" charset="-78"/>
            </a:endParaRPr>
          </a:p>
          <a:p>
            <a:pPr algn="ctr" rtl="1">
              <a:lnSpc>
                <a:spcPct val="75000"/>
              </a:lnSpc>
              <a:spcBef>
                <a:spcPct val="50000"/>
              </a:spcBef>
              <a:defRPr/>
            </a:pPr>
            <a:endParaRPr lang="fa-IR" sz="2400" dirty="0">
              <a:latin typeface="Times New Roman" pitchFamily="18" charset="0"/>
              <a:cs typeface="B Titr" pitchFamily="2" charset="-78"/>
            </a:endParaRPr>
          </a:p>
          <a:p>
            <a:pPr algn="ctr" rtl="1">
              <a:lnSpc>
                <a:spcPct val="145000"/>
              </a:lnSpc>
              <a:spcBef>
                <a:spcPct val="50000"/>
              </a:spcBef>
              <a:buFontTx/>
              <a:buChar char="•"/>
              <a:defRPr/>
            </a:pPr>
            <a:r>
              <a:rPr lang="fa-IR" sz="2300" dirty="0">
                <a:latin typeface="Times New Roman" pitchFamily="18" charset="0"/>
                <a:cs typeface="B Titr" pitchFamily="2" charset="-78"/>
              </a:rPr>
              <a:t> شرکت </a:t>
            </a:r>
            <a:r>
              <a:rPr lang="en-US" sz="2300" dirty="0" err="1">
                <a:latin typeface="Times New Roman" pitchFamily="18" charset="0"/>
                <a:cs typeface="B Titr" pitchFamily="2" charset="-78"/>
              </a:rPr>
              <a:t>Ribol</a:t>
            </a:r>
            <a:r>
              <a:rPr lang="fa-IR" sz="2300" dirty="0">
                <a:latin typeface="Times New Roman" pitchFamily="18" charset="0"/>
                <a:cs typeface="B Titr" pitchFamily="2" charset="-78"/>
              </a:rPr>
              <a:t> تمامی دارایی خود را فروخت و فعالیت خود را متوقف ساخت.</a:t>
            </a:r>
          </a:p>
          <a:p>
            <a:pPr algn="ctr" rtl="1">
              <a:lnSpc>
                <a:spcPct val="145000"/>
              </a:lnSpc>
              <a:spcBef>
                <a:spcPct val="50000"/>
              </a:spcBef>
              <a:defRPr/>
            </a:pPr>
            <a:endParaRPr lang="en-US" sz="1900" dirty="0">
              <a:latin typeface="Times New Roman" pitchFamily="18" charset="0"/>
              <a:cs typeface="B Titr" pitchFamily="2" charset="-78"/>
            </a:endParaRPr>
          </a:p>
          <a:p>
            <a:pPr algn="ctr" rtl="1">
              <a:lnSpc>
                <a:spcPct val="145000"/>
              </a:lnSpc>
              <a:spcBef>
                <a:spcPct val="50000"/>
              </a:spcBef>
              <a:defRPr/>
            </a:pPr>
            <a:endParaRPr lang="en-US" sz="900" dirty="0">
              <a:latin typeface="Times New Roman" pitchFamily="18" charset="0"/>
              <a:cs typeface="B Titr" pitchFamily="2" charset="-78"/>
            </a:endParaRPr>
          </a:p>
          <a:p>
            <a:pPr algn="ctr" rtl="1">
              <a:lnSpc>
                <a:spcPct val="145000"/>
              </a:lnSpc>
              <a:spcBef>
                <a:spcPct val="50000"/>
              </a:spcBef>
              <a:defRPr/>
            </a:pPr>
            <a:endParaRPr lang="en-US" sz="1600" dirty="0">
              <a:latin typeface="Times New Roman" pitchFamily="18" charset="0"/>
              <a:cs typeface="B Titr" pitchFamily="2" charset="-78"/>
            </a:endParaRPr>
          </a:p>
        </p:txBody>
      </p:sp>
    </p:spTree>
    <p:extLst>
      <p:ext uri="{BB962C8B-B14F-4D97-AF65-F5344CB8AC3E}">
        <p14:creationId xmlns:p14="http://schemas.microsoft.com/office/powerpoint/2010/main" val="861717867"/>
      </p:ext>
    </p:extLst>
  </p:cSld>
  <p:clrMapOvr>
    <a:masterClrMapping/>
  </p:clrMapOvr>
  <p:transition advClick="0" advTm="300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92E15846-897F-40C4-92AB-E50BE5F4A51A}" type="slidenum">
              <a:rPr kumimoji="0" lang="ar-SA" sz="1600">
                <a:solidFill>
                  <a:schemeClr val="bg2"/>
                </a:solidFill>
                <a:latin typeface="Albertus Extra Bold" pitchFamily="34" charset="0"/>
                <a:cs typeface="B Yekan" panose="00000400000000000000" pitchFamily="2" charset="-78"/>
              </a:rPr>
              <a:pPr eaLnBrk="1" hangingPunct="1"/>
              <a:t>102</a:t>
            </a:fld>
            <a:endParaRPr kumimoji="0" lang="en-US" sz="1600">
              <a:solidFill>
                <a:schemeClr val="bg2"/>
              </a:solidFill>
              <a:latin typeface="Albertus Extra Bold" pitchFamily="34" charset="0"/>
              <a:cs typeface="B Yekan" panose="00000400000000000000" pitchFamily="2" charset="-78"/>
            </a:endParaRPr>
          </a:p>
        </p:txBody>
      </p:sp>
      <p:sp>
        <p:nvSpPr>
          <p:cNvPr id="94211" name="Rectangle 2"/>
          <p:cNvSpPr>
            <a:spLocks noGrp="1" noChangeArrowheads="1"/>
          </p:cNvSpPr>
          <p:nvPr>
            <p:ph type="body" idx="1"/>
          </p:nvPr>
        </p:nvSpPr>
        <p:spPr bwMode="auto">
          <a:xfrm>
            <a:off x="1999970" y="606800"/>
            <a:ext cx="8424862" cy="475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9600" indent="-609600" algn="ctr" rtl="1">
              <a:lnSpc>
                <a:spcPct val="80000"/>
              </a:lnSpc>
              <a:buNone/>
            </a:pPr>
            <a:endParaRPr lang="fa-IR" b="1" dirty="0">
              <a:cs typeface="B Titr" panose="00000700000000000000" pitchFamily="2" charset="-78"/>
            </a:endParaRPr>
          </a:p>
          <a:p>
            <a:pPr marL="609600" indent="-609600" algn="ctr" rtl="1">
              <a:lnSpc>
                <a:spcPct val="80000"/>
              </a:lnSpc>
              <a:buNone/>
            </a:pPr>
            <a:r>
              <a:rPr lang="fa-IR" sz="2400" b="1" dirty="0">
                <a:cs typeface="B Titr" panose="00000700000000000000" pitchFamily="2" charset="-78"/>
              </a:rPr>
              <a:t>در چه شرایطی استراتژی </a:t>
            </a:r>
            <a:r>
              <a:rPr lang="fa-IR" sz="2400" b="1" u="sng" dirty="0">
                <a:cs typeface="B Titr" panose="00000700000000000000" pitchFamily="2" charset="-78"/>
              </a:rPr>
              <a:t>انحلال</a:t>
            </a:r>
            <a:r>
              <a:rPr lang="fa-IR" sz="2400" b="1" dirty="0">
                <a:cs typeface="B Titr" panose="00000700000000000000" pitchFamily="2" charset="-78"/>
              </a:rPr>
              <a:t> ثمربخش است؟</a:t>
            </a:r>
          </a:p>
          <a:p>
            <a:pPr marL="609600" indent="-609600" rtl="1">
              <a:lnSpc>
                <a:spcPct val="80000"/>
              </a:lnSpc>
              <a:buNone/>
            </a:pPr>
            <a:endParaRPr lang="fa-IR" sz="2800" b="1" dirty="0">
              <a:cs typeface="B Titr" panose="00000700000000000000" pitchFamily="2" charset="-78"/>
            </a:endParaRPr>
          </a:p>
          <a:p>
            <a:pPr marL="609600" indent="-609600" rtl="1">
              <a:lnSpc>
                <a:spcPct val="80000"/>
              </a:lnSpc>
              <a:buNone/>
            </a:pPr>
            <a:endParaRPr lang="fa-IR" sz="2000" b="1" dirty="0">
              <a:cs typeface="B Titr" panose="00000700000000000000" pitchFamily="2" charset="-78"/>
            </a:endParaRPr>
          </a:p>
          <a:p>
            <a:pPr marL="609600" indent="-609600" algn="justLow" rtl="1">
              <a:lnSpc>
                <a:spcPct val="150000"/>
              </a:lnSpc>
              <a:buFont typeface="Wingdings" panose="05000000000000000000" pitchFamily="2" charset="2"/>
              <a:buChar char="ü"/>
            </a:pPr>
            <a:r>
              <a:rPr lang="fa-IR" sz="2200" b="1" dirty="0">
                <a:cs typeface="B Titr" panose="00000700000000000000" pitchFamily="2" charset="-78"/>
              </a:rPr>
              <a:t>وقتی استراتژی کاهش و واگذاری به نتایج موردنظر نرسیده باشد. </a:t>
            </a:r>
          </a:p>
          <a:p>
            <a:pPr marL="609600" indent="-609600" algn="justLow" rtl="1">
              <a:lnSpc>
                <a:spcPct val="150000"/>
              </a:lnSpc>
              <a:buFont typeface="Wingdings" panose="05000000000000000000" pitchFamily="2" charset="2"/>
              <a:buChar char="ü"/>
            </a:pPr>
            <a:r>
              <a:rPr lang="fa-IR" sz="2200" b="1" dirty="0">
                <a:cs typeface="B Titr" panose="00000700000000000000" pitchFamily="2" charset="-78"/>
              </a:rPr>
              <a:t>وقتی شرکت به ورشکستگی رسیده باشد، انحلال نیز یک راهکار است.</a:t>
            </a:r>
          </a:p>
          <a:p>
            <a:pPr marL="609600" indent="-609600" algn="justLow" rtl="1">
              <a:lnSpc>
                <a:spcPct val="150000"/>
              </a:lnSpc>
              <a:buFont typeface="Wingdings" panose="05000000000000000000" pitchFamily="2" charset="2"/>
              <a:buChar char="ü"/>
            </a:pPr>
            <a:r>
              <a:rPr lang="fa-IR" sz="2200" b="1" dirty="0">
                <a:cs typeface="B Titr" panose="00000700000000000000" pitchFamily="2" charset="-78"/>
              </a:rPr>
              <a:t>وقتی با فروش دارایی شرکت زیان سهامداران به حد قابل قبولی برسد.</a:t>
            </a:r>
          </a:p>
        </p:txBody>
      </p:sp>
    </p:spTree>
    <p:extLst>
      <p:ext uri="{BB962C8B-B14F-4D97-AF65-F5344CB8AC3E}">
        <p14:creationId xmlns:p14="http://schemas.microsoft.com/office/powerpoint/2010/main" val="4048771533"/>
      </p:ext>
    </p:extLst>
  </p:cSld>
  <p:clrMapOvr>
    <a:masterClrMapping/>
  </p:clrMapOvr>
  <p:transition advClick="0" advTm="300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EE3BC896-9869-4D8D-9DF5-D2D0A1CDBC9A}" type="slidenum">
              <a:rPr kumimoji="0" lang="ar-SA" sz="1600">
                <a:solidFill>
                  <a:schemeClr val="bg2"/>
                </a:solidFill>
                <a:latin typeface="Albertus Extra Bold" pitchFamily="34" charset="0"/>
                <a:cs typeface="B Yekan" panose="00000400000000000000" pitchFamily="2" charset="-78"/>
              </a:rPr>
              <a:pPr eaLnBrk="1" hangingPunct="1"/>
              <a:t>103</a:t>
            </a:fld>
            <a:endParaRPr kumimoji="0" lang="en-US" sz="1600">
              <a:solidFill>
                <a:schemeClr val="bg2"/>
              </a:solidFill>
              <a:latin typeface="Albertus Extra Bold" pitchFamily="34" charset="0"/>
              <a:cs typeface="B Yekan" panose="00000400000000000000" pitchFamily="2" charset="-78"/>
            </a:endParaRPr>
          </a:p>
        </p:txBody>
      </p:sp>
      <p:sp>
        <p:nvSpPr>
          <p:cNvPr id="95235" name="Line 2"/>
          <p:cNvSpPr>
            <a:spLocks noChangeShapeType="1"/>
          </p:cNvSpPr>
          <p:nvPr/>
        </p:nvSpPr>
        <p:spPr bwMode="auto">
          <a:xfrm flipV="1">
            <a:off x="4713288" y="4365625"/>
            <a:ext cx="2030412" cy="14288"/>
          </a:xfrm>
          <a:prstGeom prst="line">
            <a:avLst/>
          </a:prstGeom>
          <a:noFill/>
          <a:ln w="76200" cmpd="dbl">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36" name="Oval 3"/>
          <p:cNvSpPr>
            <a:spLocks noChangeArrowheads="1"/>
          </p:cNvSpPr>
          <p:nvPr/>
        </p:nvSpPr>
        <p:spPr bwMode="auto">
          <a:xfrm>
            <a:off x="1933575" y="1490664"/>
            <a:ext cx="3240088" cy="216058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endParaRPr lang="fa-IR"/>
          </a:p>
        </p:txBody>
      </p:sp>
      <p:sp>
        <p:nvSpPr>
          <p:cNvPr id="95237" name="Text Box 4"/>
          <p:cNvSpPr txBox="1">
            <a:spLocks noChangeArrowheads="1"/>
          </p:cNvSpPr>
          <p:nvPr/>
        </p:nvSpPr>
        <p:spPr bwMode="auto">
          <a:xfrm>
            <a:off x="1962151" y="2265364"/>
            <a:ext cx="30972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eaLnBrk="1" hangingPunct="1">
              <a:spcBef>
                <a:spcPct val="50000"/>
              </a:spcBef>
            </a:pPr>
            <a:r>
              <a:rPr kumimoji="0" lang="fa-IR" sz="4000" b="0">
                <a:latin typeface="Arial" panose="020B0604020202020204" pitchFamily="34" charset="0"/>
                <a:cs typeface="B Titr" panose="00000700000000000000" pitchFamily="2" charset="-78"/>
              </a:rPr>
              <a:t>ترکیب/ادغام</a:t>
            </a:r>
            <a:endParaRPr kumimoji="0" lang="en-US" sz="4000" b="0">
              <a:latin typeface="Arial" panose="020B0604020202020204" pitchFamily="34" charset="0"/>
              <a:cs typeface="B Titr" panose="00000700000000000000" pitchFamily="2" charset="-78"/>
            </a:endParaRPr>
          </a:p>
        </p:txBody>
      </p:sp>
      <p:sp>
        <p:nvSpPr>
          <p:cNvPr id="138245" name="Text Box 5"/>
          <p:cNvSpPr txBox="1">
            <a:spLocks noChangeArrowheads="1"/>
          </p:cNvSpPr>
          <p:nvPr/>
        </p:nvSpPr>
        <p:spPr bwMode="auto">
          <a:xfrm>
            <a:off x="2351088" y="3860800"/>
            <a:ext cx="2374900" cy="2344738"/>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100" u="sng">
              <a:latin typeface="Arial" pitchFamily="34" charset="0"/>
              <a:cs typeface="B Titr" pitchFamily="2" charset="-78"/>
            </a:endParaRPr>
          </a:p>
          <a:p>
            <a:pPr algn="ctr" rtl="1">
              <a:spcBef>
                <a:spcPct val="50000"/>
              </a:spcBef>
              <a:defRPr/>
            </a:pPr>
            <a:r>
              <a:rPr lang="fa-IR" sz="2800" u="sng">
                <a:latin typeface="Arial" pitchFamily="34" charset="0"/>
                <a:cs typeface="B Titr" pitchFamily="2" charset="-78"/>
              </a:rPr>
              <a:t>تعریف</a:t>
            </a:r>
          </a:p>
          <a:p>
            <a:pPr algn="ctr" rtl="1">
              <a:lnSpc>
                <a:spcPct val="150000"/>
              </a:lnSpc>
              <a:spcBef>
                <a:spcPct val="50000"/>
              </a:spcBef>
              <a:buFontTx/>
              <a:buChar char="•"/>
              <a:defRPr/>
            </a:pPr>
            <a:r>
              <a:rPr lang="fa-IR" sz="1900">
                <a:latin typeface="Arial" pitchFamily="34" charset="0"/>
                <a:cs typeface="B Titr" pitchFamily="2" charset="-78"/>
              </a:rPr>
              <a:t> ایجاد یک شرکت جدید از طریق ادغام دو شرکت در یکدیگر</a:t>
            </a:r>
          </a:p>
          <a:p>
            <a:pPr algn="ctr" rtl="1">
              <a:lnSpc>
                <a:spcPct val="150000"/>
              </a:lnSpc>
              <a:spcBef>
                <a:spcPct val="50000"/>
              </a:spcBef>
              <a:buFontTx/>
              <a:buChar char="•"/>
              <a:defRPr/>
            </a:pPr>
            <a:endParaRPr lang="fa-IR" sz="300">
              <a:latin typeface="Arial" pitchFamily="34" charset="0"/>
              <a:cs typeface="B Titr" pitchFamily="2" charset="-78"/>
            </a:endParaRPr>
          </a:p>
        </p:txBody>
      </p:sp>
      <p:sp>
        <p:nvSpPr>
          <p:cNvPr id="138246" name="Text Box 6"/>
          <p:cNvSpPr txBox="1">
            <a:spLocks noChangeArrowheads="1"/>
          </p:cNvSpPr>
          <p:nvPr/>
        </p:nvSpPr>
        <p:spPr bwMode="auto">
          <a:xfrm>
            <a:off x="6743701" y="1700213"/>
            <a:ext cx="3673475" cy="4457700"/>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2400" u="sng" dirty="0">
              <a:latin typeface="Arial" pitchFamily="34" charset="0"/>
              <a:cs typeface="B Titr" pitchFamily="2" charset="-78"/>
            </a:endParaRPr>
          </a:p>
          <a:p>
            <a:pPr algn="ctr" rtl="1">
              <a:lnSpc>
                <a:spcPct val="75000"/>
              </a:lnSpc>
              <a:spcBef>
                <a:spcPct val="50000"/>
              </a:spcBef>
              <a:defRPr/>
            </a:pPr>
            <a:r>
              <a:rPr lang="fa-IR" sz="2800" u="sng" dirty="0">
                <a:latin typeface="Arial" pitchFamily="34" charset="0"/>
                <a:cs typeface="B Titr" pitchFamily="2" charset="-78"/>
              </a:rPr>
              <a:t>مثال</a:t>
            </a:r>
            <a:endParaRPr lang="fa-IR" sz="2000" dirty="0">
              <a:latin typeface="Times New Roman" pitchFamily="18" charset="0"/>
              <a:cs typeface="B Titr" pitchFamily="2" charset="-78"/>
            </a:endParaRPr>
          </a:p>
          <a:p>
            <a:pPr algn="ctr" rtl="1">
              <a:lnSpc>
                <a:spcPct val="75000"/>
              </a:lnSpc>
              <a:spcBef>
                <a:spcPct val="50000"/>
              </a:spcBef>
              <a:defRPr/>
            </a:pPr>
            <a:endParaRPr lang="fa-IR" sz="2400" dirty="0">
              <a:latin typeface="Times New Roman" pitchFamily="18" charset="0"/>
              <a:cs typeface="B Titr" pitchFamily="2" charset="-78"/>
            </a:endParaRPr>
          </a:p>
          <a:p>
            <a:pPr algn="ctr" rtl="1">
              <a:lnSpc>
                <a:spcPct val="145000"/>
              </a:lnSpc>
              <a:spcBef>
                <a:spcPct val="50000"/>
              </a:spcBef>
              <a:buFontTx/>
              <a:buChar char="•"/>
              <a:defRPr/>
            </a:pPr>
            <a:r>
              <a:rPr lang="fa-IR" sz="2300" dirty="0">
                <a:latin typeface="Times New Roman" pitchFamily="18" charset="0"/>
                <a:cs typeface="B Titr" pitchFamily="2" charset="-78"/>
              </a:rPr>
              <a:t> شرکت دایملر و شرکت کرایسلر فعالیتهای خود را متوقف و باترکیب بایکدیگر شرکت              دایملرکرایسلر را ایجاد کردند.</a:t>
            </a:r>
          </a:p>
          <a:p>
            <a:pPr algn="ctr" rtl="1">
              <a:lnSpc>
                <a:spcPct val="145000"/>
              </a:lnSpc>
              <a:spcBef>
                <a:spcPct val="50000"/>
              </a:spcBef>
              <a:defRPr/>
            </a:pPr>
            <a:endParaRPr lang="en-US" sz="900" dirty="0">
              <a:latin typeface="Times New Roman" pitchFamily="18" charset="0"/>
              <a:cs typeface="B Titr" pitchFamily="2" charset="-78"/>
            </a:endParaRPr>
          </a:p>
          <a:p>
            <a:pPr algn="ctr" rtl="1">
              <a:lnSpc>
                <a:spcPct val="145000"/>
              </a:lnSpc>
              <a:spcBef>
                <a:spcPct val="50000"/>
              </a:spcBef>
              <a:defRPr/>
            </a:pPr>
            <a:endParaRPr lang="en-US" sz="1600" dirty="0">
              <a:latin typeface="Times New Roman" pitchFamily="18" charset="0"/>
              <a:cs typeface="B Titr" pitchFamily="2" charset="-78"/>
            </a:endParaRPr>
          </a:p>
        </p:txBody>
      </p:sp>
    </p:spTree>
    <p:extLst>
      <p:ext uri="{BB962C8B-B14F-4D97-AF65-F5344CB8AC3E}">
        <p14:creationId xmlns:p14="http://schemas.microsoft.com/office/powerpoint/2010/main" val="2225101148"/>
      </p:ext>
    </p:extLst>
  </p:cSld>
  <p:clrMapOvr>
    <a:masterClrMapping/>
  </p:clrMapOvr>
  <p:transition advClick="0" advTm="300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E7353CB0-4082-47B1-A969-F94DAB559AB2}" type="slidenum">
              <a:rPr kumimoji="0" lang="ar-SA" sz="1600">
                <a:solidFill>
                  <a:schemeClr val="bg2"/>
                </a:solidFill>
                <a:latin typeface="Albertus Extra Bold" pitchFamily="34" charset="0"/>
                <a:cs typeface="B Yekan" panose="00000400000000000000" pitchFamily="2" charset="-78"/>
              </a:rPr>
              <a:pPr eaLnBrk="1" hangingPunct="1"/>
              <a:t>104</a:t>
            </a:fld>
            <a:endParaRPr kumimoji="0" lang="en-US" sz="1600">
              <a:solidFill>
                <a:schemeClr val="bg2"/>
              </a:solidFill>
              <a:latin typeface="Albertus Extra Bold" pitchFamily="34" charset="0"/>
              <a:cs typeface="B Yekan" panose="00000400000000000000" pitchFamily="2" charset="-78"/>
            </a:endParaRPr>
          </a:p>
        </p:txBody>
      </p:sp>
      <p:sp>
        <p:nvSpPr>
          <p:cNvPr id="96259" name="Rectangle 2"/>
          <p:cNvSpPr>
            <a:spLocks noGrp="1" noChangeArrowheads="1"/>
          </p:cNvSpPr>
          <p:nvPr>
            <p:ph type="body" idx="1"/>
          </p:nvPr>
        </p:nvSpPr>
        <p:spPr bwMode="auto">
          <a:xfrm>
            <a:off x="1919288" y="569914"/>
            <a:ext cx="8424862" cy="475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9600" indent="-609600" algn="ctr" rtl="1">
              <a:lnSpc>
                <a:spcPct val="80000"/>
              </a:lnSpc>
              <a:buNone/>
            </a:pPr>
            <a:endParaRPr lang="fa-IR" b="1" dirty="0">
              <a:cs typeface="B Titr" panose="00000700000000000000" pitchFamily="2" charset="-78"/>
            </a:endParaRPr>
          </a:p>
          <a:p>
            <a:pPr marL="609600" indent="-609600" algn="ctr" rtl="1">
              <a:lnSpc>
                <a:spcPct val="80000"/>
              </a:lnSpc>
              <a:buNone/>
            </a:pPr>
            <a:r>
              <a:rPr lang="fa-IR" sz="2400" b="1" dirty="0">
                <a:cs typeface="B Titr" panose="00000700000000000000" pitchFamily="2" charset="-78"/>
              </a:rPr>
              <a:t>در چه شرایطی استراتژی </a:t>
            </a:r>
            <a:r>
              <a:rPr lang="fa-IR" sz="2400" b="1" u="sng" dirty="0">
                <a:cs typeface="B Titr" panose="00000700000000000000" pitchFamily="2" charset="-78"/>
              </a:rPr>
              <a:t>ترکیب</a:t>
            </a:r>
            <a:r>
              <a:rPr lang="fa-IR" sz="2400" b="1" dirty="0">
                <a:cs typeface="B Titr" panose="00000700000000000000" pitchFamily="2" charset="-78"/>
              </a:rPr>
              <a:t> ثمربخش است</a:t>
            </a:r>
            <a:r>
              <a:rPr lang="fa-IR" sz="2400" b="1" dirty="0" smtClean="0">
                <a:cs typeface="B Titr" panose="00000700000000000000" pitchFamily="2" charset="-78"/>
              </a:rPr>
              <a:t>؟</a:t>
            </a:r>
            <a:endParaRPr lang="fa-IR" sz="2800" b="1" dirty="0">
              <a:cs typeface="B Titr" panose="00000700000000000000" pitchFamily="2" charset="-78"/>
            </a:endParaRPr>
          </a:p>
          <a:p>
            <a:pPr marL="609600" indent="-609600" rtl="1">
              <a:lnSpc>
                <a:spcPct val="80000"/>
              </a:lnSpc>
              <a:buNone/>
            </a:pPr>
            <a:endParaRPr lang="fa-IR" sz="2000" b="1" dirty="0">
              <a:cs typeface="B Titr" panose="00000700000000000000" pitchFamily="2" charset="-78"/>
            </a:endParaRPr>
          </a:p>
          <a:p>
            <a:pPr marL="609600" indent="-609600" algn="justLow" rtl="1">
              <a:lnSpc>
                <a:spcPct val="150000"/>
              </a:lnSpc>
              <a:buFont typeface="Wingdings" panose="05000000000000000000" pitchFamily="2" charset="2"/>
              <a:buChar char="ü"/>
            </a:pPr>
            <a:r>
              <a:rPr lang="fa-IR" sz="2200" b="1" dirty="0">
                <a:cs typeface="B Titr" panose="00000700000000000000" pitchFamily="2" charset="-78"/>
              </a:rPr>
              <a:t>وقتی استراتژی کاهش و واگذاری به نتایج موردنظر نرسیده باشد. </a:t>
            </a:r>
          </a:p>
          <a:p>
            <a:pPr marL="609600" indent="-609600" algn="justLow" rtl="1">
              <a:lnSpc>
                <a:spcPct val="150000"/>
              </a:lnSpc>
              <a:buFont typeface="Wingdings" panose="05000000000000000000" pitchFamily="2" charset="2"/>
              <a:buChar char="ü"/>
            </a:pPr>
            <a:r>
              <a:rPr lang="fa-IR" sz="2200" b="1" dirty="0">
                <a:cs typeface="B Titr" panose="00000700000000000000" pitchFamily="2" charset="-78"/>
              </a:rPr>
              <a:t>وقتی شرکتها به ورشکستگی نرسیده باشند اما تهدیداتی احساس می شود و امکان حضور در بازار جدید با تکیه بر توانمندیهای هردو امکان پذیر باشد.</a:t>
            </a:r>
          </a:p>
          <a:p>
            <a:pPr marL="609600" indent="-609600" algn="justLow" rtl="1">
              <a:lnSpc>
                <a:spcPct val="150000"/>
              </a:lnSpc>
              <a:buFont typeface="Wingdings" panose="05000000000000000000" pitchFamily="2" charset="2"/>
              <a:buChar char="ü"/>
            </a:pPr>
            <a:r>
              <a:rPr lang="fa-IR" sz="2200" b="1" dirty="0">
                <a:cs typeface="B Titr" panose="00000700000000000000" pitchFamily="2" charset="-78"/>
              </a:rPr>
              <a:t>وقتی حضور در بازار جدید از توانمندی انفرادی شرکتها خارج باشد.</a:t>
            </a:r>
          </a:p>
          <a:p>
            <a:pPr marL="609600" indent="-609600" algn="justLow" rtl="1">
              <a:lnSpc>
                <a:spcPct val="150000"/>
              </a:lnSpc>
              <a:buFont typeface="Wingdings" panose="05000000000000000000" pitchFamily="2" charset="2"/>
              <a:buChar char="ü"/>
            </a:pPr>
            <a:r>
              <a:rPr lang="fa-IR" sz="2200" b="1" dirty="0">
                <a:cs typeface="B Titr" panose="00000700000000000000" pitchFamily="2" charset="-78"/>
              </a:rPr>
              <a:t>دراین استراتژی موضوع تبادل سهام بصورت جدی دنبال می شود.</a:t>
            </a:r>
          </a:p>
        </p:txBody>
      </p:sp>
    </p:spTree>
    <p:extLst>
      <p:ext uri="{BB962C8B-B14F-4D97-AF65-F5344CB8AC3E}">
        <p14:creationId xmlns:p14="http://schemas.microsoft.com/office/powerpoint/2010/main" val="963343366"/>
      </p:ext>
    </p:extLst>
  </p:cSld>
  <p:clrMapOvr>
    <a:masterClrMapping/>
  </p:clrMapOvr>
  <p:transition advClick="0" advTm="300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reeform 2" descr="Dark upward diagonal"/>
          <p:cNvSpPr>
            <a:spLocks/>
          </p:cNvSpPr>
          <p:nvPr/>
        </p:nvSpPr>
        <p:spPr bwMode="auto">
          <a:xfrm>
            <a:off x="1952626" y="3014663"/>
            <a:ext cx="4835525" cy="1447800"/>
          </a:xfrm>
          <a:custGeom>
            <a:avLst/>
            <a:gdLst>
              <a:gd name="T0" fmla="*/ 0 w 3220"/>
              <a:gd name="T1" fmla="*/ 2147483647 h 912"/>
              <a:gd name="T2" fmla="*/ 2147483647 w 3220"/>
              <a:gd name="T3" fmla="*/ 2147483647 h 912"/>
              <a:gd name="T4" fmla="*/ 2147483647 w 3220"/>
              <a:gd name="T5" fmla="*/ 2147483647 h 912"/>
              <a:gd name="T6" fmla="*/ 2147483647 w 3220"/>
              <a:gd name="T7" fmla="*/ 2147483647 h 912"/>
              <a:gd name="T8" fmla="*/ 2147483647 w 3220"/>
              <a:gd name="T9" fmla="*/ 2147483647 h 912"/>
              <a:gd name="T10" fmla="*/ 2147483647 w 3220"/>
              <a:gd name="T11" fmla="*/ 2147483647 h 912"/>
              <a:gd name="T12" fmla="*/ 2147483647 w 3220"/>
              <a:gd name="T13" fmla="*/ 2147483647 h 912"/>
              <a:gd name="T14" fmla="*/ 2147483647 w 3220"/>
              <a:gd name="T15" fmla="*/ 2147483647 h 912"/>
              <a:gd name="T16" fmla="*/ 2147483647 w 3220"/>
              <a:gd name="T17" fmla="*/ 2147483647 h 912"/>
              <a:gd name="T18" fmla="*/ 2147483647 w 3220"/>
              <a:gd name="T19" fmla="*/ 2147483647 h 912"/>
              <a:gd name="T20" fmla="*/ 2147483647 w 3220"/>
              <a:gd name="T21" fmla="*/ 2147483647 h 912"/>
              <a:gd name="T22" fmla="*/ 2147483647 w 3220"/>
              <a:gd name="T23" fmla="*/ 2147483647 h 912"/>
              <a:gd name="T24" fmla="*/ 2147483647 w 3220"/>
              <a:gd name="T25" fmla="*/ 2147483647 h 912"/>
              <a:gd name="T26" fmla="*/ 2147483647 w 3220"/>
              <a:gd name="T27" fmla="*/ 2147483647 h 912"/>
              <a:gd name="T28" fmla="*/ 2147483647 w 3220"/>
              <a:gd name="T29" fmla="*/ 2147483647 h 9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20"/>
              <a:gd name="T46" fmla="*/ 0 h 912"/>
              <a:gd name="T47" fmla="*/ 3220 w 3220"/>
              <a:gd name="T48" fmla="*/ 912 h 9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20" h="912">
                <a:moveTo>
                  <a:pt x="0" y="855"/>
                </a:moveTo>
                <a:cubicBezTo>
                  <a:pt x="32" y="851"/>
                  <a:pt x="101" y="850"/>
                  <a:pt x="192" y="831"/>
                </a:cubicBezTo>
                <a:cubicBezTo>
                  <a:pt x="283" y="812"/>
                  <a:pt x="391" y="801"/>
                  <a:pt x="546" y="741"/>
                </a:cubicBezTo>
                <a:cubicBezTo>
                  <a:pt x="701" y="681"/>
                  <a:pt x="994" y="538"/>
                  <a:pt x="1122" y="474"/>
                </a:cubicBezTo>
                <a:cubicBezTo>
                  <a:pt x="1250" y="410"/>
                  <a:pt x="1254" y="400"/>
                  <a:pt x="1317" y="357"/>
                </a:cubicBezTo>
                <a:cubicBezTo>
                  <a:pt x="1380" y="314"/>
                  <a:pt x="1439" y="262"/>
                  <a:pt x="1500" y="216"/>
                </a:cubicBezTo>
                <a:cubicBezTo>
                  <a:pt x="1561" y="170"/>
                  <a:pt x="1614" y="116"/>
                  <a:pt x="1683" y="84"/>
                </a:cubicBezTo>
                <a:cubicBezTo>
                  <a:pt x="1752" y="52"/>
                  <a:pt x="1828" y="23"/>
                  <a:pt x="1914" y="21"/>
                </a:cubicBezTo>
                <a:cubicBezTo>
                  <a:pt x="2000" y="19"/>
                  <a:pt x="2071" y="0"/>
                  <a:pt x="2202" y="74"/>
                </a:cubicBezTo>
                <a:cubicBezTo>
                  <a:pt x="2333" y="148"/>
                  <a:pt x="2541" y="337"/>
                  <a:pt x="2698" y="466"/>
                </a:cubicBezTo>
                <a:cubicBezTo>
                  <a:pt x="2855" y="595"/>
                  <a:pt x="3068" y="780"/>
                  <a:pt x="3144" y="846"/>
                </a:cubicBezTo>
                <a:cubicBezTo>
                  <a:pt x="3220" y="912"/>
                  <a:pt x="3155" y="858"/>
                  <a:pt x="3156" y="860"/>
                </a:cubicBezTo>
                <a:cubicBezTo>
                  <a:pt x="3157" y="862"/>
                  <a:pt x="3152" y="857"/>
                  <a:pt x="3152" y="856"/>
                </a:cubicBezTo>
                <a:cubicBezTo>
                  <a:pt x="3152" y="855"/>
                  <a:pt x="3155" y="856"/>
                  <a:pt x="3156" y="856"/>
                </a:cubicBezTo>
                <a:cubicBezTo>
                  <a:pt x="3157" y="856"/>
                  <a:pt x="3156" y="854"/>
                  <a:pt x="3156" y="854"/>
                </a:cubicBezTo>
              </a:path>
            </a:pathLst>
          </a:custGeom>
          <a:pattFill prst="dkUpDiag">
            <a:fgClr>
              <a:schemeClr val="accent1"/>
            </a:fgClr>
            <a:bgClr>
              <a:srgbClr val="FFFFFF"/>
            </a:bgClr>
          </a:pattFill>
          <a:ln w="9525">
            <a:solidFill>
              <a:schemeClr val="tx1"/>
            </a:solidFill>
            <a:round/>
            <a:headEnd/>
            <a:tailEnd/>
          </a:ln>
        </p:spPr>
        <p:txBody>
          <a:bodyPr/>
          <a:lstStyle/>
          <a:p>
            <a:endParaRPr lang="ar-SA"/>
          </a:p>
        </p:txBody>
      </p:sp>
      <p:sp>
        <p:nvSpPr>
          <p:cNvPr id="133123" name="Rectangle 3"/>
          <p:cNvSpPr>
            <a:spLocks noChangeArrowheads="1"/>
          </p:cNvSpPr>
          <p:nvPr/>
        </p:nvSpPr>
        <p:spPr bwMode="auto">
          <a:xfrm>
            <a:off x="10542047" y="309564"/>
            <a:ext cx="1046440" cy="5794607"/>
          </a:xfrm>
          <a:prstGeom prst="rect">
            <a:avLst/>
          </a:prstGeom>
          <a:noFill/>
          <a:ln w="9525">
            <a:noFill/>
            <a:miter lim="800000"/>
            <a:headEnd/>
            <a:tailEnd/>
          </a:ln>
        </p:spPr>
        <p:txBody>
          <a:bodyPr vert="vert" wrap="square">
            <a:spAutoFit/>
          </a:bodyPr>
          <a:lstStyle/>
          <a:p>
            <a:pPr algn="ctr"/>
            <a:r>
              <a:rPr lang="ar-SA" sz="2800" dirty="0">
                <a:latin typeface="Arial Black" pitchFamily="34" charset="0"/>
                <a:cs typeface="B Titr" pitchFamily="2" charset="-78"/>
              </a:rPr>
              <a:t>اقدامات راهبردي متناسب با هر مرحله از چرخه حيات محصول</a:t>
            </a:r>
            <a:endParaRPr lang="en-US" sz="1100" dirty="0">
              <a:latin typeface="Arial Black" pitchFamily="34" charset="0"/>
              <a:cs typeface="B Titr" pitchFamily="2" charset="-78"/>
            </a:endParaRPr>
          </a:p>
        </p:txBody>
      </p:sp>
      <p:graphicFrame>
        <p:nvGraphicFramePr>
          <p:cNvPr id="5" name="Group 4"/>
          <p:cNvGraphicFramePr>
            <a:graphicFrameLocks noGrp="1"/>
          </p:cNvGraphicFramePr>
          <p:nvPr/>
        </p:nvGraphicFramePr>
        <p:xfrm>
          <a:off x="1952625" y="673100"/>
          <a:ext cx="7929620" cy="5046282"/>
        </p:xfrm>
        <a:graphic>
          <a:graphicData uri="http://schemas.openxmlformats.org/drawingml/2006/table">
            <a:tbl>
              <a:tblPr/>
              <a:tblGrid>
                <a:gridCol w="1585924">
                  <a:extLst>
                    <a:ext uri="{9D8B030D-6E8A-4147-A177-3AD203B41FA5}">
                      <a16:colId xmlns:a16="http://schemas.microsoft.com/office/drawing/2014/main" val="20000"/>
                    </a:ext>
                  </a:extLst>
                </a:gridCol>
                <a:gridCol w="1585924">
                  <a:extLst>
                    <a:ext uri="{9D8B030D-6E8A-4147-A177-3AD203B41FA5}">
                      <a16:colId xmlns:a16="http://schemas.microsoft.com/office/drawing/2014/main" val="20001"/>
                    </a:ext>
                  </a:extLst>
                </a:gridCol>
                <a:gridCol w="1585924">
                  <a:extLst>
                    <a:ext uri="{9D8B030D-6E8A-4147-A177-3AD203B41FA5}">
                      <a16:colId xmlns:a16="http://schemas.microsoft.com/office/drawing/2014/main" val="20002"/>
                    </a:ext>
                  </a:extLst>
                </a:gridCol>
                <a:gridCol w="1585924">
                  <a:extLst>
                    <a:ext uri="{9D8B030D-6E8A-4147-A177-3AD203B41FA5}">
                      <a16:colId xmlns:a16="http://schemas.microsoft.com/office/drawing/2014/main" val="20003"/>
                    </a:ext>
                  </a:extLst>
                </a:gridCol>
                <a:gridCol w="1585924">
                  <a:extLst>
                    <a:ext uri="{9D8B030D-6E8A-4147-A177-3AD203B41FA5}">
                      <a16:colId xmlns:a16="http://schemas.microsoft.com/office/drawing/2014/main" val="20004"/>
                    </a:ext>
                  </a:extLst>
                </a:gridCol>
              </a:tblGrid>
              <a:tr h="37084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400" b="1"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000" b="1" i="0" u="none" strike="noStrike" cap="none" normalizeH="0" baseline="0" dirty="0" smtClean="0">
                        <a:ln>
                          <a:noFill/>
                        </a:ln>
                        <a:solidFill>
                          <a:schemeClr val="tx1"/>
                        </a:solidFill>
                        <a:effectLst/>
                        <a:latin typeface="Arial" pitchFamily="34" charset="0"/>
                        <a:cs typeface="B Nazanin" pitchFamily="2" charset="-78"/>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400" b="1"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400" b="1"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400" b="1"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429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400" b="1" i="0" u="none" strike="noStrike" cap="none" normalizeH="0" baseline="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400" b="1"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2400" b="1"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chemeClr val="tx1"/>
                          </a:solidFill>
                          <a:effectLst/>
                          <a:latin typeface="Arial" pitchFamily="34" charset="0"/>
                          <a:cs typeface="B Nazanin" pitchFamily="2" charset="-78"/>
                        </a:rPr>
                        <a:t>ناحيه ضرر</a:t>
                      </a:r>
                      <a:endParaRPr kumimoji="0" lang="en-US" sz="2000" b="1" i="0" u="none" strike="noStrike" cap="none" normalizeH="0" baseline="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cs typeface="B Nazanin" pitchFamily="2" charset="-78"/>
                        </a:rPr>
                        <a:t>هزينه ثابت</a:t>
                      </a:r>
                      <a:endParaRPr kumimoji="0" lang="en-US" sz="20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97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smtClean="0">
                          <a:ln>
                            <a:noFill/>
                          </a:ln>
                          <a:solidFill>
                            <a:schemeClr val="tx1"/>
                          </a:solidFill>
                          <a:effectLst/>
                          <a:latin typeface="Arial" pitchFamily="34" charset="0"/>
                          <a:cs typeface="B Nazanin" pitchFamily="2" charset="-78"/>
                        </a:rPr>
                        <a:t>افول</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FF"/>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B Nazanin" pitchFamily="2" charset="-78"/>
                        </a:rPr>
                        <a:t>بلوغ</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FF"/>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B Nazanin" pitchFamily="2" charset="-78"/>
                        </a:rPr>
                        <a:t>رشد</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FF"/>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B Nazanin" pitchFamily="2" charset="-78"/>
                        </a:rPr>
                        <a:t>معرفي</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FF"/>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B Nazanin" pitchFamily="2" charset="-78"/>
                        </a:rPr>
                        <a:t>مراحل چرخه</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B Nazanin" pitchFamily="2" charset="-78"/>
                        </a:rPr>
                        <a:t>حيات محصول</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FF"/>
                    </a:solidFill>
                  </a:tcPr>
                </a:tc>
                <a:extLst>
                  <a:ext uri="{0D108BD9-81ED-4DB2-BD59-A6C34878D82A}">
                    <a16:rowId xmlns:a16="http://schemas.microsoft.com/office/drawing/2014/main" val="10002"/>
                  </a:ext>
                </a:extLst>
              </a:tr>
            </a:tbl>
          </a:graphicData>
        </a:graphic>
      </p:graphicFrame>
      <p:grpSp>
        <p:nvGrpSpPr>
          <p:cNvPr id="133156" name="Group 39"/>
          <p:cNvGrpSpPr>
            <a:grpSpLocks/>
          </p:cNvGrpSpPr>
          <p:nvPr/>
        </p:nvGrpSpPr>
        <p:grpSpPr bwMode="auto">
          <a:xfrm>
            <a:off x="2028825" y="309564"/>
            <a:ext cx="7569200" cy="4714875"/>
            <a:chOff x="336" y="198"/>
            <a:chExt cx="5040" cy="2970"/>
          </a:xfrm>
        </p:grpSpPr>
        <p:sp>
          <p:nvSpPr>
            <p:cNvPr id="133173" name="Text Box 42"/>
            <p:cNvSpPr txBox="1">
              <a:spLocks noChangeArrowheads="1"/>
            </p:cNvSpPr>
            <p:nvPr/>
          </p:nvSpPr>
          <p:spPr bwMode="auto">
            <a:xfrm>
              <a:off x="2112" y="198"/>
              <a:ext cx="528" cy="231"/>
            </a:xfrm>
            <a:prstGeom prst="rect">
              <a:avLst/>
            </a:prstGeom>
            <a:noFill/>
            <a:ln w="9525">
              <a:noFill/>
              <a:miter lim="800000"/>
              <a:headEnd/>
              <a:tailEnd/>
            </a:ln>
          </p:spPr>
          <p:txBody>
            <a:bodyPr>
              <a:spAutoFit/>
            </a:bodyPr>
            <a:lstStyle/>
            <a:p>
              <a:pPr algn="ctr">
                <a:spcBef>
                  <a:spcPct val="50000"/>
                </a:spcBef>
              </a:pPr>
              <a:r>
                <a:rPr lang="ar-SA">
                  <a:solidFill>
                    <a:srgbClr val="006600"/>
                  </a:solidFill>
                  <a:latin typeface="Times New Roman" pitchFamily="18" charset="0"/>
                  <a:cs typeface="Titr" pitchFamily="2" charset="-78"/>
                </a:rPr>
                <a:t>زمان</a:t>
              </a:r>
              <a:endParaRPr lang="en-US">
                <a:solidFill>
                  <a:srgbClr val="006600"/>
                </a:solidFill>
                <a:latin typeface="Times New Roman" pitchFamily="18" charset="0"/>
                <a:cs typeface="Titr" pitchFamily="2" charset="-78"/>
              </a:endParaRPr>
            </a:p>
          </p:txBody>
        </p:sp>
        <p:sp>
          <p:nvSpPr>
            <p:cNvPr id="133174" name="Text Box 43"/>
            <p:cNvSpPr txBox="1">
              <a:spLocks noChangeArrowheads="1"/>
            </p:cNvSpPr>
            <p:nvPr/>
          </p:nvSpPr>
          <p:spPr bwMode="auto">
            <a:xfrm>
              <a:off x="3423" y="211"/>
              <a:ext cx="1041" cy="212"/>
            </a:xfrm>
            <a:prstGeom prst="rect">
              <a:avLst/>
            </a:prstGeom>
            <a:noFill/>
            <a:ln w="9525">
              <a:noFill/>
              <a:miter lim="800000"/>
              <a:headEnd/>
              <a:tailEnd/>
            </a:ln>
          </p:spPr>
          <p:txBody>
            <a:bodyPr>
              <a:spAutoFit/>
            </a:bodyPr>
            <a:lstStyle/>
            <a:p>
              <a:pPr algn="l">
                <a:spcBef>
                  <a:spcPct val="50000"/>
                </a:spcBef>
              </a:pPr>
              <a:r>
                <a:rPr lang="ar-SA" sz="1600">
                  <a:solidFill>
                    <a:srgbClr val="006600"/>
                  </a:solidFill>
                  <a:latin typeface="Times New Roman" pitchFamily="18" charset="0"/>
                  <a:cs typeface="Titr" pitchFamily="2" charset="-78"/>
                </a:rPr>
                <a:t>ابتداي چرخه حيات</a:t>
              </a:r>
              <a:endParaRPr lang="en-US" sz="1600">
                <a:solidFill>
                  <a:srgbClr val="006600"/>
                </a:solidFill>
                <a:latin typeface="Times New Roman" pitchFamily="18" charset="0"/>
                <a:cs typeface="Titr" pitchFamily="2" charset="-78"/>
              </a:endParaRPr>
            </a:p>
          </p:txBody>
        </p:sp>
        <p:sp>
          <p:nvSpPr>
            <p:cNvPr id="133175" name="Text Box 44"/>
            <p:cNvSpPr txBox="1">
              <a:spLocks noChangeArrowheads="1"/>
            </p:cNvSpPr>
            <p:nvPr/>
          </p:nvSpPr>
          <p:spPr bwMode="auto">
            <a:xfrm>
              <a:off x="336" y="211"/>
              <a:ext cx="1008" cy="212"/>
            </a:xfrm>
            <a:prstGeom prst="rect">
              <a:avLst/>
            </a:prstGeom>
            <a:noFill/>
            <a:ln w="9525">
              <a:noFill/>
              <a:miter lim="800000"/>
              <a:headEnd/>
              <a:tailEnd/>
            </a:ln>
          </p:spPr>
          <p:txBody>
            <a:bodyPr>
              <a:spAutoFit/>
            </a:bodyPr>
            <a:lstStyle/>
            <a:p>
              <a:pPr algn="l">
                <a:spcBef>
                  <a:spcPct val="50000"/>
                </a:spcBef>
              </a:pPr>
              <a:r>
                <a:rPr lang="ar-SA" sz="1600">
                  <a:solidFill>
                    <a:srgbClr val="006600"/>
                  </a:solidFill>
                  <a:latin typeface="Times New Roman" pitchFamily="18" charset="0"/>
                  <a:cs typeface="Titr" pitchFamily="2" charset="-78"/>
                </a:rPr>
                <a:t>پايان چرخه حيات</a:t>
              </a:r>
              <a:endParaRPr lang="en-US" sz="1600">
                <a:solidFill>
                  <a:srgbClr val="006600"/>
                </a:solidFill>
                <a:latin typeface="Times New Roman" pitchFamily="18" charset="0"/>
                <a:cs typeface="Titr" pitchFamily="2" charset="-78"/>
              </a:endParaRPr>
            </a:p>
          </p:txBody>
        </p:sp>
        <p:sp>
          <p:nvSpPr>
            <p:cNvPr id="133176" name="Text Box 45"/>
            <p:cNvSpPr txBox="1">
              <a:spLocks noChangeArrowheads="1"/>
            </p:cNvSpPr>
            <p:nvPr/>
          </p:nvSpPr>
          <p:spPr bwMode="auto">
            <a:xfrm>
              <a:off x="4519" y="460"/>
              <a:ext cx="816" cy="212"/>
            </a:xfrm>
            <a:prstGeom prst="rect">
              <a:avLst/>
            </a:prstGeom>
            <a:noFill/>
            <a:ln w="9525">
              <a:noFill/>
              <a:miter lim="800000"/>
              <a:headEnd/>
              <a:tailEnd/>
            </a:ln>
          </p:spPr>
          <p:txBody>
            <a:bodyPr>
              <a:spAutoFit/>
            </a:bodyPr>
            <a:lstStyle/>
            <a:p>
              <a:pPr algn="l">
                <a:spcBef>
                  <a:spcPct val="50000"/>
                </a:spcBef>
              </a:pPr>
              <a:r>
                <a:rPr lang="ar-SA" sz="1600">
                  <a:solidFill>
                    <a:srgbClr val="006600"/>
                  </a:solidFill>
                  <a:latin typeface="Times New Roman" pitchFamily="18" charset="0"/>
                  <a:cs typeface="Titr" pitchFamily="2" charset="-78"/>
                </a:rPr>
                <a:t>حداكثر فروش</a:t>
              </a:r>
              <a:endParaRPr lang="en-US" sz="1600">
                <a:solidFill>
                  <a:srgbClr val="006600"/>
                </a:solidFill>
                <a:latin typeface="Times New Roman" pitchFamily="18" charset="0"/>
                <a:cs typeface="Titr" pitchFamily="2" charset="-78"/>
              </a:endParaRPr>
            </a:p>
          </p:txBody>
        </p:sp>
        <p:sp>
          <p:nvSpPr>
            <p:cNvPr id="133177" name="Text Box 46"/>
            <p:cNvSpPr txBox="1">
              <a:spLocks noChangeArrowheads="1"/>
            </p:cNvSpPr>
            <p:nvPr/>
          </p:nvSpPr>
          <p:spPr bwMode="auto">
            <a:xfrm>
              <a:off x="4512" y="1368"/>
              <a:ext cx="863" cy="443"/>
            </a:xfrm>
            <a:prstGeom prst="rect">
              <a:avLst/>
            </a:prstGeom>
            <a:noFill/>
            <a:ln w="9525">
              <a:noFill/>
              <a:miter lim="800000"/>
              <a:headEnd/>
              <a:tailEnd/>
            </a:ln>
          </p:spPr>
          <p:txBody>
            <a:bodyPr>
              <a:spAutoFit/>
            </a:bodyPr>
            <a:lstStyle/>
            <a:p>
              <a:pPr algn="ctr">
                <a:spcBef>
                  <a:spcPct val="50000"/>
                </a:spcBef>
              </a:pPr>
              <a:r>
                <a:rPr lang="ar-SA" sz="1600">
                  <a:solidFill>
                    <a:srgbClr val="006600"/>
                  </a:solidFill>
                  <a:latin typeface="Times New Roman" pitchFamily="18" charset="0"/>
                  <a:cs typeface="Titr" pitchFamily="2" charset="-78"/>
                </a:rPr>
                <a:t>ميزان فروش</a:t>
              </a:r>
            </a:p>
            <a:p>
              <a:pPr algn="ctr">
                <a:spcBef>
                  <a:spcPct val="50000"/>
                </a:spcBef>
              </a:pPr>
              <a:r>
                <a:rPr lang="ar-SA" sz="1600">
                  <a:solidFill>
                    <a:srgbClr val="006600"/>
                  </a:solidFill>
                  <a:latin typeface="Times New Roman" pitchFamily="18" charset="0"/>
                  <a:cs typeface="Titr" pitchFamily="2" charset="-78"/>
                </a:rPr>
                <a:t>(سود)</a:t>
              </a:r>
              <a:endParaRPr lang="en-US" sz="1600">
                <a:solidFill>
                  <a:srgbClr val="006600"/>
                </a:solidFill>
                <a:latin typeface="Times New Roman" pitchFamily="18" charset="0"/>
                <a:cs typeface="Titr" pitchFamily="2" charset="-78"/>
              </a:endParaRPr>
            </a:p>
          </p:txBody>
        </p:sp>
        <p:sp>
          <p:nvSpPr>
            <p:cNvPr id="133178" name="Line 47"/>
            <p:cNvSpPr>
              <a:spLocks noChangeShapeType="1"/>
            </p:cNvSpPr>
            <p:nvPr/>
          </p:nvSpPr>
          <p:spPr bwMode="auto">
            <a:xfrm flipV="1">
              <a:off x="4608" y="2784"/>
              <a:ext cx="0" cy="384"/>
            </a:xfrm>
            <a:prstGeom prst="line">
              <a:avLst/>
            </a:prstGeom>
            <a:noFill/>
            <a:ln w="19050">
              <a:solidFill>
                <a:srgbClr val="006600"/>
              </a:solidFill>
              <a:round/>
              <a:headEnd type="triangle" w="med" len="med"/>
              <a:tailEnd type="triangle" w="med" len="med"/>
            </a:ln>
          </p:spPr>
          <p:txBody>
            <a:bodyPr/>
            <a:lstStyle/>
            <a:p>
              <a:endParaRPr lang="en-US"/>
            </a:p>
          </p:txBody>
        </p:sp>
        <p:sp>
          <p:nvSpPr>
            <p:cNvPr id="133179" name="Text Box 48"/>
            <p:cNvSpPr txBox="1">
              <a:spLocks noChangeArrowheads="1"/>
            </p:cNvSpPr>
            <p:nvPr/>
          </p:nvSpPr>
          <p:spPr bwMode="auto">
            <a:xfrm>
              <a:off x="4512" y="2592"/>
              <a:ext cx="864" cy="212"/>
            </a:xfrm>
            <a:prstGeom prst="rect">
              <a:avLst/>
            </a:prstGeom>
            <a:noFill/>
            <a:ln w="9525">
              <a:noFill/>
              <a:miter lim="800000"/>
              <a:headEnd/>
              <a:tailEnd/>
            </a:ln>
          </p:spPr>
          <p:txBody>
            <a:bodyPr>
              <a:spAutoFit/>
            </a:bodyPr>
            <a:lstStyle/>
            <a:p>
              <a:pPr algn="l">
                <a:spcBef>
                  <a:spcPct val="50000"/>
                </a:spcBef>
              </a:pPr>
              <a:r>
                <a:rPr lang="ar-SA" sz="1600">
                  <a:solidFill>
                    <a:srgbClr val="006600"/>
                  </a:solidFill>
                  <a:latin typeface="Times New Roman" pitchFamily="18" charset="0"/>
                  <a:cs typeface="Titr" pitchFamily="2" charset="-78"/>
                </a:rPr>
                <a:t>حداقل فروش</a:t>
              </a:r>
              <a:endParaRPr lang="en-US" sz="1600">
                <a:solidFill>
                  <a:srgbClr val="006600"/>
                </a:solidFill>
                <a:latin typeface="Times New Roman" pitchFamily="18" charset="0"/>
                <a:cs typeface="Titr" pitchFamily="2" charset="-78"/>
              </a:endParaRPr>
            </a:p>
          </p:txBody>
        </p:sp>
      </p:grpSp>
      <p:grpSp>
        <p:nvGrpSpPr>
          <p:cNvPr id="133157" name="Group 49"/>
          <p:cNvGrpSpPr>
            <a:grpSpLocks/>
          </p:cNvGrpSpPr>
          <p:nvPr/>
        </p:nvGrpSpPr>
        <p:grpSpPr bwMode="auto">
          <a:xfrm>
            <a:off x="2028826" y="1138239"/>
            <a:ext cx="2862263" cy="3113087"/>
            <a:chOff x="336" y="768"/>
            <a:chExt cx="1906" cy="1961"/>
          </a:xfrm>
        </p:grpSpPr>
        <p:sp>
          <p:nvSpPr>
            <p:cNvPr id="133170" name="Text Box 50"/>
            <p:cNvSpPr txBox="1">
              <a:spLocks noChangeArrowheads="1"/>
            </p:cNvSpPr>
            <p:nvPr/>
          </p:nvSpPr>
          <p:spPr bwMode="auto">
            <a:xfrm>
              <a:off x="336" y="768"/>
              <a:ext cx="960" cy="233"/>
            </a:xfrm>
            <a:prstGeom prst="rect">
              <a:avLst/>
            </a:prstGeom>
            <a:noFill/>
            <a:ln w="9525">
              <a:noFill/>
              <a:miter lim="800000"/>
              <a:headEnd/>
              <a:tailEnd/>
            </a:ln>
          </p:spPr>
          <p:txBody>
            <a:bodyPr>
              <a:spAutoFit/>
            </a:bodyPr>
            <a:lstStyle/>
            <a:p>
              <a:pPr algn="ctr">
                <a:spcBef>
                  <a:spcPct val="50000"/>
                </a:spcBef>
              </a:pPr>
              <a:r>
                <a:rPr lang="ar-SA" b="1">
                  <a:solidFill>
                    <a:srgbClr val="7030A0"/>
                  </a:solidFill>
                  <a:latin typeface="Times New Roman" pitchFamily="18" charset="0"/>
                  <a:cs typeface="B Nazanin" pitchFamily="2" charset="-78"/>
                </a:rPr>
                <a:t>منحني فروش</a:t>
              </a:r>
              <a:endParaRPr lang="en-US" b="1">
                <a:solidFill>
                  <a:srgbClr val="7030A0"/>
                </a:solidFill>
                <a:latin typeface="Times New Roman" pitchFamily="18" charset="0"/>
                <a:cs typeface="B Nazanin" pitchFamily="2" charset="-78"/>
              </a:endParaRPr>
            </a:p>
          </p:txBody>
        </p:sp>
        <p:sp>
          <p:nvSpPr>
            <p:cNvPr id="133171" name="Text Box 51"/>
            <p:cNvSpPr txBox="1">
              <a:spLocks noChangeArrowheads="1"/>
            </p:cNvSpPr>
            <p:nvPr/>
          </p:nvSpPr>
          <p:spPr bwMode="auto">
            <a:xfrm>
              <a:off x="336" y="2304"/>
              <a:ext cx="960" cy="233"/>
            </a:xfrm>
            <a:prstGeom prst="rect">
              <a:avLst/>
            </a:prstGeom>
            <a:noFill/>
            <a:ln w="9525">
              <a:noFill/>
              <a:miter lim="800000"/>
              <a:headEnd/>
              <a:tailEnd/>
            </a:ln>
          </p:spPr>
          <p:txBody>
            <a:bodyPr>
              <a:spAutoFit/>
            </a:bodyPr>
            <a:lstStyle/>
            <a:p>
              <a:pPr algn="ctr">
                <a:spcBef>
                  <a:spcPct val="50000"/>
                </a:spcBef>
              </a:pPr>
              <a:r>
                <a:rPr lang="ar-SA" b="1">
                  <a:solidFill>
                    <a:srgbClr val="7030A0"/>
                  </a:solidFill>
                  <a:latin typeface="Times New Roman" pitchFamily="18" charset="0"/>
                  <a:cs typeface="B Nazanin" pitchFamily="2" charset="-78"/>
                </a:rPr>
                <a:t>منحني سود</a:t>
              </a:r>
              <a:endParaRPr lang="en-US" b="1">
                <a:solidFill>
                  <a:srgbClr val="7030A0"/>
                </a:solidFill>
                <a:latin typeface="Times New Roman" pitchFamily="18" charset="0"/>
                <a:cs typeface="B Nazanin" pitchFamily="2" charset="-78"/>
              </a:endParaRPr>
            </a:p>
          </p:txBody>
        </p:sp>
        <p:sp>
          <p:nvSpPr>
            <p:cNvPr id="19" name="Text Box 52"/>
            <p:cNvSpPr txBox="1">
              <a:spLocks noChangeArrowheads="1"/>
            </p:cNvSpPr>
            <p:nvPr/>
          </p:nvSpPr>
          <p:spPr bwMode="auto">
            <a:xfrm>
              <a:off x="1522" y="2496"/>
              <a:ext cx="720" cy="233"/>
            </a:xfrm>
            <a:prstGeom prst="rect">
              <a:avLst/>
            </a:prstGeom>
            <a:noFill/>
            <a:ln w="9525">
              <a:noFill/>
              <a:miter lim="800000"/>
              <a:headEnd/>
              <a:tailEnd/>
            </a:ln>
          </p:spPr>
          <p:txBody>
            <a:bodyPr>
              <a:spAutoFit/>
            </a:bodyPr>
            <a:lstStyle/>
            <a:p>
              <a:pPr algn="ctr">
                <a:spcBef>
                  <a:spcPct val="50000"/>
                </a:spcBef>
                <a:defRPr/>
              </a:pPr>
              <a:r>
                <a:rPr lang="ar-SA" b="1" dirty="0">
                  <a:solidFill>
                    <a:schemeClr val="tx1">
                      <a:lumMod val="95000"/>
                      <a:lumOff val="5000"/>
                    </a:schemeClr>
                  </a:solidFill>
                  <a:latin typeface="Times New Roman" pitchFamily="18" charset="0"/>
                  <a:cs typeface="B Nazanin" pitchFamily="2" charset="-78"/>
                </a:rPr>
                <a:t>ناحيه سود</a:t>
              </a:r>
              <a:endParaRPr lang="en-US" b="1" dirty="0">
                <a:solidFill>
                  <a:schemeClr val="tx1">
                    <a:lumMod val="95000"/>
                    <a:lumOff val="5000"/>
                  </a:schemeClr>
                </a:solidFill>
                <a:latin typeface="Times New Roman" pitchFamily="18" charset="0"/>
                <a:cs typeface="B Nazanin" pitchFamily="2" charset="-78"/>
              </a:endParaRPr>
            </a:p>
          </p:txBody>
        </p:sp>
      </p:grpSp>
      <p:grpSp>
        <p:nvGrpSpPr>
          <p:cNvPr id="133158" name="Group 53"/>
          <p:cNvGrpSpPr>
            <a:grpSpLocks/>
          </p:cNvGrpSpPr>
          <p:nvPr/>
        </p:nvGrpSpPr>
        <p:grpSpPr bwMode="auto">
          <a:xfrm>
            <a:off x="1952625" y="865188"/>
            <a:ext cx="6343650" cy="4159250"/>
            <a:chOff x="288" y="596"/>
            <a:chExt cx="4224" cy="2620"/>
          </a:xfrm>
        </p:grpSpPr>
        <p:sp>
          <p:nvSpPr>
            <p:cNvPr id="133168" name="Freeform 54"/>
            <p:cNvSpPr>
              <a:spLocks/>
            </p:cNvSpPr>
            <p:nvPr/>
          </p:nvSpPr>
          <p:spPr bwMode="auto">
            <a:xfrm>
              <a:off x="288" y="596"/>
              <a:ext cx="4221" cy="2213"/>
            </a:xfrm>
            <a:custGeom>
              <a:avLst/>
              <a:gdLst>
                <a:gd name="T0" fmla="*/ 0 w 4221"/>
                <a:gd name="T1" fmla="*/ 1594 h 2213"/>
                <a:gd name="T2" fmla="*/ 165 w 4221"/>
                <a:gd name="T3" fmla="*/ 1511 h 2213"/>
                <a:gd name="T4" fmla="*/ 485 w 4221"/>
                <a:gd name="T5" fmla="*/ 1237 h 2213"/>
                <a:gd name="T6" fmla="*/ 869 w 4221"/>
                <a:gd name="T7" fmla="*/ 725 h 2213"/>
                <a:gd name="T8" fmla="*/ 1104 w 4221"/>
                <a:gd name="T9" fmla="*/ 364 h 2213"/>
                <a:gd name="T10" fmla="*/ 1440 w 4221"/>
                <a:gd name="T11" fmla="*/ 52 h 2213"/>
                <a:gd name="T12" fmla="*/ 1968 w 4221"/>
                <a:gd name="T13" fmla="*/ 76 h 2213"/>
                <a:gd name="T14" fmla="*/ 2400 w 4221"/>
                <a:gd name="T15" fmla="*/ 508 h 2213"/>
                <a:gd name="T16" fmla="*/ 2592 w 4221"/>
                <a:gd name="T17" fmla="*/ 844 h 2213"/>
                <a:gd name="T18" fmla="*/ 2784 w 4221"/>
                <a:gd name="T19" fmla="*/ 1228 h 2213"/>
                <a:gd name="T20" fmla="*/ 3072 w 4221"/>
                <a:gd name="T21" fmla="*/ 1612 h 2213"/>
                <a:gd name="T22" fmla="*/ 3337 w 4221"/>
                <a:gd name="T23" fmla="*/ 1895 h 2213"/>
                <a:gd name="T24" fmla="*/ 3603 w 4221"/>
                <a:gd name="T25" fmla="*/ 2071 h 2213"/>
                <a:gd name="T26" fmla="*/ 3954 w 4221"/>
                <a:gd name="T27" fmla="*/ 2191 h 2213"/>
                <a:gd name="T28" fmla="*/ 4221 w 4221"/>
                <a:gd name="T29" fmla="*/ 2206 h 2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21"/>
                <a:gd name="T46" fmla="*/ 0 h 2213"/>
                <a:gd name="T47" fmla="*/ 4221 w 4221"/>
                <a:gd name="T48" fmla="*/ 2213 h 22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21" h="2213">
                  <a:moveTo>
                    <a:pt x="0" y="1594"/>
                  </a:moveTo>
                  <a:cubicBezTo>
                    <a:pt x="27" y="1580"/>
                    <a:pt x="84" y="1570"/>
                    <a:pt x="165" y="1511"/>
                  </a:cubicBezTo>
                  <a:cubicBezTo>
                    <a:pt x="246" y="1452"/>
                    <a:pt x="368" y="1368"/>
                    <a:pt x="485" y="1237"/>
                  </a:cubicBezTo>
                  <a:cubicBezTo>
                    <a:pt x="602" y="1106"/>
                    <a:pt x="766" y="870"/>
                    <a:pt x="869" y="725"/>
                  </a:cubicBezTo>
                  <a:cubicBezTo>
                    <a:pt x="972" y="580"/>
                    <a:pt x="1009" y="476"/>
                    <a:pt x="1104" y="364"/>
                  </a:cubicBezTo>
                  <a:cubicBezTo>
                    <a:pt x="1199" y="252"/>
                    <a:pt x="1296" y="100"/>
                    <a:pt x="1440" y="52"/>
                  </a:cubicBezTo>
                  <a:cubicBezTo>
                    <a:pt x="1584" y="4"/>
                    <a:pt x="1808" y="0"/>
                    <a:pt x="1968" y="76"/>
                  </a:cubicBezTo>
                  <a:cubicBezTo>
                    <a:pt x="2128" y="152"/>
                    <a:pt x="2296" y="380"/>
                    <a:pt x="2400" y="508"/>
                  </a:cubicBezTo>
                  <a:cubicBezTo>
                    <a:pt x="2504" y="636"/>
                    <a:pt x="2528" y="724"/>
                    <a:pt x="2592" y="844"/>
                  </a:cubicBezTo>
                  <a:cubicBezTo>
                    <a:pt x="2656" y="964"/>
                    <a:pt x="2704" y="1100"/>
                    <a:pt x="2784" y="1228"/>
                  </a:cubicBezTo>
                  <a:cubicBezTo>
                    <a:pt x="2864" y="1356"/>
                    <a:pt x="2980" y="1501"/>
                    <a:pt x="3072" y="1612"/>
                  </a:cubicBezTo>
                  <a:cubicBezTo>
                    <a:pt x="3164" y="1723"/>
                    <a:pt x="3249" y="1819"/>
                    <a:pt x="3337" y="1895"/>
                  </a:cubicBezTo>
                  <a:cubicBezTo>
                    <a:pt x="3425" y="1971"/>
                    <a:pt x="3500" y="2022"/>
                    <a:pt x="3603" y="2071"/>
                  </a:cubicBezTo>
                  <a:cubicBezTo>
                    <a:pt x="3706" y="2120"/>
                    <a:pt x="3851" y="2169"/>
                    <a:pt x="3954" y="2191"/>
                  </a:cubicBezTo>
                  <a:cubicBezTo>
                    <a:pt x="4057" y="2213"/>
                    <a:pt x="4166" y="2203"/>
                    <a:pt x="4221" y="2206"/>
                  </a:cubicBezTo>
                </a:path>
              </a:pathLst>
            </a:custGeom>
            <a:noFill/>
            <a:ln w="9525">
              <a:solidFill>
                <a:schemeClr val="tx1"/>
              </a:solidFill>
              <a:round/>
              <a:headEnd/>
              <a:tailEnd/>
            </a:ln>
          </p:spPr>
          <p:txBody>
            <a:bodyPr/>
            <a:lstStyle/>
            <a:p>
              <a:endParaRPr lang="ar-SA"/>
            </a:p>
          </p:txBody>
        </p:sp>
        <p:sp>
          <p:nvSpPr>
            <p:cNvPr id="133169" name="Freeform 55"/>
            <p:cNvSpPr>
              <a:spLocks/>
            </p:cNvSpPr>
            <p:nvPr/>
          </p:nvSpPr>
          <p:spPr bwMode="auto">
            <a:xfrm>
              <a:off x="294" y="1950"/>
              <a:ext cx="4218" cy="1266"/>
            </a:xfrm>
            <a:custGeom>
              <a:avLst/>
              <a:gdLst>
                <a:gd name="T0" fmla="*/ 0 w 4218"/>
                <a:gd name="T1" fmla="*/ 855 h 1266"/>
                <a:gd name="T2" fmla="*/ 192 w 4218"/>
                <a:gd name="T3" fmla="*/ 831 h 1266"/>
                <a:gd name="T4" fmla="*/ 546 w 4218"/>
                <a:gd name="T5" fmla="*/ 741 h 1266"/>
                <a:gd name="T6" fmla="*/ 1122 w 4218"/>
                <a:gd name="T7" fmla="*/ 474 h 1266"/>
                <a:gd name="T8" fmla="*/ 1317 w 4218"/>
                <a:gd name="T9" fmla="*/ 357 h 1266"/>
                <a:gd name="T10" fmla="*/ 1500 w 4218"/>
                <a:gd name="T11" fmla="*/ 216 h 1266"/>
                <a:gd name="T12" fmla="*/ 1683 w 4218"/>
                <a:gd name="T13" fmla="*/ 84 h 1266"/>
                <a:gd name="T14" fmla="*/ 1914 w 4218"/>
                <a:gd name="T15" fmla="*/ 21 h 1266"/>
                <a:gd name="T16" fmla="*/ 2202 w 4218"/>
                <a:gd name="T17" fmla="*/ 74 h 1266"/>
                <a:gd name="T18" fmla="*/ 2698 w 4218"/>
                <a:gd name="T19" fmla="*/ 466 h 1266"/>
                <a:gd name="T20" fmla="*/ 3123 w 4218"/>
                <a:gd name="T21" fmla="*/ 837 h 1266"/>
                <a:gd name="T22" fmla="*/ 3162 w 4218"/>
                <a:gd name="T23" fmla="*/ 876 h 1266"/>
                <a:gd name="T24" fmla="*/ 3377 w 4218"/>
                <a:gd name="T25" fmla="*/ 1008 h 1266"/>
                <a:gd name="T26" fmla="*/ 3666 w 4218"/>
                <a:gd name="T27" fmla="*/ 1134 h 1266"/>
                <a:gd name="T28" fmla="*/ 3942 w 4218"/>
                <a:gd name="T29" fmla="*/ 1230 h 1266"/>
                <a:gd name="T30" fmla="*/ 4218 w 4218"/>
                <a:gd name="T31" fmla="*/ 1266 h 12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18"/>
                <a:gd name="T49" fmla="*/ 0 h 1266"/>
                <a:gd name="T50" fmla="*/ 4218 w 4218"/>
                <a:gd name="T51" fmla="*/ 1266 h 12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18" h="1266">
                  <a:moveTo>
                    <a:pt x="0" y="855"/>
                  </a:moveTo>
                  <a:cubicBezTo>
                    <a:pt x="32" y="851"/>
                    <a:pt x="101" y="850"/>
                    <a:pt x="192" y="831"/>
                  </a:cubicBezTo>
                  <a:cubicBezTo>
                    <a:pt x="283" y="812"/>
                    <a:pt x="391" y="801"/>
                    <a:pt x="546" y="741"/>
                  </a:cubicBezTo>
                  <a:cubicBezTo>
                    <a:pt x="701" y="681"/>
                    <a:pt x="994" y="538"/>
                    <a:pt x="1122" y="474"/>
                  </a:cubicBezTo>
                  <a:cubicBezTo>
                    <a:pt x="1250" y="410"/>
                    <a:pt x="1254" y="400"/>
                    <a:pt x="1317" y="357"/>
                  </a:cubicBezTo>
                  <a:cubicBezTo>
                    <a:pt x="1380" y="314"/>
                    <a:pt x="1439" y="262"/>
                    <a:pt x="1500" y="216"/>
                  </a:cubicBezTo>
                  <a:cubicBezTo>
                    <a:pt x="1561" y="170"/>
                    <a:pt x="1614" y="116"/>
                    <a:pt x="1683" y="84"/>
                  </a:cubicBezTo>
                  <a:cubicBezTo>
                    <a:pt x="1752" y="52"/>
                    <a:pt x="1828" y="23"/>
                    <a:pt x="1914" y="21"/>
                  </a:cubicBezTo>
                  <a:cubicBezTo>
                    <a:pt x="2000" y="19"/>
                    <a:pt x="2071" y="0"/>
                    <a:pt x="2202" y="74"/>
                  </a:cubicBezTo>
                  <a:cubicBezTo>
                    <a:pt x="2333" y="148"/>
                    <a:pt x="2544" y="339"/>
                    <a:pt x="2698" y="466"/>
                  </a:cubicBezTo>
                  <a:cubicBezTo>
                    <a:pt x="2852" y="593"/>
                    <a:pt x="3046" y="769"/>
                    <a:pt x="3123" y="837"/>
                  </a:cubicBezTo>
                  <a:cubicBezTo>
                    <a:pt x="3200" y="905"/>
                    <a:pt x="3120" y="848"/>
                    <a:pt x="3162" y="876"/>
                  </a:cubicBezTo>
                  <a:cubicBezTo>
                    <a:pt x="3204" y="904"/>
                    <a:pt x="3293" y="965"/>
                    <a:pt x="3377" y="1008"/>
                  </a:cubicBezTo>
                  <a:cubicBezTo>
                    <a:pt x="3461" y="1051"/>
                    <a:pt x="3572" y="1097"/>
                    <a:pt x="3666" y="1134"/>
                  </a:cubicBezTo>
                  <a:cubicBezTo>
                    <a:pt x="3760" y="1171"/>
                    <a:pt x="3850" y="1208"/>
                    <a:pt x="3942" y="1230"/>
                  </a:cubicBezTo>
                  <a:cubicBezTo>
                    <a:pt x="4034" y="1252"/>
                    <a:pt x="4161" y="1259"/>
                    <a:pt x="4218" y="1266"/>
                  </a:cubicBezTo>
                </a:path>
              </a:pathLst>
            </a:custGeom>
            <a:noFill/>
            <a:ln w="9525">
              <a:solidFill>
                <a:schemeClr val="tx1"/>
              </a:solidFill>
              <a:round/>
              <a:headEnd/>
              <a:tailEnd/>
            </a:ln>
          </p:spPr>
          <p:txBody>
            <a:bodyPr/>
            <a:lstStyle/>
            <a:p>
              <a:endParaRPr lang="ar-SA"/>
            </a:p>
          </p:txBody>
        </p:sp>
      </p:grpSp>
      <p:cxnSp>
        <p:nvCxnSpPr>
          <p:cNvPr id="23" name="Straight Arrow Connector 22"/>
          <p:cNvCxnSpPr/>
          <p:nvPr/>
        </p:nvCxnSpPr>
        <p:spPr>
          <a:xfrm rot="16200000" flipH="1">
            <a:off x="8366919" y="3452019"/>
            <a:ext cx="1163638" cy="0"/>
          </a:xfrm>
          <a:prstGeom prst="straightConnector1">
            <a:avLst/>
          </a:prstGeom>
          <a:ln w="22225">
            <a:solidFill>
              <a:srgbClr val="056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V="1">
            <a:off x="8326438" y="1582738"/>
            <a:ext cx="1219200" cy="25400"/>
          </a:xfrm>
          <a:prstGeom prst="straightConnector1">
            <a:avLst/>
          </a:prstGeom>
          <a:ln w="22225">
            <a:solidFill>
              <a:srgbClr val="056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489575" y="493713"/>
            <a:ext cx="1174750" cy="4762"/>
          </a:xfrm>
          <a:prstGeom prst="straightConnector1">
            <a:avLst/>
          </a:prstGeom>
          <a:ln w="22225">
            <a:solidFill>
              <a:srgbClr val="056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flipV="1">
            <a:off x="3543301" y="493713"/>
            <a:ext cx="1152525" cy="4762"/>
          </a:xfrm>
          <a:prstGeom prst="straightConnector1">
            <a:avLst/>
          </a:prstGeom>
          <a:ln w="22225">
            <a:solidFill>
              <a:srgbClr val="056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2E913F20-3FAA-4128-8D06-C3B0AA9DFCF9}" type="slidenum">
              <a:rPr lang="en-US" smtClean="0"/>
              <a:t>105</a:t>
            </a:fld>
            <a:endParaRPr lang="en-US"/>
          </a:p>
        </p:txBody>
      </p:sp>
    </p:spTree>
    <p:extLst>
      <p:ext uri="{BB962C8B-B14F-4D97-AF65-F5344CB8AC3E}">
        <p14:creationId xmlns:p14="http://schemas.microsoft.com/office/powerpoint/2010/main" val="102652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extLst>
              <p:ext uri="{D42A27DB-BD31-4B8C-83A1-F6EECF244321}">
                <p14:modId xmlns:p14="http://schemas.microsoft.com/office/powerpoint/2010/main" val="2786726498"/>
              </p:ext>
            </p:extLst>
          </p:nvPr>
        </p:nvGraphicFramePr>
        <p:xfrm>
          <a:off x="1311579" y="357189"/>
          <a:ext cx="9230468" cy="6421481"/>
        </p:xfrm>
        <a:graphic>
          <a:graphicData uri="http://schemas.openxmlformats.org/drawingml/2006/table">
            <a:tbl>
              <a:tblPr/>
              <a:tblGrid>
                <a:gridCol w="2020562">
                  <a:extLst>
                    <a:ext uri="{9D8B030D-6E8A-4147-A177-3AD203B41FA5}">
                      <a16:colId xmlns:a16="http://schemas.microsoft.com/office/drawing/2014/main" val="20000"/>
                    </a:ext>
                  </a:extLst>
                </a:gridCol>
                <a:gridCol w="1938147">
                  <a:extLst>
                    <a:ext uri="{9D8B030D-6E8A-4147-A177-3AD203B41FA5}">
                      <a16:colId xmlns:a16="http://schemas.microsoft.com/office/drawing/2014/main" val="20001"/>
                    </a:ext>
                  </a:extLst>
                </a:gridCol>
                <a:gridCol w="1783096">
                  <a:extLst>
                    <a:ext uri="{9D8B030D-6E8A-4147-A177-3AD203B41FA5}">
                      <a16:colId xmlns:a16="http://schemas.microsoft.com/office/drawing/2014/main" val="20002"/>
                    </a:ext>
                  </a:extLst>
                </a:gridCol>
                <a:gridCol w="1506907">
                  <a:extLst>
                    <a:ext uri="{9D8B030D-6E8A-4147-A177-3AD203B41FA5}">
                      <a16:colId xmlns:a16="http://schemas.microsoft.com/office/drawing/2014/main" val="20003"/>
                    </a:ext>
                  </a:extLst>
                </a:gridCol>
                <a:gridCol w="1623227">
                  <a:extLst>
                    <a:ext uri="{9D8B030D-6E8A-4147-A177-3AD203B41FA5}">
                      <a16:colId xmlns:a16="http://schemas.microsoft.com/office/drawing/2014/main" val="20004"/>
                    </a:ext>
                  </a:extLst>
                </a:gridCol>
                <a:gridCol w="358529">
                  <a:extLst>
                    <a:ext uri="{9D8B030D-6E8A-4147-A177-3AD203B41FA5}">
                      <a16:colId xmlns:a16="http://schemas.microsoft.com/office/drawing/2014/main" val="20005"/>
                    </a:ext>
                  </a:extLst>
                </a:gridCol>
              </a:tblGrid>
              <a:tr h="657404">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dirty="0" smtClean="0">
                          <a:ln>
                            <a:noFill/>
                          </a:ln>
                          <a:solidFill>
                            <a:schemeClr val="tx1"/>
                          </a:solidFill>
                          <a:effectLst/>
                          <a:latin typeface="+mj-lt"/>
                          <a:cs typeface="B Nazanin" pitchFamily="2" charset="-78"/>
                        </a:rPr>
                        <a:t>افول</a:t>
                      </a:r>
                      <a:endParaRPr kumimoji="0" lang="en-US" sz="1600" b="1" i="0" u="none" strike="noStrike" cap="none" normalizeH="0" baseline="0" dirty="0" smtClean="0">
                        <a:ln>
                          <a:noFill/>
                        </a:ln>
                        <a:solidFill>
                          <a:schemeClr val="tx1"/>
                        </a:solidFill>
                        <a:effectLst/>
                        <a:latin typeface="+mj-lt"/>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FF"/>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smtClean="0">
                          <a:ln>
                            <a:noFill/>
                          </a:ln>
                          <a:solidFill>
                            <a:schemeClr val="tx1"/>
                          </a:solidFill>
                          <a:effectLst/>
                          <a:latin typeface="+mj-lt"/>
                          <a:cs typeface="B Nazanin" pitchFamily="2" charset="-78"/>
                        </a:rPr>
                        <a:t>بلوغ</a:t>
                      </a:r>
                      <a:endParaRPr kumimoji="0" lang="en-US" sz="1600" b="1" i="0" u="none" strike="noStrike" cap="none" normalizeH="0" baseline="0" smtClean="0">
                        <a:ln>
                          <a:noFill/>
                        </a:ln>
                        <a:solidFill>
                          <a:schemeClr val="tx1"/>
                        </a:solidFill>
                        <a:effectLst/>
                        <a:latin typeface="+mj-lt"/>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FF"/>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smtClean="0">
                          <a:ln>
                            <a:noFill/>
                          </a:ln>
                          <a:solidFill>
                            <a:schemeClr val="tx1"/>
                          </a:solidFill>
                          <a:effectLst/>
                          <a:latin typeface="+mj-lt"/>
                          <a:cs typeface="B Nazanin" pitchFamily="2" charset="-78"/>
                        </a:rPr>
                        <a:t>رشد</a:t>
                      </a:r>
                      <a:endParaRPr kumimoji="0" lang="en-US" sz="1600" b="1" i="0" u="none" strike="noStrike" cap="none" normalizeH="0" baseline="0" smtClean="0">
                        <a:ln>
                          <a:noFill/>
                        </a:ln>
                        <a:solidFill>
                          <a:schemeClr val="tx1"/>
                        </a:solidFill>
                        <a:effectLst/>
                        <a:latin typeface="+mj-lt"/>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FF"/>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smtClean="0">
                          <a:ln>
                            <a:noFill/>
                          </a:ln>
                          <a:solidFill>
                            <a:schemeClr val="tx1"/>
                          </a:solidFill>
                          <a:effectLst/>
                          <a:latin typeface="+mj-lt"/>
                          <a:cs typeface="B Nazanin" pitchFamily="2" charset="-78"/>
                        </a:rPr>
                        <a:t>معرفي</a:t>
                      </a:r>
                      <a:endParaRPr kumimoji="0" lang="en-US" sz="1600" b="1" i="0" u="none" strike="noStrike" cap="none" normalizeH="0" baseline="0" smtClean="0">
                        <a:ln>
                          <a:noFill/>
                        </a:ln>
                        <a:solidFill>
                          <a:schemeClr val="tx1"/>
                        </a:solidFill>
                        <a:effectLst/>
                        <a:latin typeface="+mj-lt"/>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FF"/>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dirty="0" smtClean="0">
                          <a:ln>
                            <a:noFill/>
                          </a:ln>
                          <a:solidFill>
                            <a:schemeClr val="tx1"/>
                          </a:solidFill>
                          <a:effectLst/>
                          <a:latin typeface="+mj-lt"/>
                          <a:cs typeface="B Nazanin" pitchFamily="2" charset="-78"/>
                        </a:rPr>
                        <a:t>مراحل چرخه</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dirty="0" smtClean="0">
                          <a:ln>
                            <a:noFill/>
                          </a:ln>
                          <a:solidFill>
                            <a:schemeClr val="tx1"/>
                          </a:solidFill>
                          <a:effectLst/>
                          <a:latin typeface="+mj-lt"/>
                          <a:cs typeface="B Nazanin" pitchFamily="2" charset="-78"/>
                        </a:rPr>
                        <a:t>حيات محصول</a:t>
                      </a:r>
                      <a:endParaRPr kumimoji="0" lang="en-US" sz="1600" b="1" i="0" u="none" strike="noStrike" cap="none" normalizeH="0" baseline="0" dirty="0" smtClean="0">
                        <a:ln>
                          <a:noFill/>
                        </a:ln>
                        <a:solidFill>
                          <a:schemeClr val="tx1"/>
                        </a:solidFill>
                        <a:effectLst/>
                        <a:latin typeface="+mj-lt"/>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FF"/>
                    </a:solid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endParaRPr kumimoji="0" lang="fa-IR" sz="1600" b="0" i="0" u="none" strike="noStrike" cap="none" normalizeH="0" baseline="0" dirty="0" smtClean="0">
                        <a:ln>
                          <a:noFill/>
                        </a:ln>
                        <a:solidFill>
                          <a:schemeClr val="tx1"/>
                        </a:solidFill>
                        <a:effectLst/>
                        <a:latin typeface="+mj-lt"/>
                        <a:cs typeface="B Nazanin" pitchFamily="2" charset="-78"/>
                      </a:endParaRPr>
                    </a:p>
                  </a:txBody>
                  <a:tcPr horzOverflow="overflow">
                    <a:lnL w="12700" cap="flat" cmpd="sng" algn="ctr">
                      <a:solidFill>
                        <a:schemeClr val="tx1"/>
                      </a:solidFill>
                      <a:prstDash val="solid"/>
                      <a:round/>
                      <a:headEnd type="none" w="med" len="med"/>
                      <a:tailEnd type="none" w="med" len="med"/>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80591">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تدافعي و تحليلگري</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صرف هزينه به صورت متمركز و يا متمايز سازي متمركز</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پيشروي</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رهبري هزينه</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راهبردهاي اساسي  قابل استفاده در هر مرحله از چرخه حيات</a:t>
                      </a:r>
                      <a:endParaRPr kumimoji="0" lang="en-US" sz="1600" b="0" i="0" u="none" strike="noStrike" cap="none" normalizeH="0" baseline="0" dirty="0" smtClean="0">
                        <a:ln>
                          <a:noFill/>
                        </a:ln>
                        <a:solidFill>
                          <a:schemeClr val="tx1"/>
                        </a:solidFill>
                        <a:effectLst/>
                        <a:latin typeface="+mj-lt"/>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alpha val="50000"/>
                      </a:schemeClr>
                    </a:solid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endParaRPr kumimoji="0" lang="fa-IR" sz="1600" b="0" i="0" u="none" strike="noStrike" cap="none" normalizeH="0" baseline="0" dirty="0" smtClean="0">
                        <a:ln>
                          <a:noFill/>
                        </a:ln>
                        <a:solidFill>
                          <a:schemeClr val="tx1"/>
                        </a:solidFill>
                        <a:effectLst/>
                        <a:latin typeface="+mj-lt"/>
                        <a:cs typeface="B Nazanin" pitchFamily="2" charset="-78"/>
                      </a:endParaRPr>
                    </a:p>
                  </a:txBody>
                  <a:tcPr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7582">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كاهش توليد و بازاريابي در مقياس محدود</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كاهش هزينه توليد و بازاريابي براي جلوگيري از كاهش سود.</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تحقيق و توسعه براي نوآوري و رقابت در ارائه محصولات فعلي.</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ايجاد و توسعه ارتباطات با تأمين كنندگان مواد اوليه و جلب اعتماد آنان.</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1. تحقيق و توسعه در مورد محصولات و خدمات جديد</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alpha val="50000"/>
                      </a:schemeClr>
                    </a:solidFill>
                  </a:tcPr>
                </a:tc>
                <a:tc rowSpan="4">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dirty="0" smtClean="0">
                          <a:ln>
                            <a:noFill/>
                          </a:ln>
                          <a:solidFill>
                            <a:schemeClr val="tx1"/>
                          </a:solidFill>
                          <a:effectLst/>
                          <a:latin typeface="+mj-lt"/>
                          <a:cs typeface="B Nazanin" pitchFamily="2" charset="-78"/>
                        </a:rPr>
                        <a:t>امور راهبردي</a:t>
                      </a:r>
                      <a:endParaRPr kumimoji="0" lang="en-US" sz="1600" b="1" i="0" u="none" strike="noStrike" cap="none" normalizeH="0" baseline="0" dirty="0" smtClean="0">
                        <a:ln>
                          <a:noFill/>
                        </a:ln>
                        <a:solidFill>
                          <a:schemeClr val="tx1"/>
                        </a:solidFill>
                        <a:effectLst/>
                        <a:latin typeface="+mj-lt"/>
                        <a:cs typeface="B Nazanin" pitchFamily="2" charset="-78"/>
                      </a:endParaRPr>
                    </a:p>
                  </a:txBody>
                  <a:tcPr vert="eaVert"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1107582">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بررسي براي كاهش موجودي</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بررسي براي توسعة چرخه حيات محصول از طريق به هنگام‏سازي كيفيت محصول با معرفي مجدد آن.</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جستجو براي تعيين ميزان توليد اقتصادي.</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برنامه‏ريزي مالي براي كنترل جريان نقدينگي.</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2. پيش‏بيني فروش و روندهاي اصلي سازمان</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alpha val="50000"/>
                      </a:schemeClr>
                    </a:solidFill>
                  </a:tcPr>
                </a:tc>
                <a:tc vMerge="1">
                  <a:txBody>
                    <a:bodyPr/>
                    <a:lstStyle/>
                    <a:p>
                      <a:pPr rtl="1"/>
                      <a:endParaRPr lang="fa-IR"/>
                    </a:p>
                  </a:txBody>
                  <a:tcPr/>
                </a:tc>
                <a:extLst>
                  <a:ext uri="{0D108BD9-81ED-4DB2-BD59-A6C34878D82A}">
                    <a16:rowId xmlns:a16="http://schemas.microsoft.com/office/drawing/2014/main" val="10003"/>
                  </a:ext>
                </a:extLst>
              </a:tr>
              <a:tr h="1357682">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افزايش وظايف و مأموريتهاي نيروي انساني ، كاهش هزينه‏هاي تبليغات ، رقابت از طريق كاهش هزينه توليد و كاهش قيمتها</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تأكيد بر ارائه خدمت به مشتري.</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مطالعه رفتار رقبا.</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افزايش عمليات توليد و بازاريابي.</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3. توليد و آزمايشهاي بازاريابي</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alpha val="50000"/>
                      </a:schemeClr>
                    </a:solidFill>
                  </a:tcPr>
                </a:tc>
                <a:tc vMerge="1">
                  <a:txBody>
                    <a:bodyPr/>
                    <a:lstStyle/>
                    <a:p>
                      <a:pPr rtl="1"/>
                      <a:endParaRPr lang="fa-IR"/>
                    </a:p>
                  </a:txBody>
                  <a:tcPr/>
                </a:tc>
                <a:extLst>
                  <a:ext uri="{0D108BD9-81ED-4DB2-BD59-A6C34878D82A}">
                    <a16:rowId xmlns:a16="http://schemas.microsoft.com/office/drawing/2014/main" val="10004"/>
                  </a:ext>
                </a:extLst>
              </a:tr>
              <a:tr h="1107582">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برنامه‏ريزي براي خاتمه توليد محصولات يا قطع خط توليد.</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بررسي بخشهاي ناديده گرفته شدة بازار</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تلاش براي افزايش وفاداري مشتري به محصول و جلب علايق و ترجيحات مشتري به مصرف محصول مورد نظر</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پيش‏بيني ميزان رقابت</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mj-lt"/>
                          <a:cs typeface="B Nazanin" pitchFamily="2" charset="-78"/>
                        </a:rPr>
                        <a:t>4. جمع‏آوري اطلاعات و آموزش نيروي انساني</a:t>
                      </a:r>
                      <a:endParaRPr kumimoji="0" lang="en-US" sz="1600" b="0" i="0" u="none" strike="noStrike" cap="none" normalizeH="0" baseline="0" dirty="0" smtClean="0">
                        <a:ln>
                          <a:noFill/>
                        </a:ln>
                        <a:solidFill>
                          <a:schemeClr val="tx1"/>
                        </a:solidFill>
                        <a:effectLst/>
                        <a:latin typeface="+mj-lt"/>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alpha val="50000"/>
                      </a:schemeClr>
                    </a:solidFill>
                  </a:tcPr>
                </a:tc>
                <a:tc vMerge="1">
                  <a:txBody>
                    <a:bodyPr/>
                    <a:lstStyle/>
                    <a:p>
                      <a:pPr rtl="1"/>
                      <a:endParaRPr lang="fa-IR"/>
                    </a:p>
                  </a:txBody>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2E913F20-3FAA-4128-8D06-C3B0AA9DFCF9}" type="slidenum">
              <a:rPr lang="en-US" smtClean="0"/>
              <a:t>106</a:t>
            </a:fld>
            <a:endParaRPr lang="en-US"/>
          </a:p>
        </p:txBody>
      </p:sp>
      <p:sp>
        <p:nvSpPr>
          <p:cNvPr id="9" name="Rectangle 3"/>
          <p:cNvSpPr>
            <a:spLocks noChangeArrowheads="1"/>
          </p:cNvSpPr>
          <p:nvPr/>
        </p:nvSpPr>
        <p:spPr bwMode="auto">
          <a:xfrm>
            <a:off x="10784094" y="323011"/>
            <a:ext cx="1046440" cy="5794607"/>
          </a:xfrm>
          <a:prstGeom prst="rect">
            <a:avLst/>
          </a:prstGeom>
          <a:noFill/>
          <a:ln w="9525">
            <a:noFill/>
            <a:miter lim="800000"/>
            <a:headEnd/>
            <a:tailEnd/>
          </a:ln>
        </p:spPr>
        <p:txBody>
          <a:bodyPr vert="vert" wrap="square">
            <a:spAutoFit/>
          </a:bodyPr>
          <a:lstStyle/>
          <a:p>
            <a:pPr algn="ctr"/>
            <a:r>
              <a:rPr lang="ar-SA" sz="2800" dirty="0">
                <a:latin typeface="Arial Black" pitchFamily="34" charset="0"/>
                <a:cs typeface="B Titr" pitchFamily="2" charset="-78"/>
              </a:rPr>
              <a:t>اقدامات راهبردي متناسب با هر مرحله از چرخه حيات محصول</a:t>
            </a:r>
            <a:endParaRPr lang="en-US" sz="1100" dirty="0">
              <a:latin typeface="Arial Black" pitchFamily="34" charset="0"/>
              <a:cs typeface="B Titr" pitchFamily="2" charset="-78"/>
            </a:endParaRPr>
          </a:p>
        </p:txBody>
      </p:sp>
    </p:spTree>
    <p:extLst>
      <p:ext uri="{BB962C8B-B14F-4D97-AF65-F5344CB8AC3E}">
        <p14:creationId xmlns:p14="http://schemas.microsoft.com/office/powerpoint/2010/main" val="2937029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3B08B224-3932-4834-90BE-6969363F3CEF}" type="slidenum">
              <a:rPr kumimoji="0" lang="ar-SA" sz="1600">
                <a:solidFill>
                  <a:schemeClr val="bg2"/>
                </a:solidFill>
                <a:latin typeface="Albertus Extra Bold" pitchFamily="34" charset="0"/>
                <a:cs typeface="B Yekan" panose="00000400000000000000" pitchFamily="2" charset="-78"/>
              </a:rPr>
              <a:pPr eaLnBrk="1" hangingPunct="1"/>
              <a:t>107</a:t>
            </a:fld>
            <a:endParaRPr kumimoji="0" lang="en-US" sz="1600">
              <a:solidFill>
                <a:schemeClr val="bg2"/>
              </a:solidFill>
              <a:latin typeface="Albertus Extra Bold" pitchFamily="34" charset="0"/>
              <a:cs typeface="B Yekan" panose="00000400000000000000" pitchFamily="2" charset="-78"/>
            </a:endParaRPr>
          </a:p>
        </p:txBody>
      </p:sp>
      <p:sp>
        <p:nvSpPr>
          <p:cNvPr id="97283" name="Text Box 3"/>
          <p:cNvSpPr txBox="1">
            <a:spLocks noChangeArrowheads="1"/>
          </p:cNvSpPr>
          <p:nvPr/>
        </p:nvSpPr>
        <p:spPr bwMode="auto">
          <a:xfrm>
            <a:off x="5072624" y="274639"/>
            <a:ext cx="63373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eaLnBrk="1" hangingPunct="1">
              <a:spcBef>
                <a:spcPct val="50000"/>
              </a:spcBef>
            </a:pPr>
            <a:r>
              <a:rPr kumimoji="0" lang="fa-IR" sz="3000" dirty="0">
                <a:latin typeface="Arial" panose="020B0604020202020204" pitchFamily="34" charset="0"/>
                <a:cs typeface="B Titr" panose="00000700000000000000" pitchFamily="2" charset="-78"/>
              </a:rPr>
              <a:t>یک استراتژیست باید از موارد زیر اجتناب کند:</a:t>
            </a:r>
            <a:endParaRPr kumimoji="0" lang="en-US" sz="3000" dirty="0">
              <a:latin typeface="Arial" panose="020B0604020202020204" pitchFamily="34" charset="0"/>
              <a:cs typeface="B Titr" panose="00000700000000000000" pitchFamily="2" charset="-78"/>
            </a:endParaRPr>
          </a:p>
        </p:txBody>
      </p:sp>
      <p:sp>
        <p:nvSpPr>
          <p:cNvPr id="97284" name="Text Box 4"/>
          <p:cNvSpPr txBox="1">
            <a:spLocks noChangeArrowheads="1"/>
          </p:cNvSpPr>
          <p:nvPr/>
        </p:nvSpPr>
        <p:spPr bwMode="auto">
          <a:xfrm>
            <a:off x="591672" y="938027"/>
            <a:ext cx="10972800"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justLow" rtl="1" eaLnBrk="1" hangingPunct="1">
              <a:spcBef>
                <a:spcPct val="50000"/>
              </a:spcBef>
              <a:buFont typeface="Arial" panose="020B0604020202020204" pitchFamily="34" charset="0"/>
              <a:buChar char="×"/>
            </a:pPr>
            <a:r>
              <a:rPr kumimoji="0" lang="fa-IR" sz="2800" dirty="0">
                <a:latin typeface="_PDMS_Saleem_QuranFont" panose="02010000000000000000" pitchFamily="2" charset="-78"/>
                <a:cs typeface="B Tabassom" panose="00000400000000000000" pitchFamily="2" charset="-78"/>
              </a:rPr>
              <a:t> مدیریت بر مبنای وضع موجود:</a:t>
            </a:r>
          </a:p>
          <a:p>
            <a:pPr algn="justLow" rtl="1" eaLnBrk="1" hangingPunct="1">
              <a:spcBef>
                <a:spcPct val="50000"/>
              </a:spcBef>
              <a:buFont typeface="Arial" panose="020B0604020202020204" pitchFamily="34" charset="0"/>
              <a:buNone/>
            </a:pPr>
            <a:r>
              <a:rPr kumimoji="0" lang="fa-IR" sz="2800" b="0" dirty="0">
                <a:latin typeface="_PDMS_Saleem_QuranFont" panose="02010000000000000000" pitchFamily="2" charset="-78"/>
                <a:cs typeface="B Tabassom" panose="00000400000000000000" pitchFamily="2" charset="-78"/>
              </a:rPr>
              <a:t>	”اگر امروز مشکلی نیست، کاری هم نباید کرد!“</a:t>
            </a:r>
          </a:p>
          <a:p>
            <a:pPr algn="justLow" rtl="1" eaLnBrk="1" hangingPunct="1">
              <a:spcBef>
                <a:spcPct val="50000"/>
              </a:spcBef>
              <a:buFont typeface="Arial" panose="020B0604020202020204" pitchFamily="34" charset="0"/>
              <a:buChar char="×"/>
            </a:pPr>
            <a:r>
              <a:rPr kumimoji="0" lang="fa-IR" sz="2800" dirty="0">
                <a:latin typeface="_PDMS_Saleem_QuranFont" panose="02010000000000000000" pitchFamily="2" charset="-78"/>
                <a:cs typeface="B Tabassom" panose="00000400000000000000" pitchFamily="2" charset="-78"/>
              </a:rPr>
              <a:t> مدیریت بحران: (مدیریت آتش نشانی)</a:t>
            </a:r>
          </a:p>
          <a:p>
            <a:pPr algn="justLow" rtl="1" eaLnBrk="1" hangingPunct="1">
              <a:spcBef>
                <a:spcPct val="50000"/>
              </a:spcBef>
              <a:buFont typeface="Arial" panose="020B0604020202020204" pitchFamily="34" charset="0"/>
              <a:buNone/>
            </a:pPr>
            <a:r>
              <a:rPr kumimoji="0" lang="fa-IR" sz="2800" b="0" dirty="0">
                <a:latin typeface="_PDMS_Saleem_QuranFont" panose="02010000000000000000" pitchFamily="2" charset="-78"/>
                <a:cs typeface="B Tabassom" panose="00000400000000000000" pitchFamily="2" charset="-78"/>
              </a:rPr>
              <a:t>	مدیرانی که به جای کنش، واکنش نشان می دهند دائم در بحران  قرار دارند.</a:t>
            </a:r>
          </a:p>
          <a:p>
            <a:pPr algn="justLow" rtl="1" eaLnBrk="1" hangingPunct="1">
              <a:spcBef>
                <a:spcPct val="50000"/>
              </a:spcBef>
              <a:buFont typeface="Arial" panose="020B0604020202020204" pitchFamily="34" charset="0"/>
              <a:buChar char="×"/>
            </a:pPr>
            <a:r>
              <a:rPr kumimoji="0" lang="fa-IR" sz="2800" b="0" dirty="0">
                <a:latin typeface="_PDMS_Saleem_QuranFont" panose="02010000000000000000" pitchFamily="2" charset="-78"/>
                <a:cs typeface="B Tabassom" panose="00000400000000000000" pitchFamily="2" charset="-78"/>
              </a:rPr>
              <a:t> </a:t>
            </a:r>
            <a:r>
              <a:rPr kumimoji="0" lang="fa-IR" sz="2800" dirty="0">
                <a:latin typeface="_PDMS_Saleem_QuranFont" panose="02010000000000000000" pitchFamily="2" charset="-78"/>
                <a:cs typeface="B Tabassom" panose="00000400000000000000" pitchFamily="2" charset="-78"/>
              </a:rPr>
              <a:t>مدیریت بر مبنای قضاوت های ذهنی:</a:t>
            </a:r>
          </a:p>
          <a:p>
            <a:pPr algn="justLow" rtl="1" eaLnBrk="1" hangingPunct="1">
              <a:spcBef>
                <a:spcPct val="50000"/>
              </a:spcBef>
              <a:buFont typeface="Arial" panose="020B0604020202020204" pitchFamily="34" charset="0"/>
              <a:buNone/>
            </a:pPr>
            <a:r>
              <a:rPr kumimoji="0" lang="fa-IR" sz="2800" b="0" dirty="0">
                <a:latin typeface="_PDMS_Saleem_QuranFont" panose="02010000000000000000" pitchFamily="2" charset="-78"/>
                <a:cs typeface="B Tabassom" panose="00000400000000000000" pitchFamily="2" charset="-78"/>
              </a:rPr>
              <a:t>	تصمیم گیری باید بر مبنای تحلیل داده های واقعی باشد.</a:t>
            </a:r>
          </a:p>
          <a:p>
            <a:pPr algn="justLow" rtl="1" eaLnBrk="1" hangingPunct="1">
              <a:spcBef>
                <a:spcPct val="50000"/>
              </a:spcBef>
              <a:buFont typeface="Arial" panose="020B0604020202020204" pitchFamily="34" charset="0"/>
              <a:buChar char="×"/>
            </a:pPr>
            <a:r>
              <a:rPr kumimoji="0" lang="fa-IR" sz="2800" dirty="0">
                <a:latin typeface="_PDMS_Saleem_QuranFont" panose="02010000000000000000" pitchFamily="2" charset="-78"/>
                <a:cs typeface="B Tabassom" panose="00000400000000000000" pitchFamily="2" charset="-78"/>
              </a:rPr>
              <a:t> مدیریت بر مبنای پیش بینی زیاد:</a:t>
            </a:r>
          </a:p>
          <a:p>
            <a:pPr algn="justLow" rtl="1" eaLnBrk="1" hangingPunct="1">
              <a:spcBef>
                <a:spcPct val="50000"/>
              </a:spcBef>
              <a:buFont typeface="Arial" panose="020B0604020202020204" pitchFamily="34" charset="0"/>
              <a:buNone/>
            </a:pPr>
            <a:r>
              <a:rPr kumimoji="0" lang="fa-IR" sz="2800" b="0" dirty="0">
                <a:latin typeface="_PDMS_Saleem_QuranFont" panose="02010000000000000000" pitchFamily="2" charset="-78"/>
                <a:cs typeface="B Tabassom" panose="00000400000000000000" pitchFamily="2" charset="-78"/>
              </a:rPr>
              <a:t>	نتایج ارزشمند هیچگاه راحت به دست نمی آید.</a:t>
            </a:r>
          </a:p>
          <a:p>
            <a:pPr algn="justLow" rtl="1" eaLnBrk="1" hangingPunct="1">
              <a:spcBef>
                <a:spcPct val="50000"/>
              </a:spcBef>
            </a:pPr>
            <a:endParaRPr kumimoji="0" lang="fa-IR" sz="2800" b="0" dirty="0">
              <a:latin typeface="_PDMS_Saleem_QuranFont" panose="02010000000000000000" pitchFamily="2" charset="-78"/>
              <a:cs typeface="B Tabassom" panose="00000400000000000000" pitchFamily="2" charset="-78"/>
            </a:endParaRPr>
          </a:p>
          <a:p>
            <a:pPr algn="justLow" rtl="1" eaLnBrk="1" hangingPunct="1">
              <a:spcBef>
                <a:spcPct val="50000"/>
              </a:spcBef>
              <a:buFont typeface="Arial" panose="020B0604020202020204" pitchFamily="34" charset="0"/>
              <a:buChar char="×"/>
            </a:pPr>
            <a:endParaRPr kumimoji="0" lang="en-US" sz="2800" b="0" dirty="0">
              <a:latin typeface="_PDMS_Saleem_QuranFont" panose="02010000000000000000" pitchFamily="2" charset="-78"/>
              <a:cs typeface="B Tabassom" panose="00000400000000000000" pitchFamily="2" charset="-78"/>
            </a:endParaRPr>
          </a:p>
        </p:txBody>
      </p:sp>
    </p:spTree>
    <p:extLst>
      <p:ext uri="{BB962C8B-B14F-4D97-AF65-F5344CB8AC3E}">
        <p14:creationId xmlns:p14="http://schemas.microsoft.com/office/powerpoint/2010/main" val="5195304"/>
      </p:ext>
    </p:extLst>
  </p:cSld>
  <p:clrMapOvr>
    <a:masterClrMapping/>
  </p:clrMapOvr>
  <p:transition advClick="0" advTm="3000"/>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200" y="1152907"/>
            <a:ext cx="8915400" cy="3777622"/>
          </a:xfrm>
        </p:spPr>
        <p:txBody>
          <a:bodyPr>
            <a:normAutofit/>
          </a:bodyPr>
          <a:lstStyle/>
          <a:p>
            <a:pPr marL="0" indent="0" algn="ctr" rtl="1">
              <a:buNone/>
            </a:pPr>
            <a:r>
              <a:rPr lang="fa-IR" sz="4800" b="1" dirty="0">
                <a:effectLst>
                  <a:outerShdw blurRad="38100" dist="38100" dir="2700000" algn="tl">
                    <a:srgbClr val="000000">
                      <a:alpha val="43137"/>
                    </a:srgbClr>
                  </a:outerShdw>
                </a:effectLst>
                <a:latin typeface="_PDMS_Saleem_QuranFont" panose="02010000000000000000" pitchFamily="2" charset="-78"/>
                <a:cs typeface="B Kamran" panose="00000400000000000000" pitchFamily="2" charset="-78"/>
              </a:rPr>
              <a:t>استراتژی موفق حاصل کار گروهی و تعامل بین مدیریت ارشد و همه کارکنان کلیدی سازمان است. </a:t>
            </a:r>
            <a:endParaRPr lang="fa-IR" sz="4800" b="1" dirty="0" smtClean="0">
              <a:effectLst>
                <a:outerShdw blurRad="38100" dist="38100" dir="2700000" algn="tl">
                  <a:srgbClr val="000000">
                    <a:alpha val="43137"/>
                  </a:srgbClr>
                </a:outerShdw>
              </a:effectLst>
              <a:latin typeface="_PDMS_Saleem_QuranFont" panose="02010000000000000000" pitchFamily="2" charset="-78"/>
              <a:cs typeface="B Kamran" panose="00000400000000000000" pitchFamily="2" charset="-78"/>
            </a:endParaRPr>
          </a:p>
          <a:p>
            <a:pPr marL="0" indent="0" algn="ctr" rtl="1">
              <a:buNone/>
            </a:pPr>
            <a:r>
              <a:rPr lang="fa-IR" sz="4800" b="1" dirty="0" smtClean="0">
                <a:effectLst>
                  <a:outerShdw blurRad="38100" dist="38100" dir="2700000" algn="tl">
                    <a:srgbClr val="000000">
                      <a:alpha val="43137"/>
                    </a:srgbClr>
                  </a:outerShdw>
                </a:effectLst>
                <a:latin typeface="_PDMS_Saleem_QuranFont" panose="02010000000000000000" pitchFamily="2" charset="-78"/>
                <a:cs typeface="B Kamran" panose="00000400000000000000" pitchFamily="2" charset="-78"/>
              </a:rPr>
              <a:t>در اینصورت </a:t>
            </a:r>
            <a:r>
              <a:rPr lang="fa-IR" sz="4800" b="1" dirty="0">
                <a:effectLst>
                  <a:outerShdw blurRad="38100" dist="38100" dir="2700000" algn="tl">
                    <a:srgbClr val="000000">
                      <a:alpha val="43137"/>
                    </a:srgbClr>
                  </a:outerShdw>
                </a:effectLst>
                <a:latin typeface="_PDMS_Saleem_QuranFont" panose="02010000000000000000" pitchFamily="2" charset="-78"/>
                <a:cs typeface="B Kamran" panose="00000400000000000000" pitchFamily="2" charset="-78"/>
              </a:rPr>
              <a:t>علاوه بر اثربخشی، استراتژی از حمایت اجرایی مناسبی برخوردار خواهد بود.</a:t>
            </a:r>
            <a:endParaRPr lang="en-US" sz="4800" b="1" dirty="0">
              <a:effectLst>
                <a:outerShdw blurRad="38100" dist="38100" dir="2700000" algn="tl">
                  <a:srgbClr val="000000">
                    <a:alpha val="43137"/>
                  </a:srgbClr>
                </a:outerShdw>
              </a:effectLst>
              <a:latin typeface="_PDMS_Saleem_QuranFont" panose="02010000000000000000" pitchFamily="2" charset="-78"/>
              <a:cs typeface="B Kamran" panose="00000400000000000000" pitchFamily="2" charset="-78"/>
            </a:endParaRPr>
          </a:p>
          <a:p>
            <a:pPr algn="ctr" rtl="1"/>
            <a:endParaRPr lang="en-US" sz="48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2E913F20-3FAA-4128-8D06-C3B0AA9DFCF9}" type="slidenum">
              <a:rPr lang="en-US" smtClean="0"/>
              <a:t>108</a:t>
            </a:fld>
            <a:endParaRPr lang="en-US"/>
          </a:p>
        </p:txBody>
      </p:sp>
    </p:spTree>
    <p:extLst>
      <p:ext uri="{BB962C8B-B14F-4D97-AF65-F5344CB8AC3E}">
        <p14:creationId xmlns:p14="http://schemas.microsoft.com/office/powerpoint/2010/main" val="2523253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8313" y="2143125"/>
            <a:ext cx="8215312" cy="1754326"/>
          </a:xfrm>
          <a:prstGeom prst="rect">
            <a:avLst/>
          </a:prstGeom>
          <a:noFill/>
          <a:effectLst>
            <a:outerShdw blurRad="50800" dist="38100" dir="5400000" algn="t" rotWithShape="0">
              <a:prstClr val="black">
                <a:alpha val="40000"/>
              </a:prstClr>
            </a:outerShdw>
          </a:effectLst>
        </p:spPr>
        <p:txBody>
          <a:bodyPr rtlCol="1">
            <a:spAutoFit/>
          </a:bodyPr>
          <a:lstStyle/>
          <a:p>
            <a:pPr algn="ctr">
              <a:lnSpc>
                <a:spcPct val="150000"/>
              </a:lnSpc>
              <a:defRPr/>
            </a:pPr>
            <a:r>
              <a:rPr lang="fa-IR" sz="7200" dirty="0">
                <a:latin typeface="Arial" pitchFamily="34" charset="0"/>
                <a:cs typeface="B Titr" pitchFamily="2" charset="-78"/>
              </a:rPr>
              <a:t>تدوین استراتژی</a:t>
            </a:r>
            <a:endParaRPr lang="fa-IR" sz="23900" dirty="0">
              <a:latin typeface="Arial" pitchFamily="34" charset="0"/>
              <a:cs typeface="B Titr"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109</a:t>
            </a:fld>
            <a:endParaRPr lang="en-US"/>
          </a:p>
        </p:txBody>
      </p:sp>
    </p:spTree>
    <p:extLst>
      <p:ext uri="{BB962C8B-B14F-4D97-AF65-F5344CB8AC3E}">
        <p14:creationId xmlns:p14="http://schemas.microsoft.com/office/powerpoint/2010/main" val="2464740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558944" y="246990"/>
            <a:ext cx="7858147" cy="854080"/>
          </a:xfrm>
          <a:prstGeom prst="rect">
            <a:avLst/>
          </a:prstGeom>
        </p:spPr>
        <p:txBody>
          <a:bodyPr>
            <a:spAutoFit/>
          </a:bodyPr>
          <a:lstStyle/>
          <a:p>
            <a:pPr algn="r" rtl="1">
              <a:lnSpc>
                <a:spcPct val="150000"/>
              </a:lnSpc>
              <a:spcBef>
                <a:spcPct val="20000"/>
              </a:spcBef>
              <a:defRPr/>
            </a:pPr>
            <a:r>
              <a:rPr lang="fa-IR" sz="3600" dirty="0">
                <a:latin typeface="Titr" pitchFamily="2" charset="-78"/>
                <a:cs typeface="B Titr" pitchFamily="2" charset="-78"/>
              </a:rPr>
              <a:t>مفهوم استراتژی </a:t>
            </a:r>
            <a:r>
              <a:rPr lang="fa-IR" sz="2400" dirty="0">
                <a:latin typeface="Titr" pitchFamily="2" charset="-78"/>
                <a:cs typeface="B Titr" pitchFamily="2" charset="-78"/>
              </a:rPr>
              <a:t>( </a:t>
            </a:r>
            <a:r>
              <a:rPr lang="en-US" sz="2400" kern="10" dirty="0">
                <a:ln w="9525">
                  <a:solidFill>
                    <a:srgbClr val="000000"/>
                  </a:solidFill>
                  <a:round/>
                  <a:headEnd/>
                  <a:tailEnd/>
                </a:ln>
                <a:latin typeface="Arial Black"/>
                <a:cs typeface="Arial" pitchFamily="34" charset="0"/>
              </a:rPr>
              <a:t>The </a:t>
            </a:r>
            <a:r>
              <a:rPr lang="en-US" sz="2400" kern="10" dirty="0" err="1">
                <a:ln w="9525">
                  <a:solidFill>
                    <a:srgbClr val="000000"/>
                  </a:solidFill>
                  <a:round/>
                  <a:headEnd/>
                  <a:tailEnd/>
                </a:ln>
                <a:latin typeface="Arial Black"/>
                <a:cs typeface="Arial" pitchFamily="34" charset="0"/>
              </a:rPr>
              <a:t>Concepet</a:t>
            </a:r>
            <a:r>
              <a:rPr lang="en-US" sz="2400" kern="10" dirty="0">
                <a:ln w="9525">
                  <a:solidFill>
                    <a:srgbClr val="000000"/>
                  </a:solidFill>
                  <a:round/>
                  <a:headEnd/>
                  <a:tailEnd/>
                </a:ln>
                <a:latin typeface="Arial Black"/>
                <a:cs typeface="Arial" pitchFamily="34" charset="0"/>
              </a:rPr>
              <a:t> of Strategy</a:t>
            </a:r>
            <a:r>
              <a:rPr lang="fa-IR" sz="2400" dirty="0">
                <a:latin typeface="Titr" pitchFamily="2" charset="-78"/>
                <a:cs typeface="B Titr" pitchFamily="2" charset="-78"/>
              </a:rPr>
              <a:t> ) :</a:t>
            </a:r>
            <a:endParaRPr lang="fa-IR" sz="3600" b="1" dirty="0">
              <a:latin typeface="Titr" pitchFamily="2" charset="-78"/>
              <a:cs typeface="B Titr" pitchFamily="2" charset="-78"/>
            </a:endParaRPr>
          </a:p>
        </p:txBody>
      </p:sp>
      <p:sp>
        <p:nvSpPr>
          <p:cNvPr id="22" name="Rectangle 21"/>
          <p:cNvSpPr>
            <a:spLocks noChangeArrowheads="1"/>
          </p:cNvSpPr>
          <p:nvPr/>
        </p:nvSpPr>
        <p:spPr bwMode="auto">
          <a:xfrm>
            <a:off x="887506" y="1385236"/>
            <a:ext cx="10851776" cy="5262979"/>
          </a:xfrm>
          <a:prstGeom prst="rect">
            <a:avLst/>
          </a:prstGeom>
          <a:noFill/>
          <a:ln w="9525">
            <a:noFill/>
            <a:miter lim="800000"/>
            <a:headEnd/>
            <a:tailEnd/>
          </a:ln>
        </p:spPr>
        <p:txBody>
          <a:bodyPr wrap="square">
            <a:spAutoFit/>
          </a:bodyPr>
          <a:lstStyle/>
          <a:p>
            <a:pPr algn="just" rtl="1">
              <a:lnSpc>
                <a:spcPct val="150000"/>
              </a:lnSpc>
              <a:buClr>
                <a:srgbClr val="7030A0"/>
              </a:buClr>
              <a:buFont typeface="Wingdings" pitchFamily="2" charset="2"/>
              <a:buChar char="v"/>
            </a:pPr>
            <a:r>
              <a:rPr lang="en-US" sz="2400" b="1" dirty="0">
                <a:cs typeface="B Nazanin" pitchFamily="2" charset="-78"/>
              </a:rPr>
              <a:t> </a:t>
            </a:r>
            <a:r>
              <a:rPr lang="fa-IR" sz="2800" b="1" dirty="0">
                <a:cs typeface="B Nazanin" pitchFamily="2" charset="-78"/>
              </a:rPr>
              <a:t>اساساً استراتژي مجموعه</a:t>
            </a:r>
            <a:r>
              <a:rPr lang="fa-IR" sz="2800" b="1" dirty="0">
                <a:cs typeface="B Davat" pitchFamily="2" charset="-78"/>
              </a:rPr>
              <a:t>‌</a:t>
            </a:r>
            <a:r>
              <a:rPr lang="fa-IR" sz="2800" b="1" dirty="0">
                <a:cs typeface="B Nazanin" pitchFamily="2" charset="-78"/>
              </a:rPr>
              <a:t>اي از قواعد تصميم</a:t>
            </a:r>
            <a:r>
              <a:rPr lang="fa-IR" sz="2800" b="1" dirty="0">
                <a:cs typeface="B Davat" pitchFamily="2" charset="-78"/>
              </a:rPr>
              <a:t>‌</a:t>
            </a:r>
            <a:r>
              <a:rPr lang="fa-IR" sz="2800" b="1" dirty="0">
                <a:cs typeface="B Nazanin" pitchFamily="2" charset="-78"/>
              </a:rPr>
              <a:t>گيري براي جهت دادن به رفتار سازماني است.  «آنسف»</a:t>
            </a:r>
          </a:p>
          <a:p>
            <a:pPr algn="just" rtl="1">
              <a:lnSpc>
                <a:spcPct val="150000"/>
              </a:lnSpc>
              <a:buClr>
                <a:srgbClr val="7030A0"/>
              </a:buClr>
              <a:buFont typeface="Wingdings" pitchFamily="2" charset="2"/>
              <a:buChar char="v"/>
            </a:pPr>
            <a:r>
              <a:rPr lang="en-US" sz="2800" b="1" dirty="0">
                <a:cs typeface="B Nazanin" pitchFamily="2" charset="-78"/>
              </a:rPr>
              <a:t>  </a:t>
            </a:r>
            <a:r>
              <a:rPr lang="fa-IR" sz="2800" b="1" dirty="0">
                <a:cs typeface="B Nazanin" pitchFamily="2" charset="-78"/>
              </a:rPr>
              <a:t>يك استراتژي تعهدي است به انجام يك مجموعه اقدام مشخص به جاي اقدامات ديگر</a:t>
            </a:r>
            <a:r>
              <a:rPr lang="en-US" sz="2800" b="1" dirty="0">
                <a:cs typeface="B Nazanin" pitchFamily="2" charset="-78"/>
              </a:rPr>
              <a:t> </a:t>
            </a:r>
            <a:endParaRPr lang="fa-IR" sz="2800" b="1" dirty="0">
              <a:cs typeface="B Nazanin" pitchFamily="2" charset="-78"/>
            </a:endParaRPr>
          </a:p>
          <a:p>
            <a:pPr algn="just" rtl="1">
              <a:lnSpc>
                <a:spcPct val="150000"/>
              </a:lnSpc>
              <a:buClr>
                <a:srgbClr val="7030A0"/>
              </a:buClr>
              <a:buFont typeface="Wingdings" pitchFamily="2" charset="2"/>
              <a:buChar char="v"/>
            </a:pPr>
            <a:r>
              <a:rPr lang="en-US" sz="2800" b="1" dirty="0">
                <a:cs typeface="B Nazanin" pitchFamily="2" charset="-78"/>
              </a:rPr>
              <a:t>  </a:t>
            </a:r>
            <a:r>
              <a:rPr lang="fa-IR" sz="2800" b="1" dirty="0">
                <a:cs typeface="B Nazanin" pitchFamily="2" charset="-78"/>
              </a:rPr>
              <a:t>در واقع تاكيد استراتژي بر چيستي و چگونگي بافت فعاليت هاي سازماني است</a:t>
            </a:r>
            <a:r>
              <a:rPr lang="en-US" sz="2800" b="1" dirty="0">
                <a:cs typeface="B Nazanin" pitchFamily="2" charset="-78"/>
              </a:rPr>
              <a:t> </a:t>
            </a:r>
            <a:endParaRPr lang="fa-IR" sz="2800" b="1" dirty="0">
              <a:cs typeface="B Nazanin" pitchFamily="2" charset="-78"/>
            </a:endParaRPr>
          </a:p>
          <a:p>
            <a:pPr algn="just" rtl="1">
              <a:lnSpc>
                <a:spcPct val="150000"/>
              </a:lnSpc>
              <a:buClr>
                <a:srgbClr val="7030A0"/>
              </a:buClr>
              <a:buFont typeface="Wingdings" pitchFamily="2" charset="2"/>
              <a:buChar char="v"/>
            </a:pPr>
            <a:r>
              <a:rPr lang="fa-IR" sz="2800" b="1" dirty="0">
                <a:cs typeface="B Nazanin" pitchFamily="2" charset="-78"/>
              </a:rPr>
              <a:t>  بنابراین استراتژي ابزار بسيار قوي براي مواجهه با شرايط متغيري است كه موسس</a:t>
            </a:r>
            <a:r>
              <a:rPr lang="ar-SA" sz="2800" b="1" dirty="0">
                <a:cs typeface="B Nazanin" pitchFamily="2" charset="-78"/>
              </a:rPr>
              <a:t>ات  امروز را احاطه كرده </a:t>
            </a:r>
            <a:r>
              <a:rPr lang="fa-IR" sz="2800" b="1" dirty="0">
                <a:cs typeface="B Nazanin" pitchFamily="2" charset="-78"/>
              </a:rPr>
              <a:t>است ولي </a:t>
            </a:r>
            <a:r>
              <a:rPr lang="fa-IR" sz="2800" b="1" u="sng" dirty="0">
                <a:cs typeface="B Nazanin" pitchFamily="2" charset="-78"/>
              </a:rPr>
              <a:t>طراحي آن پيچيده</a:t>
            </a:r>
            <a:r>
              <a:rPr lang="fa-IR" sz="2800" b="1" dirty="0">
                <a:cs typeface="B Nazanin" pitchFamily="2" charset="-78"/>
              </a:rPr>
              <a:t>، </a:t>
            </a:r>
            <a:r>
              <a:rPr lang="fa-IR" sz="2800" b="1" u="sng" dirty="0">
                <a:cs typeface="B Nazanin" pitchFamily="2" charset="-78"/>
              </a:rPr>
              <a:t>ارائه آن در سازمان هزينه </a:t>
            </a:r>
            <a:r>
              <a:rPr lang="fa-IR" sz="2800" b="1" u="sng" dirty="0">
                <a:cs typeface="B Davat" pitchFamily="2" charset="-78"/>
              </a:rPr>
              <a:t>‌</a:t>
            </a:r>
            <a:r>
              <a:rPr lang="fa-IR" sz="2800" b="1" u="sng" dirty="0">
                <a:cs typeface="B Nazanin" pitchFamily="2" charset="-78"/>
              </a:rPr>
              <a:t>بر</a:t>
            </a:r>
            <a:r>
              <a:rPr lang="fa-IR" sz="2800" b="1" dirty="0">
                <a:cs typeface="B Nazanin" pitchFamily="2" charset="-78"/>
              </a:rPr>
              <a:t> </a:t>
            </a:r>
            <a:r>
              <a:rPr lang="fa-IR" sz="2800" b="1" dirty="0" smtClean="0">
                <a:cs typeface="B Nazanin" pitchFamily="2" charset="-78"/>
              </a:rPr>
              <a:t>و</a:t>
            </a:r>
            <a:r>
              <a:rPr lang="en-US" sz="2800" b="1" dirty="0" smtClean="0">
                <a:cs typeface="B Nazanin" pitchFamily="2" charset="-78"/>
              </a:rPr>
              <a:t> </a:t>
            </a:r>
            <a:r>
              <a:rPr lang="fa-IR" sz="2800" b="1" u="sng" dirty="0" smtClean="0">
                <a:cs typeface="B Nazanin" pitchFamily="2" charset="-78"/>
              </a:rPr>
              <a:t>اجراي </a:t>
            </a:r>
            <a:r>
              <a:rPr lang="fa-IR" sz="2800" b="1" u="sng" dirty="0">
                <a:cs typeface="B Nazanin" pitchFamily="2" charset="-78"/>
              </a:rPr>
              <a:t>آن پر خرج </a:t>
            </a:r>
            <a:r>
              <a:rPr lang="fa-IR" sz="2800" b="1" dirty="0">
                <a:cs typeface="B Nazanin" pitchFamily="2" charset="-78"/>
              </a:rPr>
              <a:t>است</a:t>
            </a:r>
            <a:r>
              <a:rPr lang="en-US" sz="2400" b="1" dirty="0">
                <a:cs typeface="B Nazanin" pitchFamily="2" charset="-78"/>
              </a:rPr>
              <a:t>. </a:t>
            </a:r>
            <a:endParaRPr lang="en-US" sz="2800" b="1" dirty="0">
              <a:latin typeface="Times New Roman" pitchFamily="18" charset="0"/>
              <a:cs typeface="B Nazanin" pitchFamily="2"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11</a:t>
            </a:fld>
            <a:endParaRPr lang="en-US"/>
          </a:p>
        </p:txBody>
      </p:sp>
    </p:spTree>
    <p:extLst>
      <p:ext uri="{BB962C8B-B14F-4D97-AF65-F5344CB8AC3E}">
        <p14:creationId xmlns:p14="http://schemas.microsoft.com/office/powerpoint/2010/main" val="2308903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Right)">
                                      <p:cBhvr>
                                        <p:cTn id="7" dur="1000"/>
                                        <p:tgtEl>
                                          <p:spTgt spid="21"/>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7"/>
          <p:cNvSpPr txBox="1">
            <a:spLocks noChangeArrowheads="1"/>
          </p:cNvSpPr>
          <p:nvPr/>
        </p:nvSpPr>
        <p:spPr bwMode="auto">
          <a:xfrm>
            <a:off x="2549339" y="2681007"/>
            <a:ext cx="8215313" cy="838200"/>
          </a:xfrm>
          <a:prstGeom prst="rect">
            <a:avLst/>
          </a:prstGeom>
          <a:noFill/>
          <a:ln w="9525">
            <a:noFill/>
            <a:miter lim="800000"/>
            <a:headEnd/>
            <a:tailEnd/>
          </a:ln>
        </p:spPr>
        <p:txBody>
          <a:bodyPr/>
          <a:lstStyle/>
          <a:p>
            <a:pPr marL="342900" indent="-342900" algn="ctr">
              <a:spcBef>
                <a:spcPct val="20000"/>
              </a:spcBef>
              <a:buClr>
                <a:schemeClr val="accent2"/>
              </a:buClr>
              <a:buSzPct val="80000"/>
            </a:pPr>
            <a:r>
              <a:rPr lang="fa-IR" sz="4000" dirty="0">
                <a:latin typeface="Times New Roman" pitchFamily="18" charset="0"/>
                <a:cs typeface="B Titr" pitchFamily="2" charset="-78"/>
              </a:rPr>
              <a:t>مأموریت سازمان</a:t>
            </a:r>
            <a:endParaRPr lang="en-US" sz="4000" dirty="0">
              <a:latin typeface="Times New Roman" pitchFamily="18" charset="0"/>
              <a:cs typeface="B Titr"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110</a:t>
            </a:fld>
            <a:endParaRPr lang="en-US"/>
          </a:p>
        </p:txBody>
      </p:sp>
    </p:spTree>
    <p:extLst>
      <p:ext uri="{BB962C8B-B14F-4D97-AF65-F5344CB8AC3E}">
        <p14:creationId xmlns:p14="http://schemas.microsoft.com/office/powerpoint/2010/main" val="1763419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flipH="1">
            <a:off x="8670925" y="3143251"/>
            <a:ext cx="425450" cy="11113"/>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sp>
        <p:nvSpPr>
          <p:cNvPr id="3" name="Line 11"/>
          <p:cNvSpPr>
            <a:spLocks noChangeShapeType="1"/>
          </p:cNvSpPr>
          <p:nvPr/>
        </p:nvSpPr>
        <p:spPr bwMode="auto">
          <a:xfrm flipH="1">
            <a:off x="7239000" y="3143251"/>
            <a:ext cx="425450" cy="11113"/>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sp>
        <p:nvSpPr>
          <p:cNvPr id="4" name="Rectangle 2"/>
          <p:cNvSpPr>
            <a:spLocks noChangeArrowheads="1"/>
          </p:cNvSpPr>
          <p:nvPr/>
        </p:nvSpPr>
        <p:spPr bwMode="auto">
          <a:xfrm>
            <a:off x="8945563" y="2625726"/>
            <a:ext cx="1008062" cy="10080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lnSpc>
                <a:spcPct val="120000"/>
              </a:lnSpc>
              <a:defRPr/>
            </a:pPr>
            <a:r>
              <a:rPr lang="fa-IR">
                <a:cs typeface="B Titr" pitchFamily="2" charset="-78"/>
              </a:rPr>
              <a:t>تعیین </a:t>
            </a:r>
          </a:p>
          <a:p>
            <a:pPr algn="ctr">
              <a:lnSpc>
                <a:spcPct val="120000"/>
              </a:lnSpc>
              <a:defRPr/>
            </a:pPr>
            <a:r>
              <a:rPr lang="fa-IR">
                <a:cs typeface="B Titr" pitchFamily="2" charset="-78"/>
              </a:rPr>
              <a:t>ماموریت </a:t>
            </a:r>
            <a:endParaRPr lang="en-US">
              <a:cs typeface="B Titr" pitchFamily="2" charset="-78"/>
            </a:endParaRPr>
          </a:p>
        </p:txBody>
      </p:sp>
      <p:sp>
        <p:nvSpPr>
          <p:cNvPr id="5" name="Rectangle 4"/>
          <p:cNvSpPr>
            <a:spLocks noChangeArrowheads="1"/>
          </p:cNvSpPr>
          <p:nvPr/>
        </p:nvSpPr>
        <p:spPr bwMode="auto">
          <a:xfrm>
            <a:off x="7596189" y="2625726"/>
            <a:ext cx="1036637" cy="10080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lnSpc>
                <a:spcPct val="120000"/>
              </a:lnSpc>
              <a:defRPr/>
            </a:pPr>
            <a:r>
              <a:rPr lang="fa-IR">
                <a:cs typeface="B Titr" pitchFamily="2" charset="-78"/>
              </a:rPr>
              <a:t>تعیین </a:t>
            </a:r>
          </a:p>
          <a:p>
            <a:pPr algn="ctr">
              <a:lnSpc>
                <a:spcPct val="120000"/>
              </a:lnSpc>
              <a:defRPr/>
            </a:pPr>
            <a:r>
              <a:rPr lang="fa-IR">
                <a:cs typeface="B Titr" pitchFamily="2" charset="-78"/>
              </a:rPr>
              <a:t>هدفهای </a:t>
            </a:r>
          </a:p>
          <a:p>
            <a:pPr algn="ctr">
              <a:lnSpc>
                <a:spcPct val="120000"/>
              </a:lnSpc>
              <a:defRPr/>
            </a:pPr>
            <a:r>
              <a:rPr lang="fa-IR">
                <a:cs typeface="B Titr" pitchFamily="2" charset="-78"/>
              </a:rPr>
              <a:t>بلند مدت </a:t>
            </a:r>
            <a:endParaRPr lang="en-US">
              <a:cs typeface="B Titr" pitchFamily="2" charset="-78"/>
            </a:endParaRPr>
          </a:p>
        </p:txBody>
      </p:sp>
      <p:grpSp>
        <p:nvGrpSpPr>
          <p:cNvPr id="6" name="Group 6"/>
          <p:cNvGrpSpPr>
            <a:grpSpLocks/>
          </p:cNvGrpSpPr>
          <p:nvPr/>
        </p:nvGrpSpPr>
        <p:grpSpPr bwMode="auto">
          <a:xfrm>
            <a:off x="1738314" y="2625726"/>
            <a:ext cx="1570037" cy="1008063"/>
            <a:chOff x="150" y="1654"/>
            <a:chExt cx="802" cy="635"/>
          </a:xfrm>
        </p:grpSpPr>
        <p:sp>
          <p:nvSpPr>
            <p:cNvPr id="7" name="Line 8"/>
            <p:cNvSpPr>
              <a:spLocks noChangeShapeType="1"/>
            </p:cNvSpPr>
            <p:nvPr/>
          </p:nvSpPr>
          <p:spPr bwMode="auto">
            <a:xfrm flipH="1">
              <a:off x="676" y="1982"/>
              <a:ext cx="276" cy="7"/>
            </a:xfrm>
            <a:prstGeom prst="line">
              <a:avLst/>
            </a:prstGeom>
            <a:ln>
              <a:solidFill>
                <a:schemeClr val="tx1"/>
              </a:solidFill>
              <a:headEnd/>
              <a:tailEnd type="triangle" w="med" len="me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fa-IR"/>
            </a:p>
          </p:txBody>
        </p:sp>
        <p:sp>
          <p:nvSpPr>
            <p:cNvPr id="8" name="Rectangle 7"/>
            <p:cNvSpPr>
              <a:spLocks noChangeArrowheads="1"/>
            </p:cNvSpPr>
            <p:nvPr/>
          </p:nvSpPr>
          <p:spPr bwMode="auto">
            <a:xfrm>
              <a:off x="150" y="1654"/>
              <a:ext cx="507" cy="63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lnSpc>
                  <a:spcPct val="120000"/>
                </a:lnSpc>
                <a:defRPr/>
              </a:pPr>
              <a:r>
                <a:rPr lang="fa-IR" dirty="0">
                  <a:cs typeface="B Titr" pitchFamily="2" charset="-78"/>
                </a:rPr>
                <a:t>محاسبه و </a:t>
              </a:r>
            </a:p>
            <a:p>
              <a:pPr algn="ctr">
                <a:lnSpc>
                  <a:spcPct val="120000"/>
                </a:lnSpc>
                <a:defRPr/>
              </a:pPr>
              <a:r>
                <a:rPr lang="fa-IR" dirty="0">
                  <a:cs typeface="B Titr" pitchFamily="2" charset="-78"/>
                </a:rPr>
                <a:t>ارزیابی </a:t>
              </a:r>
            </a:p>
            <a:p>
              <a:pPr algn="ctr">
                <a:lnSpc>
                  <a:spcPct val="120000"/>
                </a:lnSpc>
                <a:defRPr/>
              </a:pPr>
              <a:r>
                <a:rPr lang="fa-IR" dirty="0">
                  <a:cs typeface="B Titr" pitchFamily="2" charset="-78"/>
                </a:rPr>
                <a:t>عملکرد</a:t>
              </a:r>
              <a:endParaRPr lang="en-US" dirty="0">
                <a:cs typeface="B Titr" pitchFamily="2" charset="-78"/>
              </a:endParaRPr>
            </a:p>
          </p:txBody>
        </p:sp>
      </p:grpSp>
      <p:grpSp>
        <p:nvGrpSpPr>
          <p:cNvPr id="9" name="Group 9"/>
          <p:cNvGrpSpPr>
            <a:grpSpLocks/>
          </p:cNvGrpSpPr>
          <p:nvPr/>
        </p:nvGrpSpPr>
        <p:grpSpPr bwMode="auto">
          <a:xfrm>
            <a:off x="3238501" y="2625726"/>
            <a:ext cx="1357313" cy="1008063"/>
            <a:chOff x="1065" y="1654"/>
            <a:chExt cx="766" cy="635"/>
          </a:xfrm>
        </p:grpSpPr>
        <p:sp>
          <p:nvSpPr>
            <p:cNvPr id="10" name="Line 11"/>
            <p:cNvSpPr>
              <a:spLocks noChangeShapeType="1"/>
            </p:cNvSpPr>
            <p:nvPr/>
          </p:nvSpPr>
          <p:spPr bwMode="auto">
            <a:xfrm flipH="1">
              <a:off x="1591" y="1975"/>
              <a:ext cx="240" cy="7"/>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sp>
          <p:nvSpPr>
            <p:cNvPr id="11" name="Rectangle 10"/>
            <p:cNvSpPr>
              <a:spLocks noChangeArrowheads="1"/>
            </p:cNvSpPr>
            <p:nvPr/>
          </p:nvSpPr>
          <p:spPr bwMode="auto">
            <a:xfrm>
              <a:off x="1065" y="1654"/>
              <a:ext cx="501" cy="63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lnSpc>
                  <a:spcPct val="120000"/>
                </a:lnSpc>
                <a:defRPr/>
              </a:pPr>
              <a:r>
                <a:rPr lang="fa-IR" dirty="0">
                  <a:cs typeface="B Titr" pitchFamily="2" charset="-78"/>
                </a:rPr>
                <a:t>تخصیص </a:t>
              </a:r>
            </a:p>
            <a:p>
              <a:pPr algn="ctr">
                <a:lnSpc>
                  <a:spcPct val="120000"/>
                </a:lnSpc>
                <a:defRPr/>
              </a:pPr>
              <a:r>
                <a:rPr lang="fa-IR" dirty="0">
                  <a:cs typeface="B Titr" pitchFamily="2" charset="-78"/>
                </a:rPr>
                <a:t>منابع</a:t>
              </a:r>
              <a:endParaRPr lang="en-US" dirty="0">
                <a:cs typeface="B Titr" pitchFamily="2" charset="-78"/>
              </a:endParaRPr>
            </a:p>
          </p:txBody>
        </p:sp>
      </p:grpSp>
      <p:grpSp>
        <p:nvGrpSpPr>
          <p:cNvPr id="12" name="Group 12"/>
          <p:cNvGrpSpPr>
            <a:grpSpLocks/>
          </p:cNvGrpSpPr>
          <p:nvPr/>
        </p:nvGrpSpPr>
        <p:grpSpPr bwMode="auto">
          <a:xfrm>
            <a:off x="4454525" y="2625726"/>
            <a:ext cx="1784350" cy="1008063"/>
            <a:chOff x="1839" y="1654"/>
            <a:chExt cx="990" cy="635"/>
          </a:xfrm>
        </p:grpSpPr>
        <p:sp>
          <p:nvSpPr>
            <p:cNvPr id="13" name="Rectangle 13"/>
            <p:cNvSpPr>
              <a:spLocks noChangeArrowheads="1"/>
            </p:cNvSpPr>
            <p:nvPr/>
          </p:nvSpPr>
          <p:spPr bwMode="auto">
            <a:xfrm>
              <a:off x="1839" y="1654"/>
              <a:ext cx="723" cy="63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lnSpc>
                  <a:spcPct val="120000"/>
                </a:lnSpc>
                <a:defRPr/>
              </a:pPr>
              <a:r>
                <a:rPr lang="fa-IR" dirty="0">
                  <a:cs typeface="B Titr" pitchFamily="2" charset="-78"/>
                </a:rPr>
                <a:t>تعیین </a:t>
              </a:r>
            </a:p>
            <a:p>
              <a:pPr algn="ctr">
                <a:lnSpc>
                  <a:spcPct val="120000"/>
                </a:lnSpc>
                <a:defRPr/>
              </a:pPr>
              <a:r>
                <a:rPr lang="fa-IR" dirty="0">
                  <a:cs typeface="B Titr" pitchFamily="2" charset="-78"/>
                </a:rPr>
                <a:t>هدفهای سالانه </a:t>
              </a:r>
            </a:p>
            <a:p>
              <a:pPr algn="ctr">
                <a:lnSpc>
                  <a:spcPct val="120000"/>
                </a:lnSpc>
                <a:defRPr/>
              </a:pPr>
              <a:r>
                <a:rPr lang="fa-IR" dirty="0">
                  <a:cs typeface="B Titr" pitchFamily="2" charset="-78"/>
                </a:rPr>
                <a:t>و سیاستها</a:t>
              </a:r>
              <a:endParaRPr lang="en-US" dirty="0">
                <a:cs typeface="B Titr" pitchFamily="2" charset="-78"/>
              </a:endParaRPr>
            </a:p>
          </p:txBody>
        </p:sp>
        <p:sp>
          <p:nvSpPr>
            <p:cNvPr id="14" name="Line 14"/>
            <p:cNvSpPr>
              <a:spLocks noChangeShapeType="1"/>
            </p:cNvSpPr>
            <p:nvPr/>
          </p:nvSpPr>
          <p:spPr bwMode="auto">
            <a:xfrm flipH="1" flipV="1">
              <a:off x="2598" y="1964"/>
              <a:ext cx="231" cy="11"/>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grpSp>
      <p:sp>
        <p:nvSpPr>
          <p:cNvPr id="15" name="Rectangle 16"/>
          <p:cNvSpPr>
            <a:spLocks noChangeArrowheads="1"/>
          </p:cNvSpPr>
          <p:nvPr/>
        </p:nvSpPr>
        <p:spPr bwMode="auto">
          <a:xfrm>
            <a:off x="6024563" y="2625726"/>
            <a:ext cx="1217612" cy="10080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lnSpc>
                <a:spcPct val="120000"/>
              </a:lnSpc>
              <a:defRPr/>
            </a:pPr>
            <a:r>
              <a:rPr lang="fa-IR" dirty="0">
                <a:cs typeface="B Titr" pitchFamily="2" charset="-78"/>
              </a:rPr>
              <a:t>تدوین، ارزیابی</a:t>
            </a:r>
          </a:p>
          <a:p>
            <a:pPr algn="ctr">
              <a:lnSpc>
                <a:spcPct val="120000"/>
              </a:lnSpc>
              <a:defRPr/>
            </a:pPr>
            <a:r>
              <a:rPr lang="fa-IR" dirty="0">
                <a:cs typeface="B Titr" pitchFamily="2" charset="-78"/>
              </a:rPr>
              <a:t>و انتخاب </a:t>
            </a:r>
          </a:p>
          <a:p>
            <a:pPr algn="ctr">
              <a:lnSpc>
                <a:spcPct val="120000"/>
              </a:lnSpc>
              <a:defRPr/>
            </a:pPr>
            <a:r>
              <a:rPr lang="fa-IR" dirty="0">
                <a:cs typeface="B Titr" pitchFamily="2" charset="-78"/>
              </a:rPr>
              <a:t>استراتژی ها</a:t>
            </a:r>
            <a:endParaRPr lang="en-US" dirty="0">
              <a:cs typeface="B Titr" pitchFamily="2" charset="-78"/>
            </a:endParaRPr>
          </a:p>
        </p:txBody>
      </p:sp>
      <p:grpSp>
        <p:nvGrpSpPr>
          <p:cNvPr id="16" name="Group 18"/>
          <p:cNvGrpSpPr>
            <a:grpSpLocks/>
          </p:cNvGrpSpPr>
          <p:nvPr/>
        </p:nvGrpSpPr>
        <p:grpSpPr bwMode="auto">
          <a:xfrm>
            <a:off x="8372475" y="1114426"/>
            <a:ext cx="1233488" cy="4176713"/>
            <a:chOff x="4314" y="702"/>
            <a:chExt cx="777" cy="2631"/>
          </a:xfrm>
        </p:grpSpPr>
        <p:sp>
          <p:nvSpPr>
            <p:cNvPr id="145456" name="Line 21"/>
            <p:cNvSpPr>
              <a:spLocks noChangeShapeType="1"/>
            </p:cNvSpPr>
            <p:nvPr/>
          </p:nvSpPr>
          <p:spPr bwMode="auto">
            <a:xfrm flipV="1">
              <a:off x="4625" y="1324"/>
              <a:ext cx="10" cy="1375"/>
            </a:xfrm>
            <a:prstGeom prst="line">
              <a:avLst/>
            </a:prstGeom>
            <a:noFill/>
            <a:ln w="25400">
              <a:solidFill>
                <a:schemeClr val="tx1"/>
              </a:solidFill>
              <a:round/>
              <a:headEnd/>
              <a:tailEnd/>
            </a:ln>
          </p:spPr>
          <p:txBody>
            <a:bodyPr wrap="none" anchor="ctr"/>
            <a:lstStyle/>
            <a:p>
              <a:endParaRPr lang="en-US"/>
            </a:p>
          </p:txBody>
        </p:sp>
        <p:sp>
          <p:nvSpPr>
            <p:cNvPr id="18" name="Rectangle 19"/>
            <p:cNvSpPr>
              <a:spLocks noChangeArrowheads="1"/>
            </p:cNvSpPr>
            <p:nvPr/>
          </p:nvSpPr>
          <p:spPr bwMode="auto">
            <a:xfrm>
              <a:off x="4320" y="702"/>
              <a:ext cx="771" cy="63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lnSpc>
                  <a:spcPct val="120000"/>
                </a:lnSpc>
                <a:defRPr/>
              </a:pPr>
              <a:r>
                <a:rPr lang="fa-IR" dirty="0">
                  <a:cs typeface="B Titr" pitchFamily="2" charset="-78"/>
                </a:rPr>
                <a:t>بررسی </a:t>
              </a:r>
            </a:p>
            <a:p>
              <a:pPr algn="ctr">
                <a:lnSpc>
                  <a:spcPct val="120000"/>
                </a:lnSpc>
                <a:defRPr/>
              </a:pPr>
              <a:r>
                <a:rPr lang="fa-IR" dirty="0">
                  <a:cs typeface="B Titr" pitchFamily="2" charset="-78"/>
                </a:rPr>
                <a:t>عوامل خارجی </a:t>
              </a:r>
              <a:endParaRPr lang="en-US" dirty="0">
                <a:cs typeface="B Titr" pitchFamily="2" charset="-78"/>
              </a:endParaRPr>
            </a:p>
          </p:txBody>
        </p:sp>
        <p:sp>
          <p:nvSpPr>
            <p:cNvPr id="19" name="Rectangle 20"/>
            <p:cNvSpPr>
              <a:spLocks noChangeArrowheads="1"/>
            </p:cNvSpPr>
            <p:nvPr/>
          </p:nvSpPr>
          <p:spPr bwMode="auto">
            <a:xfrm>
              <a:off x="4314" y="2698"/>
              <a:ext cx="771" cy="63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lnSpc>
                  <a:spcPct val="120000"/>
                </a:lnSpc>
                <a:defRPr/>
              </a:pPr>
              <a:r>
                <a:rPr lang="fa-IR">
                  <a:cs typeface="B Titr" pitchFamily="2" charset="-78"/>
                </a:rPr>
                <a:t>بررسی </a:t>
              </a:r>
            </a:p>
            <a:p>
              <a:pPr algn="ctr">
                <a:lnSpc>
                  <a:spcPct val="120000"/>
                </a:lnSpc>
                <a:defRPr/>
              </a:pPr>
              <a:r>
                <a:rPr lang="fa-IR">
                  <a:cs typeface="B Titr" pitchFamily="2" charset="-78"/>
                </a:rPr>
                <a:t>عوامل داخلی </a:t>
              </a:r>
              <a:endParaRPr lang="en-US">
                <a:cs typeface="B Titr" pitchFamily="2" charset="-78"/>
              </a:endParaRPr>
            </a:p>
          </p:txBody>
        </p:sp>
      </p:grpSp>
      <p:grpSp>
        <p:nvGrpSpPr>
          <p:cNvPr id="17" name="Group 22"/>
          <p:cNvGrpSpPr>
            <a:grpSpLocks/>
          </p:cNvGrpSpPr>
          <p:nvPr/>
        </p:nvGrpSpPr>
        <p:grpSpPr bwMode="auto">
          <a:xfrm>
            <a:off x="1952626" y="727075"/>
            <a:ext cx="7929563" cy="4889500"/>
            <a:chOff x="304" y="458"/>
            <a:chExt cx="4995" cy="3080"/>
          </a:xfrm>
        </p:grpSpPr>
        <p:sp>
          <p:nvSpPr>
            <p:cNvPr id="145438" name="Line 23"/>
            <p:cNvSpPr>
              <a:spLocks noChangeShapeType="1"/>
            </p:cNvSpPr>
            <p:nvPr/>
          </p:nvSpPr>
          <p:spPr bwMode="auto">
            <a:xfrm flipV="1">
              <a:off x="5289" y="487"/>
              <a:ext cx="10" cy="1165"/>
            </a:xfrm>
            <a:prstGeom prst="line">
              <a:avLst/>
            </a:prstGeom>
            <a:noFill/>
            <a:ln w="38100">
              <a:solidFill>
                <a:schemeClr val="tx1"/>
              </a:solidFill>
              <a:round/>
              <a:headEnd type="stealth" w="med" len="med"/>
              <a:tailEnd/>
            </a:ln>
          </p:spPr>
          <p:txBody>
            <a:bodyPr wrap="none" anchor="ctr"/>
            <a:lstStyle/>
            <a:p>
              <a:endParaRPr lang="en-US"/>
            </a:p>
          </p:txBody>
        </p:sp>
        <p:sp>
          <p:nvSpPr>
            <p:cNvPr id="145439" name="Line 24"/>
            <p:cNvSpPr>
              <a:spLocks noChangeShapeType="1"/>
            </p:cNvSpPr>
            <p:nvPr/>
          </p:nvSpPr>
          <p:spPr bwMode="auto">
            <a:xfrm flipV="1">
              <a:off x="5240" y="2291"/>
              <a:ext cx="0" cy="1230"/>
            </a:xfrm>
            <a:prstGeom prst="line">
              <a:avLst/>
            </a:prstGeom>
            <a:noFill/>
            <a:ln w="38100">
              <a:solidFill>
                <a:schemeClr val="tx1"/>
              </a:solidFill>
              <a:round/>
              <a:headEnd/>
              <a:tailEnd type="stealth" w="med" len="med"/>
            </a:ln>
          </p:spPr>
          <p:txBody>
            <a:bodyPr wrap="none" anchor="ctr"/>
            <a:lstStyle/>
            <a:p>
              <a:endParaRPr lang="en-US"/>
            </a:p>
          </p:txBody>
        </p:sp>
        <p:sp>
          <p:nvSpPr>
            <p:cNvPr id="145440" name="Line 25"/>
            <p:cNvSpPr>
              <a:spLocks noChangeShapeType="1"/>
            </p:cNvSpPr>
            <p:nvPr/>
          </p:nvSpPr>
          <p:spPr bwMode="auto">
            <a:xfrm flipV="1">
              <a:off x="304" y="476"/>
              <a:ext cx="10" cy="1165"/>
            </a:xfrm>
            <a:prstGeom prst="line">
              <a:avLst/>
            </a:prstGeom>
            <a:noFill/>
            <a:ln w="38100">
              <a:solidFill>
                <a:schemeClr val="tx1"/>
              </a:solidFill>
              <a:round/>
              <a:headEnd/>
              <a:tailEnd/>
            </a:ln>
          </p:spPr>
          <p:txBody>
            <a:bodyPr wrap="none" anchor="ctr"/>
            <a:lstStyle/>
            <a:p>
              <a:endParaRPr lang="en-US"/>
            </a:p>
          </p:txBody>
        </p:sp>
        <p:sp>
          <p:nvSpPr>
            <p:cNvPr id="145441" name="Line 26"/>
            <p:cNvSpPr>
              <a:spLocks noChangeShapeType="1"/>
            </p:cNvSpPr>
            <p:nvPr/>
          </p:nvSpPr>
          <p:spPr bwMode="auto">
            <a:xfrm flipV="1">
              <a:off x="313" y="2280"/>
              <a:ext cx="0" cy="1230"/>
            </a:xfrm>
            <a:prstGeom prst="line">
              <a:avLst/>
            </a:prstGeom>
            <a:noFill/>
            <a:ln w="38100">
              <a:solidFill>
                <a:schemeClr val="tx1"/>
              </a:solidFill>
              <a:round/>
              <a:headEnd/>
              <a:tailEnd/>
            </a:ln>
          </p:spPr>
          <p:txBody>
            <a:bodyPr wrap="none" anchor="ctr"/>
            <a:lstStyle/>
            <a:p>
              <a:endParaRPr lang="en-US"/>
            </a:p>
          </p:txBody>
        </p:sp>
        <p:sp>
          <p:nvSpPr>
            <p:cNvPr id="145442" name="Line 27"/>
            <p:cNvSpPr>
              <a:spLocks noChangeShapeType="1"/>
            </p:cNvSpPr>
            <p:nvPr/>
          </p:nvSpPr>
          <p:spPr bwMode="auto">
            <a:xfrm>
              <a:off x="323" y="467"/>
              <a:ext cx="4962" cy="29"/>
            </a:xfrm>
            <a:prstGeom prst="line">
              <a:avLst/>
            </a:prstGeom>
            <a:noFill/>
            <a:ln w="38100">
              <a:solidFill>
                <a:schemeClr val="tx1"/>
              </a:solidFill>
              <a:round/>
              <a:headEnd/>
              <a:tailEnd/>
            </a:ln>
          </p:spPr>
          <p:txBody>
            <a:bodyPr wrap="none" anchor="ctr"/>
            <a:lstStyle/>
            <a:p>
              <a:endParaRPr lang="en-US"/>
            </a:p>
          </p:txBody>
        </p:sp>
        <p:sp>
          <p:nvSpPr>
            <p:cNvPr id="145443" name="Line 28"/>
            <p:cNvSpPr>
              <a:spLocks noChangeShapeType="1"/>
            </p:cNvSpPr>
            <p:nvPr/>
          </p:nvSpPr>
          <p:spPr bwMode="auto">
            <a:xfrm>
              <a:off x="317" y="3509"/>
              <a:ext cx="4923" cy="29"/>
            </a:xfrm>
            <a:prstGeom prst="line">
              <a:avLst/>
            </a:prstGeom>
            <a:noFill/>
            <a:ln w="38100">
              <a:solidFill>
                <a:schemeClr val="tx1"/>
              </a:solidFill>
              <a:round/>
              <a:headEnd/>
              <a:tailEnd/>
            </a:ln>
          </p:spPr>
          <p:txBody>
            <a:bodyPr wrap="none" anchor="ctr"/>
            <a:lstStyle/>
            <a:p>
              <a:endParaRPr lang="en-US"/>
            </a:p>
          </p:txBody>
        </p:sp>
        <p:sp>
          <p:nvSpPr>
            <p:cNvPr id="145444" name="Line 29"/>
            <p:cNvSpPr>
              <a:spLocks noChangeShapeType="1"/>
            </p:cNvSpPr>
            <p:nvPr/>
          </p:nvSpPr>
          <p:spPr bwMode="auto">
            <a:xfrm>
              <a:off x="1247" y="476"/>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45445" name="Line 30"/>
            <p:cNvSpPr>
              <a:spLocks noChangeShapeType="1"/>
            </p:cNvSpPr>
            <p:nvPr/>
          </p:nvSpPr>
          <p:spPr bwMode="auto">
            <a:xfrm>
              <a:off x="2191" y="458"/>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45446" name="Line 31"/>
            <p:cNvSpPr>
              <a:spLocks noChangeShapeType="1"/>
            </p:cNvSpPr>
            <p:nvPr/>
          </p:nvSpPr>
          <p:spPr bwMode="auto">
            <a:xfrm>
              <a:off x="3198" y="467"/>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45447" name="Line 32"/>
            <p:cNvSpPr>
              <a:spLocks noChangeShapeType="1"/>
            </p:cNvSpPr>
            <p:nvPr/>
          </p:nvSpPr>
          <p:spPr bwMode="auto">
            <a:xfrm>
              <a:off x="4214" y="476"/>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45448" name="Line 33"/>
            <p:cNvSpPr>
              <a:spLocks noChangeShapeType="1"/>
            </p:cNvSpPr>
            <p:nvPr/>
          </p:nvSpPr>
          <p:spPr bwMode="auto">
            <a:xfrm>
              <a:off x="4830" y="476"/>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45449" name="Line 34"/>
            <p:cNvSpPr>
              <a:spLocks noChangeShapeType="1"/>
            </p:cNvSpPr>
            <p:nvPr/>
          </p:nvSpPr>
          <p:spPr bwMode="auto">
            <a:xfrm flipV="1">
              <a:off x="1247"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45450" name="Line 35"/>
            <p:cNvSpPr>
              <a:spLocks noChangeShapeType="1"/>
            </p:cNvSpPr>
            <p:nvPr/>
          </p:nvSpPr>
          <p:spPr bwMode="auto">
            <a:xfrm flipV="1">
              <a:off x="2218" y="3330"/>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45451" name="Line 36"/>
            <p:cNvSpPr>
              <a:spLocks noChangeShapeType="1"/>
            </p:cNvSpPr>
            <p:nvPr/>
          </p:nvSpPr>
          <p:spPr bwMode="auto">
            <a:xfrm flipV="1">
              <a:off x="3198"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45452" name="Line 37"/>
            <p:cNvSpPr>
              <a:spLocks noChangeShapeType="1"/>
            </p:cNvSpPr>
            <p:nvPr/>
          </p:nvSpPr>
          <p:spPr bwMode="auto">
            <a:xfrm flipV="1">
              <a:off x="4195"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45453" name="Line 38"/>
            <p:cNvSpPr>
              <a:spLocks noChangeShapeType="1"/>
            </p:cNvSpPr>
            <p:nvPr/>
          </p:nvSpPr>
          <p:spPr bwMode="auto">
            <a:xfrm flipV="1">
              <a:off x="4830"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45454" name="Line 39"/>
            <p:cNvSpPr>
              <a:spLocks noChangeShapeType="1"/>
            </p:cNvSpPr>
            <p:nvPr/>
          </p:nvSpPr>
          <p:spPr bwMode="auto">
            <a:xfrm>
              <a:off x="313" y="2296"/>
              <a:ext cx="0" cy="318"/>
            </a:xfrm>
            <a:prstGeom prst="line">
              <a:avLst/>
            </a:prstGeom>
            <a:noFill/>
            <a:ln w="38100">
              <a:solidFill>
                <a:schemeClr val="tx1"/>
              </a:solidFill>
              <a:round/>
              <a:headEnd/>
              <a:tailEnd type="triangle" w="lg" len="lg"/>
            </a:ln>
          </p:spPr>
          <p:txBody>
            <a:bodyPr wrap="none" anchor="ctr"/>
            <a:lstStyle/>
            <a:p>
              <a:endParaRPr lang="en-US"/>
            </a:p>
          </p:txBody>
        </p:sp>
        <p:sp>
          <p:nvSpPr>
            <p:cNvPr id="145455" name="Line 40"/>
            <p:cNvSpPr>
              <a:spLocks noChangeShapeType="1"/>
            </p:cNvSpPr>
            <p:nvPr/>
          </p:nvSpPr>
          <p:spPr bwMode="auto">
            <a:xfrm rot="10800000">
              <a:off x="304" y="1298"/>
              <a:ext cx="0" cy="318"/>
            </a:xfrm>
            <a:prstGeom prst="line">
              <a:avLst/>
            </a:prstGeom>
            <a:noFill/>
            <a:ln w="38100">
              <a:solidFill>
                <a:schemeClr val="tx1"/>
              </a:solidFill>
              <a:round/>
              <a:headEnd/>
              <a:tailEnd type="triangle" w="lg" len="lg"/>
            </a:ln>
          </p:spPr>
          <p:txBody>
            <a:bodyPr wrap="none" anchor="ctr"/>
            <a:lstStyle/>
            <a:p>
              <a:endParaRPr lang="en-US"/>
            </a:p>
          </p:txBody>
        </p:sp>
      </p:grpSp>
      <p:grpSp>
        <p:nvGrpSpPr>
          <p:cNvPr id="20" name="Group 43"/>
          <p:cNvGrpSpPr>
            <a:grpSpLocks/>
          </p:cNvGrpSpPr>
          <p:nvPr/>
        </p:nvGrpSpPr>
        <p:grpSpPr bwMode="auto">
          <a:xfrm>
            <a:off x="1666875" y="5640388"/>
            <a:ext cx="1500188" cy="360362"/>
            <a:chOff x="30" y="3672"/>
            <a:chExt cx="945" cy="227"/>
          </a:xfrm>
        </p:grpSpPr>
        <p:sp>
          <p:nvSpPr>
            <p:cNvPr id="145436" name="Rectangle 44"/>
            <p:cNvSpPr>
              <a:spLocks noChangeArrowheads="1"/>
            </p:cNvSpPr>
            <p:nvPr/>
          </p:nvSpPr>
          <p:spPr bwMode="auto">
            <a:xfrm>
              <a:off x="30" y="3672"/>
              <a:ext cx="907" cy="227"/>
            </a:xfrm>
            <a:prstGeom prst="rect">
              <a:avLst/>
            </a:prstGeom>
            <a:noFill/>
            <a:ln w="28575" algn="ctr">
              <a:noFill/>
              <a:miter lim="800000"/>
              <a:headEnd/>
              <a:tailEnd/>
            </a:ln>
          </p:spPr>
          <p:txBody>
            <a:bodyPr wrap="none" anchor="ctr"/>
            <a:lstStyle/>
            <a:p>
              <a:pPr algn="ctr"/>
              <a:r>
                <a:rPr lang="fa-IR">
                  <a:cs typeface="B Traffic" pitchFamily="2" charset="-78"/>
                </a:rPr>
                <a:t>ارزیابی استراتژی </a:t>
              </a:r>
              <a:endParaRPr lang="en-US">
                <a:cs typeface="B Traffic" pitchFamily="2" charset="-78"/>
              </a:endParaRPr>
            </a:p>
          </p:txBody>
        </p:sp>
        <p:sp>
          <p:nvSpPr>
            <p:cNvPr id="145437" name="Line 45"/>
            <p:cNvSpPr>
              <a:spLocks noChangeShapeType="1"/>
            </p:cNvSpPr>
            <p:nvPr/>
          </p:nvSpPr>
          <p:spPr bwMode="auto">
            <a:xfrm>
              <a:off x="975" y="3673"/>
              <a:ext cx="0" cy="226"/>
            </a:xfrm>
            <a:prstGeom prst="line">
              <a:avLst/>
            </a:prstGeom>
            <a:noFill/>
            <a:ln w="28575">
              <a:solidFill>
                <a:schemeClr val="tx1"/>
              </a:solidFill>
              <a:round/>
              <a:headEnd/>
              <a:tailEnd/>
            </a:ln>
          </p:spPr>
          <p:txBody>
            <a:bodyPr wrap="none" anchor="ctr"/>
            <a:lstStyle/>
            <a:p>
              <a:endParaRPr lang="en-US"/>
            </a:p>
          </p:txBody>
        </p:sp>
      </p:grpSp>
      <p:grpSp>
        <p:nvGrpSpPr>
          <p:cNvPr id="21" name="Group 46"/>
          <p:cNvGrpSpPr>
            <a:grpSpLocks/>
          </p:cNvGrpSpPr>
          <p:nvPr/>
        </p:nvGrpSpPr>
        <p:grpSpPr bwMode="auto">
          <a:xfrm>
            <a:off x="3167064" y="5630863"/>
            <a:ext cx="2655887" cy="360362"/>
            <a:chOff x="1035" y="3666"/>
            <a:chExt cx="1673" cy="227"/>
          </a:xfrm>
        </p:grpSpPr>
        <p:sp>
          <p:nvSpPr>
            <p:cNvPr id="145433" name="Rectangle 47"/>
            <p:cNvSpPr>
              <a:spLocks noChangeArrowheads="1"/>
            </p:cNvSpPr>
            <p:nvPr/>
          </p:nvSpPr>
          <p:spPr bwMode="auto">
            <a:xfrm>
              <a:off x="1301" y="3666"/>
              <a:ext cx="907" cy="227"/>
            </a:xfrm>
            <a:prstGeom prst="rect">
              <a:avLst/>
            </a:prstGeom>
            <a:noFill/>
            <a:ln w="28575" algn="ctr">
              <a:noFill/>
              <a:miter lim="800000"/>
              <a:headEnd/>
              <a:tailEnd/>
            </a:ln>
          </p:spPr>
          <p:txBody>
            <a:bodyPr wrap="none" anchor="ctr"/>
            <a:lstStyle/>
            <a:p>
              <a:pPr algn="ctr"/>
              <a:r>
                <a:rPr lang="fa-IR">
                  <a:cs typeface="B Traffic" pitchFamily="2" charset="-78"/>
                </a:rPr>
                <a:t>اجرای استراتژی </a:t>
              </a:r>
              <a:endParaRPr lang="en-US">
                <a:cs typeface="B Traffic" pitchFamily="2" charset="-78"/>
              </a:endParaRPr>
            </a:p>
          </p:txBody>
        </p:sp>
        <p:sp>
          <p:nvSpPr>
            <p:cNvPr id="145434" name="Line 48"/>
            <p:cNvSpPr>
              <a:spLocks noChangeShapeType="1"/>
            </p:cNvSpPr>
            <p:nvPr/>
          </p:nvSpPr>
          <p:spPr bwMode="auto">
            <a:xfrm>
              <a:off x="2254" y="3792"/>
              <a:ext cx="454" cy="1"/>
            </a:xfrm>
            <a:prstGeom prst="line">
              <a:avLst/>
            </a:prstGeom>
            <a:noFill/>
            <a:ln w="28575">
              <a:solidFill>
                <a:schemeClr val="tx1"/>
              </a:solidFill>
              <a:round/>
              <a:headEnd/>
              <a:tailEnd type="triangle" w="med" len="med"/>
            </a:ln>
          </p:spPr>
          <p:txBody>
            <a:bodyPr wrap="none" anchor="ctr"/>
            <a:lstStyle/>
            <a:p>
              <a:endParaRPr lang="en-US"/>
            </a:p>
          </p:txBody>
        </p:sp>
        <p:sp>
          <p:nvSpPr>
            <p:cNvPr id="145435" name="Line 49"/>
            <p:cNvSpPr>
              <a:spLocks noChangeShapeType="1"/>
            </p:cNvSpPr>
            <p:nvPr/>
          </p:nvSpPr>
          <p:spPr bwMode="auto">
            <a:xfrm flipH="1">
              <a:off x="1035" y="3764"/>
              <a:ext cx="326" cy="0"/>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22" name="Group 50"/>
          <p:cNvGrpSpPr>
            <a:grpSpLocks/>
          </p:cNvGrpSpPr>
          <p:nvPr/>
        </p:nvGrpSpPr>
        <p:grpSpPr bwMode="auto">
          <a:xfrm>
            <a:off x="5843589" y="5616576"/>
            <a:ext cx="3455987" cy="385763"/>
            <a:chOff x="2699" y="3657"/>
            <a:chExt cx="2177" cy="243"/>
          </a:xfrm>
        </p:grpSpPr>
        <p:sp>
          <p:nvSpPr>
            <p:cNvPr id="145430" name="Rectangle 51"/>
            <p:cNvSpPr>
              <a:spLocks noChangeArrowheads="1"/>
            </p:cNvSpPr>
            <p:nvPr/>
          </p:nvSpPr>
          <p:spPr bwMode="auto">
            <a:xfrm>
              <a:off x="3969" y="3657"/>
              <a:ext cx="907" cy="227"/>
            </a:xfrm>
            <a:prstGeom prst="rect">
              <a:avLst/>
            </a:prstGeom>
            <a:noFill/>
            <a:ln w="28575" algn="ctr">
              <a:noFill/>
              <a:miter lim="800000"/>
              <a:headEnd/>
              <a:tailEnd/>
            </a:ln>
          </p:spPr>
          <p:txBody>
            <a:bodyPr wrap="none" anchor="ctr"/>
            <a:lstStyle/>
            <a:p>
              <a:pPr algn="ctr"/>
              <a:r>
                <a:rPr lang="fa-IR">
                  <a:cs typeface="B Traffic" pitchFamily="2" charset="-78"/>
                </a:rPr>
                <a:t>تدوین استراتژی </a:t>
              </a:r>
              <a:endParaRPr lang="en-US">
                <a:cs typeface="B Traffic" pitchFamily="2" charset="-78"/>
              </a:endParaRPr>
            </a:p>
          </p:txBody>
        </p:sp>
        <p:sp>
          <p:nvSpPr>
            <p:cNvPr id="145431" name="Line 52"/>
            <p:cNvSpPr>
              <a:spLocks noChangeShapeType="1"/>
            </p:cNvSpPr>
            <p:nvPr/>
          </p:nvSpPr>
          <p:spPr bwMode="auto">
            <a:xfrm>
              <a:off x="2699" y="3674"/>
              <a:ext cx="0" cy="226"/>
            </a:xfrm>
            <a:prstGeom prst="line">
              <a:avLst/>
            </a:prstGeom>
            <a:noFill/>
            <a:ln w="28575">
              <a:solidFill>
                <a:schemeClr val="tx1"/>
              </a:solidFill>
              <a:round/>
              <a:headEnd/>
              <a:tailEnd/>
            </a:ln>
          </p:spPr>
          <p:txBody>
            <a:bodyPr wrap="none" anchor="ctr"/>
            <a:lstStyle/>
            <a:p>
              <a:endParaRPr lang="en-US"/>
            </a:p>
          </p:txBody>
        </p:sp>
        <p:sp>
          <p:nvSpPr>
            <p:cNvPr id="145432" name="Line 54"/>
            <p:cNvSpPr>
              <a:spLocks noChangeShapeType="1"/>
            </p:cNvSpPr>
            <p:nvPr/>
          </p:nvSpPr>
          <p:spPr bwMode="auto">
            <a:xfrm flipH="1">
              <a:off x="2699" y="3793"/>
              <a:ext cx="1224" cy="0"/>
            </a:xfrm>
            <a:prstGeom prst="line">
              <a:avLst/>
            </a:prstGeom>
            <a:noFill/>
            <a:ln w="28575">
              <a:solidFill>
                <a:schemeClr val="tx1"/>
              </a:solidFill>
              <a:round/>
              <a:headEnd/>
              <a:tailEnd type="triangle" w="med" len="med"/>
            </a:ln>
          </p:spPr>
          <p:txBody>
            <a:bodyPr wrap="none" anchor="ctr"/>
            <a:lstStyle/>
            <a:p>
              <a:endParaRPr lang="en-US"/>
            </a:p>
          </p:txBody>
        </p:sp>
      </p:grpSp>
      <p:sp>
        <p:nvSpPr>
          <p:cNvPr id="50" name="Rectangle 55"/>
          <p:cNvSpPr>
            <a:spLocks noChangeArrowheads="1"/>
          </p:cNvSpPr>
          <p:nvPr/>
        </p:nvSpPr>
        <p:spPr bwMode="auto">
          <a:xfrm>
            <a:off x="3413125" y="354013"/>
            <a:ext cx="5111750" cy="360362"/>
          </a:xfrm>
          <a:prstGeom prst="rect">
            <a:avLst/>
          </a:prstGeom>
          <a:noFill/>
          <a:ln w="28575" algn="ctr">
            <a:noFill/>
            <a:miter lim="800000"/>
            <a:headEnd/>
            <a:tailEnd/>
          </a:ln>
          <a:effectLst>
            <a:outerShdw dist="35921" dir="2700000" algn="ctr" rotWithShape="0">
              <a:schemeClr val="bg2">
                <a:alpha val="50000"/>
              </a:schemeClr>
            </a:outerShdw>
          </a:effectLst>
        </p:spPr>
        <p:txBody>
          <a:bodyPr wrap="none" anchor="ctr"/>
          <a:lstStyle/>
          <a:p>
            <a:pPr algn="ctr">
              <a:defRPr/>
            </a:pPr>
            <a:r>
              <a:rPr lang="fa-IR" sz="2800" dirty="0">
                <a:solidFill>
                  <a:srgbClr val="C00000"/>
                </a:solidFill>
                <a:latin typeface="Arial" pitchFamily="34" charset="0"/>
                <a:cs typeface="B Titr" pitchFamily="2" charset="-78"/>
              </a:rPr>
              <a:t>الگوی جامع مدیریت استراتژیک </a:t>
            </a:r>
            <a:endParaRPr lang="en-US" sz="2800" dirty="0">
              <a:solidFill>
                <a:srgbClr val="C00000"/>
              </a:solidFill>
              <a:latin typeface="Arial" pitchFamily="34" charset="0"/>
              <a:cs typeface="B Titr" pitchFamily="2" charset="-78"/>
            </a:endParaRPr>
          </a:p>
        </p:txBody>
      </p:sp>
      <p:cxnSp>
        <p:nvCxnSpPr>
          <p:cNvPr id="51" name="Straight Arrow Connector 50"/>
          <p:cNvCxnSpPr>
            <a:stCxn id="145430" idx="3"/>
          </p:cNvCxnSpPr>
          <p:nvPr/>
        </p:nvCxnSpPr>
        <p:spPr>
          <a:xfrm flipV="1">
            <a:off x="9299575" y="5786438"/>
            <a:ext cx="439738" cy="1111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Slide Number Placeholder 23"/>
          <p:cNvSpPr>
            <a:spLocks noGrp="1"/>
          </p:cNvSpPr>
          <p:nvPr>
            <p:ph type="sldNum" sz="quarter" idx="12"/>
          </p:nvPr>
        </p:nvSpPr>
        <p:spPr/>
        <p:txBody>
          <a:bodyPr/>
          <a:lstStyle/>
          <a:p>
            <a:fld id="{2E913F20-3FAA-4128-8D06-C3B0AA9DFCF9}" type="slidenum">
              <a:rPr lang="en-US" smtClean="0"/>
              <a:t>111</a:t>
            </a:fld>
            <a:endParaRPr lang="en-US"/>
          </a:p>
        </p:txBody>
      </p:sp>
    </p:spTree>
    <p:extLst>
      <p:ext uri="{BB962C8B-B14F-4D97-AF65-F5344CB8AC3E}">
        <p14:creationId xmlns:p14="http://schemas.microsoft.com/office/powerpoint/2010/main" val="5863522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ox(out)">
                                      <p:cBhvr>
                                        <p:cTn id="7" dur="2000"/>
                                        <p:tgtEl>
                                          <p:spTgt spid="50"/>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2000"/>
                                        <p:tgtEl>
                                          <p:spTgt spid="4"/>
                                        </p:tgtEl>
                                      </p:cBhvr>
                                    </p:animEffect>
                                  </p:childTnLst>
                                </p:cTn>
                              </p:par>
                            </p:childTnLst>
                          </p:cTn>
                        </p:par>
                        <p:par>
                          <p:cTn id="12" fill="hold">
                            <p:stCondLst>
                              <p:cond delay="4000"/>
                            </p:stCondLst>
                            <p:childTnLst>
                              <p:par>
                                <p:cTn id="13" presetID="4" presetClass="entr" presetSubtype="3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out)">
                                      <p:cBhvr>
                                        <p:cTn id="15" dur="2000"/>
                                        <p:tgtEl>
                                          <p:spTgt spid="16"/>
                                        </p:tgtEl>
                                      </p:cBhvr>
                                    </p:animEffect>
                                  </p:childTnLst>
                                </p:cTn>
                              </p:par>
                            </p:childTnLst>
                          </p:cTn>
                        </p:par>
                        <p:par>
                          <p:cTn id="16" fill="hold">
                            <p:stCondLst>
                              <p:cond delay="6000"/>
                            </p:stCondLst>
                            <p:childTnLst>
                              <p:par>
                                <p:cTn id="17" presetID="4"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2000"/>
                                        <p:tgtEl>
                                          <p:spTgt spid="12"/>
                                        </p:tgtEl>
                                      </p:cBhvr>
                                    </p:animEffect>
                                  </p:childTnLst>
                                </p:cTn>
                              </p:par>
                            </p:childTnLst>
                          </p:cTn>
                        </p:par>
                        <p:par>
                          <p:cTn id="20" fill="hold">
                            <p:stCondLst>
                              <p:cond delay="8000"/>
                            </p:stCondLst>
                            <p:childTnLst>
                              <p:par>
                                <p:cTn id="21" presetID="4"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2000"/>
                                        <p:tgtEl>
                                          <p:spTgt spid="9"/>
                                        </p:tgtEl>
                                      </p:cBhvr>
                                    </p:animEffect>
                                  </p:childTnLst>
                                </p:cTn>
                              </p:par>
                            </p:childTnLst>
                          </p:cTn>
                        </p:par>
                        <p:par>
                          <p:cTn id="24" fill="hold">
                            <p:stCondLst>
                              <p:cond delay="10000"/>
                            </p:stCondLst>
                            <p:childTnLst>
                              <p:par>
                                <p:cTn id="25" presetID="4"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2000"/>
                                        <p:tgtEl>
                                          <p:spTgt spid="6"/>
                                        </p:tgtEl>
                                      </p:cBhvr>
                                    </p:animEffect>
                                  </p:childTnLst>
                                </p:cTn>
                              </p:par>
                            </p:childTnLst>
                          </p:cTn>
                        </p:par>
                        <p:par>
                          <p:cTn id="28" fill="hold">
                            <p:stCondLst>
                              <p:cond delay="12000"/>
                            </p:stCondLst>
                            <p:childTnLst>
                              <p:par>
                                <p:cTn id="29" presetID="3" presetClass="entr" presetSubtype="5"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vertical)">
                                      <p:cBhvr>
                                        <p:cTn id="31" dur="2000"/>
                                        <p:tgtEl>
                                          <p:spTgt spid="17"/>
                                        </p:tgtEl>
                                      </p:cBhvr>
                                    </p:animEffect>
                                  </p:childTnLst>
                                </p:cTn>
                              </p:par>
                            </p:childTnLst>
                          </p:cTn>
                        </p:par>
                        <p:par>
                          <p:cTn id="32" fill="hold">
                            <p:stCondLst>
                              <p:cond delay="14000"/>
                            </p:stCondLst>
                            <p:childTnLst>
                              <p:par>
                                <p:cTn id="33" presetID="4"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ox(in)">
                                      <p:cBhvr>
                                        <p:cTn id="35" dur="2000"/>
                                        <p:tgtEl>
                                          <p:spTgt spid="22"/>
                                        </p:tgtEl>
                                      </p:cBhvr>
                                    </p:animEffect>
                                  </p:childTnLst>
                                </p:cTn>
                              </p:par>
                            </p:childTnLst>
                          </p:cTn>
                        </p:par>
                        <p:par>
                          <p:cTn id="36" fill="hold">
                            <p:stCondLst>
                              <p:cond delay="16000"/>
                            </p:stCondLst>
                            <p:childTnLst>
                              <p:par>
                                <p:cTn id="37" presetID="4" presetClass="entr" presetSubtype="16"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ox(in)">
                                      <p:cBhvr>
                                        <p:cTn id="39" dur="2000"/>
                                        <p:tgtEl>
                                          <p:spTgt spid="21"/>
                                        </p:tgtEl>
                                      </p:cBhvr>
                                    </p:animEffect>
                                  </p:childTnLst>
                                </p:cTn>
                              </p:par>
                            </p:childTnLst>
                          </p:cTn>
                        </p:par>
                        <p:par>
                          <p:cTn id="40" fill="hold">
                            <p:stCondLst>
                              <p:cond delay="18000"/>
                            </p:stCondLst>
                            <p:childTnLst>
                              <p:par>
                                <p:cTn id="41" presetID="4"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ox(in)">
                                      <p:cBhvr>
                                        <p:cTn id="4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0"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381250" y="3205163"/>
            <a:ext cx="7162800" cy="2590800"/>
          </a:xfrm>
          <a:prstGeom prst="rect">
            <a:avLst/>
          </a:prstGeom>
          <a:no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fa-IR"/>
          </a:p>
        </p:txBody>
      </p:sp>
      <p:sp>
        <p:nvSpPr>
          <p:cNvPr id="3" name="AutoShape 3"/>
          <p:cNvSpPr>
            <a:spLocks noChangeArrowheads="1"/>
          </p:cNvSpPr>
          <p:nvPr/>
        </p:nvSpPr>
        <p:spPr bwMode="auto">
          <a:xfrm>
            <a:off x="2457450" y="385763"/>
            <a:ext cx="1295400" cy="7620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a:solidFill>
                  <a:srgbClr val="763E00"/>
                </a:solidFill>
                <a:latin typeface="Times New Roman" pitchFamily="18" charset="0"/>
                <a:cs typeface="Titr" pitchFamily="2" charset="-78"/>
              </a:rPr>
              <a:t>تجزيه و تحليل</a:t>
            </a:r>
          </a:p>
          <a:p>
            <a:pPr algn="ctr">
              <a:defRPr/>
            </a:pPr>
            <a:r>
              <a:rPr lang="ar-SA">
                <a:solidFill>
                  <a:srgbClr val="763E00"/>
                </a:solidFill>
                <a:latin typeface="Times New Roman" pitchFamily="18" charset="0"/>
                <a:cs typeface="Titr" pitchFamily="2" charset="-78"/>
              </a:rPr>
              <a:t>محيطي</a:t>
            </a:r>
            <a:endParaRPr lang="en-US">
              <a:solidFill>
                <a:srgbClr val="763E00"/>
              </a:solidFill>
              <a:latin typeface="Times New Roman" pitchFamily="18" charset="0"/>
              <a:cs typeface="Titr" pitchFamily="2" charset="-78"/>
            </a:endParaRPr>
          </a:p>
        </p:txBody>
      </p:sp>
      <p:sp>
        <p:nvSpPr>
          <p:cNvPr id="4" name="AutoShape 4"/>
          <p:cNvSpPr>
            <a:spLocks noChangeArrowheads="1"/>
          </p:cNvSpPr>
          <p:nvPr/>
        </p:nvSpPr>
        <p:spPr bwMode="auto">
          <a:xfrm>
            <a:off x="4286250" y="385763"/>
            <a:ext cx="1295400" cy="7620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a:solidFill>
                  <a:srgbClr val="763E00"/>
                </a:solidFill>
                <a:latin typeface="Times New Roman" pitchFamily="18" charset="0"/>
                <a:cs typeface="Titr" pitchFamily="2" charset="-78"/>
              </a:rPr>
              <a:t>پيش‏بيني</a:t>
            </a:r>
          </a:p>
          <a:p>
            <a:pPr algn="ctr">
              <a:defRPr/>
            </a:pPr>
            <a:r>
              <a:rPr lang="ar-SA">
                <a:solidFill>
                  <a:srgbClr val="763E00"/>
                </a:solidFill>
                <a:latin typeface="Times New Roman" pitchFamily="18" charset="0"/>
                <a:cs typeface="Titr" pitchFamily="2" charset="-78"/>
              </a:rPr>
              <a:t>محيطي</a:t>
            </a:r>
            <a:endParaRPr lang="en-US">
              <a:solidFill>
                <a:srgbClr val="763E00"/>
              </a:solidFill>
              <a:latin typeface="Times New Roman" pitchFamily="18" charset="0"/>
              <a:cs typeface="Titr" pitchFamily="2" charset="-78"/>
            </a:endParaRPr>
          </a:p>
        </p:txBody>
      </p:sp>
      <p:sp>
        <p:nvSpPr>
          <p:cNvPr id="5" name="AutoShape 5"/>
          <p:cNvSpPr>
            <a:spLocks noChangeArrowheads="1"/>
          </p:cNvSpPr>
          <p:nvPr/>
        </p:nvSpPr>
        <p:spPr bwMode="auto">
          <a:xfrm>
            <a:off x="6115050" y="385763"/>
            <a:ext cx="1295400" cy="7620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a:solidFill>
                  <a:srgbClr val="763E00"/>
                </a:solidFill>
                <a:latin typeface="Times New Roman" pitchFamily="18" charset="0"/>
                <a:cs typeface="Titr" pitchFamily="2" charset="-78"/>
              </a:rPr>
              <a:t>تجزيه و تحليل</a:t>
            </a:r>
          </a:p>
          <a:p>
            <a:pPr algn="ctr">
              <a:defRPr/>
            </a:pPr>
            <a:r>
              <a:rPr lang="ar-SA">
                <a:solidFill>
                  <a:srgbClr val="763E00"/>
                </a:solidFill>
                <a:latin typeface="Times New Roman" pitchFamily="18" charset="0"/>
                <a:cs typeface="Titr" pitchFamily="2" charset="-78"/>
              </a:rPr>
              <a:t>بازار و مشتري</a:t>
            </a:r>
            <a:endParaRPr lang="en-US">
              <a:solidFill>
                <a:srgbClr val="763E00"/>
              </a:solidFill>
              <a:latin typeface="Times New Roman" pitchFamily="18" charset="0"/>
              <a:cs typeface="Titr" pitchFamily="2" charset="-78"/>
            </a:endParaRPr>
          </a:p>
        </p:txBody>
      </p:sp>
      <p:sp>
        <p:nvSpPr>
          <p:cNvPr id="6" name="AutoShape 6"/>
          <p:cNvSpPr>
            <a:spLocks noChangeArrowheads="1"/>
          </p:cNvSpPr>
          <p:nvPr/>
        </p:nvSpPr>
        <p:spPr bwMode="auto">
          <a:xfrm>
            <a:off x="7943850" y="385763"/>
            <a:ext cx="1295400" cy="7620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sz="1600">
                <a:solidFill>
                  <a:srgbClr val="763E00"/>
                </a:solidFill>
                <a:latin typeface="Times New Roman" pitchFamily="18" charset="0"/>
                <a:cs typeface="Titr" pitchFamily="2" charset="-78"/>
              </a:rPr>
              <a:t>مفروضات</a:t>
            </a:r>
          </a:p>
          <a:p>
            <a:pPr algn="ctr">
              <a:defRPr/>
            </a:pPr>
            <a:r>
              <a:rPr lang="ar-SA" sz="1600">
                <a:solidFill>
                  <a:srgbClr val="763E00"/>
                </a:solidFill>
                <a:latin typeface="Times New Roman" pitchFamily="18" charset="0"/>
                <a:cs typeface="Titr" pitchFamily="2" charset="-78"/>
              </a:rPr>
              <a:t>برنامه‏ريزي</a:t>
            </a:r>
          </a:p>
          <a:p>
            <a:pPr algn="ctr">
              <a:defRPr/>
            </a:pPr>
            <a:r>
              <a:rPr lang="ar-SA" sz="1600">
                <a:solidFill>
                  <a:srgbClr val="763E00"/>
                </a:solidFill>
                <a:latin typeface="Times New Roman" pitchFamily="18" charset="0"/>
                <a:cs typeface="Titr" pitchFamily="2" charset="-78"/>
              </a:rPr>
              <a:t>استراتژيك</a:t>
            </a:r>
            <a:endParaRPr lang="en-US" sz="1600">
              <a:solidFill>
                <a:srgbClr val="763E00"/>
              </a:solidFill>
              <a:latin typeface="Times New Roman" pitchFamily="18" charset="0"/>
              <a:cs typeface="Titr" pitchFamily="2" charset="-78"/>
            </a:endParaRPr>
          </a:p>
        </p:txBody>
      </p:sp>
      <p:cxnSp>
        <p:nvCxnSpPr>
          <p:cNvPr id="7" name="AutoShape 7"/>
          <p:cNvCxnSpPr>
            <a:cxnSpLocks noChangeShapeType="1"/>
            <a:stCxn id="3" idx="3"/>
            <a:endCxn id="4" idx="1"/>
          </p:cNvCxnSpPr>
          <p:nvPr/>
        </p:nvCxnSpPr>
        <p:spPr bwMode="auto">
          <a:xfrm>
            <a:off x="3752850" y="766763"/>
            <a:ext cx="533400" cy="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8" name="AutoShape 8"/>
          <p:cNvCxnSpPr>
            <a:cxnSpLocks noChangeShapeType="1"/>
            <a:stCxn id="4" idx="3"/>
            <a:endCxn id="5" idx="1"/>
          </p:cNvCxnSpPr>
          <p:nvPr/>
        </p:nvCxnSpPr>
        <p:spPr bwMode="auto">
          <a:xfrm>
            <a:off x="5581650" y="766763"/>
            <a:ext cx="533400" cy="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9" name="AutoShape 9"/>
          <p:cNvCxnSpPr>
            <a:cxnSpLocks noChangeShapeType="1"/>
            <a:stCxn id="5" idx="3"/>
            <a:endCxn id="6" idx="1"/>
          </p:cNvCxnSpPr>
          <p:nvPr/>
        </p:nvCxnSpPr>
        <p:spPr bwMode="auto">
          <a:xfrm>
            <a:off x="7410450" y="766763"/>
            <a:ext cx="533400" cy="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sp>
        <p:nvSpPr>
          <p:cNvPr id="10" name="AutoShape 10"/>
          <p:cNvSpPr>
            <a:spLocks noChangeArrowheads="1"/>
          </p:cNvSpPr>
          <p:nvPr/>
        </p:nvSpPr>
        <p:spPr bwMode="auto">
          <a:xfrm>
            <a:off x="2457450" y="1757363"/>
            <a:ext cx="1295400" cy="7620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a:solidFill>
                  <a:srgbClr val="763E00"/>
                </a:solidFill>
                <a:latin typeface="Times New Roman" pitchFamily="18" charset="0"/>
                <a:cs typeface="Titr" pitchFamily="2" charset="-78"/>
              </a:rPr>
              <a:t>تشخيص</a:t>
            </a:r>
          </a:p>
          <a:p>
            <a:pPr algn="ctr">
              <a:defRPr/>
            </a:pPr>
            <a:r>
              <a:rPr lang="ar-SA">
                <a:solidFill>
                  <a:srgbClr val="763E00"/>
                </a:solidFill>
                <a:latin typeface="Times New Roman" pitchFamily="18" charset="0"/>
                <a:cs typeface="Titr" pitchFamily="2" charset="-78"/>
              </a:rPr>
              <a:t>محيط داخلي</a:t>
            </a:r>
            <a:endParaRPr lang="en-US">
              <a:solidFill>
                <a:srgbClr val="763E00"/>
              </a:solidFill>
              <a:latin typeface="Times New Roman" pitchFamily="18" charset="0"/>
              <a:cs typeface="Titr" pitchFamily="2" charset="-78"/>
            </a:endParaRPr>
          </a:p>
        </p:txBody>
      </p:sp>
      <p:sp>
        <p:nvSpPr>
          <p:cNvPr id="11" name="AutoShape 11"/>
          <p:cNvSpPr>
            <a:spLocks noChangeArrowheads="1"/>
          </p:cNvSpPr>
          <p:nvPr/>
        </p:nvSpPr>
        <p:spPr bwMode="auto">
          <a:xfrm>
            <a:off x="4286250" y="1757363"/>
            <a:ext cx="1295400" cy="7620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a:solidFill>
                  <a:srgbClr val="763E00"/>
                </a:solidFill>
                <a:latin typeface="Times New Roman" pitchFamily="18" charset="0"/>
                <a:cs typeface="Titr" pitchFamily="2" charset="-78"/>
              </a:rPr>
              <a:t>تدوين</a:t>
            </a:r>
          </a:p>
          <a:p>
            <a:pPr algn="ctr">
              <a:defRPr/>
            </a:pPr>
            <a:r>
              <a:rPr lang="ar-SA">
                <a:solidFill>
                  <a:srgbClr val="763E00"/>
                </a:solidFill>
                <a:latin typeface="Times New Roman" pitchFamily="18" charset="0"/>
                <a:cs typeface="Titr" pitchFamily="2" charset="-78"/>
              </a:rPr>
              <a:t>مأموريتها</a:t>
            </a:r>
            <a:endParaRPr lang="en-US">
              <a:solidFill>
                <a:srgbClr val="763E00"/>
              </a:solidFill>
              <a:latin typeface="Times New Roman" pitchFamily="18" charset="0"/>
              <a:cs typeface="Titr" pitchFamily="2" charset="-78"/>
            </a:endParaRPr>
          </a:p>
        </p:txBody>
      </p:sp>
      <p:sp>
        <p:nvSpPr>
          <p:cNvPr id="12" name="AutoShape 12"/>
          <p:cNvSpPr>
            <a:spLocks noChangeArrowheads="1"/>
          </p:cNvSpPr>
          <p:nvPr/>
        </p:nvSpPr>
        <p:spPr bwMode="auto">
          <a:xfrm>
            <a:off x="6115050" y="1757363"/>
            <a:ext cx="1295400" cy="7620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sz="1700">
                <a:solidFill>
                  <a:srgbClr val="763E00"/>
                </a:solidFill>
                <a:latin typeface="Times New Roman" pitchFamily="18" charset="0"/>
                <a:cs typeface="Titr" pitchFamily="2" charset="-78"/>
              </a:rPr>
              <a:t>طراحي عملياتي</a:t>
            </a:r>
          </a:p>
          <a:p>
            <a:pPr algn="ctr">
              <a:defRPr/>
            </a:pPr>
            <a:r>
              <a:rPr lang="ar-SA" sz="1700">
                <a:solidFill>
                  <a:srgbClr val="763E00"/>
                </a:solidFill>
                <a:latin typeface="Times New Roman" pitchFamily="18" charset="0"/>
                <a:cs typeface="Titr" pitchFamily="2" charset="-78"/>
              </a:rPr>
              <a:t>استراتژيك</a:t>
            </a:r>
            <a:endParaRPr lang="en-US" sz="1700">
              <a:solidFill>
                <a:srgbClr val="763E00"/>
              </a:solidFill>
              <a:latin typeface="Times New Roman" pitchFamily="18" charset="0"/>
              <a:cs typeface="Titr" pitchFamily="2" charset="-78"/>
            </a:endParaRPr>
          </a:p>
        </p:txBody>
      </p:sp>
      <p:sp>
        <p:nvSpPr>
          <p:cNvPr id="13" name="AutoShape 13"/>
          <p:cNvSpPr>
            <a:spLocks noChangeArrowheads="1"/>
          </p:cNvSpPr>
          <p:nvPr/>
        </p:nvSpPr>
        <p:spPr bwMode="auto">
          <a:xfrm>
            <a:off x="7943850" y="1757363"/>
            <a:ext cx="1295400" cy="7620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a:solidFill>
                  <a:srgbClr val="763E00"/>
                </a:solidFill>
                <a:latin typeface="Times New Roman" pitchFamily="18" charset="0"/>
                <a:cs typeface="Titr" pitchFamily="2" charset="-78"/>
              </a:rPr>
              <a:t>اقدام به</a:t>
            </a:r>
          </a:p>
          <a:p>
            <a:pPr algn="ctr">
              <a:defRPr/>
            </a:pPr>
            <a:r>
              <a:rPr lang="ar-SA">
                <a:solidFill>
                  <a:srgbClr val="763E00"/>
                </a:solidFill>
                <a:latin typeface="Times New Roman" pitchFamily="18" charset="0"/>
                <a:cs typeface="Titr" pitchFamily="2" charset="-78"/>
              </a:rPr>
              <a:t>اجراي برنامه</a:t>
            </a:r>
            <a:endParaRPr lang="en-US">
              <a:solidFill>
                <a:srgbClr val="763E00"/>
              </a:solidFill>
              <a:latin typeface="Times New Roman" pitchFamily="18" charset="0"/>
              <a:cs typeface="Titr" pitchFamily="2" charset="-78"/>
            </a:endParaRPr>
          </a:p>
        </p:txBody>
      </p:sp>
      <p:cxnSp>
        <p:nvCxnSpPr>
          <p:cNvPr id="14" name="AutoShape 14"/>
          <p:cNvCxnSpPr>
            <a:cxnSpLocks noChangeShapeType="1"/>
            <a:stCxn id="10" idx="3"/>
            <a:endCxn id="11" idx="1"/>
          </p:cNvCxnSpPr>
          <p:nvPr/>
        </p:nvCxnSpPr>
        <p:spPr bwMode="auto">
          <a:xfrm>
            <a:off x="3752850" y="2138363"/>
            <a:ext cx="533400" cy="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15" name="AutoShape 15"/>
          <p:cNvCxnSpPr>
            <a:cxnSpLocks noChangeShapeType="1"/>
            <a:stCxn id="11" idx="3"/>
            <a:endCxn id="12" idx="1"/>
          </p:cNvCxnSpPr>
          <p:nvPr/>
        </p:nvCxnSpPr>
        <p:spPr bwMode="auto">
          <a:xfrm>
            <a:off x="5581650" y="2138363"/>
            <a:ext cx="533400" cy="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16" name="AutoShape 16"/>
          <p:cNvCxnSpPr>
            <a:cxnSpLocks noChangeShapeType="1"/>
            <a:stCxn id="12" idx="3"/>
            <a:endCxn id="13" idx="1"/>
          </p:cNvCxnSpPr>
          <p:nvPr/>
        </p:nvCxnSpPr>
        <p:spPr bwMode="auto">
          <a:xfrm>
            <a:off x="7410450" y="2138363"/>
            <a:ext cx="533400" cy="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17" name="AutoShape 17"/>
          <p:cNvCxnSpPr>
            <a:cxnSpLocks noChangeShapeType="1"/>
            <a:stCxn id="6" idx="3"/>
            <a:endCxn id="10" idx="0"/>
          </p:cNvCxnSpPr>
          <p:nvPr/>
        </p:nvCxnSpPr>
        <p:spPr bwMode="auto">
          <a:xfrm flipH="1">
            <a:off x="3105150" y="766763"/>
            <a:ext cx="6134100" cy="990600"/>
          </a:xfrm>
          <a:prstGeom prst="bentConnector4">
            <a:avLst>
              <a:gd name="adj1" fmla="val -3727"/>
              <a:gd name="adj2" fmla="val 69231"/>
            </a:avLst>
          </a:prstGeom>
          <a:ln>
            <a:headEnd/>
            <a:tailEnd type="triangle" w="med" len="med"/>
          </a:ln>
        </p:spPr>
        <p:style>
          <a:lnRef idx="1">
            <a:schemeClr val="accent1"/>
          </a:lnRef>
          <a:fillRef idx="2">
            <a:schemeClr val="accent1"/>
          </a:fillRef>
          <a:effectRef idx="1">
            <a:schemeClr val="accent1"/>
          </a:effectRef>
          <a:fontRef idx="minor">
            <a:schemeClr val="dk1"/>
          </a:fontRef>
        </p:style>
      </p:cxnSp>
      <p:sp>
        <p:nvSpPr>
          <p:cNvPr id="18" name="AutoShape 18"/>
          <p:cNvSpPr>
            <a:spLocks noChangeArrowheads="1"/>
          </p:cNvSpPr>
          <p:nvPr/>
        </p:nvSpPr>
        <p:spPr bwMode="auto">
          <a:xfrm>
            <a:off x="2686050" y="3433763"/>
            <a:ext cx="1600200" cy="685800"/>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a:solidFill>
                  <a:srgbClr val="763E00"/>
                </a:solidFill>
                <a:latin typeface="Times New Roman" pitchFamily="18" charset="0"/>
                <a:cs typeface="Titr" pitchFamily="2" charset="-78"/>
              </a:rPr>
              <a:t>تعيين اهداف</a:t>
            </a:r>
          </a:p>
          <a:p>
            <a:pPr algn="ctr">
              <a:defRPr/>
            </a:pPr>
            <a:r>
              <a:rPr lang="ar-SA">
                <a:solidFill>
                  <a:srgbClr val="763E00"/>
                </a:solidFill>
                <a:latin typeface="Times New Roman" pitchFamily="18" charset="0"/>
                <a:cs typeface="Titr" pitchFamily="2" charset="-78"/>
              </a:rPr>
              <a:t>عملياتي</a:t>
            </a:r>
            <a:endParaRPr lang="en-US">
              <a:solidFill>
                <a:srgbClr val="763E00"/>
              </a:solidFill>
              <a:latin typeface="Times New Roman" pitchFamily="18" charset="0"/>
              <a:cs typeface="Titr" pitchFamily="2" charset="-78"/>
            </a:endParaRPr>
          </a:p>
        </p:txBody>
      </p:sp>
      <p:sp>
        <p:nvSpPr>
          <p:cNvPr id="19" name="AutoShape 19"/>
          <p:cNvSpPr>
            <a:spLocks noChangeArrowheads="1"/>
          </p:cNvSpPr>
          <p:nvPr/>
        </p:nvSpPr>
        <p:spPr bwMode="auto">
          <a:xfrm>
            <a:off x="5048250" y="3433763"/>
            <a:ext cx="1600200" cy="685800"/>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a:solidFill>
                  <a:srgbClr val="763E00"/>
                </a:solidFill>
                <a:latin typeface="Times New Roman" pitchFamily="18" charset="0"/>
                <a:cs typeface="Titr" pitchFamily="2" charset="-78"/>
              </a:rPr>
              <a:t>مكتوب كردن</a:t>
            </a:r>
          </a:p>
          <a:p>
            <a:pPr algn="ctr">
              <a:defRPr/>
            </a:pPr>
            <a:r>
              <a:rPr lang="ar-SA">
                <a:solidFill>
                  <a:srgbClr val="763E00"/>
                </a:solidFill>
                <a:latin typeface="Times New Roman" pitchFamily="18" charset="0"/>
                <a:cs typeface="Titr" pitchFamily="2" charset="-78"/>
              </a:rPr>
              <a:t>اقدامات</a:t>
            </a:r>
            <a:endParaRPr lang="en-US">
              <a:solidFill>
                <a:srgbClr val="763E00"/>
              </a:solidFill>
              <a:latin typeface="Times New Roman" pitchFamily="18" charset="0"/>
              <a:cs typeface="Titr" pitchFamily="2" charset="-78"/>
            </a:endParaRPr>
          </a:p>
        </p:txBody>
      </p:sp>
      <p:sp>
        <p:nvSpPr>
          <p:cNvPr id="20" name="AutoShape 20"/>
          <p:cNvSpPr>
            <a:spLocks noChangeArrowheads="1"/>
          </p:cNvSpPr>
          <p:nvPr/>
        </p:nvSpPr>
        <p:spPr bwMode="auto">
          <a:xfrm>
            <a:off x="7410450" y="3433763"/>
            <a:ext cx="1600200" cy="685800"/>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a:solidFill>
                  <a:srgbClr val="763E00"/>
                </a:solidFill>
                <a:latin typeface="Times New Roman" pitchFamily="18" charset="0"/>
                <a:cs typeface="Titr" pitchFamily="2" charset="-78"/>
              </a:rPr>
              <a:t>زمان‏بندي</a:t>
            </a:r>
          </a:p>
          <a:p>
            <a:pPr algn="ctr">
              <a:defRPr/>
            </a:pPr>
            <a:r>
              <a:rPr lang="ar-SA">
                <a:solidFill>
                  <a:srgbClr val="763E00"/>
                </a:solidFill>
                <a:latin typeface="Times New Roman" pitchFamily="18" charset="0"/>
                <a:cs typeface="Titr" pitchFamily="2" charset="-78"/>
              </a:rPr>
              <a:t>اقدامات عملي</a:t>
            </a:r>
            <a:endParaRPr lang="en-US">
              <a:solidFill>
                <a:srgbClr val="763E00"/>
              </a:solidFill>
              <a:latin typeface="Times New Roman" pitchFamily="18" charset="0"/>
              <a:cs typeface="Titr" pitchFamily="2" charset="-78"/>
            </a:endParaRPr>
          </a:p>
        </p:txBody>
      </p:sp>
      <p:cxnSp>
        <p:nvCxnSpPr>
          <p:cNvPr id="21" name="AutoShape 21"/>
          <p:cNvCxnSpPr>
            <a:cxnSpLocks noChangeShapeType="1"/>
            <a:stCxn id="18" idx="3"/>
            <a:endCxn id="19" idx="1"/>
          </p:cNvCxnSpPr>
          <p:nvPr/>
        </p:nvCxnSpPr>
        <p:spPr bwMode="auto">
          <a:xfrm>
            <a:off x="4286250" y="3776663"/>
            <a:ext cx="762000" cy="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22" name="AutoShape 22"/>
          <p:cNvCxnSpPr>
            <a:cxnSpLocks noChangeShapeType="1"/>
            <a:stCxn id="19" idx="3"/>
            <a:endCxn id="20" idx="1"/>
          </p:cNvCxnSpPr>
          <p:nvPr/>
        </p:nvCxnSpPr>
        <p:spPr bwMode="auto">
          <a:xfrm>
            <a:off x="6648450" y="3776663"/>
            <a:ext cx="762000" cy="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sp>
        <p:nvSpPr>
          <p:cNvPr id="23" name="AutoShape 23"/>
          <p:cNvSpPr>
            <a:spLocks noChangeArrowheads="1"/>
          </p:cNvSpPr>
          <p:nvPr/>
        </p:nvSpPr>
        <p:spPr bwMode="auto">
          <a:xfrm>
            <a:off x="2686050" y="4729163"/>
            <a:ext cx="1600200" cy="685800"/>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a:solidFill>
                  <a:srgbClr val="763E00"/>
                </a:solidFill>
                <a:latin typeface="Times New Roman" pitchFamily="18" charset="0"/>
                <a:cs typeface="Titr" pitchFamily="2" charset="-78"/>
              </a:rPr>
              <a:t>بودجه‏بندي اهداف</a:t>
            </a:r>
          </a:p>
          <a:p>
            <a:pPr algn="ctr">
              <a:defRPr/>
            </a:pPr>
            <a:r>
              <a:rPr lang="ar-SA">
                <a:solidFill>
                  <a:srgbClr val="763E00"/>
                </a:solidFill>
                <a:latin typeface="Times New Roman" pitchFamily="18" charset="0"/>
                <a:cs typeface="Titr" pitchFamily="2" charset="-78"/>
              </a:rPr>
              <a:t>و اقدامات</a:t>
            </a:r>
            <a:endParaRPr lang="en-US">
              <a:solidFill>
                <a:srgbClr val="763E00"/>
              </a:solidFill>
              <a:latin typeface="Times New Roman" pitchFamily="18" charset="0"/>
              <a:cs typeface="Titr" pitchFamily="2" charset="-78"/>
            </a:endParaRPr>
          </a:p>
        </p:txBody>
      </p:sp>
      <p:sp>
        <p:nvSpPr>
          <p:cNvPr id="24" name="AutoShape 24"/>
          <p:cNvSpPr>
            <a:spLocks noChangeArrowheads="1"/>
          </p:cNvSpPr>
          <p:nvPr/>
        </p:nvSpPr>
        <p:spPr bwMode="auto">
          <a:xfrm>
            <a:off x="5048250" y="4576763"/>
            <a:ext cx="1600200" cy="990600"/>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sz="1600">
                <a:solidFill>
                  <a:srgbClr val="763E00"/>
                </a:solidFill>
                <a:latin typeface="Times New Roman" pitchFamily="18" charset="0"/>
                <a:cs typeface="Titr" pitchFamily="2" charset="-78"/>
              </a:rPr>
              <a:t>ايجاد استانداردها</a:t>
            </a:r>
          </a:p>
          <a:p>
            <a:pPr algn="ctr">
              <a:defRPr/>
            </a:pPr>
            <a:r>
              <a:rPr lang="ar-SA" sz="1600">
                <a:solidFill>
                  <a:srgbClr val="763E00"/>
                </a:solidFill>
                <a:latin typeface="Times New Roman" pitchFamily="18" charset="0"/>
                <a:cs typeface="Titr" pitchFamily="2" charset="-78"/>
              </a:rPr>
              <a:t>در خصوص سيستمهاي</a:t>
            </a:r>
          </a:p>
          <a:p>
            <a:pPr algn="ctr">
              <a:defRPr/>
            </a:pPr>
            <a:r>
              <a:rPr lang="ar-SA" sz="1600">
                <a:solidFill>
                  <a:srgbClr val="763E00"/>
                </a:solidFill>
                <a:latin typeface="Times New Roman" pitchFamily="18" charset="0"/>
                <a:cs typeface="Titr" pitchFamily="2" charset="-78"/>
              </a:rPr>
              <a:t>اطلاعاتي مديريت</a:t>
            </a:r>
            <a:endParaRPr lang="en-US" sz="1600">
              <a:solidFill>
                <a:srgbClr val="763E00"/>
              </a:solidFill>
              <a:latin typeface="Times New Roman" pitchFamily="18" charset="0"/>
              <a:cs typeface="Titr" pitchFamily="2" charset="-78"/>
            </a:endParaRPr>
          </a:p>
        </p:txBody>
      </p:sp>
      <p:sp>
        <p:nvSpPr>
          <p:cNvPr id="25" name="AutoShape 25"/>
          <p:cNvSpPr>
            <a:spLocks noChangeArrowheads="1"/>
          </p:cNvSpPr>
          <p:nvPr/>
        </p:nvSpPr>
        <p:spPr bwMode="auto">
          <a:xfrm>
            <a:off x="7410450" y="4729163"/>
            <a:ext cx="1600200" cy="685800"/>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a:solidFill>
                  <a:srgbClr val="763E00"/>
                </a:solidFill>
                <a:latin typeface="Times New Roman" pitchFamily="18" charset="0"/>
                <a:cs typeface="Titr" pitchFamily="2" charset="-78"/>
              </a:rPr>
              <a:t>انجام اقدامات</a:t>
            </a:r>
          </a:p>
          <a:p>
            <a:pPr algn="ctr">
              <a:defRPr/>
            </a:pPr>
            <a:r>
              <a:rPr lang="ar-SA">
                <a:solidFill>
                  <a:srgbClr val="763E00"/>
                </a:solidFill>
                <a:latin typeface="Times New Roman" pitchFamily="18" charset="0"/>
                <a:cs typeface="Titr" pitchFamily="2" charset="-78"/>
              </a:rPr>
              <a:t>اصلاحي</a:t>
            </a:r>
            <a:endParaRPr lang="en-US">
              <a:solidFill>
                <a:srgbClr val="763E00"/>
              </a:solidFill>
              <a:latin typeface="Times New Roman" pitchFamily="18" charset="0"/>
              <a:cs typeface="Titr" pitchFamily="2" charset="-78"/>
            </a:endParaRPr>
          </a:p>
        </p:txBody>
      </p:sp>
      <p:cxnSp>
        <p:nvCxnSpPr>
          <p:cNvPr id="26" name="AutoShape 26"/>
          <p:cNvCxnSpPr>
            <a:cxnSpLocks noChangeShapeType="1"/>
            <a:stCxn id="23" idx="3"/>
            <a:endCxn id="24" idx="1"/>
          </p:cNvCxnSpPr>
          <p:nvPr/>
        </p:nvCxnSpPr>
        <p:spPr bwMode="auto">
          <a:xfrm>
            <a:off x="4286250" y="5072063"/>
            <a:ext cx="762000" cy="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27" name="AutoShape 27"/>
          <p:cNvCxnSpPr>
            <a:cxnSpLocks noChangeShapeType="1"/>
            <a:stCxn id="24" idx="3"/>
            <a:endCxn id="25" idx="1"/>
          </p:cNvCxnSpPr>
          <p:nvPr/>
        </p:nvCxnSpPr>
        <p:spPr bwMode="auto">
          <a:xfrm>
            <a:off x="6648450" y="5072063"/>
            <a:ext cx="762000" cy="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28" name="AutoShape 28"/>
          <p:cNvCxnSpPr>
            <a:cxnSpLocks noChangeShapeType="1"/>
            <a:stCxn id="20" idx="3"/>
            <a:endCxn id="23" idx="0"/>
          </p:cNvCxnSpPr>
          <p:nvPr/>
        </p:nvCxnSpPr>
        <p:spPr bwMode="auto">
          <a:xfrm flipH="1">
            <a:off x="3486150" y="3776663"/>
            <a:ext cx="5524500" cy="952500"/>
          </a:xfrm>
          <a:prstGeom prst="bentConnector4">
            <a:avLst>
              <a:gd name="adj1" fmla="val -4139"/>
              <a:gd name="adj2" fmla="val 68000"/>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29" name="AutoShape 29"/>
          <p:cNvCxnSpPr>
            <a:cxnSpLocks noChangeShapeType="1"/>
            <a:stCxn id="13" idx="3"/>
            <a:endCxn id="2" idx="0"/>
          </p:cNvCxnSpPr>
          <p:nvPr/>
        </p:nvCxnSpPr>
        <p:spPr bwMode="auto">
          <a:xfrm flipH="1">
            <a:off x="5962650" y="2138363"/>
            <a:ext cx="3276600" cy="1066800"/>
          </a:xfrm>
          <a:prstGeom prst="bentConnector4">
            <a:avLst>
              <a:gd name="adj1" fmla="val -6977"/>
              <a:gd name="adj2" fmla="val 67856"/>
            </a:avLst>
          </a:prstGeom>
          <a:ln>
            <a:headEnd/>
            <a:tailEnd type="triangle" w="med" len="med"/>
          </a:ln>
        </p:spPr>
        <p:style>
          <a:lnRef idx="1">
            <a:schemeClr val="accent1"/>
          </a:lnRef>
          <a:fillRef idx="2">
            <a:schemeClr val="accent1"/>
          </a:fillRef>
          <a:effectRef idx="1">
            <a:schemeClr val="accent1"/>
          </a:effectRef>
          <a:fontRef idx="minor">
            <a:schemeClr val="dk1"/>
          </a:fontRef>
        </p:style>
      </p:cxnSp>
      <p:sp>
        <p:nvSpPr>
          <p:cNvPr id="146471" name="Rectangle 39"/>
          <p:cNvSpPr>
            <a:spLocks noChangeArrowheads="1"/>
          </p:cNvSpPr>
          <p:nvPr/>
        </p:nvSpPr>
        <p:spPr bwMode="auto">
          <a:xfrm rot="5400000">
            <a:off x="9343721" y="2608263"/>
            <a:ext cx="3378200" cy="45720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spcBef>
                <a:spcPct val="50000"/>
              </a:spcBef>
              <a:defRPr/>
            </a:pPr>
            <a:r>
              <a:rPr lang="ar-SA" sz="2400" dirty="0">
                <a:latin typeface="Arial" pitchFamily="34" charset="0"/>
                <a:cs typeface="B Titr" pitchFamily="2" charset="-78"/>
              </a:rPr>
              <a:t>فرآيند برنامه‏ريزي استراتژيك</a:t>
            </a:r>
            <a:endParaRPr lang="en-US" sz="2400" dirty="0">
              <a:latin typeface="Arial" pitchFamily="34" charset="0"/>
              <a:cs typeface="B Titr" pitchFamily="2" charset="-78"/>
            </a:endParaRPr>
          </a:p>
        </p:txBody>
      </p:sp>
      <p:sp>
        <p:nvSpPr>
          <p:cNvPr id="31" name="Slide Number Placeholder 30"/>
          <p:cNvSpPr>
            <a:spLocks noGrp="1"/>
          </p:cNvSpPr>
          <p:nvPr>
            <p:ph type="sldNum" sz="quarter" idx="12"/>
          </p:nvPr>
        </p:nvSpPr>
        <p:spPr/>
        <p:txBody>
          <a:bodyPr/>
          <a:lstStyle/>
          <a:p>
            <a:fld id="{2E913F20-3FAA-4128-8D06-C3B0AA9DFCF9}" type="slidenum">
              <a:rPr lang="en-US" smtClean="0"/>
              <a:t>112</a:t>
            </a:fld>
            <a:endParaRPr lang="en-US"/>
          </a:p>
        </p:txBody>
      </p:sp>
    </p:spTree>
    <p:extLst>
      <p:ext uri="{BB962C8B-B14F-4D97-AF65-F5344CB8AC3E}">
        <p14:creationId xmlns:p14="http://schemas.microsoft.com/office/powerpoint/2010/main" val="3846830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6471"/>
                                        </p:tgtEl>
                                        <p:attrNameLst>
                                          <p:attrName>style.visibility</p:attrName>
                                        </p:attrNameLst>
                                      </p:cBhvr>
                                      <p:to>
                                        <p:strVal val="visible"/>
                                      </p:to>
                                    </p:set>
                                    <p:animEffect transition="in" filter="wipe(down)">
                                      <p:cBhvr>
                                        <p:cTn id="7" dur="1000"/>
                                        <p:tgtEl>
                                          <p:spTgt spid="146471"/>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0-#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0-#ppt_w/2"/>
                                          </p:val>
                                        </p:tav>
                                        <p:tav tm="100000">
                                          <p:val>
                                            <p:strVal val="#ppt_x"/>
                                          </p:val>
                                        </p:tav>
                                      </p:tavLst>
                                    </p:anim>
                                    <p:anim calcmode="lin" valueType="num">
                                      <p:cBhvr additive="base">
                                        <p:cTn id="51" dur="500" fill="hold"/>
                                        <p:tgtEl>
                                          <p:spTgt spid="17"/>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2" presetClass="entr" presetSubtype="8"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0-#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childTnLst>
                          </p:cTn>
                        </p:par>
                        <p:par>
                          <p:cTn id="63" fill="hold">
                            <p:stCondLst>
                              <p:cond delay="500"/>
                            </p:stCondLst>
                            <p:childTnLst>
                              <p:par>
                                <p:cTn id="64" presetID="2" presetClass="entr" presetSubtype="8"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0-#ppt_w/2"/>
                                          </p:val>
                                        </p:tav>
                                        <p:tav tm="100000">
                                          <p:val>
                                            <p:strVal val="#ppt_x"/>
                                          </p:val>
                                        </p:tav>
                                      </p:tavLst>
                                    </p:anim>
                                    <p:anim calcmode="lin" valueType="num">
                                      <p:cBhvr additive="base">
                                        <p:cTn id="6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0-#ppt_w/2"/>
                                          </p:val>
                                        </p:tav>
                                        <p:tav tm="100000">
                                          <p:val>
                                            <p:strVal val="#ppt_x"/>
                                          </p:val>
                                        </p:tav>
                                      </p:tavLst>
                                    </p:anim>
                                    <p:anim calcmode="lin" valueType="num">
                                      <p:cBhvr additive="base">
                                        <p:cTn id="73" dur="500" fill="hold"/>
                                        <p:tgtEl>
                                          <p:spTgt spid="15"/>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2" presetClass="entr" presetSubtype="8"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0-#ppt_w/2"/>
                                          </p:val>
                                        </p:tav>
                                        <p:tav tm="100000">
                                          <p:val>
                                            <p:strVal val="#ppt_x"/>
                                          </p:val>
                                        </p:tav>
                                      </p:tavLst>
                                    </p:anim>
                                    <p:anim calcmode="lin" valueType="num">
                                      <p:cBhvr additive="base">
                                        <p:cTn id="7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0-#ppt_w/2"/>
                                          </p:val>
                                        </p:tav>
                                        <p:tav tm="100000">
                                          <p:val>
                                            <p:strVal val="#ppt_x"/>
                                          </p:val>
                                        </p:tav>
                                      </p:tavLst>
                                    </p:anim>
                                    <p:anim calcmode="lin" valueType="num">
                                      <p:cBhvr additive="base">
                                        <p:cTn id="84" dur="500" fill="hold"/>
                                        <p:tgtEl>
                                          <p:spTgt spid="16"/>
                                        </p:tgtEl>
                                        <p:attrNameLst>
                                          <p:attrName>ppt_y</p:attrName>
                                        </p:attrNameLst>
                                      </p:cBhvr>
                                      <p:tavLst>
                                        <p:tav tm="0">
                                          <p:val>
                                            <p:strVal val="#ppt_y"/>
                                          </p:val>
                                        </p:tav>
                                        <p:tav tm="100000">
                                          <p:val>
                                            <p:strVal val="#ppt_y"/>
                                          </p:val>
                                        </p:tav>
                                      </p:tavLst>
                                    </p:anim>
                                  </p:childTnLst>
                                </p:cTn>
                              </p:par>
                            </p:childTnLst>
                          </p:cTn>
                        </p:par>
                        <p:par>
                          <p:cTn id="85" fill="hold">
                            <p:stCondLst>
                              <p:cond delay="500"/>
                            </p:stCondLst>
                            <p:childTnLst>
                              <p:par>
                                <p:cTn id="86" presetID="2" presetClass="entr" presetSubtype="8" fill="hold" grpId="0" nodeType="after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0-#ppt_w/2"/>
                                          </p:val>
                                        </p:tav>
                                        <p:tav tm="100000">
                                          <p:val>
                                            <p:strVal val="#ppt_x"/>
                                          </p:val>
                                        </p:tav>
                                      </p:tavLst>
                                    </p:anim>
                                    <p:anim calcmode="lin" valueType="num">
                                      <p:cBhvr additive="base">
                                        <p:cTn id="8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nodeType="click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additive="base">
                                        <p:cTn id="94" dur="500" fill="hold"/>
                                        <p:tgtEl>
                                          <p:spTgt spid="29"/>
                                        </p:tgtEl>
                                        <p:attrNameLst>
                                          <p:attrName>ppt_x</p:attrName>
                                        </p:attrNameLst>
                                      </p:cBhvr>
                                      <p:tavLst>
                                        <p:tav tm="0">
                                          <p:val>
                                            <p:strVal val="0-#ppt_w/2"/>
                                          </p:val>
                                        </p:tav>
                                        <p:tav tm="100000">
                                          <p:val>
                                            <p:strVal val="#ppt_x"/>
                                          </p:val>
                                        </p:tav>
                                      </p:tavLst>
                                    </p:anim>
                                    <p:anim calcmode="lin" valueType="num">
                                      <p:cBhvr additive="base">
                                        <p:cTn id="95" dur="500" fill="hold"/>
                                        <p:tgtEl>
                                          <p:spTgt spid="29"/>
                                        </p:tgtEl>
                                        <p:attrNameLst>
                                          <p:attrName>ppt_y</p:attrName>
                                        </p:attrNameLst>
                                      </p:cBhvr>
                                      <p:tavLst>
                                        <p:tav tm="0">
                                          <p:val>
                                            <p:strVal val="#ppt_y"/>
                                          </p:val>
                                        </p:tav>
                                        <p:tav tm="100000">
                                          <p:val>
                                            <p:strVal val="#ppt_y"/>
                                          </p:val>
                                        </p:tav>
                                      </p:tavLst>
                                    </p:anim>
                                  </p:childTnLst>
                                </p:cTn>
                              </p:par>
                            </p:childTnLst>
                          </p:cTn>
                        </p:par>
                        <p:par>
                          <p:cTn id="96" fill="hold">
                            <p:stCondLst>
                              <p:cond delay="500"/>
                            </p:stCondLst>
                            <p:childTnLst>
                              <p:par>
                                <p:cTn id="97" presetID="2" presetClass="entr" presetSubtype="8" fill="hold" grpId="0"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additive="base">
                                        <p:cTn id="99" dur="500" fill="hold"/>
                                        <p:tgtEl>
                                          <p:spTgt spid="2"/>
                                        </p:tgtEl>
                                        <p:attrNameLst>
                                          <p:attrName>ppt_x</p:attrName>
                                        </p:attrNameLst>
                                      </p:cBhvr>
                                      <p:tavLst>
                                        <p:tav tm="0">
                                          <p:val>
                                            <p:strVal val="0-#ppt_w/2"/>
                                          </p:val>
                                        </p:tav>
                                        <p:tav tm="100000">
                                          <p:val>
                                            <p:strVal val="#ppt_x"/>
                                          </p:val>
                                        </p:tav>
                                      </p:tavLst>
                                    </p:anim>
                                    <p:anim calcmode="lin" valueType="num">
                                      <p:cBhvr additive="base">
                                        <p:cTn id="100" dur="500" fill="hold"/>
                                        <p:tgtEl>
                                          <p:spTgt spid="2"/>
                                        </p:tgtEl>
                                        <p:attrNameLst>
                                          <p:attrName>ppt_y</p:attrName>
                                        </p:attrNameLst>
                                      </p:cBhvr>
                                      <p:tavLst>
                                        <p:tav tm="0">
                                          <p:val>
                                            <p:strVal val="#ppt_y"/>
                                          </p:val>
                                        </p:tav>
                                        <p:tav tm="100000">
                                          <p:val>
                                            <p:strVal val="#ppt_y"/>
                                          </p:val>
                                        </p:tav>
                                      </p:tavLst>
                                    </p:anim>
                                  </p:childTnLst>
                                </p:cTn>
                              </p:par>
                            </p:childTnLst>
                          </p:cTn>
                        </p:par>
                        <p:par>
                          <p:cTn id="101" fill="hold">
                            <p:stCondLst>
                              <p:cond delay="1000"/>
                            </p:stCondLst>
                            <p:childTnLst>
                              <p:par>
                                <p:cTn id="102" presetID="22" presetClass="entr" presetSubtype="1"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up)">
                                      <p:cBhvr>
                                        <p:cTn id="104" dur="500"/>
                                        <p:tgtEl>
                                          <p:spTgt spid="1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wipe(left)">
                                      <p:cBhvr>
                                        <p:cTn id="109" dur="500"/>
                                        <p:tgtEl>
                                          <p:spTgt spid="21"/>
                                        </p:tgtEl>
                                      </p:cBhvr>
                                    </p:animEffect>
                                  </p:childTnLst>
                                </p:cTn>
                              </p:par>
                            </p:childTnLst>
                          </p:cTn>
                        </p:par>
                        <p:par>
                          <p:cTn id="110" fill="hold">
                            <p:stCondLst>
                              <p:cond delay="500"/>
                            </p:stCondLst>
                            <p:childTnLst>
                              <p:par>
                                <p:cTn id="111" presetID="22" presetClass="entr" presetSubtype="1" fill="hold" grpId="0"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up)">
                                      <p:cBhvr>
                                        <p:cTn id="113" dur="500"/>
                                        <p:tgtEl>
                                          <p:spTgt spid="19"/>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wipe(left)">
                                      <p:cBhvr>
                                        <p:cTn id="118" dur="500"/>
                                        <p:tgtEl>
                                          <p:spTgt spid="22"/>
                                        </p:tgtEl>
                                      </p:cBhvr>
                                    </p:animEffect>
                                  </p:childTnLst>
                                </p:cTn>
                              </p:par>
                            </p:childTnLst>
                          </p:cTn>
                        </p:par>
                        <p:par>
                          <p:cTn id="119" fill="hold">
                            <p:stCondLst>
                              <p:cond delay="500"/>
                            </p:stCondLst>
                            <p:childTnLst>
                              <p:par>
                                <p:cTn id="120" presetID="22" presetClass="entr" presetSubtype="1" fill="hold" grpId="0" nodeType="after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wipe(up)">
                                      <p:cBhvr>
                                        <p:cTn id="122" dur="500"/>
                                        <p:tgtEl>
                                          <p:spTgt spid="2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nodeType="click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wipe(up)">
                                      <p:cBhvr>
                                        <p:cTn id="127" dur="500"/>
                                        <p:tgtEl>
                                          <p:spTgt spid="28"/>
                                        </p:tgtEl>
                                      </p:cBhvr>
                                    </p:animEffect>
                                  </p:childTnLst>
                                </p:cTn>
                              </p:par>
                            </p:childTnLst>
                          </p:cTn>
                        </p:par>
                        <p:par>
                          <p:cTn id="128" fill="hold">
                            <p:stCondLst>
                              <p:cond delay="500"/>
                            </p:stCondLst>
                            <p:childTnLst>
                              <p:par>
                                <p:cTn id="129" presetID="22" presetClass="entr" presetSubtype="1" fill="hold" grpId="0" nodeType="afterEffect">
                                  <p:stCondLst>
                                    <p:cond delay="0"/>
                                  </p:stCondLst>
                                  <p:childTnLst>
                                    <p:set>
                                      <p:cBhvr>
                                        <p:cTn id="130" dur="1" fill="hold">
                                          <p:stCondLst>
                                            <p:cond delay="0"/>
                                          </p:stCondLst>
                                        </p:cTn>
                                        <p:tgtEl>
                                          <p:spTgt spid="23"/>
                                        </p:tgtEl>
                                        <p:attrNameLst>
                                          <p:attrName>style.visibility</p:attrName>
                                        </p:attrNameLst>
                                      </p:cBhvr>
                                      <p:to>
                                        <p:strVal val="visible"/>
                                      </p:to>
                                    </p:set>
                                    <p:animEffect transition="in" filter="wipe(up)">
                                      <p:cBhvr>
                                        <p:cTn id="131" dur="500"/>
                                        <p:tgtEl>
                                          <p:spTgt spid="23"/>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nodeType="click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wipe(left)">
                                      <p:cBhvr>
                                        <p:cTn id="136" dur="500"/>
                                        <p:tgtEl>
                                          <p:spTgt spid="26"/>
                                        </p:tgtEl>
                                      </p:cBhvr>
                                    </p:animEffect>
                                  </p:childTnLst>
                                </p:cTn>
                              </p:par>
                            </p:childTnLst>
                          </p:cTn>
                        </p:par>
                        <p:par>
                          <p:cTn id="137" fill="hold">
                            <p:stCondLst>
                              <p:cond delay="500"/>
                            </p:stCondLst>
                            <p:childTnLst>
                              <p:par>
                                <p:cTn id="138" presetID="22" presetClass="entr" presetSubtype="1" fill="hold" grpId="0" nodeType="afterEffect">
                                  <p:stCondLst>
                                    <p:cond delay="0"/>
                                  </p:stCondLst>
                                  <p:childTnLst>
                                    <p:set>
                                      <p:cBhvr>
                                        <p:cTn id="139" dur="1" fill="hold">
                                          <p:stCondLst>
                                            <p:cond delay="0"/>
                                          </p:stCondLst>
                                        </p:cTn>
                                        <p:tgtEl>
                                          <p:spTgt spid="24"/>
                                        </p:tgtEl>
                                        <p:attrNameLst>
                                          <p:attrName>style.visibility</p:attrName>
                                        </p:attrNameLst>
                                      </p:cBhvr>
                                      <p:to>
                                        <p:strVal val="visible"/>
                                      </p:to>
                                    </p:set>
                                    <p:animEffect transition="in" filter="wipe(up)">
                                      <p:cBhvr>
                                        <p:cTn id="140" dur="500"/>
                                        <p:tgtEl>
                                          <p:spTgt spid="24"/>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nodeType="click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wipe(left)">
                                      <p:cBhvr>
                                        <p:cTn id="145" dur="500"/>
                                        <p:tgtEl>
                                          <p:spTgt spid="27"/>
                                        </p:tgtEl>
                                      </p:cBhvr>
                                    </p:animEffect>
                                  </p:childTnLst>
                                </p:cTn>
                              </p:par>
                            </p:childTnLst>
                          </p:cTn>
                        </p:par>
                        <p:par>
                          <p:cTn id="146" fill="hold">
                            <p:stCondLst>
                              <p:cond delay="500"/>
                            </p:stCondLst>
                            <p:childTnLst>
                              <p:par>
                                <p:cTn id="147" presetID="22" presetClass="entr" presetSubtype="1" fill="hold" grpId="0" nodeType="after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wipe(up)">
                                      <p:cBhvr>
                                        <p:cTn id="1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autoUpdateAnimBg="0"/>
      <p:bldP spid="4" grpId="0" animBg="1" autoUpdateAnimBg="0"/>
      <p:bldP spid="5" grpId="0" animBg="1" autoUpdateAnimBg="0"/>
      <p:bldP spid="6" grpId="0" animBg="1" autoUpdateAnimBg="0"/>
      <p:bldP spid="10" grpId="0" animBg="1" autoUpdateAnimBg="0"/>
      <p:bldP spid="11" grpId="0" animBg="1" autoUpdateAnimBg="0"/>
      <p:bldP spid="12" grpId="0" animBg="1" autoUpdateAnimBg="0"/>
      <p:bldP spid="13" grpId="0" animBg="1" autoUpdateAnimBg="0"/>
      <p:bldP spid="18" grpId="0" animBg="1" autoUpdateAnimBg="0"/>
      <p:bldP spid="19" grpId="0" animBg="1" autoUpdateAnimBg="0"/>
      <p:bldP spid="20" grpId="0" animBg="1" autoUpdateAnimBg="0"/>
      <p:bldP spid="23" grpId="0" animBg="1" autoUpdateAnimBg="0"/>
      <p:bldP spid="24" grpId="0" animBg="1" autoUpdateAnimBg="0"/>
      <p:bldP spid="25" grpId="0" animBg="1" autoUpdateAnimBg="0"/>
      <p:bldP spid="146471"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924675" y="386144"/>
            <a:ext cx="3648075" cy="584200"/>
          </a:xfrm>
          <a:prstGeom prst="rect">
            <a:avLst/>
          </a:prstGeom>
          <a:noFill/>
          <a:ln w="9525">
            <a:noFill/>
            <a:miter lim="800000"/>
            <a:headEnd/>
            <a:tailEnd/>
          </a:ln>
        </p:spPr>
        <p:txBody>
          <a:bodyPr wrap="none">
            <a:spAutoFit/>
          </a:bodyPr>
          <a:lstStyle/>
          <a:p>
            <a:r>
              <a:rPr lang="fa-IR" sz="3200" dirty="0">
                <a:latin typeface="Tahoma" pitchFamily="34" charset="0"/>
                <a:cs typeface="B Titr" pitchFamily="2" charset="-78"/>
              </a:rPr>
              <a:t>کار یا فعالیت ما چیست ؟</a:t>
            </a:r>
            <a:endParaRPr lang="en-US" sz="3200" dirty="0">
              <a:latin typeface="Tahoma" pitchFamily="34" charset="0"/>
              <a:cs typeface="B Titr" pitchFamily="2" charset="-78"/>
            </a:endParaRPr>
          </a:p>
        </p:txBody>
      </p:sp>
      <p:sp>
        <p:nvSpPr>
          <p:cNvPr id="147460" name="Rectangle 3"/>
          <p:cNvSpPr>
            <a:spLocks noChangeArrowheads="1"/>
          </p:cNvSpPr>
          <p:nvPr/>
        </p:nvSpPr>
        <p:spPr bwMode="auto">
          <a:xfrm>
            <a:off x="1116106" y="1617663"/>
            <a:ext cx="10098741" cy="4562788"/>
          </a:xfrm>
          <a:prstGeom prst="rect">
            <a:avLst/>
          </a:prstGeom>
          <a:noFill/>
          <a:ln w="9525">
            <a:noFill/>
            <a:miter lim="800000"/>
            <a:headEnd/>
            <a:tailEnd/>
          </a:ln>
        </p:spPr>
        <p:txBody>
          <a:bodyPr wrap="square">
            <a:spAutoFit/>
          </a:bodyPr>
          <a:lstStyle/>
          <a:p>
            <a:pPr algn="just" rtl="1">
              <a:lnSpc>
                <a:spcPct val="150000"/>
              </a:lnSpc>
            </a:pPr>
            <a:r>
              <a:rPr lang="ar-SA" sz="2800" b="1" dirty="0">
                <a:latin typeface="Times New Roman" pitchFamily="18" charset="0"/>
                <a:cs typeface="B Nazanin" pitchFamily="2" charset="-78"/>
              </a:rPr>
              <a:t>دراكــر مي‏گويد كه طرح اين پرسش : «فعاليت ما چيست؟» مترادف با پرسش اين سؤال است : «مأموريت ما چيست؟» «بيانيه مأموريت سازمان» جمله يا عبارتي است كه بدان وسيله مقصود يك سازمان از مقصود سازمان مشابه متمايز مي‏شود و آن بيان كننده «علت وجودي» سازمان است. با استفاده از مأموريت سازمان مي‏توان به اين پرسش اساسي يا اصلي پاسخ داد : «فعاليت ما چيست؟» اصولا مأموريت سازمان كه به شيوه روشن بيان گردد مي‏تواند هدف‏هاي بلند مدت را تعيين و استراتژي‏ها را تدوين نمايد.</a:t>
            </a:r>
            <a:endParaRPr lang="fa-IR" sz="2800" b="1" dirty="0">
              <a:cs typeface="B Nazanin" pitchFamily="2" charset="-78"/>
            </a:endParaRPr>
          </a:p>
        </p:txBody>
      </p:sp>
      <p:sp>
        <p:nvSpPr>
          <p:cNvPr id="147461" name="Rectangle 4"/>
          <p:cNvSpPr>
            <a:spLocks noChangeArrowheads="1"/>
          </p:cNvSpPr>
          <p:nvPr/>
        </p:nvSpPr>
        <p:spPr bwMode="auto">
          <a:xfrm>
            <a:off x="7505701" y="1023524"/>
            <a:ext cx="2447925" cy="523875"/>
          </a:xfrm>
          <a:prstGeom prst="rect">
            <a:avLst/>
          </a:prstGeom>
          <a:noFill/>
          <a:ln w="9525">
            <a:noFill/>
            <a:miter lim="800000"/>
            <a:headEnd/>
            <a:tailEnd/>
          </a:ln>
        </p:spPr>
        <p:txBody>
          <a:bodyPr wrap="none">
            <a:spAutoFit/>
          </a:bodyPr>
          <a:lstStyle/>
          <a:p>
            <a:r>
              <a:rPr lang="fa-IR" sz="2800" b="1" dirty="0">
                <a:solidFill>
                  <a:srgbClr val="056000"/>
                </a:solidFill>
                <a:latin typeface="Times New Roman" pitchFamily="18" charset="0"/>
                <a:cs typeface="B Nazanin" pitchFamily="2" charset="-78"/>
              </a:rPr>
              <a:t>پدر مدیریت نوین :</a:t>
            </a:r>
            <a:endParaRPr lang="fa-IR" sz="2800" b="1" dirty="0">
              <a:solidFill>
                <a:srgbClr val="056000"/>
              </a:solidFill>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113</a:t>
            </a:fld>
            <a:endParaRPr lang="en-US"/>
          </a:p>
        </p:txBody>
      </p:sp>
    </p:spTree>
    <p:extLst>
      <p:ext uri="{BB962C8B-B14F-4D97-AF65-F5344CB8AC3E}">
        <p14:creationId xmlns:p14="http://schemas.microsoft.com/office/powerpoint/2010/main" val="1333448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7461"/>
                                        </p:tgtEl>
                                        <p:attrNameLst>
                                          <p:attrName>style.visibility</p:attrName>
                                        </p:attrNameLst>
                                      </p:cBhvr>
                                      <p:to>
                                        <p:strVal val="visible"/>
                                      </p:to>
                                    </p:set>
                                    <p:animEffect transition="in" filter="fade">
                                      <p:cBhvr>
                                        <p:cTn id="11" dur="2000"/>
                                        <p:tgtEl>
                                          <p:spTgt spid="147461"/>
                                        </p:tgtEl>
                                      </p:cBhvr>
                                    </p:animEffect>
                                  </p:childTnLst>
                                </p:cTn>
                              </p:par>
                            </p:childTnLst>
                          </p:cTn>
                        </p:par>
                        <p:par>
                          <p:cTn id="12" fill="hold">
                            <p:stCondLst>
                              <p:cond delay="3000"/>
                            </p:stCondLst>
                            <p:childTnLst>
                              <p:par>
                                <p:cTn id="13" presetID="22" presetClass="entr" presetSubtype="1" fill="hold" grpId="0" nodeType="afterEffect">
                                  <p:stCondLst>
                                    <p:cond delay="0"/>
                                  </p:stCondLst>
                                  <p:childTnLst>
                                    <p:set>
                                      <p:cBhvr>
                                        <p:cTn id="14" dur="1" fill="hold">
                                          <p:stCondLst>
                                            <p:cond delay="0"/>
                                          </p:stCondLst>
                                        </p:cTn>
                                        <p:tgtEl>
                                          <p:spTgt spid="147460"/>
                                        </p:tgtEl>
                                        <p:attrNameLst>
                                          <p:attrName>style.visibility</p:attrName>
                                        </p:attrNameLst>
                                      </p:cBhvr>
                                      <p:to>
                                        <p:strVal val="visible"/>
                                      </p:to>
                                    </p:set>
                                    <p:animEffect transition="in" filter="wipe(up)">
                                      <p:cBhvr>
                                        <p:cTn id="15" dur="2000"/>
                                        <p:tgtEl>
                                          <p:spTgt spid="147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7460" grpId="0"/>
      <p:bldP spid="147461"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076983" y="498063"/>
            <a:ext cx="3205162" cy="579438"/>
          </a:xfrm>
          <a:prstGeom prst="rect">
            <a:avLst/>
          </a:prstGeom>
          <a:noFill/>
          <a:ln w="9525">
            <a:noFill/>
            <a:miter lim="800000"/>
            <a:headEnd/>
            <a:tailEnd/>
          </a:ln>
        </p:spPr>
        <p:txBody>
          <a:bodyPr wrap="none">
            <a:spAutoFit/>
          </a:bodyPr>
          <a:lstStyle/>
          <a:p>
            <a:r>
              <a:rPr lang="fa-IR" sz="3200" dirty="0">
                <a:latin typeface="Tahoma" pitchFamily="34" charset="0"/>
                <a:cs typeface="B Titr" pitchFamily="2" charset="-78"/>
              </a:rPr>
              <a:t>ارکان اصلی مأموریت</a:t>
            </a:r>
            <a:endParaRPr lang="en-US" sz="3200" dirty="0">
              <a:latin typeface="Tahoma" pitchFamily="34" charset="0"/>
              <a:cs typeface="B Titr" pitchFamily="2" charset="-78"/>
            </a:endParaRPr>
          </a:p>
        </p:txBody>
      </p:sp>
      <p:sp>
        <p:nvSpPr>
          <p:cNvPr id="4" name="Rectangle 3"/>
          <p:cNvSpPr>
            <a:spLocks noChangeArrowheads="1"/>
          </p:cNvSpPr>
          <p:nvPr/>
        </p:nvSpPr>
        <p:spPr bwMode="auto">
          <a:xfrm>
            <a:off x="4841875" y="1412876"/>
            <a:ext cx="5214938" cy="4321175"/>
          </a:xfrm>
          <a:prstGeom prst="rect">
            <a:avLst/>
          </a:prstGeom>
          <a:noFill/>
          <a:ln w="9525">
            <a:noFill/>
            <a:miter lim="800000"/>
            <a:headEnd/>
            <a:tailEnd/>
          </a:ln>
        </p:spPr>
        <p:txBody>
          <a:bodyPr>
            <a:spAutoFit/>
          </a:bodyPr>
          <a:lstStyle/>
          <a:p>
            <a:pPr marL="3175" indent="38100" algn="r" rtl="1">
              <a:lnSpc>
                <a:spcPct val="110000"/>
              </a:lnSpc>
              <a:buClr>
                <a:srgbClr val="FF0000"/>
              </a:buClr>
              <a:buFontTx/>
              <a:buAutoNum type="arabicPeriod"/>
              <a:tabLst>
                <a:tab pos="0" algn="l"/>
              </a:tabLst>
            </a:pPr>
            <a:r>
              <a:rPr lang="en-US" sz="2800" b="1" dirty="0">
                <a:latin typeface="Calibri" pitchFamily="34" charset="0"/>
                <a:cs typeface="B Nazanin" pitchFamily="2" charset="-78"/>
              </a:rPr>
              <a:t> </a:t>
            </a:r>
            <a:r>
              <a:rPr lang="ar-SA" sz="2800" b="1" dirty="0">
                <a:latin typeface="Calibri" pitchFamily="34" charset="0"/>
                <a:cs typeface="B Nazanin" pitchFamily="2" charset="-78"/>
              </a:rPr>
              <a:t>مشتريان</a:t>
            </a:r>
          </a:p>
          <a:p>
            <a:pPr marL="3175" indent="38100" algn="r" rtl="1">
              <a:lnSpc>
                <a:spcPct val="110000"/>
              </a:lnSpc>
              <a:buClr>
                <a:srgbClr val="FF0000"/>
              </a:buClr>
              <a:buFontTx/>
              <a:buAutoNum type="arabicPeriod"/>
              <a:tabLst>
                <a:tab pos="0" algn="l"/>
              </a:tabLst>
            </a:pPr>
            <a:r>
              <a:rPr lang="en-US" sz="2800" b="1" dirty="0">
                <a:latin typeface="Calibri" pitchFamily="34" charset="0"/>
                <a:cs typeface="B Nazanin" pitchFamily="2" charset="-78"/>
              </a:rPr>
              <a:t> </a:t>
            </a:r>
            <a:r>
              <a:rPr lang="ar-SA" sz="2800" b="1" dirty="0">
                <a:latin typeface="Calibri" pitchFamily="34" charset="0"/>
                <a:cs typeface="B Nazanin" pitchFamily="2" charset="-78"/>
              </a:rPr>
              <a:t>محصولات يا خدمات</a:t>
            </a:r>
          </a:p>
          <a:p>
            <a:pPr marL="3175" indent="38100" algn="r" rtl="1">
              <a:lnSpc>
                <a:spcPct val="110000"/>
              </a:lnSpc>
              <a:buClr>
                <a:srgbClr val="FF0000"/>
              </a:buClr>
              <a:buFontTx/>
              <a:buAutoNum type="arabicPeriod"/>
              <a:tabLst>
                <a:tab pos="0" algn="l"/>
              </a:tabLst>
            </a:pPr>
            <a:r>
              <a:rPr lang="en-US" sz="2800" b="1" dirty="0">
                <a:latin typeface="Calibri" pitchFamily="34" charset="0"/>
                <a:cs typeface="B Nazanin" pitchFamily="2" charset="-78"/>
              </a:rPr>
              <a:t> </a:t>
            </a:r>
            <a:r>
              <a:rPr lang="ar-SA" sz="2800" b="1" dirty="0">
                <a:latin typeface="Calibri" pitchFamily="34" charset="0"/>
                <a:cs typeface="B Nazanin" pitchFamily="2" charset="-78"/>
              </a:rPr>
              <a:t>بازار‏ها</a:t>
            </a:r>
          </a:p>
          <a:p>
            <a:pPr marL="3175" indent="38100" algn="r" rtl="1">
              <a:lnSpc>
                <a:spcPct val="110000"/>
              </a:lnSpc>
              <a:buClr>
                <a:srgbClr val="FF0000"/>
              </a:buClr>
              <a:buFontTx/>
              <a:buAutoNum type="arabicPeriod"/>
              <a:tabLst>
                <a:tab pos="0" algn="l"/>
              </a:tabLst>
            </a:pPr>
            <a:r>
              <a:rPr lang="en-US" sz="2800" b="1" dirty="0">
                <a:latin typeface="Calibri" pitchFamily="34" charset="0"/>
                <a:cs typeface="B Nazanin" pitchFamily="2" charset="-78"/>
              </a:rPr>
              <a:t> </a:t>
            </a:r>
            <a:r>
              <a:rPr lang="ar-SA" sz="2800" b="1" dirty="0">
                <a:latin typeface="Calibri" pitchFamily="34" charset="0"/>
                <a:cs typeface="B Nazanin" pitchFamily="2" charset="-78"/>
              </a:rPr>
              <a:t>فن‏آوري</a:t>
            </a:r>
          </a:p>
          <a:p>
            <a:pPr marL="3175" indent="38100" algn="r" rtl="1">
              <a:lnSpc>
                <a:spcPct val="110000"/>
              </a:lnSpc>
              <a:buClr>
                <a:srgbClr val="FF0000"/>
              </a:buClr>
              <a:buFontTx/>
              <a:buAutoNum type="arabicPeriod"/>
              <a:tabLst>
                <a:tab pos="0" algn="l"/>
              </a:tabLst>
            </a:pPr>
            <a:r>
              <a:rPr lang="en-US" sz="2800" b="1" dirty="0">
                <a:latin typeface="Calibri" pitchFamily="34" charset="0"/>
                <a:cs typeface="B Nazanin" pitchFamily="2" charset="-78"/>
              </a:rPr>
              <a:t> </a:t>
            </a:r>
            <a:r>
              <a:rPr lang="ar-SA" sz="2800" b="1" dirty="0">
                <a:latin typeface="Calibri" pitchFamily="34" charset="0"/>
                <a:cs typeface="B Nazanin" pitchFamily="2" charset="-78"/>
              </a:rPr>
              <a:t>توجه به بقاء رشد و سودآوري</a:t>
            </a:r>
          </a:p>
          <a:p>
            <a:pPr marL="3175" indent="38100" algn="r" rtl="1">
              <a:lnSpc>
                <a:spcPct val="110000"/>
              </a:lnSpc>
              <a:buClr>
                <a:srgbClr val="FF0000"/>
              </a:buClr>
              <a:buFontTx/>
              <a:buAutoNum type="arabicPeriod"/>
              <a:tabLst>
                <a:tab pos="0" algn="l"/>
              </a:tabLst>
            </a:pPr>
            <a:r>
              <a:rPr lang="en-US" sz="2800" b="1" dirty="0">
                <a:latin typeface="Calibri" pitchFamily="34" charset="0"/>
                <a:cs typeface="B Nazanin" pitchFamily="2" charset="-78"/>
              </a:rPr>
              <a:t> </a:t>
            </a:r>
            <a:r>
              <a:rPr lang="ar-SA" sz="2800" b="1" dirty="0">
                <a:latin typeface="Calibri" pitchFamily="34" charset="0"/>
                <a:cs typeface="B Nazanin" pitchFamily="2" charset="-78"/>
              </a:rPr>
              <a:t>فلسفه</a:t>
            </a:r>
          </a:p>
          <a:p>
            <a:pPr marL="3175" indent="38100" algn="r" rtl="1">
              <a:lnSpc>
                <a:spcPct val="110000"/>
              </a:lnSpc>
              <a:buClr>
                <a:srgbClr val="FF0000"/>
              </a:buClr>
              <a:buFontTx/>
              <a:buAutoNum type="arabicPeriod"/>
              <a:tabLst>
                <a:tab pos="0" algn="l"/>
              </a:tabLst>
            </a:pPr>
            <a:r>
              <a:rPr lang="en-US" sz="2800" b="1" dirty="0">
                <a:latin typeface="Calibri" pitchFamily="34" charset="0"/>
                <a:cs typeface="B Nazanin" pitchFamily="2" charset="-78"/>
              </a:rPr>
              <a:t> </a:t>
            </a:r>
            <a:r>
              <a:rPr lang="ar-SA" sz="2800" b="1" dirty="0">
                <a:latin typeface="Calibri" pitchFamily="34" charset="0"/>
                <a:cs typeface="B Nazanin" pitchFamily="2" charset="-78"/>
              </a:rPr>
              <a:t>ويژگيهاي ممتاز</a:t>
            </a:r>
          </a:p>
          <a:p>
            <a:pPr marL="3175" indent="38100" algn="r" rtl="1">
              <a:lnSpc>
                <a:spcPct val="110000"/>
              </a:lnSpc>
              <a:buClr>
                <a:srgbClr val="FF0000"/>
              </a:buClr>
              <a:buFontTx/>
              <a:buAutoNum type="arabicPeriod"/>
              <a:tabLst>
                <a:tab pos="0" algn="l"/>
              </a:tabLst>
            </a:pPr>
            <a:r>
              <a:rPr lang="en-US" sz="2800" b="1" dirty="0">
                <a:latin typeface="Calibri" pitchFamily="34" charset="0"/>
                <a:cs typeface="B Nazanin" pitchFamily="2" charset="-78"/>
              </a:rPr>
              <a:t> </a:t>
            </a:r>
            <a:r>
              <a:rPr lang="ar-SA" sz="2800" b="1" dirty="0">
                <a:latin typeface="Calibri" pitchFamily="34" charset="0"/>
                <a:cs typeface="B Nazanin" pitchFamily="2" charset="-78"/>
              </a:rPr>
              <a:t>توجه به تصور مردم</a:t>
            </a:r>
          </a:p>
          <a:p>
            <a:pPr marL="3175" indent="38100" algn="r" rtl="1">
              <a:lnSpc>
                <a:spcPct val="110000"/>
              </a:lnSpc>
              <a:buClr>
                <a:srgbClr val="FF0000"/>
              </a:buClr>
              <a:buFontTx/>
              <a:buAutoNum type="arabicPeriod"/>
              <a:tabLst>
                <a:tab pos="0" algn="l"/>
              </a:tabLst>
            </a:pPr>
            <a:r>
              <a:rPr lang="en-US" sz="2800" b="1" dirty="0">
                <a:latin typeface="Calibri" pitchFamily="34" charset="0"/>
                <a:cs typeface="B Nazanin" pitchFamily="2" charset="-78"/>
              </a:rPr>
              <a:t> </a:t>
            </a:r>
            <a:r>
              <a:rPr lang="ar-SA" sz="2800" b="1" dirty="0">
                <a:latin typeface="Calibri" pitchFamily="34" charset="0"/>
                <a:cs typeface="B Nazanin" pitchFamily="2" charset="-78"/>
              </a:rPr>
              <a:t>توجه به كاركنان</a:t>
            </a:r>
            <a:endParaRPr lang="en-US" sz="2800" b="1" dirty="0">
              <a:latin typeface="Calibri" pitchFamily="34" charset="0"/>
              <a:cs typeface="B Nazanin" pitchFamily="2"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114</a:t>
            </a:fld>
            <a:endParaRPr lang="en-US"/>
          </a:p>
        </p:txBody>
      </p:sp>
    </p:spTree>
    <p:extLst>
      <p:ext uri="{BB962C8B-B14F-4D97-AF65-F5344CB8AC3E}">
        <p14:creationId xmlns:p14="http://schemas.microsoft.com/office/powerpoint/2010/main" val="631608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312467" y="326117"/>
            <a:ext cx="8117928" cy="461665"/>
          </a:xfrm>
          <a:prstGeom prst="rect">
            <a:avLst/>
          </a:prstGeom>
          <a:noFill/>
          <a:ln w="9525">
            <a:noFill/>
            <a:miter lim="800000"/>
            <a:headEnd/>
            <a:tailEnd/>
          </a:ln>
        </p:spPr>
        <p:txBody>
          <a:bodyPr wrap="none">
            <a:spAutoFit/>
          </a:bodyPr>
          <a:lstStyle/>
          <a:p>
            <a:pPr algn="ctr">
              <a:spcBef>
                <a:spcPct val="50000"/>
              </a:spcBef>
            </a:pPr>
            <a:r>
              <a:rPr lang="ar-SA" sz="2400" b="1" dirty="0">
                <a:latin typeface="Times New Roman" pitchFamily="18" charset="0"/>
                <a:cs typeface="Sultan Adan" panose="00000400000000000000" pitchFamily="2" charset="-78"/>
              </a:rPr>
              <a:t>با توجه به مأموريت سازمان بايد بتوان به پرسش‏هاي زير پاسخ داد :</a:t>
            </a:r>
          </a:p>
        </p:txBody>
      </p:sp>
      <p:sp>
        <p:nvSpPr>
          <p:cNvPr id="152584" name="Rectangle 11"/>
          <p:cNvSpPr>
            <a:spLocks noChangeArrowheads="1"/>
          </p:cNvSpPr>
          <p:nvPr/>
        </p:nvSpPr>
        <p:spPr bwMode="auto">
          <a:xfrm>
            <a:off x="954741" y="1152907"/>
            <a:ext cx="10609730" cy="4893647"/>
          </a:xfrm>
          <a:prstGeom prst="rect">
            <a:avLst/>
          </a:prstGeom>
          <a:noFill/>
          <a:ln w="9525">
            <a:noFill/>
            <a:miter lim="800000"/>
            <a:headEnd/>
            <a:tailEnd/>
          </a:ln>
        </p:spPr>
        <p:txBody>
          <a:bodyPr wrap="square">
            <a:spAutoFit/>
          </a:bodyPr>
          <a:lstStyle/>
          <a:p>
            <a:pPr algn="justLow" rtl="1">
              <a:spcBef>
                <a:spcPct val="50000"/>
              </a:spcBef>
              <a:buClr>
                <a:srgbClr val="067E00"/>
              </a:buClr>
              <a:buFontTx/>
              <a:buAutoNum type="arabicPeriod"/>
            </a:pPr>
            <a:r>
              <a:rPr lang="ar-SA" sz="2400" b="1" dirty="0">
                <a:latin typeface="Times New Roman" pitchFamily="18" charset="0"/>
                <a:cs typeface="B Nazanin" pitchFamily="2" charset="-78"/>
              </a:rPr>
              <a:t>مشتريان :</a:t>
            </a:r>
            <a:r>
              <a:rPr lang="ar-SA" sz="2400" dirty="0">
                <a:latin typeface="Times New Roman" pitchFamily="18" charset="0"/>
                <a:cs typeface="B Nazanin" pitchFamily="2" charset="-78"/>
              </a:rPr>
              <a:t> مشتريان شركت چه كساني هستند؟</a:t>
            </a:r>
          </a:p>
          <a:p>
            <a:pPr algn="justLow" rtl="1">
              <a:spcBef>
                <a:spcPct val="50000"/>
              </a:spcBef>
              <a:buClr>
                <a:srgbClr val="067E00"/>
              </a:buClr>
              <a:buFontTx/>
              <a:buAutoNum type="arabicPeriod"/>
            </a:pPr>
            <a:r>
              <a:rPr lang="ar-SA" sz="2400" b="1" dirty="0">
                <a:latin typeface="Times New Roman" pitchFamily="18" charset="0"/>
                <a:cs typeface="B Nazanin" pitchFamily="2" charset="-78"/>
              </a:rPr>
              <a:t>محصولات يا خدمات :</a:t>
            </a:r>
            <a:r>
              <a:rPr lang="ar-SA" sz="2400" dirty="0">
                <a:latin typeface="Times New Roman" pitchFamily="18" charset="0"/>
                <a:cs typeface="B Nazanin" pitchFamily="2" charset="-78"/>
              </a:rPr>
              <a:t> محصولات و خدمات عمده شركت چيست؟</a:t>
            </a:r>
            <a:endParaRPr lang="fa-IR" sz="2400" dirty="0">
              <a:latin typeface="Times New Roman" pitchFamily="18" charset="0"/>
              <a:cs typeface="B Nazanin" pitchFamily="2" charset="-78"/>
            </a:endParaRPr>
          </a:p>
          <a:p>
            <a:pPr algn="justLow" rtl="1">
              <a:spcBef>
                <a:spcPct val="50000"/>
              </a:spcBef>
              <a:buClr>
                <a:srgbClr val="067E00"/>
              </a:buClr>
              <a:buFontTx/>
              <a:buAutoNum type="arabicPeriod" startAt="3"/>
            </a:pPr>
            <a:r>
              <a:rPr lang="ar-SA" sz="2400" b="1" dirty="0">
                <a:latin typeface="Times New Roman" pitchFamily="18" charset="0"/>
                <a:cs typeface="B Nazanin" pitchFamily="2" charset="-78"/>
              </a:rPr>
              <a:t>بازارها :</a:t>
            </a:r>
            <a:r>
              <a:rPr lang="ar-SA" sz="2400" dirty="0">
                <a:latin typeface="Times New Roman" pitchFamily="18" charset="0"/>
                <a:cs typeface="B Nazanin" pitchFamily="2" charset="-78"/>
              </a:rPr>
              <a:t> از نظر جغرافيايي ، شركت در كجا رقابت مي‏كند؟</a:t>
            </a:r>
            <a:endParaRPr lang="en-US" sz="2400" dirty="0">
              <a:latin typeface="Times New Roman" pitchFamily="18" charset="0"/>
              <a:cs typeface="B Nazanin" pitchFamily="2" charset="-78"/>
            </a:endParaRPr>
          </a:p>
          <a:p>
            <a:pPr algn="justLow" rtl="1">
              <a:spcBef>
                <a:spcPct val="50000"/>
              </a:spcBef>
              <a:buClr>
                <a:srgbClr val="067E00"/>
              </a:buClr>
              <a:buFontTx/>
              <a:buAutoNum type="arabicPeriod" startAt="3"/>
            </a:pPr>
            <a:r>
              <a:rPr lang="ar-SA" sz="2400" b="1" dirty="0">
                <a:latin typeface="Times New Roman" pitchFamily="18" charset="0"/>
                <a:cs typeface="B Nazanin" pitchFamily="2" charset="-78"/>
              </a:rPr>
              <a:t>فن‏آوري :</a:t>
            </a:r>
            <a:r>
              <a:rPr lang="ar-SA" sz="2400" dirty="0">
                <a:latin typeface="Times New Roman" pitchFamily="18" charset="0"/>
                <a:cs typeface="B Nazanin" pitchFamily="2" charset="-78"/>
              </a:rPr>
              <a:t> آيا شركت از پيشرفته‏ترين فن‏آوري‏ها استفاده مي‏كند؟</a:t>
            </a:r>
          </a:p>
          <a:p>
            <a:pPr algn="justLow" rtl="1">
              <a:spcBef>
                <a:spcPct val="50000"/>
              </a:spcBef>
              <a:buClr>
                <a:srgbClr val="067E00"/>
              </a:buClr>
              <a:buFontTx/>
              <a:buAutoNum type="arabicPeriod" startAt="3"/>
            </a:pPr>
            <a:r>
              <a:rPr lang="ar-SA" sz="2400" b="1" dirty="0">
                <a:latin typeface="Times New Roman" pitchFamily="18" charset="0"/>
                <a:cs typeface="B Nazanin" pitchFamily="2" charset="-78"/>
              </a:rPr>
              <a:t>توجه به بقا ، رشد و سودآوري :</a:t>
            </a:r>
            <a:r>
              <a:rPr lang="ar-SA" sz="2400" dirty="0">
                <a:latin typeface="Times New Roman" pitchFamily="18" charset="0"/>
                <a:cs typeface="B Nazanin" pitchFamily="2" charset="-78"/>
              </a:rPr>
              <a:t> آيا شركت براي رشد و سلامت مالي از</a:t>
            </a:r>
            <a:r>
              <a:rPr lang="fa-IR" sz="2400" dirty="0">
                <a:latin typeface="Times New Roman" pitchFamily="18" charset="0"/>
                <a:cs typeface="B Nazanin" pitchFamily="2" charset="-78"/>
              </a:rPr>
              <a:t> </a:t>
            </a:r>
            <a:r>
              <a:rPr lang="ar-SA" sz="2400" dirty="0">
                <a:latin typeface="Times New Roman" pitchFamily="18" charset="0"/>
                <a:cs typeface="B Nazanin" pitchFamily="2" charset="-78"/>
              </a:rPr>
              <a:t>تعهد لازم برخوردار است؟</a:t>
            </a:r>
          </a:p>
          <a:p>
            <a:pPr algn="justLow" rtl="1">
              <a:spcBef>
                <a:spcPct val="50000"/>
              </a:spcBef>
              <a:buClr>
                <a:srgbClr val="067E00"/>
              </a:buClr>
              <a:buFontTx/>
              <a:buAutoNum type="arabicPeriod" startAt="3"/>
            </a:pPr>
            <a:r>
              <a:rPr lang="ar-SA" sz="2400" b="1" dirty="0">
                <a:latin typeface="Times New Roman" pitchFamily="18" charset="0"/>
                <a:cs typeface="B Nazanin" pitchFamily="2" charset="-78"/>
              </a:rPr>
              <a:t>فلسفه :</a:t>
            </a:r>
            <a:r>
              <a:rPr lang="ar-SA" sz="2400" dirty="0">
                <a:latin typeface="Times New Roman" pitchFamily="18" charset="0"/>
                <a:cs typeface="B Nazanin" pitchFamily="2" charset="-78"/>
              </a:rPr>
              <a:t> باورها ، ارزش‏ها ، آرزوها و اولويت‏هاي اخلاقي اصلي شركت</a:t>
            </a:r>
            <a:r>
              <a:rPr lang="en-US" sz="2400" dirty="0">
                <a:latin typeface="Times New Roman" pitchFamily="18" charset="0"/>
                <a:cs typeface="B Nazanin" pitchFamily="2" charset="-78"/>
              </a:rPr>
              <a:t> </a:t>
            </a:r>
            <a:r>
              <a:rPr lang="ar-SA" sz="2400" dirty="0">
                <a:latin typeface="Times New Roman" pitchFamily="18" charset="0"/>
                <a:cs typeface="B Nazanin" pitchFamily="2" charset="-78"/>
              </a:rPr>
              <a:t>چيست؟</a:t>
            </a:r>
          </a:p>
          <a:p>
            <a:pPr algn="justLow" rtl="1">
              <a:spcBef>
                <a:spcPct val="50000"/>
              </a:spcBef>
              <a:buClr>
                <a:srgbClr val="067E00"/>
              </a:buClr>
              <a:buFontTx/>
              <a:buAutoNum type="arabicPeriod" startAt="3"/>
            </a:pPr>
            <a:r>
              <a:rPr lang="ar-SA" sz="2400" b="1" dirty="0">
                <a:latin typeface="Times New Roman" pitchFamily="18" charset="0"/>
                <a:cs typeface="B Nazanin" pitchFamily="2" charset="-78"/>
              </a:rPr>
              <a:t>ويژگي ممتاز :</a:t>
            </a:r>
            <a:r>
              <a:rPr lang="ar-SA" sz="2400" dirty="0">
                <a:latin typeface="Times New Roman" pitchFamily="18" charset="0"/>
                <a:cs typeface="B Nazanin" pitchFamily="2" charset="-78"/>
              </a:rPr>
              <a:t> شركت داراي چه مزيت رقابتي يا شايستگي ممتاز است؟</a:t>
            </a:r>
          </a:p>
          <a:p>
            <a:pPr algn="justLow" rtl="1">
              <a:spcBef>
                <a:spcPct val="50000"/>
              </a:spcBef>
              <a:buClr>
                <a:srgbClr val="067E00"/>
              </a:buClr>
              <a:buFontTx/>
              <a:buAutoNum type="arabicPeriod" startAt="3"/>
            </a:pPr>
            <a:r>
              <a:rPr lang="ar-SA" sz="2400" b="1" dirty="0">
                <a:latin typeface="Times New Roman" pitchFamily="18" charset="0"/>
                <a:cs typeface="B Nazanin" pitchFamily="2" charset="-78"/>
              </a:rPr>
              <a:t>توجه به تصور مردم :</a:t>
            </a:r>
            <a:r>
              <a:rPr lang="ar-SA" sz="2400" dirty="0">
                <a:latin typeface="Times New Roman" pitchFamily="18" charset="0"/>
                <a:cs typeface="B Nazanin" pitchFamily="2" charset="-78"/>
              </a:rPr>
              <a:t> آيا شركت نسبت به مسائل اجتماعي ، جامعه ومحيطي واكنش مناسب نشان مي‏دهد؟</a:t>
            </a:r>
          </a:p>
          <a:p>
            <a:pPr algn="justLow" rtl="1">
              <a:spcBef>
                <a:spcPct val="50000"/>
              </a:spcBef>
              <a:buClr>
                <a:srgbClr val="067E00"/>
              </a:buClr>
              <a:buFontTx/>
              <a:buAutoNum type="arabicPeriod" startAt="3"/>
            </a:pPr>
            <a:r>
              <a:rPr lang="ar-SA" sz="2400" b="1" dirty="0">
                <a:latin typeface="Times New Roman" pitchFamily="18" charset="0"/>
                <a:cs typeface="B Nazanin" pitchFamily="2" charset="-78"/>
              </a:rPr>
              <a:t>توجه به كاركنان :</a:t>
            </a:r>
            <a:r>
              <a:rPr lang="ar-SA" sz="2400" dirty="0">
                <a:latin typeface="Times New Roman" pitchFamily="18" charset="0"/>
                <a:cs typeface="B Nazanin" pitchFamily="2" charset="-78"/>
              </a:rPr>
              <a:t> آيا كاركنان به عنوان يك قلم دارايي ارزشمند براي</a:t>
            </a:r>
            <a:r>
              <a:rPr lang="en-US" sz="2400" dirty="0">
                <a:latin typeface="Times New Roman" pitchFamily="18" charset="0"/>
                <a:cs typeface="B Nazanin" pitchFamily="2" charset="-78"/>
              </a:rPr>
              <a:t> </a:t>
            </a:r>
            <a:r>
              <a:rPr lang="ar-SA" sz="2400" dirty="0">
                <a:latin typeface="Times New Roman" pitchFamily="18" charset="0"/>
                <a:cs typeface="B Nazanin" pitchFamily="2" charset="-78"/>
              </a:rPr>
              <a:t>شركت به حساب مي‏آيند؟</a:t>
            </a:r>
            <a:endParaRPr lang="en-US" sz="2400" dirty="0">
              <a:latin typeface="Times New Roman" pitchFamily="18" charset="0"/>
              <a:cs typeface="B Nazanin"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115</a:t>
            </a:fld>
            <a:endParaRPr lang="en-US"/>
          </a:p>
        </p:txBody>
      </p:sp>
    </p:spTree>
    <p:extLst>
      <p:ext uri="{BB962C8B-B14F-4D97-AF65-F5344CB8AC3E}">
        <p14:creationId xmlns:p14="http://schemas.microsoft.com/office/powerpoint/2010/main" val="1266178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1000"/>
                                        <p:tgtEl>
                                          <p:spTgt spid="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52584"/>
                                        </p:tgtEl>
                                        <p:attrNameLst>
                                          <p:attrName>style.visibility</p:attrName>
                                        </p:attrNameLst>
                                      </p:cBhvr>
                                      <p:to>
                                        <p:strVal val="visible"/>
                                      </p:to>
                                    </p:set>
                                    <p:animEffect transition="in" filter="wipe(up)">
                                      <p:cBhvr>
                                        <p:cTn id="11" dur="1000"/>
                                        <p:tgtEl>
                                          <p:spTgt spid="152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2584"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72000" y="123826"/>
            <a:ext cx="3276600" cy="519113"/>
          </a:xfrm>
          <a:prstGeom prst="rect">
            <a:avLst/>
          </a:prstGeom>
          <a:noFill/>
          <a:ln w="12700">
            <a:noFill/>
            <a:miter lim="800000"/>
            <a:headEnd type="none" w="sm" len="sm"/>
            <a:tailEnd type="none" w="sm" len="sm"/>
          </a:ln>
          <a:effectLst>
            <a:outerShdw dist="45791" dir="3378596" algn="ctr" rotWithShape="0">
              <a:schemeClr val="bg2"/>
            </a:outerShdw>
          </a:effectLst>
        </p:spPr>
        <p:txBody>
          <a:bodyPr anchor="ctr">
            <a:spAutoFit/>
          </a:bodyPr>
          <a:lstStyle/>
          <a:p>
            <a:pPr algn="ctr">
              <a:spcBef>
                <a:spcPct val="50000"/>
              </a:spcBef>
              <a:defRPr/>
            </a:pPr>
            <a:r>
              <a:rPr lang="ar-SA" sz="2800" b="1" dirty="0">
                <a:latin typeface="Times New Roman" pitchFamily="18" charset="0"/>
                <a:cs typeface="Titr" pitchFamily="2" charset="-78"/>
              </a:rPr>
              <a:t>بيانيه مأموريت</a:t>
            </a:r>
            <a:endParaRPr lang="en-US" sz="2800" b="1" dirty="0">
              <a:latin typeface="Times New Roman" pitchFamily="18" charset="0"/>
              <a:cs typeface="Titr" pitchFamily="2" charset="-78"/>
            </a:endParaRPr>
          </a:p>
        </p:txBody>
      </p:sp>
      <p:graphicFrame>
        <p:nvGraphicFramePr>
          <p:cNvPr id="3" name="Group 59"/>
          <p:cNvGraphicFramePr>
            <a:graphicFrameLocks noGrp="1"/>
          </p:cNvGraphicFramePr>
          <p:nvPr>
            <p:extLst>
              <p:ext uri="{D42A27DB-BD31-4B8C-83A1-F6EECF244321}">
                <p14:modId xmlns:p14="http://schemas.microsoft.com/office/powerpoint/2010/main" val="1553946594"/>
              </p:ext>
            </p:extLst>
          </p:nvPr>
        </p:nvGraphicFramePr>
        <p:xfrm>
          <a:off x="1129553" y="992188"/>
          <a:ext cx="10071847" cy="5462400"/>
        </p:xfrm>
        <a:graphic>
          <a:graphicData uri="http://schemas.openxmlformats.org/drawingml/2006/table">
            <a:tbl>
              <a:tblPr/>
              <a:tblGrid>
                <a:gridCol w="10071847">
                  <a:extLst>
                    <a:ext uri="{9D8B030D-6E8A-4147-A177-3AD203B41FA5}">
                      <a16:colId xmlns:a16="http://schemas.microsoft.com/office/drawing/2014/main" val="20000"/>
                    </a:ext>
                  </a:extLst>
                </a:gridCol>
              </a:tblGrid>
              <a:tr h="456268">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cs typeface="B Nazanin" pitchFamily="2" charset="-78"/>
                        </a:rPr>
                        <a:t>1. مشتريان</a:t>
                      </a:r>
                      <a:endParaRPr kumimoji="0" lang="en-US" sz="20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807243">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Nazanin" pitchFamily="2" charset="-78"/>
                        </a:rPr>
                        <a:t>ما بر اين باوريم كه پيش از هر چيز در برابر پزشكان ، پرستاران ، بيماران ، كادر</a:t>
                      </a:r>
                      <a:r>
                        <a:rPr kumimoji="0" lang="fa-IR" sz="2000" b="0" i="0" u="none" strike="noStrike" cap="none" normalizeH="0" baseline="0" dirty="0" smtClean="0">
                          <a:ln>
                            <a:noFill/>
                          </a:ln>
                          <a:solidFill>
                            <a:schemeClr val="tx1"/>
                          </a:solidFill>
                          <a:effectLst/>
                          <a:latin typeface="Arial" pitchFamily="34" charset="0"/>
                          <a:cs typeface="B Nazanin" pitchFamily="2" charset="-78"/>
                        </a:rPr>
                        <a:t>مان</a:t>
                      </a:r>
                      <a:r>
                        <a:rPr kumimoji="0" lang="ar-SA" sz="2000" b="0" i="0" u="none" strike="noStrike" cap="none" normalizeH="0" baseline="0" dirty="0" smtClean="0">
                          <a:ln>
                            <a:noFill/>
                          </a:ln>
                          <a:solidFill>
                            <a:schemeClr val="tx1"/>
                          </a:solidFill>
                          <a:effectLst/>
                          <a:latin typeface="Arial" pitchFamily="34" charset="0"/>
                          <a:cs typeface="B Nazanin" pitchFamily="2" charset="-78"/>
                        </a:rPr>
                        <a:t> و ساير كساني كه از محصولات و يا خدمات ما استفاده مي‏كنند ، مسئول هستيم.(جانسون اند جانسون)</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56268">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cs typeface="B Nazanin" pitchFamily="2" charset="-78"/>
                        </a:rPr>
                        <a:t>2. محصولات يا خدمات</a:t>
                      </a:r>
                      <a:endParaRPr kumimoji="0" lang="en-US" sz="20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1807494">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Nazanin" pitchFamily="2" charset="-78"/>
                        </a:rPr>
                        <a:t>محصولات اصلي شركت آماكس از اين قرار است : فلزات ، زغال سنگ ، سنگ‏آهن ، مس ، روي ، سرب ، نفت و گاز ، پتاسيم ، فسفات ، نيكل ، تنگستن ، نقره ، طلا و منگنز.(آماكس)</a:t>
                      </a:r>
                    </a:p>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Nazanin" pitchFamily="2" charset="-78"/>
                        </a:rPr>
                        <a:t>استفاده از اين مواد خام محصولاتي با كيفيت بسيار بالا توليد و به جامعه عرضه مي‏كند؛ همچنين شركت مي‏كوشد محصولات و خدمات پس از فروش را به قيمت‏هايي معقول به جامعه مصرف‏كننده عرضه نمايد.(شركت نفت استاندارد)</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456268">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cs typeface="B Nazanin" pitchFamily="2" charset="-78"/>
                        </a:rPr>
                        <a:t>3. بازارها</a:t>
                      </a:r>
                      <a:endParaRPr kumimoji="0" lang="en-US" sz="20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1478859">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Nazanin" pitchFamily="2" charset="-78"/>
                        </a:rPr>
                        <a:t>ما با تمام توان مي‏كوشيم شركت ك</a:t>
                      </a:r>
                      <a:r>
                        <a:rPr kumimoji="0" lang="fa-IR" sz="2000" b="0" i="0" u="none" strike="noStrike" cap="none" normalizeH="0" baseline="0" dirty="0" smtClean="0">
                          <a:ln>
                            <a:noFill/>
                          </a:ln>
                          <a:solidFill>
                            <a:schemeClr val="tx1"/>
                          </a:solidFill>
                          <a:effectLst/>
                          <a:latin typeface="Arial" pitchFamily="34" charset="0"/>
                          <a:cs typeface="B Nazanin" pitchFamily="2" charset="-78"/>
                        </a:rPr>
                        <a:t>و</a:t>
                      </a:r>
                      <a:r>
                        <a:rPr kumimoji="0" lang="ar-SA" sz="2000" b="0" i="0" u="none" strike="noStrike" cap="none" normalizeH="0" baseline="0" dirty="0" smtClean="0">
                          <a:ln>
                            <a:noFill/>
                          </a:ln>
                          <a:solidFill>
                            <a:schemeClr val="tx1"/>
                          </a:solidFill>
                          <a:effectLst/>
                          <a:latin typeface="Arial" pitchFamily="34" charset="0"/>
                          <a:cs typeface="B Nazanin" pitchFamily="2" charset="-78"/>
                        </a:rPr>
                        <a:t>رنينگ گلاس را در صحنه رقابت جهاني موفق كنيم.(شركت ك</a:t>
                      </a:r>
                      <a:r>
                        <a:rPr kumimoji="0" lang="fa-IR" sz="2000" b="0" i="0" u="none" strike="noStrike" cap="none" normalizeH="0" baseline="0" dirty="0" smtClean="0">
                          <a:ln>
                            <a:noFill/>
                          </a:ln>
                          <a:solidFill>
                            <a:schemeClr val="tx1"/>
                          </a:solidFill>
                          <a:effectLst/>
                          <a:latin typeface="Arial" pitchFamily="34" charset="0"/>
                          <a:cs typeface="B Nazanin" pitchFamily="2" charset="-78"/>
                        </a:rPr>
                        <a:t>و</a:t>
                      </a:r>
                      <a:r>
                        <a:rPr kumimoji="0" lang="ar-SA" sz="2000" b="0" i="0" u="none" strike="noStrike" cap="none" normalizeH="0" baseline="0" dirty="0" smtClean="0">
                          <a:ln>
                            <a:noFill/>
                          </a:ln>
                          <a:solidFill>
                            <a:schemeClr val="tx1"/>
                          </a:solidFill>
                          <a:effectLst/>
                          <a:latin typeface="Arial" pitchFamily="34" charset="0"/>
                          <a:cs typeface="B Nazanin" pitchFamily="2" charset="-78"/>
                        </a:rPr>
                        <a:t>رنينگ گلاس</a:t>
                      </a:r>
                      <a:r>
                        <a:rPr kumimoji="0" lang="fa-IR" sz="2000" b="0" i="0" u="none" strike="noStrike" cap="none" normalizeH="0" baseline="0" dirty="0" smtClean="0">
                          <a:ln>
                            <a:noFill/>
                          </a:ln>
                          <a:solidFill>
                            <a:schemeClr val="tx1"/>
                          </a:solidFill>
                          <a:effectLst/>
                          <a:latin typeface="Arial" pitchFamily="34" charset="0"/>
                          <a:cs typeface="B Nazanin" pitchFamily="2" charset="-78"/>
                        </a:rPr>
                        <a:t>/ظروف و لوازم خانگی</a:t>
                      </a:r>
                      <a:r>
                        <a:rPr kumimoji="0" lang="ar-SA" sz="2000" b="0" i="0" u="none" strike="noStrike" cap="none" normalizeH="0" baseline="0" dirty="0" smtClean="0">
                          <a:ln>
                            <a:noFill/>
                          </a:ln>
                          <a:solidFill>
                            <a:schemeClr val="tx1"/>
                          </a:solidFill>
                          <a:effectLst/>
                          <a:latin typeface="Arial" pitchFamily="34" charset="0"/>
                          <a:cs typeface="B Nazanin" pitchFamily="2" charset="-78"/>
                        </a:rPr>
                        <a:t>)</a:t>
                      </a:r>
                    </a:p>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Nazanin" pitchFamily="2" charset="-78"/>
                        </a:rPr>
                        <a:t>ما بيشتر توجه خود را به بازارهاي امريكاي شمالي معطوف مي‏كنيم ، اگر چه مي‏كوشيم هيچ‏گاه فرصت‏هاي جهاني را هم از دست ندهيم.(بلا</a:t>
                      </a:r>
                      <a:r>
                        <a:rPr kumimoji="0" lang="fa-IR" sz="2000" b="0" i="0" u="none" strike="noStrike" cap="none" normalizeH="0" baseline="0" dirty="0" smtClean="0">
                          <a:ln>
                            <a:noFill/>
                          </a:ln>
                          <a:solidFill>
                            <a:schemeClr val="tx1"/>
                          </a:solidFill>
                          <a:effectLst/>
                          <a:latin typeface="Arial" pitchFamily="34" charset="0"/>
                          <a:cs typeface="B Nazanin" pitchFamily="2" charset="-78"/>
                        </a:rPr>
                        <a:t>کو/ ظروف و لوازم خانگی</a:t>
                      </a:r>
                      <a:r>
                        <a:rPr kumimoji="0" lang="ar-SA" sz="2000" b="0" i="0" u="none" strike="noStrike" cap="none" normalizeH="0" baseline="0" dirty="0" smtClean="0">
                          <a:ln>
                            <a:noFill/>
                          </a:ln>
                          <a:solidFill>
                            <a:schemeClr val="tx1"/>
                          </a:solidFill>
                          <a:effectLst/>
                          <a:latin typeface="Arial" pitchFamily="34" charset="0"/>
                          <a:cs typeface="B Nazanin" pitchFamily="2" charset="-78"/>
                        </a:rPr>
                        <a:t>)</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Text Box 60"/>
          <p:cNvSpPr txBox="1">
            <a:spLocks noChangeArrowheads="1"/>
          </p:cNvSpPr>
          <p:nvPr/>
        </p:nvSpPr>
        <p:spPr bwMode="auto">
          <a:xfrm>
            <a:off x="2381250" y="617021"/>
            <a:ext cx="7620000" cy="369332"/>
          </a:xfrm>
          <a:prstGeom prst="rect">
            <a:avLst/>
          </a:prstGeom>
          <a:noFill/>
          <a:ln w="12700">
            <a:noFill/>
            <a:miter lim="800000"/>
            <a:headEnd type="none" w="sm" len="sm"/>
            <a:tailEnd type="none" w="sm" len="sm"/>
          </a:ln>
          <a:effectLst>
            <a:outerShdw dist="45791" dir="3378596" algn="ctr" rotWithShape="0">
              <a:schemeClr val="bg2"/>
            </a:outerShdw>
          </a:effectLst>
        </p:spPr>
        <p:txBody>
          <a:bodyPr anchor="ctr">
            <a:spAutoFit/>
          </a:bodyPr>
          <a:lstStyle/>
          <a:p>
            <a:pPr algn="ctr">
              <a:spcBef>
                <a:spcPct val="50000"/>
              </a:spcBef>
              <a:defRPr/>
            </a:pPr>
            <a:r>
              <a:rPr lang="ar-SA" b="1" dirty="0">
                <a:effectLst>
                  <a:outerShdw blurRad="38100" dist="38100" dir="2700000" algn="tl">
                    <a:srgbClr val="C0C0C0"/>
                  </a:outerShdw>
                </a:effectLst>
                <a:latin typeface="Times New Roman" pitchFamily="18" charset="0"/>
                <a:cs typeface="B Nazanin" pitchFamily="2" charset="-78"/>
              </a:rPr>
              <a:t>نمونه‏هايي از نه ركن اصلي تشكيل دهنده مأموريت سازماني</a:t>
            </a:r>
            <a:endParaRPr lang="en-US" b="1" dirty="0">
              <a:effectLst>
                <a:outerShdw blurRad="38100" dist="38100" dir="2700000" algn="tl">
                  <a:srgbClr val="C0C0C0"/>
                </a:outerShdw>
              </a:effectLst>
              <a:latin typeface="Times New Roman" pitchFamily="18" charset="0"/>
              <a:cs typeface="B Nazanin" pitchFamily="2" charset="-78"/>
            </a:endParaRPr>
          </a:p>
        </p:txBody>
      </p:sp>
      <p:sp>
        <p:nvSpPr>
          <p:cNvPr id="5" name="Slide Number Placeholder 4"/>
          <p:cNvSpPr>
            <a:spLocks noGrp="1"/>
          </p:cNvSpPr>
          <p:nvPr>
            <p:ph type="sldNum" sz="quarter" idx="12"/>
          </p:nvPr>
        </p:nvSpPr>
        <p:spPr/>
        <p:txBody>
          <a:bodyPr/>
          <a:lstStyle/>
          <a:p>
            <a:fld id="{2E913F20-3FAA-4128-8D06-C3B0AA9DFCF9}" type="slidenum">
              <a:rPr lang="en-US" smtClean="0"/>
              <a:t>116</a:t>
            </a:fld>
            <a:endParaRPr lang="en-US"/>
          </a:p>
        </p:txBody>
      </p:sp>
    </p:spTree>
    <p:extLst>
      <p:ext uri="{BB962C8B-B14F-4D97-AF65-F5344CB8AC3E}">
        <p14:creationId xmlns:p14="http://schemas.microsoft.com/office/powerpoint/2010/main" val="3662998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000"/>
                                        <p:tgtEl>
                                          <p:spTgt spid="4"/>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9"/>
          <p:cNvGraphicFramePr>
            <a:graphicFrameLocks noGrp="1"/>
          </p:cNvGraphicFramePr>
          <p:nvPr>
            <p:extLst>
              <p:ext uri="{D42A27DB-BD31-4B8C-83A1-F6EECF244321}">
                <p14:modId xmlns:p14="http://schemas.microsoft.com/office/powerpoint/2010/main" val="2724769555"/>
              </p:ext>
            </p:extLst>
          </p:nvPr>
        </p:nvGraphicFramePr>
        <p:xfrm>
          <a:off x="1524000" y="661989"/>
          <a:ext cx="9542929" cy="5143501"/>
        </p:xfrm>
        <a:graphic>
          <a:graphicData uri="http://schemas.openxmlformats.org/drawingml/2006/table">
            <a:tbl>
              <a:tblPr/>
              <a:tblGrid>
                <a:gridCol w="9542929">
                  <a:extLst>
                    <a:ext uri="{9D8B030D-6E8A-4147-A177-3AD203B41FA5}">
                      <a16:colId xmlns:a16="http://schemas.microsoft.com/office/drawing/2014/main" val="20000"/>
                    </a:ext>
                  </a:extLst>
                </a:gridCol>
              </a:tblGrid>
              <a:tr h="45720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rgbClr val="056000"/>
                          </a:solidFill>
                          <a:effectLst/>
                          <a:latin typeface="Arial" pitchFamily="34" charset="0"/>
                          <a:cs typeface="B Nazanin" pitchFamily="2" charset="-78"/>
                        </a:rPr>
                        <a:t>4. فن‏آوري</a:t>
                      </a:r>
                      <a:endParaRPr kumimoji="0" lang="en-US" sz="2000" b="1" i="0" u="none" strike="noStrike" cap="none" normalizeH="0" baseline="0" dirty="0" smtClean="0">
                        <a:ln>
                          <a:noFill/>
                        </a:ln>
                        <a:solidFill>
                          <a:srgbClr val="056000"/>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2F2F2"/>
                    </a:solidFill>
                  </a:tcPr>
                </a:tc>
                <a:extLst>
                  <a:ext uri="{0D108BD9-81ED-4DB2-BD59-A6C34878D82A}">
                    <a16:rowId xmlns:a16="http://schemas.microsoft.com/office/drawing/2014/main" val="10000"/>
                  </a:ext>
                </a:extLst>
              </a:tr>
              <a:tr h="1938338">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Nazanin" pitchFamily="2" charset="-78"/>
                        </a:rPr>
                        <a:t>شركت كنترل ديتا در زمينه تكنولوژي رايانه و الكترونيك در دو زمينه كلي فعاليت مي‏كند : سخت‏افزارهاي مربوط به رايانه و خدماتي در زمينه انجام محاسبات كه شامل محاسبه ، اطلاعات ، آموزش و امورمالي مي‏شود.(كنترل ديتا)</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58788">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rgbClr val="056000"/>
                          </a:solidFill>
                          <a:effectLst/>
                          <a:latin typeface="Arial" pitchFamily="34" charset="0"/>
                          <a:cs typeface="B Nazanin" pitchFamily="2" charset="-78"/>
                        </a:rPr>
                        <a:t>5. توجه به بقا ، رشد و سودآوري</a:t>
                      </a:r>
                      <a:endParaRPr kumimoji="0" lang="en-US" sz="2000" b="1" i="0" u="none" strike="noStrike" cap="none" normalizeH="0" baseline="0" smtClean="0">
                        <a:ln>
                          <a:noFill/>
                        </a:ln>
                        <a:solidFill>
                          <a:srgbClr val="056000"/>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2F2F2"/>
                    </a:solidFill>
                  </a:tcPr>
                </a:tc>
                <a:extLst>
                  <a:ext uri="{0D108BD9-81ED-4DB2-BD59-A6C34878D82A}">
                    <a16:rowId xmlns:a16="http://schemas.microsoft.com/office/drawing/2014/main" val="10002"/>
                  </a:ext>
                </a:extLst>
              </a:tr>
              <a:tr h="2289175">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Nazanin" pitchFamily="2" charset="-78"/>
                        </a:rPr>
                        <a:t>اشاعه خدمت براي ترويج دانش و تأمين نيازهاي مربوطه در سراسر دنيا. شركت با چشمداشتي به سودي منصفانه ، مي‏كوشد اطلاعاتي ارزشمند گردآوري ، آنها را ارزيابي ، پردازش و به سراسر جهان توزيع نمايد ، به‏گونه‏اي كه منافع مشتريان ، كاركنان ، نويسندگان ، سرمايه‏گذاران و جامعه تأمين شود.(مك‏گرا- هيل</a:t>
                      </a:r>
                      <a:r>
                        <a:rPr kumimoji="0" lang="fa-IR" sz="2000" b="0" i="0" u="none" strike="noStrike" cap="none" normalizeH="0" baseline="0" dirty="0" smtClean="0">
                          <a:ln>
                            <a:noFill/>
                          </a:ln>
                          <a:solidFill>
                            <a:schemeClr val="tx1"/>
                          </a:solidFill>
                          <a:effectLst/>
                          <a:latin typeface="Arial" pitchFamily="34" charset="0"/>
                          <a:cs typeface="B Nazanin" pitchFamily="2" charset="-78"/>
                        </a:rPr>
                        <a:t>/ انتشارت کتب و ...</a:t>
                      </a:r>
                      <a:r>
                        <a:rPr kumimoji="0" lang="ar-SA" sz="2000" b="0" i="0" u="none" strike="noStrike" cap="none" normalizeH="0" baseline="0" dirty="0" smtClean="0">
                          <a:ln>
                            <a:noFill/>
                          </a:ln>
                          <a:solidFill>
                            <a:schemeClr val="tx1"/>
                          </a:solidFill>
                          <a:effectLst/>
                          <a:latin typeface="Arial" pitchFamily="34" charset="0"/>
                          <a:cs typeface="B Nazanin" pitchFamily="2" charset="-78"/>
                        </a:rPr>
                        <a:t>)</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2E913F20-3FAA-4128-8D06-C3B0AA9DFCF9}" type="slidenum">
              <a:rPr lang="en-US" smtClean="0"/>
              <a:t>117</a:t>
            </a:fld>
            <a:endParaRPr lang="en-US"/>
          </a:p>
        </p:txBody>
      </p:sp>
    </p:spTree>
    <p:extLst>
      <p:ext uri="{BB962C8B-B14F-4D97-AF65-F5344CB8AC3E}">
        <p14:creationId xmlns:p14="http://schemas.microsoft.com/office/powerpoint/2010/main" val="128456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5670" name="Group 22"/>
          <p:cNvGraphicFramePr>
            <a:graphicFrameLocks noGrp="1"/>
          </p:cNvGraphicFramePr>
          <p:nvPr>
            <p:extLst>
              <p:ext uri="{D42A27DB-BD31-4B8C-83A1-F6EECF244321}">
                <p14:modId xmlns:p14="http://schemas.microsoft.com/office/powerpoint/2010/main" val="3718665556"/>
              </p:ext>
            </p:extLst>
          </p:nvPr>
        </p:nvGraphicFramePr>
        <p:xfrm>
          <a:off x="1546412" y="549275"/>
          <a:ext cx="9412941" cy="2814638"/>
        </p:xfrm>
        <a:graphic>
          <a:graphicData uri="http://schemas.openxmlformats.org/drawingml/2006/table">
            <a:tbl>
              <a:tblPr/>
              <a:tblGrid>
                <a:gridCol w="9412941">
                  <a:extLst>
                    <a:ext uri="{9D8B030D-6E8A-4147-A177-3AD203B41FA5}">
                      <a16:colId xmlns:a16="http://schemas.microsoft.com/office/drawing/2014/main" val="20000"/>
                    </a:ext>
                  </a:extLst>
                </a:gridCol>
              </a:tblGrid>
              <a:tr h="498475">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rgbClr val="056000"/>
                          </a:solidFill>
                          <a:effectLst/>
                          <a:latin typeface="Arial" pitchFamily="34" charset="0"/>
                          <a:cs typeface="B Nazanin" pitchFamily="2" charset="-78"/>
                        </a:rPr>
                        <a:t>6. فلسفه</a:t>
                      </a:r>
                      <a:endParaRPr kumimoji="0" lang="en-US" sz="2000" b="1" i="0" u="none" strike="noStrike" cap="none" normalizeH="0" baseline="0" dirty="0" smtClean="0">
                        <a:ln>
                          <a:noFill/>
                        </a:ln>
                        <a:solidFill>
                          <a:srgbClr val="056000"/>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2F2F2"/>
                    </a:solidFill>
                  </a:tcPr>
                </a:tc>
                <a:extLst>
                  <a:ext uri="{0D108BD9-81ED-4DB2-BD59-A6C34878D82A}">
                    <a16:rowId xmlns:a16="http://schemas.microsoft.com/office/drawing/2014/main" val="10000"/>
                  </a:ext>
                </a:extLst>
              </a:tr>
              <a:tr h="2316163">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Nazanin" pitchFamily="2" charset="-78"/>
                        </a:rPr>
                        <a:t>ما بر اين باوريم كه توسعه انسان از ارزشمندترين هدفهاي تمدن است و استقلال مي‏تواند بهترين شرايط براي رشد و تقويت توانايي‏هاي انسان فراهم آورد.(شركت سان</a:t>
                      </a:r>
                      <a:r>
                        <a:rPr kumimoji="0" lang="fa-IR" sz="2000" b="0" i="0" u="none" strike="noStrike" cap="none" normalizeH="0" baseline="0" dirty="0" smtClean="0">
                          <a:ln>
                            <a:noFill/>
                          </a:ln>
                          <a:solidFill>
                            <a:schemeClr val="tx1"/>
                          </a:solidFill>
                          <a:effectLst/>
                          <a:latin typeface="Arial" pitchFamily="34" charset="0"/>
                          <a:cs typeface="B Nazanin" pitchFamily="2" charset="-78"/>
                        </a:rPr>
                        <a:t>/کسب و کار هوشمند/ هوش تجاری</a:t>
                      </a:r>
                      <a:r>
                        <a:rPr kumimoji="0" lang="ar-SA" sz="2000" b="0" i="0" u="none" strike="noStrike" cap="none" normalizeH="0" baseline="0" dirty="0" smtClean="0">
                          <a:ln>
                            <a:noFill/>
                          </a:ln>
                          <a:solidFill>
                            <a:schemeClr val="tx1"/>
                          </a:solidFill>
                          <a:effectLst/>
                          <a:latin typeface="Arial" pitchFamily="34" charset="0"/>
                          <a:cs typeface="B Nazanin" pitchFamily="2" charset="-78"/>
                        </a:rPr>
                        <a:t>)</a:t>
                      </a:r>
                    </a:p>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Nazanin" pitchFamily="2" charset="-78"/>
                        </a:rPr>
                        <a:t>همه فلسفه «ماري كي» در اين جمله خلاصه مي‏شود- اين فلسفه بر اساس يك قاعده طلايي قرار دارد. تقويت روح مشاركت و توجه به مكاني كه افراد بتوانند دانش كسب كنند ، تجربه بياموزند و وقت خود را با مسرت و خوشي بگذرانند.(لوازم آرايش مار</a:t>
                      </a:r>
                      <a:r>
                        <a:rPr kumimoji="0" lang="fa-IR" sz="2000" b="0" i="0" u="none" strike="noStrike" cap="none" normalizeH="0" baseline="0" dirty="0" smtClean="0">
                          <a:ln>
                            <a:noFill/>
                          </a:ln>
                          <a:solidFill>
                            <a:schemeClr val="tx1"/>
                          </a:solidFill>
                          <a:effectLst/>
                          <a:latin typeface="Arial" pitchFamily="34" charset="0"/>
                          <a:cs typeface="B Nazanin" pitchFamily="2" charset="-78"/>
                        </a:rPr>
                        <a:t>ی </a:t>
                      </a:r>
                      <a:r>
                        <a:rPr kumimoji="0" lang="ar-SA" sz="2000" b="0" i="0" u="none" strike="noStrike" cap="none" normalizeH="0" baseline="0" dirty="0" smtClean="0">
                          <a:ln>
                            <a:noFill/>
                          </a:ln>
                          <a:solidFill>
                            <a:schemeClr val="tx1"/>
                          </a:solidFill>
                          <a:effectLst/>
                          <a:latin typeface="Arial" pitchFamily="34" charset="0"/>
                          <a:cs typeface="B Nazanin" pitchFamily="2" charset="-78"/>
                        </a:rPr>
                        <a:t>كي)</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 name="Group 30"/>
          <p:cNvGraphicFramePr>
            <a:graphicFrameLocks noGrp="1"/>
          </p:cNvGraphicFramePr>
          <p:nvPr>
            <p:extLst>
              <p:ext uri="{D42A27DB-BD31-4B8C-83A1-F6EECF244321}">
                <p14:modId xmlns:p14="http://schemas.microsoft.com/office/powerpoint/2010/main" val="2072109316"/>
              </p:ext>
            </p:extLst>
          </p:nvPr>
        </p:nvGraphicFramePr>
        <p:xfrm>
          <a:off x="1559859" y="3363914"/>
          <a:ext cx="9399494" cy="2350467"/>
        </p:xfrm>
        <a:graphic>
          <a:graphicData uri="http://schemas.openxmlformats.org/drawingml/2006/table">
            <a:tbl>
              <a:tblPr/>
              <a:tblGrid>
                <a:gridCol w="9399494">
                  <a:extLst>
                    <a:ext uri="{9D8B030D-6E8A-4147-A177-3AD203B41FA5}">
                      <a16:colId xmlns:a16="http://schemas.microsoft.com/office/drawing/2014/main" val="20000"/>
                    </a:ext>
                  </a:extLst>
                </a:gridCol>
              </a:tblGrid>
              <a:tr h="372097">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rgbClr val="056000"/>
                          </a:solidFill>
                          <a:effectLst/>
                          <a:latin typeface="Arial" pitchFamily="34" charset="0"/>
                          <a:cs typeface="B Nazanin" pitchFamily="2" charset="-78"/>
                        </a:rPr>
                        <a:t>7. ويژگي ممتاز</a:t>
                      </a:r>
                      <a:endParaRPr kumimoji="0" lang="en-US" sz="2000" b="1" i="0" u="none" strike="noStrike" cap="none" normalizeH="0" baseline="0" dirty="0" smtClean="0">
                        <a:ln>
                          <a:noFill/>
                        </a:ln>
                        <a:solidFill>
                          <a:srgbClr val="056000"/>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1954227">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Nazanin" pitchFamily="2" charset="-78"/>
                        </a:rPr>
                        <a:t>شركت «كراون زلرباخ» متعهد است كه ظرف هزار روز به اتكاي انرژي فزاينده و توانايي‏هاي خلاق و سازنده كاركنان خود ، جهش‏هاي بلندپروازانه‏اي در بازار رقابت بنمايد.(كراون زلرباخ</a:t>
                      </a:r>
                      <a:r>
                        <a:rPr kumimoji="0" lang="fa-IR" sz="2000" b="0" i="0" u="none" strike="noStrike" cap="none" normalizeH="0" baseline="0" dirty="0" smtClean="0">
                          <a:ln>
                            <a:noFill/>
                          </a:ln>
                          <a:solidFill>
                            <a:schemeClr val="tx1"/>
                          </a:solidFill>
                          <a:effectLst/>
                          <a:latin typeface="Arial" pitchFamily="34" charset="0"/>
                          <a:cs typeface="B Nazanin" pitchFamily="2" charset="-78"/>
                        </a:rPr>
                        <a:t>/ ماشین الات سنگین</a:t>
                      </a:r>
                      <a:r>
                        <a:rPr kumimoji="0" lang="ar-SA" sz="2000" b="0" i="0" u="none" strike="noStrike" cap="none" normalizeH="0" baseline="0" dirty="0" smtClean="0">
                          <a:ln>
                            <a:noFill/>
                          </a:ln>
                          <a:solidFill>
                            <a:schemeClr val="tx1"/>
                          </a:solidFill>
                          <a:effectLst/>
                          <a:latin typeface="Arial" pitchFamily="34" charset="0"/>
                          <a:cs typeface="B Nazanin" pitchFamily="2" charset="-78"/>
                        </a:rPr>
                        <a:t>)</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fld id="{2E913F20-3FAA-4128-8D06-C3B0AA9DFCF9}" type="slidenum">
              <a:rPr lang="en-US" smtClean="0"/>
              <a:t>118</a:t>
            </a:fld>
            <a:endParaRPr lang="en-US"/>
          </a:p>
        </p:txBody>
      </p:sp>
    </p:spTree>
    <p:extLst>
      <p:ext uri="{BB962C8B-B14F-4D97-AF65-F5344CB8AC3E}">
        <p14:creationId xmlns:p14="http://schemas.microsoft.com/office/powerpoint/2010/main" val="3116488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5670"/>
                                        </p:tgtEl>
                                        <p:attrNameLst>
                                          <p:attrName>style.visibility</p:attrName>
                                        </p:attrNameLst>
                                      </p:cBhvr>
                                      <p:to>
                                        <p:strVal val="visible"/>
                                      </p:to>
                                    </p:set>
                                    <p:animEffect transition="in" filter="wipe(up)">
                                      <p:cBhvr>
                                        <p:cTn id="7" dur="1000"/>
                                        <p:tgtEl>
                                          <p:spTgt spid="155670"/>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68748949"/>
              </p:ext>
            </p:extLst>
          </p:nvPr>
        </p:nvGraphicFramePr>
        <p:xfrm>
          <a:off x="1586753" y="642938"/>
          <a:ext cx="9681882" cy="5314109"/>
        </p:xfrm>
        <a:graphic>
          <a:graphicData uri="http://schemas.openxmlformats.org/drawingml/2006/table">
            <a:tbl>
              <a:tblPr/>
              <a:tblGrid>
                <a:gridCol w="9681882">
                  <a:extLst>
                    <a:ext uri="{9D8B030D-6E8A-4147-A177-3AD203B41FA5}">
                      <a16:colId xmlns:a16="http://schemas.microsoft.com/office/drawing/2014/main" val="20000"/>
                    </a:ext>
                  </a:extLst>
                </a:gridCol>
              </a:tblGrid>
              <a:tr h="473174">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rgbClr val="056000"/>
                          </a:solidFill>
                          <a:effectLst/>
                          <a:latin typeface="Arial" pitchFamily="34" charset="0"/>
                          <a:cs typeface="B Nazanin" pitchFamily="2" charset="-78"/>
                        </a:rPr>
                        <a:t>8. توجه به تصور مردم</a:t>
                      </a:r>
                      <a:endParaRPr kumimoji="0" lang="en-US" sz="2000" b="1" i="0" u="none" strike="noStrike" cap="none" normalizeH="0" baseline="0" dirty="0" smtClean="0">
                        <a:ln>
                          <a:noFill/>
                        </a:ln>
                        <a:solidFill>
                          <a:srgbClr val="056000"/>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163791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Nazanin" pitchFamily="2" charset="-78"/>
                        </a:rPr>
                        <a:t>     در امر حفظ محيط زيست همگام با همه مردم دنيا گام برداشتن و در اين زمينه احساس مسئوليت كردن.(داو كميكال)</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Nazanin" pitchFamily="2" charset="-78"/>
                        </a:rPr>
                        <a:t>     مشاركت در تقويت بنيان‏هاي اقتصادي جامعه و به عنوان يك شهروند خوب انجام وظيفه نمودن در سطح ايالتي ، محلي و در همه كشورهايي كه در آنجاها به فعاليت مي‏پردازيم.(فايزر)</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73174">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rgbClr val="056000"/>
                          </a:solidFill>
                          <a:effectLst/>
                          <a:latin typeface="Arial" pitchFamily="34" charset="0"/>
                          <a:cs typeface="B Nazanin" pitchFamily="2" charset="-78"/>
                        </a:rPr>
                        <a:t>9. توجه به كاركنان</a:t>
                      </a:r>
                      <a:endParaRPr kumimoji="0" lang="en-US" sz="2000" b="1" i="0" u="none" strike="noStrike" cap="none" normalizeH="0" baseline="0" dirty="0" smtClean="0">
                        <a:ln>
                          <a:noFill/>
                        </a:ln>
                        <a:solidFill>
                          <a:srgbClr val="056000"/>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729851">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Nazanin" pitchFamily="2" charset="-78"/>
                        </a:rPr>
                        <a:t>شناسايي ، آموزش ‏دادن ، ايجاد انگيزه ، دادن پاداش و حفظ و نگهداري كاركناني كه از نظر توانايي ، اخلاق و تعهد به سازمان داراي ويژگي ممتاز هستند و سپس تهيه محيط كار ، رهبري عالي ، جبران خدمت بر مبناي عملكرد ، اجراي برنامه‏اي جالب از نظر مزاياي حاشيه‏اي ، دادن فرصت‏هاي مناسب جهت رشد و تأمين امنيت شغلي براي كاركنان.(شركت واچوويا)</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Nazanin" pitchFamily="2" charset="-78"/>
                        </a:rPr>
                        <a:t>دادن حقوق ، پاداش و مزاياي حاشيه‏اي به كاركنان و نيز دادن فرصت‏هاي مناسب به افرادي كه در مناطق مختلف جغرافيائي مشغول به كار هستند و سهيم كردن آنها در عمليات شركت كه از كارايي بسيار بالايي برخوردار است.(شركت گاز و برق)</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2E913F20-3FAA-4128-8D06-C3B0AA9DFCF9}" type="slidenum">
              <a:rPr lang="en-US" smtClean="0"/>
              <a:t>119</a:t>
            </a:fld>
            <a:endParaRPr lang="en-US"/>
          </a:p>
        </p:txBody>
      </p:sp>
    </p:spTree>
    <p:extLst>
      <p:ext uri="{BB962C8B-B14F-4D97-AF65-F5344CB8AC3E}">
        <p14:creationId xmlns:p14="http://schemas.microsoft.com/office/powerpoint/2010/main" val="4124720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350251" y="399942"/>
            <a:ext cx="7858147" cy="854080"/>
          </a:xfrm>
          <a:prstGeom prst="rect">
            <a:avLst/>
          </a:prstGeom>
        </p:spPr>
        <p:txBody>
          <a:bodyPr>
            <a:spAutoFit/>
          </a:bodyPr>
          <a:lstStyle/>
          <a:p>
            <a:pPr algn="r" rtl="1">
              <a:lnSpc>
                <a:spcPct val="150000"/>
              </a:lnSpc>
              <a:spcBef>
                <a:spcPct val="20000"/>
              </a:spcBef>
              <a:defRPr/>
            </a:pPr>
            <a:r>
              <a:rPr lang="fa-IR" sz="3600" dirty="0">
                <a:latin typeface="Titr" pitchFamily="2" charset="-78"/>
                <a:cs typeface="B Titr" pitchFamily="2" charset="-78"/>
              </a:rPr>
              <a:t>مفهوم استراتژی </a:t>
            </a:r>
            <a:r>
              <a:rPr lang="fa-IR" sz="2400" dirty="0">
                <a:latin typeface="Titr" pitchFamily="2" charset="-78"/>
                <a:cs typeface="B Titr" pitchFamily="2" charset="-78"/>
              </a:rPr>
              <a:t>( </a:t>
            </a:r>
            <a:r>
              <a:rPr lang="en-US" sz="2400" kern="10" dirty="0">
                <a:ln w="9525">
                  <a:solidFill>
                    <a:srgbClr val="000000"/>
                  </a:solidFill>
                  <a:round/>
                  <a:headEnd/>
                  <a:tailEnd/>
                </a:ln>
                <a:latin typeface="Arial Black"/>
                <a:cs typeface="Arial" pitchFamily="34" charset="0"/>
              </a:rPr>
              <a:t>The </a:t>
            </a:r>
            <a:r>
              <a:rPr lang="en-US" sz="2400" kern="10" dirty="0" err="1">
                <a:ln w="9525">
                  <a:solidFill>
                    <a:srgbClr val="000000"/>
                  </a:solidFill>
                  <a:round/>
                  <a:headEnd/>
                  <a:tailEnd/>
                </a:ln>
                <a:latin typeface="Arial Black"/>
                <a:cs typeface="Arial" pitchFamily="34" charset="0"/>
              </a:rPr>
              <a:t>Concepet</a:t>
            </a:r>
            <a:r>
              <a:rPr lang="en-US" sz="2400" kern="10" dirty="0">
                <a:ln w="9525">
                  <a:solidFill>
                    <a:srgbClr val="000000"/>
                  </a:solidFill>
                  <a:round/>
                  <a:headEnd/>
                  <a:tailEnd/>
                </a:ln>
                <a:latin typeface="Arial Black"/>
                <a:cs typeface="Arial" pitchFamily="34" charset="0"/>
              </a:rPr>
              <a:t> of Strategy</a:t>
            </a:r>
            <a:r>
              <a:rPr lang="fa-IR" sz="2400" dirty="0">
                <a:latin typeface="Titr" pitchFamily="2" charset="-78"/>
                <a:cs typeface="B Titr" pitchFamily="2" charset="-78"/>
              </a:rPr>
              <a:t> ) :</a:t>
            </a:r>
            <a:endParaRPr lang="fa-IR" sz="3600" b="1" dirty="0">
              <a:latin typeface="Titr" pitchFamily="2" charset="-78"/>
              <a:cs typeface="B Titr" pitchFamily="2" charset="-78"/>
            </a:endParaRPr>
          </a:p>
        </p:txBody>
      </p:sp>
      <p:sp>
        <p:nvSpPr>
          <p:cNvPr id="12" name="Rectangle 11"/>
          <p:cNvSpPr>
            <a:spLocks noChangeArrowheads="1"/>
          </p:cNvSpPr>
          <p:nvPr/>
        </p:nvSpPr>
        <p:spPr bwMode="auto">
          <a:xfrm>
            <a:off x="954741" y="1350295"/>
            <a:ext cx="10253657" cy="5201424"/>
          </a:xfrm>
          <a:prstGeom prst="rect">
            <a:avLst/>
          </a:prstGeom>
          <a:noFill/>
          <a:ln w="9525">
            <a:noFill/>
            <a:miter lim="800000"/>
            <a:headEnd/>
            <a:tailEnd/>
          </a:ln>
        </p:spPr>
        <p:txBody>
          <a:bodyPr wrap="square">
            <a:spAutoFit/>
          </a:bodyPr>
          <a:lstStyle/>
          <a:p>
            <a:pPr algn="just" rtl="1">
              <a:lnSpc>
                <a:spcPct val="150000"/>
              </a:lnSpc>
              <a:buClr>
                <a:srgbClr val="7030A0"/>
              </a:buClr>
              <a:buFont typeface="Wingdings" pitchFamily="2" charset="2"/>
              <a:buChar char="v"/>
            </a:pPr>
            <a:r>
              <a:rPr lang="fa-IR" sz="3200" b="1" dirty="0">
                <a:cs typeface="B Nazanin" pitchFamily="2" charset="-78"/>
              </a:rPr>
              <a:t>استراتژی ، پاسخ به تغییرات کوتاه مدت عملکردی نیست . استراتژی با راه بلند مدتی که کشتی در پیش دارد سر و کار دارد نه امواج.</a:t>
            </a:r>
          </a:p>
          <a:p>
            <a:pPr algn="just" rtl="1">
              <a:lnSpc>
                <a:spcPct val="150000"/>
              </a:lnSpc>
              <a:buClr>
                <a:srgbClr val="7030A0"/>
              </a:buClr>
              <a:buFont typeface="Wingdings" pitchFamily="2" charset="2"/>
              <a:buChar char="v"/>
            </a:pPr>
            <a:r>
              <a:rPr lang="ar-SA" sz="3200" b="1" dirty="0">
                <a:cs typeface="B Nazanin" pitchFamily="2" charset="-78"/>
              </a:rPr>
              <a:t>استرات</a:t>
            </a:r>
            <a:r>
              <a:rPr lang="fa-IR" sz="3200" b="1" dirty="0">
                <a:cs typeface="B Nazanin" pitchFamily="2" charset="-78"/>
              </a:rPr>
              <a:t>ژ</a:t>
            </a:r>
            <a:r>
              <a:rPr lang="ar-SA" sz="3200" b="1" dirty="0">
                <a:cs typeface="B Nazanin" pitchFamily="2" charset="-78"/>
              </a:rPr>
              <a:t>ي طرح بلند مدتي است كه جهت وماهيت طرحهاي</a:t>
            </a:r>
            <a:r>
              <a:rPr lang="fa-IR" sz="3200" b="1" dirty="0">
                <a:cs typeface="B Nazanin" pitchFamily="2" charset="-78"/>
              </a:rPr>
              <a:t> </a:t>
            </a:r>
            <a:r>
              <a:rPr lang="ar-SA" sz="3200" b="1" dirty="0">
                <a:cs typeface="B Nazanin" pitchFamily="2" charset="-78"/>
              </a:rPr>
              <a:t>كوتاه مدت را تعين</a:t>
            </a:r>
            <a:r>
              <a:rPr lang="fa-IR" sz="3200" b="1" dirty="0">
                <a:cs typeface="B Nazanin" pitchFamily="2" charset="-78"/>
              </a:rPr>
              <a:t> </a:t>
            </a:r>
            <a:r>
              <a:rPr lang="ar-SA" sz="3200" b="1" dirty="0">
                <a:cs typeface="B Nazanin" pitchFamily="2" charset="-78"/>
              </a:rPr>
              <a:t>مي كند</a:t>
            </a:r>
            <a:r>
              <a:rPr lang="fa-IR" sz="3200" b="1" dirty="0">
                <a:cs typeface="B Nazanin" pitchFamily="2" charset="-78"/>
              </a:rPr>
              <a:t>.</a:t>
            </a:r>
          </a:p>
          <a:p>
            <a:pPr algn="just" rtl="1">
              <a:lnSpc>
                <a:spcPct val="150000"/>
              </a:lnSpc>
              <a:buClr>
                <a:srgbClr val="7030A0"/>
              </a:buClr>
              <a:buFont typeface="Wingdings" pitchFamily="2" charset="2"/>
              <a:buChar char="v"/>
            </a:pPr>
            <a:r>
              <a:rPr lang="ar-SA" sz="3200" b="1" dirty="0">
                <a:cs typeface="B Nazanin" pitchFamily="2" charset="-78"/>
              </a:rPr>
              <a:t>تاكيداسترات</a:t>
            </a:r>
            <a:r>
              <a:rPr lang="fa-IR" sz="3200" b="1" dirty="0">
                <a:cs typeface="B Nazanin" pitchFamily="2" charset="-78"/>
              </a:rPr>
              <a:t>ژ</a:t>
            </a:r>
            <a:r>
              <a:rPr lang="ar-SA" sz="3200" b="1" dirty="0">
                <a:cs typeface="B Nazanin" pitchFamily="2" charset="-78"/>
              </a:rPr>
              <a:t>ي بركيفيت </a:t>
            </a:r>
            <a:r>
              <a:rPr lang="ar-SA" sz="3200" b="1" dirty="0" smtClean="0">
                <a:cs typeface="B Nazanin" pitchFamily="2" charset="-78"/>
              </a:rPr>
              <a:t>و</a:t>
            </a:r>
            <a:r>
              <a:rPr lang="fa-IR" sz="3200" b="1" dirty="0" smtClean="0">
                <a:cs typeface="B Nazanin" pitchFamily="2" charset="-78"/>
              </a:rPr>
              <a:t> </a:t>
            </a:r>
            <a:r>
              <a:rPr lang="ar-SA" sz="3200" b="1" dirty="0" smtClean="0">
                <a:cs typeface="B Nazanin" pitchFamily="2" charset="-78"/>
              </a:rPr>
              <a:t>بافت </a:t>
            </a:r>
            <a:r>
              <a:rPr lang="ar-SA" sz="3200" b="1" dirty="0">
                <a:cs typeface="B Nazanin" pitchFamily="2" charset="-78"/>
              </a:rPr>
              <a:t>فعاليت هاي</a:t>
            </a:r>
            <a:r>
              <a:rPr lang="fa-IR" sz="3200" b="1" dirty="0">
                <a:cs typeface="B Nazanin" pitchFamily="2" charset="-78"/>
              </a:rPr>
              <a:t> </a:t>
            </a:r>
            <a:r>
              <a:rPr lang="ar-SA" sz="3200" b="1" dirty="0">
                <a:cs typeface="B Nazanin" pitchFamily="2" charset="-78"/>
              </a:rPr>
              <a:t>سازمان است</a:t>
            </a:r>
            <a:r>
              <a:rPr lang="fa-IR" sz="3200" b="1" dirty="0">
                <a:cs typeface="B Nazanin" pitchFamily="2" charset="-78"/>
              </a:rPr>
              <a:t>.</a:t>
            </a:r>
          </a:p>
          <a:p>
            <a:pPr algn="just" rtl="1">
              <a:lnSpc>
                <a:spcPct val="150000"/>
              </a:lnSpc>
              <a:buClr>
                <a:srgbClr val="7030A0"/>
              </a:buClr>
              <a:buFont typeface="Wingdings" pitchFamily="2" charset="2"/>
              <a:buChar char="v"/>
            </a:pPr>
            <a:r>
              <a:rPr lang="fa-IR" sz="3200" b="1" dirty="0">
                <a:solidFill>
                  <a:srgbClr val="FF0000"/>
                </a:solidFill>
                <a:cs typeface="B Nazanin" pitchFamily="2" charset="-78"/>
              </a:rPr>
              <a:t> </a:t>
            </a:r>
            <a:r>
              <a:rPr lang="ar-SA" sz="3200" b="1" dirty="0">
                <a:cs typeface="B Nazanin" pitchFamily="2" charset="-78"/>
              </a:rPr>
              <a:t>استرات</a:t>
            </a:r>
            <a:r>
              <a:rPr lang="fa-IR" sz="3200" b="1" dirty="0">
                <a:cs typeface="B Nazanin" pitchFamily="2" charset="-78"/>
              </a:rPr>
              <a:t>ژ</a:t>
            </a:r>
            <a:r>
              <a:rPr lang="ar-SA" sz="3200" b="1" dirty="0">
                <a:cs typeface="B Nazanin" pitchFamily="2" charset="-78"/>
              </a:rPr>
              <a:t>ي يك طرح عملياتي</a:t>
            </a:r>
            <a:r>
              <a:rPr lang="fa-IR" sz="3200" b="1" dirty="0">
                <a:cs typeface="B Nazanin" pitchFamily="2" charset="-78"/>
              </a:rPr>
              <a:t> </a:t>
            </a:r>
            <a:r>
              <a:rPr lang="ar-SA" sz="3200" b="1" dirty="0">
                <a:cs typeface="B Nazanin" pitchFamily="2" charset="-78"/>
              </a:rPr>
              <a:t>نيست</a:t>
            </a:r>
            <a:r>
              <a:rPr lang="fa-IR" sz="3200" b="1" dirty="0">
                <a:cs typeface="B Nazanin" pitchFamily="2" charset="-78"/>
              </a:rPr>
              <a:t> </a:t>
            </a:r>
            <a:r>
              <a:rPr lang="ar-SA" sz="3200" b="1" dirty="0">
                <a:cs typeface="B Nazanin" pitchFamily="2" charset="-78"/>
              </a:rPr>
              <a:t>بلكه تركيب كليه طرحهاي عملياتي در</a:t>
            </a:r>
            <a:r>
              <a:rPr lang="fa-IR" sz="3200" b="1" dirty="0">
                <a:cs typeface="B Nazanin" pitchFamily="2" charset="-78"/>
              </a:rPr>
              <a:t>چ</a:t>
            </a:r>
            <a:r>
              <a:rPr lang="ar-SA" sz="3200" b="1" dirty="0">
                <a:cs typeface="B Nazanin" pitchFamily="2" charset="-78"/>
              </a:rPr>
              <a:t>ار</a:t>
            </a:r>
            <a:r>
              <a:rPr lang="fa-IR" sz="3200" b="1" dirty="0">
                <a:cs typeface="B Nazanin" pitchFamily="2" charset="-78"/>
              </a:rPr>
              <a:t>چ</a:t>
            </a:r>
            <a:r>
              <a:rPr lang="ar-SA" sz="3200" b="1" dirty="0">
                <a:cs typeface="B Nazanin" pitchFamily="2" charset="-78"/>
              </a:rPr>
              <a:t>وبي</a:t>
            </a:r>
            <a:r>
              <a:rPr lang="fa-IR" sz="3200" b="1" dirty="0">
                <a:cs typeface="B Nazanin" pitchFamily="2" charset="-78"/>
              </a:rPr>
              <a:t> </a:t>
            </a:r>
            <a:r>
              <a:rPr lang="ar-SA" sz="3200" b="1" dirty="0">
                <a:cs typeface="B Nazanin" pitchFamily="2" charset="-78"/>
              </a:rPr>
              <a:t>كلي ومتعادل است</a:t>
            </a:r>
            <a:r>
              <a:rPr lang="fa-IR" sz="3200" b="1" dirty="0">
                <a:cs typeface="B Nazanin" pitchFamily="2" charset="-78"/>
              </a:rPr>
              <a:t>.</a:t>
            </a:r>
            <a:endParaRPr lang="en-US" sz="3200" b="1" dirty="0">
              <a:cs typeface="B Nazanin" pitchFamily="2"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12</a:t>
            </a:fld>
            <a:endParaRPr lang="en-US"/>
          </a:p>
        </p:txBody>
      </p:sp>
    </p:spTree>
    <p:extLst>
      <p:ext uri="{BB962C8B-B14F-4D97-AF65-F5344CB8AC3E}">
        <p14:creationId xmlns:p14="http://schemas.microsoft.com/office/powerpoint/2010/main" val="1465250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Right)">
                                      <p:cBhvr>
                                        <p:cTn id="7" dur="1000"/>
                                        <p:tgtEl>
                                          <p:spTgt spid="11"/>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p:cNvCxnSpPr>
            <a:endCxn id="9" idx="2"/>
          </p:cNvCxnSpPr>
          <p:nvPr/>
        </p:nvCxnSpPr>
        <p:spPr>
          <a:xfrm flipV="1">
            <a:off x="6858001" y="1860551"/>
            <a:ext cx="582613" cy="33337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0" idx="1"/>
          </p:cNvCxnSpPr>
          <p:nvPr/>
        </p:nvCxnSpPr>
        <p:spPr>
          <a:xfrm>
            <a:off x="6767514" y="4965701"/>
            <a:ext cx="642937" cy="523875"/>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1" idx="2"/>
          </p:cNvCxnSpPr>
          <p:nvPr/>
        </p:nvCxnSpPr>
        <p:spPr>
          <a:xfrm rot="10800000">
            <a:off x="3105151" y="3644900"/>
            <a:ext cx="1046163" cy="1588"/>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8725" name="Text Box 5"/>
          <p:cNvSpPr txBox="1">
            <a:spLocks noChangeArrowheads="1"/>
          </p:cNvSpPr>
          <p:nvPr/>
        </p:nvSpPr>
        <p:spPr bwMode="auto">
          <a:xfrm>
            <a:off x="8616950" y="476251"/>
            <a:ext cx="184150" cy="366713"/>
          </a:xfrm>
          <a:prstGeom prst="rect">
            <a:avLst/>
          </a:prstGeom>
          <a:noFill/>
          <a:ln w="9525">
            <a:noFill/>
            <a:miter lim="800000"/>
            <a:headEnd/>
            <a:tailEnd/>
          </a:ln>
        </p:spPr>
        <p:txBody>
          <a:bodyPr wrap="none">
            <a:spAutoFit/>
          </a:bodyPr>
          <a:lstStyle/>
          <a:p>
            <a:pPr algn="l"/>
            <a:endParaRPr lang="ar-SA">
              <a:latin typeface="Tahoma" pitchFamily="34" charset="0"/>
              <a:cs typeface="B Farnaz" pitchFamily="2" charset="-78"/>
            </a:endParaRPr>
          </a:p>
        </p:txBody>
      </p:sp>
      <p:sp>
        <p:nvSpPr>
          <p:cNvPr id="9" name="Text Box 9"/>
          <p:cNvSpPr txBox="1">
            <a:spLocks noChangeArrowheads="1"/>
          </p:cNvSpPr>
          <p:nvPr/>
        </p:nvSpPr>
        <p:spPr bwMode="auto">
          <a:xfrm>
            <a:off x="4967288" y="1341438"/>
            <a:ext cx="4945062" cy="519112"/>
          </a:xfrm>
          <a:prstGeom prst="rect">
            <a:avLst/>
          </a:prstGeom>
          <a:noFill/>
          <a:ln w="9525">
            <a:noFill/>
            <a:miter lim="800000"/>
            <a:headEnd/>
            <a:tailEnd/>
          </a:ln>
        </p:spPr>
        <p:txBody>
          <a:bodyPr wrap="none">
            <a:spAutoFit/>
          </a:bodyPr>
          <a:lstStyle/>
          <a:p>
            <a:r>
              <a:rPr lang="fa-IR" sz="2800" dirty="0">
                <a:cs typeface="B Nazanin" pitchFamily="2" charset="-78"/>
              </a:rPr>
              <a:t>یک مسیر تفکر شده برای دنبال کردن ندارند</a:t>
            </a:r>
            <a:endParaRPr lang="en-US" sz="2800" dirty="0">
              <a:cs typeface="B Nazanin" pitchFamily="2" charset="-78"/>
            </a:endParaRPr>
          </a:p>
        </p:txBody>
      </p:sp>
      <p:sp>
        <p:nvSpPr>
          <p:cNvPr id="10" name="Text Box 10"/>
          <p:cNvSpPr txBox="1">
            <a:spLocks noChangeArrowheads="1"/>
          </p:cNvSpPr>
          <p:nvPr/>
        </p:nvSpPr>
        <p:spPr bwMode="auto">
          <a:xfrm>
            <a:off x="7410451" y="5229226"/>
            <a:ext cx="1781175" cy="519113"/>
          </a:xfrm>
          <a:prstGeom prst="rect">
            <a:avLst/>
          </a:prstGeom>
          <a:noFill/>
          <a:ln w="9525">
            <a:noFill/>
            <a:miter lim="800000"/>
            <a:headEnd/>
            <a:tailEnd/>
          </a:ln>
        </p:spPr>
        <p:txBody>
          <a:bodyPr wrap="none">
            <a:spAutoFit/>
          </a:bodyPr>
          <a:lstStyle/>
          <a:p>
            <a:r>
              <a:rPr lang="fa-IR" sz="2800">
                <a:cs typeface="B Nazanin" pitchFamily="2" charset="-78"/>
              </a:rPr>
              <a:t>نقشه راه ندارند</a:t>
            </a:r>
            <a:endParaRPr lang="en-US" sz="2800">
              <a:cs typeface="B Nazanin" pitchFamily="2" charset="-78"/>
            </a:endParaRPr>
          </a:p>
        </p:txBody>
      </p:sp>
      <p:sp>
        <p:nvSpPr>
          <p:cNvPr id="11" name="Text Box 11"/>
          <p:cNvSpPr txBox="1">
            <a:spLocks noChangeArrowheads="1"/>
          </p:cNvSpPr>
          <p:nvPr/>
        </p:nvSpPr>
        <p:spPr bwMode="auto">
          <a:xfrm rot="-5400000">
            <a:off x="498476" y="3116263"/>
            <a:ext cx="4143375" cy="946150"/>
          </a:xfrm>
          <a:prstGeom prst="rect">
            <a:avLst/>
          </a:prstGeom>
          <a:noFill/>
          <a:ln w="9525">
            <a:noFill/>
            <a:miter lim="800000"/>
            <a:headEnd/>
            <a:tailEnd/>
          </a:ln>
        </p:spPr>
        <p:txBody>
          <a:bodyPr>
            <a:spAutoFit/>
          </a:bodyPr>
          <a:lstStyle/>
          <a:p>
            <a:pPr algn="ctr"/>
            <a:r>
              <a:rPr lang="fa-IR" sz="2800" dirty="0">
                <a:cs typeface="B Nazanin" pitchFamily="2" charset="-78"/>
              </a:rPr>
              <a:t>برنامه مبنایی برای فعالیت های هماهنگ و یکپارچه ندارند</a:t>
            </a:r>
            <a:endParaRPr lang="en-US" sz="2800" dirty="0">
              <a:cs typeface="B Nazanin" pitchFamily="2" charset="-78"/>
            </a:endParaRPr>
          </a:p>
        </p:txBody>
      </p:sp>
      <p:sp>
        <p:nvSpPr>
          <p:cNvPr id="8" name="Text Box 8"/>
          <p:cNvSpPr txBox="1">
            <a:spLocks noChangeArrowheads="1"/>
          </p:cNvSpPr>
          <p:nvPr/>
        </p:nvSpPr>
        <p:spPr bwMode="auto">
          <a:xfrm>
            <a:off x="5378451" y="3000375"/>
            <a:ext cx="1077913" cy="1282700"/>
          </a:xfrm>
          <a:prstGeom prst="rect">
            <a:avLst/>
          </a:prstGeom>
          <a:noFill/>
          <a:ln w="9525">
            <a:noFill/>
            <a:miter lim="800000"/>
            <a:headEnd/>
            <a:tailEnd/>
          </a:ln>
        </p:spPr>
        <p:txBody>
          <a:bodyPr wrap="none">
            <a:spAutoFit/>
          </a:bodyPr>
          <a:lstStyle/>
          <a:p>
            <a:pPr algn="ctr"/>
            <a:r>
              <a:rPr lang="fa-IR" sz="2600" b="1">
                <a:cs typeface="B Nazanin" pitchFamily="2" charset="-78"/>
              </a:rPr>
              <a:t>سازمان </a:t>
            </a:r>
          </a:p>
          <a:p>
            <a:pPr algn="ctr"/>
            <a:r>
              <a:rPr lang="fa-IR" sz="2600" b="1">
                <a:cs typeface="B Nazanin" pitchFamily="2" charset="-78"/>
              </a:rPr>
              <a:t>و </a:t>
            </a:r>
          </a:p>
          <a:p>
            <a:pPr algn="ctr"/>
            <a:r>
              <a:rPr lang="fa-IR" sz="2600" b="1">
                <a:cs typeface="B Nazanin" pitchFamily="2" charset="-78"/>
              </a:rPr>
              <a:t>مدیریت</a:t>
            </a:r>
            <a:endParaRPr lang="en-US" sz="2600" b="1">
              <a:cs typeface="B Nazanin" pitchFamily="2" charset="-78"/>
            </a:endParaRPr>
          </a:p>
        </p:txBody>
      </p:sp>
      <p:sp>
        <p:nvSpPr>
          <p:cNvPr id="16" name="Text Box 7"/>
          <p:cNvSpPr txBox="1">
            <a:spLocks noChangeArrowheads="1"/>
          </p:cNvSpPr>
          <p:nvPr/>
        </p:nvSpPr>
        <p:spPr bwMode="auto">
          <a:xfrm>
            <a:off x="6373812" y="434510"/>
            <a:ext cx="4670425" cy="584200"/>
          </a:xfrm>
          <a:prstGeom prst="rect">
            <a:avLst/>
          </a:prstGeom>
          <a:noFill/>
          <a:ln w="9525">
            <a:noFill/>
            <a:miter lim="800000"/>
            <a:headEnd/>
            <a:tailEnd/>
          </a:ln>
        </p:spPr>
        <p:txBody>
          <a:bodyPr>
            <a:spAutoFit/>
          </a:bodyPr>
          <a:lstStyle/>
          <a:p>
            <a:r>
              <a:rPr lang="fa-IR" sz="3200" dirty="0">
                <a:latin typeface="Tahoma" pitchFamily="34" charset="0"/>
                <a:cs typeface="B Titr" pitchFamily="2" charset="-78"/>
              </a:rPr>
              <a:t>بدون داشتن یک استراتژی</a:t>
            </a:r>
            <a:endParaRPr lang="en-US" sz="3200" dirty="0">
              <a:latin typeface="Tahoma" pitchFamily="34" charset="0"/>
              <a:cs typeface="B Titr" pitchFamily="2" charset="-78"/>
            </a:endParaRPr>
          </a:p>
        </p:txBody>
      </p:sp>
      <p:pic>
        <p:nvPicPr>
          <p:cNvPr id="2" name="Picture 14" descr="0604.png"/>
          <p:cNvPicPr>
            <a:picLocks noChangeAspect="1"/>
          </p:cNvPicPr>
          <p:nvPr/>
        </p:nvPicPr>
        <p:blipFill>
          <a:blip r:embed="rId2" cstate="print">
            <a:grayscl/>
          </a:blip>
          <a:srcRect/>
          <a:stretch>
            <a:fillRect/>
          </a:stretch>
        </p:blipFill>
        <p:spPr bwMode="auto">
          <a:xfrm>
            <a:off x="3822700" y="1857376"/>
            <a:ext cx="3786188" cy="3643313"/>
          </a:xfrm>
          <a:prstGeom prst="rect">
            <a:avLst/>
          </a:prstGeom>
          <a:noFill/>
          <a:ln w="9525">
            <a:solidFill>
              <a:schemeClr val="bg1"/>
            </a:solidFill>
            <a:miter lim="800000"/>
            <a:headEnd/>
            <a:tailEnd/>
          </a:ln>
        </p:spPr>
      </p:pic>
      <p:sp>
        <p:nvSpPr>
          <p:cNvPr id="3" name="Slide Number Placeholder 2"/>
          <p:cNvSpPr>
            <a:spLocks noGrp="1"/>
          </p:cNvSpPr>
          <p:nvPr>
            <p:ph type="sldNum" sz="quarter" idx="12"/>
          </p:nvPr>
        </p:nvSpPr>
        <p:spPr/>
        <p:txBody>
          <a:bodyPr/>
          <a:lstStyle/>
          <a:p>
            <a:fld id="{2E913F20-3FAA-4128-8D06-C3B0AA9DFCF9}" type="slidenum">
              <a:rPr lang="en-US" smtClean="0"/>
              <a:t>120</a:t>
            </a:fld>
            <a:endParaRPr lang="en-US"/>
          </a:p>
        </p:txBody>
      </p:sp>
    </p:spTree>
    <p:extLst>
      <p:ext uri="{BB962C8B-B14F-4D97-AF65-F5344CB8AC3E}">
        <p14:creationId xmlns:p14="http://schemas.microsoft.com/office/powerpoint/2010/main" val="801302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2000"/>
                                        <p:tgtEl>
                                          <p:spTgt spid="1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4000"/>
                            </p:stCondLst>
                            <p:childTnLst>
                              <p:par>
                                <p:cTn id="13" presetID="8" presetClass="emph" presetSubtype="0" fill="hold" nodeType="afterEffect">
                                  <p:stCondLst>
                                    <p:cond delay="0"/>
                                  </p:stCondLst>
                                  <p:childTnLst>
                                    <p:animRot by="21600000">
                                      <p:cBhvr>
                                        <p:cTn id="14" dur="2000" fill="hold"/>
                                        <p:tgtEl>
                                          <p:spTgt spid="2"/>
                                        </p:tgtEl>
                                        <p:attrNameLst>
                                          <p:attrName>r</p:attrName>
                                        </p:attrNameLst>
                                      </p:cBhvr>
                                    </p:animRot>
                                  </p:childTnLst>
                                </p:cTn>
                              </p:par>
                              <p:par>
                                <p:cTn id="15" presetID="53"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8" presetClass="emph" presetSubtype="0" fill="hold" grpId="1" nodeType="withEffect">
                                  <p:stCondLst>
                                    <p:cond delay="0"/>
                                  </p:stCondLst>
                                  <p:childTnLst>
                                    <p:animRot by="21600000">
                                      <p:cBhvr>
                                        <p:cTn id="21" dur="2000" fill="hold"/>
                                        <p:tgtEl>
                                          <p:spTgt spid="8"/>
                                        </p:tgtEl>
                                        <p:attrNameLst>
                                          <p:attrName>r</p:attrName>
                                        </p:attrNameLst>
                                      </p:cBhvr>
                                    </p:animRot>
                                  </p:childTnLst>
                                </p:cTn>
                              </p:par>
                            </p:childTnLst>
                          </p:cTn>
                        </p:par>
                        <p:par>
                          <p:cTn id="22" fill="hold">
                            <p:stCondLst>
                              <p:cond delay="6000"/>
                            </p:stCondLst>
                            <p:childTnLst>
                              <p:par>
                                <p:cTn id="23" presetID="18" presetClass="entr" presetSubtype="3"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strips(upRight)">
                                      <p:cBhvr>
                                        <p:cTn id="25" dur="500"/>
                                        <p:tgtEl>
                                          <p:spTgt spid="21"/>
                                        </p:tgtEl>
                                      </p:cBhvr>
                                    </p:animEffect>
                                  </p:childTnLst>
                                </p:cTn>
                              </p:par>
                            </p:childTnLst>
                          </p:cTn>
                        </p:par>
                        <p:par>
                          <p:cTn id="26" fill="hold">
                            <p:stCondLst>
                              <p:cond delay="6500"/>
                            </p:stCondLst>
                            <p:childTnLst>
                              <p:par>
                                <p:cTn id="27" presetID="3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800" decel="100000"/>
                                        <p:tgtEl>
                                          <p:spTgt spid="9"/>
                                        </p:tgtEl>
                                      </p:cBhvr>
                                    </p:animEffect>
                                    <p:anim calcmode="lin" valueType="num">
                                      <p:cBhvr>
                                        <p:cTn id="30" dur="800" decel="100000" fill="hold"/>
                                        <p:tgtEl>
                                          <p:spTgt spid="9"/>
                                        </p:tgtEl>
                                        <p:attrNameLst>
                                          <p:attrName>style.rotation</p:attrName>
                                        </p:attrNameLst>
                                      </p:cBhvr>
                                      <p:tavLst>
                                        <p:tav tm="0">
                                          <p:val>
                                            <p:fltVal val="-90"/>
                                          </p:val>
                                        </p:tav>
                                        <p:tav tm="100000">
                                          <p:val>
                                            <p:fltVal val="0"/>
                                          </p:val>
                                        </p:tav>
                                      </p:tavLst>
                                    </p:anim>
                                    <p:anim calcmode="lin" valueType="num">
                                      <p:cBhvr>
                                        <p:cTn id="31" dur="800" decel="100000" fill="hold"/>
                                        <p:tgtEl>
                                          <p:spTgt spid="9"/>
                                        </p:tgtEl>
                                        <p:attrNameLst>
                                          <p:attrName>ppt_x</p:attrName>
                                        </p:attrNameLst>
                                      </p:cBhvr>
                                      <p:tavLst>
                                        <p:tav tm="0">
                                          <p:val>
                                            <p:strVal val="#ppt_x+0.4"/>
                                          </p:val>
                                        </p:tav>
                                        <p:tav tm="100000">
                                          <p:val>
                                            <p:strVal val="#ppt_x-0.05"/>
                                          </p:val>
                                        </p:tav>
                                      </p:tavLst>
                                    </p:anim>
                                    <p:anim calcmode="lin" valueType="num">
                                      <p:cBhvr>
                                        <p:cTn id="32" dur="800" decel="100000" fill="hold"/>
                                        <p:tgtEl>
                                          <p:spTgt spid="9"/>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5" fill="hold">
                            <p:stCondLst>
                              <p:cond delay="7500"/>
                            </p:stCondLst>
                            <p:childTnLst>
                              <p:par>
                                <p:cTn id="36" presetID="18" presetClass="entr" presetSubtype="6"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strips(downRight)">
                                      <p:cBhvr>
                                        <p:cTn id="38" dur="500"/>
                                        <p:tgtEl>
                                          <p:spTgt spid="25"/>
                                        </p:tgtEl>
                                      </p:cBhvr>
                                    </p:animEffect>
                                  </p:childTnLst>
                                </p:cTn>
                              </p:par>
                            </p:childTnLst>
                          </p:cTn>
                        </p:par>
                        <p:par>
                          <p:cTn id="39" fill="hold">
                            <p:stCondLst>
                              <p:cond delay="8000"/>
                            </p:stCondLst>
                            <p:childTnLst>
                              <p:par>
                                <p:cTn id="40" presetID="3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800" decel="100000"/>
                                        <p:tgtEl>
                                          <p:spTgt spid="10"/>
                                        </p:tgtEl>
                                      </p:cBhvr>
                                    </p:animEffect>
                                    <p:anim calcmode="lin" valueType="num">
                                      <p:cBhvr>
                                        <p:cTn id="43" dur="800" decel="100000" fill="hold"/>
                                        <p:tgtEl>
                                          <p:spTgt spid="10"/>
                                        </p:tgtEl>
                                        <p:attrNameLst>
                                          <p:attrName>style.rotation</p:attrName>
                                        </p:attrNameLst>
                                      </p:cBhvr>
                                      <p:tavLst>
                                        <p:tav tm="0">
                                          <p:val>
                                            <p:fltVal val="-90"/>
                                          </p:val>
                                        </p:tav>
                                        <p:tav tm="100000">
                                          <p:val>
                                            <p:fltVal val="0"/>
                                          </p:val>
                                        </p:tav>
                                      </p:tavLst>
                                    </p:anim>
                                    <p:anim calcmode="lin" valueType="num">
                                      <p:cBhvr>
                                        <p:cTn id="44" dur="800" decel="100000" fill="hold"/>
                                        <p:tgtEl>
                                          <p:spTgt spid="10"/>
                                        </p:tgtEl>
                                        <p:attrNameLst>
                                          <p:attrName>ppt_x</p:attrName>
                                        </p:attrNameLst>
                                      </p:cBhvr>
                                      <p:tavLst>
                                        <p:tav tm="0">
                                          <p:val>
                                            <p:strVal val="#ppt_x+0.4"/>
                                          </p:val>
                                        </p:tav>
                                        <p:tav tm="100000">
                                          <p:val>
                                            <p:strVal val="#ppt_x-0.05"/>
                                          </p:val>
                                        </p:tav>
                                      </p:tavLst>
                                    </p:anim>
                                    <p:anim calcmode="lin" valueType="num">
                                      <p:cBhvr>
                                        <p:cTn id="45" dur="800" decel="100000" fill="hold"/>
                                        <p:tgtEl>
                                          <p:spTgt spid="10"/>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48" fill="hold">
                            <p:stCondLst>
                              <p:cond delay="9000"/>
                            </p:stCondLst>
                            <p:childTnLst>
                              <p:par>
                                <p:cTn id="49" presetID="22" presetClass="entr" presetSubtype="2"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right)">
                                      <p:cBhvr>
                                        <p:cTn id="51" dur="500"/>
                                        <p:tgtEl>
                                          <p:spTgt spid="18"/>
                                        </p:tgtEl>
                                      </p:cBhvr>
                                    </p:animEffect>
                                  </p:childTnLst>
                                </p:cTn>
                              </p:par>
                            </p:childTnLst>
                          </p:cTn>
                        </p:par>
                        <p:par>
                          <p:cTn id="52" fill="hold">
                            <p:stCondLst>
                              <p:cond delay="9500"/>
                            </p:stCondLst>
                            <p:childTnLst>
                              <p:par>
                                <p:cTn id="53" presetID="30" presetClass="entr" presetSubtype="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800" decel="100000"/>
                                        <p:tgtEl>
                                          <p:spTgt spid="11"/>
                                        </p:tgtEl>
                                      </p:cBhvr>
                                    </p:animEffect>
                                    <p:anim calcmode="lin" valueType="num">
                                      <p:cBhvr>
                                        <p:cTn id="56" dur="800" decel="100000" fill="hold"/>
                                        <p:tgtEl>
                                          <p:spTgt spid="11"/>
                                        </p:tgtEl>
                                        <p:attrNameLst>
                                          <p:attrName>style.rotation</p:attrName>
                                        </p:attrNameLst>
                                      </p:cBhvr>
                                      <p:tavLst>
                                        <p:tav tm="0">
                                          <p:val>
                                            <p:fltVal val="-90"/>
                                          </p:val>
                                        </p:tav>
                                        <p:tav tm="100000">
                                          <p:val>
                                            <p:fltVal val="0"/>
                                          </p:val>
                                        </p:tav>
                                      </p:tavLst>
                                    </p:anim>
                                    <p:anim calcmode="lin" valueType="num">
                                      <p:cBhvr>
                                        <p:cTn id="57" dur="800" decel="100000" fill="hold"/>
                                        <p:tgtEl>
                                          <p:spTgt spid="11"/>
                                        </p:tgtEl>
                                        <p:attrNameLst>
                                          <p:attrName>ppt_x</p:attrName>
                                        </p:attrNameLst>
                                      </p:cBhvr>
                                      <p:tavLst>
                                        <p:tav tm="0">
                                          <p:val>
                                            <p:strVal val="#ppt_x+0.4"/>
                                          </p:val>
                                        </p:tav>
                                        <p:tav tm="100000">
                                          <p:val>
                                            <p:strVal val="#ppt_x-0.05"/>
                                          </p:val>
                                        </p:tav>
                                      </p:tavLst>
                                    </p:anim>
                                    <p:anim calcmode="lin" valueType="num">
                                      <p:cBhvr>
                                        <p:cTn id="58" dur="800" decel="100000" fill="hold"/>
                                        <p:tgtEl>
                                          <p:spTgt spid="11"/>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8" grpId="0"/>
      <p:bldP spid="8" grpId="1"/>
      <p:bldP spid="16"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5475755" y="386144"/>
            <a:ext cx="5741988" cy="584200"/>
          </a:xfrm>
          <a:prstGeom prst="rect">
            <a:avLst/>
          </a:prstGeom>
          <a:noFill/>
          <a:ln w="9525">
            <a:noFill/>
            <a:miter lim="800000"/>
            <a:headEnd/>
            <a:tailEnd/>
          </a:ln>
        </p:spPr>
        <p:txBody>
          <a:bodyPr>
            <a:spAutoFit/>
          </a:bodyPr>
          <a:lstStyle/>
          <a:p>
            <a:r>
              <a:rPr lang="ar-SA" sz="3200" dirty="0">
                <a:latin typeface="Times New Roman" pitchFamily="18" charset="0"/>
                <a:cs typeface="B Titr" pitchFamily="2" charset="-78"/>
              </a:rPr>
              <a:t>ابعاد و اهميت تصميمات استراتژيك</a:t>
            </a:r>
            <a:endParaRPr lang="en-US" sz="3200" dirty="0">
              <a:latin typeface="Times New Roman" pitchFamily="18" charset="0"/>
              <a:cs typeface="B Titr" pitchFamily="2" charset="-78"/>
            </a:endParaRPr>
          </a:p>
        </p:txBody>
      </p:sp>
      <p:sp>
        <p:nvSpPr>
          <p:cNvPr id="7" name="Rectangle 3"/>
          <p:cNvSpPr>
            <a:spLocks noChangeArrowheads="1"/>
          </p:cNvSpPr>
          <p:nvPr/>
        </p:nvSpPr>
        <p:spPr bwMode="auto">
          <a:xfrm>
            <a:off x="1062318" y="1152907"/>
            <a:ext cx="10155425" cy="4495418"/>
          </a:xfrm>
          <a:prstGeom prst="rect">
            <a:avLst/>
          </a:prstGeom>
          <a:noFill/>
          <a:ln w="9525">
            <a:noFill/>
            <a:miter lim="800000"/>
            <a:headEnd/>
            <a:tailEnd/>
          </a:ln>
        </p:spPr>
        <p:txBody>
          <a:bodyPr/>
          <a:lstStyle/>
          <a:p>
            <a:pPr marL="342900" indent="-342900" algn="just" rtl="1">
              <a:spcBef>
                <a:spcPct val="20000"/>
              </a:spcBef>
            </a:pPr>
            <a:r>
              <a:rPr lang="ar-SA" sz="2800" b="1" dirty="0">
                <a:latin typeface="Times New Roman" pitchFamily="18" charset="0"/>
                <a:cs typeface="B Nazanin" pitchFamily="2" charset="-78"/>
              </a:rPr>
              <a:t>مسائل استراتژيك</a:t>
            </a:r>
            <a:r>
              <a:rPr lang="fa-IR" sz="2800" b="1" dirty="0">
                <a:latin typeface="Times New Roman" pitchFamily="18" charset="0"/>
                <a:cs typeface="B Nazanin" pitchFamily="2" charset="-78"/>
              </a:rPr>
              <a:t> ب</a:t>
            </a:r>
            <a:r>
              <a:rPr lang="ar-SA" sz="2800" b="1" dirty="0">
                <a:latin typeface="Times New Roman" pitchFamily="18" charset="0"/>
                <a:cs typeface="B Nazanin" pitchFamily="2" charset="-78"/>
              </a:rPr>
              <a:t>طور معمول داراي شش بعد مي‏باشد كه عبارتند از :</a:t>
            </a:r>
            <a:endParaRPr lang="en-US" sz="2800" b="1" dirty="0">
              <a:latin typeface="Times New Roman" pitchFamily="18" charset="0"/>
              <a:cs typeface="B Nazanin" pitchFamily="2" charset="-78"/>
            </a:endParaRPr>
          </a:p>
          <a:p>
            <a:pPr marL="342900" indent="-342900" algn="just" rtl="1">
              <a:spcBef>
                <a:spcPct val="20000"/>
              </a:spcBef>
            </a:pPr>
            <a:endParaRPr lang="ar-SA" sz="1000" b="1" dirty="0">
              <a:latin typeface="Times New Roman" pitchFamily="18" charset="0"/>
              <a:cs typeface="B Nazanin" pitchFamily="2" charset="-78"/>
            </a:endParaRPr>
          </a:p>
          <a:p>
            <a:pPr marL="342900" indent="-342900" algn="just" rtl="1">
              <a:spcBef>
                <a:spcPct val="20000"/>
              </a:spcBef>
            </a:pPr>
            <a:r>
              <a:rPr lang="ar-SA" sz="2800" dirty="0">
                <a:latin typeface="Times New Roman" pitchFamily="18" charset="0"/>
                <a:cs typeface="B Nazanin" pitchFamily="2" charset="-78"/>
              </a:rPr>
              <a:t>1- مسائل استراتژيك مبتني بر تصميمات مديريت عالي ، چون در اين سطح ديدگاه و بصيرت مناسب به منظور ادراك و پيش‏بيني محيط و آينده سازمان وجود دارد.</a:t>
            </a:r>
          </a:p>
          <a:p>
            <a:pPr marL="342900" indent="-342900" algn="just" rtl="1">
              <a:spcBef>
                <a:spcPct val="20000"/>
              </a:spcBef>
            </a:pPr>
            <a:r>
              <a:rPr lang="ar-SA" sz="2800" dirty="0">
                <a:latin typeface="Times New Roman" pitchFamily="18" charset="0"/>
                <a:cs typeface="B Nazanin" pitchFamily="2" charset="-78"/>
              </a:rPr>
              <a:t>2- مسائل استراتژيك بيشتر منابع شركت را به كار مي گيرد.</a:t>
            </a:r>
          </a:p>
          <a:p>
            <a:pPr marL="342900" indent="-342900" algn="just" rtl="1">
              <a:spcBef>
                <a:spcPct val="20000"/>
              </a:spcBef>
            </a:pPr>
            <a:r>
              <a:rPr lang="ar-SA" sz="2800" dirty="0">
                <a:latin typeface="Times New Roman" pitchFamily="18" charset="0"/>
                <a:cs typeface="B Nazanin" pitchFamily="2" charset="-78"/>
              </a:rPr>
              <a:t>3- مسائل استراتژيك تاثير مهمي بر برنامه‏ريزيهاي بلند مدت موسسه دارند.</a:t>
            </a:r>
          </a:p>
          <a:p>
            <a:pPr marL="342900" indent="-342900" algn="just" rtl="1">
              <a:spcBef>
                <a:spcPct val="20000"/>
              </a:spcBef>
            </a:pPr>
            <a:r>
              <a:rPr lang="ar-SA" sz="2800" dirty="0">
                <a:latin typeface="Times New Roman" pitchFamily="18" charset="0"/>
                <a:cs typeface="B Nazanin" pitchFamily="2" charset="-78"/>
              </a:rPr>
              <a:t>4- تصميمات استراتژيك آينده‏نگر هستند.</a:t>
            </a:r>
          </a:p>
          <a:p>
            <a:pPr marL="342900" indent="-342900" algn="just" rtl="1">
              <a:spcBef>
                <a:spcPct val="20000"/>
              </a:spcBef>
            </a:pPr>
            <a:r>
              <a:rPr lang="ar-SA" sz="2800" dirty="0">
                <a:latin typeface="Times New Roman" pitchFamily="18" charset="0"/>
                <a:cs typeface="B Nazanin" pitchFamily="2" charset="-78"/>
              </a:rPr>
              <a:t>5- تصميمات استراتژيك بطور معمول چند بعدي ، چند وظيفه‏اي و چند منظوره‏اي است.</a:t>
            </a:r>
          </a:p>
          <a:p>
            <a:pPr marL="342900" indent="-342900" algn="just" rtl="1">
              <a:spcBef>
                <a:spcPct val="20000"/>
              </a:spcBef>
            </a:pPr>
            <a:r>
              <a:rPr lang="ar-SA" sz="2800" dirty="0">
                <a:latin typeface="Times New Roman" pitchFamily="18" charset="0"/>
                <a:cs typeface="B Nazanin" pitchFamily="2" charset="-78"/>
              </a:rPr>
              <a:t>6- برنامه‏هاي استراتژيك بررسي عوامل محيط خارجي را ضروري</a:t>
            </a:r>
            <a:r>
              <a:rPr lang="en-US" sz="2800" dirty="0">
                <a:latin typeface="Times New Roman" pitchFamily="18" charset="0"/>
                <a:cs typeface="B Nazanin" pitchFamily="2" charset="-78"/>
              </a:rPr>
              <a:t> </a:t>
            </a:r>
            <a:r>
              <a:rPr lang="ar-SA" sz="2800" dirty="0">
                <a:latin typeface="Times New Roman" pitchFamily="18" charset="0"/>
                <a:cs typeface="B Nazanin" pitchFamily="2" charset="-78"/>
              </a:rPr>
              <a:t>مي‏سازند.</a:t>
            </a:r>
            <a:endParaRPr lang="en-US" sz="2800" dirty="0">
              <a:latin typeface="Times New Roman" pitchFamily="18" charset="0"/>
              <a:cs typeface="B Nazanin"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121</a:t>
            </a:fld>
            <a:endParaRPr lang="en-US"/>
          </a:p>
        </p:txBody>
      </p:sp>
    </p:spTree>
    <p:extLst>
      <p:ext uri="{BB962C8B-B14F-4D97-AF65-F5344CB8AC3E}">
        <p14:creationId xmlns:p14="http://schemas.microsoft.com/office/powerpoint/2010/main" val="3813603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rrowheads="1"/>
          </p:cNvSpPr>
          <p:nvPr/>
        </p:nvSpPr>
        <p:spPr bwMode="auto">
          <a:xfrm>
            <a:off x="3540125" y="581026"/>
            <a:ext cx="5341938" cy="4060825"/>
          </a:xfrm>
          <a:prstGeom prst="triangle">
            <a:avLst>
              <a:gd name="adj" fmla="val 50000"/>
            </a:avLst>
          </a:prstGeom>
          <a:solidFill>
            <a:schemeClr val="accent4">
              <a:lumMod val="20000"/>
              <a:lumOff val="80000"/>
            </a:schemeClr>
          </a:solidFill>
          <a:ln w="9525">
            <a:solidFill>
              <a:schemeClr val="tx1"/>
            </a:solidFill>
            <a:miter lim="800000"/>
            <a:headEnd/>
            <a:tailEnd/>
          </a:ln>
        </p:spPr>
        <p:txBody>
          <a:bodyPr wrap="none" anchor="ctr"/>
          <a:lstStyle/>
          <a:p>
            <a:pPr algn="ctr">
              <a:defRPr/>
            </a:pPr>
            <a:endParaRPr lang="fa-IR">
              <a:latin typeface="Times New Roman" pitchFamily="18" charset="0"/>
              <a:cs typeface="Times New Roman" pitchFamily="18" charset="0"/>
            </a:endParaRPr>
          </a:p>
        </p:txBody>
      </p:sp>
      <p:grpSp>
        <p:nvGrpSpPr>
          <p:cNvPr id="2" name="Group 4"/>
          <p:cNvGrpSpPr>
            <a:grpSpLocks/>
          </p:cNvGrpSpPr>
          <p:nvPr/>
        </p:nvGrpSpPr>
        <p:grpSpPr bwMode="auto">
          <a:xfrm>
            <a:off x="4271964" y="581025"/>
            <a:ext cx="3798887" cy="4629150"/>
            <a:chOff x="1731" y="396"/>
            <a:chExt cx="2393" cy="2916"/>
          </a:xfrm>
        </p:grpSpPr>
        <p:sp>
          <p:nvSpPr>
            <p:cNvPr id="162835" name="Line 5"/>
            <p:cNvSpPr>
              <a:spLocks noChangeShapeType="1"/>
            </p:cNvSpPr>
            <p:nvPr/>
          </p:nvSpPr>
          <p:spPr bwMode="auto">
            <a:xfrm>
              <a:off x="2939" y="396"/>
              <a:ext cx="0" cy="2913"/>
            </a:xfrm>
            <a:prstGeom prst="line">
              <a:avLst/>
            </a:prstGeom>
            <a:noFill/>
            <a:ln w="12700">
              <a:solidFill>
                <a:schemeClr val="tx1"/>
              </a:solidFill>
              <a:prstDash val="dash"/>
              <a:round/>
              <a:headEnd/>
              <a:tailEnd/>
            </a:ln>
          </p:spPr>
          <p:txBody>
            <a:bodyPr/>
            <a:lstStyle/>
            <a:p>
              <a:endParaRPr lang="en-US"/>
            </a:p>
          </p:txBody>
        </p:sp>
        <p:sp>
          <p:nvSpPr>
            <p:cNvPr id="162836" name="Line 6"/>
            <p:cNvSpPr>
              <a:spLocks noChangeShapeType="1"/>
            </p:cNvSpPr>
            <p:nvPr/>
          </p:nvSpPr>
          <p:spPr bwMode="auto">
            <a:xfrm>
              <a:off x="2939" y="396"/>
              <a:ext cx="573" cy="2913"/>
            </a:xfrm>
            <a:prstGeom prst="line">
              <a:avLst/>
            </a:prstGeom>
            <a:noFill/>
            <a:ln w="12700">
              <a:solidFill>
                <a:schemeClr val="tx1"/>
              </a:solidFill>
              <a:prstDash val="dash"/>
              <a:round/>
              <a:headEnd/>
              <a:tailEnd/>
            </a:ln>
          </p:spPr>
          <p:txBody>
            <a:bodyPr/>
            <a:lstStyle/>
            <a:p>
              <a:endParaRPr lang="en-US"/>
            </a:p>
          </p:txBody>
        </p:sp>
        <p:sp>
          <p:nvSpPr>
            <p:cNvPr id="162837" name="Line 7"/>
            <p:cNvSpPr>
              <a:spLocks noChangeShapeType="1"/>
            </p:cNvSpPr>
            <p:nvPr/>
          </p:nvSpPr>
          <p:spPr bwMode="auto">
            <a:xfrm>
              <a:off x="2939" y="396"/>
              <a:ext cx="1185" cy="2913"/>
            </a:xfrm>
            <a:prstGeom prst="line">
              <a:avLst/>
            </a:prstGeom>
            <a:noFill/>
            <a:ln w="12700">
              <a:solidFill>
                <a:schemeClr val="tx1"/>
              </a:solidFill>
              <a:prstDash val="dash"/>
              <a:round/>
              <a:headEnd/>
              <a:tailEnd/>
            </a:ln>
          </p:spPr>
          <p:txBody>
            <a:bodyPr/>
            <a:lstStyle/>
            <a:p>
              <a:endParaRPr lang="en-US"/>
            </a:p>
          </p:txBody>
        </p:sp>
        <p:sp>
          <p:nvSpPr>
            <p:cNvPr id="162838" name="Line 8"/>
            <p:cNvSpPr>
              <a:spLocks noChangeShapeType="1"/>
            </p:cNvSpPr>
            <p:nvPr/>
          </p:nvSpPr>
          <p:spPr bwMode="auto">
            <a:xfrm flipH="1">
              <a:off x="2330" y="396"/>
              <a:ext cx="609" cy="2916"/>
            </a:xfrm>
            <a:prstGeom prst="line">
              <a:avLst/>
            </a:prstGeom>
            <a:noFill/>
            <a:ln w="12700">
              <a:solidFill>
                <a:schemeClr val="tx1"/>
              </a:solidFill>
              <a:prstDash val="dash"/>
              <a:round/>
              <a:headEnd/>
              <a:tailEnd/>
            </a:ln>
          </p:spPr>
          <p:txBody>
            <a:bodyPr/>
            <a:lstStyle/>
            <a:p>
              <a:endParaRPr lang="en-US"/>
            </a:p>
          </p:txBody>
        </p:sp>
        <p:sp>
          <p:nvSpPr>
            <p:cNvPr id="162839" name="Line 9"/>
            <p:cNvSpPr>
              <a:spLocks noChangeShapeType="1"/>
            </p:cNvSpPr>
            <p:nvPr/>
          </p:nvSpPr>
          <p:spPr bwMode="auto">
            <a:xfrm flipH="1">
              <a:off x="1731" y="396"/>
              <a:ext cx="1208" cy="2909"/>
            </a:xfrm>
            <a:prstGeom prst="line">
              <a:avLst/>
            </a:prstGeom>
            <a:noFill/>
            <a:ln w="12700">
              <a:solidFill>
                <a:schemeClr val="tx1"/>
              </a:solidFill>
              <a:prstDash val="dash"/>
              <a:round/>
              <a:headEnd/>
              <a:tailEnd/>
            </a:ln>
          </p:spPr>
          <p:txBody>
            <a:bodyPr/>
            <a:lstStyle/>
            <a:p>
              <a:endParaRPr lang="en-US"/>
            </a:p>
          </p:txBody>
        </p:sp>
      </p:grpSp>
      <p:sp>
        <p:nvSpPr>
          <p:cNvPr id="10" name="Line 10"/>
          <p:cNvSpPr>
            <a:spLocks noChangeShapeType="1"/>
          </p:cNvSpPr>
          <p:nvPr/>
        </p:nvSpPr>
        <p:spPr bwMode="auto">
          <a:xfrm>
            <a:off x="3092450" y="2205038"/>
            <a:ext cx="6192838" cy="0"/>
          </a:xfrm>
          <a:prstGeom prst="line">
            <a:avLst/>
          </a:prstGeom>
          <a:noFill/>
          <a:ln w="9525">
            <a:solidFill>
              <a:schemeClr val="tx1"/>
            </a:solidFill>
            <a:round/>
            <a:headEnd/>
            <a:tailEnd/>
          </a:ln>
        </p:spPr>
        <p:txBody>
          <a:bodyPr/>
          <a:lstStyle/>
          <a:p>
            <a:endParaRPr lang="en-US"/>
          </a:p>
        </p:txBody>
      </p:sp>
      <p:sp>
        <p:nvSpPr>
          <p:cNvPr id="11" name="Line 11"/>
          <p:cNvSpPr>
            <a:spLocks noChangeShapeType="1"/>
          </p:cNvSpPr>
          <p:nvPr/>
        </p:nvSpPr>
        <p:spPr bwMode="auto">
          <a:xfrm>
            <a:off x="3092450" y="3205163"/>
            <a:ext cx="6192838" cy="0"/>
          </a:xfrm>
          <a:prstGeom prst="line">
            <a:avLst/>
          </a:prstGeom>
          <a:noFill/>
          <a:ln w="9525">
            <a:solidFill>
              <a:schemeClr val="tx1"/>
            </a:solidFill>
            <a:round/>
            <a:headEnd/>
            <a:tailEnd/>
          </a:ln>
        </p:spPr>
        <p:txBody>
          <a:bodyPr/>
          <a:lstStyle/>
          <a:p>
            <a:endParaRPr lang="en-US"/>
          </a:p>
        </p:txBody>
      </p:sp>
      <p:sp>
        <p:nvSpPr>
          <p:cNvPr id="12" name="Text Box 12"/>
          <p:cNvSpPr txBox="1">
            <a:spLocks noChangeArrowheads="1"/>
          </p:cNvSpPr>
          <p:nvPr/>
        </p:nvSpPr>
        <p:spPr bwMode="auto">
          <a:xfrm>
            <a:off x="6705601" y="1508125"/>
            <a:ext cx="2220913" cy="336550"/>
          </a:xfrm>
          <a:prstGeom prst="rect">
            <a:avLst/>
          </a:prstGeom>
          <a:noFill/>
          <a:ln w="9525">
            <a:noFill/>
            <a:miter lim="800000"/>
            <a:headEnd/>
            <a:tailEnd/>
          </a:ln>
        </p:spPr>
        <p:txBody>
          <a:bodyPr>
            <a:spAutoFit/>
          </a:bodyPr>
          <a:lstStyle/>
          <a:p>
            <a:pPr algn="ctr">
              <a:spcBef>
                <a:spcPct val="50000"/>
              </a:spcBef>
            </a:pPr>
            <a:r>
              <a:rPr lang="ar-SA" sz="1600">
                <a:solidFill>
                  <a:srgbClr val="006600"/>
                </a:solidFill>
                <a:latin typeface="Times New Roman" pitchFamily="18" charset="0"/>
                <a:cs typeface="Titr" pitchFamily="2" charset="-78"/>
              </a:rPr>
              <a:t>استراتژي سطح كلان</a:t>
            </a:r>
            <a:endParaRPr lang="en-US" sz="1600">
              <a:solidFill>
                <a:srgbClr val="006600"/>
              </a:solidFill>
              <a:latin typeface="Times New Roman" pitchFamily="18" charset="0"/>
              <a:cs typeface="Titr" pitchFamily="2" charset="-78"/>
            </a:endParaRPr>
          </a:p>
        </p:txBody>
      </p:sp>
      <p:sp>
        <p:nvSpPr>
          <p:cNvPr id="13" name="Text Box 13"/>
          <p:cNvSpPr txBox="1">
            <a:spLocks noChangeArrowheads="1"/>
          </p:cNvSpPr>
          <p:nvPr/>
        </p:nvSpPr>
        <p:spPr bwMode="auto">
          <a:xfrm>
            <a:off x="7162800" y="2493963"/>
            <a:ext cx="2217738" cy="336550"/>
          </a:xfrm>
          <a:prstGeom prst="rect">
            <a:avLst/>
          </a:prstGeom>
          <a:noFill/>
          <a:ln w="9525">
            <a:noFill/>
            <a:miter lim="800000"/>
            <a:headEnd/>
            <a:tailEnd/>
          </a:ln>
        </p:spPr>
        <p:txBody>
          <a:bodyPr>
            <a:spAutoFit/>
          </a:bodyPr>
          <a:lstStyle/>
          <a:p>
            <a:pPr algn="ctr">
              <a:spcBef>
                <a:spcPct val="50000"/>
              </a:spcBef>
            </a:pPr>
            <a:r>
              <a:rPr lang="ar-SA" sz="1600">
                <a:solidFill>
                  <a:srgbClr val="006600"/>
                </a:solidFill>
                <a:latin typeface="Times New Roman" pitchFamily="18" charset="0"/>
                <a:cs typeface="Titr" pitchFamily="2" charset="-78"/>
              </a:rPr>
              <a:t>استراتژي مياني</a:t>
            </a:r>
            <a:endParaRPr lang="en-US" sz="1600">
              <a:solidFill>
                <a:srgbClr val="006600"/>
              </a:solidFill>
              <a:latin typeface="Times New Roman" pitchFamily="18" charset="0"/>
              <a:cs typeface="Titr" pitchFamily="2" charset="-78"/>
            </a:endParaRPr>
          </a:p>
        </p:txBody>
      </p:sp>
      <p:sp>
        <p:nvSpPr>
          <p:cNvPr id="14" name="Text Box 14"/>
          <p:cNvSpPr txBox="1">
            <a:spLocks noChangeArrowheads="1"/>
          </p:cNvSpPr>
          <p:nvPr/>
        </p:nvSpPr>
        <p:spPr bwMode="auto">
          <a:xfrm>
            <a:off x="7980363" y="3489325"/>
            <a:ext cx="2216150" cy="336550"/>
          </a:xfrm>
          <a:prstGeom prst="rect">
            <a:avLst/>
          </a:prstGeom>
          <a:noFill/>
          <a:ln w="9525">
            <a:noFill/>
            <a:miter lim="800000"/>
            <a:headEnd/>
            <a:tailEnd/>
          </a:ln>
        </p:spPr>
        <p:txBody>
          <a:bodyPr>
            <a:spAutoFit/>
          </a:bodyPr>
          <a:lstStyle/>
          <a:p>
            <a:pPr algn="ctr">
              <a:spcBef>
                <a:spcPct val="50000"/>
              </a:spcBef>
            </a:pPr>
            <a:r>
              <a:rPr lang="ar-SA" sz="1600">
                <a:solidFill>
                  <a:srgbClr val="006600"/>
                </a:solidFill>
                <a:latin typeface="Times New Roman" pitchFamily="18" charset="0"/>
                <a:cs typeface="Titr" pitchFamily="2" charset="-78"/>
              </a:rPr>
              <a:t>استراتژي سطح وظايف</a:t>
            </a:r>
            <a:endParaRPr lang="en-US" sz="1600">
              <a:solidFill>
                <a:srgbClr val="006600"/>
              </a:solidFill>
              <a:latin typeface="Times New Roman" pitchFamily="18" charset="0"/>
              <a:cs typeface="Titr" pitchFamily="2" charset="-78"/>
            </a:endParaRPr>
          </a:p>
        </p:txBody>
      </p:sp>
      <p:sp>
        <p:nvSpPr>
          <p:cNvPr id="15" name="Text Box 15"/>
          <p:cNvSpPr txBox="1">
            <a:spLocks noChangeArrowheads="1"/>
          </p:cNvSpPr>
          <p:nvPr/>
        </p:nvSpPr>
        <p:spPr bwMode="auto">
          <a:xfrm>
            <a:off x="3497264" y="1365251"/>
            <a:ext cx="2217737" cy="703263"/>
          </a:xfrm>
          <a:prstGeom prst="rect">
            <a:avLst/>
          </a:prstGeom>
          <a:noFill/>
          <a:ln w="9525">
            <a:noFill/>
            <a:miter lim="800000"/>
            <a:headEnd/>
            <a:tailEnd/>
          </a:ln>
        </p:spPr>
        <p:txBody>
          <a:bodyPr>
            <a:spAutoFit/>
          </a:bodyPr>
          <a:lstStyle/>
          <a:p>
            <a:pPr algn="ctr">
              <a:spcBef>
                <a:spcPct val="50000"/>
              </a:spcBef>
            </a:pPr>
            <a:r>
              <a:rPr lang="ar-SA" sz="1600">
                <a:solidFill>
                  <a:srgbClr val="006600"/>
                </a:solidFill>
                <a:latin typeface="Times New Roman" pitchFamily="18" charset="0"/>
                <a:cs typeface="Titr" pitchFamily="2" charset="-78"/>
              </a:rPr>
              <a:t>سطح كل سازمان</a:t>
            </a:r>
          </a:p>
          <a:p>
            <a:pPr algn="ctr">
              <a:spcBef>
                <a:spcPct val="50000"/>
              </a:spcBef>
            </a:pPr>
            <a:r>
              <a:rPr lang="ar-SA" sz="1600">
                <a:solidFill>
                  <a:srgbClr val="006600"/>
                </a:solidFill>
                <a:latin typeface="Times New Roman" pitchFamily="18" charset="0"/>
                <a:cs typeface="Titr" pitchFamily="2" charset="-78"/>
              </a:rPr>
              <a:t>(مديريت عالي)</a:t>
            </a:r>
            <a:endParaRPr lang="en-US" sz="1600">
              <a:solidFill>
                <a:srgbClr val="006600"/>
              </a:solidFill>
              <a:latin typeface="Times New Roman" pitchFamily="18" charset="0"/>
              <a:cs typeface="Titr" pitchFamily="2" charset="-78"/>
            </a:endParaRPr>
          </a:p>
        </p:txBody>
      </p:sp>
      <p:sp>
        <p:nvSpPr>
          <p:cNvPr id="16" name="Text Box 16"/>
          <p:cNvSpPr txBox="1">
            <a:spLocks noChangeArrowheads="1"/>
          </p:cNvSpPr>
          <p:nvPr/>
        </p:nvSpPr>
        <p:spPr bwMode="auto">
          <a:xfrm>
            <a:off x="2566989" y="2373313"/>
            <a:ext cx="2219325" cy="703262"/>
          </a:xfrm>
          <a:prstGeom prst="rect">
            <a:avLst/>
          </a:prstGeom>
          <a:noFill/>
          <a:ln w="9525">
            <a:noFill/>
            <a:miter lim="800000"/>
            <a:headEnd/>
            <a:tailEnd/>
          </a:ln>
        </p:spPr>
        <p:txBody>
          <a:bodyPr>
            <a:spAutoFit/>
          </a:bodyPr>
          <a:lstStyle/>
          <a:p>
            <a:pPr algn="ctr">
              <a:spcBef>
                <a:spcPct val="50000"/>
              </a:spcBef>
            </a:pPr>
            <a:r>
              <a:rPr lang="ar-SA" sz="1600">
                <a:solidFill>
                  <a:srgbClr val="006600"/>
                </a:solidFill>
                <a:latin typeface="Times New Roman" pitchFamily="18" charset="0"/>
                <a:cs typeface="Titr" pitchFamily="2" charset="-78"/>
              </a:rPr>
              <a:t>سطح كسب و كار يا بخشها</a:t>
            </a:r>
          </a:p>
          <a:p>
            <a:pPr algn="ctr">
              <a:spcBef>
                <a:spcPct val="50000"/>
              </a:spcBef>
            </a:pPr>
            <a:r>
              <a:rPr lang="ar-SA" sz="1600">
                <a:solidFill>
                  <a:srgbClr val="006600"/>
                </a:solidFill>
                <a:latin typeface="Times New Roman" pitchFamily="18" charset="0"/>
                <a:cs typeface="Titr" pitchFamily="2" charset="-78"/>
              </a:rPr>
              <a:t>(مديريت هماهنگي)</a:t>
            </a:r>
            <a:endParaRPr lang="en-US" sz="1600">
              <a:solidFill>
                <a:srgbClr val="006600"/>
              </a:solidFill>
              <a:latin typeface="Times New Roman" pitchFamily="18" charset="0"/>
              <a:cs typeface="Titr" pitchFamily="2" charset="-78"/>
            </a:endParaRPr>
          </a:p>
        </p:txBody>
      </p:sp>
      <p:sp>
        <p:nvSpPr>
          <p:cNvPr id="17" name="Text Box 17"/>
          <p:cNvSpPr txBox="1">
            <a:spLocks noChangeArrowheads="1"/>
          </p:cNvSpPr>
          <p:nvPr/>
        </p:nvSpPr>
        <p:spPr bwMode="auto">
          <a:xfrm>
            <a:off x="1676400" y="3363913"/>
            <a:ext cx="2522538" cy="703262"/>
          </a:xfrm>
          <a:prstGeom prst="rect">
            <a:avLst/>
          </a:prstGeom>
          <a:noFill/>
          <a:ln w="9525">
            <a:noFill/>
            <a:miter lim="800000"/>
            <a:headEnd/>
            <a:tailEnd/>
          </a:ln>
        </p:spPr>
        <p:txBody>
          <a:bodyPr>
            <a:spAutoFit/>
          </a:bodyPr>
          <a:lstStyle/>
          <a:p>
            <a:pPr algn="ctr">
              <a:spcBef>
                <a:spcPct val="50000"/>
              </a:spcBef>
            </a:pPr>
            <a:r>
              <a:rPr lang="ar-SA" sz="1600">
                <a:solidFill>
                  <a:srgbClr val="006600"/>
                </a:solidFill>
                <a:latin typeface="Times New Roman" pitchFamily="18" charset="0"/>
                <a:cs typeface="Titr" pitchFamily="2" charset="-78"/>
              </a:rPr>
              <a:t>سطح وظيفه‏اي يا عملياتي و فني</a:t>
            </a:r>
          </a:p>
          <a:p>
            <a:pPr algn="ctr">
              <a:spcBef>
                <a:spcPct val="50000"/>
              </a:spcBef>
            </a:pPr>
            <a:r>
              <a:rPr lang="ar-SA" sz="1600">
                <a:solidFill>
                  <a:srgbClr val="006600"/>
                </a:solidFill>
                <a:latin typeface="Times New Roman" pitchFamily="18" charset="0"/>
                <a:cs typeface="Titr" pitchFamily="2" charset="-78"/>
              </a:rPr>
              <a:t>(مديريت عملياتي)</a:t>
            </a:r>
            <a:endParaRPr lang="en-US" sz="1600">
              <a:solidFill>
                <a:srgbClr val="006600"/>
              </a:solidFill>
              <a:latin typeface="Times New Roman" pitchFamily="18" charset="0"/>
              <a:cs typeface="Titr" pitchFamily="2" charset="-78"/>
            </a:endParaRPr>
          </a:p>
        </p:txBody>
      </p:sp>
      <p:sp>
        <p:nvSpPr>
          <p:cNvPr id="18" name="Text Box 18"/>
          <p:cNvSpPr txBox="1">
            <a:spLocks noChangeArrowheads="1"/>
          </p:cNvSpPr>
          <p:nvPr/>
        </p:nvSpPr>
        <p:spPr bwMode="auto">
          <a:xfrm rot="-5400000">
            <a:off x="5031582" y="3452019"/>
            <a:ext cx="2424112" cy="4730750"/>
          </a:xfrm>
          <a:prstGeom prst="rect">
            <a:avLst/>
          </a:prstGeom>
          <a:noFill/>
          <a:ln w="9525">
            <a:noFill/>
            <a:miter lim="800000"/>
            <a:headEnd/>
            <a:tailEnd/>
          </a:ln>
        </p:spPr>
        <p:txBody>
          <a:bodyPr>
            <a:spAutoFit/>
          </a:bodyPr>
          <a:lstStyle/>
          <a:p>
            <a:pPr marL="342900" indent="-342900" algn="just" rtl="1">
              <a:spcBef>
                <a:spcPct val="50000"/>
              </a:spcBef>
              <a:buFont typeface="Calibri" pitchFamily="34" charset="0"/>
              <a:buAutoNum type="arabicPeriod"/>
            </a:pPr>
            <a:r>
              <a:rPr lang="ar-SA" sz="1600" dirty="0">
                <a:latin typeface="Times New Roman" pitchFamily="18" charset="0"/>
                <a:cs typeface="B Nazanin" pitchFamily="2" charset="-78"/>
              </a:rPr>
              <a:t>استراتژي‏هاي </a:t>
            </a:r>
            <a:r>
              <a:rPr lang="fa-IR" sz="1600" dirty="0">
                <a:latin typeface="Times New Roman" pitchFamily="18" charset="0"/>
                <a:cs typeface="B Nazanin" pitchFamily="2" charset="-78"/>
              </a:rPr>
              <a:t>منابع انسانی</a:t>
            </a:r>
            <a:endParaRPr lang="ar-SA" sz="1600" dirty="0">
              <a:latin typeface="Times New Roman" pitchFamily="18" charset="0"/>
              <a:cs typeface="B Nazanin" pitchFamily="2" charset="-78"/>
            </a:endParaRPr>
          </a:p>
          <a:p>
            <a:pPr marL="342900" indent="-342900" algn="just" rtl="1">
              <a:spcBef>
                <a:spcPct val="50000"/>
              </a:spcBef>
              <a:buFont typeface="Calibri" pitchFamily="34" charset="0"/>
              <a:buAutoNum type="arabicPeriod"/>
            </a:pPr>
            <a:endParaRPr lang="ar-SA" dirty="0">
              <a:latin typeface="Times New Roman" pitchFamily="18" charset="0"/>
              <a:cs typeface="B Nazanin" pitchFamily="2" charset="-78"/>
            </a:endParaRPr>
          </a:p>
          <a:p>
            <a:pPr marL="342900" indent="-342900" algn="just" rtl="1">
              <a:spcBef>
                <a:spcPct val="50000"/>
              </a:spcBef>
              <a:buFont typeface="Calibri" pitchFamily="34" charset="0"/>
              <a:buAutoNum type="arabicPeriod"/>
            </a:pPr>
            <a:r>
              <a:rPr lang="ar-SA" sz="1600" dirty="0">
                <a:latin typeface="Times New Roman" pitchFamily="18" charset="0"/>
                <a:cs typeface="B Nazanin" pitchFamily="2" charset="-78"/>
              </a:rPr>
              <a:t>استراتژي‏هاي</a:t>
            </a:r>
            <a:r>
              <a:rPr lang="fa-IR" sz="1600" dirty="0">
                <a:latin typeface="Times New Roman" pitchFamily="18" charset="0"/>
                <a:cs typeface="B Nazanin" pitchFamily="2" charset="-78"/>
              </a:rPr>
              <a:t> توسعه </a:t>
            </a:r>
            <a:r>
              <a:rPr lang="en-US" sz="1600" dirty="0">
                <a:latin typeface="Times New Roman" pitchFamily="18" charset="0"/>
                <a:cs typeface="B Nazanin" pitchFamily="2" charset="-78"/>
              </a:rPr>
              <a:t>R&amp;D</a:t>
            </a:r>
            <a:endParaRPr lang="ar-SA" sz="1600" dirty="0">
              <a:latin typeface="Times New Roman" pitchFamily="18" charset="0"/>
              <a:cs typeface="B Nazanin" pitchFamily="2" charset="-78"/>
            </a:endParaRPr>
          </a:p>
          <a:p>
            <a:pPr marL="342900" indent="-342900" algn="just" rtl="1">
              <a:spcBef>
                <a:spcPct val="50000"/>
              </a:spcBef>
              <a:buFont typeface="Calibri" pitchFamily="34" charset="0"/>
              <a:buAutoNum type="arabicPeriod"/>
            </a:pPr>
            <a:endParaRPr lang="ar-SA" sz="3200" dirty="0">
              <a:latin typeface="Times New Roman" pitchFamily="18" charset="0"/>
              <a:cs typeface="B Nazanin" pitchFamily="2" charset="-78"/>
            </a:endParaRPr>
          </a:p>
          <a:p>
            <a:pPr marL="342900" indent="-342900" algn="just" rtl="1">
              <a:spcBef>
                <a:spcPct val="50000"/>
              </a:spcBef>
              <a:buFont typeface="Calibri" pitchFamily="34" charset="0"/>
              <a:buAutoNum type="arabicPeriod"/>
            </a:pPr>
            <a:r>
              <a:rPr lang="ar-SA" sz="1600" dirty="0">
                <a:latin typeface="Times New Roman" pitchFamily="18" charset="0"/>
                <a:cs typeface="B Nazanin" pitchFamily="2" charset="-78"/>
              </a:rPr>
              <a:t>استراتژي‏هاي </a:t>
            </a:r>
            <a:r>
              <a:rPr lang="fa-IR" sz="1600" dirty="0">
                <a:latin typeface="Times New Roman" pitchFamily="18" charset="0"/>
                <a:cs typeface="B Nazanin" pitchFamily="2" charset="-78"/>
              </a:rPr>
              <a:t>تولیدی</a:t>
            </a:r>
            <a:endParaRPr lang="ar-SA" sz="1600" dirty="0">
              <a:latin typeface="Times New Roman" pitchFamily="18" charset="0"/>
              <a:cs typeface="B Nazanin" pitchFamily="2" charset="-78"/>
            </a:endParaRPr>
          </a:p>
          <a:p>
            <a:pPr marL="342900" indent="-342900" algn="just" rtl="1">
              <a:spcBef>
                <a:spcPct val="50000"/>
              </a:spcBef>
              <a:buFont typeface="Calibri" pitchFamily="34" charset="0"/>
              <a:buAutoNum type="arabicPeriod"/>
            </a:pPr>
            <a:endParaRPr lang="ar-SA" dirty="0">
              <a:latin typeface="Times New Roman" pitchFamily="18" charset="0"/>
              <a:cs typeface="B Nazanin" pitchFamily="2" charset="-78"/>
            </a:endParaRPr>
          </a:p>
          <a:p>
            <a:pPr marL="342900" indent="-342900" algn="just" rtl="1">
              <a:spcBef>
                <a:spcPct val="50000"/>
              </a:spcBef>
              <a:buFont typeface="Calibri" pitchFamily="34" charset="0"/>
              <a:buAutoNum type="arabicPeriod"/>
            </a:pPr>
            <a:r>
              <a:rPr lang="ar-SA" sz="1600" dirty="0">
                <a:latin typeface="Times New Roman" pitchFamily="18" charset="0"/>
                <a:cs typeface="B Nazanin" pitchFamily="2" charset="-78"/>
              </a:rPr>
              <a:t>استراتژي‏هاي </a:t>
            </a:r>
            <a:r>
              <a:rPr lang="fa-IR" sz="1600" dirty="0">
                <a:latin typeface="Times New Roman" pitchFamily="18" charset="0"/>
                <a:cs typeface="B Nazanin" pitchFamily="2" charset="-78"/>
              </a:rPr>
              <a:t>توزیع</a:t>
            </a:r>
            <a:endParaRPr lang="ar-SA" sz="1600" dirty="0">
              <a:latin typeface="Times New Roman" pitchFamily="18" charset="0"/>
              <a:cs typeface="B Nazanin" pitchFamily="2" charset="-78"/>
            </a:endParaRPr>
          </a:p>
          <a:p>
            <a:pPr marL="342900" indent="-342900" algn="just" rtl="1">
              <a:spcBef>
                <a:spcPct val="50000"/>
              </a:spcBef>
              <a:buFont typeface="Calibri" pitchFamily="34" charset="0"/>
              <a:buAutoNum type="arabicPeriod"/>
            </a:pPr>
            <a:endParaRPr lang="ar-SA" dirty="0">
              <a:latin typeface="Times New Roman" pitchFamily="18" charset="0"/>
              <a:cs typeface="B Nazanin" pitchFamily="2" charset="-78"/>
            </a:endParaRPr>
          </a:p>
          <a:p>
            <a:pPr marL="342900" indent="-342900" algn="just" rtl="1">
              <a:spcBef>
                <a:spcPct val="50000"/>
              </a:spcBef>
              <a:buFont typeface="Calibri" pitchFamily="34" charset="0"/>
              <a:buAutoNum type="arabicPeriod"/>
            </a:pPr>
            <a:r>
              <a:rPr lang="ar-SA" sz="1600" dirty="0">
                <a:latin typeface="Times New Roman" pitchFamily="18" charset="0"/>
                <a:cs typeface="B Nazanin" pitchFamily="2" charset="-78"/>
              </a:rPr>
              <a:t>استراتژي‏هاي </a:t>
            </a:r>
            <a:r>
              <a:rPr lang="fa-IR" sz="1600" dirty="0">
                <a:latin typeface="Times New Roman" pitchFamily="18" charset="0"/>
                <a:cs typeface="B Nazanin" pitchFamily="2" charset="-78"/>
              </a:rPr>
              <a:t>تأمین</a:t>
            </a:r>
            <a:endParaRPr lang="ar-SA" sz="1600" dirty="0">
              <a:latin typeface="Times New Roman" pitchFamily="18" charset="0"/>
              <a:cs typeface="B Nazanin" pitchFamily="2" charset="-78"/>
            </a:endParaRPr>
          </a:p>
          <a:p>
            <a:pPr marL="342900" indent="-342900" algn="just" rtl="1">
              <a:spcBef>
                <a:spcPct val="50000"/>
              </a:spcBef>
              <a:buFont typeface="Calibri" pitchFamily="34" charset="0"/>
              <a:buAutoNum type="arabicPeriod"/>
            </a:pPr>
            <a:endParaRPr lang="ar-SA" dirty="0">
              <a:latin typeface="Times New Roman" pitchFamily="18" charset="0"/>
              <a:cs typeface="B Nazanin" pitchFamily="2" charset="-78"/>
            </a:endParaRPr>
          </a:p>
          <a:p>
            <a:pPr marL="342900" indent="-342900" algn="just" rtl="1">
              <a:spcBef>
                <a:spcPct val="50000"/>
              </a:spcBef>
              <a:buFont typeface="Calibri" pitchFamily="34" charset="0"/>
              <a:buAutoNum type="arabicPeriod"/>
            </a:pPr>
            <a:r>
              <a:rPr lang="ar-SA" sz="1600" dirty="0">
                <a:latin typeface="Times New Roman" pitchFamily="18" charset="0"/>
                <a:cs typeface="B Nazanin" pitchFamily="2" charset="-78"/>
              </a:rPr>
              <a:t>استراتژي‏هاي ...</a:t>
            </a:r>
            <a:endParaRPr lang="en-US" sz="1600" dirty="0">
              <a:latin typeface="Times New Roman" pitchFamily="18" charset="0"/>
              <a:cs typeface="B Nazanin" pitchFamily="2" charset="-78"/>
            </a:endParaRPr>
          </a:p>
        </p:txBody>
      </p:sp>
      <p:sp>
        <p:nvSpPr>
          <p:cNvPr id="19" name="Text Box 19"/>
          <p:cNvSpPr txBox="1">
            <a:spLocks noChangeArrowheads="1"/>
          </p:cNvSpPr>
          <p:nvPr/>
        </p:nvSpPr>
        <p:spPr bwMode="auto">
          <a:xfrm>
            <a:off x="7353862" y="315876"/>
            <a:ext cx="3714750" cy="519112"/>
          </a:xfrm>
          <a:prstGeom prst="rect">
            <a:avLst/>
          </a:prstGeom>
          <a:noFill/>
          <a:ln w="9525">
            <a:noFill/>
            <a:miter lim="800000"/>
            <a:headEnd/>
            <a:tailEnd/>
          </a:ln>
        </p:spPr>
        <p:txBody>
          <a:bodyPr>
            <a:spAutoFit/>
          </a:bodyPr>
          <a:lstStyle/>
          <a:p>
            <a:pPr algn="ctr">
              <a:spcBef>
                <a:spcPct val="50000"/>
              </a:spcBef>
            </a:pPr>
            <a:r>
              <a:rPr lang="ar-SA" sz="2800" dirty="0">
                <a:latin typeface="Times New Roman" pitchFamily="18" charset="0"/>
                <a:cs typeface="B Titr" pitchFamily="2" charset="-78"/>
              </a:rPr>
              <a:t>سطوح استراتژي در سازمانها</a:t>
            </a:r>
            <a:endParaRPr lang="en-US" sz="2800" dirty="0">
              <a:latin typeface="Times New Roman" pitchFamily="18" charset="0"/>
              <a:cs typeface="B Titr" pitchFamily="2" charset="-78"/>
            </a:endParaRPr>
          </a:p>
        </p:txBody>
      </p:sp>
      <p:sp>
        <p:nvSpPr>
          <p:cNvPr id="5" name="Slide Number Placeholder 4"/>
          <p:cNvSpPr>
            <a:spLocks noGrp="1"/>
          </p:cNvSpPr>
          <p:nvPr>
            <p:ph type="sldNum" sz="quarter" idx="12"/>
          </p:nvPr>
        </p:nvSpPr>
        <p:spPr/>
        <p:txBody>
          <a:bodyPr/>
          <a:lstStyle/>
          <a:p>
            <a:fld id="{2E913F20-3FAA-4128-8D06-C3B0AA9DFCF9}" type="slidenum">
              <a:rPr lang="en-US" smtClean="0"/>
              <a:t>122</a:t>
            </a:fld>
            <a:endParaRPr lang="en-US"/>
          </a:p>
        </p:txBody>
      </p:sp>
    </p:spTree>
    <p:extLst>
      <p:ext uri="{BB962C8B-B14F-4D97-AF65-F5344CB8AC3E}">
        <p14:creationId xmlns:p14="http://schemas.microsoft.com/office/powerpoint/2010/main" val="3987678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0-#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0-#ppt_w/2"/>
                                          </p:val>
                                        </p:tav>
                                        <p:tav tm="100000">
                                          <p:val>
                                            <p:strVal val="#ppt_x"/>
                                          </p:val>
                                        </p:tav>
                                      </p:tavLst>
                                    </p:anim>
                                    <p:anim calcmode="lin" valueType="num">
                                      <p:cBhvr additive="base">
                                        <p:cTn id="53" dur="500" fill="hold"/>
                                        <p:tgtEl>
                                          <p:spTgt spid="17"/>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0-#ppt_w/2"/>
                                          </p:val>
                                        </p:tav>
                                        <p:tav tm="100000">
                                          <p:val>
                                            <p:strVal val="#ppt_x"/>
                                          </p:val>
                                        </p:tav>
                                      </p:tavLst>
                                    </p:anim>
                                    <p:anim calcmode="lin" valueType="num">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10" grpId="0" animBg="1"/>
      <p:bldP spid="11" grpId="0" animBg="1"/>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505200" y="188914"/>
            <a:ext cx="4876800" cy="579437"/>
          </a:xfrm>
          <a:prstGeom prst="rect">
            <a:avLst/>
          </a:prstGeom>
          <a:noFill/>
          <a:ln w="9525">
            <a:noFill/>
            <a:miter lim="800000"/>
            <a:headEnd/>
            <a:tailEnd/>
          </a:ln>
        </p:spPr>
        <p:txBody>
          <a:bodyPr>
            <a:spAutoFit/>
          </a:bodyPr>
          <a:lstStyle/>
          <a:p>
            <a:pPr algn="ctr" rtl="1">
              <a:spcBef>
                <a:spcPct val="50000"/>
              </a:spcBef>
              <a:defRPr/>
            </a:pPr>
            <a:r>
              <a:rPr lang="ar-SA" sz="2800" dirty="0">
                <a:latin typeface="+mj-lt"/>
                <a:cs typeface="B Titr" pitchFamily="2" charset="-78"/>
              </a:rPr>
              <a:t>استراتژي در شش بعد </a:t>
            </a:r>
            <a:r>
              <a:rPr lang="ar-SA" dirty="0">
                <a:latin typeface="+mj-lt"/>
                <a:cs typeface="B Titr" pitchFamily="2" charset="-78"/>
              </a:rPr>
              <a:t>(</a:t>
            </a:r>
            <a:r>
              <a:rPr lang="en-US" dirty="0">
                <a:latin typeface="+mj-lt"/>
                <a:cs typeface="B Titr" pitchFamily="2" charset="-78"/>
              </a:rPr>
              <a:t> </a:t>
            </a:r>
            <a:r>
              <a:rPr lang="ar-SA" sz="2800" dirty="0">
                <a:latin typeface="+mj-lt"/>
                <a:cs typeface="B Titr" pitchFamily="2" charset="-78"/>
              </a:rPr>
              <a:t>پي </a:t>
            </a:r>
            <a:r>
              <a:rPr lang="en-US" sz="3200" dirty="0">
                <a:latin typeface="+mj-lt"/>
                <a:cs typeface="B Titr" pitchFamily="2" charset="-78"/>
              </a:rPr>
              <a:t>P</a:t>
            </a:r>
            <a:r>
              <a:rPr lang="ar-SA" dirty="0">
                <a:latin typeface="+mj-lt"/>
                <a:cs typeface="B Titr" pitchFamily="2" charset="-78"/>
              </a:rPr>
              <a:t>)</a:t>
            </a:r>
            <a:endParaRPr lang="en-US" dirty="0">
              <a:latin typeface="+mj-lt"/>
              <a:cs typeface="B Titr" pitchFamily="2" charset="-78"/>
            </a:endParaRPr>
          </a:p>
        </p:txBody>
      </p:sp>
      <p:graphicFrame>
        <p:nvGraphicFramePr>
          <p:cNvPr id="164902" name="Group 38"/>
          <p:cNvGraphicFramePr>
            <a:graphicFrameLocks noGrp="1"/>
          </p:cNvGraphicFramePr>
          <p:nvPr>
            <p:extLst>
              <p:ext uri="{D42A27DB-BD31-4B8C-83A1-F6EECF244321}">
                <p14:modId xmlns:p14="http://schemas.microsoft.com/office/powerpoint/2010/main" val="3997398493"/>
              </p:ext>
            </p:extLst>
          </p:nvPr>
        </p:nvGraphicFramePr>
        <p:xfrm>
          <a:off x="1311579" y="1152907"/>
          <a:ext cx="9829800" cy="5145787"/>
        </p:xfrm>
        <a:graphic>
          <a:graphicData uri="http://schemas.openxmlformats.org/drawingml/2006/table">
            <a:tbl>
              <a:tblPr/>
              <a:tblGrid>
                <a:gridCol w="7350211">
                  <a:extLst>
                    <a:ext uri="{9D8B030D-6E8A-4147-A177-3AD203B41FA5}">
                      <a16:colId xmlns:a16="http://schemas.microsoft.com/office/drawing/2014/main" val="20000"/>
                    </a:ext>
                  </a:extLst>
                </a:gridCol>
                <a:gridCol w="2479589">
                  <a:extLst>
                    <a:ext uri="{9D8B030D-6E8A-4147-A177-3AD203B41FA5}">
                      <a16:colId xmlns:a16="http://schemas.microsoft.com/office/drawing/2014/main" val="20001"/>
                    </a:ext>
                  </a:extLst>
                </a:gridCol>
              </a:tblGrid>
              <a:tr h="3889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rgbClr val="763E00"/>
                          </a:solidFill>
                          <a:effectLst/>
                          <a:latin typeface="Arial" pitchFamily="34" charset="0"/>
                          <a:cs typeface="B Nazanin" pitchFamily="2" charset="-78"/>
                        </a:rPr>
                        <a:t>شاخص</a:t>
                      </a:r>
                      <a:r>
                        <a:rPr kumimoji="0" lang="fa-IR" sz="2000" b="1" i="0" u="none" strike="noStrike" cap="none" normalizeH="0" baseline="0" dirty="0" smtClean="0">
                          <a:ln>
                            <a:noFill/>
                          </a:ln>
                          <a:solidFill>
                            <a:srgbClr val="763E00"/>
                          </a:solidFill>
                          <a:effectLst/>
                          <a:latin typeface="Arial" pitchFamily="34" charset="0"/>
                          <a:cs typeface="B Nazanin" pitchFamily="2" charset="-78"/>
                        </a:rPr>
                        <a:t> </a:t>
                      </a:r>
                      <a:r>
                        <a:rPr kumimoji="0" lang="ar-SA" sz="2000" b="1" i="0" u="none" strike="noStrike" cap="none" normalizeH="0" baseline="0" dirty="0" smtClean="0">
                          <a:ln>
                            <a:noFill/>
                          </a:ln>
                          <a:solidFill>
                            <a:srgbClr val="763E00"/>
                          </a:solidFill>
                          <a:effectLst/>
                          <a:latin typeface="Arial" pitchFamily="34" charset="0"/>
                          <a:cs typeface="B Nazanin" pitchFamily="2" charset="-78"/>
                        </a:rPr>
                        <a:t>ها و معيارها</a:t>
                      </a:r>
                      <a:endParaRPr kumimoji="0" lang="en-US" sz="2000" b="1" i="0" u="none" strike="noStrike" cap="none" normalizeH="0" baseline="0" dirty="0" smtClean="0">
                        <a:ln>
                          <a:noFill/>
                        </a:ln>
                        <a:solidFill>
                          <a:srgbClr val="763E00"/>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rgbClr val="763E00"/>
                          </a:solidFill>
                          <a:effectLst/>
                          <a:latin typeface="Arial" pitchFamily="34" charset="0"/>
                          <a:cs typeface="B Nazanin" pitchFamily="2" charset="-78"/>
                        </a:rPr>
                        <a:t>ابعاد</a:t>
                      </a:r>
                      <a:endParaRPr kumimoji="0" lang="en-US" sz="2000" b="1" i="0" u="none" strike="noStrike" cap="none" normalizeH="0" baseline="0" smtClean="0">
                        <a:ln>
                          <a:noFill/>
                        </a:ln>
                        <a:solidFill>
                          <a:srgbClr val="763E00"/>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714375">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smtClean="0">
                          <a:ln>
                            <a:noFill/>
                          </a:ln>
                          <a:solidFill>
                            <a:schemeClr val="tx1"/>
                          </a:solidFill>
                          <a:effectLst/>
                          <a:latin typeface="Arial" pitchFamily="34" charset="0"/>
                          <a:cs typeface="B Nazanin" pitchFamily="2" charset="-78"/>
                        </a:rPr>
                        <a:t>رهنمود يا رهنمودهايي براي يك وضعيت ، اقدام آگاهانه در مسير مورد نظر ، تصور و طراحي براي اقدام ، اقدام هدفدار و با نتيجه</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chemeClr val="tx1"/>
                          </a:solidFill>
                          <a:effectLst/>
                          <a:latin typeface="Arial" pitchFamily="34" charset="0"/>
                          <a:cs typeface="B Nazanin" pitchFamily="2" charset="-78"/>
                        </a:rPr>
                        <a:t>1- طرح و نقشه </a:t>
                      </a:r>
                      <a:endParaRPr kumimoji="0" lang="en-US" sz="2000" b="1" i="0" u="none" strike="noStrike" cap="none" normalizeH="0" baseline="0" smtClean="0">
                        <a:ln>
                          <a:noFill/>
                        </a:ln>
                        <a:solidFill>
                          <a:schemeClr val="tx1"/>
                        </a:solidFill>
                        <a:effectLst/>
                        <a:latin typeface="Arial" pitchFamily="34" charset="0"/>
                        <a:cs typeface="B Nazanin"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smtClean="0">
                          <a:ln>
                            <a:noFill/>
                          </a:ln>
                          <a:solidFill>
                            <a:srgbClr val="056000"/>
                          </a:solidFill>
                          <a:effectLst/>
                          <a:latin typeface="Calibri" pitchFamily="34" charset="0"/>
                          <a:cs typeface="B Nazanin" pitchFamily="2" charset="-78"/>
                        </a:rPr>
                        <a:t>(</a:t>
                      </a:r>
                      <a:r>
                        <a:rPr kumimoji="0" lang="en-US" sz="1800" b="1" i="0" u="none" strike="noStrike" cap="none" normalizeH="0" baseline="0" smtClean="0">
                          <a:ln>
                            <a:noFill/>
                          </a:ln>
                          <a:solidFill>
                            <a:srgbClr val="056000"/>
                          </a:solidFill>
                          <a:effectLst/>
                          <a:latin typeface="Calibri" pitchFamily="34" charset="0"/>
                          <a:cs typeface="B Nazanin" pitchFamily="2" charset="-78"/>
                        </a:rPr>
                        <a:t>Plan</a:t>
                      </a:r>
                      <a:r>
                        <a:rPr kumimoji="0" lang="ar-SA" sz="1800" b="1" i="0" u="none" strike="noStrike" cap="none" normalizeH="0" baseline="0" smtClean="0">
                          <a:ln>
                            <a:noFill/>
                          </a:ln>
                          <a:solidFill>
                            <a:srgbClr val="056000"/>
                          </a:solidFill>
                          <a:effectLst/>
                          <a:latin typeface="Calibri" pitchFamily="34" charset="0"/>
                          <a:cs typeface="B Nazanin" pitchFamily="2" charset="-78"/>
                        </a:rPr>
                        <a:t>)</a:t>
                      </a:r>
                      <a:endParaRPr kumimoji="0" lang="en-US" sz="1800" b="1" i="0" u="none" strike="noStrike" cap="none" normalizeH="0" baseline="0" smtClean="0">
                        <a:ln>
                          <a:noFill/>
                        </a:ln>
                        <a:solidFill>
                          <a:srgbClr val="056000"/>
                        </a:solidFill>
                        <a:effectLst/>
                        <a:latin typeface="Calibri"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5963">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smtClean="0">
                          <a:ln>
                            <a:noFill/>
                          </a:ln>
                          <a:solidFill>
                            <a:schemeClr val="tx1"/>
                          </a:solidFill>
                          <a:effectLst/>
                          <a:latin typeface="Arial" pitchFamily="34" charset="0"/>
                          <a:cs typeface="B Nazanin" pitchFamily="2" charset="-78"/>
                        </a:rPr>
                        <a:t>شناسايي عوامل موثر بر گسترش سازمان ، لحاظ كردن عوامل تحديد كننده ، پيش‏بيني چگونگي غلبه بر حريف و تخصيص منابع مالي ، انساني و فني</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chemeClr val="tx1"/>
                          </a:solidFill>
                          <a:effectLst/>
                          <a:latin typeface="Arial" pitchFamily="34" charset="0"/>
                          <a:cs typeface="B Nazanin" pitchFamily="2" charset="-78"/>
                        </a:rPr>
                        <a:t>2- صف‏آرايي</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smtClean="0">
                          <a:ln>
                            <a:noFill/>
                          </a:ln>
                          <a:solidFill>
                            <a:srgbClr val="056000"/>
                          </a:solidFill>
                          <a:effectLst/>
                          <a:latin typeface="Calibri" pitchFamily="34" charset="0"/>
                          <a:cs typeface="B Nazanin" pitchFamily="2" charset="-78"/>
                        </a:rPr>
                        <a:t>(</a:t>
                      </a:r>
                      <a:r>
                        <a:rPr kumimoji="0" lang="en-US" sz="1800" b="1" i="0" u="none" strike="noStrike" cap="none" normalizeH="0" baseline="0" smtClean="0">
                          <a:ln>
                            <a:noFill/>
                          </a:ln>
                          <a:solidFill>
                            <a:srgbClr val="056000"/>
                          </a:solidFill>
                          <a:effectLst/>
                          <a:latin typeface="Calibri" pitchFamily="34" charset="0"/>
                          <a:cs typeface="B Nazanin" pitchFamily="2" charset="-78"/>
                        </a:rPr>
                        <a:t>Ploy</a:t>
                      </a:r>
                      <a:r>
                        <a:rPr kumimoji="0" lang="ar-SA" sz="1800" b="1" i="0" u="none" strike="noStrike" cap="none" normalizeH="0" baseline="0" smtClean="0">
                          <a:ln>
                            <a:noFill/>
                          </a:ln>
                          <a:solidFill>
                            <a:srgbClr val="056000"/>
                          </a:solidFill>
                          <a:effectLst/>
                          <a:latin typeface="Calibri" pitchFamily="34" charset="0"/>
                          <a:cs typeface="B Nazanin" pitchFamily="2" charset="-78"/>
                        </a:rPr>
                        <a:t>)</a:t>
                      </a:r>
                      <a:endParaRPr kumimoji="0" lang="en-US" sz="1800" b="1" i="0" u="none" strike="noStrike" cap="none" normalizeH="0" baseline="0" smtClean="0">
                        <a:ln>
                          <a:noFill/>
                        </a:ln>
                        <a:solidFill>
                          <a:srgbClr val="056000"/>
                        </a:solidFill>
                        <a:effectLst/>
                        <a:latin typeface="Calibri"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4375">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smtClean="0">
                          <a:ln>
                            <a:noFill/>
                          </a:ln>
                          <a:solidFill>
                            <a:schemeClr val="tx1"/>
                          </a:solidFill>
                          <a:effectLst/>
                          <a:latin typeface="Arial" pitchFamily="34" charset="0"/>
                          <a:cs typeface="B Nazanin" pitchFamily="2" charset="-78"/>
                        </a:rPr>
                        <a:t>نمونه‏هايي از اقدامات بلند مدت و كوتاه مدت ، شيوه‏هاي كسب موفقيت و ارائه سياستها و برنامه‏هاي بدون نقشه اوليه اما با فكر قبلي</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chemeClr val="tx1"/>
                          </a:solidFill>
                          <a:effectLst/>
                          <a:latin typeface="Arial" pitchFamily="34" charset="0"/>
                          <a:cs typeface="B Nazanin" pitchFamily="2" charset="-78"/>
                        </a:rPr>
                        <a:t>3- الگو</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smtClean="0">
                          <a:ln>
                            <a:noFill/>
                          </a:ln>
                          <a:solidFill>
                            <a:srgbClr val="056000"/>
                          </a:solidFill>
                          <a:effectLst/>
                          <a:latin typeface="Calibri" pitchFamily="34" charset="0"/>
                          <a:cs typeface="B Nazanin" pitchFamily="2" charset="-78"/>
                        </a:rPr>
                        <a:t>(</a:t>
                      </a:r>
                      <a:r>
                        <a:rPr kumimoji="0" lang="en-US" sz="1800" b="1" i="0" u="none" strike="noStrike" cap="none" normalizeH="0" baseline="0" smtClean="0">
                          <a:ln>
                            <a:noFill/>
                          </a:ln>
                          <a:solidFill>
                            <a:srgbClr val="056000"/>
                          </a:solidFill>
                          <a:effectLst/>
                          <a:latin typeface="Calibri" pitchFamily="34" charset="0"/>
                          <a:cs typeface="B Nazanin" pitchFamily="2" charset="-78"/>
                        </a:rPr>
                        <a:t>Pattern</a:t>
                      </a:r>
                      <a:r>
                        <a:rPr kumimoji="0" lang="ar-SA" sz="1800" b="1" i="0" u="none" strike="noStrike" cap="none" normalizeH="0" baseline="0" smtClean="0">
                          <a:ln>
                            <a:noFill/>
                          </a:ln>
                          <a:solidFill>
                            <a:srgbClr val="056000"/>
                          </a:solidFill>
                          <a:effectLst/>
                          <a:latin typeface="Calibri" pitchFamily="34" charset="0"/>
                          <a:cs typeface="B Nazanin" pitchFamily="2" charset="-78"/>
                        </a:rPr>
                        <a:t>)</a:t>
                      </a:r>
                      <a:endParaRPr kumimoji="0" lang="en-US" sz="1800" b="1" i="0" u="none" strike="noStrike" cap="none" normalizeH="0" baseline="0" smtClean="0">
                        <a:ln>
                          <a:noFill/>
                        </a:ln>
                        <a:solidFill>
                          <a:srgbClr val="056000"/>
                        </a:solidFill>
                        <a:effectLst/>
                        <a:latin typeface="Calibri"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14375">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توجه بالقوه به بعد خارجي سازمان ، تعيين مكاني براي تمركز منابع سازمان ، قلمرو و وسعت بازار در خصوص محصول ، شناسايي نيروهاي واسطه بين سازمان و محيط</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chemeClr val="tx1"/>
                          </a:solidFill>
                          <a:effectLst/>
                          <a:latin typeface="Arial" pitchFamily="34" charset="0"/>
                          <a:cs typeface="B Nazanin" pitchFamily="2" charset="-78"/>
                        </a:rPr>
                        <a:t>4- وضعيت</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smtClean="0">
                          <a:ln>
                            <a:noFill/>
                          </a:ln>
                          <a:solidFill>
                            <a:srgbClr val="056000"/>
                          </a:solidFill>
                          <a:effectLst/>
                          <a:latin typeface="Calibri" pitchFamily="34" charset="0"/>
                          <a:cs typeface="B Nazanin" pitchFamily="2" charset="-78"/>
                        </a:rPr>
                        <a:t>(</a:t>
                      </a:r>
                      <a:r>
                        <a:rPr kumimoji="0" lang="en-US" sz="1800" b="1" i="0" u="none" strike="noStrike" cap="none" normalizeH="0" baseline="0" smtClean="0">
                          <a:ln>
                            <a:noFill/>
                          </a:ln>
                          <a:solidFill>
                            <a:srgbClr val="056000"/>
                          </a:solidFill>
                          <a:effectLst/>
                          <a:latin typeface="Calibri" pitchFamily="34" charset="0"/>
                          <a:cs typeface="B Nazanin" pitchFamily="2" charset="-78"/>
                        </a:rPr>
                        <a:t>Position</a:t>
                      </a:r>
                      <a:r>
                        <a:rPr kumimoji="0" lang="ar-SA" sz="1800" b="1" i="0" u="none" strike="noStrike" cap="none" normalizeH="0" baseline="0" smtClean="0">
                          <a:ln>
                            <a:noFill/>
                          </a:ln>
                          <a:solidFill>
                            <a:srgbClr val="056000"/>
                          </a:solidFill>
                          <a:effectLst/>
                          <a:latin typeface="Calibri" pitchFamily="34" charset="0"/>
                          <a:cs typeface="B Nazanin" pitchFamily="2" charset="-78"/>
                        </a:rPr>
                        <a:t>)</a:t>
                      </a:r>
                      <a:endParaRPr kumimoji="0" lang="en-US" sz="1800" b="1" i="0" u="none" strike="noStrike" cap="none" normalizeH="0" baseline="0" smtClean="0">
                        <a:ln>
                          <a:noFill/>
                        </a:ln>
                        <a:solidFill>
                          <a:srgbClr val="056000"/>
                        </a:solidFill>
                        <a:effectLst/>
                        <a:latin typeface="Calibri"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00113">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smtClean="0">
                          <a:ln>
                            <a:noFill/>
                          </a:ln>
                          <a:solidFill>
                            <a:schemeClr val="tx1"/>
                          </a:solidFill>
                          <a:effectLst/>
                          <a:latin typeface="Arial" pitchFamily="34" charset="0"/>
                          <a:cs typeface="B Nazanin" pitchFamily="2" charset="-78"/>
                        </a:rPr>
                        <a:t>توجه بالقوه به بعد خارجي سازمان ، درك جمعي از نوع حركت سازمان ، چگونگي اجرا يا اقدام جمعي ، ديدگاه مشترك ميان اعضاي سازمان ، در نظر گرفتن نوع تصور ذهني پايدار نسبت به محيط و جهان</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chemeClr val="tx1"/>
                          </a:solidFill>
                          <a:effectLst/>
                          <a:latin typeface="Arial" pitchFamily="34" charset="0"/>
                          <a:cs typeface="B Nazanin" pitchFamily="2" charset="-78"/>
                        </a:rPr>
                        <a:t>5- ديدگاه</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smtClean="0">
                          <a:ln>
                            <a:noFill/>
                          </a:ln>
                          <a:solidFill>
                            <a:srgbClr val="056000"/>
                          </a:solidFill>
                          <a:effectLst/>
                          <a:latin typeface="Calibri" pitchFamily="34" charset="0"/>
                          <a:cs typeface="B Nazanin" pitchFamily="2" charset="-78"/>
                        </a:rPr>
                        <a:t>(</a:t>
                      </a:r>
                      <a:r>
                        <a:rPr kumimoji="0" lang="en-US" sz="1800" b="1" i="0" u="none" strike="noStrike" cap="none" normalizeH="0" baseline="0" smtClean="0">
                          <a:ln>
                            <a:noFill/>
                          </a:ln>
                          <a:solidFill>
                            <a:srgbClr val="056000"/>
                          </a:solidFill>
                          <a:effectLst/>
                          <a:latin typeface="Calibri" pitchFamily="34" charset="0"/>
                          <a:cs typeface="B Nazanin" pitchFamily="2" charset="-78"/>
                        </a:rPr>
                        <a:t>Perspective</a:t>
                      </a:r>
                      <a:r>
                        <a:rPr kumimoji="0" lang="ar-SA" sz="1800" b="1" i="0" u="none" strike="noStrike" cap="none" normalizeH="0" baseline="0" smtClean="0">
                          <a:ln>
                            <a:noFill/>
                          </a:ln>
                          <a:solidFill>
                            <a:srgbClr val="056000"/>
                          </a:solidFill>
                          <a:effectLst/>
                          <a:latin typeface="Calibri" pitchFamily="34" charset="0"/>
                          <a:cs typeface="B Nazanin" pitchFamily="2" charset="-78"/>
                        </a:rPr>
                        <a:t>)</a:t>
                      </a:r>
                      <a:endParaRPr kumimoji="0" lang="en-US" sz="1800" b="1" i="0" u="none" strike="noStrike" cap="none" normalizeH="0" baseline="0" smtClean="0">
                        <a:ln>
                          <a:noFill/>
                        </a:ln>
                        <a:solidFill>
                          <a:srgbClr val="056000"/>
                        </a:solidFill>
                        <a:effectLst/>
                        <a:latin typeface="Calibri"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47738">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smtClean="0">
                          <a:ln>
                            <a:noFill/>
                          </a:ln>
                          <a:solidFill>
                            <a:schemeClr val="tx1"/>
                          </a:solidFill>
                          <a:effectLst/>
                          <a:latin typeface="Arial" pitchFamily="34" charset="0"/>
                          <a:cs typeface="B Nazanin" pitchFamily="2" charset="-78"/>
                        </a:rPr>
                        <a:t>ترسيم چگونگي ابعاد رشد سازمان و فرآورده‏هاي آن ، فرآيندهاي حداكثر سازي سود ، توسعه فراگير ، متوازن ، پيوسته و همبسته ، اجراي برنامه‏هاي بلند مدت وكليدي </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cs typeface="B Nazanin" pitchFamily="2" charset="-78"/>
                        </a:rPr>
                        <a:t>6- ترويج و پيشرفت</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rgbClr val="056000"/>
                          </a:solidFill>
                          <a:effectLst/>
                          <a:latin typeface="Calibri" pitchFamily="34" charset="0"/>
                          <a:cs typeface="B Nazanin" pitchFamily="2" charset="-78"/>
                        </a:rPr>
                        <a:t>(</a:t>
                      </a:r>
                      <a:r>
                        <a:rPr kumimoji="0" lang="en-US" sz="1800" b="1" i="0" u="none" strike="noStrike" cap="none" normalizeH="0" baseline="0" dirty="0" smtClean="0">
                          <a:ln>
                            <a:noFill/>
                          </a:ln>
                          <a:solidFill>
                            <a:srgbClr val="056000"/>
                          </a:solidFill>
                          <a:effectLst/>
                          <a:latin typeface="Calibri" pitchFamily="34" charset="0"/>
                          <a:cs typeface="B Nazanin" pitchFamily="2" charset="-78"/>
                        </a:rPr>
                        <a:t>Promotion</a:t>
                      </a:r>
                      <a:r>
                        <a:rPr kumimoji="0" lang="ar-SA" sz="1800" b="1" i="0" u="none" strike="noStrike" cap="none" normalizeH="0" baseline="0" dirty="0" smtClean="0">
                          <a:ln>
                            <a:noFill/>
                          </a:ln>
                          <a:solidFill>
                            <a:srgbClr val="056000"/>
                          </a:solidFill>
                          <a:effectLst/>
                          <a:latin typeface="Calibri" pitchFamily="34" charset="0"/>
                          <a:cs typeface="B Nazanin" pitchFamily="2" charset="-78"/>
                        </a:rPr>
                        <a:t>)</a:t>
                      </a:r>
                      <a:endParaRPr kumimoji="0" lang="en-US" sz="1800" b="1" i="0" u="none" strike="noStrike" cap="none" normalizeH="0" baseline="0" dirty="0" smtClean="0">
                        <a:ln>
                          <a:noFill/>
                        </a:ln>
                        <a:solidFill>
                          <a:srgbClr val="056000"/>
                        </a:solidFill>
                        <a:effectLst/>
                        <a:latin typeface="Calibri"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2E913F20-3FAA-4128-8D06-C3B0AA9DFCF9}" type="slidenum">
              <a:rPr lang="en-US" smtClean="0"/>
              <a:t>123</a:t>
            </a:fld>
            <a:endParaRPr lang="en-US"/>
          </a:p>
        </p:txBody>
      </p:sp>
    </p:spTree>
    <p:extLst>
      <p:ext uri="{BB962C8B-B14F-4D97-AF65-F5344CB8AC3E}">
        <p14:creationId xmlns:p14="http://schemas.microsoft.com/office/powerpoint/2010/main" val="1589222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0" presetClass="entr" presetSubtype="0" fill="hold" nodeType="afterEffect">
                                  <p:stCondLst>
                                    <p:cond delay="0"/>
                                  </p:stCondLst>
                                  <p:childTnLst>
                                    <p:set>
                                      <p:cBhvr>
                                        <p:cTn id="11" dur="1" fill="hold">
                                          <p:stCondLst>
                                            <p:cond delay="0"/>
                                          </p:stCondLst>
                                        </p:cTn>
                                        <p:tgtEl>
                                          <p:spTgt spid="164902"/>
                                        </p:tgtEl>
                                        <p:attrNameLst>
                                          <p:attrName>style.visibility</p:attrName>
                                        </p:attrNameLst>
                                      </p:cBhvr>
                                      <p:to>
                                        <p:strVal val="visible"/>
                                      </p:to>
                                    </p:set>
                                    <p:animEffect transition="in" filter="wedge">
                                      <p:cBhvr>
                                        <p:cTn id="12" dur="500"/>
                                        <p:tgtEl>
                                          <p:spTgt spid="164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p:cNvSpPr txBox="1">
            <a:spLocks noChangeArrowheads="1"/>
          </p:cNvSpPr>
          <p:nvPr/>
        </p:nvSpPr>
        <p:spPr bwMode="auto">
          <a:xfrm>
            <a:off x="3331135" y="787782"/>
            <a:ext cx="8032750" cy="519113"/>
          </a:xfrm>
          <a:prstGeom prst="rect">
            <a:avLst/>
          </a:prstGeom>
          <a:noFill/>
          <a:ln w="9525">
            <a:noFill/>
            <a:miter lim="800000"/>
            <a:headEnd/>
            <a:tailEnd/>
          </a:ln>
        </p:spPr>
        <p:txBody>
          <a:bodyPr>
            <a:spAutoFit/>
          </a:bodyPr>
          <a:lstStyle/>
          <a:p>
            <a:pPr algn="r" rtl="1">
              <a:spcBef>
                <a:spcPct val="50000"/>
              </a:spcBef>
            </a:pPr>
            <a:r>
              <a:rPr lang="fa-IR" sz="2800" dirty="0">
                <a:latin typeface="Calibri" pitchFamily="34" charset="0"/>
                <a:cs typeface="B Titr" pitchFamily="2" charset="-78"/>
              </a:rPr>
              <a:t>برنامه ریزی استراتژیک </a:t>
            </a:r>
            <a:r>
              <a:rPr lang="en-US" sz="2800" dirty="0">
                <a:latin typeface="Calibri" pitchFamily="34" charset="0"/>
                <a:cs typeface="B Titr" pitchFamily="2" charset="-78"/>
              </a:rPr>
              <a:t>(</a:t>
            </a:r>
            <a:r>
              <a:rPr lang="en-US" sz="2800" b="1" dirty="0">
                <a:latin typeface="Calibri" pitchFamily="34" charset="0"/>
                <a:cs typeface="Jadid" pitchFamily="2" charset="-78"/>
              </a:rPr>
              <a:t> Strategic Planning) </a:t>
            </a:r>
            <a:r>
              <a:rPr lang="fa-IR" sz="2800" b="1" dirty="0">
                <a:latin typeface="Calibri" pitchFamily="34" charset="0"/>
                <a:cs typeface="Jadid" pitchFamily="2" charset="-78"/>
              </a:rPr>
              <a:t>:</a:t>
            </a:r>
            <a:endParaRPr lang="en-US" sz="2800" dirty="0">
              <a:latin typeface="Calibri" pitchFamily="34" charset="0"/>
              <a:cs typeface="B Titr" pitchFamily="2" charset="-78"/>
            </a:endParaRPr>
          </a:p>
        </p:txBody>
      </p:sp>
      <p:sp>
        <p:nvSpPr>
          <p:cNvPr id="7" name="Rectangle 3"/>
          <p:cNvSpPr txBox="1">
            <a:spLocks noChangeArrowheads="1"/>
          </p:cNvSpPr>
          <p:nvPr/>
        </p:nvSpPr>
        <p:spPr>
          <a:xfrm>
            <a:off x="1524000" y="1551179"/>
            <a:ext cx="9839885" cy="4419600"/>
          </a:xfrm>
          <a:prstGeom prst="rect">
            <a:avLst/>
          </a:prstGeom>
        </p:spPr>
        <p:txBody>
          <a:bodyPr/>
          <a:lstStyle/>
          <a:p>
            <a:pPr algn="justLow" rtl="1">
              <a:spcBef>
                <a:spcPct val="20000"/>
              </a:spcBef>
              <a:buClr>
                <a:srgbClr val="7030A0"/>
              </a:buClr>
              <a:buFont typeface="Wingdings" pitchFamily="2" charset="2"/>
              <a:buChar char="Ø"/>
              <a:defRPr/>
            </a:pPr>
            <a:r>
              <a:rPr lang="fa-IR" sz="3200" dirty="0">
                <a:cs typeface="B Nazanin" pitchFamily="2" charset="-78"/>
              </a:rPr>
              <a:t> </a:t>
            </a:r>
            <a:r>
              <a:rPr lang="ar-SA" sz="3200" dirty="0">
                <a:cs typeface="B Nazanin" pitchFamily="2" charset="-78"/>
              </a:rPr>
              <a:t>اساس تنظيم استراتژي به ويژه در مرحله تدوين برنامه‏ريزي استراتژيك است.</a:t>
            </a:r>
            <a:endParaRPr lang="fa-IR" sz="3200" dirty="0">
              <a:cs typeface="B Nazanin" pitchFamily="2" charset="-78"/>
            </a:endParaRPr>
          </a:p>
          <a:p>
            <a:pPr algn="just" rtl="1">
              <a:spcBef>
                <a:spcPct val="20000"/>
              </a:spcBef>
              <a:buClr>
                <a:srgbClr val="7030A0"/>
              </a:buClr>
              <a:buFont typeface="Wingdings" pitchFamily="2" charset="2"/>
              <a:buChar char="Ø"/>
              <a:defRPr/>
            </a:pPr>
            <a:endParaRPr lang="ar-SA" sz="1600" dirty="0">
              <a:cs typeface="B Nazanin" pitchFamily="2" charset="-78"/>
            </a:endParaRPr>
          </a:p>
          <a:p>
            <a:pPr algn="just" rtl="1">
              <a:spcBef>
                <a:spcPct val="20000"/>
              </a:spcBef>
              <a:buClr>
                <a:srgbClr val="7030A0"/>
              </a:buClr>
              <a:buFont typeface="Wingdings" pitchFamily="2" charset="2"/>
              <a:buChar char="Ø"/>
              <a:defRPr/>
            </a:pPr>
            <a:r>
              <a:rPr lang="fa-IR" sz="3200" dirty="0">
                <a:cs typeface="B Nazanin" pitchFamily="2" charset="-78"/>
              </a:rPr>
              <a:t> </a:t>
            </a:r>
            <a:r>
              <a:rPr lang="ar-SA" sz="3200" dirty="0">
                <a:cs typeface="B Nazanin" pitchFamily="2" charset="-78"/>
              </a:rPr>
              <a:t>منظور از برنامه‏ريزي استراتژيك “تعيين منظم اهداف استراتژيك ، اجرا و كسب آنهاست.“ اين نوع برنامه‏ها بلند مدت بوده (3تا5سال) و شامل تصميمات اساسي در مورد مسائل عمده سازمان و دستيابي به اهداف كليدي است.</a:t>
            </a:r>
            <a:endParaRPr lang="en-US" sz="3200" dirty="0">
              <a:cs typeface="B Nazanin"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124</a:t>
            </a:fld>
            <a:endParaRPr lang="en-US"/>
          </a:p>
        </p:txBody>
      </p:sp>
    </p:spTree>
    <p:extLst>
      <p:ext uri="{BB962C8B-B14F-4D97-AF65-F5344CB8AC3E}">
        <p14:creationId xmlns:p14="http://schemas.microsoft.com/office/powerpoint/2010/main" val="317681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7" grpId="0" build="p"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1524000" y="1201810"/>
            <a:ext cx="9619457" cy="2308324"/>
          </a:xfrm>
          <a:prstGeom prst="rect">
            <a:avLst/>
          </a:prstGeom>
          <a:noFill/>
          <a:ln w="9525">
            <a:noFill/>
            <a:miter lim="800000"/>
            <a:headEnd/>
            <a:tailEnd/>
          </a:ln>
        </p:spPr>
        <p:txBody>
          <a:bodyPr wrap="square">
            <a:spAutoFit/>
          </a:bodyPr>
          <a:lstStyle/>
          <a:p>
            <a:pPr algn="justLow" rtl="1"/>
            <a:r>
              <a:rPr lang="ar-SA" sz="3600" dirty="0">
                <a:latin typeface="Times New Roman" pitchFamily="18" charset="0"/>
                <a:cs typeface="B Nazanin" pitchFamily="2" charset="-78"/>
              </a:rPr>
              <a:t>در نتيجه مشاهده دقيق عملكرد مديران برجسته ، اين نكته آشكار مي‏شود كه آنان در هر يك از مراحل مربوط به تدوين دستور كار استراتژيك نقش خويش را به شرح زير با شرايط كار منطبق ساخته‏اند</a:t>
            </a:r>
            <a:r>
              <a:rPr lang="fa-IR" sz="3200" dirty="0">
                <a:latin typeface="Times New Roman" pitchFamily="18" charset="0"/>
                <a:cs typeface="B Nazanin" pitchFamily="2" charset="-78"/>
              </a:rPr>
              <a:t>:</a:t>
            </a:r>
            <a:endParaRPr lang="en-US" sz="3200" dirty="0">
              <a:latin typeface="Times New Roman" pitchFamily="18" charset="0"/>
              <a:cs typeface="B Nazanin" pitchFamily="2" charset="-78"/>
            </a:endParaRPr>
          </a:p>
        </p:txBody>
      </p:sp>
      <p:sp>
        <p:nvSpPr>
          <p:cNvPr id="9" name="Rectangle 8"/>
          <p:cNvSpPr/>
          <p:nvPr/>
        </p:nvSpPr>
        <p:spPr>
          <a:xfrm>
            <a:off x="3610770" y="476800"/>
            <a:ext cx="7532687" cy="584200"/>
          </a:xfrm>
          <a:prstGeom prst="rect">
            <a:avLst/>
          </a:prstGeom>
        </p:spPr>
        <p:txBody>
          <a:bodyPr wrap="none">
            <a:spAutoFit/>
          </a:bodyPr>
          <a:lstStyle/>
          <a:p>
            <a:pPr>
              <a:defRPr/>
            </a:pPr>
            <a:r>
              <a:rPr lang="ar-SA" sz="3200" dirty="0">
                <a:latin typeface="+mj-lt"/>
                <a:cs typeface="B Titr" pitchFamily="2" charset="-78"/>
              </a:rPr>
              <a:t>نقش مديريت سازمان در فرآيند مديريت استراتژيك</a:t>
            </a:r>
          </a:p>
        </p:txBody>
      </p:sp>
      <p:sp>
        <p:nvSpPr>
          <p:cNvPr id="168964" name="Rectangle 3"/>
          <p:cNvSpPr>
            <a:spLocks noChangeArrowheads="1"/>
          </p:cNvSpPr>
          <p:nvPr/>
        </p:nvSpPr>
        <p:spPr bwMode="auto">
          <a:xfrm>
            <a:off x="8593931" y="3301847"/>
            <a:ext cx="2433637" cy="584200"/>
          </a:xfrm>
          <a:prstGeom prst="rect">
            <a:avLst/>
          </a:prstGeom>
          <a:noFill/>
          <a:ln w="9525">
            <a:noFill/>
            <a:miter lim="800000"/>
            <a:headEnd/>
            <a:tailEnd/>
          </a:ln>
        </p:spPr>
        <p:txBody>
          <a:bodyPr>
            <a:spAutoFit/>
          </a:bodyPr>
          <a:lstStyle/>
          <a:p>
            <a:pPr>
              <a:spcBef>
                <a:spcPct val="50000"/>
              </a:spcBef>
            </a:pPr>
            <a:r>
              <a:rPr lang="ar-SA" sz="3200" dirty="0">
                <a:solidFill>
                  <a:srgbClr val="056000"/>
                </a:solidFill>
                <a:latin typeface="Times New Roman" pitchFamily="18" charset="0"/>
                <a:cs typeface="B Nazanin" pitchFamily="2" charset="-78"/>
              </a:rPr>
              <a:t>1- مرحله آگاهي</a:t>
            </a:r>
          </a:p>
        </p:txBody>
      </p:sp>
      <p:sp>
        <p:nvSpPr>
          <p:cNvPr id="168965" name="Rectangle 3"/>
          <p:cNvSpPr>
            <a:spLocks noChangeArrowheads="1"/>
          </p:cNvSpPr>
          <p:nvPr/>
        </p:nvSpPr>
        <p:spPr bwMode="auto">
          <a:xfrm>
            <a:off x="8287870" y="3924223"/>
            <a:ext cx="3714750" cy="584200"/>
          </a:xfrm>
          <a:prstGeom prst="rect">
            <a:avLst/>
          </a:prstGeom>
          <a:noFill/>
          <a:ln w="9525">
            <a:noFill/>
            <a:miter lim="800000"/>
            <a:headEnd/>
            <a:tailEnd/>
          </a:ln>
        </p:spPr>
        <p:txBody>
          <a:bodyPr>
            <a:spAutoFit/>
          </a:bodyPr>
          <a:lstStyle/>
          <a:p>
            <a:pPr>
              <a:spcBef>
                <a:spcPct val="50000"/>
              </a:spcBef>
            </a:pPr>
            <a:r>
              <a:rPr lang="fa-IR" sz="3200" dirty="0">
                <a:solidFill>
                  <a:srgbClr val="056000"/>
                </a:solidFill>
                <a:latin typeface="Times New Roman" pitchFamily="18" charset="0"/>
                <a:cs typeface="B Nazanin" pitchFamily="2" charset="-78"/>
              </a:rPr>
              <a:t>2</a:t>
            </a:r>
            <a:r>
              <a:rPr lang="ar-SA" sz="3200" dirty="0">
                <a:solidFill>
                  <a:srgbClr val="056000"/>
                </a:solidFill>
                <a:latin typeface="Times New Roman" pitchFamily="18" charset="0"/>
                <a:cs typeface="B Nazanin" pitchFamily="2" charset="-78"/>
              </a:rPr>
              <a:t>- مرحله </a:t>
            </a:r>
            <a:r>
              <a:rPr lang="fa-IR" sz="3200" dirty="0">
                <a:solidFill>
                  <a:srgbClr val="056000"/>
                </a:solidFill>
                <a:latin typeface="Times New Roman" pitchFamily="18" charset="0"/>
                <a:cs typeface="B Nazanin" pitchFamily="2" charset="-78"/>
              </a:rPr>
              <a:t>شناسایی</a:t>
            </a:r>
            <a:endParaRPr lang="ar-SA" sz="3200" dirty="0">
              <a:solidFill>
                <a:srgbClr val="056000"/>
              </a:solidFill>
              <a:latin typeface="Times New Roman" pitchFamily="18" charset="0"/>
              <a:cs typeface="B Nazanin" pitchFamily="2" charset="-78"/>
            </a:endParaRPr>
          </a:p>
        </p:txBody>
      </p:sp>
      <p:sp>
        <p:nvSpPr>
          <p:cNvPr id="168966" name="Rectangle 3"/>
          <p:cNvSpPr>
            <a:spLocks noChangeArrowheads="1"/>
          </p:cNvSpPr>
          <p:nvPr/>
        </p:nvSpPr>
        <p:spPr bwMode="auto">
          <a:xfrm>
            <a:off x="7953374" y="4508423"/>
            <a:ext cx="3714750" cy="584200"/>
          </a:xfrm>
          <a:prstGeom prst="rect">
            <a:avLst/>
          </a:prstGeom>
          <a:noFill/>
          <a:ln w="9525">
            <a:noFill/>
            <a:miter lim="800000"/>
            <a:headEnd/>
            <a:tailEnd/>
          </a:ln>
        </p:spPr>
        <p:txBody>
          <a:bodyPr>
            <a:spAutoFit/>
          </a:bodyPr>
          <a:lstStyle/>
          <a:p>
            <a:pPr>
              <a:spcBef>
                <a:spcPct val="50000"/>
              </a:spcBef>
            </a:pPr>
            <a:r>
              <a:rPr lang="fa-IR" sz="3200" dirty="0">
                <a:solidFill>
                  <a:srgbClr val="056000"/>
                </a:solidFill>
                <a:latin typeface="Times New Roman" pitchFamily="18" charset="0"/>
                <a:cs typeface="B Nazanin" pitchFamily="2" charset="-78"/>
              </a:rPr>
              <a:t>3</a:t>
            </a:r>
            <a:r>
              <a:rPr lang="ar-SA" sz="3200" dirty="0">
                <a:solidFill>
                  <a:srgbClr val="056000"/>
                </a:solidFill>
                <a:latin typeface="Times New Roman" pitchFamily="18" charset="0"/>
                <a:cs typeface="B Nazanin" pitchFamily="2" charset="-78"/>
              </a:rPr>
              <a:t>- مرحله </a:t>
            </a:r>
            <a:r>
              <a:rPr lang="fa-IR" sz="3200" dirty="0">
                <a:solidFill>
                  <a:srgbClr val="056000"/>
                </a:solidFill>
                <a:latin typeface="Times New Roman" pitchFamily="18" charset="0"/>
                <a:cs typeface="B Nazanin" pitchFamily="2" charset="-78"/>
              </a:rPr>
              <a:t>اتخاذ تصمیم</a:t>
            </a:r>
            <a:endParaRPr lang="ar-SA" sz="3200" dirty="0">
              <a:solidFill>
                <a:srgbClr val="056000"/>
              </a:solidFill>
              <a:latin typeface="Times New Roman" pitchFamily="18" charset="0"/>
              <a:cs typeface="B Nazanin" pitchFamily="2" charset="-78"/>
            </a:endParaRPr>
          </a:p>
        </p:txBody>
      </p:sp>
      <p:sp>
        <p:nvSpPr>
          <p:cNvPr id="168967" name="Rectangle 3"/>
          <p:cNvSpPr>
            <a:spLocks noChangeArrowheads="1"/>
          </p:cNvSpPr>
          <p:nvPr/>
        </p:nvSpPr>
        <p:spPr bwMode="auto">
          <a:xfrm>
            <a:off x="4872038" y="3228950"/>
            <a:ext cx="2505075" cy="584200"/>
          </a:xfrm>
          <a:prstGeom prst="rect">
            <a:avLst/>
          </a:prstGeom>
          <a:noFill/>
          <a:ln w="9525">
            <a:noFill/>
            <a:miter lim="800000"/>
            <a:headEnd/>
            <a:tailEnd/>
          </a:ln>
        </p:spPr>
        <p:txBody>
          <a:bodyPr>
            <a:spAutoFit/>
          </a:bodyPr>
          <a:lstStyle/>
          <a:p>
            <a:pPr>
              <a:spcBef>
                <a:spcPct val="50000"/>
              </a:spcBef>
            </a:pPr>
            <a:r>
              <a:rPr lang="fa-IR" sz="3200" dirty="0">
                <a:solidFill>
                  <a:srgbClr val="056000"/>
                </a:solidFill>
                <a:latin typeface="Times New Roman" pitchFamily="18" charset="0"/>
                <a:cs typeface="B Nazanin" pitchFamily="2" charset="-78"/>
              </a:rPr>
              <a:t>4</a:t>
            </a:r>
            <a:r>
              <a:rPr lang="ar-SA" sz="3200" dirty="0">
                <a:solidFill>
                  <a:srgbClr val="056000"/>
                </a:solidFill>
                <a:latin typeface="Times New Roman" pitchFamily="18" charset="0"/>
                <a:cs typeface="B Nazanin" pitchFamily="2" charset="-78"/>
              </a:rPr>
              <a:t>- مرحله </a:t>
            </a:r>
            <a:r>
              <a:rPr lang="fa-IR" sz="3200" dirty="0">
                <a:solidFill>
                  <a:srgbClr val="056000"/>
                </a:solidFill>
                <a:latin typeface="Times New Roman" pitchFamily="18" charset="0"/>
                <a:cs typeface="B Nazanin" pitchFamily="2" charset="-78"/>
              </a:rPr>
              <a:t>اجرا</a:t>
            </a:r>
            <a:endParaRPr lang="ar-SA" sz="3200" dirty="0">
              <a:solidFill>
                <a:srgbClr val="056000"/>
              </a:solidFill>
              <a:latin typeface="Times New Roman" pitchFamily="18" charset="0"/>
              <a:cs typeface="B Nazanin" pitchFamily="2" charset="-78"/>
            </a:endParaRPr>
          </a:p>
        </p:txBody>
      </p:sp>
      <p:sp>
        <p:nvSpPr>
          <p:cNvPr id="168968" name="Rectangle 3"/>
          <p:cNvSpPr>
            <a:spLocks noChangeArrowheads="1"/>
          </p:cNvSpPr>
          <p:nvPr/>
        </p:nvSpPr>
        <p:spPr bwMode="auto">
          <a:xfrm>
            <a:off x="4573120" y="3924223"/>
            <a:ext cx="3714750" cy="584200"/>
          </a:xfrm>
          <a:prstGeom prst="rect">
            <a:avLst/>
          </a:prstGeom>
          <a:noFill/>
          <a:ln w="9525">
            <a:noFill/>
            <a:miter lim="800000"/>
            <a:headEnd/>
            <a:tailEnd/>
          </a:ln>
        </p:spPr>
        <p:txBody>
          <a:bodyPr>
            <a:spAutoFit/>
          </a:bodyPr>
          <a:lstStyle/>
          <a:p>
            <a:pPr>
              <a:spcBef>
                <a:spcPct val="50000"/>
              </a:spcBef>
            </a:pPr>
            <a:r>
              <a:rPr lang="fa-IR" sz="3200" dirty="0">
                <a:solidFill>
                  <a:srgbClr val="056000"/>
                </a:solidFill>
                <a:latin typeface="Times New Roman" pitchFamily="18" charset="0"/>
                <a:cs typeface="B Nazanin" pitchFamily="2" charset="-78"/>
              </a:rPr>
              <a:t>5</a:t>
            </a:r>
            <a:r>
              <a:rPr lang="ar-SA" sz="3200" dirty="0">
                <a:solidFill>
                  <a:srgbClr val="056000"/>
                </a:solidFill>
                <a:latin typeface="Times New Roman" pitchFamily="18" charset="0"/>
                <a:cs typeface="B Nazanin" pitchFamily="2" charset="-78"/>
              </a:rPr>
              <a:t>- مرحله </a:t>
            </a:r>
            <a:r>
              <a:rPr lang="fa-IR" sz="3200" dirty="0">
                <a:solidFill>
                  <a:srgbClr val="056000"/>
                </a:solidFill>
                <a:latin typeface="Times New Roman" pitchFamily="18" charset="0"/>
                <a:cs typeface="B Nazanin" pitchFamily="2" charset="-78"/>
              </a:rPr>
              <a:t>اصلاح</a:t>
            </a:r>
            <a:endParaRPr lang="ar-SA" sz="3200" dirty="0">
              <a:solidFill>
                <a:srgbClr val="056000"/>
              </a:solidFill>
              <a:latin typeface="Times New Roman" pitchFamily="18" charset="0"/>
              <a:cs typeface="B Nazanin" pitchFamily="2" charset="-78"/>
            </a:endParaRPr>
          </a:p>
        </p:txBody>
      </p:sp>
      <p:sp>
        <p:nvSpPr>
          <p:cNvPr id="168969" name="Rectangle 3"/>
          <p:cNvSpPr>
            <a:spLocks noChangeArrowheads="1"/>
          </p:cNvSpPr>
          <p:nvPr/>
        </p:nvSpPr>
        <p:spPr bwMode="auto">
          <a:xfrm>
            <a:off x="4476353" y="4602237"/>
            <a:ext cx="3714750" cy="584200"/>
          </a:xfrm>
          <a:prstGeom prst="rect">
            <a:avLst/>
          </a:prstGeom>
          <a:noFill/>
          <a:ln w="9525">
            <a:noFill/>
            <a:miter lim="800000"/>
            <a:headEnd/>
            <a:tailEnd/>
          </a:ln>
        </p:spPr>
        <p:txBody>
          <a:bodyPr>
            <a:spAutoFit/>
          </a:bodyPr>
          <a:lstStyle/>
          <a:p>
            <a:pPr>
              <a:spcBef>
                <a:spcPct val="50000"/>
              </a:spcBef>
            </a:pPr>
            <a:r>
              <a:rPr lang="fa-IR" sz="3200" dirty="0">
                <a:solidFill>
                  <a:srgbClr val="056000"/>
                </a:solidFill>
                <a:latin typeface="Times New Roman" pitchFamily="18" charset="0"/>
                <a:cs typeface="B Nazanin" pitchFamily="2" charset="-78"/>
              </a:rPr>
              <a:t>6</a:t>
            </a:r>
            <a:r>
              <a:rPr lang="ar-SA" sz="3200" dirty="0">
                <a:solidFill>
                  <a:srgbClr val="056000"/>
                </a:solidFill>
                <a:latin typeface="Times New Roman" pitchFamily="18" charset="0"/>
                <a:cs typeface="B Nazanin" pitchFamily="2" charset="-78"/>
              </a:rPr>
              <a:t>- مرحله </a:t>
            </a:r>
            <a:r>
              <a:rPr lang="fa-IR" sz="3200" dirty="0">
                <a:solidFill>
                  <a:srgbClr val="056000"/>
                </a:solidFill>
                <a:latin typeface="Times New Roman" pitchFamily="18" charset="0"/>
                <a:cs typeface="B Nazanin" pitchFamily="2" charset="-78"/>
              </a:rPr>
              <a:t>تکمیل</a:t>
            </a:r>
            <a:endParaRPr lang="ar-SA" sz="3200" dirty="0">
              <a:solidFill>
                <a:srgbClr val="056000"/>
              </a:solidFill>
              <a:latin typeface="Times New Roman" pitchFamily="18" charset="0"/>
              <a:cs typeface="B Nazanin" pitchFamily="2"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125</a:t>
            </a:fld>
            <a:endParaRPr lang="en-US"/>
          </a:p>
        </p:txBody>
      </p:sp>
    </p:spTree>
    <p:extLst>
      <p:ext uri="{BB962C8B-B14F-4D97-AF65-F5344CB8AC3E}">
        <p14:creationId xmlns:p14="http://schemas.microsoft.com/office/powerpoint/2010/main" val="3920788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8962"/>
                                        </p:tgtEl>
                                        <p:attrNameLst>
                                          <p:attrName>style.visibility</p:attrName>
                                        </p:attrNameLst>
                                      </p:cBhvr>
                                      <p:to>
                                        <p:strVal val="visible"/>
                                      </p:to>
                                    </p:set>
                                    <p:animEffect transition="in" filter="wipe(up)">
                                      <p:cBhvr>
                                        <p:cTn id="11" dur="3000"/>
                                        <p:tgtEl>
                                          <p:spTgt spid="168962"/>
                                        </p:tgtEl>
                                      </p:cBhvr>
                                    </p:animEffect>
                                  </p:childTnLst>
                                </p:cTn>
                              </p:par>
                            </p:childTnLst>
                          </p:cTn>
                        </p:par>
                        <p:par>
                          <p:cTn id="12" fill="hold">
                            <p:stCondLst>
                              <p:cond delay="3500"/>
                            </p:stCondLst>
                            <p:childTnLst>
                              <p:par>
                                <p:cTn id="13" presetID="12" presetClass="entr" presetSubtype="4" fill="hold" grpId="0" nodeType="afterEffect">
                                  <p:stCondLst>
                                    <p:cond delay="0"/>
                                  </p:stCondLst>
                                  <p:childTnLst>
                                    <p:set>
                                      <p:cBhvr>
                                        <p:cTn id="14" dur="1" fill="hold">
                                          <p:stCondLst>
                                            <p:cond delay="0"/>
                                          </p:stCondLst>
                                        </p:cTn>
                                        <p:tgtEl>
                                          <p:spTgt spid="168964"/>
                                        </p:tgtEl>
                                        <p:attrNameLst>
                                          <p:attrName>style.visibility</p:attrName>
                                        </p:attrNameLst>
                                      </p:cBhvr>
                                      <p:to>
                                        <p:strVal val="visible"/>
                                      </p:to>
                                    </p:set>
                                    <p:animEffect transition="in" filter="slide(fromBottom)">
                                      <p:cBhvr>
                                        <p:cTn id="15" dur="500"/>
                                        <p:tgtEl>
                                          <p:spTgt spid="168964"/>
                                        </p:tgtEl>
                                      </p:cBhvr>
                                    </p:animEffect>
                                  </p:childTnLst>
                                </p:cTn>
                              </p:par>
                            </p:childTnLst>
                          </p:cTn>
                        </p:par>
                        <p:par>
                          <p:cTn id="16" fill="hold">
                            <p:stCondLst>
                              <p:cond delay="4000"/>
                            </p:stCondLst>
                            <p:childTnLst>
                              <p:par>
                                <p:cTn id="17" presetID="12" presetClass="entr" presetSubtype="4" fill="hold" grpId="0" nodeType="afterEffect">
                                  <p:stCondLst>
                                    <p:cond delay="0"/>
                                  </p:stCondLst>
                                  <p:childTnLst>
                                    <p:set>
                                      <p:cBhvr>
                                        <p:cTn id="18" dur="1" fill="hold">
                                          <p:stCondLst>
                                            <p:cond delay="0"/>
                                          </p:stCondLst>
                                        </p:cTn>
                                        <p:tgtEl>
                                          <p:spTgt spid="168965"/>
                                        </p:tgtEl>
                                        <p:attrNameLst>
                                          <p:attrName>style.visibility</p:attrName>
                                        </p:attrNameLst>
                                      </p:cBhvr>
                                      <p:to>
                                        <p:strVal val="visible"/>
                                      </p:to>
                                    </p:set>
                                    <p:animEffect transition="in" filter="slide(fromBottom)">
                                      <p:cBhvr>
                                        <p:cTn id="19" dur="500"/>
                                        <p:tgtEl>
                                          <p:spTgt spid="168965"/>
                                        </p:tgtEl>
                                      </p:cBhvr>
                                    </p:animEffect>
                                  </p:childTnLst>
                                </p:cTn>
                              </p:par>
                            </p:childTnLst>
                          </p:cTn>
                        </p:par>
                        <p:par>
                          <p:cTn id="20" fill="hold">
                            <p:stCondLst>
                              <p:cond delay="4500"/>
                            </p:stCondLst>
                            <p:childTnLst>
                              <p:par>
                                <p:cTn id="21" presetID="12" presetClass="entr" presetSubtype="4" fill="hold" grpId="0" nodeType="afterEffect">
                                  <p:stCondLst>
                                    <p:cond delay="0"/>
                                  </p:stCondLst>
                                  <p:childTnLst>
                                    <p:set>
                                      <p:cBhvr>
                                        <p:cTn id="22" dur="1" fill="hold">
                                          <p:stCondLst>
                                            <p:cond delay="0"/>
                                          </p:stCondLst>
                                        </p:cTn>
                                        <p:tgtEl>
                                          <p:spTgt spid="168966"/>
                                        </p:tgtEl>
                                        <p:attrNameLst>
                                          <p:attrName>style.visibility</p:attrName>
                                        </p:attrNameLst>
                                      </p:cBhvr>
                                      <p:to>
                                        <p:strVal val="visible"/>
                                      </p:to>
                                    </p:set>
                                    <p:animEffect transition="in" filter="slide(fromBottom)">
                                      <p:cBhvr>
                                        <p:cTn id="23" dur="500"/>
                                        <p:tgtEl>
                                          <p:spTgt spid="168966"/>
                                        </p:tgtEl>
                                      </p:cBhvr>
                                    </p:animEffect>
                                  </p:childTnLst>
                                </p:cTn>
                              </p:par>
                            </p:childTnLst>
                          </p:cTn>
                        </p:par>
                        <p:par>
                          <p:cTn id="24" fill="hold">
                            <p:stCondLst>
                              <p:cond delay="5000"/>
                            </p:stCondLst>
                            <p:childTnLst>
                              <p:par>
                                <p:cTn id="25" presetID="12" presetClass="entr" presetSubtype="4" fill="hold" grpId="0" nodeType="afterEffect">
                                  <p:stCondLst>
                                    <p:cond delay="0"/>
                                  </p:stCondLst>
                                  <p:childTnLst>
                                    <p:set>
                                      <p:cBhvr>
                                        <p:cTn id="26" dur="1" fill="hold">
                                          <p:stCondLst>
                                            <p:cond delay="0"/>
                                          </p:stCondLst>
                                        </p:cTn>
                                        <p:tgtEl>
                                          <p:spTgt spid="168967"/>
                                        </p:tgtEl>
                                        <p:attrNameLst>
                                          <p:attrName>style.visibility</p:attrName>
                                        </p:attrNameLst>
                                      </p:cBhvr>
                                      <p:to>
                                        <p:strVal val="visible"/>
                                      </p:to>
                                    </p:set>
                                    <p:animEffect transition="in" filter="slide(fromBottom)">
                                      <p:cBhvr>
                                        <p:cTn id="27" dur="500"/>
                                        <p:tgtEl>
                                          <p:spTgt spid="168967"/>
                                        </p:tgtEl>
                                      </p:cBhvr>
                                    </p:animEffect>
                                  </p:childTnLst>
                                </p:cTn>
                              </p:par>
                            </p:childTnLst>
                          </p:cTn>
                        </p:par>
                        <p:par>
                          <p:cTn id="28" fill="hold">
                            <p:stCondLst>
                              <p:cond delay="5500"/>
                            </p:stCondLst>
                            <p:childTnLst>
                              <p:par>
                                <p:cTn id="29" presetID="12" presetClass="entr" presetSubtype="4" fill="hold" grpId="0" nodeType="afterEffect">
                                  <p:stCondLst>
                                    <p:cond delay="0"/>
                                  </p:stCondLst>
                                  <p:childTnLst>
                                    <p:set>
                                      <p:cBhvr>
                                        <p:cTn id="30" dur="1" fill="hold">
                                          <p:stCondLst>
                                            <p:cond delay="0"/>
                                          </p:stCondLst>
                                        </p:cTn>
                                        <p:tgtEl>
                                          <p:spTgt spid="168968"/>
                                        </p:tgtEl>
                                        <p:attrNameLst>
                                          <p:attrName>style.visibility</p:attrName>
                                        </p:attrNameLst>
                                      </p:cBhvr>
                                      <p:to>
                                        <p:strVal val="visible"/>
                                      </p:to>
                                    </p:set>
                                    <p:animEffect transition="in" filter="slide(fromBottom)">
                                      <p:cBhvr>
                                        <p:cTn id="31" dur="500"/>
                                        <p:tgtEl>
                                          <p:spTgt spid="168968"/>
                                        </p:tgtEl>
                                      </p:cBhvr>
                                    </p:animEffect>
                                  </p:childTnLst>
                                </p:cTn>
                              </p:par>
                            </p:childTnLst>
                          </p:cTn>
                        </p:par>
                        <p:par>
                          <p:cTn id="32" fill="hold">
                            <p:stCondLst>
                              <p:cond delay="6000"/>
                            </p:stCondLst>
                            <p:childTnLst>
                              <p:par>
                                <p:cTn id="33" presetID="12" presetClass="entr" presetSubtype="4" fill="hold" grpId="0" nodeType="afterEffect">
                                  <p:stCondLst>
                                    <p:cond delay="0"/>
                                  </p:stCondLst>
                                  <p:childTnLst>
                                    <p:set>
                                      <p:cBhvr>
                                        <p:cTn id="34" dur="1" fill="hold">
                                          <p:stCondLst>
                                            <p:cond delay="0"/>
                                          </p:stCondLst>
                                        </p:cTn>
                                        <p:tgtEl>
                                          <p:spTgt spid="168969"/>
                                        </p:tgtEl>
                                        <p:attrNameLst>
                                          <p:attrName>style.visibility</p:attrName>
                                        </p:attrNameLst>
                                      </p:cBhvr>
                                      <p:to>
                                        <p:strVal val="visible"/>
                                      </p:to>
                                    </p:set>
                                    <p:animEffect transition="in" filter="slide(fromBottom)">
                                      <p:cBhvr>
                                        <p:cTn id="35" dur="500"/>
                                        <p:tgtEl>
                                          <p:spTgt spid="168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9" grpId="0"/>
      <p:bldP spid="168964" grpId="0"/>
      <p:bldP spid="168965" grpId="0"/>
      <p:bldP spid="168966" grpId="0"/>
      <p:bldP spid="168967" grpId="0"/>
      <p:bldP spid="168968" grpId="0"/>
      <p:bldP spid="168969"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311579" y="850901"/>
            <a:ext cx="9876374" cy="4124206"/>
          </a:xfrm>
          <a:prstGeom prst="rect">
            <a:avLst/>
          </a:prstGeom>
          <a:noFill/>
          <a:ln w="9525">
            <a:noFill/>
            <a:miter lim="800000"/>
            <a:headEnd/>
            <a:tailEnd/>
          </a:ln>
        </p:spPr>
        <p:txBody>
          <a:bodyPr wrap="square">
            <a:spAutoFit/>
          </a:bodyPr>
          <a:lstStyle/>
          <a:p>
            <a:pPr algn="justLow" rtl="1">
              <a:spcBef>
                <a:spcPts val="600"/>
              </a:spcBef>
            </a:pPr>
            <a:r>
              <a:rPr lang="ar-SA" sz="2400" b="1" dirty="0">
                <a:latin typeface="Times New Roman" pitchFamily="18" charset="0"/>
                <a:cs typeface="B Nazanin" pitchFamily="2" charset="-78"/>
              </a:rPr>
              <a:t>1- مرحله آگاهي</a:t>
            </a:r>
          </a:p>
          <a:p>
            <a:pPr algn="justLow" rtl="1">
              <a:spcBef>
                <a:spcPts val="600"/>
              </a:spcBef>
            </a:pPr>
            <a:r>
              <a:rPr lang="ar-SA" sz="2400" dirty="0">
                <a:latin typeface="Times New Roman" pitchFamily="18" charset="0"/>
                <a:cs typeface="B Nazanin" pitchFamily="2" charset="-78"/>
              </a:rPr>
              <a:t>در اين مرحله مدير ارشد اجرايي گوش به زنگ و آماده ، پذيرا ، كنجكاو و نقاد است. ايشان شبكه وسيعي از اطلاعات را نظاره كرده ، سر نخهايي را كه از سوي سطوح اجرايي ، مديران مياني و پاييني ، مشتريان ، رقبا و ساير منابع مي‏رسند ، برمي‏گزيند. </a:t>
            </a:r>
            <a:r>
              <a:rPr lang="ar-SA" sz="2400" b="1" dirty="0">
                <a:effectLst>
                  <a:outerShdw blurRad="38100" dist="38100" dir="2700000" algn="tl">
                    <a:srgbClr val="000000">
                      <a:alpha val="43137"/>
                    </a:srgbClr>
                  </a:outerShdw>
                </a:effectLst>
                <a:latin typeface="Times New Roman" pitchFamily="18" charset="0"/>
                <a:cs typeface="B Nazanin" pitchFamily="2" charset="-78"/>
              </a:rPr>
              <a:t>در اين مرحله تأكيد بر شنيدن و فراگيري </a:t>
            </a:r>
            <a:r>
              <a:rPr lang="ar-SA" sz="2400" dirty="0">
                <a:latin typeface="Times New Roman" pitchFamily="18" charset="0"/>
                <a:cs typeface="B Nazanin" pitchFamily="2" charset="-78"/>
              </a:rPr>
              <a:t>است.</a:t>
            </a:r>
          </a:p>
          <a:p>
            <a:pPr algn="justLow" rtl="1">
              <a:spcBef>
                <a:spcPct val="50000"/>
              </a:spcBef>
            </a:pPr>
            <a:r>
              <a:rPr lang="ar-SA" sz="2400" b="1" dirty="0">
                <a:latin typeface="Times New Roman" pitchFamily="18" charset="0"/>
                <a:cs typeface="B Nazanin" pitchFamily="2" charset="-78"/>
              </a:rPr>
              <a:t>2- مرحله شناسايي </a:t>
            </a:r>
          </a:p>
          <a:p>
            <a:pPr algn="justLow" rtl="1">
              <a:spcBef>
                <a:spcPts val="600"/>
              </a:spcBef>
            </a:pPr>
            <a:r>
              <a:rPr lang="ar-SA" sz="2400" dirty="0">
                <a:latin typeface="Times New Roman" pitchFamily="18" charset="0"/>
                <a:cs typeface="B Nazanin" pitchFamily="2" charset="-78"/>
              </a:rPr>
              <a:t>در اين مرحله توجه مديريت ، به روش تمركز بر </a:t>
            </a:r>
            <a:r>
              <a:rPr lang="ar-SA" sz="2400" b="1" dirty="0">
                <a:effectLst>
                  <a:outerShdw blurRad="38100" dist="38100" dir="2700000" algn="tl">
                    <a:srgbClr val="000000">
                      <a:alpha val="43137"/>
                    </a:srgbClr>
                  </a:outerShdw>
                </a:effectLst>
                <a:latin typeface="Times New Roman" pitchFamily="18" charset="0"/>
                <a:cs typeface="B Nazanin" pitchFamily="2" charset="-78"/>
              </a:rPr>
              <a:t>بررسي و پرس و جو و پژوهش </a:t>
            </a:r>
            <a:r>
              <a:rPr lang="ar-SA" sz="2400" dirty="0">
                <a:latin typeface="Times New Roman" pitchFamily="18" charset="0"/>
                <a:cs typeface="B Nazanin" pitchFamily="2" charset="-78"/>
              </a:rPr>
              <a:t>به منظور اطلاعات مورد نياز و شناخت موضوعات ، فزوني مي‏يابد. با دريافت نظريات مربوط به آينده مسائل و ساختن سناريوهاي گوناگوني كه وضعيت شكل‏گيري و توسعه مشكلات را تشريح كنند ، تجربيات آغاز مي‏شوند. سپس با شكل‏گيري عقايد و ديدگاهها و تجزيه و تحليل روشهاي گوناگون ، هدف به </a:t>
            </a:r>
            <a:r>
              <a:rPr lang="ar-SA" sz="2400" b="1" dirty="0">
                <a:effectLst>
                  <a:outerShdw blurRad="38100" dist="38100" dir="2700000" algn="tl">
                    <a:srgbClr val="000000">
                      <a:alpha val="43137"/>
                    </a:srgbClr>
                  </a:outerShdw>
                </a:effectLst>
                <a:latin typeface="Times New Roman" pitchFamily="18" charset="0"/>
                <a:cs typeface="B Nazanin" pitchFamily="2" charset="-78"/>
              </a:rPr>
              <a:t>گردآوري و ارزيابي </a:t>
            </a:r>
            <a:r>
              <a:rPr lang="ar-SA" sz="2400" dirty="0">
                <a:latin typeface="Times New Roman" pitchFamily="18" charset="0"/>
                <a:cs typeface="B Nazanin" pitchFamily="2" charset="-78"/>
              </a:rPr>
              <a:t>شواهد تغيير مي‏يابد.</a:t>
            </a:r>
            <a:endParaRPr lang="en-US" sz="2400" dirty="0">
              <a:latin typeface="Times New Roman" pitchFamily="18" charset="0"/>
              <a:cs typeface="B Nazanin"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126</a:t>
            </a:fld>
            <a:endParaRPr lang="en-US"/>
          </a:p>
        </p:txBody>
      </p:sp>
    </p:spTree>
    <p:extLst>
      <p:ext uri="{BB962C8B-B14F-4D97-AF65-F5344CB8AC3E}">
        <p14:creationId xmlns:p14="http://schemas.microsoft.com/office/powerpoint/2010/main" val="191147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809751" y="625476"/>
            <a:ext cx="9378202" cy="4637167"/>
          </a:xfrm>
          <a:prstGeom prst="rect">
            <a:avLst/>
          </a:prstGeom>
          <a:noFill/>
          <a:ln w="9525">
            <a:noFill/>
            <a:miter lim="800000"/>
            <a:headEnd/>
            <a:tailEnd/>
          </a:ln>
        </p:spPr>
        <p:txBody>
          <a:bodyPr wrap="square">
            <a:spAutoFit/>
          </a:bodyPr>
          <a:lstStyle/>
          <a:p>
            <a:pPr algn="justLow" rtl="1">
              <a:spcBef>
                <a:spcPts val="400"/>
              </a:spcBef>
            </a:pPr>
            <a:r>
              <a:rPr lang="ar-SA" sz="2600" b="1" dirty="0">
                <a:latin typeface="Times New Roman" pitchFamily="18" charset="0"/>
                <a:cs typeface="B Nazanin" pitchFamily="2" charset="-78"/>
              </a:rPr>
              <a:t>3- مرحله اتخاذ تصميم</a:t>
            </a:r>
          </a:p>
          <a:p>
            <a:pPr algn="justLow" rtl="1">
              <a:spcBef>
                <a:spcPts val="400"/>
              </a:spcBef>
            </a:pPr>
            <a:r>
              <a:rPr lang="ar-SA" sz="2400" dirty="0">
                <a:latin typeface="Times New Roman" pitchFamily="18" charset="0"/>
                <a:cs typeface="B Nazanin" pitchFamily="2" charset="-78"/>
              </a:rPr>
              <a:t>در اين مرحله </a:t>
            </a:r>
            <a:r>
              <a:rPr lang="ar-SA" sz="2400" b="1" dirty="0">
                <a:effectLst>
                  <a:outerShdw blurRad="38100" dist="38100" dir="2700000" algn="tl">
                    <a:srgbClr val="000000">
                      <a:alpha val="43137"/>
                    </a:srgbClr>
                  </a:outerShdw>
                </a:effectLst>
                <a:latin typeface="Times New Roman" pitchFamily="18" charset="0"/>
                <a:cs typeface="B Nazanin" pitchFamily="2" charset="-78"/>
              </a:rPr>
              <a:t>گزينه‏هاي</a:t>
            </a:r>
            <a:r>
              <a:rPr lang="ar-SA" sz="2400" dirty="0">
                <a:latin typeface="Times New Roman" pitchFamily="18" charset="0"/>
                <a:cs typeface="B Nazanin" pitchFamily="2" charset="-78"/>
              </a:rPr>
              <a:t> عملي بايستي پيشنهاد شده ، توسعه يا بهبود يافته و پس از ارزيابي پذيرفته شده و يا كنار گذاشته شوند.</a:t>
            </a:r>
          </a:p>
          <a:p>
            <a:pPr algn="justLow" rtl="1">
              <a:spcBef>
                <a:spcPts val="400"/>
              </a:spcBef>
            </a:pPr>
            <a:r>
              <a:rPr lang="ar-SA" sz="2600" b="1" dirty="0">
                <a:latin typeface="Times New Roman" pitchFamily="18" charset="0"/>
                <a:cs typeface="B Nazanin" pitchFamily="2" charset="-78"/>
              </a:rPr>
              <a:t>4- مرحله اجرا</a:t>
            </a:r>
          </a:p>
          <a:p>
            <a:pPr algn="justLow" rtl="1">
              <a:spcBef>
                <a:spcPts val="400"/>
              </a:spcBef>
            </a:pPr>
            <a:r>
              <a:rPr lang="ar-SA" sz="2400" dirty="0">
                <a:latin typeface="Times New Roman" pitchFamily="18" charset="0"/>
                <a:cs typeface="B Nazanin" pitchFamily="2" charset="-78"/>
              </a:rPr>
              <a:t>در اين مرحله توانمندي اجرايي و روحيه </a:t>
            </a:r>
            <a:r>
              <a:rPr lang="ar-SA" sz="2400" b="1" dirty="0">
                <a:effectLst>
                  <a:outerShdw blurRad="38100" dist="38100" dir="2700000" algn="tl">
                    <a:srgbClr val="000000">
                      <a:alpha val="43137"/>
                    </a:srgbClr>
                  </a:outerShdw>
                </a:effectLst>
                <a:latin typeface="Times New Roman" pitchFamily="18" charset="0"/>
                <a:cs typeface="B Nazanin" pitchFamily="2" charset="-78"/>
              </a:rPr>
              <a:t>تحقق اهداف و انجام‏كار </a:t>
            </a:r>
            <a:r>
              <a:rPr lang="ar-SA" sz="2400" dirty="0">
                <a:latin typeface="Times New Roman" pitchFamily="18" charset="0"/>
                <a:cs typeface="B Nazanin" pitchFamily="2" charset="-78"/>
              </a:rPr>
              <a:t>بايستي حاكم شود.</a:t>
            </a:r>
          </a:p>
          <a:p>
            <a:pPr algn="justLow" rtl="1">
              <a:spcBef>
                <a:spcPts val="400"/>
              </a:spcBef>
            </a:pPr>
            <a:r>
              <a:rPr lang="ar-SA" sz="2600" b="1" dirty="0">
                <a:latin typeface="Times New Roman" pitchFamily="18" charset="0"/>
                <a:cs typeface="B Nazanin" pitchFamily="2" charset="-78"/>
              </a:rPr>
              <a:t>5- اصلاح </a:t>
            </a:r>
          </a:p>
          <a:p>
            <a:pPr algn="justLow" rtl="1">
              <a:spcBef>
                <a:spcPts val="400"/>
              </a:spcBef>
            </a:pPr>
            <a:r>
              <a:rPr lang="ar-SA" sz="2400" dirty="0">
                <a:latin typeface="Times New Roman" pitchFamily="18" charset="0"/>
                <a:cs typeface="B Nazanin" pitchFamily="2" charset="-78"/>
              </a:rPr>
              <a:t>مدير ارشد شركت بيشتر </a:t>
            </a:r>
            <a:r>
              <a:rPr lang="ar-SA" sz="2400" b="1" dirty="0">
                <a:effectLst>
                  <a:outerShdw blurRad="38100" dist="38100" dir="2700000" algn="tl">
                    <a:srgbClr val="000000">
                      <a:alpha val="43137"/>
                    </a:srgbClr>
                  </a:outerShdw>
                </a:effectLst>
                <a:latin typeface="Times New Roman" pitchFamily="18" charset="0"/>
                <a:cs typeface="B Nazanin" pitchFamily="2" charset="-78"/>
              </a:rPr>
              <a:t>با اتكا بر سيستمهاي اطلاعات و كنترل </a:t>
            </a:r>
            <a:r>
              <a:rPr lang="ar-SA" sz="2400" dirty="0">
                <a:latin typeface="Times New Roman" pitchFamily="18" charset="0"/>
                <a:cs typeface="B Nazanin" pitchFamily="2" charset="-78"/>
              </a:rPr>
              <a:t>توجه خود را بر تحولات ، شناسايي مشكلات ، پيگيري اصلاحات و كسب اطمينان از ارتقاي كارآيي و بهره‏وري معطوف مي‏دارد.</a:t>
            </a:r>
          </a:p>
          <a:p>
            <a:pPr algn="justLow" rtl="1">
              <a:spcBef>
                <a:spcPts val="400"/>
              </a:spcBef>
            </a:pPr>
            <a:r>
              <a:rPr lang="ar-SA" sz="2600" b="1" dirty="0">
                <a:latin typeface="Times New Roman" pitchFamily="18" charset="0"/>
                <a:cs typeface="B Nazanin" pitchFamily="2" charset="-78"/>
              </a:rPr>
              <a:t>6- مرحله تكميل</a:t>
            </a:r>
          </a:p>
          <a:p>
            <a:pPr algn="justLow" rtl="1">
              <a:spcBef>
                <a:spcPts val="400"/>
              </a:spcBef>
            </a:pPr>
            <a:r>
              <a:rPr lang="ar-SA" sz="2400" dirty="0">
                <a:latin typeface="Times New Roman" pitchFamily="18" charset="0"/>
                <a:cs typeface="B Nazanin" pitchFamily="2" charset="-78"/>
              </a:rPr>
              <a:t>مدير ارشد شركت </a:t>
            </a:r>
            <a:r>
              <a:rPr lang="ar-SA" sz="2400" b="1" dirty="0">
                <a:effectLst>
                  <a:outerShdw blurRad="38100" dist="38100" dir="2700000" algn="tl">
                    <a:srgbClr val="000000">
                      <a:alpha val="43137"/>
                    </a:srgbClr>
                  </a:outerShdw>
                </a:effectLst>
                <a:latin typeface="Times New Roman" pitchFamily="18" charset="0"/>
                <a:cs typeface="B Nazanin" pitchFamily="2" charset="-78"/>
              </a:rPr>
              <a:t>مسئوليت هدايت</a:t>
            </a:r>
            <a:r>
              <a:rPr lang="ar-SA" sz="2400" dirty="0">
                <a:latin typeface="Times New Roman" pitchFamily="18" charset="0"/>
                <a:cs typeface="B Nazanin" pitchFamily="2" charset="-78"/>
              </a:rPr>
              <a:t> عملياتي مربوط به ختم برنامه را به عهده دارد. به اين منظور روشهاي اجرايي نوين كاملا تعريف شده و پس از استقرار به مديران عملياتي محول مي‏شوند.</a:t>
            </a:r>
            <a:endParaRPr lang="en-US" sz="2400" dirty="0">
              <a:latin typeface="Times New Roman" pitchFamily="18" charset="0"/>
              <a:cs typeface="B Nazanin"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127</a:t>
            </a:fld>
            <a:endParaRPr lang="en-US"/>
          </a:p>
        </p:txBody>
      </p:sp>
    </p:spTree>
    <p:extLst>
      <p:ext uri="{BB962C8B-B14F-4D97-AF65-F5344CB8AC3E}">
        <p14:creationId xmlns:p14="http://schemas.microsoft.com/office/powerpoint/2010/main" val="959096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7"/>
          <p:cNvSpPr txBox="1">
            <a:spLocks noChangeArrowheads="1"/>
          </p:cNvSpPr>
          <p:nvPr/>
        </p:nvSpPr>
        <p:spPr bwMode="auto">
          <a:xfrm>
            <a:off x="1809751" y="857250"/>
            <a:ext cx="8215313" cy="838200"/>
          </a:xfrm>
          <a:prstGeom prst="rect">
            <a:avLst/>
          </a:prstGeom>
          <a:noFill/>
          <a:ln w="9525">
            <a:noFill/>
            <a:miter lim="800000"/>
            <a:headEnd/>
            <a:tailEnd/>
          </a:ln>
        </p:spPr>
        <p:txBody>
          <a:bodyPr/>
          <a:lstStyle/>
          <a:p>
            <a:pPr marL="342900" indent="-342900" algn="ctr">
              <a:spcBef>
                <a:spcPct val="20000"/>
              </a:spcBef>
              <a:buClr>
                <a:schemeClr val="accent2"/>
              </a:buClr>
              <a:buSzPct val="80000"/>
            </a:pPr>
            <a:r>
              <a:rPr lang="fa-IR" sz="4000">
                <a:latin typeface="Times New Roman" pitchFamily="18" charset="0"/>
                <a:cs typeface="B Titr" pitchFamily="2" charset="-78"/>
              </a:rPr>
              <a:t>بررسی عوامل خارجی</a:t>
            </a:r>
            <a:endParaRPr lang="en-US" sz="4000">
              <a:latin typeface="Times New Roman" pitchFamily="18" charset="0"/>
              <a:cs typeface="B Titr"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128</a:t>
            </a:fld>
            <a:endParaRPr lang="en-US"/>
          </a:p>
        </p:txBody>
      </p:sp>
    </p:spTree>
    <p:extLst>
      <p:ext uri="{BB962C8B-B14F-4D97-AF65-F5344CB8AC3E}">
        <p14:creationId xmlns:p14="http://schemas.microsoft.com/office/powerpoint/2010/main" val="3460011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flipH="1">
            <a:off x="8670925" y="3143251"/>
            <a:ext cx="425450" cy="11113"/>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sp>
        <p:nvSpPr>
          <p:cNvPr id="3" name="Line 11"/>
          <p:cNvSpPr>
            <a:spLocks noChangeShapeType="1"/>
          </p:cNvSpPr>
          <p:nvPr/>
        </p:nvSpPr>
        <p:spPr bwMode="auto">
          <a:xfrm flipH="1">
            <a:off x="7239000" y="3143251"/>
            <a:ext cx="425450" cy="11113"/>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sp>
        <p:nvSpPr>
          <p:cNvPr id="4" name="Rectangle 2"/>
          <p:cNvSpPr>
            <a:spLocks noChangeArrowheads="1"/>
          </p:cNvSpPr>
          <p:nvPr/>
        </p:nvSpPr>
        <p:spPr bwMode="auto">
          <a:xfrm>
            <a:off x="8945563" y="2625726"/>
            <a:ext cx="1008062" cy="10080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lnSpc>
                <a:spcPct val="120000"/>
              </a:lnSpc>
              <a:defRPr/>
            </a:pPr>
            <a:r>
              <a:rPr lang="fa-IR">
                <a:cs typeface="B Titr" pitchFamily="2" charset="-78"/>
              </a:rPr>
              <a:t>تعیین </a:t>
            </a:r>
          </a:p>
          <a:p>
            <a:pPr algn="ctr">
              <a:lnSpc>
                <a:spcPct val="120000"/>
              </a:lnSpc>
              <a:defRPr/>
            </a:pPr>
            <a:r>
              <a:rPr lang="fa-IR">
                <a:cs typeface="B Titr" pitchFamily="2" charset="-78"/>
              </a:rPr>
              <a:t>ماموریت </a:t>
            </a:r>
            <a:endParaRPr lang="en-US">
              <a:cs typeface="B Titr" pitchFamily="2" charset="-78"/>
            </a:endParaRPr>
          </a:p>
        </p:txBody>
      </p:sp>
      <p:sp>
        <p:nvSpPr>
          <p:cNvPr id="5" name="Rectangle 4"/>
          <p:cNvSpPr>
            <a:spLocks noChangeArrowheads="1"/>
          </p:cNvSpPr>
          <p:nvPr/>
        </p:nvSpPr>
        <p:spPr bwMode="auto">
          <a:xfrm>
            <a:off x="7596189" y="2625726"/>
            <a:ext cx="1036637" cy="10080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lnSpc>
                <a:spcPct val="120000"/>
              </a:lnSpc>
              <a:defRPr/>
            </a:pPr>
            <a:r>
              <a:rPr lang="fa-IR">
                <a:cs typeface="B Titr" pitchFamily="2" charset="-78"/>
              </a:rPr>
              <a:t>تعیین </a:t>
            </a:r>
          </a:p>
          <a:p>
            <a:pPr algn="ctr">
              <a:lnSpc>
                <a:spcPct val="120000"/>
              </a:lnSpc>
              <a:defRPr/>
            </a:pPr>
            <a:r>
              <a:rPr lang="fa-IR">
                <a:cs typeface="B Titr" pitchFamily="2" charset="-78"/>
              </a:rPr>
              <a:t>هدفهای </a:t>
            </a:r>
          </a:p>
          <a:p>
            <a:pPr algn="ctr">
              <a:lnSpc>
                <a:spcPct val="120000"/>
              </a:lnSpc>
              <a:defRPr/>
            </a:pPr>
            <a:r>
              <a:rPr lang="fa-IR">
                <a:cs typeface="B Titr" pitchFamily="2" charset="-78"/>
              </a:rPr>
              <a:t>بلند مدت </a:t>
            </a:r>
            <a:endParaRPr lang="en-US">
              <a:cs typeface="B Titr" pitchFamily="2" charset="-78"/>
            </a:endParaRPr>
          </a:p>
        </p:txBody>
      </p:sp>
      <p:grpSp>
        <p:nvGrpSpPr>
          <p:cNvPr id="6" name="Group 6"/>
          <p:cNvGrpSpPr>
            <a:grpSpLocks/>
          </p:cNvGrpSpPr>
          <p:nvPr/>
        </p:nvGrpSpPr>
        <p:grpSpPr bwMode="auto">
          <a:xfrm>
            <a:off x="1738314" y="2625726"/>
            <a:ext cx="1570037" cy="1008063"/>
            <a:chOff x="150" y="1654"/>
            <a:chExt cx="802" cy="635"/>
          </a:xfrm>
        </p:grpSpPr>
        <p:sp>
          <p:nvSpPr>
            <p:cNvPr id="7" name="Line 8"/>
            <p:cNvSpPr>
              <a:spLocks noChangeShapeType="1"/>
            </p:cNvSpPr>
            <p:nvPr/>
          </p:nvSpPr>
          <p:spPr bwMode="auto">
            <a:xfrm flipH="1">
              <a:off x="676" y="1982"/>
              <a:ext cx="276" cy="7"/>
            </a:xfrm>
            <a:prstGeom prst="line">
              <a:avLst/>
            </a:prstGeom>
            <a:ln>
              <a:solidFill>
                <a:schemeClr val="tx1"/>
              </a:solidFill>
              <a:headEnd/>
              <a:tailEnd type="triangle" w="med" len="me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fa-IR"/>
            </a:p>
          </p:txBody>
        </p:sp>
        <p:sp>
          <p:nvSpPr>
            <p:cNvPr id="8" name="Rectangle 7"/>
            <p:cNvSpPr>
              <a:spLocks noChangeArrowheads="1"/>
            </p:cNvSpPr>
            <p:nvPr/>
          </p:nvSpPr>
          <p:spPr bwMode="auto">
            <a:xfrm>
              <a:off x="150" y="1654"/>
              <a:ext cx="507" cy="63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lnSpc>
                  <a:spcPct val="120000"/>
                </a:lnSpc>
                <a:defRPr/>
              </a:pPr>
              <a:r>
                <a:rPr lang="fa-IR" dirty="0">
                  <a:cs typeface="B Titr" pitchFamily="2" charset="-78"/>
                </a:rPr>
                <a:t>محاسبه و </a:t>
              </a:r>
            </a:p>
            <a:p>
              <a:pPr algn="ctr">
                <a:lnSpc>
                  <a:spcPct val="120000"/>
                </a:lnSpc>
                <a:defRPr/>
              </a:pPr>
              <a:r>
                <a:rPr lang="fa-IR" dirty="0">
                  <a:cs typeface="B Titr" pitchFamily="2" charset="-78"/>
                </a:rPr>
                <a:t>ارزیابی </a:t>
              </a:r>
            </a:p>
            <a:p>
              <a:pPr algn="ctr">
                <a:lnSpc>
                  <a:spcPct val="120000"/>
                </a:lnSpc>
                <a:defRPr/>
              </a:pPr>
              <a:r>
                <a:rPr lang="fa-IR" dirty="0">
                  <a:cs typeface="B Titr" pitchFamily="2" charset="-78"/>
                </a:rPr>
                <a:t>عملکرد</a:t>
              </a:r>
              <a:endParaRPr lang="en-US" dirty="0">
                <a:cs typeface="B Titr" pitchFamily="2" charset="-78"/>
              </a:endParaRPr>
            </a:p>
          </p:txBody>
        </p:sp>
      </p:grpSp>
      <p:grpSp>
        <p:nvGrpSpPr>
          <p:cNvPr id="9" name="Group 9"/>
          <p:cNvGrpSpPr>
            <a:grpSpLocks/>
          </p:cNvGrpSpPr>
          <p:nvPr/>
        </p:nvGrpSpPr>
        <p:grpSpPr bwMode="auto">
          <a:xfrm>
            <a:off x="3238501" y="2625726"/>
            <a:ext cx="1357313" cy="1008063"/>
            <a:chOff x="1065" y="1654"/>
            <a:chExt cx="766" cy="635"/>
          </a:xfrm>
        </p:grpSpPr>
        <p:sp>
          <p:nvSpPr>
            <p:cNvPr id="10" name="Line 11"/>
            <p:cNvSpPr>
              <a:spLocks noChangeShapeType="1"/>
            </p:cNvSpPr>
            <p:nvPr/>
          </p:nvSpPr>
          <p:spPr bwMode="auto">
            <a:xfrm flipH="1">
              <a:off x="1591" y="1975"/>
              <a:ext cx="240" cy="7"/>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sp>
          <p:nvSpPr>
            <p:cNvPr id="11" name="Rectangle 10"/>
            <p:cNvSpPr>
              <a:spLocks noChangeArrowheads="1"/>
            </p:cNvSpPr>
            <p:nvPr/>
          </p:nvSpPr>
          <p:spPr bwMode="auto">
            <a:xfrm>
              <a:off x="1065" y="1654"/>
              <a:ext cx="501" cy="63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lnSpc>
                  <a:spcPct val="120000"/>
                </a:lnSpc>
                <a:defRPr/>
              </a:pPr>
              <a:r>
                <a:rPr lang="fa-IR" dirty="0">
                  <a:cs typeface="B Titr" pitchFamily="2" charset="-78"/>
                </a:rPr>
                <a:t>تخصیص </a:t>
              </a:r>
            </a:p>
            <a:p>
              <a:pPr algn="ctr">
                <a:lnSpc>
                  <a:spcPct val="120000"/>
                </a:lnSpc>
                <a:defRPr/>
              </a:pPr>
              <a:r>
                <a:rPr lang="fa-IR" dirty="0">
                  <a:cs typeface="B Titr" pitchFamily="2" charset="-78"/>
                </a:rPr>
                <a:t>منابع</a:t>
              </a:r>
              <a:endParaRPr lang="en-US" dirty="0">
                <a:cs typeface="B Titr" pitchFamily="2" charset="-78"/>
              </a:endParaRPr>
            </a:p>
          </p:txBody>
        </p:sp>
      </p:grpSp>
      <p:grpSp>
        <p:nvGrpSpPr>
          <p:cNvPr id="12" name="Group 12"/>
          <p:cNvGrpSpPr>
            <a:grpSpLocks/>
          </p:cNvGrpSpPr>
          <p:nvPr/>
        </p:nvGrpSpPr>
        <p:grpSpPr bwMode="auto">
          <a:xfrm>
            <a:off x="4454525" y="2625726"/>
            <a:ext cx="1784350" cy="1008063"/>
            <a:chOff x="1839" y="1654"/>
            <a:chExt cx="990" cy="635"/>
          </a:xfrm>
        </p:grpSpPr>
        <p:sp>
          <p:nvSpPr>
            <p:cNvPr id="13" name="Rectangle 13"/>
            <p:cNvSpPr>
              <a:spLocks noChangeArrowheads="1"/>
            </p:cNvSpPr>
            <p:nvPr/>
          </p:nvSpPr>
          <p:spPr bwMode="auto">
            <a:xfrm>
              <a:off x="1839" y="1654"/>
              <a:ext cx="723" cy="63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lnSpc>
                  <a:spcPct val="120000"/>
                </a:lnSpc>
                <a:defRPr/>
              </a:pPr>
              <a:r>
                <a:rPr lang="fa-IR" dirty="0">
                  <a:cs typeface="B Titr" pitchFamily="2" charset="-78"/>
                </a:rPr>
                <a:t>تعیین </a:t>
              </a:r>
            </a:p>
            <a:p>
              <a:pPr algn="ctr">
                <a:lnSpc>
                  <a:spcPct val="120000"/>
                </a:lnSpc>
                <a:defRPr/>
              </a:pPr>
              <a:r>
                <a:rPr lang="fa-IR" dirty="0">
                  <a:cs typeface="B Titr" pitchFamily="2" charset="-78"/>
                </a:rPr>
                <a:t>هدفهای سالانه </a:t>
              </a:r>
            </a:p>
            <a:p>
              <a:pPr algn="ctr">
                <a:lnSpc>
                  <a:spcPct val="120000"/>
                </a:lnSpc>
                <a:defRPr/>
              </a:pPr>
              <a:r>
                <a:rPr lang="fa-IR" dirty="0">
                  <a:cs typeface="B Titr" pitchFamily="2" charset="-78"/>
                </a:rPr>
                <a:t>و سیاستها</a:t>
              </a:r>
              <a:endParaRPr lang="en-US" dirty="0">
                <a:cs typeface="B Titr" pitchFamily="2" charset="-78"/>
              </a:endParaRPr>
            </a:p>
          </p:txBody>
        </p:sp>
        <p:sp>
          <p:nvSpPr>
            <p:cNvPr id="14" name="Line 14"/>
            <p:cNvSpPr>
              <a:spLocks noChangeShapeType="1"/>
            </p:cNvSpPr>
            <p:nvPr/>
          </p:nvSpPr>
          <p:spPr bwMode="auto">
            <a:xfrm flipH="1" flipV="1">
              <a:off x="2598" y="1964"/>
              <a:ext cx="231" cy="11"/>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grpSp>
      <p:sp>
        <p:nvSpPr>
          <p:cNvPr id="15" name="Rectangle 16"/>
          <p:cNvSpPr>
            <a:spLocks noChangeArrowheads="1"/>
          </p:cNvSpPr>
          <p:nvPr/>
        </p:nvSpPr>
        <p:spPr bwMode="auto">
          <a:xfrm>
            <a:off x="6024563" y="2625726"/>
            <a:ext cx="1217612" cy="10080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lnSpc>
                <a:spcPct val="120000"/>
              </a:lnSpc>
              <a:defRPr/>
            </a:pPr>
            <a:r>
              <a:rPr lang="fa-IR" dirty="0">
                <a:cs typeface="B Titr" pitchFamily="2" charset="-78"/>
              </a:rPr>
              <a:t>تدوین، ارزیابی</a:t>
            </a:r>
          </a:p>
          <a:p>
            <a:pPr algn="ctr">
              <a:lnSpc>
                <a:spcPct val="120000"/>
              </a:lnSpc>
              <a:defRPr/>
            </a:pPr>
            <a:r>
              <a:rPr lang="fa-IR" dirty="0">
                <a:cs typeface="B Titr" pitchFamily="2" charset="-78"/>
              </a:rPr>
              <a:t>و انتخاب </a:t>
            </a:r>
          </a:p>
          <a:p>
            <a:pPr algn="ctr">
              <a:lnSpc>
                <a:spcPct val="120000"/>
              </a:lnSpc>
              <a:defRPr/>
            </a:pPr>
            <a:r>
              <a:rPr lang="fa-IR" dirty="0">
                <a:cs typeface="B Titr" pitchFamily="2" charset="-78"/>
              </a:rPr>
              <a:t>استراتژی ها</a:t>
            </a:r>
            <a:endParaRPr lang="en-US" dirty="0">
              <a:cs typeface="B Titr" pitchFamily="2" charset="-78"/>
            </a:endParaRPr>
          </a:p>
        </p:txBody>
      </p:sp>
      <p:grpSp>
        <p:nvGrpSpPr>
          <p:cNvPr id="16" name="Group 18"/>
          <p:cNvGrpSpPr>
            <a:grpSpLocks/>
          </p:cNvGrpSpPr>
          <p:nvPr/>
        </p:nvGrpSpPr>
        <p:grpSpPr bwMode="auto">
          <a:xfrm>
            <a:off x="8372475" y="1114426"/>
            <a:ext cx="1233488" cy="4176713"/>
            <a:chOff x="4314" y="702"/>
            <a:chExt cx="777" cy="2631"/>
          </a:xfrm>
        </p:grpSpPr>
        <p:sp>
          <p:nvSpPr>
            <p:cNvPr id="176176" name="Line 21"/>
            <p:cNvSpPr>
              <a:spLocks noChangeShapeType="1"/>
            </p:cNvSpPr>
            <p:nvPr/>
          </p:nvSpPr>
          <p:spPr bwMode="auto">
            <a:xfrm flipV="1">
              <a:off x="4625" y="1324"/>
              <a:ext cx="10" cy="1375"/>
            </a:xfrm>
            <a:prstGeom prst="line">
              <a:avLst/>
            </a:prstGeom>
            <a:noFill/>
            <a:ln w="25400">
              <a:solidFill>
                <a:schemeClr val="tx1"/>
              </a:solidFill>
              <a:round/>
              <a:headEnd/>
              <a:tailEnd/>
            </a:ln>
          </p:spPr>
          <p:txBody>
            <a:bodyPr wrap="none" anchor="ctr"/>
            <a:lstStyle/>
            <a:p>
              <a:endParaRPr lang="en-US"/>
            </a:p>
          </p:txBody>
        </p:sp>
        <p:sp>
          <p:nvSpPr>
            <p:cNvPr id="18" name="Rectangle 19"/>
            <p:cNvSpPr>
              <a:spLocks noChangeArrowheads="1"/>
            </p:cNvSpPr>
            <p:nvPr/>
          </p:nvSpPr>
          <p:spPr bwMode="auto">
            <a:xfrm>
              <a:off x="4320" y="702"/>
              <a:ext cx="771" cy="63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lnSpc>
                  <a:spcPct val="120000"/>
                </a:lnSpc>
                <a:defRPr/>
              </a:pPr>
              <a:r>
                <a:rPr lang="fa-IR" dirty="0">
                  <a:cs typeface="B Titr" pitchFamily="2" charset="-78"/>
                </a:rPr>
                <a:t>بررسی </a:t>
              </a:r>
            </a:p>
            <a:p>
              <a:pPr algn="ctr">
                <a:lnSpc>
                  <a:spcPct val="120000"/>
                </a:lnSpc>
                <a:defRPr/>
              </a:pPr>
              <a:r>
                <a:rPr lang="fa-IR" dirty="0">
                  <a:cs typeface="B Titr" pitchFamily="2" charset="-78"/>
                </a:rPr>
                <a:t>عوامل خارجی </a:t>
              </a:r>
              <a:endParaRPr lang="en-US" dirty="0">
                <a:cs typeface="B Titr" pitchFamily="2" charset="-78"/>
              </a:endParaRPr>
            </a:p>
          </p:txBody>
        </p:sp>
        <p:sp>
          <p:nvSpPr>
            <p:cNvPr id="19" name="Rectangle 20"/>
            <p:cNvSpPr>
              <a:spLocks noChangeArrowheads="1"/>
            </p:cNvSpPr>
            <p:nvPr/>
          </p:nvSpPr>
          <p:spPr bwMode="auto">
            <a:xfrm>
              <a:off x="4314" y="2698"/>
              <a:ext cx="771" cy="63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lnSpc>
                  <a:spcPct val="120000"/>
                </a:lnSpc>
                <a:defRPr/>
              </a:pPr>
              <a:r>
                <a:rPr lang="fa-IR">
                  <a:cs typeface="B Titr" pitchFamily="2" charset="-78"/>
                </a:rPr>
                <a:t>بررسی </a:t>
              </a:r>
            </a:p>
            <a:p>
              <a:pPr algn="ctr">
                <a:lnSpc>
                  <a:spcPct val="120000"/>
                </a:lnSpc>
                <a:defRPr/>
              </a:pPr>
              <a:r>
                <a:rPr lang="fa-IR">
                  <a:cs typeface="B Titr" pitchFamily="2" charset="-78"/>
                </a:rPr>
                <a:t>عوامل داخلی </a:t>
              </a:r>
              <a:endParaRPr lang="en-US">
                <a:cs typeface="B Titr" pitchFamily="2" charset="-78"/>
              </a:endParaRPr>
            </a:p>
          </p:txBody>
        </p:sp>
      </p:grpSp>
      <p:grpSp>
        <p:nvGrpSpPr>
          <p:cNvPr id="17" name="Group 22"/>
          <p:cNvGrpSpPr>
            <a:grpSpLocks/>
          </p:cNvGrpSpPr>
          <p:nvPr/>
        </p:nvGrpSpPr>
        <p:grpSpPr bwMode="auto">
          <a:xfrm>
            <a:off x="1952626" y="727075"/>
            <a:ext cx="7929563" cy="4889500"/>
            <a:chOff x="304" y="458"/>
            <a:chExt cx="4995" cy="3080"/>
          </a:xfrm>
        </p:grpSpPr>
        <p:sp>
          <p:nvSpPr>
            <p:cNvPr id="176158" name="Line 23"/>
            <p:cNvSpPr>
              <a:spLocks noChangeShapeType="1"/>
            </p:cNvSpPr>
            <p:nvPr/>
          </p:nvSpPr>
          <p:spPr bwMode="auto">
            <a:xfrm flipV="1">
              <a:off x="5289" y="487"/>
              <a:ext cx="10" cy="1165"/>
            </a:xfrm>
            <a:prstGeom prst="line">
              <a:avLst/>
            </a:prstGeom>
            <a:noFill/>
            <a:ln w="38100">
              <a:solidFill>
                <a:schemeClr val="tx1"/>
              </a:solidFill>
              <a:round/>
              <a:headEnd type="stealth" w="med" len="med"/>
              <a:tailEnd/>
            </a:ln>
          </p:spPr>
          <p:txBody>
            <a:bodyPr wrap="none" anchor="ctr"/>
            <a:lstStyle/>
            <a:p>
              <a:endParaRPr lang="en-US"/>
            </a:p>
          </p:txBody>
        </p:sp>
        <p:sp>
          <p:nvSpPr>
            <p:cNvPr id="176159" name="Line 24"/>
            <p:cNvSpPr>
              <a:spLocks noChangeShapeType="1"/>
            </p:cNvSpPr>
            <p:nvPr/>
          </p:nvSpPr>
          <p:spPr bwMode="auto">
            <a:xfrm flipV="1">
              <a:off x="5240" y="2291"/>
              <a:ext cx="0" cy="1230"/>
            </a:xfrm>
            <a:prstGeom prst="line">
              <a:avLst/>
            </a:prstGeom>
            <a:noFill/>
            <a:ln w="38100">
              <a:solidFill>
                <a:schemeClr val="tx1"/>
              </a:solidFill>
              <a:round/>
              <a:headEnd/>
              <a:tailEnd type="stealth" w="med" len="med"/>
            </a:ln>
          </p:spPr>
          <p:txBody>
            <a:bodyPr wrap="none" anchor="ctr"/>
            <a:lstStyle/>
            <a:p>
              <a:endParaRPr lang="en-US"/>
            </a:p>
          </p:txBody>
        </p:sp>
        <p:sp>
          <p:nvSpPr>
            <p:cNvPr id="176160" name="Line 25"/>
            <p:cNvSpPr>
              <a:spLocks noChangeShapeType="1"/>
            </p:cNvSpPr>
            <p:nvPr/>
          </p:nvSpPr>
          <p:spPr bwMode="auto">
            <a:xfrm flipV="1">
              <a:off x="304" y="476"/>
              <a:ext cx="10" cy="1165"/>
            </a:xfrm>
            <a:prstGeom prst="line">
              <a:avLst/>
            </a:prstGeom>
            <a:noFill/>
            <a:ln w="38100">
              <a:solidFill>
                <a:schemeClr val="tx1"/>
              </a:solidFill>
              <a:round/>
              <a:headEnd/>
              <a:tailEnd/>
            </a:ln>
          </p:spPr>
          <p:txBody>
            <a:bodyPr wrap="none" anchor="ctr"/>
            <a:lstStyle/>
            <a:p>
              <a:endParaRPr lang="en-US"/>
            </a:p>
          </p:txBody>
        </p:sp>
        <p:sp>
          <p:nvSpPr>
            <p:cNvPr id="176161" name="Line 26"/>
            <p:cNvSpPr>
              <a:spLocks noChangeShapeType="1"/>
            </p:cNvSpPr>
            <p:nvPr/>
          </p:nvSpPr>
          <p:spPr bwMode="auto">
            <a:xfrm flipV="1">
              <a:off x="313" y="2280"/>
              <a:ext cx="0" cy="1230"/>
            </a:xfrm>
            <a:prstGeom prst="line">
              <a:avLst/>
            </a:prstGeom>
            <a:noFill/>
            <a:ln w="38100">
              <a:solidFill>
                <a:schemeClr val="tx1"/>
              </a:solidFill>
              <a:round/>
              <a:headEnd/>
              <a:tailEnd/>
            </a:ln>
          </p:spPr>
          <p:txBody>
            <a:bodyPr wrap="none" anchor="ctr"/>
            <a:lstStyle/>
            <a:p>
              <a:endParaRPr lang="en-US"/>
            </a:p>
          </p:txBody>
        </p:sp>
        <p:sp>
          <p:nvSpPr>
            <p:cNvPr id="176162" name="Line 27"/>
            <p:cNvSpPr>
              <a:spLocks noChangeShapeType="1"/>
            </p:cNvSpPr>
            <p:nvPr/>
          </p:nvSpPr>
          <p:spPr bwMode="auto">
            <a:xfrm>
              <a:off x="323" y="467"/>
              <a:ext cx="4962" cy="29"/>
            </a:xfrm>
            <a:prstGeom prst="line">
              <a:avLst/>
            </a:prstGeom>
            <a:noFill/>
            <a:ln w="38100">
              <a:solidFill>
                <a:schemeClr val="tx1"/>
              </a:solidFill>
              <a:round/>
              <a:headEnd/>
              <a:tailEnd/>
            </a:ln>
          </p:spPr>
          <p:txBody>
            <a:bodyPr wrap="none" anchor="ctr"/>
            <a:lstStyle/>
            <a:p>
              <a:endParaRPr lang="en-US"/>
            </a:p>
          </p:txBody>
        </p:sp>
        <p:sp>
          <p:nvSpPr>
            <p:cNvPr id="176163" name="Line 28"/>
            <p:cNvSpPr>
              <a:spLocks noChangeShapeType="1"/>
            </p:cNvSpPr>
            <p:nvPr/>
          </p:nvSpPr>
          <p:spPr bwMode="auto">
            <a:xfrm>
              <a:off x="317" y="3509"/>
              <a:ext cx="4923" cy="29"/>
            </a:xfrm>
            <a:prstGeom prst="line">
              <a:avLst/>
            </a:prstGeom>
            <a:noFill/>
            <a:ln w="38100">
              <a:solidFill>
                <a:schemeClr val="tx1"/>
              </a:solidFill>
              <a:round/>
              <a:headEnd/>
              <a:tailEnd/>
            </a:ln>
          </p:spPr>
          <p:txBody>
            <a:bodyPr wrap="none" anchor="ctr"/>
            <a:lstStyle/>
            <a:p>
              <a:endParaRPr lang="en-US"/>
            </a:p>
          </p:txBody>
        </p:sp>
        <p:sp>
          <p:nvSpPr>
            <p:cNvPr id="176164" name="Line 29"/>
            <p:cNvSpPr>
              <a:spLocks noChangeShapeType="1"/>
            </p:cNvSpPr>
            <p:nvPr/>
          </p:nvSpPr>
          <p:spPr bwMode="auto">
            <a:xfrm>
              <a:off x="1247" y="476"/>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76165" name="Line 30"/>
            <p:cNvSpPr>
              <a:spLocks noChangeShapeType="1"/>
            </p:cNvSpPr>
            <p:nvPr/>
          </p:nvSpPr>
          <p:spPr bwMode="auto">
            <a:xfrm>
              <a:off x="2191" y="458"/>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76166" name="Line 31"/>
            <p:cNvSpPr>
              <a:spLocks noChangeShapeType="1"/>
            </p:cNvSpPr>
            <p:nvPr/>
          </p:nvSpPr>
          <p:spPr bwMode="auto">
            <a:xfrm>
              <a:off x="3198" y="467"/>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76167" name="Line 32"/>
            <p:cNvSpPr>
              <a:spLocks noChangeShapeType="1"/>
            </p:cNvSpPr>
            <p:nvPr/>
          </p:nvSpPr>
          <p:spPr bwMode="auto">
            <a:xfrm>
              <a:off x="4214" y="476"/>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76168" name="Line 33"/>
            <p:cNvSpPr>
              <a:spLocks noChangeShapeType="1"/>
            </p:cNvSpPr>
            <p:nvPr/>
          </p:nvSpPr>
          <p:spPr bwMode="auto">
            <a:xfrm>
              <a:off x="4830" y="476"/>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76169" name="Line 34"/>
            <p:cNvSpPr>
              <a:spLocks noChangeShapeType="1"/>
            </p:cNvSpPr>
            <p:nvPr/>
          </p:nvSpPr>
          <p:spPr bwMode="auto">
            <a:xfrm flipV="1">
              <a:off x="1247"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76170" name="Line 35"/>
            <p:cNvSpPr>
              <a:spLocks noChangeShapeType="1"/>
            </p:cNvSpPr>
            <p:nvPr/>
          </p:nvSpPr>
          <p:spPr bwMode="auto">
            <a:xfrm flipV="1">
              <a:off x="2218" y="3330"/>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76171" name="Line 36"/>
            <p:cNvSpPr>
              <a:spLocks noChangeShapeType="1"/>
            </p:cNvSpPr>
            <p:nvPr/>
          </p:nvSpPr>
          <p:spPr bwMode="auto">
            <a:xfrm flipV="1">
              <a:off x="3198"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76172" name="Line 37"/>
            <p:cNvSpPr>
              <a:spLocks noChangeShapeType="1"/>
            </p:cNvSpPr>
            <p:nvPr/>
          </p:nvSpPr>
          <p:spPr bwMode="auto">
            <a:xfrm flipV="1">
              <a:off x="4195"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76173" name="Line 38"/>
            <p:cNvSpPr>
              <a:spLocks noChangeShapeType="1"/>
            </p:cNvSpPr>
            <p:nvPr/>
          </p:nvSpPr>
          <p:spPr bwMode="auto">
            <a:xfrm flipV="1">
              <a:off x="4830"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76174" name="Line 39"/>
            <p:cNvSpPr>
              <a:spLocks noChangeShapeType="1"/>
            </p:cNvSpPr>
            <p:nvPr/>
          </p:nvSpPr>
          <p:spPr bwMode="auto">
            <a:xfrm>
              <a:off x="313" y="2296"/>
              <a:ext cx="0" cy="318"/>
            </a:xfrm>
            <a:prstGeom prst="line">
              <a:avLst/>
            </a:prstGeom>
            <a:noFill/>
            <a:ln w="38100">
              <a:solidFill>
                <a:schemeClr val="tx1"/>
              </a:solidFill>
              <a:round/>
              <a:headEnd/>
              <a:tailEnd type="triangle" w="lg" len="lg"/>
            </a:ln>
          </p:spPr>
          <p:txBody>
            <a:bodyPr wrap="none" anchor="ctr"/>
            <a:lstStyle/>
            <a:p>
              <a:endParaRPr lang="en-US"/>
            </a:p>
          </p:txBody>
        </p:sp>
        <p:sp>
          <p:nvSpPr>
            <p:cNvPr id="176175" name="Line 40"/>
            <p:cNvSpPr>
              <a:spLocks noChangeShapeType="1"/>
            </p:cNvSpPr>
            <p:nvPr/>
          </p:nvSpPr>
          <p:spPr bwMode="auto">
            <a:xfrm rot="10800000">
              <a:off x="304" y="1298"/>
              <a:ext cx="0" cy="318"/>
            </a:xfrm>
            <a:prstGeom prst="line">
              <a:avLst/>
            </a:prstGeom>
            <a:noFill/>
            <a:ln w="38100">
              <a:solidFill>
                <a:schemeClr val="tx1"/>
              </a:solidFill>
              <a:round/>
              <a:headEnd/>
              <a:tailEnd type="triangle" w="lg" len="lg"/>
            </a:ln>
          </p:spPr>
          <p:txBody>
            <a:bodyPr wrap="none" anchor="ctr"/>
            <a:lstStyle/>
            <a:p>
              <a:endParaRPr lang="en-US"/>
            </a:p>
          </p:txBody>
        </p:sp>
      </p:grpSp>
      <p:grpSp>
        <p:nvGrpSpPr>
          <p:cNvPr id="20" name="Group 43"/>
          <p:cNvGrpSpPr>
            <a:grpSpLocks/>
          </p:cNvGrpSpPr>
          <p:nvPr/>
        </p:nvGrpSpPr>
        <p:grpSpPr bwMode="auto">
          <a:xfrm>
            <a:off x="1666875" y="5640388"/>
            <a:ext cx="1500188" cy="360362"/>
            <a:chOff x="30" y="3672"/>
            <a:chExt cx="945" cy="227"/>
          </a:xfrm>
        </p:grpSpPr>
        <p:sp>
          <p:nvSpPr>
            <p:cNvPr id="176156" name="Rectangle 44"/>
            <p:cNvSpPr>
              <a:spLocks noChangeArrowheads="1"/>
            </p:cNvSpPr>
            <p:nvPr/>
          </p:nvSpPr>
          <p:spPr bwMode="auto">
            <a:xfrm>
              <a:off x="30" y="3672"/>
              <a:ext cx="907" cy="227"/>
            </a:xfrm>
            <a:prstGeom prst="rect">
              <a:avLst/>
            </a:prstGeom>
            <a:noFill/>
            <a:ln w="28575" algn="ctr">
              <a:noFill/>
              <a:miter lim="800000"/>
              <a:headEnd/>
              <a:tailEnd/>
            </a:ln>
          </p:spPr>
          <p:txBody>
            <a:bodyPr wrap="none" anchor="ctr"/>
            <a:lstStyle/>
            <a:p>
              <a:pPr algn="ctr"/>
              <a:r>
                <a:rPr lang="fa-IR">
                  <a:cs typeface="B Traffic" pitchFamily="2" charset="-78"/>
                </a:rPr>
                <a:t>ارزیابی استراتژی </a:t>
              </a:r>
              <a:endParaRPr lang="en-US">
                <a:cs typeface="B Traffic" pitchFamily="2" charset="-78"/>
              </a:endParaRPr>
            </a:p>
          </p:txBody>
        </p:sp>
        <p:sp>
          <p:nvSpPr>
            <p:cNvPr id="176157" name="Line 45"/>
            <p:cNvSpPr>
              <a:spLocks noChangeShapeType="1"/>
            </p:cNvSpPr>
            <p:nvPr/>
          </p:nvSpPr>
          <p:spPr bwMode="auto">
            <a:xfrm>
              <a:off x="975" y="3673"/>
              <a:ext cx="0" cy="226"/>
            </a:xfrm>
            <a:prstGeom prst="line">
              <a:avLst/>
            </a:prstGeom>
            <a:noFill/>
            <a:ln w="28575">
              <a:solidFill>
                <a:schemeClr val="tx1"/>
              </a:solidFill>
              <a:round/>
              <a:headEnd/>
              <a:tailEnd/>
            </a:ln>
          </p:spPr>
          <p:txBody>
            <a:bodyPr wrap="none" anchor="ctr"/>
            <a:lstStyle/>
            <a:p>
              <a:endParaRPr lang="en-US"/>
            </a:p>
          </p:txBody>
        </p:sp>
      </p:grpSp>
      <p:grpSp>
        <p:nvGrpSpPr>
          <p:cNvPr id="21" name="Group 46"/>
          <p:cNvGrpSpPr>
            <a:grpSpLocks/>
          </p:cNvGrpSpPr>
          <p:nvPr/>
        </p:nvGrpSpPr>
        <p:grpSpPr bwMode="auto">
          <a:xfrm>
            <a:off x="3167064" y="5630863"/>
            <a:ext cx="2655887" cy="360362"/>
            <a:chOff x="1035" y="3666"/>
            <a:chExt cx="1673" cy="227"/>
          </a:xfrm>
        </p:grpSpPr>
        <p:sp>
          <p:nvSpPr>
            <p:cNvPr id="176153" name="Rectangle 47"/>
            <p:cNvSpPr>
              <a:spLocks noChangeArrowheads="1"/>
            </p:cNvSpPr>
            <p:nvPr/>
          </p:nvSpPr>
          <p:spPr bwMode="auto">
            <a:xfrm>
              <a:off x="1301" y="3666"/>
              <a:ext cx="907" cy="227"/>
            </a:xfrm>
            <a:prstGeom prst="rect">
              <a:avLst/>
            </a:prstGeom>
            <a:noFill/>
            <a:ln w="28575" algn="ctr">
              <a:noFill/>
              <a:miter lim="800000"/>
              <a:headEnd/>
              <a:tailEnd/>
            </a:ln>
          </p:spPr>
          <p:txBody>
            <a:bodyPr wrap="none" anchor="ctr"/>
            <a:lstStyle/>
            <a:p>
              <a:pPr algn="ctr"/>
              <a:r>
                <a:rPr lang="fa-IR">
                  <a:cs typeface="B Traffic" pitchFamily="2" charset="-78"/>
                </a:rPr>
                <a:t>اجرای استراتژی </a:t>
              </a:r>
              <a:endParaRPr lang="en-US">
                <a:cs typeface="B Traffic" pitchFamily="2" charset="-78"/>
              </a:endParaRPr>
            </a:p>
          </p:txBody>
        </p:sp>
        <p:sp>
          <p:nvSpPr>
            <p:cNvPr id="176154" name="Line 48"/>
            <p:cNvSpPr>
              <a:spLocks noChangeShapeType="1"/>
            </p:cNvSpPr>
            <p:nvPr/>
          </p:nvSpPr>
          <p:spPr bwMode="auto">
            <a:xfrm>
              <a:off x="2254" y="3792"/>
              <a:ext cx="454" cy="1"/>
            </a:xfrm>
            <a:prstGeom prst="line">
              <a:avLst/>
            </a:prstGeom>
            <a:noFill/>
            <a:ln w="28575">
              <a:solidFill>
                <a:schemeClr val="tx1"/>
              </a:solidFill>
              <a:round/>
              <a:headEnd/>
              <a:tailEnd type="triangle" w="med" len="med"/>
            </a:ln>
          </p:spPr>
          <p:txBody>
            <a:bodyPr wrap="none" anchor="ctr"/>
            <a:lstStyle/>
            <a:p>
              <a:endParaRPr lang="en-US"/>
            </a:p>
          </p:txBody>
        </p:sp>
        <p:sp>
          <p:nvSpPr>
            <p:cNvPr id="176155" name="Line 49"/>
            <p:cNvSpPr>
              <a:spLocks noChangeShapeType="1"/>
            </p:cNvSpPr>
            <p:nvPr/>
          </p:nvSpPr>
          <p:spPr bwMode="auto">
            <a:xfrm flipH="1">
              <a:off x="1035" y="3764"/>
              <a:ext cx="326" cy="0"/>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22" name="Group 50"/>
          <p:cNvGrpSpPr>
            <a:grpSpLocks/>
          </p:cNvGrpSpPr>
          <p:nvPr/>
        </p:nvGrpSpPr>
        <p:grpSpPr bwMode="auto">
          <a:xfrm>
            <a:off x="5843589" y="5616576"/>
            <a:ext cx="3455987" cy="385763"/>
            <a:chOff x="2699" y="3657"/>
            <a:chExt cx="2177" cy="243"/>
          </a:xfrm>
        </p:grpSpPr>
        <p:sp>
          <p:nvSpPr>
            <p:cNvPr id="176150" name="Rectangle 51"/>
            <p:cNvSpPr>
              <a:spLocks noChangeArrowheads="1"/>
            </p:cNvSpPr>
            <p:nvPr/>
          </p:nvSpPr>
          <p:spPr bwMode="auto">
            <a:xfrm>
              <a:off x="3969" y="3657"/>
              <a:ext cx="907" cy="227"/>
            </a:xfrm>
            <a:prstGeom prst="rect">
              <a:avLst/>
            </a:prstGeom>
            <a:noFill/>
            <a:ln w="28575" algn="ctr">
              <a:noFill/>
              <a:miter lim="800000"/>
              <a:headEnd/>
              <a:tailEnd/>
            </a:ln>
          </p:spPr>
          <p:txBody>
            <a:bodyPr wrap="none" anchor="ctr"/>
            <a:lstStyle/>
            <a:p>
              <a:pPr algn="ctr"/>
              <a:r>
                <a:rPr lang="fa-IR">
                  <a:cs typeface="B Traffic" pitchFamily="2" charset="-78"/>
                </a:rPr>
                <a:t>تدوین استراتژی </a:t>
              </a:r>
              <a:endParaRPr lang="en-US">
                <a:cs typeface="B Traffic" pitchFamily="2" charset="-78"/>
              </a:endParaRPr>
            </a:p>
          </p:txBody>
        </p:sp>
        <p:sp>
          <p:nvSpPr>
            <p:cNvPr id="176151" name="Line 52"/>
            <p:cNvSpPr>
              <a:spLocks noChangeShapeType="1"/>
            </p:cNvSpPr>
            <p:nvPr/>
          </p:nvSpPr>
          <p:spPr bwMode="auto">
            <a:xfrm>
              <a:off x="2699" y="3674"/>
              <a:ext cx="0" cy="226"/>
            </a:xfrm>
            <a:prstGeom prst="line">
              <a:avLst/>
            </a:prstGeom>
            <a:noFill/>
            <a:ln w="28575">
              <a:solidFill>
                <a:schemeClr val="tx1"/>
              </a:solidFill>
              <a:round/>
              <a:headEnd/>
              <a:tailEnd/>
            </a:ln>
          </p:spPr>
          <p:txBody>
            <a:bodyPr wrap="none" anchor="ctr"/>
            <a:lstStyle/>
            <a:p>
              <a:endParaRPr lang="en-US"/>
            </a:p>
          </p:txBody>
        </p:sp>
        <p:sp>
          <p:nvSpPr>
            <p:cNvPr id="176152" name="Line 54"/>
            <p:cNvSpPr>
              <a:spLocks noChangeShapeType="1"/>
            </p:cNvSpPr>
            <p:nvPr/>
          </p:nvSpPr>
          <p:spPr bwMode="auto">
            <a:xfrm flipH="1">
              <a:off x="2699" y="3793"/>
              <a:ext cx="1224" cy="0"/>
            </a:xfrm>
            <a:prstGeom prst="line">
              <a:avLst/>
            </a:prstGeom>
            <a:noFill/>
            <a:ln w="28575">
              <a:solidFill>
                <a:schemeClr val="tx1"/>
              </a:solidFill>
              <a:round/>
              <a:headEnd/>
              <a:tailEnd type="triangle" w="med" len="med"/>
            </a:ln>
          </p:spPr>
          <p:txBody>
            <a:bodyPr wrap="none" anchor="ctr"/>
            <a:lstStyle/>
            <a:p>
              <a:endParaRPr lang="en-US"/>
            </a:p>
          </p:txBody>
        </p:sp>
      </p:grpSp>
      <p:sp>
        <p:nvSpPr>
          <p:cNvPr id="50" name="Rectangle 55"/>
          <p:cNvSpPr>
            <a:spLocks noChangeArrowheads="1"/>
          </p:cNvSpPr>
          <p:nvPr/>
        </p:nvSpPr>
        <p:spPr bwMode="auto">
          <a:xfrm>
            <a:off x="3413125" y="354013"/>
            <a:ext cx="5111750" cy="360362"/>
          </a:xfrm>
          <a:prstGeom prst="rect">
            <a:avLst/>
          </a:prstGeom>
          <a:noFill/>
          <a:ln w="28575" algn="ctr">
            <a:noFill/>
            <a:miter lim="800000"/>
            <a:headEnd/>
            <a:tailEnd/>
          </a:ln>
          <a:effectLst>
            <a:outerShdw dist="35921" dir="2700000" algn="ctr" rotWithShape="0">
              <a:schemeClr val="bg2">
                <a:alpha val="50000"/>
              </a:schemeClr>
            </a:outerShdw>
          </a:effectLst>
        </p:spPr>
        <p:txBody>
          <a:bodyPr wrap="none" anchor="ctr"/>
          <a:lstStyle/>
          <a:p>
            <a:pPr algn="ctr">
              <a:defRPr/>
            </a:pPr>
            <a:r>
              <a:rPr lang="fa-IR" sz="2800" dirty="0">
                <a:solidFill>
                  <a:srgbClr val="C00000"/>
                </a:solidFill>
                <a:latin typeface="Arial" pitchFamily="34" charset="0"/>
                <a:cs typeface="B Titr" pitchFamily="2" charset="-78"/>
              </a:rPr>
              <a:t>الگوی جامع مدیریت استراتژیک </a:t>
            </a:r>
            <a:endParaRPr lang="en-US" sz="2800" dirty="0">
              <a:solidFill>
                <a:srgbClr val="C00000"/>
              </a:solidFill>
              <a:latin typeface="Arial" pitchFamily="34" charset="0"/>
              <a:cs typeface="B Titr" pitchFamily="2" charset="-78"/>
            </a:endParaRPr>
          </a:p>
        </p:txBody>
      </p:sp>
      <p:cxnSp>
        <p:nvCxnSpPr>
          <p:cNvPr id="51" name="Straight Arrow Connector 50"/>
          <p:cNvCxnSpPr>
            <a:stCxn id="176150" idx="3"/>
          </p:cNvCxnSpPr>
          <p:nvPr/>
        </p:nvCxnSpPr>
        <p:spPr>
          <a:xfrm flipV="1">
            <a:off x="9299575" y="5786438"/>
            <a:ext cx="439738" cy="1111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Slide Number Placeholder 23"/>
          <p:cNvSpPr>
            <a:spLocks noGrp="1"/>
          </p:cNvSpPr>
          <p:nvPr>
            <p:ph type="sldNum" sz="quarter" idx="12"/>
          </p:nvPr>
        </p:nvSpPr>
        <p:spPr/>
        <p:txBody>
          <a:bodyPr/>
          <a:lstStyle/>
          <a:p>
            <a:fld id="{2E913F20-3FAA-4128-8D06-C3B0AA9DFCF9}" type="slidenum">
              <a:rPr lang="en-US" smtClean="0"/>
              <a:t>129</a:t>
            </a:fld>
            <a:endParaRPr lang="en-US"/>
          </a:p>
        </p:txBody>
      </p:sp>
    </p:spTree>
    <p:extLst>
      <p:ext uri="{BB962C8B-B14F-4D97-AF65-F5344CB8AC3E}">
        <p14:creationId xmlns:p14="http://schemas.microsoft.com/office/powerpoint/2010/main" val="214293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ox(out)">
                                      <p:cBhvr>
                                        <p:cTn id="7" dur="2000"/>
                                        <p:tgtEl>
                                          <p:spTgt spid="50"/>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2000"/>
                                        <p:tgtEl>
                                          <p:spTgt spid="4"/>
                                        </p:tgtEl>
                                      </p:cBhvr>
                                    </p:animEffect>
                                  </p:childTnLst>
                                </p:cTn>
                              </p:par>
                            </p:childTnLst>
                          </p:cTn>
                        </p:par>
                        <p:par>
                          <p:cTn id="12" fill="hold">
                            <p:stCondLst>
                              <p:cond delay="4000"/>
                            </p:stCondLst>
                            <p:childTnLst>
                              <p:par>
                                <p:cTn id="13" presetID="4" presetClass="entr" presetSubtype="3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out)">
                                      <p:cBhvr>
                                        <p:cTn id="15" dur="2000"/>
                                        <p:tgtEl>
                                          <p:spTgt spid="16"/>
                                        </p:tgtEl>
                                      </p:cBhvr>
                                    </p:animEffect>
                                  </p:childTnLst>
                                </p:cTn>
                              </p:par>
                            </p:childTnLst>
                          </p:cTn>
                        </p:par>
                        <p:par>
                          <p:cTn id="16" fill="hold">
                            <p:stCondLst>
                              <p:cond delay="6000"/>
                            </p:stCondLst>
                            <p:childTnLst>
                              <p:par>
                                <p:cTn id="17" presetID="4"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2000"/>
                                        <p:tgtEl>
                                          <p:spTgt spid="12"/>
                                        </p:tgtEl>
                                      </p:cBhvr>
                                    </p:animEffect>
                                  </p:childTnLst>
                                </p:cTn>
                              </p:par>
                            </p:childTnLst>
                          </p:cTn>
                        </p:par>
                        <p:par>
                          <p:cTn id="20" fill="hold">
                            <p:stCondLst>
                              <p:cond delay="8000"/>
                            </p:stCondLst>
                            <p:childTnLst>
                              <p:par>
                                <p:cTn id="21" presetID="4"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2000"/>
                                        <p:tgtEl>
                                          <p:spTgt spid="9"/>
                                        </p:tgtEl>
                                      </p:cBhvr>
                                    </p:animEffect>
                                  </p:childTnLst>
                                </p:cTn>
                              </p:par>
                            </p:childTnLst>
                          </p:cTn>
                        </p:par>
                        <p:par>
                          <p:cTn id="24" fill="hold">
                            <p:stCondLst>
                              <p:cond delay="10000"/>
                            </p:stCondLst>
                            <p:childTnLst>
                              <p:par>
                                <p:cTn id="25" presetID="4"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2000"/>
                                        <p:tgtEl>
                                          <p:spTgt spid="6"/>
                                        </p:tgtEl>
                                      </p:cBhvr>
                                    </p:animEffect>
                                  </p:childTnLst>
                                </p:cTn>
                              </p:par>
                            </p:childTnLst>
                          </p:cTn>
                        </p:par>
                        <p:par>
                          <p:cTn id="28" fill="hold">
                            <p:stCondLst>
                              <p:cond delay="12000"/>
                            </p:stCondLst>
                            <p:childTnLst>
                              <p:par>
                                <p:cTn id="29" presetID="3" presetClass="entr" presetSubtype="5"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vertical)">
                                      <p:cBhvr>
                                        <p:cTn id="31" dur="2000"/>
                                        <p:tgtEl>
                                          <p:spTgt spid="17"/>
                                        </p:tgtEl>
                                      </p:cBhvr>
                                    </p:animEffect>
                                  </p:childTnLst>
                                </p:cTn>
                              </p:par>
                            </p:childTnLst>
                          </p:cTn>
                        </p:par>
                        <p:par>
                          <p:cTn id="32" fill="hold">
                            <p:stCondLst>
                              <p:cond delay="14000"/>
                            </p:stCondLst>
                            <p:childTnLst>
                              <p:par>
                                <p:cTn id="33" presetID="4"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ox(in)">
                                      <p:cBhvr>
                                        <p:cTn id="35" dur="2000"/>
                                        <p:tgtEl>
                                          <p:spTgt spid="22"/>
                                        </p:tgtEl>
                                      </p:cBhvr>
                                    </p:animEffect>
                                  </p:childTnLst>
                                </p:cTn>
                              </p:par>
                            </p:childTnLst>
                          </p:cTn>
                        </p:par>
                        <p:par>
                          <p:cTn id="36" fill="hold">
                            <p:stCondLst>
                              <p:cond delay="16000"/>
                            </p:stCondLst>
                            <p:childTnLst>
                              <p:par>
                                <p:cTn id="37" presetID="4" presetClass="entr" presetSubtype="16"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ox(in)">
                                      <p:cBhvr>
                                        <p:cTn id="39" dur="2000"/>
                                        <p:tgtEl>
                                          <p:spTgt spid="21"/>
                                        </p:tgtEl>
                                      </p:cBhvr>
                                    </p:animEffect>
                                  </p:childTnLst>
                                </p:cTn>
                              </p:par>
                            </p:childTnLst>
                          </p:cTn>
                        </p:par>
                        <p:par>
                          <p:cTn id="40" fill="hold">
                            <p:stCondLst>
                              <p:cond delay="18000"/>
                            </p:stCondLst>
                            <p:childTnLst>
                              <p:par>
                                <p:cTn id="41" presetID="4"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ox(in)">
                                      <p:cBhvr>
                                        <p:cTn id="4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417486" y="259349"/>
            <a:ext cx="7858147" cy="854080"/>
          </a:xfrm>
          <a:prstGeom prst="rect">
            <a:avLst/>
          </a:prstGeom>
        </p:spPr>
        <p:txBody>
          <a:bodyPr>
            <a:spAutoFit/>
          </a:bodyPr>
          <a:lstStyle/>
          <a:p>
            <a:pPr algn="r" rtl="1">
              <a:lnSpc>
                <a:spcPct val="150000"/>
              </a:lnSpc>
              <a:spcBef>
                <a:spcPct val="20000"/>
              </a:spcBef>
              <a:defRPr/>
            </a:pPr>
            <a:r>
              <a:rPr lang="fa-IR" sz="3600" dirty="0">
                <a:latin typeface="Titr" pitchFamily="2" charset="-78"/>
                <a:cs typeface="B Titr" pitchFamily="2" charset="-78"/>
              </a:rPr>
              <a:t>مفهوم استراتژی </a:t>
            </a:r>
            <a:r>
              <a:rPr lang="fa-IR" sz="2400" dirty="0">
                <a:latin typeface="Titr" pitchFamily="2" charset="-78"/>
                <a:cs typeface="B Titr" pitchFamily="2" charset="-78"/>
              </a:rPr>
              <a:t>( </a:t>
            </a:r>
            <a:r>
              <a:rPr lang="en-US" sz="2400" kern="10" dirty="0">
                <a:ln w="9525">
                  <a:solidFill>
                    <a:srgbClr val="000000"/>
                  </a:solidFill>
                  <a:round/>
                  <a:headEnd/>
                  <a:tailEnd/>
                </a:ln>
                <a:latin typeface="Arial Black"/>
                <a:cs typeface="Arial" pitchFamily="34" charset="0"/>
              </a:rPr>
              <a:t>The </a:t>
            </a:r>
            <a:r>
              <a:rPr lang="en-US" sz="2400" kern="10" dirty="0" err="1">
                <a:ln w="9525">
                  <a:solidFill>
                    <a:srgbClr val="000000"/>
                  </a:solidFill>
                  <a:round/>
                  <a:headEnd/>
                  <a:tailEnd/>
                </a:ln>
                <a:latin typeface="Arial Black"/>
                <a:cs typeface="Arial" pitchFamily="34" charset="0"/>
              </a:rPr>
              <a:t>Concepet</a:t>
            </a:r>
            <a:r>
              <a:rPr lang="en-US" sz="2400" kern="10" dirty="0">
                <a:ln w="9525">
                  <a:solidFill>
                    <a:srgbClr val="000000"/>
                  </a:solidFill>
                  <a:round/>
                  <a:headEnd/>
                  <a:tailEnd/>
                </a:ln>
                <a:latin typeface="Arial Black"/>
                <a:cs typeface="Arial" pitchFamily="34" charset="0"/>
              </a:rPr>
              <a:t> of Strategy</a:t>
            </a:r>
            <a:r>
              <a:rPr lang="fa-IR" sz="2400" dirty="0">
                <a:latin typeface="Titr" pitchFamily="2" charset="-78"/>
                <a:cs typeface="B Titr" pitchFamily="2" charset="-78"/>
              </a:rPr>
              <a:t> ) :</a:t>
            </a:r>
            <a:endParaRPr lang="fa-IR" sz="3600" b="1" dirty="0">
              <a:latin typeface="Titr" pitchFamily="2" charset="-78"/>
              <a:cs typeface="B Titr" pitchFamily="2" charset="-78"/>
            </a:endParaRPr>
          </a:p>
        </p:txBody>
      </p:sp>
      <p:sp>
        <p:nvSpPr>
          <p:cNvPr id="16" name="Rectangle 15"/>
          <p:cNvSpPr>
            <a:spLocks noChangeArrowheads="1"/>
          </p:cNvSpPr>
          <p:nvPr/>
        </p:nvSpPr>
        <p:spPr bwMode="auto">
          <a:xfrm>
            <a:off x="685794" y="1618785"/>
            <a:ext cx="10858781" cy="4524315"/>
          </a:xfrm>
          <a:prstGeom prst="rect">
            <a:avLst/>
          </a:prstGeom>
          <a:noFill/>
          <a:ln w="9525">
            <a:noFill/>
            <a:miter lim="800000"/>
            <a:headEnd/>
            <a:tailEnd/>
          </a:ln>
        </p:spPr>
        <p:txBody>
          <a:bodyPr wrap="square">
            <a:spAutoFit/>
          </a:bodyPr>
          <a:lstStyle/>
          <a:p>
            <a:pPr algn="justLow" rtl="1">
              <a:lnSpc>
                <a:spcPct val="150000"/>
              </a:lnSpc>
              <a:buClr>
                <a:srgbClr val="7030A0"/>
              </a:buClr>
              <a:buFont typeface="Wingdings" pitchFamily="2" charset="2"/>
              <a:buChar char="v"/>
            </a:pPr>
            <a:r>
              <a:rPr lang="ar-SA" sz="3200" b="1" dirty="0">
                <a:cs typeface="B Nazanin" pitchFamily="2" charset="-78"/>
              </a:rPr>
              <a:t>استرات</a:t>
            </a:r>
            <a:r>
              <a:rPr lang="fa-IR" sz="3200" b="1" dirty="0">
                <a:cs typeface="B Nazanin" pitchFamily="2" charset="-78"/>
              </a:rPr>
              <a:t>ژ</a:t>
            </a:r>
            <a:r>
              <a:rPr lang="ar-SA" sz="3200" b="1" dirty="0">
                <a:cs typeface="B Nazanin" pitchFamily="2" charset="-78"/>
              </a:rPr>
              <a:t>ي ابزار مقاصد و</a:t>
            </a:r>
            <a:r>
              <a:rPr lang="fa-IR" sz="3200" b="1" dirty="0">
                <a:cs typeface="B Nazanin" pitchFamily="2" charset="-78"/>
              </a:rPr>
              <a:t> </a:t>
            </a:r>
            <a:r>
              <a:rPr lang="ar-SA" sz="3200" b="1" dirty="0">
                <a:cs typeface="B Nazanin" pitchFamily="2" charset="-78"/>
              </a:rPr>
              <a:t>خواسته</a:t>
            </a:r>
            <a:r>
              <a:rPr lang="fa-IR" sz="3200" b="1" dirty="0">
                <a:cs typeface="B Nazanin" pitchFamily="2" charset="-78"/>
              </a:rPr>
              <a:t> </a:t>
            </a:r>
            <a:r>
              <a:rPr lang="ar-SA" sz="3200" b="1" dirty="0">
                <a:cs typeface="B Nazanin" pitchFamily="2" charset="-78"/>
              </a:rPr>
              <a:t>هاي</a:t>
            </a:r>
            <a:r>
              <a:rPr lang="fa-IR" sz="3200" b="1" dirty="0">
                <a:cs typeface="B Nazanin" pitchFamily="2" charset="-78"/>
              </a:rPr>
              <a:t> </a:t>
            </a:r>
            <a:r>
              <a:rPr lang="ar-SA" sz="3200" b="1" dirty="0">
                <a:cs typeface="B Nazanin" pitchFamily="2" charset="-78"/>
              </a:rPr>
              <a:t>خوش بينانه</a:t>
            </a:r>
            <a:r>
              <a:rPr lang="fa-IR" sz="3200" b="1" dirty="0">
                <a:cs typeface="B Nazanin" pitchFamily="2" charset="-78"/>
              </a:rPr>
              <a:t> </a:t>
            </a:r>
            <a:r>
              <a:rPr lang="ar-SA" sz="3200" b="1" dirty="0" smtClean="0">
                <a:cs typeface="B Nazanin" pitchFamily="2" charset="-78"/>
              </a:rPr>
              <a:t>نيست</a:t>
            </a:r>
            <a:r>
              <a:rPr lang="fa-IR" sz="3200" b="1" dirty="0" smtClean="0">
                <a:cs typeface="B Nazanin" pitchFamily="2" charset="-78"/>
              </a:rPr>
              <a:t> . </a:t>
            </a:r>
            <a:r>
              <a:rPr lang="ar-SA" sz="3200" b="1" dirty="0" smtClean="0">
                <a:cs typeface="B Nazanin" pitchFamily="2" charset="-78"/>
              </a:rPr>
              <a:t>ترسيم </a:t>
            </a:r>
            <a:r>
              <a:rPr lang="ar-SA" sz="3200" b="1" dirty="0">
                <a:cs typeface="B Nazanin" pitchFamily="2" charset="-78"/>
              </a:rPr>
              <a:t>تصويري</a:t>
            </a:r>
            <a:r>
              <a:rPr lang="fa-IR" sz="3200" b="1" dirty="0">
                <a:cs typeface="B Nazanin" pitchFamily="2" charset="-78"/>
              </a:rPr>
              <a:t> </a:t>
            </a:r>
            <a:r>
              <a:rPr lang="ar-SA" sz="3200" b="1" dirty="0">
                <a:cs typeface="B Nazanin" pitchFamily="2" charset="-78"/>
              </a:rPr>
              <a:t>از</a:t>
            </a:r>
            <a:r>
              <a:rPr lang="fa-IR" sz="3200" b="1" dirty="0">
                <a:cs typeface="B Nazanin" pitchFamily="2" charset="-78"/>
              </a:rPr>
              <a:t> آ</a:t>
            </a:r>
            <a:r>
              <a:rPr lang="ar-SA" sz="3200" b="1" dirty="0">
                <a:cs typeface="B Nazanin" pitchFamily="2" charset="-78"/>
              </a:rPr>
              <a:t>ينده وانتخاب جاي</a:t>
            </a:r>
            <a:r>
              <a:rPr lang="fa-IR" sz="3200" b="1" dirty="0">
                <a:cs typeface="B Nazanin" pitchFamily="2" charset="-78"/>
              </a:rPr>
              <a:t>گ</a:t>
            </a:r>
            <a:r>
              <a:rPr lang="ar-SA" sz="3200" b="1" dirty="0">
                <a:cs typeface="B Nazanin" pitchFamily="2" charset="-78"/>
              </a:rPr>
              <a:t>اهي جذاب</a:t>
            </a:r>
            <a:r>
              <a:rPr lang="fa-IR" sz="3200" b="1" dirty="0">
                <a:cs typeface="B Nazanin" pitchFamily="2" charset="-78"/>
              </a:rPr>
              <a:t> </a:t>
            </a:r>
            <a:r>
              <a:rPr lang="ar-SA" sz="3200" b="1" dirty="0">
                <a:cs typeface="B Nazanin" pitchFamily="2" charset="-78"/>
              </a:rPr>
              <a:t>در اين</a:t>
            </a:r>
            <a:r>
              <a:rPr lang="fa-IR" sz="3200" b="1" dirty="0">
                <a:cs typeface="B Nazanin" pitchFamily="2" charset="-78"/>
              </a:rPr>
              <a:t> </a:t>
            </a:r>
            <a:r>
              <a:rPr lang="ar-SA" sz="3200" b="1" dirty="0">
                <a:cs typeface="B Nazanin" pitchFamily="2" charset="-78"/>
              </a:rPr>
              <a:t>تصوير</a:t>
            </a:r>
            <a:r>
              <a:rPr lang="fa-IR" sz="3200" b="1" dirty="0">
                <a:cs typeface="B Nazanin" pitchFamily="2" charset="-78"/>
              </a:rPr>
              <a:t>، </a:t>
            </a:r>
            <a:r>
              <a:rPr lang="ar-SA" sz="3200" b="1" dirty="0">
                <a:cs typeface="B Nazanin" pitchFamily="2" charset="-78"/>
              </a:rPr>
              <a:t>طرح استرات</a:t>
            </a:r>
            <a:r>
              <a:rPr lang="fa-IR" sz="3200" b="1" dirty="0">
                <a:cs typeface="B Nazanin" pitchFamily="2" charset="-78"/>
              </a:rPr>
              <a:t>ژ</a:t>
            </a:r>
            <a:r>
              <a:rPr lang="ar-SA" sz="3200" b="1" dirty="0">
                <a:cs typeface="B Nazanin" pitchFamily="2" charset="-78"/>
              </a:rPr>
              <a:t>يك محسوب نمي</a:t>
            </a:r>
            <a:r>
              <a:rPr lang="fa-IR" sz="3200" b="1" dirty="0">
                <a:cs typeface="B Nazanin" pitchFamily="2" charset="-78"/>
              </a:rPr>
              <a:t> </a:t>
            </a:r>
            <a:r>
              <a:rPr lang="ar-SA" sz="3200" b="1" dirty="0" smtClean="0">
                <a:cs typeface="B Nazanin" pitchFamily="2" charset="-78"/>
              </a:rPr>
              <a:t>شود</a:t>
            </a:r>
            <a:r>
              <a:rPr lang="fa-IR" sz="3200" b="1" dirty="0" smtClean="0">
                <a:cs typeface="B Nazanin" pitchFamily="2" charset="-78"/>
              </a:rPr>
              <a:t>.</a:t>
            </a:r>
            <a:endParaRPr lang="fa-IR" sz="3200" b="1" dirty="0">
              <a:cs typeface="B Nazanin" pitchFamily="2" charset="-78"/>
            </a:endParaRPr>
          </a:p>
          <a:p>
            <a:pPr algn="justLow" rtl="1">
              <a:lnSpc>
                <a:spcPct val="150000"/>
              </a:lnSpc>
              <a:buClr>
                <a:srgbClr val="7030A0"/>
              </a:buClr>
              <a:buFont typeface="Wingdings" pitchFamily="2" charset="2"/>
              <a:buChar char="v"/>
            </a:pPr>
            <a:r>
              <a:rPr lang="ar-SA" sz="3200" b="1" dirty="0">
                <a:cs typeface="B Nazanin" pitchFamily="2" charset="-78"/>
              </a:rPr>
              <a:t>استرات</a:t>
            </a:r>
            <a:r>
              <a:rPr lang="fa-IR" sz="3200" b="1" dirty="0">
                <a:cs typeface="B Nazanin" pitchFamily="2" charset="-78"/>
              </a:rPr>
              <a:t>ژ</a:t>
            </a:r>
            <a:r>
              <a:rPr lang="ar-SA" sz="3200" b="1" dirty="0">
                <a:cs typeface="B Nazanin" pitchFamily="2" charset="-78"/>
              </a:rPr>
              <a:t>ي تعدادي ايده درذهن </a:t>
            </a:r>
            <a:r>
              <a:rPr lang="fa-IR" sz="3200" b="1" dirty="0">
                <a:cs typeface="B Nazanin" pitchFamily="2" charset="-78"/>
              </a:rPr>
              <a:t>چ</a:t>
            </a:r>
            <a:r>
              <a:rPr lang="ar-SA" sz="3200" b="1" dirty="0">
                <a:cs typeface="B Nazanin" pitchFamily="2" charset="-78"/>
              </a:rPr>
              <a:t>ند </a:t>
            </a:r>
            <a:r>
              <a:rPr lang="ar-SA" sz="3200" b="1" dirty="0" smtClean="0">
                <a:cs typeface="B Nazanin" pitchFamily="2" charset="-78"/>
              </a:rPr>
              <a:t>رهبر</a:t>
            </a:r>
            <a:r>
              <a:rPr lang="fa-IR" sz="3200" b="1" dirty="0" smtClean="0">
                <a:cs typeface="B Nazanin" pitchFamily="2" charset="-78"/>
              </a:rPr>
              <a:t> </a:t>
            </a:r>
            <a:r>
              <a:rPr lang="ar-SA" sz="3200" b="1" dirty="0" smtClean="0">
                <a:cs typeface="B Nazanin" pitchFamily="2" charset="-78"/>
              </a:rPr>
              <a:t>و</a:t>
            </a:r>
            <a:r>
              <a:rPr lang="fa-IR" sz="3200" b="1" dirty="0" smtClean="0">
                <a:cs typeface="B Nazanin" pitchFamily="2" charset="-78"/>
              </a:rPr>
              <a:t> </a:t>
            </a:r>
            <a:r>
              <a:rPr lang="ar-SA" sz="3200" b="1" dirty="0" smtClean="0">
                <a:cs typeface="B Nazanin" pitchFamily="2" charset="-78"/>
              </a:rPr>
              <a:t>نخب</a:t>
            </a:r>
            <a:r>
              <a:rPr lang="fa-IR" sz="3200" b="1" dirty="0">
                <a:cs typeface="B Nazanin" pitchFamily="2" charset="-78"/>
              </a:rPr>
              <a:t>گ</a:t>
            </a:r>
            <a:r>
              <a:rPr lang="ar-SA" sz="3200" b="1" dirty="0">
                <a:cs typeface="B Nazanin" pitchFamily="2" charset="-78"/>
              </a:rPr>
              <a:t>ان</a:t>
            </a:r>
            <a:r>
              <a:rPr lang="fa-IR" sz="3200" b="1" dirty="0">
                <a:cs typeface="B Nazanin" pitchFamily="2" charset="-78"/>
              </a:rPr>
              <a:t> </a:t>
            </a:r>
            <a:r>
              <a:rPr lang="ar-SA" sz="3200" b="1" dirty="0">
                <a:cs typeface="B Nazanin" pitchFamily="2" charset="-78"/>
              </a:rPr>
              <a:t>كشورنيس</a:t>
            </a:r>
            <a:r>
              <a:rPr lang="fa-IR" sz="3200" b="1" dirty="0">
                <a:cs typeface="B Nazanin" pitchFamily="2" charset="-78"/>
              </a:rPr>
              <a:t>ت. </a:t>
            </a:r>
            <a:r>
              <a:rPr lang="ar-SA" sz="3200" b="1" dirty="0">
                <a:cs typeface="B Nazanin" pitchFamily="2" charset="-78"/>
              </a:rPr>
              <a:t>اين عقايد</a:t>
            </a:r>
            <a:r>
              <a:rPr lang="fa-IR" sz="3200" b="1" dirty="0">
                <a:cs typeface="B Nazanin" pitchFamily="2" charset="-78"/>
              </a:rPr>
              <a:t> </a:t>
            </a:r>
            <a:r>
              <a:rPr lang="ar-SA" sz="3200" b="1" dirty="0">
                <a:cs typeface="B Nazanin" pitchFamily="2" charset="-78"/>
              </a:rPr>
              <a:t>مي بايست</a:t>
            </a:r>
            <a:r>
              <a:rPr lang="fa-IR" sz="3200" b="1" dirty="0">
                <a:cs typeface="B Nazanin" pitchFamily="2" charset="-78"/>
              </a:rPr>
              <a:t> گ</a:t>
            </a:r>
            <a:r>
              <a:rPr lang="ar-SA" sz="3200" b="1" dirty="0">
                <a:cs typeface="B Nazanin" pitchFamily="2" charset="-78"/>
              </a:rPr>
              <a:t>سترش</a:t>
            </a:r>
            <a:r>
              <a:rPr lang="fa-IR" sz="3200" b="1" dirty="0">
                <a:cs typeface="B Nazanin" pitchFamily="2" charset="-78"/>
              </a:rPr>
              <a:t> </a:t>
            </a:r>
            <a:r>
              <a:rPr lang="ar-SA" sz="3200" b="1" dirty="0">
                <a:cs typeface="B Nazanin" pitchFamily="2" charset="-78"/>
              </a:rPr>
              <a:t>يافته</a:t>
            </a:r>
            <a:r>
              <a:rPr lang="fa-IR" sz="3200" b="1" dirty="0">
                <a:cs typeface="B Nazanin" pitchFamily="2" charset="-78"/>
              </a:rPr>
              <a:t> </a:t>
            </a:r>
            <a:r>
              <a:rPr lang="ar-SA" sz="3200" b="1" dirty="0">
                <a:cs typeface="B Nazanin" pitchFamily="2" charset="-78"/>
              </a:rPr>
              <a:t>توسط كليه مديران</a:t>
            </a:r>
            <a:r>
              <a:rPr lang="fa-IR" sz="3200" b="1" dirty="0">
                <a:cs typeface="B Nazanin" pitchFamily="2" charset="-78"/>
              </a:rPr>
              <a:t> </a:t>
            </a:r>
            <a:r>
              <a:rPr lang="ar-SA" sz="3200" b="1" dirty="0" smtClean="0">
                <a:cs typeface="B Nazanin" pitchFamily="2" charset="-78"/>
              </a:rPr>
              <a:t>كشور</a:t>
            </a:r>
            <a:r>
              <a:rPr lang="fa-IR" sz="3200" b="1" dirty="0" smtClean="0">
                <a:cs typeface="B Nazanin" pitchFamily="2" charset="-78"/>
              </a:rPr>
              <a:t> </a:t>
            </a:r>
            <a:r>
              <a:rPr lang="ar-SA" sz="3200" b="1" dirty="0" smtClean="0">
                <a:cs typeface="B Nazanin" pitchFamily="2" charset="-78"/>
              </a:rPr>
              <a:t>لااقل </a:t>
            </a:r>
            <a:r>
              <a:rPr lang="ar-SA" sz="3200" b="1" dirty="0">
                <a:cs typeface="B Nazanin" pitchFamily="2" charset="-78"/>
              </a:rPr>
              <a:t>درسطوح متوسط</a:t>
            </a:r>
            <a:r>
              <a:rPr lang="fa-IR" sz="3200" b="1" dirty="0">
                <a:cs typeface="B Nazanin" pitchFamily="2" charset="-78"/>
              </a:rPr>
              <a:t> و </a:t>
            </a:r>
            <a:r>
              <a:rPr lang="ar-SA" sz="3200" b="1" dirty="0">
                <a:cs typeface="B Nazanin" pitchFamily="2" charset="-78"/>
              </a:rPr>
              <a:t>حتي</a:t>
            </a:r>
            <a:r>
              <a:rPr lang="fa-IR" sz="3200" b="1" dirty="0">
                <a:cs typeface="B Nazanin" pitchFamily="2" charset="-78"/>
              </a:rPr>
              <a:t> پ</a:t>
            </a:r>
            <a:r>
              <a:rPr lang="ar-SA" sz="3200" b="1" dirty="0">
                <a:cs typeface="B Nazanin" pitchFamily="2" charset="-78"/>
              </a:rPr>
              <a:t>ا</a:t>
            </a:r>
            <a:r>
              <a:rPr lang="fa-IR" sz="3200" b="1" dirty="0">
                <a:cs typeface="B Nazanin" pitchFamily="2" charset="-78"/>
              </a:rPr>
              <a:t>ي</a:t>
            </a:r>
            <a:r>
              <a:rPr lang="ar-SA" sz="3200" b="1" dirty="0" smtClean="0">
                <a:cs typeface="B Nazanin" pitchFamily="2" charset="-78"/>
              </a:rPr>
              <a:t>ين</a:t>
            </a:r>
            <a:r>
              <a:rPr lang="fa-IR" sz="3200" b="1" dirty="0" smtClean="0">
                <a:cs typeface="B Nazanin" pitchFamily="2" charset="-78"/>
              </a:rPr>
              <a:t> </a:t>
            </a:r>
            <a:r>
              <a:rPr lang="ar-SA" sz="3200" b="1" dirty="0" smtClean="0">
                <a:cs typeface="B Nazanin" pitchFamily="2" charset="-78"/>
              </a:rPr>
              <a:t>تر</a:t>
            </a:r>
            <a:r>
              <a:rPr lang="fa-IR" sz="3200" b="1" dirty="0" smtClean="0">
                <a:cs typeface="B Nazanin" pitchFamily="2" charset="-78"/>
              </a:rPr>
              <a:t> </a:t>
            </a:r>
            <a:r>
              <a:rPr lang="ar-SA" sz="3200" b="1" dirty="0" smtClean="0">
                <a:cs typeface="B Nazanin" pitchFamily="2" charset="-78"/>
              </a:rPr>
              <a:t>درك</a:t>
            </a:r>
            <a:r>
              <a:rPr lang="fa-IR" sz="3200" b="1" dirty="0" smtClean="0">
                <a:cs typeface="B Nazanin" pitchFamily="2" charset="-78"/>
              </a:rPr>
              <a:t> </a:t>
            </a:r>
            <a:r>
              <a:rPr lang="ar-SA" sz="3200" b="1" dirty="0">
                <a:cs typeface="B Nazanin" pitchFamily="2" charset="-78"/>
              </a:rPr>
              <a:t>شود</a:t>
            </a:r>
            <a:r>
              <a:rPr lang="fa-IR" sz="3200" b="1" dirty="0">
                <a:cs typeface="B Nazanin" pitchFamily="2" charset="-78"/>
              </a:rPr>
              <a:t>.</a:t>
            </a:r>
            <a:r>
              <a:rPr lang="fa-IR" sz="2800" b="1" dirty="0">
                <a:cs typeface="B Nazanin" pitchFamily="2" charset="-78"/>
              </a:rPr>
              <a:t> </a:t>
            </a:r>
            <a:endParaRPr lang="en-US" sz="3200" b="1" dirty="0">
              <a:cs typeface="B Nazanin" pitchFamily="2"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13</a:t>
            </a:fld>
            <a:endParaRPr lang="en-US"/>
          </a:p>
        </p:txBody>
      </p:sp>
    </p:spTree>
    <p:extLst>
      <p:ext uri="{BB962C8B-B14F-4D97-AF65-F5344CB8AC3E}">
        <p14:creationId xmlns:p14="http://schemas.microsoft.com/office/powerpoint/2010/main" val="194409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Right)">
                                      <p:cBhvr>
                                        <p:cTn id="7" dur="1000"/>
                                        <p:tgtEl>
                                          <p:spTgt spid="1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7"/>
          <p:cNvSpPr txBox="1">
            <a:spLocks noChangeArrowheads="1"/>
          </p:cNvSpPr>
          <p:nvPr/>
        </p:nvSpPr>
        <p:spPr bwMode="auto">
          <a:xfrm>
            <a:off x="4211639" y="785813"/>
            <a:ext cx="5741987" cy="584200"/>
          </a:xfrm>
          <a:prstGeom prst="rect">
            <a:avLst/>
          </a:prstGeom>
          <a:noFill/>
          <a:ln w="9525">
            <a:noFill/>
            <a:miter lim="800000"/>
            <a:headEnd/>
            <a:tailEnd/>
          </a:ln>
        </p:spPr>
        <p:txBody>
          <a:bodyPr>
            <a:spAutoFit/>
          </a:bodyPr>
          <a:lstStyle/>
          <a:p>
            <a:pPr algn="r" rtl="1"/>
            <a:r>
              <a:rPr lang="fa-IR" sz="3200" dirty="0">
                <a:latin typeface="Times New Roman" pitchFamily="18" charset="0"/>
                <a:cs typeface="B Titr" pitchFamily="2" charset="-78"/>
              </a:rPr>
              <a:t>مقدمه</a:t>
            </a:r>
            <a:endParaRPr lang="en-US" sz="3200" dirty="0">
              <a:latin typeface="Times New Roman" pitchFamily="18" charset="0"/>
              <a:cs typeface="B Titr" pitchFamily="2" charset="-78"/>
            </a:endParaRPr>
          </a:p>
        </p:txBody>
      </p:sp>
      <p:sp>
        <p:nvSpPr>
          <p:cNvPr id="28" name="Rectangle 3"/>
          <p:cNvSpPr>
            <a:spLocks noChangeArrowheads="1"/>
          </p:cNvSpPr>
          <p:nvPr/>
        </p:nvSpPr>
        <p:spPr bwMode="auto">
          <a:xfrm>
            <a:off x="1809751" y="1500188"/>
            <a:ext cx="8215313" cy="857250"/>
          </a:xfrm>
          <a:prstGeom prst="rect">
            <a:avLst/>
          </a:prstGeom>
          <a:noFill/>
          <a:ln w="9525">
            <a:noFill/>
            <a:miter lim="800000"/>
            <a:headEnd/>
            <a:tailEnd/>
          </a:ln>
        </p:spPr>
        <p:txBody>
          <a:bodyPr/>
          <a:lstStyle/>
          <a:p>
            <a:pPr algn="justLow" rtl="1">
              <a:lnSpc>
                <a:spcPct val="110000"/>
              </a:lnSpc>
              <a:spcBef>
                <a:spcPct val="50000"/>
              </a:spcBef>
            </a:pPr>
            <a:r>
              <a:rPr lang="ar-SA" sz="2800" dirty="0">
                <a:cs typeface="B Nazanin" pitchFamily="2" charset="-78"/>
              </a:rPr>
              <a:t>لازمه يك ن</a:t>
            </a:r>
            <a:r>
              <a:rPr lang="fa-IR" sz="2800" dirty="0">
                <a:cs typeface="B Nazanin" pitchFamily="2" charset="-78"/>
              </a:rPr>
              <a:t>گ</a:t>
            </a:r>
            <a:r>
              <a:rPr lang="ar-SA" sz="2800" dirty="0">
                <a:cs typeface="B Nazanin" pitchFamily="2" charset="-78"/>
              </a:rPr>
              <a:t>اه فعال و </a:t>
            </a:r>
            <a:r>
              <a:rPr lang="fa-IR" sz="2800" dirty="0">
                <a:cs typeface="B Nazanin" pitchFamily="2" charset="-78"/>
              </a:rPr>
              <a:t>آ</a:t>
            </a:r>
            <a:r>
              <a:rPr lang="ar-SA" sz="2800" dirty="0">
                <a:cs typeface="B Nazanin" pitchFamily="2" charset="-78"/>
              </a:rPr>
              <a:t>ينده ساز</a:t>
            </a:r>
            <a:r>
              <a:rPr lang="fa-IR" sz="2800" dirty="0">
                <a:cs typeface="B Nazanin" pitchFamily="2" charset="-78"/>
              </a:rPr>
              <a:t>،</a:t>
            </a:r>
            <a:r>
              <a:rPr lang="ar-SA" sz="2800" dirty="0">
                <a:cs typeface="B Nazanin" pitchFamily="2" charset="-78"/>
              </a:rPr>
              <a:t>حركت بر </a:t>
            </a:r>
            <a:r>
              <a:rPr lang="fa-IR" sz="2800" dirty="0">
                <a:cs typeface="B Nazanin" pitchFamily="2" charset="-78"/>
              </a:rPr>
              <a:t>پ</a:t>
            </a:r>
            <a:r>
              <a:rPr lang="ar-SA" sz="2800" dirty="0">
                <a:cs typeface="B Nazanin" pitchFamily="2" charset="-78"/>
              </a:rPr>
              <a:t>ايه مديريت </a:t>
            </a:r>
            <a:r>
              <a:rPr lang="fa-IR" sz="2800" dirty="0">
                <a:cs typeface="B Nazanin" pitchFamily="2" charset="-78"/>
              </a:rPr>
              <a:t>چ</a:t>
            </a:r>
            <a:r>
              <a:rPr lang="ar-SA" sz="2800" dirty="0">
                <a:cs typeface="B Nazanin" pitchFamily="2" charset="-78"/>
              </a:rPr>
              <a:t>شم اندازاست كه بر عناصر ذيل متكي است</a:t>
            </a:r>
            <a:r>
              <a:rPr lang="fa-IR" sz="2800" dirty="0">
                <a:cs typeface="B Nazanin" pitchFamily="2" charset="-78"/>
              </a:rPr>
              <a:t> :</a:t>
            </a:r>
            <a:endParaRPr lang="en-US" sz="2800" dirty="0">
              <a:cs typeface="B Nazanin" pitchFamily="2" charset="-78"/>
            </a:endParaRPr>
          </a:p>
        </p:txBody>
      </p:sp>
      <p:sp>
        <p:nvSpPr>
          <p:cNvPr id="33" name="Rectangle 32"/>
          <p:cNvSpPr/>
          <p:nvPr/>
        </p:nvSpPr>
        <p:spPr>
          <a:xfrm>
            <a:off x="1952625" y="2571750"/>
            <a:ext cx="8072438" cy="3939540"/>
          </a:xfrm>
          <a:prstGeom prst="rect">
            <a:avLst/>
          </a:prstGeom>
        </p:spPr>
        <p:txBody>
          <a:bodyPr>
            <a:spAutoFit/>
          </a:bodyPr>
          <a:lstStyle/>
          <a:p>
            <a:pPr algn="r" rtl="1">
              <a:spcBef>
                <a:spcPts val="1200"/>
              </a:spcBef>
              <a:defRPr/>
            </a:pPr>
            <a:r>
              <a:rPr lang="ar-SA" sz="3600" b="1" dirty="0">
                <a:latin typeface="_PDMS_Saleem_QuranFont" panose="02010000000000000000" pitchFamily="2" charset="-78"/>
                <a:cs typeface="_PDMS_Saleem_QuranFont" panose="02010000000000000000" pitchFamily="2" charset="-78"/>
              </a:rPr>
              <a:t>شناخت وضع موجود</a:t>
            </a:r>
            <a:endParaRPr lang="fa-IR" sz="3600" b="1" dirty="0">
              <a:latin typeface="_PDMS_Saleem_QuranFont" panose="02010000000000000000" pitchFamily="2" charset="-78"/>
              <a:cs typeface="_PDMS_Saleem_QuranFont" panose="02010000000000000000" pitchFamily="2" charset="-78"/>
            </a:endParaRPr>
          </a:p>
          <a:p>
            <a:pPr algn="r" rtl="1">
              <a:spcBef>
                <a:spcPts val="1200"/>
              </a:spcBef>
              <a:defRPr/>
            </a:pPr>
            <a:r>
              <a:rPr lang="en-US" sz="2800" b="1" dirty="0" smtClean="0">
                <a:latin typeface="_PDMS_Saleem_QuranFont" panose="02010000000000000000" pitchFamily="2" charset="-78"/>
                <a:cs typeface="_PDMS_Saleem_QuranFont" panose="02010000000000000000" pitchFamily="2" charset="-78"/>
              </a:rPr>
              <a:t>SWOT</a:t>
            </a:r>
            <a:endParaRPr lang="fa-IR" sz="2800" b="1" dirty="0" smtClean="0">
              <a:latin typeface="_PDMS_Saleem_QuranFont" panose="02010000000000000000" pitchFamily="2" charset="-78"/>
              <a:cs typeface="_PDMS_Saleem_QuranFont" panose="02010000000000000000" pitchFamily="2" charset="-78"/>
            </a:endParaRPr>
          </a:p>
          <a:p>
            <a:pPr algn="r" rtl="1">
              <a:spcBef>
                <a:spcPts val="1200"/>
              </a:spcBef>
              <a:defRPr/>
            </a:pPr>
            <a:r>
              <a:rPr lang="en-US" sz="2800" b="1" dirty="0" smtClean="0">
                <a:latin typeface="_PDMS_Saleem_QuranFont" panose="02010000000000000000" pitchFamily="2" charset="-78"/>
                <a:cs typeface="_PDMS_Saleem_QuranFont" panose="02010000000000000000" pitchFamily="2" charset="-78"/>
              </a:rPr>
              <a:t>PESTEL</a:t>
            </a:r>
            <a:r>
              <a:rPr lang="fa-IR" sz="2800" b="1" dirty="0" smtClean="0">
                <a:latin typeface="_PDMS_Saleem_QuranFont" panose="02010000000000000000" pitchFamily="2" charset="-78"/>
                <a:cs typeface="_PDMS_Saleem_QuranFont" panose="02010000000000000000" pitchFamily="2" charset="-78"/>
              </a:rPr>
              <a:t>(سیاسی، اقتصادی، اجتماعی، تکنولوژی، محیط، قانونی)</a:t>
            </a:r>
          </a:p>
          <a:p>
            <a:pPr algn="r" rtl="1">
              <a:spcBef>
                <a:spcPts val="1200"/>
              </a:spcBef>
              <a:defRPr/>
            </a:pPr>
            <a:r>
              <a:rPr lang="ar-SA" sz="3600" b="1" dirty="0" smtClean="0">
                <a:latin typeface="_PDMS_Saleem_QuranFont" panose="02010000000000000000" pitchFamily="2" charset="-78"/>
                <a:cs typeface="_PDMS_Saleem_QuranFont" panose="02010000000000000000" pitchFamily="2" charset="-78"/>
              </a:rPr>
              <a:t> </a:t>
            </a:r>
            <a:r>
              <a:rPr lang="ar-SA" sz="3600" b="1" dirty="0">
                <a:latin typeface="_PDMS_Saleem_QuranFont" panose="02010000000000000000" pitchFamily="2" charset="-78"/>
                <a:cs typeface="_PDMS_Saleem_QuranFont" panose="02010000000000000000" pitchFamily="2" charset="-78"/>
              </a:rPr>
              <a:t>تحليل محيط ملي</a:t>
            </a:r>
            <a:r>
              <a:rPr lang="ar-SA" sz="3200" b="1" dirty="0">
                <a:latin typeface="_PDMS_Saleem_QuranFont" panose="02010000000000000000" pitchFamily="2" charset="-78"/>
                <a:cs typeface="_PDMS_Saleem_QuranFont" panose="02010000000000000000" pitchFamily="2" charset="-78"/>
              </a:rPr>
              <a:t>      </a:t>
            </a:r>
            <a:endParaRPr lang="fa-IR" sz="3200" b="1" dirty="0">
              <a:latin typeface="_PDMS_Saleem_QuranFont" panose="02010000000000000000" pitchFamily="2" charset="-78"/>
              <a:cs typeface="_PDMS_Saleem_QuranFont" panose="02010000000000000000" pitchFamily="2" charset="-78"/>
            </a:endParaRPr>
          </a:p>
          <a:p>
            <a:pPr algn="r" rtl="1">
              <a:spcBef>
                <a:spcPts val="1200"/>
              </a:spcBef>
              <a:defRPr/>
            </a:pPr>
            <a:r>
              <a:rPr lang="ar-SA" sz="3600" b="1" dirty="0">
                <a:latin typeface="_PDMS_Saleem_QuranFont" panose="02010000000000000000" pitchFamily="2" charset="-78"/>
                <a:cs typeface="_PDMS_Saleem_QuranFont" panose="02010000000000000000" pitchFamily="2" charset="-78"/>
              </a:rPr>
              <a:t>تحليل محيط بين المللي</a:t>
            </a:r>
            <a:endParaRPr lang="en-US" sz="3600" b="1" dirty="0">
              <a:latin typeface="_PDMS_Saleem_QuranFont" panose="02010000000000000000" pitchFamily="2" charset="-78"/>
              <a:cs typeface="_PDMS_Saleem_QuranFont" panose="02010000000000000000" pitchFamily="2" charset="-78"/>
            </a:endParaRPr>
          </a:p>
          <a:p>
            <a:pPr algn="r" rtl="1">
              <a:spcBef>
                <a:spcPts val="1200"/>
              </a:spcBef>
              <a:defRPr/>
            </a:pPr>
            <a:r>
              <a:rPr lang="ar-SA" sz="3600" b="1" dirty="0">
                <a:latin typeface="_PDMS_Saleem_QuranFont" panose="02010000000000000000" pitchFamily="2" charset="-78"/>
                <a:cs typeface="_PDMS_Saleem_QuranFont" panose="02010000000000000000" pitchFamily="2" charset="-78"/>
              </a:rPr>
              <a:t>ترسيم </a:t>
            </a:r>
            <a:r>
              <a:rPr lang="fa-IR" sz="3600" b="1" dirty="0">
                <a:latin typeface="_PDMS_Saleem_QuranFont" panose="02010000000000000000" pitchFamily="2" charset="-78"/>
                <a:cs typeface="_PDMS_Saleem_QuranFont" panose="02010000000000000000" pitchFamily="2" charset="-78"/>
              </a:rPr>
              <a:t>چ</a:t>
            </a:r>
            <a:r>
              <a:rPr lang="ar-SA" sz="3600" b="1" dirty="0">
                <a:latin typeface="_PDMS_Saleem_QuranFont" panose="02010000000000000000" pitchFamily="2" charset="-78"/>
                <a:cs typeface="_PDMS_Saleem_QuranFont" panose="02010000000000000000" pitchFamily="2" charset="-78"/>
              </a:rPr>
              <a:t>شم انداز مطلوب</a:t>
            </a:r>
            <a:endParaRPr lang="en-US" sz="3600" b="1" dirty="0">
              <a:latin typeface="_PDMS_Saleem_QuranFont" panose="02010000000000000000" pitchFamily="2" charset="-78"/>
              <a:cs typeface="_PDMS_Saleem_QuranFont" panose="02010000000000000000" pitchFamily="2"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130</a:t>
            </a:fld>
            <a:endParaRPr lang="en-US"/>
          </a:p>
        </p:txBody>
      </p:sp>
    </p:spTree>
    <p:extLst>
      <p:ext uri="{BB962C8B-B14F-4D97-AF65-F5344CB8AC3E}">
        <p14:creationId xmlns:p14="http://schemas.microsoft.com/office/powerpoint/2010/main" val="3600058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downLeft)">
                                      <p:cBhvr>
                                        <p:cTn id="7" dur="2000"/>
                                        <p:tgtEl>
                                          <p:spTgt spid="27"/>
                                        </p:tgtEl>
                                      </p:cBhvr>
                                    </p:animEffect>
                                  </p:childTnLst>
                                </p:cTn>
                              </p:par>
                            </p:childTnLst>
                          </p:cTn>
                        </p:par>
                        <p:par>
                          <p:cTn id="8" fill="hold">
                            <p:stCondLst>
                              <p:cond delay="2000"/>
                            </p:stCondLst>
                            <p:childTnLst>
                              <p:par>
                                <p:cTn id="9" presetID="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2" presetClass="entr" presetSubtype="1"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up)">
                                      <p:cBhvr>
                                        <p:cTn id="16" dur="5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utoUpdateAnimBg="0"/>
      <p:bldP spid="33"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615240" y="587727"/>
            <a:ext cx="3678238" cy="400110"/>
          </a:xfrm>
          <a:prstGeom prst="rect">
            <a:avLst/>
          </a:prstGeom>
          <a:noFill/>
          <a:ln>
            <a:noFill/>
            <a:headEnd type="none" w="sm" len="sm"/>
            <a:tailEnd type="none" w="sm" len="sm"/>
          </a:ln>
        </p:spPr>
        <p:style>
          <a:lnRef idx="1">
            <a:schemeClr val="accent4"/>
          </a:lnRef>
          <a:fillRef idx="2">
            <a:schemeClr val="accent4"/>
          </a:fillRef>
          <a:effectRef idx="1">
            <a:schemeClr val="accent4"/>
          </a:effectRef>
          <a:fontRef idx="minor">
            <a:schemeClr val="dk1"/>
          </a:fontRef>
        </p:style>
        <p:txBody>
          <a:bodyPr anchor="ctr">
            <a:spAutoFit/>
          </a:bodyPr>
          <a:lstStyle/>
          <a:p>
            <a:pPr>
              <a:spcBef>
                <a:spcPct val="50000"/>
              </a:spcBef>
              <a:defRPr/>
            </a:pPr>
            <a:r>
              <a:rPr lang="ar-SA" sz="2000" dirty="0">
                <a:solidFill>
                  <a:schemeClr val="tx1"/>
                </a:solidFill>
                <a:latin typeface="Times New Roman" pitchFamily="18" charset="0"/>
                <a:cs typeface="B Titr" pitchFamily="2" charset="-78"/>
              </a:rPr>
              <a:t>رابطه بين نيروهاي خارجي و سازمان</a:t>
            </a:r>
            <a:endParaRPr lang="en-US" sz="2000" dirty="0">
              <a:solidFill>
                <a:schemeClr val="tx1"/>
              </a:solidFill>
              <a:latin typeface="Times New Roman" pitchFamily="18" charset="0"/>
              <a:cs typeface="B Titr" pitchFamily="2" charset="-78"/>
            </a:endParaRPr>
          </a:p>
        </p:txBody>
      </p:sp>
      <p:sp>
        <p:nvSpPr>
          <p:cNvPr id="3" name="Text Box 3"/>
          <p:cNvSpPr txBox="1">
            <a:spLocks noChangeArrowheads="1"/>
          </p:cNvSpPr>
          <p:nvPr/>
        </p:nvSpPr>
        <p:spPr bwMode="auto">
          <a:xfrm>
            <a:off x="7005638" y="2462214"/>
            <a:ext cx="2590800" cy="2109787"/>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anchor="ctr">
            <a:spAutoFit/>
          </a:bodyPr>
          <a:lstStyle/>
          <a:p>
            <a:pPr algn="justLow" rtl="1">
              <a:spcBef>
                <a:spcPct val="50000"/>
              </a:spcBef>
              <a:defRPr/>
            </a:pPr>
            <a:r>
              <a:rPr lang="ar-SA" sz="1600" b="1" dirty="0">
                <a:solidFill>
                  <a:schemeClr val="tx1"/>
                </a:solidFill>
                <a:latin typeface="Times New Roman" pitchFamily="18" charset="0"/>
                <a:cs typeface="B Nazanin" pitchFamily="2" charset="-78"/>
              </a:rPr>
              <a:t>نيروهاي اقتصادي</a:t>
            </a:r>
          </a:p>
          <a:p>
            <a:pPr algn="justLow" rtl="1">
              <a:spcBef>
                <a:spcPct val="50000"/>
              </a:spcBef>
              <a:defRPr/>
            </a:pPr>
            <a:r>
              <a:rPr lang="ar-SA" sz="1600" b="1" dirty="0">
                <a:solidFill>
                  <a:schemeClr val="tx1"/>
                </a:solidFill>
                <a:latin typeface="Times New Roman" pitchFamily="18" charset="0"/>
                <a:cs typeface="B Nazanin" pitchFamily="2" charset="-78"/>
              </a:rPr>
              <a:t>نيروهاي اجتماعي ، فرهنگ ، بوم‏شناسي و محيطي</a:t>
            </a:r>
          </a:p>
          <a:p>
            <a:pPr algn="justLow" rtl="1">
              <a:spcBef>
                <a:spcPct val="50000"/>
              </a:spcBef>
              <a:defRPr/>
            </a:pPr>
            <a:r>
              <a:rPr lang="ar-SA" sz="1600" b="1" dirty="0">
                <a:solidFill>
                  <a:schemeClr val="tx1"/>
                </a:solidFill>
                <a:latin typeface="Times New Roman" pitchFamily="18" charset="0"/>
                <a:cs typeface="B Nazanin" pitchFamily="2" charset="-78"/>
              </a:rPr>
              <a:t>نيروهاي سياسي ، قانوني و دولتي</a:t>
            </a:r>
          </a:p>
          <a:p>
            <a:pPr algn="justLow" rtl="1">
              <a:spcBef>
                <a:spcPct val="50000"/>
              </a:spcBef>
              <a:defRPr/>
            </a:pPr>
            <a:r>
              <a:rPr lang="ar-SA" sz="1600" b="1" dirty="0">
                <a:solidFill>
                  <a:schemeClr val="tx1"/>
                </a:solidFill>
                <a:latin typeface="Times New Roman" pitchFamily="18" charset="0"/>
                <a:cs typeface="B Nazanin" pitchFamily="2" charset="-78"/>
              </a:rPr>
              <a:t>نيروهاي فن‏آوري</a:t>
            </a:r>
          </a:p>
          <a:p>
            <a:pPr algn="justLow" rtl="1">
              <a:spcBef>
                <a:spcPct val="50000"/>
              </a:spcBef>
              <a:defRPr/>
            </a:pPr>
            <a:r>
              <a:rPr lang="ar-SA" sz="1600" b="1" dirty="0">
                <a:solidFill>
                  <a:schemeClr val="tx1"/>
                </a:solidFill>
                <a:latin typeface="Times New Roman" pitchFamily="18" charset="0"/>
                <a:cs typeface="B Nazanin" pitchFamily="2" charset="-78"/>
              </a:rPr>
              <a:t>نيروهاي رقابتي</a:t>
            </a:r>
            <a:endParaRPr lang="en-US" sz="1600" b="1" dirty="0">
              <a:solidFill>
                <a:schemeClr val="tx1"/>
              </a:solidFill>
              <a:latin typeface="Times New Roman" pitchFamily="18" charset="0"/>
              <a:cs typeface="B Nazanin" pitchFamily="2" charset="-78"/>
            </a:endParaRPr>
          </a:p>
        </p:txBody>
      </p:sp>
      <p:sp>
        <p:nvSpPr>
          <p:cNvPr id="4" name="Text Box 4"/>
          <p:cNvSpPr txBox="1">
            <a:spLocks noChangeArrowheads="1"/>
          </p:cNvSpPr>
          <p:nvPr/>
        </p:nvSpPr>
        <p:spPr bwMode="auto">
          <a:xfrm>
            <a:off x="4471989" y="323851"/>
            <a:ext cx="2124075" cy="6391275"/>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a:spAutoFit/>
          </a:bodyPr>
          <a:lstStyle/>
          <a:p>
            <a:pPr algn="justLow" rtl="1">
              <a:spcBef>
                <a:spcPct val="50000"/>
              </a:spcBef>
              <a:defRPr/>
            </a:pPr>
            <a:r>
              <a:rPr lang="ar-SA" sz="1600" b="1" dirty="0">
                <a:solidFill>
                  <a:schemeClr val="tx1"/>
                </a:solidFill>
                <a:latin typeface="Times New Roman" pitchFamily="18" charset="0"/>
                <a:cs typeface="B Nazanin" pitchFamily="2" charset="-78"/>
              </a:rPr>
              <a:t>شركت‏هاي رقيب</a:t>
            </a:r>
          </a:p>
          <a:p>
            <a:pPr algn="justLow" rtl="1">
              <a:spcBef>
                <a:spcPct val="50000"/>
              </a:spcBef>
              <a:defRPr/>
            </a:pPr>
            <a:r>
              <a:rPr lang="ar-SA" sz="1600" b="1" dirty="0">
                <a:solidFill>
                  <a:schemeClr val="tx1"/>
                </a:solidFill>
                <a:latin typeface="Times New Roman" pitchFamily="18" charset="0"/>
                <a:cs typeface="B Nazanin" pitchFamily="2" charset="-78"/>
              </a:rPr>
              <a:t>عرضه‏كنندگان مواد اوليه</a:t>
            </a:r>
          </a:p>
          <a:p>
            <a:pPr algn="justLow" rtl="1">
              <a:spcBef>
                <a:spcPct val="50000"/>
              </a:spcBef>
              <a:defRPr/>
            </a:pPr>
            <a:r>
              <a:rPr lang="ar-SA" sz="1600" b="1" dirty="0">
                <a:solidFill>
                  <a:schemeClr val="tx1"/>
                </a:solidFill>
                <a:latin typeface="Times New Roman" pitchFamily="18" charset="0"/>
                <a:cs typeface="B Nazanin" pitchFamily="2" charset="-78"/>
              </a:rPr>
              <a:t>توزيع‏كنندگان</a:t>
            </a:r>
          </a:p>
          <a:p>
            <a:pPr algn="justLow" rtl="1">
              <a:spcBef>
                <a:spcPct val="50000"/>
              </a:spcBef>
              <a:defRPr/>
            </a:pPr>
            <a:r>
              <a:rPr lang="ar-SA" sz="1600" b="1" dirty="0">
                <a:solidFill>
                  <a:schemeClr val="tx1"/>
                </a:solidFill>
                <a:latin typeface="Times New Roman" pitchFamily="18" charset="0"/>
                <a:cs typeface="B Nazanin" pitchFamily="2" charset="-78"/>
              </a:rPr>
              <a:t>بستانكاران</a:t>
            </a:r>
          </a:p>
          <a:p>
            <a:pPr algn="justLow" rtl="1">
              <a:spcBef>
                <a:spcPct val="50000"/>
              </a:spcBef>
              <a:defRPr/>
            </a:pPr>
            <a:r>
              <a:rPr lang="ar-SA" sz="1600" b="1" dirty="0">
                <a:solidFill>
                  <a:schemeClr val="tx1"/>
                </a:solidFill>
                <a:latin typeface="Times New Roman" pitchFamily="18" charset="0"/>
                <a:cs typeface="B Nazanin" pitchFamily="2" charset="-78"/>
              </a:rPr>
              <a:t>مشتريان</a:t>
            </a:r>
          </a:p>
          <a:p>
            <a:pPr algn="justLow" rtl="1">
              <a:spcBef>
                <a:spcPct val="50000"/>
              </a:spcBef>
              <a:defRPr/>
            </a:pPr>
            <a:r>
              <a:rPr lang="ar-SA" sz="1600" b="1" dirty="0">
                <a:solidFill>
                  <a:schemeClr val="tx1"/>
                </a:solidFill>
                <a:latin typeface="Times New Roman" pitchFamily="18" charset="0"/>
                <a:cs typeface="B Nazanin" pitchFamily="2" charset="-78"/>
              </a:rPr>
              <a:t>كاركنان</a:t>
            </a:r>
          </a:p>
          <a:p>
            <a:pPr algn="justLow" rtl="1">
              <a:spcBef>
                <a:spcPct val="50000"/>
              </a:spcBef>
              <a:defRPr/>
            </a:pPr>
            <a:r>
              <a:rPr lang="ar-SA" sz="1600" b="1" dirty="0">
                <a:solidFill>
                  <a:schemeClr val="tx1"/>
                </a:solidFill>
                <a:latin typeface="Times New Roman" pitchFamily="18" charset="0"/>
                <a:cs typeface="B Nazanin" pitchFamily="2" charset="-78"/>
              </a:rPr>
              <a:t>جوامع</a:t>
            </a:r>
          </a:p>
          <a:p>
            <a:pPr algn="justLow" rtl="1">
              <a:spcBef>
                <a:spcPct val="50000"/>
              </a:spcBef>
              <a:defRPr/>
            </a:pPr>
            <a:r>
              <a:rPr lang="ar-SA" sz="1600" b="1" dirty="0">
                <a:solidFill>
                  <a:schemeClr val="tx1"/>
                </a:solidFill>
                <a:latin typeface="Times New Roman" pitchFamily="18" charset="0"/>
                <a:cs typeface="B Nazanin" pitchFamily="2" charset="-78"/>
              </a:rPr>
              <a:t>مديران</a:t>
            </a:r>
          </a:p>
          <a:p>
            <a:pPr algn="justLow" rtl="1">
              <a:spcBef>
                <a:spcPct val="50000"/>
              </a:spcBef>
              <a:defRPr/>
            </a:pPr>
            <a:r>
              <a:rPr lang="ar-SA" sz="1600" b="1" dirty="0">
                <a:solidFill>
                  <a:schemeClr val="tx1"/>
                </a:solidFill>
                <a:latin typeface="Times New Roman" pitchFamily="18" charset="0"/>
                <a:cs typeface="B Nazanin" pitchFamily="2" charset="-78"/>
              </a:rPr>
              <a:t>سهامداران</a:t>
            </a:r>
          </a:p>
          <a:p>
            <a:pPr algn="justLow" rtl="1">
              <a:spcBef>
                <a:spcPct val="50000"/>
              </a:spcBef>
              <a:defRPr/>
            </a:pPr>
            <a:r>
              <a:rPr lang="ar-SA" sz="1600" b="1" dirty="0">
                <a:solidFill>
                  <a:schemeClr val="tx1"/>
                </a:solidFill>
                <a:latin typeface="Times New Roman" pitchFamily="18" charset="0"/>
                <a:cs typeface="B Nazanin" pitchFamily="2" charset="-78"/>
              </a:rPr>
              <a:t>اتحاديه‏هاي كارگري</a:t>
            </a:r>
          </a:p>
          <a:p>
            <a:pPr algn="justLow" rtl="1">
              <a:spcBef>
                <a:spcPct val="50000"/>
              </a:spcBef>
              <a:defRPr/>
            </a:pPr>
            <a:r>
              <a:rPr lang="ar-SA" sz="1600" b="1" dirty="0">
                <a:solidFill>
                  <a:schemeClr val="tx1"/>
                </a:solidFill>
                <a:latin typeface="Times New Roman" pitchFamily="18" charset="0"/>
                <a:cs typeface="B Nazanin" pitchFamily="2" charset="-78"/>
              </a:rPr>
              <a:t>دولت</a:t>
            </a:r>
          </a:p>
          <a:p>
            <a:pPr algn="justLow" rtl="1">
              <a:spcBef>
                <a:spcPct val="50000"/>
              </a:spcBef>
              <a:defRPr/>
            </a:pPr>
            <a:r>
              <a:rPr lang="ar-SA" sz="1600" b="1" dirty="0">
                <a:solidFill>
                  <a:schemeClr val="tx1"/>
                </a:solidFill>
                <a:latin typeface="Times New Roman" pitchFamily="18" charset="0"/>
                <a:cs typeface="B Nazanin" pitchFamily="2" charset="-78"/>
              </a:rPr>
              <a:t>شوراهاي تجاري</a:t>
            </a:r>
          </a:p>
          <a:p>
            <a:pPr algn="justLow" rtl="1">
              <a:spcBef>
                <a:spcPct val="50000"/>
              </a:spcBef>
              <a:defRPr/>
            </a:pPr>
            <a:r>
              <a:rPr lang="ar-SA" sz="1600" b="1" dirty="0">
                <a:solidFill>
                  <a:schemeClr val="tx1"/>
                </a:solidFill>
                <a:latin typeface="Times New Roman" pitchFamily="18" charset="0"/>
                <a:cs typeface="B Nazanin" pitchFamily="2" charset="-78"/>
              </a:rPr>
              <a:t>گروه‏هاي ذي‏نفع خاص</a:t>
            </a:r>
          </a:p>
          <a:p>
            <a:pPr algn="justLow" rtl="1">
              <a:spcBef>
                <a:spcPct val="50000"/>
              </a:spcBef>
              <a:defRPr/>
            </a:pPr>
            <a:r>
              <a:rPr lang="ar-SA" sz="1600" b="1" dirty="0">
                <a:solidFill>
                  <a:schemeClr val="tx1"/>
                </a:solidFill>
                <a:latin typeface="Times New Roman" pitchFamily="18" charset="0"/>
                <a:cs typeface="B Nazanin" pitchFamily="2" charset="-78"/>
              </a:rPr>
              <a:t>محصولات</a:t>
            </a:r>
          </a:p>
          <a:p>
            <a:pPr algn="justLow" rtl="1">
              <a:spcBef>
                <a:spcPct val="50000"/>
              </a:spcBef>
              <a:defRPr/>
            </a:pPr>
            <a:r>
              <a:rPr lang="ar-SA" sz="1600" b="1" dirty="0">
                <a:solidFill>
                  <a:schemeClr val="tx1"/>
                </a:solidFill>
                <a:latin typeface="Times New Roman" pitchFamily="18" charset="0"/>
                <a:cs typeface="B Nazanin" pitchFamily="2" charset="-78"/>
              </a:rPr>
              <a:t>خدمات</a:t>
            </a:r>
          </a:p>
          <a:p>
            <a:pPr algn="justLow" rtl="1">
              <a:spcBef>
                <a:spcPct val="50000"/>
              </a:spcBef>
              <a:defRPr/>
            </a:pPr>
            <a:r>
              <a:rPr lang="ar-SA" sz="1600" b="1" dirty="0">
                <a:solidFill>
                  <a:schemeClr val="tx1"/>
                </a:solidFill>
                <a:latin typeface="Times New Roman" pitchFamily="18" charset="0"/>
                <a:cs typeface="B Nazanin" pitchFamily="2" charset="-78"/>
              </a:rPr>
              <a:t>بازارها</a:t>
            </a:r>
          </a:p>
          <a:p>
            <a:pPr algn="justLow" rtl="1">
              <a:spcBef>
                <a:spcPct val="50000"/>
              </a:spcBef>
              <a:defRPr/>
            </a:pPr>
            <a:r>
              <a:rPr lang="ar-SA" sz="1600" b="1" dirty="0">
                <a:solidFill>
                  <a:schemeClr val="tx1"/>
                </a:solidFill>
                <a:latin typeface="Times New Roman" pitchFamily="18" charset="0"/>
                <a:cs typeface="B Nazanin" pitchFamily="2" charset="-78"/>
              </a:rPr>
              <a:t>محيط طبيعي</a:t>
            </a:r>
            <a:endParaRPr lang="en-US" sz="1600" b="1" dirty="0">
              <a:solidFill>
                <a:schemeClr val="tx1"/>
              </a:solidFill>
              <a:latin typeface="Times New Roman" pitchFamily="18" charset="0"/>
              <a:cs typeface="B Nazanin" pitchFamily="2" charset="-78"/>
            </a:endParaRPr>
          </a:p>
        </p:txBody>
      </p:sp>
      <p:sp>
        <p:nvSpPr>
          <p:cNvPr id="5" name="Text Box 5"/>
          <p:cNvSpPr txBox="1">
            <a:spLocks noChangeArrowheads="1"/>
          </p:cNvSpPr>
          <p:nvPr/>
        </p:nvSpPr>
        <p:spPr bwMode="auto">
          <a:xfrm>
            <a:off x="2024063" y="2970214"/>
            <a:ext cx="1981200" cy="1101725"/>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anchor="ctr">
            <a:spAutoFit/>
          </a:bodyPr>
          <a:lstStyle/>
          <a:p>
            <a:pPr algn="justLow" rtl="1">
              <a:spcBef>
                <a:spcPct val="50000"/>
              </a:spcBef>
              <a:defRPr/>
            </a:pPr>
            <a:r>
              <a:rPr lang="ar-SA" sz="1600" b="1" dirty="0">
                <a:solidFill>
                  <a:schemeClr val="tx1"/>
                </a:solidFill>
                <a:latin typeface="Times New Roman" pitchFamily="18" charset="0"/>
                <a:cs typeface="B Nazanin" pitchFamily="2" charset="-78"/>
              </a:rPr>
              <a:t>فرصت‏ها و</a:t>
            </a:r>
          </a:p>
          <a:p>
            <a:pPr algn="justLow" rtl="1">
              <a:spcBef>
                <a:spcPct val="50000"/>
              </a:spcBef>
              <a:defRPr/>
            </a:pPr>
            <a:r>
              <a:rPr lang="ar-SA" sz="1600" b="1" dirty="0">
                <a:solidFill>
                  <a:schemeClr val="tx1"/>
                </a:solidFill>
                <a:latin typeface="Times New Roman" pitchFamily="18" charset="0"/>
                <a:cs typeface="B Nazanin" pitchFamily="2" charset="-78"/>
              </a:rPr>
              <a:t>تهديدات</a:t>
            </a:r>
          </a:p>
          <a:p>
            <a:pPr algn="justLow" rtl="1">
              <a:spcBef>
                <a:spcPct val="50000"/>
              </a:spcBef>
              <a:defRPr/>
            </a:pPr>
            <a:r>
              <a:rPr lang="ar-SA" sz="1600" b="1" dirty="0">
                <a:solidFill>
                  <a:schemeClr val="tx1"/>
                </a:solidFill>
                <a:latin typeface="Times New Roman" pitchFamily="18" charset="0"/>
                <a:cs typeface="B Nazanin" pitchFamily="2" charset="-78"/>
              </a:rPr>
              <a:t>يك سازمان</a:t>
            </a:r>
            <a:endParaRPr lang="en-US" sz="1600" b="1" dirty="0">
              <a:solidFill>
                <a:schemeClr val="tx1"/>
              </a:solidFill>
              <a:latin typeface="Times New Roman" pitchFamily="18" charset="0"/>
              <a:cs typeface="B Nazanin" pitchFamily="2" charset="-78"/>
            </a:endParaRPr>
          </a:p>
        </p:txBody>
      </p:sp>
      <p:cxnSp>
        <p:nvCxnSpPr>
          <p:cNvPr id="6" name="AutoShape 6"/>
          <p:cNvCxnSpPr>
            <a:cxnSpLocks noChangeShapeType="1"/>
            <a:stCxn id="3" idx="1"/>
            <a:endCxn id="4" idx="3"/>
          </p:cNvCxnSpPr>
          <p:nvPr/>
        </p:nvCxnSpPr>
        <p:spPr bwMode="auto">
          <a:xfrm rot="10800000" flipV="1">
            <a:off x="6596064" y="3517900"/>
            <a:ext cx="409575" cy="1588"/>
          </a:xfrm>
          <a:prstGeom prst="straightConnector1">
            <a:avLst/>
          </a:prstGeom>
          <a:ln>
            <a:headEnd/>
            <a:tailEnd type="triangle" w="med" len="med"/>
          </a:ln>
        </p:spPr>
        <p:style>
          <a:lnRef idx="1">
            <a:schemeClr val="accent2"/>
          </a:lnRef>
          <a:fillRef idx="0">
            <a:schemeClr val="accent2"/>
          </a:fillRef>
          <a:effectRef idx="0">
            <a:schemeClr val="accent2"/>
          </a:effectRef>
          <a:fontRef idx="minor">
            <a:schemeClr val="tx1"/>
          </a:fontRef>
        </p:style>
      </p:cxnSp>
      <p:cxnSp>
        <p:nvCxnSpPr>
          <p:cNvPr id="7" name="AutoShape 7"/>
          <p:cNvCxnSpPr>
            <a:cxnSpLocks noChangeShapeType="1"/>
            <a:stCxn id="4" idx="1"/>
            <a:endCxn id="5" idx="3"/>
          </p:cNvCxnSpPr>
          <p:nvPr/>
        </p:nvCxnSpPr>
        <p:spPr bwMode="auto">
          <a:xfrm rot="10800000" flipV="1">
            <a:off x="4005264" y="3519489"/>
            <a:ext cx="466725" cy="1587"/>
          </a:xfrm>
          <a:prstGeom prst="straightConnector1">
            <a:avLst/>
          </a:prstGeom>
          <a:ln>
            <a:headEnd/>
            <a:tailEnd type="triangle" w="med" len="med"/>
          </a:ln>
        </p:spPr>
        <p:style>
          <a:lnRef idx="1">
            <a:schemeClr val="accent2"/>
          </a:lnRef>
          <a:fillRef idx="0">
            <a:schemeClr val="accent2"/>
          </a:fillRef>
          <a:effectRef idx="0">
            <a:schemeClr val="accent2"/>
          </a:effectRef>
          <a:fontRef idx="minor">
            <a:schemeClr val="tx1"/>
          </a:fontRef>
        </p:style>
      </p:cxnSp>
      <p:sp>
        <p:nvSpPr>
          <p:cNvPr id="8" name="Slide Number Placeholder 7"/>
          <p:cNvSpPr>
            <a:spLocks noGrp="1"/>
          </p:cNvSpPr>
          <p:nvPr>
            <p:ph type="sldNum" sz="quarter" idx="12"/>
          </p:nvPr>
        </p:nvSpPr>
        <p:spPr/>
        <p:txBody>
          <a:bodyPr/>
          <a:lstStyle/>
          <a:p>
            <a:fld id="{2E913F20-3FAA-4128-8D06-C3B0AA9DFCF9}" type="slidenum">
              <a:rPr lang="en-US" smtClean="0"/>
              <a:t>131</a:t>
            </a:fld>
            <a:endParaRPr lang="en-US"/>
          </a:p>
        </p:txBody>
      </p:sp>
    </p:spTree>
    <p:extLst>
      <p:ext uri="{BB962C8B-B14F-4D97-AF65-F5344CB8AC3E}">
        <p14:creationId xmlns:p14="http://schemas.microsoft.com/office/powerpoint/2010/main" val="2058611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50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2500"/>
                            </p:stCondLst>
                            <p:childTnLst>
                              <p:par>
                                <p:cTn id="21" presetID="22" presetClass="entr" presetSubtype="2"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par>
                          <p:cTn id="24" fill="hold">
                            <p:stCondLst>
                              <p:cond delay="3000"/>
                            </p:stCondLst>
                            <p:childTnLst>
                              <p:par>
                                <p:cTn id="25" presetID="22" presetClass="entr" presetSubtype="2"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rot="5382473">
            <a:off x="1501776" y="1130301"/>
            <a:ext cx="2117725" cy="1371600"/>
          </a:xfrm>
          <a:prstGeom prst="homePlate">
            <a:avLst>
              <a:gd name="adj" fmla="val 50001"/>
            </a:avLst>
          </a:prstGeom>
          <a:solidFill>
            <a:schemeClr val="bg1"/>
          </a:solidFill>
          <a:ln w="25400" algn="ctr">
            <a:solidFill>
              <a:schemeClr val="accent2"/>
            </a:solidFill>
            <a:miter lim="800000"/>
            <a:headEnd/>
            <a:tailEnd/>
          </a:ln>
        </p:spPr>
        <p:txBody>
          <a:bodyPr rot="10800000" vert="eaVert" wrap="none" anchor="ctr"/>
          <a:lstStyle/>
          <a:p>
            <a:pPr>
              <a:defRPr/>
            </a:pPr>
            <a:endParaRPr lang="fa-IR">
              <a:solidFill>
                <a:schemeClr val="dk1"/>
              </a:solidFill>
            </a:endParaRPr>
          </a:p>
        </p:txBody>
      </p:sp>
      <p:sp>
        <p:nvSpPr>
          <p:cNvPr id="3" name="AutoShape 3"/>
          <p:cNvSpPr>
            <a:spLocks noChangeArrowheads="1"/>
          </p:cNvSpPr>
          <p:nvPr/>
        </p:nvSpPr>
        <p:spPr bwMode="auto">
          <a:xfrm rot="5419102">
            <a:off x="3008313" y="1130301"/>
            <a:ext cx="2117725" cy="1371600"/>
          </a:xfrm>
          <a:prstGeom prst="homePlate">
            <a:avLst>
              <a:gd name="adj" fmla="val 50001"/>
            </a:avLst>
          </a:prstGeom>
          <a:solidFill>
            <a:schemeClr val="bg1"/>
          </a:solidFill>
          <a:ln w="25400" algn="ctr">
            <a:solidFill>
              <a:schemeClr val="accent2"/>
            </a:solidFill>
            <a:miter lim="800000"/>
            <a:headEnd/>
            <a:tailEnd/>
          </a:ln>
        </p:spPr>
        <p:txBody>
          <a:bodyPr rot="10800000" vert="eaVert" wrap="none" anchor="ctr"/>
          <a:lstStyle/>
          <a:p>
            <a:pPr>
              <a:defRPr/>
            </a:pPr>
            <a:endParaRPr lang="fa-IR">
              <a:solidFill>
                <a:schemeClr val="dk1"/>
              </a:solidFill>
            </a:endParaRPr>
          </a:p>
        </p:txBody>
      </p:sp>
      <p:sp>
        <p:nvSpPr>
          <p:cNvPr id="4" name="AutoShape 4"/>
          <p:cNvSpPr>
            <a:spLocks noChangeArrowheads="1"/>
          </p:cNvSpPr>
          <p:nvPr/>
        </p:nvSpPr>
        <p:spPr bwMode="auto">
          <a:xfrm rot="5419102">
            <a:off x="4470401" y="1130301"/>
            <a:ext cx="2117725" cy="1371600"/>
          </a:xfrm>
          <a:prstGeom prst="homePlate">
            <a:avLst>
              <a:gd name="adj" fmla="val 50001"/>
            </a:avLst>
          </a:prstGeom>
          <a:solidFill>
            <a:schemeClr val="bg1"/>
          </a:solidFill>
          <a:ln w="25400" algn="ctr">
            <a:solidFill>
              <a:schemeClr val="accent2"/>
            </a:solidFill>
            <a:miter lim="800000"/>
            <a:headEnd/>
            <a:tailEnd/>
          </a:ln>
        </p:spPr>
        <p:txBody>
          <a:bodyPr rot="10800000" vert="eaVert" wrap="none" anchor="ctr"/>
          <a:lstStyle/>
          <a:p>
            <a:pPr>
              <a:defRPr/>
            </a:pPr>
            <a:endParaRPr lang="fa-IR">
              <a:solidFill>
                <a:schemeClr val="dk1"/>
              </a:solidFill>
            </a:endParaRPr>
          </a:p>
        </p:txBody>
      </p:sp>
      <p:sp>
        <p:nvSpPr>
          <p:cNvPr id="5" name="AutoShape 5"/>
          <p:cNvSpPr>
            <a:spLocks noChangeArrowheads="1"/>
          </p:cNvSpPr>
          <p:nvPr/>
        </p:nvSpPr>
        <p:spPr bwMode="auto">
          <a:xfrm>
            <a:off x="1836738" y="2876550"/>
            <a:ext cx="4500562" cy="685800"/>
          </a:xfrm>
          <a:prstGeom prst="homePlate">
            <a:avLst>
              <a:gd name="adj" fmla="val 197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fa-IR"/>
          </a:p>
        </p:txBody>
      </p:sp>
      <p:sp>
        <p:nvSpPr>
          <p:cNvPr id="6" name="AutoShape 6"/>
          <p:cNvSpPr>
            <a:spLocks noChangeArrowheads="1"/>
          </p:cNvSpPr>
          <p:nvPr/>
        </p:nvSpPr>
        <p:spPr bwMode="auto">
          <a:xfrm rot="-5392742">
            <a:off x="1416051" y="4054476"/>
            <a:ext cx="2320925" cy="1371600"/>
          </a:xfrm>
          <a:prstGeom prst="homePlate">
            <a:avLst>
              <a:gd name="adj" fmla="val 51391"/>
            </a:avLst>
          </a:prstGeom>
          <a:solidFill>
            <a:schemeClr val="bg1"/>
          </a:solidFill>
          <a:ln w="25400" algn="ctr">
            <a:solidFill>
              <a:schemeClr val="accent2"/>
            </a:solidFill>
            <a:miter lim="800000"/>
            <a:headEnd/>
            <a:tailEnd/>
          </a:ln>
        </p:spPr>
        <p:txBody>
          <a:bodyPr vert="eaVert" wrap="none" anchor="ctr"/>
          <a:lstStyle/>
          <a:p>
            <a:pPr>
              <a:defRPr/>
            </a:pPr>
            <a:endParaRPr lang="fa-IR">
              <a:solidFill>
                <a:schemeClr val="dk1"/>
              </a:solidFill>
            </a:endParaRPr>
          </a:p>
        </p:txBody>
      </p:sp>
      <p:sp>
        <p:nvSpPr>
          <p:cNvPr id="7" name="AutoShape 7"/>
          <p:cNvSpPr>
            <a:spLocks noChangeArrowheads="1"/>
          </p:cNvSpPr>
          <p:nvPr/>
        </p:nvSpPr>
        <p:spPr bwMode="auto">
          <a:xfrm rot="-5430049">
            <a:off x="2901156" y="4052094"/>
            <a:ext cx="2325688" cy="1371600"/>
          </a:xfrm>
          <a:prstGeom prst="homePlate">
            <a:avLst>
              <a:gd name="adj" fmla="val 51386"/>
            </a:avLst>
          </a:prstGeom>
          <a:solidFill>
            <a:schemeClr val="bg1"/>
          </a:solidFill>
          <a:ln w="25400" algn="ctr">
            <a:solidFill>
              <a:schemeClr val="accent2"/>
            </a:solidFill>
            <a:miter lim="800000"/>
            <a:headEnd/>
            <a:tailEnd/>
          </a:ln>
        </p:spPr>
        <p:txBody>
          <a:bodyPr vert="eaVert" wrap="none" anchor="ctr"/>
          <a:lstStyle/>
          <a:p>
            <a:pPr>
              <a:defRPr/>
            </a:pPr>
            <a:endParaRPr lang="fa-IR">
              <a:solidFill>
                <a:schemeClr val="dk1"/>
              </a:solidFill>
            </a:endParaRPr>
          </a:p>
        </p:txBody>
      </p:sp>
      <p:sp>
        <p:nvSpPr>
          <p:cNvPr id="8" name="AutoShape 8"/>
          <p:cNvSpPr>
            <a:spLocks noChangeArrowheads="1"/>
          </p:cNvSpPr>
          <p:nvPr/>
        </p:nvSpPr>
        <p:spPr bwMode="auto">
          <a:xfrm rot="-5400449">
            <a:off x="4363244" y="4055269"/>
            <a:ext cx="2319338" cy="1371600"/>
          </a:xfrm>
          <a:prstGeom prst="homePlate">
            <a:avLst>
              <a:gd name="adj" fmla="val 51387"/>
            </a:avLst>
          </a:prstGeom>
          <a:solidFill>
            <a:schemeClr val="bg1"/>
          </a:solidFill>
          <a:ln w="25400" algn="ctr">
            <a:solidFill>
              <a:schemeClr val="accent2"/>
            </a:solidFill>
            <a:miter lim="800000"/>
            <a:headEnd/>
            <a:tailEnd/>
          </a:ln>
        </p:spPr>
        <p:txBody>
          <a:bodyPr vert="eaVert" wrap="none" anchor="ctr"/>
          <a:lstStyle/>
          <a:p>
            <a:pPr>
              <a:defRPr/>
            </a:pPr>
            <a:endParaRPr lang="fa-IR">
              <a:solidFill>
                <a:schemeClr val="dk1"/>
              </a:solidFill>
            </a:endParaRPr>
          </a:p>
        </p:txBody>
      </p:sp>
      <p:sp>
        <p:nvSpPr>
          <p:cNvPr id="9" name="AutoShape 9"/>
          <p:cNvSpPr>
            <a:spLocks noChangeArrowheads="1"/>
          </p:cNvSpPr>
          <p:nvPr/>
        </p:nvSpPr>
        <p:spPr bwMode="auto">
          <a:xfrm>
            <a:off x="6337301" y="1962150"/>
            <a:ext cx="1285875" cy="2667000"/>
          </a:xfrm>
          <a:prstGeom prst="homePlate">
            <a:avLst>
              <a:gd name="adj" fmla="val 25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fa-IR"/>
          </a:p>
        </p:txBody>
      </p:sp>
      <p:sp>
        <p:nvSpPr>
          <p:cNvPr id="10" name="AutoShape 10"/>
          <p:cNvSpPr>
            <a:spLocks noChangeArrowheads="1"/>
          </p:cNvSpPr>
          <p:nvPr/>
        </p:nvSpPr>
        <p:spPr bwMode="auto">
          <a:xfrm>
            <a:off x="7666038" y="1962150"/>
            <a:ext cx="1243012" cy="2667000"/>
          </a:xfrm>
          <a:prstGeom prst="homePlate">
            <a:avLst>
              <a:gd name="adj" fmla="val 25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fa-IR"/>
          </a:p>
        </p:txBody>
      </p:sp>
      <p:sp>
        <p:nvSpPr>
          <p:cNvPr id="11" name="Rectangle 11"/>
          <p:cNvSpPr>
            <a:spLocks noChangeArrowheads="1"/>
          </p:cNvSpPr>
          <p:nvPr/>
        </p:nvSpPr>
        <p:spPr bwMode="auto">
          <a:xfrm>
            <a:off x="8909051" y="1962150"/>
            <a:ext cx="1071563" cy="2667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fa-IR" dirty="0"/>
          </a:p>
        </p:txBody>
      </p:sp>
      <p:sp>
        <p:nvSpPr>
          <p:cNvPr id="179212" name="Text Box 12"/>
          <p:cNvSpPr txBox="1">
            <a:spLocks noChangeArrowheads="1"/>
          </p:cNvSpPr>
          <p:nvPr/>
        </p:nvSpPr>
        <p:spPr bwMode="auto">
          <a:xfrm>
            <a:off x="8837613" y="2660651"/>
            <a:ext cx="1219200" cy="1190625"/>
          </a:xfrm>
          <a:prstGeom prst="rect">
            <a:avLst/>
          </a:prstGeom>
          <a:noFill/>
          <a:ln w="9525">
            <a:noFill/>
            <a:miter lim="800000"/>
            <a:headEnd/>
            <a:tailEnd/>
          </a:ln>
        </p:spPr>
        <p:txBody>
          <a:bodyPr>
            <a:spAutoFit/>
          </a:bodyPr>
          <a:lstStyle/>
          <a:p>
            <a:pPr algn="ctr">
              <a:spcBef>
                <a:spcPct val="50000"/>
              </a:spcBef>
            </a:pPr>
            <a:r>
              <a:rPr lang="ar-SA" b="1">
                <a:latin typeface="Tahoma" pitchFamily="34" charset="0"/>
                <a:cs typeface="B Nazanin" pitchFamily="2" charset="-78"/>
              </a:rPr>
              <a:t>تدوين و طراحي استراتژي با تمامي شرايط</a:t>
            </a:r>
            <a:endParaRPr lang="en-US" b="1">
              <a:latin typeface="Tahoma" pitchFamily="34" charset="0"/>
              <a:cs typeface="B Nazanin" pitchFamily="2" charset="-78"/>
            </a:endParaRPr>
          </a:p>
        </p:txBody>
      </p:sp>
      <p:sp>
        <p:nvSpPr>
          <p:cNvPr id="179213" name="Text Box 13"/>
          <p:cNvSpPr txBox="1">
            <a:spLocks noChangeArrowheads="1"/>
          </p:cNvSpPr>
          <p:nvPr/>
        </p:nvSpPr>
        <p:spPr bwMode="auto">
          <a:xfrm>
            <a:off x="7666038" y="2614614"/>
            <a:ext cx="1219200" cy="1190625"/>
          </a:xfrm>
          <a:prstGeom prst="rect">
            <a:avLst/>
          </a:prstGeom>
          <a:noFill/>
          <a:ln w="9525">
            <a:noFill/>
            <a:miter lim="800000"/>
            <a:headEnd/>
            <a:tailEnd/>
          </a:ln>
        </p:spPr>
        <p:txBody>
          <a:bodyPr>
            <a:spAutoFit/>
          </a:bodyPr>
          <a:lstStyle/>
          <a:p>
            <a:pPr algn="ctr">
              <a:spcBef>
                <a:spcPct val="50000"/>
              </a:spcBef>
            </a:pPr>
            <a:r>
              <a:rPr lang="ar-SA" b="1">
                <a:latin typeface="Tahoma" pitchFamily="34" charset="0"/>
                <a:cs typeface="B Nazanin" pitchFamily="2" charset="-78"/>
              </a:rPr>
              <a:t>شناسائي و ارزيابي گزينه هاي مختلف استراتژي</a:t>
            </a:r>
            <a:endParaRPr lang="en-US" b="1">
              <a:latin typeface="Tahoma" pitchFamily="34" charset="0"/>
              <a:cs typeface="B Nazanin" pitchFamily="2" charset="-78"/>
            </a:endParaRPr>
          </a:p>
        </p:txBody>
      </p:sp>
      <p:sp>
        <p:nvSpPr>
          <p:cNvPr id="179214" name="Text Box 14"/>
          <p:cNvSpPr txBox="1">
            <a:spLocks noChangeArrowheads="1"/>
          </p:cNvSpPr>
          <p:nvPr/>
        </p:nvSpPr>
        <p:spPr bwMode="auto">
          <a:xfrm>
            <a:off x="6337300" y="2185989"/>
            <a:ext cx="1143000" cy="2014537"/>
          </a:xfrm>
          <a:prstGeom prst="rect">
            <a:avLst/>
          </a:prstGeom>
          <a:noFill/>
          <a:ln w="9525">
            <a:noFill/>
            <a:miter lim="800000"/>
            <a:headEnd/>
            <a:tailEnd/>
          </a:ln>
        </p:spPr>
        <p:txBody>
          <a:bodyPr>
            <a:spAutoFit/>
          </a:bodyPr>
          <a:lstStyle/>
          <a:p>
            <a:pPr algn="ctr">
              <a:spcBef>
                <a:spcPct val="50000"/>
              </a:spcBef>
            </a:pPr>
            <a:r>
              <a:rPr lang="ar-SA" b="1">
                <a:latin typeface="Tahoma" pitchFamily="34" charset="0"/>
                <a:cs typeface="B Nazanin" pitchFamily="2" charset="-78"/>
              </a:rPr>
              <a:t>بررسي تأثيرات عوامل داخلي و خارجي بر روي مفاهيم استراتژيك</a:t>
            </a:r>
            <a:endParaRPr lang="en-US" b="1">
              <a:latin typeface="Tahoma" pitchFamily="34" charset="0"/>
              <a:cs typeface="B Nazanin" pitchFamily="2" charset="-78"/>
            </a:endParaRPr>
          </a:p>
        </p:txBody>
      </p:sp>
      <p:sp>
        <p:nvSpPr>
          <p:cNvPr id="179215" name="Text Box 15"/>
          <p:cNvSpPr txBox="1">
            <a:spLocks noChangeArrowheads="1"/>
          </p:cNvSpPr>
          <p:nvPr/>
        </p:nvSpPr>
        <p:spPr bwMode="auto">
          <a:xfrm>
            <a:off x="4918075" y="884239"/>
            <a:ext cx="1219200" cy="1190625"/>
          </a:xfrm>
          <a:prstGeom prst="rect">
            <a:avLst/>
          </a:prstGeom>
          <a:noFill/>
          <a:ln w="9525">
            <a:noFill/>
            <a:miter lim="800000"/>
            <a:headEnd/>
            <a:tailEnd/>
          </a:ln>
        </p:spPr>
        <p:txBody>
          <a:bodyPr>
            <a:spAutoFit/>
          </a:bodyPr>
          <a:lstStyle/>
          <a:p>
            <a:pPr algn="ctr">
              <a:spcBef>
                <a:spcPct val="50000"/>
              </a:spcBef>
            </a:pPr>
            <a:r>
              <a:rPr lang="ar-SA" b="1">
                <a:latin typeface="Tahoma" pitchFamily="34" charset="0"/>
                <a:cs typeface="B Nazanin" pitchFamily="2" charset="-78"/>
              </a:rPr>
              <a:t>فرصت ها و تهديدهاي پيش روي شركت</a:t>
            </a:r>
            <a:endParaRPr lang="en-US" b="1">
              <a:latin typeface="Tahoma" pitchFamily="34" charset="0"/>
              <a:cs typeface="B Nazanin" pitchFamily="2" charset="-78"/>
            </a:endParaRPr>
          </a:p>
        </p:txBody>
      </p:sp>
      <p:sp>
        <p:nvSpPr>
          <p:cNvPr id="179216" name="Text Box 16"/>
          <p:cNvSpPr txBox="1">
            <a:spLocks noChangeArrowheads="1"/>
          </p:cNvSpPr>
          <p:nvPr/>
        </p:nvSpPr>
        <p:spPr bwMode="auto">
          <a:xfrm>
            <a:off x="3455988" y="900113"/>
            <a:ext cx="1219200" cy="1465262"/>
          </a:xfrm>
          <a:prstGeom prst="rect">
            <a:avLst/>
          </a:prstGeom>
          <a:noFill/>
          <a:ln w="9525">
            <a:noFill/>
            <a:miter lim="800000"/>
            <a:headEnd/>
            <a:tailEnd/>
          </a:ln>
        </p:spPr>
        <p:txBody>
          <a:bodyPr>
            <a:spAutoFit/>
          </a:bodyPr>
          <a:lstStyle/>
          <a:p>
            <a:pPr algn="ctr">
              <a:spcBef>
                <a:spcPct val="50000"/>
              </a:spcBef>
            </a:pPr>
            <a:r>
              <a:rPr lang="ar-SA" b="1">
                <a:latin typeface="Tahoma" pitchFamily="34" charset="0"/>
                <a:cs typeface="B Nazanin" pitchFamily="2" charset="-78"/>
              </a:rPr>
              <a:t>جذابيت صنعت و تغيير شرايط صنعت و رقابت</a:t>
            </a:r>
            <a:endParaRPr lang="en-US" b="1">
              <a:latin typeface="Tahoma" pitchFamily="34" charset="0"/>
              <a:cs typeface="B Nazanin" pitchFamily="2" charset="-78"/>
            </a:endParaRPr>
          </a:p>
        </p:txBody>
      </p:sp>
      <p:sp>
        <p:nvSpPr>
          <p:cNvPr id="179217" name="Text Box 17"/>
          <p:cNvSpPr txBox="1">
            <a:spLocks noChangeArrowheads="1"/>
          </p:cNvSpPr>
          <p:nvPr/>
        </p:nvSpPr>
        <p:spPr bwMode="auto">
          <a:xfrm>
            <a:off x="1946275" y="784226"/>
            <a:ext cx="1219200" cy="1465263"/>
          </a:xfrm>
          <a:prstGeom prst="rect">
            <a:avLst/>
          </a:prstGeom>
          <a:noFill/>
          <a:ln w="9525">
            <a:noFill/>
            <a:miter lim="800000"/>
            <a:headEnd/>
            <a:tailEnd/>
          </a:ln>
        </p:spPr>
        <p:txBody>
          <a:bodyPr>
            <a:spAutoFit/>
          </a:bodyPr>
          <a:lstStyle/>
          <a:p>
            <a:pPr algn="ctr">
              <a:spcBef>
                <a:spcPct val="50000"/>
              </a:spcBef>
            </a:pPr>
            <a:r>
              <a:rPr lang="ar-SA" b="1">
                <a:latin typeface="Tahoma" pitchFamily="34" charset="0"/>
                <a:cs typeface="B Nazanin" pitchFamily="2" charset="-78"/>
              </a:rPr>
              <a:t>ملاحضات اجتماعي، </a:t>
            </a:r>
            <a:r>
              <a:rPr lang="fa-IR" b="1">
                <a:latin typeface="Tahoma" pitchFamily="34" charset="0"/>
                <a:cs typeface="B Nazanin" pitchFamily="2" charset="-78"/>
              </a:rPr>
              <a:t> </a:t>
            </a:r>
            <a:r>
              <a:rPr lang="ar-SA" b="1">
                <a:latin typeface="Tahoma" pitchFamily="34" charset="0"/>
                <a:cs typeface="B Nazanin" pitchFamily="2" charset="-78"/>
              </a:rPr>
              <a:t>‍سياسي، قانوني وشهروندي</a:t>
            </a:r>
            <a:endParaRPr lang="en-US" b="1">
              <a:latin typeface="Tahoma" pitchFamily="34" charset="0"/>
              <a:cs typeface="B Nazanin" pitchFamily="2" charset="-78"/>
            </a:endParaRPr>
          </a:p>
        </p:txBody>
      </p:sp>
      <p:sp>
        <p:nvSpPr>
          <p:cNvPr id="179218" name="Text Box 18"/>
          <p:cNvSpPr txBox="1">
            <a:spLocks noChangeArrowheads="1"/>
          </p:cNvSpPr>
          <p:nvPr/>
        </p:nvSpPr>
        <p:spPr bwMode="auto">
          <a:xfrm>
            <a:off x="4913313" y="4329114"/>
            <a:ext cx="1219200" cy="1190625"/>
          </a:xfrm>
          <a:prstGeom prst="rect">
            <a:avLst/>
          </a:prstGeom>
          <a:noFill/>
          <a:ln w="9525">
            <a:noFill/>
            <a:miter lim="800000"/>
            <a:headEnd/>
            <a:tailEnd/>
          </a:ln>
        </p:spPr>
        <p:txBody>
          <a:bodyPr>
            <a:spAutoFit/>
          </a:bodyPr>
          <a:lstStyle/>
          <a:p>
            <a:pPr algn="ctr">
              <a:spcBef>
                <a:spcPct val="50000"/>
              </a:spcBef>
            </a:pPr>
            <a:r>
              <a:rPr lang="ar-SA" b="1">
                <a:latin typeface="Tahoma" pitchFamily="34" charset="0"/>
                <a:cs typeface="B Nazanin" pitchFamily="2" charset="-78"/>
              </a:rPr>
              <a:t>ارزش هاي مشترك و فرهنگ سازماني</a:t>
            </a:r>
            <a:endParaRPr lang="en-US" b="1">
              <a:latin typeface="Tahoma" pitchFamily="34" charset="0"/>
              <a:cs typeface="B Nazanin" pitchFamily="2" charset="-78"/>
            </a:endParaRPr>
          </a:p>
        </p:txBody>
      </p:sp>
      <p:sp>
        <p:nvSpPr>
          <p:cNvPr id="179219" name="Text Box 19"/>
          <p:cNvSpPr txBox="1">
            <a:spLocks noChangeArrowheads="1"/>
          </p:cNvSpPr>
          <p:nvPr/>
        </p:nvSpPr>
        <p:spPr bwMode="auto">
          <a:xfrm>
            <a:off x="3336925" y="4146550"/>
            <a:ext cx="1371600" cy="1739900"/>
          </a:xfrm>
          <a:prstGeom prst="rect">
            <a:avLst/>
          </a:prstGeom>
          <a:noFill/>
          <a:ln w="9525">
            <a:noFill/>
            <a:miter lim="800000"/>
            <a:headEnd/>
            <a:tailEnd/>
          </a:ln>
        </p:spPr>
        <p:txBody>
          <a:bodyPr>
            <a:spAutoFit/>
          </a:bodyPr>
          <a:lstStyle/>
          <a:p>
            <a:pPr algn="ctr">
              <a:spcBef>
                <a:spcPct val="50000"/>
              </a:spcBef>
            </a:pPr>
            <a:r>
              <a:rPr lang="ar-SA" b="1">
                <a:latin typeface="Tahoma" pitchFamily="34" charset="0"/>
                <a:cs typeface="B Nazanin" pitchFamily="2" charset="-78"/>
              </a:rPr>
              <a:t>علاقه مندي  هاي شخصي فلسفه كسب و كار و اصول اخلاقي مديران اجرائي كليدي</a:t>
            </a:r>
            <a:endParaRPr lang="en-US" b="1">
              <a:latin typeface="Tahoma" pitchFamily="34" charset="0"/>
              <a:cs typeface="B Nazanin" pitchFamily="2" charset="-78"/>
            </a:endParaRPr>
          </a:p>
        </p:txBody>
      </p:sp>
      <p:sp>
        <p:nvSpPr>
          <p:cNvPr id="179220" name="Text Box 20"/>
          <p:cNvSpPr txBox="1">
            <a:spLocks noChangeArrowheads="1"/>
          </p:cNvSpPr>
          <p:nvPr/>
        </p:nvSpPr>
        <p:spPr bwMode="auto">
          <a:xfrm>
            <a:off x="1890713" y="4629151"/>
            <a:ext cx="1371600" cy="1190625"/>
          </a:xfrm>
          <a:prstGeom prst="rect">
            <a:avLst/>
          </a:prstGeom>
          <a:noFill/>
          <a:ln w="9525">
            <a:noFill/>
            <a:miter lim="800000"/>
            <a:headEnd/>
            <a:tailEnd/>
          </a:ln>
        </p:spPr>
        <p:txBody>
          <a:bodyPr>
            <a:spAutoFit/>
          </a:bodyPr>
          <a:lstStyle/>
          <a:p>
            <a:pPr algn="ctr">
              <a:spcBef>
                <a:spcPct val="50000"/>
              </a:spcBef>
            </a:pPr>
            <a:r>
              <a:rPr lang="ar-SA" b="1">
                <a:latin typeface="Tahoma" pitchFamily="34" charset="0"/>
                <a:cs typeface="B Nazanin" pitchFamily="2" charset="-78"/>
              </a:rPr>
              <a:t>نقاط قوت و ضعف ومزيت هاي رقابتي شركت</a:t>
            </a:r>
            <a:endParaRPr lang="en-US" b="1">
              <a:latin typeface="Tahoma" pitchFamily="34" charset="0"/>
              <a:cs typeface="B Nazanin" pitchFamily="2" charset="-78"/>
            </a:endParaRPr>
          </a:p>
        </p:txBody>
      </p:sp>
      <p:sp>
        <p:nvSpPr>
          <p:cNvPr id="179221" name="Text Box 21"/>
          <p:cNvSpPr txBox="1">
            <a:spLocks noChangeArrowheads="1"/>
          </p:cNvSpPr>
          <p:nvPr/>
        </p:nvSpPr>
        <p:spPr bwMode="auto">
          <a:xfrm>
            <a:off x="1779588" y="3003550"/>
            <a:ext cx="3962400" cy="369332"/>
          </a:xfrm>
          <a:prstGeom prst="rect">
            <a:avLst/>
          </a:prstGeom>
          <a:noFill/>
          <a:ln w="9525">
            <a:noFill/>
            <a:miter lim="800000"/>
            <a:headEnd/>
            <a:tailEnd/>
          </a:ln>
        </p:spPr>
        <p:txBody>
          <a:bodyPr>
            <a:spAutoFit/>
          </a:bodyPr>
          <a:lstStyle/>
          <a:p>
            <a:pPr algn="ctr">
              <a:spcBef>
                <a:spcPct val="50000"/>
              </a:spcBef>
            </a:pPr>
            <a:r>
              <a:rPr lang="ar-SA" b="1">
                <a:latin typeface="Tahoma" pitchFamily="34" charset="0"/>
                <a:cs typeface="B Nazanin" pitchFamily="2" charset="-78"/>
              </a:rPr>
              <a:t>تركيبي از موقعيت استراتژيك شركت</a:t>
            </a:r>
            <a:endParaRPr lang="en-US" b="1">
              <a:latin typeface="Tahoma" pitchFamily="34" charset="0"/>
              <a:cs typeface="B Nazanin" pitchFamily="2" charset="-78"/>
            </a:endParaRPr>
          </a:p>
        </p:txBody>
      </p:sp>
      <p:sp>
        <p:nvSpPr>
          <p:cNvPr id="179222" name="Text Box 22"/>
          <p:cNvSpPr txBox="1">
            <a:spLocks noChangeArrowheads="1"/>
          </p:cNvSpPr>
          <p:nvPr/>
        </p:nvSpPr>
        <p:spPr bwMode="auto">
          <a:xfrm>
            <a:off x="2836863" y="5857875"/>
            <a:ext cx="2057400" cy="457200"/>
          </a:xfrm>
          <a:prstGeom prst="rect">
            <a:avLst/>
          </a:prstGeom>
          <a:noFill/>
          <a:ln w="9525">
            <a:noFill/>
            <a:miter lim="800000"/>
            <a:headEnd/>
            <a:tailEnd/>
          </a:ln>
        </p:spPr>
        <p:txBody>
          <a:bodyPr>
            <a:spAutoFit/>
          </a:bodyPr>
          <a:lstStyle/>
          <a:p>
            <a:pPr algn="ctr">
              <a:spcBef>
                <a:spcPct val="50000"/>
              </a:spcBef>
            </a:pPr>
            <a:r>
              <a:rPr lang="ar-SA" sz="2400" b="1">
                <a:solidFill>
                  <a:schemeClr val="tx2"/>
                </a:solidFill>
                <a:latin typeface="Tahoma" pitchFamily="34" charset="0"/>
                <a:cs typeface="B Nazanin" pitchFamily="2" charset="-78"/>
              </a:rPr>
              <a:t>عوامل دروني</a:t>
            </a:r>
            <a:endParaRPr lang="en-US" sz="2400" b="1">
              <a:solidFill>
                <a:schemeClr val="tx2"/>
              </a:solidFill>
              <a:latin typeface="Tahoma" pitchFamily="34" charset="0"/>
              <a:cs typeface="B Nazanin" pitchFamily="2" charset="-78"/>
            </a:endParaRPr>
          </a:p>
        </p:txBody>
      </p:sp>
      <p:sp>
        <p:nvSpPr>
          <p:cNvPr id="179223" name="Text Box 23"/>
          <p:cNvSpPr txBox="1">
            <a:spLocks noChangeArrowheads="1"/>
          </p:cNvSpPr>
          <p:nvPr/>
        </p:nvSpPr>
        <p:spPr bwMode="auto">
          <a:xfrm>
            <a:off x="2908300" y="328613"/>
            <a:ext cx="2209800" cy="457200"/>
          </a:xfrm>
          <a:prstGeom prst="rect">
            <a:avLst/>
          </a:prstGeom>
          <a:noFill/>
          <a:ln w="9525">
            <a:noFill/>
            <a:miter lim="800000"/>
            <a:headEnd/>
            <a:tailEnd/>
          </a:ln>
        </p:spPr>
        <p:txBody>
          <a:bodyPr>
            <a:spAutoFit/>
          </a:bodyPr>
          <a:lstStyle/>
          <a:p>
            <a:pPr algn="ctr">
              <a:spcBef>
                <a:spcPct val="50000"/>
              </a:spcBef>
            </a:pPr>
            <a:r>
              <a:rPr lang="ar-SA" sz="2400" b="1">
                <a:solidFill>
                  <a:schemeClr val="tx2"/>
                </a:solidFill>
                <a:latin typeface="Tahoma" pitchFamily="34" charset="0"/>
                <a:cs typeface="B Nazanin" pitchFamily="2" charset="-78"/>
              </a:rPr>
              <a:t>عوامل بيروني</a:t>
            </a:r>
            <a:endParaRPr lang="en-US" sz="2400" b="1">
              <a:solidFill>
                <a:schemeClr val="tx2"/>
              </a:solidFill>
              <a:latin typeface="Tahoma" pitchFamily="34" charset="0"/>
              <a:cs typeface="B Nazanin" pitchFamily="2" charset="-78"/>
            </a:endParaRPr>
          </a:p>
        </p:txBody>
      </p:sp>
      <p:sp>
        <p:nvSpPr>
          <p:cNvPr id="13" name="Slide Number Placeholder 12"/>
          <p:cNvSpPr>
            <a:spLocks noGrp="1"/>
          </p:cNvSpPr>
          <p:nvPr>
            <p:ph type="sldNum" sz="quarter" idx="12"/>
          </p:nvPr>
        </p:nvSpPr>
        <p:spPr/>
        <p:txBody>
          <a:bodyPr/>
          <a:lstStyle/>
          <a:p>
            <a:fld id="{2E913F20-3FAA-4128-8D06-C3B0AA9DFCF9}" type="slidenum">
              <a:rPr lang="en-US" smtClean="0"/>
              <a:t>132</a:t>
            </a:fld>
            <a:endParaRPr lang="en-US"/>
          </a:p>
        </p:txBody>
      </p:sp>
    </p:spTree>
    <p:extLst>
      <p:ext uri="{BB962C8B-B14F-4D97-AF65-F5344CB8AC3E}">
        <p14:creationId xmlns:p14="http://schemas.microsoft.com/office/powerpoint/2010/main" val="487908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lide(fromLeft)">
                                      <p:cBhvr>
                                        <p:cTn id="10" dur="500"/>
                                        <p:tgtEl>
                                          <p:spTgt spid="3"/>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Left)">
                                      <p:cBhvr>
                                        <p:cTn id="13" dur="500"/>
                                        <p:tgtEl>
                                          <p:spTgt spid="4"/>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Left)">
                                      <p:cBhvr>
                                        <p:cTn id="16" dur="500"/>
                                        <p:tgtEl>
                                          <p:spTgt spid="5"/>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Left)">
                                      <p:cBhvr>
                                        <p:cTn id="19" dur="500"/>
                                        <p:tgtEl>
                                          <p:spTgt spid="6"/>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Left)">
                                      <p:cBhvr>
                                        <p:cTn id="22" dur="500"/>
                                        <p:tgtEl>
                                          <p:spTgt spid="7"/>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lide(fromLeft)">
                                      <p:cBhvr>
                                        <p:cTn id="25" dur="500"/>
                                        <p:tgtEl>
                                          <p:spTgt spid="8"/>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lide(fromLeft)">
                                      <p:cBhvr>
                                        <p:cTn id="28" dur="500"/>
                                        <p:tgtEl>
                                          <p:spTgt spid="9"/>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lide(fromLeft)">
                                      <p:cBhvr>
                                        <p:cTn id="31" dur="500"/>
                                        <p:tgtEl>
                                          <p:spTgt spid="10"/>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lide(fromLeft)">
                                      <p:cBhvr>
                                        <p:cTn id="34" dur="500"/>
                                        <p:tgtEl>
                                          <p:spTgt spid="11"/>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179212"/>
                                        </p:tgtEl>
                                        <p:attrNameLst>
                                          <p:attrName>style.visibility</p:attrName>
                                        </p:attrNameLst>
                                      </p:cBhvr>
                                      <p:to>
                                        <p:strVal val="visible"/>
                                      </p:to>
                                    </p:set>
                                    <p:animEffect transition="in" filter="slide(fromLeft)">
                                      <p:cBhvr>
                                        <p:cTn id="37" dur="500"/>
                                        <p:tgtEl>
                                          <p:spTgt spid="179212"/>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179213"/>
                                        </p:tgtEl>
                                        <p:attrNameLst>
                                          <p:attrName>style.visibility</p:attrName>
                                        </p:attrNameLst>
                                      </p:cBhvr>
                                      <p:to>
                                        <p:strVal val="visible"/>
                                      </p:to>
                                    </p:set>
                                    <p:animEffect transition="in" filter="slide(fromLeft)">
                                      <p:cBhvr>
                                        <p:cTn id="40" dur="500"/>
                                        <p:tgtEl>
                                          <p:spTgt spid="179213"/>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179214"/>
                                        </p:tgtEl>
                                        <p:attrNameLst>
                                          <p:attrName>style.visibility</p:attrName>
                                        </p:attrNameLst>
                                      </p:cBhvr>
                                      <p:to>
                                        <p:strVal val="visible"/>
                                      </p:to>
                                    </p:set>
                                    <p:animEffect transition="in" filter="slide(fromLeft)">
                                      <p:cBhvr>
                                        <p:cTn id="43" dur="500"/>
                                        <p:tgtEl>
                                          <p:spTgt spid="179214"/>
                                        </p:tgtEl>
                                      </p:cBhvr>
                                    </p:animEffect>
                                  </p:childTnLst>
                                </p:cTn>
                              </p:par>
                              <p:par>
                                <p:cTn id="44" presetID="12" presetClass="entr" presetSubtype="8" fill="hold" grpId="0" nodeType="withEffect">
                                  <p:stCondLst>
                                    <p:cond delay="0"/>
                                  </p:stCondLst>
                                  <p:childTnLst>
                                    <p:set>
                                      <p:cBhvr>
                                        <p:cTn id="45" dur="1" fill="hold">
                                          <p:stCondLst>
                                            <p:cond delay="0"/>
                                          </p:stCondLst>
                                        </p:cTn>
                                        <p:tgtEl>
                                          <p:spTgt spid="179215"/>
                                        </p:tgtEl>
                                        <p:attrNameLst>
                                          <p:attrName>style.visibility</p:attrName>
                                        </p:attrNameLst>
                                      </p:cBhvr>
                                      <p:to>
                                        <p:strVal val="visible"/>
                                      </p:to>
                                    </p:set>
                                    <p:animEffect transition="in" filter="slide(fromLeft)">
                                      <p:cBhvr>
                                        <p:cTn id="46" dur="500"/>
                                        <p:tgtEl>
                                          <p:spTgt spid="179215"/>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179216"/>
                                        </p:tgtEl>
                                        <p:attrNameLst>
                                          <p:attrName>style.visibility</p:attrName>
                                        </p:attrNameLst>
                                      </p:cBhvr>
                                      <p:to>
                                        <p:strVal val="visible"/>
                                      </p:to>
                                    </p:set>
                                    <p:animEffect transition="in" filter="slide(fromLeft)">
                                      <p:cBhvr>
                                        <p:cTn id="49" dur="500"/>
                                        <p:tgtEl>
                                          <p:spTgt spid="179216"/>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79217"/>
                                        </p:tgtEl>
                                        <p:attrNameLst>
                                          <p:attrName>style.visibility</p:attrName>
                                        </p:attrNameLst>
                                      </p:cBhvr>
                                      <p:to>
                                        <p:strVal val="visible"/>
                                      </p:to>
                                    </p:set>
                                    <p:animEffect transition="in" filter="slide(fromLeft)">
                                      <p:cBhvr>
                                        <p:cTn id="52" dur="500"/>
                                        <p:tgtEl>
                                          <p:spTgt spid="179217"/>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179218"/>
                                        </p:tgtEl>
                                        <p:attrNameLst>
                                          <p:attrName>style.visibility</p:attrName>
                                        </p:attrNameLst>
                                      </p:cBhvr>
                                      <p:to>
                                        <p:strVal val="visible"/>
                                      </p:to>
                                    </p:set>
                                    <p:animEffect transition="in" filter="slide(fromLeft)">
                                      <p:cBhvr>
                                        <p:cTn id="55" dur="500"/>
                                        <p:tgtEl>
                                          <p:spTgt spid="179218"/>
                                        </p:tgtEl>
                                      </p:cBhvr>
                                    </p:animEffect>
                                  </p:childTnLst>
                                </p:cTn>
                              </p:par>
                              <p:par>
                                <p:cTn id="56" presetID="12" presetClass="entr" presetSubtype="8" fill="hold" grpId="0" nodeType="withEffect">
                                  <p:stCondLst>
                                    <p:cond delay="0"/>
                                  </p:stCondLst>
                                  <p:childTnLst>
                                    <p:set>
                                      <p:cBhvr>
                                        <p:cTn id="57" dur="1" fill="hold">
                                          <p:stCondLst>
                                            <p:cond delay="0"/>
                                          </p:stCondLst>
                                        </p:cTn>
                                        <p:tgtEl>
                                          <p:spTgt spid="179219"/>
                                        </p:tgtEl>
                                        <p:attrNameLst>
                                          <p:attrName>style.visibility</p:attrName>
                                        </p:attrNameLst>
                                      </p:cBhvr>
                                      <p:to>
                                        <p:strVal val="visible"/>
                                      </p:to>
                                    </p:set>
                                    <p:animEffect transition="in" filter="slide(fromLeft)">
                                      <p:cBhvr>
                                        <p:cTn id="58" dur="500"/>
                                        <p:tgtEl>
                                          <p:spTgt spid="179219"/>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179220"/>
                                        </p:tgtEl>
                                        <p:attrNameLst>
                                          <p:attrName>style.visibility</p:attrName>
                                        </p:attrNameLst>
                                      </p:cBhvr>
                                      <p:to>
                                        <p:strVal val="visible"/>
                                      </p:to>
                                    </p:set>
                                    <p:animEffect transition="in" filter="slide(fromLeft)">
                                      <p:cBhvr>
                                        <p:cTn id="61" dur="500"/>
                                        <p:tgtEl>
                                          <p:spTgt spid="179220"/>
                                        </p:tgtEl>
                                      </p:cBhvr>
                                    </p:animEffect>
                                  </p:childTnLst>
                                </p:cTn>
                              </p:par>
                              <p:par>
                                <p:cTn id="62" presetID="12" presetClass="entr" presetSubtype="8" fill="hold" grpId="0" nodeType="withEffect">
                                  <p:stCondLst>
                                    <p:cond delay="0"/>
                                  </p:stCondLst>
                                  <p:childTnLst>
                                    <p:set>
                                      <p:cBhvr>
                                        <p:cTn id="63" dur="1" fill="hold">
                                          <p:stCondLst>
                                            <p:cond delay="0"/>
                                          </p:stCondLst>
                                        </p:cTn>
                                        <p:tgtEl>
                                          <p:spTgt spid="179221"/>
                                        </p:tgtEl>
                                        <p:attrNameLst>
                                          <p:attrName>style.visibility</p:attrName>
                                        </p:attrNameLst>
                                      </p:cBhvr>
                                      <p:to>
                                        <p:strVal val="visible"/>
                                      </p:to>
                                    </p:set>
                                    <p:animEffect transition="in" filter="slide(fromLeft)">
                                      <p:cBhvr>
                                        <p:cTn id="64" dur="500"/>
                                        <p:tgtEl>
                                          <p:spTgt spid="179221"/>
                                        </p:tgtEl>
                                      </p:cBhvr>
                                    </p:animEffect>
                                  </p:childTnLst>
                                </p:cTn>
                              </p:par>
                              <p:par>
                                <p:cTn id="65" presetID="12" presetClass="entr" presetSubtype="8" fill="hold" grpId="0" nodeType="withEffect">
                                  <p:stCondLst>
                                    <p:cond delay="0"/>
                                  </p:stCondLst>
                                  <p:childTnLst>
                                    <p:set>
                                      <p:cBhvr>
                                        <p:cTn id="66" dur="1" fill="hold">
                                          <p:stCondLst>
                                            <p:cond delay="0"/>
                                          </p:stCondLst>
                                        </p:cTn>
                                        <p:tgtEl>
                                          <p:spTgt spid="179222"/>
                                        </p:tgtEl>
                                        <p:attrNameLst>
                                          <p:attrName>style.visibility</p:attrName>
                                        </p:attrNameLst>
                                      </p:cBhvr>
                                      <p:to>
                                        <p:strVal val="visible"/>
                                      </p:to>
                                    </p:set>
                                    <p:animEffect transition="in" filter="slide(fromLeft)">
                                      <p:cBhvr>
                                        <p:cTn id="67" dur="500"/>
                                        <p:tgtEl>
                                          <p:spTgt spid="179222"/>
                                        </p:tgtEl>
                                      </p:cBhvr>
                                    </p:animEffect>
                                  </p:childTnLst>
                                </p:cTn>
                              </p:par>
                              <p:par>
                                <p:cTn id="68" presetID="12" presetClass="entr" presetSubtype="8" fill="hold" grpId="0" nodeType="withEffect">
                                  <p:stCondLst>
                                    <p:cond delay="0"/>
                                  </p:stCondLst>
                                  <p:childTnLst>
                                    <p:set>
                                      <p:cBhvr>
                                        <p:cTn id="69" dur="1" fill="hold">
                                          <p:stCondLst>
                                            <p:cond delay="0"/>
                                          </p:stCondLst>
                                        </p:cTn>
                                        <p:tgtEl>
                                          <p:spTgt spid="179223"/>
                                        </p:tgtEl>
                                        <p:attrNameLst>
                                          <p:attrName>style.visibility</p:attrName>
                                        </p:attrNameLst>
                                      </p:cBhvr>
                                      <p:to>
                                        <p:strVal val="visible"/>
                                      </p:to>
                                    </p:set>
                                    <p:animEffect transition="in" filter="slide(fromLeft)">
                                      <p:cBhvr>
                                        <p:cTn id="70" dur="500"/>
                                        <p:tgtEl>
                                          <p:spTgt spid="17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79212" grpId="0"/>
      <p:bldP spid="179213" grpId="0"/>
      <p:bldP spid="179214" grpId="0"/>
      <p:bldP spid="179215" grpId="0"/>
      <p:bldP spid="179216" grpId="0"/>
      <p:bldP spid="179217" grpId="0"/>
      <p:bldP spid="179218" grpId="0"/>
      <p:bldP spid="179219" grpId="0"/>
      <p:bldP spid="179220" grpId="0"/>
      <p:bldP spid="179221" grpId="0"/>
      <p:bldP spid="179222" grpId="0"/>
      <p:bldP spid="179223"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919538" y="1652589"/>
            <a:ext cx="4043362" cy="561975"/>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b="1" dirty="0">
                <a:solidFill>
                  <a:schemeClr val="tx1"/>
                </a:solidFill>
                <a:latin typeface="Times New Roman" pitchFamily="18" charset="0"/>
                <a:cs typeface="B Nazanin" pitchFamily="2" charset="-78"/>
              </a:rPr>
              <a:t>توسعه بالقوه محصولات جايگزين</a:t>
            </a:r>
            <a:endParaRPr lang="en-US" b="1" dirty="0">
              <a:solidFill>
                <a:schemeClr val="tx1"/>
              </a:solidFill>
              <a:latin typeface="Times New Roman" pitchFamily="18" charset="0"/>
              <a:cs typeface="B Nazanin" pitchFamily="2" charset="-78"/>
            </a:endParaRPr>
          </a:p>
        </p:txBody>
      </p:sp>
      <p:sp>
        <p:nvSpPr>
          <p:cNvPr id="5" name="Rectangle 6"/>
          <p:cNvSpPr>
            <a:spLocks noChangeArrowheads="1"/>
          </p:cNvSpPr>
          <p:nvPr/>
        </p:nvSpPr>
        <p:spPr bwMode="auto">
          <a:xfrm>
            <a:off x="4862513" y="3014664"/>
            <a:ext cx="2171700" cy="1125537"/>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b="1" dirty="0">
                <a:solidFill>
                  <a:schemeClr val="tx1"/>
                </a:solidFill>
                <a:latin typeface="Times New Roman" pitchFamily="18" charset="0"/>
                <a:cs typeface="B Nazanin" pitchFamily="2" charset="-78"/>
              </a:rPr>
              <a:t>هم‏چشمي</a:t>
            </a:r>
          </a:p>
          <a:p>
            <a:pPr algn="ctr">
              <a:defRPr/>
            </a:pPr>
            <a:r>
              <a:rPr lang="ar-SA" b="1" dirty="0">
                <a:solidFill>
                  <a:schemeClr val="tx1"/>
                </a:solidFill>
                <a:latin typeface="Times New Roman" pitchFamily="18" charset="0"/>
                <a:cs typeface="B Nazanin" pitchFamily="2" charset="-78"/>
              </a:rPr>
              <a:t>شركت‏هاي رقيب</a:t>
            </a:r>
            <a:endParaRPr lang="en-US" b="1" dirty="0">
              <a:solidFill>
                <a:schemeClr val="tx1"/>
              </a:solidFill>
              <a:latin typeface="Times New Roman" pitchFamily="18" charset="0"/>
              <a:cs typeface="B Nazanin" pitchFamily="2" charset="-78"/>
            </a:endParaRPr>
          </a:p>
        </p:txBody>
      </p:sp>
      <p:sp>
        <p:nvSpPr>
          <p:cNvPr id="6" name="Rectangle 7"/>
          <p:cNvSpPr>
            <a:spLocks noChangeArrowheads="1"/>
          </p:cNvSpPr>
          <p:nvPr/>
        </p:nvSpPr>
        <p:spPr bwMode="auto">
          <a:xfrm>
            <a:off x="1895475" y="3090863"/>
            <a:ext cx="2171700" cy="984250"/>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b="1" dirty="0">
                <a:solidFill>
                  <a:schemeClr val="tx1"/>
                </a:solidFill>
                <a:latin typeface="Times New Roman" pitchFamily="18" charset="0"/>
                <a:cs typeface="B Nazanin" pitchFamily="2" charset="-78"/>
              </a:rPr>
              <a:t>توان عرضه‏كنندگان</a:t>
            </a:r>
          </a:p>
          <a:p>
            <a:pPr algn="ctr">
              <a:defRPr/>
            </a:pPr>
            <a:r>
              <a:rPr lang="ar-SA" b="1" dirty="0">
                <a:solidFill>
                  <a:schemeClr val="tx1"/>
                </a:solidFill>
                <a:latin typeface="Times New Roman" pitchFamily="18" charset="0"/>
                <a:cs typeface="B Nazanin" pitchFamily="2" charset="-78"/>
              </a:rPr>
              <a:t>مواد اوليه در چانه‏زدن</a:t>
            </a:r>
            <a:endParaRPr lang="en-US" b="1" dirty="0">
              <a:solidFill>
                <a:schemeClr val="tx1"/>
              </a:solidFill>
              <a:latin typeface="Times New Roman" pitchFamily="18" charset="0"/>
              <a:cs typeface="B Nazanin" pitchFamily="2" charset="-78"/>
            </a:endParaRPr>
          </a:p>
        </p:txBody>
      </p:sp>
      <p:sp>
        <p:nvSpPr>
          <p:cNvPr id="7" name="Rectangle 8"/>
          <p:cNvSpPr>
            <a:spLocks noChangeArrowheads="1"/>
          </p:cNvSpPr>
          <p:nvPr/>
        </p:nvSpPr>
        <p:spPr bwMode="auto">
          <a:xfrm>
            <a:off x="7639050" y="3090863"/>
            <a:ext cx="2171700" cy="984250"/>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b="1" dirty="0">
                <a:solidFill>
                  <a:schemeClr val="tx1"/>
                </a:solidFill>
                <a:latin typeface="Times New Roman" pitchFamily="18" charset="0"/>
                <a:cs typeface="B Nazanin" pitchFamily="2" charset="-78"/>
              </a:rPr>
              <a:t>توان مصرف كنندگان</a:t>
            </a:r>
          </a:p>
          <a:p>
            <a:pPr algn="ctr">
              <a:defRPr/>
            </a:pPr>
            <a:r>
              <a:rPr lang="ar-SA" b="1" dirty="0">
                <a:solidFill>
                  <a:schemeClr val="tx1"/>
                </a:solidFill>
                <a:latin typeface="Times New Roman" pitchFamily="18" charset="0"/>
                <a:cs typeface="B Nazanin" pitchFamily="2" charset="-78"/>
              </a:rPr>
              <a:t>در چانه‏زدن</a:t>
            </a:r>
            <a:endParaRPr lang="en-US" b="1" dirty="0">
              <a:solidFill>
                <a:schemeClr val="tx1"/>
              </a:solidFill>
              <a:latin typeface="Times New Roman" pitchFamily="18" charset="0"/>
              <a:cs typeface="B Nazanin" pitchFamily="2" charset="-78"/>
            </a:endParaRPr>
          </a:p>
        </p:txBody>
      </p:sp>
      <p:sp>
        <p:nvSpPr>
          <p:cNvPr id="8" name="Rectangle 9"/>
          <p:cNvSpPr>
            <a:spLocks noChangeArrowheads="1"/>
          </p:cNvSpPr>
          <p:nvPr/>
        </p:nvSpPr>
        <p:spPr bwMode="auto">
          <a:xfrm>
            <a:off x="3776663" y="4943475"/>
            <a:ext cx="4343400" cy="914400"/>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b="1" dirty="0">
                <a:solidFill>
                  <a:schemeClr val="tx1"/>
                </a:solidFill>
                <a:latin typeface="Times New Roman" pitchFamily="18" charset="0"/>
                <a:cs typeface="B Nazanin" pitchFamily="2" charset="-78"/>
              </a:rPr>
              <a:t>توان بالقوه براي ورود رقباي جديد</a:t>
            </a:r>
            <a:endParaRPr lang="en-US" b="1" dirty="0">
              <a:solidFill>
                <a:schemeClr val="tx1"/>
              </a:solidFill>
              <a:latin typeface="Times New Roman" pitchFamily="18" charset="0"/>
              <a:cs typeface="B Nazanin" pitchFamily="2" charset="-78"/>
            </a:endParaRPr>
          </a:p>
        </p:txBody>
      </p:sp>
      <p:cxnSp>
        <p:nvCxnSpPr>
          <p:cNvPr id="9" name="AutoShape 10"/>
          <p:cNvCxnSpPr>
            <a:cxnSpLocks noChangeShapeType="1"/>
            <a:stCxn id="6" idx="3"/>
            <a:endCxn id="5" idx="1"/>
          </p:cNvCxnSpPr>
          <p:nvPr/>
        </p:nvCxnSpPr>
        <p:spPr bwMode="auto">
          <a:xfrm flipV="1">
            <a:off x="4067175" y="3578226"/>
            <a:ext cx="795338" cy="4763"/>
          </a:xfrm>
          <a:prstGeom prst="straightConnector1">
            <a:avLst/>
          </a:prstGeom>
          <a:ln>
            <a:headEnd type="triangle" w="med" len="med"/>
            <a:tailEnd type="triangle" w="med" len="med"/>
          </a:ln>
        </p:spPr>
        <p:style>
          <a:lnRef idx="1">
            <a:schemeClr val="accent1"/>
          </a:lnRef>
          <a:fillRef idx="2">
            <a:schemeClr val="accent1"/>
          </a:fillRef>
          <a:effectRef idx="1">
            <a:schemeClr val="accent1"/>
          </a:effectRef>
          <a:fontRef idx="minor">
            <a:schemeClr val="dk1"/>
          </a:fontRef>
        </p:style>
      </p:cxnSp>
      <p:cxnSp>
        <p:nvCxnSpPr>
          <p:cNvPr id="10" name="AutoShape 11"/>
          <p:cNvCxnSpPr>
            <a:cxnSpLocks noChangeShapeType="1"/>
            <a:stCxn id="5" idx="3"/>
            <a:endCxn id="7" idx="1"/>
          </p:cNvCxnSpPr>
          <p:nvPr/>
        </p:nvCxnSpPr>
        <p:spPr bwMode="auto">
          <a:xfrm>
            <a:off x="7034214" y="3578226"/>
            <a:ext cx="604837" cy="4763"/>
          </a:xfrm>
          <a:prstGeom prst="straightConnector1">
            <a:avLst/>
          </a:prstGeom>
          <a:ln>
            <a:headEnd type="triangle" w="med" len="med"/>
            <a:tailEnd type="triangle" w="med" len="med"/>
          </a:ln>
        </p:spPr>
        <p:style>
          <a:lnRef idx="1">
            <a:schemeClr val="accent1"/>
          </a:lnRef>
          <a:fillRef idx="2">
            <a:schemeClr val="accent1"/>
          </a:fillRef>
          <a:effectRef idx="1">
            <a:schemeClr val="accent1"/>
          </a:effectRef>
          <a:fontRef idx="minor">
            <a:schemeClr val="dk1"/>
          </a:fontRef>
        </p:style>
      </p:cxnSp>
      <p:cxnSp>
        <p:nvCxnSpPr>
          <p:cNvPr id="11" name="AutoShape 12"/>
          <p:cNvCxnSpPr>
            <a:cxnSpLocks noChangeShapeType="1"/>
            <a:stCxn id="5" idx="0"/>
            <a:endCxn id="4" idx="2"/>
          </p:cNvCxnSpPr>
          <p:nvPr/>
        </p:nvCxnSpPr>
        <p:spPr bwMode="auto">
          <a:xfrm rot="16200000" flipV="1">
            <a:off x="5545138" y="2611438"/>
            <a:ext cx="800100" cy="6350"/>
          </a:xfrm>
          <a:prstGeom prst="straightConnector1">
            <a:avLst/>
          </a:prstGeom>
          <a:ln>
            <a:headEnd type="triangle" w="med" len="med"/>
            <a:tailEnd type="triangle" w="med" len="med"/>
          </a:ln>
        </p:spPr>
        <p:style>
          <a:lnRef idx="1">
            <a:schemeClr val="accent1"/>
          </a:lnRef>
          <a:fillRef idx="2">
            <a:schemeClr val="accent1"/>
          </a:fillRef>
          <a:effectRef idx="1">
            <a:schemeClr val="accent1"/>
          </a:effectRef>
          <a:fontRef idx="minor">
            <a:schemeClr val="dk1"/>
          </a:fontRef>
        </p:style>
      </p:cxnSp>
      <p:cxnSp>
        <p:nvCxnSpPr>
          <p:cNvPr id="12" name="AutoShape 13"/>
          <p:cNvCxnSpPr>
            <a:cxnSpLocks noChangeShapeType="1"/>
            <a:stCxn id="5" idx="2"/>
            <a:endCxn id="8" idx="0"/>
          </p:cNvCxnSpPr>
          <p:nvPr/>
        </p:nvCxnSpPr>
        <p:spPr bwMode="auto">
          <a:xfrm rot="5400000">
            <a:off x="5547520" y="4542633"/>
            <a:ext cx="803275" cy="1587"/>
          </a:xfrm>
          <a:prstGeom prst="straightConnector1">
            <a:avLst/>
          </a:prstGeom>
          <a:ln>
            <a:headEnd type="triangle" w="med" len="med"/>
            <a:tailEnd type="triangle" w="med" len="med"/>
          </a:ln>
        </p:spPr>
        <p:style>
          <a:lnRef idx="1">
            <a:schemeClr val="accent1"/>
          </a:lnRef>
          <a:fillRef idx="2">
            <a:schemeClr val="accent1"/>
          </a:fillRef>
          <a:effectRef idx="1">
            <a:schemeClr val="accent1"/>
          </a:effectRef>
          <a:fontRef idx="minor">
            <a:schemeClr val="dk1"/>
          </a:fontRef>
        </p:style>
      </p:cxnSp>
      <p:sp>
        <p:nvSpPr>
          <p:cNvPr id="13" name="Rectangle 12"/>
          <p:cNvSpPr/>
          <p:nvPr/>
        </p:nvSpPr>
        <p:spPr>
          <a:xfrm>
            <a:off x="1952625" y="642939"/>
            <a:ext cx="8001000" cy="5238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spcBef>
                <a:spcPct val="20000"/>
              </a:spcBef>
              <a:buClr>
                <a:schemeClr val="accent2"/>
              </a:buClr>
              <a:buSzPct val="80000"/>
              <a:defRPr/>
            </a:pPr>
            <a:r>
              <a:rPr lang="ar-SA" sz="2800" b="1" dirty="0">
                <a:solidFill>
                  <a:srgbClr val="C00000"/>
                </a:solidFill>
                <a:latin typeface="Times New Roman" pitchFamily="18" charset="0"/>
                <a:cs typeface="B Titr" pitchFamily="2" charset="-78"/>
              </a:rPr>
              <a:t>الگوي رقابت مبتني بر پنج نيرو</a:t>
            </a:r>
            <a:endParaRPr lang="en-US" sz="2800" b="1" dirty="0">
              <a:solidFill>
                <a:srgbClr val="C00000"/>
              </a:solidFill>
              <a:latin typeface="Times New Roman" pitchFamily="18" charset="0"/>
              <a:cs typeface="B Titr"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133</a:t>
            </a:fld>
            <a:endParaRPr lang="en-US"/>
          </a:p>
        </p:txBody>
      </p:sp>
    </p:spTree>
    <p:extLst>
      <p:ext uri="{BB962C8B-B14F-4D97-AF65-F5344CB8AC3E}">
        <p14:creationId xmlns:p14="http://schemas.microsoft.com/office/powerpoint/2010/main" val="2464231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500"/>
                                        <p:tgtEl>
                                          <p:spTgt spid="1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2000"/>
                                        <p:tgtEl>
                                          <p:spTgt spid="6"/>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par>
                                <p:cTn id="23" presetID="8"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amond(in)">
                                      <p:cBhvr>
                                        <p:cTn id="25" dur="2000"/>
                                        <p:tgtEl>
                                          <p:spTgt spid="9"/>
                                        </p:tgtEl>
                                      </p:cBhvr>
                                    </p:animEffect>
                                  </p:childTnLst>
                                </p:cTn>
                              </p:par>
                              <p:par>
                                <p:cTn id="26" presetID="8"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amond(in)">
                                      <p:cBhvr>
                                        <p:cTn id="28" dur="2000"/>
                                        <p:tgtEl>
                                          <p:spTgt spid="10"/>
                                        </p:tgtEl>
                                      </p:cBhvr>
                                    </p:animEffect>
                                  </p:childTnLst>
                                </p:cTn>
                              </p:par>
                              <p:par>
                                <p:cTn id="29" presetID="8" presetClass="entr" presetSubtype="16"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amond(in)">
                                      <p:cBhvr>
                                        <p:cTn id="31" dur="2000"/>
                                        <p:tgtEl>
                                          <p:spTgt spid="11"/>
                                        </p:tgtEl>
                                      </p:cBhvr>
                                    </p:animEffect>
                                  </p:childTnLst>
                                </p:cTn>
                              </p:par>
                              <p:par>
                                <p:cTn id="32" presetID="8" presetClass="entr" presetSubtype="16"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amond(in)">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
          <p:cNvSpPr>
            <a:spLocks noChangeArrowheads="1"/>
          </p:cNvSpPr>
          <p:nvPr/>
        </p:nvSpPr>
        <p:spPr bwMode="auto">
          <a:xfrm>
            <a:off x="1707776" y="465519"/>
            <a:ext cx="9496006" cy="1374775"/>
          </a:xfrm>
          <a:prstGeom prst="rect">
            <a:avLst/>
          </a:prstGeom>
          <a:noFill/>
          <a:ln w="9525">
            <a:noFill/>
            <a:miter lim="800000"/>
            <a:headEnd/>
            <a:tailEnd/>
          </a:ln>
        </p:spPr>
        <p:txBody>
          <a:bodyPr wrap="square">
            <a:spAutoFit/>
          </a:bodyPr>
          <a:lstStyle/>
          <a:p>
            <a:pPr algn="justLow" rtl="1">
              <a:lnSpc>
                <a:spcPct val="150000"/>
              </a:lnSpc>
              <a:spcBef>
                <a:spcPts val="2400"/>
              </a:spcBef>
            </a:pPr>
            <a:r>
              <a:rPr lang="ar-SA" sz="2800" dirty="0">
                <a:cs typeface="B Titr" pitchFamily="2" charset="-78"/>
              </a:rPr>
              <a:t>از ديدگاه پورتر ، در هر صنعت ماهيت رقابت به وسيله پنج عامل به شرح زير تعيين مي‏شود :</a:t>
            </a:r>
            <a:endParaRPr lang="en-US" sz="2800" dirty="0">
              <a:cs typeface="B Titr" pitchFamily="2" charset="-78"/>
            </a:endParaRPr>
          </a:p>
        </p:txBody>
      </p:sp>
      <p:sp>
        <p:nvSpPr>
          <p:cNvPr id="7" name="Text Box 3"/>
          <p:cNvSpPr txBox="1">
            <a:spLocks noChangeArrowheads="1"/>
          </p:cNvSpPr>
          <p:nvPr/>
        </p:nvSpPr>
        <p:spPr bwMode="auto">
          <a:xfrm>
            <a:off x="3583782" y="2075051"/>
            <a:ext cx="7620000" cy="3108325"/>
          </a:xfrm>
          <a:prstGeom prst="rect">
            <a:avLst/>
          </a:prstGeom>
          <a:noFill/>
          <a:ln w="12700">
            <a:noFill/>
            <a:miter lim="800000"/>
            <a:headEnd type="none" w="sm" len="sm"/>
            <a:tailEnd type="none" w="sm" len="sm"/>
          </a:ln>
          <a:effectLst>
            <a:outerShdw dist="28398" dir="3806097" algn="ctr" rotWithShape="0">
              <a:schemeClr val="bg2"/>
            </a:outerShdw>
          </a:effectLst>
        </p:spPr>
        <p:txBody>
          <a:bodyPr>
            <a:spAutoFit/>
          </a:bodyPr>
          <a:lstStyle/>
          <a:p>
            <a:pPr marL="457200" indent="-457200" algn="just" rtl="1">
              <a:spcBef>
                <a:spcPct val="50000"/>
              </a:spcBef>
              <a:buClr>
                <a:srgbClr val="7030A0"/>
              </a:buClr>
              <a:buFontTx/>
              <a:buAutoNum type="arabicPeriod"/>
              <a:defRPr/>
            </a:pPr>
            <a:r>
              <a:rPr lang="ar-SA" sz="2800" b="1" dirty="0">
                <a:latin typeface="Times New Roman" pitchFamily="18" charset="0"/>
                <a:cs typeface="B Nazanin" pitchFamily="2" charset="-78"/>
              </a:rPr>
              <a:t>هم چشمي بين سازمانهاي رقيب</a:t>
            </a:r>
          </a:p>
          <a:p>
            <a:pPr marL="457200" indent="-457200" algn="just" rtl="1">
              <a:spcBef>
                <a:spcPct val="50000"/>
              </a:spcBef>
              <a:buClr>
                <a:srgbClr val="7030A0"/>
              </a:buClr>
              <a:buFontTx/>
              <a:buAutoNum type="arabicPeriod"/>
              <a:defRPr/>
            </a:pPr>
            <a:r>
              <a:rPr lang="ar-SA" sz="2800" b="1" dirty="0">
                <a:latin typeface="Times New Roman" pitchFamily="18" charset="0"/>
                <a:cs typeface="B Nazanin" pitchFamily="2" charset="-78"/>
              </a:rPr>
              <a:t>توان بالقوه براي ورود رقباي جديد</a:t>
            </a:r>
          </a:p>
          <a:p>
            <a:pPr marL="457200" indent="-457200" algn="just" rtl="1">
              <a:spcBef>
                <a:spcPct val="50000"/>
              </a:spcBef>
              <a:buClr>
                <a:srgbClr val="7030A0"/>
              </a:buClr>
              <a:buFontTx/>
              <a:buAutoNum type="arabicPeriod"/>
              <a:defRPr/>
            </a:pPr>
            <a:r>
              <a:rPr lang="ar-SA" sz="2800" b="1" dirty="0">
                <a:latin typeface="Times New Roman" pitchFamily="18" charset="0"/>
                <a:cs typeface="B Nazanin" pitchFamily="2" charset="-78"/>
              </a:rPr>
              <a:t>توان بالقوه براي توسعه محصولات جايگزين</a:t>
            </a:r>
          </a:p>
          <a:p>
            <a:pPr marL="457200" indent="-457200" algn="just" rtl="1">
              <a:spcBef>
                <a:spcPct val="50000"/>
              </a:spcBef>
              <a:buClr>
                <a:srgbClr val="7030A0"/>
              </a:buClr>
              <a:buFontTx/>
              <a:buAutoNum type="arabicPeriod"/>
              <a:defRPr/>
            </a:pPr>
            <a:r>
              <a:rPr lang="ar-SA" sz="2800" b="1" dirty="0">
                <a:latin typeface="Times New Roman" pitchFamily="18" charset="0"/>
                <a:cs typeface="B Nazanin" pitchFamily="2" charset="-78"/>
              </a:rPr>
              <a:t>توان عرضه‏كنندگان مواد اوليه در چانه‏زدن</a:t>
            </a:r>
          </a:p>
          <a:p>
            <a:pPr marL="457200" indent="-457200" algn="just" rtl="1">
              <a:spcBef>
                <a:spcPct val="50000"/>
              </a:spcBef>
              <a:buClr>
                <a:srgbClr val="7030A0"/>
              </a:buClr>
              <a:buFontTx/>
              <a:buAutoNum type="arabicPeriod"/>
              <a:defRPr/>
            </a:pPr>
            <a:r>
              <a:rPr lang="ar-SA" sz="2800" b="1" dirty="0">
                <a:latin typeface="Times New Roman" pitchFamily="18" charset="0"/>
                <a:cs typeface="B Nazanin" pitchFamily="2" charset="-78"/>
              </a:rPr>
              <a:t>توان مصرف‏كنندگان در چانه‏زدن</a:t>
            </a:r>
            <a:endParaRPr lang="en-US" sz="2800" b="1" dirty="0">
              <a:latin typeface="Times New Roman" pitchFamily="18" charset="0"/>
              <a:cs typeface="B Nazanin" pitchFamily="2"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134</a:t>
            </a:fld>
            <a:endParaRPr lang="en-US"/>
          </a:p>
        </p:txBody>
      </p:sp>
    </p:spTree>
    <p:extLst>
      <p:ext uri="{BB962C8B-B14F-4D97-AF65-F5344CB8AC3E}">
        <p14:creationId xmlns:p14="http://schemas.microsoft.com/office/powerpoint/2010/main" val="3455608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1250"/>
                                        </p:tgtEl>
                                        <p:attrNameLst>
                                          <p:attrName>style.visibility</p:attrName>
                                        </p:attrNameLst>
                                      </p:cBhvr>
                                      <p:to>
                                        <p:strVal val="visible"/>
                                      </p:to>
                                    </p:set>
                                    <p:animEffect transition="in" filter="blinds(horizontal)">
                                      <p:cBhvr>
                                        <p:cTn id="7" dur="500"/>
                                        <p:tgtEl>
                                          <p:spTgt spid="18125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p:bldP spid="7"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5629" y="263907"/>
            <a:ext cx="8001000" cy="523875"/>
          </a:xfrm>
          <a:prstGeom prst="rect">
            <a:avLst/>
          </a:prstGeom>
        </p:spPr>
        <p:txBody>
          <a:bodyPr>
            <a:spAutoFit/>
          </a:bodyPr>
          <a:lstStyle/>
          <a:p>
            <a:pPr algn="r" rtl="1">
              <a:defRPr/>
            </a:pPr>
            <a:r>
              <a:rPr lang="ar-SA" sz="2800" dirty="0">
                <a:latin typeface="+mj-lt"/>
                <a:cs typeface="B Titr" pitchFamily="2" charset="-78"/>
              </a:rPr>
              <a:t>تجزيه و تحليل صنعت : ماتريس ارزيابي عوامل خارجي </a:t>
            </a:r>
            <a:r>
              <a:rPr lang="en-US" sz="2800" dirty="0">
                <a:latin typeface="+mj-lt"/>
                <a:cs typeface="B Titr" pitchFamily="2" charset="-78"/>
              </a:rPr>
              <a:t>(EFE)</a:t>
            </a:r>
          </a:p>
        </p:txBody>
      </p:sp>
      <p:sp>
        <p:nvSpPr>
          <p:cNvPr id="3" name="Text Box 4"/>
          <p:cNvSpPr txBox="1">
            <a:spLocks noChangeArrowheads="1"/>
          </p:cNvSpPr>
          <p:nvPr/>
        </p:nvSpPr>
        <p:spPr bwMode="auto">
          <a:xfrm>
            <a:off x="739588" y="1152907"/>
            <a:ext cx="10851777" cy="5401479"/>
          </a:xfrm>
          <a:prstGeom prst="rect">
            <a:avLst/>
          </a:prstGeom>
          <a:noFill/>
          <a:ln w="12700">
            <a:noFill/>
            <a:miter lim="800000"/>
            <a:headEnd type="none" w="sm" len="sm"/>
            <a:tailEnd type="none" w="sm" len="sm"/>
          </a:ln>
          <a:effectLst>
            <a:outerShdw dist="28398" dir="3806097" algn="ctr" rotWithShape="0">
              <a:schemeClr val="bg2"/>
            </a:outerShdw>
          </a:effectLst>
        </p:spPr>
        <p:txBody>
          <a:bodyPr wrap="square">
            <a:spAutoFit/>
          </a:bodyPr>
          <a:lstStyle/>
          <a:p>
            <a:pPr algn="justLow" rtl="1">
              <a:lnSpc>
                <a:spcPct val="150000"/>
              </a:lnSpc>
              <a:spcBef>
                <a:spcPct val="50000"/>
              </a:spcBef>
              <a:buClr>
                <a:srgbClr val="66FF66"/>
              </a:buClr>
              <a:defRPr/>
            </a:pPr>
            <a:r>
              <a:rPr lang="ar-SA" sz="2600" b="1" dirty="0">
                <a:latin typeface="Times New Roman" pitchFamily="18" charset="0"/>
                <a:cs typeface="B Nazanin" pitchFamily="2" charset="-78"/>
              </a:rPr>
              <a:t>استراتژيست‏ها با استفاده از ماتريس ارزيابي</a:t>
            </a:r>
            <a:r>
              <a:rPr lang="fa-IR" sz="2600" b="1" dirty="0">
                <a:latin typeface="Times New Roman" pitchFamily="18" charset="0"/>
                <a:cs typeface="B Nazanin" pitchFamily="2" charset="-78"/>
              </a:rPr>
              <a:t> </a:t>
            </a:r>
            <a:r>
              <a:rPr lang="ar-SA" sz="2600" b="1" dirty="0">
                <a:latin typeface="Times New Roman" pitchFamily="18" charset="0"/>
                <a:cs typeface="B Nazanin" pitchFamily="2" charset="-78"/>
              </a:rPr>
              <a:t>عوامل خارجي مي‏توانند عوامل اقتصادي، اجتماعي ، فرهنگي ، بوم‏شناسي ، محيطي ، سياسي ، دولتي ، حقوقي ، فن‏آوري و اطلاعات ر</a:t>
            </a:r>
            <a:r>
              <a:rPr lang="fa-IR" sz="2600" b="1" dirty="0">
                <a:latin typeface="Times New Roman" pitchFamily="18" charset="0"/>
                <a:cs typeface="B Nazanin" pitchFamily="2" charset="-78"/>
              </a:rPr>
              <a:t>قا</a:t>
            </a:r>
            <a:r>
              <a:rPr lang="ar-SA" sz="2600" b="1" dirty="0">
                <a:latin typeface="Times New Roman" pitchFamily="18" charset="0"/>
                <a:cs typeface="B Nazanin" pitchFamily="2" charset="-78"/>
              </a:rPr>
              <a:t>بتي را مورد ارزيابي قرار دهند. براي تهية ماتريس ارزيابي عوامل خارجي بايد پنج مرحله ، به شرح زير طي كرد :</a:t>
            </a:r>
          </a:p>
          <a:p>
            <a:pPr marL="361950" indent="-361950" algn="justLow" rtl="1">
              <a:lnSpc>
                <a:spcPct val="150000"/>
              </a:lnSpc>
              <a:spcBef>
                <a:spcPct val="50000"/>
              </a:spcBef>
              <a:buClr>
                <a:srgbClr val="66FF66"/>
              </a:buClr>
              <a:defRPr/>
            </a:pPr>
            <a:r>
              <a:rPr lang="ar-SA" sz="2400" b="1" dirty="0">
                <a:latin typeface="Times New Roman" pitchFamily="18" charset="0"/>
                <a:cs typeface="B Nazanin" pitchFamily="2" charset="-78"/>
              </a:rPr>
              <a:t>1. پس از بررسي عوامل خارجي ، عوامل شناخته شده را فهرست نماييد. بين 10 تا 20 عامل بنويسيد كه در برگيرندة عواملي باشد كه موجب فرصت مي‏گردد و يا سازمان را مورد تهديد قرار مي‏دهد. نخست عواملي كه موجب فرصت و موقعيت مي‏شوند و سپس آنها كه سازمان را تهديد مي‏كنند ، بنويسيد. تا آنجا كه امكان دارد دقيق باشيد و در صورت امكان از درصد، نسبت و اعدا</a:t>
            </a:r>
            <a:r>
              <a:rPr lang="fa-IR" sz="2400" b="1" dirty="0">
                <a:latin typeface="Times New Roman" pitchFamily="18" charset="0"/>
                <a:cs typeface="B Nazanin" pitchFamily="2" charset="-78"/>
              </a:rPr>
              <a:t>د</a:t>
            </a:r>
            <a:r>
              <a:rPr lang="ar-SA" sz="2400" b="1" dirty="0">
                <a:latin typeface="Times New Roman" pitchFamily="18" charset="0"/>
                <a:cs typeface="B Nazanin" pitchFamily="2" charset="-78"/>
              </a:rPr>
              <a:t> قابل مقايسه استفاده كنيد.</a:t>
            </a:r>
            <a:endParaRPr lang="en-US" sz="2400" b="1" dirty="0">
              <a:latin typeface="Times New Roman" pitchFamily="18" charset="0"/>
              <a:cs typeface="B Nazanin" pitchFamily="2" charset="-78"/>
            </a:endParaRPr>
          </a:p>
        </p:txBody>
      </p:sp>
      <p:sp>
        <p:nvSpPr>
          <p:cNvPr id="59415" name="Freeform 23">
            <a:hlinkClick r:id="" action="ppaction://hlinkshowjump?jump=firstslide"/>
          </p:cNvPr>
          <p:cNvSpPr>
            <a:spLocks/>
          </p:cNvSpPr>
          <p:nvPr/>
        </p:nvSpPr>
        <p:spPr bwMode="auto">
          <a:xfrm>
            <a:off x="2208214" y="6237288"/>
            <a:ext cx="574675" cy="576262"/>
          </a:xfrm>
          <a:custGeom>
            <a:avLst/>
            <a:gdLst/>
            <a:ahLst/>
            <a:cxnLst>
              <a:cxn ang="0">
                <a:pos x="0" y="363"/>
              </a:cxn>
              <a:cxn ang="0">
                <a:pos x="0" y="227"/>
              </a:cxn>
              <a:cxn ang="0">
                <a:pos x="90" y="136"/>
              </a:cxn>
              <a:cxn ang="0">
                <a:pos x="90" y="0"/>
              </a:cxn>
              <a:cxn ang="0">
                <a:pos x="362" y="0"/>
              </a:cxn>
              <a:cxn ang="0">
                <a:pos x="362" y="136"/>
              </a:cxn>
              <a:cxn ang="0">
                <a:pos x="317" y="181"/>
              </a:cxn>
              <a:cxn ang="0">
                <a:pos x="317" y="363"/>
              </a:cxn>
              <a:cxn ang="0">
                <a:pos x="226" y="363"/>
              </a:cxn>
              <a:cxn ang="0">
                <a:pos x="0" y="363"/>
              </a:cxn>
            </a:cxnLst>
            <a:rect l="0" t="0" r="r" b="b"/>
            <a:pathLst>
              <a:path w="362" h="363">
                <a:moveTo>
                  <a:pt x="0" y="363"/>
                </a:moveTo>
                <a:lnTo>
                  <a:pt x="0" y="227"/>
                </a:lnTo>
                <a:lnTo>
                  <a:pt x="90" y="136"/>
                </a:lnTo>
                <a:lnTo>
                  <a:pt x="90" y="0"/>
                </a:lnTo>
                <a:lnTo>
                  <a:pt x="362" y="0"/>
                </a:lnTo>
                <a:lnTo>
                  <a:pt x="362" y="136"/>
                </a:lnTo>
                <a:lnTo>
                  <a:pt x="317" y="181"/>
                </a:lnTo>
                <a:lnTo>
                  <a:pt x="317" y="363"/>
                </a:lnTo>
                <a:lnTo>
                  <a:pt x="226" y="363"/>
                </a:lnTo>
                <a:lnTo>
                  <a:pt x="0" y="363"/>
                </a:lnTo>
                <a:close/>
              </a:path>
            </a:pathLst>
          </a:custGeom>
          <a:noFill/>
          <a:ln w="9525">
            <a:noFill/>
            <a:round/>
            <a:headEnd/>
            <a:tailEnd/>
          </a:ln>
          <a:effectLst>
            <a:prstShdw prst="shdw17" dist="17961" dir="2700000">
              <a:schemeClr val="accent1">
                <a:gamma/>
                <a:shade val="60000"/>
                <a:invGamma/>
                <a:alpha val="50000"/>
              </a:schemeClr>
            </a:prstShdw>
          </a:effectLst>
        </p:spPr>
        <p:txBody>
          <a:bodyPr/>
          <a:lstStyle/>
          <a:p>
            <a:pPr>
              <a:defRPr/>
            </a:pPr>
            <a:endParaRPr lang="fa-IR">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2E913F20-3FAA-4128-8D06-C3B0AA9DFCF9}" type="slidenum">
              <a:rPr lang="en-US" smtClean="0"/>
              <a:t>135</a:t>
            </a:fld>
            <a:endParaRPr lang="en-US"/>
          </a:p>
        </p:txBody>
      </p:sp>
    </p:spTree>
    <p:extLst>
      <p:ext uri="{BB962C8B-B14F-4D97-AF65-F5344CB8AC3E}">
        <p14:creationId xmlns:p14="http://schemas.microsoft.com/office/powerpoint/2010/main" val="4209889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311579" y="507721"/>
            <a:ext cx="10555942" cy="5909310"/>
          </a:xfrm>
          <a:prstGeom prst="rect">
            <a:avLst/>
          </a:prstGeom>
          <a:noFill/>
          <a:ln w="12700">
            <a:noFill/>
            <a:miter lim="800000"/>
            <a:headEnd type="none" w="sm" len="sm"/>
            <a:tailEnd type="none" w="sm" len="sm"/>
          </a:ln>
          <a:effectLst>
            <a:outerShdw dist="28398" dir="3806097" algn="ctr" rotWithShape="0">
              <a:schemeClr val="bg2"/>
            </a:outerShdw>
          </a:effectLst>
        </p:spPr>
        <p:txBody>
          <a:bodyPr wrap="square">
            <a:spAutoFit/>
          </a:bodyPr>
          <a:lstStyle/>
          <a:p>
            <a:pPr marL="361950" indent="-361950" algn="just" rtl="1">
              <a:spcBef>
                <a:spcPct val="50000"/>
              </a:spcBef>
              <a:buClr>
                <a:srgbClr val="66FF66"/>
              </a:buClr>
              <a:defRPr/>
            </a:pPr>
            <a:r>
              <a:rPr lang="ar-SA" sz="2800" b="1" dirty="0">
                <a:latin typeface="Times New Roman" pitchFamily="18" charset="0"/>
                <a:cs typeface="B Nazanin" pitchFamily="2" charset="-78"/>
              </a:rPr>
              <a:t>2. به اين عوامل وزن يا ضريب بدهيد. اين ضريبها از صفر (بي‏اهميت) تا 1 (بسيار مهم) مي‏باشند. ضريب نشان‏دهنده اهميت نسبي يك عامل (از نظر موفق بودن سازمان در صنعت مربوطه) مقايسه با عوامل </a:t>
            </a:r>
            <a:r>
              <a:rPr lang="ar-SA" sz="2800" b="1" dirty="0" smtClean="0">
                <a:latin typeface="Times New Roman" pitchFamily="18" charset="0"/>
                <a:cs typeface="B Nazanin" pitchFamily="2" charset="-78"/>
              </a:rPr>
              <a:t>تهديدكننده </a:t>
            </a:r>
            <a:r>
              <a:rPr lang="ar-SA" sz="2800" b="1" dirty="0">
                <a:latin typeface="Times New Roman" pitchFamily="18" charset="0"/>
                <a:cs typeface="B Nazanin" pitchFamily="2" charset="-78"/>
              </a:rPr>
              <a:t>داده مي‏شود (ولي اگر عوامل تهديد كننده هم شديد باشند ، بايد به آنها ضريب بالايي داد). با مقايسه نمودن شركتهاي رقيب موفق با ناموفق يا پس از بحث گروهي و توافق نظر اعضا مي‏توان وزن‏ها يا ضريب‏ها را تعيين كرد. مجموع اين ضريبها بايد عدد 1 بشود.</a:t>
            </a:r>
          </a:p>
          <a:p>
            <a:pPr marL="361950" indent="-361950" algn="just" rtl="1">
              <a:spcBef>
                <a:spcPct val="50000"/>
              </a:spcBef>
              <a:buClr>
                <a:srgbClr val="66FF66"/>
              </a:buClr>
              <a:defRPr/>
            </a:pPr>
            <a:r>
              <a:rPr lang="ar-SA" sz="2800" b="1" dirty="0">
                <a:latin typeface="Times New Roman" pitchFamily="18" charset="0"/>
                <a:cs typeface="B Nazanin" pitchFamily="2" charset="-78"/>
              </a:rPr>
              <a:t>3. به هر يك از عواملي كه موجب موفقيت مي‏شود رتبه 1 تا 4 بدهيد و اين عدد بيانگر ميزان اثربخشي استراتژي‏هاي كنوني شركت در نشان‏دادن واكنش نسبت به عامل مزبور مي‏باشد. عدد 4 به معني اين است كه واكنش بسيار عالي بوده است ، عدد 3 يعني واكنش از حد متوسط بالاتر و عدد 2 يعني واكنش در حد متوسط و عدد 1 بدين معني است كه واكنش ضعيف مي‏باشد. اين رتبه‏ها برحسب اثربخشي استراتژي‏هاي سازمان تعيين مي‏شوند. رتبه‏ها در محدوده سازمان و ضريب‏ها (كه در مرحله 2 تعيين شدند) با توجه به صنعت تعيين مي‏شوند.</a:t>
            </a:r>
            <a:endParaRPr lang="en-US" sz="2800" b="1" dirty="0">
              <a:latin typeface="Times New Roman" pitchFamily="18" charset="0"/>
              <a:cs typeface="B Nazanin"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136</a:t>
            </a:fld>
            <a:endParaRPr lang="en-US"/>
          </a:p>
        </p:txBody>
      </p:sp>
    </p:spTree>
    <p:extLst>
      <p:ext uri="{BB962C8B-B14F-4D97-AF65-F5344CB8AC3E}">
        <p14:creationId xmlns:p14="http://schemas.microsoft.com/office/powerpoint/2010/main" val="4253517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738313" y="553852"/>
            <a:ext cx="9893393" cy="1600438"/>
          </a:xfrm>
          <a:prstGeom prst="rect">
            <a:avLst/>
          </a:prstGeom>
          <a:noFill/>
          <a:ln w="12700">
            <a:noFill/>
            <a:miter lim="800000"/>
            <a:headEnd type="none" w="sm" len="sm"/>
            <a:tailEnd type="none" w="sm" len="sm"/>
          </a:ln>
          <a:effectLst>
            <a:outerShdw dist="28398" dir="3806097" algn="ctr" rotWithShape="0">
              <a:schemeClr val="bg2"/>
            </a:outerShdw>
          </a:effectLst>
        </p:spPr>
        <p:txBody>
          <a:bodyPr wrap="square">
            <a:spAutoFit/>
          </a:bodyPr>
          <a:lstStyle/>
          <a:p>
            <a:pPr marL="457200" indent="-457200" algn="just" rtl="1">
              <a:spcBef>
                <a:spcPct val="50000"/>
              </a:spcBef>
              <a:buClr>
                <a:srgbClr val="66FF66"/>
              </a:buClr>
              <a:defRPr/>
            </a:pPr>
            <a:r>
              <a:rPr lang="ar-SA" sz="2800" b="1" dirty="0">
                <a:latin typeface="Times New Roman" pitchFamily="18" charset="0"/>
                <a:cs typeface="B Nazanin" pitchFamily="2" charset="-78"/>
              </a:rPr>
              <a:t>4. ضريب هر عامل را در رتبه مربوطه ضرب نماييد تا نمره‏نهايي به دست آيد.</a:t>
            </a:r>
          </a:p>
          <a:p>
            <a:pPr marL="361950" indent="-361950" algn="just" rtl="1">
              <a:spcBef>
                <a:spcPct val="50000"/>
              </a:spcBef>
              <a:buClr>
                <a:srgbClr val="66FF66"/>
              </a:buClr>
              <a:defRPr/>
            </a:pPr>
            <a:r>
              <a:rPr lang="ar-SA" sz="2800" b="1" dirty="0">
                <a:latin typeface="Times New Roman" pitchFamily="18" charset="0"/>
                <a:cs typeface="B Nazanin" pitchFamily="2" charset="-78"/>
              </a:rPr>
              <a:t>5. مجموع اين نمره‏هاي متعلق به هر يك از متغيرها را به دست آوريد تا بتوان مجموع نمره‏هاي سازمان را تعيين كرد.</a:t>
            </a:r>
            <a:endParaRPr lang="en-US" sz="2800" b="1" dirty="0">
              <a:latin typeface="Times New Roman" pitchFamily="18" charset="0"/>
              <a:cs typeface="B Nazanin"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137</a:t>
            </a:fld>
            <a:endParaRPr lang="en-US"/>
          </a:p>
        </p:txBody>
      </p:sp>
    </p:spTree>
    <p:extLst>
      <p:ext uri="{BB962C8B-B14F-4D97-AF65-F5344CB8AC3E}">
        <p14:creationId xmlns:p14="http://schemas.microsoft.com/office/powerpoint/2010/main" val="251665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913F20-3FAA-4128-8D06-C3B0AA9DFCF9}" type="slidenum">
              <a:rPr lang="en-US" smtClean="0"/>
              <a:t>138</a:t>
            </a:fld>
            <a:endParaRPr lang="en-US"/>
          </a:p>
        </p:txBody>
      </p:sp>
      <p:sp>
        <p:nvSpPr>
          <p:cNvPr id="3" name="Rectangle 6"/>
          <p:cNvSpPr>
            <a:spLocks noChangeArrowheads="1"/>
          </p:cNvSpPr>
          <p:nvPr/>
        </p:nvSpPr>
        <p:spPr bwMode="auto">
          <a:xfrm>
            <a:off x="1573305" y="411264"/>
            <a:ext cx="10098741" cy="6244017"/>
          </a:xfrm>
          <a:prstGeom prst="rect">
            <a:avLst/>
          </a:prstGeom>
          <a:noFill/>
          <a:ln w="9525">
            <a:noFill/>
            <a:miter lim="800000"/>
            <a:headEnd/>
            <a:tailEnd/>
          </a:ln>
        </p:spPr>
        <p:txBody>
          <a:bodyPr wrap="square">
            <a:spAutoFit/>
          </a:bodyPr>
          <a:lstStyle/>
          <a:p>
            <a:pPr algn="justLow" rtl="1">
              <a:lnSpc>
                <a:spcPct val="150000"/>
              </a:lnSpc>
              <a:spcBef>
                <a:spcPct val="50000"/>
              </a:spcBef>
              <a:buClr>
                <a:srgbClr val="66FF66"/>
              </a:buClr>
            </a:pPr>
            <a:r>
              <a:rPr lang="ar-SA" sz="2600" b="1" dirty="0">
                <a:latin typeface="Times New Roman" pitchFamily="18" charset="0"/>
                <a:cs typeface="B Nazanin" pitchFamily="2" charset="-78"/>
              </a:rPr>
              <a:t>در ماتريس ارزيابي عوامل خارجي ، صرف نظر از </a:t>
            </a:r>
            <a:r>
              <a:rPr lang="ar-SA" sz="2600" b="1" dirty="0" smtClean="0">
                <a:latin typeface="Times New Roman" pitchFamily="18" charset="0"/>
                <a:cs typeface="B Nazanin" pitchFamily="2" charset="-78"/>
              </a:rPr>
              <a:t>تعدا</a:t>
            </a:r>
            <a:r>
              <a:rPr lang="fa-IR" sz="2600" b="1" dirty="0" smtClean="0">
                <a:latin typeface="Times New Roman" pitchFamily="18" charset="0"/>
                <a:cs typeface="B Nazanin" pitchFamily="2" charset="-78"/>
              </a:rPr>
              <a:t>د</a:t>
            </a:r>
            <a:r>
              <a:rPr lang="ar-SA" sz="2600" b="1" dirty="0" smtClean="0">
                <a:latin typeface="Times New Roman" pitchFamily="18" charset="0"/>
                <a:cs typeface="B Nazanin" pitchFamily="2" charset="-78"/>
              </a:rPr>
              <a:t> </a:t>
            </a:r>
            <a:r>
              <a:rPr lang="ar-SA" sz="2600" b="1" dirty="0">
                <a:latin typeface="Times New Roman" pitchFamily="18" charset="0"/>
                <a:cs typeface="B Nazanin" pitchFamily="2" charset="-78"/>
              </a:rPr>
              <a:t>عواملي كه موجب فرصت يا تهديد شركت مي‏شوند هيچ‏گاه مجموع نمره‏هاي نهايي براي سازمان به بيش از 4 و هيچ‏گاه اين جمع به كمتر از يك نمي‏رسد. ميانگين اين جمع </a:t>
            </a:r>
            <a:r>
              <a:rPr lang="fa-IR" sz="2600" b="1" dirty="0" smtClean="0">
                <a:latin typeface="Times New Roman" pitchFamily="18" charset="0"/>
                <a:cs typeface="B Nazanin" pitchFamily="2" charset="-78"/>
              </a:rPr>
              <a:t>2.5</a:t>
            </a:r>
            <a:r>
              <a:rPr lang="ar-SA" sz="2600" b="1" dirty="0" smtClean="0">
                <a:latin typeface="Times New Roman" pitchFamily="18" charset="0"/>
                <a:cs typeface="B Nazanin" pitchFamily="2" charset="-78"/>
              </a:rPr>
              <a:t> </a:t>
            </a:r>
            <a:r>
              <a:rPr lang="ar-SA" sz="2600" b="1" dirty="0">
                <a:latin typeface="Times New Roman" pitchFamily="18" charset="0"/>
                <a:cs typeface="B Nazanin" pitchFamily="2" charset="-78"/>
              </a:rPr>
              <a:t>مي‏شود</a:t>
            </a:r>
            <a:r>
              <a:rPr lang="ar-SA" sz="2600" b="1" dirty="0" smtClean="0">
                <a:latin typeface="Times New Roman" pitchFamily="18" charset="0"/>
                <a:cs typeface="B Nazanin" pitchFamily="2" charset="-78"/>
              </a:rPr>
              <a:t>.</a:t>
            </a:r>
            <a:endParaRPr lang="fa-IR" sz="2600" b="1" dirty="0" smtClean="0">
              <a:latin typeface="Times New Roman" pitchFamily="18" charset="0"/>
              <a:cs typeface="B Nazanin" pitchFamily="2" charset="-78"/>
            </a:endParaRPr>
          </a:p>
          <a:p>
            <a:pPr algn="justLow" rtl="1">
              <a:lnSpc>
                <a:spcPct val="150000"/>
              </a:lnSpc>
              <a:spcBef>
                <a:spcPct val="50000"/>
              </a:spcBef>
              <a:buClr>
                <a:srgbClr val="66FF66"/>
              </a:buClr>
            </a:pPr>
            <a:r>
              <a:rPr lang="ar-SA" sz="2600" b="1" dirty="0" smtClean="0">
                <a:latin typeface="Times New Roman" pitchFamily="18" charset="0"/>
                <a:cs typeface="B Nazanin" pitchFamily="2" charset="-78"/>
              </a:rPr>
              <a:t>اگر </a:t>
            </a:r>
            <a:r>
              <a:rPr lang="ar-SA" sz="2600" b="1" dirty="0">
                <a:latin typeface="Times New Roman" pitchFamily="18" charset="0"/>
                <a:cs typeface="B Nazanin" pitchFamily="2" charset="-78"/>
              </a:rPr>
              <a:t>اين عدد به چهار برسد بدين معني است كه سازمان در برابر عواملي كه موجب تهديد و فرصت مي‏شوند به صورتي بسيار عالي واكنش نشان مي‏دهد. به بيان ديگر ، شركت در استراتژي‏هاي خود به شيوه‏اي موفقيت‏آميز از فرصت‏هاي موجود استفاده مي‏نمايد و اثر عواملي را كه موجب تهديد مي‏شوند به پايين‏ترين ميزان ممكن مي‏رساند. عدد 1 بيانگر اين است كه شركت در تدوين استراتژي‏هاي خود نتوانسته است از عواملي كه فرصت يا موقعيت ايجاد مي‏كنند بهره‏برداري نمايد يا از عواملي كه موجب تهديد مي‏گردند ، احتراز نمايد.</a:t>
            </a:r>
          </a:p>
        </p:txBody>
      </p:sp>
    </p:spTree>
    <p:extLst>
      <p:ext uri="{BB962C8B-B14F-4D97-AF65-F5344CB8AC3E}">
        <p14:creationId xmlns:p14="http://schemas.microsoft.com/office/powerpoint/2010/main" val="3192855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452813" y="643394"/>
            <a:ext cx="7596188" cy="584200"/>
          </a:xfrm>
          <a:prstGeom prst="rect">
            <a:avLst/>
          </a:prstGeom>
          <a:noFill/>
          <a:ln w="9525">
            <a:noFill/>
            <a:miter lim="800000"/>
            <a:headEnd/>
            <a:tailEnd/>
          </a:ln>
        </p:spPr>
        <p:txBody>
          <a:bodyPr wrap="none">
            <a:spAutoFit/>
          </a:bodyPr>
          <a:lstStyle/>
          <a:p>
            <a:r>
              <a:rPr lang="fa-IR" sz="3200" dirty="0">
                <a:latin typeface="Tahoma" pitchFamily="34" charset="0"/>
                <a:cs typeface="B Titr" pitchFamily="2" charset="-78"/>
              </a:rPr>
              <a:t>برخی روشهای آسان و سریع احصای عوامل خارجی</a:t>
            </a:r>
            <a:r>
              <a:rPr lang="fa-IR" dirty="0">
                <a:latin typeface="Tahoma" pitchFamily="34" charset="0"/>
                <a:cs typeface="B Titr" pitchFamily="2" charset="-78"/>
              </a:rPr>
              <a:t> </a:t>
            </a:r>
            <a:endParaRPr lang="en-US" dirty="0">
              <a:latin typeface="Tahoma" pitchFamily="34" charset="0"/>
              <a:cs typeface="B Titr" pitchFamily="2" charset="-78"/>
            </a:endParaRPr>
          </a:p>
        </p:txBody>
      </p:sp>
      <p:sp>
        <p:nvSpPr>
          <p:cNvPr id="185347" name="Rectangle 6"/>
          <p:cNvSpPr>
            <a:spLocks noChangeArrowheads="1"/>
          </p:cNvSpPr>
          <p:nvPr/>
        </p:nvSpPr>
        <p:spPr bwMode="auto">
          <a:xfrm>
            <a:off x="4485994" y="1568264"/>
            <a:ext cx="6441187" cy="2985433"/>
          </a:xfrm>
          <a:prstGeom prst="rect">
            <a:avLst/>
          </a:prstGeom>
          <a:noFill/>
          <a:ln w="9525">
            <a:noFill/>
            <a:miter lim="800000"/>
            <a:headEnd/>
            <a:tailEnd/>
          </a:ln>
        </p:spPr>
        <p:txBody>
          <a:bodyPr wrap="none">
            <a:spAutoFit/>
          </a:bodyPr>
          <a:lstStyle/>
          <a:p>
            <a:pPr algn="r" rtl="1">
              <a:lnSpc>
                <a:spcPct val="150000"/>
              </a:lnSpc>
              <a:buClr>
                <a:srgbClr val="FF0000"/>
              </a:buClr>
              <a:buFont typeface="Wingdings" pitchFamily="2" charset="2"/>
              <a:buChar char="ü"/>
            </a:pPr>
            <a:r>
              <a:rPr lang="fa-IR" sz="3200" b="1" dirty="0">
                <a:cs typeface="B Nazanin" pitchFamily="2" charset="-78"/>
              </a:rPr>
              <a:t>پیمایش( پرسشنامه </a:t>
            </a:r>
            <a:r>
              <a:rPr lang="ar-SA" sz="3200" b="1" dirty="0">
                <a:cs typeface="B Nazanin" pitchFamily="2" charset="-78"/>
              </a:rPr>
              <a:t>–</a:t>
            </a:r>
            <a:r>
              <a:rPr lang="fa-IR" sz="3200" b="1" dirty="0">
                <a:cs typeface="B Nazanin" pitchFamily="2" charset="-78"/>
              </a:rPr>
              <a:t> مصاحبه – مشاهده )</a:t>
            </a:r>
          </a:p>
          <a:p>
            <a:pPr algn="r" rtl="1">
              <a:lnSpc>
                <a:spcPct val="150000"/>
              </a:lnSpc>
              <a:buClr>
                <a:srgbClr val="FF0000"/>
              </a:buClr>
              <a:buFont typeface="Wingdings" pitchFamily="2" charset="2"/>
              <a:buChar char="ü"/>
            </a:pPr>
            <a:r>
              <a:rPr lang="fa-IR" sz="3200" b="1" dirty="0">
                <a:cs typeface="B Nazanin" pitchFamily="2" charset="-78"/>
              </a:rPr>
              <a:t>طوفان مغزی</a:t>
            </a:r>
          </a:p>
          <a:p>
            <a:pPr algn="r" rtl="1">
              <a:lnSpc>
                <a:spcPct val="150000"/>
              </a:lnSpc>
              <a:buClr>
                <a:srgbClr val="FF0000"/>
              </a:buClr>
              <a:buFont typeface="Wingdings" pitchFamily="2" charset="2"/>
              <a:buChar char="ü"/>
            </a:pPr>
            <a:r>
              <a:rPr lang="fa-IR" sz="3200" b="1" dirty="0">
                <a:cs typeface="B Nazanin" pitchFamily="2" charset="-78"/>
              </a:rPr>
              <a:t>دلفی</a:t>
            </a:r>
          </a:p>
          <a:p>
            <a:pPr algn="r" rtl="1">
              <a:lnSpc>
                <a:spcPct val="150000"/>
              </a:lnSpc>
              <a:buClr>
                <a:srgbClr val="FF0000"/>
              </a:buClr>
              <a:buFont typeface="Wingdings" pitchFamily="2" charset="2"/>
              <a:buChar char="ü"/>
            </a:pPr>
            <a:r>
              <a:rPr lang="fa-IR" sz="3200" b="1" dirty="0">
                <a:cs typeface="B Nazanin" pitchFamily="2" charset="-78"/>
              </a:rPr>
              <a:t>کارت </a:t>
            </a:r>
            <a:r>
              <a:rPr lang="fa-IR" sz="3200" b="1" dirty="0" smtClean="0">
                <a:cs typeface="B Nazanin" pitchFamily="2" charset="-78"/>
              </a:rPr>
              <a:t>سفید(گلوله برفی)</a:t>
            </a:r>
            <a:endParaRPr lang="en-US" sz="3200" b="1" dirty="0">
              <a:cs typeface="B Nazanin" pitchFamily="2" charset="-78"/>
            </a:endParaRPr>
          </a:p>
        </p:txBody>
      </p:sp>
      <p:sp>
        <p:nvSpPr>
          <p:cNvPr id="185348" name="Rectangle 7"/>
          <p:cNvSpPr>
            <a:spLocks noChangeArrowheads="1"/>
          </p:cNvSpPr>
          <p:nvPr/>
        </p:nvSpPr>
        <p:spPr bwMode="auto">
          <a:xfrm>
            <a:off x="6423025" y="3244850"/>
            <a:ext cx="185738" cy="368300"/>
          </a:xfrm>
          <a:prstGeom prst="rect">
            <a:avLst/>
          </a:prstGeom>
          <a:noFill/>
          <a:ln w="9525">
            <a:noFill/>
            <a:miter lim="800000"/>
            <a:headEnd/>
            <a:tailEnd/>
          </a:ln>
        </p:spPr>
        <p:txBody>
          <a:bodyPr wrap="none">
            <a:spAutoFit/>
          </a:bodyPr>
          <a:lstStyle/>
          <a:p>
            <a:endParaRPr lang="en-US">
              <a:cs typeface="B Zar"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139</a:t>
            </a:fld>
            <a:endParaRPr lang="en-US"/>
          </a:p>
        </p:txBody>
      </p:sp>
    </p:spTree>
    <p:extLst>
      <p:ext uri="{BB962C8B-B14F-4D97-AF65-F5344CB8AC3E}">
        <p14:creationId xmlns:p14="http://schemas.microsoft.com/office/powerpoint/2010/main" val="3950663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85347"/>
                                        </p:tgtEl>
                                        <p:attrNameLst>
                                          <p:attrName>style.visibility</p:attrName>
                                        </p:attrNameLst>
                                      </p:cBhvr>
                                      <p:to>
                                        <p:strVal val="visible"/>
                                      </p:to>
                                    </p:set>
                                    <p:animEffect transition="in" filter="slide(fromBottom)">
                                      <p:cBhvr>
                                        <p:cTn id="11" dur="500"/>
                                        <p:tgtEl>
                                          <p:spTgt spid="185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53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482" y="779929"/>
            <a:ext cx="10738130" cy="5131293"/>
          </a:xfrm>
        </p:spPr>
        <p:txBody>
          <a:bodyPr>
            <a:normAutofit/>
          </a:bodyPr>
          <a:lstStyle/>
          <a:p>
            <a:pPr marL="193675" algn="just" rtl="1">
              <a:lnSpc>
                <a:spcPct val="150000"/>
              </a:lnSpc>
              <a:spcBef>
                <a:spcPct val="50000"/>
              </a:spcBef>
              <a:buFontTx/>
              <a:buChar char="-"/>
              <a:defRPr/>
            </a:pPr>
            <a:r>
              <a:rPr lang="ar-SA" sz="2800" dirty="0">
                <a:latin typeface="Times New Roman" pitchFamily="18" charset="0"/>
                <a:cs typeface="B Titr" pitchFamily="2" charset="-78"/>
              </a:rPr>
              <a:t>هنري مينز برگ صاحب نظر برجسته استراتژي را در پنج كلمه مي گويد:</a:t>
            </a:r>
          </a:p>
          <a:p>
            <a:pPr marL="193675" algn="just" rtl="1">
              <a:lnSpc>
                <a:spcPct val="150000"/>
              </a:lnSpc>
              <a:spcBef>
                <a:spcPct val="50000"/>
              </a:spcBef>
              <a:defRPr/>
            </a:pPr>
            <a:r>
              <a:rPr lang="ar-SA" sz="2800" i="1" dirty="0">
                <a:latin typeface="Times New Roman" pitchFamily="18" charset="0"/>
                <a:cs typeface="B Titr" pitchFamily="2" charset="-78"/>
              </a:rPr>
              <a:t>طرح </a:t>
            </a:r>
            <a:r>
              <a:rPr lang="en-US" sz="2800" i="1" dirty="0">
                <a:latin typeface="Times New Roman" pitchFamily="18" charset="0"/>
                <a:cs typeface="B Titr" pitchFamily="2" charset="-78"/>
              </a:rPr>
              <a:t>Plan</a:t>
            </a:r>
            <a:r>
              <a:rPr lang="ar-SA" sz="2800" i="1" dirty="0">
                <a:latin typeface="Times New Roman" pitchFamily="18" charset="0"/>
                <a:cs typeface="B Titr" pitchFamily="2" charset="-78"/>
              </a:rPr>
              <a:t>، تمهيد </a:t>
            </a:r>
            <a:r>
              <a:rPr lang="en-US" sz="2800" i="1" dirty="0">
                <a:latin typeface="Times New Roman" pitchFamily="18" charset="0"/>
                <a:cs typeface="B Titr" pitchFamily="2" charset="-78"/>
              </a:rPr>
              <a:t>Ploy</a:t>
            </a:r>
            <a:r>
              <a:rPr lang="ar-SA" sz="2800" i="1" dirty="0">
                <a:latin typeface="Times New Roman" pitchFamily="18" charset="0"/>
                <a:cs typeface="B Titr" pitchFamily="2" charset="-78"/>
              </a:rPr>
              <a:t> ، الگو </a:t>
            </a:r>
            <a:r>
              <a:rPr lang="en-US" sz="2800" i="1" dirty="0">
                <a:latin typeface="Times New Roman" pitchFamily="18" charset="0"/>
                <a:cs typeface="B Titr" pitchFamily="2" charset="-78"/>
              </a:rPr>
              <a:t>Pattern</a:t>
            </a:r>
            <a:r>
              <a:rPr lang="ar-SA" sz="2800" i="1" dirty="0">
                <a:latin typeface="Times New Roman" pitchFamily="18" charset="0"/>
                <a:cs typeface="B Titr" pitchFamily="2" charset="-78"/>
              </a:rPr>
              <a:t> ، وضعيت </a:t>
            </a:r>
            <a:r>
              <a:rPr lang="en-US" sz="2800" i="1" dirty="0">
                <a:latin typeface="Times New Roman" pitchFamily="18" charset="0"/>
                <a:cs typeface="B Titr" pitchFamily="2" charset="-78"/>
              </a:rPr>
              <a:t>Position</a:t>
            </a:r>
            <a:r>
              <a:rPr lang="ar-SA" sz="2800" i="1" dirty="0">
                <a:latin typeface="Times New Roman" pitchFamily="18" charset="0"/>
                <a:cs typeface="B Titr" pitchFamily="2" charset="-78"/>
              </a:rPr>
              <a:t> ، ديدگاه  </a:t>
            </a:r>
            <a:r>
              <a:rPr lang="en-US" sz="2800" i="1" dirty="0">
                <a:latin typeface="Times New Roman" pitchFamily="18" charset="0"/>
                <a:cs typeface="B Titr" pitchFamily="2" charset="-78"/>
              </a:rPr>
              <a:t> Perspective</a:t>
            </a:r>
            <a:r>
              <a:rPr lang="ar-SA" sz="2800" i="1" dirty="0">
                <a:latin typeface="Times New Roman" pitchFamily="18" charset="0"/>
                <a:cs typeface="B Titr" pitchFamily="2" charset="-78"/>
              </a:rPr>
              <a:t>        </a:t>
            </a:r>
          </a:p>
          <a:p>
            <a:pPr marL="193675" algn="justLow" rtl="1">
              <a:lnSpc>
                <a:spcPct val="150000"/>
              </a:lnSpc>
              <a:spcBef>
                <a:spcPct val="50000"/>
              </a:spcBef>
              <a:buFontTx/>
              <a:buChar char="•"/>
              <a:defRPr/>
            </a:pPr>
            <a:r>
              <a:rPr lang="fa-IR" sz="2800" b="1" dirty="0">
                <a:latin typeface="Times New Roman" pitchFamily="18" charset="0"/>
                <a:cs typeface="B Titr" pitchFamily="2" charset="-78"/>
              </a:rPr>
              <a:t>گری هامل</a:t>
            </a:r>
            <a:r>
              <a:rPr lang="fa-IR" sz="2800" b="1" dirty="0">
                <a:cs typeface="B Titr" pitchFamily="2" charset="-78"/>
              </a:rPr>
              <a:t>: </a:t>
            </a:r>
          </a:p>
          <a:p>
            <a:pPr marL="193675" algn="justLow" rtl="1">
              <a:lnSpc>
                <a:spcPct val="150000"/>
              </a:lnSpc>
              <a:spcBef>
                <a:spcPct val="50000"/>
              </a:spcBef>
              <a:defRPr/>
            </a:pPr>
            <a:r>
              <a:rPr lang="fa-IR" sz="2800" b="1" i="1" dirty="0">
                <a:latin typeface="Times New Roman" pitchFamily="18" charset="0"/>
                <a:cs typeface="B Titr" pitchFamily="2" charset="-78"/>
              </a:rPr>
              <a:t>استراتژی برنامه نیست، بلکه یک طرز نگرش است که اساس آن را تشخیص فرصت های اساسی و دستیابی به منافع نهفته در این فرصت ها تشکیل می دهد</a:t>
            </a:r>
            <a:r>
              <a:rPr lang="fa-IR" sz="2800" b="1" dirty="0">
                <a:cs typeface="B Titr" pitchFamily="2" charset="-78"/>
              </a:rPr>
              <a:t>. </a:t>
            </a:r>
          </a:p>
          <a:p>
            <a:pPr algn="r" rtl="1">
              <a:lnSpc>
                <a:spcPct val="150000"/>
              </a:lnSpc>
              <a:buFont typeface="Wingdings" panose="05000000000000000000" pitchFamily="2" charset="2"/>
              <a:buChar char="Ø"/>
            </a:pPr>
            <a:endParaRPr lang="en-US" sz="2800" dirty="0"/>
          </a:p>
        </p:txBody>
      </p:sp>
      <p:sp>
        <p:nvSpPr>
          <p:cNvPr id="2" name="Slide Number Placeholder 1"/>
          <p:cNvSpPr>
            <a:spLocks noGrp="1"/>
          </p:cNvSpPr>
          <p:nvPr>
            <p:ph type="sldNum" sz="quarter" idx="12"/>
          </p:nvPr>
        </p:nvSpPr>
        <p:spPr/>
        <p:txBody>
          <a:bodyPr/>
          <a:lstStyle/>
          <a:p>
            <a:fld id="{2E913F20-3FAA-4128-8D06-C3B0AA9DFCF9}" type="slidenum">
              <a:rPr lang="en-US" smtClean="0"/>
              <a:t>14</a:t>
            </a:fld>
            <a:endParaRPr lang="en-US"/>
          </a:p>
        </p:txBody>
      </p:sp>
    </p:spTree>
    <p:extLst>
      <p:ext uri="{BB962C8B-B14F-4D97-AF65-F5344CB8AC3E}">
        <p14:creationId xmlns:p14="http://schemas.microsoft.com/office/powerpoint/2010/main" val="2367978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90"/>
          <p:cNvGraphicFramePr>
            <a:graphicFrameLocks noGrp="1"/>
          </p:cNvGraphicFramePr>
          <p:nvPr/>
        </p:nvGraphicFramePr>
        <p:xfrm>
          <a:off x="1952625" y="357188"/>
          <a:ext cx="7929616" cy="5521612"/>
        </p:xfrm>
        <a:graphic>
          <a:graphicData uri="http://schemas.openxmlformats.org/drawingml/2006/table">
            <a:tbl>
              <a:tblPr/>
              <a:tblGrid>
                <a:gridCol w="740647">
                  <a:extLst>
                    <a:ext uri="{9D8B030D-6E8A-4147-A177-3AD203B41FA5}">
                      <a16:colId xmlns:a16="http://schemas.microsoft.com/office/drawing/2014/main" val="20000"/>
                    </a:ext>
                  </a:extLst>
                </a:gridCol>
                <a:gridCol w="758545">
                  <a:extLst>
                    <a:ext uri="{9D8B030D-6E8A-4147-A177-3AD203B41FA5}">
                      <a16:colId xmlns:a16="http://schemas.microsoft.com/office/drawing/2014/main" val="20001"/>
                    </a:ext>
                  </a:extLst>
                </a:gridCol>
                <a:gridCol w="758544">
                  <a:extLst>
                    <a:ext uri="{9D8B030D-6E8A-4147-A177-3AD203B41FA5}">
                      <a16:colId xmlns:a16="http://schemas.microsoft.com/office/drawing/2014/main" val="20002"/>
                    </a:ext>
                  </a:extLst>
                </a:gridCol>
                <a:gridCol w="5671880">
                  <a:extLst>
                    <a:ext uri="{9D8B030D-6E8A-4147-A177-3AD203B41FA5}">
                      <a16:colId xmlns:a16="http://schemas.microsoft.com/office/drawing/2014/main" val="20003"/>
                    </a:ext>
                  </a:extLst>
                </a:gridCol>
              </a:tblGrid>
              <a:tr h="366884">
                <a:tc gridSpan="4">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rgbClr val="006600"/>
                          </a:solidFill>
                          <a:effectLst/>
                          <a:latin typeface="Arial" pitchFamily="34" charset="0"/>
                          <a:cs typeface="B Nazanin" pitchFamily="2" charset="-78"/>
                        </a:rPr>
                        <a:t>ماتريس ارزيابي عوامل </a:t>
                      </a:r>
                      <a:r>
                        <a:rPr kumimoji="0" lang="fa-IR" sz="1800" b="1" i="0" u="none" strike="noStrike" cap="none" normalizeH="0" baseline="0" dirty="0" smtClean="0">
                          <a:ln>
                            <a:noFill/>
                          </a:ln>
                          <a:solidFill>
                            <a:srgbClr val="006600"/>
                          </a:solidFill>
                          <a:effectLst/>
                          <a:latin typeface="Arial" pitchFamily="34" charset="0"/>
                          <a:cs typeface="B Nazanin" pitchFamily="2" charset="-78"/>
                        </a:rPr>
                        <a:t>داخلی</a:t>
                      </a:r>
                      <a:r>
                        <a:rPr kumimoji="0" lang="ar-SA" sz="1800" b="1" i="0" u="none" strike="noStrike" cap="none" normalizeH="0" baseline="0" dirty="0" smtClean="0">
                          <a:ln>
                            <a:noFill/>
                          </a:ln>
                          <a:solidFill>
                            <a:srgbClr val="006600"/>
                          </a:solidFill>
                          <a:effectLst/>
                          <a:latin typeface="Arial" pitchFamily="34" charset="0"/>
                          <a:cs typeface="B Nazanin" pitchFamily="2" charset="-78"/>
                        </a:rPr>
                        <a:t> در « مركز مطالعات </a:t>
                      </a:r>
                      <a:r>
                        <a:rPr kumimoji="0" lang="fa-IR" sz="1800" b="1" i="0" u="none" strike="noStrike" cap="none" normalizeH="0" baseline="0" dirty="0" smtClean="0">
                          <a:ln>
                            <a:noFill/>
                          </a:ln>
                          <a:solidFill>
                            <a:srgbClr val="006600"/>
                          </a:solidFill>
                          <a:effectLst/>
                          <a:latin typeface="Arial" pitchFamily="34" charset="0"/>
                          <a:cs typeface="B Nazanin" pitchFamily="2" charset="-78"/>
                        </a:rPr>
                        <a:t>مدیریت</a:t>
                      </a:r>
                      <a:r>
                        <a:rPr kumimoji="0" lang="ar-SA" sz="1800" b="1" i="0" u="none" strike="noStrike" cap="none" normalizeH="0" baseline="0" dirty="0" smtClean="0">
                          <a:ln>
                            <a:noFill/>
                          </a:ln>
                          <a:solidFill>
                            <a:srgbClr val="006600"/>
                          </a:solidFill>
                          <a:effectLst/>
                          <a:latin typeface="Arial" pitchFamily="34" charset="0"/>
                          <a:cs typeface="B Nazanin" pitchFamily="2" charset="-78"/>
                        </a:rPr>
                        <a:t> »</a:t>
                      </a:r>
                      <a:endParaRPr kumimoji="0" lang="en-US" sz="1800" b="1" i="0" u="none" strike="noStrike" cap="none" normalizeH="0" baseline="0" dirty="0" smtClean="0">
                        <a:ln>
                          <a:noFill/>
                        </a:ln>
                        <a:solidFill>
                          <a:srgbClr val="006600"/>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0"/>
                  </a:ext>
                </a:extLst>
              </a:tr>
              <a:tr h="62981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dirty="0" smtClean="0">
                          <a:ln>
                            <a:noFill/>
                          </a:ln>
                          <a:solidFill>
                            <a:schemeClr val="tx1"/>
                          </a:solidFill>
                          <a:effectLst/>
                          <a:latin typeface="Arial" pitchFamily="34" charset="0"/>
                          <a:cs typeface="B Nazanin" pitchFamily="2" charset="-78"/>
                        </a:rPr>
                        <a:t>نمره نهايي</a:t>
                      </a:r>
                      <a:endParaRPr kumimoji="0" lang="en-US" sz="16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dirty="0" smtClean="0">
                          <a:ln>
                            <a:noFill/>
                          </a:ln>
                          <a:solidFill>
                            <a:schemeClr val="tx1"/>
                          </a:solidFill>
                          <a:effectLst/>
                          <a:latin typeface="Arial" pitchFamily="34" charset="0"/>
                          <a:cs typeface="B Nazanin" pitchFamily="2" charset="-78"/>
                        </a:rPr>
                        <a:t>نمره</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dirty="0" smtClean="0">
                          <a:ln>
                            <a:noFill/>
                          </a:ln>
                          <a:solidFill>
                            <a:schemeClr val="tx1"/>
                          </a:solidFill>
                          <a:effectLst/>
                          <a:latin typeface="Arial" pitchFamily="34" charset="0"/>
                          <a:cs typeface="B Nazanin" pitchFamily="2" charset="-78"/>
                        </a:rPr>
                        <a:t>4</a:t>
                      </a:r>
                      <a:r>
                        <a:rPr kumimoji="0" lang="en-US" sz="1600" b="1" i="0" u="none" strike="noStrike" cap="none" normalizeH="0" baseline="0" dirty="0" smtClean="0">
                          <a:ln>
                            <a:noFill/>
                          </a:ln>
                          <a:solidFill>
                            <a:schemeClr val="tx1"/>
                          </a:solidFill>
                          <a:effectLst/>
                          <a:latin typeface="Arial" pitchFamily="34" charset="0"/>
                          <a:cs typeface="B Nazanin" pitchFamily="2" charset="-78"/>
                        </a:rPr>
                        <a:t>&gt;</a:t>
                      </a:r>
                      <a:r>
                        <a:rPr kumimoji="0" lang="ar-SA" sz="1600" b="1" i="0" u="none" strike="noStrike" cap="none" normalizeH="0" baseline="0" dirty="0" smtClean="0">
                          <a:ln>
                            <a:noFill/>
                          </a:ln>
                          <a:solidFill>
                            <a:schemeClr val="tx1"/>
                          </a:solidFill>
                          <a:effectLst/>
                          <a:latin typeface="Arial" pitchFamily="34" charset="0"/>
                          <a:cs typeface="B Nazanin" pitchFamily="2" charset="-78"/>
                        </a:rPr>
                        <a:t>1</a:t>
                      </a:r>
                      <a:endParaRPr kumimoji="0" lang="en-US" sz="16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dirty="0" smtClean="0">
                          <a:ln>
                            <a:noFill/>
                          </a:ln>
                          <a:solidFill>
                            <a:schemeClr val="tx1"/>
                          </a:solidFill>
                          <a:effectLst/>
                          <a:latin typeface="Arial" pitchFamily="34" charset="0"/>
                          <a:cs typeface="B Nazanin" pitchFamily="2" charset="-78"/>
                        </a:rPr>
                        <a:t>ضريب اهميت</a:t>
                      </a:r>
                      <a:endParaRPr kumimoji="0" lang="en-US" sz="16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cs typeface="B Nazanin" pitchFamily="2" charset="-78"/>
                        </a:rPr>
                        <a:t>عوامل</a:t>
                      </a:r>
                      <a:r>
                        <a:rPr kumimoji="0" lang="ar-SA" sz="1600" b="1" i="0" u="none" strike="noStrike" cap="none" normalizeH="0" baseline="0" dirty="0" smtClean="0">
                          <a:ln>
                            <a:noFill/>
                          </a:ln>
                          <a:solidFill>
                            <a:schemeClr val="tx1"/>
                          </a:solidFill>
                          <a:effectLst/>
                          <a:latin typeface="Arial" pitchFamily="34" charset="0"/>
                          <a:cs typeface="B Nazanin" pitchFamily="2" charset="-78"/>
                        </a:rPr>
                        <a:t>  </a:t>
                      </a:r>
                      <a:r>
                        <a:rPr kumimoji="0" lang="fa-IR" sz="2000" b="1" i="0" u="none" strike="noStrike" cap="none" normalizeH="0" baseline="0" dirty="0" smtClean="0">
                          <a:ln>
                            <a:noFill/>
                          </a:ln>
                          <a:solidFill>
                            <a:schemeClr val="tx1"/>
                          </a:solidFill>
                          <a:effectLst/>
                          <a:latin typeface="Arial" pitchFamily="34" charset="0"/>
                          <a:cs typeface="B Nazanin" pitchFamily="2" charset="-78"/>
                        </a:rPr>
                        <a:t>داخلی</a:t>
                      </a:r>
                      <a:endParaRPr kumimoji="0" lang="en-US" sz="20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397458">
                <a:tc gridSpan="4">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rgbClr val="006600"/>
                          </a:solidFill>
                          <a:effectLst/>
                          <a:latin typeface="Arial" pitchFamily="34" charset="0"/>
                          <a:cs typeface="B Nazanin" pitchFamily="2" charset="-78"/>
                        </a:rPr>
                        <a:t>نقاط قوت </a:t>
                      </a:r>
                      <a:r>
                        <a:rPr kumimoji="0" lang="ar-SA" sz="1800" b="1" i="0" u="none" strike="noStrike" cap="none" normalizeH="0" baseline="0" dirty="0" smtClean="0">
                          <a:ln>
                            <a:noFill/>
                          </a:ln>
                          <a:solidFill>
                            <a:srgbClr val="006600"/>
                          </a:solidFill>
                          <a:effectLst/>
                          <a:latin typeface="Arial" pitchFamily="34" charset="0"/>
                          <a:cs typeface="B Nazanin" pitchFamily="2" charset="-78"/>
                        </a:rPr>
                        <a:t>:</a:t>
                      </a:r>
                      <a:endParaRPr kumimoji="0" lang="en-US" sz="1800" b="1" i="0" u="none" strike="noStrike" cap="none" normalizeH="0" baseline="0" dirty="0" smtClean="0">
                        <a:ln>
                          <a:noFill/>
                        </a:ln>
                        <a:solidFill>
                          <a:srgbClr val="006600"/>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2"/>
                  </a:ext>
                </a:extLst>
              </a:tr>
              <a:tr h="336311">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chemeClr val="tx1"/>
                          </a:solidFill>
                          <a:effectLst/>
                          <a:latin typeface="Arial" pitchFamily="34" charset="0"/>
                          <a:cs typeface="B Nazanin" pitchFamily="2" charset="-78"/>
                        </a:rPr>
                        <a:t>1- </a:t>
                      </a:r>
                      <a:endParaRPr kumimoji="0" lang="en-US" sz="14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311">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dirty="0" smtClean="0">
                          <a:ln>
                            <a:noFill/>
                          </a:ln>
                          <a:solidFill>
                            <a:schemeClr val="tx1"/>
                          </a:solidFill>
                          <a:effectLst/>
                          <a:latin typeface="Arial" pitchFamily="34" charset="0"/>
                          <a:cs typeface="B Nazanin" pitchFamily="2" charset="-78"/>
                        </a:rPr>
                        <a:t>2- </a:t>
                      </a:r>
                      <a:endParaRPr kumimoji="0" lang="en-US" sz="14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6311">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chemeClr val="tx1"/>
                          </a:solidFill>
                          <a:effectLst/>
                          <a:latin typeface="Arial" pitchFamily="34" charset="0"/>
                          <a:cs typeface="B Nazanin" pitchFamily="2" charset="-78"/>
                        </a:rPr>
                        <a:t>3-</a:t>
                      </a:r>
                      <a:endParaRPr kumimoji="0" lang="en-US" sz="14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6311">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dirty="0" smtClean="0">
                          <a:ln>
                            <a:noFill/>
                          </a:ln>
                          <a:solidFill>
                            <a:schemeClr val="tx1"/>
                          </a:solidFill>
                          <a:effectLst/>
                          <a:latin typeface="Arial" pitchFamily="34" charset="0"/>
                          <a:cs typeface="B Nazanin" pitchFamily="2" charset="-78"/>
                        </a:rPr>
                        <a:t>4-</a:t>
                      </a:r>
                      <a:endParaRPr kumimoji="0" lang="en-US" sz="14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6311">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dirty="0" smtClean="0">
                          <a:ln>
                            <a:noFill/>
                          </a:ln>
                          <a:solidFill>
                            <a:schemeClr val="tx1"/>
                          </a:solidFill>
                          <a:effectLst/>
                          <a:latin typeface="Arial" pitchFamily="34" charset="0"/>
                          <a:cs typeface="B Nazanin" pitchFamily="2" charset="-78"/>
                        </a:rPr>
                        <a:t>5-</a:t>
                      </a:r>
                      <a:endParaRPr kumimoji="0" lang="en-US" sz="14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7458">
                <a:tc gridSpan="4">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rgbClr val="006600"/>
                          </a:solidFill>
                          <a:effectLst/>
                          <a:latin typeface="Arial" pitchFamily="34" charset="0"/>
                          <a:cs typeface="B Nazanin" pitchFamily="2" charset="-78"/>
                        </a:rPr>
                        <a:t>نقاط ضغف</a:t>
                      </a:r>
                      <a:r>
                        <a:rPr kumimoji="0" lang="ar-SA" sz="1800" b="1" i="0" u="none" strike="noStrike" cap="none" normalizeH="0" baseline="0" dirty="0" smtClean="0">
                          <a:ln>
                            <a:noFill/>
                          </a:ln>
                          <a:solidFill>
                            <a:srgbClr val="006600"/>
                          </a:solidFill>
                          <a:effectLst/>
                          <a:latin typeface="Arial" pitchFamily="34" charset="0"/>
                          <a:cs typeface="B Nazanin" pitchFamily="2" charset="-78"/>
                        </a:rPr>
                        <a:t> :</a:t>
                      </a:r>
                      <a:endParaRPr kumimoji="0" lang="en-US" sz="1800" b="1" i="0" u="none" strike="noStrike" cap="none" normalizeH="0" baseline="0" dirty="0" smtClean="0">
                        <a:ln>
                          <a:noFill/>
                        </a:ln>
                        <a:solidFill>
                          <a:srgbClr val="006600"/>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8"/>
                  </a:ext>
                </a:extLst>
              </a:tr>
              <a:tr h="336311">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400" b="0" i="0" u="none" strike="noStrike" cap="none" normalizeH="0" baseline="0" smtClean="0">
                          <a:ln>
                            <a:noFill/>
                          </a:ln>
                          <a:solidFill>
                            <a:schemeClr val="tx1"/>
                          </a:solidFill>
                          <a:effectLst/>
                          <a:latin typeface="Arial" pitchFamily="34" charset="0"/>
                          <a:cs typeface="B Nazanin" pitchFamily="2" charset="-78"/>
                        </a:rPr>
                        <a:t>1-</a:t>
                      </a:r>
                      <a:endParaRPr kumimoji="0" lang="en-US" sz="14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6311">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400" b="0" i="0" u="none" strike="noStrike" cap="none" normalizeH="0" baseline="0" smtClean="0">
                          <a:ln>
                            <a:noFill/>
                          </a:ln>
                          <a:solidFill>
                            <a:schemeClr val="tx1"/>
                          </a:solidFill>
                          <a:effectLst/>
                          <a:latin typeface="Arial" pitchFamily="34" charset="0"/>
                          <a:cs typeface="B Nazanin" pitchFamily="2" charset="-78"/>
                        </a:rPr>
                        <a:t>2-</a:t>
                      </a:r>
                      <a:endParaRPr kumimoji="0" lang="en-US" sz="14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311">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400" b="0" i="0" u="none" strike="noStrike" cap="none" normalizeH="0" baseline="0" smtClean="0">
                          <a:ln>
                            <a:noFill/>
                          </a:ln>
                          <a:solidFill>
                            <a:schemeClr val="tx1"/>
                          </a:solidFill>
                          <a:effectLst/>
                          <a:latin typeface="Arial" pitchFamily="34" charset="0"/>
                          <a:cs typeface="B Nazanin" pitchFamily="2" charset="-78"/>
                        </a:rPr>
                        <a:t>3-</a:t>
                      </a:r>
                      <a:endParaRPr kumimoji="0" lang="en-US" sz="14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311">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400" b="0" i="0" u="none" strike="noStrike" cap="none" normalizeH="0" baseline="0" smtClean="0">
                          <a:ln>
                            <a:noFill/>
                          </a:ln>
                          <a:solidFill>
                            <a:schemeClr val="tx1"/>
                          </a:solidFill>
                          <a:effectLst/>
                          <a:latin typeface="Arial" pitchFamily="34" charset="0"/>
                          <a:cs typeface="B Nazanin" pitchFamily="2" charset="-78"/>
                        </a:rPr>
                        <a:t>4-</a:t>
                      </a:r>
                      <a:endParaRPr kumimoji="0" lang="en-US" sz="14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6311">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400" b="0" i="0" u="none" strike="noStrike" cap="none" normalizeH="0" baseline="0" smtClean="0">
                          <a:ln>
                            <a:noFill/>
                          </a:ln>
                          <a:solidFill>
                            <a:schemeClr val="tx1"/>
                          </a:solidFill>
                          <a:effectLst/>
                          <a:latin typeface="Arial" pitchFamily="34" charset="0"/>
                          <a:cs typeface="B Nazanin" pitchFamily="2" charset="-78"/>
                        </a:rPr>
                        <a:t>5-</a:t>
                      </a:r>
                      <a:endParaRPr kumimoji="0" lang="en-US" sz="14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66884">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dirty="0" smtClean="0">
                        <a:ln>
                          <a:noFill/>
                        </a:ln>
                        <a:solidFill>
                          <a:srgbClr val="006600"/>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dirty="0" smtClean="0">
                        <a:ln>
                          <a:noFill/>
                        </a:ln>
                        <a:solidFill>
                          <a:srgbClr val="006600"/>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rgbClr val="006600"/>
                          </a:solidFill>
                          <a:effectLst/>
                          <a:latin typeface="Arial" pitchFamily="34" charset="0"/>
                          <a:cs typeface="B Nazanin" pitchFamily="2" charset="-78"/>
                        </a:rPr>
                        <a:t>100</a:t>
                      </a:r>
                      <a:r>
                        <a:rPr kumimoji="0" lang="ar-SA" sz="1600" b="1" i="0" u="none" strike="noStrike" cap="none" normalizeH="0" baseline="0" dirty="0" smtClean="0">
                          <a:ln>
                            <a:noFill/>
                          </a:ln>
                          <a:solidFill>
                            <a:srgbClr val="006600"/>
                          </a:solidFill>
                          <a:effectLst/>
                          <a:latin typeface="Arial" pitchFamily="34" charset="0"/>
                          <a:cs typeface="B Nazanin" pitchFamily="2" charset="-78"/>
                        </a:rPr>
                        <a:t>%</a:t>
                      </a:r>
                      <a:endParaRPr kumimoji="0" lang="en-US" sz="1600" b="1" i="0" u="none" strike="noStrike" cap="none" normalizeH="0" baseline="0" dirty="0" smtClean="0">
                        <a:ln>
                          <a:noFill/>
                        </a:ln>
                        <a:solidFill>
                          <a:srgbClr val="006600"/>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dirty="0" smtClean="0">
                          <a:ln>
                            <a:noFill/>
                          </a:ln>
                          <a:solidFill>
                            <a:srgbClr val="006600"/>
                          </a:solidFill>
                          <a:effectLst/>
                          <a:latin typeface="Arial" pitchFamily="34" charset="0"/>
                          <a:cs typeface="B Nazanin" pitchFamily="2" charset="-78"/>
                        </a:rPr>
                        <a:t>جمع</a:t>
                      </a:r>
                      <a:r>
                        <a:rPr kumimoji="0" lang="ar-SA" sz="1100" b="1" i="0" u="none" strike="noStrike" cap="none" normalizeH="0" baseline="0" dirty="0" smtClean="0">
                          <a:ln>
                            <a:noFill/>
                          </a:ln>
                          <a:solidFill>
                            <a:srgbClr val="006600"/>
                          </a:solidFill>
                          <a:effectLst/>
                          <a:latin typeface="Arial" pitchFamily="34" charset="0"/>
                          <a:cs typeface="B Nazanin" pitchFamily="2" charset="-78"/>
                        </a:rPr>
                        <a:t> :</a:t>
                      </a:r>
                      <a:endParaRPr kumimoji="0" lang="en-US" sz="1100" b="1" i="0" u="none" strike="noStrike" cap="none" normalizeH="0" baseline="0" dirty="0" smtClean="0">
                        <a:ln>
                          <a:noFill/>
                        </a:ln>
                        <a:solidFill>
                          <a:srgbClr val="006600"/>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14"/>
                  </a:ext>
                </a:extLst>
              </a:tr>
            </a:tbl>
          </a:graphicData>
        </a:graphic>
      </p:graphicFrame>
      <p:sp>
        <p:nvSpPr>
          <p:cNvPr id="2" name="Slide Number Placeholder 1"/>
          <p:cNvSpPr>
            <a:spLocks noGrp="1"/>
          </p:cNvSpPr>
          <p:nvPr>
            <p:ph type="sldNum" sz="quarter" idx="12"/>
          </p:nvPr>
        </p:nvSpPr>
        <p:spPr/>
        <p:txBody>
          <a:bodyPr/>
          <a:lstStyle/>
          <a:p>
            <a:fld id="{2E913F20-3FAA-4128-8D06-C3B0AA9DFCF9}" type="slidenum">
              <a:rPr lang="en-US" smtClean="0"/>
              <a:t>140</a:t>
            </a:fld>
            <a:endParaRPr lang="en-US"/>
          </a:p>
        </p:txBody>
      </p:sp>
    </p:spTree>
    <p:extLst>
      <p:ext uri="{BB962C8B-B14F-4D97-AF65-F5344CB8AC3E}">
        <p14:creationId xmlns:p14="http://schemas.microsoft.com/office/powerpoint/2010/main" val="3760496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86"/>
          <p:cNvGraphicFramePr>
            <a:graphicFrameLocks noGrp="1"/>
          </p:cNvGraphicFramePr>
          <p:nvPr/>
        </p:nvGraphicFramePr>
        <p:xfrm>
          <a:off x="1885951" y="357188"/>
          <a:ext cx="7996261" cy="5608320"/>
        </p:xfrm>
        <a:graphic>
          <a:graphicData uri="http://schemas.openxmlformats.org/drawingml/2006/table">
            <a:tbl>
              <a:tblPr>
                <a:tableStyleId>{616DA210-FB5B-4158-B5E0-FEB733F419BA}</a:tableStyleId>
              </a:tblPr>
              <a:tblGrid>
                <a:gridCol w="677649">
                  <a:extLst>
                    <a:ext uri="{9D8B030D-6E8A-4147-A177-3AD203B41FA5}">
                      <a16:colId xmlns:a16="http://schemas.microsoft.com/office/drawing/2014/main" val="20000"/>
                    </a:ext>
                  </a:extLst>
                </a:gridCol>
                <a:gridCol w="542120">
                  <a:extLst>
                    <a:ext uri="{9D8B030D-6E8A-4147-A177-3AD203B41FA5}">
                      <a16:colId xmlns:a16="http://schemas.microsoft.com/office/drawing/2014/main" val="20001"/>
                    </a:ext>
                  </a:extLst>
                </a:gridCol>
                <a:gridCol w="677649">
                  <a:extLst>
                    <a:ext uri="{9D8B030D-6E8A-4147-A177-3AD203B41FA5}">
                      <a16:colId xmlns:a16="http://schemas.microsoft.com/office/drawing/2014/main" val="20002"/>
                    </a:ext>
                  </a:extLst>
                </a:gridCol>
                <a:gridCol w="6098843">
                  <a:extLst>
                    <a:ext uri="{9D8B030D-6E8A-4147-A177-3AD203B41FA5}">
                      <a16:colId xmlns:a16="http://schemas.microsoft.com/office/drawing/2014/main" val="20003"/>
                    </a:ext>
                  </a:extLst>
                </a:gridCol>
              </a:tblGrid>
              <a:tr h="356442">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dirty="0" smtClean="0">
                          <a:ln>
                            <a:noFill/>
                          </a:ln>
                          <a:effectLst/>
                          <a:cs typeface="B Nazanin" pitchFamily="2" charset="-78"/>
                        </a:rPr>
                        <a:t>نمره</a:t>
                      </a:r>
                      <a:endParaRPr kumimoji="0" lang="en-US" sz="1800" b="1" i="0" u="none" strike="noStrike" cap="none" normalizeH="0" baseline="0" dirty="0" smtClean="0">
                        <a:ln>
                          <a:noFill/>
                        </a:ln>
                        <a:solidFill>
                          <a:schemeClr val="folHlink"/>
                        </a:solidFill>
                        <a:effectLst/>
                        <a:latin typeface="Arial" pitchFamily="34" charset="0"/>
                        <a:cs typeface="B Nazanin" pitchFamily="2" charset="-78"/>
                      </a:endParaRPr>
                    </a:p>
                  </a:txBody>
                  <a:tcPr anchor="ctr" horzOverflow="overflow">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dirty="0" smtClean="0">
                          <a:ln>
                            <a:noFill/>
                          </a:ln>
                          <a:effectLst/>
                          <a:cs typeface="B Nazanin" pitchFamily="2" charset="-78"/>
                        </a:rPr>
                        <a:t>رتبه</a:t>
                      </a:r>
                      <a:endParaRPr kumimoji="0" lang="en-US" sz="1800" b="1" i="0" u="none" strike="noStrike" cap="none" normalizeH="0" baseline="0" dirty="0" smtClean="0">
                        <a:ln>
                          <a:noFill/>
                        </a:ln>
                        <a:solidFill>
                          <a:schemeClr val="folHlink"/>
                        </a:solidFill>
                        <a:effectLst/>
                        <a:latin typeface="Arial" pitchFamily="34" charset="0"/>
                        <a:cs typeface="B Nazanin" pitchFamily="2" charset="-78"/>
                      </a:endParaRPr>
                    </a:p>
                  </a:txBody>
                  <a:tcPr anchor="ctr" horzOverflow="overflow">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dirty="0" smtClean="0">
                          <a:ln>
                            <a:noFill/>
                          </a:ln>
                          <a:effectLst/>
                          <a:cs typeface="B Nazanin" pitchFamily="2" charset="-78"/>
                        </a:rPr>
                        <a:t>ضريب</a:t>
                      </a:r>
                      <a:endParaRPr kumimoji="0" lang="en-US" sz="1800" b="1" i="0" u="none" strike="noStrike" cap="none" normalizeH="0" baseline="0" dirty="0" smtClean="0">
                        <a:ln>
                          <a:noFill/>
                        </a:ln>
                        <a:solidFill>
                          <a:schemeClr val="folHlink"/>
                        </a:solidFill>
                        <a:effectLst/>
                        <a:latin typeface="Arial" pitchFamily="34" charset="0"/>
                        <a:cs typeface="B Nazanin" pitchFamily="2" charset="-78"/>
                      </a:endParaRPr>
                    </a:p>
                  </a:txBody>
                  <a:tcPr anchor="ctr" horzOverflow="overflow">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dirty="0" smtClean="0">
                          <a:ln>
                            <a:noFill/>
                          </a:ln>
                          <a:effectLst/>
                          <a:cs typeface="B Nazanin" pitchFamily="2" charset="-78"/>
                        </a:rPr>
                        <a:t>عوامل خارجي</a:t>
                      </a:r>
                      <a:endParaRPr kumimoji="0" lang="en-US" sz="1800" b="1" i="0" u="none" strike="noStrike" cap="none" normalizeH="0" baseline="0" dirty="0" smtClean="0">
                        <a:ln>
                          <a:noFill/>
                        </a:ln>
                        <a:solidFill>
                          <a:schemeClr val="folHlink"/>
                        </a:solidFill>
                        <a:effectLst/>
                        <a:latin typeface="Arial" pitchFamily="34" charset="0"/>
                        <a:cs typeface="B Nazanin" pitchFamily="2" charset="-78"/>
                      </a:endParaRPr>
                    </a:p>
                  </a:txBody>
                  <a:tcPr anchor="ctr" horzOverflow="overflow">
                    <a:solidFill>
                      <a:schemeClr val="bg2"/>
                    </a:solidFill>
                  </a:tcPr>
                </a:tc>
                <a:extLst>
                  <a:ext uri="{0D108BD9-81ED-4DB2-BD59-A6C34878D82A}">
                    <a16:rowId xmlns:a16="http://schemas.microsoft.com/office/drawing/2014/main" val="10000"/>
                  </a:ext>
                </a:extLst>
              </a:tr>
              <a:tr h="445553">
                <a:tc gridSpan="4">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u="none" strike="noStrike" cap="none" normalizeH="0" baseline="0" dirty="0" smtClean="0">
                          <a:ln>
                            <a:noFill/>
                          </a:ln>
                          <a:effectLst/>
                          <a:cs typeface="B Nazanin" pitchFamily="2" charset="-78"/>
                        </a:rPr>
                        <a:t>فرصت‏ها</a:t>
                      </a:r>
                      <a:endParaRPr kumimoji="0" lang="en-US" sz="2400" b="1" i="0" u="none" strike="noStrike" cap="none" normalizeH="0" baseline="0" dirty="0" smtClean="0">
                        <a:ln>
                          <a:noFill/>
                        </a:ln>
                        <a:solidFill>
                          <a:schemeClr val="tx2"/>
                        </a:solidFill>
                        <a:effectLst/>
                        <a:latin typeface="Arial" pitchFamily="34" charset="0"/>
                        <a:cs typeface="B Nazanin" pitchFamily="2" charset="-78"/>
                      </a:endParaRPr>
                    </a:p>
                  </a:txBody>
                  <a:tcPr anchor="ctr" horzOverflow="overflow"/>
                </a:tc>
                <a:tc hMerge="1">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fa-IR" sz="14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hMerge="1">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fa-IR" sz="14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hMerge="1">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1"/>
                  </a:ext>
                </a:extLst>
              </a:tr>
              <a:tr h="356442">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15/0</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1</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15/0</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533400" marR="0" lvl="0" indent="-533400" algn="just"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1. در عمل ، سيگار بدون دود وارد بازارهاي جهاني نشده است.</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2"/>
                  </a:ext>
                </a:extLst>
              </a:tr>
              <a:tr h="356442">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15/0</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3</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05/0</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533400" marR="0" lvl="0" indent="-533400" algn="just"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dirty="0" smtClean="0">
                          <a:ln>
                            <a:noFill/>
                          </a:ln>
                          <a:effectLst/>
                          <a:cs typeface="B Nazanin" pitchFamily="2" charset="-78"/>
                        </a:rPr>
                        <a:t>2. افزايش تقاضا به سبب تحريم عمومي سيگار</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3"/>
                  </a:ext>
                </a:extLst>
              </a:tr>
              <a:tr h="356442">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05/0</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1</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05/0</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533400" marR="0" lvl="0" indent="-533400" algn="just"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3. رشد بسيار سريع تبليغات در شبكه اينترنت</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4"/>
                  </a:ext>
                </a:extLst>
              </a:tr>
              <a:tr h="356442">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60/0</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4</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15/0</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533400" marR="0" lvl="0" indent="-533400" algn="just"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4. شركت پينكرتون در بازار دخانيات پيشرو است</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5"/>
                  </a:ext>
                </a:extLst>
              </a:tr>
              <a:tr h="623774">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30/0</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3</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10/0</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533400" marR="0" lvl="0" indent="-533400" algn="just"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dirty="0" smtClean="0">
                          <a:ln>
                            <a:noFill/>
                          </a:ln>
                          <a:effectLst/>
                          <a:cs typeface="B Nazanin" pitchFamily="2" charset="-78"/>
                        </a:rPr>
                        <a:t>5. افزايش فشارهاي اجتماعي براي ترك سيگار ، بنابراين سيگاري‏ها به اين نوع سيگار روي مي‏آورند</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6"/>
                  </a:ext>
                </a:extLst>
              </a:tr>
              <a:tr h="445553">
                <a:tc gridSpan="4">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u="none" strike="noStrike" cap="none" normalizeH="0" baseline="0" dirty="0" smtClean="0">
                          <a:ln>
                            <a:noFill/>
                          </a:ln>
                          <a:effectLst/>
                          <a:cs typeface="B Nazanin" pitchFamily="2" charset="-78"/>
                        </a:rPr>
                        <a:t>تهديدات</a:t>
                      </a:r>
                      <a:endParaRPr kumimoji="0" lang="en-US" sz="2400" b="1" i="0" u="none" strike="noStrike" cap="none" normalizeH="0" baseline="0" dirty="0" smtClean="0">
                        <a:ln>
                          <a:noFill/>
                        </a:ln>
                        <a:solidFill>
                          <a:schemeClr val="tx2"/>
                        </a:solidFill>
                        <a:effectLst/>
                        <a:latin typeface="Arial" pitchFamily="34" charset="0"/>
                        <a:cs typeface="B Nazanin" pitchFamily="2" charset="-78"/>
                      </a:endParaRPr>
                    </a:p>
                  </a:txBody>
                  <a:tcPr anchor="ctr" horzOverflow="overflow"/>
                </a:tc>
                <a:tc hMerge="1">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hMerge="1">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hMerge="1">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7"/>
                  </a:ext>
                </a:extLst>
              </a:tr>
              <a:tr h="356442">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20/0</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2</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10/0</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1. تصويب قوانين عليه صنعت دخانيات</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8"/>
                  </a:ext>
                </a:extLst>
              </a:tr>
              <a:tr h="356442">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15/0</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3</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05/0</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2. محدوديتهاي توليد سيگار موجب افزايش رقابت براي توليد مي‏شود</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9"/>
                  </a:ext>
                </a:extLst>
              </a:tr>
              <a:tr h="356442">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10/0</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2</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05/0</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3. بازار سيگار بدون دود در ناحيه جنوب‏شرقي ايالات متحده امريكا متمركگز است</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10"/>
                  </a:ext>
                </a:extLst>
              </a:tr>
              <a:tr h="356442">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20/0</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2</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10/0</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dirty="0" smtClean="0">
                          <a:ln>
                            <a:noFill/>
                          </a:ln>
                          <a:effectLst/>
                          <a:cs typeface="B Nazanin" pitchFamily="2" charset="-78"/>
                        </a:rPr>
                        <a:t>4. سازمان نظارت بر مواد غذايي آمريكا در رسانه‏ها ، تصوير بدي از سيگار ارائه مي‏كند</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11"/>
                  </a:ext>
                </a:extLst>
              </a:tr>
              <a:tr h="356442">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20/0</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1</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smtClean="0">
                          <a:ln>
                            <a:noFill/>
                          </a:ln>
                          <a:effectLst/>
                          <a:cs typeface="B Nazanin" pitchFamily="2" charset="-78"/>
                        </a:rPr>
                        <a:t>20/0</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u="none" strike="noStrike" cap="none" normalizeH="0" baseline="0" dirty="0" smtClean="0">
                          <a:ln>
                            <a:noFill/>
                          </a:ln>
                          <a:effectLst/>
                          <a:cs typeface="B Nazanin" pitchFamily="2" charset="-78"/>
                        </a:rPr>
                        <a:t>5. دولت كلينتون</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12"/>
                  </a:ext>
                </a:extLst>
              </a:tr>
              <a:tr h="38614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u="none" strike="noStrike" cap="none" normalizeH="0" baseline="0" dirty="0" smtClean="0">
                          <a:ln>
                            <a:noFill/>
                          </a:ln>
                          <a:effectLst/>
                          <a:cs typeface="B Nazanin" pitchFamily="2" charset="-78"/>
                        </a:rPr>
                        <a:t>10/2</a:t>
                      </a:r>
                      <a:endParaRPr kumimoji="0" lang="en-US" sz="2000" b="0" i="0" u="none" strike="noStrike" cap="none" normalizeH="0" baseline="0" dirty="0" smtClean="0">
                        <a:ln>
                          <a:noFill/>
                        </a:ln>
                        <a:solidFill>
                          <a:schemeClr val="folHlink"/>
                        </a:solidFill>
                        <a:effectLst/>
                        <a:latin typeface="Arial" pitchFamily="34" charset="0"/>
                        <a:cs typeface="B Nazanin" pitchFamily="2" charset="-78"/>
                      </a:endParaRPr>
                    </a:p>
                  </a:txBody>
                  <a:tcPr anchor="ctr" horzOverflow="overflow">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fa-IR" sz="2000" b="0" i="0" u="none" strike="noStrike" cap="none" normalizeH="0" baseline="0" dirty="0" smtClean="0">
                        <a:ln>
                          <a:noFill/>
                        </a:ln>
                        <a:solidFill>
                          <a:schemeClr val="folHlink"/>
                        </a:solidFill>
                        <a:effectLst/>
                        <a:latin typeface="Arial" pitchFamily="34" charset="0"/>
                        <a:cs typeface="B Nazanin" pitchFamily="2" charset="-78"/>
                      </a:endParaRPr>
                    </a:p>
                  </a:txBody>
                  <a:tcPr anchor="ctr" horzOverflow="overflow">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u="none" strike="noStrike" cap="none" normalizeH="0" baseline="0" dirty="0" smtClean="0">
                          <a:ln>
                            <a:noFill/>
                          </a:ln>
                          <a:effectLst/>
                          <a:cs typeface="B Nazanin" pitchFamily="2" charset="-78"/>
                        </a:rPr>
                        <a:t>00/1</a:t>
                      </a:r>
                      <a:endParaRPr kumimoji="0" lang="en-US" sz="2000" b="0" i="0" u="none" strike="noStrike" cap="none" normalizeH="0" baseline="0" dirty="0" smtClean="0">
                        <a:ln>
                          <a:noFill/>
                        </a:ln>
                        <a:solidFill>
                          <a:schemeClr val="folHlink"/>
                        </a:solidFill>
                        <a:effectLst/>
                        <a:latin typeface="Arial" pitchFamily="34" charset="0"/>
                        <a:cs typeface="B Nazanin" pitchFamily="2" charset="-78"/>
                      </a:endParaRPr>
                    </a:p>
                  </a:txBody>
                  <a:tcPr anchor="ctr" horzOverflow="overflow">
                    <a:solidFill>
                      <a:schemeClr val="bg2"/>
                    </a:solid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u="none" strike="noStrike" cap="none" normalizeH="0" baseline="0" dirty="0" smtClean="0">
                          <a:ln>
                            <a:noFill/>
                          </a:ln>
                          <a:effectLst/>
                          <a:cs typeface="B Nazanin" pitchFamily="2" charset="-78"/>
                        </a:rPr>
                        <a:t>جمع</a:t>
                      </a:r>
                      <a:endParaRPr kumimoji="0" lang="en-US" sz="2000" b="0" i="0" u="none" strike="noStrike" cap="none" normalizeH="0" baseline="0" dirty="0" smtClean="0">
                        <a:ln>
                          <a:noFill/>
                        </a:ln>
                        <a:solidFill>
                          <a:schemeClr val="folHlink"/>
                        </a:solidFill>
                        <a:effectLst/>
                        <a:latin typeface="Arial" pitchFamily="34" charset="0"/>
                        <a:cs typeface="B Nazanin" pitchFamily="2" charset="-78"/>
                      </a:endParaRPr>
                    </a:p>
                  </a:txBody>
                  <a:tcPr anchor="ctr" horzOverflow="overflow">
                    <a:solidFill>
                      <a:schemeClr val="bg2"/>
                    </a:solidFill>
                  </a:tcPr>
                </a:tc>
                <a:extLst>
                  <a:ext uri="{0D108BD9-81ED-4DB2-BD59-A6C34878D82A}">
                    <a16:rowId xmlns:a16="http://schemas.microsoft.com/office/drawing/2014/main" val="10013"/>
                  </a:ext>
                </a:extLst>
              </a:tr>
            </a:tbl>
          </a:graphicData>
        </a:graphic>
      </p:graphicFrame>
      <p:sp>
        <p:nvSpPr>
          <p:cNvPr id="3" name="Text Box 80"/>
          <p:cNvSpPr txBox="1">
            <a:spLocks noChangeArrowheads="1"/>
          </p:cNvSpPr>
          <p:nvPr/>
        </p:nvSpPr>
        <p:spPr bwMode="auto">
          <a:xfrm rot="5400000">
            <a:off x="8603526" y="2979904"/>
            <a:ext cx="5162129" cy="523220"/>
          </a:xfrm>
          <a:prstGeom prst="rect">
            <a:avLst/>
          </a:prstGeom>
          <a:noFill/>
          <a:ln w="12700">
            <a:noFill/>
            <a:miter lim="800000"/>
            <a:headEnd type="none" w="sm" len="sm"/>
            <a:tailEnd type="none" w="sm" len="sm"/>
          </a:ln>
          <a:effectLst>
            <a:outerShdw dist="56796" dir="3806097" algn="ctr" rotWithShape="0">
              <a:schemeClr val="bg2"/>
            </a:outerShdw>
          </a:effectLst>
        </p:spPr>
        <p:txBody>
          <a:bodyPr wrap="square" anchor="ctr">
            <a:spAutoFit/>
          </a:bodyPr>
          <a:lstStyle/>
          <a:p>
            <a:pPr algn="ctr" rtl="1">
              <a:spcBef>
                <a:spcPct val="50000"/>
              </a:spcBef>
              <a:defRPr/>
            </a:pPr>
            <a:r>
              <a:rPr lang="ar-SA" sz="2000" dirty="0">
                <a:latin typeface="+mj-lt"/>
                <a:cs typeface="B Titr" pitchFamily="2" charset="-78"/>
              </a:rPr>
              <a:t>جدول ماتريس ارزيابي عوامل خارجي در شركت </a:t>
            </a:r>
            <a:r>
              <a:rPr lang="en-US" sz="2800" dirty="0">
                <a:latin typeface="+mj-lt"/>
                <a:cs typeface="B Titr" pitchFamily="2" charset="-78"/>
              </a:rPr>
              <a:t>UST</a:t>
            </a:r>
            <a:endParaRPr lang="en-US" sz="2000" dirty="0">
              <a:latin typeface="+mj-lt"/>
              <a:cs typeface="B Titr" pitchFamily="2" charset="-78"/>
            </a:endParaRPr>
          </a:p>
        </p:txBody>
      </p:sp>
      <p:sp>
        <p:nvSpPr>
          <p:cNvPr id="4" name="Slide Number Placeholder 3"/>
          <p:cNvSpPr>
            <a:spLocks noGrp="1"/>
          </p:cNvSpPr>
          <p:nvPr>
            <p:ph type="sldNum" sz="quarter" idx="12"/>
          </p:nvPr>
        </p:nvSpPr>
        <p:spPr/>
        <p:txBody>
          <a:bodyPr/>
          <a:lstStyle/>
          <a:p>
            <a:fld id="{2E913F20-3FAA-4128-8D06-C3B0AA9DFCF9}" type="slidenum">
              <a:rPr lang="en-US" smtClean="0"/>
              <a:t>141</a:t>
            </a:fld>
            <a:endParaRPr lang="en-US"/>
          </a:p>
        </p:txBody>
      </p:sp>
    </p:spTree>
    <p:extLst>
      <p:ext uri="{BB962C8B-B14F-4D97-AF65-F5344CB8AC3E}">
        <p14:creationId xmlns:p14="http://schemas.microsoft.com/office/powerpoint/2010/main" val="1681608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7"/>
          <p:cNvSpPr txBox="1">
            <a:spLocks noChangeArrowheads="1"/>
          </p:cNvSpPr>
          <p:nvPr/>
        </p:nvSpPr>
        <p:spPr bwMode="auto">
          <a:xfrm>
            <a:off x="1809751" y="1143000"/>
            <a:ext cx="8215313" cy="838200"/>
          </a:xfrm>
          <a:prstGeom prst="rect">
            <a:avLst/>
          </a:prstGeom>
          <a:noFill/>
          <a:ln w="9525">
            <a:noFill/>
            <a:miter lim="800000"/>
            <a:headEnd/>
            <a:tailEnd/>
          </a:ln>
        </p:spPr>
        <p:txBody>
          <a:bodyPr/>
          <a:lstStyle/>
          <a:p>
            <a:pPr marL="342900" indent="-342900" algn="ctr">
              <a:spcBef>
                <a:spcPct val="20000"/>
              </a:spcBef>
              <a:buClr>
                <a:schemeClr val="accent2"/>
              </a:buClr>
              <a:buSzPct val="80000"/>
            </a:pPr>
            <a:r>
              <a:rPr lang="fa-IR" sz="4000" dirty="0">
                <a:latin typeface="Times New Roman" pitchFamily="18" charset="0"/>
                <a:cs typeface="B Titr" pitchFamily="2" charset="-78"/>
              </a:rPr>
              <a:t>بررسی عوامل داخلی</a:t>
            </a:r>
            <a:endParaRPr lang="en-US" sz="4000" dirty="0">
              <a:latin typeface="Times New Roman" pitchFamily="18" charset="0"/>
              <a:cs typeface="B Titr"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142</a:t>
            </a:fld>
            <a:endParaRPr lang="en-US"/>
          </a:p>
        </p:txBody>
      </p:sp>
    </p:spTree>
    <p:extLst>
      <p:ext uri="{BB962C8B-B14F-4D97-AF65-F5344CB8AC3E}">
        <p14:creationId xmlns:p14="http://schemas.microsoft.com/office/powerpoint/2010/main" val="272789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flipH="1">
            <a:off x="8670925" y="3143251"/>
            <a:ext cx="425450" cy="11113"/>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sp>
        <p:nvSpPr>
          <p:cNvPr id="3" name="Line 11"/>
          <p:cNvSpPr>
            <a:spLocks noChangeShapeType="1"/>
          </p:cNvSpPr>
          <p:nvPr/>
        </p:nvSpPr>
        <p:spPr bwMode="auto">
          <a:xfrm flipH="1">
            <a:off x="7239000" y="3143251"/>
            <a:ext cx="425450" cy="11113"/>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sp>
        <p:nvSpPr>
          <p:cNvPr id="4" name="Rectangle 2"/>
          <p:cNvSpPr>
            <a:spLocks noChangeArrowheads="1"/>
          </p:cNvSpPr>
          <p:nvPr/>
        </p:nvSpPr>
        <p:spPr bwMode="auto">
          <a:xfrm>
            <a:off x="8945563" y="2625726"/>
            <a:ext cx="1008062" cy="10080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lnSpc>
                <a:spcPct val="120000"/>
              </a:lnSpc>
              <a:defRPr/>
            </a:pPr>
            <a:r>
              <a:rPr lang="fa-IR">
                <a:cs typeface="B Titr" pitchFamily="2" charset="-78"/>
              </a:rPr>
              <a:t>تعیین </a:t>
            </a:r>
          </a:p>
          <a:p>
            <a:pPr algn="ctr">
              <a:lnSpc>
                <a:spcPct val="120000"/>
              </a:lnSpc>
              <a:defRPr/>
            </a:pPr>
            <a:r>
              <a:rPr lang="fa-IR">
                <a:cs typeface="B Titr" pitchFamily="2" charset="-78"/>
              </a:rPr>
              <a:t>ماموریت </a:t>
            </a:r>
            <a:endParaRPr lang="en-US">
              <a:cs typeface="B Titr" pitchFamily="2" charset="-78"/>
            </a:endParaRPr>
          </a:p>
        </p:txBody>
      </p:sp>
      <p:sp>
        <p:nvSpPr>
          <p:cNvPr id="5" name="Rectangle 4"/>
          <p:cNvSpPr>
            <a:spLocks noChangeArrowheads="1"/>
          </p:cNvSpPr>
          <p:nvPr/>
        </p:nvSpPr>
        <p:spPr bwMode="auto">
          <a:xfrm>
            <a:off x="7596189" y="2625726"/>
            <a:ext cx="1036637" cy="10080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lnSpc>
                <a:spcPct val="120000"/>
              </a:lnSpc>
              <a:defRPr/>
            </a:pPr>
            <a:r>
              <a:rPr lang="fa-IR">
                <a:cs typeface="B Titr" pitchFamily="2" charset="-78"/>
              </a:rPr>
              <a:t>تعیین </a:t>
            </a:r>
          </a:p>
          <a:p>
            <a:pPr algn="ctr">
              <a:lnSpc>
                <a:spcPct val="120000"/>
              </a:lnSpc>
              <a:defRPr/>
            </a:pPr>
            <a:r>
              <a:rPr lang="fa-IR">
                <a:cs typeface="B Titr" pitchFamily="2" charset="-78"/>
              </a:rPr>
              <a:t>هدفهای </a:t>
            </a:r>
          </a:p>
          <a:p>
            <a:pPr algn="ctr">
              <a:lnSpc>
                <a:spcPct val="120000"/>
              </a:lnSpc>
              <a:defRPr/>
            </a:pPr>
            <a:r>
              <a:rPr lang="fa-IR">
                <a:cs typeface="B Titr" pitchFamily="2" charset="-78"/>
              </a:rPr>
              <a:t>بلند مدت </a:t>
            </a:r>
            <a:endParaRPr lang="en-US">
              <a:cs typeface="B Titr" pitchFamily="2" charset="-78"/>
            </a:endParaRPr>
          </a:p>
        </p:txBody>
      </p:sp>
      <p:grpSp>
        <p:nvGrpSpPr>
          <p:cNvPr id="6" name="Group 6"/>
          <p:cNvGrpSpPr>
            <a:grpSpLocks/>
          </p:cNvGrpSpPr>
          <p:nvPr/>
        </p:nvGrpSpPr>
        <p:grpSpPr bwMode="auto">
          <a:xfrm>
            <a:off x="1738314" y="2625726"/>
            <a:ext cx="1570037" cy="1008063"/>
            <a:chOff x="150" y="1654"/>
            <a:chExt cx="802" cy="635"/>
          </a:xfrm>
        </p:grpSpPr>
        <p:sp>
          <p:nvSpPr>
            <p:cNvPr id="7" name="Line 8"/>
            <p:cNvSpPr>
              <a:spLocks noChangeShapeType="1"/>
            </p:cNvSpPr>
            <p:nvPr/>
          </p:nvSpPr>
          <p:spPr bwMode="auto">
            <a:xfrm flipH="1">
              <a:off x="676" y="1982"/>
              <a:ext cx="276" cy="7"/>
            </a:xfrm>
            <a:prstGeom prst="line">
              <a:avLst/>
            </a:prstGeom>
            <a:ln>
              <a:solidFill>
                <a:schemeClr val="tx1"/>
              </a:solidFill>
              <a:headEnd/>
              <a:tailEnd type="triangle" w="med" len="me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fa-IR"/>
            </a:p>
          </p:txBody>
        </p:sp>
        <p:sp>
          <p:nvSpPr>
            <p:cNvPr id="8" name="Rectangle 7"/>
            <p:cNvSpPr>
              <a:spLocks noChangeArrowheads="1"/>
            </p:cNvSpPr>
            <p:nvPr/>
          </p:nvSpPr>
          <p:spPr bwMode="auto">
            <a:xfrm>
              <a:off x="150" y="1654"/>
              <a:ext cx="507" cy="63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lnSpc>
                  <a:spcPct val="120000"/>
                </a:lnSpc>
                <a:defRPr/>
              </a:pPr>
              <a:r>
                <a:rPr lang="fa-IR" dirty="0">
                  <a:cs typeface="B Titr" pitchFamily="2" charset="-78"/>
                </a:rPr>
                <a:t>محاسبه و </a:t>
              </a:r>
            </a:p>
            <a:p>
              <a:pPr algn="ctr">
                <a:lnSpc>
                  <a:spcPct val="120000"/>
                </a:lnSpc>
                <a:defRPr/>
              </a:pPr>
              <a:r>
                <a:rPr lang="fa-IR" dirty="0">
                  <a:cs typeface="B Titr" pitchFamily="2" charset="-78"/>
                </a:rPr>
                <a:t>ارزیابی </a:t>
              </a:r>
            </a:p>
            <a:p>
              <a:pPr algn="ctr">
                <a:lnSpc>
                  <a:spcPct val="120000"/>
                </a:lnSpc>
                <a:defRPr/>
              </a:pPr>
              <a:r>
                <a:rPr lang="fa-IR" dirty="0">
                  <a:cs typeface="B Titr" pitchFamily="2" charset="-78"/>
                </a:rPr>
                <a:t>عملکرد</a:t>
              </a:r>
              <a:endParaRPr lang="en-US" dirty="0">
                <a:cs typeface="B Titr" pitchFamily="2" charset="-78"/>
              </a:endParaRPr>
            </a:p>
          </p:txBody>
        </p:sp>
      </p:grpSp>
      <p:grpSp>
        <p:nvGrpSpPr>
          <p:cNvPr id="9" name="Group 9"/>
          <p:cNvGrpSpPr>
            <a:grpSpLocks/>
          </p:cNvGrpSpPr>
          <p:nvPr/>
        </p:nvGrpSpPr>
        <p:grpSpPr bwMode="auto">
          <a:xfrm>
            <a:off x="3238501" y="2625726"/>
            <a:ext cx="1357313" cy="1008063"/>
            <a:chOff x="1065" y="1654"/>
            <a:chExt cx="766" cy="635"/>
          </a:xfrm>
        </p:grpSpPr>
        <p:sp>
          <p:nvSpPr>
            <p:cNvPr id="10" name="Line 11"/>
            <p:cNvSpPr>
              <a:spLocks noChangeShapeType="1"/>
            </p:cNvSpPr>
            <p:nvPr/>
          </p:nvSpPr>
          <p:spPr bwMode="auto">
            <a:xfrm flipH="1">
              <a:off x="1591" y="1975"/>
              <a:ext cx="240" cy="7"/>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sp>
          <p:nvSpPr>
            <p:cNvPr id="11" name="Rectangle 10"/>
            <p:cNvSpPr>
              <a:spLocks noChangeArrowheads="1"/>
            </p:cNvSpPr>
            <p:nvPr/>
          </p:nvSpPr>
          <p:spPr bwMode="auto">
            <a:xfrm>
              <a:off x="1065" y="1654"/>
              <a:ext cx="501" cy="63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lnSpc>
                  <a:spcPct val="120000"/>
                </a:lnSpc>
                <a:defRPr/>
              </a:pPr>
              <a:r>
                <a:rPr lang="fa-IR" dirty="0">
                  <a:cs typeface="B Titr" pitchFamily="2" charset="-78"/>
                </a:rPr>
                <a:t>تخصیص </a:t>
              </a:r>
            </a:p>
            <a:p>
              <a:pPr algn="ctr">
                <a:lnSpc>
                  <a:spcPct val="120000"/>
                </a:lnSpc>
                <a:defRPr/>
              </a:pPr>
              <a:r>
                <a:rPr lang="fa-IR" dirty="0">
                  <a:cs typeface="B Titr" pitchFamily="2" charset="-78"/>
                </a:rPr>
                <a:t>منابع</a:t>
              </a:r>
              <a:endParaRPr lang="en-US" dirty="0">
                <a:cs typeface="B Titr" pitchFamily="2" charset="-78"/>
              </a:endParaRPr>
            </a:p>
          </p:txBody>
        </p:sp>
      </p:grpSp>
      <p:grpSp>
        <p:nvGrpSpPr>
          <p:cNvPr id="12" name="Group 12"/>
          <p:cNvGrpSpPr>
            <a:grpSpLocks/>
          </p:cNvGrpSpPr>
          <p:nvPr/>
        </p:nvGrpSpPr>
        <p:grpSpPr bwMode="auto">
          <a:xfrm>
            <a:off x="4454525" y="2625726"/>
            <a:ext cx="1784350" cy="1008063"/>
            <a:chOff x="1839" y="1654"/>
            <a:chExt cx="990" cy="635"/>
          </a:xfrm>
        </p:grpSpPr>
        <p:sp>
          <p:nvSpPr>
            <p:cNvPr id="13" name="Rectangle 13"/>
            <p:cNvSpPr>
              <a:spLocks noChangeArrowheads="1"/>
            </p:cNvSpPr>
            <p:nvPr/>
          </p:nvSpPr>
          <p:spPr bwMode="auto">
            <a:xfrm>
              <a:off x="1839" y="1654"/>
              <a:ext cx="723" cy="63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lnSpc>
                  <a:spcPct val="120000"/>
                </a:lnSpc>
                <a:defRPr/>
              </a:pPr>
              <a:r>
                <a:rPr lang="fa-IR" dirty="0">
                  <a:cs typeface="B Titr" pitchFamily="2" charset="-78"/>
                </a:rPr>
                <a:t>تعیین </a:t>
              </a:r>
            </a:p>
            <a:p>
              <a:pPr algn="ctr">
                <a:lnSpc>
                  <a:spcPct val="120000"/>
                </a:lnSpc>
                <a:defRPr/>
              </a:pPr>
              <a:r>
                <a:rPr lang="fa-IR" dirty="0">
                  <a:cs typeface="B Titr" pitchFamily="2" charset="-78"/>
                </a:rPr>
                <a:t>هدفهای سالانه </a:t>
              </a:r>
            </a:p>
            <a:p>
              <a:pPr algn="ctr">
                <a:lnSpc>
                  <a:spcPct val="120000"/>
                </a:lnSpc>
                <a:defRPr/>
              </a:pPr>
              <a:r>
                <a:rPr lang="fa-IR" dirty="0">
                  <a:cs typeface="B Titr" pitchFamily="2" charset="-78"/>
                </a:rPr>
                <a:t>و سیاستها</a:t>
              </a:r>
              <a:endParaRPr lang="en-US" dirty="0">
                <a:cs typeface="B Titr" pitchFamily="2" charset="-78"/>
              </a:endParaRPr>
            </a:p>
          </p:txBody>
        </p:sp>
        <p:sp>
          <p:nvSpPr>
            <p:cNvPr id="14" name="Line 14"/>
            <p:cNvSpPr>
              <a:spLocks noChangeShapeType="1"/>
            </p:cNvSpPr>
            <p:nvPr/>
          </p:nvSpPr>
          <p:spPr bwMode="auto">
            <a:xfrm flipH="1" flipV="1">
              <a:off x="2598" y="1964"/>
              <a:ext cx="231" cy="11"/>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grpSp>
      <p:sp>
        <p:nvSpPr>
          <p:cNvPr id="15" name="Rectangle 16"/>
          <p:cNvSpPr>
            <a:spLocks noChangeArrowheads="1"/>
          </p:cNvSpPr>
          <p:nvPr/>
        </p:nvSpPr>
        <p:spPr bwMode="auto">
          <a:xfrm>
            <a:off x="6024563" y="2625726"/>
            <a:ext cx="1217612" cy="10080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lnSpc>
                <a:spcPct val="120000"/>
              </a:lnSpc>
              <a:defRPr/>
            </a:pPr>
            <a:r>
              <a:rPr lang="fa-IR" dirty="0">
                <a:cs typeface="B Titr" pitchFamily="2" charset="-78"/>
              </a:rPr>
              <a:t>تدوین، ارزیابی</a:t>
            </a:r>
          </a:p>
          <a:p>
            <a:pPr algn="ctr">
              <a:lnSpc>
                <a:spcPct val="120000"/>
              </a:lnSpc>
              <a:defRPr/>
            </a:pPr>
            <a:r>
              <a:rPr lang="fa-IR" dirty="0">
                <a:cs typeface="B Titr" pitchFamily="2" charset="-78"/>
              </a:rPr>
              <a:t>و انتخاب </a:t>
            </a:r>
          </a:p>
          <a:p>
            <a:pPr algn="ctr">
              <a:lnSpc>
                <a:spcPct val="120000"/>
              </a:lnSpc>
              <a:defRPr/>
            </a:pPr>
            <a:r>
              <a:rPr lang="fa-IR" dirty="0">
                <a:cs typeface="B Titr" pitchFamily="2" charset="-78"/>
              </a:rPr>
              <a:t>استراتژی ها</a:t>
            </a:r>
            <a:endParaRPr lang="en-US" dirty="0">
              <a:cs typeface="B Titr" pitchFamily="2" charset="-78"/>
            </a:endParaRPr>
          </a:p>
        </p:txBody>
      </p:sp>
      <p:grpSp>
        <p:nvGrpSpPr>
          <p:cNvPr id="16" name="Group 18"/>
          <p:cNvGrpSpPr>
            <a:grpSpLocks/>
          </p:cNvGrpSpPr>
          <p:nvPr/>
        </p:nvGrpSpPr>
        <p:grpSpPr bwMode="auto">
          <a:xfrm>
            <a:off x="8372475" y="1114426"/>
            <a:ext cx="1233488" cy="4176713"/>
            <a:chOff x="4314" y="702"/>
            <a:chExt cx="777" cy="2631"/>
          </a:xfrm>
        </p:grpSpPr>
        <p:sp>
          <p:nvSpPr>
            <p:cNvPr id="189488" name="Line 21"/>
            <p:cNvSpPr>
              <a:spLocks noChangeShapeType="1"/>
            </p:cNvSpPr>
            <p:nvPr/>
          </p:nvSpPr>
          <p:spPr bwMode="auto">
            <a:xfrm flipV="1">
              <a:off x="4625" y="1324"/>
              <a:ext cx="10" cy="1375"/>
            </a:xfrm>
            <a:prstGeom prst="line">
              <a:avLst/>
            </a:prstGeom>
            <a:noFill/>
            <a:ln w="25400">
              <a:solidFill>
                <a:schemeClr val="tx1"/>
              </a:solidFill>
              <a:round/>
              <a:headEnd/>
              <a:tailEnd/>
            </a:ln>
          </p:spPr>
          <p:txBody>
            <a:bodyPr wrap="none" anchor="ctr"/>
            <a:lstStyle/>
            <a:p>
              <a:endParaRPr lang="en-US"/>
            </a:p>
          </p:txBody>
        </p:sp>
        <p:sp>
          <p:nvSpPr>
            <p:cNvPr id="18" name="Rectangle 19"/>
            <p:cNvSpPr>
              <a:spLocks noChangeArrowheads="1"/>
            </p:cNvSpPr>
            <p:nvPr/>
          </p:nvSpPr>
          <p:spPr bwMode="auto">
            <a:xfrm>
              <a:off x="4320" y="702"/>
              <a:ext cx="771" cy="63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lnSpc>
                  <a:spcPct val="120000"/>
                </a:lnSpc>
                <a:defRPr/>
              </a:pPr>
              <a:r>
                <a:rPr lang="fa-IR" dirty="0">
                  <a:cs typeface="B Titr" pitchFamily="2" charset="-78"/>
                </a:rPr>
                <a:t>بررسی </a:t>
              </a:r>
            </a:p>
            <a:p>
              <a:pPr algn="ctr">
                <a:lnSpc>
                  <a:spcPct val="120000"/>
                </a:lnSpc>
                <a:defRPr/>
              </a:pPr>
              <a:r>
                <a:rPr lang="fa-IR" dirty="0">
                  <a:cs typeface="B Titr" pitchFamily="2" charset="-78"/>
                </a:rPr>
                <a:t>عوامل خارجی </a:t>
              </a:r>
              <a:endParaRPr lang="en-US" dirty="0">
                <a:cs typeface="B Titr" pitchFamily="2" charset="-78"/>
              </a:endParaRPr>
            </a:p>
          </p:txBody>
        </p:sp>
        <p:sp>
          <p:nvSpPr>
            <p:cNvPr id="19" name="Rectangle 20"/>
            <p:cNvSpPr>
              <a:spLocks noChangeArrowheads="1"/>
            </p:cNvSpPr>
            <p:nvPr/>
          </p:nvSpPr>
          <p:spPr bwMode="auto">
            <a:xfrm>
              <a:off x="4314" y="2698"/>
              <a:ext cx="771" cy="63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lnSpc>
                  <a:spcPct val="120000"/>
                </a:lnSpc>
                <a:defRPr/>
              </a:pPr>
              <a:r>
                <a:rPr lang="fa-IR">
                  <a:cs typeface="B Titr" pitchFamily="2" charset="-78"/>
                </a:rPr>
                <a:t>بررسی </a:t>
              </a:r>
            </a:p>
            <a:p>
              <a:pPr algn="ctr">
                <a:lnSpc>
                  <a:spcPct val="120000"/>
                </a:lnSpc>
                <a:defRPr/>
              </a:pPr>
              <a:r>
                <a:rPr lang="fa-IR">
                  <a:cs typeface="B Titr" pitchFamily="2" charset="-78"/>
                </a:rPr>
                <a:t>عوامل داخلی </a:t>
              </a:r>
              <a:endParaRPr lang="en-US">
                <a:cs typeface="B Titr" pitchFamily="2" charset="-78"/>
              </a:endParaRPr>
            </a:p>
          </p:txBody>
        </p:sp>
      </p:grpSp>
      <p:grpSp>
        <p:nvGrpSpPr>
          <p:cNvPr id="17" name="Group 22"/>
          <p:cNvGrpSpPr>
            <a:grpSpLocks/>
          </p:cNvGrpSpPr>
          <p:nvPr/>
        </p:nvGrpSpPr>
        <p:grpSpPr bwMode="auto">
          <a:xfrm>
            <a:off x="1952626" y="727075"/>
            <a:ext cx="7929563" cy="4889500"/>
            <a:chOff x="304" y="458"/>
            <a:chExt cx="4995" cy="3080"/>
          </a:xfrm>
        </p:grpSpPr>
        <p:sp>
          <p:nvSpPr>
            <p:cNvPr id="189470" name="Line 23"/>
            <p:cNvSpPr>
              <a:spLocks noChangeShapeType="1"/>
            </p:cNvSpPr>
            <p:nvPr/>
          </p:nvSpPr>
          <p:spPr bwMode="auto">
            <a:xfrm flipV="1">
              <a:off x="5289" y="487"/>
              <a:ext cx="10" cy="1165"/>
            </a:xfrm>
            <a:prstGeom prst="line">
              <a:avLst/>
            </a:prstGeom>
            <a:noFill/>
            <a:ln w="38100">
              <a:solidFill>
                <a:schemeClr val="tx1"/>
              </a:solidFill>
              <a:round/>
              <a:headEnd type="stealth" w="med" len="med"/>
              <a:tailEnd/>
            </a:ln>
          </p:spPr>
          <p:txBody>
            <a:bodyPr wrap="none" anchor="ctr"/>
            <a:lstStyle/>
            <a:p>
              <a:endParaRPr lang="en-US"/>
            </a:p>
          </p:txBody>
        </p:sp>
        <p:sp>
          <p:nvSpPr>
            <p:cNvPr id="189471" name="Line 24"/>
            <p:cNvSpPr>
              <a:spLocks noChangeShapeType="1"/>
            </p:cNvSpPr>
            <p:nvPr/>
          </p:nvSpPr>
          <p:spPr bwMode="auto">
            <a:xfrm flipV="1">
              <a:off x="5240" y="2291"/>
              <a:ext cx="0" cy="1230"/>
            </a:xfrm>
            <a:prstGeom prst="line">
              <a:avLst/>
            </a:prstGeom>
            <a:noFill/>
            <a:ln w="38100">
              <a:solidFill>
                <a:schemeClr val="tx1"/>
              </a:solidFill>
              <a:round/>
              <a:headEnd/>
              <a:tailEnd type="stealth" w="med" len="med"/>
            </a:ln>
          </p:spPr>
          <p:txBody>
            <a:bodyPr wrap="none" anchor="ctr"/>
            <a:lstStyle/>
            <a:p>
              <a:endParaRPr lang="en-US"/>
            </a:p>
          </p:txBody>
        </p:sp>
        <p:sp>
          <p:nvSpPr>
            <p:cNvPr id="189472" name="Line 25"/>
            <p:cNvSpPr>
              <a:spLocks noChangeShapeType="1"/>
            </p:cNvSpPr>
            <p:nvPr/>
          </p:nvSpPr>
          <p:spPr bwMode="auto">
            <a:xfrm flipV="1">
              <a:off x="304" y="476"/>
              <a:ext cx="10" cy="1165"/>
            </a:xfrm>
            <a:prstGeom prst="line">
              <a:avLst/>
            </a:prstGeom>
            <a:noFill/>
            <a:ln w="38100">
              <a:solidFill>
                <a:schemeClr val="tx1"/>
              </a:solidFill>
              <a:round/>
              <a:headEnd/>
              <a:tailEnd/>
            </a:ln>
          </p:spPr>
          <p:txBody>
            <a:bodyPr wrap="none" anchor="ctr"/>
            <a:lstStyle/>
            <a:p>
              <a:endParaRPr lang="en-US"/>
            </a:p>
          </p:txBody>
        </p:sp>
        <p:sp>
          <p:nvSpPr>
            <p:cNvPr id="189473" name="Line 26"/>
            <p:cNvSpPr>
              <a:spLocks noChangeShapeType="1"/>
            </p:cNvSpPr>
            <p:nvPr/>
          </p:nvSpPr>
          <p:spPr bwMode="auto">
            <a:xfrm flipV="1">
              <a:off x="313" y="2280"/>
              <a:ext cx="0" cy="1230"/>
            </a:xfrm>
            <a:prstGeom prst="line">
              <a:avLst/>
            </a:prstGeom>
            <a:noFill/>
            <a:ln w="38100">
              <a:solidFill>
                <a:schemeClr val="tx1"/>
              </a:solidFill>
              <a:round/>
              <a:headEnd/>
              <a:tailEnd/>
            </a:ln>
          </p:spPr>
          <p:txBody>
            <a:bodyPr wrap="none" anchor="ctr"/>
            <a:lstStyle/>
            <a:p>
              <a:endParaRPr lang="en-US"/>
            </a:p>
          </p:txBody>
        </p:sp>
        <p:sp>
          <p:nvSpPr>
            <p:cNvPr id="189474" name="Line 27"/>
            <p:cNvSpPr>
              <a:spLocks noChangeShapeType="1"/>
            </p:cNvSpPr>
            <p:nvPr/>
          </p:nvSpPr>
          <p:spPr bwMode="auto">
            <a:xfrm>
              <a:off x="323" y="467"/>
              <a:ext cx="4962" cy="29"/>
            </a:xfrm>
            <a:prstGeom prst="line">
              <a:avLst/>
            </a:prstGeom>
            <a:noFill/>
            <a:ln w="38100">
              <a:solidFill>
                <a:schemeClr val="tx1"/>
              </a:solidFill>
              <a:round/>
              <a:headEnd/>
              <a:tailEnd/>
            </a:ln>
          </p:spPr>
          <p:txBody>
            <a:bodyPr wrap="none" anchor="ctr"/>
            <a:lstStyle/>
            <a:p>
              <a:endParaRPr lang="en-US"/>
            </a:p>
          </p:txBody>
        </p:sp>
        <p:sp>
          <p:nvSpPr>
            <p:cNvPr id="189475" name="Line 28"/>
            <p:cNvSpPr>
              <a:spLocks noChangeShapeType="1"/>
            </p:cNvSpPr>
            <p:nvPr/>
          </p:nvSpPr>
          <p:spPr bwMode="auto">
            <a:xfrm>
              <a:off x="317" y="3509"/>
              <a:ext cx="4923" cy="29"/>
            </a:xfrm>
            <a:prstGeom prst="line">
              <a:avLst/>
            </a:prstGeom>
            <a:noFill/>
            <a:ln w="38100">
              <a:solidFill>
                <a:schemeClr val="tx1"/>
              </a:solidFill>
              <a:round/>
              <a:headEnd/>
              <a:tailEnd/>
            </a:ln>
          </p:spPr>
          <p:txBody>
            <a:bodyPr wrap="none" anchor="ctr"/>
            <a:lstStyle/>
            <a:p>
              <a:endParaRPr lang="en-US"/>
            </a:p>
          </p:txBody>
        </p:sp>
        <p:sp>
          <p:nvSpPr>
            <p:cNvPr id="189476" name="Line 29"/>
            <p:cNvSpPr>
              <a:spLocks noChangeShapeType="1"/>
            </p:cNvSpPr>
            <p:nvPr/>
          </p:nvSpPr>
          <p:spPr bwMode="auto">
            <a:xfrm>
              <a:off x="1247" y="476"/>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89477" name="Line 30"/>
            <p:cNvSpPr>
              <a:spLocks noChangeShapeType="1"/>
            </p:cNvSpPr>
            <p:nvPr/>
          </p:nvSpPr>
          <p:spPr bwMode="auto">
            <a:xfrm>
              <a:off x="2191" y="458"/>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89478" name="Line 31"/>
            <p:cNvSpPr>
              <a:spLocks noChangeShapeType="1"/>
            </p:cNvSpPr>
            <p:nvPr/>
          </p:nvSpPr>
          <p:spPr bwMode="auto">
            <a:xfrm>
              <a:off x="3198" y="467"/>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89479" name="Line 32"/>
            <p:cNvSpPr>
              <a:spLocks noChangeShapeType="1"/>
            </p:cNvSpPr>
            <p:nvPr/>
          </p:nvSpPr>
          <p:spPr bwMode="auto">
            <a:xfrm>
              <a:off x="4214" y="476"/>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89480" name="Line 33"/>
            <p:cNvSpPr>
              <a:spLocks noChangeShapeType="1"/>
            </p:cNvSpPr>
            <p:nvPr/>
          </p:nvSpPr>
          <p:spPr bwMode="auto">
            <a:xfrm>
              <a:off x="4830" y="476"/>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89481" name="Line 34"/>
            <p:cNvSpPr>
              <a:spLocks noChangeShapeType="1"/>
            </p:cNvSpPr>
            <p:nvPr/>
          </p:nvSpPr>
          <p:spPr bwMode="auto">
            <a:xfrm flipV="1">
              <a:off x="1247"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89482" name="Line 35"/>
            <p:cNvSpPr>
              <a:spLocks noChangeShapeType="1"/>
            </p:cNvSpPr>
            <p:nvPr/>
          </p:nvSpPr>
          <p:spPr bwMode="auto">
            <a:xfrm flipV="1">
              <a:off x="2218" y="3330"/>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89483" name="Line 36"/>
            <p:cNvSpPr>
              <a:spLocks noChangeShapeType="1"/>
            </p:cNvSpPr>
            <p:nvPr/>
          </p:nvSpPr>
          <p:spPr bwMode="auto">
            <a:xfrm flipV="1">
              <a:off x="3198"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89484" name="Line 37"/>
            <p:cNvSpPr>
              <a:spLocks noChangeShapeType="1"/>
            </p:cNvSpPr>
            <p:nvPr/>
          </p:nvSpPr>
          <p:spPr bwMode="auto">
            <a:xfrm flipV="1">
              <a:off x="4195"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89485" name="Line 38"/>
            <p:cNvSpPr>
              <a:spLocks noChangeShapeType="1"/>
            </p:cNvSpPr>
            <p:nvPr/>
          </p:nvSpPr>
          <p:spPr bwMode="auto">
            <a:xfrm flipV="1">
              <a:off x="4830"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89486" name="Line 39"/>
            <p:cNvSpPr>
              <a:spLocks noChangeShapeType="1"/>
            </p:cNvSpPr>
            <p:nvPr/>
          </p:nvSpPr>
          <p:spPr bwMode="auto">
            <a:xfrm>
              <a:off x="313" y="2296"/>
              <a:ext cx="0" cy="318"/>
            </a:xfrm>
            <a:prstGeom prst="line">
              <a:avLst/>
            </a:prstGeom>
            <a:noFill/>
            <a:ln w="38100">
              <a:solidFill>
                <a:schemeClr val="tx1"/>
              </a:solidFill>
              <a:round/>
              <a:headEnd/>
              <a:tailEnd type="triangle" w="lg" len="lg"/>
            </a:ln>
          </p:spPr>
          <p:txBody>
            <a:bodyPr wrap="none" anchor="ctr"/>
            <a:lstStyle/>
            <a:p>
              <a:endParaRPr lang="en-US"/>
            </a:p>
          </p:txBody>
        </p:sp>
        <p:sp>
          <p:nvSpPr>
            <p:cNvPr id="189487" name="Line 40"/>
            <p:cNvSpPr>
              <a:spLocks noChangeShapeType="1"/>
            </p:cNvSpPr>
            <p:nvPr/>
          </p:nvSpPr>
          <p:spPr bwMode="auto">
            <a:xfrm rot="10800000">
              <a:off x="304" y="1298"/>
              <a:ext cx="0" cy="318"/>
            </a:xfrm>
            <a:prstGeom prst="line">
              <a:avLst/>
            </a:prstGeom>
            <a:noFill/>
            <a:ln w="38100">
              <a:solidFill>
                <a:schemeClr val="tx1"/>
              </a:solidFill>
              <a:round/>
              <a:headEnd/>
              <a:tailEnd type="triangle" w="lg" len="lg"/>
            </a:ln>
          </p:spPr>
          <p:txBody>
            <a:bodyPr wrap="none" anchor="ctr"/>
            <a:lstStyle/>
            <a:p>
              <a:endParaRPr lang="en-US"/>
            </a:p>
          </p:txBody>
        </p:sp>
      </p:grpSp>
      <p:grpSp>
        <p:nvGrpSpPr>
          <p:cNvPr id="20" name="Group 43"/>
          <p:cNvGrpSpPr>
            <a:grpSpLocks/>
          </p:cNvGrpSpPr>
          <p:nvPr/>
        </p:nvGrpSpPr>
        <p:grpSpPr bwMode="auto">
          <a:xfrm>
            <a:off x="1666875" y="5640388"/>
            <a:ext cx="1500188" cy="360362"/>
            <a:chOff x="30" y="3672"/>
            <a:chExt cx="945" cy="227"/>
          </a:xfrm>
        </p:grpSpPr>
        <p:sp>
          <p:nvSpPr>
            <p:cNvPr id="189468" name="Rectangle 44"/>
            <p:cNvSpPr>
              <a:spLocks noChangeArrowheads="1"/>
            </p:cNvSpPr>
            <p:nvPr/>
          </p:nvSpPr>
          <p:spPr bwMode="auto">
            <a:xfrm>
              <a:off x="30" y="3672"/>
              <a:ext cx="907" cy="227"/>
            </a:xfrm>
            <a:prstGeom prst="rect">
              <a:avLst/>
            </a:prstGeom>
            <a:noFill/>
            <a:ln w="28575" algn="ctr">
              <a:noFill/>
              <a:miter lim="800000"/>
              <a:headEnd/>
              <a:tailEnd/>
            </a:ln>
          </p:spPr>
          <p:txBody>
            <a:bodyPr wrap="none" anchor="ctr"/>
            <a:lstStyle/>
            <a:p>
              <a:pPr algn="ctr"/>
              <a:r>
                <a:rPr lang="fa-IR">
                  <a:cs typeface="B Traffic" pitchFamily="2" charset="-78"/>
                </a:rPr>
                <a:t>ارزیابی استراتژی </a:t>
              </a:r>
              <a:endParaRPr lang="en-US">
                <a:cs typeface="B Traffic" pitchFamily="2" charset="-78"/>
              </a:endParaRPr>
            </a:p>
          </p:txBody>
        </p:sp>
        <p:sp>
          <p:nvSpPr>
            <p:cNvPr id="189469" name="Line 45"/>
            <p:cNvSpPr>
              <a:spLocks noChangeShapeType="1"/>
            </p:cNvSpPr>
            <p:nvPr/>
          </p:nvSpPr>
          <p:spPr bwMode="auto">
            <a:xfrm>
              <a:off x="975" y="3673"/>
              <a:ext cx="0" cy="226"/>
            </a:xfrm>
            <a:prstGeom prst="line">
              <a:avLst/>
            </a:prstGeom>
            <a:noFill/>
            <a:ln w="28575">
              <a:solidFill>
                <a:schemeClr val="tx1"/>
              </a:solidFill>
              <a:round/>
              <a:headEnd/>
              <a:tailEnd/>
            </a:ln>
          </p:spPr>
          <p:txBody>
            <a:bodyPr wrap="none" anchor="ctr"/>
            <a:lstStyle/>
            <a:p>
              <a:endParaRPr lang="en-US"/>
            </a:p>
          </p:txBody>
        </p:sp>
      </p:grpSp>
      <p:grpSp>
        <p:nvGrpSpPr>
          <p:cNvPr id="21" name="Group 46"/>
          <p:cNvGrpSpPr>
            <a:grpSpLocks/>
          </p:cNvGrpSpPr>
          <p:nvPr/>
        </p:nvGrpSpPr>
        <p:grpSpPr bwMode="auto">
          <a:xfrm>
            <a:off x="3167064" y="5630863"/>
            <a:ext cx="2655887" cy="360362"/>
            <a:chOff x="1035" y="3666"/>
            <a:chExt cx="1673" cy="227"/>
          </a:xfrm>
        </p:grpSpPr>
        <p:sp>
          <p:nvSpPr>
            <p:cNvPr id="189465" name="Rectangle 47"/>
            <p:cNvSpPr>
              <a:spLocks noChangeArrowheads="1"/>
            </p:cNvSpPr>
            <p:nvPr/>
          </p:nvSpPr>
          <p:spPr bwMode="auto">
            <a:xfrm>
              <a:off x="1301" y="3666"/>
              <a:ext cx="907" cy="227"/>
            </a:xfrm>
            <a:prstGeom prst="rect">
              <a:avLst/>
            </a:prstGeom>
            <a:noFill/>
            <a:ln w="28575" algn="ctr">
              <a:noFill/>
              <a:miter lim="800000"/>
              <a:headEnd/>
              <a:tailEnd/>
            </a:ln>
          </p:spPr>
          <p:txBody>
            <a:bodyPr wrap="none" anchor="ctr"/>
            <a:lstStyle/>
            <a:p>
              <a:pPr algn="ctr"/>
              <a:r>
                <a:rPr lang="fa-IR">
                  <a:cs typeface="B Traffic" pitchFamily="2" charset="-78"/>
                </a:rPr>
                <a:t>اجرای استراتژی </a:t>
              </a:r>
              <a:endParaRPr lang="en-US">
                <a:cs typeface="B Traffic" pitchFamily="2" charset="-78"/>
              </a:endParaRPr>
            </a:p>
          </p:txBody>
        </p:sp>
        <p:sp>
          <p:nvSpPr>
            <p:cNvPr id="189466" name="Line 48"/>
            <p:cNvSpPr>
              <a:spLocks noChangeShapeType="1"/>
            </p:cNvSpPr>
            <p:nvPr/>
          </p:nvSpPr>
          <p:spPr bwMode="auto">
            <a:xfrm>
              <a:off x="2254" y="3792"/>
              <a:ext cx="454" cy="1"/>
            </a:xfrm>
            <a:prstGeom prst="line">
              <a:avLst/>
            </a:prstGeom>
            <a:noFill/>
            <a:ln w="28575">
              <a:solidFill>
                <a:schemeClr val="tx1"/>
              </a:solidFill>
              <a:round/>
              <a:headEnd/>
              <a:tailEnd type="triangle" w="med" len="med"/>
            </a:ln>
          </p:spPr>
          <p:txBody>
            <a:bodyPr wrap="none" anchor="ctr"/>
            <a:lstStyle/>
            <a:p>
              <a:endParaRPr lang="en-US"/>
            </a:p>
          </p:txBody>
        </p:sp>
        <p:sp>
          <p:nvSpPr>
            <p:cNvPr id="189467" name="Line 49"/>
            <p:cNvSpPr>
              <a:spLocks noChangeShapeType="1"/>
            </p:cNvSpPr>
            <p:nvPr/>
          </p:nvSpPr>
          <p:spPr bwMode="auto">
            <a:xfrm flipH="1">
              <a:off x="1035" y="3764"/>
              <a:ext cx="326" cy="0"/>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22" name="Group 50"/>
          <p:cNvGrpSpPr>
            <a:grpSpLocks/>
          </p:cNvGrpSpPr>
          <p:nvPr/>
        </p:nvGrpSpPr>
        <p:grpSpPr bwMode="auto">
          <a:xfrm>
            <a:off x="5843589" y="5616576"/>
            <a:ext cx="3455987" cy="385763"/>
            <a:chOff x="2699" y="3657"/>
            <a:chExt cx="2177" cy="243"/>
          </a:xfrm>
        </p:grpSpPr>
        <p:sp>
          <p:nvSpPr>
            <p:cNvPr id="189462" name="Rectangle 51"/>
            <p:cNvSpPr>
              <a:spLocks noChangeArrowheads="1"/>
            </p:cNvSpPr>
            <p:nvPr/>
          </p:nvSpPr>
          <p:spPr bwMode="auto">
            <a:xfrm>
              <a:off x="3969" y="3657"/>
              <a:ext cx="907" cy="227"/>
            </a:xfrm>
            <a:prstGeom prst="rect">
              <a:avLst/>
            </a:prstGeom>
            <a:noFill/>
            <a:ln w="28575" algn="ctr">
              <a:noFill/>
              <a:miter lim="800000"/>
              <a:headEnd/>
              <a:tailEnd/>
            </a:ln>
          </p:spPr>
          <p:txBody>
            <a:bodyPr wrap="none" anchor="ctr"/>
            <a:lstStyle/>
            <a:p>
              <a:pPr algn="ctr"/>
              <a:r>
                <a:rPr lang="fa-IR">
                  <a:cs typeface="B Traffic" pitchFamily="2" charset="-78"/>
                </a:rPr>
                <a:t>تدوین استراتژی </a:t>
              </a:r>
              <a:endParaRPr lang="en-US">
                <a:cs typeface="B Traffic" pitchFamily="2" charset="-78"/>
              </a:endParaRPr>
            </a:p>
          </p:txBody>
        </p:sp>
        <p:sp>
          <p:nvSpPr>
            <p:cNvPr id="189463" name="Line 52"/>
            <p:cNvSpPr>
              <a:spLocks noChangeShapeType="1"/>
            </p:cNvSpPr>
            <p:nvPr/>
          </p:nvSpPr>
          <p:spPr bwMode="auto">
            <a:xfrm>
              <a:off x="2699" y="3674"/>
              <a:ext cx="0" cy="226"/>
            </a:xfrm>
            <a:prstGeom prst="line">
              <a:avLst/>
            </a:prstGeom>
            <a:noFill/>
            <a:ln w="28575">
              <a:solidFill>
                <a:schemeClr val="tx1"/>
              </a:solidFill>
              <a:round/>
              <a:headEnd/>
              <a:tailEnd/>
            </a:ln>
          </p:spPr>
          <p:txBody>
            <a:bodyPr wrap="none" anchor="ctr"/>
            <a:lstStyle/>
            <a:p>
              <a:endParaRPr lang="en-US"/>
            </a:p>
          </p:txBody>
        </p:sp>
        <p:sp>
          <p:nvSpPr>
            <p:cNvPr id="189464" name="Line 54"/>
            <p:cNvSpPr>
              <a:spLocks noChangeShapeType="1"/>
            </p:cNvSpPr>
            <p:nvPr/>
          </p:nvSpPr>
          <p:spPr bwMode="auto">
            <a:xfrm flipH="1">
              <a:off x="2699" y="3793"/>
              <a:ext cx="1224" cy="0"/>
            </a:xfrm>
            <a:prstGeom prst="line">
              <a:avLst/>
            </a:prstGeom>
            <a:noFill/>
            <a:ln w="28575">
              <a:solidFill>
                <a:schemeClr val="tx1"/>
              </a:solidFill>
              <a:round/>
              <a:headEnd/>
              <a:tailEnd type="triangle" w="med" len="med"/>
            </a:ln>
          </p:spPr>
          <p:txBody>
            <a:bodyPr wrap="none" anchor="ctr"/>
            <a:lstStyle/>
            <a:p>
              <a:endParaRPr lang="en-US"/>
            </a:p>
          </p:txBody>
        </p:sp>
      </p:grpSp>
      <p:sp>
        <p:nvSpPr>
          <p:cNvPr id="50" name="Rectangle 55"/>
          <p:cNvSpPr>
            <a:spLocks noChangeArrowheads="1"/>
          </p:cNvSpPr>
          <p:nvPr/>
        </p:nvSpPr>
        <p:spPr bwMode="auto">
          <a:xfrm>
            <a:off x="3413125" y="354013"/>
            <a:ext cx="5111750" cy="360362"/>
          </a:xfrm>
          <a:prstGeom prst="rect">
            <a:avLst/>
          </a:prstGeom>
          <a:noFill/>
          <a:ln w="28575" algn="ctr">
            <a:noFill/>
            <a:miter lim="800000"/>
            <a:headEnd/>
            <a:tailEnd/>
          </a:ln>
          <a:effectLst>
            <a:outerShdw dist="35921" dir="2700000" algn="ctr" rotWithShape="0">
              <a:schemeClr val="bg2">
                <a:alpha val="50000"/>
              </a:schemeClr>
            </a:outerShdw>
          </a:effectLst>
        </p:spPr>
        <p:txBody>
          <a:bodyPr wrap="none" anchor="ctr"/>
          <a:lstStyle/>
          <a:p>
            <a:pPr algn="ctr">
              <a:defRPr/>
            </a:pPr>
            <a:r>
              <a:rPr lang="fa-IR" sz="2800" dirty="0">
                <a:solidFill>
                  <a:srgbClr val="C00000"/>
                </a:solidFill>
                <a:latin typeface="Arial" pitchFamily="34" charset="0"/>
                <a:cs typeface="B Titr" pitchFamily="2" charset="-78"/>
              </a:rPr>
              <a:t>الگوی جامع مدیریت استراتژیک </a:t>
            </a:r>
            <a:endParaRPr lang="en-US" sz="2800" dirty="0">
              <a:solidFill>
                <a:srgbClr val="C00000"/>
              </a:solidFill>
              <a:latin typeface="Arial" pitchFamily="34" charset="0"/>
              <a:cs typeface="B Titr" pitchFamily="2" charset="-78"/>
            </a:endParaRPr>
          </a:p>
        </p:txBody>
      </p:sp>
      <p:cxnSp>
        <p:nvCxnSpPr>
          <p:cNvPr id="51" name="Straight Arrow Connector 50"/>
          <p:cNvCxnSpPr>
            <a:stCxn id="189462" idx="3"/>
          </p:cNvCxnSpPr>
          <p:nvPr/>
        </p:nvCxnSpPr>
        <p:spPr>
          <a:xfrm flipV="1">
            <a:off x="9299575" y="5786438"/>
            <a:ext cx="439738" cy="1111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Slide Number Placeholder 23"/>
          <p:cNvSpPr>
            <a:spLocks noGrp="1"/>
          </p:cNvSpPr>
          <p:nvPr>
            <p:ph type="sldNum" sz="quarter" idx="12"/>
          </p:nvPr>
        </p:nvSpPr>
        <p:spPr/>
        <p:txBody>
          <a:bodyPr/>
          <a:lstStyle/>
          <a:p>
            <a:fld id="{2E913F20-3FAA-4128-8D06-C3B0AA9DFCF9}" type="slidenum">
              <a:rPr lang="en-US" smtClean="0"/>
              <a:t>143</a:t>
            </a:fld>
            <a:endParaRPr lang="en-US"/>
          </a:p>
        </p:txBody>
      </p:sp>
    </p:spTree>
    <p:extLst>
      <p:ext uri="{BB962C8B-B14F-4D97-AF65-F5344CB8AC3E}">
        <p14:creationId xmlns:p14="http://schemas.microsoft.com/office/powerpoint/2010/main" val="4160640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ox(out)">
                                      <p:cBhvr>
                                        <p:cTn id="7" dur="2000"/>
                                        <p:tgtEl>
                                          <p:spTgt spid="50"/>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2000"/>
                                        <p:tgtEl>
                                          <p:spTgt spid="4"/>
                                        </p:tgtEl>
                                      </p:cBhvr>
                                    </p:animEffect>
                                  </p:childTnLst>
                                </p:cTn>
                              </p:par>
                            </p:childTnLst>
                          </p:cTn>
                        </p:par>
                        <p:par>
                          <p:cTn id="12" fill="hold">
                            <p:stCondLst>
                              <p:cond delay="4000"/>
                            </p:stCondLst>
                            <p:childTnLst>
                              <p:par>
                                <p:cTn id="13" presetID="4" presetClass="entr" presetSubtype="3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out)">
                                      <p:cBhvr>
                                        <p:cTn id="15" dur="2000"/>
                                        <p:tgtEl>
                                          <p:spTgt spid="16"/>
                                        </p:tgtEl>
                                      </p:cBhvr>
                                    </p:animEffect>
                                  </p:childTnLst>
                                </p:cTn>
                              </p:par>
                            </p:childTnLst>
                          </p:cTn>
                        </p:par>
                        <p:par>
                          <p:cTn id="16" fill="hold">
                            <p:stCondLst>
                              <p:cond delay="6000"/>
                            </p:stCondLst>
                            <p:childTnLst>
                              <p:par>
                                <p:cTn id="17" presetID="4"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2000"/>
                                        <p:tgtEl>
                                          <p:spTgt spid="12"/>
                                        </p:tgtEl>
                                      </p:cBhvr>
                                    </p:animEffect>
                                  </p:childTnLst>
                                </p:cTn>
                              </p:par>
                            </p:childTnLst>
                          </p:cTn>
                        </p:par>
                        <p:par>
                          <p:cTn id="20" fill="hold">
                            <p:stCondLst>
                              <p:cond delay="8000"/>
                            </p:stCondLst>
                            <p:childTnLst>
                              <p:par>
                                <p:cTn id="21" presetID="4"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2000"/>
                                        <p:tgtEl>
                                          <p:spTgt spid="9"/>
                                        </p:tgtEl>
                                      </p:cBhvr>
                                    </p:animEffect>
                                  </p:childTnLst>
                                </p:cTn>
                              </p:par>
                            </p:childTnLst>
                          </p:cTn>
                        </p:par>
                        <p:par>
                          <p:cTn id="24" fill="hold">
                            <p:stCondLst>
                              <p:cond delay="10000"/>
                            </p:stCondLst>
                            <p:childTnLst>
                              <p:par>
                                <p:cTn id="25" presetID="4"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2000"/>
                                        <p:tgtEl>
                                          <p:spTgt spid="6"/>
                                        </p:tgtEl>
                                      </p:cBhvr>
                                    </p:animEffect>
                                  </p:childTnLst>
                                </p:cTn>
                              </p:par>
                            </p:childTnLst>
                          </p:cTn>
                        </p:par>
                        <p:par>
                          <p:cTn id="28" fill="hold">
                            <p:stCondLst>
                              <p:cond delay="12000"/>
                            </p:stCondLst>
                            <p:childTnLst>
                              <p:par>
                                <p:cTn id="29" presetID="3" presetClass="entr" presetSubtype="5"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vertical)">
                                      <p:cBhvr>
                                        <p:cTn id="31" dur="2000"/>
                                        <p:tgtEl>
                                          <p:spTgt spid="17"/>
                                        </p:tgtEl>
                                      </p:cBhvr>
                                    </p:animEffect>
                                  </p:childTnLst>
                                </p:cTn>
                              </p:par>
                            </p:childTnLst>
                          </p:cTn>
                        </p:par>
                        <p:par>
                          <p:cTn id="32" fill="hold">
                            <p:stCondLst>
                              <p:cond delay="14000"/>
                            </p:stCondLst>
                            <p:childTnLst>
                              <p:par>
                                <p:cTn id="33" presetID="4"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ox(in)">
                                      <p:cBhvr>
                                        <p:cTn id="35" dur="2000"/>
                                        <p:tgtEl>
                                          <p:spTgt spid="22"/>
                                        </p:tgtEl>
                                      </p:cBhvr>
                                    </p:animEffect>
                                  </p:childTnLst>
                                </p:cTn>
                              </p:par>
                            </p:childTnLst>
                          </p:cTn>
                        </p:par>
                        <p:par>
                          <p:cTn id="36" fill="hold">
                            <p:stCondLst>
                              <p:cond delay="16000"/>
                            </p:stCondLst>
                            <p:childTnLst>
                              <p:par>
                                <p:cTn id="37" presetID="4" presetClass="entr" presetSubtype="16"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ox(in)">
                                      <p:cBhvr>
                                        <p:cTn id="39" dur="2000"/>
                                        <p:tgtEl>
                                          <p:spTgt spid="21"/>
                                        </p:tgtEl>
                                      </p:cBhvr>
                                    </p:animEffect>
                                  </p:childTnLst>
                                </p:cTn>
                              </p:par>
                            </p:childTnLst>
                          </p:cTn>
                        </p:par>
                        <p:par>
                          <p:cTn id="40" fill="hold">
                            <p:stCondLst>
                              <p:cond delay="18000"/>
                            </p:stCondLst>
                            <p:childTnLst>
                              <p:par>
                                <p:cTn id="41" presetID="4"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ox(in)">
                                      <p:cBhvr>
                                        <p:cTn id="4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0"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057400" y="142876"/>
            <a:ext cx="7848600" cy="519113"/>
          </a:xfrm>
          <a:prstGeom prst="rect">
            <a:avLst/>
          </a:prstGeom>
          <a:noFill/>
          <a:ln w="12700">
            <a:noFill/>
            <a:miter lim="800000"/>
            <a:headEnd type="none" w="sm" len="sm"/>
            <a:tailEnd type="none" w="sm" len="sm"/>
          </a:ln>
          <a:effectLst>
            <a:outerShdw dist="56796" dir="3806097" algn="ctr" rotWithShape="0">
              <a:schemeClr val="bg2"/>
            </a:outerShdw>
          </a:effectLst>
        </p:spPr>
        <p:txBody>
          <a:bodyPr anchor="ctr">
            <a:spAutoFit/>
          </a:bodyPr>
          <a:lstStyle/>
          <a:p>
            <a:pPr algn="ctr">
              <a:spcBef>
                <a:spcPct val="50000"/>
              </a:spcBef>
              <a:defRPr/>
            </a:pPr>
            <a:r>
              <a:rPr lang="ar-SA" sz="2800" dirty="0">
                <a:latin typeface="Times New Roman" pitchFamily="18" charset="0"/>
                <a:cs typeface="B Titr" pitchFamily="2" charset="-78"/>
              </a:rPr>
              <a:t>جدول پنج وظيفه اصلي مديريت</a:t>
            </a:r>
            <a:endParaRPr lang="en-US" sz="2800" dirty="0">
              <a:latin typeface="Times New Roman" pitchFamily="18" charset="0"/>
              <a:cs typeface="B Titr" pitchFamily="2" charset="-78"/>
            </a:endParaRPr>
          </a:p>
        </p:txBody>
      </p:sp>
      <p:graphicFrame>
        <p:nvGraphicFramePr>
          <p:cNvPr id="3" name="Group 98"/>
          <p:cNvGraphicFramePr>
            <a:graphicFrameLocks noGrp="1"/>
          </p:cNvGraphicFramePr>
          <p:nvPr/>
        </p:nvGraphicFramePr>
        <p:xfrm>
          <a:off x="1952625" y="642938"/>
          <a:ext cx="7929618" cy="5303520"/>
        </p:xfrm>
        <a:graphic>
          <a:graphicData uri="http://schemas.openxmlformats.org/drawingml/2006/table">
            <a:tbl>
              <a:tblPr/>
              <a:tblGrid>
                <a:gridCol w="1539793">
                  <a:extLst>
                    <a:ext uri="{9D8B030D-6E8A-4147-A177-3AD203B41FA5}">
                      <a16:colId xmlns:a16="http://schemas.microsoft.com/office/drawing/2014/main" val="20000"/>
                    </a:ext>
                  </a:extLst>
                </a:gridCol>
                <a:gridCol w="5237186">
                  <a:extLst>
                    <a:ext uri="{9D8B030D-6E8A-4147-A177-3AD203B41FA5}">
                      <a16:colId xmlns:a16="http://schemas.microsoft.com/office/drawing/2014/main" val="20001"/>
                    </a:ext>
                  </a:extLst>
                </a:gridCol>
                <a:gridCol w="1152639">
                  <a:extLst>
                    <a:ext uri="{9D8B030D-6E8A-4147-A177-3AD203B41FA5}">
                      <a16:colId xmlns:a16="http://schemas.microsoft.com/office/drawing/2014/main" val="20002"/>
                    </a:ext>
                  </a:extLst>
                </a:gridCol>
              </a:tblGrid>
              <a:tr h="865132">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rgbClr val="0000CC"/>
                          </a:solidFill>
                          <a:effectLst/>
                          <a:latin typeface="Arial" pitchFamily="34" charset="0"/>
                          <a:cs typeface="B Nazanin" pitchFamily="2" charset="-78"/>
                        </a:rPr>
                        <a:t>مهمترين مرحله ، از فرايند مديريت استراتژيك</a:t>
                      </a:r>
                      <a:endParaRPr kumimoji="0" lang="en-US" sz="1800" b="1" i="0" u="none" strike="noStrike" cap="none" normalizeH="0" baseline="0" dirty="0" smtClean="0">
                        <a:ln>
                          <a:noFill/>
                        </a:ln>
                        <a:solidFill>
                          <a:srgbClr val="0000CC"/>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rgbClr val="0000CC"/>
                          </a:solidFill>
                          <a:effectLst/>
                          <a:latin typeface="Arial" pitchFamily="34" charset="0"/>
                          <a:cs typeface="B Nazanin" pitchFamily="2" charset="-78"/>
                        </a:rPr>
                        <a:t>شرح</a:t>
                      </a:r>
                      <a:endParaRPr kumimoji="0" lang="en-US" sz="1800" b="1" i="0" u="none" strike="noStrike" cap="none" normalizeH="0" baseline="0" dirty="0" smtClean="0">
                        <a:ln>
                          <a:noFill/>
                        </a:ln>
                        <a:solidFill>
                          <a:srgbClr val="0000CC"/>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rgbClr val="0000CC"/>
                          </a:solidFill>
                          <a:effectLst/>
                          <a:latin typeface="Arial" pitchFamily="34" charset="0"/>
                          <a:cs typeface="B Nazanin" pitchFamily="2" charset="-78"/>
                        </a:rPr>
                        <a:t>وظيفه</a:t>
                      </a:r>
                      <a:endParaRPr kumimoji="0" lang="en-US" sz="1800" b="1" i="0" u="none" strike="noStrike" cap="none" normalizeH="0" baseline="0" dirty="0" smtClean="0">
                        <a:ln>
                          <a:noFill/>
                        </a:ln>
                        <a:solidFill>
                          <a:srgbClr val="0000CC"/>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extLst>
                  <a:ext uri="{0D108BD9-81ED-4DB2-BD59-A6C34878D82A}">
                    <a16:rowId xmlns:a16="http://schemas.microsoft.com/office/drawing/2014/main" val="10000"/>
                  </a:ext>
                </a:extLst>
              </a:tr>
              <a:tr h="1124672">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B Nazanin" pitchFamily="2" charset="-78"/>
                        </a:rPr>
                        <a:t>تدوين‏استراتژي</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برنامه‏ريزي در بر گيرنده همه فعاليتهايي مي‏شود كه مدير براي تدارك ديدن امور آينده انجام مي‏دهد. كارهاي خاصي كه در اين زمينه انجام مي‏شود ، عبارتند از : پيش‏بيني ، تعيين هدفهاي بلند مدت ، تدوين استراتژي‏ها، تعين سياستها و در نظر گرفتن هدفهاي كوتاه مدت.</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B Nazanin" pitchFamily="2" charset="-78"/>
                        </a:rPr>
                        <a:t>برنامه‏ريزي</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643751">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B Nazanin" pitchFamily="2" charset="-78"/>
                        </a:rPr>
                        <a:t>اجراي استراتژي</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سازماندهي دئر بر گيرنده همه فعاليتهايي مي‏شود كه مديريت انجام مي‏دهد و منجر به يك ساختار از كارهاي تخصصي و روابط قدرت (اختيارات) مي‏شود. كارهاي مزبور شامل طرحريزي سازمان ، تعيين شرايط احراز شغل ، شرح وظايف ، تعيين ويژگي‏هاي شغل ، حيطه نظارت ، وحدت فرماندهي ، ايجاد هماهنگي ، طرحريزي شغل و تجزيه و تحليل شغل مي‏شود.</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B Nazanin" pitchFamily="2" charset="-78"/>
                        </a:rPr>
                        <a:t>سازماندهي</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384212">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B Nazanin" pitchFamily="2" charset="-78"/>
                        </a:rPr>
                        <a:t>اجراي استراتژي</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مقصود از ايجاد انگيزه كارهايي است كه براي شكل دادن به رفتار انساني انجام مي‏شود. اقدامات خاصي كه در اين زمينه انجام مي‏گيرد ، عبارتند از : رهبري ،، ايجاد ارتباط ، تشكيل گروههاي كاري ، تعديل در رفتار ،‌تفويض اختيار ، غني‏سازي شغل ، رضايت شغلي ، تأمين نياز ، تغيير ساختار.</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B Nazanin" pitchFamily="2" charset="-78"/>
                        </a:rPr>
                        <a:t>ايجاد انگيزه</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2E913F20-3FAA-4128-8D06-C3B0AA9DFCF9}" type="slidenum">
              <a:rPr lang="en-US" smtClean="0"/>
              <a:t>144</a:t>
            </a:fld>
            <a:endParaRPr lang="en-US"/>
          </a:p>
        </p:txBody>
      </p:sp>
    </p:spTree>
    <p:extLst>
      <p:ext uri="{BB962C8B-B14F-4D97-AF65-F5344CB8AC3E}">
        <p14:creationId xmlns:p14="http://schemas.microsoft.com/office/powerpoint/2010/main" val="3276811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1"/>
          <p:cNvGraphicFramePr>
            <a:graphicFrameLocks noGrp="1"/>
          </p:cNvGraphicFramePr>
          <p:nvPr/>
        </p:nvGraphicFramePr>
        <p:xfrm>
          <a:off x="1952625" y="717550"/>
          <a:ext cx="7924824" cy="5212080"/>
        </p:xfrm>
        <a:graphic>
          <a:graphicData uri="http://schemas.openxmlformats.org/drawingml/2006/table">
            <a:tbl>
              <a:tblPr/>
              <a:tblGrid>
                <a:gridCol w="1566842">
                  <a:extLst>
                    <a:ext uri="{9D8B030D-6E8A-4147-A177-3AD203B41FA5}">
                      <a16:colId xmlns:a16="http://schemas.microsoft.com/office/drawing/2014/main" val="20000"/>
                    </a:ext>
                  </a:extLst>
                </a:gridCol>
                <a:gridCol w="4929222">
                  <a:extLst>
                    <a:ext uri="{9D8B030D-6E8A-4147-A177-3AD203B41FA5}">
                      <a16:colId xmlns:a16="http://schemas.microsoft.com/office/drawing/2014/main" val="20001"/>
                    </a:ext>
                  </a:extLst>
                </a:gridCol>
                <a:gridCol w="1428760">
                  <a:extLst>
                    <a:ext uri="{9D8B030D-6E8A-4147-A177-3AD203B41FA5}">
                      <a16:colId xmlns:a16="http://schemas.microsoft.com/office/drawing/2014/main" val="20002"/>
                    </a:ext>
                  </a:extLst>
                </a:gridCol>
              </a:tblGrid>
              <a:tr h="87125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rgbClr val="0000CC"/>
                          </a:solidFill>
                          <a:effectLst/>
                          <a:latin typeface="Arial" pitchFamily="34" charset="0"/>
                          <a:cs typeface="B Nazanin" pitchFamily="2" charset="-78"/>
                        </a:rPr>
                        <a:t>مهمترين مرحله ، از فرايند مديريت استراتژيك</a:t>
                      </a:r>
                      <a:endParaRPr kumimoji="0" lang="en-US" sz="1800" b="1" i="0" u="none" strike="noStrike" cap="none" normalizeH="0" baseline="0" dirty="0" smtClean="0">
                        <a:ln>
                          <a:noFill/>
                        </a:ln>
                        <a:solidFill>
                          <a:srgbClr val="0000CC"/>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rgbClr val="0000CC"/>
                          </a:solidFill>
                          <a:effectLst/>
                          <a:latin typeface="Arial" pitchFamily="34" charset="0"/>
                          <a:cs typeface="B Nazanin" pitchFamily="2" charset="-78"/>
                        </a:rPr>
                        <a:t>شرح</a:t>
                      </a:r>
                      <a:endParaRPr kumimoji="0" lang="en-US" sz="1800" b="1" i="0" u="none" strike="noStrike" cap="none" normalizeH="0" baseline="0" dirty="0" smtClean="0">
                        <a:ln>
                          <a:noFill/>
                        </a:ln>
                        <a:solidFill>
                          <a:srgbClr val="0000CC"/>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rgbClr val="0000CC"/>
                          </a:solidFill>
                          <a:effectLst/>
                          <a:latin typeface="Arial" pitchFamily="34" charset="0"/>
                          <a:cs typeface="B Nazanin" pitchFamily="2" charset="-78"/>
                        </a:rPr>
                        <a:t>وظيفه</a:t>
                      </a:r>
                      <a:endParaRPr kumimoji="0" lang="en-US" sz="1800" b="1" i="0" u="none" strike="noStrike" cap="none" normalizeH="0" baseline="0" dirty="0" smtClean="0">
                        <a:ln>
                          <a:noFill/>
                        </a:ln>
                        <a:solidFill>
                          <a:srgbClr val="0000CC"/>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extLst>
                  <a:ext uri="{0D108BD9-81ED-4DB2-BD59-A6C34878D82A}">
                    <a16:rowId xmlns:a16="http://schemas.microsoft.com/office/drawing/2014/main" val="10000"/>
                  </a:ext>
                </a:extLst>
              </a:tr>
              <a:tr h="2439522">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B Nazanin" pitchFamily="2" charset="-78"/>
                        </a:rPr>
                        <a:t>اجراي استراتژي</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فعاليتهايي كه در زمينه تأمين نيروي انساني صورت مي‏گيرد حول محور مديريت منابع انساني مي‏چرخد. از جمله كارهايي كه در اين زمينه انجام مي‏شود تعيين دستمزد و حقوق ، مزاياي كاركنان ، مصاحبه ، گزينش ، استخدام ، اخراج .‌دادن آموزش به كاركنان ، توسعه مديريت ، ايمني كاركنان ، اجراي قانون«اقدام مثبت» دادن فرصت برابر به همه داوطلبان كار ، روابط اتحاديه‏هاي كارگري ، توسعه مسير شغلي ، تحقيقات در زمينه مديريت منابع انساني ، اجراي سياست‏هاي انضباطي ، رسيدگي به شكايت‏ها و روابط عمومي است.</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B Nazanin" pitchFamily="2" charset="-78"/>
                        </a:rPr>
                        <a:t>تأمين نيروي‏انساني</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68988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B Nazanin" pitchFamily="2" charset="-78"/>
                        </a:rPr>
                        <a:t>ارزيابي‏استراتژي</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مقصود از اعمال كنترل انجام دادن فعاليت‏هايي است كه مدير جهت حصول اطمينان از اينكه نتايج واقعي با نتايج برنامه‏ريزي شده سازگار است ، انجام مي‏دهد. كارهايي كه در اين زمينه انجام مي‏شود ، عبارتند از : كنترل كيفيت ، كنترل امورمالي ، كنترل فروش ، كنترل موجودي‏ها ، كنترل هزينه‏ها ، تجزيه و تحليل انحرافات‌ ، دادن پاداش و تشويق و ترغيب افراد.</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B Nazanin" pitchFamily="2" charset="-78"/>
                        </a:rPr>
                        <a:t>اعمال‏كنترل</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fld id="{2E913F20-3FAA-4128-8D06-C3B0AA9DFCF9}" type="slidenum">
              <a:rPr lang="en-US" smtClean="0"/>
              <a:t>145</a:t>
            </a:fld>
            <a:endParaRPr lang="en-US"/>
          </a:p>
        </p:txBody>
      </p:sp>
    </p:spTree>
    <p:extLst>
      <p:ext uri="{BB962C8B-B14F-4D97-AF65-F5344CB8AC3E}">
        <p14:creationId xmlns:p14="http://schemas.microsoft.com/office/powerpoint/2010/main" val="2873509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rrowheads="1"/>
          </p:cNvSpPr>
          <p:nvPr/>
        </p:nvSpPr>
        <p:spPr bwMode="auto">
          <a:xfrm>
            <a:off x="3503614" y="620714"/>
            <a:ext cx="5341937" cy="4060825"/>
          </a:xfrm>
          <a:prstGeom prst="triangle">
            <a:avLst>
              <a:gd name="adj" fmla="val 50000"/>
            </a:avLst>
          </a:prstGeom>
          <a:solidFill>
            <a:schemeClr val="accent4">
              <a:lumMod val="20000"/>
              <a:lumOff val="80000"/>
            </a:schemeClr>
          </a:solidFill>
          <a:ln w="9525">
            <a:solidFill>
              <a:schemeClr val="tx1"/>
            </a:solidFill>
            <a:miter lim="800000"/>
            <a:headEnd/>
            <a:tailEnd/>
          </a:ln>
        </p:spPr>
        <p:txBody>
          <a:bodyPr wrap="none" anchor="ctr"/>
          <a:lstStyle/>
          <a:p>
            <a:pPr algn="ctr">
              <a:defRPr/>
            </a:pPr>
            <a:endParaRPr lang="fa-IR">
              <a:latin typeface="Times New Roman" pitchFamily="18" charset="0"/>
              <a:cs typeface="Times New Roman" pitchFamily="18" charset="0"/>
            </a:endParaRPr>
          </a:p>
        </p:txBody>
      </p:sp>
      <p:grpSp>
        <p:nvGrpSpPr>
          <p:cNvPr id="2" name="Group 4"/>
          <p:cNvGrpSpPr>
            <a:grpSpLocks/>
          </p:cNvGrpSpPr>
          <p:nvPr/>
        </p:nvGrpSpPr>
        <p:grpSpPr bwMode="auto">
          <a:xfrm>
            <a:off x="4271964" y="628650"/>
            <a:ext cx="3798887" cy="4629150"/>
            <a:chOff x="1731" y="396"/>
            <a:chExt cx="2393" cy="2916"/>
          </a:xfrm>
        </p:grpSpPr>
        <p:sp>
          <p:nvSpPr>
            <p:cNvPr id="192531" name="Line 5"/>
            <p:cNvSpPr>
              <a:spLocks noChangeShapeType="1"/>
            </p:cNvSpPr>
            <p:nvPr/>
          </p:nvSpPr>
          <p:spPr bwMode="auto">
            <a:xfrm>
              <a:off x="2939" y="396"/>
              <a:ext cx="0" cy="2913"/>
            </a:xfrm>
            <a:prstGeom prst="line">
              <a:avLst/>
            </a:prstGeom>
            <a:noFill/>
            <a:ln w="12700">
              <a:solidFill>
                <a:schemeClr val="tx1"/>
              </a:solidFill>
              <a:prstDash val="dash"/>
              <a:round/>
              <a:headEnd/>
              <a:tailEnd/>
            </a:ln>
          </p:spPr>
          <p:txBody>
            <a:bodyPr/>
            <a:lstStyle/>
            <a:p>
              <a:endParaRPr lang="en-US"/>
            </a:p>
          </p:txBody>
        </p:sp>
        <p:sp>
          <p:nvSpPr>
            <p:cNvPr id="192532" name="Line 6"/>
            <p:cNvSpPr>
              <a:spLocks noChangeShapeType="1"/>
            </p:cNvSpPr>
            <p:nvPr/>
          </p:nvSpPr>
          <p:spPr bwMode="auto">
            <a:xfrm>
              <a:off x="2939" y="396"/>
              <a:ext cx="573" cy="2913"/>
            </a:xfrm>
            <a:prstGeom prst="line">
              <a:avLst/>
            </a:prstGeom>
            <a:noFill/>
            <a:ln w="12700">
              <a:solidFill>
                <a:schemeClr val="tx1"/>
              </a:solidFill>
              <a:prstDash val="dash"/>
              <a:round/>
              <a:headEnd/>
              <a:tailEnd/>
            </a:ln>
          </p:spPr>
          <p:txBody>
            <a:bodyPr/>
            <a:lstStyle/>
            <a:p>
              <a:endParaRPr lang="en-US"/>
            </a:p>
          </p:txBody>
        </p:sp>
        <p:sp>
          <p:nvSpPr>
            <p:cNvPr id="192533" name="Line 7"/>
            <p:cNvSpPr>
              <a:spLocks noChangeShapeType="1"/>
            </p:cNvSpPr>
            <p:nvPr/>
          </p:nvSpPr>
          <p:spPr bwMode="auto">
            <a:xfrm>
              <a:off x="2939" y="396"/>
              <a:ext cx="1185" cy="2913"/>
            </a:xfrm>
            <a:prstGeom prst="line">
              <a:avLst/>
            </a:prstGeom>
            <a:noFill/>
            <a:ln w="12700">
              <a:solidFill>
                <a:schemeClr val="tx1"/>
              </a:solidFill>
              <a:prstDash val="dash"/>
              <a:round/>
              <a:headEnd/>
              <a:tailEnd/>
            </a:ln>
          </p:spPr>
          <p:txBody>
            <a:bodyPr/>
            <a:lstStyle/>
            <a:p>
              <a:endParaRPr lang="en-US"/>
            </a:p>
          </p:txBody>
        </p:sp>
        <p:sp>
          <p:nvSpPr>
            <p:cNvPr id="192534" name="Line 8"/>
            <p:cNvSpPr>
              <a:spLocks noChangeShapeType="1"/>
            </p:cNvSpPr>
            <p:nvPr/>
          </p:nvSpPr>
          <p:spPr bwMode="auto">
            <a:xfrm flipH="1">
              <a:off x="2330" y="396"/>
              <a:ext cx="609" cy="2916"/>
            </a:xfrm>
            <a:prstGeom prst="line">
              <a:avLst/>
            </a:prstGeom>
            <a:noFill/>
            <a:ln w="12700">
              <a:solidFill>
                <a:schemeClr val="tx1"/>
              </a:solidFill>
              <a:prstDash val="dash"/>
              <a:round/>
              <a:headEnd/>
              <a:tailEnd/>
            </a:ln>
          </p:spPr>
          <p:txBody>
            <a:bodyPr/>
            <a:lstStyle/>
            <a:p>
              <a:endParaRPr lang="en-US"/>
            </a:p>
          </p:txBody>
        </p:sp>
        <p:sp>
          <p:nvSpPr>
            <p:cNvPr id="192535" name="Line 9"/>
            <p:cNvSpPr>
              <a:spLocks noChangeShapeType="1"/>
            </p:cNvSpPr>
            <p:nvPr/>
          </p:nvSpPr>
          <p:spPr bwMode="auto">
            <a:xfrm flipH="1">
              <a:off x="1731" y="396"/>
              <a:ext cx="1208" cy="2909"/>
            </a:xfrm>
            <a:prstGeom prst="line">
              <a:avLst/>
            </a:prstGeom>
            <a:noFill/>
            <a:ln w="12700">
              <a:solidFill>
                <a:schemeClr val="tx1"/>
              </a:solidFill>
              <a:prstDash val="dash"/>
              <a:round/>
              <a:headEnd/>
              <a:tailEnd/>
            </a:ln>
          </p:spPr>
          <p:txBody>
            <a:bodyPr/>
            <a:lstStyle/>
            <a:p>
              <a:endParaRPr lang="en-US"/>
            </a:p>
          </p:txBody>
        </p:sp>
      </p:grpSp>
      <p:sp>
        <p:nvSpPr>
          <p:cNvPr id="10" name="Line 10"/>
          <p:cNvSpPr>
            <a:spLocks noChangeShapeType="1"/>
          </p:cNvSpPr>
          <p:nvPr/>
        </p:nvSpPr>
        <p:spPr bwMode="auto">
          <a:xfrm>
            <a:off x="3092450" y="2252663"/>
            <a:ext cx="6192838" cy="0"/>
          </a:xfrm>
          <a:prstGeom prst="line">
            <a:avLst/>
          </a:prstGeom>
          <a:noFill/>
          <a:ln w="9525">
            <a:solidFill>
              <a:schemeClr val="tx1"/>
            </a:solidFill>
            <a:round/>
            <a:headEnd/>
            <a:tailEnd/>
          </a:ln>
        </p:spPr>
        <p:txBody>
          <a:bodyPr/>
          <a:lstStyle/>
          <a:p>
            <a:endParaRPr lang="en-US"/>
          </a:p>
        </p:txBody>
      </p:sp>
      <p:sp>
        <p:nvSpPr>
          <p:cNvPr id="11" name="Line 11"/>
          <p:cNvSpPr>
            <a:spLocks noChangeShapeType="1"/>
          </p:cNvSpPr>
          <p:nvPr/>
        </p:nvSpPr>
        <p:spPr bwMode="auto">
          <a:xfrm>
            <a:off x="3092450" y="3252788"/>
            <a:ext cx="6192838" cy="0"/>
          </a:xfrm>
          <a:prstGeom prst="line">
            <a:avLst/>
          </a:prstGeom>
          <a:noFill/>
          <a:ln w="9525">
            <a:solidFill>
              <a:schemeClr val="tx1"/>
            </a:solidFill>
            <a:round/>
            <a:headEnd/>
            <a:tailEnd/>
          </a:ln>
        </p:spPr>
        <p:txBody>
          <a:bodyPr/>
          <a:lstStyle/>
          <a:p>
            <a:endParaRPr lang="en-US"/>
          </a:p>
        </p:txBody>
      </p:sp>
      <p:sp>
        <p:nvSpPr>
          <p:cNvPr id="12" name="Text Box 12"/>
          <p:cNvSpPr txBox="1">
            <a:spLocks noChangeArrowheads="1"/>
          </p:cNvSpPr>
          <p:nvPr/>
        </p:nvSpPr>
        <p:spPr bwMode="auto">
          <a:xfrm>
            <a:off x="6705601" y="1555750"/>
            <a:ext cx="2220913" cy="336550"/>
          </a:xfrm>
          <a:prstGeom prst="rect">
            <a:avLst/>
          </a:prstGeom>
          <a:noFill/>
          <a:ln w="9525">
            <a:noFill/>
            <a:miter lim="800000"/>
            <a:headEnd/>
            <a:tailEnd/>
          </a:ln>
        </p:spPr>
        <p:txBody>
          <a:bodyPr>
            <a:spAutoFit/>
          </a:bodyPr>
          <a:lstStyle/>
          <a:p>
            <a:pPr algn="ctr">
              <a:spcBef>
                <a:spcPct val="50000"/>
              </a:spcBef>
            </a:pPr>
            <a:r>
              <a:rPr lang="ar-SA" sz="1600">
                <a:solidFill>
                  <a:srgbClr val="006600"/>
                </a:solidFill>
                <a:latin typeface="Times New Roman" pitchFamily="18" charset="0"/>
                <a:cs typeface="Titr" pitchFamily="2" charset="-78"/>
              </a:rPr>
              <a:t>استراتژي سطح كلان</a:t>
            </a:r>
            <a:endParaRPr lang="en-US" sz="1600">
              <a:solidFill>
                <a:srgbClr val="006600"/>
              </a:solidFill>
              <a:latin typeface="Times New Roman" pitchFamily="18" charset="0"/>
              <a:cs typeface="Titr" pitchFamily="2" charset="-78"/>
            </a:endParaRPr>
          </a:p>
        </p:txBody>
      </p:sp>
      <p:sp>
        <p:nvSpPr>
          <p:cNvPr id="13" name="Text Box 13"/>
          <p:cNvSpPr txBox="1">
            <a:spLocks noChangeArrowheads="1"/>
          </p:cNvSpPr>
          <p:nvPr/>
        </p:nvSpPr>
        <p:spPr bwMode="auto">
          <a:xfrm>
            <a:off x="7162800" y="2541588"/>
            <a:ext cx="2217738" cy="336550"/>
          </a:xfrm>
          <a:prstGeom prst="rect">
            <a:avLst/>
          </a:prstGeom>
          <a:noFill/>
          <a:ln w="9525">
            <a:noFill/>
            <a:miter lim="800000"/>
            <a:headEnd/>
            <a:tailEnd/>
          </a:ln>
        </p:spPr>
        <p:txBody>
          <a:bodyPr>
            <a:spAutoFit/>
          </a:bodyPr>
          <a:lstStyle/>
          <a:p>
            <a:pPr algn="ctr">
              <a:spcBef>
                <a:spcPct val="50000"/>
              </a:spcBef>
            </a:pPr>
            <a:r>
              <a:rPr lang="ar-SA" sz="1600">
                <a:solidFill>
                  <a:srgbClr val="006600"/>
                </a:solidFill>
                <a:latin typeface="Times New Roman" pitchFamily="18" charset="0"/>
                <a:cs typeface="Titr" pitchFamily="2" charset="-78"/>
              </a:rPr>
              <a:t>استراتژي مياني</a:t>
            </a:r>
            <a:endParaRPr lang="en-US" sz="1600">
              <a:solidFill>
                <a:srgbClr val="006600"/>
              </a:solidFill>
              <a:latin typeface="Times New Roman" pitchFamily="18" charset="0"/>
              <a:cs typeface="Titr" pitchFamily="2" charset="-78"/>
            </a:endParaRPr>
          </a:p>
        </p:txBody>
      </p:sp>
      <p:sp>
        <p:nvSpPr>
          <p:cNvPr id="14" name="Text Box 14"/>
          <p:cNvSpPr txBox="1">
            <a:spLocks noChangeArrowheads="1"/>
          </p:cNvSpPr>
          <p:nvPr/>
        </p:nvSpPr>
        <p:spPr bwMode="auto">
          <a:xfrm>
            <a:off x="7980363" y="3536950"/>
            <a:ext cx="2216150" cy="336550"/>
          </a:xfrm>
          <a:prstGeom prst="rect">
            <a:avLst/>
          </a:prstGeom>
          <a:noFill/>
          <a:ln w="9525">
            <a:noFill/>
            <a:miter lim="800000"/>
            <a:headEnd/>
            <a:tailEnd/>
          </a:ln>
        </p:spPr>
        <p:txBody>
          <a:bodyPr>
            <a:spAutoFit/>
          </a:bodyPr>
          <a:lstStyle/>
          <a:p>
            <a:pPr algn="ctr">
              <a:spcBef>
                <a:spcPct val="50000"/>
              </a:spcBef>
            </a:pPr>
            <a:r>
              <a:rPr lang="ar-SA" sz="1600">
                <a:solidFill>
                  <a:srgbClr val="006600"/>
                </a:solidFill>
                <a:latin typeface="Times New Roman" pitchFamily="18" charset="0"/>
                <a:cs typeface="Titr" pitchFamily="2" charset="-78"/>
              </a:rPr>
              <a:t>استراتژي سطح وظايف</a:t>
            </a:r>
            <a:endParaRPr lang="en-US" sz="1600">
              <a:solidFill>
                <a:srgbClr val="006600"/>
              </a:solidFill>
              <a:latin typeface="Times New Roman" pitchFamily="18" charset="0"/>
              <a:cs typeface="Titr" pitchFamily="2" charset="-78"/>
            </a:endParaRPr>
          </a:p>
        </p:txBody>
      </p:sp>
      <p:sp>
        <p:nvSpPr>
          <p:cNvPr id="15" name="Text Box 15"/>
          <p:cNvSpPr txBox="1">
            <a:spLocks noChangeArrowheads="1"/>
          </p:cNvSpPr>
          <p:nvPr/>
        </p:nvSpPr>
        <p:spPr bwMode="auto">
          <a:xfrm>
            <a:off x="3497264" y="1412876"/>
            <a:ext cx="2217737" cy="703263"/>
          </a:xfrm>
          <a:prstGeom prst="rect">
            <a:avLst/>
          </a:prstGeom>
          <a:noFill/>
          <a:ln w="9525">
            <a:noFill/>
            <a:miter lim="800000"/>
            <a:headEnd/>
            <a:tailEnd/>
          </a:ln>
        </p:spPr>
        <p:txBody>
          <a:bodyPr>
            <a:spAutoFit/>
          </a:bodyPr>
          <a:lstStyle/>
          <a:p>
            <a:pPr algn="ctr">
              <a:spcBef>
                <a:spcPct val="50000"/>
              </a:spcBef>
            </a:pPr>
            <a:r>
              <a:rPr lang="ar-SA" sz="1600">
                <a:solidFill>
                  <a:srgbClr val="006600"/>
                </a:solidFill>
                <a:latin typeface="Times New Roman" pitchFamily="18" charset="0"/>
                <a:cs typeface="Titr" pitchFamily="2" charset="-78"/>
              </a:rPr>
              <a:t>سطح كل سازمان</a:t>
            </a:r>
          </a:p>
          <a:p>
            <a:pPr algn="ctr">
              <a:spcBef>
                <a:spcPct val="50000"/>
              </a:spcBef>
            </a:pPr>
            <a:r>
              <a:rPr lang="ar-SA" sz="1600">
                <a:solidFill>
                  <a:srgbClr val="006600"/>
                </a:solidFill>
                <a:latin typeface="Times New Roman" pitchFamily="18" charset="0"/>
                <a:cs typeface="Titr" pitchFamily="2" charset="-78"/>
              </a:rPr>
              <a:t>(مديريت عالي)</a:t>
            </a:r>
            <a:endParaRPr lang="en-US" sz="1600">
              <a:solidFill>
                <a:srgbClr val="006600"/>
              </a:solidFill>
              <a:latin typeface="Times New Roman" pitchFamily="18" charset="0"/>
              <a:cs typeface="Titr" pitchFamily="2" charset="-78"/>
            </a:endParaRPr>
          </a:p>
        </p:txBody>
      </p:sp>
      <p:sp>
        <p:nvSpPr>
          <p:cNvPr id="16" name="Text Box 16"/>
          <p:cNvSpPr txBox="1">
            <a:spLocks noChangeArrowheads="1"/>
          </p:cNvSpPr>
          <p:nvPr/>
        </p:nvSpPr>
        <p:spPr bwMode="auto">
          <a:xfrm>
            <a:off x="2566989" y="2420938"/>
            <a:ext cx="2219325" cy="703262"/>
          </a:xfrm>
          <a:prstGeom prst="rect">
            <a:avLst/>
          </a:prstGeom>
          <a:noFill/>
          <a:ln w="9525">
            <a:noFill/>
            <a:miter lim="800000"/>
            <a:headEnd/>
            <a:tailEnd/>
          </a:ln>
        </p:spPr>
        <p:txBody>
          <a:bodyPr>
            <a:spAutoFit/>
          </a:bodyPr>
          <a:lstStyle/>
          <a:p>
            <a:pPr algn="ctr">
              <a:spcBef>
                <a:spcPct val="50000"/>
              </a:spcBef>
            </a:pPr>
            <a:r>
              <a:rPr lang="ar-SA" sz="1600">
                <a:solidFill>
                  <a:srgbClr val="006600"/>
                </a:solidFill>
                <a:latin typeface="Times New Roman" pitchFamily="18" charset="0"/>
                <a:cs typeface="Titr" pitchFamily="2" charset="-78"/>
              </a:rPr>
              <a:t>سطح كسب و كار يا بخشها</a:t>
            </a:r>
          </a:p>
          <a:p>
            <a:pPr algn="ctr">
              <a:spcBef>
                <a:spcPct val="50000"/>
              </a:spcBef>
            </a:pPr>
            <a:r>
              <a:rPr lang="ar-SA" sz="1600">
                <a:solidFill>
                  <a:srgbClr val="006600"/>
                </a:solidFill>
                <a:latin typeface="Times New Roman" pitchFamily="18" charset="0"/>
                <a:cs typeface="Titr" pitchFamily="2" charset="-78"/>
              </a:rPr>
              <a:t>(مديريت هماهنگي)</a:t>
            </a:r>
            <a:endParaRPr lang="en-US" sz="1600">
              <a:solidFill>
                <a:srgbClr val="006600"/>
              </a:solidFill>
              <a:latin typeface="Times New Roman" pitchFamily="18" charset="0"/>
              <a:cs typeface="Titr" pitchFamily="2" charset="-78"/>
            </a:endParaRPr>
          </a:p>
        </p:txBody>
      </p:sp>
      <p:sp>
        <p:nvSpPr>
          <p:cNvPr id="17" name="Text Box 17"/>
          <p:cNvSpPr txBox="1">
            <a:spLocks noChangeArrowheads="1"/>
          </p:cNvSpPr>
          <p:nvPr/>
        </p:nvSpPr>
        <p:spPr bwMode="auto">
          <a:xfrm>
            <a:off x="1676400" y="3411538"/>
            <a:ext cx="2522538" cy="703262"/>
          </a:xfrm>
          <a:prstGeom prst="rect">
            <a:avLst/>
          </a:prstGeom>
          <a:noFill/>
          <a:ln w="9525">
            <a:noFill/>
            <a:miter lim="800000"/>
            <a:headEnd/>
            <a:tailEnd/>
          </a:ln>
        </p:spPr>
        <p:txBody>
          <a:bodyPr>
            <a:spAutoFit/>
          </a:bodyPr>
          <a:lstStyle/>
          <a:p>
            <a:pPr algn="ctr">
              <a:spcBef>
                <a:spcPct val="50000"/>
              </a:spcBef>
            </a:pPr>
            <a:r>
              <a:rPr lang="ar-SA" sz="1600">
                <a:solidFill>
                  <a:srgbClr val="006600"/>
                </a:solidFill>
                <a:latin typeface="Times New Roman" pitchFamily="18" charset="0"/>
                <a:cs typeface="Titr" pitchFamily="2" charset="-78"/>
              </a:rPr>
              <a:t>سطح وظيفه‏اي يا عملياتي و فني</a:t>
            </a:r>
          </a:p>
          <a:p>
            <a:pPr algn="ctr">
              <a:spcBef>
                <a:spcPct val="50000"/>
              </a:spcBef>
            </a:pPr>
            <a:r>
              <a:rPr lang="ar-SA" sz="1600">
                <a:solidFill>
                  <a:srgbClr val="006600"/>
                </a:solidFill>
                <a:latin typeface="Times New Roman" pitchFamily="18" charset="0"/>
                <a:cs typeface="Titr" pitchFamily="2" charset="-78"/>
              </a:rPr>
              <a:t>(مديريت عملياتي)</a:t>
            </a:r>
            <a:endParaRPr lang="en-US" sz="1600">
              <a:solidFill>
                <a:srgbClr val="006600"/>
              </a:solidFill>
              <a:latin typeface="Times New Roman" pitchFamily="18" charset="0"/>
              <a:cs typeface="Titr" pitchFamily="2" charset="-78"/>
            </a:endParaRPr>
          </a:p>
        </p:txBody>
      </p:sp>
      <p:sp>
        <p:nvSpPr>
          <p:cNvPr id="18" name="Text Box 18"/>
          <p:cNvSpPr txBox="1">
            <a:spLocks noChangeArrowheads="1"/>
          </p:cNvSpPr>
          <p:nvPr/>
        </p:nvSpPr>
        <p:spPr bwMode="auto">
          <a:xfrm rot="-5400000">
            <a:off x="5031582" y="3452019"/>
            <a:ext cx="2424112" cy="4730750"/>
          </a:xfrm>
          <a:prstGeom prst="rect">
            <a:avLst/>
          </a:prstGeom>
          <a:noFill/>
          <a:ln w="9525">
            <a:noFill/>
            <a:miter lim="800000"/>
            <a:headEnd/>
            <a:tailEnd/>
          </a:ln>
        </p:spPr>
        <p:txBody>
          <a:bodyPr>
            <a:spAutoFit/>
          </a:bodyPr>
          <a:lstStyle/>
          <a:p>
            <a:pPr marL="342900" indent="-342900" algn="just" rtl="1">
              <a:spcBef>
                <a:spcPct val="50000"/>
              </a:spcBef>
              <a:buFont typeface="Calibri" pitchFamily="34" charset="0"/>
              <a:buAutoNum type="arabicPeriod"/>
            </a:pPr>
            <a:r>
              <a:rPr lang="ar-SA" sz="1600" dirty="0">
                <a:latin typeface="Times New Roman" pitchFamily="18" charset="0"/>
                <a:cs typeface="B Nazanin" pitchFamily="2" charset="-78"/>
              </a:rPr>
              <a:t>استراتژي‏هاي </a:t>
            </a:r>
            <a:r>
              <a:rPr lang="fa-IR" sz="1600" dirty="0">
                <a:latin typeface="Times New Roman" pitchFamily="18" charset="0"/>
                <a:cs typeface="B Nazanin" pitchFamily="2" charset="-78"/>
              </a:rPr>
              <a:t>منابع انسانی</a:t>
            </a:r>
            <a:endParaRPr lang="ar-SA" sz="1600" dirty="0">
              <a:latin typeface="Times New Roman" pitchFamily="18" charset="0"/>
              <a:cs typeface="B Nazanin" pitchFamily="2" charset="-78"/>
            </a:endParaRPr>
          </a:p>
          <a:p>
            <a:pPr marL="342900" indent="-342900" algn="just" rtl="1">
              <a:spcBef>
                <a:spcPct val="50000"/>
              </a:spcBef>
              <a:buFont typeface="Calibri" pitchFamily="34" charset="0"/>
              <a:buAutoNum type="arabicPeriod"/>
            </a:pPr>
            <a:endParaRPr lang="ar-SA" dirty="0">
              <a:latin typeface="Times New Roman" pitchFamily="18" charset="0"/>
              <a:cs typeface="B Nazanin" pitchFamily="2" charset="-78"/>
            </a:endParaRPr>
          </a:p>
          <a:p>
            <a:pPr marL="342900" indent="-342900" algn="just" rtl="1">
              <a:spcBef>
                <a:spcPct val="50000"/>
              </a:spcBef>
              <a:buFont typeface="Calibri" pitchFamily="34" charset="0"/>
              <a:buAutoNum type="arabicPeriod"/>
            </a:pPr>
            <a:r>
              <a:rPr lang="ar-SA" sz="1600" dirty="0">
                <a:latin typeface="Times New Roman" pitchFamily="18" charset="0"/>
                <a:cs typeface="B Nazanin" pitchFamily="2" charset="-78"/>
              </a:rPr>
              <a:t>استراتژي‏هاي</a:t>
            </a:r>
            <a:r>
              <a:rPr lang="fa-IR" sz="1600" dirty="0">
                <a:latin typeface="Times New Roman" pitchFamily="18" charset="0"/>
                <a:cs typeface="B Nazanin" pitchFamily="2" charset="-78"/>
              </a:rPr>
              <a:t> توسعه </a:t>
            </a:r>
            <a:r>
              <a:rPr lang="en-US" sz="1600" dirty="0">
                <a:latin typeface="Times New Roman" pitchFamily="18" charset="0"/>
                <a:cs typeface="B Nazanin" pitchFamily="2" charset="-78"/>
              </a:rPr>
              <a:t>R&amp;D</a:t>
            </a:r>
            <a:endParaRPr lang="ar-SA" sz="1600" dirty="0">
              <a:latin typeface="Times New Roman" pitchFamily="18" charset="0"/>
              <a:cs typeface="B Nazanin" pitchFamily="2" charset="-78"/>
            </a:endParaRPr>
          </a:p>
          <a:p>
            <a:pPr marL="342900" indent="-342900" algn="just" rtl="1">
              <a:spcBef>
                <a:spcPct val="50000"/>
              </a:spcBef>
              <a:buFont typeface="Calibri" pitchFamily="34" charset="0"/>
              <a:buAutoNum type="arabicPeriod"/>
            </a:pPr>
            <a:endParaRPr lang="ar-SA" sz="3200" dirty="0">
              <a:latin typeface="Times New Roman" pitchFamily="18" charset="0"/>
              <a:cs typeface="B Nazanin" pitchFamily="2" charset="-78"/>
            </a:endParaRPr>
          </a:p>
          <a:p>
            <a:pPr marL="342900" indent="-342900" algn="just" rtl="1">
              <a:spcBef>
                <a:spcPct val="50000"/>
              </a:spcBef>
              <a:buFont typeface="Calibri" pitchFamily="34" charset="0"/>
              <a:buAutoNum type="arabicPeriod"/>
            </a:pPr>
            <a:r>
              <a:rPr lang="ar-SA" sz="1600" dirty="0">
                <a:latin typeface="Times New Roman" pitchFamily="18" charset="0"/>
                <a:cs typeface="B Nazanin" pitchFamily="2" charset="-78"/>
              </a:rPr>
              <a:t>استراتژي‏هاي </a:t>
            </a:r>
            <a:r>
              <a:rPr lang="fa-IR" sz="1600" dirty="0">
                <a:latin typeface="Times New Roman" pitchFamily="18" charset="0"/>
                <a:cs typeface="B Nazanin" pitchFamily="2" charset="-78"/>
              </a:rPr>
              <a:t>تولیدی</a:t>
            </a:r>
            <a:endParaRPr lang="ar-SA" sz="1600" dirty="0">
              <a:latin typeface="Times New Roman" pitchFamily="18" charset="0"/>
              <a:cs typeface="B Nazanin" pitchFamily="2" charset="-78"/>
            </a:endParaRPr>
          </a:p>
          <a:p>
            <a:pPr marL="342900" indent="-342900" algn="just" rtl="1">
              <a:spcBef>
                <a:spcPct val="50000"/>
              </a:spcBef>
              <a:buFont typeface="Calibri" pitchFamily="34" charset="0"/>
              <a:buAutoNum type="arabicPeriod"/>
            </a:pPr>
            <a:endParaRPr lang="ar-SA" dirty="0">
              <a:latin typeface="Times New Roman" pitchFamily="18" charset="0"/>
              <a:cs typeface="B Nazanin" pitchFamily="2" charset="-78"/>
            </a:endParaRPr>
          </a:p>
          <a:p>
            <a:pPr marL="342900" indent="-342900" algn="just" rtl="1">
              <a:spcBef>
                <a:spcPct val="50000"/>
              </a:spcBef>
              <a:buFont typeface="Calibri" pitchFamily="34" charset="0"/>
              <a:buAutoNum type="arabicPeriod"/>
            </a:pPr>
            <a:r>
              <a:rPr lang="ar-SA" sz="1600" dirty="0">
                <a:latin typeface="Times New Roman" pitchFamily="18" charset="0"/>
                <a:cs typeface="B Nazanin" pitchFamily="2" charset="-78"/>
              </a:rPr>
              <a:t>استراتژي‏هاي </a:t>
            </a:r>
            <a:r>
              <a:rPr lang="fa-IR" sz="1600" dirty="0">
                <a:latin typeface="Times New Roman" pitchFamily="18" charset="0"/>
                <a:cs typeface="B Nazanin" pitchFamily="2" charset="-78"/>
              </a:rPr>
              <a:t>توزیع</a:t>
            </a:r>
            <a:endParaRPr lang="ar-SA" sz="1600" dirty="0">
              <a:latin typeface="Times New Roman" pitchFamily="18" charset="0"/>
              <a:cs typeface="B Nazanin" pitchFamily="2" charset="-78"/>
            </a:endParaRPr>
          </a:p>
          <a:p>
            <a:pPr marL="342900" indent="-342900" algn="just" rtl="1">
              <a:spcBef>
                <a:spcPct val="50000"/>
              </a:spcBef>
              <a:buFont typeface="Calibri" pitchFamily="34" charset="0"/>
              <a:buAutoNum type="arabicPeriod"/>
            </a:pPr>
            <a:endParaRPr lang="ar-SA" dirty="0">
              <a:latin typeface="Times New Roman" pitchFamily="18" charset="0"/>
              <a:cs typeface="B Nazanin" pitchFamily="2" charset="-78"/>
            </a:endParaRPr>
          </a:p>
          <a:p>
            <a:pPr marL="342900" indent="-342900" algn="just" rtl="1">
              <a:spcBef>
                <a:spcPct val="50000"/>
              </a:spcBef>
              <a:buFont typeface="Calibri" pitchFamily="34" charset="0"/>
              <a:buAutoNum type="arabicPeriod"/>
            </a:pPr>
            <a:r>
              <a:rPr lang="ar-SA" sz="1600" dirty="0">
                <a:latin typeface="Times New Roman" pitchFamily="18" charset="0"/>
                <a:cs typeface="B Nazanin" pitchFamily="2" charset="-78"/>
              </a:rPr>
              <a:t>استراتژي‏هاي </a:t>
            </a:r>
            <a:r>
              <a:rPr lang="fa-IR" sz="1600" dirty="0">
                <a:latin typeface="Times New Roman" pitchFamily="18" charset="0"/>
                <a:cs typeface="B Nazanin" pitchFamily="2" charset="-78"/>
              </a:rPr>
              <a:t>تأمین</a:t>
            </a:r>
            <a:endParaRPr lang="ar-SA" sz="1600" dirty="0">
              <a:latin typeface="Times New Roman" pitchFamily="18" charset="0"/>
              <a:cs typeface="B Nazanin" pitchFamily="2" charset="-78"/>
            </a:endParaRPr>
          </a:p>
          <a:p>
            <a:pPr marL="342900" indent="-342900" algn="just" rtl="1">
              <a:spcBef>
                <a:spcPct val="50000"/>
              </a:spcBef>
              <a:buFont typeface="Calibri" pitchFamily="34" charset="0"/>
              <a:buAutoNum type="arabicPeriod"/>
            </a:pPr>
            <a:endParaRPr lang="ar-SA" dirty="0">
              <a:latin typeface="Times New Roman" pitchFamily="18" charset="0"/>
              <a:cs typeface="B Nazanin" pitchFamily="2" charset="-78"/>
            </a:endParaRPr>
          </a:p>
          <a:p>
            <a:pPr marL="342900" indent="-342900" algn="just" rtl="1">
              <a:spcBef>
                <a:spcPct val="50000"/>
              </a:spcBef>
              <a:buFont typeface="Calibri" pitchFamily="34" charset="0"/>
              <a:buAutoNum type="arabicPeriod"/>
            </a:pPr>
            <a:r>
              <a:rPr lang="ar-SA" sz="1600" dirty="0">
                <a:latin typeface="Times New Roman" pitchFamily="18" charset="0"/>
                <a:cs typeface="B Nazanin" pitchFamily="2" charset="-78"/>
              </a:rPr>
              <a:t>استراتژي‏هاي ...</a:t>
            </a:r>
            <a:endParaRPr lang="en-US" sz="1600" dirty="0">
              <a:latin typeface="Times New Roman" pitchFamily="18" charset="0"/>
              <a:cs typeface="B Nazanin" pitchFamily="2" charset="-78"/>
            </a:endParaRPr>
          </a:p>
        </p:txBody>
      </p:sp>
      <p:sp>
        <p:nvSpPr>
          <p:cNvPr id="19" name="Text Box 19"/>
          <p:cNvSpPr txBox="1">
            <a:spLocks noChangeArrowheads="1"/>
          </p:cNvSpPr>
          <p:nvPr/>
        </p:nvSpPr>
        <p:spPr bwMode="auto">
          <a:xfrm>
            <a:off x="7816057" y="241300"/>
            <a:ext cx="3714750" cy="523875"/>
          </a:xfrm>
          <a:prstGeom prst="rect">
            <a:avLst/>
          </a:prstGeom>
          <a:noFill/>
          <a:ln w="9525">
            <a:noFill/>
            <a:miter lim="800000"/>
            <a:headEnd/>
            <a:tailEnd/>
          </a:ln>
        </p:spPr>
        <p:txBody>
          <a:bodyPr>
            <a:spAutoFit/>
          </a:bodyPr>
          <a:lstStyle/>
          <a:p>
            <a:pPr algn="ctr">
              <a:spcBef>
                <a:spcPct val="50000"/>
              </a:spcBef>
            </a:pPr>
            <a:r>
              <a:rPr lang="ar-SA" sz="2800" dirty="0">
                <a:latin typeface="Times New Roman" pitchFamily="18" charset="0"/>
                <a:cs typeface="B Titr" pitchFamily="2" charset="-78"/>
              </a:rPr>
              <a:t>سطوح استراتژي در سازمانها</a:t>
            </a:r>
            <a:endParaRPr lang="en-US" sz="2800" dirty="0">
              <a:latin typeface="Times New Roman" pitchFamily="18" charset="0"/>
              <a:cs typeface="B Titr" pitchFamily="2" charset="-78"/>
            </a:endParaRPr>
          </a:p>
        </p:txBody>
      </p:sp>
      <p:sp>
        <p:nvSpPr>
          <p:cNvPr id="5" name="Slide Number Placeholder 4"/>
          <p:cNvSpPr>
            <a:spLocks noGrp="1"/>
          </p:cNvSpPr>
          <p:nvPr>
            <p:ph type="sldNum" sz="quarter" idx="12"/>
          </p:nvPr>
        </p:nvSpPr>
        <p:spPr/>
        <p:txBody>
          <a:bodyPr/>
          <a:lstStyle/>
          <a:p>
            <a:fld id="{2E913F20-3FAA-4128-8D06-C3B0AA9DFCF9}" type="slidenum">
              <a:rPr lang="en-US" smtClean="0"/>
              <a:t>146</a:t>
            </a:fld>
            <a:endParaRPr lang="en-US"/>
          </a:p>
        </p:txBody>
      </p:sp>
    </p:spTree>
    <p:extLst>
      <p:ext uri="{BB962C8B-B14F-4D97-AF65-F5344CB8AC3E}">
        <p14:creationId xmlns:p14="http://schemas.microsoft.com/office/powerpoint/2010/main" val="3515226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0-#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0-#ppt_w/2"/>
                                          </p:val>
                                        </p:tav>
                                        <p:tav tm="100000">
                                          <p:val>
                                            <p:strVal val="#ppt_x"/>
                                          </p:val>
                                        </p:tav>
                                      </p:tavLst>
                                    </p:anim>
                                    <p:anim calcmode="lin" valueType="num">
                                      <p:cBhvr additive="base">
                                        <p:cTn id="53" dur="500" fill="hold"/>
                                        <p:tgtEl>
                                          <p:spTgt spid="17"/>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0-#ppt_w/2"/>
                                          </p:val>
                                        </p:tav>
                                        <p:tav tm="100000">
                                          <p:val>
                                            <p:strVal val="#ppt_x"/>
                                          </p:val>
                                        </p:tav>
                                      </p:tavLst>
                                    </p:anim>
                                    <p:anim calcmode="lin" valueType="num">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10" grpId="0" animBg="1"/>
      <p:bldP spid="11" grpId="0" animBg="1"/>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310564" y="1000126"/>
            <a:ext cx="1571625" cy="10001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rtlCol="1" anchor="ctr"/>
          <a:lstStyle/>
          <a:p>
            <a:pPr algn="ctr">
              <a:defRPr/>
            </a:pPr>
            <a:r>
              <a:rPr lang="fa-IR" dirty="0">
                <a:solidFill>
                  <a:srgbClr val="000000"/>
                </a:solidFill>
                <a:cs typeface="B Homa" pitchFamily="2" charset="-78"/>
              </a:rPr>
              <a:t>استراتژی در سطح </a:t>
            </a:r>
          </a:p>
          <a:p>
            <a:pPr algn="ctr">
              <a:defRPr/>
            </a:pPr>
            <a:r>
              <a:rPr lang="fa-IR" dirty="0">
                <a:solidFill>
                  <a:srgbClr val="000000"/>
                </a:solidFill>
                <a:cs typeface="B Homa" pitchFamily="2" charset="-78"/>
              </a:rPr>
              <a:t>کل سازمان</a:t>
            </a:r>
          </a:p>
        </p:txBody>
      </p:sp>
      <p:sp>
        <p:nvSpPr>
          <p:cNvPr id="4" name="Rectangle 3"/>
          <p:cNvSpPr/>
          <p:nvPr/>
        </p:nvSpPr>
        <p:spPr bwMode="auto">
          <a:xfrm>
            <a:off x="6453189" y="1000126"/>
            <a:ext cx="1571625" cy="10001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rtlCol="1" anchor="ctr"/>
          <a:lstStyle/>
          <a:p>
            <a:pPr algn="ctr">
              <a:defRPr/>
            </a:pPr>
            <a:r>
              <a:rPr lang="fa-IR" dirty="0">
                <a:solidFill>
                  <a:srgbClr val="000000"/>
                </a:solidFill>
                <a:cs typeface="B Homa" pitchFamily="2" charset="-78"/>
              </a:rPr>
              <a:t>اهداف و مقاصد </a:t>
            </a:r>
          </a:p>
          <a:p>
            <a:pPr algn="ctr">
              <a:defRPr/>
            </a:pPr>
            <a:r>
              <a:rPr lang="fa-IR" dirty="0">
                <a:solidFill>
                  <a:srgbClr val="000000"/>
                </a:solidFill>
                <a:cs typeface="B Homa" pitchFamily="2" charset="-78"/>
              </a:rPr>
              <a:t>عملکردی در سطح </a:t>
            </a:r>
          </a:p>
          <a:p>
            <a:pPr algn="ctr">
              <a:defRPr/>
            </a:pPr>
            <a:r>
              <a:rPr lang="fa-IR" dirty="0">
                <a:solidFill>
                  <a:srgbClr val="000000"/>
                </a:solidFill>
                <a:cs typeface="B Homa" pitchFamily="2" charset="-78"/>
              </a:rPr>
              <a:t>کل سازمان</a:t>
            </a:r>
          </a:p>
        </p:txBody>
      </p:sp>
      <p:sp>
        <p:nvSpPr>
          <p:cNvPr id="5" name="Rectangle 4"/>
          <p:cNvSpPr/>
          <p:nvPr/>
        </p:nvSpPr>
        <p:spPr bwMode="auto">
          <a:xfrm>
            <a:off x="4595814" y="1000126"/>
            <a:ext cx="1571625" cy="10001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rtlCol="1" anchor="ctr"/>
          <a:lstStyle/>
          <a:p>
            <a:pPr algn="ctr">
              <a:defRPr/>
            </a:pPr>
            <a:r>
              <a:rPr lang="fa-IR" dirty="0">
                <a:solidFill>
                  <a:srgbClr val="000000"/>
                </a:solidFill>
                <a:cs typeface="B Homa" pitchFamily="2" charset="-78"/>
              </a:rPr>
              <a:t>ابعاد کلی و </a:t>
            </a:r>
          </a:p>
          <a:p>
            <a:pPr algn="ctr">
              <a:defRPr/>
            </a:pPr>
            <a:r>
              <a:rPr lang="fa-IR" dirty="0">
                <a:solidFill>
                  <a:srgbClr val="000000"/>
                </a:solidFill>
                <a:cs typeface="B Homa" pitchFamily="2" charset="-78"/>
              </a:rPr>
              <a:t>مأموریت </a:t>
            </a:r>
          </a:p>
          <a:p>
            <a:pPr algn="ctr">
              <a:defRPr/>
            </a:pPr>
            <a:r>
              <a:rPr lang="fa-IR" dirty="0">
                <a:solidFill>
                  <a:srgbClr val="000000"/>
                </a:solidFill>
                <a:cs typeface="B Homa" pitchFamily="2" charset="-78"/>
              </a:rPr>
              <a:t>استراتژیک سازمان</a:t>
            </a:r>
          </a:p>
        </p:txBody>
      </p:sp>
      <p:sp>
        <p:nvSpPr>
          <p:cNvPr id="6" name="Flowchart: Terminator 5"/>
          <p:cNvSpPr/>
          <p:nvPr/>
        </p:nvSpPr>
        <p:spPr bwMode="auto">
          <a:xfrm>
            <a:off x="8310564" y="2286001"/>
            <a:ext cx="1571625" cy="1000125"/>
          </a:xfrm>
          <a:prstGeom prst="flowChartTerminator">
            <a:avLst/>
          </a:prstGeom>
          <a:ln>
            <a:headEnd/>
            <a:tailEnd/>
          </a:ln>
        </p:spPr>
        <p:style>
          <a:lnRef idx="1">
            <a:schemeClr val="accent4"/>
          </a:lnRef>
          <a:fillRef idx="2">
            <a:schemeClr val="accent4"/>
          </a:fillRef>
          <a:effectRef idx="1">
            <a:schemeClr val="accent4"/>
          </a:effectRef>
          <a:fontRef idx="minor">
            <a:schemeClr val="dk1"/>
          </a:fontRef>
        </p:style>
        <p:txBody>
          <a:bodyPr wrap="none" rtlCol="1" anchor="ctr"/>
          <a:lstStyle/>
          <a:p>
            <a:pPr algn="ctr">
              <a:defRPr/>
            </a:pPr>
            <a:r>
              <a:rPr lang="fa-IR" dirty="0">
                <a:solidFill>
                  <a:srgbClr val="000000"/>
                </a:solidFill>
                <a:cs typeface="B Homa" pitchFamily="2" charset="-78"/>
              </a:rPr>
              <a:t>استراتژی در سطح </a:t>
            </a:r>
          </a:p>
          <a:p>
            <a:pPr algn="ctr">
              <a:defRPr/>
            </a:pPr>
            <a:r>
              <a:rPr lang="fa-IR" dirty="0">
                <a:solidFill>
                  <a:srgbClr val="000000"/>
                </a:solidFill>
                <a:cs typeface="B Homa" pitchFamily="2" charset="-78"/>
              </a:rPr>
              <a:t>کسب و کار</a:t>
            </a:r>
          </a:p>
        </p:txBody>
      </p:sp>
      <p:sp>
        <p:nvSpPr>
          <p:cNvPr id="7" name="Flowchart: Terminator 6"/>
          <p:cNvSpPr/>
          <p:nvPr/>
        </p:nvSpPr>
        <p:spPr bwMode="auto">
          <a:xfrm>
            <a:off x="6453189" y="2286001"/>
            <a:ext cx="1571625" cy="1000125"/>
          </a:xfrm>
          <a:prstGeom prst="flowChartTerminator">
            <a:avLst/>
          </a:prstGeom>
          <a:ln>
            <a:headEnd/>
            <a:tailEnd/>
          </a:ln>
        </p:spPr>
        <p:style>
          <a:lnRef idx="1">
            <a:schemeClr val="accent4"/>
          </a:lnRef>
          <a:fillRef idx="2">
            <a:schemeClr val="accent4"/>
          </a:fillRef>
          <a:effectRef idx="1">
            <a:schemeClr val="accent4"/>
          </a:effectRef>
          <a:fontRef idx="minor">
            <a:schemeClr val="dk1"/>
          </a:fontRef>
        </p:style>
        <p:txBody>
          <a:bodyPr wrap="none" rtlCol="1" anchor="ctr"/>
          <a:lstStyle/>
          <a:p>
            <a:pPr algn="ctr">
              <a:defRPr/>
            </a:pPr>
            <a:r>
              <a:rPr lang="fa-IR" dirty="0">
                <a:solidFill>
                  <a:srgbClr val="000000"/>
                </a:solidFill>
                <a:cs typeface="B Homa" pitchFamily="2" charset="-78"/>
              </a:rPr>
              <a:t>اهداف و مقاصد </a:t>
            </a:r>
          </a:p>
          <a:p>
            <a:pPr algn="ctr">
              <a:defRPr/>
            </a:pPr>
            <a:r>
              <a:rPr lang="fa-IR" dirty="0">
                <a:solidFill>
                  <a:srgbClr val="000000"/>
                </a:solidFill>
                <a:cs typeface="B Homa" pitchFamily="2" charset="-78"/>
              </a:rPr>
              <a:t>عملکردی در سطح </a:t>
            </a:r>
          </a:p>
          <a:p>
            <a:pPr algn="ctr">
              <a:defRPr/>
            </a:pPr>
            <a:r>
              <a:rPr lang="fa-IR" dirty="0">
                <a:solidFill>
                  <a:srgbClr val="000000"/>
                </a:solidFill>
                <a:cs typeface="B Homa" pitchFamily="2" charset="-78"/>
              </a:rPr>
              <a:t>کسب و کار</a:t>
            </a:r>
          </a:p>
        </p:txBody>
      </p:sp>
      <p:sp>
        <p:nvSpPr>
          <p:cNvPr id="8" name="Flowchart: Terminator 7"/>
          <p:cNvSpPr/>
          <p:nvPr/>
        </p:nvSpPr>
        <p:spPr bwMode="auto">
          <a:xfrm>
            <a:off x="4595814" y="2286001"/>
            <a:ext cx="1571625" cy="1000125"/>
          </a:xfrm>
          <a:prstGeom prst="flowChartTerminator">
            <a:avLst/>
          </a:prstGeom>
          <a:ln>
            <a:headEnd/>
            <a:tailEnd/>
          </a:ln>
        </p:spPr>
        <p:style>
          <a:lnRef idx="1">
            <a:schemeClr val="accent4"/>
          </a:lnRef>
          <a:fillRef idx="2">
            <a:schemeClr val="accent4"/>
          </a:fillRef>
          <a:effectRef idx="1">
            <a:schemeClr val="accent4"/>
          </a:effectRef>
          <a:fontRef idx="minor">
            <a:schemeClr val="dk1"/>
          </a:fontRef>
        </p:style>
        <p:txBody>
          <a:bodyPr wrap="none" rtlCol="1" anchor="ctr"/>
          <a:lstStyle/>
          <a:p>
            <a:pPr algn="ctr">
              <a:defRPr/>
            </a:pPr>
            <a:r>
              <a:rPr lang="fa-IR" dirty="0">
                <a:solidFill>
                  <a:srgbClr val="000000"/>
                </a:solidFill>
                <a:cs typeface="B Homa" pitchFamily="2" charset="-78"/>
              </a:rPr>
              <a:t>مأموریت در سطح</a:t>
            </a:r>
          </a:p>
          <a:p>
            <a:pPr algn="ctr">
              <a:defRPr/>
            </a:pPr>
            <a:r>
              <a:rPr lang="fa-IR" dirty="0">
                <a:solidFill>
                  <a:srgbClr val="000000"/>
                </a:solidFill>
                <a:cs typeface="B Homa" pitchFamily="2" charset="-78"/>
              </a:rPr>
              <a:t>کسب و کار</a:t>
            </a:r>
          </a:p>
        </p:txBody>
      </p:sp>
      <p:sp>
        <p:nvSpPr>
          <p:cNvPr id="9" name="Flowchart: Preparation 8"/>
          <p:cNvSpPr/>
          <p:nvPr/>
        </p:nvSpPr>
        <p:spPr bwMode="auto">
          <a:xfrm>
            <a:off x="8310564" y="3571876"/>
            <a:ext cx="1571625" cy="1000125"/>
          </a:xfrm>
          <a:prstGeom prst="flowChartPreparation">
            <a:avLst/>
          </a:prstGeom>
          <a:ln>
            <a:headEnd/>
            <a:tailEnd/>
          </a:ln>
        </p:spPr>
        <p:style>
          <a:lnRef idx="1">
            <a:schemeClr val="accent5"/>
          </a:lnRef>
          <a:fillRef idx="2">
            <a:schemeClr val="accent5"/>
          </a:fillRef>
          <a:effectRef idx="1">
            <a:schemeClr val="accent5"/>
          </a:effectRef>
          <a:fontRef idx="minor">
            <a:schemeClr val="dk1"/>
          </a:fontRef>
        </p:style>
        <p:txBody>
          <a:bodyPr wrap="none" rtlCol="1" anchor="ctr"/>
          <a:lstStyle/>
          <a:p>
            <a:pPr algn="ctr">
              <a:defRPr/>
            </a:pPr>
            <a:r>
              <a:rPr lang="fa-IR" dirty="0">
                <a:solidFill>
                  <a:srgbClr val="000000"/>
                </a:solidFill>
                <a:cs typeface="B Homa" pitchFamily="2" charset="-78"/>
              </a:rPr>
              <a:t>استراتژی نواحی</a:t>
            </a:r>
          </a:p>
          <a:p>
            <a:pPr algn="ctr">
              <a:defRPr/>
            </a:pPr>
            <a:r>
              <a:rPr lang="fa-IR" dirty="0">
                <a:solidFill>
                  <a:srgbClr val="000000"/>
                </a:solidFill>
                <a:cs typeface="B Homa" pitchFamily="2" charset="-78"/>
              </a:rPr>
              <a:t> وظیفه ای</a:t>
            </a:r>
          </a:p>
        </p:txBody>
      </p:sp>
      <p:sp>
        <p:nvSpPr>
          <p:cNvPr id="10" name="Flowchart: Preparation 9"/>
          <p:cNvSpPr/>
          <p:nvPr/>
        </p:nvSpPr>
        <p:spPr bwMode="auto">
          <a:xfrm>
            <a:off x="6453189" y="3571876"/>
            <a:ext cx="1571625" cy="1000125"/>
          </a:xfrm>
          <a:prstGeom prst="flowChartPreparation">
            <a:avLst/>
          </a:prstGeom>
          <a:ln>
            <a:headEnd/>
            <a:tailEnd/>
          </a:ln>
        </p:spPr>
        <p:style>
          <a:lnRef idx="1">
            <a:schemeClr val="accent5"/>
          </a:lnRef>
          <a:fillRef idx="2">
            <a:schemeClr val="accent5"/>
          </a:fillRef>
          <a:effectRef idx="1">
            <a:schemeClr val="accent5"/>
          </a:effectRef>
          <a:fontRef idx="minor">
            <a:schemeClr val="dk1"/>
          </a:fontRef>
        </p:style>
        <p:txBody>
          <a:bodyPr wrap="none" rtlCol="1" anchor="ctr"/>
          <a:lstStyle/>
          <a:p>
            <a:pPr algn="ctr">
              <a:defRPr/>
            </a:pPr>
            <a:r>
              <a:rPr lang="fa-IR" dirty="0">
                <a:solidFill>
                  <a:srgbClr val="000000"/>
                </a:solidFill>
                <a:cs typeface="B Homa" pitchFamily="2" charset="-78"/>
              </a:rPr>
              <a:t>اهداف نواحی </a:t>
            </a:r>
          </a:p>
          <a:p>
            <a:pPr algn="ctr">
              <a:defRPr/>
            </a:pPr>
            <a:r>
              <a:rPr lang="fa-IR" dirty="0">
                <a:solidFill>
                  <a:srgbClr val="000000"/>
                </a:solidFill>
                <a:cs typeface="B Homa" pitchFamily="2" charset="-78"/>
              </a:rPr>
              <a:t>وظیفه ای</a:t>
            </a:r>
          </a:p>
        </p:txBody>
      </p:sp>
      <p:sp>
        <p:nvSpPr>
          <p:cNvPr id="11" name="Flowchart: Preparation 10"/>
          <p:cNvSpPr/>
          <p:nvPr/>
        </p:nvSpPr>
        <p:spPr bwMode="auto">
          <a:xfrm>
            <a:off x="4595814" y="3571876"/>
            <a:ext cx="1571625" cy="1000125"/>
          </a:xfrm>
          <a:prstGeom prst="flowChartPreparation">
            <a:avLst/>
          </a:prstGeom>
          <a:ln>
            <a:headEnd/>
            <a:tailEnd/>
          </a:ln>
        </p:spPr>
        <p:style>
          <a:lnRef idx="1">
            <a:schemeClr val="accent5"/>
          </a:lnRef>
          <a:fillRef idx="2">
            <a:schemeClr val="accent5"/>
          </a:fillRef>
          <a:effectRef idx="1">
            <a:schemeClr val="accent5"/>
          </a:effectRef>
          <a:fontRef idx="minor">
            <a:schemeClr val="dk1"/>
          </a:fontRef>
        </p:style>
        <p:txBody>
          <a:bodyPr wrap="none" rtlCol="1" anchor="ctr"/>
          <a:lstStyle/>
          <a:p>
            <a:pPr algn="ctr">
              <a:defRPr/>
            </a:pPr>
            <a:r>
              <a:rPr lang="fa-IR" dirty="0">
                <a:solidFill>
                  <a:srgbClr val="000000"/>
                </a:solidFill>
                <a:cs typeface="B Homa" pitchFamily="2" charset="-78"/>
              </a:rPr>
              <a:t>مأموریت نواحی </a:t>
            </a:r>
          </a:p>
          <a:p>
            <a:pPr algn="ctr">
              <a:defRPr/>
            </a:pPr>
            <a:r>
              <a:rPr lang="fa-IR" dirty="0">
                <a:solidFill>
                  <a:srgbClr val="000000"/>
                </a:solidFill>
                <a:cs typeface="B Homa" pitchFamily="2" charset="-78"/>
              </a:rPr>
              <a:t>وظیفه ای</a:t>
            </a:r>
          </a:p>
        </p:txBody>
      </p:sp>
      <p:sp>
        <p:nvSpPr>
          <p:cNvPr id="15" name="Flowchart: Alternate Process 14"/>
          <p:cNvSpPr/>
          <p:nvPr/>
        </p:nvSpPr>
        <p:spPr bwMode="auto">
          <a:xfrm>
            <a:off x="8310564" y="4857751"/>
            <a:ext cx="1571625" cy="1000125"/>
          </a:xfrm>
          <a:prstGeom prst="flowChartAlternateProcess">
            <a:avLst/>
          </a:prstGeom>
          <a:ln>
            <a:headEnd/>
            <a:tailEnd/>
          </a:ln>
        </p:spPr>
        <p:style>
          <a:lnRef idx="1">
            <a:schemeClr val="accent6"/>
          </a:lnRef>
          <a:fillRef idx="2">
            <a:schemeClr val="accent6"/>
          </a:fillRef>
          <a:effectRef idx="1">
            <a:schemeClr val="accent6"/>
          </a:effectRef>
          <a:fontRef idx="minor">
            <a:schemeClr val="dk1"/>
          </a:fontRef>
        </p:style>
        <p:txBody>
          <a:bodyPr wrap="none" rtlCol="1" anchor="ctr"/>
          <a:lstStyle/>
          <a:p>
            <a:pPr algn="ctr">
              <a:defRPr/>
            </a:pPr>
            <a:r>
              <a:rPr lang="fa-IR" dirty="0">
                <a:solidFill>
                  <a:srgbClr val="000000"/>
                </a:solidFill>
                <a:cs typeface="B Homa" pitchFamily="2" charset="-78"/>
              </a:rPr>
              <a:t>استراتژی های</a:t>
            </a:r>
          </a:p>
          <a:p>
            <a:pPr algn="ctr">
              <a:defRPr/>
            </a:pPr>
            <a:r>
              <a:rPr lang="fa-IR" dirty="0">
                <a:solidFill>
                  <a:srgbClr val="000000"/>
                </a:solidFill>
                <a:cs typeface="B Homa" pitchFamily="2" charset="-78"/>
              </a:rPr>
              <a:t> عملیاتی</a:t>
            </a:r>
          </a:p>
        </p:txBody>
      </p:sp>
      <p:sp>
        <p:nvSpPr>
          <p:cNvPr id="16" name="Flowchart: Alternate Process 15"/>
          <p:cNvSpPr/>
          <p:nvPr/>
        </p:nvSpPr>
        <p:spPr bwMode="auto">
          <a:xfrm>
            <a:off x="6453189" y="4857751"/>
            <a:ext cx="1571625" cy="1000125"/>
          </a:xfrm>
          <a:prstGeom prst="flowChartAlternateProcess">
            <a:avLst/>
          </a:prstGeom>
          <a:ln>
            <a:headEnd/>
            <a:tailEnd/>
          </a:ln>
        </p:spPr>
        <p:style>
          <a:lnRef idx="1">
            <a:schemeClr val="accent6"/>
          </a:lnRef>
          <a:fillRef idx="2">
            <a:schemeClr val="accent6"/>
          </a:fillRef>
          <a:effectRef idx="1">
            <a:schemeClr val="accent6"/>
          </a:effectRef>
          <a:fontRef idx="minor">
            <a:schemeClr val="dk1"/>
          </a:fontRef>
        </p:style>
        <p:txBody>
          <a:bodyPr wrap="none" rtlCol="1" anchor="ctr"/>
          <a:lstStyle/>
          <a:p>
            <a:pPr algn="ctr">
              <a:defRPr/>
            </a:pPr>
            <a:r>
              <a:rPr lang="fa-IR" dirty="0">
                <a:solidFill>
                  <a:srgbClr val="000000"/>
                </a:solidFill>
                <a:cs typeface="B Homa" pitchFamily="2" charset="-78"/>
              </a:rPr>
              <a:t>اهداف واحد ها</a:t>
            </a:r>
          </a:p>
          <a:p>
            <a:pPr algn="ctr">
              <a:defRPr/>
            </a:pPr>
            <a:r>
              <a:rPr lang="fa-IR" dirty="0">
                <a:solidFill>
                  <a:srgbClr val="000000"/>
                </a:solidFill>
                <a:cs typeface="B Homa" pitchFamily="2" charset="-78"/>
              </a:rPr>
              <a:t> و بخش ها</a:t>
            </a:r>
          </a:p>
        </p:txBody>
      </p:sp>
      <p:sp>
        <p:nvSpPr>
          <p:cNvPr id="17" name="Flowchart: Alternate Process 16"/>
          <p:cNvSpPr/>
          <p:nvPr/>
        </p:nvSpPr>
        <p:spPr bwMode="auto">
          <a:xfrm>
            <a:off x="4595814" y="4857751"/>
            <a:ext cx="1571625" cy="1000125"/>
          </a:xfrm>
          <a:prstGeom prst="flowChartAlternateProcess">
            <a:avLst/>
          </a:prstGeom>
          <a:ln>
            <a:headEnd/>
            <a:tailEnd/>
          </a:ln>
        </p:spPr>
        <p:style>
          <a:lnRef idx="1">
            <a:schemeClr val="accent6"/>
          </a:lnRef>
          <a:fillRef idx="2">
            <a:schemeClr val="accent6"/>
          </a:fillRef>
          <a:effectRef idx="1">
            <a:schemeClr val="accent6"/>
          </a:effectRef>
          <a:fontRef idx="minor">
            <a:schemeClr val="dk1"/>
          </a:fontRef>
        </p:style>
        <p:txBody>
          <a:bodyPr wrap="none" rtlCol="1" anchor="ctr"/>
          <a:lstStyle/>
          <a:p>
            <a:pPr algn="ctr">
              <a:defRPr/>
            </a:pPr>
            <a:r>
              <a:rPr lang="fa-IR" dirty="0">
                <a:solidFill>
                  <a:srgbClr val="000000"/>
                </a:solidFill>
                <a:cs typeface="B Homa" pitchFamily="2" charset="-78"/>
              </a:rPr>
              <a:t>مأموریت واحد</a:t>
            </a:r>
          </a:p>
          <a:p>
            <a:pPr algn="ctr">
              <a:defRPr/>
            </a:pPr>
            <a:r>
              <a:rPr lang="fa-IR" dirty="0">
                <a:solidFill>
                  <a:srgbClr val="000000"/>
                </a:solidFill>
                <a:cs typeface="B Homa" pitchFamily="2" charset="-78"/>
              </a:rPr>
              <a:t> عملیاتی</a:t>
            </a:r>
          </a:p>
        </p:txBody>
      </p:sp>
      <p:sp>
        <p:nvSpPr>
          <p:cNvPr id="18" name="Text Box 2"/>
          <p:cNvSpPr txBox="1">
            <a:spLocks noChangeArrowheads="1"/>
          </p:cNvSpPr>
          <p:nvPr/>
        </p:nvSpPr>
        <p:spPr bwMode="auto">
          <a:xfrm>
            <a:off x="1881189" y="426702"/>
            <a:ext cx="8661305" cy="430887"/>
          </a:xfrm>
          <a:prstGeom prst="rect">
            <a:avLst/>
          </a:prstGeom>
          <a:noFill/>
          <a:ln w="12700">
            <a:noFill/>
            <a:miter lim="800000"/>
            <a:headEnd type="none" w="sm" len="sm"/>
            <a:tailEnd type="none" w="sm" len="sm"/>
          </a:ln>
          <a:effectLst>
            <a:outerShdw dist="56796" dir="3806097" algn="ctr" rotWithShape="0">
              <a:schemeClr val="bg2"/>
            </a:outerShdw>
          </a:effectLst>
        </p:spPr>
        <p:txBody>
          <a:bodyPr wrap="square" anchor="ctr">
            <a:spAutoFit/>
          </a:bodyPr>
          <a:lstStyle/>
          <a:p>
            <a:pPr algn="ctr">
              <a:spcBef>
                <a:spcPct val="50000"/>
              </a:spcBef>
              <a:defRPr/>
            </a:pPr>
            <a:r>
              <a:rPr lang="fa-IR" sz="2200" dirty="0">
                <a:latin typeface="Times New Roman" pitchFamily="18" charset="0"/>
                <a:cs typeface="B Titr" pitchFamily="2" charset="-78"/>
              </a:rPr>
              <a:t>شبکه کردن اهداف : مأموریت ها و دیدگاه های استراتژیک درهرم تشکیل استراتژی </a:t>
            </a:r>
            <a:endParaRPr lang="en-US" sz="2200" dirty="0">
              <a:latin typeface="Times New Roman" pitchFamily="18" charset="0"/>
              <a:cs typeface="B Titr" pitchFamily="2" charset="-78"/>
            </a:endParaRPr>
          </a:p>
        </p:txBody>
      </p:sp>
      <p:sp>
        <p:nvSpPr>
          <p:cNvPr id="193551" name="Rectangle 18"/>
          <p:cNvSpPr>
            <a:spLocks noChangeArrowheads="1"/>
          </p:cNvSpPr>
          <p:nvPr/>
        </p:nvSpPr>
        <p:spPr bwMode="auto">
          <a:xfrm>
            <a:off x="1809751" y="1211263"/>
            <a:ext cx="2638425" cy="646112"/>
          </a:xfrm>
          <a:prstGeom prst="rect">
            <a:avLst/>
          </a:prstGeom>
          <a:noFill/>
          <a:ln w="9525">
            <a:noFill/>
            <a:miter lim="800000"/>
            <a:headEnd/>
            <a:tailEnd/>
          </a:ln>
        </p:spPr>
        <p:txBody>
          <a:bodyPr wrap="none">
            <a:spAutoFit/>
          </a:bodyPr>
          <a:lstStyle/>
          <a:p>
            <a:pPr algn="ctr"/>
            <a:r>
              <a:rPr lang="fa-IR">
                <a:solidFill>
                  <a:srgbClr val="000000"/>
                </a:solidFill>
                <a:cs typeface="B Homa" pitchFamily="2" charset="-78"/>
              </a:rPr>
              <a:t>سطح 1 </a:t>
            </a:r>
          </a:p>
          <a:p>
            <a:pPr algn="ctr"/>
            <a:r>
              <a:rPr lang="fa-IR">
                <a:solidFill>
                  <a:srgbClr val="000000"/>
                </a:solidFill>
                <a:cs typeface="B Homa" pitchFamily="2" charset="-78"/>
              </a:rPr>
              <a:t>مسئولیت مدیران ارشد سازمان</a:t>
            </a:r>
          </a:p>
        </p:txBody>
      </p:sp>
      <p:sp>
        <p:nvSpPr>
          <p:cNvPr id="193552" name="Rectangle 19"/>
          <p:cNvSpPr>
            <a:spLocks noChangeArrowheads="1"/>
          </p:cNvSpPr>
          <p:nvPr/>
        </p:nvSpPr>
        <p:spPr bwMode="auto">
          <a:xfrm>
            <a:off x="2032001" y="2219326"/>
            <a:ext cx="2278063" cy="923925"/>
          </a:xfrm>
          <a:prstGeom prst="rect">
            <a:avLst/>
          </a:prstGeom>
          <a:noFill/>
          <a:ln w="9525">
            <a:noFill/>
            <a:miter lim="800000"/>
            <a:headEnd/>
            <a:tailEnd/>
          </a:ln>
        </p:spPr>
        <p:txBody>
          <a:bodyPr wrap="none">
            <a:spAutoFit/>
          </a:bodyPr>
          <a:lstStyle/>
          <a:p>
            <a:pPr algn="ctr"/>
            <a:r>
              <a:rPr lang="fa-IR">
                <a:solidFill>
                  <a:srgbClr val="000000"/>
                </a:solidFill>
                <a:cs typeface="B Homa" pitchFamily="2" charset="-78"/>
              </a:rPr>
              <a:t>سطح 2 </a:t>
            </a:r>
          </a:p>
          <a:p>
            <a:pPr algn="ctr"/>
            <a:r>
              <a:rPr lang="fa-IR">
                <a:solidFill>
                  <a:srgbClr val="000000"/>
                </a:solidFill>
                <a:cs typeface="B Homa" pitchFamily="2" charset="-78"/>
              </a:rPr>
              <a:t>مسئولیت مدیران عمومی </a:t>
            </a:r>
          </a:p>
          <a:p>
            <a:pPr algn="ctr"/>
            <a:r>
              <a:rPr lang="fa-IR">
                <a:solidFill>
                  <a:srgbClr val="000000"/>
                </a:solidFill>
                <a:cs typeface="B Homa" pitchFamily="2" charset="-78"/>
              </a:rPr>
              <a:t>کسب و کار های مختلف</a:t>
            </a:r>
          </a:p>
        </p:txBody>
      </p:sp>
      <p:sp>
        <p:nvSpPr>
          <p:cNvPr id="193553" name="Rectangle 20"/>
          <p:cNvSpPr>
            <a:spLocks noChangeArrowheads="1"/>
          </p:cNvSpPr>
          <p:nvPr/>
        </p:nvSpPr>
        <p:spPr bwMode="auto">
          <a:xfrm>
            <a:off x="1655763" y="3429000"/>
            <a:ext cx="2940050" cy="1200150"/>
          </a:xfrm>
          <a:prstGeom prst="rect">
            <a:avLst/>
          </a:prstGeom>
          <a:noFill/>
          <a:ln w="9525">
            <a:noFill/>
            <a:miter lim="800000"/>
            <a:headEnd/>
            <a:tailEnd/>
          </a:ln>
        </p:spPr>
        <p:txBody>
          <a:bodyPr wrap="none">
            <a:spAutoFit/>
          </a:bodyPr>
          <a:lstStyle/>
          <a:p>
            <a:pPr algn="ctr"/>
            <a:r>
              <a:rPr lang="fa-IR" dirty="0">
                <a:solidFill>
                  <a:srgbClr val="000000"/>
                </a:solidFill>
                <a:cs typeface="B Homa" pitchFamily="2" charset="-78"/>
              </a:rPr>
              <a:t>سطح 3</a:t>
            </a:r>
          </a:p>
          <a:p>
            <a:pPr algn="ctr"/>
            <a:r>
              <a:rPr lang="fa-IR" dirty="0">
                <a:solidFill>
                  <a:srgbClr val="000000"/>
                </a:solidFill>
                <a:cs typeface="B Homa" pitchFamily="2" charset="-78"/>
              </a:rPr>
              <a:t>مسئولیت رؤسای </a:t>
            </a:r>
            <a:r>
              <a:rPr lang="fa-IR" dirty="0" smtClean="0">
                <a:solidFill>
                  <a:srgbClr val="000000"/>
                </a:solidFill>
                <a:cs typeface="B Homa" pitchFamily="2" charset="-78"/>
              </a:rPr>
              <a:t>واحدهای</a:t>
            </a:r>
            <a:endParaRPr lang="fa-IR" dirty="0">
              <a:solidFill>
                <a:srgbClr val="000000"/>
              </a:solidFill>
              <a:cs typeface="B Homa" pitchFamily="2" charset="-78"/>
            </a:endParaRPr>
          </a:p>
          <a:p>
            <a:pPr algn="ctr"/>
            <a:r>
              <a:rPr lang="fa-IR" dirty="0">
                <a:solidFill>
                  <a:srgbClr val="000000"/>
                </a:solidFill>
                <a:cs typeface="B Homa" pitchFamily="2" charset="-78"/>
              </a:rPr>
              <a:t>وظیفه ای اصلی در یک کسب و کار </a:t>
            </a:r>
          </a:p>
          <a:p>
            <a:pPr algn="ctr"/>
            <a:r>
              <a:rPr lang="fa-IR" dirty="0">
                <a:solidFill>
                  <a:srgbClr val="000000"/>
                </a:solidFill>
                <a:cs typeface="B Homa" pitchFamily="2" charset="-78"/>
              </a:rPr>
              <a:t>یا یک بخش</a:t>
            </a:r>
          </a:p>
        </p:txBody>
      </p:sp>
      <p:sp>
        <p:nvSpPr>
          <p:cNvPr id="193554" name="Rectangle 21"/>
          <p:cNvSpPr>
            <a:spLocks noChangeArrowheads="1"/>
          </p:cNvSpPr>
          <p:nvPr/>
        </p:nvSpPr>
        <p:spPr bwMode="auto">
          <a:xfrm>
            <a:off x="1666876" y="4786313"/>
            <a:ext cx="2792413" cy="1200150"/>
          </a:xfrm>
          <a:prstGeom prst="rect">
            <a:avLst/>
          </a:prstGeom>
          <a:noFill/>
          <a:ln w="9525">
            <a:noFill/>
            <a:miter lim="800000"/>
            <a:headEnd/>
            <a:tailEnd/>
          </a:ln>
        </p:spPr>
        <p:txBody>
          <a:bodyPr wrap="none">
            <a:spAutoFit/>
          </a:bodyPr>
          <a:lstStyle/>
          <a:p>
            <a:pPr algn="ctr"/>
            <a:r>
              <a:rPr lang="fa-IR">
                <a:solidFill>
                  <a:srgbClr val="000000"/>
                </a:solidFill>
                <a:cs typeface="B Homa" pitchFamily="2" charset="-78"/>
              </a:rPr>
              <a:t>سطح 4</a:t>
            </a:r>
          </a:p>
          <a:p>
            <a:pPr algn="ctr"/>
            <a:r>
              <a:rPr lang="fa-IR">
                <a:solidFill>
                  <a:srgbClr val="000000"/>
                </a:solidFill>
                <a:cs typeface="B Homa" pitchFamily="2" charset="-78"/>
              </a:rPr>
              <a:t>مسئولیت مدیران کارخانجات</a:t>
            </a:r>
          </a:p>
          <a:p>
            <a:pPr algn="ctr"/>
            <a:r>
              <a:rPr lang="fa-IR">
                <a:solidFill>
                  <a:srgbClr val="000000"/>
                </a:solidFill>
                <a:cs typeface="B Homa" pitchFamily="2" charset="-78"/>
              </a:rPr>
              <a:t>؛مدیران نواحی جغرافیایی مختلف</a:t>
            </a:r>
          </a:p>
          <a:p>
            <a:pPr algn="ctr"/>
            <a:r>
              <a:rPr lang="fa-IR">
                <a:solidFill>
                  <a:srgbClr val="000000"/>
                </a:solidFill>
                <a:cs typeface="B Homa" pitchFamily="2" charset="-78"/>
              </a:rPr>
              <a:t>و مدیران وظیفه ای سطح پایین</a:t>
            </a:r>
          </a:p>
        </p:txBody>
      </p:sp>
      <p:cxnSp>
        <p:nvCxnSpPr>
          <p:cNvPr id="25" name="Straight Arrow Connector 24"/>
          <p:cNvCxnSpPr>
            <a:stCxn id="5" idx="3"/>
            <a:endCxn id="4" idx="1"/>
          </p:cNvCxnSpPr>
          <p:nvPr/>
        </p:nvCxnSpPr>
        <p:spPr>
          <a:xfrm>
            <a:off x="6167438" y="1500189"/>
            <a:ext cx="285750" cy="1587"/>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27" name="Straight Arrow Connector 26"/>
          <p:cNvCxnSpPr>
            <a:stCxn id="4" idx="3"/>
            <a:endCxn id="3" idx="1"/>
          </p:cNvCxnSpPr>
          <p:nvPr/>
        </p:nvCxnSpPr>
        <p:spPr>
          <a:xfrm>
            <a:off x="8024813" y="1500189"/>
            <a:ext cx="285750" cy="1587"/>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29" name="Straight Arrow Connector 28"/>
          <p:cNvCxnSpPr>
            <a:stCxn id="8" idx="3"/>
            <a:endCxn id="7" idx="1"/>
          </p:cNvCxnSpPr>
          <p:nvPr/>
        </p:nvCxnSpPr>
        <p:spPr>
          <a:xfrm>
            <a:off x="6167438" y="2786064"/>
            <a:ext cx="285750" cy="1587"/>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0" name="Straight Arrow Connector 29"/>
          <p:cNvCxnSpPr>
            <a:stCxn id="7" idx="3"/>
            <a:endCxn id="6" idx="1"/>
          </p:cNvCxnSpPr>
          <p:nvPr/>
        </p:nvCxnSpPr>
        <p:spPr>
          <a:xfrm>
            <a:off x="8024813" y="2786064"/>
            <a:ext cx="285750" cy="1587"/>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3" name="Straight Arrow Connector 32"/>
          <p:cNvCxnSpPr>
            <a:stCxn id="11" idx="3"/>
            <a:endCxn id="10" idx="1"/>
          </p:cNvCxnSpPr>
          <p:nvPr/>
        </p:nvCxnSpPr>
        <p:spPr>
          <a:xfrm>
            <a:off x="6167438" y="4071939"/>
            <a:ext cx="285750" cy="1587"/>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6" name="Straight Arrow Connector 35"/>
          <p:cNvCxnSpPr>
            <a:stCxn id="10" idx="3"/>
            <a:endCxn id="9" idx="1"/>
          </p:cNvCxnSpPr>
          <p:nvPr/>
        </p:nvCxnSpPr>
        <p:spPr>
          <a:xfrm>
            <a:off x="8024813" y="4071939"/>
            <a:ext cx="285750" cy="1587"/>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9" name="Straight Arrow Connector 38"/>
          <p:cNvCxnSpPr>
            <a:stCxn id="17" idx="3"/>
            <a:endCxn id="16" idx="1"/>
          </p:cNvCxnSpPr>
          <p:nvPr/>
        </p:nvCxnSpPr>
        <p:spPr>
          <a:xfrm>
            <a:off x="6167438" y="5357814"/>
            <a:ext cx="285750" cy="1587"/>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42" name="Straight Arrow Connector 41"/>
          <p:cNvCxnSpPr>
            <a:stCxn id="16" idx="3"/>
            <a:endCxn id="15" idx="1"/>
          </p:cNvCxnSpPr>
          <p:nvPr/>
        </p:nvCxnSpPr>
        <p:spPr>
          <a:xfrm>
            <a:off x="8024813" y="5357814"/>
            <a:ext cx="285750" cy="1587"/>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48" name="Straight Arrow Connector 47"/>
          <p:cNvCxnSpPr>
            <a:stCxn id="5" idx="2"/>
            <a:endCxn id="8" idx="0"/>
          </p:cNvCxnSpPr>
          <p:nvPr/>
        </p:nvCxnSpPr>
        <p:spPr>
          <a:xfrm rot="5400000">
            <a:off x="5238744" y="2143116"/>
            <a:ext cx="285752" cy="1588"/>
          </a:xfrm>
          <a:prstGeom prst="straightConnector1">
            <a:avLst/>
          </a:prstGeom>
          <a:ln w="15875">
            <a:gradFill flip="none" rotWithShape="1">
              <a:gsLst>
                <a:gs pos="100000">
                  <a:srgbClr val="7030A0"/>
                </a:gs>
                <a:gs pos="50000">
                  <a:srgbClr val="9CB86E"/>
                </a:gs>
                <a:gs pos="100000">
                  <a:srgbClr val="156B13"/>
                </a:gs>
              </a:gsLst>
              <a:lin ang="0" scaled="1"/>
              <a:tileRect/>
            </a:gra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 idx="2"/>
            <a:endCxn id="7" idx="0"/>
          </p:cNvCxnSpPr>
          <p:nvPr/>
        </p:nvCxnSpPr>
        <p:spPr>
          <a:xfrm rot="5400000">
            <a:off x="7096132" y="2143116"/>
            <a:ext cx="285752" cy="1588"/>
          </a:xfrm>
          <a:prstGeom prst="straightConnector1">
            <a:avLst/>
          </a:prstGeom>
          <a:ln w="15875">
            <a:gradFill flip="none" rotWithShape="1">
              <a:gsLst>
                <a:gs pos="100000">
                  <a:srgbClr val="7030A0"/>
                </a:gs>
                <a:gs pos="50000">
                  <a:srgbClr val="9CB86E"/>
                </a:gs>
                <a:gs pos="100000">
                  <a:srgbClr val="156B13"/>
                </a:gs>
              </a:gsLst>
              <a:lin ang="0" scaled="1"/>
              <a:tileRect/>
            </a:gra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 idx="2"/>
            <a:endCxn id="6" idx="0"/>
          </p:cNvCxnSpPr>
          <p:nvPr/>
        </p:nvCxnSpPr>
        <p:spPr>
          <a:xfrm rot="5400000">
            <a:off x="8953520" y="2143116"/>
            <a:ext cx="285752" cy="1588"/>
          </a:xfrm>
          <a:prstGeom prst="straightConnector1">
            <a:avLst/>
          </a:prstGeom>
          <a:ln w="15875">
            <a:gradFill flip="none" rotWithShape="1">
              <a:gsLst>
                <a:gs pos="100000">
                  <a:srgbClr val="7030A0"/>
                </a:gs>
                <a:gs pos="50000">
                  <a:srgbClr val="9CB86E"/>
                </a:gs>
                <a:gs pos="100000">
                  <a:srgbClr val="156B13"/>
                </a:gs>
              </a:gsLst>
              <a:lin ang="0" scaled="1"/>
              <a:tileRect/>
            </a:gra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1" idx="0"/>
            <a:endCxn id="8" idx="2"/>
          </p:cNvCxnSpPr>
          <p:nvPr/>
        </p:nvCxnSpPr>
        <p:spPr>
          <a:xfrm rot="5400000" flipH="1" flipV="1">
            <a:off x="5238744" y="3429000"/>
            <a:ext cx="285752" cy="1588"/>
          </a:xfrm>
          <a:prstGeom prst="straightConnector1">
            <a:avLst/>
          </a:prstGeom>
          <a:ln w="15875">
            <a:gradFill flip="none" rotWithShape="1">
              <a:gsLst>
                <a:gs pos="0">
                  <a:srgbClr val="7030A0"/>
                </a:gs>
                <a:gs pos="39999">
                  <a:srgbClr val="85C2FF"/>
                </a:gs>
                <a:gs pos="70000">
                  <a:srgbClr val="C4D6EB"/>
                </a:gs>
                <a:gs pos="100000">
                  <a:srgbClr val="FFEBFA"/>
                </a:gs>
              </a:gsLst>
              <a:lin ang="10800000" scaled="1"/>
              <a:tileRect/>
            </a:gra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0" idx="0"/>
            <a:endCxn id="7" idx="2"/>
          </p:cNvCxnSpPr>
          <p:nvPr/>
        </p:nvCxnSpPr>
        <p:spPr>
          <a:xfrm rot="5400000" flipH="1" flipV="1">
            <a:off x="7096132" y="3429000"/>
            <a:ext cx="285752" cy="1588"/>
          </a:xfrm>
          <a:prstGeom prst="straightConnector1">
            <a:avLst/>
          </a:prstGeom>
          <a:ln w="15875">
            <a:gradFill flip="none" rotWithShape="1">
              <a:gsLst>
                <a:gs pos="0">
                  <a:srgbClr val="7030A0"/>
                </a:gs>
                <a:gs pos="39999">
                  <a:srgbClr val="85C2FF"/>
                </a:gs>
                <a:gs pos="70000">
                  <a:srgbClr val="C4D6EB"/>
                </a:gs>
                <a:gs pos="100000">
                  <a:srgbClr val="FFEBFA"/>
                </a:gs>
              </a:gsLst>
              <a:lin ang="10800000" scaled="1"/>
              <a:tileRect/>
            </a:gra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9" idx="0"/>
            <a:endCxn id="6" idx="2"/>
          </p:cNvCxnSpPr>
          <p:nvPr/>
        </p:nvCxnSpPr>
        <p:spPr>
          <a:xfrm rot="5400000" flipH="1" flipV="1">
            <a:off x="8953520" y="3429000"/>
            <a:ext cx="285752" cy="1588"/>
          </a:xfrm>
          <a:prstGeom prst="straightConnector1">
            <a:avLst/>
          </a:prstGeom>
          <a:ln w="15875">
            <a:gradFill flip="none" rotWithShape="1">
              <a:gsLst>
                <a:gs pos="0">
                  <a:srgbClr val="7030A0"/>
                </a:gs>
                <a:gs pos="39999">
                  <a:srgbClr val="85C2FF"/>
                </a:gs>
                <a:gs pos="70000">
                  <a:srgbClr val="C4D6EB"/>
                </a:gs>
                <a:gs pos="100000">
                  <a:srgbClr val="FFEBFA"/>
                </a:gs>
              </a:gsLst>
              <a:lin ang="10800000" scaled="1"/>
              <a:tileRect/>
            </a:gra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7" idx="0"/>
            <a:endCxn id="11" idx="2"/>
          </p:cNvCxnSpPr>
          <p:nvPr/>
        </p:nvCxnSpPr>
        <p:spPr>
          <a:xfrm rot="5400000" flipH="1" flipV="1">
            <a:off x="5238744" y="4714884"/>
            <a:ext cx="285752" cy="1588"/>
          </a:xfrm>
          <a:prstGeom prst="straightConnector1">
            <a:avLst/>
          </a:prstGeom>
          <a:ln w="15875">
            <a:gradFill flip="none" rotWithShape="1">
              <a:gsLst>
                <a:gs pos="17000">
                  <a:srgbClr val="FF9900"/>
                </a:gs>
                <a:gs pos="39999">
                  <a:srgbClr val="85C2FF"/>
                </a:gs>
                <a:gs pos="70000">
                  <a:srgbClr val="C4D6EB"/>
                </a:gs>
                <a:gs pos="100000">
                  <a:srgbClr val="FFEBFA"/>
                </a:gs>
              </a:gsLst>
              <a:lin ang="21594000" scaled="0"/>
              <a:tileRect/>
            </a:gra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6" idx="0"/>
            <a:endCxn id="10" idx="2"/>
          </p:cNvCxnSpPr>
          <p:nvPr/>
        </p:nvCxnSpPr>
        <p:spPr>
          <a:xfrm rot="5400000" flipH="1" flipV="1">
            <a:off x="7096132" y="4714884"/>
            <a:ext cx="285752" cy="1588"/>
          </a:xfrm>
          <a:prstGeom prst="straightConnector1">
            <a:avLst/>
          </a:prstGeom>
          <a:ln w="15875">
            <a:gradFill flip="none" rotWithShape="1">
              <a:gsLst>
                <a:gs pos="17000">
                  <a:srgbClr val="FF9900"/>
                </a:gs>
                <a:gs pos="39999">
                  <a:srgbClr val="85C2FF"/>
                </a:gs>
                <a:gs pos="70000">
                  <a:srgbClr val="C4D6EB"/>
                </a:gs>
                <a:gs pos="100000">
                  <a:srgbClr val="FFEBFA"/>
                </a:gs>
              </a:gsLst>
              <a:lin ang="21594000" scaled="0"/>
              <a:tileRect/>
            </a:gra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5" idx="0"/>
            <a:endCxn id="9" idx="2"/>
          </p:cNvCxnSpPr>
          <p:nvPr/>
        </p:nvCxnSpPr>
        <p:spPr>
          <a:xfrm rot="5400000" flipH="1" flipV="1">
            <a:off x="8953520" y="4714884"/>
            <a:ext cx="285752" cy="1588"/>
          </a:xfrm>
          <a:prstGeom prst="straightConnector1">
            <a:avLst/>
          </a:prstGeom>
          <a:ln w="15875">
            <a:gradFill flip="none" rotWithShape="1">
              <a:gsLst>
                <a:gs pos="17000">
                  <a:srgbClr val="FF9900"/>
                </a:gs>
                <a:gs pos="39999">
                  <a:srgbClr val="85C2FF"/>
                </a:gs>
                <a:gs pos="70000">
                  <a:srgbClr val="C4D6EB"/>
                </a:gs>
                <a:gs pos="100000">
                  <a:srgbClr val="FFEBFA"/>
                </a:gs>
              </a:gsLst>
              <a:lin ang="21594000" scaled="0"/>
              <a:tileRect/>
            </a:gradFill>
            <a:headEnd type="arrow"/>
            <a:tailEnd type="arrow"/>
          </a:ln>
        </p:spPr>
        <p:style>
          <a:lnRef idx="1">
            <a:schemeClr val="accent1"/>
          </a:lnRef>
          <a:fillRef idx="0">
            <a:schemeClr val="accent1"/>
          </a:fillRef>
          <a:effectRef idx="0">
            <a:schemeClr val="accent1"/>
          </a:effectRef>
          <a:fontRef idx="minor">
            <a:schemeClr val="tx1"/>
          </a:fontRef>
        </p:style>
      </p:cxnSp>
      <p:sp>
        <p:nvSpPr>
          <p:cNvPr id="59415" name="Freeform 23">
            <a:hlinkClick r:id="" action="ppaction://hlinkshowjump?jump=firstslide"/>
          </p:cNvPr>
          <p:cNvSpPr>
            <a:spLocks/>
          </p:cNvSpPr>
          <p:nvPr/>
        </p:nvSpPr>
        <p:spPr bwMode="auto">
          <a:xfrm>
            <a:off x="2208214" y="6237288"/>
            <a:ext cx="574675" cy="576262"/>
          </a:xfrm>
          <a:custGeom>
            <a:avLst/>
            <a:gdLst/>
            <a:ahLst/>
            <a:cxnLst>
              <a:cxn ang="0">
                <a:pos x="0" y="363"/>
              </a:cxn>
              <a:cxn ang="0">
                <a:pos x="0" y="227"/>
              </a:cxn>
              <a:cxn ang="0">
                <a:pos x="90" y="136"/>
              </a:cxn>
              <a:cxn ang="0">
                <a:pos x="90" y="0"/>
              </a:cxn>
              <a:cxn ang="0">
                <a:pos x="362" y="0"/>
              </a:cxn>
              <a:cxn ang="0">
                <a:pos x="362" y="136"/>
              </a:cxn>
              <a:cxn ang="0">
                <a:pos x="317" y="181"/>
              </a:cxn>
              <a:cxn ang="0">
                <a:pos x="317" y="363"/>
              </a:cxn>
              <a:cxn ang="0">
                <a:pos x="226" y="363"/>
              </a:cxn>
              <a:cxn ang="0">
                <a:pos x="0" y="363"/>
              </a:cxn>
            </a:cxnLst>
            <a:rect l="0" t="0" r="r" b="b"/>
            <a:pathLst>
              <a:path w="362" h="363">
                <a:moveTo>
                  <a:pt x="0" y="363"/>
                </a:moveTo>
                <a:lnTo>
                  <a:pt x="0" y="227"/>
                </a:lnTo>
                <a:lnTo>
                  <a:pt x="90" y="136"/>
                </a:lnTo>
                <a:lnTo>
                  <a:pt x="90" y="0"/>
                </a:lnTo>
                <a:lnTo>
                  <a:pt x="362" y="0"/>
                </a:lnTo>
                <a:lnTo>
                  <a:pt x="362" y="136"/>
                </a:lnTo>
                <a:lnTo>
                  <a:pt x="317" y="181"/>
                </a:lnTo>
                <a:lnTo>
                  <a:pt x="317" y="363"/>
                </a:lnTo>
                <a:lnTo>
                  <a:pt x="226" y="363"/>
                </a:lnTo>
                <a:lnTo>
                  <a:pt x="0" y="363"/>
                </a:lnTo>
                <a:close/>
              </a:path>
            </a:pathLst>
          </a:custGeom>
          <a:noFill/>
          <a:ln w="9525">
            <a:noFill/>
            <a:round/>
            <a:headEnd/>
            <a:tailEnd/>
          </a:ln>
          <a:effectLst>
            <a:prstShdw prst="shdw17" dist="17961" dir="2700000">
              <a:schemeClr val="accent1">
                <a:gamma/>
                <a:shade val="60000"/>
                <a:invGamma/>
                <a:alpha val="50000"/>
              </a:schemeClr>
            </a:prstShdw>
          </a:effectLst>
        </p:spPr>
        <p:txBody>
          <a:bodyPr/>
          <a:lstStyle/>
          <a:p>
            <a:pPr>
              <a:defRPr/>
            </a:pPr>
            <a:endParaRPr lang="fa-IR">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147</a:t>
            </a:fld>
            <a:endParaRPr lang="en-US"/>
          </a:p>
        </p:txBody>
      </p:sp>
    </p:spTree>
    <p:extLst>
      <p:ext uri="{BB962C8B-B14F-4D97-AF65-F5344CB8AC3E}">
        <p14:creationId xmlns:p14="http://schemas.microsoft.com/office/powerpoint/2010/main" val="3374676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Top)">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3551"/>
                                        </p:tgtEl>
                                        <p:attrNameLst>
                                          <p:attrName>style.visibility</p:attrName>
                                        </p:attrNameLst>
                                      </p:cBhvr>
                                      <p:to>
                                        <p:strVal val="visible"/>
                                      </p:to>
                                    </p:set>
                                    <p:animEffect transition="in" filter="fade">
                                      <p:cBhvr>
                                        <p:cTn id="11" dur="1000"/>
                                        <p:tgtEl>
                                          <p:spTgt spid="193551"/>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3552"/>
                                        </p:tgtEl>
                                        <p:attrNameLst>
                                          <p:attrName>style.visibility</p:attrName>
                                        </p:attrNameLst>
                                      </p:cBhvr>
                                      <p:to>
                                        <p:strVal val="visible"/>
                                      </p:to>
                                    </p:set>
                                    <p:animEffect transition="in" filter="fade">
                                      <p:cBhvr>
                                        <p:cTn id="32" dur="1000"/>
                                        <p:tgtEl>
                                          <p:spTgt spid="193552"/>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par>
                                <p:cTn id="43" presetID="22" presetClass="entr" presetSubtype="8"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32"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par>
                                <p:cTn id="54" presetID="4" presetClass="entr" presetSubtype="32" fill="hold"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box(out)">
                                      <p:cBhvr>
                                        <p:cTn id="56" dur="500"/>
                                        <p:tgtEl>
                                          <p:spTgt spid="49"/>
                                        </p:tgtEl>
                                      </p:cBhvr>
                                    </p:animEffect>
                                  </p:childTnLst>
                                </p:cTn>
                              </p:par>
                              <p:par>
                                <p:cTn id="57" presetID="4" presetClass="entr" presetSubtype="32"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box(out)">
                                      <p:cBhvr>
                                        <p:cTn id="59" dur="500"/>
                                        <p:tgtEl>
                                          <p:spTgt spid="5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3553"/>
                                        </p:tgtEl>
                                        <p:attrNameLst>
                                          <p:attrName>style.visibility</p:attrName>
                                        </p:attrNameLst>
                                      </p:cBhvr>
                                      <p:to>
                                        <p:strVal val="visible"/>
                                      </p:to>
                                    </p:set>
                                    <p:animEffect transition="in" filter="fade">
                                      <p:cBhvr>
                                        <p:cTn id="64" dur="1000"/>
                                        <p:tgtEl>
                                          <p:spTgt spid="19355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1000"/>
                                        <p:tgtEl>
                                          <p:spTgt spid="11"/>
                                        </p:tgtEl>
                                      </p:cBhvr>
                                    </p:animEffect>
                                  </p:childTnLst>
                                </p:cTn>
                              </p:par>
                              <p:par>
                                <p:cTn id="70" presetID="22" presetClass="entr" presetSubtype="8" fill="hold"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left)">
                                      <p:cBhvr>
                                        <p:cTn id="72" dur="1000"/>
                                        <p:tgtEl>
                                          <p:spTgt spid="33"/>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1000"/>
                                        <p:tgtEl>
                                          <p:spTgt spid="10"/>
                                        </p:tgtEl>
                                      </p:cBhvr>
                                    </p:animEffect>
                                  </p:childTnLst>
                                </p:cTn>
                              </p:par>
                              <p:par>
                                <p:cTn id="76" presetID="22" presetClass="entr" presetSubtype="8" fill="hold"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wipe(left)">
                                      <p:cBhvr>
                                        <p:cTn id="78" dur="1000"/>
                                        <p:tgtEl>
                                          <p:spTgt spid="36"/>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1000"/>
                                        <p:tgtEl>
                                          <p:spTgt spid="9"/>
                                        </p:tgtEl>
                                      </p:cBhvr>
                                    </p:animEffect>
                                  </p:childTnLst>
                                </p:cTn>
                              </p:par>
                            </p:childTnLst>
                          </p:cTn>
                        </p:par>
                        <p:par>
                          <p:cTn id="82" fill="hold">
                            <p:stCondLst>
                              <p:cond delay="1000"/>
                            </p:stCondLst>
                            <p:childTnLst>
                              <p:par>
                                <p:cTn id="83" presetID="4" presetClass="entr" presetSubtype="32" fill="hold"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box(out)">
                                      <p:cBhvr>
                                        <p:cTn id="85" dur="500"/>
                                        <p:tgtEl>
                                          <p:spTgt spid="55"/>
                                        </p:tgtEl>
                                      </p:cBhvr>
                                    </p:animEffect>
                                  </p:childTnLst>
                                </p:cTn>
                              </p:par>
                              <p:par>
                                <p:cTn id="86" presetID="4" presetClass="entr" presetSubtype="32" fill="hold" nodeType="with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box(out)">
                                      <p:cBhvr>
                                        <p:cTn id="88" dur="500"/>
                                        <p:tgtEl>
                                          <p:spTgt spid="58"/>
                                        </p:tgtEl>
                                      </p:cBhvr>
                                    </p:animEffect>
                                  </p:childTnLst>
                                </p:cTn>
                              </p:par>
                              <p:par>
                                <p:cTn id="89" presetID="4" presetClass="entr" presetSubtype="32" fill="hold" nodeType="with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box(out)">
                                      <p:cBhvr>
                                        <p:cTn id="91" dur="500"/>
                                        <p:tgtEl>
                                          <p:spTgt spid="6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93554"/>
                                        </p:tgtEl>
                                        <p:attrNameLst>
                                          <p:attrName>style.visibility</p:attrName>
                                        </p:attrNameLst>
                                      </p:cBhvr>
                                      <p:to>
                                        <p:strVal val="visible"/>
                                      </p:to>
                                    </p:set>
                                    <p:animEffect transition="in" filter="fade">
                                      <p:cBhvr>
                                        <p:cTn id="96" dur="1000"/>
                                        <p:tgtEl>
                                          <p:spTgt spid="193554"/>
                                        </p:tgtEl>
                                      </p:cBhvr>
                                    </p:animEffect>
                                  </p:childTnLst>
                                </p:cTn>
                              </p:par>
                            </p:childTnLst>
                          </p:cTn>
                        </p:par>
                        <p:par>
                          <p:cTn id="97" fill="hold">
                            <p:stCondLst>
                              <p:cond delay="1000"/>
                            </p:stCondLst>
                            <p:childTnLst>
                              <p:par>
                                <p:cTn id="98" presetID="22" presetClass="entr" presetSubtype="8" fill="hold" grpId="0" nodeType="after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wipe(left)">
                                      <p:cBhvr>
                                        <p:cTn id="100" dur="500"/>
                                        <p:tgtEl>
                                          <p:spTgt spid="17"/>
                                        </p:tgtEl>
                                      </p:cBhvr>
                                    </p:animEffect>
                                  </p:childTnLst>
                                </p:cTn>
                              </p:par>
                              <p:par>
                                <p:cTn id="101" presetID="22" presetClass="entr" presetSubtype="8" fill="hold"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wipe(left)">
                                      <p:cBhvr>
                                        <p:cTn id="103" dur="500"/>
                                        <p:tgtEl>
                                          <p:spTgt spid="39"/>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wipe(left)">
                                      <p:cBhvr>
                                        <p:cTn id="106" dur="500"/>
                                        <p:tgtEl>
                                          <p:spTgt spid="16"/>
                                        </p:tgtEl>
                                      </p:cBhvr>
                                    </p:animEffect>
                                  </p:childTnLst>
                                </p:cTn>
                              </p:par>
                              <p:par>
                                <p:cTn id="107" presetID="22" presetClass="entr" presetSubtype="8" fill="hold"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wipe(left)">
                                      <p:cBhvr>
                                        <p:cTn id="109" dur="500"/>
                                        <p:tgtEl>
                                          <p:spTgt spid="42"/>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wipe(left)">
                                      <p:cBhvr>
                                        <p:cTn id="112" dur="500"/>
                                        <p:tgtEl>
                                          <p:spTgt spid="15"/>
                                        </p:tgtEl>
                                      </p:cBhvr>
                                    </p:animEffect>
                                  </p:childTnLst>
                                </p:cTn>
                              </p:par>
                            </p:childTnLst>
                          </p:cTn>
                        </p:par>
                        <p:par>
                          <p:cTn id="113" fill="hold">
                            <p:stCondLst>
                              <p:cond delay="1500"/>
                            </p:stCondLst>
                            <p:childTnLst>
                              <p:par>
                                <p:cTn id="114" presetID="4" presetClass="entr" presetSubtype="32" fill="hold" nodeType="after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box(out)">
                                      <p:cBhvr>
                                        <p:cTn id="116" dur="500"/>
                                        <p:tgtEl>
                                          <p:spTgt spid="64"/>
                                        </p:tgtEl>
                                      </p:cBhvr>
                                    </p:animEffect>
                                  </p:childTnLst>
                                </p:cTn>
                              </p:par>
                              <p:par>
                                <p:cTn id="117" presetID="4" presetClass="entr" presetSubtype="32" fill="hold" nodeType="with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box(out)">
                                      <p:cBhvr>
                                        <p:cTn id="119" dur="500"/>
                                        <p:tgtEl>
                                          <p:spTgt spid="67"/>
                                        </p:tgtEl>
                                      </p:cBhvr>
                                    </p:animEffect>
                                  </p:childTnLst>
                                </p:cTn>
                              </p:par>
                              <p:par>
                                <p:cTn id="120" presetID="4" presetClass="entr" presetSubtype="32" fill="hold" nodeType="withEffect">
                                  <p:stCondLst>
                                    <p:cond delay="0"/>
                                  </p:stCondLst>
                                  <p:childTnLst>
                                    <p:set>
                                      <p:cBhvr>
                                        <p:cTn id="121" dur="1" fill="hold">
                                          <p:stCondLst>
                                            <p:cond delay="0"/>
                                          </p:stCondLst>
                                        </p:cTn>
                                        <p:tgtEl>
                                          <p:spTgt spid="70"/>
                                        </p:tgtEl>
                                        <p:attrNameLst>
                                          <p:attrName>style.visibility</p:attrName>
                                        </p:attrNameLst>
                                      </p:cBhvr>
                                      <p:to>
                                        <p:strVal val="visible"/>
                                      </p:to>
                                    </p:set>
                                    <p:animEffect transition="in" filter="box(out)">
                                      <p:cBhvr>
                                        <p:cTn id="12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5" grpId="0" animBg="1"/>
      <p:bldP spid="16" grpId="0" animBg="1"/>
      <p:bldP spid="17" grpId="0" animBg="1"/>
      <p:bldP spid="18" grpId="0"/>
      <p:bldP spid="193551" grpId="0"/>
      <p:bldP spid="193552" grpId="0"/>
      <p:bldP spid="193553" grpId="0"/>
      <p:bldP spid="193554"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a:spLocks noChangeArrowheads="1"/>
          </p:cNvSpPr>
          <p:nvPr/>
        </p:nvSpPr>
        <p:spPr bwMode="auto">
          <a:xfrm>
            <a:off x="2701178" y="1708989"/>
            <a:ext cx="7572375" cy="646113"/>
          </a:xfrm>
          <a:prstGeom prst="rect">
            <a:avLst/>
          </a:prstGeom>
          <a:noFill/>
          <a:ln w="9525">
            <a:noFill/>
            <a:miter lim="800000"/>
            <a:headEnd/>
            <a:tailEnd/>
          </a:ln>
        </p:spPr>
        <p:txBody>
          <a:bodyPr>
            <a:spAutoFit/>
          </a:bodyPr>
          <a:lstStyle/>
          <a:p>
            <a:pPr marL="571500" indent="-571500" algn="r" rtl="1">
              <a:spcBef>
                <a:spcPct val="50000"/>
              </a:spcBef>
              <a:buFont typeface="Wingdings" panose="05000000000000000000" pitchFamily="2" charset="2"/>
              <a:buChar char="ü"/>
            </a:pPr>
            <a:r>
              <a:rPr lang="fa-IR" sz="3600" dirty="0" smtClean="0">
                <a:cs typeface="B Zar" pitchFamily="2" charset="-78"/>
              </a:rPr>
              <a:t>مقایسه </a:t>
            </a:r>
            <a:r>
              <a:rPr lang="fa-IR" sz="3600" dirty="0">
                <a:cs typeface="B Zar" pitchFamily="2" charset="-78"/>
              </a:rPr>
              <a:t>با عملکرد گذشته سازمان</a:t>
            </a:r>
            <a:endParaRPr lang="en-US" sz="3600" dirty="0">
              <a:cs typeface="B Zar" pitchFamily="2" charset="-78"/>
            </a:endParaRPr>
          </a:p>
        </p:txBody>
      </p:sp>
      <p:sp>
        <p:nvSpPr>
          <p:cNvPr id="33" name="Rectangle 32"/>
          <p:cNvSpPr>
            <a:spLocks noChangeArrowheads="1"/>
          </p:cNvSpPr>
          <p:nvPr/>
        </p:nvSpPr>
        <p:spPr bwMode="auto">
          <a:xfrm>
            <a:off x="3717551" y="487185"/>
            <a:ext cx="7258050" cy="584200"/>
          </a:xfrm>
          <a:prstGeom prst="rect">
            <a:avLst/>
          </a:prstGeom>
          <a:noFill/>
          <a:ln w="9525">
            <a:noFill/>
            <a:miter lim="800000"/>
            <a:headEnd/>
            <a:tailEnd/>
          </a:ln>
        </p:spPr>
        <p:txBody>
          <a:bodyPr wrap="none">
            <a:spAutoFit/>
          </a:bodyPr>
          <a:lstStyle/>
          <a:p>
            <a:pPr algn="ctr">
              <a:spcBef>
                <a:spcPct val="50000"/>
              </a:spcBef>
            </a:pPr>
            <a:r>
              <a:rPr lang="fa-IR" sz="3200">
                <a:latin typeface="Times New Roman" pitchFamily="18" charset="0"/>
                <a:cs typeface="B Titr" pitchFamily="2" charset="-78"/>
              </a:rPr>
              <a:t>برخی راه های شناسایی نقاط قوت و ضعف سازمان</a:t>
            </a:r>
            <a:endParaRPr lang="en-US" sz="3200">
              <a:latin typeface="Times New Roman" pitchFamily="18" charset="0"/>
              <a:cs typeface="B Titr" pitchFamily="2" charset="-78"/>
            </a:endParaRPr>
          </a:p>
        </p:txBody>
      </p:sp>
      <p:sp>
        <p:nvSpPr>
          <p:cNvPr id="35" name="Rectangle 34"/>
          <p:cNvSpPr>
            <a:spLocks noChangeArrowheads="1"/>
          </p:cNvSpPr>
          <p:nvPr/>
        </p:nvSpPr>
        <p:spPr bwMode="auto">
          <a:xfrm>
            <a:off x="1253869" y="2500313"/>
            <a:ext cx="9019684" cy="646331"/>
          </a:xfrm>
          <a:prstGeom prst="rect">
            <a:avLst/>
          </a:prstGeom>
          <a:noFill/>
          <a:ln w="9525">
            <a:noFill/>
            <a:miter lim="800000"/>
            <a:headEnd/>
            <a:tailEnd/>
          </a:ln>
        </p:spPr>
        <p:txBody>
          <a:bodyPr wrap="square">
            <a:spAutoFit/>
          </a:bodyPr>
          <a:lstStyle/>
          <a:p>
            <a:pPr marL="571500" indent="-571500" algn="r" rtl="1">
              <a:spcBef>
                <a:spcPct val="50000"/>
              </a:spcBef>
              <a:buFont typeface="Wingdings" panose="05000000000000000000" pitchFamily="2" charset="2"/>
              <a:buChar char="ü"/>
            </a:pPr>
            <a:r>
              <a:rPr lang="fa-IR" sz="3600" dirty="0">
                <a:cs typeface="B Zar" pitchFamily="2" charset="-78"/>
              </a:rPr>
              <a:t>ارزیابی خدمات سازمان و نظرات دریافت کنندگان خدمات</a:t>
            </a:r>
            <a:endParaRPr lang="en-US" sz="3600" dirty="0">
              <a:cs typeface="B Zar" pitchFamily="2" charset="-78"/>
            </a:endParaRPr>
          </a:p>
        </p:txBody>
      </p:sp>
      <p:sp>
        <p:nvSpPr>
          <p:cNvPr id="37" name="Rectangle 36"/>
          <p:cNvSpPr>
            <a:spLocks noChangeArrowheads="1"/>
          </p:cNvSpPr>
          <p:nvPr/>
        </p:nvSpPr>
        <p:spPr bwMode="auto">
          <a:xfrm>
            <a:off x="2701177" y="3235915"/>
            <a:ext cx="7572375" cy="646113"/>
          </a:xfrm>
          <a:prstGeom prst="rect">
            <a:avLst/>
          </a:prstGeom>
          <a:noFill/>
          <a:ln w="9525">
            <a:noFill/>
            <a:miter lim="800000"/>
            <a:headEnd/>
            <a:tailEnd/>
          </a:ln>
        </p:spPr>
        <p:txBody>
          <a:bodyPr>
            <a:spAutoFit/>
          </a:bodyPr>
          <a:lstStyle/>
          <a:p>
            <a:pPr marL="571500" indent="-571500" algn="r" rtl="1">
              <a:spcBef>
                <a:spcPct val="50000"/>
              </a:spcBef>
              <a:buFont typeface="Wingdings" panose="05000000000000000000" pitchFamily="2" charset="2"/>
              <a:buChar char="ü"/>
            </a:pPr>
            <a:r>
              <a:rPr lang="fa-IR" sz="3600" dirty="0">
                <a:cs typeface="B Zar" pitchFamily="2" charset="-78"/>
              </a:rPr>
              <a:t>مقایسه با حریفان و رقبا</a:t>
            </a:r>
            <a:endParaRPr lang="en-US" sz="3600" dirty="0">
              <a:cs typeface="B Zar" pitchFamily="2" charset="-78"/>
            </a:endParaRPr>
          </a:p>
        </p:txBody>
      </p:sp>
      <p:sp>
        <p:nvSpPr>
          <p:cNvPr id="39" name="Rectangle 38"/>
          <p:cNvSpPr>
            <a:spLocks noChangeArrowheads="1"/>
          </p:cNvSpPr>
          <p:nvPr/>
        </p:nvSpPr>
        <p:spPr bwMode="auto">
          <a:xfrm>
            <a:off x="1524000" y="3986293"/>
            <a:ext cx="8763561" cy="1200150"/>
          </a:xfrm>
          <a:prstGeom prst="rect">
            <a:avLst/>
          </a:prstGeom>
          <a:noFill/>
          <a:ln w="9525">
            <a:noFill/>
            <a:miter lim="800000"/>
            <a:headEnd/>
            <a:tailEnd/>
          </a:ln>
        </p:spPr>
        <p:txBody>
          <a:bodyPr wrap="square">
            <a:spAutoFit/>
          </a:bodyPr>
          <a:lstStyle/>
          <a:p>
            <a:pPr marL="571500" indent="-571500" algn="r" rtl="1">
              <a:spcBef>
                <a:spcPct val="50000"/>
              </a:spcBef>
              <a:buFont typeface="Wingdings" panose="05000000000000000000" pitchFamily="2" charset="2"/>
              <a:buChar char="ü"/>
            </a:pPr>
            <a:r>
              <a:rPr lang="fa-IR" sz="3600" dirty="0">
                <a:cs typeface="B Zar" pitchFamily="2" charset="-78"/>
              </a:rPr>
              <a:t>مقایسه با عوامل کلیدی موفقیت درانجام ماموریت و دستیابی به مطلوبیت های استراتژیک</a:t>
            </a:r>
            <a:endParaRPr lang="en-US" sz="3600" dirty="0">
              <a:cs typeface="B Zar" pitchFamily="2"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148</a:t>
            </a:fld>
            <a:endParaRPr lang="en-US"/>
          </a:p>
        </p:txBody>
      </p:sp>
    </p:spTree>
    <p:extLst>
      <p:ext uri="{BB962C8B-B14F-4D97-AF65-F5344CB8AC3E}">
        <p14:creationId xmlns:p14="http://schemas.microsoft.com/office/powerpoint/2010/main" val="3420963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lide(fromRight)">
                                      <p:cBhvr>
                                        <p:cTn id="7" dur="1000"/>
                                        <p:tgtEl>
                                          <p:spTgt spid="3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1000"/>
                                        <p:tgtEl>
                                          <p:spTgt spid="32"/>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1000"/>
                                        <p:tgtEl>
                                          <p:spTgt spid="35"/>
                                        </p:tgtEl>
                                      </p:cBhvr>
                                    </p:animEffect>
                                  </p:childTnLst>
                                </p:cTn>
                              </p:par>
                            </p:childTnLst>
                          </p:cTn>
                        </p:par>
                        <p:par>
                          <p:cTn id="16" fill="hold">
                            <p:stCondLst>
                              <p:cond delay="3000"/>
                            </p:stCondLst>
                            <p:childTnLst>
                              <p:par>
                                <p:cTn id="17" presetID="22" presetClass="entr" presetSubtype="2"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right)">
                                      <p:cBhvr>
                                        <p:cTn id="19" dur="1000"/>
                                        <p:tgtEl>
                                          <p:spTgt spid="37"/>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right)">
                                      <p:cBhvr>
                                        <p:cTn id="2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5" grpId="0"/>
      <p:bldP spid="37" grpId="0"/>
      <p:bldP spid="39"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90"/>
          <p:cNvGraphicFramePr>
            <a:graphicFrameLocks noGrp="1"/>
          </p:cNvGraphicFramePr>
          <p:nvPr/>
        </p:nvGraphicFramePr>
        <p:xfrm>
          <a:off x="1952625" y="374650"/>
          <a:ext cx="7929616" cy="5504688"/>
        </p:xfrm>
        <a:graphic>
          <a:graphicData uri="http://schemas.openxmlformats.org/drawingml/2006/table">
            <a:tbl>
              <a:tblPr/>
              <a:tblGrid>
                <a:gridCol w="740647">
                  <a:extLst>
                    <a:ext uri="{9D8B030D-6E8A-4147-A177-3AD203B41FA5}">
                      <a16:colId xmlns:a16="http://schemas.microsoft.com/office/drawing/2014/main" val="20000"/>
                    </a:ext>
                  </a:extLst>
                </a:gridCol>
                <a:gridCol w="758545">
                  <a:extLst>
                    <a:ext uri="{9D8B030D-6E8A-4147-A177-3AD203B41FA5}">
                      <a16:colId xmlns:a16="http://schemas.microsoft.com/office/drawing/2014/main" val="20001"/>
                    </a:ext>
                  </a:extLst>
                </a:gridCol>
                <a:gridCol w="758544">
                  <a:extLst>
                    <a:ext uri="{9D8B030D-6E8A-4147-A177-3AD203B41FA5}">
                      <a16:colId xmlns:a16="http://schemas.microsoft.com/office/drawing/2014/main" val="20002"/>
                    </a:ext>
                  </a:extLst>
                </a:gridCol>
                <a:gridCol w="5671880">
                  <a:extLst>
                    <a:ext uri="{9D8B030D-6E8A-4147-A177-3AD203B41FA5}">
                      <a16:colId xmlns:a16="http://schemas.microsoft.com/office/drawing/2014/main" val="20003"/>
                    </a:ext>
                  </a:extLst>
                </a:gridCol>
              </a:tblGrid>
              <a:tr h="362137">
                <a:tc gridSpan="4">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rgbClr val="006600"/>
                          </a:solidFill>
                          <a:effectLst/>
                          <a:latin typeface="Arial" pitchFamily="34" charset="0"/>
                          <a:cs typeface="B Nazanin" pitchFamily="2" charset="-78"/>
                        </a:rPr>
                        <a:t>ماتريس ارزيابي عوامل خارجي در « مركز مطالعات </a:t>
                      </a:r>
                      <a:r>
                        <a:rPr kumimoji="0" lang="fa-IR" sz="1800" b="1" i="0" u="none" strike="noStrike" cap="none" normalizeH="0" baseline="0" dirty="0" smtClean="0">
                          <a:ln>
                            <a:noFill/>
                          </a:ln>
                          <a:solidFill>
                            <a:srgbClr val="006600"/>
                          </a:solidFill>
                          <a:effectLst/>
                          <a:latin typeface="Arial" pitchFamily="34" charset="0"/>
                          <a:cs typeface="B Nazanin" pitchFamily="2" charset="-78"/>
                        </a:rPr>
                        <a:t>مدیریت </a:t>
                      </a:r>
                      <a:r>
                        <a:rPr kumimoji="0" lang="ar-SA" sz="1800" b="1" i="0" u="none" strike="noStrike" cap="none" normalizeH="0" baseline="0" dirty="0" smtClean="0">
                          <a:ln>
                            <a:noFill/>
                          </a:ln>
                          <a:solidFill>
                            <a:srgbClr val="006600"/>
                          </a:solidFill>
                          <a:effectLst/>
                          <a:latin typeface="Arial" pitchFamily="34" charset="0"/>
                          <a:cs typeface="B Nazanin" pitchFamily="2" charset="-78"/>
                        </a:rPr>
                        <a:t>»</a:t>
                      </a:r>
                      <a:endParaRPr kumimoji="0" lang="en-US" sz="1800" b="1" i="0" u="none" strike="noStrike" cap="none" normalizeH="0" baseline="0" dirty="0" smtClean="0">
                        <a:ln>
                          <a:noFill/>
                        </a:ln>
                        <a:solidFill>
                          <a:srgbClr val="006600"/>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0"/>
                  </a:ext>
                </a:extLst>
              </a:tr>
              <a:tr h="62166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dirty="0" smtClean="0">
                          <a:ln>
                            <a:noFill/>
                          </a:ln>
                          <a:solidFill>
                            <a:schemeClr val="tx1"/>
                          </a:solidFill>
                          <a:effectLst/>
                          <a:latin typeface="Arial" pitchFamily="34" charset="0"/>
                          <a:cs typeface="B Nazanin" pitchFamily="2" charset="-78"/>
                        </a:rPr>
                        <a:t>نمره نهايي</a:t>
                      </a:r>
                      <a:endParaRPr kumimoji="0" lang="en-US" sz="16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dirty="0" smtClean="0">
                          <a:ln>
                            <a:noFill/>
                          </a:ln>
                          <a:solidFill>
                            <a:schemeClr val="tx1"/>
                          </a:solidFill>
                          <a:effectLst/>
                          <a:latin typeface="Arial" pitchFamily="34" charset="0"/>
                          <a:cs typeface="B Nazanin" pitchFamily="2" charset="-78"/>
                        </a:rPr>
                        <a:t>نمره</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dirty="0" smtClean="0">
                          <a:ln>
                            <a:noFill/>
                          </a:ln>
                          <a:solidFill>
                            <a:schemeClr val="tx1"/>
                          </a:solidFill>
                          <a:effectLst/>
                          <a:latin typeface="Arial" pitchFamily="34" charset="0"/>
                          <a:cs typeface="B Nazanin" pitchFamily="2" charset="-78"/>
                        </a:rPr>
                        <a:t>4</a:t>
                      </a:r>
                      <a:r>
                        <a:rPr kumimoji="0" lang="en-US" sz="1600" b="1" i="0" u="none" strike="noStrike" cap="none" normalizeH="0" baseline="0" dirty="0" smtClean="0">
                          <a:ln>
                            <a:noFill/>
                          </a:ln>
                          <a:solidFill>
                            <a:schemeClr val="tx1"/>
                          </a:solidFill>
                          <a:effectLst/>
                          <a:latin typeface="Arial" pitchFamily="34" charset="0"/>
                          <a:cs typeface="B Nazanin" pitchFamily="2" charset="-78"/>
                        </a:rPr>
                        <a:t>&gt;</a:t>
                      </a:r>
                      <a:r>
                        <a:rPr kumimoji="0" lang="ar-SA" sz="1600" b="1" i="0" u="none" strike="noStrike" cap="none" normalizeH="0" baseline="0" dirty="0" smtClean="0">
                          <a:ln>
                            <a:noFill/>
                          </a:ln>
                          <a:solidFill>
                            <a:schemeClr val="tx1"/>
                          </a:solidFill>
                          <a:effectLst/>
                          <a:latin typeface="Arial" pitchFamily="34" charset="0"/>
                          <a:cs typeface="B Nazanin" pitchFamily="2" charset="-78"/>
                        </a:rPr>
                        <a:t>1</a:t>
                      </a:r>
                      <a:endParaRPr kumimoji="0" lang="en-US" sz="16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dirty="0" smtClean="0">
                          <a:ln>
                            <a:noFill/>
                          </a:ln>
                          <a:solidFill>
                            <a:schemeClr val="tx1"/>
                          </a:solidFill>
                          <a:effectLst/>
                          <a:latin typeface="Arial" pitchFamily="34" charset="0"/>
                          <a:cs typeface="B Nazanin" pitchFamily="2" charset="-78"/>
                        </a:rPr>
                        <a:t>ضريب اهميت</a:t>
                      </a:r>
                      <a:endParaRPr kumimoji="0" lang="en-US" sz="16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cs typeface="B Nazanin" pitchFamily="2" charset="-78"/>
                        </a:rPr>
                        <a:t>عوامل</a:t>
                      </a:r>
                      <a:r>
                        <a:rPr kumimoji="0" lang="ar-SA" sz="1600" b="1" i="0" u="none" strike="noStrike" cap="none" normalizeH="0" baseline="0" dirty="0" smtClean="0">
                          <a:ln>
                            <a:noFill/>
                          </a:ln>
                          <a:solidFill>
                            <a:schemeClr val="tx1"/>
                          </a:solidFill>
                          <a:effectLst/>
                          <a:latin typeface="Arial" pitchFamily="34" charset="0"/>
                          <a:cs typeface="B Nazanin" pitchFamily="2" charset="-78"/>
                        </a:rPr>
                        <a:t>  </a:t>
                      </a:r>
                      <a:r>
                        <a:rPr kumimoji="0" lang="ar-SA" sz="2000" b="1" i="0" u="none" strike="noStrike" cap="none" normalizeH="0" baseline="0" dirty="0" smtClean="0">
                          <a:ln>
                            <a:noFill/>
                          </a:ln>
                          <a:solidFill>
                            <a:schemeClr val="tx1"/>
                          </a:solidFill>
                          <a:effectLst/>
                          <a:latin typeface="Arial" pitchFamily="34" charset="0"/>
                          <a:cs typeface="B Nazanin" pitchFamily="2" charset="-78"/>
                        </a:rPr>
                        <a:t>خارجي</a:t>
                      </a:r>
                      <a:endParaRPr kumimoji="0" lang="en-US" sz="20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392316">
                <a:tc gridSpan="4">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rgbClr val="006600"/>
                          </a:solidFill>
                          <a:effectLst/>
                          <a:latin typeface="Arial" pitchFamily="34" charset="0"/>
                          <a:cs typeface="B Nazanin" pitchFamily="2" charset="-78"/>
                        </a:rPr>
                        <a:t>فرصتها</a:t>
                      </a:r>
                      <a:r>
                        <a:rPr kumimoji="0" lang="ar-SA" sz="1800" b="1" i="0" u="none" strike="noStrike" cap="none" normalizeH="0" baseline="0" dirty="0" smtClean="0">
                          <a:ln>
                            <a:noFill/>
                          </a:ln>
                          <a:solidFill>
                            <a:srgbClr val="006600"/>
                          </a:solidFill>
                          <a:effectLst/>
                          <a:latin typeface="Arial" pitchFamily="34" charset="0"/>
                          <a:cs typeface="B Nazanin" pitchFamily="2" charset="-78"/>
                        </a:rPr>
                        <a:t> :</a:t>
                      </a:r>
                      <a:endParaRPr kumimoji="0" lang="en-US" sz="1800" b="1" i="0" u="none" strike="noStrike" cap="none" normalizeH="0" baseline="0" dirty="0" smtClean="0">
                        <a:ln>
                          <a:noFill/>
                        </a:ln>
                        <a:solidFill>
                          <a:srgbClr val="006600"/>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2"/>
                  </a:ext>
                </a:extLst>
              </a:tr>
              <a:tr h="33196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chemeClr val="tx1"/>
                          </a:solidFill>
                          <a:effectLst/>
                          <a:latin typeface="Arial" pitchFamily="34" charset="0"/>
                          <a:cs typeface="B Nazanin" pitchFamily="2" charset="-78"/>
                        </a:rPr>
                        <a:t>1- </a:t>
                      </a:r>
                      <a:endParaRPr kumimoji="0" lang="en-US" sz="14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196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dirty="0" smtClean="0">
                          <a:ln>
                            <a:noFill/>
                          </a:ln>
                          <a:solidFill>
                            <a:schemeClr val="tx1"/>
                          </a:solidFill>
                          <a:effectLst/>
                          <a:latin typeface="Arial" pitchFamily="34" charset="0"/>
                          <a:cs typeface="B Nazanin" pitchFamily="2" charset="-78"/>
                        </a:rPr>
                        <a:t>2- </a:t>
                      </a:r>
                      <a:endParaRPr kumimoji="0" lang="en-US" sz="14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196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chemeClr val="tx1"/>
                          </a:solidFill>
                          <a:effectLst/>
                          <a:latin typeface="Arial" pitchFamily="34" charset="0"/>
                          <a:cs typeface="B Nazanin" pitchFamily="2" charset="-78"/>
                        </a:rPr>
                        <a:t>3-</a:t>
                      </a:r>
                      <a:endParaRPr kumimoji="0" lang="en-US" sz="14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196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dirty="0" smtClean="0">
                          <a:ln>
                            <a:noFill/>
                          </a:ln>
                          <a:solidFill>
                            <a:schemeClr val="tx1"/>
                          </a:solidFill>
                          <a:effectLst/>
                          <a:latin typeface="Arial" pitchFamily="34" charset="0"/>
                          <a:cs typeface="B Nazanin" pitchFamily="2" charset="-78"/>
                        </a:rPr>
                        <a:t>4-</a:t>
                      </a:r>
                      <a:endParaRPr kumimoji="0" lang="en-US" sz="14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196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dirty="0" smtClean="0">
                          <a:ln>
                            <a:noFill/>
                          </a:ln>
                          <a:solidFill>
                            <a:schemeClr val="tx1"/>
                          </a:solidFill>
                          <a:effectLst/>
                          <a:latin typeface="Arial" pitchFamily="34" charset="0"/>
                          <a:cs typeface="B Nazanin" pitchFamily="2" charset="-78"/>
                        </a:rPr>
                        <a:t>5-</a:t>
                      </a:r>
                      <a:endParaRPr kumimoji="0" lang="en-US" sz="14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2316">
                <a:tc gridSpan="4">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rgbClr val="006600"/>
                          </a:solidFill>
                          <a:effectLst/>
                          <a:latin typeface="Arial" pitchFamily="34" charset="0"/>
                          <a:cs typeface="B Nazanin" pitchFamily="2" charset="-78"/>
                        </a:rPr>
                        <a:t>تهديدات</a:t>
                      </a:r>
                      <a:r>
                        <a:rPr kumimoji="0" lang="ar-SA" sz="1800" b="1" i="0" u="none" strike="noStrike" cap="none" normalizeH="0" baseline="0" dirty="0" smtClean="0">
                          <a:ln>
                            <a:noFill/>
                          </a:ln>
                          <a:solidFill>
                            <a:srgbClr val="006600"/>
                          </a:solidFill>
                          <a:effectLst/>
                          <a:latin typeface="Arial" pitchFamily="34" charset="0"/>
                          <a:cs typeface="B Nazanin" pitchFamily="2" charset="-78"/>
                        </a:rPr>
                        <a:t> :</a:t>
                      </a:r>
                      <a:endParaRPr kumimoji="0" lang="en-US" sz="1800" b="1" i="0" u="none" strike="noStrike" cap="none" normalizeH="0" baseline="0" dirty="0" smtClean="0">
                        <a:ln>
                          <a:noFill/>
                        </a:ln>
                        <a:solidFill>
                          <a:srgbClr val="006600"/>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8"/>
                  </a:ext>
                </a:extLst>
              </a:tr>
              <a:tr h="33196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400" b="0" i="0" u="none" strike="noStrike" cap="none" normalizeH="0" baseline="0" smtClean="0">
                          <a:ln>
                            <a:noFill/>
                          </a:ln>
                          <a:solidFill>
                            <a:schemeClr val="tx1"/>
                          </a:solidFill>
                          <a:effectLst/>
                          <a:latin typeface="Arial" pitchFamily="34" charset="0"/>
                          <a:cs typeface="B Nazanin" pitchFamily="2" charset="-78"/>
                        </a:rPr>
                        <a:t>1-</a:t>
                      </a:r>
                      <a:endParaRPr kumimoji="0" lang="en-US" sz="14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196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400" b="0" i="0" u="none" strike="noStrike" cap="none" normalizeH="0" baseline="0" smtClean="0">
                          <a:ln>
                            <a:noFill/>
                          </a:ln>
                          <a:solidFill>
                            <a:schemeClr val="tx1"/>
                          </a:solidFill>
                          <a:effectLst/>
                          <a:latin typeface="Arial" pitchFamily="34" charset="0"/>
                          <a:cs typeface="B Nazanin" pitchFamily="2" charset="-78"/>
                        </a:rPr>
                        <a:t>2-</a:t>
                      </a:r>
                      <a:endParaRPr kumimoji="0" lang="en-US" sz="14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196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400" b="0" i="0" u="none" strike="noStrike" cap="none" normalizeH="0" baseline="0" smtClean="0">
                          <a:ln>
                            <a:noFill/>
                          </a:ln>
                          <a:solidFill>
                            <a:schemeClr val="tx1"/>
                          </a:solidFill>
                          <a:effectLst/>
                          <a:latin typeface="Arial" pitchFamily="34" charset="0"/>
                          <a:cs typeface="B Nazanin" pitchFamily="2" charset="-78"/>
                        </a:rPr>
                        <a:t>3-</a:t>
                      </a:r>
                      <a:endParaRPr kumimoji="0" lang="en-US" sz="14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196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400" b="0" i="0" u="none" strike="noStrike" cap="none" normalizeH="0" baseline="0" smtClean="0">
                          <a:ln>
                            <a:noFill/>
                          </a:ln>
                          <a:solidFill>
                            <a:schemeClr val="tx1"/>
                          </a:solidFill>
                          <a:effectLst/>
                          <a:latin typeface="Arial" pitchFamily="34" charset="0"/>
                          <a:cs typeface="B Nazanin" pitchFamily="2" charset="-78"/>
                        </a:rPr>
                        <a:t>4-</a:t>
                      </a:r>
                      <a:endParaRPr kumimoji="0" lang="en-US" sz="14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196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400" b="0" i="0" u="none" strike="noStrike" cap="none" normalizeH="0" baseline="0" smtClean="0">
                          <a:ln>
                            <a:noFill/>
                          </a:ln>
                          <a:solidFill>
                            <a:schemeClr val="tx1"/>
                          </a:solidFill>
                          <a:effectLst/>
                          <a:latin typeface="Arial" pitchFamily="34" charset="0"/>
                          <a:cs typeface="B Nazanin" pitchFamily="2" charset="-78"/>
                        </a:rPr>
                        <a:t>5-</a:t>
                      </a:r>
                      <a:endParaRPr kumimoji="0" lang="en-US" sz="14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62137">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dirty="0" smtClean="0">
                        <a:ln>
                          <a:noFill/>
                        </a:ln>
                        <a:solidFill>
                          <a:srgbClr val="006600"/>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a-IR" sz="1200" b="1" i="0" u="none" strike="noStrike" cap="none" normalizeH="0" baseline="0" dirty="0" smtClean="0">
                        <a:ln>
                          <a:noFill/>
                        </a:ln>
                        <a:solidFill>
                          <a:srgbClr val="006600"/>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rgbClr val="006600"/>
                          </a:solidFill>
                          <a:effectLst/>
                          <a:latin typeface="Arial" pitchFamily="34" charset="0"/>
                          <a:cs typeface="B Nazanin" pitchFamily="2" charset="-78"/>
                        </a:rPr>
                        <a:t>100</a:t>
                      </a:r>
                      <a:r>
                        <a:rPr kumimoji="0" lang="ar-SA" sz="1600" b="1" i="0" u="none" strike="noStrike" cap="none" normalizeH="0" baseline="0" dirty="0" smtClean="0">
                          <a:ln>
                            <a:noFill/>
                          </a:ln>
                          <a:solidFill>
                            <a:srgbClr val="006600"/>
                          </a:solidFill>
                          <a:effectLst/>
                          <a:latin typeface="Arial" pitchFamily="34" charset="0"/>
                          <a:cs typeface="B Nazanin" pitchFamily="2" charset="-78"/>
                        </a:rPr>
                        <a:t>%</a:t>
                      </a:r>
                      <a:endParaRPr kumimoji="0" lang="en-US" sz="1600" b="1" i="0" u="none" strike="noStrike" cap="none" normalizeH="0" baseline="0" dirty="0" smtClean="0">
                        <a:ln>
                          <a:noFill/>
                        </a:ln>
                        <a:solidFill>
                          <a:srgbClr val="006600"/>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dirty="0" smtClean="0">
                          <a:ln>
                            <a:noFill/>
                          </a:ln>
                          <a:solidFill>
                            <a:srgbClr val="006600"/>
                          </a:solidFill>
                          <a:effectLst/>
                          <a:latin typeface="Arial" pitchFamily="34" charset="0"/>
                          <a:cs typeface="B Nazanin" pitchFamily="2" charset="-78"/>
                        </a:rPr>
                        <a:t>جمع</a:t>
                      </a:r>
                      <a:r>
                        <a:rPr kumimoji="0" lang="ar-SA" sz="1100" b="1" i="0" u="none" strike="noStrike" cap="none" normalizeH="0" baseline="0" dirty="0" smtClean="0">
                          <a:ln>
                            <a:noFill/>
                          </a:ln>
                          <a:solidFill>
                            <a:srgbClr val="006600"/>
                          </a:solidFill>
                          <a:effectLst/>
                          <a:latin typeface="Arial" pitchFamily="34" charset="0"/>
                          <a:cs typeface="B Nazanin" pitchFamily="2" charset="-78"/>
                        </a:rPr>
                        <a:t> :</a:t>
                      </a:r>
                      <a:endParaRPr kumimoji="0" lang="en-US" sz="1100" b="1" i="0" u="none" strike="noStrike" cap="none" normalizeH="0" baseline="0" dirty="0" smtClean="0">
                        <a:ln>
                          <a:noFill/>
                        </a:ln>
                        <a:solidFill>
                          <a:srgbClr val="006600"/>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14"/>
                  </a:ext>
                </a:extLst>
              </a:tr>
            </a:tbl>
          </a:graphicData>
        </a:graphic>
      </p:graphicFrame>
      <p:sp>
        <p:nvSpPr>
          <p:cNvPr id="2" name="Slide Number Placeholder 1"/>
          <p:cNvSpPr>
            <a:spLocks noGrp="1"/>
          </p:cNvSpPr>
          <p:nvPr>
            <p:ph type="sldNum" sz="quarter" idx="12"/>
          </p:nvPr>
        </p:nvSpPr>
        <p:spPr/>
        <p:txBody>
          <a:bodyPr/>
          <a:lstStyle/>
          <a:p>
            <a:fld id="{2E913F20-3FAA-4128-8D06-C3B0AA9DFCF9}" type="slidenum">
              <a:rPr lang="en-US" smtClean="0"/>
              <a:t>149</a:t>
            </a:fld>
            <a:endParaRPr lang="en-US"/>
          </a:p>
        </p:txBody>
      </p:sp>
    </p:spTree>
    <p:extLst>
      <p:ext uri="{BB962C8B-B14F-4D97-AF65-F5344CB8AC3E}">
        <p14:creationId xmlns:p14="http://schemas.microsoft.com/office/powerpoint/2010/main" val="3136267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D7C42A8A-874B-4D18-8CD4-71867EC66502}" type="slidenum">
              <a:rPr kumimoji="0" lang="ar-SA" sz="1600">
                <a:solidFill>
                  <a:schemeClr val="bg2"/>
                </a:solidFill>
                <a:latin typeface="Albertus Extra Bold" pitchFamily="34" charset="0"/>
                <a:cs typeface="B Yekan" panose="00000400000000000000" pitchFamily="2" charset="-78"/>
              </a:rPr>
              <a:pPr eaLnBrk="1" hangingPunct="1"/>
              <a:t>15</a:t>
            </a:fld>
            <a:endParaRPr kumimoji="0" lang="en-US" sz="1600">
              <a:solidFill>
                <a:schemeClr val="bg2"/>
              </a:solidFill>
              <a:latin typeface="Albertus Extra Bold" pitchFamily="34" charset="0"/>
              <a:cs typeface="B Yekan" panose="00000400000000000000" pitchFamily="2" charset="-78"/>
            </a:endParaRPr>
          </a:p>
        </p:txBody>
      </p:sp>
      <p:sp>
        <p:nvSpPr>
          <p:cNvPr id="9219" name="Text Box 2"/>
          <p:cNvSpPr txBox="1">
            <a:spLocks noChangeArrowheads="1"/>
          </p:cNvSpPr>
          <p:nvPr/>
        </p:nvSpPr>
        <p:spPr bwMode="auto">
          <a:xfrm>
            <a:off x="927847" y="1278592"/>
            <a:ext cx="10448365"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just" rtl="1" eaLnBrk="1" hangingPunct="1">
              <a:lnSpc>
                <a:spcPct val="150000"/>
              </a:lnSpc>
              <a:spcBef>
                <a:spcPct val="50000"/>
              </a:spcBef>
            </a:pPr>
            <a:r>
              <a:rPr kumimoji="0" lang="ar-SA" sz="3000" i="1" dirty="0">
                <a:latin typeface="Mitra" pitchFamily="2" charset="-78"/>
                <a:cs typeface="B Titr" panose="00000700000000000000" pitchFamily="2" charset="-78"/>
              </a:rPr>
              <a:t>همگي اين تعاريف و تعابير مختلف درست هستند «اگر و فقط اگر » فلسفة استراتژي را به همراه داشته باشند.يعني بردرك و استفاده از </a:t>
            </a:r>
            <a:r>
              <a:rPr kumimoji="0" lang="fa-IR" sz="3000" i="1" dirty="0">
                <a:solidFill>
                  <a:srgbClr val="0070C0"/>
                </a:solidFill>
                <a:latin typeface="Mitra" pitchFamily="2" charset="-78"/>
                <a:cs typeface="B Titr" panose="00000700000000000000" pitchFamily="2" charset="-78"/>
              </a:rPr>
              <a:t>فرصتها</a:t>
            </a:r>
            <a:r>
              <a:rPr kumimoji="0" lang="fa-IR" sz="3000" i="1" dirty="0">
                <a:solidFill>
                  <a:schemeClr val="accent2"/>
                </a:solidFill>
                <a:latin typeface="Mitra" pitchFamily="2" charset="-78"/>
                <a:cs typeface="B Titr" panose="00000700000000000000" pitchFamily="2" charset="-78"/>
              </a:rPr>
              <a:t> </a:t>
            </a:r>
            <a:r>
              <a:rPr kumimoji="0" lang="ar-SA" sz="3000" i="1" dirty="0">
                <a:latin typeface="Mitra" pitchFamily="2" charset="-78"/>
                <a:cs typeface="B Titr" panose="00000700000000000000" pitchFamily="2" charset="-78"/>
              </a:rPr>
              <a:t> استوار باشد.</a:t>
            </a:r>
            <a:endParaRPr kumimoji="0" lang="en-US" sz="3000" i="1" dirty="0">
              <a:latin typeface="Mitra" pitchFamily="2" charset="-78"/>
              <a:cs typeface="B Titr" panose="00000700000000000000" pitchFamily="2" charset="-78"/>
            </a:endParaRPr>
          </a:p>
          <a:p>
            <a:pPr algn="just" rtl="1" eaLnBrk="1" hangingPunct="1">
              <a:lnSpc>
                <a:spcPct val="150000"/>
              </a:lnSpc>
              <a:spcBef>
                <a:spcPct val="50000"/>
              </a:spcBef>
            </a:pPr>
            <a:r>
              <a:rPr kumimoji="0" lang="ar-SA" sz="3000" b="0" i="1" dirty="0">
                <a:latin typeface="Arial Narrow" panose="020B0606020202030204" pitchFamily="34" charset="0"/>
                <a:cs typeface="B Titr" panose="00000700000000000000" pitchFamily="2" charset="-78"/>
              </a:rPr>
              <a:t> بدون درك </a:t>
            </a:r>
            <a:r>
              <a:rPr kumimoji="0" lang="ar-SA" sz="3000" b="0" i="1" dirty="0">
                <a:solidFill>
                  <a:srgbClr val="0070C0"/>
                </a:solidFill>
                <a:latin typeface="Arial Narrow" panose="020B0606020202030204" pitchFamily="34" charset="0"/>
                <a:cs typeface="B Titr" panose="00000700000000000000" pitchFamily="2" charset="-78"/>
              </a:rPr>
              <a:t>فرصتهاي استراتژيك </a:t>
            </a:r>
            <a:r>
              <a:rPr kumimoji="0" lang="ar-SA" sz="3000" b="0" i="1" dirty="0">
                <a:latin typeface="Arial Narrow" panose="020B0606020202030204" pitchFamily="34" charset="0"/>
                <a:cs typeface="B Titr" panose="00000700000000000000" pitchFamily="2" charset="-78"/>
              </a:rPr>
              <a:t>، استراتژي امري كاملاً بي ثمر خواهد بود . </a:t>
            </a:r>
            <a:r>
              <a:rPr kumimoji="0" lang="ar-SA" sz="3000" i="1" dirty="0">
                <a:latin typeface="Mitra" pitchFamily="2" charset="-78"/>
                <a:cs typeface="B Titr" panose="00000700000000000000" pitchFamily="2" charset="-78"/>
              </a:rPr>
              <a:t>در واقع فرصتها درونمايه اصلي استراتژي و بدون آن هيچ نتيجه اي عايد نخواهد شد.</a:t>
            </a:r>
          </a:p>
          <a:p>
            <a:pPr algn="just" rtl="1" eaLnBrk="1" hangingPunct="1">
              <a:lnSpc>
                <a:spcPct val="150000"/>
              </a:lnSpc>
              <a:spcBef>
                <a:spcPct val="50000"/>
              </a:spcBef>
            </a:pPr>
            <a:endParaRPr kumimoji="0" lang="ar-SA" sz="3000" i="1" dirty="0">
              <a:latin typeface="Mitra" pitchFamily="2" charset="-78"/>
              <a:cs typeface="B Titr" panose="00000700000000000000" pitchFamily="2" charset="-78"/>
            </a:endParaRPr>
          </a:p>
          <a:p>
            <a:pPr rtl="1" eaLnBrk="1" hangingPunct="1">
              <a:lnSpc>
                <a:spcPct val="150000"/>
              </a:lnSpc>
              <a:spcBef>
                <a:spcPct val="50000"/>
              </a:spcBef>
            </a:pPr>
            <a:endParaRPr kumimoji="0" lang="en-US" sz="2400" i="1" dirty="0">
              <a:latin typeface="Mitra" pitchFamily="2" charset="-78"/>
              <a:cs typeface="B Titr" panose="00000700000000000000" pitchFamily="2" charset="-78"/>
            </a:endParaRPr>
          </a:p>
        </p:txBody>
      </p:sp>
      <p:sp>
        <p:nvSpPr>
          <p:cNvPr id="87043" name="Rectangle 3"/>
          <p:cNvSpPr>
            <a:spLocks noChangeArrowheads="1"/>
          </p:cNvSpPr>
          <p:nvPr/>
        </p:nvSpPr>
        <p:spPr bwMode="auto">
          <a:xfrm>
            <a:off x="7243349" y="361297"/>
            <a:ext cx="4132863" cy="646331"/>
          </a:xfrm>
          <a:prstGeom prst="rect">
            <a:avLst/>
          </a:prstGeom>
          <a:noFill/>
          <a:ln w="9525">
            <a:noFill/>
            <a:miter lim="800000"/>
            <a:headEnd/>
            <a:tailEnd/>
          </a:ln>
          <a:effectLst/>
        </p:spPr>
        <p:txBody>
          <a:bodyPr wrap="none">
            <a:spAutoFit/>
          </a:bodyPr>
          <a:lstStyle/>
          <a:p>
            <a:pPr algn="l" rtl="1">
              <a:spcBef>
                <a:spcPct val="50000"/>
              </a:spcBef>
              <a:defRPr/>
            </a:pPr>
            <a:r>
              <a:rPr lang="ar-SA" sz="3600" i="1" dirty="0">
                <a:latin typeface="Times New Roman" pitchFamily="18" charset="0"/>
                <a:cs typeface="B Titr" pitchFamily="2" charset="-78"/>
              </a:rPr>
              <a:t>تبيين رويكرد استراتـژي</a:t>
            </a:r>
          </a:p>
        </p:txBody>
      </p:sp>
    </p:spTree>
    <p:extLst>
      <p:ext uri="{BB962C8B-B14F-4D97-AF65-F5344CB8AC3E}">
        <p14:creationId xmlns:p14="http://schemas.microsoft.com/office/powerpoint/2010/main" val="98993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86"/>
          <p:cNvGraphicFramePr>
            <a:graphicFrameLocks noGrp="1"/>
          </p:cNvGraphicFramePr>
          <p:nvPr>
            <p:extLst>
              <p:ext uri="{D42A27DB-BD31-4B8C-83A1-F6EECF244321}">
                <p14:modId xmlns:p14="http://schemas.microsoft.com/office/powerpoint/2010/main" val="1790211286"/>
              </p:ext>
            </p:extLst>
          </p:nvPr>
        </p:nvGraphicFramePr>
        <p:xfrm>
          <a:off x="1885951" y="357185"/>
          <a:ext cx="7996261" cy="5855075"/>
        </p:xfrm>
        <a:graphic>
          <a:graphicData uri="http://schemas.openxmlformats.org/drawingml/2006/table">
            <a:tbl>
              <a:tblPr>
                <a:tableStyleId>{616DA210-FB5B-4158-B5E0-FEB733F419BA}</a:tableStyleId>
              </a:tblPr>
              <a:tblGrid>
                <a:gridCol w="677649">
                  <a:extLst>
                    <a:ext uri="{9D8B030D-6E8A-4147-A177-3AD203B41FA5}">
                      <a16:colId xmlns:a16="http://schemas.microsoft.com/office/drawing/2014/main" val="20000"/>
                    </a:ext>
                  </a:extLst>
                </a:gridCol>
                <a:gridCol w="542120">
                  <a:extLst>
                    <a:ext uri="{9D8B030D-6E8A-4147-A177-3AD203B41FA5}">
                      <a16:colId xmlns:a16="http://schemas.microsoft.com/office/drawing/2014/main" val="20001"/>
                    </a:ext>
                  </a:extLst>
                </a:gridCol>
                <a:gridCol w="677649">
                  <a:extLst>
                    <a:ext uri="{9D8B030D-6E8A-4147-A177-3AD203B41FA5}">
                      <a16:colId xmlns:a16="http://schemas.microsoft.com/office/drawing/2014/main" val="20002"/>
                    </a:ext>
                  </a:extLst>
                </a:gridCol>
                <a:gridCol w="6098843">
                  <a:extLst>
                    <a:ext uri="{9D8B030D-6E8A-4147-A177-3AD203B41FA5}">
                      <a16:colId xmlns:a16="http://schemas.microsoft.com/office/drawing/2014/main" val="20003"/>
                    </a:ext>
                  </a:extLst>
                </a:gridCol>
              </a:tblGrid>
              <a:tr h="40149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dirty="0" smtClean="0">
                          <a:ln>
                            <a:noFill/>
                          </a:ln>
                          <a:solidFill>
                            <a:schemeClr val="tx1"/>
                          </a:solidFill>
                          <a:effectLst/>
                          <a:cs typeface="B Nazanin" pitchFamily="2" charset="-78"/>
                        </a:rPr>
                        <a:t>نمره</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dirty="0" smtClean="0">
                          <a:ln>
                            <a:noFill/>
                          </a:ln>
                          <a:solidFill>
                            <a:schemeClr val="tx1"/>
                          </a:solidFill>
                          <a:effectLst/>
                          <a:cs typeface="B Nazanin" pitchFamily="2" charset="-78"/>
                        </a:rPr>
                        <a:t>رتبه</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dirty="0" smtClean="0">
                          <a:ln>
                            <a:noFill/>
                          </a:ln>
                          <a:solidFill>
                            <a:schemeClr val="tx1"/>
                          </a:solidFill>
                          <a:effectLst/>
                          <a:cs typeface="B Nazanin" pitchFamily="2" charset="-78"/>
                        </a:rPr>
                        <a:t>ضريب</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dirty="0" smtClean="0">
                          <a:ln>
                            <a:noFill/>
                          </a:ln>
                          <a:solidFill>
                            <a:schemeClr val="tx1"/>
                          </a:solidFill>
                          <a:effectLst/>
                          <a:cs typeface="B Nazanin" pitchFamily="2" charset="-78"/>
                        </a:rPr>
                        <a:t>عوامل </a:t>
                      </a:r>
                      <a:r>
                        <a:rPr kumimoji="0" lang="fa-IR" sz="1800" b="1" u="none" strike="noStrike" cap="none" normalizeH="0" baseline="0" dirty="0" smtClean="0">
                          <a:ln>
                            <a:noFill/>
                          </a:ln>
                          <a:solidFill>
                            <a:schemeClr val="tx1"/>
                          </a:solidFill>
                          <a:effectLst/>
                          <a:cs typeface="B Nazanin" pitchFamily="2" charset="-78"/>
                        </a:rPr>
                        <a:t>داخلی</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solidFill>
                      <a:schemeClr val="bg2"/>
                    </a:solidFill>
                  </a:tcPr>
                </a:tc>
                <a:extLst>
                  <a:ext uri="{0D108BD9-81ED-4DB2-BD59-A6C34878D82A}">
                    <a16:rowId xmlns:a16="http://schemas.microsoft.com/office/drawing/2014/main" val="10000"/>
                  </a:ext>
                </a:extLst>
              </a:tr>
              <a:tr h="501863">
                <a:tc gridSpan="4">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400" u="none" strike="noStrike" cap="none" normalizeH="0" baseline="0" dirty="0" smtClean="0">
                          <a:ln>
                            <a:noFill/>
                          </a:ln>
                          <a:solidFill>
                            <a:schemeClr val="tx1"/>
                          </a:solidFill>
                          <a:effectLst/>
                          <a:cs typeface="B Nazanin" pitchFamily="2" charset="-78"/>
                        </a:rPr>
                        <a:t>نقاط قوت</a:t>
                      </a:r>
                      <a:endParaRPr kumimoji="0" lang="en-US" sz="24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hMerge="1">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fa-IR" sz="14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hMerge="1">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fa-IR" sz="14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hMerge="1">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1"/>
                  </a:ext>
                </a:extLst>
              </a:tr>
              <a:tr h="40149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20/0</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4</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05/0</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533400" marR="0" lvl="0" indent="-53340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dirty="0" smtClean="0">
                          <a:ln>
                            <a:noFill/>
                          </a:ln>
                          <a:solidFill>
                            <a:schemeClr val="tx1"/>
                          </a:solidFill>
                          <a:effectLst/>
                          <a:cs typeface="B Nazanin" pitchFamily="2" charset="-78"/>
                        </a:rPr>
                        <a:t>1. </a:t>
                      </a:r>
                      <a:r>
                        <a:rPr kumimoji="0" lang="ar-SA" sz="1800" b="0" i="0" u="none" strike="noStrike" cap="none" normalizeH="0" baseline="0" dirty="0" smtClean="0">
                          <a:ln>
                            <a:noFill/>
                          </a:ln>
                          <a:solidFill>
                            <a:schemeClr val="tx1"/>
                          </a:solidFill>
                          <a:effectLst/>
                          <a:latin typeface="Arial" pitchFamily="34" charset="0"/>
                          <a:cs typeface="B Nazanin" pitchFamily="2" charset="-78"/>
                        </a:rPr>
                        <a:t>بزرگترين </a:t>
                      </a:r>
                      <a:r>
                        <a:rPr kumimoji="0" lang="fa-IR" sz="1800" b="0" i="0" u="none" strike="noStrike" cap="none" normalizeH="0" baseline="0" dirty="0" smtClean="0">
                          <a:ln>
                            <a:noFill/>
                          </a:ln>
                          <a:solidFill>
                            <a:schemeClr val="tx1"/>
                          </a:solidFill>
                          <a:effectLst/>
                          <a:latin typeface="Arial" pitchFamily="34" charset="0"/>
                          <a:cs typeface="B Nazanin" pitchFamily="2" charset="-78"/>
                        </a:rPr>
                        <a:t>محل تفریحی</a:t>
                      </a:r>
                      <a:r>
                        <a:rPr kumimoji="0" lang="ar-SA" sz="1800" b="0" i="0" u="none" strike="noStrike" cap="none" normalizeH="0" baseline="0" dirty="0" smtClean="0">
                          <a:ln>
                            <a:noFill/>
                          </a:ln>
                          <a:solidFill>
                            <a:schemeClr val="tx1"/>
                          </a:solidFill>
                          <a:effectLst/>
                          <a:latin typeface="Arial" pitchFamily="34" charset="0"/>
                          <a:cs typeface="B Nazanin" pitchFamily="2" charset="-78"/>
                        </a:rPr>
                        <a:t> در ايالات متحده امريكا</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2"/>
                  </a:ext>
                </a:extLst>
              </a:tr>
              <a:tr h="40149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40/0</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4</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10/0</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2. بيش از 5% اتاق‏ها خالي نمي‏ماند</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3"/>
                  </a:ext>
                </a:extLst>
              </a:tr>
              <a:tr h="40149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15/0</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3</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15/0</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3. افزايش جريان‏هاي نقدي آزاد</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4"/>
                  </a:ext>
                </a:extLst>
              </a:tr>
              <a:tr h="40149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60/0</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dirty="0" smtClean="0">
                          <a:ln>
                            <a:noFill/>
                          </a:ln>
                          <a:solidFill>
                            <a:schemeClr val="tx1"/>
                          </a:solidFill>
                          <a:effectLst/>
                          <a:cs typeface="B Nazanin" pitchFamily="2" charset="-78"/>
                        </a:rPr>
                        <a:t>4</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05/0</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4. مالك يك مايل نوار حاشيه لاس‏وگاس است</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5"/>
                  </a:ext>
                </a:extLst>
              </a:tr>
              <a:tr h="401491">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SA" sz="1800" b="0" i="0" u="none" strike="noStrike" cap="none" normalizeH="0" baseline="0" dirty="0" smtClean="0">
                          <a:ln>
                            <a:noFill/>
                          </a:ln>
                          <a:solidFill>
                            <a:schemeClr val="tx1"/>
                          </a:solidFill>
                          <a:effectLst/>
                          <a:latin typeface="Arial" pitchFamily="34" charset="0"/>
                          <a:cs typeface="B Nazanin" pitchFamily="2" charset="-78"/>
                        </a:rPr>
                        <a:t>15/0</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dirty="0" smtClean="0">
                          <a:ln>
                            <a:noFill/>
                          </a:ln>
                          <a:solidFill>
                            <a:schemeClr val="tx1"/>
                          </a:solidFill>
                          <a:effectLst/>
                          <a:cs typeface="B Nazanin" pitchFamily="2" charset="-78"/>
                        </a:rPr>
                        <a:t>3</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SA" sz="1800" b="0" i="0" u="none" strike="noStrike" cap="none" normalizeH="0" baseline="0" dirty="0" smtClean="0">
                          <a:ln>
                            <a:noFill/>
                          </a:ln>
                          <a:solidFill>
                            <a:schemeClr val="tx1"/>
                          </a:solidFill>
                          <a:effectLst/>
                          <a:latin typeface="Arial" pitchFamily="34" charset="0"/>
                          <a:cs typeface="B Nazanin" pitchFamily="2" charset="-78"/>
                        </a:rPr>
                        <a:t>05/0</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5. تيم مديريت بسيار قوي</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6"/>
                  </a:ext>
                </a:extLst>
              </a:tr>
              <a:tr h="501863">
                <a:tc gridSpan="4">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chemeClr val="tx1"/>
                          </a:solidFill>
                          <a:effectLst/>
                          <a:latin typeface="Arial" pitchFamily="34" charset="0"/>
                          <a:cs typeface="B Nazanin" pitchFamily="2" charset="-78"/>
                        </a:rPr>
                        <a:t>نقاط ضعف</a:t>
                      </a:r>
                      <a:endParaRPr kumimoji="0" lang="en-US" sz="24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hMerge="1">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hMerge="1">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hMerge="1">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7"/>
                  </a:ext>
                </a:extLst>
              </a:tr>
              <a:tr h="40149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05/0</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SA" sz="1800" b="0" i="0" u="none" strike="noStrike" cap="none" normalizeH="0" baseline="0" dirty="0" smtClean="0">
                          <a:ln>
                            <a:noFill/>
                          </a:ln>
                          <a:solidFill>
                            <a:schemeClr val="tx1"/>
                          </a:solidFill>
                          <a:effectLst/>
                          <a:latin typeface="Arial" pitchFamily="34" charset="0"/>
                          <a:cs typeface="B Nazanin" pitchFamily="2" charset="-78"/>
                        </a:rPr>
                        <a:t>1</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05/0</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1. بيشتر دارايي‏ها در لاس‏وگاس قرار دارد</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8"/>
                  </a:ext>
                </a:extLst>
              </a:tr>
              <a:tr h="40149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10/0</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2</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05/0</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2. فعاليتها متنوع نيست</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9"/>
                  </a:ext>
                </a:extLst>
              </a:tr>
              <a:tr h="40149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10/0</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2</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5/0</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3. شهرت خانوادگي ، عضو چندان زيادي ندارد</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10"/>
                  </a:ext>
                </a:extLst>
              </a:tr>
              <a:tr h="40149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10/0</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1</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SA" sz="1800" b="0" i="0" u="none" strike="noStrike" cap="none" normalizeH="0" baseline="0" dirty="0" smtClean="0">
                          <a:ln>
                            <a:noFill/>
                          </a:ln>
                          <a:solidFill>
                            <a:schemeClr val="tx1"/>
                          </a:solidFill>
                          <a:effectLst/>
                          <a:latin typeface="Arial" pitchFamily="34" charset="0"/>
                          <a:cs typeface="B Nazanin" pitchFamily="2" charset="-78"/>
                        </a:rPr>
                        <a:t>10/0</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4. دارايي‏ها غير منقول لاف‏لينگ است</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11"/>
                  </a:ext>
                </a:extLst>
              </a:tr>
              <a:tr h="40149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10/0</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dirty="0" smtClean="0">
                          <a:ln>
                            <a:noFill/>
                          </a:ln>
                          <a:solidFill>
                            <a:schemeClr val="tx1"/>
                          </a:solidFill>
                          <a:effectLst/>
                          <a:cs typeface="B Nazanin" pitchFamily="2" charset="-78"/>
                        </a:rPr>
                        <a:t>1</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SA" sz="1800" b="0" i="0" u="none" strike="noStrike" cap="none" normalizeH="0" baseline="0" dirty="0" smtClean="0">
                          <a:ln>
                            <a:noFill/>
                          </a:ln>
                          <a:solidFill>
                            <a:schemeClr val="tx1"/>
                          </a:solidFill>
                          <a:effectLst/>
                          <a:latin typeface="Arial" pitchFamily="34" charset="0"/>
                          <a:cs typeface="B Nazanin" pitchFamily="2" charset="-78"/>
                        </a:rPr>
                        <a:t>10/0</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Nazanin" pitchFamily="2" charset="-78"/>
                        </a:rPr>
                        <a:t>5. زيان‏هاي اخير به‏سبب تشكيل مشاركت‏هاي‏خصوصي</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12"/>
                  </a:ext>
                </a:extLst>
              </a:tr>
              <a:tr h="43494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Nazanin" pitchFamily="2" charset="-78"/>
                        </a:rPr>
                        <a:t>75/2</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fa-IR" sz="20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SA" sz="2000" b="0" i="0" u="none" strike="noStrike" cap="none" normalizeH="0" baseline="0" dirty="0" smtClean="0">
                          <a:ln>
                            <a:noFill/>
                          </a:ln>
                          <a:solidFill>
                            <a:schemeClr val="tx1"/>
                          </a:solidFill>
                          <a:effectLst/>
                          <a:latin typeface="Arial" pitchFamily="34" charset="0"/>
                          <a:cs typeface="B Nazanin" pitchFamily="2" charset="-78"/>
                        </a:rPr>
                        <a:t>00/1</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solidFill>
                      <a:schemeClr val="bg2"/>
                    </a:solid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u="none" strike="noStrike" cap="none" normalizeH="0" baseline="0" dirty="0" smtClean="0">
                          <a:ln>
                            <a:noFill/>
                          </a:ln>
                          <a:solidFill>
                            <a:schemeClr val="tx1"/>
                          </a:solidFill>
                          <a:effectLst/>
                          <a:cs typeface="B Nazanin" pitchFamily="2" charset="-78"/>
                        </a:rPr>
                        <a:t>جمع</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solidFill>
                      <a:schemeClr val="bg2"/>
                    </a:solidFill>
                  </a:tcPr>
                </a:tc>
                <a:extLst>
                  <a:ext uri="{0D108BD9-81ED-4DB2-BD59-A6C34878D82A}">
                    <a16:rowId xmlns:a16="http://schemas.microsoft.com/office/drawing/2014/main" val="10013"/>
                  </a:ext>
                </a:extLst>
              </a:tr>
            </a:tbl>
          </a:graphicData>
        </a:graphic>
      </p:graphicFrame>
      <p:sp>
        <p:nvSpPr>
          <p:cNvPr id="3" name="Text Box 80"/>
          <p:cNvSpPr txBox="1">
            <a:spLocks noChangeArrowheads="1"/>
          </p:cNvSpPr>
          <p:nvPr/>
        </p:nvSpPr>
        <p:spPr bwMode="auto">
          <a:xfrm rot="5400000">
            <a:off x="8079021" y="2986758"/>
            <a:ext cx="6050896" cy="400110"/>
          </a:xfrm>
          <a:prstGeom prst="rect">
            <a:avLst/>
          </a:prstGeom>
          <a:noFill/>
          <a:ln w="12700">
            <a:noFill/>
            <a:miter lim="800000"/>
            <a:headEnd type="none" w="sm" len="sm"/>
            <a:tailEnd type="none" w="sm" len="sm"/>
          </a:ln>
          <a:effectLst>
            <a:outerShdw dist="56796" dir="3806097" algn="ctr" rotWithShape="0">
              <a:schemeClr val="bg2"/>
            </a:outerShdw>
          </a:effectLst>
        </p:spPr>
        <p:txBody>
          <a:bodyPr wrap="square" anchor="ctr">
            <a:spAutoFit/>
          </a:bodyPr>
          <a:lstStyle/>
          <a:p>
            <a:pPr algn="ctr">
              <a:spcBef>
                <a:spcPct val="50000"/>
              </a:spcBef>
              <a:defRPr/>
            </a:pPr>
            <a:r>
              <a:rPr lang="ar-SA" sz="2000" dirty="0">
                <a:latin typeface="+mj-lt"/>
                <a:cs typeface="B Titr" pitchFamily="2" charset="-78"/>
              </a:rPr>
              <a:t>جدول ماتريس ارزيابي عوامل خارجي در شر</a:t>
            </a:r>
            <a:r>
              <a:rPr lang="fa-IR" sz="2000" dirty="0">
                <a:latin typeface="+mj-lt"/>
                <a:cs typeface="B Titr" pitchFamily="2" charset="-78"/>
              </a:rPr>
              <a:t>کت سیرکس سیرکس</a:t>
            </a:r>
            <a:endParaRPr lang="en-US" sz="2000" dirty="0">
              <a:latin typeface="+mj-lt"/>
              <a:cs typeface="B Titr" pitchFamily="2" charset="-78"/>
            </a:endParaRPr>
          </a:p>
        </p:txBody>
      </p:sp>
      <p:sp>
        <p:nvSpPr>
          <p:cNvPr id="4" name="Slide Number Placeholder 3"/>
          <p:cNvSpPr>
            <a:spLocks noGrp="1"/>
          </p:cNvSpPr>
          <p:nvPr>
            <p:ph type="sldNum" sz="quarter" idx="12"/>
          </p:nvPr>
        </p:nvSpPr>
        <p:spPr/>
        <p:txBody>
          <a:bodyPr/>
          <a:lstStyle/>
          <a:p>
            <a:fld id="{2E913F20-3FAA-4128-8D06-C3B0AA9DFCF9}" type="slidenum">
              <a:rPr lang="en-US" smtClean="0"/>
              <a:t>150</a:t>
            </a:fld>
            <a:endParaRPr lang="en-US"/>
          </a:p>
        </p:txBody>
      </p:sp>
    </p:spTree>
    <p:extLst>
      <p:ext uri="{BB962C8B-B14F-4D97-AF65-F5344CB8AC3E}">
        <p14:creationId xmlns:p14="http://schemas.microsoft.com/office/powerpoint/2010/main" val="1288632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7"/>
          <p:cNvSpPr txBox="1">
            <a:spLocks noChangeArrowheads="1"/>
          </p:cNvSpPr>
          <p:nvPr/>
        </p:nvSpPr>
        <p:spPr bwMode="auto">
          <a:xfrm>
            <a:off x="1809751" y="1143000"/>
            <a:ext cx="8215313" cy="838200"/>
          </a:xfrm>
          <a:prstGeom prst="rect">
            <a:avLst/>
          </a:prstGeom>
          <a:noFill/>
          <a:ln w="9525">
            <a:noFill/>
            <a:miter lim="800000"/>
            <a:headEnd/>
            <a:tailEnd/>
          </a:ln>
        </p:spPr>
        <p:txBody>
          <a:bodyPr/>
          <a:lstStyle/>
          <a:p>
            <a:pPr marL="342900" indent="-342900" algn="ctr">
              <a:spcBef>
                <a:spcPct val="20000"/>
              </a:spcBef>
              <a:buClr>
                <a:schemeClr val="accent2"/>
              </a:buClr>
              <a:buSzPct val="80000"/>
            </a:pPr>
            <a:r>
              <a:rPr lang="fa-IR" sz="4000">
                <a:latin typeface="Times New Roman" pitchFamily="18" charset="0"/>
                <a:cs typeface="B Titr" pitchFamily="2" charset="-78"/>
              </a:rPr>
              <a:t>بررسی و انتخاب استراتژی</a:t>
            </a:r>
            <a:endParaRPr lang="en-US" sz="4000">
              <a:latin typeface="Times New Roman" pitchFamily="18" charset="0"/>
              <a:cs typeface="B Titr"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151</a:t>
            </a:fld>
            <a:endParaRPr lang="en-US"/>
          </a:p>
        </p:txBody>
      </p:sp>
    </p:spTree>
    <p:extLst>
      <p:ext uri="{BB962C8B-B14F-4D97-AF65-F5344CB8AC3E}">
        <p14:creationId xmlns:p14="http://schemas.microsoft.com/office/powerpoint/2010/main" val="3772480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flipH="1">
            <a:off x="8670925" y="3143251"/>
            <a:ext cx="425450" cy="11113"/>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sp>
        <p:nvSpPr>
          <p:cNvPr id="3" name="Line 11"/>
          <p:cNvSpPr>
            <a:spLocks noChangeShapeType="1"/>
          </p:cNvSpPr>
          <p:nvPr/>
        </p:nvSpPr>
        <p:spPr bwMode="auto">
          <a:xfrm flipH="1">
            <a:off x="7239000" y="3143251"/>
            <a:ext cx="425450" cy="11113"/>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sp>
        <p:nvSpPr>
          <p:cNvPr id="4" name="Rectangle 2"/>
          <p:cNvSpPr>
            <a:spLocks noChangeArrowheads="1"/>
          </p:cNvSpPr>
          <p:nvPr/>
        </p:nvSpPr>
        <p:spPr bwMode="auto">
          <a:xfrm>
            <a:off x="8945563" y="2625726"/>
            <a:ext cx="1008062" cy="10080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lnSpc>
                <a:spcPct val="120000"/>
              </a:lnSpc>
              <a:defRPr/>
            </a:pPr>
            <a:r>
              <a:rPr lang="fa-IR">
                <a:cs typeface="B Titr" pitchFamily="2" charset="-78"/>
              </a:rPr>
              <a:t>تعیین </a:t>
            </a:r>
          </a:p>
          <a:p>
            <a:pPr algn="ctr">
              <a:lnSpc>
                <a:spcPct val="120000"/>
              </a:lnSpc>
              <a:defRPr/>
            </a:pPr>
            <a:r>
              <a:rPr lang="fa-IR">
                <a:cs typeface="B Titr" pitchFamily="2" charset="-78"/>
              </a:rPr>
              <a:t>ماموریت </a:t>
            </a:r>
            <a:endParaRPr lang="en-US">
              <a:cs typeface="B Titr" pitchFamily="2" charset="-78"/>
            </a:endParaRPr>
          </a:p>
        </p:txBody>
      </p:sp>
      <p:sp>
        <p:nvSpPr>
          <p:cNvPr id="5" name="Rectangle 4"/>
          <p:cNvSpPr>
            <a:spLocks noChangeArrowheads="1"/>
          </p:cNvSpPr>
          <p:nvPr/>
        </p:nvSpPr>
        <p:spPr bwMode="auto">
          <a:xfrm>
            <a:off x="7596189" y="2625726"/>
            <a:ext cx="1036637" cy="10080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lnSpc>
                <a:spcPct val="120000"/>
              </a:lnSpc>
              <a:defRPr/>
            </a:pPr>
            <a:r>
              <a:rPr lang="fa-IR">
                <a:cs typeface="B Titr" pitchFamily="2" charset="-78"/>
              </a:rPr>
              <a:t>تعیین </a:t>
            </a:r>
          </a:p>
          <a:p>
            <a:pPr algn="ctr">
              <a:lnSpc>
                <a:spcPct val="120000"/>
              </a:lnSpc>
              <a:defRPr/>
            </a:pPr>
            <a:r>
              <a:rPr lang="fa-IR">
                <a:cs typeface="B Titr" pitchFamily="2" charset="-78"/>
              </a:rPr>
              <a:t>هدفهای </a:t>
            </a:r>
          </a:p>
          <a:p>
            <a:pPr algn="ctr">
              <a:lnSpc>
                <a:spcPct val="120000"/>
              </a:lnSpc>
              <a:defRPr/>
            </a:pPr>
            <a:r>
              <a:rPr lang="fa-IR">
                <a:cs typeface="B Titr" pitchFamily="2" charset="-78"/>
              </a:rPr>
              <a:t>بلند مدت </a:t>
            </a:r>
            <a:endParaRPr lang="en-US">
              <a:cs typeface="B Titr" pitchFamily="2" charset="-78"/>
            </a:endParaRPr>
          </a:p>
        </p:txBody>
      </p:sp>
      <p:grpSp>
        <p:nvGrpSpPr>
          <p:cNvPr id="6" name="Group 6"/>
          <p:cNvGrpSpPr>
            <a:grpSpLocks/>
          </p:cNvGrpSpPr>
          <p:nvPr/>
        </p:nvGrpSpPr>
        <p:grpSpPr bwMode="auto">
          <a:xfrm>
            <a:off x="1738314" y="2625726"/>
            <a:ext cx="1570037" cy="1008063"/>
            <a:chOff x="150" y="1654"/>
            <a:chExt cx="802" cy="635"/>
          </a:xfrm>
        </p:grpSpPr>
        <p:sp>
          <p:nvSpPr>
            <p:cNvPr id="7" name="Line 8"/>
            <p:cNvSpPr>
              <a:spLocks noChangeShapeType="1"/>
            </p:cNvSpPr>
            <p:nvPr/>
          </p:nvSpPr>
          <p:spPr bwMode="auto">
            <a:xfrm flipH="1">
              <a:off x="676" y="1982"/>
              <a:ext cx="276" cy="7"/>
            </a:xfrm>
            <a:prstGeom prst="line">
              <a:avLst/>
            </a:prstGeom>
            <a:ln>
              <a:solidFill>
                <a:schemeClr val="tx1"/>
              </a:solidFill>
              <a:headEnd/>
              <a:tailEnd type="triangle" w="med" len="me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fa-IR"/>
            </a:p>
          </p:txBody>
        </p:sp>
        <p:sp>
          <p:nvSpPr>
            <p:cNvPr id="8" name="Rectangle 7"/>
            <p:cNvSpPr>
              <a:spLocks noChangeArrowheads="1"/>
            </p:cNvSpPr>
            <p:nvPr/>
          </p:nvSpPr>
          <p:spPr bwMode="auto">
            <a:xfrm>
              <a:off x="150" y="1654"/>
              <a:ext cx="507" cy="63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lnSpc>
                  <a:spcPct val="120000"/>
                </a:lnSpc>
                <a:defRPr/>
              </a:pPr>
              <a:r>
                <a:rPr lang="fa-IR" dirty="0">
                  <a:cs typeface="B Titr" pitchFamily="2" charset="-78"/>
                </a:rPr>
                <a:t>محاسبه و </a:t>
              </a:r>
            </a:p>
            <a:p>
              <a:pPr algn="ctr">
                <a:lnSpc>
                  <a:spcPct val="120000"/>
                </a:lnSpc>
                <a:defRPr/>
              </a:pPr>
              <a:r>
                <a:rPr lang="fa-IR" dirty="0">
                  <a:cs typeface="B Titr" pitchFamily="2" charset="-78"/>
                </a:rPr>
                <a:t>ارزیابی </a:t>
              </a:r>
            </a:p>
            <a:p>
              <a:pPr algn="ctr">
                <a:lnSpc>
                  <a:spcPct val="120000"/>
                </a:lnSpc>
                <a:defRPr/>
              </a:pPr>
              <a:r>
                <a:rPr lang="fa-IR" dirty="0">
                  <a:cs typeface="B Titr" pitchFamily="2" charset="-78"/>
                </a:rPr>
                <a:t>عملکرد</a:t>
              </a:r>
              <a:endParaRPr lang="en-US" dirty="0">
                <a:cs typeface="B Titr" pitchFamily="2" charset="-78"/>
              </a:endParaRPr>
            </a:p>
          </p:txBody>
        </p:sp>
      </p:grpSp>
      <p:grpSp>
        <p:nvGrpSpPr>
          <p:cNvPr id="9" name="Group 9"/>
          <p:cNvGrpSpPr>
            <a:grpSpLocks/>
          </p:cNvGrpSpPr>
          <p:nvPr/>
        </p:nvGrpSpPr>
        <p:grpSpPr bwMode="auto">
          <a:xfrm>
            <a:off x="3238501" y="2625726"/>
            <a:ext cx="1357313" cy="1008063"/>
            <a:chOff x="1065" y="1654"/>
            <a:chExt cx="766" cy="635"/>
          </a:xfrm>
        </p:grpSpPr>
        <p:sp>
          <p:nvSpPr>
            <p:cNvPr id="10" name="Line 11"/>
            <p:cNvSpPr>
              <a:spLocks noChangeShapeType="1"/>
            </p:cNvSpPr>
            <p:nvPr/>
          </p:nvSpPr>
          <p:spPr bwMode="auto">
            <a:xfrm flipH="1">
              <a:off x="1591" y="1975"/>
              <a:ext cx="240" cy="7"/>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sp>
          <p:nvSpPr>
            <p:cNvPr id="11" name="Rectangle 10"/>
            <p:cNvSpPr>
              <a:spLocks noChangeArrowheads="1"/>
            </p:cNvSpPr>
            <p:nvPr/>
          </p:nvSpPr>
          <p:spPr bwMode="auto">
            <a:xfrm>
              <a:off x="1065" y="1654"/>
              <a:ext cx="501" cy="63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lnSpc>
                  <a:spcPct val="120000"/>
                </a:lnSpc>
                <a:defRPr/>
              </a:pPr>
              <a:r>
                <a:rPr lang="fa-IR" dirty="0">
                  <a:cs typeface="B Titr" pitchFamily="2" charset="-78"/>
                </a:rPr>
                <a:t>تخصیص </a:t>
              </a:r>
            </a:p>
            <a:p>
              <a:pPr algn="ctr">
                <a:lnSpc>
                  <a:spcPct val="120000"/>
                </a:lnSpc>
                <a:defRPr/>
              </a:pPr>
              <a:r>
                <a:rPr lang="fa-IR" dirty="0">
                  <a:cs typeface="B Titr" pitchFamily="2" charset="-78"/>
                </a:rPr>
                <a:t>منابع</a:t>
              </a:r>
              <a:endParaRPr lang="en-US" dirty="0">
                <a:cs typeface="B Titr" pitchFamily="2" charset="-78"/>
              </a:endParaRPr>
            </a:p>
          </p:txBody>
        </p:sp>
      </p:grpSp>
      <p:grpSp>
        <p:nvGrpSpPr>
          <p:cNvPr id="12" name="Group 12"/>
          <p:cNvGrpSpPr>
            <a:grpSpLocks/>
          </p:cNvGrpSpPr>
          <p:nvPr/>
        </p:nvGrpSpPr>
        <p:grpSpPr bwMode="auto">
          <a:xfrm>
            <a:off x="4454525" y="2625726"/>
            <a:ext cx="1784350" cy="1008063"/>
            <a:chOff x="1839" y="1654"/>
            <a:chExt cx="990" cy="635"/>
          </a:xfrm>
        </p:grpSpPr>
        <p:sp>
          <p:nvSpPr>
            <p:cNvPr id="13" name="Rectangle 13"/>
            <p:cNvSpPr>
              <a:spLocks noChangeArrowheads="1"/>
            </p:cNvSpPr>
            <p:nvPr/>
          </p:nvSpPr>
          <p:spPr bwMode="auto">
            <a:xfrm>
              <a:off x="1839" y="1654"/>
              <a:ext cx="723" cy="63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lnSpc>
                  <a:spcPct val="120000"/>
                </a:lnSpc>
                <a:defRPr/>
              </a:pPr>
              <a:r>
                <a:rPr lang="fa-IR" dirty="0">
                  <a:cs typeface="B Titr" pitchFamily="2" charset="-78"/>
                </a:rPr>
                <a:t>تعیین </a:t>
              </a:r>
            </a:p>
            <a:p>
              <a:pPr algn="ctr">
                <a:lnSpc>
                  <a:spcPct val="120000"/>
                </a:lnSpc>
                <a:defRPr/>
              </a:pPr>
              <a:r>
                <a:rPr lang="fa-IR" dirty="0">
                  <a:cs typeface="B Titr" pitchFamily="2" charset="-78"/>
                </a:rPr>
                <a:t>هدفهای سالانه </a:t>
              </a:r>
            </a:p>
            <a:p>
              <a:pPr algn="ctr">
                <a:lnSpc>
                  <a:spcPct val="120000"/>
                </a:lnSpc>
                <a:defRPr/>
              </a:pPr>
              <a:r>
                <a:rPr lang="fa-IR" dirty="0">
                  <a:cs typeface="B Titr" pitchFamily="2" charset="-78"/>
                </a:rPr>
                <a:t>و سیاستها</a:t>
              </a:r>
              <a:endParaRPr lang="en-US" dirty="0">
                <a:cs typeface="B Titr" pitchFamily="2" charset="-78"/>
              </a:endParaRPr>
            </a:p>
          </p:txBody>
        </p:sp>
        <p:sp>
          <p:nvSpPr>
            <p:cNvPr id="14" name="Line 14"/>
            <p:cNvSpPr>
              <a:spLocks noChangeShapeType="1"/>
            </p:cNvSpPr>
            <p:nvPr/>
          </p:nvSpPr>
          <p:spPr bwMode="auto">
            <a:xfrm flipH="1" flipV="1">
              <a:off x="2598" y="1964"/>
              <a:ext cx="231" cy="11"/>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grpSp>
      <p:sp>
        <p:nvSpPr>
          <p:cNvPr id="15" name="Rectangle 16"/>
          <p:cNvSpPr>
            <a:spLocks noChangeArrowheads="1"/>
          </p:cNvSpPr>
          <p:nvPr/>
        </p:nvSpPr>
        <p:spPr bwMode="auto">
          <a:xfrm>
            <a:off x="6024563" y="2625726"/>
            <a:ext cx="1217612" cy="10080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lnSpc>
                <a:spcPct val="120000"/>
              </a:lnSpc>
              <a:defRPr/>
            </a:pPr>
            <a:r>
              <a:rPr lang="fa-IR" dirty="0">
                <a:cs typeface="B Titr" pitchFamily="2" charset="-78"/>
              </a:rPr>
              <a:t>تدوین، ارزیابی</a:t>
            </a:r>
          </a:p>
          <a:p>
            <a:pPr algn="ctr">
              <a:lnSpc>
                <a:spcPct val="120000"/>
              </a:lnSpc>
              <a:defRPr/>
            </a:pPr>
            <a:r>
              <a:rPr lang="fa-IR" dirty="0">
                <a:cs typeface="B Titr" pitchFamily="2" charset="-78"/>
              </a:rPr>
              <a:t>و انتخاب </a:t>
            </a:r>
          </a:p>
          <a:p>
            <a:pPr algn="ctr">
              <a:lnSpc>
                <a:spcPct val="120000"/>
              </a:lnSpc>
              <a:defRPr/>
            </a:pPr>
            <a:r>
              <a:rPr lang="fa-IR" dirty="0">
                <a:cs typeface="B Titr" pitchFamily="2" charset="-78"/>
              </a:rPr>
              <a:t>استراتژی ها</a:t>
            </a:r>
            <a:endParaRPr lang="en-US" dirty="0">
              <a:cs typeface="B Titr" pitchFamily="2" charset="-78"/>
            </a:endParaRPr>
          </a:p>
        </p:txBody>
      </p:sp>
      <p:grpSp>
        <p:nvGrpSpPr>
          <p:cNvPr id="16" name="Group 18"/>
          <p:cNvGrpSpPr>
            <a:grpSpLocks/>
          </p:cNvGrpSpPr>
          <p:nvPr/>
        </p:nvGrpSpPr>
        <p:grpSpPr bwMode="auto">
          <a:xfrm>
            <a:off x="8372475" y="1114426"/>
            <a:ext cx="1233488" cy="4176713"/>
            <a:chOff x="4314" y="702"/>
            <a:chExt cx="777" cy="2631"/>
          </a:xfrm>
        </p:grpSpPr>
        <p:sp>
          <p:nvSpPr>
            <p:cNvPr id="199725" name="Line 21"/>
            <p:cNvSpPr>
              <a:spLocks noChangeShapeType="1"/>
            </p:cNvSpPr>
            <p:nvPr/>
          </p:nvSpPr>
          <p:spPr bwMode="auto">
            <a:xfrm flipV="1">
              <a:off x="4625" y="1324"/>
              <a:ext cx="10" cy="1375"/>
            </a:xfrm>
            <a:prstGeom prst="line">
              <a:avLst/>
            </a:prstGeom>
            <a:noFill/>
            <a:ln w="25400">
              <a:solidFill>
                <a:schemeClr val="tx1"/>
              </a:solidFill>
              <a:round/>
              <a:headEnd/>
              <a:tailEnd/>
            </a:ln>
          </p:spPr>
          <p:txBody>
            <a:bodyPr wrap="none" anchor="ctr"/>
            <a:lstStyle/>
            <a:p>
              <a:endParaRPr lang="en-US"/>
            </a:p>
          </p:txBody>
        </p:sp>
        <p:sp>
          <p:nvSpPr>
            <p:cNvPr id="18" name="Rectangle 19"/>
            <p:cNvSpPr>
              <a:spLocks noChangeArrowheads="1"/>
            </p:cNvSpPr>
            <p:nvPr/>
          </p:nvSpPr>
          <p:spPr bwMode="auto">
            <a:xfrm>
              <a:off x="4320" y="702"/>
              <a:ext cx="771" cy="63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lnSpc>
                  <a:spcPct val="120000"/>
                </a:lnSpc>
                <a:defRPr/>
              </a:pPr>
              <a:r>
                <a:rPr lang="fa-IR" dirty="0">
                  <a:cs typeface="B Titr" pitchFamily="2" charset="-78"/>
                </a:rPr>
                <a:t>بررسی </a:t>
              </a:r>
            </a:p>
            <a:p>
              <a:pPr algn="ctr">
                <a:lnSpc>
                  <a:spcPct val="120000"/>
                </a:lnSpc>
                <a:defRPr/>
              </a:pPr>
              <a:r>
                <a:rPr lang="fa-IR" dirty="0">
                  <a:cs typeface="B Titr" pitchFamily="2" charset="-78"/>
                </a:rPr>
                <a:t>عوامل خارجی </a:t>
              </a:r>
              <a:endParaRPr lang="en-US" dirty="0">
                <a:cs typeface="B Titr" pitchFamily="2" charset="-78"/>
              </a:endParaRPr>
            </a:p>
          </p:txBody>
        </p:sp>
        <p:sp>
          <p:nvSpPr>
            <p:cNvPr id="19" name="Rectangle 20"/>
            <p:cNvSpPr>
              <a:spLocks noChangeArrowheads="1"/>
            </p:cNvSpPr>
            <p:nvPr/>
          </p:nvSpPr>
          <p:spPr bwMode="auto">
            <a:xfrm>
              <a:off x="4314" y="2698"/>
              <a:ext cx="771" cy="63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lnSpc>
                  <a:spcPct val="120000"/>
                </a:lnSpc>
                <a:defRPr/>
              </a:pPr>
              <a:r>
                <a:rPr lang="fa-IR">
                  <a:cs typeface="B Titr" pitchFamily="2" charset="-78"/>
                </a:rPr>
                <a:t>بررسی </a:t>
              </a:r>
            </a:p>
            <a:p>
              <a:pPr algn="ctr">
                <a:lnSpc>
                  <a:spcPct val="120000"/>
                </a:lnSpc>
                <a:defRPr/>
              </a:pPr>
              <a:r>
                <a:rPr lang="fa-IR">
                  <a:cs typeface="B Titr" pitchFamily="2" charset="-78"/>
                </a:rPr>
                <a:t>عوامل داخلی </a:t>
              </a:r>
              <a:endParaRPr lang="en-US">
                <a:cs typeface="B Titr" pitchFamily="2" charset="-78"/>
              </a:endParaRPr>
            </a:p>
          </p:txBody>
        </p:sp>
      </p:grpSp>
      <p:grpSp>
        <p:nvGrpSpPr>
          <p:cNvPr id="17" name="Group 22"/>
          <p:cNvGrpSpPr>
            <a:grpSpLocks/>
          </p:cNvGrpSpPr>
          <p:nvPr/>
        </p:nvGrpSpPr>
        <p:grpSpPr bwMode="auto">
          <a:xfrm>
            <a:off x="1952626" y="727075"/>
            <a:ext cx="7929563" cy="4889500"/>
            <a:chOff x="304" y="458"/>
            <a:chExt cx="4995" cy="3080"/>
          </a:xfrm>
        </p:grpSpPr>
        <p:sp>
          <p:nvSpPr>
            <p:cNvPr id="199707" name="Line 23"/>
            <p:cNvSpPr>
              <a:spLocks noChangeShapeType="1"/>
            </p:cNvSpPr>
            <p:nvPr/>
          </p:nvSpPr>
          <p:spPr bwMode="auto">
            <a:xfrm flipV="1">
              <a:off x="5289" y="487"/>
              <a:ext cx="10" cy="1165"/>
            </a:xfrm>
            <a:prstGeom prst="line">
              <a:avLst/>
            </a:prstGeom>
            <a:noFill/>
            <a:ln w="38100">
              <a:solidFill>
                <a:schemeClr val="tx1"/>
              </a:solidFill>
              <a:round/>
              <a:headEnd type="stealth" w="med" len="med"/>
              <a:tailEnd/>
            </a:ln>
          </p:spPr>
          <p:txBody>
            <a:bodyPr wrap="none" anchor="ctr"/>
            <a:lstStyle/>
            <a:p>
              <a:endParaRPr lang="en-US"/>
            </a:p>
          </p:txBody>
        </p:sp>
        <p:sp>
          <p:nvSpPr>
            <p:cNvPr id="199708" name="Line 24"/>
            <p:cNvSpPr>
              <a:spLocks noChangeShapeType="1"/>
            </p:cNvSpPr>
            <p:nvPr/>
          </p:nvSpPr>
          <p:spPr bwMode="auto">
            <a:xfrm flipV="1">
              <a:off x="5240" y="2291"/>
              <a:ext cx="0" cy="1230"/>
            </a:xfrm>
            <a:prstGeom prst="line">
              <a:avLst/>
            </a:prstGeom>
            <a:noFill/>
            <a:ln w="38100">
              <a:solidFill>
                <a:schemeClr val="tx1"/>
              </a:solidFill>
              <a:round/>
              <a:headEnd/>
              <a:tailEnd type="stealth" w="med" len="med"/>
            </a:ln>
          </p:spPr>
          <p:txBody>
            <a:bodyPr wrap="none" anchor="ctr"/>
            <a:lstStyle/>
            <a:p>
              <a:endParaRPr lang="en-US"/>
            </a:p>
          </p:txBody>
        </p:sp>
        <p:sp>
          <p:nvSpPr>
            <p:cNvPr id="199709" name="Line 25"/>
            <p:cNvSpPr>
              <a:spLocks noChangeShapeType="1"/>
            </p:cNvSpPr>
            <p:nvPr/>
          </p:nvSpPr>
          <p:spPr bwMode="auto">
            <a:xfrm flipV="1">
              <a:off x="304" y="476"/>
              <a:ext cx="10" cy="1165"/>
            </a:xfrm>
            <a:prstGeom prst="line">
              <a:avLst/>
            </a:prstGeom>
            <a:noFill/>
            <a:ln w="38100">
              <a:solidFill>
                <a:schemeClr val="tx1"/>
              </a:solidFill>
              <a:round/>
              <a:headEnd/>
              <a:tailEnd/>
            </a:ln>
          </p:spPr>
          <p:txBody>
            <a:bodyPr wrap="none" anchor="ctr"/>
            <a:lstStyle/>
            <a:p>
              <a:endParaRPr lang="en-US"/>
            </a:p>
          </p:txBody>
        </p:sp>
        <p:sp>
          <p:nvSpPr>
            <p:cNvPr id="199710" name="Line 26"/>
            <p:cNvSpPr>
              <a:spLocks noChangeShapeType="1"/>
            </p:cNvSpPr>
            <p:nvPr/>
          </p:nvSpPr>
          <p:spPr bwMode="auto">
            <a:xfrm flipV="1">
              <a:off x="313" y="2280"/>
              <a:ext cx="0" cy="1230"/>
            </a:xfrm>
            <a:prstGeom prst="line">
              <a:avLst/>
            </a:prstGeom>
            <a:noFill/>
            <a:ln w="38100">
              <a:solidFill>
                <a:schemeClr val="tx1"/>
              </a:solidFill>
              <a:round/>
              <a:headEnd/>
              <a:tailEnd/>
            </a:ln>
          </p:spPr>
          <p:txBody>
            <a:bodyPr wrap="none" anchor="ctr"/>
            <a:lstStyle/>
            <a:p>
              <a:endParaRPr lang="en-US"/>
            </a:p>
          </p:txBody>
        </p:sp>
        <p:sp>
          <p:nvSpPr>
            <p:cNvPr id="199711" name="Line 27"/>
            <p:cNvSpPr>
              <a:spLocks noChangeShapeType="1"/>
            </p:cNvSpPr>
            <p:nvPr/>
          </p:nvSpPr>
          <p:spPr bwMode="auto">
            <a:xfrm>
              <a:off x="323" y="467"/>
              <a:ext cx="4962" cy="29"/>
            </a:xfrm>
            <a:prstGeom prst="line">
              <a:avLst/>
            </a:prstGeom>
            <a:noFill/>
            <a:ln w="38100">
              <a:solidFill>
                <a:schemeClr val="tx1"/>
              </a:solidFill>
              <a:round/>
              <a:headEnd/>
              <a:tailEnd/>
            </a:ln>
          </p:spPr>
          <p:txBody>
            <a:bodyPr wrap="none" anchor="ctr"/>
            <a:lstStyle/>
            <a:p>
              <a:endParaRPr lang="en-US"/>
            </a:p>
          </p:txBody>
        </p:sp>
        <p:sp>
          <p:nvSpPr>
            <p:cNvPr id="199712" name="Line 28"/>
            <p:cNvSpPr>
              <a:spLocks noChangeShapeType="1"/>
            </p:cNvSpPr>
            <p:nvPr/>
          </p:nvSpPr>
          <p:spPr bwMode="auto">
            <a:xfrm>
              <a:off x="317" y="3509"/>
              <a:ext cx="4923" cy="29"/>
            </a:xfrm>
            <a:prstGeom prst="line">
              <a:avLst/>
            </a:prstGeom>
            <a:noFill/>
            <a:ln w="38100">
              <a:solidFill>
                <a:schemeClr val="tx1"/>
              </a:solidFill>
              <a:round/>
              <a:headEnd/>
              <a:tailEnd/>
            </a:ln>
          </p:spPr>
          <p:txBody>
            <a:bodyPr wrap="none" anchor="ctr"/>
            <a:lstStyle/>
            <a:p>
              <a:endParaRPr lang="en-US"/>
            </a:p>
          </p:txBody>
        </p:sp>
        <p:sp>
          <p:nvSpPr>
            <p:cNvPr id="199713" name="Line 29"/>
            <p:cNvSpPr>
              <a:spLocks noChangeShapeType="1"/>
            </p:cNvSpPr>
            <p:nvPr/>
          </p:nvSpPr>
          <p:spPr bwMode="auto">
            <a:xfrm>
              <a:off x="1247" y="476"/>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99714" name="Line 30"/>
            <p:cNvSpPr>
              <a:spLocks noChangeShapeType="1"/>
            </p:cNvSpPr>
            <p:nvPr/>
          </p:nvSpPr>
          <p:spPr bwMode="auto">
            <a:xfrm>
              <a:off x="2191" y="458"/>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99715" name="Line 31"/>
            <p:cNvSpPr>
              <a:spLocks noChangeShapeType="1"/>
            </p:cNvSpPr>
            <p:nvPr/>
          </p:nvSpPr>
          <p:spPr bwMode="auto">
            <a:xfrm>
              <a:off x="3198" y="467"/>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99716" name="Line 32"/>
            <p:cNvSpPr>
              <a:spLocks noChangeShapeType="1"/>
            </p:cNvSpPr>
            <p:nvPr/>
          </p:nvSpPr>
          <p:spPr bwMode="auto">
            <a:xfrm>
              <a:off x="4214" y="476"/>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99717" name="Line 33"/>
            <p:cNvSpPr>
              <a:spLocks noChangeShapeType="1"/>
            </p:cNvSpPr>
            <p:nvPr/>
          </p:nvSpPr>
          <p:spPr bwMode="auto">
            <a:xfrm>
              <a:off x="4830" y="476"/>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99718" name="Line 34"/>
            <p:cNvSpPr>
              <a:spLocks noChangeShapeType="1"/>
            </p:cNvSpPr>
            <p:nvPr/>
          </p:nvSpPr>
          <p:spPr bwMode="auto">
            <a:xfrm flipV="1">
              <a:off x="1247"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99719" name="Line 35"/>
            <p:cNvSpPr>
              <a:spLocks noChangeShapeType="1"/>
            </p:cNvSpPr>
            <p:nvPr/>
          </p:nvSpPr>
          <p:spPr bwMode="auto">
            <a:xfrm flipV="1">
              <a:off x="2218" y="3330"/>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99720" name="Line 36"/>
            <p:cNvSpPr>
              <a:spLocks noChangeShapeType="1"/>
            </p:cNvSpPr>
            <p:nvPr/>
          </p:nvSpPr>
          <p:spPr bwMode="auto">
            <a:xfrm flipV="1">
              <a:off x="3198"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99721" name="Line 37"/>
            <p:cNvSpPr>
              <a:spLocks noChangeShapeType="1"/>
            </p:cNvSpPr>
            <p:nvPr/>
          </p:nvSpPr>
          <p:spPr bwMode="auto">
            <a:xfrm flipV="1">
              <a:off x="4195"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99722" name="Line 38"/>
            <p:cNvSpPr>
              <a:spLocks noChangeShapeType="1"/>
            </p:cNvSpPr>
            <p:nvPr/>
          </p:nvSpPr>
          <p:spPr bwMode="auto">
            <a:xfrm flipV="1">
              <a:off x="4830"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99723" name="Line 39"/>
            <p:cNvSpPr>
              <a:spLocks noChangeShapeType="1"/>
            </p:cNvSpPr>
            <p:nvPr/>
          </p:nvSpPr>
          <p:spPr bwMode="auto">
            <a:xfrm>
              <a:off x="313" y="2296"/>
              <a:ext cx="0" cy="318"/>
            </a:xfrm>
            <a:prstGeom prst="line">
              <a:avLst/>
            </a:prstGeom>
            <a:noFill/>
            <a:ln w="38100">
              <a:solidFill>
                <a:schemeClr val="tx1"/>
              </a:solidFill>
              <a:round/>
              <a:headEnd/>
              <a:tailEnd type="triangle" w="lg" len="lg"/>
            </a:ln>
          </p:spPr>
          <p:txBody>
            <a:bodyPr wrap="none" anchor="ctr"/>
            <a:lstStyle/>
            <a:p>
              <a:endParaRPr lang="en-US"/>
            </a:p>
          </p:txBody>
        </p:sp>
        <p:sp>
          <p:nvSpPr>
            <p:cNvPr id="199724" name="Line 40"/>
            <p:cNvSpPr>
              <a:spLocks noChangeShapeType="1"/>
            </p:cNvSpPr>
            <p:nvPr/>
          </p:nvSpPr>
          <p:spPr bwMode="auto">
            <a:xfrm rot="10800000">
              <a:off x="304" y="1298"/>
              <a:ext cx="0" cy="318"/>
            </a:xfrm>
            <a:prstGeom prst="line">
              <a:avLst/>
            </a:prstGeom>
            <a:noFill/>
            <a:ln w="38100">
              <a:solidFill>
                <a:schemeClr val="tx1"/>
              </a:solidFill>
              <a:round/>
              <a:headEnd/>
              <a:tailEnd type="triangle" w="lg" len="lg"/>
            </a:ln>
          </p:spPr>
          <p:txBody>
            <a:bodyPr wrap="none" anchor="ctr"/>
            <a:lstStyle/>
            <a:p>
              <a:endParaRPr lang="en-US"/>
            </a:p>
          </p:txBody>
        </p:sp>
      </p:grpSp>
      <p:grpSp>
        <p:nvGrpSpPr>
          <p:cNvPr id="20" name="Group 46"/>
          <p:cNvGrpSpPr>
            <a:grpSpLocks/>
          </p:cNvGrpSpPr>
          <p:nvPr/>
        </p:nvGrpSpPr>
        <p:grpSpPr bwMode="auto">
          <a:xfrm>
            <a:off x="3167064" y="5630863"/>
            <a:ext cx="2655887" cy="360362"/>
            <a:chOff x="1035" y="3666"/>
            <a:chExt cx="1673" cy="227"/>
          </a:xfrm>
        </p:grpSpPr>
        <p:sp>
          <p:nvSpPr>
            <p:cNvPr id="199704" name="Rectangle 47"/>
            <p:cNvSpPr>
              <a:spLocks noChangeArrowheads="1"/>
            </p:cNvSpPr>
            <p:nvPr/>
          </p:nvSpPr>
          <p:spPr bwMode="auto">
            <a:xfrm>
              <a:off x="1301" y="3666"/>
              <a:ext cx="907" cy="227"/>
            </a:xfrm>
            <a:prstGeom prst="rect">
              <a:avLst/>
            </a:prstGeom>
            <a:noFill/>
            <a:ln w="28575" algn="ctr">
              <a:noFill/>
              <a:miter lim="800000"/>
              <a:headEnd/>
              <a:tailEnd/>
            </a:ln>
          </p:spPr>
          <p:txBody>
            <a:bodyPr wrap="none" anchor="ctr"/>
            <a:lstStyle/>
            <a:p>
              <a:pPr algn="ctr"/>
              <a:r>
                <a:rPr lang="fa-IR">
                  <a:cs typeface="B Traffic" pitchFamily="2" charset="-78"/>
                </a:rPr>
                <a:t>اجرای استراتژی </a:t>
              </a:r>
              <a:endParaRPr lang="en-US">
                <a:cs typeface="B Traffic" pitchFamily="2" charset="-78"/>
              </a:endParaRPr>
            </a:p>
          </p:txBody>
        </p:sp>
        <p:sp>
          <p:nvSpPr>
            <p:cNvPr id="199705" name="Line 48"/>
            <p:cNvSpPr>
              <a:spLocks noChangeShapeType="1"/>
            </p:cNvSpPr>
            <p:nvPr/>
          </p:nvSpPr>
          <p:spPr bwMode="auto">
            <a:xfrm>
              <a:off x="2254" y="3792"/>
              <a:ext cx="454" cy="1"/>
            </a:xfrm>
            <a:prstGeom prst="line">
              <a:avLst/>
            </a:prstGeom>
            <a:noFill/>
            <a:ln w="28575">
              <a:solidFill>
                <a:schemeClr val="tx1"/>
              </a:solidFill>
              <a:round/>
              <a:headEnd/>
              <a:tailEnd type="triangle" w="med" len="med"/>
            </a:ln>
          </p:spPr>
          <p:txBody>
            <a:bodyPr wrap="none" anchor="ctr"/>
            <a:lstStyle/>
            <a:p>
              <a:endParaRPr lang="en-US"/>
            </a:p>
          </p:txBody>
        </p:sp>
        <p:sp>
          <p:nvSpPr>
            <p:cNvPr id="199706" name="Line 49"/>
            <p:cNvSpPr>
              <a:spLocks noChangeShapeType="1"/>
            </p:cNvSpPr>
            <p:nvPr/>
          </p:nvSpPr>
          <p:spPr bwMode="auto">
            <a:xfrm flipH="1">
              <a:off x="1035" y="3764"/>
              <a:ext cx="326" cy="0"/>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21" name="Group 50"/>
          <p:cNvGrpSpPr>
            <a:grpSpLocks/>
          </p:cNvGrpSpPr>
          <p:nvPr/>
        </p:nvGrpSpPr>
        <p:grpSpPr bwMode="auto">
          <a:xfrm>
            <a:off x="5843589" y="5616576"/>
            <a:ext cx="3455987" cy="385763"/>
            <a:chOff x="2699" y="3657"/>
            <a:chExt cx="2177" cy="243"/>
          </a:xfrm>
        </p:grpSpPr>
        <p:sp>
          <p:nvSpPr>
            <p:cNvPr id="199701" name="Rectangle 51"/>
            <p:cNvSpPr>
              <a:spLocks noChangeArrowheads="1"/>
            </p:cNvSpPr>
            <p:nvPr/>
          </p:nvSpPr>
          <p:spPr bwMode="auto">
            <a:xfrm>
              <a:off x="3969" y="3657"/>
              <a:ext cx="907" cy="227"/>
            </a:xfrm>
            <a:prstGeom prst="rect">
              <a:avLst/>
            </a:prstGeom>
            <a:noFill/>
            <a:ln w="28575" algn="ctr">
              <a:noFill/>
              <a:miter lim="800000"/>
              <a:headEnd/>
              <a:tailEnd/>
            </a:ln>
          </p:spPr>
          <p:txBody>
            <a:bodyPr wrap="none" anchor="ctr"/>
            <a:lstStyle/>
            <a:p>
              <a:pPr algn="ctr"/>
              <a:r>
                <a:rPr lang="fa-IR">
                  <a:cs typeface="B Traffic" pitchFamily="2" charset="-78"/>
                </a:rPr>
                <a:t>تدوین استراتژی </a:t>
              </a:r>
              <a:endParaRPr lang="en-US">
                <a:cs typeface="B Traffic" pitchFamily="2" charset="-78"/>
              </a:endParaRPr>
            </a:p>
          </p:txBody>
        </p:sp>
        <p:sp>
          <p:nvSpPr>
            <p:cNvPr id="199702" name="Line 52"/>
            <p:cNvSpPr>
              <a:spLocks noChangeShapeType="1"/>
            </p:cNvSpPr>
            <p:nvPr/>
          </p:nvSpPr>
          <p:spPr bwMode="auto">
            <a:xfrm>
              <a:off x="2699" y="3674"/>
              <a:ext cx="0" cy="226"/>
            </a:xfrm>
            <a:prstGeom prst="line">
              <a:avLst/>
            </a:prstGeom>
            <a:noFill/>
            <a:ln w="28575">
              <a:solidFill>
                <a:schemeClr val="tx1"/>
              </a:solidFill>
              <a:round/>
              <a:headEnd/>
              <a:tailEnd/>
            </a:ln>
          </p:spPr>
          <p:txBody>
            <a:bodyPr wrap="none" anchor="ctr"/>
            <a:lstStyle/>
            <a:p>
              <a:endParaRPr lang="en-US"/>
            </a:p>
          </p:txBody>
        </p:sp>
        <p:sp>
          <p:nvSpPr>
            <p:cNvPr id="199703" name="Line 54"/>
            <p:cNvSpPr>
              <a:spLocks noChangeShapeType="1"/>
            </p:cNvSpPr>
            <p:nvPr/>
          </p:nvSpPr>
          <p:spPr bwMode="auto">
            <a:xfrm flipH="1">
              <a:off x="2699" y="3793"/>
              <a:ext cx="1224" cy="0"/>
            </a:xfrm>
            <a:prstGeom prst="line">
              <a:avLst/>
            </a:prstGeom>
            <a:noFill/>
            <a:ln w="28575">
              <a:solidFill>
                <a:schemeClr val="tx1"/>
              </a:solidFill>
              <a:round/>
              <a:headEnd/>
              <a:tailEnd type="triangle" w="med" len="med"/>
            </a:ln>
          </p:spPr>
          <p:txBody>
            <a:bodyPr wrap="none" anchor="ctr"/>
            <a:lstStyle/>
            <a:p>
              <a:endParaRPr lang="en-US"/>
            </a:p>
          </p:txBody>
        </p:sp>
      </p:grpSp>
      <p:sp>
        <p:nvSpPr>
          <p:cNvPr id="50" name="Rectangle 55"/>
          <p:cNvSpPr>
            <a:spLocks noChangeArrowheads="1"/>
          </p:cNvSpPr>
          <p:nvPr/>
        </p:nvSpPr>
        <p:spPr bwMode="auto">
          <a:xfrm>
            <a:off x="3413125" y="354013"/>
            <a:ext cx="5111750" cy="360362"/>
          </a:xfrm>
          <a:prstGeom prst="rect">
            <a:avLst/>
          </a:prstGeom>
          <a:noFill/>
          <a:ln w="28575" algn="ctr">
            <a:noFill/>
            <a:miter lim="800000"/>
            <a:headEnd/>
            <a:tailEnd/>
          </a:ln>
          <a:effectLst>
            <a:outerShdw dist="35921" dir="2700000" algn="ctr" rotWithShape="0">
              <a:schemeClr val="bg2">
                <a:alpha val="50000"/>
              </a:schemeClr>
            </a:outerShdw>
          </a:effectLst>
        </p:spPr>
        <p:txBody>
          <a:bodyPr wrap="none" anchor="ctr"/>
          <a:lstStyle/>
          <a:p>
            <a:pPr algn="ctr">
              <a:defRPr/>
            </a:pPr>
            <a:r>
              <a:rPr lang="fa-IR" sz="2800" dirty="0">
                <a:solidFill>
                  <a:srgbClr val="C00000"/>
                </a:solidFill>
                <a:latin typeface="Arial" pitchFamily="34" charset="0"/>
                <a:cs typeface="B Titr" pitchFamily="2" charset="-78"/>
              </a:rPr>
              <a:t>الگوی جامع مدیریت استراتژیک </a:t>
            </a:r>
            <a:endParaRPr lang="en-US" sz="2800" dirty="0">
              <a:solidFill>
                <a:srgbClr val="C00000"/>
              </a:solidFill>
              <a:latin typeface="Arial" pitchFamily="34" charset="0"/>
              <a:cs typeface="B Titr" pitchFamily="2" charset="-78"/>
            </a:endParaRPr>
          </a:p>
        </p:txBody>
      </p:sp>
      <p:cxnSp>
        <p:nvCxnSpPr>
          <p:cNvPr id="51" name="Straight Arrow Connector 50"/>
          <p:cNvCxnSpPr>
            <a:stCxn id="199701" idx="3"/>
          </p:cNvCxnSpPr>
          <p:nvPr/>
        </p:nvCxnSpPr>
        <p:spPr>
          <a:xfrm flipV="1">
            <a:off x="9299575" y="5786438"/>
            <a:ext cx="439738" cy="1111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Slide Number Placeholder 21"/>
          <p:cNvSpPr>
            <a:spLocks noGrp="1"/>
          </p:cNvSpPr>
          <p:nvPr>
            <p:ph type="sldNum" sz="quarter" idx="12"/>
          </p:nvPr>
        </p:nvSpPr>
        <p:spPr/>
        <p:txBody>
          <a:bodyPr/>
          <a:lstStyle/>
          <a:p>
            <a:fld id="{2E913F20-3FAA-4128-8D06-C3B0AA9DFCF9}" type="slidenum">
              <a:rPr lang="en-US" smtClean="0"/>
              <a:t>152</a:t>
            </a:fld>
            <a:endParaRPr lang="en-US"/>
          </a:p>
        </p:txBody>
      </p:sp>
      <p:sp>
        <p:nvSpPr>
          <p:cNvPr id="23" name="TextBox 22"/>
          <p:cNvSpPr txBox="1"/>
          <p:nvPr/>
        </p:nvSpPr>
        <p:spPr>
          <a:xfrm>
            <a:off x="1573215" y="5643564"/>
            <a:ext cx="1452374" cy="307777"/>
          </a:xfrm>
          <a:prstGeom prst="rect">
            <a:avLst/>
          </a:prstGeom>
          <a:noFill/>
        </p:spPr>
        <p:txBody>
          <a:bodyPr wrap="square" rtlCol="0">
            <a:spAutoFit/>
          </a:bodyPr>
          <a:lstStyle/>
          <a:p>
            <a:pPr algn="r"/>
            <a:r>
              <a:rPr lang="fa-IR" sz="1400" b="1" dirty="0" smtClean="0">
                <a:latin typeface="_PDMS_Saleem_QuranFont" panose="02010000000000000000" pitchFamily="2" charset="-78"/>
                <a:cs typeface="B Yekan" panose="00000400000000000000" pitchFamily="2" charset="-78"/>
              </a:rPr>
              <a:t>ارزیابی استراتژی</a:t>
            </a:r>
            <a:endParaRPr lang="en-US" sz="1400" b="1" dirty="0">
              <a:latin typeface="_PDMS_Saleem_QuranFont" panose="02010000000000000000" pitchFamily="2" charset="-78"/>
              <a:cs typeface="B Yekan" panose="00000400000000000000" pitchFamily="2" charset="-78"/>
            </a:endParaRPr>
          </a:p>
        </p:txBody>
      </p:sp>
    </p:spTree>
    <p:extLst>
      <p:ext uri="{BB962C8B-B14F-4D97-AF65-F5344CB8AC3E}">
        <p14:creationId xmlns:p14="http://schemas.microsoft.com/office/powerpoint/2010/main" val="1160499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ox(out)">
                                      <p:cBhvr>
                                        <p:cTn id="7" dur="2000"/>
                                        <p:tgtEl>
                                          <p:spTgt spid="50"/>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2000"/>
                                        <p:tgtEl>
                                          <p:spTgt spid="4"/>
                                        </p:tgtEl>
                                      </p:cBhvr>
                                    </p:animEffect>
                                  </p:childTnLst>
                                </p:cTn>
                              </p:par>
                            </p:childTnLst>
                          </p:cTn>
                        </p:par>
                        <p:par>
                          <p:cTn id="12" fill="hold">
                            <p:stCondLst>
                              <p:cond delay="4000"/>
                            </p:stCondLst>
                            <p:childTnLst>
                              <p:par>
                                <p:cTn id="13" presetID="4" presetClass="entr" presetSubtype="3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out)">
                                      <p:cBhvr>
                                        <p:cTn id="15" dur="2000"/>
                                        <p:tgtEl>
                                          <p:spTgt spid="16"/>
                                        </p:tgtEl>
                                      </p:cBhvr>
                                    </p:animEffect>
                                  </p:childTnLst>
                                </p:cTn>
                              </p:par>
                            </p:childTnLst>
                          </p:cTn>
                        </p:par>
                        <p:par>
                          <p:cTn id="16" fill="hold">
                            <p:stCondLst>
                              <p:cond delay="6000"/>
                            </p:stCondLst>
                            <p:childTnLst>
                              <p:par>
                                <p:cTn id="17" presetID="4"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2000"/>
                                        <p:tgtEl>
                                          <p:spTgt spid="12"/>
                                        </p:tgtEl>
                                      </p:cBhvr>
                                    </p:animEffect>
                                  </p:childTnLst>
                                </p:cTn>
                              </p:par>
                            </p:childTnLst>
                          </p:cTn>
                        </p:par>
                        <p:par>
                          <p:cTn id="20" fill="hold">
                            <p:stCondLst>
                              <p:cond delay="8000"/>
                            </p:stCondLst>
                            <p:childTnLst>
                              <p:par>
                                <p:cTn id="21" presetID="4"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2000"/>
                                        <p:tgtEl>
                                          <p:spTgt spid="9"/>
                                        </p:tgtEl>
                                      </p:cBhvr>
                                    </p:animEffect>
                                  </p:childTnLst>
                                </p:cTn>
                              </p:par>
                            </p:childTnLst>
                          </p:cTn>
                        </p:par>
                        <p:par>
                          <p:cTn id="24" fill="hold">
                            <p:stCondLst>
                              <p:cond delay="10000"/>
                            </p:stCondLst>
                            <p:childTnLst>
                              <p:par>
                                <p:cTn id="25" presetID="4"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2000"/>
                                        <p:tgtEl>
                                          <p:spTgt spid="6"/>
                                        </p:tgtEl>
                                      </p:cBhvr>
                                    </p:animEffect>
                                  </p:childTnLst>
                                </p:cTn>
                              </p:par>
                            </p:childTnLst>
                          </p:cTn>
                        </p:par>
                        <p:par>
                          <p:cTn id="28" fill="hold">
                            <p:stCondLst>
                              <p:cond delay="12000"/>
                            </p:stCondLst>
                            <p:childTnLst>
                              <p:par>
                                <p:cTn id="29" presetID="3" presetClass="entr" presetSubtype="5"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vertical)">
                                      <p:cBhvr>
                                        <p:cTn id="31" dur="2000"/>
                                        <p:tgtEl>
                                          <p:spTgt spid="17"/>
                                        </p:tgtEl>
                                      </p:cBhvr>
                                    </p:animEffect>
                                  </p:childTnLst>
                                </p:cTn>
                              </p:par>
                            </p:childTnLst>
                          </p:cTn>
                        </p:par>
                        <p:par>
                          <p:cTn id="32" fill="hold">
                            <p:stCondLst>
                              <p:cond delay="14000"/>
                            </p:stCondLst>
                            <p:childTnLst>
                              <p:par>
                                <p:cTn id="33" presetID="4" presetClass="entr" presetSubtype="16"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ox(in)">
                                      <p:cBhvr>
                                        <p:cTn id="35" dur="2000"/>
                                        <p:tgtEl>
                                          <p:spTgt spid="21"/>
                                        </p:tgtEl>
                                      </p:cBhvr>
                                    </p:animEffect>
                                  </p:childTnLst>
                                </p:cTn>
                              </p:par>
                            </p:childTnLst>
                          </p:cTn>
                        </p:par>
                        <p:par>
                          <p:cTn id="36" fill="hold">
                            <p:stCondLst>
                              <p:cond delay="16000"/>
                            </p:stCondLst>
                            <p:childTnLst>
                              <p:par>
                                <p:cTn id="37" presetID="4" presetClass="entr" presetSubtype="16"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ox(in)">
                                      <p:cBhvr>
                                        <p:cTn id="3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0"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134100" y="183793"/>
            <a:ext cx="4758018" cy="571500"/>
          </a:xfrm>
          <a:prstGeom prst="rect">
            <a:avLst/>
          </a:prstGeom>
          <a:noFill/>
          <a:ln w="9525">
            <a:noFill/>
            <a:miter lim="800000"/>
            <a:headEnd/>
            <a:tailEnd/>
          </a:ln>
        </p:spPr>
        <p:txBody>
          <a:bodyPr anchor="ctr"/>
          <a:lstStyle/>
          <a:p>
            <a:r>
              <a:rPr lang="ar-SA" sz="2800" dirty="0">
                <a:latin typeface="Times New Roman" pitchFamily="18" charset="0"/>
                <a:cs typeface="B Titr" pitchFamily="2" charset="-78"/>
              </a:rPr>
              <a:t>براي كسب اهداف يك سازمان بايد :</a:t>
            </a:r>
            <a:endParaRPr lang="en-US" sz="2800" dirty="0">
              <a:latin typeface="Times New Roman" pitchFamily="18" charset="0"/>
              <a:cs typeface="B Titr" pitchFamily="2" charset="-78"/>
            </a:endParaRPr>
          </a:p>
        </p:txBody>
      </p:sp>
      <p:sp>
        <p:nvSpPr>
          <p:cNvPr id="3" name="Rectangle 3"/>
          <p:cNvSpPr>
            <a:spLocks noChangeArrowheads="1"/>
          </p:cNvSpPr>
          <p:nvPr/>
        </p:nvSpPr>
        <p:spPr bwMode="auto">
          <a:xfrm>
            <a:off x="1524000" y="935038"/>
            <a:ext cx="9650506" cy="4695825"/>
          </a:xfrm>
          <a:prstGeom prst="rect">
            <a:avLst/>
          </a:prstGeom>
          <a:noFill/>
          <a:ln w="9525">
            <a:noFill/>
            <a:miter lim="800000"/>
            <a:headEnd/>
            <a:tailEnd/>
          </a:ln>
        </p:spPr>
        <p:txBody>
          <a:bodyPr/>
          <a:lstStyle/>
          <a:p>
            <a:pPr marL="342900" indent="-342900" algn="justLow" rtl="1">
              <a:lnSpc>
                <a:spcPct val="150000"/>
              </a:lnSpc>
            </a:pPr>
            <a:r>
              <a:rPr lang="ar-SA" sz="2400" b="1" dirty="0">
                <a:latin typeface="Times New Roman" pitchFamily="18" charset="0"/>
                <a:cs typeface="B Nazanin" pitchFamily="2" charset="-78"/>
              </a:rPr>
              <a:t>1- تعيين مأموريت يا رسالت شركت . شامل بيانيه‏هاي سازمان درباره مقاصد ، فلسفه و اهداف سازمان</a:t>
            </a:r>
          </a:p>
          <a:p>
            <a:pPr marL="342900" indent="-342900" algn="justLow" rtl="1">
              <a:lnSpc>
                <a:spcPct val="150000"/>
              </a:lnSpc>
            </a:pPr>
            <a:r>
              <a:rPr lang="ar-SA" sz="2400" b="1" dirty="0">
                <a:latin typeface="Times New Roman" pitchFamily="18" charset="0"/>
                <a:cs typeface="B Nazanin" pitchFamily="2" charset="-78"/>
              </a:rPr>
              <a:t>2- ارائه نمايي از مجموعه شركت يا سازمان كه همه موقعيتهاي محيط داخلي و توانايي دروني آن را بيان نمايد.</a:t>
            </a:r>
          </a:p>
          <a:p>
            <a:pPr marL="342900" indent="-342900" algn="justLow" rtl="1">
              <a:lnSpc>
                <a:spcPct val="150000"/>
              </a:lnSpc>
            </a:pPr>
            <a:r>
              <a:rPr lang="ar-SA" sz="2400" b="1" dirty="0">
                <a:latin typeface="Times New Roman" pitchFamily="18" charset="0"/>
                <a:cs typeface="B Nazanin" pitchFamily="2" charset="-78"/>
              </a:rPr>
              <a:t>3- ارزيابي محيط خارجي سازمان با استفاده از واژه‏هاي رقابتي و كلماتي كه بيانگر عوامل عمومي محيط باشد.</a:t>
            </a:r>
          </a:p>
          <a:p>
            <a:pPr marL="342900" indent="-342900" algn="justLow" rtl="1">
              <a:lnSpc>
                <a:spcPct val="150000"/>
              </a:lnSpc>
            </a:pPr>
            <a:r>
              <a:rPr lang="ar-SA" sz="2400" b="1" dirty="0">
                <a:latin typeface="Times New Roman" pitchFamily="18" charset="0"/>
                <a:cs typeface="B Nazanin" pitchFamily="2" charset="-78"/>
              </a:rPr>
              <a:t>4- تجزيه و تحليل راه‏حلهاي ممكن كه از مقايسه امكانات مادي سازمان با محيط خارجي صورت مي‏گيرد.</a:t>
            </a:r>
          </a:p>
          <a:p>
            <a:pPr marL="342900" indent="-342900" algn="justLow" rtl="1">
              <a:lnSpc>
                <a:spcPct val="150000"/>
              </a:lnSpc>
            </a:pPr>
            <a:r>
              <a:rPr lang="ar-SA" sz="2400" b="1" dirty="0">
                <a:latin typeface="Times New Roman" pitchFamily="18" charset="0"/>
                <a:cs typeface="B Nazanin" pitchFamily="2" charset="-78"/>
              </a:rPr>
              <a:t>5- تعيين راه‏حل مطلوب ، هنگامي كه امكانات در مورد مأمورتيهاي سازمان سنجيده مي‏شود</a:t>
            </a:r>
            <a:r>
              <a:rPr lang="ar-SA" sz="2400" b="1" dirty="0" smtClean="0">
                <a:latin typeface="Times New Roman" pitchFamily="18" charset="0"/>
                <a:cs typeface="B Nazanin" pitchFamily="2" charset="-78"/>
              </a:rPr>
              <a:t>.</a:t>
            </a:r>
            <a:endParaRPr lang="ar-SA" sz="2400" b="1" dirty="0">
              <a:latin typeface="Times New Roman" pitchFamily="18" charset="0"/>
              <a:cs typeface="B Nazanin" pitchFamily="2" charset="-78"/>
            </a:endParaRPr>
          </a:p>
        </p:txBody>
      </p:sp>
      <p:sp>
        <p:nvSpPr>
          <p:cNvPr id="4" name="Slide Number Placeholder 3"/>
          <p:cNvSpPr>
            <a:spLocks noGrp="1"/>
          </p:cNvSpPr>
          <p:nvPr>
            <p:ph type="sldNum" sz="quarter" idx="12"/>
          </p:nvPr>
        </p:nvSpPr>
        <p:spPr/>
        <p:txBody>
          <a:bodyPr/>
          <a:lstStyle/>
          <a:p>
            <a:fld id="{2E913F20-3FAA-4128-8D06-C3B0AA9DFCF9}" type="slidenum">
              <a:rPr lang="en-US" smtClean="0"/>
              <a:t>153</a:t>
            </a:fld>
            <a:endParaRPr lang="en-US"/>
          </a:p>
        </p:txBody>
      </p:sp>
    </p:spTree>
    <p:extLst>
      <p:ext uri="{BB962C8B-B14F-4D97-AF65-F5344CB8AC3E}">
        <p14:creationId xmlns:p14="http://schemas.microsoft.com/office/powerpoint/2010/main" val="1119476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913F20-3FAA-4128-8D06-C3B0AA9DFCF9}" type="slidenum">
              <a:rPr lang="en-US" smtClean="0"/>
              <a:t>154</a:t>
            </a:fld>
            <a:endParaRPr lang="en-US"/>
          </a:p>
        </p:txBody>
      </p:sp>
      <p:sp>
        <p:nvSpPr>
          <p:cNvPr id="3" name="Rectangle 2"/>
          <p:cNvSpPr/>
          <p:nvPr/>
        </p:nvSpPr>
        <p:spPr>
          <a:xfrm>
            <a:off x="1680883" y="209559"/>
            <a:ext cx="9480176" cy="5855449"/>
          </a:xfrm>
          <a:prstGeom prst="rect">
            <a:avLst/>
          </a:prstGeom>
        </p:spPr>
        <p:txBody>
          <a:bodyPr wrap="square">
            <a:spAutoFit/>
          </a:bodyPr>
          <a:lstStyle/>
          <a:p>
            <a:pPr marL="342900" indent="-342900" algn="justLow" rtl="1">
              <a:lnSpc>
                <a:spcPct val="150000"/>
              </a:lnSpc>
            </a:pPr>
            <a:r>
              <a:rPr lang="ar-SA" sz="2800" b="1" dirty="0">
                <a:latin typeface="Times New Roman" pitchFamily="18" charset="0"/>
                <a:cs typeface="B Nazanin" pitchFamily="2" charset="-78"/>
              </a:rPr>
              <a:t>6- انتخاب استراتژي از مجموعه ويژه اهداف بلند مدت و استراتژيهاي اصلي كه به‏منظور كسب اهداف سازمان مورد نياز است.</a:t>
            </a:r>
          </a:p>
          <a:p>
            <a:pPr marL="342900" indent="-342900" algn="justLow" rtl="1">
              <a:lnSpc>
                <a:spcPct val="150000"/>
              </a:lnSpc>
            </a:pPr>
            <a:r>
              <a:rPr lang="ar-SA" sz="2800" b="1" dirty="0">
                <a:latin typeface="Times New Roman" pitchFamily="18" charset="0"/>
                <a:cs typeface="B Nazanin" pitchFamily="2" charset="-78"/>
              </a:rPr>
              <a:t>7- اهداف ساليانه يا استراتژيها يا راهبردهاي كوتاه مدت سازگار با اهداف بلند مدت و استراتژيهاي اصلي سازمان بايد تنظيم گردد.</a:t>
            </a:r>
          </a:p>
          <a:p>
            <a:pPr marL="342900" indent="-342900" algn="justLow" rtl="1">
              <a:lnSpc>
                <a:spcPct val="150000"/>
              </a:lnSpc>
            </a:pPr>
            <a:r>
              <a:rPr lang="ar-SA" sz="2800" b="1" dirty="0">
                <a:latin typeface="Times New Roman" pitchFamily="18" charset="0"/>
                <a:cs typeface="B Nazanin" pitchFamily="2" charset="-78"/>
              </a:rPr>
              <a:t>8- اجراي تصميمات اخذ شده استراتژيك بايد بر اساس منابع بودجه‏بندي شده و با تأكيد بر كار و فعاليتها ، افراد ، ساختار ، فن‏آوري و نظام پاداش باشد.</a:t>
            </a:r>
          </a:p>
          <a:p>
            <a:pPr marL="342900" indent="-342900" algn="justLow" rtl="1">
              <a:lnSpc>
                <a:spcPct val="150000"/>
              </a:lnSpc>
            </a:pPr>
            <a:r>
              <a:rPr lang="ar-SA" sz="2800" b="1" dirty="0">
                <a:latin typeface="Times New Roman" pitchFamily="18" charset="0"/>
                <a:cs typeface="B Nazanin" pitchFamily="2" charset="-78"/>
              </a:rPr>
              <a:t>9- بررسي و ارزيابي موفقيت آميز فرآيند استراتژيك به عنوان مبنايي براي كنترل و به صورت يك داده براي تصميم‏گيري آينده مطرح مي‏باشد.</a:t>
            </a:r>
          </a:p>
        </p:txBody>
      </p:sp>
    </p:spTree>
    <p:extLst>
      <p:ext uri="{BB962C8B-B14F-4D97-AF65-F5344CB8AC3E}">
        <p14:creationId xmlns:p14="http://schemas.microsoft.com/office/powerpoint/2010/main" val="4105156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913F20-3FAA-4128-8D06-C3B0AA9DFCF9}" type="slidenum">
              <a:rPr lang="en-US" smtClean="0"/>
              <a:t>155</a:t>
            </a:fld>
            <a:endParaRPr lang="en-US"/>
          </a:p>
        </p:txBody>
      </p:sp>
      <p:sp>
        <p:nvSpPr>
          <p:cNvPr id="3" name="Rectangle 3"/>
          <p:cNvSpPr>
            <a:spLocks noChangeArrowheads="1"/>
          </p:cNvSpPr>
          <p:nvPr/>
        </p:nvSpPr>
        <p:spPr bwMode="auto">
          <a:xfrm>
            <a:off x="2043953" y="1152907"/>
            <a:ext cx="8310282" cy="4178067"/>
          </a:xfrm>
          <a:prstGeom prst="rect">
            <a:avLst/>
          </a:prstGeom>
          <a:noFill/>
          <a:ln w="9525">
            <a:noFill/>
            <a:miter lim="800000"/>
            <a:headEnd/>
            <a:tailEnd/>
          </a:ln>
        </p:spPr>
        <p:txBody>
          <a:bodyPr wrap="square">
            <a:spAutoFit/>
          </a:bodyPr>
          <a:lstStyle/>
          <a:p>
            <a:pPr algn="ctr" rtl="1">
              <a:lnSpc>
                <a:spcPct val="150000"/>
              </a:lnSpc>
            </a:pPr>
            <a:r>
              <a:rPr lang="ar-SA" sz="3600" b="1" dirty="0">
                <a:latin typeface="Times New Roman" pitchFamily="18" charset="0"/>
                <a:cs typeface="B Nazanin" pitchFamily="2" charset="-78"/>
              </a:rPr>
              <a:t> موارد مذكور بيانگر اين نكته است كه </a:t>
            </a:r>
            <a:r>
              <a:rPr lang="ar-SA" sz="3600" b="1" dirty="0" smtClean="0">
                <a:latin typeface="Times New Roman" pitchFamily="18" charset="0"/>
                <a:cs typeface="B Nazanin" pitchFamily="2" charset="-78"/>
              </a:rPr>
              <a:t>مديران</a:t>
            </a:r>
            <a:r>
              <a:rPr lang="fa-IR" sz="3600" b="1" dirty="0" smtClean="0">
                <a:latin typeface="Times New Roman" pitchFamily="18" charset="0"/>
                <a:cs typeface="B Nazanin" pitchFamily="2" charset="-78"/>
              </a:rPr>
              <a:t>،</a:t>
            </a:r>
            <a:r>
              <a:rPr lang="ar-SA" sz="3600" b="1" dirty="0" smtClean="0">
                <a:latin typeface="Times New Roman" pitchFamily="18" charset="0"/>
                <a:cs typeface="B Nazanin" pitchFamily="2" charset="-78"/>
              </a:rPr>
              <a:t> </a:t>
            </a:r>
            <a:r>
              <a:rPr lang="ar-SA" sz="3600" b="1" dirty="0">
                <a:latin typeface="Times New Roman" pitchFamily="18" charset="0"/>
                <a:cs typeface="B Nazanin" pitchFamily="2" charset="-78"/>
              </a:rPr>
              <a:t>برنامه‏هاي استراتژيك را به معناي برنامه‏هاي آينده‏نگر و گسترده‏اي مي‏دانند كه به منظور تعامل با محيط رقابتي و براي كسب اهداف سازمان به كارگرفته مي‏شود</a:t>
            </a:r>
            <a:r>
              <a:rPr lang="ar-SA" sz="3600" b="1" dirty="0" smtClean="0">
                <a:latin typeface="Times New Roman" pitchFamily="18" charset="0"/>
                <a:cs typeface="B Nazanin" pitchFamily="2" charset="-78"/>
              </a:rPr>
              <a:t>.</a:t>
            </a:r>
            <a:endParaRPr lang="fa-IR" sz="3600" b="1" dirty="0"/>
          </a:p>
        </p:txBody>
      </p:sp>
    </p:spTree>
    <p:extLst>
      <p:ext uri="{BB962C8B-B14F-4D97-AF65-F5344CB8AC3E}">
        <p14:creationId xmlns:p14="http://schemas.microsoft.com/office/powerpoint/2010/main" val="3995083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884989" y="928688"/>
            <a:ext cx="3068637" cy="646112"/>
          </a:xfrm>
          <a:prstGeom prst="rect">
            <a:avLst/>
          </a:prstGeom>
          <a:noFill/>
          <a:ln w="9525">
            <a:noFill/>
            <a:miter lim="800000"/>
            <a:headEnd/>
            <a:tailEnd/>
          </a:ln>
        </p:spPr>
        <p:txBody>
          <a:bodyPr wrap="none">
            <a:spAutoFit/>
          </a:bodyPr>
          <a:lstStyle/>
          <a:p>
            <a:pPr algn="ctr" rtl="1">
              <a:spcBef>
                <a:spcPct val="50000"/>
              </a:spcBef>
            </a:pPr>
            <a:r>
              <a:rPr lang="fa-IR" sz="3600" dirty="0">
                <a:latin typeface="Times New Roman" pitchFamily="18" charset="0"/>
                <a:cs typeface="B Titr" pitchFamily="2" charset="-78"/>
              </a:rPr>
              <a:t>کارکرد های هدف</a:t>
            </a:r>
            <a:endParaRPr lang="en-US" sz="3600" dirty="0">
              <a:latin typeface="Times New Roman" pitchFamily="18" charset="0"/>
              <a:cs typeface="B Titr" pitchFamily="2" charset="-78"/>
            </a:endParaRPr>
          </a:p>
        </p:txBody>
      </p:sp>
      <p:sp>
        <p:nvSpPr>
          <p:cNvPr id="10" name="Rectangle 9"/>
          <p:cNvSpPr>
            <a:spLocks noChangeArrowheads="1"/>
          </p:cNvSpPr>
          <p:nvPr/>
        </p:nvSpPr>
        <p:spPr bwMode="auto">
          <a:xfrm>
            <a:off x="2881313" y="2162175"/>
            <a:ext cx="7072313" cy="584200"/>
          </a:xfrm>
          <a:prstGeom prst="rect">
            <a:avLst/>
          </a:prstGeom>
          <a:noFill/>
          <a:ln w="9525">
            <a:noFill/>
            <a:miter lim="800000"/>
            <a:headEnd/>
            <a:tailEnd/>
          </a:ln>
        </p:spPr>
        <p:txBody>
          <a:bodyPr>
            <a:spAutoFit/>
          </a:bodyPr>
          <a:lstStyle/>
          <a:p>
            <a:pPr algn="r" rtl="1"/>
            <a:r>
              <a:rPr lang="fa-IR" sz="3200" b="1" dirty="0">
                <a:cs typeface="B Nazanin" pitchFamily="2" charset="-78"/>
              </a:rPr>
              <a:t>روشن سازی جهت حرکت</a:t>
            </a:r>
            <a:endParaRPr lang="en-US" sz="3200" b="1" dirty="0">
              <a:cs typeface="B Nazanin" pitchFamily="2" charset="-78"/>
            </a:endParaRPr>
          </a:p>
        </p:txBody>
      </p:sp>
      <p:sp>
        <p:nvSpPr>
          <p:cNvPr id="11" name="Rectangle 10"/>
          <p:cNvSpPr>
            <a:spLocks noChangeArrowheads="1"/>
          </p:cNvSpPr>
          <p:nvPr/>
        </p:nvSpPr>
        <p:spPr bwMode="auto">
          <a:xfrm>
            <a:off x="7239001" y="3168650"/>
            <a:ext cx="2714625" cy="584200"/>
          </a:xfrm>
          <a:prstGeom prst="rect">
            <a:avLst/>
          </a:prstGeom>
          <a:noFill/>
          <a:ln w="9525">
            <a:noFill/>
            <a:miter lim="800000"/>
            <a:headEnd/>
            <a:tailEnd/>
          </a:ln>
        </p:spPr>
        <p:txBody>
          <a:bodyPr>
            <a:spAutoFit/>
          </a:bodyPr>
          <a:lstStyle/>
          <a:p>
            <a:pPr algn="r" rtl="1"/>
            <a:r>
              <a:rPr lang="fa-IR" sz="3200" b="1" dirty="0">
                <a:cs typeface="B Nazanin" pitchFamily="2" charset="-78"/>
              </a:rPr>
              <a:t>معیار ارزیابی</a:t>
            </a:r>
            <a:endParaRPr lang="en-US" sz="3200" b="1" dirty="0">
              <a:cs typeface="B Nazanin" pitchFamily="2" charset="-78"/>
            </a:endParaRPr>
          </a:p>
        </p:txBody>
      </p:sp>
      <p:sp>
        <p:nvSpPr>
          <p:cNvPr id="12" name="Rectangle 11"/>
          <p:cNvSpPr>
            <a:spLocks noChangeArrowheads="1"/>
          </p:cNvSpPr>
          <p:nvPr/>
        </p:nvSpPr>
        <p:spPr bwMode="auto">
          <a:xfrm>
            <a:off x="7953376" y="4288772"/>
            <a:ext cx="2000250" cy="584200"/>
          </a:xfrm>
          <a:prstGeom prst="rect">
            <a:avLst/>
          </a:prstGeom>
          <a:noFill/>
          <a:ln w="9525">
            <a:noFill/>
            <a:miter lim="800000"/>
            <a:headEnd/>
            <a:tailEnd/>
          </a:ln>
        </p:spPr>
        <p:txBody>
          <a:bodyPr>
            <a:spAutoFit/>
          </a:bodyPr>
          <a:lstStyle/>
          <a:p>
            <a:pPr algn="r" rtl="1"/>
            <a:r>
              <a:rPr lang="fa-IR" sz="3200" b="1" dirty="0">
                <a:cs typeface="B Nazanin" pitchFamily="2" charset="-78"/>
              </a:rPr>
              <a:t>انگیزش</a:t>
            </a:r>
            <a:endParaRPr lang="en-US" sz="3200" b="1" dirty="0">
              <a:cs typeface="B Nazanin" pitchFamily="2" charset="-78"/>
            </a:endParaRPr>
          </a:p>
        </p:txBody>
      </p:sp>
      <p:sp>
        <p:nvSpPr>
          <p:cNvPr id="59415" name="Freeform 23">
            <a:hlinkClick r:id="" action="ppaction://hlinkshowjump?jump=firstslide"/>
          </p:cNvPr>
          <p:cNvSpPr>
            <a:spLocks/>
          </p:cNvSpPr>
          <p:nvPr/>
        </p:nvSpPr>
        <p:spPr bwMode="auto">
          <a:xfrm>
            <a:off x="2208214" y="6237288"/>
            <a:ext cx="574675" cy="576262"/>
          </a:xfrm>
          <a:custGeom>
            <a:avLst/>
            <a:gdLst/>
            <a:ahLst/>
            <a:cxnLst>
              <a:cxn ang="0">
                <a:pos x="0" y="363"/>
              </a:cxn>
              <a:cxn ang="0">
                <a:pos x="0" y="227"/>
              </a:cxn>
              <a:cxn ang="0">
                <a:pos x="90" y="136"/>
              </a:cxn>
              <a:cxn ang="0">
                <a:pos x="90" y="0"/>
              </a:cxn>
              <a:cxn ang="0">
                <a:pos x="362" y="0"/>
              </a:cxn>
              <a:cxn ang="0">
                <a:pos x="362" y="136"/>
              </a:cxn>
              <a:cxn ang="0">
                <a:pos x="317" y="181"/>
              </a:cxn>
              <a:cxn ang="0">
                <a:pos x="317" y="363"/>
              </a:cxn>
              <a:cxn ang="0">
                <a:pos x="226" y="363"/>
              </a:cxn>
              <a:cxn ang="0">
                <a:pos x="0" y="363"/>
              </a:cxn>
            </a:cxnLst>
            <a:rect l="0" t="0" r="r" b="b"/>
            <a:pathLst>
              <a:path w="362" h="363">
                <a:moveTo>
                  <a:pt x="0" y="363"/>
                </a:moveTo>
                <a:lnTo>
                  <a:pt x="0" y="227"/>
                </a:lnTo>
                <a:lnTo>
                  <a:pt x="90" y="136"/>
                </a:lnTo>
                <a:lnTo>
                  <a:pt x="90" y="0"/>
                </a:lnTo>
                <a:lnTo>
                  <a:pt x="362" y="0"/>
                </a:lnTo>
                <a:lnTo>
                  <a:pt x="362" y="136"/>
                </a:lnTo>
                <a:lnTo>
                  <a:pt x="317" y="181"/>
                </a:lnTo>
                <a:lnTo>
                  <a:pt x="317" y="363"/>
                </a:lnTo>
                <a:lnTo>
                  <a:pt x="226" y="363"/>
                </a:lnTo>
                <a:lnTo>
                  <a:pt x="0" y="363"/>
                </a:lnTo>
                <a:close/>
              </a:path>
            </a:pathLst>
          </a:custGeom>
          <a:noFill/>
          <a:ln w="9525">
            <a:noFill/>
            <a:round/>
            <a:headEnd/>
            <a:tailEnd/>
          </a:ln>
          <a:effectLst>
            <a:prstShdw prst="shdw17" dist="17961" dir="2700000">
              <a:schemeClr val="accent1">
                <a:gamma/>
                <a:shade val="60000"/>
                <a:invGamma/>
                <a:alpha val="50000"/>
              </a:schemeClr>
            </a:prstShdw>
          </a:effectLst>
        </p:spPr>
        <p:txBody>
          <a:bodyPr/>
          <a:lstStyle/>
          <a:p>
            <a:pPr>
              <a:defRPr/>
            </a:pPr>
            <a:endParaRPr lang="fa-IR">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E913F20-3FAA-4128-8D06-C3B0AA9DFCF9}" type="slidenum">
              <a:rPr lang="en-US" smtClean="0"/>
              <a:t>156</a:t>
            </a:fld>
            <a:endParaRPr lang="en-US"/>
          </a:p>
        </p:txBody>
      </p:sp>
    </p:spTree>
    <p:extLst>
      <p:ext uri="{BB962C8B-B14F-4D97-AF65-F5344CB8AC3E}">
        <p14:creationId xmlns:p14="http://schemas.microsoft.com/office/powerpoint/2010/main" val="3879111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1000"/>
                                        <p:tgtEl>
                                          <p:spTgt spid="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000"/>
                                        <p:tgtEl>
                                          <p:spTgt spid="10"/>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1000"/>
                                        <p:tgtEl>
                                          <p:spTgt spid="11"/>
                                        </p:tgtEl>
                                      </p:cBhvr>
                                    </p:animEffect>
                                  </p:childTnLst>
                                </p:cTn>
                              </p:par>
                            </p:childTnLst>
                          </p:cTn>
                        </p:par>
                        <p:par>
                          <p:cTn id="16" fill="hold">
                            <p:stCondLst>
                              <p:cond delay="3000"/>
                            </p:stCondLst>
                            <p:childTnLst>
                              <p:par>
                                <p:cTn id="17" presetID="22" presetClass="entr" presetSubtype="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88844" y="568132"/>
            <a:ext cx="4951997" cy="584775"/>
          </a:xfrm>
          <a:prstGeom prst="rect">
            <a:avLst/>
          </a:prstGeom>
        </p:spPr>
        <p:txBody>
          <a:bodyPr wrap="none">
            <a:spAutoFit/>
          </a:bodyPr>
          <a:lstStyle/>
          <a:p>
            <a:pPr algn="r" rtl="1">
              <a:defRPr/>
            </a:pPr>
            <a:r>
              <a:rPr lang="fa-IR" sz="3200" dirty="0">
                <a:latin typeface="+mj-lt"/>
                <a:cs typeface="B Titr" pitchFamily="2" charset="-78"/>
              </a:rPr>
              <a:t>هدف گذاری</a:t>
            </a:r>
            <a:r>
              <a:rPr lang="en-US" sz="3200" dirty="0">
                <a:latin typeface="+mj-lt"/>
                <a:cs typeface="B Titr" pitchFamily="2" charset="-78"/>
              </a:rPr>
              <a:t>  </a:t>
            </a:r>
            <a:r>
              <a:rPr lang="fa-IR" sz="3200" dirty="0">
                <a:latin typeface="+mj-lt"/>
                <a:cs typeface="B Titr" pitchFamily="2" charset="-78"/>
              </a:rPr>
              <a:t> </a:t>
            </a:r>
            <a:r>
              <a:rPr lang="en-US" sz="3200" dirty="0">
                <a:latin typeface="+mj-lt"/>
                <a:cs typeface="B Titr" pitchFamily="2" charset="-78"/>
              </a:rPr>
              <a:t>: </a:t>
            </a:r>
            <a:r>
              <a:rPr lang="en-US" sz="2800" dirty="0">
                <a:latin typeface="+mj-lt"/>
                <a:cs typeface="B Titr" pitchFamily="2" charset="-78"/>
              </a:rPr>
              <a:t>(Goal Setting)</a:t>
            </a:r>
            <a:endParaRPr lang="en-US" sz="3200" dirty="0">
              <a:latin typeface="+mj-lt"/>
              <a:cs typeface="B Titr" pitchFamily="2" charset="-78"/>
            </a:endParaRPr>
          </a:p>
        </p:txBody>
      </p:sp>
      <p:sp>
        <p:nvSpPr>
          <p:cNvPr id="202755" name="Rectangle 2"/>
          <p:cNvSpPr>
            <a:spLocks noChangeArrowheads="1"/>
          </p:cNvSpPr>
          <p:nvPr/>
        </p:nvSpPr>
        <p:spPr bwMode="auto">
          <a:xfrm>
            <a:off x="1524000" y="1707347"/>
            <a:ext cx="9416841" cy="1569660"/>
          </a:xfrm>
          <a:prstGeom prst="rect">
            <a:avLst/>
          </a:prstGeom>
          <a:noFill/>
          <a:ln w="9525">
            <a:noFill/>
            <a:miter lim="800000"/>
            <a:headEnd/>
            <a:tailEnd/>
          </a:ln>
        </p:spPr>
        <p:txBody>
          <a:bodyPr wrap="square">
            <a:spAutoFit/>
          </a:bodyPr>
          <a:lstStyle/>
          <a:p>
            <a:pPr algn="justLow" rtl="1"/>
            <a:r>
              <a:rPr lang="fa-IR" sz="3200" b="1" dirty="0">
                <a:latin typeface="Tahoma" pitchFamily="34" charset="0"/>
                <a:cs typeface="B Nazanin" pitchFamily="2" charset="-78"/>
              </a:rPr>
              <a:t>هدف گذاری یعنی ؛</a:t>
            </a:r>
          </a:p>
          <a:p>
            <a:pPr algn="justLow" rtl="1"/>
            <a:r>
              <a:rPr lang="fa-IR" sz="3200" b="1" dirty="0">
                <a:latin typeface="Tahoma" pitchFamily="34" charset="0"/>
                <a:cs typeface="B Nazanin" pitchFamily="2" charset="-78"/>
              </a:rPr>
              <a:t>تبدیل ماموریت و یا اولویت های راهبردی به مقاصد عملیاتی مشخص ( نتایج مورد انتظار )</a:t>
            </a:r>
            <a:endParaRPr lang="en-US" sz="3200" b="1" dirty="0">
              <a:latin typeface="Tahoma" pitchFamily="34" charset="0"/>
              <a:cs typeface="B Nazanin" pitchFamily="2" charset="-78"/>
            </a:endParaRPr>
          </a:p>
        </p:txBody>
      </p:sp>
      <p:sp>
        <p:nvSpPr>
          <p:cNvPr id="202756" name="Rectangle 3"/>
          <p:cNvSpPr>
            <a:spLocks noChangeArrowheads="1"/>
          </p:cNvSpPr>
          <p:nvPr/>
        </p:nvSpPr>
        <p:spPr bwMode="auto">
          <a:xfrm>
            <a:off x="1524000" y="3398814"/>
            <a:ext cx="9416841" cy="1569660"/>
          </a:xfrm>
          <a:prstGeom prst="rect">
            <a:avLst/>
          </a:prstGeom>
          <a:noFill/>
          <a:ln w="9525">
            <a:noFill/>
            <a:miter lim="800000"/>
            <a:headEnd/>
            <a:tailEnd/>
          </a:ln>
        </p:spPr>
        <p:txBody>
          <a:bodyPr wrap="square">
            <a:spAutoFit/>
          </a:bodyPr>
          <a:lstStyle/>
          <a:p>
            <a:pPr algn="justLow" rtl="1"/>
            <a:r>
              <a:rPr lang="fa-IR" sz="3200" b="1" dirty="0">
                <a:latin typeface="Tahoma" pitchFamily="34" charset="0"/>
                <a:cs typeface="B Nazanin" pitchFamily="2" charset="-78"/>
              </a:rPr>
              <a:t>به عبارت دیگر ؛</a:t>
            </a:r>
          </a:p>
          <a:p>
            <a:pPr algn="justLow" rtl="1"/>
            <a:r>
              <a:rPr lang="fa-IR" sz="3200" b="1" dirty="0">
                <a:latin typeface="Tahoma" pitchFamily="34" charset="0"/>
                <a:cs typeface="B Nazanin" pitchFamily="2" charset="-78"/>
              </a:rPr>
              <a:t>عبارتست از ترجمان ماموریت/اولویت های راهبردی به مقاصد عملیاتی قابل اندازه گیری</a:t>
            </a:r>
            <a:endParaRPr lang="en-US" sz="3200" b="1" dirty="0">
              <a:latin typeface="Tahoma" pitchFamily="34" charset="0"/>
              <a:cs typeface="B Nazanin"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157</a:t>
            </a:fld>
            <a:endParaRPr lang="en-US"/>
          </a:p>
        </p:txBody>
      </p:sp>
    </p:spTree>
    <p:extLst>
      <p:ext uri="{BB962C8B-B14F-4D97-AF65-F5344CB8AC3E}">
        <p14:creationId xmlns:p14="http://schemas.microsoft.com/office/powerpoint/2010/main" val="2306582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Right)">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2755"/>
                                        </p:tgtEl>
                                        <p:attrNameLst>
                                          <p:attrName>style.visibility</p:attrName>
                                        </p:attrNameLst>
                                      </p:cBhvr>
                                      <p:to>
                                        <p:strVal val="visible"/>
                                      </p:to>
                                    </p:set>
                                    <p:animEffect transition="in" filter="wipe(up)">
                                      <p:cBhvr>
                                        <p:cTn id="11" dur="3000"/>
                                        <p:tgtEl>
                                          <p:spTgt spid="20275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02756"/>
                                        </p:tgtEl>
                                        <p:attrNameLst>
                                          <p:attrName>style.visibility</p:attrName>
                                        </p:attrNameLst>
                                      </p:cBhvr>
                                      <p:to>
                                        <p:strVal val="visible"/>
                                      </p:to>
                                    </p:set>
                                    <p:animEffect transition="in" filter="wipe(up)">
                                      <p:cBhvr>
                                        <p:cTn id="16" dur="3000"/>
                                        <p:tgtEl>
                                          <p:spTgt spid="202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2755" grpId="0"/>
      <p:bldP spid="202756"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9929" y="1374962"/>
            <a:ext cx="10650071" cy="4508927"/>
          </a:xfrm>
          <a:prstGeom prst="rect">
            <a:avLst/>
          </a:prstGeom>
        </p:spPr>
        <p:txBody>
          <a:bodyPr wrap="square">
            <a:spAutoFit/>
          </a:bodyPr>
          <a:lstStyle/>
          <a:p>
            <a:pPr marL="514350" indent="-514350" algn="r" rtl="1">
              <a:spcBef>
                <a:spcPts val="600"/>
              </a:spcBef>
              <a:buClr>
                <a:srgbClr val="067E00"/>
              </a:buClr>
              <a:buFont typeface="+mj-lt"/>
              <a:buAutoNum type="arabicPeriod"/>
              <a:defRPr/>
            </a:pPr>
            <a:r>
              <a:rPr lang="ar-SA" sz="2800" b="1" dirty="0">
                <a:latin typeface="+mj-lt"/>
                <a:cs typeface="B Nazanin" pitchFamily="2" charset="-78"/>
              </a:rPr>
              <a:t>بايد بصورت كمي باشد.</a:t>
            </a:r>
            <a:endParaRPr lang="en-US" sz="2800" b="1" dirty="0">
              <a:latin typeface="+mj-lt"/>
              <a:cs typeface="B Nazanin" pitchFamily="2" charset="-78"/>
            </a:endParaRPr>
          </a:p>
          <a:p>
            <a:pPr marL="514350" indent="-514350" algn="r" rtl="1">
              <a:spcBef>
                <a:spcPts val="600"/>
              </a:spcBef>
              <a:buClr>
                <a:srgbClr val="067E00"/>
              </a:buClr>
              <a:buFont typeface="+mj-lt"/>
              <a:buAutoNum type="arabicPeriod"/>
              <a:defRPr/>
            </a:pPr>
            <a:r>
              <a:rPr lang="ar-SA" sz="2800" b="1" dirty="0">
                <a:latin typeface="+mj-lt"/>
                <a:cs typeface="B Nazanin" pitchFamily="2" charset="-78"/>
              </a:rPr>
              <a:t>بايد ضرب‏ال</a:t>
            </a:r>
            <a:r>
              <a:rPr lang="fa-IR" sz="2800" b="1" dirty="0">
                <a:latin typeface="+mj-lt"/>
                <a:cs typeface="B Nazanin" pitchFamily="2" charset="-78"/>
              </a:rPr>
              <a:t>ا</a:t>
            </a:r>
            <a:r>
              <a:rPr lang="ar-SA" sz="2800" b="1" dirty="0">
                <a:latin typeface="+mj-lt"/>
                <a:cs typeface="B Nazanin" pitchFamily="2" charset="-78"/>
              </a:rPr>
              <a:t>جل داشته باشد.</a:t>
            </a:r>
            <a:endParaRPr lang="en-US" sz="2800" b="1" dirty="0">
              <a:latin typeface="+mj-lt"/>
              <a:cs typeface="B Nazanin" pitchFamily="2" charset="-78"/>
            </a:endParaRPr>
          </a:p>
          <a:p>
            <a:pPr marL="514350" indent="-514350" algn="r" rtl="1">
              <a:spcBef>
                <a:spcPts val="600"/>
              </a:spcBef>
              <a:buClr>
                <a:srgbClr val="067E00"/>
              </a:buClr>
              <a:buFont typeface="+mj-lt"/>
              <a:buAutoNum type="arabicPeriod"/>
              <a:defRPr/>
            </a:pPr>
            <a:r>
              <a:rPr lang="ar-SA" sz="2800" b="1" dirty="0">
                <a:latin typeface="+mj-lt"/>
                <a:cs typeface="B Nazanin" pitchFamily="2" charset="-78"/>
              </a:rPr>
              <a:t>بايد معيار داشته باشد- چه چيزي- چه وقت- چه كسي مسئول است.</a:t>
            </a:r>
            <a:endParaRPr lang="en-US" sz="2800" b="1" dirty="0">
              <a:latin typeface="+mj-lt"/>
              <a:cs typeface="B Nazanin" pitchFamily="2" charset="-78"/>
            </a:endParaRPr>
          </a:p>
          <a:p>
            <a:pPr marL="514350" indent="-514350" algn="r" rtl="1">
              <a:spcBef>
                <a:spcPts val="600"/>
              </a:spcBef>
              <a:buClr>
                <a:srgbClr val="067E00"/>
              </a:buClr>
              <a:buFont typeface="+mj-lt"/>
              <a:buAutoNum type="arabicPeriod"/>
              <a:defRPr/>
            </a:pPr>
            <a:r>
              <a:rPr lang="ar-SA" sz="2800" b="1" dirty="0">
                <a:latin typeface="+mj-lt"/>
                <a:cs typeface="B Nazanin" pitchFamily="2" charset="-78"/>
              </a:rPr>
              <a:t>بايد تمركز رقابتي داشته باشد.</a:t>
            </a:r>
            <a:endParaRPr lang="en-US" sz="2800" b="1" dirty="0">
              <a:latin typeface="+mj-lt"/>
              <a:cs typeface="B Nazanin" pitchFamily="2" charset="-78"/>
            </a:endParaRPr>
          </a:p>
          <a:p>
            <a:pPr marL="514350" indent="-514350" algn="r" rtl="1">
              <a:spcBef>
                <a:spcPts val="600"/>
              </a:spcBef>
              <a:buClr>
                <a:srgbClr val="067E00"/>
              </a:buClr>
              <a:buFont typeface="+mj-lt"/>
              <a:buAutoNum type="arabicPeriod"/>
              <a:defRPr/>
            </a:pPr>
            <a:r>
              <a:rPr lang="ar-SA" sz="2800" b="1" dirty="0">
                <a:latin typeface="+mj-lt"/>
                <a:cs typeface="B Nazanin" pitchFamily="2" charset="-78"/>
              </a:rPr>
              <a:t>بايد از يك طرف چالشي باشد و از سوي ديگر قابل دسترسي باشد.</a:t>
            </a:r>
            <a:endParaRPr lang="en-US" sz="2800" b="1" dirty="0">
              <a:latin typeface="+mj-lt"/>
              <a:cs typeface="B Nazanin" pitchFamily="2" charset="-78"/>
            </a:endParaRPr>
          </a:p>
          <a:p>
            <a:pPr marL="514350" indent="-514350" algn="r" rtl="1">
              <a:spcBef>
                <a:spcPts val="600"/>
              </a:spcBef>
              <a:buClr>
                <a:srgbClr val="067E00"/>
              </a:buClr>
              <a:buFont typeface="+mj-lt"/>
              <a:buAutoNum type="arabicPeriod"/>
              <a:defRPr/>
            </a:pPr>
            <a:r>
              <a:rPr lang="ar-SA" sz="2800" b="1" dirty="0">
                <a:latin typeface="+mj-lt"/>
                <a:cs typeface="B Nazanin" pitchFamily="2" charset="-78"/>
              </a:rPr>
              <a:t>بايد مجموعه را به تلاش براي استفاده كامل از</a:t>
            </a:r>
            <a:r>
              <a:rPr lang="en-US" sz="2800" b="1" dirty="0">
                <a:latin typeface="+mj-lt"/>
                <a:cs typeface="B Nazanin" pitchFamily="2" charset="-78"/>
              </a:rPr>
              <a:t> </a:t>
            </a:r>
            <a:r>
              <a:rPr lang="ar-SA" sz="2800" b="1" dirty="0">
                <a:latin typeface="+mj-lt"/>
                <a:cs typeface="B Nazanin" pitchFamily="2" charset="-78"/>
              </a:rPr>
              <a:t>ظرفيتهاي خود وا دارد.</a:t>
            </a:r>
            <a:endParaRPr lang="en-US" sz="2800" b="1" dirty="0">
              <a:latin typeface="+mj-lt"/>
              <a:cs typeface="B Nazanin" pitchFamily="2" charset="-78"/>
            </a:endParaRPr>
          </a:p>
          <a:p>
            <a:pPr marL="514350" indent="-514350" algn="r" rtl="1">
              <a:spcBef>
                <a:spcPts val="600"/>
              </a:spcBef>
              <a:buClr>
                <a:srgbClr val="067E00"/>
              </a:buClr>
              <a:buFont typeface="+mj-lt"/>
              <a:buAutoNum type="arabicPeriod"/>
              <a:defRPr/>
            </a:pPr>
            <a:r>
              <a:rPr lang="ar-SA" sz="2800" b="1" dirty="0">
                <a:latin typeface="+mj-lt"/>
                <a:cs typeface="B Nazanin" pitchFamily="2" charset="-78"/>
              </a:rPr>
              <a:t>بايستي براي هر بخشي نتايج كليدي داشته باشد.</a:t>
            </a:r>
            <a:endParaRPr lang="en-US" sz="2800" b="1" dirty="0">
              <a:latin typeface="+mj-lt"/>
              <a:cs typeface="B Nazanin" pitchFamily="2" charset="-78"/>
            </a:endParaRPr>
          </a:p>
          <a:p>
            <a:pPr marL="514350" indent="-514350" algn="justLow" rtl="1">
              <a:spcBef>
                <a:spcPts val="600"/>
              </a:spcBef>
              <a:buClr>
                <a:srgbClr val="067E00"/>
              </a:buClr>
              <a:buFont typeface="+mj-lt"/>
              <a:buAutoNum type="arabicPeriod"/>
              <a:defRPr/>
            </a:pPr>
            <a:r>
              <a:rPr lang="ar-SA" sz="2800" b="1" dirty="0">
                <a:latin typeface="+mj-lt"/>
                <a:cs typeface="B Nazanin" pitchFamily="2" charset="-78"/>
              </a:rPr>
              <a:t>بايد براي </a:t>
            </a:r>
            <a:r>
              <a:rPr lang="en-US" sz="2800" b="1" dirty="0">
                <a:latin typeface="+mj-lt"/>
                <a:cs typeface="B Nazanin" pitchFamily="2" charset="-78"/>
              </a:rPr>
              <a:t> </a:t>
            </a:r>
            <a:r>
              <a:rPr lang="ar-SA" sz="2800" b="1" dirty="0">
                <a:latin typeface="+mj-lt"/>
                <a:cs typeface="B Nazanin" pitchFamily="2" charset="-78"/>
              </a:rPr>
              <a:t>تمامي مديران از راس هرم تا پايين‏ترين</a:t>
            </a:r>
            <a:r>
              <a:rPr lang="en-US" sz="2800" b="1" dirty="0">
                <a:latin typeface="+mj-lt"/>
                <a:cs typeface="B Nazanin" pitchFamily="2" charset="-78"/>
              </a:rPr>
              <a:t> </a:t>
            </a:r>
            <a:r>
              <a:rPr lang="ar-SA" sz="2800" b="1" dirty="0">
                <a:latin typeface="+mj-lt"/>
                <a:cs typeface="B Nazanin" pitchFamily="2" charset="-78"/>
              </a:rPr>
              <a:t>رده‏ها مسئوليت تعريف كند تا</a:t>
            </a:r>
            <a:r>
              <a:rPr lang="en-US" sz="2800" b="1" dirty="0">
                <a:latin typeface="+mj-lt"/>
                <a:cs typeface="B Nazanin" pitchFamily="2" charset="-78"/>
              </a:rPr>
              <a:t> </a:t>
            </a:r>
            <a:r>
              <a:rPr lang="ar-SA" sz="2800" b="1" dirty="0">
                <a:latin typeface="+mj-lt"/>
                <a:cs typeface="B Nazanin" pitchFamily="2" charset="-78"/>
              </a:rPr>
              <a:t> به مقاصد پيش‏بيني شد</a:t>
            </a:r>
            <a:r>
              <a:rPr lang="en-US" sz="2800" b="1" dirty="0">
                <a:latin typeface="+mj-lt"/>
                <a:cs typeface="B Nazanin" pitchFamily="2" charset="-78"/>
              </a:rPr>
              <a:t> </a:t>
            </a:r>
            <a:r>
              <a:rPr lang="ar-SA" sz="2800" b="1" dirty="0">
                <a:latin typeface="+mj-lt"/>
                <a:cs typeface="B Nazanin" pitchFamily="2" charset="-78"/>
              </a:rPr>
              <a:t>برسند.</a:t>
            </a:r>
            <a:endParaRPr lang="fa-IR" sz="2800" b="1" dirty="0">
              <a:latin typeface="+mj-lt"/>
              <a:cs typeface="B Nazanin" pitchFamily="2" charset="-78"/>
            </a:endParaRPr>
          </a:p>
        </p:txBody>
      </p:sp>
      <p:sp>
        <p:nvSpPr>
          <p:cNvPr id="3" name="Rectangle 2"/>
          <p:cNvSpPr/>
          <p:nvPr/>
        </p:nvSpPr>
        <p:spPr>
          <a:xfrm>
            <a:off x="8340725" y="459569"/>
            <a:ext cx="3089275" cy="584200"/>
          </a:xfrm>
          <a:prstGeom prst="rect">
            <a:avLst/>
          </a:prstGeom>
        </p:spPr>
        <p:txBody>
          <a:bodyPr wrap="none">
            <a:spAutoFit/>
          </a:bodyPr>
          <a:lstStyle/>
          <a:p>
            <a:pPr>
              <a:defRPr/>
            </a:pPr>
            <a:r>
              <a:rPr lang="fa-IR" sz="3200" dirty="0">
                <a:latin typeface="+mj-lt"/>
                <a:cs typeface="B Titr" pitchFamily="2" charset="-78"/>
              </a:rPr>
              <a:t>ویژگی های اهداف :</a:t>
            </a:r>
            <a:endParaRPr lang="en-US" sz="3200" dirty="0">
              <a:latin typeface="+mj-lt"/>
              <a:cs typeface="B Titr" pitchFamily="2" charset="-78"/>
            </a:endParaRPr>
          </a:p>
        </p:txBody>
      </p:sp>
      <p:sp>
        <p:nvSpPr>
          <p:cNvPr id="4" name="Slide Number Placeholder 3"/>
          <p:cNvSpPr>
            <a:spLocks noGrp="1"/>
          </p:cNvSpPr>
          <p:nvPr>
            <p:ph type="sldNum" sz="quarter" idx="12"/>
          </p:nvPr>
        </p:nvSpPr>
        <p:spPr/>
        <p:txBody>
          <a:bodyPr/>
          <a:lstStyle/>
          <a:p>
            <a:fld id="{2E913F20-3FAA-4128-8D06-C3B0AA9DFCF9}" type="slidenum">
              <a:rPr lang="en-US" smtClean="0"/>
              <a:t>158</a:t>
            </a:fld>
            <a:endParaRPr lang="en-US"/>
          </a:p>
        </p:txBody>
      </p:sp>
    </p:spTree>
    <p:extLst>
      <p:ext uri="{BB962C8B-B14F-4D97-AF65-F5344CB8AC3E}">
        <p14:creationId xmlns:p14="http://schemas.microsoft.com/office/powerpoint/2010/main" val="1908438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1"/>
          <p:cNvSpPr>
            <a:spLocks noChangeArrowheads="1"/>
          </p:cNvSpPr>
          <p:nvPr/>
        </p:nvSpPr>
        <p:spPr bwMode="auto">
          <a:xfrm>
            <a:off x="1129553" y="1008153"/>
            <a:ext cx="9192747" cy="4832092"/>
          </a:xfrm>
          <a:prstGeom prst="rect">
            <a:avLst/>
          </a:prstGeom>
          <a:noFill/>
          <a:ln w="9525">
            <a:noFill/>
            <a:miter lim="800000"/>
            <a:headEnd/>
            <a:tailEnd/>
          </a:ln>
        </p:spPr>
        <p:txBody>
          <a:bodyPr wrap="square">
            <a:spAutoFit/>
          </a:bodyPr>
          <a:lstStyle/>
          <a:p>
            <a:pPr marL="514350" indent="-514350" algn="justLow" rtl="1">
              <a:buClr>
                <a:srgbClr val="067E00"/>
              </a:buClr>
              <a:buFont typeface="Wingdings" pitchFamily="2" charset="2"/>
              <a:buChar char="v"/>
            </a:pPr>
            <a:r>
              <a:rPr lang="ar-SA" altLang="en-US" sz="2800" b="1" dirty="0">
                <a:latin typeface="Times New Roman" pitchFamily="18" charset="0"/>
                <a:cs typeface="B Nazanin" pitchFamily="2" charset="-78"/>
              </a:rPr>
              <a:t>رشد سريعتر درامد</a:t>
            </a:r>
            <a:r>
              <a:rPr lang="en-US" altLang="en-US" sz="2800" b="1" dirty="0">
                <a:latin typeface="Times New Roman" pitchFamily="18" charset="0"/>
                <a:cs typeface="B Nazanin" pitchFamily="2" charset="-78"/>
              </a:rPr>
              <a:t> </a:t>
            </a:r>
          </a:p>
          <a:p>
            <a:pPr marL="514350" indent="-514350" algn="justLow" rtl="1">
              <a:buClr>
                <a:srgbClr val="067E00"/>
              </a:buClr>
              <a:buFont typeface="Wingdings" pitchFamily="2" charset="2"/>
              <a:buChar char="v"/>
            </a:pPr>
            <a:r>
              <a:rPr lang="ar-SA" altLang="en-US" sz="2800" b="1" dirty="0">
                <a:latin typeface="Times New Roman" pitchFamily="18" charset="0"/>
                <a:cs typeface="B Nazanin" pitchFamily="2" charset="-78"/>
              </a:rPr>
              <a:t>رشد سريعتر عوايد                                    </a:t>
            </a:r>
            <a:r>
              <a:rPr lang="en-US" altLang="en-US" sz="2800" b="1" dirty="0">
                <a:latin typeface="Times New Roman" pitchFamily="18" charset="0"/>
                <a:cs typeface="B Nazanin" pitchFamily="2" charset="-78"/>
              </a:rPr>
              <a:t> </a:t>
            </a:r>
          </a:p>
          <a:p>
            <a:pPr marL="514350" indent="-514350" algn="justLow" rtl="1">
              <a:buClr>
                <a:srgbClr val="067E00"/>
              </a:buClr>
              <a:buFont typeface="Wingdings" pitchFamily="2" charset="2"/>
              <a:buChar char="v"/>
            </a:pPr>
            <a:r>
              <a:rPr lang="ar-SA" altLang="en-US" sz="2800" b="1" dirty="0">
                <a:latin typeface="Times New Roman" pitchFamily="18" charset="0"/>
                <a:cs typeface="B Nazanin" pitchFamily="2" charset="-78"/>
              </a:rPr>
              <a:t>سود سهام بيشتر</a:t>
            </a:r>
            <a:r>
              <a:rPr lang="en-US" altLang="en-US" sz="2800" b="1" dirty="0">
                <a:latin typeface="Times New Roman" pitchFamily="18" charset="0"/>
                <a:cs typeface="B Nazanin" pitchFamily="2" charset="-78"/>
              </a:rPr>
              <a:t> </a:t>
            </a:r>
          </a:p>
          <a:p>
            <a:pPr marL="514350" indent="-514350" algn="justLow" rtl="1">
              <a:buClr>
                <a:srgbClr val="067E00"/>
              </a:buClr>
              <a:buFont typeface="Wingdings" pitchFamily="2" charset="2"/>
              <a:buChar char="v"/>
            </a:pPr>
            <a:r>
              <a:rPr lang="ar-SA" altLang="en-US" sz="2800" b="1" dirty="0">
                <a:latin typeface="Times New Roman" pitchFamily="18" charset="0"/>
                <a:cs typeface="B Nazanin" pitchFamily="2" charset="-78"/>
              </a:rPr>
              <a:t>حاشيه سود بيشتر</a:t>
            </a:r>
            <a:r>
              <a:rPr lang="en-US" altLang="en-US" sz="2800" b="1" dirty="0">
                <a:latin typeface="Times New Roman" pitchFamily="18" charset="0"/>
                <a:cs typeface="B Nazanin" pitchFamily="2" charset="-78"/>
              </a:rPr>
              <a:t> </a:t>
            </a:r>
          </a:p>
          <a:p>
            <a:pPr marL="514350" indent="-514350" algn="justLow" rtl="1">
              <a:buClr>
                <a:srgbClr val="067E00"/>
              </a:buClr>
              <a:buFont typeface="Wingdings" pitchFamily="2" charset="2"/>
              <a:buChar char="v"/>
            </a:pPr>
            <a:r>
              <a:rPr lang="ar-SA" altLang="en-US" sz="2800" b="1" dirty="0">
                <a:latin typeface="Times New Roman" pitchFamily="18" charset="0"/>
                <a:cs typeface="B Nazanin" pitchFamily="2" charset="-78"/>
              </a:rPr>
              <a:t>بازگشت سرمايه بيشتر</a:t>
            </a:r>
            <a:r>
              <a:rPr lang="en-US" altLang="en-US" sz="2800" b="1" dirty="0">
                <a:latin typeface="Times New Roman" pitchFamily="18" charset="0"/>
                <a:cs typeface="B Nazanin" pitchFamily="2" charset="-78"/>
              </a:rPr>
              <a:t> </a:t>
            </a:r>
          </a:p>
          <a:p>
            <a:pPr marL="514350" indent="-514350" algn="justLow" rtl="1">
              <a:buClr>
                <a:srgbClr val="067E00"/>
              </a:buClr>
              <a:buFont typeface="Wingdings" pitchFamily="2" charset="2"/>
              <a:buChar char="v"/>
            </a:pPr>
            <a:r>
              <a:rPr lang="ar-SA" altLang="en-US" sz="2800" b="1" dirty="0">
                <a:latin typeface="Times New Roman" pitchFamily="18" charset="0"/>
                <a:cs typeface="B Nazanin" pitchFamily="2" charset="-78"/>
              </a:rPr>
              <a:t>ضمانت هاي اعتباري قويتر</a:t>
            </a:r>
            <a:r>
              <a:rPr lang="en-US" altLang="en-US" sz="2800" b="1" dirty="0">
                <a:latin typeface="Times New Roman" pitchFamily="18" charset="0"/>
                <a:cs typeface="B Nazanin" pitchFamily="2" charset="-78"/>
              </a:rPr>
              <a:t> </a:t>
            </a:r>
          </a:p>
          <a:p>
            <a:pPr marL="514350" indent="-514350" algn="justLow" rtl="1">
              <a:buClr>
                <a:srgbClr val="067E00"/>
              </a:buClr>
              <a:buFont typeface="Wingdings" pitchFamily="2" charset="2"/>
              <a:buChar char="v"/>
            </a:pPr>
            <a:r>
              <a:rPr lang="ar-SA" altLang="en-US" sz="2800" b="1" dirty="0">
                <a:latin typeface="Times New Roman" pitchFamily="18" charset="0"/>
                <a:cs typeface="B Nazanin" pitchFamily="2" charset="-78"/>
              </a:rPr>
              <a:t>جريان نقد ينگي</a:t>
            </a:r>
            <a:r>
              <a:rPr lang="ar-SA" altLang="ar-SA" sz="2800" b="1" dirty="0">
                <a:latin typeface="Times New Roman" pitchFamily="18" charset="0"/>
                <a:cs typeface="B Nazanin" pitchFamily="2" charset="-78"/>
              </a:rPr>
              <a:t> بيشتر</a:t>
            </a:r>
            <a:r>
              <a:rPr lang="en-US" altLang="ar-SA" sz="2800" b="1" dirty="0">
                <a:latin typeface="Times New Roman" pitchFamily="18" charset="0"/>
                <a:cs typeface="B Nazanin" pitchFamily="2" charset="-78"/>
              </a:rPr>
              <a:t> </a:t>
            </a:r>
          </a:p>
          <a:p>
            <a:pPr marL="514350" indent="-514350" algn="justLow" rtl="1">
              <a:buClr>
                <a:srgbClr val="067E00"/>
              </a:buClr>
              <a:buFont typeface="Wingdings" pitchFamily="2" charset="2"/>
              <a:buChar char="v"/>
            </a:pPr>
            <a:r>
              <a:rPr lang="ar-SA" altLang="ar-SA" sz="2800" b="1" dirty="0">
                <a:latin typeface="Times New Roman" pitchFamily="18" charset="0"/>
                <a:cs typeface="B Nazanin" pitchFamily="2" charset="-78"/>
              </a:rPr>
              <a:t>قيمت سهام بالاتر</a:t>
            </a:r>
            <a:r>
              <a:rPr lang="en-US" altLang="ar-SA" sz="2800" b="1" dirty="0">
                <a:latin typeface="Times New Roman" pitchFamily="18" charset="0"/>
                <a:cs typeface="B Nazanin" pitchFamily="2" charset="-78"/>
              </a:rPr>
              <a:t> </a:t>
            </a:r>
          </a:p>
          <a:p>
            <a:pPr marL="514350" indent="-514350" algn="justLow" rtl="1">
              <a:buClr>
                <a:srgbClr val="067E00"/>
              </a:buClr>
              <a:buFont typeface="Wingdings" pitchFamily="2" charset="2"/>
              <a:buChar char="v"/>
            </a:pPr>
            <a:r>
              <a:rPr lang="ar-SA" altLang="ar-SA" sz="2800" b="1" dirty="0">
                <a:latin typeface="Times New Roman" pitchFamily="18" charset="0"/>
                <a:cs typeface="B Nazanin" pitchFamily="2" charset="-78"/>
              </a:rPr>
              <a:t>تبد يل شركت به يك مهره آ بي</a:t>
            </a:r>
            <a:r>
              <a:rPr lang="en-US" altLang="ar-SA" sz="2800" b="1" dirty="0">
                <a:latin typeface="Times New Roman" pitchFamily="18" charset="0"/>
                <a:cs typeface="B Nazanin" pitchFamily="2" charset="-78"/>
              </a:rPr>
              <a:t> </a:t>
            </a:r>
          </a:p>
          <a:p>
            <a:pPr marL="514350" indent="-514350" algn="justLow" rtl="1">
              <a:buClr>
                <a:srgbClr val="067E00"/>
              </a:buClr>
              <a:buFont typeface="Wingdings" pitchFamily="2" charset="2"/>
              <a:buChar char="v"/>
            </a:pPr>
            <a:r>
              <a:rPr lang="ar-SA" altLang="ar-SA" sz="2800" b="1" dirty="0">
                <a:latin typeface="Times New Roman" pitchFamily="18" charset="0"/>
                <a:cs typeface="B Nazanin" pitchFamily="2" charset="-78"/>
              </a:rPr>
              <a:t>داشتن در آمد ازمجاري مختلف</a:t>
            </a:r>
            <a:r>
              <a:rPr lang="en-US" altLang="ar-SA" sz="2800" b="1" dirty="0">
                <a:latin typeface="Times New Roman" pitchFamily="18" charset="0"/>
                <a:cs typeface="B Nazanin" pitchFamily="2" charset="-78"/>
              </a:rPr>
              <a:t> </a:t>
            </a:r>
          </a:p>
          <a:p>
            <a:pPr marL="514350" indent="-514350" algn="justLow" rtl="1">
              <a:buClr>
                <a:srgbClr val="067E00"/>
              </a:buClr>
              <a:buFont typeface="Wingdings" pitchFamily="2" charset="2"/>
              <a:buChar char="v"/>
            </a:pPr>
            <a:r>
              <a:rPr lang="ar-SA" altLang="ar-SA" sz="2800" b="1" dirty="0">
                <a:latin typeface="Times New Roman" pitchFamily="18" charset="0"/>
                <a:cs typeface="B Nazanin" pitchFamily="2" charset="-78"/>
              </a:rPr>
              <a:t>درامد هاي ثابت حين بحران هاي اقتصادي</a:t>
            </a:r>
            <a:r>
              <a:rPr lang="en-US" altLang="ar-SA" sz="2800" b="1" dirty="0">
                <a:latin typeface="Times New Roman" pitchFamily="18" charset="0"/>
                <a:cs typeface="B Nazanin" pitchFamily="2" charset="-78"/>
              </a:rPr>
              <a:t>                                 </a:t>
            </a:r>
            <a:endParaRPr lang="en-US" altLang="en-US" sz="2800" b="1" dirty="0">
              <a:latin typeface="Times New Roman" pitchFamily="18" charset="0"/>
              <a:cs typeface="B Nazanin" pitchFamily="2" charset="-78"/>
            </a:endParaRPr>
          </a:p>
        </p:txBody>
      </p:sp>
      <p:sp>
        <p:nvSpPr>
          <p:cNvPr id="3" name="Rectangle 2"/>
          <p:cNvSpPr>
            <a:spLocks noChangeArrowheads="1"/>
          </p:cNvSpPr>
          <p:nvPr/>
        </p:nvSpPr>
        <p:spPr bwMode="auto">
          <a:xfrm>
            <a:off x="7550525" y="390906"/>
            <a:ext cx="2771775" cy="579438"/>
          </a:xfrm>
          <a:prstGeom prst="rect">
            <a:avLst/>
          </a:prstGeom>
          <a:noFill/>
          <a:ln w="9525">
            <a:noFill/>
            <a:miter lim="800000"/>
            <a:headEnd/>
            <a:tailEnd/>
          </a:ln>
        </p:spPr>
        <p:txBody>
          <a:bodyPr>
            <a:spAutoFit/>
          </a:bodyPr>
          <a:lstStyle/>
          <a:p>
            <a:pPr algn="r" rtl="1"/>
            <a:r>
              <a:rPr lang="fa-IR" sz="3200" dirty="0">
                <a:latin typeface="Calibri" pitchFamily="34" charset="0"/>
                <a:cs typeface="B Titr" pitchFamily="2" charset="-78"/>
              </a:rPr>
              <a:t>اهداف مالی</a:t>
            </a:r>
            <a:endParaRPr lang="en-US" sz="3200" dirty="0">
              <a:latin typeface="Calibri" pitchFamily="34" charset="0"/>
              <a:cs typeface="B Titr" pitchFamily="2"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159</a:t>
            </a:fld>
            <a:endParaRPr lang="en-US"/>
          </a:p>
        </p:txBody>
      </p:sp>
    </p:spTree>
    <p:extLst>
      <p:ext uri="{BB962C8B-B14F-4D97-AF65-F5344CB8AC3E}">
        <p14:creationId xmlns:p14="http://schemas.microsoft.com/office/powerpoint/2010/main" val="3207708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204802"/>
                                        </p:tgtEl>
                                        <p:attrNameLst>
                                          <p:attrName>style.visibility</p:attrName>
                                        </p:attrNameLst>
                                      </p:cBhvr>
                                      <p:to>
                                        <p:strVal val="visible"/>
                                      </p:to>
                                    </p:set>
                                    <p:animEffect transition="in" filter="wedge">
                                      <p:cBhvr>
                                        <p:cTn id="11" dur="2000"/>
                                        <p:tgtEl>
                                          <p:spTgt spid="204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6866826" y="407055"/>
            <a:ext cx="4355680" cy="854080"/>
          </a:xfrm>
          <a:prstGeom prst="rect">
            <a:avLst/>
          </a:prstGeom>
          <a:noFill/>
          <a:ln w="9525">
            <a:noFill/>
            <a:miter lim="800000"/>
            <a:headEnd/>
            <a:tailEnd/>
          </a:ln>
        </p:spPr>
        <p:txBody>
          <a:bodyPr wrap="none">
            <a:spAutoFit/>
          </a:bodyPr>
          <a:lstStyle/>
          <a:p>
            <a:pPr>
              <a:lnSpc>
                <a:spcPct val="150000"/>
              </a:lnSpc>
              <a:spcBef>
                <a:spcPct val="20000"/>
              </a:spcBef>
            </a:pPr>
            <a:r>
              <a:rPr lang="fa-IR" sz="3600" i="1" dirty="0">
                <a:latin typeface="Titr" pitchFamily="2" charset="-78"/>
                <a:cs typeface="B Titr" pitchFamily="2" charset="-78"/>
              </a:rPr>
              <a:t>تعریف مدیریت استراتژیک</a:t>
            </a:r>
            <a:endParaRPr lang="fa-IR" sz="3600" b="1" dirty="0">
              <a:latin typeface="Titr" pitchFamily="2" charset="-78"/>
              <a:cs typeface="B Titr" pitchFamily="2" charset="-78"/>
            </a:endParaRPr>
          </a:p>
        </p:txBody>
      </p:sp>
      <p:sp>
        <p:nvSpPr>
          <p:cNvPr id="8" name="Rectangle 7"/>
          <p:cNvSpPr/>
          <p:nvPr/>
        </p:nvSpPr>
        <p:spPr>
          <a:xfrm>
            <a:off x="1089212" y="1871570"/>
            <a:ext cx="10133294" cy="3323987"/>
          </a:xfrm>
          <a:prstGeom prst="rect">
            <a:avLst/>
          </a:prstGeom>
        </p:spPr>
        <p:txBody>
          <a:bodyPr wrap="square">
            <a:spAutoFit/>
          </a:bodyPr>
          <a:lstStyle/>
          <a:p>
            <a:pPr marL="571500" indent="-571500" algn="just" rtl="1">
              <a:lnSpc>
                <a:spcPct val="150000"/>
              </a:lnSpc>
              <a:spcBef>
                <a:spcPct val="50000"/>
              </a:spcBef>
              <a:buFont typeface="Wingdings" panose="05000000000000000000" pitchFamily="2" charset="2"/>
              <a:buChar char="ü"/>
              <a:defRPr/>
            </a:pPr>
            <a:r>
              <a:rPr lang="ar-SA" sz="4800" b="1" dirty="0" smtClean="0">
                <a:effectLst>
                  <a:outerShdw blurRad="38100" dist="38100" dir="2700000" algn="tl">
                    <a:srgbClr val="C0C0C0"/>
                  </a:outerShdw>
                </a:effectLst>
                <a:latin typeface="Times New Roman" pitchFamily="18" charset="0"/>
                <a:cs typeface="B Nazanin" pitchFamily="2" charset="-78"/>
              </a:rPr>
              <a:t>هنر </a:t>
            </a:r>
            <a:r>
              <a:rPr lang="ar-SA" sz="4800" b="1" dirty="0">
                <a:effectLst>
                  <a:outerShdw blurRad="38100" dist="38100" dir="2700000" algn="tl">
                    <a:srgbClr val="C0C0C0"/>
                  </a:outerShdw>
                </a:effectLst>
                <a:latin typeface="Times New Roman" pitchFamily="18" charset="0"/>
                <a:cs typeface="B Nazanin" pitchFamily="2" charset="-78"/>
              </a:rPr>
              <a:t>و علم تدوين ، اجرا و ارزيابي تصميمات وظيفه‏اي </a:t>
            </a:r>
            <a:r>
              <a:rPr lang="ar-SA" sz="4800" b="1" dirty="0" smtClean="0">
                <a:effectLst>
                  <a:outerShdw blurRad="38100" dist="38100" dir="2700000" algn="tl">
                    <a:srgbClr val="C0C0C0"/>
                  </a:outerShdw>
                </a:effectLst>
                <a:latin typeface="Times New Roman" pitchFamily="18" charset="0"/>
                <a:cs typeface="B Nazanin" pitchFamily="2" charset="-78"/>
              </a:rPr>
              <a:t>چندگانه</a:t>
            </a:r>
            <a:r>
              <a:rPr lang="fa-IR" sz="4800" b="1" dirty="0">
                <a:effectLst>
                  <a:outerShdw blurRad="38100" dist="38100" dir="2700000" algn="tl">
                    <a:srgbClr val="C0C0C0"/>
                  </a:outerShdw>
                </a:effectLst>
                <a:latin typeface="Times New Roman" pitchFamily="18" charset="0"/>
                <a:cs typeface="B Nazanin" pitchFamily="2" charset="-78"/>
              </a:rPr>
              <a:t>،</a:t>
            </a:r>
            <a:r>
              <a:rPr lang="ar-SA" sz="4800" b="1" dirty="0" smtClean="0">
                <a:effectLst>
                  <a:outerShdw blurRad="38100" dist="38100" dir="2700000" algn="tl">
                    <a:srgbClr val="C0C0C0"/>
                  </a:outerShdw>
                </a:effectLst>
                <a:latin typeface="Times New Roman" pitchFamily="18" charset="0"/>
                <a:cs typeface="B Nazanin" pitchFamily="2" charset="-78"/>
              </a:rPr>
              <a:t> </a:t>
            </a:r>
            <a:r>
              <a:rPr lang="ar-SA" sz="4800" b="1" dirty="0">
                <a:effectLst>
                  <a:outerShdw blurRad="38100" dist="38100" dir="2700000" algn="tl">
                    <a:srgbClr val="C0C0C0"/>
                  </a:outerShdw>
                </a:effectLst>
                <a:latin typeface="Times New Roman" pitchFamily="18" charset="0"/>
                <a:cs typeface="B Nazanin" pitchFamily="2" charset="-78"/>
              </a:rPr>
              <a:t>كه سازمان را قادر مي‏سازد به هدف‏هاي بلند مدت خود دست يابد.</a:t>
            </a:r>
            <a:endParaRPr lang="en-US" sz="4800" b="1" dirty="0">
              <a:effectLst>
                <a:outerShdw blurRad="38100" dist="38100" dir="2700000" algn="tl">
                  <a:srgbClr val="C0C0C0"/>
                </a:outerShdw>
              </a:effectLst>
              <a:latin typeface="Times New Roman" pitchFamily="18" charset="0"/>
              <a:cs typeface="B Nazanin" pitchFamily="2"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16</a:t>
            </a:fld>
            <a:endParaRPr lang="en-US"/>
          </a:p>
        </p:txBody>
      </p:sp>
    </p:spTree>
    <p:extLst>
      <p:ext uri="{BB962C8B-B14F-4D97-AF65-F5344CB8AC3E}">
        <p14:creationId xmlns:p14="http://schemas.microsoft.com/office/powerpoint/2010/main" val="127992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60514" y="357188"/>
            <a:ext cx="8893175" cy="500062"/>
          </a:xfrm>
          <a:prstGeom prst="rect">
            <a:avLst/>
          </a:prstGeom>
          <a:noFill/>
        </p:spPr>
        <p:txBody>
          <a:bodyPr/>
          <a:lstStyle/>
          <a:p>
            <a:pPr algn="ctr">
              <a:defRPr/>
            </a:pPr>
            <a:r>
              <a:rPr lang="ar-SA" sz="2800" dirty="0">
                <a:solidFill>
                  <a:srgbClr val="C00000"/>
                </a:solidFill>
                <a:latin typeface="+mj-lt"/>
                <a:ea typeface="+mj-ea"/>
                <a:cs typeface="B Titr" pitchFamily="2" charset="-78"/>
              </a:rPr>
              <a:t>چارچوب تحليلي براي تدوين استراتژي‏ها</a:t>
            </a:r>
            <a:endParaRPr lang="en-US" sz="2800" dirty="0">
              <a:solidFill>
                <a:srgbClr val="C00000"/>
              </a:solidFill>
              <a:latin typeface="+mj-lt"/>
              <a:ea typeface="+mj-ea"/>
              <a:cs typeface="B Titr" pitchFamily="2" charset="-78"/>
            </a:endParaRPr>
          </a:p>
        </p:txBody>
      </p:sp>
      <p:graphicFrame>
        <p:nvGraphicFramePr>
          <p:cNvPr id="3" name="Group 3"/>
          <p:cNvGraphicFramePr>
            <a:graphicFrameLocks/>
          </p:cNvGraphicFramePr>
          <p:nvPr>
            <p:extLst>
              <p:ext uri="{D42A27DB-BD31-4B8C-83A1-F6EECF244321}">
                <p14:modId xmlns:p14="http://schemas.microsoft.com/office/powerpoint/2010/main" val="2321268324"/>
              </p:ext>
            </p:extLst>
          </p:nvPr>
        </p:nvGraphicFramePr>
        <p:xfrm>
          <a:off x="1881189" y="1000126"/>
          <a:ext cx="8072495" cy="4869903"/>
        </p:xfrm>
        <a:graphic>
          <a:graphicData uri="http://schemas.openxmlformats.org/drawingml/2006/table">
            <a:tbl>
              <a:tblPr>
                <a:tableStyleId>{D7AC3CCA-C797-4891-BE02-D94E43425B78}</a:tableStyleId>
              </a:tblPr>
              <a:tblGrid>
                <a:gridCol w="1612515">
                  <a:extLst>
                    <a:ext uri="{9D8B030D-6E8A-4147-A177-3AD203B41FA5}">
                      <a16:colId xmlns:a16="http://schemas.microsoft.com/office/drawing/2014/main" val="20000"/>
                    </a:ext>
                  </a:extLst>
                </a:gridCol>
                <a:gridCol w="524280">
                  <a:extLst>
                    <a:ext uri="{9D8B030D-6E8A-4147-A177-3AD203B41FA5}">
                      <a16:colId xmlns:a16="http://schemas.microsoft.com/office/drawing/2014/main" val="20001"/>
                    </a:ext>
                  </a:extLst>
                </a:gridCol>
                <a:gridCol w="527114">
                  <a:extLst>
                    <a:ext uri="{9D8B030D-6E8A-4147-A177-3AD203B41FA5}">
                      <a16:colId xmlns:a16="http://schemas.microsoft.com/office/drawing/2014/main" val="20002"/>
                    </a:ext>
                  </a:extLst>
                </a:gridCol>
                <a:gridCol w="565371">
                  <a:extLst>
                    <a:ext uri="{9D8B030D-6E8A-4147-A177-3AD203B41FA5}">
                      <a16:colId xmlns:a16="http://schemas.microsoft.com/office/drawing/2014/main" val="20003"/>
                    </a:ext>
                  </a:extLst>
                </a:gridCol>
                <a:gridCol w="1650774">
                  <a:extLst>
                    <a:ext uri="{9D8B030D-6E8A-4147-A177-3AD203B41FA5}">
                      <a16:colId xmlns:a16="http://schemas.microsoft.com/office/drawing/2014/main" val="20004"/>
                    </a:ext>
                  </a:extLst>
                </a:gridCol>
                <a:gridCol w="633387">
                  <a:extLst>
                    <a:ext uri="{9D8B030D-6E8A-4147-A177-3AD203B41FA5}">
                      <a16:colId xmlns:a16="http://schemas.microsoft.com/office/drawing/2014/main" val="20005"/>
                    </a:ext>
                  </a:extLst>
                </a:gridCol>
                <a:gridCol w="450597">
                  <a:extLst>
                    <a:ext uri="{9D8B030D-6E8A-4147-A177-3AD203B41FA5}">
                      <a16:colId xmlns:a16="http://schemas.microsoft.com/office/drawing/2014/main" val="20006"/>
                    </a:ext>
                  </a:extLst>
                </a:gridCol>
                <a:gridCol w="541284">
                  <a:extLst>
                    <a:ext uri="{9D8B030D-6E8A-4147-A177-3AD203B41FA5}">
                      <a16:colId xmlns:a16="http://schemas.microsoft.com/office/drawing/2014/main" val="20007"/>
                    </a:ext>
                  </a:extLst>
                </a:gridCol>
                <a:gridCol w="1567173">
                  <a:extLst>
                    <a:ext uri="{9D8B030D-6E8A-4147-A177-3AD203B41FA5}">
                      <a16:colId xmlns:a16="http://schemas.microsoft.com/office/drawing/2014/main" val="20008"/>
                    </a:ext>
                  </a:extLst>
                </a:gridCol>
              </a:tblGrid>
              <a:tr h="419823">
                <a:tc gridSpan="9">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u="none" strike="noStrike" cap="none" normalizeH="0" baseline="0" dirty="0" smtClean="0">
                          <a:ln>
                            <a:noFill/>
                          </a:ln>
                          <a:effectLst/>
                          <a:cs typeface="B Nazanin" pitchFamily="2" charset="-78"/>
                        </a:rPr>
                        <a:t>مرحله اول : مرحله ورودي</a:t>
                      </a:r>
                      <a:endParaRPr kumimoji="0" lang="en-US" sz="2000" b="1" i="0" u="none" strike="noStrike" cap="none" normalizeH="0" baseline="0" dirty="0" smtClean="0">
                        <a:ln>
                          <a:noFill/>
                        </a:ln>
                        <a:solidFill>
                          <a:schemeClr val="tx1"/>
                        </a:solidFill>
                        <a:effectLst/>
                        <a:latin typeface="Arial Black" pitchFamily="34" charset="0"/>
                        <a:cs typeface="B Nazanin" pitchFamily="2" charset="-78"/>
                      </a:endParaRPr>
                    </a:p>
                  </a:txBody>
                  <a:tcPr anchor="ctr" horzOverflow="overflow"/>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0"/>
                  </a:ext>
                </a:extLst>
              </a:tr>
              <a:tr h="614291">
                <a:tc grid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u="none" strike="noStrike" cap="none" normalizeH="0" baseline="0" smtClean="0">
                          <a:ln>
                            <a:noFill/>
                          </a:ln>
                          <a:effectLst/>
                          <a:cs typeface="B Nazanin" pitchFamily="2" charset="-78"/>
                        </a:rPr>
                        <a:t>ماتريس ارزيابي عوامل داخلي</a:t>
                      </a:r>
                      <a:endParaRPr kumimoji="0" lang="en-US" sz="2000" b="1" i="0" u="none" strike="noStrike" cap="none" normalizeH="0" baseline="0" smtClean="0">
                        <a:ln>
                          <a:noFill/>
                        </a:ln>
                        <a:solidFill>
                          <a:schemeClr val="tx1"/>
                        </a:solidFill>
                        <a:effectLst/>
                        <a:latin typeface="Arial Black" pitchFamily="34" charset="0"/>
                        <a:cs typeface="B Nazanin" pitchFamily="2" charset="-78"/>
                      </a:endParaRPr>
                    </a:p>
                  </a:txBody>
                  <a:tcPr anchor="b" horzOverflow="overflow">
                    <a:noFill/>
                  </a:tcPr>
                </a:tc>
                <a:tc hMerge="1">
                  <a:txBody>
                    <a:bodyPr/>
                    <a:lstStyle/>
                    <a:p>
                      <a:pPr rtl="1"/>
                      <a:endParaRPr lang="fa-IR"/>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fa-IR" sz="2000" b="1" i="0" u="none" strike="noStrike" cap="none" normalizeH="0" baseline="0" smtClean="0">
                        <a:ln>
                          <a:noFill/>
                        </a:ln>
                        <a:solidFill>
                          <a:schemeClr val="tx1"/>
                        </a:solidFill>
                        <a:effectLst/>
                        <a:latin typeface="Arial Black" pitchFamily="34" charset="0"/>
                        <a:cs typeface="B Nazanin" pitchFamily="2" charset="-78"/>
                      </a:endParaRPr>
                    </a:p>
                  </a:txBody>
                  <a:tcPr anchor="b" horzOverflow="overflow">
                    <a:noFill/>
                  </a:tcPr>
                </a:tc>
                <a:tc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u="none" strike="noStrike" cap="none" normalizeH="0" baseline="0" smtClean="0">
                          <a:ln>
                            <a:noFill/>
                          </a:ln>
                          <a:effectLst/>
                          <a:cs typeface="B Nazanin" pitchFamily="2" charset="-78"/>
                        </a:rPr>
                        <a:t>ماتريس بررسي رقابت</a:t>
                      </a:r>
                      <a:endParaRPr kumimoji="0" lang="en-US" sz="2000" b="1" i="0" u="none" strike="noStrike" cap="none" normalizeH="0" baseline="0" smtClean="0">
                        <a:ln>
                          <a:noFill/>
                        </a:ln>
                        <a:solidFill>
                          <a:schemeClr val="tx1"/>
                        </a:solidFill>
                        <a:effectLst/>
                        <a:latin typeface="Arial Black" pitchFamily="34" charset="0"/>
                        <a:cs typeface="B Nazanin" pitchFamily="2" charset="-78"/>
                      </a:endParaRPr>
                    </a:p>
                  </a:txBody>
                  <a:tcPr anchor="b" horzOverflow="overflow">
                    <a:noFill/>
                  </a:tcPr>
                </a:tc>
                <a:tc hMerge="1">
                  <a:txBody>
                    <a:bodyPr/>
                    <a:lstStyle/>
                    <a:p>
                      <a:pPr rtl="1"/>
                      <a:endParaRPr lang="fa-IR"/>
                    </a:p>
                  </a:txBody>
                  <a:tcPr/>
                </a:tc>
                <a:tc hMerge="1">
                  <a:txBody>
                    <a:bodyPr/>
                    <a:lstStyle/>
                    <a:p>
                      <a:pPr rtl="1"/>
                      <a:endParaRPr lang="fa-IR"/>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fa-IR" sz="2000" b="1" i="0" u="none" strike="noStrike" cap="none" normalizeH="0" baseline="0" smtClean="0">
                        <a:ln>
                          <a:noFill/>
                        </a:ln>
                        <a:solidFill>
                          <a:schemeClr val="tx1"/>
                        </a:solidFill>
                        <a:effectLst/>
                        <a:latin typeface="Arial Black" pitchFamily="34" charset="0"/>
                        <a:cs typeface="B Nazanin" pitchFamily="2" charset="-78"/>
                      </a:endParaRPr>
                    </a:p>
                  </a:txBody>
                  <a:tcPr anchor="b" horzOverflow="overflow">
                    <a:noFill/>
                  </a:tcPr>
                </a:tc>
                <a:tc grid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u="none" strike="noStrike" cap="none" normalizeH="0" baseline="0" dirty="0" smtClean="0">
                          <a:ln>
                            <a:noFill/>
                          </a:ln>
                          <a:effectLst/>
                          <a:cs typeface="B Nazanin" pitchFamily="2" charset="-78"/>
                        </a:rPr>
                        <a:t>ماتريس ارزيابي عوامل خارجي</a:t>
                      </a:r>
                      <a:endParaRPr kumimoji="0" lang="en-US" sz="2000" b="1" i="0" u="none" strike="noStrike" cap="none" normalizeH="0" baseline="0" dirty="0" smtClean="0">
                        <a:ln>
                          <a:noFill/>
                        </a:ln>
                        <a:solidFill>
                          <a:schemeClr val="tx1"/>
                        </a:solidFill>
                        <a:effectLst/>
                        <a:latin typeface="Arial Black" pitchFamily="34" charset="0"/>
                        <a:cs typeface="B Nazanin" pitchFamily="2" charset="-78"/>
                      </a:endParaRPr>
                    </a:p>
                  </a:txBody>
                  <a:tcPr anchor="b" horzOverflow="overflow">
                    <a:noFill/>
                  </a:tcPr>
                </a:tc>
                <a:tc hMerge="1">
                  <a:txBody>
                    <a:bodyPr/>
                    <a:lstStyle/>
                    <a:p>
                      <a:pPr rtl="1"/>
                      <a:endParaRPr lang="fa-IR"/>
                    </a:p>
                  </a:txBody>
                  <a:tcPr/>
                </a:tc>
                <a:extLst>
                  <a:ext uri="{0D108BD9-81ED-4DB2-BD59-A6C34878D82A}">
                    <a16:rowId xmlns:a16="http://schemas.microsoft.com/office/drawing/2014/main" val="10001"/>
                  </a:ext>
                </a:extLst>
              </a:tr>
              <a:tr h="36262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smtClean="0">
                          <a:ln>
                            <a:noFill/>
                          </a:ln>
                          <a:effectLst/>
                          <a:cs typeface="B Nazanin" pitchFamily="2" charset="-78"/>
                        </a:rPr>
                        <a:t>(IFE)</a:t>
                      </a:r>
                      <a:endParaRPr kumimoji="0" lang="en-US" sz="2000" b="0" i="0" u="none" strike="noStrike" cap="none" normalizeH="0" baseline="0" smtClean="0">
                        <a:ln>
                          <a:noFill/>
                        </a:ln>
                        <a:solidFill>
                          <a:schemeClr val="tx1"/>
                        </a:solidFill>
                        <a:effectLst/>
                        <a:latin typeface="Arial Black" pitchFamily="34" charset="0"/>
                        <a:cs typeface="B Nazanin" pitchFamily="2" charset="-78"/>
                      </a:endParaRPr>
                    </a:p>
                  </a:txBody>
                  <a:tcPr horzOverflow="overflow">
                    <a:noFill/>
                  </a:tcPr>
                </a:tc>
                <a:tc hMerge="1">
                  <a:txBody>
                    <a:bodyPr/>
                    <a:lstStyle/>
                    <a:p>
                      <a:pPr rtl="1"/>
                      <a:endParaRPr lang="fa-IR"/>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fa-IR" sz="2000" b="0" i="0" u="none" strike="noStrike" cap="none" normalizeH="0" baseline="0" smtClean="0">
                        <a:ln>
                          <a:noFill/>
                        </a:ln>
                        <a:solidFill>
                          <a:schemeClr val="tx1"/>
                        </a:solidFill>
                        <a:effectLst/>
                        <a:latin typeface="Arial Black" pitchFamily="34" charset="0"/>
                        <a:cs typeface="B Nazanin" pitchFamily="2" charset="-78"/>
                      </a:endParaRPr>
                    </a:p>
                  </a:txBody>
                  <a:tcPr horzOverflow="overflow">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smtClean="0">
                          <a:ln>
                            <a:noFill/>
                          </a:ln>
                          <a:effectLst/>
                          <a:cs typeface="B Nazanin" pitchFamily="2" charset="-78"/>
                        </a:rPr>
                        <a:t>(CPM)</a:t>
                      </a:r>
                      <a:endParaRPr kumimoji="0" lang="en-US" sz="2000" b="0" i="0" u="none" strike="noStrike" cap="none" normalizeH="0" baseline="0" smtClean="0">
                        <a:ln>
                          <a:noFill/>
                        </a:ln>
                        <a:solidFill>
                          <a:schemeClr val="tx1"/>
                        </a:solidFill>
                        <a:effectLst/>
                        <a:latin typeface="Arial Black" pitchFamily="34" charset="0"/>
                        <a:cs typeface="B Nazanin" pitchFamily="2" charset="-78"/>
                      </a:endParaRPr>
                    </a:p>
                  </a:txBody>
                  <a:tcPr horzOverflow="overflow">
                    <a:noFill/>
                  </a:tcPr>
                </a:tc>
                <a:tc hMerge="1">
                  <a:txBody>
                    <a:bodyPr/>
                    <a:lstStyle/>
                    <a:p>
                      <a:pPr rtl="1"/>
                      <a:endParaRPr lang="fa-IR"/>
                    </a:p>
                  </a:txBody>
                  <a:tcPr/>
                </a:tc>
                <a:tc hMerge="1">
                  <a:txBody>
                    <a:bodyPr/>
                    <a:lstStyle/>
                    <a:p>
                      <a:pPr rtl="1"/>
                      <a:endParaRPr lang="fa-IR"/>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fa-IR" sz="2000" b="0" i="0" u="none" strike="noStrike" cap="none" normalizeH="0" baseline="0" smtClean="0">
                        <a:ln>
                          <a:noFill/>
                        </a:ln>
                        <a:solidFill>
                          <a:schemeClr val="tx1"/>
                        </a:solidFill>
                        <a:effectLst/>
                        <a:latin typeface="Arial Black" pitchFamily="34" charset="0"/>
                        <a:cs typeface="B Nazanin" pitchFamily="2" charset="-78"/>
                      </a:endParaRPr>
                    </a:p>
                  </a:txBody>
                  <a:tcPr horzOverflow="overflow">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cs typeface="B Nazanin" pitchFamily="2" charset="-78"/>
                        </a:rPr>
                        <a:t>(EFE)</a:t>
                      </a:r>
                      <a:endParaRPr kumimoji="0" lang="en-US" sz="2000" b="0" i="0" u="none" strike="noStrike" cap="none" normalizeH="0" baseline="0" dirty="0" smtClean="0">
                        <a:ln>
                          <a:noFill/>
                        </a:ln>
                        <a:solidFill>
                          <a:schemeClr val="tx1"/>
                        </a:solidFill>
                        <a:effectLst/>
                        <a:latin typeface="Arial Black" pitchFamily="34" charset="0"/>
                        <a:cs typeface="B Nazanin" pitchFamily="2" charset="-78"/>
                      </a:endParaRPr>
                    </a:p>
                  </a:txBody>
                  <a:tcPr horzOverflow="overflow">
                    <a:noFill/>
                  </a:tcPr>
                </a:tc>
                <a:tc hMerge="1">
                  <a:txBody>
                    <a:bodyPr/>
                    <a:lstStyle/>
                    <a:p>
                      <a:pPr rtl="1"/>
                      <a:endParaRPr lang="fa-IR"/>
                    </a:p>
                  </a:txBody>
                  <a:tcPr/>
                </a:tc>
                <a:extLst>
                  <a:ext uri="{0D108BD9-81ED-4DB2-BD59-A6C34878D82A}">
                    <a16:rowId xmlns:a16="http://schemas.microsoft.com/office/drawing/2014/main" val="10002"/>
                  </a:ext>
                </a:extLst>
              </a:tr>
              <a:tr h="386648">
                <a:tc gridSpan="9">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u="none" strike="noStrike" cap="none" normalizeH="0" baseline="0" dirty="0" smtClean="0">
                          <a:ln>
                            <a:noFill/>
                          </a:ln>
                          <a:effectLst/>
                          <a:cs typeface="B Nazanin" pitchFamily="2" charset="-78"/>
                        </a:rPr>
                        <a:t>مرحله دوم : مرحله مقايسه</a:t>
                      </a:r>
                      <a:endParaRPr kumimoji="0" lang="en-US" sz="2000" b="1" i="0" u="none" strike="noStrike" cap="none" normalizeH="0" baseline="0" dirty="0" smtClean="0">
                        <a:ln>
                          <a:noFill/>
                        </a:ln>
                        <a:solidFill>
                          <a:schemeClr val="tx1"/>
                        </a:solidFill>
                        <a:effectLst/>
                        <a:latin typeface="Arial Black" pitchFamily="34" charset="0"/>
                        <a:cs typeface="B Nazanin" pitchFamily="2" charset="-78"/>
                      </a:endParaRPr>
                    </a:p>
                  </a:txBody>
                  <a:tcPr anchor="ctr" horzOverflow="overflow"/>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3"/>
                  </a:ext>
                </a:extLst>
              </a:tr>
              <a:tr h="102610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u="none" strike="noStrike" cap="none" normalizeH="0" baseline="0" smtClean="0">
                          <a:ln>
                            <a:noFill/>
                          </a:ln>
                          <a:effectLst/>
                          <a:cs typeface="B Nazanin" pitchFamily="2" charset="-78"/>
                        </a:rPr>
                        <a:t>ماتريس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u="none" strike="noStrike" cap="none" normalizeH="0" baseline="0" smtClean="0">
                          <a:ln>
                            <a:noFill/>
                          </a:ln>
                          <a:effectLst/>
                          <a:cs typeface="B Nazanin" pitchFamily="2" charset="-78"/>
                        </a:rPr>
                        <a:t>استراتژي اصلي</a:t>
                      </a:r>
                      <a:endParaRPr kumimoji="0" lang="en-US" sz="2000" b="1" i="0" u="none" strike="noStrike" cap="none" normalizeH="0" baseline="0" smtClean="0">
                        <a:ln>
                          <a:noFill/>
                        </a:ln>
                        <a:solidFill>
                          <a:schemeClr val="tx1"/>
                        </a:solidFill>
                        <a:effectLst/>
                        <a:latin typeface="Arial Black" pitchFamily="34" charset="0"/>
                        <a:cs typeface="B Nazanin" pitchFamily="2" charset="-78"/>
                      </a:endParaRPr>
                    </a:p>
                  </a:txBody>
                  <a:tcPr anchor="b" horzOverflow="overflow">
                    <a:noFill/>
                  </a:tcPr>
                </a:tc>
                <a:tc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u="none" strike="noStrike" cap="none" normalizeH="0" baseline="0" dirty="0" smtClean="0">
                          <a:ln>
                            <a:noFill/>
                          </a:ln>
                          <a:effectLst/>
                          <a:cs typeface="B Nazanin" pitchFamily="2" charset="-78"/>
                        </a:rPr>
                        <a:t>ماتريس</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u="none" strike="noStrike" cap="none" normalizeH="0" baseline="0" dirty="0" smtClean="0">
                          <a:ln>
                            <a:noFill/>
                          </a:ln>
                          <a:effectLst/>
                          <a:cs typeface="B Nazanin" pitchFamily="2" charset="-78"/>
                        </a:rPr>
                        <a:t>داخلي و خارجي</a:t>
                      </a:r>
                      <a:endParaRPr kumimoji="0" lang="en-US" sz="2000" b="1" i="0" u="none" strike="noStrike" cap="none" normalizeH="0" baseline="0" dirty="0" smtClean="0">
                        <a:ln>
                          <a:noFill/>
                        </a:ln>
                        <a:solidFill>
                          <a:schemeClr val="tx1"/>
                        </a:solidFill>
                        <a:effectLst/>
                        <a:latin typeface="Arial Black" pitchFamily="34" charset="0"/>
                        <a:cs typeface="B Nazanin" pitchFamily="2" charset="-78"/>
                      </a:endParaRPr>
                    </a:p>
                  </a:txBody>
                  <a:tcPr anchor="b" horzOverflow="overflow">
                    <a:noFill/>
                  </a:tcPr>
                </a:tc>
                <a:tc hMerge="1">
                  <a:txBody>
                    <a:bodyPr/>
                    <a:lstStyle/>
                    <a:p>
                      <a:pPr rtl="1"/>
                      <a:endParaRPr lang="fa-IR"/>
                    </a:p>
                  </a:txBody>
                  <a:tcPr/>
                </a:tc>
                <a:tc hMerge="1">
                  <a:txBody>
                    <a:bodyPr/>
                    <a:lstStyle/>
                    <a:p>
                      <a:pPr rtl="1"/>
                      <a:endParaRPr lang="fa-IR"/>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u="none" strike="noStrike" cap="none" normalizeH="0" baseline="0" dirty="0" smtClean="0">
                          <a:ln>
                            <a:noFill/>
                          </a:ln>
                          <a:effectLst/>
                          <a:cs typeface="B Nazanin" pitchFamily="2" charset="-78"/>
                        </a:rPr>
                        <a:t>ماتريس</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u="none" strike="noStrike" cap="none" normalizeH="0" baseline="0" dirty="0" smtClean="0">
                          <a:ln>
                            <a:noFill/>
                          </a:ln>
                          <a:effectLst/>
                          <a:cs typeface="B Nazanin" pitchFamily="2" charset="-78"/>
                        </a:rPr>
                        <a:t>گروه مشاوران بتن</a:t>
                      </a:r>
                      <a:endParaRPr kumimoji="0" lang="en-US" sz="2000" b="1" i="0" u="none" strike="noStrike" cap="none" normalizeH="0" baseline="0" dirty="0" smtClean="0">
                        <a:ln>
                          <a:noFill/>
                        </a:ln>
                        <a:solidFill>
                          <a:schemeClr val="tx1"/>
                        </a:solidFill>
                        <a:effectLst/>
                        <a:latin typeface="Arial Black" pitchFamily="34" charset="0"/>
                        <a:cs typeface="B Nazanin" pitchFamily="2" charset="-78"/>
                      </a:endParaRPr>
                    </a:p>
                  </a:txBody>
                  <a:tcPr anchor="b" horzOverflow="overflow">
                    <a:noFill/>
                  </a:tcPr>
                </a:tc>
                <a:tc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u="none" strike="noStrike" cap="none" normalizeH="0" baseline="0" dirty="0" smtClean="0">
                          <a:ln>
                            <a:noFill/>
                          </a:ln>
                          <a:effectLst/>
                          <a:cs typeface="B Nazanin" pitchFamily="2" charset="-78"/>
                        </a:rPr>
                        <a:t>ماتريس ارزيابي</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u="none" strike="noStrike" cap="none" normalizeH="0" baseline="0" dirty="0" smtClean="0">
                          <a:ln>
                            <a:noFill/>
                          </a:ln>
                          <a:effectLst/>
                          <a:cs typeface="B Nazanin" pitchFamily="2" charset="-78"/>
                        </a:rPr>
                        <a:t>موقعيت و اقدام استراتژيك</a:t>
                      </a:r>
                      <a:endParaRPr kumimoji="0" lang="en-US" sz="2000" b="1" i="0" u="none" strike="noStrike" cap="none" normalizeH="0" baseline="0" dirty="0" smtClean="0">
                        <a:ln>
                          <a:noFill/>
                        </a:ln>
                        <a:solidFill>
                          <a:schemeClr val="tx1"/>
                        </a:solidFill>
                        <a:effectLst/>
                        <a:latin typeface="Arial Black" pitchFamily="34" charset="0"/>
                        <a:cs typeface="B Nazanin" pitchFamily="2" charset="-78"/>
                      </a:endParaRPr>
                    </a:p>
                  </a:txBody>
                  <a:tcPr anchor="ctr" horzOverflow="overflow">
                    <a:noFill/>
                  </a:tcPr>
                </a:tc>
                <a:tc hMerge="1">
                  <a:txBody>
                    <a:bodyPr/>
                    <a:lstStyle/>
                    <a:p>
                      <a:pPr rtl="1"/>
                      <a:endParaRPr lang="fa-IR"/>
                    </a:p>
                  </a:txBody>
                  <a:tcPr/>
                </a:tc>
                <a:tc hMerge="1">
                  <a:txBody>
                    <a:bodyPr/>
                    <a:lstStyle/>
                    <a:p>
                      <a:pPr rtl="1"/>
                      <a:endParaRPr lang="fa-IR"/>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u="none" strike="noStrike" cap="none" normalizeH="0" baseline="0" smtClean="0">
                          <a:ln>
                            <a:noFill/>
                          </a:ln>
                          <a:effectLst/>
                          <a:cs typeface="B Nazanin" pitchFamily="2" charset="-78"/>
                        </a:rPr>
                        <a:t>ماتريس تهديدات فرصت‏ها</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u="none" strike="noStrike" cap="none" normalizeH="0" baseline="0" smtClean="0">
                          <a:ln>
                            <a:noFill/>
                          </a:ln>
                          <a:effectLst/>
                          <a:cs typeface="B Nazanin" pitchFamily="2" charset="-78"/>
                        </a:rPr>
                        <a:t>نقاط ضعف و نقاط قوت</a:t>
                      </a:r>
                      <a:endParaRPr kumimoji="0" lang="en-US" sz="2000" b="1" i="0" u="none" strike="noStrike" cap="none" normalizeH="0" baseline="0" smtClean="0">
                        <a:ln>
                          <a:noFill/>
                        </a:ln>
                        <a:solidFill>
                          <a:schemeClr val="tx1"/>
                        </a:solidFill>
                        <a:effectLst/>
                        <a:latin typeface="Arial Black" pitchFamily="34" charset="0"/>
                        <a:cs typeface="B Nazanin" pitchFamily="2" charset="-78"/>
                      </a:endParaRPr>
                    </a:p>
                  </a:txBody>
                  <a:tcPr anchor="ctr" horzOverflow="overflow">
                    <a:noFill/>
                  </a:tcPr>
                </a:tc>
                <a:extLst>
                  <a:ext uri="{0D108BD9-81ED-4DB2-BD59-A6C34878D82A}">
                    <a16:rowId xmlns:a16="http://schemas.microsoft.com/office/drawing/2014/main" val="10004"/>
                  </a:ext>
                </a:extLst>
              </a:tr>
              <a:tr h="3614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smtClean="0">
                          <a:ln>
                            <a:noFill/>
                          </a:ln>
                          <a:effectLst/>
                          <a:cs typeface="B Nazanin" pitchFamily="2" charset="-78"/>
                        </a:rPr>
                        <a:t>(GSM)</a:t>
                      </a:r>
                      <a:endParaRPr kumimoji="0" lang="en-US" sz="2000" b="0" i="0" u="none" strike="noStrike" cap="none" normalizeH="0" baseline="0" smtClean="0">
                        <a:ln>
                          <a:noFill/>
                        </a:ln>
                        <a:solidFill>
                          <a:schemeClr val="tx1"/>
                        </a:solidFill>
                        <a:effectLst/>
                        <a:latin typeface="Arial Black" pitchFamily="34" charset="0"/>
                        <a:cs typeface="B Nazanin" pitchFamily="2" charset="-78"/>
                      </a:endParaRPr>
                    </a:p>
                  </a:txBody>
                  <a:tcPr horzOverflow="overflow">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cs typeface="B Nazanin" pitchFamily="2" charset="-78"/>
                        </a:rPr>
                        <a:t>(IE)</a:t>
                      </a:r>
                      <a:endParaRPr kumimoji="0" lang="en-US" sz="2000" b="0" i="0" u="none" strike="noStrike" cap="none" normalizeH="0" baseline="0" dirty="0" smtClean="0">
                        <a:ln>
                          <a:noFill/>
                        </a:ln>
                        <a:solidFill>
                          <a:schemeClr val="tx1"/>
                        </a:solidFill>
                        <a:effectLst/>
                        <a:latin typeface="Arial Black" pitchFamily="34" charset="0"/>
                        <a:cs typeface="B Nazanin" pitchFamily="2" charset="-78"/>
                      </a:endParaRPr>
                    </a:p>
                  </a:txBody>
                  <a:tcPr horzOverflow="overflow">
                    <a:noFill/>
                  </a:tcPr>
                </a:tc>
                <a:tc hMerge="1">
                  <a:txBody>
                    <a:bodyPr/>
                    <a:lstStyle/>
                    <a:p>
                      <a:pPr rtl="1"/>
                      <a:endParaRPr lang="fa-IR"/>
                    </a:p>
                  </a:txBody>
                  <a:tcPr/>
                </a:tc>
                <a:tc hMerge="1">
                  <a:txBody>
                    <a:bodyPr/>
                    <a:lstStyle/>
                    <a:p>
                      <a:pPr rtl="1"/>
                      <a:endParaRPr lang="fa-IR"/>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u="none" strike="noStrike" cap="none" normalizeH="0" baseline="0" smtClean="0">
                          <a:ln>
                            <a:noFill/>
                          </a:ln>
                          <a:effectLst/>
                          <a:cs typeface="B Nazanin" pitchFamily="2" charset="-78"/>
                        </a:rPr>
                        <a:t>(BCG)</a:t>
                      </a:r>
                      <a:endParaRPr kumimoji="0" lang="en-US" sz="2000" b="0" i="0" u="none" strike="noStrike" cap="none" normalizeH="0" baseline="0" smtClean="0">
                        <a:ln>
                          <a:noFill/>
                        </a:ln>
                        <a:solidFill>
                          <a:schemeClr val="tx1"/>
                        </a:solidFill>
                        <a:effectLst/>
                        <a:latin typeface="Arial Black" pitchFamily="34" charset="0"/>
                        <a:cs typeface="B Nazanin" pitchFamily="2" charset="-78"/>
                      </a:endParaRPr>
                    </a:p>
                  </a:txBody>
                  <a:tcPr horzOverflow="overflow">
                    <a:noFill/>
                  </a:tcPr>
                </a:tc>
                <a:tc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u="none" strike="noStrike" cap="none" normalizeH="0" baseline="0" smtClean="0">
                          <a:ln>
                            <a:noFill/>
                          </a:ln>
                          <a:effectLst/>
                          <a:cs typeface="B Nazanin" pitchFamily="2" charset="-78"/>
                        </a:rPr>
                        <a:t>(SPACE)</a:t>
                      </a:r>
                      <a:endParaRPr kumimoji="0" lang="en-US" sz="2000" b="0" i="0" u="none" strike="noStrike" cap="none" normalizeH="0" baseline="0" smtClean="0">
                        <a:ln>
                          <a:noFill/>
                        </a:ln>
                        <a:solidFill>
                          <a:schemeClr val="tx1"/>
                        </a:solidFill>
                        <a:effectLst/>
                        <a:latin typeface="Arial Black" pitchFamily="34" charset="0"/>
                        <a:cs typeface="B Nazanin" pitchFamily="2" charset="-78"/>
                      </a:endParaRPr>
                    </a:p>
                  </a:txBody>
                  <a:tcPr horzOverflow="overflow">
                    <a:noFill/>
                  </a:tcPr>
                </a:tc>
                <a:tc hMerge="1">
                  <a:txBody>
                    <a:bodyPr/>
                    <a:lstStyle/>
                    <a:p>
                      <a:pPr rtl="1"/>
                      <a:endParaRPr lang="fa-IR"/>
                    </a:p>
                  </a:txBody>
                  <a:tcPr/>
                </a:tc>
                <a:tc hMerge="1">
                  <a:txBody>
                    <a:bodyPr/>
                    <a:lstStyle/>
                    <a:p>
                      <a:pPr rtl="1"/>
                      <a:endParaRPr lang="fa-IR"/>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cs typeface="B Nazanin" pitchFamily="2" charset="-78"/>
                        </a:rPr>
                        <a:t>(SWOT)</a:t>
                      </a:r>
                      <a:endParaRPr kumimoji="0" lang="en-US" sz="2000" b="0" i="0" u="none" strike="noStrike" cap="none" normalizeH="0" baseline="0" dirty="0" smtClean="0">
                        <a:ln>
                          <a:noFill/>
                        </a:ln>
                        <a:solidFill>
                          <a:schemeClr val="tx1"/>
                        </a:solidFill>
                        <a:effectLst/>
                        <a:latin typeface="Arial Black" pitchFamily="34" charset="0"/>
                        <a:cs typeface="B Nazanin" pitchFamily="2" charset="-78"/>
                      </a:endParaRPr>
                    </a:p>
                  </a:txBody>
                  <a:tcPr horzOverflow="overflow">
                    <a:noFill/>
                  </a:tcPr>
                </a:tc>
                <a:extLst>
                  <a:ext uri="{0D108BD9-81ED-4DB2-BD59-A6C34878D82A}">
                    <a16:rowId xmlns:a16="http://schemas.microsoft.com/office/drawing/2014/main" val="10005"/>
                  </a:ext>
                </a:extLst>
              </a:tr>
              <a:tr h="386648">
                <a:tc gridSpan="9">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u="none" strike="noStrike" cap="none" normalizeH="0" baseline="0" dirty="0" smtClean="0">
                          <a:ln>
                            <a:noFill/>
                          </a:ln>
                          <a:effectLst/>
                          <a:cs typeface="B Nazanin" pitchFamily="2" charset="-78"/>
                        </a:rPr>
                        <a:t>مرحله سوم : تصميم گيري</a:t>
                      </a:r>
                      <a:endParaRPr kumimoji="0" lang="en-US" sz="2000" b="1" i="0" u="none" strike="noStrike" cap="none" normalizeH="0" baseline="0" dirty="0" smtClean="0">
                        <a:ln>
                          <a:noFill/>
                        </a:ln>
                        <a:solidFill>
                          <a:schemeClr val="tx1"/>
                        </a:solidFill>
                        <a:effectLst/>
                        <a:latin typeface="Arial Black" pitchFamily="34" charset="0"/>
                        <a:cs typeface="B Nazanin" pitchFamily="2" charset="-78"/>
                      </a:endParaRPr>
                    </a:p>
                  </a:txBody>
                  <a:tcPr anchor="ctr" horzOverflow="overflow"/>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6"/>
                  </a:ext>
                </a:extLst>
              </a:tr>
              <a:tr h="387793">
                <a:tc gridSpan="9">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u="none" strike="noStrike" cap="none" normalizeH="0" baseline="0" smtClean="0">
                          <a:ln>
                            <a:noFill/>
                          </a:ln>
                          <a:effectLst/>
                          <a:cs typeface="B Nazanin" pitchFamily="2" charset="-78"/>
                        </a:rPr>
                        <a:t>ماتريس برنامه‏ريزي استراتژيك كمي</a:t>
                      </a:r>
                      <a:endParaRPr kumimoji="0" lang="en-US" sz="2000" b="1" i="0" u="none" strike="noStrike" cap="none" normalizeH="0" baseline="0" smtClean="0">
                        <a:ln>
                          <a:noFill/>
                        </a:ln>
                        <a:solidFill>
                          <a:schemeClr val="tx1"/>
                        </a:solidFill>
                        <a:effectLst/>
                        <a:latin typeface="Arial Black" pitchFamily="34" charset="0"/>
                        <a:cs typeface="B Nazanin" pitchFamily="2" charset="-78"/>
                      </a:endParaRPr>
                    </a:p>
                  </a:txBody>
                  <a:tcPr anchor="b" horzOverflow="overflow">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7"/>
                  </a:ext>
                </a:extLst>
              </a:tr>
              <a:tr h="361482">
                <a:tc gridSpan="9">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cs typeface="B Nazanin" pitchFamily="2" charset="-78"/>
                        </a:rPr>
                        <a:t>(QSPM)</a:t>
                      </a:r>
                      <a:endParaRPr kumimoji="0" lang="en-US" sz="2000" b="0" i="0" u="none" strike="noStrike" cap="none" normalizeH="0" baseline="0" dirty="0" smtClean="0">
                        <a:ln>
                          <a:noFill/>
                        </a:ln>
                        <a:solidFill>
                          <a:schemeClr val="tx1"/>
                        </a:solidFill>
                        <a:effectLst/>
                        <a:latin typeface="Arial Black" pitchFamily="34" charset="0"/>
                        <a:cs typeface="B Nazanin" pitchFamily="2" charset="-78"/>
                      </a:endParaRPr>
                    </a:p>
                  </a:txBody>
                  <a:tcPr horzOverflow="overflow">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2E913F20-3FAA-4128-8D06-C3B0AA9DFCF9}" type="slidenum">
              <a:rPr lang="en-US" smtClean="0"/>
              <a:t>160</a:t>
            </a:fld>
            <a:endParaRPr lang="en-US"/>
          </a:p>
        </p:txBody>
      </p:sp>
    </p:spTree>
    <p:extLst>
      <p:ext uri="{BB962C8B-B14F-4D97-AF65-F5344CB8AC3E}">
        <p14:creationId xmlns:p14="http://schemas.microsoft.com/office/powerpoint/2010/main" val="253583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52575" y="762001"/>
            <a:ext cx="8686800" cy="523875"/>
          </a:xfrm>
          <a:prstGeom prst="rect">
            <a:avLst/>
          </a:prstGeom>
          <a:noFill/>
          <a:ln w="12700">
            <a:noFill/>
            <a:miter lim="800000"/>
            <a:headEnd type="none" w="sm" len="sm"/>
            <a:tailEnd type="none" w="sm" len="sm"/>
          </a:ln>
          <a:effectLst>
            <a:outerShdw dist="56796" dir="3806097" algn="ctr" rotWithShape="0">
              <a:schemeClr val="bg2"/>
            </a:outerShdw>
          </a:effectLst>
        </p:spPr>
        <p:txBody>
          <a:bodyPr anchor="ctr">
            <a:spAutoFit/>
          </a:bodyPr>
          <a:lstStyle/>
          <a:p>
            <a:pPr algn="ctr" rtl="1">
              <a:spcBef>
                <a:spcPct val="50000"/>
              </a:spcBef>
              <a:defRPr/>
            </a:pPr>
            <a:r>
              <a:rPr lang="ar-SA" sz="2800" dirty="0">
                <a:solidFill>
                  <a:srgbClr val="C00000"/>
                </a:solidFill>
                <a:latin typeface="+mj-lt"/>
                <a:cs typeface="B Titr" pitchFamily="2" charset="-78"/>
              </a:rPr>
              <a:t>ماتريس تهديدات ، فرصتها ، نقاط ضعف ، نقاط قوت </a:t>
            </a:r>
            <a:r>
              <a:rPr lang="ar-SA" sz="2800" dirty="0" smtClean="0">
                <a:solidFill>
                  <a:srgbClr val="C00000"/>
                </a:solidFill>
                <a:latin typeface="+mj-lt"/>
                <a:cs typeface="B Titr" pitchFamily="2" charset="-78"/>
              </a:rPr>
              <a:t>(</a:t>
            </a:r>
            <a:r>
              <a:rPr lang="en-US" sz="2800" dirty="0" smtClean="0">
                <a:solidFill>
                  <a:srgbClr val="C00000"/>
                </a:solidFill>
                <a:latin typeface="+mj-lt"/>
                <a:cs typeface="B Titr" pitchFamily="2" charset="-78"/>
              </a:rPr>
              <a:t>SWOT</a:t>
            </a:r>
            <a:r>
              <a:rPr lang="ar-SA" sz="2800" dirty="0" smtClean="0">
                <a:solidFill>
                  <a:srgbClr val="C00000"/>
                </a:solidFill>
                <a:latin typeface="+mj-lt"/>
                <a:cs typeface="B Titr" pitchFamily="2" charset="-78"/>
              </a:rPr>
              <a:t>)</a:t>
            </a:r>
            <a:endParaRPr lang="en-US" sz="2800" dirty="0">
              <a:solidFill>
                <a:srgbClr val="C00000"/>
              </a:solidFill>
              <a:latin typeface="+mj-lt"/>
              <a:cs typeface="B Titr" pitchFamily="2" charset="-78"/>
            </a:endParaRPr>
          </a:p>
        </p:txBody>
      </p:sp>
      <p:graphicFrame>
        <p:nvGraphicFramePr>
          <p:cNvPr id="3" name="Group 293"/>
          <p:cNvGraphicFramePr>
            <a:graphicFrameLocks noGrp="1"/>
          </p:cNvGraphicFramePr>
          <p:nvPr/>
        </p:nvGraphicFramePr>
        <p:xfrm>
          <a:off x="1952626" y="1500188"/>
          <a:ext cx="7929619" cy="4114800"/>
        </p:xfrm>
        <a:graphic>
          <a:graphicData uri="http://schemas.openxmlformats.org/drawingml/2006/table">
            <a:tbl>
              <a:tblPr>
                <a:tableStyleId>{616DA210-FB5B-4158-B5E0-FEB733F419BA}</a:tableStyleId>
              </a:tblPr>
              <a:tblGrid>
                <a:gridCol w="2786083">
                  <a:extLst>
                    <a:ext uri="{9D8B030D-6E8A-4147-A177-3AD203B41FA5}">
                      <a16:colId xmlns:a16="http://schemas.microsoft.com/office/drawing/2014/main" val="20000"/>
                    </a:ext>
                  </a:extLst>
                </a:gridCol>
                <a:gridCol w="2730174">
                  <a:extLst>
                    <a:ext uri="{9D8B030D-6E8A-4147-A177-3AD203B41FA5}">
                      <a16:colId xmlns:a16="http://schemas.microsoft.com/office/drawing/2014/main" val="20001"/>
                    </a:ext>
                  </a:extLst>
                </a:gridCol>
                <a:gridCol w="2413362">
                  <a:extLst>
                    <a:ext uri="{9D8B030D-6E8A-4147-A177-3AD203B41FA5}">
                      <a16:colId xmlns:a16="http://schemas.microsoft.com/office/drawing/2014/main" val="20002"/>
                    </a:ext>
                  </a:extLst>
                </a:gridCol>
              </a:tblGrid>
              <a:tr h="284163">
                <a:tc>
                  <a:txBody>
                    <a:bodyPr/>
                    <a:lstStyle/>
                    <a:p>
                      <a:pPr marL="533400" marR="0" lvl="0" indent="-533400" algn="ctr" defTabSz="914400" rtl="1" eaLnBrk="1" fontAlgn="base" latinLnBrk="0" hangingPunct="1">
                        <a:lnSpc>
                          <a:spcPct val="100000"/>
                        </a:lnSpc>
                        <a:spcBef>
                          <a:spcPct val="20000"/>
                        </a:spcBef>
                        <a:spcAft>
                          <a:spcPct val="0"/>
                        </a:spcAft>
                        <a:buClrTx/>
                        <a:buSzTx/>
                        <a:buFontTx/>
                        <a:buNone/>
                        <a:tabLst/>
                      </a:pPr>
                      <a:r>
                        <a:rPr kumimoji="0" lang="ar-SA" sz="2400" b="1" u="none" strike="noStrike" cap="none" normalizeH="0" baseline="0" dirty="0" smtClean="0">
                          <a:ln>
                            <a:noFill/>
                          </a:ln>
                          <a:effectLst/>
                          <a:latin typeface="+mj-lt"/>
                          <a:cs typeface="B Nazanin" pitchFamily="2" charset="-78"/>
                        </a:rPr>
                        <a:t>نقاط ضعف</a:t>
                      </a:r>
                      <a:r>
                        <a:rPr kumimoji="0" lang="en-US" sz="2400" b="1" u="none" strike="noStrike" cap="none" normalizeH="0" baseline="0" dirty="0" smtClean="0">
                          <a:ln>
                            <a:noFill/>
                          </a:ln>
                          <a:effectLst/>
                          <a:latin typeface="+mj-lt"/>
                          <a:cs typeface="B Nazanin" pitchFamily="2" charset="-78"/>
                        </a:rPr>
                        <a:t> </a:t>
                      </a:r>
                      <a:r>
                        <a:rPr kumimoji="0" lang="ar-SA" sz="2400" b="1" u="none" strike="noStrike" cap="none" normalizeH="0" baseline="0" dirty="0" smtClean="0">
                          <a:ln>
                            <a:noFill/>
                          </a:ln>
                          <a:effectLst/>
                          <a:latin typeface="+mj-lt"/>
                          <a:cs typeface="B Nazanin" pitchFamily="2" charset="-78"/>
                        </a:rPr>
                        <a:t>- </a:t>
                      </a:r>
                      <a:r>
                        <a:rPr kumimoji="0" lang="en-US" sz="2400" b="1" u="none" strike="noStrike" cap="none" normalizeH="0" baseline="0" dirty="0" smtClean="0">
                          <a:ln>
                            <a:noFill/>
                          </a:ln>
                          <a:effectLst/>
                          <a:latin typeface="+mj-lt"/>
                          <a:cs typeface="B Nazanin" pitchFamily="2" charset="-78"/>
                        </a:rPr>
                        <a:t>W</a:t>
                      </a:r>
                      <a:endParaRPr kumimoji="0" lang="en-US" sz="2400" b="1" i="0" u="none" strike="noStrike" cap="none" normalizeH="0" baseline="0" dirty="0" smtClean="0">
                        <a:ln>
                          <a:noFill/>
                        </a:ln>
                        <a:solidFill>
                          <a:schemeClr val="tx1"/>
                        </a:solidFill>
                        <a:effectLst/>
                        <a:latin typeface="+mj-lt"/>
                        <a:cs typeface="B Nazanin" pitchFamily="2" charset="-78"/>
                      </a:endParaRPr>
                    </a:p>
                  </a:txBody>
                  <a:tcPr horzOverflow="overflow">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1" u="none" strike="noStrike" cap="none" normalizeH="0" baseline="0" dirty="0" smtClean="0">
                          <a:ln>
                            <a:noFill/>
                          </a:ln>
                          <a:effectLst/>
                          <a:latin typeface="+mj-lt"/>
                          <a:cs typeface="B Nazanin" pitchFamily="2" charset="-78"/>
                        </a:rPr>
                        <a:t>نقاط قوت</a:t>
                      </a:r>
                      <a:r>
                        <a:rPr kumimoji="0" lang="en-US" sz="2400" b="1" u="none" strike="noStrike" cap="none" normalizeH="0" baseline="0" dirty="0" smtClean="0">
                          <a:ln>
                            <a:noFill/>
                          </a:ln>
                          <a:effectLst/>
                          <a:latin typeface="+mj-lt"/>
                          <a:cs typeface="B Nazanin" pitchFamily="2" charset="-78"/>
                        </a:rPr>
                        <a:t> </a:t>
                      </a:r>
                      <a:r>
                        <a:rPr kumimoji="0" lang="ar-SA" sz="2400" b="1" u="none" strike="noStrike" cap="none" normalizeH="0" baseline="0" dirty="0" smtClean="0">
                          <a:ln>
                            <a:noFill/>
                          </a:ln>
                          <a:effectLst/>
                          <a:latin typeface="+mj-lt"/>
                          <a:cs typeface="B Nazanin" pitchFamily="2" charset="-78"/>
                        </a:rPr>
                        <a:t>- </a:t>
                      </a:r>
                      <a:r>
                        <a:rPr kumimoji="0" lang="en-US" sz="2400" b="1" u="none" strike="noStrike" cap="none" normalizeH="0" baseline="0" dirty="0" smtClean="0">
                          <a:ln>
                            <a:noFill/>
                          </a:ln>
                          <a:effectLst/>
                          <a:latin typeface="+mj-lt"/>
                          <a:cs typeface="B Nazanin" pitchFamily="2" charset="-78"/>
                        </a:rPr>
                        <a:t>S</a:t>
                      </a:r>
                      <a:endParaRPr kumimoji="0" lang="en-US" sz="2400" b="1" i="0" u="none" strike="noStrike" cap="none" normalizeH="0" baseline="0" dirty="0" smtClean="0">
                        <a:ln>
                          <a:noFill/>
                        </a:ln>
                        <a:solidFill>
                          <a:schemeClr val="tx1"/>
                        </a:solidFill>
                        <a:effectLst/>
                        <a:latin typeface="+mj-lt"/>
                        <a:cs typeface="B Nazanin" pitchFamily="2" charset="-78"/>
                      </a:endParaRPr>
                    </a:p>
                  </a:txBody>
                  <a:tcPr horzOverflow="overflow">
                    <a:solidFill>
                      <a:schemeClr val="bg2"/>
                    </a:solidFill>
                  </a:tcPr>
                </a:tc>
                <a:tc rowSpan="11">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1" u="none" strike="noStrike" cap="none" normalizeH="0" baseline="0" dirty="0" smtClean="0">
                          <a:ln>
                            <a:noFill/>
                          </a:ln>
                          <a:effectLst/>
                          <a:latin typeface="+mj-lt"/>
                          <a:cs typeface="B Nazanin" pitchFamily="2" charset="-78"/>
                        </a:rPr>
                        <a:t>هميشه سفيد باشد</a:t>
                      </a:r>
                      <a:endParaRPr kumimoji="0" lang="en-US" sz="2400" b="1" i="0" u="none" strike="noStrike" cap="none" normalizeH="0" baseline="0" dirty="0" smtClean="0">
                        <a:ln>
                          <a:noFill/>
                        </a:ln>
                        <a:solidFill>
                          <a:schemeClr val="tx1"/>
                        </a:solidFill>
                        <a:effectLst/>
                        <a:latin typeface="+mj-lt"/>
                        <a:cs typeface="B Nazanin" pitchFamily="2" charset="-78"/>
                      </a:endParaRPr>
                    </a:p>
                  </a:txBody>
                  <a:tcPr anchor="ctr" horzOverflow="overflow"/>
                </a:tc>
                <a:extLst>
                  <a:ext uri="{0D108BD9-81ED-4DB2-BD59-A6C34878D82A}">
                    <a16:rowId xmlns:a16="http://schemas.microsoft.com/office/drawing/2014/main" val="10000"/>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smtClean="0">
                          <a:ln>
                            <a:noFill/>
                          </a:ln>
                          <a:effectLst/>
                          <a:latin typeface="+mj-lt"/>
                          <a:cs typeface="B Nazanin" pitchFamily="2" charset="-78"/>
                        </a:rPr>
                        <a:t>1. </a:t>
                      </a:r>
                      <a:endParaRPr kumimoji="0" lang="en-US" sz="1800" b="0" i="0" u="none" strike="noStrike" cap="none" normalizeH="0" baseline="0" smtClean="0">
                        <a:ln>
                          <a:noFill/>
                        </a:ln>
                        <a:solidFill>
                          <a:schemeClr val="tx1"/>
                        </a:solidFill>
                        <a:effectLst/>
                        <a:latin typeface="+mj-lt"/>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smtClean="0">
                          <a:ln>
                            <a:noFill/>
                          </a:ln>
                          <a:effectLst/>
                          <a:latin typeface="+mj-lt"/>
                          <a:cs typeface="B Nazanin" pitchFamily="2" charset="-78"/>
                        </a:rPr>
                        <a:t>1. </a:t>
                      </a:r>
                      <a:endParaRPr kumimoji="0" lang="en-US" sz="1800" b="0" i="0" u="none" strike="noStrike" cap="none" normalizeH="0" baseline="0" smtClean="0">
                        <a:ln>
                          <a:noFill/>
                        </a:ln>
                        <a:solidFill>
                          <a:schemeClr val="tx1"/>
                        </a:solidFill>
                        <a:effectLst/>
                        <a:latin typeface="+mj-lt"/>
                        <a:cs typeface="B Nazanin" pitchFamily="2" charset="-78"/>
                      </a:endParaRPr>
                    </a:p>
                  </a:txBody>
                  <a:tcPr anchor="ctr" horzOverflow="overflow"/>
                </a:tc>
                <a:tc vMerge="1">
                  <a:txBody>
                    <a:bodyPr/>
                    <a:lstStyle/>
                    <a:p>
                      <a:pPr rtl="1"/>
                      <a:endParaRPr lang="fa-IR"/>
                    </a:p>
                  </a:txBody>
                  <a:tcPr/>
                </a:tc>
                <a:extLst>
                  <a:ext uri="{0D108BD9-81ED-4DB2-BD59-A6C34878D82A}">
                    <a16:rowId xmlns:a16="http://schemas.microsoft.com/office/drawing/2014/main" val="10001"/>
                  </a:ext>
                </a:extLst>
              </a:tr>
              <a:tr h="28575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smtClean="0">
                          <a:ln>
                            <a:noFill/>
                          </a:ln>
                          <a:effectLst/>
                          <a:latin typeface="+mj-lt"/>
                          <a:cs typeface="B Nazanin" pitchFamily="2" charset="-78"/>
                        </a:rPr>
                        <a:t>2. </a:t>
                      </a:r>
                      <a:endParaRPr kumimoji="0" lang="en-US" sz="1800" b="0" i="0" u="none" strike="noStrike" cap="none" normalizeH="0" baseline="0" smtClean="0">
                        <a:ln>
                          <a:noFill/>
                        </a:ln>
                        <a:solidFill>
                          <a:schemeClr val="tx1"/>
                        </a:solidFill>
                        <a:effectLst/>
                        <a:latin typeface="+mj-lt"/>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smtClean="0">
                          <a:ln>
                            <a:noFill/>
                          </a:ln>
                          <a:effectLst/>
                          <a:latin typeface="+mj-lt"/>
                          <a:cs typeface="B Nazanin" pitchFamily="2" charset="-78"/>
                        </a:rPr>
                        <a:t>2. </a:t>
                      </a:r>
                      <a:endParaRPr kumimoji="0" lang="en-US" sz="1800" b="0" i="0" u="none" strike="noStrike" cap="none" normalizeH="0" baseline="0" smtClean="0">
                        <a:ln>
                          <a:noFill/>
                        </a:ln>
                        <a:solidFill>
                          <a:schemeClr val="tx1"/>
                        </a:solidFill>
                        <a:effectLst/>
                        <a:latin typeface="+mj-lt"/>
                        <a:cs typeface="B Nazanin" pitchFamily="2" charset="-78"/>
                      </a:endParaRPr>
                    </a:p>
                  </a:txBody>
                  <a:tcPr anchor="ctr" horzOverflow="overflow"/>
                </a:tc>
                <a:tc vMerge="1">
                  <a:txBody>
                    <a:bodyPr/>
                    <a:lstStyle/>
                    <a:p>
                      <a:pPr rtl="1"/>
                      <a:endParaRPr lang="fa-IR"/>
                    </a:p>
                  </a:txBody>
                  <a:tcPr/>
                </a:tc>
                <a:extLst>
                  <a:ext uri="{0D108BD9-81ED-4DB2-BD59-A6C34878D82A}">
                    <a16:rowId xmlns:a16="http://schemas.microsoft.com/office/drawing/2014/main" val="10002"/>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smtClean="0">
                          <a:ln>
                            <a:noFill/>
                          </a:ln>
                          <a:effectLst/>
                          <a:latin typeface="+mj-lt"/>
                          <a:cs typeface="B Nazanin" pitchFamily="2" charset="-78"/>
                        </a:rPr>
                        <a:t>3. </a:t>
                      </a:r>
                      <a:endParaRPr kumimoji="0" lang="en-US" sz="1800" b="0" i="0" u="none" strike="noStrike" cap="none" normalizeH="0" baseline="0" smtClean="0">
                        <a:ln>
                          <a:noFill/>
                        </a:ln>
                        <a:solidFill>
                          <a:schemeClr val="tx1"/>
                        </a:solidFill>
                        <a:effectLst/>
                        <a:latin typeface="+mj-lt"/>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smtClean="0">
                          <a:ln>
                            <a:noFill/>
                          </a:ln>
                          <a:effectLst/>
                          <a:latin typeface="+mj-lt"/>
                          <a:cs typeface="B Nazanin" pitchFamily="2" charset="-78"/>
                        </a:rPr>
                        <a:t>3. </a:t>
                      </a:r>
                      <a:endParaRPr kumimoji="0" lang="en-US" sz="1800" b="0" i="0" u="none" strike="noStrike" cap="none" normalizeH="0" baseline="0" smtClean="0">
                        <a:ln>
                          <a:noFill/>
                        </a:ln>
                        <a:solidFill>
                          <a:schemeClr val="tx1"/>
                        </a:solidFill>
                        <a:effectLst/>
                        <a:latin typeface="+mj-lt"/>
                        <a:cs typeface="B Nazanin" pitchFamily="2" charset="-78"/>
                      </a:endParaRPr>
                    </a:p>
                  </a:txBody>
                  <a:tcPr anchor="ctr" horzOverflow="overflow"/>
                </a:tc>
                <a:tc vMerge="1">
                  <a:txBody>
                    <a:bodyPr/>
                    <a:lstStyle/>
                    <a:p>
                      <a:pPr rtl="1"/>
                      <a:endParaRPr lang="fa-IR"/>
                    </a:p>
                  </a:txBody>
                  <a:tcPr/>
                </a:tc>
                <a:extLst>
                  <a:ext uri="{0D108BD9-81ED-4DB2-BD59-A6C34878D82A}">
                    <a16:rowId xmlns:a16="http://schemas.microsoft.com/office/drawing/2014/main" val="10003"/>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smtClean="0">
                          <a:ln>
                            <a:noFill/>
                          </a:ln>
                          <a:effectLst/>
                          <a:latin typeface="+mj-lt"/>
                          <a:cs typeface="B Nazanin" pitchFamily="2" charset="-78"/>
                        </a:rPr>
                        <a:t>4. </a:t>
                      </a:r>
                      <a:endParaRPr kumimoji="0" lang="en-US" sz="1800" b="0" i="0" u="none" strike="noStrike" cap="none" normalizeH="0" baseline="0" smtClean="0">
                        <a:ln>
                          <a:noFill/>
                        </a:ln>
                        <a:solidFill>
                          <a:schemeClr val="tx1"/>
                        </a:solidFill>
                        <a:effectLst/>
                        <a:latin typeface="+mj-lt"/>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smtClean="0">
                          <a:ln>
                            <a:noFill/>
                          </a:ln>
                          <a:effectLst/>
                          <a:latin typeface="+mj-lt"/>
                          <a:cs typeface="B Nazanin" pitchFamily="2" charset="-78"/>
                        </a:rPr>
                        <a:t>4. </a:t>
                      </a:r>
                      <a:endParaRPr kumimoji="0" lang="en-US" sz="1800" b="0" i="0" u="none" strike="noStrike" cap="none" normalizeH="0" baseline="0" smtClean="0">
                        <a:ln>
                          <a:noFill/>
                        </a:ln>
                        <a:solidFill>
                          <a:schemeClr val="tx1"/>
                        </a:solidFill>
                        <a:effectLst/>
                        <a:latin typeface="+mj-lt"/>
                        <a:cs typeface="B Nazanin" pitchFamily="2" charset="-78"/>
                      </a:endParaRPr>
                    </a:p>
                  </a:txBody>
                  <a:tcPr anchor="ctr" horzOverflow="overflow"/>
                </a:tc>
                <a:tc vMerge="1">
                  <a:txBody>
                    <a:bodyPr/>
                    <a:lstStyle/>
                    <a:p>
                      <a:pPr rtl="1"/>
                      <a:endParaRPr lang="fa-IR"/>
                    </a:p>
                  </a:txBody>
                  <a:tcPr/>
                </a:tc>
                <a:extLst>
                  <a:ext uri="{0D108BD9-81ED-4DB2-BD59-A6C34878D82A}">
                    <a16:rowId xmlns:a16="http://schemas.microsoft.com/office/drawing/2014/main" val="10004"/>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dirty="0" smtClean="0">
                          <a:ln>
                            <a:noFill/>
                          </a:ln>
                          <a:effectLst/>
                          <a:latin typeface="+mj-lt"/>
                          <a:cs typeface="B Nazanin" pitchFamily="2" charset="-78"/>
                        </a:rPr>
                        <a:t>5. نقاط ضعف را فهرست كنيد</a:t>
                      </a:r>
                      <a:endParaRPr kumimoji="0" lang="en-US" sz="1800" b="0" i="0" u="none" strike="noStrike" cap="none" normalizeH="0" baseline="0" dirty="0" smtClean="0">
                        <a:ln>
                          <a:noFill/>
                        </a:ln>
                        <a:solidFill>
                          <a:schemeClr val="tx1"/>
                        </a:solidFill>
                        <a:effectLst/>
                        <a:latin typeface="+mj-lt"/>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dirty="0" smtClean="0">
                          <a:ln>
                            <a:noFill/>
                          </a:ln>
                          <a:effectLst/>
                          <a:latin typeface="+mj-lt"/>
                          <a:cs typeface="B Nazanin" pitchFamily="2" charset="-78"/>
                        </a:rPr>
                        <a:t>5. نقاط قوت را فهرست كنيد</a:t>
                      </a:r>
                      <a:endParaRPr kumimoji="0" lang="en-US" sz="1800" b="0" i="0" u="none" strike="noStrike" cap="none" normalizeH="0" baseline="0" dirty="0" smtClean="0">
                        <a:ln>
                          <a:noFill/>
                        </a:ln>
                        <a:solidFill>
                          <a:schemeClr val="tx1"/>
                        </a:solidFill>
                        <a:effectLst/>
                        <a:latin typeface="+mj-lt"/>
                        <a:cs typeface="B Nazanin" pitchFamily="2" charset="-78"/>
                      </a:endParaRPr>
                    </a:p>
                  </a:txBody>
                  <a:tcPr anchor="ctr" horzOverflow="overflow"/>
                </a:tc>
                <a:tc vMerge="1">
                  <a:txBody>
                    <a:bodyPr/>
                    <a:lstStyle/>
                    <a:p>
                      <a:pPr rtl="1"/>
                      <a:endParaRPr lang="fa-IR"/>
                    </a:p>
                  </a:txBody>
                  <a:tcPr/>
                </a:tc>
                <a:extLst>
                  <a:ext uri="{0D108BD9-81ED-4DB2-BD59-A6C34878D82A}">
                    <a16:rowId xmlns:a16="http://schemas.microsoft.com/office/drawing/2014/main" val="10005"/>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dirty="0" smtClean="0">
                          <a:ln>
                            <a:noFill/>
                          </a:ln>
                          <a:effectLst/>
                          <a:latin typeface="+mj-lt"/>
                          <a:cs typeface="B Nazanin" pitchFamily="2" charset="-78"/>
                        </a:rPr>
                        <a:t>6. </a:t>
                      </a:r>
                      <a:endParaRPr kumimoji="0" lang="en-US" sz="1800" b="0" i="0" u="none" strike="noStrike" cap="none" normalizeH="0" baseline="0" dirty="0" smtClean="0">
                        <a:ln>
                          <a:noFill/>
                        </a:ln>
                        <a:solidFill>
                          <a:schemeClr val="tx1"/>
                        </a:solidFill>
                        <a:effectLst/>
                        <a:latin typeface="+mj-lt"/>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smtClean="0">
                          <a:ln>
                            <a:noFill/>
                          </a:ln>
                          <a:effectLst/>
                          <a:latin typeface="+mj-lt"/>
                          <a:cs typeface="B Nazanin" pitchFamily="2" charset="-78"/>
                        </a:rPr>
                        <a:t>6. </a:t>
                      </a:r>
                      <a:endParaRPr kumimoji="0" lang="en-US" sz="1800" b="0" i="0" u="none" strike="noStrike" cap="none" normalizeH="0" baseline="0" smtClean="0">
                        <a:ln>
                          <a:noFill/>
                        </a:ln>
                        <a:solidFill>
                          <a:schemeClr val="tx1"/>
                        </a:solidFill>
                        <a:effectLst/>
                        <a:latin typeface="+mj-lt"/>
                        <a:cs typeface="B Nazanin" pitchFamily="2" charset="-78"/>
                      </a:endParaRPr>
                    </a:p>
                  </a:txBody>
                  <a:tcPr anchor="ctr" horzOverflow="overflow"/>
                </a:tc>
                <a:tc vMerge="1">
                  <a:txBody>
                    <a:bodyPr/>
                    <a:lstStyle/>
                    <a:p>
                      <a:pPr rtl="1"/>
                      <a:endParaRPr lang="fa-IR"/>
                    </a:p>
                  </a:txBody>
                  <a:tcPr/>
                </a:tc>
                <a:extLst>
                  <a:ext uri="{0D108BD9-81ED-4DB2-BD59-A6C34878D82A}">
                    <a16:rowId xmlns:a16="http://schemas.microsoft.com/office/drawing/2014/main" val="10006"/>
                  </a:ext>
                </a:extLst>
              </a:tr>
              <a:tr h="28575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smtClean="0">
                          <a:ln>
                            <a:noFill/>
                          </a:ln>
                          <a:effectLst/>
                          <a:latin typeface="+mj-lt"/>
                          <a:cs typeface="B Nazanin" pitchFamily="2" charset="-78"/>
                        </a:rPr>
                        <a:t>7. </a:t>
                      </a:r>
                      <a:endParaRPr kumimoji="0" lang="en-US" sz="1800" b="0" i="0" u="none" strike="noStrike" cap="none" normalizeH="0" baseline="0" smtClean="0">
                        <a:ln>
                          <a:noFill/>
                        </a:ln>
                        <a:solidFill>
                          <a:schemeClr val="tx1"/>
                        </a:solidFill>
                        <a:effectLst/>
                        <a:latin typeface="+mj-lt"/>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smtClean="0">
                          <a:ln>
                            <a:noFill/>
                          </a:ln>
                          <a:effectLst/>
                          <a:latin typeface="+mj-lt"/>
                          <a:cs typeface="B Nazanin" pitchFamily="2" charset="-78"/>
                        </a:rPr>
                        <a:t>7. </a:t>
                      </a:r>
                      <a:endParaRPr kumimoji="0" lang="en-US" sz="1800" b="0" i="0" u="none" strike="noStrike" cap="none" normalizeH="0" baseline="0" smtClean="0">
                        <a:ln>
                          <a:noFill/>
                        </a:ln>
                        <a:solidFill>
                          <a:schemeClr val="tx1"/>
                        </a:solidFill>
                        <a:effectLst/>
                        <a:latin typeface="+mj-lt"/>
                        <a:cs typeface="B Nazanin" pitchFamily="2" charset="-78"/>
                      </a:endParaRPr>
                    </a:p>
                  </a:txBody>
                  <a:tcPr anchor="ctr" horzOverflow="overflow"/>
                </a:tc>
                <a:tc vMerge="1">
                  <a:txBody>
                    <a:bodyPr/>
                    <a:lstStyle/>
                    <a:p>
                      <a:pPr rtl="1"/>
                      <a:endParaRPr lang="fa-IR"/>
                    </a:p>
                  </a:txBody>
                  <a:tcPr/>
                </a:tc>
                <a:extLst>
                  <a:ext uri="{0D108BD9-81ED-4DB2-BD59-A6C34878D82A}">
                    <a16:rowId xmlns:a16="http://schemas.microsoft.com/office/drawing/2014/main" val="10007"/>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smtClean="0">
                          <a:ln>
                            <a:noFill/>
                          </a:ln>
                          <a:effectLst/>
                          <a:latin typeface="+mj-lt"/>
                          <a:cs typeface="B Nazanin" pitchFamily="2" charset="-78"/>
                        </a:rPr>
                        <a:t>8.</a:t>
                      </a:r>
                      <a:endParaRPr kumimoji="0" lang="en-US" sz="1800" b="0" i="0" u="none" strike="noStrike" cap="none" normalizeH="0" baseline="0" smtClean="0">
                        <a:ln>
                          <a:noFill/>
                        </a:ln>
                        <a:solidFill>
                          <a:schemeClr val="tx1"/>
                        </a:solidFill>
                        <a:effectLst/>
                        <a:latin typeface="+mj-lt"/>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smtClean="0">
                          <a:ln>
                            <a:noFill/>
                          </a:ln>
                          <a:effectLst/>
                          <a:latin typeface="+mj-lt"/>
                          <a:cs typeface="B Nazanin" pitchFamily="2" charset="-78"/>
                        </a:rPr>
                        <a:t>8.</a:t>
                      </a:r>
                      <a:endParaRPr kumimoji="0" lang="en-US" sz="1800" b="0" i="0" u="none" strike="noStrike" cap="none" normalizeH="0" baseline="0" smtClean="0">
                        <a:ln>
                          <a:noFill/>
                        </a:ln>
                        <a:solidFill>
                          <a:schemeClr val="tx1"/>
                        </a:solidFill>
                        <a:effectLst/>
                        <a:latin typeface="+mj-lt"/>
                        <a:cs typeface="B Nazanin" pitchFamily="2" charset="-78"/>
                      </a:endParaRPr>
                    </a:p>
                  </a:txBody>
                  <a:tcPr anchor="ctr" horzOverflow="overflow"/>
                </a:tc>
                <a:tc vMerge="1">
                  <a:txBody>
                    <a:bodyPr/>
                    <a:lstStyle/>
                    <a:p>
                      <a:pPr rtl="1"/>
                      <a:endParaRPr lang="fa-IR"/>
                    </a:p>
                  </a:txBody>
                  <a:tcPr/>
                </a:tc>
                <a:extLst>
                  <a:ext uri="{0D108BD9-81ED-4DB2-BD59-A6C34878D82A}">
                    <a16:rowId xmlns:a16="http://schemas.microsoft.com/office/drawing/2014/main" val="10008"/>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dirty="0" smtClean="0">
                          <a:ln>
                            <a:noFill/>
                          </a:ln>
                          <a:effectLst/>
                          <a:latin typeface="+mj-lt"/>
                          <a:cs typeface="B Nazanin" pitchFamily="2" charset="-78"/>
                        </a:rPr>
                        <a:t>9.</a:t>
                      </a:r>
                      <a:endParaRPr kumimoji="0" lang="en-US" sz="1800" b="0" i="0" u="none" strike="noStrike" cap="none" normalizeH="0" baseline="0" dirty="0" smtClean="0">
                        <a:ln>
                          <a:noFill/>
                        </a:ln>
                        <a:solidFill>
                          <a:schemeClr val="tx1"/>
                        </a:solidFill>
                        <a:effectLst/>
                        <a:latin typeface="+mj-lt"/>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smtClean="0">
                          <a:ln>
                            <a:noFill/>
                          </a:ln>
                          <a:effectLst/>
                          <a:latin typeface="+mj-lt"/>
                          <a:cs typeface="B Nazanin" pitchFamily="2" charset="-78"/>
                        </a:rPr>
                        <a:t>9.</a:t>
                      </a:r>
                      <a:endParaRPr kumimoji="0" lang="en-US" sz="1800" b="0" i="0" u="none" strike="noStrike" cap="none" normalizeH="0" baseline="0" smtClean="0">
                        <a:ln>
                          <a:noFill/>
                        </a:ln>
                        <a:solidFill>
                          <a:schemeClr val="tx1"/>
                        </a:solidFill>
                        <a:effectLst/>
                        <a:latin typeface="+mj-lt"/>
                        <a:cs typeface="B Nazanin" pitchFamily="2" charset="-78"/>
                      </a:endParaRPr>
                    </a:p>
                  </a:txBody>
                  <a:tcPr anchor="ctr" horzOverflow="overflow"/>
                </a:tc>
                <a:tc vMerge="1">
                  <a:txBody>
                    <a:bodyPr/>
                    <a:lstStyle/>
                    <a:p>
                      <a:pPr rtl="1"/>
                      <a:endParaRPr lang="fa-IR"/>
                    </a:p>
                  </a:txBody>
                  <a:tcPr/>
                </a:tc>
                <a:extLst>
                  <a:ext uri="{0D108BD9-81ED-4DB2-BD59-A6C34878D82A}">
                    <a16:rowId xmlns:a16="http://schemas.microsoft.com/office/drawing/2014/main" val="10009"/>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dirty="0" smtClean="0">
                          <a:ln>
                            <a:noFill/>
                          </a:ln>
                          <a:effectLst/>
                          <a:latin typeface="+mj-lt"/>
                          <a:cs typeface="B Nazanin" pitchFamily="2" charset="-78"/>
                        </a:rPr>
                        <a:t>10. </a:t>
                      </a:r>
                      <a:endParaRPr kumimoji="0" lang="en-US" sz="1800" b="0" i="0" u="none" strike="noStrike" cap="none" normalizeH="0" baseline="0" dirty="0" smtClean="0">
                        <a:ln>
                          <a:noFill/>
                        </a:ln>
                        <a:solidFill>
                          <a:schemeClr val="tx1"/>
                        </a:solidFill>
                        <a:effectLst/>
                        <a:latin typeface="+mj-lt"/>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dirty="0" smtClean="0">
                          <a:ln>
                            <a:noFill/>
                          </a:ln>
                          <a:effectLst/>
                          <a:latin typeface="+mj-lt"/>
                          <a:cs typeface="B Nazanin" pitchFamily="2" charset="-78"/>
                        </a:rPr>
                        <a:t>10. </a:t>
                      </a:r>
                      <a:endParaRPr kumimoji="0" lang="en-US" sz="1800" b="0" i="0" u="none" strike="noStrike" cap="none" normalizeH="0" baseline="0" dirty="0" smtClean="0">
                        <a:ln>
                          <a:noFill/>
                        </a:ln>
                        <a:solidFill>
                          <a:schemeClr val="tx1"/>
                        </a:solidFill>
                        <a:effectLst/>
                        <a:latin typeface="+mj-lt"/>
                        <a:cs typeface="B Nazanin" pitchFamily="2" charset="-78"/>
                      </a:endParaRPr>
                    </a:p>
                  </a:txBody>
                  <a:tcPr anchor="ctr" horzOverflow="overflow"/>
                </a:tc>
                <a:tc vMerge="1">
                  <a:txBody>
                    <a:bodyPr/>
                    <a:lstStyle/>
                    <a:p>
                      <a:pPr rtl="1"/>
                      <a:endParaRPr lang="fa-IR"/>
                    </a:p>
                  </a:txBody>
                  <a:tcPr/>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2"/>
          </p:nvPr>
        </p:nvSpPr>
        <p:spPr/>
        <p:txBody>
          <a:bodyPr/>
          <a:lstStyle/>
          <a:p>
            <a:fld id="{2E913F20-3FAA-4128-8D06-C3B0AA9DFCF9}" type="slidenum">
              <a:rPr lang="en-US" smtClean="0"/>
              <a:t>161</a:t>
            </a:fld>
            <a:endParaRPr lang="en-US"/>
          </a:p>
        </p:txBody>
      </p:sp>
    </p:spTree>
    <p:extLst>
      <p:ext uri="{BB962C8B-B14F-4D97-AF65-F5344CB8AC3E}">
        <p14:creationId xmlns:p14="http://schemas.microsoft.com/office/powerpoint/2010/main" val="4261535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0"/>
          <p:cNvGraphicFramePr>
            <a:graphicFrameLocks noGrp="1"/>
          </p:cNvGraphicFramePr>
          <p:nvPr/>
        </p:nvGraphicFramePr>
        <p:xfrm>
          <a:off x="1952625" y="1455738"/>
          <a:ext cx="7929618" cy="4114800"/>
        </p:xfrm>
        <a:graphic>
          <a:graphicData uri="http://schemas.openxmlformats.org/drawingml/2006/table">
            <a:tbl>
              <a:tblPr>
                <a:tableStyleId>{5940675A-B579-460E-94D1-54222C63F5DA}</a:tableStyleId>
              </a:tblPr>
              <a:tblGrid>
                <a:gridCol w="2422939">
                  <a:extLst>
                    <a:ext uri="{9D8B030D-6E8A-4147-A177-3AD203B41FA5}">
                      <a16:colId xmlns:a16="http://schemas.microsoft.com/office/drawing/2014/main" val="20000"/>
                    </a:ext>
                  </a:extLst>
                </a:gridCol>
                <a:gridCol w="3230585">
                  <a:extLst>
                    <a:ext uri="{9D8B030D-6E8A-4147-A177-3AD203B41FA5}">
                      <a16:colId xmlns:a16="http://schemas.microsoft.com/office/drawing/2014/main" val="20001"/>
                    </a:ext>
                  </a:extLst>
                </a:gridCol>
                <a:gridCol w="2276094">
                  <a:extLst>
                    <a:ext uri="{9D8B030D-6E8A-4147-A177-3AD203B41FA5}">
                      <a16:colId xmlns:a16="http://schemas.microsoft.com/office/drawing/2014/main" val="20002"/>
                    </a:ext>
                  </a:extLst>
                </a:gridCol>
              </a:tblGrid>
              <a:tr h="284163">
                <a:tc>
                  <a:txBody>
                    <a:bodyPr/>
                    <a:lstStyle/>
                    <a:p>
                      <a:pPr marL="533400" marR="0" lvl="0" indent="-533400" algn="ctr" defTabSz="914400" rtl="1" eaLnBrk="1" fontAlgn="base" latinLnBrk="0" hangingPunct="1">
                        <a:lnSpc>
                          <a:spcPct val="100000"/>
                        </a:lnSpc>
                        <a:spcBef>
                          <a:spcPct val="20000"/>
                        </a:spcBef>
                        <a:spcAft>
                          <a:spcPct val="0"/>
                        </a:spcAft>
                        <a:buClrTx/>
                        <a:buSzTx/>
                        <a:buFontTx/>
                        <a:buNone/>
                        <a:tabLst/>
                      </a:pPr>
                      <a:r>
                        <a:rPr kumimoji="0" lang="ar-SA" sz="2400" b="1" u="none" strike="noStrike" cap="none" normalizeH="0" baseline="0" dirty="0" smtClean="0">
                          <a:ln>
                            <a:noFill/>
                          </a:ln>
                          <a:effectLst/>
                          <a:cs typeface="B Nazanin" pitchFamily="2" charset="-78"/>
                        </a:rPr>
                        <a:t>استراتژي‏ها</a:t>
                      </a:r>
                      <a:r>
                        <a:rPr kumimoji="0" lang="en-US" sz="2400" b="1" u="none" strike="noStrike" cap="none" normalizeH="0" baseline="0" dirty="0" smtClean="0">
                          <a:ln>
                            <a:noFill/>
                          </a:ln>
                          <a:effectLst/>
                          <a:cs typeface="B Nazanin" pitchFamily="2" charset="-78"/>
                        </a:rPr>
                        <a:t> </a:t>
                      </a:r>
                      <a:r>
                        <a:rPr kumimoji="0" lang="ar-SA" sz="2400" b="1" u="none" strike="noStrike" cap="none" normalizeH="0" baseline="0" dirty="0" smtClean="0">
                          <a:ln>
                            <a:noFill/>
                          </a:ln>
                          <a:effectLst/>
                          <a:cs typeface="B Nazanin" pitchFamily="2" charset="-78"/>
                        </a:rPr>
                        <a:t>- </a:t>
                      </a:r>
                      <a:r>
                        <a:rPr kumimoji="0" lang="en-US" sz="2400" b="1" u="none" strike="noStrike" cap="none" normalizeH="0" baseline="0" dirty="0" smtClean="0">
                          <a:ln>
                            <a:noFill/>
                          </a:ln>
                          <a:effectLst/>
                          <a:cs typeface="B Nazanin" pitchFamily="2" charset="-78"/>
                        </a:rPr>
                        <a:t>WO</a:t>
                      </a:r>
                      <a:endParaRPr kumimoji="0" lang="en-US" sz="2400" b="1" i="0" u="none" strike="noStrike" cap="none" normalizeH="0" baseline="0" dirty="0" smtClean="0">
                        <a:ln>
                          <a:noFill/>
                        </a:ln>
                        <a:solidFill>
                          <a:schemeClr val="tx1"/>
                        </a:solidFill>
                        <a:effectLst/>
                        <a:latin typeface="Arial" pitchFamily="34" charset="0"/>
                        <a:cs typeface="B Nazanin" pitchFamily="2" charset="-78"/>
                      </a:endParaRPr>
                    </a:p>
                  </a:txBody>
                  <a:tcPr horzOverflow="overflow">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1" u="none" strike="noStrike" cap="none" normalizeH="0" baseline="0" dirty="0" smtClean="0">
                          <a:ln>
                            <a:noFill/>
                          </a:ln>
                          <a:effectLst/>
                          <a:cs typeface="B Nazanin" pitchFamily="2" charset="-78"/>
                        </a:rPr>
                        <a:t>استراتژي‏ها</a:t>
                      </a:r>
                      <a:r>
                        <a:rPr kumimoji="0" lang="en-US" sz="2400" b="1" u="none" strike="noStrike" cap="none" normalizeH="0" baseline="0" dirty="0" smtClean="0">
                          <a:ln>
                            <a:noFill/>
                          </a:ln>
                          <a:effectLst/>
                          <a:cs typeface="B Nazanin" pitchFamily="2" charset="-78"/>
                        </a:rPr>
                        <a:t> </a:t>
                      </a:r>
                      <a:r>
                        <a:rPr kumimoji="0" lang="ar-SA" sz="2400" b="1" u="none" strike="noStrike" cap="none" normalizeH="0" baseline="0" dirty="0" smtClean="0">
                          <a:ln>
                            <a:noFill/>
                          </a:ln>
                          <a:effectLst/>
                          <a:cs typeface="B Nazanin" pitchFamily="2" charset="-78"/>
                        </a:rPr>
                        <a:t>- </a:t>
                      </a:r>
                      <a:r>
                        <a:rPr kumimoji="0" lang="en-US" sz="2400" b="1" u="none" strike="noStrike" cap="none" normalizeH="0" baseline="0" dirty="0" smtClean="0">
                          <a:ln>
                            <a:noFill/>
                          </a:ln>
                          <a:effectLst/>
                          <a:cs typeface="B Nazanin" pitchFamily="2" charset="-78"/>
                        </a:rPr>
                        <a:t>SO</a:t>
                      </a:r>
                      <a:endParaRPr kumimoji="0" lang="en-US" sz="2400" b="1" i="0" u="none" strike="noStrike" cap="none" normalizeH="0" baseline="0" dirty="0" smtClean="0">
                        <a:ln>
                          <a:noFill/>
                        </a:ln>
                        <a:solidFill>
                          <a:schemeClr val="tx1"/>
                        </a:solidFill>
                        <a:effectLst/>
                        <a:latin typeface="Arial" pitchFamily="34" charset="0"/>
                        <a:cs typeface="B Nazanin" pitchFamily="2" charset="-78"/>
                      </a:endParaRPr>
                    </a:p>
                  </a:txBody>
                  <a:tcPr horzOverflow="overflow">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1" u="none" strike="noStrike" cap="none" normalizeH="0" baseline="0" dirty="0" smtClean="0">
                          <a:ln>
                            <a:noFill/>
                          </a:ln>
                          <a:effectLst/>
                          <a:cs typeface="B Nazanin" pitchFamily="2" charset="-78"/>
                        </a:rPr>
                        <a:t>فرصت‏ها</a:t>
                      </a:r>
                      <a:r>
                        <a:rPr kumimoji="0" lang="en-US" sz="2400" b="1" u="none" strike="noStrike" cap="none" normalizeH="0" baseline="0" dirty="0" smtClean="0">
                          <a:ln>
                            <a:noFill/>
                          </a:ln>
                          <a:effectLst/>
                          <a:cs typeface="B Nazanin" pitchFamily="2" charset="-78"/>
                        </a:rPr>
                        <a:t> </a:t>
                      </a:r>
                      <a:r>
                        <a:rPr kumimoji="0" lang="ar-SA" sz="2400" b="1" u="none" strike="noStrike" cap="none" normalizeH="0" baseline="0" dirty="0" smtClean="0">
                          <a:ln>
                            <a:noFill/>
                          </a:ln>
                          <a:effectLst/>
                          <a:cs typeface="B Nazanin" pitchFamily="2" charset="-78"/>
                        </a:rPr>
                        <a:t>- </a:t>
                      </a:r>
                      <a:r>
                        <a:rPr kumimoji="0" lang="en-US" sz="2400" b="1" u="none" strike="noStrike" cap="none" normalizeH="0" baseline="0" dirty="0" smtClean="0">
                          <a:ln>
                            <a:noFill/>
                          </a:ln>
                          <a:effectLst/>
                          <a:cs typeface="B Nazanin" pitchFamily="2" charset="-78"/>
                        </a:rPr>
                        <a:t>O</a:t>
                      </a:r>
                      <a:endParaRPr kumimoji="0" lang="en-US" sz="24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solidFill>
                      <a:schemeClr val="bg2"/>
                    </a:solidFill>
                  </a:tcPr>
                </a:tc>
                <a:extLst>
                  <a:ext uri="{0D108BD9-81ED-4DB2-BD59-A6C34878D82A}">
                    <a16:rowId xmlns:a16="http://schemas.microsoft.com/office/drawing/2014/main" val="10000"/>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1.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1.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1.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1"/>
                  </a:ext>
                </a:extLst>
              </a:tr>
              <a:tr h="28575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2.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2.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dirty="0" smtClean="0">
                          <a:ln>
                            <a:noFill/>
                          </a:ln>
                          <a:effectLst/>
                          <a:cs typeface="B Nazanin" pitchFamily="2" charset="-78"/>
                        </a:rPr>
                        <a:t>2. </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2"/>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3.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3.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3.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3"/>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smtClean="0">
                          <a:ln>
                            <a:noFill/>
                          </a:ln>
                          <a:effectLst/>
                          <a:cs typeface="B Nazanin" pitchFamily="2" charset="-78"/>
                        </a:rPr>
                        <a:t>4. با بهره‏جستن از فرصتها</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smtClean="0">
                          <a:ln>
                            <a:noFill/>
                          </a:ln>
                          <a:effectLst/>
                          <a:cs typeface="B Nazanin" pitchFamily="2" charset="-78"/>
                        </a:rPr>
                        <a:t>4. با بهره‏جستن از نقاط قوت</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smtClean="0">
                          <a:ln>
                            <a:noFill/>
                          </a:ln>
                          <a:effectLst/>
                          <a:cs typeface="B Nazanin" pitchFamily="2" charset="-78"/>
                        </a:rPr>
                        <a:t>4. </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4"/>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dirty="0" smtClean="0">
                          <a:ln>
                            <a:noFill/>
                          </a:ln>
                          <a:effectLst/>
                          <a:cs typeface="B Nazanin" pitchFamily="2" charset="-78"/>
                        </a:rPr>
                        <a:t>5. نقاط ضعف را از بين ببريد</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dirty="0" smtClean="0">
                          <a:ln>
                            <a:noFill/>
                          </a:ln>
                          <a:effectLst/>
                          <a:cs typeface="B Nazanin" pitchFamily="2" charset="-78"/>
                        </a:rPr>
                        <a:t>5. درصدد بهره‏برداري از فرصت‏ها برآييد</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dirty="0" smtClean="0">
                          <a:ln>
                            <a:noFill/>
                          </a:ln>
                          <a:effectLst/>
                          <a:cs typeface="B Nazanin" pitchFamily="2" charset="-78"/>
                        </a:rPr>
                        <a:t>5. فرصت‏ها را فهرست كنيد</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5"/>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6.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6.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dirty="0" smtClean="0">
                          <a:ln>
                            <a:noFill/>
                          </a:ln>
                          <a:effectLst/>
                          <a:cs typeface="B Nazanin" pitchFamily="2" charset="-78"/>
                        </a:rPr>
                        <a:t>6. </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6"/>
                  </a:ext>
                </a:extLst>
              </a:tr>
              <a:tr h="28575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7.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7.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7.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7"/>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8.</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8.</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8.</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8"/>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1800" b="1" u="none" strike="noStrike" cap="none" normalizeH="0" baseline="0" dirty="0" smtClean="0">
                          <a:ln>
                            <a:noFill/>
                          </a:ln>
                          <a:effectLst/>
                          <a:cs typeface="B Nazanin" pitchFamily="2" charset="-78"/>
                        </a:rPr>
                        <a:t>9.</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1800" b="1" u="none" strike="noStrike" cap="none" normalizeH="0" baseline="0" dirty="0" smtClean="0">
                          <a:ln>
                            <a:noFill/>
                          </a:ln>
                          <a:effectLst/>
                          <a:cs typeface="B Nazanin" pitchFamily="2" charset="-78"/>
                        </a:rPr>
                        <a:t>9.</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9.</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9"/>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1800" b="1" u="none" strike="noStrike" cap="none" normalizeH="0" baseline="0" dirty="0" smtClean="0">
                          <a:ln>
                            <a:noFill/>
                          </a:ln>
                          <a:effectLst/>
                          <a:cs typeface="B Nazanin" pitchFamily="2" charset="-78"/>
                        </a:rPr>
                        <a:t>10. </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1800" b="1" u="none" strike="noStrike" cap="none" normalizeH="0" baseline="0" dirty="0" smtClean="0">
                          <a:ln>
                            <a:noFill/>
                          </a:ln>
                          <a:effectLst/>
                          <a:cs typeface="B Nazanin" pitchFamily="2" charset="-78"/>
                        </a:rPr>
                        <a:t>10. </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dirty="0" smtClean="0">
                          <a:ln>
                            <a:noFill/>
                          </a:ln>
                          <a:effectLst/>
                          <a:cs typeface="B Nazanin" pitchFamily="2" charset="-78"/>
                        </a:rPr>
                        <a:t>10. </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10"/>
                  </a:ext>
                </a:extLst>
              </a:tr>
            </a:tbl>
          </a:graphicData>
        </a:graphic>
      </p:graphicFrame>
      <p:sp>
        <p:nvSpPr>
          <p:cNvPr id="3" name="Text Box 2"/>
          <p:cNvSpPr txBox="1">
            <a:spLocks noChangeArrowheads="1"/>
          </p:cNvSpPr>
          <p:nvPr/>
        </p:nvSpPr>
        <p:spPr bwMode="auto">
          <a:xfrm>
            <a:off x="1552575" y="762001"/>
            <a:ext cx="8686800" cy="523875"/>
          </a:xfrm>
          <a:prstGeom prst="rect">
            <a:avLst/>
          </a:prstGeom>
          <a:noFill/>
          <a:ln w="12700">
            <a:noFill/>
            <a:miter lim="800000"/>
            <a:headEnd type="none" w="sm" len="sm"/>
            <a:tailEnd type="none" w="sm" len="sm"/>
          </a:ln>
          <a:effectLst>
            <a:outerShdw dist="56796" dir="3806097" algn="ctr" rotWithShape="0">
              <a:schemeClr val="bg2"/>
            </a:outerShdw>
          </a:effectLst>
        </p:spPr>
        <p:txBody>
          <a:bodyPr anchor="ctr">
            <a:spAutoFit/>
          </a:bodyPr>
          <a:lstStyle/>
          <a:p>
            <a:pPr algn="ctr" rtl="1">
              <a:spcBef>
                <a:spcPct val="50000"/>
              </a:spcBef>
              <a:defRPr/>
            </a:pPr>
            <a:r>
              <a:rPr lang="ar-SA" sz="2800" dirty="0">
                <a:solidFill>
                  <a:srgbClr val="C00000"/>
                </a:solidFill>
                <a:latin typeface="+mj-lt"/>
                <a:cs typeface="B Titr" pitchFamily="2" charset="-78"/>
              </a:rPr>
              <a:t>ماتريس تهديدات ، فرصتها ، نقاط ضعف ، نقاط قوت </a:t>
            </a:r>
            <a:r>
              <a:rPr lang="ar-SA" sz="2800" dirty="0" smtClean="0">
                <a:solidFill>
                  <a:srgbClr val="C00000"/>
                </a:solidFill>
                <a:latin typeface="+mj-lt"/>
                <a:cs typeface="B Titr" pitchFamily="2" charset="-78"/>
              </a:rPr>
              <a:t>(</a:t>
            </a:r>
            <a:r>
              <a:rPr lang="en-US" sz="2800" dirty="0" smtClean="0">
                <a:solidFill>
                  <a:srgbClr val="C00000"/>
                </a:solidFill>
                <a:latin typeface="+mj-lt"/>
                <a:cs typeface="B Titr" pitchFamily="2" charset="-78"/>
              </a:rPr>
              <a:t>SWOT</a:t>
            </a:r>
            <a:r>
              <a:rPr lang="ar-SA" sz="2800" dirty="0" smtClean="0">
                <a:solidFill>
                  <a:srgbClr val="C00000"/>
                </a:solidFill>
                <a:latin typeface="+mj-lt"/>
                <a:cs typeface="B Titr" pitchFamily="2" charset="-78"/>
              </a:rPr>
              <a:t>)</a:t>
            </a:r>
            <a:endParaRPr lang="en-US" sz="2800" dirty="0">
              <a:solidFill>
                <a:srgbClr val="C00000"/>
              </a:solidFill>
              <a:latin typeface="+mj-lt"/>
              <a:cs typeface="B Titr" pitchFamily="2" charset="-78"/>
            </a:endParaRPr>
          </a:p>
        </p:txBody>
      </p:sp>
      <p:sp>
        <p:nvSpPr>
          <p:cNvPr id="4" name="Slide Number Placeholder 3"/>
          <p:cNvSpPr>
            <a:spLocks noGrp="1"/>
          </p:cNvSpPr>
          <p:nvPr>
            <p:ph type="sldNum" sz="quarter" idx="12"/>
          </p:nvPr>
        </p:nvSpPr>
        <p:spPr/>
        <p:txBody>
          <a:bodyPr/>
          <a:lstStyle/>
          <a:p>
            <a:fld id="{2E913F20-3FAA-4128-8D06-C3B0AA9DFCF9}" type="slidenum">
              <a:rPr lang="en-US" smtClean="0"/>
              <a:t>162</a:t>
            </a:fld>
            <a:endParaRPr lang="en-US"/>
          </a:p>
        </p:txBody>
      </p:sp>
    </p:spTree>
    <p:extLst>
      <p:ext uri="{BB962C8B-B14F-4D97-AF65-F5344CB8AC3E}">
        <p14:creationId xmlns:p14="http://schemas.microsoft.com/office/powerpoint/2010/main" val="3842603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edg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0"/>
          <p:cNvGraphicFramePr>
            <a:graphicFrameLocks noGrp="1"/>
          </p:cNvGraphicFramePr>
          <p:nvPr/>
        </p:nvGraphicFramePr>
        <p:xfrm>
          <a:off x="1952625" y="1455738"/>
          <a:ext cx="7929618" cy="4114800"/>
        </p:xfrm>
        <a:graphic>
          <a:graphicData uri="http://schemas.openxmlformats.org/drawingml/2006/table">
            <a:tbl>
              <a:tblPr>
                <a:tableStyleId>{5940675A-B579-460E-94D1-54222C63F5DA}</a:tableStyleId>
              </a:tblPr>
              <a:tblGrid>
                <a:gridCol w="2422939">
                  <a:extLst>
                    <a:ext uri="{9D8B030D-6E8A-4147-A177-3AD203B41FA5}">
                      <a16:colId xmlns:a16="http://schemas.microsoft.com/office/drawing/2014/main" val="20000"/>
                    </a:ext>
                  </a:extLst>
                </a:gridCol>
                <a:gridCol w="3230585">
                  <a:extLst>
                    <a:ext uri="{9D8B030D-6E8A-4147-A177-3AD203B41FA5}">
                      <a16:colId xmlns:a16="http://schemas.microsoft.com/office/drawing/2014/main" val="20001"/>
                    </a:ext>
                  </a:extLst>
                </a:gridCol>
                <a:gridCol w="2276094">
                  <a:extLst>
                    <a:ext uri="{9D8B030D-6E8A-4147-A177-3AD203B41FA5}">
                      <a16:colId xmlns:a16="http://schemas.microsoft.com/office/drawing/2014/main" val="20002"/>
                    </a:ext>
                  </a:extLst>
                </a:gridCol>
              </a:tblGrid>
              <a:tr h="284163">
                <a:tc>
                  <a:txBody>
                    <a:bodyPr/>
                    <a:lstStyle/>
                    <a:p>
                      <a:pPr marL="533400" marR="0" lvl="0" indent="-533400" algn="ctr" defTabSz="914400" rtl="1" eaLnBrk="1" fontAlgn="base" latinLnBrk="0" hangingPunct="1">
                        <a:lnSpc>
                          <a:spcPct val="100000"/>
                        </a:lnSpc>
                        <a:spcBef>
                          <a:spcPct val="20000"/>
                        </a:spcBef>
                        <a:spcAft>
                          <a:spcPct val="0"/>
                        </a:spcAft>
                        <a:buClrTx/>
                        <a:buSzTx/>
                        <a:buFontTx/>
                        <a:buNone/>
                        <a:tabLst/>
                      </a:pPr>
                      <a:r>
                        <a:rPr kumimoji="0" lang="ar-SA" sz="2400" b="1" u="none" strike="noStrike" cap="none" normalizeH="0" baseline="0" dirty="0" smtClean="0">
                          <a:ln>
                            <a:noFill/>
                          </a:ln>
                          <a:effectLst/>
                          <a:cs typeface="B Nazanin" pitchFamily="2" charset="-78"/>
                        </a:rPr>
                        <a:t>استراتژي‏ها</a:t>
                      </a:r>
                      <a:r>
                        <a:rPr kumimoji="0" lang="en-US" sz="2400" b="1" u="none" strike="noStrike" cap="none" normalizeH="0" baseline="0" dirty="0" smtClean="0">
                          <a:ln>
                            <a:noFill/>
                          </a:ln>
                          <a:effectLst/>
                          <a:cs typeface="B Nazanin" pitchFamily="2" charset="-78"/>
                        </a:rPr>
                        <a:t> </a:t>
                      </a:r>
                      <a:r>
                        <a:rPr kumimoji="0" lang="ar-SA" sz="2400" b="1" u="none" strike="noStrike" cap="none" normalizeH="0" baseline="0" dirty="0" smtClean="0">
                          <a:ln>
                            <a:noFill/>
                          </a:ln>
                          <a:effectLst/>
                          <a:cs typeface="B Nazanin" pitchFamily="2" charset="-78"/>
                        </a:rPr>
                        <a:t>- </a:t>
                      </a:r>
                      <a:r>
                        <a:rPr kumimoji="0" lang="en-US" sz="2400" b="1" u="none" strike="noStrike" cap="none" normalizeH="0" baseline="0" dirty="0" smtClean="0">
                          <a:ln>
                            <a:noFill/>
                          </a:ln>
                          <a:effectLst/>
                          <a:cs typeface="B Nazanin" pitchFamily="2" charset="-78"/>
                        </a:rPr>
                        <a:t>WT</a:t>
                      </a:r>
                      <a:endParaRPr kumimoji="0" lang="en-US" sz="2400" b="1" i="0" u="none" strike="noStrike" cap="none" normalizeH="0" baseline="0" dirty="0" smtClean="0">
                        <a:ln>
                          <a:noFill/>
                        </a:ln>
                        <a:solidFill>
                          <a:schemeClr val="tx1"/>
                        </a:solidFill>
                        <a:effectLst/>
                        <a:latin typeface="Arial" pitchFamily="34" charset="0"/>
                        <a:cs typeface="B Nazanin" pitchFamily="2" charset="-78"/>
                      </a:endParaRPr>
                    </a:p>
                  </a:txBody>
                  <a:tcPr horzOverflow="overflow">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1" u="none" strike="noStrike" cap="none" normalizeH="0" baseline="0" dirty="0" smtClean="0">
                          <a:ln>
                            <a:noFill/>
                          </a:ln>
                          <a:effectLst/>
                          <a:cs typeface="B Nazanin" pitchFamily="2" charset="-78"/>
                        </a:rPr>
                        <a:t>استراتژي‏ها</a:t>
                      </a:r>
                      <a:r>
                        <a:rPr kumimoji="0" lang="en-US" sz="2400" b="1" u="none" strike="noStrike" cap="none" normalizeH="0" baseline="0" dirty="0" smtClean="0">
                          <a:ln>
                            <a:noFill/>
                          </a:ln>
                          <a:effectLst/>
                          <a:cs typeface="B Nazanin" pitchFamily="2" charset="-78"/>
                        </a:rPr>
                        <a:t> </a:t>
                      </a:r>
                      <a:r>
                        <a:rPr kumimoji="0" lang="ar-SA" sz="2400" b="1" u="none" strike="noStrike" cap="none" normalizeH="0" baseline="0" dirty="0" smtClean="0">
                          <a:ln>
                            <a:noFill/>
                          </a:ln>
                          <a:effectLst/>
                          <a:cs typeface="B Nazanin" pitchFamily="2" charset="-78"/>
                        </a:rPr>
                        <a:t>- </a:t>
                      </a:r>
                      <a:r>
                        <a:rPr kumimoji="0" lang="en-US" sz="2400" b="1" u="none" strike="noStrike" cap="none" normalizeH="0" baseline="0" dirty="0" smtClean="0">
                          <a:ln>
                            <a:noFill/>
                          </a:ln>
                          <a:effectLst/>
                          <a:cs typeface="B Nazanin" pitchFamily="2" charset="-78"/>
                        </a:rPr>
                        <a:t>ST</a:t>
                      </a:r>
                      <a:endParaRPr kumimoji="0" lang="en-US" sz="2400" b="1" i="0" u="none" strike="noStrike" cap="none" normalizeH="0" baseline="0" dirty="0" smtClean="0">
                        <a:ln>
                          <a:noFill/>
                        </a:ln>
                        <a:solidFill>
                          <a:schemeClr val="tx1"/>
                        </a:solidFill>
                        <a:effectLst/>
                        <a:latin typeface="Arial" pitchFamily="34" charset="0"/>
                        <a:cs typeface="B Nazanin" pitchFamily="2" charset="-78"/>
                      </a:endParaRPr>
                    </a:p>
                  </a:txBody>
                  <a:tcPr horzOverflow="overflow">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400" b="1" u="none" strike="noStrike" cap="none" normalizeH="0" baseline="0" dirty="0" smtClean="0">
                          <a:ln>
                            <a:noFill/>
                          </a:ln>
                          <a:effectLst/>
                          <a:cs typeface="B Nazanin" pitchFamily="2" charset="-78"/>
                        </a:rPr>
                        <a:t>تهدیدات </a:t>
                      </a:r>
                      <a:r>
                        <a:rPr kumimoji="0" lang="ar-SA" sz="2400" b="1" u="none" strike="noStrike" cap="none" normalizeH="0" baseline="0" dirty="0" smtClean="0">
                          <a:ln>
                            <a:noFill/>
                          </a:ln>
                          <a:effectLst/>
                          <a:cs typeface="B Nazanin" pitchFamily="2" charset="-78"/>
                        </a:rPr>
                        <a:t>- </a:t>
                      </a:r>
                      <a:r>
                        <a:rPr kumimoji="0" lang="en-US" sz="2400" b="1" u="none" strike="noStrike" cap="none" normalizeH="0" baseline="0" dirty="0" smtClean="0">
                          <a:ln>
                            <a:noFill/>
                          </a:ln>
                          <a:effectLst/>
                          <a:cs typeface="B Nazanin" pitchFamily="2" charset="-78"/>
                        </a:rPr>
                        <a:t>T</a:t>
                      </a:r>
                      <a:endParaRPr kumimoji="0" lang="en-US" sz="24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solidFill>
                      <a:schemeClr val="bg2"/>
                    </a:solidFill>
                  </a:tcPr>
                </a:tc>
                <a:extLst>
                  <a:ext uri="{0D108BD9-81ED-4DB2-BD59-A6C34878D82A}">
                    <a16:rowId xmlns:a16="http://schemas.microsoft.com/office/drawing/2014/main" val="10000"/>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1.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1.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1.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1"/>
                  </a:ext>
                </a:extLst>
              </a:tr>
              <a:tr h="28575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2.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2.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dirty="0" smtClean="0">
                          <a:ln>
                            <a:noFill/>
                          </a:ln>
                          <a:effectLst/>
                          <a:cs typeface="B Nazanin" pitchFamily="2" charset="-78"/>
                        </a:rPr>
                        <a:t>2. </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2"/>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3.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3.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3.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3"/>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dirty="0" smtClean="0">
                          <a:ln>
                            <a:noFill/>
                          </a:ln>
                          <a:effectLst/>
                          <a:cs typeface="B Nazanin" pitchFamily="2" charset="-78"/>
                        </a:rPr>
                        <a:t>4. </a:t>
                      </a:r>
                      <a:r>
                        <a:rPr kumimoji="0" lang="fa-IR" sz="1800" b="0" u="none" strike="noStrike" cap="none" normalizeH="0" baseline="0" dirty="0" smtClean="0">
                          <a:ln>
                            <a:noFill/>
                          </a:ln>
                          <a:effectLst/>
                          <a:cs typeface="B Nazanin" pitchFamily="2" charset="-78"/>
                        </a:rPr>
                        <a:t>نقاط ضعف را کاهش دهید</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dirty="0" smtClean="0">
                          <a:ln>
                            <a:noFill/>
                          </a:ln>
                          <a:effectLst/>
                          <a:cs typeface="B Nazanin" pitchFamily="2" charset="-78"/>
                        </a:rPr>
                        <a:t>4. </a:t>
                      </a:r>
                      <a:r>
                        <a:rPr kumimoji="0" lang="fa-IR" sz="1800" b="0" u="none" strike="noStrike" cap="none" normalizeH="0" baseline="0" dirty="0" smtClean="0">
                          <a:ln>
                            <a:noFill/>
                          </a:ln>
                          <a:effectLst/>
                          <a:cs typeface="B Nazanin" pitchFamily="2" charset="-78"/>
                        </a:rPr>
                        <a:t>برای احتراز از تهدیدات</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smtClean="0">
                          <a:ln>
                            <a:noFill/>
                          </a:ln>
                          <a:effectLst/>
                          <a:cs typeface="B Nazanin" pitchFamily="2" charset="-78"/>
                        </a:rPr>
                        <a:t>4. </a:t>
                      </a:r>
                      <a:endParaRPr kumimoji="0" lang="en-US" sz="18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4"/>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dirty="0" smtClean="0">
                          <a:ln>
                            <a:noFill/>
                          </a:ln>
                          <a:effectLst/>
                          <a:cs typeface="B Nazanin" pitchFamily="2" charset="-78"/>
                        </a:rPr>
                        <a:t>5. </a:t>
                      </a:r>
                      <a:r>
                        <a:rPr kumimoji="0" lang="fa-IR" sz="1800" b="0" u="none" strike="noStrike" cap="none" normalizeH="0" baseline="0" dirty="0" smtClean="0">
                          <a:ln>
                            <a:noFill/>
                          </a:ln>
                          <a:effectLst/>
                          <a:cs typeface="B Nazanin" pitchFamily="2" charset="-78"/>
                        </a:rPr>
                        <a:t>از تهدیدات پرهیز کنید</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dirty="0" smtClean="0">
                          <a:ln>
                            <a:noFill/>
                          </a:ln>
                          <a:effectLst/>
                          <a:cs typeface="B Nazanin" pitchFamily="2" charset="-78"/>
                        </a:rPr>
                        <a:t>5. </a:t>
                      </a:r>
                      <a:r>
                        <a:rPr kumimoji="0" lang="fa-IR" sz="1800" b="0" u="none" strike="noStrike" cap="none" normalizeH="0" baseline="0" dirty="0" smtClean="0">
                          <a:ln>
                            <a:noFill/>
                          </a:ln>
                          <a:effectLst/>
                          <a:cs typeface="B Nazanin" pitchFamily="2" charset="-78"/>
                        </a:rPr>
                        <a:t>از نقاط قوت استفاده کنید</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0" u="none" strike="noStrike" cap="none" normalizeH="0" baseline="0" dirty="0" smtClean="0">
                          <a:ln>
                            <a:noFill/>
                          </a:ln>
                          <a:effectLst/>
                          <a:cs typeface="B Nazanin" pitchFamily="2" charset="-78"/>
                        </a:rPr>
                        <a:t>5. </a:t>
                      </a:r>
                      <a:r>
                        <a:rPr kumimoji="0" lang="fa-IR" sz="1800" b="0" u="none" strike="noStrike" cap="none" normalizeH="0" baseline="0" dirty="0" smtClean="0">
                          <a:ln>
                            <a:noFill/>
                          </a:ln>
                          <a:effectLst/>
                          <a:cs typeface="B Nazanin" pitchFamily="2" charset="-78"/>
                        </a:rPr>
                        <a:t>تهدیدات ر</a:t>
                      </a:r>
                      <a:r>
                        <a:rPr kumimoji="0" lang="ar-SA" sz="1800" b="0" u="none" strike="noStrike" cap="none" normalizeH="0" baseline="0" dirty="0" smtClean="0">
                          <a:ln>
                            <a:noFill/>
                          </a:ln>
                          <a:effectLst/>
                          <a:cs typeface="B Nazanin" pitchFamily="2" charset="-78"/>
                        </a:rPr>
                        <a:t>ا فهرست كنيد</a:t>
                      </a:r>
                      <a:endParaRPr kumimoji="0" lang="en-US" sz="1800" b="0"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5"/>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6.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6.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dirty="0" smtClean="0">
                          <a:ln>
                            <a:noFill/>
                          </a:ln>
                          <a:effectLst/>
                          <a:cs typeface="B Nazanin" pitchFamily="2" charset="-78"/>
                        </a:rPr>
                        <a:t>6. </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6"/>
                  </a:ext>
                </a:extLst>
              </a:tr>
              <a:tr h="28575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7.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dirty="0" smtClean="0">
                          <a:ln>
                            <a:noFill/>
                          </a:ln>
                          <a:effectLst/>
                          <a:cs typeface="B Nazanin" pitchFamily="2" charset="-78"/>
                        </a:rPr>
                        <a:t>7. </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7. </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7"/>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8.</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8.</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8.</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8"/>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1800" b="1" u="none" strike="noStrike" cap="none" normalizeH="0" baseline="0" dirty="0" smtClean="0">
                          <a:ln>
                            <a:noFill/>
                          </a:ln>
                          <a:effectLst/>
                          <a:cs typeface="B Nazanin" pitchFamily="2" charset="-78"/>
                        </a:rPr>
                        <a:t>9.</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1800" b="1" u="none" strike="noStrike" cap="none" normalizeH="0" baseline="0" dirty="0" smtClean="0">
                          <a:ln>
                            <a:noFill/>
                          </a:ln>
                          <a:effectLst/>
                          <a:cs typeface="B Nazanin" pitchFamily="2" charset="-78"/>
                        </a:rPr>
                        <a:t>9.</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smtClean="0">
                          <a:ln>
                            <a:noFill/>
                          </a:ln>
                          <a:effectLst/>
                          <a:cs typeface="B Nazanin" pitchFamily="2" charset="-78"/>
                        </a:rPr>
                        <a:t>9.</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9"/>
                  </a:ext>
                </a:extLst>
              </a:tr>
              <a:tr h="284163">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1800" b="1" u="none" strike="noStrike" cap="none" normalizeH="0" baseline="0" dirty="0" smtClean="0">
                          <a:ln>
                            <a:noFill/>
                          </a:ln>
                          <a:effectLst/>
                          <a:cs typeface="B Nazanin" pitchFamily="2" charset="-78"/>
                        </a:rPr>
                        <a:t>10. </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1800" b="1" u="none" strike="noStrike" cap="none" normalizeH="0" baseline="0" dirty="0" smtClean="0">
                          <a:ln>
                            <a:noFill/>
                          </a:ln>
                          <a:effectLst/>
                          <a:cs typeface="B Nazanin" pitchFamily="2" charset="-78"/>
                        </a:rPr>
                        <a:t>10. </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dirty="0" smtClean="0">
                          <a:ln>
                            <a:noFill/>
                          </a:ln>
                          <a:effectLst/>
                          <a:cs typeface="B Nazanin" pitchFamily="2" charset="-78"/>
                        </a:rPr>
                        <a:t>10. </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10"/>
                  </a:ext>
                </a:extLst>
              </a:tr>
            </a:tbl>
          </a:graphicData>
        </a:graphic>
      </p:graphicFrame>
      <p:sp>
        <p:nvSpPr>
          <p:cNvPr id="3" name="Text Box 2"/>
          <p:cNvSpPr txBox="1">
            <a:spLocks noChangeArrowheads="1"/>
          </p:cNvSpPr>
          <p:nvPr/>
        </p:nvSpPr>
        <p:spPr bwMode="auto">
          <a:xfrm>
            <a:off x="1552575" y="762001"/>
            <a:ext cx="8686800" cy="523875"/>
          </a:xfrm>
          <a:prstGeom prst="rect">
            <a:avLst/>
          </a:prstGeom>
          <a:noFill/>
          <a:ln w="12700">
            <a:noFill/>
            <a:miter lim="800000"/>
            <a:headEnd type="none" w="sm" len="sm"/>
            <a:tailEnd type="none" w="sm" len="sm"/>
          </a:ln>
          <a:effectLst>
            <a:outerShdw dist="56796" dir="3806097" algn="ctr" rotWithShape="0">
              <a:schemeClr val="bg2"/>
            </a:outerShdw>
          </a:effectLst>
        </p:spPr>
        <p:txBody>
          <a:bodyPr anchor="ctr">
            <a:spAutoFit/>
          </a:bodyPr>
          <a:lstStyle/>
          <a:p>
            <a:pPr algn="ctr" rtl="1">
              <a:spcBef>
                <a:spcPct val="50000"/>
              </a:spcBef>
              <a:defRPr/>
            </a:pPr>
            <a:r>
              <a:rPr lang="ar-SA" sz="2800" dirty="0">
                <a:solidFill>
                  <a:srgbClr val="C00000"/>
                </a:solidFill>
                <a:latin typeface="+mj-lt"/>
                <a:cs typeface="B Titr" pitchFamily="2" charset="-78"/>
              </a:rPr>
              <a:t>ماتريس تهديدات ، فرصتها ، نقاط ضعف ، نقاط قوت </a:t>
            </a:r>
            <a:r>
              <a:rPr lang="ar-SA" sz="2800" dirty="0" smtClean="0">
                <a:solidFill>
                  <a:srgbClr val="C00000"/>
                </a:solidFill>
                <a:latin typeface="+mj-lt"/>
                <a:cs typeface="B Titr" pitchFamily="2" charset="-78"/>
              </a:rPr>
              <a:t>(</a:t>
            </a:r>
            <a:r>
              <a:rPr lang="en-US" sz="2800" dirty="0" smtClean="0">
                <a:solidFill>
                  <a:srgbClr val="C00000"/>
                </a:solidFill>
                <a:latin typeface="+mj-lt"/>
                <a:cs typeface="B Titr" pitchFamily="2" charset="-78"/>
              </a:rPr>
              <a:t>SWOT</a:t>
            </a:r>
            <a:r>
              <a:rPr lang="ar-SA" sz="2800" dirty="0" smtClean="0">
                <a:solidFill>
                  <a:srgbClr val="C00000"/>
                </a:solidFill>
                <a:latin typeface="+mj-lt"/>
                <a:cs typeface="B Titr" pitchFamily="2" charset="-78"/>
              </a:rPr>
              <a:t>)</a:t>
            </a:r>
            <a:endParaRPr lang="en-US" sz="2800" dirty="0">
              <a:solidFill>
                <a:srgbClr val="C00000"/>
              </a:solidFill>
              <a:latin typeface="+mj-lt"/>
              <a:cs typeface="B Titr" pitchFamily="2" charset="-78"/>
            </a:endParaRPr>
          </a:p>
        </p:txBody>
      </p:sp>
      <p:sp>
        <p:nvSpPr>
          <p:cNvPr id="4" name="Slide Number Placeholder 3"/>
          <p:cNvSpPr>
            <a:spLocks noGrp="1"/>
          </p:cNvSpPr>
          <p:nvPr>
            <p:ph type="sldNum" sz="quarter" idx="12"/>
          </p:nvPr>
        </p:nvSpPr>
        <p:spPr/>
        <p:txBody>
          <a:bodyPr/>
          <a:lstStyle/>
          <a:p>
            <a:fld id="{2E913F20-3FAA-4128-8D06-C3B0AA9DFCF9}" type="slidenum">
              <a:rPr lang="en-US" smtClean="0"/>
              <a:t>163</a:t>
            </a:fld>
            <a:endParaRPr lang="en-US"/>
          </a:p>
        </p:txBody>
      </p:sp>
    </p:spTree>
    <p:extLst>
      <p:ext uri="{BB962C8B-B14F-4D97-AF65-F5344CB8AC3E}">
        <p14:creationId xmlns:p14="http://schemas.microsoft.com/office/powerpoint/2010/main" val="743047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edg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extLst>
              <p:ext uri="{D42A27DB-BD31-4B8C-83A1-F6EECF244321}">
                <p14:modId xmlns:p14="http://schemas.microsoft.com/office/powerpoint/2010/main" val="3657555957"/>
              </p:ext>
            </p:extLst>
          </p:nvPr>
        </p:nvGraphicFramePr>
        <p:xfrm>
          <a:off x="1506071" y="1012826"/>
          <a:ext cx="9022975" cy="4845453"/>
        </p:xfrm>
        <a:graphic>
          <a:graphicData uri="http://schemas.openxmlformats.org/drawingml/2006/table">
            <a:tbl>
              <a:tblPr>
                <a:tableStyleId>{5940675A-B579-460E-94D1-54222C63F5DA}</a:tableStyleId>
              </a:tblPr>
              <a:tblGrid>
                <a:gridCol w="3290192">
                  <a:extLst>
                    <a:ext uri="{9D8B030D-6E8A-4147-A177-3AD203B41FA5}">
                      <a16:colId xmlns:a16="http://schemas.microsoft.com/office/drawing/2014/main" val="20000"/>
                    </a:ext>
                  </a:extLst>
                </a:gridCol>
                <a:gridCol w="3286779">
                  <a:extLst>
                    <a:ext uri="{9D8B030D-6E8A-4147-A177-3AD203B41FA5}">
                      <a16:colId xmlns:a16="http://schemas.microsoft.com/office/drawing/2014/main" val="20001"/>
                    </a:ext>
                  </a:extLst>
                </a:gridCol>
                <a:gridCol w="2446004">
                  <a:extLst>
                    <a:ext uri="{9D8B030D-6E8A-4147-A177-3AD203B41FA5}">
                      <a16:colId xmlns:a16="http://schemas.microsoft.com/office/drawing/2014/main" val="20002"/>
                    </a:ext>
                  </a:extLst>
                </a:gridCol>
              </a:tblGrid>
              <a:tr h="1434413">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effectLst/>
                        </a:rPr>
                        <a:t>W</a:t>
                      </a:r>
                      <a:r>
                        <a:rPr kumimoji="0" lang="en-US" sz="2800" b="1" u="none" strike="noStrike" cap="none" normalizeH="0" baseline="0" dirty="0" smtClean="0">
                          <a:ln>
                            <a:noFill/>
                          </a:ln>
                          <a:effectLst/>
                        </a:rPr>
                        <a:t> : </a:t>
                      </a:r>
                      <a:r>
                        <a:rPr kumimoji="0" lang="fa-IR" sz="2800" b="1" u="none" strike="noStrike" cap="none" normalizeH="0" baseline="0" dirty="0" smtClean="0">
                          <a:ln>
                            <a:noFill/>
                          </a:ln>
                          <a:effectLst/>
                        </a:rPr>
                        <a:t>ضعفها</a:t>
                      </a:r>
                      <a:endParaRPr kumimoji="0" lang="en-US" sz="2800" b="1" i="0" u="none" strike="noStrike" cap="none" normalizeH="0" baseline="0" dirty="0" smtClean="0">
                        <a:ln>
                          <a:noFill/>
                        </a:ln>
                        <a:solidFill>
                          <a:srgbClr val="FF0000"/>
                        </a:solidFill>
                        <a:effectLst/>
                        <a:latin typeface="+mj-lt"/>
                        <a:cs typeface="B Nazanin" pitchFamily="2" charset="-78"/>
                      </a:endParaRPr>
                    </a:p>
                  </a:txBody>
                  <a:tcPr anchor="ctr" anchorCtr="1" horzOverflow="overflow"/>
                </a:tc>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effectLst/>
                        </a:rPr>
                        <a:t>S</a:t>
                      </a:r>
                      <a:r>
                        <a:rPr kumimoji="0" lang="en-US" sz="2800" b="1" u="none" strike="noStrike" cap="none" normalizeH="0" baseline="0" dirty="0" smtClean="0">
                          <a:ln>
                            <a:noFill/>
                          </a:ln>
                          <a:effectLst/>
                        </a:rPr>
                        <a:t> </a:t>
                      </a:r>
                      <a:r>
                        <a:rPr kumimoji="0" lang="fa-IR" sz="2800" b="1" u="none" strike="noStrike" cap="none" normalizeH="0" baseline="0" dirty="0" smtClean="0">
                          <a:ln>
                            <a:noFill/>
                          </a:ln>
                          <a:effectLst/>
                        </a:rPr>
                        <a:t>قوتها :</a:t>
                      </a:r>
                      <a:endParaRPr kumimoji="0" lang="fa-IR" sz="2800" b="1" i="0" u="none" strike="noStrike" cap="none" normalizeH="0" baseline="0" dirty="0" smtClean="0">
                        <a:ln>
                          <a:noFill/>
                        </a:ln>
                        <a:solidFill>
                          <a:schemeClr val="tx1"/>
                        </a:solidFill>
                        <a:effectLst/>
                        <a:latin typeface="+mj-lt"/>
                        <a:cs typeface="B Nazanin" pitchFamily="2" charset="-78"/>
                      </a:endParaRPr>
                    </a:p>
                  </a:txBody>
                  <a:tcPr anchor="ctr" anchorCtr="1" horzOverflow="overflow"/>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fa-IR" sz="2000" b="1" u="none" strike="noStrike" cap="none" normalizeH="0" baseline="0" dirty="0" smtClean="0">
                          <a:ln>
                            <a:noFill/>
                          </a:ln>
                          <a:effectLst/>
                        </a:rPr>
                        <a:t>عوامل داخلی     </a:t>
                      </a:r>
                    </a:p>
                    <a:p>
                      <a:pPr marL="533400" marR="0" lvl="0" indent="-533400" algn="ctr" defTabSz="914400" rtl="0" eaLnBrk="1" fontAlgn="base" latinLnBrk="0" hangingPunct="1">
                        <a:lnSpc>
                          <a:spcPct val="100000"/>
                        </a:lnSpc>
                        <a:spcBef>
                          <a:spcPct val="20000"/>
                        </a:spcBef>
                        <a:spcAft>
                          <a:spcPct val="0"/>
                        </a:spcAft>
                        <a:buClrTx/>
                        <a:buSzTx/>
                        <a:buFontTx/>
                        <a:buNone/>
                        <a:tabLst/>
                      </a:pPr>
                      <a:endParaRPr kumimoji="0" lang="fa-IR" sz="2000" b="1" u="none" strike="noStrike" cap="none" normalizeH="0" baseline="0" dirty="0" smtClean="0">
                        <a:ln>
                          <a:noFill/>
                        </a:ln>
                        <a:effectLst/>
                      </a:endParaRPr>
                    </a:p>
                    <a:p>
                      <a:pPr marL="533400" marR="0" lvl="0" indent="-533400" algn="ctr" defTabSz="914400" rtl="0" eaLnBrk="1" fontAlgn="base" latinLnBrk="0" hangingPunct="1">
                        <a:lnSpc>
                          <a:spcPct val="100000"/>
                        </a:lnSpc>
                        <a:spcBef>
                          <a:spcPct val="20000"/>
                        </a:spcBef>
                        <a:spcAft>
                          <a:spcPct val="0"/>
                        </a:spcAft>
                        <a:buClrTx/>
                        <a:buSzTx/>
                        <a:buFontTx/>
                        <a:buNone/>
                        <a:tabLst/>
                      </a:pPr>
                      <a:endParaRPr kumimoji="0" lang="fa-IR" sz="2000" b="1" u="none" strike="noStrike" cap="none" normalizeH="0" baseline="0" dirty="0" smtClean="0">
                        <a:ln>
                          <a:noFill/>
                        </a:ln>
                        <a:effectLst/>
                      </a:endParaRPr>
                    </a:p>
                    <a:p>
                      <a:pPr marL="533400" marR="0" lvl="0" indent="-533400" algn="r" defTabSz="914400" rtl="0" eaLnBrk="1" fontAlgn="base" latinLnBrk="0" hangingPunct="1">
                        <a:lnSpc>
                          <a:spcPct val="100000"/>
                        </a:lnSpc>
                        <a:spcBef>
                          <a:spcPct val="20000"/>
                        </a:spcBef>
                        <a:spcAft>
                          <a:spcPct val="0"/>
                        </a:spcAft>
                        <a:buClrTx/>
                        <a:buSzTx/>
                        <a:buFontTx/>
                        <a:buNone/>
                        <a:tabLst/>
                      </a:pPr>
                      <a:r>
                        <a:rPr kumimoji="0" lang="fa-IR" sz="2000" b="1" u="none" strike="noStrike" cap="none" normalizeH="0" baseline="0" dirty="0" smtClean="0">
                          <a:ln>
                            <a:noFill/>
                          </a:ln>
                          <a:effectLst/>
                        </a:rPr>
                        <a:t> عوامل خارجی     </a:t>
                      </a:r>
                      <a:endParaRPr kumimoji="0" lang="en-US" sz="2000" b="1" i="0" u="none" strike="noStrike" cap="none" normalizeH="0" baseline="0" dirty="0" smtClean="0">
                        <a:ln>
                          <a:noFill/>
                        </a:ln>
                        <a:solidFill>
                          <a:schemeClr val="tx1"/>
                        </a:solidFill>
                        <a:effectLst/>
                        <a:latin typeface="+mj-lt"/>
                        <a:cs typeface="B Nazanin" pitchFamily="2" charset="-78"/>
                      </a:endParaRPr>
                    </a:p>
                  </a:txBody>
                  <a:tcPr anchor="ctr" anchorCtr="1" horzOverflow="overflow"/>
                </a:tc>
                <a:extLst>
                  <a:ext uri="{0D108BD9-81ED-4DB2-BD59-A6C34878D82A}">
                    <a16:rowId xmlns:a16="http://schemas.microsoft.com/office/drawing/2014/main" val="10000"/>
                  </a:ext>
                </a:extLst>
              </a:tr>
              <a:tr h="1832599">
                <a:tc>
                  <a:txBody>
                    <a:bodyPr/>
                    <a:lstStyle/>
                    <a:p>
                      <a:pPr marL="533400" marR="0" lvl="0" indent="-533400" algn="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WO</a:t>
                      </a:r>
                      <a:r>
                        <a:rPr kumimoji="0" lang="fa-IR" sz="2000" b="1" u="none" strike="noStrike" cap="none" normalizeH="0" baseline="0" dirty="0" smtClean="0">
                          <a:ln>
                            <a:noFill/>
                          </a:ln>
                          <a:effectLst/>
                        </a:rPr>
                        <a:t>  محافظه کارانه        </a:t>
                      </a:r>
                    </a:p>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fa-IR" sz="2000" b="1" u="none" strike="noStrike" cap="none" normalizeH="0" baseline="0" dirty="0" smtClean="0">
                          <a:ln>
                            <a:noFill/>
                          </a:ln>
                          <a:effectLst/>
                        </a:rPr>
                        <a:t>شناخت  محدود یتها </a:t>
                      </a:r>
                    </a:p>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fa-IR" sz="2000" b="1" u="none" strike="noStrike" cap="none" normalizeH="0" baseline="0" dirty="0" smtClean="0">
                          <a:ln>
                            <a:noFill/>
                          </a:ln>
                          <a:effectLst/>
                        </a:rPr>
                        <a:t> ( تغییر  جهت )    </a:t>
                      </a:r>
                      <a:endParaRPr kumimoji="0" lang="en-US" sz="2000" b="1" i="0" u="sng" strike="noStrike" cap="none" normalizeH="0" baseline="0" dirty="0" smtClean="0">
                        <a:ln>
                          <a:noFill/>
                        </a:ln>
                        <a:solidFill>
                          <a:schemeClr val="tx1"/>
                        </a:solidFill>
                        <a:effectLst/>
                        <a:latin typeface="+mj-lt"/>
                        <a:cs typeface="B Nazanin" pitchFamily="2" charset="-78"/>
                      </a:endParaRPr>
                    </a:p>
                  </a:txBody>
                  <a:tcPr anchor="ctr" anchorCtr="1" horzOverflow="overflow"/>
                </a:tc>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SO   </a:t>
                      </a:r>
                      <a:r>
                        <a:rPr kumimoji="0" lang="fa-IR" sz="2000" b="1" u="none" strike="noStrike" cap="none" normalizeH="0" baseline="0" dirty="0" smtClean="0">
                          <a:ln>
                            <a:noFill/>
                          </a:ln>
                          <a:effectLst/>
                        </a:rPr>
                        <a:t>استراتژیهای: تهاجمی </a:t>
                      </a:r>
                    </a:p>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fa-IR" sz="2000" b="1" u="none" strike="noStrike" cap="none" normalizeH="0" baseline="0" dirty="0" smtClean="0">
                          <a:ln>
                            <a:noFill/>
                          </a:ln>
                          <a:effectLst/>
                        </a:rPr>
                        <a:t>شناخت اهرمهای  نفوذ</a:t>
                      </a:r>
                      <a:endParaRPr kumimoji="0" lang="en-US" sz="2000" b="1" i="0" u="none" strike="noStrike" cap="none" normalizeH="0" baseline="0" dirty="0" smtClean="0">
                        <a:ln>
                          <a:noFill/>
                        </a:ln>
                        <a:solidFill>
                          <a:schemeClr val="tx1"/>
                        </a:solidFill>
                        <a:effectLst/>
                        <a:latin typeface="+mj-lt"/>
                        <a:cs typeface="B Nazanin" pitchFamily="2" charset="-78"/>
                      </a:endParaRPr>
                    </a:p>
                  </a:txBody>
                  <a:tcPr anchor="ctr" anchorCtr="1" horzOverflow="overflow"/>
                </a:tc>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effectLst/>
                        </a:rPr>
                        <a:t>O</a:t>
                      </a:r>
                      <a:r>
                        <a:rPr kumimoji="0" lang="en-US" sz="2800" b="1" u="none" strike="noStrike" cap="none" normalizeH="0" baseline="0" dirty="0" smtClean="0">
                          <a:ln>
                            <a:noFill/>
                          </a:ln>
                          <a:effectLst/>
                        </a:rPr>
                        <a:t> : </a:t>
                      </a:r>
                      <a:r>
                        <a:rPr kumimoji="0" lang="fa-IR" sz="2800" b="1" u="none" strike="noStrike" cap="none" normalizeH="0" baseline="0" dirty="0" smtClean="0">
                          <a:ln>
                            <a:noFill/>
                          </a:ln>
                          <a:effectLst/>
                        </a:rPr>
                        <a:t>فرصتها </a:t>
                      </a:r>
                      <a:r>
                        <a:rPr kumimoji="0" lang="en-US" sz="2800" b="1" u="none" strike="noStrike" cap="none" normalizeH="0" baseline="0" dirty="0" smtClean="0">
                          <a:ln>
                            <a:noFill/>
                          </a:ln>
                          <a:effectLst/>
                        </a:rPr>
                        <a:t> </a:t>
                      </a:r>
                      <a:endParaRPr kumimoji="0" lang="fa-IR" sz="2800" b="1" i="0" u="none" strike="noStrike" cap="none" normalizeH="0" baseline="0" dirty="0" smtClean="0">
                        <a:ln>
                          <a:noFill/>
                        </a:ln>
                        <a:solidFill>
                          <a:schemeClr val="tx1"/>
                        </a:solidFill>
                        <a:effectLst/>
                        <a:latin typeface="+mj-lt"/>
                        <a:cs typeface="B Nazanin" pitchFamily="2" charset="-78"/>
                      </a:endParaRPr>
                    </a:p>
                  </a:txBody>
                  <a:tcPr anchor="ctr" anchorCtr="1" horzOverflow="overflow"/>
                </a:tc>
                <a:extLst>
                  <a:ext uri="{0D108BD9-81ED-4DB2-BD59-A6C34878D82A}">
                    <a16:rowId xmlns:a16="http://schemas.microsoft.com/office/drawing/2014/main" val="10001"/>
                  </a:ext>
                </a:extLst>
              </a:tr>
              <a:tr h="1519334">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WT  </a:t>
                      </a:r>
                      <a:r>
                        <a:rPr kumimoji="0" lang="fa-IR" sz="2000" b="1" u="none" strike="noStrike" cap="none" normalizeH="0" baseline="0" dirty="0" smtClean="0">
                          <a:ln>
                            <a:noFill/>
                          </a:ln>
                          <a:effectLst/>
                        </a:rPr>
                        <a:t>استراتژیهای: تد افعی </a:t>
                      </a:r>
                    </a:p>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fa-IR" sz="2000" b="1" u="none" strike="noStrike" cap="none" normalizeH="0" baseline="0" dirty="0" smtClean="0">
                          <a:ln>
                            <a:noFill/>
                          </a:ln>
                          <a:effectLst/>
                        </a:rPr>
                        <a:t>شناخت مسا ئل و  مشکلا ت</a:t>
                      </a:r>
                      <a:endParaRPr kumimoji="0" lang="en-US" sz="2000" b="1" i="0" u="none" strike="noStrike" cap="none" normalizeH="0" baseline="0" dirty="0" smtClean="0">
                        <a:ln>
                          <a:noFill/>
                        </a:ln>
                        <a:solidFill>
                          <a:schemeClr val="tx1"/>
                        </a:solidFill>
                        <a:effectLst/>
                        <a:latin typeface="+mj-lt"/>
                        <a:cs typeface="B Nazanin" pitchFamily="2" charset="-78"/>
                      </a:endParaRPr>
                    </a:p>
                  </a:txBody>
                  <a:tcPr anchor="ctr" anchorCtr="1" horzOverflow="overflow"/>
                </a:tc>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ST</a:t>
                      </a:r>
                      <a:r>
                        <a:rPr kumimoji="0" lang="fa-IR" sz="2000" b="1" u="none" strike="noStrike" cap="none" normalizeH="0" baseline="0" dirty="0" smtClean="0">
                          <a:ln>
                            <a:noFill/>
                          </a:ln>
                          <a:effectLst/>
                        </a:rPr>
                        <a:t>استراتژیهای تنوع   </a:t>
                      </a:r>
                      <a:endParaRPr kumimoji="0" lang="en-US" sz="2000" b="1" u="none" strike="noStrike" cap="none" normalizeH="0" baseline="0" dirty="0" smtClean="0">
                        <a:ln>
                          <a:noFill/>
                        </a:ln>
                        <a:effectLst/>
                      </a:endParaRPr>
                    </a:p>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fa-IR" sz="2000" b="1" u="none" strike="noStrike" cap="none" normalizeH="0" baseline="0" dirty="0" smtClean="0">
                          <a:ln>
                            <a:noFill/>
                          </a:ln>
                          <a:effectLst/>
                        </a:rPr>
                        <a:t>استراتژیهای: رقابتی</a:t>
                      </a:r>
                    </a:p>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fa-IR" sz="2000" b="1" u="none" strike="noStrike" cap="none" normalizeH="0" baseline="0" dirty="0" smtClean="0">
                          <a:ln>
                            <a:noFill/>
                          </a:ln>
                          <a:effectLst/>
                        </a:rPr>
                        <a:t>شناخت آسیب پذیریها</a:t>
                      </a:r>
                    </a:p>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fa-IR" sz="2000" b="1" u="none" strike="noStrike" cap="none" normalizeH="0" baseline="0" dirty="0" smtClean="0">
                          <a:ln>
                            <a:noFill/>
                          </a:ln>
                          <a:effectLst/>
                        </a:rPr>
                        <a:t>( نقاط ضربه پذ یر ) </a:t>
                      </a:r>
                      <a:endParaRPr kumimoji="0" lang="en-US" sz="2000" b="1" i="0" u="none" strike="noStrike" cap="none" normalizeH="0" baseline="0" dirty="0" smtClean="0">
                        <a:ln>
                          <a:noFill/>
                        </a:ln>
                        <a:solidFill>
                          <a:schemeClr val="tx1"/>
                        </a:solidFill>
                        <a:effectLst/>
                        <a:latin typeface="+mj-lt"/>
                        <a:cs typeface="B Nazanin" pitchFamily="2" charset="-78"/>
                      </a:endParaRPr>
                    </a:p>
                  </a:txBody>
                  <a:tcPr anchor="ctr" anchorCtr="1" horzOverflow="overflow"/>
                </a:tc>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effectLst/>
                        </a:rPr>
                        <a:t>T</a:t>
                      </a:r>
                      <a:r>
                        <a:rPr kumimoji="0" lang="en-US" sz="2800" b="1" u="none" strike="noStrike" cap="none" normalizeH="0" baseline="0" dirty="0" smtClean="0">
                          <a:ln>
                            <a:noFill/>
                          </a:ln>
                          <a:effectLst/>
                        </a:rPr>
                        <a:t> : </a:t>
                      </a:r>
                      <a:r>
                        <a:rPr kumimoji="0" lang="fa-IR" sz="2800" b="1" u="none" strike="noStrike" cap="none" normalizeH="0" baseline="0" dirty="0" smtClean="0">
                          <a:ln>
                            <a:noFill/>
                          </a:ln>
                          <a:effectLst/>
                        </a:rPr>
                        <a:t>تهدیدات </a:t>
                      </a:r>
                      <a:endParaRPr kumimoji="0" lang="en-US" sz="2800" b="1" i="0" u="none" strike="noStrike" cap="none" normalizeH="0" baseline="0" dirty="0" smtClean="0">
                        <a:ln>
                          <a:noFill/>
                        </a:ln>
                        <a:solidFill>
                          <a:schemeClr val="tx1"/>
                        </a:solidFill>
                        <a:effectLst/>
                        <a:latin typeface="+mj-lt"/>
                        <a:cs typeface="B Nazanin" pitchFamily="2" charset="-78"/>
                      </a:endParaRPr>
                    </a:p>
                  </a:txBody>
                  <a:tcPr anchor="ctr" anchorCtr="1" horzOverflow="overflow"/>
                </a:tc>
                <a:extLst>
                  <a:ext uri="{0D108BD9-81ED-4DB2-BD59-A6C34878D82A}">
                    <a16:rowId xmlns:a16="http://schemas.microsoft.com/office/drawing/2014/main" val="10002"/>
                  </a:ext>
                </a:extLst>
              </a:tr>
            </a:tbl>
          </a:graphicData>
        </a:graphic>
      </p:graphicFrame>
      <p:sp>
        <p:nvSpPr>
          <p:cNvPr id="4" name="Rectangle 21"/>
          <p:cNvSpPr txBox="1">
            <a:spLocks noChangeArrowheads="1"/>
          </p:cNvSpPr>
          <p:nvPr/>
        </p:nvSpPr>
        <p:spPr>
          <a:xfrm>
            <a:off x="2187575" y="333375"/>
            <a:ext cx="8229600" cy="571500"/>
          </a:xfrm>
          <a:prstGeom prst="rect">
            <a:avLst/>
          </a:prstGeom>
        </p:spPr>
        <p:txBody>
          <a:bodyPr/>
          <a:lstStyle/>
          <a:p>
            <a:pPr algn="ctr" rtl="0">
              <a:defRPr/>
            </a:pPr>
            <a:r>
              <a:rPr lang="fa-IR" sz="3200" dirty="0">
                <a:solidFill>
                  <a:srgbClr val="C00000"/>
                </a:solidFill>
                <a:latin typeface="+mj-lt"/>
                <a:ea typeface="+mj-ea"/>
                <a:cs typeface="B Titr" pitchFamily="2" charset="-78"/>
              </a:rPr>
              <a:t> </a:t>
            </a:r>
            <a:r>
              <a:rPr lang="en-US" sz="3200" dirty="0">
                <a:solidFill>
                  <a:srgbClr val="C00000"/>
                </a:solidFill>
                <a:latin typeface="+mj-lt"/>
                <a:ea typeface="+mj-ea"/>
                <a:cs typeface="B Titr" pitchFamily="2" charset="-78"/>
              </a:rPr>
              <a:t>  SWOT</a:t>
            </a:r>
            <a:r>
              <a:rPr lang="fa-IR" sz="3600" dirty="0">
                <a:solidFill>
                  <a:srgbClr val="C00000"/>
                </a:solidFill>
                <a:latin typeface="+mj-lt"/>
                <a:ea typeface="+mj-ea"/>
                <a:cs typeface="B Titr" pitchFamily="2" charset="-78"/>
              </a:rPr>
              <a:t>  ماتریس</a:t>
            </a:r>
            <a:r>
              <a:rPr lang="fa-IR" sz="3200" dirty="0">
                <a:solidFill>
                  <a:srgbClr val="C00000"/>
                </a:solidFill>
                <a:latin typeface="+mj-lt"/>
                <a:ea typeface="+mj-ea"/>
                <a:cs typeface="B Titr" pitchFamily="2" charset="-78"/>
              </a:rPr>
              <a:t>  </a:t>
            </a:r>
            <a:endParaRPr lang="en-US" sz="3200" dirty="0">
              <a:solidFill>
                <a:srgbClr val="C00000"/>
              </a:solidFill>
              <a:latin typeface="+mj-lt"/>
              <a:ea typeface="+mj-ea"/>
              <a:cs typeface="B Titr" pitchFamily="2" charset="-78"/>
            </a:endParaRPr>
          </a:p>
        </p:txBody>
      </p:sp>
      <p:sp>
        <p:nvSpPr>
          <p:cNvPr id="209941" name="Line 22"/>
          <p:cNvSpPr>
            <a:spLocks noChangeShapeType="1"/>
          </p:cNvSpPr>
          <p:nvPr/>
        </p:nvSpPr>
        <p:spPr bwMode="auto">
          <a:xfrm flipH="1">
            <a:off x="8122024" y="1152907"/>
            <a:ext cx="2295150" cy="1348246"/>
          </a:xfrm>
          <a:prstGeom prst="line">
            <a:avLst/>
          </a:prstGeom>
          <a:noFill/>
          <a:ln w="9525">
            <a:solidFill>
              <a:schemeClr val="tx1"/>
            </a:solidFill>
            <a:round/>
            <a:headEnd/>
            <a:tailEnd/>
          </a:ln>
        </p:spPr>
        <p:txBody>
          <a:bodyPr/>
          <a:lstStyle/>
          <a:p>
            <a:endParaRPr lang="en-US"/>
          </a:p>
        </p:txBody>
      </p:sp>
      <p:sp>
        <p:nvSpPr>
          <p:cNvPr id="3" name="Slide Number Placeholder 2"/>
          <p:cNvSpPr>
            <a:spLocks noGrp="1"/>
          </p:cNvSpPr>
          <p:nvPr>
            <p:ph type="sldNum" sz="quarter" idx="12"/>
          </p:nvPr>
        </p:nvSpPr>
        <p:spPr/>
        <p:txBody>
          <a:bodyPr/>
          <a:lstStyle/>
          <a:p>
            <a:fld id="{2E913F20-3FAA-4128-8D06-C3B0AA9DFCF9}" type="slidenum">
              <a:rPr lang="en-US" smtClean="0"/>
              <a:t>164</a:t>
            </a:fld>
            <a:endParaRPr lang="en-US"/>
          </a:p>
        </p:txBody>
      </p:sp>
    </p:spTree>
    <p:extLst>
      <p:ext uri="{BB962C8B-B14F-4D97-AF65-F5344CB8AC3E}">
        <p14:creationId xmlns:p14="http://schemas.microsoft.com/office/powerpoint/2010/main" val="3818163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edge">
                                      <p:cBhvr>
                                        <p:cTn id="11" dur="1000"/>
                                        <p:tgtEl>
                                          <p:spTgt spid="2"/>
                                        </p:tgtEl>
                                      </p:cBhvr>
                                    </p:animEffect>
                                  </p:childTnLst>
                                </p:cTn>
                              </p:par>
                              <p:par>
                                <p:cTn id="12" presetID="20" presetClass="entr" presetSubtype="0" fill="hold" grpId="0" nodeType="withEffect">
                                  <p:stCondLst>
                                    <p:cond delay="0"/>
                                  </p:stCondLst>
                                  <p:childTnLst>
                                    <p:set>
                                      <p:cBhvr>
                                        <p:cTn id="13" dur="1" fill="hold">
                                          <p:stCondLst>
                                            <p:cond delay="0"/>
                                          </p:stCondLst>
                                        </p:cTn>
                                        <p:tgtEl>
                                          <p:spTgt spid="209941"/>
                                        </p:tgtEl>
                                        <p:attrNameLst>
                                          <p:attrName>style.visibility</p:attrName>
                                        </p:attrNameLst>
                                      </p:cBhvr>
                                      <p:to>
                                        <p:strVal val="visible"/>
                                      </p:to>
                                    </p:set>
                                    <p:animEffect transition="in" filter="wedge">
                                      <p:cBhvr>
                                        <p:cTn id="14" dur="1000"/>
                                        <p:tgtEl>
                                          <p:spTgt spid="20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9941"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381125" y="357189"/>
            <a:ext cx="9144000" cy="649287"/>
          </a:xfrm>
          <a:prstGeom prst="rect">
            <a:avLst/>
          </a:prstGeom>
          <a:noFill/>
          <a:ln w="9525">
            <a:noFill/>
            <a:miter lim="800000"/>
            <a:headEnd/>
            <a:tailEnd/>
          </a:ln>
        </p:spPr>
        <p:txBody>
          <a:bodyPr anchor="ctr"/>
          <a:lstStyle/>
          <a:p>
            <a:pPr algn="r" rtl="1">
              <a:defRPr/>
            </a:pPr>
            <a:r>
              <a:rPr lang="ar-SA" sz="2800" dirty="0">
                <a:latin typeface="+mj-lt"/>
                <a:cs typeface="B Titr" pitchFamily="2" charset="-78"/>
              </a:rPr>
              <a:t>ما</a:t>
            </a:r>
            <a:r>
              <a:rPr lang="en-US" sz="2800" dirty="0">
                <a:latin typeface="+mj-lt"/>
                <a:cs typeface="B Titr" pitchFamily="2" charset="-78"/>
              </a:rPr>
              <a:t> </a:t>
            </a:r>
            <a:r>
              <a:rPr lang="ar-SA" sz="2800" dirty="0">
                <a:latin typeface="+mj-lt"/>
                <a:cs typeface="B Titr" pitchFamily="2" charset="-78"/>
              </a:rPr>
              <a:t>تريس</a:t>
            </a:r>
            <a:r>
              <a:rPr lang="en-US" sz="2800" dirty="0">
                <a:latin typeface="+mj-lt"/>
                <a:cs typeface="B Titr" pitchFamily="2" charset="-78"/>
              </a:rPr>
              <a:t> </a:t>
            </a:r>
            <a:r>
              <a:rPr lang="ar-SA" sz="2800" dirty="0">
                <a:latin typeface="+mj-lt"/>
                <a:cs typeface="B Titr" pitchFamily="2" charset="-78"/>
              </a:rPr>
              <a:t> تهديدات </a:t>
            </a:r>
            <a:r>
              <a:rPr lang="fa-IR" sz="2800" dirty="0">
                <a:latin typeface="+mj-lt"/>
                <a:cs typeface="B Titr" pitchFamily="2" charset="-78"/>
              </a:rPr>
              <a:t>،</a:t>
            </a:r>
            <a:r>
              <a:rPr lang="ar-SA" sz="2800" dirty="0">
                <a:latin typeface="+mj-lt"/>
                <a:cs typeface="B Titr" pitchFamily="2" charset="-78"/>
              </a:rPr>
              <a:t> فرصتها ، نقاط ضعف </a:t>
            </a:r>
            <a:r>
              <a:rPr lang="fa-IR" sz="2800" dirty="0">
                <a:latin typeface="+mj-lt"/>
                <a:cs typeface="B Titr" pitchFamily="2" charset="-78"/>
              </a:rPr>
              <a:t> </a:t>
            </a:r>
            <a:r>
              <a:rPr lang="ar-SA" sz="2800" dirty="0">
                <a:latin typeface="+mj-lt"/>
                <a:cs typeface="B Titr" pitchFamily="2" charset="-78"/>
              </a:rPr>
              <a:t>و نقاط قوت </a:t>
            </a:r>
            <a:r>
              <a:rPr lang="ar-SA" sz="2800" dirty="0" smtClean="0">
                <a:latin typeface="+mj-lt"/>
                <a:cs typeface="B Titr" pitchFamily="2" charset="-78"/>
              </a:rPr>
              <a:t>(</a:t>
            </a:r>
            <a:r>
              <a:rPr lang="en-US" sz="2800" dirty="0" smtClean="0">
                <a:latin typeface="+mj-lt"/>
                <a:cs typeface="B Titr" pitchFamily="2" charset="-78"/>
              </a:rPr>
              <a:t>SWOT</a:t>
            </a:r>
            <a:r>
              <a:rPr lang="ar-SA" sz="2800" dirty="0" smtClean="0">
                <a:latin typeface="+mj-lt"/>
                <a:cs typeface="B Titr" pitchFamily="2" charset="-78"/>
              </a:rPr>
              <a:t>)</a:t>
            </a:r>
            <a:endParaRPr lang="en-US" sz="2800" dirty="0">
              <a:latin typeface="+mj-lt"/>
              <a:cs typeface="B Titr" pitchFamily="2" charset="-78"/>
            </a:endParaRPr>
          </a:p>
        </p:txBody>
      </p:sp>
      <p:graphicFrame>
        <p:nvGraphicFramePr>
          <p:cNvPr id="3" name="Group 3"/>
          <p:cNvGraphicFramePr>
            <a:graphicFrameLocks noGrp="1"/>
          </p:cNvGraphicFramePr>
          <p:nvPr>
            <p:extLst>
              <p:ext uri="{D42A27DB-BD31-4B8C-83A1-F6EECF244321}">
                <p14:modId xmlns:p14="http://schemas.microsoft.com/office/powerpoint/2010/main" val="2321423599"/>
              </p:ext>
            </p:extLst>
          </p:nvPr>
        </p:nvGraphicFramePr>
        <p:xfrm>
          <a:off x="1952625" y="1077913"/>
          <a:ext cx="8572500" cy="4779976"/>
        </p:xfrm>
        <a:graphic>
          <a:graphicData uri="http://schemas.openxmlformats.org/drawingml/2006/table">
            <a:tbl>
              <a:tblPr/>
              <a:tblGrid>
                <a:gridCol w="2987975">
                  <a:extLst>
                    <a:ext uri="{9D8B030D-6E8A-4147-A177-3AD203B41FA5}">
                      <a16:colId xmlns:a16="http://schemas.microsoft.com/office/drawing/2014/main" val="20000"/>
                    </a:ext>
                  </a:extLst>
                </a:gridCol>
                <a:gridCol w="3146338">
                  <a:extLst>
                    <a:ext uri="{9D8B030D-6E8A-4147-A177-3AD203B41FA5}">
                      <a16:colId xmlns:a16="http://schemas.microsoft.com/office/drawing/2014/main" val="20001"/>
                    </a:ext>
                  </a:extLst>
                </a:gridCol>
                <a:gridCol w="2438187">
                  <a:extLst>
                    <a:ext uri="{9D8B030D-6E8A-4147-A177-3AD203B41FA5}">
                      <a16:colId xmlns:a16="http://schemas.microsoft.com/office/drawing/2014/main" val="20002"/>
                    </a:ext>
                  </a:extLst>
                </a:gridCol>
              </a:tblGrid>
              <a:tr h="151765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mj-lt"/>
                          <a:cs typeface="B Nazanin" pitchFamily="2" charset="-78"/>
                        </a:rPr>
                        <a:t>نقاط ضعف- </a:t>
                      </a:r>
                      <a:r>
                        <a:rPr kumimoji="0" lang="en-US" sz="2000" b="1" i="0" u="none" strike="noStrike" cap="none" normalizeH="0" baseline="0" dirty="0" smtClean="0">
                          <a:ln>
                            <a:noFill/>
                          </a:ln>
                          <a:solidFill>
                            <a:schemeClr val="tx1"/>
                          </a:solidFill>
                          <a:effectLst/>
                          <a:latin typeface="+mj-lt"/>
                          <a:cs typeface="B Nazanin" pitchFamily="2" charset="-78"/>
                        </a:rPr>
                        <a:t>W</a:t>
                      </a:r>
                      <a:endParaRPr kumimoji="0" lang="ar-SA" sz="2000" b="1" i="0" u="none" strike="noStrike" cap="none" normalizeH="0" baseline="0" dirty="0" smtClean="0">
                        <a:ln>
                          <a:noFill/>
                        </a:ln>
                        <a:solidFill>
                          <a:schemeClr val="tx1"/>
                        </a:solidFill>
                        <a:effectLst/>
                        <a:latin typeface="+mj-lt"/>
                        <a:cs typeface="B Nazanin"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mj-lt"/>
                          <a:cs typeface="B Nazanin" pitchFamily="2" charset="-78"/>
                        </a:rPr>
                        <a:t>نقاط ضعف را فهرست كنيد</a:t>
                      </a:r>
                      <a:endParaRPr kumimoji="0" lang="en-US" sz="2000" b="1" i="0" u="none" strike="noStrike" cap="none" normalizeH="0" baseline="0" dirty="0" smtClean="0">
                        <a:ln>
                          <a:noFill/>
                        </a:ln>
                        <a:solidFill>
                          <a:schemeClr val="tx1"/>
                        </a:solidFill>
                        <a:effectLst/>
                        <a:latin typeface="+mj-lt"/>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mj-lt"/>
                          <a:cs typeface="B Nazanin" pitchFamily="2" charset="-78"/>
                        </a:rPr>
                        <a:t>نقاط قوت- </a:t>
                      </a:r>
                      <a:r>
                        <a:rPr kumimoji="0" lang="en-US" sz="2000" b="1" i="0" u="none" strike="noStrike" cap="none" normalizeH="0" baseline="0" dirty="0" smtClean="0">
                          <a:ln>
                            <a:noFill/>
                          </a:ln>
                          <a:solidFill>
                            <a:srgbClr val="006600"/>
                          </a:solidFill>
                          <a:effectLst/>
                          <a:latin typeface="+mj-lt"/>
                          <a:cs typeface="B Nazanin" pitchFamily="2" charset="-78"/>
                        </a:rPr>
                        <a:t>S</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mj-lt"/>
                          <a:cs typeface="B Nazanin" pitchFamily="2" charset="-78"/>
                        </a:rPr>
                        <a:t>نقاط قوت را فهرست كنيد</a:t>
                      </a:r>
                      <a:endParaRPr kumimoji="0" lang="en-US" sz="2000" b="1" i="0" u="none" strike="noStrike" cap="none" normalizeH="0" baseline="0" dirty="0" smtClean="0">
                        <a:ln>
                          <a:noFill/>
                        </a:ln>
                        <a:solidFill>
                          <a:schemeClr val="tx1"/>
                        </a:solidFill>
                        <a:effectLst/>
                        <a:latin typeface="+mj-lt"/>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rgbClr val="0000CC"/>
                          </a:solidFill>
                          <a:effectLst/>
                          <a:latin typeface="+mj-lt"/>
                          <a:cs typeface="B Nazanin" pitchFamily="2" charset="-78"/>
                        </a:rPr>
                        <a:t>سازمان</a:t>
                      </a: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ar-SA" sz="2000" b="1" i="0" u="none" strike="noStrike" cap="none" normalizeH="0" baseline="0" dirty="0" smtClean="0">
                        <a:ln>
                          <a:noFill/>
                        </a:ln>
                        <a:solidFill>
                          <a:srgbClr val="0000CC"/>
                        </a:solidFill>
                        <a:effectLst/>
                        <a:latin typeface="+mj-lt"/>
                        <a:cs typeface="B Nazanin" pitchFamily="2" charset="-78"/>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rgbClr val="0000CC"/>
                          </a:solidFill>
                          <a:effectLst/>
                          <a:latin typeface="+mj-lt"/>
                          <a:cs typeface="B Nazanin" pitchFamily="2" charset="-78"/>
                        </a:rPr>
                        <a:t>محيط</a:t>
                      </a:r>
                      <a:endParaRPr kumimoji="0" lang="en-US" sz="2000" b="1" i="0" u="none" strike="noStrike" cap="none" normalizeH="0" baseline="0" dirty="0" smtClean="0">
                        <a:ln>
                          <a:noFill/>
                        </a:ln>
                        <a:solidFill>
                          <a:srgbClr val="0000CC"/>
                        </a:solidFill>
                        <a:effectLst/>
                        <a:latin typeface="+mj-lt"/>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solidFill>
                      <a:srgbClr val="EAEAEA"/>
                    </a:solidFill>
                  </a:tcPr>
                </a:tc>
                <a:extLst>
                  <a:ext uri="{0D108BD9-81ED-4DB2-BD59-A6C34878D82A}">
                    <a16:rowId xmlns:a16="http://schemas.microsoft.com/office/drawing/2014/main" val="10000"/>
                  </a:ext>
                </a:extLst>
              </a:tr>
              <a:tr h="174466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chemeClr val="tx1"/>
                          </a:solidFill>
                          <a:effectLst/>
                          <a:latin typeface="+mj-lt"/>
                          <a:cs typeface="B Nazanin" pitchFamily="2" charset="-78"/>
                        </a:rPr>
                        <a:t>استراتژيهاي </a:t>
                      </a:r>
                      <a:r>
                        <a:rPr kumimoji="0" lang="en-US" sz="2000" b="1" i="0" u="none" strike="noStrike" cap="none" normalizeH="0" baseline="0" smtClean="0">
                          <a:ln>
                            <a:noFill/>
                          </a:ln>
                          <a:solidFill>
                            <a:srgbClr val="006600"/>
                          </a:solidFill>
                          <a:effectLst/>
                          <a:latin typeface="+mj-lt"/>
                          <a:cs typeface="B Nazanin" pitchFamily="2" charset="-78"/>
                        </a:rPr>
                        <a:t>WO</a:t>
                      </a:r>
                      <a:endParaRPr kumimoji="0" lang="ar-SA" sz="2000" b="1" i="0" u="none" strike="noStrike" cap="none" normalizeH="0" baseline="0" smtClean="0">
                        <a:ln>
                          <a:noFill/>
                        </a:ln>
                        <a:solidFill>
                          <a:srgbClr val="006600"/>
                        </a:solidFill>
                        <a:effectLst/>
                        <a:latin typeface="+mj-lt"/>
                        <a:cs typeface="B Nazanin"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chemeClr val="tx1"/>
                          </a:solidFill>
                          <a:effectLst/>
                          <a:latin typeface="+mj-lt"/>
                          <a:cs typeface="B Nazanin" pitchFamily="2" charset="-78"/>
                        </a:rPr>
                        <a:t>با بهره جستن از فرصتها نقاط ضعف را از بين ببريد</a:t>
                      </a:r>
                      <a:endParaRPr kumimoji="0" lang="en-US" sz="2000" b="1" i="0" u="none" strike="noStrike" cap="none" normalizeH="0" baseline="0" smtClean="0">
                        <a:ln>
                          <a:noFill/>
                        </a:ln>
                        <a:solidFill>
                          <a:schemeClr val="tx1"/>
                        </a:solidFill>
                        <a:effectLst/>
                        <a:latin typeface="+mj-lt"/>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mj-lt"/>
                          <a:cs typeface="B Nazanin" pitchFamily="2" charset="-78"/>
                        </a:rPr>
                        <a:t>استراتژيهاي </a:t>
                      </a:r>
                      <a:r>
                        <a:rPr kumimoji="0" lang="en-US" sz="2000" b="1" i="0" u="none" strike="noStrike" cap="none" normalizeH="0" baseline="0" dirty="0" smtClean="0">
                          <a:ln>
                            <a:noFill/>
                          </a:ln>
                          <a:solidFill>
                            <a:srgbClr val="006600"/>
                          </a:solidFill>
                          <a:effectLst/>
                          <a:latin typeface="+mj-lt"/>
                          <a:cs typeface="B Nazanin" pitchFamily="2" charset="-78"/>
                        </a:rPr>
                        <a:t>SO</a:t>
                      </a:r>
                      <a:endParaRPr kumimoji="0" lang="ar-SA" sz="2000" b="1" i="0" u="none" strike="noStrike" cap="none" normalizeH="0" baseline="0" dirty="0" smtClean="0">
                        <a:ln>
                          <a:noFill/>
                        </a:ln>
                        <a:solidFill>
                          <a:srgbClr val="006600"/>
                        </a:solidFill>
                        <a:effectLst/>
                        <a:latin typeface="+mj-lt"/>
                        <a:cs typeface="B Nazanin"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mj-lt"/>
                          <a:cs typeface="B Nazanin" pitchFamily="2" charset="-78"/>
                        </a:rPr>
                        <a:t>با بهره جستن از نقاط قوت درصدد بهره‏برداري از فرصتها برآييد</a:t>
                      </a:r>
                      <a:endParaRPr kumimoji="0" lang="en-US" sz="2000" b="1" i="0" u="none" strike="noStrike" cap="none" normalizeH="0" baseline="0" dirty="0" smtClean="0">
                        <a:ln>
                          <a:noFill/>
                        </a:ln>
                        <a:solidFill>
                          <a:schemeClr val="tx1"/>
                        </a:solidFill>
                        <a:effectLst/>
                        <a:latin typeface="+mj-lt"/>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rgbClr val="7030A0"/>
                          </a:solidFill>
                          <a:effectLst/>
                          <a:latin typeface="+mj-lt"/>
                          <a:cs typeface="B Nazanin" pitchFamily="2" charset="-78"/>
                        </a:rPr>
                        <a:t>فرصتها- </a:t>
                      </a:r>
                      <a:r>
                        <a:rPr kumimoji="0" lang="en-US" sz="2000" b="1" i="0" u="none" strike="noStrike" cap="none" normalizeH="0" baseline="0" dirty="0" smtClean="0">
                          <a:ln>
                            <a:noFill/>
                          </a:ln>
                          <a:solidFill>
                            <a:srgbClr val="7030A0"/>
                          </a:solidFill>
                          <a:effectLst/>
                          <a:latin typeface="+mj-lt"/>
                          <a:cs typeface="B Nazanin" pitchFamily="2" charset="-78"/>
                        </a:rPr>
                        <a:t>O</a:t>
                      </a:r>
                      <a:endParaRPr kumimoji="0" lang="ar-SA" sz="2000" b="1" i="0" u="none" strike="noStrike" cap="none" normalizeH="0" baseline="0" dirty="0" smtClean="0">
                        <a:ln>
                          <a:noFill/>
                        </a:ln>
                        <a:solidFill>
                          <a:srgbClr val="7030A0"/>
                        </a:solidFill>
                        <a:effectLst/>
                        <a:latin typeface="+mj-lt"/>
                        <a:cs typeface="B Nazanin"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mj-lt"/>
                          <a:cs typeface="B Nazanin" pitchFamily="2" charset="-78"/>
                        </a:rPr>
                        <a:t>فرصتها را فهرست كنيد</a:t>
                      </a:r>
                      <a:endParaRPr kumimoji="0" lang="en-US" sz="2000" b="0" i="0" u="none" strike="noStrike" cap="none" normalizeH="0" baseline="0" dirty="0" smtClean="0">
                        <a:ln>
                          <a:noFill/>
                        </a:ln>
                        <a:solidFill>
                          <a:schemeClr val="tx1"/>
                        </a:solidFill>
                        <a:effectLst/>
                        <a:latin typeface="+mj-lt"/>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151765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mj-lt"/>
                          <a:cs typeface="B Nazanin" pitchFamily="2" charset="-78"/>
                        </a:rPr>
                        <a:t>استراتژيهاي </a:t>
                      </a:r>
                      <a:r>
                        <a:rPr kumimoji="0" lang="en-US" sz="2000" b="1" i="0" u="none" strike="noStrike" cap="none" normalizeH="0" baseline="0" dirty="0" smtClean="0">
                          <a:ln>
                            <a:noFill/>
                          </a:ln>
                          <a:solidFill>
                            <a:srgbClr val="006600"/>
                          </a:solidFill>
                          <a:effectLst/>
                          <a:latin typeface="+mj-lt"/>
                          <a:cs typeface="B Nazanin" pitchFamily="2" charset="-78"/>
                        </a:rPr>
                        <a:t>WT</a:t>
                      </a:r>
                      <a:endParaRPr kumimoji="0" lang="ar-SA" sz="2000" b="1" i="0" u="none" strike="noStrike" cap="none" normalizeH="0" baseline="0" dirty="0" smtClean="0">
                        <a:ln>
                          <a:noFill/>
                        </a:ln>
                        <a:solidFill>
                          <a:srgbClr val="006600"/>
                        </a:solidFill>
                        <a:effectLst/>
                        <a:latin typeface="+mj-lt"/>
                        <a:cs typeface="B Nazanin"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mj-lt"/>
                          <a:cs typeface="B Nazanin" pitchFamily="2" charset="-78"/>
                        </a:rPr>
                        <a:t>نقاط ضعف را كاهش دهيد و از تهديدات پرهيز كنيد</a:t>
                      </a:r>
                      <a:endParaRPr kumimoji="0" lang="en-US" sz="2000" b="1" i="0" u="none" strike="noStrike" cap="none" normalizeH="0" baseline="0" dirty="0" smtClean="0">
                        <a:ln>
                          <a:noFill/>
                        </a:ln>
                        <a:solidFill>
                          <a:schemeClr val="tx1"/>
                        </a:solidFill>
                        <a:effectLst/>
                        <a:latin typeface="+mj-lt"/>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mj-lt"/>
                          <a:cs typeface="B Nazanin" pitchFamily="2" charset="-78"/>
                        </a:rPr>
                        <a:t>استراتژيهاي </a:t>
                      </a:r>
                      <a:r>
                        <a:rPr kumimoji="0" lang="en-US" sz="2000" b="1" i="0" u="none" strike="noStrike" cap="none" normalizeH="0" baseline="0" dirty="0" smtClean="0">
                          <a:ln>
                            <a:noFill/>
                          </a:ln>
                          <a:solidFill>
                            <a:srgbClr val="006600"/>
                          </a:solidFill>
                          <a:effectLst/>
                          <a:latin typeface="+mj-lt"/>
                          <a:cs typeface="B Nazanin" pitchFamily="2" charset="-78"/>
                        </a:rPr>
                        <a:t>ST</a:t>
                      </a:r>
                      <a:endParaRPr kumimoji="0" lang="ar-SA" sz="2000" b="1" i="0" u="none" strike="noStrike" cap="none" normalizeH="0" baseline="0" dirty="0" smtClean="0">
                        <a:ln>
                          <a:noFill/>
                        </a:ln>
                        <a:solidFill>
                          <a:srgbClr val="006600"/>
                        </a:solidFill>
                        <a:effectLst/>
                        <a:latin typeface="+mj-lt"/>
                        <a:cs typeface="B Nazanin"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chemeClr val="tx1"/>
                          </a:solidFill>
                          <a:effectLst/>
                          <a:latin typeface="+mj-lt"/>
                          <a:cs typeface="B Nazanin" pitchFamily="2" charset="-78"/>
                        </a:rPr>
                        <a:t>براي احتراز از تهديدات از نقاط قوت استفاده كنيد</a:t>
                      </a:r>
                      <a:endParaRPr kumimoji="0" lang="en-US" sz="2000" b="1" i="0" u="none" strike="noStrike" cap="none" normalizeH="0" baseline="0" dirty="0" smtClean="0">
                        <a:ln>
                          <a:noFill/>
                        </a:ln>
                        <a:solidFill>
                          <a:schemeClr val="tx1"/>
                        </a:solidFill>
                        <a:effectLst/>
                        <a:latin typeface="+mj-lt"/>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rgbClr val="7030A0"/>
                          </a:solidFill>
                          <a:effectLst/>
                          <a:latin typeface="+mj-lt"/>
                          <a:cs typeface="B Nazanin" pitchFamily="2" charset="-78"/>
                        </a:rPr>
                        <a:t>تهديدات- </a:t>
                      </a:r>
                      <a:r>
                        <a:rPr kumimoji="0" lang="en-US" sz="2000" b="1" i="0" u="none" strike="noStrike" cap="none" normalizeH="0" baseline="0" dirty="0" smtClean="0">
                          <a:ln>
                            <a:noFill/>
                          </a:ln>
                          <a:solidFill>
                            <a:srgbClr val="7030A0"/>
                          </a:solidFill>
                          <a:effectLst/>
                          <a:latin typeface="+mj-lt"/>
                          <a:cs typeface="B Nazanin" pitchFamily="2" charset="-78"/>
                        </a:rPr>
                        <a:t>T</a:t>
                      </a:r>
                      <a:endParaRPr kumimoji="0" lang="ar-SA" sz="2000" b="1" i="0" u="none" strike="noStrike" cap="none" normalizeH="0" baseline="0" dirty="0" smtClean="0">
                        <a:ln>
                          <a:noFill/>
                        </a:ln>
                        <a:solidFill>
                          <a:srgbClr val="7030A0"/>
                        </a:solidFill>
                        <a:effectLst/>
                        <a:latin typeface="+mj-lt"/>
                        <a:cs typeface="B Nazanin"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mj-lt"/>
                          <a:cs typeface="B Nazanin" pitchFamily="2" charset="-78"/>
                        </a:rPr>
                        <a:t>تهديدات را فهرست كنيد</a:t>
                      </a:r>
                      <a:endParaRPr kumimoji="0" lang="en-US" sz="2000" b="0" i="0" u="none" strike="noStrike" cap="none" normalizeH="0" baseline="0" dirty="0" smtClean="0">
                        <a:ln>
                          <a:noFill/>
                        </a:ln>
                        <a:solidFill>
                          <a:schemeClr val="tx1"/>
                        </a:solidFill>
                        <a:effectLst/>
                        <a:latin typeface="+mj-lt"/>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2E913F20-3FAA-4128-8D06-C3B0AA9DFCF9}" type="slidenum">
              <a:rPr lang="en-US" smtClean="0"/>
              <a:t>165</a:t>
            </a:fld>
            <a:endParaRPr lang="en-US"/>
          </a:p>
        </p:txBody>
      </p:sp>
    </p:spTree>
    <p:extLst>
      <p:ext uri="{BB962C8B-B14F-4D97-AF65-F5344CB8AC3E}">
        <p14:creationId xmlns:p14="http://schemas.microsoft.com/office/powerpoint/2010/main" val="4176403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67642781"/>
              </p:ext>
            </p:extLst>
          </p:nvPr>
        </p:nvGraphicFramePr>
        <p:xfrm>
          <a:off x="1667435" y="346074"/>
          <a:ext cx="9897036" cy="6054725"/>
        </p:xfrm>
        <a:graphic>
          <a:graphicData uri="http://schemas.openxmlformats.org/drawingml/2006/table">
            <a:tbl>
              <a:tblPr rtl="1" firstRow="1" bandRow="1">
                <a:tableStyleId>{D7AC3CCA-C797-4891-BE02-D94E43425B78}</a:tableStyleId>
              </a:tblPr>
              <a:tblGrid>
                <a:gridCol w="5021178">
                  <a:extLst>
                    <a:ext uri="{9D8B030D-6E8A-4147-A177-3AD203B41FA5}">
                      <a16:colId xmlns:a16="http://schemas.microsoft.com/office/drawing/2014/main" val="20000"/>
                    </a:ext>
                  </a:extLst>
                </a:gridCol>
                <a:gridCol w="4875858">
                  <a:extLst>
                    <a:ext uri="{9D8B030D-6E8A-4147-A177-3AD203B41FA5}">
                      <a16:colId xmlns:a16="http://schemas.microsoft.com/office/drawing/2014/main" val="20001"/>
                    </a:ext>
                  </a:extLst>
                </a:gridCol>
              </a:tblGrid>
              <a:tr h="2883202">
                <a:tc>
                  <a:txBody>
                    <a:bodyPr/>
                    <a:lstStyle/>
                    <a:p>
                      <a:pPr algn="r" rtl="1"/>
                      <a:r>
                        <a:rPr lang="fa-IR" sz="1600" dirty="0" smtClean="0">
                          <a:solidFill>
                            <a:schemeClr val="tx1"/>
                          </a:solidFill>
                          <a:cs typeface="B Titr" pitchFamily="2" charset="-78"/>
                        </a:rPr>
                        <a:t>4. تعاملی/تهاجمی/آینده پژوه/آینده ساز/اهرم نفوذ/پیمانکارانه</a:t>
                      </a:r>
                    </a:p>
                    <a:p>
                      <a:pPr algn="r" rtl="1"/>
                      <a:endParaRPr lang="fa-IR" sz="1600" dirty="0" smtClean="0">
                        <a:solidFill>
                          <a:schemeClr val="tx1"/>
                        </a:solidFill>
                        <a:cs typeface="B Titr" pitchFamily="2" charset="-78"/>
                      </a:endParaRPr>
                    </a:p>
                    <a:p>
                      <a:pPr algn="r" rtl="1">
                        <a:defRPr/>
                      </a:pPr>
                      <a:r>
                        <a:rPr lang="fa-IR" sz="1600" b="1" dirty="0" smtClean="0">
                          <a:solidFill>
                            <a:schemeClr val="tx1"/>
                          </a:solidFill>
                          <a:cs typeface="B Nazanin" pitchFamily="2" charset="-78"/>
                        </a:rPr>
                        <a:t>1. </a:t>
                      </a:r>
                      <a:r>
                        <a:rPr lang="ar-SA" sz="1600" b="1" dirty="0" smtClean="0">
                          <a:solidFill>
                            <a:schemeClr val="tx1"/>
                          </a:solidFill>
                          <a:cs typeface="B Nazanin" pitchFamily="2" charset="-78"/>
                        </a:rPr>
                        <a:t>هماهنگي سطوح</a:t>
                      </a:r>
                      <a:r>
                        <a:rPr lang="fa-IR" sz="1600" b="1" dirty="0" smtClean="0">
                          <a:solidFill>
                            <a:schemeClr val="tx1"/>
                          </a:solidFill>
                          <a:cs typeface="B Nazanin" pitchFamily="2" charset="-78"/>
                        </a:rPr>
                        <a:t> </a:t>
                      </a:r>
                      <a:r>
                        <a:rPr lang="ar-SA" sz="1600" b="1" dirty="0" smtClean="0">
                          <a:solidFill>
                            <a:schemeClr val="tx1"/>
                          </a:solidFill>
                          <a:cs typeface="B Nazanin" pitchFamily="2" charset="-78"/>
                        </a:rPr>
                        <a:t>تكنيكي-تاكتيكي</a:t>
                      </a:r>
                      <a:r>
                        <a:rPr lang="fa-IR" sz="1600" b="1" dirty="0" smtClean="0">
                          <a:solidFill>
                            <a:schemeClr val="tx1"/>
                          </a:solidFill>
                          <a:cs typeface="B Nazanin" pitchFamily="2" charset="-78"/>
                        </a:rPr>
                        <a:t> </a:t>
                      </a:r>
                      <a:r>
                        <a:rPr lang="ar-SA" sz="1600" b="1" dirty="0" smtClean="0">
                          <a:solidFill>
                            <a:schemeClr val="tx1"/>
                          </a:solidFill>
                          <a:cs typeface="B Nazanin" pitchFamily="2" charset="-78"/>
                        </a:rPr>
                        <a:t>عملياتي-استراتژيكي</a:t>
                      </a:r>
                      <a:endParaRPr lang="fa-IR" sz="1600" b="1" dirty="0" smtClean="0">
                        <a:solidFill>
                          <a:schemeClr val="tx1"/>
                        </a:solidFill>
                        <a:cs typeface="B Nazanin" pitchFamily="2" charset="-78"/>
                      </a:endParaRPr>
                    </a:p>
                    <a:p>
                      <a:pPr algn="r" rtl="1">
                        <a:defRPr/>
                      </a:pPr>
                      <a:r>
                        <a:rPr lang="fa-IR" sz="1600" b="1" dirty="0" smtClean="0">
                          <a:solidFill>
                            <a:schemeClr val="tx1"/>
                          </a:solidFill>
                          <a:cs typeface="B Nazanin" pitchFamily="2" charset="-78"/>
                        </a:rPr>
                        <a:t>2. بهره ور</a:t>
                      </a:r>
                    </a:p>
                    <a:p>
                      <a:pPr algn="r" rtl="1">
                        <a:defRPr/>
                      </a:pPr>
                      <a:r>
                        <a:rPr lang="fa-IR" sz="1600" b="1" dirty="0" smtClean="0">
                          <a:solidFill>
                            <a:schemeClr val="tx1"/>
                          </a:solidFill>
                          <a:cs typeface="B Nazanin" pitchFamily="2" charset="-78"/>
                        </a:rPr>
                        <a:t>3. کار درست را درست انجام دادن</a:t>
                      </a:r>
                    </a:p>
                    <a:p>
                      <a:pPr algn="r" rtl="1">
                        <a:defRPr/>
                      </a:pPr>
                      <a:r>
                        <a:rPr lang="fa-IR" sz="1600" b="1" dirty="0" smtClean="0">
                          <a:solidFill>
                            <a:schemeClr val="tx1"/>
                          </a:solidFill>
                          <a:cs typeface="B Nazanin" pitchFamily="2" charset="-78"/>
                        </a:rPr>
                        <a:t>4. مأمور صالح</a:t>
                      </a:r>
                      <a:r>
                        <a:rPr lang="fa-IR" sz="1600" b="1" baseline="0" dirty="0" smtClean="0">
                          <a:solidFill>
                            <a:schemeClr val="tx1"/>
                          </a:solidFill>
                          <a:cs typeface="B Nazanin" pitchFamily="2" charset="-78"/>
                        </a:rPr>
                        <a:t> مصلح</a:t>
                      </a:r>
                    </a:p>
                    <a:p>
                      <a:pPr algn="r" rtl="1">
                        <a:defRPr/>
                      </a:pPr>
                      <a:r>
                        <a:rPr lang="fa-IR" sz="1600" b="1" baseline="0" dirty="0" smtClean="0">
                          <a:solidFill>
                            <a:schemeClr val="tx1"/>
                          </a:solidFill>
                          <a:cs typeface="B Nazanin" pitchFamily="2" charset="-78"/>
                        </a:rPr>
                        <a:t>5. نتیجه گرا</a:t>
                      </a:r>
                    </a:p>
                    <a:p>
                      <a:pPr algn="r" rtl="1">
                        <a:defRPr/>
                      </a:pPr>
                      <a:r>
                        <a:rPr lang="fa-IR" sz="1600" b="1" baseline="0" dirty="0" smtClean="0">
                          <a:solidFill>
                            <a:schemeClr val="tx1"/>
                          </a:solidFill>
                          <a:cs typeface="B Nazanin" pitchFamily="2" charset="-78"/>
                        </a:rPr>
                        <a:t>6. الگوی مدیریت : مبتنی بر سیستم باز</a:t>
                      </a:r>
                    </a:p>
                    <a:p>
                      <a:pPr algn="r" rtl="1">
                        <a:defRPr/>
                      </a:pPr>
                      <a:r>
                        <a:rPr lang="fa-IR" sz="1600" b="1" baseline="0" dirty="0" smtClean="0">
                          <a:solidFill>
                            <a:schemeClr val="tx1"/>
                          </a:solidFill>
                          <a:cs typeface="B Nazanin" pitchFamily="2" charset="-78"/>
                        </a:rPr>
                        <a:t>7. هدف : جذب منابع </a:t>
                      </a:r>
                    </a:p>
                    <a:p>
                      <a:pPr algn="r" rtl="1">
                        <a:defRPr/>
                      </a:pPr>
                      <a:r>
                        <a:rPr lang="fa-IR" sz="1600" b="1" baseline="0" dirty="0" smtClean="0">
                          <a:solidFill>
                            <a:schemeClr val="tx1"/>
                          </a:solidFill>
                          <a:cs typeface="B Nazanin" pitchFamily="2" charset="-78"/>
                        </a:rPr>
                        <a:t>8. ابزار : انعطاف پذیری</a:t>
                      </a:r>
                    </a:p>
                    <a:p>
                      <a:pPr algn="r" rtl="1">
                        <a:defRPr/>
                      </a:pPr>
                      <a:r>
                        <a:rPr lang="fa-IR" sz="1600" b="1" baseline="0" dirty="0" smtClean="0">
                          <a:solidFill>
                            <a:schemeClr val="tx1"/>
                          </a:solidFill>
                          <a:cs typeface="B Nazanin" pitchFamily="2" charset="-78"/>
                        </a:rPr>
                        <a:t>9. ساختار : بسیار ارگانیک</a:t>
                      </a:r>
                      <a:endParaRPr lang="ar-SA" sz="1600" b="1" dirty="0" smtClean="0">
                        <a:solidFill>
                          <a:schemeClr val="tx1"/>
                        </a:solidFill>
                        <a:cs typeface="B Nazanin" pitchFamily="2" charset="-78"/>
                      </a:endParaRPr>
                    </a:p>
                  </a:txBody>
                  <a:tcPr anchor="ctr">
                    <a:solidFill>
                      <a:schemeClr val="accent4">
                        <a:lumMod val="75000"/>
                        <a:alpha val="9000"/>
                      </a:schemeClr>
                    </a:solidFill>
                  </a:tcPr>
                </a:tc>
                <a:tc>
                  <a:txBody>
                    <a:bodyPr/>
                    <a:lstStyle/>
                    <a:p>
                      <a:pPr algn="r" rtl="1"/>
                      <a:r>
                        <a:rPr lang="fa-IR" sz="1600" b="1" dirty="0" smtClean="0">
                          <a:solidFill>
                            <a:schemeClr val="tx1"/>
                          </a:solidFill>
                          <a:cs typeface="B Titr" pitchFamily="2" charset="-78"/>
                        </a:rPr>
                        <a:t>2. فعال/احتیاطی</a:t>
                      </a:r>
                      <a:r>
                        <a:rPr lang="fa-IR" sz="1600" b="1" baseline="0" dirty="0" smtClean="0">
                          <a:solidFill>
                            <a:schemeClr val="tx1"/>
                          </a:solidFill>
                          <a:cs typeface="B Titr" pitchFamily="2" charset="-78"/>
                        </a:rPr>
                        <a:t>/حال نگر/محافظه کارانه/محدود/متعهدانه</a:t>
                      </a:r>
                      <a:endParaRPr lang="fa-IR" sz="1600" b="1" dirty="0" smtClean="0">
                        <a:solidFill>
                          <a:schemeClr val="tx1"/>
                        </a:solidFill>
                        <a:cs typeface="B Titr" pitchFamily="2" charset="-78"/>
                      </a:endParaRPr>
                    </a:p>
                    <a:p>
                      <a:pPr algn="r" rtl="1"/>
                      <a:endParaRPr lang="fa-IR" sz="1600" dirty="0" smtClean="0">
                        <a:solidFill>
                          <a:schemeClr val="tx1"/>
                        </a:solidFill>
                        <a:cs typeface="B Titr" pitchFamily="2" charset="-78"/>
                      </a:endParaRPr>
                    </a:p>
                    <a:p>
                      <a:pPr algn="r" rtl="1">
                        <a:defRPr/>
                      </a:pPr>
                      <a:r>
                        <a:rPr lang="fa-IR" sz="1600" b="1" dirty="0" smtClean="0">
                          <a:solidFill>
                            <a:schemeClr val="tx1"/>
                          </a:solidFill>
                          <a:cs typeface="B Nazanin" pitchFamily="2" charset="-78"/>
                        </a:rPr>
                        <a:t>1. </a:t>
                      </a:r>
                      <a:r>
                        <a:rPr lang="ar-SA" sz="1600" b="1" dirty="0" smtClean="0">
                          <a:solidFill>
                            <a:schemeClr val="tx1"/>
                          </a:solidFill>
                          <a:cs typeface="B Nazanin" pitchFamily="2" charset="-78"/>
                        </a:rPr>
                        <a:t>تكنيك</a:t>
                      </a:r>
                      <a:r>
                        <a:rPr lang="fa-IR" sz="1600" b="1" dirty="0" smtClean="0">
                          <a:solidFill>
                            <a:schemeClr val="tx1"/>
                          </a:solidFill>
                          <a:cs typeface="B Nazanin" pitchFamily="2" charset="-78"/>
                        </a:rPr>
                        <a:t> و </a:t>
                      </a:r>
                      <a:r>
                        <a:rPr lang="ar-SA" sz="1600" b="1" dirty="0" smtClean="0">
                          <a:solidFill>
                            <a:schemeClr val="tx1"/>
                          </a:solidFill>
                          <a:cs typeface="B Nazanin" pitchFamily="2" charset="-78"/>
                        </a:rPr>
                        <a:t>تاكتيك</a:t>
                      </a:r>
                      <a:endParaRPr lang="fa-IR" sz="1600" b="1" dirty="0" smtClean="0">
                        <a:solidFill>
                          <a:schemeClr val="tx1"/>
                        </a:solidFill>
                        <a:cs typeface="B Nazanin" pitchFamily="2" charset="-78"/>
                      </a:endParaRPr>
                    </a:p>
                    <a:p>
                      <a:pPr algn="r" rtl="1">
                        <a:defRPr/>
                      </a:pPr>
                      <a:r>
                        <a:rPr lang="fa-IR" sz="1600" b="1" dirty="0" smtClean="0">
                          <a:solidFill>
                            <a:schemeClr val="tx1"/>
                          </a:solidFill>
                          <a:cs typeface="B Nazanin" pitchFamily="2" charset="-78"/>
                        </a:rPr>
                        <a:t>2. کارا</a:t>
                      </a:r>
                    </a:p>
                    <a:p>
                      <a:pPr algn="r" rtl="1">
                        <a:defRPr/>
                      </a:pPr>
                      <a:r>
                        <a:rPr lang="fa-IR" sz="1600" b="1" dirty="0" smtClean="0">
                          <a:solidFill>
                            <a:schemeClr val="tx1"/>
                          </a:solidFill>
                          <a:cs typeface="B Nazanin" pitchFamily="2" charset="-78"/>
                        </a:rPr>
                        <a:t>3. درست کارکردن</a:t>
                      </a:r>
                    </a:p>
                    <a:p>
                      <a:pPr algn="r" rtl="1">
                        <a:defRPr/>
                      </a:pPr>
                      <a:r>
                        <a:rPr lang="fa-IR" sz="1600" b="1" dirty="0" smtClean="0">
                          <a:solidFill>
                            <a:schemeClr val="tx1"/>
                          </a:solidFill>
                          <a:cs typeface="B Nazanin" pitchFamily="2" charset="-78"/>
                        </a:rPr>
                        <a:t>4. مأمور و </a:t>
                      </a:r>
                      <a:r>
                        <a:rPr lang="fa-IR" sz="1600" b="1" baseline="0" dirty="0" smtClean="0">
                          <a:solidFill>
                            <a:schemeClr val="tx1"/>
                          </a:solidFill>
                          <a:cs typeface="B Nazanin" pitchFamily="2" charset="-78"/>
                        </a:rPr>
                        <a:t>مسئول</a:t>
                      </a:r>
                    </a:p>
                    <a:p>
                      <a:pPr algn="r" rtl="1">
                        <a:defRPr/>
                      </a:pPr>
                      <a:r>
                        <a:rPr lang="fa-IR" sz="1600" b="1" baseline="0" dirty="0" smtClean="0">
                          <a:solidFill>
                            <a:schemeClr val="tx1"/>
                          </a:solidFill>
                          <a:cs typeface="B Nazanin" pitchFamily="2" charset="-78"/>
                        </a:rPr>
                        <a:t>5. فرآیند گرا</a:t>
                      </a:r>
                    </a:p>
                    <a:p>
                      <a:pPr algn="r" rtl="1">
                        <a:defRPr/>
                      </a:pPr>
                      <a:r>
                        <a:rPr lang="fa-IR" sz="1600" b="1" baseline="0" dirty="0" smtClean="0">
                          <a:solidFill>
                            <a:schemeClr val="tx1"/>
                          </a:solidFill>
                          <a:cs typeface="B Nazanin" pitchFamily="2" charset="-78"/>
                        </a:rPr>
                        <a:t>6. الگوی مدیریت : مبتنی بر روابط انسانی</a:t>
                      </a:r>
                    </a:p>
                    <a:p>
                      <a:pPr algn="r" rtl="1">
                        <a:defRPr/>
                      </a:pPr>
                      <a:r>
                        <a:rPr lang="fa-IR" sz="1600" b="1" baseline="0" dirty="0" smtClean="0">
                          <a:solidFill>
                            <a:schemeClr val="tx1"/>
                          </a:solidFill>
                          <a:cs typeface="B Nazanin" pitchFamily="2" charset="-78"/>
                        </a:rPr>
                        <a:t>7. هدف : توسعه نیروی انسانی</a:t>
                      </a:r>
                    </a:p>
                    <a:p>
                      <a:pPr algn="r" rtl="1">
                        <a:defRPr/>
                      </a:pPr>
                      <a:r>
                        <a:rPr lang="fa-IR" sz="1600" b="1" baseline="0" dirty="0" smtClean="0">
                          <a:solidFill>
                            <a:schemeClr val="tx1"/>
                          </a:solidFill>
                          <a:cs typeface="B Nazanin" pitchFamily="2" charset="-78"/>
                        </a:rPr>
                        <a:t>8. ابزار : حفظ وحدت / انسجام</a:t>
                      </a:r>
                    </a:p>
                    <a:p>
                      <a:pPr algn="r" rtl="1">
                        <a:defRPr/>
                      </a:pPr>
                      <a:r>
                        <a:rPr lang="fa-IR" sz="1600" b="1" baseline="0" dirty="0" smtClean="0">
                          <a:solidFill>
                            <a:schemeClr val="tx1"/>
                          </a:solidFill>
                          <a:cs typeface="B Nazanin" pitchFamily="2" charset="-78"/>
                        </a:rPr>
                        <a:t>9. ساختار : ارگانیک</a:t>
                      </a:r>
                      <a:endParaRPr lang="ar-SA" sz="1600" b="1" dirty="0" smtClean="0">
                        <a:solidFill>
                          <a:schemeClr val="tx1"/>
                        </a:solidFill>
                        <a:cs typeface="B Nazanin" pitchFamily="2" charset="-78"/>
                      </a:endParaRPr>
                    </a:p>
                  </a:txBody>
                  <a:tcPr anchor="ctr">
                    <a:solidFill>
                      <a:schemeClr val="accent4">
                        <a:lumMod val="75000"/>
                        <a:alpha val="9000"/>
                      </a:schemeClr>
                    </a:solidFill>
                  </a:tcPr>
                </a:tc>
                <a:extLst>
                  <a:ext uri="{0D108BD9-81ED-4DB2-BD59-A6C34878D82A}">
                    <a16:rowId xmlns:a16="http://schemas.microsoft.com/office/drawing/2014/main" val="10000"/>
                  </a:ext>
                </a:extLst>
              </a:tr>
              <a:tr h="3171523">
                <a:tc>
                  <a:txBody>
                    <a:bodyPr/>
                    <a:lstStyle/>
                    <a:p>
                      <a:pPr algn="r" rtl="1"/>
                      <a:endParaRPr lang="fa-IR" sz="1600" b="1" dirty="0" smtClean="0">
                        <a:solidFill>
                          <a:schemeClr val="tx1"/>
                        </a:solidFill>
                        <a:cs typeface="B Titr" pitchFamily="2" charset="-78"/>
                      </a:endParaRPr>
                    </a:p>
                    <a:p>
                      <a:pPr algn="r" rtl="1"/>
                      <a:r>
                        <a:rPr lang="fa-IR" sz="1600" b="1" dirty="0" smtClean="0">
                          <a:solidFill>
                            <a:schemeClr val="tx1"/>
                          </a:solidFill>
                          <a:cs typeface="B Titr" pitchFamily="2" charset="-78"/>
                        </a:rPr>
                        <a:t>3. پیش فعال/رقابتی/آینده</a:t>
                      </a:r>
                      <a:r>
                        <a:rPr lang="fa-IR" sz="1600" b="1" baseline="0" dirty="0" smtClean="0">
                          <a:solidFill>
                            <a:schemeClr val="tx1"/>
                          </a:solidFill>
                          <a:cs typeface="B Titr" pitchFamily="2" charset="-78"/>
                        </a:rPr>
                        <a:t> نگر/آسیب پذیر/ثانویه</a:t>
                      </a:r>
                      <a:endParaRPr lang="fa-IR" sz="1600" b="1" dirty="0" smtClean="0">
                        <a:solidFill>
                          <a:schemeClr val="tx1"/>
                        </a:solidFill>
                        <a:cs typeface="B Titr" pitchFamily="2" charset="-78"/>
                      </a:endParaRPr>
                    </a:p>
                    <a:p>
                      <a:pPr algn="r" rtl="1"/>
                      <a:endParaRPr lang="fa-IR" sz="1600" dirty="0" smtClean="0">
                        <a:solidFill>
                          <a:schemeClr val="tx1"/>
                        </a:solidFill>
                        <a:cs typeface="B Titr" pitchFamily="2" charset="-78"/>
                      </a:endParaRPr>
                    </a:p>
                    <a:p>
                      <a:pPr algn="r" rtl="1">
                        <a:defRPr/>
                      </a:pPr>
                      <a:r>
                        <a:rPr lang="fa-IR" sz="1600" b="1" dirty="0" smtClean="0">
                          <a:solidFill>
                            <a:schemeClr val="tx1"/>
                          </a:solidFill>
                          <a:cs typeface="B Nazanin" pitchFamily="2" charset="-78"/>
                        </a:rPr>
                        <a:t>1.</a:t>
                      </a:r>
                      <a:r>
                        <a:rPr lang="ar-SA" sz="1600" b="1" dirty="0" smtClean="0">
                          <a:solidFill>
                            <a:schemeClr val="tx1"/>
                          </a:solidFill>
                          <a:cs typeface="B Nazanin" pitchFamily="2" charset="-78"/>
                        </a:rPr>
                        <a:t>هماهنگي تكنيك</a:t>
                      </a:r>
                      <a:r>
                        <a:rPr lang="fa-IR" sz="1600" b="1" dirty="0" smtClean="0">
                          <a:solidFill>
                            <a:schemeClr val="tx1"/>
                          </a:solidFill>
                          <a:cs typeface="B Nazanin" pitchFamily="2" charset="-78"/>
                        </a:rPr>
                        <a:t> و </a:t>
                      </a:r>
                      <a:r>
                        <a:rPr lang="ar-SA" sz="1600" b="1" dirty="0" smtClean="0">
                          <a:solidFill>
                            <a:schemeClr val="tx1"/>
                          </a:solidFill>
                          <a:cs typeface="B Nazanin" pitchFamily="2" charset="-78"/>
                        </a:rPr>
                        <a:t>تاكتيك</a:t>
                      </a:r>
                      <a:r>
                        <a:rPr lang="fa-IR" sz="1600" b="1" dirty="0" smtClean="0">
                          <a:solidFill>
                            <a:schemeClr val="tx1"/>
                          </a:solidFill>
                          <a:cs typeface="B Nazanin" pitchFamily="2" charset="-78"/>
                        </a:rPr>
                        <a:t> </a:t>
                      </a:r>
                      <a:r>
                        <a:rPr lang="ar-SA" sz="1600" b="1" dirty="0" smtClean="0">
                          <a:solidFill>
                            <a:schemeClr val="tx1"/>
                          </a:solidFill>
                          <a:cs typeface="B Nazanin" pitchFamily="2" charset="-78"/>
                        </a:rPr>
                        <a:t>عمليات</a:t>
                      </a:r>
                      <a:endParaRPr lang="fa-IR" sz="1600" b="1" dirty="0" smtClean="0">
                        <a:solidFill>
                          <a:schemeClr val="tx1"/>
                        </a:solidFill>
                        <a:cs typeface="B Nazanin" pitchFamily="2" charset="-78"/>
                      </a:endParaRPr>
                    </a:p>
                    <a:p>
                      <a:pPr algn="r" rtl="1">
                        <a:defRPr/>
                      </a:pPr>
                      <a:r>
                        <a:rPr lang="fa-IR" sz="1600" b="1" dirty="0" smtClean="0">
                          <a:solidFill>
                            <a:schemeClr val="tx1"/>
                          </a:solidFill>
                          <a:cs typeface="B Nazanin" pitchFamily="2" charset="-78"/>
                        </a:rPr>
                        <a:t>2. اثر بخش</a:t>
                      </a:r>
                    </a:p>
                    <a:p>
                      <a:pPr algn="r" rtl="1">
                        <a:defRPr/>
                      </a:pPr>
                      <a:r>
                        <a:rPr lang="fa-IR" sz="1600" b="1" dirty="0" smtClean="0">
                          <a:solidFill>
                            <a:schemeClr val="tx1"/>
                          </a:solidFill>
                          <a:cs typeface="B Nazanin" pitchFamily="2" charset="-78"/>
                        </a:rPr>
                        <a:t>3. کار درست را انجام دادن</a:t>
                      </a:r>
                    </a:p>
                    <a:p>
                      <a:pPr algn="r" rtl="1">
                        <a:defRPr/>
                      </a:pPr>
                      <a:r>
                        <a:rPr lang="fa-IR" sz="1600" b="1" dirty="0" smtClean="0">
                          <a:solidFill>
                            <a:schemeClr val="tx1"/>
                          </a:solidFill>
                          <a:cs typeface="B Nazanin" pitchFamily="2" charset="-78"/>
                        </a:rPr>
                        <a:t>4. مأمور مقتدر</a:t>
                      </a:r>
                      <a:r>
                        <a:rPr lang="fa-IR" sz="1600" b="1" baseline="0" dirty="0" smtClean="0">
                          <a:solidFill>
                            <a:schemeClr val="tx1"/>
                          </a:solidFill>
                          <a:cs typeface="B Nazanin" pitchFamily="2" charset="-78"/>
                        </a:rPr>
                        <a:t> مسئول</a:t>
                      </a:r>
                    </a:p>
                    <a:p>
                      <a:pPr algn="r" rtl="1">
                        <a:defRPr/>
                      </a:pPr>
                      <a:r>
                        <a:rPr lang="fa-IR" sz="1600" b="1" baseline="0" dirty="0" smtClean="0">
                          <a:solidFill>
                            <a:schemeClr val="tx1"/>
                          </a:solidFill>
                          <a:cs typeface="B Nazanin" pitchFamily="2" charset="-78"/>
                        </a:rPr>
                        <a:t>5. هدف گرا</a:t>
                      </a:r>
                    </a:p>
                    <a:p>
                      <a:pPr algn="r" rtl="1">
                        <a:defRPr/>
                      </a:pPr>
                      <a:r>
                        <a:rPr lang="fa-IR" sz="1600" b="1" baseline="0" dirty="0" smtClean="0">
                          <a:solidFill>
                            <a:schemeClr val="tx1"/>
                          </a:solidFill>
                          <a:cs typeface="B Nazanin" pitchFamily="2" charset="-78"/>
                        </a:rPr>
                        <a:t>6. الگوی مدیریت : مبتنی بر عقلایی بودن</a:t>
                      </a:r>
                    </a:p>
                    <a:p>
                      <a:pPr algn="r" rtl="1">
                        <a:defRPr/>
                      </a:pPr>
                      <a:r>
                        <a:rPr lang="fa-IR" sz="1600" b="1" baseline="0" dirty="0" smtClean="0">
                          <a:solidFill>
                            <a:schemeClr val="tx1"/>
                          </a:solidFill>
                          <a:cs typeface="B Nazanin" pitchFamily="2" charset="-78"/>
                        </a:rPr>
                        <a:t>7. هدف : کارایی و اثر بخشی </a:t>
                      </a:r>
                    </a:p>
                    <a:p>
                      <a:pPr algn="r" rtl="1">
                        <a:defRPr/>
                      </a:pPr>
                      <a:r>
                        <a:rPr lang="fa-IR" sz="1600" b="1" baseline="0" dirty="0" smtClean="0">
                          <a:solidFill>
                            <a:schemeClr val="tx1"/>
                          </a:solidFill>
                          <a:cs typeface="B Nazanin" pitchFamily="2" charset="-78"/>
                        </a:rPr>
                        <a:t>8. ابزار : برنامه ریزی</a:t>
                      </a:r>
                    </a:p>
                    <a:p>
                      <a:pPr algn="r" rtl="1">
                        <a:defRPr/>
                      </a:pPr>
                      <a:r>
                        <a:rPr lang="fa-IR" sz="1600" b="1" baseline="0" dirty="0" smtClean="0">
                          <a:solidFill>
                            <a:schemeClr val="tx1"/>
                          </a:solidFill>
                          <a:cs typeface="B Nazanin" pitchFamily="2" charset="-78"/>
                        </a:rPr>
                        <a:t>9. ساختار : مکانیکی</a:t>
                      </a:r>
                      <a:endParaRPr lang="ar-SA" sz="1600" b="1" dirty="0" smtClean="0">
                        <a:solidFill>
                          <a:schemeClr val="tx1"/>
                        </a:solidFill>
                        <a:cs typeface="B Nazanin" pitchFamily="2" charset="-78"/>
                      </a:endParaRPr>
                    </a:p>
                  </a:txBody>
                  <a:tcPr anchor="ctr">
                    <a:solidFill>
                      <a:schemeClr val="accent4">
                        <a:lumMod val="75000"/>
                        <a:alpha val="9000"/>
                      </a:schemeClr>
                    </a:solidFill>
                  </a:tcPr>
                </a:tc>
                <a:tc>
                  <a:txBody>
                    <a:bodyPr/>
                    <a:lstStyle/>
                    <a:p>
                      <a:pPr algn="r" rtl="1"/>
                      <a:r>
                        <a:rPr lang="fa-IR" sz="1600" b="1" dirty="0" smtClean="0">
                          <a:solidFill>
                            <a:schemeClr val="tx1"/>
                          </a:solidFill>
                          <a:cs typeface="B Titr" pitchFamily="2" charset="-78"/>
                        </a:rPr>
                        <a:t>1. غیر فعال/تدافعی/گذشته نگر/انفعالی/مشکل دار/پدرانه</a:t>
                      </a:r>
                    </a:p>
                    <a:p>
                      <a:pPr algn="r" rtl="1"/>
                      <a:endParaRPr lang="fa-IR" sz="1600" dirty="0" smtClean="0">
                        <a:solidFill>
                          <a:schemeClr val="tx1"/>
                        </a:solidFill>
                        <a:cs typeface="B Titr" pitchFamily="2" charset="-78"/>
                      </a:endParaRPr>
                    </a:p>
                    <a:p>
                      <a:pPr algn="r" rtl="1">
                        <a:defRPr/>
                      </a:pPr>
                      <a:r>
                        <a:rPr lang="fa-IR" sz="1600" b="1" dirty="0" smtClean="0">
                          <a:solidFill>
                            <a:schemeClr val="tx1"/>
                          </a:solidFill>
                          <a:cs typeface="B Nazanin" pitchFamily="2" charset="-78"/>
                        </a:rPr>
                        <a:t>1. </a:t>
                      </a:r>
                      <a:r>
                        <a:rPr lang="ar-SA" sz="1600" b="1" dirty="0" smtClean="0">
                          <a:solidFill>
                            <a:schemeClr val="tx1"/>
                          </a:solidFill>
                          <a:cs typeface="B Nazanin" pitchFamily="2" charset="-78"/>
                        </a:rPr>
                        <a:t>تكنيك</a:t>
                      </a:r>
                      <a:endParaRPr lang="fa-IR" sz="1600" b="1" dirty="0" smtClean="0">
                        <a:solidFill>
                          <a:schemeClr val="tx1"/>
                        </a:solidFill>
                        <a:cs typeface="B Nazanin" pitchFamily="2" charset="-78"/>
                      </a:endParaRPr>
                    </a:p>
                    <a:p>
                      <a:pPr algn="r" rtl="1">
                        <a:defRPr/>
                      </a:pPr>
                      <a:r>
                        <a:rPr lang="fa-IR" sz="1600" b="1" dirty="0" smtClean="0">
                          <a:solidFill>
                            <a:schemeClr val="tx1"/>
                          </a:solidFill>
                          <a:cs typeface="B Nazanin" pitchFamily="2" charset="-78"/>
                        </a:rPr>
                        <a:t>2. نمادین</a:t>
                      </a:r>
                    </a:p>
                    <a:p>
                      <a:pPr algn="r" rtl="1">
                        <a:defRPr/>
                      </a:pPr>
                      <a:r>
                        <a:rPr lang="fa-IR" sz="1600" b="1" dirty="0" smtClean="0">
                          <a:solidFill>
                            <a:schemeClr val="tx1"/>
                          </a:solidFill>
                          <a:cs typeface="B Nazanin" pitchFamily="2" charset="-78"/>
                        </a:rPr>
                        <a:t>3. مشغول بودن (سرگرمی)</a:t>
                      </a:r>
                    </a:p>
                    <a:p>
                      <a:pPr algn="r" rtl="1">
                        <a:defRPr/>
                      </a:pPr>
                      <a:r>
                        <a:rPr lang="fa-IR" sz="1600" b="1" dirty="0" smtClean="0">
                          <a:solidFill>
                            <a:schemeClr val="tx1"/>
                          </a:solidFill>
                          <a:cs typeface="B Nazanin" pitchFamily="2" charset="-78"/>
                        </a:rPr>
                        <a:t>4. مأمور و معذور</a:t>
                      </a:r>
                      <a:endParaRPr lang="fa-IR" sz="1600" b="1" baseline="0" dirty="0" smtClean="0">
                        <a:solidFill>
                          <a:schemeClr val="tx1"/>
                        </a:solidFill>
                        <a:cs typeface="B Nazanin" pitchFamily="2" charset="-78"/>
                      </a:endParaRPr>
                    </a:p>
                    <a:p>
                      <a:pPr algn="r" rtl="1">
                        <a:defRPr/>
                      </a:pPr>
                      <a:r>
                        <a:rPr lang="fa-IR" sz="1600" b="1" baseline="0" dirty="0" smtClean="0">
                          <a:solidFill>
                            <a:schemeClr val="tx1"/>
                          </a:solidFill>
                          <a:cs typeface="B Nazanin" pitchFamily="2" charset="-78"/>
                        </a:rPr>
                        <a:t>5. کارمند گرا</a:t>
                      </a:r>
                    </a:p>
                    <a:p>
                      <a:pPr algn="r" rtl="1">
                        <a:defRPr/>
                      </a:pPr>
                      <a:r>
                        <a:rPr lang="fa-IR" sz="1600" b="1" baseline="0" dirty="0" smtClean="0">
                          <a:solidFill>
                            <a:schemeClr val="tx1"/>
                          </a:solidFill>
                          <a:cs typeface="B Nazanin" pitchFamily="2" charset="-78"/>
                        </a:rPr>
                        <a:t>6. الگوی مدیریت : مبتنی بر فرآیندهای داخلی</a:t>
                      </a:r>
                    </a:p>
                    <a:p>
                      <a:pPr algn="r" rtl="1">
                        <a:defRPr/>
                      </a:pPr>
                      <a:r>
                        <a:rPr lang="fa-IR" sz="1600" b="1" baseline="0" dirty="0" smtClean="0">
                          <a:solidFill>
                            <a:schemeClr val="tx1"/>
                          </a:solidFill>
                          <a:cs typeface="B Nazanin" pitchFamily="2" charset="-78"/>
                        </a:rPr>
                        <a:t>7. هدف : ثبات</a:t>
                      </a:r>
                    </a:p>
                    <a:p>
                      <a:pPr algn="r" rtl="1">
                        <a:defRPr/>
                      </a:pPr>
                      <a:r>
                        <a:rPr lang="fa-IR" sz="1600" b="1" baseline="0" dirty="0" smtClean="0">
                          <a:solidFill>
                            <a:schemeClr val="tx1"/>
                          </a:solidFill>
                          <a:cs typeface="B Nazanin" pitchFamily="2" charset="-78"/>
                        </a:rPr>
                        <a:t>8. ابزار : مدیریت اطلاعات</a:t>
                      </a:r>
                    </a:p>
                    <a:p>
                      <a:pPr algn="r" rtl="1">
                        <a:defRPr/>
                      </a:pPr>
                      <a:r>
                        <a:rPr lang="fa-IR" sz="1600" b="1" baseline="0" dirty="0" smtClean="0">
                          <a:solidFill>
                            <a:schemeClr val="tx1"/>
                          </a:solidFill>
                          <a:cs typeface="B Nazanin" pitchFamily="2" charset="-78"/>
                        </a:rPr>
                        <a:t>9. ساختار : بسیار مکانیک</a:t>
                      </a:r>
                      <a:endParaRPr lang="ar-SA" sz="1600" b="1" dirty="0" smtClean="0">
                        <a:solidFill>
                          <a:schemeClr val="tx1"/>
                        </a:solidFill>
                        <a:cs typeface="B Nazanin" pitchFamily="2" charset="-78"/>
                      </a:endParaRPr>
                    </a:p>
                  </a:txBody>
                  <a:tcPr anchor="ctr">
                    <a:solidFill>
                      <a:schemeClr val="accent4">
                        <a:lumMod val="75000"/>
                        <a:alpha val="9000"/>
                      </a:schemeClr>
                    </a:solid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fld id="{2E913F20-3FAA-4128-8D06-C3B0AA9DFCF9}" type="slidenum">
              <a:rPr lang="en-US" smtClean="0"/>
              <a:t>166</a:t>
            </a:fld>
            <a:endParaRPr lang="en-US"/>
          </a:p>
        </p:txBody>
      </p:sp>
    </p:spTree>
    <p:extLst>
      <p:ext uri="{BB962C8B-B14F-4D97-AF65-F5344CB8AC3E}">
        <p14:creationId xmlns:p14="http://schemas.microsoft.com/office/powerpoint/2010/main" val="15876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Group 2"/>
          <p:cNvGraphicFramePr>
            <a:graphicFrameLocks/>
          </p:cNvGraphicFramePr>
          <p:nvPr/>
        </p:nvGraphicFramePr>
        <p:xfrm>
          <a:off x="1881131" y="357189"/>
          <a:ext cx="8072495" cy="5801741"/>
        </p:xfrm>
        <a:graphic>
          <a:graphicData uri="http://schemas.openxmlformats.org/drawingml/2006/table">
            <a:tbl>
              <a:tblPr rtl="1"/>
              <a:tblGrid>
                <a:gridCol w="2017376">
                  <a:extLst>
                    <a:ext uri="{9D8B030D-6E8A-4147-A177-3AD203B41FA5}">
                      <a16:colId xmlns:a16="http://schemas.microsoft.com/office/drawing/2014/main" val="20000"/>
                    </a:ext>
                  </a:extLst>
                </a:gridCol>
                <a:gridCol w="2018871">
                  <a:extLst>
                    <a:ext uri="{9D8B030D-6E8A-4147-A177-3AD203B41FA5}">
                      <a16:colId xmlns:a16="http://schemas.microsoft.com/office/drawing/2014/main" val="20001"/>
                    </a:ext>
                  </a:extLst>
                </a:gridCol>
                <a:gridCol w="2017377">
                  <a:extLst>
                    <a:ext uri="{9D8B030D-6E8A-4147-A177-3AD203B41FA5}">
                      <a16:colId xmlns:a16="http://schemas.microsoft.com/office/drawing/2014/main" val="20002"/>
                    </a:ext>
                  </a:extLst>
                </a:gridCol>
                <a:gridCol w="2018871">
                  <a:extLst>
                    <a:ext uri="{9D8B030D-6E8A-4147-A177-3AD203B41FA5}">
                      <a16:colId xmlns:a16="http://schemas.microsoft.com/office/drawing/2014/main" val="20003"/>
                    </a:ext>
                  </a:extLst>
                </a:gridCol>
              </a:tblGrid>
              <a:tr h="14819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000" b="0" i="0" u="none" strike="noStrike" cap="none" normalizeH="0" baseline="0" dirty="0" smtClean="0">
                        <a:ln>
                          <a:noFill/>
                        </a:ln>
                        <a:solidFill>
                          <a:schemeClr val="tx1"/>
                        </a:solidFill>
                        <a:effectLst/>
                        <a:latin typeface="Arial" pitchFamily="34" charset="0"/>
                        <a:cs typeface="B Koodak" pitchFamily="2" charset="-78"/>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Koodak" pitchFamily="2" charset="-78"/>
                        </a:rPr>
                        <a:t>تهاجمي شديد</a:t>
                      </a:r>
                      <a:endParaRPr kumimoji="0" lang="en-US" sz="2000" b="0" i="0" u="none" strike="noStrike" cap="none" normalizeH="0" baseline="0" dirty="0" smtClean="0">
                        <a:ln>
                          <a:noFill/>
                        </a:ln>
                        <a:solidFill>
                          <a:schemeClr val="tx1"/>
                        </a:solidFill>
                        <a:effectLst/>
                        <a:latin typeface="Arial" pitchFamily="34" charset="0"/>
                        <a:cs typeface="B Koodak" pitchFamily="2" charset="-7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000" b="0" i="0" u="none" strike="noStrike" cap="none" normalizeH="0" baseline="0" dirty="0" smtClean="0">
                        <a:ln>
                          <a:noFill/>
                        </a:ln>
                        <a:solidFill>
                          <a:schemeClr val="tx1"/>
                        </a:solidFill>
                        <a:effectLst/>
                        <a:latin typeface="Arial" pitchFamily="34" charset="0"/>
                        <a:cs typeface="B Koodak" pitchFamily="2" charset="-78"/>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Koodak" pitchFamily="2" charset="-78"/>
                        </a:rPr>
                        <a:t>تهاجمي معطوف</a:t>
                      </a:r>
                      <a:endParaRPr kumimoji="0" lang="en-US" sz="1800" b="0" i="0" u="none" strike="noStrike" cap="none" normalizeH="0" baseline="0" dirty="0" smtClean="0">
                        <a:ln>
                          <a:noFill/>
                        </a:ln>
                        <a:solidFill>
                          <a:schemeClr val="tx1"/>
                        </a:solidFill>
                        <a:effectLst/>
                        <a:latin typeface="Arial" pitchFamily="34" charset="0"/>
                        <a:cs typeface="B Koodak" pitchFamily="2" charset="-78"/>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Koodak" pitchFamily="2" charset="-78"/>
                        </a:rPr>
                        <a:t> به قوت</a:t>
                      </a:r>
                      <a:endParaRPr kumimoji="0" lang="en-US" sz="1800" b="0" i="0" u="none" strike="noStrike" cap="none" normalizeH="0" baseline="0" dirty="0" smtClean="0">
                        <a:ln>
                          <a:noFill/>
                        </a:ln>
                        <a:solidFill>
                          <a:schemeClr val="tx1"/>
                        </a:solidFill>
                        <a:effectLst/>
                        <a:latin typeface="Arial" pitchFamily="34"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000" b="0" i="0" u="none" strike="noStrike" cap="none" normalizeH="0" baseline="0" dirty="0" smtClean="0">
                        <a:ln>
                          <a:noFill/>
                        </a:ln>
                        <a:solidFill>
                          <a:schemeClr val="tx1"/>
                        </a:solidFill>
                        <a:effectLst/>
                        <a:latin typeface="Arial" pitchFamily="34" charset="0"/>
                        <a:cs typeface="B Koodak" pitchFamily="2" charset="-78"/>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ar-SA" sz="1400" b="0" i="0" u="none" strike="noStrike" cap="none" normalizeH="0" baseline="0" dirty="0" smtClean="0">
                          <a:ln>
                            <a:noFill/>
                          </a:ln>
                          <a:solidFill>
                            <a:schemeClr val="tx1"/>
                          </a:solidFill>
                          <a:effectLst/>
                          <a:latin typeface="Arial" pitchFamily="34" charset="0"/>
                          <a:cs typeface="B Koodak" pitchFamily="2" charset="-78"/>
                        </a:rPr>
                        <a:t>محافظه كارانه معطوف به قوت</a:t>
                      </a:r>
                      <a:endParaRPr kumimoji="0" lang="en-US" sz="1400" b="0" i="0" u="none" strike="noStrike" cap="none" normalizeH="0" baseline="0" dirty="0" smtClean="0">
                        <a:ln>
                          <a:noFill/>
                        </a:ln>
                        <a:solidFill>
                          <a:schemeClr val="tx1"/>
                        </a:solidFill>
                        <a:effectLst/>
                        <a:latin typeface="Arial" pitchFamily="34"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000" b="0" i="0" u="none" strike="noStrike" cap="none" normalizeH="0" baseline="0" dirty="0" smtClean="0">
                        <a:ln>
                          <a:noFill/>
                        </a:ln>
                        <a:solidFill>
                          <a:schemeClr val="tx1"/>
                        </a:solidFill>
                        <a:effectLst/>
                        <a:latin typeface="Arial" pitchFamily="34" charset="0"/>
                        <a:cs typeface="B Koodak" pitchFamily="2" charset="-78"/>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Koodak" pitchFamily="2" charset="-78"/>
                        </a:rPr>
                        <a:t>محافظه كارانه شديد</a:t>
                      </a:r>
                      <a:endParaRPr kumimoji="0" lang="en-US" sz="2000" b="0" i="0" u="none" strike="noStrike" cap="none" normalizeH="0" baseline="0" dirty="0" smtClean="0">
                        <a:ln>
                          <a:noFill/>
                        </a:ln>
                        <a:solidFill>
                          <a:schemeClr val="tx1"/>
                        </a:solidFill>
                        <a:effectLst/>
                        <a:latin typeface="Arial" pitchFamily="34"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8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000" b="0" i="0" u="none" strike="noStrike" cap="none" normalizeH="0" baseline="0" dirty="0" smtClean="0">
                        <a:ln>
                          <a:noFill/>
                        </a:ln>
                        <a:solidFill>
                          <a:schemeClr val="tx1"/>
                        </a:solidFill>
                        <a:effectLst/>
                        <a:latin typeface="Arial" pitchFamily="34" charset="0"/>
                        <a:cs typeface="B Koodak" pitchFamily="2" charset="-78"/>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Koodak" pitchFamily="2" charset="-78"/>
                        </a:rPr>
                        <a:t>تهاجمي معطوف به فرصت</a:t>
                      </a:r>
                      <a:endParaRPr kumimoji="0" lang="en-US" sz="1800" b="0" i="0" u="none" strike="noStrike" cap="none" normalizeH="0" baseline="0" dirty="0" smtClean="0">
                        <a:ln>
                          <a:noFill/>
                        </a:ln>
                        <a:solidFill>
                          <a:schemeClr val="tx1"/>
                        </a:solidFill>
                        <a:effectLst/>
                        <a:latin typeface="Arial" pitchFamily="34" charset="0"/>
                        <a:cs typeface="B Koodak" pitchFamily="2" charset="-7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Koodak" pitchFamily="2" charset="-78"/>
                        </a:rPr>
                        <a:t>تهاجمي خفيف</a:t>
                      </a:r>
                      <a:endParaRPr kumimoji="0" lang="en-US" sz="2000" b="0" i="0" u="none" strike="noStrike" cap="none" normalizeH="0" baseline="0" dirty="0" smtClean="0">
                        <a:ln>
                          <a:noFill/>
                        </a:ln>
                        <a:solidFill>
                          <a:schemeClr val="tx1"/>
                        </a:solidFill>
                        <a:effectLst/>
                        <a:latin typeface="Arial" pitchFamily="34"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000" b="0" i="0" u="none" strike="noStrike" cap="none" normalizeH="0" baseline="0" dirty="0" smtClean="0">
                        <a:ln>
                          <a:noFill/>
                        </a:ln>
                        <a:solidFill>
                          <a:schemeClr val="tx1"/>
                        </a:solidFill>
                        <a:effectLst/>
                        <a:latin typeface="Arial" pitchFamily="34" charset="0"/>
                        <a:cs typeface="B Koodak" pitchFamily="2" charset="-78"/>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Koodak" pitchFamily="2" charset="-78"/>
                        </a:rPr>
                        <a:t>محافظه كارانه خفيف</a:t>
                      </a:r>
                      <a:endParaRPr kumimoji="0" lang="en-US" sz="2000" b="0" i="0" u="none" strike="noStrike" cap="none" normalizeH="0" baseline="0" dirty="0" smtClean="0">
                        <a:ln>
                          <a:noFill/>
                        </a:ln>
                        <a:solidFill>
                          <a:schemeClr val="tx1"/>
                        </a:solidFill>
                        <a:effectLst/>
                        <a:latin typeface="Arial" pitchFamily="34"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000" b="0" i="0" u="none" strike="noStrike" cap="none" normalizeH="0" baseline="0" dirty="0" smtClean="0">
                        <a:ln>
                          <a:noFill/>
                        </a:ln>
                        <a:solidFill>
                          <a:schemeClr val="tx1"/>
                        </a:solidFill>
                        <a:effectLst/>
                        <a:latin typeface="Arial" pitchFamily="34" charset="0"/>
                        <a:cs typeface="B Koodak" pitchFamily="2" charset="-78"/>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Koodak" pitchFamily="2" charset="-78"/>
                        </a:rPr>
                        <a:t>تهاجمي معطوف به ضعيف</a:t>
                      </a:r>
                      <a:endParaRPr kumimoji="0" lang="en-US" sz="1800" b="0" i="0" u="none" strike="noStrike" cap="none" normalizeH="0" baseline="0" dirty="0" smtClean="0">
                        <a:ln>
                          <a:noFill/>
                        </a:ln>
                        <a:solidFill>
                          <a:schemeClr val="tx1"/>
                        </a:solidFill>
                        <a:effectLst/>
                        <a:latin typeface="Arial" pitchFamily="34"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804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000" b="0" i="0" u="none" strike="noStrike" cap="none" normalizeH="0" baseline="0" dirty="0" smtClean="0">
                        <a:ln>
                          <a:noFill/>
                        </a:ln>
                        <a:solidFill>
                          <a:schemeClr val="tx1"/>
                        </a:solidFill>
                        <a:effectLst/>
                        <a:latin typeface="Arial" pitchFamily="34" charset="0"/>
                        <a:cs typeface="B Koodak" pitchFamily="2" charset="-78"/>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Koodak" pitchFamily="2" charset="-78"/>
                        </a:rPr>
                        <a:t>رقابتي فرصت محور</a:t>
                      </a:r>
                      <a:endParaRPr kumimoji="0" lang="en-US" sz="2000" b="0" i="0" u="none" strike="noStrike" cap="none" normalizeH="0" baseline="0" dirty="0" smtClean="0">
                        <a:ln>
                          <a:noFill/>
                        </a:ln>
                        <a:solidFill>
                          <a:schemeClr val="tx1"/>
                        </a:solidFill>
                        <a:effectLst/>
                        <a:latin typeface="Arial" pitchFamily="34" charset="0"/>
                        <a:cs typeface="B Koodak" pitchFamily="2" charset="-7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000" b="0" i="0" u="none" strike="noStrike" cap="none" normalizeH="0" baseline="0" dirty="0" smtClean="0">
                        <a:ln>
                          <a:noFill/>
                        </a:ln>
                        <a:solidFill>
                          <a:schemeClr val="tx1"/>
                        </a:solidFill>
                        <a:effectLst/>
                        <a:latin typeface="Arial" pitchFamily="34" charset="0"/>
                        <a:cs typeface="B Koodak" pitchFamily="2" charset="-78"/>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Koodak" pitchFamily="2" charset="-78"/>
                        </a:rPr>
                        <a:t>رقابتي خفيف</a:t>
                      </a:r>
                      <a:endParaRPr kumimoji="0" lang="en-US" sz="2000" b="0" i="0" u="none" strike="noStrike" cap="none" normalizeH="0" baseline="0" dirty="0" smtClean="0">
                        <a:ln>
                          <a:noFill/>
                        </a:ln>
                        <a:solidFill>
                          <a:schemeClr val="tx1"/>
                        </a:solidFill>
                        <a:effectLst/>
                        <a:latin typeface="Arial" pitchFamily="34"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a-IR" sz="2000" b="0" i="0" u="none" strike="noStrike" cap="none" normalizeH="0" baseline="0" dirty="0" smtClean="0">
                        <a:ln>
                          <a:noFill/>
                        </a:ln>
                        <a:solidFill>
                          <a:schemeClr val="tx1"/>
                        </a:solidFill>
                        <a:effectLst/>
                        <a:latin typeface="Arial" pitchFamily="34" charset="0"/>
                        <a:cs typeface="B Koodak" pitchFamily="2" charset="-7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a-IR" sz="2000" b="0" i="0" u="none" strike="noStrike" cap="none" normalizeH="0" baseline="0" dirty="0" smtClean="0">
                        <a:ln>
                          <a:noFill/>
                        </a:ln>
                        <a:solidFill>
                          <a:schemeClr val="tx1"/>
                        </a:solidFill>
                        <a:effectLst/>
                        <a:latin typeface="Arial" pitchFamily="34" charset="0"/>
                        <a:cs typeface="B Koodak" pitchFamily="2" charset="-7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a-IR" sz="2000" b="0" i="0" u="none" strike="noStrike" cap="none" normalizeH="0" baseline="0" dirty="0" smtClean="0">
                        <a:ln>
                          <a:noFill/>
                        </a:ln>
                        <a:solidFill>
                          <a:schemeClr val="tx1"/>
                        </a:solidFill>
                        <a:effectLst/>
                        <a:latin typeface="Arial" pitchFamily="34" charset="0"/>
                        <a:cs typeface="B Koodak" pitchFamily="2" charset="-7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Koodak" pitchFamily="2" charset="-78"/>
                        </a:rPr>
                        <a:t>تدافعي خفيف</a:t>
                      </a:r>
                      <a:endParaRPr kumimoji="0" lang="en-US" sz="2000" b="0" i="0" u="none" strike="noStrike" cap="none" normalizeH="0" baseline="0" dirty="0" smtClean="0">
                        <a:ln>
                          <a:noFill/>
                        </a:ln>
                        <a:solidFill>
                          <a:schemeClr val="tx1"/>
                        </a:solidFill>
                        <a:effectLst/>
                        <a:latin typeface="Arial" pitchFamily="34"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000" b="0" i="0" u="none" strike="noStrike" cap="none" normalizeH="0" baseline="0" dirty="0" smtClean="0">
                        <a:ln>
                          <a:noFill/>
                        </a:ln>
                        <a:solidFill>
                          <a:schemeClr val="tx1"/>
                        </a:solidFill>
                        <a:effectLst/>
                        <a:latin typeface="Arial" pitchFamily="34" charset="0"/>
                        <a:cs typeface="B Koodak" pitchFamily="2" charset="-78"/>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Koodak" pitchFamily="2" charset="-78"/>
                        </a:rPr>
                        <a:t>تدافعي معطوف به ضعيف</a:t>
                      </a:r>
                      <a:endParaRPr kumimoji="0" lang="en-US" sz="1800" b="0" i="0" u="none" strike="noStrike" cap="none" normalizeH="0" baseline="0" dirty="0" smtClean="0">
                        <a:ln>
                          <a:noFill/>
                        </a:ln>
                        <a:solidFill>
                          <a:schemeClr val="tx1"/>
                        </a:solidFill>
                        <a:effectLst/>
                        <a:latin typeface="Arial" pitchFamily="34"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407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000" b="0" i="0" u="none" strike="noStrike" cap="none" normalizeH="0" baseline="0" dirty="0" smtClean="0">
                        <a:ln>
                          <a:noFill/>
                        </a:ln>
                        <a:solidFill>
                          <a:schemeClr val="tx1"/>
                        </a:solidFill>
                        <a:effectLst/>
                        <a:latin typeface="Arial" pitchFamily="34" charset="0"/>
                        <a:cs typeface="B Koodak" pitchFamily="2" charset="-78"/>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Koodak" pitchFamily="2" charset="-78"/>
                        </a:rPr>
                        <a:t>رقابتي شديد</a:t>
                      </a:r>
                      <a:endParaRPr kumimoji="0" lang="en-US" sz="2000" b="0" i="0" u="none" strike="noStrike" cap="none" normalizeH="0" baseline="0" dirty="0" smtClean="0">
                        <a:ln>
                          <a:noFill/>
                        </a:ln>
                        <a:solidFill>
                          <a:schemeClr val="tx1"/>
                        </a:solidFill>
                        <a:effectLst/>
                        <a:latin typeface="Arial" pitchFamily="34" charset="0"/>
                        <a:cs typeface="B Koodak" pitchFamily="2" charset="-7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000" b="0" i="0" u="none" strike="noStrike" cap="none" normalizeH="0" baseline="0" dirty="0" smtClean="0">
                        <a:ln>
                          <a:noFill/>
                        </a:ln>
                        <a:solidFill>
                          <a:schemeClr val="tx1"/>
                        </a:solidFill>
                        <a:effectLst/>
                        <a:latin typeface="Arial" pitchFamily="34" charset="0"/>
                        <a:cs typeface="B Koodak" pitchFamily="2" charset="-78"/>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Koodak" pitchFamily="2" charset="-78"/>
                        </a:rPr>
                        <a:t>رقابتي شديد محور</a:t>
                      </a:r>
                      <a:endParaRPr kumimoji="0" lang="en-US" sz="1800" b="0" i="0" u="none" strike="noStrike" cap="none" normalizeH="0" baseline="0" dirty="0" smtClean="0">
                        <a:ln>
                          <a:noFill/>
                        </a:ln>
                        <a:solidFill>
                          <a:schemeClr val="tx1"/>
                        </a:solidFill>
                        <a:effectLst/>
                        <a:latin typeface="Arial" pitchFamily="34"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000" b="0" i="0" u="none" strike="noStrike" cap="none" normalizeH="0" baseline="0" dirty="0" smtClean="0">
                        <a:ln>
                          <a:noFill/>
                        </a:ln>
                        <a:solidFill>
                          <a:schemeClr val="tx1"/>
                        </a:solidFill>
                        <a:effectLst/>
                        <a:latin typeface="Arial" pitchFamily="34" charset="0"/>
                        <a:cs typeface="B Koodak" pitchFamily="2" charset="-7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B Koodak" pitchFamily="2" charset="-78"/>
                        </a:rPr>
                        <a:t>تدافعي معطوف به تهدبد</a:t>
                      </a:r>
                      <a:endParaRPr kumimoji="0" lang="en-US" sz="1800" b="0" i="0" u="none" strike="noStrike" cap="none" normalizeH="0" baseline="0" dirty="0" smtClean="0">
                        <a:ln>
                          <a:noFill/>
                        </a:ln>
                        <a:solidFill>
                          <a:schemeClr val="tx1"/>
                        </a:solidFill>
                        <a:effectLst/>
                        <a:latin typeface="Arial" pitchFamily="34"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000" b="0" i="0" u="none" strike="noStrike" cap="none" normalizeH="0" baseline="0" dirty="0" smtClean="0">
                        <a:ln>
                          <a:noFill/>
                        </a:ln>
                        <a:solidFill>
                          <a:schemeClr val="tx1"/>
                        </a:solidFill>
                        <a:effectLst/>
                        <a:latin typeface="Arial" pitchFamily="34" charset="0"/>
                        <a:cs typeface="B Koodak" pitchFamily="2" charset="-78"/>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cs typeface="B Koodak" pitchFamily="2" charset="-78"/>
                        </a:rPr>
                        <a:t>تدافعي شديد</a:t>
                      </a:r>
                      <a:endParaRPr kumimoji="0" lang="en-US" sz="2000" b="0" i="0" u="none" strike="noStrike" cap="none" normalizeH="0" baseline="0" dirty="0" smtClean="0">
                        <a:ln>
                          <a:noFill/>
                        </a:ln>
                        <a:solidFill>
                          <a:schemeClr val="tx1"/>
                        </a:solidFill>
                        <a:effectLst/>
                        <a:latin typeface="Arial" pitchFamily="34"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2" name="Group 85"/>
          <p:cNvGrpSpPr>
            <a:grpSpLocks/>
          </p:cNvGrpSpPr>
          <p:nvPr/>
        </p:nvGrpSpPr>
        <p:grpSpPr bwMode="auto">
          <a:xfrm rot="5400000">
            <a:off x="4846561" y="4659630"/>
            <a:ext cx="2767166" cy="588962"/>
            <a:chOff x="1016" y="1381"/>
            <a:chExt cx="2054" cy="371"/>
          </a:xfrm>
        </p:grpSpPr>
        <p:sp>
          <p:nvSpPr>
            <p:cNvPr id="214115" name="Line 86"/>
            <p:cNvSpPr>
              <a:spLocks noChangeShapeType="1"/>
            </p:cNvSpPr>
            <p:nvPr/>
          </p:nvSpPr>
          <p:spPr bwMode="auto">
            <a:xfrm>
              <a:off x="2925" y="1571"/>
              <a:ext cx="0" cy="181"/>
            </a:xfrm>
            <a:prstGeom prst="line">
              <a:avLst/>
            </a:prstGeom>
            <a:noFill/>
            <a:ln w="57150">
              <a:solidFill>
                <a:srgbClr val="FF3300"/>
              </a:solidFill>
              <a:round/>
              <a:headEnd/>
              <a:tailEnd/>
            </a:ln>
          </p:spPr>
          <p:txBody>
            <a:bodyPr/>
            <a:lstStyle/>
            <a:p>
              <a:endParaRPr lang="en-US"/>
            </a:p>
          </p:txBody>
        </p:sp>
        <p:sp>
          <p:nvSpPr>
            <p:cNvPr id="214116" name="Line 87"/>
            <p:cNvSpPr>
              <a:spLocks noChangeShapeType="1"/>
            </p:cNvSpPr>
            <p:nvPr/>
          </p:nvSpPr>
          <p:spPr bwMode="auto">
            <a:xfrm>
              <a:off x="2471" y="1571"/>
              <a:ext cx="0" cy="181"/>
            </a:xfrm>
            <a:prstGeom prst="line">
              <a:avLst/>
            </a:prstGeom>
            <a:noFill/>
            <a:ln w="57150">
              <a:solidFill>
                <a:srgbClr val="FF3300"/>
              </a:solidFill>
              <a:round/>
              <a:headEnd/>
              <a:tailEnd/>
            </a:ln>
          </p:spPr>
          <p:txBody>
            <a:bodyPr/>
            <a:lstStyle/>
            <a:p>
              <a:endParaRPr lang="en-US"/>
            </a:p>
          </p:txBody>
        </p:sp>
        <p:sp>
          <p:nvSpPr>
            <p:cNvPr id="214117" name="Line 88"/>
            <p:cNvSpPr>
              <a:spLocks noChangeShapeType="1"/>
            </p:cNvSpPr>
            <p:nvPr/>
          </p:nvSpPr>
          <p:spPr bwMode="auto">
            <a:xfrm>
              <a:off x="2698" y="1571"/>
              <a:ext cx="0" cy="181"/>
            </a:xfrm>
            <a:prstGeom prst="line">
              <a:avLst/>
            </a:prstGeom>
            <a:noFill/>
            <a:ln w="57150">
              <a:solidFill>
                <a:srgbClr val="FF3300"/>
              </a:solidFill>
              <a:round/>
              <a:headEnd/>
              <a:tailEnd/>
            </a:ln>
          </p:spPr>
          <p:txBody>
            <a:bodyPr/>
            <a:lstStyle/>
            <a:p>
              <a:endParaRPr lang="en-US"/>
            </a:p>
          </p:txBody>
        </p:sp>
        <p:sp>
          <p:nvSpPr>
            <p:cNvPr id="214118" name="Line 89"/>
            <p:cNvSpPr>
              <a:spLocks noChangeShapeType="1"/>
            </p:cNvSpPr>
            <p:nvPr/>
          </p:nvSpPr>
          <p:spPr bwMode="auto">
            <a:xfrm>
              <a:off x="2244" y="1571"/>
              <a:ext cx="0" cy="181"/>
            </a:xfrm>
            <a:prstGeom prst="line">
              <a:avLst/>
            </a:prstGeom>
            <a:noFill/>
            <a:ln w="57150">
              <a:solidFill>
                <a:srgbClr val="FF3300"/>
              </a:solidFill>
              <a:round/>
              <a:headEnd/>
              <a:tailEnd/>
            </a:ln>
          </p:spPr>
          <p:txBody>
            <a:bodyPr/>
            <a:lstStyle/>
            <a:p>
              <a:endParaRPr lang="en-US"/>
            </a:p>
          </p:txBody>
        </p:sp>
        <p:sp>
          <p:nvSpPr>
            <p:cNvPr id="214119" name="Line 90"/>
            <p:cNvSpPr>
              <a:spLocks noChangeShapeType="1"/>
            </p:cNvSpPr>
            <p:nvPr/>
          </p:nvSpPr>
          <p:spPr bwMode="auto">
            <a:xfrm>
              <a:off x="2018" y="1571"/>
              <a:ext cx="0" cy="181"/>
            </a:xfrm>
            <a:prstGeom prst="line">
              <a:avLst/>
            </a:prstGeom>
            <a:noFill/>
            <a:ln w="57150">
              <a:solidFill>
                <a:srgbClr val="FF3300"/>
              </a:solidFill>
              <a:round/>
              <a:headEnd/>
              <a:tailEnd/>
            </a:ln>
          </p:spPr>
          <p:txBody>
            <a:bodyPr/>
            <a:lstStyle/>
            <a:p>
              <a:endParaRPr lang="en-US"/>
            </a:p>
          </p:txBody>
        </p:sp>
        <p:sp>
          <p:nvSpPr>
            <p:cNvPr id="214120" name="Line 91"/>
            <p:cNvSpPr>
              <a:spLocks noChangeShapeType="1"/>
            </p:cNvSpPr>
            <p:nvPr/>
          </p:nvSpPr>
          <p:spPr bwMode="auto">
            <a:xfrm>
              <a:off x="1791" y="1571"/>
              <a:ext cx="0" cy="181"/>
            </a:xfrm>
            <a:prstGeom prst="line">
              <a:avLst/>
            </a:prstGeom>
            <a:noFill/>
            <a:ln w="57150">
              <a:solidFill>
                <a:srgbClr val="FF3300"/>
              </a:solidFill>
              <a:round/>
              <a:headEnd/>
              <a:tailEnd/>
            </a:ln>
          </p:spPr>
          <p:txBody>
            <a:bodyPr/>
            <a:lstStyle/>
            <a:p>
              <a:endParaRPr lang="en-US"/>
            </a:p>
          </p:txBody>
        </p:sp>
        <p:sp>
          <p:nvSpPr>
            <p:cNvPr id="214121" name="Line 92"/>
            <p:cNvSpPr>
              <a:spLocks noChangeShapeType="1"/>
            </p:cNvSpPr>
            <p:nvPr/>
          </p:nvSpPr>
          <p:spPr bwMode="auto">
            <a:xfrm>
              <a:off x="1564" y="1571"/>
              <a:ext cx="0" cy="181"/>
            </a:xfrm>
            <a:prstGeom prst="line">
              <a:avLst/>
            </a:prstGeom>
            <a:noFill/>
            <a:ln w="57150">
              <a:solidFill>
                <a:srgbClr val="FF3300"/>
              </a:solidFill>
              <a:round/>
              <a:headEnd/>
              <a:tailEnd/>
            </a:ln>
          </p:spPr>
          <p:txBody>
            <a:bodyPr/>
            <a:lstStyle/>
            <a:p>
              <a:endParaRPr lang="en-US"/>
            </a:p>
          </p:txBody>
        </p:sp>
        <p:sp>
          <p:nvSpPr>
            <p:cNvPr id="214122" name="Line 93"/>
            <p:cNvSpPr>
              <a:spLocks noChangeShapeType="1"/>
            </p:cNvSpPr>
            <p:nvPr/>
          </p:nvSpPr>
          <p:spPr bwMode="auto">
            <a:xfrm>
              <a:off x="1337" y="1571"/>
              <a:ext cx="0" cy="181"/>
            </a:xfrm>
            <a:prstGeom prst="line">
              <a:avLst/>
            </a:prstGeom>
            <a:noFill/>
            <a:ln w="57150">
              <a:solidFill>
                <a:srgbClr val="FF3300"/>
              </a:solidFill>
              <a:round/>
              <a:headEnd/>
              <a:tailEnd/>
            </a:ln>
          </p:spPr>
          <p:txBody>
            <a:bodyPr/>
            <a:lstStyle/>
            <a:p>
              <a:endParaRPr lang="en-US"/>
            </a:p>
          </p:txBody>
        </p:sp>
        <p:sp>
          <p:nvSpPr>
            <p:cNvPr id="214123" name="Line 94"/>
            <p:cNvSpPr>
              <a:spLocks noChangeShapeType="1"/>
            </p:cNvSpPr>
            <p:nvPr/>
          </p:nvSpPr>
          <p:spPr bwMode="auto">
            <a:xfrm>
              <a:off x="1110" y="1571"/>
              <a:ext cx="0" cy="181"/>
            </a:xfrm>
            <a:prstGeom prst="line">
              <a:avLst/>
            </a:prstGeom>
            <a:noFill/>
            <a:ln w="57150">
              <a:solidFill>
                <a:srgbClr val="FF3300"/>
              </a:solidFill>
              <a:round/>
              <a:headEnd/>
              <a:tailEnd/>
            </a:ln>
          </p:spPr>
          <p:txBody>
            <a:bodyPr/>
            <a:lstStyle/>
            <a:p>
              <a:endParaRPr lang="en-US"/>
            </a:p>
          </p:txBody>
        </p:sp>
        <p:sp>
          <p:nvSpPr>
            <p:cNvPr id="214124" name="Text Box 95"/>
            <p:cNvSpPr txBox="1">
              <a:spLocks noChangeArrowheads="1"/>
            </p:cNvSpPr>
            <p:nvPr/>
          </p:nvSpPr>
          <p:spPr bwMode="auto">
            <a:xfrm rot="16200000">
              <a:off x="2853" y="1369"/>
              <a:ext cx="184" cy="251"/>
            </a:xfrm>
            <a:prstGeom prst="rect">
              <a:avLst/>
            </a:prstGeom>
            <a:noFill/>
            <a:ln w="9525">
              <a:noFill/>
              <a:miter lim="800000"/>
              <a:headEnd/>
              <a:tailEnd/>
            </a:ln>
          </p:spPr>
          <p:txBody>
            <a:bodyPr wrap="none">
              <a:spAutoFit/>
            </a:bodyPr>
            <a:lstStyle/>
            <a:p>
              <a:r>
                <a:rPr lang="ar-SA" sz="1600">
                  <a:latin typeface="Verdana" pitchFamily="34" charset="0"/>
                </a:rPr>
                <a:t>9</a:t>
              </a:r>
              <a:endParaRPr lang="en-US" sz="1600">
                <a:latin typeface="Verdana" pitchFamily="34" charset="0"/>
              </a:endParaRPr>
            </a:p>
          </p:txBody>
        </p:sp>
        <p:sp>
          <p:nvSpPr>
            <p:cNvPr id="214125" name="Text Box 96"/>
            <p:cNvSpPr txBox="1">
              <a:spLocks noChangeArrowheads="1"/>
            </p:cNvSpPr>
            <p:nvPr/>
          </p:nvSpPr>
          <p:spPr bwMode="auto">
            <a:xfrm rot="16200000">
              <a:off x="2640" y="1355"/>
              <a:ext cx="184" cy="251"/>
            </a:xfrm>
            <a:prstGeom prst="rect">
              <a:avLst/>
            </a:prstGeom>
            <a:noFill/>
            <a:ln w="9525">
              <a:noFill/>
              <a:miter lim="800000"/>
              <a:headEnd/>
              <a:tailEnd/>
            </a:ln>
          </p:spPr>
          <p:txBody>
            <a:bodyPr wrap="none">
              <a:spAutoFit/>
            </a:bodyPr>
            <a:lstStyle/>
            <a:p>
              <a:r>
                <a:rPr lang="ar-SA" sz="1600">
                  <a:latin typeface="Verdana" pitchFamily="34" charset="0"/>
                </a:rPr>
                <a:t>8</a:t>
              </a:r>
              <a:endParaRPr lang="en-US" sz="1600">
                <a:latin typeface="Verdana" pitchFamily="34" charset="0"/>
              </a:endParaRPr>
            </a:p>
          </p:txBody>
        </p:sp>
        <p:sp>
          <p:nvSpPr>
            <p:cNvPr id="214126" name="Text Box 97"/>
            <p:cNvSpPr txBox="1">
              <a:spLocks noChangeArrowheads="1"/>
            </p:cNvSpPr>
            <p:nvPr/>
          </p:nvSpPr>
          <p:spPr bwMode="auto">
            <a:xfrm rot="16200000">
              <a:off x="2414" y="1355"/>
              <a:ext cx="184" cy="251"/>
            </a:xfrm>
            <a:prstGeom prst="rect">
              <a:avLst/>
            </a:prstGeom>
            <a:noFill/>
            <a:ln w="9525">
              <a:noFill/>
              <a:miter lim="800000"/>
              <a:headEnd/>
              <a:tailEnd/>
            </a:ln>
          </p:spPr>
          <p:txBody>
            <a:bodyPr wrap="none">
              <a:spAutoFit/>
            </a:bodyPr>
            <a:lstStyle/>
            <a:p>
              <a:r>
                <a:rPr lang="ar-SA" sz="1600">
                  <a:latin typeface="Verdana" pitchFamily="34" charset="0"/>
                </a:rPr>
                <a:t>7</a:t>
              </a:r>
              <a:endParaRPr lang="en-US" sz="1600">
                <a:latin typeface="Verdana" pitchFamily="34" charset="0"/>
              </a:endParaRPr>
            </a:p>
          </p:txBody>
        </p:sp>
        <p:sp>
          <p:nvSpPr>
            <p:cNvPr id="214127" name="Text Box 98"/>
            <p:cNvSpPr txBox="1">
              <a:spLocks noChangeArrowheads="1"/>
            </p:cNvSpPr>
            <p:nvPr/>
          </p:nvSpPr>
          <p:spPr bwMode="auto">
            <a:xfrm rot="16200000">
              <a:off x="2180" y="1351"/>
              <a:ext cx="184" cy="251"/>
            </a:xfrm>
            <a:prstGeom prst="rect">
              <a:avLst/>
            </a:prstGeom>
            <a:noFill/>
            <a:ln w="9525">
              <a:noFill/>
              <a:miter lim="800000"/>
              <a:headEnd/>
              <a:tailEnd/>
            </a:ln>
          </p:spPr>
          <p:txBody>
            <a:bodyPr wrap="none">
              <a:spAutoFit/>
            </a:bodyPr>
            <a:lstStyle/>
            <a:p>
              <a:r>
                <a:rPr lang="ar-SA" sz="1600">
                  <a:latin typeface="Verdana" pitchFamily="34" charset="0"/>
                </a:rPr>
                <a:t>6</a:t>
              </a:r>
              <a:endParaRPr lang="en-US" sz="1600">
                <a:latin typeface="Verdana" pitchFamily="34" charset="0"/>
              </a:endParaRPr>
            </a:p>
          </p:txBody>
        </p:sp>
        <p:sp>
          <p:nvSpPr>
            <p:cNvPr id="214128" name="Text Box 99"/>
            <p:cNvSpPr txBox="1">
              <a:spLocks noChangeArrowheads="1"/>
            </p:cNvSpPr>
            <p:nvPr/>
          </p:nvSpPr>
          <p:spPr bwMode="auto">
            <a:xfrm rot="16200000">
              <a:off x="1960" y="1355"/>
              <a:ext cx="184" cy="251"/>
            </a:xfrm>
            <a:prstGeom prst="rect">
              <a:avLst/>
            </a:prstGeom>
            <a:noFill/>
            <a:ln w="9525">
              <a:noFill/>
              <a:miter lim="800000"/>
              <a:headEnd/>
              <a:tailEnd/>
            </a:ln>
          </p:spPr>
          <p:txBody>
            <a:bodyPr wrap="none">
              <a:spAutoFit/>
            </a:bodyPr>
            <a:lstStyle/>
            <a:p>
              <a:r>
                <a:rPr lang="ar-SA" sz="1600">
                  <a:latin typeface="Verdana" pitchFamily="34" charset="0"/>
                </a:rPr>
                <a:t>5</a:t>
              </a:r>
              <a:endParaRPr lang="en-US" sz="1600">
                <a:latin typeface="Verdana" pitchFamily="34" charset="0"/>
              </a:endParaRPr>
            </a:p>
          </p:txBody>
        </p:sp>
        <p:sp>
          <p:nvSpPr>
            <p:cNvPr id="214129" name="Text Box 100"/>
            <p:cNvSpPr txBox="1">
              <a:spLocks noChangeArrowheads="1"/>
            </p:cNvSpPr>
            <p:nvPr/>
          </p:nvSpPr>
          <p:spPr bwMode="auto">
            <a:xfrm rot="16200000">
              <a:off x="1733" y="1355"/>
              <a:ext cx="184" cy="251"/>
            </a:xfrm>
            <a:prstGeom prst="rect">
              <a:avLst/>
            </a:prstGeom>
            <a:noFill/>
            <a:ln w="9525">
              <a:noFill/>
              <a:miter lim="800000"/>
              <a:headEnd/>
              <a:tailEnd/>
            </a:ln>
          </p:spPr>
          <p:txBody>
            <a:bodyPr wrap="none">
              <a:spAutoFit/>
            </a:bodyPr>
            <a:lstStyle/>
            <a:p>
              <a:r>
                <a:rPr lang="ar-SA" sz="1600">
                  <a:latin typeface="Verdana" pitchFamily="34" charset="0"/>
                </a:rPr>
                <a:t>4</a:t>
              </a:r>
              <a:endParaRPr lang="en-US" sz="1600">
                <a:latin typeface="Verdana" pitchFamily="34" charset="0"/>
              </a:endParaRPr>
            </a:p>
          </p:txBody>
        </p:sp>
        <p:sp>
          <p:nvSpPr>
            <p:cNvPr id="214130" name="Text Box 101"/>
            <p:cNvSpPr txBox="1">
              <a:spLocks noChangeArrowheads="1"/>
            </p:cNvSpPr>
            <p:nvPr/>
          </p:nvSpPr>
          <p:spPr bwMode="auto">
            <a:xfrm rot="16200000">
              <a:off x="1506" y="1355"/>
              <a:ext cx="184" cy="251"/>
            </a:xfrm>
            <a:prstGeom prst="rect">
              <a:avLst/>
            </a:prstGeom>
            <a:noFill/>
            <a:ln w="9525">
              <a:noFill/>
              <a:miter lim="800000"/>
              <a:headEnd/>
              <a:tailEnd/>
            </a:ln>
          </p:spPr>
          <p:txBody>
            <a:bodyPr wrap="none">
              <a:spAutoFit/>
            </a:bodyPr>
            <a:lstStyle/>
            <a:p>
              <a:r>
                <a:rPr lang="ar-SA" sz="1600">
                  <a:latin typeface="Verdana" pitchFamily="34" charset="0"/>
                </a:rPr>
                <a:t>3</a:t>
              </a:r>
              <a:endParaRPr lang="en-US" sz="1600">
                <a:latin typeface="Verdana" pitchFamily="34" charset="0"/>
              </a:endParaRPr>
            </a:p>
          </p:txBody>
        </p:sp>
        <p:sp>
          <p:nvSpPr>
            <p:cNvPr id="214131" name="Text Box 102"/>
            <p:cNvSpPr txBox="1">
              <a:spLocks noChangeArrowheads="1"/>
            </p:cNvSpPr>
            <p:nvPr/>
          </p:nvSpPr>
          <p:spPr bwMode="auto">
            <a:xfrm rot="16200000">
              <a:off x="1280" y="1355"/>
              <a:ext cx="184" cy="251"/>
            </a:xfrm>
            <a:prstGeom prst="rect">
              <a:avLst/>
            </a:prstGeom>
            <a:noFill/>
            <a:ln w="9525">
              <a:noFill/>
              <a:miter lim="800000"/>
              <a:headEnd/>
              <a:tailEnd/>
            </a:ln>
          </p:spPr>
          <p:txBody>
            <a:bodyPr wrap="none">
              <a:spAutoFit/>
            </a:bodyPr>
            <a:lstStyle/>
            <a:p>
              <a:r>
                <a:rPr lang="ar-SA" sz="1600">
                  <a:latin typeface="Verdana" pitchFamily="34" charset="0"/>
                </a:rPr>
                <a:t>2</a:t>
              </a:r>
              <a:endParaRPr lang="en-US" sz="1600">
                <a:latin typeface="Verdana" pitchFamily="34" charset="0"/>
              </a:endParaRPr>
            </a:p>
          </p:txBody>
        </p:sp>
        <p:sp>
          <p:nvSpPr>
            <p:cNvPr id="214132" name="Text Box 103"/>
            <p:cNvSpPr txBox="1">
              <a:spLocks noChangeArrowheads="1"/>
            </p:cNvSpPr>
            <p:nvPr/>
          </p:nvSpPr>
          <p:spPr bwMode="auto">
            <a:xfrm rot="16200000">
              <a:off x="1050" y="1347"/>
              <a:ext cx="184" cy="251"/>
            </a:xfrm>
            <a:prstGeom prst="rect">
              <a:avLst/>
            </a:prstGeom>
            <a:noFill/>
            <a:ln w="9525">
              <a:noFill/>
              <a:miter lim="800000"/>
              <a:headEnd/>
              <a:tailEnd/>
            </a:ln>
          </p:spPr>
          <p:txBody>
            <a:bodyPr wrap="none">
              <a:spAutoFit/>
            </a:bodyPr>
            <a:lstStyle/>
            <a:p>
              <a:r>
                <a:rPr lang="ar-SA" sz="1600">
                  <a:latin typeface="Verdana" pitchFamily="34" charset="0"/>
                </a:rPr>
                <a:t>1</a:t>
              </a:r>
              <a:endParaRPr lang="en-US" sz="1600">
                <a:latin typeface="Verdana" pitchFamily="34" charset="0"/>
              </a:endParaRPr>
            </a:p>
          </p:txBody>
        </p:sp>
      </p:grpSp>
      <p:sp>
        <p:nvSpPr>
          <p:cNvPr id="214046" name="Line 29"/>
          <p:cNvSpPr>
            <a:spLocks noChangeShapeType="1"/>
          </p:cNvSpPr>
          <p:nvPr/>
        </p:nvSpPr>
        <p:spPr bwMode="auto">
          <a:xfrm flipH="1">
            <a:off x="5881689" y="357189"/>
            <a:ext cx="71437" cy="5857875"/>
          </a:xfrm>
          <a:prstGeom prst="line">
            <a:avLst/>
          </a:prstGeom>
          <a:noFill/>
          <a:ln w="38100">
            <a:solidFill>
              <a:srgbClr val="FF3300"/>
            </a:solidFill>
            <a:round/>
            <a:headEnd type="triangle" w="med" len="med"/>
            <a:tailEnd type="triangle" w="med" len="med"/>
          </a:ln>
        </p:spPr>
        <p:txBody>
          <a:bodyPr/>
          <a:lstStyle/>
          <a:p>
            <a:endParaRPr lang="en-US"/>
          </a:p>
        </p:txBody>
      </p:sp>
      <p:sp>
        <p:nvSpPr>
          <p:cNvPr id="214047" name="Line 30"/>
          <p:cNvSpPr>
            <a:spLocks noChangeShapeType="1"/>
          </p:cNvSpPr>
          <p:nvPr/>
        </p:nvSpPr>
        <p:spPr bwMode="auto">
          <a:xfrm rot="-5400000" flipH="1" flipV="1">
            <a:off x="5930107" y="-619918"/>
            <a:ext cx="46037" cy="8001000"/>
          </a:xfrm>
          <a:prstGeom prst="line">
            <a:avLst/>
          </a:prstGeom>
          <a:noFill/>
          <a:ln w="38100">
            <a:solidFill>
              <a:srgbClr val="FF3300"/>
            </a:solidFill>
            <a:round/>
            <a:headEnd type="triangle" w="med" len="med"/>
            <a:tailEnd type="triangle" w="med" len="med"/>
          </a:ln>
        </p:spPr>
        <p:txBody>
          <a:bodyPr/>
          <a:lstStyle/>
          <a:p>
            <a:endParaRPr lang="en-US"/>
          </a:p>
        </p:txBody>
      </p:sp>
      <p:grpSp>
        <p:nvGrpSpPr>
          <p:cNvPr id="3" name="Group 106"/>
          <p:cNvGrpSpPr>
            <a:grpSpLocks/>
          </p:cNvGrpSpPr>
          <p:nvPr/>
        </p:nvGrpSpPr>
        <p:grpSpPr bwMode="auto">
          <a:xfrm rot="5400000">
            <a:off x="4781551" y="1401763"/>
            <a:ext cx="2895600" cy="587375"/>
            <a:chOff x="1016" y="1382"/>
            <a:chExt cx="2042" cy="370"/>
          </a:xfrm>
        </p:grpSpPr>
        <p:sp>
          <p:nvSpPr>
            <p:cNvPr id="214097" name="Line 86"/>
            <p:cNvSpPr>
              <a:spLocks noChangeShapeType="1"/>
            </p:cNvSpPr>
            <p:nvPr/>
          </p:nvSpPr>
          <p:spPr bwMode="auto">
            <a:xfrm>
              <a:off x="2925" y="1571"/>
              <a:ext cx="0" cy="181"/>
            </a:xfrm>
            <a:prstGeom prst="line">
              <a:avLst/>
            </a:prstGeom>
            <a:noFill/>
            <a:ln w="57150">
              <a:solidFill>
                <a:srgbClr val="FF3300"/>
              </a:solidFill>
              <a:round/>
              <a:headEnd/>
              <a:tailEnd/>
            </a:ln>
          </p:spPr>
          <p:txBody>
            <a:bodyPr/>
            <a:lstStyle/>
            <a:p>
              <a:endParaRPr lang="en-US"/>
            </a:p>
          </p:txBody>
        </p:sp>
        <p:sp>
          <p:nvSpPr>
            <p:cNvPr id="214098" name="Line 87"/>
            <p:cNvSpPr>
              <a:spLocks noChangeShapeType="1"/>
            </p:cNvSpPr>
            <p:nvPr/>
          </p:nvSpPr>
          <p:spPr bwMode="auto">
            <a:xfrm>
              <a:off x="2471" y="1571"/>
              <a:ext cx="0" cy="181"/>
            </a:xfrm>
            <a:prstGeom prst="line">
              <a:avLst/>
            </a:prstGeom>
            <a:noFill/>
            <a:ln w="57150">
              <a:solidFill>
                <a:srgbClr val="FF3300"/>
              </a:solidFill>
              <a:round/>
              <a:headEnd/>
              <a:tailEnd/>
            </a:ln>
          </p:spPr>
          <p:txBody>
            <a:bodyPr/>
            <a:lstStyle/>
            <a:p>
              <a:endParaRPr lang="en-US"/>
            </a:p>
          </p:txBody>
        </p:sp>
        <p:sp>
          <p:nvSpPr>
            <p:cNvPr id="214099" name="Line 88"/>
            <p:cNvSpPr>
              <a:spLocks noChangeShapeType="1"/>
            </p:cNvSpPr>
            <p:nvPr/>
          </p:nvSpPr>
          <p:spPr bwMode="auto">
            <a:xfrm>
              <a:off x="2698" y="1571"/>
              <a:ext cx="0" cy="181"/>
            </a:xfrm>
            <a:prstGeom prst="line">
              <a:avLst/>
            </a:prstGeom>
            <a:noFill/>
            <a:ln w="57150">
              <a:solidFill>
                <a:srgbClr val="FF3300"/>
              </a:solidFill>
              <a:round/>
              <a:headEnd/>
              <a:tailEnd/>
            </a:ln>
          </p:spPr>
          <p:txBody>
            <a:bodyPr/>
            <a:lstStyle/>
            <a:p>
              <a:endParaRPr lang="en-US"/>
            </a:p>
          </p:txBody>
        </p:sp>
        <p:sp>
          <p:nvSpPr>
            <p:cNvPr id="214100" name="Line 89"/>
            <p:cNvSpPr>
              <a:spLocks noChangeShapeType="1"/>
            </p:cNvSpPr>
            <p:nvPr/>
          </p:nvSpPr>
          <p:spPr bwMode="auto">
            <a:xfrm>
              <a:off x="2244" y="1571"/>
              <a:ext cx="0" cy="181"/>
            </a:xfrm>
            <a:prstGeom prst="line">
              <a:avLst/>
            </a:prstGeom>
            <a:noFill/>
            <a:ln w="57150">
              <a:solidFill>
                <a:srgbClr val="FF3300"/>
              </a:solidFill>
              <a:round/>
              <a:headEnd/>
              <a:tailEnd/>
            </a:ln>
          </p:spPr>
          <p:txBody>
            <a:bodyPr/>
            <a:lstStyle/>
            <a:p>
              <a:endParaRPr lang="en-US"/>
            </a:p>
          </p:txBody>
        </p:sp>
        <p:sp>
          <p:nvSpPr>
            <p:cNvPr id="214101" name="Line 90"/>
            <p:cNvSpPr>
              <a:spLocks noChangeShapeType="1"/>
            </p:cNvSpPr>
            <p:nvPr/>
          </p:nvSpPr>
          <p:spPr bwMode="auto">
            <a:xfrm>
              <a:off x="2018" y="1571"/>
              <a:ext cx="0" cy="181"/>
            </a:xfrm>
            <a:prstGeom prst="line">
              <a:avLst/>
            </a:prstGeom>
            <a:noFill/>
            <a:ln w="57150">
              <a:solidFill>
                <a:srgbClr val="FF3300"/>
              </a:solidFill>
              <a:round/>
              <a:headEnd/>
              <a:tailEnd/>
            </a:ln>
          </p:spPr>
          <p:txBody>
            <a:bodyPr/>
            <a:lstStyle/>
            <a:p>
              <a:endParaRPr lang="en-US"/>
            </a:p>
          </p:txBody>
        </p:sp>
        <p:sp>
          <p:nvSpPr>
            <p:cNvPr id="214102" name="Line 91"/>
            <p:cNvSpPr>
              <a:spLocks noChangeShapeType="1"/>
            </p:cNvSpPr>
            <p:nvPr/>
          </p:nvSpPr>
          <p:spPr bwMode="auto">
            <a:xfrm>
              <a:off x="1791" y="1571"/>
              <a:ext cx="0" cy="181"/>
            </a:xfrm>
            <a:prstGeom prst="line">
              <a:avLst/>
            </a:prstGeom>
            <a:noFill/>
            <a:ln w="57150">
              <a:solidFill>
                <a:srgbClr val="FF3300"/>
              </a:solidFill>
              <a:round/>
              <a:headEnd/>
              <a:tailEnd/>
            </a:ln>
          </p:spPr>
          <p:txBody>
            <a:bodyPr/>
            <a:lstStyle/>
            <a:p>
              <a:endParaRPr lang="en-US"/>
            </a:p>
          </p:txBody>
        </p:sp>
        <p:sp>
          <p:nvSpPr>
            <p:cNvPr id="214103" name="Line 92"/>
            <p:cNvSpPr>
              <a:spLocks noChangeShapeType="1"/>
            </p:cNvSpPr>
            <p:nvPr/>
          </p:nvSpPr>
          <p:spPr bwMode="auto">
            <a:xfrm>
              <a:off x="1564" y="1571"/>
              <a:ext cx="0" cy="181"/>
            </a:xfrm>
            <a:prstGeom prst="line">
              <a:avLst/>
            </a:prstGeom>
            <a:noFill/>
            <a:ln w="57150">
              <a:solidFill>
                <a:srgbClr val="FF3300"/>
              </a:solidFill>
              <a:round/>
              <a:headEnd/>
              <a:tailEnd/>
            </a:ln>
          </p:spPr>
          <p:txBody>
            <a:bodyPr/>
            <a:lstStyle/>
            <a:p>
              <a:endParaRPr lang="en-US"/>
            </a:p>
          </p:txBody>
        </p:sp>
        <p:sp>
          <p:nvSpPr>
            <p:cNvPr id="214104" name="Line 93"/>
            <p:cNvSpPr>
              <a:spLocks noChangeShapeType="1"/>
            </p:cNvSpPr>
            <p:nvPr/>
          </p:nvSpPr>
          <p:spPr bwMode="auto">
            <a:xfrm>
              <a:off x="1337" y="1571"/>
              <a:ext cx="0" cy="181"/>
            </a:xfrm>
            <a:prstGeom prst="line">
              <a:avLst/>
            </a:prstGeom>
            <a:noFill/>
            <a:ln w="57150">
              <a:solidFill>
                <a:srgbClr val="FF3300"/>
              </a:solidFill>
              <a:round/>
              <a:headEnd/>
              <a:tailEnd/>
            </a:ln>
          </p:spPr>
          <p:txBody>
            <a:bodyPr/>
            <a:lstStyle/>
            <a:p>
              <a:endParaRPr lang="en-US"/>
            </a:p>
          </p:txBody>
        </p:sp>
        <p:sp>
          <p:nvSpPr>
            <p:cNvPr id="214105" name="Line 94"/>
            <p:cNvSpPr>
              <a:spLocks noChangeShapeType="1"/>
            </p:cNvSpPr>
            <p:nvPr/>
          </p:nvSpPr>
          <p:spPr bwMode="auto">
            <a:xfrm>
              <a:off x="1110" y="1571"/>
              <a:ext cx="0" cy="181"/>
            </a:xfrm>
            <a:prstGeom prst="line">
              <a:avLst/>
            </a:prstGeom>
            <a:noFill/>
            <a:ln w="57150">
              <a:solidFill>
                <a:srgbClr val="FF3300"/>
              </a:solidFill>
              <a:round/>
              <a:headEnd/>
              <a:tailEnd/>
            </a:ln>
          </p:spPr>
          <p:txBody>
            <a:bodyPr/>
            <a:lstStyle/>
            <a:p>
              <a:endParaRPr lang="en-US"/>
            </a:p>
          </p:txBody>
        </p:sp>
        <p:sp>
          <p:nvSpPr>
            <p:cNvPr id="214106" name="Text Box 95"/>
            <p:cNvSpPr txBox="1">
              <a:spLocks noChangeArrowheads="1"/>
            </p:cNvSpPr>
            <p:nvPr/>
          </p:nvSpPr>
          <p:spPr bwMode="auto">
            <a:xfrm rot="-5400000">
              <a:off x="2847" y="1376"/>
              <a:ext cx="184" cy="239"/>
            </a:xfrm>
            <a:prstGeom prst="rect">
              <a:avLst/>
            </a:prstGeom>
            <a:noFill/>
            <a:ln w="9525">
              <a:noFill/>
              <a:miter lim="800000"/>
              <a:headEnd/>
              <a:tailEnd/>
            </a:ln>
          </p:spPr>
          <p:txBody>
            <a:bodyPr wrap="none">
              <a:spAutoFit/>
            </a:bodyPr>
            <a:lstStyle/>
            <a:p>
              <a:r>
                <a:rPr lang="fa-IR" sz="1600">
                  <a:latin typeface="Verdana" pitchFamily="34" charset="0"/>
                </a:rPr>
                <a:t>1</a:t>
              </a:r>
              <a:endParaRPr lang="en-US" sz="1600">
                <a:latin typeface="Verdana" pitchFamily="34" charset="0"/>
              </a:endParaRPr>
            </a:p>
          </p:txBody>
        </p:sp>
        <p:sp>
          <p:nvSpPr>
            <p:cNvPr id="214107" name="Text Box 96"/>
            <p:cNvSpPr txBox="1">
              <a:spLocks noChangeArrowheads="1"/>
            </p:cNvSpPr>
            <p:nvPr/>
          </p:nvSpPr>
          <p:spPr bwMode="auto">
            <a:xfrm rot="-5400000">
              <a:off x="2634" y="1362"/>
              <a:ext cx="184" cy="239"/>
            </a:xfrm>
            <a:prstGeom prst="rect">
              <a:avLst/>
            </a:prstGeom>
            <a:noFill/>
            <a:ln w="9525">
              <a:noFill/>
              <a:miter lim="800000"/>
              <a:headEnd/>
              <a:tailEnd/>
            </a:ln>
          </p:spPr>
          <p:txBody>
            <a:bodyPr wrap="none">
              <a:spAutoFit/>
            </a:bodyPr>
            <a:lstStyle/>
            <a:p>
              <a:r>
                <a:rPr lang="fa-IR" sz="1600">
                  <a:latin typeface="Verdana" pitchFamily="34" charset="0"/>
                </a:rPr>
                <a:t>2</a:t>
              </a:r>
              <a:endParaRPr lang="en-US" sz="1600">
                <a:latin typeface="Verdana" pitchFamily="34" charset="0"/>
              </a:endParaRPr>
            </a:p>
          </p:txBody>
        </p:sp>
        <p:sp>
          <p:nvSpPr>
            <p:cNvPr id="214108" name="Text Box 97"/>
            <p:cNvSpPr txBox="1">
              <a:spLocks noChangeArrowheads="1"/>
            </p:cNvSpPr>
            <p:nvPr/>
          </p:nvSpPr>
          <p:spPr bwMode="auto">
            <a:xfrm rot="-5400000">
              <a:off x="2408" y="1362"/>
              <a:ext cx="184" cy="239"/>
            </a:xfrm>
            <a:prstGeom prst="rect">
              <a:avLst/>
            </a:prstGeom>
            <a:noFill/>
            <a:ln w="9525">
              <a:noFill/>
              <a:miter lim="800000"/>
              <a:headEnd/>
              <a:tailEnd/>
            </a:ln>
          </p:spPr>
          <p:txBody>
            <a:bodyPr wrap="none">
              <a:spAutoFit/>
            </a:bodyPr>
            <a:lstStyle/>
            <a:p>
              <a:r>
                <a:rPr lang="fa-IR" sz="1600">
                  <a:latin typeface="Verdana" pitchFamily="34" charset="0"/>
                </a:rPr>
                <a:t>3</a:t>
              </a:r>
              <a:endParaRPr lang="en-US" sz="1600">
                <a:latin typeface="Verdana" pitchFamily="34" charset="0"/>
              </a:endParaRPr>
            </a:p>
          </p:txBody>
        </p:sp>
        <p:sp>
          <p:nvSpPr>
            <p:cNvPr id="214109" name="Text Box 98"/>
            <p:cNvSpPr txBox="1">
              <a:spLocks noChangeArrowheads="1"/>
            </p:cNvSpPr>
            <p:nvPr/>
          </p:nvSpPr>
          <p:spPr bwMode="auto">
            <a:xfrm rot="-5400000">
              <a:off x="2174" y="1358"/>
              <a:ext cx="184" cy="239"/>
            </a:xfrm>
            <a:prstGeom prst="rect">
              <a:avLst/>
            </a:prstGeom>
            <a:noFill/>
            <a:ln w="9525">
              <a:noFill/>
              <a:miter lim="800000"/>
              <a:headEnd/>
              <a:tailEnd/>
            </a:ln>
          </p:spPr>
          <p:txBody>
            <a:bodyPr wrap="none">
              <a:spAutoFit/>
            </a:bodyPr>
            <a:lstStyle/>
            <a:p>
              <a:r>
                <a:rPr lang="fa-IR" sz="1600">
                  <a:latin typeface="Verdana" pitchFamily="34" charset="0"/>
                </a:rPr>
                <a:t>4</a:t>
              </a:r>
              <a:endParaRPr lang="en-US" sz="1600">
                <a:latin typeface="Verdana" pitchFamily="34" charset="0"/>
              </a:endParaRPr>
            </a:p>
          </p:txBody>
        </p:sp>
        <p:sp>
          <p:nvSpPr>
            <p:cNvPr id="214110" name="Text Box 99"/>
            <p:cNvSpPr txBox="1">
              <a:spLocks noChangeArrowheads="1"/>
            </p:cNvSpPr>
            <p:nvPr/>
          </p:nvSpPr>
          <p:spPr bwMode="auto">
            <a:xfrm rot="-5400000">
              <a:off x="1954" y="1362"/>
              <a:ext cx="184" cy="239"/>
            </a:xfrm>
            <a:prstGeom prst="rect">
              <a:avLst/>
            </a:prstGeom>
            <a:noFill/>
            <a:ln w="9525">
              <a:noFill/>
              <a:miter lim="800000"/>
              <a:headEnd/>
              <a:tailEnd/>
            </a:ln>
          </p:spPr>
          <p:txBody>
            <a:bodyPr wrap="none">
              <a:spAutoFit/>
            </a:bodyPr>
            <a:lstStyle/>
            <a:p>
              <a:r>
                <a:rPr lang="fa-IR" sz="1600">
                  <a:latin typeface="Verdana" pitchFamily="34" charset="0"/>
                </a:rPr>
                <a:t>5</a:t>
              </a:r>
              <a:endParaRPr lang="en-US" sz="1600">
                <a:latin typeface="Verdana" pitchFamily="34" charset="0"/>
              </a:endParaRPr>
            </a:p>
          </p:txBody>
        </p:sp>
        <p:sp>
          <p:nvSpPr>
            <p:cNvPr id="214111" name="Text Box 100"/>
            <p:cNvSpPr txBox="1">
              <a:spLocks noChangeArrowheads="1"/>
            </p:cNvSpPr>
            <p:nvPr/>
          </p:nvSpPr>
          <p:spPr bwMode="auto">
            <a:xfrm rot="-5400000">
              <a:off x="1727" y="1362"/>
              <a:ext cx="184" cy="239"/>
            </a:xfrm>
            <a:prstGeom prst="rect">
              <a:avLst/>
            </a:prstGeom>
            <a:noFill/>
            <a:ln w="9525">
              <a:noFill/>
              <a:miter lim="800000"/>
              <a:headEnd/>
              <a:tailEnd/>
            </a:ln>
          </p:spPr>
          <p:txBody>
            <a:bodyPr wrap="none">
              <a:spAutoFit/>
            </a:bodyPr>
            <a:lstStyle/>
            <a:p>
              <a:r>
                <a:rPr lang="fa-IR" sz="1600">
                  <a:latin typeface="Verdana" pitchFamily="34" charset="0"/>
                </a:rPr>
                <a:t>6</a:t>
              </a:r>
              <a:endParaRPr lang="en-US" sz="1600">
                <a:latin typeface="Verdana" pitchFamily="34" charset="0"/>
              </a:endParaRPr>
            </a:p>
          </p:txBody>
        </p:sp>
        <p:sp>
          <p:nvSpPr>
            <p:cNvPr id="214112" name="Text Box 101"/>
            <p:cNvSpPr txBox="1">
              <a:spLocks noChangeArrowheads="1"/>
            </p:cNvSpPr>
            <p:nvPr/>
          </p:nvSpPr>
          <p:spPr bwMode="auto">
            <a:xfrm rot="-5400000">
              <a:off x="1500" y="1362"/>
              <a:ext cx="184" cy="239"/>
            </a:xfrm>
            <a:prstGeom prst="rect">
              <a:avLst/>
            </a:prstGeom>
            <a:noFill/>
            <a:ln w="9525">
              <a:noFill/>
              <a:miter lim="800000"/>
              <a:headEnd/>
              <a:tailEnd/>
            </a:ln>
          </p:spPr>
          <p:txBody>
            <a:bodyPr wrap="none">
              <a:spAutoFit/>
            </a:bodyPr>
            <a:lstStyle/>
            <a:p>
              <a:r>
                <a:rPr lang="fa-IR" sz="1600">
                  <a:latin typeface="Verdana" pitchFamily="34" charset="0"/>
                </a:rPr>
                <a:t>7</a:t>
              </a:r>
              <a:endParaRPr lang="en-US" sz="1600">
                <a:latin typeface="Verdana" pitchFamily="34" charset="0"/>
              </a:endParaRPr>
            </a:p>
          </p:txBody>
        </p:sp>
        <p:sp>
          <p:nvSpPr>
            <p:cNvPr id="214113" name="Text Box 102"/>
            <p:cNvSpPr txBox="1">
              <a:spLocks noChangeArrowheads="1"/>
            </p:cNvSpPr>
            <p:nvPr/>
          </p:nvSpPr>
          <p:spPr bwMode="auto">
            <a:xfrm rot="-5400000">
              <a:off x="1274" y="1362"/>
              <a:ext cx="184" cy="239"/>
            </a:xfrm>
            <a:prstGeom prst="rect">
              <a:avLst/>
            </a:prstGeom>
            <a:noFill/>
            <a:ln w="9525">
              <a:noFill/>
              <a:miter lim="800000"/>
              <a:headEnd/>
              <a:tailEnd/>
            </a:ln>
          </p:spPr>
          <p:txBody>
            <a:bodyPr wrap="none">
              <a:spAutoFit/>
            </a:bodyPr>
            <a:lstStyle/>
            <a:p>
              <a:r>
                <a:rPr lang="fa-IR" sz="1600">
                  <a:latin typeface="Verdana" pitchFamily="34" charset="0"/>
                </a:rPr>
                <a:t>8</a:t>
              </a:r>
              <a:endParaRPr lang="en-US" sz="1600">
                <a:latin typeface="Verdana" pitchFamily="34" charset="0"/>
              </a:endParaRPr>
            </a:p>
          </p:txBody>
        </p:sp>
        <p:sp>
          <p:nvSpPr>
            <p:cNvPr id="214114" name="Text Box 103"/>
            <p:cNvSpPr txBox="1">
              <a:spLocks noChangeArrowheads="1"/>
            </p:cNvSpPr>
            <p:nvPr/>
          </p:nvSpPr>
          <p:spPr bwMode="auto">
            <a:xfrm rot="-5400000">
              <a:off x="1044" y="1354"/>
              <a:ext cx="184" cy="239"/>
            </a:xfrm>
            <a:prstGeom prst="rect">
              <a:avLst/>
            </a:prstGeom>
            <a:noFill/>
            <a:ln w="9525">
              <a:noFill/>
              <a:miter lim="800000"/>
              <a:headEnd/>
              <a:tailEnd/>
            </a:ln>
          </p:spPr>
          <p:txBody>
            <a:bodyPr wrap="none">
              <a:spAutoFit/>
            </a:bodyPr>
            <a:lstStyle/>
            <a:p>
              <a:r>
                <a:rPr lang="fa-IR" sz="1600">
                  <a:latin typeface="Verdana" pitchFamily="34" charset="0"/>
                </a:rPr>
                <a:t>9</a:t>
              </a:r>
              <a:endParaRPr lang="en-US" sz="1600">
                <a:latin typeface="Verdana" pitchFamily="34" charset="0"/>
              </a:endParaRPr>
            </a:p>
          </p:txBody>
        </p:sp>
      </p:grpSp>
      <p:sp>
        <p:nvSpPr>
          <p:cNvPr id="214049" name="Line 31"/>
          <p:cNvSpPr>
            <a:spLocks noChangeShapeType="1"/>
          </p:cNvSpPr>
          <p:nvPr/>
        </p:nvSpPr>
        <p:spPr bwMode="auto">
          <a:xfrm>
            <a:off x="5568950" y="3087689"/>
            <a:ext cx="0" cy="287337"/>
          </a:xfrm>
          <a:prstGeom prst="line">
            <a:avLst/>
          </a:prstGeom>
          <a:noFill/>
          <a:ln w="57150">
            <a:solidFill>
              <a:srgbClr val="FF3300"/>
            </a:solidFill>
            <a:round/>
            <a:headEnd/>
            <a:tailEnd/>
          </a:ln>
        </p:spPr>
        <p:txBody>
          <a:bodyPr/>
          <a:lstStyle/>
          <a:p>
            <a:endParaRPr lang="en-US"/>
          </a:p>
        </p:txBody>
      </p:sp>
      <p:sp>
        <p:nvSpPr>
          <p:cNvPr id="214050" name="Line 32"/>
          <p:cNvSpPr>
            <a:spLocks noChangeShapeType="1"/>
          </p:cNvSpPr>
          <p:nvPr/>
        </p:nvSpPr>
        <p:spPr bwMode="auto">
          <a:xfrm>
            <a:off x="4848225" y="3087689"/>
            <a:ext cx="0" cy="287337"/>
          </a:xfrm>
          <a:prstGeom prst="line">
            <a:avLst/>
          </a:prstGeom>
          <a:noFill/>
          <a:ln w="57150">
            <a:solidFill>
              <a:srgbClr val="FF3300"/>
            </a:solidFill>
            <a:round/>
            <a:headEnd/>
            <a:tailEnd/>
          </a:ln>
        </p:spPr>
        <p:txBody>
          <a:bodyPr/>
          <a:lstStyle/>
          <a:p>
            <a:endParaRPr lang="en-US"/>
          </a:p>
        </p:txBody>
      </p:sp>
      <p:sp>
        <p:nvSpPr>
          <p:cNvPr id="214051" name="Line 33"/>
          <p:cNvSpPr>
            <a:spLocks noChangeShapeType="1"/>
          </p:cNvSpPr>
          <p:nvPr/>
        </p:nvSpPr>
        <p:spPr bwMode="auto">
          <a:xfrm>
            <a:off x="5208588" y="3087689"/>
            <a:ext cx="0" cy="287337"/>
          </a:xfrm>
          <a:prstGeom prst="line">
            <a:avLst/>
          </a:prstGeom>
          <a:noFill/>
          <a:ln w="57150">
            <a:solidFill>
              <a:srgbClr val="FF3300"/>
            </a:solidFill>
            <a:round/>
            <a:headEnd/>
            <a:tailEnd/>
          </a:ln>
        </p:spPr>
        <p:txBody>
          <a:bodyPr/>
          <a:lstStyle/>
          <a:p>
            <a:endParaRPr lang="en-US"/>
          </a:p>
        </p:txBody>
      </p:sp>
      <p:sp>
        <p:nvSpPr>
          <p:cNvPr id="214052" name="Line 34"/>
          <p:cNvSpPr>
            <a:spLocks noChangeShapeType="1"/>
          </p:cNvSpPr>
          <p:nvPr/>
        </p:nvSpPr>
        <p:spPr bwMode="auto">
          <a:xfrm>
            <a:off x="4487863" y="3087689"/>
            <a:ext cx="0" cy="287337"/>
          </a:xfrm>
          <a:prstGeom prst="line">
            <a:avLst/>
          </a:prstGeom>
          <a:noFill/>
          <a:ln w="57150">
            <a:solidFill>
              <a:srgbClr val="FF3300"/>
            </a:solidFill>
            <a:round/>
            <a:headEnd/>
            <a:tailEnd/>
          </a:ln>
        </p:spPr>
        <p:txBody>
          <a:bodyPr/>
          <a:lstStyle/>
          <a:p>
            <a:endParaRPr lang="en-US"/>
          </a:p>
        </p:txBody>
      </p:sp>
      <p:sp>
        <p:nvSpPr>
          <p:cNvPr id="214053" name="Line 35"/>
          <p:cNvSpPr>
            <a:spLocks noChangeShapeType="1"/>
          </p:cNvSpPr>
          <p:nvPr/>
        </p:nvSpPr>
        <p:spPr bwMode="auto">
          <a:xfrm>
            <a:off x="4129088" y="3087689"/>
            <a:ext cx="0" cy="287337"/>
          </a:xfrm>
          <a:prstGeom prst="line">
            <a:avLst/>
          </a:prstGeom>
          <a:noFill/>
          <a:ln w="57150">
            <a:solidFill>
              <a:srgbClr val="FF3300"/>
            </a:solidFill>
            <a:round/>
            <a:headEnd/>
            <a:tailEnd/>
          </a:ln>
        </p:spPr>
        <p:txBody>
          <a:bodyPr/>
          <a:lstStyle/>
          <a:p>
            <a:endParaRPr lang="en-US"/>
          </a:p>
        </p:txBody>
      </p:sp>
      <p:sp>
        <p:nvSpPr>
          <p:cNvPr id="214054" name="Line 36"/>
          <p:cNvSpPr>
            <a:spLocks noChangeShapeType="1"/>
          </p:cNvSpPr>
          <p:nvPr/>
        </p:nvSpPr>
        <p:spPr bwMode="auto">
          <a:xfrm>
            <a:off x="3768725" y="3087689"/>
            <a:ext cx="0" cy="287337"/>
          </a:xfrm>
          <a:prstGeom prst="line">
            <a:avLst/>
          </a:prstGeom>
          <a:noFill/>
          <a:ln w="57150">
            <a:solidFill>
              <a:srgbClr val="FF3300"/>
            </a:solidFill>
            <a:round/>
            <a:headEnd/>
            <a:tailEnd/>
          </a:ln>
        </p:spPr>
        <p:txBody>
          <a:bodyPr/>
          <a:lstStyle/>
          <a:p>
            <a:endParaRPr lang="en-US"/>
          </a:p>
        </p:txBody>
      </p:sp>
      <p:sp>
        <p:nvSpPr>
          <p:cNvPr id="214055" name="Line 37"/>
          <p:cNvSpPr>
            <a:spLocks noChangeShapeType="1"/>
          </p:cNvSpPr>
          <p:nvPr/>
        </p:nvSpPr>
        <p:spPr bwMode="auto">
          <a:xfrm>
            <a:off x="3408363" y="3087689"/>
            <a:ext cx="0" cy="287337"/>
          </a:xfrm>
          <a:prstGeom prst="line">
            <a:avLst/>
          </a:prstGeom>
          <a:noFill/>
          <a:ln w="57150">
            <a:solidFill>
              <a:srgbClr val="FF3300"/>
            </a:solidFill>
            <a:round/>
            <a:headEnd/>
            <a:tailEnd/>
          </a:ln>
        </p:spPr>
        <p:txBody>
          <a:bodyPr/>
          <a:lstStyle/>
          <a:p>
            <a:endParaRPr lang="en-US"/>
          </a:p>
        </p:txBody>
      </p:sp>
      <p:sp>
        <p:nvSpPr>
          <p:cNvPr id="214056" name="Line 38"/>
          <p:cNvSpPr>
            <a:spLocks noChangeShapeType="1"/>
          </p:cNvSpPr>
          <p:nvPr/>
        </p:nvSpPr>
        <p:spPr bwMode="auto">
          <a:xfrm>
            <a:off x="3048000" y="3087689"/>
            <a:ext cx="0" cy="287337"/>
          </a:xfrm>
          <a:prstGeom prst="line">
            <a:avLst/>
          </a:prstGeom>
          <a:noFill/>
          <a:ln w="57150">
            <a:solidFill>
              <a:srgbClr val="FF3300"/>
            </a:solidFill>
            <a:round/>
            <a:headEnd/>
            <a:tailEnd/>
          </a:ln>
        </p:spPr>
        <p:txBody>
          <a:bodyPr/>
          <a:lstStyle/>
          <a:p>
            <a:endParaRPr lang="en-US"/>
          </a:p>
        </p:txBody>
      </p:sp>
      <p:sp>
        <p:nvSpPr>
          <p:cNvPr id="214057" name="Line 39"/>
          <p:cNvSpPr>
            <a:spLocks noChangeShapeType="1"/>
          </p:cNvSpPr>
          <p:nvPr/>
        </p:nvSpPr>
        <p:spPr bwMode="auto">
          <a:xfrm>
            <a:off x="2687638" y="3087689"/>
            <a:ext cx="0" cy="287337"/>
          </a:xfrm>
          <a:prstGeom prst="line">
            <a:avLst/>
          </a:prstGeom>
          <a:noFill/>
          <a:ln w="57150">
            <a:solidFill>
              <a:srgbClr val="FF3300"/>
            </a:solidFill>
            <a:round/>
            <a:headEnd/>
            <a:tailEnd/>
          </a:ln>
        </p:spPr>
        <p:txBody>
          <a:bodyPr/>
          <a:lstStyle/>
          <a:p>
            <a:endParaRPr lang="en-US"/>
          </a:p>
        </p:txBody>
      </p:sp>
      <p:sp>
        <p:nvSpPr>
          <p:cNvPr id="214058" name="Text Box 40"/>
          <p:cNvSpPr txBox="1">
            <a:spLocks noChangeArrowheads="1"/>
          </p:cNvSpPr>
          <p:nvPr/>
        </p:nvSpPr>
        <p:spPr bwMode="auto">
          <a:xfrm rot="-5400000">
            <a:off x="5425282" y="2797969"/>
            <a:ext cx="290512" cy="336550"/>
          </a:xfrm>
          <a:prstGeom prst="rect">
            <a:avLst/>
          </a:prstGeom>
          <a:noFill/>
          <a:ln w="9525">
            <a:noFill/>
            <a:miter lim="800000"/>
            <a:headEnd/>
            <a:tailEnd/>
          </a:ln>
        </p:spPr>
        <p:txBody>
          <a:bodyPr wrap="none">
            <a:spAutoFit/>
          </a:bodyPr>
          <a:lstStyle/>
          <a:p>
            <a:r>
              <a:rPr lang="ar-SA" sz="1600">
                <a:latin typeface="Verdana" pitchFamily="34" charset="0"/>
              </a:rPr>
              <a:t>1</a:t>
            </a:r>
            <a:endParaRPr lang="en-US" sz="1600">
              <a:latin typeface="Verdana" pitchFamily="34" charset="0"/>
            </a:endParaRPr>
          </a:p>
        </p:txBody>
      </p:sp>
      <p:sp>
        <p:nvSpPr>
          <p:cNvPr id="214059" name="Text Box 41"/>
          <p:cNvSpPr txBox="1">
            <a:spLocks noChangeArrowheads="1"/>
          </p:cNvSpPr>
          <p:nvPr/>
        </p:nvSpPr>
        <p:spPr bwMode="auto">
          <a:xfrm rot="-5400000">
            <a:off x="5087144" y="2775744"/>
            <a:ext cx="290512" cy="336550"/>
          </a:xfrm>
          <a:prstGeom prst="rect">
            <a:avLst/>
          </a:prstGeom>
          <a:noFill/>
          <a:ln w="9525">
            <a:noFill/>
            <a:miter lim="800000"/>
            <a:headEnd/>
            <a:tailEnd/>
          </a:ln>
        </p:spPr>
        <p:txBody>
          <a:bodyPr wrap="none">
            <a:spAutoFit/>
          </a:bodyPr>
          <a:lstStyle/>
          <a:p>
            <a:r>
              <a:rPr lang="ar-SA" sz="1600">
                <a:latin typeface="Verdana" pitchFamily="34" charset="0"/>
              </a:rPr>
              <a:t>2</a:t>
            </a:r>
            <a:endParaRPr lang="en-US" sz="1600">
              <a:latin typeface="Verdana" pitchFamily="34" charset="0"/>
            </a:endParaRPr>
          </a:p>
        </p:txBody>
      </p:sp>
      <p:sp>
        <p:nvSpPr>
          <p:cNvPr id="214060" name="Text Box 42"/>
          <p:cNvSpPr txBox="1">
            <a:spLocks noChangeArrowheads="1"/>
          </p:cNvSpPr>
          <p:nvPr/>
        </p:nvSpPr>
        <p:spPr bwMode="auto">
          <a:xfrm rot="-5400000">
            <a:off x="4728369" y="2775744"/>
            <a:ext cx="290512" cy="336550"/>
          </a:xfrm>
          <a:prstGeom prst="rect">
            <a:avLst/>
          </a:prstGeom>
          <a:noFill/>
          <a:ln w="9525">
            <a:noFill/>
            <a:miter lim="800000"/>
            <a:headEnd/>
            <a:tailEnd/>
          </a:ln>
        </p:spPr>
        <p:txBody>
          <a:bodyPr wrap="none">
            <a:spAutoFit/>
          </a:bodyPr>
          <a:lstStyle/>
          <a:p>
            <a:r>
              <a:rPr lang="ar-SA" sz="1600">
                <a:latin typeface="Verdana" pitchFamily="34" charset="0"/>
              </a:rPr>
              <a:t>3</a:t>
            </a:r>
            <a:endParaRPr lang="en-US" sz="1600">
              <a:latin typeface="Verdana" pitchFamily="34" charset="0"/>
            </a:endParaRPr>
          </a:p>
        </p:txBody>
      </p:sp>
      <p:sp>
        <p:nvSpPr>
          <p:cNvPr id="214061" name="Text Box 43"/>
          <p:cNvSpPr txBox="1">
            <a:spLocks noChangeArrowheads="1"/>
          </p:cNvSpPr>
          <p:nvPr/>
        </p:nvSpPr>
        <p:spPr bwMode="auto">
          <a:xfrm rot="-5400000">
            <a:off x="4356894" y="2769394"/>
            <a:ext cx="290512" cy="336550"/>
          </a:xfrm>
          <a:prstGeom prst="rect">
            <a:avLst/>
          </a:prstGeom>
          <a:noFill/>
          <a:ln w="9525">
            <a:noFill/>
            <a:miter lim="800000"/>
            <a:headEnd/>
            <a:tailEnd/>
          </a:ln>
        </p:spPr>
        <p:txBody>
          <a:bodyPr wrap="none">
            <a:spAutoFit/>
          </a:bodyPr>
          <a:lstStyle/>
          <a:p>
            <a:r>
              <a:rPr lang="ar-SA" sz="1600">
                <a:latin typeface="Verdana" pitchFamily="34" charset="0"/>
              </a:rPr>
              <a:t>4</a:t>
            </a:r>
            <a:endParaRPr lang="en-US" sz="1600">
              <a:latin typeface="Verdana" pitchFamily="34" charset="0"/>
            </a:endParaRPr>
          </a:p>
        </p:txBody>
      </p:sp>
      <p:sp>
        <p:nvSpPr>
          <p:cNvPr id="214062" name="Text Box 44"/>
          <p:cNvSpPr txBox="1">
            <a:spLocks noChangeArrowheads="1"/>
          </p:cNvSpPr>
          <p:nvPr/>
        </p:nvSpPr>
        <p:spPr bwMode="auto">
          <a:xfrm rot="-5400000">
            <a:off x="4007644" y="2775744"/>
            <a:ext cx="290512" cy="336550"/>
          </a:xfrm>
          <a:prstGeom prst="rect">
            <a:avLst/>
          </a:prstGeom>
          <a:noFill/>
          <a:ln w="9525">
            <a:noFill/>
            <a:miter lim="800000"/>
            <a:headEnd/>
            <a:tailEnd/>
          </a:ln>
        </p:spPr>
        <p:txBody>
          <a:bodyPr wrap="none">
            <a:spAutoFit/>
          </a:bodyPr>
          <a:lstStyle/>
          <a:p>
            <a:r>
              <a:rPr lang="ar-SA" sz="1600">
                <a:latin typeface="Verdana" pitchFamily="34" charset="0"/>
              </a:rPr>
              <a:t>5</a:t>
            </a:r>
            <a:endParaRPr lang="en-US" sz="1600">
              <a:latin typeface="Verdana" pitchFamily="34" charset="0"/>
            </a:endParaRPr>
          </a:p>
        </p:txBody>
      </p:sp>
      <p:sp>
        <p:nvSpPr>
          <p:cNvPr id="214063" name="Text Box 45"/>
          <p:cNvSpPr txBox="1">
            <a:spLocks noChangeArrowheads="1"/>
          </p:cNvSpPr>
          <p:nvPr/>
        </p:nvSpPr>
        <p:spPr bwMode="auto">
          <a:xfrm rot="-5400000">
            <a:off x="3647282" y="2775744"/>
            <a:ext cx="290512" cy="336550"/>
          </a:xfrm>
          <a:prstGeom prst="rect">
            <a:avLst/>
          </a:prstGeom>
          <a:noFill/>
          <a:ln w="9525">
            <a:noFill/>
            <a:miter lim="800000"/>
            <a:headEnd/>
            <a:tailEnd/>
          </a:ln>
        </p:spPr>
        <p:txBody>
          <a:bodyPr wrap="none">
            <a:spAutoFit/>
          </a:bodyPr>
          <a:lstStyle/>
          <a:p>
            <a:r>
              <a:rPr lang="ar-SA" sz="1600">
                <a:latin typeface="Verdana" pitchFamily="34" charset="0"/>
              </a:rPr>
              <a:t>6</a:t>
            </a:r>
            <a:endParaRPr lang="en-US" sz="1600">
              <a:latin typeface="Verdana" pitchFamily="34" charset="0"/>
            </a:endParaRPr>
          </a:p>
        </p:txBody>
      </p:sp>
      <p:sp>
        <p:nvSpPr>
          <p:cNvPr id="214064" name="Text Box 46"/>
          <p:cNvSpPr txBox="1">
            <a:spLocks noChangeArrowheads="1"/>
          </p:cNvSpPr>
          <p:nvPr/>
        </p:nvSpPr>
        <p:spPr bwMode="auto">
          <a:xfrm rot="-5400000">
            <a:off x="3286919" y="2775744"/>
            <a:ext cx="290512" cy="336550"/>
          </a:xfrm>
          <a:prstGeom prst="rect">
            <a:avLst/>
          </a:prstGeom>
          <a:noFill/>
          <a:ln w="9525">
            <a:noFill/>
            <a:miter lim="800000"/>
            <a:headEnd/>
            <a:tailEnd/>
          </a:ln>
        </p:spPr>
        <p:txBody>
          <a:bodyPr wrap="none">
            <a:spAutoFit/>
          </a:bodyPr>
          <a:lstStyle/>
          <a:p>
            <a:r>
              <a:rPr lang="ar-SA" sz="1600">
                <a:latin typeface="Verdana" pitchFamily="34" charset="0"/>
              </a:rPr>
              <a:t>7</a:t>
            </a:r>
            <a:endParaRPr lang="en-US" sz="1600">
              <a:latin typeface="Verdana" pitchFamily="34" charset="0"/>
            </a:endParaRPr>
          </a:p>
        </p:txBody>
      </p:sp>
      <p:sp>
        <p:nvSpPr>
          <p:cNvPr id="214065" name="Text Box 47"/>
          <p:cNvSpPr txBox="1">
            <a:spLocks noChangeArrowheads="1"/>
          </p:cNvSpPr>
          <p:nvPr/>
        </p:nvSpPr>
        <p:spPr bwMode="auto">
          <a:xfrm rot="-5400000">
            <a:off x="2928144" y="2775744"/>
            <a:ext cx="290512" cy="336550"/>
          </a:xfrm>
          <a:prstGeom prst="rect">
            <a:avLst/>
          </a:prstGeom>
          <a:noFill/>
          <a:ln w="9525">
            <a:noFill/>
            <a:miter lim="800000"/>
            <a:headEnd/>
            <a:tailEnd/>
          </a:ln>
        </p:spPr>
        <p:txBody>
          <a:bodyPr wrap="none">
            <a:spAutoFit/>
          </a:bodyPr>
          <a:lstStyle/>
          <a:p>
            <a:r>
              <a:rPr lang="ar-SA" sz="1600">
                <a:latin typeface="Verdana" pitchFamily="34" charset="0"/>
              </a:rPr>
              <a:t>8</a:t>
            </a:r>
            <a:endParaRPr lang="en-US" sz="1600">
              <a:latin typeface="Verdana" pitchFamily="34" charset="0"/>
            </a:endParaRPr>
          </a:p>
        </p:txBody>
      </p:sp>
      <p:sp>
        <p:nvSpPr>
          <p:cNvPr id="214066" name="Text Box 48"/>
          <p:cNvSpPr txBox="1">
            <a:spLocks noChangeArrowheads="1"/>
          </p:cNvSpPr>
          <p:nvPr/>
        </p:nvSpPr>
        <p:spPr bwMode="auto">
          <a:xfrm rot="-5400000">
            <a:off x="2563019" y="2763044"/>
            <a:ext cx="290512" cy="336550"/>
          </a:xfrm>
          <a:prstGeom prst="rect">
            <a:avLst/>
          </a:prstGeom>
          <a:noFill/>
          <a:ln w="9525">
            <a:noFill/>
            <a:miter lim="800000"/>
            <a:headEnd/>
            <a:tailEnd/>
          </a:ln>
        </p:spPr>
        <p:txBody>
          <a:bodyPr wrap="none">
            <a:spAutoFit/>
          </a:bodyPr>
          <a:lstStyle/>
          <a:p>
            <a:r>
              <a:rPr lang="ar-SA" sz="1600">
                <a:latin typeface="Verdana" pitchFamily="34" charset="0"/>
              </a:rPr>
              <a:t>9</a:t>
            </a:r>
            <a:endParaRPr lang="en-US" sz="1600">
              <a:latin typeface="Verdana" pitchFamily="34" charset="0"/>
            </a:endParaRPr>
          </a:p>
        </p:txBody>
      </p:sp>
      <p:sp>
        <p:nvSpPr>
          <p:cNvPr id="214067" name="Line 49"/>
          <p:cNvSpPr>
            <a:spLocks noChangeShapeType="1"/>
          </p:cNvSpPr>
          <p:nvPr/>
        </p:nvSpPr>
        <p:spPr bwMode="auto">
          <a:xfrm>
            <a:off x="9355138" y="3087689"/>
            <a:ext cx="0" cy="287337"/>
          </a:xfrm>
          <a:prstGeom prst="line">
            <a:avLst/>
          </a:prstGeom>
          <a:noFill/>
          <a:ln w="57150">
            <a:solidFill>
              <a:srgbClr val="FF3300"/>
            </a:solidFill>
            <a:round/>
            <a:headEnd/>
            <a:tailEnd/>
          </a:ln>
        </p:spPr>
        <p:txBody>
          <a:bodyPr/>
          <a:lstStyle/>
          <a:p>
            <a:endParaRPr lang="en-US"/>
          </a:p>
        </p:txBody>
      </p:sp>
      <p:sp>
        <p:nvSpPr>
          <p:cNvPr id="214068" name="Line 50"/>
          <p:cNvSpPr>
            <a:spLocks noChangeShapeType="1"/>
          </p:cNvSpPr>
          <p:nvPr/>
        </p:nvSpPr>
        <p:spPr bwMode="auto">
          <a:xfrm>
            <a:off x="8634413" y="3087689"/>
            <a:ext cx="0" cy="287337"/>
          </a:xfrm>
          <a:prstGeom prst="line">
            <a:avLst/>
          </a:prstGeom>
          <a:noFill/>
          <a:ln w="57150">
            <a:solidFill>
              <a:srgbClr val="FF3300"/>
            </a:solidFill>
            <a:round/>
            <a:headEnd/>
            <a:tailEnd/>
          </a:ln>
        </p:spPr>
        <p:txBody>
          <a:bodyPr/>
          <a:lstStyle/>
          <a:p>
            <a:endParaRPr lang="en-US"/>
          </a:p>
        </p:txBody>
      </p:sp>
      <p:sp>
        <p:nvSpPr>
          <p:cNvPr id="214069" name="Line 51"/>
          <p:cNvSpPr>
            <a:spLocks noChangeShapeType="1"/>
          </p:cNvSpPr>
          <p:nvPr/>
        </p:nvSpPr>
        <p:spPr bwMode="auto">
          <a:xfrm>
            <a:off x="8994775" y="3087689"/>
            <a:ext cx="0" cy="287337"/>
          </a:xfrm>
          <a:prstGeom prst="line">
            <a:avLst/>
          </a:prstGeom>
          <a:noFill/>
          <a:ln w="57150">
            <a:solidFill>
              <a:srgbClr val="FF3300"/>
            </a:solidFill>
            <a:round/>
            <a:headEnd/>
            <a:tailEnd/>
          </a:ln>
        </p:spPr>
        <p:txBody>
          <a:bodyPr/>
          <a:lstStyle/>
          <a:p>
            <a:endParaRPr lang="en-US"/>
          </a:p>
        </p:txBody>
      </p:sp>
      <p:sp>
        <p:nvSpPr>
          <p:cNvPr id="214070" name="Line 52"/>
          <p:cNvSpPr>
            <a:spLocks noChangeShapeType="1"/>
          </p:cNvSpPr>
          <p:nvPr/>
        </p:nvSpPr>
        <p:spPr bwMode="auto">
          <a:xfrm>
            <a:off x="8274050" y="3087689"/>
            <a:ext cx="0" cy="287337"/>
          </a:xfrm>
          <a:prstGeom prst="line">
            <a:avLst/>
          </a:prstGeom>
          <a:noFill/>
          <a:ln w="57150">
            <a:solidFill>
              <a:srgbClr val="FF3300"/>
            </a:solidFill>
            <a:round/>
            <a:headEnd/>
            <a:tailEnd/>
          </a:ln>
        </p:spPr>
        <p:txBody>
          <a:bodyPr/>
          <a:lstStyle/>
          <a:p>
            <a:endParaRPr lang="en-US"/>
          </a:p>
        </p:txBody>
      </p:sp>
      <p:sp>
        <p:nvSpPr>
          <p:cNvPr id="214071" name="Line 53"/>
          <p:cNvSpPr>
            <a:spLocks noChangeShapeType="1"/>
          </p:cNvSpPr>
          <p:nvPr/>
        </p:nvSpPr>
        <p:spPr bwMode="auto">
          <a:xfrm>
            <a:off x="7915275" y="3087689"/>
            <a:ext cx="0" cy="287337"/>
          </a:xfrm>
          <a:prstGeom prst="line">
            <a:avLst/>
          </a:prstGeom>
          <a:noFill/>
          <a:ln w="57150">
            <a:solidFill>
              <a:srgbClr val="FF3300"/>
            </a:solidFill>
            <a:round/>
            <a:headEnd/>
            <a:tailEnd/>
          </a:ln>
        </p:spPr>
        <p:txBody>
          <a:bodyPr/>
          <a:lstStyle/>
          <a:p>
            <a:endParaRPr lang="en-US"/>
          </a:p>
        </p:txBody>
      </p:sp>
      <p:sp>
        <p:nvSpPr>
          <p:cNvPr id="214072" name="Line 54"/>
          <p:cNvSpPr>
            <a:spLocks noChangeShapeType="1"/>
          </p:cNvSpPr>
          <p:nvPr/>
        </p:nvSpPr>
        <p:spPr bwMode="auto">
          <a:xfrm>
            <a:off x="7554913" y="3087689"/>
            <a:ext cx="0" cy="287337"/>
          </a:xfrm>
          <a:prstGeom prst="line">
            <a:avLst/>
          </a:prstGeom>
          <a:noFill/>
          <a:ln w="57150">
            <a:solidFill>
              <a:srgbClr val="FF3300"/>
            </a:solidFill>
            <a:round/>
            <a:headEnd/>
            <a:tailEnd/>
          </a:ln>
        </p:spPr>
        <p:txBody>
          <a:bodyPr/>
          <a:lstStyle/>
          <a:p>
            <a:endParaRPr lang="en-US"/>
          </a:p>
        </p:txBody>
      </p:sp>
      <p:sp>
        <p:nvSpPr>
          <p:cNvPr id="214073" name="Line 55"/>
          <p:cNvSpPr>
            <a:spLocks noChangeShapeType="1"/>
          </p:cNvSpPr>
          <p:nvPr/>
        </p:nvSpPr>
        <p:spPr bwMode="auto">
          <a:xfrm>
            <a:off x="7194550" y="3087689"/>
            <a:ext cx="0" cy="287337"/>
          </a:xfrm>
          <a:prstGeom prst="line">
            <a:avLst/>
          </a:prstGeom>
          <a:noFill/>
          <a:ln w="57150">
            <a:solidFill>
              <a:srgbClr val="FF3300"/>
            </a:solidFill>
            <a:round/>
            <a:headEnd/>
            <a:tailEnd/>
          </a:ln>
        </p:spPr>
        <p:txBody>
          <a:bodyPr/>
          <a:lstStyle/>
          <a:p>
            <a:endParaRPr lang="en-US"/>
          </a:p>
        </p:txBody>
      </p:sp>
      <p:sp>
        <p:nvSpPr>
          <p:cNvPr id="214074" name="Line 56"/>
          <p:cNvSpPr>
            <a:spLocks noChangeShapeType="1"/>
          </p:cNvSpPr>
          <p:nvPr/>
        </p:nvSpPr>
        <p:spPr bwMode="auto">
          <a:xfrm>
            <a:off x="6834188" y="3087689"/>
            <a:ext cx="0" cy="287337"/>
          </a:xfrm>
          <a:prstGeom prst="line">
            <a:avLst/>
          </a:prstGeom>
          <a:noFill/>
          <a:ln w="57150">
            <a:solidFill>
              <a:srgbClr val="FF3300"/>
            </a:solidFill>
            <a:round/>
            <a:headEnd/>
            <a:tailEnd/>
          </a:ln>
        </p:spPr>
        <p:txBody>
          <a:bodyPr/>
          <a:lstStyle/>
          <a:p>
            <a:endParaRPr lang="en-US"/>
          </a:p>
        </p:txBody>
      </p:sp>
      <p:sp>
        <p:nvSpPr>
          <p:cNvPr id="214075" name="Line 57"/>
          <p:cNvSpPr>
            <a:spLocks noChangeShapeType="1"/>
          </p:cNvSpPr>
          <p:nvPr/>
        </p:nvSpPr>
        <p:spPr bwMode="auto">
          <a:xfrm>
            <a:off x="6473825" y="3087689"/>
            <a:ext cx="0" cy="287337"/>
          </a:xfrm>
          <a:prstGeom prst="line">
            <a:avLst/>
          </a:prstGeom>
          <a:noFill/>
          <a:ln w="57150">
            <a:solidFill>
              <a:srgbClr val="FF3300"/>
            </a:solidFill>
            <a:round/>
            <a:headEnd/>
            <a:tailEnd/>
          </a:ln>
        </p:spPr>
        <p:txBody>
          <a:bodyPr/>
          <a:lstStyle/>
          <a:p>
            <a:endParaRPr lang="en-US"/>
          </a:p>
        </p:txBody>
      </p:sp>
      <p:sp>
        <p:nvSpPr>
          <p:cNvPr id="214076" name="Text Box 58"/>
          <p:cNvSpPr txBox="1">
            <a:spLocks noChangeArrowheads="1"/>
          </p:cNvSpPr>
          <p:nvPr/>
        </p:nvSpPr>
        <p:spPr bwMode="auto">
          <a:xfrm rot="-5400000">
            <a:off x="9211469" y="2797969"/>
            <a:ext cx="290512" cy="336550"/>
          </a:xfrm>
          <a:prstGeom prst="rect">
            <a:avLst/>
          </a:prstGeom>
          <a:noFill/>
          <a:ln w="9525">
            <a:noFill/>
            <a:miter lim="800000"/>
            <a:headEnd/>
            <a:tailEnd/>
          </a:ln>
        </p:spPr>
        <p:txBody>
          <a:bodyPr wrap="none">
            <a:spAutoFit/>
          </a:bodyPr>
          <a:lstStyle/>
          <a:p>
            <a:r>
              <a:rPr lang="ar-SA" sz="1600">
                <a:latin typeface="Verdana" pitchFamily="34" charset="0"/>
              </a:rPr>
              <a:t>9</a:t>
            </a:r>
            <a:endParaRPr lang="en-US" sz="1600">
              <a:latin typeface="Verdana" pitchFamily="34" charset="0"/>
            </a:endParaRPr>
          </a:p>
        </p:txBody>
      </p:sp>
      <p:sp>
        <p:nvSpPr>
          <p:cNvPr id="214077" name="Text Box 59"/>
          <p:cNvSpPr txBox="1">
            <a:spLocks noChangeArrowheads="1"/>
          </p:cNvSpPr>
          <p:nvPr/>
        </p:nvSpPr>
        <p:spPr bwMode="auto">
          <a:xfrm rot="-5400000">
            <a:off x="8873332" y="2775744"/>
            <a:ext cx="290512" cy="336550"/>
          </a:xfrm>
          <a:prstGeom prst="rect">
            <a:avLst/>
          </a:prstGeom>
          <a:noFill/>
          <a:ln w="9525">
            <a:noFill/>
            <a:miter lim="800000"/>
            <a:headEnd/>
            <a:tailEnd/>
          </a:ln>
        </p:spPr>
        <p:txBody>
          <a:bodyPr wrap="none">
            <a:spAutoFit/>
          </a:bodyPr>
          <a:lstStyle/>
          <a:p>
            <a:r>
              <a:rPr lang="ar-SA" sz="1600">
                <a:latin typeface="Verdana" pitchFamily="34" charset="0"/>
              </a:rPr>
              <a:t>8</a:t>
            </a:r>
            <a:endParaRPr lang="en-US" sz="1600">
              <a:latin typeface="Verdana" pitchFamily="34" charset="0"/>
            </a:endParaRPr>
          </a:p>
        </p:txBody>
      </p:sp>
      <p:sp>
        <p:nvSpPr>
          <p:cNvPr id="214078" name="Text Box 60"/>
          <p:cNvSpPr txBox="1">
            <a:spLocks noChangeArrowheads="1"/>
          </p:cNvSpPr>
          <p:nvPr/>
        </p:nvSpPr>
        <p:spPr bwMode="auto">
          <a:xfrm rot="-5400000">
            <a:off x="8514557" y="2775744"/>
            <a:ext cx="290512" cy="336550"/>
          </a:xfrm>
          <a:prstGeom prst="rect">
            <a:avLst/>
          </a:prstGeom>
          <a:noFill/>
          <a:ln w="9525">
            <a:noFill/>
            <a:miter lim="800000"/>
            <a:headEnd/>
            <a:tailEnd/>
          </a:ln>
        </p:spPr>
        <p:txBody>
          <a:bodyPr wrap="none">
            <a:spAutoFit/>
          </a:bodyPr>
          <a:lstStyle/>
          <a:p>
            <a:r>
              <a:rPr lang="ar-SA" sz="1600">
                <a:latin typeface="Verdana" pitchFamily="34" charset="0"/>
              </a:rPr>
              <a:t>7</a:t>
            </a:r>
            <a:endParaRPr lang="en-US" sz="1600">
              <a:latin typeface="Verdana" pitchFamily="34" charset="0"/>
            </a:endParaRPr>
          </a:p>
        </p:txBody>
      </p:sp>
      <p:sp>
        <p:nvSpPr>
          <p:cNvPr id="214079" name="Text Box 61"/>
          <p:cNvSpPr txBox="1">
            <a:spLocks noChangeArrowheads="1"/>
          </p:cNvSpPr>
          <p:nvPr/>
        </p:nvSpPr>
        <p:spPr bwMode="auto">
          <a:xfrm rot="-5400000">
            <a:off x="8143082" y="2769394"/>
            <a:ext cx="290512" cy="336550"/>
          </a:xfrm>
          <a:prstGeom prst="rect">
            <a:avLst/>
          </a:prstGeom>
          <a:noFill/>
          <a:ln w="9525">
            <a:noFill/>
            <a:miter lim="800000"/>
            <a:headEnd/>
            <a:tailEnd/>
          </a:ln>
        </p:spPr>
        <p:txBody>
          <a:bodyPr wrap="none">
            <a:spAutoFit/>
          </a:bodyPr>
          <a:lstStyle/>
          <a:p>
            <a:r>
              <a:rPr lang="ar-SA" sz="1600">
                <a:latin typeface="Verdana" pitchFamily="34" charset="0"/>
              </a:rPr>
              <a:t>6</a:t>
            </a:r>
            <a:endParaRPr lang="en-US" sz="1600">
              <a:latin typeface="Verdana" pitchFamily="34" charset="0"/>
            </a:endParaRPr>
          </a:p>
        </p:txBody>
      </p:sp>
      <p:sp>
        <p:nvSpPr>
          <p:cNvPr id="214080" name="Text Box 62"/>
          <p:cNvSpPr txBox="1">
            <a:spLocks noChangeArrowheads="1"/>
          </p:cNvSpPr>
          <p:nvPr/>
        </p:nvSpPr>
        <p:spPr bwMode="auto">
          <a:xfrm rot="-5400000">
            <a:off x="7793832" y="2775744"/>
            <a:ext cx="290512" cy="336550"/>
          </a:xfrm>
          <a:prstGeom prst="rect">
            <a:avLst/>
          </a:prstGeom>
          <a:noFill/>
          <a:ln w="9525">
            <a:noFill/>
            <a:miter lim="800000"/>
            <a:headEnd/>
            <a:tailEnd/>
          </a:ln>
        </p:spPr>
        <p:txBody>
          <a:bodyPr wrap="none">
            <a:spAutoFit/>
          </a:bodyPr>
          <a:lstStyle/>
          <a:p>
            <a:r>
              <a:rPr lang="ar-SA" sz="1600">
                <a:latin typeface="Verdana" pitchFamily="34" charset="0"/>
              </a:rPr>
              <a:t>5</a:t>
            </a:r>
            <a:endParaRPr lang="en-US" sz="1600">
              <a:latin typeface="Verdana" pitchFamily="34" charset="0"/>
            </a:endParaRPr>
          </a:p>
        </p:txBody>
      </p:sp>
      <p:sp>
        <p:nvSpPr>
          <p:cNvPr id="214081" name="Text Box 63"/>
          <p:cNvSpPr txBox="1">
            <a:spLocks noChangeArrowheads="1"/>
          </p:cNvSpPr>
          <p:nvPr/>
        </p:nvSpPr>
        <p:spPr bwMode="auto">
          <a:xfrm rot="-5400000">
            <a:off x="7433469" y="2775744"/>
            <a:ext cx="290512" cy="336550"/>
          </a:xfrm>
          <a:prstGeom prst="rect">
            <a:avLst/>
          </a:prstGeom>
          <a:noFill/>
          <a:ln w="9525">
            <a:noFill/>
            <a:miter lim="800000"/>
            <a:headEnd/>
            <a:tailEnd/>
          </a:ln>
        </p:spPr>
        <p:txBody>
          <a:bodyPr wrap="none">
            <a:spAutoFit/>
          </a:bodyPr>
          <a:lstStyle/>
          <a:p>
            <a:r>
              <a:rPr lang="ar-SA" sz="1600">
                <a:latin typeface="Verdana" pitchFamily="34" charset="0"/>
              </a:rPr>
              <a:t>4</a:t>
            </a:r>
            <a:endParaRPr lang="en-US" sz="1600">
              <a:latin typeface="Verdana" pitchFamily="34" charset="0"/>
            </a:endParaRPr>
          </a:p>
        </p:txBody>
      </p:sp>
      <p:sp>
        <p:nvSpPr>
          <p:cNvPr id="214082" name="Text Box 64"/>
          <p:cNvSpPr txBox="1">
            <a:spLocks noChangeArrowheads="1"/>
          </p:cNvSpPr>
          <p:nvPr/>
        </p:nvSpPr>
        <p:spPr bwMode="auto">
          <a:xfrm rot="-5400000">
            <a:off x="7073107" y="2775744"/>
            <a:ext cx="290512" cy="336550"/>
          </a:xfrm>
          <a:prstGeom prst="rect">
            <a:avLst/>
          </a:prstGeom>
          <a:noFill/>
          <a:ln w="9525">
            <a:noFill/>
            <a:miter lim="800000"/>
            <a:headEnd/>
            <a:tailEnd/>
          </a:ln>
        </p:spPr>
        <p:txBody>
          <a:bodyPr wrap="none">
            <a:spAutoFit/>
          </a:bodyPr>
          <a:lstStyle/>
          <a:p>
            <a:r>
              <a:rPr lang="ar-SA" sz="1600">
                <a:latin typeface="Verdana" pitchFamily="34" charset="0"/>
              </a:rPr>
              <a:t>3</a:t>
            </a:r>
            <a:endParaRPr lang="en-US" sz="1600">
              <a:latin typeface="Verdana" pitchFamily="34" charset="0"/>
            </a:endParaRPr>
          </a:p>
        </p:txBody>
      </p:sp>
      <p:sp>
        <p:nvSpPr>
          <p:cNvPr id="214083" name="Text Box 65"/>
          <p:cNvSpPr txBox="1">
            <a:spLocks noChangeArrowheads="1"/>
          </p:cNvSpPr>
          <p:nvPr/>
        </p:nvSpPr>
        <p:spPr bwMode="auto">
          <a:xfrm rot="-5400000">
            <a:off x="6714332" y="2775744"/>
            <a:ext cx="290512" cy="336550"/>
          </a:xfrm>
          <a:prstGeom prst="rect">
            <a:avLst/>
          </a:prstGeom>
          <a:noFill/>
          <a:ln w="9525">
            <a:noFill/>
            <a:miter lim="800000"/>
            <a:headEnd/>
            <a:tailEnd/>
          </a:ln>
        </p:spPr>
        <p:txBody>
          <a:bodyPr wrap="none">
            <a:spAutoFit/>
          </a:bodyPr>
          <a:lstStyle/>
          <a:p>
            <a:r>
              <a:rPr lang="ar-SA" sz="1600">
                <a:latin typeface="Verdana" pitchFamily="34" charset="0"/>
              </a:rPr>
              <a:t>2</a:t>
            </a:r>
            <a:endParaRPr lang="en-US" sz="1600">
              <a:latin typeface="Verdana" pitchFamily="34" charset="0"/>
            </a:endParaRPr>
          </a:p>
        </p:txBody>
      </p:sp>
      <p:sp>
        <p:nvSpPr>
          <p:cNvPr id="214084" name="Text Box 66"/>
          <p:cNvSpPr txBox="1">
            <a:spLocks noChangeArrowheads="1"/>
          </p:cNvSpPr>
          <p:nvPr/>
        </p:nvSpPr>
        <p:spPr bwMode="auto">
          <a:xfrm rot="-5400000">
            <a:off x="6349207" y="2763044"/>
            <a:ext cx="290512" cy="336550"/>
          </a:xfrm>
          <a:prstGeom prst="rect">
            <a:avLst/>
          </a:prstGeom>
          <a:noFill/>
          <a:ln w="9525">
            <a:noFill/>
            <a:miter lim="800000"/>
            <a:headEnd/>
            <a:tailEnd/>
          </a:ln>
        </p:spPr>
        <p:txBody>
          <a:bodyPr wrap="none">
            <a:spAutoFit/>
          </a:bodyPr>
          <a:lstStyle/>
          <a:p>
            <a:r>
              <a:rPr lang="ar-SA" sz="1600">
                <a:latin typeface="Verdana" pitchFamily="34" charset="0"/>
              </a:rPr>
              <a:t>1</a:t>
            </a:r>
            <a:endParaRPr lang="en-US" sz="1600">
              <a:latin typeface="Verdana" pitchFamily="34" charset="0"/>
            </a:endParaRPr>
          </a:p>
        </p:txBody>
      </p:sp>
      <p:sp>
        <p:nvSpPr>
          <p:cNvPr id="214085" name="Line 104"/>
          <p:cNvSpPr>
            <a:spLocks noChangeShapeType="1"/>
          </p:cNvSpPr>
          <p:nvPr/>
        </p:nvSpPr>
        <p:spPr bwMode="auto">
          <a:xfrm>
            <a:off x="4778375" y="3363913"/>
            <a:ext cx="0" cy="792162"/>
          </a:xfrm>
          <a:prstGeom prst="line">
            <a:avLst/>
          </a:prstGeom>
          <a:noFill/>
          <a:ln w="9525">
            <a:solidFill>
              <a:schemeClr val="tx1"/>
            </a:solidFill>
            <a:round/>
            <a:headEnd/>
            <a:tailEnd type="oval" w="med" len="med"/>
          </a:ln>
        </p:spPr>
        <p:txBody>
          <a:bodyPr/>
          <a:lstStyle/>
          <a:p>
            <a:endParaRPr lang="en-US"/>
          </a:p>
        </p:txBody>
      </p:sp>
      <p:sp>
        <p:nvSpPr>
          <p:cNvPr id="214086" name="Line 105"/>
          <p:cNvSpPr>
            <a:spLocks noChangeShapeType="1"/>
          </p:cNvSpPr>
          <p:nvPr/>
        </p:nvSpPr>
        <p:spPr bwMode="auto">
          <a:xfrm flipH="1">
            <a:off x="4778375" y="4156075"/>
            <a:ext cx="1295400" cy="0"/>
          </a:xfrm>
          <a:prstGeom prst="line">
            <a:avLst/>
          </a:prstGeom>
          <a:noFill/>
          <a:ln w="9525">
            <a:solidFill>
              <a:schemeClr val="tx1"/>
            </a:solidFill>
            <a:round/>
            <a:headEnd/>
            <a:tailEnd/>
          </a:ln>
        </p:spPr>
        <p:txBody>
          <a:bodyPr/>
          <a:lstStyle/>
          <a:p>
            <a:endParaRPr lang="en-US"/>
          </a:p>
        </p:txBody>
      </p:sp>
      <p:sp>
        <p:nvSpPr>
          <p:cNvPr id="214087" name="Line 106"/>
          <p:cNvSpPr>
            <a:spLocks noChangeShapeType="1"/>
          </p:cNvSpPr>
          <p:nvPr/>
        </p:nvSpPr>
        <p:spPr bwMode="auto">
          <a:xfrm flipV="1">
            <a:off x="7442200" y="2643189"/>
            <a:ext cx="0" cy="720725"/>
          </a:xfrm>
          <a:prstGeom prst="line">
            <a:avLst/>
          </a:prstGeom>
          <a:noFill/>
          <a:ln w="9525">
            <a:solidFill>
              <a:schemeClr val="tx1"/>
            </a:solidFill>
            <a:round/>
            <a:headEnd/>
            <a:tailEnd type="oval" w="med" len="med"/>
          </a:ln>
        </p:spPr>
        <p:txBody>
          <a:bodyPr/>
          <a:lstStyle/>
          <a:p>
            <a:endParaRPr lang="en-US"/>
          </a:p>
        </p:txBody>
      </p:sp>
      <p:sp>
        <p:nvSpPr>
          <p:cNvPr id="214088" name="Line 107"/>
          <p:cNvSpPr>
            <a:spLocks noChangeShapeType="1"/>
          </p:cNvSpPr>
          <p:nvPr/>
        </p:nvSpPr>
        <p:spPr bwMode="auto">
          <a:xfrm flipH="1">
            <a:off x="6145214" y="2643188"/>
            <a:ext cx="1296987" cy="0"/>
          </a:xfrm>
          <a:prstGeom prst="line">
            <a:avLst/>
          </a:prstGeom>
          <a:noFill/>
          <a:ln w="9525">
            <a:solidFill>
              <a:schemeClr val="tx1"/>
            </a:solidFill>
            <a:round/>
            <a:headEnd/>
            <a:tailEnd/>
          </a:ln>
        </p:spPr>
        <p:txBody>
          <a:bodyPr/>
          <a:lstStyle/>
          <a:p>
            <a:endParaRPr lang="en-US"/>
          </a:p>
        </p:txBody>
      </p:sp>
      <p:sp>
        <p:nvSpPr>
          <p:cNvPr id="184" name="AutoShape 108"/>
          <p:cNvSpPr>
            <a:spLocks noChangeArrowheads="1"/>
          </p:cNvSpPr>
          <p:nvPr/>
        </p:nvSpPr>
        <p:spPr bwMode="auto">
          <a:xfrm rot="-6434487">
            <a:off x="4560095" y="4085433"/>
            <a:ext cx="288925" cy="287337"/>
          </a:xfrm>
          <a:prstGeom prst="sun">
            <a:avLst>
              <a:gd name="adj" fmla="val 12500"/>
            </a:avLst>
          </a:prstGeom>
          <a:solidFill>
            <a:srgbClr val="FFFF66"/>
          </a:solidFill>
          <a:ln w="9525">
            <a:solidFill>
              <a:schemeClr val="tx1"/>
            </a:solidFill>
            <a:miter lim="800000"/>
            <a:headEnd/>
            <a:tailEnd/>
          </a:ln>
        </p:spPr>
        <p:txBody>
          <a:bodyPr wrap="none" anchor="ctr"/>
          <a:lstStyle/>
          <a:p>
            <a:endParaRPr lang="ar-SA"/>
          </a:p>
        </p:txBody>
      </p:sp>
      <p:sp>
        <p:nvSpPr>
          <p:cNvPr id="214090" name="AutoShape 109"/>
          <p:cNvSpPr>
            <a:spLocks noChangeArrowheads="1"/>
          </p:cNvSpPr>
          <p:nvPr/>
        </p:nvSpPr>
        <p:spPr bwMode="auto">
          <a:xfrm>
            <a:off x="4595813" y="4003676"/>
            <a:ext cx="360362" cy="360363"/>
          </a:xfrm>
          <a:prstGeom prst="star4">
            <a:avLst>
              <a:gd name="adj" fmla="val 12500"/>
            </a:avLst>
          </a:prstGeom>
          <a:solidFill>
            <a:srgbClr val="FF3300"/>
          </a:solidFill>
          <a:ln w="9525">
            <a:solidFill>
              <a:schemeClr val="tx1"/>
            </a:solidFill>
            <a:miter lim="800000"/>
            <a:headEnd/>
            <a:tailEnd/>
          </a:ln>
        </p:spPr>
        <p:txBody>
          <a:bodyPr wrap="none" anchor="ctr"/>
          <a:lstStyle/>
          <a:p>
            <a:endParaRPr lang="ar-SA"/>
          </a:p>
        </p:txBody>
      </p:sp>
      <p:sp>
        <p:nvSpPr>
          <p:cNvPr id="186" name="Line 110"/>
          <p:cNvSpPr>
            <a:spLocks noChangeShapeType="1"/>
          </p:cNvSpPr>
          <p:nvPr/>
        </p:nvSpPr>
        <p:spPr bwMode="auto">
          <a:xfrm flipV="1">
            <a:off x="4778376" y="2787651"/>
            <a:ext cx="2447925" cy="1368425"/>
          </a:xfrm>
          <a:prstGeom prst="line">
            <a:avLst/>
          </a:prstGeom>
          <a:noFill/>
          <a:ln w="76200" cap="rnd">
            <a:solidFill>
              <a:schemeClr val="tx1"/>
            </a:solidFill>
            <a:prstDash val="sysDot"/>
            <a:round/>
            <a:headEnd/>
            <a:tailEnd type="arrow" w="med" len="med"/>
          </a:ln>
        </p:spPr>
        <p:txBody>
          <a:bodyPr/>
          <a:lstStyle/>
          <a:p>
            <a:endParaRPr lang="en-US"/>
          </a:p>
        </p:txBody>
      </p:sp>
      <p:sp>
        <p:nvSpPr>
          <p:cNvPr id="59415" name="Freeform 23">
            <a:hlinkClick r:id="" action="ppaction://hlinkshowjump?jump=firstslide"/>
          </p:cNvPr>
          <p:cNvSpPr>
            <a:spLocks/>
          </p:cNvSpPr>
          <p:nvPr/>
        </p:nvSpPr>
        <p:spPr bwMode="auto">
          <a:xfrm>
            <a:off x="2208214" y="6237288"/>
            <a:ext cx="574675" cy="576262"/>
          </a:xfrm>
          <a:custGeom>
            <a:avLst/>
            <a:gdLst/>
            <a:ahLst/>
            <a:cxnLst>
              <a:cxn ang="0">
                <a:pos x="0" y="363"/>
              </a:cxn>
              <a:cxn ang="0">
                <a:pos x="0" y="227"/>
              </a:cxn>
              <a:cxn ang="0">
                <a:pos x="90" y="136"/>
              </a:cxn>
              <a:cxn ang="0">
                <a:pos x="90" y="0"/>
              </a:cxn>
              <a:cxn ang="0">
                <a:pos x="362" y="0"/>
              </a:cxn>
              <a:cxn ang="0">
                <a:pos x="362" y="136"/>
              </a:cxn>
              <a:cxn ang="0">
                <a:pos x="317" y="181"/>
              </a:cxn>
              <a:cxn ang="0">
                <a:pos x="317" y="363"/>
              </a:cxn>
              <a:cxn ang="0">
                <a:pos x="226" y="363"/>
              </a:cxn>
              <a:cxn ang="0">
                <a:pos x="0" y="363"/>
              </a:cxn>
            </a:cxnLst>
            <a:rect l="0" t="0" r="r" b="b"/>
            <a:pathLst>
              <a:path w="362" h="363">
                <a:moveTo>
                  <a:pt x="0" y="363"/>
                </a:moveTo>
                <a:lnTo>
                  <a:pt x="0" y="227"/>
                </a:lnTo>
                <a:lnTo>
                  <a:pt x="90" y="136"/>
                </a:lnTo>
                <a:lnTo>
                  <a:pt x="90" y="0"/>
                </a:lnTo>
                <a:lnTo>
                  <a:pt x="362" y="0"/>
                </a:lnTo>
                <a:lnTo>
                  <a:pt x="362" y="136"/>
                </a:lnTo>
                <a:lnTo>
                  <a:pt x="317" y="181"/>
                </a:lnTo>
                <a:lnTo>
                  <a:pt x="317" y="363"/>
                </a:lnTo>
                <a:lnTo>
                  <a:pt x="226" y="363"/>
                </a:lnTo>
                <a:lnTo>
                  <a:pt x="0" y="363"/>
                </a:lnTo>
                <a:close/>
              </a:path>
            </a:pathLst>
          </a:custGeom>
          <a:noFill/>
          <a:ln w="9525">
            <a:noFill/>
            <a:round/>
            <a:headEnd/>
            <a:tailEnd/>
          </a:ln>
          <a:effectLst>
            <a:prstShdw prst="shdw17" dist="17961" dir="2700000">
              <a:schemeClr val="accent1">
                <a:gamma/>
                <a:shade val="60000"/>
                <a:invGamma/>
                <a:alpha val="50000"/>
              </a:schemeClr>
            </a:prstShdw>
          </a:effectLst>
        </p:spPr>
        <p:txBody>
          <a:bodyPr/>
          <a:lstStyle/>
          <a:p>
            <a:pPr>
              <a:defRPr/>
            </a:pPr>
            <a:endParaRPr lang="fa-IR">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2E913F20-3FAA-4128-8D06-C3B0AA9DFCF9}" type="slidenum">
              <a:rPr lang="en-US" smtClean="0"/>
              <a:t>167</a:t>
            </a:fld>
            <a:endParaRPr lang="en-US"/>
          </a:p>
        </p:txBody>
      </p:sp>
    </p:spTree>
    <p:extLst>
      <p:ext uri="{BB962C8B-B14F-4D97-AF65-F5344CB8AC3E}">
        <p14:creationId xmlns:p14="http://schemas.microsoft.com/office/powerpoint/2010/main" val="3178543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edge">
                                      <p:cBhvr>
                                        <p:cTn id="7" dur="2000"/>
                                        <p:tgtEl>
                                          <p:spTgt spid="85"/>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14046"/>
                                        </p:tgtEl>
                                        <p:attrNameLst>
                                          <p:attrName>style.visibility</p:attrName>
                                        </p:attrNameLst>
                                      </p:cBhvr>
                                      <p:to>
                                        <p:strVal val="visible"/>
                                      </p:to>
                                    </p:set>
                                    <p:animEffect transition="in" filter="wedge">
                                      <p:cBhvr>
                                        <p:cTn id="13" dur="2000"/>
                                        <p:tgtEl>
                                          <p:spTgt spid="214046"/>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14047"/>
                                        </p:tgtEl>
                                        <p:attrNameLst>
                                          <p:attrName>style.visibility</p:attrName>
                                        </p:attrNameLst>
                                      </p:cBhvr>
                                      <p:to>
                                        <p:strVal val="visible"/>
                                      </p:to>
                                    </p:set>
                                    <p:animEffect transition="in" filter="wedge">
                                      <p:cBhvr>
                                        <p:cTn id="16" dur="2000"/>
                                        <p:tgtEl>
                                          <p:spTgt spid="214047"/>
                                        </p:tgtEl>
                                      </p:cBhvr>
                                    </p:animEffect>
                                  </p:childTnLst>
                                </p:cTn>
                              </p:par>
                              <p:par>
                                <p:cTn id="17" presetID="2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edge">
                                      <p:cBhvr>
                                        <p:cTn id="19" dur="2000"/>
                                        <p:tgtEl>
                                          <p:spTgt spid="3"/>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214049"/>
                                        </p:tgtEl>
                                        <p:attrNameLst>
                                          <p:attrName>style.visibility</p:attrName>
                                        </p:attrNameLst>
                                      </p:cBhvr>
                                      <p:to>
                                        <p:strVal val="visible"/>
                                      </p:to>
                                    </p:set>
                                    <p:animEffect transition="in" filter="wedge">
                                      <p:cBhvr>
                                        <p:cTn id="22" dur="2000"/>
                                        <p:tgtEl>
                                          <p:spTgt spid="214049"/>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214050"/>
                                        </p:tgtEl>
                                        <p:attrNameLst>
                                          <p:attrName>style.visibility</p:attrName>
                                        </p:attrNameLst>
                                      </p:cBhvr>
                                      <p:to>
                                        <p:strVal val="visible"/>
                                      </p:to>
                                    </p:set>
                                    <p:animEffect transition="in" filter="wedge">
                                      <p:cBhvr>
                                        <p:cTn id="25" dur="2000"/>
                                        <p:tgtEl>
                                          <p:spTgt spid="214050"/>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214051"/>
                                        </p:tgtEl>
                                        <p:attrNameLst>
                                          <p:attrName>style.visibility</p:attrName>
                                        </p:attrNameLst>
                                      </p:cBhvr>
                                      <p:to>
                                        <p:strVal val="visible"/>
                                      </p:to>
                                    </p:set>
                                    <p:animEffect transition="in" filter="wedge">
                                      <p:cBhvr>
                                        <p:cTn id="28" dur="2000"/>
                                        <p:tgtEl>
                                          <p:spTgt spid="214051"/>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214052"/>
                                        </p:tgtEl>
                                        <p:attrNameLst>
                                          <p:attrName>style.visibility</p:attrName>
                                        </p:attrNameLst>
                                      </p:cBhvr>
                                      <p:to>
                                        <p:strVal val="visible"/>
                                      </p:to>
                                    </p:set>
                                    <p:animEffect transition="in" filter="wedge">
                                      <p:cBhvr>
                                        <p:cTn id="31" dur="2000"/>
                                        <p:tgtEl>
                                          <p:spTgt spid="214052"/>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214053"/>
                                        </p:tgtEl>
                                        <p:attrNameLst>
                                          <p:attrName>style.visibility</p:attrName>
                                        </p:attrNameLst>
                                      </p:cBhvr>
                                      <p:to>
                                        <p:strVal val="visible"/>
                                      </p:to>
                                    </p:set>
                                    <p:animEffect transition="in" filter="wedge">
                                      <p:cBhvr>
                                        <p:cTn id="34" dur="2000"/>
                                        <p:tgtEl>
                                          <p:spTgt spid="214053"/>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214054"/>
                                        </p:tgtEl>
                                        <p:attrNameLst>
                                          <p:attrName>style.visibility</p:attrName>
                                        </p:attrNameLst>
                                      </p:cBhvr>
                                      <p:to>
                                        <p:strVal val="visible"/>
                                      </p:to>
                                    </p:set>
                                    <p:animEffect transition="in" filter="wedge">
                                      <p:cBhvr>
                                        <p:cTn id="37" dur="2000"/>
                                        <p:tgtEl>
                                          <p:spTgt spid="214054"/>
                                        </p:tgtEl>
                                      </p:cBhvr>
                                    </p:animEffect>
                                  </p:childTnLst>
                                </p:cTn>
                              </p:par>
                              <p:par>
                                <p:cTn id="38" presetID="20" presetClass="entr" presetSubtype="0" fill="hold" grpId="0" nodeType="withEffect">
                                  <p:stCondLst>
                                    <p:cond delay="0"/>
                                  </p:stCondLst>
                                  <p:childTnLst>
                                    <p:set>
                                      <p:cBhvr>
                                        <p:cTn id="39" dur="1" fill="hold">
                                          <p:stCondLst>
                                            <p:cond delay="0"/>
                                          </p:stCondLst>
                                        </p:cTn>
                                        <p:tgtEl>
                                          <p:spTgt spid="214055"/>
                                        </p:tgtEl>
                                        <p:attrNameLst>
                                          <p:attrName>style.visibility</p:attrName>
                                        </p:attrNameLst>
                                      </p:cBhvr>
                                      <p:to>
                                        <p:strVal val="visible"/>
                                      </p:to>
                                    </p:set>
                                    <p:animEffect transition="in" filter="wedge">
                                      <p:cBhvr>
                                        <p:cTn id="40" dur="2000"/>
                                        <p:tgtEl>
                                          <p:spTgt spid="214055"/>
                                        </p:tgtEl>
                                      </p:cBhvr>
                                    </p:animEffect>
                                  </p:childTnLst>
                                </p:cTn>
                              </p:par>
                              <p:par>
                                <p:cTn id="41" presetID="20" presetClass="entr" presetSubtype="0" fill="hold" grpId="0" nodeType="withEffect">
                                  <p:stCondLst>
                                    <p:cond delay="0"/>
                                  </p:stCondLst>
                                  <p:childTnLst>
                                    <p:set>
                                      <p:cBhvr>
                                        <p:cTn id="42" dur="1" fill="hold">
                                          <p:stCondLst>
                                            <p:cond delay="0"/>
                                          </p:stCondLst>
                                        </p:cTn>
                                        <p:tgtEl>
                                          <p:spTgt spid="214056"/>
                                        </p:tgtEl>
                                        <p:attrNameLst>
                                          <p:attrName>style.visibility</p:attrName>
                                        </p:attrNameLst>
                                      </p:cBhvr>
                                      <p:to>
                                        <p:strVal val="visible"/>
                                      </p:to>
                                    </p:set>
                                    <p:animEffect transition="in" filter="wedge">
                                      <p:cBhvr>
                                        <p:cTn id="43" dur="2000"/>
                                        <p:tgtEl>
                                          <p:spTgt spid="214056"/>
                                        </p:tgtEl>
                                      </p:cBhvr>
                                    </p:animEffect>
                                  </p:childTnLst>
                                </p:cTn>
                              </p:par>
                              <p:par>
                                <p:cTn id="44" presetID="20" presetClass="entr" presetSubtype="0" fill="hold" grpId="0" nodeType="withEffect">
                                  <p:stCondLst>
                                    <p:cond delay="0"/>
                                  </p:stCondLst>
                                  <p:childTnLst>
                                    <p:set>
                                      <p:cBhvr>
                                        <p:cTn id="45" dur="1" fill="hold">
                                          <p:stCondLst>
                                            <p:cond delay="0"/>
                                          </p:stCondLst>
                                        </p:cTn>
                                        <p:tgtEl>
                                          <p:spTgt spid="214057"/>
                                        </p:tgtEl>
                                        <p:attrNameLst>
                                          <p:attrName>style.visibility</p:attrName>
                                        </p:attrNameLst>
                                      </p:cBhvr>
                                      <p:to>
                                        <p:strVal val="visible"/>
                                      </p:to>
                                    </p:set>
                                    <p:animEffect transition="in" filter="wedge">
                                      <p:cBhvr>
                                        <p:cTn id="46" dur="2000"/>
                                        <p:tgtEl>
                                          <p:spTgt spid="214057"/>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214058"/>
                                        </p:tgtEl>
                                        <p:attrNameLst>
                                          <p:attrName>style.visibility</p:attrName>
                                        </p:attrNameLst>
                                      </p:cBhvr>
                                      <p:to>
                                        <p:strVal val="visible"/>
                                      </p:to>
                                    </p:set>
                                    <p:animEffect transition="in" filter="wedge">
                                      <p:cBhvr>
                                        <p:cTn id="49" dur="2000"/>
                                        <p:tgtEl>
                                          <p:spTgt spid="214058"/>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4059"/>
                                        </p:tgtEl>
                                        <p:attrNameLst>
                                          <p:attrName>style.visibility</p:attrName>
                                        </p:attrNameLst>
                                      </p:cBhvr>
                                      <p:to>
                                        <p:strVal val="visible"/>
                                      </p:to>
                                    </p:set>
                                    <p:animEffect transition="in" filter="wedge">
                                      <p:cBhvr>
                                        <p:cTn id="52" dur="2000"/>
                                        <p:tgtEl>
                                          <p:spTgt spid="214059"/>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214060"/>
                                        </p:tgtEl>
                                        <p:attrNameLst>
                                          <p:attrName>style.visibility</p:attrName>
                                        </p:attrNameLst>
                                      </p:cBhvr>
                                      <p:to>
                                        <p:strVal val="visible"/>
                                      </p:to>
                                    </p:set>
                                    <p:animEffect transition="in" filter="wedge">
                                      <p:cBhvr>
                                        <p:cTn id="55" dur="2000"/>
                                        <p:tgtEl>
                                          <p:spTgt spid="214060"/>
                                        </p:tgtEl>
                                      </p:cBhvr>
                                    </p:animEffect>
                                  </p:childTnLst>
                                </p:cTn>
                              </p:par>
                              <p:par>
                                <p:cTn id="56" presetID="20" presetClass="entr" presetSubtype="0" fill="hold" grpId="0" nodeType="withEffect">
                                  <p:stCondLst>
                                    <p:cond delay="0"/>
                                  </p:stCondLst>
                                  <p:childTnLst>
                                    <p:set>
                                      <p:cBhvr>
                                        <p:cTn id="57" dur="1" fill="hold">
                                          <p:stCondLst>
                                            <p:cond delay="0"/>
                                          </p:stCondLst>
                                        </p:cTn>
                                        <p:tgtEl>
                                          <p:spTgt spid="214061"/>
                                        </p:tgtEl>
                                        <p:attrNameLst>
                                          <p:attrName>style.visibility</p:attrName>
                                        </p:attrNameLst>
                                      </p:cBhvr>
                                      <p:to>
                                        <p:strVal val="visible"/>
                                      </p:to>
                                    </p:set>
                                    <p:animEffect transition="in" filter="wedge">
                                      <p:cBhvr>
                                        <p:cTn id="58" dur="2000"/>
                                        <p:tgtEl>
                                          <p:spTgt spid="214061"/>
                                        </p:tgtEl>
                                      </p:cBhvr>
                                    </p:animEffect>
                                  </p:childTnLst>
                                </p:cTn>
                              </p:par>
                              <p:par>
                                <p:cTn id="59" presetID="20" presetClass="entr" presetSubtype="0" fill="hold" grpId="0" nodeType="withEffect">
                                  <p:stCondLst>
                                    <p:cond delay="0"/>
                                  </p:stCondLst>
                                  <p:childTnLst>
                                    <p:set>
                                      <p:cBhvr>
                                        <p:cTn id="60" dur="1" fill="hold">
                                          <p:stCondLst>
                                            <p:cond delay="0"/>
                                          </p:stCondLst>
                                        </p:cTn>
                                        <p:tgtEl>
                                          <p:spTgt spid="214062"/>
                                        </p:tgtEl>
                                        <p:attrNameLst>
                                          <p:attrName>style.visibility</p:attrName>
                                        </p:attrNameLst>
                                      </p:cBhvr>
                                      <p:to>
                                        <p:strVal val="visible"/>
                                      </p:to>
                                    </p:set>
                                    <p:animEffect transition="in" filter="wedge">
                                      <p:cBhvr>
                                        <p:cTn id="61" dur="2000"/>
                                        <p:tgtEl>
                                          <p:spTgt spid="214062"/>
                                        </p:tgtEl>
                                      </p:cBhvr>
                                    </p:animEffect>
                                  </p:childTnLst>
                                </p:cTn>
                              </p:par>
                              <p:par>
                                <p:cTn id="62" presetID="20" presetClass="entr" presetSubtype="0" fill="hold" grpId="0" nodeType="withEffect">
                                  <p:stCondLst>
                                    <p:cond delay="0"/>
                                  </p:stCondLst>
                                  <p:childTnLst>
                                    <p:set>
                                      <p:cBhvr>
                                        <p:cTn id="63" dur="1" fill="hold">
                                          <p:stCondLst>
                                            <p:cond delay="0"/>
                                          </p:stCondLst>
                                        </p:cTn>
                                        <p:tgtEl>
                                          <p:spTgt spid="214063"/>
                                        </p:tgtEl>
                                        <p:attrNameLst>
                                          <p:attrName>style.visibility</p:attrName>
                                        </p:attrNameLst>
                                      </p:cBhvr>
                                      <p:to>
                                        <p:strVal val="visible"/>
                                      </p:to>
                                    </p:set>
                                    <p:animEffect transition="in" filter="wedge">
                                      <p:cBhvr>
                                        <p:cTn id="64" dur="2000"/>
                                        <p:tgtEl>
                                          <p:spTgt spid="214063"/>
                                        </p:tgtEl>
                                      </p:cBhvr>
                                    </p:animEffect>
                                  </p:childTnLst>
                                </p:cTn>
                              </p:par>
                              <p:par>
                                <p:cTn id="65" presetID="20" presetClass="entr" presetSubtype="0" fill="hold" grpId="0" nodeType="withEffect">
                                  <p:stCondLst>
                                    <p:cond delay="0"/>
                                  </p:stCondLst>
                                  <p:childTnLst>
                                    <p:set>
                                      <p:cBhvr>
                                        <p:cTn id="66" dur="1" fill="hold">
                                          <p:stCondLst>
                                            <p:cond delay="0"/>
                                          </p:stCondLst>
                                        </p:cTn>
                                        <p:tgtEl>
                                          <p:spTgt spid="214064"/>
                                        </p:tgtEl>
                                        <p:attrNameLst>
                                          <p:attrName>style.visibility</p:attrName>
                                        </p:attrNameLst>
                                      </p:cBhvr>
                                      <p:to>
                                        <p:strVal val="visible"/>
                                      </p:to>
                                    </p:set>
                                    <p:animEffect transition="in" filter="wedge">
                                      <p:cBhvr>
                                        <p:cTn id="67" dur="2000"/>
                                        <p:tgtEl>
                                          <p:spTgt spid="214064"/>
                                        </p:tgtEl>
                                      </p:cBhvr>
                                    </p:animEffect>
                                  </p:childTnLst>
                                </p:cTn>
                              </p:par>
                              <p:par>
                                <p:cTn id="68" presetID="20" presetClass="entr" presetSubtype="0" fill="hold" grpId="0" nodeType="withEffect">
                                  <p:stCondLst>
                                    <p:cond delay="0"/>
                                  </p:stCondLst>
                                  <p:childTnLst>
                                    <p:set>
                                      <p:cBhvr>
                                        <p:cTn id="69" dur="1" fill="hold">
                                          <p:stCondLst>
                                            <p:cond delay="0"/>
                                          </p:stCondLst>
                                        </p:cTn>
                                        <p:tgtEl>
                                          <p:spTgt spid="214065"/>
                                        </p:tgtEl>
                                        <p:attrNameLst>
                                          <p:attrName>style.visibility</p:attrName>
                                        </p:attrNameLst>
                                      </p:cBhvr>
                                      <p:to>
                                        <p:strVal val="visible"/>
                                      </p:to>
                                    </p:set>
                                    <p:animEffect transition="in" filter="wedge">
                                      <p:cBhvr>
                                        <p:cTn id="70" dur="2000"/>
                                        <p:tgtEl>
                                          <p:spTgt spid="214065"/>
                                        </p:tgtEl>
                                      </p:cBhvr>
                                    </p:animEffect>
                                  </p:childTnLst>
                                </p:cTn>
                              </p:par>
                              <p:par>
                                <p:cTn id="71" presetID="20" presetClass="entr" presetSubtype="0" fill="hold" grpId="0" nodeType="withEffect">
                                  <p:stCondLst>
                                    <p:cond delay="0"/>
                                  </p:stCondLst>
                                  <p:childTnLst>
                                    <p:set>
                                      <p:cBhvr>
                                        <p:cTn id="72" dur="1" fill="hold">
                                          <p:stCondLst>
                                            <p:cond delay="0"/>
                                          </p:stCondLst>
                                        </p:cTn>
                                        <p:tgtEl>
                                          <p:spTgt spid="214066"/>
                                        </p:tgtEl>
                                        <p:attrNameLst>
                                          <p:attrName>style.visibility</p:attrName>
                                        </p:attrNameLst>
                                      </p:cBhvr>
                                      <p:to>
                                        <p:strVal val="visible"/>
                                      </p:to>
                                    </p:set>
                                    <p:animEffect transition="in" filter="wedge">
                                      <p:cBhvr>
                                        <p:cTn id="73" dur="2000"/>
                                        <p:tgtEl>
                                          <p:spTgt spid="214066"/>
                                        </p:tgtEl>
                                      </p:cBhvr>
                                    </p:animEffect>
                                  </p:childTnLst>
                                </p:cTn>
                              </p:par>
                              <p:par>
                                <p:cTn id="74" presetID="20" presetClass="entr" presetSubtype="0" fill="hold" grpId="0" nodeType="withEffect">
                                  <p:stCondLst>
                                    <p:cond delay="0"/>
                                  </p:stCondLst>
                                  <p:childTnLst>
                                    <p:set>
                                      <p:cBhvr>
                                        <p:cTn id="75" dur="1" fill="hold">
                                          <p:stCondLst>
                                            <p:cond delay="0"/>
                                          </p:stCondLst>
                                        </p:cTn>
                                        <p:tgtEl>
                                          <p:spTgt spid="214067"/>
                                        </p:tgtEl>
                                        <p:attrNameLst>
                                          <p:attrName>style.visibility</p:attrName>
                                        </p:attrNameLst>
                                      </p:cBhvr>
                                      <p:to>
                                        <p:strVal val="visible"/>
                                      </p:to>
                                    </p:set>
                                    <p:animEffect transition="in" filter="wedge">
                                      <p:cBhvr>
                                        <p:cTn id="76" dur="2000"/>
                                        <p:tgtEl>
                                          <p:spTgt spid="214067"/>
                                        </p:tgtEl>
                                      </p:cBhvr>
                                    </p:animEffect>
                                  </p:childTnLst>
                                </p:cTn>
                              </p:par>
                              <p:par>
                                <p:cTn id="77" presetID="20" presetClass="entr" presetSubtype="0" fill="hold" grpId="0" nodeType="withEffect">
                                  <p:stCondLst>
                                    <p:cond delay="0"/>
                                  </p:stCondLst>
                                  <p:childTnLst>
                                    <p:set>
                                      <p:cBhvr>
                                        <p:cTn id="78" dur="1" fill="hold">
                                          <p:stCondLst>
                                            <p:cond delay="0"/>
                                          </p:stCondLst>
                                        </p:cTn>
                                        <p:tgtEl>
                                          <p:spTgt spid="214068"/>
                                        </p:tgtEl>
                                        <p:attrNameLst>
                                          <p:attrName>style.visibility</p:attrName>
                                        </p:attrNameLst>
                                      </p:cBhvr>
                                      <p:to>
                                        <p:strVal val="visible"/>
                                      </p:to>
                                    </p:set>
                                    <p:animEffect transition="in" filter="wedge">
                                      <p:cBhvr>
                                        <p:cTn id="79" dur="2000"/>
                                        <p:tgtEl>
                                          <p:spTgt spid="214068"/>
                                        </p:tgtEl>
                                      </p:cBhvr>
                                    </p:animEffect>
                                  </p:childTnLst>
                                </p:cTn>
                              </p:par>
                              <p:par>
                                <p:cTn id="80" presetID="20" presetClass="entr" presetSubtype="0" fill="hold" grpId="0" nodeType="withEffect">
                                  <p:stCondLst>
                                    <p:cond delay="0"/>
                                  </p:stCondLst>
                                  <p:childTnLst>
                                    <p:set>
                                      <p:cBhvr>
                                        <p:cTn id="81" dur="1" fill="hold">
                                          <p:stCondLst>
                                            <p:cond delay="0"/>
                                          </p:stCondLst>
                                        </p:cTn>
                                        <p:tgtEl>
                                          <p:spTgt spid="214069"/>
                                        </p:tgtEl>
                                        <p:attrNameLst>
                                          <p:attrName>style.visibility</p:attrName>
                                        </p:attrNameLst>
                                      </p:cBhvr>
                                      <p:to>
                                        <p:strVal val="visible"/>
                                      </p:to>
                                    </p:set>
                                    <p:animEffect transition="in" filter="wedge">
                                      <p:cBhvr>
                                        <p:cTn id="82" dur="2000"/>
                                        <p:tgtEl>
                                          <p:spTgt spid="214069"/>
                                        </p:tgtEl>
                                      </p:cBhvr>
                                    </p:animEffect>
                                  </p:childTnLst>
                                </p:cTn>
                              </p:par>
                              <p:par>
                                <p:cTn id="83" presetID="20" presetClass="entr" presetSubtype="0" fill="hold" grpId="0" nodeType="withEffect">
                                  <p:stCondLst>
                                    <p:cond delay="0"/>
                                  </p:stCondLst>
                                  <p:childTnLst>
                                    <p:set>
                                      <p:cBhvr>
                                        <p:cTn id="84" dur="1" fill="hold">
                                          <p:stCondLst>
                                            <p:cond delay="0"/>
                                          </p:stCondLst>
                                        </p:cTn>
                                        <p:tgtEl>
                                          <p:spTgt spid="214070"/>
                                        </p:tgtEl>
                                        <p:attrNameLst>
                                          <p:attrName>style.visibility</p:attrName>
                                        </p:attrNameLst>
                                      </p:cBhvr>
                                      <p:to>
                                        <p:strVal val="visible"/>
                                      </p:to>
                                    </p:set>
                                    <p:animEffect transition="in" filter="wedge">
                                      <p:cBhvr>
                                        <p:cTn id="85" dur="2000"/>
                                        <p:tgtEl>
                                          <p:spTgt spid="214070"/>
                                        </p:tgtEl>
                                      </p:cBhvr>
                                    </p:animEffect>
                                  </p:childTnLst>
                                </p:cTn>
                              </p:par>
                              <p:par>
                                <p:cTn id="86" presetID="20" presetClass="entr" presetSubtype="0" fill="hold" grpId="0" nodeType="withEffect">
                                  <p:stCondLst>
                                    <p:cond delay="0"/>
                                  </p:stCondLst>
                                  <p:childTnLst>
                                    <p:set>
                                      <p:cBhvr>
                                        <p:cTn id="87" dur="1" fill="hold">
                                          <p:stCondLst>
                                            <p:cond delay="0"/>
                                          </p:stCondLst>
                                        </p:cTn>
                                        <p:tgtEl>
                                          <p:spTgt spid="214071"/>
                                        </p:tgtEl>
                                        <p:attrNameLst>
                                          <p:attrName>style.visibility</p:attrName>
                                        </p:attrNameLst>
                                      </p:cBhvr>
                                      <p:to>
                                        <p:strVal val="visible"/>
                                      </p:to>
                                    </p:set>
                                    <p:animEffect transition="in" filter="wedge">
                                      <p:cBhvr>
                                        <p:cTn id="88" dur="2000"/>
                                        <p:tgtEl>
                                          <p:spTgt spid="214071"/>
                                        </p:tgtEl>
                                      </p:cBhvr>
                                    </p:animEffect>
                                  </p:childTnLst>
                                </p:cTn>
                              </p:par>
                              <p:par>
                                <p:cTn id="89" presetID="20" presetClass="entr" presetSubtype="0" fill="hold" grpId="0" nodeType="withEffect">
                                  <p:stCondLst>
                                    <p:cond delay="0"/>
                                  </p:stCondLst>
                                  <p:childTnLst>
                                    <p:set>
                                      <p:cBhvr>
                                        <p:cTn id="90" dur="1" fill="hold">
                                          <p:stCondLst>
                                            <p:cond delay="0"/>
                                          </p:stCondLst>
                                        </p:cTn>
                                        <p:tgtEl>
                                          <p:spTgt spid="214072"/>
                                        </p:tgtEl>
                                        <p:attrNameLst>
                                          <p:attrName>style.visibility</p:attrName>
                                        </p:attrNameLst>
                                      </p:cBhvr>
                                      <p:to>
                                        <p:strVal val="visible"/>
                                      </p:to>
                                    </p:set>
                                    <p:animEffect transition="in" filter="wedge">
                                      <p:cBhvr>
                                        <p:cTn id="91" dur="2000"/>
                                        <p:tgtEl>
                                          <p:spTgt spid="214072"/>
                                        </p:tgtEl>
                                      </p:cBhvr>
                                    </p:animEffect>
                                  </p:childTnLst>
                                </p:cTn>
                              </p:par>
                              <p:par>
                                <p:cTn id="92" presetID="20" presetClass="entr" presetSubtype="0" fill="hold" grpId="0" nodeType="withEffect">
                                  <p:stCondLst>
                                    <p:cond delay="0"/>
                                  </p:stCondLst>
                                  <p:childTnLst>
                                    <p:set>
                                      <p:cBhvr>
                                        <p:cTn id="93" dur="1" fill="hold">
                                          <p:stCondLst>
                                            <p:cond delay="0"/>
                                          </p:stCondLst>
                                        </p:cTn>
                                        <p:tgtEl>
                                          <p:spTgt spid="214073"/>
                                        </p:tgtEl>
                                        <p:attrNameLst>
                                          <p:attrName>style.visibility</p:attrName>
                                        </p:attrNameLst>
                                      </p:cBhvr>
                                      <p:to>
                                        <p:strVal val="visible"/>
                                      </p:to>
                                    </p:set>
                                    <p:animEffect transition="in" filter="wedge">
                                      <p:cBhvr>
                                        <p:cTn id="94" dur="2000"/>
                                        <p:tgtEl>
                                          <p:spTgt spid="214073"/>
                                        </p:tgtEl>
                                      </p:cBhvr>
                                    </p:animEffect>
                                  </p:childTnLst>
                                </p:cTn>
                              </p:par>
                              <p:par>
                                <p:cTn id="95" presetID="20" presetClass="entr" presetSubtype="0" fill="hold" grpId="0" nodeType="withEffect">
                                  <p:stCondLst>
                                    <p:cond delay="0"/>
                                  </p:stCondLst>
                                  <p:childTnLst>
                                    <p:set>
                                      <p:cBhvr>
                                        <p:cTn id="96" dur="1" fill="hold">
                                          <p:stCondLst>
                                            <p:cond delay="0"/>
                                          </p:stCondLst>
                                        </p:cTn>
                                        <p:tgtEl>
                                          <p:spTgt spid="214074"/>
                                        </p:tgtEl>
                                        <p:attrNameLst>
                                          <p:attrName>style.visibility</p:attrName>
                                        </p:attrNameLst>
                                      </p:cBhvr>
                                      <p:to>
                                        <p:strVal val="visible"/>
                                      </p:to>
                                    </p:set>
                                    <p:animEffect transition="in" filter="wedge">
                                      <p:cBhvr>
                                        <p:cTn id="97" dur="2000"/>
                                        <p:tgtEl>
                                          <p:spTgt spid="214074"/>
                                        </p:tgtEl>
                                      </p:cBhvr>
                                    </p:animEffect>
                                  </p:childTnLst>
                                </p:cTn>
                              </p:par>
                              <p:par>
                                <p:cTn id="98" presetID="20" presetClass="entr" presetSubtype="0" fill="hold" grpId="0" nodeType="withEffect">
                                  <p:stCondLst>
                                    <p:cond delay="0"/>
                                  </p:stCondLst>
                                  <p:childTnLst>
                                    <p:set>
                                      <p:cBhvr>
                                        <p:cTn id="99" dur="1" fill="hold">
                                          <p:stCondLst>
                                            <p:cond delay="0"/>
                                          </p:stCondLst>
                                        </p:cTn>
                                        <p:tgtEl>
                                          <p:spTgt spid="214075"/>
                                        </p:tgtEl>
                                        <p:attrNameLst>
                                          <p:attrName>style.visibility</p:attrName>
                                        </p:attrNameLst>
                                      </p:cBhvr>
                                      <p:to>
                                        <p:strVal val="visible"/>
                                      </p:to>
                                    </p:set>
                                    <p:animEffect transition="in" filter="wedge">
                                      <p:cBhvr>
                                        <p:cTn id="100" dur="2000"/>
                                        <p:tgtEl>
                                          <p:spTgt spid="214075"/>
                                        </p:tgtEl>
                                      </p:cBhvr>
                                    </p:animEffect>
                                  </p:childTnLst>
                                </p:cTn>
                              </p:par>
                              <p:par>
                                <p:cTn id="101" presetID="20" presetClass="entr" presetSubtype="0" fill="hold" grpId="0" nodeType="withEffect">
                                  <p:stCondLst>
                                    <p:cond delay="0"/>
                                  </p:stCondLst>
                                  <p:childTnLst>
                                    <p:set>
                                      <p:cBhvr>
                                        <p:cTn id="102" dur="1" fill="hold">
                                          <p:stCondLst>
                                            <p:cond delay="0"/>
                                          </p:stCondLst>
                                        </p:cTn>
                                        <p:tgtEl>
                                          <p:spTgt spid="214076"/>
                                        </p:tgtEl>
                                        <p:attrNameLst>
                                          <p:attrName>style.visibility</p:attrName>
                                        </p:attrNameLst>
                                      </p:cBhvr>
                                      <p:to>
                                        <p:strVal val="visible"/>
                                      </p:to>
                                    </p:set>
                                    <p:animEffect transition="in" filter="wedge">
                                      <p:cBhvr>
                                        <p:cTn id="103" dur="2000"/>
                                        <p:tgtEl>
                                          <p:spTgt spid="214076"/>
                                        </p:tgtEl>
                                      </p:cBhvr>
                                    </p:animEffect>
                                  </p:childTnLst>
                                </p:cTn>
                              </p:par>
                              <p:par>
                                <p:cTn id="104" presetID="20" presetClass="entr" presetSubtype="0" fill="hold" grpId="0" nodeType="withEffect">
                                  <p:stCondLst>
                                    <p:cond delay="0"/>
                                  </p:stCondLst>
                                  <p:childTnLst>
                                    <p:set>
                                      <p:cBhvr>
                                        <p:cTn id="105" dur="1" fill="hold">
                                          <p:stCondLst>
                                            <p:cond delay="0"/>
                                          </p:stCondLst>
                                        </p:cTn>
                                        <p:tgtEl>
                                          <p:spTgt spid="214077"/>
                                        </p:tgtEl>
                                        <p:attrNameLst>
                                          <p:attrName>style.visibility</p:attrName>
                                        </p:attrNameLst>
                                      </p:cBhvr>
                                      <p:to>
                                        <p:strVal val="visible"/>
                                      </p:to>
                                    </p:set>
                                    <p:animEffect transition="in" filter="wedge">
                                      <p:cBhvr>
                                        <p:cTn id="106" dur="2000"/>
                                        <p:tgtEl>
                                          <p:spTgt spid="214077"/>
                                        </p:tgtEl>
                                      </p:cBhvr>
                                    </p:animEffect>
                                  </p:childTnLst>
                                </p:cTn>
                              </p:par>
                              <p:par>
                                <p:cTn id="107" presetID="20" presetClass="entr" presetSubtype="0" fill="hold" grpId="0" nodeType="withEffect">
                                  <p:stCondLst>
                                    <p:cond delay="0"/>
                                  </p:stCondLst>
                                  <p:childTnLst>
                                    <p:set>
                                      <p:cBhvr>
                                        <p:cTn id="108" dur="1" fill="hold">
                                          <p:stCondLst>
                                            <p:cond delay="0"/>
                                          </p:stCondLst>
                                        </p:cTn>
                                        <p:tgtEl>
                                          <p:spTgt spid="214078"/>
                                        </p:tgtEl>
                                        <p:attrNameLst>
                                          <p:attrName>style.visibility</p:attrName>
                                        </p:attrNameLst>
                                      </p:cBhvr>
                                      <p:to>
                                        <p:strVal val="visible"/>
                                      </p:to>
                                    </p:set>
                                    <p:animEffect transition="in" filter="wedge">
                                      <p:cBhvr>
                                        <p:cTn id="109" dur="2000"/>
                                        <p:tgtEl>
                                          <p:spTgt spid="214078"/>
                                        </p:tgtEl>
                                      </p:cBhvr>
                                    </p:animEffect>
                                  </p:childTnLst>
                                </p:cTn>
                              </p:par>
                              <p:par>
                                <p:cTn id="110" presetID="20" presetClass="entr" presetSubtype="0" fill="hold" grpId="0" nodeType="withEffect">
                                  <p:stCondLst>
                                    <p:cond delay="0"/>
                                  </p:stCondLst>
                                  <p:childTnLst>
                                    <p:set>
                                      <p:cBhvr>
                                        <p:cTn id="111" dur="1" fill="hold">
                                          <p:stCondLst>
                                            <p:cond delay="0"/>
                                          </p:stCondLst>
                                        </p:cTn>
                                        <p:tgtEl>
                                          <p:spTgt spid="214079"/>
                                        </p:tgtEl>
                                        <p:attrNameLst>
                                          <p:attrName>style.visibility</p:attrName>
                                        </p:attrNameLst>
                                      </p:cBhvr>
                                      <p:to>
                                        <p:strVal val="visible"/>
                                      </p:to>
                                    </p:set>
                                    <p:animEffect transition="in" filter="wedge">
                                      <p:cBhvr>
                                        <p:cTn id="112" dur="2000"/>
                                        <p:tgtEl>
                                          <p:spTgt spid="214079"/>
                                        </p:tgtEl>
                                      </p:cBhvr>
                                    </p:animEffect>
                                  </p:childTnLst>
                                </p:cTn>
                              </p:par>
                              <p:par>
                                <p:cTn id="113" presetID="20" presetClass="entr" presetSubtype="0" fill="hold" grpId="0" nodeType="withEffect">
                                  <p:stCondLst>
                                    <p:cond delay="0"/>
                                  </p:stCondLst>
                                  <p:childTnLst>
                                    <p:set>
                                      <p:cBhvr>
                                        <p:cTn id="114" dur="1" fill="hold">
                                          <p:stCondLst>
                                            <p:cond delay="0"/>
                                          </p:stCondLst>
                                        </p:cTn>
                                        <p:tgtEl>
                                          <p:spTgt spid="214080"/>
                                        </p:tgtEl>
                                        <p:attrNameLst>
                                          <p:attrName>style.visibility</p:attrName>
                                        </p:attrNameLst>
                                      </p:cBhvr>
                                      <p:to>
                                        <p:strVal val="visible"/>
                                      </p:to>
                                    </p:set>
                                    <p:animEffect transition="in" filter="wedge">
                                      <p:cBhvr>
                                        <p:cTn id="115" dur="2000"/>
                                        <p:tgtEl>
                                          <p:spTgt spid="214080"/>
                                        </p:tgtEl>
                                      </p:cBhvr>
                                    </p:animEffect>
                                  </p:childTnLst>
                                </p:cTn>
                              </p:par>
                              <p:par>
                                <p:cTn id="116" presetID="20" presetClass="entr" presetSubtype="0" fill="hold" grpId="0" nodeType="withEffect">
                                  <p:stCondLst>
                                    <p:cond delay="0"/>
                                  </p:stCondLst>
                                  <p:childTnLst>
                                    <p:set>
                                      <p:cBhvr>
                                        <p:cTn id="117" dur="1" fill="hold">
                                          <p:stCondLst>
                                            <p:cond delay="0"/>
                                          </p:stCondLst>
                                        </p:cTn>
                                        <p:tgtEl>
                                          <p:spTgt spid="214081"/>
                                        </p:tgtEl>
                                        <p:attrNameLst>
                                          <p:attrName>style.visibility</p:attrName>
                                        </p:attrNameLst>
                                      </p:cBhvr>
                                      <p:to>
                                        <p:strVal val="visible"/>
                                      </p:to>
                                    </p:set>
                                    <p:animEffect transition="in" filter="wedge">
                                      <p:cBhvr>
                                        <p:cTn id="118" dur="2000"/>
                                        <p:tgtEl>
                                          <p:spTgt spid="214081"/>
                                        </p:tgtEl>
                                      </p:cBhvr>
                                    </p:animEffect>
                                  </p:childTnLst>
                                </p:cTn>
                              </p:par>
                              <p:par>
                                <p:cTn id="119" presetID="20" presetClass="entr" presetSubtype="0" fill="hold" grpId="0" nodeType="withEffect">
                                  <p:stCondLst>
                                    <p:cond delay="0"/>
                                  </p:stCondLst>
                                  <p:childTnLst>
                                    <p:set>
                                      <p:cBhvr>
                                        <p:cTn id="120" dur="1" fill="hold">
                                          <p:stCondLst>
                                            <p:cond delay="0"/>
                                          </p:stCondLst>
                                        </p:cTn>
                                        <p:tgtEl>
                                          <p:spTgt spid="214082"/>
                                        </p:tgtEl>
                                        <p:attrNameLst>
                                          <p:attrName>style.visibility</p:attrName>
                                        </p:attrNameLst>
                                      </p:cBhvr>
                                      <p:to>
                                        <p:strVal val="visible"/>
                                      </p:to>
                                    </p:set>
                                    <p:animEffect transition="in" filter="wedge">
                                      <p:cBhvr>
                                        <p:cTn id="121" dur="2000"/>
                                        <p:tgtEl>
                                          <p:spTgt spid="214082"/>
                                        </p:tgtEl>
                                      </p:cBhvr>
                                    </p:animEffect>
                                  </p:childTnLst>
                                </p:cTn>
                              </p:par>
                              <p:par>
                                <p:cTn id="122" presetID="20" presetClass="entr" presetSubtype="0" fill="hold" grpId="0" nodeType="withEffect">
                                  <p:stCondLst>
                                    <p:cond delay="0"/>
                                  </p:stCondLst>
                                  <p:childTnLst>
                                    <p:set>
                                      <p:cBhvr>
                                        <p:cTn id="123" dur="1" fill="hold">
                                          <p:stCondLst>
                                            <p:cond delay="0"/>
                                          </p:stCondLst>
                                        </p:cTn>
                                        <p:tgtEl>
                                          <p:spTgt spid="214083"/>
                                        </p:tgtEl>
                                        <p:attrNameLst>
                                          <p:attrName>style.visibility</p:attrName>
                                        </p:attrNameLst>
                                      </p:cBhvr>
                                      <p:to>
                                        <p:strVal val="visible"/>
                                      </p:to>
                                    </p:set>
                                    <p:animEffect transition="in" filter="wedge">
                                      <p:cBhvr>
                                        <p:cTn id="124" dur="2000"/>
                                        <p:tgtEl>
                                          <p:spTgt spid="214083"/>
                                        </p:tgtEl>
                                      </p:cBhvr>
                                    </p:animEffect>
                                  </p:childTnLst>
                                </p:cTn>
                              </p:par>
                              <p:par>
                                <p:cTn id="125" presetID="20" presetClass="entr" presetSubtype="0" fill="hold" grpId="0" nodeType="withEffect">
                                  <p:stCondLst>
                                    <p:cond delay="0"/>
                                  </p:stCondLst>
                                  <p:childTnLst>
                                    <p:set>
                                      <p:cBhvr>
                                        <p:cTn id="126" dur="1" fill="hold">
                                          <p:stCondLst>
                                            <p:cond delay="0"/>
                                          </p:stCondLst>
                                        </p:cTn>
                                        <p:tgtEl>
                                          <p:spTgt spid="214084"/>
                                        </p:tgtEl>
                                        <p:attrNameLst>
                                          <p:attrName>style.visibility</p:attrName>
                                        </p:attrNameLst>
                                      </p:cBhvr>
                                      <p:to>
                                        <p:strVal val="visible"/>
                                      </p:to>
                                    </p:set>
                                    <p:animEffect transition="in" filter="wedge">
                                      <p:cBhvr>
                                        <p:cTn id="127" dur="2000"/>
                                        <p:tgtEl>
                                          <p:spTgt spid="214084"/>
                                        </p:tgtEl>
                                      </p:cBhvr>
                                    </p:animEffect>
                                  </p:childTnLst>
                                </p:cTn>
                              </p:par>
                              <p:par>
                                <p:cTn id="128" presetID="20" presetClass="entr" presetSubtype="0" fill="hold" grpId="0" nodeType="withEffect">
                                  <p:stCondLst>
                                    <p:cond delay="0"/>
                                  </p:stCondLst>
                                  <p:childTnLst>
                                    <p:set>
                                      <p:cBhvr>
                                        <p:cTn id="129" dur="1" fill="hold">
                                          <p:stCondLst>
                                            <p:cond delay="0"/>
                                          </p:stCondLst>
                                        </p:cTn>
                                        <p:tgtEl>
                                          <p:spTgt spid="214085"/>
                                        </p:tgtEl>
                                        <p:attrNameLst>
                                          <p:attrName>style.visibility</p:attrName>
                                        </p:attrNameLst>
                                      </p:cBhvr>
                                      <p:to>
                                        <p:strVal val="visible"/>
                                      </p:to>
                                    </p:set>
                                    <p:animEffect transition="in" filter="wedge">
                                      <p:cBhvr>
                                        <p:cTn id="130" dur="2000"/>
                                        <p:tgtEl>
                                          <p:spTgt spid="214085"/>
                                        </p:tgtEl>
                                      </p:cBhvr>
                                    </p:animEffect>
                                  </p:childTnLst>
                                </p:cTn>
                              </p:par>
                              <p:par>
                                <p:cTn id="131" presetID="20" presetClass="entr" presetSubtype="0" fill="hold" grpId="0" nodeType="withEffect">
                                  <p:stCondLst>
                                    <p:cond delay="0"/>
                                  </p:stCondLst>
                                  <p:childTnLst>
                                    <p:set>
                                      <p:cBhvr>
                                        <p:cTn id="132" dur="1" fill="hold">
                                          <p:stCondLst>
                                            <p:cond delay="0"/>
                                          </p:stCondLst>
                                        </p:cTn>
                                        <p:tgtEl>
                                          <p:spTgt spid="214086"/>
                                        </p:tgtEl>
                                        <p:attrNameLst>
                                          <p:attrName>style.visibility</p:attrName>
                                        </p:attrNameLst>
                                      </p:cBhvr>
                                      <p:to>
                                        <p:strVal val="visible"/>
                                      </p:to>
                                    </p:set>
                                    <p:animEffect transition="in" filter="wedge">
                                      <p:cBhvr>
                                        <p:cTn id="133" dur="2000"/>
                                        <p:tgtEl>
                                          <p:spTgt spid="214086"/>
                                        </p:tgtEl>
                                      </p:cBhvr>
                                    </p:animEffect>
                                  </p:childTnLst>
                                </p:cTn>
                              </p:par>
                              <p:par>
                                <p:cTn id="134" presetID="20" presetClass="entr" presetSubtype="0" fill="hold" grpId="0" nodeType="withEffect">
                                  <p:stCondLst>
                                    <p:cond delay="0"/>
                                  </p:stCondLst>
                                  <p:childTnLst>
                                    <p:set>
                                      <p:cBhvr>
                                        <p:cTn id="135" dur="1" fill="hold">
                                          <p:stCondLst>
                                            <p:cond delay="0"/>
                                          </p:stCondLst>
                                        </p:cTn>
                                        <p:tgtEl>
                                          <p:spTgt spid="214087"/>
                                        </p:tgtEl>
                                        <p:attrNameLst>
                                          <p:attrName>style.visibility</p:attrName>
                                        </p:attrNameLst>
                                      </p:cBhvr>
                                      <p:to>
                                        <p:strVal val="visible"/>
                                      </p:to>
                                    </p:set>
                                    <p:animEffect transition="in" filter="wedge">
                                      <p:cBhvr>
                                        <p:cTn id="136" dur="2000"/>
                                        <p:tgtEl>
                                          <p:spTgt spid="214087"/>
                                        </p:tgtEl>
                                      </p:cBhvr>
                                    </p:animEffect>
                                  </p:childTnLst>
                                </p:cTn>
                              </p:par>
                              <p:par>
                                <p:cTn id="137" presetID="20" presetClass="entr" presetSubtype="0" fill="hold" grpId="0" nodeType="withEffect">
                                  <p:stCondLst>
                                    <p:cond delay="0"/>
                                  </p:stCondLst>
                                  <p:childTnLst>
                                    <p:set>
                                      <p:cBhvr>
                                        <p:cTn id="138" dur="1" fill="hold">
                                          <p:stCondLst>
                                            <p:cond delay="0"/>
                                          </p:stCondLst>
                                        </p:cTn>
                                        <p:tgtEl>
                                          <p:spTgt spid="214088"/>
                                        </p:tgtEl>
                                        <p:attrNameLst>
                                          <p:attrName>style.visibility</p:attrName>
                                        </p:attrNameLst>
                                      </p:cBhvr>
                                      <p:to>
                                        <p:strVal val="visible"/>
                                      </p:to>
                                    </p:set>
                                    <p:animEffect transition="in" filter="wedge">
                                      <p:cBhvr>
                                        <p:cTn id="139" dur="2000"/>
                                        <p:tgtEl>
                                          <p:spTgt spid="214088"/>
                                        </p:tgtEl>
                                      </p:cBhvr>
                                    </p:animEffect>
                                  </p:childTnLst>
                                </p:cTn>
                              </p:par>
                              <p:par>
                                <p:cTn id="140" presetID="20" presetClass="entr" presetSubtype="0" fill="hold" grpId="1" nodeType="withEffect">
                                  <p:stCondLst>
                                    <p:cond delay="0"/>
                                  </p:stCondLst>
                                  <p:childTnLst>
                                    <p:set>
                                      <p:cBhvr>
                                        <p:cTn id="141" dur="1" fill="hold">
                                          <p:stCondLst>
                                            <p:cond delay="0"/>
                                          </p:stCondLst>
                                        </p:cTn>
                                        <p:tgtEl>
                                          <p:spTgt spid="184"/>
                                        </p:tgtEl>
                                        <p:attrNameLst>
                                          <p:attrName>style.visibility</p:attrName>
                                        </p:attrNameLst>
                                      </p:cBhvr>
                                      <p:to>
                                        <p:strVal val="visible"/>
                                      </p:to>
                                    </p:set>
                                    <p:animEffect transition="in" filter="wedge">
                                      <p:cBhvr>
                                        <p:cTn id="142" dur="2000"/>
                                        <p:tgtEl>
                                          <p:spTgt spid="184"/>
                                        </p:tgtEl>
                                      </p:cBhvr>
                                    </p:animEffect>
                                  </p:childTnLst>
                                </p:cTn>
                              </p:par>
                              <p:par>
                                <p:cTn id="143" presetID="20" presetClass="entr" presetSubtype="0" fill="hold" grpId="0" nodeType="withEffect">
                                  <p:stCondLst>
                                    <p:cond delay="0"/>
                                  </p:stCondLst>
                                  <p:childTnLst>
                                    <p:set>
                                      <p:cBhvr>
                                        <p:cTn id="144" dur="1" fill="hold">
                                          <p:stCondLst>
                                            <p:cond delay="0"/>
                                          </p:stCondLst>
                                        </p:cTn>
                                        <p:tgtEl>
                                          <p:spTgt spid="214090"/>
                                        </p:tgtEl>
                                        <p:attrNameLst>
                                          <p:attrName>style.visibility</p:attrName>
                                        </p:attrNameLst>
                                      </p:cBhvr>
                                      <p:to>
                                        <p:strVal val="visible"/>
                                      </p:to>
                                    </p:set>
                                    <p:animEffect transition="in" filter="wedge">
                                      <p:cBhvr>
                                        <p:cTn id="145" dur="2000"/>
                                        <p:tgtEl>
                                          <p:spTgt spid="214090"/>
                                        </p:tgtEl>
                                      </p:cBhvr>
                                    </p:animEffect>
                                  </p:childTnLst>
                                </p:cTn>
                              </p:par>
                              <p:par>
                                <p:cTn id="146" presetID="20" presetClass="entr" presetSubtype="0" fill="hold" grpId="0" nodeType="withEffect">
                                  <p:stCondLst>
                                    <p:cond delay="0"/>
                                  </p:stCondLst>
                                  <p:childTnLst>
                                    <p:set>
                                      <p:cBhvr>
                                        <p:cTn id="147" dur="1" fill="hold">
                                          <p:stCondLst>
                                            <p:cond delay="0"/>
                                          </p:stCondLst>
                                        </p:cTn>
                                        <p:tgtEl>
                                          <p:spTgt spid="186"/>
                                        </p:tgtEl>
                                        <p:attrNameLst>
                                          <p:attrName>style.visibility</p:attrName>
                                        </p:attrNameLst>
                                      </p:cBhvr>
                                      <p:to>
                                        <p:strVal val="visible"/>
                                      </p:to>
                                    </p:set>
                                    <p:animEffect transition="in" filter="wedge">
                                      <p:cBhvr>
                                        <p:cTn id="148" dur="2000"/>
                                        <p:tgtEl>
                                          <p:spTgt spid="186"/>
                                        </p:tgtEl>
                                      </p:cBhvr>
                                    </p:animEffect>
                                  </p:childTnLst>
                                </p:cTn>
                              </p:par>
                            </p:childTnLst>
                          </p:cTn>
                        </p:par>
                        <p:par>
                          <p:cTn id="149" fill="hold">
                            <p:stCondLst>
                              <p:cond delay="2000"/>
                            </p:stCondLst>
                            <p:childTnLst>
                              <p:par>
                                <p:cTn id="150" presetID="8" presetClass="emph" presetSubtype="0" fill="hold" grpId="2" nodeType="afterEffect">
                                  <p:stCondLst>
                                    <p:cond delay="0"/>
                                  </p:stCondLst>
                                  <p:childTnLst>
                                    <p:animRot by="21600000">
                                      <p:cBhvr>
                                        <p:cTn id="151" dur="2000" fill="hold"/>
                                        <p:tgtEl>
                                          <p:spTgt spid="184"/>
                                        </p:tgtEl>
                                        <p:attrNameLst>
                                          <p:attrName>r</p:attrName>
                                        </p:attrNameLst>
                                      </p:cBhvr>
                                    </p:animRot>
                                  </p:childTnLst>
                                </p:cTn>
                              </p:par>
                            </p:childTnLst>
                          </p:cTn>
                        </p:par>
                        <p:par>
                          <p:cTn id="152" fill="hold">
                            <p:stCondLst>
                              <p:cond delay="4000"/>
                            </p:stCondLst>
                            <p:childTnLst>
                              <p:par>
                                <p:cTn id="153" presetID="56" presetClass="path" presetSubtype="0" accel="50000" decel="50000" fill="hold" grpId="0" nodeType="afterEffect">
                                  <p:stCondLst>
                                    <p:cond delay="0"/>
                                  </p:stCondLst>
                                  <p:childTnLst>
                                    <p:animMotion origin="layout" path="M -3.05556E-6 3.33333E-6 L 0.30191 -0.23218 " pathEditMode="relative" rAng="0" ptsTypes="AA">
                                      <p:cBhvr>
                                        <p:cTn id="154" dur="2000" fill="hold"/>
                                        <p:tgtEl>
                                          <p:spTgt spid="184"/>
                                        </p:tgtEl>
                                        <p:attrNameLst>
                                          <p:attrName>ppt_x</p:attrName>
                                          <p:attrName>ppt_y</p:attrName>
                                        </p:attrNameLst>
                                      </p:cBhvr>
                                      <p:rCtr x="15100" y="-11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46" grpId="0" animBg="1"/>
      <p:bldP spid="214047" grpId="0" animBg="1"/>
      <p:bldP spid="214049" grpId="0" animBg="1"/>
      <p:bldP spid="214050" grpId="0" animBg="1"/>
      <p:bldP spid="214051" grpId="0" animBg="1"/>
      <p:bldP spid="214052" grpId="0" animBg="1"/>
      <p:bldP spid="214053" grpId="0" animBg="1"/>
      <p:bldP spid="214054" grpId="0" animBg="1"/>
      <p:bldP spid="214055" grpId="0" animBg="1"/>
      <p:bldP spid="214056" grpId="0" animBg="1"/>
      <p:bldP spid="214057" grpId="0" animBg="1"/>
      <p:bldP spid="214058" grpId="0"/>
      <p:bldP spid="214059" grpId="0"/>
      <p:bldP spid="214060" grpId="0"/>
      <p:bldP spid="214061" grpId="0"/>
      <p:bldP spid="214062" grpId="0"/>
      <p:bldP spid="214063" grpId="0"/>
      <p:bldP spid="214064" grpId="0"/>
      <p:bldP spid="214065" grpId="0"/>
      <p:bldP spid="214066" grpId="0"/>
      <p:bldP spid="214067" grpId="0" animBg="1"/>
      <p:bldP spid="214068" grpId="0" animBg="1"/>
      <p:bldP spid="214069" grpId="0" animBg="1"/>
      <p:bldP spid="214070" grpId="0" animBg="1"/>
      <p:bldP spid="214071" grpId="0" animBg="1"/>
      <p:bldP spid="214072" grpId="0" animBg="1"/>
      <p:bldP spid="214073" grpId="0" animBg="1"/>
      <p:bldP spid="214074" grpId="0" animBg="1"/>
      <p:bldP spid="214075" grpId="0" animBg="1"/>
      <p:bldP spid="214076" grpId="0"/>
      <p:bldP spid="214077" grpId="0"/>
      <p:bldP spid="214078" grpId="0"/>
      <p:bldP spid="214079" grpId="0"/>
      <p:bldP spid="214080" grpId="0"/>
      <p:bldP spid="214081" grpId="0"/>
      <p:bldP spid="214082" grpId="0"/>
      <p:bldP spid="214083" grpId="0"/>
      <p:bldP spid="214084" grpId="0"/>
      <p:bldP spid="214085" grpId="0" animBg="1"/>
      <p:bldP spid="214086" grpId="0" animBg="1"/>
      <p:bldP spid="214087" grpId="0" animBg="1"/>
      <p:bldP spid="214088" grpId="0" animBg="1"/>
      <p:bldP spid="184" grpId="0" animBg="1"/>
      <p:bldP spid="184" grpId="1" animBg="1"/>
      <p:bldP spid="184" grpId="2" animBg="1"/>
      <p:bldP spid="214090" grpId="0" animBg="1"/>
      <p:bldP spid="186"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1"/>
          <p:cNvSpPr>
            <a:spLocks noChangeArrowheads="1"/>
          </p:cNvSpPr>
          <p:nvPr/>
        </p:nvSpPr>
        <p:spPr bwMode="auto">
          <a:xfrm>
            <a:off x="2495551" y="553227"/>
            <a:ext cx="8501063" cy="400110"/>
          </a:xfrm>
          <a:prstGeom prst="rect">
            <a:avLst/>
          </a:prstGeom>
          <a:noFill/>
          <a:ln w="9525">
            <a:noFill/>
            <a:miter lim="800000"/>
            <a:headEnd/>
            <a:tailEnd/>
          </a:ln>
        </p:spPr>
        <p:txBody>
          <a:bodyPr>
            <a:spAutoFit/>
          </a:bodyPr>
          <a:lstStyle/>
          <a:p>
            <a:pPr algn="r" rtl="1"/>
            <a:r>
              <a:rPr lang="ar-SA" sz="2000" dirty="0">
                <a:cs typeface="B Titr" pitchFamily="2" charset="-78"/>
              </a:rPr>
              <a:t>براي ساختن يك ماتريس تهديدات ، فرصتها ، نقاط ضعف و نقاط قوت بايد 8 مرحله را طي كرد :</a:t>
            </a:r>
            <a:endParaRPr lang="fa-IR" sz="2000" dirty="0">
              <a:cs typeface="B Titr" pitchFamily="2" charset="-78"/>
            </a:endParaRPr>
          </a:p>
        </p:txBody>
      </p:sp>
      <p:sp>
        <p:nvSpPr>
          <p:cNvPr id="3" name="Rectangle 2"/>
          <p:cNvSpPr/>
          <p:nvPr/>
        </p:nvSpPr>
        <p:spPr>
          <a:xfrm>
            <a:off x="1761565" y="1216602"/>
            <a:ext cx="9235049" cy="4524375"/>
          </a:xfrm>
          <a:prstGeom prst="rect">
            <a:avLst/>
          </a:prstGeom>
        </p:spPr>
        <p:txBody>
          <a:bodyPr wrap="square">
            <a:spAutoFit/>
          </a:bodyPr>
          <a:lstStyle/>
          <a:p>
            <a:pPr algn="justLow" rtl="1">
              <a:buClr>
                <a:schemeClr val="accent6">
                  <a:lumMod val="50000"/>
                </a:schemeClr>
              </a:buClr>
              <a:buFontTx/>
              <a:buAutoNum type="arabicPeriod"/>
              <a:defRPr/>
            </a:pPr>
            <a:r>
              <a:rPr lang="ar-SA" sz="2400" b="1" dirty="0">
                <a:latin typeface="+mj-lt"/>
                <a:cs typeface="B Nazanin" pitchFamily="2" charset="-78"/>
              </a:rPr>
              <a:t>فهرستي از فرصتهاي عمده‏اي كه در محيط خارجي سازمان وجود دارد ، تهيه كنيد.</a:t>
            </a:r>
          </a:p>
          <a:p>
            <a:pPr algn="justLow" rtl="1">
              <a:buClr>
                <a:schemeClr val="accent6">
                  <a:lumMod val="50000"/>
                </a:schemeClr>
              </a:buClr>
              <a:buFontTx/>
              <a:buAutoNum type="arabicPeriod"/>
              <a:defRPr/>
            </a:pPr>
            <a:r>
              <a:rPr lang="ar-SA" sz="2400" b="1" dirty="0">
                <a:latin typeface="+mj-lt"/>
                <a:cs typeface="B Nazanin" pitchFamily="2" charset="-78"/>
              </a:rPr>
              <a:t>فهرستي از تهديدات عمده موجود در محيط خارج سازمان تهيه كنيد.</a:t>
            </a:r>
          </a:p>
          <a:p>
            <a:pPr algn="justLow" rtl="1">
              <a:buClr>
                <a:schemeClr val="accent6">
                  <a:lumMod val="50000"/>
                </a:schemeClr>
              </a:buClr>
              <a:buFontTx/>
              <a:buAutoNum type="arabicPeriod"/>
              <a:defRPr/>
            </a:pPr>
            <a:r>
              <a:rPr lang="ar-SA" sz="2400" b="1" dirty="0">
                <a:latin typeface="+mj-lt"/>
                <a:cs typeface="B Nazanin" pitchFamily="2" charset="-78"/>
              </a:rPr>
              <a:t>فهرستي از نقاط قوت داخلي و عمده سازمان تهيه كنيد.</a:t>
            </a:r>
          </a:p>
          <a:p>
            <a:pPr algn="justLow" rtl="1">
              <a:buClr>
                <a:schemeClr val="accent6">
                  <a:lumMod val="50000"/>
                </a:schemeClr>
              </a:buClr>
              <a:buFontTx/>
              <a:buAutoNum type="arabicPeriod"/>
              <a:defRPr/>
            </a:pPr>
            <a:r>
              <a:rPr lang="ar-SA" sz="2400" b="1" dirty="0">
                <a:latin typeface="+mj-lt"/>
                <a:cs typeface="B Nazanin" pitchFamily="2" charset="-78"/>
              </a:rPr>
              <a:t>فهرستي از نقاط عمده ضعف داخلي سازمان تهيه كنيد.</a:t>
            </a:r>
          </a:p>
          <a:p>
            <a:pPr algn="justLow" rtl="1">
              <a:buClr>
                <a:schemeClr val="accent6">
                  <a:lumMod val="50000"/>
                </a:schemeClr>
              </a:buClr>
              <a:buFontTx/>
              <a:buAutoNum type="arabicPeriod"/>
              <a:defRPr/>
            </a:pPr>
            <a:r>
              <a:rPr lang="ar-SA" sz="2400" b="1" dirty="0">
                <a:latin typeface="+mj-lt"/>
                <a:cs typeface="B Nazanin" pitchFamily="2" charset="-78"/>
              </a:rPr>
              <a:t>نقاط قوت داخلي و فرصتهاي خارجي را با هم مقايسه كنيد و نتيجه را در خانه مربوط در گروه « استراتژيهاي</a:t>
            </a:r>
            <a:r>
              <a:rPr lang="en-US" sz="2400" b="1" dirty="0">
                <a:latin typeface="+mj-lt"/>
                <a:cs typeface="B Nazanin" pitchFamily="2" charset="-78"/>
              </a:rPr>
              <a:t> SO</a:t>
            </a:r>
            <a:r>
              <a:rPr lang="ar-SA" sz="2400" b="1" dirty="0">
                <a:latin typeface="+mj-lt"/>
                <a:cs typeface="B Nazanin" pitchFamily="2" charset="-78"/>
              </a:rPr>
              <a:t>» بنويسيد.</a:t>
            </a:r>
          </a:p>
          <a:p>
            <a:pPr algn="justLow" rtl="1">
              <a:buClr>
                <a:schemeClr val="accent6">
                  <a:lumMod val="50000"/>
                </a:schemeClr>
              </a:buClr>
              <a:buFontTx/>
              <a:buAutoNum type="arabicPeriod"/>
              <a:defRPr/>
            </a:pPr>
            <a:r>
              <a:rPr lang="ar-SA" sz="2400" b="1" dirty="0">
                <a:latin typeface="+mj-lt"/>
                <a:cs typeface="B Nazanin" pitchFamily="2" charset="-78"/>
              </a:rPr>
              <a:t>نقاط ضعف داخلي را با فرصتهاي موجود در خارج سازمان مقايسه كنيد و نتيجه را در گروه « استراتژيهاي </a:t>
            </a:r>
            <a:r>
              <a:rPr lang="en-US" sz="2400" b="1" dirty="0">
                <a:latin typeface="+mj-lt"/>
                <a:cs typeface="B Nazanin" pitchFamily="2" charset="-78"/>
              </a:rPr>
              <a:t>WO</a:t>
            </a:r>
            <a:r>
              <a:rPr lang="ar-SA" sz="2400" b="1" dirty="0">
                <a:latin typeface="+mj-lt"/>
                <a:cs typeface="B Nazanin" pitchFamily="2" charset="-78"/>
              </a:rPr>
              <a:t> » بنويسيد.</a:t>
            </a:r>
          </a:p>
          <a:p>
            <a:pPr algn="justLow" rtl="1">
              <a:buClr>
                <a:schemeClr val="accent6">
                  <a:lumMod val="50000"/>
                </a:schemeClr>
              </a:buClr>
              <a:buFontTx/>
              <a:buAutoNum type="arabicPeriod"/>
              <a:defRPr/>
            </a:pPr>
            <a:r>
              <a:rPr lang="ar-SA" sz="2400" b="1" dirty="0">
                <a:latin typeface="+mj-lt"/>
                <a:cs typeface="B Nazanin" pitchFamily="2" charset="-78"/>
              </a:rPr>
              <a:t>نقاط قوت داخلي را با تهديدات خارجي مقايسه كنيد و نتيجه را در گروه «استراتژيهاي </a:t>
            </a:r>
            <a:r>
              <a:rPr lang="en-US" sz="2400" b="1" dirty="0">
                <a:latin typeface="+mj-lt"/>
                <a:cs typeface="B Nazanin" pitchFamily="2" charset="-78"/>
              </a:rPr>
              <a:t>ST</a:t>
            </a:r>
            <a:r>
              <a:rPr lang="ar-SA" sz="2400" b="1" dirty="0">
                <a:latin typeface="+mj-lt"/>
                <a:cs typeface="B Nazanin" pitchFamily="2" charset="-78"/>
              </a:rPr>
              <a:t>» بنويسيد.</a:t>
            </a:r>
          </a:p>
          <a:p>
            <a:pPr algn="justLow" rtl="1">
              <a:buClr>
                <a:schemeClr val="accent6">
                  <a:lumMod val="50000"/>
                </a:schemeClr>
              </a:buClr>
              <a:buFontTx/>
              <a:buAutoNum type="arabicPeriod"/>
              <a:defRPr/>
            </a:pPr>
            <a:r>
              <a:rPr lang="ar-SA" sz="2400" b="1" dirty="0">
                <a:latin typeface="+mj-lt"/>
                <a:cs typeface="B Nazanin" pitchFamily="2" charset="-78"/>
              </a:rPr>
              <a:t>نقاط ضعف داخلي را با تهديدات خارجي مقايسه كنيد و نتيجه را در گروه « استراتژيهاي </a:t>
            </a:r>
            <a:r>
              <a:rPr lang="en-US" sz="2400" b="1" dirty="0">
                <a:latin typeface="+mj-lt"/>
                <a:cs typeface="B Nazanin" pitchFamily="2" charset="-78"/>
              </a:rPr>
              <a:t>WT</a:t>
            </a:r>
            <a:r>
              <a:rPr lang="ar-SA" sz="2400" b="1" dirty="0">
                <a:latin typeface="+mj-lt"/>
                <a:cs typeface="B Nazanin" pitchFamily="2" charset="-78"/>
              </a:rPr>
              <a:t> » بنويسيد.</a:t>
            </a:r>
            <a:endParaRPr lang="en-US" sz="2400" b="1" dirty="0">
              <a:latin typeface="+mj-lt"/>
              <a:cs typeface="B Nazanin" pitchFamily="2"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168</a:t>
            </a:fld>
            <a:endParaRPr lang="en-US"/>
          </a:p>
        </p:txBody>
      </p:sp>
    </p:spTree>
    <p:extLst>
      <p:ext uri="{BB962C8B-B14F-4D97-AF65-F5344CB8AC3E}">
        <p14:creationId xmlns:p14="http://schemas.microsoft.com/office/powerpoint/2010/main" val="876252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15042"/>
                                        </p:tgtEl>
                                        <p:attrNameLst>
                                          <p:attrName>style.visibility</p:attrName>
                                        </p:attrNameLst>
                                      </p:cBhvr>
                                      <p:to>
                                        <p:strVal val="visible"/>
                                      </p:to>
                                    </p:set>
                                    <p:animEffect transition="in" filter="slide(fromRight)">
                                      <p:cBhvr>
                                        <p:cTn id="7" dur="1000"/>
                                        <p:tgtEl>
                                          <p:spTgt spid="21504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p:bldP spid="3"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997075" y="2217738"/>
            <a:ext cx="5761038" cy="3384550"/>
          </a:xfrm>
          <a:prstGeom prst="rect">
            <a:avLst/>
          </a:prstGeom>
          <a:solidFill>
            <a:schemeClr val="bg1"/>
          </a:solidFill>
          <a:ln w="38100">
            <a:solidFill>
              <a:schemeClr val="tx1"/>
            </a:solidFill>
            <a:miter lim="800000"/>
            <a:headEnd/>
            <a:tailEnd/>
          </a:ln>
        </p:spPr>
        <p:txBody>
          <a:bodyPr wrap="none" anchor="ctr"/>
          <a:lstStyle/>
          <a:p>
            <a:endParaRPr lang="ar-SA"/>
          </a:p>
        </p:txBody>
      </p:sp>
      <p:sp>
        <p:nvSpPr>
          <p:cNvPr id="3" name="Rectangle 3"/>
          <p:cNvSpPr>
            <a:spLocks noChangeArrowheads="1"/>
          </p:cNvSpPr>
          <p:nvPr/>
        </p:nvSpPr>
        <p:spPr bwMode="auto">
          <a:xfrm>
            <a:off x="4999039" y="2230439"/>
            <a:ext cx="2740025" cy="1698625"/>
          </a:xfrm>
          <a:prstGeom prst="rect">
            <a:avLst/>
          </a:prstGeom>
          <a:pattFill prst="wdDnDiag">
            <a:fgClr>
              <a:schemeClr val="accent1"/>
            </a:fgClr>
            <a:bgClr>
              <a:schemeClr val="bg1"/>
            </a:bgClr>
          </a:pattFill>
          <a:ln w="9525">
            <a:noFill/>
            <a:miter lim="800000"/>
            <a:headEnd/>
            <a:tailEnd/>
          </a:ln>
        </p:spPr>
        <p:txBody>
          <a:bodyPr wrap="none" anchor="ctr"/>
          <a:lstStyle/>
          <a:p>
            <a:endParaRPr lang="ar-SA"/>
          </a:p>
        </p:txBody>
      </p:sp>
      <p:sp>
        <p:nvSpPr>
          <p:cNvPr id="4" name="Text Box 4"/>
          <p:cNvSpPr txBox="1">
            <a:spLocks noChangeArrowheads="1"/>
          </p:cNvSpPr>
          <p:nvPr/>
        </p:nvSpPr>
        <p:spPr bwMode="auto">
          <a:xfrm>
            <a:off x="8057356" y="525844"/>
            <a:ext cx="2409825" cy="523875"/>
          </a:xfrm>
          <a:prstGeom prst="rect">
            <a:avLst/>
          </a:prstGeom>
          <a:noFill/>
          <a:ln w="9525">
            <a:noFill/>
            <a:miter lim="800000"/>
            <a:headEnd/>
            <a:tailEnd/>
          </a:ln>
        </p:spPr>
        <p:txBody>
          <a:bodyPr wrap="none">
            <a:spAutoFit/>
          </a:bodyPr>
          <a:lstStyle/>
          <a:p>
            <a:r>
              <a:rPr lang="fa-IR" sz="2800" dirty="0">
                <a:latin typeface="Tahoma" pitchFamily="34" charset="0"/>
                <a:cs typeface="B Titr" pitchFamily="2" charset="-78"/>
              </a:rPr>
              <a:t>نوع شناسی محیط</a:t>
            </a:r>
            <a:endParaRPr lang="en-US" sz="2800" dirty="0">
              <a:latin typeface="Tahoma" pitchFamily="34" charset="0"/>
              <a:cs typeface="B Titr" pitchFamily="2" charset="-78"/>
            </a:endParaRPr>
          </a:p>
        </p:txBody>
      </p:sp>
      <p:sp>
        <p:nvSpPr>
          <p:cNvPr id="5" name="Line 5"/>
          <p:cNvSpPr>
            <a:spLocks noChangeShapeType="1"/>
          </p:cNvSpPr>
          <p:nvPr/>
        </p:nvSpPr>
        <p:spPr bwMode="auto">
          <a:xfrm>
            <a:off x="4949825" y="2217738"/>
            <a:ext cx="0" cy="3384550"/>
          </a:xfrm>
          <a:prstGeom prst="line">
            <a:avLst/>
          </a:prstGeom>
          <a:noFill/>
          <a:ln w="38100">
            <a:solidFill>
              <a:schemeClr val="tx1"/>
            </a:solidFill>
            <a:round/>
            <a:headEnd/>
            <a:tailEnd/>
          </a:ln>
        </p:spPr>
        <p:txBody>
          <a:bodyPr/>
          <a:lstStyle/>
          <a:p>
            <a:endParaRPr lang="en-US"/>
          </a:p>
        </p:txBody>
      </p:sp>
      <p:sp>
        <p:nvSpPr>
          <p:cNvPr id="6" name="Line 6"/>
          <p:cNvSpPr>
            <a:spLocks noChangeShapeType="1"/>
          </p:cNvSpPr>
          <p:nvPr/>
        </p:nvSpPr>
        <p:spPr bwMode="auto">
          <a:xfrm>
            <a:off x="4949825" y="3946525"/>
            <a:ext cx="2808288" cy="0"/>
          </a:xfrm>
          <a:prstGeom prst="line">
            <a:avLst/>
          </a:prstGeom>
          <a:noFill/>
          <a:ln w="38100">
            <a:solidFill>
              <a:schemeClr val="tx1"/>
            </a:solidFill>
            <a:round/>
            <a:headEnd/>
            <a:tailEnd/>
          </a:ln>
        </p:spPr>
        <p:txBody>
          <a:bodyPr/>
          <a:lstStyle/>
          <a:p>
            <a:endParaRPr lang="en-US"/>
          </a:p>
        </p:txBody>
      </p:sp>
      <p:sp>
        <p:nvSpPr>
          <p:cNvPr id="7" name="Text Box 7"/>
          <p:cNvSpPr txBox="1">
            <a:spLocks noChangeArrowheads="1"/>
          </p:cNvSpPr>
          <p:nvPr/>
        </p:nvSpPr>
        <p:spPr bwMode="auto">
          <a:xfrm>
            <a:off x="3024189" y="857250"/>
            <a:ext cx="3887787" cy="579438"/>
          </a:xfrm>
          <a:prstGeom prst="rect">
            <a:avLst/>
          </a:prstGeom>
          <a:noFill/>
          <a:ln w="9525">
            <a:noFill/>
            <a:miter lim="800000"/>
            <a:headEnd/>
            <a:tailEnd/>
          </a:ln>
          <a:effectLst>
            <a:prstShdw prst="shdw17" dist="17961" dir="2700000">
              <a:schemeClr val="bg1">
                <a:gamma/>
                <a:shade val="60000"/>
                <a:invGamma/>
              </a:schemeClr>
            </a:prstShdw>
          </a:effectLst>
        </p:spPr>
        <p:txBody>
          <a:bodyPr>
            <a:spAutoFit/>
          </a:bodyPr>
          <a:lstStyle/>
          <a:p>
            <a:pPr algn="ctr">
              <a:defRPr/>
            </a:pPr>
            <a:r>
              <a:rPr lang="fa-IR" sz="3200" b="1" dirty="0">
                <a:latin typeface="Arial" pitchFamily="34" charset="0"/>
                <a:cs typeface="B Nazanin" pitchFamily="2" charset="-78"/>
              </a:rPr>
              <a:t>به سیستم مربوط است؟</a:t>
            </a:r>
            <a:endParaRPr lang="en-US" sz="3200" b="1" dirty="0">
              <a:latin typeface="Arial" pitchFamily="34" charset="0"/>
              <a:cs typeface="B Nazanin" pitchFamily="2" charset="-78"/>
            </a:endParaRPr>
          </a:p>
        </p:txBody>
      </p:sp>
      <p:sp>
        <p:nvSpPr>
          <p:cNvPr id="8" name="Text Box 8"/>
          <p:cNvSpPr txBox="1">
            <a:spLocks noChangeArrowheads="1"/>
          </p:cNvSpPr>
          <p:nvPr/>
        </p:nvSpPr>
        <p:spPr bwMode="auto">
          <a:xfrm>
            <a:off x="5957888" y="1685925"/>
            <a:ext cx="647700" cy="457200"/>
          </a:xfrm>
          <a:prstGeom prst="rect">
            <a:avLst/>
          </a:prstGeom>
          <a:gradFill rotWithShape="1">
            <a:gsLst>
              <a:gs pos="0">
                <a:srgbClr val="FFEFD1"/>
              </a:gs>
              <a:gs pos="64999">
                <a:srgbClr val="F0EBD5"/>
              </a:gs>
              <a:gs pos="100000">
                <a:srgbClr val="D1C39F"/>
              </a:gs>
            </a:gsLst>
            <a:lin ang="5400000"/>
          </a:gradFill>
          <a:ln w="9525">
            <a:noFill/>
            <a:miter lim="800000"/>
            <a:headEnd/>
            <a:tailEnd/>
          </a:ln>
          <a:effectLst>
            <a:prstShdw prst="shdw17" dist="17961" dir="2700000">
              <a:srgbClr val="99995C"/>
            </a:prstShdw>
          </a:effectLst>
        </p:spPr>
        <p:txBody>
          <a:bodyPr>
            <a:spAutoFit/>
          </a:bodyPr>
          <a:lstStyle/>
          <a:p>
            <a:pPr algn="ctr"/>
            <a:r>
              <a:rPr lang="fa-IR" sz="2400" b="1">
                <a:cs typeface="B Nazanin" pitchFamily="2" charset="-78"/>
              </a:rPr>
              <a:t>بلی</a:t>
            </a:r>
            <a:endParaRPr lang="en-US" sz="2400" b="1">
              <a:cs typeface="B Nazanin" pitchFamily="2" charset="-78"/>
            </a:endParaRPr>
          </a:p>
        </p:txBody>
      </p:sp>
      <p:sp>
        <p:nvSpPr>
          <p:cNvPr id="9" name="Text Box 9"/>
          <p:cNvSpPr txBox="1">
            <a:spLocks noChangeArrowheads="1"/>
          </p:cNvSpPr>
          <p:nvPr/>
        </p:nvSpPr>
        <p:spPr bwMode="auto">
          <a:xfrm>
            <a:off x="3221038" y="1685925"/>
            <a:ext cx="647700" cy="457200"/>
          </a:xfrm>
          <a:prstGeom prst="rect">
            <a:avLst/>
          </a:prstGeom>
          <a:gradFill rotWithShape="0">
            <a:gsLst>
              <a:gs pos="0">
                <a:srgbClr val="FFEFD1"/>
              </a:gs>
              <a:gs pos="64999">
                <a:srgbClr val="F0EBD5"/>
              </a:gs>
              <a:gs pos="100000">
                <a:srgbClr val="D1C39F"/>
              </a:gs>
            </a:gsLst>
            <a:lin ang="5400000"/>
          </a:gradFill>
          <a:ln w="9525">
            <a:noFill/>
            <a:miter lim="800000"/>
            <a:headEnd/>
            <a:tailEnd/>
          </a:ln>
          <a:effectLst>
            <a:prstShdw prst="shdw17" dist="17961" dir="2700000">
              <a:srgbClr val="99995C"/>
            </a:prstShdw>
          </a:effectLst>
        </p:spPr>
        <p:txBody>
          <a:bodyPr>
            <a:spAutoFit/>
          </a:bodyPr>
          <a:lstStyle/>
          <a:p>
            <a:pPr algn="ctr"/>
            <a:r>
              <a:rPr lang="fa-IR" sz="2400">
                <a:cs typeface="B Nazanin" pitchFamily="2" charset="-78"/>
              </a:rPr>
              <a:t>خیر</a:t>
            </a:r>
            <a:endParaRPr lang="en-US" sz="2400">
              <a:cs typeface="B Nazanin" pitchFamily="2" charset="-78"/>
            </a:endParaRPr>
          </a:p>
        </p:txBody>
      </p:sp>
      <p:sp>
        <p:nvSpPr>
          <p:cNvPr id="10" name="Text Box 10"/>
          <p:cNvSpPr txBox="1">
            <a:spLocks noChangeArrowheads="1"/>
          </p:cNvSpPr>
          <p:nvPr/>
        </p:nvSpPr>
        <p:spPr bwMode="auto">
          <a:xfrm>
            <a:off x="2581275" y="3127375"/>
            <a:ext cx="1728788" cy="1373188"/>
          </a:xfrm>
          <a:prstGeom prst="rect">
            <a:avLst/>
          </a:prstGeom>
          <a:noFill/>
          <a:ln w="9525">
            <a:noFill/>
            <a:miter lim="800000"/>
            <a:headEnd/>
            <a:tailEnd/>
          </a:ln>
          <a:effectLst>
            <a:prstShdw prst="shdw17" dist="17961" dir="2700000">
              <a:srgbClr val="99995C"/>
            </a:prstShdw>
          </a:effectLst>
        </p:spPr>
        <p:txBody>
          <a:bodyPr>
            <a:spAutoFit/>
          </a:bodyPr>
          <a:lstStyle/>
          <a:p>
            <a:pPr algn="ctr"/>
            <a:r>
              <a:rPr lang="fa-IR" sz="2800" b="1">
                <a:cs typeface="B Nazanin" pitchFamily="2" charset="-78"/>
              </a:rPr>
              <a:t>نه سیستمی</a:t>
            </a:r>
          </a:p>
          <a:p>
            <a:pPr algn="ctr"/>
            <a:r>
              <a:rPr lang="fa-IR" sz="2800" b="1">
                <a:cs typeface="B Nazanin" pitchFamily="2" charset="-78"/>
              </a:rPr>
              <a:t> و</a:t>
            </a:r>
          </a:p>
          <a:p>
            <a:pPr algn="ctr"/>
            <a:r>
              <a:rPr lang="fa-IR" sz="2800" b="1">
                <a:cs typeface="B Nazanin" pitchFamily="2" charset="-78"/>
              </a:rPr>
              <a:t> نه محیطی</a:t>
            </a:r>
            <a:endParaRPr lang="en-US" sz="2800" b="1">
              <a:cs typeface="B Nazanin" pitchFamily="2" charset="-78"/>
            </a:endParaRPr>
          </a:p>
        </p:txBody>
      </p:sp>
      <p:sp>
        <p:nvSpPr>
          <p:cNvPr id="11" name="Text Box 11"/>
          <p:cNvSpPr txBox="1">
            <a:spLocks noChangeArrowheads="1"/>
          </p:cNvSpPr>
          <p:nvPr/>
        </p:nvSpPr>
        <p:spPr bwMode="auto">
          <a:xfrm>
            <a:off x="7829551" y="2794000"/>
            <a:ext cx="574675" cy="457200"/>
          </a:xfrm>
          <a:prstGeom prst="rect">
            <a:avLst/>
          </a:prstGeom>
          <a:gradFill rotWithShape="0">
            <a:gsLst>
              <a:gs pos="0">
                <a:srgbClr val="FFEFD1"/>
              </a:gs>
              <a:gs pos="64999">
                <a:srgbClr val="F0EBD5"/>
              </a:gs>
              <a:gs pos="100000">
                <a:srgbClr val="D1C39F"/>
              </a:gs>
            </a:gsLst>
            <a:lin ang="5400000"/>
          </a:gradFill>
          <a:ln w="9525">
            <a:noFill/>
            <a:miter lim="800000"/>
            <a:headEnd/>
            <a:tailEnd/>
          </a:ln>
          <a:effectLst>
            <a:prstShdw prst="shdw17" dist="17961" dir="2700000">
              <a:srgbClr val="99995C"/>
            </a:prstShdw>
          </a:effectLst>
        </p:spPr>
        <p:txBody>
          <a:bodyPr>
            <a:spAutoFit/>
          </a:bodyPr>
          <a:lstStyle/>
          <a:p>
            <a:r>
              <a:rPr lang="fa-IR" sz="2400">
                <a:cs typeface="B Zar" pitchFamily="2" charset="-78"/>
              </a:rPr>
              <a:t>بلی</a:t>
            </a:r>
            <a:endParaRPr lang="en-US" sz="2400">
              <a:cs typeface="B Zar" pitchFamily="2" charset="-78"/>
            </a:endParaRPr>
          </a:p>
        </p:txBody>
      </p:sp>
      <p:sp>
        <p:nvSpPr>
          <p:cNvPr id="12" name="Text Box 12"/>
          <p:cNvSpPr txBox="1">
            <a:spLocks noChangeArrowheads="1"/>
          </p:cNvSpPr>
          <p:nvPr/>
        </p:nvSpPr>
        <p:spPr bwMode="auto">
          <a:xfrm>
            <a:off x="7829551" y="4378325"/>
            <a:ext cx="646113" cy="457200"/>
          </a:xfrm>
          <a:prstGeom prst="rect">
            <a:avLst/>
          </a:prstGeom>
          <a:gradFill rotWithShape="0">
            <a:gsLst>
              <a:gs pos="0">
                <a:srgbClr val="FFEFD1"/>
              </a:gs>
              <a:gs pos="64999">
                <a:srgbClr val="F0EBD5"/>
              </a:gs>
              <a:gs pos="100000">
                <a:srgbClr val="D1C39F"/>
              </a:gs>
            </a:gsLst>
            <a:lin ang="5400000"/>
          </a:gradFill>
          <a:ln w="9525">
            <a:noFill/>
            <a:miter lim="800000"/>
            <a:headEnd/>
            <a:tailEnd/>
          </a:ln>
          <a:effectLst>
            <a:prstShdw prst="shdw17" dist="17961" dir="2700000">
              <a:srgbClr val="99995C"/>
            </a:prstShdw>
          </a:effectLst>
        </p:spPr>
        <p:txBody>
          <a:bodyPr>
            <a:spAutoFit/>
          </a:bodyPr>
          <a:lstStyle/>
          <a:p>
            <a:r>
              <a:rPr lang="fa-IR" sz="2400">
                <a:cs typeface="B Zar" pitchFamily="2" charset="-78"/>
              </a:rPr>
              <a:t>خیر</a:t>
            </a:r>
            <a:endParaRPr lang="en-US" sz="2400">
              <a:cs typeface="B Zar" pitchFamily="2" charset="-78"/>
            </a:endParaRPr>
          </a:p>
        </p:txBody>
      </p:sp>
      <p:sp>
        <p:nvSpPr>
          <p:cNvPr id="13" name="Text Box 13"/>
          <p:cNvSpPr txBox="1">
            <a:spLocks noChangeArrowheads="1"/>
          </p:cNvSpPr>
          <p:nvPr/>
        </p:nvSpPr>
        <p:spPr bwMode="auto">
          <a:xfrm>
            <a:off x="8310563" y="2795588"/>
            <a:ext cx="1903412" cy="2062162"/>
          </a:xfrm>
          <a:prstGeom prst="rect">
            <a:avLst/>
          </a:prstGeom>
          <a:noFill/>
          <a:ln w="9525">
            <a:noFill/>
            <a:miter lim="800000"/>
            <a:headEnd/>
            <a:tailEnd/>
          </a:ln>
          <a:effectLst>
            <a:prstShdw prst="shdw17" dist="17961" dir="2700000">
              <a:schemeClr val="bg1">
                <a:gamma/>
                <a:shade val="60000"/>
                <a:invGamma/>
              </a:schemeClr>
            </a:prstShdw>
          </a:effectLst>
        </p:spPr>
        <p:txBody>
          <a:bodyPr>
            <a:spAutoFit/>
          </a:bodyPr>
          <a:lstStyle/>
          <a:p>
            <a:pPr algn="ctr">
              <a:defRPr/>
            </a:pPr>
            <a:r>
              <a:rPr lang="fa-IR" sz="3200" b="1" dirty="0">
                <a:latin typeface="Arial" pitchFamily="34" charset="0"/>
                <a:cs typeface="B Nazanin" pitchFamily="2" charset="-78"/>
              </a:rPr>
              <a:t>سیستم </a:t>
            </a:r>
          </a:p>
          <a:p>
            <a:pPr algn="ctr">
              <a:defRPr/>
            </a:pPr>
            <a:r>
              <a:rPr lang="fa-IR" sz="3200" b="1" dirty="0">
                <a:latin typeface="Arial" pitchFamily="34" charset="0"/>
                <a:cs typeface="B Nazanin" pitchFamily="2" charset="-78"/>
              </a:rPr>
              <a:t>بر آن </a:t>
            </a:r>
          </a:p>
          <a:p>
            <a:pPr algn="ctr">
              <a:defRPr/>
            </a:pPr>
            <a:r>
              <a:rPr lang="fa-IR" sz="3200" b="1" dirty="0">
                <a:latin typeface="Arial" pitchFamily="34" charset="0"/>
                <a:cs typeface="B Nazanin" pitchFamily="2" charset="-78"/>
              </a:rPr>
              <a:t>کنترل </a:t>
            </a:r>
          </a:p>
          <a:p>
            <a:pPr algn="ctr">
              <a:defRPr/>
            </a:pPr>
            <a:r>
              <a:rPr lang="fa-IR" sz="3200" b="1" dirty="0">
                <a:latin typeface="Arial" pitchFamily="34" charset="0"/>
                <a:cs typeface="B Nazanin" pitchFamily="2" charset="-78"/>
              </a:rPr>
              <a:t>دارد؟</a:t>
            </a:r>
            <a:endParaRPr lang="en-US" sz="3200" b="1" dirty="0">
              <a:latin typeface="Arial" pitchFamily="34" charset="0"/>
              <a:cs typeface="B Nazanin" pitchFamily="2" charset="-78"/>
            </a:endParaRPr>
          </a:p>
        </p:txBody>
      </p:sp>
      <p:sp>
        <p:nvSpPr>
          <p:cNvPr id="14" name="Text Box 14"/>
          <p:cNvSpPr txBox="1">
            <a:spLocks noChangeArrowheads="1"/>
          </p:cNvSpPr>
          <p:nvPr/>
        </p:nvSpPr>
        <p:spPr bwMode="auto">
          <a:xfrm>
            <a:off x="5597526" y="2554289"/>
            <a:ext cx="1368425" cy="1384995"/>
          </a:xfrm>
          <a:prstGeom prst="rect">
            <a:avLst/>
          </a:prstGeom>
          <a:noFill/>
          <a:ln w="9525">
            <a:noFill/>
            <a:miter lim="800000"/>
            <a:headEnd/>
            <a:tailEnd/>
          </a:ln>
          <a:effectLst>
            <a:prstShdw prst="shdw17" dist="17961" dir="2700000">
              <a:srgbClr val="99995C"/>
            </a:prstShdw>
          </a:effectLst>
        </p:spPr>
        <p:txBody>
          <a:bodyPr>
            <a:spAutoFit/>
          </a:bodyPr>
          <a:lstStyle/>
          <a:p>
            <a:r>
              <a:rPr lang="fa-IR" sz="2800" b="1">
                <a:cs typeface="B Nazanin" pitchFamily="2" charset="-78"/>
              </a:rPr>
              <a:t>سیستمی </a:t>
            </a:r>
          </a:p>
          <a:p>
            <a:r>
              <a:rPr lang="fa-IR" sz="2800" b="1">
                <a:cs typeface="B Nazanin" pitchFamily="2" charset="-78"/>
              </a:rPr>
              <a:t>(داخلی)</a:t>
            </a:r>
            <a:endParaRPr lang="en-US" sz="2800" b="1">
              <a:cs typeface="B Nazanin" pitchFamily="2" charset="-78"/>
            </a:endParaRPr>
          </a:p>
        </p:txBody>
      </p:sp>
      <p:sp>
        <p:nvSpPr>
          <p:cNvPr id="15" name="Rectangle 15"/>
          <p:cNvSpPr>
            <a:spLocks noChangeArrowheads="1"/>
          </p:cNvSpPr>
          <p:nvPr/>
        </p:nvSpPr>
        <p:spPr bwMode="auto">
          <a:xfrm>
            <a:off x="4983163" y="3971926"/>
            <a:ext cx="2728912" cy="1597025"/>
          </a:xfrm>
          <a:prstGeom prst="rect">
            <a:avLst/>
          </a:prstGeom>
          <a:pattFill prst="wdDnDiag">
            <a:fgClr>
              <a:schemeClr val="accent1"/>
            </a:fgClr>
            <a:bgClr>
              <a:schemeClr val="bg1"/>
            </a:bgClr>
          </a:pattFill>
          <a:ln w="9525">
            <a:noFill/>
            <a:miter lim="800000"/>
            <a:headEnd/>
            <a:tailEnd/>
          </a:ln>
        </p:spPr>
        <p:txBody>
          <a:bodyPr wrap="none" anchor="ctr"/>
          <a:lstStyle/>
          <a:p>
            <a:endParaRPr lang="ar-SA"/>
          </a:p>
        </p:txBody>
      </p:sp>
      <p:sp>
        <p:nvSpPr>
          <p:cNvPr id="16" name="Text Box 16"/>
          <p:cNvSpPr txBox="1">
            <a:spLocks noChangeArrowheads="1"/>
          </p:cNvSpPr>
          <p:nvPr/>
        </p:nvSpPr>
        <p:spPr bwMode="auto">
          <a:xfrm>
            <a:off x="5668964" y="4451351"/>
            <a:ext cx="1152525" cy="519113"/>
          </a:xfrm>
          <a:prstGeom prst="rect">
            <a:avLst/>
          </a:prstGeom>
          <a:noFill/>
          <a:ln w="9525">
            <a:noFill/>
            <a:miter lim="800000"/>
            <a:headEnd/>
            <a:tailEnd/>
          </a:ln>
          <a:effectLst>
            <a:prstShdw prst="shdw17" dist="17961" dir="2700000">
              <a:srgbClr val="99995C"/>
            </a:prstShdw>
          </a:effectLst>
        </p:spPr>
        <p:txBody>
          <a:bodyPr>
            <a:spAutoFit/>
          </a:bodyPr>
          <a:lstStyle/>
          <a:p>
            <a:r>
              <a:rPr lang="fa-IR" sz="2800" b="1">
                <a:cs typeface="B Nazanin" pitchFamily="2" charset="-78"/>
              </a:rPr>
              <a:t>محیطی</a:t>
            </a:r>
            <a:endParaRPr lang="en-US" sz="2800" b="1">
              <a:cs typeface="B Nazanin" pitchFamily="2" charset="-78"/>
            </a:endParaRPr>
          </a:p>
        </p:txBody>
      </p:sp>
      <p:sp>
        <p:nvSpPr>
          <p:cNvPr id="17" name="Line 17"/>
          <p:cNvSpPr>
            <a:spLocks noChangeShapeType="1"/>
          </p:cNvSpPr>
          <p:nvPr/>
        </p:nvSpPr>
        <p:spPr bwMode="auto">
          <a:xfrm>
            <a:off x="6310314" y="5000626"/>
            <a:ext cx="46037" cy="785813"/>
          </a:xfrm>
          <a:prstGeom prst="line">
            <a:avLst/>
          </a:prstGeom>
          <a:noFill/>
          <a:ln w="57150">
            <a:solidFill>
              <a:schemeClr val="tx1"/>
            </a:solidFill>
            <a:round/>
            <a:headEnd/>
            <a:tailEnd type="triangle" w="med" len="med"/>
          </a:ln>
        </p:spPr>
        <p:txBody>
          <a:bodyPr/>
          <a:lstStyle/>
          <a:p>
            <a:endParaRPr lang="en-US"/>
          </a:p>
        </p:txBody>
      </p:sp>
      <p:sp>
        <p:nvSpPr>
          <p:cNvPr id="18" name="Text Box 18"/>
          <p:cNvSpPr txBox="1">
            <a:spLocks noChangeArrowheads="1"/>
          </p:cNvSpPr>
          <p:nvPr/>
        </p:nvSpPr>
        <p:spPr bwMode="auto">
          <a:xfrm>
            <a:off x="5238751" y="5786438"/>
            <a:ext cx="2232025" cy="36671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a:spAutoFit/>
          </a:bodyPr>
          <a:lstStyle/>
          <a:p>
            <a:pPr>
              <a:defRPr/>
            </a:pPr>
            <a:r>
              <a:rPr lang="fa-IR" dirty="0">
                <a:latin typeface="Arial" pitchFamily="34" charset="0"/>
                <a:cs typeface="B Farnaz" pitchFamily="2" charset="-78"/>
              </a:rPr>
              <a:t>منبع فرصتها و تهدید ها</a:t>
            </a:r>
            <a:endParaRPr lang="en-US" dirty="0">
              <a:latin typeface="Arial" pitchFamily="34" charset="0"/>
              <a:cs typeface="B Farnaz" pitchFamily="2" charset="-78"/>
            </a:endParaRPr>
          </a:p>
        </p:txBody>
      </p:sp>
      <p:sp>
        <p:nvSpPr>
          <p:cNvPr id="19" name="Line 19"/>
          <p:cNvSpPr>
            <a:spLocks noChangeShapeType="1"/>
          </p:cNvSpPr>
          <p:nvPr/>
        </p:nvSpPr>
        <p:spPr bwMode="auto">
          <a:xfrm flipH="1">
            <a:off x="3436939" y="3500438"/>
            <a:ext cx="1944687" cy="2303462"/>
          </a:xfrm>
          <a:prstGeom prst="line">
            <a:avLst/>
          </a:prstGeom>
          <a:noFill/>
          <a:ln w="57150">
            <a:solidFill>
              <a:schemeClr val="tx1"/>
            </a:solidFill>
            <a:round/>
            <a:headEnd/>
            <a:tailEnd type="triangle" w="med" len="med"/>
          </a:ln>
        </p:spPr>
        <p:txBody>
          <a:bodyPr/>
          <a:lstStyle/>
          <a:p>
            <a:endParaRPr lang="en-US"/>
          </a:p>
        </p:txBody>
      </p:sp>
      <p:sp>
        <p:nvSpPr>
          <p:cNvPr id="20" name="Text Box 20"/>
          <p:cNvSpPr txBox="1">
            <a:spLocks noChangeArrowheads="1"/>
          </p:cNvSpPr>
          <p:nvPr/>
        </p:nvSpPr>
        <p:spPr bwMode="auto">
          <a:xfrm>
            <a:off x="2173289" y="5786438"/>
            <a:ext cx="2422525" cy="36671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a:spAutoFit/>
          </a:bodyPr>
          <a:lstStyle/>
          <a:p>
            <a:pPr algn="ctr">
              <a:defRPr/>
            </a:pPr>
            <a:r>
              <a:rPr lang="fa-IR" dirty="0">
                <a:latin typeface="Arial" pitchFamily="34" charset="0"/>
                <a:cs typeface="B Farnaz" pitchFamily="2" charset="-78"/>
              </a:rPr>
              <a:t>منبع قوت ها و ضعف ها</a:t>
            </a:r>
            <a:endParaRPr lang="en-US" dirty="0">
              <a:latin typeface="Arial" pitchFamily="34" charset="0"/>
              <a:cs typeface="B Farnaz" pitchFamily="2" charset="-78"/>
            </a:endParaRPr>
          </a:p>
        </p:txBody>
      </p:sp>
      <p:sp>
        <p:nvSpPr>
          <p:cNvPr id="22" name="Slide Number Placeholder 21"/>
          <p:cNvSpPr>
            <a:spLocks noGrp="1"/>
          </p:cNvSpPr>
          <p:nvPr>
            <p:ph type="sldNum" sz="quarter" idx="12"/>
          </p:nvPr>
        </p:nvSpPr>
        <p:spPr/>
        <p:txBody>
          <a:bodyPr/>
          <a:lstStyle/>
          <a:p>
            <a:fld id="{2E913F20-3FAA-4128-8D06-C3B0AA9DFCF9}" type="slidenum">
              <a:rPr lang="en-US" smtClean="0"/>
              <a:t>169</a:t>
            </a:fld>
            <a:endParaRPr lang="en-US"/>
          </a:p>
        </p:txBody>
      </p:sp>
    </p:spTree>
    <p:extLst>
      <p:ext uri="{BB962C8B-B14F-4D97-AF65-F5344CB8AC3E}">
        <p14:creationId xmlns:p14="http://schemas.microsoft.com/office/powerpoint/2010/main" val="2103681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2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edge">
                                      <p:cBhvr>
                                        <p:cTn id="15" dur="1000"/>
                                        <p:tgtEl>
                                          <p:spTgt spid="7"/>
                                        </p:tgtEl>
                                      </p:cBhvr>
                                    </p:animEffect>
                                  </p:childTnLst>
                                </p:cTn>
                              </p:par>
                            </p:childTnLst>
                          </p:cTn>
                        </p:par>
                        <p:par>
                          <p:cTn id="16" fill="hold">
                            <p:stCondLst>
                              <p:cond delay="3000"/>
                            </p:stCondLst>
                            <p:childTnLst>
                              <p:par>
                                <p:cTn id="17" presetID="2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1000"/>
                                        <p:tgtEl>
                                          <p:spTgt spid="8"/>
                                        </p:tgtEl>
                                      </p:cBhvr>
                                    </p:animEffect>
                                  </p:childTnLst>
                                </p:cTn>
                              </p:par>
                            </p:childTnLst>
                          </p:cTn>
                        </p:par>
                        <p:par>
                          <p:cTn id="20" fill="hold">
                            <p:stCondLst>
                              <p:cond delay="4000"/>
                            </p:stCondLst>
                            <p:childTnLst>
                              <p:par>
                                <p:cTn id="21" presetID="2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edge">
                                      <p:cBhvr>
                                        <p:cTn id="23" dur="1000"/>
                                        <p:tgtEl>
                                          <p:spTgt spid="9"/>
                                        </p:tgtEl>
                                      </p:cBhvr>
                                    </p:animEffect>
                                  </p:childTnLst>
                                </p:cTn>
                              </p:par>
                            </p:childTnLst>
                          </p:cTn>
                        </p:par>
                        <p:par>
                          <p:cTn id="24" fill="hold">
                            <p:stCondLst>
                              <p:cond delay="5000"/>
                            </p:stCondLst>
                            <p:childTnLst>
                              <p:par>
                                <p:cTn id="25" presetID="2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edge">
                                      <p:cBhvr>
                                        <p:cTn id="27" dur="1000"/>
                                        <p:tgtEl>
                                          <p:spTgt spid="13"/>
                                        </p:tgtEl>
                                      </p:cBhvr>
                                    </p:animEffect>
                                  </p:childTnLst>
                                </p:cTn>
                              </p:par>
                            </p:childTnLst>
                          </p:cTn>
                        </p:par>
                        <p:par>
                          <p:cTn id="28" fill="hold">
                            <p:stCondLst>
                              <p:cond delay="6000"/>
                            </p:stCondLst>
                            <p:childTnLst>
                              <p:par>
                                <p:cTn id="29" presetID="2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edge">
                                      <p:cBhvr>
                                        <p:cTn id="31" dur="1000"/>
                                        <p:tgtEl>
                                          <p:spTgt spid="11"/>
                                        </p:tgtEl>
                                      </p:cBhvr>
                                    </p:animEffect>
                                  </p:childTnLst>
                                </p:cTn>
                              </p:par>
                            </p:childTnLst>
                          </p:cTn>
                        </p:par>
                        <p:par>
                          <p:cTn id="32" fill="hold">
                            <p:stCondLst>
                              <p:cond delay="7000"/>
                            </p:stCondLst>
                            <p:childTnLst>
                              <p:par>
                                <p:cTn id="33" presetID="2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edge">
                                      <p:cBhvr>
                                        <p:cTn id="35" dur="1000"/>
                                        <p:tgtEl>
                                          <p:spTgt spid="12"/>
                                        </p:tgtEl>
                                      </p:cBhvr>
                                    </p:animEffect>
                                  </p:childTnLst>
                                </p:cTn>
                              </p:par>
                            </p:childTnLst>
                          </p:cTn>
                        </p:par>
                        <p:par>
                          <p:cTn id="36" fill="hold">
                            <p:stCondLst>
                              <p:cond delay="8000"/>
                            </p:stCondLst>
                            <p:childTnLst>
                              <p:par>
                                <p:cTn id="37" presetID="2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edge">
                                      <p:cBhvr>
                                        <p:cTn id="39" dur="1000"/>
                                        <p:tgtEl>
                                          <p:spTgt spid="14"/>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childTnLst>
                                </p:cTn>
                              </p:par>
                            </p:childTnLst>
                          </p:cTn>
                        </p:par>
                        <p:par>
                          <p:cTn id="47" fill="hold">
                            <p:stCondLst>
                              <p:cond delay="10000"/>
                            </p:stCondLst>
                            <p:childTnLst>
                              <p:par>
                                <p:cTn id="48" presetID="2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edge">
                                      <p:cBhvr>
                                        <p:cTn id="50" dur="1000"/>
                                        <p:tgtEl>
                                          <p:spTgt spid="16"/>
                                        </p:tgtEl>
                                      </p:cBhvr>
                                    </p:animEffect>
                                  </p:childTnLst>
                                </p:cTn>
                              </p:par>
                            </p:childTnLst>
                          </p:cTn>
                        </p:par>
                        <p:par>
                          <p:cTn id="51" fill="hold">
                            <p:stCondLst>
                              <p:cond delay="11000"/>
                            </p:stCondLst>
                            <p:childTnLst>
                              <p:par>
                                <p:cTn id="52" presetID="20"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edge">
                                      <p:cBhvr>
                                        <p:cTn id="54" dur="1000"/>
                                        <p:tgtEl>
                                          <p:spTgt spid="10"/>
                                        </p:tgtEl>
                                      </p:cBhvr>
                                    </p:animEffect>
                                  </p:childTnLst>
                                </p:cTn>
                              </p:par>
                            </p:childTnLst>
                          </p:cTn>
                        </p:par>
                        <p:par>
                          <p:cTn id="55" fill="hold">
                            <p:stCondLst>
                              <p:cond delay="12000"/>
                            </p:stCondLst>
                            <p:childTnLst>
                              <p:par>
                                <p:cTn id="56" presetID="10" presetClass="entr" presetSubtype="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2000"/>
                                        <p:tgtEl>
                                          <p:spTgt spid="1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2000"/>
                                        <p:tgtEl>
                                          <p:spTgt spid="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2000"/>
                                        <p:tgtEl>
                                          <p:spTgt spid="18"/>
                                        </p:tgtEl>
                                      </p:cBhvr>
                                    </p:animEffect>
                                  </p:childTnLst>
                                </p:cTn>
                              </p:par>
                            </p:childTnLst>
                          </p:cTn>
                        </p:par>
                        <p:par>
                          <p:cTn id="65" fill="hold">
                            <p:stCondLst>
                              <p:cond delay="14000"/>
                            </p:stCondLst>
                            <p:childTnLst>
                              <p:par>
                                <p:cTn id="66" presetID="10" presetClass="entr" presetSubtype="0"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2000"/>
                                        <p:tgtEl>
                                          <p:spTgt spid="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2000"/>
                                        <p:tgtEl>
                                          <p:spTgt spid="1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animBg="1"/>
      <p:bldP spid="9" grpId="0" animBg="1"/>
      <p:bldP spid="10" grpId="0"/>
      <p:bldP spid="11" grpId="0" animBg="1"/>
      <p:bldP spid="12" grpId="0" animBg="1"/>
      <p:bldP spid="13" grpId="0"/>
      <p:bldP spid="14" grpId="0"/>
      <p:bldP spid="15" grpId="0" animBg="1"/>
      <p:bldP spid="16" grpId="0"/>
      <p:bldP spid="17" grpId="0" animBg="1"/>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74CAED1A-55B4-4977-B347-AE7BF3642F5E}" type="slidenum">
              <a:rPr kumimoji="0" lang="ar-SA" sz="1600">
                <a:solidFill>
                  <a:schemeClr val="bg2"/>
                </a:solidFill>
                <a:latin typeface="Albertus Extra Bold" pitchFamily="34" charset="0"/>
                <a:cs typeface="B Yekan" panose="00000400000000000000" pitchFamily="2" charset="-78"/>
              </a:rPr>
              <a:pPr eaLnBrk="1" hangingPunct="1"/>
              <a:t>17</a:t>
            </a:fld>
            <a:endParaRPr kumimoji="0" lang="en-US" sz="1600">
              <a:solidFill>
                <a:schemeClr val="bg2"/>
              </a:solidFill>
              <a:latin typeface="Albertus Extra Bold" pitchFamily="34" charset="0"/>
              <a:cs typeface="B Yekan" panose="00000400000000000000" pitchFamily="2" charset="-78"/>
            </a:endParaRPr>
          </a:p>
        </p:txBody>
      </p:sp>
      <p:sp>
        <p:nvSpPr>
          <p:cNvPr id="55298" name="Text Box 2"/>
          <p:cNvSpPr txBox="1">
            <a:spLocks noChangeArrowheads="1"/>
          </p:cNvSpPr>
          <p:nvPr/>
        </p:nvSpPr>
        <p:spPr bwMode="auto">
          <a:xfrm>
            <a:off x="4370294" y="538474"/>
            <a:ext cx="7481049" cy="707886"/>
          </a:xfrm>
          <a:prstGeom prst="rect">
            <a:avLst/>
          </a:prstGeom>
          <a:noFill/>
          <a:ln w="9525">
            <a:noFill/>
            <a:miter lim="800000"/>
            <a:headEnd/>
            <a:tailEnd/>
          </a:ln>
          <a:effectLst>
            <a:outerShdw dist="35921" dir="2700000" algn="ctr" rotWithShape="0">
              <a:schemeClr val="tx1"/>
            </a:outerShdw>
          </a:effectLst>
        </p:spPr>
        <p:txBody>
          <a:bodyPr wrap="square" anchor="b">
            <a:spAutoFit/>
          </a:bodyPr>
          <a:lstStyle/>
          <a:p>
            <a:pPr>
              <a:defRPr/>
            </a:pPr>
            <a:r>
              <a:rPr lang="fa-IR" sz="4000" dirty="0">
                <a:latin typeface="_PDMS_Saleem_QuranFont" panose="02010000000000000000" pitchFamily="2" charset="-78"/>
                <a:cs typeface="B Homa" panose="00000400000000000000" pitchFamily="2" charset="-78"/>
              </a:rPr>
              <a:t>ضرورت مدیریت تصمیمات استراتژیک</a:t>
            </a:r>
            <a:endParaRPr lang="en-US" sz="4000" dirty="0">
              <a:latin typeface="_PDMS_Saleem_QuranFont" panose="02010000000000000000" pitchFamily="2" charset="-78"/>
              <a:cs typeface="B Homa" panose="00000400000000000000" pitchFamily="2" charset="-78"/>
            </a:endParaRPr>
          </a:p>
        </p:txBody>
      </p:sp>
      <p:sp>
        <p:nvSpPr>
          <p:cNvPr id="11268" name="Rectangle 3"/>
          <p:cNvSpPr>
            <a:spLocks noChangeArrowheads="1"/>
          </p:cNvSpPr>
          <p:nvPr/>
        </p:nvSpPr>
        <p:spPr bwMode="auto">
          <a:xfrm>
            <a:off x="954742" y="1707776"/>
            <a:ext cx="10143566"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76238" indent="-376238" eaLnBrk="0" hangingPunct="0">
              <a:tabLst>
                <a:tab pos="7900988" algn="l"/>
              </a:tabLst>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tabLst>
                <a:tab pos="7900988" algn="l"/>
              </a:tabLst>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tabLst>
                <a:tab pos="7900988" algn="l"/>
              </a:tabLst>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tabLst>
                <a:tab pos="7900988" algn="l"/>
              </a:tabLst>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tabLst>
                <a:tab pos="7900988" algn="l"/>
              </a:tabLst>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tabLst>
                <a:tab pos="7900988" algn="l"/>
              </a:tabLs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tabLst>
                <a:tab pos="7900988" algn="l"/>
              </a:tabLs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tabLst>
                <a:tab pos="7900988" algn="l"/>
              </a:tabLs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tabLst>
                <a:tab pos="7900988" algn="l"/>
              </a:tabLst>
              <a:defRPr kumimoji="1" sz="2600" b="1">
                <a:solidFill>
                  <a:schemeClr val="tx1"/>
                </a:solidFill>
                <a:latin typeface="B Homa" panose="00000400000000000000" pitchFamily="2" charset="-78"/>
                <a:cs typeface="B Homa" panose="00000400000000000000" pitchFamily="2" charset="-78"/>
              </a:defRPr>
            </a:lvl9pPr>
          </a:lstStyle>
          <a:p>
            <a:pPr algn="just" rtl="1" eaLnBrk="1" hangingPunct="1">
              <a:lnSpc>
                <a:spcPct val="170000"/>
              </a:lnSpc>
            </a:pPr>
            <a:r>
              <a:rPr lang="en-US" sz="2800" dirty="0">
                <a:cs typeface="B Traffic" panose="00000400000000000000" pitchFamily="2" charset="-78"/>
              </a:rPr>
              <a:t>1</a:t>
            </a:r>
            <a:r>
              <a:rPr lang="fa-IR" sz="2800" dirty="0">
                <a:cs typeface="B Traffic" panose="00000400000000000000" pitchFamily="2" charset="-78"/>
              </a:rPr>
              <a:t>- مدیریت فعالیتها و فرآیندهای اصلی ، مدیریت و پشتیبانی</a:t>
            </a:r>
          </a:p>
          <a:p>
            <a:pPr algn="just" rtl="1" eaLnBrk="1" hangingPunct="1">
              <a:lnSpc>
                <a:spcPct val="170000"/>
              </a:lnSpc>
            </a:pPr>
            <a:r>
              <a:rPr lang="fa-IR" sz="2800" dirty="0">
                <a:cs typeface="B Traffic" panose="00000400000000000000" pitchFamily="2" charset="-78"/>
              </a:rPr>
              <a:t>2- درک و پاسخ مناسب به تاثیرات محیطی مانند : نیازهای مشتریان تغییرات در اقتصاد ، اجتماع ، سیاست ، فرهنگ و ... </a:t>
            </a:r>
          </a:p>
          <a:p>
            <a:pPr algn="just" rtl="1" eaLnBrk="1" hangingPunct="1">
              <a:lnSpc>
                <a:spcPct val="170000"/>
              </a:lnSpc>
            </a:pPr>
            <a:r>
              <a:rPr lang="fa-IR" sz="2800" dirty="0">
                <a:cs typeface="B Traffic" panose="00000400000000000000" pitchFamily="2" charset="-78"/>
              </a:rPr>
              <a:t>3- لزوم توجه به نیاز و انتظارات متعدد طرف</a:t>
            </a:r>
            <a:r>
              <a:rPr lang="fa-IR" sz="200" dirty="0">
                <a:cs typeface="B Traffic" panose="00000400000000000000" pitchFamily="2" charset="-78"/>
              </a:rPr>
              <a:t> </a:t>
            </a:r>
            <a:r>
              <a:rPr lang="fa-IR" sz="2800" dirty="0">
                <a:cs typeface="B Traffic" panose="00000400000000000000" pitchFamily="2" charset="-78"/>
              </a:rPr>
              <a:t>های ذینفع سازمان</a:t>
            </a:r>
          </a:p>
          <a:p>
            <a:pPr algn="just" rtl="1" eaLnBrk="1" hangingPunct="1">
              <a:lnSpc>
                <a:spcPct val="170000"/>
              </a:lnSpc>
            </a:pPr>
            <a:r>
              <a:rPr lang="fa-IR" sz="2800" dirty="0">
                <a:cs typeface="B Traffic" panose="00000400000000000000" pitchFamily="2" charset="-78"/>
              </a:rPr>
              <a:t>4- لزوم دیدگاه برنامه ریزی و آینده نگری در سازمان</a:t>
            </a:r>
          </a:p>
          <a:p>
            <a:pPr algn="just" rtl="1" eaLnBrk="1" hangingPunct="1">
              <a:lnSpc>
                <a:spcPct val="170000"/>
              </a:lnSpc>
            </a:pPr>
            <a:r>
              <a:rPr lang="fa-IR" sz="2800" dirty="0">
                <a:cs typeface="B Traffic" panose="00000400000000000000" pitchFamily="2" charset="-78"/>
              </a:rPr>
              <a:t>5- انعطاف پذیری به هنگام بروز تغییرات عمده</a:t>
            </a:r>
          </a:p>
        </p:txBody>
      </p:sp>
    </p:spTree>
    <p:extLst>
      <p:ext uri="{BB962C8B-B14F-4D97-AF65-F5344CB8AC3E}">
        <p14:creationId xmlns:p14="http://schemas.microsoft.com/office/powerpoint/2010/main" val="127969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rot="5382473">
            <a:off x="1489076" y="1130301"/>
            <a:ext cx="2117725" cy="1371600"/>
          </a:xfrm>
          <a:prstGeom prst="homePlate">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fa-IR"/>
          </a:p>
        </p:txBody>
      </p:sp>
      <p:sp>
        <p:nvSpPr>
          <p:cNvPr id="3" name="AutoShape 3"/>
          <p:cNvSpPr>
            <a:spLocks noChangeArrowheads="1"/>
          </p:cNvSpPr>
          <p:nvPr/>
        </p:nvSpPr>
        <p:spPr bwMode="auto">
          <a:xfrm rot="5419102">
            <a:off x="2981326" y="1130301"/>
            <a:ext cx="2117725" cy="1371600"/>
          </a:xfrm>
          <a:prstGeom prst="homePlate">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fa-IR"/>
          </a:p>
        </p:txBody>
      </p:sp>
      <p:sp>
        <p:nvSpPr>
          <p:cNvPr id="4" name="AutoShape 4"/>
          <p:cNvSpPr>
            <a:spLocks noChangeArrowheads="1"/>
          </p:cNvSpPr>
          <p:nvPr/>
        </p:nvSpPr>
        <p:spPr bwMode="auto">
          <a:xfrm rot="5419102">
            <a:off x="4443413" y="1130301"/>
            <a:ext cx="2117725" cy="1371600"/>
          </a:xfrm>
          <a:prstGeom prst="homePlate">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fa-IR"/>
          </a:p>
        </p:txBody>
      </p:sp>
      <p:sp>
        <p:nvSpPr>
          <p:cNvPr id="5" name="AutoShape 5"/>
          <p:cNvSpPr>
            <a:spLocks noChangeArrowheads="1"/>
          </p:cNvSpPr>
          <p:nvPr/>
        </p:nvSpPr>
        <p:spPr bwMode="auto">
          <a:xfrm>
            <a:off x="1809751" y="2876550"/>
            <a:ext cx="4500563" cy="685800"/>
          </a:xfrm>
          <a:prstGeom prst="homePlate">
            <a:avLst>
              <a:gd name="adj" fmla="val 197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fa-IR"/>
          </a:p>
        </p:txBody>
      </p:sp>
      <p:sp>
        <p:nvSpPr>
          <p:cNvPr id="6" name="AutoShape 6"/>
          <p:cNvSpPr>
            <a:spLocks noChangeArrowheads="1"/>
          </p:cNvSpPr>
          <p:nvPr/>
        </p:nvSpPr>
        <p:spPr bwMode="auto">
          <a:xfrm rot="-5392742">
            <a:off x="1389063" y="4054476"/>
            <a:ext cx="2320925" cy="1371600"/>
          </a:xfrm>
          <a:prstGeom prst="homePlate">
            <a:avLst>
              <a:gd name="adj" fmla="val 51389"/>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fa-IR"/>
          </a:p>
        </p:txBody>
      </p:sp>
      <p:sp>
        <p:nvSpPr>
          <p:cNvPr id="7" name="AutoShape 7"/>
          <p:cNvSpPr>
            <a:spLocks noChangeArrowheads="1"/>
          </p:cNvSpPr>
          <p:nvPr/>
        </p:nvSpPr>
        <p:spPr bwMode="auto">
          <a:xfrm rot="-5430049">
            <a:off x="2874169" y="4052094"/>
            <a:ext cx="2325688" cy="1371600"/>
          </a:xfrm>
          <a:prstGeom prst="homePlate">
            <a:avLst>
              <a:gd name="adj" fmla="val 51389"/>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fa-IR"/>
          </a:p>
        </p:txBody>
      </p:sp>
      <p:sp>
        <p:nvSpPr>
          <p:cNvPr id="8" name="AutoShape 8"/>
          <p:cNvSpPr>
            <a:spLocks noChangeArrowheads="1"/>
          </p:cNvSpPr>
          <p:nvPr/>
        </p:nvSpPr>
        <p:spPr bwMode="auto">
          <a:xfrm rot="-5400449">
            <a:off x="4336256" y="4055269"/>
            <a:ext cx="2319338" cy="1371600"/>
          </a:xfrm>
          <a:prstGeom prst="homePlate">
            <a:avLst>
              <a:gd name="adj" fmla="val 51389"/>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fa-IR"/>
          </a:p>
        </p:txBody>
      </p:sp>
      <p:sp>
        <p:nvSpPr>
          <p:cNvPr id="9" name="AutoShape 9"/>
          <p:cNvSpPr>
            <a:spLocks noChangeArrowheads="1"/>
          </p:cNvSpPr>
          <p:nvPr/>
        </p:nvSpPr>
        <p:spPr bwMode="auto">
          <a:xfrm>
            <a:off x="6310314" y="1962150"/>
            <a:ext cx="1285875" cy="2667000"/>
          </a:xfrm>
          <a:prstGeom prst="homePlate">
            <a:avLst>
              <a:gd name="adj" fmla="val 25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fa-IR"/>
          </a:p>
        </p:txBody>
      </p:sp>
      <p:sp>
        <p:nvSpPr>
          <p:cNvPr id="10" name="AutoShape 10"/>
          <p:cNvSpPr>
            <a:spLocks noChangeArrowheads="1"/>
          </p:cNvSpPr>
          <p:nvPr/>
        </p:nvSpPr>
        <p:spPr bwMode="auto">
          <a:xfrm>
            <a:off x="7639051" y="1962150"/>
            <a:ext cx="1243013" cy="2667000"/>
          </a:xfrm>
          <a:prstGeom prst="homePlate">
            <a:avLst>
              <a:gd name="adj" fmla="val 25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fa-IR"/>
          </a:p>
        </p:txBody>
      </p:sp>
      <p:sp>
        <p:nvSpPr>
          <p:cNvPr id="11" name="Rectangle 11"/>
          <p:cNvSpPr>
            <a:spLocks noChangeArrowheads="1"/>
          </p:cNvSpPr>
          <p:nvPr/>
        </p:nvSpPr>
        <p:spPr bwMode="auto">
          <a:xfrm>
            <a:off x="8882063" y="1962150"/>
            <a:ext cx="1071562" cy="2667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fa-IR" dirty="0"/>
          </a:p>
        </p:txBody>
      </p:sp>
      <p:sp>
        <p:nvSpPr>
          <p:cNvPr id="218124" name="Text Box 12"/>
          <p:cNvSpPr txBox="1">
            <a:spLocks noChangeArrowheads="1"/>
          </p:cNvSpPr>
          <p:nvPr/>
        </p:nvSpPr>
        <p:spPr bwMode="auto">
          <a:xfrm>
            <a:off x="8810625" y="2660650"/>
            <a:ext cx="1219200" cy="1200150"/>
          </a:xfrm>
          <a:prstGeom prst="rect">
            <a:avLst/>
          </a:prstGeom>
          <a:noFill/>
          <a:ln w="9525">
            <a:noFill/>
            <a:miter lim="800000"/>
            <a:headEnd/>
            <a:tailEnd/>
          </a:ln>
        </p:spPr>
        <p:txBody>
          <a:bodyPr>
            <a:spAutoFit/>
          </a:bodyPr>
          <a:lstStyle/>
          <a:p>
            <a:pPr algn="ctr">
              <a:spcBef>
                <a:spcPct val="50000"/>
              </a:spcBef>
            </a:pPr>
            <a:r>
              <a:rPr lang="ar-SA" b="1">
                <a:latin typeface="Tahoma" pitchFamily="34" charset="0"/>
                <a:cs typeface="B Nazanin" pitchFamily="2" charset="-78"/>
              </a:rPr>
              <a:t>تدوين و طراحي استراتژي با تمامي شرايط</a:t>
            </a:r>
            <a:endParaRPr lang="en-US" b="1">
              <a:latin typeface="Tahoma" pitchFamily="34" charset="0"/>
              <a:cs typeface="B Nazanin" pitchFamily="2" charset="-78"/>
            </a:endParaRPr>
          </a:p>
        </p:txBody>
      </p:sp>
      <p:sp>
        <p:nvSpPr>
          <p:cNvPr id="218125" name="Text Box 13"/>
          <p:cNvSpPr txBox="1">
            <a:spLocks noChangeArrowheads="1"/>
          </p:cNvSpPr>
          <p:nvPr/>
        </p:nvSpPr>
        <p:spPr bwMode="auto">
          <a:xfrm>
            <a:off x="7639050" y="2614613"/>
            <a:ext cx="1219200" cy="1200150"/>
          </a:xfrm>
          <a:prstGeom prst="rect">
            <a:avLst/>
          </a:prstGeom>
          <a:noFill/>
          <a:ln w="9525">
            <a:noFill/>
            <a:miter lim="800000"/>
            <a:headEnd/>
            <a:tailEnd/>
          </a:ln>
        </p:spPr>
        <p:txBody>
          <a:bodyPr>
            <a:spAutoFit/>
          </a:bodyPr>
          <a:lstStyle/>
          <a:p>
            <a:pPr algn="ctr">
              <a:spcBef>
                <a:spcPct val="50000"/>
              </a:spcBef>
            </a:pPr>
            <a:r>
              <a:rPr lang="ar-SA" b="1">
                <a:latin typeface="Tahoma" pitchFamily="34" charset="0"/>
                <a:cs typeface="B Nazanin" pitchFamily="2" charset="-78"/>
              </a:rPr>
              <a:t>شناسائي و ارزيابي گزينه هاي مختلف استراتژي</a:t>
            </a:r>
            <a:endParaRPr lang="en-US" b="1">
              <a:latin typeface="Tahoma" pitchFamily="34" charset="0"/>
              <a:cs typeface="B Nazanin" pitchFamily="2" charset="-78"/>
            </a:endParaRPr>
          </a:p>
        </p:txBody>
      </p:sp>
      <p:sp>
        <p:nvSpPr>
          <p:cNvPr id="218126" name="Text Box 14"/>
          <p:cNvSpPr txBox="1">
            <a:spLocks noChangeArrowheads="1"/>
          </p:cNvSpPr>
          <p:nvPr/>
        </p:nvSpPr>
        <p:spPr bwMode="auto">
          <a:xfrm>
            <a:off x="6310313" y="2185988"/>
            <a:ext cx="1143000" cy="2032000"/>
          </a:xfrm>
          <a:prstGeom prst="rect">
            <a:avLst/>
          </a:prstGeom>
          <a:noFill/>
          <a:ln w="9525">
            <a:noFill/>
            <a:miter lim="800000"/>
            <a:headEnd/>
            <a:tailEnd/>
          </a:ln>
        </p:spPr>
        <p:txBody>
          <a:bodyPr>
            <a:spAutoFit/>
          </a:bodyPr>
          <a:lstStyle/>
          <a:p>
            <a:pPr algn="ctr">
              <a:spcBef>
                <a:spcPct val="50000"/>
              </a:spcBef>
            </a:pPr>
            <a:r>
              <a:rPr lang="ar-SA" b="1">
                <a:latin typeface="Tahoma" pitchFamily="34" charset="0"/>
                <a:cs typeface="B Nazanin" pitchFamily="2" charset="-78"/>
              </a:rPr>
              <a:t>بررسي تأثيرات عوامل داخلي و خارجي بر روي مفاهيم استراتژيك</a:t>
            </a:r>
            <a:endParaRPr lang="en-US" b="1">
              <a:latin typeface="Tahoma" pitchFamily="34" charset="0"/>
              <a:cs typeface="B Nazanin" pitchFamily="2" charset="-78"/>
            </a:endParaRPr>
          </a:p>
        </p:txBody>
      </p:sp>
      <p:sp>
        <p:nvSpPr>
          <p:cNvPr id="218127" name="Text Box 15"/>
          <p:cNvSpPr txBox="1">
            <a:spLocks noChangeArrowheads="1"/>
          </p:cNvSpPr>
          <p:nvPr/>
        </p:nvSpPr>
        <p:spPr bwMode="auto">
          <a:xfrm>
            <a:off x="4891088" y="884238"/>
            <a:ext cx="1219200" cy="1200150"/>
          </a:xfrm>
          <a:prstGeom prst="rect">
            <a:avLst/>
          </a:prstGeom>
          <a:noFill/>
          <a:ln w="9525">
            <a:noFill/>
            <a:miter lim="800000"/>
            <a:headEnd/>
            <a:tailEnd/>
          </a:ln>
        </p:spPr>
        <p:txBody>
          <a:bodyPr>
            <a:spAutoFit/>
          </a:bodyPr>
          <a:lstStyle/>
          <a:p>
            <a:pPr algn="ctr">
              <a:spcBef>
                <a:spcPct val="50000"/>
              </a:spcBef>
            </a:pPr>
            <a:r>
              <a:rPr lang="ar-SA" b="1">
                <a:latin typeface="Tahoma" pitchFamily="34" charset="0"/>
                <a:cs typeface="B Nazanin" pitchFamily="2" charset="-78"/>
              </a:rPr>
              <a:t>فرصت ها و تهديدهاي پيش روي شركت</a:t>
            </a:r>
            <a:endParaRPr lang="en-US" b="1">
              <a:latin typeface="Tahoma" pitchFamily="34" charset="0"/>
              <a:cs typeface="B Nazanin" pitchFamily="2" charset="-78"/>
            </a:endParaRPr>
          </a:p>
        </p:txBody>
      </p:sp>
      <p:sp>
        <p:nvSpPr>
          <p:cNvPr id="218128" name="Text Box 16"/>
          <p:cNvSpPr txBox="1">
            <a:spLocks noChangeArrowheads="1"/>
          </p:cNvSpPr>
          <p:nvPr/>
        </p:nvSpPr>
        <p:spPr bwMode="auto">
          <a:xfrm>
            <a:off x="3429000" y="900113"/>
            <a:ext cx="1219200" cy="1477962"/>
          </a:xfrm>
          <a:prstGeom prst="rect">
            <a:avLst/>
          </a:prstGeom>
          <a:noFill/>
          <a:ln w="9525">
            <a:noFill/>
            <a:miter lim="800000"/>
            <a:headEnd/>
            <a:tailEnd/>
          </a:ln>
        </p:spPr>
        <p:txBody>
          <a:bodyPr>
            <a:spAutoFit/>
          </a:bodyPr>
          <a:lstStyle/>
          <a:p>
            <a:pPr algn="ctr">
              <a:spcBef>
                <a:spcPct val="50000"/>
              </a:spcBef>
            </a:pPr>
            <a:r>
              <a:rPr lang="ar-SA" b="1">
                <a:latin typeface="Tahoma" pitchFamily="34" charset="0"/>
                <a:cs typeface="B Nazanin" pitchFamily="2" charset="-78"/>
              </a:rPr>
              <a:t>جذابيت صنعت و تغيير شرايط صنعت و رقابت</a:t>
            </a:r>
            <a:endParaRPr lang="en-US" b="1">
              <a:latin typeface="Tahoma" pitchFamily="34" charset="0"/>
              <a:cs typeface="B Nazanin" pitchFamily="2" charset="-78"/>
            </a:endParaRPr>
          </a:p>
        </p:txBody>
      </p:sp>
      <p:sp>
        <p:nvSpPr>
          <p:cNvPr id="218129" name="Text Box 17"/>
          <p:cNvSpPr txBox="1">
            <a:spLocks noChangeArrowheads="1"/>
          </p:cNvSpPr>
          <p:nvPr/>
        </p:nvSpPr>
        <p:spPr bwMode="auto">
          <a:xfrm>
            <a:off x="1909763" y="784226"/>
            <a:ext cx="1219200" cy="1477963"/>
          </a:xfrm>
          <a:prstGeom prst="rect">
            <a:avLst/>
          </a:prstGeom>
          <a:noFill/>
          <a:ln w="9525">
            <a:noFill/>
            <a:miter lim="800000"/>
            <a:headEnd/>
            <a:tailEnd/>
          </a:ln>
        </p:spPr>
        <p:txBody>
          <a:bodyPr>
            <a:spAutoFit/>
          </a:bodyPr>
          <a:lstStyle/>
          <a:p>
            <a:pPr algn="ctr">
              <a:spcBef>
                <a:spcPct val="50000"/>
              </a:spcBef>
            </a:pPr>
            <a:r>
              <a:rPr lang="ar-SA" b="1">
                <a:latin typeface="Tahoma" pitchFamily="34" charset="0"/>
                <a:cs typeface="B Nazanin" pitchFamily="2" charset="-78"/>
              </a:rPr>
              <a:t>ملاحضات اجتماعي، </a:t>
            </a:r>
            <a:r>
              <a:rPr lang="fa-IR" b="1">
                <a:latin typeface="Tahoma" pitchFamily="34" charset="0"/>
                <a:cs typeface="B Nazanin" pitchFamily="2" charset="-78"/>
              </a:rPr>
              <a:t> </a:t>
            </a:r>
            <a:r>
              <a:rPr lang="ar-SA" b="1">
                <a:latin typeface="Tahoma" pitchFamily="34" charset="0"/>
                <a:cs typeface="B Nazanin" pitchFamily="2" charset="-78"/>
              </a:rPr>
              <a:t>‍سياسي، قانوني وشهروندي</a:t>
            </a:r>
            <a:endParaRPr lang="en-US" b="1">
              <a:latin typeface="Tahoma" pitchFamily="34" charset="0"/>
              <a:cs typeface="B Nazanin" pitchFamily="2" charset="-78"/>
            </a:endParaRPr>
          </a:p>
        </p:txBody>
      </p:sp>
      <p:sp>
        <p:nvSpPr>
          <p:cNvPr id="218130" name="Text Box 18"/>
          <p:cNvSpPr txBox="1">
            <a:spLocks noChangeArrowheads="1"/>
          </p:cNvSpPr>
          <p:nvPr/>
        </p:nvSpPr>
        <p:spPr bwMode="auto">
          <a:xfrm>
            <a:off x="4886325" y="4329113"/>
            <a:ext cx="1219200" cy="1200150"/>
          </a:xfrm>
          <a:prstGeom prst="rect">
            <a:avLst/>
          </a:prstGeom>
          <a:noFill/>
          <a:ln w="9525">
            <a:noFill/>
            <a:miter lim="800000"/>
            <a:headEnd/>
            <a:tailEnd/>
          </a:ln>
        </p:spPr>
        <p:txBody>
          <a:bodyPr>
            <a:spAutoFit/>
          </a:bodyPr>
          <a:lstStyle/>
          <a:p>
            <a:pPr algn="ctr">
              <a:spcBef>
                <a:spcPct val="50000"/>
              </a:spcBef>
            </a:pPr>
            <a:r>
              <a:rPr lang="ar-SA" b="1">
                <a:latin typeface="Tahoma" pitchFamily="34" charset="0"/>
                <a:cs typeface="B Nazanin" pitchFamily="2" charset="-78"/>
              </a:rPr>
              <a:t>ارزش هاي مشترك و فرهنگ سازماني</a:t>
            </a:r>
            <a:endParaRPr lang="en-US" b="1">
              <a:latin typeface="Tahoma" pitchFamily="34" charset="0"/>
              <a:cs typeface="B Nazanin" pitchFamily="2" charset="-78"/>
            </a:endParaRPr>
          </a:p>
        </p:txBody>
      </p:sp>
      <p:sp>
        <p:nvSpPr>
          <p:cNvPr id="218131" name="Text Box 19"/>
          <p:cNvSpPr txBox="1">
            <a:spLocks noChangeArrowheads="1"/>
          </p:cNvSpPr>
          <p:nvPr/>
        </p:nvSpPr>
        <p:spPr bwMode="auto">
          <a:xfrm>
            <a:off x="3309938" y="4146550"/>
            <a:ext cx="1371600" cy="1754188"/>
          </a:xfrm>
          <a:prstGeom prst="rect">
            <a:avLst/>
          </a:prstGeom>
          <a:noFill/>
          <a:ln w="9525">
            <a:noFill/>
            <a:miter lim="800000"/>
            <a:headEnd/>
            <a:tailEnd/>
          </a:ln>
        </p:spPr>
        <p:txBody>
          <a:bodyPr>
            <a:spAutoFit/>
          </a:bodyPr>
          <a:lstStyle/>
          <a:p>
            <a:pPr algn="ctr">
              <a:spcBef>
                <a:spcPct val="50000"/>
              </a:spcBef>
            </a:pPr>
            <a:r>
              <a:rPr lang="ar-SA" b="1">
                <a:latin typeface="Tahoma" pitchFamily="34" charset="0"/>
                <a:cs typeface="B Nazanin" pitchFamily="2" charset="-78"/>
              </a:rPr>
              <a:t>علاقه مندي  هاي شخصي فلسفه كسب و كار و اصول اخلاقي مديران اجرائي كليدي</a:t>
            </a:r>
            <a:endParaRPr lang="en-US" b="1">
              <a:latin typeface="Tahoma" pitchFamily="34" charset="0"/>
              <a:cs typeface="B Nazanin" pitchFamily="2" charset="-78"/>
            </a:endParaRPr>
          </a:p>
        </p:txBody>
      </p:sp>
      <p:sp>
        <p:nvSpPr>
          <p:cNvPr id="218132" name="Text Box 20"/>
          <p:cNvSpPr txBox="1">
            <a:spLocks noChangeArrowheads="1"/>
          </p:cNvSpPr>
          <p:nvPr/>
        </p:nvSpPr>
        <p:spPr bwMode="auto">
          <a:xfrm>
            <a:off x="1863725" y="4629150"/>
            <a:ext cx="1371600" cy="1200150"/>
          </a:xfrm>
          <a:prstGeom prst="rect">
            <a:avLst/>
          </a:prstGeom>
          <a:noFill/>
          <a:ln w="9525">
            <a:noFill/>
            <a:miter lim="800000"/>
            <a:headEnd/>
            <a:tailEnd/>
          </a:ln>
        </p:spPr>
        <p:txBody>
          <a:bodyPr>
            <a:spAutoFit/>
          </a:bodyPr>
          <a:lstStyle/>
          <a:p>
            <a:pPr algn="ctr">
              <a:spcBef>
                <a:spcPct val="50000"/>
              </a:spcBef>
            </a:pPr>
            <a:r>
              <a:rPr lang="ar-SA" b="1">
                <a:latin typeface="Tahoma" pitchFamily="34" charset="0"/>
                <a:cs typeface="B Nazanin" pitchFamily="2" charset="-78"/>
              </a:rPr>
              <a:t>نقاط قوت و ضعف ومزيت هاي رقابتي شركت</a:t>
            </a:r>
            <a:endParaRPr lang="en-US" b="1">
              <a:latin typeface="Tahoma" pitchFamily="34" charset="0"/>
              <a:cs typeface="B Nazanin" pitchFamily="2" charset="-78"/>
            </a:endParaRPr>
          </a:p>
        </p:txBody>
      </p:sp>
      <p:sp>
        <p:nvSpPr>
          <p:cNvPr id="218133" name="Text Box 21"/>
          <p:cNvSpPr txBox="1">
            <a:spLocks noChangeArrowheads="1"/>
          </p:cNvSpPr>
          <p:nvPr/>
        </p:nvSpPr>
        <p:spPr bwMode="auto">
          <a:xfrm>
            <a:off x="1752600" y="3003550"/>
            <a:ext cx="3962400" cy="369332"/>
          </a:xfrm>
          <a:prstGeom prst="rect">
            <a:avLst/>
          </a:prstGeom>
          <a:noFill/>
          <a:ln w="9525">
            <a:noFill/>
            <a:miter lim="800000"/>
            <a:headEnd/>
            <a:tailEnd/>
          </a:ln>
        </p:spPr>
        <p:txBody>
          <a:bodyPr>
            <a:spAutoFit/>
          </a:bodyPr>
          <a:lstStyle/>
          <a:p>
            <a:pPr algn="ctr">
              <a:spcBef>
                <a:spcPct val="50000"/>
              </a:spcBef>
            </a:pPr>
            <a:r>
              <a:rPr lang="ar-SA" b="1">
                <a:latin typeface="Tahoma" pitchFamily="34" charset="0"/>
                <a:cs typeface="B Nazanin" pitchFamily="2" charset="-78"/>
              </a:rPr>
              <a:t>تركيبي از موقعيت استراتژيك شركت</a:t>
            </a:r>
            <a:endParaRPr lang="en-US" b="1">
              <a:latin typeface="Tahoma" pitchFamily="34" charset="0"/>
              <a:cs typeface="B Nazanin" pitchFamily="2" charset="-78"/>
            </a:endParaRPr>
          </a:p>
        </p:txBody>
      </p:sp>
      <p:sp>
        <p:nvSpPr>
          <p:cNvPr id="218134" name="Text Box 22"/>
          <p:cNvSpPr txBox="1">
            <a:spLocks noChangeArrowheads="1"/>
          </p:cNvSpPr>
          <p:nvPr/>
        </p:nvSpPr>
        <p:spPr bwMode="auto">
          <a:xfrm>
            <a:off x="2809875" y="5857875"/>
            <a:ext cx="2057400" cy="457200"/>
          </a:xfrm>
          <a:prstGeom prst="rect">
            <a:avLst/>
          </a:prstGeom>
          <a:noFill/>
          <a:ln w="9525">
            <a:noFill/>
            <a:miter lim="800000"/>
            <a:headEnd/>
            <a:tailEnd/>
          </a:ln>
        </p:spPr>
        <p:txBody>
          <a:bodyPr>
            <a:spAutoFit/>
          </a:bodyPr>
          <a:lstStyle/>
          <a:p>
            <a:pPr algn="ctr">
              <a:spcBef>
                <a:spcPct val="50000"/>
              </a:spcBef>
            </a:pPr>
            <a:r>
              <a:rPr lang="ar-SA" sz="2400" b="1">
                <a:solidFill>
                  <a:schemeClr val="tx2"/>
                </a:solidFill>
                <a:latin typeface="Tahoma" pitchFamily="34" charset="0"/>
                <a:cs typeface="B Nazanin" pitchFamily="2" charset="-78"/>
              </a:rPr>
              <a:t>عوامل دروني</a:t>
            </a:r>
            <a:endParaRPr lang="en-US" sz="2400" b="1">
              <a:solidFill>
                <a:schemeClr val="tx2"/>
              </a:solidFill>
              <a:latin typeface="Tahoma" pitchFamily="34" charset="0"/>
              <a:cs typeface="B Nazanin" pitchFamily="2" charset="-78"/>
            </a:endParaRPr>
          </a:p>
        </p:txBody>
      </p:sp>
      <p:sp>
        <p:nvSpPr>
          <p:cNvPr id="218135" name="Text Box 23"/>
          <p:cNvSpPr txBox="1">
            <a:spLocks noChangeArrowheads="1"/>
          </p:cNvSpPr>
          <p:nvPr/>
        </p:nvSpPr>
        <p:spPr bwMode="auto">
          <a:xfrm>
            <a:off x="2881313" y="328613"/>
            <a:ext cx="2209800" cy="457200"/>
          </a:xfrm>
          <a:prstGeom prst="rect">
            <a:avLst/>
          </a:prstGeom>
          <a:noFill/>
          <a:ln w="9525">
            <a:noFill/>
            <a:miter lim="800000"/>
            <a:headEnd/>
            <a:tailEnd/>
          </a:ln>
        </p:spPr>
        <p:txBody>
          <a:bodyPr>
            <a:spAutoFit/>
          </a:bodyPr>
          <a:lstStyle/>
          <a:p>
            <a:pPr algn="ctr">
              <a:spcBef>
                <a:spcPct val="50000"/>
              </a:spcBef>
            </a:pPr>
            <a:r>
              <a:rPr lang="ar-SA" sz="2400" b="1">
                <a:solidFill>
                  <a:schemeClr val="tx2"/>
                </a:solidFill>
                <a:latin typeface="Tahoma" pitchFamily="34" charset="0"/>
                <a:cs typeface="B Nazanin" pitchFamily="2" charset="-78"/>
              </a:rPr>
              <a:t>عوامل بيروني</a:t>
            </a:r>
            <a:endParaRPr lang="en-US" sz="2400" b="1">
              <a:solidFill>
                <a:schemeClr val="tx2"/>
              </a:solidFill>
              <a:latin typeface="Tahoma" pitchFamily="34" charset="0"/>
              <a:cs typeface="B Nazanin" pitchFamily="2" charset="-78"/>
            </a:endParaRPr>
          </a:p>
        </p:txBody>
      </p:sp>
      <p:sp>
        <p:nvSpPr>
          <p:cNvPr id="13" name="Slide Number Placeholder 12"/>
          <p:cNvSpPr>
            <a:spLocks noGrp="1"/>
          </p:cNvSpPr>
          <p:nvPr>
            <p:ph type="sldNum" sz="quarter" idx="12"/>
          </p:nvPr>
        </p:nvSpPr>
        <p:spPr/>
        <p:txBody>
          <a:bodyPr/>
          <a:lstStyle/>
          <a:p>
            <a:fld id="{2E913F20-3FAA-4128-8D06-C3B0AA9DFCF9}" type="slidenum">
              <a:rPr lang="en-US" smtClean="0"/>
              <a:t>170</a:t>
            </a:fld>
            <a:endParaRPr lang="en-US"/>
          </a:p>
        </p:txBody>
      </p:sp>
    </p:spTree>
    <p:extLst>
      <p:ext uri="{BB962C8B-B14F-4D97-AF65-F5344CB8AC3E}">
        <p14:creationId xmlns:p14="http://schemas.microsoft.com/office/powerpoint/2010/main" val="324298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lide(fromLeft)">
                                      <p:cBhvr>
                                        <p:cTn id="10" dur="500"/>
                                        <p:tgtEl>
                                          <p:spTgt spid="3"/>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Left)">
                                      <p:cBhvr>
                                        <p:cTn id="13" dur="500"/>
                                        <p:tgtEl>
                                          <p:spTgt spid="4"/>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Left)">
                                      <p:cBhvr>
                                        <p:cTn id="16" dur="500"/>
                                        <p:tgtEl>
                                          <p:spTgt spid="5"/>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Left)">
                                      <p:cBhvr>
                                        <p:cTn id="19" dur="500"/>
                                        <p:tgtEl>
                                          <p:spTgt spid="6"/>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Left)">
                                      <p:cBhvr>
                                        <p:cTn id="22" dur="500"/>
                                        <p:tgtEl>
                                          <p:spTgt spid="7"/>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lide(fromLeft)">
                                      <p:cBhvr>
                                        <p:cTn id="25" dur="500"/>
                                        <p:tgtEl>
                                          <p:spTgt spid="8"/>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lide(fromLeft)">
                                      <p:cBhvr>
                                        <p:cTn id="28" dur="500"/>
                                        <p:tgtEl>
                                          <p:spTgt spid="9"/>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lide(fromLeft)">
                                      <p:cBhvr>
                                        <p:cTn id="31" dur="500"/>
                                        <p:tgtEl>
                                          <p:spTgt spid="10"/>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lide(fromLeft)">
                                      <p:cBhvr>
                                        <p:cTn id="34" dur="500"/>
                                        <p:tgtEl>
                                          <p:spTgt spid="11"/>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218124"/>
                                        </p:tgtEl>
                                        <p:attrNameLst>
                                          <p:attrName>style.visibility</p:attrName>
                                        </p:attrNameLst>
                                      </p:cBhvr>
                                      <p:to>
                                        <p:strVal val="visible"/>
                                      </p:to>
                                    </p:set>
                                    <p:animEffect transition="in" filter="slide(fromLeft)">
                                      <p:cBhvr>
                                        <p:cTn id="37" dur="500"/>
                                        <p:tgtEl>
                                          <p:spTgt spid="218124"/>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218125"/>
                                        </p:tgtEl>
                                        <p:attrNameLst>
                                          <p:attrName>style.visibility</p:attrName>
                                        </p:attrNameLst>
                                      </p:cBhvr>
                                      <p:to>
                                        <p:strVal val="visible"/>
                                      </p:to>
                                    </p:set>
                                    <p:animEffect transition="in" filter="slide(fromLeft)">
                                      <p:cBhvr>
                                        <p:cTn id="40" dur="500"/>
                                        <p:tgtEl>
                                          <p:spTgt spid="218125"/>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218126"/>
                                        </p:tgtEl>
                                        <p:attrNameLst>
                                          <p:attrName>style.visibility</p:attrName>
                                        </p:attrNameLst>
                                      </p:cBhvr>
                                      <p:to>
                                        <p:strVal val="visible"/>
                                      </p:to>
                                    </p:set>
                                    <p:animEffect transition="in" filter="slide(fromLeft)">
                                      <p:cBhvr>
                                        <p:cTn id="43" dur="500"/>
                                        <p:tgtEl>
                                          <p:spTgt spid="218126"/>
                                        </p:tgtEl>
                                      </p:cBhvr>
                                    </p:animEffect>
                                  </p:childTnLst>
                                </p:cTn>
                              </p:par>
                              <p:par>
                                <p:cTn id="44" presetID="12" presetClass="entr" presetSubtype="8" fill="hold" grpId="0" nodeType="withEffect">
                                  <p:stCondLst>
                                    <p:cond delay="0"/>
                                  </p:stCondLst>
                                  <p:childTnLst>
                                    <p:set>
                                      <p:cBhvr>
                                        <p:cTn id="45" dur="1" fill="hold">
                                          <p:stCondLst>
                                            <p:cond delay="0"/>
                                          </p:stCondLst>
                                        </p:cTn>
                                        <p:tgtEl>
                                          <p:spTgt spid="218127"/>
                                        </p:tgtEl>
                                        <p:attrNameLst>
                                          <p:attrName>style.visibility</p:attrName>
                                        </p:attrNameLst>
                                      </p:cBhvr>
                                      <p:to>
                                        <p:strVal val="visible"/>
                                      </p:to>
                                    </p:set>
                                    <p:animEffect transition="in" filter="slide(fromLeft)">
                                      <p:cBhvr>
                                        <p:cTn id="46" dur="500"/>
                                        <p:tgtEl>
                                          <p:spTgt spid="218127"/>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218128"/>
                                        </p:tgtEl>
                                        <p:attrNameLst>
                                          <p:attrName>style.visibility</p:attrName>
                                        </p:attrNameLst>
                                      </p:cBhvr>
                                      <p:to>
                                        <p:strVal val="visible"/>
                                      </p:to>
                                    </p:set>
                                    <p:animEffect transition="in" filter="slide(fromLeft)">
                                      <p:cBhvr>
                                        <p:cTn id="49" dur="500"/>
                                        <p:tgtEl>
                                          <p:spTgt spid="218128"/>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218129"/>
                                        </p:tgtEl>
                                        <p:attrNameLst>
                                          <p:attrName>style.visibility</p:attrName>
                                        </p:attrNameLst>
                                      </p:cBhvr>
                                      <p:to>
                                        <p:strVal val="visible"/>
                                      </p:to>
                                    </p:set>
                                    <p:animEffect transition="in" filter="slide(fromLeft)">
                                      <p:cBhvr>
                                        <p:cTn id="52" dur="500"/>
                                        <p:tgtEl>
                                          <p:spTgt spid="218129"/>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218130"/>
                                        </p:tgtEl>
                                        <p:attrNameLst>
                                          <p:attrName>style.visibility</p:attrName>
                                        </p:attrNameLst>
                                      </p:cBhvr>
                                      <p:to>
                                        <p:strVal val="visible"/>
                                      </p:to>
                                    </p:set>
                                    <p:animEffect transition="in" filter="slide(fromLeft)">
                                      <p:cBhvr>
                                        <p:cTn id="55" dur="500"/>
                                        <p:tgtEl>
                                          <p:spTgt spid="218130"/>
                                        </p:tgtEl>
                                      </p:cBhvr>
                                    </p:animEffect>
                                  </p:childTnLst>
                                </p:cTn>
                              </p:par>
                              <p:par>
                                <p:cTn id="56" presetID="12" presetClass="entr" presetSubtype="8" fill="hold" grpId="0" nodeType="withEffect">
                                  <p:stCondLst>
                                    <p:cond delay="0"/>
                                  </p:stCondLst>
                                  <p:childTnLst>
                                    <p:set>
                                      <p:cBhvr>
                                        <p:cTn id="57" dur="1" fill="hold">
                                          <p:stCondLst>
                                            <p:cond delay="0"/>
                                          </p:stCondLst>
                                        </p:cTn>
                                        <p:tgtEl>
                                          <p:spTgt spid="218131"/>
                                        </p:tgtEl>
                                        <p:attrNameLst>
                                          <p:attrName>style.visibility</p:attrName>
                                        </p:attrNameLst>
                                      </p:cBhvr>
                                      <p:to>
                                        <p:strVal val="visible"/>
                                      </p:to>
                                    </p:set>
                                    <p:animEffect transition="in" filter="slide(fromLeft)">
                                      <p:cBhvr>
                                        <p:cTn id="58" dur="500"/>
                                        <p:tgtEl>
                                          <p:spTgt spid="218131"/>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218132"/>
                                        </p:tgtEl>
                                        <p:attrNameLst>
                                          <p:attrName>style.visibility</p:attrName>
                                        </p:attrNameLst>
                                      </p:cBhvr>
                                      <p:to>
                                        <p:strVal val="visible"/>
                                      </p:to>
                                    </p:set>
                                    <p:animEffect transition="in" filter="slide(fromLeft)">
                                      <p:cBhvr>
                                        <p:cTn id="61" dur="500"/>
                                        <p:tgtEl>
                                          <p:spTgt spid="218132"/>
                                        </p:tgtEl>
                                      </p:cBhvr>
                                    </p:animEffect>
                                  </p:childTnLst>
                                </p:cTn>
                              </p:par>
                              <p:par>
                                <p:cTn id="62" presetID="12" presetClass="entr" presetSubtype="8" fill="hold" grpId="0" nodeType="withEffect">
                                  <p:stCondLst>
                                    <p:cond delay="0"/>
                                  </p:stCondLst>
                                  <p:childTnLst>
                                    <p:set>
                                      <p:cBhvr>
                                        <p:cTn id="63" dur="1" fill="hold">
                                          <p:stCondLst>
                                            <p:cond delay="0"/>
                                          </p:stCondLst>
                                        </p:cTn>
                                        <p:tgtEl>
                                          <p:spTgt spid="218133"/>
                                        </p:tgtEl>
                                        <p:attrNameLst>
                                          <p:attrName>style.visibility</p:attrName>
                                        </p:attrNameLst>
                                      </p:cBhvr>
                                      <p:to>
                                        <p:strVal val="visible"/>
                                      </p:to>
                                    </p:set>
                                    <p:animEffect transition="in" filter="slide(fromLeft)">
                                      <p:cBhvr>
                                        <p:cTn id="64" dur="500"/>
                                        <p:tgtEl>
                                          <p:spTgt spid="218133"/>
                                        </p:tgtEl>
                                      </p:cBhvr>
                                    </p:animEffect>
                                  </p:childTnLst>
                                </p:cTn>
                              </p:par>
                              <p:par>
                                <p:cTn id="65" presetID="12" presetClass="entr" presetSubtype="8" fill="hold" grpId="0" nodeType="withEffect">
                                  <p:stCondLst>
                                    <p:cond delay="0"/>
                                  </p:stCondLst>
                                  <p:childTnLst>
                                    <p:set>
                                      <p:cBhvr>
                                        <p:cTn id="66" dur="1" fill="hold">
                                          <p:stCondLst>
                                            <p:cond delay="0"/>
                                          </p:stCondLst>
                                        </p:cTn>
                                        <p:tgtEl>
                                          <p:spTgt spid="218134"/>
                                        </p:tgtEl>
                                        <p:attrNameLst>
                                          <p:attrName>style.visibility</p:attrName>
                                        </p:attrNameLst>
                                      </p:cBhvr>
                                      <p:to>
                                        <p:strVal val="visible"/>
                                      </p:to>
                                    </p:set>
                                    <p:animEffect transition="in" filter="slide(fromLeft)">
                                      <p:cBhvr>
                                        <p:cTn id="67" dur="500"/>
                                        <p:tgtEl>
                                          <p:spTgt spid="218134"/>
                                        </p:tgtEl>
                                      </p:cBhvr>
                                    </p:animEffect>
                                  </p:childTnLst>
                                </p:cTn>
                              </p:par>
                              <p:par>
                                <p:cTn id="68" presetID="12" presetClass="entr" presetSubtype="8" fill="hold" grpId="0" nodeType="withEffect">
                                  <p:stCondLst>
                                    <p:cond delay="0"/>
                                  </p:stCondLst>
                                  <p:childTnLst>
                                    <p:set>
                                      <p:cBhvr>
                                        <p:cTn id="69" dur="1" fill="hold">
                                          <p:stCondLst>
                                            <p:cond delay="0"/>
                                          </p:stCondLst>
                                        </p:cTn>
                                        <p:tgtEl>
                                          <p:spTgt spid="218135"/>
                                        </p:tgtEl>
                                        <p:attrNameLst>
                                          <p:attrName>style.visibility</p:attrName>
                                        </p:attrNameLst>
                                      </p:cBhvr>
                                      <p:to>
                                        <p:strVal val="visible"/>
                                      </p:to>
                                    </p:set>
                                    <p:animEffect transition="in" filter="slide(fromLeft)">
                                      <p:cBhvr>
                                        <p:cTn id="70" dur="500"/>
                                        <p:tgtEl>
                                          <p:spTgt spid="218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218124" grpId="0"/>
      <p:bldP spid="218125" grpId="0"/>
      <p:bldP spid="218126" grpId="0"/>
      <p:bldP spid="218127" grpId="0"/>
      <p:bldP spid="218128" grpId="0"/>
      <p:bldP spid="218129" grpId="0"/>
      <p:bldP spid="218130" grpId="0"/>
      <p:bldP spid="218131" grpId="0"/>
      <p:bldP spid="218132" grpId="0"/>
      <p:bldP spid="218133" grpId="0"/>
      <p:bldP spid="218134" grpId="0"/>
      <p:bldP spid="218135"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8616950" y="352426"/>
            <a:ext cx="184150" cy="366713"/>
          </a:xfrm>
          <a:prstGeom prst="rect">
            <a:avLst/>
          </a:prstGeom>
          <a:noFill/>
          <a:ln w="9525">
            <a:noFill/>
            <a:miter lim="800000"/>
            <a:headEnd/>
            <a:tailEnd/>
          </a:ln>
        </p:spPr>
        <p:txBody>
          <a:bodyPr wrap="none">
            <a:spAutoFit/>
          </a:bodyPr>
          <a:lstStyle/>
          <a:p>
            <a:pPr algn="l"/>
            <a:endParaRPr lang="ar-SA">
              <a:latin typeface="Tahoma" pitchFamily="34" charset="0"/>
              <a:cs typeface="B Farnaz" pitchFamily="2" charset="-78"/>
            </a:endParaRPr>
          </a:p>
        </p:txBody>
      </p:sp>
      <p:sp>
        <p:nvSpPr>
          <p:cNvPr id="219139" name="Line 3"/>
          <p:cNvSpPr>
            <a:spLocks noChangeShapeType="1"/>
          </p:cNvSpPr>
          <p:nvPr/>
        </p:nvSpPr>
        <p:spPr bwMode="auto">
          <a:xfrm>
            <a:off x="6024563" y="406401"/>
            <a:ext cx="0" cy="5516563"/>
          </a:xfrm>
          <a:prstGeom prst="line">
            <a:avLst/>
          </a:prstGeom>
          <a:noFill/>
          <a:ln w="38100">
            <a:solidFill>
              <a:schemeClr val="tx1"/>
            </a:solidFill>
            <a:round/>
            <a:headEnd type="triangle" w="med" len="med"/>
            <a:tailEnd type="triangle" w="med" len="med"/>
          </a:ln>
        </p:spPr>
        <p:txBody>
          <a:bodyPr/>
          <a:lstStyle/>
          <a:p>
            <a:endParaRPr lang="en-US"/>
          </a:p>
        </p:txBody>
      </p:sp>
      <p:sp>
        <p:nvSpPr>
          <p:cNvPr id="219140" name="Text Box 5"/>
          <p:cNvSpPr txBox="1">
            <a:spLocks noChangeArrowheads="1"/>
          </p:cNvSpPr>
          <p:nvPr/>
        </p:nvSpPr>
        <p:spPr bwMode="auto">
          <a:xfrm>
            <a:off x="6024563" y="542925"/>
            <a:ext cx="792162" cy="457200"/>
          </a:xfrm>
          <a:prstGeom prst="rect">
            <a:avLst/>
          </a:prstGeom>
          <a:noFill/>
          <a:ln w="9525">
            <a:noFill/>
            <a:miter lim="800000"/>
            <a:headEnd/>
            <a:tailEnd/>
          </a:ln>
        </p:spPr>
        <p:txBody>
          <a:bodyPr>
            <a:spAutoFit/>
          </a:bodyPr>
          <a:lstStyle/>
          <a:p>
            <a:pPr>
              <a:spcBef>
                <a:spcPct val="50000"/>
              </a:spcBef>
            </a:pPr>
            <a:r>
              <a:rPr lang="fa-IR" sz="2400" b="1">
                <a:cs typeface="B Zar" pitchFamily="2" charset="-78"/>
              </a:rPr>
              <a:t>قوت</a:t>
            </a:r>
            <a:endParaRPr lang="en-US" sz="2400" b="1">
              <a:cs typeface="B Zar" pitchFamily="2" charset="-78"/>
            </a:endParaRPr>
          </a:p>
        </p:txBody>
      </p:sp>
      <p:sp>
        <p:nvSpPr>
          <p:cNvPr id="219141" name="Text Box 6"/>
          <p:cNvSpPr txBox="1">
            <a:spLocks noChangeArrowheads="1"/>
          </p:cNvSpPr>
          <p:nvPr/>
        </p:nvSpPr>
        <p:spPr bwMode="auto">
          <a:xfrm>
            <a:off x="1881188" y="2643188"/>
            <a:ext cx="863600" cy="457200"/>
          </a:xfrm>
          <a:prstGeom prst="rect">
            <a:avLst/>
          </a:prstGeom>
          <a:noFill/>
          <a:ln w="9525">
            <a:noFill/>
            <a:miter lim="800000"/>
            <a:headEnd/>
            <a:tailEnd/>
          </a:ln>
        </p:spPr>
        <p:txBody>
          <a:bodyPr>
            <a:spAutoFit/>
          </a:bodyPr>
          <a:lstStyle/>
          <a:p>
            <a:pPr>
              <a:spcBef>
                <a:spcPct val="50000"/>
              </a:spcBef>
            </a:pPr>
            <a:r>
              <a:rPr lang="fa-IR" sz="2400" b="1">
                <a:cs typeface="B Zar" pitchFamily="2" charset="-78"/>
              </a:rPr>
              <a:t>ضعف</a:t>
            </a:r>
            <a:endParaRPr lang="en-US" sz="2400" b="1">
              <a:cs typeface="B Zar" pitchFamily="2" charset="-78"/>
            </a:endParaRPr>
          </a:p>
        </p:txBody>
      </p:sp>
      <p:sp>
        <p:nvSpPr>
          <p:cNvPr id="219142" name="Text Box 7"/>
          <p:cNvSpPr txBox="1">
            <a:spLocks noChangeArrowheads="1"/>
          </p:cNvSpPr>
          <p:nvPr/>
        </p:nvSpPr>
        <p:spPr bwMode="auto">
          <a:xfrm>
            <a:off x="6024563" y="5357813"/>
            <a:ext cx="863600" cy="457200"/>
          </a:xfrm>
          <a:prstGeom prst="rect">
            <a:avLst/>
          </a:prstGeom>
          <a:noFill/>
          <a:ln w="9525">
            <a:noFill/>
            <a:miter lim="800000"/>
            <a:headEnd/>
            <a:tailEnd/>
          </a:ln>
        </p:spPr>
        <p:txBody>
          <a:bodyPr>
            <a:spAutoFit/>
          </a:bodyPr>
          <a:lstStyle/>
          <a:p>
            <a:pPr>
              <a:spcBef>
                <a:spcPct val="50000"/>
              </a:spcBef>
            </a:pPr>
            <a:r>
              <a:rPr lang="fa-IR" sz="2400" b="1">
                <a:cs typeface="B Zar" pitchFamily="2" charset="-78"/>
              </a:rPr>
              <a:t>تهدید</a:t>
            </a:r>
            <a:endParaRPr lang="en-US" sz="2400" b="1">
              <a:cs typeface="B Zar" pitchFamily="2" charset="-78"/>
            </a:endParaRPr>
          </a:p>
        </p:txBody>
      </p:sp>
      <p:sp>
        <p:nvSpPr>
          <p:cNvPr id="219143" name="Text Box 8"/>
          <p:cNvSpPr txBox="1">
            <a:spLocks noChangeArrowheads="1"/>
          </p:cNvSpPr>
          <p:nvPr/>
        </p:nvSpPr>
        <p:spPr bwMode="auto">
          <a:xfrm>
            <a:off x="8810626" y="2686050"/>
            <a:ext cx="1008063" cy="457200"/>
          </a:xfrm>
          <a:prstGeom prst="rect">
            <a:avLst/>
          </a:prstGeom>
          <a:noFill/>
          <a:ln w="9525">
            <a:noFill/>
            <a:miter lim="800000"/>
            <a:headEnd/>
            <a:tailEnd/>
          </a:ln>
        </p:spPr>
        <p:txBody>
          <a:bodyPr>
            <a:spAutoFit/>
          </a:bodyPr>
          <a:lstStyle/>
          <a:p>
            <a:pPr>
              <a:spcBef>
                <a:spcPct val="50000"/>
              </a:spcBef>
            </a:pPr>
            <a:r>
              <a:rPr lang="fa-IR" sz="2400" b="1">
                <a:cs typeface="B Zar" pitchFamily="2" charset="-78"/>
              </a:rPr>
              <a:t>فرصت</a:t>
            </a:r>
            <a:endParaRPr lang="en-US" sz="2400" b="1">
              <a:cs typeface="B Zar" pitchFamily="2" charset="-78"/>
            </a:endParaRPr>
          </a:p>
        </p:txBody>
      </p:sp>
      <p:pic>
        <p:nvPicPr>
          <p:cNvPr id="219144" name="Picture 9" descr="bu"/>
          <p:cNvPicPr>
            <a:picLocks noChangeAspect="1" noChangeArrowheads="1"/>
          </p:cNvPicPr>
          <p:nvPr/>
        </p:nvPicPr>
        <p:blipFill>
          <a:blip r:embed="rId2" cstate="print"/>
          <a:srcRect/>
          <a:stretch>
            <a:fillRect/>
          </a:stretch>
        </p:blipFill>
        <p:spPr bwMode="auto">
          <a:xfrm>
            <a:off x="7524750" y="428626"/>
            <a:ext cx="2520950" cy="936625"/>
          </a:xfrm>
          <a:prstGeom prst="rect">
            <a:avLst/>
          </a:prstGeom>
          <a:noFill/>
          <a:ln w="9525">
            <a:noFill/>
            <a:miter lim="800000"/>
            <a:headEnd/>
            <a:tailEnd/>
          </a:ln>
        </p:spPr>
      </p:pic>
      <p:sp>
        <p:nvSpPr>
          <p:cNvPr id="219145" name="Text Box 10"/>
          <p:cNvSpPr txBox="1">
            <a:spLocks noChangeArrowheads="1"/>
          </p:cNvSpPr>
          <p:nvPr/>
        </p:nvSpPr>
        <p:spPr bwMode="auto">
          <a:xfrm>
            <a:off x="7502525" y="642939"/>
            <a:ext cx="2451100" cy="523875"/>
          </a:xfrm>
          <a:prstGeom prst="rect">
            <a:avLst/>
          </a:prstGeom>
          <a:noFill/>
          <a:ln w="9525">
            <a:noFill/>
            <a:miter lim="800000"/>
            <a:headEnd/>
            <a:tailEnd/>
          </a:ln>
        </p:spPr>
        <p:txBody>
          <a:bodyPr>
            <a:spAutoFit/>
          </a:bodyPr>
          <a:lstStyle/>
          <a:p>
            <a:pPr algn="ctr"/>
            <a:r>
              <a:rPr lang="fa-IR" sz="2800">
                <a:latin typeface="Tahoma" pitchFamily="34" charset="0"/>
                <a:cs typeface="B Titr" pitchFamily="2" charset="-78"/>
              </a:rPr>
              <a:t>تهاجمی</a:t>
            </a:r>
            <a:endParaRPr lang="en-US" sz="2800">
              <a:latin typeface="Tahoma" pitchFamily="34" charset="0"/>
              <a:cs typeface="B Titr" pitchFamily="2" charset="-78"/>
            </a:endParaRPr>
          </a:p>
        </p:txBody>
      </p:sp>
      <p:pic>
        <p:nvPicPr>
          <p:cNvPr id="219146" name="Picture 11" descr="bu"/>
          <p:cNvPicPr>
            <a:picLocks noChangeAspect="1" noChangeArrowheads="1"/>
          </p:cNvPicPr>
          <p:nvPr/>
        </p:nvPicPr>
        <p:blipFill>
          <a:blip r:embed="rId2" cstate="print"/>
          <a:srcRect/>
          <a:stretch>
            <a:fillRect/>
          </a:stretch>
        </p:blipFill>
        <p:spPr bwMode="auto">
          <a:xfrm>
            <a:off x="1862138" y="420689"/>
            <a:ext cx="2519362" cy="936625"/>
          </a:xfrm>
          <a:prstGeom prst="rect">
            <a:avLst/>
          </a:prstGeom>
          <a:noFill/>
          <a:ln w="9525">
            <a:noFill/>
            <a:miter lim="800000"/>
            <a:headEnd/>
            <a:tailEnd/>
          </a:ln>
        </p:spPr>
      </p:pic>
      <p:sp>
        <p:nvSpPr>
          <p:cNvPr id="219147" name="Text Box 12"/>
          <p:cNvSpPr txBox="1">
            <a:spLocks noChangeArrowheads="1"/>
          </p:cNvSpPr>
          <p:nvPr/>
        </p:nvSpPr>
        <p:spPr bwMode="auto">
          <a:xfrm>
            <a:off x="2032000" y="619126"/>
            <a:ext cx="2063750" cy="523875"/>
          </a:xfrm>
          <a:prstGeom prst="rect">
            <a:avLst/>
          </a:prstGeom>
          <a:noFill/>
          <a:ln w="9525">
            <a:noFill/>
            <a:miter lim="800000"/>
            <a:headEnd/>
            <a:tailEnd/>
          </a:ln>
        </p:spPr>
        <p:txBody>
          <a:bodyPr wrap="none">
            <a:spAutoFit/>
          </a:bodyPr>
          <a:lstStyle/>
          <a:p>
            <a:pPr algn="l"/>
            <a:r>
              <a:rPr lang="fa-IR" sz="2800">
                <a:latin typeface="Tahoma" pitchFamily="34" charset="0"/>
                <a:cs typeface="B Titr" pitchFamily="2" charset="-78"/>
              </a:rPr>
              <a:t>محافظه کارا نه</a:t>
            </a:r>
            <a:endParaRPr lang="en-US" sz="2800">
              <a:latin typeface="Tahoma" pitchFamily="34" charset="0"/>
              <a:cs typeface="B Titr" pitchFamily="2" charset="-78"/>
            </a:endParaRPr>
          </a:p>
        </p:txBody>
      </p:sp>
      <p:pic>
        <p:nvPicPr>
          <p:cNvPr id="219148" name="Picture 13" descr="bu"/>
          <p:cNvPicPr>
            <a:picLocks noChangeAspect="1" noChangeArrowheads="1"/>
          </p:cNvPicPr>
          <p:nvPr/>
        </p:nvPicPr>
        <p:blipFill>
          <a:blip r:embed="rId2" cstate="print"/>
          <a:srcRect/>
          <a:stretch>
            <a:fillRect/>
          </a:stretch>
        </p:blipFill>
        <p:spPr bwMode="auto">
          <a:xfrm>
            <a:off x="1631950" y="4929189"/>
            <a:ext cx="2160588" cy="936625"/>
          </a:xfrm>
          <a:prstGeom prst="rect">
            <a:avLst/>
          </a:prstGeom>
          <a:noFill/>
          <a:ln w="9525">
            <a:noFill/>
            <a:miter lim="800000"/>
            <a:headEnd/>
            <a:tailEnd/>
          </a:ln>
        </p:spPr>
      </p:pic>
      <p:sp>
        <p:nvSpPr>
          <p:cNvPr id="219149" name="Text Box 14"/>
          <p:cNvSpPr txBox="1">
            <a:spLocks noChangeArrowheads="1"/>
          </p:cNvSpPr>
          <p:nvPr/>
        </p:nvSpPr>
        <p:spPr bwMode="auto">
          <a:xfrm>
            <a:off x="1881189" y="5119689"/>
            <a:ext cx="1565275" cy="523875"/>
          </a:xfrm>
          <a:prstGeom prst="rect">
            <a:avLst/>
          </a:prstGeom>
          <a:noFill/>
          <a:ln w="9525">
            <a:noFill/>
            <a:miter lim="800000"/>
            <a:headEnd/>
            <a:tailEnd/>
          </a:ln>
        </p:spPr>
        <p:txBody>
          <a:bodyPr>
            <a:spAutoFit/>
          </a:bodyPr>
          <a:lstStyle/>
          <a:p>
            <a:pPr algn="ctr"/>
            <a:r>
              <a:rPr lang="fa-IR" sz="2800">
                <a:latin typeface="Tahoma" pitchFamily="34" charset="0"/>
                <a:cs typeface="B Titr" pitchFamily="2" charset="-78"/>
              </a:rPr>
              <a:t>تدافعی</a:t>
            </a:r>
            <a:endParaRPr lang="en-US" sz="2800">
              <a:latin typeface="Tahoma" pitchFamily="34" charset="0"/>
              <a:cs typeface="B Titr" pitchFamily="2" charset="-78"/>
            </a:endParaRPr>
          </a:p>
        </p:txBody>
      </p:sp>
      <p:pic>
        <p:nvPicPr>
          <p:cNvPr id="219150" name="Picture 15" descr="bu"/>
          <p:cNvPicPr>
            <a:picLocks noChangeAspect="1" noChangeArrowheads="1"/>
          </p:cNvPicPr>
          <p:nvPr/>
        </p:nvPicPr>
        <p:blipFill>
          <a:blip r:embed="rId2" cstate="print"/>
          <a:srcRect/>
          <a:stretch>
            <a:fillRect/>
          </a:stretch>
        </p:blipFill>
        <p:spPr bwMode="auto">
          <a:xfrm>
            <a:off x="7810501" y="4929189"/>
            <a:ext cx="2163763" cy="928687"/>
          </a:xfrm>
          <a:prstGeom prst="rect">
            <a:avLst/>
          </a:prstGeom>
          <a:noFill/>
          <a:ln w="9525">
            <a:noFill/>
            <a:miter lim="800000"/>
            <a:headEnd/>
            <a:tailEnd/>
          </a:ln>
        </p:spPr>
      </p:pic>
      <p:sp>
        <p:nvSpPr>
          <p:cNvPr id="219151" name="Text Box 16"/>
          <p:cNvSpPr txBox="1">
            <a:spLocks noChangeArrowheads="1"/>
          </p:cNvSpPr>
          <p:nvPr/>
        </p:nvSpPr>
        <p:spPr bwMode="auto">
          <a:xfrm>
            <a:off x="7739063" y="5143501"/>
            <a:ext cx="2214562" cy="523875"/>
          </a:xfrm>
          <a:prstGeom prst="rect">
            <a:avLst/>
          </a:prstGeom>
          <a:noFill/>
          <a:ln w="9525">
            <a:noFill/>
            <a:miter lim="800000"/>
            <a:headEnd/>
            <a:tailEnd/>
          </a:ln>
        </p:spPr>
        <p:txBody>
          <a:bodyPr>
            <a:spAutoFit/>
          </a:bodyPr>
          <a:lstStyle/>
          <a:p>
            <a:pPr algn="ctr"/>
            <a:r>
              <a:rPr lang="fa-IR" sz="2800">
                <a:latin typeface="Tahoma" pitchFamily="34" charset="0"/>
                <a:cs typeface="B Titr" pitchFamily="2" charset="-78"/>
              </a:rPr>
              <a:t>رقابتی</a:t>
            </a:r>
            <a:endParaRPr lang="en-US" sz="3200">
              <a:latin typeface="Tahoma" pitchFamily="34" charset="0"/>
              <a:cs typeface="B Titr" pitchFamily="2" charset="-78"/>
            </a:endParaRPr>
          </a:p>
        </p:txBody>
      </p:sp>
      <p:sp>
        <p:nvSpPr>
          <p:cNvPr id="17" name="Text Box 17"/>
          <p:cNvSpPr txBox="1">
            <a:spLocks noChangeArrowheads="1"/>
          </p:cNvSpPr>
          <p:nvPr/>
        </p:nvSpPr>
        <p:spPr bwMode="auto">
          <a:xfrm>
            <a:off x="6310313" y="4000501"/>
            <a:ext cx="3429000"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rtl="1">
              <a:spcBef>
                <a:spcPct val="50000"/>
              </a:spcBef>
              <a:buFont typeface="Wingdings" pitchFamily="2" charset="2"/>
              <a:buChar char="ü"/>
              <a:defRPr/>
            </a:pPr>
            <a:r>
              <a:rPr lang="fa-IR" sz="2400" dirty="0">
                <a:solidFill>
                  <a:schemeClr val="tx1"/>
                </a:solidFill>
                <a:cs typeface="B Homa" pitchFamily="2" charset="-78"/>
              </a:rPr>
              <a:t>فرهنگ و تفکر استراتژیک</a:t>
            </a:r>
            <a:endParaRPr lang="en-US" sz="2400" dirty="0">
              <a:solidFill>
                <a:schemeClr val="tx1"/>
              </a:solidFill>
              <a:cs typeface="B Homa" pitchFamily="2" charset="-78"/>
            </a:endParaRPr>
          </a:p>
        </p:txBody>
      </p:sp>
      <p:sp>
        <p:nvSpPr>
          <p:cNvPr id="18" name="Text Box 18"/>
          <p:cNvSpPr txBox="1">
            <a:spLocks noChangeArrowheads="1"/>
          </p:cNvSpPr>
          <p:nvPr/>
        </p:nvSpPr>
        <p:spPr bwMode="auto">
          <a:xfrm>
            <a:off x="2166938" y="1833563"/>
            <a:ext cx="3429000" cy="4619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rtl="1">
              <a:spcBef>
                <a:spcPct val="50000"/>
              </a:spcBef>
              <a:buFont typeface="Wingdings" pitchFamily="2" charset="2"/>
              <a:buChar char="ü"/>
              <a:defRPr/>
            </a:pPr>
            <a:r>
              <a:rPr lang="fa-IR" sz="2400" dirty="0">
                <a:solidFill>
                  <a:schemeClr val="tx1"/>
                </a:solidFill>
                <a:cs typeface="B Homa" pitchFamily="2" charset="-78"/>
              </a:rPr>
              <a:t>برنامه ریزی استراتژیک</a:t>
            </a:r>
          </a:p>
        </p:txBody>
      </p:sp>
      <p:sp>
        <p:nvSpPr>
          <p:cNvPr id="19" name="Text Box 19"/>
          <p:cNvSpPr txBox="1">
            <a:spLocks noChangeArrowheads="1"/>
          </p:cNvSpPr>
          <p:nvPr/>
        </p:nvSpPr>
        <p:spPr bwMode="auto">
          <a:xfrm>
            <a:off x="6313489" y="1857376"/>
            <a:ext cx="3425825"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rtl="1">
              <a:spcBef>
                <a:spcPct val="50000"/>
              </a:spcBef>
              <a:buFont typeface="Wingdings" pitchFamily="2" charset="2"/>
              <a:buChar char="ü"/>
              <a:defRPr/>
            </a:pPr>
            <a:r>
              <a:rPr lang="fa-IR" sz="2400" dirty="0">
                <a:solidFill>
                  <a:schemeClr val="tx1"/>
                </a:solidFill>
                <a:cs typeface="B Homa" pitchFamily="2" charset="-78"/>
              </a:rPr>
              <a:t>مدیریت استراتژیک</a:t>
            </a:r>
            <a:endParaRPr lang="en-US" sz="2400" dirty="0">
              <a:solidFill>
                <a:schemeClr val="tx1"/>
              </a:solidFill>
              <a:cs typeface="B Homa" pitchFamily="2" charset="-78"/>
            </a:endParaRPr>
          </a:p>
        </p:txBody>
      </p:sp>
      <p:sp>
        <p:nvSpPr>
          <p:cNvPr id="20" name="Text Box 20"/>
          <p:cNvSpPr txBox="1">
            <a:spLocks noChangeArrowheads="1"/>
          </p:cNvSpPr>
          <p:nvPr/>
        </p:nvSpPr>
        <p:spPr bwMode="auto">
          <a:xfrm>
            <a:off x="2166938" y="4000501"/>
            <a:ext cx="3429000"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rtl="1">
              <a:spcBef>
                <a:spcPct val="50000"/>
              </a:spcBef>
              <a:buFont typeface="Wingdings" pitchFamily="2" charset="2"/>
              <a:buChar char="ü"/>
              <a:defRPr/>
            </a:pPr>
            <a:r>
              <a:rPr lang="fa-IR" sz="2400" dirty="0">
                <a:solidFill>
                  <a:schemeClr val="tx1"/>
                </a:solidFill>
                <a:cs typeface="B Homa" pitchFamily="2" charset="-78"/>
              </a:rPr>
              <a:t>بود</a:t>
            </a:r>
            <a:r>
              <a:rPr lang="en-US" sz="2400" dirty="0">
                <a:solidFill>
                  <a:schemeClr val="tx1"/>
                </a:solidFill>
                <a:cs typeface="B Homa" pitchFamily="2" charset="-78"/>
              </a:rPr>
              <a:t> </a:t>
            </a:r>
            <a:r>
              <a:rPr lang="fa-IR" sz="2400" dirty="0">
                <a:solidFill>
                  <a:schemeClr val="tx1"/>
                </a:solidFill>
                <a:cs typeface="B Homa" pitchFamily="2" charset="-78"/>
              </a:rPr>
              <a:t>جه </a:t>
            </a:r>
            <a:r>
              <a:rPr lang="en-US" sz="2400" dirty="0">
                <a:solidFill>
                  <a:schemeClr val="tx1"/>
                </a:solidFill>
                <a:cs typeface="B Homa" pitchFamily="2" charset="-78"/>
              </a:rPr>
              <a:t> </a:t>
            </a:r>
            <a:r>
              <a:rPr lang="fa-IR" sz="2400" dirty="0">
                <a:solidFill>
                  <a:schemeClr val="tx1"/>
                </a:solidFill>
                <a:cs typeface="B Homa" pitchFamily="2" charset="-78"/>
              </a:rPr>
              <a:t>بند</a:t>
            </a:r>
            <a:r>
              <a:rPr lang="en-US" sz="2400" dirty="0">
                <a:solidFill>
                  <a:schemeClr val="tx1"/>
                </a:solidFill>
                <a:cs typeface="B Homa" pitchFamily="2" charset="-78"/>
              </a:rPr>
              <a:t> </a:t>
            </a:r>
            <a:r>
              <a:rPr lang="fa-IR" sz="2400" dirty="0">
                <a:solidFill>
                  <a:schemeClr val="tx1"/>
                </a:solidFill>
                <a:cs typeface="B Homa" pitchFamily="2" charset="-78"/>
              </a:rPr>
              <a:t>ی</a:t>
            </a:r>
            <a:endParaRPr lang="en-US" sz="2400" dirty="0">
              <a:solidFill>
                <a:schemeClr val="tx1"/>
              </a:solidFill>
              <a:cs typeface="B Homa" pitchFamily="2" charset="-78"/>
            </a:endParaRPr>
          </a:p>
        </p:txBody>
      </p:sp>
      <p:sp>
        <p:nvSpPr>
          <p:cNvPr id="219156" name="Text Box 21"/>
          <p:cNvSpPr txBox="1">
            <a:spLocks noChangeArrowheads="1"/>
          </p:cNvSpPr>
          <p:nvPr/>
        </p:nvSpPr>
        <p:spPr bwMode="auto">
          <a:xfrm>
            <a:off x="6311900" y="5159376"/>
            <a:ext cx="863600" cy="366713"/>
          </a:xfrm>
          <a:prstGeom prst="rect">
            <a:avLst/>
          </a:prstGeom>
          <a:noFill/>
          <a:ln w="9525">
            <a:noFill/>
            <a:miter lim="800000"/>
            <a:headEnd/>
            <a:tailEnd/>
          </a:ln>
        </p:spPr>
        <p:txBody>
          <a:bodyPr>
            <a:spAutoFit/>
          </a:bodyPr>
          <a:lstStyle/>
          <a:p>
            <a:pPr>
              <a:spcBef>
                <a:spcPct val="50000"/>
              </a:spcBef>
            </a:pPr>
            <a:endParaRPr lang="ar-SA">
              <a:cs typeface="B Farnaz" pitchFamily="2" charset="-78"/>
            </a:endParaRPr>
          </a:p>
        </p:txBody>
      </p:sp>
      <p:sp>
        <p:nvSpPr>
          <p:cNvPr id="22" name="Text Box 22"/>
          <p:cNvSpPr txBox="1">
            <a:spLocks noChangeArrowheads="1"/>
          </p:cNvSpPr>
          <p:nvPr/>
        </p:nvSpPr>
        <p:spPr bwMode="auto">
          <a:xfrm>
            <a:off x="3648076" y="6043613"/>
            <a:ext cx="4392613" cy="457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buFont typeface="Wingdings" pitchFamily="2" charset="2"/>
              <a:buNone/>
              <a:defRPr/>
            </a:pPr>
            <a:r>
              <a:rPr lang="fa-IR" sz="2400">
                <a:cs typeface="B Homa" pitchFamily="2" charset="-78"/>
              </a:rPr>
              <a:t>الگوی عمومی مدیریت و برنامه ریزی</a:t>
            </a:r>
            <a:endParaRPr lang="en-US" sz="2400">
              <a:cs typeface="B Homa" pitchFamily="2" charset="-78"/>
            </a:endParaRPr>
          </a:p>
        </p:txBody>
      </p:sp>
      <p:cxnSp>
        <p:nvCxnSpPr>
          <p:cNvPr id="24" name="Straight Arrow Connector 23"/>
          <p:cNvCxnSpPr/>
          <p:nvPr/>
        </p:nvCxnSpPr>
        <p:spPr>
          <a:xfrm>
            <a:off x="1738313" y="3143250"/>
            <a:ext cx="8215312"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2E913F20-3FAA-4128-8D06-C3B0AA9DFCF9}" type="slidenum">
              <a:rPr lang="en-US" smtClean="0"/>
              <a:t>171</a:t>
            </a:fld>
            <a:endParaRPr lang="en-US"/>
          </a:p>
        </p:txBody>
      </p:sp>
    </p:spTree>
    <p:extLst>
      <p:ext uri="{BB962C8B-B14F-4D97-AF65-F5344CB8AC3E}">
        <p14:creationId xmlns:p14="http://schemas.microsoft.com/office/powerpoint/2010/main" val="2779113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19139"/>
                                        </p:tgtEl>
                                        <p:attrNameLst>
                                          <p:attrName>style.visibility</p:attrName>
                                        </p:attrNameLst>
                                      </p:cBhvr>
                                      <p:to>
                                        <p:strVal val="visible"/>
                                      </p:to>
                                    </p:set>
                                    <p:animEffect transition="in" filter="box(out)">
                                      <p:cBhvr>
                                        <p:cTn id="7" dur="500"/>
                                        <p:tgtEl>
                                          <p:spTgt spid="219139"/>
                                        </p:tgtEl>
                                      </p:cBhvr>
                                    </p:animEffect>
                                  </p:childTnLst>
                                </p:cTn>
                              </p:par>
                              <p:par>
                                <p:cTn id="8" presetID="4" presetClass="entr" presetSubtype="32"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out)">
                                      <p:cBhvr>
                                        <p:cTn id="10" dur="500"/>
                                        <p:tgtEl>
                                          <p:spTgt spid="24"/>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219143"/>
                                        </p:tgtEl>
                                        <p:attrNameLst>
                                          <p:attrName>style.visibility</p:attrName>
                                        </p:attrNameLst>
                                      </p:cBhvr>
                                      <p:to>
                                        <p:strVal val="visible"/>
                                      </p:to>
                                    </p:set>
                                    <p:animEffect transition="in" filter="box(out)">
                                      <p:cBhvr>
                                        <p:cTn id="13" dur="500"/>
                                        <p:tgtEl>
                                          <p:spTgt spid="219143"/>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219140"/>
                                        </p:tgtEl>
                                        <p:attrNameLst>
                                          <p:attrName>style.visibility</p:attrName>
                                        </p:attrNameLst>
                                      </p:cBhvr>
                                      <p:to>
                                        <p:strVal val="visible"/>
                                      </p:to>
                                    </p:set>
                                    <p:animEffect transition="in" filter="box(out)">
                                      <p:cBhvr>
                                        <p:cTn id="16" dur="500"/>
                                        <p:tgtEl>
                                          <p:spTgt spid="219140"/>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219141"/>
                                        </p:tgtEl>
                                        <p:attrNameLst>
                                          <p:attrName>style.visibility</p:attrName>
                                        </p:attrNameLst>
                                      </p:cBhvr>
                                      <p:to>
                                        <p:strVal val="visible"/>
                                      </p:to>
                                    </p:set>
                                    <p:animEffect transition="in" filter="box(out)">
                                      <p:cBhvr>
                                        <p:cTn id="19" dur="500"/>
                                        <p:tgtEl>
                                          <p:spTgt spid="21914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19142"/>
                                        </p:tgtEl>
                                        <p:attrNameLst>
                                          <p:attrName>style.visibility</p:attrName>
                                        </p:attrNameLst>
                                      </p:cBhvr>
                                      <p:to>
                                        <p:strVal val="visible"/>
                                      </p:to>
                                    </p:set>
                                    <p:animEffect transition="in" filter="box(in)">
                                      <p:cBhvr>
                                        <p:cTn id="22" dur="500"/>
                                        <p:tgtEl>
                                          <p:spTgt spid="219142"/>
                                        </p:tgtEl>
                                      </p:cBhvr>
                                    </p:animEffect>
                                  </p:childTnLst>
                                </p:cTn>
                              </p:par>
                              <p:par>
                                <p:cTn id="23" presetID="4" presetClass="entr" presetSubtype="32" fill="hold" grpId="0" nodeType="withEffect" nodePh="1">
                                  <p:stCondLst>
                                    <p:cond delay="0"/>
                                  </p:stCondLst>
                                  <p:endCondLst>
                                    <p:cond evt="begin" delay="0">
                                      <p:tn val="23"/>
                                    </p:cond>
                                  </p:endCondLst>
                                  <p:childTnLst>
                                    <p:set>
                                      <p:cBhvr>
                                        <p:cTn id="24" dur="1" fill="hold">
                                          <p:stCondLst>
                                            <p:cond delay="0"/>
                                          </p:stCondLst>
                                        </p:cTn>
                                        <p:tgtEl>
                                          <p:spTgt spid="219156"/>
                                        </p:tgtEl>
                                        <p:attrNameLst>
                                          <p:attrName>style.visibility</p:attrName>
                                        </p:attrNameLst>
                                      </p:cBhvr>
                                      <p:to>
                                        <p:strVal val="visible"/>
                                      </p:to>
                                    </p:set>
                                    <p:animEffect transition="in" filter="box(out)">
                                      <p:cBhvr>
                                        <p:cTn id="25" dur="500"/>
                                        <p:tgtEl>
                                          <p:spTgt spid="21915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219144"/>
                                        </p:tgtEl>
                                        <p:attrNameLst>
                                          <p:attrName>style.visibility</p:attrName>
                                        </p:attrNameLst>
                                      </p:cBhvr>
                                      <p:to>
                                        <p:strVal val="visible"/>
                                      </p:to>
                                    </p:set>
                                    <p:animEffect transition="in" filter="circle(out)">
                                      <p:cBhvr>
                                        <p:cTn id="30" dur="1000"/>
                                        <p:tgtEl>
                                          <p:spTgt spid="219144"/>
                                        </p:tgtEl>
                                      </p:cBhvr>
                                    </p:animEffect>
                                  </p:childTnLst>
                                </p:cTn>
                              </p:par>
                              <p:par>
                                <p:cTn id="31" presetID="6" presetClass="entr" presetSubtype="32" fill="hold" grpId="0" nodeType="withEffect">
                                  <p:stCondLst>
                                    <p:cond delay="0"/>
                                  </p:stCondLst>
                                  <p:childTnLst>
                                    <p:set>
                                      <p:cBhvr>
                                        <p:cTn id="32" dur="1" fill="hold">
                                          <p:stCondLst>
                                            <p:cond delay="0"/>
                                          </p:stCondLst>
                                        </p:cTn>
                                        <p:tgtEl>
                                          <p:spTgt spid="219145"/>
                                        </p:tgtEl>
                                        <p:attrNameLst>
                                          <p:attrName>style.visibility</p:attrName>
                                        </p:attrNameLst>
                                      </p:cBhvr>
                                      <p:to>
                                        <p:strVal val="visible"/>
                                      </p:to>
                                    </p:set>
                                    <p:animEffect transition="in" filter="circle(out)">
                                      <p:cBhvr>
                                        <p:cTn id="33" dur="1000"/>
                                        <p:tgtEl>
                                          <p:spTgt spid="219145"/>
                                        </p:tgtEl>
                                      </p:cBhvr>
                                    </p:animEffect>
                                  </p:childTnLst>
                                </p:cTn>
                              </p:par>
                              <p:par>
                                <p:cTn id="34" presetID="6" presetClass="entr" presetSubtype="32" fill="hold" nodeType="withEffect">
                                  <p:stCondLst>
                                    <p:cond delay="0"/>
                                  </p:stCondLst>
                                  <p:childTnLst>
                                    <p:set>
                                      <p:cBhvr>
                                        <p:cTn id="35" dur="1" fill="hold">
                                          <p:stCondLst>
                                            <p:cond delay="0"/>
                                          </p:stCondLst>
                                        </p:cTn>
                                        <p:tgtEl>
                                          <p:spTgt spid="219146"/>
                                        </p:tgtEl>
                                        <p:attrNameLst>
                                          <p:attrName>style.visibility</p:attrName>
                                        </p:attrNameLst>
                                      </p:cBhvr>
                                      <p:to>
                                        <p:strVal val="visible"/>
                                      </p:to>
                                    </p:set>
                                    <p:animEffect transition="in" filter="circle(out)">
                                      <p:cBhvr>
                                        <p:cTn id="36" dur="1000"/>
                                        <p:tgtEl>
                                          <p:spTgt spid="219146"/>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219147"/>
                                        </p:tgtEl>
                                        <p:attrNameLst>
                                          <p:attrName>style.visibility</p:attrName>
                                        </p:attrNameLst>
                                      </p:cBhvr>
                                      <p:to>
                                        <p:strVal val="visible"/>
                                      </p:to>
                                    </p:set>
                                    <p:animEffect transition="in" filter="circle(out)">
                                      <p:cBhvr>
                                        <p:cTn id="39" dur="1000"/>
                                        <p:tgtEl>
                                          <p:spTgt spid="219147"/>
                                        </p:tgtEl>
                                      </p:cBhvr>
                                    </p:animEffect>
                                  </p:childTnLst>
                                </p:cTn>
                              </p:par>
                              <p:par>
                                <p:cTn id="40" presetID="6" presetClass="entr" presetSubtype="32" fill="hold" grpId="0" nodeType="withEffect">
                                  <p:stCondLst>
                                    <p:cond delay="0"/>
                                  </p:stCondLst>
                                  <p:childTnLst>
                                    <p:set>
                                      <p:cBhvr>
                                        <p:cTn id="41" dur="1" fill="hold">
                                          <p:stCondLst>
                                            <p:cond delay="0"/>
                                          </p:stCondLst>
                                        </p:cTn>
                                        <p:tgtEl>
                                          <p:spTgt spid="219151"/>
                                        </p:tgtEl>
                                        <p:attrNameLst>
                                          <p:attrName>style.visibility</p:attrName>
                                        </p:attrNameLst>
                                      </p:cBhvr>
                                      <p:to>
                                        <p:strVal val="visible"/>
                                      </p:to>
                                    </p:set>
                                    <p:animEffect transition="in" filter="circle(out)">
                                      <p:cBhvr>
                                        <p:cTn id="42" dur="1000"/>
                                        <p:tgtEl>
                                          <p:spTgt spid="219151"/>
                                        </p:tgtEl>
                                      </p:cBhvr>
                                    </p:animEffect>
                                  </p:childTnLst>
                                </p:cTn>
                              </p:par>
                              <p:par>
                                <p:cTn id="43" presetID="6" presetClass="entr" presetSubtype="32" fill="hold" nodeType="withEffect">
                                  <p:stCondLst>
                                    <p:cond delay="0"/>
                                  </p:stCondLst>
                                  <p:childTnLst>
                                    <p:set>
                                      <p:cBhvr>
                                        <p:cTn id="44" dur="1" fill="hold">
                                          <p:stCondLst>
                                            <p:cond delay="0"/>
                                          </p:stCondLst>
                                        </p:cTn>
                                        <p:tgtEl>
                                          <p:spTgt spid="219150"/>
                                        </p:tgtEl>
                                        <p:attrNameLst>
                                          <p:attrName>style.visibility</p:attrName>
                                        </p:attrNameLst>
                                      </p:cBhvr>
                                      <p:to>
                                        <p:strVal val="visible"/>
                                      </p:to>
                                    </p:set>
                                    <p:animEffect transition="in" filter="circle(out)">
                                      <p:cBhvr>
                                        <p:cTn id="45" dur="1000"/>
                                        <p:tgtEl>
                                          <p:spTgt spid="219150"/>
                                        </p:tgtEl>
                                      </p:cBhvr>
                                    </p:animEffect>
                                  </p:childTnLst>
                                </p:cTn>
                              </p:par>
                              <p:par>
                                <p:cTn id="46" presetID="6" presetClass="entr" presetSubtype="32" fill="hold" grpId="0" nodeType="withEffect">
                                  <p:stCondLst>
                                    <p:cond delay="0"/>
                                  </p:stCondLst>
                                  <p:childTnLst>
                                    <p:set>
                                      <p:cBhvr>
                                        <p:cTn id="47" dur="1" fill="hold">
                                          <p:stCondLst>
                                            <p:cond delay="0"/>
                                          </p:stCondLst>
                                        </p:cTn>
                                        <p:tgtEl>
                                          <p:spTgt spid="219149"/>
                                        </p:tgtEl>
                                        <p:attrNameLst>
                                          <p:attrName>style.visibility</p:attrName>
                                        </p:attrNameLst>
                                      </p:cBhvr>
                                      <p:to>
                                        <p:strVal val="visible"/>
                                      </p:to>
                                    </p:set>
                                    <p:animEffect transition="in" filter="circle(out)">
                                      <p:cBhvr>
                                        <p:cTn id="48" dur="1000"/>
                                        <p:tgtEl>
                                          <p:spTgt spid="219149"/>
                                        </p:tgtEl>
                                      </p:cBhvr>
                                    </p:animEffect>
                                  </p:childTnLst>
                                </p:cTn>
                              </p:par>
                              <p:par>
                                <p:cTn id="49" presetID="6" presetClass="entr" presetSubtype="32" fill="hold" nodeType="withEffect">
                                  <p:stCondLst>
                                    <p:cond delay="0"/>
                                  </p:stCondLst>
                                  <p:childTnLst>
                                    <p:set>
                                      <p:cBhvr>
                                        <p:cTn id="50" dur="1" fill="hold">
                                          <p:stCondLst>
                                            <p:cond delay="0"/>
                                          </p:stCondLst>
                                        </p:cTn>
                                        <p:tgtEl>
                                          <p:spTgt spid="219148"/>
                                        </p:tgtEl>
                                        <p:attrNameLst>
                                          <p:attrName>style.visibility</p:attrName>
                                        </p:attrNameLst>
                                      </p:cBhvr>
                                      <p:to>
                                        <p:strVal val="visible"/>
                                      </p:to>
                                    </p:set>
                                    <p:animEffect transition="in" filter="circle(out)">
                                      <p:cBhvr>
                                        <p:cTn id="51" dur="1000"/>
                                        <p:tgtEl>
                                          <p:spTgt spid="219148"/>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linds(horizontal)">
                                      <p:cBhvr>
                                        <p:cTn id="56" dur="500"/>
                                        <p:tgtEl>
                                          <p:spTgt spid="19"/>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linds(horizontal)">
                                      <p:cBhvr>
                                        <p:cTn id="59" dur="500"/>
                                        <p:tgtEl>
                                          <p:spTgt spid="18"/>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linds(horizontal)">
                                      <p:cBhvr>
                                        <p:cTn id="65" dur="500"/>
                                        <p:tgtEl>
                                          <p:spTgt spid="20"/>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linds(horizontal)">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animBg="1"/>
      <p:bldP spid="219140" grpId="0"/>
      <p:bldP spid="219141" grpId="0"/>
      <p:bldP spid="219142" grpId="0"/>
      <p:bldP spid="219143" grpId="0"/>
      <p:bldP spid="219145" grpId="0"/>
      <p:bldP spid="219147" grpId="0"/>
      <p:bldP spid="219149" grpId="0"/>
      <p:bldP spid="219151" grpId="0"/>
      <p:bldP spid="17" grpId="0" animBg="1"/>
      <p:bldP spid="18" grpId="0" animBg="1"/>
      <p:bldP spid="19" grpId="0" animBg="1"/>
      <p:bldP spid="20" grpId="0" animBg="1"/>
      <p:bldP spid="219156" grpId="0"/>
      <p:bldP spid="22"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524001" y="1152907"/>
            <a:ext cx="9465468" cy="4878259"/>
          </a:xfrm>
          <a:prstGeom prst="rect">
            <a:avLst/>
          </a:prstGeom>
          <a:noFill/>
          <a:ln w="12700">
            <a:noFill/>
            <a:miter lim="800000"/>
            <a:headEnd type="none" w="sm" len="sm"/>
            <a:tailEnd type="none" w="sm" len="sm"/>
          </a:ln>
          <a:effectLst>
            <a:outerShdw dist="56796" dir="3806097" algn="ctr" rotWithShape="0">
              <a:schemeClr val="bg2"/>
            </a:outerShdw>
          </a:effectLst>
        </p:spPr>
        <p:txBody>
          <a:bodyPr wrap="square" anchor="ctr">
            <a:spAutoFit/>
          </a:bodyPr>
          <a:lstStyle/>
          <a:p>
            <a:pPr marL="171450" indent="19050" algn="justLow" rtl="1">
              <a:spcBef>
                <a:spcPts val="600"/>
              </a:spcBef>
              <a:buClr>
                <a:srgbClr val="7030A0"/>
              </a:buClr>
              <a:buFontTx/>
              <a:buAutoNum type="arabicPeriod"/>
              <a:defRPr/>
            </a:pPr>
            <a:r>
              <a:rPr lang="ar-SA" sz="2200" b="1" dirty="0">
                <a:latin typeface="Calibri" pitchFamily="34" charset="0"/>
                <a:cs typeface="B Nazanin" pitchFamily="2" charset="-78"/>
              </a:rPr>
              <a:t>متغيرهايي را انتخاب نماييد كه معرف موارد زير باشد : توان مالي (</a:t>
            </a:r>
            <a:r>
              <a:rPr lang="en-US" sz="2200" b="1" dirty="0">
                <a:latin typeface="Calibri" pitchFamily="34" charset="0"/>
                <a:cs typeface="B Nazanin" pitchFamily="2" charset="-78"/>
              </a:rPr>
              <a:t>FS</a:t>
            </a:r>
            <a:r>
              <a:rPr lang="ar-SA" sz="2200" b="1" dirty="0">
                <a:latin typeface="Calibri" pitchFamily="34" charset="0"/>
                <a:cs typeface="B Nazanin" pitchFamily="2" charset="-78"/>
              </a:rPr>
              <a:t>) ، مزيت رقابتي (</a:t>
            </a:r>
            <a:r>
              <a:rPr lang="en-US" sz="2200" b="1" dirty="0">
                <a:latin typeface="Calibri" pitchFamily="34" charset="0"/>
                <a:cs typeface="B Nazanin" pitchFamily="2" charset="-78"/>
              </a:rPr>
              <a:t>CA</a:t>
            </a:r>
            <a:r>
              <a:rPr lang="ar-SA" sz="2200" b="1" dirty="0">
                <a:latin typeface="Calibri" pitchFamily="34" charset="0"/>
                <a:cs typeface="B Nazanin" pitchFamily="2" charset="-78"/>
              </a:rPr>
              <a:t>) ، ثبات محيط(</a:t>
            </a:r>
            <a:r>
              <a:rPr lang="en-US" sz="2200" b="1" dirty="0">
                <a:latin typeface="Calibri" pitchFamily="34" charset="0"/>
                <a:cs typeface="B Nazanin" pitchFamily="2" charset="-78"/>
              </a:rPr>
              <a:t>ES</a:t>
            </a:r>
            <a:r>
              <a:rPr lang="ar-SA" sz="2200" b="1" dirty="0">
                <a:latin typeface="Calibri" pitchFamily="34" charset="0"/>
                <a:cs typeface="B Nazanin" pitchFamily="2" charset="-78"/>
              </a:rPr>
              <a:t>)  و توان صنعتي(</a:t>
            </a:r>
            <a:r>
              <a:rPr lang="en-US" sz="2200" b="1" dirty="0">
                <a:latin typeface="Calibri" pitchFamily="34" charset="0"/>
                <a:cs typeface="B Nazanin" pitchFamily="2" charset="-78"/>
              </a:rPr>
              <a:t>IS</a:t>
            </a:r>
            <a:r>
              <a:rPr lang="ar-SA" sz="2200" b="1" dirty="0">
                <a:latin typeface="Calibri" pitchFamily="34" charset="0"/>
                <a:cs typeface="B Nazanin" pitchFamily="2" charset="-78"/>
              </a:rPr>
              <a:t>).</a:t>
            </a:r>
          </a:p>
          <a:p>
            <a:pPr marL="171450" indent="19050" algn="justLow" rtl="1">
              <a:spcBef>
                <a:spcPts val="600"/>
              </a:spcBef>
              <a:buClr>
                <a:srgbClr val="7030A0"/>
              </a:buClr>
              <a:buFontTx/>
              <a:buAutoNum type="arabicPeriod"/>
              <a:defRPr/>
            </a:pPr>
            <a:r>
              <a:rPr lang="ar-SA" sz="2200" b="1" dirty="0">
                <a:latin typeface="Calibri" pitchFamily="34" charset="0"/>
                <a:cs typeface="B Nazanin" pitchFamily="2" charset="-78"/>
              </a:rPr>
              <a:t>به اين متغيرها از 1+ (بدترين) تا 6+ (بهترين) نمره بدهيد و دو بازوي </a:t>
            </a:r>
            <a:r>
              <a:rPr lang="en-US" sz="2200" b="1" dirty="0">
                <a:latin typeface="Calibri" pitchFamily="34" charset="0"/>
                <a:cs typeface="B Nazanin" pitchFamily="2" charset="-78"/>
              </a:rPr>
              <a:t>FS</a:t>
            </a:r>
            <a:r>
              <a:rPr lang="ar-SA" sz="2200" b="1" dirty="0">
                <a:latin typeface="Calibri" pitchFamily="34" charset="0"/>
                <a:cs typeface="B Nazanin" pitchFamily="2" charset="-78"/>
              </a:rPr>
              <a:t>و</a:t>
            </a:r>
            <a:r>
              <a:rPr lang="en-US" sz="2200" b="1" dirty="0">
                <a:latin typeface="Calibri" pitchFamily="34" charset="0"/>
                <a:cs typeface="B Nazanin" pitchFamily="2" charset="-78"/>
              </a:rPr>
              <a:t>IS</a:t>
            </a:r>
            <a:r>
              <a:rPr lang="ar-SA" sz="2200" b="1" dirty="0">
                <a:latin typeface="Calibri" pitchFamily="34" charset="0"/>
                <a:cs typeface="B Nazanin" pitchFamily="2" charset="-78"/>
              </a:rPr>
              <a:t> را تشكيل دهيد. دو بازوي </a:t>
            </a:r>
            <a:r>
              <a:rPr lang="en-US" sz="2200" b="1" dirty="0">
                <a:latin typeface="Calibri" pitchFamily="34" charset="0"/>
                <a:cs typeface="B Nazanin" pitchFamily="2" charset="-78"/>
              </a:rPr>
              <a:t>ES</a:t>
            </a:r>
            <a:r>
              <a:rPr lang="ar-SA" sz="2200" b="1" dirty="0">
                <a:latin typeface="Calibri" pitchFamily="34" charset="0"/>
                <a:cs typeface="B Nazanin" pitchFamily="2" charset="-78"/>
              </a:rPr>
              <a:t> و</a:t>
            </a:r>
            <a:r>
              <a:rPr lang="en-US" sz="2200" b="1" dirty="0">
                <a:latin typeface="Calibri" pitchFamily="34" charset="0"/>
                <a:cs typeface="B Nazanin" pitchFamily="2" charset="-78"/>
              </a:rPr>
              <a:t>CA</a:t>
            </a:r>
            <a:r>
              <a:rPr lang="ar-SA" sz="2200" b="1" dirty="0">
                <a:latin typeface="Calibri" pitchFamily="34" charset="0"/>
                <a:cs typeface="B Nazanin" pitchFamily="2" charset="-78"/>
              </a:rPr>
              <a:t> را براي هر يك از متغيرها تشكيل و از 1- (بهترين) تا 6- (بدترين) نمره بدهيد.</a:t>
            </a:r>
          </a:p>
          <a:p>
            <a:pPr marL="171450" indent="19050" algn="justLow" rtl="1">
              <a:spcBef>
                <a:spcPts val="600"/>
              </a:spcBef>
              <a:buClr>
                <a:srgbClr val="7030A0"/>
              </a:buClr>
              <a:buFontTx/>
              <a:buAutoNum type="arabicPeriod"/>
              <a:defRPr/>
            </a:pPr>
            <a:r>
              <a:rPr lang="ar-SA" sz="2200" b="1" dirty="0">
                <a:latin typeface="Calibri" pitchFamily="34" charset="0"/>
                <a:cs typeface="B Nazanin" pitchFamily="2" charset="-78"/>
              </a:rPr>
              <a:t>مقادير هر يك از متغيرهاي موجود بر بازوي هعر يك از اين محورها را با هم جمع كنيد و سپس بر تعداد متغيرها تقسيم نماييد تا نمره ميانگين </a:t>
            </a:r>
            <a:r>
              <a:rPr lang="en-US" sz="2200" b="1" dirty="0">
                <a:latin typeface="Calibri" pitchFamily="34" charset="0"/>
                <a:cs typeface="B Nazanin" pitchFamily="2" charset="-78"/>
              </a:rPr>
              <a:t>FS</a:t>
            </a:r>
            <a:r>
              <a:rPr lang="ar-SA" sz="2200" b="1" dirty="0">
                <a:latin typeface="Calibri" pitchFamily="34" charset="0"/>
                <a:cs typeface="B Nazanin" pitchFamily="2" charset="-78"/>
              </a:rPr>
              <a:t> ، </a:t>
            </a:r>
            <a:r>
              <a:rPr lang="en-US" sz="2200" b="1" dirty="0">
                <a:latin typeface="Calibri" pitchFamily="34" charset="0"/>
                <a:cs typeface="B Nazanin" pitchFamily="2" charset="-78"/>
              </a:rPr>
              <a:t>IS </a:t>
            </a:r>
            <a:r>
              <a:rPr lang="ar-SA" sz="2200" b="1" dirty="0">
                <a:latin typeface="Calibri" pitchFamily="34" charset="0"/>
                <a:cs typeface="B Nazanin" pitchFamily="2" charset="-78"/>
              </a:rPr>
              <a:t> ، </a:t>
            </a:r>
            <a:r>
              <a:rPr lang="en-US" sz="2200" b="1" dirty="0">
                <a:latin typeface="Calibri" pitchFamily="34" charset="0"/>
                <a:cs typeface="B Nazanin" pitchFamily="2" charset="-78"/>
              </a:rPr>
              <a:t>CA</a:t>
            </a:r>
            <a:r>
              <a:rPr lang="ar-SA" sz="2200" b="1" dirty="0">
                <a:latin typeface="Calibri" pitchFamily="34" charset="0"/>
                <a:cs typeface="B Nazanin" pitchFamily="2" charset="-78"/>
              </a:rPr>
              <a:t> و </a:t>
            </a:r>
            <a:r>
              <a:rPr lang="en-US" sz="2200" b="1" dirty="0">
                <a:latin typeface="Calibri" pitchFamily="34" charset="0"/>
                <a:cs typeface="B Nazanin" pitchFamily="2" charset="-78"/>
              </a:rPr>
              <a:t>ES</a:t>
            </a:r>
            <a:r>
              <a:rPr lang="ar-SA" sz="2200" b="1" dirty="0">
                <a:latin typeface="Calibri" pitchFamily="34" charset="0"/>
                <a:cs typeface="B Nazanin" pitchFamily="2" charset="-78"/>
              </a:rPr>
              <a:t> به دست آيد.</a:t>
            </a:r>
            <a:endParaRPr lang="en-US" sz="2200" b="1" dirty="0">
              <a:latin typeface="Calibri" pitchFamily="34" charset="0"/>
              <a:cs typeface="B Nazanin" pitchFamily="2" charset="-78"/>
            </a:endParaRPr>
          </a:p>
          <a:p>
            <a:pPr marL="171450" indent="19050" algn="justLow" rtl="1">
              <a:spcBef>
                <a:spcPts val="600"/>
              </a:spcBef>
              <a:buClr>
                <a:srgbClr val="7030A0"/>
              </a:buClr>
              <a:buFontTx/>
              <a:buAutoNum type="arabicPeriod"/>
              <a:defRPr/>
            </a:pPr>
            <a:r>
              <a:rPr lang="ar-SA" sz="2200" b="1" dirty="0">
                <a:latin typeface="Calibri" pitchFamily="34" charset="0"/>
                <a:cs typeface="B Nazanin" pitchFamily="2" charset="-78"/>
              </a:rPr>
              <a:t>بر روي محورهاي «ماتريس ارزيابي موقعيت و اقدام استراتژيك» ميانگين نمره‏هاي </a:t>
            </a:r>
            <a:r>
              <a:rPr lang="en-US" sz="2200" b="1" dirty="0">
                <a:latin typeface="Calibri" pitchFamily="34" charset="0"/>
                <a:cs typeface="B Nazanin" pitchFamily="2" charset="-78"/>
              </a:rPr>
              <a:t>FS</a:t>
            </a:r>
            <a:r>
              <a:rPr lang="ar-SA" sz="2200" b="1" dirty="0">
                <a:latin typeface="Calibri" pitchFamily="34" charset="0"/>
                <a:cs typeface="B Nazanin" pitchFamily="2" charset="-78"/>
              </a:rPr>
              <a:t> ، </a:t>
            </a:r>
            <a:r>
              <a:rPr lang="en-US" sz="2200" b="1" dirty="0">
                <a:latin typeface="Calibri" pitchFamily="34" charset="0"/>
                <a:cs typeface="B Nazanin" pitchFamily="2" charset="-78"/>
              </a:rPr>
              <a:t>IS</a:t>
            </a:r>
            <a:r>
              <a:rPr lang="ar-SA" sz="2200" b="1" dirty="0">
                <a:latin typeface="Calibri" pitchFamily="34" charset="0"/>
                <a:cs typeface="B Nazanin" pitchFamily="2" charset="-78"/>
              </a:rPr>
              <a:t> ، </a:t>
            </a:r>
            <a:r>
              <a:rPr lang="en-US" sz="2200" b="1" dirty="0">
                <a:latin typeface="Calibri" pitchFamily="34" charset="0"/>
                <a:cs typeface="B Nazanin" pitchFamily="2" charset="-78"/>
              </a:rPr>
              <a:t>ES</a:t>
            </a:r>
            <a:r>
              <a:rPr lang="ar-SA" sz="2200" b="1" dirty="0">
                <a:latin typeface="Calibri" pitchFamily="34" charset="0"/>
                <a:cs typeface="B Nazanin" pitchFamily="2" charset="-78"/>
              </a:rPr>
              <a:t> و </a:t>
            </a:r>
            <a:r>
              <a:rPr lang="en-US" sz="2200" b="1" dirty="0">
                <a:latin typeface="Calibri" pitchFamily="34" charset="0"/>
                <a:cs typeface="B Nazanin" pitchFamily="2" charset="-78"/>
              </a:rPr>
              <a:t> </a:t>
            </a:r>
            <a:r>
              <a:rPr lang="en-US" sz="2200" b="1" dirty="0" err="1">
                <a:latin typeface="Calibri" pitchFamily="34" charset="0"/>
                <a:cs typeface="B Nazanin" pitchFamily="2" charset="-78"/>
              </a:rPr>
              <a:t>Ca</a:t>
            </a:r>
            <a:r>
              <a:rPr lang="ar-SA" sz="2200" b="1" dirty="0">
                <a:latin typeface="Calibri" pitchFamily="34" charset="0"/>
                <a:cs typeface="B Nazanin" pitchFamily="2" charset="-78"/>
              </a:rPr>
              <a:t>را قرار دهيد.</a:t>
            </a:r>
          </a:p>
          <a:p>
            <a:pPr marL="171450" indent="19050" algn="justLow" rtl="1">
              <a:spcBef>
                <a:spcPts val="600"/>
              </a:spcBef>
              <a:buClr>
                <a:srgbClr val="7030A0"/>
              </a:buClr>
              <a:buFontTx/>
              <a:buAutoNum type="arabicPeriod"/>
              <a:defRPr/>
            </a:pPr>
            <a:r>
              <a:rPr lang="ar-SA" sz="2200" b="1" dirty="0">
                <a:latin typeface="Calibri" pitchFamily="34" charset="0"/>
                <a:cs typeface="B Nazanin" pitchFamily="2" charset="-78"/>
              </a:rPr>
              <a:t>نمره‏هاي موجود بر روي محور </a:t>
            </a:r>
            <a:r>
              <a:rPr lang="en-US" sz="2200" b="1" dirty="0">
                <a:latin typeface="Calibri" pitchFamily="34" charset="0"/>
                <a:cs typeface="B Nazanin" pitchFamily="2" charset="-78"/>
              </a:rPr>
              <a:t>X</a:t>
            </a:r>
            <a:r>
              <a:rPr lang="ar-SA" sz="2200" b="1" dirty="0">
                <a:latin typeface="Calibri" pitchFamily="34" charset="0"/>
                <a:cs typeface="B Nazanin" pitchFamily="2" charset="-78"/>
              </a:rPr>
              <a:t>ها را جمع كنيد و نقطه متعلق به محور</a:t>
            </a:r>
            <a:r>
              <a:rPr lang="en-US" sz="2200" b="1" dirty="0">
                <a:latin typeface="Calibri" pitchFamily="34" charset="0"/>
                <a:cs typeface="B Nazanin" pitchFamily="2" charset="-78"/>
              </a:rPr>
              <a:t>X</a:t>
            </a:r>
            <a:r>
              <a:rPr lang="ar-SA" sz="2200" b="1" dirty="0">
                <a:latin typeface="Calibri" pitchFamily="34" charset="0"/>
                <a:cs typeface="B Nazanin" pitchFamily="2" charset="-78"/>
              </a:rPr>
              <a:t>ها را مشخص نماييد و نمره‏هاي موجود بر روي محور </a:t>
            </a:r>
            <a:r>
              <a:rPr lang="en-US" sz="2200" b="1" dirty="0">
                <a:latin typeface="Calibri" pitchFamily="34" charset="0"/>
                <a:cs typeface="B Nazanin" pitchFamily="2" charset="-78"/>
              </a:rPr>
              <a:t>X</a:t>
            </a:r>
            <a:r>
              <a:rPr lang="ar-SA" sz="2200" b="1" dirty="0">
                <a:latin typeface="Calibri" pitchFamily="34" charset="0"/>
                <a:cs typeface="B Nazanin" pitchFamily="2" charset="-78"/>
              </a:rPr>
              <a:t>ها را جمع بزنيد و نقطه مربوط به اين محور را تعيين نماييد. اين دو نقطه را به هم وصل كنيد.</a:t>
            </a:r>
          </a:p>
          <a:p>
            <a:pPr marL="171450" indent="19050" algn="justLow" rtl="1">
              <a:spcBef>
                <a:spcPts val="600"/>
              </a:spcBef>
              <a:buClr>
                <a:srgbClr val="7030A0"/>
              </a:buClr>
              <a:buFontTx/>
              <a:buAutoNum type="arabicPeriod"/>
              <a:defRPr/>
            </a:pPr>
            <a:r>
              <a:rPr lang="ar-SA" sz="2200" b="1" dirty="0">
                <a:latin typeface="Calibri" pitchFamily="34" charset="0"/>
                <a:cs typeface="B Nazanin" pitchFamily="2" charset="-78"/>
              </a:rPr>
              <a:t>از مبدأ مختصات به اين نقطه وصل كنيد. اين خط نشان دهنده نوع استراتژي است كه براي سازمان توصيه مي‏شود و مي‏تواند به صورت تهاجمي ، رقابتي ، تدافعي يا محافظه‏كارانه باشد.</a:t>
            </a:r>
            <a:endParaRPr lang="en-US" sz="2200" b="1" dirty="0">
              <a:latin typeface="Calibri" pitchFamily="34" charset="0"/>
              <a:cs typeface="B Nazanin" pitchFamily="2" charset="-78"/>
            </a:endParaRPr>
          </a:p>
        </p:txBody>
      </p:sp>
      <p:sp>
        <p:nvSpPr>
          <p:cNvPr id="220167" name="Rectangle 6"/>
          <p:cNvSpPr>
            <a:spLocks noChangeArrowheads="1"/>
          </p:cNvSpPr>
          <p:nvPr/>
        </p:nvSpPr>
        <p:spPr bwMode="auto">
          <a:xfrm>
            <a:off x="1524002" y="468431"/>
            <a:ext cx="9465468" cy="461665"/>
          </a:xfrm>
          <a:prstGeom prst="rect">
            <a:avLst/>
          </a:prstGeom>
          <a:noFill/>
          <a:ln w="9525">
            <a:noFill/>
            <a:miter lim="800000"/>
            <a:headEnd/>
            <a:tailEnd/>
          </a:ln>
        </p:spPr>
        <p:txBody>
          <a:bodyPr wrap="square">
            <a:spAutoFit/>
          </a:bodyPr>
          <a:lstStyle/>
          <a:p>
            <a:pPr marL="571500" indent="-381000" algn="just">
              <a:spcBef>
                <a:spcPct val="50000"/>
              </a:spcBef>
            </a:pPr>
            <a:r>
              <a:rPr lang="ar-SA" sz="2400" dirty="0">
                <a:latin typeface="Times New Roman" pitchFamily="18" charset="0"/>
                <a:cs typeface="B Titr" pitchFamily="2" charset="-78"/>
              </a:rPr>
              <a:t>براي تهيه «ماتريس ارزيابي موقعيت و اقدام استراتژيك» بايد به طريق زير عمل كرد :</a:t>
            </a:r>
          </a:p>
        </p:txBody>
      </p:sp>
      <p:sp>
        <p:nvSpPr>
          <p:cNvPr id="2" name="Slide Number Placeholder 1"/>
          <p:cNvSpPr>
            <a:spLocks noGrp="1"/>
          </p:cNvSpPr>
          <p:nvPr>
            <p:ph type="sldNum" sz="quarter" idx="12"/>
          </p:nvPr>
        </p:nvSpPr>
        <p:spPr/>
        <p:txBody>
          <a:bodyPr/>
          <a:lstStyle/>
          <a:p>
            <a:fld id="{2E913F20-3FAA-4128-8D06-C3B0AA9DFCF9}" type="slidenum">
              <a:rPr lang="en-US" smtClean="0"/>
              <a:t>172</a:t>
            </a:fld>
            <a:endParaRPr lang="en-US"/>
          </a:p>
        </p:txBody>
      </p:sp>
    </p:spTree>
    <p:extLst>
      <p:ext uri="{BB962C8B-B14F-4D97-AF65-F5344CB8AC3E}">
        <p14:creationId xmlns:p14="http://schemas.microsoft.com/office/powerpoint/2010/main" val="3887122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0167"/>
                                        </p:tgtEl>
                                        <p:attrNameLst>
                                          <p:attrName>style.visibility</p:attrName>
                                        </p:attrNameLst>
                                      </p:cBhvr>
                                      <p:to>
                                        <p:strVal val="visible"/>
                                      </p:to>
                                    </p:set>
                                    <p:animEffect transition="in" filter="wipe(right)">
                                      <p:cBhvr>
                                        <p:cTn id="7" dur="500"/>
                                        <p:tgtEl>
                                          <p:spTgt spid="22016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0167"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934200" y="423032"/>
            <a:ext cx="4038600" cy="400110"/>
          </a:xfrm>
          <a:prstGeom prst="rect">
            <a:avLst/>
          </a:prstGeom>
          <a:noFill/>
          <a:ln w="12700">
            <a:noFill/>
            <a:miter lim="800000"/>
            <a:headEnd type="none" w="sm" len="sm"/>
            <a:tailEnd type="none" w="sm" len="sm"/>
          </a:ln>
          <a:effectLst>
            <a:outerShdw dist="56796" dir="3806097" algn="ctr" rotWithShape="0">
              <a:schemeClr val="bg2"/>
            </a:outerShdw>
          </a:effectLst>
        </p:spPr>
        <p:txBody>
          <a:bodyPr anchor="ctr">
            <a:spAutoFit/>
          </a:bodyPr>
          <a:lstStyle/>
          <a:p>
            <a:pPr algn="r" rtl="1">
              <a:spcBef>
                <a:spcPct val="50000"/>
              </a:spcBef>
              <a:defRPr/>
            </a:pPr>
            <a:r>
              <a:rPr lang="ar-SA" sz="2000" dirty="0">
                <a:latin typeface="Times New Roman" pitchFamily="18" charset="0"/>
                <a:cs typeface="B Titr" pitchFamily="2" charset="-78"/>
              </a:rPr>
              <a:t>ماتريس ارزيابي موفقيت و اقدام استراتژيك</a:t>
            </a:r>
            <a:endParaRPr lang="en-US" sz="2000" dirty="0">
              <a:latin typeface="Times New Roman" pitchFamily="18" charset="0"/>
              <a:cs typeface="B Titr" pitchFamily="2" charset="-78"/>
            </a:endParaRPr>
          </a:p>
        </p:txBody>
      </p:sp>
      <p:sp>
        <p:nvSpPr>
          <p:cNvPr id="3" name="Text Box 4"/>
          <p:cNvSpPr txBox="1">
            <a:spLocks noChangeArrowheads="1"/>
          </p:cNvSpPr>
          <p:nvPr/>
        </p:nvSpPr>
        <p:spPr bwMode="auto">
          <a:xfrm>
            <a:off x="5167313" y="428626"/>
            <a:ext cx="762000" cy="519113"/>
          </a:xfrm>
          <a:prstGeom prst="rect">
            <a:avLst/>
          </a:prstGeom>
          <a:noFill/>
          <a:ln w="12700">
            <a:noFill/>
            <a:miter lim="800000"/>
            <a:headEnd type="none" w="sm" len="sm"/>
            <a:tailEnd type="none" w="sm" len="sm"/>
          </a:ln>
        </p:spPr>
        <p:txBody>
          <a:bodyPr>
            <a:spAutoFit/>
          </a:bodyPr>
          <a:lstStyle/>
          <a:p>
            <a:pPr>
              <a:spcBef>
                <a:spcPct val="50000"/>
              </a:spcBef>
              <a:defRPr/>
            </a:pPr>
            <a:r>
              <a:rPr lang="en-US" sz="2800" dirty="0">
                <a:latin typeface="+mj-lt"/>
                <a:cs typeface="Times New Roman" pitchFamily="18" charset="0"/>
              </a:rPr>
              <a:t>FS</a:t>
            </a:r>
          </a:p>
        </p:txBody>
      </p:sp>
      <p:sp>
        <p:nvSpPr>
          <p:cNvPr id="4" name="Text Box 5"/>
          <p:cNvSpPr txBox="1">
            <a:spLocks noChangeArrowheads="1"/>
          </p:cNvSpPr>
          <p:nvPr/>
        </p:nvSpPr>
        <p:spPr bwMode="auto">
          <a:xfrm>
            <a:off x="5167313" y="6286501"/>
            <a:ext cx="762000" cy="519113"/>
          </a:xfrm>
          <a:prstGeom prst="rect">
            <a:avLst/>
          </a:prstGeom>
          <a:noFill/>
          <a:ln w="12700">
            <a:noFill/>
            <a:miter lim="800000"/>
            <a:headEnd type="none" w="sm" len="sm"/>
            <a:tailEnd type="none" w="sm" len="sm"/>
          </a:ln>
        </p:spPr>
        <p:txBody>
          <a:bodyPr>
            <a:spAutoFit/>
          </a:bodyPr>
          <a:lstStyle/>
          <a:p>
            <a:pPr>
              <a:spcBef>
                <a:spcPct val="50000"/>
              </a:spcBef>
              <a:defRPr/>
            </a:pPr>
            <a:r>
              <a:rPr lang="en-US" sz="2800" dirty="0">
                <a:latin typeface="+mj-lt"/>
                <a:cs typeface="Times New Roman" pitchFamily="18" charset="0"/>
              </a:rPr>
              <a:t>ES</a:t>
            </a:r>
          </a:p>
        </p:txBody>
      </p:sp>
      <p:sp>
        <p:nvSpPr>
          <p:cNvPr id="5" name="Text Box 6"/>
          <p:cNvSpPr txBox="1">
            <a:spLocks noChangeArrowheads="1"/>
          </p:cNvSpPr>
          <p:nvPr/>
        </p:nvSpPr>
        <p:spPr bwMode="auto">
          <a:xfrm>
            <a:off x="1595438" y="3352801"/>
            <a:ext cx="762000" cy="519113"/>
          </a:xfrm>
          <a:prstGeom prst="rect">
            <a:avLst/>
          </a:prstGeom>
          <a:noFill/>
          <a:ln w="12700">
            <a:noFill/>
            <a:miter lim="800000"/>
            <a:headEnd type="none" w="sm" len="sm"/>
            <a:tailEnd type="none" w="sm" len="sm"/>
          </a:ln>
        </p:spPr>
        <p:txBody>
          <a:bodyPr>
            <a:spAutoFit/>
          </a:bodyPr>
          <a:lstStyle/>
          <a:p>
            <a:pPr>
              <a:spcBef>
                <a:spcPct val="50000"/>
              </a:spcBef>
              <a:defRPr/>
            </a:pPr>
            <a:r>
              <a:rPr lang="en-US" sz="2800" dirty="0">
                <a:latin typeface="+mj-lt"/>
                <a:cs typeface="Times New Roman" pitchFamily="18" charset="0"/>
              </a:rPr>
              <a:t>CA</a:t>
            </a:r>
          </a:p>
        </p:txBody>
      </p:sp>
      <p:sp>
        <p:nvSpPr>
          <p:cNvPr id="6" name="Text Box 7"/>
          <p:cNvSpPr txBox="1">
            <a:spLocks noChangeArrowheads="1"/>
          </p:cNvSpPr>
          <p:nvPr/>
        </p:nvSpPr>
        <p:spPr bwMode="auto">
          <a:xfrm>
            <a:off x="8739188" y="3409951"/>
            <a:ext cx="762000" cy="519113"/>
          </a:xfrm>
          <a:prstGeom prst="rect">
            <a:avLst/>
          </a:prstGeom>
          <a:noFill/>
          <a:ln w="12700">
            <a:noFill/>
            <a:miter lim="800000"/>
            <a:headEnd type="none" w="sm" len="sm"/>
            <a:tailEnd type="none" w="sm" len="sm"/>
          </a:ln>
        </p:spPr>
        <p:txBody>
          <a:bodyPr>
            <a:spAutoFit/>
          </a:bodyPr>
          <a:lstStyle/>
          <a:p>
            <a:pPr>
              <a:spcBef>
                <a:spcPct val="50000"/>
              </a:spcBef>
              <a:defRPr/>
            </a:pPr>
            <a:r>
              <a:rPr lang="en-US" sz="2800" dirty="0">
                <a:latin typeface="+mj-lt"/>
                <a:cs typeface="Times New Roman" pitchFamily="18" charset="0"/>
              </a:rPr>
              <a:t>IS</a:t>
            </a:r>
          </a:p>
        </p:txBody>
      </p:sp>
      <p:graphicFrame>
        <p:nvGraphicFramePr>
          <p:cNvPr id="8" name="Group 185"/>
          <p:cNvGraphicFramePr>
            <a:graphicFrameLocks noGrp="1"/>
          </p:cNvGraphicFramePr>
          <p:nvPr/>
        </p:nvGraphicFramePr>
        <p:xfrm>
          <a:off x="5207001" y="866775"/>
          <a:ext cx="467043" cy="5547360"/>
        </p:xfrm>
        <a:graphic>
          <a:graphicData uri="http://schemas.openxmlformats.org/drawingml/2006/table">
            <a:tbl>
              <a:tblPr/>
              <a:tblGrid>
                <a:gridCol w="467043">
                  <a:extLst>
                    <a:ext uri="{9D8B030D-6E8A-4147-A177-3AD203B41FA5}">
                      <a16:colId xmlns:a16="http://schemas.microsoft.com/office/drawing/2014/main" val="20000"/>
                    </a:ext>
                  </a:extLst>
                </a:gridCol>
              </a:tblGrid>
              <a:tr h="225425">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Arial" pitchFamily="34" charset="0"/>
                          <a:cs typeface="B Nazanin" pitchFamily="2" charset="-78"/>
                        </a:rPr>
                        <a:t>6+</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cap="flat">
                      <a:noFill/>
                    </a:lnL>
                    <a:lnR w="28575" cap="flat" cmpd="sng" algn="ctr">
                      <a:solidFill>
                        <a:schemeClr val="tx1"/>
                      </a:solidFill>
                      <a:prstDash val="solid"/>
                      <a:round/>
                      <a:headEnd type="none" w="sm" len="sm"/>
                      <a:tailEnd type="none" w="sm" len="sm"/>
                    </a:lnR>
                    <a:lnT cap="flat">
                      <a:noFill/>
                    </a:lnT>
                    <a:lnB>
                      <a:noFill/>
                    </a:lnB>
                    <a:lnTlToBr>
                      <a:noFill/>
                    </a:lnTlToBr>
                    <a:lnBlToTr>
                      <a:noFill/>
                    </a:lnBlToTr>
                    <a:noFill/>
                  </a:tcPr>
                </a:tc>
                <a:extLst>
                  <a:ext uri="{0D108BD9-81ED-4DB2-BD59-A6C34878D82A}">
                    <a16:rowId xmlns:a16="http://schemas.microsoft.com/office/drawing/2014/main" val="10000"/>
                  </a:ext>
                </a:extLst>
              </a:tr>
              <a:tr h="227013">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Arial" pitchFamily="34" charset="0"/>
                          <a:cs typeface="B Nazanin" pitchFamily="2" charset="-78"/>
                        </a:rPr>
                        <a:t>5+</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1"/>
                  </a:ext>
                </a:extLst>
              </a:tr>
              <a:tr h="225425">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Arial" pitchFamily="34" charset="0"/>
                          <a:cs typeface="B Nazanin" pitchFamily="2" charset="-78"/>
                        </a:rPr>
                        <a:t>4+</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2"/>
                  </a:ext>
                </a:extLst>
              </a:tr>
              <a:tr h="225425">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Arial" pitchFamily="34" charset="0"/>
                          <a:cs typeface="B Nazanin" pitchFamily="2" charset="-78"/>
                        </a:rPr>
                        <a:t>3+</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3"/>
                  </a:ext>
                </a:extLst>
              </a:tr>
              <a:tr h="225425">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Arial" pitchFamily="34" charset="0"/>
                          <a:cs typeface="B Nazanin" pitchFamily="2" charset="-78"/>
                        </a:rPr>
                        <a:t>2+</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4"/>
                  </a:ext>
                </a:extLst>
              </a:tr>
              <a:tr h="227013">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Arial" pitchFamily="34" charset="0"/>
                          <a:cs typeface="B Nazanin" pitchFamily="2" charset="-78"/>
                        </a:rPr>
                        <a:t>1+</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5"/>
                  </a:ext>
                </a:extLst>
              </a:tr>
              <a:tr h="225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Arial" pitchFamily="34" charset="0"/>
                          <a:cs typeface="Arial" pitchFamily="34" charset="0"/>
                        </a:rPr>
                        <a:t>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6"/>
                  </a:ext>
                </a:extLst>
              </a:tr>
              <a:tr h="225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7"/>
                  </a:ext>
                </a:extLst>
              </a:tr>
              <a:tr h="225425">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Arial" pitchFamily="34" charset="0"/>
                          <a:cs typeface="B Nazanin" pitchFamily="2" charset="-78"/>
                        </a:rPr>
                        <a:t>1-</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8"/>
                  </a:ext>
                </a:extLst>
              </a:tr>
              <a:tr h="225425">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Arial" pitchFamily="34" charset="0"/>
                          <a:cs typeface="B Nazanin" pitchFamily="2" charset="-78"/>
                        </a:rPr>
                        <a:t>2-</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09"/>
                  </a:ext>
                </a:extLst>
              </a:tr>
              <a:tr h="227013">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Arial" pitchFamily="34" charset="0"/>
                          <a:cs typeface="B Nazanin" pitchFamily="2" charset="-78"/>
                        </a:rPr>
                        <a:t>3-</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10"/>
                  </a:ext>
                </a:extLst>
              </a:tr>
              <a:tr h="225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Arial" pitchFamily="34" charset="0"/>
                          <a:cs typeface="B Nazanin" pitchFamily="2" charset="-78"/>
                        </a:rPr>
                        <a:t>4-</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11"/>
                  </a:ext>
                </a:extLst>
              </a:tr>
              <a:tr h="225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Arial" pitchFamily="34" charset="0"/>
                          <a:cs typeface="B Nazanin" pitchFamily="2" charset="-78"/>
                        </a:rPr>
                        <a:t>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val="10012"/>
                  </a:ext>
                </a:extLst>
              </a:tr>
              <a:tr h="225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dirty="0" smtClean="0">
                          <a:ln>
                            <a:noFill/>
                          </a:ln>
                          <a:solidFill>
                            <a:schemeClr val="tx1"/>
                          </a:solidFill>
                          <a:effectLst/>
                          <a:latin typeface="Arial" pitchFamily="34" charset="0"/>
                          <a:cs typeface="B Nazanin" pitchFamily="2" charset="-78"/>
                        </a:rPr>
                        <a:t>6-</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cap="flat">
                      <a:noFill/>
                    </a:lnL>
                    <a:lnR w="28575" cap="flat" cmpd="sng" algn="ctr">
                      <a:solidFill>
                        <a:schemeClr val="tx1"/>
                      </a:solidFill>
                      <a:prstDash val="solid"/>
                      <a:round/>
                      <a:headEnd type="none" w="sm" len="sm"/>
                      <a:tailEnd type="none" w="sm" len="sm"/>
                    </a:lnR>
                    <a:lnT>
                      <a:noFill/>
                    </a:lnT>
                    <a:lnB cap="flat">
                      <a:noFill/>
                    </a:lnB>
                    <a:lnTlToBr>
                      <a:noFill/>
                    </a:lnTlToBr>
                    <a:lnBlToTr>
                      <a:noFill/>
                    </a:lnBlToTr>
                    <a:noFill/>
                  </a:tcPr>
                </a:tc>
                <a:extLst>
                  <a:ext uri="{0D108BD9-81ED-4DB2-BD59-A6C34878D82A}">
                    <a16:rowId xmlns:a16="http://schemas.microsoft.com/office/drawing/2014/main" val="10013"/>
                  </a:ext>
                </a:extLst>
              </a:tr>
            </a:tbl>
          </a:graphicData>
        </a:graphic>
      </p:graphicFrame>
      <p:sp>
        <p:nvSpPr>
          <p:cNvPr id="221207" name="Text Box 186"/>
          <p:cNvSpPr txBox="1">
            <a:spLocks noChangeArrowheads="1"/>
          </p:cNvSpPr>
          <p:nvPr/>
        </p:nvSpPr>
        <p:spPr bwMode="auto">
          <a:xfrm>
            <a:off x="2286000" y="1357313"/>
            <a:ext cx="1828800" cy="369332"/>
          </a:xfrm>
          <a:prstGeom prst="rect">
            <a:avLst/>
          </a:prstGeom>
          <a:noFill/>
          <a:ln w="12700">
            <a:noFill/>
            <a:miter lim="800000"/>
            <a:headEnd type="none" w="sm" len="sm"/>
            <a:tailEnd type="none" w="sm" len="sm"/>
          </a:ln>
        </p:spPr>
        <p:txBody>
          <a:bodyPr>
            <a:spAutoFit/>
          </a:bodyPr>
          <a:lstStyle/>
          <a:p>
            <a:pPr algn="ctr">
              <a:spcBef>
                <a:spcPct val="50000"/>
              </a:spcBef>
            </a:pPr>
            <a:r>
              <a:rPr lang="ar-SA">
                <a:latin typeface="Times New Roman" pitchFamily="18" charset="0"/>
                <a:cs typeface="Titr" pitchFamily="2" charset="-78"/>
              </a:rPr>
              <a:t>محافظه كارانه</a:t>
            </a:r>
            <a:endParaRPr lang="en-US">
              <a:latin typeface="Times New Roman" pitchFamily="18" charset="0"/>
              <a:cs typeface="Titr" pitchFamily="2" charset="-78"/>
            </a:endParaRPr>
          </a:p>
        </p:txBody>
      </p:sp>
      <p:sp>
        <p:nvSpPr>
          <p:cNvPr id="221208" name="Text Box 187"/>
          <p:cNvSpPr txBox="1">
            <a:spLocks noChangeArrowheads="1"/>
          </p:cNvSpPr>
          <p:nvPr/>
        </p:nvSpPr>
        <p:spPr bwMode="auto">
          <a:xfrm>
            <a:off x="2124075" y="5357813"/>
            <a:ext cx="1828800" cy="369332"/>
          </a:xfrm>
          <a:prstGeom prst="rect">
            <a:avLst/>
          </a:prstGeom>
          <a:noFill/>
          <a:ln w="12700">
            <a:noFill/>
            <a:miter lim="800000"/>
            <a:headEnd type="none" w="sm" len="sm"/>
            <a:tailEnd type="none" w="sm" len="sm"/>
          </a:ln>
        </p:spPr>
        <p:txBody>
          <a:bodyPr>
            <a:spAutoFit/>
          </a:bodyPr>
          <a:lstStyle/>
          <a:p>
            <a:pPr algn="ctr">
              <a:spcBef>
                <a:spcPct val="50000"/>
              </a:spcBef>
            </a:pPr>
            <a:r>
              <a:rPr lang="ar-SA">
                <a:latin typeface="Times New Roman" pitchFamily="18" charset="0"/>
                <a:cs typeface="Titr" pitchFamily="2" charset="-78"/>
              </a:rPr>
              <a:t>تدافعي</a:t>
            </a:r>
            <a:endParaRPr lang="en-US">
              <a:latin typeface="Times New Roman" pitchFamily="18" charset="0"/>
              <a:cs typeface="Titr" pitchFamily="2" charset="-78"/>
            </a:endParaRPr>
          </a:p>
        </p:txBody>
      </p:sp>
      <p:sp>
        <p:nvSpPr>
          <p:cNvPr id="221209" name="Text Box 188"/>
          <p:cNvSpPr txBox="1">
            <a:spLocks noChangeArrowheads="1"/>
          </p:cNvSpPr>
          <p:nvPr/>
        </p:nvSpPr>
        <p:spPr bwMode="auto">
          <a:xfrm>
            <a:off x="6934200" y="1317625"/>
            <a:ext cx="1828800" cy="369332"/>
          </a:xfrm>
          <a:prstGeom prst="rect">
            <a:avLst/>
          </a:prstGeom>
          <a:noFill/>
          <a:ln w="12700">
            <a:noFill/>
            <a:miter lim="800000"/>
            <a:headEnd type="none" w="sm" len="sm"/>
            <a:tailEnd type="none" w="sm" len="sm"/>
          </a:ln>
        </p:spPr>
        <p:txBody>
          <a:bodyPr>
            <a:spAutoFit/>
          </a:bodyPr>
          <a:lstStyle/>
          <a:p>
            <a:pPr algn="ctr">
              <a:spcBef>
                <a:spcPct val="50000"/>
              </a:spcBef>
            </a:pPr>
            <a:r>
              <a:rPr lang="ar-SA">
                <a:latin typeface="Times New Roman" pitchFamily="18" charset="0"/>
                <a:cs typeface="Titr" pitchFamily="2" charset="-78"/>
              </a:rPr>
              <a:t>تهاجمي</a:t>
            </a:r>
            <a:endParaRPr lang="en-US">
              <a:latin typeface="Times New Roman" pitchFamily="18" charset="0"/>
              <a:cs typeface="Titr" pitchFamily="2" charset="-78"/>
            </a:endParaRPr>
          </a:p>
        </p:txBody>
      </p:sp>
      <p:sp>
        <p:nvSpPr>
          <p:cNvPr id="221210" name="Text Box 189"/>
          <p:cNvSpPr txBox="1">
            <a:spLocks noChangeArrowheads="1"/>
          </p:cNvSpPr>
          <p:nvPr/>
        </p:nvSpPr>
        <p:spPr bwMode="auto">
          <a:xfrm>
            <a:off x="6738938" y="5286375"/>
            <a:ext cx="1828800" cy="369332"/>
          </a:xfrm>
          <a:prstGeom prst="rect">
            <a:avLst/>
          </a:prstGeom>
          <a:noFill/>
          <a:ln w="12700">
            <a:noFill/>
            <a:miter lim="800000"/>
            <a:headEnd type="none" w="sm" len="sm"/>
            <a:tailEnd type="none" w="sm" len="sm"/>
          </a:ln>
        </p:spPr>
        <p:txBody>
          <a:bodyPr>
            <a:spAutoFit/>
          </a:bodyPr>
          <a:lstStyle/>
          <a:p>
            <a:pPr algn="ctr">
              <a:spcBef>
                <a:spcPct val="50000"/>
              </a:spcBef>
            </a:pPr>
            <a:r>
              <a:rPr lang="ar-SA">
                <a:latin typeface="Times New Roman" pitchFamily="18" charset="0"/>
                <a:cs typeface="Titr" pitchFamily="2" charset="-78"/>
              </a:rPr>
              <a:t>رقابتي</a:t>
            </a:r>
            <a:endParaRPr lang="en-US">
              <a:latin typeface="Times New Roman" pitchFamily="18" charset="0"/>
              <a:cs typeface="Titr" pitchFamily="2" charset="-78"/>
            </a:endParaRPr>
          </a:p>
        </p:txBody>
      </p:sp>
      <p:graphicFrame>
        <p:nvGraphicFramePr>
          <p:cNvPr id="7" name="Group 195"/>
          <p:cNvGraphicFramePr>
            <a:graphicFrameLocks noGrp="1"/>
          </p:cNvGraphicFramePr>
          <p:nvPr/>
        </p:nvGraphicFramePr>
        <p:xfrm>
          <a:off x="2362201" y="3643313"/>
          <a:ext cx="6638925" cy="518160"/>
        </p:xfrm>
        <a:graphic>
          <a:graphicData uri="http://schemas.openxmlformats.org/drawingml/2006/table">
            <a:tbl>
              <a:tblPr/>
              <a:tblGrid>
                <a:gridCol w="476250">
                  <a:extLst>
                    <a:ext uri="{9D8B030D-6E8A-4147-A177-3AD203B41FA5}">
                      <a16:colId xmlns:a16="http://schemas.microsoft.com/office/drawing/2014/main" val="20000"/>
                    </a:ext>
                  </a:extLst>
                </a:gridCol>
                <a:gridCol w="473075">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949325">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6250">
                  <a:extLst>
                    <a:ext uri="{9D8B030D-6E8A-4147-A177-3AD203B41FA5}">
                      <a16:colId xmlns:a16="http://schemas.microsoft.com/office/drawing/2014/main" val="20008"/>
                    </a:ext>
                  </a:extLst>
                </a:gridCol>
                <a:gridCol w="473075">
                  <a:extLst>
                    <a:ext uri="{9D8B030D-6E8A-4147-A177-3AD203B41FA5}">
                      <a16:colId xmlns:a16="http://schemas.microsoft.com/office/drawing/2014/main" val="20009"/>
                    </a:ext>
                  </a:extLst>
                </a:gridCol>
                <a:gridCol w="473075">
                  <a:extLst>
                    <a:ext uri="{9D8B030D-6E8A-4147-A177-3AD203B41FA5}">
                      <a16:colId xmlns:a16="http://schemas.microsoft.com/office/drawing/2014/main" val="20010"/>
                    </a:ext>
                  </a:extLst>
                </a:gridCol>
                <a:gridCol w="476250">
                  <a:extLst>
                    <a:ext uri="{9D8B030D-6E8A-4147-A177-3AD203B41FA5}">
                      <a16:colId xmlns:a16="http://schemas.microsoft.com/office/drawing/2014/main" val="20011"/>
                    </a:ext>
                  </a:extLst>
                </a:gridCol>
                <a:gridCol w="473075">
                  <a:extLst>
                    <a:ext uri="{9D8B030D-6E8A-4147-A177-3AD203B41FA5}">
                      <a16:colId xmlns:a16="http://schemas.microsoft.com/office/drawing/2014/main" val="20012"/>
                    </a:ext>
                  </a:extLst>
                </a:gridCol>
              </a:tblGrid>
              <a:tr h="304800">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cs typeface="B Nazanin" pitchFamily="2" charset="-78"/>
                        </a:rPr>
                        <a:t>6-</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cap="flat">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cs typeface="B Nazanin" pitchFamily="2" charset="-78"/>
                        </a:rPr>
                        <a:t>5-</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cs typeface="B Nazanin" pitchFamily="2" charset="-78"/>
                        </a:rPr>
                        <a:t>4-</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cs typeface="B Nazanin" pitchFamily="2" charset="-78"/>
                        </a:rPr>
                        <a:t>3-</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cs typeface="B Nazanin" pitchFamily="2" charset="-78"/>
                        </a:rPr>
                        <a:t>2-</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cs typeface="B Nazanin" pitchFamily="2" charset="-78"/>
                        </a:rPr>
                        <a:t>1-</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Arial" pitchFamily="34" charset="0"/>
                          <a:cs typeface="Mitra" pitchFamily="2" charset="-78"/>
                        </a:rPr>
                        <a:t>0</a:t>
                      </a:r>
                      <a:endParaRPr kumimoji="0" lang="en-US" sz="2800" b="0" i="0" u="none" strike="noStrike" cap="none" normalizeH="0" baseline="0" dirty="0" smtClean="0">
                        <a:ln>
                          <a:noFill/>
                        </a:ln>
                        <a:solidFill>
                          <a:schemeClr val="tx1"/>
                        </a:solidFill>
                        <a:effectLst/>
                        <a:latin typeface="Arial" pitchFamily="34" charset="0"/>
                        <a:cs typeface="Mitra" pitchFamily="2" charset="-78"/>
                      </a:endParaRPr>
                    </a:p>
                  </a:txBody>
                  <a:tcPr horzOverflow="overflow">
                    <a:lnL>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cs typeface="B Nazanin" pitchFamily="2" charset="-78"/>
                        </a:rPr>
                        <a:t>1+</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txBody>
                  <a:tcPr anchor="b" horzOverflow="overflow">
                    <a:lnL>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cs typeface="B Nazanin" pitchFamily="2" charset="-78"/>
                        </a:rPr>
                        <a:t>2+</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cs typeface="B Nazanin" pitchFamily="2" charset="-78"/>
                        </a:rPr>
                        <a:t>3+</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cs typeface="B Nazanin" pitchFamily="2" charset="-78"/>
                        </a:rPr>
                        <a:t>4+</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cs typeface="B Nazanin" pitchFamily="2" charset="-78"/>
                        </a:rPr>
                        <a:t>5+</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cs typeface="B Nazanin" pitchFamily="2" charset="-78"/>
                        </a:rPr>
                        <a:t>6+</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lnL>
                      <a:noFill/>
                    </a:lnL>
                    <a:lnR cap="flat">
                      <a:noFill/>
                    </a:lnR>
                    <a:lnT w="28575" cap="flat" cmpd="sng" algn="ctr">
                      <a:solidFill>
                        <a:schemeClr val="tx1"/>
                      </a:solidFill>
                      <a:prstDash val="solid"/>
                      <a:round/>
                      <a:headEnd type="none" w="sm" len="sm"/>
                      <a:tailEnd type="none" w="sm" len="sm"/>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Slide Number Placeholder 8"/>
          <p:cNvSpPr>
            <a:spLocks noGrp="1"/>
          </p:cNvSpPr>
          <p:nvPr>
            <p:ph type="sldNum" sz="quarter" idx="12"/>
          </p:nvPr>
        </p:nvSpPr>
        <p:spPr/>
        <p:txBody>
          <a:bodyPr/>
          <a:lstStyle/>
          <a:p>
            <a:fld id="{2E913F20-3FAA-4128-8D06-C3B0AA9DFCF9}" type="slidenum">
              <a:rPr lang="en-US" smtClean="0"/>
              <a:t>173</a:t>
            </a:fld>
            <a:endParaRPr lang="en-US"/>
          </a:p>
        </p:txBody>
      </p:sp>
    </p:spTree>
    <p:extLst>
      <p:ext uri="{BB962C8B-B14F-4D97-AF65-F5344CB8AC3E}">
        <p14:creationId xmlns:p14="http://schemas.microsoft.com/office/powerpoint/2010/main" val="1148213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out)">
                                      <p:cBhvr>
                                        <p:cTn id="11" dur="500"/>
                                        <p:tgtEl>
                                          <p:spTgt spid="3"/>
                                        </p:tgtEl>
                                      </p:cBhvr>
                                    </p:animEffect>
                                  </p:childTnLst>
                                </p:cTn>
                              </p:par>
                              <p:par>
                                <p:cTn id="12" presetID="4" presetClass="entr" presetSubtype="3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out)">
                                      <p:cBhvr>
                                        <p:cTn id="14" dur="500"/>
                                        <p:tgtEl>
                                          <p:spTgt spid="5"/>
                                        </p:tgtEl>
                                      </p:cBhvr>
                                    </p:animEffect>
                                  </p:childTnLst>
                                </p:cTn>
                              </p:par>
                              <p:par>
                                <p:cTn id="15" presetID="4" presetClass="entr" presetSubtype="3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out)">
                                      <p:cBhvr>
                                        <p:cTn id="17" dur="500"/>
                                        <p:tgtEl>
                                          <p:spTgt spid="6"/>
                                        </p:tgtEl>
                                      </p:cBhvr>
                                    </p:animEffect>
                                  </p:childTnLst>
                                </p:cTn>
                              </p:par>
                              <p:par>
                                <p:cTn id="18" presetID="4" presetClass="entr" presetSubtype="32"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out)">
                                      <p:cBhvr>
                                        <p:cTn id="20" dur="500"/>
                                        <p:tgtEl>
                                          <p:spTgt spid="8"/>
                                        </p:tgtEl>
                                      </p:cBhvr>
                                    </p:animEffect>
                                  </p:childTnLst>
                                </p:cTn>
                              </p:par>
                              <p:par>
                                <p:cTn id="21" presetID="4" presetClass="entr" presetSubtype="32"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out)">
                                      <p:cBhvr>
                                        <p:cTn id="23" dur="500"/>
                                        <p:tgtEl>
                                          <p:spTgt spid="7"/>
                                        </p:tgtEl>
                                      </p:cBhvr>
                                    </p:animEffect>
                                  </p:childTnLst>
                                </p:cTn>
                              </p:par>
                              <p:par>
                                <p:cTn id="24" presetID="4" presetClass="entr" presetSubtype="32"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ox(out)">
                                      <p:cBhvr>
                                        <p:cTn id="26" dur="500"/>
                                        <p:tgtEl>
                                          <p:spTgt spid="4"/>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21209"/>
                                        </p:tgtEl>
                                        <p:attrNameLst>
                                          <p:attrName>style.visibility</p:attrName>
                                        </p:attrNameLst>
                                      </p:cBhvr>
                                      <p:to>
                                        <p:strVal val="visible"/>
                                      </p:to>
                                    </p:set>
                                    <p:animEffect transition="in" filter="fade">
                                      <p:cBhvr>
                                        <p:cTn id="30" dur="2000"/>
                                        <p:tgtEl>
                                          <p:spTgt spid="221209"/>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21207"/>
                                        </p:tgtEl>
                                        <p:attrNameLst>
                                          <p:attrName>style.visibility</p:attrName>
                                        </p:attrNameLst>
                                      </p:cBhvr>
                                      <p:to>
                                        <p:strVal val="visible"/>
                                      </p:to>
                                    </p:set>
                                    <p:animEffect transition="in" filter="fade">
                                      <p:cBhvr>
                                        <p:cTn id="34" dur="2000"/>
                                        <p:tgtEl>
                                          <p:spTgt spid="221207"/>
                                        </p:tgtEl>
                                      </p:cBhvr>
                                    </p:animEffect>
                                  </p:childTnLst>
                                </p:cTn>
                              </p:par>
                            </p:childTnLst>
                          </p:cTn>
                        </p:par>
                        <p:par>
                          <p:cTn id="35" fill="hold">
                            <p:stCondLst>
                              <p:cond delay="5000"/>
                            </p:stCondLst>
                            <p:childTnLst>
                              <p:par>
                                <p:cTn id="36" presetID="10" presetClass="entr" presetSubtype="0" fill="hold" grpId="0" nodeType="afterEffect">
                                  <p:stCondLst>
                                    <p:cond delay="0"/>
                                  </p:stCondLst>
                                  <p:childTnLst>
                                    <p:set>
                                      <p:cBhvr>
                                        <p:cTn id="37" dur="1" fill="hold">
                                          <p:stCondLst>
                                            <p:cond delay="0"/>
                                          </p:stCondLst>
                                        </p:cTn>
                                        <p:tgtEl>
                                          <p:spTgt spid="221210"/>
                                        </p:tgtEl>
                                        <p:attrNameLst>
                                          <p:attrName>style.visibility</p:attrName>
                                        </p:attrNameLst>
                                      </p:cBhvr>
                                      <p:to>
                                        <p:strVal val="visible"/>
                                      </p:to>
                                    </p:set>
                                    <p:animEffect transition="in" filter="fade">
                                      <p:cBhvr>
                                        <p:cTn id="38" dur="2000"/>
                                        <p:tgtEl>
                                          <p:spTgt spid="221210"/>
                                        </p:tgtEl>
                                      </p:cBhvr>
                                    </p:animEffect>
                                  </p:childTnLst>
                                </p:cTn>
                              </p:par>
                            </p:childTnLst>
                          </p:cTn>
                        </p:par>
                        <p:par>
                          <p:cTn id="39" fill="hold">
                            <p:stCondLst>
                              <p:cond delay="7000"/>
                            </p:stCondLst>
                            <p:childTnLst>
                              <p:par>
                                <p:cTn id="40" presetID="10" presetClass="entr" presetSubtype="0" fill="hold" grpId="0" nodeType="afterEffect">
                                  <p:stCondLst>
                                    <p:cond delay="0"/>
                                  </p:stCondLst>
                                  <p:childTnLst>
                                    <p:set>
                                      <p:cBhvr>
                                        <p:cTn id="41" dur="1" fill="hold">
                                          <p:stCondLst>
                                            <p:cond delay="0"/>
                                          </p:stCondLst>
                                        </p:cTn>
                                        <p:tgtEl>
                                          <p:spTgt spid="221208"/>
                                        </p:tgtEl>
                                        <p:attrNameLst>
                                          <p:attrName>style.visibility</p:attrName>
                                        </p:attrNameLst>
                                      </p:cBhvr>
                                      <p:to>
                                        <p:strVal val="visible"/>
                                      </p:to>
                                    </p:set>
                                    <p:animEffect transition="in" filter="fade">
                                      <p:cBhvr>
                                        <p:cTn id="42" dur="2000"/>
                                        <p:tgtEl>
                                          <p:spTgt spid="221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221207" grpId="0"/>
      <p:bldP spid="221208" grpId="0"/>
      <p:bldP spid="221209" grpId="0"/>
      <p:bldP spid="221210"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2231" name="Group 23"/>
          <p:cNvGraphicFramePr>
            <a:graphicFrameLocks noGrp="1"/>
          </p:cNvGraphicFramePr>
          <p:nvPr>
            <p:extLst>
              <p:ext uri="{D42A27DB-BD31-4B8C-83A1-F6EECF244321}">
                <p14:modId xmlns:p14="http://schemas.microsoft.com/office/powerpoint/2010/main" val="195217660"/>
              </p:ext>
            </p:extLst>
          </p:nvPr>
        </p:nvGraphicFramePr>
        <p:xfrm>
          <a:off x="2208214" y="1152907"/>
          <a:ext cx="8072437" cy="5394960"/>
        </p:xfrm>
        <a:graphic>
          <a:graphicData uri="http://schemas.openxmlformats.org/drawingml/2006/table">
            <a:tbl>
              <a:tblPr/>
              <a:tblGrid>
                <a:gridCol w="4246562">
                  <a:extLst>
                    <a:ext uri="{9D8B030D-6E8A-4147-A177-3AD203B41FA5}">
                      <a16:colId xmlns:a16="http://schemas.microsoft.com/office/drawing/2014/main" val="20000"/>
                    </a:ext>
                  </a:extLst>
                </a:gridCol>
                <a:gridCol w="3825875">
                  <a:extLst>
                    <a:ext uri="{9D8B030D-6E8A-4147-A177-3AD203B41FA5}">
                      <a16:colId xmlns:a16="http://schemas.microsoft.com/office/drawing/2014/main" val="20001"/>
                    </a:ext>
                  </a:extLst>
                </a:gridCol>
              </a:tblGrid>
              <a:tr h="3159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dirty="0" smtClean="0">
                          <a:ln>
                            <a:noFill/>
                          </a:ln>
                          <a:solidFill>
                            <a:schemeClr val="tx1"/>
                          </a:solidFill>
                          <a:effectLst/>
                          <a:latin typeface="Calibri" pitchFamily="34" charset="0"/>
                          <a:cs typeface="B Nazanin" pitchFamily="2" charset="-78"/>
                        </a:rPr>
                        <a:t>موقعيت استراتژيك خارجي</a:t>
                      </a:r>
                      <a:endParaRPr kumimoji="0" lang="en-US" sz="1600" b="1" i="0" u="none" strike="noStrike" cap="none" normalizeH="0" baseline="0" dirty="0" smtClean="0">
                        <a:ln>
                          <a:noFill/>
                        </a:ln>
                        <a:solidFill>
                          <a:schemeClr val="bg1"/>
                        </a:solidFill>
                        <a:effectLst/>
                        <a:latin typeface="Calibri"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E"/>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smtClean="0">
                          <a:ln>
                            <a:noFill/>
                          </a:ln>
                          <a:solidFill>
                            <a:schemeClr val="tx1"/>
                          </a:solidFill>
                          <a:effectLst/>
                          <a:latin typeface="Calibri" pitchFamily="34" charset="0"/>
                          <a:cs typeface="B Nazanin" pitchFamily="2" charset="-78"/>
                        </a:rPr>
                        <a:t>موقعيت استراتژيك داخلي</a:t>
                      </a:r>
                      <a:endParaRPr kumimoji="0" lang="en-US" sz="1600" b="1" i="0" u="none" strike="noStrike" cap="none" normalizeH="0" baseline="0" smtClean="0">
                        <a:ln>
                          <a:noFill/>
                        </a:ln>
                        <a:solidFill>
                          <a:schemeClr val="bg1"/>
                        </a:solidFill>
                        <a:effectLst/>
                        <a:latin typeface="Calibri"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3FE"/>
                    </a:solidFill>
                  </a:tcPr>
                </a:tc>
                <a:extLst>
                  <a:ext uri="{0D108BD9-81ED-4DB2-BD59-A6C34878D82A}">
                    <a16:rowId xmlns:a16="http://schemas.microsoft.com/office/drawing/2014/main" val="10000"/>
                  </a:ext>
                </a:extLst>
              </a:tr>
              <a:tr h="22431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cs typeface="B Nazanin" pitchFamily="2" charset="-78"/>
                        </a:rPr>
                        <a:t>ثبات محيط (</a:t>
                      </a:r>
                      <a:r>
                        <a:rPr kumimoji="0" lang="en-US" sz="1600" b="0" i="0" u="none" strike="noStrike" cap="none" normalizeH="0" baseline="0" dirty="0" smtClean="0">
                          <a:ln>
                            <a:noFill/>
                          </a:ln>
                          <a:solidFill>
                            <a:schemeClr val="tx1"/>
                          </a:solidFill>
                          <a:effectLst/>
                          <a:latin typeface="Calibri" pitchFamily="34" charset="0"/>
                          <a:cs typeface="B Nazanin" pitchFamily="2" charset="-78"/>
                        </a:rPr>
                        <a:t>ES</a:t>
                      </a:r>
                      <a:r>
                        <a:rPr kumimoji="0" lang="ar-SA" sz="1600" b="0" i="0" u="none" strike="noStrike" cap="none" normalizeH="0" baseline="0" dirty="0" smtClean="0">
                          <a:ln>
                            <a:noFill/>
                          </a:ln>
                          <a:solidFill>
                            <a:schemeClr val="tx1"/>
                          </a:solidFill>
                          <a:effectLst/>
                          <a:latin typeface="Calibri" pitchFamily="34" charset="0"/>
                          <a:cs typeface="B Nazanin" pitchFamily="2" charset="-78"/>
                        </a:rPr>
                        <a:t>)</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cs typeface="B Nazanin" pitchFamily="2" charset="-78"/>
                        </a:rPr>
                        <a:t>تغييرات فن‏آوري</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cs typeface="B Nazanin" pitchFamily="2" charset="-78"/>
                        </a:rPr>
                        <a:t>نرخ تورم</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cs typeface="B Nazanin" pitchFamily="2" charset="-78"/>
                        </a:rPr>
                        <a:t>تغيير در تقاضا</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cs typeface="B Nazanin" pitchFamily="2" charset="-78"/>
                        </a:rPr>
                        <a:t>قيمت محصولات شركت‏هاي رقيب</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cs typeface="B Nazanin" pitchFamily="2" charset="-78"/>
                        </a:rPr>
                        <a:t>موانعي كه بر سر راه ورود به بازار وجود دارد</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cs typeface="B Nazanin" pitchFamily="2" charset="-78"/>
                        </a:rPr>
                        <a:t>فشارهاي ناشي از رقابت</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cs typeface="B Nazanin" pitchFamily="2" charset="-78"/>
                        </a:rPr>
                        <a:t>كشش تقاضا از نظر قيمت</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smtClean="0">
                          <a:ln>
                            <a:noFill/>
                          </a:ln>
                          <a:solidFill>
                            <a:schemeClr val="tx1"/>
                          </a:solidFill>
                          <a:effectLst/>
                          <a:latin typeface="Calibri" pitchFamily="34" charset="0"/>
                          <a:cs typeface="B Nazanin" pitchFamily="2" charset="-78"/>
                        </a:rPr>
                        <a:t>توان مالي</a:t>
                      </a:r>
                      <a:r>
                        <a:rPr kumimoji="0" lang="en-US" sz="1600" b="0" i="0" u="none" strike="noStrike" cap="none" normalizeH="0" baseline="0" smtClean="0">
                          <a:ln>
                            <a:noFill/>
                          </a:ln>
                          <a:solidFill>
                            <a:schemeClr val="tx1"/>
                          </a:solidFill>
                          <a:effectLst/>
                          <a:latin typeface="Calibri" pitchFamily="34" charset="0"/>
                          <a:cs typeface="B Nazanin" pitchFamily="2" charset="-78"/>
                        </a:rPr>
                        <a:t> </a:t>
                      </a:r>
                      <a:r>
                        <a:rPr kumimoji="0" lang="ar-SA" sz="1600" b="0" i="0" u="none" strike="noStrike" cap="none" normalizeH="0" baseline="0" smtClean="0">
                          <a:ln>
                            <a:noFill/>
                          </a:ln>
                          <a:solidFill>
                            <a:schemeClr val="tx1"/>
                          </a:solidFill>
                          <a:effectLst/>
                          <a:latin typeface="Calibri" pitchFamily="34" charset="0"/>
                          <a:cs typeface="B Nazanin" pitchFamily="2" charset="-78"/>
                        </a:rPr>
                        <a:t>(</a:t>
                      </a:r>
                      <a:r>
                        <a:rPr kumimoji="0" lang="en-US" sz="1600" b="0" i="0" u="none" strike="noStrike" cap="none" normalizeH="0" baseline="0" smtClean="0">
                          <a:ln>
                            <a:noFill/>
                          </a:ln>
                          <a:solidFill>
                            <a:schemeClr val="tx1"/>
                          </a:solidFill>
                          <a:effectLst/>
                          <a:latin typeface="Calibri" pitchFamily="34" charset="0"/>
                          <a:cs typeface="B Nazanin" pitchFamily="2" charset="-78"/>
                        </a:rPr>
                        <a:t>FS</a:t>
                      </a:r>
                      <a:r>
                        <a:rPr kumimoji="0" lang="ar-SA" sz="1600" b="0" i="0" u="none" strike="noStrike" cap="none" normalizeH="0" baseline="0" smtClean="0">
                          <a:ln>
                            <a:noFill/>
                          </a:ln>
                          <a:solidFill>
                            <a:schemeClr val="tx1"/>
                          </a:solidFill>
                          <a:effectLst/>
                          <a:latin typeface="Calibri" pitchFamily="34" charset="0"/>
                          <a:cs typeface="B Nazanin" pitchFamily="2" charset="-78"/>
                        </a:rPr>
                        <a:t>)</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smtClean="0">
                          <a:ln>
                            <a:noFill/>
                          </a:ln>
                          <a:solidFill>
                            <a:schemeClr val="tx1"/>
                          </a:solidFill>
                          <a:effectLst/>
                          <a:latin typeface="Calibri" pitchFamily="34" charset="0"/>
                          <a:cs typeface="B Nazanin" pitchFamily="2" charset="-78"/>
                        </a:rPr>
                        <a:t>بازده سرمايه</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smtClean="0">
                          <a:ln>
                            <a:noFill/>
                          </a:ln>
                          <a:solidFill>
                            <a:schemeClr val="tx1"/>
                          </a:solidFill>
                          <a:effectLst/>
                          <a:latin typeface="Calibri" pitchFamily="34" charset="0"/>
                          <a:cs typeface="B Nazanin" pitchFamily="2" charset="-78"/>
                        </a:rPr>
                        <a:t>اهرم مالي</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smtClean="0">
                          <a:ln>
                            <a:noFill/>
                          </a:ln>
                          <a:solidFill>
                            <a:schemeClr val="tx1"/>
                          </a:solidFill>
                          <a:effectLst/>
                          <a:latin typeface="Calibri" pitchFamily="34" charset="0"/>
                          <a:cs typeface="B Nazanin" pitchFamily="2" charset="-78"/>
                        </a:rPr>
                        <a:t>قدرت نقدينگي</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smtClean="0">
                          <a:ln>
                            <a:noFill/>
                          </a:ln>
                          <a:solidFill>
                            <a:schemeClr val="tx1"/>
                          </a:solidFill>
                          <a:effectLst/>
                          <a:latin typeface="Calibri" pitchFamily="34" charset="0"/>
                          <a:cs typeface="B Nazanin" pitchFamily="2" charset="-78"/>
                        </a:rPr>
                        <a:t>سرمايه در گردش</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smtClean="0">
                          <a:ln>
                            <a:noFill/>
                          </a:ln>
                          <a:solidFill>
                            <a:schemeClr val="tx1"/>
                          </a:solidFill>
                          <a:effectLst/>
                          <a:latin typeface="Calibri" pitchFamily="34" charset="0"/>
                          <a:cs typeface="B Nazanin" pitchFamily="2" charset="-78"/>
                        </a:rPr>
                        <a:t>جريان‏هاي نقدي</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smtClean="0">
                          <a:ln>
                            <a:noFill/>
                          </a:ln>
                          <a:solidFill>
                            <a:schemeClr val="tx1"/>
                          </a:solidFill>
                          <a:effectLst/>
                          <a:latin typeface="Calibri" pitchFamily="34" charset="0"/>
                          <a:cs typeface="B Nazanin" pitchFamily="2" charset="-78"/>
                        </a:rPr>
                        <a:t>سهولت خروج از بازار</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smtClean="0">
                          <a:ln>
                            <a:noFill/>
                          </a:ln>
                          <a:solidFill>
                            <a:schemeClr val="tx1"/>
                          </a:solidFill>
                          <a:effectLst/>
                          <a:latin typeface="Calibri" pitchFamily="34" charset="0"/>
                          <a:cs typeface="B Nazanin" pitchFamily="2" charset="-78"/>
                        </a:rPr>
                        <a:t>خطرهاي ناشي از تجارت</a:t>
                      </a:r>
                      <a:endParaRPr kumimoji="0" lang="en-US" sz="1600" b="0" i="0" u="none" strike="noStrike" cap="none" normalizeH="0" baseline="0" smtClean="0">
                        <a:ln>
                          <a:noFill/>
                        </a:ln>
                        <a:solidFill>
                          <a:schemeClr val="tx1"/>
                        </a:solidFill>
                        <a:effectLst/>
                        <a:latin typeface="Calibri"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177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smtClean="0">
                          <a:ln>
                            <a:noFill/>
                          </a:ln>
                          <a:solidFill>
                            <a:schemeClr val="tx1"/>
                          </a:solidFill>
                          <a:effectLst/>
                          <a:latin typeface="Calibri" pitchFamily="34" charset="0"/>
                          <a:cs typeface="B Nazanin" pitchFamily="2" charset="-78"/>
                        </a:rPr>
                        <a:t>توان صنعت (</a:t>
                      </a:r>
                      <a:r>
                        <a:rPr kumimoji="0" lang="en-US" sz="1600" b="0" i="0" u="none" strike="noStrike" cap="none" normalizeH="0" baseline="0" smtClean="0">
                          <a:ln>
                            <a:noFill/>
                          </a:ln>
                          <a:solidFill>
                            <a:schemeClr val="tx1"/>
                          </a:solidFill>
                          <a:effectLst/>
                          <a:latin typeface="Calibri" pitchFamily="34" charset="0"/>
                          <a:cs typeface="B Nazanin" pitchFamily="2" charset="-78"/>
                        </a:rPr>
                        <a:t>IS</a:t>
                      </a:r>
                      <a:r>
                        <a:rPr kumimoji="0" lang="ar-SA" sz="1600" b="0" i="0" u="none" strike="noStrike" cap="none" normalizeH="0" baseline="0" smtClean="0">
                          <a:ln>
                            <a:noFill/>
                          </a:ln>
                          <a:solidFill>
                            <a:schemeClr val="tx1"/>
                          </a:solidFill>
                          <a:effectLst/>
                          <a:latin typeface="Calibri" pitchFamily="34" charset="0"/>
                          <a:cs typeface="B Nazanin" pitchFamily="2" charset="-78"/>
                        </a:rPr>
                        <a:t>)</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smtClean="0">
                          <a:ln>
                            <a:noFill/>
                          </a:ln>
                          <a:solidFill>
                            <a:schemeClr val="tx1"/>
                          </a:solidFill>
                          <a:effectLst/>
                          <a:latin typeface="Calibri" pitchFamily="34" charset="0"/>
                          <a:cs typeface="B Nazanin" pitchFamily="2" charset="-78"/>
                        </a:rPr>
                        <a:t>توان بالقوه رشد</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smtClean="0">
                          <a:ln>
                            <a:noFill/>
                          </a:ln>
                          <a:solidFill>
                            <a:schemeClr val="tx1"/>
                          </a:solidFill>
                          <a:effectLst/>
                          <a:latin typeface="Calibri" pitchFamily="34" charset="0"/>
                          <a:cs typeface="B Nazanin" pitchFamily="2" charset="-78"/>
                        </a:rPr>
                        <a:t>توان سودآوري</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smtClean="0">
                          <a:ln>
                            <a:noFill/>
                          </a:ln>
                          <a:solidFill>
                            <a:schemeClr val="tx1"/>
                          </a:solidFill>
                          <a:effectLst/>
                          <a:latin typeface="Calibri" pitchFamily="34" charset="0"/>
                          <a:cs typeface="B Nazanin" pitchFamily="2" charset="-78"/>
                        </a:rPr>
                        <a:t>ثبات مالي</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smtClean="0">
                          <a:ln>
                            <a:noFill/>
                          </a:ln>
                          <a:solidFill>
                            <a:schemeClr val="tx1"/>
                          </a:solidFill>
                          <a:effectLst/>
                          <a:latin typeface="Calibri" pitchFamily="34" charset="0"/>
                          <a:cs typeface="B Nazanin" pitchFamily="2" charset="-78"/>
                        </a:rPr>
                        <a:t>مهارت لازم در فن‏آوري</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smtClean="0">
                          <a:ln>
                            <a:noFill/>
                          </a:ln>
                          <a:solidFill>
                            <a:schemeClr val="tx1"/>
                          </a:solidFill>
                          <a:effectLst/>
                          <a:latin typeface="Calibri" pitchFamily="34" charset="0"/>
                          <a:cs typeface="B Nazanin" pitchFamily="2" charset="-78"/>
                        </a:rPr>
                        <a:t>استفاده بهينه از منابع</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smtClean="0">
                          <a:ln>
                            <a:noFill/>
                          </a:ln>
                          <a:solidFill>
                            <a:schemeClr val="tx1"/>
                          </a:solidFill>
                          <a:effectLst/>
                          <a:latin typeface="Calibri" pitchFamily="34" charset="0"/>
                          <a:cs typeface="B Nazanin" pitchFamily="2" charset="-78"/>
                        </a:rPr>
                        <a:t>تراكم سرمايه</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smtClean="0">
                          <a:ln>
                            <a:noFill/>
                          </a:ln>
                          <a:solidFill>
                            <a:schemeClr val="tx1"/>
                          </a:solidFill>
                          <a:effectLst/>
                          <a:latin typeface="Calibri" pitchFamily="34" charset="0"/>
                          <a:cs typeface="B Nazanin" pitchFamily="2" charset="-78"/>
                        </a:rPr>
                        <a:t>سهولت ورود به بازار</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smtClean="0">
                          <a:ln>
                            <a:noFill/>
                          </a:ln>
                          <a:solidFill>
                            <a:schemeClr val="tx1"/>
                          </a:solidFill>
                          <a:effectLst/>
                          <a:latin typeface="Calibri" pitchFamily="34" charset="0"/>
                          <a:cs typeface="B Nazanin" pitchFamily="2" charset="-78"/>
                        </a:rPr>
                        <a:t>بهره‏وري ، استفاده بهينه از ظرفيت</a:t>
                      </a:r>
                      <a:endParaRPr kumimoji="0" lang="en-US" sz="1600" b="0" i="0" u="none" strike="noStrike" cap="none" normalizeH="0" baseline="0" smtClean="0">
                        <a:ln>
                          <a:noFill/>
                        </a:ln>
                        <a:solidFill>
                          <a:schemeClr val="tx1"/>
                        </a:solidFill>
                        <a:effectLst/>
                        <a:latin typeface="Calibri"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cs typeface="B Nazanin" pitchFamily="2" charset="-78"/>
                        </a:rPr>
                        <a:t>مزيت رقابتي (</a:t>
                      </a:r>
                      <a:r>
                        <a:rPr kumimoji="0" lang="en-US" sz="1600" b="0" i="0" u="none" strike="noStrike" cap="none" normalizeH="0" baseline="0" dirty="0" smtClean="0">
                          <a:ln>
                            <a:noFill/>
                          </a:ln>
                          <a:solidFill>
                            <a:schemeClr val="tx1"/>
                          </a:solidFill>
                          <a:effectLst/>
                          <a:latin typeface="Calibri" pitchFamily="34" charset="0"/>
                          <a:cs typeface="B Nazanin" pitchFamily="2" charset="-78"/>
                        </a:rPr>
                        <a:t>CA</a:t>
                      </a:r>
                      <a:r>
                        <a:rPr kumimoji="0" lang="ar-SA" sz="1600" b="0" i="0" u="none" strike="noStrike" cap="none" normalizeH="0" baseline="0" dirty="0" smtClean="0">
                          <a:ln>
                            <a:noFill/>
                          </a:ln>
                          <a:solidFill>
                            <a:schemeClr val="tx1"/>
                          </a:solidFill>
                          <a:effectLst/>
                          <a:latin typeface="Calibri" pitchFamily="34" charset="0"/>
                          <a:cs typeface="B Nazanin" pitchFamily="2" charset="-78"/>
                        </a:rPr>
                        <a:t>)</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cs typeface="B Nazanin" pitchFamily="2" charset="-78"/>
                        </a:rPr>
                        <a:t>سهم بازار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cs typeface="B Nazanin" pitchFamily="2" charset="-78"/>
                        </a:rPr>
                        <a:t>كيفيت محصول</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cs typeface="B Nazanin" pitchFamily="2" charset="-78"/>
                        </a:rPr>
                        <a:t>چرخه ئحيات محصول</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cs typeface="B Nazanin" pitchFamily="2" charset="-78"/>
                        </a:rPr>
                        <a:t>وفاداري مشتريان</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cs typeface="B Nazanin" pitchFamily="2" charset="-78"/>
                        </a:rPr>
                        <a:t>توان بهره‏برداري از رقابت</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cs typeface="B Nazanin" pitchFamily="2" charset="-78"/>
                        </a:rPr>
                        <a:t>دانش فني</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cs typeface="B Nazanin" pitchFamily="2" charset="-78"/>
                        </a:rPr>
                        <a:t>اعمال كنترل بر عرضه‏كنندگان مواد اوليه و توزيع كنندگان كالاهاي ساخته شده</a:t>
                      </a:r>
                      <a:endParaRPr kumimoji="0" lang="en-US" sz="1600" b="0" i="0" u="none" strike="noStrike" cap="none" normalizeH="0" baseline="0" dirty="0" smtClean="0">
                        <a:ln>
                          <a:noFill/>
                        </a:ln>
                        <a:solidFill>
                          <a:schemeClr val="tx1"/>
                        </a:solidFill>
                        <a:effectLst/>
                        <a:latin typeface="Calibri"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22224" name="Rectangle 2"/>
          <p:cNvSpPr>
            <a:spLocks noChangeArrowheads="1"/>
          </p:cNvSpPr>
          <p:nvPr/>
        </p:nvSpPr>
        <p:spPr bwMode="auto">
          <a:xfrm>
            <a:off x="3558803" y="282463"/>
            <a:ext cx="7172325" cy="687881"/>
          </a:xfrm>
          <a:prstGeom prst="rect">
            <a:avLst/>
          </a:prstGeom>
          <a:noFill/>
          <a:ln w="9525">
            <a:noFill/>
            <a:miter lim="800000"/>
            <a:headEnd/>
            <a:tailEnd/>
          </a:ln>
        </p:spPr>
        <p:txBody>
          <a:bodyPr>
            <a:spAutoFit/>
          </a:bodyPr>
          <a:lstStyle/>
          <a:p>
            <a:pPr algn="ctr">
              <a:lnSpc>
                <a:spcPct val="80000"/>
              </a:lnSpc>
              <a:spcBef>
                <a:spcPct val="50000"/>
              </a:spcBef>
            </a:pPr>
            <a:r>
              <a:rPr lang="ar-SA" b="1" dirty="0">
                <a:latin typeface="Times New Roman" pitchFamily="18" charset="0"/>
                <a:cs typeface="B Titr" pitchFamily="2" charset="-78"/>
              </a:rPr>
              <a:t>عواملي را كه مي‏توان به هنگام تهيه ماتريس موقعيت و اقدام استراتژيك</a:t>
            </a:r>
            <a:endParaRPr lang="en-US" b="1" dirty="0">
              <a:latin typeface="Times New Roman" pitchFamily="18" charset="0"/>
              <a:cs typeface="B Titr" pitchFamily="2" charset="-78"/>
            </a:endParaRPr>
          </a:p>
          <a:p>
            <a:pPr algn="ctr">
              <a:lnSpc>
                <a:spcPct val="80000"/>
              </a:lnSpc>
              <a:spcBef>
                <a:spcPct val="50000"/>
              </a:spcBef>
            </a:pPr>
            <a:r>
              <a:rPr lang="ar-SA" b="1" dirty="0">
                <a:latin typeface="Times New Roman" pitchFamily="18" charset="0"/>
                <a:cs typeface="B Titr" pitchFamily="2" charset="-78"/>
              </a:rPr>
              <a:t> به كار برد و آنها را بر روي محورهاي ماتريس قرار داد</a:t>
            </a:r>
            <a:endParaRPr lang="en-US" b="1" dirty="0">
              <a:latin typeface="Times New Roman" pitchFamily="18" charset="0"/>
              <a:cs typeface="B Titr" pitchFamily="2" charset="-78"/>
            </a:endParaRPr>
          </a:p>
        </p:txBody>
      </p:sp>
      <p:sp>
        <p:nvSpPr>
          <p:cNvPr id="59415" name="Freeform 23">
            <a:hlinkClick r:id="" action="ppaction://hlinkshowjump?jump=firstslide"/>
          </p:cNvPr>
          <p:cNvSpPr>
            <a:spLocks/>
          </p:cNvSpPr>
          <p:nvPr/>
        </p:nvSpPr>
        <p:spPr bwMode="auto">
          <a:xfrm>
            <a:off x="2208214" y="6237288"/>
            <a:ext cx="574675" cy="576262"/>
          </a:xfrm>
          <a:custGeom>
            <a:avLst/>
            <a:gdLst/>
            <a:ahLst/>
            <a:cxnLst>
              <a:cxn ang="0">
                <a:pos x="0" y="363"/>
              </a:cxn>
              <a:cxn ang="0">
                <a:pos x="0" y="227"/>
              </a:cxn>
              <a:cxn ang="0">
                <a:pos x="90" y="136"/>
              </a:cxn>
              <a:cxn ang="0">
                <a:pos x="90" y="0"/>
              </a:cxn>
              <a:cxn ang="0">
                <a:pos x="362" y="0"/>
              </a:cxn>
              <a:cxn ang="0">
                <a:pos x="362" y="136"/>
              </a:cxn>
              <a:cxn ang="0">
                <a:pos x="317" y="181"/>
              </a:cxn>
              <a:cxn ang="0">
                <a:pos x="317" y="363"/>
              </a:cxn>
              <a:cxn ang="0">
                <a:pos x="226" y="363"/>
              </a:cxn>
              <a:cxn ang="0">
                <a:pos x="0" y="363"/>
              </a:cxn>
            </a:cxnLst>
            <a:rect l="0" t="0" r="r" b="b"/>
            <a:pathLst>
              <a:path w="362" h="363">
                <a:moveTo>
                  <a:pt x="0" y="363"/>
                </a:moveTo>
                <a:lnTo>
                  <a:pt x="0" y="227"/>
                </a:lnTo>
                <a:lnTo>
                  <a:pt x="90" y="136"/>
                </a:lnTo>
                <a:lnTo>
                  <a:pt x="90" y="0"/>
                </a:lnTo>
                <a:lnTo>
                  <a:pt x="362" y="0"/>
                </a:lnTo>
                <a:lnTo>
                  <a:pt x="362" y="136"/>
                </a:lnTo>
                <a:lnTo>
                  <a:pt x="317" y="181"/>
                </a:lnTo>
                <a:lnTo>
                  <a:pt x="317" y="363"/>
                </a:lnTo>
                <a:lnTo>
                  <a:pt x="226" y="363"/>
                </a:lnTo>
                <a:lnTo>
                  <a:pt x="0" y="363"/>
                </a:lnTo>
                <a:close/>
              </a:path>
            </a:pathLst>
          </a:custGeom>
          <a:noFill/>
          <a:ln w="9525">
            <a:noFill/>
            <a:round/>
            <a:headEnd/>
            <a:tailEnd/>
          </a:ln>
          <a:effectLst>
            <a:prstShdw prst="shdw17" dist="17961" dir="2700000">
              <a:schemeClr val="accent1">
                <a:gamma/>
                <a:shade val="60000"/>
                <a:invGamma/>
                <a:alpha val="50000"/>
              </a:schemeClr>
            </a:prstShdw>
          </a:effectLst>
        </p:spPr>
        <p:txBody>
          <a:bodyPr/>
          <a:lstStyle/>
          <a:p>
            <a:pPr>
              <a:defRPr/>
            </a:pPr>
            <a:endParaRPr lang="fa-IR">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174</a:t>
            </a:fld>
            <a:endParaRPr lang="en-US"/>
          </a:p>
        </p:txBody>
      </p:sp>
    </p:spTree>
    <p:extLst>
      <p:ext uri="{BB962C8B-B14F-4D97-AF65-F5344CB8AC3E}">
        <p14:creationId xmlns:p14="http://schemas.microsoft.com/office/powerpoint/2010/main" val="3226586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22231"/>
                                        </p:tgtEl>
                                        <p:attrNameLst>
                                          <p:attrName>style.visibility</p:attrName>
                                        </p:attrNameLst>
                                      </p:cBhvr>
                                      <p:to>
                                        <p:strVal val="visible"/>
                                      </p:to>
                                    </p:set>
                                    <p:animEffect transition="in" filter="wedge">
                                      <p:cBhvr>
                                        <p:cTn id="7" dur="1000"/>
                                        <p:tgtEl>
                                          <p:spTgt spid="222231"/>
                                        </p:tgtEl>
                                      </p:cBhvr>
                                    </p:animEffect>
                                  </p:childTnLst>
                                </p:cTn>
                              </p:par>
                            </p:childTnLst>
                          </p:cTn>
                        </p:par>
                        <p:par>
                          <p:cTn id="8" fill="hold">
                            <p:stCondLst>
                              <p:cond delay="1000"/>
                            </p:stCondLst>
                            <p:childTnLst>
                              <p:par>
                                <p:cTn id="9" presetID="12" presetClass="entr" presetSubtype="1" fill="hold" grpId="0" nodeType="afterEffect">
                                  <p:stCondLst>
                                    <p:cond delay="0"/>
                                  </p:stCondLst>
                                  <p:childTnLst>
                                    <p:set>
                                      <p:cBhvr>
                                        <p:cTn id="10" dur="1" fill="hold">
                                          <p:stCondLst>
                                            <p:cond delay="0"/>
                                          </p:stCondLst>
                                        </p:cTn>
                                        <p:tgtEl>
                                          <p:spTgt spid="222224"/>
                                        </p:tgtEl>
                                        <p:attrNameLst>
                                          <p:attrName>style.visibility</p:attrName>
                                        </p:attrNameLst>
                                      </p:cBhvr>
                                      <p:to>
                                        <p:strVal val="visible"/>
                                      </p:to>
                                    </p:set>
                                    <p:animEffect transition="in" filter="slide(fromTop)">
                                      <p:cBhvr>
                                        <p:cTn id="11" dur="500"/>
                                        <p:tgtEl>
                                          <p:spTgt spid="222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24"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
          <p:cNvGraphicFramePr>
            <a:graphicFrameLocks noGrp="1"/>
          </p:cNvGraphicFramePr>
          <p:nvPr/>
        </p:nvGraphicFramePr>
        <p:xfrm>
          <a:off x="1881186" y="857250"/>
          <a:ext cx="8058152" cy="5317236"/>
        </p:xfrm>
        <a:graphic>
          <a:graphicData uri="http://schemas.openxmlformats.org/drawingml/2006/table">
            <a:tbl>
              <a:tblPr rtl="1"/>
              <a:tblGrid>
                <a:gridCol w="2411122">
                  <a:extLst>
                    <a:ext uri="{9D8B030D-6E8A-4147-A177-3AD203B41FA5}">
                      <a16:colId xmlns:a16="http://schemas.microsoft.com/office/drawing/2014/main" val="20000"/>
                    </a:ext>
                  </a:extLst>
                </a:gridCol>
                <a:gridCol w="1468180">
                  <a:extLst>
                    <a:ext uri="{9D8B030D-6E8A-4147-A177-3AD203B41FA5}">
                      <a16:colId xmlns:a16="http://schemas.microsoft.com/office/drawing/2014/main" val="20001"/>
                    </a:ext>
                  </a:extLst>
                </a:gridCol>
                <a:gridCol w="1459258">
                  <a:extLst>
                    <a:ext uri="{9D8B030D-6E8A-4147-A177-3AD203B41FA5}">
                      <a16:colId xmlns:a16="http://schemas.microsoft.com/office/drawing/2014/main" val="20002"/>
                    </a:ext>
                  </a:extLst>
                </a:gridCol>
                <a:gridCol w="2719592">
                  <a:extLst>
                    <a:ext uri="{9D8B030D-6E8A-4147-A177-3AD203B41FA5}">
                      <a16:colId xmlns:a16="http://schemas.microsoft.com/office/drawing/2014/main" val="20003"/>
                    </a:ext>
                  </a:extLst>
                </a:gridCol>
              </a:tblGrid>
              <a:tr h="1404592">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fa-IR" sz="12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40000"/>
                        </a:lnSpc>
                        <a:spcBef>
                          <a:spcPct val="0"/>
                        </a:spcBef>
                        <a:spcAft>
                          <a:spcPct val="0"/>
                        </a:spcAft>
                        <a:buClrTx/>
                        <a:buSzTx/>
                        <a:buFontTx/>
                        <a:buNone/>
                        <a:tabLst/>
                      </a:pPr>
                      <a:r>
                        <a:rPr kumimoji="0" lang="fa-IR" sz="1500" b="1" i="0" u="none" strike="noStrike" cap="none" normalizeH="0" baseline="0" dirty="0" smtClean="0">
                          <a:ln>
                            <a:noFill/>
                          </a:ln>
                          <a:solidFill>
                            <a:srgbClr val="3333FF"/>
                          </a:solidFill>
                          <a:effectLst/>
                          <a:latin typeface="Arial" pitchFamily="34" charset="0"/>
                          <a:cs typeface="B Nazanin" pitchFamily="2" charset="-78"/>
                        </a:rPr>
                        <a:t>توان مالي </a:t>
                      </a:r>
                      <a:r>
                        <a:rPr kumimoji="0" lang="en-US" sz="1500" b="1" i="0" u="none" strike="noStrike" cap="none" normalizeH="0" baseline="0" dirty="0" smtClean="0">
                          <a:ln>
                            <a:noFill/>
                          </a:ln>
                          <a:solidFill>
                            <a:srgbClr val="3333FF"/>
                          </a:solidFill>
                          <a:effectLst/>
                          <a:latin typeface="Arial" pitchFamily="34" charset="0"/>
                          <a:cs typeface="B Nazanin" pitchFamily="2" charset="-78"/>
                        </a:rPr>
                        <a:t>(FS) </a:t>
                      </a:r>
                      <a:endParaRPr kumimoji="0" lang="fa-IR" sz="1500" b="1" i="0" u="none" strike="noStrike" cap="none" normalizeH="0" baseline="0" dirty="0" smtClean="0">
                        <a:ln>
                          <a:noFill/>
                        </a:ln>
                        <a:solidFill>
                          <a:srgbClr val="3333FF"/>
                        </a:solidFill>
                        <a:effectLst/>
                        <a:latin typeface="Arial" pitchFamily="34" charset="0"/>
                        <a:cs typeface="B Nazanin" pitchFamily="2" charset="-78"/>
                      </a:endParaRP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بازده سرمايه</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اهرم مالي</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قدرت نقدينگي</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 سرمايه در گردش</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جريان‌هاي نقدي</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سهولت خروج از بازار</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خطر‌هاي ناشي از تجارت </a:t>
                      </a:r>
                      <a:endParaRPr kumimoji="0" lang="en-US" sz="13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40000"/>
                        <a:lumOff val="60000"/>
                        <a:alpha val="51000"/>
                      </a:schemeClr>
                    </a:solidFill>
                  </a:tcPr>
                </a:tc>
                <a:tc hMerge="1">
                  <a:txBody>
                    <a:bodyPr/>
                    <a:lstStyle/>
                    <a:p>
                      <a:pPr rtl="1"/>
                      <a:endParaRPr lang="fa-IR"/>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fa-IR" sz="12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851963">
                <a:tc rowSpan="2">
                  <a:txBody>
                    <a:bodyPr/>
                    <a:lstStyle/>
                    <a:p>
                      <a:pPr marL="0" marR="0" lvl="0" indent="0" algn="ctr" defTabSz="914400" rtl="0" eaLnBrk="1" fontAlgn="base" latinLnBrk="0" hangingPunct="1">
                        <a:lnSpc>
                          <a:spcPct val="170000"/>
                        </a:lnSpc>
                        <a:spcBef>
                          <a:spcPct val="0"/>
                        </a:spcBef>
                        <a:spcAft>
                          <a:spcPct val="0"/>
                        </a:spcAft>
                        <a:buClrTx/>
                        <a:buSzTx/>
                        <a:buFontTx/>
                        <a:buNone/>
                        <a:tabLst/>
                      </a:pPr>
                      <a:r>
                        <a:rPr kumimoji="0" lang="fa-IR" sz="1500" b="1" i="0" u="none" strike="noStrike" cap="none" normalizeH="0" baseline="0" dirty="0" smtClean="0">
                          <a:ln>
                            <a:noFill/>
                          </a:ln>
                          <a:solidFill>
                            <a:srgbClr val="3333FF"/>
                          </a:solidFill>
                          <a:effectLst/>
                          <a:latin typeface="Arial" pitchFamily="34" charset="0"/>
                          <a:cs typeface="B Nazanin" pitchFamily="2" charset="-78"/>
                        </a:rPr>
                        <a:t>توان صنعت </a:t>
                      </a:r>
                      <a:r>
                        <a:rPr kumimoji="0" lang="en-US" sz="1500" b="1" i="0" u="none" strike="noStrike" cap="none" normalizeH="0" baseline="0" dirty="0" smtClean="0">
                          <a:ln>
                            <a:noFill/>
                          </a:ln>
                          <a:solidFill>
                            <a:srgbClr val="3333FF"/>
                          </a:solidFill>
                          <a:effectLst/>
                          <a:latin typeface="Arial" pitchFamily="34" charset="0"/>
                          <a:cs typeface="B Nazanin" pitchFamily="2" charset="-78"/>
                        </a:rPr>
                        <a:t>(IS) </a:t>
                      </a:r>
                      <a:endParaRPr kumimoji="0" lang="fa-IR" sz="1500" b="1" i="0" u="none" strike="noStrike" cap="none" normalizeH="0" baseline="0" dirty="0" smtClean="0">
                        <a:ln>
                          <a:noFill/>
                        </a:ln>
                        <a:solidFill>
                          <a:srgbClr val="3333FF"/>
                        </a:solidFill>
                        <a:effectLst/>
                        <a:latin typeface="Arial" pitchFamily="34" charset="0"/>
                        <a:cs typeface="B Nazanin" pitchFamily="2" charset="-78"/>
                      </a:endParaRP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توان بالقوه رشد</a:t>
                      </a:r>
                      <a:r>
                        <a:rPr kumimoji="0" lang="en-US" sz="1300" b="1" i="0" u="none" strike="noStrike" cap="none" normalizeH="0" baseline="0" dirty="0" smtClean="0">
                          <a:ln>
                            <a:noFill/>
                          </a:ln>
                          <a:solidFill>
                            <a:schemeClr val="tx1"/>
                          </a:solidFill>
                          <a:effectLst/>
                          <a:latin typeface="Arial" pitchFamily="34" charset="0"/>
                          <a:cs typeface="B Nazanin" pitchFamily="2" charset="-78"/>
                        </a:rPr>
                        <a:t> </a:t>
                      </a:r>
                      <a:endParaRPr kumimoji="0" lang="fa-IR" sz="13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توان سودآوري </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ثبات مالي </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مهارت لازم در فن</a:t>
                      </a:r>
                      <a:r>
                        <a:rPr kumimoji="0" lang="fa-IR" sz="1300" b="1" i="0" u="none" strike="noStrike" cap="none" normalizeH="0" baseline="0" dirty="0" smtClean="0">
                          <a:ln>
                            <a:noFill/>
                          </a:ln>
                          <a:solidFill>
                            <a:schemeClr val="tx1"/>
                          </a:solidFill>
                          <a:effectLst/>
                          <a:latin typeface="Arial" pitchFamily="34" charset="0"/>
                          <a:cs typeface="Arial" pitchFamily="34" charset="0"/>
                        </a:rPr>
                        <a:t>‌</a:t>
                      </a:r>
                      <a:r>
                        <a:rPr kumimoji="0" lang="fa-IR" sz="1300" b="1" i="0" u="none" strike="noStrike" cap="none" normalizeH="0" baseline="0" dirty="0" smtClean="0">
                          <a:ln>
                            <a:noFill/>
                          </a:ln>
                          <a:solidFill>
                            <a:schemeClr val="tx1"/>
                          </a:solidFill>
                          <a:effectLst/>
                          <a:latin typeface="Arial" pitchFamily="34" charset="0"/>
                          <a:cs typeface="B Nazanin" pitchFamily="2" charset="-78"/>
                        </a:rPr>
                        <a:t>آوري </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استفاده بهينه از منابع </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تراكم سرمايه </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سهولت ورود به بازار </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بهره</a:t>
                      </a:r>
                      <a:r>
                        <a:rPr kumimoji="0" lang="fa-IR" sz="1300" b="1" i="0" u="none" strike="noStrike" cap="none" normalizeH="0" baseline="0" dirty="0" smtClean="0">
                          <a:ln>
                            <a:noFill/>
                          </a:ln>
                          <a:solidFill>
                            <a:schemeClr val="tx1"/>
                          </a:solidFill>
                          <a:effectLst/>
                          <a:latin typeface="Arial" pitchFamily="34" charset="0"/>
                          <a:cs typeface="Arial" pitchFamily="34" charset="0"/>
                        </a:rPr>
                        <a:t>‌</a:t>
                      </a:r>
                      <a:r>
                        <a:rPr kumimoji="0" lang="fa-IR" sz="1300" b="1" i="0" u="none" strike="noStrike" cap="none" normalizeH="0" baseline="0" dirty="0" smtClean="0">
                          <a:ln>
                            <a:noFill/>
                          </a:ln>
                          <a:solidFill>
                            <a:schemeClr val="tx1"/>
                          </a:solidFill>
                          <a:effectLst/>
                          <a:latin typeface="Arial" pitchFamily="34" charset="0"/>
                          <a:cs typeface="B Nazanin" pitchFamily="2" charset="-78"/>
                        </a:rPr>
                        <a:t>وري، استفاده بهينه از ظرفيت</a:t>
                      </a:r>
                      <a:r>
                        <a:rPr kumimoji="0" lang="en-US" sz="1300" b="1" i="0" u="none" strike="noStrike" cap="none" normalizeH="0" baseline="0" dirty="0" smtClean="0">
                          <a:ln>
                            <a:noFill/>
                          </a:ln>
                          <a:solidFill>
                            <a:schemeClr val="tx1"/>
                          </a:solidFill>
                          <a:effectLst/>
                          <a:latin typeface="Arial" pitchFamily="34" charset="0"/>
                          <a:cs typeface="B Nazanin" pitchFamily="2" charset="-78"/>
                        </a:rPr>
                        <a:t> </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20000"/>
                        <a:lumOff val="80000"/>
                        <a:alpha val="5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pitchFamily="34" charset="0"/>
                          <a:cs typeface="B Titr" pitchFamily="2" charset="-78"/>
                        </a:rPr>
                        <a:t>تهاجمي</a:t>
                      </a:r>
                      <a:endParaRPr kumimoji="0" lang="en-US" sz="1600" b="1" i="0" u="none" strike="noStrike" cap="none" normalizeH="0" baseline="0" dirty="0" smtClean="0">
                        <a:ln>
                          <a:noFill/>
                        </a:ln>
                        <a:solidFill>
                          <a:schemeClr val="tx1"/>
                        </a:solidFill>
                        <a:effectLst/>
                        <a:latin typeface="Arial" pitchFamily="34" charset="0"/>
                        <a:cs typeface="B Titr"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DFE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a-IR" sz="1600" b="1" i="0" u="none" strike="noStrike" cap="none" normalizeH="0" baseline="0" smtClean="0">
                          <a:ln>
                            <a:noFill/>
                          </a:ln>
                          <a:solidFill>
                            <a:schemeClr val="tx1"/>
                          </a:solidFill>
                          <a:effectLst/>
                          <a:latin typeface="Arial" pitchFamily="34" charset="0"/>
                          <a:cs typeface="B Titr" pitchFamily="2" charset="-78"/>
                        </a:rPr>
                        <a:t>محافظه ‌كارانه</a:t>
                      </a:r>
                      <a:endParaRPr kumimoji="0" lang="en-US" sz="1600" b="1" i="0" u="none" strike="noStrike" cap="none" normalizeH="0" baseline="0" smtClean="0">
                        <a:ln>
                          <a:noFill/>
                        </a:ln>
                        <a:solidFill>
                          <a:schemeClr val="tx1"/>
                        </a:solidFill>
                        <a:effectLst/>
                        <a:latin typeface="Arial" pitchFamily="34" charset="0"/>
                        <a:cs typeface="B Titr"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DFEDA"/>
                    </a:solidFill>
                  </a:tcPr>
                </a:tc>
                <a:tc rowSpan="2">
                  <a:txBody>
                    <a:bodyPr/>
                    <a:lstStyle/>
                    <a:p>
                      <a:pPr marL="0" marR="0" lvl="0" indent="0" algn="ctr" defTabSz="914400" rtl="0" eaLnBrk="1" fontAlgn="base" latinLnBrk="0" hangingPunct="1">
                        <a:lnSpc>
                          <a:spcPct val="180000"/>
                        </a:lnSpc>
                        <a:spcBef>
                          <a:spcPct val="0"/>
                        </a:spcBef>
                        <a:spcAft>
                          <a:spcPct val="0"/>
                        </a:spcAft>
                        <a:buClrTx/>
                        <a:buSzTx/>
                        <a:buFontTx/>
                        <a:buNone/>
                        <a:tabLst/>
                      </a:pPr>
                      <a:r>
                        <a:rPr kumimoji="0" lang="fa-IR" sz="1500" b="1" i="0" u="none" strike="noStrike" cap="none" normalizeH="0" baseline="0" dirty="0" smtClean="0">
                          <a:ln>
                            <a:noFill/>
                          </a:ln>
                          <a:solidFill>
                            <a:srgbClr val="3333FF"/>
                          </a:solidFill>
                          <a:effectLst/>
                          <a:latin typeface="Arial" pitchFamily="34" charset="0"/>
                          <a:cs typeface="B Nazanin" pitchFamily="2" charset="-78"/>
                        </a:rPr>
                        <a:t>مزيت رقابتي </a:t>
                      </a:r>
                      <a:r>
                        <a:rPr kumimoji="0" lang="en-US" sz="1500" b="1" i="0" u="none" strike="noStrike" cap="none" normalizeH="0" baseline="0" dirty="0" smtClean="0">
                          <a:ln>
                            <a:noFill/>
                          </a:ln>
                          <a:solidFill>
                            <a:srgbClr val="3333FF"/>
                          </a:solidFill>
                          <a:effectLst/>
                          <a:latin typeface="Arial" pitchFamily="34" charset="0"/>
                          <a:cs typeface="B Nazanin" pitchFamily="2" charset="-78"/>
                        </a:rPr>
                        <a:t>(CA)</a:t>
                      </a:r>
                      <a:endParaRPr kumimoji="0" lang="fa-IR" sz="1500" b="1" i="0" u="none" strike="noStrike" cap="none" normalizeH="0" baseline="0" dirty="0" smtClean="0">
                        <a:ln>
                          <a:noFill/>
                        </a:ln>
                        <a:solidFill>
                          <a:srgbClr val="3333FF"/>
                        </a:solidFill>
                        <a:effectLst/>
                        <a:latin typeface="Arial" pitchFamily="34" charset="0"/>
                        <a:cs typeface="B Nazanin" pitchFamily="2" charset="-78"/>
                      </a:endParaRP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سهم بازار </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كيفيت محصول </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چرخه حيات محصولات </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وفاداري مشتريان </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توان بهره‌برداري از رقابت </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دانش فني </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اعمال كنترل بر عرضه كنندگان مواد اوليه و توزيع كنندگان كالاهاي ساخته شده</a:t>
                      </a:r>
                      <a:endParaRPr kumimoji="0" lang="en-US" sz="13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lumMod val="20000"/>
                        <a:lumOff val="80000"/>
                        <a:alpha val="50000"/>
                      </a:schemeClr>
                    </a:solidFill>
                  </a:tcPr>
                </a:tc>
                <a:extLst>
                  <a:ext uri="{0D108BD9-81ED-4DB2-BD59-A6C34878D82A}">
                    <a16:rowId xmlns:a16="http://schemas.microsoft.com/office/drawing/2014/main" val="10001"/>
                  </a:ext>
                </a:extLst>
              </a:tr>
              <a:tr h="1030543">
                <a:tc vMerge="1">
                  <a:txBody>
                    <a:bodyPr/>
                    <a:lstStyle/>
                    <a:p>
                      <a:pPr rtl="1"/>
                      <a:endParaRPr lang="fa-IR"/>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pitchFamily="34" charset="0"/>
                          <a:cs typeface="B Titr" pitchFamily="2" charset="-78"/>
                        </a:rPr>
                        <a:t>رقابتي</a:t>
                      </a:r>
                      <a:endParaRPr kumimoji="0" lang="en-US" sz="1600" b="1" i="0" u="none" strike="noStrike" cap="none" normalizeH="0" baseline="0" dirty="0" smtClean="0">
                        <a:ln>
                          <a:noFill/>
                        </a:ln>
                        <a:solidFill>
                          <a:schemeClr val="tx1"/>
                        </a:solidFill>
                        <a:effectLst/>
                        <a:latin typeface="Arial" pitchFamily="34" charset="0"/>
                        <a:cs typeface="B Titr"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DFED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pitchFamily="34" charset="0"/>
                          <a:cs typeface="B Titr" pitchFamily="2" charset="-78"/>
                        </a:rPr>
                        <a:t>تدافعي</a:t>
                      </a:r>
                      <a:endParaRPr kumimoji="0" lang="en-US" sz="1600" b="1" i="0" u="none" strike="noStrike" cap="none" normalizeH="0" baseline="0" dirty="0" smtClean="0">
                        <a:ln>
                          <a:noFill/>
                        </a:ln>
                        <a:solidFill>
                          <a:schemeClr val="tx1"/>
                        </a:solidFill>
                        <a:effectLst/>
                        <a:latin typeface="Arial" pitchFamily="34" charset="0"/>
                        <a:cs typeface="B Titr"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DFEDA"/>
                    </a:solidFill>
                  </a:tcPr>
                </a:tc>
                <a:tc vMerge="1">
                  <a:txBody>
                    <a:bodyPr/>
                    <a:lstStyle/>
                    <a:p>
                      <a:pPr rtl="1"/>
                      <a:endParaRPr lang="fa-IR"/>
                    </a:p>
                  </a:txBody>
                  <a:tcPr/>
                </a:tc>
                <a:extLst>
                  <a:ext uri="{0D108BD9-81ED-4DB2-BD59-A6C34878D82A}">
                    <a16:rowId xmlns:a16="http://schemas.microsoft.com/office/drawing/2014/main" val="10002"/>
                  </a:ext>
                </a:extLst>
              </a:tr>
              <a:tr h="1447417">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fa-IR" sz="12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70000"/>
                        </a:lnSpc>
                        <a:spcBef>
                          <a:spcPct val="0"/>
                        </a:spcBef>
                        <a:spcAft>
                          <a:spcPct val="0"/>
                        </a:spcAft>
                        <a:buClrTx/>
                        <a:buSzTx/>
                        <a:buFontTx/>
                        <a:buNone/>
                        <a:tabLst/>
                      </a:pPr>
                      <a:r>
                        <a:rPr kumimoji="0" lang="fa-IR" sz="1500" b="1" i="0" u="none" strike="noStrike" cap="none" normalizeH="0" baseline="0" dirty="0" smtClean="0">
                          <a:ln>
                            <a:noFill/>
                          </a:ln>
                          <a:solidFill>
                            <a:srgbClr val="3333FF"/>
                          </a:solidFill>
                          <a:effectLst/>
                          <a:latin typeface="+mj-lt"/>
                          <a:cs typeface="B Nazanin" pitchFamily="2" charset="-78"/>
                        </a:rPr>
                        <a:t>ثبات محيط </a:t>
                      </a:r>
                      <a:r>
                        <a:rPr kumimoji="0" lang="en-US" sz="1500" b="1" i="0" u="none" strike="noStrike" cap="none" normalizeH="0" baseline="0" dirty="0" smtClean="0">
                          <a:ln>
                            <a:noFill/>
                          </a:ln>
                          <a:solidFill>
                            <a:srgbClr val="3333FF"/>
                          </a:solidFill>
                          <a:effectLst/>
                          <a:latin typeface="+mj-lt"/>
                          <a:cs typeface="B Nazanin" pitchFamily="2" charset="-78"/>
                        </a:rPr>
                        <a:t>(ES) </a:t>
                      </a:r>
                      <a:endParaRPr kumimoji="0" lang="fa-IR" sz="1500" b="1" i="0" u="none" strike="noStrike" cap="none" normalizeH="0" baseline="0" dirty="0" smtClean="0">
                        <a:ln>
                          <a:noFill/>
                        </a:ln>
                        <a:solidFill>
                          <a:srgbClr val="3333FF"/>
                        </a:solidFill>
                        <a:effectLst/>
                        <a:latin typeface="+mj-lt"/>
                        <a:cs typeface="B Nazanin" pitchFamily="2" charset="-78"/>
                      </a:endParaRP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تغييرات فن</a:t>
                      </a:r>
                      <a:r>
                        <a:rPr kumimoji="0" lang="fa-IR" sz="1300" b="1" i="0" u="none" strike="noStrike" cap="none" normalizeH="0" baseline="0" dirty="0" smtClean="0">
                          <a:ln>
                            <a:noFill/>
                          </a:ln>
                          <a:solidFill>
                            <a:schemeClr val="tx1"/>
                          </a:solidFill>
                          <a:effectLst/>
                          <a:latin typeface="Arial" pitchFamily="34" charset="0"/>
                          <a:cs typeface="Arial" pitchFamily="34" charset="0"/>
                        </a:rPr>
                        <a:t>‌</a:t>
                      </a:r>
                      <a:r>
                        <a:rPr kumimoji="0" lang="fa-IR" sz="1300" b="1" i="0" u="none" strike="noStrike" cap="none" normalizeH="0" baseline="0" dirty="0" smtClean="0">
                          <a:ln>
                            <a:noFill/>
                          </a:ln>
                          <a:solidFill>
                            <a:schemeClr val="tx1"/>
                          </a:solidFill>
                          <a:effectLst/>
                          <a:latin typeface="Arial" pitchFamily="34" charset="0"/>
                          <a:cs typeface="B Nazanin" pitchFamily="2" charset="-78"/>
                        </a:rPr>
                        <a:t>آوري </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نرخ تورم </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تغيير در تقاضا</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قيمت محصولات شركتهاي رقيب</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موانعي كه بر سر راه ورود به بازار وجود دارد </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فشارهاي ناشي از رقابت</a:t>
                      </a:r>
                    </a:p>
                    <a:p>
                      <a:pPr marL="0" marR="0" lvl="0" indent="0" algn="ctr" defTabSz="914400" rtl="1" eaLnBrk="1" fontAlgn="base" latinLnBrk="0" hangingPunct="1">
                        <a:lnSpc>
                          <a:spcPct val="90000"/>
                        </a:lnSpc>
                        <a:spcBef>
                          <a:spcPct val="0"/>
                        </a:spcBef>
                        <a:spcAft>
                          <a:spcPct val="0"/>
                        </a:spcAft>
                        <a:buClrTx/>
                        <a:buSzTx/>
                        <a:buFontTx/>
                        <a:buNone/>
                        <a:tabLst/>
                      </a:pPr>
                      <a:r>
                        <a:rPr kumimoji="0" lang="fa-IR" sz="1300" b="1" i="0" u="none" strike="noStrike" cap="none" normalizeH="0" baseline="0" dirty="0" smtClean="0">
                          <a:ln>
                            <a:noFill/>
                          </a:ln>
                          <a:solidFill>
                            <a:schemeClr val="tx1"/>
                          </a:solidFill>
                          <a:effectLst/>
                          <a:latin typeface="Arial" pitchFamily="34" charset="0"/>
                          <a:cs typeface="B Nazanin" pitchFamily="2" charset="-78"/>
                        </a:rPr>
                        <a:t>كشش تقاضا از نظر قيمت</a:t>
                      </a:r>
                      <a:r>
                        <a:rPr kumimoji="0" lang="en-US" sz="1300" b="1" i="0" u="none" strike="noStrike" cap="none" normalizeH="0" baseline="0" dirty="0" smtClean="0">
                          <a:ln>
                            <a:noFill/>
                          </a:ln>
                          <a:solidFill>
                            <a:schemeClr val="tx1"/>
                          </a:solidFill>
                          <a:effectLst/>
                          <a:latin typeface="Arial" pitchFamily="34" charset="0"/>
                          <a:cs typeface="B Nazanin" pitchFamily="2" charset="-78"/>
                        </a:rPr>
                        <a:t>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6">
                        <a:lumMod val="40000"/>
                        <a:lumOff val="60000"/>
                        <a:alpha val="50000"/>
                      </a:schemeClr>
                    </a:solidFill>
                  </a:tcPr>
                </a:tc>
                <a:tc hMerge="1">
                  <a:txBody>
                    <a:bodyPr/>
                    <a:lstStyle/>
                    <a:p>
                      <a:pPr rtl="1"/>
                      <a:endParaRPr lang="fa-IR"/>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fa-IR" sz="12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Rectangle 3"/>
          <p:cNvSpPr txBox="1">
            <a:spLocks noChangeArrowheads="1"/>
          </p:cNvSpPr>
          <p:nvPr/>
        </p:nvSpPr>
        <p:spPr>
          <a:xfrm>
            <a:off x="1666875" y="188913"/>
            <a:ext cx="8534400" cy="552450"/>
          </a:xfrm>
          <a:prstGeom prst="rect">
            <a:avLst/>
          </a:prstGeom>
        </p:spPr>
        <p:txBody>
          <a:bodyPr/>
          <a:lstStyle/>
          <a:p>
            <a:pPr algn="ctr">
              <a:defRPr/>
            </a:pPr>
            <a:r>
              <a:rPr lang="fa-IR" b="1" dirty="0">
                <a:solidFill>
                  <a:srgbClr val="C00000"/>
                </a:solidFill>
                <a:latin typeface="+mj-lt"/>
                <a:ea typeface="+mj-ea"/>
                <a:cs typeface="B Titr" pitchFamily="2" charset="-78"/>
              </a:rPr>
              <a:t>ماتريس ارزيابي موقعيت و اقدام استراتژيك </a:t>
            </a:r>
            <a:r>
              <a:rPr lang="en-US" b="1" dirty="0">
                <a:solidFill>
                  <a:srgbClr val="C00000"/>
                </a:solidFill>
                <a:latin typeface="+mj-lt"/>
                <a:ea typeface="+mj-ea"/>
                <a:cs typeface="B Titr" pitchFamily="2" charset="-78"/>
              </a:rPr>
              <a:t>SPACE</a:t>
            </a:r>
            <a:r>
              <a:rPr lang="fa-IR" b="1" dirty="0">
                <a:solidFill>
                  <a:srgbClr val="C00000"/>
                </a:solidFill>
                <a:latin typeface="+mj-lt"/>
                <a:ea typeface="+mj-ea"/>
                <a:cs typeface="B Titr" pitchFamily="2" charset="-78"/>
              </a:rPr>
              <a:t> </a:t>
            </a:r>
          </a:p>
          <a:p>
            <a:pPr algn="ctr">
              <a:defRPr/>
            </a:pPr>
            <a:r>
              <a:rPr lang="fa-IR" b="1" dirty="0">
                <a:solidFill>
                  <a:srgbClr val="C00000"/>
                </a:solidFill>
                <a:latin typeface="+mj-lt"/>
                <a:ea typeface="+mj-ea"/>
                <a:cs typeface="B Titr" pitchFamily="2" charset="-78"/>
              </a:rPr>
              <a:t>(رو ، ماسون و ديكل)</a:t>
            </a:r>
            <a:endParaRPr lang="en-US" b="1" dirty="0">
              <a:solidFill>
                <a:srgbClr val="C00000"/>
              </a:solidFill>
              <a:latin typeface="+mj-lt"/>
              <a:ea typeface="+mj-ea"/>
              <a:cs typeface="B Titr" pitchFamily="2" charset="-78"/>
            </a:endParaRPr>
          </a:p>
        </p:txBody>
      </p:sp>
      <p:sp>
        <p:nvSpPr>
          <p:cNvPr id="4" name="Slide Number Placeholder 3"/>
          <p:cNvSpPr>
            <a:spLocks noGrp="1"/>
          </p:cNvSpPr>
          <p:nvPr>
            <p:ph type="sldNum" sz="quarter" idx="12"/>
          </p:nvPr>
        </p:nvSpPr>
        <p:spPr/>
        <p:txBody>
          <a:bodyPr/>
          <a:lstStyle/>
          <a:p>
            <a:fld id="{2E913F20-3FAA-4128-8D06-C3B0AA9DFCF9}" type="slidenum">
              <a:rPr lang="en-US" smtClean="0"/>
              <a:t>175</a:t>
            </a:fld>
            <a:endParaRPr lang="en-US"/>
          </a:p>
        </p:txBody>
      </p:sp>
    </p:spTree>
    <p:extLst>
      <p:ext uri="{BB962C8B-B14F-4D97-AF65-F5344CB8AC3E}">
        <p14:creationId xmlns:p14="http://schemas.microsoft.com/office/powerpoint/2010/main" val="68927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2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998788" y="466725"/>
            <a:ext cx="5643562" cy="533400"/>
          </a:xfrm>
          <a:prstGeom prst="rect">
            <a:avLst/>
          </a:prstGeom>
        </p:spPr>
        <p:txBody>
          <a:bodyPr/>
          <a:lstStyle/>
          <a:p>
            <a:pPr algn="ctr" rtl="1">
              <a:lnSpc>
                <a:spcPct val="120000"/>
              </a:lnSpc>
              <a:defRPr/>
            </a:pPr>
            <a:r>
              <a:rPr lang="fa-IR" sz="2800" b="1" dirty="0">
                <a:latin typeface="+mj-lt"/>
                <a:ea typeface="+mj-ea"/>
                <a:cs typeface="B Titr" pitchFamily="2" charset="-78"/>
              </a:rPr>
              <a:t>ماتريس </a:t>
            </a:r>
            <a:r>
              <a:rPr lang="en-US" sz="2800" b="1" dirty="0">
                <a:latin typeface="+mj-lt"/>
                <a:ea typeface="+mj-ea"/>
                <a:cs typeface="B Titr" pitchFamily="2" charset="-78"/>
              </a:rPr>
              <a:t>BCG</a:t>
            </a:r>
            <a:r>
              <a:rPr lang="fa-IR" sz="2800" b="1" dirty="0">
                <a:latin typeface="+mj-lt"/>
                <a:ea typeface="+mj-ea"/>
                <a:cs typeface="B Titr" pitchFamily="2" charset="-78"/>
              </a:rPr>
              <a:t> (گروه مشاوران بوستن)</a:t>
            </a:r>
            <a:endParaRPr lang="en-US" sz="2800" b="1" dirty="0">
              <a:latin typeface="+mj-lt"/>
              <a:ea typeface="+mj-ea"/>
              <a:cs typeface="B Titr" pitchFamily="2" charset="-78"/>
            </a:endParaRPr>
          </a:p>
        </p:txBody>
      </p:sp>
      <p:graphicFrame>
        <p:nvGraphicFramePr>
          <p:cNvPr id="3" name="Group 4"/>
          <p:cNvGraphicFramePr>
            <a:graphicFrameLocks noGrp="1"/>
          </p:cNvGraphicFramePr>
          <p:nvPr/>
        </p:nvGraphicFramePr>
        <p:xfrm>
          <a:off x="2351088" y="1125538"/>
          <a:ext cx="6985000" cy="4733926"/>
        </p:xfrm>
        <a:graphic>
          <a:graphicData uri="http://schemas.openxmlformats.org/drawingml/2006/table">
            <a:tbl>
              <a:tblPr rtl="1"/>
              <a:tblGrid>
                <a:gridCol w="3032125">
                  <a:extLst>
                    <a:ext uri="{9D8B030D-6E8A-4147-A177-3AD203B41FA5}">
                      <a16:colId xmlns:a16="http://schemas.microsoft.com/office/drawing/2014/main" val="20000"/>
                    </a:ext>
                  </a:extLst>
                </a:gridCol>
                <a:gridCol w="3087688">
                  <a:extLst>
                    <a:ext uri="{9D8B030D-6E8A-4147-A177-3AD203B41FA5}">
                      <a16:colId xmlns:a16="http://schemas.microsoft.com/office/drawing/2014/main" val="20001"/>
                    </a:ext>
                  </a:extLst>
                </a:gridCol>
                <a:gridCol w="865187">
                  <a:extLst>
                    <a:ext uri="{9D8B030D-6E8A-4147-A177-3AD203B41FA5}">
                      <a16:colId xmlns:a16="http://schemas.microsoft.com/office/drawing/2014/main" val="20002"/>
                    </a:ext>
                  </a:extLst>
                </a:gridCol>
              </a:tblGrid>
              <a:tr h="2274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a-IR" sz="1200" b="1" i="0" u="sng" strike="noStrike" cap="none" normalizeH="0" baseline="0" smtClean="0">
                        <a:ln>
                          <a:noFill/>
                        </a:ln>
                        <a:solidFill>
                          <a:schemeClr val="tx1"/>
                        </a:solidFill>
                        <a:effectLst>
                          <a:outerShdw blurRad="38100" dist="38100" dir="2700000" algn="tl">
                            <a:srgbClr val="FFFFFF"/>
                          </a:outerShdw>
                        </a:effectLst>
                        <a:latin typeface="Arial" pitchFamily="34" charset="0"/>
                        <a:cs typeface="B Nazanin" pitchFamily="2" charset="-7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smtClean="0">
                          <a:ln>
                            <a:noFill/>
                          </a:ln>
                          <a:solidFill>
                            <a:srgbClr val="0000CC"/>
                          </a:solidFill>
                          <a:effectLst/>
                          <a:latin typeface="Arial" pitchFamily="34" charset="0"/>
                          <a:cs typeface="B Nazanin" pitchFamily="2" charset="-78"/>
                        </a:rPr>
                        <a:t>ستاره</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AC090">
                        <a:alpha val="2117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0000CC"/>
                        </a:solidFill>
                        <a:effectLst/>
                        <a:latin typeface="Arial" pitchFamily="34" charset="0"/>
                        <a:cs typeface="B Nazanin" pitchFamily="2" charset="-7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smtClean="0">
                          <a:ln>
                            <a:noFill/>
                          </a:ln>
                          <a:solidFill>
                            <a:srgbClr val="0000CC"/>
                          </a:solidFill>
                          <a:effectLst/>
                          <a:latin typeface="Arial" pitchFamily="34" charset="0"/>
                          <a:cs typeface="B Nazanin" pitchFamily="2" charset="-78"/>
                        </a:rPr>
                        <a:t>گاو شيرده</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a-IR" sz="1800" b="1" i="0" u="none" strike="noStrike" cap="none" normalizeH="0" baseline="0" smtClean="0">
                        <a:ln>
                          <a:noFill/>
                        </a:ln>
                        <a:solidFill>
                          <a:schemeClr val="tx1"/>
                        </a:solidFill>
                        <a:effectLst/>
                        <a:latin typeface="Arial" pitchFamily="34" charset="0"/>
                        <a:cs typeface="B Nazanin"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AC090">
                        <a:alpha val="21176"/>
                      </a:srgb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Titr" pitchFamily="2" charset="-78"/>
                        </a:rPr>
                        <a:t>زياد</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a-IR" sz="1600" b="0" i="0" u="none" strike="noStrike" cap="none" normalizeH="0" baseline="0" smtClean="0">
                        <a:ln>
                          <a:noFill/>
                        </a:ln>
                        <a:solidFill>
                          <a:schemeClr val="tx1"/>
                        </a:solidFill>
                        <a:effectLst/>
                        <a:latin typeface="Arial" pitchFamily="34" charset="0"/>
                        <a:cs typeface="B Titr" pitchFamily="2" charset="-7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a-IR" sz="1600" b="0" i="0" u="none" strike="noStrike" cap="none" normalizeH="0" baseline="0" smtClean="0">
                        <a:ln>
                          <a:noFill/>
                        </a:ln>
                        <a:solidFill>
                          <a:schemeClr val="tx1"/>
                        </a:solidFill>
                        <a:effectLst/>
                        <a:latin typeface="Arial" pitchFamily="34" charset="0"/>
                        <a:cs typeface="B Titr" pitchFamily="2" charset="-7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a-IR" sz="1600" b="0" i="0" u="none" strike="noStrike" cap="none" normalizeH="0" baseline="0" smtClean="0">
                        <a:ln>
                          <a:noFill/>
                        </a:ln>
                        <a:solidFill>
                          <a:schemeClr val="tx1"/>
                        </a:solidFill>
                        <a:effectLst/>
                        <a:latin typeface="Arial" pitchFamily="34" charset="0"/>
                        <a:cs typeface="B Titr" pitchFamily="2" charset="-7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a-IR" sz="1600" b="0" i="0" u="none" strike="noStrike" cap="none" normalizeH="0" baseline="0" smtClean="0">
                        <a:ln>
                          <a:noFill/>
                        </a:ln>
                        <a:solidFill>
                          <a:schemeClr val="tx1"/>
                        </a:solidFill>
                        <a:effectLst/>
                        <a:latin typeface="Arial" pitchFamily="34" charset="0"/>
                        <a:cs typeface="B Titr" pitchFamily="2" charset="-7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Titr" pitchFamily="2" charset="-78"/>
                        </a:rPr>
                        <a:t>سهم بازار</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a-IR" sz="1600" b="0" i="0" u="none" strike="noStrike" cap="none" normalizeH="0" baseline="0" smtClean="0">
                        <a:ln>
                          <a:noFill/>
                        </a:ln>
                        <a:solidFill>
                          <a:schemeClr val="tx1"/>
                        </a:solidFill>
                        <a:effectLst/>
                        <a:latin typeface="Arial" pitchFamily="34" charset="0"/>
                        <a:cs typeface="B Titr" pitchFamily="2" charset="-7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a-IR" sz="1600" b="0" i="0" u="none" strike="noStrike" cap="none" normalizeH="0" baseline="0" smtClean="0">
                        <a:ln>
                          <a:noFill/>
                        </a:ln>
                        <a:solidFill>
                          <a:schemeClr val="tx1"/>
                        </a:solidFill>
                        <a:effectLst/>
                        <a:latin typeface="Arial" pitchFamily="34" charset="0"/>
                        <a:cs typeface="B Titr" pitchFamily="2" charset="-7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a-IR" sz="1600" b="0" i="0" u="none" strike="noStrike" cap="none" normalizeH="0" baseline="0" smtClean="0">
                        <a:ln>
                          <a:noFill/>
                        </a:ln>
                        <a:solidFill>
                          <a:schemeClr val="tx1"/>
                        </a:solidFill>
                        <a:effectLst/>
                        <a:latin typeface="Arial" pitchFamily="34" charset="0"/>
                        <a:cs typeface="B Titr" pitchFamily="2" charset="-7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a-IR" sz="1600" b="0" i="0" u="none" strike="noStrike" cap="none" normalizeH="0" baseline="0" smtClean="0">
                        <a:ln>
                          <a:noFill/>
                        </a:ln>
                        <a:solidFill>
                          <a:schemeClr val="tx1"/>
                        </a:solidFill>
                        <a:effectLst/>
                        <a:latin typeface="Arial" pitchFamily="34" charset="0"/>
                        <a:cs typeface="B Titr" pitchFamily="2" charset="-7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Titr" pitchFamily="2" charset="-78"/>
                        </a:rPr>
                        <a:t>كم</a:t>
                      </a:r>
                      <a:r>
                        <a:rPr kumimoji="0" lang="en-US" sz="1600" b="0" i="0" u="none" strike="noStrike" cap="none" normalizeH="0" baseline="0" smtClean="0">
                          <a:ln>
                            <a:noFill/>
                          </a:ln>
                          <a:solidFill>
                            <a:schemeClr val="tx1"/>
                          </a:solidFill>
                          <a:effectLst/>
                          <a:latin typeface="Arial" pitchFamily="34" charset="0"/>
                          <a:cs typeface="B Titr" pitchFamily="2" charset="-78"/>
                        </a:rPr>
                        <a:t> </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hlink">
                        <a:alpha val="7059"/>
                      </a:schemeClr>
                    </a:solidFill>
                  </a:tcPr>
                </a:tc>
                <a:extLst>
                  <a:ext uri="{0D108BD9-81ED-4DB2-BD59-A6C34878D82A}">
                    <a16:rowId xmlns:a16="http://schemas.microsoft.com/office/drawing/2014/main" val="10000"/>
                  </a:ext>
                </a:extLst>
              </a:tr>
              <a:tr h="2097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smtClean="0">
                          <a:ln>
                            <a:noFill/>
                          </a:ln>
                          <a:solidFill>
                            <a:srgbClr val="0000CC"/>
                          </a:solidFill>
                          <a:effectLst/>
                          <a:latin typeface="Arial" pitchFamily="34" charset="0"/>
                          <a:cs typeface="B Nazanin" pitchFamily="2" charset="-78"/>
                        </a:rPr>
                        <a:t>علامت سؤال</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B Nazanin" pitchFamily="2" charset="-78"/>
                      </a:endParaRPr>
                    </a:p>
                  </a:txBody>
                  <a:tcPr anchor="b"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AC090">
                        <a:alpha val="2117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200" b="1" i="0" u="none" strike="noStrike" cap="none" normalizeH="0" baseline="0" smtClean="0">
                          <a:ln>
                            <a:noFill/>
                          </a:ln>
                          <a:solidFill>
                            <a:srgbClr val="0000CC"/>
                          </a:solidFill>
                          <a:effectLst/>
                          <a:latin typeface="Arial" pitchFamily="34" charset="0"/>
                          <a:cs typeface="B Nazanin" pitchFamily="2" charset="-78"/>
                        </a:rPr>
                        <a:t>سگ</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cs typeface="B Nazanin" pitchFamily="2" charset="-78"/>
                      </a:endParaRPr>
                    </a:p>
                  </a:txBody>
                  <a:tcPr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AC090">
                        <a:alpha val="21176"/>
                      </a:srgbClr>
                    </a:solidFill>
                  </a:tcPr>
                </a:tc>
                <a:tc vMerge="1">
                  <a:txBody>
                    <a:bodyPr/>
                    <a:lstStyle/>
                    <a:p>
                      <a:pPr rtl="1"/>
                      <a:endParaRPr lang="fa-IR"/>
                    </a:p>
                  </a:txBody>
                  <a:tcPr/>
                </a:tc>
                <a:extLst>
                  <a:ext uri="{0D108BD9-81ED-4DB2-BD59-A6C34878D82A}">
                    <a16:rowId xmlns:a16="http://schemas.microsoft.com/office/drawing/2014/main" val="10001"/>
                  </a:ext>
                </a:extLst>
              </a:tr>
              <a:tr h="36195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pitchFamily="34" charset="0"/>
                          <a:cs typeface="B Titr" pitchFamily="2" charset="-78"/>
                        </a:rPr>
                        <a:t>زياد</a:t>
                      </a:r>
                      <a:r>
                        <a:rPr kumimoji="0" lang="ar-SA" sz="1600" b="1" i="0" u="none" strike="noStrike" cap="none" normalizeH="0" baseline="0" smtClean="0">
                          <a:ln>
                            <a:noFill/>
                          </a:ln>
                          <a:solidFill>
                            <a:schemeClr val="tx1"/>
                          </a:solidFill>
                          <a:effectLst/>
                          <a:latin typeface="Arial" pitchFamily="34" charset="0"/>
                          <a:cs typeface="B Titr" pitchFamily="2" charset="-78"/>
                        </a:rPr>
                        <a:t>  </a:t>
                      </a:r>
                      <a:r>
                        <a:rPr kumimoji="0" lang="fa-IR" sz="1600" b="1" i="0" u="none" strike="noStrike" cap="none" normalizeH="0" baseline="0" smtClean="0">
                          <a:ln>
                            <a:noFill/>
                          </a:ln>
                          <a:solidFill>
                            <a:schemeClr val="tx1"/>
                          </a:solidFill>
                          <a:effectLst/>
                          <a:latin typeface="Arial" pitchFamily="34" charset="0"/>
                          <a:cs typeface="B Titr" pitchFamily="2" charset="-78"/>
                        </a:rPr>
                        <a:t>             </a:t>
                      </a:r>
                      <a:r>
                        <a:rPr kumimoji="0" lang="ar-SA" sz="1600" b="1" i="0" u="none" strike="noStrike" cap="none" normalizeH="0" baseline="0" smtClean="0">
                          <a:ln>
                            <a:noFill/>
                          </a:ln>
                          <a:solidFill>
                            <a:schemeClr val="tx1"/>
                          </a:solidFill>
                          <a:effectLst/>
                          <a:latin typeface="Arial" pitchFamily="34" charset="0"/>
                          <a:cs typeface="B Titr" pitchFamily="2" charset="-78"/>
                        </a:rPr>
                        <a:t>    </a:t>
                      </a:r>
                      <a:r>
                        <a:rPr kumimoji="0" lang="fa-IR" sz="1600" b="1" i="0" u="none" strike="noStrike" cap="none" normalizeH="0" baseline="0" smtClean="0">
                          <a:ln>
                            <a:noFill/>
                          </a:ln>
                          <a:solidFill>
                            <a:schemeClr val="tx1"/>
                          </a:solidFill>
                          <a:effectLst/>
                          <a:latin typeface="Arial" pitchFamily="34" charset="0"/>
                          <a:cs typeface="B Titr" pitchFamily="2" charset="-78"/>
                        </a:rPr>
                        <a:t>رشد فروش صنعت</a:t>
                      </a:r>
                      <a:r>
                        <a:rPr kumimoji="0" lang="ar-SA" sz="1600" b="1" i="0" u="none" strike="noStrike" cap="none" normalizeH="0" baseline="0" smtClean="0">
                          <a:ln>
                            <a:noFill/>
                          </a:ln>
                          <a:solidFill>
                            <a:schemeClr val="tx1"/>
                          </a:solidFill>
                          <a:effectLst/>
                          <a:latin typeface="Arial" pitchFamily="34" charset="0"/>
                          <a:cs typeface="B Titr" pitchFamily="2" charset="-78"/>
                        </a:rPr>
                        <a:t>      </a:t>
                      </a:r>
                      <a:r>
                        <a:rPr kumimoji="0" lang="fa-IR" sz="1600" b="1" i="0" u="none" strike="noStrike" cap="none" normalizeH="0" baseline="0" smtClean="0">
                          <a:ln>
                            <a:noFill/>
                          </a:ln>
                          <a:solidFill>
                            <a:schemeClr val="tx1"/>
                          </a:solidFill>
                          <a:effectLst/>
                          <a:latin typeface="Arial" pitchFamily="34" charset="0"/>
                          <a:cs typeface="B Titr" pitchFamily="2" charset="-78"/>
                        </a:rPr>
                        <a:t>       </a:t>
                      </a:r>
                      <a:r>
                        <a:rPr kumimoji="0" lang="ar-SA" sz="1600" b="1" i="0" u="none" strike="noStrike" cap="none" normalizeH="0" baseline="0" smtClean="0">
                          <a:ln>
                            <a:noFill/>
                          </a:ln>
                          <a:solidFill>
                            <a:schemeClr val="tx1"/>
                          </a:solidFill>
                          <a:effectLst/>
                          <a:latin typeface="Arial" pitchFamily="34" charset="0"/>
                          <a:cs typeface="B Titr" pitchFamily="2" charset="-78"/>
                        </a:rPr>
                        <a:t>   </a:t>
                      </a:r>
                      <a:r>
                        <a:rPr kumimoji="0" lang="fa-IR" sz="1600" b="1" i="0" u="none" strike="noStrike" cap="none" normalizeH="0" baseline="0" smtClean="0">
                          <a:ln>
                            <a:noFill/>
                          </a:ln>
                          <a:solidFill>
                            <a:schemeClr val="tx1"/>
                          </a:solidFill>
                          <a:effectLst/>
                          <a:latin typeface="Arial" pitchFamily="34" charset="0"/>
                          <a:cs typeface="B Titr" pitchFamily="2" charset="-78"/>
                        </a:rPr>
                        <a:t>كم</a:t>
                      </a:r>
                      <a:endParaRPr kumimoji="0" lang="en-US" sz="1600" b="1" i="0" u="none" strike="noStrike" cap="none" normalizeH="0" baseline="0" smtClean="0">
                        <a:ln>
                          <a:noFill/>
                        </a:ln>
                        <a:solidFill>
                          <a:schemeClr val="tx1"/>
                        </a:solidFill>
                        <a:effectLst/>
                        <a:latin typeface="Arial" pitchFamily="34" charset="0"/>
                        <a:cs typeface="B Titr"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hlink">
                        <a:alpha val="7059"/>
                      </a:schemeClr>
                    </a:solidFill>
                  </a:tcPr>
                </a:tc>
                <a:tc hMerge="1">
                  <a:txBody>
                    <a:bodyPr/>
                    <a:lstStyle/>
                    <a:p>
                      <a:pPr rtl="1"/>
                      <a:endParaRPr lang="fa-I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ar-SA" sz="1200" b="0" i="0" u="none" strike="noStrike" cap="none" normalizeH="0" baseline="0" smtClean="0">
                        <a:ln>
                          <a:noFill/>
                        </a:ln>
                        <a:solidFill>
                          <a:schemeClr val="tx1"/>
                        </a:solidFill>
                        <a:effectLst/>
                        <a:latin typeface="Arial" pitchFamily="34" charset="0"/>
                        <a:cs typeface="B Titr"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hlink">
                        <a:alpha val="7059"/>
                      </a:schemeClr>
                    </a:solidFill>
                  </a:tcPr>
                </a:tc>
                <a:extLst>
                  <a:ext uri="{0D108BD9-81ED-4DB2-BD59-A6C34878D82A}">
                    <a16:rowId xmlns:a16="http://schemas.microsoft.com/office/drawing/2014/main" val="10002"/>
                  </a:ext>
                </a:extLst>
              </a:tr>
            </a:tbl>
          </a:graphicData>
        </a:graphic>
      </p:graphicFrame>
      <p:sp>
        <p:nvSpPr>
          <p:cNvPr id="224275" name="Oval 21"/>
          <p:cNvSpPr>
            <a:spLocks noChangeArrowheads="1"/>
          </p:cNvSpPr>
          <p:nvPr/>
        </p:nvSpPr>
        <p:spPr bwMode="auto">
          <a:xfrm>
            <a:off x="6523038" y="3786188"/>
            <a:ext cx="1681162" cy="838200"/>
          </a:xfrm>
          <a:prstGeom prst="ellipse">
            <a:avLst/>
          </a:prstGeom>
          <a:solidFill>
            <a:srgbClr val="B7EDA1"/>
          </a:solidFill>
          <a:ln w="12700" cap="sq" algn="ctr">
            <a:solidFill>
              <a:srgbClr val="008000"/>
            </a:solidFill>
            <a:round/>
            <a:headEnd type="none" w="sm" len="sm"/>
            <a:tailEnd type="none" w="sm" len="sm"/>
          </a:ln>
        </p:spPr>
        <p:txBody>
          <a:bodyPr wrap="none" lIns="0" tIns="0" rIns="0" bIns="0" anchor="ctr"/>
          <a:lstStyle/>
          <a:p>
            <a:pPr algn="ctr">
              <a:lnSpc>
                <a:spcPct val="80000"/>
              </a:lnSpc>
            </a:pPr>
            <a:r>
              <a:rPr lang="fa-IR" sz="1600" b="1">
                <a:cs typeface="B Nazanin" pitchFamily="2" charset="-78"/>
              </a:rPr>
              <a:t>توسعه محصول</a:t>
            </a:r>
          </a:p>
          <a:p>
            <a:pPr algn="ctr">
              <a:lnSpc>
                <a:spcPct val="80000"/>
              </a:lnSpc>
            </a:pPr>
            <a:r>
              <a:rPr lang="fa-IR" sz="1600" b="1">
                <a:cs typeface="B Nazanin" pitchFamily="2" charset="-78"/>
              </a:rPr>
              <a:t>تنوع همگون</a:t>
            </a:r>
            <a:endParaRPr lang="en-US" sz="1600" b="1">
              <a:cs typeface="B Nazanin" pitchFamily="2" charset="-78"/>
            </a:endParaRPr>
          </a:p>
        </p:txBody>
      </p:sp>
      <p:sp>
        <p:nvSpPr>
          <p:cNvPr id="224276" name="Oval 22"/>
          <p:cNvSpPr>
            <a:spLocks noChangeArrowheads="1"/>
          </p:cNvSpPr>
          <p:nvPr/>
        </p:nvSpPr>
        <p:spPr bwMode="auto">
          <a:xfrm>
            <a:off x="4040188" y="2278063"/>
            <a:ext cx="3803650" cy="1066800"/>
          </a:xfrm>
          <a:prstGeom prst="ellipse">
            <a:avLst/>
          </a:prstGeom>
          <a:solidFill>
            <a:srgbClr val="B7EDA1"/>
          </a:solidFill>
          <a:ln w="12700" cap="sq" algn="ctr">
            <a:solidFill>
              <a:srgbClr val="008000"/>
            </a:solidFill>
            <a:round/>
            <a:headEnd type="none" w="sm" len="sm"/>
            <a:tailEnd type="none" w="sm" len="sm"/>
          </a:ln>
        </p:spPr>
        <p:txBody>
          <a:bodyPr lIns="0" tIns="0" rIns="0" bIns="0" anchor="ctr"/>
          <a:lstStyle/>
          <a:p>
            <a:pPr algn="ctr">
              <a:spcBef>
                <a:spcPct val="20000"/>
              </a:spcBef>
            </a:pPr>
            <a:r>
              <a:rPr lang="fa-IR" sz="1600" b="1">
                <a:cs typeface="B Nazanin" pitchFamily="2" charset="-78"/>
              </a:rPr>
              <a:t>رسوخ در بازار</a:t>
            </a:r>
          </a:p>
          <a:p>
            <a:pPr algn="ctr">
              <a:spcBef>
                <a:spcPct val="20000"/>
              </a:spcBef>
            </a:pPr>
            <a:r>
              <a:rPr lang="fa-IR" sz="1600" b="1">
                <a:cs typeface="B Nazanin" pitchFamily="2" charset="-78"/>
              </a:rPr>
              <a:t>توسعه بازار</a:t>
            </a:r>
          </a:p>
          <a:p>
            <a:pPr algn="ctr">
              <a:spcBef>
                <a:spcPct val="20000"/>
              </a:spcBef>
            </a:pPr>
            <a:r>
              <a:rPr lang="fa-IR" sz="1600" b="1">
                <a:cs typeface="B Nazanin" pitchFamily="2" charset="-78"/>
              </a:rPr>
              <a:t>توسعه محصول</a:t>
            </a:r>
            <a:endParaRPr lang="en-US" sz="1600" b="1">
              <a:cs typeface="B Nazanin" pitchFamily="2" charset="-78"/>
            </a:endParaRPr>
          </a:p>
        </p:txBody>
      </p:sp>
      <p:sp>
        <p:nvSpPr>
          <p:cNvPr id="224277" name="Oval 23"/>
          <p:cNvSpPr>
            <a:spLocks noChangeArrowheads="1"/>
          </p:cNvSpPr>
          <p:nvPr/>
        </p:nvSpPr>
        <p:spPr bwMode="auto">
          <a:xfrm>
            <a:off x="4022726" y="3802063"/>
            <a:ext cx="1768475" cy="838200"/>
          </a:xfrm>
          <a:prstGeom prst="ellipse">
            <a:avLst/>
          </a:prstGeom>
          <a:solidFill>
            <a:srgbClr val="B7EDA1"/>
          </a:solidFill>
          <a:ln w="12700" cap="sq" algn="ctr">
            <a:solidFill>
              <a:srgbClr val="008000"/>
            </a:solidFill>
            <a:round/>
            <a:headEnd type="none" w="sm" len="sm"/>
            <a:tailEnd type="none" w="sm" len="sm"/>
          </a:ln>
        </p:spPr>
        <p:txBody>
          <a:bodyPr lIns="0" tIns="0" rIns="0" bIns="0" anchor="ctr"/>
          <a:lstStyle/>
          <a:p>
            <a:pPr algn="ctr"/>
            <a:r>
              <a:rPr lang="fa-IR" sz="1600">
                <a:cs typeface="B Nazanin" pitchFamily="2" charset="-78"/>
              </a:rPr>
              <a:t>كاهش فعاليت‌ها</a:t>
            </a:r>
          </a:p>
          <a:p>
            <a:pPr algn="ctr"/>
            <a:r>
              <a:rPr lang="fa-IR" sz="1600">
                <a:cs typeface="B Nazanin" pitchFamily="2" charset="-78"/>
              </a:rPr>
              <a:t>كاهش هزينه‌ها</a:t>
            </a:r>
          </a:p>
          <a:p>
            <a:pPr algn="ctr"/>
            <a:r>
              <a:rPr lang="fa-IR" sz="1600">
                <a:cs typeface="B Nazanin" pitchFamily="2" charset="-78"/>
              </a:rPr>
              <a:t>انحلال</a:t>
            </a:r>
            <a:endParaRPr lang="en-US" sz="1600">
              <a:cs typeface="B Nazanin" pitchFamily="2" charset="-78"/>
            </a:endParaRPr>
          </a:p>
        </p:txBody>
      </p:sp>
      <p:sp>
        <p:nvSpPr>
          <p:cNvPr id="224278" name="Oval 24"/>
          <p:cNvSpPr>
            <a:spLocks noChangeArrowheads="1"/>
          </p:cNvSpPr>
          <p:nvPr/>
        </p:nvSpPr>
        <p:spPr bwMode="auto">
          <a:xfrm>
            <a:off x="6621463" y="2354263"/>
            <a:ext cx="1592262" cy="914400"/>
          </a:xfrm>
          <a:prstGeom prst="ellipse">
            <a:avLst/>
          </a:prstGeom>
          <a:solidFill>
            <a:srgbClr val="B7EDA1"/>
          </a:solidFill>
          <a:ln w="12700" cap="sq" algn="ctr">
            <a:solidFill>
              <a:srgbClr val="008000"/>
            </a:solidFill>
            <a:round/>
            <a:headEnd type="none" w="sm" len="sm"/>
            <a:tailEnd type="none" w="sm" len="sm"/>
          </a:ln>
        </p:spPr>
        <p:txBody>
          <a:bodyPr wrap="none" lIns="0" tIns="0" rIns="0" bIns="0" anchor="ctr"/>
          <a:lstStyle/>
          <a:p>
            <a:pPr algn="ctr">
              <a:lnSpc>
                <a:spcPct val="80000"/>
              </a:lnSpc>
            </a:pPr>
            <a:r>
              <a:rPr lang="fa-IR" sz="1600" b="1">
                <a:cs typeface="B Nazanin" pitchFamily="2" charset="-78"/>
              </a:rPr>
              <a:t>يك‌پارچگي افقي</a:t>
            </a:r>
          </a:p>
          <a:p>
            <a:pPr algn="ctr">
              <a:lnSpc>
                <a:spcPct val="80000"/>
              </a:lnSpc>
            </a:pPr>
            <a:r>
              <a:rPr lang="fa-IR" sz="1600" b="1">
                <a:cs typeface="B Nazanin" pitchFamily="2" charset="-78"/>
              </a:rPr>
              <a:t>يك‌پارچگي عمودي</a:t>
            </a:r>
          </a:p>
          <a:p>
            <a:pPr algn="ctr">
              <a:lnSpc>
                <a:spcPct val="80000"/>
              </a:lnSpc>
            </a:pPr>
            <a:r>
              <a:rPr lang="fa-IR" sz="1600" b="1">
                <a:cs typeface="B Nazanin" pitchFamily="2" charset="-78"/>
              </a:rPr>
              <a:t>مشاركت</a:t>
            </a:r>
            <a:endParaRPr lang="en-US" sz="1600" b="1">
              <a:cs typeface="B Nazanin" pitchFamily="2" charset="-78"/>
            </a:endParaRPr>
          </a:p>
        </p:txBody>
      </p:sp>
      <p:sp>
        <p:nvSpPr>
          <p:cNvPr id="4" name="Slide Number Placeholder 3"/>
          <p:cNvSpPr>
            <a:spLocks noGrp="1"/>
          </p:cNvSpPr>
          <p:nvPr>
            <p:ph type="sldNum" sz="quarter" idx="12"/>
          </p:nvPr>
        </p:nvSpPr>
        <p:spPr/>
        <p:txBody>
          <a:bodyPr/>
          <a:lstStyle/>
          <a:p>
            <a:fld id="{2E913F20-3FAA-4128-8D06-C3B0AA9DFCF9}" type="slidenum">
              <a:rPr lang="en-US" smtClean="0"/>
              <a:t>176</a:t>
            </a:fld>
            <a:endParaRPr lang="en-US"/>
          </a:p>
        </p:txBody>
      </p:sp>
    </p:spTree>
    <p:extLst>
      <p:ext uri="{BB962C8B-B14F-4D97-AF65-F5344CB8AC3E}">
        <p14:creationId xmlns:p14="http://schemas.microsoft.com/office/powerpoint/2010/main" val="1500242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2000"/>
                                        <p:tgtEl>
                                          <p:spTgt spid="3"/>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224278"/>
                                        </p:tgtEl>
                                        <p:attrNameLst>
                                          <p:attrName>style.visibility</p:attrName>
                                        </p:attrNameLst>
                                      </p:cBhvr>
                                      <p:to>
                                        <p:strVal val="visible"/>
                                      </p:to>
                                    </p:set>
                                    <p:animEffect transition="in" filter="circle(in)">
                                      <p:cBhvr>
                                        <p:cTn id="14" dur="1000"/>
                                        <p:tgtEl>
                                          <p:spTgt spid="224278"/>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24276"/>
                                        </p:tgtEl>
                                        <p:attrNameLst>
                                          <p:attrName>style.visibility</p:attrName>
                                        </p:attrNameLst>
                                      </p:cBhvr>
                                      <p:to>
                                        <p:strVal val="visible"/>
                                      </p:to>
                                    </p:set>
                                    <p:animEffect transition="in" filter="circle(in)">
                                      <p:cBhvr>
                                        <p:cTn id="17" dur="1000"/>
                                        <p:tgtEl>
                                          <p:spTgt spid="22427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24275"/>
                                        </p:tgtEl>
                                        <p:attrNameLst>
                                          <p:attrName>style.visibility</p:attrName>
                                        </p:attrNameLst>
                                      </p:cBhvr>
                                      <p:to>
                                        <p:strVal val="visible"/>
                                      </p:to>
                                    </p:set>
                                    <p:animEffect transition="in" filter="circle(in)">
                                      <p:cBhvr>
                                        <p:cTn id="20" dur="1000"/>
                                        <p:tgtEl>
                                          <p:spTgt spid="22427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24277"/>
                                        </p:tgtEl>
                                        <p:attrNameLst>
                                          <p:attrName>style.visibility</p:attrName>
                                        </p:attrNameLst>
                                      </p:cBhvr>
                                      <p:to>
                                        <p:strVal val="visible"/>
                                      </p:to>
                                    </p:set>
                                    <p:animEffect transition="in" filter="circle(in)">
                                      <p:cBhvr>
                                        <p:cTn id="23" dur="1000"/>
                                        <p:tgtEl>
                                          <p:spTgt spid="22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4275" grpId="0" animBg="1"/>
      <p:bldP spid="224276" grpId="0" animBg="1"/>
      <p:bldP spid="224277" grpId="0" animBg="1"/>
      <p:bldP spid="224278"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595563" y="614363"/>
            <a:ext cx="6786562" cy="457200"/>
          </a:xfrm>
          <a:prstGeom prst="rect">
            <a:avLst/>
          </a:prstGeom>
        </p:spPr>
        <p:txBody>
          <a:bodyPr/>
          <a:lstStyle/>
          <a:p>
            <a:pPr algn="ctr">
              <a:defRPr/>
            </a:pPr>
            <a:r>
              <a:rPr lang="fa-IR" sz="2800" b="1" dirty="0">
                <a:solidFill>
                  <a:srgbClr val="C00000"/>
                </a:solidFill>
                <a:latin typeface="+mj-lt"/>
                <a:ea typeface="+mj-ea"/>
                <a:cs typeface="B Titr" pitchFamily="2" charset="-78"/>
              </a:rPr>
              <a:t>گونه‌هاي استراتژيك تجاري (پورتر)</a:t>
            </a:r>
            <a:endParaRPr lang="en-US" sz="2800" b="1" dirty="0">
              <a:solidFill>
                <a:srgbClr val="C00000"/>
              </a:solidFill>
              <a:latin typeface="+mj-lt"/>
              <a:ea typeface="+mj-ea"/>
              <a:cs typeface="B Titr" pitchFamily="2" charset="-78"/>
            </a:endParaRPr>
          </a:p>
        </p:txBody>
      </p:sp>
      <p:graphicFrame>
        <p:nvGraphicFramePr>
          <p:cNvPr id="3" name="Group 4"/>
          <p:cNvGraphicFramePr>
            <a:graphicFrameLocks noGrp="1"/>
          </p:cNvGraphicFramePr>
          <p:nvPr/>
        </p:nvGraphicFramePr>
        <p:xfrm>
          <a:off x="2595515" y="1285876"/>
          <a:ext cx="6786610" cy="4495801"/>
        </p:xfrm>
        <a:graphic>
          <a:graphicData uri="http://schemas.openxmlformats.org/drawingml/2006/table">
            <a:tbl>
              <a:tblPr rtl="1"/>
              <a:tblGrid>
                <a:gridCol w="3063400">
                  <a:extLst>
                    <a:ext uri="{9D8B030D-6E8A-4147-A177-3AD203B41FA5}">
                      <a16:colId xmlns:a16="http://schemas.microsoft.com/office/drawing/2014/main" val="20000"/>
                    </a:ext>
                  </a:extLst>
                </a:gridCol>
                <a:gridCol w="2815972">
                  <a:extLst>
                    <a:ext uri="{9D8B030D-6E8A-4147-A177-3AD203B41FA5}">
                      <a16:colId xmlns:a16="http://schemas.microsoft.com/office/drawing/2014/main" val="20001"/>
                    </a:ext>
                  </a:extLst>
                </a:gridCol>
                <a:gridCol w="907238">
                  <a:extLst>
                    <a:ext uri="{9D8B030D-6E8A-4147-A177-3AD203B41FA5}">
                      <a16:colId xmlns:a16="http://schemas.microsoft.com/office/drawing/2014/main" val="20002"/>
                    </a:ext>
                  </a:extLst>
                </a:gridCol>
              </a:tblGrid>
              <a:tr h="2176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cs typeface="B Titr" pitchFamily="2" charset="-78"/>
                        </a:rPr>
                        <a:t>تمايز</a:t>
                      </a:r>
                      <a:endParaRPr kumimoji="0" lang="en-US" sz="2800" b="1" i="0" u="none" strike="noStrike" cap="none" normalizeH="0" baseline="0" dirty="0" smtClean="0">
                        <a:ln>
                          <a:noFill/>
                        </a:ln>
                        <a:solidFill>
                          <a:schemeClr val="tx1"/>
                        </a:solidFill>
                        <a:effectLst/>
                        <a:latin typeface="Arial" pitchFamily="34" charset="0"/>
                        <a:cs typeface="B Titr"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60000"/>
                        <a:lumOff val="40000"/>
                        <a:alpha val="21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cs typeface="B Titr" pitchFamily="2" charset="-78"/>
                        </a:rPr>
                        <a:t>تمايز محور</a:t>
                      </a:r>
                      <a:endParaRPr kumimoji="0" lang="en-US" sz="2000" b="0" i="0" u="none" strike="noStrike" cap="none" normalizeH="0" baseline="0" dirty="0" smtClean="0">
                        <a:ln>
                          <a:noFill/>
                        </a:ln>
                        <a:solidFill>
                          <a:schemeClr val="tx1"/>
                        </a:solidFill>
                        <a:effectLst/>
                        <a:latin typeface="Arial" pitchFamily="34" charset="0"/>
                        <a:cs typeface="B Titr"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60000"/>
                        <a:lumOff val="40000"/>
                        <a:alpha val="21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rgbClr val="0000CC"/>
                          </a:solidFill>
                          <a:effectLst/>
                          <a:latin typeface="Arial" pitchFamily="34" charset="0"/>
                          <a:cs typeface="B Titr" pitchFamily="2" charset="-78"/>
                        </a:rPr>
                        <a:t>تمايز</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a-IR" sz="1600" b="0" i="0" u="none" strike="noStrike" cap="none" normalizeH="0" baseline="0" dirty="0" smtClean="0">
                        <a:ln>
                          <a:noFill/>
                        </a:ln>
                        <a:solidFill>
                          <a:srgbClr val="0000CC"/>
                        </a:solidFill>
                        <a:effectLst/>
                        <a:latin typeface="Arial" pitchFamily="34" charset="0"/>
                        <a:cs typeface="B Titr" pitchFamily="2" charset="-7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a-IR" sz="1600" b="0" i="0" u="none" strike="noStrike" cap="none" normalizeH="0" baseline="0" dirty="0" smtClean="0">
                        <a:ln>
                          <a:noFill/>
                        </a:ln>
                        <a:solidFill>
                          <a:srgbClr val="0000CC"/>
                        </a:solidFill>
                        <a:effectLst/>
                        <a:latin typeface="Arial" pitchFamily="34" charset="0"/>
                        <a:cs typeface="B Titr" pitchFamily="2" charset="-7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0000CC"/>
                        </a:solidFill>
                        <a:effectLst/>
                        <a:latin typeface="Arial" pitchFamily="34" charset="0"/>
                        <a:cs typeface="B Titr" pitchFamily="2" charset="-7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a-IR" sz="1600" b="0" i="0" u="none" strike="noStrike" cap="none" normalizeH="0" baseline="0" dirty="0" smtClean="0">
                        <a:ln>
                          <a:noFill/>
                        </a:ln>
                        <a:solidFill>
                          <a:srgbClr val="0000CC"/>
                        </a:solidFill>
                        <a:effectLst/>
                        <a:latin typeface="Arial" pitchFamily="34" charset="0"/>
                        <a:cs typeface="B Titr" pitchFamily="2" charset="-7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rgbClr val="0000CC"/>
                          </a:solidFill>
                          <a:effectLst/>
                          <a:latin typeface="Arial" pitchFamily="34" charset="0"/>
                          <a:cs typeface="B Titr" pitchFamily="2" charset="-78"/>
                        </a:rPr>
                        <a:t>مزيت رقابتي</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0000CC"/>
                        </a:solidFill>
                        <a:effectLst/>
                        <a:latin typeface="Arial" pitchFamily="34" charset="0"/>
                        <a:cs typeface="B Titr" pitchFamily="2" charset="-7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a-IR" sz="1600" b="0" i="0" u="none" strike="noStrike" cap="none" normalizeH="0" baseline="0" dirty="0" smtClean="0">
                        <a:ln>
                          <a:noFill/>
                        </a:ln>
                        <a:solidFill>
                          <a:srgbClr val="0000CC"/>
                        </a:solidFill>
                        <a:effectLst/>
                        <a:latin typeface="Arial" pitchFamily="34" charset="0"/>
                        <a:cs typeface="B Titr" pitchFamily="2" charset="-7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a-IR" sz="1600" b="0" i="0" u="none" strike="noStrike" cap="none" normalizeH="0" baseline="0" dirty="0" smtClean="0">
                        <a:ln>
                          <a:noFill/>
                        </a:ln>
                        <a:solidFill>
                          <a:srgbClr val="0000CC"/>
                        </a:solidFill>
                        <a:effectLst/>
                        <a:latin typeface="Arial" pitchFamily="34" charset="0"/>
                        <a:cs typeface="B Titr" pitchFamily="2" charset="-7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rgbClr val="0000CC"/>
                          </a:solidFill>
                          <a:effectLst/>
                          <a:latin typeface="Arial" pitchFamily="34" charset="0"/>
                          <a:cs typeface="B Titr" pitchFamily="2" charset="-78"/>
                        </a:rPr>
                        <a:t>كاهش هزينه</a:t>
                      </a:r>
                      <a:r>
                        <a:rPr kumimoji="0" lang="en-US" sz="1600" b="0" i="0" u="none" strike="noStrike" cap="none" normalizeH="0" baseline="0" dirty="0" smtClean="0">
                          <a:ln>
                            <a:noFill/>
                          </a:ln>
                          <a:solidFill>
                            <a:srgbClr val="0000CC"/>
                          </a:solidFill>
                          <a:effectLst/>
                          <a:latin typeface="Arial" pitchFamily="34" charset="0"/>
                          <a:cs typeface="B Titr" pitchFamily="2" charset="-78"/>
                        </a:rPr>
                        <a:t> </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978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cs typeface="B Titr" pitchFamily="2" charset="-78"/>
                        </a:rPr>
                        <a:t>رهبري هزينه‌ها</a:t>
                      </a:r>
                      <a:endParaRPr kumimoji="0" lang="en-US" sz="2000" b="0" i="0" u="none" strike="noStrike" cap="none" normalizeH="0" baseline="0" dirty="0" smtClean="0">
                        <a:ln>
                          <a:noFill/>
                        </a:ln>
                        <a:solidFill>
                          <a:schemeClr val="tx1"/>
                        </a:solidFill>
                        <a:effectLst/>
                        <a:latin typeface="Arial" pitchFamily="34" charset="0"/>
                        <a:cs typeface="B Titr"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60000"/>
                        <a:lumOff val="40000"/>
                        <a:alpha val="21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600" b="1" i="0" u="none" strike="noStrike" cap="none" normalizeH="0" baseline="0" dirty="0" smtClean="0">
                          <a:ln>
                            <a:noFill/>
                          </a:ln>
                          <a:solidFill>
                            <a:schemeClr val="tx1"/>
                          </a:solidFill>
                          <a:effectLst/>
                          <a:latin typeface="Arial" pitchFamily="34" charset="0"/>
                          <a:cs typeface="B Titr" pitchFamily="2" charset="-78"/>
                        </a:rPr>
                        <a:t>هزينه محور</a:t>
                      </a:r>
                      <a:endParaRPr kumimoji="0" lang="en-US" sz="2000" b="0" i="0" u="none" strike="noStrike" cap="none" normalizeH="0" baseline="0" dirty="0" smtClean="0">
                        <a:ln>
                          <a:noFill/>
                        </a:ln>
                        <a:solidFill>
                          <a:schemeClr val="tx1"/>
                        </a:solidFill>
                        <a:effectLst/>
                        <a:latin typeface="Arial" pitchFamily="34" charset="0"/>
                        <a:cs typeface="B Titr"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60000"/>
                        <a:lumOff val="40000"/>
                        <a:alpha val="21000"/>
                      </a:schemeClr>
                    </a:solidFill>
                  </a:tcPr>
                </a:tc>
                <a:tc vMerge="1">
                  <a:txBody>
                    <a:bodyPr/>
                    <a:lstStyle/>
                    <a:p>
                      <a:pPr rtl="1"/>
                      <a:endParaRPr lang="fa-IR"/>
                    </a:p>
                  </a:txBody>
                  <a:tcPr/>
                </a:tc>
                <a:extLst>
                  <a:ext uri="{0D108BD9-81ED-4DB2-BD59-A6C34878D82A}">
                    <a16:rowId xmlns:a16="http://schemas.microsoft.com/office/drawing/2014/main" val="10001"/>
                  </a:ext>
                </a:extLst>
              </a:tr>
              <a:tr h="34131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rgbClr val="0000CC"/>
                          </a:solidFill>
                          <a:effectLst/>
                          <a:latin typeface="Arial" pitchFamily="34" charset="0"/>
                          <a:cs typeface="B Titr" pitchFamily="2" charset="-78"/>
                        </a:rPr>
                        <a:t>وسيع</a:t>
                      </a:r>
                      <a:r>
                        <a:rPr kumimoji="0" lang="ar-SA" sz="1600" b="1" i="0" u="none" strike="noStrike" cap="none" normalizeH="0" baseline="0" dirty="0" smtClean="0">
                          <a:ln>
                            <a:noFill/>
                          </a:ln>
                          <a:solidFill>
                            <a:srgbClr val="0000CC"/>
                          </a:solidFill>
                          <a:effectLst/>
                          <a:latin typeface="Arial" pitchFamily="34" charset="0"/>
                          <a:cs typeface="B Titr" pitchFamily="2" charset="-78"/>
                        </a:rPr>
                        <a:t>  </a:t>
                      </a:r>
                      <a:r>
                        <a:rPr kumimoji="0" lang="fa-IR" sz="1600" b="1" i="0" u="none" strike="noStrike" cap="none" normalizeH="0" baseline="0" dirty="0" smtClean="0">
                          <a:ln>
                            <a:noFill/>
                          </a:ln>
                          <a:solidFill>
                            <a:srgbClr val="0000CC"/>
                          </a:solidFill>
                          <a:effectLst/>
                          <a:latin typeface="Arial" pitchFamily="34" charset="0"/>
                          <a:cs typeface="B Titr" pitchFamily="2" charset="-78"/>
                        </a:rPr>
                        <a:t>                       </a:t>
                      </a:r>
                      <a:r>
                        <a:rPr kumimoji="0" lang="ar-SA" sz="1600" b="1" i="0" u="none" strike="noStrike" cap="none" normalizeH="0" baseline="0" dirty="0" smtClean="0">
                          <a:ln>
                            <a:noFill/>
                          </a:ln>
                          <a:solidFill>
                            <a:srgbClr val="0000CC"/>
                          </a:solidFill>
                          <a:effectLst/>
                          <a:latin typeface="Arial" pitchFamily="34" charset="0"/>
                          <a:cs typeface="B Titr" pitchFamily="2" charset="-78"/>
                        </a:rPr>
                        <a:t>     </a:t>
                      </a:r>
                      <a:r>
                        <a:rPr kumimoji="0" lang="fa-IR" sz="1600" b="1" i="0" u="none" strike="noStrike" cap="none" normalizeH="0" baseline="0" dirty="0" smtClean="0">
                          <a:ln>
                            <a:noFill/>
                          </a:ln>
                          <a:solidFill>
                            <a:srgbClr val="0000CC"/>
                          </a:solidFill>
                          <a:effectLst/>
                          <a:latin typeface="Arial" pitchFamily="34" charset="0"/>
                          <a:cs typeface="B Titr" pitchFamily="2" charset="-78"/>
                        </a:rPr>
                        <a:t>قلمرو رقابت</a:t>
                      </a:r>
                      <a:r>
                        <a:rPr kumimoji="0" lang="ar-SA" sz="1600" b="1" i="0" u="none" strike="noStrike" cap="none" normalizeH="0" baseline="0" dirty="0" smtClean="0">
                          <a:ln>
                            <a:noFill/>
                          </a:ln>
                          <a:solidFill>
                            <a:srgbClr val="0000CC"/>
                          </a:solidFill>
                          <a:effectLst/>
                          <a:latin typeface="Arial" pitchFamily="34" charset="0"/>
                          <a:cs typeface="B Titr" pitchFamily="2" charset="-78"/>
                        </a:rPr>
                        <a:t>      </a:t>
                      </a:r>
                      <a:r>
                        <a:rPr kumimoji="0" lang="fa-IR" sz="1600" b="1" i="0" u="none" strike="noStrike" cap="none" normalizeH="0" baseline="0" dirty="0" smtClean="0">
                          <a:ln>
                            <a:noFill/>
                          </a:ln>
                          <a:solidFill>
                            <a:srgbClr val="0000CC"/>
                          </a:solidFill>
                          <a:effectLst/>
                          <a:latin typeface="Arial" pitchFamily="34" charset="0"/>
                          <a:cs typeface="B Titr" pitchFamily="2" charset="-78"/>
                        </a:rPr>
                        <a:t>           </a:t>
                      </a:r>
                      <a:r>
                        <a:rPr kumimoji="0" lang="ar-SA" sz="1600" b="1" i="0" u="none" strike="noStrike" cap="none" normalizeH="0" baseline="0" dirty="0" smtClean="0">
                          <a:ln>
                            <a:noFill/>
                          </a:ln>
                          <a:solidFill>
                            <a:srgbClr val="0000CC"/>
                          </a:solidFill>
                          <a:effectLst/>
                          <a:latin typeface="Arial" pitchFamily="34" charset="0"/>
                          <a:cs typeface="B Titr" pitchFamily="2" charset="-78"/>
                        </a:rPr>
                        <a:t>   </a:t>
                      </a:r>
                      <a:r>
                        <a:rPr kumimoji="0" lang="fa-IR" sz="1600" b="1" i="0" u="none" strike="noStrike" cap="none" normalizeH="0" baseline="0" dirty="0" smtClean="0">
                          <a:ln>
                            <a:noFill/>
                          </a:ln>
                          <a:solidFill>
                            <a:srgbClr val="0000CC"/>
                          </a:solidFill>
                          <a:effectLst/>
                          <a:latin typeface="Arial" pitchFamily="34" charset="0"/>
                          <a:cs typeface="B Titr" pitchFamily="2" charset="-78"/>
                        </a:rPr>
                        <a:t>محدود</a:t>
                      </a:r>
                      <a:endParaRPr kumimoji="0" lang="en-US" sz="1600" b="1" i="0" u="none" strike="noStrike" cap="none" normalizeH="0" baseline="0" dirty="0" smtClean="0">
                        <a:ln>
                          <a:noFill/>
                        </a:ln>
                        <a:solidFill>
                          <a:srgbClr val="0000CC"/>
                        </a:solidFill>
                        <a:effectLst/>
                        <a:latin typeface="Arial" pitchFamily="34" charset="0"/>
                        <a:cs typeface="B Titr"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hMerge="1">
                  <a:txBody>
                    <a:bodyPr/>
                    <a:lstStyle/>
                    <a:p>
                      <a:pPr rtl="1"/>
                      <a:endParaRPr lang="fa-I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a-IR" sz="1600" b="0" i="0" u="none" strike="noStrike" cap="none" normalizeH="0" baseline="0" dirty="0" smtClean="0">
                        <a:ln>
                          <a:noFill/>
                        </a:ln>
                        <a:solidFill>
                          <a:srgbClr val="0000CC"/>
                        </a:solidFill>
                        <a:effectLst/>
                        <a:latin typeface="Arial" pitchFamily="34" charset="0"/>
                        <a:cs typeface="B Titr"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2E913F20-3FAA-4128-8D06-C3B0AA9DFCF9}" type="slidenum">
              <a:rPr lang="en-US" smtClean="0"/>
              <a:t>177</a:t>
            </a:fld>
            <a:endParaRPr lang="en-US"/>
          </a:p>
        </p:txBody>
      </p:sp>
    </p:spTree>
    <p:extLst>
      <p:ext uri="{BB962C8B-B14F-4D97-AF65-F5344CB8AC3E}">
        <p14:creationId xmlns:p14="http://schemas.microsoft.com/office/powerpoint/2010/main" val="2381602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2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8313" y="2384425"/>
            <a:ext cx="8215312" cy="1754326"/>
          </a:xfrm>
          <a:prstGeom prst="rect">
            <a:avLst/>
          </a:prstGeom>
          <a:noFill/>
          <a:effectLst>
            <a:outerShdw blurRad="50800" dist="38100" dir="5400000" algn="t" rotWithShape="0">
              <a:prstClr val="black">
                <a:alpha val="40000"/>
              </a:prstClr>
            </a:outerShdw>
          </a:effectLst>
        </p:spPr>
        <p:txBody>
          <a:bodyPr rtlCol="1">
            <a:spAutoFit/>
          </a:bodyPr>
          <a:lstStyle/>
          <a:p>
            <a:pPr algn="ctr">
              <a:lnSpc>
                <a:spcPct val="150000"/>
              </a:lnSpc>
              <a:defRPr/>
            </a:pPr>
            <a:r>
              <a:rPr lang="fa-IR" sz="7200" dirty="0">
                <a:latin typeface="Arial" pitchFamily="34" charset="0"/>
                <a:cs typeface="B Titr" pitchFamily="2" charset="-78"/>
              </a:rPr>
              <a:t>اجرای استراتژی</a:t>
            </a:r>
            <a:endParaRPr lang="fa-IR" sz="23900" dirty="0">
              <a:latin typeface="Arial" pitchFamily="34" charset="0"/>
              <a:cs typeface="B Titr"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178</a:t>
            </a:fld>
            <a:endParaRPr lang="en-US"/>
          </a:p>
        </p:txBody>
      </p:sp>
    </p:spTree>
    <p:extLst>
      <p:ext uri="{BB962C8B-B14F-4D97-AF65-F5344CB8AC3E}">
        <p14:creationId xmlns:p14="http://schemas.microsoft.com/office/powerpoint/2010/main" val="1955257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flipH="1">
            <a:off x="8670925" y="3143251"/>
            <a:ext cx="425450" cy="11113"/>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sp>
        <p:nvSpPr>
          <p:cNvPr id="3" name="Line 11"/>
          <p:cNvSpPr>
            <a:spLocks noChangeShapeType="1"/>
          </p:cNvSpPr>
          <p:nvPr/>
        </p:nvSpPr>
        <p:spPr bwMode="auto">
          <a:xfrm flipH="1">
            <a:off x="7239000" y="3143251"/>
            <a:ext cx="425450" cy="11113"/>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sp>
        <p:nvSpPr>
          <p:cNvPr id="4" name="Rectangle 2"/>
          <p:cNvSpPr>
            <a:spLocks noChangeArrowheads="1"/>
          </p:cNvSpPr>
          <p:nvPr/>
        </p:nvSpPr>
        <p:spPr bwMode="auto">
          <a:xfrm>
            <a:off x="8945563" y="2625726"/>
            <a:ext cx="1008062" cy="10080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lnSpc>
                <a:spcPct val="120000"/>
              </a:lnSpc>
              <a:defRPr/>
            </a:pPr>
            <a:r>
              <a:rPr lang="fa-IR">
                <a:cs typeface="B Titr" pitchFamily="2" charset="-78"/>
              </a:rPr>
              <a:t>تعیین </a:t>
            </a:r>
          </a:p>
          <a:p>
            <a:pPr algn="ctr">
              <a:lnSpc>
                <a:spcPct val="120000"/>
              </a:lnSpc>
              <a:defRPr/>
            </a:pPr>
            <a:r>
              <a:rPr lang="fa-IR">
                <a:cs typeface="B Titr" pitchFamily="2" charset="-78"/>
              </a:rPr>
              <a:t>ماموریت </a:t>
            </a:r>
            <a:endParaRPr lang="en-US">
              <a:cs typeface="B Titr" pitchFamily="2" charset="-78"/>
            </a:endParaRPr>
          </a:p>
        </p:txBody>
      </p:sp>
      <p:sp>
        <p:nvSpPr>
          <p:cNvPr id="5" name="Rectangle 4"/>
          <p:cNvSpPr>
            <a:spLocks noChangeArrowheads="1"/>
          </p:cNvSpPr>
          <p:nvPr/>
        </p:nvSpPr>
        <p:spPr bwMode="auto">
          <a:xfrm>
            <a:off x="7596189" y="2625726"/>
            <a:ext cx="1036637" cy="10080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lnSpc>
                <a:spcPct val="120000"/>
              </a:lnSpc>
              <a:defRPr/>
            </a:pPr>
            <a:r>
              <a:rPr lang="fa-IR">
                <a:cs typeface="B Titr" pitchFamily="2" charset="-78"/>
              </a:rPr>
              <a:t>تعیین </a:t>
            </a:r>
          </a:p>
          <a:p>
            <a:pPr algn="ctr">
              <a:lnSpc>
                <a:spcPct val="120000"/>
              </a:lnSpc>
              <a:defRPr/>
            </a:pPr>
            <a:r>
              <a:rPr lang="fa-IR">
                <a:cs typeface="B Titr" pitchFamily="2" charset="-78"/>
              </a:rPr>
              <a:t>هدفهای </a:t>
            </a:r>
          </a:p>
          <a:p>
            <a:pPr algn="ctr">
              <a:lnSpc>
                <a:spcPct val="120000"/>
              </a:lnSpc>
              <a:defRPr/>
            </a:pPr>
            <a:r>
              <a:rPr lang="fa-IR">
                <a:cs typeface="B Titr" pitchFamily="2" charset="-78"/>
              </a:rPr>
              <a:t>بلند مدت </a:t>
            </a:r>
            <a:endParaRPr lang="en-US">
              <a:cs typeface="B Titr" pitchFamily="2" charset="-78"/>
            </a:endParaRPr>
          </a:p>
        </p:txBody>
      </p:sp>
      <p:grpSp>
        <p:nvGrpSpPr>
          <p:cNvPr id="6" name="Group 6"/>
          <p:cNvGrpSpPr>
            <a:grpSpLocks/>
          </p:cNvGrpSpPr>
          <p:nvPr/>
        </p:nvGrpSpPr>
        <p:grpSpPr bwMode="auto">
          <a:xfrm>
            <a:off x="1738314" y="2625726"/>
            <a:ext cx="1570037" cy="1008063"/>
            <a:chOff x="150" y="1654"/>
            <a:chExt cx="802" cy="635"/>
          </a:xfrm>
        </p:grpSpPr>
        <p:sp>
          <p:nvSpPr>
            <p:cNvPr id="7" name="Line 8"/>
            <p:cNvSpPr>
              <a:spLocks noChangeShapeType="1"/>
            </p:cNvSpPr>
            <p:nvPr/>
          </p:nvSpPr>
          <p:spPr bwMode="auto">
            <a:xfrm flipH="1">
              <a:off x="676" y="1982"/>
              <a:ext cx="276" cy="7"/>
            </a:xfrm>
            <a:prstGeom prst="line">
              <a:avLst/>
            </a:prstGeom>
            <a:ln>
              <a:solidFill>
                <a:schemeClr val="tx1"/>
              </a:solidFill>
              <a:headEnd/>
              <a:tailEnd type="triangle" w="med" len="me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fa-IR"/>
            </a:p>
          </p:txBody>
        </p:sp>
        <p:sp>
          <p:nvSpPr>
            <p:cNvPr id="8" name="Rectangle 7"/>
            <p:cNvSpPr>
              <a:spLocks noChangeArrowheads="1"/>
            </p:cNvSpPr>
            <p:nvPr/>
          </p:nvSpPr>
          <p:spPr bwMode="auto">
            <a:xfrm>
              <a:off x="150" y="1654"/>
              <a:ext cx="507" cy="63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lnSpc>
                  <a:spcPct val="120000"/>
                </a:lnSpc>
                <a:defRPr/>
              </a:pPr>
              <a:r>
                <a:rPr lang="fa-IR" dirty="0">
                  <a:cs typeface="B Titr" pitchFamily="2" charset="-78"/>
                </a:rPr>
                <a:t>محاسبه و </a:t>
              </a:r>
            </a:p>
            <a:p>
              <a:pPr algn="ctr">
                <a:lnSpc>
                  <a:spcPct val="120000"/>
                </a:lnSpc>
                <a:defRPr/>
              </a:pPr>
              <a:r>
                <a:rPr lang="fa-IR" dirty="0">
                  <a:cs typeface="B Titr" pitchFamily="2" charset="-78"/>
                </a:rPr>
                <a:t>ارزیابی </a:t>
              </a:r>
            </a:p>
            <a:p>
              <a:pPr algn="ctr">
                <a:lnSpc>
                  <a:spcPct val="120000"/>
                </a:lnSpc>
                <a:defRPr/>
              </a:pPr>
              <a:r>
                <a:rPr lang="fa-IR" dirty="0">
                  <a:cs typeface="B Titr" pitchFamily="2" charset="-78"/>
                </a:rPr>
                <a:t>عملکرد</a:t>
              </a:r>
              <a:endParaRPr lang="en-US" dirty="0">
                <a:cs typeface="B Titr" pitchFamily="2" charset="-78"/>
              </a:endParaRPr>
            </a:p>
          </p:txBody>
        </p:sp>
      </p:grpSp>
      <p:grpSp>
        <p:nvGrpSpPr>
          <p:cNvPr id="9" name="Group 9"/>
          <p:cNvGrpSpPr>
            <a:grpSpLocks/>
          </p:cNvGrpSpPr>
          <p:nvPr/>
        </p:nvGrpSpPr>
        <p:grpSpPr bwMode="auto">
          <a:xfrm>
            <a:off x="3238501" y="2625726"/>
            <a:ext cx="1357313" cy="1008063"/>
            <a:chOff x="1065" y="1654"/>
            <a:chExt cx="766" cy="635"/>
          </a:xfrm>
        </p:grpSpPr>
        <p:sp>
          <p:nvSpPr>
            <p:cNvPr id="10" name="Line 11"/>
            <p:cNvSpPr>
              <a:spLocks noChangeShapeType="1"/>
            </p:cNvSpPr>
            <p:nvPr/>
          </p:nvSpPr>
          <p:spPr bwMode="auto">
            <a:xfrm flipH="1">
              <a:off x="1591" y="1975"/>
              <a:ext cx="240" cy="7"/>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sp>
          <p:nvSpPr>
            <p:cNvPr id="11" name="Rectangle 10"/>
            <p:cNvSpPr>
              <a:spLocks noChangeArrowheads="1"/>
            </p:cNvSpPr>
            <p:nvPr/>
          </p:nvSpPr>
          <p:spPr bwMode="auto">
            <a:xfrm>
              <a:off x="1065" y="1654"/>
              <a:ext cx="501" cy="63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lnSpc>
                  <a:spcPct val="120000"/>
                </a:lnSpc>
                <a:defRPr/>
              </a:pPr>
              <a:r>
                <a:rPr lang="fa-IR" dirty="0">
                  <a:cs typeface="B Titr" pitchFamily="2" charset="-78"/>
                </a:rPr>
                <a:t>تخصیص </a:t>
              </a:r>
            </a:p>
            <a:p>
              <a:pPr algn="ctr">
                <a:lnSpc>
                  <a:spcPct val="120000"/>
                </a:lnSpc>
                <a:defRPr/>
              </a:pPr>
              <a:r>
                <a:rPr lang="fa-IR" dirty="0">
                  <a:cs typeface="B Titr" pitchFamily="2" charset="-78"/>
                </a:rPr>
                <a:t>منابع</a:t>
              </a:r>
              <a:endParaRPr lang="en-US" dirty="0">
                <a:cs typeface="B Titr" pitchFamily="2" charset="-78"/>
              </a:endParaRPr>
            </a:p>
          </p:txBody>
        </p:sp>
      </p:grpSp>
      <p:grpSp>
        <p:nvGrpSpPr>
          <p:cNvPr id="12" name="Group 12"/>
          <p:cNvGrpSpPr>
            <a:grpSpLocks/>
          </p:cNvGrpSpPr>
          <p:nvPr/>
        </p:nvGrpSpPr>
        <p:grpSpPr bwMode="auto">
          <a:xfrm>
            <a:off x="4454525" y="2625726"/>
            <a:ext cx="1784350" cy="1008063"/>
            <a:chOff x="1839" y="1654"/>
            <a:chExt cx="990" cy="635"/>
          </a:xfrm>
        </p:grpSpPr>
        <p:sp>
          <p:nvSpPr>
            <p:cNvPr id="13" name="Rectangle 13"/>
            <p:cNvSpPr>
              <a:spLocks noChangeArrowheads="1"/>
            </p:cNvSpPr>
            <p:nvPr/>
          </p:nvSpPr>
          <p:spPr bwMode="auto">
            <a:xfrm>
              <a:off x="1839" y="1654"/>
              <a:ext cx="723" cy="63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lnSpc>
                  <a:spcPct val="120000"/>
                </a:lnSpc>
                <a:defRPr/>
              </a:pPr>
              <a:r>
                <a:rPr lang="fa-IR" dirty="0">
                  <a:cs typeface="B Titr" pitchFamily="2" charset="-78"/>
                </a:rPr>
                <a:t>تعیین </a:t>
              </a:r>
            </a:p>
            <a:p>
              <a:pPr algn="ctr">
                <a:lnSpc>
                  <a:spcPct val="120000"/>
                </a:lnSpc>
                <a:defRPr/>
              </a:pPr>
              <a:r>
                <a:rPr lang="fa-IR" dirty="0">
                  <a:cs typeface="B Titr" pitchFamily="2" charset="-78"/>
                </a:rPr>
                <a:t>هدفهای سالانه </a:t>
              </a:r>
            </a:p>
            <a:p>
              <a:pPr algn="ctr">
                <a:lnSpc>
                  <a:spcPct val="120000"/>
                </a:lnSpc>
                <a:defRPr/>
              </a:pPr>
              <a:r>
                <a:rPr lang="fa-IR" dirty="0">
                  <a:cs typeface="B Titr" pitchFamily="2" charset="-78"/>
                </a:rPr>
                <a:t>و سیاستها</a:t>
              </a:r>
              <a:endParaRPr lang="en-US" dirty="0">
                <a:cs typeface="B Titr" pitchFamily="2" charset="-78"/>
              </a:endParaRPr>
            </a:p>
          </p:txBody>
        </p:sp>
        <p:sp>
          <p:nvSpPr>
            <p:cNvPr id="14" name="Line 14"/>
            <p:cNvSpPr>
              <a:spLocks noChangeShapeType="1"/>
            </p:cNvSpPr>
            <p:nvPr/>
          </p:nvSpPr>
          <p:spPr bwMode="auto">
            <a:xfrm flipH="1" flipV="1">
              <a:off x="2598" y="1964"/>
              <a:ext cx="231" cy="11"/>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grpSp>
      <p:sp>
        <p:nvSpPr>
          <p:cNvPr id="15" name="Rectangle 16"/>
          <p:cNvSpPr>
            <a:spLocks noChangeArrowheads="1"/>
          </p:cNvSpPr>
          <p:nvPr/>
        </p:nvSpPr>
        <p:spPr bwMode="auto">
          <a:xfrm>
            <a:off x="6024563" y="2625726"/>
            <a:ext cx="1217612" cy="10080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lnSpc>
                <a:spcPct val="120000"/>
              </a:lnSpc>
              <a:defRPr/>
            </a:pPr>
            <a:r>
              <a:rPr lang="fa-IR" dirty="0">
                <a:cs typeface="B Titr" pitchFamily="2" charset="-78"/>
              </a:rPr>
              <a:t>تدوین، ارزیابی</a:t>
            </a:r>
          </a:p>
          <a:p>
            <a:pPr algn="ctr">
              <a:lnSpc>
                <a:spcPct val="120000"/>
              </a:lnSpc>
              <a:defRPr/>
            </a:pPr>
            <a:r>
              <a:rPr lang="fa-IR" dirty="0">
                <a:cs typeface="B Titr" pitchFamily="2" charset="-78"/>
              </a:rPr>
              <a:t>و انتخاب </a:t>
            </a:r>
          </a:p>
          <a:p>
            <a:pPr algn="ctr">
              <a:lnSpc>
                <a:spcPct val="120000"/>
              </a:lnSpc>
              <a:defRPr/>
            </a:pPr>
            <a:r>
              <a:rPr lang="fa-IR" dirty="0">
                <a:cs typeface="B Titr" pitchFamily="2" charset="-78"/>
              </a:rPr>
              <a:t>استراتژی ها</a:t>
            </a:r>
            <a:endParaRPr lang="en-US" dirty="0">
              <a:cs typeface="B Titr" pitchFamily="2" charset="-78"/>
            </a:endParaRPr>
          </a:p>
        </p:txBody>
      </p:sp>
      <p:grpSp>
        <p:nvGrpSpPr>
          <p:cNvPr id="16" name="Group 18"/>
          <p:cNvGrpSpPr>
            <a:grpSpLocks/>
          </p:cNvGrpSpPr>
          <p:nvPr/>
        </p:nvGrpSpPr>
        <p:grpSpPr bwMode="auto">
          <a:xfrm>
            <a:off x="8372475" y="1114426"/>
            <a:ext cx="1233488" cy="4176713"/>
            <a:chOff x="4314" y="702"/>
            <a:chExt cx="777" cy="2631"/>
          </a:xfrm>
        </p:grpSpPr>
        <p:sp>
          <p:nvSpPr>
            <p:cNvPr id="228400" name="Line 21"/>
            <p:cNvSpPr>
              <a:spLocks noChangeShapeType="1"/>
            </p:cNvSpPr>
            <p:nvPr/>
          </p:nvSpPr>
          <p:spPr bwMode="auto">
            <a:xfrm flipV="1">
              <a:off x="4625" y="1324"/>
              <a:ext cx="10" cy="1375"/>
            </a:xfrm>
            <a:prstGeom prst="line">
              <a:avLst/>
            </a:prstGeom>
            <a:noFill/>
            <a:ln w="25400">
              <a:solidFill>
                <a:schemeClr val="tx1"/>
              </a:solidFill>
              <a:round/>
              <a:headEnd/>
              <a:tailEnd/>
            </a:ln>
          </p:spPr>
          <p:txBody>
            <a:bodyPr wrap="none" anchor="ctr"/>
            <a:lstStyle/>
            <a:p>
              <a:endParaRPr lang="en-US"/>
            </a:p>
          </p:txBody>
        </p:sp>
        <p:sp>
          <p:nvSpPr>
            <p:cNvPr id="18" name="Rectangle 19"/>
            <p:cNvSpPr>
              <a:spLocks noChangeArrowheads="1"/>
            </p:cNvSpPr>
            <p:nvPr/>
          </p:nvSpPr>
          <p:spPr bwMode="auto">
            <a:xfrm>
              <a:off x="4320" y="702"/>
              <a:ext cx="771" cy="63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lnSpc>
                  <a:spcPct val="120000"/>
                </a:lnSpc>
                <a:defRPr/>
              </a:pPr>
              <a:r>
                <a:rPr lang="fa-IR" dirty="0">
                  <a:cs typeface="B Titr" pitchFamily="2" charset="-78"/>
                </a:rPr>
                <a:t>بررسی </a:t>
              </a:r>
            </a:p>
            <a:p>
              <a:pPr algn="ctr">
                <a:lnSpc>
                  <a:spcPct val="120000"/>
                </a:lnSpc>
                <a:defRPr/>
              </a:pPr>
              <a:r>
                <a:rPr lang="fa-IR" dirty="0">
                  <a:cs typeface="B Titr" pitchFamily="2" charset="-78"/>
                </a:rPr>
                <a:t>عوامل خارجی </a:t>
              </a:r>
              <a:endParaRPr lang="en-US" dirty="0">
                <a:cs typeface="B Titr" pitchFamily="2" charset="-78"/>
              </a:endParaRPr>
            </a:p>
          </p:txBody>
        </p:sp>
        <p:sp>
          <p:nvSpPr>
            <p:cNvPr id="19" name="Rectangle 20"/>
            <p:cNvSpPr>
              <a:spLocks noChangeArrowheads="1"/>
            </p:cNvSpPr>
            <p:nvPr/>
          </p:nvSpPr>
          <p:spPr bwMode="auto">
            <a:xfrm>
              <a:off x="4314" y="2698"/>
              <a:ext cx="771" cy="63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lnSpc>
                  <a:spcPct val="120000"/>
                </a:lnSpc>
                <a:defRPr/>
              </a:pPr>
              <a:r>
                <a:rPr lang="fa-IR">
                  <a:cs typeface="B Titr" pitchFamily="2" charset="-78"/>
                </a:rPr>
                <a:t>بررسی </a:t>
              </a:r>
            </a:p>
            <a:p>
              <a:pPr algn="ctr">
                <a:lnSpc>
                  <a:spcPct val="120000"/>
                </a:lnSpc>
                <a:defRPr/>
              </a:pPr>
              <a:r>
                <a:rPr lang="fa-IR">
                  <a:cs typeface="B Titr" pitchFamily="2" charset="-78"/>
                </a:rPr>
                <a:t>عوامل داخلی </a:t>
              </a:r>
              <a:endParaRPr lang="en-US">
                <a:cs typeface="B Titr" pitchFamily="2" charset="-78"/>
              </a:endParaRPr>
            </a:p>
          </p:txBody>
        </p:sp>
      </p:grpSp>
      <p:grpSp>
        <p:nvGrpSpPr>
          <p:cNvPr id="17" name="Group 22"/>
          <p:cNvGrpSpPr>
            <a:grpSpLocks/>
          </p:cNvGrpSpPr>
          <p:nvPr/>
        </p:nvGrpSpPr>
        <p:grpSpPr bwMode="auto">
          <a:xfrm>
            <a:off x="1952626" y="727075"/>
            <a:ext cx="7929563" cy="4889500"/>
            <a:chOff x="304" y="458"/>
            <a:chExt cx="4995" cy="3080"/>
          </a:xfrm>
        </p:grpSpPr>
        <p:sp>
          <p:nvSpPr>
            <p:cNvPr id="228382" name="Line 23"/>
            <p:cNvSpPr>
              <a:spLocks noChangeShapeType="1"/>
            </p:cNvSpPr>
            <p:nvPr/>
          </p:nvSpPr>
          <p:spPr bwMode="auto">
            <a:xfrm flipV="1">
              <a:off x="5289" y="487"/>
              <a:ext cx="10" cy="1165"/>
            </a:xfrm>
            <a:prstGeom prst="line">
              <a:avLst/>
            </a:prstGeom>
            <a:noFill/>
            <a:ln w="38100">
              <a:solidFill>
                <a:schemeClr val="tx1"/>
              </a:solidFill>
              <a:round/>
              <a:headEnd type="stealth" w="med" len="med"/>
              <a:tailEnd/>
            </a:ln>
          </p:spPr>
          <p:txBody>
            <a:bodyPr wrap="none" anchor="ctr"/>
            <a:lstStyle/>
            <a:p>
              <a:endParaRPr lang="en-US"/>
            </a:p>
          </p:txBody>
        </p:sp>
        <p:sp>
          <p:nvSpPr>
            <p:cNvPr id="228383" name="Line 24"/>
            <p:cNvSpPr>
              <a:spLocks noChangeShapeType="1"/>
            </p:cNvSpPr>
            <p:nvPr/>
          </p:nvSpPr>
          <p:spPr bwMode="auto">
            <a:xfrm flipV="1">
              <a:off x="5240" y="2291"/>
              <a:ext cx="0" cy="1230"/>
            </a:xfrm>
            <a:prstGeom prst="line">
              <a:avLst/>
            </a:prstGeom>
            <a:noFill/>
            <a:ln w="38100">
              <a:solidFill>
                <a:schemeClr val="tx1"/>
              </a:solidFill>
              <a:round/>
              <a:headEnd/>
              <a:tailEnd type="stealth" w="med" len="med"/>
            </a:ln>
          </p:spPr>
          <p:txBody>
            <a:bodyPr wrap="none" anchor="ctr"/>
            <a:lstStyle/>
            <a:p>
              <a:endParaRPr lang="en-US"/>
            </a:p>
          </p:txBody>
        </p:sp>
        <p:sp>
          <p:nvSpPr>
            <p:cNvPr id="228384" name="Line 25"/>
            <p:cNvSpPr>
              <a:spLocks noChangeShapeType="1"/>
            </p:cNvSpPr>
            <p:nvPr/>
          </p:nvSpPr>
          <p:spPr bwMode="auto">
            <a:xfrm flipV="1">
              <a:off x="304" y="476"/>
              <a:ext cx="10" cy="1165"/>
            </a:xfrm>
            <a:prstGeom prst="line">
              <a:avLst/>
            </a:prstGeom>
            <a:noFill/>
            <a:ln w="38100">
              <a:solidFill>
                <a:schemeClr val="tx1"/>
              </a:solidFill>
              <a:round/>
              <a:headEnd/>
              <a:tailEnd/>
            </a:ln>
          </p:spPr>
          <p:txBody>
            <a:bodyPr wrap="none" anchor="ctr"/>
            <a:lstStyle/>
            <a:p>
              <a:endParaRPr lang="en-US"/>
            </a:p>
          </p:txBody>
        </p:sp>
        <p:sp>
          <p:nvSpPr>
            <p:cNvPr id="228385" name="Line 26"/>
            <p:cNvSpPr>
              <a:spLocks noChangeShapeType="1"/>
            </p:cNvSpPr>
            <p:nvPr/>
          </p:nvSpPr>
          <p:spPr bwMode="auto">
            <a:xfrm flipV="1">
              <a:off x="313" y="2280"/>
              <a:ext cx="0" cy="1230"/>
            </a:xfrm>
            <a:prstGeom prst="line">
              <a:avLst/>
            </a:prstGeom>
            <a:noFill/>
            <a:ln w="38100">
              <a:solidFill>
                <a:schemeClr val="tx1"/>
              </a:solidFill>
              <a:round/>
              <a:headEnd/>
              <a:tailEnd/>
            </a:ln>
          </p:spPr>
          <p:txBody>
            <a:bodyPr wrap="none" anchor="ctr"/>
            <a:lstStyle/>
            <a:p>
              <a:endParaRPr lang="en-US"/>
            </a:p>
          </p:txBody>
        </p:sp>
        <p:sp>
          <p:nvSpPr>
            <p:cNvPr id="228386" name="Line 27"/>
            <p:cNvSpPr>
              <a:spLocks noChangeShapeType="1"/>
            </p:cNvSpPr>
            <p:nvPr/>
          </p:nvSpPr>
          <p:spPr bwMode="auto">
            <a:xfrm>
              <a:off x="323" y="467"/>
              <a:ext cx="4962" cy="29"/>
            </a:xfrm>
            <a:prstGeom prst="line">
              <a:avLst/>
            </a:prstGeom>
            <a:noFill/>
            <a:ln w="38100">
              <a:solidFill>
                <a:schemeClr val="tx1"/>
              </a:solidFill>
              <a:round/>
              <a:headEnd/>
              <a:tailEnd/>
            </a:ln>
          </p:spPr>
          <p:txBody>
            <a:bodyPr wrap="none" anchor="ctr"/>
            <a:lstStyle/>
            <a:p>
              <a:endParaRPr lang="en-US"/>
            </a:p>
          </p:txBody>
        </p:sp>
        <p:sp>
          <p:nvSpPr>
            <p:cNvPr id="228387" name="Line 28"/>
            <p:cNvSpPr>
              <a:spLocks noChangeShapeType="1"/>
            </p:cNvSpPr>
            <p:nvPr/>
          </p:nvSpPr>
          <p:spPr bwMode="auto">
            <a:xfrm>
              <a:off x="317" y="3509"/>
              <a:ext cx="4923" cy="29"/>
            </a:xfrm>
            <a:prstGeom prst="line">
              <a:avLst/>
            </a:prstGeom>
            <a:noFill/>
            <a:ln w="38100">
              <a:solidFill>
                <a:schemeClr val="tx1"/>
              </a:solidFill>
              <a:round/>
              <a:headEnd/>
              <a:tailEnd/>
            </a:ln>
          </p:spPr>
          <p:txBody>
            <a:bodyPr wrap="none" anchor="ctr"/>
            <a:lstStyle/>
            <a:p>
              <a:endParaRPr lang="en-US"/>
            </a:p>
          </p:txBody>
        </p:sp>
        <p:sp>
          <p:nvSpPr>
            <p:cNvPr id="228388" name="Line 29"/>
            <p:cNvSpPr>
              <a:spLocks noChangeShapeType="1"/>
            </p:cNvSpPr>
            <p:nvPr/>
          </p:nvSpPr>
          <p:spPr bwMode="auto">
            <a:xfrm>
              <a:off x="1247" y="476"/>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228389" name="Line 30"/>
            <p:cNvSpPr>
              <a:spLocks noChangeShapeType="1"/>
            </p:cNvSpPr>
            <p:nvPr/>
          </p:nvSpPr>
          <p:spPr bwMode="auto">
            <a:xfrm>
              <a:off x="2191" y="458"/>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228390" name="Line 31"/>
            <p:cNvSpPr>
              <a:spLocks noChangeShapeType="1"/>
            </p:cNvSpPr>
            <p:nvPr/>
          </p:nvSpPr>
          <p:spPr bwMode="auto">
            <a:xfrm>
              <a:off x="3198" y="467"/>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228391" name="Line 32"/>
            <p:cNvSpPr>
              <a:spLocks noChangeShapeType="1"/>
            </p:cNvSpPr>
            <p:nvPr/>
          </p:nvSpPr>
          <p:spPr bwMode="auto">
            <a:xfrm>
              <a:off x="4214" y="476"/>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228392" name="Line 33"/>
            <p:cNvSpPr>
              <a:spLocks noChangeShapeType="1"/>
            </p:cNvSpPr>
            <p:nvPr/>
          </p:nvSpPr>
          <p:spPr bwMode="auto">
            <a:xfrm>
              <a:off x="4830" y="476"/>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228393" name="Line 34"/>
            <p:cNvSpPr>
              <a:spLocks noChangeShapeType="1"/>
            </p:cNvSpPr>
            <p:nvPr/>
          </p:nvSpPr>
          <p:spPr bwMode="auto">
            <a:xfrm flipV="1">
              <a:off x="1247"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228394" name="Line 35"/>
            <p:cNvSpPr>
              <a:spLocks noChangeShapeType="1"/>
            </p:cNvSpPr>
            <p:nvPr/>
          </p:nvSpPr>
          <p:spPr bwMode="auto">
            <a:xfrm flipV="1">
              <a:off x="2218" y="3330"/>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228395" name="Line 36"/>
            <p:cNvSpPr>
              <a:spLocks noChangeShapeType="1"/>
            </p:cNvSpPr>
            <p:nvPr/>
          </p:nvSpPr>
          <p:spPr bwMode="auto">
            <a:xfrm flipV="1">
              <a:off x="3198"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228396" name="Line 37"/>
            <p:cNvSpPr>
              <a:spLocks noChangeShapeType="1"/>
            </p:cNvSpPr>
            <p:nvPr/>
          </p:nvSpPr>
          <p:spPr bwMode="auto">
            <a:xfrm flipV="1">
              <a:off x="4195"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228397" name="Line 38"/>
            <p:cNvSpPr>
              <a:spLocks noChangeShapeType="1"/>
            </p:cNvSpPr>
            <p:nvPr/>
          </p:nvSpPr>
          <p:spPr bwMode="auto">
            <a:xfrm flipV="1">
              <a:off x="4830"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228398" name="Line 39"/>
            <p:cNvSpPr>
              <a:spLocks noChangeShapeType="1"/>
            </p:cNvSpPr>
            <p:nvPr/>
          </p:nvSpPr>
          <p:spPr bwMode="auto">
            <a:xfrm>
              <a:off x="313" y="2296"/>
              <a:ext cx="0" cy="318"/>
            </a:xfrm>
            <a:prstGeom prst="line">
              <a:avLst/>
            </a:prstGeom>
            <a:noFill/>
            <a:ln w="38100">
              <a:solidFill>
                <a:schemeClr val="tx1"/>
              </a:solidFill>
              <a:round/>
              <a:headEnd/>
              <a:tailEnd type="triangle" w="lg" len="lg"/>
            </a:ln>
          </p:spPr>
          <p:txBody>
            <a:bodyPr wrap="none" anchor="ctr"/>
            <a:lstStyle/>
            <a:p>
              <a:endParaRPr lang="en-US"/>
            </a:p>
          </p:txBody>
        </p:sp>
        <p:sp>
          <p:nvSpPr>
            <p:cNvPr id="228399" name="Line 40"/>
            <p:cNvSpPr>
              <a:spLocks noChangeShapeType="1"/>
            </p:cNvSpPr>
            <p:nvPr/>
          </p:nvSpPr>
          <p:spPr bwMode="auto">
            <a:xfrm rot="10800000">
              <a:off x="304" y="1298"/>
              <a:ext cx="0" cy="318"/>
            </a:xfrm>
            <a:prstGeom prst="line">
              <a:avLst/>
            </a:prstGeom>
            <a:noFill/>
            <a:ln w="38100">
              <a:solidFill>
                <a:schemeClr val="tx1"/>
              </a:solidFill>
              <a:round/>
              <a:headEnd/>
              <a:tailEnd type="triangle" w="lg" len="lg"/>
            </a:ln>
          </p:spPr>
          <p:txBody>
            <a:bodyPr wrap="none" anchor="ctr"/>
            <a:lstStyle/>
            <a:p>
              <a:endParaRPr lang="en-US"/>
            </a:p>
          </p:txBody>
        </p:sp>
      </p:grpSp>
      <p:grpSp>
        <p:nvGrpSpPr>
          <p:cNvPr id="20" name="Group 43"/>
          <p:cNvGrpSpPr>
            <a:grpSpLocks/>
          </p:cNvGrpSpPr>
          <p:nvPr/>
        </p:nvGrpSpPr>
        <p:grpSpPr bwMode="auto">
          <a:xfrm>
            <a:off x="1666875" y="5640388"/>
            <a:ext cx="1500188" cy="360362"/>
            <a:chOff x="30" y="3672"/>
            <a:chExt cx="945" cy="227"/>
          </a:xfrm>
        </p:grpSpPr>
        <p:sp>
          <p:nvSpPr>
            <p:cNvPr id="228380" name="Rectangle 44"/>
            <p:cNvSpPr>
              <a:spLocks noChangeArrowheads="1"/>
            </p:cNvSpPr>
            <p:nvPr/>
          </p:nvSpPr>
          <p:spPr bwMode="auto">
            <a:xfrm>
              <a:off x="30" y="3672"/>
              <a:ext cx="907" cy="227"/>
            </a:xfrm>
            <a:prstGeom prst="rect">
              <a:avLst/>
            </a:prstGeom>
            <a:noFill/>
            <a:ln w="28575" algn="ctr">
              <a:noFill/>
              <a:miter lim="800000"/>
              <a:headEnd/>
              <a:tailEnd/>
            </a:ln>
          </p:spPr>
          <p:txBody>
            <a:bodyPr wrap="none" anchor="ctr"/>
            <a:lstStyle/>
            <a:p>
              <a:pPr algn="ctr"/>
              <a:r>
                <a:rPr lang="fa-IR">
                  <a:cs typeface="B Traffic" pitchFamily="2" charset="-78"/>
                </a:rPr>
                <a:t>ارزیابی استراتژی </a:t>
              </a:r>
              <a:endParaRPr lang="en-US">
                <a:cs typeface="B Traffic" pitchFamily="2" charset="-78"/>
              </a:endParaRPr>
            </a:p>
          </p:txBody>
        </p:sp>
        <p:sp>
          <p:nvSpPr>
            <p:cNvPr id="228381" name="Line 45"/>
            <p:cNvSpPr>
              <a:spLocks noChangeShapeType="1"/>
            </p:cNvSpPr>
            <p:nvPr/>
          </p:nvSpPr>
          <p:spPr bwMode="auto">
            <a:xfrm>
              <a:off x="975" y="3673"/>
              <a:ext cx="0" cy="226"/>
            </a:xfrm>
            <a:prstGeom prst="line">
              <a:avLst/>
            </a:prstGeom>
            <a:noFill/>
            <a:ln w="28575">
              <a:solidFill>
                <a:schemeClr val="tx1"/>
              </a:solidFill>
              <a:round/>
              <a:headEnd/>
              <a:tailEnd/>
            </a:ln>
          </p:spPr>
          <p:txBody>
            <a:bodyPr wrap="none" anchor="ctr"/>
            <a:lstStyle/>
            <a:p>
              <a:endParaRPr lang="en-US"/>
            </a:p>
          </p:txBody>
        </p:sp>
      </p:grpSp>
      <p:grpSp>
        <p:nvGrpSpPr>
          <p:cNvPr id="21" name="Group 46"/>
          <p:cNvGrpSpPr>
            <a:grpSpLocks/>
          </p:cNvGrpSpPr>
          <p:nvPr/>
        </p:nvGrpSpPr>
        <p:grpSpPr bwMode="auto">
          <a:xfrm>
            <a:off x="3167064" y="5630863"/>
            <a:ext cx="2655887" cy="360362"/>
            <a:chOff x="1035" y="3666"/>
            <a:chExt cx="1673" cy="227"/>
          </a:xfrm>
        </p:grpSpPr>
        <p:sp>
          <p:nvSpPr>
            <p:cNvPr id="228377" name="Rectangle 47"/>
            <p:cNvSpPr>
              <a:spLocks noChangeArrowheads="1"/>
            </p:cNvSpPr>
            <p:nvPr/>
          </p:nvSpPr>
          <p:spPr bwMode="auto">
            <a:xfrm>
              <a:off x="1301" y="3666"/>
              <a:ext cx="907" cy="227"/>
            </a:xfrm>
            <a:prstGeom prst="rect">
              <a:avLst/>
            </a:prstGeom>
            <a:noFill/>
            <a:ln w="28575" algn="ctr">
              <a:noFill/>
              <a:miter lim="800000"/>
              <a:headEnd/>
              <a:tailEnd/>
            </a:ln>
          </p:spPr>
          <p:txBody>
            <a:bodyPr wrap="none" anchor="ctr"/>
            <a:lstStyle/>
            <a:p>
              <a:pPr algn="ctr"/>
              <a:r>
                <a:rPr lang="fa-IR">
                  <a:cs typeface="B Traffic" pitchFamily="2" charset="-78"/>
                </a:rPr>
                <a:t>اجرای استراتژی </a:t>
              </a:r>
              <a:endParaRPr lang="en-US">
                <a:cs typeface="B Traffic" pitchFamily="2" charset="-78"/>
              </a:endParaRPr>
            </a:p>
          </p:txBody>
        </p:sp>
        <p:sp>
          <p:nvSpPr>
            <p:cNvPr id="228378" name="Line 48"/>
            <p:cNvSpPr>
              <a:spLocks noChangeShapeType="1"/>
            </p:cNvSpPr>
            <p:nvPr/>
          </p:nvSpPr>
          <p:spPr bwMode="auto">
            <a:xfrm>
              <a:off x="2254" y="3792"/>
              <a:ext cx="454" cy="1"/>
            </a:xfrm>
            <a:prstGeom prst="line">
              <a:avLst/>
            </a:prstGeom>
            <a:noFill/>
            <a:ln w="28575">
              <a:solidFill>
                <a:schemeClr val="tx1"/>
              </a:solidFill>
              <a:round/>
              <a:headEnd/>
              <a:tailEnd type="triangle" w="med" len="med"/>
            </a:ln>
          </p:spPr>
          <p:txBody>
            <a:bodyPr wrap="none" anchor="ctr"/>
            <a:lstStyle/>
            <a:p>
              <a:endParaRPr lang="en-US"/>
            </a:p>
          </p:txBody>
        </p:sp>
        <p:sp>
          <p:nvSpPr>
            <p:cNvPr id="228379" name="Line 49"/>
            <p:cNvSpPr>
              <a:spLocks noChangeShapeType="1"/>
            </p:cNvSpPr>
            <p:nvPr/>
          </p:nvSpPr>
          <p:spPr bwMode="auto">
            <a:xfrm flipH="1">
              <a:off x="1035" y="3764"/>
              <a:ext cx="326" cy="0"/>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22" name="Group 50"/>
          <p:cNvGrpSpPr>
            <a:grpSpLocks/>
          </p:cNvGrpSpPr>
          <p:nvPr/>
        </p:nvGrpSpPr>
        <p:grpSpPr bwMode="auto">
          <a:xfrm>
            <a:off x="5843589" y="5616576"/>
            <a:ext cx="3455987" cy="385763"/>
            <a:chOff x="2699" y="3657"/>
            <a:chExt cx="2177" cy="243"/>
          </a:xfrm>
        </p:grpSpPr>
        <p:sp>
          <p:nvSpPr>
            <p:cNvPr id="228374" name="Rectangle 51"/>
            <p:cNvSpPr>
              <a:spLocks noChangeArrowheads="1"/>
            </p:cNvSpPr>
            <p:nvPr/>
          </p:nvSpPr>
          <p:spPr bwMode="auto">
            <a:xfrm>
              <a:off x="3969" y="3657"/>
              <a:ext cx="907" cy="227"/>
            </a:xfrm>
            <a:prstGeom prst="rect">
              <a:avLst/>
            </a:prstGeom>
            <a:noFill/>
            <a:ln w="28575" algn="ctr">
              <a:noFill/>
              <a:miter lim="800000"/>
              <a:headEnd/>
              <a:tailEnd/>
            </a:ln>
          </p:spPr>
          <p:txBody>
            <a:bodyPr wrap="none" anchor="ctr"/>
            <a:lstStyle/>
            <a:p>
              <a:pPr algn="ctr"/>
              <a:r>
                <a:rPr lang="fa-IR">
                  <a:cs typeface="B Traffic" pitchFamily="2" charset="-78"/>
                </a:rPr>
                <a:t>تدوین استراتژی </a:t>
              </a:r>
              <a:endParaRPr lang="en-US">
                <a:cs typeface="B Traffic" pitchFamily="2" charset="-78"/>
              </a:endParaRPr>
            </a:p>
          </p:txBody>
        </p:sp>
        <p:sp>
          <p:nvSpPr>
            <p:cNvPr id="228375" name="Line 52"/>
            <p:cNvSpPr>
              <a:spLocks noChangeShapeType="1"/>
            </p:cNvSpPr>
            <p:nvPr/>
          </p:nvSpPr>
          <p:spPr bwMode="auto">
            <a:xfrm>
              <a:off x="2699" y="3674"/>
              <a:ext cx="0" cy="226"/>
            </a:xfrm>
            <a:prstGeom prst="line">
              <a:avLst/>
            </a:prstGeom>
            <a:noFill/>
            <a:ln w="28575">
              <a:solidFill>
                <a:schemeClr val="tx1"/>
              </a:solidFill>
              <a:round/>
              <a:headEnd/>
              <a:tailEnd/>
            </a:ln>
          </p:spPr>
          <p:txBody>
            <a:bodyPr wrap="none" anchor="ctr"/>
            <a:lstStyle/>
            <a:p>
              <a:endParaRPr lang="en-US"/>
            </a:p>
          </p:txBody>
        </p:sp>
        <p:sp>
          <p:nvSpPr>
            <p:cNvPr id="228376" name="Line 54"/>
            <p:cNvSpPr>
              <a:spLocks noChangeShapeType="1"/>
            </p:cNvSpPr>
            <p:nvPr/>
          </p:nvSpPr>
          <p:spPr bwMode="auto">
            <a:xfrm flipH="1">
              <a:off x="2699" y="3793"/>
              <a:ext cx="1224" cy="0"/>
            </a:xfrm>
            <a:prstGeom prst="line">
              <a:avLst/>
            </a:prstGeom>
            <a:noFill/>
            <a:ln w="28575">
              <a:solidFill>
                <a:schemeClr val="tx1"/>
              </a:solidFill>
              <a:round/>
              <a:headEnd/>
              <a:tailEnd type="triangle" w="med" len="med"/>
            </a:ln>
          </p:spPr>
          <p:txBody>
            <a:bodyPr wrap="none" anchor="ctr"/>
            <a:lstStyle/>
            <a:p>
              <a:endParaRPr lang="en-US"/>
            </a:p>
          </p:txBody>
        </p:sp>
      </p:grpSp>
      <p:sp>
        <p:nvSpPr>
          <p:cNvPr id="50" name="Rectangle 55"/>
          <p:cNvSpPr>
            <a:spLocks noChangeArrowheads="1"/>
          </p:cNvSpPr>
          <p:nvPr/>
        </p:nvSpPr>
        <p:spPr bwMode="auto">
          <a:xfrm>
            <a:off x="3413125" y="354013"/>
            <a:ext cx="5111750" cy="360362"/>
          </a:xfrm>
          <a:prstGeom prst="rect">
            <a:avLst/>
          </a:prstGeom>
          <a:noFill/>
          <a:ln w="28575" algn="ctr">
            <a:noFill/>
            <a:miter lim="800000"/>
            <a:headEnd/>
            <a:tailEnd/>
          </a:ln>
          <a:effectLst>
            <a:outerShdw dist="35921" dir="2700000" algn="ctr" rotWithShape="0">
              <a:schemeClr val="bg2">
                <a:alpha val="50000"/>
              </a:schemeClr>
            </a:outerShdw>
          </a:effectLst>
        </p:spPr>
        <p:txBody>
          <a:bodyPr wrap="none" anchor="ctr"/>
          <a:lstStyle/>
          <a:p>
            <a:pPr algn="ctr">
              <a:defRPr/>
            </a:pPr>
            <a:r>
              <a:rPr lang="fa-IR" sz="2800" dirty="0">
                <a:solidFill>
                  <a:srgbClr val="C00000"/>
                </a:solidFill>
                <a:latin typeface="Arial" pitchFamily="34" charset="0"/>
                <a:cs typeface="B Titr" pitchFamily="2" charset="-78"/>
              </a:rPr>
              <a:t>الگوی جامع مدیریت استراتژیک </a:t>
            </a:r>
            <a:endParaRPr lang="en-US" sz="2800" dirty="0">
              <a:solidFill>
                <a:srgbClr val="C00000"/>
              </a:solidFill>
              <a:latin typeface="Arial" pitchFamily="34" charset="0"/>
              <a:cs typeface="B Titr" pitchFamily="2" charset="-78"/>
            </a:endParaRPr>
          </a:p>
        </p:txBody>
      </p:sp>
      <p:cxnSp>
        <p:nvCxnSpPr>
          <p:cNvPr id="51" name="Straight Arrow Connector 50"/>
          <p:cNvCxnSpPr>
            <a:stCxn id="228374" idx="3"/>
          </p:cNvCxnSpPr>
          <p:nvPr/>
        </p:nvCxnSpPr>
        <p:spPr>
          <a:xfrm flipV="1">
            <a:off x="9299575" y="5786438"/>
            <a:ext cx="439738" cy="1111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Slide Number Placeholder 23"/>
          <p:cNvSpPr>
            <a:spLocks noGrp="1"/>
          </p:cNvSpPr>
          <p:nvPr>
            <p:ph type="sldNum" sz="quarter" idx="12"/>
          </p:nvPr>
        </p:nvSpPr>
        <p:spPr/>
        <p:txBody>
          <a:bodyPr/>
          <a:lstStyle/>
          <a:p>
            <a:fld id="{2E913F20-3FAA-4128-8D06-C3B0AA9DFCF9}" type="slidenum">
              <a:rPr lang="en-US" smtClean="0"/>
              <a:t>179</a:t>
            </a:fld>
            <a:endParaRPr lang="en-US"/>
          </a:p>
        </p:txBody>
      </p:sp>
    </p:spTree>
    <p:extLst>
      <p:ext uri="{BB962C8B-B14F-4D97-AF65-F5344CB8AC3E}">
        <p14:creationId xmlns:p14="http://schemas.microsoft.com/office/powerpoint/2010/main" val="2938160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ox(out)">
                                      <p:cBhvr>
                                        <p:cTn id="7" dur="1000"/>
                                        <p:tgtEl>
                                          <p:spTgt spid="50"/>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1000"/>
                                        <p:tgtEl>
                                          <p:spTgt spid="4"/>
                                        </p:tgtEl>
                                      </p:cBhvr>
                                    </p:animEffect>
                                  </p:childTnLst>
                                </p:cTn>
                              </p:par>
                            </p:childTnLst>
                          </p:cTn>
                        </p:par>
                        <p:par>
                          <p:cTn id="12" fill="hold">
                            <p:stCondLst>
                              <p:cond delay="2000"/>
                            </p:stCondLst>
                            <p:childTnLst>
                              <p:par>
                                <p:cTn id="13" presetID="4" presetClass="entr" presetSubtype="3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out)">
                                      <p:cBhvr>
                                        <p:cTn id="15" dur="1000"/>
                                        <p:tgtEl>
                                          <p:spTgt spid="16"/>
                                        </p:tgtEl>
                                      </p:cBhvr>
                                    </p:animEffect>
                                  </p:childTnLst>
                                </p:cTn>
                              </p:par>
                            </p:childTnLst>
                          </p:cTn>
                        </p:par>
                        <p:par>
                          <p:cTn id="16" fill="hold">
                            <p:stCondLst>
                              <p:cond delay="3000"/>
                            </p:stCondLst>
                            <p:childTnLst>
                              <p:par>
                                <p:cTn id="17" presetID="4"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1000"/>
                                        <p:tgtEl>
                                          <p:spTgt spid="12"/>
                                        </p:tgtEl>
                                      </p:cBhvr>
                                    </p:animEffect>
                                  </p:childTnLst>
                                </p:cTn>
                              </p:par>
                            </p:childTnLst>
                          </p:cTn>
                        </p:par>
                        <p:par>
                          <p:cTn id="20" fill="hold">
                            <p:stCondLst>
                              <p:cond delay="4000"/>
                            </p:stCondLst>
                            <p:childTnLst>
                              <p:par>
                                <p:cTn id="21" presetID="4"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1000"/>
                                        <p:tgtEl>
                                          <p:spTgt spid="9"/>
                                        </p:tgtEl>
                                      </p:cBhvr>
                                    </p:animEffect>
                                  </p:childTnLst>
                                </p:cTn>
                              </p:par>
                            </p:childTnLst>
                          </p:cTn>
                        </p:par>
                        <p:par>
                          <p:cTn id="24" fill="hold">
                            <p:stCondLst>
                              <p:cond delay="5000"/>
                            </p:stCondLst>
                            <p:childTnLst>
                              <p:par>
                                <p:cTn id="25" presetID="4"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1000"/>
                                        <p:tgtEl>
                                          <p:spTgt spid="6"/>
                                        </p:tgtEl>
                                      </p:cBhvr>
                                    </p:animEffect>
                                  </p:childTnLst>
                                </p:cTn>
                              </p:par>
                            </p:childTnLst>
                          </p:cTn>
                        </p:par>
                        <p:par>
                          <p:cTn id="28" fill="hold">
                            <p:stCondLst>
                              <p:cond delay="6000"/>
                            </p:stCondLst>
                            <p:childTnLst>
                              <p:par>
                                <p:cTn id="29" presetID="3" presetClass="entr" presetSubtype="5"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vertical)">
                                      <p:cBhvr>
                                        <p:cTn id="31" dur="1000"/>
                                        <p:tgtEl>
                                          <p:spTgt spid="17"/>
                                        </p:tgtEl>
                                      </p:cBhvr>
                                    </p:animEffect>
                                  </p:childTnLst>
                                </p:cTn>
                              </p:par>
                            </p:childTnLst>
                          </p:cTn>
                        </p:par>
                        <p:par>
                          <p:cTn id="32" fill="hold">
                            <p:stCondLst>
                              <p:cond delay="7000"/>
                            </p:stCondLst>
                            <p:childTnLst>
                              <p:par>
                                <p:cTn id="33" presetID="4"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ox(in)">
                                      <p:cBhvr>
                                        <p:cTn id="35" dur="1000"/>
                                        <p:tgtEl>
                                          <p:spTgt spid="22"/>
                                        </p:tgtEl>
                                      </p:cBhvr>
                                    </p:animEffect>
                                  </p:childTnLst>
                                </p:cTn>
                              </p:par>
                            </p:childTnLst>
                          </p:cTn>
                        </p:par>
                        <p:par>
                          <p:cTn id="36" fill="hold">
                            <p:stCondLst>
                              <p:cond delay="8000"/>
                            </p:stCondLst>
                            <p:childTnLst>
                              <p:par>
                                <p:cTn id="37" presetID="4" presetClass="entr" presetSubtype="16"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ox(in)">
                                      <p:cBhvr>
                                        <p:cTn id="39" dur="1000"/>
                                        <p:tgtEl>
                                          <p:spTgt spid="21"/>
                                        </p:tgtEl>
                                      </p:cBhvr>
                                    </p:animEffect>
                                  </p:childTnLst>
                                </p:cTn>
                              </p:par>
                            </p:childTnLst>
                          </p:cTn>
                        </p:par>
                        <p:par>
                          <p:cTn id="40" fill="hold">
                            <p:stCondLst>
                              <p:cond delay="9000"/>
                            </p:stCondLst>
                            <p:childTnLst>
                              <p:par>
                                <p:cTn id="41" presetID="4"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ox(in)">
                                      <p:cBhvr>
                                        <p:cTn id="4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7180591" y="350892"/>
            <a:ext cx="3974165" cy="769441"/>
          </a:xfrm>
          <a:prstGeom prst="rect">
            <a:avLst/>
          </a:prstGeom>
          <a:noFill/>
          <a:ln w="9525">
            <a:noFill/>
            <a:miter lim="800000"/>
            <a:headEnd/>
            <a:tailEnd/>
          </a:ln>
        </p:spPr>
        <p:txBody>
          <a:bodyPr wrap="none">
            <a:spAutoFit/>
          </a:bodyPr>
          <a:lstStyle/>
          <a:p>
            <a:pPr>
              <a:lnSpc>
                <a:spcPct val="150000"/>
              </a:lnSpc>
              <a:spcBef>
                <a:spcPct val="20000"/>
              </a:spcBef>
            </a:pPr>
            <a:r>
              <a:rPr lang="fa-IR" sz="3200" i="1" dirty="0">
                <a:latin typeface="Titr" pitchFamily="2" charset="-78"/>
                <a:cs typeface="B Titr" pitchFamily="2" charset="-78"/>
              </a:rPr>
              <a:t>مراحل مدیریت استراتژیک</a:t>
            </a:r>
            <a:endParaRPr lang="fa-IR" sz="3200" b="1" dirty="0">
              <a:latin typeface="Titr" pitchFamily="2" charset="-78"/>
              <a:cs typeface="B Titr" pitchFamily="2" charset="-78"/>
            </a:endParaRPr>
          </a:p>
        </p:txBody>
      </p:sp>
      <p:sp>
        <p:nvSpPr>
          <p:cNvPr id="8" name="Rectangle 7"/>
          <p:cNvSpPr>
            <a:spLocks noChangeArrowheads="1"/>
          </p:cNvSpPr>
          <p:nvPr/>
        </p:nvSpPr>
        <p:spPr bwMode="auto">
          <a:xfrm>
            <a:off x="1729349" y="1377337"/>
            <a:ext cx="9518276" cy="769441"/>
          </a:xfrm>
          <a:prstGeom prst="rect">
            <a:avLst/>
          </a:prstGeom>
          <a:noFill/>
          <a:ln w="9525">
            <a:noFill/>
            <a:miter lim="800000"/>
            <a:headEnd/>
            <a:tailEnd/>
          </a:ln>
        </p:spPr>
        <p:txBody>
          <a:bodyPr wrap="square">
            <a:spAutoFit/>
          </a:bodyPr>
          <a:lstStyle/>
          <a:p>
            <a:pPr marL="95250" algn="justLow" rtl="1">
              <a:lnSpc>
                <a:spcPct val="150000"/>
              </a:lnSpc>
              <a:spcBef>
                <a:spcPct val="50000"/>
              </a:spcBef>
            </a:pPr>
            <a:r>
              <a:rPr lang="ar-SA" sz="3200" dirty="0">
                <a:latin typeface="Times New Roman" pitchFamily="18" charset="0"/>
                <a:cs typeface="B Esfehan" panose="00000700000000000000" pitchFamily="2" charset="-78"/>
              </a:rPr>
              <a:t>فرايند مديريت استراتژيك در برگيرنده سه مرحله مي‏شود:</a:t>
            </a:r>
            <a:endParaRPr lang="en-US" sz="3200" dirty="0">
              <a:latin typeface="Times New Roman" pitchFamily="18" charset="0"/>
              <a:cs typeface="B Esfehan" panose="00000700000000000000" pitchFamily="2" charset="-78"/>
            </a:endParaRPr>
          </a:p>
        </p:txBody>
      </p:sp>
      <p:sp>
        <p:nvSpPr>
          <p:cNvPr id="15" name="Rectangle 14"/>
          <p:cNvSpPr>
            <a:spLocks noChangeArrowheads="1"/>
          </p:cNvSpPr>
          <p:nvPr/>
        </p:nvSpPr>
        <p:spPr bwMode="auto">
          <a:xfrm>
            <a:off x="6894979" y="2660785"/>
            <a:ext cx="2961715" cy="707886"/>
          </a:xfrm>
          <a:prstGeom prst="rect">
            <a:avLst/>
          </a:prstGeom>
          <a:noFill/>
          <a:ln w="9525">
            <a:noFill/>
            <a:miter lim="800000"/>
            <a:headEnd/>
            <a:tailEnd/>
          </a:ln>
        </p:spPr>
        <p:txBody>
          <a:bodyPr wrap="square">
            <a:spAutoFit/>
          </a:bodyPr>
          <a:lstStyle/>
          <a:p>
            <a:pPr algn="just">
              <a:spcBef>
                <a:spcPct val="20000"/>
              </a:spcBef>
            </a:pPr>
            <a:r>
              <a:rPr lang="ar-SA" sz="4000" dirty="0">
                <a:cs typeface="B Davat" pitchFamily="2" charset="-78"/>
              </a:rPr>
              <a:t>تدوين </a:t>
            </a:r>
            <a:r>
              <a:rPr lang="fa-IR" sz="4000" dirty="0">
                <a:cs typeface="B Davat" pitchFamily="2" charset="-78"/>
              </a:rPr>
              <a:t>استراتژی</a:t>
            </a:r>
            <a:endParaRPr lang="en-US" sz="4000" dirty="0">
              <a:cs typeface="B Davat" pitchFamily="2" charset="-78"/>
            </a:endParaRPr>
          </a:p>
        </p:txBody>
      </p:sp>
      <p:sp>
        <p:nvSpPr>
          <p:cNvPr id="16" name="Rectangle 15"/>
          <p:cNvSpPr>
            <a:spLocks noChangeArrowheads="1"/>
          </p:cNvSpPr>
          <p:nvPr/>
        </p:nvSpPr>
        <p:spPr bwMode="auto">
          <a:xfrm>
            <a:off x="5063099" y="3614804"/>
            <a:ext cx="2830325" cy="707886"/>
          </a:xfrm>
          <a:prstGeom prst="rect">
            <a:avLst/>
          </a:prstGeom>
          <a:noFill/>
          <a:ln w="9525">
            <a:noFill/>
            <a:miter lim="800000"/>
            <a:headEnd/>
            <a:tailEnd/>
          </a:ln>
        </p:spPr>
        <p:txBody>
          <a:bodyPr wrap="square">
            <a:spAutoFit/>
          </a:bodyPr>
          <a:lstStyle/>
          <a:p>
            <a:pPr algn="just">
              <a:spcBef>
                <a:spcPct val="20000"/>
              </a:spcBef>
            </a:pPr>
            <a:r>
              <a:rPr lang="fa-IR" sz="4000" dirty="0">
                <a:cs typeface="B Davat" pitchFamily="2" charset="-78"/>
              </a:rPr>
              <a:t>اجرای</a:t>
            </a:r>
            <a:r>
              <a:rPr lang="ar-SA" sz="4000" dirty="0">
                <a:cs typeface="B Davat" pitchFamily="2" charset="-78"/>
              </a:rPr>
              <a:t> </a:t>
            </a:r>
            <a:r>
              <a:rPr lang="fa-IR" sz="4000" dirty="0">
                <a:cs typeface="B Davat" pitchFamily="2" charset="-78"/>
              </a:rPr>
              <a:t>استراتژی</a:t>
            </a:r>
            <a:endParaRPr lang="en-US" sz="4000" dirty="0">
              <a:cs typeface="B Davat" pitchFamily="2" charset="-78"/>
            </a:endParaRPr>
          </a:p>
        </p:txBody>
      </p:sp>
      <p:sp>
        <p:nvSpPr>
          <p:cNvPr id="17" name="Rectangle 16"/>
          <p:cNvSpPr>
            <a:spLocks noChangeArrowheads="1"/>
          </p:cNvSpPr>
          <p:nvPr/>
        </p:nvSpPr>
        <p:spPr bwMode="auto">
          <a:xfrm>
            <a:off x="3537278" y="4568823"/>
            <a:ext cx="3643313" cy="707886"/>
          </a:xfrm>
          <a:prstGeom prst="rect">
            <a:avLst/>
          </a:prstGeom>
          <a:noFill/>
          <a:ln w="9525">
            <a:noFill/>
            <a:miter lim="800000"/>
            <a:headEnd/>
            <a:tailEnd/>
          </a:ln>
        </p:spPr>
        <p:txBody>
          <a:bodyPr>
            <a:spAutoFit/>
          </a:bodyPr>
          <a:lstStyle/>
          <a:p>
            <a:pPr algn="just">
              <a:spcBef>
                <a:spcPct val="20000"/>
              </a:spcBef>
            </a:pPr>
            <a:r>
              <a:rPr lang="fa-IR" sz="4000" dirty="0">
                <a:cs typeface="B Davat" pitchFamily="2" charset="-78"/>
              </a:rPr>
              <a:t>ارزیابی استراتژی</a:t>
            </a:r>
            <a:endParaRPr lang="en-US" sz="4000" dirty="0">
              <a:cs typeface="B Davat" pitchFamily="2"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18</a:t>
            </a:fld>
            <a:endParaRPr lang="en-US"/>
          </a:p>
        </p:txBody>
      </p:sp>
    </p:spTree>
    <p:extLst>
      <p:ext uri="{BB962C8B-B14F-4D97-AF65-F5344CB8AC3E}">
        <p14:creationId xmlns:p14="http://schemas.microsoft.com/office/powerpoint/2010/main" val="1564683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1000"/>
                                        <p:tgtEl>
                                          <p:spTgt spid="15"/>
                                        </p:tgtEl>
                                      </p:cBhvr>
                                    </p:animEffect>
                                  </p:childTnLst>
                                </p:cTn>
                              </p:par>
                            </p:childTnLst>
                          </p:cTn>
                        </p:par>
                        <p:par>
                          <p:cTn id="16" fill="hold">
                            <p:stCondLst>
                              <p:cond delay="3000"/>
                            </p:stCondLst>
                            <p:childTnLst>
                              <p:par>
                                <p:cTn id="17" presetID="22" presetClass="entr" presetSubtype="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1000"/>
                                        <p:tgtEl>
                                          <p:spTgt spid="16"/>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6" grpId="0"/>
      <p:bldP spid="17"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2" name="Rectangle 5"/>
          <p:cNvSpPr>
            <a:spLocks noChangeArrowheads="1"/>
          </p:cNvSpPr>
          <p:nvPr/>
        </p:nvSpPr>
        <p:spPr bwMode="auto">
          <a:xfrm>
            <a:off x="8234648" y="559340"/>
            <a:ext cx="2183611" cy="523220"/>
          </a:xfrm>
          <a:prstGeom prst="rect">
            <a:avLst/>
          </a:prstGeom>
          <a:noFill/>
          <a:ln w="9525">
            <a:noFill/>
            <a:miter lim="800000"/>
            <a:headEnd/>
            <a:tailEnd/>
          </a:ln>
        </p:spPr>
        <p:txBody>
          <a:bodyPr wrap="none">
            <a:spAutoFit/>
          </a:bodyPr>
          <a:lstStyle/>
          <a:p>
            <a:pPr marL="342900" indent="-342900" algn="just" rtl="1">
              <a:spcBef>
                <a:spcPct val="20000"/>
              </a:spcBef>
              <a:buClr>
                <a:schemeClr val="accent2"/>
              </a:buClr>
              <a:buSzPct val="80000"/>
            </a:pPr>
            <a:r>
              <a:rPr lang="ar-SA" sz="2800" b="1" dirty="0">
                <a:latin typeface="Times New Roman" pitchFamily="18" charset="0"/>
                <a:cs typeface="B Titr" panose="00000700000000000000" pitchFamily="2" charset="-78"/>
              </a:rPr>
              <a:t>هدف‏هاي سالانه</a:t>
            </a:r>
          </a:p>
        </p:txBody>
      </p:sp>
      <p:sp>
        <p:nvSpPr>
          <p:cNvPr id="229383" name="Rectangle 6"/>
          <p:cNvSpPr>
            <a:spLocks noChangeArrowheads="1"/>
          </p:cNvSpPr>
          <p:nvPr/>
        </p:nvSpPr>
        <p:spPr bwMode="auto">
          <a:xfrm>
            <a:off x="1856936" y="1152907"/>
            <a:ext cx="8382412" cy="4832092"/>
          </a:xfrm>
          <a:prstGeom prst="rect">
            <a:avLst/>
          </a:prstGeom>
          <a:noFill/>
          <a:ln w="9525">
            <a:noFill/>
            <a:miter lim="800000"/>
            <a:headEnd/>
            <a:tailEnd/>
          </a:ln>
        </p:spPr>
        <p:txBody>
          <a:bodyPr wrap="square">
            <a:spAutoFit/>
          </a:bodyPr>
          <a:lstStyle/>
          <a:p>
            <a:pPr algn="justLow" rtl="1"/>
            <a:r>
              <a:rPr lang="ar-SA" sz="2800" b="1" dirty="0">
                <a:latin typeface="Times New Roman" pitchFamily="18" charset="0"/>
                <a:cs typeface="B Compset" panose="00000400000000000000" pitchFamily="2" charset="-78"/>
              </a:rPr>
              <a:t>هدف‏هاي سالانه به عنوان </a:t>
            </a:r>
            <a:r>
              <a:rPr lang="ar-SA" sz="2800" b="1" u="sng" dirty="0">
                <a:effectLst>
                  <a:outerShdw blurRad="38100" dist="38100" dir="2700000" algn="tl">
                    <a:srgbClr val="000000">
                      <a:alpha val="43137"/>
                    </a:srgbClr>
                  </a:outerShdw>
                </a:effectLst>
                <a:latin typeface="Times New Roman" pitchFamily="18" charset="0"/>
                <a:cs typeface="B Compset" panose="00000400000000000000" pitchFamily="2" charset="-78"/>
              </a:rPr>
              <a:t>رهنمود</a:t>
            </a:r>
            <a:r>
              <a:rPr lang="ar-SA" sz="2800" b="1" dirty="0">
                <a:latin typeface="Times New Roman" pitchFamily="18" charset="0"/>
                <a:cs typeface="B Compset" panose="00000400000000000000" pitchFamily="2" charset="-78"/>
              </a:rPr>
              <a:t>هايي براي عملياتي مورد استفاده قرار مي‏گيرند كه </a:t>
            </a:r>
            <a:r>
              <a:rPr lang="ar-SA" sz="2800" b="1" u="sng" dirty="0">
                <a:effectLst>
                  <a:outerShdw blurRad="38100" dist="38100" dir="2700000" algn="tl">
                    <a:srgbClr val="000000">
                      <a:alpha val="43137"/>
                    </a:srgbClr>
                  </a:outerShdw>
                </a:effectLst>
                <a:latin typeface="Times New Roman" pitchFamily="18" charset="0"/>
                <a:cs typeface="B Compset" panose="00000400000000000000" pitchFamily="2" charset="-78"/>
              </a:rPr>
              <a:t>فعاليت‏ها و تلاش‏هاي اعضاي سازمان </a:t>
            </a:r>
            <a:r>
              <a:rPr lang="ar-SA" sz="2800" b="1" dirty="0">
                <a:latin typeface="Times New Roman" pitchFamily="18" charset="0"/>
                <a:cs typeface="B Compset" panose="00000400000000000000" pitchFamily="2" charset="-78"/>
              </a:rPr>
              <a:t>را در </a:t>
            </a:r>
            <a:r>
              <a:rPr lang="ar-SA" sz="2800" b="1" u="sng" dirty="0">
                <a:effectLst>
                  <a:outerShdw blurRad="38100" dist="38100" dir="2700000" algn="tl">
                    <a:srgbClr val="000000">
                      <a:alpha val="43137"/>
                    </a:srgbClr>
                  </a:outerShdw>
                </a:effectLst>
                <a:latin typeface="Times New Roman" pitchFamily="18" charset="0"/>
                <a:cs typeface="B Compset" panose="00000400000000000000" pitchFamily="2" charset="-78"/>
              </a:rPr>
              <a:t>مسيري مشخص </a:t>
            </a:r>
            <a:r>
              <a:rPr lang="ar-SA" sz="2800" b="1" dirty="0">
                <a:latin typeface="Times New Roman" pitchFamily="18" charset="0"/>
                <a:cs typeface="B Compset" panose="00000400000000000000" pitchFamily="2" charset="-78"/>
              </a:rPr>
              <a:t>هدايت مي‏كنند. </a:t>
            </a:r>
            <a:endParaRPr lang="fa-IR" sz="2800" b="1" dirty="0" smtClean="0">
              <a:latin typeface="Times New Roman" pitchFamily="18" charset="0"/>
              <a:cs typeface="B Compset" panose="00000400000000000000" pitchFamily="2" charset="-78"/>
            </a:endParaRPr>
          </a:p>
          <a:p>
            <a:pPr algn="justLow" rtl="1"/>
            <a:r>
              <a:rPr lang="ar-SA" sz="2800" b="1" dirty="0" smtClean="0">
                <a:latin typeface="Times New Roman" pitchFamily="18" charset="0"/>
                <a:cs typeface="B Compset" panose="00000400000000000000" pitchFamily="2" charset="-78"/>
              </a:rPr>
              <a:t>از </a:t>
            </a:r>
            <a:r>
              <a:rPr lang="ar-SA" sz="2800" b="1" dirty="0">
                <a:latin typeface="Times New Roman" pitchFamily="18" charset="0"/>
                <a:cs typeface="B Compset" panose="00000400000000000000" pitchFamily="2" charset="-78"/>
              </a:rPr>
              <a:t>مجراي توجيه كردن فعاليت‏هاي سازمان براي </a:t>
            </a:r>
            <a:r>
              <a:rPr lang="ar-SA" sz="2800" b="1" u="sng" dirty="0">
                <a:effectLst>
                  <a:outerShdw blurRad="38100" dist="38100" dir="2700000" algn="tl">
                    <a:srgbClr val="000000">
                      <a:alpha val="43137"/>
                    </a:srgbClr>
                  </a:outerShdw>
                </a:effectLst>
                <a:latin typeface="Times New Roman" pitchFamily="18" charset="0"/>
                <a:cs typeface="B Compset" panose="00000400000000000000" pitchFamily="2" charset="-78"/>
              </a:rPr>
              <a:t>گروه‏هاي ذينفع </a:t>
            </a:r>
            <a:r>
              <a:rPr lang="ar-SA" sz="2800" b="1" dirty="0">
                <a:latin typeface="Times New Roman" pitchFamily="18" charset="0"/>
                <a:cs typeface="B Compset" panose="00000400000000000000" pitchFamily="2" charset="-78"/>
              </a:rPr>
              <a:t>، آنها (هدفهاي سالانه) به عنوان </a:t>
            </a:r>
            <a:r>
              <a:rPr lang="ar-SA" sz="2800" b="1" u="sng" dirty="0">
                <a:effectLst>
                  <a:outerShdw blurRad="38100" dist="38100" dir="2700000" algn="tl">
                    <a:srgbClr val="000000">
                      <a:alpha val="43137"/>
                    </a:srgbClr>
                  </a:outerShdw>
                </a:effectLst>
                <a:latin typeface="Times New Roman" pitchFamily="18" charset="0"/>
                <a:cs typeface="B Compset" panose="00000400000000000000" pitchFamily="2" charset="-78"/>
              </a:rPr>
              <a:t>منبعي</a:t>
            </a:r>
            <a:r>
              <a:rPr lang="ar-SA" sz="2800" b="1" dirty="0">
                <a:latin typeface="Times New Roman" pitchFamily="18" charset="0"/>
                <a:cs typeface="B Compset" panose="00000400000000000000" pitchFamily="2" charset="-78"/>
              </a:rPr>
              <a:t> درمي‏آيند كه به سازمان </a:t>
            </a:r>
            <a:r>
              <a:rPr lang="ar-SA" sz="2800" b="1" u="sng" dirty="0">
                <a:effectLst>
                  <a:outerShdw blurRad="38100" dist="38100" dir="2700000" algn="tl">
                    <a:srgbClr val="000000">
                      <a:alpha val="43137"/>
                    </a:srgbClr>
                  </a:outerShdw>
                </a:effectLst>
                <a:latin typeface="Times New Roman" pitchFamily="18" charset="0"/>
                <a:cs typeface="B Compset" panose="00000400000000000000" pitchFamily="2" charset="-78"/>
              </a:rPr>
              <a:t>مشروعيت</a:t>
            </a:r>
            <a:r>
              <a:rPr lang="ar-SA" sz="2800" b="1" dirty="0">
                <a:latin typeface="Times New Roman" pitchFamily="18" charset="0"/>
                <a:cs typeface="B Compset" panose="00000400000000000000" pitchFamily="2" charset="-78"/>
              </a:rPr>
              <a:t> مي‏بخشند. آنها باعث مي‏شوند كه عملكردهاي سازمان بر اساس معيارهاي خاصي انجام شود. </a:t>
            </a:r>
            <a:endParaRPr lang="fa-IR" sz="2800" b="1" dirty="0" smtClean="0">
              <a:latin typeface="Times New Roman" pitchFamily="18" charset="0"/>
              <a:cs typeface="B Compset" panose="00000400000000000000" pitchFamily="2" charset="-78"/>
            </a:endParaRPr>
          </a:p>
          <a:p>
            <a:pPr algn="justLow" rtl="1"/>
            <a:r>
              <a:rPr lang="ar-SA" sz="2800" b="1" dirty="0" smtClean="0">
                <a:latin typeface="Times New Roman" pitchFamily="18" charset="0"/>
                <a:cs typeface="B Compset" panose="00000400000000000000" pitchFamily="2" charset="-78"/>
              </a:rPr>
              <a:t>براي </a:t>
            </a:r>
            <a:r>
              <a:rPr lang="ar-SA" sz="2800" b="1" u="sng" dirty="0">
                <a:effectLst>
                  <a:outerShdw blurRad="38100" dist="38100" dir="2700000" algn="tl">
                    <a:srgbClr val="000000">
                      <a:alpha val="43137"/>
                    </a:srgbClr>
                  </a:outerShdw>
                </a:effectLst>
                <a:latin typeface="Times New Roman" pitchFamily="18" charset="0"/>
                <a:cs typeface="B Compset" panose="00000400000000000000" pitchFamily="2" charset="-78"/>
              </a:rPr>
              <a:t>كاركنان</a:t>
            </a:r>
            <a:r>
              <a:rPr lang="ar-SA" sz="2800" b="1" dirty="0">
                <a:latin typeface="Times New Roman" pitchFamily="18" charset="0"/>
                <a:cs typeface="B Compset" panose="00000400000000000000" pitchFamily="2" charset="-78"/>
              </a:rPr>
              <a:t> به عنوان منبع مهمي در مي‏آيند كه </a:t>
            </a:r>
            <a:r>
              <a:rPr lang="ar-SA" sz="2800" b="1" u="sng" dirty="0">
                <a:effectLst>
                  <a:outerShdw blurRad="38100" dist="38100" dir="2700000" algn="tl">
                    <a:srgbClr val="000000">
                      <a:alpha val="43137"/>
                    </a:srgbClr>
                  </a:outerShdw>
                </a:effectLst>
                <a:latin typeface="Times New Roman" pitchFamily="18" charset="0"/>
                <a:cs typeface="B Compset" panose="00000400000000000000" pitchFamily="2" charset="-78"/>
              </a:rPr>
              <a:t>موجب انگيزه </a:t>
            </a:r>
            <a:r>
              <a:rPr lang="ar-SA" sz="2800" b="1" dirty="0">
                <a:latin typeface="Times New Roman" pitchFamily="18" charset="0"/>
                <a:cs typeface="B Compset" panose="00000400000000000000" pitchFamily="2" charset="-78"/>
              </a:rPr>
              <a:t>و </a:t>
            </a:r>
            <a:r>
              <a:rPr lang="ar-SA" sz="2800" b="1" u="sng" dirty="0">
                <a:effectLst>
                  <a:outerShdw blurRad="38100" dist="38100" dir="2700000" algn="tl">
                    <a:srgbClr val="000000">
                      <a:alpha val="43137"/>
                    </a:srgbClr>
                  </a:outerShdw>
                </a:effectLst>
                <a:latin typeface="Times New Roman" pitchFamily="18" charset="0"/>
                <a:cs typeface="B Compset" panose="00000400000000000000" pitchFamily="2" charset="-78"/>
              </a:rPr>
              <a:t>هويت</a:t>
            </a:r>
            <a:r>
              <a:rPr lang="ar-SA" sz="2800" b="1" dirty="0">
                <a:latin typeface="Times New Roman" pitchFamily="18" charset="0"/>
                <a:cs typeface="B Compset" panose="00000400000000000000" pitchFamily="2" charset="-78"/>
              </a:rPr>
              <a:t> آنان مي‏شوند (كاركنان سازمان و نوع فعاليت را معرف خود مي‏دانند). براي مديران و كاركنان ايجاد انگيزه مي‏نمايند و آنان را تشويق به كار مي‏كنند. آنها </a:t>
            </a:r>
            <a:r>
              <a:rPr lang="ar-SA" sz="2800" b="1" u="sng" dirty="0">
                <a:effectLst>
                  <a:outerShdw blurRad="38100" dist="38100" dir="2700000" algn="tl">
                    <a:srgbClr val="000000">
                      <a:alpha val="43137"/>
                    </a:srgbClr>
                  </a:outerShdw>
                </a:effectLst>
                <a:latin typeface="Times New Roman" pitchFamily="18" charset="0"/>
                <a:cs typeface="B Compset" panose="00000400000000000000" pitchFamily="2" charset="-78"/>
              </a:rPr>
              <a:t>مبنايي براي طراحي سازماني </a:t>
            </a:r>
            <a:r>
              <a:rPr lang="ar-SA" sz="2800" b="1" dirty="0">
                <a:latin typeface="Times New Roman" pitchFamily="18" charset="0"/>
                <a:cs typeface="B Compset" panose="00000400000000000000" pitchFamily="2" charset="-78"/>
              </a:rPr>
              <a:t>ارائه مي‏دهند.</a:t>
            </a:r>
            <a:endParaRPr lang="fa-IR" sz="2800" b="1" dirty="0">
              <a:cs typeface="B Compset" panose="00000400000000000000" pitchFamily="2"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180</a:t>
            </a:fld>
            <a:endParaRPr lang="en-US"/>
          </a:p>
        </p:txBody>
      </p:sp>
    </p:spTree>
    <p:extLst>
      <p:ext uri="{BB962C8B-B14F-4D97-AF65-F5344CB8AC3E}">
        <p14:creationId xmlns:p14="http://schemas.microsoft.com/office/powerpoint/2010/main" val="348113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9382"/>
                                        </p:tgtEl>
                                        <p:attrNameLst>
                                          <p:attrName>style.visibility</p:attrName>
                                        </p:attrNameLst>
                                      </p:cBhvr>
                                      <p:to>
                                        <p:strVal val="visible"/>
                                      </p:to>
                                    </p:set>
                                    <p:animEffect transition="in" filter="wipe(right)">
                                      <p:cBhvr>
                                        <p:cTn id="7" dur="500"/>
                                        <p:tgtEl>
                                          <p:spTgt spid="22938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29383"/>
                                        </p:tgtEl>
                                        <p:attrNameLst>
                                          <p:attrName>style.visibility</p:attrName>
                                        </p:attrNameLst>
                                      </p:cBhvr>
                                      <p:to>
                                        <p:strVal val="visible"/>
                                      </p:to>
                                    </p:set>
                                    <p:animEffect transition="in" filter="blinds(horizontal)">
                                      <p:cBhvr>
                                        <p:cTn id="11" dur="1000"/>
                                        <p:tgtEl>
                                          <p:spTgt spid="229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2" grpId="0"/>
      <p:bldP spid="229383"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919536" y="692696"/>
            <a:ext cx="8136904" cy="5688632"/>
          </a:xfrm>
          <a:prstGeom prst="roundRect">
            <a:avLst>
              <a:gd name="adj" fmla="val 3983"/>
            </a:avLst>
          </a:prstGeom>
          <a:ln w="31750">
            <a:solidFill>
              <a:srgbClr val="006600"/>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tIns="457200" bIns="182880" rtlCol="0" anchor="ctr"/>
          <a:lstStyle/>
          <a:p>
            <a:pPr marL="457200" indent="-457200" algn="justLow" rtl="1">
              <a:lnSpc>
                <a:spcPct val="200000"/>
              </a:lnSpc>
              <a:spcBef>
                <a:spcPts val="1200"/>
              </a:spcBef>
              <a:spcAft>
                <a:spcPts val="1200"/>
              </a:spcAft>
              <a:buClr>
                <a:srgbClr val="C00000"/>
              </a:buClr>
              <a:buFont typeface="Wingdings" pitchFamily="2" charset="2"/>
              <a:buChar char="v"/>
            </a:pPr>
            <a:endParaRPr lang="fa-IR" sz="3000" dirty="0"/>
          </a:p>
        </p:txBody>
      </p:sp>
      <p:sp>
        <p:nvSpPr>
          <p:cNvPr id="12" name="Plaque 11"/>
          <p:cNvSpPr/>
          <p:nvPr/>
        </p:nvSpPr>
        <p:spPr>
          <a:xfrm>
            <a:off x="4538064" y="260648"/>
            <a:ext cx="5158336" cy="864096"/>
          </a:xfrm>
          <a:prstGeom prst="plaque">
            <a:avLst>
              <a:gd name="adj" fmla="val 50000"/>
            </a:avLst>
          </a:prstGeom>
          <a:solidFill>
            <a:schemeClr val="lt1"/>
          </a:solidFill>
          <a:ln>
            <a:solidFill>
              <a:schemeClr val="accent4">
                <a:lumMod val="50000"/>
              </a:schemeClr>
            </a:solidFill>
          </a:ln>
          <a:effectLst>
            <a:glow rad="101600">
              <a:schemeClr val="accent3">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400" b="1" dirty="0">
                <a:ln w="11430"/>
                <a:solidFill>
                  <a:schemeClr val="tx1"/>
                </a:solidFill>
                <a:cs typeface="B Homa" panose="00000400000000000000" pitchFamily="2" charset="-78"/>
              </a:rPr>
              <a:t>اجراي استراتژي</a:t>
            </a:r>
            <a:endParaRPr lang="en-US" sz="4400" b="1" dirty="0">
              <a:ln w="11430"/>
              <a:solidFill>
                <a:schemeClr val="tx1"/>
              </a:solidFill>
              <a:cs typeface="B Homa" panose="00000400000000000000" pitchFamily="2" charset="-78"/>
            </a:endParaRPr>
          </a:p>
        </p:txBody>
      </p:sp>
      <p:sp>
        <p:nvSpPr>
          <p:cNvPr id="4" name="TextBox 3"/>
          <p:cNvSpPr txBox="1"/>
          <p:nvPr/>
        </p:nvSpPr>
        <p:spPr>
          <a:xfrm>
            <a:off x="1919536" y="1362019"/>
            <a:ext cx="8208714" cy="4532010"/>
          </a:xfrm>
          <a:prstGeom prst="rect">
            <a:avLst/>
          </a:prstGeom>
          <a:noFill/>
        </p:spPr>
        <p:txBody>
          <a:bodyPr wrap="square">
            <a:spAutoFit/>
          </a:bodyPr>
          <a:lstStyle/>
          <a:p>
            <a:pPr marL="538163" indent="-457200" algn="justLow" rtl="1">
              <a:lnSpc>
                <a:spcPct val="150000"/>
              </a:lnSpc>
              <a:spcBef>
                <a:spcPts val="600"/>
              </a:spcBef>
              <a:spcAft>
                <a:spcPts val="1800"/>
              </a:spcAft>
              <a:buClr>
                <a:srgbClr val="C00000"/>
              </a:buClr>
              <a:buFont typeface="Wingdings" pitchFamily="2" charset="2"/>
              <a:buChar char="v"/>
              <a:defRPr/>
            </a:pPr>
            <a:r>
              <a:rPr lang="fa-IR" sz="2800" b="1" dirty="0">
                <a:cs typeface="B Tabassom" panose="00000400000000000000" pitchFamily="2" charset="-78"/>
              </a:rPr>
              <a:t>همیشه اجرای استراتژی از تدوین آن بسیار دشوارتر است . </a:t>
            </a:r>
          </a:p>
          <a:p>
            <a:pPr marL="538163" indent="-457200" algn="justLow" rtl="1">
              <a:lnSpc>
                <a:spcPct val="150000"/>
              </a:lnSpc>
              <a:spcBef>
                <a:spcPts val="600"/>
              </a:spcBef>
              <a:spcAft>
                <a:spcPts val="1800"/>
              </a:spcAft>
              <a:buClr>
                <a:srgbClr val="C00000"/>
              </a:buClr>
              <a:buFont typeface="Wingdings" pitchFamily="2" charset="2"/>
              <a:buChar char="v"/>
              <a:defRPr/>
            </a:pPr>
            <a:r>
              <a:rPr lang="fa-IR" sz="2800" b="1" dirty="0">
                <a:cs typeface="B Tabassom" panose="00000400000000000000" pitchFamily="2" charset="-78"/>
              </a:rPr>
              <a:t>تدوین استراتژي به تنهایی متضمن موفقیت شرکت نخواهد بود و تا زمانی که این استراتژي ها به اجرا در نیایند ، هیچ تأثیري در موفقیت وبقاي سازمان نخواهند داشت.</a:t>
            </a:r>
          </a:p>
          <a:p>
            <a:pPr marL="538163" indent="-457200" algn="justLow" rtl="1">
              <a:lnSpc>
                <a:spcPct val="150000"/>
              </a:lnSpc>
              <a:spcBef>
                <a:spcPts val="600"/>
              </a:spcBef>
              <a:spcAft>
                <a:spcPts val="1800"/>
              </a:spcAft>
              <a:buClr>
                <a:srgbClr val="C00000"/>
              </a:buClr>
              <a:buFont typeface="Wingdings" pitchFamily="2" charset="2"/>
              <a:buChar char="v"/>
              <a:defRPr/>
            </a:pPr>
            <a:r>
              <a:rPr lang="fa-IR" sz="2800" b="1" dirty="0">
                <a:cs typeface="B Tabassom" panose="00000400000000000000" pitchFamily="2" charset="-78"/>
              </a:rPr>
              <a:t>اجراي استراتژي بر تمام سازمان اثر گذاشته و بر همه سطوح بخشی و وظیفه اي اثر خواهد گذاشت.</a:t>
            </a:r>
          </a:p>
        </p:txBody>
      </p:sp>
      <p:sp>
        <p:nvSpPr>
          <p:cNvPr id="2" name="Slide Number Placeholder 1"/>
          <p:cNvSpPr>
            <a:spLocks noGrp="1"/>
          </p:cNvSpPr>
          <p:nvPr>
            <p:ph type="sldNum" sz="quarter" idx="12"/>
          </p:nvPr>
        </p:nvSpPr>
        <p:spPr/>
        <p:txBody>
          <a:bodyPr/>
          <a:lstStyle/>
          <a:p>
            <a:fld id="{2E913F20-3FAA-4128-8D06-C3B0AA9DFCF9}" type="slidenum">
              <a:rPr lang="en-US" smtClean="0"/>
              <a:t>181</a:t>
            </a:fld>
            <a:endParaRPr lang="en-US"/>
          </a:p>
        </p:txBody>
      </p:sp>
    </p:spTree>
    <p:extLst>
      <p:ext uri="{BB962C8B-B14F-4D97-AF65-F5344CB8AC3E}">
        <p14:creationId xmlns:p14="http://schemas.microsoft.com/office/powerpoint/2010/main" val="3303208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919536" y="692696"/>
            <a:ext cx="8136904" cy="5688632"/>
          </a:xfrm>
          <a:prstGeom prst="roundRect">
            <a:avLst>
              <a:gd name="adj" fmla="val 3983"/>
            </a:avLst>
          </a:prstGeom>
          <a:ln w="31750">
            <a:solidFill>
              <a:srgbClr val="006600"/>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tIns="457200" bIns="182880" rtlCol="0" anchor="ctr"/>
          <a:lstStyle/>
          <a:p>
            <a:pPr marL="457200" indent="-457200" algn="justLow" rtl="1">
              <a:lnSpc>
                <a:spcPct val="200000"/>
              </a:lnSpc>
              <a:spcBef>
                <a:spcPts val="1200"/>
              </a:spcBef>
              <a:spcAft>
                <a:spcPts val="1200"/>
              </a:spcAft>
              <a:buClr>
                <a:srgbClr val="C00000"/>
              </a:buClr>
              <a:buFont typeface="Wingdings" pitchFamily="2" charset="2"/>
              <a:buChar char="v"/>
            </a:pPr>
            <a:endParaRPr lang="fa-IR" sz="3000" dirty="0"/>
          </a:p>
        </p:txBody>
      </p:sp>
      <p:sp>
        <p:nvSpPr>
          <p:cNvPr id="12" name="Plaque 11"/>
          <p:cNvSpPr/>
          <p:nvPr/>
        </p:nvSpPr>
        <p:spPr>
          <a:xfrm>
            <a:off x="4538064" y="260648"/>
            <a:ext cx="5158336" cy="864096"/>
          </a:xfrm>
          <a:prstGeom prst="plaque">
            <a:avLst>
              <a:gd name="adj" fmla="val 50000"/>
            </a:avLst>
          </a:prstGeom>
          <a:solidFill>
            <a:schemeClr val="lt1"/>
          </a:solidFill>
          <a:ln>
            <a:solidFill>
              <a:schemeClr val="accent4">
                <a:lumMod val="50000"/>
              </a:schemeClr>
            </a:solidFill>
          </a:ln>
          <a:effectLst>
            <a:glow rad="101600">
              <a:schemeClr val="accent3">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solidFill>
                  <a:schemeClr val="tx1"/>
                </a:solidFill>
                <a:cs typeface="B Homa" panose="00000400000000000000" pitchFamily="2" charset="-78"/>
              </a:rPr>
              <a:t>اجراي استراتژي</a:t>
            </a:r>
            <a:endParaRPr lang="en-US" sz="4000" b="1" dirty="0">
              <a:ln w="11430"/>
              <a:solidFill>
                <a:schemeClr val="tx1"/>
              </a:solidFill>
              <a:cs typeface="B Homa" panose="00000400000000000000" pitchFamily="2" charset="-78"/>
            </a:endParaRPr>
          </a:p>
        </p:txBody>
      </p:sp>
      <p:sp>
        <p:nvSpPr>
          <p:cNvPr id="4" name="TextBox 3"/>
          <p:cNvSpPr txBox="1"/>
          <p:nvPr/>
        </p:nvSpPr>
        <p:spPr>
          <a:xfrm>
            <a:off x="1919734" y="1357299"/>
            <a:ext cx="8208714" cy="4693593"/>
          </a:xfrm>
          <a:prstGeom prst="rect">
            <a:avLst/>
          </a:prstGeom>
          <a:noFill/>
        </p:spPr>
        <p:txBody>
          <a:bodyPr wrap="square">
            <a:spAutoFit/>
          </a:bodyPr>
          <a:lstStyle/>
          <a:p>
            <a:pPr marL="538163" indent="-457200" algn="justLow" rtl="1">
              <a:lnSpc>
                <a:spcPct val="150000"/>
              </a:lnSpc>
              <a:spcAft>
                <a:spcPts val="1800"/>
              </a:spcAft>
              <a:buClr>
                <a:srgbClr val="C00000"/>
              </a:buClr>
              <a:buFont typeface="Wingdings" pitchFamily="2" charset="2"/>
              <a:buChar char="v"/>
              <a:defRPr/>
            </a:pPr>
            <a:r>
              <a:rPr lang="fa-IR" sz="3200" b="1" dirty="0">
                <a:cs typeface="B Tabassom" panose="00000400000000000000" pitchFamily="2" charset="-78"/>
              </a:rPr>
              <a:t>جهت اجراي استرات‍ژي تدوين شده و پياده سازي آن در سازمان ،‌ وجود بسترهاي مناسب و منطبق با استراتژي هاي تدوين شده نياز است . لذا مي بايست الزامات تحقق سند راهبردي را محيا نمود و زمينه اجراي استراتژي ها را فراهم كرد . </a:t>
            </a:r>
          </a:p>
          <a:p>
            <a:pPr marL="538163" indent="-457200" algn="justLow" rtl="1">
              <a:lnSpc>
                <a:spcPct val="150000"/>
              </a:lnSpc>
              <a:spcAft>
                <a:spcPts val="1800"/>
              </a:spcAft>
              <a:buClr>
                <a:srgbClr val="C00000"/>
              </a:buClr>
              <a:buFont typeface="Wingdings" pitchFamily="2" charset="2"/>
              <a:buChar char="v"/>
              <a:defRPr/>
            </a:pPr>
            <a:r>
              <a:rPr lang="fa-IR" sz="3200" b="1" dirty="0">
                <a:cs typeface="B Tabassom" panose="00000400000000000000" pitchFamily="2" charset="-78"/>
              </a:rPr>
              <a:t>الزامات مورد نياز در پياده سازي استراتژي ها در 9 دسته طبقه بندي شده اند كه عبارتند از : </a:t>
            </a:r>
          </a:p>
        </p:txBody>
      </p:sp>
      <p:sp>
        <p:nvSpPr>
          <p:cNvPr id="2" name="Slide Number Placeholder 1"/>
          <p:cNvSpPr>
            <a:spLocks noGrp="1"/>
          </p:cNvSpPr>
          <p:nvPr>
            <p:ph type="sldNum" sz="quarter" idx="12"/>
          </p:nvPr>
        </p:nvSpPr>
        <p:spPr/>
        <p:txBody>
          <a:bodyPr/>
          <a:lstStyle/>
          <a:p>
            <a:fld id="{2E913F20-3FAA-4128-8D06-C3B0AA9DFCF9}" type="slidenum">
              <a:rPr lang="en-US" smtClean="0"/>
              <a:t>182</a:t>
            </a:fld>
            <a:endParaRPr lang="en-US"/>
          </a:p>
        </p:txBody>
      </p:sp>
    </p:spTree>
    <p:extLst>
      <p:ext uri="{BB962C8B-B14F-4D97-AF65-F5344CB8AC3E}">
        <p14:creationId xmlns:p14="http://schemas.microsoft.com/office/powerpoint/2010/main" val="17474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919536" y="692696"/>
            <a:ext cx="8136904" cy="5688632"/>
          </a:xfrm>
          <a:prstGeom prst="roundRect">
            <a:avLst>
              <a:gd name="adj" fmla="val 3983"/>
            </a:avLst>
          </a:prstGeom>
          <a:ln w="31750">
            <a:solidFill>
              <a:srgbClr val="006600"/>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tIns="457200" bIns="182880" rtlCol="0" anchor="ctr"/>
          <a:lstStyle/>
          <a:p>
            <a:pPr marL="457200" indent="-457200" algn="justLow" rtl="1">
              <a:lnSpc>
                <a:spcPct val="200000"/>
              </a:lnSpc>
              <a:spcBef>
                <a:spcPts val="1200"/>
              </a:spcBef>
              <a:spcAft>
                <a:spcPts val="1200"/>
              </a:spcAft>
              <a:buClr>
                <a:srgbClr val="C00000"/>
              </a:buClr>
              <a:buFont typeface="Wingdings" pitchFamily="2" charset="2"/>
              <a:buChar char="v"/>
            </a:pPr>
            <a:endParaRPr lang="fa-IR" sz="3000" dirty="0"/>
          </a:p>
        </p:txBody>
      </p:sp>
      <p:sp>
        <p:nvSpPr>
          <p:cNvPr id="12" name="Plaque 11"/>
          <p:cNvSpPr/>
          <p:nvPr/>
        </p:nvSpPr>
        <p:spPr>
          <a:xfrm>
            <a:off x="4538064" y="260648"/>
            <a:ext cx="5158336" cy="864096"/>
          </a:xfrm>
          <a:prstGeom prst="plaque">
            <a:avLst>
              <a:gd name="adj" fmla="val 50000"/>
            </a:avLst>
          </a:prstGeom>
          <a:solidFill>
            <a:schemeClr val="lt1"/>
          </a:solidFill>
          <a:ln>
            <a:solidFill>
              <a:schemeClr val="accent4">
                <a:lumMod val="50000"/>
              </a:schemeClr>
            </a:solidFill>
          </a:ln>
          <a:effectLst>
            <a:glow rad="101600">
              <a:schemeClr val="accent3">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dirty="0">
                <a:ln w="11430"/>
                <a:solidFill>
                  <a:schemeClr val="tx1"/>
                </a:solidFill>
                <a:cs typeface="B Homa" panose="00000400000000000000" pitchFamily="2" charset="-78"/>
              </a:rPr>
              <a:t>الزامات  تحقق سند راهبردی</a:t>
            </a:r>
          </a:p>
        </p:txBody>
      </p:sp>
      <p:graphicFrame>
        <p:nvGraphicFramePr>
          <p:cNvPr id="7" name="Diagram 6"/>
          <p:cNvGraphicFramePr/>
          <p:nvPr>
            <p:extLst>
              <p:ext uri="{D42A27DB-BD31-4B8C-83A1-F6EECF244321}">
                <p14:modId xmlns:p14="http://schemas.microsoft.com/office/powerpoint/2010/main" val="4014909129"/>
              </p:ext>
            </p:extLst>
          </p:nvPr>
        </p:nvGraphicFramePr>
        <p:xfrm>
          <a:off x="1847528" y="1247500"/>
          <a:ext cx="8280920" cy="5039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2E913F20-3FAA-4128-8D06-C3B0AA9DFCF9}" type="slidenum">
              <a:rPr lang="en-US" smtClean="0"/>
              <a:t>183</a:t>
            </a:fld>
            <a:endParaRPr lang="en-US"/>
          </a:p>
        </p:txBody>
      </p:sp>
    </p:spTree>
    <p:extLst>
      <p:ext uri="{BB962C8B-B14F-4D97-AF65-F5344CB8AC3E}">
        <p14:creationId xmlns:p14="http://schemas.microsoft.com/office/powerpoint/2010/main" val="3890791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919536" y="692696"/>
            <a:ext cx="8136904" cy="5688632"/>
          </a:xfrm>
          <a:prstGeom prst="roundRect">
            <a:avLst>
              <a:gd name="adj" fmla="val 3983"/>
            </a:avLst>
          </a:prstGeom>
          <a:ln w="31750">
            <a:solidFill>
              <a:srgbClr val="006600"/>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tIns="457200" bIns="182880" rtlCol="0" anchor="ctr"/>
          <a:lstStyle/>
          <a:p>
            <a:pPr marL="457200" indent="-457200" algn="justLow" rtl="1">
              <a:lnSpc>
                <a:spcPct val="200000"/>
              </a:lnSpc>
              <a:spcBef>
                <a:spcPts val="1200"/>
              </a:spcBef>
              <a:spcAft>
                <a:spcPts val="1200"/>
              </a:spcAft>
              <a:buClr>
                <a:srgbClr val="C00000"/>
              </a:buClr>
              <a:buFont typeface="Wingdings" pitchFamily="2" charset="2"/>
              <a:buChar char="v"/>
            </a:pPr>
            <a:endParaRPr lang="fa-IR" sz="3000" dirty="0"/>
          </a:p>
        </p:txBody>
      </p:sp>
      <p:sp>
        <p:nvSpPr>
          <p:cNvPr id="12" name="Plaque 11"/>
          <p:cNvSpPr/>
          <p:nvPr/>
        </p:nvSpPr>
        <p:spPr>
          <a:xfrm>
            <a:off x="4538064" y="260648"/>
            <a:ext cx="5158336" cy="864096"/>
          </a:xfrm>
          <a:prstGeom prst="plaque">
            <a:avLst>
              <a:gd name="adj" fmla="val 50000"/>
            </a:avLst>
          </a:prstGeom>
          <a:solidFill>
            <a:schemeClr val="lt1"/>
          </a:solidFill>
          <a:ln>
            <a:solidFill>
              <a:schemeClr val="accent4">
                <a:lumMod val="50000"/>
              </a:schemeClr>
            </a:solidFill>
          </a:ln>
          <a:effectLst>
            <a:glow rad="101600">
              <a:schemeClr val="accent3">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fa-IR" sz="3200" b="1" dirty="0">
                <a:ln w="11430"/>
                <a:solidFill>
                  <a:srgbClr val="006600"/>
                </a:solidFill>
                <a:effectLst>
                  <a:outerShdw blurRad="50800" dist="39000" dir="5460000" algn="tl">
                    <a:srgbClr val="000000">
                      <a:alpha val="38000"/>
                    </a:srgbClr>
                  </a:outerShdw>
                </a:effectLst>
                <a:cs typeface="B Titr"/>
              </a:rPr>
              <a:t>الزامات  تحقق سند راهبردی</a:t>
            </a:r>
          </a:p>
        </p:txBody>
      </p:sp>
      <p:graphicFrame>
        <p:nvGraphicFramePr>
          <p:cNvPr id="5" name="Diagram 4"/>
          <p:cNvGraphicFramePr/>
          <p:nvPr/>
        </p:nvGraphicFramePr>
        <p:xfrm>
          <a:off x="2063552" y="1285860"/>
          <a:ext cx="7890100"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2E913F20-3FAA-4128-8D06-C3B0AA9DFCF9}" type="slidenum">
              <a:rPr lang="en-US" smtClean="0"/>
              <a:t>184</a:t>
            </a:fld>
            <a:endParaRPr lang="en-US"/>
          </a:p>
        </p:txBody>
      </p:sp>
    </p:spTree>
    <p:extLst>
      <p:ext uri="{BB962C8B-B14F-4D97-AF65-F5344CB8AC3E}">
        <p14:creationId xmlns:p14="http://schemas.microsoft.com/office/powerpoint/2010/main" val="956069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919536" y="692696"/>
            <a:ext cx="8136904" cy="5688632"/>
          </a:xfrm>
          <a:prstGeom prst="roundRect">
            <a:avLst>
              <a:gd name="adj" fmla="val 3983"/>
            </a:avLst>
          </a:prstGeom>
          <a:ln w="31750">
            <a:solidFill>
              <a:srgbClr val="006600"/>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tIns="457200" bIns="182880" rtlCol="0" anchor="ctr"/>
          <a:lstStyle/>
          <a:p>
            <a:pPr marL="457200" indent="-457200" algn="justLow" rtl="1">
              <a:lnSpc>
                <a:spcPct val="200000"/>
              </a:lnSpc>
              <a:spcBef>
                <a:spcPts val="1200"/>
              </a:spcBef>
              <a:spcAft>
                <a:spcPts val="1200"/>
              </a:spcAft>
              <a:buClr>
                <a:srgbClr val="C00000"/>
              </a:buClr>
              <a:buFont typeface="Wingdings" pitchFamily="2" charset="2"/>
              <a:buChar char="v"/>
            </a:pPr>
            <a:endParaRPr lang="fa-IR" sz="3000" dirty="0"/>
          </a:p>
        </p:txBody>
      </p:sp>
      <p:sp>
        <p:nvSpPr>
          <p:cNvPr id="12" name="Plaque 11"/>
          <p:cNvSpPr/>
          <p:nvPr/>
        </p:nvSpPr>
        <p:spPr>
          <a:xfrm>
            <a:off x="4538064" y="260648"/>
            <a:ext cx="5158336" cy="864096"/>
          </a:xfrm>
          <a:prstGeom prst="plaque">
            <a:avLst>
              <a:gd name="adj" fmla="val 50000"/>
            </a:avLst>
          </a:prstGeom>
          <a:solidFill>
            <a:schemeClr val="lt1"/>
          </a:solidFill>
          <a:ln>
            <a:solidFill>
              <a:schemeClr val="accent4">
                <a:lumMod val="50000"/>
              </a:schemeClr>
            </a:solidFill>
          </a:ln>
          <a:effectLst>
            <a:glow rad="101600">
              <a:schemeClr val="accent3">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fa-IR" sz="3200" b="1" dirty="0">
                <a:ln w="11430"/>
                <a:solidFill>
                  <a:srgbClr val="006600"/>
                </a:solidFill>
                <a:effectLst>
                  <a:outerShdw blurRad="50800" dist="39000" dir="5460000" algn="tl">
                    <a:srgbClr val="000000">
                      <a:alpha val="38000"/>
                    </a:srgbClr>
                  </a:outerShdw>
                </a:effectLst>
                <a:cs typeface="B Titr"/>
              </a:rPr>
              <a:t>الزامات  تحقق سند راهبردی</a:t>
            </a:r>
          </a:p>
        </p:txBody>
      </p:sp>
      <p:graphicFrame>
        <p:nvGraphicFramePr>
          <p:cNvPr id="6" name="Diagram 5"/>
          <p:cNvGraphicFramePr/>
          <p:nvPr>
            <p:extLst>
              <p:ext uri="{D42A27DB-BD31-4B8C-83A1-F6EECF244321}">
                <p14:modId xmlns:p14="http://schemas.microsoft.com/office/powerpoint/2010/main" val="1304715479"/>
              </p:ext>
            </p:extLst>
          </p:nvPr>
        </p:nvGraphicFramePr>
        <p:xfrm>
          <a:off x="2024034" y="1285860"/>
          <a:ext cx="7858180"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2E913F20-3FAA-4128-8D06-C3B0AA9DFCF9}" type="slidenum">
              <a:rPr lang="en-US" smtClean="0"/>
              <a:t>185</a:t>
            </a:fld>
            <a:endParaRPr lang="en-US"/>
          </a:p>
        </p:txBody>
      </p:sp>
    </p:spTree>
    <p:extLst>
      <p:ext uri="{BB962C8B-B14F-4D97-AF65-F5344CB8AC3E}">
        <p14:creationId xmlns:p14="http://schemas.microsoft.com/office/powerpoint/2010/main" val="4211701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919536" y="692696"/>
            <a:ext cx="8136904" cy="5688632"/>
          </a:xfrm>
          <a:prstGeom prst="roundRect">
            <a:avLst>
              <a:gd name="adj" fmla="val 3983"/>
            </a:avLst>
          </a:prstGeom>
          <a:ln w="31750">
            <a:solidFill>
              <a:srgbClr val="006600"/>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tIns="457200" bIns="182880" rtlCol="0" anchor="ctr"/>
          <a:lstStyle/>
          <a:p>
            <a:pPr marL="457200" indent="-457200" algn="justLow" rtl="1">
              <a:lnSpc>
                <a:spcPct val="200000"/>
              </a:lnSpc>
              <a:spcBef>
                <a:spcPts val="1200"/>
              </a:spcBef>
              <a:spcAft>
                <a:spcPts val="1200"/>
              </a:spcAft>
              <a:buClr>
                <a:srgbClr val="C00000"/>
              </a:buClr>
              <a:buFont typeface="Wingdings" pitchFamily="2" charset="2"/>
              <a:buChar char="v"/>
            </a:pPr>
            <a:endParaRPr lang="fa-IR" sz="3000" dirty="0"/>
          </a:p>
        </p:txBody>
      </p:sp>
      <p:sp>
        <p:nvSpPr>
          <p:cNvPr id="12" name="Plaque 11"/>
          <p:cNvSpPr/>
          <p:nvPr/>
        </p:nvSpPr>
        <p:spPr>
          <a:xfrm>
            <a:off x="4538064" y="260648"/>
            <a:ext cx="5158336" cy="864096"/>
          </a:xfrm>
          <a:prstGeom prst="plaque">
            <a:avLst>
              <a:gd name="adj" fmla="val 50000"/>
            </a:avLst>
          </a:prstGeom>
          <a:solidFill>
            <a:schemeClr val="lt1"/>
          </a:solidFill>
          <a:ln>
            <a:solidFill>
              <a:schemeClr val="accent4">
                <a:lumMod val="50000"/>
              </a:schemeClr>
            </a:solidFill>
          </a:ln>
          <a:effectLst>
            <a:glow rad="101600">
              <a:schemeClr val="accent3">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fa-IR" sz="3200" b="1" dirty="0">
                <a:ln w="11430"/>
                <a:solidFill>
                  <a:srgbClr val="006600"/>
                </a:solidFill>
                <a:effectLst>
                  <a:outerShdw blurRad="50800" dist="39000" dir="5460000" algn="tl">
                    <a:srgbClr val="000000">
                      <a:alpha val="38000"/>
                    </a:srgbClr>
                  </a:outerShdw>
                </a:effectLst>
                <a:cs typeface="B Titr"/>
              </a:rPr>
              <a:t>الزامات  تحقق سند راهبردی</a:t>
            </a:r>
          </a:p>
        </p:txBody>
      </p:sp>
      <p:graphicFrame>
        <p:nvGraphicFramePr>
          <p:cNvPr id="5" name="Diagram 4"/>
          <p:cNvGraphicFramePr/>
          <p:nvPr/>
        </p:nvGraphicFramePr>
        <p:xfrm>
          <a:off x="2024034" y="1285860"/>
          <a:ext cx="8001056"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2E913F20-3FAA-4128-8D06-C3B0AA9DFCF9}" type="slidenum">
              <a:rPr lang="en-US" smtClean="0"/>
              <a:t>186</a:t>
            </a:fld>
            <a:endParaRPr lang="en-US"/>
          </a:p>
        </p:txBody>
      </p:sp>
    </p:spTree>
    <p:extLst>
      <p:ext uri="{BB962C8B-B14F-4D97-AF65-F5344CB8AC3E}">
        <p14:creationId xmlns:p14="http://schemas.microsoft.com/office/powerpoint/2010/main" val="4251056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913F20-3FAA-4128-8D06-C3B0AA9DFCF9}" type="slidenum">
              <a:rPr lang="en-US" smtClean="0"/>
              <a:t>187</a:t>
            </a:fld>
            <a:endParaRPr lang="en-US"/>
          </a:p>
        </p:txBody>
      </p:sp>
      <p:pic>
        <p:nvPicPr>
          <p:cNvPr id="3" name="Picture 2" descr="moghayese2.png"/>
          <p:cNvPicPr>
            <a:picLocks noChangeAspect="1"/>
          </p:cNvPicPr>
          <p:nvPr/>
        </p:nvPicPr>
        <p:blipFill>
          <a:blip r:embed="rId2" cstate="print"/>
          <a:srcRect l="886" t="968"/>
          <a:stretch>
            <a:fillRect/>
          </a:stretch>
        </p:blipFill>
        <p:spPr>
          <a:xfrm>
            <a:off x="1311579" y="0"/>
            <a:ext cx="10427703" cy="6857999"/>
          </a:xfrm>
          <a:prstGeom prst="rect">
            <a:avLst/>
          </a:prstGeom>
        </p:spPr>
      </p:pic>
    </p:spTree>
    <p:extLst>
      <p:ext uri="{BB962C8B-B14F-4D97-AF65-F5344CB8AC3E}">
        <p14:creationId xmlns:p14="http://schemas.microsoft.com/office/powerpoint/2010/main" val="3842326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130"/>
          <p:cNvGraphicFramePr>
            <a:graphicFrameLocks noGrp="1"/>
          </p:cNvGraphicFramePr>
          <p:nvPr>
            <p:extLst>
              <p:ext uri="{D42A27DB-BD31-4B8C-83A1-F6EECF244321}">
                <p14:modId xmlns:p14="http://schemas.microsoft.com/office/powerpoint/2010/main" val="2764206689"/>
              </p:ext>
            </p:extLst>
          </p:nvPr>
        </p:nvGraphicFramePr>
        <p:xfrm>
          <a:off x="3528690" y="5296470"/>
          <a:ext cx="4496136" cy="1505712"/>
        </p:xfrm>
        <a:graphic>
          <a:graphicData uri="http://schemas.openxmlformats.org/drawingml/2006/table">
            <a:tbl>
              <a:tblPr>
                <a:tableStyleId>{08FB837D-C827-4EFA-A057-4D05807E0F7C}</a:tableStyleId>
              </a:tblPr>
              <a:tblGrid>
                <a:gridCol w="1498712">
                  <a:extLst>
                    <a:ext uri="{9D8B030D-6E8A-4147-A177-3AD203B41FA5}">
                      <a16:colId xmlns:a16="http://schemas.microsoft.com/office/drawing/2014/main" val="20000"/>
                    </a:ext>
                  </a:extLst>
                </a:gridCol>
                <a:gridCol w="1498712">
                  <a:extLst>
                    <a:ext uri="{9D8B030D-6E8A-4147-A177-3AD203B41FA5}">
                      <a16:colId xmlns:a16="http://schemas.microsoft.com/office/drawing/2014/main" val="20001"/>
                    </a:ext>
                  </a:extLst>
                </a:gridCol>
                <a:gridCol w="1498712">
                  <a:extLst>
                    <a:ext uri="{9D8B030D-6E8A-4147-A177-3AD203B41FA5}">
                      <a16:colId xmlns:a16="http://schemas.microsoft.com/office/drawing/2014/main" val="20002"/>
                    </a:ext>
                  </a:extLst>
                </a:gridCol>
              </a:tblGrid>
              <a:tr h="1357322">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u="none" strike="noStrike" cap="none" normalizeH="0" baseline="0" dirty="0" smtClean="0">
                          <a:ln>
                            <a:noFill/>
                          </a:ln>
                          <a:effectLst/>
                          <a:cs typeface="B Nazanin" pitchFamily="2" charset="-78"/>
                        </a:rPr>
                        <a:t>حسابرسي</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u="none" strike="noStrike" cap="none" normalizeH="0" baseline="0" dirty="0" smtClean="0">
                          <a:ln>
                            <a:noFill/>
                          </a:ln>
                          <a:effectLst/>
                          <a:cs typeface="B Nazanin" pitchFamily="2" charset="-78"/>
                        </a:rPr>
                        <a:t>حسابداري</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u="none" strike="noStrike" cap="none" normalizeH="0" baseline="0" dirty="0" smtClean="0">
                          <a:ln>
                            <a:noFill/>
                          </a:ln>
                          <a:effectLst/>
                          <a:cs typeface="B Nazanin" pitchFamily="2" charset="-78"/>
                        </a:rPr>
                        <a:t>سرمايه‏گذاري</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u="none" strike="noStrike" cap="none" normalizeH="0" baseline="0" dirty="0" smtClean="0">
                          <a:ln>
                            <a:noFill/>
                          </a:ln>
                          <a:effectLst/>
                          <a:cs typeface="B Nazanin" pitchFamily="2" charset="-78"/>
                        </a:rPr>
                        <a:t>وصول مطالبات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u="none" strike="noStrike" cap="none" normalizeH="0" baseline="0" dirty="0" smtClean="0">
                          <a:ln>
                            <a:noFill/>
                          </a:ln>
                          <a:effectLst/>
                          <a:cs typeface="B Nazanin" pitchFamily="2" charset="-78"/>
                        </a:rPr>
                        <a:t>به كارگيري دارايي</a:t>
                      </a:r>
                      <a:endParaRPr kumimoji="0" lang="en-US" sz="1600" b="1" i="0" u="none" strike="noStrike" cap="none" normalizeH="0" baseline="0" dirty="0" smtClean="0">
                        <a:ln>
                          <a:noFill/>
                        </a:ln>
                        <a:solidFill>
                          <a:schemeClr val="tx1"/>
                        </a:solidFill>
                        <a:effectLst/>
                        <a:latin typeface="Arial" pitchFamily="34" charset="0"/>
                        <a:cs typeface="B Nazanin"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u="none" strike="noStrike" cap="none" normalizeH="0" baseline="0" dirty="0" smtClean="0">
                          <a:ln>
                            <a:noFill/>
                          </a:ln>
                          <a:effectLst/>
                          <a:cs typeface="B Nazanin" pitchFamily="2" charset="-78"/>
                        </a:rPr>
                        <a:t>تبليغ</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u="none" strike="noStrike" cap="none" normalizeH="0" baseline="0" dirty="0" smtClean="0">
                          <a:ln>
                            <a:noFill/>
                          </a:ln>
                          <a:effectLst/>
                          <a:cs typeface="B Nazanin" pitchFamily="2" charset="-78"/>
                        </a:rPr>
                        <a:t>ترويج</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u="none" strike="noStrike" cap="none" normalizeH="0" baseline="0" dirty="0" smtClean="0">
                          <a:ln>
                            <a:noFill/>
                          </a:ln>
                          <a:effectLst/>
                          <a:cs typeface="B Nazanin" pitchFamily="2" charset="-78"/>
                        </a:rPr>
                        <a:t>تحقيق</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u="none" strike="noStrike" cap="none" normalizeH="0" baseline="0" dirty="0" smtClean="0">
                          <a:ln>
                            <a:noFill/>
                          </a:ln>
                          <a:effectLst/>
                          <a:cs typeface="B Nazanin" pitchFamily="2" charset="-78"/>
                        </a:rPr>
                        <a:t>روابط عمومي</a:t>
                      </a:r>
                      <a:endParaRPr kumimoji="0" lang="en-US" sz="1600" b="1" i="0" u="none" strike="noStrike" cap="none" normalizeH="0" baseline="0" dirty="0" smtClean="0">
                        <a:ln>
                          <a:noFill/>
                        </a:ln>
                        <a:solidFill>
                          <a:schemeClr val="tx1"/>
                        </a:solidFill>
                        <a:effectLst/>
                        <a:latin typeface="Arial" pitchFamily="34" charset="0"/>
                        <a:cs typeface="B Nazanin"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u="none" strike="noStrike" cap="none" normalizeH="0" baseline="0" dirty="0" smtClean="0">
                          <a:ln>
                            <a:noFill/>
                          </a:ln>
                          <a:effectLst/>
                          <a:cs typeface="B Nazanin" pitchFamily="2" charset="-78"/>
                        </a:rPr>
                        <a:t>خريد</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u="none" strike="noStrike" cap="none" normalizeH="0" baseline="0" dirty="0" smtClean="0">
                          <a:ln>
                            <a:noFill/>
                          </a:ln>
                          <a:effectLst/>
                          <a:cs typeface="B Nazanin" pitchFamily="2" charset="-78"/>
                        </a:rPr>
                        <a:t>حمل و نقل</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u="none" strike="noStrike" cap="none" normalizeH="0" baseline="0" dirty="0" smtClean="0">
                          <a:ln>
                            <a:noFill/>
                          </a:ln>
                          <a:effectLst/>
                          <a:cs typeface="B Nazanin" pitchFamily="2" charset="-78"/>
                        </a:rPr>
                        <a:t>كنترل كيفيت</a:t>
                      </a:r>
                      <a:endParaRPr kumimoji="0" lang="en-US" sz="1600" b="1" i="0" u="none" strike="noStrike" cap="none" normalizeH="0" baseline="0" dirty="0" smtClean="0">
                        <a:ln>
                          <a:noFill/>
                        </a:ln>
                        <a:solidFill>
                          <a:schemeClr val="tx1"/>
                        </a:solidFill>
                        <a:effectLst/>
                        <a:latin typeface="Arial" pitchFamily="34" charset="0"/>
                        <a:cs typeface="B Nazanin" pitchFamily="2" charset="-78"/>
                      </a:endParaRPr>
                    </a:p>
                  </a:txBody>
                  <a:tcPr horzOverflow="overflow"/>
                </a:tc>
                <a:extLst>
                  <a:ext uri="{0D108BD9-81ED-4DB2-BD59-A6C34878D82A}">
                    <a16:rowId xmlns:a16="http://schemas.microsoft.com/office/drawing/2014/main" val="10000"/>
                  </a:ext>
                </a:extLst>
              </a:tr>
            </a:tbl>
          </a:graphicData>
        </a:graphic>
      </p:graphicFrame>
      <p:cxnSp>
        <p:nvCxnSpPr>
          <p:cNvPr id="45" name="Straight Connector 44"/>
          <p:cNvCxnSpPr/>
          <p:nvPr/>
        </p:nvCxnSpPr>
        <p:spPr>
          <a:xfrm rot="5400000">
            <a:off x="4130676" y="4892676"/>
            <a:ext cx="214312"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630863" y="4892675"/>
            <a:ext cx="21431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7131051" y="4892676"/>
            <a:ext cx="214312"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2"/>
          <p:cNvSpPr>
            <a:spLocks noChangeArrowheads="1"/>
          </p:cNvSpPr>
          <p:nvPr/>
        </p:nvSpPr>
        <p:spPr bwMode="auto">
          <a:xfrm>
            <a:off x="8135471" y="521082"/>
            <a:ext cx="3129617" cy="533400"/>
          </a:xfrm>
          <a:prstGeom prst="rect">
            <a:avLst/>
          </a:prstGeom>
          <a:noFill/>
          <a:ln w="9525">
            <a:noFill/>
            <a:miter lim="800000"/>
            <a:headEnd/>
            <a:tailEnd/>
          </a:ln>
          <a:effectLst>
            <a:outerShdw dist="53882" dir="2700000" algn="ctr" rotWithShape="0">
              <a:schemeClr val="bg2"/>
            </a:outerShdw>
          </a:effectLst>
        </p:spPr>
        <p:txBody>
          <a:bodyPr lIns="92075" tIns="46038" rIns="92075" bIns="46038" anchor="ctr"/>
          <a:lstStyle/>
          <a:p>
            <a:pPr marL="342900" indent="-342900" algn="ctr" rtl="1">
              <a:spcBef>
                <a:spcPct val="20000"/>
              </a:spcBef>
              <a:buClr>
                <a:schemeClr val="accent2"/>
              </a:buClr>
              <a:buSzPct val="80000"/>
              <a:defRPr/>
            </a:pPr>
            <a:r>
              <a:rPr lang="ar-SA" b="1" dirty="0">
                <a:latin typeface="Times New Roman" pitchFamily="18" charset="0"/>
                <a:cs typeface="B Titr" panose="00000700000000000000" pitchFamily="2" charset="-78"/>
              </a:rPr>
              <a:t>سلسله مراتب</a:t>
            </a:r>
          </a:p>
          <a:p>
            <a:pPr marL="342900" indent="-342900" algn="ctr" rtl="1">
              <a:spcBef>
                <a:spcPct val="20000"/>
              </a:spcBef>
              <a:buClr>
                <a:schemeClr val="accent2"/>
              </a:buClr>
              <a:buSzPct val="80000"/>
              <a:defRPr/>
            </a:pPr>
            <a:r>
              <a:rPr lang="ar-SA" b="1" dirty="0">
                <a:latin typeface="Times New Roman" pitchFamily="18" charset="0"/>
                <a:cs typeface="B Titr" panose="00000700000000000000" pitchFamily="2" charset="-78"/>
              </a:rPr>
              <a:t>هدفهاي شركت </a:t>
            </a:r>
            <a:r>
              <a:rPr lang="fa-IR" b="1" dirty="0" smtClean="0">
                <a:latin typeface="Times New Roman" pitchFamily="18" charset="0"/>
                <a:cs typeface="B Titr" panose="00000700000000000000" pitchFamily="2" charset="-78"/>
              </a:rPr>
              <a:t>....</a:t>
            </a:r>
            <a:endParaRPr lang="en-US" b="1" dirty="0">
              <a:latin typeface="Times New Roman" pitchFamily="18" charset="0"/>
              <a:cs typeface="B Titr" panose="00000700000000000000" pitchFamily="2" charset="-78"/>
            </a:endParaRPr>
          </a:p>
        </p:txBody>
      </p:sp>
      <p:sp>
        <p:nvSpPr>
          <p:cNvPr id="3" name="Rectangle 3"/>
          <p:cNvSpPr>
            <a:spLocks noChangeArrowheads="1"/>
          </p:cNvSpPr>
          <p:nvPr/>
        </p:nvSpPr>
        <p:spPr bwMode="auto">
          <a:xfrm>
            <a:off x="4354514" y="357188"/>
            <a:ext cx="2998787" cy="914400"/>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sz="1400" dirty="0">
                <a:solidFill>
                  <a:schemeClr val="tx1"/>
                </a:solidFill>
                <a:latin typeface="Times New Roman" pitchFamily="18" charset="0"/>
                <a:cs typeface="Titr" pitchFamily="2" charset="-78"/>
              </a:rPr>
              <a:t>هدف‏هاي بلند مدت</a:t>
            </a:r>
          </a:p>
          <a:p>
            <a:pPr algn="ctr">
              <a:defRPr/>
            </a:pPr>
            <a:r>
              <a:rPr lang="ar-SA" sz="1400" dirty="0">
                <a:solidFill>
                  <a:schemeClr val="tx1"/>
                </a:solidFill>
                <a:latin typeface="Times New Roman" pitchFamily="18" charset="0"/>
                <a:cs typeface="Titr" pitchFamily="2" charset="-78"/>
              </a:rPr>
              <a:t>از طريق توسعه بازار و رسوخ در بازار ، </a:t>
            </a:r>
          </a:p>
          <a:p>
            <a:pPr algn="ctr">
              <a:defRPr/>
            </a:pPr>
            <a:r>
              <a:rPr lang="ar-SA" sz="1400" dirty="0">
                <a:solidFill>
                  <a:schemeClr val="tx1"/>
                </a:solidFill>
                <a:latin typeface="Times New Roman" pitchFamily="18" charset="0"/>
                <a:cs typeface="Titr" pitchFamily="2" charset="-78"/>
              </a:rPr>
              <a:t>ظرف دو سال فروش شركت به دو برابر برسد</a:t>
            </a:r>
          </a:p>
          <a:p>
            <a:pPr algn="ctr">
              <a:defRPr/>
            </a:pPr>
            <a:r>
              <a:rPr lang="ar-SA" sz="1400" dirty="0">
                <a:solidFill>
                  <a:schemeClr val="tx1"/>
                </a:solidFill>
                <a:latin typeface="Times New Roman" pitchFamily="18" charset="0"/>
                <a:cs typeface="Titr" pitchFamily="2" charset="-78"/>
              </a:rPr>
              <a:t>(فروش كنوني 2 ميليون دلار است).</a:t>
            </a:r>
            <a:endParaRPr lang="en-US" sz="1400" dirty="0">
              <a:solidFill>
                <a:schemeClr val="tx1"/>
              </a:solidFill>
              <a:latin typeface="Times New Roman" pitchFamily="18" charset="0"/>
              <a:cs typeface="Titr" pitchFamily="2" charset="-78"/>
            </a:endParaRPr>
          </a:p>
        </p:txBody>
      </p:sp>
      <p:sp>
        <p:nvSpPr>
          <p:cNvPr id="4" name="Rectangle 4"/>
          <p:cNvSpPr>
            <a:spLocks noChangeArrowheads="1"/>
          </p:cNvSpPr>
          <p:nvPr/>
        </p:nvSpPr>
        <p:spPr bwMode="auto">
          <a:xfrm>
            <a:off x="1881189" y="1728788"/>
            <a:ext cx="2568575" cy="1143000"/>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anchor="ctr"/>
          <a:lstStyle/>
          <a:p>
            <a:pPr algn="ctr" rtl="1">
              <a:defRPr/>
            </a:pPr>
            <a:r>
              <a:rPr lang="ar-SA" sz="1400" dirty="0">
                <a:solidFill>
                  <a:schemeClr val="tx1"/>
                </a:solidFill>
                <a:latin typeface="Times New Roman" pitchFamily="18" charset="0"/>
                <a:cs typeface="Titr" pitchFamily="2" charset="-78"/>
              </a:rPr>
              <a:t>بخش 3 ، هدف‏هاي سالانه</a:t>
            </a:r>
          </a:p>
          <a:p>
            <a:pPr algn="ctr" rtl="1">
              <a:defRPr/>
            </a:pPr>
            <a:r>
              <a:rPr lang="ar-SA" sz="1400" dirty="0">
                <a:solidFill>
                  <a:schemeClr val="tx1"/>
                </a:solidFill>
                <a:latin typeface="Times New Roman" pitchFamily="18" charset="0"/>
                <a:cs typeface="Titr" pitchFamily="2" charset="-78"/>
              </a:rPr>
              <a:t>در سال جاري فروش واحد به ميزان50%</a:t>
            </a:r>
          </a:p>
          <a:p>
            <a:pPr algn="ctr" rtl="1">
              <a:defRPr/>
            </a:pPr>
            <a:r>
              <a:rPr lang="ar-SA" sz="1400" dirty="0">
                <a:solidFill>
                  <a:schemeClr val="tx1"/>
                </a:solidFill>
                <a:latin typeface="Times New Roman" pitchFamily="18" charset="0"/>
                <a:cs typeface="Titr" pitchFamily="2" charset="-78"/>
              </a:rPr>
              <a:t>و در سال بعد به ميزان 50% افزايش يابد</a:t>
            </a:r>
          </a:p>
          <a:p>
            <a:pPr algn="ctr" rtl="1">
              <a:defRPr/>
            </a:pPr>
            <a:r>
              <a:rPr lang="ar-SA" sz="1400" dirty="0">
                <a:solidFill>
                  <a:schemeClr val="tx1"/>
                </a:solidFill>
                <a:latin typeface="Times New Roman" pitchFamily="18" charset="0"/>
                <a:cs typeface="Titr" pitchFamily="2" charset="-78"/>
              </a:rPr>
              <a:t>(فروش كنوني 5/0 ميليون دلار است).</a:t>
            </a:r>
            <a:endParaRPr lang="en-US" sz="1400" dirty="0">
              <a:solidFill>
                <a:schemeClr val="tx1"/>
              </a:solidFill>
              <a:latin typeface="Times New Roman" pitchFamily="18" charset="0"/>
              <a:cs typeface="Titr" pitchFamily="2" charset="-78"/>
            </a:endParaRPr>
          </a:p>
        </p:txBody>
      </p:sp>
      <p:sp>
        <p:nvSpPr>
          <p:cNvPr id="5" name="Rectangle 5"/>
          <p:cNvSpPr>
            <a:spLocks noChangeArrowheads="1"/>
          </p:cNvSpPr>
          <p:nvPr/>
        </p:nvSpPr>
        <p:spPr bwMode="auto">
          <a:xfrm>
            <a:off x="4583113" y="1728788"/>
            <a:ext cx="2570162" cy="1143000"/>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anchor="ctr"/>
          <a:lstStyle/>
          <a:p>
            <a:pPr algn="ctr" rtl="1">
              <a:defRPr/>
            </a:pPr>
            <a:r>
              <a:rPr lang="ar-SA" sz="1400" dirty="0">
                <a:solidFill>
                  <a:schemeClr val="tx1"/>
                </a:solidFill>
                <a:latin typeface="Times New Roman" pitchFamily="18" charset="0"/>
                <a:cs typeface="Titr" pitchFamily="2" charset="-78"/>
              </a:rPr>
              <a:t>بخش 2 ، هدف‏هاي سالانه</a:t>
            </a:r>
          </a:p>
          <a:p>
            <a:pPr algn="ctr" rtl="1">
              <a:defRPr/>
            </a:pPr>
            <a:r>
              <a:rPr lang="ar-SA" sz="1400" dirty="0">
                <a:solidFill>
                  <a:schemeClr val="tx1"/>
                </a:solidFill>
                <a:latin typeface="Times New Roman" pitchFamily="18" charset="0"/>
                <a:cs typeface="Titr" pitchFamily="2" charset="-78"/>
              </a:rPr>
              <a:t>در سال جاري فروش اين واحد 40% </a:t>
            </a:r>
          </a:p>
          <a:p>
            <a:pPr algn="ctr" rtl="1">
              <a:defRPr/>
            </a:pPr>
            <a:r>
              <a:rPr lang="ar-SA" sz="1400" dirty="0">
                <a:solidFill>
                  <a:schemeClr val="tx1"/>
                </a:solidFill>
                <a:latin typeface="Times New Roman" pitchFamily="18" charset="0"/>
                <a:cs typeface="Titr" pitchFamily="2" charset="-78"/>
              </a:rPr>
              <a:t>و در سال بعد 40% افزايش يابد</a:t>
            </a:r>
          </a:p>
          <a:p>
            <a:pPr algn="ctr" rtl="1">
              <a:defRPr/>
            </a:pPr>
            <a:r>
              <a:rPr lang="ar-SA" sz="1400" dirty="0">
                <a:solidFill>
                  <a:schemeClr val="tx1"/>
                </a:solidFill>
                <a:latin typeface="Times New Roman" pitchFamily="18" charset="0"/>
                <a:cs typeface="Titr" pitchFamily="2" charset="-78"/>
              </a:rPr>
              <a:t>(فروش جاري 5/0 ميليون دلار است).</a:t>
            </a:r>
            <a:endParaRPr lang="en-US" sz="1400" dirty="0">
              <a:solidFill>
                <a:schemeClr val="tx1"/>
              </a:solidFill>
              <a:latin typeface="Times New Roman" pitchFamily="18" charset="0"/>
              <a:cs typeface="Titr" pitchFamily="2" charset="-78"/>
            </a:endParaRPr>
          </a:p>
        </p:txBody>
      </p:sp>
      <p:sp>
        <p:nvSpPr>
          <p:cNvPr id="6" name="Rectangle 6"/>
          <p:cNvSpPr>
            <a:spLocks noChangeArrowheads="1"/>
          </p:cNvSpPr>
          <p:nvPr/>
        </p:nvSpPr>
        <p:spPr bwMode="auto">
          <a:xfrm>
            <a:off x="7310439" y="1728788"/>
            <a:ext cx="2568575" cy="1143000"/>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sz="1400" dirty="0">
                <a:solidFill>
                  <a:schemeClr val="tx1"/>
                </a:solidFill>
                <a:latin typeface="Times New Roman" pitchFamily="18" charset="0"/>
                <a:cs typeface="Titr" pitchFamily="2" charset="-78"/>
              </a:rPr>
              <a:t>بخش 1 ، هدف‏هاي سالانه</a:t>
            </a:r>
          </a:p>
          <a:p>
            <a:pPr algn="ctr">
              <a:defRPr/>
            </a:pPr>
            <a:r>
              <a:rPr lang="ar-SA" sz="1400" dirty="0">
                <a:solidFill>
                  <a:schemeClr val="tx1"/>
                </a:solidFill>
                <a:latin typeface="Times New Roman" pitchFamily="18" charset="0"/>
                <a:cs typeface="Titr" pitchFamily="2" charset="-78"/>
              </a:rPr>
              <a:t>فروش اين واحد به ميزان 40% در </a:t>
            </a:r>
            <a:endParaRPr lang="fa-IR" sz="1400" dirty="0">
              <a:solidFill>
                <a:schemeClr val="tx1"/>
              </a:solidFill>
              <a:latin typeface="Times New Roman" pitchFamily="18" charset="0"/>
              <a:cs typeface="Titr" pitchFamily="2" charset="-78"/>
            </a:endParaRPr>
          </a:p>
          <a:p>
            <a:pPr algn="ctr">
              <a:defRPr/>
            </a:pPr>
            <a:r>
              <a:rPr lang="ar-SA" sz="1400" dirty="0">
                <a:solidFill>
                  <a:schemeClr val="tx1"/>
                </a:solidFill>
                <a:latin typeface="Times New Roman" pitchFamily="18" charset="0"/>
                <a:cs typeface="Titr" pitchFamily="2" charset="-78"/>
              </a:rPr>
              <a:t>اين سال</a:t>
            </a:r>
            <a:r>
              <a:rPr lang="fa-IR" sz="1400" dirty="0">
                <a:solidFill>
                  <a:schemeClr val="tx1"/>
                </a:solidFill>
                <a:latin typeface="Times New Roman" pitchFamily="18" charset="0"/>
                <a:cs typeface="Titr" pitchFamily="2" charset="-78"/>
              </a:rPr>
              <a:t> </a:t>
            </a:r>
            <a:r>
              <a:rPr lang="ar-SA" sz="1400" dirty="0">
                <a:solidFill>
                  <a:schemeClr val="tx1"/>
                </a:solidFill>
                <a:latin typeface="Times New Roman" pitchFamily="18" charset="0"/>
                <a:cs typeface="Titr" pitchFamily="2" charset="-78"/>
              </a:rPr>
              <a:t>و 40% در سال بعد افزايش يابد</a:t>
            </a:r>
          </a:p>
          <a:p>
            <a:pPr algn="ctr">
              <a:defRPr/>
            </a:pPr>
            <a:r>
              <a:rPr lang="ar-SA" sz="1400" dirty="0">
                <a:solidFill>
                  <a:schemeClr val="tx1"/>
                </a:solidFill>
                <a:latin typeface="Times New Roman" pitchFamily="18" charset="0"/>
                <a:cs typeface="Titr" pitchFamily="2" charset="-78"/>
              </a:rPr>
              <a:t>(فروش كنوني يك ميليون دلار است)</a:t>
            </a:r>
            <a:endParaRPr lang="en-US" sz="1400" dirty="0">
              <a:solidFill>
                <a:schemeClr val="tx1"/>
              </a:solidFill>
              <a:latin typeface="Times New Roman" pitchFamily="18" charset="0"/>
              <a:cs typeface="Titr" pitchFamily="2" charset="-78"/>
            </a:endParaRPr>
          </a:p>
        </p:txBody>
      </p:sp>
      <p:cxnSp>
        <p:nvCxnSpPr>
          <p:cNvPr id="230412" name="AutoShape 94"/>
          <p:cNvCxnSpPr>
            <a:cxnSpLocks noChangeShapeType="1"/>
            <a:stCxn id="3" idx="2"/>
            <a:endCxn id="5" idx="0"/>
          </p:cNvCxnSpPr>
          <p:nvPr/>
        </p:nvCxnSpPr>
        <p:spPr bwMode="auto">
          <a:xfrm rot="16200000" flipH="1">
            <a:off x="5632451" y="1492251"/>
            <a:ext cx="457200" cy="15875"/>
          </a:xfrm>
          <a:prstGeom prst="straightConnector1">
            <a:avLst/>
          </a:prstGeom>
          <a:noFill/>
          <a:ln w="28575">
            <a:solidFill>
              <a:schemeClr val="tx1"/>
            </a:solidFill>
            <a:round/>
            <a:headEnd type="none" w="sm" len="sm"/>
            <a:tailEnd type="none" w="sm" len="sm"/>
          </a:ln>
        </p:spPr>
      </p:cxnSp>
      <p:cxnSp>
        <p:nvCxnSpPr>
          <p:cNvPr id="230413" name="AutoShape 95"/>
          <p:cNvCxnSpPr>
            <a:cxnSpLocks noChangeShapeType="1"/>
            <a:stCxn id="4" idx="0"/>
            <a:endCxn id="6" idx="0"/>
          </p:cNvCxnSpPr>
          <p:nvPr/>
        </p:nvCxnSpPr>
        <p:spPr bwMode="auto">
          <a:xfrm rot="5400000" flipH="1" flipV="1">
            <a:off x="5880894" y="-986631"/>
            <a:ext cx="1588" cy="5429250"/>
          </a:xfrm>
          <a:prstGeom prst="bentConnector3">
            <a:avLst>
              <a:gd name="adj1" fmla="val 14395468"/>
            </a:avLst>
          </a:prstGeom>
          <a:noFill/>
          <a:ln w="28575">
            <a:solidFill>
              <a:schemeClr val="tx1"/>
            </a:solidFill>
            <a:miter lim="800000"/>
            <a:headEnd type="triangle" w="sm" len="sm"/>
            <a:tailEnd type="triangle" w="sm" len="sm"/>
          </a:ln>
        </p:spPr>
      </p:cxnSp>
      <p:cxnSp>
        <p:nvCxnSpPr>
          <p:cNvPr id="34" name="Shape 33"/>
          <p:cNvCxnSpPr>
            <a:stCxn id="6" idx="2"/>
          </p:cNvCxnSpPr>
          <p:nvPr/>
        </p:nvCxnSpPr>
        <p:spPr>
          <a:xfrm rot="5400000">
            <a:off x="5491957" y="-30955"/>
            <a:ext cx="200025" cy="6005512"/>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481263" y="3178175"/>
            <a:ext cx="21431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124326" y="3178176"/>
            <a:ext cx="214312"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5481638" y="3178175"/>
            <a:ext cx="21431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981826" y="3178176"/>
            <a:ext cx="214312"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8482013" y="3178175"/>
            <a:ext cx="21431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Group 131"/>
          <p:cNvGraphicFramePr>
            <a:graphicFrameLocks noGrp="1"/>
          </p:cNvGraphicFramePr>
          <p:nvPr/>
        </p:nvGraphicFramePr>
        <p:xfrm>
          <a:off x="1738283" y="3286124"/>
          <a:ext cx="8072495" cy="1950720"/>
        </p:xfrm>
        <a:graphic>
          <a:graphicData uri="http://schemas.openxmlformats.org/drawingml/2006/table">
            <a:tbl>
              <a:tblPr>
                <a:tableStyleId>{69C7853C-536D-4A76-A0AE-DD22124D55A5}</a:tableStyleId>
              </a:tblPr>
              <a:tblGrid>
                <a:gridCol w="1860258">
                  <a:extLst>
                    <a:ext uri="{9D8B030D-6E8A-4147-A177-3AD203B41FA5}">
                      <a16:colId xmlns:a16="http://schemas.microsoft.com/office/drawing/2014/main" val="20000"/>
                    </a:ext>
                  </a:extLst>
                </a:gridCol>
                <a:gridCol w="1433593">
                  <a:extLst>
                    <a:ext uri="{9D8B030D-6E8A-4147-A177-3AD203B41FA5}">
                      <a16:colId xmlns:a16="http://schemas.microsoft.com/office/drawing/2014/main" val="20001"/>
                    </a:ext>
                  </a:extLst>
                </a:gridCol>
                <a:gridCol w="1433593">
                  <a:extLst>
                    <a:ext uri="{9D8B030D-6E8A-4147-A177-3AD203B41FA5}">
                      <a16:colId xmlns:a16="http://schemas.microsoft.com/office/drawing/2014/main" val="20002"/>
                    </a:ext>
                  </a:extLst>
                </a:gridCol>
                <a:gridCol w="1433593">
                  <a:extLst>
                    <a:ext uri="{9D8B030D-6E8A-4147-A177-3AD203B41FA5}">
                      <a16:colId xmlns:a16="http://schemas.microsoft.com/office/drawing/2014/main" val="20003"/>
                    </a:ext>
                  </a:extLst>
                </a:gridCol>
                <a:gridCol w="1911458">
                  <a:extLst>
                    <a:ext uri="{9D8B030D-6E8A-4147-A177-3AD203B41FA5}">
                      <a16:colId xmlns:a16="http://schemas.microsoft.com/office/drawing/2014/main" val="20004"/>
                    </a:ext>
                  </a:extLst>
                </a:gridCol>
              </a:tblGrid>
              <a:tr h="3810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u="none" strike="noStrike" cap="none" normalizeH="0" baseline="0" dirty="0" smtClean="0">
                          <a:ln>
                            <a:noFill/>
                          </a:ln>
                          <a:effectLst/>
                        </a:rPr>
                        <a:t>هدف‏هاي سالانه منابع‏انساني</a:t>
                      </a:r>
                      <a:endParaRPr kumimoji="0" lang="en-US" sz="1600" b="1" i="0" u="none" strike="noStrike" cap="none" normalizeH="0" baseline="0" dirty="0" smtClean="0">
                        <a:ln>
                          <a:noFill/>
                        </a:ln>
                        <a:solidFill>
                          <a:schemeClr val="tx1"/>
                        </a:solidFill>
                        <a:effectLst/>
                        <a:latin typeface="Arial" pitchFamily="34" charset="0"/>
                        <a:cs typeface="B Nazanin"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u="none" strike="noStrike" cap="none" normalizeH="0" baseline="0" dirty="0" smtClean="0">
                          <a:ln>
                            <a:noFill/>
                          </a:ln>
                          <a:effectLst/>
                        </a:rPr>
                        <a:t>هدف سالانه امورمالي</a:t>
                      </a:r>
                      <a:endParaRPr kumimoji="0" lang="en-US" sz="1600" b="1" i="0" u="none" strike="noStrike" cap="none" normalizeH="0" baseline="0" dirty="0" smtClean="0">
                        <a:ln>
                          <a:noFill/>
                        </a:ln>
                        <a:solidFill>
                          <a:schemeClr val="tx1"/>
                        </a:solidFill>
                        <a:effectLst/>
                        <a:latin typeface="Arial" pitchFamily="34" charset="0"/>
                        <a:cs typeface="B Nazanin"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u="none" strike="noStrike" cap="none" normalizeH="0" baseline="0" dirty="0" smtClean="0">
                          <a:ln>
                            <a:noFill/>
                          </a:ln>
                          <a:effectLst/>
                        </a:rPr>
                        <a:t>هدف سالانه بازاريابي</a:t>
                      </a:r>
                      <a:endParaRPr kumimoji="0" lang="en-US" sz="1600" b="1" i="0" u="none" strike="noStrike" cap="none" normalizeH="0" baseline="0" dirty="0" smtClean="0">
                        <a:ln>
                          <a:noFill/>
                        </a:ln>
                        <a:solidFill>
                          <a:schemeClr val="tx1"/>
                        </a:solidFill>
                        <a:effectLst/>
                        <a:latin typeface="Arial" pitchFamily="34" charset="0"/>
                        <a:cs typeface="B Nazanin"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u="none" strike="noStrike" cap="none" normalizeH="0" baseline="0" dirty="0" smtClean="0">
                          <a:ln>
                            <a:noFill/>
                          </a:ln>
                          <a:effectLst/>
                        </a:rPr>
                        <a:t>هدفهاي سالانه توليد</a:t>
                      </a:r>
                      <a:endParaRPr kumimoji="0" lang="en-US" sz="1600" b="1" i="0" u="none" strike="noStrike" cap="none" normalizeH="0" baseline="0" dirty="0" smtClean="0">
                        <a:ln>
                          <a:noFill/>
                        </a:ln>
                        <a:solidFill>
                          <a:schemeClr val="tx1"/>
                        </a:solidFill>
                        <a:effectLst/>
                        <a:latin typeface="Arial" pitchFamily="34" charset="0"/>
                        <a:cs typeface="B Nazanin"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u="none" strike="noStrike" cap="none" normalizeH="0" baseline="0" dirty="0" smtClean="0">
                          <a:ln>
                            <a:noFill/>
                          </a:ln>
                          <a:effectLst/>
                        </a:rPr>
                        <a:t>هدف سالانه تحقيق و توسعه</a:t>
                      </a:r>
                      <a:endParaRPr kumimoji="0" lang="en-US" sz="1600" b="1" i="0" u="none" strike="noStrike" cap="none" normalizeH="0" baseline="0" dirty="0" smtClean="0">
                        <a:ln>
                          <a:noFill/>
                        </a:ln>
                        <a:solidFill>
                          <a:schemeClr val="tx1"/>
                        </a:solidFill>
                        <a:effectLst/>
                        <a:latin typeface="Arial" pitchFamily="34" charset="0"/>
                        <a:cs typeface="B Nazanin" pitchFamily="2" charset="-78"/>
                      </a:endParaRPr>
                    </a:p>
                  </a:txBody>
                  <a:tcPr horzOverflow="overflow"/>
                </a:tc>
                <a:extLst>
                  <a:ext uri="{0D108BD9-81ED-4DB2-BD59-A6C34878D82A}">
                    <a16:rowId xmlns:a16="http://schemas.microsoft.com/office/drawing/2014/main" val="10000"/>
                  </a:ext>
                </a:extLst>
              </a:tr>
              <a:tr h="558800">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400" u="none" strike="noStrike" cap="none" normalizeH="0" baseline="0" dirty="0" smtClean="0">
                          <a:ln>
                            <a:noFill/>
                          </a:ln>
                          <a:effectLst/>
                        </a:rPr>
                        <a:t>ميزان غيبت كاركنان در سال 10% است و در سال جاري بايد به 5% كاهش يابد.</a:t>
                      </a:r>
                      <a:endParaRPr kumimoji="0" lang="en-US" sz="14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400" u="none" strike="noStrike" cap="none" normalizeH="0" baseline="0" dirty="0" smtClean="0">
                          <a:ln>
                            <a:noFill/>
                          </a:ln>
                          <a:effectLst/>
                        </a:rPr>
                        <a:t>ظرف شش ماه آينده از مجراي تأمين مالي بلند مدت ، 400 هزار دلار تهيه شود.</a:t>
                      </a:r>
                      <a:endParaRPr kumimoji="0" lang="en-US" sz="14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400" u="none" strike="noStrike" cap="none" normalizeH="0" baseline="0" dirty="0" smtClean="0">
                          <a:ln>
                            <a:noFill/>
                          </a:ln>
                          <a:effectLst/>
                        </a:rPr>
                        <a:t>در سال جاري 40 نفر بر تعداد فروشندگان اضافه شود.</a:t>
                      </a:r>
                      <a:endParaRPr kumimoji="0" lang="en-US" sz="14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400" u="none" strike="noStrike" cap="none" normalizeH="0" baseline="0" dirty="0" smtClean="0">
                          <a:ln>
                            <a:noFill/>
                          </a:ln>
                          <a:effectLst/>
                        </a:rPr>
                        <a:t>در سال جاري ، كارايي واحد توليد به ميزان 30% افزايش يابد.</a:t>
                      </a:r>
                      <a:endParaRPr kumimoji="0" lang="en-US" sz="14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400" u="none" strike="noStrike" cap="none" normalizeH="0" baseline="0" dirty="0" smtClean="0">
                          <a:ln>
                            <a:noFill/>
                          </a:ln>
                          <a:effectLst/>
                        </a:rPr>
                        <a:t>در سال جاري دو محصول جديد كه بازاريابي آنها به شيوه‏اي موفقيت‏آميز انجام شده است ، توليد و عرضه شوند.</a:t>
                      </a:r>
                      <a:endParaRPr kumimoji="0" lang="en-US" sz="1400" b="0" i="0" u="none" strike="noStrike" cap="none" normalizeH="0" baseline="0" dirty="0" smtClean="0">
                        <a:ln>
                          <a:noFill/>
                        </a:ln>
                        <a:solidFill>
                          <a:schemeClr val="tx1"/>
                        </a:solidFill>
                        <a:effectLst/>
                        <a:latin typeface="Arial" pitchFamily="34" charset="0"/>
                        <a:cs typeface="B Nazanin" pitchFamily="2" charset="-78"/>
                      </a:endParaRPr>
                    </a:p>
                  </a:txBody>
                  <a:tcPr horzOverflow="overflow"/>
                </a:tc>
                <a:extLst>
                  <a:ext uri="{0D108BD9-81ED-4DB2-BD59-A6C34878D82A}">
                    <a16:rowId xmlns:a16="http://schemas.microsoft.com/office/drawing/2014/main" val="10001"/>
                  </a:ext>
                </a:extLst>
              </a:tr>
            </a:tbl>
          </a:graphicData>
        </a:graphic>
      </p:graphicFrame>
      <p:sp>
        <p:nvSpPr>
          <p:cNvPr id="9" name="Slide Number Placeholder 8"/>
          <p:cNvSpPr>
            <a:spLocks noGrp="1"/>
          </p:cNvSpPr>
          <p:nvPr>
            <p:ph type="sldNum" sz="quarter" idx="12"/>
          </p:nvPr>
        </p:nvSpPr>
        <p:spPr/>
        <p:txBody>
          <a:bodyPr/>
          <a:lstStyle/>
          <a:p>
            <a:fld id="{2E913F20-3FAA-4128-8D06-C3B0AA9DFCF9}" type="slidenum">
              <a:rPr lang="en-US" smtClean="0"/>
              <a:t>188</a:t>
            </a:fld>
            <a:endParaRPr lang="en-US"/>
          </a:p>
        </p:txBody>
      </p:sp>
    </p:spTree>
    <p:extLst>
      <p:ext uri="{BB962C8B-B14F-4D97-AF65-F5344CB8AC3E}">
        <p14:creationId xmlns:p14="http://schemas.microsoft.com/office/powerpoint/2010/main" val="2082622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230413"/>
                                        </p:tgtEl>
                                        <p:attrNameLst>
                                          <p:attrName>style.visibility</p:attrName>
                                        </p:attrNameLst>
                                      </p:cBhvr>
                                      <p:to>
                                        <p:strVal val="visible"/>
                                      </p:to>
                                    </p:set>
                                    <p:animEffect transition="in" filter="wipe(up)">
                                      <p:cBhvr>
                                        <p:cTn id="15" dur="1000"/>
                                        <p:tgtEl>
                                          <p:spTgt spid="230413"/>
                                        </p:tgtEl>
                                      </p:cBhvr>
                                    </p:animEffect>
                                  </p:childTnLst>
                                </p:cTn>
                              </p:par>
                            </p:childTnLst>
                          </p:cTn>
                        </p:par>
                        <p:par>
                          <p:cTn id="16" fill="hold">
                            <p:stCondLst>
                              <p:cond delay="4000"/>
                            </p:stCondLst>
                            <p:childTnLst>
                              <p:par>
                                <p:cTn id="17" presetID="22" presetClass="entr" presetSubtype="1" fill="hold" nodeType="afterEffect">
                                  <p:stCondLst>
                                    <p:cond delay="0"/>
                                  </p:stCondLst>
                                  <p:childTnLst>
                                    <p:set>
                                      <p:cBhvr>
                                        <p:cTn id="18" dur="1" fill="hold">
                                          <p:stCondLst>
                                            <p:cond delay="0"/>
                                          </p:stCondLst>
                                        </p:cTn>
                                        <p:tgtEl>
                                          <p:spTgt spid="230412"/>
                                        </p:tgtEl>
                                        <p:attrNameLst>
                                          <p:attrName>style.visibility</p:attrName>
                                        </p:attrNameLst>
                                      </p:cBhvr>
                                      <p:to>
                                        <p:strVal val="visible"/>
                                      </p:to>
                                    </p:set>
                                    <p:animEffect transition="in" filter="wipe(up)">
                                      <p:cBhvr>
                                        <p:cTn id="19" dur="1000"/>
                                        <p:tgtEl>
                                          <p:spTgt spid="230412"/>
                                        </p:tgtEl>
                                      </p:cBhvr>
                                    </p:animEffect>
                                  </p:childTnLst>
                                </p:cTn>
                              </p:par>
                            </p:childTnLst>
                          </p:cTn>
                        </p:par>
                        <p:par>
                          <p:cTn id="20" fill="hold">
                            <p:stCondLst>
                              <p:cond delay="5000"/>
                            </p:stCondLst>
                            <p:childTnLst>
                              <p:par>
                                <p:cTn id="21" presetID="2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1000"/>
                                        <p:tgtEl>
                                          <p:spTgt spid="6"/>
                                        </p:tgtEl>
                                      </p:cBhvr>
                                    </p:animEffect>
                                  </p:childTnLst>
                                </p:cTn>
                              </p:par>
                            </p:childTnLst>
                          </p:cTn>
                        </p:par>
                        <p:par>
                          <p:cTn id="24" fill="hold">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1000"/>
                                        <p:tgtEl>
                                          <p:spTgt spid="5"/>
                                        </p:tgtEl>
                                      </p:cBhvr>
                                    </p:animEffect>
                                  </p:childTnLst>
                                </p:cTn>
                              </p:par>
                            </p:childTnLst>
                          </p:cTn>
                        </p:par>
                        <p:par>
                          <p:cTn id="28" fill="hold">
                            <p:stCondLst>
                              <p:cond delay="7000"/>
                            </p:stCondLst>
                            <p:childTnLst>
                              <p:par>
                                <p:cTn id="29" presetID="22" presetClass="entr" presetSubtype="1"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1000"/>
                                        <p:tgtEl>
                                          <p:spTgt spid="4"/>
                                        </p:tgtEl>
                                      </p:cBhvr>
                                    </p:animEffect>
                                  </p:childTnLst>
                                </p:cTn>
                              </p:par>
                            </p:childTnLst>
                          </p:cTn>
                        </p:par>
                        <p:par>
                          <p:cTn id="32" fill="hold">
                            <p:stCondLst>
                              <p:cond delay="8000"/>
                            </p:stCondLst>
                            <p:childTnLst>
                              <p:par>
                                <p:cTn id="33" presetID="2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1000"/>
                                        <p:tgtEl>
                                          <p:spTgt spid="7"/>
                                        </p:tgtEl>
                                      </p:cBhvr>
                                    </p:animEffect>
                                  </p:childTnLst>
                                </p:cTn>
                              </p:par>
                            </p:childTnLst>
                          </p:cTn>
                        </p:par>
                        <p:par>
                          <p:cTn id="36" fill="hold">
                            <p:stCondLst>
                              <p:cond delay="9000"/>
                            </p:stCondLst>
                            <p:childTnLst>
                              <p:par>
                                <p:cTn id="37" presetID="22" presetClass="entr" presetSubtype="1"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1000"/>
                                        <p:tgtEl>
                                          <p:spTgt spid="34"/>
                                        </p:tgtEl>
                                      </p:cBhvr>
                                    </p:animEffect>
                                  </p:childTnLst>
                                </p:cTn>
                              </p:par>
                            </p:childTnLst>
                          </p:cTn>
                        </p:par>
                        <p:par>
                          <p:cTn id="40" fill="hold">
                            <p:stCondLst>
                              <p:cond delay="10000"/>
                            </p:stCondLst>
                            <p:childTnLst>
                              <p:par>
                                <p:cTn id="41" presetID="22" presetClass="entr" presetSubtype="1"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1000"/>
                                        <p:tgtEl>
                                          <p:spTgt spid="42"/>
                                        </p:tgtEl>
                                      </p:cBhvr>
                                    </p:animEffect>
                                  </p:childTnLst>
                                </p:cTn>
                              </p:par>
                            </p:childTnLst>
                          </p:cTn>
                        </p:par>
                        <p:par>
                          <p:cTn id="44" fill="hold">
                            <p:stCondLst>
                              <p:cond delay="11000"/>
                            </p:stCondLst>
                            <p:childTnLst>
                              <p:par>
                                <p:cTn id="45" presetID="22" presetClass="entr" presetSubtype="1"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up)">
                                      <p:cBhvr>
                                        <p:cTn id="47" dur="1000"/>
                                        <p:tgtEl>
                                          <p:spTgt spid="41"/>
                                        </p:tgtEl>
                                      </p:cBhvr>
                                    </p:animEffect>
                                  </p:childTnLst>
                                </p:cTn>
                              </p:par>
                            </p:childTnLst>
                          </p:cTn>
                        </p:par>
                        <p:par>
                          <p:cTn id="48" fill="hold">
                            <p:stCondLst>
                              <p:cond delay="12000"/>
                            </p:stCondLst>
                            <p:childTnLst>
                              <p:par>
                                <p:cTn id="49" presetID="22" presetClass="entr" presetSubtype="1"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up)">
                                      <p:cBhvr>
                                        <p:cTn id="51" dur="1000"/>
                                        <p:tgtEl>
                                          <p:spTgt spid="40"/>
                                        </p:tgtEl>
                                      </p:cBhvr>
                                    </p:animEffect>
                                  </p:childTnLst>
                                </p:cTn>
                              </p:par>
                            </p:childTnLst>
                          </p:cTn>
                        </p:par>
                        <p:par>
                          <p:cTn id="52" fill="hold">
                            <p:stCondLst>
                              <p:cond delay="13000"/>
                            </p:stCondLst>
                            <p:childTnLst>
                              <p:par>
                                <p:cTn id="53" presetID="22" presetClass="entr" presetSubtype="1"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up)">
                                      <p:cBhvr>
                                        <p:cTn id="55" dur="1000"/>
                                        <p:tgtEl>
                                          <p:spTgt spid="39"/>
                                        </p:tgtEl>
                                      </p:cBhvr>
                                    </p:animEffect>
                                  </p:childTnLst>
                                </p:cTn>
                              </p:par>
                            </p:childTnLst>
                          </p:cTn>
                        </p:par>
                        <p:par>
                          <p:cTn id="56" fill="hold">
                            <p:stCondLst>
                              <p:cond delay="14000"/>
                            </p:stCondLst>
                            <p:childTnLst>
                              <p:par>
                                <p:cTn id="57" presetID="22" presetClass="entr" presetSubtype="1"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15000"/>
                            </p:stCondLst>
                            <p:childTnLst>
                              <p:par>
                                <p:cTn id="61" presetID="22" presetClass="entr" presetSubtype="1"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up)">
                                      <p:cBhvr>
                                        <p:cTn id="63" dur="1000"/>
                                        <p:tgtEl>
                                          <p:spTgt spid="8"/>
                                        </p:tgtEl>
                                      </p:cBhvr>
                                    </p:animEffect>
                                  </p:childTnLst>
                                </p:cTn>
                              </p:par>
                            </p:childTnLst>
                          </p:cTn>
                        </p:par>
                        <p:par>
                          <p:cTn id="64" fill="hold">
                            <p:stCondLst>
                              <p:cond delay="16000"/>
                            </p:stCondLst>
                            <p:childTnLst>
                              <p:par>
                                <p:cTn id="65" presetID="22" presetClass="entr" presetSubtype="1"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1000"/>
                                        <p:tgtEl>
                                          <p:spTgt spid="43"/>
                                        </p:tgtEl>
                                      </p:cBhvr>
                                    </p:animEffect>
                                  </p:childTnLst>
                                </p:cTn>
                              </p:par>
                            </p:childTnLst>
                          </p:cTn>
                        </p:par>
                        <p:par>
                          <p:cTn id="68" fill="hold">
                            <p:stCondLst>
                              <p:cond delay="17000"/>
                            </p:stCondLst>
                            <p:childTnLst>
                              <p:par>
                                <p:cTn id="69" presetID="22" presetClass="entr" presetSubtype="1" fill="hold"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1000"/>
                                        <p:tgtEl>
                                          <p:spTgt spid="44"/>
                                        </p:tgtEl>
                                      </p:cBhvr>
                                    </p:animEffect>
                                  </p:childTnLst>
                                </p:cTn>
                              </p:par>
                            </p:childTnLst>
                          </p:cTn>
                        </p:par>
                        <p:par>
                          <p:cTn id="72" fill="hold">
                            <p:stCondLst>
                              <p:cond delay="18000"/>
                            </p:stCondLst>
                            <p:childTnLst>
                              <p:par>
                                <p:cTn id="73" presetID="22" presetClass="entr" presetSubtype="1"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up)">
                                      <p:cBhvr>
                                        <p:cTn id="7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7"/>
          <p:cNvSpPr txBox="1">
            <a:spLocks noChangeArrowheads="1"/>
          </p:cNvSpPr>
          <p:nvPr/>
        </p:nvSpPr>
        <p:spPr bwMode="auto">
          <a:xfrm>
            <a:off x="2235854" y="2123795"/>
            <a:ext cx="8215312" cy="838200"/>
          </a:xfrm>
          <a:prstGeom prst="rect">
            <a:avLst/>
          </a:prstGeom>
          <a:noFill/>
          <a:ln w="9525">
            <a:noFill/>
            <a:miter lim="800000"/>
            <a:headEnd/>
            <a:tailEnd/>
          </a:ln>
        </p:spPr>
        <p:txBody>
          <a:bodyPr/>
          <a:lstStyle/>
          <a:p>
            <a:pPr marL="342900" indent="-342900" algn="ctr">
              <a:spcBef>
                <a:spcPct val="20000"/>
              </a:spcBef>
              <a:buClr>
                <a:schemeClr val="accent2"/>
              </a:buClr>
              <a:buSzPct val="80000"/>
            </a:pPr>
            <a:r>
              <a:rPr lang="fa-IR" sz="4000" dirty="0">
                <a:latin typeface="Times New Roman" pitchFamily="18" charset="0"/>
                <a:cs typeface="B Titr" pitchFamily="2" charset="-78"/>
              </a:rPr>
              <a:t>بررسی ، ارزیابی و کنترل استراتژی</a:t>
            </a:r>
            <a:endParaRPr lang="en-US" sz="4000" dirty="0">
              <a:latin typeface="Times New Roman" pitchFamily="18" charset="0"/>
              <a:cs typeface="B Titr"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189</a:t>
            </a:fld>
            <a:endParaRPr lang="en-US"/>
          </a:p>
        </p:txBody>
      </p:sp>
    </p:spTree>
    <p:extLst>
      <p:ext uri="{BB962C8B-B14F-4D97-AF65-F5344CB8AC3E}">
        <p14:creationId xmlns:p14="http://schemas.microsoft.com/office/powerpoint/2010/main" val="2296574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5605464" y="433339"/>
            <a:ext cx="4068743" cy="769441"/>
          </a:xfrm>
          <a:prstGeom prst="rect">
            <a:avLst/>
          </a:prstGeom>
          <a:noFill/>
          <a:ln w="9525">
            <a:noFill/>
            <a:miter lim="800000"/>
            <a:headEnd/>
            <a:tailEnd/>
          </a:ln>
        </p:spPr>
        <p:txBody>
          <a:bodyPr wrap="none">
            <a:spAutoFit/>
          </a:bodyPr>
          <a:lstStyle/>
          <a:p>
            <a:pPr>
              <a:lnSpc>
                <a:spcPct val="150000"/>
              </a:lnSpc>
              <a:spcBef>
                <a:spcPct val="20000"/>
              </a:spcBef>
            </a:pPr>
            <a:r>
              <a:rPr lang="fa-IR" sz="3200" i="1" dirty="0">
                <a:latin typeface="Titr" pitchFamily="2" charset="-78"/>
                <a:cs typeface="B Titr" pitchFamily="2" charset="-78"/>
              </a:rPr>
              <a:t>مزایای  مدیریت استراتژیک</a:t>
            </a:r>
            <a:endParaRPr lang="fa-IR" sz="3200" b="1" dirty="0">
              <a:latin typeface="Titr" pitchFamily="2" charset="-78"/>
              <a:cs typeface="B Titr" pitchFamily="2" charset="-78"/>
            </a:endParaRPr>
          </a:p>
        </p:txBody>
      </p:sp>
      <p:sp>
        <p:nvSpPr>
          <p:cNvPr id="10" name="Rectangle 9"/>
          <p:cNvSpPr>
            <a:spLocks noChangeArrowheads="1"/>
          </p:cNvSpPr>
          <p:nvPr/>
        </p:nvSpPr>
        <p:spPr bwMode="auto">
          <a:xfrm>
            <a:off x="1809751" y="1697038"/>
            <a:ext cx="7572375" cy="641350"/>
          </a:xfrm>
          <a:prstGeom prst="rect">
            <a:avLst/>
          </a:prstGeom>
          <a:noFill/>
          <a:ln w="9525">
            <a:noFill/>
            <a:miter lim="800000"/>
            <a:headEnd/>
            <a:tailEnd/>
          </a:ln>
        </p:spPr>
        <p:txBody>
          <a:bodyPr>
            <a:spAutoFit/>
          </a:bodyPr>
          <a:lstStyle/>
          <a:p>
            <a:pPr marL="666750" indent="-666750" algn="r" rtl="1">
              <a:spcBef>
                <a:spcPct val="50000"/>
              </a:spcBef>
              <a:buClr>
                <a:schemeClr val="folHlink"/>
              </a:buClr>
              <a:buSzPct val="85000"/>
            </a:pPr>
            <a:r>
              <a:rPr lang="ar-SA" sz="3600" b="1" dirty="0">
                <a:latin typeface="Times New Roman" pitchFamily="18" charset="0"/>
                <a:cs typeface="B Nazanin" pitchFamily="2" charset="-78"/>
              </a:rPr>
              <a:t>امكان عمل به شيوه‏اي خلاق و نوآور</a:t>
            </a:r>
          </a:p>
        </p:txBody>
      </p:sp>
      <p:sp>
        <p:nvSpPr>
          <p:cNvPr id="12" name="Rectangle 11"/>
          <p:cNvSpPr>
            <a:spLocks noChangeArrowheads="1"/>
          </p:cNvSpPr>
          <p:nvPr/>
        </p:nvSpPr>
        <p:spPr bwMode="auto">
          <a:xfrm>
            <a:off x="1809751" y="2500313"/>
            <a:ext cx="7572375" cy="641350"/>
          </a:xfrm>
          <a:prstGeom prst="rect">
            <a:avLst/>
          </a:prstGeom>
          <a:noFill/>
          <a:ln w="9525">
            <a:noFill/>
            <a:miter lim="800000"/>
            <a:headEnd/>
            <a:tailEnd/>
          </a:ln>
        </p:spPr>
        <p:txBody>
          <a:bodyPr>
            <a:spAutoFit/>
          </a:bodyPr>
          <a:lstStyle/>
          <a:p>
            <a:pPr marL="666750" indent="-666750" algn="r" rtl="1">
              <a:spcBef>
                <a:spcPct val="50000"/>
              </a:spcBef>
              <a:buClr>
                <a:schemeClr val="folHlink"/>
              </a:buClr>
              <a:buSzPct val="85000"/>
            </a:pPr>
            <a:r>
              <a:rPr lang="ar-SA" sz="3600" b="1" dirty="0">
                <a:latin typeface="Times New Roman" pitchFamily="18" charset="0"/>
                <a:cs typeface="B Nazanin" pitchFamily="2" charset="-78"/>
              </a:rPr>
              <a:t>داشتن ابتكار عمل</a:t>
            </a:r>
          </a:p>
        </p:txBody>
      </p:sp>
      <p:sp>
        <p:nvSpPr>
          <p:cNvPr id="14" name="Rectangle 13"/>
          <p:cNvSpPr>
            <a:spLocks noChangeArrowheads="1"/>
          </p:cNvSpPr>
          <p:nvPr/>
        </p:nvSpPr>
        <p:spPr bwMode="auto">
          <a:xfrm>
            <a:off x="1809751" y="3354388"/>
            <a:ext cx="7572375" cy="641350"/>
          </a:xfrm>
          <a:prstGeom prst="rect">
            <a:avLst/>
          </a:prstGeom>
          <a:noFill/>
          <a:ln w="9525">
            <a:noFill/>
            <a:miter lim="800000"/>
            <a:headEnd/>
            <a:tailEnd/>
          </a:ln>
        </p:spPr>
        <p:txBody>
          <a:bodyPr>
            <a:spAutoFit/>
          </a:bodyPr>
          <a:lstStyle/>
          <a:p>
            <a:pPr marL="666750" indent="-666750" algn="r" rtl="1">
              <a:spcBef>
                <a:spcPct val="50000"/>
              </a:spcBef>
              <a:buClr>
                <a:schemeClr val="folHlink"/>
              </a:buClr>
              <a:buSzPct val="85000"/>
            </a:pPr>
            <a:r>
              <a:rPr lang="ar-SA" sz="3600" b="1" dirty="0">
                <a:latin typeface="Times New Roman" pitchFamily="18" charset="0"/>
                <a:cs typeface="B Nazanin" pitchFamily="2" charset="-78"/>
              </a:rPr>
              <a:t>توان اعمال نفوذ</a:t>
            </a:r>
          </a:p>
        </p:txBody>
      </p:sp>
      <p:sp>
        <p:nvSpPr>
          <p:cNvPr id="16" name="Rectangle 15"/>
          <p:cNvSpPr>
            <a:spLocks noChangeArrowheads="1"/>
          </p:cNvSpPr>
          <p:nvPr/>
        </p:nvSpPr>
        <p:spPr bwMode="auto">
          <a:xfrm>
            <a:off x="1809751" y="4214813"/>
            <a:ext cx="7572375" cy="641350"/>
          </a:xfrm>
          <a:prstGeom prst="rect">
            <a:avLst/>
          </a:prstGeom>
          <a:noFill/>
          <a:ln w="9525">
            <a:noFill/>
            <a:miter lim="800000"/>
            <a:headEnd/>
            <a:tailEnd/>
          </a:ln>
        </p:spPr>
        <p:txBody>
          <a:bodyPr>
            <a:spAutoFit/>
          </a:bodyPr>
          <a:lstStyle/>
          <a:p>
            <a:pPr marL="666750" indent="-666750" algn="r" rtl="1">
              <a:spcBef>
                <a:spcPct val="50000"/>
              </a:spcBef>
              <a:buClr>
                <a:schemeClr val="folHlink"/>
              </a:buClr>
              <a:buSzPct val="85000"/>
            </a:pPr>
            <a:r>
              <a:rPr lang="ar-SA" sz="3600" b="1" dirty="0">
                <a:latin typeface="Times New Roman" pitchFamily="18" charset="0"/>
                <a:cs typeface="B Nazanin" pitchFamily="2" charset="-78"/>
              </a:rPr>
              <a:t>تدوين استراتژي‏هاي مناسب</a:t>
            </a:r>
            <a:endParaRPr lang="en-US" sz="3600" b="1" dirty="0">
              <a:latin typeface="Times New Roman" pitchFamily="18" charset="0"/>
              <a:cs typeface="B Nazanin" pitchFamily="2" charset="-78"/>
            </a:endParaRPr>
          </a:p>
        </p:txBody>
      </p:sp>
      <p:sp>
        <p:nvSpPr>
          <p:cNvPr id="19" name="Rectangle 18"/>
          <p:cNvSpPr>
            <a:spLocks noChangeArrowheads="1"/>
          </p:cNvSpPr>
          <p:nvPr/>
        </p:nvSpPr>
        <p:spPr bwMode="auto">
          <a:xfrm>
            <a:off x="1809751" y="5072063"/>
            <a:ext cx="7572375" cy="641350"/>
          </a:xfrm>
          <a:prstGeom prst="rect">
            <a:avLst/>
          </a:prstGeom>
          <a:noFill/>
          <a:ln w="9525">
            <a:noFill/>
            <a:miter lim="800000"/>
            <a:headEnd/>
            <a:tailEnd/>
          </a:ln>
        </p:spPr>
        <p:txBody>
          <a:bodyPr>
            <a:spAutoFit/>
          </a:bodyPr>
          <a:lstStyle/>
          <a:p>
            <a:pPr algn="r" rtl="1"/>
            <a:r>
              <a:rPr lang="ar-SA" sz="3600" b="1" dirty="0">
                <a:latin typeface="Tahoma" pitchFamily="34" charset="0"/>
                <a:cs typeface="B Nazanin" pitchFamily="2" charset="-78"/>
              </a:rPr>
              <a:t>فراهم شدن امكان ارزيابي مستمر خود</a:t>
            </a:r>
            <a:r>
              <a:rPr lang="en-US" sz="3600" b="1" dirty="0">
                <a:latin typeface="Tahoma" pitchFamily="34" charset="0"/>
                <a:cs typeface="B Nazanin" pitchFamily="2" charset="-78"/>
              </a:rPr>
              <a:t> </a:t>
            </a:r>
          </a:p>
        </p:txBody>
      </p:sp>
      <p:sp>
        <p:nvSpPr>
          <p:cNvPr id="2" name="Slide Number Placeholder 1"/>
          <p:cNvSpPr>
            <a:spLocks noGrp="1"/>
          </p:cNvSpPr>
          <p:nvPr>
            <p:ph type="sldNum" sz="quarter" idx="12"/>
          </p:nvPr>
        </p:nvSpPr>
        <p:spPr/>
        <p:txBody>
          <a:bodyPr/>
          <a:lstStyle/>
          <a:p>
            <a:fld id="{2E913F20-3FAA-4128-8D06-C3B0AA9DFCF9}" type="slidenum">
              <a:rPr lang="en-US" smtClean="0"/>
              <a:t>19</a:t>
            </a:fld>
            <a:endParaRPr lang="en-US"/>
          </a:p>
        </p:txBody>
      </p:sp>
    </p:spTree>
    <p:extLst>
      <p:ext uri="{BB962C8B-B14F-4D97-AF65-F5344CB8AC3E}">
        <p14:creationId xmlns:p14="http://schemas.microsoft.com/office/powerpoint/2010/main" val="2082252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1000"/>
                                        <p:tgtEl>
                                          <p:spTgt spid="7"/>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000"/>
                                        <p:tgtEl>
                                          <p:spTgt spid="10"/>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1000"/>
                                        <p:tgtEl>
                                          <p:spTgt spid="12"/>
                                        </p:tgtEl>
                                      </p:cBhvr>
                                    </p:animEffect>
                                  </p:childTnLst>
                                </p:cTn>
                              </p:par>
                            </p:childTnLst>
                          </p:cTn>
                        </p:par>
                        <p:par>
                          <p:cTn id="16" fill="hold">
                            <p:stCondLst>
                              <p:cond delay="30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1000"/>
                                        <p:tgtEl>
                                          <p:spTgt spid="14"/>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1000"/>
                                        <p:tgtEl>
                                          <p:spTgt spid="16"/>
                                        </p:tgtEl>
                                      </p:cBhvr>
                                    </p:animEffect>
                                  </p:childTnLst>
                                </p:cTn>
                              </p:par>
                            </p:childTnLst>
                          </p:cTn>
                        </p:par>
                        <p:par>
                          <p:cTn id="24" fill="hold">
                            <p:stCondLst>
                              <p:cond delay="5000"/>
                            </p:stCondLst>
                            <p:childTnLst>
                              <p:par>
                                <p:cTn id="25" presetID="22" presetClass="entr" presetSubtype="2"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right)">
                                      <p:cBhvr>
                                        <p:cTn id="2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4" grpId="0"/>
      <p:bldP spid="16" grpId="0"/>
      <p:bldP spid="19"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095501" y="601663"/>
            <a:ext cx="3286125" cy="4699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2075" tIns="46038" rIns="92075" bIns="46038" anchor="ctr"/>
          <a:lstStyle/>
          <a:p>
            <a:pPr marL="342900" indent="-342900" algn="ctr">
              <a:spcBef>
                <a:spcPct val="20000"/>
              </a:spcBef>
              <a:buClr>
                <a:schemeClr val="accent2"/>
              </a:buClr>
              <a:buSzPct val="80000"/>
              <a:defRPr/>
            </a:pPr>
            <a:r>
              <a:rPr lang="ar-SA" dirty="0">
                <a:solidFill>
                  <a:schemeClr val="tx1"/>
                </a:solidFill>
                <a:latin typeface="Times New Roman" pitchFamily="18" charset="0"/>
                <a:cs typeface="Titr" pitchFamily="2" charset="-78"/>
              </a:rPr>
              <a:t>چارچوبي براي ارزيابي استراتژي</a:t>
            </a:r>
            <a:endParaRPr lang="en-US" dirty="0">
              <a:solidFill>
                <a:schemeClr val="tx1"/>
              </a:solidFill>
              <a:latin typeface="Times New Roman" pitchFamily="18" charset="0"/>
              <a:cs typeface="Titr" pitchFamily="2" charset="-78"/>
            </a:endParaRPr>
          </a:p>
        </p:txBody>
      </p:sp>
      <p:graphicFrame>
        <p:nvGraphicFramePr>
          <p:cNvPr id="3" name="Group 89"/>
          <p:cNvGraphicFramePr>
            <a:graphicFrameLocks noGrp="1"/>
          </p:cNvGraphicFramePr>
          <p:nvPr/>
        </p:nvGraphicFramePr>
        <p:xfrm>
          <a:off x="5676928" y="214290"/>
          <a:ext cx="4133848" cy="1615440"/>
        </p:xfrm>
        <a:graphic>
          <a:graphicData uri="http://schemas.openxmlformats.org/drawingml/2006/table">
            <a:tbl>
              <a:tblPr>
                <a:tableStyleId>{3C2FFA5D-87B4-456A-9821-1D502468CF0F}</a:tableStyleId>
              </a:tblPr>
              <a:tblGrid>
                <a:gridCol w="2331261">
                  <a:extLst>
                    <a:ext uri="{9D8B030D-6E8A-4147-A177-3AD203B41FA5}">
                      <a16:colId xmlns:a16="http://schemas.microsoft.com/office/drawing/2014/main" val="20000"/>
                    </a:ext>
                  </a:extLst>
                </a:gridCol>
                <a:gridCol w="1802587">
                  <a:extLst>
                    <a:ext uri="{9D8B030D-6E8A-4147-A177-3AD203B41FA5}">
                      <a16:colId xmlns:a16="http://schemas.microsoft.com/office/drawing/2014/main" val="20001"/>
                    </a:ext>
                  </a:extLst>
                </a:gridCol>
              </a:tblGrid>
              <a:tr h="228600">
                <a:tc grid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u="none" strike="noStrike" cap="none" normalizeH="0" baseline="0" dirty="0" smtClean="0">
                          <a:ln>
                            <a:noFill/>
                          </a:ln>
                          <a:effectLst/>
                          <a:cs typeface="B Nazanin" pitchFamily="2" charset="-78"/>
                        </a:rPr>
                        <a:t>فعاليت اول : بررسي منابع استراتژي</a:t>
                      </a:r>
                      <a:endParaRPr kumimoji="0" lang="en-US" sz="1800" b="1" i="0" u="none" strike="noStrike" cap="none" normalizeH="0" baseline="0" dirty="0" smtClean="0">
                        <a:ln>
                          <a:noFill/>
                        </a:ln>
                        <a:solidFill>
                          <a:schemeClr val="bg1"/>
                        </a:solidFill>
                        <a:effectLst/>
                        <a:latin typeface="Arial" pitchFamily="34" charset="0"/>
                        <a:cs typeface="B Nazanin" pitchFamily="2" charset="-78"/>
                      </a:endParaRPr>
                    </a:p>
                  </a:txBody>
                  <a:tcPr anchor="ctr" horzOverflow="overflow"/>
                </a:tc>
                <a:tc hMerge="1">
                  <a:txBody>
                    <a:bodyPr/>
                    <a:lstStyle/>
                    <a:p>
                      <a:pPr rtl="1"/>
                      <a:endParaRPr lang="fa-IR"/>
                    </a:p>
                  </a:txBody>
                  <a:tcPr/>
                </a:tc>
                <a:extLst>
                  <a:ext uri="{0D108BD9-81ED-4DB2-BD59-A6C34878D82A}">
                    <a16:rowId xmlns:a16="http://schemas.microsoft.com/office/drawing/2014/main" val="10000"/>
                  </a:ext>
                </a:extLst>
              </a:tr>
              <a:tr h="500063">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400" b="0" u="none" strike="noStrike" cap="none" normalizeH="0" baseline="0" smtClean="0">
                          <a:ln>
                            <a:noFill/>
                          </a:ln>
                          <a:effectLst/>
                          <a:cs typeface="B Nazanin" pitchFamily="2" charset="-78"/>
                        </a:rPr>
                        <a:t>تهيه ماتريس تجديد نظر شده براي ارزيابي عوامل خارجي</a:t>
                      </a:r>
                      <a:endParaRPr kumimoji="0" lang="en-US" sz="1400" b="0" i="0" u="none" strike="noStrike" cap="none" normalizeH="0" baseline="0" smtClean="0">
                        <a:ln>
                          <a:noFill/>
                        </a:ln>
                        <a:solidFill>
                          <a:schemeClr val="bg1"/>
                        </a:solidFill>
                        <a:effectLst/>
                        <a:latin typeface="Arial" pitchFamily="34" charset="0"/>
                        <a:cs typeface="B Nazanin" pitchFamily="2" charset="-78"/>
                      </a:endParaRPr>
                    </a:p>
                  </a:txBody>
                  <a:tcPr anchor="ctr" horzOverflow="overflow"/>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400" b="0" u="none" strike="noStrike" cap="none" normalizeH="0" baseline="0" smtClean="0">
                          <a:ln>
                            <a:noFill/>
                          </a:ln>
                          <a:effectLst/>
                          <a:cs typeface="B Nazanin" pitchFamily="2" charset="-78"/>
                        </a:rPr>
                        <a:t>تهيه ماتريس تجديد نظر شده براي ارزيابي عوامل داخلي</a:t>
                      </a:r>
                      <a:endParaRPr kumimoji="0" lang="en-US" sz="1400" b="0" i="0" u="none" strike="noStrike" cap="none" normalizeH="0" baseline="0" smtClean="0">
                        <a:ln>
                          <a:noFill/>
                        </a:ln>
                        <a:solidFill>
                          <a:schemeClr val="bg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1"/>
                  </a:ext>
                </a:extLst>
              </a:tr>
              <a:tr h="530225">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400" b="0" u="none" strike="noStrike" cap="none" normalizeH="0" baseline="0" dirty="0" smtClean="0">
                          <a:ln>
                            <a:noFill/>
                          </a:ln>
                          <a:effectLst/>
                          <a:cs typeface="B Nazanin" pitchFamily="2" charset="-78"/>
                        </a:rPr>
                        <a:t>مقايسه ماتريس تجديدنظر شده با ماتريس كنوني براي ارزيابي عوامل خارجي</a:t>
                      </a:r>
                      <a:endParaRPr kumimoji="0" lang="en-US" sz="1400" b="0" i="0" u="none" strike="noStrike" cap="none" normalizeH="0" baseline="0" dirty="0" smtClean="0">
                        <a:ln>
                          <a:noFill/>
                        </a:ln>
                        <a:solidFill>
                          <a:schemeClr val="bg1"/>
                        </a:solidFill>
                        <a:effectLst/>
                        <a:latin typeface="Arial" pitchFamily="34" charset="0"/>
                        <a:cs typeface="B Nazanin" pitchFamily="2" charset="-78"/>
                      </a:endParaRPr>
                    </a:p>
                  </a:txBody>
                  <a:tcPr anchor="ctr" horzOverflow="overflow"/>
                </a:tc>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1400" b="0" u="none" strike="noStrike" cap="none" normalizeH="0" baseline="0" dirty="0" smtClean="0">
                          <a:ln>
                            <a:noFill/>
                          </a:ln>
                          <a:effectLst/>
                          <a:cs typeface="B Nazanin" pitchFamily="2" charset="-78"/>
                        </a:rPr>
                        <a:t>مقايسه ماتريس تجديد نظر شده با ماتريس موجود براي ارزيابي عوامل داخلي</a:t>
                      </a:r>
                      <a:endParaRPr kumimoji="0" lang="en-US" sz="1400" b="0" i="0" u="none" strike="noStrike" cap="none" normalizeH="0" baseline="0" dirty="0" smtClean="0">
                        <a:ln>
                          <a:noFill/>
                        </a:ln>
                        <a:solidFill>
                          <a:schemeClr val="bg1"/>
                        </a:solidFill>
                        <a:effectLst/>
                        <a:latin typeface="Arial" pitchFamily="34" charset="0"/>
                        <a:cs typeface="B Nazanin" pitchFamily="2" charset="-78"/>
                      </a:endParaRPr>
                    </a:p>
                  </a:txBody>
                  <a:tcPr anchor="ctr" horzOverflow="overflow"/>
                </a:tc>
                <a:extLst>
                  <a:ext uri="{0D108BD9-81ED-4DB2-BD59-A6C34878D82A}">
                    <a16:rowId xmlns:a16="http://schemas.microsoft.com/office/drawing/2014/main" val="10002"/>
                  </a:ext>
                </a:extLst>
              </a:tr>
            </a:tbl>
          </a:graphicData>
        </a:graphic>
      </p:graphicFrame>
      <p:sp>
        <p:nvSpPr>
          <p:cNvPr id="4" name="Rectangle 41"/>
          <p:cNvSpPr>
            <a:spLocks noChangeArrowheads="1"/>
          </p:cNvSpPr>
          <p:nvPr/>
        </p:nvSpPr>
        <p:spPr bwMode="auto">
          <a:xfrm>
            <a:off x="2085975" y="1508125"/>
            <a:ext cx="1295400" cy="4267200"/>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b="1" dirty="0">
                <a:solidFill>
                  <a:schemeClr val="tx1"/>
                </a:solidFill>
                <a:latin typeface="Times New Roman" pitchFamily="18" charset="0"/>
                <a:cs typeface="B Nazanin" pitchFamily="2" charset="-78"/>
              </a:rPr>
              <a:t>فعاليت سوم :</a:t>
            </a:r>
          </a:p>
          <a:p>
            <a:pPr algn="ctr">
              <a:defRPr/>
            </a:pPr>
            <a:r>
              <a:rPr lang="ar-SA" b="1" dirty="0">
                <a:solidFill>
                  <a:schemeClr val="tx1"/>
                </a:solidFill>
                <a:latin typeface="Times New Roman" pitchFamily="18" charset="0"/>
                <a:cs typeface="B Nazanin" pitchFamily="2" charset="-78"/>
              </a:rPr>
              <a:t>اقدامات</a:t>
            </a:r>
          </a:p>
          <a:p>
            <a:pPr algn="ctr">
              <a:defRPr/>
            </a:pPr>
            <a:r>
              <a:rPr lang="ar-SA" b="1" dirty="0">
                <a:solidFill>
                  <a:schemeClr val="tx1"/>
                </a:solidFill>
                <a:latin typeface="Times New Roman" pitchFamily="18" charset="0"/>
                <a:cs typeface="B Nazanin" pitchFamily="2" charset="-78"/>
              </a:rPr>
              <a:t>اصلاحي</a:t>
            </a:r>
            <a:endParaRPr lang="en-US" b="1" dirty="0">
              <a:solidFill>
                <a:schemeClr val="tx1"/>
              </a:solidFill>
              <a:latin typeface="Times New Roman" pitchFamily="18" charset="0"/>
              <a:cs typeface="B Nazanin" pitchFamily="2" charset="-78"/>
            </a:endParaRPr>
          </a:p>
        </p:txBody>
      </p:sp>
      <p:sp>
        <p:nvSpPr>
          <p:cNvPr id="5" name="Text Box 43"/>
          <p:cNvSpPr txBox="1">
            <a:spLocks noChangeArrowheads="1"/>
          </p:cNvSpPr>
          <p:nvPr/>
        </p:nvSpPr>
        <p:spPr bwMode="auto">
          <a:xfrm>
            <a:off x="5781675" y="2112964"/>
            <a:ext cx="1676400" cy="530225"/>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anchor="ctr">
            <a:spAutoFit/>
          </a:bodyPr>
          <a:lstStyle/>
          <a:p>
            <a:pPr algn="ctr">
              <a:spcBef>
                <a:spcPct val="50000"/>
              </a:spcBef>
              <a:defRPr/>
            </a:pPr>
            <a:r>
              <a:rPr lang="ar-SA" sz="1400" b="1" dirty="0">
                <a:solidFill>
                  <a:schemeClr val="tx1"/>
                </a:solidFill>
                <a:latin typeface="Times New Roman" pitchFamily="18" charset="0"/>
                <a:cs typeface="B Nazanin" pitchFamily="2" charset="-78"/>
              </a:rPr>
              <a:t>آيا هيچ تفاوتي مشاهده مي‏شود؟</a:t>
            </a:r>
            <a:endParaRPr lang="en-US" sz="1400" b="1" dirty="0">
              <a:solidFill>
                <a:schemeClr val="tx1"/>
              </a:solidFill>
              <a:latin typeface="Times New Roman" pitchFamily="18" charset="0"/>
              <a:cs typeface="B Nazanin" pitchFamily="2" charset="-78"/>
            </a:endParaRPr>
          </a:p>
        </p:txBody>
      </p:sp>
      <p:sp>
        <p:nvSpPr>
          <p:cNvPr id="6" name="Oval 44"/>
          <p:cNvSpPr>
            <a:spLocks noChangeArrowheads="1"/>
          </p:cNvSpPr>
          <p:nvPr/>
        </p:nvSpPr>
        <p:spPr bwMode="auto">
          <a:xfrm>
            <a:off x="4010025" y="2109788"/>
            <a:ext cx="533400" cy="533400"/>
          </a:xfrm>
          <a:prstGeom prst="ellipse">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dirty="0">
                <a:solidFill>
                  <a:schemeClr val="tx1"/>
                </a:solidFill>
                <a:latin typeface="Times New Roman" pitchFamily="18" charset="0"/>
                <a:cs typeface="B Nazanin" pitchFamily="2" charset="-78"/>
              </a:rPr>
              <a:t>آري</a:t>
            </a:r>
            <a:endParaRPr lang="en-US" dirty="0">
              <a:solidFill>
                <a:schemeClr val="tx1"/>
              </a:solidFill>
              <a:latin typeface="Times New Roman" pitchFamily="18" charset="0"/>
              <a:cs typeface="B Nazanin" pitchFamily="2" charset="-78"/>
            </a:endParaRPr>
          </a:p>
        </p:txBody>
      </p:sp>
      <p:sp>
        <p:nvSpPr>
          <p:cNvPr id="7" name="Oval 45"/>
          <p:cNvSpPr>
            <a:spLocks noChangeArrowheads="1"/>
          </p:cNvSpPr>
          <p:nvPr/>
        </p:nvSpPr>
        <p:spPr bwMode="auto">
          <a:xfrm>
            <a:off x="4024313" y="4572000"/>
            <a:ext cx="533400" cy="533400"/>
          </a:xfrm>
          <a:prstGeom prst="ellipse">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dirty="0">
                <a:solidFill>
                  <a:schemeClr val="tx1"/>
                </a:solidFill>
                <a:latin typeface="Times New Roman" pitchFamily="18" charset="0"/>
                <a:cs typeface="B Nazanin" pitchFamily="2" charset="-78"/>
              </a:rPr>
              <a:t>آري</a:t>
            </a:r>
            <a:endParaRPr lang="en-US" dirty="0">
              <a:solidFill>
                <a:schemeClr val="tx1"/>
              </a:solidFill>
              <a:latin typeface="Times New Roman" pitchFamily="18" charset="0"/>
              <a:cs typeface="B Nazanin" pitchFamily="2" charset="-78"/>
            </a:endParaRPr>
          </a:p>
        </p:txBody>
      </p:sp>
      <p:sp>
        <p:nvSpPr>
          <p:cNvPr id="8" name="Oval 46"/>
          <p:cNvSpPr>
            <a:spLocks noChangeArrowheads="1"/>
          </p:cNvSpPr>
          <p:nvPr/>
        </p:nvSpPr>
        <p:spPr bwMode="auto">
          <a:xfrm>
            <a:off x="6353175" y="5429250"/>
            <a:ext cx="533400" cy="457200"/>
          </a:xfrm>
          <a:prstGeom prst="ellipse">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dirty="0">
                <a:solidFill>
                  <a:schemeClr val="tx1"/>
                </a:solidFill>
                <a:latin typeface="Times New Roman" pitchFamily="18" charset="0"/>
                <a:cs typeface="B Nazanin" pitchFamily="2" charset="-78"/>
              </a:rPr>
              <a:t>نه</a:t>
            </a:r>
            <a:endParaRPr lang="en-US" dirty="0">
              <a:solidFill>
                <a:schemeClr val="tx1"/>
              </a:solidFill>
              <a:latin typeface="Times New Roman" pitchFamily="18" charset="0"/>
              <a:cs typeface="B Nazanin" pitchFamily="2" charset="-78"/>
            </a:endParaRPr>
          </a:p>
        </p:txBody>
      </p:sp>
      <p:sp>
        <p:nvSpPr>
          <p:cNvPr id="9" name="Text Box 47"/>
          <p:cNvSpPr txBox="1">
            <a:spLocks noChangeArrowheads="1"/>
          </p:cNvSpPr>
          <p:nvPr/>
        </p:nvSpPr>
        <p:spPr bwMode="auto">
          <a:xfrm>
            <a:off x="5895975" y="4572001"/>
            <a:ext cx="1447800" cy="530225"/>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anchor="ctr">
            <a:spAutoFit/>
          </a:bodyPr>
          <a:lstStyle/>
          <a:p>
            <a:pPr algn="ctr">
              <a:spcBef>
                <a:spcPct val="50000"/>
              </a:spcBef>
              <a:defRPr/>
            </a:pPr>
            <a:r>
              <a:rPr lang="ar-SA" sz="1400" b="1" dirty="0">
                <a:solidFill>
                  <a:schemeClr val="tx1"/>
                </a:solidFill>
                <a:latin typeface="Times New Roman" pitchFamily="18" charset="0"/>
                <a:cs typeface="B Nazanin" pitchFamily="2" charset="-78"/>
              </a:rPr>
              <a:t>آيا هيچ تفاوتي مشاهده مي‏شود؟ </a:t>
            </a:r>
            <a:endParaRPr lang="en-US" sz="1400" b="1" dirty="0">
              <a:solidFill>
                <a:schemeClr val="tx1"/>
              </a:solidFill>
              <a:latin typeface="Times New Roman" pitchFamily="18" charset="0"/>
              <a:cs typeface="B Nazanin" pitchFamily="2" charset="-78"/>
            </a:endParaRPr>
          </a:p>
        </p:txBody>
      </p:sp>
      <p:sp>
        <p:nvSpPr>
          <p:cNvPr id="10" name="Text Box 48"/>
          <p:cNvSpPr txBox="1">
            <a:spLocks noChangeArrowheads="1"/>
          </p:cNvSpPr>
          <p:nvPr/>
        </p:nvSpPr>
        <p:spPr bwMode="auto">
          <a:xfrm>
            <a:off x="4791075" y="3489325"/>
            <a:ext cx="3657600" cy="846138"/>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anchor="ctr">
            <a:spAutoFit/>
          </a:bodyPr>
          <a:lstStyle/>
          <a:p>
            <a:pPr algn="ctr">
              <a:spcBef>
                <a:spcPct val="50000"/>
              </a:spcBef>
              <a:defRPr/>
            </a:pPr>
            <a:r>
              <a:rPr lang="ar-SA" sz="1400" b="1" dirty="0">
                <a:solidFill>
                  <a:schemeClr val="tx1"/>
                </a:solidFill>
                <a:latin typeface="Times New Roman" pitchFamily="18" charset="0"/>
                <a:cs typeface="B Nazanin" pitchFamily="2" charset="-78"/>
              </a:rPr>
              <a:t>فعاليت دوم : محاسبه عملكرد سازمان</a:t>
            </a:r>
          </a:p>
          <a:p>
            <a:pPr algn="ctr">
              <a:spcBef>
                <a:spcPct val="50000"/>
              </a:spcBef>
              <a:defRPr/>
            </a:pPr>
            <a:r>
              <a:rPr lang="ar-SA" sz="1400" b="1" dirty="0">
                <a:solidFill>
                  <a:schemeClr val="tx1"/>
                </a:solidFill>
                <a:latin typeface="Times New Roman" pitchFamily="18" charset="0"/>
                <a:cs typeface="B Nazanin" pitchFamily="2" charset="-78"/>
              </a:rPr>
              <a:t>مقايسه ميزان پيشرفت‏هاي برنامه‏ريزي شده با واقعي براي دستيابي به هدف‏هاي تعيين شده</a:t>
            </a:r>
            <a:endParaRPr lang="en-US" sz="1400" b="1" dirty="0">
              <a:solidFill>
                <a:schemeClr val="tx1"/>
              </a:solidFill>
              <a:latin typeface="Times New Roman" pitchFamily="18" charset="0"/>
              <a:cs typeface="B Nazanin" pitchFamily="2" charset="-78"/>
            </a:endParaRPr>
          </a:p>
        </p:txBody>
      </p:sp>
      <p:cxnSp>
        <p:nvCxnSpPr>
          <p:cNvPr id="11" name="AutoShape 68"/>
          <p:cNvCxnSpPr>
            <a:cxnSpLocks noChangeShapeType="1"/>
            <a:endCxn id="5" idx="0"/>
          </p:cNvCxnSpPr>
          <p:nvPr/>
        </p:nvCxnSpPr>
        <p:spPr bwMode="auto">
          <a:xfrm>
            <a:off x="6619875" y="1824039"/>
            <a:ext cx="0" cy="288925"/>
          </a:xfrm>
          <a:prstGeom prst="straightConnector1">
            <a:avLst/>
          </a:prstGeom>
          <a:ln>
            <a:headEnd type="none" w="sm" len="sm"/>
            <a:tailEnd type="triangle" w="sm" len="sm"/>
          </a:ln>
        </p:spPr>
        <p:style>
          <a:lnRef idx="1">
            <a:schemeClr val="accent1"/>
          </a:lnRef>
          <a:fillRef idx="2">
            <a:schemeClr val="accent1"/>
          </a:fillRef>
          <a:effectRef idx="1">
            <a:schemeClr val="accent1"/>
          </a:effectRef>
          <a:fontRef idx="minor">
            <a:schemeClr val="dk1"/>
          </a:fontRef>
        </p:style>
      </p:cxnSp>
      <p:cxnSp>
        <p:nvCxnSpPr>
          <p:cNvPr id="12" name="AutoShape 69"/>
          <p:cNvCxnSpPr>
            <a:cxnSpLocks noChangeShapeType="1"/>
            <a:stCxn id="5" idx="1"/>
            <a:endCxn id="6" idx="6"/>
          </p:cNvCxnSpPr>
          <p:nvPr/>
        </p:nvCxnSpPr>
        <p:spPr bwMode="auto">
          <a:xfrm rot="10800000">
            <a:off x="4543425" y="2376489"/>
            <a:ext cx="1238250" cy="1587"/>
          </a:xfrm>
          <a:prstGeom prst="straightConnector1">
            <a:avLst/>
          </a:prstGeom>
          <a:ln>
            <a:headEnd type="none" w="sm" len="sm"/>
            <a:tailEnd type="triangle" w="sm" len="sm"/>
          </a:ln>
        </p:spPr>
        <p:style>
          <a:lnRef idx="1">
            <a:schemeClr val="accent1"/>
          </a:lnRef>
          <a:fillRef idx="2">
            <a:schemeClr val="accent1"/>
          </a:fillRef>
          <a:effectRef idx="1">
            <a:schemeClr val="accent1"/>
          </a:effectRef>
          <a:fontRef idx="minor">
            <a:schemeClr val="dk1"/>
          </a:fontRef>
        </p:style>
      </p:cxnSp>
      <p:cxnSp>
        <p:nvCxnSpPr>
          <p:cNvPr id="13" name="AutoShape 70"/>
          <p:cNvCxnSpPr>
            <a:cxnSpLocks noChangeShapeType="1"/>
            <a:stCxn id="6" idx="2"/>
          </p:cNvCxnSpPr>
          <p:nvPr/>
        </p:nvCxnSpPr>
        <p:spPr bwMode="auto">
          <a:xfrm rot="10800000" flipV="1">
            <a:off x="3381375" y="2376489"/>
            <a:ext cx="628650" cy="1587"/>
          </a:xfrm>
          <a:prstGeom prst="straightConnector1">
            <a:avLst/>
          </a:prstGeom>
          <a:ln>
            <a:headEnd type="none" w="sm" len="sm"/>
            <a:tailEnd type="triangle" w="sm" len="sm"/>
          </a:ln>
        </p:spPr>
        <p:style>
          <a:lnRef idx="1">
            <a:schemeClr val="accent1"/>
          </a:lnRef>
          <a:fillRef idx="2">
            <a:schemeClr val="accent1"/>
          </a:fillRef>
          <a:effectRef idx="1">
            <a:schemeClr val="accent1"/>
          </a:effectRef>
          <a:fontRef idx="minor">
            <a:schemeClr val="dk1"/>
          </a:fontRef>
        </p:style>
      </p:cxnSp>
      <p:cxnSp>
        <p:nvCxnSpPr>
          <p:cNvPr id="14" name="AutoShape 71"/>
          <p:cNvCxnSpPr>
            <a:cxnSpLocks noChangeShapeType="1"/>
            <a:stCxn id="5" idx="2"/>
            <a:endCxn id="16" idx="0"/>
          </p:cNvCxnSpPr>
          <p:nvPr/>
        </p:nvCxnSpPr>
        <p:spPr bwMode="auto">
          <a:xfrm rot="5400000">
            <a:off x="6513513" y="2749550"/>
            <a:ext cx="214312" cy="1588"/>
          </a:xfrm>
          <a:prstGeom prst="straightConnector1">
            <a:avLst/>
          </a:prstGeom>
          <a:ln>
            <a:headEnd type="none" w="sm" len="sm"/>
            <a:tailEnd type="triangle" w="sm" len="sm"/>
          </a:ln>
        </p:spPr>
        <p:style>
          <a:lnRef idx="1">
            <a:schemeClr val="accent1"/>
          </a:lnRef>
          <a:fillRef idx="2">
            <a:schemeClr val="accent1"/>
          </a:fillRef>
          <a:effectRef idx="1">
            <a:schemeClr val="accent1"/>
          </a:effectRef>
          <a:fontRef idx="minor">
            <a:schemeClr val="dk1"/>
          </a:fontRef>
        </p:style>
      </p:cxnSp>
      <p:sp>
        <p:nvSpPr>
          <p:cNvPr id="15" name="Text Box 72"/>
          <p:cNvSpPr txBox="1">
            <a:spLocks noChangeArrowheads="1"/>
          </p:cNvSpPr>
          <p:nvPr/>
        </p:nvSpPr>
        <p:spPr bwMode="auto">
          <a:xfrm>
            <a:off x="5895975" y="6072189"/>
            <a:ext cx="1447800" cy="530225"/>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anchor="ctr">
            <a:spAutoFit/>
          </a:bodyPr>
          <a:lstStyle/>
          <a:p>
            <a:pPr algn="ctr">
              <a:spcBef>
                <a:spcPct val="50000"/>
              </a:spcBef>
              <a:defRPr/>
            </a:pPr>
            <a:r>
              <a:rPr lang="ar-SA" sz="1400" b="1" dirty="0">
                <a:solidFill>
                  <a:schemeClr val="tx1"/>
                </a:solidFill>
                <a:latin typeface="Times New Roman" pitchFamily="18" charset="0"/>
                <a:cs typeface="B Nazanin" pitchFamily="2" charset="-78"/>
              </a:rPr>
              <a:t>كارها يا فعاليت كنوني ادامه يابد</a:t>
            </a:r>
            <a:endParaRPr lang="en-US" sz="1400" b="1" dirty="0">
              <a:solidFill>
                <a:schemeClr val="tx1"/>
              </a:solidFill>
              <a:latin typeface="Times New Roman" pitchFamily="18" charset="0"/>
              <a:cs typeface="B Nazanin" pitchFamily="2" charset="-78"/>
            </a:endParaRPr>
          </a:p>
        </p:txBody>
      </p:sp>
      <p:sp>
        <p:nvSpPr>
          <p:cNvPr id="16" name="Oval 73"/>
          <p:cNvSpPr>
            <a:spLocks noChangeArrowheads="1"/>
          </p:cNvSpPr>
          <p:nvPr/>
        </p:nvSpPr>
        <p:spPr bwMode="auto">
          <a:xfrm>
            <a:off x="6353175" y="2857500"/>
            <a:ext cx="533400" cy="457200"/>
          </a:xfrm>
          <a:prstGeom prst="ellipse">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ar-SA" dirty="0">
                <a:solidFill>
                  <a:schemeClr val="tx1"/>
                </a:solidFill>
                <a:latin typeface="Times New Roman" pitchFamily="18" charset="0"/>
                <a:cs typeface="B Nazanin" pitchFamily="2" charset="-78"/>
              </a:rPr>
              <a:t>نه</a:t>
            </a:r>
            <a:endParaRPr lang="en-US" dirty="0">
              <a:solidFill>
                <a:schemeClr val="tx1"/>
              </a:solidFill>
              <a:latin typeface="Times New Roman" pitchFamily="18" charset="0"/>
              <a:cs typeface="B Nazanin" pitchFamily="2" charset="-78"/>
            </a:endParaRPr>
          </a:p>
        </p:txBody>
      </p:sp>
      <p:cxnSp>
        <p:nvCxnSpPr>
          <p:cNvPr id="17" name="AutoShape 81"/>
          <p:cNvCxnSpPr>
            <a:cxnSpLocks noChangeShapeType="1"/>
            <a:stCxn id="16" idx="4"/>
            <a:endCxn id="10" idx="0"/>
          </p:cNvCxnSpPr>
          <p:nvPr/>
        </p:nvCxnSpPr>
        <p:spPr bwMode="auto">
          <a:xfrm rot="5400000">
            <a:off x="6533357" y="3401219"/>
            <a:ext cx="174625" cy="1588"/>
          </a:xfrm>
          <a:prstGeom prst="straightConnector1">
            <a:avLst/>
          </a:prstGeom>
          <a:ln>
            <a:headEnd type="none" w="sm" len="sm"/>
            <a:tailEnd type="triangle" w="sm" len="sm"/>
          </a:ln>
        </p:spPr>
        <p:style>
          <a:lnRef idx="1">
            <a:schemeClr val="accent1"/>
          </a:lnRef>
          <a:fillRef idx="2">
            <a:schemeClr val="accent1"/>
          </a:fillRef>
          <a:effectRef idx="1">
            <a:schemeClr val="accent1"/>
          </a:effectRef>
          <a:fontRef idx="minor">
            <a:schemeClr val="dk1"/>
          </a:fontRef>
        </p:style>
      </p:cxnSp>
      <p:cxnSp>
        <p:nvCxnSpPr>
          <p:cNvPr id="18" name="AutoShape 82"/>
          <p:cNvCxnSpPr>
            <a:cxnSpLocks noChangeShapeType="1"/>
            <a:stCxn id="10" idx="2"/>
            <a:endCxn id="9" idx="0"/>
          </p:cNvCxnSpPr>
          <p:nvPr/>
        </p:nvCxnSpPr>
        <p:spPr bwMode="auto">
          <a:xfrm rot="5400000">
            <a:off x="6502400" y="4454525"/>
            <a:ext cx="236538" cy="1588"/>
          </a:xfrm>
          <a:prstGeom prst="straightConnector1">
            <a:avLst/>
          </a:prstGeom>
          <a:ln>
            <a:headEnd type="none" w="sm" len="sm"/>
            <a:tailEnd type="triangle" w="sm" len="sm"/>
          </a:ln>
        </p:spPr>
        <p:style>
          <a:lnRef idx="1">
            <a:schemeClr val="accent1"/>
          </a:lnRef>
          <a:fillRef idx="2">
            <a:schemeClr val="accent1"/>
          </a:fillRef>
          <a:effectRef idx="1">
            <a:schemeClr val="accent1"/>
          </a:effectRef>
          <a:fontRef idx="minor">
            <a:schemeClr val="dk1"/>
          </a:fontRef>
        </p:style>
      </p:cxnSp>
      <p:cxnSp>
        <p:nvCxnSpPr>
          <p:cNvPr id="19" name="AutoShape 83"/>
          <p:cNvCxnSpPr>
            <a:cxnSpLocks noChangeShapeType="1"/>
            <a:stCxn id="9" idx="1"/>
            <a:endCxn id="7" idx="6"/>
          </p:cNvCxnSpPr>
          <p:nvPr/>
        </p:nvCxnSpPr>
        <p:spPr bwMode="auto">
          <a:xfrm rot="10800000" flipV="1">
            <a:off x="4557713" y="4837114"/>
            <a:ext cx="1338262" cy="1587"/>
          </a:xfrm>
          <a:prstGeom prst="straightConnector1">
            <a:avLst/>
          </a:prstGeom>
          <a:ln>
            <a:headEnd type="none" w="sm" len="sm"/>
            <a:tailEnd type="triangle" w="sm" len="sm"/>
          </a:ln>
        </p:spPr>
        <p:style>
          <a:lnRef idx="1">
            <a:schemeClr val="accent1"/>
          </a:lnRef>
          <a:fillRef idx="2">
            <a:schemeClr val="accent1"/>
          </a:fillRef>
          <a:effectRef idx="1">
            <a:schemeClr val="accent1"/>
          </a:effectRef>
          <a:fontRef idx="minor">
            <a:schemeClr val="dk1"/>
          </a:fontRef>
        </p:style>
      </p:cxnSp>
      <p:cxnSp>
        <p:nvCxnSpPr>
          <p:cNvPr id="21" name="AutoShape 85"/>
          <p:cNvCxnSpPr>
            <a:cxnSpLocks noChangeShapeType="1"/>
            <a:stCxn id="9" idx="2"/>
            <a:endCxn id="8" idx="0"/>
          </p:cNvCxnSpPr>
          <p:nvPr/>
        </p:nvCxnSpPr>
        <p:spPr bwMode="auto">
          <a:xfrm rot="5400000">
            <a:off x="6457157" y="5266532"/>
            <a:ext cx="327025" cy="1588"/>
          </a:xfrm>
          <a:prstGeom prst="straightConnector1">
            <a:avLst/>
          </a:prstGeom>
          <a:ln>
            <a:headEnd type="none" w="sm" len="sm"/>
            <a:tailEnd type="triangle" w="sm" len="sm"/>
          </a:ln>
        </p:spPr>
        <p:style>
          <a:lnRef idx="1">
            <a:schemeClr val="accent1"/>
          </a:lnRef>
          <a:fillRef idx="2">
            <a:schemeClr val="accent1"/>
          </a:fillRef>
          <a:effectRef idx="1">
            <a:schemeClr val="accent1"/>
          </a:effectRef>
          <a:fontRef idx="minor">
            <a:schemeClr val="dk1"/>
          </a:fontRef>
        </p:style>
      </p:cxnSp>
      <p:cxnSp>
        <p:nvCxnSpPr>
          <p:cNvPr id="22" name="AutoShape 86"/>
          <p:cNvCxnSpPr>
            <a:cxnSpLocks noChangeShapeType="1"/>
            <a:stCxn id="8" idx="4"/>
            <a:endCxn id="15" idx="0"/>
          </p:cNvCxnSpPr>
          <p:nvPr/>
        </p:nvCxnSpPr>
        <p:spPr bwMode="auto">
          <a:xfrm rot="5400000">
            <a:off x="6527801" y="5980113"/>
            <a:ext cx="185737" cy="1588"/>
          </a:xfrm>
          <a:prstGeom prst="straightConnector1">
            <a:avLst/>
          </a:prstGeom>
          <a:ln>
            <a:headEnd type="none" w="sm" len="sm"/>
            <a:tailEnd type="triangle" w="sm" len="sm"/>
          </a:ln>
        </p:spPr>
        <p:style>
          <a:lnRef idx="1">
            <a:schemeClr val="accent1"/>
          </a:lnRef>
          <a:fillRef idx="2">
            <a:schemeClr val="accent1"/>
          </a:fillRef>
          <a:effectRef idx="1">
            <a:schemeClr val="accent1"/>
          </a:effectRef>
          <a:fontRef idx="minor">
            <a:schemeClr val="dk1"/>
          </a:fontRef>
        </p:style>
      </p:cxnSp>
      <p:cxnSp>
        <p:nvCxnSpPr>
          <p:cNvPr id="27" name="AutoShape 70"/>
          <p:cNvCxnSpPr>
            <a:cxnSpLocks noChangeShapeType="1"/>
          </p:cNvCxnSpPr>
          <p:nvPr/>
        </p:nvCxnSpPr>
        <p:spPr bwMode="auto">
          <a:xfrm rot="10800000" flipV="1">
            <a:off x="3381375" y="4856164"/>
            <a:ext cx="628650" cy="1587"/>
          </a:xfrm>
          <a:prstGeom prst="straightConnector1">
            <a:avLst/>
          </a:prstGeom>
          <a:ln>
            <a:headEnd type="none" w="sm" len="sm"/>
            <a:tailEnd type="triangle" w="sm" len="sm"/>
          </a:ln>
        </p:spPr>
        <p:style>
          <a:lnRef idx="1">
            <a:schemeClr val="accent1"/>
          </a:lnRef>
          <a:fillRef idx="2">
            <a:schemeClr val="accent1"/>
          </a:fillRef>
          <a:effectRef idx="1">
            <a:schemeClr val="accent1"/>
          </a:effectRef>
          <a:fontRef idx="minor">
            <a:schemeClr val="dk1"/>
          </a:fontRef>
        </p:style>
      </p:cxnSp>
      <p:sp>
        <p:nvSpPr>
          <p:cNvPr id="23" name="Slide Number Placeholder 22"/>
          <p:cNvSpPr>
            <a:spLocks noGrp="1"/>
          </p:cNvSpPr>
          <p:nvPr>
            <p:ph type="sldNum" sz="quarter" idx="12"/>
          </p:nvPr>
        </p:nvSpPr>
        <p:spPr/>
        <p:txBody>
          <a:bodyPr/>
          <a:lstStyle/>
          <a:p>
            <a:fld id="{2E913F20-3FAA-4128-8D06-C3B0AA9DFCF9}" type="slidenum">
              <a:rPr lang="en-US" smtClean="0"/>
              <a:t>190</a:t>
            </a:fld>
            <a:endParaRPr lang="en-US"/>
          </a:p>
        </p:txBody>
      </p:sp>
    </p:spTree>
    <p:extLst>
      <p:ext uri="{BB962C8B-B14F-4D97-AF65-F5344CB8AC3E}">
        <p14:creationId xmlns:p14="http://schemas.microsoft.com/office/powerpoint/2010/main" val="304123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000"/>
                                        <p:tgtEl>
                                          <p:spTgt spid="11"/>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000"/>
                                        <p:tgtEl>
                                          <p:spTgt spid="5"/>
                                        </p:tgtEl>
                                      </p:cBhvr>
                                    </p:animEffect>
                                  </p:childTnLst>
                                </p:cTn>
                              </p:par>
                            </p:childTnLst>
                          </p:cTn>
                        </p:par>
                        <p:par>
                          <p:cTn id="20" fill="hold">
                            <p:stCondLst>
                              <p:cond delay="3500"/>
                            </p:stCondLst>
                            <p:childTnLst>
                              <p:par>
                                <p:cTn id="21" presetID="22"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1000"/>
                                        <p:tgtEl>
                                          <p:spTgt spid="12"/>
                                        </p:tgtEl>
                                      </p:cBhvr>
                                    </p:animEffect>
                                  </p:childTnLst>
                                </p:cTn>
                              </p:par>
                            </p:childTnLst>
                          </p:cTn>
                        </p:par>
                        <p:par>
                          <p:cTn id="24" fill="hold">
                            <p:stCondLst>
                              <p:cond delay="4500"/>
                            </p:stCondLst>
                            <p:childTnLst>
                              <p:par>
                                <p:cTn id="25" presetID="22" presetClass="entr" presetSubtype="1"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1000"/>
                                        <p:tgtEl>
                                          <p:spTgt spid="14"/>
                                        </p:tgtEl>
                                      </p:cBhvr>
                                    </p:animEffect>
                                  </p:childTnLst>
                                </p:cTn>
                              </p:par>
                            </p:childTnLst>
                          </p:cTn>
                        </p:par>
                        <p:par>
                          <p:cTn id="28" fill="hold">
                            <p:stCondLst>
                              <p:cond delay="5500"/>
                            </p:stCondLst>
                            <p:childTnLst>
                              <p:par>
                                <p:cTn id="29" presetID="22"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1000"/>
                                        <p:tgtEl>
                                          <p:spTgt spid="16"/>
                                        </p:tgtEl>
                                      </p:cBhvr>
                                    </p:animEffect>
                                  </p:childTnLst>
                                </p:cTn>
                              </p:par>
                            </p:childTnLst>
                          </p:cTn>
                        </p:par>
                        <p:par>
                          <p:cTn id="32" fill="hold">
                            <p:stCondLst>
                              <p:cond delay="6500"/>
                            </p:stCondLst>
                            <p:childTnLst>
                              <p:par>
                                <p:cTn id="33" presetID="22" presetClass="entr" presetSubtype="1"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1000"/>
                                        <p:tgtEl>
                                          <p:spTgt spid="6"/>
                                        </p:tgtEl>
                                      </p:cBhvr>
                                    </p:animEffect>
                                  </p:childTnLst>
                                </p:cTn>
                              </p:par>
                            </p:childTnLst>
                          </p:cTn>
                        </p:par>
                        <p:par>
                          <p:cTn id="36" fill="hold">
                            <p:stCondLst>
                              <p:cond delay="7500"/>
                            </p:stCondLst>
                            <p:childTnLst>
                              <p:par>
                                <p:cTn id="37" presetID="22" presetClass="entr" presetSubtype="1"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1000"/>
                                        <p:tgtEl>
                                          <p:spTgt spid="17"/>
                                        </p:tgtEl>
                                      </p:cBhvr>
                                    </p:animEffect>
                                  </p:childTnLst>
                                </p:cTn>
                              </p:par>
                            </p:childTnLst>
                          </p:cTn>
                        </p:par>
                        <p:par>
                          <p:cTn id="40" fill="hold">
                            <p:stCondLst>
                              <p:cond delay="8500"/>
                            </p:stCondLst>
                            <p:childTnLst>
                              <p:par>
                                <p:cTn id="41" presetID="22" presetClass="entr" presetSubtype="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up)">
                                      <p:cBhvr>
                                        <p:cTn id="43" dur="1000"/>
                                        <p:tgtEl>
                                          <p:spTgt spid="10"/>
                                        </p:tgtEl>
                                      </p:cBhvr>
                                    </p:animEffect>
                                  </p:childTnLst>
                                </p:cTn>
                              </p:par>
                            </p:childTnLst>
                          </p:cTn>
                        </p:par>
                        <p:par>
                          <p:cTn id="44" fill="hold">
                            <p:stCondLst>
                              <p:cond delay="9500"/>
                            </p:stCondLst>
                            <p:childTnLst>
                              <p:par>
                                <p:cTn id="45" presetID="22" presetClass="entr" presetSubtype="1"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1000"/>
                                        <p:tgtEl>
                                          <p:spTgt spid="13"/>
                                        </p:tgtEl>
                                      </p:cBhvr>
                                    </p:animEffect>
                                  </p:childTnLst>
                                </p:cTn>
                              </p:par>
                            </p:childTnLst>
                          </p:cTn>
                        </p:par>
                        <p:par>
                          <p:cTn id="48" fill="hold">
                            <p:stCondLst>
                              <p:cond delay="10500"/>
                            </p:stCondLst>
                            <p:childTnLst>
                              <p:par>
                                <p:cTn id="49" presetID="22" presetClass="entr" presetSubtype="1"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up)">
                                      <p:cBhvr>
                                        <p:cTn id="51" dur="1000"/>
                                        <p:tgtEl>
                                          <p:spTgt spid="4"/>
                                        </p:tgtEl>
                                      </p:cBhvr>
                                    </p:animEffect>
                                  </p:childTnLst>
                                </p:cTn>
                              </p:par>
                            </p:childTnLst>
                          </p:cTn>
                        </p:par>
                        <p:par>
                          <p:cTn id="52" fill="hold">
                            <p:stCondLst>
                              <p:cond delay="1150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1000"/>
                                        <p:tgtEl>
                                          <p:spTgt spid="18"/>
                                        </p:tgtEl>
                                      </p:cBhvr>
                                    </p:animEffect>
                                  </p:childTnLst>
                                </p:cTn>
                              </p:par>
                            </p:childTnLst>
                          </p:cTn>
                        </p:par>
                        <p:par>
                          <p:cTn id="56" fill="hold">
                            <p:stCondLst>
                              <p:cond delay="125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1000"/>
                                        <p:tgtEl>
                                          <p:spTgt spid="9"/>
                                        </p:tgtEl>
                                      </p:cBhvr>
                                    </p:animEffect>
                                  </p:childTnLst>
                                </p:cTn>
                              </p:par>
                            </p:childTnLst>
                          </p:cTn>
                        </p:par>
                        <p:par>
                          <p:cTn id="60" fill="hold">
                            <p:stCondLst>
                              <p:cond delay="13500"/>
                            </p:stCondLst>
                            <p:childTnLst>
                              <p:par>
                                <p:cTn id="61" presetID="22" presetClass="entr" presetSubtype="1"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up)">
                                      <p:cBhvr>
                                        <p:cTn id="63" dur="1000"/>
                                        <p:tgtEl>
                                          <p:spTgt spid="19"/>
                                        </p:tgtEl>
                                      </p:cBhvr>
                                    </p:animEffect>
                                  </p:childTnLst>
                                </p:cTn>
                              </p:par>
                            </p:childTnLst>
                          </p:cTn>
                        </p:par>
                        <p:par>
                          <p:cTn id="64" fill="hold">
                            <p:stCondLst>
                              <p:cond delay="14500"/>
                            </p:stCondLst>
                            <p:childTnLst>
                              <p:par>
                                <p:cTn id="65" presetID="22" presetClass="entr" presetSubtype="1"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up)">
                                      <p:cBhvr>
                                        <p:cTn id="67" dur="1000"/>
                                        <p:tgtEl>
                                          <p:spTgt spid="7"/>
                                        </p:tgtEl>
                                      </p:cBhvr>
                                    </p:animEffect>
                                  </p:childTnLst>
                                </p:cTn>
                              </p:par>
                            </p:childTnLst>
                          </p:cTn>
                        </p:par>
                        <p:par>
                          <p:cTn id="68" fill="hold">
                            <p:stCondLst>
                              <p:cond delay="15500"/>
                            </p:stCondLst>
                            <p:childTnLst>
                              <p:par>
                                <p:cTn id="69" presetID="22" presetClass="entr" presetSubtype="1"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up)">
                                      <p:cBhvr>
                                        <p:cTn id="71" dur="1000"/>
                                        <p:tgtEl>
                                          <p:spTgt spid="27"/>
                                        </p:tgtEl>
                                      </p:cBhvr>
                                    </p:animEffect>
                                  </p:childTnLst>
                                </p:cTn>
                              </p:par>
                            </p:childTnLst>
                          </p:cTn>
                        </p:par>
                        <p:par>
                          <p:cTn id="72" fill="hold">
                            <p:stCondLst>
                              <p:cond delay="16500"/>
                            </p:stCondLst>
                            <p:childTnLst>
                              <p:par>
                                <p:cTn id="73" presetID="22" presetClass="entr" presetSubtype="1" fill="hold"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up)">
                                      <p:cBhvr>
                                        <p:cTn id="75" dur="1000"/>
                                        <p:tgtEl>
                                          <p:spTgt spid="21"/>
                                        </p:tgtEl>
                                      </p:cBhvr>
                                    </p:animEffect>
                                  </p:childTnLst>
                                </p:cTn>
                              </p:par>
                            </p:childTnLst>
                          </p:cTn>
                        </p:par>
                        <p:par>
                          <p:cTn id="76" fill="hold">
                            <p:stCondLst>
                              <p:cond delay="17500"/>
                            </p:stCondLst>
                            <p:childTnLst>
                              <p:par>
                                <p:cTn id="77" presetID="22" presetClass="entr" presetSubtype="1" fill="hold" grpId="0"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up)">
                                      <p:cBhvr>
                                        <p:cTn id="79" dur="1000"/>
                                        <p:tgtEl>
                                          <p:spTgt spid="8"/>
                                        </p:tgtEl>
                                      </p:cBhvr>
                                    </p:animEffect>
                                  </p:childTnLst>
                                </p:cTn>
                              </p:par>
                            </p:childTnLst>
                          </p:cTn>
                        </p:par>
                        <p:par>
                          <p:cTn id="80" fill="hold">
                            <p:stCondLst>
                              <p:cond delay="18500"/>
                            </p:stCondLst>
                            <p:childTnLst>
                              <p:par>
                                <p:cTn id="81" presetID="22" presetClass="entr" presetSubtype="1"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up)">
                                      <p:cBhvr>
                                        <p:cTn id="83" dur="1000"/>
                                        <p:tgtEl>
                                          <p:spTgt spid="22"/>
                                        </p:tgtEl>
                                      </p:cBhvr>
                                    </p:animEffect>
                                  </p:childTnLst>
                                </p:cTn>
                              </p:par>
                            </p:childTnLst>
                          </p:cTn>
                        </p:par>
                        <p:par>
                          <p:cTn id="84" fill="hold">
                            <p:stCondLst>
                              <p:cond delay="19500"/>
                            </p:stCondLst>
                            <p:childTnLst>
                              <p:par>
                                <p:cTn id="85" presetID="22" presetClass="entr" presetSubtype="1"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up)">
                                      <p:cBhvr>
                                        <p:cTn id="8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5" grpId="0" animBg="1"/>
      <p:bldP spid="16"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1"/>
          <p:cNvSpPr>
            <a:spLocks noChangeArrowheads="1"/>
          </p:cNvSpPr>
          <p:nvPr/>
        </p:nvSpPr>
        <p:spPr bwMode="auto">
          <a:xfrm>
            <a:off x="4221816" y="325820"/>
            <a:ext cx="7175500" cy="461962"/>
          </a:xfrm>
          <a:prstGeom prst="rect">
            <a:avLst/>
          </a:prstGeom>
          <a:noFill/>
          <a:ln w="9525">
            <a:noFill/>
            <a:miter lim="800000"/>
            <a:headEnd/>
            <a:tailEnd/>
          </a:ln>
        </p:spPr>
        <p:txBody>
          <a:bodyPr>
            <a:spAutoFit/>
          </a:bodyPr>
          <a:lstStyle/>
          <a:p>
            <a:pPr marL="457200" indent="-457200" algn="just">
              <a:spcBef>
                <a:spcPct val="50000"/>
              </a:spcBef>
            </a:pPr>
            <a:r>
              <a:rPr lang="ar-SA" sz="2400" b="1" dirty="0">
                <a:latin typeface="Times New Roman" pitchFamily="18" charset="0"/>
                <a:cs typeface="B Titr" pitchFamily="2" charset="-78"/>
              </a:rPr>
              <a:t>براي ارزيابي استراتژي‏ها بايد به پرسش‏هاي اصلي زير پاسخ داد</a:t>
            </a:r>
            <a:r>
              <a:rPr lang="fa-IR" sz="2400" b="1" dirty="0">
                <a:latin typeface="Times New Roman" pitchFamily="18" charset="0"/>
                <a:cs typeface="B Titr" pitchFamily="2" charset="-78"/>
              </a:rPr>
              <a:t> :</a:t>
            </a:r>
            <a:endParaRPr lang="ar-SA" sz="2400" b="1" dirty="0">
              <a:latin typeface="Times New Roman" pitchFamily="18" charset="0"/>
              <a:cs typeface="B Titr" pitchFamily="2" charset="-78"/>
            </a:endParaRPr>
          </a:p>
        </p:txBody>
      </p:sp>
      <p:sp>
        <p:nvSpPr>
          <p:cNvPr id="233475" name="Rectangle 2"/>
          <p:cNvSpPr>
            <a:spLocks noChangeArrowheads="1"/>
          </p:cNvSpPr>
          <p:nvPr/>
        </p:nvSpPr>
        <p:spPr bwMode="auto">
          <a:xfrm>
            <a:off x="1311579" y="1155063"/>
            <a:ext cx="9892203" cy="3600986"/>
          </a:xfrm>
          <a:prstGeom prst="rect">
            <a:avLst/>
          </a:prstGeom>
          <a:noFill/>
          <a:ln w="9525">
            <a:noFill/>
            <a:miter lim="800000"/>
            <a:headEnd/>
            <a:tailEnd/>
          </a:ln>
        </p:spPr>
        <p:txBody>
          <a:bodyPr wrap="square">
            <a:spAutoFit/>
          </a:bodyPr>
          <a:lstStyle/>
          <a:p>
            <a:pPr algn="r" rtl="1">
              <a:lnSpc>
                <a:spcPct val="150000"/>
              </a:lnSpc>
              <a:spcBef>
                <a:spcPts val="600"/>
              </a:spcBef>
              <a:buFontTx/>
              <a:buAutoNum type="arabicPeriod"/>
            </a:pPr>
            <a:r>
              <a:rPr lang="ar-SA" sz="2400" b="1" dirty="0">
                <a:latin typeface="Times New Roman" pitchFamily="18" charset="0"/>
                <a:cs typeface="B Nazanin" pitchFamily="2" charset="-78"/>
              </a:rPr>
              <a:t>آيا نقاط قوت داخلي هنوز هم نقاط قوت هستند</a:t>
            </a:r>
            <a:r>
              <a:rPr lang="ar-SA" sz="2400" b="1" dirty="0" smtClean="0">
                <a:latin typeface="Times New Roman" pitchFamily="18" charset="0"/>
                <a:cs typeface="B Nazanin" pitchFamily="2" charset="-78"/>
              </a:rPr>
              <a:t>؟</a:t>
            </a:r>
            <a:r>
              <a:rPr lang="fa-IR" sz="2400" b="1" dirty="0" smtClean="0">
                <a:latin typeface="Times New Roman" pitchFamily="18" charset="0"/>
                <a:cs typeface="B Nazanin" pitchFamily="2" charset="-78"/>
              </a:rPr>
              <a:t> آیا نقاط قوت دیگری شناسائی شده؟</a:t>
            </a:r>
            <a:endParaRPr lang="ar-SA" sz="2400" b="1" dirty="0">
              <a:latin typeface="Times New Roman" pitchFamily="18" charset="0"/>
              <a:cs typeface="B Nazanin" pitchFamily="2" charset="-78"/>
            </a:endParaRPr>
          </a:p>
          <a:p>
            <a:pPr algn="r" rtl="1">
              <a:lnSpc>
                <a:spcPct val="150000"/>
              </a:lnSpc>
              <a:spcBef>
                <a:spcPts val="600"/>
              </a:spcBef>
              <a:buFontTx/>
              <a:buAutoNum type="arabicPeriod"/>
            </a:pPr>
            <a:r>
              <a:rPr lang="ar-SA" sz="2400" b="1" dirty="0" smtClean="0">
                <a:latin typeface="Times New Roman" pitchFamily="18" charset="0"/>
                <a:cs typeface="B Nazanin" pitchFamily="2" charset="-78"/>
              </a:rPr>
              <a:t>آيا </a:t>
            </a:r>
            <a:r>
              <a:rPr lang="ar-SA" sz="2400" b="1" dirty="0">
                <a:latin typeface="Times New Roman" pitchFamily="18" charset="0"/>
                <a:cs typeface="B Nazanin" pitchFamily="2" charset="-78"/>
              </a:rPr>
              <a:t>نقاط ضعف داخلي هنوز هم نقاط ضعف مي‏باشند؟ آيا ما داراي نقاط ضعف داخلي ديگري هم شده‏ايم؟ </a:t>
            </a:r>
          </a:p>
          <a:p>
            <a:pPr algn="r" rtl="1">
              <a:lnSpc>
                <a:spcPct val="150000"/>
              </a:lnSpc>
              <a:spcBef>
                <a:spcPts val="600"/>
              </a:spcBef>
              <a:buFontTx/>
              <a:buAutoNum type="arabicPeriod"/>
            </a:pPr>
            <a:r>
              <a:rPr lang="ar-SA" sz="2400" b="1" dirty="0" smtClean="0">
                <a:latin typeface="Times New Roman" pitchFamily="18" charset="0"/>
                <a:cs typeface="B Nazanin" pitchFamily="2" charset="-78"/>
              </a:rPr>
              <a:t>آيا </a:t>
            </a:r>
            <a:r>
              <a:rPr lang="ar-SA" sz="2400" b="1" dirty="0">
                <a:latin typeface="Times New Roman" pitchFamily="18" charset="0"/>
                <a:cs typeface="B Nazanin" pitchFamily="2" charset="-78"/>
              </a:rPr>
              <a:t>تهديدات خارجي </a:t>
            </a:r>
            <a:r>
              <a:rPr lang="ar-SA" sz="2400" b="1" dirty="0" smtClean="0">
                <a:latin typeface="Times New Roman" pitchFamily="18" charset="0"/>
                <a:cs typeface="B Nazanin" pitchFamily="2" charset="-78"/>
              </a:rPr>
              <a:t>هنوز </a:t>
            </a:r>
            <a:r>
              <a:rPr lang="ar-SA" sz="2400" b="1" dirty="0">
                <a:latin typeface="Times New Roman" pitchFamily="18" charset="0"/>
                <a:cs typeface="B Nazanin" pitchFamily="2" charset="-78"/>
              </a:rPr>
              <a:t>هم سازمان را تهديد مي‏كنند؟ آيا ما داراي تهديدات خارجي ديگر هم شده‏ايم؟ </a:t>
            </a:r>
            <a:endParaRPr lang="fa-IR" sz="2400" b="1" dirty="0" smtClean="0">
              <a:latin typeface="Times New Roman" pitchFamily="18" charset="0"/>
              <a:cs typeface="B Nazanin" pitchFamily="2" charset="-78"/>
            </a:endParaRPr>
          </a:p>
          <a:p>
            <a:pPr algn="r" rtl="1">
              <a:lnSpc>
                <a:spcPct val="150000"/>
              </a:lnSpc>
              <a:spcBef>
                <a:spcPts val="600"/>
              </a:spcBef>
              <a:buFontTx/>
              <a:buAutoNum type="arabicPeriod"/>
            </a:pPr>
            <a:r>
              <a:rPr lang="fa-IR" sz="2400" b="1" dirty="0" smtClean="0">
                <a:latin typeface="Times New Roman" pitchFamily="18" charset="0"/>
                <a:cs typeface="B Nazanin" pitchFamily="2" charset="-78"/>
              </a:rPr>
              <a:t>آیا فرصت های پیش روی سازمان هنوز پابرجا است؟ آیا فرصت های دیگری شناسائی شده؟</a:t>
            </a:r>
            <a:endParaRPr lang="ar-SA" sz="2400" b="1" dirty="0">
              <a:latin typeface="Times New Roman" pitchFamily="18" charset="0"/>
              <a:cs typeface="B Nazanin" pitchFamily="2"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191</a:t>
            </a:fld>
            <a:endParaRPr lang="en-US"/>
          </a:p>
        </p:txBody>
      </p:sp>
    </p:spTree>
    <p:extLst>
      <p:ext uri="{BB962C8B-B14F-4D97-AF65-F5344CB8AC3E}">
        <p14:creationId xmlns:p14="http://schemas.microsoft.com/office/powerpoint/2010/main" val="3234788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33474"/>
                                        </p:tgtEl>
                                        <p:attrNameLst>
                                          <p:attrName>style.visibility</p:attrName>
                                        </p:attrNameLst>
                                      </p:cBhvr>
                                      <p:to>
                                        <p:strVal val="visible"/>
                                      </p:to>
                                    </p:set>
                                    <p:animEffect transition="in" filter="slide(fromRight)">
                                      <p:cBhvr>
                                        <p:cTn id="7" dur="1000"/>
                                        <p:tgtEl>
                                          <p:spTgt spid="23347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33475"/>
                                        </p:tgtEl>
                                        <p:attrNameLst>
                                          <p:attrName>style.visibility</p:attrName>
                                        </p:attrNameLst>
                                      </p:cBhvr>
                                      <p:to>
                                        <p:strVal val="visible"/>
                                      </p:to>
                                    </p:set>
                                    <p:animEffect transition="in" filter="wipe(up)">
                                      <p:cBhvr>
                                        <p:cTn id="11" dur="5000"/>
                                        <p:tgtEl>
                                          <p:spTgt spid="233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p:bldP spid="233475"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1"/>
          <p:cNvSpPr>
            <a:spLocks noChangeArrowheads="1"/>
          </p:cNvSpPr>
          <p:nvPr/>
        </p:nvSpPr>
        <p:spPr bwMode="auto">
          <a:xfrm>
            <a:off x="7491600" y="525844"/>
            <a:ext cx="3554412" cy="523875"/>
          </a:xfrm>
          <a:prstGeom prst="rect">
            <a:avLst/>
          </a:prstGeom>
          <a:noFill/>
          <a:ln w="9525">
            <a:noFill/>
            <a:miter lim="800000"/>
            <a:headEnd/>
            <a:tailEnd/>
          </a:ln>
        </p:spPr>
        <p:txBody>
          <a:bodyPr wrap="none">
            <a:spAutoFit/>
          </a:bodyPr>
          <a:lstStyle/>
          <a:p>
            <a:r>
              <a:rPr lang="ar-SA" sz="2800" dirty="0">
                <a:cs typeface="B Titr" pitchFamily="2" charset="-78"/>
              </a:rPr>
              <a:t>ارزيابي و انتخاب استراتژي</a:t>
            </a:r>
            <a:endParaRPr lang="fa-IR" sz="2800" dirty="0">
              <a:cs typeface="B Titr" pitchFamily="2" charset="-78"/>
            </a:endParaRPr>
          </a:p>
        </p:txBody>
      </p:sp>
      <p:sp>
        <p:nvSpPr>
          <p:cNvPr id="3" name="Rectangle 2"/>
          <p:cNvSpPr/>
          <p:nvPr/>
        </p:nvSpPr>
        <p:spPr>
          <a:xfrm>
            <a:off x="1524000" y="1360675"/>
            <a:ext cx="9522012" cy="4339650"/>
          </a:xfrm>
          <a:prstGeom prst="rect">
            <a:avLst/>
          </a:prstGeom>
        </p:spPr>
        <p:txBody>
          <a:bodyPr wrap="square">
            <a:spAutoFit/>
          </a:bodyPr>
          <a:lstStyle/>
          <a:p>
            <a:pPr algn="justLow" rtl="1">
              <a:defRPr/>
            </a:pPr>
            <a:r>
              <a:rPr lang="ar-SA" sz="3600" b="1" dirty="0">
                <a:latin typeface="+mj-lt"/>
                <a:cs typeface="B Tabassom" panose="00000400000000000000" pitchFamily="2" charset="-78"/>
              </a:rPr>
              <a:t>در مرحله تدوين و ارزيابي به منظور انتخاب استراتژي از ابزار و روشهاي تحليلي متفاوتي استفاده مي‏شود كه در اين خصوص مهمترين اين روشها عبارتند از :</a:t>
            </a:r>
            <a:endParaRPr lang="fa-IR" sz="3600" b="1" dirty="0">
              <a:latin typeface="+mj-lt"/>
              <a:cs typeface="B Tabassom" panose="00000400000000000000" pitchFamily="2" charset="-78"/>
            </a:endParaRPr>
          </a:p>
          <a:p>
            <a:pPr algn="justLow" rtl="1">
              <a:defRPr/>
            </a:pPr>
            <a:endParaRPr lang="ar-SA" sz="2400" b="1" dirty="0">
              <a:latin typeface="+mj-lt"/>
              <a:cs typeface="B Tabassom" panose="00000400000000000000" pitchFamily="2" charset="-78"/>
            </a:endParaRPr>
          </a:p>
          <a:p>
            <a:pPr algn="justLow" rtl="1">
              <a:defRPr/>
            </a:pPr>
            <a:r>
              <a:rPr lang="ar-SA" sz="3600" b="1" dirty="0">
                <a:latin typeface="+mj-lt"/>
                <a:cs typeface="B Tabassom" panose="00000400000000000000" pitchFamily="2" charset="-78"/>
              </a:rPr>
              <a:t>1- مدل هفت </a:t>
            </a:r>
            <a:r>
              <a:rPr lang="en-US" sz="3600" b="1" dirty="0">
                <a:latin typeface="+mj-lt"/>
                <a:cs typeface="B Tabassom" panose="00000400000000000000" pitchFamily="2" charset="-78"/>
              </a:rPr>
              <a:t>S</a:t>
            </a:r>
            <a:r>
              <a:rPr lang="ar-SA" sz="3600" b="1" dirty="0">
                <a:latin typeface="+mj-lt"/>
                <a:cs typeface="B Tabassom" panose="00000400000000000000" pitchFamily="2" charset="-78"/>
              </a:rPr>
              <a:t> و فرهنگ سازمان</a:t>
            </a:r>
          </a:p>
          <a:p>
            <a:pPr marL="571500" indent="-571500" algn="justLow" rtl="1">
              <a:buFont typeface="Arial" panose="020B0604020202020204" pitchFamily="34" charset="0"/>
              <a:buChar char="•"/>
              <a:defRPr/>
            </a:pPr>
            <a:r>
              <a:rPr lang="ar-SA" sz="3600" b="1" dirty="0">
                <a:latin typeface="+mj-lt"/>
                <a:cs typeface="B Tabassom" panose="00000400000000000000" pitchFamily="2" charset="-78"/>
              </a:rPr>
              <a:t>گروه مشاوره مك‏كينزي با در نظر گرفتن هفت عامل كه نام همه آنها با حرف </a:t>
            </a:r>
            <a:r>
              <a:rPr lang="en-US" sz="3600" b="1" dirty="0">
                <a:latin typeface="+mj-lt"/>
                <a:cs typeface="B Tabassom" panose="00000400000000000000" pitchFamily="2" charset="-78"/>
              </a:rPr>
              <a:t>S</a:t>
            </a:r>
            <a:r>
              <a:rPr lang="ar-SA" sz="3600" b="1" dirty="0">
                <a:latin typeface="+mj-lt"/>
                <a:cs typeface="B Tabassom" panose="00000400000000000000" pitchFamily="2" charset="-78"/>
              </a:rPr>
              <a:t> آغاز مي‏شود.</a:t>
            </a:r>
          </a:p>
          <a:p>
            <a:pPr marL="571500" indent="-571500" algn="justLow" rtl="1">
              <a:buFont typeface="Arial" panose="020B0604020202020204" pitchFamily="34" charset="0"/>
              <a:buChar char="•"/>
              <a:defRPr/>
            </a:pPr>
            <a:r>
              <a:rPr lang="ar-SA" sz="3600" b="1" dirty="0">
                <a:latin typeface="+mj-lt"/>
                <a:cs typeface="B Tabassom" panose="00000400000000000000" pitchFamily="2" charset="-78"/>
              </a:rPr>
              <a:t>چارچوبي را براي ارزيابي سازمانها و تدوين استراتژي مناسب براي انها ارائه كرده </a:t>
            </a:r>
            <a:r>
              <a:rPr lang="ar-SA" sz="3600" b="1" dirty="0" smtClean="0">
                <a:latin typeface="+mj-lt"/>
                <a:cs typeface="B Tabassom" panose="00000400000000000000" pitchFamily="2" charset="-78"/>
              </a:rPr>
              <a:t>است</a:t>
            </a:r>
            <a:r>
              <a:rPr lang="fa-IR" sz="3600" b="1" dirty="0" smtClean="0">
                <a:latin typeface="+mj-lt"/>
                <a:cs typeface="B Tabassom" panose="00000400000000000000" pitchFamily="2" charset="-78"/>
              </a:rPr>
              <a:t>.</a:t>
            </a:r>
            <a:endParaRPr lang="en-US" sz="3600" b="1" dirty="0">
              <a:latin typeface="+mj-lt"/>
              <a:cs typeface="B Tabassom" panose="00000400000000000000" pitchFamily="2"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192</a:t>
            </a:fld>
            <a:endParaRPr lang="en-US"/>
          </a:p>
        </p:txBody>
      </p:sp>
    </p:spTree>
    <p:extLst>
      <p:ext uri="{BB962C8B-B14F-4D97-AF65-F5344CB8AC3E}">
        <p14:creationId xmlns:p14="http://schemas.microsoft.com/office/powerpoint/2010/main" val="1544189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34498"/>
                                        </p:tgtEl>
                                        <p:attrNameLst>
                                          <p:attrName>style.visibility</p:attrName>
                                        </p:attrNameLst>
                                      </p:cBhvr>
                                      <p:to>
                                        <p:strVal val="visible"/>
                                      </p:to>
                                    </p:set>
                                    <p:animEffect transition="in" filter="slide(fromBottom)">
                                      <p:cBhvr>
                                        <p:cTn id="7" dur="500"/>
                                        <p:tgtEl>
                                          <p:spTgt spid="234498"/>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p:bldP spid="3"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65" name="Group 45"/>
          <p:cNvGraphicFramePr>
            <a:graphicFrameLocks noGrp="1"/>
          </p:cNvGraphicFramePr>
          <p:nvPr>
            <p:extLst>
              <p:ext uri="{D42A27DB-BD31-4B8C-83A1-F6EECF244321}">
                <p14:modId xmlns:p14="http://schemas.microsoft.com/office/powerpoint/2010/main" val="329324107"/>
              </p:ext>
            </p:extLst>
          </p:nvPr>
        </p:nvGraphicFramePr>
        <p:xfrm>
          <a:off x="1680882" y="620713"/>
          <a:ext cx="9681883" cy="5847324"/>
        </p:xfrm>
        <a:graphic>
          <a:graphicData uri="http://schemas.openxmlformats.org/drawingml/2006/table">
            <a:tbl>
              <a:tblPr/>
              <a:tblGrid>
                <a:gridCol w="6568949">
                  <a:extLst>
                    <a:ext uri="{9D8B030D-6E8A-4147-A177-3AD203B41FA5}">
                      <a16:colId xmlns:a16="http://schemas.microsoft.com/office/drawing/2014/main" val="20000"/>
                    </a:ext>
                  </a:extLst>
                </a:gridCol>
                <a:gridCol w="2335669">
                  <a:extLst>
                    <a:ext uri="{9D8B030D-6E8A-4147-A177-3AD203B41FA5}">
                      <a16:colId xmlns:a16="http://schemas.microsoft.com/office/drawing/2014/main" val="20001"/>
                    </a:ext>
                  </a:extLst>
                </a:gridCol>
                <a:gridCol w="777265">
                  <a:extLst>
                    <a:ext uri="{9D8B030D-6E8A-4147-A177-3AD203B41FA5}">
                      <a16:colId xmlns:a16="http://schemas.microsoft.com/office/drawing/2014/main" val="20002"/>
                    </a:ext>
                  </a:extLst>
                </a:gridCol>
              </a:tblGrid>
              <a:tr h="46656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smtClean="0">
                          <a:ln>
                            <a:noFill/>
                          </a:ln>
                          <a:solidFill>
                            <a:srgbClr val="056000"/>
                          </a:solidFill>
                          <a:effectLst/>
                          <a:latin typeface="Arial" pitchFamily="34" charset="0"/>
                          <a:cs typeface="B Jadid" pitchFamily="2" charset="-78"/>
                        </a:rPr>
                        <a:t>توضيح</a:t>
                      </a:r>
                      <a:endParaRPr kumimoji="0" lang="en-US" sz="2000" b="1" i="0" u="none" strike="noStrike" cap="none" normalizeH="0" baseline="0" dirty="0" smtClean="0">
                        <a:ln>
                          <a:noFill/>
                        </a:ln>
                        <a:solidFill>
                          <a:srgbClr val="056000"/>
                        </a:solidFill>
                        <a:effectLst/>
                        <a:latin typeface="Arial" pitchFamily="34" charset="0"/>
                        <a:cs typeface="B Jadid"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smtClean="0">
                          <a:ln>
                            <a:noFill/>
                          </a:ln>
                          <a:solidFill>
                            <a:srgbClr val="056000"/>
                          </a:solidFill>
                          <a:effectLst/>
                          <a:latin typeface="Arial" pitchFamily="34" charset="0"/>
                          <a:cs typeface="B Jadid" pitchFamily="2" charset="-78"/>
                        </a:rPr>
                        <a:t>عامل</a:t>
                      </a:r>
                      <a:endParaRPr kumimoji="0" lang="en-US" sz="2000" b="1" i="0" u="none" strike="noStrike" cap="none" normalizeH="0" baseline="0" smtClean="0">
                        <a:ln>
                          <a:noFill/>
                        </a:ln>
                        <a:solidFill>
                          <a:srgbClr val="056000"/>
                        </a:solidFill>
                        <a:effectLst/>
                        <a:latin typeface="Arial" pitchFamily="34" charset="0"/>
                        <a:cs typeface="B Jadid"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rgbClr val="056000"/>
                          </a:solidFill>
                          <a:effectLst/>
                          <a:latin typeface="Arial" pitchFamily="34" charset="0"/>
                          <a:cs typeface="B Jadid" pitchFamily="2" charset="-78"/>
                        </a:rPr>
                        <a:t>رديف</a:t>
                      </a:r>
                      <a:endParaRPr kumimoji="0" lang="en-US" sz="1200" b="1" i="0" u="none" strike="noStrike" cap="none" normalizeH="0" baseline="0" smtClean="0">
                        <a:ln>
                          <a:noFill/>
                        </a:ln>
                        <a:solidFill>
                          <a:srgbClr val="056000"/>
                        </a:solidFill>
                        <a:effectLst/>
                        <a:latin typeface="Arial" pitchFamily="34" charset="0"/>
                        <a:cs typeface="B Jadid"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039305">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smtClean="0">
                          <a:ln>
                            <a:noFill/>
                          </a:ln>
                          <a:solidFill>
                            <a:schemeClr val="tx1"/>
                          </a:solidFill>
                          <a:effectLst/>
                          <a:latin typeface="Arial" pitchFamily="34" charset="0"/>
                          <a:cs typeface="B Nazanin" pitchFamily="2" charset="-78"/>
                        </a:rPr>
                        <a:t>منظور مجموعه‏اي از ويژگيهاي سازماني است كه با ابعادي نظير تمركز ، پيچيدگي و رسميت سر و كار دارند و برخي از آنها در نمودار سازماني نشان داده مي‏شوند.</a:t>
                      </a:r>
                      <a:endParaRPr kumimoji="0" lang="en-US" sz="20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Titr" pitchFamily="2" charset="-78"/>
                        </a:rPr>
                        <a:t>ساختار</a:t>
                      </a:r>
                      <a:r>
                        <a:rPr kumimoji="0" lang="fa-IR" sz="1800" b="0" i="0" u="none" strike="noStrike" cap="none" normalizeH="0" baseline="0" smtClean="0">
                          <a:ln>
                            <a:noFill/>
                          </a:ln>
                          <a:solidFill>
                            <a:schemeClr val="tx1"/>
                          </a:solidFill>
                          <a:effectLst/>
                          <a:latin typeface="Calibri" pitchFamily="34" charset="0"/>
                          <a:cs typeface="Titr" pitchFamily="2" charset="-78"/>
                        </a:rPr>
                        <a:t>   </a:t>
                      </a:r>
                      <a:r>
                        <a:rPr kumimoji="0" lang="en-US" sz="2000" b="0" i="0" u="none" strike="noStrike" cap="none" normalizeH="0" baseline="0" smtClean="0">
                          <a:ln>
                            <a:noFill/>
                          </a:ln>
                          <a:solidFill>
                            <a:srgbClr val="0000CC"/>
                          </a:solidFill>
                          <a:effectLst/>
                          <a:latin typeface="Calibri" pitchFamily="34" charset="0"/>
                          <a:cs typeface="Titr" pitchFamily="2" charset="-78"/>
                        </a:rPr>
                        <a:t>Structure</a:t>
                      </a:r>
                      <a:endParaRPr kumimoji="0" lang="en-US" sz="2400" b="0" i="0" u="none" strike="noStrike" cap="none" normalizeH="0" baseline="0" smtClean="0">
                        <a:ln>
                          <a:noFill/>
                        </a:ln>
                        <a:solidFill>
                          <a:srgbClr val="0000CC"/>
                        </a:solidFill>
                        <a:effectLst/>
                        <a:latin typeface="Calibri" pitchFamily="34" charset="0"/>
                        <a:cs typeface="Titr" pitchFamily="2" charset="-7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Black" pitchFamily="34" charset="0"/>
                          <a:cs typeface="Titr" pitchFamily="2" charset="-78"/>
                        </a:rPr>
                        <a:t>1</a:t>
                      </a:r>
                      <a:endParaRPr kumimoji="0" lang="en-US" sz="1800" b="0" i="0" u="none" strike="noStrike" cap="none" normalizeH="0" baseline="0" dirty="0" smtClean="0">
                        <a:ln>
                          <a:noFill/>
                        </a:ln>
                        <a:solidFill>
                          <a:schemeClr val="tx1"/>
                        </a:solidFill>
                        <a:effectLst/>
                        <a:latin typeface="Arial Black" pitchFamily="34" charset="0"/>
                        <a:cs typeface="Tit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039305">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smtClean="0">
                          <a:ln>
                            <a:noFill/>
                          </a:ln>
                          <a:solidFill>
                            <a:schemeClr val="tx1"/>
                          </a:solidFill>
                          <a:effectLst/>
                          <a:latin typeface="Arial" pitchFamily="34" charset="0"/>
                          <a:cs typeface="B Nazanin" pitchFamily="2" charset="-78"/>
                        </a:rPr>
                        <a:t>براي تحقق اهداف كلان سازمان و بر مبناي پيش‏بيني تحولات محيطي تنظيم مي‏شود و بر مبناي  آن مسئوليتها و تعهداتي براي سازمان ايجاد مي‏گردد.</a:t>
                      </a:r>
                      <a:endParaRPr kumimoji="0" lang="en-US" sz="20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Titr" pitchFamily="2" charset="-78"/>
                        </a:rPr>
                        <a:t>راهبرد</a:t>
                      </a:r>
                      <a:r>
                        <a:rPr kumimoji="0" lang="en-US" sz="2000" b="0" i="0" u="none" strike="noStrike" cap="none" normalizeH="0" baseline="0" smtClean="0">
                          <a:ln>
                            <a:noFill/>
                          </a:ln>
                          <a:solidFill>
                            <a:srgbClr val="0000CC"/>
                          </a:solidFill>
                          <a:effectLst/>
                          <a:latin typeface="Calibri" pitchFamily="34" charset="0"/>
                          <a:cs typeface="Titr" pitchFamily="2" charset="-78"/>
                        </a:rPr>
                        <a:t>Strategy </a:t>
                      </a:r>
                      <a:r>
                        <a:rPr kumimoji="0" lang="en-US" sz="2000" b="0" i="0" u="none" strike="noStrike" cap="none" normalizeH="0" baseline="0" smtClean="0">
                          <a:ln>
                            <a:noFill/>
                          </a:ln>
                          <a:solidFill>
                            <a:schemeClr val="accent2"/>
                          </a:solidFill>
                          <a:effectLst/>
                          <a:latin typeface="Calibri" pitchFamily="34" charset="0"/>
                          <a:cs typeface="Titr" pitchFamily="2" charset="-78"/>
                        </a:rPr>
                        <a:t>    </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smtClean="0">
                          <a:ln>
                            <a:noFill/>
                          </a:ln>
                          <a:solidFill>
                            <a:schemeClr val="tx1"/>
                          </a:solidFill>
                          <a:effectLst/>
                          <a:latin typeface="Arial Black" pitchFamily="34" charset="0"/>
                          <a:cs typeface="Titr" pitchFamily="2" charset="-78"/>
                        </a:rPr>
                        <a:t>2</a:t>
                      </a:r>
                      <a:endParaRPr kumimoji="0" lang="en-US" sz="1800" b="0" i="0" u="none" strike="noStrike" cap="none" normalizeH="0" baseline="0" smtClean="0">
                        <a:ln>
                          <a:noFill/>
                        </a:ln>
                        <a:solidFill>
                          <a:schemeClr val="tx1"/>
                        </a:solidFill>
                        <a:effectLst/>
                        <a:latin typeface="Arial Black" pitchFamily="34" charset="0"/>
                        <a:cs typeface="Tit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725270">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smtClean="0">
                          <a:ln>
                            <a:noFill/>
                          </a:ln>
                          <a:solidFill>
                            <a:schemeClr val="tx1"/>
                          </a:solidFill>
                          <a:effectLst/>
                          <a:latin typeface="Arial" pitchFamily="34" charset="0"/>
                          <a:cs typeface="B Nazanin" pitchFamily="2" charset="-78"/>
                        </a:rPr>
                        <a:t>فراكردهايي كه وروديهاي متنوع را اخذ و به خروجيهاي گوناگوني تبديل مي‏كنند.</a:t>
                      </a:r>
                      <a:endParaRPr kumimoji="0" lang="en-US" sz="20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Titr" pitchFamily="2" charset="-78"/>
                        </a:rPr>
                        <a:t>سيستمها</a:t>
                      </a:r>
                      <a:r>
                        <a:rPr kumimoji="0" lang="fa-IR" sz="1800" b="0" i="0" u="none" strike="noStrike" cap="none" normalizeH="0" baseline="0" smtClean="0">
                          <a:ln>
                            <a:noFill/>
                          </a:ln>
                          <a:solidFill>
                            <a:schemeClr val="tx1"/>
                          </a:solidFill>
                          <a:effectLst/>
                          <a:latin typeface="Calibri" pitchFamily="34" charset="0"/>
                          <a:cs typeface="Titr" pitchFamily="2" charset="-78"/>
                        </a:rPr>
                        <a:t>    </a:t>
                      </a:r>
                      <a:r>
                        <a:rPr kumimoji="0" lang="en-US" sz="1800" b="0" i="0" u="none" strike="noStrike" cap="none" normalizeH="0" baseline="0" smtClean="0">
                          <a:ln>
                            <a:noFill/>
                          </a:ln>
                          <a:solidFill>
                            <a:srgbClr val="0000CC"/>
                          </a:solidFill>
                          <a:effectLst/>
                          <a:latin typeface="Calibri" pitchFamily="34" charset="0"/>
                          <a:cs typeface="Titr" pitchFamily="2" charset="-78"/>
                        </a:rPr>
                        <a:t> </a:t>
                      </a:r>
                      <a:r>
                        <a:rPr kumimoji="0" lang="en-US" sz="2000" b="0" i="0" u="none" strike="noStrike" cap="none" normalizeH="0" baseline="0" smtClean="0">
                          <a:ln>
                            <a:noFill/>
                          </a:ln>
                          <a:solidFill>
                            <a:srgbClr val="0000CC"/>
                          </a:solidFill>
                          <a:effectLst/>
                          <a:latin typeface="Calibri" pitchFamily="34" charset="0"/>
                          <a:cs typeface="Titr" pitchFamily="2" charset="-78"/>
                        </a:rPr>
                        <a:t>System</a:t>
                      </a:r>
                      <a:endParaRPr kumimoji="0" lang="en-US" sz="1800" b="0" i="0" u="none" strike="noStrike" cap="none" normalizeH="0" baseline="0" smtClean="0">
                        <a:ln>
                          <a:noFill/>
                        </a:ln>
                        <a:solidFill>
                          <a:srgbClr val="0000CC"/>
                        </a:solidFill>
                        <a:effectLst/>
                        <a:latin typeface="Calibri" pitchFamily="34" charset="0"/>
                        <a:cs typeface="Titr" pitchFamily="2" charset="-7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smtClean="0">
                          <a:ln>
                            <a:noFill/>
                          </a:ln>
                          <a:solidFill>
                            <a:schemeClr val="tx1"/>
                          </a:solidFill>
                          <a:effectLst/>
                          <a:latin typeface="Arial Black" pitchFamily="34" charset="0"/>
                          <a:cs typeface="Titr" pitchFamily="2" charset="-78"/>
                        </a:rPr>
                        <a:t>3</a:t>
                      </a:r>
                      <a:endParaRPr kumimoji="0" lang="en-US" sz="1800" b="0" i="0" u="none" strike="noStrike" cap="none" normalizeH="0" baseline="0" smtClean="0">
                        <a:ln>
                          <a:noFill/>
                        </a:ln>
                        <a:solidFill>
                          <a:schemeClr val="tx1"/>
                        </a:solidFill>
                        <a:effectLst/>
                        <a:latin typeface="Arial Black" pitchFamily="34" charset="0"/>
                        <a:cs typeface="Tit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825462">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smtClean="0">
                          <a:ln>
                            <a:noFill/>
                          </a:ln>
                          <a:solidFill>
                            <a:schemeClr val="tx1"/>
                          </a:solidFill>
                          <a:effectLst/>
                          <a:latin typeface="Arial" pitchFamily="34" charset="0"/>
                          <a:cs typeface="B Nazanin" pitchFamily="2" charset="-78"/>
                        </a:rPr>
                        <a:t>متخصصان و نيروهاي گوناگون مورد نياز سازمان ، نظير مهندسان ، حسابداران ، فروشندگان و كارشناسان</a:t>
                      </a:r>
                      <a:endParaRPr kumimoji="0" lang="en-US" sz="20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Titr" pitchFamily="2" charset="-78"/>
                        </a:rPr>
                        <a:t>كاركنان</a:t>
                      </a:r>
                      <a:r>
                        <a:rPr kumimoji="0" lang="fa-IR" sz="1800" b="0" i="0" u="none" strike="noStrike" cap="none" normalizeH="0" baseline="0" smtClean="0">
                          <a:ln>
                            <a:noFill/>
                          </a:ln>
                          <a:solidFill>
                            <a:schemeClr val="tx1"/>
                          </a:solidFill>
                          <a:effectLst/>
                          <a:latin typeface="Calibri" pitchFamily="34" charset="0"/>
                          <a:cs typeface="Titr" pitchFamily="2" charset="-78"/>
                        </a:rPr>
                        <a:t>         </a:t>
                      </a:r>
                      <a:r>
                        <a:rPr kumimoji="0" lang="fa-IR" sz="1800" b="0" i="0" u="none" strike="noStrike" cap="none" normalizeH="0" baseline="0" smtClean="0">
                          <a:ln>
                            <a:noFill/>
                          </a:ln>
                          <a:solidFill>
                            <a:srgbClr val="0000CC"/>
                          </a:solidFill>
                          <a:effectLst/>
                          <a:latin typeface="Calibri" pitchFamily="34" charset="0"/>
                          <a:cs typeface="Titr" pitchFamily="2" charset="-78"/>
                        </a:rPr>
                        <a:t> </a:t>
                      </a:r>
                      <a:r>
                        <a:rPr kumimoji="0" lang="en-US" sz="2000" b="0" i="0" u="none" strike="noStrike" cap="none" normalizeH="0" baseline="0" smtClean="0">
                          <a:ln>
                            <a:noFill/>
                          </a:ln>
                          <a:solidFill>
                            <a:srgbClr val="0000CC"/>
                          </a:solidFill>
                          <a:effectLst/>
                          <a:latin typeface="Calibri" pitchFamily="34" charset="0"/>
                          <a:cs typeface="Titr" pitchFamily="2" charset="-78"/>
                        </a:rPr>
                        <a:t>Staff</a:t>
                      </a:r>
                      <a:endParaRPr kumimoji="0" lang="en-US" sz="1800" b="0" i="0" u="none" strike="noStrike" cap="none" normalizeH="0" baseline="0" smtClean="0">
                        <a:ln>
                          <a:noFill/>
                        </a:ln>
                        <a:solidFill>
                          <a:srgbClr val="0000CC"/>
                        </a:solidFill>
                        <a:effectLst/>
                        <a:latin typeface="Calibri" pitchFamily="34" charset="0"/>
                        <a:cs typeface="Titr" pitchFamily="2" charset="-7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smtClean="0">
                          <a:ln>
                            <a:noFill/>
                          </a:ln>
                          <a:solidFill>
                            <a:schemeClr val="tx1"/>
                          </a:solidFill>
                          <a:effectLst/>
                          <a:latin typeface="Arial Black" pitchFamily="34" charset="0"/>
                          <a:cs typeface="Titr" pitchFamily="2" charset="-78"/>
                        </a:rPr>
                        <a:t>4</a:t>
                      </a:r>
                      <a:endParaRPr kumimoji="0" lang="en-US" sz="1800" b="0" i="0" u="none" strike="noStrike" cap="none" normalizeH="0" baseline="0" smtClean="0">
                        <a:ln>
                          <a:noFill/>
                        </a:ln>
                        <a:solidFill>
                          <a:schemeClr val="tx1"/>
                        </a:solidFill>
                        <a:effectLst/>
                        <a:latin typeface="Arial Black" pitchFamily="34" charset="0"/>
                        <a:cs typeface="Tit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466566">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smtClean="0">
                          <a:ln>
                            <a:noFill/>
                          </a:ln>
                          <a:solidFill>
                            <a:schemeClr val="tx1"/>
                          </a:solidFill>
                          <a:effectLst/>
                          <a:latin typeface="Arial" pitchFamily="34" charset="0"/>
                          <a:cs typeface="B Nazanin" pitchFamily="2" charset="-78"/>
                        </a:rPr>
                        <a:t>ويژگيها و توانمديهاي برجسته سازمان و افراد آن در مقايسه با رقبا</a:t>
                      </a:r>
                      <a:endParaRPr kumimoji="0" lang="en-US" sz="20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Titr" pitchFamily="2" charset="-78"/>
                        </a:rPr>
                        <a:t>مهارتها</a:t>
                      </a:r>
                      <a:r>
                        <a:rPr kumimoji="0" lang="en-US" sz="2000" b="0" i="0" u="none" strike="noStrike" cap="none" normalizeH="0" baseline="0" smtClean="0">
                          <a:ln>
                            <a:noFill/>
                          </a:ln>
                          <a:solidFill>
                            <a:srgbClr val="0000CC"/>
                          </a:solidFill>
                          <a:effectLst/>
                          <a:latin typeface="Calibri" pitchFamily="34" charset="0"/>
                          <a:cs typeface="Titr" pitchFamily="2" charset="-78"/>
                        </a:rPr>
                        <a:t>Skill   </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smtClean="0">
                          <a:ln>
                            <a:noFill/>
                          </a:ln>
                          <a:solidFill>
                            <a:schemeClr val="tx1"/>
                          </a:solidFill>
                          <a:effectLst/>
                          <a:latin typeface="Arial Black" pitchFamily="34" charset="0"/>
                          <a:cs typeface="Titr" pitchFamily="2" charset="-78"/>
                        </a:rPr>
                        <a:t>5</a:t>
                      </a:r>
                      <a:endParaRPr kumimoji="0" lang="en-US" sz="1800" b="0" i="0" u="none" strike="noStrike" cap="none" normalizeH="0" baseline="0" smtClean="0">
                        <a:ln>
                          <a:noFill/>
                        </a:ln>
                        <a:solidFill>
                          <a:schemeClr val="tx1"/>
                        </a:solidFill>
                        <a:effectLst/>
                        <a:latin typeface="Arial Black" pitchFamily="34" charset="0"/>
                        <a:cs typeface="Tit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466566">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smtClean="0">
                          <a:ln>
                            <a:noFill/>
                          </a:ln>
                          <a:solidFill>
                            <a:schemeClr val="tx1"/>
                          </a:solidFill>
                          <a:effectLst/>
                          <a:latin typeface="Arial" pitchFamily="34" charset="0"/>
                          <a:cs typeface="B Nazanin" pitchFamily="2" charset="-78"/>
                        </a:rPr>
                        <a:t>الگوهاي رفتاري و سبكهاي مديريتي «مديران ارشد سازمان»</a:t>
                      </a:r>
                      <a:endParaRPr kumimoji="0" lang="en-US" sz="20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Titr" pitchFamily="2" charset="-78"/>
                        </a:rPr>
                        <a:t>سبك</a:t>
                      </a:r>
                      <a:r>
                        <a:rPr kumimoji="0" lang="en-US" sz="2000" b="0" i="0" u="none" strike="noStrike" cap="none" normalizeH="0" baseline="0" smtClean="0">
                          <a:ln>
                            <a:noFill/>
                          </a:ln>
                          <a:solidFill>
                            <a:srgbClr val="0000CC"/>
                          </a:solidFill>
                          <a:effectLst/>
                          <a:latin typeface="Calibri" pitchFamily="34" charset="0"/>
                          <a:cs typeface="Titr" pitchFamily="2" charset="-78"/>
                        </a:rPr>
                        <a:t>Style     </a:t>
                      </a:r>
                      <a:endParaRPr kumimoji="0" lang="en-US" sz="1800" b="0" i="0" u="none" strike="noStrike" cap="none" normalizeH="0" baseline="0" smtClean="0">
                        <a:ln>
                          <a:noFill/>
                        </a:ln>
                        <a:solidFill>
                          <a:srgbClr val="0000CC"/>
                        </a:solidFill>
                        <a:effectLst/>
                        <a:latin typeface="Calibri" pitchFamily="34" charset="0"/>
                        <a:cs typeface="Titr" pitchFamily="2" charset="-7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smtClean="0">
                          <a:ln>
                            <a:noFill/>
                          </a:ln>
                          <a:solidFill>
                            <a:schemeClr val="tx1"/>
                          </a:solidFill>
                          <a:effectLst/>
                          <a:latin typeface="Arial Black" pitchFamily="34" charset="0"/>
                          <a:cs typeface="Titr" pitchFamily="2" charset="-78"/>
                        </a:rPr>
                        <a:t>6</a:t>
                      </a:r>
                      <a:endParaRPr kumimoji="0" lang="en-US" sz="1800" b="0" i="0" u="none" strike="noStrike" cap="none" normalizeH="0" baseline="0" smtClean="0">
                        <a:ln>
                          <a:noFill/>
                        </a:ln>
                        <a:solidFill>
                          <a:schemeClr val="tx1"/>
                        </a:solidFill>
                        <a:effectLst/>
                        <a:latin typeface="Arial Black" pitchFamily="34" charset="0"/>
                        <a:cs typeface="Tit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r h="818284">
                <a:tc>
                  <a:txBody>
                    <a:bodyPr/>
                    <a:lstStyle/>
                    <a:p>
                      <a:pPr marL="0" marR="0" lvl="0" indent="0" algn="justLow"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smtClean="0">
                          <a:ln>
                            <a:noFill/>
                          </a:ln>
                          <a:solidFill>
                            <a:schemeClr val="tx1"/>
                          </a:solidFill>
                          <a:effectLst/>
                          <a:latin typeface="Arial" pitchFamily="34" charset="0"/>
                          <a:cs typeface="B Nazanin" pitchFamily="2" charset="-78"/>
                        </a:rPr>
                        <a:t>اصول و مفاهيم ارزشي كه سازمان به اعضاي خود القا مي‏كند.</a:t>
                      </a:r>
                      <a:endParaRPr kumimoji="0" lang="en-US" sz="2000" b="0"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cs typeface="Titr" pitchFamily="2" charset="-78"/>
                        </a:rPr>
                        <a:t>ارزشهاي مشترك</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CC"/>
                          </a:solidFill>
                          <a:effectLst/>
                          <a:latin typeface="Calibri" pitchFamily="34" charset="0"/>
                          <a:cs typeface="Titr" pitchFamily="2" charset="-78"/>
                        </a:rPr>
                        <a:t>Shared values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Black" pitchFamily="34" charset="0"/>
                          <a:cs typeface="Titr" pitchFamily="2" charset="-78"/>
                        </a:rPr>
                        <a:t>7</a:t>
                      </a:r>
                      <a:endParaRPr kumimoji="0" lang="en-US" sz="1800" b="0" i="0" u="none" strike="noStrike" cap="none" normalizeH="0" baseline="0" dirty="0" smtClean="0">
                        <a:ln>
                          <a:noFill/>
                        </a:ln>
                        <a:solidFill>
                          <a:schemeClr val="tx1"/>
                        </a:solidFill>
                        <a:effectLst/>
                        <a:latin typeface="Arial Black" pitchFamily="34" charset="0"/>
                        <a:cs typeface="Tit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7"/>
                  </a:ext>
                </a:extLst>
              </a:tr>
            </a:tbl>
          </a:graphicData>
        </a:graphic>
      </p:graphicFrame>
      <p:sp>
        <p:nvSpPr>
          <p:cNvPr id="4" name="Rectangle 3"/>
          <p:cNvSpPr/>
          <p:nvPr/>
        </p:nvSpPr>
        <p:spPr>
          <a:xfrm>
            <a:off x="4943475" y="44450"/>
            <a:ext cx="1943100" cy="641350"/>
          </a:xfrm>
          <a:prstGeom prst="rect">
            <a:avLst/>
          </a:prstGeom>
        </p:spPr>
        <p:txBody>
          <a:bodyPr>
            <a:spAutoFit/>
          </a:bodyPr>
          <a:lstStyle/>
          <a:p>
            <a:pPr algn="r" rtl="1">
              <a:defRPr/>
            </a:pPr>
            <a:r>
              <a:rPr lang="fa-IR" sz="2800" dirty="0">
                <a:latin typeface="+mj-lt"/>
                <a:cs typeface="B Titr" pitchFamily="2" charset="-78"/>
              </a:rPr>
              <a:t>مدل هفت </a:t>
            </a:r>
            <a:r>
              <a:rPr lang="en-US" sz="3600" dirty="0">
                <a:latin typeface="+mj-lt"/>
                <a:cs typeface="B Titr" pitchFamily="2" charset="-78"/>
              </a:rPr>
              <a:t>s</a:t>
            </a:r>
            <a:endParaRPr lang="fa-IR" sz="2800" dirty="0">
              <a:latin typeface="+mj-lt"/>
              <a:cs typeface="B Titr"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193</a:t>
            </a:fld>
            <a:endParaRPr lang="en-US"/>
          </a:p>
        </p:txBody>
      </p:sp>
    </p:spTree>
    <p:extLst>
      <p:ext uri="{BB962C8B-B14F-4D97-AF65-F5344CB8AC3E}">
        <p14:creationId xmlns:p14="http://schemas.microsoft.com/office/powerpoint/2010/main" val="2387042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235565"/>
                                        </p:tgtEl>
                                        <p:attrNameLst>
                                          <p:attrName>style.visibility</p:attrName>
                                        </p:attrNameLst>
                                      </p:cBhvr>
                                      <p:to>
                                        <p:strVal val="visible"/>
                                      </p:to>
                                    </p:set>
                                    <p:animEffect transition="in" filter="wedge">
                                      <p:cBhvr>
                                        <p:cTn id="11" dur="1000"/>
                                        <p:tgtEl>
                                          <p:spTgt spid="235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ChangeArrowheads="1"/>
          </p:cNvSpPr>
          <p:nvPr/>
        </p:nvSpPr>
        <p:spPr bwMode="auto">
          <a:xfrm>
            <a:off x="1524001" y="487597"/>
            <a:ext cx="9997048" cy="2214563"/>
          </a:xfrm>
          <a:prstGeom prst="rect">
            <a:avLst/>
          </a:prstGeom>
          <a:noFill/>
          <a:ln w="9525">
            <a:noFill/>
            <a:miter lim="800000"/>
            <a:headEnd/>
            <a:tailEnd/>
          </a:ln>
        </p:spPr>
        <p:txBody>
          <a:bodyPr anchor="ctr"/>
          <a:lstStyle/>
          <a:p>
            <a:pPr algn="justLow" rtl="1">
              <a:spcBef>
                <a:spcPts val="600"/>
              </a:spcBef>
            </a:pPr>
            <a:r>
              <a:rPr lang="ar-SA" sz="2800" b="1" dirty="0">
                <a:latin typeface="Times New Roman" pitchFamily="18" charset="0"/>
                <a:cs typeface="B Homa" panose="00000400000000000000" pitchFamily="2" charset="-78"/>
              </a:rPr>
              <a:t>2- تجزيه و تحليل رقابت ؛ الگوي مبتني بر پنج نيروي پورتر</a:t>
            </a:r>
          </a:p>
          <a:p>
            <a:pPr algn="justLow" rtl="1">
              <a:spcBef>
                <a:spcPts val="600"/>
              </a:spcBef>
            </a:pPr>
            <a:r>
              <a:rPr lang="ar-SA" sz="2800" dirty="0">
                <a:latin typeface="Times New Roman" pitchFamily="18" charset="0"/>
                <a:cs typeface="B Homa" panose="00000400000000000000" pitchFamily="2" charset="-78"/>
              </a:rPr>
              <a:t>در نمودار زير مدل مبتني بر پنج نيروي پورتر نشان مي‏دهد كه شدت رقابت در صنايع مختلف و بين شركتهاي گوناگون بسيار زياد است. از ديدگاه پورتر ، در هر صنعت ماهيت رقابت به وسيله عوامل پنجگانه اندازه‏گيري مي‏شود.</a:t>
            </a:r>
            <a:endParaRPr lang="en-US" sz="2800" dirty="0">
              <a:latin typeface="Times New Roman" pitchFamily="18" charset="0"/>
              <a:cs typeface="B Homa" panose="00000400000000000000" pitchFamily="2" charset="-78"/>
            </a:endParaRPr>
          </a:p>
        </p:txBody>
      </p:sp>
      <p:grpSp>
        <p:nvGrpSpPr>
          <p:cNvPr id="3" name="Group 4"/>
          <p:cNvGrpSpPr>
            <a:grpSpLocks/>
          </p:cNvGrpSpPr>
          <p:nvPr/>
        </p:nvGrpSpPr>
        <p:grpSpPr bwMode="auto">
          <a:xfrm>
            <a:off x="2381250" y="2714625"/>
            <a:ext cx="8336056" cy="3143250"/>
            <a:chOff x="673" y="1392"/>
            <a:chExt cx="4703" cy="2352"/>
          </a:xfrm>
        </p:grpSpPr>
        <p:sp>
          <p:nvSpPr>
            <p:cNvPr id="5" name="AutoShape 5"/>
            <p:cNvSpPr>
              <a:spLocks noChangeArrowheads="1"/>
            </p:cNvSpPr>
            <p:nvPr/>
          </p:nvSpPr>
          <p:spPr bwMode="auto">
            <a:xfrm>
              <a:off x="673" y="2304"/>
              <a:ext cx="1295" cy="526"/>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ar-SA" b="1" dirty="0">
                  <a:solidFill>
                    <a:srgbClr val="056000"/>
                  </a:solidFill>
                  <a:latin typeface="Times New Roman" pitchFamily="18" charset="0"/>
                  <a:cs typeface="Titr" pitchFamily="2" charset="-78"/>
                </a:rPr>
                <a:t>توان چانه‏زني</a:t>
              </a:r>
            </a:p>
            <a:p>
              <a:pPr algn="ctr">
                <a:defRPr/>
              </a:pPr>
              <a:r>
                <a:rPr lang="ar-SA" b="1" dirty="0">
                  <a:solidFill>
                    <a:srgbClr val="056000"/>
                  </a:solidFill>
                  <a:latin typeface="Times New Roman" pitchFamily="18" charset="0"/>
                  <a:cs typeface="Titr" pitchFamily="2" charset="-78"/>
                </a:rPr>
                <a:t>عرضه كنندگان مواد و غيره</a:t>
              </a:r>
              <a:endParaRPr lang="en-US" b="1" dirty="0">
                <a:solidFill>
                  <a:srgbClr val="056000"/>
                </a:solidFill>
                <a:latin typeface="Times New Roman" pitchFamily="18" charset="0"/>
                <a:cs typeface="Titr" pitchFamily="2" charset="-78"/>
              </a:endParaRPr>
            </a:p>
          </p:txBody>
        </p:sp>
        <p:sp>
          <p:nvSpPr>
            <p:cNvPr id="6" name="AutoShape 6"/>
            <p:cNvSpPr>
              <a:spLocks noChangeArrowheads="1"/>
            </p:cNvSpPr>
            <p:nvPr/>
          </p:nvSpPr>
          <p:spPr bwMode="auto">
            <a:xfrm>
              <a:off x="2448" y="2304"/>
              <a:ext cx="1249" cy="526"/>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ar-SA" b="1" dirty="0">
                  <a:solidFill>
                    <a:srgbClr val="056000"/>
                  </a:solidFill>
                  <a:latin typeface="Times New Roman" pitchFamily="18" charset="0"/>
                  <a:cs typeface="Titr" pitchFamily="2" charset="-78"/>
                </a:rPr>
                <a:t>رقابت بين شركتهاي رقيب</a:t>
              </a:r>
              <a:endParaRPr lang="en-US" b="1" dirty="0">
                <a:solidFill>
                  <a:srgbClr val="056000"/>
                </a:solidFill>
                <a:latin typeface="Times New Roman" pitchFamily="18" charset="0"/>
                <a:cs typeface="Titr" pitchFamily="2" charset="-78"/>
              </a:endParaRPr>
            </a:p>
          </p:txBody>
        </p:sp>
        <p:sp>
          <p:nvSpPr>
            <p:cNvPr id="7" name="AutoShape 7"/>
            <p:cNvSpPr>
              <a:spLocks noChangeArrowheads="1"/>
            </p:cNvSpPr>
            <p:nvPr/>
          </p:nvSpPr>
          <p:spPr bwMode="auto">
            <a:xfrm>
              <a:off x="4224" y="2304"/>
              <a:ext cx="1152" cy="526"/>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ar-SA" b="1" dirty="0">
                  <a:solidFill>
                    <a:srgbClr val="056000"/>
                  </a:solidFill>
                  <a:latin typeface="Times New Roman" pitchFamily="18" charset="0"/>
                  <a:cs typeface="Titr" pitchFamily="2" charset="-78"/>
                </a:rPr>
                <a:t>قدرت چانه‏زني</a:t>
              </a:r>
            </a:p>
            <a:p>
              <a:pPr algn="ctr">
                <a:defRPr/>
              </a:pPr>
              <a:r>
                <a:rPr lang="ar-SA" b="1" dirty="0">
                  <a:solidFill>
                    <a:srgbClr val="056000"/>
                  </a:solidFill>
                  <a:latin typeface="Times New Roman" pitchFamily="18" charset="0"/>
                  <a:cs typeface="Titr" pitchFamily="2" charset="-78"/>
                </a:rPr>
                <a:t>مصرف كنندگان</a:t>
              </a:r>
              <a:endParaRPr lang="en-US" b="1" dirty="0">
                <a:solidFill>
                  <a:srgbClr val="056000"/>
                </a:solidFill>
                <a:latin typeface="Times New Roman" pitchFamily="18" charset="0"/>
                <a:cs typeface="Titr" pitchFamily="2" charset="-78"/>
              </a:endParaRPr>
            </a:p>
          </p:txBody>
        </p:sp>
        <p:sp>
          <p:nvSpPr>
            <p:cNvPr id="8" name="AutoShape 8"/>
            <p:cNvSpPr>
              <a:spLocks noChangeArrowheads="1"/>
            </p:cNvSpPr>
            <p:nvPr/>
          </p:nvSpPr>
          <p:spPr bwMode="auto">
            <a:xfrm>
              <a:off x="2496" y="1392"/>
              <a:ext cx="1155" cy="52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ar-SA" b="1" dirty="0">
                  <a:solidFill>
                    <a:srgbClr val="056000"/>
                  </a:solidFill>
                  <a:latin typeface="Times New Roman" pitchFamily="18" charset="0"/>
                  <a:cs typeface="Titr" pitchFamily="2" charset="-78"/>
                </a:rPr>
                <a:t>توسعه بالقوه محصولات</a:t>
              </a:r>
            </a:p>
            <a:p>
              <a:pPr algn="ctr">
                <a:defRPr/>
              </a:pPr>
              <a:r>
                <a:rPr lang="ar-SA" b="1" dirty="0">
                  <a:solidFill>
                    <a:srgbClr val="056000"/>
                  </a:solidFill>
                  <a:latin typeface="Times New Roman" pitchFamily="18" charset="0"/>
                  <a:cs typeface="Titr" pitchFamily="2" charset="-78"/>
                </a:rPr>
                <a:t>جايگزين</a:t>
              </a:r>
              <a:endParaRPr lang="en-US" b="1" dirty="0">
                <a:solidFill>
                  <a:srgbClr val="056000"/>
                </a:solidFill>
                <a:latin typeface="Times New Roman" pitchFamily="18" charset="0"/>
                <a:cs typeface="Titr" pitchFamily="2" charset="-78"/>
              </a:endParaRPr>
            </a:p>
          </p:txBody>
        </p:sp>
        <p:sp>
          <p:nvSpPr>
            <p:cNvPr id="9" name="AutoShape 9"/>
            <p:cNvSpPr>
              <a:spLocks noChangeArrowheads="1"/>
            </p:cNvSpPr>
            <p:nvPr/>
          </p:nvSpPr>
          <p:spPr bwMode="auto">
            <a:xfrm>
              <a:off x="2413" y="3217"/>
              <a:ext cx="1270" cy="52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ar-SA" b="1" dirty="0">
                  <a:solidFill>
                    <a:srgbClr val="056000"/>
                  </a:solidFill>
                  <a:latin typeface="Times New Roman" pitchFamily="18" charset="0"/>
                  <a:cs typeface="Titr" pitchFamily="2" charset="-78"/>
                </a:rPr>
                <a:t>احتمال ارائه محصولات</a:t>
              </a:r>
            </a:p>
            <a:p>
              <a:pPr algn="ctr">
                <a:defRPr/>
              </a:pPr>
              <a:r>
                <a:rPr lang="ar-SA" b="1" dirty="0">
                  <a:solidFill>
                    <a:srgbClr val="056000"/>
                  </a:solidFill>
                  <a:latin typeface="Times New Roman" pitchFamily="18" charset="0"/>
                  <a:cs typeface="Titr" pitchFamily="2" charset="-78"/>
                </a:rPr>
                <a:t>جديد از سوي رقباي تازه</a:t>
              </a:r>
              <a:endParaRPr lang="en-US" b="1" dirty="0">
                <a:solidFill>
                  <a:srgbClr val="056000"/>
                </a:solidFill>
                <a:latin typeface="Times New Roman" pitchFamily="18" charset="0"/>
                <a:cs typeface="Titr" pitchFamily="2" charset="-78"/>
              </a:endParaRPr>
            </a:p>
          </p:txBody>
        </p:sp>
        <p:cxnSp>
          <p:nvCxnSpPr>
            <p:cNvPr id="10" name="AutoShape 10"/>
            <p:cNvCxnSpPr>
              <a:cxnSpLocks noChangeShapeType="1"/>
              <a:stCxn id="7" idx="1"/>
              <a:endCxn id="6" idx="3"/>
            </p:cNvCxnSpPr>
            <p:nvPr/>
          </p:nvCxnSpPr>
          <p:spPr bwMode="auto">
            <a:xfrm flipH="1">
              <a:off x="3697" y="2568"/>
              <a:ext cx="533" cy="0"/>
            </a:xfrm>
            <a:prstGeom prst="straightConnector1">
              <a:avLst/>
            </a:prstGeom>
            <a:ln>
              <a:headEnd/>
              <a:tailEnd type="triangle" w="med" len="med"/>
            </a:ln>
          </p:spPr>
          <p:style>
            <a:lnRef idx="1">
              <a:schemeClr val="accent6"/>
            </a:lnRef>
            <a:fillRef idx="2">
              <a:schemeClr val="accent6"/>
            </a:fillRef>
            <a:effectRef idx="1">
              <a:schemeClr val="accent6"/>
            </a:effectRef>
            <a:fontRef idx="minor">
              <a:schemeClr val="dk1"/>
            </a:fontRef>
          </p:style>
        </p:cxnSp>
        <p:cxnSp>
          <p:nvCxnSpPr>
            <p:cNvPr id="11" name="AutoShape 11"/>
            <p:cNvCxnSpPr>
              <a:cxnSpLocks noChangeShapeType="1"/>
              <a:stCxn id="5" idx="3"/>
              <a:endCxn id="6" idx="1"/>
            </p:cNvCxnSpPr>
            <p:nvPr/>
          </p:nvCxnSpPr>
          <p:spPr bwMode="auto">
            <a:xfrm>
              <a:off x="1968" y="2568"/>
              <a:ext cx="480" cy="1"/>
            </a:xfrm>
            <a:prstGeom prst="straightConnector1">
              <a:avLst/>
            </a:prstGeom>
            <a:ln>
              <a:headEnd/>
              <a:tailEnd type="triangle" w="med" len="med"/>
            </a:ln>
          </p:spPr>
          <p:style>
            <a:lnRef idx="1">
              <a:schemeClr val="accent6"/>
            </a:lnRef>
            <a:fillRef idx="2">
              <a:schemeClr val="accent6"/>
            </a:fillRef>
            <a:effectRef idx="1">
              <a:schemeClr val="accent6"/>
            </a:effectRef>
            <a:fontRef idx="minor">
              <a:schemeClr val="dk1"/>
            </a:fontRef>
          </p:style>
        </p:cxnSp>
        <p:cxnSp>
          <p:nvCxnSpPr>
            <p:cNvPr id="2" name="AutoShape 12"/>
            <p:cNvCxnSpPr>
              <a:cxnSpLocks noChangeShapeType="1"/>
              <a:stCxn id="8" idx="2"/>
              <a:endCxn id="6" idx="0"/>
            </p:cNvCxnSpPr>
            <p:nvPr/>
          </p:nvCxnSpPr>
          <p:spPr bwMode="auto">
            <a:xfrm>
              <a:off x="3072" y="1919"/>
              <a:ext cx="0" cy="385"/>
            </a:xfrm>
            <a:prstGeom prst="straightConnector1">
              <a:avLst/>
            </a:prstGeom>
            <a:ln>
              <a:headEnd/>
              <a:tailEnd type="triangle" w="med" len="med"/>
            </a:ln>
          </p:spPr>
          <p:style>
            <a:lnRef idx="1">
              <a:schemeClr val="accent6"/>
            </a:lnRef>
            <a:fillRef idx="2">
              <a:schemeClr val="accent6"/>
            </a:fillRef>
            <a:effectRef idx="1">
              <a:schemeClr val="accent6"/>
            </a:effectRef>
            <a:fontRef idx="minor">
              <a:schemeClr val="dk1"/>
            </a:fontRef>
          </p:style>
        </p:cxnSp>
        <p:cxnSp>
          <p:nvCxnSpPr>
            <p:cNvPr id="13" name="AutoShape 13"/>
            <p:cNvCxnSpPr>
              <a:cxnSpLocks noChangeShapeType="1"/>
              <a:endCxn id="6" idx="2"/>
            </p:cNvCxnSpPr>
            <p:nvPr/>
          </p:nvCxnSpPr>
          <p:spPr bwMode="auto">
            <a:xfrm flipV="1">
              <a:off x="3072" y="2830"/>
              <a:ext cx="0" cy="387"/>
            </a:xfrm>
            <a:prstGeom prst="straightConnector1">
              <a:avLst/>
            </a:prstGeom>
            <a:ln>
              <a:headEnd type="triangle" w="med" len="med"/>
              <a:tailEnd/>
            </a:ln>
          </p:spPr>
          <p:style>
            <a:lnRef idx="1">
              <a:schemeClr val="accent6"/>
            </a:lnRef>
            <a:fillRef idx="2">
              <a:schemeClr val="accent6"/>
            </a:fillRef>
            <a:effectRef idx="1">
              <a:schemeClr val="accent6"/>
            </a:effectRef>
            <a:fontRef idx="minor">
              <a:schemeClr val="dk1"/>
            </a:fontRef>
          </p:style>
        </p:cxnSp>
      </p:grpSp>
      <p:sp>
        <p:nvSpPr>
          <p:cNvPr id="4" name="Slide Number Placeholder 3"/>
          <p:cNvSpPr>
            <a:spLocks noGrp="1"/>
          </p:cNvSpPr>
          <p:nvPr>
            <p:ph type="sldNum" sz="quarter" idx="12"/>
          </p:nvPr>
        </p:nvSpPr>
        <p:spPr/>
        <p:txBody>
          <a:bodyPr/>
          <a:lstStyle/>
          <a:p>
            <a:fld id="{2E913F20-3FAA-4128-8D06-C3B0AA9DFCF9}" type="slidenum">
              <a:rPr lang="en-US" smtClean="0"/>
              <a:t>194</a:t>
            </a:fld>
            <a:endParaRPr lang="en-US"/>
          </a:p>
        </p:txBody>
      </p:sp>
    </p:spTree>
    <p:extLst>
      <p:ext uri="{BB962C8B-B14F-4D97-AF65-F5344CB8AC3E}">
        <p14:creationId xmlns:p14="http://schemas.microsoft.com/office/powerpoint/2010/main" val="1953874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36546"/>
                                        </p:tgtEl>
                                        <p:attrNameLst>
                                          <p:attrName>style.visibility</p:attrName>
                                        </p:attrNameLst>
                                      </p:cBhvr>
                                      <p:to>
                                        <p:strVal val="visible"/>
                                      </p:to>
                                    </p:set>
                                    <p:animEffect transition="in" filter="slide(fromBottom)">
                                      <p:cBhvr>
                                        <p:cTn id="7" dur="500"/>
                                        <p:tgtEl>
                                          <p:spTgt spid="2365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6"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227766" y="629687"/>
            <a:ext cx="4823757" cy="523220"/>
          </a:xfrm>
          <a:prstGeom prst="rect">
            <a:avLst/>
          </a:prstGeom>
          <a:noFill/>
          <a:ln w="9525">
            <a:noFill/>
            <a:miter lim="800000"/>
            <a:headEnd/>
            <a:tailEnd/>
          </a:ln>
        </p:spPr>
        <p:txBody>
          <a:bodyPr wrap="none" anchor="ctr">
            <a:spAutoFit/>
          </a:bodyPr>
          <a:lstStyle/>
          <a:p>
            <a:pPr algn="r" rtl="1"/>
            <a:r>
              <a:rPr lang="ar-SA" sz="2800" b="1" dirty="0">
                <a:cs typeface="B Titr" pitchFamily="2" charset="-78"/>
              </a:rPr>
              <a:t>معيارهاي استراتژي </a:t>
            </a:r>
            <a:r>
              <a:rPr lang="fa-IR" sz="2800" b="1" dirty="0" smtClean="0">
                <a:cs typeface="B Titr" pitchFamily="2" charset="-78"/>
              </a:rPr>
              <a:t>مناسب و کارآمد</a:t>
            </a:r>
            <a:r>
              <a:rPr lang="en-US" sz="2800" b="1" dirty="0" smtClean="0">
                <a:cs typeface="B Titr" pitchFamily="2" charset="-78"/>
              </a:rPr>
              <a:t> </a:t>
            </a:r>
            <a:endParaRPr lang="en-US" sz="2800" b="1" dirty="0">
              <a:cs typeface="B Titr" pitchFamily="2" charset="-78"/>
            </a:endParaRPr>
          </a:p>
        </p:txBody>
      </p:sp>
      <p:sp>
        <p:nvSpPr>
          <p:cNvPr id="3" name="Rectangle 3"/>
          <p:cNvSpPr>
            <a:spLocks noChangeArrowheads="1"/>
          </p:cNvSpPr>
          <p:nvPr/>
        </p:nvSpPr>
        <p:spPr bwMode="auto">
          <a:xfrm>
            <a:off x="2809829" y="1700213"/>
            <a:ext cx="8241694" cy="3357562"/>
          </a:xfrm>
          <a:prstGeom prst="rect">
            <a:avLst/>
          </a:prstGeom>
          <a:noFill/>
          <a:ln w="9525" algn="ctr">
            <a:noFill/>
            <a:miter lim="800000"/>
            <a:headEnd/>
            <a:tailEnd/>
          </a:ln>
        </p:spPr>
        <p:txBody>
          <a:bodyPr anchor="ctr"/>
          <a:lstStyle/>
          <a:p>
            <a:pPr marL="342900" indent="-342900" algn="r" rtl="1">
              <a:lnSpc>
                <a:spcPct val="130000"/>
              </a:lnSpc>
              <a:spcBef>
                <a:spcPct val="20000"/>
              </a:spcBef>
            </a:pPr>
            <a:r>
              <a:rPr lang="fa-IR" sz="2800" dirty="0">
                <a:cs typeface="B Nazanin" pitchFamily="2" charset="-78"/>
              </a:rPr>
              <a:t>1- قابل اجرا بودن</a:t>
            </a:r>
            <a:endParaRPr lang="en-US" sz="2800" dirty="0">
              <a:cs typeface="B Nazanin" pitchFamily="2" charset="-78"/>
            </a:endParaRPr>
          </a:p>
          <a:p>
            <a:pPr marL="342900" indent="-342900" algn="r" rtl="1">
              <a:lnSpc>
                <a:spcPct val="130000"/>
              </a:lnSpc>
              <a:spcBef>
                <a:spcPct val="20000"/>
              </a:spcBef>
            </a:pPr>
            <a:r>
              <a:rPr lang="fa-IR" sz="2800" dirty="0">
                <a:cs typeface="B Nazanin" pitchFamily="2" charset="-78"/>
              </a:rPr>
              <a:t>2- مورد قبول </a:t>
            </a:r>
            <a:r>
              <a:rPr lang="fa-IR" sz="2800" dirty="0" smtClean="0">
                <a:cs typeface="B Nazanin" pitchFamily="2" charset="-78"/>
              </a:rPr>
              <a:t>عقلای </a:t>
            </a:r>
            <a:r>
              <a:rPr lang="fa-IR" sz="2800" u="sng" dirty="0">
                <a:cs typeface="B Nazanin" pitchFamily="2" charset="-78"/>
              </a:rPr>
              <a:t>كليدي</a:t>
            </a:r>
            <a:r>
              <a:rPr lang="fa-IR" sz="2800" dirty="0">
                <a:cs typeface="B Nazanin" pitchFamily="2" charset="-78"/>
              </a:rPr>
              <a:t> از منظر </a:t>
            </a:r>
            <a:r>
              <a:rPr lang="fa-IR" sz="2800" dirty="0" smtClean="0">
                <a:cs typeface="B Nazanin" pitchFamily="2" charset="-78"/>
              </a:rPr>
              <a:t>سياسي، فرهنگی، اجتماعی و ...</a:t>
            </a:r>
            <a:endParaRPr lang="en-US" sz="2800" dirty="0">
              <a:cs typeface="B Nazanin" pitchFamily="2" charset="-78"/>
            </a:endParaRPr>
          </a:p>
          <a:p>
            <a:pPr marL="342900" indent="-342900" algn="r" rtl="1">
              <a:lnSpc>
                <a:spcPct val="130000"/>
              </a:lnSpc>
              <a:spcBef>
                <a:spcPct val="20000"/>
              </a:spcBef>
            </a:pPr>
            <a:r>
              <a:rPr lang="fa-IR" sz="2800" dirty="0">
                <a:cs typeface="B Nazanin" pitchFamily="2" charset="-78"/>
              </a:rPr>
              <a:t>3- هماهنگ با فلسفه و ارزش‌هاي محوری سازمان</a:t>
            </a:r>
            <a:endParaRPr lang="en-US" sz="2800" dirty="0">
              <a:cs typeface="B Nazanin" pitchFamily="2" charset="-78"/>
            </a:endParaRPr>
          </a:p>
          <a:p>
            <a:pPr marL="342900" indent="-342900" algn="r" rtl="1">
              <a:lnSpc>
                <a:spcPct val="130000"/>
              </a:lnSpc>
              <a:spcBef>
                <a:spcPct val="20000"/>
              </a:spcBef>
            </a:pPr>
            <a:r>
              <a:rPr lang="fa-IR" sz="2800" dirty="0">
                <a:cs typeface="B Nazanin" pitchFamily="2" charset="-78"/>
              </a:rPr>
              <a:t>4- رعايت مسائل قانوني واخلاقي و معنوي</a:t>
            </a:r>
            <a:endParaRPr lang="en-US" sz="2800" dirty="0">
              <a:cs typeface="B Nazanin" pitchFamily="2" charset="-78"/>
            </a:endParaRPr>
          </a:p>
          <a:p>
            <a:pPr marL="342900" indent="-342900" algn="r" rtl="1">
              <a:lnSpc>
                <a:spcPct val="130000"/>
              </a:lnSpc>
              <a:spcBef>
                <a:spcPct val="20000"/>
              </a:spcBef>
            </a:pPr>
            <a:r>
              <a:rPr lang="fa-IR" sz="2800" dirty="0">
                <a:cs typeface="B Nazanin" pitchFamily="2" charset="-78"/>
              </a:rPr>
              <a:t>5- به طور خاص به مسائل راهبردي مربوط باشد</a:t>
            </a:r>
            <a:endParaRPr lang="en-US" sz="2800" dirty="0">
              <a:cs typeface="B Nazanin" pitchFamily="2" charset="-78"/>
            </a:endParaRPr>
          </a:p>
        </p:txBody>
      </p:sp>
      <p:sp>
        <p:nvSpPr>
          <p:cNvPr id="4" name="Slide Number Placeholder 3"/>
          <p:cNvSpPr>
            <a:spLocks noGrp="1"/>
          </p:cNvSpPr>
          <p:nvPr>
            <p:ph type="sldNum" sz="quarter" idx="12"/>
          </p:nvPr>
        </p:nvSpPr>
        <p:spPr/>
        <p:txBody>
          <a:bodyPr/>
          <a:lstStyle/>
          <a:p>
            <a:fld id="{2E913F20-3FAA-4128-8D06-C3B0AA9DFCF9}" type="slidenum">
              <a:rPr lang="en-US" smtClean="0"/>
              <a:t>195</a:t>
            </a:fld>
            <a:endParaRPr lang="en-US"/>
          </a:p>
        </p:txBody>
      </p:sp>
    </p:spTree>
    <p:extLst>
      <p:ext uri="{BB962C8B-B14F-4D97-AF65-F5344CB8AC3E}">
        <p14:creationId xmlns:p14="http://schemas.microsoft.com/office/powerpoint/2010/main" val="227559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540646" y="3857628"/>
            <a:ext cx="1126462" cy="2357454"/>
          </a:xfrm>
          <a:prstGeom prst="rect">
            <a:avLst/>
          </a:prstGeom>
        </p:spPr>
        <p:txBody>
          <a:bodyPr vert="vert270">
            <a:spAutoFit/>
          </a:bodyPr>
          <a:lstStyle/>
          <a:p>
            <a:pPr algn="r" defTabSz="652463" rtl="1">
              <a:lnSpc>
                <a:spcPct val="70000"/>
              </a:lnSpc>
              <a:spcBef>
                <a:spcPct val="20000"/>
              </a:spcBef>
              <a:buFont typeface="Arial" pitchFamily="34" charset="0"/>
              <a:buChar char="•"/>
              <a:defRPr/>
            </a:pPr>
            <a:r>
              <a:rPr kumimoji="1" lang="fa-IR" b="1" dirty="0">
                <a:latin typeface="Arial" pitchFamily="34" charset="0"/>
                <a:cs typeface="B Nazanin" pitchFamily="2" charset="-78"/>
              </a:rPr>
              <a:t>ساختار و </a:t>
            </a:r>
            <a:r>
              <a:rPr kumimoji="1" lang="fa-IR" b="1" dirty="0" smtClean="0">
                <a:latin typeface="Arial" pitchFamily="34" charset="0"/>
                <a:cs typeface="B Nazanin" pitchFamily="2" charset="-78"/>
              </a:rPr>
              <a:t>فریند</a:t>
            </a:r>
            <a:endParaRPr kumimoji="1" lang="fa-IR" b="1" dirty="0">
              <a:latin typeface="Arial" pitchFamily="34" charset="0"/>
              <a:cs typeface="B Nazanin" pitchFamily="2" charset="-78"/>
            </a:endParaRPr>
          </a:p>
          <a:p>
            <a:pPr algn="r" defTabSz="652463" rtl="1">
              <a:lnSpc>
                <a:spcPct val="70000"/>
              </a:lnSpc>
              <a:spcBef>
                <a:spcPct val="20000"/>
              </a:spcBef>
              <a:buFont typeface="Arial" pitchFamily="34" charset="0"/>
              <a:buChar char="•"/>
              <a:defRPr/>
            </a:pPr>
            <a:r>
              <a:rPr kumimoji="1" lang="fa-IR" b="1" dirty="0">
                <a:latin typeface="Arial" pitchFamily="34" charset="0"/>
                <a:cs typeface="B Nazanin" pitchFamily="2" charset="-78"/>
              </a:rPr>
              <a:t>عملياتي سازمان</a:t>
            </a:r>
          </a:p>
          <a:p>
            <a:pPr algn="r" defTabSz="652463" rtl="1">
              <a:lnSpc>
                <a:spcPct val="70000"/>
              </a:lnSpc>
              <a:spcBef>
                <a:spcPct val="20000"/>
              </a:spcBef>
              <a:buFont typeface="Arial" pitchFamily="34" charset="0"/>
              <a:buChar char="•"/>
              <a:defRPr/>
            </a:pPr>
            <a:r>
              <a:rPr kumimoji="1" lang="fa-IR" b="1" dirty="0">
                <a:latin typeface="Arial" pitchFamily="34" charset="0"/>
                <a:cs typeface="B Nazanin" pitchFamily="2" charset="-78"/>
              </a:rPr>
              <a:t>امكانات</a:t>
            </a:r>
          </a:p>
          <a:p>
            <a:pPr algn="r" defTabSz="652463" rtl="1">
              <a:lnSpc>
                <a:spcPct val="70000"/>
              </a:lnSpc>
              <a:spcBef>
                <a:spcPct val="20000"/>
              </a:spcBef>
              <a:buFont typeface="Arial" pitchFamily="34" charset="0"/>
              <a:buChar char="•"/>
              <a:defRPr/>
            </a:pPr>
            <a:r>
              <a:rPr kumimoji="1" lang="fa-IR" b="1" dirty="0">
                <a:latin typeface="Arial" pitchFamily="34" charset="0"/>
                <a:cs typeface="B Nazanin" pitchFamily="2" charset="-78"/>
              </a:rPr>
              <a:t>نحوه اجراي عمليات</a:t>
            </a:r>
            <a:endParaRPr kumimoji="1" lang="en-US" b="1" dirty="0">
              <a:latin typeface="Arial" pitchFamily="34" charset="0"/>
              <a:cs typeface="B Nazanin" pitchFamily="2" charset="-78"/>
            </a:endParaRPr>
          </a:p>
        </p:txBody>
      </p:sp>
      <p:sp>
        <p:nvSpPr>
          <p:cNvPr id="30" name="Rectangle 29"/>
          <p:cNvSpPr/>
          <p:nvPr/>
        </p:nvSpPr>
        <p:spPr>
          <a:xfrm>
            <a:off x="7615681" y="3857628"/>
            <a:ext cx="1929759" cy="2357454"/>
          </a:xfrm>
          <a:prstGeom prst="rect">
            <a:avLst/>
          </a:prstGeom>
        </p:spPr>
        <p:txBody>
          <a:bodyPr vert="vert270">
            <a:spAutoFit/>
          </a:bodyPr>
          <a:lstStyle/>
          <a:p>
            <a:pPr algn="r" defTabSz="652463" rtl="1">
              <a:lnSpc>
                <a:spcPct val="80000"/>
              </a:lnSpc>
              <a:spcBef>
                <a:spcPct val="20000"/>
              </a:spcBef>
              <a:buFont typeface="Arial" pitchFamily="34" charset="0"/>
              <a:buChar char="•"/>
              <a:defRPr/>
            </a:pPr>
            <a:r>
              <a:rPr kumimoji="1" lang="fa-IR" b="1" dirty="0">
                <a:latin typeface="Arial" pitchFamily="34" charset="0"/>
                <a:cs typeface="B Nazanin" pitchFamily="2" charset="-78"/>
              </a:rPr>
              <a:t> رسالت</a:t>
            </a:r>
          </a:p>
          <a:p>
            <a:pPr algn="r" defTabSz="652463" rtl="1">
              <a:lnSpc>
                <a:spcPct val="80000"/>
              </a:lnSpc>
              <a:spcBef>
                <a:spcPct val="20000"/>
              </a:spcBef>
              <a:buFont typeface="Arial" pitchFamily="34" charset="0"/>
              <a:buChar char="•"/>
              <a:defRPr/>
            </a:pPr>
            <a:r>
              <a:rPr kumimoji="1" lang="fa-IR" b="1" dirty="0">
                <a:latin typeface="Arial" pitchFamily="34" charset="0"/>
                <a:cs typeface="B Nazanin" pitchFamily="2" charset="-78"/>
              </a:rPr>
              <a:t>اهداف كلي</a:t>
            </a:r>
          </a:p>
          <a:p>
            <a:pPr algn="r" defTabSz="652463" rtl="1">
              <a:lnSpc>
                <a:spcPct val="70000"/>
              </a:lnSpc>
              <a:spcBef>
                <a:spcPct val="20000"/>
              </a:spcBef>
              <a:buFont typeface="Arial" pitchFamily="34" charset="0"/>
              <a:buChar char="•"/>
              <a:defRPr/>
            </a:pPr>
            <a:r>
              <a:rPr kumimoji="1" lang="fa-IR" b="1" dirty="0">
                <a:latin typeface="Arial" pitchFamily="34" charset="0"/>
                <a:cs typeface="B Nazanin" pitchFamily="2" charset="-78"/>
              </a:rPr>
              <a:t>خط مشي ها</a:t>
            </a:r>
          </a:p>
          <a:p>
            <a:pPr algn="r" defTabSz="652463" rtl="1">
              <a:lnSpc>
                <a:spcPct val="70000"/>
              </a:lnSpc>
              <a:spcBef>
                <a:spcPct val="20000"/>
              </a:spcBef>
              <a:buFont typeface="Arial" pitchFamily="34" charset="0"/>
              <a:buChar char="•"/>
              <a:defRPr/>
            </a:pPr>
            <a:r>
              <a:rPr kumimoji="1" lang="fa-IR" b="1" dirty="0">
                <a:latin typeface="Arial" pitchFamily="34" charset="0"/>
                <a:cs typeface="B Nazanin" pitchFamily="2" charset="-78"/>
              </a:rPr>
              <a:t> راهبردها</a:t>
            </a:r>
          </a:p>
          <a:p>
            <a:pPr algn="r" defTabSz="652463" rtl="1">
              <a:lnSpc>
                <a:spcPct val="70000"/>
              </a:lnSpc>
              <a:spcBef>
                <a:spcPct val="20000"/>
              </a:spcBef>
              <a:buFont typeface="Arial" pitchFamily="34" charset="0"/>
              <a:buChar char="•"/>
              <a:defRPr/>
            </a:pPr>
            <a:r>
              <a:rPr kumimoji="1" lang="fa-IR" b="1" dirty="0">
                <a:latin typeface="Arial" pitchFamily="34" charset="0"/>
                <a:cs typeface="B Nazanin" pitchFamily="2" charset="-78"/>
              </a:rPr>
              <a:t> روشها</a:t>
            </a:r>
          </a:p>
          <a:p>
            <a:pPr algn="r" defTabSz="652463" rtl="1">
              <a:lnSpc>
                <a:spcPct val="70000"/>
              </a:lnSpc>
              <a:spcBef>
                <a:spcPct val="20000"/>
              </a:spcBef>
              <a:buFont typeface="Arial" pitchFamily="34" charset="0"/>
              <a:buChar char="•"/>
              <a:defRPr/>
            </a:pPr>
            <a:r>
              <a:rPr kumimoji="1" lang="fa-IR" b="1" dirty="0">
                <a:latin typeface="Arial" pitchFamily="34" charset="0"/>
                <a:cs typeface="B Nazanin" pitchFamily="2" charset="-78"/>
              </a:rPr>
              <a:t> رويه ها</a:t>
            </a:r>
          </a:p>
          <a:p>
            <a:pPr algn="r" defTabSz="652463" rtl="1">
              <a:lnSpc>
                <a:spcPct val="70000"/>
              </a:lnSpc>
              <a:spcBef>
                <a:spcPct val="20000"/>
              </a:spcBef>
              <a:buFont typeface="Arial" pitchFamily="34" charset="0"/>
              <a:buChar char="•"/>
              <a:defRPr/>
            </a:pPr>
            <a:r>
              <a:rPr kumimoji="1" lang="fa-IR" b="1" dirty="0">
                <a:latin typeface="Arial" pitchFamily="34" charset="0"/>
                <a:cs typeface="B Nazanin" pitchFamily="2" charset="-78"/>
              </a:rPr>
              <a:t> بودجه ها و برنامه هاي مالي</a:t>
            </a:r>
            <a:endParaRPr kumimoji="1" lang="en-US" b="1" dirty="0">
              <a:latin typeface="Arial" pitchFamily="34" charset="0"/>
              <a:cs typeface="B Nazanin" pitchFamily="2" charset="-78"/>
            </a:endParaRPr>
          </a:p>
        </p:txBody>
      </p:sp>
      <p:sp>
        <p:nvSpPr>
          <p:cNvPr id="3" name="Rectangle 12"/>
          <p:cNvSpPr>
            <a:spLocks noChangeArrowheads="1"/>
          </p:cNvSpPr>
          <p:nvPr/>
        </p:nvSpPr>
        <p:spPr bwMode="auto">
          <a:xfrm>
            <a:off x="5195888" y="1071563"/>
            <a:ext cx="1543050" cy="82391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lIns="65306" tIns="32653" rIns="65306" bIns="32653" anchor="ctr"/>
          <a:lstStyle/>
          <a:p>
            <a:pPr algn="ctr" defTabSz="652463">
              <a:spcBef>
                <a:spcPct val="20000"/>
              </a:spcBef>
              <a:defRPr/>
            </a:pPr>
            <a:r>
              <a:rPr kumimoji="1" lang="fa-IR" dirty="0">
                <a:solidFill>
                  <a:srgbClr val="0000CC"/>
                </a:solidFill>
                <a:cs typeface="B Nazanin" pitchFamily="2" charset="-78"/>
              </a:rPr>
              <a:t>ادامه فعاليت</a:t>
            </a:r>
            <a:endParaRPr kumimoji="1" lang="en-US" dirty="0">
              <a:solidFill>
                <a:srgbClr val="0000CC"/>
              </a:solidFill>
              <a:cs typeface="B Nazanin" pitchFamily="2" charset="-78"/>
            </a:endParaRPr>
          </a:p>
        </p:txBody>
      </p:sp>
      <p:sp>
        <p:nvSpPr>
          <p:cNvPr id="4" name="Rectangle 13"/>
          <p:cNvSpPr>
            <a:spLocks noChangeArrowheads="1"/>
          </p:cNvSpPr>
          <p:nvPr/>
        </p:nvSpPr>
        <p:spPr bwMode="auto">
          <a:xfrm>
            <a:off x="4997450" y="4033838"/>
            <a:ext cx="1955800" cy="82391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lIns="65306" tIns="32653" rIns="65306" bIns="32653" anchor="ctr"/>
          <a:lstStyle/>
          <a:p>
            <a:pPr algn="ctr" defTabSz="652463">
              <a:spcBef>
                <a:spcPct val="20000"/>
              </a:spcBef>
              <a:defRPr/>
            </a:pPr>
            <a:r>
              <a:rPr kumimoji="1" lang="fa-IR" dirty="0">
                <a:solidFill>
                  <a:srgbClr val="0000CC"/>
                </a:solidFill>
                <a:cs typeface="B Nazanin" pitchFamily="2" charset="-78"/>
              </a:rPr>
              <a:t>برنامه ها و اقدامات</a:t>
            </a:r>
          </a:p>
          <a:p>
            <a:pPr algn="ctr" defTabSz="652463">
              <a:spcBef>
                <a:spcPct val="20000"/>
              </a:spcBef>
              <a:defRPr/>
            </a:pPr>
            <a:r>
              <a:rPr kumimoji="1" lang="fa-IR" dirty="0">
                <a:solidFill>
                  <a:srgbClr val="0000CC"/>
                </a:solidFill>
                <a:cs typeface="B Nazanin" pitchFamily="2" charset="-78"/>
              </a:rPr>
              <a:t>اصلاحي</a:t>
            </a:r>
            <a:endParaRPr kumimoji="1" lang="en-US" dirty="0">
              <a:solidFill>
                <a:srgbClr val="0000CC"/>
              </a:solidFill>
              <a:cs typeface="B Nazanin" pitchFamily="2" charset="-78"/>
            </a:endParaRPr>
          </a:p>
        </p:txBody>
      </p:sp>
      <p:sp>
        <p:nvSpPr>
          <p:cNvPr id="5" name="AutoShape 14"/>
          <p:cNvSpPr>
            <a:spLocks noChangeArrowheads="1"/>
          </p:cNvSpPr>
          <p:nvPr/>
        </p:nvSpPr>
        <p:spPr bwMode="auto">
          <a:xfrm>
            <a:off x="4813301" y="2357439"/>
            <a:ext cx="2282825" cy="1214437"/>
          </a:xfrm>
          <a:prstGeom prst="diamond">
            <a:avLst/>
          </a:prstGeom>
          <a:ln>
            <a:headEnd/>
            <a:tailEnd/>
          </a:ln>
        </p:spPr>
        <p:style>
          <a:lnRef idx="2">
            <a:schemeClr val="accent2"/>
          </a:lnRef>
          <a:fillRef idx="1">
            <a:schemeClr val="lt1"/>
          </a:fillRef>
          <a:effectRef idx="0">
            <a:schemeClr val="accent2"/>
          </a:effectRef>
          <a:fontRef idx="minor">
            <a:schemeClr val="dk1"/>
          </a:fontRef>
        </p:style>
        <p:txBody>
          <a:bodyPr wrap="none" lIns="65306" tIns="32653" rIns="65306" bIns="32653" anchor="ctr"/>
          <a:lstStyle/>
          <a:p>
            <a:pPr algn="ctr" defTabSz="652463">
              <a:spcBef>
                <a:spcPct val="20000"/>
              </a:spcBef>
              <a:defRPr/>
            </a:pPr>
            <a:r>
              <a:rPr kumimoji="1" lang="fa-IR" sz="1500" b="1" dirty="0">
                <a:solidFill>
                  <a:srgbClr val="056000"/>
                </a:solidFill>
                <a:cs typeface="B Nazanin" pitchFamily="2" charset="-78"/>
              </a:rPr>
              <a:t>آيا</a:t>
            </a:r>
          </a:p>
          <a:p>
            <a:pPr algn="ctr" defTabSz="652463">
              <a:spcBef>
                <a:spcPct val="20000"/>
              </a:spcBef>
              <a:defRPr/>
            </a:pPr>
            <a:r>
              <a:rPr kumimoji="1" lang="fa-IR" sz="1500" b="1" dirty="0">
                <a:solidFill>
                  <a:srgbClr val="056000"/>
                </a:solidFill>
                <a:cs typeface="B Nazanin" pitchFamily="2" charset="-78"/>
              </a:rPr>
              <a:t>عملكردها با استانداردها</a:t>
            </a:r>
          </a:p>
          <a:p>
            <a:pPr algn="ctr" defTabSz="652463">
              <a:spcBef>
                <a:spcPct val="20000"/>
              </a:spcBef>
              <a:defRPr/>
            </a:pPr>
            <a:r>
              <a:rPr kumimoji="1" lang="fa-IR" sz="1500" b="1" dirty="0">
                <a:solidFill>
                  <a:srgbClr val="056000"/>
                </a:solidFill>
                <a:cs typeface="B Nazanin" pitchFamily="2" charset="-78"/>
              </a:rPr>
              <a:t>منطبق هستند؟</a:t>
            </a:r>
            <a:endParaRPr kumimoji="1" lang="en-US" sz="1500" b="1" dirty="0">
              <a:solidFill>
                <a:srgbClr val="056000"/>
              </a:solidFill>
              <a:cs typeface="B Nazanin" pitchFamily="2" charset="-78"/>
            </a:endParaRPr>
          </a:p>
        </p:txBody>
      </p:sp>
      <p:sp>
        <p:nvSpPr>
          <p:cNvPr id="6" name="Rectangle 15"/>
          <p:cNvSpPr>
            <a:spLocks noChangeArrowheads="1"/>
          </p:cNvSpPr>
          <p:nvPr/>
        </p:nvSpPr>
        <p:spPr bwMode="auto">
          <a:xfrm>
            <a:off x="7596189" y="2357439"/>
            <a:ext cx="2143125" cy="12858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lIns="65306" tIns="32653" rIns="65306" bIns="32653" anchor="ctr"/>
          <a:lstStyle/>
          <a:p>
            <a:pPr algn="ctr" defTabSz="652463">
              <a:spcBef>
                <a:spcPct val="20000"/>
              </a:spcBef>
              <a:defRPr/>
            </a:pPr>
            <a:r>
              <a:rPr kumimoji="1" lang="fa-IR" dirty="0">
                <a:solidFill>
                  <a:srgbClr val="0000CC"/>
                </a:solidFill>
                <a:cs typeface="B Nazanin" pitchFamily="2" charset="-78"/>
              </a:rPr>
              <a:t>معيارها و</a:t>
            </a:r>
          </a:p>
          <a:p>
            <a:pPr algn="ctr" defTabSz="652463">
              <a:spcBef>
                <a:spcPct val="20000"/>
              </a:spcBef>
              <a:defRPr/>
            </a:pPr>
            <a:r>
              <a:rPr kumimoji="1" lang="fa-IR" dirty="0">
                <a:solidFill>
                  <a:srgbClr val="0000CC"/>
                </a:solidFill>
                <a:cs typeface="B Nazanin" pitchFamily="2" charset="-78"/>
              </a:rPr>
              <a:t>استانداردهاي عملكرد</a:t>
            </a:r>
            <a:endParaRPr kumimoji="1" lang="en-US" dirty="0">
              <a:solidFill>
                <a:srgbClr val="0000CC"/>
              </a:solidFill>
              <a:cs typeface="B Nazanin" pitchFamily="2" charset="-78"/>
            </a:endParaRPr>
          </a:p>
        </p:txBody>
      </p:sp>
      <p:sp>
        <p:nvSpPr>
          <p:cNvPr id="17" name="AutoShape 26"/>
          <p:cNvSpPr>
            <a:spLocks noChangeArrowheads="1"/>
          </p:cNvSpPr>
          <p:nvPr/>
        </p:nvSpPr>
        <p:spPr bwMode="auto">
          <a:xfrm rot="16200000">
            <a:off x="5730876" y="1954213"/>
            <a:ext cx="461962" cy="411163"/>
          </a:xfrm>
          <a:prstGeom prst="notchedRightArrow">
            <a:avLst>
              <a:gd name="adj1" fmla="val 50000"/>
              <a:gd name="adj2" fmla="val 28089"/>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fa-IR"/>
          </a:p>
        </p:txBody>
      </p:sp>
      <p:sp>
        <p:nvSpPr>
          <p:cNvPr id="18" name="AutoShape 27"/>
          <p:cNvSpPr>
            <a:spLocks noChangeArrowheads="1"/>
          </p:cNvSpPr>
          <p:nvPr/>
        </p:nvSpPr>
        <p:spPr bwMode="auto">
          <a:xfrm rot="10800000">
            <a:off x="7096125" y="2786064"/>
            <a:ext cx="463550" cy="357187"/>
          </a:xfrm>
          <a:prstGeom prst="notchedRightArrow">
            <a:avLst>
              <a:gd name="adj1" fmla="val 50000"/>
              <a:gd name="adj2" fmla="val 37436"/>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fa-IR"/>
          </a:p>
        </p:txBody>
      </p:sp>
      <p:sp>
        <p:nvSpPr>
          <p:cNvPr id="20" name="Text Box 29"/>
          <p:cNvSpPr txBox="1">
            <a:spLocks noChangeArrowheads="1"/>
          </p:cNvSpPr>
          <p:nvPr/>
        </p:nvSpPr>
        <p:spPr bwMode="auto">
          <a:xfrm>
            <a:off x="6035675" y="2071689"/>
            <a:ext cx="488950" cy="342943"/>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lIns="65306" tIns="32653" rIns="65306" bIns="32653">
            <a:spAutoFit/>
          </a:bodyPr>
          <a:lstStyle/>
          <a:p>
            <a:pPr algn="ctr" defTabSz="652463">
              <a:spcBef>
                <a:spcPct val="50000"/>
              </a:spcBef>
              <a:defRPr/>
            </a:pPr>
            <a:r>
              <a:rPr kumimoji="1" lang="fa-IR" b="1" dirty="0">
                <a:solidFill>
                  <a:srgbClr val="0000CC"/>
                </a:solidFill>
                <a:cs typeface="B Nazanin" pitchFamily="2" charset="-78"/>
              </a:rPr>
              <a:t>بله</a:t>
            </a:r>
            <a:endParaRPr kumimoji="1" lang="en-US" b="1" dirty="0">
              <a:solidFill>
                <a:srgbClr val="0000CC"/>
              </a:solidFill>
              <a:cs typeface="B Nazanin" pitchFamily="2" charset="-78"/>
            </a:endParaRPr>
          </a:p>
        </p:txBody>
      </p:sp>
      <p:sp>
        <p:nvSpPr>
          <p:cNvPr id="22" name="Text Box 31"/>
          <p:cNvSpPr txBox="1">
            <a:spLocks noChangeArrowheads="1"/>
          </p:cNvSpPr>
          <p:nvPr/>
        </p:nvSpPr>
        <p:spPr bwMode="auto">
          <a:xfrm>
            <a:off x="1952625" y="360364"/>
            <a:ext cx="8001000" cy="496887"/>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lIns="65306" tIns="32653" rIns="65306" bIns="32653">
            <a:spAutoFit/>
          </a:bodyPr>
          <a:lstStyle/>
          <a:p>
            <a:pPr algn="ctr" defTabSz="652463">
              <a:spcBef>
                <a:spcPct val="50000"/>
              </a:spcBef>
              <a:defRPr/>
            </a:pPr>
            <a:r>
              <a:rPr kumimoji="1" lang="fa-IR" sz="2800" b="1" dirty="0" smtClean="0">
                <a:solidFill>
                  <a:srgbClr val="056000"/>
                </a:solidFill>
                <a:cs typeface="B Titr" pitchFamily="2" charset="-78"/>
              </a:rPr>
              <a:t>فرایند </a:t>
            </a:r>
            <a:r>
              <a:rPr kumimoji="1" lang="fa-IR" sz="2800" b="1" dirty="0">
                <a:solidFill>
                  <a:srgbClr val="056000"/>
                </a:solidFill>
                <a:cs typeface="B Titr" pitchFamily="2" charset="-78"/>
              </a:rPr>
              <a:t>كنترل</a:t>
            </a:r>
            <a:endParaRPr kumimoji="1" lang="en-US" sz="2800" b="1" dirty="0">
              <a:solidFill>
                <a:srgbClr val="056000"/>
              </a:solidFill>
              <a:cs typeface="B Titr" pitchFamily="2" charset="-78"/>
            </a:endParaRPr>
          </a:p>
        </p:txBody>
      </p:sp>
      <p:sp>
        <p:nvSpPr>
          <p:cNvPr id="23" name="AutoShape 26"/>
          <p:cNvSpPr>
            <a:spLocks noChangeArrowheads="1"/>
          </p:cNvSpPr>
          <p:nvPr/>
        </p:nvSpPr>
        <p:spPr bwMode="auto">
          <a:xfrm rot="16200000" flipH="1">
            <a:off x="5694363" y="3544888"/>
            <a:ext cx="500062" cy="411162"/>
          </a:xfrm>
          <a:prstGeom prst="notchedRightArrow">
            <a:avLst>
              <a:gd name="adj1" fmla="val 50000"/>
              <a:gd name="adj2" fmla="val 28089"/>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fa-IR"/>
          </a:p>
        </p:txBody>
      </p:sp>
      <p:sp>
        <p:nvSpPr>
          <p:cNvPr id="24" name="Text Box 29"/>
          <p:cNvSpPr txBox="1">
            <a:spLocks noChangeArrowheads="1"/>
          </p:cNvSpPr>
          <p:nvPr/>
        </p:nvSpPr>
        <p:spPr bwMode="auto">
          <a:xfrm>
            <a:off x="6024563" y="3484564"/>
            <a:ext cx="488950" cy="342943"/>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lIns="65306" tIns="32653" rIns="65306" bIns="32653">
            <a:spAutoFit/>
          </a:bodyPr>
          <a:lstStyle/>
          <a:p>
            <a:pPr algn="ctr" defTabSz="652463">
              <a:spcBef>
                <a:spcPct val="50000"/>
              </a:spcBef>
              <a:defRPr/>
            </a:pPr>
            <a:r>
              <a:rPr kumimoji="1" lang="fa-IR" b="1" dirty="0">
                <a:solidFill>
                  <a:srgbClr val="0000CC"/>
                </a:solidFill>
                <a:cs typeface="B Nazanin" pitchFamily="2" charset="-78"/>
              </a:rPr>
              <a:t>خیر</a:t>
            </a:r>
            <a:endParaRPr kumimoji="1" lang="en-US" b="1" dirty="0">
              <a:solidFill>
                <a:srgbClr val="0000CC"/>
              </a:solidFill>
              <a:cs typeface="B Nazanin" pitchFamily="2" charset="-78"/>
            </a:endParaRPr>
          </a:p>
        </p:txBody>
      </p:sp>
      <p:sp>
        <p:nvSpPr>
          <p:cNvPr id="25" name="AutoShape 27"/>
          <p:cNvSpPr>
            <a:spLocks noChangeArrowheads="1"/>
          </p:cNvSpPr>
          <p:nvPr/>
        </p:nvSpPr>
        <p:spPr bwMode="auto">
          <a:xfrm rot="10800000" flipH="1">
            <a:off x="4310063" y="2786064"/>
            <a:ext cx="500062" cy="357187"/>
          </a:xfrm>
          <a:prstGeom prst="notchedRightArrow">
            <a:avLst>
              <a:gd name="adj1" fmla="val 50000"/>
              <a:gd name="adj2" fmla="val 37436"/>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fa-IR"/>
          </a:p>
        </p:txBody>
      </p:sp>
      <p:sp>
        <p:nvSpPr>
          <p:cNvPr id="26" name="Rectangle 15"/>
          <p:cNvSpPr>
            <a:spLocks noChangeArrowheads="1"/>
          </p:cNvSpPr>
          <p:nvPr/>
        </p:nvSpPr>
        <p:spPr bwMode="auto">
          <a:xfrm>
            <a:off x="2095501" y="2357439"/>
            <a:ext cx="2149475" cy="12858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lIns="65306" tIns="32653" rIns="65306" bIns="32653" anchor="ctr"/>
          <a:lstStyle/>
          <a:p>
            <a:pPr algn="ctr" defTabSz="652463">
              <a:spcBef>
                <a:spcPct val="50000"/>
              </a:spcBef>
              <a:defRPr/>
            </a:pPr>
            <a:r>
              <a:rPr kumimoji="1" lang="fa-IR" dirty="0">
                <a:solidFill>
                  <a:srgbClr val="0000CC"/>
                </a:solidFill>
                <a:cs typeface="B Nazanin" pitchFamily="2" charset="-78"/>
              </a:rPr>
              <a:t>نتايج عملكرد در مرحله </a:t>
            </a:r>
            <a:r>
              <a:rPr kumimoji="1" lang="fa-IR" dirty="0" smtClean="0">
                <a:solidFill>
                  <a:srgbClr val="0000CC"/>
                </a:solidFill>
                <a:cs typeface="B Nazanin" pitchFamily="2" charset="-78"/>
              </a:rPr>
              <a:t>بعد</a:t>
            </a:r>
            <a:endParaRPr kumimoji="1" lang="fa-IR" dirty="0">
              <a:solidFill>
                <a:srgbClr val="0000CC"/>
              </a:solidFill>
              <a:cs typeface="B Nazanin" pitchFamily="2" charset="-78"/>
            </a:endParaRPr>
          </a:p>
        </p:txBody>
      </p:sp>
      <p:cxnSp>
        <p:nvCxnSpPr>
          <p:cNvPr id="28" name="Shape 27"/>
          <p:cNvCxnSpPr>
            <a:stCxn id="4" idx="1"/>
          </p:cNvCxnSpPr>
          <p:nvPr/>
        </p:nvCxnSpPr>
        <p:spPr>
          <a:xfrm rot="10800000">
            <a:off x="4238626" y="3643314"/>
            <a:ext cx="758825" cy="803275"/>
          </a:xfrm>
          <a:prstGeom prst="bentConnector2">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9" name="Right Brace 28"/>
          <p:cNvSpPr/>
          <p:nvPr/>
        </p:nvSpPr>
        <p:spPr>
          <a:xfrm rot="16200000">
            <a:off x="8417720" y="2750345"/>
            <a:ext cx="357187" cy="2143125"/>
          </a:xfrm>
          <a:prstGeom prst="rightBrace">
            <a:avLst>
              <a:gd name="adj1" fmla="val 34631"/>
              <a:gd name="adj2" fmla="val 50000"/>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31" name="Right Brace 30"/>
          <p:cNvSpPr/>
          <p:nvPr/>
        </p:nvSpPr>
        <p:spPr>
          <a:xfrm rot="16200000">
            <a:off x="2881314" y="3071814"/>
            <a:ext cx="357187" cy="1500187"/>
          </a:xfrm>
          <a:prstGeom prst="rightBrace">
            <a:avLst>
              <a:gd name="adj1" fmla="val 34631"/>
              <a:gd name="adj2" fmla="val 50000"/>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2" name="Slide Number Placeholder 1"/>
          <p:cNvSpPr>
            <a:spLocks noGrp="1"/>
          </p:cNvSpPr>
          <p:nvPr>
            <p:ph type="sldNum" sz="quarter" idx="12"/>
          </p:nvPr>
        </p:nvSpPr>
        <p:spPr/>
        <p:txBody>
          <a:bodyPr/>
          <a:lstStyle/>
          <a:p>
            <a:fld id="{2E913F20-3FAA-4128-8D06-C3B0AA9DFCF9}" type="slidenum">
              <a:rPr lang="en-US" smtClean="0"/>
              <a:t>196</a:t>
            </a:fld>
            <a:endParaRPr lang="en-US"/>
          </a:p>
        </p:txBody>
      </p:sp>
    </p:spTree>
    <p:extLst>
      <p:ext uri="{BB962C8B-B14F-4D97-AF65-F5344CB8AC3E}">
        <p14:creationId xmlns:p14="http://schemas.microsoft.com/office/powerpoint/2010/main" val="3077670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par>
                          <p:cTn id="17" fill="hold">
                            <p:stCondLst>
                              <p:cond delay="1500"/>
                            </p:stCondLst>
                            <p:childTnLst>
                              <p:par>
                                <p:cTn id="18" presetID="4"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500"/>
                                        <p:tgtEl>
                                          <p:spTgt spid="5"/>
                                        </p:tgtEl>
                                      </p:cBhvr>
                                    </p:animEffect>
                                  </p:childTnLst>
                                </p:cTn>
                              </p:par>
                            </p:childTnLst>
                          </p:cTn>
                        </p:par>
                        <p:par>
                          <p:cTn id="21" fill="hold">
                            <p:stCondLst>
                              <p:cond delay="2000"/>
                            </p:stCondLst>
                            <p:childTnLst>
                              <p:par>
                                <p:cTn id="22" presetID="4"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in)">
                                      <p:cBhvr>
                                        <p:cTn id="24" dur="500"/>
                                        <p:tgtEl>
                                          <p:spTgt spid="6"/>
                                        </p:tgtEl>
                                      </p:cBhvr>
                                    </p:animEffect>
                                  </p:childTnLst>
                                </p:cTn>
                              </p:par>
                              <p:par>
                                <p:cTn id="25" presetID="1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slide(fromBottom)">
                                      <p:cBhvr>
                                        <p:cTn id="27" dur="500"/>
                                        <p:tgtEl>
                                          <p:spTgt spid="30"/>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slide(fromBottom)">
                                      <p:cBhvr>
                                        <p:cTn id="30" dur="500"/>
                                        <p:tgtEl>
                                          <p:spTgt spid="29"/>
                                        </p:tgtEl>
                                      </p:cBhvr>
                                    </p:animEffect>
                                  </p:childTnLst>
                                </p:cTn>
                              </p:par>
                            </p:childTnLst>
                          </p:cTn>
                        </p:par>
                        <p:par>
                          <p:cTn id="31" fill="hold">
                            <p:stCondLst>
                              <p:cond delay="2500"/>
                            </p:stCondLst>
                            <p:childTnLst>
                              <p:par>
                                <p:cTn id="32" presetID="4"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ox(in)">
                                      <p:cBhvr>
                                        <p:cTn id="34" dur="500"/>
                                        <p:tgtEl>
                                          <p:spTgt spid="17"/>
                                        </p:tgtEl>
                                      </p:cBhvr>
                                    </p:animEffect>
                                  </p:childTnLst>
                                </p:cTn>
                              </p:par>
                            </p:childTnLst>
                          </p:cTn>
                        </p:par>
                        <p:par>
                          <p:cTn id="35" fill="hold">
                            <p:stCondLst>
                              <p:cond delay="3000"/>
                            </p:stCondLst>
                            <p:childTnLst>
                              <p:par>
                                <p:cTn id="36" presetID="4" presetClass="entr" presetSubtype="16"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ox(in)">
                                      <p:cBhvr>
                                        <p:cTn id="38" dur="500"/>
                                        <p:tgtEl>
                                          <p:spTgt spid="18"/>
                                        </p:tgtEl>
                                      </p:cBhvr>
                                    </p:animEffect>
                                  </p:childTnLst>
                                </p:cTn>
                              </p:par>
                            </p:childTnLst>
                          </p:cTn>
                        </p:par>
                        <p:par>
                          <p:cTn id="39" fill="hold">
                            <p:stCondLst>
                              <p:cond delay="3500"/>
                            </p:stCondLst>
                            <p:childTnLst>
                              <p:par>
                                <p:cTn id="40" presetID="4" presetClass="entr" presetSubtype="16"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ox(in)">
                                      <p:cBhvr>
                                        <p:cTn id="42" dur="500"/>
                                        <p:tgtEl>
                                          <p:spTgt spid="20"/>
                                        </p:tgtEl>
                                      </p:cBhvr>
                                    </p:animEffect>
                                  </p:childTnLst>
                                </p:cTn>
                              </p:par>
                            </p:childTnLst>
                          </p:cTn>
                        </p:par>
                        <p:par>
                          <p:cTn id="43" fill="hold">
                            <p:stCondLst>
                              <p:cond delay="4000"/>
                            </p:stCondLst>
                            <p:childTnLst>
                              <p:par>
                                <p:cTn id="44" presetID="4" presetClass="entr" presetSubtype="16" fill="hold" grpId="1"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ox(in)">
                                      <p:cBhvr>
                                        <p:cTn id="46" dur="500"/>
                                        <p:tgtEl>
                                          <p:spTgt spid="22"/>
                                        </p:tgtEl>
                                      </p:cBhvr>
                                    </p:animEffect>
                                  </p:childTnLst>
                                </p:cTn>
                              </p:par>
                            </p:childTnLst>
                          </p:cTn>
                        </p:par>
                        <p:par>
                          <p:cTn id="47" fill="hold">
                            <p:stCondLst>
                              <p:cond delay="4500"/>
                            </p:stCondLst>
                            <p:childTnLst>
                              <p:par>
                                <p:cTn id="48" presetID="4" presetClass="entr" presetSubtype="16"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ox(in)">
                                      <p:cBhvr>
                                        <p:cTn id="50" dur="500"/>
                                        <p:tgtEl>
                                          <p:spTgt spid="23"/>
                                        </p:tgtEl>
                                      </p:cBhvr>
                                    </p:animEffect>
                                  </p:childTnLst>
                                </p:cTn>
                              </p:par>
                            </p:childTnLst>
                          </p:cTn>
                        </p:par>
                        <p:par>
                          <p:cTn id="51" fill="hold">
                            <p:stCondLst>
                              <p:cond delay="5000"/>
                            </p:stCondLst>
                            <p:childTnLst>
                              <p:par>
                                <p:cTn id="52" presetID="4" presetClass="entr" presetSubtype="16"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ox(in)">
                                      <p:cBhvr>
                                        <p:cTn id="54" dur="500"/>
                                        <p:tgtEl>
                                          <p:spTgt spid="24"/>
                                        </p:tgtEl>
                                      </p:cBhvr>
                                    </p:animEffect>
                                  </p:childTnLst>
                                </p:cTn>
                              </p:par>
                            </p:childTnLst>
                          </p:cTn>
                        </p:par>
                        <p:par>
                          <p:cTn id="55" fill="hold">
                            <p:stCondLst>
                              <p:cond delay="5500"/>
                            </p:stCondLst>
                            <p:childTnLst>
                              <p:par>
                                <p:cTn id="56" presetID="4" presetClass="entr" presetSubtype="16"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ox(in)">
                                      <p:cBhvr>
                                        <p:cTn id="58" dur="500"/>
                                        <p:tgtEl>
                                          <p:spTgt spid="25"/>
                                        </p:tgtEl>
                                      </p:cBhvr>
                                    </p:animEffect>
                                  </p:childTnLst>
                                </p:cTn>
                              </p:par>
                            </p:childTnLst>
                          </p:cTn>
                        </p:par>
                        <p:par>
                          <p:cTn id="59" fill="hold">
                            <p:stCondLst>
                              <p:cond delay="6000"/>
                            </p:stCondLst>
                            <p:childTnLst>
                              <p:par>
                                <p:cTn id="60" presetID="4" presetClass="entr" presetSubtype="16"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ox(in)">
                                      <p:cBhvr>
                                        <p:cTn id="62" dur="500"/>
                                        <p:tgtEl>
                                          <p:spTgt spid="26"/>
                                        </p:tgtEl>
                                      </p:cBhvr>
                                    </p:animEffect>
                                  </p:childTnLst>
                                </p:cTn>
                              </p:par>
                            </p:childTnLst>
                          </p:cTn>
                        </p:par>
                        <p:par>
                          <p:cTn id="63" fill="hold">
                            <p:stCondLst>
                              <p:cond delay="6500"/>
                            </p:stCondLst>
                            <p:childTnLst>
                              <p:par>
                                <p:cTn id="64" presetID="12" presetClass="entr" presetSubtype="4" fill="hold"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slide(fromBottom)">
                                      <p:cBhvr>
                                        <p:cTn id="66" dur="500"/>
                                        <p:tgtEl>
                                          <p:spTgt spid="32"/>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slide(fromBottom)">
                                      <p:cBhvr>
                                        <p:cTn id="69" dur="500"/>
                                        <p:tgtEl>
                                          <p:spTgt spid="31"/>
                                        </p:tgtEl>
                                      </p:cBhvr>
                                    </p:animEffect>
                                  </p:childTnLst>
                                </p:cTn>
                              </p:par>
                              <p:par>
                                <p:cTn id="70" presetID="18" presetClass="entr" presetSubtype="9"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strips(upLeft)">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7" grpId="0" animBg="1"/>
      <p:bldP spid="18" grpId="0" animBg="1"/>
      <p:bldP spid="20" grpId="0"/>
      <p:bldP spid="22" grpId="0"/>
      <p:bldP spid="22" grpId="1"/>
      <p:bldP spid="23" grpId="0" animBg="1"/>
      <p:bldP spid="24" grpId="0"/>
      <p:bldP spid="25" grpId="0" animBg="1"/>
      <p:bldP spid="26" grpId="0" animBg="1"/>
      <p:bldP spid="29" grpId="0" animBg="1"/>
      <p:bldP spid="31"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820271" y="692696"/>
            <a:ext cx="11093823" cy="5688632"/>
          </a:xfrm>
          <a:prstGeom prst="roundRect">
            <a:avLst>
              <a:gd name="adj" fmla="val 3983"/>
            </a:avLst>
          </a:prstGeom>
          <a:ln w="31750">
            <a:solidFill>
              <a:srgbClr val="006600"/>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tIns="457200" bIns="182880" rtlCol="0" anchor="ctr"/>
          <a:lstStyle/>
          <a:p>
            <a:pPr algn="justLow" rtl="1">
              <a:lnSpc>
                <a:spcPct val="150000"/>
              </a:lnSpc>
            </a:pPr>
            <a:endParaRPr lang="fa-IR" dirty="0">
              <a:solidFill>
                <a:schemeClr val="tx1"/>
              </a:solidFill>
            </a:endParaRPr>
          </a:p>
        </p:txBody>
      </p:sp>
      <p:sp>
        <p:nvSpPr>
          <p:cNvPr id="12" name="Plaque 11"/>
          <p:cNvSpPr/>
          <p:nvPr/>
        </p:nvSpPr>
        <p:spPr>
          <a:xfrm>
            <a:off x="6755758" y="260648"/>
            <a:ext cx="5158336" cy="864096"/>
          </a:xfrm>
          <a:prstGeom prst="plaque">
            <a:avLst>
              <a:gd name="adj" fmla="val 50000"/>
            </a:avLst>
          </a:prstGeom>
          <a:solidFill>
            <a:schemeClr val="lt1"/>
          </a:solidFill>
          <a:ln>
            <a:solidFill>
              <a:schemeClr val="accent4">
                <a:lumMod val="50000"/>
              </a:schemeClr>
            </a:solidFill>
          </a:ln>
          <a:effectLst>
            <a:glow rad="101600">
              <a:schemeClr val="accent3">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spcBef>
                <a:spcPts val="600"/>
              </a:spcBef>
            </a:pPr>
            <a:r>
              <a:rPr lang="fa-IR" sz="2800" b="1" dirty="0">
                <a:ln w="11430"/>
                <a:solidFill>
                  <a:schemeClr val="tx1"/>
                </a:solidFill>
                <a:effectLst>
                  <a:outerShdw blurRad="50800" dist="39000" dir="5460000" algn="tl">
                    <a:srgbClr val="000000">
                      <a:alpha val="38000"/>
                    </a:srgbClr>
                  </a:outerShdw>
                </a:effectLst>
                <a:cs typeface="B Homa" panose="00000400000000000000" pitchFamily="2" charset="-78"/>
              </a:rPr>
              <a:t>تعاريف مختلف كنترل استراتژيك</a:t>
            </a:r>
          </a:p>
        </p:txBody>
      </p:sp>
      <p:graphicFrame>
        <p:nvGraphicFramePr>
          <p:cNvPr id="4" name="Diagram 3"/>
          <p:cNvGraphicFramePr/>
          <p:nvPr>
            <p:extLst>
              <p:ext uri="{D42A27DB-BD31-4B8C-83A1-F6EECF244321}">
                <p14:modId xmlns:p14="http://schemas.microsoft.com/office/powerpoint/2010/main" val="3212750032"/>
              </p:ext>
            </p:extLst>
          </p:nvPr>
        </p:nvGraphicFramePr>
        <p:xfrm>
          <a:off x="820271" y="1124743"/>
          <a:ext cx="10905564" cy="5410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a:xfrm>
            <a:off x="0" y="759619"/>
            <a:ext cx="779767" cy="365125"/>
          </a:xfrm>
        </p:spPr>
        <p:txBody>
          <a:bodyPr/>
          <a:lstStyle/>
          <a:p>
            <a:fld id="{2E913F20-3FAA-4128-8D06-C3B0AA9DFCF9}" type="slidenum">
              <a:rPr lang="en-US" smtClean="0"/>
              <a:t>197</a:t>
            </a:fld>
            <a:endParaRPr lang="en-US"/>
          </a:p>
        </p:txBody>
      </p:sp>
    </p:spTree>
    <p:extLst>
      <p:ext uri="{BB962C8B-B14F-4D97-AF65-F5344CB8AC3E}">
        <p14:creationId xmlns:p14="http://schemas.microsoft.com/office/powerpoint/2010/main" val="1549762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11"/>
          <p:cNvGrpSpPr>
            <a:grpSpLocks noChangeAspect="1"/>
          </p:cNvGrpSpPr>
          <p:nvPr/>
        </p:nvGrpSpPr>
        <p:grpSpPr bwMode="auto">
          <a:xfrm>
            <a:off x="2166939" y="541339"/>
            <a:ext cx="7058025" cy="5387975"/>
            <a:chOff x="2484" y="1891"/>
            <a:chExt cx="2716" cy="2354"/>
          </a:xfrm>
        </p:grpSpPr>
        <p:sp>
          <p:nvSpPr>
            <p:cNvPr id="240657" name="_s1028"/>
            <p:cNvSpPr>
              <a:spLocks noChangeArrowheads="1"/>
            </p:cNvSpPr>
            <p:nvPr/>
          </p:nvSpPr>
          <p:spPr bwMode="auto">
            <a:xfrm flipV="1">
              <a:off x="2484" y="3909"/>
              <a:ext cx="2716"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569 w 21600"/>
                <a:gd name="T13" fmla="*/ 2571 h 21600"/>
                <a:gd name="T14" fmla="*/ 19031 w 21600"/>
                <a:gd name="T15" fmla="*/ 19029 h 21600"/>
              </a:gdLst>
              <a:ahLst/>
              <a:cxnLst>
                <a:cxn ang="T8">
                  <a:pos x="T0" y="T1"/>
                </a:cxn>
                <a:cxn ang="T9">
                  <a:pos x="T2" y="T3"/>
                </a:cxn>
                <a:cxn ang="T10">
                  <a:pos x="T4" y="T5"/>
                </a:cxn>
                <a:cxn ang="T11">
                  <a:pos x="T6" y="T7"/>
                </a:cxn>
              </a:cxnLst>
              <a:rect l="T12" t="T13" r="T14" b="T15"/>
              <a:pathLst>
                <a:path w="21600" h="21600">
                  <a:moveTo>
                    <a:pt x="0" y="0"/>
                  </a:moveTo>
                  <a:lnTo>
                    <a:pt x="1543" y="21600"/>
                  </a:lnTo>
                  <a:lnTo>
                    <a:pt x="20057" y="21600"/>
                  </a:lnTo>
                  <a:lnTo>
                    <a:pt x="21600" y="0"/>
                  </a:lnTo>
                  <a:close/>
                </a:path>
              </a:pathLst>
            </a:custGeom>
            <a:gradFill rotWithShape="1">
              <a:gsLst>
                <a:gs pos="0">
                  <a:schemeClr val="folHlink"/>
                </a:gs>
                <a:gs pos="100000">
                  <a:schemeClr val="bg1"/>
                </a:gs>
              </a:gsLst>
              <a:path path="rect">
                <a:fillToRect l="100000" b="100000"/>
              </a:path>
            </a:gradFill>
            <a:ln w="9525">
              <a:miter lim="800000"/>
              <a:headEnd/>
              <a:tailEnd/>
            </a:ln>
            <a:scene3d>
              <a:camera prst="legacyObliqueTopRight"/>
              <a:lightRig rig="legacyFlat3" dir="b"/>
            </a:scene3d>
            <a:sp3d extrusionH="887400" prstMaterial="legacyMatte">
              <a:bevelT w="13500" h="13500" prst="angle"/>
              <a:bevelB w="13500" h="13500" prst="angle"/>
              <a:extrusionClr>
                <a:schemeClr val="folHlink"/>
              </a:extrusionClr>
            </a:sp3d>
          </p:spPr>
          <p:txBody>
            <a:bodyPr rot="10800000" wrap="none" lIns="115495" tIns="57747" rIns="115495" bIns="57747" anchor="ctr">
              <a:flatTx/>
            </a:bodyPr>
            <a:lstStyle/>
            <a:p>
              <a:pPr algn="ctr" defTabSz="652463">
                <a:spcBef>
                  <a:spcPct val="20000"/>
                </a:spcBef>
              </a:pPr>
              <a:r>
                <a:rPr kumimoji="1" lang="fa-IR" sz="2200" b="1">
                  <a:cs typeface="B Nazanin" pitchFamily="2" charset="-78"/>
                </a:rPr>
                <a:t>بودجه( برحسب میزان هزینه و میزان کار مورد نیاز)</a:t>
              </a:r>
              <a:endParaRPr kumimoji="1" lang="en-US" sz="2200" b="1">
                <a:cs typeface="B Nazanin" pitchFamily="2" charset="-78"/>
              </a:endParaRPr>
            </a:p>
          </p:txBody>
        </p:sp>
        <p:sp>
          <p:nvSpPr>
            <p:cNvPr id="240658" name="_s1029"/>
            <p:cNvSpPr>
              <a:spLocks noChangeArrowheads="1"/>
            </p:cNvSpPr>
            <p:nvPr/>
          </p:nvSpPr>
          <p:spPr bwMode="auto">
            <a:xfrm flipV="1">
              <a:off x="2678" y="3573"/>
              <a:ext cx="2328"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700 w 21600"/>
                <a:gd name="T13" fmla="*/ 2700 h 21600"/>
                <a:gd name="T14" fmla="*/ 18900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800" y="21600"/>
                  </a:lnTo>
                  <a:lnTo>
                    <a:pt x="19800" y="21600"/>
                  </a:lnTo>
                  <a:lnTo>
                    <a:pt x="21600" y="0"/>
                  </a:lnTo>
                  <a:close/>
                </a:path>
              </a:pathLst>
            </a:custGeom>
            <a:gradFill rotWithShape="1">
              <a:gsLst>
                <a:gs pos="0">
                  <a:schemeClr val="bg2"/>
                </a:gs>
                <a:gs pos="100000">
                  <a:schemeClr val="bg1"/>
                </a:gs>
              </a:gsLst>
              <a:path path="rect">
                <a:fillToRect l="100000" b="100000"/>
              </a:path>
            </a:gradFill>
            <a:ln w="9525">
              <a:miter lim="800000"/>
              <a:headEnd/>
              <a:tailEnd/>
            </a:ln>
            <a:scene3d>
              <a:camera prst="legacyObliqueTopRight"/>
              <a:lightRig rig="legacyFlat3" dir="b"/>
            </a:scene3d>
            <a:sp3d extrusionH="887400" prstMaterial="legacyMatte">
              <a:bevelT w="13500" h="13500" prst="angle"/>
              <a:bevelB w="13500" h="13500" prst="angle"/>
              <a:extrusionClr>
                <a:schemeClr val="bg2"/>
              </a:extrusionClr>
            </a:sp3d>
          </p:spPr>
          <p:txBody>
            <a:bodyPr rot="10800000" wrap="none" lIns="115495" tIns="57747" rIns="115495" bIns="57747" anchor="ctr">
              <a:flatTx/>
            </a:bodyPr>
            <a:lstStyle/>
            <a:p>
              <a:pPr algn="ctr" defTabSz="652463">
                <a:spcBef>
                  <a:spcPct val="20000"/>
                </a:spcBef>
              </a:pPr>
              <a:r>
                <a:rPr kumimoji="1" lang="fa-IR" sz="2200" b="1">
                  <a:cs typeface="B Nazanin" pitchFamily="2" charset="-78"/>
                </a:rPr>
                <a:t>برنامه های عملیاتی عمده، جزئی و پشتیبانی</a:t>
              </a:r>
              <a:endParaRPr kumimoji="1" lang="en-US" sz="2200" b="1">
                <a:cs typeface="B Nazanin" pitchFamily="2" charset="-78"/>
              </a:endParaRPr>
            </a:p>
          </p:txBody>
        </p:sp>
        <p:sp>
          <p:nvSpPr>
            <p:cNvPr id="240659" name="_s1030"/>
            <p:cNvSpPr>
              <a:spLocks noChangeArrowheads="1"/>
            </p:cNvSpPr>
            <p:nvPr/>
          </p:nvSpPr>
          <p:spPr bwMode="auto">
            <a:xfrm flipV="1">
              <a:off x="2872" y="3237"/>
              <a:ext cx="1940"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4 w 21600"/>
                <a:gd name="T13" fmla="*/ 2893 h 21600"/>
                <a:gd name="T14" fmla="*/ 18716 w 21600"/>
                <a:gd name="T15" fmla="*/ 18707 h 21600"/>
              </a:gdLst>
              <a:ahLst/>
              <a:cxnLst>
                <a:cxn ang="T8">
                  <a:pos x="T0" y="T1"/>
                </a:cxn>
                <a:cxn ang="T9">
                  <a:pos x="T2" y="T3"/>
                </a:cxn>
                <a:cxn ang="T10">
                  <a:pos x="T4" y="T5"/>
                </a:cxn>
                <a:cxn ang="T11">
                  <a:pos x="T6" y="T7"/>
                </a:cxn>
              </a:cxnLst>
              <a:rect l="T12" t="T13" r="T14" b="T15"/>
              <a:pathLst>
                <a:path w="21600" h="21600">
                  <a:moveTo>
                    <a:pt x="0" y="0"/>
                  </a:moveTo>
                  <a:lnTo>
                    <a:pt x="2160" y="21600"/>
                  </a:lnTo>
                  <a:lnTo>
                    <a:pt x="19440" y="21600"/>
                  </a:lnTo>
                  <a:lnTo>
                    <a:pt x="21600" y="0"/>
                  </a:lnTo>
                  <a:close/>
                </a:path>
              </a:pathLst>
            </a:custGeom>
            <a:gradFill rotWithShape="1">
              <a:gsLst>
                <a:gs pos="0">
                  <a:schemeClr val="hlink"/>
                </a:gs>
                <a:gs pos="100000">
                  <a:schemeClr val="bg1"/>
                </a:gs>
              </a:gsLst>
              <a:path path="rect">
                <a:fillToRect l="100000" b="100000"/>
              </a:path>
            </a:gradFill>
            <a:ln w="9525">
              <a:miter lim="800000"/>
              <a:headEnd/>
              <a:tailEnd/>
            </a:ln>
            <a:scene3d>
              <a:camera prst="legacyObliqueTopRight"/>
              <a:lightRig rig="legacyFlat3" dir="b"/>
            </a:scene3d>
            <a:sp3d extrusionH="887400" prstMaterial="legacyMatte">
              <a:bevelT w="13500" h="13500" prst="angle"/>
              <a:bevelB w="13500" h="13500" prst="angle"/>
              <a:extrusionClr>
                <a:schemeClr val="hlink"/>
              </a:extrusionClr>
            </a:sp3d>
          </p:spPr>
          <p:txBody>
            <a:bodyPr rot="10800000" wrap="none" lIns="115495" tIns="57747" rIns="115495" bIns="57747" anchor="ctr">
              <a:flatTx/>
            </a:bodyPr>
            <a:lstStyle/>
            <a:p>
              <a:pPr algn="ctr" defTabSz="652463">
                <a:spcBef>
                  <a:spcPct val="20000"/>
                </a:spcBef>
              </a:pPr>
              <a:r>
                <a:rPr kumimoji="1" lang="fa-IR" sz="2200" b="1">
                  <a:cs typeface="B Nazanin" pitchFamily="2" charset="-78"/>
                </a:rPr>
                <a:t>رویه ها و مقررات</a:t>
              </a:r>
              <a:endParaRPr kumimoji="1" lang="en-US" sz="2200" b="1">
                <a:cs typeface="B Nazanin" pitchFamily="2" charset="-78"/>
              </a:endParaRPr>
            </a:p>
          </p:txBody>
        </p:sp>
        <p:sp>
          <p:nvSpPr>
            <p:cNvPr id="240660" name="_s1031"/>
            <p:cNvSpPr>
              <a:spLocks noChangeArrowheads="1"/>
            </p:cNvSpPr>
            <p:nvPr/>
          </p:nvSpPr>
          <p:spPr bwMode="auto">
            <a:xfrm flipV="1">
              <a:off x="3066" y="2901"/>
              <a:ext cx="1552"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45 w 21600"/>
                <a:gd name="T13" fmla="*/ 3150 h 21600"/>
                <a:gd name="T14" fmla="*/ 18455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close/>
                </a:path>
              </a:pathLst>
            </a:custGeom>
            <a:gradFill rotWithShape="1">
              <a:gsLst>
                <a:gs pos="0">
                  <a:schemeClr val="accent2"/>
                </a:gs>
                <a:gs pos="100000">
                  <a:schemeClr val="bg1"/>
                </a:gs>
              </a:gsLst>
              <a:path path="rect">
                <a:fillToRect l="100000" b="100000"/>
              </a:path>
            </a:gradFill>
            <a:ln w="9525">
              <a:miter lim="800000"/>
              <a:headEnd/>
              <a:tailEnd/>
            </a:ln>
            <a:scene3d>
              <a:camera prst="legacyObliqueTopRight"/>
              <a:lightRig rig="legacyFlat3" dir="b"/>
            </a:scene3d>
            <a:sp3d extrusionH="887400" prstMaterial="legacyMatte">
              <a:bevelT w="13500" h="13500" prst="angle"/>
              <a:bevelB w="13500" h="13500" prst="angle"/>
              <a:extrusionClr>
                <a:schemeClr val="accent2"/>
              </a:extrusionClr>
            </a:sp3d>
          </p:spPr>
          <p:txBody>
            <a:bodyPr rot="10800000" wrap="none" lIns="115495" tIns="57747" rIns="115495" bIns="57747" anchor="ctr">
              <a:flatTx/>
            </a:bodyPr>
            <a:lstStyle/>
            <a:p>
              <a:pPr algn="ctr" defTabSz="652463">
                <a:spcBef>
                  <a:spcPct val="20000"/>
                </a:spcBef>
              </a:pPr>
              <a:r>
                <a:rPr kumimoji="1" lang="fa-IR" sz="2200" b="1">
                  <a:cs typeface="B Nazanin" pitchFamily="2" charset="-78"/>
                </a:rPr>
                <a:t>خط مشی های خرد و کلان</a:t>
              </a:r>
              <a:endParaRPr kumimoji="1" lang="en-US" sz="2200" b="1">
                <a:cs typeface="B Nazanin" pitchFamily="2" charset="-78"/>
              </a:endParaRPr>
            </a:p>
          </p:txBody>
        </p:sp>
        <p:sp>
          <p:nvSpPr>
            <p:cNvPr id="240661" name="_s1032"/>
            <p:cNvSpPr>
              <a:spLocks noChangeArrowheads="1"/>
            </p:cNvSpPr>
            <p:nvPr/>
          </p:nvSpPr>
          <p:spPr bwMode="auto">
            <a:xfrm flipV="1">
              <a:off x="3260" y="2565"/>
              <a:ext cx="1164"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0 w 21600"/>
                <a:gd name="T13" fmla="*/ 3600 h 21600"/>
                <a:gd name="T14" fmla="*/ 18000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close/>
                </a:path>
              </a:pathLst>
            </a:custGeom>
            <a:gradFill rotWithShape="1">
              <a:gsLst>
                <a:gs pos="0">
                  <a:schemeClr val="accent1"/>
                </a:gs>
                <a:gs pos="100000">
                  <a:schemeClr val="bg1"/>
                </a:gs>
              </a:gsLst>
              <a:path path="rect">
                <a:fillToRect l="100000" b="100000"/>
              </a:path>
            </a:gradFill>
            <a:ln w="9525">
              <a:miter lim="800000"/>
              <a:headEnd/>
              <a:tailEnd/>
            </a:ln>
            <a:scene3d>
              <a:camera prst="legacyObliqueTopRight"/>
              <a:lightRig rig="legacyFlat3" dir="b"/>
            </a:scene3d>
            <a:sp3d extrusionH="887400" prstMaterial="legacyMatte">
              <a:bevelT w="13500" h="13500" prst="angle"/>
              <a:bevelB w="13500" h="13500" prst="angle"/>
              <a:extrusionClr>
                <a:schemeClr val="accent1"/>
              </a:extrusionClr>
            </a:sp3d>
          </p:spPr>
          <p:txBody>
            <a:bodyPr rot="10800000" wrap="none" lIns="115495" tIns="57747" rIns="115495" bIns="57747" anchor="ctr">
              <a:flatTx/>
            </a:bodyPr>
            <a:lstStyle/>
            <a:p>
              <a:pPr algn="ctr" defTabSz="652463">
                <a:spcBef>
                  <a:spcPct val="20000"/>
                </a:spcBef>
              </a:pPr>
              <a:r>
                <a:rPr kumimoji="1" lang="fa-IR" sz="2200" b="1">
                  <a:cs typeface="B Nazanin" pitchFamily="2" charset="-78"/>
                </a:rPr>
                <a:t>اهداف </a:t>
              </a:r>
            </a:p>
            <a:p>
              <a:pPr algn="ctr" defTabSz="652463">
                <a:spcBef>
                  <a:spcPct val="20000"/>
                </a:spcBef>
              </a:pPr>
              <a:r>
                <a:rPr kumimoji="1" lang="fa-IR" sz="2200" b="1">
                  <a:cs typeface="B Nazanin" pitchFamily="2" charset="-78"/>
                </a:rPr>
                <a:t>کوتاه مدت</a:t>
              </a:r>
              <a:endParaRPr kumimoji="1" lang="en-US" sz="2200" b="1">
                <a:cs typeface="B Nazanin" pitchFamily="2" charset="-78"/>
              </a:endParaRPr>
            </a:p>
          </p:txBody>
        </p:sp>
        <p:sp>
          <p:nvSpPr>
            <p:cNvPr id="240662" name="_s1033"/>
            <p:cNvSpPr>
              <a:spLocks noChangeArrowheads="1"/>
            </p:cNvSpPr>
            <p:nvPr/>
          </p:nvSpPr>
          <p:spPr bwMode="auto">
            <a:xfrm flipV="1">
              <a:off x="3454" y="2229"/>
              <a:ext cx="776"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9 w 21600"/>
                <a:gd name="T13" fmla="*/ 4500 h 21600"/>
                <a:gd name="T14" fmla="*/ 17091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chemeClr val="folHlink"/>
                </a:gs>
                <a:gs pos="100000">
                  <a:schemeClr val="bg1"/>
                </a:gs>
              </a:gsLst>
              <a:path path="rect">
                <a:fillToRect l="100000" b="100000"/>
              </a:path>
            </a:gradFill>
            <a:ln w="9525">
              <a:miter lim="800000"/>
              <a:headEnd/>
              <a:tailEnd/>
            </a:ln>
            <a:scene3d>
              <a:camera prst="legacyObliqueTopRight"/>
              <a:lightRig rig="legacyFlat3" dir="b"/>
            </a:scene3d>
            <a:sp3d extrusionH="887400" prstMaterial="legacyMatte">
              <a:bevelT w="13500" h="13500" prst="angle"/>
              <a:bevelB w="13500" h="13500" prst="angle"/>
              <a:extrusionClr>
                <a:schemeClr val="folHlink"/>
              </a:extrusionClr>
            </a:sp3d>
          </p:spPr>
          <p:txBody>
            <a:bodyPr rot="10800000" wrap="none" lIns="115495" tIns="57747" rIns="115495" bIns="57747" anchor="ctr">
              <a:flatTx/>
            </a:bodyPr>
            <a:lstStyle/>
            <a:p>
              <a:pPr algn="ctr" defTabSz="652463"/>
              <a:r>
                <a:rPr kumimoji="1" lang="fa-IR" b="1">
                  <a:cs typeface="B Nazanin" pitchFamily="2" charset="-78"/>
                </a:rPr>
                <a:t>راهبردها</a:t>
              </a:r>
            </a:p>
            <a:p>
              <a:pPr algn="ctr" defTabSz="652463"/>
              <a:r>
                <a:rPr kumimoji="1" lang="fa-IR" b="1">
                  <a:cs typeface="B Nazanin" pitchFamily="2" charset="-78"/>
                </a:rPr>
                <a:t>(استراتژیها)</a:t>
              </a:r>
              <a:endParaRPr kumimoji="1" lang="en-US" b="1">
                <a:cs typeface="B Nazanin" pitchFamily="2" charset="-78"/>
              </a:endParaRPr>
            </a:p>
          </p:txBody>
        </p:sp>
        <p:sp>
          <p:nvSpPr>
            <p:cNvPr id="240663" name="_s1034"/>
            <p:cNvSpPr>
              <a:spLocks noChangeArrowheads="1"/>
            </p:cNvSpPr>
            <p:nvPr/>
          </p:nvSpPr>
          <p:spPr bwMode="auto">
            <a:xfrm flipV="1">
              <a:off x="3648" y="1891"/>
              <a:ext cx="388"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181 w 21600"/>
                <a:gd name="T13" fmla="*/ 7200 h 21600"/>
                <a:gd name="T14" fmla="*/ 14419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gradFill rotWithShape="1">
              <a:gsLst>
                <a:gs pos="0">
                  <a:schemeClr val="bg2"/>
                </a:gs>
                <a:gs pos="100000">
                  <a:schemeClr val="bg1"/>
                </a:gs>
              </a:gsLst>
              <a:path path="rect">
                <a:fillToRect l="100000" b="100000"/>
              </a:path>
            </a:gradFill>
            <a:ln w="9525">
              <a:miter lim="800000"/>
              <a:headEnd/>
              <a:tailEnd/>
            </a:ln>
            <a:scene3d>
              <a:camera prst="legacyObliqueTopRight"/>
              <a:lightRig rig="legacyFlat3" dir="b"/>
            </a:scene3d>
            <a:sp3d extrusionH="887400" prstMaterial="legacyMatte">
              <a:bevelT w="13500" h="13500" prst="angle"/>
              <a:bevelB w="13500" h="13500" prst="angle"/>
              <a:extrusionClr>
                <a:schemeClr val="bg2"/>
              </a:extrusionClr>
            </a:sp3d>
          </p:spPr>
          <p:txBody>
            <a:bodyPr rot="10800000" wrap="none" lIns="115495" tIns="57747" rIns="115495" bIns="57747" anchor="ctr">
              <a:flatTx/>
            </a:bodyPr>
            <a:lstStyle/>
            <a:p>
              <a:pPr algn="ctr" defTabSz="652463">
                <a:spcBef>
                  <a:spcPct val="20000"/>
                </a:spcBef>
              </a:pPr>
              <a:endParaRPr kumimoji="1" lang="en-US" sz="1100" b="1">
                <a:cs typeface="B Nazanin" pitchFamily="2" charset="-78"/>
              </a:endParaRPr>
            </a:p>
            <a:p>
              <a:pPr algn="ctr" defTabSz="652463">
                <a:spcBef>
                  <a:spcPct val="20000"/>
                </a:spcBef>
              </a:pPr>
              <a:r>
                <a:rPr kumimoji="1" lang="fa-IR" sz="1100" b="1">
                  <a:cs typeface="B Nazanin" pitchFamily="2" charset="-78"/>
                </a:rPr>
                <a:t>رسالت،</a:t>
              </a:r>
            </a:p>
            <a:p>
              <a:pPr algn="ctr" defTabSz="652463">
                <a:spcBef>
                  <a:spcPct val="20000"/>
                </a:spcBef>
              </a:pPr>
              <a:r>
                <a:rPr kumimoji="1" lang="fa-IR" sz="1100" b="1">
                  <a:cs typeface="B Nazanin" pitchFamily="2" charset="-78"/>
                </a:rPr>
                <a:t>مأموریتها و</a:t>
              </a:r>
            </a:p>
            <a:p>
              <a:pPr algn="ctr" defTabSz="652463">
                <a:spcBef>
                  <a:spcPct val="20000"/>
                </a:spcBef>
              </a:pPr>
              <a:r>
                <a:rPr kumimoji="1" lang="fa-IR" sz="1100" b="1">
                  <a:cs typeface="B Nazanin" pitchFamily="2" charset="-78"/>
                </a:rPr>
                <a:t>اهداف بلندمدت</a:t>
              </a:r>
              <a:endParaRPr kumimoji="1" lang="en-US" sz="1100" b="1">
                <a:cs typeface="B Nazanin" pitchFamily="2" charset="-78"/>
              </a:endParaRPr>
            </a:p>
          </p:txBody>
        </p:sp>
      </p:grpSp>
      <p:sp>
        <p:nvSpPr>
          <p:cNvPr id="240643" name="Text Box 20"/>
          <p:cNvSpPr txBox="1">
            <a:spLocks noChangeArrowheads="1"/>
          </p:cNvSpPr>
          <p:nvPr/>
        </p:nvSpPr>
        <p:spPr bwMode="auto">
          <a:xfrm rot="-1708747">
            <a:off x="5586413" y="630217"/>
            <a:ext cx="1079500" cy="342943"/>
          </a:xfrm>
          <a:prstGeom prst="rect">
            <a:avLst/>
          </a:prstGeom>
          <a:noFill/>
          <a:ln w="9525">
            <a:noFill/>
            <a:miter lim="800000"/>
            <a:headEnd/>
            <a:tailEnd/>
          </a:ln>
        </p:spPr>
        <p:txBody>
          <a:bodyPr lIns="65306" tIns="32653" rIns="65306" bIns="32653">
            <a:spAutoFit/>
          </a:bodyPr>
          <a:lstStyle/>
          <a:p>
            <a:pPr algn="ctr" defTabSz="652463">
              <a:spcBef>
                <a:spcPct val="50000"/>
              </a:spcBef>
            </a:pPr>
            <a:r>
              <a:rPr kumimoji="1" lang="fa-IR" b="1">
                <a:solidFill>
                  <a:schemeClr val="bg1"/>
                </a:solidFill>
                <a:cs typeface="B Nazanin" pitchFamily="2" charset="-78"/>
              </a:rPr>
              <a:t>الف</a:t>
            </a:r>
            <a:endParaRPr kumimoji="1" lang="en-US" b="1">
              <a:solidFill>
                <a:schemeClr val="bg1"/>
              </a:solidFill>
              <a:cs typeface="B Nazanin" pitchFamily="2" charset="-78"/>
            </a:endParaRPr>
          </a:p>
        </p:txBody>
      </p:sp>
      <p:sp>
        <p:nvSpPr>
          <p:cNvPr id="240644" name="Text Box 21"/>
          <p:cNvSpPr txBox="1">
            <a:spLocks noChangeArrowheads="1"/>
          </p:cNvSpPr>
          <p:nvPr/>
        </p:nvSpPr>
        <p:spPr bwMode="auto">
          <a:xfrm rot="-2177130">
            <a:off x="6075363" y="1373961"/>
            <a:ext cx="1079500" cy="342943"/>
          </a:xfrm>
          <a:prstGeom prst="rect">
            <a:avLst/>
          </a:prstGeom>
          <a:noFill/>
          <a:ln w="9525">
            <a:noFill/>
            <a:miter lim="800000"/>
            <a:headEnd/>
            <a:tailEnd/>
          </a:ln>
        </p:spPr>
        <p:txBody>
          <a:bodyPr lIns="65306" tIns="32653" rIns="65306" bIns="32653">
            <a:spAutoFit/>
          </a:bodyPr>
          <a:lstStyle/>
          <a:p>
            <a:pPr algn="ctr" defTabSz="652463">
              <a:spcBef>
                <a:spcPct val="50000"/>
              </a:spcBef>
            </a:pPr>
            <a:r>
              <a:rPr kumimoji="1" lang="fa-IR" b="1">
                <a:solidFill>
                  <a:schemeClr val="bg1"/>
                </a:solidFill>
                <a:cs typeface="B Nazanin" pitchFamily="2" charset="-78"/>
              </a:rPr>
              <a:t>ب</a:t>
            </a:r>
            <a:endParaRPr kumimoji="1" lang="en-US" b="1">
              <a:solidFill>
                <a:schemeClr val="bg1"/>
              </a:solidFill>
              <a:cs typeface="B Nazanin" pitchFamily="2" charset="-78"/>
            </a:endParaRPr>
          </a:p>
        </p:txBody>
      </p:sp>
      <p:sp>
        <p:nvSpPr>
          <p:cNvPr id="240645" name="Text Box 22"/>
          <p:cNvSpPr txBox="1">
            <a:spLocks noChangeArrowheads="1"/>
          </p:cNvSpPr>
          <p:nvPr/>
        </p:nvSpPr>
        <p:spPr bwMode="auto">
          <a:xfrm rot="-2177130">
            <a:off x="6877050" y="2083573"/>
            <a:ext cx="457200" cy="342943"/>
          </a:xfrm>
          <a:prstGeom prst="rect">
            <a:avLst/>
          </a:prstGeom>
          <a:noFill/>
          <a:ln w="9525">
            <a:noFill/>
            <a:miter lim="800000"/>
            <a:headEnd/>
            <a:tailEnd/>
          </a:ln>
        </p:spPr>
        <p:txBody>
          <a:bodyPr lIns="65306" tIns="32653" rIns="65306" bIns="32653">
            <a:spAutoFit/>
          </a:bodyPr>
          <a:lstStyle/>
          <a:p>
            <a:pPr algn="ctr" defTabSz="652463">
              <a:spcBef>
                <a:spcPct val="50000"/>
              </a:spcBef>
            </a:pPr>
            <a:r>
              <a:rPr kumimoji="1" lang="fa-IR" b="1">
                <a:solidFill>
                  <a:schemeClr val="bg1"/>
                </a:solidFill>
                <a:cs typeface="B Nazanin" pitchFamily="2" charset="-78"/>
              </a:rPr>
              <a:t>ج</a:t>
            </a:r>
            <a:endParaRPr kumimoji="1" lang="en-US" b="1">
              <a:solidFill>
                <a:schemeClr val="bg1"/>
              </a:solidFill>
              <a:cs typeface="B Nazanin" pitchFamily="2" charset="-78"/>
            </a:endParaRPr>
          </a:p>
        </p:txBody>
      </p:sp>
      <p:sp>
        <p:nvSpPr>
          <p:cNvPr id="240646" name="Text Box 23"/>
          <p:cNvSpPr txBox="1">
            <a:spLocks noChangeArrowheads="1"/>
          </p:cNvSpPr>
          <p:nvPr/>
        </p:nvSpPr>
        <p:spPr bwMode="auto">
          <a:xfrm rot="-1798334">
            <a:off x="7415213" y="2923361"/>
            <a:ext cx="449262" cy="342943"/>
          </a:xfrm>
          <a:prstGeom prst="rect">
            <a:avLst/>
          </a:prstGeom>
          <a:noFill/>
          <a:ln w="9525">
            <a:noFill/>
            <a:miter lim="800000"/>
            <a:headEnd/>
            <a:tailEnd/>
          </a:ln>
        </p:spPr>
        <p:txBody>
          <a:bodyPr lIns="65306" tIns="32653" rIns="65306" bIns="32653">
            <a:spAutoFit/>
          </a:bodyPr>
          <a:lstStyle/>
          <a:p>
            <a:pPr algn="ctr" defTabSz="652463">
              <a:spcBef>
                <a:spcPct val="50000"/>
              </a:spcBef>
            </a:pPr>
            <a:r>
              <a:rPr kumimoji="1" lang="fa-IR" b="1">
                <a:solidFill>
                  <a:schemeClr val="bg1"/>
                </a:solidFill>
                <a:cs typeface="B Nazanin" pitchFamily="2" charset="-78"/>
              </a:rPr>
              <a:t>د</a:t>
            </a:r>
            <a:endParaRPr kumimoji="1" lang="en-US" sz="1400" b="1">
              <a:solidFill>
                <a:schemeClr val="bg1"/>
              </a:solidFill>
              <a:cs typeface="B Nazanin" pitchFamily="2" charset="-78"/>
            </a:endParaRPr>
          </a:p>
        </p:txBody>
      </p:sp>
      <p:sp>
        <p:nvSpPr>
          <p:cNvPr id="240647" name="Text Box 24"/>
          <p:cNvSpPr txBox="1">
            <a:spLocks noChangeArrowheads="1"/>
          </p:cNvSpPr>
          <p:nvPr/>
        </p:nvSpPr>
        <p:spPr bwMode="auto">
          <a:xfrm rot="-1910824">
            <a:off x="7920038" y="3678217"/>
            <a:ext cx="393700" cy="342943"/>
          </a:xfrm>
          <a:prstGeom prst="rect">
            <a:avLst/>
          </a:prstGeom>
          <a:noFill/>
          <a:ln w="9525">
            <a:noFill/>
            <a:miter lim="800000"/>
            <a:headEnd/>
            <a:tailEnd/>
          </a:ln>
        </p:spPr>
        <p:txBody>
          <a:bodyPr lIns="65306" tIns="32653" rIns="65306" bIns="32653">
            <a:spAutoFit/>
          </a:bodyPr>
          <a:lstStyle/>
          <a:p>
            <a:pPr algn="ctr" defTabSz="652463">
              <a:spcBef>
                <a:spcPct val="50000"/>
              </a:spcBef>
            </a:pPr>
            <a:r>
              <a:rPr kumimoji="1" lang="fa-IR" b="1">
                <a:solidFill>
                  <a:schemeClr val="bg1"/>
                </a:solidFill>
                <a:cs typeface="B Nazanin" pitchFamily="2" charset="-78"/>
              </a:rPr>
              <a:t>ه</a:t>
            </a:r>
            <a:endParaRPr kumimoji="1" lang="en-US" sz="3200" b="1">
              <a:solidFill>
                <a:schemeClr val="bg1"/>
              </a:solidFill>
              <a:cs typeface="B Nazanin" pitchFamily="2" charset="-78"/>
            </a:endParaRPr>
          </a:p>
        </p:txBody>
      </p:sp>
      <p:sp>
        <p:nvSpPr>
          <p:cNvPr id="240648" name="Text Box 25"/>
          <p:cNvSpPr txBox="1">
            <a:spLocks noChangeArrowheads="1"/>
          </p:cNvSpPr>
          <p:nvPr/>
        </p:nvSpPr>
        <p:spPr bwMode="auto">
          <a:xfrm rot="-1915808">
            <a:off x="8461376" y="4442598"/>
            <a:ext cx="428625" cy="342943"/>
          </a:xfrm>
          <a:prstGeom prst="rect">
            <a:avLst/>
          </a:prstGeom>
          <a:noFill/>
          <a:ln w="9525">
            <a:noFill/>
            <a:miter lim="800000"/>
            <a:headEnd/>
            <a:tailEnd/>
          </a:ln>
        </p:spPr>
        <p:txBody>
          <a:bodyPr lIns="65306" tIns="32653" rIns="65306" bIns="32653">
            <a:spAutoFit/>
          </a:bodyPr>
          <a:lstStyle/>
          <a:p>
            <a:pPr algn="ctr" defTabSz="652463">
              <a:spcBef>
                <a:spcPct val="50000"/>
              </a:spcBef>
            </a:pPr>
            <a:r>
              <a:rPr kumimoji="1" lang="fa-IR" b="1">
                <a:solidFill>
                  <a:schemeClr val="bg1"/>
                </a:solidFill>
                <a:cs typeface="B Nazanin" pitchFamily="2" charset="-78"/>
              </a:rPr>
              <a:t>و</a:t>
            </a:r>
            <a:endParaRPr kumimoji="1" lang="en-US" b="1">
              <a:solidFill>
                <a:schemeClr val="bg1"/>
              </a:solidFill>
              <a:cs typeface="B Nazanin" pitchFamily="2" charset="-78"/>
            </a:endParaRPr>
          </a:p>
        </p:txBody>
      </p:sp>
      <p:sp>
        <p:nvSpPr>
          <p:cNvPr id="240649" name="Text Box 26"/>
          <p:cNvSpPr txBox="1">
            <a:spLocks noChangeArrowheads="1"/>
          </p:cNvSpPr>
          <p:nvPr/>
        </p:nvSpPr>
        <p:spPr bwMode="auto">
          <a:xfrm rot="-1832885">
            <a:off x="8918576" y="5179198"/>
            <a:ext cx="396875" cy="342943"/>
          </a:xfrm>
          <a:prstGeom prst="rect">
            <a:avLst/>
          </a:prstGeom>
          <a:noFill/>
          <a:ln w="9525">
            <a:noFill/>
            <a:miter lim="800000"/>
            <a:headEnd/>
            <a:tailEnd/>
          </a:ln>
        </p:spPr>
        <p:txBody>
          <a:bodyPr lIns="65306" tIns="32653" rIns="65306" bIns="32653">
            <a:spAutoFit/>
          </a:bodyPr>
          <a:lstStyle/>
          <a:p>
            <a:pPr algn="ctr" defTabSz="652463">
              <a:spcBef>
                <a:spcPct val="50000"/>
              </a:spcBef>
            </a:pPr>
            <a:r>
              <a:rPr kumimoji="1" lang="fa-IR" b="1">
                <a:solidFill>
                  <a:schemeClr val="bg1"/>
                </a:solidFill>
                <a:cs typeface="B Nazanin" pitchFamily="2" charset="-78"/>
              </a:rPr>
              <a:t>ز</a:t>
            </a:r>
            <a:endParaRPr kumimoji="1" lang="en-US" b="1">
              <a:solidFill>
                <a:schemeClr val="bg1"/>
              </a:solidFill>
              <a:cs typeface="B Nazanin" pitchFamily="2" charset="-78"/>
            </a:endParaRPr>
          </a:p>
        </p:txBody>
      </p:sp>
      <p:sp>
        <p:nvSpPr>
          <p:cNvPr id="19" name="Text Box 27"/>
          <p:cNvSpPr txBox="1">
            <a:spLocks noChangeArrowheads="1"/>
          </p:cNvSpPr>
          <p:nvPr/>
        </p:nvSpPr>
        <p:spPr bwMode="auto">
          <a:xfrm>
            <a:off x="7299480" y="393593"/>
            <a:ext cx="3497262" cy="508000"/>
          </a:xfrm>
          <a:prstGeom prst="rect">
            <a:avLst/>
          </a:prstGeom>
          <a:noFill/>
          <a:ln w="9525">
            <a:noFill/>
            <a:miter lim="800000"/>
            <a:headEnd/>
            <a:tailEnd/>
          </a:ln>
        </p:spPr>
        <p:txBody>
          <a:bodyPr lIns="65306" tIns="32653" rIns="65306" bIns="32653">
            <a:spAutoFit/>
          </a:bodyPr>
          <a:lstStyle/>
          <a:p>
            <a:pPr algn="ctr" defTabSz="652463">
              <a:spcBef>
                <a:spcPct val="50000"/>
              </a:spcBef>
            </a:pPr>
            <a:r>
              <a:rPr kumimoji="1" lang="fa-IR" sz="2900" dirty="0">
                <a:cs typeface="B Titr" pitchFamily="2" charset="-78"/>
              </a:rPr>
              <a:t>انواع برنامه</a:t>
            </a:r>
            <a:endParaRPr kumimoji="1" lang="en-US" sz="2900" dirty="0">
              <a:cs typeface="B Titr"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198</a:t>
            </a:fld>
            <a:endParaRPr lang="en-US"/>
          </a:p>
        </p:txBody>
      </p:sp>
    </p:spTree>
    <p:extLst>
      <p:ext uri="{BB962C8B-B14F-4D97-AF65-F5344CB8AC3E}">
        <p14:creationId xmlns:p14="http://schemas.microsoft.com/office/powerpoint/2010/main" val="1584019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4)">
                                      <p:cBhvr>
                                        <p:cTn id="7" dur="1000"/>
                                        <p:tgtEl>
                                          <p:spTgt spid="19"/>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2000"/>
                                        <p:tgtEl>
                                          <p:spTgt spid="2"/>
                                        </p:tgtEl>
                                      </p:cBhvr>
                                    </p:animEffect>
                                  </p:childTnLst>
                                </p:cTn>
                              </p:par>
                            </p:childTnLst>
                          </p:cTn>
                        </p:par>
                        <p:par>
                          <p:cTn id="12" fill="hold">
                            <p:stCondLst>
                              <p:cond delay="3000"/>
                            </p:stCondLst>
                            <p:childTnLst>
                              <p:par>
                                <p:cTn id="13" presetID="22" presetClass="entr" presetSubtype="4" fill="hold" grpId="0" nodeType="afterEffect">
                                  <p:stCondLst>
                                    <p:cond delay="0"/>
                                  </p:stCondLst>
                                  <p:childTnLst>
                                    <p:set>
                                      <p:cBhvr>
                                        <p:cTn id="14" dur="1" fill="hold">
                                          <p:stCondLst>
                                            <p:cond delay="0"/>
                                          </p:stCondLst>
                                        </p:cTn>
                                        <p:tgtEl>
                                          <p:spTgt spid="240643"/>
                                        </p:tgtEl>
                                        <p:attrNameLst>
                                          <p:attrName>style.visibility</p:attrName>
                                        </p:attrNameLst>
                                      </p:cBhvr>
                                      <p:to>
                                        <p:strVal val="visible"/>
                                      </p:to>
                                    </p:set>
                                    <p:animEffect transition="in" filter="wipe(down)">
                                      <p:cBhvr>
                                        <p:cTn id="15" dur="2000"/>
                                        <p:tgtEl>
                                          <p:spTgt spid="240643"/>
                                        </p:tgtEl>
                                      </p:cBhvr>
                                    </p:animEffect>
                                  </p:childTnLst>
                                </p:cTn>
                              </p:par>
                            </p:childTnLst>
                          </p:cTn>
                        </p:par>
                        <p:par>
                          <p:cTn id="16" fill="hold">
                            <p:stCondLst>
                              <p:cond delay="5000"/>
                            </p:stCondLst>
                            <p:childTnLst>
                              <p:par>
                                <p:cTn id="17" presetID="22" presetClass="entr" presetSubtype="4" fill="hold" grpId="0" nodeType="afterEffect">
                                  <p:stCondLst>
                                    <p:cond delay="0"/>
                                  </p:stCondLst>
                                  <p:childTnLst>
                                    <p:set>
                                      <p:cBhvr>
                                        <p:cTn id="18" dur="1" fill="hold">
                                          <p:stCondLst>
                                            <p:cond delay="0"/>
                                          </p:stCondLst>
                                        </p:cTn>
                                        <p:tgtEl>
                                          <p:spTgt spid="240644"/>
                                        </p:tgtEl>
                                        <p:attrNameLst>
                                          <p:attrName>style.visibility</p:attrName>
                                        </p:attrNameLst>
                                      </p:cBhvr>
                                      <p:to>
                                        <p:strVal val="visible"/>
                                      </p:to>
                                    </p:set>
                                    <p:animEffect transition="in" filter="wipe(down)">
                                      <p:cBhvr>
                                        <p:cTn id="19" dur="2000"/>
                                        <p:tgtEl>
                                          <p:spTgt spid="240644"/>
                                        </p:tgtEl>
                                      </p:cBhvr>
                                    </p:animEffect>
                                  </p:childTnLst>
                                </p:cTn>
                              </p:par>
                            </p:childTnLst>
                          </p:cTn>
                        </p:par>
                        <p:par>
                          <p:cTn id="20" fill="hold">
                            <p:stCondLst>
                              <p:cond delay="7000"/>
                            </p:stCondLst>
                            <p:childTnLst>
                              <p:par>
                                <p:cTn id="21" presetID="22" presetClass="entr" presetSubtype="4" fill="hold" grpId="0" nodeType="afterEffect">
                                  <p:stCondLst>
                                    <p:cond delay="0"/>
                                  </p:stCondLst>
                                  <p:childTnLst>
                                    <p:set>
                                      <p:cBhvr>
                                        <p:cTn id="22" dur="1" fill="hold">
                                          <p:stCondLst>
                                            <p:cond delay="0"/>
                                          </p:stCondLst>
                                        </p:cTn>
                                        <p:tgtEl>
                                          <p:spTgt spid="240645"/>
                                        </p:tgtEl>
                                        <p:attrNameLst>
                                          <p:attrName>style.visibility</p:attrName>
                                        </p:attrNameLst>
                                      </p:cBhvr>
                                      <p:to>
                                        <p:strVal val="visible"/>
                                      </p:to>
                                    </p:set>
                                    <p:animEffect transition="in" filter="wipe(down)">
                                      <p:cBhvr>
                                        <p:cTn id="23" dur="2000"/>
                                        <p:tgtEl>
                                          <p:spTgt spid="240645"/>
                                        </p:tgtEl>
                                      </p:cBhvr>
                                    </p:animEffect>
                                  </p:childTnLst>
                                </p:cTn>
                              </p:par>
                            </p:childTnLst>
                          </p:cTn>
                        </p:par>
                        <p:par>
                          <p:cTn id="24" fill="hold">
                            <p:stCondLst>
                              <p:cond delay="9000"/>
                            </p:stCondLst>
                            <p:childTnLst>
                              <p:par>
                                <p:cTn id="25" presetID="22" presetClass="entr" presetSubtype="4" fill="hold" grpId="0" nodeType="afterEffect">
                                  <p:stCondLst>
                                    <p:cond delay="0"/>
                                  </p:stCondLst>
                                  <p:childTnLst>
                                    <p:set>
                                      <p:cBhvr>
                                        <p:cTn id="26" dur="1" fill="hold">
                                          <p:stCondLst>
                                            <p:cond delay="0"/>
                                          </p:stCondLst>
                                        </p:cTn>
                                        <p:tgtEl>
                                          <p:spTgt spid="240646"/>
                                        </p:tgtEl>
                                        <p:attrNameLst>
                                          <p:attrName>style.visibility</p:attrName>
                                        </p:attrNameLst>
                                      </p:cBhvr>
                                      <p:to>
                                        <p:strVal val="visible"/>
                                      </p:to>
                                    </p:set>
                                    <p:animEffect transition="in" filter="wipe(down)">
                                      <p:cBhvr>
                                        <p:cTn id="27" dur="2000"/>
                                        <p:tgtEl>
                                          <p:spTgt spid="240646"/>
                                        </p:tgtEl>
                                      </p:cBhvr>
                                    </p:animEffect>
                                  </p:childTnLst>
                                </p:cTn>
                              </p:par>
                            </p:childTnLst>
                          </p:cTn>
                        </p:par>
                        <p:par>
                          <p:cTn id="28" fill="hold">
                            <p:stCondLst>
                              <p:cond delay="11000"/>
                            </p:stCondLst>
                            <p:childTnLst>
                              <p:par>
                                <p:cTn id="29" presetID="22" presetClass="entr" presetSubtype="4" fill="hold" grpId="0" nodeType="afterEffect">
                                  <p:stCondLst>
                                    <p:cond delay="0"/>
                                  </p:stCondLst>
                                  <p:childTnLst>
                                    <p:set>
                                      <p:cBhvr>
                                        <p:cTn id="30" dur="1" fill="hold">
                                          <p:stCondLst>
                                            <p:cond delay="0"/>
                                          </p:stCondLst>
                                        </p:cTn>
                                        <p:tgtEl>
                                          <p:spTgt spid="240647"/>
                                        </p:tgtEl>
                                        <p:attrNameLst>
                                          <p:attrName>style.visibility</p:attrName>
                                        </p:attrNameLst>
                                      </p:cBhvr>
                                      <p:to>
                                        <p:strVal val="visible"/>
                                      </p:to>
                                    </p:set>
                                    <p:animEffect transition="in" filter="wipe(down)">
                                      <p:cBhvr>
                                        <p:cTn id="31" dur="2000"/>
                                        <p:tgtEl>
                                          <p:spTgt spid="240647"/>
                                        </p:tgtEl>
                                      </p:cBhvr>
                                    </p:animEffect>
                                  </p:childTnLst>
                                </p:cTn>
                              </p:par>
                            </p:childTnLst>
                          </p:cTn>
                        </p:par>
                        <p:par>
                          <p:cTn id="32" fill="hold">
                            <p:stCondLst>
                              <p:cond delay="13000"/>
                            </p:stCondLst>
                            <p:childTnLst>
                              <p:par>
                                <p:cTn id="33" presetID="22" presetClass="entr" presetSubtype="4" fill="hold" grpId="0" nodeType="afterEffect">
                                  <p:stCondLst>
                                    <p:cond delay="0"/>
                                  </p:stCondLst>
                                  <p:childTnLst>
                                    <p:set>
                                      <p:cBhvr>
                                        <p:cTn id="34" dur="1" fill="hold">
                                          <p:stCondLst>
                                            <p:cond delay="0"/>
                                          </p:stCondLst>
                                        </p:cTn>
                                        <p:tgtEl>
                                          <p:spTgt spid="240648"/>
                                        </p:tgtEl>
                                        <p:attrNameLst>
                                          <p:attrName>style.visibility</p:attrName>
                                        </p:attrNameLst>
                                      </p:cBhvr>
                                      <p:to>
                                        <p:strVal val="visible"/>
                                      </p:to>
                                    </p:set>
                                    <p:animEffect transition="in" filter="wipe(down)">
                                      <p:cBhvr>
                                        <p:cTn id="35" dur="2000"/>
                                        <p:tgtEl>
                                          <p:spTgt spid="240648"/>
                                        </p:tgtEl>
                                      </p:cBhvr>
                                    </p:animEffect>
                                  </p:childTnLst>
                                </p:cTn>
                              </p:par>
                            </p:childTnLst>
                          </p:cTn>
                        </p:par>
                        <p:par>
                          <p:cTn id="36" fill="hold">
                            <p:stCondLst>
                              <p:cond delay="15000"/>
                            </p:stCondLst>
                            <p:childTnLst>
                              <p:par>
                                <p:cTn id="37" presetID="22" presetClass="entr" presetSubtype="4" fill="hold" grpId="0" nodeType="afterEffect">
                                  <p:stCondLst>
                                    <p:cond delay="0"/>
                                  </p:stCondLst>
                                  <p:childTnLst>
                                    <p:set>
                                      <p:cBhvr>
                                        <p:cTn id="38" dur="1" fill="hold">
                                          <p:stCondLst>
                                            <p:cond delay="0"/>
                                          </p:stCondLst>
                                        </p:cTn>
                                        <p:tgtEl>
                                          <p:spTgt spid="240649"/>
                                        </p:tgtEl>
                                        <p:attrNameLst>
                                          <p:attrName>style.visibility</p:attrName>
                                        </p:attrNameLst>
                                      </p:cBhvr>
                                      <p:to>
                                        <p:strVal val="visible"/>
                                      </p:to>
                                    </p:set>
                                    <p:animEffect transition="in" filter="wipe(down)">
                                      <p:cBhvr>
                                        <p:cTn id="39" dur="2000"/>
                                        <p:tgtEl>
                                          <p:spTgt spid="240649"/>
                                        </p:tgtEl>
                                      </p:cBhvr>
                                    </p:animEffect>
                                  </p:childTnLst>
                                </p:cTn>
                              </p:par>
                            </p:childTnLst>
                          </p:cTn>
                        </p:par>
                        <p:par>
                          <p:cTn id="40" fill="hold">
                            <p:stCondLst>
                              <p:cond delay="17000"/>
                            </p:stCondLst>
                            <p:childTnLst>
                              <p:par>
                                <p:cTn id="41" presetID="12" presetClass="entr" presetSubtype="4" fill="hold" grpId="1"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slide(fromBottom)">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p:bldP spid="240644" grpId="0"/>
      <p:bldP spid="240645" grpId="0"/>
      <p:bldP spid="240646" grpId="0"/>
      <p:bldP spid="240647" grpId="0"/>
      <p:bldP spid="240648" grpId="0"/>
      <p:bldP spid="240649" grpId="0"/>
      <p:bldP spid="19" grpId="0"/>
      <p:bldP spid="19" grpId="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p:cNvSpPr/>
          <p:nvPr/>
        </p:nvSpPr>
        <p:spPr>
          <a:xfrm>
            <a:off x="2060939" y="659287"/>
            <a:ext cx="8208912" cy="5500726"/>
          </a:xfrm>
          <a:prstGeom prst="plaque">
            <a:avLst>
              <a:gd name="adj" fmla="val 0"/>
            </a:avLst>
          </a:prstGeom>
          <a:ln/>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defTabSz="1042988" rtl="1">
              <a:lnSpc>
                <a:spcPct val="200000"/>
              </a:lnSpc>
              <a:defRPr/>
            </a:pPr>
            <a:r>
              <a:rPr lang="ar-SA" altLang="en-US" sz="4400" b="1" dirty="0">
                <a:ln/>
                <a:solidFill>
                  <a:schemeClr val="accent4"/>
                </a:solidFill>
                <a:latin typeface="Times New Roman" pitchFamily="18" charset="0"/>
                <a:cs typeface="B Homa" panose="00000400000000000000" pitchFamily="2" charset="-78"/>
              </a:rPr>
              <a:t>مقایسه </a:t>
            </a:r>
            <a:endParaRPr lang="fa-IR" altLang="en-US" sz="4400" b="1" dirty="0" smtClean="0">
              <a:ln/>
              <a:solidFill>
                <a:schemeClr val="accent4"/>
              </a:solidFill>
              <a:latin typeface="Times New Roman" pitchFamily="18" charset="0"/>
              <a:cs typeface="B Homa" panose="00000400000000000000" pitchFamily="2" charset="-78"/>
            </a:endParaRPr>
          </a:p>
          <a:p>
            <a:pPr algn="ctr" defTabSz="1042988" rtl="1">
              <a:lnSpc>
                <a:spcPct val="200000"/>
              </a:lnSpc>
              <a:defRPr/>
            </a:pPr>
            <a:r>
              <a:rPr lang="ar-SA" altLang="en-US" sz="4400" b="1" dirty="0" smtClean="0">
                <a:ln/>
                <a:solidFill>
                  <a:schemeClr val="accent4"/>
                </a:solidFill>
                <a:latin typeface="Times New Roman" pitchFamily="18" charset="0"/>
                <a:cs typeface="B Homa" panose="00000400000000000000" pitchFamily="2" charset="-78"/>
              </a:rPr>
              <a:t>تدوین </a:t>
            </a:r>
            <a:r>
              <a:rPr lang="ar-SA" altLang="en-US" sz="4400" b="1" dirty="0">
                <a:ln/>
                <a:solidFill>
                  <a:schemeClr val="accent4"/>
                </a:solidFill>
                <a:latin typeface="Times New Roman" pitchFamily="18" charset="0"/>
                <a:cs typeface="B Homa" panose="00000400000000000000" pitchFamily="2" charset="-78"/>
              </a:rPr>
              <a:t>استراتژی </a:t>
            </a:r>
            <a:r>
              <a:rPr lang="fa-IR" altLang="en-US" sz="4400" b="1" dirty="0">
                <a:ln/>
                <a:solidFill>
                  <a:schemeClr val="accent4"/>
                </a:solidFill>
                <a:latin typeface="Times New Roman" pitchFamily="18" charset="0"/>
                <a:cs typeface="B Homa" panose="00000400000000000000" pitchFamily="2" charset="-78"/>
              </a:rPr>
              <a:t>،</a:t>
            </a:r>
            <a:r>
              <a:rPr lang="ar-SA" altLang="en-US" sz="4400" b="1" dirty="0">
                <a:ln/>
                <a:solidFill>
                  <a:schemeClr val="accent4"/>
                </a:solidFill>
                <a:latin typeface="Times New Roman" pitchFamily="18" charset="0"/>
                <a:cs typeface="B Homa" panose="00000400000000000000" pitchFamily="2" charset="-78"/>
              </a:rPr>
              <a:t> </a:t>
            </a:r>
            <a:endParaRPr lang="fa-IR" altLang="en-US" sz="4400" b="1" dirty="0">
              <a:ln/>
              <a:solidFill>
                <a:schemeClr val="accent4"/>
              </a:solidFill>
              <a:latin typeface="Times New Roman" pitchFamily="18" charset="0"/>
              <a:cs typeface="B Homa" panose="00000400000000000000" pitchFamily="2" charset="-78"/>
            </a:endParaRPr>
          </a:p>
          <a:p>
            <a:pPr algn="ctr" defTabSz="1042988" rtl="1">
              <a:lnSpc>
                <a:spcPct val="200000"/>
              </a:lnSpc>
              <a:defRPr/>
            </a:pPr>
            <a:r>
              <a:rPr lang="ar-SA" altLang="en-US" sz="4400" b="1" dirty="0">
                <a:ln/>
                <a:solidFill>
                  <a:schemeClr val="accent4"/>
                </a:solidFill>
                <a:latin typeface="Times New Roman" pitchFamily="18" charset="0"/>
                <a:cs typeface="B Homa" panose="00000400000000000000" pitchFamily="2" charset="-78"/>
              </a:rPr>
              <a:t> </a:t>
            </a:r>
            <a:r>
              <a:rPr lang="ar-SA" altLang="en-US" sz="4400" b="1" dirty="0" smtClean="0">
                <a:ln/>
                <a:solidFill>
                  <a:schemeClr val="accent4"/>
                </a:solidFill>
                <a:latin typeface="Times New Roman" pitchFamily="18" charset="0"/>
                <a:cs typeface="B Homa" panose="00000400000000000000" pitchFamily="2" charset="-78"/>
              </a:rPr>
              <a:t>اجرای </a:t>
            </a:r>
            <a:r>
              <a:rPr lang="fa-IR" altLang="en-US" sz="4400" b="1" dirty="0">
                <a:ln/>
                <a:solidFill>
                  <a:schemeClr val="accent4"/>
                </a:solidFill>
                <a:latin typeface="Times New Roman" pitchFamily="18" charset="0"/>
                <a:cs typeface="B Homa" panose="00000400000000000000" pitchFamily="2" charset="-78"/>
              </a:rPr>
              <a:t>استراتژي ، </a:t>
            </a:r>
          </a:p>
          <a:p>
            <a:pPr algn="ctr" defTabSz="1042988" rtl="1">
              <a:lnSpc>
                <a:spcPct val="200000"/>
              </a:lnSpc>
              <a:defRPr/>
            </a:pPr>
            <a:r>
              <a:rPr lang="fa-IR" altLang="en-US" sz="4400" b="1" dirty="0" smtClean="0">
                <a:ln/>
                <a:solidFill>
                  <a:schemeClr val="accent4"/>
                </a:solidFill>
                <a:latin typeface="Times New Roman" pitchFamily="18" charset="0"/>
                <a:cs typeface="B Homa" panose="00000400000000000000" pitchFamily="2" charset="-78"/>
              </a:rPr>
              <a:t>و ارزيابي </a:t>
            </a:r>
            <a:r>
              <a:rPr lang="fa-IR" altLang="en-US" sz="4400" b="1" dirty="0">
                <a:ln/>
                <a:solidFill>
                  <a:schemeClr val="accent4"/>
                </a:solidFill>
                <a:latin typeface="Times New Roman" pitchFamily="18" charset="0"/>
                <a:cs typeface="B Homa" panose="00000400000000000000" pitchFamily="2" charset="-78"/>
              </a:rPr>
              <a:t>و كنترل استراتژي</a:t>
            </a:r>
            <a:r>
              <a:rPr lang="ar-SA" altLang="en-US" sz="4400" b="1" dirty="0">
                <a:ln/>
                <a:solidFill>
                  <a:schemeClr val="accent4"/>
                </a:solidFill>
                <a:latin typeface="Times New Roman" pitchFamily="18" charset="0"/>
                <a:cs typeface="B Homa" panose="00000400000000000000" pitchFamily="2" charset="-78"/>
              </a:rPr>
              <a:t> </a:t>
            </a:r>
            <a:endParaRPr lang="fa-IR" altLang="en-US" sz="4400" b="1" dirty="0">
              <a:ln/>
              <a:solidFill>
                <a:schemeClr val="accent4"/>
              </a:solidFill>
              <a:latin typeface="Times New Roman" pitchFamily="18" charset="0"/>
              <a:cs typeface="B Homa" panose="00000400000000000000" pitchFamily="2" charset="-78"/>
            </a:endParaRPr>
          </a:p>
          <a:p>
            <a:pPr algn="ctr" defTabSz="1042988" rtl="1">
              <a:lnSpc>
                <a:spcPct val="200000"/>
              </a:lnSpc>
              <a:defRPr/>
            </a:pPr>
            <a:endParaRPr lang="ar-SA" altLang="en-US" sz="1400" b="1" dirty="0">
              <a:ln/>
              <a:solidFill>
                <a:schemeClr val="accent4"/>
              </a:solidFill>
              <a:latin typeface="Times New Roman" pitchFamily="18" charset="0"/>
              <a:cs typeface="B Homa" panose="00000400000000000000" pitchFamily="2" charset="-78"/>
            </a:endParaRPr>
          </a:p>
        </p:txBody>
      </p:sp>
    </p:spTree>
    <p:extLst>
      <p:ext uri="{BB962C8B-B14F-4D97-AF65-F5344CB8AC3E}">
        <p14:creationId xmlns:p14="http://schemas.microsoft.com/office/powerpoint/2010/main" val="650743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5683158" y="104775"/>
            <a:ext cx="5477901" cy="769441"/>
          </a:xfrm>
          <a:prstGeom prst="rect">
            <a:avLst/>
          </a:prstGeom>
          <a:noFill/>
          <a:ln w="9525">
            <a:noFill/>
            <a:miter lim="800000"/>
            <a:headEnd/>
            <a:tailEnd/>
          </a:ln>
        </p:spPr>
        <p:txBody>
          <a:bodyPr wrap="square">
            <a:spAutoFit/>
          </a:bodyPr>
          <a:lstStyle/>
          <a:p>
            <a:pPr algn="r">
              <a:lnSpc>
                <a:spcPct val="150000"/>
              </a:lnSpc>
              <a:spcBef>
                <a:spcPct val="20000"/>
              </a:spcBef>
            </a:pPr>
            <a:r>
              <a:rPr lang="fa-IR" sz="3200" i="1" dirty="0">
                <a:latin typeface="Titr" pitchFamily="2" charset="-78"/>
                <a:cs typeface="B Titr" pitchFamily="2" charset="-78"/>
              </a:rPr>
              <a:t>برنامه ریزی استراتژیک یا راهبردی</a:t>
            </a:r>
            <a:endParaRPr lang="fa-IR" sz="3200" b="1" dirty="0">
              <a:latin typeface="Titr" pitchFamily="2" charset="-78"/>
              <a:cs typeface="B Titr" pitchFamily="2" charset="-78"/>
            </a:endParaRPr>
          </a:p>
        </p:txBody>
      </p:sp>
      <p:sp>
        <p:nvSpPr>
          <p:cNvPr id="13" name="Rectangle 12"/>
          <p:cNvSpPr>
            <a:spLocks noChangeArrowheads="1"/>
          </p:cNvSpPr>
          <p:nvPr/>
        </p:nvSpPr>
        <p:spPr bwMode="auto">
          <a:xfrm>
            <a:off x="1344706" y="874216"/>
            <a:ext cx="9816353" cy="6117059"/>
          </a:xfrm>
          <a:prstGeom prst="rect">
            <a:avLst/>
          </a:prstGeom>
          <a:noFill/>
          <a:ln w="9525">
            <a:noFill/>
            <a:miter lim="800000"/>
            <a:headEnd/>
            <a:tailEnd/>
          </a:ln>
        </p:spPr>
        <p:txBody>
          <a:bodyPr wrap="square">
            <a:spAutoFit/>
          </a:bodyPr>
          <a:lstStyle/>
          <a:p>
            <a:pPr marL="342900" indent="-342900" algn="just" rtl="1">
              <a:lnSpc>
                <a:spcPct val="150000"/>
              </a:lnSpc>
              <a:buFont typeface="Arial" panose="020B0604020202020204" pitchFamily="34" charset="0"/>
              <a:buChar char="•"/>
            </a:pPr>
            <a:r>
              <a:rPr lang="ar-SA" sz="2900" b="1" dirty="0">
                <a:latin typeface="Calibri" pitchFamily="34" charset="0"/>
                <a:cs typeface="B Nazanin" pitchFamily="2" charset="-78"/>
              </a:rPr>
              <a:t> در فرهنگ لغت فارسي استراتژي به معناي سوق دادن ، فرستادن و </a:t>
            </a:r>
            <a:r>
              <a:rPr lang="ar-SA" sz="2900" b="1" dirty="0" smtClean="0">
                <a:latin typeface="Calibri" pitchFamily="34" charset="0"/>
                <a:cs typeface="B Nazanin" pitchFamily="2" charset="-78"/>
              </a:rPr>
              <a:t>بردن</a:t>
            </a:r>
            <a:r>
              <a:rPr lang="fa-IR" sz="2900" b="1" dirty="0" smtClean="0">
                <a:latin typeface="Calibri" pitchFamily="34" charset="0"/>
                <a:cs typeface="B Nazanin" pitchFamily="2" charset="-78"/>
              </a:rPr>
              <a:t>،</a:t>
            </a:r>
            <a:r>
              <a:rPr lang="ar-SA" sz="2900" b="1" dirty="0" smtClean="0">
                <a:latin typeface="Calibri" pitchFamily="34" charset="0"/>
                <a:cs typeface="B Nazanin" pitchFamily="2" charset="-78"/>
              </a:rPr>
              <a:t> </a:t>
            </a:r>
            <a:r>
              <a:rPr lang="ar-SA" sz="2900" b="1" dirty="0">
                <a:latin typeface="Calibri" pitchFamily="34" charset="0"/>
                <a:cs typeface="B Nazanin" pitchFamily="2" charset="-78"/>
              </a:rPr>
              <a:t>مطرح است. </a:t>
            </a:r>
            <a:endParaRPr lang="fa-IR" sz="2900" b="1" dirty="0" smtClean="0">
              <a:latin typeface="Calibri" pitchFamily="34" charset="0"/>
              <a:cs typeface="B Nazanin" pitchFamily="2" charset="-78"/>
            </a:endParaRPr>
          </a:p>
          <a:p>
            <a:pPr marL="342900" indent="-342900" algn="just" rtl="1">
              <a:lnSpc>
                <a:spcPct val="150000"/>
              </a:lnSpc>
              <a:buFont typeface="Arial" panose="020B0604020202020204" pitchFamily="34" charset="0"/>
              <a:buChar char="•"/>
            </a:pPr>
            <a:r>
              <a:rPr lang="ar-SA" sz="2900" b="1" dirty="0" smtClean="0">
                <a:latin typeface="Calibri" pitchFamily="34" charset="0"/>
                <a:cs typeface="B Nazanin" pitchFamily="2" charset="-78"/>
              </a:rPr>
              <a:t>برخي </a:t>
            </a:r>
            <a:r>
              <a:rPr lang="ar-SA" sz="2900" b="1" dirty="0">
                <a:latin typeface="Calibri" pitchFamily="34" charset="0"/>
                <a:cs typeface="B Nazanin" pitchFamily="2" charset="-78"/>
              </a:rPr>
              <a:t>معتقدند استراتژي يك كلمه اصيل فارسي است كه ريشه آن </a:t>
            </a:r>
            <a:r>
              <a:rPr lang="fa-IR" sz="2900" b="1" dirty="0">
                <a:latin typeface="Calibri" pitchFamily="34" charset="0"/>
                <a:cs typeface="B Nazanin" pitchFamily="2" charset="-78"/>
              </a:rPr>
              <a:t>در</a:t>
            </a:r>
            <a:r>
              <a:rPr lang="ar-SA" sz="2900" b="1" dirty="0">
                <a:latin typeface="Calibri" pitchFamily="34" charset="0"/>
                <a:cs typeface="B Nazanin" pitchFamily="2" charset="-78"/>
              </a:rPr>
              <a:t> زبان فارسي </a:t>
            </a:r>
            <a:r>
              <a:rPr lang="fa-IR" sz="2900" b="1" dirty="0">
                <a:latin typeface="Calibri" pitchFamily="34" charset="0"/>
                <a:cs typeface="B Nazanin" pitchFamily="2" charset="-78"/>
              </a:rPr>
              <a:t> از</a:t>
            </a:r>
            <a:r>
              <a:rPr lang="ar-SA" sz="2900" b="1" dirty="0">
                <a:latin typeface="Calibri" pitchFamily="34" charset="0"/>
                <a:cs typeface="B Nazanin" pitchFamily="2" charset="-78"/>
              </a:rPr>
              <a:t> استربان گرفته شده </a:t>
            </a:r>
            <a:r>
              <a:rPr lang="ar-SA" sz="2900" b="1" dirty="0" smtClean="0">
                <a:latin typeface="Calibri" pitchFamily="34" charset="0"/>
                <a:cs typeface="B Nazanin" pitchFamily="2" charset="-78"/>
              </a:rPr>
              <a:t>است.</a:t>
            </a:r>
            <a:endParaRPr lang="fa-IR" sz="2900" b="1" dirty="0" smtClean="0">
              <a:latin typeface="Calibri" pitchFamily="34" charset="0"/>
              <a:cs typeface="B Nazanin" pitchFamily="2" charset="-78"/>
            </a:endParaRPr>
          </a:p>
          <a:p>
            <a:pPr marL="342900" indent="-342900" algn="just" rtl="1">
              <a:lnSpc>
                <a:spcPct val="150000"/>
              </a:lnSpc>
              <a:buFont typeface="Arial" panose="020B0604020202020204" pitchFamily="34" charset="0"/>
              <a:buChar char="•"/>
            </a:pPr>
            <a:r>
              <a:rPr lang="ar-SA" sz="2900" b="1" dirty="0" smtClean="0">
                <a:latin typeface="Calibri" pitchFamily="34" charset="0"/>
                <a:cs typeface="B Nazanin" pitchFamily="2" charset="-78"/>
              </a:rPr>
              <a:t>استربانها </a:t>
            </a:r>
            <a:r>
              <a:rPr lang="ar-SA" sz="2900" b="1" dirty="0">
                <a:latin typeface="Calibri" pitchFamily="34" charset="0"/>
                <a:cs typeface="B Nazanin" pitchFamily="2" charset="-78"/>
              </a:rPr>
              <a:t>كساني بودند كه در جلوي قشون حركت مي‏كردند و اطلاعات لازم از تواناييهاي دشمن را شناسايي و آن را در اختيار فرماندهان خود قرار مي‏دادند تا بر اساس ا</a:t>
            </a:r>
            <a:r>
              <a:rPr lang="fa-IR" sz="2900" b="1" dirty="0">
                <a:latin typeface="Calibri" pitchFamily="34" charset="0"/>
                <a:cs typeface="B Nazanin" pitchFamily="2" charset="-78"/>
              </a:rPr>
              <a:t>ی</a:t>
            </a:r>
            <a:r>
              <a:rPr lang="ar-SA" sz="2900" b="1" dirty="0">
                <a:latin typeface="Calibri" pitchFamily="34" charset="0"/>
                <a:cs typeface="B Nazanin" pitchFamily="2" charset="-78"/>
              </a:rPr>
              <a:t>ن اطلاعات جمع‏آوري شده ، برنامه‏ريزي عمليات صورت گيرد</a:t>
            </a:r>
            <a:r>
              <a:rPr lang="ar-SA" sz="2900" b="1" dirty="0" smtClean="0">
                <a:latin typeface="Calibri" pitchFamily="34" charset="0"/>
                <a:cs typeface="B Nazanin" pitchFamily="2" charset="-78"/>
              </a:rPr>
              <a:t>.</a:t>
            </a:r>
            <a:endParaRPr lang="ar-SA" sz="2900" b="1" dirty="0">
              <a:latin typeface="Calibri" pitchFamily="34" charset="0"/>
              <a:cs typeface="B Nazanin" pitchFamily="2" charset="-78"/>
            </a:endParaRPr>
          </a:p>
          <a:p>
            <a:pPr marL="342900" indent="-342900" algn="just" rtl="1">
              <a:lnSpc>
                <a:spcPct val="150000"/>
              </a:lnSpc>
              <a:buFont typeface="Arial" panose="020B0604020202020204" pitchFamily="34" charset="0"/>
              <a:buChar char="•"/>
            </a:pPr>
            <a:endParaRPr lang="ar-SA" sz="2900" b="1" dirty="0">
              <a:latin typeface="Calibri" pitchFamily="34" charset="0"/>
              <a:cs typeface="B Nazanin" pitchFamily="2"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2</a:t>
            </a:fld>
            <a:endParaRPr lang="en-US"/>
          </a:p>
        </p:txBody>
      </p:sp>
    </p:spTree>
    <p:extLst>
      <p:ext uri="{BB962C8B-B14F-4D97-AF65-F5344CB8AC3E}">
        <p14:creationId xmlns:p14="http://schemas.microsoft.com/office/powerpoint/2010/main" val="3969111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Right)">
                                      <p:cBhvr>
                                        <p:cTn id="7" dur="1000"/>
                                        <p:tgtEl>
                                          <p:spTgt spid="11"/>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08214" y="1297622"/>
            <a:ext cx="7572375" cy="641350"/>
          </a:xfrm>
          <a:prstGeom prst="rect">
            <a:avLst/>
          </a:prstGeom>
          <a:noFill/>
          <a:ln w="9525">
            <a:noFill/>
            <a:miter lim="800000"/>
            <a:headEnd/>
            <a:tailEnd/>
          </a:ln>
        </p:spPr>
        <p:txBody>
          <a:bodyPr>
            <a:spAutoFit/>
          </a:bodyPr>
          <a:lstStyle/>
          <a:p>
            <a:pPr algn="r" rtl="1"/>
            <a:r>
              <a:rPr lang="ar-SA" sz="3600" b="1" dirty="0">
                <a:latin typeface="Tahoma" pitchFamily="34" charset="0"/>
                <a:cs typeface="B Nazanin" pitchFamily="2" charset="-78"/>
              </a:rPr>
              <a:t>شناخت شرايط محيط و خودمان</a:t>
            </a:r>
            <a:r>
              <a:rPr lang="en-US" sz="3600" b="1" dirty="0">
                <a:latin typeface="Tahoma" pitchFamily="34" charset="0"/>
                <a:cs typeface="B Nazanin" pitchFamily="2" charset="-78"/>
              </a:rPr>
              <a:t> </a:t>
            </a:r>
          </a:p>
        </p:txBody>
      </p:sp>
      <p:sp>
        <p:nvSpPr>
          <p:cNvPr id="3" name="Rectangle 2"/>
          <p:cNvSpPr>
            <a:spLocks noChangeArrowheads="1"/>
          </p:cNvSpPr>
          <p:nvPr/>
        </p:nvSpPr>
        <p:spPr bwMode="auto">
          <a:xfrm>
            <a:off x="2208214" y="1961178"/>
            <a:ext cx="7572375" cy="641350"/>
          </a:xfrm>
          <a:prstGeom prst="rect">
            <a:avLst/>
          </a:prstGeom>
          <a:noFill/>
          <a:ln w="9525">
            <a:noFill/>
            <a:miter lim="800000"/>
            <a:headEnd/>
            <a:tailEnd/>
          </a:ln>
        </p:spPr>
        <p:txBody>
          <a:bodyPr>
            <a:spAutoFit/>
          </a:bodyPr>
          <a:lstStyle/>
          <a:p>
            <a:pPr algn="r" rtl="1"/>
            <a:r>
              <a:rPr lang="ar-SA" sz="3600" b="1" dirty="0">
                <a:latin typeface="Tahoma" pitchFamily="34" charset="0"/>
                <a:cs typeface="B Nazanin" pitchFamily="2" charset="-78"/>
              </a:rPr>
              <a:t>مشخص شدن هدف ، جهت و شيوه فعاليت مان</a:t>
            </a:r>
            <a:r>
              <a:rPr lang="en-US" sz="3600" b="1" dirty="0">
                <a:latin typeface="Tahoma" pitchFamily="34" charset="0"/>
                <a:cs typeface="B Nazanin" pitchFamily="2" charset="-78"/>
              </a:rPr>
              <a:t> </a:t>
            </a:r>
          </a:p>
        </p:txBody>
      </p:sp>
      <p:sp>
        <p:nvSpPr>
          <p:cNvPr id="4" name="Rectangle 3"/>
          <p:cNvSpPr>
            <a:spLocks noChangeArrowheads="1"/>
          </p:cNvSpPr>
          <p:nvPr/>
        </p:nvSpPr>
        <p:spPr bwMode="auto">
          <a:xfrm>
            <a:off x="242048" y="2646670"/>
            <a:ext cx="9538542" cy="1190625"/>
          </a:xfrm>
          <a:prstGeom prst="rect">
            <a:avLst/>
          </a:prstGeom>
          <a:noFill/>
          <a:ln w="9525">
            <a:noFill/>
            <a:miter lim="800000"/>
            <a:headEnd/>
            <a:tailEnd/>
          </a:ln>
        </p:spPr>
        <p:txBody>
          <a:bodyPr wrap="square">
            <a:spAutoFit/>
          </a:bodyPr>
          <a:lstStyle/>
          <a:p>
            <a:pPr algn="r" rtl="1"/>
            <a:r>
              <a:rPr lang="ar-SA" sz="3600" b="1" dirty="0">
                <a:latin typeface="Tahoma" pitchFamily="34" charset="0"/>
                <a:cs typeface="B Nazanin" pitchFamily="2" charset="-78"/>
              </a:rPr>
              <a:t>فراهم شدن مبنايي براي مشاركت سازمان يافته همه بخش ها و اعضاي سازمان در موفقيت آن</a:t>
            </a:r>
            <a:r>
              <a:rPr lang="en-US" sz="3600" b="1" dirty="0">
                <a:latin typeface="Tahoma" pitchFamily="34" charset="0"/>
                <a:cs typeface="B Nazanin" pitchFamily="2" charset="-78"/>
              </a:rPr>
              <a:t> </a:t>
            </a:r>
          </a:p>
        </p:txBody>
      </p:sp>
      <p:sp>
        <p:nvSpPr>
          <p:cNvPr id="17" name="Rectangle 16"/>
          <p:cNvSpPr>
            <a:spLocks noChangeArrowheads="1"/>
          </p:cNvSpPr>
          <p:nvPr/>
        </p:nvSpPr>
        <p:spPr bwMode="auto">
          <a:xfrm>
            <a:off x="2208214" y="3859501"/>
            <a:ext cx="7572375" cy="641350"/>
          </a:xfrm>
          <a:prstGeom prst="rect">
            <a:avLst/>
          </a:prstGeom>
          <a:noFill/>
          <a:ln w="9525">
            <a:noFill/>
            <a:miter lim="800000"/>
            <a:headEnd/>
            <a:tailEnd/>
          </a:ln>
        </p:spPr>
        <p:txBody>
          <a:bodyPr>
            <a:spAutoFit/>
          </a:bodyPr>
          <a:lstStyle/>
          <a:p>
            <a:pPr algn="r" rtl="1"/>
            <a:r>
              <a:rPr lang="fa-IR" sz="3600" b="1" dirty="0">
                <a:latin typeface="Tahoma" pitchFamily="34" charset="0"/>
                <a:cs typeface="B Nazanin" pitchFamily="2" charset="-78"/>
              </a:rPr>
              <a:t>سازمان را برای آینده آماده می سازد</a:t>
            </a:r>
            <a:r>
              <a:rPr lang="en-US" sz="3600" b="1" dirty="0">
                <a:latin typeface="Tahoma" pitchFamily="34" charset="0"/>
                <a:cs typeface="B Nazanin" pitchFamily="2" charset="-78"/>
              </a:rPr>
              <a:t> </a:t>
            </a:r>
          </a:p>
        </p:txBody>
      </p:sp>
      <p:sp>
        <p:nvSpPr>
          <p:cNvPr id="5" name="Slide Number Placeholder 4"/>
          <p:cNvSpPr>
            <a:spLocks noGrp="1"/>
          </p:cNvSpPr>
          <p:nvPr>
            <p:ph type="sldNum" sz="quarter" idx="12"/>
          </p:nvPr>
        </p:nvSpPr>
        <p:spPr/>
        <p:txBody>
          <a:bodyPr/>
          <a:lstStyle/>
          <a:p>
            <a:fld id="{2E913F20-3FAA-4128-8D06-C3B0AA9DFCF9}" type="slidenum">
              <a:rPr lang="en-US" smtClean="0"/>
              <a:t>20</a:t>
            </a:fld>
            <a:endParaRPr lang="en-US"/>
          </a:p>
        </p:txBody>
      </p:sp>
    </p:spTree>
    <p:extLst>
      <p:ext uri="{BB962C8B-B14F-4D97-AF65-F5344CB8AC3E}">
        <p14:creationId xmlns:p14="http://schemas.microsoft.com/office/powerpoint/2010/main" val="709587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1000"/>
                                        <p:tgtEl>
                                          <p:spTgt spid="3"/>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1000"/>
                                        <p:tgtEl>
                                          <p:spTgt spid="4"/>
                                        </p:tgtEl>
                                      </p:cBhvr>
                                    </p:animEffect>
                                  </p:childTnLst>
                                </p:cTn>
                              </p:par>
                            </p:childTnLst>
                          </p:cTn>
                        </p:par>
                        <p:par>
                          <p:cTn id="16" fill="hold">
                            <p:stCondLst>
                              <p:cond delay="3000"/>
                            </p:stCondLst>
                            <p:childTnLst>
                              <p:par>
                                <p:cTn id="17" presetID="22" presetClass="entr" presetSubtype="2"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7"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moghayese3.png"/>
          <p:cNvPicPr>
            <a:picLocks noChangeAspect="1"/>
          </p:cNvPicPr>
          <p:nvPr/>
        </p:nvPicPr>
        <p:blipFill>
          <a:blip r:embed="rId2" cstate="print"/>
          <a:stretch>
            <a:fillRect/>
          </a:stretch>
        </p:blipFill>
        <p:spPr>
          <a:xfrm>
            <a:off x="188260" y="94129"/>
            <a:ext cx="11900646" cy="6575231"/>
          </a:xfrm>
          <a:prstGeom prst="rect">
            <a:avLst/>
          </a:prstGeom>
        </p:spPr>
      </p:pic>
    </p:spTree>
    <p:extLst>
      <p:ext uri="{BB962C8B-B14F-4D97-AF65-F5344CB8AC3E}">
        <p14:creationId xmlns:p14="http://schemas.microsoft.com/office/powerpoint/2010/main" val="390685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881189" y="1428750"/>
            <a:ext cx="3286125" cy="2571750"/>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defRPr/>
            </a:pPr>
            <a:r>
              <a:rPr lang="ar-SA" sz="3200" dirty="0">
                <a:latin typeface="Tahoma" pitchFamily="34" charset="0"/>
                <a:cs typeface="B Davat" pitchFamily="2" charset="-78"/>
              </a:rPr>
              <a:t>همسويي توجهات و تلاشها </a:t>
            </a:r>
            <a:endParaRPr lang="fa-IR" sz="3200" dirty="0">
              <a:latin typeface="Tahoma" pitchFamily="34" charset="0"/>
              <a:cs typeface="B Davat" pitchFamily="2" charset="-78"/>
            </a:endParaRPr>
          </a:p>
          <a:p>
            <a:pPr algn="ctr">
              <a:defRPr/>
            </a:pPr>
            <a:r>
              <a:rPr lang="ar-SA" sz="3200" dirty="0">
                <a:latin typeface="Tahoma" pitchFamily="34" charset="0"/>
                <a:cs typeface="B Davat" pitchFamily="2" charset="-78"/>
              </a:rPr>
              <a:t>و بسيج و تخصيص مناسب</a:t>
            </a:r>
            <a:endParaRPr lang="fa-IR" sz="3200" dirty="0">
              <a:latin typeface="Tahoma" pitchFamily="34" charset="0"/>
              <a:cs typeface="B Davat" pitchFamily="2" charset="-78"/>
            </a:endParaRPr>
          </a:p>
          <a:p>
            <a:pPr algn="ctr">
              <a:defRPr/>
            </a:pPr>
            <a:r>
              <a:rPr lang="ar-SA" sz="3200" dirty="0">
                <a:latin typeface="Tahoma" pitchFamily="34" charset="0"/>
                <a:cs typeface="B Davat" pitchFamily="2" charset="-78"/>
              </a:rPr>
              <a:t> منابع در راستاي تحقق </a:t>
            </a:r>
            <a:endParaRPr lang="fa-IR" sz="3200" dirty="0">
              <a:latin typeface="Tahoma" pitchFamily="34" charset="0"/>
              <a:cs typeface="B Davat" pitchFamily="2" charset="-78"/>
            </a:endParaRPr>
          </a:p>
          <a:p>
            <a:pPr algn="ctr">
              <a:defRPr/>
            </a:pPr>
            <a:r>
              <a:rPr lang="ar-SA" sz="3200" dirty="0">
                <a:latin typeface="Tahoma" pitchFamily="34" charset="0"/>
                <a:cs typeface="B Davat" pitchFamily="2" charset="-78"/>
              </a:rPr>
              <a:t>مطلوبيتهاي سازمان</a:t>
            </a:r>
            <a:r>
              <a:rPr lang="en-US" sz="3200" dirty="0">
                <a:latin typeface="Tahoma" pitchFamily="34" charset="0"/>
                <a:cs typeface="B Davat" pitchFamily="2" charset="-78"/>
              </a:rPr>
              <a:t> </a:t>
            </a:r>
          </a:p>
        </p:txBody>
      </p:sp>
      <p:sp>
        <p:nvSpPr>
          <p:cNvPr id="3" name="Flowchart: Terminator 2"/>
          <p:cNvSpPr/>
          <p:nvPr/>
        </p:nvSpPr>
        <p:spPr bwMode="auto">
          <a:xfrm>
            <a:off x="1952596" y="500042"/>
            <a:ext cx="7929618" cy="785818"/>
          </a:xfrm>
          <a:prstGeom prst="flowChartTerminator">
            <a:avLst/>
          </a:prstGeom>
          <a:ln>
            <a:headEnd/>
            <a:tailEnd/>
          </a:ln>
        </p:spPr>
        <p:style>
          <a:lnRef idx="2">
            <a:schemeClr val="dk1"/>
          </a:lnRef>
          <a:fillRef idx="1">
            <a:schemeClr val="lt1"/>
          </a:fillRef>
          <a:effectRef idx="0">
            <a:schemeClr val="dk1"/>
          </a:effectRef>
          <a:fontRef idx="minor">
            <a:schemeClr val="dk1"/>
          </a:fontRef>
        </p:style>
        <p:txBody>
          <a:bodyPr wrap="none" rtlCol="1" anchor="ctr"/>
          <a:lstStyle/>
          <a:p>
            <a:pPr algn="ctr">
              <a:spcBef>
                <a:spcPct val="50000"/>
              </a:spcBef>
              <a:defRPr/>
            </a:pPr>
            <a:r>
              <a:rPr lang="fa-IR" sz="4000" kern="10" dirty="0" smtClean="0">
                <a:ln w="9525">
                  <a:solidFill>
                    <a:srgbClr val="000000"/>
                  </a:solidFill>
                  <a:round/>
                  <a:headEnd/>
                  <a:tailEnd/>
                </a:ln>
                <a:solidFill>
                  <a:srgbClr val="C00000"/>
                </a:solidFill>
                <a:latin typeface="Britannic Bold" pitchFamily="34" charset="0"/>
                <a:cs typeface="B Titr" pitchFamily="2" charset="-78"/>
              </a:rPr>
              <a:t>استراتژی</a:t>
            </a:r>
            <a:endParaRPr lang="fa-IR" sz="4400" kern="10" dirty="0">
              <a:ln w="9525">
                <a:solidFill>
                  <a:srgbClr val="000000"/>
                </a:solidFill>
                <a:round/>
                <a:headEnd/>
                <a:tailEnd/>
              </a:ln>
              <a:solidFill>
                <a:srgbClr val="C00000"/>
              </a:solidFill>
              <a:latin typeface="Britannic Bold" pitchFamily="34" charset="0"/>
              <a:cs typeface="B Titr" pitchFamily="2" charset="-78"/>
            </a:endParaRPr>
          </a:p>
        </p:txBody>
      </p:sp>
      <p:sp>
        <p:nvSpPr>
          <p:cNvPr id="4" name="Rounded Rectangle 3"/>
          <p:cNvSpPr/>
          <p:nvPr/>
        </p:nvSpPr>
        <p:spPr bwMode="auto">
          <a:xfrm>
            <a:off x="1881188" y="4429125"/>
            <a:ext cx="8001000" cy="1500188"/>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defRPr/>
            </a:pPr>
            <a:r>
              <a:rPr lang="ar-SA" sz="3200" dirty="0">
                <a:latin typeface="Tahoma" pitchFamily="34" charset="0"/>
                <a:cs typeface="B Davat" pitchFamily="2" charset="-78"/>
              </a:rPr>
              <a:t>استراتژي ،طرح كلي عمليات و تدابير لازم جهت نيل به</a:t>
            </a:r>
            <a:endParaRPr lang="en-US" sz="3200" dirty="0">
              <a:latin typeface="Tahoma" pitchFamily="34" charset="0"/>
              <a:cs typeface="B Davat" pitchFamily="2" charset="-78"/>
            </a:endParaRPr>
          </a:p>
          <a:p>
            <a:pPr algn="ctr">
              <a:defRPr/>
            </a:pPr>
            <a:r>
              <a:rPr lang="ar-SA" sz="3200" dirty="0">
                <a:latin typeface="Tahoma" pitchFamily="34" charset="0"/>
                <a:cs typeface="B Davat" pitchFamily="2" charset="-78"/>
              </a:rPr>
              <a:t> مطلوبيتهاي اساسي يك سازمان را از طريق تعيين اهداف ، </a:t>
            </a:r>
            <a:endParaRPr lang="en-US" sz="3200" dirty="0">
              <a:latin typeface="Tahoma" pitchFamily="34" charset="0"/>
              <a:cs typeface="B Davat" pitchFamily="2" charset="-78"/>
            </a:endParaRPr>
          </a:p>
          <a:p>
            <a:pPr algn="ctr">
              <a:defRPr/>
            </a:pPr>
            <a:r>
              <a:rPr lang="ar-SA" sz="3200" dirty="0">
                <a:latin typeface="Tahoma" pitchFamily="34" charset="0"/>
                <a:cs typeface="B Davat" pitchFamily="2" charset="-78"/>
              </a:rPr>
              <a:t>اتخاذ شيوه كار و تخصيص منابع مشخص مي </a:t>
            </a:r>
            <a:r>
              <a:rPr lang="ar-SA" sz="3200" dirty="0" smtClean="0">
                <a:latin typeface="Tahoma" pitchFamily="34" charset="0"/>
                <a:cs typeface="B Davat" pitchFamily="2" charset="-78"/>
              </a:rPr>
              <a:t>كند</a:t>
            </a:r>
            <a:endParaRPr lang="en-US" sz="3200" dirty="0">
              <a:latin typeface="Tahoma" pitchFamily="34" charset="0"/>
              <a:cs typeface="B Davat" pitchFamily="2" charset="-78"/>
            </a:endParaRPr>
          </a:p>
        </p:txBody>
      </p:sp>
      <p:sp>
        <p:nvSpPr>
          <p:cNvPr id="10" name="Left Arrow 9"/>
          <p:cNvSpPr/>
          <p:nvPr/>
        </p:nvSpPr>
        <p:spPr bwMode="auto">
          <a:xfrm rot="5400000" flipH="1">
            <a:off x="3238501" y="3857626"/>
            <a:ext cx="428625" cy="714375"/>
          </a:xfrm>
          <a:prstGeom prst="leftArrow">
            <a:avLst>
              <a:gd name="adj1" fmla="val 50000"/>
              <a:gd name="adj2" fmla="val 42644"/>
            </a:avLst>
          </a:prstGeom>
          <a:ln>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defRPr/>
            </a:pPr>
            <a:endParaRPr lang="fa-IR" sz="2800" dirty="0">
              <a:solidFill>
                <a:srgbClr val="000000"/>
              </a:solidFill>
              <a:cs typeface="B Titr" pitchFamily="2" charset="-78"/>
            </a:endParaRPr>
          </a:p>
        </p:txBody>
      </p:sp>
      <p:sp>
        <p:nvSpPr>
          <p:cNvPr id="11" name="Flowchart: Preparation 10"/>
          <p:cNvSpPr/>
          <p:nvPr/>
        </p:nvSpPr>
        <p:spPr bwMode="auto">
          <a:xfrm>
            <a:off x="5167313" y="1428750"/>
            <a:ext cx="4786312" cy="642938"/>
          </a:xfrm>
          <a:prstGeom prst="flowChartPreparation">
            <a:avLst/>
          </a:prstGeom>
          <a:ln>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spcBef>
                <a:spcPct val="50000"/>
              </a:spcBef>
              <a:defRPr/>
            </a:pPr>
            <a:r>
              <a:rPr lang="fa-IR" sz="2800" dirty="0">
                <a:cs typeface="B Esfehan" pitchFamily="2" charset="-78"/>
              </a:rPr>
              <a:t>کجا هستیم</a:t>
            </a:r>
            <a:endParaRPr lang="en-US" sz="2800" dirty="0">
              <a:cs typeface="B Esfehan" pitchFamily="2" charset="-78"/>
            </a:endParaRPr>
          </a:p>
        </p:txBody>
      </p:sp>
      <p:sp>
        <p:nvSpPr>
          <p:cNvPr id="12" name="Flowchart: Preparation 11"/>
          <p:cNvSpPr/>
          <p:nvPr/>
        </p:nvSpPr>
        <p:spPr bwMode="auto">
          <a:xfrm>
            <a:off x="5167313" y="2143125"/>
            <a:ext cx="4786312" cy="642938"/>
          </a:xfrm>
          <a:prstGeom prst="flowChartPreparation">
            <a:avLst/>
          </a:prstGeom>
          <a:ln>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spcBef>
                <a:spcPct val="50000"/>
              </a:spcBef>
              <a:defRPr/>
            </a:pPr>
            <a:r>
              <a:rPr lang="fa-IR" sz="2800" dirty="0">
                <a:cs typeface="B Esfehan" pitchFamily="2" charset="-78"/>
              </a:rPr>
              <a:t>به کجا می خواهیم برویم</a:t>
            </a:r>
            <a:endParaRPr lang="en-US" sz="2800" dirty="0">
              <a:cs typeface="B Titr" pitchFamily="2" charset="-78"/>
            </a:endParaRPr>
          </a:p>
        </p:txBody>
      </p:sp>
      <p:sp>
        <p:nvSpPr>
          <p:cNvPr id="13" name="Flowchart: Preparation 12"/>
          <p:cNvSpPr/>
          <p:nvPr/>
        </p:nvSpPr>
        <p:spPr bwMode="auto">
          <a:xfrm>
            <a:off x="5167313" y="2857500"/>
            <a:ext cx="4786312" cy="642938"/>
          </a:xfrm>
          <a:prstGeom prst="flowChartPreparation">
            <a:avLst/>
          </a:prstGeom>
          <a:ln>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spcBef>
                <a:spcPct val="50000"/>
              </a:spcBef>
              <a:defRPr/>
            </a:pPr>
            <a:r>
              <a:rPr lang="fa-IR" sz="2800" dirty="0">
                <a:cs typeface="B Esfehan" pitchFamily="2" charset="-78"/>
              </a:rPr>
              <a:t>از چه راهی </a:t>
            </a:r>
            <a:endParaRPr lang="en-US" sz="2800" dirty="0">
              <a:cs typeface="B Titr" pitchFamily="2" charset="-78"/>
            </a:endParaRPr>
          </a:p>
        </p:txBody>
      </p:sp>
      <p:sp>
        <p:nvSpPr>
          <p:cNvPr id="14" name="Flowchart: Preparation 13"/>
          <p:cNvSpPr/>
          <p:nvPr/>
        </p:nvSpPr>
        <p:spPr bwMode="auto">
          <a:xfrm>
            <a:off x="5024439" y="3571875"/>
            <a:ext cx="4929187" cy="642938"/>
          </a:xfrm>
          <a:prstGeom prst="flowChartPreparation">
            <a:avLst/>
          </a:prstGeom>
          <a:ln>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spcBef>
                <a:spcPct val="50000"/>
              </a:spcBef>
              <a:defRPr/>
            </a:pPr>
            <a:r>
              <a:rPr lang="fa-IR" sz="2800" dirty="0">
                <a:cs typeface="B Esfehan" pitchFamily="2" charset="-78"/>
              </a:rPr>
              <a:t>چگونه</a:t>
            </a:r>
            <a:endParaRPr lang="en-US" sz="2800" dirty="0">
              <a:cs typeface="B Titr" pitchFamily="2" charset="-78"/>
            </a:endParaRPr>
          </a:p>
        </p:txBody>
      </p:sp>
      <p:sp>
        <p:nvSpPr>
          <p:cNvPr id="5" name="Slide Number Placeholder 4"/>
          <p:cNvSpPr>
            <a:spLocks noGrp="1"/>
          </p:cNvSpPr>
          <p:nvPr>
            <p:ph type="sldNum" sz="quarter" idx="12"/>
          </p:nvPr>
        </p:nvSpPr>
        <p:spPr/>
        <p:txBody>
          <a:bodyPr/>
          <a:lstStyle/>
          <a:p>
            <a:fld id="{2E913F20-3FAA-4128-8D06-C3B0AA9DFCF9}" type="slidenum">
              <a:rPr lang="en-US" smtClean="0"/>
              <a:t>21</a:t>
            </a:fld>
            <a:endParaRPr lang="en-US"/>
          </a:p>
        </p:txBody>
      </p:sp>
    </p:spTree>
    <p:extLst>
      <p:ext uri="{BB962C8B-B14F-4D97-AF65-F5344CB8AC3E}">
        <p14:creationId xmlns:p14="http://schemas.microsoft.com/office/powerpoint/2010/main" val="1205889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1000"/>
                                        <p:tgtEl>
                                          <p:spTgt spid="2"/>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1000"/>
                                        <p:tgtEl>
                                          <p:spTgt spid="10"/>
                                        </p:tgtEl>
                                      </p:cBhvr>
                                    </p:animEffect>
                                  </p:childTnLst>
                                </p:cTn>
                              </p:par>
                            </p:childTnLst>
                          </p:cTn>
                        </p:par>
                        <p:par>
                          <p:cTn id="31" fill="hold">
                            <p:stCondLst>
                              <p:cond delay="4000"/>
                            </p:stCondLst>
                            <p:childTnLst>
                              <p:par>
                                <p:cTn id="32" presetID="22" presetClass="entr" presetSubtype="2"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right)">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0"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85045" y="2140808"/>
            <a:ext cx="9641543" cy="1215717"/>
          </a:xfrm>
          <a:prstGeom prst="rect">
            <a:avLst/>
          </a:prstGeom>
          <a:noFill/>
          <a:ln w="9525">
            <a:noFill/>
            <a:miter lim="800000"/>
            <a:headEnd/>
            <a:tailEnd/>
          </a:ln>
        </p:spPr>
        <p:txBody>
          <a:bodyPr wrap="square">
            <a:spAutoFit/>
          </a:bodyPr>
          <a:lstStyle/>
          <a:p>
            <a:pPr marL="571500" indent="-571500" algn="just" rtl="1">
              <a:lnSpc>
                <a:spcPct val="90000"/>
              </a:lnSpc>
              <a:spcBef>
                <a:spcPct val="20000"/>
              </a:spcBef>
              <a:buFont typeface="Arial" panose="020B0604020202020204" pitchFamily="34" charset="0"/>
              <a:buChar char="•"/>
            </a:pPr>
            <a:r>
              <a:rPr lang="fa-IR" sz="4000" b="1" dirty="0">
                <a:latin typeface="Times New Roman" pitchFamily="18" charset="0"/>
                <a:cs typeface="B Nazanin" pitchFamily="2" charset="-78"/>
              </a:rPr>
              <a:t>چشم انداز عبارتست از </a:t>
            </a:r>
            <a:r>
              <a:rPr lang="fa-IR" sz="4000" b="1" u="sng" dirty="0">
                <a:solidFill>
                  <a:schemeClr val="accent2"/>
                </a:solidFill>
                <a:effectLst>
                  <a:outerShdw blurRad="38100" dist="38100" dir="2700000" algn="tl">
                    <a:srgbClr val="000000">
                      <a:alpha val="43137"/>
                    </a:srgbClr>
                  </a:outerShdw>
                </a:effectLst>
                <a:latin typeface="Times New Roman" pitchFamily="18" charset="0"/>
                <a:cs typeface="B Nazanin" pitchFamily="2" charset="-78"/>
              </a:rPr>
              <a:t>آینده ای واقع گرایانه ، تحقق پذیر و جذاب</a:t>
            </a:r>
            <a:r>
              <a:rPr lang="fa-IR" sz="4000" b="1" dirty="0">
                <a:latin typeface="Times New Roman" pitchFamily="18" charset="0"/>
                <a:cs typeface="B Nazanin" pitchFamily="2" charset="-78"/>
              </a:rPr>
              <a:t> برای سازمان</a:t>
            </a:r>
            <a:endParaRPr lang="fa-IR" altLang="fa-IR" sz="2000" b="1" dirty="0">
              <a:latin typeface="Calibri" pitchFamily="34" charset="0"/>
              <a:cs typeface="B Nazanin" pitchFamily="2" charset="-78"/>
            </a:endParaRPr>
          </a:p>
        </p:txBody>
      </p:sp>
      <p:sp>
        <p:nvSpPr>
          <p:cNvPr id="3" name="TextBox 2"/>
          <p:cNvSpPr txBox="1">
            <a:spLocks noChangeArrowheads="1"/>
          </p:cNvSpPr>
          <p:nvPr/>
        </p:nvSpPr>
        <p:spPr bwMode="auto">
          <a:xfrm>
            <a:off x="4482967" y="1154141"/>
            <a:ext cx="6543621" cy="584775"/>
          </a:xfrm>
          <a:prstGeom prst="rect">
            <a:avLst/>
          </a:prstGeom>
          <a:noFill/>
          <a:ln w="9525">
            <a:noFill/>
            <a:miter lim="800000"/>
            <a:headEnd/>
            <a:tailEnd/>
          </a:ln>
        </p:spPr>
        <p:txBody>
          <a:bodyPr wrap="square">
            <a:spAutoFit/>
          </a:bodyPr>
          <a:lstStyle/>
          <a:p>
            <a:pPr algn="r" rtl="1"/>
            <a:r>
              <a:rPr lang="fa-IR" sz="3200" dirty="0">
                <a:cs typeface="B Jadid" pitchFamily="2" charset="-78"/>
              </a:rPr>
              <a:t>چشم انداز </a:t>
            </a:r>
            <a:r>
              <a:rPr lang="ar-SA" sz="3200" dirty="0">
                <a:cs typeface="B Jadid" pitchFamily="2" charset="-78"/>
              </a:rPr>
              <a:t>:</a:t>
            </a:r>
            <a:endParaRPr lang="fa-IR" sz="3200" dirty="0">
              <a:cs typeface="B Jadid" pitchFamily="2" charset="-78"/>
            </a:endParaRPr>
          </a:p>
        </p:txBody>
      </p:sp>
      <p:sp>
        <p:nvSpPr>
          <p:cNvPr id="11" name="Rectangle 10"/>
          <p:cNvSpPr>
            <a:spLocks noChangeArrowheads="1"/>
          </p:cNvSpPr>
          <p:nvPr/>
        </p:nvSpPr>
        <p:spPr bwMode="auto">
          <a:xfrm>
            <a:off x="3904744" y="249542"/>
            <a:ext cx="2736647" cy="684803"/>
          </a:xfrm>
          <a:prstGeom prst="rect">
            <a:avLst/>
          </a:prstGeom>
          <a:noFill/>
          <a:ln w="9525">
            <a:noFill/>
            <a:miter lim="800000"/>
            <a:headEnd/>
            <a:tailEnd/>
          </a:ln>
        </p:spPr>
        <p:txBody>
          <a:bodyPr wrap="none">
            <a:spAutoFit/>
          </a:bodyPr>
          <a:lstStyle/>
          <a:p>
            <a:pPr algn="ctr">
              <a:lnSpc>
                <a:spcPct val="150000"/>
              </a:lnSpc>
              <a:spcBef>
                <a:spcPct val="20000"/>
              </a:spcBef>
            </a:pPr>
            <a:r>
              <a:rPr lang="fa-IR" sz="2800" i="1" dirty="0">
                <a:latin typeface="Titr" pitchFamily="2" charset="-78"/>
                <a:cs typeface="B Titr" pitchFamily="2" charset="-78"/>
              </a:rPr>
              <a:t>واژه ها و اصطلاحات</a:t>
            </a:r>
            <a:endParaRPr lang="fa-IR" sz="2800" b="1" dirty="0">
              <a:latin typeface="Titr" pitchFamily="2" charset="-78"/>
              <a:cs typeface="B Titr" pitchFamily="2" charset="-78"/>
            </a:endParaRPr>
          </a:p>
        </p:txBody>
      </p:sp>
      <p:sp>
        <p:nvSpPr>
          <p:cNvPr id="12" name="Rectangle 11"/>
          <p:cNvSpPr>
            <a:spLocks noChangeArrowheads="1"/>
          </p:cNvSpPr>
          <p:nvPr/>
        </p:nvSpPr>
        <p:spPr bwMode="auto">
          <a:xfrm>
            <a:off x="1573303" y="3519625"/>
            <a:ext cx="9453285" cy="2086725"/>
          </a:xfrm>
          <a:prstGeom prst="rect">
            <a:avLst/>
          </a:prstGeom>
          <a:noFill/>
          <a:ln w="9525">
            <a:noFill/>
            <a:miter lim="800000"/>
            <a:headEnd/>
            <a:tailEnd/>
          </a:ln>
        </p:spPr>
        <p:txBody>
          <a:bodyPr wrap="square">
            <a:spAutoFit/>
          </a:bodyPr>
          <a:lstStyle/>
          <a:p>
            <a:pPr marL="571500" indent="-571500" algn="just" rtl="1">
              <a:lnSpc>
                <a:spcPct val="90000"/>
              </a:lnSpc>
              <a:spcBef>
                <a:spcPct val="20000"/>
              </a:spcBef>
              <a:buFont typeface="Arial" panose="020B0604020202020204" pitchFamily="34" charset="0"/>
              <a:buChar char="•"/>
            </a:pPr>
            <a:r>
              <a:rPr lang="fa-IR" sz="3600" dirty="0">
                <a:cs typeface="B Nazanin" pitchFamily="2" charset="-78"/>
              </a:rPr>
              <a:t> چشم انداز عبارتست از ارائه گزاره هایی خردمندانه درباره</a:t>
            </a:r>
            <a:r>
              <a:rPr lang="fa-IR" sz="1600" dirty="0">
                <a:cs typeface="B Nazanin" pitchFamily="2" charset="-78"/>
              </a:rPr>
              <a:t> </a:t>
            </a:r>
            <a:r>
              <a:rPr lang="fa-IR" sz="3600" dirty="0">
                <a:cs typeface="B Nazanin" pitchFamily="2" charset="-78"/>
              </a:rPr>
              <a:t>ی</a:t>
            </a:r>
            <a:r>
              <a:rPr lang="fa-IR" sz="2800" dirty="0">
                <a:cs typeface="B Nazanin" pitchFamily="2" charset="-78"/>
              </a:rPr>
              <a:t> </a:t>
            </a:r>
            <a:r>
              <a:rPr lang="fa-IR" sz="3600" dirty="0">
                <a:cs typeface="B Nazanin" pitchFamily="2" charset="-78"/>
              </a:rPr>
              <a:t>آینده و تفسیر گزاره ها به گونه ای که به عمل آگاهانه و به فرایندهای یادگیری جمعی و نحوه</a:t>
            </a:r>
            <a:r>
              <a:rPr lang="fa-IR" sz="600" dirty="0">
                <a:cs typeface="B Nazanin" pitchFamily="2" charset="-78"/>
              </a:rPr>
              <a:t> </a:t>
            </a:r>
            <a:r>
              <a:rPr lang="fa-IR" sz="3600" dirty="0">
                <a:cs typeface="B Nazanin" pitchFamily="2" charset="-78"/>
              </a:rPr>
              <a:t>ی پاسخگویی به چالش های آینده ، جهت دهد.</a:t>
            </a:r>
            <a:endParaRPr lang="fa-IR" altLang="fa-IR" b="1" dirty="0">
              <a:latin typeface="Calibri" pitchFamily="34" charset="0"/>
              <a:cs typeface="B Nazanin" pitchFamily="2" charset="-78"/>
            </a:endParaRPr>
          </a:p>
        </p:txBody>
      </p:sp>
      <p:sp>
        <p:nvSpPr>
          <p:cNvPr id="4" name="Slide Number Placeholder 3"/>
          <p:cNvSpPr>
            <a:spLocks noGrp="1"/>
          </p:cNvSpPr>
          <p:nvPr>
            <p:ph type="sldNum" sz="quarter" idx="12"/>
          </p:nvPr>
        </p:nvSpPr>
        <p:spPr/>
        <p:txBody>
          <a:bodyPr/>
          <a:lstStyle/>
          <a:p>
            <a:fld id="{2E913F20-3FAA-4128-8D06-C3B0AA9DFCF9}" type="slidenum">
              <a:rPr lang="en-US" smtClean="0"/>
              <a:t>22</a:t>
            </a:fld>
            <a:endParaRPr lang="en-US"/>
          </a:p>
        </p:txBody>
      </p:sp>
    </p:spTree>
    <p:extLst>
      <p:ext uri="{BB962C8B-B14F-4D97-AF65-F5344CB8AC3E}">
        <p14:creationId xmlns:p14="http://schemas.microsoft.com/office/powerpoint/2010/main" val="1591481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Right)">
                                      <p:cBhvr>
                                        <p:cTn id="7" dur="1000"/>
                                        <p:tgtEl>
                                          <p:spTgt spid="11"/>
                                        </p:tgtEl>
                                      </p:cBhvr>
                                    </p:animEffect>
                                  </p:childTnLst>
                                </p:cTn>
                              </p:par>
                            </p:childTnLst>
                          </p:cTn>
                        </p:par>
                        <p:par>
                          <p:cTn id="8" fill="hold">
                            <p:stCondLst>
                              <p:cond delay="1000"/>
                            </p:stCondLst>
                            <p:childTnLst>
                              <p:par>
                                <p:cTn id="9" presetID="14" presetClass="entr" presetSubtype="5"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vertical)">
                                      <p:cBhvr>
                                        <p:cTn id="11" dur="1000"/>
                                        <p:tgtEl>
                                          <p:spTgt spid="3"/>
                                        </p:tgtEl>
                                      </p:cBhvr>
                                    </p:animEffect>
                                  </p:childTnLst>
                                </p:cTn>
                              </p:par>
                            </p:childTnLst>
                          </p:cTn>
                        </p:par>
                        <p:par>
                          <p:cTn id="12" fill="hold">
                            <p:stCondLst>
                              <p:cond delay="2000"/>
                            </p:stCondLst>
                            <p:childTnLst>
                              <p:par>
                                <p:cTn id="13" presetID="12" presetClass="entr" presetSubtype="2"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lide(fromRight)">
                                      <p:cBhvr>
                                        <p:cTn id="15" dur="1000"/>
                                        <p:tgtEl>
                                          <p:spTgt spid="2"/>
                                        </p:tgtEl>
                                      </p:cBhvr>
                                    </p:animEffect>
                                  </p:childTnLst>
                                </p:cTn>
                              </p:par>
                            </p:childTnLst>
                          </p:cTn>
                        </p:par>
                        <p:par>
                          <p:cTn id="16" fill="hold">
                            <p:stCondLst>
                              <p:cond delay="3000"/>
                            </p:stCondLst>
                            <p:childTnLst>
                              <p:par>
                                <p:cTn id="17" presetID="12" presetClass="entr" presetSubtype="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Righ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1873251" y="428625"/>
            <a:ext cx="3286125" cy="2571750"/>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defRPr/>
            </a:pPr>
            <a:r>
              <a:rPr lang="en-US" altLang="fa-IR" sz="4400" b="1" dirty="0"/>
              <a:t>vision</a:t>
            </a:r>
            <a:endParaRPr lang="en-US" sz="4400" b="1" dirty="0">
              <a:latin typeface="Tahoma" pitchFamily="34" charset="0"/>
              <a:cs typeface="B Davat" pitchFamily="2" charset="-78"/>
            </a:endParaRPr>
          </a:p>
        </p:txBody>
      </p:sp>
      <p:sp>
        <p:nvSpPr>
          <p:cNvPr id="7" name="Rounded Rectangle 6"/>
          <p:cNvSpPr/>
          <p:nvPr/>
        </p:nvSpPr>
        <p:spPr bwMode="auto">
          <a:xfrm>
            <a:off x="6596064" y="3286125"/>
            <a:ext cx="3286125" cy="2571750"/>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defRPr/>
            </a:pPr>
            <a:r>
              <a:rPr lang="fa-IR" sz="3200" dirty="0">
                <a:latin typeface="Tahoma" pitchFamily="34" charset="0"/>
                <a:cs typeface="B Titr" pitchFamily="2" charset="-78"/>
              </a:rPr>
              <a:t>چشم انداز</a:t>
            </a:r>
            <a:endParaRPr lang="en-US" sz="3200" dirty="0">
              <a:latin typeface="Tahoma" pitchFamily="34" charset="0"/>
              <a:cs typeface="B Titr" pitchFamily="2" charset="-78"/>
            </a:endParaRPr>
          </a:p>
        </p:txBody>
      </p:sp>
      <p:sp>
        <p:nvSpPr>
          <p:cNvPr id="8" name="Flowchart: Preparation 7"/>
          <p:cNvSpPr/>
          <p:nvPr/>
        </p:nvSpPr>
        <p:spPr bwMode="auto">
          <a:xfrm>
            <a:off x="5205413" y="642939"/>
            <a:ext cx="4786312" cy="642937"/>
          </a:xfrm>
          <a:prstGeom prst="flowChartPreparation">
            <a:avLst/>
          </a:prstGeom>
          <a:ln>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defRPr/>
            </a:pPr>
            <a:r>
              <a:rPr lang="en-US" sz="2800" dirty="0">
                <a:latin typeface="+mj-lt"/>
                <a:cs typeface="Times New Roman" pitchFamily="18" charset="0"/>
              </a:rPr>
              <a:t>Who we are?</a:t>
            </a:r>
          </a:p>
        </p:txBody>
      </p:sp>
      <p:sp>
        <p:nvSpPr>
          <p:cNvPr id="9" name="Flowchart: Preparation 8"/>
          <p:cNvSpPr/>
          <p:nvPr/>
        </p:nvSpPr>
        <p:spPr bwMode="auto">
          <a:xfrm>
            <a:off x="5205413" y="1357314"/>
            <a:ext cx="4786312" cy="642937"/>
          </a:xfrm>
          <a:prstGeom prst="flowChartPreparation">
            <a:avLst/>
          </a:prstGeom>
          <a:ln>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defRPr/>
            </a:pPr>
            <a:r>
              <a:rPr lang="en-US" sz="2800" dirty="0">
                <a:latin typeface="+mj-lt"/>
                <a:cs typeface="Times New Roman" pitchFamily="18" charset="0"/>
              </a:rPr>
              <a:t>What we do?</a:t>
            </a:r>
          </a:p>
        </p:txBody>
      </p:sp>
      <p:sp>
        <p:nvSpPr>
          <p:cNvPr id="10" name="Flowchart: Preparation 9"/>
          <p:cNvSpPr/>
          <p:nvPr/>
        </p:nvSpPr>
        <p:spPr bwMode="auto">
          <a:xfrm>
            <a:off x="5205413" y="2071689"/>
            <a:ext cx="4786312" cy="642937"/>
          </a:xfrm>
          <a:prstGeom prst="flowChartPreparation">
            <a:avLst/>
          </a:prstGeom>
          <a:ln>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defRPr/>
            </a:pPr>
            <a:r>
              <a:rPr lang="en-US" sz="2800" dirty="0">
                <a:latin typeface="+mj-lt"/>
                <a:cs typeface="Times New Roman" pitchFamily="18" charset="0"/>
              </a:rPr>
              <a:t>Where we are headed?</a:t>
            </a:r>
          </a:p>
        </p:txBody>
      </p:sp>
      <p:sp>
        <p:nvSpPr>
          <p:cNvPr id="11" name="Flowchart: Preparation 10"/>
          <p:cNvSpPr/>
          <p:nvPr/>
        </p:nvSpPr>
        <p:spPr bwMode="auto">
          <a:xfrm>
            <a:off x="1774826" y="3571875"/>
            <a:ext cx="4786313" cy="642938"/>
          </a:xfrm>
          <a:prstGeom prst="flowChartPreparation">
            <a:avLst/>
          </a:prstGeom>
          <a:ln>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spcBef>
                <a:spcPct val="50000"/>
              </a:spcBef>
              <a:defRPr/>
            </a:pPr>
            <a:r>
              <a:rPr lang="fa-IR" sz="2800" dirty="0">
                <a:cs typeface="B Esfehan" pitchFamily="2" charset="-78"/>
              </a:rPr>
              <a:t>کی هستیم؟</a:t>
            </a:r>
            <a:endParaRPr lang="en-US" sz="2800" dirty="0">
              <a:cs typeface="B Esfehan" pitchFamily="2" charset="-78"/>
            </a:endParaRPr>
          </a:p>
        </p:txBody>
      </p:sp>
      <p:sp>
        <p:nvSpPr>
          <p:cNvPr id="12" name="Flowchart: Preparation 11"/>
          <p:cNvSpPr/>
          <p:nvPr/>
        </p:nvSpPr>
        <p:spPr bwMode="auto">
          <a:xfrm>
            <a:off x="1774826" y="4286250"/>
            <a:ext cx="4786313" cy="642938"/>
          </a:xfrm>
          <a:prstGeom prst="flowChartPreparation">
            <a:avLst/>
          </a:prstGeom>
          <a:ln>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spcBef>
                <a:spcPct val="50000"/>
              </a:spcBef>
              <a:defRPr/>
            </a:pPr>
            <a:r>
              <a:rPr lang="fa-IR" sz="2800" dirty="0">
                <a:cs typeface="B Esfehan" pitchFamily="2" charset="-78"/>
              </a:rPr>
              <a:t>چه می کنیم؟</a:t>
            </a:r>
            <a:endParaRPr lang="en-US" sz="2800" dirty="0">
              <a:cs typeface="B Titr" pitchFamily="2" charset="-78"/>
            </a:endParaRPr>
          </a:p>
        </p:txBody>
      </p:sp>
      <p:sp>
        <p:nvSpPr>
          <p:cNvPr id="13" name="Flowchart: Preparation 12"/>
          <p:cNvSpPr/>
          <p:nvPr/>
        </p:nvSpPr>
        <p:spPr bwMode="auto">
          <a:xfrm>
            <a:off x="1774826" y="5000625"/>
            <a:ext cx="4786313" cy="642938"/>
          </a:xfrm>
          <a:prstGeom prst="flowChartPreparation">
            <a:avLst/>
          </a:prstGeom>
          <a:ln>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spcBef>
                <a:spcPct val="50000"/>
              </a:spcBef>
              <a:defRPr/>
            </a:pPr>
            <a:r>
              <a:rPr lang="fa-IR" sz="2800" dirty="0">
                <a:cs typeface="B Esfehan" pitchFamily="2" charset="-78"/>
              </a:rPr>
              <a:t>به کجا می رویم؟</a:t>
            </a:r>
            <a:endParaRPr lang="en-US" sz="2800" dirty="0">
              <a:cs typeface="B Titr" pitchFamily="2"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23</a:t>
            </a:fld>
            <a:endParaRPr lang="en-US"/>
          </a:p>
        </p:txBody>
      </p:sp>
    </p:spTree>
    <p:extLst>
      <p:ext uri="{BB962C8B-B14F-4D97-AF65-F5344CB8AC3E}">
        <p14:creationId xmlns:p14="http://schemas.microsoft.com/office/powerpoint/2010/main" val="1009646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000"/>
                                        <p:tgtEl>
                                          <p:spTgt spid="6"/>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1000"/>
                                        <p:tgtEl>
                                          <p:spTgt spid="7"/>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par>
                          <p:cTn id="28" fill="hold">
                            <p:stCondLst>
                              <p:cond delay="4000"/>
                            </p:stCondLst>
                            <p:childTnLst>
                              <p:par>
                                <p:cTn id="29" presetID="22" presetClass="entr" presetSubtype="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par>
                          <p:cTn id="32" fill="hold">
                            <p:stCondLst>
                              <p:cond delay="4500"/>
                            </p:stCondLst>
                            <p:childTnLst>
                              <p:par>
                                <p:cTn id="33" presetID="22" presetClass="entr" presetSubtype="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un"/>
          <p:cNvPicPr>
            <a:picLocks noChangeAspect="1" noChangeArrowheads="1"/>
          </p:cNvPicPr>
          <p:nvPr/>
        </p:nvPicPr>
        <p:blipFill>
          <a:blip r:embed="rId2" cstate="print">
            <a:clrChange>
              <a:clrFrom>
                <a:srgbClr val="FFFFFF"/>
              </a:clrFrom>
              <a:clrTo>
                <a:srgbClr val="FFFFFF">
                  <a:alpha val="0"/>
                </a:srgbClr>
              </a:clrTo>
            </a:clrChange>
            <a:lum bright="28000" contrast="-4000"/>
          </a:blip>
          <a:srcRect/>
          <a:stretch>
            <a:fillRect/>
          </a:stretch>
        </p:blipFill>
        <p:spPr bwMode="auto">
          <a:xfrm>
            <a:off x="8310564" y="52388"/>
            <a:ext cx="1697037" cy="1662112"/>
          </a:xfrm>
          <a:prstGeom prst="rect">
            <a:avLst/>
          </a:prstGeom>
          <a:noFill/>
          <a:ln w="9525">
            <a:noFill/>
            <a:miter lim="800000"/>
            <a:headEnd/>
            <a:tailEnd/>
          </a:ln>
        </p:spPr>
      </p:pic>
      <p:sp>
        <p:nvSpPr>
          <p:cNvPr id="3" name="Text Box 3"/>
          <p:cNvSpPr txBox="1">
            <a:spLocks noChangeArrowheads="1"/>
          </p:cNvSpPr>
          <p:nvPr/>
        </p:nvSpPr>
        <p:spPr bwMode="auto">
          <a:xfrm>
            <a:off x="8835178" y="530911"/>
            <a:ext cx="635109" cy="646331"/>
          </a:xfrm>
          <a:prstGeom prst="rect">
            <a:avLst/>
          </a:prstGeom>
          <a:noFill/>
          <a:ln w="9525">
            <a:noFill/>
            <a:miter lim="800000"/>
            <a:headEnd/>
            <a:tailEnd/>
          </a:ln>
          <a:effectLst>
            <a:outerShdw dist="28398" dir="3806097" algn="ctr" rotWithShape="0">
              <a:schemeClr val="bg1">
                <a:alpha val="50000"/>
              </a:schemeClr>
            </a:outerShdw>
          </a:effectLst>
        </p:spPr>
        <p:txBody>
          <a:bodyPr wrap="none" anchor="ctr">
            <a:spAutoFit/>
          </a:bodyPr>
          <a:lstStyle/>
          <a:p>
            <a:pPr algn="ctr">
              <a:defRPr/>
            </a:pPr>
            <a:r>
              <a:rPr lang="fa-IR" dirty="0">
                <a:effectLst>
                  <a:outerShdw blurRad="38100" dist="38100" dir="2700000" algn="tl">
                    <a:srgbClr val="C0C0C0"/>
                  </a:outerShdw>
                </a:effectLst>
                <a:latin typeface="Times New Roman" pitchFamily="18" charset="0"/>
                <a:cs typeface="B Titr" pitchFamily="2" charset="-78"/>
              </a:rPr>
              <a:t>چشم</a:t>
            </a:r>
          </a:p>
          <a:p>
            <a:pPr algn="ctr">
              <a:defRPr/>
            </a:pPr>
            <a:r>
              <a:rPr lang="fa-IR" dirty="0">
                <a:effectLst>
                  <a:outerShdw blurRad="38100" dist="38100" dir="2700000" algn="tl">
                    <a:srgbClr val="C0C0C0"/>
                  </a:outerShdw>
                </a:effectLst>
                <a:latin typeface="Times New Roman" pitchFamily="18" charset="0"/>
                <a:cs typeface="B Titr" pitchFamily="2" charset="-78"/>
              </a:rPr>
              <a:t> انداز</a:t>
            </a:r>
            <a:endParaRPr lang="en-US" dirty="0">
              <a:effectLst>
                <a:outerShdw blurRad="38100" dist="38100" dir="2700000" algn="tl">
                  <a:srgbClr val="C0C0C0"/>
                </a:outerShdw>
              </a:effectLst>
              <a:latin typeface="Times New Roman" pitchFamily="18" charset="0"/>
              <a:cs typeface="B Titr" pitchFamily="2" charset="-78"/>
            </a:endParaRPr>
          </a:p>
        </p:txBody>
      </p:sp>
      <p:grpSp>
        <p:nvGrpSpPr>
          <p:cNvPr id="5" name="Group 5"/>
          <p:cNvGrpSpPr>
            <a:grpSpLocks/>
          </p:cNvGrpSpPr>
          <p:nvPr/>
        </p:nvGrpSpPr>
        <p:grpSpPr bwMode="auto">
          <a:xfrm rot="-320990">
            <a:off x="3683001" y="1412875"/>
            <a:ext cx="5256213" cy="3600450"/>
            <a:chOff x="1292" y="1253"/>
            <a:chExt cx="2994" cy="2177"/>
          </a:xfrm>
        </p:grpSpPr>
        <p:sp>
          <p:nvSpPr>
            <p:cNvPr id="51237" name="Line 6"/>
            <p:cNvSpPr>
              <a:spLocks noChangeShapeType="1"/>
            </p:cNvSpPr>
            <p:nvPr/>
          </p:nvSpPr>
          <p:spPr bwMode="auto">
            <a:xfrm flipV="1">
              <a:off x="1292" y="1253"/>
              <a:ext cx="2812" cy="1905"/>
            </a:xfrm>
            <a:prstGeom prst="line">
              <a:avLst/>
            </a:prstGeom>
            <a:noFill/>
            <a:ln w="76200" cmpd="dbl">
              <a:solidFill>
                <a:srgbClr val="660066"/>
              </a:solidFill>
              <a:round/>
              <a:headEnd/>
              <a:tailEnd type="stealth" w="med" len="med"/>
            </a:ln>
          </p:spPr>
          <p:txBody>
            <a:bodyPr/>
            <a:lstStyle/>
            <a:p>
              <a:endParaRPr lang="en-US"/>
            </a:p>
          </p:txBody>
        </p:sp>
        <p:sp>
          <p:nvSpPr>
            <p:cNvPr id="51238" name="Line 7"/>
            <p:cNvSpPr>
              <a:spLocks noChangeShapeType="1"/>
            </p:cNvSpPr>
            <p:nvPr/>
          </p:nvSpPr>
          <p:spPr bwMode="auto">
            <a:xfrm flipV="1">
              <a:off x="1383" y="1389"/>
              <a:ext cx="2812" cy="1905"/>
            </a:xfrm>
            <a:prstGeom prst="line">
              <a:avLst/>
            </a:prstGeom>
            <a:noFill/>
            <a:ln w="76200" cmpd="dbl">
              <a:solidFill>
                <a:srgbClr val="660066"/>
              </a:solidFill>
              <a:round/>
              <a:headEnd/>
              <a:tailEnd type="stealth" w="med" len="med"/>
            </a:ln>
          </p:spPr>
          <p:txBody>
            <a:bodyPr/>
            <a:lstStyle/>
            <a:p>
              <a:endParaRPr lang="en-US"/>
            </a:p>
          </p:txBody>
        </p:sp>
        <p:sp>
          <p:nvSpPr>
            <p:cNvPr id="51239" name="Line 8"/>
            <p:cNvSpPr>
              <a:spLocks noChangeShapeType="1"/>
            </p:cNvSpPr>
            <p:nvPr/>
          </p:nvSpPr>
          <p:spPr bwMode="auto">
            <a:xfrm flipV="1">
              <a:off x="1474" y="1525"/>
              <a:ext cx="2812" cy="1905"/>
            </a:xfrm>
            <a:prstGeom prst="line">
              <a:avLst/>
            </a:prstGeom>
            <a:noFill/>
            <a:ln w="76200" cmpd="dbl">
              <a:solidFill>
                <a:srgbClr val="660066"/>
              </a:solidFill>
              <a:round/>
              <a:headEnd/>
              <a:tailEnd type="stealth" w="med" len="med"/>
            </a:ln>
          </p:spPr>
          <p:txBody>
            <a:bodyPr/>
            <a:lstStyle/>
            <a:p>
              <a:endParaRPr lang="en-US"/>
            </a:p>
          </p:txBody>
        </p:sp>
      </p:grpSp>
      <p:sp>
        <p:nvSpPr>
          <p:cNvPr id="9" name="Text Box 9"/>
          <p:cNvSpPr txBox="1">
            <a:spLocks noChangeArrowheads="1"/>
          </p:cNvSpPr>
          <p:nvPr/>
        </p:nvSpPr>
        <p:spPr bwMode="auto">
          <a:xfrm rot="-2197318">
            <a:off x="6167438" y="3065937"/>
            <a:ext cx="2794000" cy="453078"/>
          </a:xfrm>
          <a:prstGeom prst="rect">
            <a:avLst/>
          </a:prstGeom>
          <a:noFill/>
          <a:ln w="9525">
            <a:noFill/>
            <a:miter lim="800000"/>
            <a:headEnd/>
            <a:tailEnd/>
          </a:ln>
        </p:spPr>
        <p:txBody>
          <a:bodyPr lIns="82936" tIns="41468" rIns="82936" bIns="41468">
            <a:spAutoFit/>
          </a:bodyPr>
          <a:lstStyle/>
          <a:p>
            <a:pPr algn="ctr" defTabSz="738188"/>
            <a:r>
              <a:rPr lang="fa-IR" sz="2400">
                <a:solidFill>
                  <a:schemeClr val="accent2"/>
                </a:solidFill>
                <a:cs typeface="B Titr" pitchFamily="2" charset="-78"/>
              </a:rPr>
              <a:t>مسائل اساسی راهبردی</a:t>
            </a:r>
            <a:endParaRPr lang="en-US" sz="2400">
              <a:solidFill>
                <a:schemeClr val="accent2"/>
              </a:solidFill>
              <a:cs typeface="B Titr" pitchFamily="2" charset="-78"/>
            </a:endParaRPr>
          </a:p>
        </p:txBody>
      </p:sp>
      <p:grpSp>
        <p:nvGrpSpPr>
          <p:cNvPr id="6" name="Group 10"/>
          <p:cNvGrpSpPr>
            <a:grpSpLocks/>
          </p:cNvGrpSpPr>
          <p:nvPr/>
        </p:nvGrpSpPr>
        <p:grpSpPr bwMode="auto">
          <a:xfrm>
            <a:off x="6729413" y="1773239"/>
            <a:ext cx="723900" cy="1571625"/>
            <a:chOff x="3016" y="1344"/>
            <a:chExt cx="556" cy="1360"/>
          </a:xfrm>
        </p:grpSpPr>
        <p:sp>
          <p:nvSpPr>
            <p:cNvPr id="51234" name="Freeform 11"/>
            <p:cNvSpPr>
              <a:spLocks/>
            </p:cNvSpPr>
            <p:nvPr/>
          </p:nvSpPr>
          <p:spPr bwMode="auto">
            <a:xfrm>
              <a:off x="3016" y="1429"/>
              <a:ext cx="317" cy="1275"/>
            </a:xfrm>
            <a:custGeom>
              <a:avLst/>
              <a:gdLst>
                <a:gd name="T0" fmla="*/ 0 w 317"/>
                <a:gd name="T1" fmla="*/ 0 h 1270"/>
                <a:gd name="T2" fmla="*/ 272 w 317"/>
                <a:gd name="T3" fmla="*/ 371 h 1270"/>
                <a:gd name="T4" fmla="*/ 45 w 317"/>
                <a:gd name="T5" fmla="*/ 939 h 1270"/>
                <a:gd name="T6" fmla="*/ 317 w 317"/>
                <a:gd name="T7" fmla="*/ 1310 h 1270"/>
                <a:gd name="T8" fmla="*/ 0 60000 65536"/>
                <a:gd name="T9" fmla="*/ 0 60000 65536"/>
                <a:gd name="T10" fmla="*/ 0 60000 65536"/>
                <a:gd name="T11" fmla="*/ 0 60000 65536"/>
                <a:gd name="T12" fmla="*/ 0 w 317"/>
                <a:gd name="T13" fmla="*/ 0 h 1270"/>
                <a:gd name="T14" fmla="*/ 317 w 317"/>
                <a:gd name="T15" fmla="*/ 1270 h 1270"/>
              </a:gdLst>
              <a:ahLst/>
              <a:cxnLst>
                <a:cxn ang="T8">
                  <a:pos x="T0" y="T1"/>
                </a:cxn>
                <a:cxn ang="T9">
                  <a:pos x="T2" y="T3"/>
                </a:cxn>
                <a:cxn ang="T10">
                  <a:pos x="T4" y="T5"/>
                </a:cxn>
                <a:cxn ang="T11">
                  <a:pos x="T6" y="T7"/>
                </a:cxn>
              </a:cxnLst>
              <a:rect l="T12" t="T13" r="T14" b="T15"/>
              <a:pathLst>
                <a:path w="317" h="1270">
                  <a:moveTo>
                    <a:pt x="0" y="0"/>
                  </a:moveTo>
                  <a:cubicBezTo>
                    <a:pt x="132" y="106"/>
                    <a:pt x="265" y="212"/>
                    <a:pt x="272" y="363"/>
                  </a:cubicBezTo>
                  <a:cubicBezTo>
                    <a:pt x="279" y="514"/>
                    <a:pt x="38" y="756"/>
                    <a:pt x="45" y="907"/>
                  </a:cubicBezTo>
                  <a:cubicBezTo>
                    <a:pt x="52" y="1058"/>
                    <a:pt x="184" y="1164"/>
                    <a:pt x="317" y="1270"/>
                  </a:cubicBezTo>
                </a:path>
              </a:pathLst>
            </a:custGeom>
            <a:noFill/>
            <a:ln w="38100">
              <a:solidFill>
                <a:schemeClr val="accent2"/>
              </a:solidFill>
              <a:round/>
              <a:headEnd/>
              <a:tailEnd/>
            </a:ln>
          </p:spPr>
          <p:txBody>
            <a:bodyPr/>
            <a:lstStyle/>
            <a:p>
              <a:endParaRPr lang="ar-SA"/>
            </a:p>
          </p:txBody>
        </p:sp>
        <p:sp>
          <p:nvSpPr>
            <p:cNvPr id="51235" name="Freeform 12"/>
            <p:cNvSpPr>
              <a:spLocks/>
            </p:cNvSpPr>
            <p:nvPr/>
          </p:nvSpPr>
          <p:spPr bwMode="auto">
            <a:xfrm>
              <a:off x="3135" y="1387"/>
              <a:ext cx="317" cy="1274"/>
            </a:xfrm>
            <a:custGeom>
              <a:avLst/>
              <a:gdLst>
                <a:gd name="T0" fmla="*/ 0 w 317"/>
                <a:gd name="T1" fmla="*/ 0 h 1270"/>
                <a:gd name="T2" fmla="*/ 272 w 317"/>
                <a:gd name="T3" fmla="*/ 371 h 1270"/>
                <a:gd name="T4" fmla="*/ 45 w 317"/>
                <a:gd name="T5" fmla="*/ 931 h 1270"/>
                <a:gd name="T6" fmla="*/ 317 w 317"/>
                <a:gd name="T7" fmla="*/ 1302 h 1270"/>
                <a:gd name="T8" fmla="*/ 0 60000 65536"/>
                <a:gd name="T9" fmla="*/ 0 60000 65536"/>
                <a:gd name="T10" fmla="*/ 0 60000 65536"/>
                <a:gd name="T11" fmla="*/ 0 60000 65536"/>
                <a:gd name="T12" fmla="*/ 0 w 317"/>
                <a:gd name="T13" fmla="*/ 0 h 1270"/>
                <a:gd name="T14" fmla="*/ 317 w 317"/>
                <a:gd name="T15" fmla="*/ 1270 h 1270"/>
              </a:gdLst>
              <a:ahLst/>
              <a:cxnLst>
                <a:cxn ang="T8">
                  <a:pos x="T0" y="T1"/>
                </a:cxn>
                <a:cxn ang="T9">
                  <a:pos x="T2" y="T3"/>
                </a:cxn>
                <a:cxn ang="T10">
                  <a:pos x="T4" y="T5"/>
                </a:cxn>
                <a:cxn ang="T11">
                  <a:pos x="T6" y="T7"/>
                </a:cxn>
              </a:cxnLst>
              <a:rect l="T12" t="T13" r="T14" b="T15"/>
              <a:pathLst>
                <a:path w="317" h="1270">
                  <a:moveTo>
                    <a:pt x="0" y="0"/>
                  </a:moveTo>
                  <a:cubicBezTo>
                    <a:pt x="132" y="106"/>
                    <a:pt x="265" y="212"/>
                    <a:pt x="272" y="363"/>
                  </a:cubicBezTo>
                  <a:cubicBezTo>
                    <a:pt x="279" y="514"/>
                    <a:pt x="38" y="756"/>
                    <a:pt x="45" y="907"/>
                  </a:cubicBezTo>
                  <a:cubicBezTo>
                    <a:pt x="52" y="1058"/>
                    <a:pt x="184" y="1164"/>
                    <a:pt x="317" y="1270"/>
                  </a:cubicBezTo>
                </a:path>
              </a:pathLst>
            </a:custGeom>
            <a:noFill/>
            <a:ln w="38100">
              <a:solidFill>
                <a:schemeClr val="accent2"/>
              </a:solidFill>
              <a:round/>
              <a:headEnd/>
              <a:tailEnd/>
            </a:ln>
          </p:spPr>
          <p:txBody>
            <a:bodyPr/>
            <a:lstStyle/>
            <a:p>
              <a:endParaRPr lang="ar-SA"/>
            </a:p>
          </p:txBody>
        </p:sp>
        <p:sp>
          <p:nvSpPr>
            <p:cNvPr id="51236" name="Freeform 13"/>
            <p:cNvSpPr>
              <a:spLocks/>
            </p:cNvSpPr>
            <p:nvPr/>
          </p:nvSpPr>
          <p:spPr bwMode="auto">
            <a:xfrm>
              <a:off x="3253" y="1344"/>
              <a:ext cx="319" cy="1274"/>
            </a:xfrm>
            <a:custGeom>
              <a:avLst/>
              <a:gdLst>
                <a:gd name="T0" fmla="*/ 0 w 317"/>
                <a:gd name="T1" fmla="*/ 0 h 1270"/>
                <a:gd name="T2" fmla="*/ 288 w 317"/>
                <a:gd name="T3" fmla="*/ 371 h 1270"/>
                <a:gd name="T4" fmla="*/ 45 w 317"/>
                <a:gd name="T5" fmla="*/ 931 h 1270"/>
                <a:gd name="T6" fmla="*/ 333 w 317"/>
                <a:gd name="T7" fmla="*/ 1302 h 1270"/>
                <a:gd name="T8" fmla="*/ 0 60000 65536"/>
                <a:gd name="T9" fmla="*/ 0 60000 65536"/>
                <a:gd name="T10" fmla="*/ 0 60000 65536"/>
                <a:gd name="T11" fmla="*/ 0 60000 65536"/>
                <a:gd name="T12" fmla="*/ 0 w 317"/>
                <a:gd name="T13" fmla="*/ 0 h 1270"/>
                <a:gd name="T14" fmla="*/ 317 w 317"/>
                <a:gd name="T15" fmla="*/ 1270 h 1270"/>
              </a:gdLst>
              <a:ahLst/>
              <a:cxnLst>
                <a:cxn ang="T8">
                  <a:pos x="T0" y="T1"/>
                </a:cxn>
                <a:cxn ang="T9">
                  <a:pos x="T2" y="T3"/>
                </a:cxn>
                <a:cxn ang="T10">
                  <a:pos x="T4" y="T5"/>
                </a:cxn>
                <a:cxn ang="T11">
                  <a:pos x="T6" y="T7"/>
                </a:cxn>
              </a:cxnLst>
              <a:rect l="T12" t="T13" r="T14" b="T15"/>
              <a:pathLst>
                <a:path w="317" h="1270">
                  <a:moveTo>
                    <a:pt x="0" y="0"/>
                  </a:moveTo>
                  <a:cubicBezTo>
                    <a:pt x="132" y="106"/>
                    <a:pt x="265" y="212"/>
                    <a:pt x="272" y="363"/>
                  </a:cubicBezTo>
                  <a:cubicBezTo>
                    <a:pt x="279" y="514"/>
                    <a:pt x="38" y="756"/>
                    <a:pt x="45" y="907"/>
                  </a:cubicBezTo>
                  <a:cubicBezTo>
                    <a:pt x="52" y="1058"/>
                    <a:pt x="184" y="1164"/>
                    <a:pt x="317" y="1270"/>
                  </a:cubicBezTo>
                </a:path>
              </a:pathLst>
            </a:custGeom>
            <a:noFill/>
            <a:ln w="38100">
              <a:solidFill>
                <a:schemeClr val="accent2"/>
              </a:solidFill>
              <a:round/>
              <a:headEnd/>
              <a:tailEnd/>
            </a:ln>
          </p:spPr>
          <p:txBody>
            <a:bodyPr/>
            <a:lstStyle/>
            <a:p>
              <a:endParaRPr lang="ar-SA"/>
            </a:p>
          </p:txBody>
        </p:sp>
      </p:grpSp>
      <p:sp>
        <p:nvSpPr>
          <p:cNvPr id="14" name="AutoShape 14"/>
          <p:cNvSpPr>
            <a:spLocks/>
          </p:cNvSpPr>
          <p:nvPr/>
        </p:nvSpPr>
        <p:spPr bwMode="auto">
          <a:xfrm rot="-1855854">
            <a:off x="3317875" y="401638"/>
            <a:ext cx="431800" cy="1657350"/>
          </a:xfrm>
          <a:prstGeom prst="leftBrace">
            <a:avLst>
              <a:gd name="adj1" fmla="val 30279"/>
              <a:gd name="adj2" fmla="val 50000"/>
            </a:avLst>
          </a:prstGeom>
          <a:noFill/>
          <a:ln w="28575">
            <a:solidFill>
              <a:srgbClr val="6600FF"/>
            </a:solidFill>
            <a:round/>
            <a:headEnd/>
            <a:tailEnd/>
          </a:ln>
        </p:spPr>
        <p:txBody>
          <a:bodyPr wrap="none" anchor="ctr"/>
          <a:lstStyle/>
          <a:p>
            <a:endParaRPr lang="ar-SA"/>
          </a:p>
        </p:txBody>
      </p:sp>
      <p:sp>
        <p:nvSpPr>
          <p:cNvPr id="17" name="Text Box 17"/>
          <p:cNvSpPr txBox="1">
            <a:spLocks noChangeArrowheads="1"/>
          </p:cNvSpPr>
          <p:nvPr/>
        </p:nvSpPr>
        <p:spPr bwMode="auto">
          <a:xfrm rot="-2256925">
            <a:off x="3503613" y="3497737"/>
            <a:ext cx="2659062" cy="453078"/>
          </a:xfrm>
          <a:prstGeom prst="rect">
            <a:avLst/>
          </a:prstGeom>
          <a:noFill/>
          <a:ln w="9525" algn="ctr">
            <a:noFill/>
            <a:miter lim="800000"/>
            <a:headEnd/>
            <a:tailEnd/>
          </a:ln>
        </p:spPr>
        <p:txBody>
          <a:bodyPr lIns="82936" tIns="41468" rIns="82936" bIns="41468">
            <a:spAutoFit/>
          </a:bodyPr>
          <a:lstStyle/>
          <a:p>
            <a:pPr algn="ctr" defTabSz="738188"/>
            <a:r>
              <a:rPr lang="fa-IR" sz="2400">
                <a:solidFill>
                  <a:srgbClr val="660033"/>
                </a:solidFill>
                <a:cs typeface="B Titr" pitchFamily="2" charset="-78"/>
              </a:rPr>
              <a:t>استراتژی ها</a:t>
            </a:r>
            <a:endParaRPr lang="en-US" sz="2400">
              <a:solidFill>
                <a:srgbClr val="660033"/>
              </a:solidFill>
              <a:cs typeface="B Titr" pitchFamily="2" charset="-78"/>
            </a:endParaRPr>
          </a:p>
        </p:txBody>
      </p:sp>
      <p:sp>
        <p:nvSpPr>
          <p:cNvPr id="18" name="AutoShape 18"/>
          <p:cNvSpPr>
            <a:spLocks/>
          </p:cNvSpPr>
          <p:nvPr/>
        </p:nvSpPr>
        <p:spPr bwMode="auto">
          <a:xfrm rot="-1914035">
            <a:off x="2906713" y="2763839"/>
            <a:ext cx="431800" cy="1368425"/>
          </a:xfrm>
          <a:prstGeom prst="leftBrace">
            <a:avLst>
              <a:gd name="adj1" fmla="val 25001"/>
              <a:gd name="adj2" fmla="val 50000"/>
            </a:avLst>
          </a:prstGeom>
          <a:noFill/>
          <a:ln w="28575">
            <a:solidFill>
              <a:srgbClr val="008000"/>
            </a:solidFill>
            <a:round/>
            <a:headEnd/>
            <a:tailEnd/>
          </a:ln>
        </p:spPr>
        <p:txBody>
          <a:bodyPr wrap="none" anchor="ctr"/>
          <a:lstStyle/>
          <a:p>
            <a:endParaRPr lang="ar-SA"/>
          </a:p>
        </p:txBody>
      </p:sp>
      <p:sp>
        <p:nvSpPr>
          <p:cNvPr id="20" name="Text Box 20"/>
          <p:cNvSpPr txBox="1">
            <a:spLocks noChangeArrowheads="1"/>
          </p:cNvSpPr>
          <p:nvPr/>
        </p:nvSpPr>
        <p:spPr bwMode="auto">
          <a:xfrm rot="-1914035">
            <a:off x="2928939" y="2546941"/>
            <a:ext cx="1582737" cy="1164042"/>
          </a:xfrm>
          <a:prstGeom prst="rect">
            <a:avLst/>
          </a:prstGeom>
          <a:noFill/>
          <a:ln w="9525">
            <a:noFill/>
            <a:miter lim="800000"/>
            <a:headEnd/>
            <a:tailEnd/>
          </a:ln>
        </p:spPr>
        <p:txBody>
          <a:bodyPr lIns="82936" tIns="41468" rIns="82936" bIns="41468">
            <a:spAutoFit/>
          </a:bodyPr>
          <a:lstStyle/>
          <a:p>
            <a:pPr algn="ctr" defTabSz="738188">
              <a:lnSpc>
                <a:spcPct val="130000"/>
              </a:lnSpc>
            </a:pPr>
            <a:r>
              <a:rPr lang="ar-SA">
                <a:solidFill>
                  <a:srgbClr val="663300"/>
                </a:solidFill>
                <a:cs typeface="B Titr" pitchFamily="2" charset="-78"/>
              </a:rPr>
              <a:t>سوخت مثبت</a:t>
            </a:r>
          </a:p>
          <a:p>
            <a:pPr algn="ctr" defTabSz="738188">
              <a:lnSpc>
                <a:spcPct val="130000"/>
              </a:lnSpc>
            </a:pPr>
            <a:endParaRPr lang="ar-SA">
              <a:solidFill>
                <a:srgbClr val="663300"/>
              </a:solidFill>
              <a:cs typeface="B Titr" pitchFamily="2" charset="-78"/>
            </a:endParaRPr>
          </a:p>
          <a:p>
            <a:pPr algn="ctr" defTabSz="738188">
              <a:lnSpc>
                <a:spcPct val="130000"/>
              </a:lnSpc>
            </a:pPr>
            <a:r>
              <a:rPr lang="ar-SA">
                <a:solidFill>
                  <a:srgbClr val="663300"/>
                </a:solidFill>
                <a:cs typeface="B Titr" pitchFamily="2" charset="-78"/>
              </a:rPr>
              <a:t>سوخت منفي</a:t>
            </a:r>
            <a:endParaRPr lang="en-US">
              <a:solidFill>
                <a:srgbClr val="663300"/>
              </a:solidFill>
              <a:cs typeface="B Titr" pitchFamily="2" charset="-78"/>
            </a:endParaRPr>
          </a:p>
        </p:txBody>
      </p:sp>
      <p:sp>
        <p:nvSpPr>
          <p:cNvPr id="21" name="Text Box 21"/>
          <p:cNvSpPr txBox="1">
            <a:spLocks noChangeArrowheads="1"/>
          </p:cNvSpPr>
          <p:nvPr/>
        </p:nvSpPr>
        <p:spPr bwMode="auto">
          <a:xfrm rot="-2123717">
            <a:off x="4149726" y="546873"/>
            <a:ext cx="4602163" cy="1376407"/>
          </a:xfrm>
          <a:prstGeom prst="rect">
            <a:avLst/>
          </a:prstGeom>
          <a:noFill/>
          <a:ln w="9525">
            <a:noFill/>
            <a:miter lim="800000"/>
            <a:headEnd/>
            <a:tailEnd/>
          </a:ln>
        </p:spPr>
        <p:txBody>
          <a:bodyPr lIns="82936" tIns="41468" rIns="82936" bIns="41468">
            <a:spAutoFit/>
          </a:bodyPr>
          <a:lstStyle/>
          <a:p>
            <a:pPr defTabSz="738188"/>
            <a:r>
              <a:rPr lang="ar-SA" sz="2400">
                <a:cs typeface="B Nazanin" pitchFamily="2" charset="-78"/>
              </a:rPr>
              <a:t>شور و شوق و فرصت نهفته</a:t>
            </a:r>
            <a:r>
              <a:rPr lang="fa-IR" sz="2400">
                <a:cs typeface="B Nazanin" pitchFamily="2" charset="-78"/>
              </a:rPr>
              <a:t> در..</a:t>
            </a:r>
            <a:endParaRPr lang="ar-SA" sz="2400">
              <a:cs typeface="B Nazanin" pitchFamily="2" charset="-78"/>
            </a:endParaRPr>
          </a:p>
          <a:p>
            <a:pPr defTabSz="738188"/>
            <a:endParaRPr lang="ar-SA" sz="3600">
              <a:cs typeface="B Nazanin" pitchFamily="2" charset="-78"/>
            </a:endParaRPr>
          </a:p>
          <a:p>
            <a:pPr defTabSz="738188"/>
            <a:r>
              <a:rPr lang="ar-SA" sz="2400">
                <a:cs typeface="B Nazanin" pitchFamily="2" charset="-78"/>
              </a:rPr>
              <a:t>ترس و وحشت و ته</a:t>
            </a:r>
            <a:r>
              <a:rPr lang="fa-IR" sz="2400">
                <a:cs typeface="B Nazanin" pitchFamily="2" charset="-78"/>
              </a:rPr>
              <a:t>دید ادامه وضع موجود</a:t>
            </a:r>
            <a:endParaRPr lang="en-US" sz="2400">
              <a:cs typeface="B Nazanin" pitchFamily="2" charset="-78"/>
            </a:endParaRPr>
          </a:p>
        </p:txBody>
      </p:sp>
      <p:sp>
        <p:nvSpPr>
          <p:cNvPr id="22" name="Line 22"/>
          <p:cNvSpPr>
            <a:spLocks noChangeShapeType="1"/>
          </p:cNvSpPr>
          <p:nvPr/>
        </p:nvSpPr>
        <p:spPr bwMode="auto">
          <a:xfrm flipV="1">
            <a:off x="4071939" y="2276475"/>
            <a:ext cx="314325" cy="204788"/>
          </a:xfrm>
          <a:prstGeom prst="line">
            <a:avLst/>
          </a:prstGeom>
          <a:noFill/>
          <a:ln w="28575">
            <a:solidFill>
              <a:srgbClr val="008000"/>
            </a:solidFill>
            <a:round/>
            <a:headEnd/>
            <a:tailEnd type="triangle" w="med" len="med"/>
          </a:ln>
        </p:spPr>
        <p:txBody>
          <a:bodyPr/>
          <a:lstStyle/>
          <a:p>
            <a:endParaRPr lang="en-US"/>
          </a:p>
        </p:txBody>
      </p:sp>
      <p:sp>
        <p:nvSpPr>
          <p:cNvPr id="23" name="Line 23"/>
          <p:cNvSpPr>
            <a:spLocks noChangeShapeType="1"/>
          </p:cNvSpPr>
          <p:nvPr/>
        </p:nvSpPr>
        <p:spPr bwMode="auto">
          <a:xfrm flipV="1">
            <a:off x="4486276" y="2919414"/>
            <a:ext cx="314325" cy="204787"/>
          </a:xfrm>
          <a:prstGeom prst="line">
            <a:avLst/>
          </a:prstGeom>
          <a:noFill/>
          <a:ln w="28575">
            <a:solidFill>
              <a:srgbClr val="008000"/>
            </a:solidFill>
            <a:round/>
            <a:headEnd/>
            <a:tailEnd type="triangle" w="med" len="med"/>
          </a:ln>
        </p:spPr>
        <p:txBody>
          <a:bodyPr/>
          <a:lstStyle/>
          <a:p>
            <a:endParaRPr lang="en-US"/>
          </a:p>
        </p:txBody>
      </p:sp>
      <p:sp>
        <p:nvSpPr>
          <p:cNvPr id="24" name="Freeform 24"/>
          <p:cNvSpPr>
            <a:spLocks/>
          </p:cNvSpPr>
          <p:nvPr/>
        </p:nvSpPr>
        <p:spPr bwMode="auto">
          <a:xfrm rot="-2644607">
            <a:off x="2127250" y="4222751"/>
            <a:ext cx="458788" cy="1446213"/>
          </a:xfrm>
          <a:custGeom>
            <a:avLst/>
            <a:gdLst>
              <a:gd name="T0" fmla="*/ 2147483647 w 226"/>
              <a:gd name="T1" fmla="*/ 0 h 408"/>
              <a:gd name="T2" fmla="*/ 2147483647 w 226"/>
              <a:gd name="T3" fmla="*/ 2147483647 h 408"/>
              <a:gd name="T4" fmla="*/ 0 w 226"/>
              <a:gd name="T5" fmla="*/ 2147483647 h 408"/>
              <a:gd name="T6" fmla="*/ 0 60000 65536"/>
              <a:gd name="T7" fmla="*/ 0 60000 65536"/>
              <a:gd name="T8" fmla="*/ 0 60000 65536"/>
              <a:gd name="T9" fmla="*/ 0 w 226"/>
              <a:gd name="T10" fmla="*/ 0 h 408"/>
              <a:gd name="T11" fmla="*/ 226 w 226"/>
              <a:gd name="T12" fmla="*/ 408 h 408"/>
            </a:gdLst>
            <a:ahLst/>
            <a:cxnLst>
              <a:cxn ang="T6">
                <a:pos x="T0" y="T1"/>
              </a:cxn>
              <a:cxn ang="T7">
                <a:pos x="T2" y="T3"/>
              </a:cxn>
              <a:cxn ang="T8">
                <a:pos x="T4" y="T5"/>
              </a:cxn>
            </a:cxnLst>
            <a:rect l="T9" t="T10" r="T11" b="T12"/>
            <a:pathLst>
              <a:path w="226" h="408">
                <a:moveTo>
                  <a:pt x="226" y="0"/>
                </a:moveTo>
                <a:cubicBezTo>
                  <a:pt x="154" y="56"/>
                  <a:pt x="83" y="113"/>
                  <a:pt x="45" y="181"/>
                </a:cubicBezTo>
                <a:cubicBezTo>
                  <a:pt x="7" y="249"/>
                  <a:pt x="0" y="370"/>
                  <a:pt x="0" y="408"/>
                </a:cubicBezTo>
              </a:path>
            </a:pathLst>
          </a:custGeom>
          <a:noFill/>
          <a:ln w="38100">
            <a:solidFill>
              <a:schemeClr val="tx1"/>
            </a:solidFill>
            <a:round/>
            <a:headEnd/>
            <a:tailEnd type="triangle" w="med" len="med"/>
          </a:ln>
        </p:spPr>
        <p:txBody>
          <a:bodyPr/>
          <a:lstStyle/>
          <a:p>
            <a:endParaRPr lang="ar-SA"/>
          </a:p>
        </p:txBody>
      </p:sp>
      <p:sp>
        <p:nvSpPr>
          <p:cNvPr id="25" name="Freeform 25"/>
          <p:cNvSpPr>
            <a:spLocks/>
          </p:cNvSpPr>
          <p:nvPr/>
        </p:nvSpPr>
        <p:spPr bwMode="auto">
          <a:xfrm rot="-2435497">
            <a:off x="1679576" y="2349501"/>
            <a:ext cx="898525" cy="1044575"/>
          </a:xfrm>
          <a:custGeom>
            <a:avLst/>
            <a:gdLst>
              <a:gd name="T0" fmla="*/ 2147483647 w 226"/>
              <a:gd name="T1" fmla="*/ 0 h 408"/>
              <a:gd name="T2" fmla="*/ 2147483647 w 226"/>
              <a:gd name="T3" fmla="*/ 2147483647 h 408"/>
              <a:gd name="T4" fmla="*/ 0 w 226"/>
              <a:gd name="T5" fmla="*/ 2147483647 h 408"/>
              <a:gd name="T6" fmla="*/ 0 60000 65536"/>
              <a:gd name="T7" fmla="*/ 0 60000 65536"/>
              <a:gd name="T8" fmla="*/ 0 60000 65536"/>
              <a:gd name="T9" fmla="*/ 0 w 226"/>
              <a:gd name="T10" fmla="*/ 0 h 408"/>
              <a:gd name="T11" fmla="*/ 226 w 226"/>
              <a:gd name="T12" fmla="*/ 408 h 408"/>
            </a:gdLst>
            <a:ahLst/>
            <a:cxnLst>
              <a:cxn ang="T6">
                <a:pos x="T0" y="T1"/>
              </a:cxn>
              <a:cxn ang="T7">
                <a:pos x="T2" y="T3"/>
              </a:cxn>
              <a:cxn ang="T8">
                <a:pos x="T4" y="T5"/>
              </a:cxn>
            </a:cxnLst>
            <a:rect l="T9" t="T10" r="T11" b="T12"/>
            <a:pathLst>
              <a:path w="226" h="408">
                <a:moveTo>
                  <a:pt x="226" y="0"/>
                </a:moveTo>
                <a:cubicBezTo>
                  <a:pt x="154" y="56"/>
                  <a:pt x="83" y="113"/>
                  <a:pt x="45" y="181"/>
                </a:cubicBezTo>
                <a:cubicBezTo>
                  <a:pt x="7" y="249"/>
                  <a:pt x="0" y="370"/>
                  <a:pt x="0" y="408"/>
                </a:cubicBezTo>
              </a:path>
            </a:pathLst>
          </a:custGeom>
          <a:noFill/>
          <a:ln w="38100">
            <a:solidFill>
              <a:schemeClr val="tx1"/>
            </a:solidFill>
            <a:round/>
            <a:headEnd/>
            <a:tailEnd type="triangle" w="med" len="med"/>
          </a:ln>
        </p:spPr>
        <p:txBody>
          <a:bodyPr/>
          <a:lstStyle/>
          <a:p>
            <a:endParaRPr lang="ar-SA"/>
          </a:p>
        </p:txBody>
      </p:sp>
      <p:sp>
        <p:nvSpPr>
          <p:cNvPr id="50201" name="Rectangle 34"/>
          <p:cNvSpPr>
            <a:spLocks noChangeArrowheads="1"/>
          </p:cNvSpPr>
          <p:nvPr/>
        </p:nvSpPr>
        <p:spPr bwMode="auto">
          <a:xfrm rot="-1912607">
            <a:off x="3444875" y="334487"/>
            <a:ext cx="928688" cy="1477328"/>
          </a:xfrm>
          <a:prstGeom prst="rect">
            <a:avLst/>
          </a:prstGeom>
          <a:noFill/>
          <a:ln w="9525">
            <a:noFill/>
            <a:miter lim="800000"/>
            <a:headEnd/>
            <a:tailEnd/>
          </a:ln>
        </p:spPr>
        <p:txBody>
          <a:bodyPr>
            <a:spAutoFit/>
          </a:bodyPr>
          <a:lstStyle/>
          <a:p>
            <a:pPr defTabSz="738188">
              <a:buClr>
                <a:srgbClr val="7030A0"/>
              </a:buClr>
              <a:buSzPct val="95000"/>
              <a:buFont typeface="Wingdings" pitchFamily="2" charset="2"/>
              <a:buChar char="ü"/>
            </a:pPr>
            <a:r>
              <a:rPr lang="fa-IR">
                <a:cs typeface="B Nazanin" pitchFamily="2" charset="-78"/>
              </a:rPr>
              <a:t> سند</a:t>
            </a:r>
          </a:p>
          <a:p>
            <a:pPr defTabSz="738188">
              <a:buClr>
                <a:srgbClr val="7030A0"/>
              </a:buClr>
              <a:buSzPct val="95000"/>
              <a:buFont typeface="Wingdings" pitchFamily="2" charset="2"/>
              <a:buChar char="ü"/>
            </a:pPr>
            <a:r>
              <a:rPr lang="fa-IR">
                <a:cs typeface="B Nazanin" pitchFamily="2" charset="-78"/>
              </a:rPr>
              <a:t> بیانیه</a:t>
            </a:r>
          </a:p>
          <a:p>
            <a:pPr defTabSz="738188">
              <a:buClr>
                <a:srgbClr val="7030A0"/>
              </a:buClr>
              <a:buSzPct val="95000"/>
              <a:buFont typeface="Wingdings" pitchFamily="2" charset="2"/>
              <a:buChar char="ü"/>
            </a:pPr>
            <a:r>
              <a:rPr lang="fa-IR">
                <a:cs typeface="B Nazanin" pitchFamily="2" charset="-78"/>
              </a:rPr>
              <a:t> تصویر</a:t>
            </a:r>
          </a:p>
          <a:p>
            <a:pPr defTabSz="738188">
              <a:buClr>
                <a:srgbClr val="7030A0"/>
              </a:buClr>
              <a:buSzPct val="95000"/>
              <a:buFont typeface="Wingdings" pitchFamily="2" charset="2"/>
              <a:buChar char="ü"/>
            </a:pPr>
            <a:r>
              <a:rPr lang="fa-IR">
                <a:cs typeface="B Nazanin" pitchFamily="2" charset="-78"/>
              </a:rPr>
              <a:t> شعار</a:t>
            </a:r>
          </a:p>
          <a:p>
            <a:pPr defTabSz="738188">
              <a:buClr>
                <a:srgbClr val="7030A0"/>
              </a:buClr>
              <a:buSzPct val="95000"/>
              <a:buFont typeface="Wingdings" pitchFamily="2" charset="2"/>
              <a:buChar char="ü"/>
            </a:pPr>
            <a:r>
              <a:rPr lang="fa-IR">
                <a:cs typeface="B Nazanin" pitchFamily="2" charset="-78"/>
              </a:rPr>
              <a:t> و...</a:t>
            </a:r>
            <a:endParaRPr lang="en-US">
              <a:cs typeface="B Nazanin" pitchFamily="2" charset="-78"/>
            </a:endParaRPr>
          </a:p>
        </p:txBody>
      </p:sp>
      <p:sp>
        <p:nvSpPr>
          <p:cNvPr id="4" name="Oval 4"/>
          <p:cNvSpPr>
            <a:spLocks noChangeArrowheads="1"/>
          </p:cNvSpPr>
          <p:nvPr/>
        </p:nvSpPr>
        <p:spPr bwMode="auto">
          <a:xfrm>
            <a:off x="2725739" y="4702176"/>
            <a:ext cx="1584325" cy="1584325"/>
          </a:xfrm>
          <a:prstGeom prst="ellipse">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defRPr/>
            </a:pPr>
            <a:r>
              <a:rPr lang="fa-IR" sz="2400" dirty="0">
                <a:latin typeface="Times New Roman" pitchFamily="18" charset="0"/>
                <a:cs typeface="Titr" pitchFamily="2" charset="-78"/>
              </a:rPr>
              <a:t>وضع موجود</a:t>
            </a:r>
            <a:endParaRPr lang="en-US" sz="2400" dirty="0">
              <a:latin typeface="Times New Roman" pitchFamily="18" charset="0"/>
              <a:cs typeface="Titr" pitchFamily="2" charset="-78"/>
            </a:endParaRPr>
          </a:p>
        </p:txBody>
      </p:sp>
      <p:sp>
        <p:nvSpPr>
          <p:cNvPr id="16" name="AutoShape 16"/>
          <p:cNvSpPr>
            <a:spLocks noChangeArrowheads="1"/>
          </p:cNvSpPr>
          <p:nvPr/>
        </p:nvSpPr>
        <p:spPr bwMode="auto">
          <a:xfrm rot="19744146">
            <a:off x="2028777" y="1211165"/>
            <a:ext cx="1470025" cy="981105"/>
          </a:xfrm>
          <a:prstGeom prst="rightArrow">
            <a:avLst>
              <a:gd name="adj1" fmla="val 67704"/>
              <a:gd name="adj2" fmla="val 45029"/>
            </a:avLst>
          </a:prstGeom>
          <a:gradFill flip="none" rotWithShape="1">
            <a:gsLst>
              <a:gs pos="100000">
                <a:srgbClr val="5E9EFF">
                  <a:alpha val="0"/>
                </a:srgbClr>
              </a:gs>
              <a:gs pos="39999">
                <a:srgbClr val="85C2FF"/>
              </a:gs>
              <a:gs pos="70000">
                <a:srgbClr val="C4D6EB"/>
              </a:gs>
              <a:gs pos="100000">
                <a:srgbClr val="FFEBFA"/>
              </a:gs>
            </a:gsLst>
            <a:lin ang="10800000" scaled="0"/>
            <a:tileRect/>
          </a:gradFill>
          <a:ln w="25400">
            <a:noFill/>
            <a:miter lim="800000"/>
            <a:headEnd/>
            <a:tailEnd/>
          </a:ln>
        </p:spPr>
        <p:txBody>
          <a:bodyPr wrap="none" anchor="ctr"/>
          <a:lstStyle/>
          <a:p>
            <a:pPr algn="ctr">
              <a:defRPr/>
            </a:pPr>
            <a:r>
              <a:rPr lang="fa-IR" sz="1600" dirty="0">
                <a:latin typeface="Times New Roman" pitchFamily="18" charset="0"/>
                <a:cs typeface="B Titr" pitchFamily="2" charset="-78"/>
              </a:rPr>
              <a:t>چاشنی</a:t>
            </a:r>
          </a:p>
          <a:p>
            <a:pPr algn="ctr">
              <a:defRPr/>
            </a:pPr>
            <a:r>
              <a:rPr lang="en-US" sz="1600" dirty="0">
                <a:latin typeface="Times New Roman" pitchFamily="18" charset="0"/>
                <a:cs typeface="B Titr" pitchFamily="2" charset="-78"/>
              </a:rPr>
              <a:t>Tr</a:t>
            </a:r>
            <a:r>
              <a:rPr lang="en-US" sz="1200" dirty="0">
                <a:latin typeface="Times New Roman" pitchFamily="18" charset="0"/>
                <a:cs typeface="B Titr" pitchFamily="2" charset="-78"/>
              </a:rPr>
              <a:t>i</a:t>
            </a:r>
            <a:r>
              <a:rPr lang="en-US" sz="1600" dirty="0">
                <a:latin typeface="Times New Roman" pitchFamily="18" charset="0"/>
                <a:cs typeface="B Titr" pitchFamily="2" charset="-78"/>
              </a:rPr>
              <a:t>gg</a:t>
            </a:r>
            <a:r>
              <a:rPr lang="en-US" sz="2400" dirty="0">
                <a:latin typeface="Times New Roman" pitchFamily="18" charset="0"/>
                <a:cs typeface="B Titr" pitchFamily="2" charset="-78"/>
              </a:rPr>
              <a:t>e</a:t>
            </a:r>
            <a:r>
              <a:rPr lang="en-US" sz="1600" dirty="0">
                <a:latin typeface="Times New Roman" pitchFamily="18" charset="0"/>
                <a:cs typeface="B Titr" pitchFamily="2" charset="-78"/>
              </a:rPr>
              <a:t>r</a:t>
            </a:r>
          </a:p>
        </p:txBody>
      </p:sp>
      <p:sp>
        <p:nvSpPr>
          <p:cNvPr id="37" name="AutoShape 16"/>
          <p:cNvSpPr>
            <a:spLocks noChangeArrowheads="1"/>
          </p:cNvSpPr>
          <p:nvPr/>
        </p:nvSpPr>
        <p:spPr bwMode="auto">
          <a:xfrm rot="19744146">
            <a:off x="1784885" y="3386133"/>
            <a:ext cx="1216513" cy="981105"/>
          </a:xfrm>
          <a:prstGeom prst="rightArrow">
            <a:avLst>
              <a:gd name="adj1" fmla="val 67704"/>
              <a:gd name="adj2" fmla="val 45029"/>
            </a:avLst>
          </a:prstGeom>
          <a:gradFill flip="none" rotWithShape="1">
            <a:gsLst>
              <a:gs pos="100000">
                <a:srgbClr val="5E9EFF">
                  <a:alpha val="0"/>
                </a:srgbClr>
              </a:gs>
              <a:gs pos="39999">
                <a:srgbClr val="85C2FF"/>
              </a:gs>
              <a:gs pos="70000">
                <a:srgbClr val="C4D6EB"/>
              </a:gs>
              <a:gs pos="100000">
                <a:srgbClr val="FFEBFA"/>
              </a:gs>
            </a:gsLst>
            <a:lin ang="10800000" scaled="0"/>
            <a:tileRect/>
          </a:gradFill>
          <a:ln w="25400">
            <a:noFill/>
            <a:miter lim="800000"/>
            <a:headEnd/>
            <a:tailEnd/>
          </a:ln>
        </p:spPr>
        <p:txBody>
          <a:bodyPr wrap="none" anchor="ctr"/>
          <a:lstStyle/>
          <a:p>
            <a:pPr algn="ctr">
              <a:defRPr/>
            </a:pPr>
            <a:r>
              <a:rPr lang="fa-IR" sz="1600" dirty="0">
                <a:latin typeface="Times New Roman" pitchFamily="18" charset="0"/>
                <a:cs typeface="B Titr" pitchFamily="2" charset="-78"/>
              </a:rPr>
              <a:t>انرژی</a:t>
            </a:r>
            <a:endParaRPr lang="en-US" sz="1600" dirty="0">
              <a:latin typeface="Times New Roman" pitchFamily="18" charset="0"/>
              <a:cs typeface="B Titr" pitchFamily="2" charset="-78"/>
            </a:endParaRPr>
          </a:p>
        </p:txBody>
      </p:sp>
      <p:sp>
        <p:nvSpPr>
          <p:cNvPr id="7" name="Slide Number Placeholder 6"/>
          <p:cNvSpPr>
            <a:spLocks noGrp="1"/>
          </p:cNvSpPr>
          <p:nvPr>
            <p:ph type="sldNum" sz="quarter" idx="12"/>
          </p:nvPr>
        </p:nvSpPr>
        <p:spPr/>
        <p:txBody>
          <a:bodyPr/>
          <a:lstStyle/>
          <a:p>
            <a:fld id="{2E913F20-3FAA-4128-8D06-C3B0AA9DFCF9}" type="slidenum">
              <a:rPr lang="en-US" smtClean="0"/>
              <a:t>24</a:t>
            </a:fld>
            <a:endParaRPr lang="en-US"/>
          </a:p>
        </p:txBody>
      </p:sp>
    </p:spTree>
    <p:extLst>
      <p:ext uri="{BB962C8B-B14F-4D97-AF65-F5344CB8AC3E}">
        <p14:creationId xmlns:p14="http://schemas.microsoft.com/office/powerpoint/2010/main" val="3071984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childTnLst>
                                </p:cTn>
                              </p:par>
                            </p:childTnLst>
                          </p:cTn>
                        </p:par>
                        <p:par>
                          <p:cTn id="19" fill="hold">
                            <p:stCondLst>
                              <p:cond delay="3000"/>
                            </p:stCondLst>
                            <p:childTnLst>
                              <p:par>
                                <p:cTn id="20" presetID="26" presetClass="emph" presetSubtype="0" fill="hold" nodeType="afterEffect">
                                  <p:stCondLst>
                                    <p:cond delay="0"/>
                                  </p:stCondLst>
                                  <p:childTnLst>
                                    <p:animEffect transition="out" filter="fade">
                                      <p:cBhvr>
                                        <p:cTn id="21" dur="1000" tmFilter="0, 0; .2, .5; .8, .5; 1, 0"/>
                                        <p:tgtEl>
                                          <p:spTgt spid="2"/>
                                        </p:tgtEl>
                                      </p:cBhvr>
                                    </p:animEffect>
                                    <p:animScale>
                                      <p:cBhvr>
                                        <p:cTn id="22" dur="500" autoRev="1" fill="hold"/>
                                        <p:tgtEl>
                                          <p:spTgt spid="2"/>
                                        </p:tgtEl>
                                      </p:cBhvr>
                                      <p:by x="105000" y="105000"/>
                                    </p:animScale>
                                  </p:childTnLst>
                                </p:cTn>
                              </p:par>
                              <p:par>
                                <p:cTn id="23" presetID="26" presetClass="emph" presetSubtype="0" fill="hold" grpId="1" nodeType="withEffect">
                                  <p:stCondLst>
                                    <p:cond delay="0"/>
                                  </p:stCondLst>
                                  <p:childTnLst>
                                    <p:animEffect transition="out" filter="fade">
                                      <p:cBhvr>
                                        <p:cTn id="24" dur="1000" tmFilter="0, 0; .2, .5; .8, .5; 1, 0"/>
                                        <p:tgtEl>
                                          <p:spTgt spid="3"/>
                                        </p:tgtEl>
                                      </p:cBhvr>
                                    </p:animEffect>
                                    <p:animScale>
                                      <p:cBhvr>
                                        <p:cTn id="25" dur="500" autoRev="1" fill="hold"/>
                                        <p:tgtEl>
                                          <p:spTgt spid="3"/>
                                        </p:tgtEl>
                                      </p:cBhvr>
                                      <p:by x="105000" y="105000"/>
                                    </p:animScale>
                                  </p:childTnLst>
                                </p:cTn>
                              </p:par>
                            </p:childTnLst>
                          </p:cTn>
                        </p:par>
                        <p:par>
                          <p:cTn id="26" fill="hold">
                            <p:stCondLst>
                              <p:cond delay="4000"/>
                            </p:stCondLst>
                            <p:childTnLst>
                              <p:par>
                                <p:cTn id="27" presetID="22" presetClass="entr" presetSubtype="4"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1000"/>
                                        <p:tgtEl>
                                          <p:spTgt spid="5"/>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1"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up)">
                                      <p:cBhvr>
                                        <p:cTn id="38" dur="1000"/>
                                        <p:tgtEl>
                                          <p:spTgt spid="6"/>
                                        </p:tgtEl>
                                      </p:cBhvr>
                                    </p:animEffect>
                                  </p:childTnLst>
                                </p:cTn>
                              </p:par>
                              <p:par>
                                <p:cTn id="39" presetID="47"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3" presetClass="entr" presetSubtype="52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fltVal val="0"/>
                                          </p:val>
                                        </p:tav>
                                        <p:tav tm="100000">
                                          <p:val>
                                            <p:strVal val="#ppt_w"/>
                                          </p:val>
                                        </p:tav>
                                      </p:tavLst>
                                    </p:anim>
                                    <p:anim calcmode="lin" valueType="num">
                                      <p:cBhvr>
                                        <p:cTn id="48" dur="1000" fill="hold"/>
                                        <p:tgtEl>
                                          <p:spTgt spid="18"/>
                                        </p:tgtEl>
                                        <p:attrNameLst>
                                          <p:attrName>ppt_h</p:attrName>
                                        </p:attrNameLst>
                                      </p:cBhvr>
                                      <p:tavLst>
                                        <p:tav tm="0">
                                          <p:val>
                                            <p:fltVal val="0"/>
                                          </p:val>
                                        </p:tav>
                                        <p:tav tm="100000">
                                          <p:val>
                                            <p:strVal val="#ppt_h"/>
                                          </p:val>
                                        </p:tav>
                                      </p:tavLst>
                                    </p:anim>
                                    <p:anim calcmode="lin" valueType="num">
                                      <p:cBhvr>
                                        <p:cTn id="49" dur="1000" fill="hold"/>
                                        <p:tgtEl>
                                          <p:spTgt spid="18"/>
                                        </p:tgtEl>
                                        <p:attrNameLst>
                                          <p:attrName>ppt_x</p:attrName>
                                        </p:attrNameLst>
                                      </p:cBhvr>
                                      <p:tavLst>
                                        <p:tav tm="0">
                                          <p:val>
                                            <p:fltVal val="0.5"/>
                                          </p:val>
                                        </p:tav>
                                        <p:tav tm="100000">
                                          <p:val>
                                            <p:strVal val="#ppt_x"/>
                                          </p:val>
                                        </p:tav>
                                      </p:tavLst>
                                    </p:anim>
                                    <p:anim calcmode="lin" valueType="num">
                                      <p:cBhvr>
                                        <p:cTn id="50" dur="1000" fill="hold"/>
                                        <p:tgtEl>
                                          <p:spTgt spid="18"/>
                                        </p:tgtEl>
                                        <p:attrNameLst>
                                          <p:attrName>ppt_y</p:attrName>
                                        </p:attrNameLst>
                                      </p:cBhvr>
                                      <p:tavLst>
                                        <p:tav tm="0">
                                          <p:val>
                                            <p:fltVal val="0.5"/>
                                          </p:val>
                                        </p:tav>
                                        <p:tav tm="100000">
                                          <p:val>
                                            <p:strVal val="#ppt_y"/>
                                          </p:val>
                                        </p:tav>
                                      </p:tavLst>
                                    </p:anim>
                                  </p:childTnLst>
                                </p:cTn>
                              </p:par>
                              <p:par>
                                <p:cTn id="51" presetID="23" presetClass="entr" presetSubtype="528"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0" fill="hold"/>
                                        <p:tgtEl>
                                          <p:spTgt spid="20"/>
                                        </p:tgtEl>
                                        <p:attrNameLst>
                                          <p:attrName>ppt_w</p:attrName>
                                        </p:attrNameLst>
                                      </p:cBhvr>
                                      <p:tavLst>
                                        <p:tav tm="0">
                                          <p:val>
                                            <p:fltVal val="0"/>
                                          </p:val>
                                        </p:tav>
                                        <p:tav tm="100000">
                                          <p:val>
                                            <p:strVal val="#ppt_w"/>
                                          </p:val>
                                        </p:tav>
                                      </p:tavLst>
                                    </p:anim>
                                    <p:anim calcmode="lin" valueType="num">
                                      <p:cBhvr>
                                        <p:cTn id="54" dur="1000" fill="hold"/>
                                        <p:tgtEl>
                                          <p:spTgt spid="20"/>
                                        </p:tgtEl>
                                        <p:attrNameLst>
                                          <p:attrName>ppt_h</p:attrName>
                                        </p:attrNameLst>
                                      </p:cBhvr>
                                      <p:tavLst>
                                        <p:tav tm="0">
                                          <p:val>
                                            <p:fltVal val="0"/>
                                          </p:val>
                                        </p:tav>
                                        <p:tav tm="100000">
                                          <p:val>
                                            <p:strVal val="#ppt_h"/>
                                          </p:val>
                                        </p:tav>
                                      </p:tavLst>
                                    </p:anim>
                                    <p:anim calcmode="lin" valueType="num">
                                      <p:cBhvr>
                                        <p:cTn id="55" dur="1000" fill="hold"/>
                                        <p:tgtEl>
                                          <p:spTgt spid="20"/>
                                        </p:tgtEl>
                                        <p:attrNameLst>
                                          <p:attrName>ppt_x</p:attrName>
                                        </p:attrNameLst>
                                      </p:cBhvr>
                                      <p:tavLst>
                                        <p:tav tm="0">
                                          <p:val>
                                            <p:fltVal val="0.5"/>
                                          </p:val>
                                        </p:tav>
                                        <p:tav tm="100000">
                                          <p:val>
                                            <p:strVal val="#ppt_x"/>
                                          </p:val>
                                        </p:tav>
                                      </p:tavLst>
                                    </p:anim>
                                    <p:anim calcmode="lin" valueType="num">
                                      <p:cBhvr>
                                        <p:cTn id="56" dur="1000" fill="hold"/>
                                        <p:tgtEl>
                                          <p:spTgt spid="20"/>
                                        </p:tgtEl>
                                        <p:attrNameLst>
                                          <p:attrName>ppt_y</p:attrName>
                                        </p:attrNameLst>
                                      </p:cBhvr>
                                      <p:tavLst>
                                        <p:tav tm="0">
                                          <p:val>
                                            <p:fltVal val="0.5"/>
                                          </p:val>
                                        </p:tav>
                                        <p:tav tm="100000">
                                          <p:val>
                                            <p:strVal val="#ppt_y"/>
                                          </p:val>
                                        </p:tav>
                                      </p:tavLst>
                                    </p:anim>
                                  </p:childTnLst>
                                </p:cTn>
                              </p:par>
                            </p:childTnLst>
                          </p:cTn>
                        </p:par>
                        <p:par>
                          <p:cTn id="57" fill="hold">
                            <p:stCondLst>
                              <p:cond delay="7000"/>
                            </p:stCondLst>
                            <p:childTnLst>
                              <p:par>
                                <p:cTn id="58" presetID="54" presetClass="entr" presetSubtype="0" accel="10000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1000" fill="hold"/>
                                        <p:tgtEl>
                                          <p:spTgt spid="22"/>
                                        </p:tgtEl>
                                        <p:attrNameLst>
                                          <p:attrName>ppt_w</p:attrName>
                                        </p:attrNameLst>
                                      </p:cBhvr>
                                      <p:tavLst>
                                        <p:tav tm="0">
                                          <p:val>
                                            <p:strVal val="#ppt_w*0.05"/>
                                          </p:val>
                                        </p:tav>
                                        <p:tav tm="100000">
                                          <p:val>
                                            <p:strVal val="#ppt_w"/>
                                          </p:val>
                                        </p:tav>
                                      </p:tavLst>
                                    </p:anim>
                                    <p:anim calcmode="lin" valueType="num">
                                      <p:cBhvr>
                                        <p:cTn id="61" dur="1000" fill="hold"/>
                                        <p:tgtEl>
                                          <p:spTgt spid="22"/>
                                        </p:tgtEl>
                                        <p:attrNameLst>
                                          <p:attrName>ppt_h</p:attrName>
                                        </p:attrNameLst>
                                      </p:cBhvr>
                                      <p:tavLst>
                                        <p:tav tm="0">
                                          <p:val>
                                            <p:strVal val="#ppt_h"/>
                                          </p:val>
                                        </p:tav>
                                        <p:tav tm="100000">
                                          <p:val>
                                            <p:strVal val="#ppt_h"/>
                                          </p:val>
                                        </p:tav>
                                      </p:tavLst>
                                    </p:anim>
                                    <p:anim calcmode="lin" valueType="num">
                                      <p:cBhvr>
                                        <p:cTn id="62" dur="1000" fill="hold"/>
                                        <p:tgtEl>
                                          <p:spTgt spid="22"/>
                                        </p:tgtEl>
                                        <p:attrNameLst>
                                          <p:attrName>ppt_x</p:attrName>
                                        </p:attrNameLst>
                                      </p:cBhvr>
                                      <p:tavLst>
                                        <p:tav tm="0">
                                          <p:val>
                                            <p:strVal val="#ppt_x-.2"/>
                                          </p:val>
                                        </p:tav>
                                        <p:tav tm="100000">
                                          <p:val>
                                            <p:strVal val="#ppt_x"/>
                                          </p:val>
                                        </p:tav>
                                      </p:tavLst>
                                    </p:anim>
                                    <p:anim calcmode="lin" valueType="num">
                                      <p:cBhvr>
                                        <p:cTn id="63" dur="1000" fill="hold"/>
                                        <p:tgtEl>
                                          <p:spTgt spid="22"/>
                                        </p:tgtEl>
                                        <p:attrNameLst>
                                          <p:attrName>ppt_y</p:attrName>
                                        </p:attrNameLst>
                                      </p:cBhvr>
                                      <p:tavLst>
                                        <p:tav tm="0">
                                          <p:val>
                                            <p:strVal val="#ppt_y"/>
                                          </p:val>
                                        </p:tav>
                                        <p:tav tm="100000">
                                          <p:val>
                                            <p:strVal val="#ppt_y"/>
                                          </p:val>
                                        </p:tav>
                                      </p:tavLst>
                                    </p:anim>
                                    <p:animEffect transition="in" filter="fade">
                                      <p:cBhvr>
                                        <p:cTn id="64" dur="1000"/>
                                        <p:tgtEl>
                                          <p:spTgt spid="22"/>
                                        </p:tgtEl>
                                      </p:cBhvr>
                                    </p:animEffect>
                                  </p:childTnLst>
                                </p:cTn>
                              </p:par>
                              <p:par>
                                <p:cTn id="65" presetID="54" presetClass="entr" presetSubtype="0" accel="10000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1000" fill="hold"/>
                                        <p:tgtEl>
                                          <p:spTgt spid="23"/>
                                        </p:tgtEl>
                                        <p:attrNameLst>
                                          <p:attrName>ppt_w</p:attrName>
                                        </p:attrNameLst>
                                      </p:cBhvr>
                                      <p:tavLst>
                                        <p:tav tm="0">
                                          <p:val>
                                            <p:strVal val="#ppt_w*0.05"/>
                                          </p:val>
                                        </p:tav>
                                        <p:tav tm="100000">
                                          <p:val>
                                            <p:strVal val="#ppt_w"/>
                                          </p:val>
                                        </p:tav>
                                      </p:tavLst>
                                    </p:anim>
                                    <p:anim calcmode="lin" valueType="num">
                                      <p:cBhvr>
                                        <p:cTn id="68" dur="1000" fill="hold"/>
                                        <p:tgtEl>
                                          <p:spTgt spid="23"/>
                                        </p:tgtEl>
                                        <p:attrNameLst>
                                          <p:attrName>ppt_h</p:attrName>
                                        </p:attrNameLst>
                                      </p:cBhvr>
                                      <p:tavLst>
                                        <p:tav tm="0">
                                          <p:val>
                                            <p:strVal val="#ppt_h"/>
                                          </p:val>
                                        </p:tav>
                                        <p:tav tm="100000">
                                          <p:val>
                                            <p:strVal val="#ppt_h"/>
                                          </p:val>
                                        </p:tav>
                                      </p:tavLst>
                                    </p:anim>
                                    <p:anim calcmode="lin" valueType="num">
                                      <p:cBhvr>
                                        <p:cTn id="69" dur="1000" fill="hold"/>
                                        <p:tgtEl>
                                          <p:spTgt spid="23"/>
                                        </p:tgtEl>
                                        <p:attrNameLst>
                                          <p:attrName>ppt_x</p:attrName>
                                        </p:attrNameLst>
                                      </p:cBhvr>
                                      <p:tavLst>
                                        <p:tav tm="0">
                                          <p:val>
                                            <p:strVal val="#ppt_x-.2"/>
                                          </p:val>
                                        </p:tav>
                                        <p:tav tm="100000">
                                          <p:val>
                                            <p:strVal val="#ppt_x"/>
                                          </p:val>
                                        </p:tav>
                                      </p:tavLst>
                                    </p:anim>
                                    <p:anim calcmode="lin" valueType="num">
                                      <p:cBhvr>
                                        <p:cTn id="70" dur="1000" fill="hold"/>
                                        <p:tgtEl>
                                          <p:spTgt spid="23"/>
                                        </p:tgtEl>
                                        <p:attrNameLst>
                                          <p:attrName>ppt_y</p:attrName>
                                        </p:attrNameLst>
                                      </p:cBhvr>
                                      <p:tavLst>
                                        <p:tav tm="0">
                                          <p:val>
                                            <p:strVal val="#ppt_y"/>
                                          </p:val>
                                        </p:tav>
                                        <p:tav tm="100000">
                                          <p:val>
                                            <p:strVal val="#ppt_y"/>
                                          </p:val>
                                        </p:tav>
                                      </p:tavLst>
                                    </p:anim>
                                    <p:animEffect transition="in" filter="fade">
                                      <p:cBhvr>
                                        <p:cTn id="71" dur="1000"/>
                                        <p:tgtEl>
                                          <p:spTgt spid="23"/>
                                        </p:tgtEl>
                                      </p:cBhvr>
                                    </p:animEffect>
                                  </p:childTnLst>
                                </p:cTn>
                              </p:par>
                              <p:par>
                                <p:cTn id="72" presetID="54" presetClass="entr" presetSubtype="0" accel="10000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1000" fill="hold"/>
                                        <p:tgtEl>
                                          <p:spTgt spid="21"/>
                                        </p:tgtEl>
                                        <p:attrNameLst>
                                          <p:attrName>ppt_w</p:attrName>
                                        </p:attrNameLst>
                                      </p:cBhvr>
                                      <p:tavLst>
                                        <p:tav tm="0">
                                          <p:val>
                                            <p:strVal val="#ppt_w*0.05"/>
                                          </p:val>
                                        </p:tav>
                                        <p:tav tm="100000">
                                          <p:val>
                                            <p:strVal val="#ppt_w"/>
                                          </p:val>
                                        </p:tav>
                                      </p:tavLst>
                                    </p:anim>
                                    <p:anim calcmode="lin" valueType="num">
                                      <p:cBhvr>
                                        <p:cTn id="75" dur="1000" fill="hold"/>
                                        <p:tgtEl>
                                          <p:spTgt spid="21"/>
                                        </p:tgtEl>
                                        <p:attrNameLst>
                                          <p:attrName>ppt_h</p:attrName>
                                        </p:attrNameLst>
                                      </p:cBhvr>
                                      <p:tavLst>
                                        <p:tav tm="0">
                                          <p:val>
                                            <p:strVal val="#ppt_h"/>
                                          </p:val>
                                        </p:tav>
                                        <p:tav tm="100000">
                                          <p:val>
                                            <p:strVal val="#ppt_h"/>
                                          </p:val>
                                        </p:tav>
                                      </p:tavLst>
                                    </p:anim>
                                    <p:anim calcmode="lin" valueType="num">
                                      <p:cBhvr>
                                        <p:cTn id="76" dur="1000" fill="hold"/>
                                        <p:tgtEl>
                                          <p:spTgt spid="21"/>
                                        </p:tgtEl>
                                        <p:attrNameLst>
                                          <p:attrName>ppt_x</p:attrName>
                                        </p:attrNameLst>
                                      </p:cBhvr>
                                      <p:tavLst>
                                        <p:tav tm="0">
                                          <p:val>
                                            <p:strVal val="#ppt_x-.2"/>
                                          </p:val>
                                        </p:tav>
                                        <p:tav tm="100000">
                                          <p:val>
                                            <p:strVal val="#ppt_x"/>
                                          </p:val>
                                        </p:tav>
                                      </p:tavLst>
                                    </p:anim>
                                    <p:anim calcmode="lin" valueType="num">
                                      <p:cBhvr>
                                        <p:cTn id="77" dur="1000" fill="hold"/>
                                        <p:tgtEl>
                                          <p:spTgt spid="21"/>
                                        </p:tgtEl>
                                        <p:attrNameLst>
                                          <p:attrName>ppt_y</p:attrName>
                                        </p:attrNameLst>
                                      </p:cBhvr>
                                      <p:tavLst>
                                        <p:tav tm="0">
                                          <p:val>
                                            <p:strVal val="#ppt_y"/>
                                          </p:val>
                                        </p:tav>
                                        <p:tav tm="100000">
                                          <p:val>
                                            <p:strVal val="#ppt_y"/>
                                          </p:val>
                                        </p:tav>
                                      </p:tavLst>
                                    </p:anim>
                                    <p:animEffect transition="in" filter="fade">
                                      <p:cBhvr>
                                        <p:cTn id="78" dur="1000"/>
                                        <p:tgtEl>
                                          <p:spTgt spid="21"/>
                                        </p:tgtEl>
                                      </p:cBhvr>
                                    </p:animEffect>
                                  </p:childTnLst>
                                </p:cTn>
                              </p:par>
                            </p:childTnLst>
                          </p:cTn>
                        </p:par>
                        <p:par>
                          <p:cTn id="79" fill="hold">
                            <p:stCondLst>
                              <p:cond delay="8000"/>
                            </p:stCondLst>
                            <p:childTnLst>
                              <p:par>
                                <p:cTn id="80" presetID="12" presetClass="entr" presetSubtype="4" fill="hold"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slide(fromBottom)">
                                      <p:cBhvr>
                                        <p:cTn id="82" dur="1000"/>
                                        <p:tgtEl>
                                          <p:spTgt spid="16"/>
                                        </p:tgtEl>
                                      </p:cBhvr>
                                    </p:animEffect>
                                  </p:childTnLst>
                                </p:cTn>
                              </p:par>
                            </p:childTnLst>
                          </p:cTn>
                        </p:par>
                        <p:par>
                          <p:cTn id="83" fill="hold">
                            <p:stCondLst>
                              <p:cond delay="9000"/>
                            </p:stCondLst>
                            <p:childTnLst>
                              <p:par>
                                <p:cTn id="84" presetID="55"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1000" fill="hold"/>
                                        <p:tgtEl>
                                          <p:spTgt spid="14"/>
                                        </p:tgtEl>
                                        <p:attrNameLst>
                                          <p:attrName>ppt_w</p:attrName>
                                        </p:attrNameLst>
                                      </p:cBhvr>
                                      <p:tavLst>
                                        <p:tav tm="0">
                                          <p:val>
                                            <p:strVal val="#ppt_w*0.70"/>
                                          </p:val>
                                        </p:tav>
                                        <p:tav tm="100000">
                                          <p:val>
                                            <p:strVal val="#ppt_w"/>
                                          </p:val>
                                        </p:tav>
                                      </p:tavLst>
                                    </p:anim>
                                    <p:anim calcmode="lin" valueType="num">
                                      <p:cBhvr>
                                        <p:cTn id="87" dur="1000" fill="hold"/>
                                        <p:tgtEl>
                                          <p:spTgt spid="14"/>
                                        </p:tgtEl>
                                        <p:attrNameLst>
                                          <p:attrName>ppt_h</p:attrName>
                                        </p:attrNameLst>
                                      </p:cBhvr>
                                      <p:tavLst>
                                        <p:tav tm="0">
                                          <p:val>
                                            <p:strVal val="#ppt_h"/>
                                          </p:val>
                                        </p:tav>
                                        <p:tav tm="100000">
                                          <p:val>
                                            <p:strVal val="#ppt_h"/>
                                          </p:val>
                                        </p:tav>
                                      </p:tavLst>
                                    </p:anim>
                                    <p:animEffect transition="in" filter="fade">
                                      <p:cBhvr>
                                        <p:cTn id="88" dur="1000"/>
                                        <p:tgtEl>
                                          <p:spTgt spid="1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0201"/>
                                        </p:tgtEl>
                                        <p:attrNameLst>
                                          <p:attrName>style.visibility</p:attrName>
                                        </p:attrNameLst>
                                      </p:cBhvr>
                                      <p:to>
                                        <p:strVal val="visible"/>
                                      </p:to>
                                    </p:set>
                                    <p:animEffect transition="in" filter="fade">
                                      <p:cBhvr>
                                        <p:cTn id="91" dur="1000"/>
                                        <p:tgtEl>
                                          <p:spTgt spid="50201"/>
                                        </p:tgtEl>
                                      </p:cBhvr>
                                    </p:animEffect>
                                  </p:childTnLst>
                                </p:cTn>
                              </p:par>
                            </p:childTnLst>
                          </p:cTn>
                        </p:par>
                        <p:par>
                          <p:cTn id="92" fill="hold">
                            <p:stCondLst>
                              <p:cond delay="10000"/>
                            </p:stCondLst>
                            <p:childTnLst>
                              <p:par>
                                <p:cTn id="93" presetID="50" presetClass="entr" presetSubtype="0" decel="10000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1000" fill="hold"/>
                                        <p:tgtEl>
                                          <p:spTgt spid="25"/>
                                        </p:tgtEl>
                                        <p:attrNameLst>
                                          <p:attrName>ppt_w</p:attrName>
                                        </p:attrNameLst>
                                      </p:cBhvr>
                                      <p:tavLst>
                                        <p:tav tm="0">
                                          <p:val>
                                            <p:strVal val="#ppt_w+.3"/>
                                          </p:val>
                                        </p:tav>
                                        <p:tav tm="100000">
                                          <p:val>
                                            <p:strVal val="#ppt_w"/>
                                          </p:val>
                                        </p:tav>
                                      </p:tavLst>
                                    </p:anim>
                                    <p:anim calcmode="lin" valueType="num">
                                      <p:cBhvr>
                                        <p:cTn id="96" dur="1000" fill="hold"/>
                                        <p:tgtEl>
                                          <p:spTgt spid="25"/>
                                        </p:tgtEl>
                                        <p:attrNameLst>
                                          <p:attrName>ppt_h</p:attrName>
                                        </p:attrNameLst>
                                      </p:cBhvr>
                                      <p:tavLst>
                                        <p:tav tm="0">
                                          <p:val>
                                            <p:strVal val="#ppt_h"/>
                                          </p:val>
                                        </p:tav>
                                        <p:tav tm="100000">
                                          <p:val>
                                            <p:strVal val="#ppt_h"/>
                                          </p:val>
                                        </p:tav>
                                      </p:tavLst>
                                    </p:anim>
                                    <p:animEffect transition="in" filter="fade">
                                      <p:cBhvr>
                                        <p:cTn id="97" dur="1000"/>
                                        <p:tgtEl>
                                          <p:spTgt spid="25"/>
                                        </p:tgtEl>
                                      </p:cBhvr>
                                    </p:animEffect>
                                  </p:childTnLst>
                                </p:cTn>
                              </p:par>
                              <p:par>
                                <p:cTn id="98" presetID="12" presetClass="entr" presetSubtype="4" fill="hold" nodeType="with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slide(fromBottom)">
                                      <p:cBhvr>
                                        <p:cTn id="100" dur="1000"/>
                                        <p:tgtEl>
                                          <p:spTgt spid="37"/>
                                        </p:tgtEl>
                                      </p:cBhvr>
                                    </p:animEffect>
                                  </p:childTnLst>
                                </p:cTn>
                              </p:par>
                            </p:childTnLst>
                          </p:cTn>
                        </p:par>
                        <p:par>
                          <p:cTn id="101" fill="hold">
                            <p:stCondLst>
                              <p:cond delay="11000"/>
                            </p:stCondLst>
                            <p:childTnLst>
                              <p:par>
                                <p:cTn id="102" presetID="50" presetClass="entr" presetSubtype="0" decel="100000" fill="hold" grpId="0" nodeType="after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p:cTn id="104" dur="1000" fill="hold"/>
                                        <p:tgtEl>
                                          <p:spTgt spid="24"/>
                                        </p:tgtEl>
                                        <p:attrNameLst>
                                          <p:attrName>ppt_w</p:attrName>
                                        </p:attrNameLst>
                                      </p:cBhvr>
                                      <p:tavLst>
                                        <p:tav tm="0">
                                          <p:val>
                                            <p:strVal val="#ppt_w+.3"/>
                                          </p:val>
                                        </p:tav>
                                        <p:tav tm="100000">
                                          <p:val>
                                            <p:strVal val="#ppt_w"/>
                                          </p:val>
                                        </p:tav>
                                      </p:tavLst>
                                    </p:anim>
                                    <p:anim calcmode="lin" valueType="num">
                                      <p:cBhvr>
                                        <p:cTn id="105" dur="1000" fill="hold"/>
                                        <p:tgtEl>
                                          <p:spTgt spid="24"/>
                                        </p:tgtEl>
                                        <p:attrNameLst>
                                          <p:attrName>ppt_h</p:attrName>
                                        </p:attrNameLst>
                                      </p:cBhvr>
                                      <p:tavLst>
                                        <p:tav tm="0">
                                          <p:val>
                                            <p:strVal val="#ppt_h"/>
                                          </p:val>
                                        </p:tav>
                                        <p:tav tm="100000">
                                          <p:val>
                                            <p:strVal val="#ppt_h"/>
                                          </p:val>
                                        </p:tav>
                                      </p:tavLst>
                                    </p:anim>
                                    <p:animEffect transition="in" filter="fade">
                                      <p:cBhvr>
                                        <p:cTn id="10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P spid="14" grpId="0" animBg="1"/>
      <p:bldP spid="17" grpId="0"/>
      <p:bldP spid="18" grpId="0" animBg="1"/>
      <p:bldP spid="20" grpId="0"/>
      <p:bldP spid="21" grpId="0"/>
      <p:bldP spid="22" grpId="0" animBg="1"/>
      <p:bldP spid="23" grpId="0" animBg="1"/>
      <p:bldP spid="24" grpId="0" animBg="1"/>
      <p:bldP spid="25" grpId="0" animBg="1"/>
      <p:bldP spid="50201"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a:stCxn id="10" idx="0"/>
            <a:endCxn id="8" idx="1"/>
          </p:cNvCxnSpPr>
          <p:nvPr/>
        </p:nvCxnSpPr>
        <p:spPr>
          <a:xfrm rot="5400000" flipH="1" flipV="1">
            <a:off x="4345781" y="883444"/>
            <a:ext cx="2071688" cy="5143500"/>
          </a:xfrm>
          <a:prstGeom prst="line">
            <a:avLst/>
          </a:prstGeom>
          <a:ln w="22225">
            <a:headEnd/>
            <a:tailEnd/>
          </a:ln>
        </p:spPr>
        <p:style>
          <a:lnRef idx="2">
            <a:schemeClr val="accent2"/>
          </a:lnRef>
          <a:fillRef idx="1">
            <a:schemeClr val="lt1"/>
          </a:fillRef>
          <a:effectRef idx="0">
            <a:schemeClr val="accent2"/>
          </a:effectRef>
          <a:fontRef idx="minor">
            <a:schemeClr val="dk1"/>
          </a:fontRef>
        </p:style>
      </p:cxnSp>
      <p:sp>
        <p:nvSpPr>
          <p:cNvPr id="6" name="TextBox 5"/>
          <p:cNvSpPr txBox="1">
            <a:spLocks noChangeArrowheads="1"/>
          </p:cNvSpPr>
          <p:nvPr/>
        </p:nvSpPr>
        <p:spPr bwMode="auto">
          <a:xfrm>
            <a:off x="2952750" y="647701"/>
            <a:ext cx="6286500" cy="519113"/>
          </a:xfrm>
          <a:prstGeom prst="rect">
            <a:avLst/>
          </a:prstGeom>
          <a:noFill/>
          <a:ln w="9525">
            <a:noFill/>
            <a:miter lim="800000"/>
            <a:headEnd/>
            <a:tailEnd/>
          </a:ln>
        </p:spPr>
        <p:txBody>
          <a:bodyPr>
            <a:spAutoFit/>
          </a:bodyPr>
          <a:lstStyle/>
          <a:p>
            <a:r>
              <a:rPr lang="fa-IR" sz="2800">
                <a:cs typeface="B Jadid" pitchFamily="2" charset="-78"/>
              </a:rPr>
              <a:t>رابطه رسالت و چشم انداز</a:t>
            </a:r>
            <a:r>
              <a:rPr lang="ar-SA" sz="2800">
                <a:cs typeface="B Jadid" pitchFamily="2" charset="-78"/>
              </a:rPr>
              <a:t>:</a:t>
            </a:r>
            <a:endParaRPr lang="fa-IR" sz="2800">
              <a:cs typeface="B Jadid" pitchFamily="2" charset="-78"/>
            </a:endParaRPr>
          </a:p>
        </p:txBody>
      </p:sp>
      <p:pic>
        <p:nvPicPr>
          <p:cNvPr id="7" name="Picture 6" descr="1240.png"/>
          <p:cNvPicPr>
            <a:picLocks noChangeAspect="1"/>
          </p:cNvPicPr>
          <p:nvPr/>
        </p:nvPicPr>
        <p:blipFill>
          <a:blip r:embed="rId2" cstate="print"/>
          <a:srcRect/>
          <a:stretch>
            <a:fillRect/>
          </a:stretch>
        </p:blipFill>
        <p:spPr bwMode="auto">
          <a:xfrm rot="1257861">
            <a:off x="9190038" y="525463"/>
            <a:ext cx="666750" cy="666750"/>
          </a:xfrm>
          <a:prstGeom prst="rect">
            <a:avLst/>
          </a:prstGeom>
          <a:noFill/>
          <a:ln w="9525">
            <a:noFill/>
            <a:miter lim="800000"/>
            <a:headEnd/>
            <a:tailEnd/>
          </a:ln>
        </p:spPr>
      </p:pic>
      <p:sp>
        <p:nvSpPr>
          <p:cNvPr id="8" name="Rounded Rectangle 7"/>
          <p:cNvSpPr/>
          <p:nvPr/>
        </p:nvSpPr>
        <p:spPr bwMode="auto">
          <a:xfrm>
            <a:off x="7953375" y="2133600"/>
            <a:ext cx="2000250" cy="571500"/>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defRPr/>
            </a:pPr>
            <a:r>
              <a:rPr lang="fa-IR" altLang="fa-IR" sz="3200" b="1" dirty="0">
                <a:cs typeface="B Esfehan" pitchFamily="2" charset="-78"/>
              </a:rPr>
              <a:t>آینده</a:t>
            </a:r>
            <a:endParaRPr lang="en-US" sz="3200" b="1" dirty="0">
              <a:latin typeface="Tahoma" pitchFamily="34" charset="0"/>
              <a:cs typeface="B Esfehan" pitchFamily="2" charset="-78"/>
            </a:endParaRPr>
          </a:p>
        </p:txBody>
      </p:sp>
      <p:sp>
        <p:nvSpPr>
          <p:cNvPr id="10" name="Rounded Rectangle 9"/>
          <p:cNvSpPr/>
          <p:nvPr/>
        </p:nvSpPr>
        <p:spPr bwMode="auto">
          <a:xfrm>
            <a:off x="1809750" y="4491039"/>
            <a:ext cx="2000250" cy="642937"/>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defRPr/>
            </a:pPr>
            <a:r>
              <a:rPr lang="fa-IR" altLang="fa-IR" sz="3200" b="1" dirty="0">
                <a:cs typeface="B Esfehan" pitchFamily="2" charset="-78"/>
              </a:rPr>
              <a:t>حال</a:t>
            </a:r>
            <a:endParaRPr lang="en-US" sz="3200" b="1" dirty="0">
              <a:latin typeface="Tahoma" pitchFamily="34" charset="0"/>
              <a:cs typeface="B Esfehan" pitchFamily="2" charset="-78"/>
            </a:endParaRPr>
          </a:p>
        </p:txBody>
      </p:sp>
      <p:sp>
        <p:nvSpPr>
          <p:cNvPr id="51211" name="Rectangle 10"/>
          <p:cNvSpPr>
            <a:spLocks noChangeArrowheads="1"/>
          </p:cNvSpPr>
          <p:nvPr/>
        </p:nvSpPr>
        <p:spPr bwMode="auto">
          <a:xfrm>
            <a:off x="4383089" y="5205413"/>
            <a:ext cx="4784725" cy="519112"/>
          </a:xfrm>
          <a:prstGeom prst="rect">
            <a:avLst/>
          </a:prstGeom>
          <a:noFill/>
          <a:ln w="9525">
            <a:noFill/>
            <a:miter lim="800000"/>
            <a:headEnd/>
            <a:tailEnd/>
          </a:ln>
        </p:spPr>
        <p:txBody>
          <a:bodyPr wrap="none">
            <a:spAutoFit/>
          </a:bodyPr>
          <a:lstStyle/>
          <a:p>
            <a:r>
              <a:rPr lang="fa-IR" sz="2800">
                <a:latin typeface="Tahoma" pitchFamily="34" charset="0"/>
                <a:cs typeface="B Davat" pitchFamily="2" charset="-78"/>
              </a:rPr>
              <a:t>فلسفه وجودی و فعالیت اساسی سازمان چیست؟</a:t>
            </a:r>
            <a:endParaRPr lang="en-US" sz="2800">
              <a:latin typeface="Tahoma" pitchFamily="34" charset="0"/>
              <a:cs typeface="B Davat" pitchFamily="2" charset="-78"/>
            </a:endParaRPr>
          </a:p>
        </p:txBody>
      </p:sp>
      <p:cxnSp>
        <p:nvCxnSpPr>
          <p:cNvPr id="16" name="Straight Connector 15"/>
          <p:cNvCxnSpPr>
            <a:stCxn id="10" idx="3"/>
            <a:endCxn id="8" idx="2"/>
          </p:cNvCxnSpPr>
          <p:nvPr/>
        </p:nvCxnSpPr>
        <p:spPr>
          <a:xfrm flipV="1">
            <a:off x="3810000" y="2705100"/>
            <a:ext cx="5143500" cy="2108200"/>
          </a:xfrm>
          <a:prstGeom prst="line">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1213" name="Rectangle 20"/>
          <p:cNvSpPr>
            <a:spLocks noChangeArrowheads="1"/>
          </p:cNvSpPr>
          <p:nvPr/>
        </p:nvSpPr>
        <p:spPr bwMode="auto">
          <a:xfrm rot="-1367701">
            <a:off x="6581776" y="2819401"/>
            <a:ext cx="1230313" cy="519113"/>
          </a:xfrm>
          <a:prstGeom prst="rect">
            <a:avLst/>
          </a:prstGeom>
          <a:noFill/>
          <a:ln w="9525">
            <a:noFill/>
            <a:miter lim="800000"/>
            <a:headEnd/>
            <a:tailEnd/>
          </a:ln>
        </p:spPr>
        <p:txBody>
          <a:bodyPr wrap="none">
            <a:spAutoFit/>
          </a:bodyPr>
          <a:lstStyle/>
          <a:p>
            <a:pPr algn="ctr"/>
            <a:r>
              <a:rPr lang="fa-IR" altLang="fa-IR" sz="2800" b="1">
                <a:cs typeface="B Davat" pitchFamily="2" charset="-78"/>
              </a:rPr>
              <a:t>چشم انداز</a:t>
            </a:r>
            <a:endParaRPr lang="en-US" sz="2800" b="1">
              <a:latin typeface="Tahoma" pitchFamily="34" charset="0"/>
              <a:cs typeface="B Davat" pitchFamily="2" charset="-78"/>
            </a:endParaRPr>
          </a:p>
        </p:txBody>
      </p:sp>
      <p:cxnSp>
        <p:nvCxnSpPr>
          <p:cNvPr id="23" name="Straight Connector 22"/>
          <p:cNvCxnSpPr/>
          <p:nvPr/>
        </p:nvCxnSpPr>
        <p:spPr>
          <a:xfrm rot="5400000">
            <a:off x="4774407" y="4812507"/>
            <a:ext cx="785813" cy="0"/>
          </a:xfrm>
          <a:prstGeom prst="line">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bwMode="auto">
          <a:xfrm>
            <a:off x="6594475" y="2551113"/>
            <a:ext cx="1143000" cy="1071562"/>
          </a:xfrm>
          <a:prstGeom prst="ellipse">
            <a:avLst/>
          </a:prstGeom>
          <a:ln w="22225">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defRPr/>
            </a:pPr>
            <a:endParaRPr lang="fa-IR" dirty="0"/>
          </a:p>
        </p:txBody>
      </p:sp>
      <p:sp>
        <p:nvSpPr>
          <p:cNvPr id="51216" name="Rectangle 21"/>
          <p:cNvSpPr>
            <a:spLocks noChangeArrowheads="1"/>
          </p:cNvSpPr>
          <p:nvPr/>
        </p:nvSpPr>
        <p:spPr bwMode="auto">
          <a:xfrm rot="-1299006">
            <a:off x="6421439" y="2797175"/>
            <a:ext cx="1476375" cy="579438"/>
          </a:xfrm>
          <a:prstGeom prst="rect">
            <a:avLst/>
          </a:prstGeom>
          <a:solidFill>
            <a:schemeClr val="bg1"/>
          </a:solidFill>
          <a:ln w="9525">
            <a:noFill/>
            <a:miter lim="800000"/>
            <a:headEnd/>
            <a:tailEnd/>
          </a:ln>
        </p:spPr>
        <p:txBody>
          <a:bodyPr>
            <a:spAutoFit/>
          </a:bodyPr>
          <a:lstStyle/>
          <a:p>
            <a:pPr algn="ctr"/>
            <a:r>
              <a:rPr lang="fa-IR" altLang="fa-IR" sz="3200" b="1">
                <a:cs typeface="B Davat" pitchFamily="2" charset="-78"/>
              </a:rPr>
              <a:t>چشم انداز</a:t>
            </a:r>
            <a:endParaRPr lang="en-US" sz="3200" b="1">
              <a:latin typeface="Tahoma" pitchFamily="34" charset="0"/>
              <a:cs typeface="B Davat" pitchFamily="2" charset="-78"/>
            </a:endParaRPr>
          </a:p>
        </p:txBody>
      </p:sp>
      <p:sp>
        <p:nvSpPr>
          <p:cNvPr id="29" name="Oval 28"/>
          <p:cNvSpPr/>
          <p:nvPr/>
        </p:nvSpPr>
        <p:spPr bwMode="auto">
          <a:xfrm>
            <a:off x="4452938" y="3419476"/>
            <a:ext cx="1143000" cy="1071563"/>
          </a:xfrm>
          <a:prstGeom prst="ellipse">
            <a:avLst/>
          </a:prstGeom>
          <a:ln w="22225">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defRPr/>
            </a:pPr>
            <a:endParaRPr lang="fa-IR" dirty="0"/>
          </a:p>
        </p:txBody>
      </p:sp>
      <p:sp>
        <p:nvSpPr>
          <p:cNvPr id="51218" name="Rectangle 29"/>
          <p:cNvSpPr>
            <a:spLocks noChangeArrowheads="1"/>
          </p:cNvSpPr>
          <p:nvPr/>
        </p:nvSpPr>
        <p:spPr bwMode="auto">
          <a:xfrm rot="-1299006">
            <a:off x="4305301" y="3684589"/>
            <a:ext cx="1374775" cy="579437"/>
          </a:xfrm>
          <a:prstGeom prst="rect">
            <a:avLst/>
          </a:prstGeom>
          <a:solidFill>
            <a:schemeClr val="bg1"/>
          </a:solidFill>
          <a:ln w="9525">
            <a:noFill/>
            <a:miter lim="800000"/>
            <a:headEnd/>
            <a:tailEnd/>
          </a:ln>
        </p:spPr>
        <p:txBody>
          <a:bodyPr>
            <a:spAutoFit/>
          </a:bodyPr>
          <a:lstStyle/>
          <a:p>
            <a:pPr algn="ctr"/>
            <a:r>
              <a:rPr lang="fa-IR" altLang="fa-IR" sz="3200" b="1">
                <a:cs typeface="B Davat" pitchFamily="2" charset="-78"/>
              </a:rPr>
              <a:t>رسالت</a:t>
            </a:r>
            <a:endParaRPr lang="en-US" sz="3200" b="1">
              <a:latin typeface="Tahoma" pitchFamily="34" charset="0"/>
              <a:cs typeface="B Davat" pitchFamily="2"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25</a:t>
            </a:fld>
            <a:endParaRPr lang="en-US"/>
          </a:p>
        </p:txBody>
      </p:sp>
    </p:spTree>
    <p:extLst>
      <p:ext uri="{BB962C8B-B14F-4D97-AF65-F5344CB8AC3E}">
        <p14:creationId xmlns:p14="http://schemas.microsoft.com/office/powerpoint/2010/main" val="465309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4" presetClass="entr" presetSubtype="5"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vertical)">
                                      <p:cBhvr>
                                        <p:cTn id="11" dur="1000"/>
                                        <p:tgtEl>
                                          <p:spTgt spid="6"/>
                                        </p:tgtEl>
                                      </p:cBhvr>
                                    </p:animEffect>
                                  </p:childTnLst>
                                </p:cTn>
                              </p:par>
                            </p:childTnLst>
                          </p:cTn>
                        </p:par>
                        <p:par>
                          <p:cTn id="12" fill="hold">
                            <p:stCondLst>
                              <p:cond delay="2000"/>
                            </p:stCondLst>
                            <p:childTnLst>
                              <p:par>
                                <p:cTn id="13" presetID="18" presetClass="entr" presetSubtype="3"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upRight)">
                                      <p:cBhvr>
                                        <p:cTn id="15" dur="500"/>
                                        <p:tgtEl>
                                          <p:spTgt spid="14"/>
                                        </p:tgtEl>
                                      </p:cBhvr>
                                    </p:animEffect>
                                  </p:childTnLst>
                                </p:cTn>
                              </p:par>
                              <p:par>
                                <p:cTn id="16" presetID="18" presetClass="entr" presetSubtype="3"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upRight)">
                                      <p:cBhvr>
                                        <p:cTn id="18" dur="500"/>
                                        <p:tgtEl>
                                          <p:spTgt spid="8"/>
                                        </p:tgtEl>
                                      </p:cBhvr>
                                    </p:animEffect>
                                  </p:childTnLst>
                                </p:cTn>
                              </p:par>
                              <p:par>
                                <p:cTn id="19" presetID="18" presetClass="entr" presetSubtype="3"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upRight)">
                                      <p:cBhvr>
                                        <p:cTn id="21" dur="500"/>
                                        <p:tgtEl>
                                          <p:spTgt spid="10"/>
                                        </p:tgtEl>
                                      </p:cBhvr>
                                    </p:animEffect>
                                  </p:childTnLst>
                                </p:cTn>
                              </p:par>
                              <p:par>
                                <p:cTn id="22" presetID="18" presetClass="entr" presetSubtype="3"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strips(upRight)">
                                      <p:cBhvr>
                                        <p:cTn id="24" dur="500"/>
                                        <p:tgtEl>
                                          <p:spTgt spid="16"/>
                                        </p:tgtEl>
                                      </p:cBhvr>
                                    </p:animEffect>
                                  </p:childTnLst>
                                </p:cTn>
                              </p:par>
                              <p:par>
                                <p:cTn id="25" presetID="18" presetClass="entr" presetSubtype="3" fill="hold" grpId="0" nodeType="withEffect">
                                  <p:stCondLst>
                                    <p:cond delay="0"/>
                                  </p:stCondLst>
                                  <p:childTnLst>
                                    <p:set>
                                      <p:cBhvr>
                                        <p:cTn id="26" dur="1" fill="hold">
                                          <p:stCondLst>
                                            <p:cond delay="0"/>
                                          </p:stCondLst>
                                        </p:cTn>
                                        <p:tgtEl>
                                          <p:spTgt spid="51213"/>
                                        </p:tgtEl>
                                        <p:attrNameLst>
                                          <p:attrName>style.visibility</p:attrName>
                                        </p:attrNameLst>
                                      </p:cBhvr>
                                      <p:to>
                                        <p:strVal val="visible"/>
                                      </p:to>
                                    </p:set>
                                    <p:animEffect transition="in" filter="strips(upRight)">
                                      <p:cBhvr>
                                        <p:cTn id="27" dur="500"/>
                                        <p:tgtEl>
                                          <p:spTgt spid="51213"/>
                                        </p:tgtEl>
                                      </p:cBhvr>
                                    </p:animEffect>
                                  </p:childTnLst>
                                </p:cTn>
                              </p:par>
                              <p:par>
                                <p:cTn id="28" presetID="18" presetClass="entr" presetSubtype="12"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strips(downLeft)">
                                      <p:cBhvr>
                                        <p:cTn id="30" dur="500"/>
                                        <p:tgtEl>
                                          <p:spTgt spid="23"/>
                                        </p:tgtEl>
                                      </p:cBhvr>
                                    </p:animEffect>
                                  </p:childTnLst>
                                </p:cTn>
                              </p:par>
                              <p:par>
                                <p:cTn id="31" presetID="18" presetClass="entr" presetSubtype="3"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strips(upRight)">
                                      <p:cBhvr>
                                        <p:cTn id="33" dur="500"/>
                                        <p:tgtEl>
                                          <p:spTgt spid="28"/>
                                        </p:tgtEl>
                                      </p:cBhvr>
                                    </p:animEffect>
                                  </p:childTnLst>
                                </p:cTn>
                              </p:par>
                              <p:par>
                                <p:cTn id="34" presetID="18" presetClass="entr" presetSubtype="3" fill="hold" grpId="0" nodeType="withEffect">
                                  <p:stCondLst>
                                    <p:cond delay="0"/>
                                  </p:stCondLst>
                                  <p:childTnLst>
                                    <p:set>
                                      <p:cBhvr>
                                        <p:cTn id="35" dur="1" fill="hold">
                                          <p:stCondLst>
                                            <p:cond delay="0"/>
                                          </p:stCondLst>
                                        </p:cTn>
                                        <p:tgtEl>
                                          <p:spTgt spid="51216"/>
                                        </p:tgtEl>
                                        <p:attrNameLst>
                                          <p:attrName>style.visibility</p:attrName>
                                        </p:attrNameLst>
                                      </p:cBhvr>
                                      <p:to>
                                        <p:strVal val="visible"/>
                                      </p:to>
                                    </p:set>
                                    <p:animEffect transition="in" filter="strips(upRight)">
                                      <p:cBhvr>
                                        <p:cTn id="36" dur="500"/>
                                        <p:tgtEl>
                                          <p:spTgt spid="51216"/>
                                        </p:tgtEl>
                                      </p:cBhvr>
                                    </p:animEffect>
                                  </p:childTnLst>
                                </p:cTn>
                              </p:par>
                              <p:par>
                                <p:cTn id="37" presetID="18"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strips(upRight)">
                                      <p:cBhvr>
                                        <p:cTn id="39" dur="500"/>
                                        <p:tgtEl>
                                          <p:spTgt spid="29"/>
                                        </p:tgtEl>
                                      </p:cBhvr>
                                    </p:animEffect>
                                  </p:childTnLst>
                                </p:cTn>
                              </p:par>
                              <p:par>
                                <p:cTn id="40" presetID="18" presetClass="entr" presetSubtype="3" fill="hold" grpId="0" nodeType="withEffect">
                                  <p:stCondLst>
                                    <p:cond delay="0"/>
                                  </p:stCondLst>
                                  <p:childTnLst>
                                    <p:set>
                                      <p:cBhvr>
                                        <p:cTn id="41" dur="1" fill="hold">
                                          <p:stCondLst>
                                            <p:cond delay="0"/>
                                          </p:stCondLst>
                                        </p:cTn>
                                        <p:tgtEl>
                                          <p:spTgt spid="51218"/>
                                        </p:tgtEl>
                                        <p:attrNameLst>
                                          <p:attrName>style.visibility</p:attrName>
                                        </p:attrNameLst>
                                      </p:cBhvr>
                                      <p:to>
                                        <p:strVal val="visible"/>
                                      </p:to>
                                    </p:set>
                                    <p:animEffect transition="in" filter="strips(upRight)">
                                      <p:cBhvr>
                                        <p:cTn id="42" dur="500"/>
                                        <p:tgtEl>
                                          <p:spTgt spid="51218"/>
                                        </p:tgtEl>
                                      </p:cBhvr>
                                    </p:animEffect>
                                  </p:childTnLst>
                                </p:cTn>
                              </p:par>
                            </p:childTnLst>
                          </p:cTn>
                        </p:par>
                        <p:par>
                          <p:cTn id="43" fill="hold">
                            <p:stCondLst>
                              <p:cond delay="2500"/>
                            </p:stCondLst>
                            <p:childTnLst>
                              <p:par>
                                <p:cTn id="44" presetID="9" presetClass="entr" presetSubtype="0" fill="hold" grpId="0" nodeType="afterEffect">
                                  <p:stCondLst>
                                    <p:cond delay="0"/>
                                  </p:stCondLst>
                                  <p:childTnLst>
                                    <p:set>
                                      <p:cBhvr>
                                        <p:cTn id="45" dur="1" fill="hold">
                                          <p:stCondLst>
                                            <p:cond delay="0"/>
                                          </p:stCondLst>
                                        </p:cTn>
                                        <p:tgtEl>
                                          <p:spTgt spid="51211"/>
                                        </p:tgtEl>
                                        <p:attrNameLst>
                                          <p:attrName>style.visibility</p:attrName>
                                        </p:attrNameLst>
                                      </p:cBhvr>
                                      <p:to>
                                        <p:strVal val="visible"/>
                                      </p:to>
                                    </p:set>
                                    <p:animEffect transition="in" filter="dissolve">
                                      <p:cBhvr>
                                        <p:cTn id="46" dur="500"/>
                                        <p:tgtEl>
                                          <p:spTgt spid="51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51211" grpId="0"/>
      <p:bldP spid="51213" grpId="0"/>
      <p:bldP spid="28" grpId="0" animBg="1"/>
      <p:bldP spid="51216" grpId="0" animBg="1"/>
      <p:bldP spid="29" grpId="0" animBg="1"/>
      <p:bldP spid="512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نمونه هایی از چشم انداز</a:t>
            </a:r>
            <a:endParaRPr lang="en-US" dirty="0">
              <a:cs typeface="B Titr" panose="00000700000000000000" pitchFamily="2" charset="-78"/>
            </a:endParaRPr>
          </a:p>
        </p:txBody>
      </p:sp>
      <p:sp>
        <p:nvSpPr>
          <p:cNvPr id="3" name="Content Placeholder 2"/>
          <p:cNvSpPr>
            <a:spLocks noGrp="1"/>
          </p:cNvSpPr>
          <p:nvPr>
            <p:ph idx="1"/>
          </p:nvPr>
        </p:nvSpPr>
        <p:spPr>
          <a:xfrm>
            <a:off x="1452282" y="1905000"/>
            <a:ext cx="10052330" cy="3777622"/>
          </a:xfrm>
        </p:spPr>
        <p:txBody>
          <a:bodyPr>
            <a:noAutofit/>
          </a:bodyPr>
          <a:lstStyle/>
          <a:p>
            <a:pPr marL="0" indent="0" algn="just" rtl="1">
              <a:lnSpc>
                <a:spcPct val="150000"/>
              </a:lnSpc>
              <a:buNone/>
            </a:pPr>
            <a:r>
              <a:rPr lang="ar-SA" sz="2400" b="1" dirty="0">
                <a:cs typeface="B Traffic" panose="00000400000000000000" pitchFamily="2" charset="-78"/>
              </a:rPr>
              <a:t>چشم انداز </a:t>
            </a:r>
            <a:r>
              <a:rPr lang="en-US" sz="2400" b="1" dirty="0">
                <a:cs typeface="B Traffic" panose="00000400000000000000" pitchFamily="2" charset="-78"/>
              </a:rPr>
              <a:t>LG</a:t>
            </a:r>
            <a:endParaRPr lang="en-US" sz="2400" dirty="0">
              <a:cs typeface="B Traffic" panose="00000400000000000000" pitchFamily="2" charset="-78"/>
            </a:endParaRPr>
          </a:p>
          <a:p>
            <a:pPr algn="just" rtl="1">
              <a:lnSpc>
                <a:spcPct val="150000"/>
              </a:lnSpc>
            </a:pPr>
            <a:r>
              <a:rPr lang="ar-SA" sz="2400" dirty="0">
                <a:cs typeface="B Traffic" panose="00000400000000000000" pitchFamily="2" charset="-78"/>
              </a:rPr>
              <a:t>هدف آن رسیدن به موقعیت سه شرکت برتر الکترونیک، اطلاعات و ارتباطات مخابراتی در جهان، تا سال 2010 است. به همین دلیل ما می خواهیم سه قابلیت اصلی و منحصر به فرد خود را محفوظ بداریم: پیشرو بودن در تولید محصولات، پیشرو بودن در بازار و پیشرو در به کارگیری نیروهای </a:t>
            </a:r>
            <a:r>
              <a:rPr lang="ar-SA" sz="2400" dirty="0" smtClean="0">
                <a:cs typeface="B Traffic" panose="00000400000000000000" pitchFamily="2" charset="-78"/>
              </a:rPr>
              <a:t>متخصص</a:t>
            </a:r>
            <a:endParaRPr lang="fa-IR" sz="2400" dirty="0" smtClean="0">
              <a:cs typeface="B Traffic" panose="00000400000000000000" pitchFamily="2" charset="-78"/>
            </a:endParaRPr>
          </a:p>
          <a:p>
            <a:pPr marL="0" indent="0" algn="just" rtl="1">
              <a:lnSpc>
                <a:spcPct val="150000"/>
              </a:lnSpc>
              <a:buNone/>
            </a:pPr>
            <a:r>
              <a:rPr lang="ar-SA" sz="2400" b="1" dirty="0">
                <a:cs typeface="B Traffic" panose="00000400000000000000" pitchFamily="2" charset="-78"/>
              </a:rPr>
              <a:t>چشم انداز سامسونگ</a:t>
            </a:r>
            <a:endParaRPr lang="en-US" sz="2400" dirty="0">
              <a:cs typeface="B Traffic" panose="00000400000000000000" pitchFamily="2" charset="-78"/>
            </a:endParaRPr>
          </a:p>
          <a:p>
            <a:pPr algn="just" rtl="1">
              <a:lnSpc>
                <a:spcPct val="150000"/>
              </a:lnSpc>
            </a:pPr>
            <a:r>
              <a:rPr lang="ar-SA" sz="2400" dirty="0">
                <a:cs typeface="B Traffic" panose="00000400000000000000" pitchFamily="2" charset="-78"/>
              </a:rPr>
              <a:t>تبديل شدن به رهبر انقلاب ديجيتال. </a:t>
            </a:r>
            <a:endParaRPr lang="fa-IR" sz="2400" dirty="0" smtClean="0">
              <a:cs typeface="B Traffic" panose="00000400000000000000" pitchFamily="2" charset="-78"/>
            </a:endParaRPr>
          </a:p>
          <a:p>
            <a:pPr marL="0" indent="0" algn="just" rtl="1">
              <a:lnSpc>
                <a:spcPct val="150000"/>
              </a:lnSpc>
              <a:buNone/>
            </a:pPr>
            <a:endParaRPr lang="en-US" sz="2400" dirty="0">
              <a:cs typeface="B Traffic" panose="00000400000000000000" pitchFamily="2" charset="-78"/>
            </a:endParaRPr>
          </a:p>
          <a:p>
            <a:pPr marL="0" indent="0" algn="just" rtl="1">
              <a:lnSpc>
                <a:spcPct val="150000"/>
              </a:lnSpc>
              <a:buNone/>
            </a:pPr>
            <a:endParaRPr lang="en-US" sz="2400" dirty="0">
              <a:cs typeface="B Traffic" panose="00000400000000000000" pitchFamily="2" charset="-78"/>
            </a:endParaRPr>
          </a:p>
        </p:txBody>
      </p:sp>
      <p:sp>
        <p:nvSpPr>
          <p:cNvPr id="4" name="Slide Number Placeholder 3"/>
          <p:cNvSpPr>
            <a:spLocks noGrp="1"/>
          </p:cNvSpPr>
          <p:nvPr>
            <p:ph type="sldNum" sz="quarter" idx="12"/>
          </p:nvPr>
        </p:nvSpPr>
        <p:spPr/>
        <p:txBody>
          <a:bodyPr/>
          <a:lstStyle/>
          <a:p>
            <a:fld id="{2E913F20-3FAA-4128-8D06-C3B0AA9DFCF9}" type="slidenum">
              <a:rPr lang="en-US" smtClean="0"/>
              <a:t>26</a:t>
            </a:fld>
            <a:endParaRPr lang="en-US"/>
          </a:p>
        </p:txBody>
      </p:sp>
    </p:spTree>
    <p:extLst>
      <p:ext uri="{BB962C8B-B14F-4D97-AF65-F5344CB8AC3E}">
        <p14:creationId xmlns:p14="http://schemas.microsoft.com/office/powerpoint/2010/main" val="3409649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6176" y="1326777"/>
            <a:ext cx="8915400" cy="3777622"/>
          </a:xfrm>
        </p:spPr>
        <p:txBody>
          <a:bodyPr>
            <a:normAutofit/>
          </a:bodyPr>
          <a:lstStyle/>
          <a:p>
            <a:pPr marL="0" indent="0" algn="r" rtl="1">
              <a:buNone/>
            </a:pPr>
            <a:r>
              <a:rPr lang="ar-SA" sz="2800" b="1" dirty="0">
                <a:cs typeface="B Traffic" panose="00000400000000000000" pitchFamily="2" charset="-78"/>
              </a:rPr>
              <a:t>چشم انداز شركت نوكيا</a:t>
            </a:r>
            <a:endParaRPr lang="en-US" sz="2800" dirty="0">
              <a:cs typeface="B Traffic" panose="00000400000000000000" pitchFamily="2" charset="-78"/>
            </a:endParaRPr>
          </a:p>
          <a:p>
            <a:pPr algn="r" rtl="1"/>
            <a:r>
              <a:rPr lang="ar-SA" sz="2800" dirty="0">
                <a:cs typeface="B Traffic" panose="00000400000000000000" pitchFamily="2" charset="-78"/>
              </a:rPr>
              <a:t>در سال (1996): </a:t>
            </a:r>
            <a:endParaRPr lang="en-US" sz="2800" dirty="0">
              <a:cs typeface="B Traffic" panose="00000400000000000000" pitchFamily="2" charset="-78"/>
            </a:endParaRPr>
          </a:p>
          <a:p>
            <a:pPr algn="r" rtl="1"/>
            <a:r>
              <a:rPr lang="ar-SA" sz="2800" dirty="0">
                <a:cs typeface="B Traffic" panose="00000400000000000000" pitchFamily="2" charset="-78"/>
              </a:rPr>
              <a:t>"صدا در حركت (</a:t>
            </a:r>
            <a:r>
              <a:rPr lang="en-US" sz="2800" dirty="0">
                <a:cs typeface="B Traffic" panose="00000400000000000000" pitchFamily="2" charset="-78"/>
              </a:rPr>
              <a:t>VOICE GOES MOBILE PEOPLE</a:t>
            </a:r>
            <a:r>
              <a:rPr lang="ar-SA" sz="2800" dirty="0">
                <a:cs typeface="B Traffic" panose="00000400000000000000" pitchFamily="2" charset="-78"/>
              </a:rPr>
              <a:t>)"</a:t>
            </a:r>
            <a:endParaRPr lang="en-US" sz="2800" dirty="0">
              <a:cs typeface="B Traffic" panose="00000400000000000000" pitchFamily="2" charset="-78"/>
            </a:endParaRPr>
          </a:p>
          <a:p>
            <a:pPr algn="r" rtl="1"/>
            <a:r>
              <a:rPr lang="ar-SA" sz="2800" dirty="0">
                <a:cs typeface="B Traffic" panose="00000400000000000000" pitchFamily="2" charset="-78"/>
              </a:rPr>
              <a:t>اين چشم انداز در زمان كوتاهي به واقعيت پيوست.</a:t>
            </a:r>
            <a:endParaRPr lang="en-US" sz="2800" dirty="0">
              <a:cs typeface="B Traffic" panose="00000400000000000000" pitchFamily="2" charset="-78"/>
            </a:endParaRPr>
          </a:p>
          <a:p>
            <a:pPr algn="r" rtl="1"/>
            <a:r>
              <a:rPr lang="ar-SA" sz="2800" dirty="0">
                <a:cs typeface="B Traffic" panose="00000400000000000000" pitchFamily="2" charset="-78"/>
              </a:rPr>
              <a:t>چشم انداز كنوني شركت :</a:t>
            </a:r>
            <a:endParaRPr lang="en-US" sz="2800" dirty="0">
              <a:cs typeface="B Traffic" panose="00000400000000000000" pitchFamily="2" charset="-78"/>
            </a:endParaRPr>
          </a:p>
          <a:p>
            <a:pPr algn="r" rtl="1"/>
            <a:r>
              <a:rPr lang="ar-SA" sz="2800" dirty="0">
                <a:cs typeface="B Traffic" panose="00000400000000000000" pitchFamily="2" charset="-78"/>
              </a:rPr>
              <a:t>"زندگي در حركت </a:t>
            </a:r>
            <a:r>
              <a:rPr lang="en-US" sz="2800" dirty="0" smtClean="0">
                <a:cs typeface="B Traffic" panose="00000400000000000000" pitchFamily="2" charset="-78"/>
              </a:rPr>
              <a:t>LIFE </a:t>
            </a:r>
            <a:r>
              <a:rPr lang="en-US" sz="2800" dirty="0">
                <a:cs typeface="B Traffic" panose="00000400000000000000" pitchFamily="2" charset="-78"/>
              </a:rPr>
              <a:t>GOES MOBILE</a:t>
            </a:r>
          </a:p>
        </p:txBody>
      </p:sp>
      <p:sp>
        <p:nvSpPr>
          <p:cNvPr id="2" name="Slide Number Placeholder 1"/>
          <p:cNvSpPr>
            <a:spLocks noGrp="1"/>
          </p:cNvSpPr>
          <p:nvPr>
            <p:ph type="sldNum" sz="quarter" idx="12"/>
          </p:nvPr>
        </p:nvSpPr>
        <p:spPr/>
        <p:txBody>
          <a:bodyPr/>
          <a:lstStyle/>
          <a:p>
            <a:fld id="{2E913F20-3FAA-4128-8D06-C3B0AA9DFCF9}" type="slidenum">
              <a:rPr lang="en-US" smtClean="0"/>
              <a:t>27</a:t>
            </a:fld>
            <a:endParaRPr lang="en-US"/>
          </a:p>
        </p:txBody>
      </p:sp>
    </p:spTree>
    <p:extLst>
      <p:ext uri="{BB962C8B-B14F-4D97-AF65-F5344CB8AC3E}">
        <p14:creationId xmlns:p14="http://schemas.microsoft.com/office/powerpoint/2010/main" val="2704645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E6EAC48C-195C-431F-A2C4-DD85D510C91C}" type="slidenum">
              <a:rPr kumimoji="0" lang="ar-SA" sz="1600">
                <a:solidFill>
                  <a:schemeClr val="bg2"/>
                </a:solidFill>
                <a:latin typeface="Albertus Extra Bold" pitchFamily="34" charset="0"/>
                <a:cs typeface="B Yekan" panose="00000400000000000000" pitchFamily="2" charset="-78"/>
              </a:rPr>
              <a:pPr eaLnBrk="1" hangingPunct="1"/>
              <a:t>28</a:t>
            </a:fld>
            <a:endParaRPr kumimoji="0" lang="en-US" sz="1600">
              <a:solidFill>
                <a:schemeClr val="bg2"/>
              </a:solidFill>
              <a:latin typeface="Albertus Extra Bold" pitchFamily="34" charset="0"/>
              <a:cs typeface="B Yekan" panose="00000400000000000000" pitchFamily="2" charset="-78"/>
            </a:endParaRPr>
          </a:p>
        </p:txBody>
      </p:sp>
      <p:sp>
        <p:nvSpPr>
          <p:cNvPr id="281602" name="Text Box 2"/>
          <p:cNvSpPr txBox="1">
            <a:spLocks noChangeArrowheads="1"/>
          </p:cNvSpPr>
          <p:nvPr/>
        </p:nvSpPr>
        <p:spPr bwMode="auto">
          <a:xfrm>
            <a:off x="4707685" y="389734"/>
            <a:ext cx="6629400" cy="579437"/>
          </a:xfrm>
          <a:prstGeom prst="rect">
            <a:avLst/>
          </a:prstGeom>
          <a:noFill/>
          <a:ln w="9525">
            <a:noFill/>
            <a:miter lim="800000"/>
            <a:headEnd/>
            <a:tailEnd/>
          </a:ln>
          <a:effectLst/>
        </p:spPr>
        <p:txBody>
          <a:bodyPr>
            <a:spAutoFit/>
          </a:bodyPr>
          <a:lstStyle/>
          <a:p>
            <a:pPr algn="ctr" rtl="1" eaLnBrk="0" hangingPunct="0">
              <a:spcBef>
                <a:spcPct val="50000"/>
              </a:spcBef>
              <a:defRPr/>
            </a:pPr>
            <a:r>
              <a:rPr lang="fa-IR" altLang="en-US" sz="3200" dirty="0">
                <a:solidFill>
                  <a:schemeClr val="accent2"/>
                </a:solidFill>
                <a:latin typeface="Times New Roman" pitchFamily="18" charset="0"/>
                <a:cs typeface="B Titr" pitchFamily="2" charset="-78"/>
              </a:rPr>
              <a:t>نمونه چشم انداز سه سازمان ایرانی</a:t>
            </a:r>
            <a:endParaRPr lang="en-US" altLang="en-US" sz="3200" i="1" dirty="0">
              <a:solidFill>
                <a:schemeClr val="accent2"/>
              </a:solidFill>
              <a:latin typeface="Times New Roman" pitchFamily="18" charset="0"/>
              <a:cs typeface="B Titr" pitchFamily="2" charset="-78"/>
            </a:endParaRPr>
          </a:p>
        </p:txBody>
      </p:sp>
      <p:sp>
        <p:nvSpPr>
          <p:cNvPr id="281603" name="Text Box 3"/>
          <p:cNvSpPr txBox="1">
            <a:spLocks noChangeArrowheads="1"/>
          </p:cNvSpPr>
          <p:nvPr/>
        </p:nvSpPr>
        <p:spPr bwMode="auto">
          <a:xfrm>
            <a:off x="2133600" y="2133600"/>
            <a:ext cx="7848600" cy="579438"/>
          </a:xfrm>
          <a:prstGeom prst="rect">
            <a:avLst/>
          </a:prstGeom>
          <a:noFill/>
          <a:ln w="9525">
            <a:noFill/>
            <a:miter lim="800000"/>
            <a:headEnd/>
            <a:tailEnd/>
          </a:ln>
          <a:effectLst/>
        </p:spPr>
        <p:txBody>
          <a:bodyPr>
            <a:spAutoFit/>
          </a:bodyPr>
          <a:lstStyle/>
          <a:p>
            <a:pPr rtl="1" eaLnBrk="0" hangingPunct="0">
              <a:spcBef>
                <a:spcPct val="50000"/>
              </a:spcBef>
              <a:buClr>
                <a:srgbClr val="FF3300"/>
              </a:buClr>
              <a:buFont typeface="Symbol" pitchFamily="18" charset="2"/>
              <a:buChar char="¨"/>
              <a:defRPr/>
            </a:pPr>
            <a:endParaRPr lang="en-US" altLang="ar-SA" sz="3200">
              <a:solidFill>
                <a:schemeClr val="accent1"/>
              </a:solidFill>
              <a:effectLst>
                <a:outerShdw blurRad="38100" dist="38100" dir="2700000" algn="tl">
                  <a:srgbClr val="000000"/>
                </a:outerShdw>
              </a:effectLst>
              <a:latin typeface="Times New Roman" pitchFamily="18" charset="0"/>
              <a:cs typeface="Traffic" pitchFamily="2" charset="-78"/>
            </a:endParaRPr>
          </a:p>
        </p:txBody>
      </p:sp>
      <p:sp>
        <p:nvSpPr>
          <p:cNvPr id="281604" name="Rectangle 4"/>
          <p:cNvSpPr>
            <a:spLocks noChangeArrowheads="1"/>
          </p:cNvSpPr>
          <p:nvPr/>
        </p:nvSpPr>
        <p:spPr bwMode="auto">
          <a:xfrm>
            <a:off x="2209799" y="1357314"/>
            <a:ext cx="8346141" cy="1246187"/>
          </a:xfrm>
          <a:prstGeom prst="rect">
            <a:avLst/>
          </a:prstGeom>
          <a:noFill/>
          <a:ln w="9525">
            <a:noFill/>
            <a:miter lim="800000"/>
            <a:headEnd/>
            <a:tailEnd/>
          </a:ln>
          <a:effectLst/>
        </p:spPr>
        <p:txBody>
          <a:bodyPr wrap="square">
            <a:spAutoFit/>
          </a:bodyPr>
          <a:lstStyle/>
          <a:p>
            <a:pPr algn="just" rtl="1" eaLnBrk="0" hangingPunct="0">
              <a:lnSpc>
                <a:spcPct val="110000"/>
              </a:lnSpc>
              <a:spcBef>
                <a:spcPct val="50000"/>
              </a:spcBef>
              <a:buClr>
                <a:srgbClr val="FF3300"/>
              </a:buClr>
              <a:buFont typeface="Symbol" pitchFamily="18" charset="2"/>
              <a:buNone/>
              <a:defRPr/>
            </a:pPr>
            <a:r>
              <a:rPr lang="fa-IR" altLang="en-US" sz="2800" dirty="0">
                <a:latin typeface="Times New Roman" pitchFamily="18" charset="0"/>
                <a:cs typeface="B Titr" pitchFamily="2" charset="-78"/>
              </a:rPr>
              <a:t>یکی از صنایع دفاعی ایران :</a:t>
            </a:r>
          </a:p>
          <a:p>
            <a:pPr algn="just" rtl="1" eaLnBrk="0" hangingPunct="0">
              <a:lnSpc>
                <a:spcPct val="110000"/>
              </a:lnSpc>
              <a:spcBef>
                <a:spcPct val="50000"/>
              </a:spcBef>
              <a:buClr>
                <a:srgbClr val="FF3300"/>
              </a:buClr>
              <a:buFont typeface="Symbol" pitchFamily="18" charset="2"/>
              <a:buNone/>
              <a:defRPr/>
            </a:pPr>
            <a:r>
              <a:rPr lang="fa-IR" altLang="en-US" sz="2800" dirty="0">
                <a:latin typeface="Times New Roman" pitchFamily="18" charset="0"/>
                <a:cs typeface="B Titr" pitchFamily="2" charset="-78"/>
              </a:rPr>
              <a:t>مطرح در جهان ، رقیب در آسیا ، پیشتاز در منطقه در افق 1404 </a:t>
            </a:r>
            <a:endParaRPr lang="en-US" altLang="en-US" sz="2800" dirty="0">
              <a:latin typeface="Times New Roman" pitchFamily="18" charset="0"/>
              <a:cs typeface="B Titr" pitchFamily="2" charset="-78"/>
            </a:endParaRPr>
          </a:p>
        </p:txBody>
      </p:sp>
      <p:sp>
        <p:nvSpPr>
          <p:cNvPr id="281605" name="Rectangle 5"/>
          <p:cNvSpPr>
            <a:spLocks noChangeArrowheads="1"/>
          </p:cNvSpPr>
          <p:nvPr/>
        </p:nvSpPr>
        <p:spPr bwMode="auto">
          <a:xfrm>
            <a:off x="2271712" y="2714625"/>
            <a:ext cx="8284227" cy="1716088"/>
          </a:xfrm>
          <a:prstGeom prst="rect">
            <a:avLst/>
          </a:prstGeom>
          <a:noFill/>
          <a:ln w="9525">
            <a:noFill/>
            <a:miter lim="800000"/>
            <a:headEnd/>
            <a:tailEnd/>
          </a:ln>
          <a:effectLst/>
        </p:spPr>
        <p:txBody>
          <a:bodyPr wrap="square">
            <a:spAutoFit/>
          </a:bodyPr>
          <a:lstStyle/>
          <a:p>
            <a:pPr algn="just" rtl="1" eaLnBrk="0" hangingPunct="0">
              <a:lnSpc>
                <a:spcPct val="110000"/>
              </a:lnSpc>
              <a:spcBef>
                <a:spcPct val="50000"/>
              </a:spcBef>
              <a:buClr>
                <a:srgbClr val="FF3300"/>
              </a:buClr>
              <a:buFont typeface="Symbol" pitchFamily="18" charset="2"/>
              <a:buNone/>
              <a:defRPr/>
            </a:pPr>
            <a:r>
              <a:rPr lang="fa-IR" altLang="en-US" sz="2800" dirty="0">
                <a:latin typeface="Times New Roman" pitchFamily="18" charset="0"/>
                <a:cs typeface="B Titr" pitchFamily="2" charset="-78"/>
              </a:rPr>
              <a:t>گروه خودرو سازی سایپا :</a:t>
            </a:r>
          </a:p>
          <a:p>
            <a:pPr algn="just" rtl="1" eaLnBrk="0" hangingPunct="0">
              <a:lnSpc>
                <a:spcPct val="110000"/>
              </a:lnSpc>
              <a:spcBef>
                <a:spcPct val="50000"/>
              </a:spcBef>
              <a:buClr>
                <a:srgbClr val="FF3300"/>
              </a:buClr>
              <a:buFont typeface="Symbol" pitchFamily="18" charset="2"/>
              <a:buNone/>
              <a:defRPr/>
            </a:pPr>
            <a:r>
              <a:rPr lang="fa-IR" altLang="en-US" sz="2800" dirty="0">
                <a:latin typeface="Times New Roman" pitchFamily="18" charset="0"/>
                <a:cs typeface="B Titr" pitchFamily="2" charset="-78"/>
              </a:rPr>
              <a:t>خودروساز جهانی ، همکار برگزیده خودروسازان جهانی ، انتخاب اول مشتری ایرانی</a:t>
            </a:r>
            <a:endParaRPr lang="en-US" altLang="en-US" sz="2800" dirty="0">
              <a:latin typeface="Times New Roman" pitchFamily="18" charset="0"/>
              <a:cs typeface="B Titr" pitchFamily="2" charset="-78"/>
            </a:endParaRPr>
          </a:p>
        </p:txBody>
      </p:sp>
      <p:sp>
        <p:nvSpPr>
          <p:cNvPr id="7" name="Rectangle 5"/>
          <p:cNvSpPr>
            <a:spLocks noChangeArrowheads="1"/>
          </p:cNvSpPr>
          <p:nvPr/>
        </p:nvSpPr>
        <p:spPr bwMode="auto">
          <a:xfrm>
            <a:off x="1881189" y="4572001"/>
            <a:ext cx="8674750" cy="1730375"/>
          </a:xfrm>
          <a:prstGeom prst="rect">
            <a:avLst/>
          </a:prstGeom>
          <a:noFill/>
          <a:ln w="9525">
            <a:noFill/>
            <a:miter lim="800000"/>
            <a:headEnd/>
            <a:tailEnd/>
          </a:ln>
          <a:effectLst/>
        </p:spPr>
        <p:txBody>
          <a:bodyPr wrap="square">
            <a:spAutoFit/>
          </a:bodyPr>
          <a:lstStyle/>
          <a:p>
            <a:pPr algn="just" rtl="1" eaLnBrk="0" hangingPunct="0">
              <a:lnSpc>
                <a:spcPct val="110000"/>
              </a:lnSpc>
              <a:spcBef>
                <a:spcPct val="50000"/>
              </a:spcBef>
              <a:buClr>
                <a:srgbClr val="FF3300"/>
              </a:buClr>
              <a:buFont typeface="Symbol" pitchFamily="18" charset="2"/>
              <a:buNone/>
              <a:defRPr/>
            </a:pPr>
            <a:r>
              <a:rPr lang="fa-IR" altLang="en-US" sz="2800" dirty="0">
                <a:latin typeface="Times New Roman" pitchFamily="18" charset="0"/>
                <a:cs typeface="B Titr" pitchFamily="2" charset="-78"/>
              </a:rPr>
              <a:t>يكي از شركتهاي گاز استاني:</a:t>
            </a:r>
          </a:p>
          <a:p>
            <a:pPr algn="just" rtl="1" eaLnBrk="0" hangingPunct="0">
              <a:lnSpc>
                <a:spcPct val="110000"/>
              </a:lnSpc>
              <a:spcBef>
                <a:spcPct val="50000"/>
              </a:spcBef>
              <a:buClr>
                <a:srgbClr val="FF3300"/>
              </a:buClr>
              <a:buFont typeface="Symbol" pitchFamily="18" charset="2"/>
              <a:buNone/>
              <a:defRPr/>
            </a:pPr>
            <a:r>
              <a:rPr lang="fa-IR" altLang="en-US" sz="2800" dirty="0">
                <a:latin typeface="Times New Roman" pitchFamily="18" charset="0"/>
                <a:cs typeface="B Titr" pitchFamily="2" charset="-78"/>
              </a:rPr>
              <a:t>تبديل شدن به يكي از سه شركت برتر گاز استاني كشور در سال 1404 در استاني سبز با پوشش كامل گاز رساني و خدمات برتر</a:t>
            </a:r>
            <a:endParaRPr lang="en-US" altLang="en-US" sz="2800" dirty="0">
              <a:latin typeface="Times New Roman" pitchFamily="18" charset="0"/>
              <a:cs typeface="B Titr" pitchFamily="2" charset="-78"/>
            </a:endParaRPr>
          </a:p>
        </p:txBody>
      </p:sp>
    </p:spTree>
    <p:extLst>
      <p:ext uri="{BB962C8B-B14F-4D97-AF65-F5344CB8AC3E}">
        <p14:creationId xmlns:p14="http://schemas.microsoft.com/office/powerpoint/2010/main" val="389458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AE81559F-B577-4538-A135-1D341616A03B}" type="slidenum">
              <a:rPr kumimoji="0" lang="ar-SA" sz="1600">
                <a:solidFill>
                  <a:schemeClr val="bg2"/>
                </a:solidFill>
                <a:latin typeface="Albertus Extra Bold" pitchFamily="34" charset="0"/>
                <a:cs typeface="B Yekan" panose="00000400000000000000" pitchFamily="2" charset="-78"/>
              </a:rPr>
              <a:pPr eaLnBrk="1" hangingPunct="1"/>
              <a:t>29</a:t>
            </a:fld>
            <a:endParaRPr kumimoji="0" lang="en-US" sz="1600">
              <a:solidFill>
                <a:schemeClr val="bg2"/>
              </a:solidFill>
              <a:latin typeface="Albertus Extra Bold" pitchFamily="34" charset="0"/>
              <a:cs typeface="B Yekan" panose="00000400000000000000" pitchFamily="2" charset="-78"/>
            </a:endParaRPr>
          </a:p>
        </p:txBody>
      </p:sp>
      <p:sp>
        <p:nvSpPr>
          <p:cNvPr id="57346" name="Rectangle 2"/>
          <p:cNvSpPr>
            <a:spLocks noChangeArrowheads="1"/>
          </p:cNvSpPr>
          <p:nvPr/>
        </p:nvSpPr>
        <p:spPr bwMode="auto">
          <a:xfrm>
            <a:off x="5405718" y="312054"/>
            <a:ext cx="5486400" cy="646331"/>
          </a:xfrm>
          <a:prstGeom prst="rect">
            <a:avLst/>
          </a:prstGeom>
          <a:noFill/>
          <a:ln w="9525">
            <a:noFill/>
            <a:miter lim="800000"/>
            <a:headEnd/>
            <a:tailEnd/>
          </a:ln>
          <a:effectLst>
            <a:outerShdw dist="35921" dir="2700000" algn="ctr" rotWithShape="0">
              <a:schemeClr val="tx1"/>
            </a:outerShdw>
          </a:effectLst>
        </p:spPr>
        <p:txBody>
          <a:bodyPr wrap="square" anchor="b">
            <a:spAutoFit/>
          </a:bodyPr>
          <a:lstStyle/>
          <a:p>
            <a:pPr algn="r" rtl="1">
              <a:defRPr/>
            </a:pPr>
            <a:r>
              <a:rPr lang="ar-SA" sz="3600" dirty="0">
                <a:latin typeface="Arial Black" pitchFamily="34" charset="0"/>
                <a:cs typeface="B Titr" pitchFamily="2" charset="-78"/>
              </a:rPr>
              <a:t>ماموریت </a:t>
            </a:r>
            <a:r>
              <a:rPr lang="en-US" sz="3600" dirty="0">
                <a:latin typeface="Arial Black" pitchFamily="34" charset="0"/>
                <a:cs typeface="B Titr" pitchFamily="2" charset="-78"/>
              </a:rPr>
              <a:t>Mission</a:t>
            </a:r>
            <a:r>
              <a:rPr lang="fa-IR" sz="3600" dirty="0">
                <a:latin typeface="Arial Black" pitchFamily="34" charset="0"/>
                <a:cs typeface="B Titr" pitchFamily="2" charset="-78"/>
              </a:rPr>
              <a:t> (رسالت)</a:t>
            </a:r>
            <a:endParaRPr lang="ar-SA" sz="3600" dirty="0">
              <a:latin typeface="Arial Black" pitchFamily="34" charset="0"/>
              <a:cs typeface="B Titr" pitchFamily="2" charset="-78"/>
            </a:endParaRPr>
          </a:p>
        </p:txBody>
      </p:sp>
      <p:sp>
        <p:nvSpPr>
          <p:cNvPr id="17412" name="Rectangle 3"/>
          <p:cNvSpPr>
            <a:spLocks noChangeArrowheads="1"/>
          </p:cNvSpPr>
          <p:nvPr/>
        </p:nvSpPr>
        <p:spPr bwMode="auto">
          <a:xfrm>
            <a:off x="887506" y="958385"/>
            <a:ext cx="10004612" cy="559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76238" indent="-376238" eaLnBrk="0" hangingPunct="0">
              <a:defRPr kumimoji="1" sz="2600" b="1">
                <a:solidFill>
                  <a:schemeClr val="tx1"/>
                </a:solidFill>
                <a:latin typeface="B Homa" panose="00000400000000000000" pitchFamily="2" charset="-78"/>
                <a:cs typeface="B Homa" panose="00000400000000000000" pitchFamily="2" charset="-78"/>
              </a:defRPr>
            </a:lvl1pPr>
            <a:lvl2pPr marL="566738" indent="479425"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just" rtl="1" eaLnBrk="1" hangingPunct="1">
              <a:lnSpc>
                <a:spcPct val="170000"/>
              </a:lnSpc>
              <a:buClr>
                <a:schemeClr val="hlink"/>
              </a:buClr>
              <a:buFont typeface="Wingdings 2" panose="05020102010507070707" pitchFamily="18" charset="2"/>
              <a:buChar char="Ù"/>
            </a:pPr>
            <a:r>
              <a:rPr kumimoji="0" lang="ar-SA" sz="2400" dirty="0">
                <a:latin typeface="Times New Roman" panose="02020603050405020304" pitchFamily="18" charset="0"/>
                <a:cs typeface="B Titr" panose="00000700000000000000" pitchFamily="2" charset="-78"/>
              </a:rPr>
              <a:t>کسب و کاری که در آن قرار داریم .</a:t>
            </a:r>
          </a:p>
          <a:p>
            <a:pPr algn="just" rtl="1" eaLnBrk="1" hangingPunct="1">
              <a:lnSpc>
                <a:spcPct val="170000"/>
              </a:lnSpc>
              <a:buClr>
                <a:schemeClr val="hlink"/>
              </a:buClr>
              <a:buFont typeface="Wingdings 2" panose="05020102010507070707" pitchFamily="18" charset="2"/>
              <a:buChar char="Ù"/>
            </a:pPr>
            <a:r>
              <a:rPr kumimoji="0" lang="ar-SA" sz="2400" dirty="0">
                <a:latin typeface="Times New Roman" panose="02020603050405020304" pitchFamily="18" charset="0"/>
                <a:cs typeface="B Titr" panose="00000700000000000000" pitchFamily="2" charset="-78"/>
              </a:rPr>
              <a:t>منظور یا دلیلی که بخاطر آن، سازمان موجودیت یافته است . </a:t>
            </a:r>
          </a:p>
          <a:p>
            <a:pPr algn="just" rtl="1" eaLnBrk="1" hangingPunct="1">
              <a:lnSpc>
                <a:spcPct val="170000"/>
              </a:lnSpc>
              <a:buClr>
                <a:schemeClr val="hlink"/>
              </a:buClr>
              <a:buFont typeface="Wingdings 2" panose="05020102010507070707" pitchFamily="18" charset="2"/>
              <a:buChar char="Ù"/>
            </a:pPr>
            <a:r>
              <a:rPr kumimoji="0" lang="ar-SA" sz="2400" dirty="0">
                <a:latin typeface="Times New Roman" panose="02020603050405020304" pitchFamily="18" charset="0"/>
                <a:cs typeface="B Titr" panose="00000700000000000000" pitchFamily="2" charset="-78"/>
              </a:rPr>
              <a:t>ماموریت سازمان در حدود یک پاراگراف و بصورت شفاف و قابل فهم بیان </a:t>
            </a:r>
            <a:r>
              <a:rPr kumimoji="0" lang="fa-IR" sz="2400" dirty="0">
                <a:latin typeface="Times New Roman" panose="02020603050405020304" pitchFamily="18" charset="0"/>
                <a:cs typeface="B Titr" panose="00000700000000000000" pitchFamily="2" charset="-78"/>
              </a:rPr>
              <a:t>می </a:t>
            </a:r>
            <a:r>
              <a:rPr kumimoji="0" lang="ar-SA" sz="2400" dirty="0">
                <a:latin typeface="Times New Roman" panose="02020603050405020304" pitchFamily="18" charset="0"/>
                <a:cs typeface="B Titr" panose="00000700000000000000" pitchFamily="2" charset="-78"/>
              </a:rPr>
              <a:t>شود .</a:t>
            </a:r>
          </a:p>
          <a:p>
            <a:pPr algn="just" rtl="1" eaLnBrk="1" hangingPunct="1">
              <a:lnSpc>
                <a:spcPct val="170000"/>
              </a:lnSpc>
              <a:buClr>
                <a:schemeClr val="hlink"/>
              </a:buClr>
              <a:buFont typeface="Wingdings 2" panose="05020102010507070707" pitchFamily="18" charset="2"/>
              <a:buChar char="Ù"/>
            </a:pPr>
            <a:r>
              <a:rPr kumimoji="0" lang="ar-SA" sz="2400" dirty="0">
                <a:latin typeface="Times New Roman" panose="02020603050405020304" pitchFamily="18" charset="0"/>
                <a:cs typeface="B Titr" panose="00000700000000000000" pitchFamily="2" charset="-78"/>
              </a:rPr>
              <a:t>فعالیتها و فرآیندهای اصلی یک سازمان را بیان می کند . </a:t>
            </a:r>
          </a:p>
          <a:p>
            <a:pPr algn="just" rtl="1" eaLnBrk="1" hangingPunct="1">
              <a:lnSpc>
                <a:spcPct val="170000"/>
              </a:lnSpc>
              <a:buClr>
                <a:schemeClr val="hlink"/>
              </a:buClr>
              <a:buFont typeface="Wingdings 2" panose="05020102010507070707" pitchFamily="18" charset="2"/>
              <a:buChar char="Ù"/>
            </a:pPr>
            <a:r>
              <a:rPr kumimoji="0" lang="ar-SA" sz="2400" dirty="0">
                <a:latin typeface="Times New Roman" panose="02020603050405020304" pitchFamily="18" charset="0"/>
                <a:cs typeface="B Titr" panose="00000700000000000000" pitchFamily="2" charset="-78"/>
              </a:rPr>
              <a:t>ماموریت سازمان باید به سوالات زیر پاسخ دهد :</a:t>
            </a:r>
          </a:p>
          <a:p>
            <a:pPr lvl="1" algn="just" rtl="1" eaLnBrk="1" hangingPunct="1">
              <a:lnSpc>
                <a:spcPct val="160000"/>
              </a:lnSpc>
              <a:buClr>
                <a:schemeClr val="folHlink"/>
              </a:buClr>
              <a:buFont typeface="Wingdings" panose="05000000000000000000" pitchFamily="2" charset="2"/>
              <a:buChar char="§"/>
            </a:pPr>
            <a:r>
              <a:rPr kumimoji="0" lang="fa-IR" sz="2400" dirty="0">
                <a:latin typeface="Times New Roman" panose="02020603050405020304" pitchFamily="18" charset="0"/>
                <a:cs typeface="B Titr" panose="00000700000000000000" pitchFamily="2" charset="-78"/>
              </a:rPr>
              <a:t>ما که هستیم؟</a:t>
            </a:r>
          </a:p>
          <a:p>
            <a:pPr lvl="1" algn="just" rtl="1" eaLnBrk="1" hangingPunct="1">
              <a:lnSpc>
                <a:spcPct val="160000"/>
              </a:lnSpc>
              <a:buClr>
                <a:schemeClr val="folHlink"/>
              </a:buClr>
              <a:buFont typeface="Wingdings" panose="05000000000000000000" pitchFamily="2" charset="2"/>
              <a:buChar char="§"/>
            </a:pPr>
            <a:r>
              <a:rPr kumimoji="0" lang="ar-SA" sz="2400" dirty="0">
                <a:latin typeface="Times New Roman" panose="02020603050405020304" pitchFamily="18" charset="0"/>
                <a:cs typeface="B Titr" panose="00000700000000000000" pitchFamily="2" charset="-78"/>
              </a:rPr>
              <a:t>ما چه کاری انجام می دهیم ؟</a:t>
            </a:r>
          </a:p>
          <a:p>
            <a:pPr lvl="1" algn="just" rtl="1" eaLnBrk="1" hangingPunct="1">
              <a:lnSpc>
                <a:spcPct val="160000"/>
              </a:lnSpc>
              <a:buClr>
                <a:schemeClr val="folHlink"/>
              </a:buClr>
              <a:buFont typeface="Wingdings" panose="05000000000000000000" pitchFamily="2" charset="2"/>
              <a:buChar char="§"/>
            </a:pPr>
            <a:r>
              <a:rPr kumimoji="0" lang="fa-IR" sz="2400" dirty="0">
                <a:latin typeface="Times New Roman" panose="02020603050405020304" pitchFamily="18" charset="0"/>
                <a:cs typeface="B Titr" panose="00000700000000000000" pitchFamily="2" charset="-78"/>
              </a:rPr>
              <a:t>چگونه  فعالیت می کنیم ؟</a:t>
            </a:r>
          </a:p>
          <a:p>
            <a:pPr lvl="1" algn="just" rtl="1" eaLnBrk="1" hangingPunct="1">
              <a:lnSpc>
                <a:spcPct val="160000"/>
              </a:lnSpc>
              <a:buClr>
                <a:schemeClr val="folHlink"/>
              </a:buClr>
              <a:buFont typeface="Wingdings" panose="05000000000000000000" pitchFamily="2" charset="2"/>
              <a:buChar char="§"/>
            </a:pPr>
            <a:r>
              <a:rPr kumimoji="0" lang="fa-IR" sz="2400" dirty="0">
                <a:latin typeface="Times New Roman" panose="02020603050405020304" pitchFamily="18" charset="0"/>
                <a:cs typeface="B Titr" panose="00000700000000000000" pitchFamily="2" charset="-78"/>
              </a:rPr>
              <a:t> </a:t>
            </a:r>
            <a:r>
              <a:rPr kumimoji="0" lang="ar-SA" sz="2400" dirty="0">
                <a:latin typeface="Times New Roman" panose="02020603050405020304" pitchFamily="18" charset="0"/>
                <a:cs typeface="B Titr" panose="00000700000000000000" pitchFamily="2" charset="-78"/>
              </a:rPr>
              <a:t> به چه کسانی خدمت می کنیم ؟</a:t>
            </a:r>
          </a:p>
        </p:txBody>
      </p:sp>
    </p:spTree>
    <p:extLst>
      <p:ext uri="{BB962C8B-B14F-4D97-AF65-F5344CB8AC3E}">
        <p14:creationId xmlns:p14="http://schemas.microsoft.com/office/powerpoint/2010/main" val="3439394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3306" y="497542"/>
            <a:ext cx="9695329" cy="5301774"/>
          </a:xfrm>
        </p:spPr>
        <p:txBody>
          <a:bodyPr>
            <a:noAutofit/>
          </a:bodyPr>
          <a:lstStyle/>
          <a:p>
            <a:pPr algn="just" rtl="1">
              <a:lnSpc>
                <a:spcPct val="150000"/>
              </a:lnSpc>
              <a:buFont typeface="Wingdings" panose="05000000000000000000" pitchFamily="2" charset="2"/>
              <a:buChar char="q"/>
            </a:pPr>
            <a:r>
              <a:rPr lang="ar-SA" sz="2800" b="1" dirty="0">
                <a:latin typeface="Calibri" pitchFamily="34" charset="0"/>
                <a:cs typeface="B Nazanin" pitchFamily="2" charset="-78"/>
              </a:rPr>
              <a:t>برخي نيز آن را برگرفته از هنر ژنرالها در طراحي جنگ توصيف مي‏كنند كه از واژه يوناني استراتوگوس كه نام يك ژنرال ارتش و كارش طراحي برنامه‏هاي بلند مدت و جامع در آرايش لشكر بود و به مفهوم كسي كه قادر به اداره يك هنگ و يا يك مجموعه مي‏باشد ، اخذ گرديد. كه به معني راه ، مسير و بستر رودخانه است.</a:t>
            </a:r>
            <a:endParaRPr lang="fa-IR" sz="2800" b="1" dirty="0">
              <a:latin typeface="Calibri" pitchFamily="34" charset="0"/>
              <a:cs typeface="B Nazanin" pitchFamily="2" charset="-78"/>
            </a:endParaRPr>
          </a:p>
          <a:p>
            <a:pPr algn="just" rtl="1">
              <a:lnSpc>
                <a:spcPct val="150000"/>
              </a:lnSpc>
              <a:buFont typeface="Wingdings" panose="05000000000000000000" pitchFamily="2" charset="2"/>
              <a:buChar char="q"/>
            </a:pPr>
            <a:r>
              <a:rPr lang="ar-SA" sz="2800" b="1" dirty="0" smtClean="0">
                <a:latin typeface="Calibri" pitchFamily="34" charset="0"/>
                <a:cs typeface="B Nazanin" pitchFamily="2" charset="-78"/>
              </a:rPr>
              <a:t>بعدها </a:t>
            </a:r>
            <a:r>
              <a:rPr lang="ar-SA" sz="2800" b="1" dirty="0">
                <a:latin typeface="Calibri" pitchFamily="34" charset="0"/>
                <a:cs typeface="B Nazanin" pitchFamily="2" charset="-78"/>
              </a:rPr>
              <a:t>با گسترش ابعاد اقتصادي در زندگي روزمره مفهوم استراتژي از حالت نظامي معنايي اقتصادي يافته و به تدريج در عرصه اقتصاد مطرح گرديد و از دهه 1960 در مديريت متداول شد.</a:t>
            </a:r>
            <a:endParaRPr lang="en-US" sz="2800" b="1" dirty="0"/>
          </a:p>
        </p:txBody>
      </p:sp>
      <p:sp>
        <p:nvSpPr>
          <p:cNvPr id="2" name="Slide Number Placeholder 1"/>
          <p:cNvSpPr>
            <a:spLocks noGrp="1"/>
          </p:cNvSpPr>
          <p:nvPr>
            <p:ph type="sldNum" sz="quarter" idx="12"/>
          </p:nvPr>
        </p:nvSpPr>
        <p:spPr/>
        <p:txBody>
          <a:bodyPr/>
          <a:lstStyle/>
          <a:p>
            <a:fld id="{2E913F20-3FAA-4128-8D06-C3B0AA9DFCF9}" type="slidenum">
              <a:rPr lang="en-US" smtClean="0"/>
              <a:t>3</a:t>
            </a:fld>
            <a:endParaRPr lang="en-US"/>
          </a:p>
        </p:txBody>
      </p:sp>
    </p:spTree>
    <p:extLst>
      <p:ext uri="{BB962C8B-B14F-4D97-AF65-F5344CB8AC3E}">
        <p14:creationId xmlns:p14="http://schemas.microsoft.com/office/powerpoint/2010/main" val="1870603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E14F0B29-BA57-4A86-83D9-9C401D255D45}" type="slidenum">
              <a:rPr kumimoji="0" lang="ar-SA" sz="1600">
                <a:solidFill>
                  <a:schemeClr val="bg2"/>
                </a:solidFill>
                <a:latin typeface="Albertus Extra Bold" pitchFamily="34" charset="0"/>
                <a:cs typeface="B Yekan" panose="00000400000000000000" pitchFamily="2" charset="-78"/>
              </a:rPr>
              <a:pPr eaLnBrk="1" hangingPunct="1"/>
              <a:t>30</a:t>
            </a:fld>
            <a:endParaRPr kumimoji="0" lang="en-US" sz="1600">
              <a:solidFill>
                <a:schemeClr val="bg2"/>
              </a:solidFill>
              <a:latin typeface="Albertus Extra Bold" pitchFamily="34" charset="0"/>
              <a:cs typeface="B Yekan" panose="00000400000000000000" pitchFamily="2" charset="-78"/>
            </a:endParaRPr>
          </a:p>
        </p:txBody>
      </p:sp>
      <p:sp>
        <p:nvSpPr>
          <p:cNvPr id="18435" name="Rectangle 2"/>
          <p:cNvSpPr>
            <a:spLocks noGrp="1" noChangeArrowheads="1"/>
          </p:cNvSpPr>
          <p:nvPr>
            <p:ph type="title"/>
          </p:nvPr>
        </p:nvSpPr>
        <p:spPr bwMode="auto">
          <a:xfrm>
            <a:off x="4819557" y="409016"/>
            <a:ext cx="6408738" cy="576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p>
            <a:pPr algn="r" rtl="1" eaLnBrk="1" hangingPunct="1"/>
            <a:r>
              <a:rPr lang="fa-IR" sz="3200" dirty="0">
                <a:solidFill>
                  <a:srgbClr val="003300"/>
                </a:solidFill>
                <a:cs typeface="B Titr" panose="00000700000000000000" pitchFamily="2" charset="-78"/>
              </a:rPr>
              <a:t>       مأموریت </a:t>
            </a:r>
            <a:r>
              <a:rPr lang="en-US" sz="3200" b="1" dirty="0">
                <a:solidFill>
                  <a:srgbClr val="003300"/>
                </a:solidFill>
                <a:latin typeface="Times New Roman" panose="02020603050405020304" pitchFamily="18" charset="0"/>
              </a:rPr>
              <a:t>Mission</a:t>
            </a:r>
            <a:endParaRPr lang="en-US" sz="2700" b="1" dirty="0">
              <a:solidFill>
                <a:srgbClr val="003300"/>
              </a:solidFill>
              <a:latin typeface="Times New Roman" panose="02020603050405020304" pitchFamily="18" charset="0"/>
              <a:cs typeface="B Nazanin" panose="00000400000000000000" pitchFamily="2" charset="-78"/>
            </a:endParaRPr>
          </a:p>
        </p:txBody>
      </p:sp>
      <p:sp>
        <p:nvSpPr>
          <p:cNvPr id="18438" name="Text Box 5"/>
          <p:cNvSpPr txBox="1">
            <a:spLocks noChangeArrowheads="1"/>
          </p:cNvSpPr>
          <p:nvPr/>
        </p:nvSpPr>
        <p:spPr bwMode="auto">
          <a:xfrm>
            <a:off x="1264025" y="1504204"/>
            <a:ext cx="996427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marL="342900" indent="-342900" algn="justLow" rtl="1" eaLnBrk="1" hangingPunct="1">
              <a:lnSpc>
                <a:spcPct val="150000"/>
              </a:lnSpc>
              <a:spcBef>
                <a:spcPct val="50000"/>
              </a:spcBef>
              <a:buFont typeface="Wingdings" panose="05000000000000000000" pitchFamily="2" charset="2"/>
              <a:buChar char="ü"/>
            </a:pPr>
            <a:r>
              <a:rPr kumimoji="0" lang="fa-IR" sz="2800" dirty="0">
                <a:latin typeface="Arial" panose="020B0604020202020204" pitchFamily="34" charset="0"/>
                <a:cs typeface="B Nazanin" panose="00000400000000000000" pitchFamily="2" charset="-78"/>
              </a:rPr>
              <a:t>بیانیه مأموریت سندی است که یک سازمان را از سایر سازمانهای مشابه متمایز می نماید.</a:t>
            </a:r>
          </a:p>
          <a:p>
            <a:pPr marL="342900" indent="-342900" algn="justLow" rtl="1" eaLnBrk="1" hangingPunct="1">
              <a:lnSpc>
                <a:spcPct val="150000"/>
              </a:lnSpc>
              <a:spcBef>
                <a:spcPct val="50000"/>
              </a:spcBef>
              <a:buFont typeface="Wingdings" panose="05000000000000000000" pitchFamily="2" charset="2"/>
              <a:buChar char="ü"/>
            </a:pPr>
            <a:r>
              <a:rPr kumimoji="0" lang="fa-IR" sz="2800" dirty="0">
                <a:latin typeface="Arial" panose="020B0604020202020204" pitchFamily="34" charset="0"/>
                <a:cs typeface="B Nazanin" panose="00000400000000000000" pitchFamily="2" charset="-78"/>
              </a:rPr>
              <a:t>مأموریت نشان دهنده طیف فعالیت سازمان از نظر محصول و بازار است.</a:t>
            </a:r>
          </a:p>
          <a:p>
            <a:pPr marL="342900" indent="-342900" algn="justLow" rtl="1" eaLnBrk="1" hangingPunct="1">
              <a:lnSpc>
                <a:spcPct val="150000"/>
              </a:lnSpc>
              <a:spcBef>
                <a:spcPct val="50000"/>
              </a:spcBef>
              <a:buFont typeface="Wingdings" panose="05000000000000000000" pitchFamily="2" charset="2"/>
              <a:buChar char="ü"/>
            </a:pPr>
            <a:r>
              <a:rPr kumimoji="0" lang="fa-IR" sz="2800" dirty="0">
                <a:latin typeface="Arial" panose="020B0604020202020204" pitchFamily="34" charset="0"/>
                <a:cs typeface="B Nazanin" panose="00000400000000000000" pitchFamily="2" charset="-78"/>
              </a:rPr>
              <a:t>در بیانیه مأموریت پرسشی پیش روی همه استراتژیست ها مطرح می شود، یعنی: ”ما به چه کاری مشغول هستیم؟“</a:t>
            </a:r>
          </a:p>
          <a:p>
            <a:pPr algn="justLow" rtl="1" eaLnBrk="1" hangingPunct="1">
              <a:lnSpc>
                <a:spcPct val="150000"/>
              </a:lnSpc>
              <a:spcBef>
                <a:spcPct val="50000"/>
              </a:spcBef>
            </a:pPr>
            <a:endParaRPr kumimoji="0" lang="en-US" sz="2800" dirty="0">
              <a:latin typeface="Arial" panose="020B0604020202020204" pitchFamily="34" charset="0"/>
              <a:cs typeface="B Nazanin" panose="00000400000000000000" pitchFamily="2" charset="-78"/>
            </a:endParaRPr>
          </a:p>
        </p:txBody>
      </p:sp>
    </p:spTree>
    <p:extLst>
      <p:ext uri="{BB962C8B-B14F-4D97-AF65-F5344CB8AC3E}">
        <p14:creationId xmlns:p14="http://schemas.microsoft.com/office/powerpoint/2010/main" val="2401107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89D7E4A1-5222-4095-9D52-89DC0E70DC90}" type="slidenum">
              <a:rPr kumimoji="0" lang="ar-SA" sz="1600">
                <a:solidFill>
                  <a:schemeClr val="bg2"/>
                </a:solidFill>
                <a:latin typeface="Albertus Extra Bold" pitchFamily="34" charset="0"/>
                <a:cs typeface="B Yekan" panose="00000400000000000000" pitchFamily="2" charset="-78"/>
              </a:rPr>
              <a:pPr eaLnBrk="1" hangingPunct="1"/>
              <a:t>31</a:t>
            </a:fld>
            <a:endParaRPr kumimoji="0" lang="en-US" sz="1600">
              <a:solidFill>
                <a:schemeClr val="bg2"/>
              </a:solidFill>
              <a:latin typeface="Albertus Extra Bold" pitchFamily="34" charset="0"/>
              <a:cs typeface="B Yekan" panose="00000400000000000000" pitchFamily="2" charset="-78"/>
            </a:endParaRPr>
          </a:p>
        </p:txBody>
      </p:sp>
      <p:sp>
        <p:nvSpPr>
          <p:cNvPr id="19462" name="Text Box 6"/>
          <p:cNvSpPr txBox="1">
            <a:spLocks noChangeArrowheads="1"/>
          </p:cNvSpPr>
          <p:nvPr/>
        </p:nvSpPr>
        <p:spPr bwMode="auto">
          <a:xfrm>
            <a:off x="1919288" y="422346"/>
            <a:ext cx="911757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justLow" rtl="1" eaLnBrk="1" hangingPunct="1">
              <a:lnSpc>
                <a:spcPct val="150000"/>
              </a:lnSpc>
              <a:spcBef>
                <a:spcPct val="50000"/>
              </a:spcBef>
            </a:pPr>
            <a:r>
              <a:rPr kumimoji="0" lang="fa-IR" sz="3200" dirty="0">
                <a:latin typeface="Arial" panose="020B0604020202020204" pitchFamily="34" charset="0"/>
                <a:cs typeface="B Nazanin" panose="00000400000000000000" pitchFamily="2" charset="-78"/>
              </a:rPr>
              <a:t>مأموریت یک سازمان نشان دهنده فلسفه وجودی یک سازمان و علت وجودی آن سازمان می باشد. بیانیه مأموریت بیانگر حوزه و دامنه ای است که سازمان در آن حوزه فعالیت می کند.</a:t>
            </a:r>
            <a:endParaRPr kumimoji="0" lang="en-US" sz="3200" dirty="0">
              <a:latin typeface="Arial" panose="020B0604020202020204" pitchFamily="34" charset="0"/>
              <a:cs typeface="B Nazanin" panose="00000400000000000000" pitchFamily="2" charset="-78"/>
            </a:endParaRPr>
          </a:p>
        </p:txBody>
      </p:sp>
      <p:sp>
        <p:nvSpPr>
          <p:cNvPr id="41991" name="Text Box 7"/>
          <p:cNvSpPr txBox="1">
            <a:spLocks noChangeArrowheads="1"/>
          </p:cNvSpPr>
          <p:nvPr/>
        </p:nvSpPr>
        <p:spPr bwMode="auto">
          <a:xfrm>
            <a:off x="1919288" y="3135314"/>
            <a:ext cx="8959383" cy="3831818"/>
          </a:xfrm>
          <a:prstGeom prst="rect">
            <a:avLst/>
          </a:prstGeom>
          <a:noFill/>
          <a:ln w="9525">
            <a:noFill/>
            <a:miter lim="800000"/>
            <a:headEnd/>
            <a:tailEnd/>
          </a:ln>
          <a:effectLst/>
        </p:spPr>
        <p:txBody>
          <a:bodyPr wrap="square">
            <a:spAutoFit/>
          </a:bodyPr>
          <a:lstStyle/>
          <a:p>
            <a:pPr algn="ctr" rtl="1" eaLnBrk="0" hangingPunct="0">
              <a:spcBef>
                <a:spcPct val="50000"/>
              </a:spcBef>
              <a:defRPr/>
            </a:pPr>
            <a:r>
              <a:rPr lang="ar-SA" sz="5400" b="1" dirty="0">
                <a:effectLst>
                  <a:outerShdw blurRad="38100" dist="38100" dir="2700000" algn="tl">
                    <a:srgbClr val="000000">
                      <a:alpha val="43137"/>
                    </a:srgbClr>
                  </a:outerShdw>
                </a:effectLst>
                <a:latin typeface="Times New Roman" pitchFamily="18" charset="0"/>
                <a:cs typeface="Mj_Faraz" panose="00000700000000000000" pitchFamily="2" charset="-78"/>
              </a:rPr>
              <a:t>ماموريت </a:t>
            </a:r>
            <a:r>
              <a:rPr lang="ar-SA" sz="5400" b="1" dirty="0" smtClean="0">
                <a:effectLst>
                  <a:outerShdw blurRad="38100" dist="38100" dir="2700000" algn="tl">
                    <a:srgbClr val="000000">
                      <a:alpha val="43137"/>
                    </a:srgbClr>
                  </a:outerShdw>
                </a:effectLst>
                <a:latin typeface="Times New Roman" pitchFamily="18" charset="0"/>
                <a:cs typeface="Mj_Faraz" panose="00000700000000000000" pitchFamily="2" charset="-78"/>
              </a:rPr>
              <a:t>خوب</a:t>
            </a:r>
            <a:r>
              <a:rPr lang="fa-IR" sz="5400" b="1" dirty="0" smtClean="0">
                <a:effectLst>
                  <a:outerShdw blurRad="38100" dist="38100" dir="2700000" algn="tl">
                    <a:srgbClr val="000000">
                      <a:alpha val="43137"/>
                    </a:srgbClr>
                  </a:outerShdw>
                </a:effectLst>
                <a:latin typeface="Times New Roman" pitchFamily="18" charset="0"/>
                <a:cs typeface="Mj_Faraz" panose="00000700000000000000" pitchFamily="2" charset="-78"/>
              </a:rPr>
              <a:t>،</a:t>
            </a:r>
            <a:r>
              <a:rPr lang="ar-SA" sz="5400" b="1" dirty="0" smtClean="0">
                <a:effectLst>
                  <a:outerShdw blurRad="38100" dist="38100" dir="2700000" algn="tl">
                    <a:srgbClr val="000000">
                      <a:alpha val="43137"/>
                    </a:srgbClr>
                  </a:outerShdw>
                </a:effectLst>
                <a:latin typeface="Times New Roman" pitchFamily="18" charset="0"/>
                <a:cs typeface="Mj_Faraz" panose="00000700000000000000" pitchFamily="2" charset="-78"/>
              </a:rPr>
              <a:t> </a:t>
            </a:r>
            <a:r>
              <a:rPr lang="ar-SA" sz="5400" b="1" dirty="0">
                <a:effectLst>
                  <a:outerShdw blurRad="38100" dist="38100" dir="2700000" algn="tl">
                    <a:srgbClr val="000000">
                      <a:alpha val="43137"/>
                    </a:srgbClr>
                  </a:outerShdw>
                </a:effectLst>
                <a:latin typeface="Times New Roman" pitchFamily="18" charset="0"/>
                <a:cs typeface="Mj_Faraz" panose="00000700000000000000" pitchFamily="2" charset="-78"/>
              </a:rPr>
              <a:t>بجاي نگاه به محصول و يا تكنولوژي توليد (نگاه درون سازمان</a:t>
            </a:r>
            <a:r>
              <a:rPr lang="fa-IR" sz="5400" b="1" dirty="0">
                <a:effectLst>
                  <a:outerShdw blurRad="38100" dist="38100" dir="2700000" algn="tl">
                    <a:srgbClr val="000000">
                      <a:alpha val="43137"/>
                    </a:srgbClr>
                  </a:outerShdw>
                </a:effectLst>
                <a:latin typeface="Times New Roman" pitchFamily="18" charset="0"/>
                <a:cs typeface="Mj_Faraz" panose="00000700000000000000" pitchFamily="2" charset="-78"/>
              </a:rPr>
              <a:t>ی</a:t>
            </a:r>
            <a:r>
              <a:rPr lang="ar-SA" sz="5400" b="1" dirty="0">
                <a:effectLst>
                  <a:outerShdw blurRad="38100" dist="38100" dir="2700000" algn="tl">
                    <a:srgbClr val="000000">
                      <a:alpha val="43137"/>
                    </a:srgbClr>
                  </a:outerShdw>
                </a:effectLst>
                <a:latin typeface="Times New Roman" pitchFamily="18" charset="0"/>
                <a:cs typeface="Mj_Faraz" panose="00000700000000000000" pitchFamily="2" charset="-78"/>
              </a:rPr>
              <a:t>)، به نيازهاي اساسي در بازار توجه دارد (نگاه </a:t>
            </a:r>
            <a:r>
              <a:rPr lang="fa-IR" sz="5400" b="1" dirty="0">
                <a:effectLst>
                  <a:outerShdw blurRad="38100" dist="38100" dir="2700000" algn="tl">
                    <a:srgbClr val="000000">
                      <a:alpha val="43137"/>
                    </a:srgbClr>
                  </a:outerShdw>
                </a:effectLst>
                <a:latin typeface="Times New Roman" pitchFamily="18" charset="0"/>
                <a:cs typeface="Mj_Faraz" panose="00000700000000000000" pitchFamily="2" charset="-78"/>
              </a:rPr>
              <a:t>برون</a:t>
            </a:r>
            <a:r>
              <a:rPr lang="ar-SA" sz="5400" b="1" dirty="0">
                <a:effectLst>
                  <a:outerShdw blurRad="38100" dist="38100" dir="2700000" algn="tl">
                    <a:srgbClr val="000000">
                      <a:alpha val="43137"/>
                    </a:srgbClr>
                  </a:outerShdw>
                </a:effectLst>
                <a:latin typeface="Times New Roman" pitchFamily="18" charset="0"/>
                <a:cs typeface="Mj_Faraz" panose="00000700000000000000" pitchFamily="2" charset="-78"/>
              </a:rPr>
              <a:t> سازمان</a:t>
            </a:r>
            <a:r>
              <a:rPr lang="fa-IR" sz="5400" b="1" dirty="0">
                <a:effectLst>
                  <a:outerShdw blurRad="38100" dist="38100" dir="2700000" algn="tl">
                    <a:srgbClr val="000000">
                      <a:alpha val="43137"/>
                    </a:srgbClr>
                  </a:outerShdw>
                </a:effectLst>
                <a:latin typeface="Times New Roman" pitchFamily="18" charset="0"/>
                <a:cs typeface="Mj_Faraz" panose="00000700000000000000" pitchFamily="2" charset="-78"/>
              </a:rPr>
              <a:t>ی</a:t>
            </a:r>
            <a:r>
              <a:rPr lang="ar-SA" sz="5400" b="1" dirty="0" smtClean="0">
                <a:effectLst>
                  <a:outerShdw blurRad="38100" dist="38100" dir="2700000" algn="tl">
                    <a:srgbClr val="000000">
                      <a:alpha val="43137"/>
                    </a:srgbClr>
                  </a:outerShdw>
                </a:effectLst>
                <a:latin typeface="Times New Roman" pitchFamily="18" charset="0"/>
                <a:cs typeface="Mj_Faraz" panose="00000700000000000000" pitchFamily="2" charset="-78"/>
              </a:rPr>
              <a:t>)</a:t>
            </a:r>
            <a:endParaRPr lang="ar-SA" sz="5400" b="1" dirty="0">
              <a:effectLst>
                <a:outerShdw blurRad="38100" dist="38100" dir="2700000" algn="tl">
                  <a:srgbClr val="000000">
                    <a:alpha val="43137"/>
                  </a:srgbClr>
                </a:outerShdw>
              </a:effectLst>
              <a:latin typeface="Times New Roman" pitchFamily="18" charset="0"/>
              <a:cs typeface="Mj_Faraz" panose="00000700000000000000" pitchFamily="2" charset="-78"/>
            </a:endParaRPr>
          </a:p>
          <a:p>
            <a:pPr algn="ctr" rtl="1" eaLnBrk="0" hangingPunct="0">
              <a:spcBef>
                <a:spcPct val="50000"/>
              </a:spcBef>
              <a:defRPr/>
            </a:pPr>
            <a:endParaRPr lang="en-US" sz="5400" b="1" dirty="0">
              <a:effectLst>
                <a:outerShdw blurRad="38100" dist="38100" dir="2700000" algn="tl">
                  <a:srgbClr val="000000">
                    <a:alpha val="43137"/>
                  </a:srgbClr>
                </a:outerShdw>
              </a:effectLst>
              <a:latin typeface="Times New Roman" pitchFamily="18" charset="0"/>
              <a:cs typeface="Mj_Faraz" panose="00000700000000000000" pitchFamily="2" charset="-78"/>
            </a:endParaRPr>
          </a:p>
        </p:txBody>
      </p:sp>
    </p:spTree>
    <p:extLst>
      <p:ext uri="{BB962C8B-B14F-4D97-AF65-F5344CB8AC3E}">
        <p14:creationId xmlns:p14="http://schemas.microsoft.com/office/powerpoint/2010/main" val="144240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5F35EEEF-DC3C-4576-A03F-0FE28A3F3F41}" type="slidenum">
              <a:rPr kumimoji="0" lang="ar-SA" sz="1600">
                <a:solidFill>
                  <a:schemeClr val="bg2"/>
                </a:solidFill>
                <a:latin typeface="Albertus Extra Bold" pitchFamily="34" charset="0"/>
                <a:cs typeface="B Yekan" panose="00000400000000000000" pitchFamily="2" charset="-78"/>
              </a:rPr>
              <a:pPr eaLnBrk="1" hangingPunct="1"/>
              <a:t>32</a:t>
            </a:fld>
            <a:endParaRPr kumimoji="0" lang="en-US" sz="1600">
              <a:solidFill>
                <a:schemeClr val="bg2"/>
              </a:solidFill>
              <a:latin typeface="Albertus Extra Bold" pitchFamily="34" charset="0"/>
              <a:cs typeface="B Yekan" panose="00000400000000000000" pitchFamily="2" charset="-78"/>
            </a:endParaRPr>
          </a:p>
        </p:txBody>
      </p:sp>
      <p:sp>
        <p:nvSpPr>
          <p:cNvPr id="20483" name="Text Box 3"/>
          <p:cNvSpPr txBox="1">
            <a:spLocks noChangeArrowheads="1"/>
          </p:cNvSpPr>
          <p:nvPr/>
        </p:nvSpPr>
        <p:spPr bwMode="auto">
          <a:xfrm>
            <a:off x="7440612" y="338605"/>
            <a:ext cx="47513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eaLnBrk="1" hangingPunct="1">
              <a:spcBef>
                <a:spcPct val="50000"/>
              </a:spcBef>
            </a:pPr>
            <a:r>
              <a:rPr kumimoji="0" lang="fa-IR" sz="3200" b="0" dirty="0">
                <a:solidFill>
                  <a:srgbClr val="003300"/>
                </a:solidFill>
                <a:latin typeface="Arial Black" panose="020B0A04020102020204" pitchFamily="34" charset="0"/>
                <a:cs typeface="B Titr" panose="00000700000000000000" pitchFamily="2" charset="-78"/>
              </a:rPr>
              <a:t>تدوین بیانیه مأموریت </a:t>
            </a:r>
            <a:endParaRPr kumimoji="0" lang="en-US" sz="3200" b="0" dirty="0">
              <a:solidFill>
                <a:srgbClr val="003300"/>
              </a:solidFill>
              <a:latin typeface="Arial Black" panose="020B0A04020102020204" pitchFamily="34" charset="0"/>
              <a:cs typeface="B Titr" panose="00000700000000000000" pitchFamily="2" charset="-78"/>
            </a:endParaRPr>
          </a:p>
        </p:txBody>
      </p:sp>
      <p:sp>
        <p:nvSpPr>
          <p:cNvPr id="20484" name="Text Box 4"/>
          <p:cNvSpPr txBox="1">
            <a:spLocks noChangeArrowheads="1"/>
          </p:cNvSpPr>
          <p:nvPr/>
        </p:nvSpPr>
        <p:spPr bwMode="auto">
          <a:xfrm>
            <a:off x="927848" y="1159755"/>
            <a:ext cx="10502152"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justLow" rtl="1" eaLnBrk="1" hangingPunct="1">
              <a:spcBef>
                <a:spcPct val="50000"/>
              </a:spcBef>
            </a:pPr>
            <a:r>
              <a:rPr kumimoji="0" lang="fa-IR" sz="2800" dirty="0">
                <a:latin typeface="Arial" panose="020B0604020202020204" pitchFamily="34" charset="0"/>
                <a:cs typeface="B Traffic" panose="00000400000000000000" pitchFamily="2" charset="-78"/>
              </a:rPr>
              <a:t>سبک های تدوین مأموریت:</a:t>
            </a:r>
          </a:p>
          <a:p>
            <a:pPr algn="justLow" rtl="1" eaLnBrk="1" hangingPunct="1">
              <a:spcBef>
                <a:spcPct val="50000"/>
              </a:spcBef>
              <a:buFont typeface="Arial" panose="020B0604020202020204" pitchFamily="34" charset="0"/>
              <a:buBlip>
                <a:blip r:embed="rId2"/>
              </a:buBlip>
            </a:pPr>
            <a:r>
              <a:rPr kumimoji="0" lang="fa-IR" sz="2800" dirty="0">
                <a:latin typeface="Arial" panose="020B0604020202020204" pitchFamily="34" charset="0"/>
                <a:cs typeface="B Traffic" panose="00000400000000000000" pitchFamily="2" charset="-78"/>
              </a:rPr>
              <a:t> برحسب محصول</a:t>
            </a:r>
          </a:p>
          <a:p>
            <a:pPr algn="justLow" rtl="1" eaLnBrk="1" hangingPunct="1">
              <a:spcBef>
                <a:spcPct val="50000"/>
              </a:spcBef>
            </a:pPr>
            <a:r>
              <a:rPr kumimoji="0" lang="fa-IR" sz="2800" dirty="0">
                <a:latin typeface="Arial" panose="020B0604020202020204" pitchFamily="34" charset="0"/>
                <a:cs typeface="B Traffic" panose="00000400000000000000" pitchFamily="2" charset="-78"/>
              </a:rPr>
              <a:t>		 ما تولیدکننده مبلمان هستیم </a:t>
            </a:r>
          </a:p>
          <a:p>
            <a:pPr algn="justLow" rtl="1" eaLnBrk="1" hangingPunct="1">
              <a:spcBef>
                <a:spcPct val="50000"/>
              </a:spcBef>
              <a:buFont typeface="Arial" panose="020B0604020202020204" pitchFamily="34" charset="0"/>
              <a:buBlip>
                <a:blip r:embed="rId2"/>
              </a:buBlip>
            </a:pPr>
            <a:r>
              <a:rPr kumimoji="0" lang="fa-IR" sz="2800" dirty="0">
                <a:latin typeface="Arial" panose="020B0604020202020204" pitchFamily="34" charset="0"/>
                <a:cs typeface="B Traffic" panose="00000400000000000000" pitchFamily="2" charset="-78"/>
              </a:rPr>
              <a:t> برحسب تکنولوژی </a:t>
            </a:r>
          </a:p>
          <a:p>
            <a:pPr algn="justLow" rtl="1" eaLnBrk="1" hangingPunct="1">
              <a:spcBef>
                <a:spcPct val="50000"/>
              </a:spcBef>
            </a:pPr>
            <a:r>
              <a:rPr kumimoji="0" lang="fa-IR" sz="2800" dirty="0">
                <a:latin typeface="Arial" panose="020B0604020202020204" pitchFamily="34" charset="0"/>
                <a:cs typeface="B Traffic" panose="00000400000000000000" pitchFamily="2" charset="-78"/>
              </a:rPr>
              <a:t>                    ما یک شرکت تولیدکننده فراورده های لبنی هستیم </a:t>
            </a:r>
          </a:p>
          <a:p>
            <a:pPr algn="justLow" rtl="1" eaLnBrk="1" hangingPunct="1">
              <a:spcBef>
                <a:spcPct val="50000"/>
              </a:spcBef>
              <a:buFontTx/>
              <a:buBlip>
                <a:blip r:embed="rId2"/>
              </a:buBlip>
            </a:pPr>
            <a:r>
              <a:rPr kumimoji="0" lang="fa-IR" sz="2800" dirty="0">
                <a:latin typeface="Arial" panose="020B0604020202020204" pitchFamily="34" charset="0"/>
                <a:cs typeface="B Traffic" panose="00000400000000000000" pitchFamily="2" charset="-78"/>
              </a:rPr>
              <a:t> برحسب نیازهای بازار</a:t>
            </a:r>
          </a:p>
          <a:p>
            <a:pPr algn="justLow" rtl="1" eaLnBrk="1" hangingPunct="1">
              <a:spcBef>
                <a:spcPct val="50000"/>
              </a:spcBef>
            </a:pPr>
            <a:r>
              <a:rPr kumimoji="0" lang="fa-IR" sz="2800" dirty="0">
                <a:latin typeface="Arial" panose="020B0604020202020204" pitchFamily="34" charset="0"/>
                <a:cs typeface="B Traffic" panose="00000400000000000000" pitchFamily="2" charset="-78"/>
              </a:rPr>
              <a:t>	       حرفه ما ارتباطات است </a:t>
            </a:r>
            <a:r>
              <a:rPr kumimoji="0" lang="ar-SA" sz="2800" dirty="0">
                <a:latin typeface="Arial" panose="020B0604020202020204" pitchFamily="34" charset="0"/>
                <a:cs typeface="B Traffic" panose="00000400000000000000" pitchFamily="2" charset="-78"/>
              </a:rPr>
              <a:t>–</a:t>
            </a:r>
            <a:r>
              <a:rPr kumimoji="0" lang="fa-IR" sz="2800" dirty="0">
                <a:latin typeface="Arial" panose="020B0604020202020204" pitchFamily="34" charset="0"/>
                <a:cs typeface="B Traffic" panose="00000400000000000000" pitchFamily="2" charset="-78"/>
              </a:rPr>
              <a:t> ما انرژِی را مهار می کنیم</a:t>
            </a:r>
          </a:p>
          <a:p>
            <a:pPr algn="justLow" rtl="1" eaLnBrk="1" hangingPunct="1">
              <a:spcBef>
                <a:spcPct val="50000"/>
              </a:spcBef>
            </a:pPr>
            <a:r>
              <a:rPr kumimoji="0" lang="fa-IR" sz="2800" dirty="0">
                <a:latin typeface="Arial" panose="020B0604020202020204" pitchFamily="34" charset="0"/>
                <a:cs typeface="B Traffic" panose="00000400000000000000" pitchFamily="2" charset="-78"/>
              </a:rPr>
              <a:t>مثال: رسالت ما افزایش بهره وری کشاورزی است به جای اینکه بگوئیم ما تولیدکننده کود شیمیایی هستیم.</a:t>
            </a:r>
            <a:endParaRPr kumimoji="0" lang="en-US" sz="2800" dirty="0">
              <a:latin typeface="Arial" panose="020B0604020202020204" pitchFamily="34" charset="0"/>
              <a:cs typeface="B Traffic" panose="00000400000000000000" pitchFamily="2" charset="-78"/>
            </a:endParaRPr>
          </a:p>
        </p:txBody>
      </p:sp>
    </p:spTree>
    <p:extLst>
      <p:ext uri="{BB962C8B-B14F-4D97-AF65-F5344CB8AC3E}">
        <p14:creationId xmlns:p14="http://schemas.microsoft.com/office/powerpoint/2010/main" val="1829252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6399211" y="389732"/>
            <a:ext cx="5105400" cy="646331"/>
          </a:xfrm>
          <a:prstGeom prst="rect">
            <a:avLst/>
          </a:prstGeom>
          <a:noFill/>
          <a:ln w="9525">
            <a:noFill/>
            <a:miter lim="800000"/>
            <a:headEnd/>
            <a:tailEnd/>
          </a:ln>
          <a:effectLst/>
        </p:spPr>
        <p:txBody>
          <a:bodyPr>
            <a:spAutoFit/>
          </a:bodyPr>
          <a:lstStyle/>
          <a:p>
            <a:pPr algn="ctr" rtl="1" eaLnBrk="0" hangingPunct="0">
              <a:spcBef>
                <a:spcPct val="50000"/>
              </a:spcBef>
              <a:defRPr/>
            </a:pPr>
            <a:r>
              <a:rPr lang="ar-SA" altLang="en-US" sz="3600" dirty="0">
                <a:latin typeface="Times New Roman" pitchFamily="18" charset="0"/>
                <a:cs typeface="B Titr" pitchFamily="2" charset="-78"/>
              </a:rPr>
              <a:t> مثال هائي ازماموريت سازمان</a:t>
            </a:r>
            <a:endParaRPr lang="en-US" altLang="en-US" sz="3600" dirty="0">
              <a:latin typeface="Times New Roman" pitchFamily="18" charset="0"/>
              <a:cs typeface="B Titr" pitchFamily="2" charset="-78"/>
            </a:endParaRPr>
          </a:p>
        </p:txBody>
      </p:sp>
      <p:sp>
        <p:nvSpPr>
          <p:cNvPr id="98307" name="Text Box 3"/>
          <p:cNvSpPr txBox="1">
            <a:spLocks noChangeArrowheads="1"/>
          </p:cNvSpPr>
          <p:nvPr/>
        </p:nvSpPr>
        <p:spPr bwMode="auto">
          <a:xfrm>
            <a:off x="2133600" y="2133600"/>
            <a:ext cx="7848600" cy="579438"/>
          </a:xfrm>
          <a:prstGeom prst="rect">
            <a:avLst/>
          </a:prstGeom>
          <a:noFill/>
          <a:ln w="9525">
            <a:noFill/>
            <a:miter lim="800000"/>
            <a:headEnd/>
            <a:tailEnd/>
          </a:ln>
          <a:effectLst/>
        </p:spPr>
        <p:txBody>
          <a:bodyPr>
            <a:spAutoFit/>
          </a:bodyPr>
          <a:lstStyle/>
          <a:p>
            <a:pPr rtl="1" eaLnBrk="0" hangingPunct="0">
              <a:spcBef>
                <a:spcPct val="50000"/>
              </a:spcBef>
              <a:buClr>
                <a:srgbClr val="FF3300"/>
              </a:buClr>
              <a:buFont typeface="Symbol" pitchFamily="18" charset="2"/>
              <a:buChar char="¨"/>
              <a:defRPr/>
            </a:pPr>
            <a:endParaRPr lang="en-US" altLang="ar-SA" sz="3200">
              <a:solidFill>
                <a:schemeClr val="accent1"/>
              </a:solidFill>
              <a:effectLst>
                <a:outerShdw blurRad="38100" dist="38100" dir="2700000" algn="tl">
                  <a:srgbClr val="000000"/>
                </a:outerShdw>
              </a:effectLst>
              <a:latin typeface="Times New Roman" pitchFamily="18" charset="0"/>
              <a:cs typeface="Traffic" pitchFamily="2" charset="-78"/>
            </a:endParaRPr>
          </a:p>
        </p:txBody>
      </p:sp>
      <p:sp>
        <p:nvSpPr>
          <p:cNvPr id="98308" name="Text Box 4"/>
          <p:cNvSpPr txBox="1">
            <a:spLocks noChangeArrowheads="1"/>
          </p:cNvSpPr>
          <p:nvPr/>
        </p:nvSpPr>
        <p:spPr bwMode="auto">
          <a:xfrm>
            <a:off x="874059" y="1357313"/>
            <a:ext cx="10529047" cy="4401205"/>
          </a:xfrm>
          <a:prstGeom prst="rect">
            <a:avLst/>
          </a:prstGeom>
          <a:noFill/>
          <a:ln w="9525">
            <a:noFill/>
            <a:miter lim="800000"/>
            <a:headEnd/>
            <a:tailEnd/>
          </a:ln>
          <a:effectLst/>
        </p:spPr>
        <p:txBody>
          <a:bodyPr wrap="square">
            <a:spAutoFit/>
          </a:bodyPr>
          <a:lstStyle/>
          <a:p>
            <a:pPr algn="just" rtl="1" eaLnBrk="0" hangingPunct="0">
              <a:lnSpc>
                <a:spcPct val="150000"/>
              </a:lnSpc>
              <a:spcBef>
                <a:spcPct val="50000"/>
              </a:spcBef>
              <a:buClr>
                <a:srgbClr val="FF3300"/>
              </a:buClr>
              <a:buFont typeface="Symbol" pitchFamily="18" charset="2"/>
              <a:buChar char="¨"/>
              <a:defRPr/>
            </a:pPr>
            <a:r>
              <a:rPr lang="ar-SA" altLang="en-US" sz="2800" dirty="0">
                <a:latin typeface="Times New Roman" pitchFamily="18" charset="0"/>
                <a:cs typeface="B Homa" panose="00000400000000000000" pitchFamily="2" charset="-78"/>
              </a:rPr>
              <a:t>ماموريت سازمان مديريت صنعتي كمك به توسعه ظرفيت مديريت دركشور ازطريق مشاوره</a:t>
            </a:r>
            <a:r>
              <a:rPr lang="fa-IR" altLang="en-US" sz="2800" dirty="0">
                <a:latin typeface="Times New Roman" pitchFamily="18" charset="0"/>
                <a:cs typeface="B Homa" panose="00000400000000000000" pitchFamily="2" charset="-78"/>
              </a:rPr>
              <a:t> </a:t>
            </a:r>
            <a:r>
              <a:rPr lang="ar-SA" altLang="en-US" sz="2800" dirty="0">
                <a:latin typeface="Times New Roman" pitchFamily="18" charset="0"/>
                <a:cs typeface="B Homa" panose="00000400000000000000" pitchFamily="2" charset="-78"/>
              </a:rPr>
              <a:t>،آموزش وتحقيق</a:t>
            </a:r>
            <a:r>
              <a:rPr lang="fa-IR" altLang="en-US" sz="2800" dirty="0">
                <a:latin typeface="Times New Roman" pitchFamily="18" charset="0"/>
                <a:cs typeface="B Homa" panose="00000400000000000000" pitchFamily="2" charset="-78"/>
              </a:rPr>
              <a:t> است.</a:t>
            </a:r>
            <a:endParaRPr lang="en-US" altLang="en-US" sz="2800" dirty="0">
              <a:latin typeface="Times New Roman" pitchFamily="18" charset="0"/>
              <a:cs typeface="B Homa" panose="00000400000000000000" pitchFamily="2" charset="-78"/>
            </a:endParaRPr>
          </a:p>
          <a:p>
            <a:pPr algn="just" rtl="1" eaLnBrk="0" hangingPunct="0">
              <a:lnSpc>
                <a:spcPct val="150000"/>
              </a:lnSpc>
              <a:spcBef>
                <a:spcPct val="50000"/>
              </a:spcBef>
              <a:buClr>
                <a:srgbClr val="FF3300"/>
              </a:buClr>
              <a:buFont typeface="Symbol" pitchFamily="18" charset="2"/>
              <a:buChar char="¨"/>
              <a:defRPr/>
            </a:pPr>
            <a:r>
              <a:rPr lang="ar-SA" altLang="en-US" sz="2800" dirty="0">
                <a:latin typeface="Times New Roman" pitchFamily="18" charset="0"/>
                <a:cs typeface="B Homa" panose="00000400000000000000" pitchFamily="2" charset="-78"/>
              </a:rPr>
              <a:t>صليب سرخ امريكا در جهت بهبود كيفيت زندگي مردم و توسعه و ترويج اعتماد به نفس، خود </a:t>
            </a:r>
            <a:r>
              <a:rPr lang="ar-SA" altLang="en-US" sz="2800" dirty="0" smtClean="0">
                <a:latin typeface="Times New Roman" pitchFamily="18" charset="0"/>
                <a:cs typeface="B Homa" panose="00000400000000000000" pitchFamily="2" charset="-78"/>
              </a:rPr>
              <a:t>ات</a:t>
            </a:r>
            <a:r>
              <a:rPr lang="fa-IR" altLang="en-US" sz="2800" dirty="0" smtClean="0">
                <a:latin typeface="Times New Roman" pitchFamily="18" charset="0"/>
                <a:cs typeface="B Homa" panose="00000400000000000000" pitchFamily="2" charset="-78"/>
              </a:rPr>
              <a:t>ک</a:t>
            </a:r>
            <a:r>
              <a:rPr lang="ar-SA" altLang="en-US" sz="2800" dirty="0" smtClean="0">
                <a:latin typeface="Times New Roman" pitchFamily="18" charset="0"/>
                <a:cs typeface="B Homa" panose="00000400000000000000" pitchFamily="2" charset="-78"/>
              </a:rPr>
              <a:t>ائي </a:t>
            </a:r>
            <a:r>
              <a:rPr lang="ar-SA" altLang="en-US" sz="2800" dirty="0">
                <a:latin typeface="Times New Roman" pitchFamily="18" charset="0"/>
                <a:cs typeface="B Homa" panose="00000400000000000000" pitchFamily="2" charset="-78"/>
              </a:rPr>
              <a:t>و توجه به ديگران در مردم و همچنين كمك به مردم در پيشگيري، ايجاد آمادگي و مقابله با شرايط اضطراري فعاليت ميكند.</a:t>
            </a:r>
            <a:endParaRPr lang="fa-IR" altLang="en-US" sz="2800" dirty="0">
              <a:latin typeface="Times New Roman" pitchFamily="18" charset="0"/>
              <a:cs typeface="B Homa" panose="00000400000000000000" pitchFamily="2" charset="-78"/>
            </a:endParaRPr>
          </a:p>
          <a:p>
            <a:pPr algn="just" rtl="1" eaLnBrk="0" hangingPunct="0">
              <a:lnSpc>
                <a:spcPct val="150000"/>
              </a:lnSpc>
              <a:spcBef>
                <a:spcPct val="50000"/>
              </a:spcBef>
              <a:buClr>
                <a:srgbClr val="FF3300"/>
              </a:buClr>
              <a:buFont typeface="Symbol" pitchFamily="18" charset="2"/>
              <a:buNone/>
              <a:defRPr/>
            </a:pPr>
            <a:endParaRPr lang="en-US" altLang="en-US" sz="2800" dirty="0">
              <a:latin typeface="Times New Roman" pitchFamily="18" charset="0"/>
              <a:cs typeface="B Homa" panose="00000400000000000000" pitchFamily="2"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33</a:t>
            </a:fld>
            <a:endParaRPr lang="en-US"/>
          </a:p>
        </p:txBody>
      </p:sp>
    </p:spTree>
    <p:extLst>
      <p:ext uri="{BB962C8B-B14F-4D97-AF65-F5344CB8AC3E}">
        <p14:creationId xmlns:p14="http://schemas.microsoft.com/office/powerpoint/2010/main" val="1896568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4095" y="802342"/>
            <a:ext cx="8915400" cy="3777622"/>
          </a:xfrm>
        </p:spPr>
        <p:txBody>
          <a:bodyPr>
            <a:normAutofit/>
          </a:bodyPr>
          <a:lstStyle/>
          <a:p>
            <a:pPr algn="just" rtl="1">
              <a:lnSpc>
                <a:spcPct val="150000"/>
              </a:lnSpc>
            </a:pPr>
            <a:r>
              <a:rPr lang="fa-IR" altLang="en-US" sz="2800" dirty="0">
                <a:latin typeface="Times New Roman" pitchFamily="18" charset="0"/>
                <a:cs typeface="B Homa" panose="00000400000000000000" pitchFamily="2" charset="-78"/>
              </a:rPr>
              <a:t>شركت گاز استان ... بعنوان يكي از شركتهاي زيرمجموعه شركت ملي گاز ايران در زمينه تامين رفاه ، اطمينان و رضايت هرچه بيشتر مشتركين خانگي و تجاري و صنعتي استان ازطريق ارائه خدمات گاز رساني (توزيع) بصورت پاك ،مستمر و ايمن فعاليت مي نمايد.</a:t>
            </a:r>
            <a:endParaRPr lang="ar-SA" altLang="en-US" sz="2800" dirty="0">
              <a:latin typeface="Times New Roman" pitchFamily="18" charset="0"/>
              <a:cs typeface="B Homa" panose="00000400000000000000" pitchFamily="2" charset="-78"/>
            </a:endParaRPr>
          </a:p>
          <a:p>
            <a:pPr marL="0" indent="0" algn="just" rtl="1">
              <a:lnSpc>
                <a:spcPct val="150000"/>
              </a:lnSpc>
              <a:buNone/>
            </a:pPr>
            <a:endParaRPr lang="en-US" sz="2800" dirty="0"/>
          </a:p>
        </p:txBody>
      </p:sp>
      <p:sp>
        <p:nvSpPr>
          <p:cNvPr id="2" name="Slide Number Placeholder 1"/>
          <p:cNvSpPr>
            <a:spLocks noGrp="1"/>
          </p:cNvSpPr>
          <p:nvPr>
            <p:ph type="sldNum" sz="quarter" idx="12"/>
          </p:nvPr>
        </p:nvSpPr>
        <p:spPr/>
        <p:txBody>
          <a:bodyPr/>
          <a:lstStyle/>
          <a:p>
            <a:fld id="{2E913F20-3FAA-4128-8D06-C3B0AA9DFCF9}" type="slidenum">
              <a:rPr lang="en-US" smtClean="0"/>
              <a:t>34</a:t>
            </a:fld>
            <a:endParaRPr lang="en-US"/>
          </a:p>
        </p:txBody>
      </p:sp>
    </p:spTree>
    <p:extLst>
      <p:ext uri="{BB962C8B-B14F-4D97-AF65-F5344CB8AC3E}">
        <p14:creationId xmlns:p14="http://schemas.microsoft.com/office/powerpoint/2010/main" val="3823687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38823" y="438853"/>
            <a:ext cx="5631670" cy="738664"/>
          </a:xfrm>
          <a:prstGeom prst="rect">
            <a:avLst/>
          </a:prstGeom>
        </p:spPr>
        <p:txBody>
          <a:bodyPr wrap="none">
            <a:spAutoFit/>
          </a:bodyPr>
          <a:lstStyle/>
          <a:p>
            <a:pPr algn="r" rtl="1">
              <a:lnSpc>
                <a:spcPct val="150000"/>
              </a:lnSpc>
              <a:spcBef>
                <a:spcPct val="20000"/>
              </a:spcBef>
              <a:defRPr/>
            </a:pPr>
            <a:r>
              <a:rPr lang="fa-IR" sz="2800" dirty="0">
                <a:solidFill>
                  <a:srgbClr val="C00000"/>
                </a:solidFill>
                <a:latin typeface="Titr" pitchFamily="2" charset="-78"/>
                <a:cs typeface="B Titr" pitchFamily="2" charset="-78"/>
              </a:rPr>
              <a:t>محتوای رسالت </a:t>
            </a:r>
            <a:r>
              <a:rPr lang="en-US" sz="2800" b="1" dirty="0">
                <a:solidFill>
                  <a:srgbClr val="C00000"/>
                </a:solidFill>
                <a:latin typeface="+mj-lt"/>
                <a:cs typeface="B Titr" pitchFamily="2" charset="-78"/>
              </a:rPr>
              <a:t>)</a:t>
            </a:r>
            <a:r>
              <a:rPr lang="fa-IR" sz="2800" b="1" dirty="0">
                <a:solidFill>
                  <a:srgbClr val="C00000"/>
                </a:solidFill>
                <a:latin typeface="+mj-lt"/>
                <a:cs typeface="B Titr" pitchFamily="2" charset="-78"/>
              </a:rPr>
              <a:t> </a:t>
            </a:r>
            <a:r>
              <a:rPr lang="en-GB" sz="2800" b="1" dirty="0">
                <a:solidFill>
                  <a:srgbClr val="C00000"/>
                </a:solidFill>
                <a:latin typeface="+mj-lt"/>
                <a:cs typeface="Times New Roman" pitchFamily="18" charset="0"/>
              </a:rPr>
              <a:t>MISSION CONTENT</a:t>
            </a:r>
            <a:r>
              <a:rPr lang="fa-IR" sz="2800" b="1" dirty="0" smtClean="0">
                <a:solidFill>
                  <a:srgbClr val="C00000"/>
                </a:solidFill>
                <a:latin typeface="+mj-lt"/>
                <a:cs typeface="Times New Roman" pitchFamily="18" charset="0"/>
              </a:rPr>
              <a:t>)</a:t>
            </a:r>
            <a:endParaRPr lang="fa-IR" sz="2800" b="1" dirty="0">
              <a:solidFill>
                <a:srgbClr val="C00000"/>
              </a:solidFill>
              <a:latin typeface="+mj-lt"/>
              <a:cs typeface="B Titr" pitchFamily="2" charset="-78"/>
            </a:endParaRPr>
          </a:p>
        </p:txBody>
      </p:sp>
      <p:pic>
        <p:nvPicPr>
          <p:cNvPr id="8" name="Picture 7" descr="1.gif"/>
          <p:cNvPicPr>
            <a:picLocks noChangeAspect="1"/>
          </p:cNvPicPr>
          <p:nvPr/>
        </p:nvPicPr>
        <p:blipFill>
          <a:blip r:embed="rId2" cstate="print"/>
          <a:srcRect/>
          <a:stretch>
            <a:fillRect/>
          </a:stretch>
        </p:blipFill>
        <p:spPr bwMode="auto">
          <a:xfrm>
            <a:off x="9382125" y="1581445"/>
            <a:ext cx="628650" cy="628650"/>
          </a:xfrm>
          <a:prstGeom prst="rect">
            <a:avLst/>
          </a:prstGeom>
          <a:noFill/>
          <a:ln w="9525">
            <a:noFill/>
            <a:miter lim="800000"/>
            <a:headEnd/>
            <a:tailEnd/>
          </a:ln>
        </p:spPr>
      </p:pic>
      <p:sp>
        <p:nvSpPr>
          <p:cNvPr id="9" name="Rectangle 8"/>
          <p:cNvSpPr>
            <a:spLocks noChangeArrowheads="1"/>
          </p:cNvSpPr>
          <p:nvPr/>
        </p:nvSpPr>
        <p:spPr bwMode="auto">
          <a:xfrm>
            <a:off x="1524001" y="1603964"/>
            <a:ext cx="7858125" cy="519113"/>
          </a:xfrm>
          <a:prstGeom prst="rect">
            <a:avLst/>
          </a:prstGeom>
          <a:noFill/>
          <a:ln w="9525">
            <a:noFill/>
            <a:miter lim="800000"/>
            <a:headEnd/>
            <a:tailEnd/>
          </a:ln>
        </p:spPr>
        <p:txBody>
          <a:bodyPr>
            <a:spAutoFit/>
          </a:bodyPr>
          <a:lstStyle/>
          <a:p>
            <a:pPr algn="r" rtl="1">
              <a:spcBef>
                <a:spcPct val="20000"/>
              </a:spcBef>
            </a:pPr>
            <a:r>
              <a:rPr lang="fa-IR" sz="2800" dirty="0">
                <a:latin typeface="Calibri" pitchFamily="34" charset="0"/>
                <a:cs typeface="B Davat" pitchFamily="2" charset="-78"/>
              </a:rPr>
              <a:t>فلسفه وجودي</a:t>
            </a:r>
            <a:r>
              <a:rPr lang="en-US" sz="2800" dirty="0">
                <a:latin typeface="Calibri" pitchFamily="34" charset="0"/>
                <a:cs typeface="B Davat" pitchFamily="2" charset="-78"/>
              </a:rPr>
              <a:t> </a:t>
            </a:r>
            <a:r>
              <a:rPr lang="fa-IR" sz="2800" dirty="0">
                <a:latin typeface="Calibri" pitchFamily="34" charset="0"/>
                <a:cs typeface="B Davat" pitchFamily="2" charset="-78"/>
              </a:rPr>
              <a:t>و مانايي سازمان 	 </a:t>
            </a:r>
            <a:r>
              <a:rPr lang="en-GB" sz="2400" dirty="0">
                <a:solidFill>
                  <a:srgbClr val="0000CC"/>
                </a:solidFill>
                <a:latin typeface="Calibri" pitchFamily="34" charset="0"/>
                <a:cs typeface="B Davat" pitchFamily="2" charset="-78"/>
              </a:rPr>
              <a:t>(Objects Clause</a:t>
            </a:r>
            <a:r>
              <a:rPr lang="en-US" sz="2400" dirty="0">
                <a:solidFill>
                  <a:srgbClr val="0000CC"/>
                </a:solidFill>
                <a:latin typeface="Calibri" pitchFamily="34" charset="0"/>
                <a:cs typeface="B Davat" pitchFamily="2" charset="-78"/>
              </a:rPr>
              <a:t> &amp; Survival</a:t>
            </a:r>
            <a:r>
              <a:rPr lang="en-GB" sz="2400" dirty="0">
                <a:solidFill>
                  <a:srgbClr val="0000CC"/>
                </a:solidFill>
                <a:latin typeface="Calibri" pitchFamily="34" charset="0"/>
                <a:cs typeface="B Davat" pitchFamily="2" charset="-78"/>
              </a:rPr>
              <a:t>)</a:t>
            </a:r>
            <a:r>
              <a:rPr lang="fa-IR" sz="2800" dirty="0">
                <a:solidFill>
                  <a:srgbClr val="0000CC"/>
                </a:solidFill>
                <a:latin typeface="Calibri" pitchFamily="34" charset="0"/>
                <a:cs typeface="B Davat" pitchFamily="2" charset="-78"/>
              </a:rPr>
              <a:t> </a:t>
            </a:r>
            <a:endParaRPr lang="en-US" sz="2800" dirty="0">
              <a:solidFill>
                <a:srgbClr val="0000CC"/>
              </a:solidFill>
              <a:latin typeface="Calibri" pitchFamily="34" charset="0"/>
              <a:cs typeface="B Davat" pitchFamily="2" charset="-78"/>
            </a:endParaRPr>
          </a:p>
        </p:txBody>
      </p:sp>
      <p:pic>
        <p:nvPicPr>
          <p:cNvPr id="10" name="Picture 9" descr="2.gif"/>
          <p:cNvPicPr>
            <a:picLocks noChangeAspect="1"/>
          </p:cNvPicPr>
          <p:nvPr/>
        </p:nvPicPr>
        <p:blipFill>
          <a:blip r:embed="rId3" cstate="print"/>
          <a:srcRect/>
          <a:stretch>
            <a:fillRect/>
          </a:stretch>
        </p:blipFill>
        <p:spPr bwMode="auto">
          <a:xfrm>
            <a:off x="9382125" y="2377810"/>
            <a:ext cx="628650" cy="628650"/>
          </a:xfrm>
          <a:prstGeom prst="rect">
            <a:avLst/>
          </a:prstGeom>
          <a:noFill/>
          <a:ln w="9525">
            <a:noFill/>
            <a:miter lim="800000"/>
            <a:headEnd/>
            <a:tailEnd/>
          </a:ln>
        </p:spPr>
      </p:pic>
      <p:sp>
        <p:nvSpPr>
          <p:cNvPr id="11" name="Rectangle 10"/>
          <p:cNvSpPr>
            <a:spLocks noChangeArrowheads="1"/>
          </p:cNvSpPr>
          <p:nvPr/>
        </p:nvSpPr>
        <p:spPr bwMode="auto">
          <a:xfrm>
            <a:off x="1774825" y="2445636"/>
            <a:ext cx="7607300" cy="519112"/>
          </a:xfrm>
          <a:prstGeom prst="rect">
            <a:avLst/>
          </a:prstGeom>
          <a:noFill/>
          <a:ln w="9525">
            <a:noFill/>
            <a:miter lim="800000"/>
            <a:headEnd/>
            <a:tailEnd/>
          </a:ln>
        </p:spPr>
        <p:txBody>
          <a:bodyPr>
            <a:spAutoFit/>
          </a:bodyPr>
          <a:lstStyle/>
          <a:p>
            <a:pPr marL="457200" indent="-457200" algn="r" rtl="1">
              <a:spcBef>
                <a:spcPct val="50000"/>
              </a:spcBef>
            </a:pPr>
            <a:r>
              <a:rPr lang="en-GB" sz="2800" dirty="0">
                <a:latin typeface="Calibri" pitchFamily="34" charset="0"/>
                <a:cs typeface="B Davat" pitchFamily="2" charset="-78"/>
              </a:rPr>
              <a:t> </a:t>
            </a:r>
            <a:r>
              <a:rPr lang="fa-IR" sz="2800" dirty="0">
                <a:latin typeface="Calibri" pitchFamily="34" charset="0"/>
                <a:cs typeface="B Davat" pitchFamily="2" charset="-78"/>
              </a:rPr>
              <a:t>جهان بيني (نگرش)    		                         </a:t>
            </a:r>
            <a:r>
              <a:rPr lang="en-GB" sz="2400" dirty="0">
                <a:solidFill>
                  <a:srgbClr val="0000CC"/>
                </a:solidFill>
                <a:latin typeface="Calibri" pitchFamily="34" charset="0"/>
                <a:cs typeface="B Davat" pitchFamily="2" charset="-78"/>
              </a:rPr>
              <a:t>( World Outlook)</a:t>
            </a:r>
            <a:endParaRPr lang="ar-SA" sz="2400" dirty="0">
              <a:solidFill>
                <a:srgbClr val="0000CC"/>
              </a:solidFill>
              <a:latin typeface="Calibri" pitchFamily="34" charset="0"/>
              <a:cs typeface="B Davat" pitchFamily="2" charset="-78"/>
            </a:endParaRPr>
          </a:p>
        </p:txBody>
      </p:sp>
      <p:pic>
        <p:nvPicPr>
          <p:cNvPr id="12" name="Picture 11" descr="3.gif"/>
          <p:cNvPicPr>
            <a:picLocks noChangeAspect="1"/>
          </p:cNvPicPr>
          <p:nvPr/>
        </p:nvPicPr>
        <p:blipFill>
          <a:blip r:embed="rId4" cstate="print"/>
          <a:srcRect/>
          <a:stretch>
            <a:fillRect/>
          </a:stretch>
        </p:blipFill>
        <p:spPr bwMode="auto">
          <a:xfrm>
            <a:off x="9382125" y="3113943"/>
            <a:ext cx="628650" cy="628650"/>
          </a:xfrm>
          <a:prstGeom prst="rect">
            <a:avLst/>
          </a:prstGeom>
          <a:noFill/>
          <a:ln w="9525">
            <a:noFill/>
            <a:miter lim="800000"/>
            <a:headEnd/>
            <a:tailEnd/>
          </a:ln>
        </p:spPr>
      </p:pic>
      <p:sp>
        <p:nvSpPr>
          <p:cNvPr id="13" name="Rectangle 12"/>
          <p:cNvSpPr>
            <a:spLocks noChangeArrowheads="1"/>
          </p:cNvSpPr>
          <p:nvPr/>
        </p:nvSpPr>
        <p:spPr bwMode="auto">
          <a:xfrm>
            <a:off x="1524000" y="3166711"/>
            <a:ext cx="7858125" cy="519113"/>
          </a:xfrm>
          <a:prstGeom prst="rect">
            <a:avLst/>
          </a:prstGeom>
          <a:noFill/>
          <a:ln w="9525">
            <a:noFill/>
            <a:miter lim="800000"/>
            <a:headEnd/>
            <a:tailEnd/>
          </a:ln>
        </p:spPr>
        <p:txBody>
          <a:bodyPr>
            <a:spAutoFit/>
          </a:bodyPr>
          <a:lstStyle/>
          <a:p>
            <a:pPr marL="457200" indent="-457200" algn="r" rtl="1">
              <a:spcBef>
                <a:spcPct val="50000"/>
              </a:spcBef>
            </a:pPr>
            <a:r>
              <a:rPr lang="fa-IR" sz="2800" dirty="0">
                <a:latin typeface="Calibri" pitchFamily="34" charset="0"/>
                <a:cs typeface="B Davat" pitchFamily="2" charset="-78"/>
              </a:rPr>
              <a:t>بينش (بصيرت)			</a:t>
            </a:r>
            <a:r>
              <a:rPr lang="fa-IR" sz="2800" dirty="0">
                <a:solidFill>
                  <a:srgbClr val="0000CC"/>
                </a:solidFill>
                <a:latin typeface="Calibri" pitchFamily="34" charset="0"/>
                <a:cs typeface="B Davat" pitchFamily="2" charset="-78"/>
              </a:rPr>
              <a:t>	 	            </a:t>
            </a:r>
            <a:r>
              <a:rPr lang="en-GB" sz="2400" dirty="0">
                <a:solidFill>
                  <a:srgbClr val="0000CC"/>
                </a:solidFill>
                <a:latin typeface="Calibri" pitchFamily="34" charset="0"/>
                <a:cs typeface="B Davat" pitchFamily="2" charset="-78"/>
              </a:rPr>
              <a:t>( Insight)</a:t>
            </a:r>
            <a:endParaRPr lang="ar-SA" sz="2400" dirty="0">
              <a:solidFill>
                <a:srgbClr val="0000CC"/>
              </a:solidFill>
              <a:latin typeface="Calibri" pitchFamily="34" charset="0"/>
              <a:cs typeface="B Davat" pitchFamily="2" charset="-78"/>
            </a:endParaRPr>
          </a:p>
        </p:txBody>
      </p:sp>
      <p:pic>
        <p:nvPicPr>
          <p:cNvPr id="14" name="Picture 13" descr="4.gif"/>
          <p:cNvPicPr>
            <a:picLocks noChangeAspect="1"/>
          </p:cNvPicPr>
          <p:nvPr/>
        </p:nvPicPr>
        <p:blipFill>
          <a:blip r:embed="rId5" cstate="print"/>
          <a:srcRect/>
          <a:stretch>
            <a:fillRect/>
          </a:stretch>
        </p:blipFill>
        <p:spPr bwMode="auto">
          <a:xfrm>
            <a:off x="9382125" y="3955078"/>
            <a:ext cx="628650" cy="628650"/>
          </a:xfrm>
          <a:prstGeom prst="rect">
            <a:avLst/>
          </a:prstGeom>
          <a:noFill/>
          <a:ln w="9525">
            <a:noFill/>
            <a:miter lim="800000"/>
            <a:headEnd/>
            <a:tailEnd/>
          </a:ln>
        </p:spPr>
      </p:pic>
      <p:sp>
        <p:nvSpPr>
          <p:cNvPr id="15" name="Rectangle 14"/>
          <p:cNvSpPr>
            <a:spLocks noChangeArrowheads="1"/>
          </p:cNvSpPr>
          <p:nvPr/>
        </p:nvSpPr>
        <p:spPr bwMode="auto">
          <a:xfrm>
            <a:off x="1524000" y="3930089"/>
            <a:ext cx="7858125" cy="641350"/>
          </a:xfrm>
          <a:prstGeom prst="rect">
            <a:avLst/>
          </a:prstGeom>
          <a:noFill/>
          <a:ln w="9525">
            <a:noFill/>
            <a:miter lim="800000"/>
            <a:headEnd/>
            <a:tailEnd/>
          </a:ln>
        </p:spPr>
        <p:txBody>
          <a:bodyPr>
            <a:spAutoFit/>
          </a:bodyPr>
          <a:lstStyle/>
          <a:p>
            <a:pPr marL="457200" indent="-457200" algn="r" rtl="1">
              <a:spcBef>
                <a:spcPct val="50000"/>
              </a:spcBef>
            </a:pPr>
            <a:r>
              <a:rPr lang="fa-IR" sz="2800" dirty="0">
                <a:latin typeface="Times New Roman" pitchFamily="18" charset="0"/>
                <a:cs typeface="B Davat" pitchFamily="2" charset="-78"/>
              </a:rPr>
              <a:t>ايدئولوژي</a:t>
            </a:r>
            <a:r>
              <a:rPr lang="fa-IR" sz="3600" dirty="0"/>
              <a:t> 					</a:t>
            </a:r>
            <a:r>
              <a:rPr lang="en-GB" sz="2400" dirty="0">
                <a:solidFill>
                  <a:srgbClr val="0000CC"/>
                </a:solidFill>
                <a:latin typeface="Calibri" pitchFamily="34" charset="0"/>
                <a:cs typeface="Times New Roman" pitchFamily="18" charset="0"/>
              </a:rPr>
              <a:t>(</a:t>
            </a:r>
            <a:r>
              <a:rPr lang="en-US" sz="2400" dirty="0">
                <a:solidFill>
                  <a:srgbClr val="0000CC"/>
                </a:solidFill>
                <a:latin typeface="Calibri" pitchFamily="34" charset="0"/>
                <a:cs typeface="Times New Roman" pitchFamily="18" charset="0"/>
              </a:rPr>
              <a:t> </a:t>
            </a:r>
            <a:r>
              <a:rPr lang="en-GB" sz="2400" dirty="0">
                <a:solidFill>
                  <a:srgbClr val="0000CC"/>
                </a:solidFill>
                <a:latin typeface="Calibri" pitchFamily="34" charset="0"/>
                <a:cs typeface="Times New Roman" pitchFamily="18" charset="0"/>
              </a:rPr>
              <a:t>Ideology)</a:t>
            </a:r>
            <a:r>
              <a:rPr lang="en-GB" sz="2800" dirty="0">
                <a:solidFill>
                  <a:srgbClr val="0000CC"/>
                </a:solidFill>
                <a:latin typeface="Calibri" pitchFamily="34" charset="0"/>
                <a:cs typeface="Times New Roman" pitchFamily="18" charset="0"/>
              </a:rPr>
              <a:t>     </a:t>
            </a:r>
            <a:endParaRPr lang="ar-SA" sz="2800" dirty="0">
              <a:solidFill>
                <a:srgbClr val="0000CC"/>
              </a:solidFill>
              <a:latin typeface="Calibri" pitchFamily="34" charset="0"/>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35</a:t>
            </a:fld>
            <a:endParaRPr lang="en-US"/>
          </a:p>
        </p:txBody>
      </p:sp>
    </p:spTree>
    <p:extLst>
      <p:ext uri="{BB962C8B-B14F-4D97-AF65-F5344CB8AC3E}">
        <p14:creationId xmlns:p14="http://schemas.microsoft.com/office/powerpoint/2010/main" val="4094224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1000"/>
                                        <p:tgtEl>
                                          <p:spTgt spid="3"/>
                                        </p:tgtEl>
                                      </p:cBhvr>
                                    </p:animEffect>
                                  </p:childTnLst>
                                </p:cTn>
                              </p:par>
                            </p:childTnLst>
                          </p:cTn>
                        </p:par>
                        <p:par>
                          <p:cTn id="8" fill="hold">
                            <p:stCondLst>
                              <p:cond delay="1000"/>
                            </p:stCondLst>
                            <p:childTnLst>
                              <p:par>
                                <p:cTn id="9" presetID="1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Top)">
                                      <p:cBhvr>
                                        <p:cTn id="11" dur="1000"/>
                                        <p:tgtEl>
                                          <p:spTgt spid="8"/>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lide(fromTop)">
                                      <p:cBhvr>
                                        <p:cTn id="20" dur="1000"/>
                                        <p:tgtEl>
                                          <p:spTgt spid="10"/>
                                        </p:tgtEl>
                                      </p:cBhvr>
                                    </p:animEffect>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lide(fromTop)">
                                      <p:cBhvr>
                                        <p:cTn id="29" dur="1000"/>
                                        <p:tgtEl>
                                          <p:spTgt spid="12"/>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slide(fromTop)">
                                      <p:cBhvr>
                                        <p:cTn id="38" dur="1000"/>
                                        <p:tgtEl>
                                          <p:spTgt spid="14"/>
                                        </p:tgtEl>
                                      </p:cBhvr>
                                    </p:animEffect>
                                  </p:childTnLst>
                                </p:cTn>
                              </p:par>
                            </p:childTnLst>
                          </p:cTn>
                        </p:par>
                        <p:par>
                          <p:cTn id="39" fill="hold">
                            <p:stCondLst>
                              <p:cond delay="1000"/>
                            </p:stCondLst>
                            <p:childTnLst>
                              <p:par>
                                <p:cTn id="40" presetID="22" presetClass="entr" presetSubtype="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right)">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3"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a:spLocks noChangeArrowheads="1"/>
          </p:cNvSpPr>
          <p:nvPr/>
        </p:nvSpPr>
        <p:spPr bwMode="auto">
          <a:xfrm>
            <a:off x="1524001" y="2211388"/>
            <a:ext cx="7929563" cy="519112"/>
          </a:xfrm>
          <a:prstGeom prst="rect">
            <a:avLst/>
          </a:prstGeom>
          <a:noFill/>
          <a:ln w="9525">
            <a:noFill/>
            <a:miter lim="800000"/>
            <a:headEnd/>
            <a:tailEnd/>
          </a:ln>
        </p:spPr>
        <p:txBody>
          <a:bodyPr>
            <a:spAutoFit/>
          </a:bodyPr>
          <a:lstStyle/>
          <a:p>
            <a:pPr marL="457200" indent="-457200" algn="r" rtl="1">
              <a:spcBef>
                <a:spcPct val="50000"/>
              </a:spcBef>
            </a:pPr>
            <a:r>
              <a:rPr lang="fa-IR" sz="2800" dirty="0">
                <a:latin typeface="Calibri" pitchFamily="34" charset="0"/>
                <a:cs typeface="B Davat" pitchFamily="2" charset="-78"/>
              </a:rPr>
              <a:t>ديدگاه مشترك 					               </a:t>
            </a:r>
            <a:r>
              <a:rPr lang="en-GB" sz="2400" dirty="0">
                <a:solidFill>
                  <a:srgbClr val="0000CC"/>
                </a:solidFill>
                <a:latin typeface="Calibri" pitchFamily="34" charset="0"/>
                <a:cs typeface="B Davat" pitchFamily="2" charset="-78"/>
              </a:rPr>
              <a:t>( Vision)</a:t>
            </a:r>
            <a:endParaRPr lang="ar-SA" sz="2400" dirty="0">
              <a:solidFill>
                <a:srgbClr val="0000CC"/>
              </a:solidFill>
              <a:latin typeface="Calibri" pitchFamily="34" charset="0"/>
              <a:cs typeface="B Davat" pitchFamily="2" charset="-78"/>
            </a:endParaRPr>
          </a:p>
        </p:txBody>
      </p:sp>
      <p:sp>
        <p:nvSpPr>
          <p:cNvPr id="23" name="Rectangle 22"/>
          <p:cNvSpPr>
            <a:spLocks noChangeArrowheads="1"/>
          </p:cNvSpPr>
          <p:nvPr/>
        </p:nvSpPr>
        <p:spPr bwMode="auto">
          <a:xfrm>
            <a:off x="1738313" y="3143251"/>
            <a:ext cx="7715250" cy="519113"/>
          </a:xfrm>
          <a:prstGeom prst="rect">
            <a:avLst/>
          </a:prstGeom>
          <a:noFill/>
          <a:ln w="9525">
            <a:noFill/>
            <a:miter lim="800000"/>
            <a:headEnd/>
            <a:tailEnd/>
          </a:ln>
        </p:spPr>
        <p:txBody>
          <a:bodyPr>
            <a:spAutoFit/>
          </a:bodyPr>
          <a:lstStyle/>
          <a:p>
            <a:pPr marL="457200" indent="-457200" algn="r" rtl="1">
              <a:spcBef>
                <a:spcPct val="50000"/>
              </a:spcBef>
            </a:pPr>
            <a:r>
              <a:rPr lang="fa-IR" sz="2800">
                <a:latin typeface="Calibri" pitchFamily="34" charset="0"/>
                <a:cs typeface="B Davat" pitchFamily="2" charset="-78"/>
              </a:rPr>
              <a:t>ارزشهاي مشترك				            </a:t>
            </a:r>
            <a:r>
              <a:rPr lang="en-GB" sz="2400">
                <a:solidFill>
                  <a:srgbClr val="0000CC"/>
                </a:solidFill>
                <a:latin typeface="Calibri" pitchFamily="34" charset="0"/>
                <a:cs typeface="B Davat" pitchFamily="2" charset="-78"/>
              </a:rPr>
              <a:t>(Shared Values)</a:t>
            </a:r>
            <a:r>
              <a:rPr lang="fa-IR" sz="2800">
                <a:solidFill>
                  <a:srgbClr val="0000CC"/>
                </a:solidFill>
                <a:latin typeface="Calibri" pitchFamily="34" charset="0"/>
                <a:cs typeface="B Davat" pitchFamily="2" charset="-78"/>
              </a:rPr>
              <a:t>   </a:t>
            </a:r>
            <a:endParaRPr lang="ar-SA" sz="2800">
              <a:solidFill>
                <a:srgbClr val="0000CC"/>
              </a:solidFill>
              <a:latin typeface="Calibri" pitchFamily="34" charset="0"/>
              <a:cs typeface="B Davat" pitchFamily="2" charset="-78"/>
            </a:endParaRPr>
          </a:p>
        </p:txBody>
      </p:sp>
      <p:sp>
        <p:nvSpPr>
          <p:cNvPr id="24" name="Rectangle 23"/>
          <p:cNvSpPr>
            <a:spLocks noChangeArrowheads="1"/>
          </p:cNvSpPr>
          <p:nvPr/>
        </p:nvSpPr>
        <p:spPr bwMode="auto">
          <a:xfrm>
            <a:off x="1738313" y="4071938"/>
            <a:ext cx="7715250" cy="519112"/>
          </a:xfrm>
          <a:prstGeom prst="rect">
            <a:avLst/>
          </a:prstGeom>
          <a:noFill/>
          <a:ln w="9525">
            <a:noFill/>
            <a:miter lim="800000"/>
            <a:headEnd/>
            <a:tailEnd/>
          </a:ln>
        </p:spPr>
        <p:txBody>
          <a:bodyPr>
            <a:spAutoFit/>
          </a:bodyPr>
          <a:lstStyle/>
          <a:p>
            <a:pPr marL="457200" indent="-457200" algn="r" rtl="1">
              <a:spcBef>
                <a:spcPct val="50000"/>
              </a:spcBef>
            </a:pPr>
            <a:r>
              <a:rPr lang="fa-IR" sz="2800" dirty="0">
                <a:latin typeface="Calibri" pitchFamily="34" charset="0"/>
                <a:cs typeface="B Davat" pitchFamily="2" charset="-78"/>
              </a:rPr>
              <a:t>مقصد						                    </a:t>
            </a:r>
            <a:r>
              <a:rPr lang="en-GB" sz="2400" dirty="0">
                <a:solidFill>
                  <a:srgbClr val="0000CC"/>
                </a:solidFill>
                <a:latin typeface="Calibri" pitchFamily="34" charset="0"/>
                <a:cs typeface="B Davat" pitchFamily="2" charset="-78"/>
              </a:rPr>
              <a:t>(Aim)</a:t>
            </a:r>
            <a:r>
              <a:rPr lang="en-GB" sz="2800" dirty="0">
                <a:solidFill>
                  <a:srgbClr val="0000CC"/>
                </a:solidFill>
                <a:latin typeface="Calibri" pitchFamily="34" charset="0"/>
                <a:cs typeface="B Davat" pitchFamily="2" charset="-78"/>
              </a:rPr>
              <a:t> </a:t>
            </a:r>
            <a:r>
              <a:rPr lang="fa-IR" sz="2800" dirty="0">
                <a:solidFill>
                  <a:srgbClr val="0000CC"/>
                </a:solidFill>
                <a:latin typeface="Calibri" pitchFamily="34" charset="0"/>
                <a:cs typeface="B Davat" pitchFamily="2" charset="-78"/>
              </a:rPr>
              <a:t> </a:t>
            </a:r>
            <a:endParaRPr lang="ar-SA" sz="2800" dirty="0">
              <a:solidFill>
                <a:srgbClr val="0000CC"/>
              </a:solidFill>
              <a:latin typeface="Calibri" pitchFamily="34" charset="0"/>
              <a:cs typeface="B Davat" pitchFamily="2" charset="-78"/>
            </a:endParaRPr>
          </a:p>
        </p:txBody>
      </p:sp>
      <p:sp>
        <p:nvSpPr>
          <p:cNvPr id="25" name="Rectangle 24"/>
          <p:cNvSpPr>
            <a:spLocks noChangeArrowheads="1"/>
          </p:cNvSpPr>
          <p:nvPr/>
        </p:nvSpPr>
        <p:spPr bwMode="auto">
          <a:xfrm>
            <a:off x="1524001" y="5000626"/>
            <a:ext cx="7929563" cy="519113"/>
          </a:xfrm>
          <a:prstGeom prst="rect">
            <a:avLst/>
          </a:prstGeom>
          <a:noFill/>
          <a:ln w="9525">
            <a:noFill/>
            <a:miter lim="800000"/>
            <a:headEnd/>
            <a:tailEnd/>
          </a:ln>
        </p:spPr>
        <p:txBody>
          <a:bodyPr>
            <a:spAutoFit/>
          </a:bodyPr>
          <a:lstStyle/>
          <a:p>
            <a:pPr marL="457200" indent="-457200" algn="r" rtl="1">
              <a:spcBef>
                <a:spcPct val="50000"/>
              </a:spcBef>
            </a:pPr>
            <a:r>
              <a:rPr lang="fa-IR" sz="2800" dirty="0">
                <a:latin typeface="Calibri" pitchFamily="34" charset="0"/>
                <a:cs typeface="B Davat" pitchFamily="2" charset="-78"/>
              </a:rPr>
              <a:t>آرمان مشترك 		                                                          </a:t>
            </a:r>
            <a:r>
              <a:rPr lang="en-GB" sz="2400" dirty="0">
                <a:solidFill>
                  <a:srgbClr val="0000CC"/>
                </a:solidFill>
                <a:latin typeface="Calibri" pitchFamily="34" charset="0"/>
                <a:cs typeface="B Davat" pitchFamily="2" charset="-78"/>
              </a:rPr>
              <a:t>( Mission)</a:t>
            </a:r>
            <a:endParaRPr lang="ar-SA" sz="2400" dirty="0">
              <a:solidFill>
                <a:srgbClr val="0000CC"/>
              </a:solidFill>
              <a:latin typeface="Calibri" pitchFamily="34" charset="0"/>
              <a:cs typeface="B Davat" pitchFamily="2" charset="-78"/>
            </a:endParaRPr>
          </a:p>
        </p:txBody>
      </p:sp>
      <p:pic>
        <p:nvPicPr>
          <p:cNvPr id="26" name="Picture 25" descr="5.gif"/>
          <p:cNvPicPr>
            <a:picLocks noChangeAspect="1"/>
          </p:cNvPicPr>
          <p:nvPr/>
        </p:nvPicPr>
        <p:blipFill>
          <a:blip r:embed="rId2" cstate="print"/>
          <a:srcRect/>
          <a:stretch>
            <a:fillRect/>
          </a:stretch>
        </p:blipFill>
        <p:spPr bwMode="auto">
          <a:xfrm>
            <a:off x="9382125" y="2079625"/>
            <a:ext cx="628650" cy="628650"/>
          </a:xfrm>
          <a:prstGeom prst="rect">
            <a:avLst/>
          </a:prstGeom>
          <a:noFill/>
          <a:ln w="9525">
            <a:noFill/>
            <a:miter lim="800000"/>
            <a:headEnd/>
            <a:tailEnd/>
          </a:ln>
        </p:spPr>
      </p:pic>
      <p:pic>
        <p:nvPicPr>
          <p:cNvPr id="27" name="Picture 26" descr="6.gif"/>
          <p:cNvPicPr>
            <a:picLocks noChangeAspect="1"/>
          </p:cNvPicPr>
          <p:nvPr/>
        </p:nvPicPr>
        <p:blipFill>
          <a:blip r:embed="rId3" cstate="print"/>
          <a:srcRect/>
          <a:stretch>
            <a:fillRect/>
          </a:stretch>
        </p:blipFill>
        <p:spPr bwMode="auto">
          <a:xfrm>
            <a:off x="9382125" y="2997200"/>
            <a:ext cx="628650" cy="628650"/>
          </a:xfrm>
          <a:prstGeom prst="rect">
            <a:avLst/>
          </a:prstGeom>
          <a:noFill/>
          <a:ln w="9525">
            <a:noFill/>
            <a:miter lim="800000"/>
            <a:headEnd/>
            <a:tailEnd/>
          </a:ln>
        </p:spPr>
      </p:pic>
      <p:pic>
        <p:nvPicPr>
          <p:cNvPr id="28" name="Picture 27" descr="7.gif"/>
          <p:cNvPicPr>
            <a:picLocks noChangeAspect="1"/>
          </p:cNvPicPr>
          <p:nvPr/>
        </p:nvPicPr>
        <p:blipFill>
          <a:blip r:embed="rId4" cstate="print"/>
          <a:srcRect/>
          <a:stretch>
            <a:fillRect/>
          </a:stretch>
        </p:blipFill>
        <p:spPr bwMode="auto">
          <a:xfrm>
            <a:off x="9382125" y="3933825"/>
            <a:ext cx="628650" cy="628650"/>
          </a:xfrm>
          <a:prstGeom prst="rect">
            <a:avLst/>
          </a:prstGeom>
          <a:noFill/>
          <a:ln w="9525">
            <a:noFill/>
            <a:miter lim="800000"/>
            <a:headEnd/>
            <a:tailEnd/>
          </a:ln>
        </p:spPr>
      </p:pic>
      <p:pic>
        <p:nvPicPr>
          <p:cNvPr id="29" name="Picture 28" descr="8.gif"/>
          <p:cNvPicPr>
            <a:picLocks noChangeAspect="1"/>
          </p:cNvPicPr>
          <p:nvPr/>
        </p:nvPicPr>
        <p:blipFill>
          <a:blip r:embed="rId5" cstate="print"/>
          <a:srcRect/>
          <a:stretch>
            <a:fillRect/>
          </a:stretch>
        </p:blipFill>
        <p:spPr bwMode="auto">
          <a:xfrm>
            <a:off x="9382125" y="4868863"/>
            <a:ext cx="628650" cy="6286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2E913F20-3FAA-4128-8D06-C3B0AA9DFCF9}" type="slidenum">
              <a:rPr lang="en-US" smtClean="0"/>
              <a:t>36</a:t>
            </a:fld>
            <a:endParaRPr lang="en-US"/>
          </a:p>
        </p:txBody>
      </p:sp>
    </p:spTree>
    <p:extLst>
      <p:ext uri="{BB962C8B-B14F-4D97-AF65-F5344CB8AC3E}">
        <p14:creationId xmlns:p14="http://schemas.microsoft.com/office/powerpoint/2010/main" val="1374399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lide(fromTop)">
                                      <p:cBhvr>
                                        <p:cTn id="7" dur="1000"/>
                                        <p:tgtEl>
                                          <p:spTgt spid="26"/>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10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slide(fromTop)">
                                      <p:cBhvr>
                                        <p:cTn id="16" dur="1000"/>
                                        <p:tgtEl>
                                          <p:spTgt spid="27"/>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right)">
                                      <p:cBhvr>
                                        <p:cTn id="20" dur="1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slide(fromTop)">
                                      <p:cBhvr>
                                        <p:cTn id="25" dur="1000"/>
                                        <p:tgtEl>
                                          <p:spTgt spid="28"/>
                                        </p:tgtEl>
                                      </p:cBhvr>
                                    </p:animEffect>
                                  </p:childTnLst>
                                </p:cTn>
                              </p:par>
                            </p:childTnLst>
                          </p:cTn>
                        </p:par>
                        <p:par>
                          <p:cTn id="26" fill="hold">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right)">
                                      <p:cBhvr>
                                        <p:cTn id="29" dur="1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slide(fromTop)">
                                      <p:cBhvr>
                                        <p:cTn id="34" dur="10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right)">
                                      <p:cBhvr>
                                        <p:cTn id="3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1" y="2211388"/>
            <a:ext cx="7858125" cy="519112"/>
          </a:xfrm>
          <a:prstGeom prst="rect">
            <a:avLst/>
          </a:prstGeom>
          <a:noFill/>
          <a:ln w="9525">
            <a:noFill/>
            <a:miter lim="800000"/>
            <a:headEnd/>
            <a:tailEnd/>
          </a:ln>
        </p:spPr>
        <p:txBody>
          <a:bodyPr>
            <a:spAutoFit/>
          </a:bodyPr>
          <a:lstStyle/>
          <a:p>
            <a:pPr marL="457200" indent="-457200" algn="r" rtl="1">
              <a:spcBef>
                <a:spcPct val="50000"/>
              </a:spcBef>
            </a:pPr>
            <a:r>
              <a:rPr lang="fa-IR" sz="2800" dirty="0">
                <a:latin typeface="Calibri" pitchFamily="34" charset="0"/>
                <a:cs typeface="B Davat" pitchFamily="2" charset="-78"/>
              </a:rPr>
              <a:t>اهداف آرماني					             </a:t>
            </a:r>
            <a:r>
              <a:rPr lang="fa-IR" sz="2800" dirty="0">
                <a:solidFill>
                  <a:srgbClr val="0000CC"/>
                </a:solidFill>
                <a:latin typeface="Calibri" pitchFamily="34" charset="0"/>
                <a:cs typeface="B Davat" pitchFamily="2" charset="-78"/>
              </a:rPr>
              <a:t> </a:t>
            </a:r>
            <a:r>
              <a:rPr lang="en-GB" sz="2400" dirty="0">
                <a:solidFill>
                  <a:srgbClr val="0000CC"/>
                </a:solidFill>
                <a:latin typeface="Calibri" pitchFamily="34" charset="0"/>
                <a:cs typeface="B Davat" pitchFamily="2" charset="-78"/>
              </a:rPr>
              <a:t>( Ideal)</a:t>
            </a:r>
            <a:r>
              <a:rPr lang="en-GB" sz="2800" dirty="0">
                <a:solidFill>
                  <a:srgbClr val="0000CC"/>
                </a:solidFill>
                <a:latin typeface="Calibri" pitchFamily="34" charset="0"/>
                <a:cs typeface="B Davat" pitchFamily="2" charset="-78"/>
              </a:rPr>
              <a:t> </a:t>
            </a:r>
            <a:endParaRPr lang="ar-SA" sz="2800" dirty="0">
              <a:solidFill>
                <a:srgbClr val="0000CC"/>
              </a:solidFill>
              <a:latin typeface="Calibri" pitchFamily="34" charset="0"/>
              <a:cs typeface="B Davat" pitchFamily="2" charset="-78"/>
            </a:endParaRPr>
          </a:p>
        </p:txBody>
      </p:sp>
      <p:sp>
        <p:nvSpPr>
          <p:cNvPr id="3" name="Rectangle 2"/>
          <p:cNvSpPr>
            <a:spLocks noChangeArrowheads="1"/>
          </p:cNvSpPr>
          <p:nvPr/>
        </p:nvSpPr>
        <p:spPr bwMode="auto">
          <a:xfrm>
            <a:off x="1524001" y="3143251"/>
            <a:ext cx="7858125" cy="519113"/>
          </a:xfrm>
          <a:prstGeom prst="rect">
            <a:avLst/>
          </a:prstGeom>
          <a:noFill/>
          <a:ln w="9525">
            <a:noFill/>
            <a:miter lim="800000"/>
            <a:headEnd/>
            <a:tailEnd/>
          </a:ln>
        </p:spPr>
        <p:txBody>
          <a:bodyPr>
            <a:spAutoFit/>
          </a:bodyPr>
          <a:lstStyle/>
          <a:p>
            <a:pPr marL="457200" indent="-457200" algn="r" rtl="1">
              <a:spcBef>
                <a:spcPct val="50000"/>
              </a:spcBef>
            </a:pPr>
            <a:r>
              <a:rPr lang="fa-IR" sz="2800" dirty="0">
                <a:latin typeface="Calibri" pitchFamily="34" charset="0"/>
                <a:cs typeface="B Davat" pitchFamily="2" charset="-78"/>
              </a:rPr>
              <a:t>راهبردها 				                    </a:t>
            </a:r>
            <a:r>
              <a:rPr lang="fa-IR" sz="2800" dirty="0">
                <a:solidFill>
                  <a:srgbClr val="CC3300"/>
                </a:solidFill>
                <a:latin typeface="Calibri" pitchFamily="34" charset="0"/>
                <a:cs typeface="B Davat" pitchFamily="2" charset="-78"/>
              </a:rPr>
              <a:t> </a:t>
            </a:r>
            <a:r>
              <a:rPr lang="en-GB" sz="2400" dirty="0">
                <a:solidFill>
                  <a:srgbClr val="0000CC"/>
                </a:solidFill>
                <a:latin typeface="Calibri" pitchFamily="34" charset="0"/>
                <a:cs typeface="B Davat" pitchFamily="2" charset="-78"/>
              </a:rPr>
              <a:t>(Strategies)</a:t>
            </a:r>
            <a:endParaRPr lang="ar-SA" sz="2400" dirty="0">
              <a:latin typeface="Calibri" pitchFamily="34" charset="0"/>
              <a:cs typeface="B Davat" pitchFamily="2" charset="-78"/>
            </a:endParaRPr>
          </a:p>
        </p:txBody>
      </p:sp>
      <p:sp>
        <p:nvSpPr>
          <p:cNvPr id="4" name="Rectangle 3"/>
          <p:cNvSpPr>
            <a:spLocks noChangeArrowheads="1"/>
          </p:cNvSpPr>
          <p:nvPr/>
        </p:nvSpPr>
        <p:spPr bwMode="auto">
          <a:xfrm>
            <a:off x="1238251" y="4071938"/>
            <a:ext cx="8143875" cy="519112"/>
          </a:xfrm>
          <a:prstGeom prst="rect">
            <a:avLst/>
          </a:prstGeom>
          <a:noFill/>
          <a:ln w="9525">
            <a:noFill/>
            <a:miter lim="800000"/>
            <a:headEnd/>
            <a:tailEnd/>
          </a:ln>
        </p:spPr>
        <p:txBody>
          <a:bodyPr>
            <a:spAutoFit/>
          </a:bodyPr>
          <a:lstStyle/>
          <a:p>
            <a:pPr marL="457200" indent="-457200" algn="r" rtl="1">
              <a:spcBef>
                <a:spcPct val="50000"/>
              </a:spcBef>
            </a:pPr>
            <a:r>
              <a:rPr lang="fa-IR" sz="2800" dirty="0">
                <a:latin typeface="Calibri" pitchFamily="34" charset="0"/>
                <a:cs typeface="B Davat" pitchFamily="2" charset="-78"/>
              </a:rPr>
              <a:t>سياستهاي كلي			                    </a:t>
            </a:r>
            <a:r>
              <a:rPr lang="en-GB" sz="2800" dirty="0">
                <a:latin typeface="Calibri" pitchFamily="34" charset="0"/>
                <a:cs typeface="B Davat" pitchFamily="2" charset="-78"/>
              </a:rPr>
              <a:t>      </a:t>
            </a:r>
            <a:r>
              <a:rPr lang="en-GB" sz="2400" dirty="0">
                <a:solidFill>
                  <a:srgbClr val="0000CC"/>
                </a:solidFill>
                <a:latin typeface="Calibri" pitchFamily="34" charset="0"/>
                <a:cs typeface="B Davat" pitchFamily="2" charset="-78"/>
              </a:rPr>
              <a:t>(General Policies)</a:t>
            </a:r>
            <a:r>
              <a:rPr lang="en-GB" sz="2800" dirty="0">
                <a:solidFill>
                  <a:srgbClr val="0000CC"/>
                </a:solidFill>
                <a:latin typeface="Calibri" pitchFamily="34" charset="0"/>
                <a:cs typeface="B Davat" pitchFamily="2" charset="-78"/>
              </a:rPr>
              <a:t> </a:t>
            </a:r>
            <a:endParaRPr lang="ar-SA" sz="2800" dirty="0">
              <a:solidFill>
                <a:srgbClr val="0000CC"/>
              </a:solidFill>
              <a:latin typeface="Calibri" pitchFamily="34" charset="0"/>
              <a:cs typeface="B Davat" pitchFamily="2" charset="-78"/>
            </a:endParaRPr>
          </a:p>
        </p:txBody>
      </p:sp>
      <p:sp>
        <p:nvSpPr>
          <p:cNvPr id="5" name="Rectangle 4"/>
          <p:cNvSpPr>
            <a:spLocks noChangeArrowheads="1"/>
          </p:cNvSpPr>
          <p:nvPr/>
        </p:nvSpPr>
        <p:spPr bwMode="auto">
          <a:xfrm>
            <a:off x="1524001" y="5000626"/>
            <a:ext cx="7858125" cy="519113"/>
          </a:xfrm>
          <a:prstGeom prst="rect">
            <a:avLst/>
          </a:prstGeom>
          <a:noFill/>
          <a:ln w="9525">
            <a:noFill/>
            <a:miter lim="800000"/>
            <a:headEnd/>
            <a:tailEnd/>
          </a:ln>
        </p:spPr>
        <p:txBody>
          <a:bodyPr>
            <a:spAutoFit/>
          </a:bodyPr>
          <a:lstStyle/>
          <a:p>
            <a:pPr algn="just" rtl="1">
              <a:spcBef>
                <a:spcPct val="20000"/>
              </a:spcBef>
            </a:pPr>
            <a:r>
              <a:rPr lang="fa-IR" sz="2800" dirty="0">
                <a:latin typeface="Calibri" pitchFamily="34" charset="0"/>
                <a:ea typeface="BatangChe" pitchFamily="49" charset="-127"/>
                <a:cs typeface="B Davat" pitchFamily="2" charset="-78"/>
              </a:rPr>
              <a:t>کارآفرینی		                                     </a:t>
            </a:r>
            <a:r>
              <a:rPr lang="en-US" sz="2800" dirty="0">
                <a:solidFill>
                  <a:srgbClr val="0000CC"/>
                </a:solidFill>
                <a:latin typeface="Calibri" pitchFamily="34" charset="0"/>
                <a:ea typeface="BatangChe" pitchFamily="49" charset="-127"/>
                <a:cs typeface="B Davat" pitchFamily="2" charset="-78"/>
              </a:rPr>
              <a:t> </a:t>
            </a:r>
            <a:r>
              <a:rPr lang="en-GB" sz="2400" dirty="0">
                <a:solidFill>
                  <a:srgbClr val="0000CC"/>
                </a:solidFill>
                <a:latin typeface="Calibri" pitchFamily="34" charset="0"/>
                <a:ea typeface="BatangChe" pitchFamily="49" charset="-127"/>
                <a:cs typeface="B Davat" pitchFamily="2" charset="-78"/>
              </a:rPr>
              <a:t>(Entrepreneurship)</a:t>
            </a:r>
            <a:endParaRPr lang="en-US" sz="2400" dirty="0">
              <a:solidFill>
                <a:srgbClr val="0000CC"/>
              </a:solidFill>
              <a:latin typeface="Calibri" pitchFamily="34" charset="0"/>
              <a:cs typeface="B Davat" pitchFamily="2" charset="-78"/>
            </a:endParaRPr>
          </a:p>
        </p:txBody>
      </p:sp>
      <p:pic>
        <p:nvPicPr>
          <p:cNvPr id="6" name="Picture 5" descr="12.gif"/>
          <p:cNvPicPr>
            <a:picLocks noChangeAspect="1"/>
          </p:cNvPicPr>
          <p:nvPr/>
        </p:nvPicPr>
        <p:blipFill>
          <a:blip r:embed="rId2" cstate="print"/>
          <a:srcRect/>
          <a:stretch>
            <a:fillRect/>
          </a:stretch>
        </p:blipFill>
        <p:spPr bwMode="auto">
          <a:xfrm>
            <a:off x="9382125" y="4868863"/>
            <a:ext cx="628650" cy="628650"/>
          </a:xfrm>
          <a:prstGeom prst="rect">
            <a:avLst/>
          </a:prstGeom>
          <a:noFill/>
          <a:ln w="9525">
            <a:noFill/>
            <a:miter lim="800000"/>
            <a:headEnd/>
            <a:tailEnd/>
          </a:ln>
        </p:spPr>
      </p:pic>
      <p:pic>
        <p:nvPicPr>
          <p:cNvPr id="7" name="Picture 6" descr="9.gif"/>
          <p:cNvPicPr>
            <a:picLocks noChangeAspect="1"/>
          </p:cNvPicPr>
          <p:nvPr/>
        </p:nvPicPr>
        <p:blipFill>
          <a:blip r:embed="rId3" cstate="print"/>
          <a:srcRect/>
          <a:stretch>
            <a:fillRect/>
          </a:stretch>
        </p:blipFill>
        <p:spPr bwMode="auto">
          <a:xfrm>
            <a:off x="9382125" y="2133600"/>
            <a:ext cx="628650" cy="628650"/>
          </a:xfrm>
          <a:prstGeom prst="rect">
            <a:avLst/>
          </a:prstGeom>
          <a:noFill/>
          <a:ln w="9525">
            <a:noFill/>
            <a:miter lim="800000"/>
            <a:headEnd/>
            <a:tailEnd/>
          </a:ln>
        </p:spPr>
      </p:pic>
      <p:pic>
        <p:nvPicPr>
          <p:cNvPr id="8" name="Picture 7" descr="10.gif"/>
          <p:cNvPicPr>
            <a:picLocks noChangeAspect="1"/>
          </p:cNvPicPr>
          <p:nvPr/>
        </p:nvPicPr>
        <p:blipFill>
          <a:blip r:embed="rId4" cstate="print"/>
          <a:srcRect/>
          <a:stretch>
            <a:fillRect/>
          </a:stretch>
        </p:blipFill>
        <p:spPr bwMode="auto">
          <a:xfrm>
            <a:off x="9382125" y="3068638"/>
            <a:ext cx="628650" cy="628650"/>
          </a:xfrm>
          <a:prstGeom prst="rect">
            <a:avLst/>
          </a:prstGeom>
          <a:noFill/>
          <a:ln w="9525">
            <a:noFill/>
            <a:miter lim="800000"/>
            <a:headEnd/>
            <a:tailEnd/>
          </a:ln>
        </p:spPr>
      </p:pic>
      <p:pic>
        <p:nvPicPr>
          <p:cNvPr id="9" name="Picture 8" descr="11.gif"/>
          <p:cNvPicPr>
            <a:picLocks noChangeAspect="1"/>
          </p:cNvPicPr>
          <p:nvPr/>
        </p:nvPicPr>
        <p:blipFill>
          <a:blip r:embed="rId5" cstate="print"/>
          <a:srcRect/>
          <a:stretch>
            <a:fillRect/>
          </a:stretch>
        </p:blipFill>
        <p:spPr bwMode="auto">
          <a:xfrm>
            <a:off x="9382125" y="4005263"/>
            <a:ext cx="628650" cy="62865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2E913F20-3FAA-4128-8D06-C3B0AA9DFCF9}" type="slidenum">
              <a:rPr lang="en-US" smtClean="0"/>
              <a:t>37</a:t>
            </a:fld>
            <a:endParaRPr lang="en-US"/>
          </a:p>
        </p:txBody>
      </p:sp>
    </p:spTree>
    <p:extLst>
      <p:ext uri="{BB962C8B-B14F-4D97-AF65-F5344CB8AC3E}">
        <p14:creationId xmlns:p14="http://schemas.microsoft.com/office/powerpoint/2010/main" val="4287029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lide(fromTop)">
                                      <p:cBhvr>
                                        <p:cTn id="16" dur="1000"/>
                                        <p:tgtEl>
                                          <p:spTgt spid="8"/>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lide(fromTop)">
                                      <p:cBhvr>
                                        <p:cTn id="25" dur="1000"/>
                                        <p:tgtEl>
                                          <p:spTgt spid="9"/>
                                        </p:tgtEl>
                                      </p:cBhvr>
                                    </p:animEffect>
                                  </p:childTnLst>
                                </p:cTn>
                              </p:par>
                            </p:childTnLst>
                          </p:cTn>
                        </p:par>
                        <p:par>
                          <p:cTn id="26" fill="hold">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right)">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lide(fromTop)">
                                      <p:cBhvr>
                                        <p:cTn id="34" dur="1000"/>
                                        <p:tgtEl>
                                          <p:spTgt spid="6"/>
                                        </p:tgtEl>
                                      </p:cBhvr>
                                    </p:animEffect>
                                  </p:childTnLst>
                                </p:cTn>
                              </p:par>
                            </p:childTnLst>
                          </p:cTn>
                        </p:par>
                        <p:par>
                          <p:cTn id="35" fill="hold">
                            <p:stCondLst>
                              <p:cond delay="1000"/>
                            </p:stCondLst>
                            <p:childTnLst>
                              <p:par>
                                <p:cTn id="36" presetID="22" presetClass="entr" presetSubtype="2"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right)">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524001" y="2211388"/>
            <a:ext cx="7858125" cy="519112"/>
          </a:xfrm>
          <a:prstGeom prst="rect">
            <a:avLst/>
          </a:prstGeom>
          <a:noFill/>
          <a:ln w="9525">
            <a:noFill/>
            <a:miter lim="800000"/>
            <a:headEnd/>
            <a:tailEnd/>
          </a:ln>
        </p:spPr>
        <p:txBody>
          <a:bodyPr>
            <a:spAutoFit/>
          </a:bodyPr>
          <a:lstStyle/>
          <a:p>
            <a:pPr marL="457200" indent="-457200" algn="r" rtl="1">
              <a:spcBef>
                <a:spcPct val="50000"/>
              </a:spcBef>
            </a:pPr>
            <a:r>
              <a:rPr lang="fa-IR" sz="2800" dirty="0">
                <a:latin typeface="Calibri" pitchFamily="34" charset="0"/>
                <a:cs typeface="B Davat" pitchFamily="2" charset="-78"/>
              </a:rPr>
              <a:t>آینده نگری				                    </a:t>
            </a:r>
            <a:r>
              <a:rPr lang="en-GB" sz="2400" dirty="0">
                <a:solidFill>
                  <a:srgbClr val="0000CC"/>
                </a:solidFill>
                <a:latin typeface="Calibri" pitchFamily="34" charset="0"/>
                <a:cs typeface="B Davat" pitchFamily="2" charset="-78"/>
              </a:rPr>
              <a:t>(</a:t>
            </a:r>
            <a:r>
              <a:rPr lang="en-US" sz="2400" dirty="0">
                <a:solidFill>
                  <a:srgbClr val="0000CC"/>
                </a:solidFill>
                <a:latin typeface="Calibri" pitchFamily="34" charset="0"/>
                <a:cs typeface="B Davat" pitchFamily="2" charset="-78"/>
              </a:rPr>
              <a:t> </a:t>
            </a:r>
            <a:r>
              <a:rPr lang="en-GB" sz="2400" dirty="0">
                <a:solidFill>
                  <a:srgbClr val="0000CC"/>
                </a:solidFill>
                <a:latin typeface="Calibri" pitchFamily="34" charset="0"/>
                <a:cs typeface="B Davat" pitchFamily="2" charset="-78"/>
              </a:rPr>
              <a:t>Futurology)</a:t>
            </a:r>
            <a:endParaRPr lang="ar-SA" sz="2400" dirty="0">
              <a:solidFill>
                <a:srgbClr val="0000CC"/>
              </a:solidFill>
              <a:latin typeface="Calibri" pitchFamily="34" charset="0"/>
              <a:cs typeface="B Davat" pitchFamily="2" charset="-78"/>
            </a:endParaRPr>
          </a:p>
        </p:txBody>
      </p:sp>
      <p:sp>
        <p:nvSpPr>
          <p:cNvPr id="9" name="Rectangle 8"/>
          <p:cNvSpPr>
            <a:spLocks noChangeArrowheads="1"/>
          </p:cNvSpPr>
          <p:nvPr/>
        </p:nvSpPr>
        <p:spPr bwMode="auto">
          <a:xfrm>
            <a:off x="595313" y="3143250"/>
            <a:ext cx="8786813" cy="579438"/>
          </a:xfrm>
          <a:prstGeom prst="rect">
            <a:avLst/>
          </a:prstGeom>
          <a:noFill/>
          <a:ln w="9525">
            <a:noFill/>
            <a:miter lim="800000"/>
            <a:headEnd/>
            <a:tailEnd/>
          </a:ln>
        </p:spPr>
        <p:txBody>
          <a:bodyPr>
            <a:spAutoFit/>
          </a:bodyPr>
          <a:lstStyle/>
          <a:p>
            <a:pPr marL="457200" indent="-457200" algn="r" rtl="1">
              <a:spcBef>
                <a:spcPct val="50000"/>
              </a:spcBef>
            </a:pPr>
            <a:r>
              <a:rPr lang="fa-IR" sz="3200" dirty="0">
                <a:latin typeface="Calibri" pitchFamily="34" charset="0"/>
                <a:ea typeface="Dotum" pitchFamily="34" charset="-127"/>
                <a:cs typeface="B Davat" pitchFamily="2" charset="-78"/>
              </a:rPr>
              <a:t>اصول و مبانی مدیریت </a:t>
            </a:r>
            <a:r>
              <a:rPr lang="en-GB" sz="2400" dirty="0">
                <a:solidFill>
                  <a:srgbClr val="0000CC"/>
                </a:solidFill>
                <a:latin typeface="Calibri" pitchFamily="34" charset="0"/>
                <a:ea typeface="Dotum" pitchFamily="34" charset="-127"/>
                <a:cs typeface="B Davat" pitchFamily="2" charset="-78"/>
              </a:rPr>
              <a:t>(Management Foundation &amp; Principal)</a:t>
            </a:r>
            <a:endParaRPr lang="ar-SA" sz="2400" dirty="0">
              <a:solidFill>
                <a:srgbClr val="0000CC"/>
              </a:solidFill>
              <a:latin typeface="Calibri" pitchFamily="34" charset="0"/>
              <a:ea typeface="Dotum" pitchFamily="34" charset="-127"/>
              <a:cs typeface="B Davat" pitchFamily="2" charset="-78"/>
            </a:endParaRPr>
          </a:p>
        </p:txBody>
      </p:sp>
      <p:sp>
        <p:nvSpPr>
          <p:cNvPr id="10" name="Rectangle 9"/>
          <p:cNvSpPr>
            <a:spLocks noChangeArrowheads="1"/>
          </p:cNvSpPr>
          <p:nvPr/>
        </p:nvSpPr>
        <p:spPr bwMode="auto">
          <a:xfrm>
            <a:off x="1238251" y="4071938"/>
            <a:ext cx="8143875" cy="519112"/>
          </a:xfrm>
          <a:prstGeom prst="rect">
            <a:avLst/>
          </a:prstGeom>
          <a:noFill/>
          <a:ln w="9525">
            <a:noFill/>
            <a:miter lim="800000"/>
            <a:headEnd/>
            <a:tailEnd/>
          </a:ln>
        </p:spPr>
        <p:txBody>
          <a:bodyPr>
            <a:spAutoFit/>
          </a:bodyPr>
          <a:lstStyle/>
          <a:p>
            <a:pPr marL="457200" indent="-457200" algn="r" rtl="1">
              <a:spcBef>
                <a:spcPct val="50000"/>
              </a:spcBef>
            </a:pPr>
            <a:r>
              <a:rPr lang="fa-IR" sz="2800" dirty="0">
                <a:latin typeface="Calibri" pitchFamily="34" charset="0"/>
                <a:cs typeface="B Davat" pitchFamily="2" charset="-78"/>
              </a:rPr>
              <a:t>مدیریت دانائی		                   </a:t>
            </a:r>
            <a:r>
              <a:rPr lang="fa-IR" sz="2800" dirty="0">
                <a:solidFill>
                  <a:srgbClr val="0000CC"/>
                </a:solidFill>
                <a:latin typeface="Calibri" pitchFamily="34" charset="0"/>
                <a:cs typeface="B Davat" pitchFamily="2" charset="-78"/>
              </a:rPr>
              <a:t> </a:t>
            </a:r>
            <a:r>
              <a:rPr lang="en-US" sz="2800" dirty="0">
                <a:solidFill>
                  <a:srgbClr val="0000CC"/>
                </a:solidFill>
                <a:latin typeface="Calibri" pitchFamily="34" charset="0"/>
                <a:cs typeface="B Davat" pitchFamily="2" charset="-78"/>
              </a:rPr>
              <a:t>    </a:t>
            </a:r>
            <a:r>
              <a:rPr lang="en-GB" sz="2400" dirty="0">
                <a:solidFill>
                  <a:srgbClr val="0000CC"/>
                </a:solidFill>
                <a:latin typeface="Calibri" pitchFamily="34" charset="0"/>
                <a:cs typeface="B Davat" pitchFamily="2" charset="-78"/>
              </a:rPr>
              <a:t>(Knowledge Management)</a:t>
            </a:r>
            <a:endParaRPr lang="ar-SA" sz="2400" dirty="0">
              <a:solidFill>
                <a:srgbClr val="0000CC"/>
              </a:solidFill>
              <a:latin typeface="Calibri" pitchFamily="34" charset="0"/>
              <a:cs typeface="B Davat" pitchFamily="2" charset="-78"/>
            </a:endParaRPr>
          </a:p>
        </p:txBody>
      </p:sp>
      <p:sp>
        <p:nvSpPr>
          <p:cNvPr id="11" name="Rectangle 10"/>
          <p:cNvSpPr>
            <a:spLocks noChangeArrowheads="1"/>
          </p:cNvSpPr>
          <p:nvPr/>
        </p:nvSpPr>
        <p:spPr bwMode="auto">
          <a:xfrm>
            <a:off x="1524001" y="5000626"/>
            <a:ext cx="7858125" cy="519113"/>
          </a:xfrm>
          <a:prstGeom prst="rect">
            <a:avLst/>
          </a:prstGeom>
          <a:noFill/>
          <a:ln w="9525">
            <a:noFill/>
            <a:miter lim="800000"/>
            <a:headEnd/>
            <a:tailEnd/>
          </a:ln>
        </p:spPr>
        <p:txBody>
          <a:bodyPr>
            <a:spAutoFit/>
          </a:bodyPr>
          <a:lstStyle/>
          <a:p>
            <a:pPr algn="just" rtl="1">
              <a:spcBef>
                <a:spcPct val="20000"/>
              </a:spcBef>
            </a:pPr>
            <a:r>
              <a:rPr lang="fa-IR" sz="2800" dirty="0">
                <a:latin typeface="Calibri" pitchFamily="34" charset="0"/>
                <a:cs typeface="B Davat" pitchFamily="2" charset="-78"/>
              </a:rPr>
              <a:t>مدیریت کیفیت 			</a:t>
            </a:r>
            <a:r>
              <a:rPr lang="fa-IR" sz="2800" dirty="0">
                <a:solidFill>
                  <a:srgbClr val="0000CC"/>
                </a:solidFill>
                <a:latin typeface="Calibri" pitchFamily="34" charset="0"/>
                <a:cs typeface="B Davat" pitchFamily="2" charset="-78"/>
              </a:rPr>
              <a:t>              </a:t>
            </a:r>
            <a:r>
              <a:rPr lang="en-GB" sz="2400" dirty="0">
                <a:solidFill>
                  <a:srgbClr val="0000CC"/>
                </a:solidFill>
                <a:latin typeface="Calibri" pitchFamily="34" charset="0"/>
                <a:cs typeface="B Davat" pitchFamily="2" charset="-78"/>
              </a:rPr>
              <a:t>(Quality Management)</a:t>
            </a:r>
            <a:endParaRPr lang="en-US" sz="2400" dirty="0">
              <a:solidFill>
                <a:srgbClr val="0000CC"/>
              </a:solidFill>
              <a:latin typeface="Calibri" pitchFamily="34" charset="0"/>
              <a:cs typeface="B Davat" pitchFamily="2" charset="-78"/>
            </a:endParaRPr>
          </a:p>
        </p:txBody>
      </p:sp>
      <p:pic>
        <p:nvPicPr>
          <p:cNvPr id="60425" name="Picture 11" descr="16.gif"/>
          <p:cNvPicPr>
            <a:picLocks noChangeAspect="1"/>
          </p:cNvPicPr>
          <p:nvPr/>
        </p:nvPicPr>
        <p:blipFill>
          <a:blip r:embed="rId2" cstate="print"/>
          <a:srcRect/>
          <a:stretch>
            <a:fillRect/>
          </a:stretch>
        </p:blipFill>
        <p:spPr bwMode="auto">
          <a:xfrm>
            <a:off x="9382125" y="4929188"/>
            <a:ext cx="628650" cy="628650"/>
          </a:xfrm>
          <a:prstGeom prst="rect">
            <a:avLst/>
          </a:prstGeom>
          <a:noFill/>
          <a:ln w="9525">
            <a:noFill/>
            <a:miter lim="800000"/>
            <a:headEnd/>
            <a:tailEnd/>
          </a:ln>
        </p:spPr>
      </p:pic>
      <p:pic>
        <p:nvPicPr>
          <p:cNvPr id="60426" name="Picture 12" descr="13.gif"/>
          <p:cNvPicPr>
            <a:picLocks noChangeAspect="1"/>
          </p:cNvPicPr>
          <p:nvPr/>
        </p:nvPicPr>
        <p:blipFill>
          <a:blip r:embed="rId3" cstate="print"/>
          <a:srcRect/>
          <a:stretch>
            <a:fillRect/>
          </a:stretch>
        </p:blipFill>
        <p:spPr bwMode="auto">
          <a:xfrm>
            <a:off x="9382125" y="2071688"/>
            <a:ext cx="628650" cy="628650"/>
          </a:xfrm>
          <a:prstGeom prst="rect">
            <a:avLst/>
          </a:prstGeom>
          <a:noFill/>
          <a:ln w="9525">
            <a:noFill/>
            <a:miter lim="800000"/>
            <a:headEnd/>
            <a:tailEnd/>
          </a:ln>
        </p:spPr>
      </p:pic>
      <p:pic>
        <p:nvPicPr>
          <p:cNvPr id="60427" name="Picture 13" descr="14.gif"/>
          <p:cNvPicPr>
            <a:picLocks noChangeAspect="1"/>
          </p:cNvPicPr>
          <p:nvPr/>
        </p:nvPicPr>
        <p:blipFill>
          <a:blip r:embed="rId4" cstate="print"/>
          <a:srcRect/>
          <a:stretch>
            <a:fillRect/>
          </a:stretch>
        </p:blipFill>
        <p:spPr bwMode="auto">
          <a:xfrm>
            <a:off x="9382125" y="3071813"/>
            <a:ext cx="628650" cy="628650"/>
          </a:xfrm>
          <a:prstGeom prst="rect">
            <a:avLst/>
          </a:prstGeom>
          <a:noFill/>
          <a:ln w="9525">
            <a:noFill/>
            <a:miter lim="800000"/>
            <a:headEnd/>
            <a:tailEnd/>
          </a:ln>
        </p:spPr>
      </p:pic>
      <p:pic>
        <p:nvPicPr>
          <p:cNvPr id="60428" name="Picture 14" descr="15.gif"/>
          <p:cNvPicPr>
            <a:picLocks noChangeAspect="1"/>
          </p:cNvPicPr>
          <p:nvPr/>
        </p:nvPicPr>
        <p:blipFill>
          <a:blip r:embed="rId5" cstate="print"/>
          <a:srcRect/>
          <a:stretch>
            <a:fillRect/>
          </a:stretch>
        </p:blipFill>
        <p:spPr bwMode="auto">
          <a:xfrm>
            <a:off x="9382125" y="4000500"/>
            <a:ext cx="628650" cy="6286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2E913F20-3FAA-4128-8D06-C3B0AA9DFCF9}" type="slidenum">
              <a:rPr lang="en-US" smtClean="0"/>
              <a:t>38</a:t>
            </a:fld>
            <a:endParaRPr lang="en-US"/>
          </a:p>
        </p:txBody>
      </p:sp>
    </p:spTree>
    <p:extLst>
      <p:ext uri="{BB962C8B-B14F-4D97-AF65-F5344CB8AC3E}">
        <p14:creationId xmlns:p14="http://schemas.microsoft.com/office/powerpoint/2010/main" val="2951211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000"/>
                                        <p:tgtEl>
                                          <p:spTgt spid="8"/>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1000"/>
                                        <p:tgtEl>
                                          <p:spTgt spid="9"/>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1000"/>
                                        <p:tgtEl>
                                          <p:spTgt spid="10"/>
                                        </p:tgtEl>
                                      </p:cBhvr>
                                    </p:animEffect>
                                  </p:childTnLst>
                                </p:cTn>
                              </p:par>
                            </p:childTnLst>
                          </p:cTn>
                        </p:par>
                        <p:par>
                          <p:cTn id="16" fill="hold">
                            <p:stCondLst>
                              <p:cond delay="3000"/>
                            </p:stCondLst>
                            <p:childTnLst>
                              <p:par>
                                <p:cTn id="17" presetID="2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023937" y="2762251"/>
            <a:ext cx="8429626" cy="519113"/>
          </a:xfrm>
          <a:prstGeom prst="rect">
            <a:avLst/>
          </a:prstGeom>
          <a:noFill/>
          <a:ln w="9525">
            <a:noFill/>
            <a:miter lim="800000"/>
            <a:headEnd/>
            <a:tailEnd/>
          </a:ln>
        </p:spPr>
        <p:txBody>
          <a:bodyPr>
            <a:spAutoFit/>
          </a:bodyPr>
          <a:lstStyle/>
          <a:p>
            <a:pPr marL="457200" indent="-457200" algn="r" rtl="1">
              <a:spcBef>
                <a:spcPct val="50000"/>
              </a:spcBef>
            </a:pPr>
            <a:r>
              <a:rPr lang="fa-IR" sz="2800" dirty="0">
                <a:latin typeface="Calibri" pitchFamily="34" charset="0"/>
                <a:cs typeface="B Davat" pitchFamily="2" charset="-78"/>
              </a:rPr>
              <a:t>خد مات 					                         </a:t>
            </a:r>
            <a:r>
              <a:rPr lang="fa-IR" sz="2800" dirty="0">
                <a:solidFill>
                  <a:srgbClr val="0000CC"/>
                </a:solidFill>
                <a:latin typeface="Calibri" pitchFamily="34" charset="0"/>
                <a:cs typeface="B Davat" pitchFamily="2" charset="-78"/>
              </a:rPr>
              <a:t> </a:t>
            </a:r>
            <a:r>
              <a:rPr lang="en-GB" sz="2400" dirty="0">
                <a:solidFill>
                  <a:srgbClr val="0000CC"/>
                </a:solidFill>
                <a:latin typeface="Calibri" pitchFamily="34" charset="0"/>
                <a:cs typeface="B Davat" pitchFamily="2" charset="-78"/>
              </a:rPr>
              <a:t>(Services)</a:t>
            </a:r>
            <a:endParaRPr lang="ar-SA" sz="2400" dirty="0">
              <a:solidFill>
                <a:srgbClr val="0000CC"/>
              </a:solidFill>
              <a:latin typeface="Calibri" pitchFamily="34" charset="0"/>
              <a:cs typeface="B Davat" pitchFamily="2" charset="-78"/>
            </a:endParaRPr>
          </a:p>
        </p:txBody>
      </p:sp>
      <p:sp>
        <p:nvSpPr>
          <p:cNvPr id="5" name="Rectangle 4"/>
          <p:cNvSpPr>
            <a:spLocks noChangeArrowheads="1"/>
          </p:cNvSpPr>
          <p:nvPr/>
        </p:nvSpPr>
        <p:spPr bwMode="auto">
          <a:xfrm>
            <a:off x="1238251" y="3657601"/>
            <a:ext cx="8143875" cy="519113"/>
          </a:xfrm>
          <a:prstGeom prst="rect">
            <a:avLst/>
          </a:prstGeom>
          <a:noFill/>
          <a:ln w="9525">
            <a:noFill/>
            <a:miter lim="800000"/>
            <a:headEnd/>
            <a:tailEnd/>
          </a:ln>
        </p:spPr>
        <p:txBody>
          <a:bodyPr>
            <a:spAutoFit/>
          </a:bodyPr>
          <a:lstStyle/>
          <a:p>
            <a:pPr marL="457200" indent="-457200" algn="r" rtl="1">
              <a:spcBef>
                <a:spcPct val="50000"/>
              </a:spcBef>
            </a:pPr>
            <a:r>
              <a:rPr lang="fa-IR" sz="2800" dirty="0">
                <a:latin typeface="Calibri" pitchFamily="34" charset="0"/>
                <a:cs typeface="B Davat" pitchFamily="2" charset="-78"/>
              </a:rPr>
              <a:t>سخن بزرگان 			                       </a:t>
            </a:r>
            <a:r>
              <a:rPr lang="en-GB" sz="2400" dirty="0">
                <a:solidFill>
                  <a:srgbClr val="0000CC"/>
                </a:solidFill>
                <a:latin typeface="Calibri" pitchFamily="34" charset="0"/>
                <a:cs typeface="B Davat" pitchFamily="2" charset="-78"/>
              </a:rPr>
              <a:t>(Great Speeches)</a:t>
            </a:r>
            <a:endParaRPr lang="ar-SA" sz="2400" dirty="0">
              <a:solidFill>
                <a:srgbClr val="0000CC"/>
              </a:solidFill>
              <a:latin typeface="Calibri" pitchFamily="34" charset="0"/>
              <a:cs typeface="B Davat" pitchFamily="2" charset="-78"/>
            </a:endParaRPr>
          </a:p>
        </p:txBody>
      </p:sp>
      <p:pic>
        <p:nvPicPr>
          <p:cNvPr id="61446" name="Picture 5" descr="17.gif"/>
          <p:cNvPicPr>
            <a:picLocks noChangeAspect="1"/>
          </p:cNvPicPr>
          <p:nvPr/>
        </p:nvPicPr>
        <p:blipFill>
          <a:blip r:embed="rId2" cstate="print"/>
          <a:srcRect/>
          <a:stretch>
            <a:fillRect/>
          </a:stretch>
        </p:blipFill>
        <p:spPr bwMode="auto">
          <a:xfrm>
            <a:off x="9382125" y="2643188"/>
            <a:ext cx="628650" cy="628650"/>
          </a:xfrm>
          <a:prstGeom prst="rect">
            <a:avLst/>
          </a:prstGeom>
          <a:noFill/>
          <a:ln w="9525">
            <a:noFill/>
            <a:miter lim="800000"/>
            <a:headEnd/>
            <a:tailEnd/>
          </a:ln>
        </p:spPr>
      </p:pic>
      <p:pic>
        <p:nvPicPr>
          <p:cNvPr id="61447" name="Picture 6" descr="18.gif"/>
          <p:cNvPicPr>
            <a:picLocks noChangeAspect="1"/>
          </p:cNvPicPr>
          <p:nvPr/>
        </p:nvPicPr>
        <p:blipFill>
          <a:blip r:embed="rId3" cstate="print"/>
          <a:srcRect/>
          <a:stretch>
            <a:fillRect/>
          </a:stretch>
        </p:blipFill>
        <p:spPr bwMode="auto">
          <a:xfrm>
            <a:off x="9396413" y="3586163"/>
            <a:ext cx="628650" cy="6286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2E913F20-3FAA-4128-8D06-C3B0AA9DFCF9}" type="slidenum">
              <a:rPr lang="en-US" smtClean="0"/>
              <a:t>39</a:t>
            </a:fld>
            <a:endParaRPr lang="en-US"/>
          </a:p>
        </p:txBody>
      </p:sp>
    </p:spTree>
    <p:extLst>
      <p:ext uri="{BB962C8B-B14F-4D97-AF65-F5344CB8AC3E}">
        <p14:creationId xmlns:p14="http://schemas.microsoft.com/office/powerpoint/2010/main" val="1316948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49427" y="369421"/>
            <a:ext cx="8316700" cy="523220"/>
          </a:xfrm>
          <a:prstGeom prst="rect">
            <a:avLst/>
          </a:prstGeom>
        </p:spPr>
        <p:txBody>
          <a:bodyPr wrap="none">
            <a:spAutoFit/>
          </a:bodyPr>
          <a:lstStyle/>
          <a:p>
            <a:pPr algn="ctr">
              <a:defRPr/>
            </a:pPr>
            <a:r>
              <a:rPr lang="fa-IR" sz="2800" dirty="0">
                <a:effectLst>
                  <a:outerShdw blurRad="38100" dist="38100" dir="2700000" algn="tl">
                    <a:srgbClr val="C0C0C0"/>
                  </a:outerShdw>
                </a:effectLst>
                <a:latin typeface="Tahoma" pitchFamily="34" charset="0"/>
                <a:cs typeface="B Titr" pitchFamily="2" charset="-78"/>
              </a:rPr>
              <a:t>ورود مفهوم استراتژی و سیر تحول آن درعرصه سازمان و مدیریت</a:t>
            </a:r>
            <a:r>
              <a:rPr lang="en-US" sz="2000" dirty="0">
                <a:effectLst>
                  <a:outerShdw blurRad="38100" dist="38100" dir="2700000" algn="tl">
                    <a:srgbClr val="C0C0C0"/>
                  </a:outerShdw>
                </a:effectLst>
                <a:latin typeface="Tahoma" pitchFamily="34" charset="0"/>
                <a:cs typeface="B Titr" pitchFamily="2" charset="-78"/>
              </a:rPr>
              <a:t> </a:t>
            </a:r>
          </a:p>
        </p:txBody>
      </p:sp>
      <p:graphicFrame>
        <p:nvGraphicFramePr>
          <p:cNvPr id="17" name="Group 2"/>
          <p:cNvGraphicFramePr>
            <a:graphicFrameLocks noGrp="1"/>
          </p:cNvGraphicFramePr>
          <p:nvPr/>
        </p:nvGraphicFramePr>
        <p:xfrm>
          <a:off x="2024064" y="1412875"/>
          <a:ext cx="7858125" cy="1274064"/>
        </p:xfrm>
        <a:graphic>
          <a:graphicData uri="http://schemas.openxmlformats.org/drawingml/2006/table">
            <a:tbl>
              <a:tblPr rtl="1"/>
              <a:tblGrid>
                <a:gridCol w="1354138">
                  <a:extLst>
                    <a:ext uri="{9D8B030D-6E8A-4147-A177-3AD203B41FA5}">
                      <a16:colId xmlns:a16="http://schemas.microsoft.com/office/drawing/2014/main" val="20000"/>
                    </a:ext>
                  </a:extLst>
                </a:gridCol>
                <a:gridCol w="1150937">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gridCol w="1897063">
                  <a:extLst>
                    <a:ext uri="{9D8B030D-6E8A-4147-A177-3AD203B41FA5}">
                      <a16:colId xmlns:a16="http://schemas.microsoft.com/office/drawing/2014/main" val="20003"/>
                    </a:ext>
                  </a:extLst>
                </a:gridCol>
                <a:gridCol w="2033587">
                  <a:extLst>
                    <a:ext uri="{9D8B030D-6E8A-4147-A177-3AD203B41FA5}">
                      <a16:colId xmlns:a16="http://schemas.microsoft.com/office/drawing/2014/main" val="20004"/>
                    </a:ext>
                  </a:extLst>
                </a:gridCol>
              </a:tblGrid>
              <a:tr h="401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rgbClr val="0000CC"/>
                          </a:solidFill>
                          <a:effectLst/>
                          <a:latin typeface="Arial" pitchFamily="34" charset="0"/>
                          <a:cs typeface="B Titr" pitchFamily="2" charset="-78"/>
                        </a:rPr>
                        <a:t>زمان</a:t>
                      </a:r>
                      <a:endParaRPr kumimoji="0" lang="en-US" sz="1600" b="0" i="0" u="none" strike="noStrike" cap="none" normalizeH="0" baseline="0" dirty="0" smtClean="0">
                        <a:ln>
                          <a:noFill/>
                        </a:ln>
                        <a:solidFill>
                          <a:srgbClr val="0000CC"/>
                        </a:solidFill>
                        <a:effectLst/>
                        <a:latin typeface="Arial" pitchFamily="34" charset="0"/>
                        <a:cs typeface="B Titr" pitchFamily="2" charset="-78"/>
                      </a:endParaRPr>
                    </a:p>
                  </a:txBody>
                  <a:tcPr anchor="ctr" horzOverflow="overflow">
                    <a:lnL w="28575" cap="flat" cmpd="sng" algn="ctr">
                      <a:solidFill>
                        <a:srgbClr val="6600C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6600C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2DCDB">
                        <a:alpha val="7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rgbClr val="0000CC"/>
                          </a:solidFill>
                          <a:effectLst/>
                          <a:latin typeface="Arial" pitchFamily="34" charset="0"/>
                          <a:cs typeface="B Titr" pitchFamily="2" charset="-78"/>
                        </a:rPr>
                        <a:t>اندازه سازمان</a:t>
                      </a:r>
                      <a:endParaRPr kumimoji="0" lang="en-US" sz="1600" b="0" i="0" u="none" strike="noStrike" cap="none" normalizeH="0" baseline="0" smtClean="0">
                        <a:ln>
                          <a:noFill/>
                        </a:ln>
                        <a:solidFill>
                          <a:srgbClr val="0000CC"/>
                        </a:solidFill>
                        <a:effectLst/>
                        <a:latin typeface="Arial" pitchFamily="34" charset="0"/>
                        <a:cs typeface="B Titr"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6600C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2DCDB">
                        <a:alpha val="7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rgbClr val="0000CC"/>
                          </a:solidFill>
                          <a:effectLst/>
                          <a:latin typeface="Arial" pitchFamily="34" charset="0"/>
                          <a:cs typeface="B Titr" pitchFamily="2" charset="-78"/>
                        </a:rPr>
                        <a:t>وضعیت محیط</a:t>
                      </a:r>
                      <a:endParaRPr kumimoji="0" lang="en-US" sz="1600" b="0" i="0" u="none" strike="noStrike" cap="none" normalizeH="0" baseline="0" smtClean="0">
                        <a:ln>
                          <a:noFill/>
                        </a:ln>
                        <a:solidFill>
                          <a:srgbClr val="0000CC"/>
                        </a:solidFill>
                        <a:effectLst/>
                        <a:latin typeface="Arial" pitchFamily="34" charset="0"/>
                        <a:cs typeface="B Titr"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6600C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2DCDB">
                        <a:alpha val="7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rgbClr val="0000CC"/>
                          </a:solidFill>
                          <a:effectLst/>
                          <a:latin typeface="Arial" pitchFamily="34" charset="0"/>
                          <a:cs typeface="B Titr" pitchFamily="2" charset="-78"/>
                        </a:rPr>
                        <a:t>نقش مدیر</a:t>
                      </a:r>
                      <a:endParaRPr kumimoji="0" lang="en-US" sz="1600" b="0" i="0" u="none" strike="noStrike" cap="none" normalizeH="0" baseline="0" smtClean="0">
                        <a:ln>
                          <a:noFill/>
                        </a:ln>
                        <a:solidFill>
                          <a:srgbClr val="0000CC"/>
                        </a:solidFill>
                        <a:effectLst/>
                        <a:latin typeface="Arial" pitchFamily="34" charset="0"/>
                        <a:cs typeface="B Titr"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6600C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2DCDB">
                        <a:alpha val="7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rgbClr val="0000CC"/>
                          </a:solidFill>
                          <a:effectLst/>
                          <a:latin typeface="Arial" pitchFamily="34" charset="0"/>
                          <a:cs typeface="B Titr" pitchFamily="2" charset="-78"/>
                        </a:rPr>
                        <a:t>الگوی اساسی مدیریت وبرنامه ریزی</a:t>
                      </a:r>
                      <a:endParaRPr kumimoji="0" lang="en-US" sz="1600" b="0" i="0" u="none" strike="noStrike" cap="none" normalizeH="0" baseline="0" smtClean="0">
                        <a:ln>
                          <a:noFill/>
                        </a:ln>
                        <a:solidFill>
                          <a:srgbClr val="0000CC"/>
                        </a:solidFill>
                        <a:effectLst/>
                        <a:latin typeface="Arial" pitchFamily="34" charset="0"/>
                        <a:cs typeface="B Titr"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rgbClr val="6600CC"/>
                      </a:solidFill>
                      <a:prstDash val="solid"/>
                      <a:round/>
                      <a:headEnd type="none" w="med" len="med"/>
                      <a:tailEnd type="none" w="med" len="med"/>
                    </a:lnR>
                    <a:lnT w="28575" cap="flat" cmpd="sng" algn="ctr">
                      <a:solidFill>
                        <a:srgbClr val="6600C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2DCDB">
                        <a:alpha val="70195"/>
                      </a:srgbClr>
                    </a:solidFill>
                  </a:tcPr>
                </a:tc>
                <a:extLst>
                  <a:ext uri="{0D108BD9-81ED-4DB2-BD59-A6C34878D82A}">
                    <a16:rowId xmlns:a16="http://schemas.microsoft.com/office/drawing/2014/main" val="10000"/>
                  </a:ext>
                </a:extLst>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rgbClr val="D60000"/>
                          </a:solidFill>
                          <a:effectLst/>
                          <a:latin typeface="Arial" pitchFamily="34" charset="0"/>
                          <a:cs typeface="B Nazanin" pitchFamily="2" charset="-78"/>
                        </a:rPr>
                        <a:t>گذشته</a:t>
                      </a:r>
                      <a:endParaRPr kumimoji="0" lang="en-US" sz="2000" b="1" i="0" u="none" strike="noStrike" cap="none" normalizeH="0" baseline="0" smtClean="0">
                        <a:ln>
                          <a:noFill/>
                        </a:ln>
                        <a:solidFill>
                          <a:srgbClr val="D60000"/>
                        </a:solidFill>
                        <a:effectLst/>
                        <a:latin typeface="Arial" pitchFamily="34" charset="0"/>
                        <a:cs typeface="B Nazanin" pitchFamily="2" charset="-78"/>
                      </a:endParaRPr>
                    </a:p>
                  </a:txBody>
                  <a:tcPr anchor="ctr" horzOverflow="overflow">
                    <a:lnL w="28575" cap="flat" cmpd="sng" algn="ctr">
                      <a:solidFill>
                        <a:srgbClr val="6600C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6600CC"/>
                      </a:solidFill>
                      <a:prstDash val="solid"/>
                      <a:round/>
                      <a:headEnd type="none" w="med" len="med"/>
                      <a:tailEnd type="none" w="med" len="med"/>
                    </a:lnB>
                    <a:lnTlToBr>
                      <a:noFill/>
                    </a:lnTlToBr>
                    <a:lnBlToTr>
                      <a:noFill/>
                    </a:lnBlToTr>
                    <a:solidFill>
                      <a:srgbClr val="D99694">
                        <a:alpha val="3999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pitchFamily="34" charset="0"/>
                          <a:cs typeface="B Nazanin" pitchFamily="2" charset="-78"/>
                        </a:rPr>
                        <a:t>کوچک</a:t>
                      </a:r>
                      <a:endParaRPr kumimoji="0" lang="en-US" sz="20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6600CC"/>
                      </a:solidFill>
                      <a:prstDash val="solid"/>
                      <a:round/>
                      <a:headEnd type="none" w="med" len="med"/>
                      <a:tailEnd type="none" w="med" len="med"/>
                    </a:lnB>
                    <a:lnTlToBr>
                      <a:noFill/>
                    </a:lnTlToBr>
                    <a:lnBlToTr>
                      <a:noFill/>
                    </a:lnBlToTr>
                    <a:solidFill>
                      <a:srgbClr val="D99694">
                        <a:alpha val="3999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pitchFamily="34" charset="0"/>
                          <a:cs typeface="B Nazanin" pitchFamily="2" charset="-78"/>
                        </a:rPr>
                        <a:t>ایستا</a:t>
                      </a:r>
                      <a:endParaRPr kumimoji="0" lang="en-US" sz="20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6600CC"/>
                      </a:solidFill>
                      <a:prstDash val="solid"/>
                      <a:round/>
                      <a:headEnd type="none" w="med" len="med"/>
                      <a:tailEnd type="none" w="med" len="med"/>
                    </a:lnB>
                    <a:lnTlToBr>
                      <a:noFill/>
                    </a:lnTlToBr>
                    <a:lnBlToTr>
                      <a:noFill/>
                    </a:lnBlToTr>
                    <a:solidFill>
                      <a:srgbClr val="D99694">
                        <a:alpha val="3999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pitchFamily="34" charset="0"/>
                          <a:cs typeface="B Nazanin" pitchFamily="2" charset="-78"/>
                        </a:rPr>
                        <a:t>تصمیم گیر</a:t>
                      </a:r>
                      <a:endParaRPr kumimoji="0" lang="en-US" sz="20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6600CC"/>
                      </a:solidFill>
                      <a:prstDash val="solid"/>
                      <a:round/>
                      <a:headEnd type="none" w="med" len="med"/>
                      <a:tailEnd type="none" w="med" len="med"/>
                    </a:lnB>
                    <a:lnTlToBr>
                      <a:noFill/>
                    </a:lnTlToBr>
                    <a:lnBlToTr>
                      <a:noFill/>
                    </a:lnBlToTr>
                    <a:solidFill>
                      <a:srgbClr val="D99694">
                        <a:alpha val="3999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pitchFamily="34" charset="0"/>
                          <a:cs typeface="B Nazanin" pitchFamily="2" charset="-78"/>
                        </a:rPr>
                        <a:t>بودجه بندی</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tx1"/>
                          </a:solidFill>
                          <a:effectLst/>
                          <a:latin typeface="Arial" pitchFamily="34" charset="0"/>
                          <a:cs typeface="B Nazanin" pitchFamily="2" charset="-78"/>
                        </a:rPr>
                        <a:t>(یکساله)</a:t>
                      </a:r>
                      <a:endParaRPr kumimoji="0" lang="en-US" sz="18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rgbClr val="6600C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6600CC"/>
                      </a:solidFill>
                      <a:prstDash val="solid"/>
                      <a:round/>
                      <a:headEnd type="none" w="med" len="med"/>
                      <a:tailEnd type="none" w="med" len="med"/>
                    </a:lnB>
                    <a:lnTlToBr>
                      <a:noFill/>
                    </a:lnTlToBr>
                    <a:lnBlToTr>
                      <a:noFill/>
                    </a:lnBlToTr>
                    <a:solidFill>
                      <a:srgbClr val="D99694">
                        <a:alpha val="39999"/>
                      </a:srgbClr>
                    </a:solidFill>
                  </a:tcPr>
                </a:tc>
                <a:extLst>
                  <a:ext uri="{0D108BD9-81ED-4DB2-BD59-A6C34878D82A}">
                    <a16:rowId xmlns:a16="http://schemas.microsoft.com/office/drawing/2014/main" val="10001"/>
                  </a:ext>
                </a:extLst>
              </a:tr>
            </a:tbl>
          </a:graphicData>
        </a:graphic>
      </p:graphicFrame>
      <p:graphicFrame>
        <p:nvGraphicFramePr>
          <p:cNvPr id="18" name="Group 23"/>
          <p:cNvGraphicFramePr>
            <a:graphicFrameLocks noGrp="1"/>
          </p:cNvGraphicFramePr>
          <p:nvPr/>
        </p:nvGraphicFramePr>
        <p:xfrm>
          <a:off x="2024063" y="2711450"/>
          <a:ext cx="7853362" cy="762000"/>
        </p:xfrm>
        <a:graphic>
          <a:graphicData uri="http://schemas.openxmlformats.org/drawingml/2006/table">
            <a:tbl>
              <a:tblPr rtl="1"/>
              <a:tblGrid>
                <a:gridCol w="1352550">
                  <a:extLst>
                    <a:ext uri="{9D8B030D-6E8A-4147-A177-3AD203B41FA5}">
                      <a16:colId xmlns:a16="http://schemas.microsoft.com/office/drawing/2014/main" val="20000"/>
                    </a:ext>
                  </a:extLst>
                </a:gridCol>
                <a:gridCol w="1150937">
                  <a:extLst>
                    <a:ext uri="{9D8B030D-6E8A-4147-A177-3AD203B41FA5}">
                      <a16:colId xmlns:a16="http://schemas.microsoft.com/office/drawing/2014/main" val="20001"/>
                    </a:ext>
                  </a:extLst>
                </a:gridCol>
                <a:gridCol w="1420813">
                  <a:extLst>
                    <a:ext uri="{9D8B030D-6E8A-4147-A177-3AD203B41FA5}">
                      <a16:colId xmlns:a16="http://schemas.microsoft.com/office/drawing/2014/main" val="20002"/>
                    </a:ext>
                  </a:extLst>
                </a:gridCol>
                <a:gridCol w="1895475">
                  <a:extLst>
                    <a:ext uri="{9D8B030D-6E8A-4147-A177-3AD203B41FA5}">
                      <a16:colId xmlns:a16="http://schemas.microsoft.com/office/drawing/2014/main" val="20003"/>
                    </a:ext>
                  </a:extLst>
                </a:gridCol>
                <a:gridCol w="2033587">
                  <a:extLst>
                    <a:ext uri="{9D8B030D-6E8A-4147-A177-3AD203B41FA5}">
                      <a16:colId xmlns:a16="http://schemas.microsoft.com/office/drawing/2014/main" val="20004"/>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rgbClr val="FF0000"/>
                          </a:solidFill>
                          <a:effectLst/>
                          <a:latin typeface="Arial" pitchFamily="34" charset="0"/>
                          <a:cs typeface="B Nazanin" pitchFamily="2" charset="-78"/>
                        </a:rPr>
                        <a:t>1970-1945</a:t>
                      </a:r>
                      <a:endParaRPr kumimoji="0" lang="en-US" sz="1800" b="1" i="0" u="none" strike="noStrike" cap="none" normalizeH="0" baseline="0" dirty="0" smtClean="0">
                        <a:ln>
                          <a:noFill/>
                        </a:ln>
                        <a:solidFill>
                          <a:srgbClr val="FF0000"/>
                        </a:solidFill>
                        <a:effectLst/>
                        <a:latin typeface="Arial" pitchFamily="34" charset="0"/>
                        <a:cs typeface="B Nazanin" pitchFamily="2" charset="-78"/>
                      </a:endParaRPr>
                    </a:p>
                  </a:txBody>
                  <a:tcPr anchor="ctr" horzOverflow="overflow">
                    <a:lnL w="28575" cap="flat" cmpd="sng" algn="ctr">
                      <a:solidFill>
                        <a:srgbClr val="CC6600"/>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CC6600"/>
                      </a:solidFill>
                      <a:prstDash val="solid"/>
                      <a:round/>
                      <a:headEnd type="none" w="med" len="med"/>
                      <a:tailEnd type="none" w="med" len="med"/>
                    </a:lnT>
                    <a:lnB w="28575" cap="flat" cmpd="sng" algn="ctr">
                      <a:solidFill>
                        <a:srgbClr val="CC6600"/>
                      </a:solidFill>
                      <a:prstDash val="solid"/>
                      <a:round/>
                      <a:headEnd type="none" w="med" len="med"/>
                      <a:tailEnd type="none" w="med" len="med"/>
                    </a:lnB>
                    <a:lnTlToBr>
                      <a:noFill/>
                    </a:lnTlToBr>
                    <a:lnBlToTr>
                      <a:noFill/>
                    </a:lnBlToTr>
                    <a:solidFill>
                      <a:srgbClr val="E6B9B8">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pitchFamily="34" charset="0"/>
                          <a:cs typeface="B Nazanin" pitchFamily="2" charset="-78"/>
                        </a:rPr>
                        <a:t>متوسط</a:t>
                      </a:r>
                      <a:endParaRPr kumimoji="0" lang="en-US" sz="20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CC6600"/>
                      </a:solidFill>
                      <a:prstDash val="solid"/>
                      <a:round/>
                      <a:headEnd type="none" w="med" len="med"/>
                      <a:tailEnd type="none" w="med" len="med"/>
                    </a:lnT>
                    <a:lnB w="28575" cap="flat" cmpd="sng" algn="ctr">
                      <a:solidFill>
                        <a:srgbClr val="CC6600"/>
                      </a:solidFill>
                      <a:prstDash val="solid"/>
                      <a:round/>
                      <a:headEnd type="none" w="med" len="med"/>
                      <a:tailEnd type="none" w="med" len="med"/>
                    </a:lnB>
                    <a:lnTlToBr>
                      <a:noFill/>
                    </a:lnTlToBr>
                    <a:lnBlToTr>
                      <a:noFill/>
                    </a:lnBlToTr>
                    <a:solidFill>
                      <a:srgbClr val="E6B9B8">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pitchFamily="34" charset="0"/>
                          <a:cs typeface="B Nazanin" pitchFamily="2" charset="-78"/>
                        </a:rPr>
                        <a:t>نسبتا با ثبات</a:t>
                      </a:r>
                      <a:endParaRPr kumimoji="0" lang="en-US" sz="20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CC6600"/>
                      </a:solidFill>
                      <a:prstDash val="solid"/>
                      <a:round/>
                      <a:headEnd type="none" w="med" len="med"/>
                      <a:tailEnd type="none" w="med" len="med"/>
                    </a:lnT>
                    <a:lnB w="28575" cap="flat" cmpd="sng" algn="ctr">
                      <a:solidFill>
                        <a:srgbClr val="CC6600"/>
                      </a:solidFill>
                      <a:prstDash val="solid"/>
                      <a:round/>
                      <a:headEnd type="none" w="med" len="med"/>
                      <a:tailEnd type="none" w="med" len="med"/>
                    </a:lnB>
                    <a:lnTlToBr>
                      <a:noFill/>
                    </a:lnTlToBr>
                    <a:lnBlToTr>
                      <a:noFill/>
                    </a:lnBlToTr>
                    <a:solidFill>
                      <a:srgbClr val="E6B9B8">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pitchFamily="34" charset="0"/>
                          <a:cs typeface="B Nazanin" pitchFamily="2" charset="-78"/>
                        </a:rPr>
                        <a:t>خط مشی گذار</a:t>
                      </a:r>
                      <a:endParaRPr kumimoji="0" lang="en-US" sz="20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CC6600"/>
                      </a:solidFill>
                      <a:prstDash val="solid"/>
                      <a:round/>
                      <a:headEnd type="none" w="med" len="med"/>
                      <a:tailEnd type="none" w="med" len="med"/>
                    </a:lnT>
                    <a:lnB w="28575" cap="flat" cmpd="sng" algn="ctr">
                      <a:solidFill>
                        <a:srgbClr val="CC6600"/>
                      </a:solidFill>
                      <a:prstDash val="solid"/>
                      <a:round/>
                      <a:headEnd type="none" w="med" len="med"/>
                      <a:tailEnd type="none" w="med" len="med"/>
                    </a:lnB>
                    <a:lnTlToBr>
                      <a:noFill/>
                    </a:lnTlToBr>
                    <a:lnBlToTr>
                      <a:noFill/>
                    </a:lnBlToTr>
                    <a:solidFill>
                      <a:srgbClr val="E6B9B8">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pitchFamily="34" charset="0"/>
                          <a:cs typeface="B Nazanin" pitchFamily="2" charset="-78"/>
                        </a:rPr>
                        <a:t>برنامه ریزی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pitchFamily="34" charset="0"/>
                          <a:cs typeface="B Nazanin" pitchFamily="2" charset="-78"/>
                        </a:rPr>
                        <a:t>بلند مدت</a:t>
                      </a:r>
                      <a:endParaRPr kumimoji="0" lang="en-US" sz="20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rgbClr val="CC6600"/>
                      </a:solidFill>
                      <a:prstDash val="solid"/>
                      <a:round/>
                      <a:headEnd type="none" w="med" len="med"/>
                      <a:tailEnd type="none" w="med" len="med"/>
                    </a:lnR>
                    <a:lnT w="28575" cap="flat" cmpd="sng" algn="ctr">
                      <a:solidFill>
                        <a:srgbClr val="CC6600"/>
                      </a:solidFill>
                      <a:prstDash val="solid"/>
                      <a:round/>
                      <a:headEnd type="none" w="med" len="med"/>
                      <a:tailEnd type="none" w="med" len="med"/>
                    </a:lnT>
                    <a:lnB w="28575" cap="flat" cmpd="sng" algn="ctr">
                      <a:solidFill>
                        <a:srgbClr val="CC6600"/>
                      </a:solidFill>
                      <a:prstDash val="solid"/>
                      <a:round/>
                      <a:headEnd type="none" w="med" len="med"/>
                      <a:tailEnd type="none" w="med" len="med"/>
                    </a:lnB>
                    <a:lnTlToBr>
                      <a:noFill/>
                    </a:lnTlToBr>
                    <a:lnBlToTr>
                      <a:noFill/>
                    </a:lnBlToTr>
                    <a:solidFill>
                      <a:srgbClr val="E6B9B8">
                        <a:alpha val="30196"/>
                      </a:srgbClr>
                    </a:solidFill>
                  </a:tcPr>
                </a:tc>
                <a:extLst>
                  <a:ext uri="{0D108BD9-81ED-4DB2-BD59-A6C34878D82A}">
                    <a16:rowId xmlns:a16="http://schemas.microsoft.com/office/drawing/2014/main" val="10000"/>
                  </a:ext>
                </a:extLst>
              </a:tr>
            </a:tbl>
          </a:graphicData>
        </a:graphic>
      </p:graphicFrame>
      <p:graphicFrame>
        <p:nvGraphicFramePr>
          <p:cNvPr id="19" name="Group 37"/>
          <p:cNvGraphicFramePr>
            <a:graphicFrameLocks noGrp="1"/>
          </p:cNvGraphicFramePr>
          <p:nvPr/>
        </p:nvGraphicFramePr>
        <p:xfrm>
          <a:off x="2024064" y="3497263"/>
          <a:ext cx="7858125" cy="762000"/>
        </p:xfrm>
        <a:graphic>
          <a:graphicData uri="http://schemas.openxmlformats.org/drawingml/2006/table">
            <a:tbl>
              <a:tblPr rtl="1"/>
              <a:tblGrid>
                <a:gridCol w="1354138">
                  <a:extLst>
                    <a:ext uri="{9D8B030D-6E8A-4147-A177-3AD203B41FA5}">
                      <a16:colId xmlns:a16="http://schemas.microsoft.com/office/drawing/2014/main" val="20000"/>
                    </a:ext>
                  </a:extLst>
                </a:gridCol>
                <a:gridCol w="1150937">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gridCol w="1895475">
                  <a:extLst>
                    <a:ext uri="{9D8B030D-6E8A-4147-A177-3AD203B41FA5}">
                      <a16:colId xmlns:a16="http://schemas.microsoft.com/office/drawing/2014/main" val="20003"/>
                    </a:ext>
                  </a:extLst>
                </a:gridCol>
                <a:gridCol w="2035175">
                  <a:extLst>
                    <a:ext uri="{9D8B030D-6E8A-4147-A177-3AD203B41FA5}">
                      <a16:colId xmlns:a16="http://schemas.microsoft.com/office/drawing/2014/main" val="20004"/>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rgbClr val="FF0000"/>
                          </a:solidFill>
                          <a:effectLst/>
                          <a:latin typeface="Arial" pitchFamily="34" charset="0"/>
                          <a:cs typeface="B Nazanin" pitchFamily="2" charset="-78"/>
                        </a:rPr>
                        <a:t>دهه</a:t>
                      </a:r>
                      <a:r>
                        <a:rPr kumimoji="0" lang="fa-IR" sz="2000" b="1" i="0" u="none" strike="noStrike" cap="none" normalizeH="0" baseline="0" dirty="0" smtClean="0">
                          <a:ln>
                            <a:noFill/>
                          </a:ln>
                          <a:solidFill>
                            <a:schemeClr val="tx1"/>
                          </a:solidFill>
                          <a:effectLst/>
                          <a:latin typeface="Arial" pitchFamily="34" charset="0"/>
                          <a:cs typeface="B Nazanin" pitchFamily="2" charset="-78"/>
                        </a:rPr>
                        <a:t> </a:t>
                      </a:r>
                      <a:r>
                        <a:rPr kumimoji="0" lang="fa-IR" sz="2000" b="1" i="0" u="none" strike="noStrike" cap="none" normalizeH="0" baseline="0" dirty="0" smtClean="0">
                          <a:ln>
                            <a:noFill/>
                          </a:ln>
                          <a:solidFill>
                            <a:srgbClr val="FF0000"/>
                          </a:solidFill>
                          <a:effectLst/>
                          <a:latin typeface="Arial" pitchFamily="34" charset="0"/>
                          <a:cs typeface="B Nazanin" pitchFamily="2" charset="-78"/>
                        </a:rPr>
                        <a:t>1970</a:t>
                      </a:r>
                      <a:r>
                        <a:rPr kumimoji="0" lang="fa-IR" sz="2000" b="1" i="0" u="none" strike="noStrike" cap="none" normalizeH="0" baseline="0" dirty="0" smtClean="0">
                          <a:ln>
                            <a:noFill/>
                          </a:ln>
                          <a:solidFill>
                            <a:schemeClr val="tx1"/>
                          </a:solidFill>
                          <a:effectLst/>
                          <a:latin typeface="Arial" pitchFamily="34" charset="0"/>
                          <a:cs typeface="B Nazanin" pitchFamily="2" charset="-78"/>
                        </a:rPr>
                        <a:t> </a:t>
                      </a:r>
                      <a:endParaRPr kumimoji="0" lang="en-US" sz="20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28575" cap="flat" cmpd="sng" algn="ctr">
                      <a:solidFill>
                        <a:srgbClr val="9999FF"/>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solidFill>
                      <a:srgbClr val="D99694">
                        <a:alpha val="3999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pitchFamily="34" charset="0"/>
                          <a:cs typeface="B Nazanin" pitchFamily="2" charset="-78"/>
                        </a:rPr>
                        <a:t>بزرگ</a:t>
                      </a:r>
                      <a:endParaRPr kumimoji="0" lang="en-US" sz="20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solidFill>
                      <a:srgbClr val="D99694">
                        <a:alpha val="3999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pitchFamily="34" charset="0"/>
                          <a:cs typeface="B Nazanin" pitchFamily="2" charset="-78"/>
                        </a:rPr>
                        <a:t>پویا</a:t>
                      </a:r>
                      <a:endParaRPr kumimoji="0" lang="en-US" sz="20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solidFill>
                      <a:srgbClr val="D99694">
                        <a:alpha val="3999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pitchFamily="34" charset="0"/>
                          <a:cs typeface="B Nazanin" pitchFamily="2" charset="-78"/>
                        </a:rPr>
                        <a:t>استراتژیست</a:t>
                      </a:r>
                      <a:endParaRPr kumimoji="0" lang="en-US" sz="20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solidFill>
                      <a:srgbClr val="D99694">
                        <a:alpha val="3999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pitchFamily="34" charset="0"/>
                          <a:cs typeface="B Nazanin" pitchFamily="2" charset="-78"/>
                        </a:rPr>
                        <a:t>برنامه ریزی</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pitchFamily="34" charset="0"/>
                          <a:cs typeface="B Nazanin" pitchFamily="2" charset="-78"/>
                        </a:rPr>
                        <a:t> استراتژیک</a:t>
                      </a:r>
                      <a:endParaRPr kumimoji="0" lang="en-US" sz="20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rgbClr val="9999FF"/>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solidFill>
                      <a:srgbClr val="D99694">
                        <a:alpha val="39999"/>
                      </a:srgbClr>
                    </a:solidFill>
                  </a:tcPr>
                </a:tc>
                <a:extLst>
                  <a:ext uri="{0D108BD9-81ED-4DB2-BD59-A6C34878D82A}">
                    <a16:rowId xmlns:a16="http://schemas.microsoft.com/office/drawing/2014/main" val="10000"/>
                  </a:ext>
                </a:extLst>
              </a:tr>
            </a:tbl>
          </a:graphicData>
        </a:graphic>
      </p:graphicFrame>
      <p:graphicFrame>
        <p:nvGraphicFramePr>
          <p:cNvPr id="20" name="Group 51"/>
          <p:cNvGraphicFramePr>
            <a:graphicFrameLocks noGrp="1"/>
          </p:cNvGraphicFramePr>
          <p:nvPr/>
        </p:nvGraphicFramePr>
        <p:xfrm>
          <a:off x="2024064" y="4283075"/>
          <a:ext cx="7858125" cy="762000"/>
        </p:xfrm>
        <a:graphic>
          <a:graphicData uri="http://schemas.openxmlformats.org/drawingml/2006/table">
            <a:tbl>
              <a:tblPr rtl="1"/>
              <a:tblGrid>
                <a:gridCol w="1354138">
                  <a:extLst>
                    <a:ext uri="{9D8B030D-6E8A-4147-A177-3AD203B41FA5}">
                      <a16:colId xmlns:a16="http://schemas.microsoft.com/office/drawing/2014/main" val="20000"/>
                    </a:ext>
                  </a:extLst>
                </a:gridCol>
                <a:gridCol w="1150937">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gridCol w="1897063">
                  <a:extLst>
                    <a:ext uri="{9D8B030D-6E8A-4147-A177-3AD203B41FA5}">
                      <a16:colId xmlns:a16="http://schemas.microsoft.com/office/drawing/2014/main" val="20003"/>
                    </a:ext>
                  </a:extLst>
                </a:gridCol>
                <a:gridCol w="2033587">
                  <a:extLst>
                    <a:ext uri="{9D8B030D-6E8A-4147-A177-3AD203B41FA5}">
                      <a16:colId xmlns:a16="http://schemas.microsoft.com/office/drawing/2014/main" val="20004"/>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rgbClr val="FF0000"/>
                          </a:solidFill>
                          <a:effectLst/>
                          <a:latin typeface="Arial" pitchFamily="34" charset="0"/>
                          <a:cs typeface="B Nazanin" pitchFamily="2" charset="-78"/>
                        </a:rPr>
                        <a:t>دهه 1980</a:t>
                      </a:r>
                      <a:endParaRPr kumimoji="0" lang="en-US" sz="2000" b="1" i="0" u="none" strike="noStrike" cap="none" normalizeH="0" baseline="0" dirty="0" smtClean="0">
                        <a:ln>
                          <a:noFill/>
                        </a:ln>
                        <a:solidFill>
                          <a:srgbClr val="FF0000"/>
                        </a:solidFill>
                        <a:effectLst/>
                        <a:latin typeface="Arial" pitchFamily="34" charset="0"/>
                        <a:cs typeface="B Nazanin" pitchFamily="2" charset="-78"/>
                      </a:endParaRPr>
                    </a:p>
                  </a:txBody>
                  <a:tcPr anchor="ctr" horzOverflow="overflow">
                    <a:lnL w="28575" cap="flat" cmpd="sng" algn="ctr">
                      <a:solidFill>
                        <a:srgbClr val="FF6600"/>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E6B9B8">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pitchFamily="34" charset="0"/>
                          <a:cs typeface="B Nazanin" pitchFamily="2" charset="-78"/>
                        </a:rPr>
                        <a:t>خیلی بزرگ</a:t>
                      </a:r>
                      <a:endParaRPr kumimoji="0" lang="en-US" sz="20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E6B9B8">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pitchFamily="34" charset="0"/>
                          <a:cs typeface="B Nazanin" pitchFamily="2" charset="-78"/>
                        </a:rPr>
                        <a:t>خیلی پویا</a:t>
                      </a:r>
                      <a:endParaRPr kumimoji="0" lang="en-US" sz="20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E6B9B8">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pitchFamily="34" charset="0"/>
                          <a:cs typeface="B Nazanin" pitchFamily="2" charset="-78"/>
                        </a:rPr>
                        <a:t>مدیر استراتژی</a:t>
                      </a:r>
                      <a:endParaRPr kumimoji="0" lang="en-US" sz="20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E6B9B8">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pitchFamily="34" charset="0"/>
                          <a:cs typeface="B Nazanin" pitchFamily="2" charset="-78"/>
                        </a:rPr>
                        <a:t>مدیریت</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pitchFamily="34" charset="0"/>
                          <a:cs typeface="B Nazanin" pitchFamily="2" charset="-78"/>
                        </a:rPr>
                        <a:t> استراتژیک</a:t>
                      </a:r>
                      <a:endParaRPr kumimoji="0" lang="en-US" sz="20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E6B9B8">
                        <a:alpha val="30196"/>
                      </a:srgbClr>
                    </a:solidFill>
                  </a:tcPr>
                </a:tc>
                <a:extLst>
                  <a:ext uri="{0D108BD9-81ED-4DB2-BD59-A6C34878D82A}">
                    <a16:rowId xmlns:a16="http://schemas.microsoft.com/office/drawing/2014/main" val="10000"/>
                  </a:ext>
                </a:extLst>
              </a:tr>
            </a:tbl>
          </a:graphicData>
        </a:graphic>
      </p:graphicFrame>
      <p:graphicFrame>
        <p:nvGraphicFramePr>
          <p:cNvPr id="25685" name="Group 85"/>
          <p:cNvGraphicFramePr>
            <a:graphicFrameLocks noGrp="1"/>
          </p:cNvGraphicFramePr>
          <p:nvPr/>
        </p:nvGraphicFramePr>
        <p:xfrm>
          <a:off x="2024064" y="5064125"/>
          <a:ext cx="7858125" cy="701040"/>
        </p:xfrm>
        <a:graphic>
          <a:graphicData uri="http://schemas.openxmlformats.org/drawingml/2006/table">
            <a:tbl>
              <a:tblPr rtl="1"/>
              <a:tblGrid>
                <a:gridCol w="1354138">
                  <a:extLst>
                    <a:ext uri="{9D8B030D-6E8A-4147-A177-3AD203B41FA5}">
                      <a16:colId xmlns:a16="http://schemas.microsoft.com/office/drawing/2014/main" val="20000"/>
                    </a:ext>
                  </a:extLst>
                </a:gridCol>
                <a:gridCol w="1150937">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gridCol w="1897063">
                  <a:extLst>
                    <a:ext uri="{9D8B030D-6E8A-4147-A177-3AD203B41FA5}">
                      <a16:colId xmlns:a16="http://schemas.microsoft.com/office/drawing/2014/main" val="20003"/>
                    </a:ext>
                  </a:extLst>
                </a:gridCol>
                <a:gridCol w="2033587">
                  <a:extLst>
                    <a:ext uri="{9D8B030D-6E8A-4147-A177-3AD203B41FA5}">
                      <a16:colId xmlns:a16="http://schemas.microsoft.com/office/drawing/2014/main" val="20004"/>
                    </a:ext>
                  </a:extLst>
                </a:gridCol>
              </a:tblGrid>
              <a:tr h="474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rgbClr val="D60000"/>
                          </a:solidFill>
                          <a:effectLst/>
                          <a:latin typeface="Arial" pitchFamily="34" charset="0"/>
                          <a:cs typeface="B Nazanin" pitchFamily="2" charset="-78"/>
                        </a:rPr>
                        <a:t>1990 به بعد</a:t>
                      </a:r>
                      <a:endParaRPr kumimoji="0" lang="en-US" sz="1800" b="1" i="0" u="none" strike="noStrike" cap="none" normalizeH="0" baseline="0" dirty="0" smtClean="0">
                        <a:ln>
                          <a:noFill/>
                        </a:ln>
                        <a:solidFill>
                          <a:srgbClr val="D60000"/>
                        </a:solidFill>
                        <a:effectLst/>
                        <a:latin typeface="Arial" pitchFamily="34" charset="0"/>
                        <a:cs typeface="B Nazanin" pitchFamily="2" charset="-78"/>
                      </a:endParaRPr>
                    </a:p>
                  </a:txBody>
                  <a:tcPr anchor="ctr" horzOverflow="overflow">
                    <a:lnL w="28575" cap="flat" cmpd="sng" algn="ctr">
                      <a:solidFill>
                        <a:srgbClr val="9999FF"/>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solidFill>
                      <a:srgbClr val="D99694">
                        <a:alpha val="3999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Arial" pitchFamily="34" charset="0"/>
                          <a:cs typeface="B Nazanin" pitchFamily="2" charset="-78"/>
                        </a:rPr>
                        <a:t>تفاوتی ندارد</a:t>
                      </a:r>
                      <a:endParaRPr kumimoji="0" lang="en-US" sz="20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solidFill>
                      <a:srgbClr val="D99694">
                        <a:alpha val="3999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pitchFamily="34" charset="0"/>
                          <a:cs typeface="B Nazanin" pitchFamily="2" charset="-78"/>
                        </a:rPr>
                        <a:t>خیلی پویا و</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pitchFamily="34" charset="0"/>
                          <a:cs typeface="B Nazanin" pitchFamily="2" charset="-78"/>
                        </a:rPr>
                        <a:t> پیچیده</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solidFill>
                      <a:srgbClr val="D99694">
                        <a:alpha val="3999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pitchFamily="34" charset="0"/>
                          <a:cs typeface="B Nazanin" pitchFamily="2" charset="-78"/>
                        </a:rPr>
                        <a:t>جهتگیری-تلفیق و هم آهنگی</a:t>
                      </a:r>
                      <a:endParaRPr kumimoji="0" lang="en-US" sz="1800" b="1" i="0" u="none" strike="noStrike" cap="none" normalizeH="0" baseline="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solidFill>
                      <a:srgbClr val="D99694">
                        <a:alpha val="3999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pitchFamily="34" charset="0"/>
                          <a:cs typeface="B Nazanin" pitchFamily="2" charset="-78"/>
                        </a:rPr>
                        <a:t>تفکر استراتژیک</a:t>
                      </a:r>
                      <a:endParaRPr kumimoji="0" lang="en-US" sz="2000" b="1" i="0" u="none" strike="noStrike" cap="none" normalizeH="0" baseline="0" dirty="0" smtClean="0">
                        <a:ln>
                          <a:noFill/>
                        </a:ln>
                        <a:solidFill>
                          <a:schemeClr val="tx1"/>
                        </a:solidFill>
                        <a:effectLst/>
                        <a:latin typeface="Arial" pitchFamily="34" charset="0"/>
                        <a:cs typeface="B Nazanin" pitchFamily="2" charset="-78"/>
                      </a:endParaRPr>
                    </a:p>
                  </a:txBody>
                  <a:tcPr anchor="ctr" horzOverflow="overflow">
                    <a:lnL w="28575" cap="flat" cmpd="sng" algn="ctr">
                      <a:solidFill>
                        <a:schemeClr val="bg1"/>
                      </a:solidFill>
                      <a:prstDash val="solid"/>
                      <a:round/>
                      <a:headEnd type="none" w="med" len="med"/>
                      <a:tailEnd type="none" w="med" len="med"/>
                    </a:lnL>
                    <a:lnR w="28575" cap="flat" cmpd="sng" algn="ctr">
                      <a:solidFill>
                        <a:srgbClr val="9999FF"/>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solidFill>
                      <a:srgbClr val="D99694">
                        <a:alpha val="39999"/>
                      </a:srgbClr>
                    </a:solidFill>
                  </a:tcPr>
                </a:tc>
                <a:extLst>
                  <a:ext uri="{0D108BD9-81ED-4DB2-BD59-A6C34878D82A}">
                    <a16:rowId xmlns:a16="http://schemas.microsoft.com/office/drawing/2014/main" val="10000"/>
                  </a:ext>
                </a:extLst>
              </a:tr>
            </a:tbl>
          </a:graphicData>
        </a:graphic>
      </p:graphicFrame>
      <p:sp>
        <p:nvSpPr>
          <p:cNvPr id="2" name="Slide Number Placeholder 1"/>
          <p:cNvSpPr>
            <a:spLocks noGrp="1"/>
          </p:cNvSpPr>
          <p:nvPr>
            <p:ph type="sldNum" sz="quarter" idx="12"/>
          </p:nvPr>
        </p:nvSpPr>
        <p:spPr/>
        <p:txBody>
          <a:bodyPr/>
          <a:lstStyle/>
          <a:p>
            <a:fld id="{2E913F20-3FAA-4128-8D06-C3B0AA9DFCF9}" type="slidenum">
              <a:rPr lang="en-US" smtClean="0"/>
              <a:t>4</a:t>
            </a:fld>
            <a:endParaRPr lang="en-US"/>
          </a:p>
        </p:txBody>
      </p:sp>
    </p:spTree>
    <p:extLst>
      <p:ext uri="{BB962C8B-B14F-4D97-AF65-F5344CB8AC3E}">
        <p14:creationId xmlns:p14="http://schemas.microsoft.com/office/powerpoint/2010/main" val="2109254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Righ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fill="hold"/>
                                        <p:tgtEl>
                                          <p:spTgt spid="17"/>
                                        </p:tgtEl>
                                        <p:attrNameLst>
                                          <p:attrName>ppt_x</p:attrName>
                                        </p:attrNameLst>
                                      </p:cBhvr>
                                      <p:tavLst>
                                        <p:tav tm="0">
                                          <p:val>
                                            <p:strVal val="#ppt_x"/>
                                          </p:val>
                                        </p:tav>
                                        <p:tav tm="100000">
                                          <p:val>
                                            <p:strVal val="#ppt_x"/>
                                          </p:val>
                                        </p:tav>
                                      </p:tavLst>
                                    </p:anim>
                                    <p:anim calcmode="lin" valueType="num">
                                      <p:cBhvr additive="base">
                                        <p:cTn id="13" dur="1000" fill="hold"/>
                                        <p:tgtEl>
                                          <p:spTgt spid="17"/>
                                        </p:tgtEl>
                                        <p:attrNameLst>
                                          <p:attrName>ppt_y</p:attrName>
                                        </p:attrNameLst>
                                      </p:cBhvr>
                                      <p:tavLst>
                                        <p:tav tm="0">
                                          <p:val>
                                            <p:strVal val="1+#ppt_h/2"/>
                                          </p:val>
                                        </p:tav>
                                        <p:tav tm="100000">
                                          <p:val>
                                            <p:strVal val="#ppt_y"/>
                                          </p:val>
                                        </p:tav>
                                      </p:tavLst>
                                    </p:anim>
                                  </p:childTnLst>
                                </p:cTn>
                              </p:par>
                              <p:par>
                                <p:cTn id="14" presetID="7"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1000" fill="hold"/>
                                        <p:tgtEl>
                                          <p:spTgt spid="18"/>
                                        </p:tgtEl>
                                        <p:attrNameLst>
                                          <p:attrName>ppt_x</p:attrName>
                                        </p:attrNameLst>
                                      </p:cBhvr>
                                      <p:tavLst>
                                        <p:tav tm="0">
                                          <p:val>
                                            <p:strVal val="#ppt_x"/>
                                          </p:val>
                                        </p:tav>
                                        <p:tav tm="100000">
                                          <p:val>
                                            <p:strVal val="#ppt_x"/>
                                          </p:val>
                                        </p:tav>
                                      </p:tavLst>
                                    </p:anim>
                                    <p:anim calcmode="lin" valueType="num">
                                      <p:cBhvr additive="base">
                                        <p:cTn id="17" dur="1000" fill="hold"/>
                                        <p:tgtEl>
                                          <p:spTgt spid="18"/>
                                        </p:tgtEl>
                                        <p:attrNameLst>
                                          <p:attrName>ppt_y</p:attrName>
                                        </p:attrNameLst>
                                      </p:cBhvr>
                                      <p:tavLst>
                                        <p:tav tm="0">
                                          <p:val>
                                            <p:strVal val="1+#ppt_h/2"/>
                                          </p:val>
                                        </p:tav>
                                        <p:tav tm="100000">
                                          <p:val>
                                            <p:strVal val="#ppt_y"/>
                                          </p:val>
                                        </p:tav>
                                      </p:tavLst>
                                    </p:anim>
                                  </p:childTnLst>
                                </p:cTn>
                              </p:par>
                              <p:par>
                                <p:cTn id="18" presetID="7" presetClass="entr" presetSubtype="4"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1000" fill="hold"/>
                                        <p:tgtEl>
                                          <p:spTgt spid="19"/>
                                        </p:tgtEl>
                                        <p:attrNameLst>
                                          <p:attrName>ppt_x</p:attrName>
                                        </p:attrNameLst>
                                      </p:cBhvr>
                                      <p:tavLst>
                                        <p:tav tm="0">
                                          <p:val>
                                            <p:strVal val="#ppt_x"/>
                                          </p:val>
                                        </p:tav>
                                        <p:tav tm="100000">
                                          <p:val>
                                            <p:strVal val="#ppt_x"/>
                                          </p:val>
                                        </p:tav>
                                      </p:tavLst>
                                    </p:anim>
                                    <p:anim calcmode="lin" valueType="num">
                                      <p:cBhvr additive="base">
                                        <p:cTn id="21" dur="1000" fill="hold"/>
                                        <p:tgtEl>
                                          <p:spTgt spid="19"/>
                                        </p:tgtEl>
                                        <p:attrNameLst>
                                          <p:attrName>ppt_y</p:attrName>
                                        </p:attrNameLst>
                                      </p:cBhvr>
                                      <p:tavLst>
                                        <p:tav tm="0">
                                          <p:val>
                                            <p:strVal val="1+#ppt_h/2"/>
                                          </p:val>
                                        </p:tav>
                                        <p:tav tm="100000">
                                          <p:val>
                                            <p:strVal val="#ppt_y"/>
                                          </p:val>
                                        </p:tav>
                                      </p:tavLst>
                                    </p:anim>
                                  </p:childTnLst>
                                </p:cTn>
                              </p:par>
                              <p:par>
                                <p:cTn id="22" presetID="7"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1000" fill="hold"/>
                                        <p:tgtEl>
                                          <p:spTgt spid="20"/>
                                        </p:tgtEl>
                                        <p:attrNameLst>
                                          <p:attrName>ppt_x</p:attrName>
                                        </p:attrNameLst>
                                      </p:cBhvr>
                                      <p:tavLst>
                                        <p:tav tm="0">
                                          <p:val>
                                            <p:strVal val="#ppt_x"/>
                                          </p:val>
                                        </p:tav>
                                        <p:tav tm="100000">
                                          <p:val>
                                            <p:strVal val="#ppt_x"/>
                                          </p:val>
                                        </p:tav>
                                      </p:tavLst>
                                    </p:anim>
                                    <p:anim calcmode="lin" valueType="num">
                                      <p:cBhvr additive="base">
                                        <p:cTn id="25" dur="1000" fill="hold"/>
                                        <p:tgtEl>
                                          <p:spTgt spid="20"/>
                                        </p:tgtEl>
                                        <p:attrNameLst>
                                          <p:attrName>ppt_y</p:attrName>
                                        </p:attrNameLst>
                                      </p:cBhvr>
                                      <p:tavLst>
                                        <p:tav tm="0">
                                          <p:val>
                                            <p:strVal val="1+#ppt_h/2"/>
                                          </p:val>
                                        </p:tav>
                                        <p:tav tm="100000">
                                          <p:val>
                                            <p:strVal val="#ppt_y"/>
                                          </p:val>
                                        </p:tav>
                                      </p:tavLst>
                                    </p:anim>
                                  </p:childTnLst>
                                </p:cTn>
                              </p:par>
                              <p:par>
                                <p:cTn id="26" presetID="7" presetClass="entr" presetSubtype="4" fill="hold" nodeType="withEffect">
                                  <p:stCondLst>
                                    <p:cond delay="0"/>
                                  </p:stCondLst>
                                  <p:childTnLst>
                                    <p:set>
                                      <p:cBhvr>
                                        <p:cTn id="27" dur="1" fill="hold">
                                          <p:stCondLst>
                                            <p:cond delay="0"/>
                                          </p:stCondLst>
                                        </p:cTn>
                                        <p:tgtEl>
                                          <p:spTgt spid="25685"/>
                                        </p:tgtEl>
                                        <p:attrNameLst>
                                          <p:attrName>style.visibility</p:attrName>
                                        </p:attrNameLst>
                                      </p:cBhvr>
                                      <p:to>
                                        <p:strVal val="visible"/>
                                      </p:to>
                                    </p:set>
                                    <p:anim calcmode="lin" valueType="num">
                                      <p:cBhvr additive="base">
                                        <p:cTn id="28" dur="1000" fill="hold"/>
                                        <p:tgtEl>
                                          <p:spTgt spid="25685"/>
                                        </p:tgtEl>
                                        <p:attrNameLst>
                                          <p:attrName>ppt_x</p:attrName>
                                        </p:attrNameLst>
                                      </p:cBhvr>
                                      <p:tavLst>
                                        <p:tav tm="0">
                                          <p:val>
                                            <p:strVal val="#ppt_x"/>
                                          </p:val>
                                        </p:tav>
                                        <p:tav tm="100000">
                                          <p:val>
                                            <p:strVal val="#ppt_x"/>
                                          </p:val>
                                        </p:tav>
                                      </p:tavLst>
                                    </p:anim>
                                    <p:anim calcmode="lin" valueType="num">
                                      <p:cBhvr additive="base">
                                        <p:cTn id="29" dur="1000" fill="hold"/>
                                        <p:tgtEl>
                                          <p:spTgt spid="256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339788" y="1842248"/>
            <a:ext cx="7828406" cy="2585323"/>
          </a:xfrm>
          <a:prstGeom prst="rect">
            <a:avLst/>
          </a:prstGeom>
          <a:noFill/>
          <a:ln w="9525">
            <a:noFill/>
            <a:miter lim="800000"/>
            <a:headEnd/>
            <a:tailEnd/>
          </a:ln>
        </p:spPr>
        <p:txBody>
          <a:bodyPr wrap="square">
            <a:spAutoFit/>
          </a:bodyPr>
          <a:lstStyle/>
          <a:p>
            <a:pPr algn="justLow" rtl="1">
              <a:lnSpc>
                <a:spcPct val="150000"/>
              </a:lnSpc>
              <a:spcBef>
                <a:spcPct val="50000"/>
              </a:spcBef>
            </a:pPr>
            <a:r>
              <a:rPr lang="fa-IR" sz="3600" dirty="0">
                <a:cs typeface="B Esfehan" panose="00000700000000000000" pitchFamily="2" charset="-78"/>
              </a:rPr>
              <a:t>مقصدهایی که سازمان می خواهد با وجود وفعالیت خود بدانها دست یابد و نقاطی  است  که  کوششها معطوف  رسیدن  به  آن  است  .</a:t>
            </a:r>
            <a:endParaRPr lang="en-US" sz="3600" dirty="0">
              <a:cs typeface="B Esfehan" panose="00000700000000000000" pitchFamily="2" charset="-78"/>
            </a:endParaRPr>
          </a:p>
        </p:txBody>
      </p:sp>
      <p:sp>
        <p:nvSpPr>
          <p:cNvPr id="8" name="Rectangle 7"/>
          <p:cNvSpPr>
            <a:spLocks noChangeArrowheads="1"/>
          </p:cNvSpPr>
          <p:nvPr/>
        </p:nvSpPr>
        <p:spPr bwMode="auto">
          <a:xfrm>
            <a:off x="9031344" y="811811"/>
            <a:ext cx="1136850" cy="769441"/>
          </a:xfrm>
          <a:prstGeom prst="rect">
            <a:avLst/>
          </a:prstGeom>
          <a:noFill/>
          <a:ln w="9525">
            <a:noFill/>
            <a:miter lim="800000"/>
            <a:headEnd/>
            <a:tailEnd/>
          </a:ln>
        </p:spPr>
        <p:txBody>
          <a:bodyPr wrap="none">
            <a:spAutoFit/>
          </a:bodyPr>
          <a:lstStyle/>
          <a:p>
            <a:pPr>
              <a:lnSpc>
                <a:spcPct val="150000"/>
              </a:lnSpc>
              <a:spcBef>
                <a:spcPct val="20000"/>
              </a:spcBef>
            </a:pPr>
            <a:r>
              <a:rPr lang="fa-IR" sz="3200" dirty="0">
                <a:latin typeface="Titr" pitchFamily="2" charset="-78"/>
                <a:cs typeface="B Titr" pitchFamily="2" charset="-78"/>
              </a:rPr>
              <a:t>اهداف</a:t>
            </a:r>
            <a:endParaRPr lang="fa-IR" sz="3200" b="1" dirty="0">
              <a:latin typeface="Titr" pitchFamily="2" charset="-78"/>
              <a:cs typeface="B Titr" pitchFamily="2" charset="-78"/>
            </a:endParaRPr>
          </a:p>
        </p:txBody>
      </p:sp>
      <p:sp>
        <p:nvSpPr>
          <p:cNvPr id="4" name="Slide Number Placeholder 3"/>
          <p:cNvSpPr>
            <a:spLocks noGrp="1"/>
          </p:cNvSpPr>
          <p:nvPr>
            <p:ph type="sldNum" sz="quarter" idx="12"/>
          </p:nvPr>
        </p:nvSpPr>
        <p:spPr/>
        <p:txBody>
          <a:bodyPr/>
          <a:lstStyle/>
          <a:p>
            <a:fld id="{2E913F20-3FAA-4128-8D06-C3B0AA9DFCF9}" type="slidenum">
              <a:rPr lang="en-US" smtClean="0"/>
              <a:t>40</a:t>
            </a:fld>
            <a:endParaRPr lang="en-US"/>
          </a:p>
        </p:txBody>
      </p:sp>
    </p:spTree>
    <p:extLst>
      <p:ext uri="{BB962C8B-B14F-4D97-AF65-F5344CB8AC3E}">
        <p14:creationId xmlns:p14="http://schemas.microsoft.com/office/powerpoint/2010/main" val="4239472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Right)">
                                      <p:cBhvr>
                                        <p:cTn id="7" dur="1000"/>
                                        <p:tgtEl>
                                          <p:spTgt spid="8"/>
                                        </p:tgtEl>
                                      </p:cBhvr>
                                    </p:animEffect>
                                  </p:childTnLst>
                                </p:cTn>
                              </p:par>
                            </p:childTnLst>
                          </p:cTn>
                        </p:par>
                        <p:par>
                          <p:cTn id="8" fill="hold">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Righ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7471" y="1484196"/>
            <a:ext cx="9265023" cy="938719"/>
          </a:xfrm>
          <a:prstGeom prst="rect">
            <a:avLst/>
          </a:prstGeom>
          <a:noFill/>
          <a:ln w="9525">
            <a:noFill/>
            <a:miter lim="800000"/>
            <a:headEnd/>
            <a:tailEnd/>
          </a:ln>
        </p:spPr>
        <p:txBody>
          <a:bodyPr wrap="square">
            <a:spAutoFit/>
          </a:bodyPr>
          <a:lstStyle/>
          <a:p>
            <a:pPr algn="justLow" rtl="1">
              <a:lnSpc>
                <a:spcPct val="150000"/>
              </a:lnSpc>
              <a:spcBef>
                <a:spcPct val="50000"/>
              </a:spcBef>
            </a:pPr>
            <a:r>
              <a:rPr lang="fa-IR" sz="4000" dirty="0">
                <a:cs typeface="B Compset" panose="00000400000000000000" pitchFamily="2" charset="-78"/>
              </a:rPr>
              <a:t>نتایجی  که  سازمان در  یک  دوره  پنج ساله  تعقیب میکند </a:t>
            </a:r>
            <a:endParaRPr lang="en-US" sz="4000" dirty="0">
              <a:cs typeface="B Compset" panose="00000400000000000000" pitchFamily="2" charset="-78"/>
            </a:endParaRPr>
          </a:p>
        </p:txBody>
      </p:sp>
      <p:sp>
        <p:nvSpPr>
          <p:cNvPr id="8" name="Rectangle 7"/>
          <p:cNvSpPr>
            <a:spLocks noChangeArrowheads="1"/>
          </p:cNvSpPr>
          <p:nvPr/>
        </p:nvSpPr>
        <p:spPr bwMode="auto">
          <a:xfrm>
            <a:off x="7520969" y="539943"/>
            <a:ext cx="3118161" cy="769441"/>
          </a:xfrm>
          <a:prstGeom prst="rect">
            <a:avLst/>
          </a:prstGeom>
          <a:noFill/>
          <a:ln w="9525">
            <a:noFill/>
            <a:miter lim="800000"/>
            <a:headEnd/>
            <a:tailEnd/>
          </a:ln>
        </p:spPr>
        <p:txBody>
          <a:bodyPr wrap="none">
            <a:spAutoFit/>
          </a:bodyPr>
          <a:lstStyle/>
          <a:p>
            <a:pPr>
              <a:lnSpc>
                <a:spcPct val="150000"/>
              </a:lnSpc>
              <a:spcBef>
                <a:spcPct val="20000"/>
              </a:spcBef>
            </a:pPr>
            <a:r>
              <a:rPr lang="fa-IR" sz="3200" dirty="0">
                <a:latin typeface="Titr" pitchFamily="2" charset="-78"/>
                <a:cs typeface="B Titr" pitchFamily="2" charset="-78"/>
              </a:rPr>
              <a:t>هدف های بلند مدت </a:t>
            </a:r>
            <a:endParaRPr lang="fa-IR" sz="3200" b="1" dirty="0">
              <a:latin typeface="Titr" pitchFamily="2" charset="-78"/>
              <a:cs typeface="B Titr" pitchFamily="2" charset="-78"/>
            </a:endParaRPr>
          </a:p>
        </p:txBody>
      </p:sp>
      <p:sp>
        <p:nvSpPr>
          <p:cNvPr id="59415" name="Freeform 23">
            <a:hlinkClick r:id="" action="ppaction://hlinkshowjump?jump=firstslide"/>
          </p:cNvPr>
          <p:cNvSpPr>
            <a:spLocks/>
          </p:cNvSpPr>
          <p:nvPr/>
        </p:nvSpPr>
        <p:spPr bwMode="auto">
          <a:xfrm>
            <a:off x="2208214" y="6237288"/>
            <a:ext cx="574675" cy="576262"/>
          </a:xfrm>
          <a:custGeom>
            <a:avLst/>
            <a:gdLst/>
            <a:ahLst/>
            <a:cxnLst>
              <a:cxn ang="0">
                <a:pos x="0" y="363"/>
              </a:cxn>
              <a:cxn ang="0">
                <a:pos x="0" y="227"/>
              </a:cxn>
              <a:cxn ang="0">
                <a:pos x="90" y="136"/>
              </a:cxn>
              <a:cxn ang="0">
                <a:pos x="90" y="0"/>
              </a:cxn>
              <a:cxn ang="0">
                <a:pos x="362" y="0"/>
              </a:cxn>
              <a:cxn ang="0">
                <a:pos x="362" y="136"/>
              </a:cxn>
              <a:cxn ang="0">
                <a:pos x="317" y="181"/>
              </a:cxn>
              <a:cxn ang="0">
                <a:pos x="317" y="363"/>
              </a:cxn>
              <a:cxn ang="0">
                <a:pos x="226" y="363"/>
              </a:cxn>
              <a:cxn ang="0">
                <a:pos x="0" y="363"/>
              </a:cxn>
            </a:cxnLst>
            <a:rect l="0" t="0" r="r" b="b"/>
            <a:pathLst>
              <a:path w="362" h="363">
                <a:moveTo>
                  <a:pt x="0" y="363"/>
                </a:moveTo>
                <a:lnTo>
                  <a:pt x="0" y="227"/>
                </a:lnTo>
                <a:lnTo>
                  <a:pt x="90" y="136"/>
                </a:lnTo>
                <a:lnTo>
                  <a:pt x="90" y="0"/>
                </a:lnTo>
                <a:lnTo>
                  <a:pt x="362" y="0"/>
                </a:lnTo>
                <a:lnTo>
                  <a:pt x="362" y="136"/>
                </a:lnTo>
                <a:lnTo>
                  <a:pt x="317" y="181"/>
                </a:lnTo>
                <a:lnTo>
                  <a:pt x="317" y="363"/>
                </a:lnTo>
                <a:lnTo>
                  <a:pt x="226" y="363"/>
                </a:lnTo>
                <a:lnTo>
                  <a:pt x="0" y="363"/>
                </a:lnTo>
                <a:close/>
              </a:path>
            </a:pathLst>
          </a:custGeom>
          <a:noFill/>
          <a:ln w="9525">
            <a:noFill/>
            <a:round/>
            <a:headEnd/>
            <a:tailEnd/>
          </a:ln>
          <a:effectLst>
            <a:prstShdw prst="shdw17" dist="17961" dir="2700000">
              <a:schemeClr val="accent1">
                <a:gamma/>
                <a:shade val="60000"/>
                <a:invGamma/>
                <a:alpha val="50000"/>
              </a:schemeClr>
            </a:prstShdw>
          </a:effectLst>
        </p:spPr>
        <p:txBody>
          <a:bodyPr/>
          <a:lstStyle/>
          <a:p>
            <a:pPr>
              <a:defRPr/>
            </a:pPr>
            <a:endParaRPr lang="fa-IR">
              <a:latin typeface="Arial" pitchFamily="34" charset="0"/>
              <a:cs typeface="Arial" pitchFamily="34" charset="0"/>
            </a:endParaRPr>
          </a:p>
        </p:txBody>
      </p:sp>
      <p:sp>
        <p:nvSpPr>
          <p:cNvPr id="10" name="Rectangle 9"/>
          <p:cNvSpPr>
            <a:spLocks noChangeArrowheads="1"/>
          </p:cNvSpPr>
          <p:nvPr/>
        </p:nvSpPr>
        <p:spPr bwMode="auto">
          <a:xfrm>
            <a:off x="7991796" y="2801072"/>
            <a:ext cx="2550698" cy="769441"/>
          </a:xfrm>
          <a:prstGeom prst="rect">
            <a:avLst/>
          </a:prstGeom>
          <a:noFill/>
          <a:ln w="9525">
            <a:noFill/>
            <a:miter lim="800000"/>
            <a:headEnd/>
            <a:tailEnd/>
          </a:ln>
        </p:spPr>
        <p:txBody>
          <a:bodyPr wrap="none">
            <a:spAutoFit/>
          </a:bodyPr>
          <a:lstStyle/>
          <a:p>
            <a:pPr>
              <a:lnSpc>
                <a:spcPct val="150000"/>
              </a:lnSpc>
              <a:spcBef>
                <a:spcPct val="20000"/>
              </a:spcBef>
            </a:pPr>
            <a:r>
              <a:rPr lang="fa-IR" sz="3200" dirty="0">
                <a:latin typeface="Titr" pitchFamily="2" charset="-78"/>
                <a:cs typeface="B Titr" pitchFamily="2" charset="-78"/>
              </a:rPr>
              <a:t>هدف های سالانه</a:t>
            </a:r>
            <a:endParaRPr lang="fa-IR" sz="3200" b="1" dirty="0">
              <a:latin typeface="Titr" pitchFamily="2" charset="-78"/>
              <a:cs typeface="B Titr" pitchFamily="2" charset="-78"/>
            </a:endParaRPr>
          </a:p>
        </p:txBody>
      </p:sp>
      <p:sp>
        <p:nvSpPr>
          <p:cNvPr id="11" name="Rectangle 10"/>
          <p:cNvSpPr>
            <a:spLocks noChangeArrowheads="1"/>
          </p:cNvSpPr>
          <p:nvPr/>
        </p:nvSpPr>
        <p:spPr bwMode="auto">
          <a:xfrm>
            <a:off x="1277471" y="3653640"/>
            <a:ext cx="9265023" cy="3262432"/>
          </a:xfrm>
          <a:prstGeom prst="rect">
            <a:avLst/>
          </a:prstGeom>
          <a:noFill/>
          <a:ln w="9525">
            <a:noFill/>
            <a:miter lim="800000"/>
            <a:headEnd/>
            <a:tailEnd/>
          </a:ln>
        </p:spPr>
        <p:txBody>
          <a:bodyPr wrap="square">
            <a:spAutoFit/>
          </a:bodyPr>
          <a:lstStyle/>
          <a:p>
            <a:pPr algn="justLow" rtl="1">
              <a:spcBef>
                <a:spcPct val="50000"/>
              </a:spcBef>
            </a:pPr>
            <a:r>
              <a:rPr lang="fa-IR" sz="3600" dirty="0">
                <a:cs typeface="B Nazanin" pitchFamily="2" charset="-78"/>
              </a:rPr>
              <a:t>نتیجه های مورد انتظار سازمان دریک دوره یکساله</a:t>
            </a:r>
          </a:p>
          <a:p>
            <a:pPr algn="justLow" rtl="1">
              <a:spcBef>
                <a:spcPct val="50000"/>
              </a:spcBef>
            </a:pPr>
            <a:r>
              <a:rPr lang="fa-IR" sz="2800" dirty="0">
                <a:cs typeface="B Davat" pitchFamily="2" charset="-78"/>
              </a:rPr>
              <a:t>( هدفهای  کوتاه مدت  هستند  که  سازمان  برای رسیدن به هدفهای بلند مدت باید به آنها دست یابد  با ویژگیهای: قابل سنجش، کمی ، چالشگر ، واقعی  سازگار با سایر هدفها  ، دارای ضرب الاجل ، قابل دسترس ، تمرکزرقابتی ، نتایج کلیدی  و  معیار .)</a:t>
            </a:r>
            <a:endParaRPr lang="en-US" sz="2800" dirty="0">
              <a:cs typeface="B Davat" pitchFamily="2" charset="-78"/>
            </a:endParaRPr>
          </a:p>
          <a:p>
            <a:pPr algn="justLow" rtl="1">
              <a:spcBef>
                <a:spcPct val="50000"/>
              </a:spcBef>
            </a:pPr>
            <a:r>
              <a:rPr lang="fa-IR" sz="4800" dirty="0">
                <a:cs typeface="B Nazanin" pitchFamily="2" charset="-78"/>
              </a:rPr>
              <a:t> </a:t>
            </a:r>
            <a:endParaRPr lang="en-US" sz="4800" dirty="0">
              <a:cs typeface="B Nazanin" pitchFamily="2" charset="-78"/>
            </a:endParaRPr>
          </a:p>
        </p:txBody>
      </p:sp>
      <p:sp>
        <p:nvSpPr>
          <p:cNvPr id="4" name="Slide Number Placeholder 3"/>
          <p:cNvSpPr>
            <a:spLocks noGrp="1"/>
          </p:cNvSpPr>
          <p:nvPr>
            <p:ph type="sldNum" sz="quarter" idx="12"/>
          </p:nvPr>
        </p:nvSpPr>
        <p:spPr/>
        <p:txBody>
          <a:bodyPr/>
          <a:lstStyle/>
          <a:p>
            <a:fld id="{2E913F20-3FAA-4128-8D06-C3B0AA9DFCF9}" type="slidenum">
              <a:rPr lang="en-US" smtClean="0"/>
              <a:t>41</a:t>
            </a:fld>
            <a:endParaRPr lang="en-US"/>
          </a:p>
        </p:txBody>
      </p:sp>
    </p:spTree>
    <p:extLst>
      <p:ext uri="{BB962C8B-B14F-4D97-AF65-F5344CB8AC3E}">
        <p14:creationId xmlns:p14="http://schemas.microsoft.com/office/powerpoint/2010/main" val="2474416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Right)">
                                      <p:cBhvr>
                                        <p:cTn id="7" dur="1000"/>
                                        <p:tgtEl>
                                          <p:spTgt spid="8"/>
                                        </p:tgtEl>
                                      </p:cBhvr>
                                    </p:animEffect>
                                  </p:childTnLst>
                                </p:cTn>
                              </p:par>
                            </p:childTnLst>
                          </p:cTn>
                        </p:par>
                        <p:par>
                          <p:cTn id="8" fill="hold">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Right)">
                                      <p:cBhvr>
                                        <p:cTn id="11" dur="1000"/>
                                        <p:tgtEl>
                                          <p:spTgt spid="2"/>
                                        </p:tgtEl>
                                      </p:cBhvr>
                                    </p:animEffect>
                                  </p:childTnLst>
                                </p:cTn>
                              </p:par>
                            </p:childTnLst>
                          </p:cTn>
                        </p:par>
                        <p:par>
                          <p:cTn id="12" fill="hold">
                            <p:stCondLst>
                              <p:cond delay="2000"/>
                            </p:stCondLst>
                            <p:childTnLst>
                              <p:par>
                                <p:cTn id="13" presetID="1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Right)">
                                      <p:cBhvr>
                                        <p:cTn id="15" dur="1000"/>
                                        <p:tgtEl>
                                          <p:spTgt spid="10"/>
                                        </p:tgtEl>
                                      </p:cBhvr>
                                    </p:animEffect>
                                  </p:childTnLst>
                                </p:cTn>
                              </p:par>
                            </p:childTnLst>
                          </p:cTn>
                        </p:par>
                        <p:par>
                          <p:cTn id="16" fill="hold">
                            <p:stCondLst>
                              <p:cond delay="3000"/>
                            </p:stCondLst>
                            <p:childTnLst>
                              <p:par>
                                <p:cTn id="17" presetID="1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Righ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9043450" y="546830"/>
            <a:ext cx="1673856" cy="854080"/>
          </a:xfrm>
          <a:prstGeom prst="rect">
            <a:avLst/>
          </a:prstGeom>
          <a:noFill/>
          <a:ln w="9525">
            <a:noFill/>
            <a:miter lim="800000"/>
            <a:headEnd/>
            <a:tailEnd/>
          </a:ln>
        </p:spPr>
        <p:txBody>
          <a:bodyPr wrap="none">
            <a:spAutoFit/>
          </a:bodyPr>
          <a:lstStyle/>
          <a:p>
            <a:pPr>
              <a:lnSpc>
                <a:spcPct val="150000"/>
              </a:lnSpc>
              <a:spcBef>
                <a:spcPct val="20000"/>
              </a:spcBef>
            </a:pPr>
            <a:r>
              <a:rPr lang="fa-IR" sz="3600" dirty="0">
                <a:latin typeface="Titr" pitchFamily="2" charset="-78"/>
                <a:cs typeface="B Titr" pitchFamily="2" charset="-78"/>
              </a:rPr>
              <a:t>استراتژی</a:t>
            </a:r>
            <a:endParaRPr lang="fa-IR" sz="3600" b="1" dirty="0">
              <a:latin typeface="Titr" pitchFamily="2" charset="-78"/>
              <a:cs typeface="B Titr" pitchFamily="2" charset="-78"/>
            </a:endParaRPr>
          </a:p>
        </p:txBody>
      </p:sp>
      <p:sp>
        <p:nvSpPr>
          <p:cNvPr id="11" name="Rectangle 10"/>
          <p:cNvSpPr>
            <a:spLocks noChangeArrowheads="1"/>
          </p:cNvSpPr>
          <p:nvPr/>
        </p:nvSpPr>
        <p:spPr bwMode="auto">
          <a:xfrm>
            <a:off x="1707776" y="1814420"/>
            <a:ext cx="9009530" cy="3877985"/>
          </a:xfrm>
          <a:prstGeom prst="rect">
            <a:avLst/>
          </a:prstGeom>
          <a:noFill/>
          <a:ln w="9525">
            <a:noFill/>
            <a:miter lim="800000"/>
            <a:headEnd/>
            <a:tailEnd/>
          </a:ln>
        </p:spPr>
        <p:txBody>
          <a:bodyPr wrap="square">
            <a:spAutoFit/>
          </a:bodyPr>
          <a:lstStyle/>
          <a:p>
            <a:pPr algn="justLow" rtl="1">
              <a:spcBef>
                <a:spcPct val="50000"/>
              </a:spcBef>
            </a:pPr>
            <a:r>
              <a:rPr lang="fa-IR" sz="4000" dirty="0">
                <a:cs typeface="B Esfehan" panose="00000700000000000000" pitchFamily="2" charset="-78"/>
              </a:rPr>
              <a:t>ابزاری است که سازمان میتواند بدان</a:t>
            </a:r>
            <a:r>
              <a:rPr lang="fa-IR" sz="4400" dirty="0">
                <a:cs typeface="B Esfehan" panose="00000700000000000000" pitchFamily="2" charset="-78"/>
              </a:rPr>
              <a:t> </a:t>
            </a:r>
            <a:r>
              <a:rPr lang="fa-IR" sz="4000" dirty="0">
                <a:cs typeface="B Esfehan" panose="00000700000000000000" pitchFamily="2" charset="-78"/>
              </a:rPr>
              <a:t>وسیله به هدفهای بلند مدت خود دست یابد .</a:t>
            </a:r>
          </a:p>
          <a:p>
            <a:pPr algn="justLow" rtl="1">
              <a:spcBef>
                <a:spcPct val="50000"/>
              </a:spcBef>
            </a:pPr>
            <a:r>
              <a:rPr lang="fa-IR" sz="3600" b="1" dirty="0">
                <a:latin typeface="Adobe Arabic" panose="02040503050201020203" pitchFamily="18" charset="-78"/>
                <a:cs typeface="Adobe Arabic" panose="02040503050201020203" pitchFamily="18" charset="-78"/>
              </a:rPr>
              <a:t>(طرح  واحد ، همه جانبه و تلفیقی است  که نقاط قوت  اصلی  سازمان  را  با  عوامل  و  تغییرات محیط  مربوط  میسازد  و به  نحوی طراحی شده است  که  با  اجرای صحیح  آن  از دستیابی  به اهداف  اصلی  سازمان  اطمینان  حاصل میشود .)</a:t>
            </a:r>
            <a:endParaRPr lang="en-US" sz="3600" b="1" dirty="0">
              <a:latin typeface="Adobe Arabic" panose="02040503050201020203" pitchFamily="18" charset="-78"/>
              <a:cs typeface="Adobe Arabic" panose="02040503050201020203" pitchFamily="18"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42</a:t>
            </a:fld>
            <a:endParaRPr lang="en-US"/>
          </a:p>
        </p:txBody>
      </p:sp>
    </p:spTree>
    <p:extLst>
      <p:ext uri="{BB962C8B-B14F-4D97-AF65-F5344CB8AC3E}">
        <p14:creationId xmlns:p14="http://schemas.microsoft.com/office/powerpoint/2010/main" val="2921003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Right)">
                                      <p:cBhvr>
                                        <p:cTn id="7" dur="1000"/>
                                        <p:tgtEl>
                                          <p:spTgt spid="8"/>
                                        </p:tgtEl>
                                      </p:cBhvr>
                                    </p:animEffect>
                                  </p:childTnLst>
                                </p:cTn>
                              </p:par>
                            </p:childTnLst>
                          </p:cTn>
                        </p:par>
                        <p:par>
                          <p:cTn id="8" fill="hold">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Right)">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7441165" y="433966"/>
            <a:ext cx="2727029" cy="769441"/>
          </a:xfrm>
          <a:prstGeom prst="rect">
            <a:avLst/>
          </a:prstGeom>
          <a:noFill/>
          <a:ln w="9525">
            <a:noFill/>
            <a:miter lim="800000"/>
            <a:headEnd/>
            <a:tailEnd/>
          </a:ln>
        </p:spPr>
        <p:txBody>
          <a:bodyPr wrap="none">
            <a:spAutoFit/>
          </a:bodyPr>
          <a:lstStyle/>
          <a:p>
            <a:pPr>
              <a:lnSpc>
                <a:spcPct val="150000"/>
              </a:lnSpc>
              <a:spcBef>
                <a:spcPct val="20000"/>
              </a:spcBef>
            </a:pPr>
            <a:r>
              <a:rPr lang="fa-IR" sz="3200" dirty="0">
                <a:latin typeface="Titr" pitchFamily="2" charset="-78"/>
                <a:cs typeface="B Titr" pitchFamily="2" charset="-78"/>
              </a:rPr>
              <a:t>مدیریت استراتژی</a:t>
            </a:r>
            <a:endParaRPr lang="fa-IR" sz="3200" b="1" dirty="0">
              <a:latin typeface="Titr" pitchFamily="2" charset="-78"/>
              <a:cs typeface="B Titr" pitchFamily="2" charset="-78"/>
            </a:endParaRPr>
          </a:p>
        </p:txBody>
      </p:sp>
      <p:sp>
        <p:nvSpPr>
          <p:cNvPr id="17" name="Rectangle 16"/>
          <p:cNvSpPr>
            <a:spLocks noChangeArrowheads="1"/>
          </p:cNvSpPr>
          <p:nvPr/>
        </p:nvSpPr>
        <p:spPr bwMode="auto">
          <a:xfrm>
            <a:off x="1524001" y="1559020"/>
            <a:ext cx="8616952" cy="4070345"/>
          </a:xfrm>
          <a:prstGeom prst="rect">
            <a:avLst/>
          </a:prstGeom>
          <a:noFill/>
          <a:ln w="9525">
            <a:noFill/>
            <a:miter lim="800000"/>
            <a:headEnd/>
            <a:tailEnd/>
          </a:ln>
        </p:spPr>
        <p:txBody>
          <a:bodyPr wrap="square">
            <a:spAutoFit/>
          </a:bodyPr>
          <a:lstStyle/>
          <a:p>
            <a:pPr algn="justLow" rtl="1"/>
            <a:r>
              <a:rPr lang="fa-IR" sz="4000" dirty="0">
                <a:cs typeface="B Nazanin" pitchFamily="2" charset="-78"/>
              </a:rPr>
              <a:t>سیاست ابزاری است که بدان وسیله میتوان به هدف سالانه دست یافت. همچنین رهنمودها و رویه هایی است که سازمان برای دستیابی به هدفهای اعلام شده رعایت میکند . </a:t>
            </a:r>
          </a:p>
          <a:p>
            <a:pPr algn="justLow" rtl="1"/>
            <a:endParaRPr lang="fa-IR" sz="1050" dirty="0">
              <a:cs typeface="B Nazanin" pitchFamily="2" charset="-78"/>
            </a:endParaRPr>
          </a:p>
          <a:p>
            <a:pPr algn="justLow" rtl="1"/>
            <a:r>
              <a:rPr lang="fa-IR" sz="4400" b="1" dirty="0">
                <a:latin typeface="IranNastaliq" panose="02020505000000020003" pitchFamily="18" charset="0"/>
                <a:cs typeface="IranNastaliq" panose="02020505000000020003" pitchFamily="18" charset="0"/>
              </a:rPr>
              <a:t>(هنگام </a:t>
            </a:r>
            <a:r>
              <a:rPr lang="fa-IR" sz="4400" b="1" dirty="0" smtClean="0">
                <a:latin typeface="IranNastaliq" panose="02020505000000020003" pitchFamily="18" charset="0"/>
                <a:cs typeface="IranNastaliq" panose="02020505000000020003" pitchFamily="18" charset="0"/>
              </a:rPr>
              <a:t>تصمیم</a:t>
            </a:r>
            <a:r>
              <a:rPr lang="en-US" sz="4400" b="1" dirty="0" smtClean="0">
                <a:latin typeface="IranNastaliq" panose="02020505000000020003" pitchFamily="18" charset="0"/>
                <a:cs typeface="IranNastaliq" panose="02020505000000020003" pitchFamily="18" charset="0"/>
              </a:rPr>
              <a:t> </a:t>
            </a:r>
            <a:r>
              <a:rPr lang="fa-IR" sz="4400" b="1" dirty="0" smtClean="0">
                <a:latin typeface="IranNastaliq" panose="02020505000000020003" pitchFamily="18" charset="0"/>
                <a:cs typeface="IranNastaliq" panose="02020505000000020003" pitchFamily="18" charset="0"/>
              </a:rPr>
              <a:t>گیری </a:t>
            </a:r>
            <a:r>
              <a:rPr lang="fa-IR" sz="4400" b="1" dirty="0">
                <a:latin typeface="IranNastaliq" panose="02020505000000020003" pitchFamily="18" charset="0"/>
                <a:cs typeface="IranNastaliq" panose="02020505000000020003" pitchFamily="18" charset="0"/>
              </a:rPr>
              <a:t>ازسیاستها به عنوان رهنمود استفاده  میشود وهمچنین سیاستها  تعیین کننده شرایط روز مره و تکراری سازمان  </a:t>
            </a:r>
            <a:r>
              <a:rPr lang="fa-IR" sz="4400" b="1" dirty="0" smtClean="0">
                <a:latin typeface="IranNastaliq" panose="02020505000000020003" pitchFamily="18" charset="0"/>
                <a:cs typeface="IranNastaliq" panose="02020505000000020003" pitchFamily="18" charset="0"/>
              </a:rPr>
              <a:t>می </a:t>
            </a:r>
            <a:r>
              <a:rPr lang="fa-IR" sz="4400" b="1" dirty="0">
                <a:latin typeface="IranNastaliq" panose="02020505000000020003" pitchFamily="18" charset="0"/>
                <a:cs typeface="IranNastaliq" panose="02020505000000020003" pitchFamily="18" charset="0"/>
              </a:rPr>
              <a:t>باشد.)</a:t>
            </a:r>
            <a:endParaRPr lang="en-US" sz="4400" b="1" dirty="0">
              <a:latin typeface="IranNastaliq" panose="02020505000000020003" pitchFamily="18" charset="0"/>
              <a:cs typeface="IranNastaliq" panose="02020505000000020003" pitchFamily="18" charset="0"/>
            </a:endParaRPr>
          </a:p>
        </p:txBody>
      </p:sp>
      <p:sp>
        <p:nvSpPr>
          <p:cNvPr id="59415" name="Freeform 23">
            <a:hlinkClick r:id="" action="ppaction://hlinkshowjump?jump=firstslide"/>
          </p:cNvPr>
          <p:cNvSpPr>
            <a:spLocks/>
          </p:cNvSpPr>
          <p:nvPr/>
        </p:nvSpPr>
        <p:spPr bwMode="auto">
          <a:xfrm>
            <a:off x="2208214" y="6237288"/>
            <a:ext cx="574675" cy="576262"/>
          </a:xfrm>
          <a:custGeom>
            <a:avLst/>
            <a:gdLst/>
            <a:ahLst/>
            <a:cxnLst>
              <a:cxn ang="0">
                <a:pos x="0" y="363"/>
              </a:cxn>
              <a:cxn ang="0">
                <a:pos x="0" y="227"/>
              </a:cxn>
              <a:cxn ang="0">
                <a:pos x="90" y="136"/>
              </a:cxn>
              <a:cxn ang="0">
                <a:pos x="90" y="0"/>
              </a:cxn>
              <a:cxn ang="0">
                <a:pos x="362" y="0"/>
              </a:cxn>
              <a:cxn ang="0">
                <a:pos x="362" y="136"/>
              </a:cxn>
              <a:cxn ang="0">
                <a:pos x="317" y="181"/>
              </a:cxn>
              <a:cxn ang="0">
                <a:pos x="317" y="363"/>
              </a:cxn>
              <a:cxn ang="0">
                <a:pos x="226" y="363"/>
              </a:cxn>
              <a:cxn ang="0">
                <a:pos x="0" y="363"/>
              </a:cxn>
            </a:cxnLst>
            <a:rect l="0" t="0" r="r" b="b"/>
            <a:pathLst>
              <a:path w="362" h="363">
                <a:moveTo>
                  <a:pt x="0" y="363"/>
                </a:moveTo>
                <a:lnTo>
                  <a:pt x="0" y="227"/>
                </a:lnTo>
                <a:lnTo>
                  <a:pt x="90" y="136"/>
                </a:lnTo>
                <a:lnTo>
                  <a:pt x="90" y="0"/>
                </a:lnTo>
                <a:lnTo>
                  <a:pt x="362" y="0"/>
                </a:lnTo>
                <a:lnTo>
                  <a:pt x="362" y="136"/>
                </a:lnTo>
                <a:lnTo>
                  <a:pt x="317" y="181"/>
                </a:lnTo>
                <a:lnTo>
                  <a:pt x="317" y="363"/>
                </a:lnTo>
                <a:lnTo>
                  <a:pt x="226" y="363"/>
                </a:lnTo>
                <a:lnTo>
                  <a:pt x="0" y="363"/>
                </a:lnTo>
                <a:close/>
              </a:path>
            </a:pathLst>
          </a:custGeom>
          <a:noFill/>
          <a:ln w="9525">
            <a:noFill/>
            <a:round/>
            <a:headEnd/>
            <a:tailEnd/>
          </a:ln>
          <a:effectLst>
            <a:prstShdw prst="shdw17" dist="17961" dir="2700000">
              <a:schemeClr val="accent1">
                <a:gamma/>
                <a:shade val="60000"/>
                <a:invGamma/>
                <a:alpha val="50000"/>
              </a:schemeClr>
            </a:prstShdw>
          </a:effectLst>
        </p:spPr>
        <p:txBody>
          <a:bodyPr/>
          <a:lstStyle/>
          <a:p>
            <a:pPr>
              <a:defRPr/>
            </a:pPr>
            <a:endParaRPr lang="fa-IR">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43</a:t>
            </a:fld>
            <a:endParaRPr lang="en-US"/>
          </a:p>
        </p:txBody>
      </p:sp>
    </p:spTree>
    <p:extLst>
      <p:ext uri="{BB962C8B-B14F-4D97-AF65-F5344CB8AC3E}">
        <p14:creationId xmlns:p14="http://schemas.microsoft.com/office/powerpoint/2010/main" val="3595156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Right)">
                                      <p:cBhvr>
                                        <p:cTn id="7" dur="1000"/>
                                        <p:tgtEl>
                                          <p:spTgt spid="15"/>
                                        </p:tgtEl>
                                      </p:cBhvr>
                                    </p:animEffect>
                                  </p:childTnLst>
                                </p:cTn>
                              </p:par>
                            </p:childTnLst>
                          </p:cTn>
                        </p:par>
                        <p:par>
                          <p:cTn id="8" fill="hold">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lide(fromRigh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7578633" y="786561"/>
            <a:ext cx="1946367" cy="769441"/>
          </a:xfrm>
          <a:prstGeom prst="rect">
            <a:avLst/>
          </a:prstGeom>
          <a:noFill/>
          <a:ln w="9525">
            <a:noFill/>
            <a:miter lim="800000"/>
            <a:headEnd/>
            <a:tailEnd/>
          </a:ln>
        </p:spPr>
        <p:txBody>
          <a:bodyPr wrap="none">
            <a:spAutoFit/>
          </a:bodyPr>
          <a:lstStyle/>
          <a:p>
            <a:pPr>
              <a:lnSpc>
                <a:spcPct val="150000"/>
              </a:lnSpc>
              <a:spcBef>
                <a:spcPct val="20000"/>
              </a:spcBef>
            </a:pPr>
            <a:r>
              <a:rPr lang="fa-IR" sz="3200" dirty="0">
                <a:latin typeface="Titr" pitchFamily="2" charset="-78"/>
                <a:cs typeface="B Titr" pitchFamily="2" charset="-78"/>
              </a:rPr>
              <a:t>خط مشی ها</a:t>
            </a:r>
            <a:endParaRPr lang="fa-IR" sz="3200" b="1" dirty="0">
              <a:latin typeface="Titr" pitchFamily="2" charset="-78"/>
              <a:cs typeface="B Titr" pitchFamily="2" charset="-78"/>
            </a:endParaRPr>
          </a:p>
        </p:txBody>
      </p:sp>
      <p:sp>
        <p:nvSpPr>
          <p:cNvPr id="9" name="Rectangle 8"/>
          <p:cNvSpPr>
            <a:spLocks noChangeArrowheads="1"/>
          </p:cNvSpPr>
          <p:nvPr/>
        </p:nvSpPr>
        <p:spPr bwMode="auto">
          <a:xfrm>
            <a:off x="1524000" y="1900052"/>
            <a:ext cx="8322431" cy="2785378"/>
          </a:xfrm>
          <a:prstGeom prst="rect">
            <a:avLst/>
          </a:prstGeom>
          <a:noFill/>
          <a:ln w="9525">
            <a:noFill/>
            <a:miter lim="800000"/>
            <a:headEnd/>
            <a:tailEnd/>
          </a:ln>
        </p:spPr>
        <p:txBody>
          <a:bodyPr wrap="square">
            <a:spAutoFit/>
          </a:bodyPr>
          <a:lstStyle/>
          <a:p>
            <a:pPr algn="just" rtl="1">
              <a:lnSpc>
                <a:spcPct val="150000"/>
              </a:lnSpc>
              <a:spcBef>
                <a:spcPct val="50000"/>
              </a:spcBef>
            </a:pPr>
            <a:r>
              <a:rPr lang="fa-IR" sz="4000" dirty="0">
                <a:cs typeface="B Nazanin" pitchFamily="2" charset="-78"/>
              </a:rPr>
              <a:t>خط مشی ها رهنمود هایی هستند که برای راهنمایی </a:t>
            </a:r>
            <a:r>
              <a:rPr lang="fa-IR" sz="4000" dirty="0" smtClean="0">
                <a:cs typeface="B Nazanin" pitchFamily="2" charset="-78"/>
              </a:rPr>
              <a:t>تصمیم </a:t>
            </a:r>
            <a:r>
              <a:rPr lang="fa-IR" sz="4000" dirty="0">
                <a:cs typeface="B Nazanin" pitchFamily="2" charset="-78"/>
              </a:rPr>
              <a:t>و اقدامات مدیران و فرستادن </a:t>
            </a:r>
            <a:r>
              <a:rPr lang="fa-IR" sz="4000" dirty="0" smtClean="0">
                <a:cs typeface="B Nazanin" pitchFamily="2" charset="-78"/>
              </a:rPr>
              <a:t>آنها </a:t>
            </a:r>
            <a:r>
              <a:rPr lang="fa-IR" sz="4000" dirty="0">
                <a:cs typeface="B Nazanin" pitchFamily="2" charset="-78"/>
              </a:rPr>
              <a:t>در اجرای  استراتژی سازمان تدوین  میشوند .</a:t>
            </a:r>
            <a:endParaRPr lang="en-US" sz="4000" dirty="0">
              <a:cs typeface="B Nazanin"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44</a:t>
            </a:fld>
            <a:endParaRPr lang="en-US"/>
          </a:p>
        </p:txBody>
      </p:sp>
    </p:spTree>
    <p:extLst>
      <p:ext uri="{BB962C8B-B14F-4D97-AF65-F5344CB8AC3E}">
        <p14:creationId xmlns:p14="http://schemas.microsoft.com/office/powerpoint/2010/main" val="2200456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1000"/>
                                        <p:tgtEl>
                                          <p:spTgt spid="7"/>
                                        </p:tgtEl>
                                      </p:cBhvr>
                                    </p:animEffect>
                                  </p:childTnLst>
                                </p:cTn>
                              </p:par>
                            </p:childTnLst>
                          </p:cTn>
                        </p:par>
                        <p:par>
                          <p:cTn id="8" fill="hold">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Right)">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8266710" y="808142"/>
            <a:ext cx="1901483" cy="769441"/>
          </a:xfrm>
          <a:prstGeom prst="rect">
            <a:avLst/>
          </a:prstGeom>
          <a:noFill/>
          <a:ln w="9525">
            <a:noFill/>
            <a:miter lim="800000"/>
            <a:headEnd/>
            <a:tailEnd/>
          </a:ln>
        </p:spPr>
        <p:txBody>
          <a:bodyPr wrap="none">
            <a:spAutoFit/>
          </a:bodyPr>
          <a:lstStyle/>
          <a:p>
            <a:pPr algn="l" rtl="0">
              <a:lnSpc>
                <a:spcPct val="150000"/>
              </a:lnSpc>
              <a:spcBef>
                <a:spcPct val="20000"/>
              </a:spcBef>
            </a:pPr>
            <a:r>
              <a:rPr lang="fa-IR" sz="3200" dirty="0">
                <a:latin typeface="Titr" pitchFamily="2" charset="-78"/>
                <a:cs typeface="B Titr" pitchFamily="2" charset="-78"/>
              </a:rPr>
              <a:t>برنامه ریزی</a:t>
            </a:r>
            <a:endParaRPr lang="fa-IR" sz="3200" b="1" dirty="0">
              <a:latin typeface="Titr" pitchFamily="2" charset="-78"/>
              <a:cs typeface="B Titr" pitchFamily="2" charset="-78"/>
            </a:endParaRPr>
          </a:p>
        </p:txBody>
      </p:sp>
      <p:sp>
        <p:nvSpPr>
          <p:cNvPr id="9" name="Rectangle 8"/>
          <p:cNvSpPr>
            <a:spLocks noChangeArrowheads="1"/>
          </p:cNvSpPr>
          <p:nvPr/>
        </p:nvSpPr>
        <p:spPr bwMode="auto">
          <a:xfrm>
            <a:off x="1640541" y="1885950"/>
            <a:ext cx="8527652" cy="2862322"/>
          </a:xfrm>
          <a:prstGeom prst="rect">
            <a:avLst/>
          </a:prstGeom>
          <a:noFill/>
          <a:ln w="9525">
            <a:noFill/>
            <a:miter lim="800000"/>
            <a:headEnd/>
            <a:tailEnd/>
          </a:ln>
        </p:spPr>
        <p:txBody>
          <a:bodyPr wrap="square">
            <a:spAutoFit/>
          </a:bodyPr>
          <a:lstStyle/>
          <a:p>
            <a:pPr algn="justLow" rtl="1">
              <a:lnSpc>
                <a:spcPct val="150000"/>
              </a:lnSpc>
            </a:pPr>
            <a:r>
              <a:rPr lang="fa-IR" sz="4000" dirty="0">
                <a:cs typeface="B Esfehan" panose="00000700000000000000" pitchFamily="2" charset="-78"/>
              </a:rPr>
              <a:t>یک پل لازم و ضروری است که بین حال وآینده زده میشود و احتمال دستیابی به هدفهای مورد نظر را  بالا  می برد .</a:t>
            </a:r>
            <a:endParaRPr lang="en-US" sz="4000" dirty="0">
              <a:cs typeface="B Esfehan" panose="00000700000000000000"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45</a:t>
            </a:fld>
            <a:endParaRPr lang="en-US"/>
          </a:p>
        </p:txBody>
      </p:sp>
    </p:spTree>
    <p:extLst>
      <p:ext uri="{BB962C8B-B14F-4D97-AF65-F5344CB8AC3E}">
        <p14:creationId xmlns:p14="http://schemas.microsoft.com/office/powerpoint/2010/main" val="1313039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1000"/>
                                        <p:tgtEl>
                                          <p:spTgt spid="7"/>
                                        </p:tgtEl>
                                      </p:cBhvr>
                                    </p:animEffect>
                                  </p:childTnLst>
                                </p:cTn>
                              </p:par>
                            </p:childTnLst>
                          </p:cTn>
                        </p:par>
                        <p:par>
                          <p:cTn id="8" fill="hold">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Right)">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7126976" y="682606"/>
            <a:ext cx="3041217" cy="769441"/>
          </a:xfrm>
          <a:prstGeom prst="rect">
            <a:avLst/>
          </a:prstGeom>
          <a:noFill/>
          <a:ln w="9525">
            <a:noFill/>
            <a:miter lim="800000"/>
            <a:headEnd/>
            <a:tailEnd/>
          </a:ln>
        </p:spPr>
        <p:txBody>
          <a:bodyPr wrap="none">
            <a:spAutoFit/>
          </a:bodyPr>
          <a:lstStyle/>
          <a:p>
            <a:pPr algn="l" rtl="0">
              <a:lnSpc>
                <a:spcPct val="150000"/>
              </a:lnSpc>
              <a:spcBef>
                <a:spcPct val="20000"/>
              </a:spcBef>
            </a:pPr>
            <a:r>
              <a:rPr lang="fa-IR" sz="3200" dirty="0">
                <a:latin typeface="Titr" pitchFamily="2" charset="-78"/>
                <a:cs typeface="B Titr" pitchFamily="2" charset="-78"/>
              </a:rPr>
              <a:t>انعطاف برنامه ریزی</a:t>
            </a:r>
            <a:endParaRPr lang="fa-IR" sz="3200" b="1" dirty="0">
              <a:latin typeface="Titr" pitchFamily="2" charset="-78"/>
              <a:cs typeface="B Titr" pitchFamily="2" charset="-78"/>
            </a:endParaRPr>
          </a:p>
        </p:txBody>
      </p:sp>
      <p:sp>
        <p:nvSpPr>
          <p:cNvPr id="10" name="Rectangle 9"/>
          <p:cNvSpPr>
            <a:spLocks noChangeArrowheads="1"/>
          </p:cNvSpPr>
          <p:nvPr/>
        </p:nvSpPr>
        <p:spPr bwMode="auto">
          <a:xfrm>
            <a:off x="2030506" y="1724585"/>
            <a:ext cx="8110445" cy="1862048"/>
          </a:xfrm>
          <a:prstGeom prst="rect">
            <a:avLst/>
          </a:prstGeom>
          <a:noFill/>
          <a:ln w="9525">
            <a:noFill/>
            <a:miter lim="800000"/>
            <a:headEnd/>
            <a:tailEnd/>
          </a:ln>
        </p:spPr>
        <p:txBody>
          <a:bodyPr wrap="square">
            <a:spAutoFit/>
          </a:bodyPr>
          <a:lstStyle/>
          <a:p>
            <a:pPr algn="justLow" rtl="1">
              <a:lnSpc>
                <a:spcPct val="150000"/>
              </a:lnSpc>
              <a:spcBef>
                <a:spcPct val="50000"/>
              </a:spcBef>
            </a:pPr>
            <a:r>
              <a:rPr lang="fa-IR" sz="4000" b="1" dirty="0">
                <a:latin typeface="Adobe Arabic" panose="02040503050201020203" pitchFamily="18" charset="-78"/>
                <a:cs typeface="Adobe Arabic" panose="02040503050201020203" pitchFamily="18" charset="-78"/>
              </a:rPr>
              <a:t>بدین معنی که سازمان یک برنامه پنج ساله برای عملیات آینده خود تدوین وبطور سالانه آن را بهنگام می نماید . </a:t>
            </a:r>
            <a:r>
              <a:rPr lang="en-US" sz="4000" b="1" dirty="0">
                <a:latin typeface="Adobe Arabic" panose="02040503050201020203" pitchFamily="18" charset="-78"/>
                <a:cs typeface="Adobe Arabic" panose="02040503050201020203" pitchFamily="18" charset="-78"/>
              </a:rPr>
              <a:t> </a:t>
            </a:r>
          </a:p>
        </p:txBody>
      </p:sp>
      <p:sp>
        <p:nvSpPr>
          <p:cNvPr id="2" name="Slide Number Placeholder 1"/>
          <p:cNvSpPr>
            <a:spLocks noGrp="1"/>
          </p:cNvSpPr>
          <p:nvPr>
            <p:ph type="sldNum" sz="quarter" idx="12"/>
          </p:nvPr>
        </p:nvSpPr>
        <p:spPr/>
        <p:txBody>
          <a:bodyPr/>
          <a:lstStyle/>
          <a:p>
            <a:fld id="{2E913F20-3FAA-4128-8D06-C3B0AA9DFCF9}" type="slidenum">
              <a:rPr lang="en-US" smtClean="0"/>
              <a:t>46</a:t>
            </a:fld>
            <a:endParaRPr lang="en-US"/>
          </a:p>
        </p:txBody>
      </p:sp>
    </p:spTree>
    <p:extLst>
      <p:ext uri="{BB962C8B-B14F-4D97-AF65-F5344CB8AC3E}">
        <p14:creationId xmlns:p14="http://schemas.microsoft.com/office/powerpoint/2010/main" val="56999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Right)">
                                      <p:cBhvr>
                                        <p:cTn id="7" dur="1000"/>
                                        <p:tgtEl>
                                          <p:spTgt spid="8"/>
                                        </p:tgtEl>
                                      </p:cBhvr>
                                    </p:animEffect>
                                  </p:childTnLst>
                                </p:cTn>
                              </p:par>
                            </p:childTnLst>
                          </p:cTn>
                        </p:par>
                        <p:par>
                          <p:cTn id="8" fill="hold">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Right)">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881189" y="3000376"/>
            <a:ext cx="2357437" cy="1128713"/>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none" rtlCol="1" anchor="ctr"/>
          <a:lstStyle/>
          <a:p>
            <a:pPr algn="ctr" defTabSz="652463">
              <a:spcBef>
                <a:spcPct val="20000"/>
              </a:spcBef>
              <a:defRPr/>
            </a:pPr>
            <a:r>
              <a:rPr kumimoji="1" lang="fa-IR" dirty="0">
                <a:solidFill>
                  <a:schemeClr val="tx1"/>
                </a:solidFill>
                <a:cs typeface="B Titr" pitchFamily="2" charset="-78"/>
              </a:rPr>
              <a:t>مسیر استراتژیک</a:t>
            </a:r>
            <a:endParaRPr kumimoji="1" lang="en-US" dirty="0">
              <a:solidFill>
                <a:schemeClr val="tx1"/>
              </a:solidFill>
              <a:cs typeface="B Titr" pitchFamily="2" charset="-78"/>
            </a:endParaRPr>
          </a:p>
        </p:txBody>
      </p:sp>
      <p:sp>
        <p:nvSpPr>
          <p:cNvPr id="5" name="Rounded Rectangle 4"/>
          <p:cNvSpPr/>
          <p:nvPr/>
        </p:nvSpPr>
        <p:spPr bwMode="auto">
          <a:xfrm>
            <a:off x="4738689" y="3000376"/>
            <a:ext cx="2357437" cy="1128713"/>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none" rtlCol="1" anchor="ctr"/>
          <a:lstStyle/>
          <a:p>
            <a:pPr algn="ctr" defTabSz="652463">
              <a:spcBef>
                <a:spcPct val="20000"/>
              </a:spcBef>
              <a:defRPr/>
            </a:pPr>
            <a:r>
              <a:rPr kumimoji="1" lang="fa-IR" dirty="0">
                <a:solidFill>
                  <a:schemeClr val="tx1"/>
                </a:solidFill>
                <a:cs typeface="B Titr" pitchFamily="2" charset="-78"/>
              </a:rPr>
              <a:t>تدوين استراتژي</a:t>
            </a:r>
          </a:p>
          <a:p>
            <a:pPr algn="ctr" defTabSz="652463">
              <a:spcBef>
                <a:spcPct val="20000"/>
              </a:spcBef>
              <a:defRPr/>
            </a:pPr>
            <a:r>
              <a:rPr kumimoji="1" lang="fa-IR" dirty="0">
                <a:solidFill>
                  <a:schemeClr val="tx1"/>
                </a:solidFill>
                <a:cs typeface="B Titr" pitchFamily="2" charset="-78"/>
              </a:rPr>
              <a:t>سطح واحد بازرگاني</a:t>
            </a:r>
          </a:p>
          <a:p>
            <a:pPr algn="ctr" defTabSz="652463">
              <a:spcBef>
                <a:spcPct val="20000"/>
              </a:spcBef>
              <a:defRPr/>
            </a:pPr>
            <a:r>
              <a:rPr kumimoji="1" lang="fa-IR" dirty="0">
                <a:solidFill>
                  <a:schemeClr val="tx1"/>
                </a:solidFill>
                <a:cs typeface="B Titr" pitchFamily="2" charset="-78"/>
              </a:rPr>
              <a:t>سطح سازماني</a:t>
            </a:r>
            <a:endParaRPr kumimoji="1" lang="en-US" dirty="0">
              <a:solidFill>
                <a:schemeClr val="tx1"/>
              </a:solidFill>
              <a:cs typeface="B Titr" pitchFamily="2" charset="-78"/>
            </a:endParaRPr>
          </a:p>
        </p:txBody>
      </p:sp>
      <p:sp>
        <p:nvSpPr>
          <p:cNvPr id="6" name="Rounded Rectangle 5"/>
          <p:cNvSpPr/>
          <p:nvPr/>
        </p:nvSpPr>
        <p:spPr bwMode="auto">
          <a:xfrm>
            <a:off x="7524750" y="3000376"/>
            <a:ext cx="2357438" cy="1128713"/>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none" rtlCol="1" anchor="ctr"/>
          <a:lstStyle/>
          <a:p>
            <a:pPr algn="ctr" defTabSz="652463">
              <a:spcBef>
                <a:spcPct val="20000"/>
              </a:spcBef>
              <a:defRPr/>
            </a:pPr>
            <a:r>
              <a:rPr kumimoji="1" lang="fa-IR" dirty="0">
                <a:solidFill>
                  <a:schemeClr val="tx1"/>
                </a:solidFill>
                <a:cs typeface="B Titr" pitchFamily="2" charset="-78"/>
              </a:rPr>
              <a:t>اجرا و کنترل استراتژيک</a:t>
            </a:r>
          </a:p>
          <a:p>
            <a:pPr algn="ctr" defTabSz="652463">
              <a:spcBef>
                <a:spcPct val="20000"/>
              </a:spcBef>
              <a:defRPr/>
            </a:pPr>
            <a:r>
              <a:rPr kumimoji="1" lang="fa-IR" dirty="0">
                <a:solidFill>
                  <a:schemeClr val="tx1"/>
                </a:solidFill>
                <a:cs typeface="B Titr" pitchFamily="2" charset="-78"/>
              </a:rPr>
              <a:t>اجراء</a:t>
            </a:r>
          </a:p>
          <a:p>
            <a:pPr algn="ctr" defTabSz="652463">
              <a:spcBef>
                <a:spcPct val="20000"/>
              </a:spcBef>
              <a:defRPr/>
            </a:pPr>
            <a:r>
              <a:rPr kumimoji="1" lang="fa-IR" dirty="0">
                <a:solidFill>
                  <a:schemeClr val="tx1"/>
                </a:solidFill>
                <a:cs typeface="B Titr" pitchFamily="2" charset="-78"/>
              </a:rPr>
              <a:t>کنترل</a:t>
            </a:r>
            <a:endParaRPr kumimoji="1" lang="en-US" dirty="0">
              <a:solidFill>
                <a:schemeClr val="tx1"/>
              </a:solidFill>
              <a:cs typeface="B Titr" pitchFamily="2" charset="-78"/>
            </a:endParaRPr>
          </a:p>
        </p:txBody>
      </p:sp>
      <p:cxnSp>
        <p:nvCxnSpPr>
          <p:cNvPr id="9" name="Elbow Connector 8"/>
          <p:cNvCxnSpPr>
            <a:stCxn id="2" idx="0"/>
            <a:endCxn id="6" idx="0"/>
          </p:cNvCxnSpPr>
          <p:nvPr/>
        </p:nvCxnSpPr>
        <p:spPr>
          <a:xfrm rot="5400000" flipH="1" flipV="1">
            <a:off x="5881689" y="177801"/>
            <a:ext cx="1587" cy="5643563"/>
          </a:xfrm>
          <a:prstGeom prst="bentConnector3">
            <a:avLst>
              <a:gd name="adj1" fmla="val 41200894"/>
            </a:avLst>
          </a:prstGeom>
          <a:ln w="15875">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4" idx="2"/>
            <a:endCxn id="5" idx="0"/>
          </p:cNvCxnSpPr>
          <p:nvPr/>
        </p:nvCxnSpPr>
        <p:spPr>
          <a:xfrm rot="5400000">
            <a:off x="5339557" y="2421732"/>
            <a:ext cx="1155700" cy="1587"/>
          </a:xfrm>
          <a:prstGeom prst="straightConnector1">
            <a:avLst/>
          </a:prstGeom>
          <a:ln w="15875">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bwMode="auto">
          <a:xfrm>
            <a:off x="4024314" y="714376"/>
            <a:ext cx="3786187" cy="1128713"/>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none" rtlCol="1" anchor="ctr"/>
          <a:lstStyle/>
          <a:p>
            <a:pPr algn="ctr" defTabSz="652463">
              <a:spcBef>
                <a:spcPct val="20000"/>
              </a:spcBef>
              <a:defRPr/>
            </a:pPr>
            <a:r>
              <a:rPr kumimoji="1" lang="fa-IR" b="1" dirty="0">
                <a:solidFill>
                  <a:schemeClr val="tx1"/>
                </a:solidFill>
                <a:cs typeface="B Titr" pitchFamily="2" charset="-78"/>
              </a:rPr>
              <a:t>تجزيه و تحليل محيط خارجي و داخلي</a:t>
            </a:r>
          </a:p>
          <a:p>
            <a:pPr algn="ctr" defTabSz="652463">
              <a:spcBef>
                <a:spcPct val="20000"/>
              </a:spcBef>
              <a:defRPr/>
            </a:pPr>
            <a:r>
              <a:rPr kumimoji="1" lang="fa-IR" b="1" dirty="0">
                <a:solidFill>
                  <a:schemeClr val="tx1"/>
                </a:solidFill>
                <a:cs typeface="B Titr" pitchFamily="2" charset="-78"/>
              </a:rPr>
              <a:t>محيط خارجي</a:t>
            </a:r>
          </a:p>
          <a:p>
            <a:pPr algn="ctr" defTabSz="652463">
              <a:spcBef>
                <a:spcPct val="20000"/>
              </a:spcBef>
              <a:defRPr/>
            </a:pPr>
            <a:r>
              <a:rPr kumimoji="1" lang="fa-IR" b="1" dirty="0">
                <a:solidFill>
                  <a:schemeClr val="tx1"/>
                </a:solidFill>
                <a:cs typeface="B Titr" pitchFamily="2" charset="-78"/>
              </a:rPr>
              <a:t>محيط داخلي</a:t>
            </a:r>
            <a:endParaRPr kumimoji="1" lang="en-US" b="1" dirty="0">
              <a:solidFill>
                <a:schemeClr val="tx1"/>
              </a:solidFill>
              <a:cs typeface="B Titr" pitchFamily="2" charset="-78"/>
            </a:endParaRPr>
          </a:p>
        </p:txBody>
      </p:sp>
      <p:sp>
        <p:nvSpPr>
          <p:cNvPr id="17" name="Rounded Rectangle 16"/>
          <p:cNvSpPr/>
          <p:nvPr/>
        </p:nvSpPr>
        <p:spPr bwMode="auto">
          <a:xfrm>
            <a:off x="6167439" y="4786313"/>
            <a:ext cx="2357437" cy="1128712"/>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none" rtlCol="1" anchor="ctr"/>
          <a:lstStyle/>
          <a:p>
            <a:pPr algn="ctr" defTabSz="652463">
              <a:spcBef>
                <a:spcPct val="20000"/>
              </a:spcBef>
              <a:defRPr/>
            </a:pPr>
            <a:r>
              <a:rPr kumimoji="1" lang="fa-IR" dirty="0">
                <a:solidFill>
                  <a:schemeClr val="tx1"/>
                </a:solidFill>
                <a:cs typeface="B Titr" pitchFamily="2" charset="-78"/>
              </a:rPr>
              <a:t>طراحي مجدد</a:t>
            </a:r>
          </a:p>
          <a:p>
            <a:pPr algn="ctr" defTabSz="652463">
              <a:spcBef>
                <a:spcPct val="20000"/>
              </a:spcBef>
              <a:defRPr/>
            </a:pPr>
            <a:r>
              <a:rPr kumimoji="1" lang="fa-IR" dirty="0">
                <a:solidFill>
                  <a:schemeClr val="tx1"/>
                </a:solidFill>
                <a:cs typeface="B Titr" pitchFamily="2" charset="-78"/>
              </a:rPr>
              <a:t> استراتژيک</a:t>
            </a:r>
            <a:endParaRPr kumimoji="1" lang="en-US" dirty="0">
              <a:solidFill>
                <a:schemeClr val="tx1"/>
              </a:solidFill>
              <a:cs typeface="B Titr" pitchFamily="2" charset="-78"/>
            </a:endParaRPr>
          </a:p>
        </p:txBody>
      </p:sp>
      <p:cxnSp>
        <p:nvCxnSpPr>
          <p:cNvPr id="18" name="Elbow Connector 17"/>
          <p:cNvCxnSpPr>
            <a:stCxn id="2" idx="2"/>
            <a:endCxn id="17" idx="1"/>
          </p:cNvCxnSpPr>
          <p:nvPr/>
        </p:nvCxnSpPr>
        <p:spPr>
          <a:xfrm rot="16200000" flipH="1">
            <a:off x="4002089" y="3186114"/>
            <a:ext cx="1222375" cy="3108325"/>
          </a:xfrm>
          <a:prstGeom prst="bentConnector2">
            <a:avLst/>
          </a:prstGeom>
          <a:ln w="15875">
            <a:solidFill>
              <a:srgbClr val="0000CC"/>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 idx="3"/>
            <a:endCxn id="5" idx="1"/>
          </p:cNvCxnSpPr>
          <p:nvPr/>
        </p:nvCxnSpPr>
        <p:spPr>
          <a:xfrm>
            <a:off x="4238626" y="3565525"/>
            <a:ext cx="500063" cy="1588"/>
          </a:xfrm>
          <a:prstGeom prst="straightConnector1">
            <a:avLst/>
          </a:prstGeom>
          <a:ln w="158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 idx="3"/>
            <a:endCxn id="6" idx="1"/>
          </p:cNvCxnSpPr>
          <p:nvPr/>
        </p:nvCxnSpPr>
        <p:spPr>
          <a:xfrm>
            <a:off x="7096126" y="3565525"/>
            <a:ext cx="428625" cy="1588"/>
          </a:xfrm>
          <a:prstGeom prst="straightConnector1">
            <a:avLst/>
          </a:prstGeom>
          <a:ln w="158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4845051" y="4751388"/>
            <a:ext cx="1214437" cy="1588"/>
          </a:xfrm>
          <a:prstGeom prst="straightConnector1">
            <a:avLst/>
          </a:prstGeom>
          <a:ln w="15875">
            <a:solidFill>
              <a:srgbClr val="0000CC"/>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2957" name="Rectangle 33"/>
          <p:cNvSpPr>
            <a:spLocks noChangeArrowheads="1"/>
          </p:cNvSpPr>
          <p:nvPr/>
        </p:nvSpPr>
        <p:spPr bwMode="auto">
          <a:xfrm>
            <a:off x="4488657" y="6200777"/>
            <a:ext cx="2773363" cy="369887"/>
          </a:xfrm>
          <a:prstGeom prst="rect">
            <a:avLst/>
          </a:prstGeom>
          <a:noFill/>
          <a:ln w="9525">
            <a:noFill/>
            <a:miter lim="800000"/>
            <a:headEnd/>
            <a:tailEnd/>
          </a:ln>
        </p:spPr>
        <p:txBody>
          <a:bodyPr wrap="none">
            <a:spAutoFit/>
          </a:bodyPr>
          <a:lstStyle/>
          <a:p>
            <a:pPr algn="ctr" defTabSz="652463">
              <a:spcBef>
                <a:spcPct val="50000"/>
              </a:spcBef>
            </a:pPr>
            <a:r>
              <a:rPr kumimoji="1" lang="fa-IR" b="1">
                <a:cs typeface="B Nazanin" pitchFamily="2" charset="-78"/>
              </a:rPr>
              <a:t>شکل: فرايند مديريت استراتژيک</a:t>
            </a:r>
            <a:endParaRPr kumimoji="1" lang="en-US" b="1">
              <a:cs typeface="B Nazanin"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47</a:t>
            </a:fld>
            <a:endParaRPr lang="en-US"/>
          </a:p>
        </p:txBody>
      </p:sp>
    </p:spTree>
    <p:extLst>
      <p:ext uri="{BB962C8B-B14F-4D97-AF65-F5344CB8AC3E}">
        <p14:creationId xmlns:p14="http://schemas.microsoft.com/office/powerpoint/2010/main" val="210318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edge">
                                      <p:cBhvr>
                                        <p:cTn id="15" dur="2000"/>
                                        <p:tgtEl>
                                          <p:spTgt spid="9"/>
                                        </p:tgtEl>
                                      </p:cBhvr>
                                    </p:animEffect>
                                  </p:childTnLst>
                                </p:cTn>
                              </p:par>
                            </p:childTnLst>
                          </p:cTn>
                        </p:par>
                        <p:par>
                          <p:cTn id="16" fill="hold">
                            <p:stCondLst>
                              <p:cond delay="35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000"/>
                                        <p:tgtEl>
                                          <p:spTgt spid="2"/>
                                        </p:tgtEl>
                                      </p:cBhvr>
                                    </p:animEffect>
                                  </p:childTnLst>
                                </p:cTn>
                              </p:par>
                            </p:childTnLst>
                          </p:cTn>
                        </p:par>
                        <p:par>
                          <p:cTn id="20" fill="hold">
                            <p:stCondLst>
                              <p:cond delay="4500"/>
                            </p:stCondLst>
                            <p:childTnLst>
                              <p:par>
                                <p:cTn id="21" presetID="2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65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1000"/>
                                        <p:tgtEl>
                                          <p:spTgt spid="6"/>
                                        </p:tgtEl>
                                      </p:cBhvr>
                                    </p:animEffect>
                                  </p:childTnLst>
                                </p:cTn>
                              </p:par>
                            </p:childTnLst>
                          </p:cTn>
                        </p:par>
                        <p:par>
                          <p:cTn id="36" fill="hold">
                            <p:stCondLst>
                              <p:cond delay="75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par>
                                <p:cTn id="40" presetID="22" presetClass="entr" presetSubtype="4"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childTnLst>
                          </p:cTn>
                        </p:par>
                        <p:par>
                          <p:cTn id="43" fill="hold">
                            <p:stCondLst>
                              <p:cond delay="800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1000"/>
                                        <p:tgtEl>
                                          <p:spTgt spid="17"/>
                                        </p:tgtEl>
                                      </p:cBhvr>
                                    </p:animEffect>
                                  </p:childTnLst>
                                </p:cTn>
                              </p:par>
                            </p:childTnLst>
                          </p:cTn>
                        </p:par>
                        <p:par>
                          <p:cTn id="47" fill="hold">
                            <p:stCondLst>
                              <p:cond delay="9000"/>
                            </p:stCondLst>
                            <p:childTnLst>
                              <p:par>
                                <p:cTn id="48" presetID="10" presetClass="entr" presetSubtype="0" fill="hold" grpId="0" nodeType="afterEffect">
                                  <p:stCondLst>
                                    <p:cond delay="0"/>
                                  </p:stCondLst>
                                  <p:childTnLst>
                                    <p:set>
                                      <p:cBhvr>
                                        <p:cTn id="49" dur="1" fill="hold">
                                          <p:stCondLst>
                                            <p:cond delay="0"/>
                                          </p:stCondLst>
                                        </p:cTn>
                                        <p:tgtEl>
                                          <p:spTgt spid="82957"/>
                                        </p:tgtEl>
                                        <p:attrNameLst>
                                          <p:attrName>style.visibility</p:attrName>
                                        </p:attrNameLst>
                                      </p:cBhvr>
                                      <p:to>
                                        <p:strVal val="visible"/>
                                      </p:to>
                                    </p:set>
                                    <p:animEffect transition="in" filter="fade">
                                      <p:cBhvr>
                                        <p:cTn id="50" dur="2000"/>
                                        <p:tgtEl>
                                          <p:spTgt spid="82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14" grpId="0" animBg="1"/>
      <p:bldP spid="17" grpId="0" animBg="1"/>
      <p:bldP spid="8295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4599175" y="527033"/>
            <a:ext cx="6335712" cy="584200"/>
          </a:xfrm>
          <a:prstGeom prst="rect">
            <a:avLst/>
          </a:prstGeom>
          <a:noFill/>
          <a:ln w="9525">
            <a:noFill/>
            <a:miter lim="800000"/>
            <a:headEnd/>
            <a:tailEnd/>
          </a:ln>
        </p:spPr>
        <p:txBody>
          <a:bodyPr wrap="none">
            <a:spAutoFit/>
          </a:bodyPr>
          <a:lstStyle/>
          <a:p>
            <a:pPr algn="ctr" defTabSz="652463">
              <a:spcBef>
                <a:spcPct val="50000"/>
              </a:spcBef>
            </a:pPr>
            <a:r>
              <a:rPr kumimoji="1" lang="fa-IR" sz="3200" dirty="0">
                <a:cs typeface="B Titr" pitchFamily="2" charset="-78"/>
              </a:rPr>
              <a:t>تجزيه و تحليل محيط هاي خارجي و داخلي</a:t>
            </a:r>
          </a:p>
        </p:txBody>
      </p:sp>
      <p:sp>
        <p:nvSpPr>
          <p:cNvPr id="9" name="Rectangle 8"/>
          <p:cNvSpPr>
            <a:spLocks noChangeArrowheads="1"/>
          </p:cNvSpPr>
          <p:nvPr/>
        </p:nvSpPr>
        <p:spPr bwMode="auto">
          <a:xfrm>
            <a:off x="2017060" y="1351617"/>
            <a:ext cx="8785412" cy="4093428"/>
          </a:xfrm>
          <a:prstGeom prst="rect">
            <a:avLst/>
          </a:prstGeom>
          <a:noFill/>
          <a:ln w="9525">
            <a:noFill/>
            <a:miter lim="800000"/>
            <a:headEnd/>
            <a:tailEnd/>
          </a:ln>
        </p:spPr>
        <p:txBody>
          <a:bodyPr wrap="square">
            <a:spAutoFit/>
          </a:bodyPr>
          <a:lstStyle/>
          <a:p>
            <a:pPr algn="justLow" defTabSz="652463" rtl="1">
              <a:spcBef>
                <a:spcPct val="50000"/>
              </a:spcBef>
            </a:pPr>
            <a:r>
              <a:rPr kumimoji="1" lang="fa-IR" sz="4000" b="1" dirty="0">
                <a:cs typeface="B Kamran" panose="00000400000000000000" pitchFamily="2" charset="-78"/>
              </a:rPr>
              <a:t>اين مقدمه مستلزم ارزيابي محيط هاي کلان و خرد مي باشد تا از آن طريق روند فرصتها و تهديدات مشخص گردند و راهي براي مسير استراتژيک فراهم آيد.</a:t>
            </a:r>
          </a:p>
          <a:p>
            <a:pPr algn="justLow" defTabSz="652463" rtl="1">
              <a:spcBef>
                <a:spcPct val="50000"/>
              </a:spcBef>
            </a:pPr>
            <a:r>
              <a:rPr kumimoji="1" lang="fa-IR" sz="4000" b="1" dirty="0">
                <a:cs typeface="B Kamran" panose="00000400000000000000" pitchFamily="2" charset="-78"/>
              </a:rPr>
              <a:t>محيط کلان شامل  نيروهاي محيط داخلي و جهاني از قبيل  روندهاي اجتماعي ،  فرهنگي ، تکنولوژي ، سياسي و اقتصادي است.</a:t>
            </a:r>
            <a:endParaRPr kumimoji="1" lang="en-US" sz="4000" b="1" dirty="0">
              <a:cs typeface="B Kamran" panose="00000400000000000000"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48</a:t>
            </a:fld>
            <a:endParaRPr lang="en-US"/>
          </a:p>
        </p:txBody>
      </p:sp>
    </p:spTree>
    <p:extLst>
      <p:ext uri="{BB962C8B-B14F-4D97-AF65-F5344CB8AC3E}">
        <p14:creationId xmlns:p14="http://schemas.microsoft.com/office/powerpoint/2010/main" val="2121517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1000"/>
                                        <p:tgtEl>
                                          <p:spTgt spid="7"/>
                                        </p:tgtEl>
                                      </p:cBhvr>
                                    </p:animEffect>
                                  </p:childTnLst>
                                </p:cTn>
                              </p:par>
                            </p:childTnLst>
                          </p:cTn>
                        </p:par>
                        <p:par>
                          <p:cTn id="8" fill="hold">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Right)">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309939" y="1583035"/>
            <a:ext cx="5214937" cy="3357562"/>
          </a:xfrm>
          <a:prstGeom prst="round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defTabSz="652463">
              <a:spcBef>
                <a:spcPct val="20000"/>
              </a:spcBef>
              <a:defRPr/>
            </a:pPr>
            <a:endParaRPr kumimoji="1" lang="en-US">
              <a:solidFill>
                <a:schemeClr val="tx1"/>
              </a:solidFill>
              <a:cs typeface="B Titr" pitchFamily="2" charset="-78"/>
            </a:endParaRPr>
          </a:p>
        </p:txBody>
      </p:sp>
      <p:sp>
        <p:nvSpPr>
          <p:cNvPr id="4" name="Oval 3"/>
          <p:cNvSpPr/>
          <p:nvPr/>
        </p:nvSpPr>
        <p:spPr bwMode="auto">
          <a:xfrm>
            <a:off x="8310564" y="368597"/>
            <a:ext cx="1571625" cy="1500188"/>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rtlCol="1" anchor="ctr"/>
          <a:lstStyle/>
          <a:p>
            <a:pPr algn="ctr" defTabSz="652463">
              <a:spcBef>
                <a:spcPct val="20000"/>
              </a:spcBef>
              <a:defRPr/>
            </a:pPr>
            <a:r>
              <a:rPr kumimoji="1" lang="fa-IR" b="1" dirty="0">
                <a:solidFill>
                  <a:schemeClr val="tx1"/>
                </a:solidFill>
                <a:cs typeface="B Nazanin" pitchFamily="2" charset="-78"/>
              </a:rPr>
              <a:t>نيروهاي</a:t>
            </a:r>
          </a:p>
          <a:p>
            <a:pPr algn="ctr" defTabSz="652463">
              <a:spcBef>
                <a:spcPct val="20000"/>
              </a:spcBef>
              <a:defRPr/>
            </a:pPr>
            <a:r>
              <a:rPr kumimoji="1" lang="fa-IR" b="1" dirty="0">
                <a:solidFill>
                  <a:schemeClr val="tx1"/>
                </a:solidFill>
                <a:cs typeface="B Nazanin" pitchFamily="2" charset="-78"/>
              </a:rPr>
              <a:t> تکنولوژيکي</a:t>
            </a:r>
          </a:p>
          <a:p>
            <a:pPr algn="ctr" defTabSz="652463">
              <a:spcBef>
                <a:spcPct val="20000"/>
              </a:spcBef>
              <a:defRPr/>
            </a:pPr>
            <a:r>
              <a:rPr kumimoji="1" lang="fa-IR" b="1" dirty="0">
                <a:solidFill>
                  <a:schemeClr val="tx1"/>
                </a:solidFill>
                <a:cs typeface="B Nazanin" pitchFamily="2" charset="-78"/>
              </a:rPr>
              <a:t>جهاني</a:t>
            </a:r>
            <a:endParaRPr kumimoji="1" lang="en-US" b="1" dirty="0">
              <a:solidFill>
                <a:schemeClr val="tx1"/>
              </a:solidFill>
              <a:cs typeface="B Nazanin" pitchFamily="2" charset="-78"/>
            </a:endParaRPr>
          </a:p>
        </p:txBody>
      </p:sp>
      <p:sp>
        <p:nvSpPr>
          <p:cNvPr id="5" name="Rounded Rectangle 4"/>
          <p:cNvSpPr/>
          <p:nvPr/>
        </p:nvSpPr>
        <p:spPr bwMode="auto">
          <a:xfrm>
            <a:off x="4738689" y="797223"/>
            <a:ext cx="2428875" cy="500063"/>
          </a:xfrm>
          <a:prstGeom prst="roundRect">
            <a:avLst/>
          </a:prstGeom>
          <a:ln>
            <a:headEnd/>
            <a:tailEnd/>
          </a:ln>
        </p:spPr>
        <p:style>
          <a:lnRef idx="3">
            <a:schemeClr val="lt1"/>
          </a:lnRef>
          <a:fillRef idx="1">
            <a:schemeClr val="accent2"/>
          </a:fillRef>
          <a:effectRef idx="1">
            <a:schemeClr val="accent2"/>
          </a:effectRef>
          <a:fontRef idx="minor">
            <a:schemeClr val="lt1"/>
          </a:fontRef>
        </p:style>
        <p:txBody>
          <a:bodyPr wrap="none" rtlCol="1" anchor="ctr"/>
          <a:lstStyle/>
          <a:p>
            <a:pPr algn="ctr" defTabSz="652463">
              <a:spcBef>
                <a:spcPct val="20000"/>
              </a:spcBef>
              <a:defRPr/>
            </a:pPr>
            <a:r>
              <a:rPr kumimoji="1" lang="fa-IR" dirty="0">
                <a:solidFill>
                  <a:schemeClr val="tx1"/>
                </a:solidFill>
                <a:cs typeface="B Titr" pitchFamily="2" charset="-78"/>
              </a:rPr>
              <a:t>محیط کلان</a:t>
            </a:r>
            <a:endParaRPr kumimoji="1" lang="en-US" dirty="0">
              <a:solidFill>
                <a:schemeClr val="tx1"/>
              </a:solidFill>
              <a:cs typeface="B Titr" pitchFamily="2" charset="-78"/>
            </a:endParaRPr>
          </a:p>
        </p:txBody>
      </p:sp>
      <p:sp>
        <p:nvSpPr>
          <p:cNvPr id="6" name="Oval 5"/>
          <p:cNvSpPr/>
          <p:nvPr/>
        </p:nvSpPr>
        <p:spPr bwMode="auto">
          <a:xfrm>
            <a:off x="1952626" y="368597"/>
            <a:ext cx="1571625" cy="1500188"/>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rtlCol="1" anchor="ctr"/>
          <a:lstStyle/>
          <a:p>
            <a:pPr algn="ctr" defTabSz="652463">
              <a:spcBef>
                <a:spcPct val="20000"/>
              </a:spcBef>
              <a:defRPr/>
            </a:pPr>
            <a:r>
              <a:rPr kumimoji="1" lang="fa-IR" b="1" dirty="0">
                <a:solidFill>
                  <a:schemeClr val="tx1"/>
                </a:solidFill>
                <a:cs typeface="B Nazanin" pitchFamily="2" charset="-78"/>
              </a:rPr>
              <a:t>نيروهاي</a:t>
            </a:r>
          </a:p>
          <a:p>
            <a:pPr algn="ctr" defTabSz="652463">
              <a:spcBef>
                <a:spcPct val="20000"/>
              </a:spcBef>
              <a:defRPr/>
            </a:pPr>
            <a:r>
              <a:rPr kumimoji="1" lang="fa-IR" b="1" dirty="0">
                <a:solidFill>
                  <a:schemeClr val="tx1"/>
                </a:solidFill>
                <a:cs typeface="B Nazanin" pitchFamily="2" charset="-78"/>
              </a:rPr>
              <a:t> اجتماعي- فرهنگي</a:t>
            </a:r>
          </a:p>
          <a:p>
            <a:pPr algn="ctr" defTabSz="652463">
              <a:spcBef>
                <a:spcPct val="20000"/>
              </a:spcBef>
              <a:defRPr/>
            </a:pPr>
            <a:r>
              <a:rPr kumimoji="1" lang="fa-IR" b="1" dirty="0">
                <a:solidFill>
                  <a:schemeClr val="tx1"/>
                </a:solidFill>
                <a:cs typeface="B Nazanin" pitchFamily="2" charset="-78"/>
              </a:rPr>
              <a:t>جهاني</a:t>
            </a:r>
            <a:endParaRPr lang="fa-IR" b="1" dirty="0">
              <a:solidFill>
                <a:schemeClr val="tx1"/>
              </a:solidFill>
              <a:cs typeface="B Nazanin" pitchFamily="2" charset="-78"/>
            </a:endParaRPr>
          </a:p>
        </p:txBody>
      </p:sp>
      <p:sp>
        <p:nvSpPr>
          <p:cNvPr id="7" name="Oval 6"/>
          <p:cNvSpPr/>
          <p:nvPr/>
        </p:nvSpPr>
        <p:spPr bwMode="auto">
          <a:xfrm>
            <a:off x="8310564" y="4997906"/>
            <a:ext cx="1571625" cy="1500188"/>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rtlCol="1" anchor="ctr"/>
          <a:lstStyle/>
          <a:p>
            <a:pPr algn="ctr" defTabSz="652463">
              <a:spcBef>
                <a:spcPct val="20000"/>
              </a:spcBef>
              <a:defRPr/>
            </a:pPr>
            <a:r>
              <a:rPr kumimoji="1" lang="fa-IR" b="1" dirty="0">
                <a:solidFill>
                  <a:schemeClr val="tx1"/>
                </a:solidFill>
                <a:cs typeface="B Nazanin" pitchFamily="2" charset="-78"/>
              </a:rPr>
              <a:t>نيروهاي</a:t>
            </a:r>
          </a:p>
          <a:p>
            <a:pPr algn="ctr" defTabSz="652463">
              <a:spcBef>
                <a:spcPct val="20000"/>
              </a:spcBef>
              <a:defRPr/>
            </a:pPr>
            <a:r>
              <a:rPr kumimoji="1" lang="fa-IR" b="1" dirty="0">
                <a:solidFill>
                  <a:schemeClr val="tx1"/>
                </a:solidFill>
                <a:cs typeface="B Nazanin" pitchFamily="2" charset="-78"/>
              </a:rPr>
              <a:t> سياسي </a:t>
            </a:r>
            <a:r>
              <a:rPr kumimoji="1" lang="ar-SA" b="1" dirty="0">
                <a:solidFill>
                  <a:schemeClr val="tx1"/>
                </a:solidFill>
                <a:cs typeface="B Nazanin" pitchFamily="2" charset="-78"/>
              </a:rPr>
              <a:t>–</a:t>
            </a:r>
            <a:r>
              <a:rPr kumimoji="1" lang="fa-IR" b="1" dirty="0">
                <a:solidFill>
                  <a:schemeClr val="tx1"/>
                </a:solidFill>
                <a:cs typeface="B Nazanin" pitchFamily="2" charset="-78"/>
              </a:rPr>
              <a:t> قانوني</a:t>
            </a:r>
          </a:p>
          <a:p>
            <a:pPr algn="ctr" defTabSz="652463">
              <a:spcBef>
                <a:spcPct val="20000"/>
              </a:spcBef>
              <a:defRPr/>
            </a:pPr>
            <a:r>
              <a:rPr kumimoji="1" lang="fa-IR" b="1" dirty="0">
                <a:solidFill>
                  <a:schemeClr val="tx1"/>
                </a:solidFill>
                <a:cs typeface="B Nazanin" pitchFamily="2" charset="-78"/>
              </a:rPr>
              <a:t>جهاني</a:t>
            </a:r>
            <a:endParaRPr lang="fa-IR" b="1" dirty="0">
              <a:solidFill>
                <a:schemeClr val="tx1"/>
              </a:solidFill>
              <a:cs typeface="B Nazanin" pitchFamily="2" charset="-78"/>
            </a:endParaRPr>
          </a:p>
        </p:txBody>
      </p:sp>
      <p:sp>
        <p:nvSpPr>
          <p:cNvPr id="8" name="Oval 7"/>
          <p:cNvSpPr/>
          <p:nvPr/>
        </p:nvSpPr>
        <p:spPr bwMode="auto">
          <a:xfrm>
            <a:off x="1952625" y="4944117"/>
            <a:ext cx="1571625" cy="1500188"/>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rtlCol="1" anchor="ctr"/>
          <a:lstStyle/>
          <a:p>
            <a:pPr algn="ctr" defTabSz="652463">
              <a:spcBef>
                <a:spcPct val="20000"/>
              </a:spcBef>
              <a:defRPr/>
            </a:pPr>
            <a:r>
              <a:rPr kumimoji="1" lang="fa-IR" b="1" dirty="0">
                <a:solidFill>
                  <a:schemeClr val="tx1"/>
                </a:solidFill>
                <a:cs typeface="B Nazanin" pitchFamily="2" charset="-78"/>
              </a:rPr>
              <a:t>نيروهاي </a:t>
            </a:r>
          </a:p>
          <a:p>
            <a:pPr algn="ctr" defTabSz="652463">
              <a:lnSpc>
                <a:spcPct val="60000"/>
              </a:lnSpc>
              <a:spcBef>
                <a:spcPct val="20000"/>
              </a:spcBef>
              <a:defRPr/>
            </a:pPr>
            <a:r>
              <a:rPr kumimoji="1" lang="fa-IR" b="1" dirty="0">
                <a:solidFill>
                  <a:schemeClr val="tx1"/>
                </a:solidFill>
                <a:cs typeface="B Nazanin" pitchFamily="2" charset="-78"/>
              </a:rPr>
              <a:t>اقتصادي </a:t>
            </a:r>
          </a:p>
          <a:p>
            <a:pPr algn="ctr" defTabSz="652463">
              <a:spcBef>
                <a:spcPct val="20000"/>
              </a:spcBef>
              <a:defRPr/>
            </a:pPr>
            <a:r>
              <a:rPr kumimoji="1" lang="fa-IR" b="1" dirty="0">
                <a:solidFill>
                  <a:schemeClr val="tx1"/>
                </a:solidFill>
                <a:cs typeface="B Nazanin" pitchFamily="2" charset="-78"/>
              </a:rPr>
              <a:t>جهاني</a:t>
            </a:r>
            <a:endParaRPr lang="fa-IR" b="1" dirty="0">
              <a:solidFill>
                <a:schemeClr val="tx1"/>
              </a:solidFill>
              <a:cs typeface="B Nazanin" pitchFamily="2" charset="-78"/>
            </a:endParaRPr>
          </a:p>
        </p:txBody>
      </p:sp>
      <p:sp>
        <p:nvSpPr>
          <p:cNvPr id="85005" name="TextBox 12"/>
          <p:cNvSpPr txBox="1">
            <a:spLocks noChangeArrowheads="1"/>
          </p:cNvSpPr>
          <p:nvPr/>
        </p:nvSpPr>
        <p:spPr bwMode="auto">
          <a:xfrm>
            <a:off x="3952875" y="2040235"/>
            <a:ext cx="4000500" cy="369332"/>
          </a:xfrm>
          <a:prstGeom prst="rect">
            <a:avLst/>
          </a:prstGeom>
          <a:noFill/>
          <a:ln w="9525">
            <a:noFill/>
            <a:miter lim="800000"/>
            <a:headEnd/>
            <a:tailEnd/>
          </a:ln>
        </p:spPr>
        <p:txBody>
          <a:bodyPr>
            <a:spAutoFit/>
          </a:bodyPr>
          <a:lstStyle/>
          <a:p>
            <a:pPr algn="ctr"/>
            <a:r>
              <a:rPr kumimoji="1" lang="fa-IR" b="1">
                <a:cs typeface="B Nazanin" pitchFamily="2" charset="-78"/>
              </a:rPr>
              <a:t>نهادها و سازمانهاي دولتي و شعبه هاي محلي</a:t>
            </a:r>
            <a:endParaRPr kumimoji="1" lang="en-US" b="1">
              <a:cs typeface="B Nazanin" pitchFamily="2" charset="-78"/>
            </a:endParaRPr>
          </a:p>
        </p:txBody>
      </p:sp>
      <p:sp>
        <p:nvSpPr>
          <p:cNvPr id="85006" name="Rectangle 13"/>
          <p:cNvSpPr>
            <a:spLocks noChangeArrowheads="1"/>
          </p:cNvSpPr>
          <p:nvPr/>
        </p:nvSpPr>
        <p:spPr bwMode="auto">
          <a:xfrm>
            <a:off x="5453064" y="1583036"/>
            <a:ext cx="1101725" cy="369887"/>
          </a:xfrm>
          <a:prstGeom prst="rect">
            <a:avLst/>
          </a:prstGeom>
          <a:noFill/>
          <a:ln w="9525">
            <a:noFill/>
            <a:miter lim="800000"/>
            <a:headEnd/>
            <a:tailEnd/>
          </a:ln>
        </p:spPr>
        <p:txBody>
          <a:bodyPr wrap="none">
            <a:spAutoFit/>
          </a:bodyPr>
          <a:lstStyle/>
          <a:p>
            <a:pPr algn="ctr" defTabSz="652463">
              <a:spcBef>
                <a:spcPct val="20000"/>
              </a:spcBef>
            </a:pPr>
            <a:r>
              <a:rPr kumimoji="1" lang="fa-IR">
                <a:cs typeface="B Titr" pitchFamily="2" charset="-78"/>
              </a:rPr>
              <a:t>محیط کلان</a:t>
            </a:r>
            <a:endParaRPr kumimoji="1" lang="en-US">
              <a:cs typeface="B Titr" pitchFamily="2" charset="-78"/>
            </a:endParaRPr>
          </a:p>
        </p:txBody>
      </p:sp>
      <p:sp>
        <p:nvSpPr>
          <p:cNvPr id="85007" name="TextBox 14"/>
          <p:cNvSpPr txBox="1">
            <a:spLocks noChangeArrowheads="1"/>
          </p:cNvSpPr>
          <p:nvPr/>
        </p:nvSpPr>
        <p:spPr bwMode="auto">
          <a:xfrm>
            <a:off x="7167564" y="2654597"/>
            <a:ext cx="1285875" cy="369332"/>
          </a:xfrm>
          <a:prstGeom prst="rect">
            <a:avLst/>
          </a:prstGeom>
          <a:noFill/>
          <a:ln w="9525">
            <a:noFill/>
            <a:miter lim="800000"/>
            <a:headEnd/>
            <a:tailEnd/>
          </a:ln>
        </p:spPr>
        <p:txBody>
          <a:bodyPr>
            <a:spAutoFit/>
          </a:bodyPr>
          <a:lstStyle/>
          <a:p>
            <a:pPr algn="ctr"/>
            <a:r>
              <a:rPr kumimoji="1" lang="fa-IR" b="1">
                <a:cs typeface="B Nazanin" pitchFamily="2" charset="-78"/>
              </a:rPr>
              <a:t>مشتریان</a:t>
            </a:r>
            <a:endParaRPr kumimoji="1" lang="en-US" b="1">
              <a:cs typeface="B Nazanin" pitchFamily="2" charset="-78"/>
            </a:endParaRPr>
          </a:p>
        </p:txBody>
      </p:sp>
      <p:sp>
        <p:nvSpPr>
          <p:cNvPr id="85008" name="TextBox 15"/>
          <p:cNvSpPr txBox="1">
            <a:spLocks noChangeArrowheads="1"/>
          </p:cNvSpPr>
          <p:nvPr/>
        </p:nvSpPr>
        <p:spPr bwMode="auto">
          <a:xfrm>
            <a:off x="7239001" y="4161136"/>
            <a:ext cx="1285875" cy="646331"/>
          </a:xfrm>
          <a:prstGeom prst="rect">
            <a:avLst/>
          </a:prstGeom>
          <a:noFill/>
          <a:ln w="9525">
            <a:noFill/>
            <a:miter lim="800000"/>
            <a:headEnd/>
            <a:tailEnd/>
          </a:ln>
        </p:spPr>
        <p:txBody>
          <a:bodyPr>
            <a:spAutoFit/>
          </a:bodyPr>
          <a:lstStyle/>
          <a:p>
            <a:pPr algn="ctr"/>
            <a:r>
              <a:rPr kumimoji="1" lang="fa-IR" b="1">
                <a:cs typeface="B Nazanin" pitchFamily="2" charset="-78"/>
              </a:rPr>
              <a:t>گروه های فعال</a:t>
            </a:r>
            <a:endParaRPr kumimoji="1" lang="en-US" b="1">
              <a:cs typeface="B Nazanin" pitchFamily="2" charset="-78"/>
            </a:endParaRPr>
          </a:p>
        </p:txBody>
      </p:sp>
      <p:sp>
        <p:nvSpPr>
          <p:cNvPr id="85009" name="TextBox 16"/>
          <p:cNvSpPr txBox="1">
            <a:spLocks noChangeArrowheads="1"/>
          </p:cNvSpPr>
          <p:nvPr/>
        </p:nvSpPr>
        <p:spPr bwMode="auto">
          <a:xfrm>
            <a:off x="3238501" y="2683172"/>
            <a:ext cx="1571625" cy="369332"/>
          </a:xfrm>
          <a:prstGeom prst="rect">
            <a:avLst/>
          </a:prstGeom>
          <a:noFill/>
          <a:ln w="9525">
            <a:noFill/>
            <a:miter lim="800000"/>
            <a:headEnd/>
            <a:tailEnd/>
          </a:ln>
        </p:spPr>
        <p:txBody>
          <a:bodyPr>
            <a:spAutoFit/>
          </a:bodyPr>
          <a:lstStyle/>
          <a:p>
            <a:pPr algn="ctr"/>
            <a:r>
              <a:rPr kumimoji="1" lang="fa-IR" b="1">
                <a:cs typeface="B Nazanin" pitchFamily="2" charset="-78"/>
              </a:rPr>
              <a:t>عرضه کنندگان</a:t>
            </a:r>
            <a:endParaRPr kumimoji="1" lang="en-US" b="1">
              <a:cs typeface="B Nazanin" pitchFamily="2" charset="-78"/>
            </a:endParaRPr>
          </a:p>
        </p:txBody>
      </p:sp>
      <p:sp>
        <p:nvSpPr>
          <p:cNvPr id="85010" name="TextBox 17"/>
          <p:cNvSpPr txBox="1">
            <a:spLocks noChangeArrowheads="1"/>
          </p:cNvSpPr>
          <p:nvPr/>
        </p:nvSpPr>
        <p:spPr bwMode="auto">
          <a:xfrm>
            <a:off x="3381376" y="3153072"/>
            <a:ext cx="1285875" cy="369332"/>
          </a:xfrm>
          <a:prstGeom prst="rect">
            <a:avLst/>
          </a:prstGeom>
          <a:noFill/>
          <a:ln w="9525">
            <a:noFill/>
            <a:miter lim="800000"/>
            <a:headEnd/>
            <a:tailEnd/>
          </a:ln>
        </p:spPr>
        <p:txBody>
          <a:bodyPr>
            <a:spAutoFit/>
          </a:bodyPr>
          <a:lstStyle/>
          <a:p>
            <a:pPr algn="ctr"/>
            <a:r>
              <a:rPr kumimoji="1" lang="fa-IR" b="1">
                <a:cs typeface="B Nazanin" pitchFamily="2" charset="-78"/>
              </a:rPr>
              <a:t>رقبا</a:t>
            </a:r>
            <a:endParaRPr kumimoji="1" lang="en-US" b="1">
              <a:cs typeface="B Nazanin" pitchFamily="2" charset="-78"/>
            </a:endParaRPr>
          </a:p>
        </p:txBody>
      </p:sp>
      <p:sp>
        <p:nvSpPr>
          <p:cNvPr id="85011" name="TextBox 18"/>
          <p:cNvSpPr txBox="1">
            <a:spLocks noChangeArrowheads="1"/>
          </p:cNvSpPr>
          <p:nvPr/>
        </p:nvSpPr>
        <p:spPr bwMode="auto">
          <a:xfrm>
            <a:off x="3381376" y="3583285"/>
            <a:ext cx="1285875" cy="369332"/>
          </a:xfrm>
          <a:prstGeom prst="rect">
            <a:avLst/>
          </a:prstGeom>
          <a:noFill/>
          <a:ln w="9525">
            <a:noFill/>
            <a:miter lim="800000"/>
            <a:headEnd/>
            <a:tailEnd/>
          </a:ln>
        </p:spPr>
        <p:txBody>
          <a:bodyPr>
            <a:spAutoFit/>
          </a:bodyPr>
          <a:lstStyle/>
          <a:p>
            <a:pPr algn="ctr"/>
            <a:r>
              <a:rPr kumimoji="1" lang="fa-IR" b="1">
                <a:cs typeface="B Nazanin" pitchFamily="2" charset="-78"/>
              </a:rPr>
              <a:t>اتحادیه ها</a:t>
            </a:r>
            <a:endParaRPr kumimoji="1" lang="en-US" b="1">
              <a:cs typeface="B Nazanin" pitchFamily="2" charset="-78"/>
            </a:endParaRPr>
          </a:p>
        </p:txBody>
      </p:sp>
      <p:sp>
        <p:nvSpPr>
          <p:cNvPr id="85012" name="TextBox 19"/>
          <p:cNvSpPr txBox="1">
            <a:spLocks noChangeArrowheads="1"/>
          </p:cNvSpPr>
          <p:nvPr/>
        </p:nvSpPr>
        <p:spPr bwMode="auto">
          <a:xfrm>
            <a:off x="5238751" y="4154786"/>
            <a:ext cx="1285875" cy="646331"/>
          </a:xfrm>
          <a:prstGeom prst="rect">
            <a:avLst/>
          </a:prstGeom>
          <a:noFill/>
          <a:ln w="9525">
            <a:noFill/>
            <a:miter lim="800000"/>
            <a:headEnd/>
            <a:tailEnd/>
          </a:ln>
        </p:spPr>
        <p:txBody>
          <a:bodyPr>
            <a:spAutoFit/>
          </a:bodyPr>
          <a:lstStyle/>
          <a:p>
            <a:pPr algn="ctr"/>
            <a:r>
              <a:rPr kumimoji="1" lang="fa-IR" b="1">
                <a:cs typeface="B Nazanin" pitchFamily="2" charset="-78"/>
              </a:rPr>
              <a:t>تشکل های محلی</a:t>
            </a:r>
            <a:endParaRPr kumimoji="1" lang="en-US" b="1">
              <a:cs typeface="B Nazanin" pitchFamily="2" charset="-78"/>
            </a:endParaRPr>
          </a:p>
        </p:txBody>
      </p:sp>
      <p:sp>
        <p:nvSpPr>
          <p:cNvPr id="85013" name="TextBox 20"/>
          <p:cNvSpPr txBox="1">
            <a:spLocks noChangeArrowheads="1"/>
          </p:cNvSpPr>
          <p:nvPr/>
        </p:nvSpPr>
        <p:spPr bwMode="auto">
          <a:xfrm>
            <a:off x="3381376" y="4154786"/>
            <a:ext cx="1285875" cy="646331"/>
          </a:xfrm>
          <a:prstGeom prst="rect">
            <a:avLst/>
          </a:prstGeom>
          <a:noFill/>
          <a:ln w="9525">
            <a:noFill/>
            <a:miter lim="800000"/>
            <a:headEnd/>
            <a:tailEnd/>
          </a:ln>
        </p:spPr>
        <p:txBody>
          <a:bodyPr>
            <a:spAutoFit/>
          </a:bodyPr>
          <a:lstStyle/>
          <a:p>
            <a:pPr algn="ctr"/>
            <a:r>
              <a:rPr kumimoji="1" lang="fa-IR" b="1">
                <a:cs typeface="B Nazanin" pitchFamily="2" charset="-78"/>
              </a:rPr>
              <a:t>رابطه های مالی</a:t>
            </a:r>
            <a:endParaRPr kumimoji="1" lang="en-US" b="1">
              <a:cs typeface="B Nazanin" pitchFamily="2" charset="-78"/>
            </a:endParaRPr>
          </a:p>
        </p:txBody>
      </p:sp>
      <p:sp>
        <p:nvSpPr>
          <p:cNvPr id="9" name="Rectangle 21"/>
          <p:cNvSpPr>
            <a:spLocks noChangeArrowheads="1"/>
          </p:cNvSpPr>
          <p:nvPr/>
        </p:nvSpPr>
        <p:spPr bwMode="auto">
          <a:xfrm>
            <a:off x="4718051" y="6357938"/>
            <a:ext cx="2530475" cy="366712"/>
          </a:xfrm>
          <a:prstGeom prst="rect">
            <a:avLst/>
          </a:prstGeom>
          <a:noFill/>
          <a:ln w="9525">
            <a:noFill/>
            <a:miter lim="800000"/>
            <a:headEnd/>
            <a:tailEnd/>
          </a:ln>
        </p:spPr>
        <p:txBody>
          <a:bodyPr wrap="none">
            <a:spAutoFit/>
          </a:bodyPr>
          <a:lstStyle/>
          <a:p>
            <a:pPr algn="ctr" defTabSz="652463">
              <a:spcBef>
                <a:spcPct val="50000"/>
              </a:spcBef>
            </a:pPr>
            <a:r>
              <a:rPr kumimoji="1" lang="fa-IR" b="1">
                <a:cs typeface="B Nazanin" pitchFamily="2" charset="-78"/>
              </a:rPr>
              <a:t>شکل: سازمان و محیط های آن</a:t>
            </a:r>
            <a:endParaRPr kumimoji="1" lang="en-US" b="1">
              <a:cs typeface="B Nazanin" pitchFamily="2" charset="-78"/>
            </a:endParaRPr>
          </a:p>
        </p:txBody>
      </p:sp>
      <p:sp>
        <p:nvSpPr>
          <p:cNvPr id="3" name="Rounded Rectangle 2"/>
          <p:cNvSpPr/>
          <p:nvPr/>
        </p:nvSpPr>
        <p:spPr bwMode="auto">
          <a:xfrm>
            <a:off x="4872039" y="2721272"/>
            <a:ext cx="2428875" cy="1214438"/>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defTabSz="652463" rtl="1">
              <a:spcBef>
                <a:spcPct val="20000"/>
              </a:spcBef>
              <a:defRPr/>
            </a:pPr>
            <a:r>
              <a:rPr kumimoji="1" lang="fa-IR" dirty="0">
                <a:solidFill>
                  <a:schemeClr val="tx1"/>
                </a:solidFill>
                <a:cs typeface="B Titr" pitchFamily="2" charset="-78"/>
              </a:rPr>
              <a:t>سازمان مدیران</a:t>
            </a:r>
          </a:p>
          <a:p>
            <a:pPr algn="ctr" defTabSz="652463" rtl="1">
              <a:spcBef>
                <a:spcPct val="20000"/>
              </a:spcBef>
              <a:defRPr/>
            </a:pPr>
            <a:endParaRPr kumimoji="1" lang="fa-IR" dirty="0">
              <a:solidFill>
                <a:schemeClr val="tx1"/>
              </a:solidFill>
              <a:cs typeface="B Titr" pitchFamily="2" charset="-78"/>
            </a:endParaRPr>
          </a:p>
          <a:p>
            <a:pPr algn="ctr" defTabSz="652463" rtl="1">
              <a:spcBef>
                <a:spcPct val="20000"/>
              </a:spcBef>
              <a:defRPr/>
            </a:pPr>
            <a:r>
              <a:rPr kumimoji="1" lang="fa-IR" sz="1200" dirty="0">
                <a:solidFill>
                  <a:schemeClr val="tx1"/>
                </a:solidFill>
                <a:cs typeface="B Titr" pitchFamily="2" charset="-78"/>
              </a:rPr>
              <a:t>کارمندان  </a:t>
            </a:r>
            <a:r>
              <a:rPr kumimoji="1" lang="fa-IR" sz="1200" dirty="0" smtClean="0">
                <a:solidFill>
                  <a:schemeClr val="tx1"/>
                </a:solidFill>
                <a:cs typeface="B Titr" pitchFamily="2" charset="-78"/>
              </a:rPr>
              <a:t>   سهامداران   </a:t>
            </a:r>
            <a:r>
              <a:rPr kumimoji="1" lang="fa-IR" sz="1200" dirty="0">
                <a:solidFill>
                  <a:schemeClr val="tx1"/>
                </a:solidFill>
                <a:cs typeface="B Titr" pitchFamily="2" charset="-78"/>
              </a:rPr>
              <a:t>	مالکان</a:t>
            </a:r>
            <a:endParaRPr kumimoji="1" lang="en-US" sz="1200" dirty="0">
              <a:solidFill>
                <a:schemeClr val="tx1"/>
              </a:solidFill>
              <a:cs typeface="B Titr" pitchFamily="2" charset="-78"/>
            </a:endParaRPr>
          </a:p>
        </p:txBody>
      </p:sp>
      <p:sp>
        <p:nvSpPr>
          <p:cNvPr id="11" name="Slide Number Placeholder 10"/>
          <p:cNvSpPr>
            <a:spLocks noGrp="1"/>
          </p:cNvSpPr>
          <p:nvPr>
            <p:ph type="sldNum" sz="quarter" idx="12"/>
          </p:nvPr>
        </p:nvSpPr>
        <p:spPr/>
        <p:txBody>
          <a:bodyPr/>
          <a:lstStyle/>
          <a:p>
            <a:fld id="{2E913F20-3FAA-4128-8D06-C3B0AA9DFCF9}" type="slidenum">
              <a:rPr lang="en-US" smtClean="0"/>
              <a:t>49</a:t>
            </a:fld>
            <a:endParaRPr lang="en-US"/>
          </a:p>
        </p:txBody>
      </p:sp>
    </p:spTree>
    <p:extLst>
      <p:ext uri="{BB962C8B-B14F-4D97-AF65-F5344CB8AC3E}">
        <p14:creationId xmlns:p14="http://schemas.microsoft.com/office/powerpoint/2010/main" val="424265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cTn>
                              </p:par>
                              <p:par>
                                <p:cTn id="12" presetID="6" presetClass="entr" presetSubtype="32"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out)">
                                      <p:cBhvr>
                                        <p:cTn id="14" dur="1000"/>
                                        <p:tgtEl>
                                          <p:spTgt spid="6"/>
                                        </p:tgtEl>
                                      </p:cBhvr>
                                    </p:animEffect>
                                  </p:childTnLst>
                                </p:cTn>
                              </p:par>
                              <p:par>
                                <p:cTn id="15" presetID="6" presetClass="entr" presetSubtype="32"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out)">
                                      <p:cBhvr>
                                        <p:cTn id="17" dur="1000"/>
                                        <p:tgtEl>
                                          <p:spTgt spid="7"/>
                                        </p:tgtEl>
                                      </p:cBhvr>
                                    </p:animEffect>
                                  </p:childTnLst>
                                </p:cTn>
                              </p:par>
                              <p:par>
                                <p:cTn id="18" presetID="6" presetClass="entr" presetSubtype="32"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out)">
                                      <p:cBhvr>
                                        <p:cTn id="20" dur="1000"/>
                                        <p:tgtEl>
                                          <p:spTgt spid="8"/>
                                        </p:tgtEl>
                                      </p:cBhvr>
                                    </p:animEffect>
                                  </p:childTnLst>
                                </p:cTn>
                              </p:par>
                            </p:childTnLst>
                          </p:cTn>
                        </p:par>
                        <p:par>
                          <p:cTn id="21" fill="hold">
                            <p:stCondLst>
                              <p:cond delay="2000"/>
                            </p:stCondLst>
                            <p:childTnLst>
                              <p:par>
                                <p:cTn id="22" presetID="4" presetClass="entr" presetSubtype="32"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ox(out)">
                                      <p:cBhvr>
                                        <p:cTn id="24" dur="1000"/>
                                        <p:tgtEl>
                                          <p:spTgt spid="2"/>
                                        </p:tgtEl>
                                      </p:cBhvr>
                                    </p:animEffect>
                                  </p:childTnLst>
                                </p:cTn>
                              </p:par>
                              <p:par>
                                <p:cTn id="25" presetID="4" presetClass="entr" presetSubtype="32"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out)">
                                      <p:cBhvr>
                                        <p:cTn id="27" dur="1000"/>
                                        <p:tgtEl>
                                          <p:spTgt spid="3"/>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85006"/>
                                        </p:tgtEl>
                                        <p:attrNameLst>
                                          <p:attrName>style.visibility</p:attrName>
                                        </p:attrNameLst>
                                      </p:cBhvr>
                                      <p:to>
                                        <p:strVal val="visible"/>
                                      </p:to>
                                    </p:set>
                                    <p:animEffect transition="in" filter="slide(fromBottom)">
                                      <p:cBhvr>
                                        <p:cTn id="30" dur="500"/>
                                        <p:tgtEl>
                                          <p:spTgt spid="8500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85005"/>
                                        </p:tgtEl>
                                        <p:attrNameLst>
                                          <p:attrName>style.visibility</p:attrName>
                                        </p:attrNameLst>
                                      </p:cBhvr>
                                      <p:to>
                                        <p:strVal val="visible"/>
                                      </p:to>
                                    </p:set>
                                    <p:animEffect transition="in" filter="slide(fromBottom)">
                                      <p:cBhvr>
                                        <p:cTn id="33" dur="500"/>
                                        <p:tgtEl>
                                          <p:spTgt spid="85005"/>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85007"/>
                                        </p:tgtEl>
                                        <p:attrNameLst>
                                          <p:attrName>style.visibility</p:attrName>
                                        </p:attrNameLst>
                                      </p:cBhvr>
                                      <p:to>
                                        <p:strVal val="visible"/>
                                      </p:to>
                                    </p:set>
                                    <p:animEffect transition="in" filter="slide(fromBottom)">
                                      <p:cBhvr>
                                        <p:cTn id="36" dur="500"/>
                                        <p:tgtEl>
                                          <p:spTgt spid="85007"/>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85008"/>
                                        </p:tgtEl>
                                        <p:attrNameLst>
                                          <p:attrName>style.visibility</p:attrName>
                                        </p:attrNameLst>
                                      </p:cBhvr>
                                      <p:to>
                                        <p:strVal val="visible"/>
                                      </p:to>
                                    </p:set>
                                    <p:animEffect transition="in" filter="slide(fromBottom)">
                                      <p:cBhvr>
                                        <p:cTn id="39" dur="500"/>
                                        <p:tgtEl>
                                          <p:spTgt spid="85008"/>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85012"/>
                                        </p:tgtEl>
                                        <p:attrNameLst>
                                          <p:attrName>style.visibility</p:attrName>
                                        </p:attrNameLst>
                                      </p:cBhvr>
                                      <p:to>
                                        <p:strVal val="visible"/>
                                      </p:to>
                                    </p:set>
                                    <p:animEffect transition="in" filter="slide(fromBottom)">
                                      <p:cBhvr>
                                        <p:cTn id="42" dur="500"/>
                                        <p:tgtEl>
                                          <p:spTgt spid="85012"/>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85013"/>
                                        </p:tgtEl>
                                        <p:attrNameLst>
                                          <p:attrName>style.visibility</p:attrName>
                                        </p:attrNameLst>
                                      </p:cBhvr>
                                      <p:to>
                                        <p:strVal val="visible"/>
                                      </p:to>
                                    </p:set>
                                    <p:animEffect transition="in" filter="slide(fromBottom)">
                                      <p:cBhvr>
                                        <p:cTn id="45" dur="500"/>
                                        <p:tgtEl>
                                          <p:spTgt spid="85013"/>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85011"/>
                                        </p:tgtEl>
                                        <p:attrNameLst>
                                          <p:attrName>style.visibility</p:attrName>
                                        </p:attrNameLst>
                                      </p:cBhvr>
                                      <p:to>
                                        <p:strVal val="visible"/>
                                      </p:to>
                                    </p:set>
                                    <p:animEffect transition="in" filter="slide(fromBottom)">
                                      <p:cBhvr>
                                        <p:cTn id="48" dur="500"/>
                                        <p:tgtEl>
                                          <p:spTgt spid="85011"/>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85010"/>
                                        </p:tgtEl>
                                        <p:attrNameLst>
                                          <p:attrName>style.visibility</p:attrName>
                                        </p:attrNameLst>
                                      </p:cBhvr>
                                      <p:to>
                                        <p:strVal val="visible"/>
                                      </p:to>
                                    </p:set>
                                    <p:animEffect transition="in" filter="slide(fromBottom)">
                                      <p:cBhvr>
                                        <p:cTn id="51" dur="500"/>
                                        <p:tgtEl>
                                          <p:spTgt spid="85010"/>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85009"/>
                                        </p:tgtEl>
                                        <p:attrNameLst>
                                          <p:attrName>style.visibility</p:attrName>
                                        </p:attrNameLst>
                                      </p:cBhvr>
                                      <p:to>
                                        <p:strVal val="visible"/>
                                      </p:to>
                                    </p:set>
                                    <p:animEffect transition="in" filter="slide(fromBottom)">
                                      <p:cBhvr>
                                        <p:cTn id="54" dur="500"/>
                                        <p:tgtEl>
                                          <p:spTgt spid="85009"/>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85005" grpId="0"/>
      <p:bldP spid="85006" grpId="0"/>
      <p:bldP spid="85007" grpId="0"/>
      <p:bldP spid="85008" grpId="0"/>
      <p:bldP spid="85009" grpId="0"/>
      <p:bldP spid="85010" grpId="0"/>
      <p:bldP spid="85011" grpId="0"/>
      <p:bldP spid="85012" grpId="0"/>
      <p:bldP spid="85013" grpId="0"/>
      <p:bldP spid="9"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a:endCxn id="18" idx="3"/>
          </p:cNvCxnSpPr>
          <p:nvPr/>
        </p:nvCxnSpPr>
        <p:spPr>
          <a:xfrm flipV="1">
            <a:off x="3881423" y="4233446"/>
            <a:ext cx="1233169" cy="552877"/>
          </a:xfrm>
          <a:prstGeom prst="line">
            <a:avLst/>
          </a:prstGeom>
          <a:ln w="15875">
            <a:gradFill flip="none" rotWithShape="1">
              <a:gsLst>
                <a:gs pos="100000">
                  <a:srgbClr val="C00000"/>
                </a:gs>
                <a:gs pos="50000">
                  <a:srgbClr val="9CB86E"/>
                </a:gs>
                <a:gs pos="100000">
                  <a:srgbClr val="156B13"/>
                </a:gs>
              </a:gsLst>
              <a:path path="rect">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rot="10800000">
            <a:off x="6667508" y="4000508"/>
            <a:ext cx="1143004" cy="785814"/>
          </a:xfrm>
          <a:prstGeom prst="line">
            <a:avLst/>
          </a:prstGeom>
          <a:ln w="15875">
            <a:gradFill flip="none" rotWithShape="1">
              <a:gsLst>
                <a:gs pos="100000">
                  <a:srgbClr val="C00000"/>
                </a:gs>
                <a:gs pos="50000">
                  <a:srgbClr val="9CB86E"/>
                </a:gs>
                <a:gs pos="100000">
                  <a:srgbClr val="156B13"/>
                </a:gs>
              </a:gsLst>
              <a:path path="rect">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3" idx="0"/>
            <a:endCxn id="18" idx="4"/>
          </p:cNvCxnSpPr>
          <p:nvPr/>
        </p:nvCxnSpPr>
        <p:spPr>
          <a:xfrm rot="5400000" flipH="1" flipV="1">
            <a:off x="5414288" y="4895922"/>
            <a:ext cx="912819" cy="10990"/>
          </a:xfrm>
          <a:prstGeom prst="line">
            <a:avLst/>
          </a:prstGeom>
          <a:ln w="15875" cap="sq">
            <a:gradFill flip="none" rotWithShape="1">
              <a:gsLst>
                <a:gs pos="100000">
                  <a:srgbClr val="C00000"/>
                </a:gs>
                <a:gs pos="50000">
                  <a:srgbClr val="9CB86E"/>
                </a:gs>
                <a:gs pos="100000">
                  <a:srgbClr val="156B13"/>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129214" y="1428751"/>
            <a:ext cx="1538287" cy="1000125"/>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rtl="0">
              <a:defRPr/>
            </a:pPr>
            <a:r>
              <a:rPr lang="fa-IR" b="1" dirty="0">
                <a:cs typeface="B Homa" pitchFamily="2" charset="-78"/>
              </a:rPr>
              <a:t>نگرش نظام مند</a:t>
            </a:r>
          </a:p>
        </p:txBody>
      </p:sp>
      <p:cxnSp>
        <p:nvCxnSpPr>
          <p:cNvPr id="10" name="Straight Connector 9"/>
          <p:cNvCxnSpPr>
            <a:stCxn id="9" idx="4"/>
            <a:endCxn id="18" idx="0"/>
          </p:cNvCxnSpPr>
          <p:nvPr/>
        </p:nvCxnSpPr>
        <p:spPr>
          <a:xfrm rot="5400000">
            <a:off x="5601430" y="2703631"/>
            <a:ext cx="571504" cy="21981"/>
          </a:xfrm>
          <a:prstGeom prst="line">
            <a:avLst/>
          </a:prstGeom>
          <a:ln w="15875">
            <a:gradFill flip="none" rotWithShape="1">
              <a:gsLst>
                <a:gs pos="100000">
                  <a:srgbClr val="C00000"/>
                </a:gs>
                <a:gs pos="50000">
                  <a:srgbClr val="9CB86E"/>
                </a:gs>
                <a:gs pos="100000">
                  <a:srgbClr val="156B13"/>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750176" y="2428876"/>
            <a:ext cx="1846263" cy="1000125"/>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defRPr/>
            </a:pPr>
            <a:r>
              <a:rPr lang="fa-IR" b="1" dirty="0">
                <a:cs typeface="B Homa" pitchFamily="2" charset="-78"/>
              </a:rPr>
              <a:t>تمرکز بر هدف و جهت دار بودن</a:t>
            </a:r>
          </a:p>
        </p:txBody>
      </p:sp>
      <p:sp>
        <p:nvSpPr>
          <p:cNvPr id="12" name="Oval 11"/>
          <p:cNvSpPr/>
          <p:nvPr/>
        </p:nvSpPr>
        <p:spPr>
          <a:xfrm>
            <a:off x="7750176" y="4500564"/>
            <a:ext cx="1846263" cy="1000125"/>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defRPr/>
            </a:pPr>
            <a:r>
              <a:rPr lang="fa-IR" b="1" dirty="0">
                <a:cs typeface="B Homa" pitchFamily="2" charset="-78"/>
              </a:rPr>
              <a:t>فرصت جویی هوشمندانه </a:t>
            </a:r>
          </a:p>
        </p:txBody>
      </p:sp>
      <p:sp>
        <p:nvSpPr>
          <p:cNvPr id="13" name="Oval 12"/>
          <p:cNvSpPr/>
          <p:nvPr/>
        </p:nvSpPr>
        <p:spPr>
          <a:xfrm>
            <a:off x="5095875" y="5357814"/>
            <a:ext cx="1538288" cy="1000125"/>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defRPr/>
            </a:pPr>
            <a:r>
              <a:rPr lang="fa-IR" b="1" dirty="0">
                <a:cs typeface="B Homa" pitchFamily="2" charset="-78"/>
              </a:rPr>
              <a:t>تفکر پیوسته در زمان</a:t>
            </a:r>
          </a:p>
        </p:txBody>
      </p:sp>
      <p:sp>
        <p:nvSpPr>
          <p:cNvPr id="14" name="Oval 13"/>
          <p:cNvSpPr/>
          <p:nvPr/>
        </p:nvSpPr>
        <p:spPr>
          <a:xfrm>
            <a:off x="2024063" y="4500564"/>
            <a:ext cx="2000250" cy="1000125"/>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defRPr/>
            </a:pPr>
            <a:r>
              <a:rPr lang="fa-IR" b="1" dirty="0">
                <a:cs typeface="B Homa" pitchFamily="2" charset="-78"/>
              </a:rPr>
              <a:t>فرضیه سازی خلاق</a:t>
            </a:r>
          </a:p>
        </p:txBody>
      </p:sp>
      <p:sp>
        <p:nvSpPr>
          <p:cNvPr id="15" name="Oval 14"/>
          <p:cNvSpPr/>
          <p:nvPr/>
        </p:nvSpPr>
        <p:spPr>
          <a:xfrm>
            <a:off x="2024063" y="2500314"/>
            <a:ext cx="2000250" cy="1000125"/>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defRPr/>
            </a:pPr>
            <a:r>
              <a:rPr lang="fa-IR" b="1" dirty="0">
                <a:cs typeface="B Homa" pitchFamily="2" charset="-78"/>
              </a:rPr>
              <a:t>روش مندی</a:t>
            </a:r>
          </a:p>
        </p:txBody>
      </p:sp>
      <p:cxnSp>
        <p:nvCxnSpPr>
          <p:cNvPr id="16" name="Straight Connector 15"/>
          <p:cNvCxnSpPr>
            <a:stCxn id="11" idx="2"/>
          </p:cNvCxnSpPr>
          <p:nvPr/>
        </p:nvCxnSpPr>
        <p:spPr>
          <a:xfrm rot="10800000" flipV="1">
            <a:off x="6738968" y="2928934"/>
            <a:ext cx="1011097" cy="500061"/>
          </a:xfrm>
          <a:prstGeom prst="line">
            <a:avLst/>
          </a:prstGeom>
          <a:ln w="15875">
            <a:gradFill flip="none" rotWithShape="1">
              <a:gsLst>
                <a:gs pos="100000">
                  <a:srgbClr val="C00000"/>
                </a:gs>
                <a:gs pos="50000">
                  <a:srgbClr val="9CB86E"/>
                </a:gs>
                <a:gs pos="100000">
                  <a:srgbClr val="156B13"/>
                </a:gs>
              </a:gsLst>
              <a:path path="rect">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5" idx="6"/>
          </p:cNvCxnSpPr>
          <p:nvPr/>
        </p:nvCxnSpPr>
        <p:spPr>
          <a:xfrm>
            <a:off x="4024298" y="3000372"/>
            <a:ext cx="1214447" cy="500066"/>
          </a:xfrm>
          <a:prstGeom prst="line">
            <a:avLst/>
          </a:prstGeom>
          <a:ln w="15875">
            <a:gradFill flip="none" rotWithShape="1">
              <a:gsLst>
                <a:gs pos="100000">
                  <a:srgbClr val="C00000"/>
                </a:gs>
                <a:gs pos="50000">
                  <a:srgbClr val="9CB86E"/>
                </a:gs>
                <a:gs pos="100000">
                  <a:srgbClr val="156B13"/>
                </a:gs>
              </a:gsLst>
              <a:path path="rect">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799014" y="3000376"/>
            <a:ext cx="2154237" cy="1444625"/>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defRPr/>
            </a:pPr>
            <a:r>
              <a:rPr lang="fa-IR" sz="2000" b="1" dirty="0">
                <a:cs typeface="B Davat" pitchFamily="2" charset="-78"/>
              </a:rPr>
              <a:t>ویژگی های تفکراستراتژیک</a:t>
            </a:r>
          </a:p>
        </p:txBody>
      </p:sp>
      <p:cxnSp>
        <p:nvCxnSpPr>
          <p:cNvPr id="19" name="Straight Connector 18"/>
          <p:cNvCxnSpPr>
            <a:stCxn id="11" idx="1"/>
            <a:endCxn id="9" idx="6"/>
          </p:cNvCxnSpPr>
          <p:nvPr/>
        </p:nvCxnSpPr>
        <p:spPr>
          <a:xfrm rot="16200000" flipV="1">
            <a:off x="7020719" y="1575594"/>
            <a:ext cx="646112" cy="135255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0"/>
            <a:endCxn id="11" idx="4"/>
          </p:cNvCxnSpPr>
          <p:nvPr/>
        </p:nvCxnSpPr>
        <p:spPr>
          <a:xfrm rot="5400000" flipH="1" flipV="1">
            <a:off x="8137526" y="3965576"/>
            <a:ext cx="1071562" cy="1587"/>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2" idx="3"/>
            <a:endCxn id="13" idx="6"/>
          </p:cNvCxnSpPr>
          <p:nvPr/>
        </p:nvCxnSpPr>
        <p:spPr>
          <a:xfrm rot="5400000">
            <a:off x="7075489" y="4913314"/>
            <a:ext cx="503237" cy="1385887"/>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4" idx="5"/>
            <a:endCxn id="13" idx="2"/>
          </p:cNvCxnSpPr>
          <p:nvPr/>
        </p:nvCxnSpPr>
        <p:spPr>
          <a:xfrm rot="16200000" flipH="1">
            <a:off x="4161632" y="4923632"/>
            <a:ext cx="503237" cy="136525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5" idx="4"/>
            <a:endCxn id="14" idx="0"/>
          </p:cNvCxnSpPr>
          <p:nvPr/>
        </p:nvCxnSpPr>
        <p:spPr>
          <a:xfrm rot="5400000">
            <a:off x="2523332" y="4001294"/>
            <a:ext cx="1000125" cy="1588"/>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15" idx="7"/>
          </p:cNvCxnSpPr>
          <p:nvPr/>
        </p:nvCxnSpPr>
        <p:spPr>
          <a:xfrm rot="10800000" flipV="1">
            <a:off x="3730625" y="1928813"/>
            <a:ext cx="1398588" cy="71755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Rectangle 35"/>
          <p:cNvSpPr>
            <a:spLocks noChangeArrowheads="1"/>
          </p:cNvSpPr>
          <p:nvPr/>
        </p:nvSpPr>
        <p:spPr bwMode="auto">
          <a:xfrm rot="1723311">
            <a:off x="8118030" y="732689"/>
            <a:ext cx="4403770" cy="1200329"/>
          </a:xfrm>
          <a:prstGeom prst="rect">
            <a:avLst/>
          </a:prstGeom>
          <a:noFill/>
          <a:ln w="9525">
            <a:noFill/>
            <a:miter lim="800000"/>
            <a:headEnd/>
            <a:tailEnd/>
          </a:ln>
        </p:spPr>
        <p:txBody>
          <a:bodyPr wrap="none">
            <a:spAutoFit/>
          </a:bodyPr>
          <a:lstStyle/>
          <a:p>
            <a:pPr>
              <a:lnSpc>
                <a:spcPct val="150000"/>
              </a:lnSpc>
              <a:spcBef>
                <a:spcPct val="20000"/>
              </a:spcBef>
            </a:pPr>
            <a:r>
              <a:rPr lang="fa-IR" sz="4800" b="1" dirty="0">
                <a:latin typeface="_PDMS_Saleem_QuranFont" panose="02010000000000000000" pitchFamily="2" charset="-78"/>
                <a:cs typeface="_PDMS_Saleem_QuranFont" panose="02010000000000000000" pitchFamily="2" charset="-78"/>
              </a:rPr>
              <a:t>ویژگی های تفکر استراتژیک</a:t>
            </a:r>
          </a:p>
        </p:txBody>
      </p:sp>
      <p:sp>
        <p:nvSpPr>
          <p:cNvPr id="26658" name="Freeform 34">
            <a:hlinkClick r:id="" action="ppaction://hlinkshowjump?jump=firstslide"/>
          </p:cNvPr>
          <p:cNvSpPr>
            <a:spLocks/>
          </p:cNvSpPr>
          <p:nvPr/>
        </p:nvSpPr>
        <p:spPr bwMode="auto">
          <a:xfrm>
            <a:off x="2208214" y="6237288"/>
            <a:ext cx="574675" cy="576262"/>
          </a:xfrm>
          <a:custGeom>
            <a:avLst/>
            <a:gdLst/>
            <a:ahLst/>
            <a:cxnLst>
              <a:cxn ang="0">
                <a:pos x="0" y="363"/>
              </a:cxn>
              <a:cxn ang="0">
                <a:pos x="0" y="227"/>
              </a:cxn>
              <a:cxn ang="0">
                <a:pos x="90" y="136"/>
              </a:cxn>
              <a:cxn ang="0">
                <a:pos x="90" y="0"/>
              </a:cxn>
              <a:cxn ang="0">
                <a:pos x="362" y="0"/>
              </a:cxn>
              <a:cxn ang="0">
                <a:pos x="362" y="136"/>
              </a:cxn>
              <a:cxn ang="0">
                <a:pos x="317" y="181"/>
              </a:cxn>
              <a:cxn ang="0">
                <a:pos x="317" y="363"/>
              </a:cxn>
              <a:cxn ang="0">
                <a:pos x="226" y="363"/>
              </a:cxn>
              <a:cxn ang="0">
                <a:pos x="0" y="363"/>
              </a:cxn>
            </a:cxnLst>
            <a:rect l="0" t="0" r="r" b="b"/>
            <a:pathLst>
              <a:path w="362" h="363">
                <a:moveTo>
                  <a:pt x="0" y="363"/>
                </a:moveTo>
                <a:lnTo>
                  <a:pt x="0" y="227"/>
                </a:lnTo>
                <a:lnTo>
                  <a:pt x="90" y="136"/>
                </a:lnTo>
                <a:lnTo>
                  <a:pt x="90" y="0"/>
                </a:lnTo>
                <a:lnTo>
                  <a:pt x="362" y="0"/>
                </a:lnTo>
                <a:lnTo>
                  <a:pt x="362" y="136"/>
                </a:lnTo>
                <a:lnTo>
                  <a:pt x="317" y="181"/>
                </a:lnTo>
                <a:lnTo>
                  <a:pt x="317" y="363"/>
                </a:lnTo>
                <a:lnTo>
                  <a:pt x="226" y="363"/>
                </a:lnTo>
                <a:lnTo>
                  <a:pt x="0" y="363"/>
                </a:lnTo>
                <a:close/>
              </a:path>
            </a:pathLst>
          </a:custGeom>
          <a:noFill/>
          <a:ln w="9525">
            <a:noFill/>
            <a:round/>
            <a:headEnd/>
            <a:tailEnd/>
          </a:ln>
          <a:effectLst>
            <a:prstShdw prst="shdw17" dist="17961" dir="2700000">
              <a:schemeClr val="accent1">
                <a:gamma/>
                <a:shade val="60000"/>
                <a:invGamma/>
                <a:alpha val="50000"/>
              </a:schemeClr>
            </a:prstShdw>
          </a:effectLst>
        </p:spPr>
        <p:txBody>
          <a:bodyPr/>
          <a:lstStyle/>
          <a:p>
            <a:pPr>
              <a:defRPr/>
            </a:pPr>
            <a:endParaRPr lang="fa-IR">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2E913F20-3FAA-4128-8D06-C3B0AA9DFCF9}" type="slidenum">
              <a:rPr lang="en-US" smtClean="0"/>
              <a:t>5</a:t>
            </a:fld>
            <a:endParaRPr lang="en-US"/>
          </a:p>
        </p:txBody>
      </p:sp>
    </p:spTree>
    <p:extLst>
      <p:ext uri="{BB962C8B-B14F-4D97-AF65-F5344CB8AC3E}">
        <p14:creationId xmlns:p14="http://schemas.microsoft.com/office/powerpoint/2010/main" val="562709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Right)">
                                      <p:cBhvr>
                                        <p:cTn id="7" dur="1000"/>
                                        <p:tgtEl>
                                          <p:spTgt spid="3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3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4500"/>
                            </p:stCondLst>
                            <p:childTnLst>
                              <p:par>
                                <p:cTn id="25" presetID="18" presetClass="entr" presetSubtype="3"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upRight)">
                                      <p:cBhvr>
                                        <p:cTn id="27" dur="500"/>
                                        <p:tgtEl>
                                          <p:spTgt spid="11"/>
                                        </p:tgtEl>
                                      </p:cBhvr>
                                    </p:animEffect>
                                  </p:childTnLst>
                                </p:cTn>
                              </p:par>
                            </p:childTnLst>
                          </p:cTn>
                        </p:par>
                        <p:par>
                          <p:cTn id="28" fill="hold">
                            <p:stCondLst>
                              <p:cond delay="5000"/>
                            </p:stCondLst>
                            <p:childTnLst>
                              <p:par>
                                <p:cTn id="29" presetID="22" presetClass="entr" presetSubtype="1"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par>
                          <p:cTn id="32" fill="hold">
                            <p:stCondLst>
                              <p:cond delay="5500"/>
                            </p:stCondLst>
                            <p:childTnLst>
                              <p:par>
                                <p:cTn id="33" presetID="18" presetClass="entr" presetSubtype="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trips(downRight)">
                                      <p:cBhvr>
                                        <p:cTn id="35" dur="500"/>
                                        <p:tgtEl>
                                          <p:spTgt spid="12"/>
                                        </p:tgtEl>
                                      </p:cBhvr>
                                    </p:animEffect>
                                  </p:childTnLst>
                                </p:cTn>
                              </p:par>
                            </p:childTnLst>
                          </p:cTn>
                        </p:par>
                        <p:par>
                          <p:cTn id="36" fill="hold">
                            <p:stCondLst>
                              <p:cond delay="6000"/>
                            </p:stCondLst>
                            <p:childTnLst>
                              <p:par>
                                <p:cTn id="37" presetID="22" presetClass="entr" presetSubtype="1"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par>
                          <p:cTn id="40" fill="hold">
                            <p:stCondLst>
                              <p:cond delay="6500"/>
                            </p:stCondLst>
                            <p:childTnLst>
                              <p:par>
                                <p:cTn id="41" presetID="22" presetClass="entr" presetSubtype="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right)">
                                      <p:cBhvr>
                                        <p:cTn id="47" dur="500"/>
                                        <p:tgtEl>
                                          <p:spTgt spid="2"/>
                                        </p:tgtEl>
                                      </p:cBhvr>
                                    </p:animEffect>
                                  </p:childTnLst>
                                </p:cTn>
                              </p:par>
                            </p:childTnLst>
                          </p:cTn>
                        </p:par>
                        <p:par>
                          <p:cTn id="48" fill="hold">
                            <p:stCondLst>
                              <p:cond delay="7500"/>
                            </p:stCondLst>
                            <p:childTnLst>
                              <p:par>
                                <p:cTn id="49" presetID="18" presetClass="entr" presetSubtype="12"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strips(downLeft)">
                                      <p:cBhvr>
                                        <p:cTn id="51" dur="500"/>
                                        <p:tgtEl>
                                          <p:spTgt spid="14"/>
                                        </p:tgtEl>
                                      </p:cBhvr>
                                    </p:animEffect>
                                  </p:childTnLst>
                                </p:cTn>
                              </p:par>
                            </p:childTnLst>
                          </p:cTn>
                        </p:par>
                        <p:par>
                          <p:cTn id="52" fill="hold">
                            <p:stCondLst>
                              <p:cond delay="8000"/>
                            </p:stCondLst>
                            <p:childTnLst>
                              <p:par>
                                <p:cTn id="53" presetID="22" presetClass="entr" presetSubtype="2"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right)">
                                      <p:cBhvr>
                                        <p:cTn id="55" dur="500"/>
                                        <p:tgtEl>
                                          <p:spTgt spid="17"/>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right)">
                                      <p:cBhvr>
                                        <p:cTn id="59" dur="500"/>
                                        <p:tgtEl>
                                          <p:spTgt spid="15"/>
                                        </p:tgtEl>
                                      </p:cBhvr>
                                    </p:animEffect>
                                  </p:childTnLst>
                                </p:cTn>
                              </p:par>
                            </p:childTnLst>
                          </p:cTn>
                        </p:par>
                        <p:par>
                          <p:cTn id="60" fill="hold">
                            <p:stCondLst>
                              <p:cond delay="9000"/>
                            </p:stCondLst>
                            <p:childTnLst>
                              <p:par>
                                <p:cTn id="61" presetID="22" presetClass="entr" presetSubtype="8"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p:stCondLst>
                              <p:cond delay="9500"/>
                            </p:stCondLst>
                            <p:childTnLst>
                              <p:par>
                                <p:cTn id="65" presetID="22" presetClass="entr" presetSubtype="1"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childTnLst>
                          </p:cTn>
                        </p:par>
                        <p:par>
                          <p:cTn id="68" fill="hold">
                            <p:stCondLst>
                              <p:cond delay="10000"/>
                            </p:stCondLst>
                            <p:childTnLst>
                              <p:par>
                                <p:cTn id="69" presetID="2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right)">
                                      <p:cBhvr>
                                        <p:cTn id="71" dur="500"/>
                                        <p:tgtEl>
                                          <p:spTgt spid="21"/>
                                        </p:tgtEl>
                                      </p:cBhvr>
                                    </p:animEffect>
                                  </p:childTnLst>
                                </p:cTn>
                              </p:par>
                            </p:childTnLst>
                          </p:cTn>
                        </p:par>
                        <p:par>
                          <p:cTn id="72" fill="hold">
                            <p:stCondLst>
                              <p:cond delay="10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childTnLst>
                          </p:cTn>
                        </p:par>
                        <p:par>
                          <p:cTn id="76" fill="hold">
                            <p:stCondLst>
                              <p:cond delay="11000"/>
                            </p:stCondLst>
                            <p:childTnLst>
                              <p:par>
                                <p:cTn id="77" presetID="22" presetClass="entr" presetSubtype="4"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down)">
                                      <p:cBhvr>
                                        <p:cTn id="79" dur="500"/>
                                        <p:tgtEl>
                                          <p:spTgt spid="23"/>
                                        </p:tgtEl>
                                      </p:cBhvr>
                                    </p:animEffect>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down)">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8" grpId="0" animBg="1"/>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6488486" y="596106"/>
            <a:ext cx="3479800" cy="584200"/>
          </a:xfrm>
          <a:prstGeom prst="rect">
            <a:avLst/>
          </a:prstGeom>
          <a:noFill/>
          <a:ln w="9525">
            <a:noFill/>
            <a:miter lim="800000"/>
            <a:headEnd/>
            <a:tailEnd/>
          </a:ln>
        </p:spPr>
        <p:txBody>
          <a:bodyPr wrap="none">
            <a:spAutoFit/>
          </a:bodyPr>
          <a:lstStyle/>
          <a:p>
            <a:pPr algn="ctr" defTabSz="652463">
              <a:spcBef>
                <a:spcPct val="50000"/>
              </a:spcBef>
            </a:pPr>
            <a:r>
              <a:rPr kumimoji="1" lang="fa-IR" sz="3200" dirty="0">
                <a:cs typeface="B Titr" pitchFamily="2" charset="-78"/>
              </a:rPr>
              <a:t>محیط های کلان و خرد</a:t>
            </a:r>
          </a:p>
        </p:txBody>
      </p:sp>
      <p:sp>
        <p:nvSpPr>
          <p:cNvPr id="9" name="Rectangle 8"/>
          <p:cNvSpPr>
            <a:spLocks noChangeArrowheads="1"/>
          </p:cNvSpPr>
          <p:nvPr/>
        </p:nvSpPr>
        <p:spPr bwMode="auto">
          <a:xfrm>
            <a:off x="2024064" y="1539875"/>
            <a:ext cx="8504983" cy="1754188"/>
          </a:xfrm>
          <a:prstGeom prst="rect">
            <a:avLst/>
          </a:prstGeom>
          <a:noFill/>
          <a:ln w="9525">
            <a:noFill/>
            <a:miter lim="800000"/>
            <a:headEnd/>
            <a:tailEnd/>
          </a:ln>
        </p:spPr>
        <p:txBody>
          <a:bodyPr wrap="square">
            <a:spAutoFit/>
          </a:bodyPr>
          <a:lstStyle/>
          <a:p>
            <a:pPr marL="571500" indent="-571500" algn="justLow" defTabSz="652463" rtl="1">
              <a:spcBef>
                <a:spcPct val="50000"/>
              </a:spcBef>
              <a:buFont typeface="Wingdings" panose="05000000000000000000" pitchFamily="2" charset="2"/>
              <a:buChar char="ü"/>
            </a:pPr>
            <a:r>
              <a:rPr kumimoji="1" lang="fa-IR" sz="3600" u="sng" dirty="0">
                <a:cs typeface="B Nazanin" pitchFamily="2" charset="-78"/>
              </a:rPr>
              <a:t>محيط کلان </a:t>
            </a:r>
            <a:r>
              <a:rPr kumimoji="1" lang="fa-IR" sz="3600" dirty="0">
                <a:cs typeface="B Nazanin" pitchFamily="2" charset="-78"/>
              </a:rPr>
              <a:t>مجموعه اوضاع و شرايطي را ايجاد ميکند که هم  در داخل شرکت و هم  در محيط خرد تأثير گذار است.</a:t>
            </a:r>
            <a:endParaRPr kumimoji="1" lang="en-US" sz="3600" dirty="0">
              <a:cs typeface="B Nazanin" pitchFamily="2" charset="-78"/>
            </a:endParaRPr>
          </a:p>
        </p:txBody>
      </p:sp>
      <p:sp>
        <p:nvSpPr>
          <p:cNvPr id="11" name="Rectangle 10"/>
          <p:cNvSpPr>
            <a:spLocks noChangeArrowheads="1"/>
          </p:cNvSpPr>
          <p:nvPr/>
        </p:nvSpPr>
        <p:spPr bwMode="auto">
          <a:xfrm>
            <a:off x="2024064" y="3429001"/>
            <a:ext cx="8504983" cy="2308225"/>
          </a:xfrm>
          <a:prstGeom prst="rect">
            <a:avLst/>
          </a:prstGeom>
          <a:noFill/>
          <a:ln w="9525">
            <a:noFill/>
            <a:miter lim="800000"/>
            <a:headEnd/>
            <a:tailEnd/>
          </a:ln>
        </p:spPr>
        <p:txBody>
          <a:bodyPr wrap="square">
            <a:spAutoFit/>
          </a:bodyPr>
          <a:lstStyle/>
          <a:p>
            <a:pPr marL="571500" indent="-571500" algn="justLow" defTabSz="652463" rtl="1">
              <a:spcBef>
                <a:spcPct val="50000"/>
              </a:spcBef>
              <a:buFont typeface="Wingdings" panose="05000000000000000000" pitchFamily="2" charset="2"/>
              <a:buChar char="ü"/>
            </a:pPr>
            <a:r>
              <a:rPr kumimoji="1" lang="fa-IR" sz="3600" u="sng" dirty="0">
                <a:cs typeface="B Nazanin" pitchFamily="2" charset="-78"/>
              </a:rPr>
              <a:t>محيط خرد </a:t>
            </a:r>
            <a:r>
              <a:rPr kumimoji="1" lang="fa-IR" sz="3600" dirty="0">
                <a:cs typeface="B Nazanin" pitchFamily="2" charset="-78"/>
              </a:rPr>
              <a:t>شامل ذي نفعهاي خارجي؛ گروهها و يا افرادي در خارج از سازمان که به طرز آشکاري تحت تأثير سازمان قرار مي گيرند و يا تأثير عمده اي روي آن مي گذارند مي باشد.</a:t>
            </a:r>
            <a:endParaRPr kumimoji="1" lang="en-US" sz="3600" dirty="0">
              <a:cs typeface="B Nazanin"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50</a:t>
            </a:fld>
            <a:endParaRPr lang="en-US"/>
          </a:p>
        </p:txBody>
      </p:sp>
    </p:spTree>
    <p:extLst>
      <p:ext uri="{BB962C8B-B14F-4D97-AF65-F5344CB8AC3E}">
        <p14:creationId xmlns:p14="http://schemas.microsoft.com/office/powerpoint/2010/main" val="236846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1000"/>
                                        <p:tgtEl>
                                          <p:spTgt spid="7"/>
                                        </p:tgtEl>
                                      </p:cBhvr>
                                    </p:animEffect>
                                  </p:childTnLst>
                                </p:cTn>
                              </p:par>
                            </p:childTnLst>
                          </p:cTn>
                        </p:par>
                        <p:par>
                          <p:cTn id="8" fill="hold">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Right)">
                                      <p:cBhvr>
                                        <p:cTn id="11" dur="1000"/>
                                        <p:tgtEl>
                                          <p:spTgt spid="9"/>
                                        </p:tgtEl>
                                      </p:cBhvr>
                                    </p:animEffect>
                                  </p:childTnLst>
                                </p:cTn>
                              </p:par>
                            </p:childTnLst>
                          </p:cTn>
                        </p:par>
                        <p:par>
                          <p:cTn id="12" fill="hold">
                            <p:stCondLst>
                              <p:cond delay="2000"/>
                            </p:stCondLst>
                            <p:childTnLst>
                              <p:par>
                                <p:cTn id="13" presetID="12" presetClass="entr" presetSubtype="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lide(fromRight)">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ChangeArrowheads="1"/>
          </p:cNvSpPr>
          <p:nvPr/>
        </p:nvSpPr>
        <p:spPr bwMode="auto">
          <a:xfrm>
            <a:off x="1398495" y="302359"/>
            <a:ext cx="9950824" cy="6986528"/>
          </a:xfrm>
          <a:prstGeom prst="rect">
            <a:avLst/>
          </a:prstGeom>
          <a:noFill/>
          <a:ln w="9525">
            <a:noFill/>
            <a:miter lim="800000"/>
            <a:headEnd/>
            <a:tailEnd/>
          </a:ln>
        </p:spPr>
        <p:txBody>
          <a:bodyPr wrap="square">
            <a:spAutoFit/>
          </a:bodyPr>
          <a:lstStyle/>
          <a:p>
            <a:pPr marL="457200" indent="-457200" algn="justLow" rtl="1">
              <a:buFont typeface="Arial" panose="020B0604020202020204" pitchFamily="34" charset="0"/>
              <a:buChar char="•"/>
            </a:pPr>
            <a:r>
              <a:rPr kumimoji="1" lang="fa-IR" sz="2800" b="1" u="sng" dirty="0">
                <a:cs typeface="B Kamran" panose="00000400000000000000" pitchFamily="2" charset="-78"/>
              </a:rPr>
              <a:t>ذي نفعهاي خارجي </a:t>
            </a:r>
            <a:r>
              <a:rPr kumimoji="1" lang="fa-IR" sz="2800" b="1" dirty="0">
                <a:cs typeface="B Kamran" panose="00000400000000000000" pitchFamily="2" charset="-78"/>
              </a:rPr>
              <a:t>شامل خريداران؛ تأمين کنندگان؛ عرضه کنندگان؛ رقبا؛ آژانسهاي دولتي و رؤساي بخشهاي محلي/ حکومتي  و انواع و اقسام گروههاي خارجي ديگري مي باشند که در سازمان سهم دارند . بسياري از ذي نفعها و نيروهايي که پتانسيل آن را دارند که براي سازمانها مهمترين عناصر بشمارآيند در شکل بالانشان داده شده اند.</a:t>
            </a:r>
          </a:p>
          <a:p>
            <a:pPr algn="r" rtl="1">
              <a:spcBef>
                <a:spcPct val="50000"/>
              </a:spcBef>
            </a:pPr>
            <a:r>
              <a:rPr kumimoji="1" lang="fa-IR" sz="2800" b="1" dirty="0">
                <a:cs typeface="B Kamran" panose="00000400000000000000" pitchFamily="2" charset="-78"/>
              </a:rPr>
              <a:t>کليه ذي نفعهاي خارجي بايد هم در سطح داخل و هم در سطح جهاني مورد تجزيه  و تحليل قرار گيرند . در هر يک از کشورهايي  که در آن  شرکت  فعاليت دارد مديران بايد  با آژانسهاي دولتي ؛  رقبا و گروههاي     فعال  در ارتباط متقابل  باشند تا از اين طريق سازمان خود را در درون مجموعه شرايط اجتماعي- فرهنگي ؛  سياسي ؛ اقتصادي  و تکنولوژيکي   اداره کنند . بدين سان شرکت 2-1 هم داراي  بعد جهاني و هم داراي بعد داخلي (ملي) است .</a:t>
            </a:r>
          </a:p>
          <a:p>
            <a:pPr marL="457200" indent="-457200" algn="r" rtl="1">
              <a:spcBef>
                <a:spcPct val="50000"/>
              </a:spcBef>
              <a:buFont typeface="Arial" panose="020B0604020202020204" pitchFamily="34" charset="0"/>
              <a:buChar char="•"/>
            </a:pPr>
            <a:r>
              <a:rPr kumimoji="1" lang="fa-IR" sz="2800" b="1" dirty="0">
                <a:cs typeface="B Kamran" panose="00000400000000000000" pitchFamily="2" charset="-78"/>
              </a:rPr>
              <a:t>   </a:t>
            </a:r>
            <a:r>
              <a:rPr kumimoji="1" lang="fa-IR" sz="2800" b="1" u="sng" dirty="0">
                <a:cs typeface="B Kamran" panose="00000400000000000000" pitchFamily="2" charset="-78"/>
              </a:rPr>
              <a:t>ذي نفعهاي داخلي </a:t>
            </a:r>
            <a:r>
              <a:rPr kumimoji="1" lang="fa-IR" sz="2800" b="1" dirty="0">
                <a:cs typeface="B Kamran" panose="00000400000000000000" pitchFamily="2" charset="-78"/>
              </a:rPr>
              <a:t>که شامل مديران؛ کارمندان ومالکان و نمايندگان آنان (هيأت مديره ) هستند ؛  در منافع سازمان سهيم مي باشند . تجزيه و تحليل کردن مشتمل بر يک ارزيابي وسيعتر از همه منابع؛ امکانات و توانائيهاي سازمان به منظور تشخيص نقاط قوت و ضعف و امکانات و فرصت هاي برخورداري از امتياز رقابت و پي بردن به  آسيب پذيريهاي سازماني  که  لازم است اصلاح گردند ميباشد.</a:t>
            </a:r>
            <a:endParaRPr kumimoji="1" lang="en-US" sz="2800" b="1" dirty="0">
              <a:cs typeface="B Kamran" panose="00000400000000000000" pitchFamily="2" charset="-78"/>
            </a:endParaRPr>
          </a:p>
          <a:p>
            <a:pPr algn="justLow" rtl="1"/>
            <a:endParaRPr lang="fa-IR" sz="2800" b="1" dirty="0">
              <a:cs typeface="B Kamran" panose="00000400000000000000" pitchFamily="2"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51</a:t>
            </a:fld>
            <a:endParaRPr lang="en-US"/>
          </a:p>
        </p:txBody>
      </p:sp>
    </p:spTree>
    <p:extLst>
      <p:ext uri="{BB962C8B-B14F-4D97-AF65-F5344CB8AC3E}">
        <p14:creationId xmlns:p14="http://schemas.microsoft.com/office/powerpoint/2010/main" val="838216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wipe(up)">
                                      <p:cBhvr>
                                        <p:cTn id="7" dur="2000"/>
                                        <p:tgtEl>
                                          <p:spTgt spid="87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024064" y="500064"/>
            <a:ext cx="7786687" cy="5286375"/>
          </a:xfrm>
          <a:prstGeom prst="rect">
            <a:avLst/>
          </a:prstGeom>
          <a:solidFill>
            <a:schemeClr val="accent3">
              <a:lumMod val="50000"/>
            </a:schemeClr>
          </a:solidFill>
          <a:ln>
            <a:solidFill>
              <a:schemeClr val="accent1">
                <a:lumMod val="40000"/>
                <a:lumOff val="60000"/>
              </a:schemeClr>
            </a:solidFill>
            <a:headEnd/>
            <a:tailEnd/>
          </a:ln>
        </p:spPr>
        <p:style>
          <a:lnRef idx="2">
            <a:schemeClr val="dk1"/>
          </a:lnRef>
          <a:fillRef idx="1">
            <a:schemeClr val="lt1"/>
          </a:fillRef>
          <a:effectRef idx="0">
            <a:schemeClr val="dk1"/>
          </a:effectRef>
          <a:fontRef idx="minor">
            <a:schemeClr val="dk1"/>
          </a:fontRef>
        </p:style>
        <p:txBody>
          <a:bodyPr wrap="none" rtlCol="1" anchor="ctr"/>
          <a:lstStyle/>
          <a:p>
            <a:pPr algn="ctr">
              <a:defRPr/>
            </a:pPr>
            <a:endParaRPr lang="fa-IR" sz="2400" b="1" dirty="0">
              <a:solidFill>
                <a:schemeClr val="accent2">
                  <a:lumMod val="20000"/>
                  <a:lumOff val="80000"/>
                </a:schemeClr>
              </a:solidFill>
              <a:cs typeface="B Nazanin" pitchFamily="2" charset="-78"/>
            </a:endParaRPr>
          </a:p>
        </p:txBody>
      </p:sp>
      <p:sp>
        <p:nvSpPr>
          <p:cNvPr id="7" name="Rectangle 6"/>
          <p:cNvSpPr/>
          <p:nvPr/>
        </p:nvSpPr>
        <p:spPr bwMode="auto">
          <a:xfrm>
            <a:off x="2738438" y="1000125"/>
            <a:ext cx="6286500" cy="4286250"/>
          </a:xfrm>
          <a:prstGeom prst="rect">
            <a:avLst/>
          </a:prstGeom>
          <a:solidFill>
            <a:schemeClr val="accent3">
              <a:lumMod val="75000"/>
            </a:schemeClr>
          </a:solidFill>
          <a:ln>
            <a:solidFill>
              <a:schemeClr val="accent1">
                <a:lumMod val="40000"/>
                <a:lumOff val="60000"/>
              </a:schemeClr>
            </a:solidFill>
            <a:headEnd/>
            <a:tailEnd/>
          </a:ln>
        </p:spPr>
        <p:style>
          <a:lnRef idx="2">
            <a:schemeClr val="dk1"/>
          </a:lnRef>
          <a:fillRef idx="1">
            <a:schemeClr val="lt1"/>
          </a:fillRef>
          <a:effectRef idx="0">
            <a:schemeClr val="dk1"/>
          </a:effectRef>
          <a:fontRef idx="minor">
            <a:schemeClr val="dk1"/>
          </a:fontRef>
        </p:style>
        <p:txBody>
          <a:bodyPr wrap="none" rtlCol="1" anchor="ctr"/>
          <a:lstStyle/>
          <a:p>
            <a:pPr algn="ctr" defTabSz="652463">
              <a:spcBef>
                <a:spcPct val="50000"/>
              </a:spcBef>
              <a:defRPr/>
            </a:pPr>
            <a:endParaRPr kumimoji="1" lang="en-US" sz="4000" b="1" dirty="0">
              <a:solidFill>
                <a:schemeClr val="accent2">
                  <a:lumMod val="40000"/>
                  <a:lumOff val="60000"/>
                </a:schemeClr>
              </a:solidFill>
              <a:cs typeface="B Nazanin" pitchFamily="2" charset="-78"/>
            </a:endParaRPr>
          </a:p>
          <a:p>
            <a:pPr algn="ctr" defTabSz="652463">
              <a:spcBef>
                <a:spcPct val="50000"/>
              </a:spcBef>
              <a:defRPr/>
            </a:pPr>
            <a:endParaRPr kumimoji="1" lang="en-US" sz="2400" b="1" dirty="0">
              <a:solidFill>
                <a:schemeClr val="accent2">
                  <a:lumMod val="40000"/>
                  <a:lumOff val="60000"/>
                </a:schemeClr>
              </a:solidFill>
              <a:cs typeface="B Nazanin" pitchFamily="2" charset="-78"/>
            </a:endParaRPr>
          </a:p>
          <a:p>
            <a:pPr algn="ctr" defTabSz="652463">
              <a:spcBef>
                <a:spcPct val="50000"/>
              </a:spcBef>
              <a:defRPr/>
            </a:pPr>
            <a:endParaRPr kumimoji="1" lang="en-US" sz="2400" b="1" dirty="0">
              <a:solidFill>
                <a:schemeClr val="accent2">
                  <a:lumMod val="40000"/>
                  <a:lumOff val="60000"/>
                </a:schemeClr>
              </a:solidFill>
              <a:cs typeface="B Nazanin" pitchFamily="2" charset="-78"/>
            </a:endParaRPr>
          </a:p>
          <a:p>
            <a:pPr algn="ctr" defTabSz="652463">
              <a:spcBef>
                <a:spcPct val="50000"/>
              </a:spcBef>
              <a:defRPr/>
            </a:pPr>
            <a:endParaRPr kumimoji="1" lang="en-US" sz="2400" b="1" dirty="0">
              <a:solidFill>
                <a:schemeClr val="accent2">
                  <a:lumMod val="40000"/>
                  <a:lumOff val="60000"/>
                </a:schemeClr>
              </a:solidFill>
              <a:cs typeface="B Nazanin" pitchFamily="2" charset="-78"/>
            </a:endParaRPr>
          </a:p>
          <a:p>
            <a:pPr algn="ctr" defTabSz="652463">
              <a:spcBef>
                <a:spcPct val="50000"/>
              </a:spcBef>
              <a:defRPr/>
            </a:pPr>
            <a:endParaRPr kumimoji="1" lang="en-US" sz="2400" b="1" dirty="0">
              <a:solidFill>
                <a:schemeClr val="accent2">
                  <a:lumMod val="40000"/>
                  <a:lumOff val="60000"/>
                </a:schemeClr>
              </a:solidFill>
              <a:cs typeface="B Nazanin" pitchFamily="2" charset="-78"/>
            </a:endParaRPr>
          </a:p>
          <a:p>
            <a:pPr algn="ctr" defTabSz="652463">
              <a:spcBef>
                <a:spcPct val="50000"/>
              </a:spcBef>
              <a:defRPr/>
            </a:pPr>
            <a:endParaRPr kumimoji="1" lang="en-US" sz="2400" b="1" dirty="0">
              <a:solidFill>
                <a:schemeClr val="accent2">
                  <a:lumMod val="40000"/>
                  <a:lumOff val="60000"/>
                </a:schemeClr>
              </a:solidFill>
              <a:cs typeface="B Nazanin" pitchFamily="2" charset="-78"/>
            </a:endParaRPr>
          </a:p>
        </p:txBody>
      </p:sp>
      <p:sp>
        <p:nvSpPr>
          <p:cNvPr id="8" name="Rectangle 7"/>
          <p:cNvSpPr/>
          <p:nvPr/>
        </p:nvSpPr>
        <p:spPr bwMode="auto">
          <a:xfrm>
            <a:off x="3238501" y="1643063"/>
            <a:ext cx="5286375" cy="3143250"/>
          </a:xfrm>
          <a:prstGeom prst="rect">
            <a:avLst/>
          </a:prstGeom>
          <a:solidFill>
            <a:schemeClr val="accent3">
              <a:lumMod val="60000"/>
              <a:lumOff val="40000"/>
            </a:schemeClr>
          </a:solidFill>
          <a:ln>
            <a:solidFill>
              <a:schemeClr val="accent1">
                <a:lumMod val="40000"/>
                <a:lumOff val="60000"/>
              </a:schemeClr>
            </a:solidFill>
            <a:headEnd/>
            <a:tailEnd/>
          </a:ln>
        </p:spPr>
        <p:style>
          <a:lnRef idx="2">
            <a:schemeClr val="dk1"/>
          </a:lnRef>
          <a:fillRef idx="1">
            <a:schemeClr val="lt1"/>
          </a:fillRef>
          <a:effectRef idx="0">
            <a:schemeClr val="dk1"/>
          </a:effectRef>
          <a:fontRef idx="minor">
            <a:schemeClr val="dk1"/>
          </a:fontRef>
        </p:style>
        <p:txBody>
          <a:bodyPr wrap="none" rtlCol="1" anchor="ctr"/>
          <a:lstStyle/>
          <a:p>
            <a:pPr algn="ctr" defTabSz="652463">
              <a:spcBef>
                <a:spcPct val="50000"/>
              </a:spcBef>
              <a:defRPr/>
            </a:pPr>
            <a:endParaRPr kumimoji="1" lang="fa-IR" sz="2400" dirty="0">
              <a:solidFill>
                <a:srgbClr val="A00000"/>
              </a:solidFill>
            </a:endParaRPr>
          </a:p>
          <a:p>
            <a:pPr algn="ctr" defTabSz="652463">
              <a:spcBef>
                <a:spcPct val="50000"/>
              </a:spcBef>
              <a:defRPr/>
            </a:pPr>
            <a:endParaRPr kumimoji="1" lang="fa-IR" dirty="0">
              <a:solidFill>
                <a:srgbClr val="A00000"/>
              </a:solidFill>
            </a:endParaRPr>
          </a:p>
          <a:p>
            <a:pPr algn="ctr" defTabSz="652463">
              <a:spcBef>
                <a:spcPct val="50000"/>
              </a:spcBef>
              <a:defRPr/>
            </a:pPr>
            <a:endParaRPr kumimoji="1" lang="fa-IR" dirty="0">
              <a:solidFill>
                <a:srgbClr val="A00000"/>
              </a:solidFill>
            </a:endParaRPr>
          </a:p>
          <a:p>
            <a:pPr algn="ctr" defTabSz="652463">
              <a:spcBef>
                <a:spcPct val="50000"/>
              </a:spcBef>
              <a:defRPr/>
            </a:pPr>
            <a:endParaRPr kumimoji="1" lang="fa-IR" dirty="0">
              <a:solidFill>
                <a:srgbClr val="A00000"/>
              </a:solidFill>
            </a:endParaRPr>
          </a:p>
          <a:p>
            <a:pPr algn="ctr" defTabSz="652463">
              <a:spcBef>
                <a:spcPct val="50000"/>
              </a:spcBef>
              <a:defRPr/>
            </a:pPr>
            <a:endParaRPr kumimoji="1" lang="fa-IR" dirty="0">
              <a:solidFill>
                <a:srgbClr val="A00000"/>
              </a:solidFill>
            </a:endParaRPr>
          </a:p>
          <a:p>
            <a:pPr algn="ctr" defTabSz="652463">
              <a:spcBef>
                <a:spcPct val="50000"/>
              </a:spcBef>
              <a:defRPr/>
            </a:pPr>
            <a:endParaRPr kumimoji="1" lang="en-US" dirty="0">
              <a:solidFill>
                <a:srgbClr val="A00000"/>
              </a:solidFill>
            </a:endParaRPr>
          </a:p>
        </p:txBody>
      </p:sp>
      <p:sp>
        <p:nvSpPr>
          <p:cNvPr id="9" name="Rectangle 8"/>
          <p:cNvSpPr/>
          <p:nvPr/>
        </p:nvSpPr>
        <p:spPr bwMode="auto">
          <a:xfrm>
            <a:off x="3738563" y="2143126"/>
            <a:ext cx="4286250" cy="2143125"/>
          </a:xfrm>
          <a:prstGeom prst="rect">
            <a:avLst/>
          </a:prstGeom>
          <a:solidFill>
            <a:schemeClr val="accent3">
              <a:lumMod val="40000"/>
              <a:lumOff val="60000"/>
            </a:schemeClr>
          </a:solidFill>
          <a:ln>
            <a:solidFill>
              <a:schemeClr val="accent1">
                <a:lumMod val="40000"/>
                <a:lumOff val="60000"/>
              </a:schemeClr>
            </a:solidFill>
            <a:headEnd/>
            <a:tailEnd/>
          </a:ln>
        </p:spPr>
        <p:style>
          <a:lnRef idx="2">
            <a:schemeClr val="dk1"/>
          </a:lnRef>
          <a:fillRef idx="1">
            <a:schemeClr val="lt1"/>
          </a:fillRef>
          <a:effectRef idx="0">
            <a:schemeClr val="dk1"/>
          </a:effectRef>
          <a:fontRef idx="minor">
            <a:schemeClr val="dk1"/>
          </a:fontRef>
        </p:style>
        <p:txBody>
          <a:bodyPr wrap="none" rtlCol="1" anchor="ctr"/>
          <a:lstStyle/>
          <a:p>
            <a:pPr algn="ctr" defTabSz="652463">
              <a:spcBef>
                <a:spcPct val="50000"/>
              </a:spcBef>
              <a:defRPr/>
            </a:pPr>
            <a:endParaRPr kumimoji="1" lang="fa-IR" sz="1200" dirty="0"/>
          </a:p>
          <a:p>
            <a:pPr algn="ctr" defTabSz="652463">
              <a:spcBef>
                <a:spcPct val="50000"/>
              </a:spcBef>
              <a:defRPr/>
            </a:pPr>
            <a:endParaRPr kumimoji="1" lang="fa-IR" dirty="0"/>
          </a:p>
          <a:p>
            <a:pPr algn="ctr" defTabSz="652463">
              <a:spcBef>
                <a:spcPct val="50000"/>
              </a:spcBef>
              <a:defRPr/>
            </a:pPr>
            <a:endParaRPr kumimoji="1" lang="fa-IR" dirty="0"/>
          </a:p>
          <a:p>
            <a:pPr algn="ctr" defTabSz="652463">
              <a:spcBef>
                <a:spcPct val="50000"/>
              </a:spcBef>
              <a:defRPr/>
            </a:pPr>
            <a:endParaRPr kumimoji="1" lang="en-US" dirty="0"/>
          </a:p>
        </p:txBody>
      </p:sp>
      <p:sp>
        <p:nvSpPr>
          <p:cNvPr id="10" name="Rectangle 9"/>
          <p:cNvSpPr/>
          <p:nvPr/>
        </p:nvSpPr>
        <p:spPr bwMode="auto">
          <a:xfrm>
            <a:off x="4238626" y="2714626"/>
            <a:ext cx="3286125" cy="1071563"/>
          </a:xfrm>
          <a:prstGeom prst="rect">
            <a:avLst/>
          </a:prstGeom>
          <a:solidFill>
            <a:schemeClr val="accent3">
              <a:lumMod val="20000"/>
              <a:lumOff val="80000"/>
            </a:schemeClr>
          </a:solidFill>
          <a:ln>
            <a:solidFill>
              <a:schemeClr val="accent1">
                <a:lumMod val="40000"/>
                <a:lumOff val="60000"/>
              </a:schemeClr>
            </a:solidFill>
            <a:headEnd/>
            <a:tailEnd/>
          </a:ln>
        </p:spPr>
        <p:style>
          <a:lnRef idx="2">
            <a:schemeClr val="dk1"/>
          </a:lnRef>
          <a:fillRef idx="1">
            <a:schemeClr val="lt1"/>
          </a:fillRef>
          <a:effectRef idx="0">
            <a:schemeClr val="dk1"/>
          </a:effectRef>
          <a:fontRef idx="minor">
            <a:schemeClr val="dk1"/>
          </a:fontRef>
        </p:style>
        <p:txBody>
          <a:bodyPr wrap="none" rtlCol="1" anchor="ctr"/>
          <a:lstStyle/>
          <a:p>
            <a:pPr algn="ctr" rtl="0">
              <a:defRPr/>
            </a:pPr>
            <a:endParaRPr kumimoji="1" lang="en-US" sz="2400" b="1" dirty="0">
              <a:solidFill>
                <a:schemeClr val="accent2">
                  <a:lumMod val="50000"/>
                </a:schemeClr>
              </a:solidFill>
              <a:cs typeface="B Nazanin" pitchFamily="2" charset="-78"/>
            </a:endParaRPr>
          </a:p>
        </p:txBody>
      </p:sp>
      <p:sp>
        <p:nvSpPr>
          <p:cNvPr id="11" name="Rectangle 10"/>
          <p:cNvSpPr>
            <a:spLocks noChangeArrowheads="1"/>
          </p:cNvSpPr>
          <p:nvPr/>
        </p:nvSpPr>
        <p:spPr bwMode="auto">
          <a:xfrm>
            <a:off x="1343025" y="571501"/>
            <a:ext cx="9144000" cy="366713"/>
          </a:xfrm>
          <a:prstGeom prst="rect">
            <a:avLst/>
          </a:prstGeom>
          <a:noFill/>
          <a:ln w="9525">
            <a:noFill/>
            <a:miter lim="800000"/>
            <a:headEnd/>
            <a:tailEnd/>
          </a:ln>
        </p:spPr>
        <p:txBody>
          <a:bodyPr>
            <a:spAutoFit/>
          </a:bodyPr>
          <a:lstStyle/>
          <a:p>
            <a:pPr algn="ctr"/>
            <a:r>
              <a:rPr kumimoji="1" lang="fa-IR" b="1">
                <a:solidFill>
                  <a:srgbClr val="F2DCDB"/>
                </a:solidFill>
                <a:cs typeface="B Nazanin" pitchFamily="2" charset="-78"/>
              </a:rPr>
              <a:t>تجزيه و تحليل بيروني                        	</a:t>
            </a:r>
            <a:r>
              <a:rPr kumimoji="1" lang="en-US" b="1">
                <a:solidFill>
                  <a:srgbClr val="F2DCDB"/>
                </a:solidFill>
                <a:cs typeface="B Nazanin" pitchFamily="2" charset="-78"/>
              </a:rPr>
              <a:t>EXTERNAL ANALYSIS    </a:t>
            </a:r>
            <a:endParaRPr lang="fa-IR" b="1">
              <a:solidFill>
                <a:srgbClr val="F2DCDB"/>
              </a:solidFill>
              <a:cs typeface="B Nazanin" pitchFamily="2" charset="-78"/>
            </a:endParaRPr>
          </a:p>
        </p:txBody>
      </p:sp>
      <p:sp>
        <p:nvSpPr>
          <p:cNvPr id="12" name="Rectangle 11"/>
          <p:cNvSpPr>
            <a:spLocks noChangeArrowheads="1"/>
          </p:cNvSpPr>
          <p:nvPr/>
        </p:nvSpPr>
        <p:spPr bwMode="auto">
          <a:xfrm>
            <a:off x="2052638" y="1143001"/>
            <a:ext cx="7715250" cy="366713"/>
          </a:xfrm>
          <a:prstGeom prst="rect">
            <a:avLst/>
          </a:prstGeom>
          <a:noFill/>
          <a:ln w="9525">
            <a:noFill/>
            <a:miter lim="800000"/>
            <a:headEnd/>
            <a:tailEnd/>
          </a:ln>
        </p:spPr>
        <p:txBody>
          <a:bodyPr>
            <a:spAutoFit/>
          </a:bodyPr>
          <a:lstStyle/>
          <a:p>
            <a:pPr algn="ctr" defTabSz="652463">
              <a:spcBef>
                <a:spcPct val="50000"/>
              </a:spcBef>
            </a:pPr>
            <a:r>
              <a:rPr kumimoji="1" lang="en-US" b="1">
                <a:solidFill>
                  <a:srgbClr val="E6B9B8"/>
                </a:solidFill>
                <a:cs typeface="B Nazanin" pitchFamily="2" charset="-78"/>
              </a:rPr>
              <a:t>MACROENVIRONMENT       </a:t>
            </a:r>
            <a:r>
              <a:rPr kumimoji="1" lang="fa-IR" b="1">
                <a:solidFill>
                  <a:srgbClr val="E6B9B8"/>
                </a:solidFill>
                <a:cs typeface="B Nazanin" pitchFamily="2" charset="-78"/>
              </a:rPr>
              <a:t>                      </a:t>
            </a:r>
            <a:r>
              <a:rPr kumimoji="1" lang="en-US" b="1">
                <a:solidFill>
                  <a:srgbClr val="E6B9B8"/>
                </a:solidFill>
                <a:cs typeface="B Nazanin" pitchFamily="2" charset="-78"/>
              </a:rPr>
              <a:t>   </a:t>
            </a:r>
            <a:r>
              <a:rPr kumimoji="1" lang="fa-IR" b="1">
                <a:solidFill>
                  <a:srgbClr val="E6B9B8"/>
                </a:solidFill>
                <a:cs typeface="B Nazanin" pitchFamily="2" charset="-78"/>
              </a:rPr>
              <a:t>محيط سطح کلان</a:t>
            </a:r>
            <a:endParaRPr kumimoji="1" lang="en-US" b="1">
              <a:solidFill>
                <a:srgbClr val="E6B9B8"/>
              </a:solidFill>
              <a:cs typeface="B Nazanin" pitchFamily="2" charset="-78"/>
            </a:endParaRPr>
          </a:p>
        </p:txBody>
      </p:sp>
      <p:sp>
        <p:nvSpPr>
          <p:cNvPr id="13" name="Rectangle 12"/>
          <p:cNvSpPr>
            <a:spLocks noChangeArrowheads="1"/>
          </p:cNvSpPr>
          <p:nvPr/>
        </p:nvSpPr>
        <p:spPr bwMode="auto">
          <a:xfrm>
            <a:off x="1952625" y="1714501"/>
            <a:ext cx="7715250" cy="366713"/>
          </a:xfrm>
          <a:prstGeom prst="rect">
            <a:avLst/>
          </a:prstGeom>
          <a:noFill/>
          <a:ln w="9525">
            <a:noFill/>
            <a:miter lim="800000"/>
            <a:headEnd/>
            <a:tailEnd/>
          </a:ln>
        </p:spPr>
        <p:txBody>
          <a:bodyPr>
            <a:spAutoFit/>
          </a:bodyPr>
          <a:lstStyle/>
          <a:p>
            <a:pPr algn="ctr" defTabSz="652463">
              <a:spcBef>
                <a:spcPct val="50000"/>
              </a:spcBef>
              <a:tabLst>
                <a:tab pos="5029200" algn="l"/>
              </a:tabLst>
            </a:pPr>
            <a:r>
              <a:rPr kumimoji="1" lang="en-US" b="1">
                <a:solidFill>
                  <a:srgbClr val="953735"/>
                </a:solidFill>
                <a:cs typeface="B Nazanin" pitchFamily="2" charset="-78"/>
              </a:rPr>
              <a:t>THE INDUSTRY     </a:t>
            </a:r>
            <a:r>
              <a:rPr kumimoji="1" lang="fa-IR" b="1">
                <a:solidFill>
                  <a:srgbClr val="953735"/>
                </a:solidFill>
                <a:cs typeface="B Nazanin" pitchFamily="2" charset="-78"/>
              </a:rPr>
              <a:t>                                      </a:t>
            </a:r>
            <a:r>
              <a:rPr kumimoji="1" lang="en-US" b="1">
                <a:solidFill>
                  <a:srgbClr val="953735"/>
                </a:solidFill>
                <a:cs typeface="B Nazanin" pitchFamily="2" charset="-78"/>
              </a:rPr>
              <a:t>     </a:t>
            </a:r>
            <a:r>
              <a:rPr kumimoji="1" lang="fa-IR" b="1">
                <a:solidFill>
                  <a:srgbClr val="953735"/>
                </a:solidFill>
                <a:cs typeface="B Nazanin" pitchFamily="2" charset="-78"/>
              </a:rPr>
              <a:t>صنعت</a:t>
            </a:r>
          </a:p>
        </p:txBody>
      </p:sp>
      <p:sp>
        <p:nvSpPr>
          <p:cNvPr id="14" name="Rectangle 13"/>
          <p:cNvSpPr>
            <a:spLocks noChangeArrowheads="1"/>
          </p:cNvSpPr>
          <p:nvPr/>
        </p:nvSpPr>
        <p:spPr bwMode="auto">
          <a:xfrm>
            <a:off x="1952625" y="2286001"/>
            <a:ext cx="7786688" cy="366713"/>
          </a:xfrm>
          <a:prstGeom prst="rect">
            <a:avLst/>
          </a:prstGeom>
          <a:noFill/>
          <a:ln w="9525">
            <a:noFill/>
            <a:miter lim="800000"/>
            <a:headEnd/>
            <a:tailEnd/>
          </a:ln>
        </p:spPr>
        <p:txBody>
          <a:bodyPr>
            <a:spAutoFit/>
          </a:bodyPr>
          <a:lstStyle/>
          <a:p>
            <a:pPr algn="ctr" defTabSz="652463">
              <a:spcBef>
                <a:spcPct val="50000"/>
              </a:spcBef>
            </a:pPr>
            <a:r>
              <a:rPr kumimoji="1" lang="en-US" b="1">
                <a:solidFill>
                  <a:srgbClr val="953735"/>
                </a:solidFill>
                <a:cs typeface="B Nazanin" pitchFamily="2" charset="-78"/>
              </a:rPr>
              <a:t>THE MARKET                                </a:t>
            </a:r>
            <a:r>
              <a:rPr kumimoji="1" lang="fa-IR" b="1">
                <a:solidFill>
                  <a:srgbClr val="953735"/>
                </a:solidFill>
                <a:cs typeface="B Nazanin" pitchFamily="2" charset="-78"/>
              </a:rPr>
              <a:t>بازار</a:t>
            </a:r>
          </a:p>
        </p:txBody>
      </p:sp>
      <p:sp>
        <p:nvSpPr>
          <p:cNvPr id="15" name="Rectangle 14"/>
          <p:cNvSpPr>
            <a:spLocks noChangeArrowheads="1"/>
          </p:cNvSpPr>
          <p:nvPr/>
        </p:nvSpPr>
        <p:spPr bwMode="auto">
          <a:xfrm>
            <a:off x="2351088" y="3059113"/>
            <a:ext cx="7072312" cy="366712"/>
          </a:xfrm>
          <a:prstGeom prst="rect">
            <a:avLst/>
          </a:prstGeom>
          <a:noFill/>
          <a:ln w="9525">
            <a:noFill/>
            <a:miter lim="800000"/>
            <a:headEnd/>
            <a:tailEnd/>
          </a:ln>
        </p:spPr>
        <p:txBody>
          <a:bodyPr>
            <a:spAutoFit/>
          </a:bodyPr>
          <a:lstStyle/>
          <a:p>
            <a:pPr algn="ctr" rtl="0"/>
            <a:r>
              <a:rPr kumimoji="1" lang="en-US" b="1">
                <a:solidFill>
                  <a:srgbClr val="632523"/>
                </a:solidFill>
                <a:cs typeface="B Nazanin" pitchFamily="2" charset="-78"/>
              </a:rPr>
              <a:t>THE FIRM</a:t>
            </a:r>
            <a:r>
              <a:rPr kumimoji="1" lang="fa-IR" b="1">
                <a:solidFill>
                  <a:srgbClr val="632523"/>
                </a:solidFill>
                <a:cs typeface="B Nazanin" pitchFamily="2" charset="-78"/>
              </a:rPr>
              <a:t>شرکت (بنگاه)              </a:t>
            </a:r>
            <a:endParaRPr kumimoji="1" lang="en-US" b="1">
              <a:solidFill>
                <a:srgbClr val="632523"/>
              </a:solidFill>
              <a:cs typeface="B Nazanin"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52</a:t>
            </a:fld>
            <a:endParaRPr lang="en-US"/>
          </a:p>
        </p:txBody>
      </p:sp>
    </p:spTree>
    <p:extLst>
      <p:ext uri="{BB962C8B-B14F-4D97-AF65-F5344CB8AC3E}">
        <p14:creationId xmlns:p14="http://schemas.microsoft.com/office/powerpoint/2010/main" val="515524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out)">
                                      <p:cBhvr>
                                        <p:cTn id="10" dur="500"/>
                                        <p:tgtEl>
                                          <p:spTgt spid="15"/>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out)">
                                      <p:cBhvr>
                                        <p:cTn id="13" dur="500"/>
                                        <p:tgtEl>
                                          <p:spTgt spid="9"/>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out)">
                                      <p:cBhvr>
                                        <p:cTn id="16" dur="500"/>
                                        <p:tgtEl>
                                          <p:spTgt spid="14"/>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out)">
                                      <p:cBhvr>
                                        <p:cTn id="19" dur="500"/>
                                        <p:tgtEl>
                                          <p:spTgt spid="8"/>
                                        </p:tgtEl>
                                      </p:cBhvr>
                                    </p:animEffect>
                                  </p:childTnLst>
                                </p:cTn>
                              </p:par>
                              <p:par>
                                <p:cTn id="20" presetID="4" presetClass="entr" presetSubtype="32"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out)">
                                      <p:cBhvr>
                                        <p:cTn id="22" dur="500"/>
                                        <p:tgtEl>
                                          <p:spTgt spid="13"/>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out)">
                                      <p:cBhvr>
                                        <p:cTn id="25" dur="500"/>
                                        <p:tgtEl>
                                          <p:spTgt spid="7"/>
                                        </p:tgtEl>
                                      </p:cBhvr>
                                    </p:animEffect>
                                  </p:childTnLst>
                                </p:cTn>
                              </p:par>
                              <p:par>
                                <p:cTn id="26" presetID="4" presetClass="entr" presetSubtype="32"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out)">
                                      <p:cBhvr>
                                        <p:cTn id="28" dur="500"/>
                                        <p:tgtEl>
                                          <p:spTgt spid="12"/>
                                        </p:tgtEl>
                                      </p:cBhvr>
                                    </p:animEffect>
                                  </p:childTnLst>
                                </p:cTn>
                              </p:par>
                              <p:par>
                                <p:cTn id="29" presetID="4" presetClass="entr" presetSubtype="32"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ox(out)">
                                      <p:cBhvr>
                                        <p:cTn id="31" dur="500"/>
                                        <p:tgtEl>
                                          <p:spTgt spid="6"/>
                                        </p:tgtEl>
                                      </p:cBhvr>
                                    </p:animEffect>
                                  </p:childTnLst>
                                </p:cTn>
                              </p:par>
                              <p:par>
                                <p:cTn id="32" presetID="4" presetClass="entr" presetSubtype="3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ox(ou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7729706" y="746106"/>
            <a:ext cx="2438488" cy="769441"/>
          </a:xfrm>
          <a:prstGeom prst="rect">
            <a:avLst/>
          </a:prstGeom>
          <a:noFill/>
          <a:ln w="9525">
            <a:noFill/>
            <a:miter lim="800000"/>
            <a:headEnd/>
            <a:tailEnd/>
          </a:ln>
        </p:spPr>
        <p:txBody>
          <a:bodyPr wrap="none">
            <a:spAutoFit/>
          </a:bodyPr>
          <a:lstStyle/>
          <a:p>
            <a:pPr algn="l" rtl="0">
              <a:lnSpc>
                <a:spcPct val="150000"/>
              </a:lnSpc>
              <a:spcBef>
                <a:spcPct val="20000"/>
              </a:spcBef>
            </a:pPr>
            <a:r>
              <a:rPr lang="fa-IR" sz="3200" dirty="0">
                <a:latin typeface="Titr" pitchFamily="2" charset="-78"/>
                <a:cs typeface="B Titr" pitchFamily="2" charset="-78"/>
              </a:rPr>
              <a:t>محیط (بیرونی)</a:t>
            </a:r>
            <a:endParaRPr lang="fa-IR" sz="3200" b="1" dirty="0">
              <a:latin typeface="Titr" pitchFamily="2" charset="-78"/>
              <a:cs typeface="B Titr" pitchFamily="2" charset="-78"/>
            </a:endParaRPr>
          </a:p>
        </p:txBody>
      </p:sp>
      <p:sp>
        <p:nvSpPr>
          <p:cNvPr id="9" name="Rectangle 8"/>
          <p:cNvSpPr>
            <a:spLocks noChangeArrowheads="1"/>
          </p:cNvSpPr>
          <p:nvPr/>
        </p:nvSpPr>
        <p:spPr bwMode="auto">
          <a:xfrm>
            <a:off x="1640541" y="1931148"/>
            <a:ext cx="8500410" cy="2785378"/>
          </a:xfrm>
          <a:prstGeom prst="rect">
            <a:avLst/>
          </a:prstGeom>
          <a:noFill/>
          <a:ln w="9525">
            <a:noFill/>
            <a:miter lim="800000"/>
            <a:headEnd/>
            <a:tailEnd/>
          </a:ln>
        </p:spPr>
        <p:txBody>
          <a:bodyPr wrap="square">
            <a:spAutoFit/>
          </a:bodyPr>
          <a:lstStyle/>
          <a:p>
            <a:pPr algn="just" rtl="1">
              <a:lnSpc>
                <a:spcPct val="150000"/>
              </a:lnSpc>
            </a:pPr>
            <a:r>
              <a:rPr lang="fa-IR" sz="4000" dirty="0">
                <a:cs typeface="B Esfehan" panose="00000700000000000000" pitchFamily="2" charset="-78"/>
              </a:rPr>
              <a:t>مجموعه عواملی که برهدف و عملکرد سیستم اثر تعیین کننده ای دارد ولی سیستم بر آن کنترل چندانی ندارد.</a:t>
            </a:r>
            <a:endParaRPr lang="en-US" sz="4000" dirty="0">
              <a:cs typeface="B Esfehan" panose="00000700000000000000"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53</a:t>
            </a:fld>
            <a:endParaRPr lang="en-US"/>
          </a:p>
        </p:txBody>
      </p:sp>
    </p:spTree>
    <p:extLst>
      <p:ext uri="{BB962C8B-B14F-4D97-AF65-F5344CB8AC3E}">
        <p14:creationId xmlns:p14="http://schemas.microsoft.com/office/powerpoint/2010/main" val="1126897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1000"/>
                                        <p:tgtEl>
                                          <p:spTgt spid="7"/>
                                        </p:tgtEl>
                                      </p:cBhvr>
                                    </p:animEffect>
                                  </p:childTnLst>
                                </p:cTn>
                              </p:par>
                            </p:childTnLst>
                          </p:cTn>
                        </p:par>
                        <p:par>
                          <p:cTn id="8" fill="hold">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Right)">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6702182" y="864816"/>
            <a:ext cx="3466012" cy="769441"/>
          </a:xfrm>
          <a:prstGeom prst="rect">
            <a:avLst/>
          </a:prstGeom>
          <a:noFill/>
          <a:ln w="9525">
            <a:noFill/>
            <a:miter lim="800000"/>
            <a:headEnd/>
            <a:tailEnd/>
          </a:ln>
        </p:spPr>
        <p:txBody>
          <a:bodyPr wrap="none">
            <a:spAutoFit/>
          </a:bodyPr>
          <a:lstStyle/>
          <a:p>
            <a:pPr algn="r" rtl="1">
              <a:lnSpc>
                <a:spcPct val="150000"/>
              </a:lnSpc>
              <a:spcBef>
                <a:spcPct val="20000"/>
              </a:spcBef>
            </a:pPr>
            <a:r>
              <a:rPr lang="fa-IR" sz="3200" dirty="0">
                <a:latin typeface="Titr" pitchFamily="2" charset="-78"/>
                <a:cs typeface="B Titr" pitchFamily="2" charset="-78"/>
              </a:rPr>
              <a:t>منظور از بررسی محیط</a:t>
            </a:r>
            <a:endParaRPr lang="fa-IR" sz="3200" b="1" dirty="0">
              <a:latin typeface="Titr" pitchFamily="2" charset="-78"/>
              <a:cs typeface="B Titr" pitchFamily="2" charset="-78"/>
            </a:endParaRPr>
          </a:p>
        </p:txBody>
      </p:sp>
      <p:sp>
        <p:nvSpPr>
          <p:cNvPr id="9" name="Rectangle 8"/>
          <p:cNvSpPr>
            <a:spLocks noChangeArrowheads="1"/>
          </p:cNvSpPr>
          <p:nvPr/>
        </p:nvSpPr>
        <p:spPr bwMode="auto">
          <a:xfrm>
            <a:off x="2351882" y="3372644"/>
            <a:ext cx="7358062" cy="1862048"/>
          </a:xfrm>
          <a:prstGeom prst="rect">
            <a:avLst/>
          </a:prstGeom>
          <a:noFill/>
          <a:ln w="9525">
            <a:noFill/>
            <a:miter lim="800000"/>
            <a:headEnd/>
            <a:tailEnd/>
          </a:ln>
        </p:spPr>
        <p:txBody>
          <a:bodyPr>
            <a:spAutoFit/>
          </a:bodyPr>
          <a:lstStyle/>
          <a:p>
            <a:pPr algn="ctr" rtl="1">
              <a:lnSpc>
                <a:spcPct val="150000"/>
              </a:lnSpc>
            </a:pPr>
            <a:r>
              <a:rPr lang="fa-IR" sz="4000" u="sng" dirty="0">
                <a:effectLst>
                  <a:outerShdw blurRad="38100" dist="38100" dir="2700000" algn="tl">
                    <a:srgbClr val="000000">
                      <a:alpha val="43137"/>
                    </a:srgbClr>
                  </a:outerShdw>
                </a:effectLst>
                <a:cs typeface="B Nazanin" pitchFamily="2" charset="-78"/>
              </a:rPr>
              <a:t>ما در بررسی محیط در پی یافتن و شناسایی فرصتها و تهدید های مرتبط با سازمان هستیم</a:t>
            </a:r>
            <a:endParaRPr lang="en-US" sz="4000" u="sng" dirty="0">
              <a:effectLst>
                <a:outerShdw blurRad="38100" dist="38100" dir="2700000" algn="tl">
                  <a:srgbClr val="000000">
                    <a:alpha val="43137"/>
                  </a:srgbClr>
                </a:outerShdw>
              </a:effectLst>
              <a:cs typeface="B Nazanin" pitchFamily="2" charset="-78"/>
            </a:endParaRPr>
          </a:p>
        </p:txBody>
      </p:sp>
      <p:sp>
        <p:nvSpPr>
          <p:cNvPr id="10" name="Text Box 2"/>
          <p:cNvSpPr txBox="1">
            <a:spLocks noChangeArrowheads="1"/>
          </p:cNvSpPr>
          <p:nvPr/>
        </p:nvSpPr>
        <p:spPr bwMode="auto">
          <a:xfrm>
            <a:off x="1667716" y="1944688"/>
            <a:ext cx="9144001" cy="830997"/>
          </a:xfrm>
          <a:prstGeom prst="rect">
            <a:avLst/>
          </a:prstGeom>
          <a:noFill/>
          <a:ln w="9525">
            <a:noFill/>
            <a:miter lim="800000"/>
            <a:headEnd/>
            <a:tailEnd/>
          </a:ln>
        </p:spPr>
        <p:txBody>
          <a:bodyPr>
            <a:spAutoFit/>
          </a:bodyPr>
          <a:lstStyle/>
          <a:p>
            <a:pPr algn="ctr"/>
            <a:r>
              <a:rPr lang="fa-IR" sz="4800" b="1" dirty="0">
                <a:solidFill>
                  <a:srgbClr val="056000"/>
                </a:solidFill>
                <a:latin typeface="Tahoma" pitchFamily="34" charset="0"/>
                <a:cs typeface="B Kamran" panose="00000400000000000000" pitchFamily="2" charset="-78"/>
              </a:rPr>
              <a:t>در بررسی محیط به دنبال چه چیزی هستیم؟</a:t>
            </a:r>
            <a:endParaRPr lang="en-US" sz="4800" b="1" dirty="0">
              <a:solidFill>
                <a:srgbClr val="056000"/>
              </a:solidFill>
              <a:latin typeface="Tahoma" pitchFamily="34" charset="0"/>
              <a:cs typeface="B Kamran" panose="00000400000000000000"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54</a:t>
            </a:fld>
            <a:endParaRPr lang="en-US"/>
          </a:p>
        </p:txBody>
      </p:sp>
    </p:spTree>
    <p:extLst>
      <p:ext uri="{BB962C8B-B14F-4D97-AF65-F5344CB8AC3E}">
        <p14:creationId xmlns:p14="http://schemas.microsoft.com/office/powerpoint/2010/main" val="512574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1000"/>
                                        <p:tgtEl>
                                          <p:spTgt spid="7"/>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Left)">
                                      <p:cBhvr>
                                        <p:cTn id="11" dur="2000"/>
                                        <p:tgtEl>
                                          <p:spTgt spid="10"/>
                                        </p:tgtEl>
                                      </p:cBhvr>
                                    </p:animEffect>
                                  </p:childTnLst>
                                </p:cTn>
                              </p:par>
                            </p:childTnLst>
                          </p:cTn>
                        </p:par>
                        <p:par>
                          <p:cTn id="12" fill="hold">
                            <p:stCondLst>
                              <p:cond delay="3000"/>
                            </p:stCondLst>
                            <p:childTnLst>
                              <p:par>
                                <p:cTn id="13" presetID="1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Right)">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8847931" y="696530"/>
            <a:ext cx="1211263" cy="646113"/>
          </a:xfrm>
          <a:prstGeom prst="rect">
            <a:avLst/>
          </a:prstGeom>
          <a:noFill/>
          <a:ln w="9525">
            <a:noFill/>
            <a:miter lim="800000"/>
            <a:headEnd/>
            <a:tailEnd/>
          </a:ln>
        </p:spPr>
        <p:txBody>
          <a:bodyPr wrap="none">
            <a:spAutoFit/>
          </a:bodyPr>
          <a:lstStyle/>
          <a:p>
            <a:r>
              <a:rPr lang="fa-IR" sz="3600" dirty="0">
                <a:latin typeface="Tahoma" pitchFamily="34" charset="0"/>
                <a:cs typeface="B Titr" pitchFamily="2" charset="-78"/>
              </a:rPr>
              <a:t>فرصت</a:t>
            </a:r>
            <a:endParaRPr lang="en-US" sz="3600" dirty="0">
              <a:latin typeface="Tahoma" pitchFamily="34" charset="0"/>
              <a:cs typeface="B Titr" pitchFamily="2" charset="-78"/>
            </a:endParaRPr>
          </a:p>
        </p:txBody>
      </p:sp>
      <p:sp>
        <p:nvSpPr>
          <p:cNvPr id="9" name="Rectangle 8"/>
          <p:cNvSpPr>
            <a:spLocks noChangeArrowheads="1"/>
          </p:cNvSpPr>
          <p:nvPr/>
        </p:nvSpPr>
        <p:spPr bwMode="auto">
          <a:xfrm>
            <a:off x="1952625" y="1692877"/>
            <a:ext cx="8106569" cy="646331"/>
          </a:xfrm>
          <a:prstGeom prst="rect">
            <a:avLst/>
          </a:prstGeom>
          <a:noFill/>
          <a:ln w="9525">
            <a:noFill/>
            <a:miter lim="800000"/>
            <a:headEnd/>
            <a:tailEnd/>
          </a:ln>
        </p:spPr>
        <p:txBody>
          <a:bodyPr wrap="square">
            <a:spAutoFit/>
          </a:bodyPr>
          <a:lstStyle/>
          <a:p>
            <a:pPr algn="r" rtl="1"/>
            <a:r>
              <a:rPr lang="fa-IR" sz="3600" dirty="0">
                <a:cs typeface="B Jadid" panose="00000700000000000000" pitchFamily="2" charset="-78"/>
              </a:rPr>
              <a:t>یک موقعیت مطلوب عمده در محیط سازمان</a:t>
            </a:r>
          </a:p>
        </p:txBody>
      </p:sp>
      <p:sp>
        <p:nvSpPr>
          <p:cNvPr id="100362" name="Rectangle 9"/>
          <p:cNvSpPr>
            <a:spLocks noChangeArrowheads="1"/>
          </p:cNvSpPr>
          <p:nvPr/>
        </p:nvSpPr>
        <p:spPr bwMode="auto">
          <a:xfrm>
            <a:off x="2495551" y="2689442"/>
            <a:ext cx="7500938" cy="2308324"/>
          </a:xfrm>
          <a:prstGeom prst="rect">
            <a:avLst/>
          </a:prstGeom>
          <a:noFill/>
          <a:ln w="9525">
            <a:noFill/>
            <a:miter lim="800000"/>
            <a:headEnd/>
            <a:tailEnd/>
          </a:ln>
        </p:spPr>
        <p:txBody>
          <a:bodyPr>
            <a:spAutoFit/>
          </a:bodyPr>
          <a:lstStyle/>
          <a:p>
            <a:pPr algn="just" rtl="1"/>
            <a:r>
              <a:rPr lang="fa-IR" sz="3600" b="1" dirty="0">
                <a:cs typeface="B Kamran" panose="00000400000000000000" pitchFamily="2" charset="-78"/>
              </a:rPr>
              <a:t>وجود زمینه یا شانس مطلوب در محیط بیرونی سازمان برای انجام کاری یا تحقق چیزی است که سازمان از طریق بهره برداری از آن می تواند به نتایج یا عواید قابل توجهی دست یابد</a:t>
            </a:r>
            <a:endParaRPr lang="en-US" sz="3600" b="1" dirty="0">
              <a:cs typeface="B Kamran" panose="00000400000000000000"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55</a:t>
            </a:fld>
            <a:endParaRPr lang="en-US"/>
          </a:p>
        </p:txBody>
      </p:sp>
    </p:spTree>
    <p:extLst>
      <p:ext uri="{BB962C8B-B14F-4D97-AF65-F5344CB8AC3E}">
        <p14:creationId xmlns:p14="http://schemas.microsoft.com/office/powerpoint/2010/main" val="343674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1000"/>
                                        <p:tgtEl>
                                          <p:spTgt spid="7"/>
                                        </p:tgtEl>
                                      </p:cBhvr>
                                    </p:animEffect>
                                  </p:childTnLst>
                                </p:cTn>
                              </p:par>
                            </p:childTnLst>
                          </p:cTn>
                        </p:par>
                        <p:par>
                          <p:cTn id="8" fill="hold">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Right)">
                                      <p:cBhvr>
                                        <p:cTn id="11" dur="1000"/>
                                        <p:tgtEl>
                                          <p:spTgt spid="9"/>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100362"/>
                                        </p:tgtEl>
                                        <p:attrNameLst>
                                          <p:attrName>style.visibility</p:attrName>
                                        </p:attrNameLst>
                                      </p:cBhvr>
                                      <p:to>
                                        <p:strVal val="visible"/>
                                      </p:to>
                                    </p:set>
                                    <p:animEffect transition="in" filter="wipe(right)">
                                      <p:cBhvr>
                                        <p:cTn id="15" dur="1000"/>
                                        <p:tgtEl>
                                          <p:spTgt spid="100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036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2024063" y="1431925"/>
            <a:ext cx="7929562" cy="3640138"/>
          </a:xfrm>
          <a:prstGeom prst="rect">
            <a:avLst/>
          </a:prstGeom>
          <a:noFill/>
          <a:ln w="12700">
            <a:noFill/>
            <a:miter lim="800000"/>
            <a:headEnd type="none" w="sm" len="sm"/>
            <a:tailEnd type="none" w="sm" len="sm"/>
          </a:ln>
          <a:effectLst/>
        </p:spPr>
        <p:txBody>
          <a:bodyPr>
            <a:spAutoFit/>
          </a:bodyPr>
          <a:lstStyle/>
          <a:p>
            <a:pPr algn="r" rtl="1">
              <a:spcBef>
                <a:spcPct val="50000"/>
              </a:spcBef>
              <a:defRPr/>
            </a:pPr>
            <a:r>
              <a:rPr lang="fa-IR" sz="2800" b="1" dirty="0">
                <a:solidFill>
                  <a:srgbClr val="0000CC"/>
                </a:solidFill>
                <a:latin typeface="Arial" pitchFamily="34" charset="0"/>
                <a:cs typeface="B Jadid" panose="00000700000000000000" pitchFamily="2" charset="-78"/>
              </a:rPr>
              <a:t>قال علی (ع) :</a:t>
            </a:r>
          </a:p>
          <a:p>
            <a:pPr algn="r" rtl="1">
              <a:spcBef>
                <a:spcPct val="50000"/>
              </a:spcBef>
              <a:defRPr/>
            </a:pPr>
            <a:endParaRPr lang="en-US" b="1" dirty="0">
              <a:solidFill>
                <a:srgbClr val="0000CC"/>
              </a:solidFill>
              <a:latin typeface="Arial" pitchFamily="34" charset="0"/>
              <a:cs typeface="B Jadid" panose="00000700000000000000" pitchFamily="2" charset="-78"/>
            </a:endParaRPr>
          </a:p>
          <a:p>
            <a:pPr algn="ctr" rtl="1">
              <a:spcBef>
                <a:spcPct val="50000"/>
              </a:spcBef>
              <a:defRPr/>
            </a:pPr>
            <a:r>
              <a:rPr lang="fa-IR" sz="2800" dirty="0">
                <a:solidFill>
                  <a:srgbClr val="056000"/>
                </a:solidFill>
                <a:latin typeface="Arial" pitchFamily="34" charset="0"/>
                <a:cs typeface="B Jadid" panose="00000700000000000000" pitchFamily="2" charset="-78"/>
              </a:rPr>
              <a:t>الفرصت تمر مر السحاب </a:t>
            </a:r>
          </a:p>
          <a:p>
            <a:pPr algn="ctr" rtl="1">
              <a:spcBef>
                <a:spcPct val="50000"/>
              </a:spcBef>
              <a:defRPr/>
            </a:pPr>
            <a:endParaRPr lang="fa-IR" sz="800" dirty="0">
              <a:latin typeface="Arial" pitchFamily="34" charset="0"/>
              <a:cs typeface="B Jadid" panose="00000700000000000000" pitchFamily="2" charset="-78"/>
            </a:endParaRPr>
          </a:p>
          <a:p>
            <a:pPr algn="ctr" rtl="1">
              <a:spcBef>
                <a:spcPct val="50000"/>
              </a:spcBef>
              <a:defRPr/>
            </a:pPr>
            <a:endParaRPr lang="fa-IR" sz="800" dirty="0">
              <a:latin typeface="Arial" pitchFamily="34" charset="0"/>
              <a:cs typeface="B Jadid" panose="00000700000000000000" pitchFamily="2" charset="-78"/>
            </a:endParaRPr>
          </a:p>
          <a:p>
            <a:pPr algn="ctr" rtl="1">
              <a:spcBef>
                <a:spcPct val="50000"/>
              </a:spcBef>
              <a:defRPr/>
            </a:pPr>
            <a:endParaRPr lang="fa-IR" sz="1050" dirty="0">
              <a:latin typeface="Arial" pitchFamily="34" charset="0"/>
              <a:cs typeface="B Jadid" panose="00000700000000000000" pitchFamily="2" charset="-78"/>
            </a:endParaRPr>
          </a:p>
          <a:p>
            <a:pPr algn="ctr" rtl="1">
              <a:spcBef>
                <a:spcPct val="50000"/>
              </a:spcBef>
              <a:defRPr/>
            </a:pPr>
            <a:r>
              <a:rPr lang="fa-IR" sz="4400" dirty="0">
                <a:solidFill>
                  <a:srgbClr val="C00000"/>
                </a:solidFill>
                <a:latin typeface="Arial" pitchFamily="34" charset="0"/>
                <a:cs typeface="B Jadid" panose="00000700000000000000" pitchFamily="2" charset="-78"/>
              </a:rPr>
              <a:t>فرصت مانند ابر از دست می رود .</a:t>
            </a:r>
            <a:endParaRPr lang="fa-IR" dirty="0">
              <a:solidFill>
                <a:srgbClr val="C00000"/>
              </a:solidFill>
              <a:latin typeface="Arial" pitchFamily="34" charset="0"/>
              <a:cs typeface="B Jadid" panose="00000700000000000000" pitchFamily="2" charset="-78"/>
            </a:endParaRPr>
          </a:p>
          <a:p>
            <a:pPr algn="ctr" rtl="1">
              <a:spcBef>
                <a:spcPct val="50000"/>
              </a:spcBef>
              <a:defRPr/>
            </a:pPr>
            <a:endParaRPr lang="fa-IR" dirty="0">
              <a:latin typeface="Arial" pitchFamily="34" charset="0"/>
              <a:cs typeface="B Jadid" panose="00000700000000000000" pitchFamily="2"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56</a:t>
            </a:fld>
            <a:endParaRPr lang="en-US"/>
          </a:p>
        </p:txBody>
      </p:sp>
    </p:spTree>
    <p:extLst>
      <p:ext uri="{BB962C8B-B14F-4D97-AF65-F5344CB8AC3E}">
        <p14:creationId xmlns:p14="http://schemas.microsoft.com/office/powerpoint/2010/main" val="3327279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مثال شناسائی فرصت؛ شرکت بهمن دیزل</a:t>
            </a:r>
            <a:endParaRPr lang="en-US" dirty="0"/>
          </a:p>
        </p:txBody>
      </p:sp>
      <p:sp>
        <p:nvSpPr>
          <p:cNvPr id="3" name="Content Placeholder 2"/>
          <p:cNvSpPr>
            <a:spLocks noGrp="1"/>
          </p:cNvSpPr>
          <p:nvPr>
            <p:ph idx="1"/>
          </p:nvPr>
        </p:nvSpPr>
        <p:spPr/>
        <p:txBody>
          <a:bodyPr/>
          <a:lstStyle/>
          <a:p>
            <a:pPr algn="r" rtl="1" fontAlgn="ctr"/>
            <a:r>
              <a:rPr lang="ar-SA" b="1" dirty="0"/>
              <a:t>نبودرقیب همسطح برندایسوزودرکشور</a:t>
            </a:r>
            <a:endParaRPr lang="en-US" dirty="0"/>
          </a:p>
          <a:p>
            <a:pPr algn="r" rtl="1" fontAlgn="ctr"/>
            <a:r>
              <a:rPr lang="ar-SA" dirty="0"/>
              <a:t>فرسوده بودن ناوگان حمل و نقل تچاری و مسافری</a:t>
            </a:r>
            <a:endParaRPr lang="en-US" dirty="0"/>
          </a:p>
          <a:p>
            <a:pPr algn="r" rtl="1" fontAlgn="ctr"/>
            <a:r>
              <a:rPr lang="ar-SA" dirty="0"/>
              <a:t>وجود مناسبات خوب با شریک تجاری</a:t>
            </a:r>
            <a:endParaRPr lang="en-US" dirty="0"/>
          </a:p>
          <a:p>
            <a:pPr algn="r" rtl="1" fontAlgn="ctr"/>
            <a:r>
              <a:rPr lang="ar-SA" dirty="0"/>
              <a:t>اقبال عمومی مشتریان ازمحصولات بهمن دیزل</a:t>
            </a:r>
            <a:endParaRPr lang="en-US" dirty="0"/>
          </a:p>
          <a:p>
            <a:pPr algn="r" rtl="1" fontAlgn="ctr"/>
            <a:r>
              <a:rPr lang="ar-SA" dirty="0"/>
              <a:t>توسعه صنعت خودرو سنگین و نیمه سنگین و خدمات مربوطه </a:t>
            </a:r>
            <a:endParaRPr lang="en-US" dirty="0"/>
          </a:p>
          <a:p>
            <a:pPr algn="r" rtl="1" fontAlgn="ctr"/>
            <a:r>
              <a:rPr lang="ar-SA" dirty="0"/>
              <a:t>امکان صادرات</a:t>
            </a:r>
            <a:endParaRPr lang="en-US" dirty="0"/>
          </a:p>
          <a:p>
            <a:pPr algn="r" rtl="1"/>
            <a:endParaRPr lang="en-US" dirty="0"/>
          </a:p>
        </p:txBody>
      </p:sp>
      <p:sp>
        <p:nvSpPr>
          <p:cNvPr id="4" name="Slide Number Placeholder 3"/>
          <p:cNvSpPr>
            <a:spLocks noGrp="1"/>
          </p:cNvSpPr>
          <p:nvPr>
            <p:ph type="sldNum" sz="quarter" idx="12"/>
          </p:nvPr>
        </p:nvSpPr>
        <p:spPr/>
        <p:txBody>
          <a:bodyPr/>
          <a:lstStyle/>
          <a:p>
            <a:fld id="{2E913F20-3FAA-4128-8D06-C3B0AA9DFCF9}" type="slidenum">
              <a:rPr lang="en-US" smtClean="0"/>
              <a:t>57</a:t>
            </a:fld>
            <a:endParaRPr lang="en-US"/>
          </a:p>
        </p:txBody>
      </p:sp>
    </p:spTree>
    <p:extLst>
      <p:ext uri="{BB962C8B-B14F-4D97-AF65-F5344CB8AC3E}">
        <p14:creationId xmlns:p14="http://schemas.microsoft.com/office/powerpoint/2010/main" val="442621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1425390" y="1014413"/>
            <a:ext cx="9628092" cy="646331"/>
          </a:xfrm>
          <a:prstGeom prst="rect">
            <a:avLst/>
          </a:prstGeom>
          <a:noFill/>
          <a:ln w="9525">
            <a:noFill/>
            <a:miter lim="800000"/>
            <a:headEnd/>
            <a:tailEnd/>
          </a:ln>
        </p:spPr>
        <p:txBody>
          <a:bodyPr wrap="square">
            <a:spAutoFit/>
          </a:bodyPr>
          <a:lstStyle/>
          <a:p>
            <a:pPr marL="571500" indent="-571500" algn="just" rtl="1">
              <a:buFont typeface="Wingdings" panose="05000000000000000000" pitchFamily="2" charset="2"/>
              <a:buChar char="Ø"/>
            </a:pPr>
            <a:r>
              <a:rPr lang="fa-IR" sz="3600" dirty="0">
                <a:cs typeface="B Nazanin" pitchFamily="2" charset="-78"/>
              </a:rPr>
              <a:t>فرصت ها هر روز به سوی شما می آیند آنها را به باد ندهید .</a:t>
            </a:r>
          </a:p>
        </p:txBody>
      </p:sp>
      <p:sp>
        <p:nvSpPr>
          <p:cNvPr id="13" name="Rectangle 12"/>
          <p:cNvSpPr>
            <a:spLocks noChangeArrowheads="1"/>
          </p:cNvSpPr>
          <p:nvPr/>
        </p:nvSpPr>
        <p:spPr bwMode="auto">
          <a:xfrm>
            <a:off x="1425389" y="2062381"/>
            <a:ext cx="9628092" cy="1200150"/>
          </a:xfrm>
          <a:prstGeom prst="rect">
            <a:avLst/>
          </a:prstGeom>
          <a:noFill/>
          <a:ln w="9525">
            <a:noFill/>
            <a:miter lim="800000"/>
            <a:headEnd/>
            <a:tailEnd/>
          </a:ln>
        </p:spPr>
        <p:txBody>
          <a:bodyPr wrap="square">
            <a:spAutoFit/>
          </a:bodyPr>
          <a:lstStyle/>
          <a:p>
            <a:pPr marL="571500" indent="-571500" algn="just" rtl="1">
              <a:buFont typeface="Wingdings" panose="05000000000000000000" pitchFamily="2" charset="2"/>
              <a:buChar char="Ø"/>
            </a:pPr>
            <a:r>
              <a:rPr lang="fa-IR" sz="3600" dirty="0">
                <a:cs typeface="B Nazanin" pitchFamily="2" charset="-78"/>
              </a:rPr>
              <a:t>درست است خداوند روزی پرندگان را می دهد لاکن پرندگان هم باید از لانه بیرون بیایند .</a:t>
            </a:r>
          </a:p>
        </p:txBody>
      </p:sp>
      <p:sp>
        <p:nvSpPr>
          <p:cNvPr id="16" name="Rectangle 15"/>
          <p:cNvSpPr>
            <a:spLocks noChangeArrowheads="1"/>
          </p:cNvSpPr>
          <p:nvPr/>
        </p:nvSpPr>
        <p:spPr bwMode="auto">
          <a:xfrm>
            <a:off x="1425389" y="3500438"/>
            <a:ext cx="9628091" cy="1754326"/>
          </a:xfrm>
          <a:prstGeom prst="rect">
            <a:avLst/>
          </a:prstGeom>
          <a:noFill/>
          <a:ln w="9525">
            <a:noFill/>
            <a:miter lim="800000"/>
            <a:headEnd/>
            <a:tailEnd/>
          </a:ln>
        </p:spPr>
        <p:txBody>
          <a:bodyPr wrap="square">
            <a:spAutoFit/>
          </a:bodyPr>
          <a:lstStyle/>
          <a:p>
            <a:pPr marL="571500" indent="-571500" algn="just" rtl="1">
              <a:buFont typeface="Wingdings" panose="05000000000000000000" pitchFamily="2" charset="2"/>
              <a:buChar char="Ø"/>
            </a:pPr>
            <a:r>
              <a:rPr lang="fa-IR" sz="3600" dirty="0">
                <a:cs typeface="B Homa" panose="00000400000000000000" pitchFamily="2" charset="-78"/>
              </a:rPr>
              <a:t>فرصت های فراگرد ما قرار دارند ، ایده ها به طور یقین در وجود شما هستند ، لیکن ، آیا با عدم تجهیز کافی خودتان ، می توانید به شایستگی از آنها استفاده کنید ؟ </a:t>
            </a:r>
          </a:p>
        </p:txBody>
      </p:sp>
      <p:sp>
        <p:nvSpPr>
          <p:cNvPr id="59415" name="Freeform 23">
            <a:hlinkClick r:id="" action="ppaction://hlinkshowjump?jump=firstslide"/>
          </p:cNvPr>
          <p:cNvSpPr>
            <a:spLocks/>
          </p:cNvSpPr>
          <p:nvPr/>
        </p:nvSpPr>
        <p:spPr bwMode="auto">
          <a:xfrm>
            <a:off x="2208214" y="6237288"/>
            <a:ext cx="574675" cy="576262"/>
          </a:xfrm>
          <a:custGeom>
            <a:avLst/>
            <a:gdLst/>
            <a:ahLst/>
            <a:cxnLst>
              <a:cxn ang="0">
                <a:pos x="0" y="363"/>
              </a:cxn>
              <a:cxn ang="0">
                <a:pos x="0" y="227"/>
              </a:cxn>
              <a:cxn ang="0">
                <a:pos x="90" y="136"/>
              </a:cxn>
              <a:cxn ang="0">
                <a:pos x="90" y="0"/>
              </a:cxn>
              <a:cxn ang="0">
                <a:pos x="362" y="0"/>
              </a:cxn>
              <a:cxn ang="0">
                <a:pos x="362" y="136"/>
              </a:cxn>
              <a:cxn ang="0">
                <a:pos x="317" y="181"/>
              </a:cxn>
              <a:cxn ang="0">
                <a:pos x="317" y="363"/>
              </a:cxn>
              <a:cxn ang="0">
                <a:pos x="226" y="363"/>
              </a:cxn>
              <a:cxn ang="0">
                <a:pos x="0" y="363"/>
              </a:cxn>
            </a:cxnLst>
            <a:rect l="0" t="0" r="r" b="b"/>
            <a:pathLst>
              <a:path w="362" h="363">
                <a:moveTo>
                  <a:pt x="0" y="363"/>
                </a:moveTo>
                <a:lnTo>
                  <a:pt x="0" y="227"/>
                </a:lnTo>
                <a:lnTo>
                  <a:pt x="90" y="136"/>
                </a:lnTo>
                <a:lnTo>
                  <a:pt x="90" y="0"/>
                </a:lnTo>
                <a:lnTo>
                  <a:pt x="362" y="0"/>
                </a:lnTo>
                <a:lnTo>
                  <a:pt x="362" y="136"/>
                </a:lnTo>
                <a:lnTo>
                  <a:pt x="317" y="181"/>
                </a:lnTo>
                <a:lnTo>
                  <a:pt x="317" y="363"/>
                </a:lnTo>
                <a:lnTo>
                  <a:pt x="226" y="363"/>
                </a:lnTo>
                <a:lnTo>
                  <a:pt x="0" y="363"/>
                </a:lnTo>
                <a:close/>
              </a:path>
            </a:pathLst>
          </a:custGeom>
          <a:noFill/>
          <a:ln w="9525">
            <a:noFill/>
            <a:round/>
            <a:headEnd/>
            <a:tailEnd/>
          </a:ln>
          <a:effectLst>
            <a:prstShdw prst="shdw17" dist="17961" dir="2700000">
              <a:schemeClr val="accent1">
                <a:gamma/>
                <a:shade val="60000"/>
                <a:invGamma/>
                <a:alpha val="50000"/>
              </a:schemeClr>
            </a:prstShdw>
          </a:effectLst>
        </p:spPr>
        <p:txBody>
          <a:bodyPr/>
          <a:lstStyle/>
          <a:p>
            <a:pPr>
              <a:defRPr/>
            </a:pPr>
            <a:endParaRPr lang="fa-IR">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58</a:t>
            </a:fld>
            <a:endParaRPr lang="en-US"/>
          </a:p>
        </p:txBody>
      </p:sp>
    </p:spTree>
    <p:extLst>
      <p:ext uri="{BB962C8B-B14F-4D97-AF65-F5344CB8AC3E}">
        <p14:creationId xmlns:p14="http://schemas.microsoft.com/office/powerpoint/2010/main" val="1123558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Right)">
                                      <p:cBhvr>
                                        <p:cTn id="7" dur="1000"/>
                                        <p:tgtEl>
                                          <p:spTgt spid="11"/>
                                        </p:tgtEl>
                                      </p:cBhvr>
                                    </p:animEffect>
                                  </p:childTnLst>
                                </p:cTn>
                              </p:par>
                            </p:childTnLst>
                          </p:cTn>
                        </p:par>
                        <p:par>
                          <p:cTn id="8" fill="hold">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Right)">
                                      <p:cBhvr>
                                        <p:cTn id="11" dur="1000"/>
                                        <p:tgtEl>
                                          <p:spTgt spid="13"/>
                                        </p:tgtEl>
                                      </p:cBhvr>
                                    </p:animEffect>
                                  </p:childTnLst>
                                </p:cTn>
                              </p:par>
                            </p:childTnLst>
                          </p:cTn>
                        </p:par>
                        <p:par>
                          <p:cTn id="12" fill="hold">
                            <p:stCondLst>
                              <p:cond delay="2000"/>
                            </p:stCondLst>
                            <p:childTnLst>
                              <p:par>
                                <p:cTn id="13" presetID="12" presetClass="entr" presetSubtype="2"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lide(fromRight)">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9882094" y="493900"/>
            <a:ext cx="1117600" cy="646112"/>
          </a:xfrm>
          <a:prstGeom prst="rect">
            <a:avLst/>
          </a:prstGeom>
          <a:noFill/>
          <a:ln w="9525">
            <a:noFill/>
            <a:miter lim="800000"/>
            <a:headEnd/>
            <a:tailEnd/>
          </a:ln>
        </p:spPr>
        <p:txBody>
          <a:bodyPr wrap="none">
            <a:spAutoFit/>
          </a:bodyPr>
          <a:lstStyle/>
          <a:p>
            <a:r>
              <a:rPr lang="fa-IR" sz="3600" dirty="0">
                <a:latin typeface="Tahoma" pitchFamily="34" charset="0"/>
                <a:cs typeface="B Titr" pitchFamily="2" charset="-78"/>
              </a:rPr>
              <a:t>تهدید</a:t>
            </a:r>
            <a:endParaRPr lang="en-US" sz="3600" dirty="0">
              <a:latin typeface="Tahoma" pitchFamily="34" charset="0"/>
              <a:cs typeface="B Titr" pitchFamily="2" charset="-78"/>
            </a:endParaRPr>
          </a:p>
        </p:txBody>
      </p:sp>
      <p:sp>
        <p:nvSpPr>
          <p:cNvPr id="10" name="Rectangle 9"/>
          <p:cNvSpPr>
            <a:spLocks noChangeArrowheads="1"/>
          </p:cNvSpPr>
          <p:nvPr/>
        </p:nvSpPr>
        <p:spPr bwMode="auto">
          <a:xfrm>
            <a:off x="2568389" y="1487955"/>
            <a:ext cx="8431306" cy="707886"/>
          </a:xfrm>
          <a:prstGeom prst="rect">
            <a:avLst/>
          </a:prstGeom>
          <a:noFill/>
          <a:ln w="9525">
            <a:noFill/>
            <a:miter lim="800000"/>
            <a:headEnd/>
            <a:tailEnd/>
          </a:ln>
        </p:spPr>
        <p:txBody>
          <a:bodyPr wrap="square">
            <a:spAutoFit/>
          </a:bodyPr>
          <a:lstStyle/>
          <a:p>
            <a:pPr marL="571500" indent="-571500" algn="justLow" rtl="1">
              <a:buFont typeface="Wingdings" panose="05000000000000000000" pitchFamily="2" charset="2"/>
              <a:buChar char="v"/>
            </a:pPr>
            <a:r>
              <a:rPr lang="fa-IR" sz="4000" dirty="0">
                <a:effectLst>
                  <a:outerShdw blurRad="38100" dist="38100" dir="2700000" algn="tl">
                    <a:srgbClr val="000000">
                      <a:alpha val="43137"/>
                    </a:srgbClr>
                  </a:outerShdw>
                </a:effectLst>
                <a:cs typeface="B Nazanin" pitchFamily="2" charset="-78"/>
              </a:rPr>
              <a:t>یک موقعیت نامطلوب عمده در محیط سازمان</a:t>
            </a:r>
          </a:p>
        </p:txBody>
      </p:sp>
      <p:sp>
        <p:nvSpPr>
          <p:cNvPr id="103434" name="Rectangle 10"/>
          <p:cNvSpPr>
            <a:spLocks noChangeArrowheads="1"/>
          </p:cNvSpPr>
          <p:nvPr/>
        </p:nvSpPr>
        <p:spPr bwMode="auto">
          <a:xfrm>
            <a:off x="1524000" y="2446338"/>
            <a:ext cx="9475694" cy="3416320"/>
          </a:xfrm>
          <a:prstGeom prst="rect">
            <a:avLst/>
          </a:prstGeom>
          <a:noFill/>
          <a:ln w="9525">
            <a:noFill/>
            <a:miter lim="800000"/>
            <a:headEnd/>
            <a:tailEnd/>
          </a:ln>
        </p:spPr>
        <p:txBody>
          <a:bodyPr wrap="square">
            <a:spAutoFit/>
          </a:bodyPr>
          <a:lstStyle/>
          <a:p>
            <a:pPr algn="justLow" rtl="1"/>
            <a:r>
              <a:rPr lang="fa-IR" sz="3600" b="1" dirty="0">
                <a:cs typeface="B Kamran" panose="00000400000000000000" pitchFamily="2" charset="-78"/>
              </a:rPr>
              <a:t>تهدید، برآیند وضعیتی است که عوامل محیطی بر خلاف خواسته ما و خارج از کنترل عمل می کنند و از این حیث روند امور مطلوب ما نیست و احتمال آشفتگی </a:t>
            </a:r>
            <a:r>
              <a:rPr lang="en-US" sz="3600" b="1" dirty="0">
                <a:cs typeface="B Kamran" panose="00000400000000000000" pitchFamily="2" charset="-78"/>
              </a:rPr>
              <a:t>,</a:t>
            </a:r>
            <a:r>
              <a:rPr lang="fa-IR" sz="3600" b="1" dirty="0">
                <a:cs typeface="B Kamran" panose="00000400000000000000" pitchFamily="2" charset="-78"/>
              </a:rPr>
              <a:t> خطر یا زیان برای ما وجود دارد. </a:t>
            </a:r>
          </a:p>
          <a:p>
            <a:pPr algn="justLow" rtl="1"/>
            <a:r>
              <a:rPr lang="fa-IR" sz="3600" b="1" dirty="0">
                <a:cs typeface="B Kamran" panose="00000400000000000000" pitchFamily="2" charset="-78"/>
              </a:rPr>
              <a:t>بر این اساس : </a:t>
            </a:r>
          </a:p>
          <a:p>
            <a:pPr algn="justLow" rtl="1"/>
            <a:r>
              <a:rPr lang="fa-IR" sz="3600" b="1" dirty="0">
                <a:cs typeface="B Kamran" panose="00000400000000000000" pitchFamily="2" charset="-78"/>
              </a:rPr>
              <a:t>هر عنصر یا وضعیتی که موجودیت منافع یا ارزش های حیاتی ما را به خطر اندازد تهدید محسوب می گردد.</a:t>
            </a:r>
            <a:endParaRPr lang="en-US" sz="3600" b="1" dirty="0">
              <a:cs typeface="B Kamran" panose="00000400000000000000" pitchFamily="2" charset="-78"/>
            </a:endParaRPr>
          </a:p>
        </p:txBody>
      </p:sp>
      <p:sp>
        <p:nvSpPr>
          <p:cNvPr id="4" name="Slide Number Placeholder 3"/>
          <p:cNvSpPr>
            <a:spLocks noGrp="1"/>
          </p:cNvSpPr>
          <p:nvPr>
            <p:ph type="sldNum" sz="quarter" idx="12"/>
          </p:nvPr>
        </p:nvSpPr>
        <p:spPr/>
        <p:txBody>
          <a:bodyPr/>
          <a:lstStyle/>
          <a:p>
            <a:fld id="{2E913F20-3FAA-4128-8D06-C3B0AA9DFCF9}" type="slidenum">
              <a:rPr lang="en-US" smtClean="0"/>
              <a:t>59</a:t>
            </a:fld>
            <a:endParaRPr lang="en-US"/>
          </a:p>
        </p:txBody>
      </p:sp>
    </p:spTree>
    <p:extLst>
      <p:ext uri="{BB962C8B-B14F-4D97-AF65-F5344CB8AC3E}">
        <p14:creationId xmlns:p14="http://schemas.microsoft.com/office/powerpoint/2010/main" val="92100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Right)">
                                      <p:cBhvr>
                                        <p:cTn id="7" dur="1000"/>
                                        <p:tgtEl>
                                          <p:spTgt spid="8"/>
                                        </p:tgtEl>
                                      </p:cBhvr>
                                    </p:animEffect>
                                  </p:childTnLst>
                                </p:cTn>
                              </p:par>
                            </p:childTnLst>
                          </p:cTn>
                        </p:par>
                        <p:par>
                          <p:cTn id="8" fill="hold">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Right)">
                                      <p:cBhvr>
                                        <p:cTn id="11" dur="1000"/>
                                        <p:tgtEl>
                                          <p:spTgt spid="10"/>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103434"/>
                                        </p:tgtEl>
                                        <p:attrNameLst>
                                          <p:attrName>style.visibility</p:attrName>
                                        </p:attrNameLst>
                                      </p:cBhvr>
                                      <p:to>
                                        <p:strVal val="visible"/>
                                      </p:to>
                                    </p:set>
                                    <p:animEffect transition="in" filter="wipe(right)">
                                      <p:cBhvr>
                                        <p:cTn id="15" dur="500"/>
                                        <p:tgtEl>
                                          <p:spTgt spid="103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034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8649261" y="331133"/>
            <a:ext cx="2553904" cy="769441"/>
          </a:xfrm>
          <a:prstGeom prst="rect">
            <a:avLst/>
          </a:prstGeom>
          <a:noFill/>
          <a:ln w="9525">
            <a:noFill/>
            <a:miter lim="800000"/>
            <a:headEnd/>
            <a:tailEnd/>
          </a:ln>
        </p:spPr>
        <p:txBody>
          <a:bodyPr wrap="none">
            <a:spAutoFit/>
          </a:bodyPr>
          <a:lstStyle/>
          <a:p>
            <a:pPr>
              <a:lnSpc>
                <a:spcPct val="150000"/>
              </a:lnSpc>
              <a:spcBef>
                <a:spcPct val="20000"/>
              </a:spcBef>
            </a:pPr>
            <a:r>
              <a:rPr lang="fa-IR" sz="3200" i="1" dirty="0">
                <a:latin typeface="Titr" pitchFamily="2" charset="-78"/>
                <a:cs typeface="B Titr" pitchFamily="2" charset="-78"/>
              </a:rPr>
              <a:t>جایگاه استراتژی</a:t>
            </a:r>
            <a:endParaRPr lang="fa-IR" sz="3200" b="1" dirty="0">
              <a:latin typeface="Titr" pitchFamily="2" charset="-78"/>
              <a:cs typeface="B Titr" pitchFamily="2" charset="-78"/>
            </a:endParaRPr>
          </a:p>
        </p:txBody>
      </p:sp>
      <p:sp>
        <p:nvSpPr>
          <p:cNvPr id="5" name="Rectangle 4"/>
          <p:cNvSpPr>
            <a:spLocks noChangeArrowheads="1"/>
          </p:cNvSpPr>
          <p:nvPr/>
        </p:nvSpPr>
        <p:spPr bwMode="auto">
          <a:xfrm>
            <a:off x="1438836" y="1404379"/>
            <a:ext cx="10018057" cy="3970318"/>
          </a:xfrm>
          <a:prstGeom prst="rect">
            <a:avLst/>
          </a:prstGeom>
          <a:noFill/>
          <a:ln w="9525">
            <a:noFill/>
            <a:miter lim="800000"/>
            <a:headEnd/>
            <a:tailEnd/>
          </a:ln>
        </p:spPr>
        <p:txBody>
          <a:bodyPr wrap="square">
            <a:spAutoFit/>
          </a:bodyPr>
          <a:lstStyle/>
          <a:p>
            <a:pPr marL="342900" indent="-342900" algn="just" rtl="1">
              <a:lnSpc>
                <a:spcPct val="140000"/>
              </a:lnSpc>
              <a:buFont typeface="Wingdings" panose="05000000000000000000" pitchFamily="2" charset="2"/>
              <a:buChar char="ü"/>
            </a:pPr>
            <a:r>
              <a:rPr lang="fa-IR" sz="3600" b="1" dirty="0">
                <a:solidFill>
                  <a:srgbClr val="000000"/>
                </a:solidFill>
                <a:cs typeface="B Davat" pitchFamily="2" charset="-78"/>
              </a:rPr>
              <a:t>در شكل گيري و ادامة فعاليت هر سازمان و مجموعه اي سه موضوع و عامل نهادينه ترين نقش را ايفا مي</a:t>
            </a:r>
            <a:r>
              <a:rPr lang="en-US" sz="3600" b="1" dirty="0">
                <a:solidFill>
                  <a:srgbClr val="000000"/>
                </a:solidFill>
                <a:cs typeface="B Davat" pitchFamily="2" charset="-78"/>
              </a:rPr>
              <a:t>‎</a:t>
            </a:r>
            <a:r>
              <a:rPr lang="fa-IR" sz="3600" b="1" dirty="0">
                <a:solidFill>
                  <a:srgbClr val="000000"/>
                </a:solidFill>
                <a:cs typeface="B Davat" pitchFamily="2" charset="-78"/>
              </a:rPr>
              <a:t>نمايند، به عبارت ديگر ماهيت و جنس هرآنچه در سازمانها و يا هر مجموعه ديگري وجود دارند از سه نوع «طيف» جدا نيست. اين سه نوع كه در شكل ذيل با عناوين مصطلح دربارة آنها و عبارتهاي مورد استفاده در خصوص آنها بيان شده است عبارتند از:</a:t>
            </a:r>
          </a:p>
        </p:txBody>
      </p:sp>
      <p:sp>
        <p:nvSpPr>
          <p:cNvPr id="2" name="Slide Number Placeholder 1"/>
          <p:cNvSpPr>
            <a:spLocks noGrp="1"/>
          </p:cNvSpPr>
          <p:nvPr>
            <p:ph type="sldNum" sz="quarter" idx="12"/>
          </p:nvPr>
        </p:nvSpPr>
        <p:spPr/>
        <p:txBody>
          <a:bodyPr/>
          <a:lstStyle/>
          <a:p>
            <a:fld id="{2E913F20-3FAA-4128-8D06-C3B0AA9DFCF9}" type="slidenum">
              <a:rPr lang="en-US" smtClean="0"/>
              <a:t>6</a:t>
            </a:fld>
            <a:endParaRPr lang="en-US"/>
          </a:p>
        </p:txBody>
      </p:sp>
    </p:spTree>
    <p:extLst>
      <p:ext uri="{BB962C8B-B14F-4D97-AF65-F5344CB8AC3E}">
        <p14:creationId xmlns:p14="http://schemas.microsoft.com/office/powerpoint/2010/main" val="2151540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1000"/>
                                        <p:tgtEl>
                                          <p:spTgt spid="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r>
              <a:rPr lang="fa-IR" dirty="0"/>
              <a:t>مثال شناسائی </a:t>
            </a:r>
            <a:r>
              <a:rPr lang="fa-IR" dirty="0" smtClean="0"/>
              <a:t>تهدید؛ </a:t>
            </a:r>
            <a:r>
              <a:rPr lang="fa-IR" dirty="0"/>
              <a:t>شرکت بهمن دیزل</a:t>
            </a:r>
            <a:endParaRPr lang="en-US" dirty="0"/>
          </a:p>
        </p:txBody>
      </p:sp>
      <p:sp>
        <p:nvSpPr>
          <p:cNvPr id="4" name="Content Placeholder 3"/>
          <p:cNvSpPr>
            <a:spLocks noGrp="1"/>
          </p:cNvSpPr>
          <p:nvPr>
            <p:ph idx="1"/>
          </p:nvPr>
        </p:nvSpPr>
        <p:spPr/>
        <p:txBody>
          <a:bodyPr/>
          <a:lstStyle/>
          <a:p>
            <a:pPr algn="r" rtl="1" fontAlgn="b"/>
            <a:r>
              <a:rPr lang="fa-IR" dirty="0"/>
              <a:t>نوسانات نرخ ین و انجام معاملات با شریک اصلی خارجی با ارز ین </a:t>
            </a:r>
            <a:endParaRPr lang="en-US" dirty="0"/>
          </a:p>
          <a:p>
            <a:pPr algn="r" rtl="1" fontAlgn="b"/>
            <a:r>
              <a:rPr lang="fa-IR" dirty="0"/>
              <a:t>تنوع محصولات رقبا </a:t>
            </a:r>
            <a:endParaRPr lang="en-US" dirty="0"/>
          </a:p>
          <a:p>
            <a:pPr algn="r" rtl="1" fontAlgn="b"/>
            <a:r>
              <a:rPr lang="fa-IR" dirty="0"/>
              <a:t>نرخ تورم (کاهش ارزش پول ملی )</a:t>
            </a:r>
            <a:endParaRPr lang="en-US" dirty="0"/>
          </a:p>
          <a:p>
            <a:pPr algn="r" rtl="1" fontAlgn="b"/>
            <a:r>
              <a:rPr lang="fa-IR" dirty="0"/>
              <a:t>تحریمها</a:t>
            </a:r>
            <a:endParaRPr lang="en-US" dirty="0"/>
          </a:p>
          <a:p>
            <a:pPr algn="r" rtl="1" fontAlgn="b"/>
            <a:r>
              <a:rPr lang="fa-IR" dirty="0"/>
              <a:t>ورود خودروهای دیزل توسط نیسان و زامیاد</a:t>
            </a:r>
            <a:endParaRPr lang="en-US" dirty="0"/>
          </a:p>
          <a:p>
            <a:pPr algn="r" rtl="1" fontAlgn="b"/>
            <a:r>
              <a:rPr lang="fa-IR" dirty="0"/>
              <a:t>عدم ثبات قوانین و مقررات </a:t>
            </a:r>
            <a:endParaRPr lang="en-US" dirty="0"/>
          </a:p>
          <a:p>
            <a:pPr algn="r" rtl="1" fontAlgn="b"/>
            <a:r>
              <a:rPr lang="fa-IR" dirty="0"/>
              <a:t>قیمت محصولات رقبا </a:t>
            </a:r>
            <a:endParaRPr lang="en-US" dirty="0"/>
          </a:p>
          <a:p>
            <a:pPr algn="r" rtl="1"/>
            <a:endParaRPr lang="en-US" dirty="0"/>
          </a:p>
        </p:txBody>
      </p:sp>
      <p:sp>
        <p:nvSpPr>
          <p:cNvPr id="2" name="Slide Number Placeholder 1"/>
          <p:cNvSpPr>
            <a:spLocks noGrp="1"/>
          </p:cNvSpPr>
          <p:nvPr>
            <p:ph type="sldNum" sz="quarter" idx="12"/>
          </p:nvPr>
        </p:nvSpPr>
        <p:spPr/>
        <p:txBody>
          <a:bodyPr/>
          <a:lstStyle/>
          <a:p>
            <a:fld id="{2E913F20-3FAA-4128-8D06-C3B0AA9DFCF9}" type="slidenum">
              <a:rPr lang="en-US" smtClean="0"/>
              <a:t>60</a:t>
            </a:fld>
            <a:endParaRPr lang="en-US"/>
          </a:p>
        </p:txBody>
      </p:sp>
    </p:spTree>
    <p:extLst>
      <p:ext uri="{BB962C8B-B14F-4D97-AF65-F5344CB8AC3E}">
        <p14:creationId xmlns:p14="http://schemas.microsoft.com/office/powerpoint/2010/main" val="3628229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9880882" y="648366"/>
            <a:ext cx="892175" cy="646112"/>
          </a:xfrm>
          <a:prstGeom prst="rect">
            <a:avLst/>
          </a:prstGeom>
          <a:noFill/>
          <a:ln w="9525">
            <a:noFill/>
            <a:miter lim="800000"/>
            <a:headEnd/>
            <a:tailEnd/>
          </a:ln>
        </p:spPr>
        <p:txBody>
          <a:bodyPr wrap="none">
            <a:spAutoFit/>
          </a:bodyPr>
          <a:lstStyle/>
          <a:p>
            <a:r>
              <a:rPr lang="fa-IR" sz="3600" dirty="0">
                <a:latin typeface="Tahoma" pitchFamily="34" charset="0"/>
                <a:cs typeface="B Titr" pitchFamily="2" charset="-78"/>
              </a:rPr>
              <a:t>قوت</a:t>
            </a:r>
            <a:endParaRPr lang="en-US" sz="3600" dirty="0">
              <a:latin typeface="Tahoma" pitchFamily="34" charset="0"/>
              <a:cs typeface="B Titr" pitchFamily="2" charset="-78"/>
            </a:endParaRPr>
          </a:p>
        </p:txBody>
      </p:sp>
      <p:sp>
        <p:nvSpPr>
          <p:cNvPr id="9" name="Rectangle 8"/>
          <p:cNvSpPr>
            <a:spLocks noChangeArrowheads="1"/>
          </p:cNvSpPr>
          <p:nvPr/>
        </p:nvSpPr>
        <p:spPr bwMode="auto">
          <a:xfrm>
            <a:off x="1680882" y="1669863"/>
            <a:ext cx="9092175" cy="1754326"/>
          </a:xfrm>
          <a:prstGeom prst="rect">
            <a:avLst/>
          </a:prstGeom>
          <a:noFill/>
          <a:ln w="9525">
            <a:noFill/>
            <a:miter lim="800000"/>
            <a:headEnd/>
            <a:tailEnd/>
          </a:ln>
        </p:spPr>
        <p:txBody>
          <a:bodyPr wrap="square">
            <a:spAutoFit/>
          </a:bodyPr>
          <a:lstStyle/>
          <a:p>
            <a:pPr marL="571500" indent="-571500" algn="justLow" rtl="1">
              <a:buFont typeface="Wingdings" panose="05000000000000000000" pitchFamily="2" charset="2"/>
              <a:buChar char="ü"/>
            </a:pPr>
            <a:r>
              <a:rPr lang="fa-IR" sz="3600" dirty="0">
                <a:cs typeface="B Nazanin" pitchFamily="2" charset="-78"/>
              </a:rPr>
              <a:t>منبع ، مهارت یا مزیت دیگری است، نسبت به رقبا و نیازهای بازار، که سازمان در آنها کار </a:t>
            </a:r>
            <a:r>
              <a:rPr lang="fa-IR" sz="3600" dirty="0" smtClean="0">
                <a:cs typeface="B Nazanin" pitchFamily="2" charset="-78"/>
              </a:rPr>
              <a:t>میکند یا خواهد </a:t>
            </a:r>
            <a:r>
              <a:rPr lang="fa-IR" sz="3600" dirty="0">
                <a:cs typeface="B Nazanin" pitchFamily="2" charset="-78"/>
              </a:rPr>
              <a:t>کرد</a:t>
            </a:r>
            <a:r>
              <a:rPr lang="fa-IR" sz="3600" dirty="0" smtClean="0">
                <a:cs typeface="B Nazanin" pitchFamily="2" charset="-78"/>
              </a:rPr>
              <a:t>.(</a:t>
            </a:r>
            <a:r>
              <a:rPr lang="fa-IR" sz="3600" dirty="0">
                <a:cs typeface="B Nazanin" pitchFamily="2" charset="-78"/>
              </a:rPr>
              <a:t>شایستگی ممتاز )</a:t>
            </a:r>
            <a:endParaRPr lang="en-US" sz="3600" dirty="0">
              <a:cs typeface="B Nazanin" pitchFamily="2" charset="-78"/>
            </a:endParaRPr>
          </a:p>
        </p:txBody>
      </p:sp>
      <p:sp>
        <p:nvSpPr>
          <p:cNvPr id="104458" name="Rectangle 9"/>
          <p:cNvSpPr>
            <a:spLocks noChangeArrowheads="1"/>
          </p:cNvSpPr>
          <p:nvPr/>
        </p:nvSpPr>
        <p:spPr bwMode="auto">
          <a:xfrm>
            <a:off x="1680882" y="3480514"/>
            <a:ext cx="9092175" cy="1200150"/>
          </a:xfrm>
          <a:prstGeom prst="rect">
            <a:avLst/>
          </a:prstGeom>
          <a:noFill/>
          <a:ln w="9525">
            <a:noFill/>
            <a:miter lim="800000"/>
            <a:headEnd/>
            <a:tailEnd/>
          </a:ln>
        </p:spPr>
        <p:txBody>
          <a:bodyPr wrap="square">
            <a:spAutoFit/>
          </a:bodyPr>
          <a:lstStyle/>
          <a:p>
            <a:pPr marL="571500" indent="-571500" algn="justLow" rtl="1">
              <a:buFont typeface="Wingdings" panose="05000000000000000000" pitchFamily="2" charset="2"/>
              <a:buChar char="ü"/>
            </a:pPr>
            <a:r>
              <a:rPr lang="fa-IR" sz="3600" dirty="0">
                <a:cs typeface="B Nazanin" pitchFamily="2" charset="-78"/>
              </a:rPr>
              <a:t>عاملي به عنوان قوت تلقي مي شود كه مزيت رقابتي يا مهارت (شایستگی) متمايزي برای سازمان باشد</a:t>
            </a:r>
            <a:endParaRPr lang="en-US" sz="3600" dirty="0">
              <a:cs typeface="B Nazanin"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61</a:t>
            </a:fld>
            <a:endParaRPr lang="en-US"/>
          </a:p>
        </p:txBody>
      </p:sp>
    </p:spTree>
    <p:extLst>
      <p:ext uri="{BB962C8B-B14F-4D97-AF65-F5344CB8AC3E}">
        <p14:creationId xmlns:p14="http://schemas.microsoft.com/office/powerpoint/2010/main" val="886514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1000"/>
                                        <p:tgtEl>
                                          <p:spTgt spid="7"/>
                                        </p:tgtEl>
                                      </p:cBhvr>
                                    </p:animEffect>
                                  </p:childTnLst>
                                </p:cTn>
                              </p:par>
                            </p:childTnLst>
                          </p:cTn>
                        </p:par>
                        <p:par>
                          <p:cTn id="8" fill="hold">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Right)">
                                      <p:cBhvr>
                                        <p:cTn id="11" dur="1000"/>
                                        <p:tgtEl>
                                          <p:spTgt spid="9"/>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104458"/>
                                        </p:tgtEl>
                                        <p:attrNameLst>
                                          <p:attrName>style.visibility</p:attrName>
                                        </p:attrNameLst>
                                      </p:cBhvr>
                                      <p:to>
                                        <p:strVal val="visible"/>
                                      </p:to>
                                    </p:set>
                                    <p:animEffect transition="in" filter="wipe(right)">
                                      <p:cBhvr>
                                        <p:cTn id="15" dur="500"/>
                                        <p:tgtEl>
                                          <p:spTgt spid="104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445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r>
              <a:rPr lang="fa-IR" dirty="0" smtClean="0"/>
              <a:t>مثال از نقاط قوت شرکت بهمن دیزل</a:t>
            </a:r>
            <a:endParaRPr lang="en-US" dirty="0"/>
          </a:p>
        </p:txBody>
      </p:sp>
      <p:sp>
        <p:nvSpPr>
          <p:cNvPr id="4" name="Content Placeholder 3"/>
          <p:cNvSpPr>
            <a:spLocks noGrp="1"/>
          </p:cNvSpPr>
          <p:nvPr>
            <p:ph idx="1"/>
          </p:nvPr>
        </p:nvSpPr>
        <p:spPr>
          <a:xfrm>
            <a:off x="2589212" y="1385047"/>
            <a:ext cx="8915400" cy="5163671"/>
          </a:xfrm>
        </p:spPr>
        <p:txBody>
          <a:bodyPr>
            <a:normAutofit lnSpcReduction="10000"/>
          </a:bodyPr>
          <a:lstStyle/>
          <a:p>
            <a:pPr algn="r" rtl="1" fontAlgn="b"/>
            <a:r>
              <a:rPr lang="fa-IR" dirty="0"/>
              <a:t>کیفیت بالاتر محصول </a:t>
            </a:r>
            <a:endParaRPr lang="en-US" dirty="0"/>
          </a:p>
          <a:p>
            <a:pPr algn="r" rtl="1" fontAlgn="b"/>
            <a:r>
              <a:rPr lang="fa-IR" dirty="0"/>
              <a:t>توان مالی شرکت </a:t>
            </a:r>
            <a:endParaRPr lang="en-US" dirty="0"/>
          </a:p>
          <a:p>
            <a:pPr algn="r" rtl="1" fontAlgn="b"/>
            <a:r>
              <a:rPr lang="fa-IR" dirty="0"/>
              <a:t>دارا بودن سهم بالای بازار</a:t>
            </a:r>
            <a:endParaRPr lang="en-US" dirty="0"/>
          </a:p>
          <a:p>
            <a:pPr algn="r" rtl="1" fontAlgn="b"/>
            <a:r>
              <a:rPr lang="fa-IR" dirty="0"/>
              <a:t>برخورداری از برند معتبر </a:t>
            </a:r>
            <a:r>
              <a:rPr lang="en-US" dirty="0"/>
              <a:t>ISUZU </a:t>
            </a:r>
            <a:r>
              <a:rPr lang="fa-IR" dirty="0"/>
              <a:t>ژاپن </a:t>
            </a:r>
            <a:endParaRPr lang="en-US" dirty="0"/>
          </a:p>
          <a:p>
            <a:pPr algn="r" rtl="1" fontAlgn="b"/>
            <a:r>
              <a:rPr lang="fa-IR" dirty="0"/>
              <a:t>وجود شبکه گسترده خدمات پس از فروش  </a:t>
            </a:r>
            <a:endParaRPr lang="en-US" dirty="0"/>
          </a:p>
          <a:p>
            <a:pPr algn="r" rtl="1" fontAlgn="b"/>
            <a:r>
              <a:rPr lang="fa-IR" dirty="0"/>
              <a:t>تنوع محصول در خودروهای تجاری سبک </a:t>
            </a:r>
            <a:endParaRPr lang="en-US" dirty="0"/>
          </a:p>
          <a:p>
            <a:pPr algn="r" rtl="1" fontAlgn="b"/>
            <a:r>
              <a:rPr lang="fa-IR" dirty="0"/>
              <a:t>به روز بودن محصول و انطباق با استانداردهای داخلی  </a:t>
            </a:r>
            <a:endParaRPr lang="en-US" dirty="0"/>
          </a:p>
          <a:p>
            <a:pPr algn="r" rtl="1" fontAlgn="b"/>
            <a:r>
              <a:rPr lang="fa-IR" dirty="0"/>
              <a:t>وجود سیستم پرداخت آکورد و پاراش نقدی و غیره نقدی  </a:t>
            </a:r>
            <a:endParaRPr lang="en-US" dirty="0"/>
          </a:p>
          <a:p>
            <a:pPr algn="r" rtl="1" fontAlgn="b"/>
            <a:r>
              <a:rPr lang="fa-IR" dirty="0"/>
              <a:t>استقرار </a:t>
            </a:r>
            <a:r>
              <a:rPr lang="en-US" dirty="0" smtClean="0"/>
              <a:t>ISO </a:t>
            </a:r>
            <a:r>
              <a:rPr lang="fa-IR" dirty="0" smtClean="0"/>
              <a:t>/</a:t>
            </a:r>
            <a:r>
              <a:rPr lang="en-US" dirty="0" smtClean="0"/>
              <a:t>EFQM</a:t>
            </a:r>
            <a:endParaRPr lang="en-US" dirty="0"/>
          </a:p>
          <a:p>
            <a:pPr algn="r" rtl="1" fontAlgn="b"/>
            <a:r>
              <a:rPr lang="fa-IR" dirty="0"/>
              <a:t>تعاملات مناسب سازمانی با ارگانها، سازمانها و نهادها </a:t>
            </a:r>
            <a:endParaRPr lang="en-US" dirty="0"/>
          </a:p>
          <a:p>
            <a:pPr algn="r" rtl="1" fontAlgn="b"/>
            <a:r>
              <a:rPr lang="fa-IR" dirty="0"/>
              <a:t>استفاده از سیستم های یکپارچه اداری </a:t>
            </a:r>
            <a:endParaRPr lang="en-US" dirty="0"/>
          </a:p>
          <a:p>
            <a:pPr algn="r" rtl="1" fontAlgn="b"/>
            <a:r>
              <a:rPr lang="fa-IR" dirty="0"/>
              <a:t>نیروی انسانی جوان و متخصص و ماهر </a:t>
            </a:r>
            <a:endParaRPr lang="en-US" dirty="0"/>
          </a:p>
          <a:p>
            <a:pPr algn="r" rtl="1" fontAlgn="b"/>
            <a:r>
              <a:rPr lang="fa-IR" dirty="0"/>
              <a:t>امکان افزایش تولید </a:t>
            </a:r>
            <a:endParaRPr lang="en-US" dirty="0"/>
          </a:p>
          <a:p>
            <a:pPr algn="r" rtl="1"/>
            <a:endParaRPr lang="en-US" dirty="0"/>
          </a:p>
        </p:txBody>
      </p:sp>
      <p:sp>
        <p:nvSpPr>
          <p:cNvPr id="2" name="Slide Number Placeholder 1"/>
          <p:cNvSpPr>
            <a:spLocks noGrp="1"/>
          </p:cNvSpPr>
          <p:nvPr>
            <p:ph type="sldNum" sz="quarter" idx="12"/>
          </p:nvPr>
        </p:nvSpPr>
        <p:spPr/>
        <p:txBody>
          <a:bodyPr/>
          <a:lstStyle/>
          <a:p>
            <a:fld id="{2E913F20-3FAA-4128-8D06-C3B0AA9DFCF9}" type="slidenum">
              <a:rPr lang="en-US" smtClean="0"/>
              <a:t>62</a:t>
            </a:fld>
            <a:endParaRPr lang="en-US"/>
          </a:p>
        </p:txBody>
      </p:sp>
    </p:spTree>
    <p:extLst>
      <p:ext uri="{BB962C8B-B14F-4D97-AF65-F5344CB8AC3E}">
        <p14:creationId xmlns:p14="http://schemas.microsoft.com/office/powerpoint/2010/main" val="842355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9642731" y="633414"/>
            <a:ext cx="1025525" cy="646113"/>
          </a:xfrm>
          <a:prstGeom prst="rect">
            <a:avLst/>
          </a:prstGeom>
          <a:noFill/>
          <a:ln w="9525">
            <a:noFill/>
            <a:miter lim="800000"/>
            <a:headEnd/>
            <a:tailEnd/>
          </a:ln>
        </p:spPr>
        <p:txBody>
          <a:bodyPr wrap="none">
            <a:spAutoFit/>
          </a:bodyPr>
          <a:lstStyle/>
          <a:p>
            <a:r>
              <a:rPr lang="fa-IR" sz="3600" dirty="0">
                <a:latin typeface="Tahoma" pitchFamily="34" charset="0"/>
                <a:cs typeface="B Titr" pitchFamily="2" charset="-78"/>
              </a:rPr>
              <a:t>ضعف</a:t>
            </a:r>
            <a:endParaRPr lang="en-US" sz="3600" dirty="0">
              <a:latin typeface="Tahoma" pitchFamily="34" charset="0"/>
              <a:cs typeface="B Titr" pitchFamily="2" charset="-78"/>
            </a:endParaRPr>
          </a:p>
        </p:txBody>
      </p:sp>
      <p:sp>
        <p:nvSpPr>
          <p:cNvPr id="9" name="Rectangle 8"/>
          <p:cNvSpPr>
            <a:spLocks noChangeArrowheads="1"/>
          </p:cNvSpPr>
          <p:nvPr/>
        </p:nvSpPr>
        <p:spPr bwMode="auto">
          <a:xfrm>
            <a:off x="1524001" y="1514290"/>
            <a:ext cx="9144256" cy="1077913"/>
          </a:xfrm>
          <a:prstGeom prst="rect">
            <a:avLst/>
          </a:prstGeom>
          <a:noFill/>
          <a:ln w="9525">
            <a:noFill/>
            <a:miter lim="800000"/>
            <a:headEnd/>
            <a:tailEnd/>
          </a:ln>
        </p:spPr>
        <p:txBody>
          <a:bodyPr wrap="square">
            <a:spAutoFit/>
          </a:bodyPr>
          <a:lstStyle/>
          <a:p>
            <a:pPr marL="457200" indent="-457200" algn="justLow" rtl="1">
              <a:buFont typeface="Wingdings" panose="05000000000000000000" pitchFamily="2" charset="2"/>
              <a:buChar char="ü"/>
            </a:pPr>
            <a:r>
              <a:rPr lang="fa-IR" sz="3200" dirty="0">
                <a:cs typeface="B Yekan" panose="00000400000000000000" pitchFamily="2" charset="-78"/>
              </a:rPr>
              <a:t>یک محدودیت یا کمبود در منابع مهارتها و تواناییها است که جدا مانع عملکرد اثر بخش می شود.</a:t>
            </a:r>
            <a:endParaRPr lang="en-US" sz="3200" dirty="0">
              <a:cs typeface="B Yekan" panose="00000400000000000000" pitchFamily="2" charset="-78"/>
            </a:endParaRPr>
          </a:p>
        </p:txBody>
      </p:sp>
      <p:sp>
        <p:nvSpPr>
          <p:cNvPr id="105482" name="Rectangle 9"/>
          <p:cNvSpPr>
            <a:spLocks noChangeArrowheads="1"/>
          </p:cNvSpPr>
          <p:nvPr/>
        </p:nvSpPr>
        <p:spPr bwMode="auto">
          <a:xfrm>
            <a:off x="1524000" y="2761739"/>
            <a:ext cx="9144256" cy="2554545"/>
          </a:xfrm>
          <a:prstGeom prst="rect">
            <a:avLst/>
          </a:prstGeom>
          <a:noFill/>
          <a:ln w="9525">
            <a:noFill/>
            <a:miter lim="800000"/>
            <a:headEnd/>
            <a:tailEnd/>
          </a:ln>
        </p:spPr>
        <p:txBody>
          <a:bodyPr wrap="square">
            <a:spAutoFit/>
          </a:bodyPr>
          <a:lstStyle/>
          <a:p>
            <a:pPr marL="457200" indent="-457200" algn="justLow" rtl="1">
              <a:buFont typeface="Wingdings" panose="05000000000000000000" pitchFamily="2" charset="2"/>
              <a:buChar char="ü"/>
            </a:pPr>
            <a:r>
              <a:rPr lang="fa-IR" sz="3200" dirty="0">
                <a:cs typeface="B Traffic" panose="00000400000000000000" pitchFamily="2" charset="-78"/>
              </a:rPr>
              <a:t>عواملی به عنوان ضعف تلقی می شوند که سازمان آنها را ضعیف انجام می دهد یا توانایی انجام آنها را ندارد ویا در آن زمینه ها دارای آسیب پذیری قابل توجه است. و از این رو موجب تضعیف توان عملی سازمان در رقابت و یا تحقق رسالت و چشم انداز مطلوب آن می گردد. </a:t>
            </a:r>
            <a:endParaRPr lang="en-US" sz="3200" dirty="0">
              <a:cs typeface="B Traffic" panose="00000400000000000000" pitchFamily="2" charset="-78"/>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63</a:t>
            </a:fld>
            <a:endParaRPr lang="en-US"/>
          </a:p>
        </p:txBody>
      </p:sp>
    </p:spTree>
    <p:extLst>
      <p:ext uri="{BB962C8B-B14F-4D97-AF65-F5344CB8AC3E}">
        <p14:creationId xmlns:p14="http://schemas.microsoft.com/office/powerpoint/2010/main" val="3873300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1000"/>
                                        <p:tgtEl>
                                          <p:spTgt spid="7"/>
                                        </p:tgtEl>
                                      </p:cBhvr>
                                    </p:animEffect>
                                  </p:childTnLst>
                                </p:cTn>
                              </p:par>
                            </p:childTnLst>
                          </p:cTn>
                        </p:par>
                        <p:par>
                          <p:cTn id="8" fill="hold">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Right)">
                                      <p:cBhvr>
                                        <p:cTn id="11" dur="1000"/>
                                        <p:tgtEl>
                                          <p:spTgt spid="9"/>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105482"/>
                                        </p:tgtEl>
                                        <p:attrNameLst>
                                          <p:attrName>style.visibility</p:attrName>
                                        </p:attrNameLst>
                                      </p:cBhvr>
                                      <p:to>
                                        <p:strVal val="visible"/>
                                      </p:to>
                                    </p:set>
                                    <p:animEffect transition="in" filter="wipe(right)">
                                      <p:cBhvr>
                                        <p:cTn id="15" dur="500"/>
                                        <p:tgtEl>
                                          <p:spTgt spid="105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548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r>
              <a:rPr lang="fa-IR" dirty="0" smtClean="0"/>
              <a:t>مثال از نقاط ضعف شرکت بهمن دیزل</a:t>
            </a:r>
            <a:endParaRPr lang="en-US" dirty="0"/>
          </a:p>
        </p:txBody>
      </p:sp>
      <p:sp>
        <p:nvSpPr>
          <p:cNvPr id="4" name="Content Placeholder 3"/>
          <p:cNvSpPr>
            <a:spLocks noGrp="1"/>
          </p:cNvSpPr>
          <p:nvPr>
            <p:ph idx="1"/>
          </p:nvPr>
        </p:nvSpPr>
        <p:spPr/>
        <p:txBody>
          <a:bodyPr>
            <a:normAutofit/>
          </a:bodyPr>
          <a:lstStyle/>
          <a:p>
            <a:pPr algn="r" rtl="1"/>
            <a:r>
              <a:rPr lang="fa-IR" sz="2000" b="1" dirty="0">
                <a:solidFill>
                  <a:srgbClr val="000000"/>
                </a:solidFill>
                <a:latin typeface="B Nazanin"/>
                <a:cs typeface="B Compset" panose="00000400000000000000" pitchFamily="2" charset="-78"/>
              </a:rPr>
              <a:t>عدم وجود مکانیزم بازاریابی و فروش اثر بخش</a:t>
            </a:r>
          </a:p>
          <a:p>
            <a:pPr algn="r" rtl="1" fontAlgn="b"/>
            <a:r>
              <a:rPr lang="fa-IR" sz="2000" b="1" dirty="0">
                <a:cs typeface="B Compset" panose="00000400000000000000" pitchFamily="2" charset="-78"/>
              </a:rPr>
              <a:t>عدم کفایت مکانیزم انگیزش و نگهداشت منابع انسانی موجود</a:t>
            </a:r>
            <a:endParaRPr lang="en-US" sz="2000" b="1" dirty="0">
              <a:cs typeface="B Compset" panose="00000400000000000000" pitchFamily="2" charset="-78"/>
            </a:endParaRPr>
          </a:p>
          <a:p>
            <a:pPr algn="r" rtl="1" fontAlgn="b"/>
            <a:r>
              <a:rPr lang="fa-IR" sz="2000" b="1" dirty="0">
                <a:cs typeface="B Compset" panose="00000400000000000000" pitchFamily="2" charset="-78"/>
              </a:rPr>
              <a:t>نامناسب بودن فضای انبارهای شرکت</a:t>
            </a:r>
            <a:endParaRPr lang="en-US" sz="2000" b="1" dirty="0">
              <a:cs typeface="B Compset" panose="00000400000000000000" pitchFamily="2" charset="-78"/>
            </a:endParaRPr>
          </a:p>
          <a:p>
            <a:pPr algn="r" rtl="1" fontAlgn="b"/>
            <a:r>
              <a:rPr lang="fa-IR" sz="2000" b="1" dirty="0">
                <a:cs typeface="B Compset" panose="00000400000000000000" pitchFamily="2" charset="-78"/>
              </a:rPr>
              <a:t>قیمت تمام شده بالای محصول </a:t>
            </a:r>
            <a:endParaRPr lang="en-US" sz="2000" b="1" dirty="0">
              <a:cs typeface="B Compset" panose="00000400000000000000" pitchFamily="2" charset="-78"/>
            </a:endParaRPr>
          </a:p>
          <a:p>
            <a:pPr algn="r" rtl="1" fontAlgn="b"/>
            <a:r>
              <a:rPr lang="fa-IR" sz="2000" b="1" dirty="0">
                <a:cs typeface="B Compset" panose="00000400000000000000" pitchFamily="2" charset="-78"/>
              </a:rPr>
              <a:t>پائین بودن سطح کیفی برخی از اقلام لوکال </a:t>
            </a:r>
            <a:endParaRPr lang="en-US" sz="2000" b="1" dirty="0">
              <a:cs typeface="B Compset" panose="00000400000000000000" pitchFamily="2" charset="-78"/>
            </a:endParaRPr>
          </a:p>
          <a:p>
            <a:pPr algn="r" rtl="1" fontAlgn="b"/>
            <a:r>
              <a:rPr lang="fa-IR" sz="2000" b="1" dirty="0">
                <a:cs typeface="B Compset" panose="00000400000000000000" pitchFamily="2" charset="-78"/>
              </a:rPr>
              <a:t>پائین بودن فرهنگ کار تیمی </a:t>
            </a:r>
            <a:endParaRPr lang="en-US" sz="2000" b="1" dirty="0">
              <a:cs typeface="B Compset" panose="00000400000000000000" pitchFamily="2" charset="-78"/>
            </a:endParaRPr>
          </a:p>
          <a:p>
            <a:pPr algn="r" rtl="1" fontAlgn="b"/>
            <a:r>
              <a:rPr lang="fa-IR" sz="2000" b="1" dirty="0">
                <a:cs typeface="B Compset" panose="00000400000000000000" pitchFamily="2" charset="-78"/>
              </a:rPr>
              <a:t>بالا بودن قیمت قطعات یدکی </a:t>
            </a:r>
            <a:endParaRPr lang="en-US" sz="2000" b="1" dirty="0">
              <a:cs typeface="B Compset" panose="00000400000000000000" pitchFamily="2" charset="-78"/>
            </a:endParaRPr>
          </a:p>
          <a:p>
            <a:pPr algn="r" rtl="1" fontAlgn="b"/>
            <a:r>
              <a:rPr lang="fa-IR" sz="2000" b="1" dirty="0">
                <a:cs typeface="B Compset" panose="00000400000000000000" pitchFamily="2" charset="-78"/>
              </a:rPr>
              <a:t>نبودن سیستم های اطلاعاتی یکپارچه مدیریت </a:t>
            </a:r>
            <a:endParaRPr lang="en-US" sz="2000" b="1" dirty="0">
              <a:cs typeface="B Compset" panose="00000400000000000000" pitchFamily="2" charset="-78"/>
            </a:endParaRPr>
          </a:p>
          <a:p>
            <a:pPr algn="r" rtl="1"/>
            <a:endParaRPr lang="en-US" sz="2000" b="1" dirty="0">
              <a:cs typeface="B Compset" panose="00000400000000000000" pitchFamily="2" charset="-78"/>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64</a:t>
            </a:fld>
            <a:endParaRPr lang="en-US"/>
          </a:p>
        </p:txBody>
      </p:sp>
    </p:spTree>
    <p:extLst>
      <p:ext uri="{BB962C8B-B14F-4D97-AF65-F5344CB8AC3E}">
        <p14:creationId xmlns:p14="http://schemas.microsoft.com/office/powerpoint/2010/main" val="148585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7881938" y="2014538"/>
            <a:ext cx="2000250" cy="55721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defRPr/>
            </a:pPr>
            <a:r>
              <a:rPr lang="fa-IR" sz="2400" b="1" dirty="0">
                <a:cs typeface="B Nazanin" pitchFamily="2" charset="-78"/>
              </a:rPr>
              <a:t>مزیت رقابتی</a:t>
            </a:r>
            <a:endParaRPr lang="en-US" sz="2400" b="1" dirty="0">
              <a:cs typeface="B Nazanin" pitchFamily="2" charset="-78"/>
            </a:endParaRPr>
          </a:p>
        </p:txBody>
      </p:sp>
      <p:sp>
        <p:nvSpPr>
          <p:cNvPr id="3" name="Rectangle 2"/>
          <p:cNvSpPr>
            <a:spLocks noChangeArrowheads="1"/>
          </p:cNvSpPr>
          <p:nvPr/>
        </p:nvSpPr>
        <p:spPr bwMode="auto">
          <a:xfrm>
            <a:off x="4988925" y="762796"/>
            <a:ext cx="5534025" cy="646112"/>
          </a:xfrm>
          <a:prstGeom prst="rect">
            <a:avLst/>
          </a:prstGeom>
          <a:noFill/>
          <a:ln w="9525">
            <a:noFill/>
            <a:miter lim="800000"/>
            <a:headEnd/>
            <a:tailEnd/>
          </a:ln>
        </p:spPr>
        <p:txBody>
          <a:bodyPr wrap="none">
            <a:spAutoFit/>
          </a:bodyPr>
          <a:lstStyle/>
          <a:p>
            <a:r>
              <a:rPr lang="fa-IR" sz="3600" dirty="0">
                <a:latin typeface="Tahoma" pitchFamily="34" charset="0"/>
                <a:cs typeface="B Titr" pitchFamily="2" charset="-78"/>
              </a:rPr>
              <a:t>سلسله مراتب دارایی های سازمان</a:t>
            </a:r>
            <a:endParaRPr lang="en-US" sz="3600" dirty="0">
              <a:latin typeface="Tahoma" pitchFamily="34" charset="0"/>
              <a:cs typeface="B Titr" pitchFamily="2" charset="-78"/>
            </a:endParaRPr>
          </a:p>
        </p:txBody>
      </p:sp>
      <p:sp>
        <p:nvSpPr>
          <p:cNvPr id="6" name="Rounded Rectangle 5"/>
          <p:cNvSpPr/>
          <p:nvPr/>
        </p:nvSpPr>
        <p:spPr bwMode="auto">
          <a:xfrm>
            <a:off x="7881938" y="2728913"/>
            <a:ext cx="2000250" cy="55721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defRPr/>
            </a:pPr>
            <a:r>
              <a:rPr lang="fa-IR" sz="2400" b="1" dirty="0">
                <a:cs typeface="B Nazanin" pitchFamily="2" charset="-78"/>
              </a:rPr>
              <a:t>شایستگی کلیدی</a:t>
            </a:r>
            <a:endParaRPr lang="en-US" sz="2400" b="1" dirty="0">
              <a:cs typeface="B Nazanin" pitchFamily="2" charset="-78"/>
            </a:endParaRPr>
          </a:p>
        </p:txBody>
      </p:sp>
      <p:sp>
        <p:nvSpPr>
          <p:cNvPr id="7" name="Rounded Rectangle 6"/>
          <p:cNvSpPr/>
          <p:nvPr/>
        </p:nvSpPr>
        <p:spPr bwMode="auto">
          <a:xfrm>
            <a:off x="7881938" y="3429000"/>
            <a:ext cx="2000250" cy="571500"/>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defRPr/>
            </a:pPr>
            <a:r>
              <a:rPr lang="fa-IR" sz="2400" b="1" dirty="0">
                <a:cs typeface="B Nazanin" pitchFamily="2" charset="-78"/>
              </a:rPr>
              <a:t>شایستگی</a:t>
            </a:r>
            <a:endParaRPr lang="en-US" sz="2400" b="1" dirty="0">
              <a:cs typeface="B Nazanin" pitchFamily="2" charset="-78"/>
            </a:endParaRPr>
          </a:p>
        </p:txBody>
      </p:sp>
      <p:sp>
        <p:nvSpPr>
          <p:cNvPr id="8" name="Rounded Rectangle 7"/>
          <p:cNvSpPr/>
          <p:nvPr/>
        </p:nvSpPr>
        <p:spPr bwMode="auto">
          <a:xfrm>
            <a:off x="7881938" y="4157663"/>
            <a:ext cx="2000250" cy="55721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defRPr/>
            </a:pPr>
            <a:r>
              <a:rPr lang="fa-IR" sz="2400" b="1" dirty="0">
                <a:cs typeface="B Nazanin" pitchFamily="2" charset="-78"/>
              </a:rPr>
              <a:t>قابلیت</a:t>
            </a:r>
            <a:endParaRPr lang="en-US" sz="2400" b="1" dirty="0">
              <a:cs typeface="B Nazanin" pitchFamily="2" charset="-78"/>
            </a:endParaRPr>
          </a:p>
        </p:txBody>
      </p:sp>
      <p:sp>
        <p:nvSpPr>
          <p:cNvPr id="9" name="Rounded Rectangle 8"/>
          <p:cNvSpPr/>
          <p:nvPr/>
        </p:nvSpPr>
        <p:spPr bwMode="auto">
          <a:xfrm>
            <a:off x="7881938" y="4872038"/>
            <a:ext cx="2000250" cy="557212"/>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none" rtlCol="1" anchor="ctr"/>
          <a:lstStyle/>
          <a:p>
            <a:pPr algn="ctr">
              <a:defRPr/>
            </a:pPr>
            <a:r>
              <a:rPr lang="fa-IR" sz="2400" b="1" dirty="0">
                <a:cs typeface="B Nazanin" pitchFamily="2" charset="-78"/>
              </a:rPr>
              <a:t>دارایی های کلیدی</a:t>
            </a:r>
            <a:endParaRPr lang="en-US" sz="2400" b="1" dirty="0">
              <a:cs typeface="B Nazanin" pitchFamily="2" charset="-78"/>
            </a:endParaRPr>
          </a:p>
        </p:txBody>
      </p:sp>
      <p:sp>
        <p:nvSpPr>
          <p:cNvPr id="106505" name="Rectangle 9"/>
          <p:cNvSpPr>
            <a:spLocks noChangeArrowheads="1"/>
          </p:cNvSpPr>
          <p:nvPr/>
        </p:nvSpPr>
        <p:spPr bwMode="auto">
          <a:xfrm>
            <a:off x="1666876" y="2038351"/>
            <a:ext cx="6227763" cy="461963"/>
          </a:xfrm>
          <a:prstGeom prst="rect">
            <a:avLst/>
          </a:prstGeom>
          <a:noFill/>
          <a:ln w="9525">
            <a:noFill/>
            <a:miter lim="800000"/>
            <a:headEnd/>
            <a:tailEnd/>
          </a:ln>
        </p:spPr>
        <p:txBody>
          <a:bodyPr wrap="none">
            <a:spAutoFit/>
          </a:bodyPr>
          <a:lstStyle/>
          <a:p>
            <a:pPr algn="ctr" rtl="1">
              <a:spcBef>
                <a:spcPct val="50000"/>
              </a:spcBef>
            </a:pPr>
            <a:r>
              <a:rPr lang="fa-IR" sz="2400" dirty="0">
                <a:cs typeface="B Nazanin" pitchFamily="2" charset="-78"/>
              </a:rPr>
              <a:t>عواملی که سبب ترجیح یا برتری سازمان نسبت به رقیب می شود</a:t>
            </a:r>
            <a:endParaRPr lang="en-US" sz="2400" dirty="0">
              <a:cs typeface="B Nazanin" pitchFamily="2" charset="-78"/>
            </a:endParaRPr>
          </a:p>
        </p:txBody>
      </p:sp>
      <p:sp>
        <p:nvSpPr>
          <p:cNvPr id="11" name="Rectangle 10"/>
          <p:cNvSpPr/>
          <p:nvPr/>
        </p:nvSpPr>
        <p:spPr>
          <a:xfrm>
            <a:off x="4409349" y="2752726"/>
            <a:ext cx="3400290" cy="461665"/>
          </a:xfrm>
          <a:prstGeom prst="rect">
            <a:avLst/>
          </a:prstGeom>
        </p:spPr>
        <p:txBody>
          <a:bodyPr wrap="none">
            <a:spAutoFit/>
          </a:bodyPr>
          <a:lstStyle/>
          <a:p>
            <a:pPr algn="ctr" rtl="1">
              <a:spcBef>
                <a:spcPct val="50000"/>
              </a:spcBef>
              <a:defRPr/>
            </a:pPr>
            <a:r>
              <a:rPr lang="fa-IR" sz="2400" dirty="0">
                <a:latin typeface="+mj-lt"/>
                <a:cs typeface="B Nazanin" pitchFamily="2" charset="-78"/>
              </a:rPr>
              <a:t>شایستگی های سازمان </a:t>
            </a:r>
            <a:r>
              <a:rPr lang="fa-IR" sz="2400" dirty="0" smtClean="0">
                <a:latin typeface="+mj-lt"/>
                <a:cs typeface="B Nazanin" pitchFamily="2" charset="-78"/>
              </a:rPr>
              <a:t>در </a:t>
            </a:r>
            <a:r>
              <a:rPr lang="en-US" sz="2400" dirty="0" smtClean="0">
                <a:latin typeface="+mj-lt"/>
                <a:cs typeface="B Nazanin" pitchFamily="2" charset="-78"/>
              </a:rPr>
              <a:t>CSF</a:t>
            </a:r>
            <a:r>
              <a:rPr lang="fa-IR" sz="2400" dirty="0" smtClean="0">
                <a:latin typeface="+mj-lt"/>
                <a:cs typeface="B Nazanin" pitchFamily="2" charset="-78"/>
              </a:rPr>
              <a:t>ها</a:t>
            </a:r>
            <a:endParaRPr lang="en-US" sz="2400" dirty="0">
              <a:latin typeface="+mj-lt"/>
              <a:cs typeface="B Nazanin" pitchFamily="2" charset="-78"/>
            </a:endParaRPr>
          </a:p>
        </p:txBody>
      </p:sp>
      <p:sp>
        <p:nvSpPr>
          <p:cNvPr id="106507" name="Rectangle 11"/>
          <p:cNvSpPr>
            <a:spLocks noChangeArrowheads="1"/>
          </p:cNvSpPr>
          <p:nvPr/>
        </p:nvSpPr>
        <p:spPr bwMode="auto">
          <a:xfrm>
            <a:off x="4024313" y="3467101"/>
            <a:ext cx="3848100" cy="461963"/>
          </a:xfrm>
          <a:prstGeom prst="rect">
            <a:avLst/>
          </a:prstGeom>
          <a:noFill/>
          <a:ln w="9525">
            <a:noFill/>
            <a:miter lim="800000"/>
            <a:headEnd/>
            <a:tailEnd/>
          </a:ln>
        </p:spPr>
        <p:txBody>
          <a:bodyPr wrap="none">
            <a:spAutoFit/>
          </a:bodyPr>
          <a:lstStyle/>
          <a:p>
            <a:pPr algn="ctr" rtl="1">
              <a:spcBef>
                <a:spcPct val="50000"/>
              </a:spcBef>
            </a:pPr>
            <a:r>
              <a:rPr lang="fa-IR" sz="2400" dirty="0">
                <a:cs typeface="B Nazanin" pitchFamily="2" charset="-78"/>
              </a:rPr>
              <a:t>عواملی که برای مشتری ارزش می سازد</a:t>
            </a:r>
            <a:endParaRPr lang="en-US" sz="2400" dirty="0">
              <a:cs typeface="B Nazanin" pitchFamily="2" charset="-78"/>
            </a:endParaRPr>
          </a:p>
        </p:txBody>
      </p:sp>
      <p:sp>
        <p:nvSpPr>
          <p:cNvPr id="106508" name="Rectangle 12"/>
          <p:cNvSpPr>
            <a:spLocks noChangeArrowheads="1"/>
          </p:cNvSpPr>
          <p:nvPr/>
        </p:nvSpPr>
        <p:spPr bwMode="auto">
          <a:xfrm>
            <a:off x="2452688" y="4214813"/>
            <a:ext cx="5435600" cy="461962"/>
          </a:xfrm>
          <a:prstGeom prst="rect">
            <a:avLst/>
          </a:prstGeom>
          <a:noFill/>
          <a:ln w="9525">
            <a:noFill/>
            <a:miter lim="800000"/>
            <a:headEnd/>
            <a:tailEnd/>
          </a:ln>
        </p:spPr>
        <p:txBody>
          <a:bodyPr wrap="none">
            <a:spAutoFit/>
          </a:bodyPr>
          <a:lstStyle/>
          <a:p>
            <a:pPr algn="ctr" rtl="1">
              <a:spcBef>
                <a:spcPct val="50000"/>
              </a:spcBef>
            </a:pPr>
            <a:r>
              <a:rPr lang="fa-IR" sz="2400" dirty="0">
                <a:cs typeface="B Nazanin" pitchFamily="2" charset="-78"/>
              </a:rPr>
              <a:t>عواملی که امکان ایجاد ارزش برای مشتری را داشته باشد</a:t>
            </a:r>
            <a:endParaRPr lang="en-US" sz="2400" dirty="0">
              <a:cs typeface="B Nazanin" pitchFamily="2" charset="-78"/>
            </a:endParaRPr>
          </a:p>
        </p:txBody>
      </p:sp>
      <p:sp>
        <p:nvSpPr>
          <p:cNvPr id="106509" name="Rectangle 13"/>
          <p:cNvSpPr>
            <a:spLocks noChangeArrowheads="1"/>
          </p:cNvSpPr>
          <p:nvPr/>
        </p:nvSpPr>
        <p:spPr bwMode="auto">
          <a:xfrm>
            <a:off x="2809875" y="4929188"/>
            <a:ext cx="5062538" cy="461962"/>
          </a:xfrm>
          <a:prstGeom prst="rect">
            <a:avLst/>
          </a:prstGeom>
          <a:noFill/>
          <a:ln w="9525">
            <a:noFill/>
            <a:miter lim="800000"/>
            <a:headEnd/>
            <a:tailEnd/>
          </a:ln>
        </p:spPr>
        <p:txBody>
          <a:bodyPr wrap="none">
            <a:spAutoFit/>
          </a:bodyPr>
          <a:lstStyle/>
          <a:p>
            <a:pPr algn="ctr" rtl="1">
              <a:spcBef>
                <a:spcPct val="50000"/>
              </a:spcBef>
            </a:pPr>
            <a:r>
              <a:rPr lang="fa-IR" sz="2400" dirty="0">
                <a:cs typeface="B Nazanin" pitchFamily="2" charset="-78"/>
              </a:rPr>
              <a:t>دارایی: هرچیز با ارزش که قابل در اختیار گیری باشد</a:t>
            </a:r>
            <a:endParaRPr lang="en-US" sz="2400" dirty="0">
              <a:cs typeface="B Nazanin" pitchFamily="2" charset="-78"/>
            </a:endParaRPr>
          </a:p>
        </p:txBody>
      </p:sp>
      <p:cxnSp>
        <p:nvCxnSpPr>
          <p:cNvPr id="16" name="Straight Connector 15"/>
          <p:cNvCxnSpPr/>
          <p:nvPr/>
        </p:nvCxnSpPr>
        <p:spPr>
          <a:xfrm>
            <a:off x="3952875" y="5429250"/>
            <a:ext cx="642938" cy="1588"/>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67375" y="5429250"/>
            <a:ext cx="642938" cy="1588"/>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4059239" y="5608639"/>
            <a:ext cx="357187" cy="1587"/>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5845175" y="5607050"/>
            <a:ext cx="357188" cy="1588"/>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6514" name="Rectangle 20"/>
          <p:cNvSpPr>
            <a:spLocks noChangeArrowheads="1"/>
          </p:cNvSpPr>
          <p:nvPr/>
        </p:nvSpPr>
        <p:spPr bwMode="auto">
          <a:xfrm>
            <a:off x="2701925" y="5786438"/>
            <a:ext cx="2428875" cy="650875"/>
          </a:xfrm>
          <a:prstGeom prst="rect">
            <a:avLst/>
          </a:prstGeom>
          <a:noFill/>
          <a:ln w="9525">
            <a:solidFill>
              <a:srgbClr val="C00000"/>
            </a:solidFill>
            <a:miter lim="800000"/>
            <a:headEnd/>
            <a:tailEnd/>
          </a:ln>
        </p:spPr>
        <p:txBody>
          <a:bodyPr>
            <a:spAutoFit/>
          </a:bodyPr>
          <a:lstStyle/>
          <a:p>
            <a:pPr algn="ctr" rtl="1">
              <a:spcBef>
                <a:spcPct val="50000"/>
              </a:spcBef>
            </a:pPr>
            <a:r>
              <a:rPr lang="fa-IR">
                <a:cs typeface="B Nazanin" pitchFamily="2" charset="-78"/>
              </a:rPr>
              <a:t>یعنی دیگران برای دستیابی به آن نیازمند مجوز از ... باشند</a:t>
            </a:r>
            <a:endParaRPr lang="en-US">
              <a:cs typeface="B Nazanin" pitchFamily="2" charset="-78"/>
            </a:endParaRPr>
          </a:p>
        </p:txBody>
      </p:sp>
      <p:sp>
        <p:nvSpPr>
          <p:cNvPr id="106515" name="Rectangle 22"/>
          <p:cNvSpPr>
            <a:spLocks noChangeArrowheads="1"/>
          </p:cNvSpPr>
          <p:nvPr/>
        </p:nvSpPr>
        <p:spPr bwMode="auto">
          <a:xfrm>
            <a:off x="5380764" y="5807263"/>
            <a:ext cx="2428875" cy="650875"/>
          </a:xfrm>
          <a:prstGeom prst="rect">
            <a:avLst/>
          </a:prstGeom>
          <a:noFill/>
          <a:ln w="9525">
            <a:solidFill>
              <a:srgbClr val="C00000"/>
            </a:solidFill>
            <a:miter lim="800000"/>
            <a:headEnd/>
            <a:tailEnd/>
          </a:ln>
        </p:spPr>
        <p:txBody>
          <a:bodyPr>
            <a:spAutoFit/>
          </a:bodyPr>
          <a:lstStyle/>
          <a:p>
            <a:pPr algn="ctr" rtl="1">
              <a:spcBef>
                <a:spcPct val="50000"/>
              </a:spcBef>
            </a:pPr>
            <a:r>
              <a:rPr lang="fa-IR" dirty="0">
                <a:cs typeface="B Nazanin" pitchFamily="2" charset="-78"/>
              </a:rPr>
              <a:t>یا قابلیت تولید ثروت ویا مبادله با ثروت را داشته باشد</a:t>
            </a:r>
            <a:endParaRPr lang="en-US" dirty="0">
              <a:cs typeface="B Nazanin" pitchFamily="2" charset="-78"/>
            </a:endParaRPr>
          </a:p>
        </p:txBody>
      </p:sp>
      <p:sp>
        <p:nvSpPr>
          <p:cNvPr id="5" name="Slide Number Placeholder 4"/>
          <p:cNvSpPr>
            <a:spLocks noGrp="1"/>
          </p:cNvSpPr>
          <p:nvPr>
            <p:ph type="sldNum" sz="quarter" idx="12"/>
          </p:nvPr>
        </p:nvSpPr>
        <p:spPr/>
        <p:txBody>
          <a:bodyPr/>
          <a:lstStyle/>
          <a:p>
            <a:fld id="{2E913F20-3FAA-4128-8D06-C3B0AA9DFCF9}" type="slidenum">
              <a:rPr lang="en-US" smtClean="0"/>
              <a:t>65</a:t>
            </a:fld>
            <a:endParaRPr lang="en-US"/>
          </a:p>
        </p:txBody>
      </p:sp>
    </p:spTree>
    <p:extLst>
      <p:ext uri="{BB962C8B-B14F-4D97-AF65-F5344CB8AC3E}">
        <p14:creationId xmlns:p14="http://schemas.microsoft.com/office/powerpoint/2010/main" val="779920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1000"/>
                                        <p:tgtEl>
                                          <p:spTgt spid="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106505"/>
                                        </p:tgtEl>
                                        <p:attrNameLst>
                                          <p:attrName>style.visibility</p:attrName>
                                        </p:attrNameLst>
                                      </p:cBhvr>
                                      <p:to>
                                        <p:strVal val="visible"/>
                                      </p:to>
                                    </p:set>
                                    <p:animEffect transition="in" filter="wipe(right)">
                                      <p:cBhvr>
                                        <p:cTn id="15" dur="500"/>
                                        <p:tgtEl>
                                          <p:spTgt spid="106505"/>
                                        </p:tgtEl>
                                      </p:cBhvr>
                                    </p:animEffect>
                                  </p:childTnLst>
                                </p:cTn>
                              </p:par>
                            </p:childTnLst>
                          </p:cTn>
                        </p:par>
                        <p:par>
                          <p:cTn id="16" fill="hold">
                            <p:stCondLst>
                              <p:cond delay="250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1000"/>
                                        <p:tgtEl>
                                          <p:spTgt spid="6"/>
                                        </p:tgtEl>
                                      </p:cBhvr>
                                    </p:animEffect>
                                  </p:childTnLst>
                                </p:cTn>
                              </p:par>
                            </p:childTnLst>
                          </p:cTn>
                        </p:par>
                        <p:par>
                          <p:cTn id="20" fill="hold">
                            <p:stCondLst>
                              <p:cond delay="3500"/>
                            </p:stCondLst>
                            <p:childTnLst>
                              <p:par>
                                <p:cTn id="21" presetID="22" presetClass="entr" presetSubtype="2"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4000"/>
                            </p:stCondLst>
                            <p:childTnLst>
                              <p:par>
                                <p:cTn id="25" presetID="2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1000"/>
                                        <p:tgtEl>
                                          <p:spTgt spid="7"/>
                                        </p:tgtEl>
                                      </p:cBhvr>
                                    </p:animEffect>
                                  </p:childTnLst>
                                </p:cTn>
                              </p:par>
                            </p:childTnLst>
                          </p:cTn>
                        </p:par>
                        <p:par>
                          <p:cTn id="28" fill="hold">
                            <p:stCondLst>
                              <p:cond delay="5000"/>
                            </p:stCondLst>
                            <p:childTnLst>
                              <p:par>
                                <p:cTn id="29" presetID="22" presetClass="entr" presetSubtype="2" fill="hold" grpId="0" nodeType="afterEffect">
                                  <p:stCondLst>
                                    <p:cond delay="0"/>
                                  </p:stCondLst>
                                  <p:childTnLst>
                                    <p:set>
                                      <p:cBhvr>
                                        <p:cTn id="30" dur="1" fill="hold">
                                          <p:stCondLst>
                                            <p:cond delay="0"/>
                                          </p:stCondLst>
                                        </p:cTn>
                                        <p:tgtEl>
                                          <p:spTgt spid="106507"/>
                                        </p:tgtEl>
                                        <p:attrNameLst>
                                          <p:attrName>style.visibility</p:attrName>
                                        </p:attrNameLst>
                                      </p:cBhvr>
                                      <p:to>
                                        <p:strVal val="visible"/>
                                      </p:to>
                                    </p:set>
                                    <p:animEffect transition="in" filter="wipe(right)">
                                      <p:cBhvr>
                                        <p:cTn id="31" dur="500"/>
                                        <p:tgtEl>
                                          <p:spTgt spid="106507"/>
                                        </p:tgtEl>
                                      </p:cBhvr>
                                    </p:animEffect>
                                  </p:childTnLst>
                                </p:cTn>
                              </p:par>
                            </p:childTnLst>
                          </p:cTn>
                        </p:par>
                        <p:par>
                          <p:cTn id="32" fill="hold">
                            <p:stCondLst>
                              <p:cond delay="5500"/>
                            </p:stCondLst>
                            <p:childTnLst>
                              <p:par>
                                <p:cTn id="33" presetID="22" presetClass="entr" presetSubtype="2"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right)">
                                      <p:cBhvr>
                                        <p:cTn id="35" dur="1000"/>
                                        <p:tgtEl>
                                          <p:spTgt spid="8"/>
                                        </p:tgtEl>
                                      </p:cBhvr>
                                    </p:animEffect>
                                  </p:childTnLst>
                                </p:cTn>
                              </p:par>
                            </p:childTnLst>
                          </p:cTn>
                        </p:par>
                        <p:par>
                          <p:cTn id="36" fill="hold">
                            <p:stCondLst>
                              <p:cond delay="6500"/>
                            </p:stCondLst>
                            <p:childTnLst>
                              <p:par>
                                <p:cTn id="37" presetID="22" presetClass="entr" presetSubtype="2" fill="hold" grpId="0" nodeType="afterEffect">
                                  <p:stCondLst>
                                    <p:cond delay="0"/>
                                  </p:stCondLst>
                                  <p:childTnLst>
                                    <p:set>
                                      <p:cBhvr>
                                        <p:cTn id="38" dur="1" fill="hold">
                                          <p:stCondLst>
                                            <p:cond delay="0"/>
                                          </p:stCondLst>
                                        </p:cTn>
                                        <p:tgtEl>
                                          <p:spTgt spid="106508"/>
                                        </p:tgtEl>
                                        <p:attrNameLst>
                                          <p:attrName>style.visibility</p:attrName>
                                        </p:attrNameLst>
                                      </p:cBhvr>
                                      <p:to>
                                        <p:strVal val="visible"/>
                                      </p:to>
                                    </p:set>
                                    <p:animEffect transition="in" filter="wipe(right)">
                                      <p:cBhvr>
                                        <p:cTn id="39" dur="500"/>
                                        <p:tgtEl>
                                          <p:spTgt spid="106508"/>
                                        </p:tgtEl>
                                      </p:cBhvr>
                                    </p:animEffect>
                                  </p:childTnLst>
                                </p:cTn>
                              </p:par>
                            </p:childTnLst>
                          </p:cTn>
                        </p:par>
                        <p:par>
                          <p:cTn id="40" fill="hold">
                            <p:stCondLst>
                              <p:cond delay="7000"/>
                            </p:stCondLst>
                            <p:childTnLst>
                              <p:par>
                                <p:cTn id="41" presetID="22" presetClass="entr" presetSubtype="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1000"/>
                                        <p:tgtEl>
                                          <p:spTgt spid="9"/>
                                        </p:tgtEl>
                                      </p:cBhvr>
                                    </p:animEffect>
                                  </p:childTnLst>
                                </p:cTn>
                              </p:par>
                            </p:childTnLst>
                          </p:cTn>
                        </p:par>
                        <p:par>
                          <p:cTn id="44" fill="hold">
                            <p:stCondLst>
                              <p:cond delay="8000"/>
                            </p:stCondLst>
                            <p:childTnLst>
                              <p:par>
                                <p:cTn id="45" presetID="22" presetClass="entr" presetSubtype="2" fill="hold" grpId="0" nodeType="afterEffect">
                                  <p:stCondLst>
                                    <p:cond delay="0"/>
                                  </p:stCondLst>
                                  <p:childTnLst>
                                    <p:set>
                                      <p:cBhvr>
                                        <p:cTn id="46" dur="1" fill="hold">
                                          <p:stCondLst>
                                            <p:cond delay="0"/>
                                          </p:stCondLst>
                                        </p:cTn>
                                        <p:tgtEl>
                                          <p:spTgt spid="106509"/>
                                        </p:tgtEl>
                                        <p:attrNameLst>
                                          <p:attrName>style.visibility</p:attrName>
                                        </p:attrNameLst>
                                      </p:cBhvr>
                                      <p:to>
                                        <p:strVal val="visible"/>
                                      </p:to>
                                    </p:set>
                                    <p:animEffect transition="in" filter="wipe(right)">
                                      <p:cBhvr>
                                        <p:cTn id="47" dur="500"/>
                                        <p:tgtEl>
                                          <p:spTgt spid="106509"/>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2000"/>
                                        <p:tgtEl>
                                          <p:spTgt spid="17"/>
                                        </p:tgtEl>
                                      </p:cBhvr>
                                    </p:animEffect>
                                  </p:childTnLst>
                                </p:cTn>
                              </p:par>
                              <p:par>
                                <p:cTn id="51" presetID="10"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2000"/>
                                        <p:tgtEl>
                                          <p:spTgt spid="16"/>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06515"/>
                                        </p:tgtEl>
                                        <p:attrNameLst>
                                          <p:attrName>style.visibility</p:attrName>
                                        </p:attrNameLst>
                                      </p:cBhvr>
                                      <p:to>
                                        <p:strVal val="visible"/>
                                      </p:to>
                                    </p:set>
                                    <p:animEffect transition="in" filter="wipe(up)">
                                      <p:cBhvr>
                                        <p:cTn id="56" dur="500"/>
                                        <p:tgtEl>
                                          <p:spTgt spid="106515"/>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06514"/>
                                        </p:tgtEl>
                                        <p:attrNameLst>
                                          <p:attrName>style.visibility</p:attrName>
                                        </p:attrNameLst>
                                      </p:cBhvr>
                                      <p:to>
                                        <p:strVal val="visible"/>
                                      </p:to>
                                    </p:set>
                                    <p:animEffect transition="in" filter="wipe(up)">
                                      <p:cBhvr>
                                        <p:cTn id="59" dur="500"/>
                                        <p:tgtEl>
                                          <p:spTgt spid="106514"/>
                                        </p:tgtEl>
                                      </p:cBhvr>
                                    </p:animEffect>
                                  </p:childTnLst>
                                </p:cTn>
                              </p:par>
                              <p:par>
                                <p:cTn id="60" presetID="22" presetClass="entr" presetSubtype="1"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up)">
                                      <p:cBhvr>
                                        <p:cTn id="62" dur="500"/>
                                        <p:tgtEl>
                                          <p:spTgt spid="20"/>
                                        </p:tgtEl>
                                      </p:cBhvr>
                                    </p:animEffect>
                                  </p:childTnLst>
                                </p:cTn>
                              </p:par>
                              <p:par>
                                <p:cTn id="63" presetID="22" presetClass="entr" presetSubtype="1"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up)">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8" grpId="0" animBg="1"/>
      <p:bldP spid="9" grpId="0" animBg="1"/>
      <p:bldP spid="106505" grpId="0"/>
      <p:bldP spid="11" grpId="0"/>
      <p:bldP spid="106507" grpId="0"/>
      <p:bldP spid="106508" grpId="0"/>
      <p:bldP spid="106509" grpId="0"/>
      <p:bldP spid="106514" grpId="0" animBg="1"/>
      <p:bldP spid="10651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7"/>
          <p:cNvSpPr txBox="1">
            <a:spLocks noChangeArrowheads="1"/>
          </p:cNvSpPr>
          <p:nvPr/>
        </p:nvSpPr>
        <p:spPr bwMode="auto">
          <a:xfrm>
            <a:off x="2051798" y="2022101"/>
            <a:ext cx="8215313" cy="838200"/>
          </a:xfrm>
          <a:prstGeom prst="rect">
            <a:avLst/>
          </a:prstGeom>
          <a:noFill/>
          <a:ln w="9525">
            <a:noFill/>
            <a:miter lim="800000"/>
            <a:headEnd/>
            <a:tailEnd/>
          </a:ln>
        </p:spPr>
        <p:txBody>
          <a:bodyPr/>
          <a:lstStyle/>
          <a:p>
            <a:pPr marL="342900" indent="-342900" algn="ctr">
              <a:spcBef>
                <a:spcPct val="20000"/>
              </a:spcBef>
              <a:buClr>
                <a:schemeClr val="accent2"/>
              </a:buClr>
              <a:buSzPct val="80000"/>
            </a:pPr>
            <a:r>
              <a:rPr lang="fa-IR" sz="16600" dirty="0">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rPr>
              <a:t>استراتژی ها در عمل</a:t>
            </a:r>
            <a:endParaRPr lang="en-US" sz="16600" dirty="0">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endParaRPr>
          </a:p>
        </p:txBody>
      </p:sp>
      <p:sp>
        <p:nvSpPr>
          <p:cNvPr id="3" name="Slide Number Placeholder 2"/>
          <p:cNvSpPr>
            <a:spLocks noGrp="1"/>
          </p:cNvSpPr>
          <p:nvPr>
            <p:ph type="sldNum" sz="quarter" idx="12"/>
          </p:nvPr>
        </p:nvSpPr>
        <p:spPr/>
        <p:txBody>
          <a:bodyPr/>
          <a:lstStyle/>
          <a:p>
            <a:fld id="{2E913F20-3FAA-4128-8D06-C3B0AA9DFCF9}" type="slidenum">
              <a:rPr lang="en-US" smtClean="0"/>
              <a:t>66</a:t>
            </a:fld>
            <a:endParaRPr lang="en-US"/>
          </a:p>
        </p:txBody>
      </p:sp>
    </p:spTree>
    <p:extLst>
      <p:ext uri="{BB962C8B-B14F-4D97-AF65-F5344CB8AC3E}">
        <p14:creationId xmlns:p14="http://schemas.microsoft.com/office/powerpoint/2010/main" val="3624864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Line 11"/>
          <p:cNvSpPr>
            <a:spLocks noChangeShapeType="1"/>
          </p:cNvSpPr>
          <p:nvPr/>
        </p:nvSpPr>
        <p:spPr bwMode="auto">
          <a:xfrm flipH="1">
            <a:off x="8670925" y="3143251"/>
            <a:ext cx="425450" cy="11113"/>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sp>
        <p:nvSpPr>
          <p:cNvPr id="62" name="Line 11"/>
          <p:cNvSpPr>
            <a:spLocks noChangeShapeType="1"/>
          </p:cNvSpPr>
          <p:nvPr/>
        </p:nvSpPr>
        <p:spPr bwMode="auto">
          <a:xfrm flipH="1">
            <a:off x="7239000" y="3143251"/>
            <a:ext cx="425450" cy="11113"/>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sp>
        <p:nvSpPr>
          <p:cNvPr id="2" name="Rectangle 2"/>
          <p:cNvSpPr>
            <a:spLocks noChangeArrowheads="1"/>
          </p:cNvSpPr>
          <p:nvPr/>
        </p:nvSpPr>
        <p:spPr bwMode="auto">
          <a:xfrm>
            <a:off x="8945563" y="2625726"/>
            <a:ext cx="1008062" cy="10080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lnSpc>
                <a:spcPct val="120000"/>
              </a:lnSpc>
              <a:defRPr/>
            </a:pPr>
            <a:r>
              <a:rPr lang="fa-IR">
                <a:cs typeface="B Titr" pitchFamily="2" charset="-78"/>
              </a:rPr>
              <a:t>تعیین </a:t>
            </a:r>
          </a:p>
          <a:p>
            <a:pPr algn="ctr">
              <a:lnSpc>
                <a:spcPct val="120000"/>
              </a:lnSpc>
              <a:defRPr/>
            </a:pPr>
            <a:r>
              <a:rPr lang="fa-IR">
                <a:cs typeface="B Titr" pitchFamily="2" charset="-78"/>
              </a:rPr>
              <a:t>ماموریت </a:t>
            </a:r>
            <a:endParaRPr lang="en-US">
              <a:cs typeface="B Titr" pitchFamily="2" charset="-78"/>
            </a:endParaRPr>
          </a:p>
        </p:txBody>
      </p:sp>
      <p:sp>
        <p:nvSpPr>
          <p:cNvPr id="4" name="Rectangle 4"/>
          <p:cNvSpPr>
            <a:spLocks noChangeArrowheads="1"/>
          </p:cNvSpPr>
          <p:nvPr/>
        </p:nvSpPr>
        <p:spPr bwMode="auto">
          <a:xfrm>
            <a:off x="7596189" y="2625726"/>
            <a:ext cx="1036637" cy="10080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lnSpc>
                <a:spcPct val="120000"/>
              </a:lnSpc>
              <a:defRPr/>
            </a:pPr>
            <a:r>
              <a:rPr lang="fa-IR">
                <a:cs typeface="B Titr" pitchFamily="2" charset="-78"/>
              </a:rPr>
              <a:t>تعیین </a:t>
            </a:r>
          </a:p>
          <a:p>
            <a:pPr algn="ctr">
              <a:lnSpc>
                <a:spcPct val="120000"/>
              </a:lnSpc>
              <a:defRPr/>
            </a:pPr>
            <a:r>
              <a:rPr lang="fa-IR">
                <a:cs typeface="B Titr" pitchFamily="2" charset="-78"/>
              </a:rPr>
              <a:t>هدفهای </a:t>
            </a:r>
          </a:p>
          <a:p>
            <a:pPr algn="ctr">
              <a:lnSpc>
                <a:spcPct val="120000"/>
              </a:lnSpc>
              <a:defRPr/>
            </a:pPr>
            <a:r>
              <a:rPr lang="fa-IR">
                <a:cs typeface="B Titr" pitchFamily="2" charset="-78"/>
              </a:rPr>
              <a:t>بلند مدت </a:t>
            </a:r>
            <a:endParaRPr lang="en-US">
              <a:cs typeface="B Titr" pitchFamily="2" charset="-78"/>
            </a:endParaRPr>
          </a:p>
        </p:txBody>
      </p:sp>
      <p:grpSp>
        <p:nvGrpSpPr>
          <p:cNvPr id="3" name="Group 6"/>
          <p:cNvGrpSpPr>
            <a:grpSpLocks/>
          </p:cNvGrpSpPr>
          <p:nvPr/>
        </p:nvGrpSpPr>
        <p:grpSpPr bwMode="auto">
          <a:xfrm>
            <a:off x="1738314" y="2625726"/>
            <a:ext cx="1570037" cy="1008063"/>
            <a:chOff x="150" y="1654"/>
            <a:chExt cx="802" cy="635"/>
          </a:xfrm>
        </p:grpSpPr>
        <p:sp>
          <p:nvSpPr>
            <p:cNvPr id="8" name="Line 8"/>
            <p:cNvSpPr>
              <a:spLocks noChangeShapeType="1"/>
            </p:cNvSpPr>
            <p:nvPr/>
          </p:nvSpPr>
          <p:spPr bwMode="auto">
            <a:xfrm flipH="1">
              <a:off x="676" y="1982"/>
              <a:ext cx="276" cy="7"/>
            </a:xfrm>
            <a:prstGeom prst="line">
              <a:avLst/>
            </a:prstGeom>
            <a:ln>
              <a:solidFill>
                <a:schemeClr val="tx1"/>
              </a:solidFill>
              <a:headEnd/>
              <a:tailEnd type="triangle" w="med" len="me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fa-IR"/>
            </a:p>
          </p:txBody>
        </p:sp>
        <p:sp>
          <p:nvSpPr>
            <p:cNvPr id="7" name="Rectangle 7"/>
            <p:cNvSpPr>
              <a:spLocks noChangeArrowheads="1"/>
            </p:cNvSpPr>
            <p:nvPr/>
          </p:nvSpPr>
          <p:spPr bwMode="auto">
            <a:xfrm>
              <a:off x="150" y="1654"/>
              <a:ext cx="507" cy="63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lnSpc>
                  <a:spcPct val="120000"/>
                </a:lnSpc>
                <a:defRPr/>
              </a:pPr>
              <a:r>
                <a:rPr lang="fa-IR" dirty="0">
                  <a:cs typeface="B Titr" pitchFamily="2" charset="-78"/>
                </a:rPr>
                <a:t>محاسبه و </a:t>
              </a:r>
            </a:p>
            <a:p>
              <a:pPr algn="ctr">
                <a:lnSpc>
                  <a:spcPct val="120000"/>
                </a:lnSpc>
                <a:defRPr/>
              </a:pPr>
              <a:r>
                <a:rPr lang="fa-IR" dirty="0">
                  <a:cs typeface="B Titr" pitchFamily="2" charset="-78"/>
                </a:rPr>
                <a:t>ارزیابی </a:t>
              </a:r>
            </a:p>
            <a:p>
              <a:pPr algn="ctr">
                <a:lnSpc>
                  <a:spcPct val="120000"/>
                </a:lnSpc>
                <a:defRPr/>
              </a:pPr>
              <a:r>
                <a:rPr lang="fa-IR" dirty="0">
                  <a:cs typeface="B Titr" pitchFamily="2" charset="-78"/>
                </a:rPr>
                <a:t>عملکرد</a:t>
              </a:r>
              <a:endParaRPr lang="en-US" dirty="0">
                <a:cs typeface="B Titr" pitchFamily="2" charset="-78"/>
              </a:endParaRPr>
            </a:p>
          </p:txBody>
        </p:sp>
      </p:grpSp>
      <p:grpSp>
        <p:nvGrpSpPr>
          <p:cNvPr id="5" name="Group 9"/>
          <p:cNvGrpSpPr>
            <a:grpSpLocks/>
          </p:cNvGrpSpPr>
          <p:nvPr/>
        </p:nvGrpSpPr>
        <p:grpSpPr bwMode="auto">
          <a:xfrm>
            <a:off x="3238501" y="2625726"/>
            <a:ext cx="1357313" cy="1008063"/>
            <a:chOff x="1065" y="1654"/>
            <a:chExt cx="766" cy="635"/>
          </a:xfrm>
        </p:grpSpPr>
        <p:sp>
          <p:nvSpPr>
            <p:cNvPr id="11" name="Line 11"/>
            <p:cNvSpPr>
              <a:spLocks noChangeShapeType="1"/>
            </p:cNvSpPr>
            <p:nvPr/>
          </p:nvSpPr>
          <p:spPr bwMode="auto">
            <a:xfrm flipH="1">
              <a:off x="1591" y="1975"/>
              <a:ext cx="240" cy="7"/>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sp>
          <p:nvSpPr>
            <p:cNvPr id="10" name="Rectangle 10"/>
            <p:cNvSpPr>
              <a:spLocks noChangeArrowheads="1"/>
            </p:cNvSpPr>
            <p:nvPr/>
          </p:nvSpPr>
          <p:spPr bwMode="auto">
            <a:xfrm>
              <a:off x="1065" y="1654"/>
              <a:ext cx="501" cy="63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lnSpc>
                  <a:spcPct val="120000"/>
                </a:lnSpc>
                <a:defRPr/>
              </a:pPr>
              <a:r>
                <a:rPr lang="fa-IR" dirty="0">
                  <a:cs typeface="B Titr" pitchFamily="2" charset="-78"/>
                </a:rPr>
                <a:t>تخصیص </a:t>
              </a:r>
            </a:p>
            <a:p>
              <a:pPr algn="ctr">
                <a:lnSpc>
                  <a:spcPct val="120000"/>
                </a:lnSpc>
                <a:defRPr/>
              </a:pPr>
              <a:r>
                <a:rPr lang="fa-IR" dirty="0">
                  <a:cs typeface="B Titr" pitchFamily="2" charset="-78"/>
                </a:rPr>
                <a:t>منابع</a:t>
              </a:r>
              <a:endParaRPr lang="en-US" dirty="0">
                <a:cs typeface="B Titr" pitchFamily="2" charset="-78"/>
              </a:endParaRPr>
            </a:p>
          </p:txBody>
        </p:sp>
      </p:grpSp>
      <p:grpSp>
        <p:nvGrpSpPr>
          <p:cNvPr id="6" name="Group 12"/>
          <p:cNvGrpSpPr>
            <a:grpSpLocks/>
          </p:cNvGrpSpPr>
          <p:nvPr/>
        </p:nvGrpSpPr>
        <p:grpSpPr bwMode="auto">
          <a:xfrm>
            <a:off x="4454525" y="2625726"/>
            <a:ext cx="1784350" cy="1008063"/>
            <a:chOff x="1839" y="1654"/>
            <a:chExt cx="990" cy="635"/>
          </a:xfrm>
        </p:grpSpPr>
        <p:sp>
          <p:nvSpPr>
            <p:cNvPr id="13" name="Rectangle 13"/>
            <p:cNvSpPr>
              <a:spLocks noChangeArrowheads="1"/>
            </p:cNvSpPr>
            <p:nvPr/>
          </p:nvSpPr>
          <p:spPr bwMode="auto">
            <a:xfrm>
              <a:off x="1839" y="1654"/>
              <a:ext cx="723" cy="63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lnSpc>
                  <a:spcPct val="120000"/>
                </a:lnSpc>
                <a:defRPr/>
              </a:pPr>
              <a:r>
                <a:rPr lang="fa-IR" dirty="0">
                  <a:cs typeface="B Titr" pitchFamily="2" charset="-78"/>
                </a:rPr>
                <a:t>تعیین </a:t>
              </a:r>
            </a:p>
            <a:p>
              <a:pPr algn="ctr">
                <a:lnSpc>
                  <a:spcPct val="120000"/>
                </a:lnSpc>
                <a:defRPr/>
              </a:pPr>
              <a:r>
                <a:rPr lang="fa-IR" dirty="0">
                  <a:cs typeface="B Titr" pitchFamily="2" charset="-78"/>
                </a:rPr>
                <a:t>هدفهای سالانه </a:t>
              </a:r>
            </a:p>
            <a:p>
              <a:pPr algn="ctr">
                <a:lnSpc>
                  <a:spcPct val="120000"/>
                </a:lnSpc>
                <a:defRPr/>
              </a:pPr>
              <a:r>
                <a:rPr lang="fa-IR" dirty="0">
                  <a:cs typeface="B Titr" pitchFamily="2" charset="-78"/>
                </a:rPr>
                <a:t>و سیاستها</a:t>
              </a:r>
              <a:endParaRPr lang="en-US" dirty="0">
                <a:cs typeface="B Titr" pitchFamily="2" charset="-78"/>
              </a:endParaRPr>
            </a:p>
          </p:txBody>
        </p:sp>
        <p:sp>
          <p:nvSpPr>
            <p:cNvPr id="14" name="Line 14"/>
            <p:cNvSpPr>
              <a:spLocks noChangeShapeType="1"/>
            </p:cNvSpPr>
            <p:nvPr/>
          </p:nvSpPr>
          <p:spPr bwMode="auto">
            <a:xfrm flipH="1" flipV="1">
              <a:off x="2598" y="1964"/>
              <a:ext cx="231" cy="11"/>
            </a:xfrm>
            <a:prstGeom prst="line">
              <a:avLst/>
            </a:prstGeom>
            <a:ln>
              <a:solidFill>
                <a:schemeClr val="tx1"/>
              </a:solidFill>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fa-IR"/>
            </a:p>
          </p:txBody>
        </p:sp>
      </p:grpSp>
      <p:sp>
        <p:nvSpPr>
          <p:cNvPr id="16" name="Rectangle 16"/>
          <p:cNvSpPr>
            <a:spLocks noChangeArrowheads="1"/>
          </p:cNvSpPr>
          <p:nvPr/>
        </p:nvSpPr>
        <p:spPr bwMode="auto">
          <a:xfrm>
            <a:off x="6024563" y="2625726"/>
            <a:ext cx="1217612" cy="10080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lnSpc>
                <a:spcPct val="120000"/>
              </a:lnSpc>
              <a:defRPr/>
            </a:pPr>
            <a:r>
              <a:rPr lang="fa-IR" dirty="0">
                <a:cs typeface="B Titr" pitchFamily="2" charset="-78"/>
              </a:rPr>
              <a:t>تدوین، ارزیابی</a:t>
            </a:r>
          </a:p>
          <a:p>
            <a:pPr algn="ctr">
              <a:lnSpc>
                <a:spcPct val="120000"/>
              </a:lnSpc>
              <a:defRPr/>
            </a:pPr>
            <a:r>
              <a:rPr lang="fa-IR" dirty="0">
                <a:cs typeface="B Titr" pitchFamily="2" charset="-78"/>
              </a:rPr>
              <a:t>و انتخاب </a:t>
            </a:r>
          </a:p>
          <a:p>
            <a:pPr algn="ctr">
              <a:lnSpc>
                <a:spcPct val="120000"/>
              </a:lnSpc>
              <a:defRPr/>
            </a:pPr>
            <a:r>
              <a:rPr lang="fa-IR" dirty="0">
                <a:cs typeface="B Titr" pitchFamily="2" charset="-78"/>
              </a:rPr>
              <a:t>استراتژی ها</a:t>
            </a:r>
            <a:endParaRPr lang="en-US" dirty="0">
              <a:cs typeface="B Titr" pitchFamily="2" charset="-78"/>
            </a:endParaRPr>
          </a:p>
        </p:txBody>
      </p:sp>
      <p:grpSp>
        <p:nvGrpSpPr>
          <p:cNvPr id="9" name="Group 18"/>
          <p:cNvGrpSpPr>
            <a:grpSpLocks/>
          </p:cNvGrpSpPr>
          <p:nvPr/>
        </p:nvGrpSpPr>
        <p:grpSpPr bwMode="auto">
          <a:xfrm>
            <a:off x="8372475" y="1114426"/>
            <a:ext cx="1233488" cy="4176713"/>
            <a:chOff x="4314" y="702"/>
            <a:chExt cx="777" cy="2631"/>
          </a:xfrm>
        </p:grpSpPr>
        <p:sp>
          <p:nvSpPr>
            <p:cNvPr id="111664" name="Line 21"/>
            <p:cNvSpPr>
              <a:spLocks noChangeShapeType="1"/>
            </p:cNvSpPr>
            <p:nvPr/>
          </p:nvSpPr>
          <p:spPr bwMode="auto">
            <a:xfrm flipV="1">
              <a:off x="4625" y="1324"/>
              <a:ext cx="10" cy="1375"/>
            </a:xfrm>
            <a:prstGeom prst="line">
              <a:avLst/>
            </a:prstGeom>
            <a:noFill/>
            <a:ln w="25400">
              <a:solidFill>
                <a:schemeClr val="tx1"/>
              </a:solidFill>
              <a:round/>
              <a:headEnd/>
              <a:tailEnd/>
            </a:ln>
          </p:spPr>
          <p:txBody>
            <a:bodyPr wrap="none" anchor="ctr"/>
            <a:lstStyle/>
            <a:p>
              <a:endParaRPr lang="en-US"/>
            </a:p>
          </p:txBody>
        </p:sp>
        <p:sp>
          <p:nvSpPr>
            <p:cNvPr id="19" name="Rectangle 19"/>
            <p:cNvSpPr>
              <a:spLocks noChangeArrowheads="1"/>
            </p:cNvSpPr>
            <p:nvPr/>
          </p:nvSpPr>
          <p:spPr bwMode="auto">
            <a:xfrm>
              <a:off x="4320" y="702"/>
              <a:ext cx="771" cy="63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lnSpc>
                  <a:spcPct val="120000"/>
                </a:lnSpc>
                <a:defRPr/>
              </a:pPr>
              <a:r>
                <a:rPr lang="fa-IR" dirty="0">
                  <a:cs typeface="B Titr" pitchFamily="2" charset="-78"/>
                </a:rPr>
                <a:t>بررسی </a:t>
              </a:r>
            </a:p>
            <a:p>
              <a:pPr algn="ctr">
                <a:lnSpc>
                  <a:spcPct val="120000"/>
                </a:lnSpc>
                <a:defRPr/>
              </a:pPr>
              <a:r>
                <a:rPr lang="fa-IR" dirty="0">
                  <a:cs typeface="B Titr" pitchFamily="2" charset="-78"/>
                </a:rPr>
                <a:t>عوامل خارجی </a:t>
              </a:r>
              <a:endParaRPr lang="en-US" dirty="0">
                <a:cs typeface="B Titr" pitchFamily="2" charset="-78"/>
              </a:endParaRPr>
            </a:p>
          </p:txBody>
        </p:sp>
        <p:sp>
          <p:nvSpPr>
            <p:cNvPr id="20" name="Rectangle 20"/>
            <p:cNvSpPr>
              <a:spLocks noChangeArrowheads="1"/>
            </p:cNvSpPr>
            <p:nvPr/>
          </p:nvSpPr>
          <p:spPr bwMode="auto">
            <a:xfrm>
              <a:off x="4314" y="2698"/>
              <a:ext cx="771" cy="63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lnSpc>
                  <a:spcPct val="120000"/>
                </a:lnSpc>
                <a:defRPr/>
              </a:pPr>
              <a:r>
                <a:rPr lang="fa-IR">
                  <a:cs typeface="B Titr" pitchFamily="2" charset="-78"/>
                </a:rPr>
                <a:t>بررسی </a:t>
              </a:r>
            </a:p>
            <a:p>
              <a:pPr algn="ctr">
                <a:lnSpc>
                  <a:spcPct val="120000"/>
                </a:lnSpc>
                <a:defRPr/>
              </a:pPr>
              <a:r>
                <a:rPr lang="fa-IR">
                  <a:cs typeface="B Titr" pitchFamily="2" charset="-78"/>
                </a:rPr>
                <a:t>عوامل داخلی </a:t>
              </a:r>
              <a:endParaRPr lang="en-US">
                <a:cs typeface="B Titr" pitchFamily="2" charset="-78"/>
              </a:endParaRPr>
            </a:p>
          </p:txBody>
        </p:sp>
      </p:grpSp>
      <p:grpSp>
        <p:nvGrpSpPr>
          <p:cNvPr id="12" name="Group 22"/>
          <p:cNvGrpSpPr>
            <a:grpSpLocks/>
          </p:cNvGrpSpPr>
          <p:nvPr/>
        </p:nvGrpSpPr>
        <p:grpSpPr bwMode="auto">
          <a:xfrm>
            <a:off x="1952626" y="727075"/>
            <a:ext cx="7929563" cy="4889500"/>
            <a:chOff x="304" y="458"/>
            <a:chExt cx="4995" cy="3080"/>
          </a:xfrm>
        </p:grpSpPr>
        <p:sp>
          <p:nvSpPr>
            <p:cNvPr id="111646" name="Line 23"/>
            <p:cNvSpPr>
              <a:spLocks noChangeShapeType="1"/>
            </p:cNvSpPr>
            <p:nvPr/>
          </p:nvSpPr>
          <p:spPr bwMode="auto">
            <a:xfrm flipV="1">
              <a:off x="5289" y="487"/>
              <a:ext cx="10" cy="1165"/>
            </a:xfrm>
            <a:prstGeom prst="line">
              <a:avLst/>
            </a:prstGeom>
            <a:noFill/>
            <a:ln w="38100">
              <a:solidFill>
                <a:schemeClr val="tx1"/>
              </a:solidFill>
              <a:round/>
              <a:headEnd type="stealth" w="med" len="med"/>
              <a:tailEnd/>
            </a:ln>
          </p:spPr>
          <p:txBody>
            <a:bodyPr wrap="none" anchor="ctr"/>
            <a:lstStyle/>
            <a:p>
              <a:endParaRPr lang="en-US"/>
            </a:p>
          </p:txBody>
        </p:sp>
        <p:sp>
          <p:nvSpPr>
            <p:cNvPr id="111647" name="Line 24"/>
            <p:cNvSpPr>
              <a:spLocks noChangeShapeType="1"/>
            </p:cNvSpPr>
            <p:nvPr/>
          </p:nvSpPr>
          <p:spPr bwMode="auto">
            <a:xfrm flipV="1">
              <a:off x="5240" y="2291"/>
              <a:ext cx="0" cy="1230"/>
            </a:xfrm>
            <a:prstGeom prst="line">
              <a:avLst/>
            </a:prstGeom>
            <a:noFill/>
            <a:ln w="38100">
              <a:solidFill>
                <a:schemeClr val="tx1"/>
              </a:solidFill>
              <a:round/>
              <a:headEnd/>
              <a:tailEnd type="stealth" w="med" len="med"/>
            </a:ln>
          </p:spPr>
          <p:txBody>
            <a:bodyPr wrap="none" anchor="ctr"/>
            <a:lstStyle/>
            <a:p>
              <a:endParaRPr lang="en-US"/>
            </a:p>
          </p:txBody>
        </p:sp>
        <p:sp>
          <p:nvSpPr>
            <p:cNvPr id="111648" name="Line 25"/>
            <p:cNvSpPr>
              <a:spLocks noChangeShapeType="1"/>
            </p:cNvSpPr>
            <p:nvPr/>
          </p:nvSpPr>
          <p:spPr bwMode="auto">
            <a:xfrm flipV="1">
              <a:off x="304" y="476"/>
              <a:ext cx="10" cy="1165"/>
            </a:xfrm>
            <a:prstGeom prst="line">
              <a:avLst/>
            </a:prstGeom>
            <a:noFill/>
            <a:ln w="38100">
              <a:solidFill>
                <a:schemeClr val="tx1"/>
              </a:solidFill>
              <a:round/>
              <a:headEnd/>
              <a:tailEnd/>
            </a:ln>
          </p:spPr>
          <p:txBody>
            <a:bodyPr wrap="none" anchor="ctr"/>
            <a:lstStyle/>
            <a:p>
              <a:endParaRPr lang="en-US"/>
            </a:p>
          </p:txBody>
        </p:sp>
        <p:sp>
          <p:nvSpPr>
            <p:cNvPr id="111649" name="Line 26"/>
            <p:cNvSpPr>
              <a:spLocks noChangeShapeType="1"/>
            </p:cNvSpPr>
            <p:nvPr/>
          </p:nvSpPr>
          <p:spPr bwMode="auto">
            <a:xfrm flipV="1">
              <a:off x="313" y="2280"/>
              <a:ext cx="0" cy="1230"/>
            </a:xfrm>
            <a:prstGeom prst="line">
              <a:avLst/>
            </a:prstGeom>
            <a:noFill/>
            <a:ln w="38100">
              <a:solidFill>
                <a:schemeClr val="tx1"/>
              </a:solidFill>
              <a:round/>
              <a:headEnd/>
              <a:tailEnd/>
            </a:ln>
          </p:spPr>
          <p:txBody>
            <a:bodyPr wrap="none" anchor="ctr"/>
            <a:lstStyle/>
            <a:p>
              <a:endParaRPr lang="en-US"/>
            </a:p>
          </p:txBody>
        </p:sp>
        <p:sp>
          <p:nvSpPr>
            <p:cNvPr id="111650" name="Line 27"/>
            <p:cNvSpPr>
              <a:spLocks noChangeShapeType="1"/>
            </p:cNvSpPr>
            <p:nvPr/>
          </p:nvSpPr>
          <p:spPr bwMode="auto">
            <a:xfrm>
              <a:off x="323" y="467"/>
              <a:ext cx="4962" cy="29"/>
            </a:xfrm>
            <a:prstGeom prst="line">
              <a:avLst/>
            </a:prstGeom>
            <a:noFill/>
            <a:ln w="38100">
              <a:solidFill>
                <a:schemeClr val="tx1"/>
              </a:solidFill>
              <a:round/>
              <a:headEnd/>
              <a:tailEnd/>
            </a:ln>
          </p:spPr>
          <p:txBody>
            <a:bodyPr wrap="none" anchor="ctr"/>
            <a:lstStyle/>
            <a:p>
              <a:endParaRPr lang="en-US"/>
            </a:p>
          </p:txBody>
        </p:sp>
        <p:sp>
          <p:nvSpPr>
            <p:cNvPr id="111651" name="Line 28"/>
            <p:cNvSpPr>
              <a:spLocks noChangeShapeType="1"/>
            </p:cNvSpPr>
            <p:nvPr/>
          </p:nvSpPr>
          <p:spPr bwMode="auto">
            <a:xfrm>
              <a:off x="317" y="3509"/>
              <a:ext cx="4923" cy="29"/>
            </a:xfrm>
            <a:prstGeom prst="line">
              <a:avLst/>
            </a:prstGeom>
            <a:noFill/>
            <a:ln w="38100">
              <a:solidFill>
                <a:schemeClr val="tx1"/>
              </a:solidFill>
              <a:round/>
              <a:headEnd/>
              <a:tailEnd/>
            </a:ln>
          </p:spPr>
          <p:txBody>
            <a:bodyPr wrap="none" anchor="ctr"/>
            <a:lstStyle/>
            <a:p>
              <a:endParaRPr lang="en-US"/>
            </a:p>
          </p:txBody>
        </p:sp>
        <p:sp>
          <p:nvSpPr>
            <p:cNvPr id="111652" name="Line 29"/>
            <p:cNvSpPr>
              <a:spLocks noChangeShapeType="1"/>
            </p:cNvSpPr>
            <p:nvPr/>
          </p:nvSpPr>
          <p:spPr bwMode="auto">
            <a:xfrm>
              <a:off x="1247" y="476"/>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11653" name="Line 30"/>
            <p:cNvSpPr>
              <a:spLocks noChangeShapeType="1"/>
            </p:cNvSpPr>
            <p:nvPr/>
          </p:nvSpPr>
          <p:spPr bwMode="auto">
            <a:xfrm>
              <a:off x="2191" y="458"/>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11654" name="Line 31"/>
            <p:cNvSpPr>
              <a:spLocks noChangeShapeType="1"/>
            </p:cNvSpPr>
            <p:nvPr/>
          </p:nvSpPr>
          <p:spPr bwMode="auto">
            <a:xfrm>
              <a:off x="3198" y="467"/>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11655" name="Line 32"/>
            <p:cNvSpPr>
              <a:spLocks noChangeShapeType="1"/>
            </p:cNvSpPr>
            <p:nvPr/>
          </p:nvSpPr>
          <p:spPr bwMode="auto">
            <a:xfrm>
              <a:off x="4214" y="476"/>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11656" name="Line 33"/>
            <p:cNvSpPr>
              <a:spLocks noChangeShapeType="1"/>
            </p:cNvSpPr>
            <p:nvPr/>
          </p:nvSpPr>
          <p:spPr bwMode="auto">
            <a:xfrm>
              <a:off x="4830" y="476"/>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11657" name="Line 34"/>
            <p:cNvSpPr>
              <a:spLocks noChangeShapeType="1"/>
            </p:cNvSpPr>
            <p:nvPr/>
          </p:nvSpPr>
          <p:spPr bwMode="auto">
            <a:xfrm flipV="1">
              <a:off x="1247"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11658" name="Line 35"/>
            <p:cNvSpPr>
              <a:spLocks noChangeShapeType="1"/>
            </p:cNvSpPr>
            <p:nvPr/>
          </p:nvSpPr>
          <p:spPr bwMode="auto">
            <a:xfrm flipV="1">
              <a:off x="2218" y="3330"/>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11659" name="Line 36"/>
            <p:cNvSpPr>
              <a:spLocks noChangeShapeType="1"/>
            </p:cNvSpPr>
            <p:nvPr/>
          </p:nvSpPr>
          <p:spPr bwMode="auto">
            <a:xfrm flipV="1">
              <a:off x="3198"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11660" name="Line 37"/>
            <p:cNvSpPr>
              <a:spLocks noChangeShapeType="1"/>
            </p:cNvSpPr>
            <p:nvPr/>
          </p:nvSpPr>
          <p:spPr bwMode="auto">
            <a:xfrm flipV="1">
              <a:off x="4195"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11661" name="Line 38"/>
            <p:cNvSpPr>
              <a:spLocks noChangeShapeType="1"/>
            </p:cNvSpPr>
            <p:nvPr/>
          </p:nvSpPr>
          <p:spPr bwMode="auto">
            <a:xfrm flipV="1">
              <a:off x="4830" y="3339"/>
              <a:ext cx="0" cy="182"/>
            </a:xfrm>
            <a:prstGeom prst="line">
              <a:avLst/>
            </a:prstGeom>
            <a:noFill/>
            <a:ln w="38100">
              <a:solidFill>
                <a:schemeClr val="tx1"/>
              </a:solidFill>
              <a:round/>
              <a:headEnd/>
              <a:tailEnd type="triangle" w="med" len="med"/>
            </a:ln>
          </p:spPr>
          <p:txBody>
            <a:bodyPr wrap="none" anchor="ctr"/>
            <a:lstStyle/>
            <a:p>
              <a:endParaRPr lang="en-US"/>
            </a:p>
          </p:txBody>
        </p:sp>
        <p:sp>
          <p:nvSpPr>
            <p:cNvPr id="111662" name="Line 39"/>
            <p:cNvSpPr>
              <a:spLocks noChangeShapeType="1"/>
            </p:cNvSpPr>
            <p:nvPr/>
          </p:nvSpPr>
          <p:spPr bwMode="auto">
            <a:xfrm>
              <a:off x="313" y="2296"/>
              <a:ext cx="0" cy="318"/>
            </a:xfrm>
            <a:prstGeom prst="line">
              <a:avLst/>
            </a:prstGeom>
            <a:noFill/>
            <a:ln w="38100">
              <a:solidFill>
                <a:schemeClr val="tx1"/>
              </a:solidFill>
              <a:round/>
              <a:headEnd/>
              <a:tailEnd type="triangle" w="lg" len="lg"/>
            </a:ln>
          </p:spPr>
          <p:txBody>
            <a:bodyPr wrap="none" anchor="ctr"/>
            <a:lstStyle/>
            <a:p>
              <a:endParaRPr lang="en-US"/>
            </a:p>
          </p:txBody>
        </p:sp>
        <p:sp>
          <p:nvSpPr>
            <p:cNvPr id="111663" name="Line 40"/>
            <p:cNvSpPr>
              <a:spLocks noChangeShapeType="1"/>
            </p:cNvSpPr>
            <p:nvPr/>
          </p:nvSpPr>
          <p:spPr bwMode="auto">
            <a:xfrm rot="10800000">
              <a:off x="304" y="1298"/>
              <a:ext cx="0" cy="318"/>
            </a:xfrm>
            <a:prstGeom prst="line">
              <a:avLst/>
            </a:prstGeom>
            <a:noFill/>
            <a:ln w="38100">
              <a:solidFill>
                <a:schemeClr val="tx1"/>
              </a:solidFill>
              <a:round/>
              <a:headEnd/>
              <a:tailEnd type="triangle" w="lg" len="lg"/>
            </a:ln>
          </p:spPr>
          <p:txBody>
            <a:bodyPr wrap="none" anchor="ctr"/>
            <a:lstStyle/>
            <a:p>
              <a:endParaRPr lang="en-US"/>
            </a:p>
          </p:txBody>
        </p:sp>
      </p:grpSp>
      <p:grpSp>
        <p:nvGrpSpPr>
          <p:cNvPr id="15" name="Group 43"/>
          <p:cNvGrpSpPr>
            <a:grpSpLocks/>
          </p:cNvGrpSpPr>
          <p:nvPr/>
        </p:nvGrpSpPr>
        <p:grpSpPr bwMode="auto">
          <a:xfrm>
            <a:off x="1666875" y="5640388"/>
            <a:ext cx="1500188" cy="360362"/>
            <a:chOff x="30" y="3672"/>
            <a:chExt cx="945" cy="227"/>
          </a:xfrm>
        </p:grpSpPr>
        <p:sp>
          <p:nvSpPr>
            <p:cNvPr id="111644" name="Rectangle 44"/>
            <p:cNvSpPr>
              <a:spLocks noChangeArrowheads="1"/>
            </p:cNvSpPr>
            <p:nvPr/>
          </p:nvSpPr>
          <p:spPr bwMode="auto">
            <a:xfrm>
              <a:off x="30" y="3672"/>
              <a:ext cx="907" cy="227"/>
            </a:xfrm>
            <a:prstGeom prst="rect">
              <a:avLst/>
            </a:prstGeom>
            <a:noFill/>
            <a:ln w="28575" algn="ctr">
              <a:noFill/>
              <a:miter lim="800000"/>
              <a:headEnd/>
              <a:tailEnd/>
            </a:ln>
          </p:spPr>
          <p:txBody>
            <a:bodyPr wrap="none" anchor="ctr"/>
            <a:lstStyle/>
            <a:p>
              <a:pPr algn="ctr"/>
              <a:r>
                <a:rPr lang="fa-IR">
                  <a:cs typeface="B Traffic" pitchFamily="2" charset="-78"/>
                </a:rPr>
                <a:t>ارزیابی استراتژی </a:t>
              </a:r>
              <a:endParaRPr lang="en-US">
                <a:cs typeface="B Traffic" pitchFamily="2" charset="-78"/>
              </a:endParaRPr>
            </a:p>
          </p:txBody>
        </p:sp>
        <p:sp>
          <p:nvSpPr>
            <p:cNvPr id="111645" name="Line 45"/>
            <p:cNvSpPr>
              <a:spLocks noChangeShapeType="1"/>
            </p:cNvSpPr>
            <p:nvPr/>
          </p:nvSpPr>
          <p:spPr bwMode="auto">
            <a:xfrm>
              <a:off x="975" y="3673"/>
              <a:ext cx="0" cy="226"/>
            </a:xfrm>
            <a:prstGeom prst="line">
              <a:avLst/>
            </a:prstGeom>
            <a:noFill/>
            <a:ln w="28575">
              <a:solidFill>
                <a:schemeClr val="tx1"/>
              </a:solidFill>
              <a:round/>
              <a:headEnd/>
              <a:tailEnd/>
            </a:ln>
          </p:spPr>
          <p:txBody>
            <a:bodyPr wrap="none" anchor="ctr"/>
            <a:lstStyle/>
            <a:p>
              <a:endParaRPr lang="en-US"/>
            </a:p>
          </p:txBody>
        </p:sp>
      </p:grpSp>
      <p:grpSp>
        <p:nvGrpSpPr>
          <p:cNvPr id="17" name="Group 46"/>
          <p:cNvGrpSpPr>
            <a:grpSpLocks/>
          </p:cNvGrpSpPr>
          <p:nvPr/>
        </p:nvGrpSpPr>
        <p:grpSpPr bwMode="auto">
          <a:xfrm>
            <a:off x="3167064" y="5630863"/>
            <a:ext cx="2655887" cy="360362"/>
            <a:chOff x="1035" y="3666"/>
            <a:chExt cx="1673" cy="227"/>
          </a:xfrm>
        </p:grpSpPr>
        <p:sp>
          <p:nvSpPr>
            <p:cNvPr id="111641" name="Rectangle 47"/>
            <p:cNvSpPr>
              <a:spLocks noChangeArrowheads="1"/>
            </p:cNvSpPr>
            <p:nvPr/>
          </p:nvSpPr>
          <p:spPr bwMode="auto">
            <a:xfrm>
              <a:off x="1301" y="3666"/>
              <a:ext cx="907" cy="227"/>
            </a:xfrm>
            <a:prstGeom prst="rect">
              <a:avLst/>
            </a:prstGeom>
            <a:noFill/>
            <a:ln w="28575" algn="ctr">
              <a:noFill/>
              <a:miter lim="800000"/>
              <a:headEnd/>
              <a:tailEnd/>
            </a:ln>
          </p:spPr>
          <p:txBody>
            <a:bodyPr wrap="none" anchor="ctr"/>
            <a:lstStyle/>
            <a:p>
              <a:pPr algn="ctr"/>
              <a:r>
                <a:rPr lang="fa-IR">
                  <a:cs typeface="B Traffic" pitchFamily="2" charset="-78"/>
                </a:rPr>
                <a:t>اجرای استراتژی </a:t>
              </a:r>
              <a:endParaRPr lang="en-US">
                <a:cs typeface="B Traffic" pitchFamily="2" charset="-78"/>
              </a:endParaRPr>
            </a:p>
          </p:txBody>
        </p:sp>
        <p:sp>
          <p:nvSpPr>
            <p:cNvPr id="111642" name="Line 48"/>
            <p:cNvSpPr>
              <a:spLocks noChangeShapeType="1"/>
            </p:cNvSpPr>
            <p:nvPr/>
          </p:nvSpPr>
          <p:spPr bwMode="auto">
            <a:xfrm>
              <a:off x="2254" y="3792"/>
              <a:ext cx="454" cy="1"/>
            </a:xfrm>
            <a:prstGeom prst="line">
              <a:avLst/>
            </a:prstGeom>
            <a:noFill/>
            <a:ln w="28575">
              <a:solidFill>
                <a:schemeClr val="tx1"/>
              </a:solidFill>
              <a:round/>
              <a:headEnd/>
              <a:tailEnd type="triangle" w="med" len="med"/>
            </a:ln>
          </p:spPr>
          <p:txBody>
            <a:bodyPr wrap="none" anchor="ctr"/>
            <a:lstStyle/>
            <a:p>
              <a:endParaRPr lang="en-US"/>
            </a:p>
          </p:txBody>
        </p:sp>
        <p:sp>
          <p:nvSpPr>
            <p:cNvPr id="111643" name="Line 49"/>
            <p:cNvSpPr>
              <a:spLocks noChangeShapeType="1"/>
            </p:cNvSpPr>
            <p:nvPr/>
          </p:nvSpPr>
          <p:spPr bwMode="auto">
            <a:xfrm flipH="1">
              <a:off x="1035" y="3764"/>
              <a:ext cx="326" cy="0"/>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18" name="Group 50"/>
          <p:cNvGrpSpPr>
            <a:grpSpLocks/>
          </p:cNvGrpSpPr>
          <p:nvPr/>
        </p:nvGrpSpPr>
        <p:grpSpPr bwMode="auto">
          <a:xfrm>
            <a:off x="5843589" y="5616576"/>
            <a:ext cx="3455987" cy="385763"/>
            <a:chOff x="2699" y="3657"/>
            <a:chExt cx="2177" cy="243"/>
          </a:xfrm>
        </p:grpSpPr>
        <p:sp>
          <p:nvSpPr>
            <p:cNvPr id="111638" name="Rectangle 51"/>
            <p:cNvSpPr>
              <a:spLocks noChangeArrowheads="1"/>
            </p:cNvSpPr>
            <p:nvPr/>
          </p:nvSpPr>
          <p:spPr bwMode="auto">
            <a:xfrm>
              <a:off x="3969" y="3657"/>
              <a:ext cx="907" cy="227"/>
            </a:xfrm>
            <a:prstGeom prst="rect">
              <a:avLst/>
            </a:prstGeom>
            <a:noFill/>
            <a:ln w="28575" algn="ctr">
              <a:noFill/>
              <a:miter lim="800000"/>
              <a:headEnd/>
              <a:tailEnd/>
            </a:ln>
          </p:spPr>
          <p:txBody>
            <a:bodyPr wrap="none" anchor="ctr"/>
            <a:lstStyle/>
            <a:p>
              <a:pPr algn="ctr"/>
              <a:r>
                <a:rPr lang="fa-IR" dirty="0">
                  <a:cs typeface="B Traffic" pitchFamily="2" charset="-78"/>
                </a:rPr>
                <a:t>تدوین استراتژی </a:t>
              </a:r>
              <a:endParaRPr lang="en-US" dirty="0">
                <a:cs typeface="B Traffic" pitchFamily="2" charset="-78"/>
              </a:endParaRPr>
            </a:p>
          </p:txBody>
        </p:sp>
        <p:sp>
          <p:nvSpPr>
            <p:cNvPr id="111639" name="Line 52"/>
            <p:cNvSpPr>
              <a:spLocks noChangeShapeType="1"/>
            </p:cNvSpPr>
            <p:nvPr/>
          </p:nvSpPr>
          <p:spPr bwMode="auto">
            <a:xfrm>
              <a:off x="2699" y="3674"/>
              <a:ext cx="0" cy="226"/>
            </a:xfrm>
            <a:prstGeom prst="line">
              <a:avLst/>
            </a:prstGeom>
            <a:noFill/>
            <a:ln w="28575">
              <a:solidFill>
                <a:schemeClr val="tx1"/>
              </a:solidFill>
              <a:round/>
              <a:headEnd/>
              <a:tailEnd/>
            </a:ln>
          </p:spPr>
          <p:txBody>
            <a:bodyPr wrap="none" anchor="ctr"/>
            <a:lstStyle/>
            <a:p>
              <a:endParaRPr lang="en-US"/>
            </a:p>
          </p:txBody>
        </p:sp>
        <p:sp>
          <p:nvSpPr>
            <p:cNvPr id="111640" name="Line 54"/>
            <p:cNvSpPr>
              <a:spLocks noChangeShapeType="1"/>
            </p:cNvSpPr>
            <p:nvPr/>
          </p:nvSpPr>
          <p:spPr bwMode="auto">
            <a:xfrm flipH="1">
              <a:off x="2699" y="3793"/>
              <a:ext cx="1224" cy="0"/>
            </a:xfrm>
            <a:prstGeom prst="line">
              <a:avLst/>
            </a:prstGeom>
            <a:noFill/>
            <a:ln w="28575">
              <a:solidFill>
                <a:schemeClr val="tx1"/>
              </a:solidFill>
              <a:round/>
              <a:headEnd/>
              <a:tailEnd type="triangle" w="med" len="med"/>
            </a:ln>
          </p:spPr>
          <p:txBody>
            <a:bodyPr wrap="none" anchor="ctr"/>
            <a:lstStyle/>
            <a:p>
              <a:endParaRPr lang="en-US"/>
            </a:p>
          </p:txBody>
        </p:sp>
      </p:grpSp>
      <p:sp>
        <p:nvSpPr>
          <p:cNvPr id="55" name="Rectangle 55"/>
          <p:cNvSpPr>
            <a:spLocks noChangeArrowheads="1"/>
          </p:cNvSpPr>
          <p:nvPr/>
        </p:nvSpPr>
        <p:spPr bwMode="auto">
          <a:xfrm>
            <a:off x="3413125" y="354013"/>
            <a:ext cx="5111750" cy="360362"/>
          </a:xfrm>
          <a:prstGeom prst="rect">
            <a:avLst/>
          </a:prstGeom>
          <a:noFill/>
          <a:ln w="28575" algn="ctr">
            <a:noFill/>
            <a:miter lim="800000"/>
            <a:headEnd/>
            <a:tailEnd/>
          </a:ln>
          <a:effectLst>
            <a:outerShdw dist="35921" dir="2700000" algn="ctr" rotWithShape="0">
              <a:schemeClr val="bg2">
                <a:alpha val="50000"/>
              </a:schemeClr>
            </a:outerShdw>
          </a:effectLst>
        </p:spPr>
        <p:txBody>
          <a:bodyPr wrap="none" anchor="ctr"/>
          <a:lstStyle/>
          <a:p>
            <a:pPr algn="ctr">
              <a:defRPr/>
            </a:pPr>
            <a:r>
              <a:rPr lang="fa-IR" sz="2800" dirty="0">
                <a:solidFill>
                  <a:srgbClr val="C00000"/>
                </a:solidFill>
                <a:latin typeface="Arial" pitchFamily="34" charset="0"/>
                <a:cs typeface="B Titr" pitchFamily="2" charset="-78"/>
              </a:rPr>
              <a:t>الگوی جامع مدیریت استراتژیک </a:t>
            </a:r>
            <a:endParaRPr lang="en-US" sz="2800" dirty="0">
              <a:solidFill>
                <a:srgbClr val="C00000"/>
              </a:solidFill>
              <a:latin typeface="Arial" pitchFamily="34" charset="0"/>
              <a:cs typeface="B Titr" pitchFamily="2" charset="-78"/>
            </a:endParaRPr>
          </a:p>
        </p:txBody>
      </p:sp>
      <p:cxnSp>
        <p:nvCxnSpPr>
          <p:cNvPr id="58" name="Straight Arrow Connector 57"/>
          <p:cNvCxnSpPr>
            <a:stCxn id="111638" idx="3"/>
          </p:cNvCxnSpPr>
          <p:nvPr/>
        </p:nvCxnSpPr>
        <p:spPr>
          <a:xfrm flipV="1">
            <a:off x="9299575" y="5786438"/>
            <a:ext cx="439738" cy="1111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Slide Number Placeholder 21"/>
          <p:cNvSpPr>
            <a:spLocks noGrp="1"/>
          </p:cNvSpPr>
          <p:nvPr>
            <p:ph type="sldNum" sz="quarter" idx="12"/>
          </p:nvPr>
        </p:nvSpPr>
        <p:spPr/>
        <p:txBody>
          <a:bodyPr/>
          <a:lstStyle/>
          <a:p>
            <a:fld id="{2E913F20-3FAA-4128-8D06-C3B0AA9DFCF9}" type="slidenum">
              <a:rPr lang="en-US" smtClean="0"/>
              <a:t>67</a:t>
            </a:fld>
            <a:endParaRPr lang="en-US"/>
          </a:p>
        </p:txBody>
      </p:sp>
    </p:spTree>
    <p:extLst>
      <p:ext uri="{BB962C8B-B14F-4D97-AF65-F5344CB8AC3E}">
        <p14:creationId xmlns:p14="http://schemas.microsoft.com/office/powerpoint/2010/main" val="2880364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ox(out)">
                                      <p:cBhvr>
                                        <p:cTn id="7" dur="20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out)">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ox(in)">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vertical)">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ox(in)">
                                      <p:cBhvr>
                                        <p:cTn id="42" dur="2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ox(in)">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ox(in)">
                                      <p:cBhvr>
                                        <p:cTn id="5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idx="4294967295"/>
          </p:nvPr>
        </p:nvSpPr>
        <p:spPr bwMode="auto">
          <a:xfrm>
            <a:off x="2711450" y="125413"/>
            <a:ext cx="8713788"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eaLnBrk="1" hangingPunct="1"/>
            <a:r>
              <a:rPr lang="fa-IR" sz="3500" dirty="0">
                <a:solidFill>
                  <a:schemeClr val="tx1"/>
                </a:solidFill>
                <a:cs typeface="B Titr" panose="00000700000000000000" pitchFamily="2" charset="-78"/>
              </a:rPr>
              <a:t>مدل برنامه ريزي استراتژيك (دیوید)</a:t>
            </a:r>
            <a:endParaRPr lang="en-US" sz="3500" dirty="0">
              <a:solidFill>
                <a:schemeClr val="tx1"/>
              </a:solidFill>
              <a:cs typeface="B Titr" panose="00000700000000000000" pitchFamily="2" charset="-78"/>
            </a:endParaRPr>
          </a:p>
        </p:txBody>
      </p:sp>
      <p:grpSp>
        <p:nvGrpSpPr>
          <p:cNvPr id="37892" name="Group 3"/>
          <p:cNvGrpSpPr>
            <a:grpSpLocks/>
          </p:cNvGrpSpPr>
          <p:nvPr/>
        </p:nvGrpSpPr>
        <p:grpSpPr bwMode="auto">
          <a:xfrm>
            <a:off x="685800" y="1203326"/>
            <a:ext cx="10865224" cy="4778077"/>
            <a:chOff x="2" y="1132"/>
            <a:chExt cx="6061" cy="3211"/>
          </a:xfrm>
        </p:grpSpPr>
        <p:sp>
          <p:nvSpPr>
            <p:cNvPr id="37894" name="Freeform 4"/>
            <p:cNvSpPr>
              <a:spLocks/>
            </p:cNvSpPr>
            <p:nvPr/>
          </p:nvSpPr>
          <p:spPr bwMode="auto">
            <a:xfrm>
              <a:off x="143" y="1442"/>
              <a:ext cx="901" cy="2412"/>
            </a:xfrm>
            <a:custGeom>
              <a:avLst/>
              <a:gdLst>
                <a:gd name="T0" fmla="*/ 1026 w 844"/>
                <a:gd name="T1" fmla="*/ 2744 h 2261"/>
                <a:gd name="T2" fmla="*/ 1026 w 844"/>
                <a:gd name="T3" fmla="*/ 0 h 2261"/>
                <a:gd name="T4" fmla="*/ 0 w 844"/>
                <a:gd name="T5" fmla="*/ 0 h 2261"/>
                <a:gd name="T6" fmla="*/ 0 w 844"/>
                <a:gd name="T7" fmla="*/ 2744 h 2261"/>
                <a:gd name="T8" fmla="*/ 1026 w 844"/>
                <a:gd name="T9" fmla="*/ 2744 h 2261"/>
                <a:gd name="T10" fmla="*/ 0 60000 65536"/>
                <a:gd name="T11" fmla="*/ 0 60000 65536"/>
                <a:gd name="T12" fmla="*/ 0 60000 65536"/>
                <a:gd name="T13" fmla="*/ 0 60000 65536"/>
                <a:gd name="T14" fmla="*/ 0 60000 65536"/>
                <a:gd name="T15" fmla="*/ 0 w 844"/>
                <a:gd name="T16" fmla="*/ 0 h 2261"/>
                <a:gd name="T17" fmla="*/ 844 w 844"/>
                <a:gd name="T18" fmla="*/ 2261 h 2261"/>
              </a:gdLst>
              <a:ahLst/>
              <a:cxnLst>
                <a:cxn ang="T10">
                  <a:pos x="T0" y="T1"/>
                </a:cxn>
                <a:cxn ang="T11">
                  <a:pos x="T2" y="T3"/>
                </a:cxn>
                <a:cxn ang="T12">
                  <a:pos x="T4" y="T5"/>
                </a:cxn>
                <a:cxn ang="T13">
                  <a:pos x="T6" y="T7"/>
                </a:cxn>
                <a:cxn ang="T14">
                  <a:pos x="T8" y="T9"/>
                </a:cxn>
              </a:cxnLst>
              <a:rect l="T15" t="T16" r="T17" b="T18"/>
              <a:pathLst>
                <a:path w="844" h="2261">
                  <a:moveTo>
                    <a:pt x="843" y="2260"/>
                  </a:moveTo>
                  <a:lnTo>
                    <a:pt x="843" y="0"/>
                  </a:lnTo>
                  <a:lnTo>
                    <a:pt x="0" y="0"/>
                  </a:lnTo>
                  <a:lnTo>
                    <a:pt x="0" y="2260"/>
                  </a:lnTo>
                  <a:lnTo>
                    <a:pt x="843" y="2260"/>
                  </a:lnTo>
                </a:path>
              </a:pathLst>
            </a:custGeom>
            <a:noFill/>
            <a:ln w="1905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895" name="Freeform 5"/>
            <p:cNvSpPr>
              <a:spLocks/>
            </p:cNvSpPr>
            <p:nvPr/>
          </p:nvSpPr>
          <p:spPr bwMode="auto">
            <a:xfrm>
              <a:off x="1181" y="1132"/>
              <a:ext cx="2100" cy="308"/>
            </a:xfrm>
            <a:custGeom>
              <a:avLst/>
              <a:gdLst>
                <a:gd name="T0" fmla="*/ 2390 w 1968"/>
                <a:gd name="T1" fmla="*/ 0 h 288"/>
                <a:gd name="T2" fmla="*/ 2390 w 1968"/>
                <a:gd name="T3" fmla="*/ 351 h 288"/>
                <a:gd name="T4" fmla="*/ 0 w 1968"/>
                <a:gd name="T5" fmla="*/ 351 h 288"/>
                <a:gd name="T6" fmla="*/ 0 w 1968"/>
                <a:gd name="T7" fmla="*/ 0 h 288"/>
                <a:gd name="T8" fmla="*/ 2390 w 1968"/>
                <a:gd name="T9" fmla="*/ 0 h 288"/>
                <a:gd name="T10" fmla="*/ 0 60000 65536"/>
                <a:gd name="T11" fmla="*/ 0 60000 65536"/>
                <a:gd name="T12" fmla="*/ 0 60000 65536"/>
                <a:gd name="T13" fmla="*/ 0 60000 65536"/>
                <a:gd name="T14" fmla="*/ 0 60000 65536"/>
                <a:gd name="T15" fmla="*/ 0 w 1968"/>
                <a:gd name="T16" fmla="*/ 0 h 288"/>
                <a:gd name="T17" fmla="*/ 1968 w 1968"/>
                <a:gd name="T18" fmla="*/ 288 h 288"/>
              </a:gdLst>
              <a:ahLst/>
              <a:cxnLst>
                <a:cxn ang="T10">
                  <a:pos x="T0" y="T1"/>
                </a:cxn>
                <a:cxn ang="T11">
                  <a:pos x="T2" y="T3"/>
                </a:cxn>
                <a:cxn ang="T12">
                  <a:pos x="T4" y="T5"/>
                </a:cxn>
                <a:cxn ang="T13">
                  <a:pos x="T6" y="T7"/>
                </a:cxn>
                <a:cxn ang="T14">
                  <a:pos x="T8" y="T9"/>
                </a:cxn>
              </a:cxnLst>
              <a:rect l="T15" t="T16" r="T17" b="T18"/>
              <a:pathLst>
                <a:path w="1968" h="288">
                  <a:moveTo>
                    <a:pt x="1967" y="0"/>
                  </a:moveTo>
                  <a:lnTo>
                    <a:pt x="1967" y="287"/>
                  </a:lnTo>
                  <a:lnTo>
                    <a:pt x="0" y="287"/>
                  </a:lnTo>
                  <a:lnTo>
                    <a:pt x="0" y="0"/>
                  </a:lnTo>
                  <a:lnTo>
                    <a:pt x="1967" y="0"/>
                  </a:lnTo>
                </a:path>
              </a:pathLst>
            </a:custGeom>
            <a:solidFill>
              <a:srgbClr val="00B6A5"/>
            </a:solidFill>
            <a:ln w="19050" cap="rnd">
              <a:solidFill>
                <a:schemeClr val="tx1"/>
              </a:solidFill>
              <a:round/>
              <a:headEnd type="none" w="sm" len="sm"/>
              <a:tailEnd type="none" w="sm" len="sm"/>
            </a:ln>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896" name="Freeform 6"/>
            <p:cNvSpPr>
              <a:spLocks/>
            </p:cNvSpPr>
            <p:nvPr/>
          </p:nvSpPr>
          <p:spPr bwMode="auto">
            <a:xfrm>
              <a:off x="3535" y="1147"/>
              <a:ext cx="1572" cy="294"/>
            </a:xfrm>
            <a:custGeom>
              <a:avLst/>
              <a:gdLst>
                <a:gd name="T0" fmla="*/ 1786 w 1474"/>
                <a:gd name="T1" fmla="*/ 0 h 275"/>
                <a:gd name="T2" fmla="*/ 1786 w 1474"/>
                <a:gd name="T3" fmla="*/ 335 h 275"/>
                <a:gd name="T4" fmla="*/ 0 w 1474"/>
                <a:gd name="T5" fmla="*/ 335 h 275"/>
                <a:gd name="T6" fmla="*/ 0 w 1474"/>
                <a:gd name="T7" fmla="*/ 0 h 275"/>
                <a:gd name="T8" fmla="*/ 1786 w 1474"/>
                <a:gd name="T9" fmla="*/ 0 h 275"/>
                <a:gd name="T10" fmla="*/ 0 60000 65536"/>
                <a:gd name="T11" fmla="*/ 0 60000 65536"/>
                <a:gd name="T12" fmla="*/ 0 60000 65536"/>
                <a:gd name="T13" fmla="*/ 0 60000 65536"/>
                <a:gd name="T14" fmla="*/ 0 60000 65536"/>
                <a:gd name="T15" fmla="*/ 0 w 1474"/>
                <a:gd name="T16" fmla="*/ 0 h 275"/>
                <a:gd name="T17" fmla="*/ 1474 w 1474"/>
                <a:gd name="T18" fmla="*/ 275 h 275"/>
              </a:gdLst>
              <a:ahLst/>
              <a:cxnLst>
                <a:cxn ang="T10">
                  <a:pos x="T0" y="T1"/>
                </a:cxn>
                <a:cxn ang="T11">
                  <a:pos x="T2" y="T3"/>
                </a:cxn>
                <a:cxn ang="T12">
                  <a:pos x="T4" y="T5"/>
                </a:cxn>
                <a:cxn ang="T13">
                  <a:pos x="T6" y="T7"/>
                </a:cxn>
                <a:cxn ang="T14">
                  <a:pos x="T8" y="T9"/>
                </a:cxn>
              </a:cxnLst>
              <a:rect l="T15" t="T16" r="T17" b="T18"/>
              <a:pathLst>
                <a:path w="1474" h="275">
                  <a:moveTo>
                    <a:pt x="1473" y="0"/>
                  </a:moveTo>
                  <a:lnTo>
                    <a:pt x="1473" y="274"/>
                  </a:lnTo>
                  <a:lnTo>
                    <a:pt x="0" y="274"/>
                  </a:lnTo>
                  <a:lnTo>
                    <a:pt x="0" y="0"/>
                  </a:lnTo>
                  <a:lnTo>
                    <a:pt x="1473" y="0"/>
                  </a:lnTo>
                </a:path>
              </a:pathLst>
            </a:custGeom>
            <a:solidFill>
              <a:srgbClr val="00B6A5"/>
            </a:solidFill>
            <a:ln w="19050" cap="rnd">
              <a:solidFill>
                <a:schemeClr val="tx1"/>
              </a:solidFill>
              <a:round/>
              <a:headEnd type="none" w="sm" len="sm"/>
              <a:tailEnd type="none" w="sm" len="sm"/>
            </a:ln>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897" name="Rectangle 7"/>
            <p:cNvSpPr>
              <a:spLocks noChangeArrowheads="1"/>
            </p:cNvSpPr>
            <p:nvPr/>
          </p:nvSpPr>
          <p:spPr bwMode="auto">
            <a:xfrm>
              <a:off x="2355" y="4105"/>
              <a:ext cx="142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7" tIns="46034" rIns="92067" bIns="46034">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r>
                <a:rPr kumimoji="0" lang="fa-IR" sz="1700">
                  <a:solidFill>
                    <a:srgbClr val="000000"/>
                  </a:solidFill>
                  <a:latin typeface="Arial Black" panose="020B0A04020102020204" pitchFamily="34" charset="0"/>
                  <a:cs typeface="B Titr" panose="00000700000000000000" pitchFamily="2" charset="-78"/>
                </a:rPr>
                <a:t>بازخورد / يادگيري</a:t>
              </a:r>
              <a:endParaRPr kumimoji="0" lang="en-US" sz="1700">
                <a:solidFill>
                  <a:srgbClr val="000000"/>
                </a:solidFill>
                <a:latin typeface="Arial Black" panose="020B0A04020102020204" pitchFamily="34" charset="0"/>
                <a:cs typeface="B Titr" panose="00000700000000000000" pitchFamily="2" charset="-78"/>
              </a:endParaRPr>
            </a:p>
          </p:txBody>
        </p:sp>
        <p:sp>
          <p:nvSpPr>
            <p:cNvPr id="37898" name="Freeform 8"/>
            <p:cNvSpPr>
              <a:spLocks/>
            </p:cNvSpPr>
            <p:nvPr/>
          </p:nvSpPr>
          <p:spPr bwMode="auto">
            <a:xfrm>
              <a:off x="1976" y="1685"/>
              <a:ext cx="92" cy="44"/>
            </a:xfrm>
            <a:custGeom>
              <a:avLst/>
              <a:gdLst>
                <a:gd name="T0" fmla="*/ 104 w 86"/>
                <a:gd name="T1" fmla="*/ 0 h 41"/>
                <a:gd name="T2" fmla="*/ 0 w 86"/>
                <a:gd name="T3" fmla="*/ 0 h 41"/>
                <a:gd name="T4" fmla="*/ 53 w 86"/>
                <a:gd name="T5" fmla="*/ 49 h 41"/>
                <a:gd name="T6" fmla="*/ 104 w 86"/>
                <a:gd name="T7" fmla="*/ 0 h 41"/>
                <a:gd name="T8" fmla="*/ 0 60000 65536"/>
                <a:gd name="T9" fmla="*/ 0 60000 65536"/>
                <a:gd name="T10" fmla="*/ 0 60000 65536"/>
                <a:gd name="T11" fmla="*/ 0 60000 65536"/>
                <a:gd name="T12" fmla="*/ 0 w 86"/>
                <a:gd name="T13" fmla="*/ 0 h 41"/>
                <a:gd name="T14" fmla="*/ 86 w 86"/>
                <a:gd name="T15" fmla="*/ 41 h 41"/>
              </a:gdLst>
              <a:ahLst/>
              <a:cxnLst>
                <a:cxn ang="T8">
                  <a:pos x="T0" y="T1"/>
                </a:cxn>
                <a:cxn ang="T9">
                  <a:pos x="T2" y="T3"/>
                </a:cxn>
                <a:cxn ang="T10">
                  <a:pos x="T4" y="T5"/>
                </a:cxn>
                <a:cxn ang="T11">
                  <a:pos x="T6" y="T7"/>
                </a:cxn>
              </a:cxnLst>
              <a:rect l="T12" t="T13" r="T14" b="T15"/>
              <a:pathLst>
                <a:path w="86" h="41">
                  <a:moveTo>
                    <a:pt x="85" y="0"/>
                  </a:moveTo>
                  <a:lnTo>
                    <a:pt x="0" y="0"/>
                  </a:lnTo>
                  <a:lnTo>
                    <a:pt x="44" y="40"/>
                  </a:lnTo>
                  <a:lnTo>
                    <a:pt x="85"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899" name="Freeform 9"/>
            <p:cNvSpPr>
              <a:spLocks/>
            </p:cNvSpPr>
            <p:nvPr/>
          </p:nvSpPr>
          <p:spPr bwMode="auto">
            <a:xfrm>
              <a:off x="2497" y="1989"/>
              <a:ext cx="94" cy="44"/>
            </a:xfrm>
            <a:custGeom>
              <a:avLst/>
              <a:gdLst>
                <a:gd name="T0" fmla="*/ 106 w 88"/>
                <a:gd name="T1" fmla="*/ 0 h 41"/>
                <a:gd name="T2" fmla="*/ 0 w 88"/>
                <a:gd name="T3" fmla="*/ 0 h 41"/>
                <a:gd name="T4" fmla="*/ 53 w 88"/>
                <a:gd name="T5" fmla="*/ 49 h 41"/>
                <a:gd name="T6" fmla="*/ 106 w 88"/>
                <a:gd name="T7" fmla="*/ 0 h 41"/>
                <a:gd name="T8" fmla="*/ 0 60000 65536"/>
                <a:gd name="T9" fmla="*/ 0 60000 65536"/>
                <a:gd name="T10" fmla="*/ 0 60000 65536"/>
                <a:gd name="T11" fmla="*/ 0 60000 65536"/>
                <a:gd name="T12" fmla="*/ 0 w 88"/>
                <a:gd name="T13" fmla="*/ 0 h 41"/>
                <a:gd name="T14" fmla="*/ 88 w 88"/>
                <a:gd name="T15" fmla="*/ 41 h 41"/>
              </a:gdLst>
              <a:ahLst/>
              <a:cxnLst>
                <a:cxn ang="T8">
                  <a:pos x="T0" y="T1"/>
                </a:cxn>
                <a:cxn ang="T9">
                  <a:pos x="T2" y="T3"/>
                </a:cxn>
                <a:cxn ang="T10">
                  <a:pos x="T4" y="T5"/>
                </a:cxn>
                <a:cxn ang="T11">
                  <a:pos x="T6" y="T7"/>
                </a:cxn>
              </a:cxnLst>
              <a:rect l="T12" t="T13" r="T14" b="T15"/>
              <a:pathLst>
                <a:path w="88" h="41">
                  <a:moveTo>
                    <a:pt x="87" y="0"/>
                  </a:moveTo>
                  <a:lnTo>
                    <a:pt x="0" y="0"/>
                  </a:lnTo>
                  <a:lnTo>
                    <a:pt x="44" y="40"/>
                  </a:lnTo>
                  <a:lnTo>
                    <a:pt x="8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00" name="Freeform 10"/>
            <p:cNvSpPr>
              <a:spLocks/>
            </p:cNvSpPr>
            <p:nvPr/>
          </p:nvSpPr>
          <p:spPr bwMode="auto">
            <a:xfrm>
              <a:off x="3026" y="2284"/>
              <a:ext cx="95" cy="43"/>
            </a:xfrm>
            <a:custGeom>
              <a:avLst/>
              <a:gdLst>
                <a:gd name="T0" fmla="*/ 107 w 89"/>
                <a:gd name="T1" fmla="*/ 0 h 41"/>
                <a:gd name="T2" fmla="*/ 0 w 89"/>
                <a:gd name="T3" fmla="*/ 0 h 41"/>
                <a:gd name="T4" fmla="*/ 53 w 89"/>
                <a:gd name="T5" fmla="*/ 46 h 41"/>
                <a:gd name="T6" fmla="*/ 107 w 89"/>
                <a:gd name="T7" fmla="*/ 0 h 41"/>
                <a:gd name="T8" fmla="*/ 0 60000 65536"/>
                <a:gd name="T9" fmla="*/ 0 60000 65536"/>
                <a:gd name="T10" fmla="*/ 0 60000 65536"/>
                <a:gd name="T11" fmla="*/ 0 60000 65536"/>
                <a:gd name="T12" fmla="*/ 0 w 89"/>
                <a:gd name="T13" fmla="*/ 0 h 41"/>
                <a:gd name="T14" fmla="*/ 89 w 89"/>
                <a:gd name="T15" fmla="*/ 41 h 41"/>
              </a:gdLst>
              <a:ahLst/>
              <a:cxnLst>
                <a:cxn ang="T8">
                  <a:pos x="T0" y="T1"/>
                </a:cxn>
                <a:cxn ang="T9">
                  <a:pos x="T2" y="T3"/>
                </a:cxn>
                <a:cxn ang="T10">
                  <a:pos x="T4" y="T5"/>
                </a:cxn>
                <a:cxn ang="T11">
                  <a:pos x="T6" y="T7"/>
                </a:cxn>
              </a:cxnLst>
              <a:rect l="T12" t="T13" r="T14" b="T15"/>
              <a:pathLst>
                <a:path w="89" h="41">
                  <a:moveTo>
                    <a:pt x="88" y="0"/>
                  </a:moveTo>
                  <a:lnTo>
                    <a:pt x="0" y="0"/>
                  </a:lnTo>
                  <a:lnTo>
                    <a:pt x="44" y="40"/>
                  </a:lnTo>
                  <a:lnTo>
                    <a:pt x="8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01" name="Freeform 11"/>
            <p:cNvSpPr>
              <a:spLocks/>
            </p:cNvSpPr>
            <p:nvPr/>
          </p:nvSpPr>
          <p:spPr bwMode="auto">
            <a:xfrm>
              <a:off x="3733" y="2570"/>
              <a:ext cx="95" cy="40"/>
            </a:xfrm>
            <a:custGeom>
              <a:avLst/>
              <a:gdLst>
                <a:gd name="T0" fmla="*/ 107 w 89"/>
                <a:gd name="T1" fmla="*/ 0 h 38"/>
                <a:gd name="T2" fmla="*/ 0 w 89"/>
                <a:gd name="T3" fmla="*/ 0 h 38"/>
                <a:gd name="T4" fmla="*/ 53 w 89"/>
                <a:gd name="T5" fmla="*/ 43 h 38"/>
                <a:gd name="T6" fmla="*/ 107 w 89"/>
                <a:gd name="T7" fmla="*/ 0 h 38"/>
                <a:gd name="T8" fmla="*/ 0 60000 65536"/>
                <a:gd name="T9" fmla="*/ 0 60000 65536"/>
                <a:gd name="T10" fmla="*/ 0 60000 65536"/>
                <a:gd name="T11" fmla="*/ 0 60000 65536"/>
                <a:gd name="T12" fmla="*/ 0 w 89"/>
                <a:gd name="T13" fmla="*/ 0 h 38"/>
                <a:gd name="T14" fmla="*/ 89 w 89"/>
                <a:gd name="T15" fmla="*/ 38 h 38"/>
              </a:gdLst>
              <a:ahLst/>
              <a:cxnLst>
                <a:cxn ang="T8">
                  <a:pos x="T0" y="T1"/>
                </a:cxn>
                <a:cxn ang="T9">
                  <a:pos x="T2" y="T3"/>
                </a:cxn>
                <a:cxn ang="T10">
                  <a:pos x="T4" y="T5"/>
                </a:cxn>
                <a:cxn ang="T11">
                  <a:pos x="T6" y="T7"/>
                </a:cxn>
              </a:cxnLst>
              <a:rect l="T12" t="T13" r="T14" b="T15"/>
              <a:pathLst>
                <a:path w="89" h="38">
                  <a:moveTo>
                    <a:pt x="88" y="0"/>
                  </a:moveTo>
                  <a:lnTo>
                    <a:pt x="0" y="0"/>
                  </a:lnTo>
                  <a:lnTo>
                    <a:pt x="44" y="37"/>
                  </a:lnTo>
                  <a:lnTo>
                    <a:pt x="8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02" name="Freeform 12"/>
            <p:cNvSpPr>
              <a:spLocks/>
            </p:cNvSpPr>
            <p:nvPr/>
          </p:nvSpPr>
          <p:spPr bwMode="auto">
            <a:xfrm>
              <a:off x="4274" y="2858"/>
              <a:ext cx="92" cy="43"/>
            </a:xfrm>
            <a:custGeom>
              <a:avLst/>
              <a:gdLst>
                <a:gd name="T0" fmla="*/ 104 w 86"/>
                <a:gd name="T1" fmla="*/ 0 h 41"/>
                <a:gd name="T2" fmla="*/ 0 w 86"/>
                <a:gd name="T3" fmla="*/ 0 h 41"/>
                <a:gd name="T4" fmla="*/ 50 w 86"/>
                <a:gd name="T5" fmla="*/ 46 h 41"/>
                <a:gd name="T6" fmla="*/ 104 w 86"/>
                <a:gd name="T7" fmla="*/ 0 h 41"/>
                <a:gd name="T8" fmla="*/ 0 60000 65536"/>
                <a:gd name="T9" fmla="*/ 0 60000 65536"/>
                <a:gd name="T10" fmla="*/ 0 60000 65536"/>
                <a:gd name="T11" fmla="*/ 0 60000 65536"/>
                <a:gd name="T12" fmla="*/ 0 w 86"/>
                <a:gd name="T13" fmla="*/ 0 h 41"/>
                <a:gd name="T14" fmla="*/ 86 w 86"/>
                <a:gd name="T15" fmla="*/ 41 h 41"/>
              </a:gdLst>
              <a:ahLst/>
              <a:cxnLst>
                <a:cxn ang="T8">
                  <a:pos x="T0" y="T1"/>
                </a:cxn>
                <a:cxn ang="T9">
                  <a:pos x="T2" y="T3"/>
                </a:cxn>
                <a:cxn ang="T10">
                  <a:pos x="T4" y="T5"/>
                </a:cxn>
                <a:cxn ang="T11">
                  <a:pos x="T6" y="T7"/>
                </a:cxn>
              </a:cxnLst>
              <a:rect l="T12" t="T13" r="T14" b="T15"/>
              <a:pathLst>
                <a:path w="86" h="41">
                  <a:moveTo>
                    <a:pt x="85" y="0"/>
                  </a:moveTo>
                  <a:lnTo>
                    <a:pt x="0" y="0"/>
                  </a:lnTo>
                  <a:lnTo>
                    <a:pt x="41" y="40"/>
                  </a:lnTo>
                  <a:lnTo>
                    <a:pt x="85"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03" name="Freeform 13"/>
            <p:cNvSpPr>
              <a:spLocks/>
            </p:cNvSpPr>
            <p:nvPr/>
          </p:nvSpPr>
          <p:spPr bwMode="auto">
            <a:xfrm>
              <a:off x="4795" y="3162"/>
              <a:ext cx="92" cy="43"/>
            </a:xfrm>
            <a:custGeom>
              <a:avLst/>
              <a:gdLst>
                <a:gd name="T0" fmla="*/ 104 w 86"/>
                <a:gd name="T1" fmla="*/ 0 h 41"/>
                <a:gd name="T2" fmla="*/ 0 w 86"/>
                <a:gd name="T3" fmla="*/ 0 h 41"/>
                <a:gd name="T4" fmla="*/ 50 w 86"/>
                <a:gd name="T5" fmla="*/ 46 h 41"/>
                <a:gd name="T6" fmla="*/ 104 w 86"/>
                <a:gd name="T7" fmla="*/ 0 h 41"/>
                <a:gd name="T8" fmla="*/ 0 60000 65536"/>
                <a:gd name="T9" fmla="*/ 0 60000 65536"/>
                <a:gd name="T10" fmla="*/ 0 60000 65536"/>
                <a:gd name="T11" fmla="*/ 0 60000 65536"/>
                <a:gd name="T12" fmla="*/ 0 w 86"/>
                <a:gd name="T13" fmla="*/ 0 h 41"/>
                <a:gd name="T14" fmla="*/ 86 w 86"/>
                <a:gd name="T15" fmla="*/ 41 h 41"/>
              </a:gdLst>
              <a:ahLst/>
              <a:cxnLst>
                <a:cxn ang="T8">
                  <a:pos x="T0" y="T1"/>
                </a:cxn>
                <a:cxn ang="T9">
                  <a:pos x="T2" y="T3"/>
                </a:cxn>
                <a:cxn ang="T10">
                  <a:pos x="T4" y="T5"/>
                </a:cxn>
                <a:cxn ang="T11">
                  <a:pos x="T6" y="T7"/>
                </a:cxn>
              </a:cxnLst>
              <a:rect l="T12" t="T13" r="T14" b="T15"/>
              <a:pathLst>
                <a:path w="86" h="41">
                  <a:moveTo>
                    <a:pt x="85" y="0"/>
                  </a:moveTo>
                  <a:lnTo>
                    <a:pt x="0" y="0"/>
                  </a:lnTo>
                  <a:lnTo>
                    <a:pt x="41" y="40"/>
                  </a:lnTo>
                  <a:lnTo>
                    <a:pt x="85"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04" name="Freeform 14"/>
            <p:cNvSpPr>
              <a:spLocks/>
            </p:cNvSpPr>
            <p:nvPr/>
          </p:nvSpPr>
          <p:spPr bwMode="auto">
            <a:xfrm>
              <a:off x="1765" y="1545"/>
              <a:ext cx="260" cy="163"/>
            </a:xfrm>
            <a:custGeom>
              <a:avLst/>
              <a:gdLst>
                <a:gd name="T0" fmla="*/ 0 w 244"/>
                <a:gd name="T1" fmla="*/ 0 h 153"/>
                <a:gd name="T2" fmla="*/ 294 w 244"/>
                <a:gd name="T3" fmla="*/ 0 h 153"/>
                <a:gd name="T4" fmla="*/ 294 w 244"/>
                <a:gd name="T5" fmla="*/ 184 h 153"/>
                <a:gd name="T6" fmla="*/ 0 60000 65536"/>
                <a:gd name="T7" fmla="*/ 0 60000 65536"/>
                <a:gd name="T8" fmla="*/ 0 60000 65536"/>
                <a:gd name="T9" fmla="*/ 0 w 244"/>
                <a:gd name="T10" fmla="*/ 0 h 153"/>
                <a:gd name="T11" fmla="*/ 244 w 244"/>
                <a:gd name="T12" fmla="*/ 153 h 153"/>
              </a:gdLst>
              <a:ahLst/>
              <a:cxnLst>
                <a:cxn ang="T6">
                  <a:pos x="T0" y="T1"/>
                </a:cxn>
                <a:cxn ang="T7">
                  <a:pos x="T2" y="T3"/>
                </a:cxn>
                <a:cxn ang="T8">
                  <a:pos x="T4" y="T5"/>
                </a:cxn>
              </a:cxnLst>
              <a:rect l="T9" t="T10" r="T11" b="T12"/>
              <a:pathLst>
                <a:path w="244" h="153">
                  <a:moveTo>
                    <a:pt x="0" y="0"/>
                  </a:moveTo>
                  <a:lnTo>
                    <a:pt x="243" y="0"/>
                  </a:lnTo>
                  <a:lnTo>
                    <a:pt x="243" y="15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05" name="Freeform 15"/>
            <p:cNvSpPr>
              <a:spLocks/>
            </p:cNvSpPr>
            <p:nvPr/>
          </p:nvSpPr>
          <p:spPr bwMode="auto">
            <a:xfrm>
              <a:off x="2295" y="1844"/>
              <a:ext cx="254" cy="161"/>
            </a:xfrm>
            <a:custGeom>
              <a:avLst/>
              <a:gdLst>
                <a:gd name="T0" fmla="*/ 0 w 238"/>
                <a:gd name="T1" fmla="*/ 0 h 151"/>
                <a:gd name="T2" fmla="*/ 288 w 238"/>
                <a:gd name="T3" fmla="*/ 0 h 151"/>
                <a:gd name="T4" fmla="*/ 288 w 238"/>
                <a:gd name="T5" fmla="*/ 182 h 151"/>
                <a:gd name="T6" fmla="*/ 0 60000 65536"/>
                <a:gd name="T7" fmla="*/ 0 60000 65536"/>
                <a:gd name="T8" fmla="*/ 0 60000 65536"/>
                <a:gd name="T9" fmla="*/ 0 w 238"/>
                <a:gd name="T10" fmla="*/ 0 h 151"/>
                <a:gd name="T11" fmla="*/ 238 w 238"/>
                <a:gd name="T12" fmla="*/ 151 h 151"/>
              </a:gdLst>
              <a:ahLst/>
              <a:cxnLst>
                <a:cxn ang="T6">
                  <a:pos x="T0" y="T1"/>
                </a:cxn>
                <a:cxn ang="T7">
                  <a:pos x="T2" y="T3"/>
                </a:cxn>
                <a:cxn ang="T8">
                  <a:pos x="T4" y="T5"/>
                </a:cxn>
              </a:cxnLst>
              <a:rect l="T9" t="T10" r="T11" b="T12"/>
              <a:pathLst>
                <a:path w="238" h="151">
                  <a:moveTo>
                    <a:pt x="0" y="0"/>
                  </a:moveTo>
                  <a:lnTo>
                    <a:pt x="237" y="0"/>
                  </a:lnTo>
                  <a:lnTo>
                    <a:pt x="237" y="15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06" name="Freeform 16"/>
            <p:cNvSpPr>
              <a:spLocks/>
            </p:cNvSpPr>
            <p:nvPr/>
          </p:nvSpPr>
          <p:spPr bwMode="auto">
            <a:xfrm>
              <a:off x="2818" y="2140"/>
              <a:ext cx="260" cy="166"/>
            </a:xfrm>
            <a:custGeom>
              <a:avLst/>
              <a:gdLst>
                <a:gd name="T0" fmla="*/ 0 w 244"/>
                <a:gd name="T1" fmla="*/ 0 h 156"/>
                <a:gd name="T2" fmla="*/ 294 w 244"/>
                <a:gd name="T3" fmla="*/ 0 h 156"/>
                <a:gd name="T4" fmla="*/ 294 w 244"/>
                <a:gd name="T5" fmla="*/ 187 h 156"/>
                <a:gd name="T6" fmla="*/ 0 60000 65536"/>
                <a:gd name="T7" fmla="*/ 0 60000 65536"/>
                <a:gd name="T8" fmla="*/ 0 60000 65536"/>
                <a:gd name="T9" fmla="*/ 0 w 244"/>
                <a:gd name="T10" fmla="*/ 0 h 156"/>
                <a:gd name="T11" fmla="*/ 244 w 244"/>
                <a:gd name="T12" fmla="*/ 156 h 156"/>
              </a:gdLst>
              <a:ahLst/>
              <a:cxnLst>
                <a:cxn ang="T6">
                  <a:pos x="T0" y="T1"/>
                </a:cxn>
                <a:cxn ang="T7">
                  <a:pos x="T2" y="T3"/>
                </a:cxn>
                <a:cxn ang="T8">
                  <a:pos x="T4" y="T5"/>
                </a:cxn>
              </a:cxnLst>
              <a:rect l="T9" t="T10" r="T11" b="T12"/>
              <a:pathLst>
                <a:path w="244" h="156">
                  <a:moveTo>
                    <a:pt x="0" y="0"/>
                  </a:moveTo>
                  <a:lnTo>
                    <a:pt x="243" y="0"/>
                  </a:lnTo>
                  <a:lnTo>
                    <a:pt x="243" y="15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07" name="Freeform 17"/>
            <p:cNvSpPr>
              <a:spLocks/>
            </p:cNvSpPr>
            <p:nvPr/>
          </p:nvSpPr>
          <p:spPr bwMode="auto">
            <a:xfrm>
              <a:off x="3529" y="2421"/>
              <a:ext cx="257" cy="165"/>
            </a:xfrm>
            <a:custGeom>
              <a:avLst/>
              <a:gdLst>
                <a:gd name="T0" fmla="*/ 0 w 241"/>
                <a:gd name="T1" fmla="*/ 0 h 154"/>
                <a:gd name="T2" fmla="*/ 291 w 241"/>
                <a:gd name="T3" fmla="*/ 0 h 154"/>
                <a:gd name="T4" fmla="*/ 291 w 241"/>
                <a:gd name="T5" fmla="*/ 189 h 154"/>
                <a:gd name="T6" fmla="*/ 0 60000 65536"/>
                <a:gd name="T7" fmla="*/ 0 60000 65536"/>
                <a:gd name="T8" fmla="*/ 0 60000 65536"/>
                <a:gd name="T9" fmla="*/ 0 w 241"/>
                <a:gd name="T10" fmla="*/ 0 h 154"/>
                <a:gd name="T11" fmla="*/ 241 w 241"/>
                <a:gd name="T12" fmla="*/ 154 h 154"/>
              </a:gdLst>
              <a:ahLst/>
              <a:cxnLst>
                <a:cxn ang="T6">
                  <a:pos x="T0" y="T1"/>
                </a:cxn>
                <a:cxn ang="T7">
                  <a:pos x="T2" y="T3"/>
                </a:cxn>
                <a:cxn ang="T8">
                  <a:pos x="T4" y="T5"/>
                </a:cxn>
              </a:cxnLst>
              <a:rect l="T9" t="T10" r="T11" b="T12"/>
              <a:pathLst>
                <a:path w="241" h="154">
                  <a:moveTo>
                    <a:pt x="0" y="0"/>
                  </a:moveTo>
                  <a:lnTo>
                    <a:pt x="240" y="0"/>
                  </a:lnTo>
                  <a:lnTo>
                    <a:pt x="240" y="15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08" name="Freeform 18"/>
            <p:cNvSpPr>
              <a:spLocks/>
            </p:cNvSpPr>
            <p:nvPr/>
          </p:nvSpPr>
          <p:spPr bwMode="auto">
            <a:xfrm>
              <a:off x="4064" y="2717"/>
              <a:ext cx="263" cy="163"/>
            </a:xfrm>
            <a:custGeom>
              <a:avLst/>
              <a:gdLst>
                <a:gd name="T0" fmla="*/ 0 w 246"/>
                <a:gd name="T1" fmla="*/ 0 h 153"/>
                <a:gd name="T2" fmla="*/ 299 w 246"/>
                <a:gd name="T3" fmla="*/ 0 h 153"/>
                <a:gd name="T4" fmla="*/ 299 w 246"/>
                <a:gd name="T5" fmla="*/ 184 h 153"/>
                <a:gd name="T6" fmla="*/ 0 60000 65536"/>
                <a:gd name="T7" fmla="*/ 0 60000 65536"/>
                <a:gd name="T8" fmla="*/ 0 60000 65536"/>
                <a:gd name="T9" fmla="*/ 0 w 246"/>
                <a:gd name="T10" fmla="*/ 0 h 153"/>
                <a:gd name="T11" fmla="*/ 246 w 246"/>
                <a:gd name="T12" fmla="*/ 153 h 153"/>
              </a:gdLst>
              <a:ahLst/>
              <a:cxnLst>
                <a:cxn ang="T6">
                  <a:pos x="T0" y="T1"/>
                </a:cxn>
                <a:cxn ang="T7">
                  <a:pos x="T2" y="T3"/>
                </a:cxn>
                <a:cxn ang="T8">
                  <a:pos x="T4" y="T5"/>
                </a:cxn>
              </a:cxnLst>
              <a:rect l="T9" t="T10" r="T11" b="T12"/>
              <a:pathLst>
                <a:path w="246" h="153">
                  <a:moveTo>
                    <a:pt x="0" y="0"/>
                  </a:moveTo>
                  <a:lnTo>
                    <a:pt x="245" y="0"/>
                  </a:lnTo>
                  <a:lnTo>
                    <a:pt x="245" y="15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09" name="Freeform 19"/>
            <p:cNvSpPr>
              <a:spLocks/>
            </p:cNvSpPr>
            <p:nvPr/>
          </p:nvSpPr>
          <p:spPr bwMode="auto">
            <a:xfrm>
              <a:off x="4585" y="3014"/>
              <a:ext cx="262" cy="164"/>
            </a:xfrm>
            <a:custGeom>
              <a:avLst/>
              <a:gdLst>
                <a:gd name="T0" fmla="*/ 0 w 246"/>
                <a:gd name="T1" fmla="*/ 0 h 153"/>
                <a:gd name="T2" fmla="*/ 296 w 246"/>
                <a:gd name="T3" fmla="*/ 0 h 153"/>
                <a:gd name="T4" fmla="*/ 296 w 246"/>
                <a:gd name="T5" fmla="*/ 188 h 153"/>
                <a:gd name="T6" fmla="*/ 0 60000 65536"/>
                <a:gd name="T7" fmla="*/ 0 60000 65536"/>
                <a:gd name="T8" fmla="*/ 0 60000 65536"/>
                <a:gd name="T9" fmla="*/ 0 w 246"/>
                <a:gd name="T10" fmla="*/ 0 h 153"/>
                <a:gd name="T11" fmla="*/ 246 w 246"/>
                <a:gd name="T12" fmla="*/ 153 h 153"/>
              </a:gdLst>
              <a:ahLst/>
              <a:cxnLst>
                <a:cxn ang="T6">
                  <a:pos x="T0" y="T1"/>
                </a:cxn>
                <a:cxn ang="T7">
                  <a:pos x="T2" y="T3"/>
                </a:cxn>
                <a:cxn ang="T8">
                  <a:pos x="T4" y="T5"/>
                </a:cxn>
              </a:cxnLst>
              <a:rect l="T9" t="T10" r="T11" b="T12"/>
              <a:pathLst>
                <a:path w="246" h="153">
                  <a:moveTo>
                    <a:pt x="0" y="0"/>
                  </a:moveTo>
                  <a:lnTo>
                    <a:pt x="245" y="0"/>
                  </a:lnTo>
                  <a:lnTo>
                    <a:pt x="245" y="15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10" name="Freeform 20"/>
            <p:cNvSpPr>
              <a:spLocks/>
            </p:cNvSpPr>
            <p:nvPr/>
          </p:nvSpPr>
          <p:spPr bwMode="auto">
            <a:xfrm>
              <a:off x="500" y="3891"/>
              <a:ext cx="5122" cy="205"/>
            </a:xfrm>
            <a:custGeom>
              <a:avLst/>
              <a:gdLst>
                <a:gd name="T0" fmla="*/ 0 w 4680"/>
                <a:gd name="T1" fmla="*/ 0 h 192"/>
                <a:gd name="T2" fmla="*/ 0 w 4680"/>
                <a:gd name="T3" fmla="*/ 233 h 192"/>
                <a:gd name="T4" fmla="*/ 6134 w 4680"/>
                <a:gd name="T5" fmla="*/ 233 h 192"/>
                <a:gd name="T6" fmla="*/ 0 60000 65536"/>
                <a:gd name="T7" fmla="*/ 0 60000 65536"/>
                <a:gd name="T8" fmla="*/ 0 60000 65536"/>
                <a:gd name="T9" fmla="*/ 0 w 4680"/>
                <a:gd name="T10" fmla="*/ 0 h 192"/>
                <a:gd name="T11" fmla="*/ 4680 w 4680"/>
                <a:gd name="T12" fmla="*/ 192 h 192"/>
              </a:gdLst>
              <a:ahLst/>
              <a:cxnLst>
                <a:cxn ang="T6">
                  <a:pos x="T0" y="T1"/>
                </a:cxn>
                <a:cxn ang="T7">
                  <a:pos x="T2" y="T3"/>
                </a:cxn>
                <a:cxn ang="T8">
                  <a:pos x="T4" y="T5"/>
                </a:cxn>
              </a:cxnLst>
              <a:rect l="T9" t="T10" r="T11" b="T12"/>
              <a:pathLst>
                <a:path w="4680" h="192">
                  <a:moveTo>
                    <a:pt x="0" y="0"/>
                  </a:moveTo>
                  <a:lnTo>
                    <a:pt x="0" y="191"/>
                  </a:lnTo>
                  <a:lnTo>
                    <a:pt x="4679" y="191"/>
                  </a:lnTo>
                </a:path>
              </a:pathLst>
            </a:custGeom>
            <a:noFill/>
            <a:ln w="25400" cap="rnd">
              <a:solidFill>
                <a:srgbClr val="000000"/>
              </a:solidFill>
              <a:round/>
              <a:headEnd type="triangle" w="lg" len="med"/>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11" name="Rectangle 21"/>
            <p:cNvSpPr>
              <a:spLocks noChangeArrowheads="1"/>
            </p:cNvSpPr>
            <p:nvPr/>
          </p:nvSpPr>
          <p:spPr bwMode="auto">
            <a:xfrm>
              <a:off x="126" y="1685"/>
              <a:ext cx="947" cy="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محيط اجتماعي</a:t>
              </a:r>
            </a:p>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(نيروهاي عمومي)</a:t>
              </a:r>
            </a:p>
            <a:p>
              <a:pPr algn="ctr" rtl="1">
                <a:lnSpc>
                  <a:spcPct val="90000"/>
                </a:lnSpc>
              </a:pPr>
              <a:endParaRPr kumimoji="0" lang="fa-IR" sz="1500" b="0">
                <a:solidFill>
                  <a:srgbClr val="000000"/>
                </a:solidFill>
                <a:latin typeface="Arial Black" panose="020B0A04020102020204" pitchFamily="34" charset="0"/>
                <a:cs typeface="B Titr" panose="00000700000000000000" pitchFamily="2" charset="-78"/>
              </a:endParaRPr>
            </a:p>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محيط وظيفه</a:t>
              </a:r>
              <a:r>
                <a:rPr kumimoji="0" lang="fa-IR" sz="1500" b="0">
                  <a:solidFill>
                    <a:srgbClr val="000000"/>
                  </a:solidFill>
                  <a:latin typeface="Arial Black" panose="020B0A04020102020204" pitchFamily="34" charset="0"/>
                  <a:cs typeface="Mitra" pitchFamily="2" charset="-78"/>
                </a:rPr>
                <a:t>‌</a:t>
              </a:r>
              <a:r>
                <a:rPr kumimoji="0" lang="fa-IR" sz="1500" b="0">
                  <a:solidFill>
                    <a:srgbClr val="000000"/>
                  </a:solidFill>
                  <a:latin typeface="Arial Black" panose="020B0A04020102020204" pitchFamily="34" charset="0"/>
                  <a:cs typeface="B Titr" panose="00000700000000000000" pitchFamily="2" charset="-78"/>
                </a:rPr>
                <a:t>اي</a:t>
              </a:r>
            </a:p>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(تحليل صنعت)</a:t>
              </a:r>
              <a:endParaRPr kumimoji="0" lang="en-US" sz="1500" b="0">
                <a:solidFill>
                  <a:srgbClr val="000000"/>
                </a:solidFill>
                <a:latin typeface="Arial Black" panose="020B0A04020102020204" pitchFamily="34" charset="0"/>
                <a:cs typeface="B Titr" panose="00000700000000000000" pitchFamily="2" charset="-78"/>
              </a:endParaRPr>
            </a:p>
          </p:txBody>
        </p:sp>
        <p:sp>
          <p:nvSpPr>
            <p:cNvPr id="37912" name="Freeform 22"/>
            <p:cNvSpPr>
              <a:spLocks/>
            </p:cNvSpPr>
            <p:nvPr/>
          </p:nvSpPr>
          <p:spPr bwMode="auto">
            <a:xfrm>
              <a:off x="1088" y="1237"/>
              <a:ext cx="53" cy="117"/>
            </a:xfrm>
            <a:custGeom>
              <a:avLst/>
              <a:gdLst>
                <a:gd name="T0" fmla="*/ 0 w 50"/>
                <a:gd name="T1" fmla="*/ 0 h 109"/>
                <a:gd name="T2" fmla="*/ 0 w 50"/>
                <a:gd name="T3" fmla="*/ 134 h 109"/>
                <a:gd name="T4" fmla="*/ 58 w 50"/>
                <a:gd name="T5" fmla="*/ 68 h 109"/>
                <a:gd name="T6" fmla="*/ 0 w 50"/>
                <a:gd name="T7" fmla="*/ 0 h 109"/>
                <a:gd name="T8" fmla="*/ 0 60000 65536"/>
                <a:gd name="T9" fmla="*/ 0 60000 65536"/>
                <a:gd name="T10" fmla="*/ 0 60000 65536"/>
                <a:gd name="T11" fmla="*/ 0 60000 65536"/>
                <a:gd name="T12" fmla="*/ 0 w 50"/>
                <a:gd name="T13" fmla="*/ 0 h 109"/>
                <a:gd name="T14" fmla="*/ 50 w 50"/>
                <a:gd name="T15" fmla="*/ 109 h 109"/>
              </a:gdLst>
              <a:ahLst/>
              <a:cxnLst>
                <a:cxn ang="T8">
                  <a:pos x="T0" y="T1"/>
                </a:cxn>
                <a:cxn ang="T9">
                  <a:pos x="T2" y="T3"/>
                </a:cxn>
                <a:cxn ang="T10">
                  <a:pos x="T4" y="T5"/>
                </a:cxn>
                <a:cxn ang="T11">
                  <a:pos x="T6" y="T7"/>
                </a:cxn>
              </a:cxnLst>
              <a:rect l="T12" t="T13" r="T14" b="T15"/>
              <a:pathLst>
                <a:path w="50" h="109">
                  <a:moveTo>
                    <a:pt x="0" y="0"/>
                  </a:moveTo>
                  <a:lnTo>
                    <a:pt x="0" y="108"/>
                  </a:lnTo>
                  <a:lnTo>
                    <a:pt x="49" y="55"/>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13" name="Freeform 23"/>
            <p:cNvSpPr>
              <a:spLocks/>
            </p:cNvSpPr>
            <p:nvPr/>
          </p:nvSpPr>
          <p:spPr bwMode="auto">
            <a:xfrm>
              <a:off x="3387" y="1237"/>
              <a:ext cx="56" cy="117"/>
            </a:xfrm>
            <a:custGeom>
              <a:avLst/>
              <a:gdLst>
                <a:gd name="T0" fmla="*/ 0 w 53"/>
                <a:gd name="T1" fmla="*/ 0 h 109"/>
                <a:gd name="T2" fmla="*/ 0 w 53"/>
                <a:gd name="T3" fmla="*/ 134 h 109"/>
                <a:gd name="T4" fmla="*/ 61 w 53"/>
                <a:gd name="T5" fmla="*/ 68 h 109"/>
                <a:gd name="T6" fmla="*/ 0 w 53"/>
                <a:gd name="T7" fmla="*/ 0 h 109"/>
                <a:gd name="T8" fmla="*/ 0 60000 65536"/>
                <a:gd name="T9" fmla="*/ 0 60000 65536"/>
                <a:gd name="T10" fmla="*/ 0 60000 65536"/>
                <a:gd name="T11" fmla="*/ 0 60000 65536"/>
                <a:gd name="T12" fmla="*/ 0 w 53"/>
                <a:gd name="T13" fmla="*/ 0 h 109"/>
                <a:gd name="T14" fmla="*/ 53 w 53"/>
                <a:gd name="T15" fmla="*/ 109 h 109"/>
              </a:gdLst>
              <a:ahLst/>
              <a:cxnLst>
                <a:cxn ang="T8">
                  <a:pos x="T0" y="T1"/>
                </a:cxn>
                <a:cxn ang="T9">
                  <a:pos x="T2" y="T3"/>
                </a:cxn>
                <a:cxn ang="T10">
                  <a:pos x="T4" y="T5"/>
                </a:cxn>
                <a:cxn ang="T11">
                  <a:pos x="T6" y="T7"/>
                </a:cxn>
              </a:cxnLst>
              <a:rect l="T12" t="T13" r="T14" b="T15"/>
              <a:pathLst>
                <a:path w="53" h="109">
                  <a:moveTo>
                    <a:pt x="0" y="0"/>
                  </a:moveTo>
                  <a:lnTo>
                    <a:pt x="0" y="108"/>
                  </a:lnTo>
                  <a:lnTo>
                    <a:pt x="52" y="55"/>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14" name="Freeform 24"/>
            <p:cNvSpPr>
              <a:spLocks/>
            </p:cNvSpPr>
            <p:nvPr/>
          </p:nvSpPr>
          <p:spPr bwMode="auto">
            <a:xfrm>
              <a:off x="5175" y="1237"/>
              <a:ext cx="64" cy="125"/>
            </a:xfrm>
            <a:custGeom>
              <a:avLst/>
              <a:gdLst>
                <a:gd name="T0" fmla="*/ 0 w 60"/>
                <a:gd name="T1" fmla="*/ 0 h 117"/>
                <a:gd name="T2" fmla="*/ 0 w 60"/>
                <a:gd name="T3" fmla="*/ 141 h 117"/>
                <a:gd name="T4" fmla="*/ 71 w 60"/>
                <a:gd name="T5" fmla="*/ 72 h 117"/>
                <a:gd name="T6" fmla="*/ 0 w 60"/>
                <a:gd name="T7" fmla="*/ 0 h 117"/>
                <a:gd name="T8" fmla="*/ 0 60000 65536"/>
                <a:gd name="T9" fmla="*/ 0 60000 65536"/>
                <a:gd name="T10" fmla="*/ 0 60000 65536"/>
                <a:gd name="T11" fmla="*/ 0 60000 65536"/>
                <a:gd name="T12" fmla="*/ 0 w 60"/>
                <a:gd name="T13" fmla="*/ 0 h 117"/>
                <a:gd name="T14" fmla="*/ 60 w 60"/>
                <a:gd name="T15" fmla="*/ 117 h 117"/>
              </a:gdLst>
              <a:ahLst/>
              <a:cxnLst>
                <a:cxn ang="T8">
                  <a:pos x="T0" y="T1"/>
                </a:cxn>
                <a:cxn ang="T9">
                  <a:pos x="T2" y="T3"/>
                </a:cxn>
                <a:cxn ang="T10">
                  <a:pos x="T4" y="T5"/>
                </a:cxn>
                <a:cxn ang="T11">
                  <a:pos x="T6" y="T7"/>
                </a:cxn>
              </a:cxnLst>
              <a:rect l="T12" t="T13" r="T14" b="T15"/>
              <a:pathLst>
                <a:path w="60" h="117">
                  <a:moveTo>
                    <a:pt x="0" y="0"/>
                  </a:moveTo>
                  <a:lnTo>
                    <a:pt x="0" y="116"/>
                  </a:lnTo>
                  <a:lnTo>
                    <a:pt x="59" y="59"/>
                  </a:lnTo>
                  <a:lnTo>
                    <a:pt x="0" y="0"/>
                  </a:lnTo>
                </a:path>
              </a:pathLst>
            </a:custGeom>
            <a:solidFill>
              <a:srgbClr val="000000"/>
            </a:solidFill>
            <a:ln w="12700" cap="rnd">
              <a:solidFill>
                <a:srgbClr val="000000"/>
              </a:solidFill>
              <a:round/>
              <a:headEnd type="none" w="sm" len="sm"/>
              <a:tailEnd type="none" w="sm" len="sm"/>
            </a:ln>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15" name="Freeform 25"/>
            <p:cNvSpPr>
              <a:spLocks/>
            </p:cNvSpPr>
            <p:nvPr/>
          </p:nvSpPr>
          <p:spPr bwMode="auto">
            <a:xfrm>
              <a:off x="194" y="1484"/>
              <a:ext cx="802" cy="954"/>
            </a:xfrm>
            <a:custGeom>
              <a:avLst/>
              <a:gdLst>
                <a:gd name="T0" fmla="*/ 913 w 751"/>
                <a:gd name="T1" fmla="*/ 1083 h 895"/>
                <a:gd name="T2" fmla="*/ 913 w 751"/>
                <a:gd name="T3" fmla="*/ 0 h 895"/>
                <a:gd name="T4" fmla="*/ 0 w 751"/>
                <a:gd name="T5" fmla="*/ 0 h 895"/>
                <a:gd name="T6" fmla="*/ 0 w 751"/>
                <a:gd name="T7" fmla="*/ 1083 h 895"/>
                <a:gd name="T8" fmla="*/ 913 w 751"/>
                <a:gd name="T9" fmla="*/ 1083 h 895"/>
                <a:gd name="T10" fmla="*/ 0 60000 65536"/>
                <a:gd name="T11" fmla="*/ 0 60000 65536"/>
                <a:gd name="T12" fmla="*/ 0 60000 65536"/>
                <a:gd name="T13" fmla="*/ 0 60000 65536"/>
                <a:gd name="T14" fmla="*/ 0 60000 65536"/>
                <a:gd name="T15" fmla="*/ 0 w 751"/>
                <a:gd name="T16" fmla="*/ 0 h 895"/>
                <a:gd name="T17" fmla="*/ 751 w 751"/>
                <a:gd name="T18" fmla="*/ 895 h 895"/>
              </a:gdLst>
              <a:ahLst/>
              <a:cxnLst>
                <a:cxn ang="T10">
                  <a:pos x="T0" y="T1"/>
                </a:cxn>
                <a:cxn ang="T11">
                  <a:pos x="T2" y="T3"/>
                </a:cxn>
                <a:cxn ang="T12">
                  <a:pos x="T4" y="T5"/>
                </a:cxn>
                <a:cxn ang="T13">
                  <a:pos x="T6" y="T7"/>
                </a:cxn>
                <a:cxn ang="T14">
                  <a:pos x="T8" y="T9"/>
                </a:cxn>
              </a:cxnLst>
              <a:rect l="T15" t="T16" r="T17" b="T18"/>
              <a:pathLst>
                <a:path w="751" h="895">
                  <a:moveTo>
                    <a:pt x="750" y="894"/>
                  </a:moveTo>
                  <a:lnTo>
                    <a:pt x="750" y="0"/>
                  </a:lnTo>
                  <a:lnTo>
                    <a:pt x="0" y="0"/>
                  </a:lnTo>
                  <a:lnTo>
                    <a:pt x="0" y="894"/>
                  </a:lnTo>
                  <a:lnTo>
                    <a:pt x="750" y="89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16" name="Freeform 26"/>
            <p:cNvSpPr>
              <a:spLocks/>
            </p:cNvSpPr>
            <p:nvPr/>
          </p:nvSpPr>
          <p:spPr bwMode="auto">
            <a:xfrm>
              <a:off x="194" y="2485"/>
              <a:ext cx="802" cy="1321"/>
            </a:xfrm>
            <a:custGeom>
              <a:avLst/>
              <a:gdLst>
                <a:gd name="T0" fmla="*/ 913 w 751"/>
                <a:gd name="T1" fmla="*/ 1502 h 1238"/>
                <a:gd name="T2" fmla="*/ 913 w 751"/>
                <a:gd name="T3" fmla="*/ 0 h 1238"/>
                <a:gd name="T4" fmla="*/ 0 w 751"/>
                <a:gd name="T5" fmla="*/ 0 h 1238"/>
                <a:gd name="T6" fmla="*/ 0 w 751"/>
                <a:gd name="T7" fmla="*/ 1502 h 1238"/>
                <a:gd name="T8" fmla="*/ 913 w 751"/>
                <a:gd name="T9" fmla="*/ 1502 h 1238"/>
                <a:gd name="T10" fmla="*/ 0 60000 65536"/>
                <a:gd name="T11" fmla="*/ 0 60000 65536"/>
                <a:gd name="T12" fmla="*/ 0 60000 65536"/>
                <a:gd name="T13" fmla="*/ 0 60000 65536"/>
                <a:gd name="T14" fmla="*/ 0 60000 65536"/>
                <a:gd name="T15" fmla="*/ 0 w 751"/>
                <a:gd name="T16" fmla="*/ 0 h 1238"/>
                <a:gd name="T17" fmla="*/ 751 w 751"/>
                <a:gd name="T18" fmla="*/ 1238 h 1238"/>
              </a:gdLst>
              <a:ahLst/>
              <a:cxnLst>
                <a:cxn ang="T10">
                  <a:pos x="T0" y="T1"/>
                </a:cxn>
                <a:cxn ang="T11">
                  <a:pos x="T2" y="T3"/>
                </a:cxn>
                <a:cxn ang="T12">
                  <a:pos x="T4" y="T5"/>
                </a:cxn>
                <a:cxn ang="T13">
                  <a:pos x="T6" y="T7"/>
                </a:cxn>
                <a:cxn ang="T14">
                  <a:pos x="T8" y="T9"/>
                </a:cxn>
              </a:cxnLst>
              <a:rect l="T15" t="T16" r="T17" b="T18"/>
              <a:pathLst>
                <a:path w="751" h="1238">
                  <a:moveTo>
                    <a:pt x="750" y="1237"/>
                  </a:moveTo>
                  <a:lnTo>
                    <a:pt x="750" y="0"/>
                  </a:lnTo>
                  <a:lnTo>
                    <a:pt x="0" y="0"/>
                  </a:lnTo>
                  <a:lnTo>
                    <a:pt x="0" y="1237"/>
                  </a:lnTo>
                  <a:lnTo>
                    <a:pt x="750" y="123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17" name="Freeform 27"/>
            <p:cNvSpPr>
              <a:spLocks/>
            </p:cNvSpPr>
            <p:nvPr/>
          </p:nvSpPr>
          <p:spPr bwMode="auto">
            <a:xfrm>
              <a:off x="1178" y="1434"/>
              <a:ext cx="2104" cy="2429"/>
            </a:xfrm>
            <a:custGeom>
              <a:avLst/>
              <a:gdLst>
                <a:gd name="T0" fmla="*/ 2394 w 1972"/>
                <a:gd name="T1" fmla="*/ 0 h 2261"/>
                <a:gd name="T2" fmla="*/ 2394 w 1972"/>
                <a:gd name="T3" fmla="*/ 2802 h 2261"/>
                <a:gd name="T4" fmla="*/ 0 w 1972"/>
                <a:gd name="T5" fmla="*/ 2802 h 2261"/>
                <a:gd name="T6" fmla="*/ 0 w 1972"/>
                <a:gd name="T7" fmla="*/ 0 h 2261"/>
                <a:gd name="T8" fmla="*/ 2394 w 1972"/>
                <a:gd name="T9" fmla="*/ 0 h 2261"/>
                <a:gd name="T10" fmla="*/ 0 60000 65536"/>
                <a:gd name="T11" fmla="*/ 0 60000 65536"/>
                <a:gd name="T12" fmla="*/ 0 60000 65536"/>
                <a:gd name="T13" fmla="*/ 0 60000 65536"/>
                <a:gd name="T14" fmla="*/ 0 60000 65536"/>
                <a:gd name="T15" fmla="*/ 0 w 1972"/>
                <a:gd name="T16" fmla="*/ 0 h 2261"/>
                <a:gd name="T17" fmla="*/ 1972 w 1972"/>
                <a:gd name="T18" fmla="*/ 2261 h 2261"/>
              </a:gdLst>
              <a:ahLst/>
              <a:cxnLst>
                <a:cxn ang="T10">
                  <a:pos x="T0" y="T1"/>
                </a:cxn>
                <a:cxn ang="T11">
                  <a:pos x="T2" y="T3"/>
                </a:cxn>
                <a:cxn ang="T12">
                  <a:pos x="T4" y="T5"/>
                </a:cxn>
                <a:cxn ang="T13">
                  <a:pos x="T6" y="T7"/>
                </a:cxn>
                <a:cxn ang="T14">
                  <a:pos x="T8" y="T9"/>
                </a:cxn>
              </a:cxnLst>
              <a:rect l="T15" t="T16" r="T17" b="T18"/>
              <a:pathLst>
                <a:path w="1972" h="2261">
                  <a:moveTo>
                    <a:pt x="1971" y="0"/>
                  </a:moveTo>
                  <a:lnTo>
                    <a:pt x="1971" y="2260"/>
                  </a:lnTo>
                  <a:lnTo>
                    <a:pt x="0" y="2260"/>
                  </a:lnTo>
                  <a:lnTo>
                    <a:pt x="0" y="0"/>
                  </a:lnTo>
                  <a:lnTo>
                    <a:pt x="1971" y="0"/>
                  </a:lnTo>
                </a:path>
              </a:pathLst>
            </a:custGeom>
            <a:noFill/>
            <a:ln w="1905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18" name="Line 28"/>
            <p:cNvSpPr>
              <a:spLocks noChangeShapeType="1"/>
            </p:cNvSpPr>
            <p:nvPr/>
          </p:nvSpPr>
          <p:spPr bwMode="auto">
            <a:xfrm>
              <a:off x="4059" y="1453"/>
              <a:ext cx="0" cy="240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919" name="Line 29"/>
            <p:cNvSpPr>
              <a:spLocks noChangeShapeType="1"/>
            </p:cNvSpPr>
            <p:nvPr/>
          </p:nvSpPr>
          <p:spPr bwMode="auto">
            <a:xfrm>
              <a:off x="4583" y="1453"/>
              <a:ext cx="0" cy="240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920" name="Line 30"/>
            <p:cNvSpPr>
              <a:spLocks noChangeShapeType="1"/>
            </p:cNvSpPr>
            <p:nvPr/>
          </p:nvSpPr>
          <p:spPr bwMode="auto">
            <a:xfrm>
              <a:off x="1766" y="1453"/>
              <a:ext cx="0" cy="240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921" name="Line 31"/>
            <p:cNvSpPr>
              <a:spLocks noChangeShapeType="1"/>
            </p:cNvSpPr>
            <p:nvPr/>
          </p:nvSpPr>
          <p:spPr bwMode="auto">
            <a:xfrm>
              <a:off x="2290" y="1456"/>
              <a:ext cx="0" cy="240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922" name="Line 32"/>
            <p:cNvSpPr>
              <a:spLocks noChangeShapeType="1"/>
            </p:cNvSpPr>
            <p:nvPr/>
          </p:nvSpPr>
          <p:spPr bwMode="auto">
            <a:xfrm>
              <a:off x="2817" y="1453"/>
              <a:ext cx="0" cy="240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923" name="Freeform 33"/>
            <p:cNvSpPr>
              <a:spLocks/>
            </p:cNvSpPr>
            <p:nvPr/>
          </p:nvSpPr>
          <p:spPr bwMode="auto">
            <a:xfrm>
              <a:off x="3529" y="1442"/>
              <a:ext cx="1581" cy="2412"/>
            </a:xfrm>
            <a:custGeom>
              <a:avLst/>
              <a:gdLst>
                <a:gd name="T0" fmla="*/ 1799 w 1482"/>
                <a:gd name="T1" fmla="*/ 0 h 2261"/>
                <a:gd name="T2" fmla="*/ 1799 w 1482"/>
                <a:gd name="T3" fmla="*/ 2744 h 2261"/>
                <a:gd name="T4" fmla="*/ 0 w 1482"/>
                <a:gd name="T5" fmla="*/ 2744 h 2261"/>
                <a:gd name="T6" fmla="*/ 0 w 1482"/>
                <a:gd name="T7" fmla="*/ 0 h 2261"/>
                <a:gd name="T8" fmla="*/ 1799 w 1482"/>
                <a:gd name="T9" fmla="*/ 0 h 2261"/>
                <a:gd name="T10" fmla="*/ 0 60000 65536"/>
                <a:gd name="T11" fmla="*/ 0 60000 65536"/>
                <a:gd name="T12" fmla="*/ 0 60000 65536"/>
                <a:gd name="T13" fmla="*/ 0 60000 65536"/>
                <a:gd name="T14" fmla="*/ 0 60000 65536"/>
                <a:gd name="T15" fmla="*/ 0 w 1482"/>
                <a:gd name="T16" fmla="*/ 0 h 2261"/>
                <a:gd name="T17" fmla="*/ 1482 w 1482"/>
                <a:gd name="T18" fmla="*/ 2261 h 2261"/>
              </a:gdLst>
              <a:ahLst/>
              <a:cxnLst>
                <a:cxn ang="T10">
                  <a:pos x="T0" y="T1"/>
                </a:cxn>
                <a:cxn ang="T11">
                  <a:pos x="T2" y="T3"/>
                </a:cxn>
                <a:cxn ang="T12">
                  <a:pos x="T4" y="T5"/>
                </a:cxn>
                <a:cxn ang="T13">
                  <a:pos x="T6" y="T7"/>
                </a:cxn>
                <a:cxn ang="T14">
                  <a:pos x="T8" y="T9"/>
                </a:cxn>
              </a:cxnLst>
              <a:rect l="T15" t="T16" r="T17" b="T18"/>
              <a:pathLst>
                <a:path w="1482" h="2261">
                  <a:moveTo>
                    <a:pt x="1481" y="0"/>
                  </a:moveTo>
                  <a:lnTo>
                    <a:pt x="1481" y="2260"/>
                  </a:lnTo>
                  <a:lnTo>
                    <a:pt x="0" y="2260"/>
                  </a:lnTo>
                  <a:lnTo>
                    <a:pt x="0" y="0"/>
                  </a:lnTo>
                  <a:lnTo>
                    <a:pt x="1481" y="0"/>
                  </a:lnTo>
                </a:path>
              </a:pathLst>
            </a:custGeom>
            <a:noFill/>
            <a:ln w="1905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24" name="Freeform 34"/>
            <p:cNvSpPr>
              <a:spLocks/>
            </p:cNvSpPr>
            <p:nvPr/>
          </p:nvSpPr>
          <p:spPr bwMode="auto">
            <a:xfrm>
              <a:off x="5590" y="3585"/>
              <a:ext cx="91" cy="44"/>
            </a:xfrm>
            <a:custGeom>
              <a:avLst/>
              <a:gdLst>
                <a:gd name="T0" fmla="*/ 101 w 86"/>
                <a:gd name="T1" fmla="*/ 0 h 41"/>
                <a:gd name="T2" fmla="*/ 0 w 86"/>
                <a:gd name="T3" fmla="*/ 0 h 41"/>
                <a:gd name="T4" fmla="*/ 53 w 86"/>
                <a:gd name="T5" fmla="*/ 49 h 41"/>
                <a:gd name="T6" fmla="*/ 101 w 86"/>
                <a:gd name="T7" fmla="*/ 0 h 41"/>
                <a:gd name="T8" fmla="*/ 0 60000 65536"/>
                <a:gd name="T9" fmla="*/ 0 60000 65536"/>
                <a:gd name="T10" fmla="*/ 0 60000 65536"/>
                <a:gd name="T11" fmla="*/ 0 60000 65536"/>
                <a:gd name="T12" fmla="*/ 0 w 86"/>
                <a:gd name="T13" fmla="*/ 0 h 41"/>
                <a:gd name="T14" fmla="*/ 86 w 86"/>
                <a:gd name="T15" fmla="*/ 41 h 41"/>
              </a:gdLst>
              <a:ahLst/>
              <a:cxnLst>
                <a:cxn ang="T8">
                  <a:pos x="T0" y="T1"/>
                </a:cxn>
                <a:cxn ang="T9">
                  <a:pos x="T2" y="T3"/>
                </a:cxn>
                <a:cxn ang="T10">
                  <a:pos x="T4" y="T5"/>
                </a:cxn>
                <a:cxn ang="T11">
                  <a:pos x="T6" y="T7"/>
                </a:cxn>
              </a:cxnLst>
              <a:rect l="T12" t="T13" r="T14" b="T15"/>
              <a:pathLst>
                <a:path w="86" h="41">
                  <a:moveTo>
                    <a:pt x="85" y="0"/>
                  </a:moveTo>
                  <a:lnTo>
                    <a:pt x="0" y="0"/>
                  </a:lnTo>
                  <a:lnTo>
                    <a:pt x="44" y="40"/>
                  </a:lnTo>
                  <a:lnTo>
                    <a:pt x="85"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25" name="Freeform 35"/>
            <p:cNvSpPr>
              <a:spLocks/>
            </p:cNvSpPr>
            <p:nvPr/>
          </p:nvSpPr>
          <p:spPr bwMode="auto">
            <a:xfrm>
              <a:off x="5292" y="3358"/>
              <a:ext cx="346" cy="221"/>
            </a:xfrm>
            <a:custGeom>
              <a:avLst/>
              <a:gdLst>
                <a:gd name="T0" fmla="*/ 0 w 277"/>
                <a:gd name="T1" fmla="*/ 0 h 303"/>
                <a:gd name="T2" fmla="*/ 538 w 277"/>
                <a:gd name="T3" fmla="*/ 0 h 303"/>
                <a:gd name="T4" fmla="*/ 538 w 277"/>
                <a:gd name="T5" fmla="*/ 117 h 303"/>
                <a:gd name="T6" fmla="*/ 0 60000 65536"/>
                <a:gd name="T7" fmla="*/ 0 60000 65536"/>
                <a:gd name="T8" fmla="*/ 0 60000 65536"/>
                <a:gd name="T9" fmla="*/ 0 w 277"/>
                <a:gd name="T10" fmla="*/ 0 h 303"/>
                <a:gd name="T11" fmla="*/ 277 w 277"/>
                <a:gd name="T12" fmla="*/ 303 h 303"/>
              </a:gdLst>
              <a:ahLst/>
              <a:cxnLst>
                <a:cxn ang="T6">
                  <a:pos x="T0" y="T1"/>
                </a:cxn>
                <a:cxn ang="T7">
                  <a:pos x="T2" y="T3"/>
                </a:cxn>
                <a:cxn ang="T8">
                  <a:pos x="T4" y="T5"/>
                </a:cxn>
              </a:cxnLst>
              <a:rect l="T9" t="T10" r="T11" b="T12"/>
              <a:pathLst>
                <a:path w="277" h="303">
                  <a:moveTo>
                    <a:pt x="0" y="0"/>
                  </a:moveTo>
                  <a:lnTo>
                    <a:pt x="276" y="0"/>
                  </a:lnTo>
                  <a:lnTo>
                    <a:pt x="276" y="30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26" name="Freeform 36"/>
            <p:cNvSpPr>
              <a:spLocks/>
            </p:cNvSpPr>
            <p:nvPr/>
          </p:nvSpPr>
          <p:spPr bwMode="auto">
            <a:xfrm>
              <a:off x="5295" y="1442"/>
              <a:ext cx="732" cy="2412"/>
            </a:xfrm>
            <a:custGeom>
              <a:avLst/>
              <a:gdLst>
                <a:gd name="T0" fmla="*/ 1314 w 546"/>
                <a:gd name="T1" fmla="*/ 2744 h 2261"/>
                <a:gd name="T2" fmla="*/ 1314 w 546"/>
                <a:gd name="T3" fmla="*/ 0 h 2261"/>
                <a:gd name="T4" fmla="*/ 0 w 546"/>
                <a:gd name="T5" fmla="*/ 0 h 2261"/>
                <a:gd name="T6" fmla="*/ 0 w 546"/>
                <a:gd name="T7" fmla="*/ 2744 h 2261"/>
                <a:gd name="T8" fmla="*/ 1314 w 546"/>
                <a:gd name="T9" fmla="*/ 2744 h 2261"/>
                <a:gd name="T10" fmla="*/ 0 60000 65536"/>
                <a:gd name="T11" fmla="*/ 0 60000 65536"/>
                <a:gd name="T12" fmla="*/ 0 60000 65536"/>
                <a:gd name="T13" fmla="*/ 0 60000 65536"/>
                <a:gd name="T14" fmla="*/ 0 60000 65536"/>
                <a:gd name="T15" fmla="*/ 0 w 546"/>
                <a:gd name="T16" fmla="*/ 0 h 2261"/>
                <a:gd name="T17" fmla="*/ 546 w 546"/>
                <a:gd name="T18" fmla="*/ 2261 h 2261"/>
              </a:gdLst>
              <a:ahLst/>
              <a:cxnLst>
                <a:cxn ang="T10">
                  <a:pos x="T0" y="T1"/>
                </a:cxn>
                <a:cxn ang="T11">
                  <a:pos x="T2" y="T3"/>
                </a:cxn>
                <a:cxn ang="T12">
                  <a:pos x="T4" y="T5"/>
                </a:cxn>
                <a:cxn ang="T13">
                  <a:pos x="T6" y="T7"/>
                </a:cxn>
                <a:cxn ang="T14">
                  <a:pos x="T8" y="T9"/>
                </a:cxn>
              </a:cxnLst>
              <a:rect l="T15" t="T16" r="T17" b="T18"/>
              <a:pathLst>
                <a:path w="546" h="2261">
                  <a:moveTo>
                    <a:pt x="545" y="2260"/>
                  </a:moveTo>
                  <a:lnTo>
                    <a:pt x="545" y="0"/>
                  </a:lnTo>
                  <a:lnTo>
                    <a:pt x="0" y="0"/>
                  </a:lnTo>
                  <a:lnTo>
                    <a:pt x="0" y="2260"/>
                  </a:lnTo>
                  <a:lnTo>
                    <a:pt x="545" y="2260"/>
                  </a:lnTo>
                </a:path>
              </a:pathLst>
            </a:custGeom>
            <a:noFill/>
            <a:ln w="1905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27" name="Rectangle 37"/>
            <p:cNvSpPr>
              <a:spLocks noChangeArrowheads="1"/>
            </p:cNvSpPr>
            <p:nvPr/>
          </p:nvSpPr>
          <p:spPr bwMode="auto">
            <a:xfrm>
              <a:off x="293" y="1492"/>
              <a:ext cx="576" cy="20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nchor="ctr" anchorCtr="1"/>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r>
                <a:rPr kumimoji="0" lang="fa-IR" sz="1500">
                  <a:solidFill>
                    <a:srgbClr val="000000"/>
                  </a:solidFill>
                  <a:latin typeface="Arial Black" panose="020B0A04020102020204" pitchFamily="34" charset="0"/>
                  <a:cs typeface="B Titr" panose="00000700000000000000" pitchFamily="2" charset="-78"/>
                </a:rPr>
                <a:t>بيروني</a:t>
              </a:r>
              <a:endParaRPr kumimoji="0" lang="en-US" sz="1500">
                <a:solidFill>
                  <a:srgbClr val="000000"/>
                </a:solidFill>
                <a:latin typeface="Arial Black" panose="020B0A04020102020204" pitchFamily="34" charset="0"/>
                <a:cs typeface="B Titr" panose="00000700000000000000" pitchFamily="2" charset="-78"/>
              </a:endParaRPr>
            </a:p>
          </p:txBody>
        </p:sp>
        <p:sp>
          <p:nvSpPr>
            <p:cNvPr id="37928" name="Rectangle 38"/>
            <p:cNvSpPr>
              <a:spLocks noChangeArrowheads="1"/>
            </p:cNvSpPr>
            <p:nvPr/>
          </p:nvSpPr>
          <p:spPr bwMode="auto">
            <a:xfrm>
              <a:off x="1843" y="1174"/>
              <a:ext cx="85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r>
                <a:rPr kumimoji="0" lang="fa-IR" sz="1500">
                  <a:solidFill>
                    <a:srgbClr val="FFFFFF"/>
                  </a:solidFill>
                  <a:latin typeface="Arial Black" panose="020B0A04020102020204" pitchFamily="34" charset="0"/>
                  <a:cs typeface="B Titr" panose="00000700000000000000" pitchFamily="2" charset="-78"/>
                </a:rPr>
                <a:t>تدوين استراتژي</a:t>
              </a:r>
              <a:endParaRPr kumimoji="0" lang="en-US" sz="1500">
                <a:solidFill>
                  <a:srgbClr val="FFFFFF"/>
                </a:solidFill>
                <a:latin typeface="Arial Black" panose="020B0A04020102020204" pitchFamily="34" charset="0"/>
                <a:cs typeface="B Titr" panose="00000700000000000000" pitchFamily="2" charset="-78"/>
              </a:endParaRPr>
            </a:p>
          </p:txBody>
        </p:sp>
        <p:sp>
          <p:nvSpPr>
            <p:cNvPr id="37929" name="Rectangle 39"/>
            <p:cNvSpPr>
              <a:spLocks noChangeArrowheads="1"/>
            </p:cNvSpPr>
            <p:nvPr/>
          </p:nvSpPr>
          <p:spPr bwMode="auto">
            <a:xfrm>
              <a:off x="3883" y="1175"/>
              <a:ext cx="86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r>
                <a:rPr kumimoji="0" lang="fa-IR" sz="1500">
                  <a:solidFill>
                    <a:srgbClr val="FFFFFF"/>
                  </a:solidFill>
                  <a:latin typeface="Arial Black" panose="020B0A04020102020204" pitchFamily="34" charset="0"/>
                  <a:cs typeface="B Titr" panose="00000700000000000000" pitchFamily="2" charset="-78"/>
                </a:rPr>
                <a:t>اجراي استراتژي</a:t>
              </a:r>
              <a:endParaRPr kumimoji="0" lang="en-US" sz="1500">
                <a:solidFill>
                  <a:srgbClr val="FFFFFF"/>
                </a:solidFill>
                <a:latin typeface="Arial Black" panose="020B0A04020102020204" pitchFamily="34" charset="0"/>
                <a:cs typeface="B Titr" panose="00000700000000000000" pitchFamily="2" charset="-78"/>
              </a:endParaRPr>
            </a:p>
          </p:txBody>
        </p:sp>
        <p:sp>
          <p:nvSpPr>
            <p:cNvPr id="37930" name="Freeform 40"/>
            <p:cNvSpPr>
              <a:spLocks/>
            </p:cNvSpPr>
            <p:nvPr/>
          </p:nvSpPr>
          <p:spPr bwMode="auto">
            <a:xfrm>
              <a:off x="5294" y="1148"/>
              <a:ext cx="733" cy="294"/>
            </a:xfrm>
            <a:custGeom>
              <a:avLst/>
              <a:gdLst>
                <a:gd name="T0" fmla="*/ 182 w 1474"/>
                <a:gd name="T1" fmla="*/ 0 h 275"/>
                <a:gd name="T2" fmla="*/ 182 w 1474"/>
                <a:gd name="T3" fmla="*/ 335 h 275"/>
                <a:gd name="T4" fmla="*/ 0 w 1474"/>
                <a:gd name="T5" fmla="*/ 335 h 275"/>
                <a:gd name="T6" fmla="*/ 0 w 1474"/>
                <a:gd name="T7" fmla="*/ 0 h 275"/>
                <a:gd name="T8" fmla="*/ 182 w 1474"/>
                <a:gd name="T9" fmla="*/ 0 h 275"/>
                <a:gd name="T10" fmla="*/ 0 60000 65536"/>
                <a:gd name="T11" fmla="*/ 0 60000 65536"/>
                <a:gd name="T12" fmla="*/ 0 60000 65536"/>
                <a:gd name="T13" fmla="*/ 0 60000 65536"/>
                <a:gd name="T14" fmla="*/ 0 60000 65536"/>
                <a:gd name="T15" fmla="*/ 0 w 1474"/>
                <a:gd name="T16" fmla="*/ 0 h 275"/>
                <a:gd name="T17" fmla="*/ 1474 w 1474"/>
                <a:gd name="T18" fmla="*/ 275 h 275"/>
              </a:gdLst>
              <a:ahLst/>
              <a:cxnLst>
                <a:cxn ang="T10">
                  <a:pos x="T0" y="T1"/>
                </a:cxn>
                <a:cxn ang="T11">
                  <a:pos x="T2" y="T3"/>
                </a:cxn>
                <a:cxn ang="T12">
                  <a:pos x="T4" y="T5"/>
                </a:cxn>
                <a:cxn ang="T13">
                  <a:pos x="T6" y="T7"/>
                </a:cxn>
                <a:cxn ang="T14">
                  <a:pos x="T8" y="T9"/>
                </a:cxn>
              </a:cxnLst>
              <a:rect l="T15" t="T16" r="T17" b="T18"/>
              <a:pathLst>
                <a:path w="1474" h="275">
                  <a:moveTo>
                    <a:pt x="1473" y="0"/>
                  </a:moveTo>
                  <a:lnTo>
                    <a:pt x="1473" y="274"/>
                  </a:lnTo>
                  <a:lnTo>
                    <a:pt x="0" y="274"/>
                  </a:lnTo>
                  <a:lnTo>
                    <a:pt x="0" y="0"/>
                  </a:lnTo>
                  <a:lnTo>
                    <a:pt x="1473" y="0"/>
                  </a:lnTo>
                </a:path>
              </a:pathLst>
            </a:custGeom>
            <a:solidFill>
              <a:srgbClr val="00B6A5"/>
            </a:solidFill>
            <a:ln w="19050" cap="rnd">
              <a:solidFill>
                <a:schemeClr val="tx1"/>
              </a:solidFill>
              <a:round/>
              <a:headEnd type="none" w="sm" len="sm"/>
              <a:tailEnd type="none" w="sm" len="sm"/>
            </a:ln>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31" name="Rectangle 41"/>
            <p:cNvSpPr>
              <a:spLocks noChangeArrowheads="1"/>
            </p:cNvSpPr>
            <p:nvPr/>
          </p:nvSpPr>
          <p:spPr bwMode="auto">
            <a:xfrm>
              <a:off x="5213" y="1176"/>
              <a:ext cx="85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r>
                <a:rPr kumimoji="0" lang="fa-IR" sz="1500">
                  <a:solidFill>
                    <a:schemeClr val="bg1"/>
                  </a:solidFill>
                  <a:latin typeface="Arial Black" panose="020B0A04020102020204" pitchFamily="34" charset="0"/>
                  <a:cs typeface="B Titr" panose="00000700000000000000" pitchFamily="2" charset="-78"/>
                </a:rPr>
                <a:t>ارزيابي و كنترل</a:t>
              </a:r>
              <a:endParaRPr kumimoji="0" lang="en-US" sz="1500">
                <a:solidFill>
                  <a:schemeClr val="bg1"/>
                </a:solidFill>
                <a:latin typeface="Arial Black" panose="020B0A04020102020204" pitchFamily="34" charset="0"/>
                <a:cs typeface="B Titr" panose="00000700000000000000" pitchFamily="2" charset="-78"/>
              </a:endParaRPr>
            </a:p>
          </p:txBody>
        </p:sp>
        <p:sp>
          <p:nvSpPr>
            <p:cNvPr id="37932" name="Freeform 42"/>
            <p:cNvSpPr>
              <a:spLocks/>
            </p:cNvSpPr>
            <p:nvPr/>
          </p:nvSpPr>
          <p:spPr bwMode="auto">
            <a:xfrm>
              <a:off x="144" y="1133"/>
              <a:ext cx="900" cy="308"/>
            </a:xfrm>
            <a:custGeom>
              <a:avLst/>
              <a:gdLst>
                <a:gd name="T0" fmla="*/ 188 w 1968"/>
                <a:gd name="T1" fmla="*/ 0 h 288"/>
                <a:gd name="T2" fmla="*/ 188 w 1968"/>
                <a:gd name="T3" fmla="*/ 351 h 288"/>
                <a:gd name="T4" fmla="*/ 0 w 1968"/>
                <a:gd name="T5" fmla="*/ 351 h 288"/>
                <a:gd name="T6" fmla="*/ 0 w 1968"/>
                <a:gd name="T7" fmla="*/ 0 h 288"/>
                <a:gd name="T8" fmla="*/ 188 w 1968"/>
                <a:gd name="T9" fmla="*/ 0 h 288"/>
                <a:gd name="T10" fmla="*/ 0 60000 65536"/>
                <a:gd name="T11" fmla="*/ 0 60000 65536"/>
                <a:gd name="T12" fmla="*/ 0 60000 65536"/>
                <a:gd name="T13" fmla="*/ 0 60000 65536"/>
                <a:gd name="T14" fmla="*/ 0 60000 65536"/>
                <a:gd name="T15" fmla="*/ 0 w 1968"/>
                <a:gd name="T16" fmla="*/ 0 h 288"/>
                <a:gd name="T17" fmla="*/ 1968 w 1968"/>
                <a:gd name="T18" fmla="*/ 288 h 288"/>
              </a:gdLst>
              <a:ahLst/>
              <a:cxnLst>
                <a:cxn ang="T10">
                  <a:pos x="T0" y="T1"/>
                </a:cxn>
                <a:cxn ang="T11">
                  <a:pos x="T2" y="T3"/>
                </a:cxn>
                <a:cxn ang="T12">
                  <a:pos x="T4" y="T5"/>
                </a:cxn>
                <a:cxn ang="T13">
                  <a:pos x="T6" y="T7"/>
                </a:cxn>
                <a:cxn ang="T14">
                  <a:pos x="T8" y="T9"/>
                </a:cxn>
              </a:cxnLst>
              <a:rect l="T15" t="T16" r="T17" b="T18"/>
              <a:pathLst>
                <a:path w="1968" h="288">
                  <a:moveTo>
                    <a:pt x="1967" y="0"/>
                  </a:moveTo>
                  <a:lnTo>
                    <a:pt x="1967" y="287"/>
                  </a:lnTo>
                  <a:lnTo>
                    <a:pt x="0" y="287"/>
                  </a:lnTo>
                  <a:lnTo>
                    <a:pt x="0" y="0"/>
                  </a:lnTo>
                  <a:lnTo>
                    <a:pt x="1967" y="0"/>
                  </a:lnTo>
                </a:path>
              </a:pathLst>
            </a:custGeom>
            <a:solidFill>
              <a:srgbClr val="00B6A5"/>
            </a:solidFill>
            <a:ln w="19050" cap="rnd">
              <a:solidFill>
                <a:schemeClr val="tx1"/>
              </a:solidFill>
              <a:round/>
              <a:headEnd type="none" w="sm" len="sm"/>
              <a:tailEnd type="none" w="sm" len="sm"/>
            </a:ln>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l">
                <a:spcBef>
                  <a:spcPct val="20000"/>
                </a:spcBef>
                <a:buClr>
                  <a:srgbClr val="A50021"/>
                </a:buClr>
                <a:buFont typeface="Wingdings" panose="05000000000000000000" pitchFamily="2" charset="2"/>
                <a:buChar char="n"/>
              </a:pPr>
              <a:endParaRPr kumimoji="0" lang="fa-IR" sz="2400" b="0">
                <a:latin typeface="Arial Black" panose="020B0A04020102020204" pitchFamily="34" charset="0"/>
                <a:cs typeface="B Titr" panose="00000700000000000000" pitchFamily="2" charset="-78"/>
              </a:endParaRPr>
            </a:p>
          </p:txBody>
        </p:sp>
        <p:sp>
          <p:nvSpPr>
            <p:cNvPr id="37933" name="Rectangle 43"/>
            <p:cNvSpPr>
              <a:spLocks noChangeArrowheads="1"/>
            </p:cNvSpPr>
            <p:nvPr/>
          </p:nvSpPr>
          <p:spPr bwMode="auto">
            <a:xfrm>
              <a:off x="179" y="1175"/>
              <a:ext cx="81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r>
                <a:rPr kumimoji="0" lang="fa-IR" sz="1500">
                  <a:solidFill>
                    <a:srgbClr val="FFFFFF"/>
                  </a:solidFill>
                  <a:latin typeface="Arial Black" panose="020B0A04020102020204" pitchFamily="34" charset="0"/>
                  <a:cs typeface="B Titr" panose="00000700000000000000" pitchFamily="2" charset="-78"/>
                </a:rPr>
                <a:t>بررسي محيطي</a:t>
              </a:r>
              <a:endParaRPr kumimoji="0" lang="en-US" sz="1500">
                <a:solidFill>
                  <a:srgbClr val="FFFFFF"/>
                </a:solidFill>
                <a:latin typeface="Arial Black" panose="020B0A04020102020204" pitchFamily="34" charset="0"/>
                <a:cs typeface="B Titr" panose="00000700000000000000" pitchFamily="2" charset="-78"/>
              </a:endParaRPr>
            </a:p>
          </p:txBody>
        </p:sp>
        <p:sp>
          <p:nvSpPr>
            <p:cNvPr id="37934" name="Line 44"/>
            <p:cNvSpPr>
              <a:spLocks noChangeShapeType="1"/>
            </p:cNvSpPr>
            <p:nvPr/>
          </p:nvSpPr>
          <p:spPr bwMode="auto">
            <a:xfrm>
              <a:off x="5627" y="3853"/>
              <a:ext cx="0" cy="243"/>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35" name="Rectangle 45"/>
            <p:cNvSpPr>
              <a:spLocks noChangeArrowheads="1"/>
            </p:cNvSpPr>
            <p:nvPr/>
          </p:nvSpPr>
          <p:spPr bwMode="auto">
            <a:xfrm>
              <a:off x="291" y="2498"/>
              <a:ext cx="576" cy="20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nchor="ctr" anchorCtr="1"/>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r>
                <a:rPr kumimoji="0" lang="fa-IR" sz="1500">
                  <a:solidFill>
                    <a:srgbClr val="000000"/>
                  </a:solidFill>
                  <a:latin typeface="Arial Black" panose="020B0A04020102020204" pitchFamily="34" charset="0"/>
                  <a:cs typeface="B Titr" panose="00000700000000000000" pitchFamily="2" charset="-78"/>
                </a:rPr>
                <a:t>داخلي</a:t>
              </a:r>
              <a:endParaRPr kumimoji="0" lang="en-US" sz="1500">
                <a:solidFill>
                  <a:srgbClr val="000000"/>
                </a:solidFill>
                <a:latin typeface="Arial Black" panose="020B0A04020102020204" pitchFamily="34" charset="0"/>
                <a:cs typeface="B Titr" panose="00000700000000000000" pitchFamily="2" charset="-78"/>
              </a:endParaRPr>
            </a:p>
          </p:txBody>
        </p:sp>
        <p:sp>
          <p:nvSpPr>
            <p:cNvPr id="37936" name="Rectangle 46"/>
            <p:cNvSpPr>
              <a:spLocks noChangeArrowheads="1"/>
            </p:cNvSpPr>
            <p:nvPr/>
          </p:nvSpPr>
          <p:spPr bwMode="auto">
            <a:xfrm>
              <a:off x="2" y="2682"/>
              <a:ext cx="1167" cy="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lnSpc>
                  <a:spcPct val="80000"/>
                </a:lnSpc>
              </a:pPr>
              <a:r>
                <a:rPr kumimoji="0" lang="fa-IR" sz="1500" b="0">
                  <a:solidFill>
                    <a:srgbClr val="000000"/>
                  </a:solidFill>
                  <a:latin typeface="Arial Black" panose="020B0A04020102020204" pitchFamily="34" charset="0"/>
                  <a:cs typeface="B Titr" panose="00000700000000000000" pitchFamily="2" charset="-78"/>
                </a:rPr>
                <a:t>ساختار</a:t>
              </a:r>
            </a:p>
            <a:p>
              <a:pPr algn="ctr" rtl="1">
                <a:lnSpc>
                  <a:spcPct val="80000"/>
                </a:lnSpc>
              </a:pPr>
              <a:r>
                <a:rPr kumimoji="0" lang="fa-IR" sz="1300" b="0">
                  <a:solidFill>
                    <a:srgbClr val="000000"/>
                  </a:solidFill>
                  <a:latin typeface="Arial Black" panose="020B0A04020102020204" pitchFamily="34" charset="0"/>
                  <a:cs typeface="B Titr" panose="00000700000000000000" pitchFamily="2" charset="-78"/>
                </a:rPr>
                <a:t>(زنجيره فرماندهي)</a:t>
              </a:r>
            </a:p>
            <a:p>
              <a:pPr algn="ctr" rtl="1">
                <a:lnSpc>
                  <a:spcPct val="80000"/>
                </a:lnSpc>
              </a:pPr>
              <a:endParaRPr kumimoji="0" lang="fa-IR" sz="1300" b="0">
                <a:solidFill>
                  <a:srgbClr val="000000"/>
                </a:solidFill>
                <a:latin typeface="Arial Black" panose="020B0A04020102020204" pitchFamily="34" charset="0"/>
                <a:cs typeface="B Titr" panose="00000700000000000000" pitchFamily="2" charset="-78"/>
              </a:endParaRPr>
            </a:p>
            <a:p>
              <a:pPr algn="ctr" rtl="1">
                <a:lnSpc>
                  <a:spcPct val="80000"/>
                </a:lnSpc>
              </a:pPr>
              <a:r>
                <a:rPr kumimoji="0" lang="fa-IR" sz="1500" b="0">
                  <a:solidFill>
                    <a:srgbClr val="000000"/>
                  </a:solidFill>
                  <a:latin typeface="Arial Black" panose="020B0A04020102020204" pitchFamily="34" charset="0"/>
                  <a:cs typeface="B Titr" panose="00000700000000000000" pitchFamily="2" charset="-78"/>
                </a:rPr>
                <a:t>فرهنگ </a:t>
              </a:r>
            </a:p>
            <a:p>
              <a:pPr algn="ctr" rtl="1">
                <a:lnSpc>
                  <a:spcPct val="80000"/>
                </a:lnSpc>
              </a:pPr>
              <a:r>
                <a:rPr kumimoji="0" lang="fa-IR" sz="1300" b="0">
                  <a:solidFill>
                    <a:srgbClr val="000000"/>
                  </a:solidFill>
                  <a:latin typeface="Arial Black" panose="020B0A04020102020204" pitchFamily="34" charset="0"/>
                  <a:cs typeface="B Titr" panose="00000700000000000000" pitchFamily="2" charset="-78"/>
                </a:rPr>
                <a:t>(باورها، انتظارات، ارزشها)</a:t>
              </a:r>
            </a:p>
            <a:p>
              <a:pPr algn="ctr" rtl="1">
                <a:lnSpc>
                  <a:spcPct val="80000"/>
                </a:lnSpc>
              </a:pPr>
              <a:endParaRPr kumimoji="0" lang="fa-IR" sz="1300" b="0">
                <a:solidFill>
                  <a:srgbClr val="000000"/>
                </a:solidFill>
                <a:latin typeface="Arial Black" panose="020B0A04020102020204" pitchFamily="34" charset="0"/>
                <a:cs typeface="B Titr" panose="00000700000000000000" pitchFamily="2" charset="-78"/>
              </a:endParaRPr>
            </a:p>
            <a:p>
              <a:pPr algn="ctr" rtl="1">
                <a:lnSpc>
                  <a:spcPct val="80000"/>
                </a:lnSpc>
              </a:pPr>
              <a:r>
                <a:rPr kumimoji="0" lang="fa-IR" sz="1500" b="0">
                  <a:solidFill>
                    <a:srgbClr val="000000"/>
                  </a:solidFill>
                  <a:latin typeface="Arial Black" panose="020B0A04020102020204" pitchFamily="34" charset="0"/>
                  <a:cs typeface="B Titr" panose="00000700000000000000" pitchFamily="2" charset="-78"/>
                </a:rPr>
                <a:t>منابع</a:t>
              </a:r>
            </a:p>
            <a:p>
              <a:pPr algn="ctr" rtl="1">
                <a:lnSpc>
                  <a:spcPct val="80000"/>
                </a:lnSpc>
              </a:pPr>
              <a:r>
                <a:rPr kumimoji="0" lang="fa-IR" sz="1300" b="0">
                  <a:solidFill>
                    <a:srgbClr val="000000"/>
                  </a:solidFill>
                  <a:latin typeface="Arial Black" panose="020B0A04020102020204" pitchFamily="34" charset="0"/>
                  <a:cs typeface="B Titr" panose="00000700000000000000" pitchFamily="2" charset="-78"/>
                </a:rPr>
                <a:t>(دارايي</a:t>
              </a:r>
              <a:r>
                <a:rPr kumimoji="0" lang="fa-IR" sz="1300" b="0">
                  <a:solidFill>
                    <a:srgbClr val="000000"/>
                  </a:solidFill>
                  <a:latin typeface="Arial Black" panose="020B0A04020102020204" pitchFamily="34" charset="0"/>
                  <a:cs typeface="Mitra" pitchFamily="2" charset="-78"/>
                </a:rPr>
                <a:t>‌</a:t>
              </a:r>
              <a:r>
                <a:rPr kumimoji="0" lang="fa-IR" sz="1300" b="0">
                  <a:solidFill>
                    <a:srgbClr val="000000"/>
                  </a:solidFill>
                  <a:latin typeface="Arial Black" panose="020B0A04020102020204" pitchFamily="34" charset="0"/>
                  <a:cs typeface="B Titr" panose="00000700000000000000" pitchFamily="2" charset="-78"/>
                </a:rPr>
                <a:t>ها، مهارتها،</a:t>
              </a:r>
            </a:p>
            <a:p>
              <a:pPr algn="ctr" rtl="1">
                <a:lnSpc>
                  <a:spcPct val="80000"/>
                </a:lnSpc>
              </a:pPr>
              <a:r>
                <a:rPr kumimoji="0" lang="fa-IR" sz="1300" b="0">
                  <a:solidFill>
                    <a:srgbClr val="000000"/>
                  </a:solidFill>
                  <a:latin typeface="Arial Black" panose="020B0A04020102020204" pitchFamily="34" charset="0"/>
                  <a:cs typeface="B Titr" panose="00000700000000000000" pitchFamily="2" charset="-78"/>
                </a:rPr>
                <a:t> شايستگي</a:t>
              </a:r>
              <a:r>
                <a:rPr kumimoji="0" lang="fa-IR" sz="1300" b="0">
                  <a:solidFill>
                    <a:srgbClr val="000000"/>
                  </a:solidFill>
                  <a:latin typeface="Arial Black" panose="020B0A04020102020204" pitchFamily="34" charset="0"/>
                  <a:cs typeface="Mitra" pitchFamily="2" charset="-78"/>
                </a:rPr>
                <a:t>‌</a:t>
              </a:r>
              <a:r>
                <a:rPr kumimoji="0" lang="fa-IR" sz="1300" b="0">
                  <a:solidFill>
                    <a:srgbClr val="000000"/>
                  </a:solidFill>
                  <a:latin typeface="Arial Black" panose="020B0A04020102020204" pitchFamily="34" charset="0"/>
                  <a:cs typeface="B Titr" panose="00000700000000000000" pitchFamily="2" charset="-78"/>
                </a:rPr>
                <a:t>ها، دانش</a:t>
              </a:r>
              <a:r>
                <a:rPr kumimoji="0" lang="fa-IR" sz="1300" b="0">
                  <a:solidFill>
                    <a:srgbClr val="000000"/>
                  </a:solidFill>
                  <a:latin typeface="Arial Black" panose="020B0A04020102020204" pitchFamily="34" charset="0"/>
                  <a:cs typeface="Mitra" pitchFamily="2" charset="-78"/>
                </a:rPr>
                <a:t>‌</a:t>
              </a:r>
              <a:r>
                <a:rPr kumimoji="0" lang="fa-IR" sz="1300" b="0">
                  <a:solidFill>
                    <a:srgbClr val="000000"/>
                  </a:solidFill>
                  <a:latin typeface="Arial Black" panose="020B0A04020102020204" pitchFamily="34" charset="0"/>
                  <a:cs typeface="B Titr" panose="00000700000000000000" pitchFamily="2" charset="-78"/>
                </a:rPr>
                <a:t>ها)</a:t>
              </a:r>
              <a:endParaRPr kumimoji="0" lang="en-US" sz="1300" b="0">
                <a:solidFill>
                  <a:srgbClr val="000000"/>
                </a:solidFill>
                <a:latin typeface="Arial Black" panose="020B0A04020102020204" pitchFamily="34" charset="0"/>
                <a:cs typeface="B Titr" panose="00000700000000000000" pitchFamily="2" charset="-78"/>
              </a:endParaRPr>
            </a:p>
          </p:txBody>
        </p:sp>
        <p:sp>
          <p:nvSpPr>
            <p:cNvPr id="37937" name="Rectangle 47"/>
            <p:cNvSpPr>
              <a:spLocks noChangeArrowheads="1"/>
            </p:cNvSpPr>
            <p:nvPr/>
          </p:nvSpPr>
          <p:spPr bwMode="auto">
            <a:xfrm>
              <a:off x="1191" y="1454"/>
              <a:ext cx="576" cy="20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nchor="ctr" anchorCtr="1"/>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r>
                <a:rPr kumimoji="0" lang="fa-IR" sz="1500">
                  <a:solidFill>
                    <a:srgbClr val="000000"/>
                  </a:solidFill>
                  <a:latin typeface="Arial Black" panose="020B0A04020102020204" pitchFamily="34" charset="0"/>
                  <a:cs typeface="B Titr" panose="00000700000000000000" pitchFamily="2" charset="-78"/>
                </a:rPr>
                <a:t>مأموريت</a:t>
              </a:r>
              <a:endParaRPr kumimoji="0" lang="en-US" sz="1500">
                <a:solidFill>
                  <a:srgbClr val="000000"/>
                </a:solidFill>
                <a:latin typeface="Arial Black" panose="020B0A04020102020204" pitchFamily="34" charset="0"/>
                <a:cs typeface="B Titr" panose="00000700000000000000" pitchFamily="2" charset="-78"/>
              </a:endParaRPr>
            </a:p>
          </p:txBody>
        </p:sp>
        <p:sp>
          <p:nvSpPr>
            <p:cNvPr id="37938" name="Rectangle 48"/>
            <p:cNvSpPr>
              <a:spLocks noChangeArrowheads="1"/>
            </p:cNvSpPr>
            <p:nvPr/>
          </p:nvSpPr>
          <p:spPr bwMode="auto">
            <a:xfrm>
              <a:off x="1774" y="1758"/>
              <a:ext cx="512" cy="20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nchor="ctr" anchorCtr="1"/>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r>
                <a:rPr kumimoji="0" lang="fa-IR" sz="1500">
                  <a:solidFill>
                    <a:srgbClr val="000000"/>
                  </a:solidFill>
                  <a:latin typeface="Arial Black" panose="020B0A04020102020204" pitchFamily="34" charset="0"/>
                  <a:cs typeface="B Titr" panose="00000700000000000000" pitchFamily="2" charset="-78"/>
                </a:rPr>
                <a:t>اهداف</a:t>
              </a:r>
              <a:endParaRPr kumimoji="0" lang="en-US" sz="1500">
                <a:solidFill>
                  <a:srgbClr val="000000"/>
                </a:solidFill>
                <a:latin typeface="Arial Black" panose="020B0A04020102020204" pitchFamily="34" charset="0"/>
                <a:cs typeface="B Titr" panose="00000700000000000000" pitchFamily="2" charset="-78"/>
              </a:endParaRPr>
            </a:p>
          </p:txBody>
        </p:sp>
        <p:sp>
          <p:nvSpPr>
            <p:cNvPr id="37939" name="Rectangle 49"/>
            <p:cNvSpPr>
              <a:spLocks noChangeArrowheads="1"/>
            </p:cNvSpPr>
            <p:nvPr/>
          </p:nvSpPr>
          <p:spPr bwMode="auto">
            <a:xfrm>
              <a:off x="2298" y="2074"/>
              <a:ext cx="512" cy="20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nchor="ctr" anchorCtr="1"/>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r>
                <a:rPr kumimoji="0" lang="fa-IR" sz="1500">
                  <a:solidFill>
                    <a:srgbClr val="000000"/>
                  </a:solidFill>
                  <a:latin typeface="Arial Black" panose="020B0A04020102020204" pitchFamily="34" charset="0"/>
                  <a:cs typeface="B Titr" panose="00000700000000000000" pitchFamily="2" charset="-78"/>
                </a:rPr>
                <a:t>استراتژي</a:t>
              </a:r>
              <a:r>
                <a:rPr kumimoji="0" lang="fa-IR" sz="1500">
                  <a:solidFill>
                    <a:srgbClr val="000000"/>
                  </a:solidFill>
                  <a:latin typeface="Arial Black" panose="020B0A04020102020204" pitchFamily="34" charset="0"/>
                  <a:cs typeface="Mitra" pitchFamily="2" charset="-78"/>
                </a:rPr>
                <a:t>‌</a:t>
              </a:r>
              <a:r>
                <a:rPr kumimoji="0" lang="fa-IR" sz="1500">
                  <a:solidFill>
                    <a:srgbClr val="000000"/>
                  </a:solidFill>
                  <a:latin typeface="Arial Black" panose="020B0A04020102020204" pitchFamily="34" charset="0"/>
                  <a:cs typeface="B Titr" panose="00000700000000000000" pitchFamily="2" charset="-78"/>
                </a:rPr>
                <a:t>ها</a:t>
              </a:r>
              <a:endParaRPr kumimoji="0" lang="en-US" sz="1500">
                <a:solidFill>
                  <a:srgbClr val="000000"/>
                </a:solidFill>
                <a:latin typeface="Arial Black" panose="020B0A04020102020204" pitchFamily="34" charset="0"/>
                <a:cs typeface="B Titr" panose="00000700000000000000" pitchFamily="2" charset="-78"/>
              </a:endParaRPr>
            </a:p>
          </p:txBody>
        </p:sp>
        <p:sp>
          <p:nvSpPr>
            <p:cNvPr id="37940" name="Rectangle 50"/>
            <p:cNvSpPr>
              <a:spLocks noChangeArrowheads="1"/>
            </p:cNvSpPr>
            <p:nvPr/>
          </p:nvSpPr>
          <p:spPr bwMode="auto">
            <a:xfrm>
              <a:off x="2829" y="2366"/>
              <a:ext cx="449" cy="20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nchor="ctr" anchorCtr="1"/>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r>
                <a:rPr kumimoji="0" lang="fa-IR" sz="1500">
                  <a:solidFill>
                    <a:srgbClr val="000000"/>
                  </a:solidFill>
                  <a:latin typeface="Arial Black" panose="020B0A04020102020204" pitchFamily="34" charset="0"/>
                  <a:cs typeface="B Titr" panose="00000700000000000000" pitchFamily="2" charset="-78"/>
                </a:rPr>
                <a:t>خط</a:t>
              </a:r>
              <a:r>
                <a:rPr kumimoji="0" lang="fa-IR" sz="1500">
                  <a:solidFill>
                    <a:srgbClr val="000000"/>
                  </a:solidFill>
                  <a:latin typeface="Arial Black" panose="020B0A04020102020204" pitchFamily="34" charset="0"/>
                  <a:cs typeface="Mitra" pitchFamily="2" charset="-78"/>
                </a:rPr>
                <a:t>‌</a:t>
              </a:r>
              <a:r>
                <a:rPr kumimoji="0" lang="fa-IR" sz="1500">
                  <a:solidFill>
                    <a:srgbClr val="000000"/>
                  </a:solidFill>
                  <a:latin typeface="Arial Black" panose="020B0A04020102020204" pitchFamily="34" charset="0"/>
                  <a:cs typeface="B Titr" panose="00000700000000000000" pitchFamily="2" charset="-78"/>
                </a:rPr>
                <a:t>مشي</a:t>
              </a:r>
              <a:r>
                <a:rPr kumimoji="0" lang="fa-IR" sz="1500">
                  <a:solidFill>
                    <a:srgbClr val="000000"/>
                  </a:solidFill>
                  <a:latin typeface="Arial Black" panose="020B0A04020102020204" pitchFamily="34" charset="0"/>
                  <a:cs typeface="Mitra" pitchFamily="2" charset="-78"/>
                </a:rPr>
                <a:t>‌</a:t>
              </a:r>
              <a:r>
                <a:rPr kumimoji="0" lang="fa-IR" sz="1500">
                  <a:solidFill>
                    <a:srgbClr val="000000"/>
                  </a:solidFill>
                  <a:latin typeface="Arial Black" panose="020B0A04020102020204" pitchFamily="34" charset="0"/>
                  <a:cs typeface="B Titr" panose="00000700000000000000" pitchFamily="2" charset="-78"/>
                </a:rPr>
                <a:t>ها</a:t>
              </a:r>
              <a:endParaRPr kumimoji="0" lang="en-US" sz="1500">
                <a:solidFill>
                  <a:srgbClr val="000000"/>
                </a:solidFill>
                <a:latin typeface="Arial Black" panose="020B0A04020102020204" pitchFamily="34" charset="0"/>
                <a:cs typeface="B Titr" panose="00000700000000000000" pitchFamily="2" charset="-78"/>
              </a:endParaRPr>
            </a:p>
          </p:txBody>
        </p:sp>
        <p:sp>
          <p:nvSpPr>
            <p:cNvPr id="37941" name="Rectangle 51"/>
            <p:cNvSpPr>
              <a:spLocks noChangeArrowheads="1"/>
            </p:cNvSpPr>
            <p:nvPr/>
          </p:nvSpPr>
          <p:spPr bwMode="auto">
            <a:xfrm>
              <a:off x="3542" y="2670"/>
              <a:ext cx="512" cy="20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nchor="ctr" anchorCtr="1"/>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r>
                <a:rPr kumimoji="0" lang="fa-IR" sz="1500">
                  <a:solidFill>
                    <a:srgbClr val="000000"/>
                  </a:solidFill>
                  <a:latin typeface="Arial Black" panose="020B0A04020102020204" pitchFamily="34" charset="0"/>
                  <a:cs typeface="B Titr" panose="00000700000000000000" pitchFamily="2" charset="-78"/>
                </a:rPr>
                <a:t>برنامه</a:t>
              </a:r>
              <a:r>
                <a:rPr kumimoji="0" lang="fa-IR" sz="1500">
                  <a:solidFill>
                    <a:srgbClr val="000000"/>
                  </a:solidFill>
                  <a:latin typeface="Arial Black" panose="020B0A04020102020204" pitchFamily="34" charset="0"/>
                  <a:cs typeface="Mitra" pitchFamily="2" charset="-78"/>
                </a:rPr>
                <a:t>‌</a:t>
              </a:r>
              <a:r>
                <a:rPr kumimoji="0" lang="fa-IR" sz="1500">
                  <a:solidFill>
                    <a:srgbClr val="000000"/>
                  </a:solidFill>
                  <a:latin typeface="Arial Black" panose="020B0A04020102020204" pitchFamily="34" charset="0"/>
                  <a:cs typeface="B Titr" panose="00000700000000000000" pitchFamily="2" charset="-78"/>
                </a:rPr>
                <a:t>ها</a:t>
              </a:r>
              <a:endParaRPr kumimoji="0" lang="en-US" sz="1500">
                <a:solidFill>
                  <a:srgbClr val="000000"/>
                </a:solidFill>
                <a:latin typeface="Arial Black" panose="020B0A04020102020204" pitchFamily="34" charset="0"/>
                <a:cs typeface="B Titr" panose="00000700000000000000" pitchFamily="2" charset="-78"/>
              </a:endParaRPr>
            </a:p>
          </p:txBody>
        </p:sp>
        <p:sp>
          <p:nvSpPr>
            <p:cNvPr id="37942" name="Rectangle 52"/>
            <p:cNvSpPr>
              <a:spLocks noChangeArrowheads="1"/>
            </p:cNvSpPr>
            <p:nvPr/>
          </p:nvSpPr>
          <p:spPr bwMode="auto">
            <a:xfrm>
              <a:off x="4073" y="2969"/>
              <a:ext cx="501" cy="20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nchor="ctr" anchorCtr="1"/>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r>
                <a:rPr kumimoji="0" lang="fa-IR" sz="1500">
                  <a:solidFill>
                    <a:srgbClr val="000000"/>
                  </a:solidFill>
                  <a:latin typeface="Arial Black" panose="020B0A04020102020204" pitchFamily="34" charset="0"/>
                  <a:cs typeface="B Titr" panose="00000700000000000000" pitchFamily="2" charset="-78"/>
                </a:rPr>
                <a:t>بودجه</a:t>
              </a:r>
              <a:r>
                <a:rPr kumimoji="0" lang="fa-IR" sz="1500">
                  <a:solidFill>
                    <a:srgbClr val="000000"/>
                  </a:solidFill>
                  <a:latin typeface="Arial Black" panose="020B0A04020102020204" pitchFamily="34" charset="0"/>
                  <a:cs typeface="Mitra" pitchFamily="2" charset="-78"/>
                </a:rPr>
                <a:t>‌</a:t>
              </a:r>
              <a:r>
                <a:rPr kumimoji="0" lang="fa-IR" sz="1500">
                  <a:solidFill>
                    <a:srgbClr val="000000"/>
                  </a:solidFill>
                  <a:latin typeface="Arial Black" panose="020B0A04020102020204" pitchFamily="34" charset="0"/>
                  <a:cs typeface="B Titr" panose="00000700000000000000" pitchFamily="2" charset="-78"/>
                </a:rPr>
                <a:t>ها</a:t>
              </a:r>
              <a:endParaRPr kumimoji="0" lang="en-US" sz="1500">
                <a:solidFill>
                  <a:srgbClr val="000000"/>
                </a:solidFill>
                <a:latin typeface="Arial Black" panose="020B0A04020102020204" pitchFamily="34" charset="0"/>
                <a:cs typeface="B Titr" panose="00000700000000000000" pitchFamily="2" charset="-78"/>
              </a:endParaRPr>
            </a:p>
          </p:txBody>
        </p:sp>
        <p:sp>
          <p:nvSpPr>
            <p:cNvPr id="37943" name="Rectangle 53"/>
            <p:cNvSpPr>
              <a:spLocks noChangeArrowheads="1"/>
            </p:cNvSpPr>
            <p:nvPr/>
          </p:nvSpPr>
          <p:spPr bwMode="auto">
            <a:xfrm>
              <a:off x="4595" y="3268"/>
              <a:ext cx="507" cy="20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nchor="ctr" anchorCtr="1"/>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r>
                <a:rPr kumimoji="0" lang="fa-IR" sz="1500">
                  <a:solidFill>
                    <a:srgbClr val="000000"/>
                  </a:solidFill>
                  <a:latin typeface="Arial Black" panose="020B0A04020102020204" pitchFamily="34" charset="0"/>
                  <a:cs typeface="B Titr" panose="00000700000000000000" pitchFamily="2" charset="-78"/>
                </a:rPr>
                <a:t>رويه</a:t>
              </a:r>
              <a:r>
                <a:rPr kumimoji="0" lang="fa-IR" sz="1500">
                  <a:solidFill>
                    <a:srgbClr val="000000"/>
                  </a:solidFill>
                  <a:latin typeface="Arial Black" panose="020B0A04020102020204" pitchFamily="34" charset="0"/>
                  <a:cs typeface="Mitra" pitchFamily="2" charset="-78"/>
                </a:rPr>
                <a:t>‌</a:t>
              </a:r>
              <a:r>
                <a:rPr kumimoji="0" lang="fa-IR" sz="1500">
                  <a:solidFill>
                    <a:srgbClr val="000000"/>
                  </a:solidFill>
                  <a:latin typeface="Arial Black" panose="020B0A04020102020204" pitchFamily="34" charset="0"/>
                  <a:cs typeface="B Titr" panose="00000700000000000000" pitchFamily="2" charset="-78"/>
                </a:rPr>
                <a:t>ها</a:t>
              </a:r>
              <a:endParaRPr kumimoji="0" lang="en-US" sz="1500">
                <a:solidFill>
                  <a:srgbClr val="000000"/>
                </a:solidFill>
                <a:latin typeface="Arial Black" panose="020B0A04020102020204" pitchFamily="34" charset="0"/>
                <a:cs typeface="B Titr" panose="00000700000000000000" pitchFamily="2" charset="-78"/>
              </a:endParaRPr>
            </a:p>
          </p:txBody>
        </p:sp>
        <p:sp>
          <p:nvSpPr>
            <p:cNvPr id="37944" name="Rectangle 54"/>
            <p:cNvSpPr>
              <a:spLocks noChangeArrowheads="1"/>
            </p:cNvSpPr>
            <p:nvPr/>
          </p:nvSpPr>
          <p:spPr bwMode="auto">
            <a:xfrm>
              <a:off x="5308" y="3646"/>
              <a:ext cx="714" cy="20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nchor="ctr" anchorCtr="1"/>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r>
                <a:rPr kumimoji="0" lang="fa-IR" sz="1500">
                  <a:solidFill>
                    <a:srgbClr val="000000"/>
                  </a:solidFill>
                  <a:latin typeface="Arial Black" panose="020B0A04020102020204" pitchFamily="34" charset="0"/>
                  <a:cs typeface="B Titr" panose="00000700000000000000" pitchFamily="2" charset="-78"/>
                </a:rPr>
                <a:t>عملكرد</a:t>
              </a:r>
              <a:endParaRPr kumimoji="0" lang="en-US" sz="1500">
                <a:solidFill>
                  <a:srgbClr val="000000"/>
                </a:solidFill>
                <a:latin typeface="Arial Black" panose="020B0A04020102020204" pitchFamily="34" charset="0"/>
                <a:cs typeface="B Titr" panose="00000700000000000000" pitchFamily="2" charset="-78"/>
              </a:endParaRPr>
            </a:p>
          </p:txBody>
        </p:sp>
        <p:sp>
          <p:nvSpPr>
            <p:cNvPr id="37945" name="Rectangle 55"/>
            <p:cNvSpPr>
              <a:spLocks noChangeArrowheads="1"/>
            </p:cNvSpPr>
            <p:nvPr/>
          </p:nvSpPr>
          <p:spPr bwMode="auto">
            <a:xfrm>
              <a:off x="1237" y="1698"/>
              <a:ext cx="461" cy="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دليل وجودي</a:t>
              </a:r>
            </a:p>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سازمان</a:t>
              </a:r>
              <a:endParaRPr kumimoji="0" lang="en-US" sz="1500" b="0">
                <a:solidFill>
                  <a:srgbClr val="000000"/>
                </a:solidFill>
                <a:latin typeface="Arial Black" panose="020B0A04020102020204" pitchFamily="34" charset="0"/>
                <a:cs typeface="B Titr" panose="00000700000000000000" pitchFamily="2" charset="-78"/>
              </a:endParaRPr>
            </a:p>
          </p:txBody>
        </p:sp>
        <p:sp>
          <p:nvSpPr>
            <p:cNvPr id="37946" name="Rectangle 56"/>
            <p:cNvSpPr>
              <a:spLocks noChangeArrowheads="1"/>
            </p:cNvSpPr>
            <p:nvPr/>
          </p:nvSpPr>
          <p:spPr bwMode="auto">
            <a:xfrm>
              <a:off x="1796" y="1999"/>
              <a:ext cx="461" cy="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lnSpc>
                  <a:spcPct val="90000"/>
                </a:lnSpc>
              </a:pPr>
              <a:r>
                <a:rPr kumimoji="0" lang="fa-IR" sz="1500" b="0" dirty="0">
                  <a:solidFill>
                    <a:srgbClr val="000000"/>
                  </a:solidFill>
                  <a:latin typeface="Arial Black" panose="020B0A04020102020204" pitchFamily="34" charset="0"/>
                  <a:cs typeface="B Titr" panose="00000700000000000000" pitchFamily="2" charset="-78"/>
                </a:rPr>
                <a:t>به چه</a:t>
              </a:r>
            </a:p>
            <a:p>
              <a:pPr algn="ctr" rtl="1">
                <a:lnSpc>
                  <a:spcPct val="90000"/>
                </a:lnSpc>
              </a:pPr>
              <a:r>
                <a:rPr kumimoji="0" lang="fa-IR" sz="1500" b="0" dirty="0">
                  <a:solidFill>
                    <a:srgbClr val="000000"/>
                  </a:solidFill>
                  <a:latin typeface="Arial Black" panose="020B0A04020102020204" pitchFamily="34" charset="0"/>
                  <a:cs typeface="B Titr" panose="00000700000000000000" pitchFamily="2" charset="-78"/>
                </a:rPr>
                <a:t>نتايجي، و </a:t>
              </a:r>
            </a:p>
            <a:p>
              <a:pPr algn="ctr" rtl="1">
                <a:lnSpc>
                  <a:spcPct val="90000"/>
                </a:lnSpc>
              </a:pPr>
              <a:r>
                <a:rPr kumimoji="0" lang="fa-IR" sz="1500" b="0" dirty="0">
                  <a:solidFill>
                    <a:srgbClr val="000000"/>
                  </a:solidFill>
                  <a:latin typeface="Arial Black" panose="020B0A04020102020204" pitchFamily="34" charset="0"/>
                  <a:cs typeface="B Titr" panose="00000700000000000000" pitchFamily="2" charset="-78"/>
                </a:rPr>
                <a:t>در چه زماني</a:t>
              </a:r>
            </a:p>
            <a:p>
              <a:pPr algn="ctr" rtl="1">
                <a:lnSpc>
                  <a:spcPct val="90000"/>
                </a:lnSpc>
              </a:pPr>
              <a:r>
                <a:rPr kumimoji="0" lang="fa-IR" sz="1500" b="0" dirty="0">
                  <a:solidFill>
                    <a:srgbClr val="000000"/>
                  </a:solidFill>
                  <a:latin typeface="Arial Black" panose="020B0A04020102020204" pitchFamily="34" charset="0"/>
                  <a:cs typeface="B Titr" panose="00000700000000000000" pitchFamily="2" charset="-78"/>
                </a:rPr>
                <a:t>مي</a:t>
              </a:r>
              <a:r>
                <a:rPr kumimoji="0" lang="fa-IR" sz="1500" b="0" dirty="0">
                  <a:solidFill>
                    <a:srgbClr val="000000"/>
                  </a:solidFill>
                  <a:latin typeface="Arial Black" panose="020B0A04020102020204" pitchFamily="34" charset="0"/>
                  <a:cs typeface="Mitra" pitchFamily="2" charset="-78"/>
                </a:rPr>
                <a:t>‌</a:t>
              </a:r>
              <a:r>
                <a:rPr kumimoji="0" lang="fa-IR" sz="1500" b="0" dirty="0">
                  <a:solidFill>
                    <a:srgbClr val="000000"/>
                  </a:solidFill>
                  <a:latin typeface="Arial Black" panose="020B0A04020102020204" pitchFamily="34" charset="0"/>
                  <a:cs typeface="B Titr" panose="00000700000000000000" pitchFamily="2" charset="-78"/>
                </a:rPr>
                <a:t>خواهيم</a:t>
              </a:r>
            </a:p>
            <a:p>
              <a:pPr algn="ctr" rtl="1">
                <a:lnSpc>
                  <a:spcPct val="90000"/>
                </a:lnSpc>
              </a:pPr>
              <a:r>
                <a:rPr kumimoji="0" lang="fa-IR" sz="1500" b="0" dirty="0">
                  <a:solidFill>
                    <a:srgbClr val="000000"/>
                  </a:solidFill>
                  <a:latin typeface="Arial Black" panose="020B0A04020102020204" pitchFamily="34" charset="0"/>
                  <a:cs typeface="B Titr" panose="00000700000000000000" pitchFamily="2" charset="-78"/>
                </a:rPr>
                <a:t>برسيم؟</a:t>
              </a:r>
              <a:endParaRPr kumimoji="0" lang="en-US" sz="1500" b="0" dirty="0">
                <a:solidFill>
                  <a:srgbClr val="000000"/>
                </a:solidFill>
                <a:latin typeface="Arial Black" panose="020B0A04020102020204" pitchFamily="34" charset="0"/>
                <a:cs typeface="B Titr" panose="00000700000000000000" pitchFamily="2" charset="-78"/>
              </a:endParaRPr>
            </a:p>
          </p:txBody>
        </p:sp>
        <p:sp>
          <p:nvSpPr>
            <p:cNvPr id="37947" name="Rectangle 57"/>
            <p:cNvSpPr>
              <a:spLocks noChangeArrowheads="1"/>
            </p:cNvSpPr>
            <p:nvPr/>
          </p:nvSpPr>
          <p:spPr bwMode="auto">
            <a:xfrm>
              <a:off x="2319" y="2324"/>
              <a:ext cx="461" cy="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برنامه براي</a:t>
              </a:r>
            </a:p>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رسيدن به</a:t>
              </a:r>
            </a:p>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مأموريت</a:t>
              </a:r>
            </a:p>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و اهداف</a:t>
              </a:r>
              <a:endParaRPr kumimoji="0" lang="en-US" sz="1500" b="0">
                <a:solidFill>
                  <a:srgbClr val="000000"/>
                </a:solidFill>
                <a:latin typeface="Arial Black" panose="020B0A04020102020204" pitchFamily="34" charset="0"/>
                <a:cs typeface="B Titr" panose="00000700000000000000" pitchFamily="2" charset="-78"/>
              </a:endParaRPr>
            </a:p>
          </p:txBody>
        </p:sp>
        <p:sp>
          <p:nvSpPr>
            <p:cNvPr id="37948" name="Rectangle 58"/>
            <p:cNvSpPr>
              <a:spLocks noChangeArrowheads="1"/>
            </p:cNvSpPr>
            <p:nvPr/>
          </p:nvSpPr>
          <p:spPr bwMode="auto">
            <a:xfrm>
              <a:off x="2812" y="2601"/>
              <a:ext cx="461" cy="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خطوط</a:t>
              </a:r>
            </a:p>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راهنماهاي</a:t>
              </a:r>
            </a:p>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گسترده</a:t>
              </a:r>
            </a:p>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براي</a:t>
              </a:r>
            </a:p>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تصميم</a:t>
              </a:r>
              <a:r>
                <a:rPr kumimoji="0" lang="fa-IR" sz="1500" b="0">
                  <a:solidFill>
                    <a:srgbClr val="000000"/>
                  </a:solidFill>
                  <a:latin typeface="Arial Black" panose="020B0A04020102020204" pitchFamily="34" charset="0"/>
                  <a:cs typeface="Mitra" pitchFamily="2" charset="-78"/>
                </a:rPr>
                <a:t>‌</a:t>
              </a:r>
              <a:r>
                <a:rPr kumimoji="0" lang="fa-IR" sz="1500" b="0">
                  <a:solidFill>
                    <a:srgbClr val="000000"/>
                  </a:solidFill>
                  <a:latin typeface="Arial Black" panose="020B0A04020102020204" pitchFamily="34" charset="0"/>
                  <a:cs typeface="B Titr" panose="00000700000000000000" pitchFamily="2" charset="-78"/>
                </a:rPr>
                <a:t>گيري</a:t>
              </a:r>
              <a:endParaRPr kumimoji="0" lang="en-US" sz="1500" b="0">
                <a:solidFill>
                  <a:srgbClr val="000000"/>
                </a:solidFill>
                <a:latin typeface="Arial Black" panose="020B0A04020102020204" pitchFamily="34" charset="0"/>
                <a:cs typeface="B Titr" panose="00000700000000000000" pitchFamily="2" charset="-78"/>
              </a:endParaRPr>
            </a:p>
          </p:txBody>
        </p:sp>
        <p:sp>
          <p:nvSpPr>
            <p:cNvPr id="37949" name="Rectangle 59"/>
            <p:cNvSpPr>
              <a:spLocks noChangeArrowheads="1"/>
            </p:cNvSpPr>
            <p:nvPr/>
          </p:nvSpPr>
          <p:spPr bwMode="auto">
            <a:xfrm>
              <a:off x="3563" y="2908"/>
              <a:ext cx="461" cy="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فعاليت</a:t>
              </a:r>
              <a:r>
                <a:rPr kumimoji="0" lang="fa-IR" sz="1500" b="0">
                  <a:solidFill>
                    <a:srgbClr val="000000"/>
                  </a:solidFill>
                  <a:latin typeface="Arial Black" panose="020B0A04020102020204" pitchFamily="34" charset="0"/>
                  <a:cs typeface="Mitra" pitchFamily="2" charset="-78"/>
                </a:rPr>
                <a:t>‌</a:t>
              </a:r>
              <a:r>
                <a:rPr kumimoji="0" lang="fa-IR" sz="1500" b="0">
                  <a:solidFill>
                    <a:srgbClr val="000000"/>
                  </a:solidFill>
                  <a:latin typeface="Arial Black" panose="020B0A04020102020204" pitchFamily="34" charset="0"/>
                  <a:cs typeface="B Titr" panose="00000700000000000000" pitchFamily="2" charset="-78"/>
                </a:rPr>
                <a:t>هاي</a:t>
              </a:r>
            </a:p>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مورد نياز</a:t>
              </a:r>
            </a:p>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براي انجام</a:t>
              </a:r>
            </a:p>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يك برنامه</a:t>
              </a:r>
              <a:endParaRPr kumimoji="0" lang="en-US" sz="1500" b="0">
                <a:solidFill>
                  <a:srgbClr val="000000"/>
                </a:solidFill>
                <a:latin typeface="Arial Black" panose="020B0A04020102020204" pitchFamily="34" charset="0"/>
                <a:cs typeface="B Titr" panose="00000700000000000000" pitchFamily="2" charset="-78"/>
              </a:endParaRPr>
            </a:p>
          </p:txBody>
        </p:sp>
        <p:sp>
          <p:nvSpPr>
            <p:cNvPr id="37950" name="Rectangle 60"/>
            <p:cNvSpPr>
              <a:spLocks noChangeArrowheads="1"/>
            </p:cNvSpPr>
            <p:nvPr/>
          </p:nvSpPr>
          <p:spPr bwMode="auto">
            <a:xfrm>
              <a:off x="4614" y="2351"/>
              <a:ext cx="461" cy="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توالي گام</a:t>
              </a:r>
              <a:r>
                <a:rPr kumimoji="0" lang="fa-IR" sz="1500" b="0">
                  <a:solidFill>
                    <a:srgbClr val="000000"/>
                  </a:solidFill>
                  <a:latin typeface="Arial Black" panose="020B0A04020102020204" pitchFamily="34" charset="0"/>
                  <a:cs typeface="Mitra" pitchFamily="2" charset="-78"/>
                </a:rPr>
                <a:t>‌</a:t>
              </a:r>
              <a:r>
                <a:rPr kumimoji="0" lang="fa-IR" sz="1500" b="0">
                  <a:solidFill>
                    <a:srgbClr val="000000"/>
                  </a:solidFill>
                  <a:latin typeface="Arial Black" panose="020B0A04020102020204" pitchFamily="34" charset="0"/>
                  <a:cs typeface="B Titr" panose="00000700000000000000" pitchFamily="2" charset="-78"/>
                </a:rPr>
                <a:t>هاي</a:t>
              </a:r>
            </a:p>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مورد نياز</a:t>
              </a:r>
            </a:p>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براي انجام</a:t>
              </a:r>
            </a:p>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يك كار</a:t>
              </a:r>
              <a:endParaRPr kumimoji="0" lang="en-US" sz="1500" b="0">
                <a:solidFill>
                  <a:srgbClr val="000000"/>
                </a:solidFill>
                <a:latin typeface="Arial Black" panose="020B0A04020102020204" pitchFamily="34" charset="0"/>
                <a:cs typeface="B Titr" panose="00000700000000000000" pitchFamily="2" charset="-78"/>
              </a:endParaRPr>
            </a:p>
          </p:txBody>
        </p:sp>
        <p:sp>
          <p:nvSpPr>
            <p:cNvPr id="37951" name="Rectangle 61"/>
            <p:cNvSpPr>
              <a:spLocks noChangeArrowheads="1"/>
            </p:cNvSpPr>
            <p:nvPr/>
          </p:nvSpPr>
          <p:spPr bwMode="auto">
            <a:xfrm>
              <a:off x="5355" y="2652"/>
              <a:ext cx="603" cy="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فرآيند پايش</a:t>
              </a:r>
            </a:p>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و ارزيابي عملكرد</a:t>
              </a:r>
            </a:p>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و انجام اقدامات</a:t>
              </a:r>
            </a:p>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اصلاحي</a:t>
              </a:r>
              <a:endParaRPr kumimoji="0" lang="en-US" sz="1500" b="0">
                <a:solidFill>
                  <a:srgbClr val="000000"/>
                </a:solidFill>
                <a:latin typeface="Arial Black" panose="020B0A04020102020204" pitchFamily="34" charset="0"/>
                <a:cs typeface="B Titr" panose="00000700000000000000" pitchFamily="2" charset="-78"/>
              </a:endParaRPr>
            </a:p>
          </p:txBody>
        </p:sp>
        <p:sp>
          <p:nvSpPr>
            <p:cNvPr id="37952" name="Rectangle 62"/>
            <p:cNvSpPr>
              <a:spLocks noChangeArrowheads="1"/>
            </p:cNvSpPr>
            <p:nvPr/>
          </p:nvSpPr>
          <p:spPr bwMode="auto">
            <a:xfrm>
              <a:off x="4096" y="3207"/>
              <a:ext cx="461" cy="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7" tIns="46034" rIns="92067" bIns="46034"/>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هزينه</a:t>
              </a:r>
              <a:r>
                <a:rPr kumimoji="0" lang="fa-IR" sz="1500" b="0">
                  <a:solidFill>
                    <a:srgbClr val="000000"/>
                  </a:solidFill>
                  <a:latin typeface="Arial Black" panose="020B0A04020102020204" pitchFamily="34" charset="0"/>
                  <a:cs typeface="Mitra" pitchFamily="2" charset="-78"/>
                </a:rPr>
                <a:t>‌</a:t>
              </a:r>
              <a:r>
                <a:rPr kumimoji="0" lang="fa-IR" sz="1500" b="0">
                  <a:solidFill>
                    <a:srgbClr val="000000"/>
                  </a:solidFill>
                  <a:latin typeface="Arial Black" panose="020B0A04020102020204" pitchFamily="34" charset="0"/>
                  <a:cs typeface="B Titr" panose="00000700000000000000" pitchFamily="2" charset="-78"/>
                </a:rPr>
                <a:t>هاي</a:t>
              </a:r>
            </a:p>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اجراي</a:t>
              </a:r>
            </a:p>
            <a:p>
              <a:pPr algn="ctr" rtl="1">
                <a:lnSpc>
                  <a:spcPct val="90000"/>
                </a:lnSpc>
              </a:pPr>
              <a:r>
                <a:rPr kumimoji="0" lang="fa-IR" sz="1500" b="0">
                  <a:solidFill>
                    <a:srgbClr val="000000"/>
                  </a:solidFill>
                  <a:latin typeface="Arial Black" panose="020B0A04020102020204" pitchFamily="34" charset="0"/>
                  <a:cs typeface="B Titr" panose="00000700000000000000" pitchFamily="2" charset="-78"/>
                </a:rPr>
                <a:t>برنامه</a:t>
              </a:r>
              <a:r>
                <a:rPr kumimoji="0" lang="fa-IR" sz="1500" b="0">
                  <a:solidFill>
                    <a:srgbClr val="000000"/>
                  </a:solidFill>
                  <a:latin typeface="Arial Black" panose="020B0A04020102020204" pitchFamily="34" charset="0"/>
                  <a:cs typeface="Mitra" pitchFamily="2" charset="-78"/>
                </a:rPr>
                <a:t>‌‌</a:t>
              </a:r>
              <a:r>
                <a:rPr kumimoji="0" lang="fa-IR" sz="1500" b="0">
                  <a:solidFill>
                    <a:srgbClr val="000000"/>
                  </a:solidFill>
                  <a:latin typeface="Arial Black" panose="020B0A04020102020204" pitchFamily="34" charset="0"/>
                  <a:cs typeface="B Titr" panose="00000700000000000000" pitchFamily="2" charset="-78"/>
                </a:rPr>
                <a:t>ها</a:t>
              </a:r>
              <a:endParaRPr kumimoji="0" lang="en-US" sz="1500" b="0">
                <a:solidFill>
                  <a:srgbClr val="000000"/>
                </a:solidFill>
                <a:latin typeface="Arial Black" panose="020B0A04020102020204" pitchFamily="34" charset="0"/>
                <a:cs typeface="B Titr" panose="00000700000000000000" pitchFamily="2" charset="-78"/>
              </a:endParaRPr>
            </a:p>
          </p:txBody>
        </p:sp>
        <p:sp>
          <p:nvSpPr>
            <p:cNvPr id="37953" name="Line 63"/>
            <p:cNvSpPr>
              <a:spLocks noChangeShapeType="1"/>
            </p:cNvSpPr>
            <p:nvPr/>
          </p:nvSpPr>
          <p:spPr bwMode="auto">
            <a:xfrm>
              <a:off x="1458" y="3859"/>
              <a:ext cx="0" cy="237"/>
            </a:xfrm>
            <a:prstGeom prst="line">
              <a:avLst/>
            </a:prstGeom>
            <a:noFill/>
            <a:ln w="1905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54" name="Line 64"/>
            <p:cNvSpPr>
              <a:spLocks noChangeShapeType="1"/>
            </p:cNvSpPr>
            <p:nvPr/>
          </p:nvSpPr>
          <p:spPr bwMode="auto">
            <a:xfrm>
              <a:off x="2023" y="3860"/>
              <a:ext cx="0" cy="237"/>
            </a:xfrm>
            <a:prstGeom prst="line">
              <a:avLst/>
            </a:prstGeom>
            <a:noFill/>
            <a:ln w="1905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55" name="Line 65"/>
            <p:cNvSpPr>
              <a:spLocks noChangeShapeType="1"/>
            </p:cNvSpPr>
            <p:nvPr/>
          </p:nvSpPr>
          <p:spPr bwMode="auto">
            <a:xfrm>
              <a:off x="2551" y="3854"/>
              <a:ext cx="0" cy="237"/>
            </a:xfrm>
            <a:prstGeom prst="line">
              <a:avLst/>
            </a:prstGeom>
            <a:noFill/>
            <a:ln w="1905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56" name="Line 66"/>
            <p:cNvSpPr>
              <a:spLocks noChangeShapeType="1"/>
            </p:cNvSpPr>
            <p:nvPr/>
          </p:nvSpPr>
          <p:spPr bwMode="auto">
            <a:xfrm>
              <a:off x="3044" y="3855"/>
              <a:ext cx="0" cy="237"/>
            </a:xfrm>
            <a:prstGeom prst="line">
              <a:avLst/>
            </a:prstGeom>
            <a:noFill/>
            <a:ln w="1905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57" name="Line 67"/>
            <p:cNvSpPr>
              <a:spLocks noChangeShapeType="1"/>
            </p:cNvSpPr>
            <p:nvPr/>
          </p:nvSpPr>
          <p:spPr bwMode="auto">
            <a:xfrm>
              <a:off x="3805" y="3854"/>
              <a:ext cx="0" cy="237"/>
            </a:xfrm>
            <a:prstGeom prst="line">
              <a:avLst/>
            </a:prstGeom>
            <a:noFill/>
            <a:ln w="1905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58" name="Line 68"/>
            <p:cNvSpPr>
              <a:spLocks noChangeShapeType="1"/>
            </p:cNvSpPr>
            <p:nvPr/>
          </p:nvSpPr>
          <p:spPr bwMode="auto">
            <a:xfrm>
              <a:off x="4304" y="3855"/>
              <a:ext cx="0" cy="237"/>
            </a:xfrm>
            <a:prstGeom prst="line">
              <a:avLst/>
            </a:prstGeom>
            <a:noFill/>
            <a:ln w="1905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37959" name="Line 69"/>
            <p:cNvSpPr>
              <a:spLocks noChangeShapeType="1"/>
            </p:cNvSpPr>
            <p:nvPr/>
          </p:nvSpPr>
          <p:spPr bwMode="auto">
            <a:xfrm>
              <a:off x="4826" y="3849"/>
              <a:ext cx="0" cy="237"/>
            </a:xfrm>
            <a:prstGeom prst="line">
              <a:avLst/>
            </a:prstGeom>
            <a:noFill/>
            <a:ln w="1905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2E913F20-3FAA-4128-8D06-C3B0AA9DFCF9}" type="slidenum">
              <a:rPr lang="en-US" smtClean="0"/>
              <a:t>68</a:t>
            </a:fld>
            <a:endParaRPr lang="en-US"/>
          </a:p>
        </p:txBody>
      </p:sp>
    </p:spTree>
    <p:extLst>
      <p:ext uri="{BB962C8B-B14F-4D97-AF65-F5344CB8AC3E}">
        <p14:creationId xmlns:p14="http://schemas.microsoft.com/office/powerpoint/2010/main" val="2952222304"/>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F731DBB8-2095-445A-B190-4ED258582A92}" type="slidenum">
              <a:rPr kumimoji="0" lang="ar-SA" sz="1600">
                <a:solidFill>
                  <a:schemeClr val="bg2"/>
                </a:solidFill>
                <a:latin typeface="Albertus Extra Bold" pitchFamily="34" charset="0"/>
                <a:cs typeface="B Yekan" panose="00000400000000000000" pitchFamily="2" charset="-78"/>
              </a:rPr>
              <a:pPr eaLnBrk="1" hangingPunct="1"/>
              <a:t>69</a:t>
            </a:fld>
            <a:endParaRPr kumimoji="0" lang="en-US" sz="1600">
              <a:solidFill>
                <a:schemeClr val="bg2"/>
              </a:solidFill>
              <a:latin typeface="Albertus Extra Bold" pitchFamily="34" charset="0"/>
              <a:cs typeface="B Yekan" panose="00000400000000000000" pitchFamily="2" charset="-78"/>
            </a:endParaRPr>
          </a:p>
        </p:txBody>
      </p:sp>
      <p:graphicFrame>
        <p:nvGraphicFramePr>
          <p:cNvPr id="163842" name="Group 2"/>
          <p:cNvGraphicFramePr>
            <a:graphicFrameLocks noGrp="1"/>
          </p:cNvGraphicFramePr>
          <p:nvPr>
            <p:ph idx="1"/>
            <p:extLst>
              <p:ext uri="{D42A27DB-BD31-4B8C-83A1-F6EECF244321}">
                <p14:modId xmlns:p14="http://schemas.microsoft.com/office/powerpoint/2010/main" val="2788747858"/>
              </p:ext>
            </p:extLst>
          </p:nvPr>
        </p:nvGraphicFramePr>
        <p:xfrm>
          <a:off x="3146612" y="1462088"/>
          <a:ext cx="7557247" cy="5008564"/>
        </p:xfrm>
        <a:graphic>
          <a:graphicData uri="http://schemas.openxmlformats.org/drawingml/2006/table">
            <a:tbl>
              <a:tblPr rtl="1">
                <a:tableStyleId>{5940675A-B579-460E-94D1-54222C63F5DA}</a:tableStyleId>
              </a:tblPr>
              <a:tblGrid>
                <a:gridCol w="4355417">
                  <a:extLst>
                    <a:ext uri="{9D8B030D-6E8A-4147-A177-3AD203B41FA5}">
                      <a16:colId xmlns:a16="http://schemas.microsoft.com/office/drawing/2014/main" val="20000"/>
                    </a:ext>
                  </a:extLst>
                </a:gridCol>
                <a:gridCol w="3201830">
                  <a:extLst>
                    <a:ext uri="{9D8B030D-6E8A-4147-A177-3AD203B41FA5}">
                      <a16:colId xmlns:a16="http://schemas.microsoft.com/office/drawing/2014/main" val="20001"/>
                    </a:ext>
                  </a:extLst>
                </a:gridCol>
              </a:tblGrid>
              <a:tr h="350569">
                <a:tc rowSpan="3">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2400" b="1" u="none" strike="noStrike" cap="none" normalizeH="0" baseline="0" dirty="0" smtClean="0">
                          <a:ln>
                            <a:noFill/>
                          </a:ln>
                          <a:effectLst/>
                          <a:cs typeface="B Compset" panose="00000400000000000000" pitchFamily="2" charset="-78"/>
                        </a:rPr>
                        <a:t>استراتژی های یکپارچگی </a:t>
                      </a:r>
                      <a:endParaRPr kumimoji="0" lang="en-US" sz="2400" b="1" u="none" strike="noStrike" cap="none" normalizeH="0" baseline="0" dirty="0" smtClean="0">
                        <a:ln>
                          <a:noFill/>
                        </a:ln>
                        <a:effectLst/>
                        <a:cs typeface="B Compset" panose="00000400000000000000" pitchFamily="2" charset="-78"/>
                      </a:endParaRP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400" b="1" u="none" strike="noStrike" cap="none" normalizeH="0" baseline="0" dirty="0" smtClean="0">
                          <a:ln>
                            <a:noFill/>
                          </a:ln>
                          <a:effectLst/>
                          <a:cs typeface="B Compset" panose="00000400000000000000" pitchFamily="2" charset="-78"/>
                        </a:rPr>
                        <a:t>Integration Strategies</a:t>
                      </a:r>
                      <a:endParaRPr kumimoji="0" lang="en-US" sz="2400" b="1" i="0" u="none" strike="noStrike" cap="none" normalizeH="0" baseline="0" dirty="0" smtClean="0">
                        <a:ln>
                          <a:noFill/>
                        </a:ln>
                        <a:solidFill>
                          <a:schemeClr val="tx1"/>
                        </a:solidFill>
                        <a:effectLst/>
                        <a:latin typeface="Times New Roman" pitchFamily="18" charset="0"/>
                        <a:cs typeface="B Compset" panose="00000400000000000000" pitchFamily="2" charset="-78"/>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1700" b="1" u="none" strike="noStrike" cap="none" normalizeH="0" baseline="0" smtClean="0">
                          <a:ln>
                            <a:noFill/>
                          </a:ln>
                          <a:effectLst/>
                          <a:cs typeface="B Compset" panose="00000400000000000000" pitchFamily="2" charset="-78"/>
                        </a:rPr>
                        <a:t>یکپارچگی عمودی به بالا</a:t>
                      </a:r>
                      <a:endParaRPr kumimoji="0" lang="en-US" sz="1700" b="1" i="0" u="none" strike="noStrike" cap="none" normalizeH="0" baseline="0" smtClean="0">
                        <a:ln>
                          <a:noFill/>
                        </a:ln>
                        <a:solidFill>
                          <a:schemeClr val="tx1"/>
                        </a:solidFill>
                        <a:effectLst/>
                        <a:latin typeface="Arial" pitchFamily="34" charset="0"/>
                        <a:cs typeface="B Compset" panose="00000400000000000000" pitchFamily="2" charset="-78"/>
                      </a:endParaRPr>
                    </a:p>
                  </a:txBody>
                  <a:tcPr marT="45726" marB="45726" horzOverflow="overflow"/>
                </a:tc>
                <a:extLst>
                  <a:ext uri="{0D108BD9-81ED-4DB2-BD59-A6C34878D82A}">
                    <a16:rowId xmlns:a16="http://schemas.microsoft.com/office/drawing/2014/main" val="10000"/>
                  </a:ext>
                </a:extLst>
              </a:tr>
              <a:tr h="350569">
                <a:tc vMerge="1">
                  <a:txBody>
                    <a:bodyPr/>
                    <a:lstStyle/>
                    <a:p>
                      <a:pPr rtl="1"/>
                      <a:endParaRPr lang="fa-IR"/>
                    </a:p>
                  </a:txBody>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1700" b="1" u="none" strike="noStrike" cap="none" normalizeH="0" baseline="0" smtClean="0">
                          <a:ln>
                            <a:noFill/>
                          </a:ln>
                          <a:effectLst/>
                          <a:cs typeface="B Compset" panose="00000400000000000000" pitchFamily="2" charset="-78"/>
                        </a:rPr>
                        <a:t>یکپارچگی عمودی به پایین</a:t>
                      </a:r>
                      <a:endParaRPr kumimoji="0" lang="en-US" sz="1700" b="1" i="0" u="none" strike="noStrike" cap="none" normalizeH="0" baseline="0" smtClean="0">
                        <a:ln>
                          <a:noFill/>
                        </a:ln>
                        <a:solidFill>
                          <a:schemeClr val="tx1"/>
                        </a:solidFill>
                        <a:effectLst/>
                        <a:latin typeface="Arial" pitchFamily="34" charset="0"/>
                        <a:cs typeface="B Compset" panose="00000400000000000000" pitchFamily="2" charset="-78"/>
                      </a:endParaRPr>
                    </a:p>
                  </a:txBody>
                  <a:tcPr marT="45726" marB="45726" horzOverflow="overflow"/>
                </a:tc>
                <a:extLst>
                  <a:ext uri="{0D108BD9-81ED-4DB2-BD59-A6C34878D82A}">
                    <a16:rowId xmlns:a16="http://schemas.microsoft.com/office/drawing/2014/main" val="10001"/>
                  </a:ext>
                </a:extLst>
              </a:tr>
              <a:tr h="350569">
                <a:tc vMerge="1">
                  <a:txBody>
                    <a:bodyPr/>
                    <a:lstStyle/>
                    <a:p>
                      <a:pPr rtl="1"/>
                      <a:endParaRPr lang="fa-IR"/>
                    </a:p>
                  </a:txBody>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1700" b="1" u="none" strike="noStrike" cap="none" normalizeH="0" baseline="0" smtClean="0">
                          <a:ln>
                            <a:noFill/>
                          </a:ln>
                          <a:effectLst/>
                          <a:cs typeface="B Compset" panose="00000400000000000000" pitchFamily="2" charset="-78"/>
                        </a:rPr>
                        <a:t>یکپارچگی افقی</a:t>
                      </a:r>
                      <a:endParaRPr kumimoji="0" lang="en-US" sz="1700" b="1" i="0" u="none" strike="noStrike" cap="none" normalizeH="0" baseline="0" smtClean="0">
                        <a:ln>
                          <a:noFill/>
                        </a:ln>
                        <a:solidFill>
                          <a:schemeClr val="tx1"/>
                        </a:solidFill>
                        <a:effectLst/>
                        <a:latin typeface="Arial" pitchFamily="34" charset="0"/>
                        <a:cs typeface="B Compset" panose="00000400000000000000" pitchFamily="2" charset="-78"/>
                      </a:endParaRPr>
                    </a:p>
                  </a:txBody>
                  <a:tcPr marT="45726" marB="45726" horzOverflow="overflow"/>
                </a:tc>
                <a:extLst>
                  <a:ext uri="{0D108BD9-81ED-4DB2-BD59-A6C34878D82A}">
                    <a16:rowId xmlns:a16="http://schemas.microsoft.com/office/drawing/2014/main" val="10002"/>
                  </a:ext>
                </a:extLst>
              </a:tr>
              <a:tr h="350569">
                <a:tc rowSpan="3">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2400" b="1" u="none" strike="noStrike" cap="none" normalizeH="0" baseline="0" smtClean="0">
                          <a:ln>
                            <a:noFill/>
                          </a:ln>
                          <a:effectLst/>
                          <a:cs typeface="B Compset" panose="00000400000000000000" pitchFamily="2" charset="-78"/>
                        </a:rPr>
                        <a:t>استراتژی های تمرکز (نفوذ)</a:t>
                      </a:r>
                      <a:endParaRPr kumimoji="0" lang="en-US" sz="2400" b="1" u="none" strike="noStrike" cap="none" normalizeH="0" baseline="0" smtClean="0">
                        <a:ln>
                          <a:noFill/>
                        </a:ln>
                        <a:effectLst/>
                        <a:cs typeface="B Compset" panose="00000400000000000000" pitchFamily="2" charset="-78"/>
                      </a:endParaRP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400" b="1" u="none" strike="noStrike" cap="none" normalizeH="0" baseline="0" smtClean="0">
                          <a:ln>
                            <a:noFill/>
                          </a:ln>
                          <a:effectLst/>
                          <a:cs typeface="B Compset" panose="00000400000000000000" pitchFamily="2" charset="-78"/>
                        </a:rPr>
                        <a:t>Intensive Strategies</a:t>
                      </a:r>
                      <a:endParaRPr kumimoji="0" lang="en-US" sz="2400" b="1" i="0" u="none" strike="noStrike" cap="none" normalizeH="0" baseline="0" smtClean="0">
                        <a:ln>
                          <a:noFill/>
                        </a:ln>
                        <a:solidFill>
                          <a:schemeClr val="tx1"/>
                        </a:solidFill>
                        <a:effectLst/>
                        <a:latin typeface="Times New Roman" pitchFamily="18" charset="0"/>
                        <a:cs typeface="B Compset" panose="00000400000000000000" pitchFamily="2" charset="-78"/>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1700" b="1" u="none" strike="noStrike" cap="none" normalizeH="0" baseline="0" smtClean="0">
                          <a:ln>
                            <a:noFill/>
                          </a:ln>
                          <a:effectLst/>
                          <a:cs typeface="B Compset" panose="00000400000000000000" pitchFamily="2" charset="-78"/>
                        </a:rPr>
                        <a:t>رسوخ در بازار</a:t>
                      </a:r>
                      <a:endParaRPr kumimoji="0" lang="en-US" sz="1700" b="1" i="0" u="none" strike="noStrike" cap="none" normalizeH="0" baseline="0" smtClean="0">
                        <a:ln>
                          <a:noFill/>
                        </a:ln>
                        <a:solidFill>
                          <a:schemeClr val="tx1"/>
                        </a:solidFill>
                        <a:effectLst/>
                        <a:latin typeface="Arial" pitchFamily="34" charset="0"/>
                        <a:cs typeface="B Compset" panose="00000400000000000000" pitchFamily="2" charset="-78"/>
                      </a:endParaRPr>
                    </a:p>
                  </a:txBody>
                  <a:tcPr marT="45726" marB="45726" horzOverflow="overflow"/>
                </a:tc>
                <a:extLst>
                  <a:ext uri="{0D108BD9-81ED-4DB2-BD59-A6C34878D82A}">
                    <a16:rowId xmlns:a16="http://schemas.microsoft.com/office/drawing/2014/main" val="10003"/>
                  </a:ext>
                </a:extLst>
              </a:tr>
              <a:tr h="350569">
                <a:tc vMerge="1">
                  <a:txBody>
                    <a:bodyPr/>
                    <a:lstStyle/>
                    <a:p>
                      <a:pPr rtl="1"/>
                      <a:endParaRPr lang="fa-IR"/>
                    </a:p>
                  </a:txBody>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1700" b="1" u="none" strike="noStrike" cap="none" normalizeH="0" baseline="0" smtClean="0">
                          <a:ln>
                            <a:noFill/>
                          </a:ln>
                          <a:effectLst/>
                          <a:cs typeface="B Compset" panose="00000400000000000000" pitchFamily="2" charset="-78"/>
                        </a:rPr>
                        <a:t>توسعه بازار</a:t>
                      </a:r>
                      <a:endParaRPr kumimoji="0" lang="en-US" sz="1700" b="1" i="0" u="none" strike="noStrike" cap="none" normalizeH="0" baseline="0" smtClean="0">
                        <a:ln>
                          <a:noFill/>
                        </a:ln>
                        <a:solidFill>
                          <a:schemeClr val="tx1"/>
                        </a:solidFill>
                        <a:effectLst/>
                        <a:latin typeface="Arial" pitchFamily="34" charset="0"/>
                        <a:cs typeface="B Compset" panose="00000400000000000000" pitchFamily="2" charset="-78"/>
                      </a:endParaRPr>
                    </a:p>
                  </a:txBody>
                  <a:tcPr marT="45726" marB="45726" horzOverflow="overflow"/>
                </a:tc>
                <a:extLst>
                  <a:ext uri="{0D108BD9-81ED-4DB2-BD59-A6C34878D82A}">
                    <a16:rowId xmlns:a16="http://schemas.microsoft.com/office/drawing/2014/main" val="10004"/>
                  </a:ext>
                </a:extLst>
              </a:tr>
              <a:tr h="350569">
                <a:tc vMerge="1">
                  <a:txBody>
                    <a:bodyPr/>
                    <a:lstStyle/>
                    <a:p>
                      <a:pPr rtl="1"/>
                      <a:endParaRPr lang="fa-IR"/>
                    </a:p>
                  </a:txBody>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1700" b="1" u="none" strike="noStrike" cap="none" normalizeH="0" baseline="0" smtClean="0">
                          <a:ln>
                            <a:noFill/>
                          </a:ln>
                          <a:effectLst/>
                          <a:cs typeface="B Compset" panose="00000400000000000000" pitchFamily="2" charset="-78"/>
                        </a:rPr>
                        <a:t>توسعه محصول</a:t>
                      </a:r>
                      <a:endParaRPr kumimoji="0" lang="en-US" sz="1700" b="1" i="0" u="none" strike="noStrike" cap="none" normalizeH="0" baseline="0" smtClean="0">
                        <a:ln>
                          <a:noFill/>
                        </a:ln>
                        <a:solidFill>
                          <a:schemeClr val="tx1"/>
                        </a:solidFill>
                        <a:effectLst/>
                        <a:latin typeface="Arial" pitchFamily="34" charset="0"/>
                        <a:cs typeface="B Compset" panose="00000400000000000000" pitchFamily="2" charset="-78"/>
                      </a:endParaRPr>
                    </a:p>
                  </a:txBody>
                  <a:tcPr marT="45726" marB="45726" horzOverflow="overflow"/>
                </a:tc>
                <a:extLst>
                  <a:ext uri="{0D108BD9-81ED-4DB2-BD59-A6C34878D82A}">
                    <a16:rowId xmlns:a16="http://schemas.microsoft.com/office/drawing/2014/main" val="10005"/>
                  </a:ext>
                </a:extLst>
              </a:tr>
              <a:tr h="350569">
                <a:tc rowSpan="3">
                  <a:txBody>
                    <a:bodyPr/>
                    <a:lstStyle/>
                    <a:p>
                      <a:pPr marL="0" marR="0" lvl="0" indent="0" algn="ctr" defTabSz="914400" rtl="0" eaLnBrk="1" fontAlgn="base" latinLnBrk="0" hangingPunct="1">
                        <a:lnSpc>
                          <a:spcPct val="90000"/>
                        </a:lnSpc>
                        <a:spcBef>
                          <a:spcPct val="20000"/>
                        </a:spcBef>
                        <a:spcAft>
                          <a:spcPct val="0"/>
                        </a:spcAft>
                        <a:buClrTx/>
                        <a:buSzPct val="85000"/>
                        <a:buFontTx/>
                        <a:buNone/>
                        <a:tabLst/>
                      </a:pPr>
                      <a:r>
                        <a:rPr kumimoji="0" lang="fa-IR" sz="2400" b="1" u="none" strike="noStrike" cap="none" normalizeH="0" baseline="0" smtClean="0">
                          <a:ln>
                            <a:noFill/>
                          </a:ln>
                          <a:effectLst/>
                          <a:cs typeface="B Compset" panose="00000400000000000000" pitchFamily="2" charset="-78"/>
                        </a:rPr>
                        <a:t>استراتژی های تنوع </a:t>
                      </a:r>
                      <a:endParaRPr kumimoji="0" lang="en-US" sz="2400" b="1" u="none" strike="noStrike" cap="none" normalizeH="0" baseline="0" smtClean="0">
                        <a:ln>
                          <a:noFill/>
                        </a:ln>
                        <a:effectLst/>
                        <a:cs typeface="B Compset" panose="00000400000000000000" pitchFamily="2" charset="-78"/>
                      </a:endParaRPr>
                    </a:p>
                    <a:p>
                      <a:pPr marL="0" marR="0" lvl="0" indent="0" algn="ctr" defTabSz="914400" rtl="0" eaLnBrk="1" fontAlgn="base" latinLnBrk="0" hangingPunct="1">
                        <a:lnSpc>
                          <a:spcPct val="90000"/>
                        </a:lnSpc>
                        <a:spcBef>
                          <a:spcPct val="20000"/>
                        </a:spcBef>
                        <a:spcAft>
                          <a:spcPct val="0"/>
                        </a:spcAft>
                        <a:buClrTx/>
                        <a:buSzPct val="85000"/>
                        <a:buFontTx/>
                        <a:buNone/>
                        <a:tabLst/>
                      </a:pPr>
                      <a:r>
                        <a:rPr kumimoji="0" lang="en-US" sz="2400" b="1" u="none" strike="noStrike" cap="none" normalizeH="0" baseline="0" smtClean="0">
                          <a:ln>
                            <a:noFill/>
                          </a:ln>
                          <a:effectLst/>
                          <a:cs typeface="B Compset" panose="00000400000000000000" pitchFamily="2" charset="-78"/>
                        </a:rPr>
                        <a:t>Diversification Strategies</a:t>
                      </a:r>
                      <a:endParaRPr kumimoji="0" lang="en-US" sz="2400" b="1" i="0" u="none" strike="noStrike" cap="none" normalizeH="0" baseline="0" smtClean="0">
                        <a:ln>
                          <a:noFill/>
                        </a:ln>
                        <a:solidFill>
                          <a:schemeClr val="tx1"/>
                        </a:solidFill>
                        <a:effectLst/>
                        <a:latin typeface="Times New Roman" pitchFamily="18" charset="0"/>
                        <a:cs typeface="B Compset" panose="00000400000000000000" pitchFamily="2" charset="-78"/>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1700" b="1" u="none" strike="noStrike" cap="none" normalizeH="0" baseline="0" smtClean="0">
                          <a:ln>
                            <a:noFill/>
                          </a:ln>
                          <a:effectLst/>
                          <a:cs typeface="B Compset" panose="00000400000000000000" pitchFamily="2" charset="-78"/>
                        </a:rPr>
                        <a:t>تنوع همگون</a:t>
                      </a:r>
                      <a:endParaRPr kumimoji="0" lang="en-US" sz="1700" b="1" i="0" u="none" strike="noStrike" cap="none" normalizeH="0" baseline="0" smtClean="0">
                        <a:ln>
                          <a:noFill/>
                        </a:ln>
                        <a:solidFill>
                          <a:schemeClr val="tx1"/>
                        </a:solidFill>
                        <a:effectLst/>
                        <a:latin typeface="Arial" pitchFamily="34" charset="0"/>
                        <a:cs typeface="B Compset" panose="00000400000000000000" pitchFamily="2" charset="-78"/>
                      </a:endParaRPr>
                    </a:p>
                  </a:txBody>
                  <a:tcPr marT="45726" marB="45726" horzOverflow="overflow"/>
                </a:tc>
                <a:extLst>
                  <a:ext uri="{0D108BD9-81ED-4DB2-BD59-A6C34878D82A}">
                    <a16:rowId xmlns:a16="http://schemas.microsoft.com/office/drawing/2014/main" val="10006"/>
                  </a:ext>
                </a:extLst>
              </a:tr>
              <a:tr h="350569">
                <a:tc vMerge="1">
                  <a:txBody>
                    <a:bodyPr/>
                    <a:lstStyle/>
                    <a:p>
                      <a:pPr rtl="1"/>
                      <a:endParaRPr lang="fa-IR"/>
                    </a:p>
                  </a:txBody>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1700" b="1" u="none" strike="noStrike" cap="none" normalizeH="0" baseline="0" smtClean="0">
                          <a:ln>
                            <a:noFill/>
                          </a:ln>
                          <a:effectLst/>
                          <a:cs typeface="B Compset" panose="00000400000000000000" pitchFamily="2" charset="-78"/>
                        </a:rPr>
                        <a:t>تنوع افقی</a:t>
                      </a:r>
                      <a:endParaRPr kumimoji="0" lang="en-US" sz="1700" b="1" i="0" u="none" strike="noStrike" cap="none" normalizeH="0" baseline="0" smtClean="0">
                        <a:ln>
                          <a:noFill/>
                        </a:ln>
                        <a:solidFill>
                          <a:schemeClr val="tx1"/>
                        </a:solidFill>
                        <a:effectLst/>
                        <a:latin typeface="Arial" pitchFamily="34" charset="0"/>
                        <a:cs typeface="B Compset" panose="00000400000000000000" pitchFamily="2" charset="-78"/>
                      </a:endParaRPr>
                    </a:p>
                  </a:txBody>
                  <a:tcPr marT="45726" marB="45726" horzOverflow="overflow"/>
                </a:tc>
                <a:extLst>
                  <a:ext uri="{0D108BD9-81ED-4DB2-BD59-A6C34878D82A}">
                    <a16:rowId xmlns:a16="http://schemas.microsoft.com/office/drawing/2014/main" val="10007"/>
                  </a:ext>
                </a:extLst>
              </a:tr>
              <a:tr h="451167">
                <a:tc vMerge="1">
                  <a:txBody>
                    <a:bodyPr/>
                    <a:lstStyle/>
                    <a:p>
                      <a:pPr rtl="1"/>
                      <a:endParaRPr lang="fa-IR"/>
                    </a:p>
                  </a:txBody>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1700" b="1" u="none" strike="noStrike" cap="none" normalizeH="0" baseline="0" dirty="0" smtClean="0">
                          <a:ln>
                            <a:noFill/>
                          </a:ln>
                          <a:effectLst/>
                          <a:cs typeface="B Compset" panose="00000400000000000000" pitchFamily="2" charset="-78"/>
                        </a:rPr>
                        <a:t>تنوع ناهمگون</a:t>
                      </a:r>
                      <a:endParaRPr kumimoji="0" lang="en-US" sz="1700" b="1" i="0" u="none" strike="noStrike" cap="none" normalizeH="0" baseline="0" dirty="0" smtClean="0">
                        <a:ln>
                          <a:noFill/>
                        </a:ln>
                        <a:solidFill>
                          <a:schemeClr val="tx1"/>
                        </a:solidFill>
                        <a:effectLst/>
                        <a:latin typeface="Arial" pitchFamily="34" charset="0"/>
                        <a:cs typeface="B Compset" panose="00000400000000000000" pitchFamily="2" charset="-78"/>
                      </a:endParaRPr>
                    </a:p>
                  </a:txBody>
                  <a:tcPr marT="45726" marB="45726" horzOverflow="overflow"/>
                </a:tc>
                <a:extLst>
                  <a:ext uri="{0D108BD9-81ED-4DB2-BD59-A6C34878D82A}">
                    <a16:rowId xmlns:a16="http://schemas.microsoft.com/office/drawing/2014/main" val="10008"/>
                  </a:ext>
                </a:extLst>
              </a:tr>
              <a:tr h="350569">
                <a:tc rowSpan="5">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fa-IR" sz="1600" b="1" u="none" strike="noStrike" cap="none" normalizeH="0" baseline="0" smtClean="0">
                        <a:ln>
                          <a:noFill/>
                        </a:ln>
                        <a:effectLst/>
                        <a:cs typeface="B Compset" panose="00000400000000000000" pitchFamily="2" charset="-78"/>
                      </a:endParaRP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2400" b="1" u="none" strike="noStrike" cap="none" normalizeH="0" baseline="0" smtClean="0">
                          <a:ln>
                            <a:noFill/>
                          </a:ln>
                          <a:effectLst/>
                          <a:cs typeface="B Compset" panose="00000400000000000000" pitchFamily="2" charset="-78"/>
                        </a:rPr>
                        <a:t>استراتژی های تدافعی </a:t>
                      </a:r>
                      <a:endParaRPr kumimoji="0" lang="en-US" sz="2400" b="1" u="none" strike="noStrike" cap="none" normalizeH="0" baseline="0" smtClean="0">
                        <a:ln>
                          <a:noFill/>
                        </a:ln>
                        <a:effectLst/>
                        <a:cs typeface="B Compset" panose="00000400000000000000" pitchFamily="2" charset="-78"/>
                      </a:endParaRP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400" b="1" u="none" strike="noStrike" cap="none" normalizeH="0" baseline="0" smtClean="0">
                          <a:ln>
                            <a:noFill/>
                          </a:ln>
                          <a:effectLst/>
                          <a:cs typeface="B Compset" panose="00000400000000000000" pitchFamily="2" charset="-78"/>
                        </a:rPr>
                        <a:t>Defensive Strategies</a:t>
                      </a:r>
                      <a:endParaRPr kumimoji="0" lang="en-US" sz="2400" b="1" i="0" u="none" strike="noStrike" cap="none" normalizeH="0" baseline="0" smtClean="0">
                        <a:ln>
                          <a:noFill/>
                        </a:ln>
                        <a:solidFill>
                          <a:schemeClr val="tx1"/>
                        </a:solidFill>
                        <a:effectLst/>
                        <a:latin typeface="Times New Roman" pitchFamily="18" charset="0"/>
                        <a:cs typeface="B Compset" panose="00000400000000000000" pitchFamily="2" charset="-78"/>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1700" b="1" u="none" strike="noStrike" cap="none" normalizeH="0" baseline="0" smtClean="0">
                          <a:ln>
                            <a:noFill/>
                          </a:ln>
                          <a:effectLst/>
                          <a:cs typeface="B Compset" panose="00000400000000000000" pitchFamily="2" charset="-78"/>
                        </a:rPr>
                        <a:t>مشارکت </a:t>
                      </a:r>
                      <a:endParaRPr kumimoji="0" lang="en-US" sz="1700" b="1" i="0" u="none" strike="noStrike" cap="none" normalizeH="0" baseline="0" smtClean="0">
                        <a:ln>
                          <a:noFill/>
                        </a:ln>
                        <a:solidFill>
                          <a:schemeClr val="tx1"/>
                        </a:solidFill>
                        <a:effectLst/>
                        <a:latin typeface="Arial" pitchFamily="34" charset="0"/>
                        <a:cs typeface="B Compset" panose="00000400000000000000" pitchFamily="2" charset="-78"/>
                      </a:endParaRPr>
                    </a:p>
                  </a:txBody>
                  <a:tcPr marT="45726" marB="45726" horzOverflow="overflow"/>
                </a:tc>
                <a:extLst>
                  <a:ext uri="{0D108BD9-81ED-4DB2-BD59-A6C34878D82A}">
                    <a16:rowId xmlns:a16="http://schemas.microsoft.com/office/drawing/2014/main" val="10009"/>
                  </a:ext>
                </a:extLst>
              </a:tr>
              <a:tr h="350569">
                <a:tc vMerge="1">
                  <a:txBody>
                    <a:bodyPr/>
                    <a:lstStyle/>
                    <a:p>
                      <a:pPr rtl="1"/>
                      <a:endParaRPr lang="fa-IR"/>
                    </a:p>
                  </a:txBody>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1700" b="1" u="none" strike="noStrike" cap="none" normalizeH="0" baseline="0" smtClean="0">
                          <a:ln>
                            <a:noFill/>
                          </a:ln>
                          <a:effectLst/>
                          <a:cs typeface="B Compset" panose="00000400000000000000" pitchFamily="2" charset="-78"/>
                        </a:rPr>
                        <a:t>کاهش </a:t>
                      </a:r>
                      <a:endParaRPr kumimoji="0" lang="en-US" sz="1700" b="1" i="0" u="none" strike="noStrike" cap="none" normalizeH="0" baseline="0" smtClean="0">
                        <a:ln>
                          <a:noFill/>
                        </a:ln>
                        <a:solidFill>
                          <a:schemeClr val="tx1"/>
                        </a:solidFill>
                        <a:effectLst/>
                        <a:latin typeface="Arial" pitchFamily="34" charset="0"/>
                        <a:cs typeface="B Compset" panose="00000400000000000000" pitchFamily="2" charset="-78"/>
                      </a:endParaRPr>
                    </a:p>
                  </a:txBody>
                  <a:tcPr marT="45726" marB="45726" horzOverflow="overflow"/>
                </a:tc>
                <a:extLst>
                  <a:ext uri="{0D108BD9-81ED-4DB2-BD59-A6C34878D82A}">
                    <a16:rowId xmlns:a16="http://schemas.microsoft.com/office/drawing/2014/main" val="10010"/>
                  </a:ext>
                </a:extLst>
              </a:tr>
              <a:tr h="350569">
                <a:tc vMerge="1">
                  <a:txBody>
                    <a:bodyPr/>
                    <a:lstStyle/>
                    <a:p>
                      <a:pPr rtl="1"/>
                      <a:endParaRPr lang="fa-IR"/>
                    </a:p>
                  </a:txBody>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1700" b="1" u="none" strike="noStrike" cap="none" normalizeH="0" baseline="0" smtClean="0">
                          <a:ln>
                            <a:noFill/>
                          </a:ln>
                          <a:effectLst/>
                          <a:cs typeface="B Compset" panose="00000400000000000000" pitchFamily="2" charset="-78"/>
                        </a:rPr>
                        <a:t>واگذاری</a:t>
                      </a:r>
                      <a:endParaRPr kumimoji="0" lang="en-US" sz="1700" b="1" i="0" u="none" strike="noStrike" cap="none" normalizeH="0" baseline="0" smtClean="0">
                        <a:ln>
                          <a:noFill/>
                        </a:ln>
                        <a:solidFill>
                          <a:schemeClr val="tx1"/>
                        </a:solidFill>
                        <a:effectLst/>
                        <a:latin typeface="Arial" pitchFamily="34" charset="0"/>
                        <a:cs typeface="B Compset" panose="00000400000000000000" pitchFamily="2" charset="-78"/>
                      </a:endParaRPr>
                    </a:p>
                  </a:txBody>
                  <a:tcPr marT="45726" marB="45726" horzOverflow="overflow"/>
                </a:tc>
                <a:extLst>
                  <a:ext uri="{0D108BD9-81ED-4DB2-BD59-A6C34878D82A}">
                    <a16:rowId xmlns:a16="http://schemas.microsoft.com/office/drawing/2014/main" val="10011"/>
                  </a:ext>
                </a:extLst>
              </a:tr>
              <a:tr h="350569">
                <a:tc vMerge="1">
                  <a:txBody>
                    <a:bodyPr/>
                    <a:lstStyle/>
                    <a:p>
                      <a:pPr rtl="1"/>
                      <a:endParaRPr lang="fa-IR"/>
                    </a:p>
                  </a:txBody>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1700" b="1" u="none" strike="noStrike" cap="none" normalizeH="0" baseline="0" smtClean="0">
                          <a:ln>
                            <a:noFill/>
                          </a:ln>
                          <a:effectLst/>
                          <a:cs typeface="B Compset" panose="00000400000000000000" pitchFamily="2" charset="-78"/>
                        </a:rPr>
                        <a:t>انحلال</a:t>
                      </a:r>
                      <a:endParaRPr kumimoji="0" lang="en-US" sz="1700" b="1" i="0" u="none" strike="noStrike" cap="none" normalizeH="0" baseline="0" smtClean="0">
                        <a:ln>
                          <a:noFill/>
                        </a:ln>
                        <a:solidFill>
                          <a:schemeClr val="tx1"/>
                        </a:solidFill>
                        <a:effectLst/>
                        <a:latin typeface="Arial" pitchFamily="34" charset="0"/>
                        <a:cs typeface="B Compset" panose="00000400000000000000" pitchFamily="2" charset="-78"/>
                      </a:endParaRPr>
                    </a:p>
                  </a:txBody>
                  <a:tcPr marT="45726" marB="45726" horzOverflow="overflow"/>
                </a:tc>
                <a:extLst>
                  <a:ext uri="{0D108BD9-81ED-4DB2-BD59-A6C34878D82A}">
                    <a16:rowId xmlns:a16="http://schemas.microsoft.com/office/drawing/2014/main" val="10012"/>
                  </a:ext>
                </a:extLst>
              </a:tr>
              <a:tr h="350569">
                <a:tc vMerge="1">
                  <a:txBody>
                    <a:bodyPr/>
                    <a:lstStyle/>
                    <a:p>
                      <a:pPr rtl="1"/>
                      <a:endParaRPr lang="fa-IR"/>
                    </a:p>
                  </a:txBody>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1700" b="1" u="none" strike="noStrike" cap="none" normalizeH="0" baseline="0" dirty="0" smtClean="0">
                          <a:ln>
                            <a:noFill/>
                          </a:ln>
                          <a:effectLst/>
                          <a:cs typeface="B Compset" panose="00000400000000000000" pitchFamily="2" charset="-78"/>
                        </a:rPr>
                        <a:t>ترکیب/ادغام</a:t>
                      </a:r>
                      <a:endParaRPr kumimoji="0" lang="en-US" sz="1700" b="1" i="0" u="none" strike="noStrike" cap="none" normalizeH="0" baseline="0" dirty="0" smtClean="0">
                        <a:ln>
                          <a:noFill/>
                        </a:ln>
                        <a:solidFill>
                          <a:schemeClr val="tx1"/>
                        </a:solidFill>
                        <a:effectLst/>
                        <a:latin typeface="Arial" pitchFamily="34" charset="0"/>
                        <a:cs typeface="B Compset" panose="00000400000000000000" pitchFamily="2" charset="-78"/>
                      </a:endParaRPr>
                    </a:p>
                  </a:txBody>
                  <a:tcPr marT="45726" marB="45726" horzOverflow="overflow"/>
                </a:tc>
                <a:extLst>
                  <a:ext uri="{0D108BD9-81ED-4DB2-BD59-A6C34878D82A}">
                    <a16:rowId xmlns:a16="http://schemas.microsoft.com/office/drawing/2014/main" val="10013"/>
                  </a:ext>
                </a:extLst>
              </a:tr>
            </a:tbl>
          </a:graphicData>
        </a:graphic>
      </p:graphicFrame>
      <p:sp>
        <p:nvSpPr>
          <p:cNvPr id="60456" name="Rectangle 39"/>
          <p:cNvSpPr>
            <a:spLocks noGrp="1" noChangeArrowheads="1"/>
          </p:cNvSpPr>
          <p:nvPr>
            <p:ph type="title"/>
          </p:nvPr>
        </p:nvSpPr>
        <p:spPr bwMode="auto">
          <a:xfrm>
            <a:off x="4355726" y="499650"/>
            <a:ext cx="6408738" cy="576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p>
            <a:pPr algn="r" rtl="1" eaLnBrk="1" hangingPunct="1"/>
            <a:r>
              <a:rPr lang="fa-IR" sz="3000" dirty="0">
                <a:solidFill>
                  <a:srgbClr val="003300"/>
                </a:solidFill>
                <a:cs typeface="B Titr" panose="00000700000000000000" pitchFamily="2" charset="-78"/>
              </a:rPr>
              <a:t>   استراتژی های شرکتی</a:t>
            </a:r>
            <a:r>
              <a:rPr lang="fa-IR" sz="3200" dirty="0">
                <a:solidFill>
                  <a:srgbClr val="003300"/>
                </a:solidFill>
                <a:cs typeface="B Titr" panose="00000700000000000000" pitchFamily="2" charset="-78"/>
              </a:rPr>
              <a:t> </a:t>
            </a:r>
            <a:r>
              <a:rPr lang="en-US" sz="3000" b="1" dirty="0">
                <a:solidFill>
                  <a:srgbClr val="003300"/>
                </a:solidFill>
                <a:latin typeface="Times New Roman" panose="02020603050405020304" pitchFamily="18" charset="0"/>
              </a:rPr>
              <a:t>Corporate-Level</a:t>
            </a:r>
          </a:p>
        </p:txBody>
      </p:sp>
    </p:spTree>
    <p:extLst>
      <p:ext uri="{BB962C8B-B14F-4D97-AF65-F5344CB8AC3E}">
        <p14:creationId xmlns:p14="http://schemas.microsoft.com/office/powerpoint/2010/main" val="1331873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1694329" y="641071"/>
            <a:ext cx="9260555" cy="4965462"/>
          </a:xfrm>
          <a:prstGeom prst="rect">
            <a:avLst/>
          </a:prstGeom>
          <a:noFill/>
          <a:ln w="9525">
            <a:noFill/>
            <a:miter lim="800000"/>
            <a:headEnd/>
            <a:tailEnd/>
          </a:ln>
        </p:spPr>
        <p:txBody>
          <a:bodyPr wrap="square">
            <a:spAutoFit/>
          </a:bodyPr>
          <a:lstStyle/>
          <a:p>
            <a:pPr indent="215900" algn="just" rtl="1">
              <a:lnSpc>
                <a:spcPct val="150000"/>
              </a:lnSpc>
            </a:pPr>
            <a:r>
              <a:rPr lang="fa-IR" sz="4000" b="1" i="1" dirty="0">
                <a:solidFill>
                  <a:srgbClr val="FF0000"/>
                </a:solidFill>
                <a:cs typeface="B Homa" pitchFamily="2" charset="-78"/>
              </a:rPr>
              <a:t>هدف :</a:t>
            </a:r>
            <a:r>
              <a:rPr lang="fa-IR" sz="4000" b="1" dirty="0">
                <a:solidFill>
                  <a:srgbClr val="FF0000"/>
                </a:solidFill>
                <a:cs typeface="B Homa" pitchFamily="2" charset="-78"/>
              </a:rPr>
              <a:t> </a:t>
            </a:r>
            <a:r>
              <a:rPr lang="fa-IR" sz="4000" dirty="0">
                <a:solidFill>
                  <a:srgbClr val="0000FF"/>
                </a:solidFill>
                <a:cs typeface="B Homa" pitchFamily="2" charset="-78"/>
              </a:rPr>
              <a:t>هرآنچه در سازمان صورت مي</a:t>
            </a:r>
            <a:r>
              <a:rPr lang="en-US" sz="4000" dirty="0">
                <a:solidFill>
                  <a:srgbClr val="0000FF"/>
                </a:solidFill>
                <a:cs typeface="B Homa" pitchFamily="2" charset="-78"/>
              </a:rPr>
              <a:t>‎</a:t>
            </a:r>
            <a:r>
              <a:rPr lang="fa-IR" sz="4000" dirty="0">
                <a:solidFill>
                  <a:srgbClr val="0000FF"/>
                </a:solidFill>
                <a:cs typeface="B Homa" pitchFamily="2" charset="-78"/>
              </a:rPr>
              <a:t>گيرد معطوف به آن است.</a:t>
            </a:r>
            <a:endParaRPr lang="en-US" sz="4000" dirty="0">
              <a:solidFill>
                <a:srgbClr val="0000FF"/>
              </a:solidFill>
              <a:cs typeface="B Homa" pitchFamily="2" charset="-78"/>
            </a:endParaRPr>
          </a:p>
          <a:p>
            <a:pPr indent="215900" algn="just" rtl="1">
              <a:lnSpc>
                <a:spcPct val="150000"/>
              </a:lnSpc>
            </a:pPr>
            <a:r>
              <a:rPr lang="fa-IR" sz="4000" b="1" i="1" dirty="0">
                <a:solidFill>
                  <a:srgbClr val="FF0000"/>
                </a:solidFill>
                <a:cs typeface="B Homa" pitchFamily="2" charset="-78"/>
              </a:rPr>
              <a:t>مسير(راه) :</a:t>
            </a:r>
            <a:r>
              <a:rPr lang="fa-IR" sz="4000" b="1" dirty="0">
                <a:solidFill>
                  <a:srgbClr val="FF0000"/>
                </a:solidFill>
                <a:cs typeface="B Homa" pitchFamily="2" charset="-78"/>
              </a:rPr>
              <a:t> </a:t>
            </a:r>
            <a:r>
              <a:rPr lang="fa-IR" sz="4000" dirty="0">
                <a:solidFill>
                  <a:srgbClr val="3333FF"/>
                </a:solidFill>
                <a:cs typeface="B Homa" pitchFamily="2" charset="-78"/>
              </a:rPr>
              <a:t>محل عبور جهت رسيدن به هدف</a:t>
            </a:r>
            <a:endParaRPr lang="en-US" sz="4000" dirty="0">
              <a:solidFill>
                <a:srgbClr val="3333FF"/>
              </a:solidFill>
              <a:cs typeface="B Homa" pitchFamily="2" charset="-78"/>
            </a:endParaRPr>
          </a:p>
          <a:p>
            <a:pPr indent="215900" algn="just" rtl="1">
              <a:lnSpc>
                <a:spcPct val="150000"/>
              </a:lnSpc>
            </a:pPr>
            <a:r>
              <a:rPr lang="fa-IR" sz="4000" b="1" i="1" dirty="0">
                <a:solidFill>
                  <a:srgbClr val="FF0000"/>
                </a:solidFill>
                <a:cs typeface="B Homa" pitchFamily="2" charset="-78"/>
              </a:rPr>
              <a:t>ابزار (منابع) :</a:t>
            </a:r>
            <a:r>
              <a:rPr lang="fa-IR" sz="4000" b="1" dirty="0">
                <a:solidFill>
                  <a:srgbClr val="FF0000"/>
                </a:solidFill>
                <a:cs typeface="B Homa" pitchFamily="2" charset="-78"/>
              </a:rPr>
              <a:t> </a:t>
            </a:r>
            <a:r>
              <a:rPr lang="fa-IR" sz="4000" dirty="0">
                <a:solidFill>
                  <a:srgbClr val="3333FF"/>
                </a:solidFill>
                <a:cs typeface="B Homa" pitchFamily="2" charset="-78"/>
              </a:rPr>
              <a:t>امكانات و تسهيلات لازم جهت حركت و رسيدن به هدف</a:t>
            </a:r>
          </a:p>
        </p:txBody>
      </p:sp>
      <p:sp>
        <p:nvSpPr>
          <p:cNvPr id="2" name="Slide Number Placeholder 1"/>
          <p:cNvSpPr>
            <a:spLocks noGrp="1"/>
          </p:cNvSpPr>
          <p:nvPr>
            <p:ph type="sldNum" sz="quarter" idx="12"/>
          </p:nvPr>
        </p:nvSpPr>
        <p:spPr/>
        <p:txBody>
          <a:bodyPr/>
          <a:lstStyle/>
          <a:p>
            <a:fld id="{2E913F20-3FAA-4128-8D06-C3B0AA9DFCF9}" type="slidenum">
              <a:rPr lang="en-US" smtClean="0"/>
              <a:t>7</a:t>
            </a:fld>
            <a:endParaRPr lang="en-US"/>
          </a:p>
        </p:txBody>
      </p:sp>
    </p:spTree>
    <p:extLst>
      <p:ext uri="{BB962C8B-B14F-4D97-AF65-F5344CB8AC3E}">
        <p14:creationId xmlns:p14="http://schemas.microsoft.com/office/powerpoint/2010/main" val="3247321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B32AD50F-EE8B-4807-A822-829757592275}" type="slidenum">
              <a:rPr kumimoji="0" lang="ar-SA" sz="1600">
                <a:solidFill>
                  <a:schemeClr val="bg2"/>
                </a:solidFill>
                <a:latin typeface="Albertus Extra Bold" pitchFamily="34" charset="0"/>
                <a:cs typeface="B Yekan" panose="00000400000000000000" pitchFamily="2" charset="-78"/>
              </a:rPr>
              <a:pPr eaLnBrk="1" hangingPunct="1"/>
              <a:t>70</a:t>
            </a:fld>
            <a:endParaRPr kumimoji="0" lang="en-US" sz="1600">
              <a:solidFill>
                <a:schemeClr val="bg2"/>
              </a:solidFill>
              <a:latin typeface="Albertus Extra Bold" pitchFamily="34" charset="0"/>
              <a:cs typeface="B Yekan" panose="00000400000000000000" pitchFamily="2" charset="-78"/>
            </a:endParaRPr>
          </a:p>
        </p:txBody>
      </p:sp>
      <p:sp>
        <p:nvSpPr>
          <p:cNvPr id="61443" name="Rectangle 2"/>
          <p:cNvSpPr>
            <a:spLocks noGrp="1" noChangeArrowheads="1"/>
          </p:cNvSpPr>
          <p:nvPr>
            <p:ph type="title"/>
          </p:nvPr>
        </p:nvSpPr>
        <p:spPr bwMode="auto">
          <a:xfrm>
            <a:off x="3186953" y="394081"/>
            <a:ext cx="7808447" cy="576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r" rtl="1" eaLnBrk="1" hangingPunct="1"/>
            <a:r>
              <a:rPr lang="fa-IR" sz="2500" dirty="0">
                <a:solidFill>
                  <a:srgbClr val="003300"/>
                </a:solidFill>
                <a:cs typeface="B Titr" panose="00000700000000000000" pitchFamily="2" charset="-78"/>
              </a:rPr>
              <a:t>   استراتژی های کسب و کار  ( استراتژی رقابتی) </a:t>
            </a:r>
            <a:r>
              <a:rPr lang="en-US" sz="2500" b="1" dirty="0">
                <a:solidFill>
                  <a:srgbClr val="003300"/>
                </a:solidFill>
                <a:latin typeface="Times New Roman" panose="02020603050405020304" pitchFamily="18" charset="0"/>
              </a:rPr>
              <a:t>Business-Level</a:t>
            </a:r>
          </a:p>
        </p:txBody>
      </p:sp>
      <p:sp>
        <p:nvSpPr>
          <p:cNvPr id="61444" name="Text Box 3"/>
          <p:cNvSpPr txBox="1">
            <a:spLocks noChangeArrowheads="1"/>
          </p:cNvSpPr>
          <p:nvPr/>
        </p:nvSpPr>
        <p:spPr bwMode="auto">
          <a:xfrm>
            <a:off x="995082" y="1570039"/>
            <a:ext cx="10000318" cy="448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justLow" rtl="1" eaLnBrk="1" hangingPunct="1">
              <a:lnSpc>
                <a:spcPct val="120000"/>
              </a:lnSpc>
              <a:spcBef>
                <a:spcPct val="50000"/>
              </a:spcBef>
              <a:buFont typeface="Wingdings" panose="05000000000000000000" pitchFamily="2" charset="2"/>
              <a:buChar char="§"/>
            </a:pPr>
            <a:r>
              <a:rPr kumimoji="0" lang="fa-IR" sz="2800" u="sng" dirty="0">
                <a:latin typeface="Arial" panose="020B0604020202020204" pitchFamily="34" charset="0"/>
                <a:cs typeface="B Titr" panose="00000700000000000000" pitchFamily="2" charset="-78"/>
              </a:rPr>
              <a:t> رهبری هزینه ها    </a:t>
            </a:r>
            <a:r>
              <a:rPr kumimoji="0" lang="en-US" sz="2800" u="sng" dirty="0">
                <a:latin typeface="Times New Roman" panose="02020603050405020304" pitchFamily="18" charset="0"/>
                <a:cs typeface="B Titr" panose="00000700000000000000" pitchFamily="2" charset="-78"/>
              </a:rPr>
              <a:t>Cost Leadership</a:t>
            </a:r>
            <a:r>
              <a:rPr kumimoji="0" lang="fa-IR" sz="2800" u="sng" dirty="0">
                <a:latin typeface="Times New Roman" panose="02020603050405020304" pitchFamily="18" charset="0"/>
                <a:cs typeface="B Titr" panose="00000700000000000000" pitchFamily="2" charset="-78"/>
              </a:rPr>
              <a:t> </a:t>
            </a:r>
          </a:p>
          <a:p>
            <a:pPr algn="justLow" rtl="1" eaLnBrk="1" hangingPunct="1">
              <a:lnSpc>
                <a:spcPct val="120000"/>
              </a:lnSpc>
              <a:spcBef>
                <a:spcPct val="50000"/>
              </a:spcBef>
              <a:buFont typeface="Wingdings" panose="05000000000000000000" pitchFamily="2" charset="2"/>
              <a:buNone/>
            </a:pPr>
            <a:r>
              <a:rPr kumimoji="0" lang="fa-IR" sz="2800" dirty="0">
                <a:latin typeface="Arial" panose="020B0604020202020204" pitchFamily="34" charset="0"/>
                <a:cs typeface="B Nazanin" panose="00000400000000000000" pitchFamily="2" charset="-78"/>
              </a:rPr>
              <a:t>دستیابی به بازار از طریق ارایه محصولات با قیمت بسیار پایین تر از رقبا.</a:t>
            </a:r>
          </a:p>
          <a:p>
            <a:pPr algn="justLow" rtl="1" eaLnBrk="1" hangingPunct="1">
              <a:lnSpc>
                <a:spcPct val="120000"/>
              </a:lnSpc>
              <a:spcBef>
                <a:spcPct val="50000"/>
              </a:spcBef>
              <a:buFont typeface="Wingdings" panose="05000000000000000000" pitchFamily="2" charset="2"/>
              <a:buNone/>
            </a:pPr>
            <a:endParaRPr kumimoji="0" lang="fa-IR" sz="400" dirty="0">
              <a:latin typeface="Arial" panose="020B0604020202020204" pitchFamily="34" charset="0"/>
              <a:cs typeface="B Nazanin" panose="00000400000000000000" pitchFamily="2" charset="-78"/>
            </a:endParaRPr>
          </a:p>
          <a:p>
            <a:pPr algn="justLow" rtl="1" eaLnBrk="1" hangingPunct="1">
              <a:lnSpc>
                <a:spcPct val="120000"/>
              </a:lnSpc>
              <a:spcBef>
                <a:spcPct val="50000"/>
              </a:spcBef>
              <a:buFont typeface="Wingdings" panose="05000000000000000000" pitchFamily="2" charset="2"/>
              <a:buChar char="§"/>
            </a:pPr>
            <a:r>
              <a:rPr kumimoji="0" lang="fa-IR" sz="2800" u="sng" dirty="0">
                <a:latin typeface="Arial" panose="020B0604020202020204" pitchFamily="34" charset="0"/>
                <a:cs typeface="B Titr" panose="00000700000000000000" pitchFamily="2" charset="-78"/>
              </a:rPr>
              <a:t> تمایز محصول    </a:t>
            </a:r>
            <a:r>
              <a:rPr kumimoji="0" lang="en-US" sz="2800" u="sng" dirty="0">
                <a:latin typeface="Times New Roman" panose="02020603050405020304" pitchFamily="18" charset="0"/>
                <a:cs typeface="B Titr" panose="00000700000000000000" pitchFamily="2" charset="-78"/>
              </a:rPr>
              <a:t>Product Differentiation</a:t>
            </a:r>
            <a:endParaRPr kumimoji="0" lang="fa-IR" sz="2800" u="sng" dirty="0">
              <a:latin typeface="Times New Roman" panose="02020603050405020304" pitchFamily="18" charset="0"/>
              <a:cs typeface="B Titr" panose="00000700000000000000" pitchFamily="2" charset="-78"/>
            </a:endParaRPr>
          </a:p>
          <a:p>
            <a:pPr algn="justLow" rtl="1" eaLnBrk="1" hangingPunct="1">
              <a:lnSpc>
                <a:spcPct val="120000"/>
              </a:lnSpc>
              <a:spcBef>
                <a:spcPct val="50000"/>
              </a:spcBef>
              <a:buFont typeface="Wingdings" panose="05000000000000000000" pitchFamily="2" charset="2"/>
              <a:buNone/>
            </a:pPr>
            <a:r>
              <a:rPr kumimoji="0" lang="fa-IR" sz="2800" dirty="0">
                <a:latin typeface="Arial" panose="020B0604020202020204" pitchFamily="34" charset="0"/>
                <a:cs typeface="B Nazanin" panose="00000400000000000000" pitchFamily="2" charset="-78"/>
              </a:rPr>
              <a:t>استفاده از ویژگی های ممتاز و متمایز کننده محصولات و خدمات سازمان برابر رقبا.</a:t>
            </a:r>
          </a:p>
          <a:p>
            <a:pPr algn="justLow" rtl="1" eaLnBrk="1" hangingPunct="1">
              <a:lnSpc>
                <a:spcPct val="120000"/>
              </a:lnSpc>
              <a:spcBef>
                <a:spcPct val="50000"/>
              </a:spcBef>
              <a:buFont typeface="Wingdings" panose="05000000000000000000" pitchFamily="2" charset="2"/>
              <a:buNone/>
            </a:pPr>
            <a:endParaRPr kumimoji="0" lang="fa-IR" sz="400" dirty="0">
              <a:latin typeface="Arial" panose="020B0604020202020204" pitchFamily="34" charset="0"/>
              <a:cs typeface="B Nazanin" panose="00000400000000000000" pitchFamily="2" charset="-78"/>
            </a:endParaRPr>
          </a:p>
          <a:p>
            <a:pPr algn="justLow" rtl="1" eaLnBrk="1" hangingPunct="1">
              <a:lnSpc>
                <a:spcPct val="120000"/>
              </a:lnSpc>
              <a:spcBef>
                <a:spcPct val="50000"/>
              </a:spcBef>
              <a:buFont typeface="Wingdings" panose="05000000000000000000" pitchFamily="2" charset="2"/>
              <a:buChar char="§"/>
            </a:pPr>
            <a:r>
              <a:rPr kumimoji="0" lang="fa-IR" sz="2800" u="sng" dirty="0">
                <a:latin typeface="Arial" panose="020B0604020202020204" pitchFamily="34" charset="0"/>
                <a:cs typeface="B Titr" panose="00000700000000000000" pitchFamily="2" charset="-78"/>
              </a:rPr>
              <a:t> تمرکز محدود   </a:t>
            </a:r>
            <a:r>
              <a:rPr kumimoji="0" lang="en-US" sz="2800" u="sng" dirty="0">
                <a:latin typeface="Times New Roman" panose="02020603050405020304" pitchFamily="18" charset="0"/>
                <a:cs typeface="B Titr" panose="00000700000000000000" pitchFamily="2" charset="-78"/>
              </a:rPr>
              <a:t>Niche Focus</a:t>
            </a:r>
          </a:p>
          <a:p>
            <a:pPr algn="justLow" rtl="1" eaLnBrk="1" hangingPunct="1">
              <a:lnSpc>
                <a:spcPct val="120000"/>
              </a:lnSpc>
              <a:spcBef>
                <a:spcPct val="50000"/>
              </a:spcBef>
              <a:buFont typeface="Wingdings" panose="05000000000000000000" pitchFamily="2" charset="2"/>
              <a:buNone/>
            </a:pPr>
            <a:r>
              <a:rPr kumimoji="0" lang="fa-IR" sz="2800" dirty="0">
                <a:latin typeface="Arial" panose="020B0604020202020204" pitchFamily="34" charset="0"/>
                <a:cs typeface="B Nazanin" panose="00000400000000000000" pitchFamily="2" charset="-78"/>
              </a:rPr>
              <a:t>تمرکز بر گروه خاصی از مشتریان و بازار.</a:t>
            </a:r>
            <a:endParaRPr kumimoji="0" lang="en-US" sz="2800" dirty="0">
              <a:latin typeface="Arial" panose="020B0604020202020204" pitchFamily="34" charset="0"/>
              <a:cs typeface="B Nazanin" panose="00000400000000000000" pitchFamily="2" charset="-78"/>
            </a:endParaRPr>
          </a:p>
        </p:txBody>
      </p:sp>
    </p:spTree>
    <p:extLst>
      <p:ext uri="{BB962C8B-B14F-4D97-AF65-F5344CB8AC3E}">
        <p14:creationId xmlns:p14="http://schemas.microsoft.com/office/powerpoint/2010/main" val="32204656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D6D523D0-5420-4213-9E2D-FDB0D84C4416}" type="slidenum">
              <a:rPr kumimoji="0" lang="ar-SA" sz="1600">
                <a:solidFill>
                  <a:schemeClr val="bg2"/>
                </a:solidFill>
                <a:latin typeface="Albertus Extra Bold" pitchFamily="34" charset="0"/>
                <a:cs typeface="B Yekan" panose="00000400000000000000" pitchFamily="2" charset="-78"/>
              </a:rPr>
              <a:pPr eaLnBrk="1" hangingPunct="1"/>
              <a:t>71</a:t>
            </a:fld>
            <a:endParaRPr kumimoji="0" lang="en-US" sz="1600">
              <a:solidFill>
                <a:schemeClr val="bg2"/>
              </a:solidFill>
              <a:latin typeface="Albertus Extra Bold" pitchFamily="34" charset="0"/>
              <a:cs typeface="B Yekan" panose="00000400000000000000" pitchFamily="2" charset="-78"/>
            </a:endParaRPr>
          </a:p>
        </p:txBody>
      </p:sp>
      <p:sp>
        <p:nvSpPr>
          <p:cNvPr id="62467" name="Rectangle 2"/>
          <p:cNvSpPr>
            <a:spLocks noGrp="1" noChangeArrowheads="1"/>
          </p:cNvSpPr>
          <p:nvPr>
            <p:ph type="title"/>
          </p:nvPr>
        </p:nvSpPr>
        <p:spPr bwMode="auto">
          <a:xfrm>
            <a:off x="4214720" y="394081"/>
            <a:ext cx="6697663" cy="576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r" rtl="1" eaLnBrk="1" hangingPunct="1"/>
            <a:r>
              <a:rPr lang="fa-IR" sz="3000" dirty="0">
                <a:solidFill>
                  <a:srgbClr val="003300"/>
                </a:solidFill>
                <a:cs typeface="B Titr" panose="00000700000000000000" pitchFamily="2" charset="-78"/>
              </a:rPr>
              <a:t>   استراتژی های وظیفه ای  </a:t>
            </a:r>
            <a:r>
              <a:rPr lang="en-US" sz="3000" b="1" dirty="0">
                <a:solidFill>
                  <a:srgbClr val="003300"/>
                </a:solidFill>
                <a:latin typeface="Times New Roman" panose="02020603050405020304" pitchFamily="18" charset="0"/>
              </a:rPr>
              <a:t>Functional-Level</a:t>
            </a:r>
          </a:p>
        </p:txBody>
      </p:sp>
      <p:sp>
        <p:nvSpPr>
          <p:cNvPr id="62468" name="Text Box 3"/>
          <p:cNvSpPr txBox="1">
            <a:spLocks noChangeArrowheads="1"/>
          </p:cNvSpPr>
          <p:nvPr/>
        </p:nvSpPr>
        <p:spPr bwMode="auto">
          <a:xfrm>
            <a:off x="1479176" y="1152907"/>
            <a:ext cx="9204607" cy="533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justLow" rtl="1" eaLnBrk="1" hangingPunct="1">
              <a:lnSpc>
                <a:spcPct val="120000"/>
              </a:lnSpc>
              <a:spcBef>
                <a:spcPct val="50000"/>
              </a:spcBef>
              <a:buFont typeface="Wingdings" panose="05000000000000000000" pitchFamily="2" charset="2"/>
              <a:buNone/>
            </a:pPr>
            <a:r>
              <a:rPr kumimoji="0" lang="fa-IR" sz="3200" dirty="0">
                <a:latin typeface="Arial" panose="020B0604020202020204" pitchFamily="34" charset="0"/>
                <a:cs typeface="B Nazanin" panose="00000400000000000000" pitchFamily="2" charset="-78"/>
              </a:rPr>
              <a:t>تمرکز بر بهبود کارایی و اثربخشی عملیات در داخل یک سازمان:</a:t>
            </a:r>
          </a:p>
          <a:p>
            <a:pPr algn="justLow" rtl="1" eaLnBrk="1" hangingPunct="1">
              <a:lnSpc>
                <a:spcPct val="120000"/>
              </a:lnSpc>
              <a:spcBef>
                <a:spcPct val="50000"/>
              </a:spcBef>
              <a:buFont typeface="Wingdings" panose="05000000000000000000" pitchFamily="2" charset="2"/>
              <a:buNone/>
            </a:pPr>
            <a:endParaRPr kumimoji="0" lang="fa-IR" sz="1000" dirty="0">
              <a:latin typeface="Arial" panose="020B0604020202020204" pitchFamily="34" charset="0"/>
              <a:cs typeface="B Nazanin" panose="00000400000000000000" pitchFamily="2" charset="-78"/>
            </a:endParaRPr>
          </a:p>
          <a:p>
            <a:pPr algn="justLow" rtl="1" eaLnBrk="1" hangingPunct="1">
              <a:lnSpc>
                <a:spcPct val="120000"/>
              </a:lnSpc>
              <a:spcBef>
                <a:spcPct val="50000"/>
              </a:spcBef>
              <a:buFont typeface="Wingdings" panose="05000000000000000000" pitchFamily="2" charset="2"/>
              <a:buChar char="§"/>
            </a:pPr>
            <a:r>
              <a:rPr kumimoji="0" lang="fa-IR" sz="2400" dirty="0">
                <a:latin typeface="Arial" panose="020B0604020202020204" pitchFamily="34" charset="0"/>
                <a:cs typeface="B Nazanin" panose="00000400000000000000" pitchFamily="2" charset="-78"/>
              </a:rPr>
              <a:t> استراتژی تولید و عملیات </a:t>
            </a:r>
          </a:p>
          <a:p>
            <a:pPr algn="justLow" rtl="1" eaLnBrk="1" hangingPunct="1">
              <a:lnSpc>
                <a:spcPct val="120000"/>
              </a:lnSpc>
              <a:spcBef>
                <a:spcPct val="50000"/>
              </a:spcBef>
              <a:buFont typeface="Wingdings" panose="05000000000000000000" pitchFamily="2" charset="2"/>
              <a:buChar char="§"/>
            </a:pPr>
            <a:r>
              <a:rPr kumimoji="0" lang="fa-IR" sz="2400" dirty="0">
                <a:latin typeface="Arial" panose="020B0604020202020204" pitchFamily="34" charset="0"/>
                <a:cs typeface="B Nazanin" panose="00000400000000000000" pitchFamily="2" charset="-78"/>
              </a:rPr>
              <a:t> استراتژی بازاریابی </a:t>
            </a:r>
          </a:p>
          <a:p>
            <a:pPr algn="justLow" rtl="1" eaLnBrk="1" hangingPunct="1">
              <a:lnSpc>
                <a:spcPct val="120000"/>
              </a:lnSpc>
              <a:spcBef>
                <a:spcPct val="50000"/>
              </a:spcBef>
              <a:buFont typeface="Wingdings" panose="05000000000000000000" pitchFamily="2" charset="2"/>
              <a:buChar char="§"/>
            </a:pPr>
            <a:r>
              <a:rPr kumimoji="0" lang="fa-IR" sz="2400" dirty="0">
                <a:latin typeface="Arial" panose="020B0604020202020204" pitchFamily="34" charset="0"/>
                <a:cs typeface="B Nazanin" panose="00000400000000000000" pitchFamily="2" charset="-78"/>
              </a:rPr>
              <a:t> استراتژی خرید و مدیریت مواد </a:t>
            </a:r>
          </a:p>
          <a:p>
            <a:pPr algn="justLow" rtl="1" eaLnBrk="1" hangingPunct="1">
              <a:lnSpc>
                <a:spcPct val="120000"/>
              </a:lnSpc>
              <a:spcBef>
                <a:spcPct val="50000"/>
              </a:spcBef>
              <a:buFont typeface="Wingdings" panose="05000000000000000000" pitchFamily="2" charset="2"/>
              <a:buChar char="§"/>
            </a:pPr>
            <a:r>
              <a:rPr kumimoji="0" lang="fa-IR" sz="2400" dirty="0">
                <a:latin typeface="Arial" panose="020B0604020202020204" pitchFamily="34" charset="0"/>
                <a:cs typeface="B Nazanin" panose="00000400000000000000" pitchFamily="2" charset="-78"/>
              </a:rPr>
              <a:t> استراتژی تحقیق و توسعه </a:t>
            </a:r>
            <a:r>
              <a:rPr kumimoji="0" lang="en-US" sz="2400" dirty="0">
                <a:latin typeface="Arial" panose="020B0604020202020204" pitchFamily="34" charset="0"/>
                <a:cs typeface="B Nazanin" panose="00000400000000000000" pitchFamily="2" charset="-78"/>
              </a:rPr>
              <a:t>R&amp;D</a:t>
            </a:r>
            <a:endParaRPr kumimoji="0" lang="fa-IR" sz="2400" dirty="0">
              <a:latin typeface="Arial" panose="020B0604020202020204" pitchFamily="34" charset="0"/>
              <a:cs typeface="B Nazanin" panose="00000400000000000000" pitchFamily="2" charset="-78"/>
            </a:endParaRPr>
          </a:p>
          <a:p>
            <a:pPr algn="justLow" rtl="1" eaLnBrk="1" hangingPunct="1">
              <a:lnSpc>
                <a:spcPct val="120000"/>
              </a:lnSpc>
              <a:spcBef>
                <a:spcPct val="50000"/>
              </a:spcBef>
              <a:buFont typeface="Wingdings" panose="05000000000000000000" pitchFamily="2" charset="2"/>
              <a:buChar char="§"/>
            </a:pPr>
            <a:r>
              <a:rPr kumimoji="0" lang="fa-IR" sz="2400" dirty="0">
                <a:latin typeface="Arial" panose="020B0604020202020204" pitchFamily="34" charset="0"/>
                <a:cs typeface="B Nazanin" panose="00000400000000000000" pitchFamily="2" charset="-78"/>
              </a:rPr>
              <a:t> استراتژی منابع انسانی </a:t>
            </a:r>
          </a:p>
          <a:p>
            <a:pPr algn="justLow" rtl="1" eaLnBrk="1" hangingPunct="1">
              <a:lnSpc>
                <a:spcPct val="120000"/>
              </a:lnSpc>
              <a:spcBef>
                <a:spcPct val="50000"/>
              </a:spcBef>
              <a:buFont typeface="Wingdings" panose="05000000000000000000" pitchFamily="2" charset="2"/>
              <a:buChar char="§"/>
            </a:pPr>
            <a:r>
              <a:rPr kumimoji="0" lang="fa-IR" sz="2400" dirty="0">
                <a:latin typeface="Arial" panose="020B0604020202020204" pitchFamily="34" charset="0"/>
                <a:cs typeface="B Nazanin" panose="00000400000000000000" pitchFamily="2" charset="-78"/>
              </a:rPr>
              <a:t> استراتژی مالی و حسابداری</a:t>
            </a:r>
          </a:p>
          <a:p>
            <a:pPr algn="justLow" rtl="1" eaLnBrk="1" hangingPunct="1">
              <a:lnSpc>
                <a:spcPct val="120000"/>
              </a:lnSpc>
              <a:spcBef>
                <a:spcPct val="50000"/>
              </a:spcBef>
              <a:buFont typeface="Wingdings" panose="05000000000000000000" pitchFamily="2" charset="2"/>
              <a:buChar char="§"/>
            </a:pPr>
            <a:r>
              <a:rPr kumimoji="0" lang="fa-IR" sz="2400" dirty="0">
                <a:latin typeface="Arial" panose="020B0604020202020204" pitchFamily="34" charset="0"/>
                <a:cs typeface="B Nazanin" panose="00000400000000000000" pitchFamily="2" charset="-78"/>
              </a:rPr>
              <a:t> ..................</a:t>
            </a:r>
          </a:p>
        </p:txBody>
      </p:sp>
    </p:spTree>
    <p:extLst>
      <p:ext uri="{BB962C8B-B14F-4D97-AF65-F5344CB8AC3E}">
        <p14:creationId xmlns:p14="http://schemas.microsoft.com/office/powerpoint/2010/main" val="11551268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0ACF3060-B8FD-4D8D-8A6C-45DD825AF307}" type="slidenum">
              <a:rPr kumimoji="0" lang="ar-SA" sz="1600">
                <a:solidFill>
                  <a:schemeClr val="bg2"/>
                </a:solidFill>
                <a:latin typeface="Albertus Extra Bold" pitchFamily="34" charset="0"/>
                <a:cs typeface="B Yekan" panose="00000400000000000000" pitchFamily="2" charset="-78"/>
              </a:rPr>
              <a:pPr eaLnBrk="1" hangingPunct="1"/>
              <a:t>72</a:t>
            </a:fld>
            <a:endParaRPr kumimoji="0" lang="en-US" sz="1600">
              <a:solidFill>
                <a:schemeClr val="bg2"/>
              </a:solidFill>
              <a:latin typeface="Albertus Extra Bold" pitchFamily="34" charset="0"/>
              <a:cs typeface="B Yekan" panose="00000400000000000000" pitchFamily="2" charset="-78"/>
            </a:endParaRPr>
          </a:p>
        </p:txBody>
      </p:sp>
      <p:sp>
        <p:nvSpPr>
          <p:cNvPr id="105475" name="Text Box 3"/>
          <p:cNvSpPr txBox="1">
            <a:spLocks noChangeArrowheads="1"/>
          </p:cNvSpPr>
          <p:nvPr/>
        </p:nvSpPr>
        <p:spPr bwMode="auto">
          <a:xfrm>
            <a:off x="2022193" y="746219"/>
            <a:ext cx="8754035" cy="4339650"/>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wrap="square">
            <a:spAutoFit/>
          </a:bodyPr>
          <a:lstStyle/>
          <a:p>
            <a:pPr algn="ctr" rtl="1">
              <a:spcBef>
                <a:spcPct val="50000"/>
              </a:spcBef>
              <a:defRPr/>
            </a:pPr>
            <a:endParaRPr lang="fa-IR" dirty="0">
              <a:latin typeface="Arial" pitchFamily="34" charset="0"/>
              <a:cs typeface="B Titr" pitchFamily="2" charset="-78"/>
            </a:endParaRPr>
          </a:p>
          <a:p>
            <a:pPr algn="ctr" rtl="1">
              <a:spcBef>
                <a:spcPct val="50000"/>
              </a:spcBef>
              <a:defRPr/>
            </a:pPr>
            <a:r>
              <a:rPr lang="fa-IR" sz="3200" dirty="0">
                <a:latin typeface="Arial" pitchFamily="34" charset="0"/>
                <a:cs typeface="B Titr" pitchFamily="2" charset="-78"/>
              </a:rPr>
              <a:t>استراتژیهای یکپارچه ساز (ادغام)</a:t>
            </a:r>
          </a:p>
          <a:p>
            <a:pPr algn="ctr" rtl="1">
              <a:spcBef>
                <a:spcPct val="50000"/>
              </a:spcBef>
              <a:defRPr/>
            </a:pPr>
            <a:r>
              <a:rPr lang="en-US" sz="2800" dirty="0">
                <a:latin typeface="Times New Roman" pitchFamily="18" charset="0"/>
                <a:cs typeface="Times New Roman" pitchFamily="18" charset="0"/>
              </a:rPr>
              <a:t>Integration Strategies</a:t>
            </a:r>
          </a:p>
          <a:p>
            <a:pPr lvl="1" algn="justLow" rtl="1">
              <a:spcBef>
                <a:spcPct val="50000"/>
              </a:spcBef>
              <a:buFontTx/>
              <a:buChar char="•"/>
              <a:defRPr/>
            </a:pPr>
            <a:r>
              <a:rPr lang="fa-IR" sz="2400" dirty="0">
                <a:latin typeface="Arial" pitchFamily="34" charset="0"/>
                <a:cs typeface="Arial" pitchFamily="34" charset="0"/>
              </a:rPr>
              <a:t> </a:t>
            </a:r>
            <a:r>
              <a:rPr lang="fa-IR" sz="2800" dirty="0">
                <a:latin typeface="Arial" pitchFamily="34" charset="0"/>
                <a:cs typeface="B Titr" pitchFamily="2" charset="-78"/>
              </a:rPr>
              <a:t>یکپارچه سازی رو به جلو                        </a:t>
            </a:r>
            <a:r>
              <a:rPr lang="en-US" sz="2800" dirty="0">
                <a:latin typeface="Times New Roman" pitchFamily="18" charset="0"/>
                <a:cs typeface="Times New Roman" pitchFamily="18" charset="0"/>
              </a:rPr>
              <a:t>Forward</a:t>
            </a:r>
          </a:p>
          <a:p>
            <a:pPr lvl="1" algn="justLow" rtl="1">
              <a:spcBef>
                <a:spcPct val="50000"/>
              </a:spcBef>
              <a:buFontTx/>
              <a:buChar char="•"/>
              <a:defRPr/>
            </a:pPr>
            <a:r>
              <a:rPr lang="fa-IR" sz="2800" dirty="0">
                <a:latin typeface="Arial" pitchFamily="34" charset="0"/>
                <a:cs typeface="B Titr" pitchFamily="2" charset="-78"/>
              </a:rPr>
              <a:t> یکپارچه سازی رو به عقب                    </a:t>
            </a:r>
            <a:r>
              <a:rPr lang="en-US" sz="2800" dirty="0">
                <a:latin typeface="Times New Roman" pitchFamily="18" charset="0"/>
                <a:cs typeface="Times New Roman" pitchFamily="18" charset="0"/>
              </a:rPr>
              <a:t>Backward</a:t>
            </a:r>
          </a:p>
          <a:p>
            <a:pPr lvl="1" algn="justLow" rtl="1">
              <a:spcBef>
                <a:spcPct val="50000"/>
              </a:spcBef>
              <a:buFontTx/>
              <a:buChar char="•"/>
              <a:defRPr/>
            </a:pPr>
            <a:r>
              <a:rPr lang="fa-IR" sz="2800" dirty="0">
                <a:latin typeface="Arial" pitchFamily="34" charset="0"/>
                <a:cs typeface="B Titr" pitchFamily="2" charset="-78"/>
              </a:rPr>
              <a:t> یکپارچه سازی افقی                           </a:t>
            </a:r>
            <a:r>
              <a:rPr lang="en-US" sz="2800" dirty="0">
                <a:latin typeface="Times New Roman" pitchFamily="18" charset="0"/>
                <a:cs typeface="Times New Roman" pitchFamily="18" charset="0"/>
              </a:rPr>
              <a:t>Horizontal</a:t>
            </a:r>
            <a:endParaRPr lang="fa-IR" sz="2800" dirty="0">
              <a:latin typeface="Times New Roman" pitchFamily="18" charset="0"/>
              <a:cs typeface="Times New Roman" pitchFamily="18" charset="0"/>
            </a:endParaRPr>
          </a:p>
          <a:p>
            <a:pPr algn="ctr" rtl="1">
              <a:spcBef>
                <a:spcPct val="50000"/>
              </a:spcBef>
              <a:defRPr/>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255875321"/>
      </p:ext>
    </p:extLst>
  </p:cSld>
  <p:clrMapOvr>
    <a:masterClrMapping/>
  </p:clrMapOvr>
  <p:transition advClick="0" advTm="3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40129952-112E-4024-B102-ED91FAC34BC5}" type="slidenum">
              <a:rPr kumimoji="0" lang="ar-SA" sz="1600">
                <a:solidFill>
                  <a:schemeClr val="bg2"/>
                </a:solidFill>
                <a:latin typeface="Albertus Extra Bold" pitchFamily="34" charset="0"/>
                <a:cs typeface="B Yekan" panose="00000400000000000000" pitchFamily="2" charset="-78"/>
              </a:rPr>
              <a:pPr eaLnBrk="1" hangingPunct="1"/>
              <a:t>73</a:t>
            </a:fld>
            <a:endParaRPr kumimoji="0" lang="en-US" sz="1600">
              <a:solidFill>
                <a:schemeClr val="bg2"/>
              </a:solidFill>
              <a:latin typeface="Albertus Extra Bold" pitchFamily="34" charset="0"/>
              <a:cs typeface="B Yekan" panose="00000400000000000000" pitchFamily="2" charset="-78"/>
            </a:endParaRPr>
          </a:p>
        </p:txBody>
      </p:sp>
      <p:sp>
        <p:nvSpPr>
          <p:cNvPr id="64515" name="Line 2"/>
          <p:cNvSpPr>
            <a:spLocks noChangeShapeType="1"/>
          </p:cNvSpPr>
          <p:nvPr/>
        </p:nvSpPr>
        <p:spPr bwMode="auto">
          <a:xfrm flipV="1">
            <a:off x="4713288" y="4365625"/>
            <a:ext cx="2030412" cy="14288"/>
          </a:xfrm>
          <a:prstGeom prst="line">
            <a:avLst/>
          </a:prstGeom>
          <a:noFill/>
          <a:ln w="76200" cmpd="dbl">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4516" name="Group 4"/>
          <p:cNvGrpSpPr>
            <a:grpSpLocks/>
          </p:cNvGrpSpPr>
          <p:nvPr/>
        </p:nvGrpSpPr>
        <p:grpSpPr bwMode="auto">
          <a:xfrm>
            <a:off x="1919289" y="1484314"/>
            <a:ext cx="3254375" cy="2160587"/>
            <a:chOff x="603" y="1162"/>
            <a:chExt cx="2050" cy="1361"/>
          </a:xfrm>
        </p:grpSpPr>
        <p:sp>
          <p:nvSpPr>
            <p:cNvPr id="64520" name="Oval 5"/>
            <p:cNvSpPr>
              <a:spLocks noChangeArrowheads="1"/>
            </p:cNvSpPr>
            <p:nvPr/>
          </p:nvSpPr>
          <p:spPr bwMode="auto">
            <a:xfrm>
              <a:off x="612" y="1162"/>
              <a:ext cx="2041" cy="136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endParaRPr lang="fa-IR"/>
            </a:p>
          </p:txBody>
        </p:sp>
        <p:sp>
          <p:nvSpPr>
            <p:cNvPr id="64521" name="Text Box 6"/>
            <p:cNvSpPr txBox="1">
              <a:spLocks noChangeArrowheads="1"/>
            </p:cNvSpPr>
            <p:nvPr/>
          </p:nvSpPr>
          <p:spPr bwMode="auto">
            <a:xfrm>
              <a:off x="603" y="1430"/>
              <a:ext cx="1951"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eaLnBrk="1" hangingPunct="1">
                <a:spcBef>
                  <a:spcPct val="50000"/>
                </a:spcBef>
              </a:pPr>
              <a:r>
                <a:rPr kumimoji="0" lang="fa-IR" sz="4400" b="0">
                  <a:latin typeface="Arial" panose="020B0604020202020204" pitchFamily="34" charset="0"/>
                  <a:cs typeface="B Titr" panose="00000700000000000000" pitchFamily="2" charset="-78"/>
                </a:rPr>
                <a:t>یکپارچه سازی رو به جلو</a:t>
              </a:r>
              <a:endParaRPr kumimoji="0" lang="en-US" sz="4400" b="0">
                <a:latin typeface="Arial" panose="020B0604020202020204" pitchFamily="34" charset="0"/>
                <a:cs typeface="B Titr" panose="00000700000000000000" pitchFamily="2" charset="-78"/>
              </a:endParaRPr>
            </a:p>
          </p:txBody>
        </p:sp>
      </p:grpSp>
      <p:sp>
        <p:nvSpPr>
          <p:cNvPr id="106503" name="Text Box 7"/>
          <p:cNvSpPr txBox="1">
            <a:spLocks noChangeArrowheads="1"/>
          </p:cNvSpPr>
          <p:nvPr/>
        </p:nvSpPr>
        <p:spPr bwMode="auto">
          <a:xfrm>
            <a:off x="2351088" y="3860801"/>
            <a:ext cx="2374900" cy="2366963"/>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100" u="sng" dirty="0">
              <a:latin typeface="Arial" pitchFamily="34" charset="0"/>
              <a:cs typeface="B Titr" pitchFamily="2" charset="-78"/>
            </a:endParaRPr>
          </a:p>
          <a:p>
            <a:pPr algn="ctr" rtl="1">
              <a:spcBef>
                <a:spcPct val="50000"/>
              </a:spcBef>
              <a:defRPr/>
            </a:pPr>
            <a:r>
              <a:rPr lang="fa-IR" sz="2800" u="sng" dirty="0">
                <a:latin typeface="Arial" pitchFamily="34" charset="0"/>
                <a:cs typeface="B Titr" pitchFamily="2" charset="-78"/>
              </a:rPr>
              <a:t>تعریف</a:t>
            </a:r>
          </a:p>
          <a:p>
            <a:pPr algn="ctr" rtl="1">
              <a:lnSpc>
                <a:spcPct val="150000"/>
              </a:lnSpc>
              <a:spcBef>
                <a:spcPct val="50000"/>
              </a:spcBef>
              <a:defRPr/>
            </a:pPr>
            <a:r>
              <a:rPr lang="fa-IR" dirty="0">
                <a:latin typeface="Arial" pitchFamily="34" charset="0"/>
                <a:cs typeface="B Titr" pitchFamily="2" charset="-78"/>
              </a:rPr>
              <a:t> تملک و یا افزیش کنترل بر روی توزیع کنندگان و خرده فروشان</a:t>
            </a:r>
          </a:p>
          <a:p>
            <a:pPr algn="ctr" rtl="1">
              <a:spcBef>
                <a:spcPct val="50000"/>
              </a:spcBef>
              <a:defRPr/>
            </a:pPr>
            <a:endParaRPr lang="en-US" sz="800" dirty="0">
              <a:latin typeface="Times New Roman" pitchFamily="18" charset="0"/>
              <a:cs typeface="B Titr" pitchFamily="2" charset="-78"/>
            </a:endParaRPr>
          </a:p>
        </p:txBody>
      </p:sp>
      <p:sp>
        <p:nvSpPr>
          <p:cNvPr id="106504" name="Text Box 8"/>
          <p:cNvSpPr txBox="1">
            <a:spLocks noChangeArrowheads="1"/>
          </p:cNvSpPr>
          <p:nvPr/>
        </p:nvSpPr>
        <p:spPr bwMode="auto">
          <a:xfrm>
            <a:off x="6959600" y="1700214"/>
            <a:ext cx="3494088" cy="4562475"/>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2800" u="sng" dirty="0">
              <a:latin typeface="Arial" pitchFamily="34" charset="0"/>
              <a:cs typeface="B Titr" pitchFamily="2" charset="-78"/>
            </a:endParaRPr>
          </a:p>
          <a:p>
            <a:pPr algn="ctr" rtl="1">
              <a:spcBef>
                <a:spcPct val="50000"/>
              </a:spcBef>
              <a:defRPr/>
            </a:pPr>
            <a:r>
              <a:rPr lang="fa-IR" sz="2800" u="sng" dirty="0">
                <a:latin typeface="Arial" pitchFamily="34" charset="0"/>
                <a:cs typeface="B Titr" pitchFamily="2" charset="-78"/>
              </a:rPr>
              <a:t>مثال</a:t>
            </a:r>
          </a:p>
          <a:p>
            <a:pPr algn="ctr" rtl="1">
              <a:spcBef>
                <a:spcPct val="50000"/>
              </a:spcBef>
              <a:defRPr/>
            </a:pPr>
            <a:r>
              <a:rPr lang="fa-IR" sz="2000" dirty="0">
                <a:latin typeface="Times New Roman" pitchFamily="18" charset="0"/>
                <a:cs typeface="Times New Roman" pitchFamily="18" charset="0"/>
              </a:rPr>
              <a:t> </a:t>
            </a:r>
          </a:p>
          <a:p>
            <a:pPr algn="ctr" rtl="1">
              <a:lnSpc>
                <a:spcPct val="150000"/>
              </a:lnSpc>
              <a:spcBef>
                <a:spcPct val="50000"/>
              </a:spcBef>
              <a:buFontTx/>
              <a:buChar char="•"/>
              <a:defRPr/>
            </a:pPr>
            <a:r>
              <a:rPr lang="fa-IR" dirty="0">
                <a:latin typeface="Times New Roman" pitchFamily="18" charset="0"/>
                <a:cs typeface="B Titr" pitchFamily="2" charset="-78"/>
              </a:rPr>
              <a:t> شرکت جنرال موتورز مالکیت 10% از واسطه های فروش خودرو را در اختیار خود می گیرد.</a:t>
            </a:r>
          </a:p>
          <a:p>
            <a:pPr algn="ctr" rtl="1">
              <a:lnSpc>
                <a:spcPct val="150000"/>
              </a:lnSpc>
              <a:spcBef>
                <a:spcPct val="50000"/>
              </a:spcBef>
              <a:defRPr/>
            </a:pPr>
            <a:endParaRPr lang="fa-IR" dirty="0">
              <a:latin typeface="Times New Roman" pitchFamily="18" charset="0"/>
              <a:cs typeface="B Titr" pitchFamily="2" charset="-78"/>
            </a:endParaRPr>
          </a:p>
          <a:p>
            <a:pPr algn="ctr" rtl="1">
              <a:spcBef>
                <a:spcPct val="50000"/>
              </a:spcBef>
              <a:buFontTx/>
              <a:buChar char="•"/>
              <a:defRPr/>
            </a:pPr>
            <a:endParaRPr lang="fa-IR" dirty="0">
              <a:latin typeface="Times New Roman" pitchFamily="18" charset="0"/>
              <a:cs typeface="B Zar" pitchFamily="2" charset="-78"/>
            </a:endParaRPr>
          </a:p>
          <a:p>
            <a:pPr algn="ctr" rtl="1">
              <a:spcBef>
                <a:spcPct val="50000"/>
              </a:spcBef>
              <a:buFontTx/>
              <a:buChar char="•"/>
              <a:defRPr/>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89013501"/>
      </p:ext>
    </p:extLst>
  </p:cSld>
  <p:clrMapOvr>
    <a:masterClrMapping/>
  </p:clrMapOvr>
  <p:transition advClick="0" advTm="300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69868864-0D3F-4BEC-88A8-7DE031E77653}" type="slidenum">
              <a:rPr kumimoji="0" lang="ar-SA" sz="1600">
                <a:solidFill>
                  <a:schemeClr val="bg2"/>
                </a:solidFill>
                <a:latin typeface="Albertus Extra Bold" pitchFamily="34" charset="0"/>
                <a:cs typeface="B Yekan" panose="00000400000000000000" pitchFamily="2" charset="-78"/>
              </a:rPr>
              <a:pPr eaLnBrk="1" hangingPunct="1"/>
              <a:t>74</a:t>
            </a:fld>
            <a:endParaRPr kumimoji="0" lang="en-US" sz="1600">
              <a:solidFill>
                <a:schemeClr val="bg2"/>
              </a:solidFill>
              <a:latin typeface="Albertus Extra Bold" pitchFamily="34" charset="0"/>
              <a:cs typeface="B Yekan" panose="00000400000000000000" pitchFamily="2" charset="-78"/>
            </a:endParaRPr>
          </a:p>
        </p:txBody>
      </p:sp>
      <p:sp>
        <p:nvSpPr>
          <p:cNvPr id="65539" name="Rectangle 2"/>
          <p:cNvSpPr>
            <a:spLocks noGrp="1" noChangeArrowheads="1"/>
          </p:cNvSpPr>
          <p:nvPr>
            <p:ph type="body" idx="1"/>
          </p:nvPr>
        </p:nvSpPr>
        <p:spPr bwMode="auto">
          <a:xfrm>
            <a:off x="1586754" y="657319"/>
            <a:ext cx="9641540" cy="51921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9600" indent="-609600" algn="ctr" rtl="1">
              <a:buNone/>
            </a:pPr>
            <a:endParaRPr lang="fa-IR" sz="2000" b="1" dirty="0">
              <a:cs typeface="B Titr" panose="00000700000000000000" pitchFamily="2" charset="-78"/>
            </a:endParaRPr>
          </a:p>
          <a:p>
            <a:pPr marL="609600" indent="-609600" algn="ctr" rtl="1">
              <a:buNone/>
            </a:pPr>
            <a:r>
              <a:rPr lang="fa-IR" sz="2400" b="1" dirty="0">
                <a:cs typeface="B Titr" panose="00000700000000000000" pitchFamily="2" charset="-78"/>
              </a:rPr>
              <a:t>در چه شرایطی استراتژی </a:t>
            </a:r>
            <a:r>
              <a:rPr lang="fa-IR" sz="2400" b="1" u="sng" dirty="0">
                <a:cs typeface="B Titr" panose="00000700000000000000" pitchFamily="2" charset="-78"/>
              </a:rPr>
              <a:t>یکپارچه سازی رو به جلو</a:t>
            </a:r>
            <a:r>
              <a:rPr lang="fa-IR" sz="2400" b="1" dirty="0">
                <a:cs typeface="B Titr" panose="00000700000000000000" pitchFamily="2" charset="-78"/>
              </a:rPr>
              <a:t> ثمربخش </a:t>
            </a:r>
            <a:r>
              <a:rPr lang="fa-IR" sz="2400" b="1" dirty="0" smtClean="0">
                <a:cs typeface="B Titr" panose="00000700000000000000" pitchFamily="2" charset="-78"/>
              </a:rPr>
              <a:t>است؟</a:t>
            </a:r>
          </a:p>
          <a:p>
            <a:pPr marL="609600" indent="-609600" rtl="1">
              <a:buNone/>
            </a:pPr>
            <a:endParaRPr lang="fa-IR" sz="2400" b="1" dirty="0" smtClean="0">
              <a:cs typeface="B Titr" panose="00000700000000000000" pitchFamily="2" charset="-78"/>
            </a:endParaRPr>
          </a:p>
          <a:p>
            <a:pPr marL="609600" indent="-609600" rtl="1">
              <a:buNone/>
            </a:pPr>
            <a:endParaRPr lang="fa-IR" sz="2000" b="1" dirty="0" smtClean="0">
              <a:cs typeface="B Titr" panose="00000700000000000000" pitchFamily="2" charset="-78"/>
            </a:endParaRPr>
          </a:p>
          <a:p>
            <a:pPr marL="609600" indent="-609600" rtl="1">
              <a:buFont typeface="Wingdings" panose="05000000000000000000" pitchFamily="2" charset="2"/>
              <a:buChar char="ü"/>
            </a:pPr>
            <a:r>
              <a:rPr lang="fa-IR" sz="2400" b="1" dirty="0">
                <a:cs typeface="B Titr" panose="00000700000000000000" pitchFamily="2" charset="-78"/>
              </a:rPr>
              <a:t>توزیع کنندگان غیرقابل تکیه، پر هزینه و یا در تأمین نیازهای سازمان ناتوان باشند.</a:t>
            </a:r>
          </a:p>
          <a:p>
            <a:pPr marL="609600" indent="-609600" algn="justLow" rtl="1">
              <a:lnSpc>
                <a:spcPct val="150000"/>
              </a:lnSpc>
              <a:buFont typeface="Wingdings" panose="05000000000000000000" pitchFamily="2" charset="2"/>
              <a:buChar char="ü"/>
            </a:pPr>
            <a:r>
              <a:rPr lang="fa-IR" sz="2400" b="1" dirty="0" smtClean="0">
                <a:cs typeface="B Titr" panose="00000700000000000000" pitchFamily="2" charset="-78"/>
              </a:rPr>
              <a:t>توزیع </a:t>
            </a:r>
            <a:r>
              <a:rPr lang="fa-IR" sz="2400" b="1" dirty="0">
                <a:cs typeface="B Titr" panose="00000700000000000000" pitchFamily="2" charset="-78"/>
              </a:rPr>
              <a:t>کنندگان کیفی غیرقابل دسترس باشند.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وقتی رشد چشمگیری برای بازار پیش بینی می شود.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وقتی ثبات کار بسیار اهمیت داشته باشد.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کار توزیع حاشیه سود بالایی دارا باشد.</a:t>
            </a:r>
            <a:endParaRPr lang="en-US" sz="2400" b="1" dirty="0">
              <a:cs typeface="B Titr" panose="00000700000000000000" pitchFamily="2" charset="-78"/>
            </a:endParaRPr>
          </a:p>
        </p:txBody>
      </p:sp>
    </p:spTree>
    <p:extLst>
      <p:ext uri="{BB962C8B-B14F-4D97-AF65-F5344CB8AC3E}">
        <p14:creationId xmlns:p14="http://schemas.microsoft.com/office/powerpoint/2010/main" val="2286161605"/>
      </p:ext>
    </p:extLst>
  </p:cSld>
  <p:clrMapOvr>
    <a:masterClrMapping/>
  </p:clrMapOvr>
  <p:transition advClick="0" advTm="30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59C3760B-0B79-4974-9830-8D466AEE6E9D}" type="slidenum">
              <a:rPr kumimoji="0" lang="ar-SA" sz="1600">
                <a:solidFill>
                  <a:schemeClr val="bg2"/>
                </a:solidFill>
                <a:latin typeface="Albertus Extra Bold" pitchFamily="34" charset="0"/>
                <a:cs typeface="B Yekan" panose="00000400000000000000" pitchFamily="2" charset="-78"/>
              </a:rPr>
              <a:pPr eaLnBrk="1" hangingPunct="1"/>
              <a:t>75</a:t>
            </a:fld>
            <a:endParaRPr kumimoji="0" lang="en-US" sz="1600">
              <a:solidFill>
                <a:schemeClr val="bg2"/>
              </a:solidFill>
              <a:latin typeface="Albertus Extra Bold" pitchFamily="34" charset="0"/>
              <a:cs typeface="B Yekan" panose="00000400000000000000" pitchFamily="2" charset="-78"/>
            </a:endParaRPr>
          </a:p>
        </p:txBody>
      </p:sp>
      <p:sp>
        <p:nvSpPr>
          <p:cNvPr id="66563" name="Line 2"/>
          <p:cNvSpPr>
            <a:spLocks noChangeShapeType="1"/>
          </p:cNvSpPr>
          <p:nvPr/>
        </p:nvSpPr>
        <p:spPr bwMode="auto">
          <a:xfrm flipV="1">
            <a:off x="4713288" y="4365625"/>
            <a:ext cx="2030412" cy="14288"/>
          </a:xfrm>
          <a:prstGeom prst="line">
            <a:avLst/>
          </a:prstGeom>
          <a:noFill/>
          <a:ln w="76200" cmpd="dbl">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6564" name="Group 4"/>
          <p:cNvGrpSpPr>
            <a:grpSpLocks/>
          </p:cNvGrpSpPr>
          <p:nvPr/>
        </p:nvGrpSpPr>
        <p:grpSpPr bwMode="auto">
          <a:xfrm>
            <a:off x="1919289" y="1484314"/>
            <a:ext cx="3254375" cy="2160587"/>
            <a:chOff x="603" y="1162"/>
            <a:chExt cx="2050" cy="1361"/>
          </a:xfrm>
        </p:grpSpPr>
        <p:sp>
          <p:nvSpPr>
            <p:cNvPr id="66568" name="Oval 5"/>
            <p:cNvSpPr>
              <a:spLocks noChangeArrowheads="1"/>
            </p:cNvSpPr>
            <p:nvPr/>
          </p:nvSpPr>
          <p:spPr bwMode="auto">
            <a:xfrm>
              <a:off x="612" y="1162"/>
              <a:ext cx="2041" cy="136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endParaRPr lang="fa-IR"/>
            </a:p>
          </p:txBody>
        </p:sp>
        <p:sp>
          <p:nvSpPr>
            <p:cNvPr id="66569" name="Text Box 6"/>
            <p:cNvSpPr txBox="1">
              <a:spLocks noChangeArrowheads="1"/>
            </p:cNvSpPr>
            <p:nvPr/>
          </p:nvSpPr>
          <p:spPr bwMode="auto">
            <a:xfrm>
              <a:off x="603" y="1430"/>
              <a:ext cx="1951"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eaLnBrk="1" hangingPunct="1">
                <a:spcBef>
                  <a:spcPct val="50000"/>
                </a:spcBef>
              </a:pPr>
              <a:r>
                <a:rPr kumimoji="0" lang="fa-IR" sz="4400" b="0">
                  <a:latin typeface="Arial" panose="020B0604020202020204" pitchFamily="34" charset="0"/>
                  <a:cs typeface="B Titr" panose="00000700000000000000" pitchFamily="2" charset="-78"/>
                </a:rPr>
                <a:t>یکپارچه سازی رو به عقب</a:t>
              </a:r>
              <a:endParaRPr kumimoji="0" lang="en-US" sz="4400" b="0">
                <a:latin typeface="Arial" panose="020B0604020202020204" pitchFamily="34" charset="0"/>
                <a:cs typeface="B Titr" panose="00000700000000000000" pitchFamily="2" charset="-78"/>
              </a:endParaRPr>
            </a:p>
          </p:txBody>
        </p:sp>
      </p:grpSp>
      <p:sp>
        <p:nvSpPr>
          <p:cNvPr id="108551" name="Text Box 7"/>
          <p:cNvSpPr txBox="1">
            <a:spLocks noChangeArrowheads="1"/>
          </p:cNvSpPr>
          <p:nvPr/>
        </p:nvSpPr>
        <p:spPr bwMode="auto">
          <a:xfrm>
            <a:off x="2063750" y="3860800"/>
            <a:ext cx="2662238" cy="1740861"/>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100" u="sng" dirty="0">
              <a:latin typeface="Arial" pitchFamily="34" charset="0"/>
              <a:cs typeface="B Titr" pitchFamily="2" charset="-78"/>
            </a:endParaRPr>
          </a:p>
          <a:p>
            <a:pPr algn="ctr" rtl="1">
              <a:spcBef>
                <a:spcPct val="50000"/>
              </a:spcBef>
              <a:defRPr/>
            </a:pPr>
            <a:r>
              <a:rPr lang="fa-IR" sz="2800" u="sng" dirty="0">
                <a:latin typeface="Arial" pitchFamily="34" charset="0"/>
                <a:cs typeface="B Titr" pitchFamily="2" charset="-78"/>
              </a:rPr>
              <a:t>تعریف</a:t>
            </a:r>
          </a:p>
          <a:p>
            <a:pPr algn="ctr" rtl="1">
              <a:lnSpc>
                <a:spcPct val="150000"/>
              </a:lnSpc>
              <a:spcBef>
                <a:spcPct val="50000"/>
              </a:spcBef>
              <a:defRPr/>
            </a:pPr>
            <a:r>
              <a:rPr lang="fa-IR" dirty="0">
                <a:latin typeface="Arial" pitchFamily="34" charset="0"/>
                <a:cs typeface="B Titr" pitchFamily="2" charset="-78"/>
              </a:rPr>
              <a:t> </a:t>
            </a:r>
            <a:r>
              <a:rPr lang="fa-IR" sz="1900" dirty="0">
                <a:latin typeface="Arial" pitchFamily="34" charset="0"/>
                <a:cs typeface="B Titr" pitchFamily="2" charset="-78"/>
              </a:rPr>
              <a:t>تملک و یا افزیش کنترل بر روی شرکتهای تأمین کننده</a:t>
            </a:r>
            <a:endParaRPr lang="en-US" sz="1900" dirty="0">
              <a:latin typeface="Times New Roman" pitchFamily="18" charset="0"/>
              <a:cs typeface="B Titr" pitchFamily="2" charset="-78"/>
            </a:endParaRPr>
          </a:p>
        </p:txBody>
      </p:sp>
      <p:sp>
        <p:nvSpPr>
          <p:cNvPr id="108552" name="Text Box 8"/>
          <p:cNvSpPr txBox="1">
            <a:spLocks noChangeArrowheads="1"/>
          </p:cNvSpPr>
          <p:nvPr/>
        </p:nvSpPr>
        <p:spPr bwMode="auto">
          <a:xfrm>
            <a:off x="6743700" y="1700213"/>
            <a:ext cx="3709988" cy="4360862"/>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2800" u="sng" dirty="0">
              <a:latin typeface="Arial" pitchFamily="34" charset="0"/>
              <a:cs typeface="B Titr" pitchFamily="2" charset="-78"/>
            </a:endParaRPr>
          </a:p>
          <a:p>
            <a:pPr algn="ctr" rtl="1">
              <a:spcBef>
                <a:spcPct val="50000"/>
              </a:spcBef>
              <a:defRPr/>
            </a:pPr>
            <a:r>
              <a:rPr lang="fa-IR" sz="2800" u="sng" dirty="0">
                <a:latin typeface="Arial" pitchFamily="34" charset="0"/>
                <a:cs typeface="B Titr" pitchFamily="2" charset="-78"/>
              </a:rPr>
              <a:t>مثال</a:t>
            </a:r>
          </a:p>
          <a:p>
            <a:pPr algn="ctr" rtl="1">
              <a:spcBef>
                <a:spcPct val="50000"/>
              </a:spcBef>
              <a:defRPr/>
            </a:pPr>
            <a:r>
              <a:rPr lang="fa-IR" sz="2000" dirty="0">
                <a:latin typeface="Times New Roman" pitchFamily="18" charset="0"/>
                <a:cs typeface="B Titr" pitchFamily="2" charset="-78"/>
              </a:rPr>
              <a:t> </a:t>
            </a:r>
          </a:p>
          <a:p>
            <a:pPr algn="ctr" rtl="1">
              <a:lnSpc>
                <a:spcPct val="150000"/>
              </a:lnSpc>
              <a:spcBef>
                <a:spcPct val="50000"/>
              </a:spcBef>
              <a:defRPr/>
            </a:pPr>
            <a:r>
              <a:rPr lang="en-US" sz="2300" dirty="0">
                <a:latin typeface="Times New Roman" pitchFamily="18" charset="0"/>
                <a:cs typeface="B Titr" pitchFamily="2" charset="-78"/>
              </a:rPr>
              <a:t>Motel 8</a:t>
            </a:r>
            <a:r>
              <a:rPr lang="fa-IR" sz="2300" dirty="0">
                <a:latin typeface="Times New Roman" pitchFamily="18" charset="0"/>
                <a:cs typeface="B Titr" pitchFamily="2" charset="-78"/>
              </a:rPr>
              <a:t>   یک تولیدکننده مبلمان را خریداری کرده است.</a:t>
            </a:r>
          </a:p>
          <a:p>
            <a:pPr algn="ctr" rtl="1">
              <a:lnSpc>
                <a:spcPct val="150000"/>
              </a:lnSpc>
              <a:spcBef>
                <a:spcPct val="50000"/>
              </a:spcBef>
              <a:defRPr/>
            </a:pPr>
            <a:endParaRPr lang="fa-IR" sz="2300" dirty="0">
              <a:latin typeface="Times New Roman" pitchFamily="18" charset="0"/>
              <a:cs typeface="B Titr" pitchFamily="2" charset="-78"/>
            </a:endParaRPr>
          </a:p>
          <a:p>
            <a:pPr algn="ctr" rtl="1">
              <a:spcBef>
                <a:spcPct val="50000"/>
              </a:spcBef>
              <a:defRPr/>
            </a:pPr>
            <a:endParaRPr lang="fa-IR" sz="2400" dirty="0">
              <a:latin typeface="Times New Roman" pitchFamily="18" charset="0"/>
              <a:cs typeface="B Titr" pitchFamily="2" charset="-78"/>
            </a:endParaRPr>
          </a:p>
          <a:p>
            <a:pPr algn="ctr" rtl="1">
              <a:spcBef>
                <a:spcPct val="50000"/>
              </a:spcBef>
              <a:defRPr/>
            </a:pPr>
            <a:endParaRPr lang="en-US" sz="900" dirty="0">
              <a:latin typeface="Times New Roman" pitchFamily="18" charset="0"/>
              <a:cs typeface="B Titr" pitchFamily="2" charset="-78"/>
            </a:endParaRPr>
          </a:p>
        </p:txBody>
      </p:sp>
    </p:spTree>
    <p:extLst>
      <p:ext uri="{BB962C8B-B14F-4D97-AF65-F5344CB8AC3E}">
        <p14:creationId xmlns:p14="http://schemas.microsoft.com/office/powerpoint/2010/main" val="1922698603"/>
      </p:ext>
    </p:extLst>
  </p:cSld>
  <p:clrMapOvr>
    <a:masterClrMapping/>
  </p:clrMapOvr>
  <p:transition advClick="0" advTm="3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75B9D567-5A29-4D32-A883-B3D24412F14E}" type="slidenum">
              <a:rPr kumimoji="0" lang="ar-SA" sz="1600">
                <a:solidFill>
                  <a:schemeClr val="bg2"/>
                </a:solidFill>
                <a:latin typeface="Albertus Extra Bold" pitchFamily="34" charset="0"/>
                <a:cs typeface="B Yekan" panose="00000400000000000000" pitchFamily="2" charset="-78"/>
              </a:rPr>
              <a:pPr eaLnBrk="1" hangingPunct="1"/>
              <a:t>76</a:t>
            </a:fld>
            <a:endParaRPr kumimoji="0" lang="en-US" sz="1600">
              <a:solidFill>
                <a:schemeClr val="bg2"/>
              </a:solidFill>
              <a:latin typeface="Albertus Extra Bold" pitchFamily="34" charset="0"/>
              <a:cs typeface="B Yekan" panose="00000400000000000000" pitchFamily="2" charset="-78"/>
            </a:endParaRPr>
          </a:p>
        </p:txBody>
      </p:sp>
      <p:sp>
        <p:nvSpPr>
          <p:cNvPr id="67587" name="Rectangle 2"/>
          <p:cNvSpPr>
            <a:spLocks noGrp="1" noChangeArrowheads="1"/>
          </p:cNvSpPr>
          <p:nvPr>
            <p:ph type="body" idx="1"/>
          </p:nvPr>
        </p:nvSpPr>
        <p:spPr bwMode="auto">
          <a:xfrm>
            <a:off x="1506071" y="658906"/>
            <a:ext cx="9628093" cy="5230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609600" indent="-609600" algn="ctr" rtl="1">
              <a:lnSpc>
                <a:spcPct val="90000"/>
              </a:lnSpc>
              <a:buNone/>
            </a:pPr>
            <a:endParaRPr lang="fa-IR" sz="2400" b="1" dirty="0">
              <a:cs typeface="B Titr" panose="00000700000000000000" pitchFamily="2" charset="-78"/>
            </a:endParaRPr>
          </a:p>
          <a:p>
            <a:pPr marL="609600" indent="-609600" algn="ctr" rtl="1">
              <a:lnSpc>
                <a:spcPct val="90000"/>
              </a:lnSpc>
              <a:buNone/>
            </a:pPr>
            <a:r>
              <a:rPr lang="fa-IR" sz="2800" b="1" dirty="0">
                <a:cs typeface="B Titr" panose="00000700000000000000" pitchFamily="2" charset="-78"/>
              </a:rPr>
              <a:t>در چه شرایطی استراتژی رو به عقب ثمربخش است</a:t>
            </a:r>
            <a:r>
              <a:rPr lang="fa-IR" sz="2800" b="1" dirty="0" smtClean="0">
                <a:cs typeface="B Titr" panose="00000700000000000000" pitchFamily="2" charset="-78"/>
              </a:rPr>
              <a:t>؟</a:t>
            </a:r>
            <a:endParaRPr lang="fa-IR" sz="2800" b="1" dirty="0">
              <a:cs typeface="B Titr" panose="00000700000000000000" pitchFamily="2" charset="-78"/>
            </a:endParaRPr>
          </a:p>
          <a:p>
            <a:pPr marL="609600" indent="-609600" rtl="1">
              <a:lnSpc>
                <a:spcPct val="90000"/>
              </a:lnSpc>
              <a:buNone/>
            </a:pPr>
            <a:endParaRPr lang="fa-IR" sz="2400" b="1" dirty="0">
              <a:cs typeface="B Titr" panose="00000700000000000000" pitchFamily="2" charset="-78"/>
            </a:endParaRPr>
          </a:p>
          <a:p>
            <a:pPr marL="609600" indent="-609600" rtl="1">
              <a:lnSpc>
                <a:spcPct val="90000"/>
              </a:lnSpc>
              <a:buFont typeface="Wingdings" panose="05000000000000000000" pitchFamily="2" charset="2"/>
              <a:buChar char="ü"/>
            </a:pPr>
            <a:r>
              <a:rPr lang="fa-IR" sz="2400" b="1" dirty="0">
                <a:cs typeface="B Titr" panose="00000700000000000000" pitchFamily="2" charset="-78"/>
              </a:rPr>
              <a:t>تأمین کنندگان غیرقابل تکیه، پرهزینه و یا تأمین خواسته های سازمان ناتوان باشند.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تعداد تأمین کنندگان کم و شرکتهای درخواست کننده زیاد باشد.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رشد بسیار بالا در بازار </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سازمان دارای منابع انسانی و سرمایه لازم برای اداره کسب و کار جدید باشد.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وقتی ثبات قیمت اهمیت زیادی داشته باشد.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کار تولید قطعات حاشیه سود بالایی داشته باشد.</a:t>
            </a:r>
          </a:p>
        </p:txBody>
      </p:sp>
    </p:spTree>
    <p:extLst>
      <p:ext uri="{BB962C8B-B14F-4D97-AF65-F5344CB8AC3E}">
        <p14:creationId xmlns:p14="http://schemas.microsoft.com/office/powerpoint/2010/main" val="2531524919"/>
      </p:ext>
    </p:extLst>
  </p:cSld>
  <p:clrMapOvr>
    <a:masterClrMapping/>
  </p:clrMapOvr>
  <p:transition advClick="0" advTm="3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D89FD064-201D-41F8-B97F-4B59AF723176}" type="slidenum">
              <a:rPr kumimoji="0" lang="ar-SA" sz="1600">
                <a:solidFill>
                  <a:schemeClr val="bg2"/>
                </a:solidFill>
                <a:latin typeface="Albertus Extra Bold" pitchFamily="34" charset="0"/>
                <a:cs typeface="B Yekan" panose="00000400000000000000" pitchFamily="2" charset="-78"/>
              </a:rPr>
              <a:pPr eaLnBrk="1" hangingPunct="1"/>
              <a:t>77</a:t>
            </a:fld>
            <a:endParaRPr kumimoji="0" lang="en-US" sz="1600">
              <a:solidFill>
                <a:schemeClr val="bg2"/>
              </a:solidFill>
              <a:latin typeface="Albertus Extra Bold" pitchFamily="34" charset="0"/>
              <a:cs typeface="B Yekan" panose="00000400000000000000" pitchFamily="2" charset="-78"/>
            </a:endParaRPr>
          </a:p>
        </p:txBody>
      </p:sp>
      <p:sp>
        <p:nvSpPr>
          <p:cNvPr id="68611" name="Line 2"/>
          <p:cNvSpPr>
            <a:spLocks noChangeShapeType="1"/>
          </p:cNvSpPr>
          <p:nvPr/>
        </p:nvSpPr>
        <p:spPr bwMode="auto">
          <a:xfrm flipV="1">
            <a:off x="4713288" y="4365625"/>
            <a:ext cx="2030412" cy="14288"/>
          </a:xfrm>
          <a:prstGeom prst="line">
            <a:avLst/>
          </a:prstGeom>
          <a:noFill/>
          <a:ln w="76200" cmpd="dbl">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8612" name="Group 4"/>
          <p:cNvGrpSpPr>
            <a:grpSpLocks/>
          </p:cNvGrpSpPr>
          <p:nvPr/>
        </p:nvGrpSpPr>
        <p:grpSpPr bwMode="auto">
          <a:xfrm>
            <a:off x="1919289" y="1484314"/>
            <a:ext cx="3254375" cy="2160587"/>
            <a:chOff x="603" y="1162"/>
            <a:chExt cx="2050" cy="1361"/>
          </a:xfrm>
        </p:grpSpPr>
        <p:sp>
          <p:nvSpPr>
            <p:cNvPr id="68616" name="Oval 5"/>
            <p:cNvSpPr>
              <a:spLocks noChangeArrowheads="1"/>
            </p:cNvSpPr>
            <p:nvPr/>
          </p:nvSpPr>
          <p:spPr bwMode="auto">
            <a:xfrm>
              <a:off x="612" y="1162"/>
              <a:ext cx="2041" cy="136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endParaRPr lang="fa-IR"/>
            </a:p>
          </p:txBody>
        </p:sp>
        <p:sp>
          <p:nvSpPr>
            <p:cNvPr id="68617" name="Text Box 6"/>
            <p:cNvSpPr txBox="1">
              <a:spLocks noChangeArrowheads="1"/>
            </p:cNvSpPr>
            <p:nvPr/>
          </p:nvSpPr>
          <p:spPr bwMode="auto">
            <a:xfrm>
              <a:off x="603" y="1430"/>
              <a:ext cx="1951"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eaLnBrk="1" hangingPunct="1">
                <a:spcBef>
                  <a:spcPct val="50000"/>
                </a:spcBef>
              </a:pPr>
              <a:r>
                <a:rPr kumimoji="0" lang="fa-IR" sz="4400" b="0">
                  <a:latin typeface="Arial" panose="020B0604020202020204" pitchFamily="34" charset="0"/>
                  <a:cs typeface="B Titr" panose="00000700000000000000" pitchFamily="2" charset="-78"/>
                </a:rPr>
                <a:t>یکپارچه سازی افقی</a:t>
              </a:r>
              <a:endParaRPr kumimoji="0" lang="en-US" sz="4400" b="0">
                <a:latin typeface="Arial" panose="020B0604020202020204" pitchFamily="34" charset="0"/>
                <a:cs typeface="B Titr" panose="00000700000000000000" pitchFamily="2" charset="-78"/>
              </a:endParaRPr>
            </a:p>
          </p:txBody>
        </p:sp>
      </p:grpSp>
      <p:sp>
        <p:nvSpPr>
          <p:cNvPr id="110599" name="Text Box 7"/>
          <p:cNvSpPr txBox="1">
            <a:spLocks noChangeArrowheads="1"/>
          </p:cNvSpPr>
          <p:nvPr/>
        </p:nvSpPr>
        <p:spPr bwMode="auto">
          <a:xfrm>
            <a:off x="2351088" y="3860800"/>
            <a:ext cx="2374900" cy="1740861"/>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100" u="sng" dirty="0">
              <a:latin typeface="Arial" pitchFamily="34" charset="0"/>
              <a:cs typeface="B Titr" pitchFamily="2" charset="-78"/>
            </a:endParaRPr>
          </a:p>
          <a:p>
            <a:pPr algn="ctr" rtl="1">
              <a:spcBef>
                <a:spcPct val="50000"/>
              </a:spcBef>
              <a:defRPr/>
            </a:pPr>
            <a:r>
              <a:rPr lang="fa-IR" sz="2800" u="sng" dirty="0">
                <a:latin typeface="Arial" pitchFamily="34" charset="0"/>
                <a:cs typeface="B Titr" pitchFamily="2" charset="-78"/>
              </a:rPr>
              <a:t>تعریف</a:t>
            </a:r>
          </a:p>
          <a:p>
            <a:pPr algn="ctr" rtl="1">
              <a:lnSpc>
                <a:spcPct val="150000"/>
              </a:lnSpc>
              <a:spcBef>
                <a:spcPct val="50000"/>
              </a:spcBef>
              <a:defRPr/>
            </a:pPr>
            <a:r>
              <a:rPr lang="fa-IR" dirty="0">
                <a:latin typeface="Arial" pitchFamily="34" charset="0"/>
                <a:cs typeface="B Titr" pitchFamily="2" charset="-78"/>
              </a:rPr>
              <a:t> </a:t>
            </a:r>
            <a:r>
              <a:rPr lang="fa-IR" sz="1900" dirty="0">
                <a:latin typeface="Arial" pitchFamily="34" charset="0"/>
                <a:cs typeface="B Titr" pitchFamily="2" charset="-78"/>
              </a:rPr>
              <a:t>تملک و یا افزیش کنترل بر روی شرکتهای رقیب</a:t>
            </a:r>
            <a:endParaRPr lang="en-US" sz="1900" dirty="0">
              <a:latin typeface="Times New Roman" pitchFamily="18" charset="0"/>
              <a:cs typeface="B Titr" pitchFamily="2" charset="-78"/>
            </a:endParaRPr>
          </a:p>
        </p:txBody>
      </p:sp>
      <p:sp>
        <p:nvSpPr>
          <p:cNvPr id="110600" name="Text Box 8"/>
          <p:cNvSpPr txBox="1">
            <a:spLocks noChangeArrowheads="1"/>
          </p:cNvSpPr>
          <p:nvPr/>
        </p:nvSpPr>
        <p:spPr bwMode="auto">
          <a:xfrm>
            <a:off x="6743700" y="1700214"/>
            <a:ext cx="3709988" cy="3854901"/>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2800" u="sng">
              <a:latin typeface="Arial" pitchFamily="34" charset="0"/>
              <a:cs typeface="B Titr" pitchFamily="2" charset="-78"/>
            </a:endParaRPr>
          </a:p>
          <a:p>
            <a:pPr algn="ctr" rtl="1">
              <a:lnSpc>
                <a:spcPct val="75000"/>
              </a:lnSpc>
              <a:spcBef>
                <a:spcPct val="50000"/>
              </a:spcBef>
              <a:defRPr/>
            </a:pPr>
            <a:r>
              <a:rPr lang="fa-IR" sz="2800" u="sng">
                <a:latin typeface="Arial" pitchFamily="34" charset="0"/>
                <a:cs typeface="B Titr" pitchFamily="2" charset="-78"/>
              </a:rPr>
              <a:t>مثال</a:t>
            </a:r>
            <a:endParaRPr lang="fa-IR" sz="2000">
              <a:latin typeface="Times New Roman" pitchFamily="18" charset="0"/>
              <a:cs typeface="B Titr" pitchFamily="2" charset="-78"/>
            </a:endParaRPr>
          </a:p>
          <a:p>
            <a:pPr algn="ctr" rtl="1">
              <a:lnSpc>
                <a:spcPct val="75000"/>
              </a:lnSpc>
              <a:spcBef>
                <a:spcPct val="50000"/>
              </a:spcBef>
              <a:defRPr/>
            </a:pPr>
            <a:endParaRPr lang="fa-IR" sz="2000">
              <a:latin typeface="Times New Roman" pitchFamily="18" charset="0"/>
              <a:cs typeface="B Titr" pitchFamily="2" charset="-78"/>
            </a:endParaRPr>
          </a:p>
          <a:p>
            <a:pPr algn="ctr" rtl="1">
              <a:lnSpc>
                <a:spcPct val="150000"/>
              </a:lnSpc>
              <a:spcBef>
                <a:spcPct val="50000"/>
              </a:spcBef>
              <a:defRPr/>
            </a:pPr>
            <a:r>
              <a:rPr lang="fa-IR" sz="2300">
                <a:latin typeface="Times New Roman" pitchFamily="18" charset="0"/>
                <a:cs typeface="B Titr" pitchFamily="2" charset="-78"/>
              </a:rPr>
              <a:t>شرکت هتل های زنجیره ای هیلتون اخیراً هتل پراموس </a:t>
            </a:r>
            <a:r>
              <a:rPr lang="en-US" sz="2300">
                <a:latin typeface="Times New Roman" pitchFamily="18" charset="0"/>
                <a:cs typeface="B Titr" pitchFamily="2" charset="-78"/>
              </a:rPr>
              <a:t>(Promus)</a:t>
            </a:r>
            <a:r>
              <a:rPr lang="fa-IR" sz="2300">
                <a:latin typeface="Times New Roman" pitchFamily="18" charset="0"/>
                <a:cs typeface="B Titr" pitchFamily="2" charset="-78"/>
              </a:rPr>
              <a:t> را خریداری کرده است.</a:t>
            </a:r>
          </a:p>
          <a:p>
            <a:pPr algn="ctr" rtl="1">
              <a:lnSpc>
                <a:spcPct val="150000"/>
              </a:lnSpc>
              <a:spcBef>
                <a:spcPct val="50000"/>
              </a:spcBef>
              <a:defRPr/>
            </a:pPr>
            <a:endParaRPr lang="fa-IR" sz="1400">
              <a:latin typeface="Times New Roman" pitchFamily="18" charset="0"/>
              <a:cs typeface="B Titr" pitchFamily="2" charset="-78"/>
            </a:endParaRPr>
          </a:p>
          <a:p>
            <a:pPr algn="ctr" rtl="1">
              <a:spcBef>
                <a:spcPct val="50000"/>
              </a:spcBef>
              <a:defRPr/>
            </a:pPr>
            <a:endParaRPr lang="en-US" sz="900">
              <a:latin typeface="Times New Roman" pitchFamily="18" charset="0"/>
              <a:cs typeface="B Titr" pitchFamily="2" charset="-78"/>
            </a:endParaRPr>
          </a:p>
        </p:txBody>
      </p:sp>
    </p:spTree>
    <p:extLst>
      <p:ext uri="{BB962C8B-B14F-4D97-AF65-F5344CB8AC3E}">
        <p14:creationId xmlns:p14="http://schemas.microsoft.com/office/powerpoint/2010/main" val="97949750"/>
      </p:ext>
    </p:extLst>
  </p:cSld>
  <p:clrMapOvr>
    <a:masterClrMapping/>
  </p:clrMapOvr>
  <p:transition advClick="0" advTm="3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61E35123-9EE5-4666-B150-CD5F324A83E0}" type="slidenum">
              <a:rPr kumimoji="0" lang="ar-SA" sz="1600">
                <a:solidFill>
                  <a:schemeClr val="bg2"/>
                </a:solidFill>
                <a:latin typeface="Albertus Extra Bold" pitchFamily="34" charset="0"/>
                <a:cs typeface="B Yekan" panose="00000400000000000000" pitchFamily="2" charset="-78"/>
              </a:rPr>
              <a:pPr eaLnBrk="1" hangingPunct="1"/>
              <a:t>78</a:t>
            </a:fld>
            <a:endParaRPr kumimoji="0" lang="en-US" sz="1600">
              <a:solidFill>
                <a:schemeClr val="bg2"/>
              </a:solidFill>
              <a:latin typeface="Albertus Extra Bold" pitchFamily="34" charset="0"/>
              <a:cs typeface="B Yekan" panose="00000400000000000000" pitchFamily="2" charset="-78"/>
            </a:endParaRPr>
          </a:p>
        </p:txBody>
      </p:sp>
      <p:sp>
        <p:nvSpPr>
          <p:cNvPr id="69635" name="Rectangle 2"/>
          <p:cNvSpPr>
            <a:spLocks noGrp="1" noChangeArrowheads="1"/>
          </p:cNvSpPr>
          <p:nvPr>
            <p:ph type="body" idx="1"/>
          </p:nvPr>
        </p:nvSpPr>
        <p:spPr bwMode="auto">
          <a:xfrm>
            <a:off x="1613646" y="643872"/>
            <a:ext cx="9708777" cy="4567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609600" indent="-609600" algn="ctr" rtl="1">
              <a:lnSpc>
                <a:spcPct val="90000"/>
              </a:lnSpc>
              <a:buNone/>
            </a:pPr>
            <a:endParaRPr lang="fa-IR" sz="2400" b="1" dirty="0">
              <a:cs typeface="B Titr" panose="00000700000000000000" pitchFamily="2" charset="-78"/>
            </a:endParaRPr>
          </a:p>
          <a:p>
            <a:pPr marL="609600" indent="-609600" algn="ctr" rtl="1">
              <a:lnSpc>
                <a:spcPct val="90000"/>
              </a:lnSpc>
              <a:buNone/>
            </a:pPr>
            <a:r>
              <a:rPr lang="fa-IR" sz="2800" b="1" dirty="0">
                <a:cs typeface="B Titr" panose="00000700000000000000" pitchFamily="2" charset="-78"/>
              </a:rPr>
              <a:t>در چه شرایطی یکپارچه سازی افقی ثمربخش است؟</a:t>
            </a:r>
          </a:p>
          <a:p>
            <a:pPr marL="609600" indent="-609600" rtl="1">
              <a:lnSpc>
                <a:spcPct val="90000"/>
              </a:lnSpc>
              <a:buNone/>
            </a:pPr>
            <a:endParaRPr lang="fa-IR" sz="2800" b="1" dirty="0">
              <a:cs typeface="B Titr" panose="00000700000000000000" pitchFamily="2" charset="-78"/>
            </a:endParaRPr>
          </a:p>
          <a:p>
            <a:pPr marL="609600" indent="-609600" rtl="1">
              <a:lnSpc>
                <a:spcPct val="90000"/>
              </a:lnSpc>
              <a:buNone/>
            </a:pPr>
            <a:endParaRPr lang="fa-IR" sz="2400" b="1" dirty="0">
              <a:cs typeface="B Titr" panose="00000700000000000000" pitchFamily="2" charset="-78"/>
            </a:endParaRPr>
          </a:p>
          <a:p>
            <a:pPr marL="609600" indent="-609600" algn="r" rtl="1">
              <a:lnSpc>
                <a:spcPct val="90000"/>
              </a:lnSpc>
              <a:buFont typeface="Wingdings" panose="05000000000000000000" pitchFamily="2" charset="2"/>
              <a:buChar char="ü"/>
            </a:pPr>
            <a:r>
              <a:rPr lang="fa-IR" sz="2400" b="1" dirty="0">
                <a:cs typeface="B Titr" panose="00000700000000000000" pitchFamily="2" charset="-78"/>
              </a:rPr>
              <a:t>شرکت بدون مواجهه با محدودیتهای قانونی به دنبال نوعی اتحصار در بازار باشد.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رقابت در یک بازار رو به رشد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جایی که تولید انبوه (اقتصاد مقیاس) مزیت رقابتی ایجاد نماید.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شرکت به علت سوء مدیریت و یا محدودیت منابع وضعیت خوبی نداشته باشد.</a:t>
            </a:r>
          </a:p>
        </p:txBody>
      </p:sp>
    </p:spTree>
    <p:extLst>
      <p:ext uri="{BB962C8B-B14F-4D97-AF65-F5344CB8AC3E}">
        <p14:creationId xmlns:p14="http://schemas.microsoft.com/office/powerpoint/2010/main" val="2085326760"/>
      </p:ext>
    </p:extLst>
  </p:cSld>
  <p:clrMapOvr>
    <a:masterClrMapping/>
  </p:clrMapOvr>
  <p:transition advClick="0" advTm="30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F6FCC0A6-061B-48A4-910E-46D16C0D6D4A}" type="slidenum">
              <a:rPr kumimoji="0" lang="ar-SA" sz="1600">
                <a:solidFill>
                  <a:schemeClr val="bg2"/>
                </a:solidFill>
                <a:latin typeface="Albertus Extra Bold" pitchFamily="34" charset="0"/>
                <a:cs typeface="B Yekan" panose="00000400000000000000" pitchFamily="2" charset="-78"/>
              </a:rPr>
              <a:pPr eaLnBrk="1" hangingPunct="1"/>
              <a:t>79</a:t>
            </a:fld>
            <a:endParaRPr kumimoji="0" lang="en-US" sz="1600">
              <a:solidFill>
                <a:schemeClr val="bg2"/>
              </a:solidFill>
              <a:latin typeface="Albertus Extra Bold" pitchFamily="34" charset="0"/>
              <a:cs typeface="B Yekan" panose="00000400000000000000" pitchFamily="2" charset="-78"/>
            </a:endParaRPr>
          </a:p>
        </p:txBody>
      </p:sp>
      <p:sp>
        <p:nvSpPr>
          <p:cNvPr id="112643" name="Text Box 3"/>
          <p:cNvSpPr txBox="1">
            <a:spLocks noChangeArrowheads="1"/>
          </p:cNvSpPr>
          <p:nvPr/>
        </p:nvSpPr>
        <p:spPr bwMode="auto">
          <a:xfrm>
            <a:off x="2057400" y="1378231"/>
            <a:ext cx="8730034" cy="3700462"/>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wrap="square">
            <a:spAutoFit/>
          </a:bodyPr>
          <a:lstStyle/>
          <a:p>
            <a:pPr algn="ctr" rtl="1">
              <a:spcBef>
                <a:spcPct val="50000"/>
              </a:spcBef>
              <a:defRPr/>
            </a:pPr>
            <a:endParaRPr lang="fa-IR" sz="1400" dirty="0">
              <a:latin typeface="Arial" pitchFamily="34" charset="0"/>
              <a:cs typeface="B Titr" pitchFamily="2" charset="-78"/>
            </a:endParaRPr>
          </a:p>
          <a:p>
            <a:pPr algn="ctr" rtl="1">
              <a:spcBef>
                <a:spcPct val="50000"/>
              </a:spcBef>
              <a:defRPr/>
            </a:pPr>
            <a:r>
              <a:rPr lang="fa-IR" sz="2400" dirty="0">
                <a:latin typeface="Arial" pitchFamily="34" charset="0"/>
                <a:cs typeface="B Titr" pitchFamily="2" charset="-78"/>
              </a:rPr>
              <a:t>استراتژیهای نفوذ (تمرکز)</a:t>
            </a:r>
          </a:p>
          <a:p>
            <a:pPr algn="ctr" rtl="1">
              <a:spcBef>
                <a:spcPct val="50000"/>
              </a:spcBef>
              <a:defRPr/>
            </a:pPr>
            <a:r>
              <a:rPr lang="en-US" sz="2100" dirty="0">
                <a:latin typeface="Times New Roman" pitchFamily="18" charset="0"/>
                <a:cs typeface="Times New Roman" pitchFamily="18" charset="0"/>
              </a:rPr>
              <a:t>Intensive Strategies</a:t>
            </a:r>
          </a:p>
          <a:p>
            <a:pPr algn="ctr" rtl="1">
              <a:spcBef>
                <a:spcPct val="50000"/>
              </a:spcBef>
              <a:defRPr/>
            </a:pPr>
            <a:endParaRPr lang="en-US" sz="2100" dirty="0">
              <a:latin typeface="Times New Roman" pitchFamily="18" charset="0"/>
              <a:cs typeface="Times New Roman" pitchFamily="18" charset="0"/>
            </a:endParaRPr>
          </a:p>
          <a:p>
            <a:pPr algn="ctr" rtl="1">
              <a:spcBef>
                <a:spcPct val="50000"/>
              </a:spcBef>
              <a:buFontTx/>
              <a:buChar char="•"/>
              <a:defRPr/>
            </a:pPr>
            <a:r>
              <a:rPr lang="fa-IR" dirty="0">
                <a:latin typeface="Arial" pitchFamily="34" charset="0"/>
                <a:cs typeface="Arial" pitchFamily="34" charset="0"/>
              </a:rPr>
              <a:t> </a:t>
            </a:r>
            <a:r>
              <a:rPr lang="fa-IR" sz="2000" dirty="0">
                <a:latin typeface="Arial" pitchFamily="34" charset="0"/>
                <a:cs typeface="B Titr" pitchFamily="2" charset="-78"/>
              </a:rPr>
              <a:t>رسوخ در بازار                            </a:t>
            </a:r>
            <a:r>
              <a:rPr lang="en-US" sz="2000" dirty="0">
                <a:latin typeface="Times New Roman" pitchFamily="18" charset="0"/>
                <a:cs typeface="Times New Roman" pitchFamily="18" charset="0"/>
              </a:rPr>
              <a:t>Market penetration)</a:t>
            </a:r>
            <a:r>
              <a:rPr lang="fa-I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lvl="1" algn="ctr" rtl="1">
              <a:spcBef>
                <a:spcPct val="50000"/>
              </a:spcBef>
              <a:buFontTx/>
              <a:buChar char="•"/>
              <a:defRPr/>
            </a:pPr>
            <a:r>
              <a:rPr lang="fa-IR" sz="2000" dirty="0">
                <a:latin typeface="Arial" pitchFamily="34" charset="0"/>
                <a:cs typeface="B Titr" pitchFamily="2" charset="-78"/>
              </a:rPr>
              <a:t> توسعه بازار                              </a:t>
            </a:r>
            <a:r>
              <a:rPr lang="en-US" sz="2000" dirty="0">
                <a:latin typeface="Times New Roman" pitchFamily="18" charset="0"/>
                <a:cs typeface="Times New Roman" pitchFamily="18" charset="0"/>
              </a:rPr>
              <a:t>(Market development)</a:t>
            </a:r>
          </a:p>
          <a:p>
            <a:pPr lvl="1" algn="ctr" rtl="1">
              <a:spcBef>
                <a:spcPct val="50000"/>
              </a:spcBef>
              <a:buFontTx/>
              <a:buChar char="•"/>
              <a:defRPr/>
            </a:pPr>
            <a:r>
              <a:rPr lang="fa-IR" sz="2000" dirty="0">
                <a:latin typeface="Arial" pitchFamily="34" charset="0"/>
                <a:cs typeface="B Titr" pitchFamily="2" charset="-78"/>
              </a:rPr>
              <a:t> توسعه محصول                      </a:t>
            </a:r>
            <a:r>
              <a:rPr lang="en-US" sz="2000" dirty="0">
                <a:latin typeface="Arial" pitchFamily="34" charset="0"/>
                <a:cs typeface="B Titr" pitchFamily="2" charset="-78"/>
              </a:rPr>
              <a:t>(Product development)</a:t>
            </a:r>
            <a:endParaRPr lang="fa-IR" sz="2000" dirty="0">
              <a:latin typeface="Times New Roman" pitchFamily="18" charset="0"/>
              <a:cs typeface="Times New Roman" pitchFamily="18" charset="0"/>
            </a:endParaRPr>
          </a:p>
          <a:p>
            <a:pPr algn="ctr" rtl="1">
              <a:spcBef>
                <a:spcPct val="50000"/>
              </a:spcBef>
              <a:defRPr/>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907399609"/>
      </p:ext>
    </p:extLst>
  </p:cSld>
  <p:clrMapOvr>
    <a:masterClrMapping/>
  </p:clrMapOvr>
  <p:transition advClick="0" advTm="3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bwMode="auto">
          <a:xfrm>
            <a:off x="1558925" y="285750"/>
            <a:ext cx="6643688" cy="6357938"/>
          </a:xfrm>
          <a:prstGeom prst="triangle">
            <a:avLst>
              <a:gd name="adj" fmla="val 50000"/>
            </a:avLst>
          </a:prstGeom>
          <a:ln>
            <a:headEnd/>
            <a:tailEnd/>
          </a:ln>
        </p:spPr>
        <p:style>
          <a:lnRef idx="1">
            <a:schemeClr val="accent3"/>
          </a:lnRef>
          <a:fillRef idx="2">
            <a:schemeClr val="accent3"/>
          </a:fillRef>
          <a:effectRef idx="1">
            <a:schemeClr val="accent3"/>
          </a:effectRef>
          <a:fontRef idx="minor">
            <a:schemeClr val="dk1"/>
          </a:fontRef>
        </p:style>
        <p:txBody>
          <a:bodyPr wrap="none" rtlCol="1" anchor="ctr"/>
          <a:lstStyle/>
          <a:p>
            <a:pPr algn="ctr">
              <a:defRPr/>
            </a:pPr>
            <a:endParaRPr lang="fa-IR" dirty="0">
              <a:solidFill>
                <a:srgbClr val="000000"/>
              </a:solidFill>
              <a:cs typeface="B Davat" pitchFamily="2" charset="-78"/>
            </a:endParaRPr>
          </a:p>
          <a:p>
            <a:pPr algn="ctr">
              <a:defRPr/>
            </a:pPr>
            <a:endParaRPr lang="en-US" sz="1600" dirty="0">
              <a:solidFill>
                <a:srgbClr val="000000"/>
              </a:solidFill>
              <a:cs typeface="B Davat" pitchFamily="2" charset="-78"/>
            </a:endParaRPr>
          </a:p>
          <a:p>
            <a:pPr algn="ctr">
              <a:defRPr/>
            </a:pPr>
            <a:endParaRPr lang="en-US" sz="1600" dirty="0">
              <a:solidFill>
                <a:srgbClr val="000000"/>
              </a:solidFill>
              <a:cs typeface="B Davat" pitchFamily="2" charset="-78"/>
            </a:endParaRPr>
          </a:p>
          <a:p>
            <a:pPr algn="ctr">
              <a:defRPr/>
            </a:pPr>
            <a:endParaRPr lang="en-US" sz="1600" dirty="0">
              <a:solidFill>
                <a:srgbClr val="000000"/>
              </a:solidFill>
              <a:cs typeface="B Davat" pitchFamily="2" charset="-78"/>
            </a:endParaRPr>
          </a:p>
          <a:p>
            <a:pPr algn="ctr">
              <a:lnSpc>
                <a:spcPct val="120000"/>
              </a:lnSpc>
              <a:defRPr/>
            </a:pPr>
            <a:endParaRPr lang="fa-IR" sz="1600" dirty="0">
              <a:solidFill>
                <a:srgbClr val="000000"/>
              </a:solidFill>
              <a:cs typeface="B Homa" pitchFamily="2" charset="-78"/>
            </a:endParaRPr>
          </a:p>
          <a:p>
            <a:pPr algn="ctr">
              <a:lnSpc>
                <a:spcPct val="120000"/>
              </a:lnSpc>
              <a:defRPr/>
            </a:pPr>
            <a:endParaRPr lang="en-US" sz="1600" dirty="0">
              <a:solidFill>
                <a:srgbClr val="000000"/>
              </a:solidFill>
              <a:cs typeface="B Homa" pitchFamily="2" charset="-78"/>
            </a:endParaRPr>
          </a:p>
          <a:p>
            <a:pPr algn="ctr">
              <a:lnSpc>
                <a:spcPct val="120000"/>
              </a:lnSpc>
              <a:defRPr/>
            </a:pPr>
            <a:endParaRPr lang="fa-IR" sz="1600" dirty="0">
              <a:solidFill>
                <a:srgbClr val="000000"/>
              </a:solidFill>
              <a:cs typeface="B Homa" pitchFamily="2" charset="-78"/>
            </a:endParaRPr>
          </a:p>
          <a:p>
            <a:pPr algn="ctr">
              <a:lnSpc>
                <a:spcPct val="120000"/>
              </a:lnSpc>
              <a:defRPr/>
            </a:pPr>
            <a:endParaRPr lang="en-US" sz="1600" dirty="0">
              <a:solidFill>
                <a:srgbClr val="000000"/>
              </a:solidFill>
              <a:cs typeface="B Homa" pitchFamily="2" charset="-78"/>
            </a:endParaRPr>
          </a:p>
          <a:p>
            <a:pPr algn="ctr">
              <a:defRPr/>
            </a:pPr>
            <a:endParaRPr lang="fa-IR" sz="1600" dirty="0">
              <a:solidFill>
                <a:srgbClr val="000000"/>
              </a:solidFill>
              <a:cs typeface="B Homa" pitchFamily="2" charset="-78"/>
            </a:endParaRPr>
          </a:p>
        </p:txBody>
      </p:sp>
      <p:cxnSp>
        <p:nvCxnSpPr>
          <p:cNvPr id="4" name="Straight Connector 3"/>
          <p:cNvCxnSpPr>
            <a:stCxn id="2" idx="5"/>
            <a:endCxn id="2" idx="1"/>
          </p:cNvCxnSpPr>
          <p:nvPr/>
        </p:nvCxnSpPr>
        <p:spPr>
          <a:xfrm flipH="1">
            <a:off x="3162300" y="3573463"/>
            <a:ext cx="3455988"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V="1">
            <a:off x="2225675" y="5373688"/>
            <a:ext cx="5329238"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AutoShape 6"/>
          <p:cNvSpPr>
            <a:spLocks noChangeArrowheads="1"/>
          </p:cNvSpPr>
          <p:nvPr/>
        </p:nvSpPr>
        <p:spPr bwMode="auto">
          <a:xfrm>
            <a:off x="7739063" y="5300663"/>
            <a:ext cx="4134690" cy="696912"/>
          </a:xfrm>
          <a:prstGeom prst="leftArrow">
            <a:avLst>
              <a:gd name="adj1" fmla="val 77898"/>
              <a:gd name="adj2" fmla="val 42709"/>
            </a:avLst>
          </a:prstGeom>
          <a:gradFill flip="none" rotWithShape="1">
            <a:lin ang="0" scaled="1"/>
            <a:tileRect/>
          </a:gradFill>
          <a:ln>
            <a:no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rtl="1">
              <a:defRPr/>
            </a:pPr>
            <a:endParaRPr lang="fa-IR" sz="2400" dirty="0">
              <a:solidFill>
                <a:schemeClr val="tx1"/>
              </a:solidFill>
              <a:cs typeface="B Homa" pitchFamily="2" charset="-78"/>
            </a:endParaRPr>
          </a:p>
          <a:p>
            <a:pPr algn="ctr" rtl="1">
              <a:defRPr/>
            </a:pPr>
            <a:r>
              <a:rPr lang="fa-IR" sz="2000" dirty="0">
                <a:solidFill>
                  <a:schemeClr val="tx1"/>
                </a:solidFill>
                <a:cs typeface="B Homa" pitchFamily="2" charset="-78"/>
              </a:rPr>
              <a:t>  </a:t>
            </a:r>
            <a:r>
              <a:rPr lang="ar-SA" sz="2000" dirty="0">
                <a:solidFill>
                  <a:schemeClr val="tx1"/>
                </a:solidFill>
                <a:cs typeface="B Homa" pitchFamily="2" charset="-78"/>
              </a:rPr>
              <a:t>امكانات و تسهيلات لازم جهت</a:t>
            </a:r>
            <a:endParaRPr lang="fa-IR" sz="2000" dirty="0">
              <a:solidFill>
                <a:schemeClr val="tx1"/>
              </a:solidFill>
              <a:cs typeface="B Homa" pitchFamily="2" charset="-78"/>
            </a:endParaRPr>
          </a:p>
          <a:p>
            <a:pPr algn="ctr" rtl="1">
              <a:defRPr/>
            </a:pPr>
            <a:r>
              <a:rPr lang="ar-SA" sz="2000" dirty="0">
                <a:solidFill>
                  <a:schemeClr val="tx1"/>
                </a:solidFill>
                <a:cs typeface="B Homa" pitchFamily="2" charset="-78"/>
              </a:rPr>
              <a:t> حركت و رسيدن به هدف</a:t>
            </a:r>
          </a:p>
          <a:p>
            <a:pPr algn="ctr" rtl="1">
              <a:defRPr/>
            </a:pPr>
            <a:endParaRPr lang="fa-IR" sz="2800" dirty="0">
              <a:solidFill>
                <a:schemeClr val="tx1"/>
              </a:solidFill>
            </a:endParaRPr>
          </a:p>
        </p:txBody>
      </p:sp>
      <p:sp>
        <p:nvSpPr>
          <p:cNvPr id="35" name="AutoShape 6"/>
          <p:cNvSpPr>
            <a:spLocks noChangeArrowheads="1"/>
          </p:cNvSpPr>
          <p:nvPr/>
        </p:nvSpPr>
        <p:spPr bwMode="auto">
          <a:xfrm>
            <a:off x="7000875" y="3635375"/>
            <a:ext cx="4872878" cy="865188"/>
          </a:xfrm>
          <a:prstGeom prst="leftArrow">
            <a:avLst>
              <a:gd name="adj1" fmla="val 77898"/>
              <a:gd name="adj2" fmla="val 42709"/>
            </a:avLst>
          </a:prstGeom>
          <a:gradFill flip="none" rotWithShape="1">
            <a:lin ang="0" scaled="1"/>
            <a:tileRect/>
          </a:gradFill>
          <a:ln>
            <a:no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rtl="1">
              <a:defRPr/>
            </a:pPr>
            <a:r>
              <a:rPr lang="fa-IR" sz="2400" dirty="0">
                <a:solidFill>
                  <a:schemeClr val="tx1"/>
                </a:solidFill>
                <a:cs typeface="B Homa" pitchFamily="2" charset="-78"/>
              </a:rPr>
              <a:t> </a:t>
            </a:r>
            <a:r>
              <a:rPr lang="ar-SA" sz="2400" dirty="0">
                <a:solidFill>
                  <a:schemeClr val="tx1"/>
                </a:solidFill>
                <a:cs typeface="B Homa" pitchFamily="2" charset="-78"/>
              </a:rPr>
              <a:t>محل عبور جهت رسيدن به هدف</a:t>
            </a:r>
            <a:endParaRPr lang="fa-IR" sz="2400" dirty="0">
              <a:solidFill>
                <a:schemeClr val="tx1"/>
              </a:solidFill>
            </a:endParaRPr>
          </a:p>
        </p:txBody>
      </p:sp>
      <p:sp>
        <p:nvSpPr>
          <p:cNvPr id="36" name="AutoShape 6"/>
          <p:cNvSpPr>
            <a:spLocks noChangeArrowheads="1"/>
          </p:cNvSpPr>
          <p:nvPr/>
        </p:nvSpPr>
        <p:spPr bwMode="auto">
          <a:xfrm>
            <a:off x="5667374" y="1143000"/>
            <a:ext cx="6327401" cy="935038"/>
          </a:xfrm>
          <a:prstGeom prst="leftArrow">
            <a:avLst>
              <a:gd name="adj1" fmla="val 66717"/>
              <a:gd name="adj2" fmla="val 68798"/>
            </a:avLst>
          </a:prstGeom>
          <a:gradFill flip="none" rotWithShape="1">
            <a:lin ang="0" scaled="1"/>
            <a:tileRect/>
          </a:gradFill>
          <a:ln>
            <a:no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r" rtl="1">
              <a:lnSpc>
                <a:spcPct val="150000"/>
              </a:lnSpc>
              <a:defRPr/>
            </a:pPr>
            <a:r>
              <a:rPr lang="fa-IR" sz="2400">
                <a:solidFill>
                  <a:schemeClr val="tx1"/>
                </a:solidFill>
                <a:cs typeface="B Homa" pitchFamily="2" charset="-78"/>
              </a:rPr>
              <a:t>هرآنچه در سازمان صورت مي‎گيرد معطوف به آن است</a:t>
            </a:r>
            <a:endParaRPr lang="en-US" sz="2400" dirty="0">
              <a:solidFill>
                <a:schemeClr val="tx1"/>
              </a:solidFill>
              <a:cs typeface="B Homa" pitchFamily="2" charset="-78"/>
            </a:endParaRPr>
          </a:p>
        </p:txBody>
      </p:sp>
      <p:sp>
        <p:nvSpPr>
          <p:cNvPr id="13" name="Rectangle 12"/>
          <p:cNvSpPr>
            <a:spLocks noChangeArrowheads="1"/>
          </p:cNvSpPr>
          <p:nvPr/>
        </p:nvSpPr>
        <p:spPr bwMode="auto">
          <a:xfrm>
            <a:off x="1982788" y="5437188"/>
            <a:ext cx="5715000" cy="1160462"/>
          </a:xfrm>
          <a:prstGeom prst="rect">
            <a:avLst/>
          </a:prstGeom>
          <a:noFill/>
          <a:ln w="9525">
            <a:noFill/>
            <a:miter lim="800000"/>
            <a:headEnd/>
            <a:tailEnd/>
          </a:ln>
        </p:spPr>
        <p:txBody>
          <a:bodyPr>
            <a:spAutoFit/>
          </a:bodyPr>
          <a:lstStyle/>
          <a:p>
            <a:pPr algn="ctr"/>
            <a:r>
              <a:rPr lang="ar-SA" sz="1600" i="1" dirty="0">
                <a:solidFill>
                  <a:srgbClr val="FF0000"/>
                </a:solidFill>
                <a:cs typeface="B Esfehan" pitchFamily="2" charset="-78"/>
              </a:rPr>
              <a:t>منابع (ابزار):</a:t>
            </a:r>
            <a:r>
              <a:rPr lang="ar-SA" sz="1600" dirty="0">
                <a:solidFill>
                  <a:srgbClr val="FF0000"/>
                </a:solidFill>
                <a:cs typeface="B Esfehan" pitchFamily="2" charset="-78"/>
              </a:rPr>
              <a:t> </a:t>
            </a:r>
            <a:endParaRPr lang="fa-IR" sz="1600" dirty="0">
              <a:solidFill>
                <a:srgbClr val="FF0000"/>
              </a:solidFill>
              <a:cs typeface="B Esfehan" pitchFamily="2" charset="-78"/>
            </a:endParaRPr>
          </a:p>
          <a:p>
            <a:pPr algn="ctr"/>
            <a:r>
              <a:rPr lang="ar-SA" dirty="0">
                <a:solidFill>
                  <a:srgbClr val="000000"/>
                </a:solidFill>
                <a:cs typeface="B Nazanin" pitchFamily="2" charset="-78"/>
              </a:rPr>
              <a:t>مالي، فيزيكي، انساني، اطلاعاتي، فن آوري، تسهيلات ، زمان ،</a:t>
            </a:r>
            <a:r>
              <a:rPr lang="ar-SA" dirty="0" smtClean="0">
                <a:solidFill>
                  <a:srgbClr val="000000"/>
                </a:solidFill>
                <a:cs typeface="B Nazanin" pitchFamily="2" charset="-78"/>
              </a:rPr>
              <a:t>حمايت</a:t>
            </a:r>
            <a:r>
              <a:rPr lang="fa-IR" dirty="0" smtClean="0">
                <a:solidFill>
                  <a:srgbClr val="000000"/>
                </a:solidFill>
                <a:cs typeface="B Nazanin" pitchFamily="2" charset="-78"/>
              </a:rPr>
              <a:t> </a:t>
            </a:r>
            <a:r>
              <a:rPr lang="ar-SA" dirty="0" smtClean="0">
                <a:solidFill>
                  <a:srgbClr val="000000"/>
                </a:solidFill>
                <a:cs typeface="B Nazanin" pitchFamily="2" charset="-78"/>
              </a:rPr>
              <a:t>قانون </a:t>
            </a:r>
            <a:r>
              <a:rPr lang="ar-SA" dirty="0">
                <a:solidFill>
                  <a:srgbClr val="000000"/>
                </a:solidFill>
                <a:cs typeface="B Nazanin" pitchFamily="2" charset="-78"/>
              </a:rPr>
              <a:t>، مزيت، تهديد، قوت، ضعف، ساختار، شرح وظايف، باورها،اصول</a:t>
            </a:r>
            <a:r>
              <a:rPr lang="fa-IR" dirty="0">
                <a:solidFill>
                  <a:srgbClr val="000000"/>
                </a:solidFill>
                <a:cs typeface="B Nazanin" pitchFamily="2" charset="-78"/>
              </a:rPr>
              <a:t> ، </a:t>
            </a:r>
            <a:r>
              <a:rPr lang="ar-SA" dirty="0">
                <a:solidFill>
                  <a:srgbClr val="000000"/>
                </a:solidFill>
                <a:cs typeface="B Nazanin" pitchFamily="2" charset="-78"/>
              </a:rPr>
              <a:t>ارزشها</a:t>
            </a:r>
            <a:r>
              <a:rPr lang="en-US" dirty="0">
                <a:solidFill>
                  <a:srgbClr val="000000"/>
                </a:solidFill>
                <a:cs typeface="B Nazanin" pitchFamily="2" charset="-78"/>
              </a:rPr>
              <a:t> </a:t>
            </a:r>
            <a:r>
              <a:rPr lang="fa-IR" dirty="0">
                <a:solidFill>
                  <a:srgbClr val="000000"/>
                </a:solidFill>
                <a:cs typeface="B Nazanin" pitchFamily="2" charset="-78"/>
              </a:rPr>
              <a:t>، </a:t>
            </a:r>
            <a:r>
              <a:rPr lang="ar-SA" dirty="0">
                <a:solidFill>
                  <a:srgbClr val="000000"/>
                </a:solidFill>
                <a:cs typeface="B Nazanin" pitchFamily="2" charset="-78"/>
              </a:rPr>
              <a:t>نقش، تجهيزات، امكانات ، مقدورات، محدوديت، قوتها، فرصتها، تهديدات</a:t>
            </a:r>
            <a:endParaRPr lang="fa-IR" dirty="0">
              <a:solidFill>
                <a:srgbClr val="000000"/>
              </a:solidFill>
              <a:cs typeface="B Nazanin" pitchFamily="2" charset="-78"/>
            </a:endParaRPr>
          </a:p>
        </p:txBody>
      </p:sp>
      <p:sp>
        <p:nvSpPr>
          <p:cNvPr id="14" name="Rectangle 13"/>
          <p:cNvSpPr>
            <a:spLocks noChangeArrowheads="1"/>
          </p:cNvSpPr>
          <p:nvPr/>
        </p:nvSpPr>
        <p:spPr bwMode="auto">
          <a:xfrm>
            <a:off x="2728914" y="3617913"/>
            <a:ext cx="4213225" cy="2259012"/>
          </a:xfrm>
          <a:prstGeom prst="rect">
            <a:avLst/>
          </a:prstGeom>
          <a:noFill/>
          <a:ln w="9525">
            <a:noFill/>
            <a:miter lim="800000"/>
            <a:headEnd/>
            <a:tailEnd/>
          </a:ln>
        </p:spPr>
        <p:txBody>
          <a:bodyPr>
            <a:spAutoFit/>
          </a:bodyPr>
          <a:lstStyle/>
          <a:p>
            <a:pPr algn="ctr"/>
            <a:r>
              <a:rPr lang="fa-IR" i="1" dirty="0">
                <a:solidFill>
                  <a:srgbClr val="FF0000"/>
                </a:solidFill>
                <a:cs typeface="B Esfehan" pitchFamily="2" charset="-78"/>
              </a:rPr>
              <a:t>مسير (راه):</a:t>
            </a:r>
            <a:r>
              <a:rPr lang="fa-IR" dirty="0">
                <a:solidFill>
                  <a:srgbClr val="FF0000"/>
                </a:solidFill>
                <a:cs typeface="B Esfehan" pitchFamily="2" charset="-78"/>
              </a:rPr>
              <a:t> </a:t>
            </a:r>
          </a:p>
          <a:p>
            <a:pPr algn="ctr"/>
            <a:r>
              <a:rPr lang="fa-IR" dirty="0">
                <a:solidFill>
                  <a:srgbClr val="000000"/>
                </a:solidFill>
                <a:cs typeface="B Davat" pitchFamily="2" charset="-78"/>
              </a:rPr>
              <a:t> </a:t>
            </a:r>
            <a:r>
              <a:rPr lang="fa-IR" dirty="0">
                <a:solidFill>
                  <a:srgbClr val="000000"/>
                </a:solidFill>
                <a:cs typeface="B Nazanin" pitchFamily="2" charset="-78"/>
              </a:rPr>
              <a:t>استراتژي،خط مشي ،سياست، برنامه،رويه،طرح،                  بودجه،تدبير فعاليت، تصميم،عمل، </a:t>
            </a:r>
            <a:r>
              <a:rPr lang="fa-IR" dirty="0" smtClean="0">
                <a:solidFill>
                  <a:srgbClr val="000000"/>
                </a:solidFill>
                <a:cs typeface="B Nazanin" pitchFamily="2" charset="-78"/>
              </a:rPr>
              <a:t>اقدام،راهبرد، </a:t>
            </a:r>
            <a:r>
              <a:rPr lang="fa-IR" dirty="0">
                <a:solidFill>
                  <a:srgbClr val="000000"/>
                </a:solidFill>
                <a:cs typeface="B Nazanin" pitchFamily="2" charset="-78"/>
              </a:rPr>
              <a:t>روش     </a:t>
            </a:r>
            <a:r>
              <a:rPr lang="en-US" dirty="0">
                <a:solidFill>
                  <a:srgbClr val="000000"/>
                </a:solidFill>
                <a:cs typeface="B Nazanin" pitchFamily="2" charset="-78"/>
              </a:rPr>
              <a:t> </a:t>
            </a:r>
            <a:r>
              <a:rPr lang="fa-IR" dirty="0">
                <a:solidFill>
                  <a:srgbClr val="000000"/>
                </a:solidFill>
                <a:cs typeface="B Nazanin" pitchFamily="2" charset="-78"/>
              </a:rPr>
              <a:t>(</a:t>
            </a:r>
            <a:r>
              <a:rPr lang="en-US" dirty="0">
                <a:solidFill>
                  <a:srgbClr val="000000"/>
                </a:solidFill>
                <a:cs typeface="B Nazanin" pitchFamily="2" charset="-78"/>
              </a:rPr>
              <a:t> </a:t>
            </a:r>
            <a:r>
              <a:rPr lang="fa-IR" dirty="0">
                <a:solidFill>
                  <a:srgbClr val="000000"/>
                </a:solidFill>
                <a:cs typeface="B Nazanin" pitchFamily="2" charset="-78"/>
              </a:rPr>
              <a:t>قانون</a:t>
            </a:r>
            <a:r>
              <a:rPr lang="en-US" dirty="0">
                <a:solidFill>
                  <a:srgbClr val="000000"/>
                </a:solidFill>
                <a:cs typeface="B Nazanin" pitchFamily="2" charset="-78"/>
              </a:rPr>
              <a:t> </a:t>
            </a:r>
            <a:r>
              <a:rPr lang="fa-IR" dirty="0">
                <a:solidFill>
                  <a:srgbClr val="000000"/>
                </a:solidFill>
                <a:cs typeface="B Nazanin" pitchFamily="2" charset="-78"/>
              </a:rPr>
              <a:t>، اساسنامه</a:t>
            </a:r>
            <a:r>
              <a:rPr lang="en-US" dirty="0">
                <a:solidFill>
                  <a:srgbClr val="000000"/>
                </a:solidFill>
                <a:cs typeface="B Nazanin" pitchFamily="2" charset="-78"/>
              </a:rPr>
              <a:t> </a:t>
            </a:r>
            <a:r>
              <a:rPr lang="fa-IR" dirty="0">
                <a:solidFill>
                  <a:srgbClr val="000000"/>
                </a:solidFill>
                <a:cs typeface="B Nazanin" pitchFamily="2" charset="-78"/>
              </a:rPr>
              <a:t>،آئين</a:t>
            </a:r>
            <a:r>
              <a:rPr lang="en-US" dirty="0">
                <a:solidFill>
                  <a:srgbClr val="000000"/>
                </a:solidFill>
                <a:cs typeface="B Nazanin" pitchFamily="2" charset="-78"/>
              </a:rPr>
              <a:t>‎</a:t>
            </a:r>
            <a:r>
              <a:rPr lang="fa-IR" dirty="0">
                <a:solidFill>
                  <a:srgbClr val="000000"/>
                </a:solidFill>
                <a:cs typeface="B Nazanin" pitchFamily="2" charset="-78"/>
              </a:rPr>
              <a:t>نامه</a:t>
            </a:r>
            <a:r>
              <a:rPr lang="en-US" dirty="0">
                <a:solidFill>
                  <a:srgbClr val="000000"/>
                </a:solidFill>
                <a:cs typeface="B Nazanin" pitchFamily="2" charset="-78"/>
              </a:rPr>
              <a:t> </a:t>
            </a:r>
            <a:r>
              <a:rPr lang="fa-IR" dirty="0">
                <a:solidFill>
                  <a:srgbClr val="000000"/>
                </a:solidFill>
                <a:cs typeface="B Nazanin" pitchFamily="2" charset="-78"/>
              </a:rPr>
              <a:t>، نظام</a:t>
            </a:r>
            <a:r>
              <a:rPr lang="en-US" dirty="0">
                <a:solidFill>
                  <a:srgbClr val="000000"/>
                </a:solidFill>
                <a:cs typeface="B Nazanin" pitchFamily="2" charset="-78"/>
              </a:rPr>
              <a:t>‎</a:t>
            </a:r>
            <a:r>
              <a:rPr lang="fa-IR" dirty="0">
                <a:solidFill>
                  <a:srgbClr val="000000"/>
                </a:solidFill>
                <a:cs typeface="B Nazanin" pitchFamily="2" charset="-78"/>
              </a:rPr>
              <a:t>نامه ،</a:t>
            </a:r>
            <a:r>
              <a:rPr lang="en-US" dirty="0">
                <a:solidFill>
                  <a:srgbClr val="000000"/>
                </a:solidFill>
                <a:cs typeface="B Nazanin" pitchFamily="2" charset="-78"/>
              </a:rPr>
              <a:t> </a:t>
            </a:r>
            <a:r>
              <a:rPr lang="fa-IR" dirty="0">
                <a:solidFill>
                  <a:srgbClr val="000000"/>
                </a:solidFill>
                <a:cs typeface="B Nazanin" pitchFamily="2" charset="-78"/>
              </a:rPr>
              <a:t>دستورالعمل</a:t>
            </a:r>
            <a:r>
              <a:rPr lang="en-US" dirty="0">
                <a:solidFill>
                  <a:srgbClr val="000000"/>
                </a:solidFill>
                <a:cs typeface="B Nazanin" pitchFamily="2" charset="-78"/>
              </a:rPr>
              <a:t> </a:t>
            </a:r>
            <a:r>
              <a:rPr lang="fa-IR" dirty="0">
                <a:solidFill>
                  <a:srgbClr val="000000"/>
                </a:solidFill>
                <a:cs typeface="B Nazanin" pitchFamily="2" charset="-78"/>
              </a:rPr>
              <a:t>،</a:t>
            </a:r>
            <a:r>
              <a:rPr lang="fa-IR" dirty="0" smtClean="0">
                <a:solidFill>
                  <a:srgbClr val="000000"/>
                </a:solidFill>
                <a:cs typeface="B Nazanin" pitchFamily="2" charset="-78"/>
              </a:rPr>
              <a:t>گردش كار</a:t>
            </a:r>
            <a:r>
              <a:rPr lang="en-US" dirty="0" smtClean="0">
                <a:solidFill>
                  <a:srgbClr val="000000"/>
                </a:solidFill>
                <a:cs typeface="B Nazanin" pitchFamily="2" charset="-78"/>
              </a:rPr>
              <a:t> </a:t>
            </a:r>
            <a:r>
              <a:rPr lang="fa-IR" dirty="0">
                <a:solidFill>
                  <a:srgbClr val="000000"/>
                </a:solidFill>
                <a:cs typeface="B Nazanin" pitchFamily="2" charset="-78"/>
              </a:rPr>
              <a:t>، روش</a:t>
            </a:r>
            <a:r>
              <a:rPr lang="en-US" dirty="0">
                <a:solidFill>
                  <a:srgbClr val="000000"/>
                </a:solidFill>
                <a:cs typeface="B Nazanin" pitchFamily="2" charset="-78"/>
              </a:rPr>
              <a:t>‎</a:t>
            </a:r>
            <a:r>
              <a:rPr lang="fa-IR" dirty="0">
                <a:solidFill>
                  <a:srgbClr val="000000"/>
                </a:solidFill>
                <a:cs typeface="B Nazanin" pitchFamily="2" charset="-78"/>
              </a:rPr>
              <a:t>جاري، ضوابط، مقررات، و...) تاكتيك، تكنيك ، متدولوژي و ...</a:t>
            </a:r>
          </a:p>
          <a:p>
            <a:pPr algn="ctr"/>
            <a:endParaRPr lang="fa-IR" dirty="0">
              <a:solidFill>
                <a:srgbClr val="000000"/>
              </a:solidFill>
              <a:cs typeface="B Nazanin" pitchFamily="2" charset="-78"/>
            </a:endParaRPr>
          </a:p>
          <a:p>
            <a:pPr algn="ctr"/>
            <a:endParaRPr lang="en-US" sz="1600" dirty="0">
              <a:solidFill>
                <a:srgbClr val="000000"/>
              </a:solidFill>
              <a:cs typeface="B Nazanin" pitchFamily="2" charset="-78"/>
            </a:endParaRPr>
          </a:p>
        </p:txBody>
      </p:sp>
      <p:sp>
        <p:nvSpPr>
          <p:cNvPr id="15" name="Rectangle 14"/>
          <p:cNvSpPr>
            <a:spLocks noChangeArrowheads="1"/>
          </p:cNvSpPr>
          <p:nvPr/>
        </p:nvSpPr>
        <p:spPr bwMode="auto">
          <a:xfrm>
            <a:off x="3449638" y="1052513"/>
            <a:ext cx="2857500" cy="2533650"/>
          </a:xfrm>
          <a:prstGeom prst="rect">
            <a:avLst/>
          </a:prstGeom>
          <a:noFill/>
          <a:ln w="9525">
            <a:noFill/>
            <a:miter lim="800000"/>
            <a:headEnd/>
            <a:tailEnd/>
          </a:ln>
        </p:spPr>
        <p:txBody>
          <a:bodyPr>
            <a:spAutoFit/>
          </a:bodyPr>
          <a:lstStyle/>
          <a:p>
            <a:pPr algn="ctr"/>
            <a:r>
              <a:rPr lang="fa-IR" sz="1600" i="1" dirty="0">
                <a:solidFill>
                  <a:srgbClr val="FF0000"/>
                </a:solidFill>
                <a:cs typeface="B Esfehan" pitchFamily="2" charset="-78"/>
              </a:rPr>
              <a:t>هدف</a:t>
            </a:r>
            <a:r>
              <a:rPr lang="fa-IR" sz="1600" dirty="0">
                <a:solidFill>
                  <a:srgbClr val="FF0000"/>
                </a:solidFill>
                <a:cs typeface="B Esfehan" pitchFamily="2" charset="-78"/>
              </a:rPr>
              <a:t>:</a:t>
            </a:r>
          </a:p>
          <a:p>
            <a:pPr algn="ctr"/>
            <a:r>
              <a:rPr lang="fa-IR" dirty="0">
                <a:solidFill>
                  <a:srgbClr val="000000"/>
                </a:solidFill>
                <a:cs typeface="B Nazanin" pitchFamily="2" charset="-78"/>
              </a:rPr>
              <a:t>رسالت،مأموريت</a:t>
            </a:r>
          </a:p>
          <a:p>
            <a:pPr algn="ctr"/>
            <a:r>
              <a:rPr lang="en-US" dirty="0" smtClean="0">
                <a:solidFill>
                  <a:srgbClr val="000000"/>
                </a:solidFill>
                <a:cs typeface="B Nazanin" pitchFamily="2" charset="-78"/>
              </a:rPr>
              <a:t>‎</a:t>
            </a:r>
            <a:r>
              <a:rPr lang="fa-IR" dirty="0" smtClean="0">
                <a:solidFill>
                  <a:srgbClr val="000000"/>
                </a:solidFill>
                <a:cs typeface="B Nazanin" pitchFamily="2" charset="-78"/>
              </a:rPr>
              <a:t>چشم انداز،نياز</a:t>
            </a:r>
            <a:r>
              <a:rPr lang="fa-IR" dirty="0">
                <a:solidFill>
                  <a:srgbClr val="000000"/>
                </a:solidFill>
                <a:cs typeface="B Nazanin" pitchFamily="2" charset="-78"/>
              </a:rPr>
              <a:t>، فايده</a:t>
            </a:r>
          </a:p>
          <a:p>
            <a:pPr algn="ctr"/>
            <a:r>
              <a:rPr lang="fa-IR" dirty="0" smtClean="0">
                <a:solidFill>
                  <a:srgbClr val="000000"/>
                </a:solidFill>
                <a:cs typeface="B Nazanin" pitchFamily="2" charset="-78"/>
              </a:rPr>
              <a:t>و </a:t>
            </a:r>
            <a:r>
              <a:rPr lang="fa-IR" dirty="0">
                <a:solidFill>
                  <a:srgbClr val="000000"/>
                </a:solidFill>
                <a:cs typeface="B Nazanin" pitchFamily="2" charset="-78"/>
              </a:rPr>
              <a:t>منفعت</a:t>
            </a:r>
            <a:r>
              <a:rPr lang="en-US" dirty="0">
                <a:solidFill>
                  <a:srgbClr val="000000"/>
                </a:solidFill>
                <a:cs typeface="B Nazanin" pitchFamily="2" charset="-78"/>
              </a:rPr>
              <a:t> </a:t>
            </a:r>
            <a:r>
              <a:rPr lang="fa-IR" dirty="0">
                <a:solidFill>
                  <a:srgbClr val="000000"/>
                </a:solidFill>
                <a:cs typeface="B Nazanin" pitchFamily="2" charset="-78"/>
              </a:rPr>
              <a:t>پايان، نهايت</a:t>
            </a:r>
            <a:endParaRPr lang="en-US" dirty="0">
              <a:solidFill>
                <a:srgbClr val="000000"/>
              </a:solidFill>
              <a:cs typeface="B Nazanin" pitchFamily="2" charset="-78"/>
            </a:endParaRPr>
          </a:p>
          <a:p>
            <a:pPr algn="ctr"/>
            <a:r>
              <a:rPr lang="fa-IR" dirty="0">
                <a:solidFill>
                  <a:srgbClr val="000000"/>
                </a:solidFill>
                <a:cs typeface="B Nazanin" pitchFamily="2" charset="-78"/>
              </a:rPr>
              <a:t>غايت ، نقطة نهايي ، دستاورد</a:t>
            </a:r>
          </a:p>
          <a:p>
            <a:pPr algn="ctr"/>
            <a:r>
              <a:rPr lang="fa-IR" dirty="0">
                <a:solidFill>
                  <a:srgbClr val="000000"/>
                </a:solidFill>
                <a:cs typeface="B Nazanin" pitchFamily="2" charset="-78"/>
              </a:rPr>
              <a:t> منظور، مقصود انتظارات ، </a:t>
            </a:r>
          </a:p>
          <a:p>
            <a:pPr algn="ctr"/>
            <a:r>
              <a:rPr lang="fa-IR" dirty="0" smtClean="0">
                <a:solidFill>
                  <a:srgbClr val="000000"/>
                </a:solidFill>
                <a:cs typeface="B Nazanin" pitchFamily="2" charset="-78"/>
              </a:rPr>
              <a:t>خواستها</a:t>
            </a:r>
            <a:r>
              <a:rPr lang="en-US" dirty="0" smtClean="0">
                <a:solidFill>
                  <a:srgbClr val="000000"/>
                </a:solidFill>
                <a:cs typeface="B Nazanin" pitchFamily="2" charset="-78"/>
              </a:rPr>
              <a:t>‎</a:t>
            </a:r>
            <a:r>
              <a:rPr lang="fa-IR" dirty="0" smtClean="0">
                <a:solidFill>
                  <a:srgbClr val="000000"/>
                </a:solidFill>
                <a:cs typeface="B Nazanin" pitchFamily="2" charset="-78"/>
              </a:rPr>
              <a:t>، </a:t>
            </a:r>
            <a:r>
              <a:rPr lang="fa-IR" dirty="0">
                <a:solidFill>
                  <a:srgbClr val="000000"/>
                </a:solidFill>
                <a:cs typeface="B Nazanin" pitchFamily="2" charset="-78"/>
              </a:rPr>
              <a:t>تمايلات، نيت، آرمان، آرزو</a:t>
            </a:r>
          </a:p>
          <a:p>
            <a:pPr algn="ctr"/>
            <a:r>
              <a:rPr lang="fa-IR" dirty="0">
                <a:solidFill>
                  <a:srgbClr val="000000"/>
                </a:solidFill>
                <a:cs typeface="B Nazanin" pitchFamily="2" charset="-78"/>
              </a:rPr>
              <a:t>آمال ، اغراض ، نتيجه، انگيزه  ، حاصل </a:t>
            </a:r>
          </a:p>
          <a:p>
            <a:pPr algn="ctr"/>
            <a:r>
              <a:rPr lang="fa-IR" dirty="0">
                <a:solidFill>
                  <a:srgbClr val="000000"/>
                </a:solidFill>
                <a:cs typeface="B Nazanin" pitchFamily="2" charset="-78"/>
              </a:rPr>
              <a:t>مقاصد ،زاويه ديد ، افق،دسترنج ...</a:t>
            </a:r>
          </a:p>
        </p:txBody>
      </p:sp>
      <p:sp>
        <p:nvSpPr>
          <p:cNvPr id="3" name="Slide Number Placeholder 2"/>
          <p:cNvSpPr>
            <a:spLocks noGrp="1"/>
          </p:cNvSpPr>
          <p:nvPr>
            <p:ph type="sldNum" sz="quarter" idx="12"/>
          </p:nvPr>
        </p:nvSpPr>
        <p:spPr/>
        <p:txBody>
          <a:bodyPr/>
          <a:lstStyle/>
          <a:p>
            <a:fld id="{2E913F20-3FAA-4128-8D06-C3B0AA9DFCF9}" type="slidenum">
              <a:rPr lang="en-US" smtClean="0"/>
              <a:t>8</a:t>
            </a:fld>
            <a:endParaRPr lang="en-US"/>
          </a:p>
        </p:txBody>
      </p:sp>
    </p:spTree>
    <p:extLst>
      <p:ext uri="{BB962C8B-B14F-4D97-AF65-F5344CB8AC3E}">
        <p14:creationId xmlns:p14="http://schemas.microsoft.com/office/powerpoint/2010/main" val="2486570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slide(fromRight)">
                                      <p:cBhvr>
                                        <p:cTn id="10" dur="1000"/>
                                        <p:tgtEl>
                                          <p:spTgt spid="36"/>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500"/>
                                        <p:tgtEl>
                                          <p:spTgt spid="15"/>
                                        </p:tgtEl>
                                      </p:cBhvr>
                                    </p:animEffect>
                                  </p:childTnLst>
                                </p:cTn>
                              </p:par>
                              <p:par>
                                <p:cTn id="15" presetID="22" presetClass="entr" presetSubtype="2"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1000"/>
                                        <p:tgtEl>
                                          <p:spTgt spid="4"/>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par>
                                <p:cTn id="22" presetID="12" presetClass="entr" presetSubtype="2"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lide(fromRight)">
                                      <p:cBhvr>
                                        <p:cTn id="24" dur="1000"/>
                                        <p:tgtEl>
                                          <p:spTgt spid="35"/>
                                        </p:tgtEl>
                                      </p:cBhvr>
                                    </p:animEffect>
                                  </p:childTnLst>
                                </p:cTn>
                              </p:par>
                              <p:par>
                                <p:cTn id="25" presetID="2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10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par>
                                <p:cTn id="32" presetID="12" presetClass="entr" presetSubtype="2"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lide(fromRight)">
                                      <p:cBhvr>
                                        <p:cTn id="34"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 grpId="0" animBg="1"/>
      <p:bldP spid="35" grpId="0" animBg="1"/>
      <p:bldP spid="36" grpId="0" animBg="1"/>
      <p:bldP spid="13" grpId="0"/>
      <p:bldP spid="14" grpId="0"/>
      <p:bldP spid="1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FE7E5D99-7B8E-4EAF-B12C-F53CBA64DD5A}" type="slidenum">
              <a:rPr kumimoji="0" lang="ar-SA" sz="1600">
                <a:solidFill>
                  <a:schemeClr val="bg2"/>
                </a:solidFill>
                <a:latin typeface="Albertus Extra Bold" pitchFamily="34" charset="0"/>
                <a:cs typeface="B Yekan" panose="00000400000000000000" pitchFamily="2" charset="-78"/>
              </a:rPr>
              <a:pPr eaLnBrk="1" hangingPunct="1"/>
              <a:t>80</a:t>
            </a:fld>
            <a:endParaRPr kumimoji="0" lang="en-US" sz="1600">
              <a:solidFill>
                <a:schemeClr val="bg2"/>
              </a:solidFill>
              <a:latin typeface="Albertus Extra Bold" pitchFamily="34" charset="0"/>
              <a:cs typeface="B Yekan" panose="00000400000000000000" pitchFamily="2" charset="-78"/>
            </a:endParaRPr>
          </a:p>
        </p:txBody>
      </p:sp>
      <p:graphicFrame>
        <p:nvGraphicFramePr>
          <p:cNvPr id="113667" name="Group 3"/>
          <p:cNvGraphicFramePr>
            <a:graphicFrameLocks noGrp="1"/>
          </p:cNvGraphicFramePr>
          <p:nvPr>
            <p:ph/>
            <p:extLst>
              <p:ext uri="{D42A27DB-BD31-4B8C-83A1-F6EECF244321}">
                <p14:modId xmlns:p14="http://schemas.microsoft.com/office/powerpoint/2010/main" val="382774921"/>
              </p:ext>
            </p:extLst>
          </p:nvPr>
        </p:nvGraphicFramePr>
        <p:xfrm>
          <a:off x="2286001" y="981635"/>
          <a:ext cx="7947212" cy="4752414"/>
        </p:xfrm>
        <a:graphic>
          <a:graphicData uri="http://schemas.openxmlformats.org/drawingml/2006/table">
            <a:tbl>
              <a:tblPr rtl="1">
                <a:tableStyleId>{5940675A-B579-460E-94D1-54222C63F5DA}</a:tableStyleId>
              </a:tblPr>
              <a:tblGrid>
                <a:gridCol w="2649773">
                  <a:extLst>
                    <a:ext uri="{9D8B030D-6E8A-4147-A177-3AD203B41FA5}">
                      <a16:colId xmlns:a16="http://schemas.microsoft.com/office/drawing/2014/main" val="20000"/>
                    </a:ext>
                  </a:extLst>
                </a:gridCol>
                <a:gridCol w="2647665">
                  <a:extLst>
                    <a:ext uri="{9D8B030D-6E8A-4147-A177-3AD203B41FA5}">
                      <a16:colId xmlns:a16="http://schemas.microsoft.com/office/drawing/2014/main" val="20001"/>
                    </a:ext>
                  </a:extLst>
                </a:gridCol>
                <a:gridCol w="2649774">
                  <a:extLst>
                    <a:ext uri="{9D8B030D-6E8A-4147-A177-3AD203B41FA5}">
                      <a16:colId xmlns:a16="http://schemas.microsoft.com/office/drawing/2014/main" val="20002"/>
                    </a:ext>
                  </a:extLst>
                </a:gridCol>
              </a:tblGrid>
              <a:tr h="1584138">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fa-IR" sz="24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2400" u="none" strike="noStrike" cap="none" normalizeH="0" baseline="0" dirty="0" smtClean="0">
                          <a:ln>
                            <a:noFill/>
                          </a:ln>
                          <a:effectLst/>
                        </a:rPr>
                        <a:t>محصول جدید</a:t>
                      </a:r>
                      <a:endParaRPr kumimoji="0" lang="en-US" sz="2400" b="0" i="0" u="none" strike="noStrike" cap="none" normalizeH="0" baseline="0" dirty="0" smtClean="0">
                        <a:ln>
                          <a:noFill/>
                        </a:ln>
                        <a:solidFill>
                          <a:schemeClr val="tx1"/>
                        </a:solidFill>
                        <a:effectLst/>
                        <a:latin typeface="Arial" pitchFamily="34" charset="0"/>
                        <a:cs typeface="B Titr" pitchFamily="2" charset="-78"/>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fa-IR" sz="24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2400" u="none" strike="noStrike" cap="none" normalizeH="0" baseline="0" smtClean="0">
                          <a:ln>
                            <a:noFill/>
                          </a:ln>
                          <a:effectLst/>
                        </a:rPr>
                        <a:t>محصول فعلی</a:t>
                      </a:r>
                      <a:endParaRPr kumimoji="0" lang="en-US" sz="2400" b="0" i="0" u="none" strike="noStrike" cap="none" normalizeH="0" baseline="0" smtClean="0">
                        <a:ln>
                          <a:noFill/>
                        </a:ln>
                        <a:solidFill>
                          <a:schemeClr val="tx1"/>
                        </a:solidFill>
                        <a:effectLst/>
                        <a:latin typeface="Arial" pitchFamily="34" charset="0"/>
                        <a:cs typeface="B Titr" pitchFamily="2" charset="-78"/>
                      </a:endParaRPr>
                    </a:p>
                  </a:txBody>
                  <a:tcPr horzOverflow="overflow"/>
                </a:tc>
                <a:tc>
                  <a:txBody>
                    <a:bodyPr/>
                    <a:lstStyle/>
                    <a:p>
                      <a:pPr marL="0" marR="0" lvl="0" indent="0" algn="r" defTabSz="914400" rtl="0" eaLnBrk="1" fontAlgn="base" latinLnBrk="0" hangingPunct="1">
                        <a:lnSpc>
                          <a:spcPct val="100000"/>
                        </a:lnSpc>
                        <a:spcBef>
                          <a:spcPct val="20000"/>
                        </a:spcBef>
                        <a:spcAft>
                          <a:spcPct val="0"/>
                        </a:spcAft>
                        <a:buClrTx/>
                        <a:buSzPct val="85000"/>
                        <a:buFontTx/>
                        <a:buNone/>
                        <a:tabLst/>
                      </a:pPr>
                      <a:r>
                        <a:rPr kumimoji="0" lang="fa-IR" sz="2400" u="none" strike="noStrike" cap="none" normalizeH="0" baseline="0" dirty="0" smtClean="0">
                          <a:ln>
                            <a:noFill/>
                          </a:ln>
                          <a:effectLst/>
                        </a:rPr>
                        <a:t>محصول</a:t>
                      </a: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fa-IR" sz="24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fa-IR" sz="2400" u="none" strike="noStrike" cap="none" normalizeH="0" baseline="0" dirty="0" smtClean="0">
                          <a:ln>
                            <a:noFill/>
                          </a:ln>
                          <a:effectLst/>
                        </a:rPr>
                        <a:t>                 بازار</a:t>
                      </a:r>
                      <a:endParaRPr kumimoji="0" lang="en-US" sz="2400" b="0" i="0" u="none" strike="noStrike" cap="none" normalizeH="0" baseline="0" dirty="0" smtClean="0">
                        <a:ln>
                          <a:noFill/>
                        </a:ln>
                        <a:solidFill>
                          <a:schemeClr val="tx1"/>
                        </a:solidFill>
                        <a:effectLst/>
                        <a:latin typeface="Arial" pitchFamily="34" charset="0"/>
                        <a:cs typeface="B Titr" pitchFamily="2" charset="-78"/>
                      </a:endParaRPr>
                    </a:p>
                  </a:txBody>
                  <a:tcPr horzOverflow="overflow"/>
                </a:tc>
                <a:extLst>
                  <a:ext uri="{0D108BD9-81ED-4DB2-BD59-A6C34878D82A}">
                    <a16:rowId xmlns:a16="http://schemas.microsoft.com/office/drawing/2014/main" val="10000"/>
                  </a:ext>
                </a:extLst>
              </a:tr>
              <a:tr h="1584138">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fa-IR" sz="24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2400" u="none" strike="noStrike" cap="none" normalizeH="0" baseline="0" smtClean="0">
                          <a:ln>
                            <a:noFill/>
                          </a:ln>
                          <a:effectLst/>
                        </a:rPr>
                        <a:t>توسعه محصول </a:t>
                      </a:r>
                    </a:p>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en-US" sz="2400" b="0" i="0" u="none" strike="noStrike" cap="none" normalizeH="0" baseline="0" smtClean="0">
                        <a:ln>
                          <a:noFill/>
                        </a:ln>
                        <a:solidFill>
                          <a:schemeClr val="tx1"/>
                        </a:solidFill>
                        <a:effectLst/>
                        <a:latin typeface="Arial" pitchFamily="34" charset="0"/>
                        <a:cs typeface="B Titr" pitchFamily="2" charset="-78"/>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fa-IR" sz="24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2400" u="none" strike="noStrike" cap="none" normalizeH="0" baseline="0" smtClean="0">
                          <a:ln>
                            <a:noFill/>
                          </a:ln>
                          <a:effectLst/>
                        </a:rPr>
                        <a:t>نفوذ در بازار</a:t>
                      </a:r>
                      <a:endParaRPr kumimoji="0" lang="en-US" sz="2400" b="0" i="0" u="none" strike="noStrike" cap="none" normalizeH="0" baseline="0" smtClean="0">
                        <a:ln>
                          <a:noFill/>
                        </a:ln>
                        <a:solidFill>
                          <a:schemeClr val="tx1"/>
                        </a:solidFill>
                        <a:effectLst/>
                        <a:latin typeface="Arial" pitchFamily="34" charset="0"/>
                        <a:cs typeface="B Titr" pitchFamily="2" charset="-78"/>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fa-IR" sz="24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2400" u="none" strike="noStrike" cap="none" normalizeH="0" baseline="0" smtClean="0">
                          <a:ln>
                            <a:noFill/>
                          </a:ln>
                          <a:effectLst/>
                        </a:rPr>
                        <a:t>بازار فعلی</a:t>
                      </a:r>
                      <a:endParaRPr kumimoji="0" lang="en-US" sz="2400" b="0" i="0" u="none" strike="noStrike" cap="none" normalizeH="0" baseline="0" smtClean="0">
                        <a:ln>
                          <a:noFill/>
                        </a:ln>
                        <a:solidFill>
                          <a:schemeClr val="tx1"/>
                        </a:solidFill>
                        <a:effectLst/>
                        <a:latin typeface="Arial" pitchFamily="34" charset="0"/>
                        <a:cs typeface="B Titr" pitchFamily="2" charset="-78"/>
                      </a:endParaRPr>
                    </a:p>
                  </a:txBody>
                  <a:tcPr horzOverflow="overflow"/>
                </a:tc>
                <a:extLst>
                  <a:ext uri="{0D108BD9-81ED-4DB2-BD59-A6C34878D82A}">
                    <a16:rowId xmlns:a16="http://schemas.microsoft.com/office/drawing/2014/main" val="10001"/>
                  </a:ext>
                </a:extLst>
              </a:tr>
              <a:tr h="1584138">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fa-IR" sz="24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2400" u="none" strike="noStrike" cap="none" normalizeH="0" baseline="0" smtClean="0">
                          <a:ln>
                            <a:noFill/>
                          </a:ln>
                          <a:effectLst/>
                        </a:rPr>
                        <a:t>متنوع سازی</a:t>
                      </a:r>
                    </a:p>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en-US" sz="2400" b="0" i="0" u="none" strike="noStrike" cap="none" normalizeH="0" baseline="0" smtClean="0">
                        <a:ln>
                          <a:noFill/>
                        </a:ln>
                        <a:solidFill>
                          <a:schemeClr val="tx1"/>
                        </a:solidFill>
                        <a:effectLst/>
                        <a:latin typeface="Arial" pitchFamily="34" charset="0"/>
                        <a:cs typeface="B Titr" pitchFamily="2" charset="-78"/>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fa-IR" sz="24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2400" u="none" strike="noStrike" cap="none" normalizeH="0" baseline="0" smtClean="0">
                          <a:ln>
                            <a:noFill/>
                          </a:ln>
                          <a:effectLst/>
                        </a:rPr>
                        <a:t>توسعه بازار</a:t>
                      </a:r>
                      <a:endParaRPr kumimoji="0" lang="en-US" sz="2400" b="0" i="0" u="none" strike="noStrike" cap="none" normalizeH="0" baseline="0" smtClean="0">
                        <a:ln>
                          <a:noFill/>
                        </a:ln>
                        <a:solidFill>
                          <a:schemeClr val="tx1"/>
                        </a:solidFill>
                        <a:effectLst/>
                        <a:latin typeface="Arial" pitchFamily="34" charset="0"/>
                        <a:cs typeface="B Titr" pitchFamily="2" charset="-78"/>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fa-IR" sz="24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fa-IR" sz="2400" u="none" strike="noStrike" cap="none" normalizeH="0" baseline="0" dirty="0" smtClean="0">
                          <a:ln>
                            <a:noFill/>
                          </a:ln>
                          <a:effectLst/>
                        </a:rPr>
                        <a:t>بازار جدید</a:t>
                      </a:r>
                      <a:endParaRPr kumimoji="0" lang="en-US" sz="2400" b="0" i="0" u="none" strike="noStrike" cap="none" normalizeH="0" baseline="0" dirty="0" smtClean="0">
                        <a:ln>
                          <a:noFill/>
                        </a:ln>
                        <a:solidFill>
                          <a:schemeClr val="tx1"/>
                        </a:solidFill>
                        <a:effectLst/>
                        <a:latin typeface="Arial" pitchFamily="34" charset="0"/>
                        <a:cs typeface="B Titr" pitchFamily="2" charset="-78"/>
                      </a:endParaRPr>
                    </a:p>
                  </a:txBody>
                  <a:tcPr horzOverflow="overflow"/>
                </a:tc>
                <a:extLst>
                  <a:ext uri="{0D108BD9-81ED-4DB2-BD59-A6C34878D82A}">
                    <a16:rowId xmlns:a16="http://schemas.microsoft.com/office/drawing/2014/main" val="10002"/>
                  </a:ext>
                </a:extLst>
              </a:tr>
            </a:tbl>
          </a:graphicData>
        </a:graphic>
      </p:graphicFrame>
      <p:sp>
        <p:nvSpPr>
          <p:cNvPr id="71701" name="Line 21"/>
          <p:cNvSpPr>
            <a:spLocks noChangeShapeType="1"/>
          </p:cNvSpPr>
          <p:nvPr/>
        </p:nvSpPr>
        <p:spPr bwMode="auto">
          <a:xfrm>
            <a:off x="2283385" y="970344"/>
            <a:ext cx="2611344" cy="1517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02936803"/>
      </p:ext>
    </p:extLst>
  </p:cSld>
  <p:clrMapOvr>
    <a:masterClrMapping/>
  </p:clrMapOvr>
  <p:transition advClick="0" advTm="3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94362FE5-7EA5-4D96-82FE-142C5DFE35C1}" type="slidenum">
              <a:rPr kumimoji="0" lang="ar-SA" sz="1600">
                <a:solidFill>
                  <a:schemeClr val="bg2"/>
                </a:solidFill>
                <a:latin typeface="Albertus Extra Bold" pitchFamily="34" charset="0"/>
                <a:cs typeface="B Yekan" panose="00000400000000000000" pitchFamily="2" charset="-78"/>
              </a:rPr>
              <a:pPr eaLnBrk="1" hangingPunct="1"/>
              <a:t>81</a:t>
            </a:fld>
            <a:endParaRPr kumimoji="0" lang="en-US" sz="1600">
              <a:solidFill>
                <a:schemeClr val="bg2"/>
              </a:solidFill>
              <a:latin typeface="Albertus Extra Bold" pitchFamily="34" charset="0"/>
              <a:cs typeface="B Yekan" panose="00000400000000000000" pitchFamily="2" charset="-78"/>
            </a:endParaRPr>
          </a:p>
        </p:txBody>
      </p:sp>
      <p:sp>
        <p:nvSpPr>
          <p:cNvPr id="72707" name="Line 2"/>
          <p:cNvSpPr>
            <a:spLocks noChangeShapeType="1"/>
          </p:cNvSpPr>
          <p:nvPr/>
        </p:nvSpPr>
        <p:spPr bwMode="auto">
          <a:xfrm>
            <a:off x="4713288" y="4141789"/>
            <a:ext cx="1670050" cy="7937"/>
          </a:xfrm>
          <a:prstGeom prst="line">
            <a:avLst/>
          </a:prstGeom>
          <a:noFill/>
          <a:ln w="76200" cmpd="dbl">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08" name="Oval 4"/>
          <p:cNvSpPr>
            <a:spLocks noChangeArrowheads="1"/>
          </p:cNvSpPr>
          <p:nvPr/>
        </p:nvSpPr>
        <p:spPr bwMode="auto">
          <a:xfrm>
            <a:off x="1933575" y="1252539"/>
            <a:ext cx="3240088" cy="216058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endParaRPr lang="fa-IR"/>
          </a:p>
        </p:txBody>
      </p:sp>
      <p:sp>
        <p:nvSpPr>
          <p:cNvPr id="72709" name="Text Box 5"/>
          <p:cNvSpPr txBox="1">
            <a:spLocks noChangeArrowheads="1"/>
          </p:cNvSpPr>
          <p:nvPr/>
        </p:nvSpPr>
        <p:spPr bwMode="auto">
          <a:xfrm>
            <a:off x="1919288" y="1895475"/>
            <a:ext cx="30972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eaLnBrk="1" hangingPunct="1">
              <a:spcBef>
                <a:spcPct val="50000"/>
              </a:spcBef>
            </a:pPr>
            <a:r>
              <a:rPr kumimoji="0" lang="fa-IR" sz="4400" b="0">
                <a:latin typeface="Arial" panose="020B0604020202020204" pitchFamily="34" charset="0"/>
                <a:cs typeface="B Titr" panose="00000700000000000000" pitchFamily="2" charset="-78"/>
              </a:rPr>
              <a:t>رسوخ در بازار</a:t>
            </a:r>
            <a:endParaRPr kumimoji="0" lang="en-US" sz="4400" b="0">
              <a:latin typeface="Arial" panose="020B0604020202020204" pitchFamily="34" charset="0"/>
              <a:cs typeface="B Titr" panose="00000700000000000000" pitchFamily="2" charset="-78"/>
            </a:endParaRPr>
          </a:p>
        </p:txBody>
      </p:sp>
      <p:sp>
        <p:nvSpPr>
          <p:cNvPr id="114694" name="Text Box 6"/>
          <p:cNvSpPr txBox="1">
            <a:spLocks noChangeArrowheads="1"/>
          </p:cNvSpPr>
          <p:nvPr/>
        </p:nvSpPr>
        <p:spPr bwMode="auto">
          <a:xfrm>
            <a:off x="1919288" y="3622676"/>
            <a:ext cx="2806700" cy="2251075"/>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100" u="sng" dirty="0">
              <a:latin typeface="Arial" pitchFamily="34" charset="0"/>
              <a:cs typeface="B Titr" pitchFamily="2" charset="-78"/>
            </a:endParaRPr>
          </a:p>
          <a:p>
            <a:pPr algn="ctr" rtl="1">
              <a:spcBef>
                <a:spcPct val="50000"/>
              </a:spcBef>
              <a:defRPr/>
            </a:pPr>
            <a:r>
              <a:rPr lang="fa-IR" sz="2800" u="sng" dirty="0">
                <a:latin typeface="Arial" pitchFamily="34" charset="0"/>
                <a:cs typeface="B Titr" pitchFamily="2" charset="-78"/>
              </a:rPr>
              <a:t>تعریف</a:t>
            </a:r>
          </a:p>
          <a:p>
            <a:pPr algn="ctr" rtl="1">
              <a:lnSpc>
                <a:spcPct val="150000"/>
              </a:lnSpc>
              <a:spcBef>
                <a:spcPct val="50000"/>
              </a:spcBef>
              <a:defRPr/>
            </a:pPr>
            <a:r>
              <a:rPr lang="fa-IR" sz="1900" dirty="0" smtClean="0">
                <a:latin typeface="Arial" pitchFamily="34" charset="0"/>
                <a:cs typeface="B Titr" pitchFamily="2" charset="-78"/>
              </a:rPr>
              <a:t>افزایش </a:t>
            </a:r>
            <a:r>
              <a:rPr lang="fa-IR" sz="1900" dirty="0">
                <a:latin typeface="Arial" pitchFamily="34" charset="0"/>
                <a:cs typeface="B Titr" pitchFamily="2" charset="-78"/>
              </a:rPr>
              <a:t>سهم بازار برای محصولات یا خدمات فعلی از طریق تلاشهای بیشتر بازاریابی</a:t>
            </a:r>
          </a:p>
        </p:txBody>
      </p:sp>
      <p:sp>
        <p:nvSpPr>
          <p:cNvPr id="114695" name="Text Box 7"/>
          <p:cNvSpPr txBox="1">
            <a:spLocks noChangeArrowheads="1"/>
          </p:cNvSpPr>
          <p:nvPr/>
        </p:nvSpPr>
        <p:spPr bwMode="auto">
          <a:xfrm>
            <a:off x="6527801" y="1462089"/>
            <a:ext cx="3889375" cy="4175125"/>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2400" u="sng" dirty="0">
              <a:latin typeface="Arial" pitchFamily="34" charset="0"/>
              <a:cs typeface="B Titr" pitchFamily="2" charset="-78"/>
            </a:endParaRPr>
          </a:p>
          <a:p>
            <a:pPr algn="ctr" rtl="1">
              <a:lnSpc>
                <a:spcPct val="75000"/>
              </a:lnSpc>
              <a:spcBef>
                <a:spcPct val="50000"/>
              </a:spcBef>
              <a:defRPr/>
            </a:pPr>
            <a:r>
              <a:rPr lang="fa-IR" sz="2800" u="sng" dirty="0">
                <a:latin typeface="Arial" pitchFamily="34" charset="0"/>
                <a:cs typeface="B Titr" pitchFamily="2" charset="-78"/>
              </a:rPr>
              <a:t>مثال</a:t>
            </a:r>
            <a:endParaRPr lang="fa-IR" sz="2000" dirty="0">
              <a:latin typeface="Times New Roman" pitchFamily="18" charset="0"/>
              <a:cs typeface="B Titr" pitchFamily="2" charset="-78"/>
            </a:endParaRPr>
          </a:p>
          <a:p>
            <a:pPr algn="ctr" rtl="1">
              <a:lnSpc>
                <a:spcPct val="75000"/>
              </a:lnSpc>
              <a:spcBef>
                <a:spcPct val="50000"/>
              </a:spcBef>
              <a:defRPr/>
            </a:pPr>
            <a:endParaRPr lang="fa-IR" sz="2000" dirty="0">
              <a:latin typeface="Times New Roman" pitchFamily="18" charset="0"/>
              <a:cs typeface="B Titr" pitchFamily="2" charset="-78"/>
            </a:endParaRPr>
          </a:p>
          <a:p>
            <a:pPr algn="ctr" rtl="1">
              <a:lnSpc>
                <a:spcPct val="145000"/>
              </a:lnSpc>
              <a:spcBef>
                <a:spcPct val="50000"/>
              </a:spcBef>
              <a:defRPr/>
            </a:pPr>
            <a:r>
              <a:rPr lang="fa-IR" sz="2400" dirty="0" smtClean="0">
                <a:latin typeface="Times New Roman" pitchFamily="18" charset="0"/>
                <a:cs typeface="B Titr" pitchFamily="2" charset="-78"/>
              </a:rPr>
              <a:t>شرکت </a:t>
            </a:r>
            <a:r>
              <a:rPr lang="fa-IR" sz="2400" dirty="0">
                <a:latin typeface="Times New Roman" pitchFamily="18" charset="0"/>
                <a:cs typeface="B Titr" pitchFamily="2" charset="-78"/>
              </a:rPr>
              <a:t>اینترنتی </a:t>
            </a:r>
            <a:r>
              <a:rPr lang="fa-IR" sz="2300" dirty="0">
                <a:latin typeface="Times New Roman" pitchFamily="18" charset="0"/>
                <a:cs typeface="B Titr" pitchFamily="2" charset="-78"/>
              </a:rPr>
              <a:t>ََ</a:t>
            </a:r>
            <a:r>
              <a:rPr lang="en-US" sz="2300" dirty="0">
                <a:latin typeface="Times New Roman" pitchFamily="18" charset="0"/>
                <a:cs typeface="B Titr" pitchFamily="2" charset="-78"/>
              </a:rPr>
              <a:t>Ameritrade</a:t>
            </a:r>
            <a:r>
              <a:rPr lang="fa-IR" sz="2300" dirty="0">
                <a:latin typeface="Times New Roman" pitchFamily="18" charset="0"/>
                <a:cs typeface="B Titr" pitchFamily="2" charset="-78"/>
              </a:rPr>
              <a:t> با صرف 200 میلیون دلار </a:t>
            </a:r>
            <a:r>
              <a:rPr lang="fa-IR" sz="2300" dirty="0" smtClean="0">
                <a:latin typeface="Times New Roman" pitchFamily="18" charset="0"/>
                <a:cs typeface="B Titr" pitchFamily="2" charset="-78"/>
              </a:rPr>
              <a:t>تبلیغات </a:t>
            </a:r>
            <a:r>
              <a:rPr lang="fa-IR" sz="2300" dirty="0">
                <a:latin typeface="Times New Roman" pitchFamily="18" charset="0"/>
                <a:cs typeface="B Titr" pitchFamily="2" charset="-78"/>
              </a:rPr>
              <a:t>خود را سه برابر کرد تا مردم را قانع کند از طریق اینترنت سرمایه گذاری کنند.</a:t>
            </a:r>
            <a:endParaRPr lang="en-US" sz="900" dirty="0">
              <a:latin typeface="Times New Roman" pitchFamily="18" charset="0"/>
              <a:cs typeface="B Titr" pitchFamily="2" charset="-78"/>
            </a:endParaRPr>
          </a:p>
        </p:txBody>
      </p:sp>
    </p:spTree>
    <p:extLst>
      <p:ext uri="{BB962C8B-B14F-4D97-AF65-F5344CB8AC3E}">
        <p14:creationId xmlns:p14="http://schemas.microsoft.com/office/powerpoint/2010/main" val="2530667576"/>
      </p:ext>
    </p:extLst>
  </p:cSld>
  <p:clrMapOvr>
    <a:masterClrMapping/>
  </p:clrMapOvr>
  <p:transition advClick="0" advTm="3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C059DEC2-200C-4488-AC9F-19143C56F5D8}" type="slidenum">
              <a:rPr kumimoji="0" lang="ar-SA" sz="1600">
                <a:solidFill>
                  <a:schemeClr val="bg2"/>
                </a:solidFill>
                <a:latin typeface="Albertus Extra Bold" pitchFamily="34" charset="0"/>
                <a:cs typeface="B Yekan" panose="00000400000000000000" pitchFamily="2" charset="-78"/>
              </a:rPr>
              <a:pPr eaLnBrk="1" hangingPunct="1"/>
              <a:t>82</a:t>
            </a:fld>
            <a:endParaRPr kumimoji="0" lang="en-US" sz="1600">
              <a:solidFill>
                <a:schemeClr val="bg2"/>
              </a:solidFill>
              <a:latin typeface="Albertus Extra Bold" pitchFamily="34" charset="0"/>
              <a:cs typeface="B Yekan" panose="00000400000000000000" pitchFamily="2" charset="-78"/>
            </a:endParaRPr>
          </a:p>
        </p:txBody>
      </p:sp>
      <p:sp>
        <p:nvSpPr>
          <p:cNvPr id="73731" name="Rectangle 2"/>
          <p:cNvSpPr>
            <a:spLocks noGrp="1" noChangeArrowheads="1"/>
          </p:cNvSpPr>
          <p:nvPr>
            <p:ph type="body" idx="1"/>
          </p:nvPr>
        </p:nvSpPr>
        <p:spPr bwMode="auto">
          <a:xfrm>
            <a:off x="1492625" y="509402"/>
            <a:ext cx="9493622" cy="52190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9600" indent="-609600" algn="ctr" rtl="1">
              <a:buNone/>
            </a:pPr>
            <a:endParaRPr lang="fa-IR" sz="2800" b="1" dirty="0">
              <a:cs typeface="B Titr" panose="00000700000000000000" pitchFamily="2" charset="-78"/>
            </a:endParaRPr>
          </a:p>
          <a:p>
            <a:pPr marL="609600" indent="-609600" algn="ctr" rtl="1">
              <a:buNone/>
            </a:pPr>
            <a:r>
              <a:rPr lang="fa-IR" sz="2800" b="1" dirty="0">
                <a:cs typeface="B Titr" panose="00000700000000000000" pitchFamily="2" charset="-78"/>
              </a:rPr>
              <a:t>در چه شرایطی استراتژی </a:t>
            </a:r>
            <a:r>
              <a:rPr lang="fa-IR" sz="2800" b="1" u="sng" dirty="0">
                <a:cs typeface="B Titr" panose="00000700000000000000" pitchFamily="2" charset="-78"/>
              </a:rPr>
              <a:t>رسوخ در بازار</a:t>
            </a:r>
            <a:r>
              <a:rPr lang="fa-IR" sz="2800" b="1" dirty="0">
                <a:cs typeface="B Titr" panose="00000700000000000000" pitchFamily="2" charset="-78"/>
              </a:rPr>
              <a:t> ثمربخش است؟</a:t>
            </a:r>
          </a:p>
          <a:p>
            <a:pPr marL="609600" indent="-609600" rtl="1">
              <a:buNone/>
            </a:pPr>
            <a:endParaRPr lang="fa-IR" sz="2800" b="1" dirty="0">
              <a:cs typeface="B Titr" panose="00000700000000000000" pitchFamily="2" charset="-78"/>
            </a:endParaRPr>
          </a:p>
          <a:p>
            <a:pPr marL="609600" indent="-609600" rtl="1">
              <a:buNone/>
            </a:pPr>
            <a:endParaRPr lang="fa-IR" sz="2800" b="1" dirty="0">
              <a:cs typeface="B Titr" panose="00000700000000000000" pitchFamily="2" charset="-78"/>
            </a:endParaRPr>
          </a:p>
          <a:p>
            <a:pPr marL="609600" indent="-609600" algn="r" rtl="1">
              <a:buFont typeface="Wingdings" panose="05000000000000000000" pitchFamily="2" charset="2"/>
              <a:buChar char="ü"/>
            </a:pPr>
            <a:r>
              <a:rPr lang="fa-IR" sz="2800" b="1" dirty="0">
                <a:cs typeface="B Titr" panose="00000700000000000000" pitchFamily="2" charset="-78"/>
              </a:rPr>
              <a:t>بازار فعلی اشباع شده نباشد.</a:t>
            </a:r>
          </a:p>
          <a:p>
            <a:pPr marL="609600" indent="-609600" algn="justLow" rtl="1">
              <a:lnSpc>
                <a:spcPct val="150000"/>
              </a:lnSpc>
              <a:buFont typeface="Wingdings" panose="05000000000000000000" pitchFamily="2" charset="2"/>
              <a:buChar char="ü"/>
            </a:pPr>
            <a:r>
              <a:rPr lang="fa-IR" sz="2800" b="1" dirty="0">
                <a:cs typeface="B Titr" panose="00000700000000000000" pitchFamily="2" charset="-78"/>
              </a:rPr>
              <a:t>میزان استفاده مشتریان فعلی قابل افزایش باشد.</a:t>
            </a:r>
          </a:p>
          <a:p>
            <a:pPr marL="609600" indent="-609600" algn="justLow" rtl="1">
              <a:lnSpc>
                <a:spcPct val="150000"/>
              </a:lnSpc>
              <a:buFont typeface="Wingdings" panose="05000000000000000000" pitchFamily="2" charset="2"/>
              <a:buChar char="ü"/>
            </a:pPr>
            <a:r>
              <a:rPr lang="fa-IR" sz="2800" b="1" dirty="0">
                <a:cs typeface="B Titr" panose="00000700000000000000" pitchFamily="2" charset="-78"/>
              </a:rPr>
              <a:t>سهم بازار رقبا قابل به دست آوردن باشد.</a:t>
            </a:r>
          </a:p>
          <a:p>
            <a:pPr marL="609600" indent="-609600" algn="justLow" rtl="1">
              <a:lnSpc>
                <a:spcPct val="150000"/>
              </a:lnSpc>
              <a:buFont typeface="Wingdings" panose="05000000000000000000" pitchFamily="2" charset="2"/>
              <a:buChar char="ü"/>
            </a:pPr>
            <a:r>
              <a:rPr lang="fa-IR" sz="2800" b="1" dirty="0">
                <a:cs typeface="B Titr" panose="00000700000000000000" pitchFamily="2" charset="-78"/>
              </a:rPr>
              <a:t>افزایش مقیاس تولید، مزیت رقابتی عمده ای باشد.</a:t>
            </a:r>
          </a:p>
        </p:txBody>
      </p:sp>
    </p:spTree>
    <p:extLst>
      <p:ext uri="{BB962C8B-B14F-4D97-AF65-F5344CB8AC3E}">
        <p14:creationId xmlns:p14="http://schemas.microsoft.com/office/powerpoint/2010/main" val="1344877936"/>
      </p:ext>
    </p:extLst>
  </p:cSld>
  <p:clrMapOvr>
    <a:masterClrMapping/>
  </p:clrMapOvr>
  <p:transition advClick="0" advTm="300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A2EA05AB-DB35-4E2A-9A70-C014236ED1C2}" type="slidenum">
              <a:rPr kumimoji="0" lang="ar-SA" sz="1600">
                <a:solidFill>
                  <a:schemeClr val="bg2"/>
                </a:solidFill>
                <a:latin typeface="Albertus Extra Bold" pitchFamily="34" charset="0"/>
                <a:cs typeface="B Yekan" panose="00000400000000000000" pitchFamily="2" charset="-78"/>
              </a:rPr>
              <a:pPr eaLnBrk="1" hangingPunct="1"/>
              <a:t>83</a:t>
            </a:fld>
            <a:endParaRPr kumimoji="0" lang="en-US" sz="1600">
              <a:solidFill>
                <a:schemeClr val="bg2"/>
              </a:solidFill>
              <a:latin typeface="Albertus Extra Bold" pitchFamily="34" charset="0"/>
              <a:cs typeface="B Yekan" panose="00000400000000000000" pitchFamily="2" charset="-78"/>
            </a:endParaRPr>
          </a:p>
        </p:txBody>
      </p:sp>
      <p:sp>
        <p:nvSpPr>
          <p:cNvPr id="74755" name="Line 2"/>
          <p:cNvSpPr>
            <a:spLocks noChangeShapeType="1"/>
          </p:cNvSpPr>
          <p:nvPr/>
        </p:nvSpPr>
        <p:spPr bwMode="auto">
          <a:xfrm flipV="1">
            <a:off x="4713288" y="4365625"/>
            <a:ext cx="2030412" cy="14288"/>
          </a:xfrm>
          <a:prstGeom prst="line">
            <a:avLst/>
          </a:prstGeom>
          <a:noFill/>
          <a:ln w="76200" cmpd="dbl">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56" name="Oval 4"/>
          <p:cNvSpPr>
            <a:spLocks noChangeArrowheads="1"/>
          </p:cNvSpPr>
          <p:nvPr/>
        </p:nvSpPr>
        <p:spPr bwMode="auto">
          <a:xfrm>
            <a:off x="1933575" y="1490664"/>
            <a:ext cx="3240088" cy="216058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endParaRPr lang="fa-IR"/>
          </a:p>
        </p:txBody>
      </p:sp>
      <p:sp>
        <p:nvSpPr>
          <p:cNvPr id="74757" name="Text Box 5"/>
          <p:cNvSpPr txBox="1">
            <a:spLocks noChangeArrowheads="1"/>
          </p:cNvSpPr>
          <p:nvPr/>
        </p:nvSpPr>
        <p:spPr bwMode="auto">
          <a:xfrm>
            <a:off x="1992313" y="2205038"/>
            <a:ext cx="30972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eaLnBrk="1" hangingPunct="1">
              <a:spcBef>
                <a:spcPct val="50000"/>
              </a:spcBef>
            </a:pPr>
            <a:r>
              <a:rPr kumimoji="0" lang="fa-IR" sz="4400" b="0">
                <a:latin typeface="Arial" panose="020B0604020202020204" pitchFamily="34" charset="0"/>
                <a:cs typeface="B Titr" panose="00000700000000000000" pitchFamily="2" charset="-78"/>
              </a:rPr>
              <a:t>توسعه بازار</a:t>
            </a:r>
            <a:endParaRPr kumimoji="0" lang="en-US" sz="4400" b="0">
              <a:latin typeface="Arial" panose="020B0604020202020204" pitchFamily="34" charset="0"/>
              <a:cs typeface="B Titr" panose="00000700000000000000" pitchFamily="2" charset="-78"/>
            </a:endParaRPr>
          </a:p>
        </p:txBody>
      </p:sp>
      <p:sp>
        <p:nvSpPr>
          <p:cNvPr id="117766" name="Text Box 6"/>
          <p:cNvSpPr txBox="1">
            <a:spLocks noChangeArrowheads="1"/>
          </p:cNvSpPr>
          <p:nvPr/>
        </p:nvSpPr>
        <p:spPr bwMode="auto">
          <a:xfrm>
            <a:off x="2351088" y="3860801"/>
            <a:ext cx="2374900" cy="2251075"/>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100" u="sng" dirty="0">
              <a:latin typeface="Arial" pitchFamily="34" charset="0"/>
              <a:cs typeface="B Titr" pitchFamily="2" charset="-78"/>
            </a:endParaRPr>
          </a:p>
          <a:p>
            <a:pPr algn="ctr" rtl="1">
              <a:spcBef>
                <a:spcPct val="50000"/>
              </a:spcBef>
              <a:defRPr/>
            </a:pPr>
            <a:r>
              <a:rPr lang="fa-IR" sz="2800" u="sng" dirty="0">
                <a:latin typeface="Arial" pitchFamily="34" charset="0"/>
                <a:cs typeface="B Titr" pitchFamily="2" charset="-78"/>
              </a:rPr>
              <a:t>تعریف</a:t>
            </a:r>
          </a:p>
          <a:p>
            <a:pPr algn="ctr" rtl="1">
              <a:lnSpc>
                <a:spcPct val="150000"/>
              </a:lnSpc>
              <a:spcBef>
                <a:spcPct val="50000"/>
              </a:spcBef>
              <a:defRPr/>
            </a:pPr>
            <a:r>
              <a:rPr lang="fa-IR" sz="1900" dirty="0" smtClean="0">
                <a:latin typeface="Arial" pitchFamily="34" charset="0"/>
                <a:cs typeface="B Titr" pitchFamily="2" charset="-78"/>
              </a:rPr>
              <a:t>عرضه </a:t>
            </a:r>
            <a:r>
              <a:rPr lang="fa-IR" sz="1900" dirty="0">
                <a:latin typeface="Arial" pitchFamily="34" charset="0"/>
                <a:cs typeface="B Titr" pitchFamily="2" charset="-78"/>
              </a:rPr>
              <a:t>محصول و یا خدمات فعلی در مناطق جغرافیایی جدید</a:t>
            </a:r>
          </a:p>
        </p:txBody>
      </p:sp>
      <p:sp>
        <p:nvSpPr>
          <p:cNvPr id="117767" name="Text Box 7"/>
          <p:cNvSpPr txBox="1">
            <a:spLocks noChangeArrowheads="1"/>
          </p:cNvSpPr>
          <p:nvPr/>
        </p:nvSpPr>
        <p:spPr bwMode="auto">
          <a:xfrm>
            <a:off x="6743701" y="1700214"/>
            <a:ext cx="3673475" cy="4427537"/>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2400" u="sng" dirty="0">
              <a:latin typeface="Arial" pitchFamily="34" charset="0"/>
              <a:cs typeface="B Titr" pitchFamily="2" charset="-78"/>
            </a:endParaRPr>
          </a:p>
          <a:p>
            <a:pPr algn="ctr" rtl="1">
              <a:lnSpc>
                <a:spcPct val="75000"/>
              </a:lnSpc>
              <a:spcBef>
                <a:spcPct val="50000"/>
              </a:spcBef>
              <a:defRPr/>
            </a:pPr>
            <a:r>
              <a:rPr lang="fa-IR" sz="2800" u="sng" dirty="0">
                <a:latin typeface="Arial" pitchFamily="34" charset="0"/>
                <a:cs typeface="B Titr" pitchFamily="2" charset="-78"/>
              </a:rPr>
              <a:t>مثال</a:t>
            </a:r>
            <a:endParaRPr lang="fa-IR" sz="2000" dirty="0">
              <a:latin typeface="Times New Roman" pitchFamily="18" charset="0"/>
              <a:cs typeface="B Titr" pitchFamily="2" charset="-78"/>
            </a:endParaRPr>
          </a:p>
          <a:p>
            <a:pPr algn="ctr" rtl="1">
              <a:lnSpc>
                <a:spcPct val="75000"/>
              </a:lnSpc>
              <a:spcBef>
                <a:spcPct val="50000"/>
              </a:spcBef>
              <a:defRPr/>
            </a:pPr>
            <a:endParaRPr lang="fa-IR" sz="2400" dirty="0">
              <a:latin typeface="Times New Roman" pitchFamily="18" charset="0"/>
              <a:cs typeface="B Titr" pitchFamily="2" charset="-78"/>
            </a:endParaRPr>
          </a:p>
          <a:p>
            <a:pPr algn="ctr" rtl="1">
              <a:lnSpc>
                <a:spcPct val="145000"/>
              </a:lnSpc>
              <a:spcBef>
                <a:spcPct val="50000"/>
              </a:spcBef>
              <a:defRPr/>
            </a:pPr>
            <a:r>
              <a:rPr lang="fa-IR" sz="2300" dirty="0" smtClean="0">
                <a:latin typeface="Times New Roman" pitchFamily="18" charset="0"/>
                <a:cs typeface="B Titr" pitchFamily="2" charset="-78"/>
              </a:rPr>
              <a:t>شرکت </a:t>
            </a:r>
            <a:r>
              <a:rPr lang="fa-IR" sz="2300" dirty="0">
                <a:latin typeface="Times New Roman" pitchFamily="18" charset="0"/>
                <a:cs typeface="B Titr" pitchFamily="2" charset="-78"/>
              </a:rPr>
              <a:t>اتوبوس سازی </a:t>
            </a:r>
            <a:r>
              <a:rPr lang="en-US" sz="2300" dirty="0" err="1">
                <a:latin typeface="Times New Roman" pitchFamily="18" charset="0"/>
                <a:cs typeface="B Titr" pitchFamily="2" charset="-78"/>
              </a:rPr>
              <a:t>Henlys</a:t>
            </a:r>
            <a:r>
              <a:rPr lang="fa-IR" sz="2300" dirty="0">
                <a:latin typeface="Times New Roman" pitchFamily="18" charset="0"/>
                <a:cs typeface="B Titr" pitchFamily="2" charset="-78"/>
              </a:rPr>
              <a:t> در انگلستان، شرکت اتوبوس سازی </a:t>
            </a:r>
            <a:r>
              <a:rPr lang="en-US" sz="2300" dirty="0">
                <a:latin typeface="Times New Roman" pitchFamily="18" charset="0"/>
                <a:cs typeface="B Titr" pitchFamily="2" charset="-78"/>
              </a:rPr>
              <a:t>Blue Bird</a:t>
            </a:r>
            <a:r>
              <a:rPr lang="fa-IR" sz="2300" dirty="0">
                <a:latin typeface="Times New Roman" pitchFamily="18" charset="0"/>
                <a:cs typeface="B Titr" pitchFamily="2" charset="-78"/>
              </a:rPr>
              <a:t> در آمریکا را خریداری می کند.</a:t>
            </a:r>
          </a:p>
          <a:p>
            <a:pPr algn="ctr" rtl="1">
              <a:lnSpc>
                <a:spcPct val="145000"/>
              </a:lnSpc>
              <a:spcBef>
                <a:spcPct val="50000"/>
              </a:spcBef>
              <a:defRPr/>
            </a:pPr>
            <a:endParaRPr lang="fa-IR" sz="2400" dirty="0">
              <a:latin typeface="Times New Roman" pitchFamily="18" charset="0"/>
              <a:cs typeface="B Titr" pitchFamily="2" charset="-78"/>
            </a:endParaRPr>
          </a:p>
        </p:txBody>
      </p:sp>
    </p:spTree>
    <p:extLst>
      <p:ext uri="{BB962C8B-B14F-4D97-AF65-F5344CB8AC3E}">
        <p14:creationId xmlns:p14="http://schemas.microsoft.com/office/powerpoint/2010/main" val="258699674"/>
      </p:ext>
    </p:extLst>
  </p:cSld>
  <p:clrMapOvr>
    <a:masterClrMapping/>
  </p:clrMapOvr>
  <p:transition advClick="0" advTm="300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10B58471-3635-4BF1-88CC-C37772B88493}" type="slidenum">
              <a:rPr kumimoji="0" lang="ar-SA" sz="1600">
                <a:solidFill>
                  <a:schemeClr val="bg2"/>
                </a:solidFill>
                <a:latin typeface="Albertus Extra Bold" pitchFamily="34" charset="0"/>
                <a:cs typeface="B Yekan" panose="00000400000000000000" pitchFamily="2" charset="-78"/>
              </a:rPr>
              <a:pPr eaLnBrk="1" hangingPunct="1"/>
              <a:t>84</a:t>
            </a:fld>
            <a:endParaRPr kumimoji="0" lang="en-US" sz="1600">
              <a:solidFill>
                <a:schemeClr val="bg2"/>
              </a:solidFill>
              <a:latin typeface="Albertus Extra Bold" pitchFamily="34" charset="0"/>
              <a:cs typeface="B Yekan" panose="00000400000000000000" pitchFamily="2" charset="-78"/>
            </a:endParaRPr>
          </a:p>
        </p:txBody>
      </p:sp>
      <p:sp>
        <p:nvSpPr>
          <p:cNvPr id="75779" name="Rectangle 2"/>
          <p:cNvSpPr>
            <a:spLocks noGrp="1" noChangeArrowheads="1"/>
          </p:cNvSpPr>
          <p:nvPr>
            <p:ph type="body" idx="1"/>
          </p:nvPr>
        </p:nvSpPr>
        <p:spPr bwMode="auto">
          <a:xfrm>
            <a:off x="1573306" y="673287"/>
            <a:ext cx="9614647" cy="4783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609600" indent="-609600" algn="ctr" rtl="1">
              <a:lnSpc>
                <a:spcPct val="90000"/>
              </a:lnSpc>
              <a:buNone/>
            </a:pPr>
            <a:endParaRPr lang="fa-IR" b="1" dirty="0">
              <a:cs typeface="B Titr" panose="00000700000000000000" pitchFamily="2" charset="-78"/>
            </a:endParaRPr>
          </a:p>
          <a:p>
            <a:pPr marL="609600" indent="-609600" algn="ctr" rtl="1">
              <a:lnSpc>
                <a:spcPct val="90000"/>
              </a:lnSpc>
              <a:buNone/>
            </a:pPr>
            <a:r>
              <a:rPr lang="fa-IR" sz="2400" b="1" dirty="0">
                <a:cs typeface="B Titr" panose="00000700000000000000" pitchFamily="2" charset="-78"/>
              </a:rPr>
              <a:t>در چه شرایطی استراتژی </a:t>
            </a:r>
            <a:r>
              <a:rPr lang="fa-IR" sz="2400" b="1" u="sng" dirty="0">
                <a:cs typeface="B Titr" panose="00000700000000000000" pitchFamily="2" charset="-78"/>
              </a:rPr>
              <a:t>توسعه بازار</a:t>
            </a:r>
            <a:r>
              <a:rPr lang="fa-IR" sz="2400" b="1" dirty="0">
                <a:cs typeface="B Titr" panose="00000700000000000000" pitchFamily="2" charset="-78"/>
              </a:rPr>
              <a:t> ثمربخش است؟</a:t>
            </a:r>
          </a:p>
          <a:p>
            <a:pPr marL="609600" indent="-609600" rtl="1">
              <a:lnSpc>
                <a:spcPct val="90000"/>
              </a:lnSpc>
              <a:buNone/>
            </a:pPr>
            <a:endParaRPr lang="fa-IR" sz="2400" b="1" dirty="0">
              <a:cs typeface="B Titr" panose="00000700000000000000" pitchFamily="2" charset="-78"/>
            </a:endParaRPr>
          </a:p>
          <a:p>
            <a:pPr marL="609600" indent="-609600" rtl="1">
              <a:lnSpc>
                <a:spcPct val="90000"/>
              </a:lnSpc>
              <a:buNone/>
            </a:pPr>
            <a:endParaRPr lang="fa-IR" sz="2000" b="1" dirty="0">
              <a:cs typeface="B Titr" panose="00000700000000000000" pitchFamily="2" charset="-78"/>
            </a:endParaRPr>
          </a:p>
          <a:p>
            <a:pPr marL="609600" indent="-609600" algn="justLow" rtl="1">
              <a:lnSpc>
                <a:spcPct val="90000"/>
              </a:lnSpc>
              <a:buFont typeface="Wingdings" panose="05000000000000000000" pitchFamily="2" charset="2"/>
              <a:buChar char="ü"/>
            </a:pPr>
            <a:r>
              <a:rPr lang="fa-IR" sz="2400" b="1" dirty="0">
                <a:cs typeface="B Titr" panose="00000700000000000000" pitchFamily="2" charset="-78"/>
              </a:rPr>
              <a:t>دستیابی به کانالهای جدید توزیع با کیفیت، هزینه و قابلیت اطمینان مطلوب </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وقتی محصول با استقبال شدید بازار مواجه می شود.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کشف بازارهای بکر و یا اشباع نشده جدید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شرکت دارای منابع انسانی و مالی اضافه برای توسعه عملیات باشد.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ظرفیت تولید مازاد بر مصرف بازار فعلی</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کسب و کار شرکت در حال گسترش سریع جهانی باشد.</a:t>
            </a:r>
          </a:p>
        </p:txBody>
      </p:sp>
    </p:spTree>
    <p:extLst>
      <p:ext uri="{BB962C8B-B14F-4D97-AF65-F5344CB8AC3E}">
        <p14:creationId xmlns:p14="http://schemas.microsoft.com/office/powerpoint/2010/main" val="2068028488"/>
      </p:ext>
    </p:extLst>
  </p:cSld>
  <p:clrMapOvr>
    <a:masterClrMapping/>
  </p:clrMapOvr>
  <p:transition advClick="0" advTm="300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4FCD608D-E239-448E-8B35-02C7E2519C2E}" type="slidenum">
              <a:rPr kumimoji="0" lang="ar-SA" sz="1600">
                <a:solidFill>
                  <a:schemeClr val="bg2"/>
                </a:solidFill>
                <a:latin typeface="Albertus Extra Bold" pitchFamily="34" charset="0"/>
                <a:cs typeface="B Yekan" panose="00000400000000000000" pitchFamily="2" charset="-78"/>
              </a:rPr>
              <a:pPr eaLnBrk="1" hangingPunct="1"/>
              <a:t>85</a:t>
            </a:fld>
            <a:endParaRPr kumimoji="0" lang="en-US" sz="1600">
              <a:solidFill>
                <a:schemeClr val="bg2"/>
              </a:solidFill>
              <a:latin typeface="Albertus Extra Bold" pitchFamily="34" charset="0"/>
              <a:cs typeface="B Yekan" panose="00000400000000000000" pitchFamily="2" charset="-78"/>
            </a:endParaRPr>
          </a:p>
        </p:txBody>
      </p:sp>
      <p:sp>
        <p:nvSpPr>
          <p:cNvPr id="76803" name="Line 2"/>
          <p:cNvSpPr>
            <a:spLocks noChangeShapeType="1"/>
          </p:cNvSpPr>
          <p:nvPr/>
        </p:nvSpPr>
        <p:spPr bwMode="auto">
          <a:xfrm flipV="1">
            <a:off x="4713288" y="4365625"/>
            <a:ext cx="2030412" cy="14288"/>
          </a:xfrm>
          <a:prstGeom prst="line">
            <a:avLst/>
          </a:prstGeom>
          <a:noFill/>
          <a:ln w="76200" cmpd="dbl">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04" name="Oval 4"/>
          <p:cNvSpPr>
            <a:spLocks noChangeArrowheads="1"/>
          </p:cNvSpPr>
          <p:nvPr/>
        </p:nvSpPr>
        <p:spPr bwMode="auto">
          <a:xfrm>
            <a:off x="1933575" y="1490664"/>
            <a:ext cx="3240088" cy="216058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endParaRPr lang="fa-IR"/>
          </a:p>
        </p:txBody>
      </p:sp>
      <p:sp>
        <p:nvSpPr>
          <p:cNvPr id="76805" name="Text Box 5"/>
          <p:cNvSpPr txBox="1">
            <a:spLocks noChangeArrowheads="1"/>
          </p:cNvSpPr>
          <p:nvPr/>
        </p:nvSpPr>
        <p:spPr bwMode="auto">
          <a:xfrm>
            <a:off x="1992313" y="2205038"/>
            <a:ext cx="30972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eaLnBrk="1" hangingPunct="1">
              <a:spcBef>
                <a:spcPct val="50000"/>
              </a:spcBef>
            </a:pPr>
            <a:r>
              <a:rPr kumimoji="0" lang="fa-IR" sz="4400" b="0">
                <a:latin typeface="Arial" panose="020B0604020202020204" pitchFamily="34" charset="0"/>
                <a:cs typeface="B Titr" panose="00000700000000000000" pitchFamily="2" charset="-78"/>
              </a:rPr>
              <a:t>توسعه محصول</a:t>
            </a:r>
            <a:endParaRPr kumimoji="0" lang="en-US" sz="4400" b="0">
              <a:latin typeface="Arial" panose="020B0604020202020204" pitchFamily="34" charset="0"/>
              <a:cs typeface="B Titr" panose="00000700000000000000" pitchFamily="2" charset="-78"/>
            </a:endParaRPr>
          </a:p>
        </p:txBody>
      </p:sp>
      <p:sp>
        <p:nvSpPr>
          <p:cNvPr id="119814" name="Text Box 6"/>
          <p:cNvSpPr txBox="1">
            <a:spLocks noChangeArrowheads="1"/>
          </p:cNvSpPr>
          <p:nvPr/>
        </p:nvSpPr>
        <p:spPr bwMode="auto">
          <a:xfrm>
            <a:off x="2208213" y="3716338"/>
            <a:ext cx="2374900" cy="2716212"/>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100" u="sng" dirty="0">
              <a:latin typeface="Arial" pitchFamily="34" charset="0"/>
              <a:cs typeface="B Titr" pitchFamily="2" charset="-78"/>
            </a:endParaRPr>
          </a:p>
          <a:p>
            <a:pPr algn="ctr" rtl="1">
              <a:spcBef>
                <a:spcPct val="50000"/>
              </a:spcBef>
              <a:defRPr/>
            </a:pPr>
            <a:r>
              <a:rPr lang="fa-IR" sz="2800" u="sng" dirty="0">
                <a:latin typeface="Arial" pitchFamily="34" charset="0"/>
                <a:cs typeface="B Titr" pitchFamily="2" charset="-78"/>
              </a:rPr>
              <a:t>تعریف</a:t>
            </a:r>
          </a:p>
          <a:p>
            <a:pPr algn="ctr" rtl="1">
              <a:lnSpc>
                <a:spcPct val="150000"/>
              </a:lnSpc>
              <a:spcBef>
                <a:spcPct val="50000"/>
              </a:spcBef>
              <a:defRPr/>
            </a:pPr>
            <a:r>
              <a:rPr lang="fa-IR" sz="1900" dirty="0">
                <a:latin typeface="Arial" pitchFamily="34" charset="0"/>
                <a:cs typeface="B Titr" pitchFamily="2" charset="-78"/>
              </a:rPr>
              <a:t> </a:t>
            </a:r>
            <a:r>
              <a:rPr lang="fa-IR" dirty="0">
                <a:latin typeface="Arial" pitchFamily="34" charset="0"/>
                <a:cs typeface="B Titr" pitchFamily="2" charset="-78"/>
              </a:rPr>
              <a:t>افزایش فروش از طریق بهینه سازی محصول و یا خدمات فعلی و یا ارائه محصول یا خدمات جدید</a:t>
            </a:r>
          </a:p>
          <a:p>
            <a:pPr algn="ctr" rtl="1">
              <a:lnSpc>
                <a:spcPct val="150000"/>
              </a:lnSpc>
              <a:spcBef>
                <a:spcPct val="50000"/>
              </a:spcBef>
              <a:defRPr/>
            </a:pPr>
            <a:endParaRPr lang="fa-IR" sz="300" dirty="0">
              <a:latin typeface="Arial" pitchFamily="34" charset="0"/>
              <a:cs typeface="B Titr" pitchFamily="2" charset="-78"/>
            </a:endParaRPr>
          </a:p>
        </p:txBody>
      </p:sp>
      <p:sp>
        <p:nvSpPr>
          <p:cNvPr id="119815" name="Text Box 7"/>
          <p:cNvSpPr txBox="1">
            <a:spLocks noChangeArrowheads="1"/>
          </p:cNvSpPr>
          <p:nvPr/>
        </p:nvSpPr>
        <p:spPr bwMode="auto">
          <a:xfrm>
            <a:off x="6743701" y="1700213"/>
            <a:ext cx="3673475" cy="4125912"/>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2400" u="sng" dirty="0">
              <a:latin typeface="Arial" pitchFamily="34" charset="0"/>
              <a:cs typeface="B Titr" pitchFamily="2" charset="-78"/>
            </a:endParaRPr>
          </a:p>
          <a:p>
            <a:pPr algn="ctr" rtl="1">
              <a:lnSpc>
                <a:spcPct val="75000"/>
              </a:lnSpc>
              <a:spcBef>
                <a:spcPct val="50000"/>
              </a:spcBef>
              <a:defRPr/>
            </a:pPr>
            <a:r>
              <a:rPr lang="fa-IR" sz="2800" u="sng" dirty="0">
                <a:latin typeface="Arial" pitchFamily="34" charset="0"/>
                <a:cs typeface="B Titr" pitchFamily="2" charset="-78"/>
              </a:rPr>
              <a:t>مثال</a:t>
            </a:r>
            <a:endParaRPr lang="fa-IR" sz="2000" dirty="0">
              <a:latin typeface="Times New Roman" pitchFamily="18" charset="0"/>
              <a:cs typeface="B Titr" pitchFamily="2" charset="-78"/>
            </a:endParaRPr>
          </a:p>
          <a:p>
            <a:pPr algn="ctr" rtl="1">
              <a:lnSpc>
                <a:spcPct val="75000"/>
              </a:lnSpc>
              <a:spcBef>
                <a:spcPct val="50000"/>
              </a:spcBef>
              <a:defRPr/>
            </a:pPr>
            <a:endParaRPr lang="fa-IR" sz="2400" dirty="0">
              <a:latin typeface="Times New Roman" pitchFamily="18" charset="0"/>
              <a:cs typeface="B Titr" pitchFamily="2" charset="-78"/>
            </a:endParaRPr>
          </a:p>
          <a:p>
            <a:pPr algn="ctr" rtl="1">
              <a:lnSpc>
                <a:spcPct val="145000"/>
              </a:lnSpc>
              <a:spcBef>
                <a:spcPct val="50000"/>
              </a:spcBef>
              <a:defRPr/>
            </a:pPr>
            <a:r>
              <a:rPr lang="fa-IR" sz="2300" dirty="0">
                <a:latin typeface="Times New Roman" pitchFamily="18" charset="0"/>
                <a:cs typeface="B Titr" pitchFamily="2" charset="-78"/>
              </a:rPr>
              <a:t> افزایش سرعت و مدلهای جدید </a:t>
            </a:r>
            <a:r>
              <a:rPr lang="en-US" sz="2300" dirty="0">
                <a:latin typeface="Times New Roman" pitchFamily="18" charset="0"/>
                <a:cs typeface="B Titr" pitchFamily="2" charset="-78"/>
              </a:rPr>
              <a:t>CPU</a:t>
            </a:r>
            <a:r>
              <a:rPr lang="fa-IR" sz="2300" dirty="0">
                <a:latin typeface="Times New Roman" pitchFamily="18" charset="0"/>
                <a:cs typeface="B Titr" pitchFamily="2" charset="-78"/>
              </a:rPr>
              <a:t> های شرکت </a:t>
            </a:r>
            <a:r>
              <a:rPr lang="en-US" sz="2300" dirty="0">
                <a:latin typeface="Times New Roman" pitchFamily="18" charset="0"/>
                <a:cs typeface="B Titr" pitchFamily="2" charset="-78"/>
              </a:rPr>
              <a:t>Intel</a:t>
            </a:r>
            <a:endParaRPr lang="fa-IR" sz="2300" dirty="0">
              <a:latin typeface="Times New Roman" pitchFamily="18" charset="0"/>
              <a:cs typeface="B Titr" pitchFamily="2" charset="-78"/>
            </a:endParaRPr>
          </a:p>
          <a:p>
            <a:pPr algn="ctr" rtl="1">
              <a:lnSpc>
                <a:spcPct val="145000"/>
              </a:lnSpc>
              <a:spcBef>
                <a:spcPct val="50000"/>
              </a:spcBef>
              <a:buFontTx/>
              <a:buChar char="•"/>
              <a:defRPr/>
            </a:pPr>
            <a:endParaRPr lang="fa-IR" sz="2300" dirty="0">
              <a:latin typeface="Times New Roman" pitchFamily="18" charset="0"/>
              <a:cs typeface="B Titr" pitchFamily="2" charset="-78"/>
            </a:endParaRPr>
          </a:p>
          <a:p>
            <a:pPr algn="ctr" rtl="1">
              <a:lnSpc>
                <a:spcPct val="145000"/>
              </a:lnSpc>
              <a:spcBef>
                <a:spcPct val="50000"/>
              </a:spcBef>
              <a:defRPr/>
            </a:pPr>
            <a:endParaRPr lang="en-US" sz="2500" dirty="0">
              <a:latin typeface="Times New Roman" pitchFamily="18" charset="0"/>
              <a:cs typeface="B Titr" pitchFamily="2" charset="-78"/>
            </a:endParaRPr>
          </a:p>
        </p:txBody>
      </p:sp>
    </p:spTree>
    <p:extLst>
      <p:ext uri="{BB962C8B-B14F-4D97-AF65-F5344CB8AC3E}">
        <p14:creationId xmlns:p14="http://schemas.microsoft.com/office/powerpoint/2010/main" val="2176561487"/>
      </p:ext>
    </p:extLst>
  </p:cSld>
  <p:clrMapOvr>
    <a:masterClrMapping/>
  </p:clrMapOvr>
  <p:transition advClick="0" advTm="300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61248613-EE1C-4C52-BA55-659C01DEB1C6}" type="slidenum">
              <a:rPr kumimoji="0" lang="ar-SA" sz="1600">
                <a:solidFill>
                  <a:schemeClr val="bg2"/>
                </a:solidFill>
                <a:latin typeface="Albertus Extra Bold" pitchFamily="34" charset="0"/>
                <a:cs typeface="B Yekan" panose="00000400000000000000" pitchFamily="2" charset="-78"/>
              </a:rPr>
              <a:pPr eaLnBrk="1" hangingPunct="1"/>
              <a:t>86</a:t>
            </a:fld>
            <a:endParaRPr kumimoji="0" lang="en-US" sz="1600">
              <a:solidFill>
                <a:schemeClr val="bg2"/>
              </a:solidFill>
              <a:latin typeface="Albertus Extra Bold" pitchFamily="34" charset="0"/>
              <a:cs typeface="B Yekan" panose="00000400000000000000" pitchFamily="2" charset="-78"/>
            </a:endParaRPr>
          </a:p>
        </p:txBody>
      </p:sp>
      <p:sp>
        <p:nvSpPr>
          <p:cNvPr id="77827" name="Rectangle 2"/>
          <p:cNvSpPr>
            <a:spLocks noGrp="1" noChangeArrowheads="1"/>
          </p:cNvSpPr>
          <p:nvPr>
            <p:ph type="body" idx="1"/>
          </p:nvPr>
        </p:nvSpPr>
        <p:spPr bwMode="auto">
          <a:xfrm>
            <a:off x="1532966" y="684214"/>
            <a:ext cx="9265022" cy="4783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609600" indent="-609600" algn="ctr" rtl="1">
              <a:lnSpc>
                <a:spcPct val="90000"/>
              </a:lnSpc>
              <a:buNone/>
            </a:pPr>
            <a:endParaRPr lang="fa-IR" sz="2000" b="1" dirty="0">
              <a:cs typeface="B Titr" panose="00000700000000000000" pitchFamily="2" charset="-78"/>
            </a:endParaRPr>
          </a:p>
          <a:p>
            <a:pPr marL="609600" indent="-609600" algn="ctr" rtl="1">
              <a:lnSpc>
                <a:spcPct val="90000"/>
              </a:lnSpc>
              <a:buNone/>
            </a:pPr>
            <a:r>
              <a:rPr lang="fa-IR" sz="2800" b="1" dirty="0">
                <a:cs typeface="B Titr" panose="00000700000000000000" pitchFamily="2" charset="-78"/>
              </a:rPr>
              <a:t>در چه شرایطی استراتژی </a:t>
            </a:r>
            <a:r>
              <a:rPr lang="fa-IR" sz="2800" b="1" u="sng" dirty="0">
                <a:cs typeface="B Titr" panose="00000700000000000000" pitchFamily="2" charset="-78"/>
              </a:rPr>
              <a:t>توسعه محصول</a:t>
            </a:r>
            <a:r>
              <a:rPr lang="fa-IR" sz="2800" b="1" dirty="0">
                <a:cs typeface="B Titr" panose="00000700000000000000" pitchFamily="2" charset="-78"/>
              </a:rPr>
              <a:t> ثمربخش است؟</a:t>
            </a:r>
          </a:p>
          <a:p>
            <a:pPr marL="609600" indent="-609600" rtl="1">
              <a:lnSpc>
                <a:spcPct val="90000"/>
              </a:lnSpc>
              <a:buNone/>
            </a:pPr>
            <a:endParaRPr lang="fa-IR" sz="2800" b="1" dirty="0">
              <a:cs typeface="B Titr" panose="00000700000000000000" pitchFamily="2" charset="-78"/>
            </a:endParaRPr>
          </a:p>
          <a:p>
            <a:pPr marL="609600" indent="-609600" rtl="1">
              <a:lnSpc>
                <a:spcPct val="90000"/>
              </a:lnSpc>
              <a:buNone/>
            </a:pPr>
            <a:endParaRPr lang="fa-IR" sz="2400" b="1" dirty="0">
              <a:cs typeface="B Titr" panose="00000700000000000000" pitchFamily="2" charset="-78"/>
            </a:endParaRPr>
          </a:p>
          <a:p>
            <a:pPr marL="609600" indent="-609600" algn="justLow" rtl="1">
              <a:lnSpc>
                <a:spcPct val="90000"/>
              </a:lnSpc>
              <a:buFont typeface="Wingdings" panose="05000000000000000000" pitchFamily="2" charset="2"/>
              <a:buChar char="ü"/>
            </a:pPr>
            <a:r>
              <a:rPr lang="fa-IR" sz="2400" b="1" dirty="0">
                <a:cs typeface="B Titr" panose="00000700000000000000" pitchFamily="2" charset="-78"/>
              </a:rPr>
              <a:t>محصول اصلی شرکت در مرحله بلوغ از چرخه عمر باشد.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تحول تکنولوژی در کسب و کار مربوطه زیاد باشد.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شرکتهای رقیب محصولات بهتری با قیمت مشابه ارائه داده باشند.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کسب و کار در یک صنعت با رشد سریع باشد.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قابلیت تحقیق و توسعه شرکت بالا باشد.</a:t>
            </a:r>
          </a:p>
        </p:txBody>
      </p:sp>
    </p:spTree>
    <p:extLst>
      <p:ext uri="{BB962C8B-B14F-4D97-AF65-F5344CB8AC3E}">
        <p14:creationId xmlns:p14="http://schemas.microsoft.com/office/powerpoint/2010/main" val="1441438349"/>
      </p:ext>
    </p:extLst>
  </p:cSld>
  <p:clrMapOvr>
    <a:masterClrMapping/>
  </p:clrMapOvr>
  <p:transition advClick="0" advTm="300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C87FCF3D-891A-4CA2-8EDD-0742EE4F4906}" type="slidenum">
              <a:rPr kumimoji="0" lang="ar-SA" sz="1600">
                <a:solidFill>
                  <a:schemeClr val="bg2"/>
                </a:solidFill>
                <a:latin typeface="Albertus Extra Bold" pitchFamily="34" charset="0"/>
                <a:cs typeface="B Yekan" panose="00000400000000000000" pitchFamily="2" charset="-78"/>
              </a:rPr>
              <a:pPr eaLnBrk="1" hangingPunct="1"/>
              <a:t>87</a:t>
            </a:fld>
            <a:endParaRPr kumimoji="0" lang="en-US" sz="1600">
              <a:solidFill>
                <a:schemeClr val="bg2"/>
              </a:solidFill>
              <a:latin typeface="Albertus Extra Bold" pitchFamily="34" charset="0"/>
              <a:cs typeface="B Yekan" panose="00000400000000000000" pitchFamily="2" charset="-78"/>
            </a:endParaRPr>
          </a:p>
        </p:txBody>
      </p:sp>
      <p:sp>
        <p:nvSpPr>
          <p:cNvPr id="121859" name="Text Box 3"/>
          <p:cNvSpPr txBox="1">
            <a:spLocks noChangeArrowheads="1"/>
          </p:cNvSpPr>
          <p:nvPr/>
        </p:nvSpPr>
        <p:spPr bwMode="auto">
          <a:xfrm>
            <a:off x="2539578" y="974819"/>
            <a:ext cx="7719265" cy="3754874"/>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wrap="square">
            <a:spAutoFit/>
          </a:bodyPr>
          <a:lstStyle/>
          <a:p>
            <a:pPr algn="ctr" rtl="1">
              <a:spcBef>
                <a:spcPct val="50000"/>
              </a:spcBef>
              <a:defRPr/>
            </a:pPr>
            <a:endParaRPr lang="fa-IR" sz="1600" dirty="0">
              <a:latin typeface="Arial" pitchFamily="34" charset="0"/>
              <a:cs typeface="B Titr" pitchFamily="2" charset="-78"/>
            </a:endParaRPr>
          </a:p>
          <a:p>
            <a:pPr algn="ctr" rtl="1">
              <a:spcBef>
                <a:spcPct val="50000"/>
              </a:spcBef>
              <a:defRPr/>
            </a:pPr>
            <a:r>
              <a:rPr lang="fa-IR" sz="2800" dirty="0">
                <a:latin typeface="Arial" pitchFamily="34" charset="0"/>
                <a:cs typeface="B Titr" pitchFamily="2" charset="-78"/>
              </a:rPr>
              <a:t>استراتژیهای تنوع </a:t>
            </a:r>
          </a:p>
          <a:p>
            <a:pPr algn="ctr" rtl="1">
              <a:spcBef>
                <a:spcPct val="50000"/>
              </a:spcBef>
              <a:defRPr/>
            </a:pPr>
            <a:r>
              <a:rPr lang="en-US" sz="2400" dirty="0">
                <a:latin typeface="Times New Roman" pitchFamily="18" charset="0"/>
                <a:cs typeface="Times New Roman" pitchFamily="18" charset="0"/>
              </a:rPr>
              <a:t>Diversification Strategies</a:t>
            </a:r>
          </a:p>
          <a:p>
            <a:pPr lvl="1" algn="justLow" rtl="1">
              <a:spcBef>
                <a:spcPct val="50000"/>
              </a:spcBef>
              <a:buFontTx/>
              <a:buChar char="•"/>
              <a:defRPr/>
            </a:pPr>
            <a:r>
              <a:rPr lang="en-US" sz="2400" dirty="0">
                <a:latin typeface="Arial" pitchFamily="34" charset="0"/>
                <a:cs typeface="B Titr" pitchFamily="2" charset="-78"/>
              </a:rPr>
              <a:t> </a:t>
            </a:r>
            <a:r>
              <a:rPr lang="fa-IR" sz="2400" dirty="0">
                <a:latin typeface="Arial" pitchFamily="34" charset="0"/>
                <a:cs typeface="B Titr" pitchFamily="2" charset="-78"/>
              </a:rPr>
              <a:t>تنوع گرایی همگون                                           </a:t>
            </a:r>
            <a:r>
              <a:rPr lang="en-US" sz="2400" dirty="0">
                <a:latin typeface="Times New Roman" pitchFamily="18" charset="0"/>
                <a:cs typeface="Times New Roman" pitchFamily="18" charset="0"/>
              </a:rPr>
              <a:t>diversification)</a:t>
            </a:r>
            <a:r>
              <a:rPr lang="fa-IR" sz="2400" dirty="0">
                <a:latin typeface="Times New Roman" pitchFamily="18" charset="0"/>
                <a:cs typeface="Times New Roman" pitchFamily="18" charset="0"/>
              </a:rPr>
              <a:t>)</a:t>
            </a:r>
          </a:p>
          <a:p>
            <a:pPr lvl="1" algn="justLow" rtl="1">
              <a:spcBef>
                <a:spcPct val="50000"/>
              </a:spcBef>
              <a:buFontTx/>
              <a:buChar char="•"/>
              <a:defRPr/>
            </a:pPr>
            <a:r>
              <a:rPr lang="fa-IR" sz="2400" dirty="0">
                <a:latin typeface="Times New Roman" pitchFamily="18" charset="0"/>
                <a:cs typeface="Times New Roman" pitchFamily="18" charset="0"/>
              </a:rPr>
              <a:t> </a:t>
            </a:r>
            <a:r>
              <a:rPr lang="fa-IR" sz="2400" dirty="0">
                <a:latin typeface="Arial" pitchFamily="34" charset="0"/>
                <a:cs typeface="B Titr" pitchFamily="2" charset="-78"/>
              </a:rPr>
              <a:t>تنوع گرایی غیر همگون           </a:t>
            </a:r>
            <a:r>
              <a:rPr lang="en-US" sz="2400" dirty="0">
                <a:latin typeface="Times New Roman" pitchFamily="18" charset="0"/>
                <a:cs typeface="Times New Roman" pitchFamily="18" charset="0"/>
              </a:rPr>
              <a:t>(Conglomerate diversification)</a:t>
            </a:r>
          </a:p>
          <a:p>
            <a:pPr lvl="1" algn="justLow" rtl="1">
              <a:spcBef>
                <a:spcPct val="50000"/>
              </a:spcBef>
              <a:buFontTx/>
              <a:buChar char="•"/>
              <a:defRPr/>
            </a:pPr>
            <a:r>
              <a:rPr lang="fa-IR" sz="2400" dirty="0">
                <a:latin typeface="Arial" pitchFamily="34" charset="0"/>
                <a:cs typeface="B Titr" pitchFamily="2" charset="-78"/>
              </a:rPr>
              <a:t> تنوع گرایی افقی                       </a:t>
            </a:r>
            <a:r>
              <a:rPr lang="en-US" sz="2400" dirty="0">
                <a:latin typeface="Times New Roman" pitchFamily="18" charset="0"/>
                <a:cs typeface="Times New Roman" pitchFamily="18" charset="0"/>
              </a:rPr>
              <a:t>(Horizontal diversification)</a:t>
            </a:r>
            <a:endParaRPr lang="fa-IR" sz="2400" dirty="0">
              <a:latin typeface="Times New Roman" pitchFamily="18" charset="0"/>
              <a:cs typeface="Times New Roman" pitchFamily="18" charset="0"/>
            </a:endParaRPr>
          </a:p>
          <a:p>
            <a:pPr lvl="1" algn="justLow" rtl="1">
              <a:spcBef>
                <a:spcPct val="50000"/>
              </a:spcBef>
              <a:defRPr/>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555646402"/>
      </p:ext>
    </p:extLst>
  </p:cSld>
  <p:clrMapOvr>
    <a:masterClrMapping/>
  </p:clrMapOvr>
  <p:transition advClick="0" advTm="300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CBA2503E-50F0-4B63-B342-5BEC663940A0}" type="slidenum">
              <a:rPr kumimoji="0" lang="ar-SA" sz="1600">
                <a:solidFill>
                  <a:schemeClr val="bg2"/>
                </a:solidFill>
                <a:latin typeface="Albertus Extra Bold" pitchFamily="34" charset="0"/>
                <a:cs typeface="B Yekan" panose="00000400000000000000" pitchFamily="2" charset="-78"/>
              </a:rPr>
              <a:pPr eaLnBrk="1" hangingPunct="1"/>
              <a:t>88</a:t>
            </a:fld>
            <a:endParaRPr kumimoji="0" lang="en-US" sz="1600">
              <a:solidFill>
                <a:schemeClr val="bg2"/>
              </a:solidFill>
              <a:latin typeface="Albertus Extra Bold" pitchFamily="34" charset="0"/>
              <a:cs typeface="B Yekan" panose="00000400000000000000" pitchFamily="2" charset="-78"/>
            </a:endParaRPr>
          </a:p>
        </p:txBody>
      </p:sp>
      <p:sp>
        <p:nvSpPr>
          <p:cNvPr id="79875" name="Line 2"/>
          <p:cNvSpPr>
            <a:spLocks noChangeShapeType="1"/>
          </p:cNvSpPr>
          <p:nvPr/>
        </p:nvSpPr>
        <p:spPr bwMode="auto">
          <a:xfrm flipV="1">
            <a:off x="4713288" y="4365625"/>
            <a:ext cx="2030412" cy="14288"/>
          </a:xfrm>
          <a:prstGeom prst="line">
            <a:avLst/>
          </a:prstGeom>
          <a:noFill/>
          <a:ln w="76200" cmpd="dbl">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76" name="Oval 4"/>
          <p:cNvSpPr>
            <a:spLocks noChangeArrowheads="1"/>
          </p:cNvSpPr>
          <p:nvPr/>
        </p:nvSpPr>
        <p:spPr bwMode="auto">
          <a:xfrm>
            <a:off x="1933575" y="1490664"/>
            <a:ext cx="3240088" cy="216058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endParaRPr lang="fa-IR"/>
          </a:p>
        </p:txBody>
      </p:sp>
      <p:sp>
        <p:nvSpPr>
          <p:cNvPr id="79877" name="Text Box 5"/>
          <p:cNvSpPr txBox="1">
            <a:spLocks noChangeArrowheads="1"/>
          </p:cNvSpPr>
          <p:nvPr/>
        </p:nvSpPr>
        <p:spPr bwMode="auto">
          <a:xfrm>
            <a:off x="1992313" y="2276475"/>
            <a:ext cx="30972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eaLnBrk="1" hangingPunct="1">
              <a:spcBef>
                <a:spcPct val="50000"/>
              </a:spcBef>
            </a:pPr>
            <a:r>
              <a:rPr kumimoji="0" lang="fa-IR" sz="3700" b="0">
                <a:latin typeface="Arial" panose="020B0604020202020204" pitchFamily="34" charset="0"/>
                <a:cs typeface="B Titr" panose="00000700000000000000" pitchFamily="2" charset="-78"/>
              </a:rPr>
              <a:t>تنوع گرایی همگون</a:t>
            </a:r>
            <a:endParaRPr kumimoji="0" lang="en-US" sz="3700" b="0">
              <a:latin typeface="Arial" panose="020B0604020202020204" pitchFamily="34" charset="0"/>
              <a:cs typeface="B Titr" panose="00000700000000000000" pitchFamily="2" charset="-78"/>
            </a:endParaRPr>
          </a:p>
        </p:txBody>
      </p:sp>
      <p:sp>
        <p:nvSpPr>
          <p:cNvPr id="122886" name="Text Box 6"/>
          <p:cNvSpPr txBox="1">
            <a:spLocks noChangeArrowheads="1"/>
          </p:cNvSpPr>
          <p:nvPr/>
        </p:nvSpPr>
        <p:spPr bwMode="auto">
          <a:xfrm>
            <a:off x="2351088" y="3860801"/>
            <a:ext cx="2374900" cy="2257425"/>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100" u="sng" dirty="0">
              <a:latin typeface="Arial" pitchFamily="34" charset="0"/>
              <a:cs typeface="B Titr" pitchFamily="2" charset="-78"/>
            </a:endParaRPr>
          </a:p>
          <a:p>
            <a:pPr algn="ctr" rtl="1">
              <a:spcBef>
                <a:spcPct val="50000"/>
              </a:spcBef>
              <a:defRPr/>
            </a:pPr>
            <a:r>
              <a:rPr lang="fa-IR" sz="2800" u="sng" dirty="0">
                <a:latin typeface="Arial" pitchFamily="34" charset="0"/>
                <a:cs typeface="B Titr" pitchFamily="2" charset="-78"/>
              </a:rPr>
              <a:t>تعریف</a:t>
            </a:r>
          </a:p>
          <a:p>
            <a:pPr algn="ctr" rtl="1">
              <a:lnSpc>
                <a:spcPct val="150000"/>
              </a:lnSpc>
              <a:spcBef>
                <a:spcPct val="50000"/>
              </a:spcBef>
              <a:defRPr/>
            </a:pPr>
            <a:r>
              <a:rPr lang="fa-IR" dirty="0" smtClean="0">
                <a:latin typeface="Arial" pitchFamily="34" charset="0"/>
                <a:cs typeface="B Titr" pitchFamily="2" charset="-78"/>
              </a:rPr>
              <a:t>ارائه </a:t>
            </a:r>
            <a:r>
              <a:rPr lang="fa-IR" dirty="0">
                <a:latin typeface="Arial" pitchFamily="34" charset="0"/>
                <a:cs typeface="B Titr" pitchFamily="2" charset="-78"/>
              </a:rPr>
              <a:t>محصول جدید ولی مرتبط با محصولات قبلی</a:t>
            </a:r>
          </a:p>
          <a:p>
            <a:pPr algn="ctr" rtl="1">
              <a:lnSpc>
                <a:spcPct val="150000"/>
              </a:lnSpc>
              <a:spcBef>
                <a:spcPct val="50000"/>
              </a:spcBef>
              <a:defRPr/>
            </a:pPr>
            <a:endParaRPr lang="fa-IR" sz="1200" dirty="0">
              <a:latin typeface="Arial" pitchFamily="34" charset="0"/>
              <a:cs typeface="B Titr" pitchFamily="2" charset="-78"/>
            </a:endParaRPr>
          </a:p>
          <a:p>
            <a:pPr algn="ctr" rtl="1">
              <a:lnSpc>
                <a:spcPct val="150000"/>
              </a:lnSpc>
              <a:spcBef>
                <a:spcPct val="50000"/>
              </a:spcBef>
              <a:defRPr/>
            </a:pPr>
            <a:endParaRPr lang="fa-IR" sz="300" dirty="0">
              <a:latin typeface="Arial" pitchFamily="34" charset="0"/>
              <a:cs typeface="B Titr" pitchFamily="2" charset="-78"/>
            </a:endParaRPr>
          </a:p>
        </p:txBody>
      </p:sp>
      <p:sp>
        <p:nvSpPr>
          <p:cNvPr id="122887" name="Text Box 7"/>
          <p:cNvSpPr txBox="1">
            <a:spLocks noChangeArrowheads="1"/>
          </p:cNvSpPr>
          <p:nvPr/>
        </p:nvSpPr>
        <p:spPr bwMode="auto">
          <a:xfrm>
            <a:off x="6743701" y="1700214"/>
            <a:ext cx="3673475" cy="4395787"/>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2400" u="sng" dirty="0">
              <a:latin typeface="Arial" pitchFamily="34" charset="0"/>
              <a:cs typeface="B Titr" pitchFamily="2" charset="-78"/>
            </a:endParaRPr>
          </a:p>
          <a:p>
            <a:pPr algn="ctr" rtl="1">
              <a:lnSpc>
                <a:spcPct val="75000"/>
              </a:lnSpc>
              <a:spcBef>
                <a:spcPct val="50000"/>
              </a:spcBef>
              <a:defRPr/>
            </a:pPr>
            <a:r>
              <a:rPr lang="fa-IR" sz="2800" u="sng" dirty="0">
                <a:latin typeface="Arial" pitchFamily="34" charset="0"/>
                <a:cs typeface="B Titr" pitchFamily="2" charset="-78"/>
              </a:rPr>
              <a:t>مثال</a:t>
            </a:r>
            <a:endParaRPr lang="fa-IR" sz="2000" dirty="0">
              <a:latin typeface="Times New Roman" pitchFamily="18" charset="0"/>
              <a:cs typeface="B Titr" pitchFamily="2" charset="-78"/>
            </a:endParaRPr>
          </a:p>
          <a:p>
            <a:pPr algn="ctr" rtl="1">
              <a:lnSpc>
                <a:spcPct val="75000"/>
              </a:lnSpc>
              <a:spcBef>
                <a:spcPct val="50000"/>
              </a:spcBef>
              <a:defRPr/>
            </a:pPr>
            <a:endParaRPr lang="fa-IR" sz="2400" dirty="0">
              <a:latin typeface="Times New Roman" pitchFamily="18" charset="0"/>
              <a:cs typeface="B Titr" pitchFamily="2" charset="-78"/>
            </a:endParaRPr>
          </a:p>
          <a:p>
            <a:pPr algn="ctr" rtl="1">
              <a:lnSpc>
                <a:spcPct val="145000"/>
              </a:lnSpc>
              <a:spcBef>
                <a:spcPct val="50000"/>
              </a:spcBef>
              <a:defRPr/>
            </a:pPr>
            <a:r>
              <a:rPr lang="fa-IR" sz="2300" dirty="0">
                <a:latin typeface="Times New Roman" pitchFamily="18" charset="0"/>
                <a:cs typeface="B Titr" pitchFamily="2" charset="-78"/>
              </a:rPr>
              <a:t> بانک </a:t>
            </a:r>
            <a:r>
              <a:rPr lang="en-US" sz="2300" dirty="0">
                <a:latin typeface="Times New Roman" pitchFamily="18" charset="0"/>
                <a:cs typeface="B Titr" pitchFamily="2" charset="-78"/>
              </a:rPr>
              <a:t>NWB</a:t>
            </a:r>
            <a:r>
              <a:rPr lang="fa-IR" sz="2300" dirty="0">
                <a:latin typeface="Times New Roman" pitchFamily="18" charset="0"/>
                <a:cs typeface="B Titr" pitchFamily="2" charset="-78"/>
              </a:rPr>
              <a:t> در انگلستان شرکت بیمه انگلیسی </a:t>
            </a:r>
            <a:r>
              <a:rPr lang="en-US" sz="2300" dirty="0">
                <a:latin typeface="Times New Roman" pitchFamily="18" charset="0"/>
                <a:cs typeface="B Titr" pitchFamily="2" charset="-78"/>
              </a:rPr>
              <a:t>L&amp;G</a:t>
            </a:r>
            <a:r>
              <a:rPr lang="fa-IR" sz="2300" dirty="0">
                <a:latin typeface="Times New Roman" pitchFamily="18" charset="0"/>
                <a:cs typeface="B Titr" pitchFamily="2" charset="-78"/>
              </a:rPr>
              <a:t>  را خریداری کرده است.</a:t>
            </a:r>
          </a:p>
          <a:p>
            <a:pPr algn="ctr" rtl="1">
              <a:lnSpc>
                <a:spcPct val="145000"/>
              </a:lnSpc>
              <a:spcBef>
                <a:spcPct val="50000"/>
              </a:spcBef>
              <a:defRPr/>
            </a:pPr>
            <a:endParaRPr lang="fa-IR" sz="2300" dirty="0">
              <a:latin typeface="Times New Roman" pitchFamily="18" charset="0"/>
              <a:cs typeface="B Titr" pitchFamily="2" charset="-78"/>
            </a:endParaRPr>
          </a:p>
          <a:p>
            <a:pPr algn="ctr" rtl="1">
              <a:lnSpc>
                <a:spcPct val="145000"/>
              </a:lnSpc>
              <a:spcBef>
                <a:spcPct val="50000"/>
              </a:spcBef>
              <a:defRPr/>
            </a:pPr>
            <a:endParaRPr lang="en-US" sz="1700" dirty="0">
              <a:latin typeface="Times New Roman" pitchFamily="18" charset="0"/>
              <a:cs typeface="B Titr" pitchFamily="2" charset="-78"/>
            </a:endParaRPr>
          </a:p>
        </p:txBody>
      </p:sp>
    </p:spTree>
    <p:extLst>
      <p:ext uri="{BB962C8B-B14F-4D97-AF65-F5344CB8AC3E}">
        <p14:creationId xmlns:p14="http://schemas.microsoft.com/office/powerpoint/2010/main" val="1607959983"/>
      </p:ext>
    </p:extLst>
  </p:cSld>
  <p:clrMapOvr>
    <a:masterClrMapping/>
  </p:clrMapOvr>
  <p:transition advClick="0" advTm="300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9269F14B-DB42-43BB-B0C7-EDB84394963D}" type="slidenum">
              <a:rPr kumimoji="0" lang="ar-SA" sz="1600">
                <a:solidFill>
                  <a:schemeClr val="bg2"/>
                </a:solidFill>
                <a:latin typeface="Albertus Extra Bold" pitchFamily="34" charset="0"/>
                <a:cs typeface="B Yekan" panose="00000400000000000000" pitchFamily="2" charset="-78"/>
              </a:rPr>
              <a:pPr eaLnBrk="1" hangingPunct="1"/>
              <a:t>89</a:t>
            </a:fld>
            <a:endParaRPr kumimoji="0" lang="en-US" sz="1600">
              <a:solidFill>
                <a:schemeClr val="bg2"/>
              </a:solidFill>
              <a:latin typeface="Albertus Extra Bold" pitchFamily="34" charset="0"/>
              <a:cs typeface="B Yekan" panose="00000400000000000000" pitchFamily="2" charset="-78"/>
            </a:endParaRPr>
          </a:p>
        </p:txBody>
      </p:sp>
      <p:sp>
        <p:nvSpPr>
          <p:cNvPr id="80899" name="Rectangle 2"/>
          <p:cNvSpPr>
            <a:spLocks noGrp="1" noChangeArrowheads="1"/>
          </p:cNvSpPr>
          <p:nvPr>
            <p:ph type="body" idx="1"/>
          </p:nvPr>
        </p:nvSpPr>
        <p:spPr bwMode="auto">
          <a:xfrm>
            <a:off x="1916110" y="657320"/>
            <a:ext cx="8881877" cy="4638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609600" indent="-609600" algn="ctr" rtl="1">
              <a:lnSpc>
                <a:spcPct val="90000"/>
              </a:lnSpc>
              <a:buNone/>
            </a:pPr>
            <a:endParaRPr lang="fa-IR" sz="2000" b="1" dirty="0">
              <a:cs typeface="B Titr" panose="00000700000000000000" pitchFamily="2" charset="-78"/>
            </a:endParaRPr>
          </a:p>
          <a:p>
            <a:pPr marL="609600" indent="-609600" algn="ctr" rtl="1">
              <a:lnSpc>
                <a:spcPct val="90000"/>
              </a:lnSpc>
              <a:buNone/>
            </a:pPr>
            <a:r>
              <a:rPr lang="fa-IR" sz="2800" b="1" dirty="0">
                <a:cs typeface="B Titr" panose="00000700000000000000" pitchFamily="2" charset="-78"/>
              </a:rPr>
              <a:t>در چه شرایطی استراتژی </a:t>
            </a:r>
            <a:r>
              <a:rPr lang="fa-IR" sz="2800" b="1" u="sng" dirty="0">
                <a:cs typeface="B Titr" panose="00000700000000000000" pitchFamily="2" charset="-78"/>
              </a:rPr>
              <a:t>تنوع گرایی همگون</a:t>
            </a:r>
            <a:r>
              <a:rPr lang="fa-IR" sz="2800" b="1" dirty="0">
                <a:cs typeface="B Titr" panose="00000700000000000000" pitchFamily="2" charset="-78"/>
              </a:rPr>
              <a:t> ثمربخش است؟</a:t>
            </a:r>
          </a:p>
          <a:p>
            <a:pPr marL="609600" indent="-609600" rtl="1">
              <a:lnSpc>
                <a:spcPct val="90000"/>
              </a:lnSpc>
              <a:buNone/>
            </a:pPr>
            <a:endParaRPr lang="fa-IR" sz="2800" b="1" dirty="0">
              <a:cs typeface="B Titr" panose="00000700000000000000" pitchFamily="2" charset="-78"/>
            </a:endParaRPr>
          </a:p>
          <a:p>
            <a:pPr marL="609600" indent="-609600" rtl="1">
              <a:lnSpc>
                <a:spcPct val="90000"/>
              </a:lnSpc>
              <a:buNone/>
            </a:pPr>
            <a:endParaRPr lang="fa-IR" sz="2400" b="1" dirty="0">
              <a:cs typeface="B Titr" panose="00000700000000000000" pitchFamily="2" charset="-78"/>
            </a:endParaRPr>
          </a:p>
          <a:p>
            <a:pPr marL="609600" indent="-609600" algn="justLow" rtl="1">
              <a:lnSpc>
                <a:spcPct val="90000"/>
              </a:lnSpc>
              <a:buFont typeface="Wingdings" panose="05000000000000000000" pitchFamily="2" charset="2"/>
              <a:buChar char="ü"/>
            </a:pPr>
            <a:r>
              <a:rPr lang="fa-IR" sz="2400" b="1" dirty="0">
                <a:cs typeface="B Titr" panose="00000700000000000000" pitchFamily="2" charset="-78"/>
              </a:rPr>
              <a:t>بازار فعلی شرکت بدون رشد و یا با رشد خیلی کم است.</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محصولات مرتبط جدید فروش محصولات فعلی را افزایش دهد. </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محصول مرتبط جدید با قیمت قابل عرضه باشد.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محصول فعلی در ناحیه سراشیبی چرخه عمر باشد.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ظرفیت مدیریتی شرکت بالاتر از بازار فعلی باشد.</a:t>
            </a:r>
          </a:p>
        </p:txBody>
      </p:sp>
    </p:spTree>
    <p:extLst>
      <p:ext uri="{BB962C8B-B14F-4D97-AF65-F5344CB8AC3E}">
        <p14:creationId xmlns:p14="http://schemas.microsoft.com/office/powerpoint/2010/main" val="2098518989"/>
      </p:ext>
    </p:extLst>
  </p:cSld>
  <p:clrMapOvr>
    <a:masterClrMapping/>
  </p:clrMapOvr>
  <p:transition advClick="0" advTm="3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7"/>
          <p:cNvSpPr txBox="1">
            <a:spLocks noChangeArrowheads="1"/>
          </p:cNvSpPr>
          <p:nvPr/>
        </p:nvSpPr>
        <p:spPr bwMode="auto">
          <a:xfrm>
            <a:off x="1937924" y="2116231"/>
            <a:ext cx="8215313" cy="2133040"/>
          </a:xfrm>
          <a:prstGeom prst="rect">
            <a:avLst/>
          </a:prstGeom>
          <a:noFill/>
          <a:ln w="9525">
            <a:noFill/>
            <a:miter lim="800000"/>
            <a:headEnd/>
            <a:tailEnd/>
          </a:ln>
        </p:spPr>
        <p:txBody>
          <a:bodyPr/>
          <a:lstStyle/>
          <a:p>
            <a:pPr marL="342900" indent="-342900" algn="ctr">
              <a:spcBef>
                <a:spcPct val="20000"/>
              </a:spcBef>
              <a:buClr>
                <a:schemeClr val="accent2"/>
              </a:buClr>
              <a:buSzPct val="80000"/>
            </a:pPr>
            <a:r>
              <a:rPr lang="ar-SA" sz="11500" b="1" dirty="0">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rPr>
              <a:t>ماهيت مديريت استراتژيك</a:t>
            </a:r>
            <a:endParaRPr lang="en-US" sz="11500" b="1" dirty="0">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endParaRPr>
          </a:p>
        </p:txBody>
      </p:sp>
      <p:sp>
        <p:nvSpPr>
          <p:cNvPr id="2" name="Slide Number Placeholder 1"/>
          <p:cNvSpPr>
            <a:spLocks noGrp="1"/>
          </p:cNvSpPr>
          <p:nvPr>
            <p:ph type="sldNum" sz="quarter" idx="12"/>
          </p:nvPr>
        </p:nvSpPr>
        <p:spPr/>
        <p:txBody>
          <a:bodyPr/>
          <a:lstStyle/>
          <a:p>
            <a:fld id="{2E913F20-3FAA-4128-8D06-C3B0AA9DFCF9}" type="slidenum">
              <a:rPr lang="en-US" smtClean="0"/>
              <a:t>9</a:t>
            </a:fld>
            <a:endParaRPr lang="en-US"/>
          </a:p>
        </p:txBody>
      </p:sp>
    </p:spTree>
    <p:extLst>
      <p:ext uri="{BB962C8B-B14F-4D97-AF65-F5344CB8AC3E}">
        <p14:creationId xmlns:p14="http://schemas.microsoft.com/office/powerpoint/2010/main" val="600881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4F304B0C-DF96-46D3-A5BF-E78667C8C94E}" type="slidenum">
              <a:rPr kumimoji="0" lang="ar-SA" sz="1600">
                <a:solidFill>
                  <a:schemeClr val="bg2"/>
                </a:solidFill>
                <a:latin typeface="Albertus Extra Bold" pitchFamily="34" charset="0"/>
                <a:cs typeface="B Yekan" panose="00000400000000000000" pitchFamily="2" charset="-78"/>
              </a:rPr>
              <a:pPr eaLnBrk="1" hangingPunct="1"/>
              <a:t>90</a:t>
            </a:fld>
            <a:endParaRPr kumimoji="0" lang="en-US" sz="1600">
              <a:solidFill>
                <a:schemeClr val="bg2"/>
              </a:solidFill>
              <a:latin typeface="Albertus Extra Bold" pitchFamily="34" charset="0"/>
              <a:cs typeface="B Yekan" panose="00000400000000000000" pitchFamily="2" charset="-78"/>
            </a:endParaRPr>
          </a:p>
        </p:txBody>
      </p:sp>
      <p:sp>
        <p:nvSpPr>
          <p:cNvPr id="81923" name="Line 2"/>
          <p:cNvSpPr>
            <a:spLocks noChangeShapeType="1"/>
          </p:cNvSpPr>
          <p:nvPr/>
        </p:nvSpPr>
        <p:spPr bwMode="auto">
          <a:xfrm flipV="1">
            <a:off x="4713288" y="4365625"/>
            <a:ext cx="2030412" cy="14288"/>
          </a:xfrm>
          <a:prstGeom prst="line">
            <a:avLst/>
          </a:prstGeom>
          <a:noFill/>
          <a:ln w="76200" cmpd="dbl">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24" name="Oval 4"/>
          <p:cNvSpPr>
            <a:spLocks noChangeArrowheads="1"/>
          </p:cNvSpPr>
          <p:nvPr/>
        </p:nvSpPr>
        <p:spPr bwMode="auto">
          <a:xfrm>
            <a:off x="1992313" y="1050866"/>
            <a:ext cx="3240088" cy="216058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endParaRPr lang="fa-IR"/>
          </a:p>
        </p:txBody>
      </p:sp>
      <p:sp>
        <p:nvSpPr>
          <p:cNvPr id="81925" name="Text Box 5"/>
          <p:cNvSpPr txBox="1">
            <a:spLocks noChangeArrowheads="1"/>
          </p:cNvSpPr>
          <p:nvPr/>
        </p:nvSpPr>
        <p:spPr bwMode="auto">
          <a:xfrm>
            <a:off x="1992313" y="1635890"/>
            <a:ext cx="3097212"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eaLnBrk="1" hangingPunct="1">
              <a:spcBef>
                <a:spcPct val="50000"/>
              </a:spcBef>
            </a:pPr>
            <a:r>
              <a:rPr kumimoji="0" lang="fa-IR" sz="3300" b="0" dirty="0">
                <a:latin typeface="Arial" panose="020B0604020202020204" pitchFamily="34" charset="0"/>
                <a:cs typeface="B Titr" panose="00000700000000000000" pitchFamily="2" charset="-78"/>
              </a:rPr>
              <a:t>تنوع گرایی غیرهمگون</a:t>
            </a:r>
            <a:endParaRPr kumimoji="0" lang="en-US" sz="3300" b="0" dirty="0">
              <a:latin typeface="Arial" panose="020B0604020202020204" pitchFamily="34" charset="0"/>
              <a:cs typeface="B Titr" panose="00000700000000000000" pitchFamily="2" charset="-78"/>
            </a:endParaRPr>
          </a:p>
        </p:txBody>
      </p:sp>
      <p:sp>
        <p:nvSpPr>
          <p:cNvPr id="124934" name="Text Box 6"/>
          <p:cNvSpPr txBox="1">
            <a:spLocks noChangeArrowheads="1"/>
          </p:cNvSpPr>
          <p:nvPr/>
        </p:nvSpPr>
        <p:spPr bwMode="auto">
          <a:xfrm>
            <a:off x="2101851" y="3498147"/>
            <a:ext cx="2590800" cy="1902444"/>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100" u="sng" dirty="0">
              <a:latin typeface="Arial" pitchFamily="34" charset="0"/>
              <a:cs typeface="B Titr" pitchFamily="2" charset="-78"/>
            </a:endParaRPr>
          </a:p>
          <a:p>
            <a:pPr algn="ctr" rtl="1">
              <a:spcBef>
                <a:spcPct val="50000"/>
              </a:spcBef>
              <a:defRPr/>
            </a:pPr>
            <a:r>
              <a:rPr lang="fa-IR" sz="2800" u="sng" dirty="0">
                <a:latin typeface="Arial" pitchFamily="34" charset="0"/>
                <a:cs typeface="B Titr" pitchFamily="2" charset="-78"/>
              </a:rPr>
              <a:t>تعریف</a:t>
            </a:r>
          </a:p>
          <a:p>
            <a:pPr algn="ctr" rtl="1">
              <a:lnSpc>
                <a:spcPct val="150000"/>
              </a:lnSpc>
              <a:spcBef>
                <a:spcPct val="50000"/>
              </a:spcBef>
              <a:defRPr/>
            </a:pPr>
            <a:r>
              <a:rPr lang="fa-IR" dirty="0" smtClean="0">
                <a:latin typeface="Arial" pitchFamily="34" charset="0"/>
                <a:cs typeface="B Titr" pitchFamily="2" charset="-78"/>
              </a:rPr>
              <a:t>ارائه </a:t>
            </a:r>
            <a:r>
              <a:rPr lang="fa-IR" dirty="0">
                <a:latin typeface="Arial" pitchFamily="34" charset="0"/>
                <a:cs typeface="B Titr" pitchFamily="2" charset="-78"/>
              </a:rPr>
              <a:t>محصول جدید و غیرمرتبط با محصولات قبلی</a:t>
            </a:r>
            <a:endParaRPr lang="fa-IR" sz="1200" dirty="0">
              <a:latin typeface="Arial" pitchFamily="34" charset="0"/>
              <a:cs typeface="B Titr" pitchFamily="2" charset="-78"/>
            </a:endParaRPr>
          </a:p>
          <a:p>
            <a:pPr algn="ctr" rtl="1">
              <a:lnSpc>
                <a:spcPct val="150000"/>
              </a:lnSpc>
              <a:spcBef>
                <a:spcPct val="50000"/>
              </a:spcBef>
              <a:defRPr/>
            </a:pPr>
            <a:endParaRPr lang="fa-IR" sz="300" dirty="0">
              <a:latin typeface="Arial" pitchFamily="34" charset="0"/>
              <a:cs typeface="B Titr" pitchFamily="2" charset="-78"/>
            </a:endParaRPr>
          </a:p>
          <a:p>
            <a:pPr algn="ctr" rtl="1">
              <a:lnSpc>
                <a:spcPct val="150000"/>
              </a:lnSpc>
              <a:spcBef>
                <a:spcPct val="50000"/>
              </a:spcBef>
              <a:defRPr/>
            </a:pPr>
            <a:endParaRPr lang="fa-IR" sz="300" dirty="0">
              <a:latin typeface="Arial" pitchFamily="34" charset="0"/>
              <a:cs typeface="B Titr" pitchFamily="2" charset="-78"/>
            </a:endParaRPr>
          </a:p>
        </p:txBody>
      </p:sp>
      <p:sp>
        <p:nvSpPr>
          <p:cNvPr id="124935" name="Text Box 7"/>
          <p:cNvSpPr txBox="1">
            <a:spLocks noChangeArrowheads="1"/>
          </p:cNvSpPr>
          <p:nvPr/>
        </p:nvSpPr>
        <p:spPr bwMode="auto">
          <a:xfrm>
            <a:off x="6743700" y="554158"/>
            <a:ext cx="3673475" cy="5764212"/>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2400" u="sng" dirty="0">
              <a:latin typeface="Arial" pitchFamily="34" charset="0"/>
              <a:cs typeface="B Titr" pitchFamily="2" charset="-78"/>
            </a:endParaRPr>
          </a:p>
          <a:p>
            <a:pPr algn="ctr" rtl="1">
              <a:lnSpc>
                <a:spcPct val="75000"/>
              </a:lnSpc>
              <a:spcBef>
                <a:spcPct val="50000"/>
              </a:spcBef>
              <a:defRPr/>
            </a:pPr>
            <a:r>
              <a:rPr lang="fa-IR" sz="2800" u="sng" dirty="0">
                <a:latin typeface="Arial" pitchFamily="34" charset="0"/>
                <a:cs typeface="B Titr" pitchFamily="2" charset="-78"/>
              </a:rPr>
              <a:t>مثال</a:t>
            </a:r>
            <a:endParaRPr lang="fa-IR" sz="2000" dirty="0">
              <a:latin typeface="Times New Roman" pitchFamily="18" charset="0"/>
              <a:cs typeface="B Titr" pitchFamily="2" charset="-78"/>
            </a:endParaRPr>
          </a:p>
          <a:p>
            <a:pPr algn="ctr" rtl="1">
              <a:lnSpc>
                <a:spcPct val="75000"/>
              </a:lnSpc>
              <a:spcBef>
                <a:spcPct val="50000"/>
              </a:spcBef>
              <a:defRPr/>
            </a:pPr>
            <a:endParaRPr lang="fa-IR" sz="2400" dirty="0">
              <a:latin typeface="Times New Roman" pitchFamily="18" charset="0"/>
              <a:cs typeface="B Titr" pitchFamily="2" charset="-78"/>
            </a:endParaRPr>
          </a:p>
          <a:p>
            <a:pPr algn="ctr" rtl="1">
              <a:lnSpc>
                <a:spcPct val="145000"/>
              </a:lnSpc>
              <a:spcBef>
                <a:spcPct val="50000"/>
              </a:spcBef>
              <a:buFontTx/>
              <a:buChar char="•"/>
              <a:defRPr/>
            </a:pPr>
            <a:r>
              <a:rPr lang="fa-IR" sz="2300" dirty="0">
                <a:latin typeface="Times New Roman" pitchFamily="18" charset="0"/>
                <a:cs typeface="B Titr" pitchFamily="2" charset="-78"/>
              </a:rPr>
              <a:t> ورود  شرکت   </a:t>
            </a:r>
            <a:r>
              <a:rPr lang="en-US" sz="2300" dirty="0">
                <a:latin typeface="Times New Roman" pitchFamily="18" charset="0"/>
                <a:cs typeface="B Titr" pitchFamily="2" charset="-78"/>
              </a:rPr>
              <a:t>SONY</a:t>
            </a:r>
            <a:r>
              <a:rPr lang="fa-IR" sz="2300" dirty="0">
                <a:latin typeface="Times New Roman" pitchFamily="18" charset="0"/>
                <a:cs typeface="B Titr" pitchFamily="2" charset="-78"/>
              </a:rPr>
              <a:t>   به کسب و کار کامپیوتر </a:t>
            </a:r>
            <a:r>
              <a:rPr lang="en-US" sz="2300" dirty="0">
                <a:latin typeface="Times New Roman" pitchFamily="18" charset="0"/>
                <a:cs typeface="B Titr" pitchFamily="2" charset="-78"/>
              </a:rPr>
              <a:t>PC</a:t>
            </a:r>
            <a:r>
              <a:rPr lang="fa-IR" sz="2300" dirty="0">
                <a:latin typeface="Times New Roman" pitchFamily="18" charset="0"/>
                <a:cs typeface="B Titr" pitchFamily="2" charset="-78"/>
              </a:rPr>
              <a:t> و موبایل</a:t>
            </a:r>
          </a:p>
          <a:p>
            <a:pPr algn="ctr" rtl="1">
              <a:lnSpc>
                <a:spcPct val="145000"/>
              </a:lnSpc>
              <a:spcBef>
                <a:spcPct val="50000"/>
              </a:spcBef>
              <a:buFontTx/>
              <a:buChar char="•"/>
              <a:defRPr/>
            </a:pPr>
            <a:r>
              <a:rPr lang="fa-IR" sz="2300" dirty="0">
                <a:latin typeface="Times New Roman" pitchFamily="18" charset="0"/>
                <a:cs typeface="B Titr" pitchFamily="2" charset="-78"/>
              </a:rPr>
              <a:t> شرکت هلیکوپترسازی </a:t>
            </a:r>
            <a:r>
              <a:rPr lang="en-US" sz="2300" dirty="0">
                <a:latin typeface="Times New Roman" pitchFamily="18" charset="0"/>
                <a:cs typeface="B Titr" pitchFamily="2" charset="-78"/>
              </a:rPr>
              <a:t>BELL </a:t>
            </a:r>
            <a:r>
              <a:rPr lang="fa-IR" sz="2300" dirty="0">
                <a:latin typeface="Times New Roman" pitchFamily="18" charset="0"/>
                <a:cs typeface="B Titr" pitchFamily="2" charset="-78"/>
              </a:rPr>
              <a:t> به کسب و کار ساخت عروسک باربی وارد می شود</a:t>
            </a:r>
            <a:endParaRPr lang="en-US" sz="2300" dirty="0">
              <a:latin typeface="Times New Roman" pitchFamily="18" charset="0"/>
              <a:cs typeface="B Titr" pitchFamily="2" charset="-78"/>
            </a:endParaRPr>
          </a:p>
          <a:p>
            <a:pPr algn="ctr" rtl="1">
              <a:lnSpc>
                <a:spcPct val="145000"/>
              </a:lnSpc>
              <a:spcBef>
                <a:spcPct val="50000"/>
              </a:spcBef>
              <a:defRPr/>
            </a:pPr>
            <a:endParaRPr lang="en-US" sz="1700" dirty="0">
              <a:latin typeface="Times New Roman" pitchFamily="18" charset="0"/>
              <a:cs typeface="B Titr" pitchFamily="2" charset="-78"/>
            </a:endParaRPr>
          </a:p>
          <a:p>
            <a:pPr algn="ctr" rtl="1">
              <a:lnSpc>
                <a:spcPct val="145000"/>
              </a:lnSpc>
              <a:spcBef>
                <a:spcPct val="50000"/>
              </a:spcBef>
              <a:defRPr/>
            </a:pPr>
            <a:endParaRPr lang="en-US" sz="1900" dirty="0">
              <a:latin typeface="Times New Roman" pitchFamily="18" charset="0"/>
              <a:cs typeface="B Titr" pitchFamily="2" charset="-78"/>
            </a:endParaRPr>
          </a:p>
          <a:p>
            <a:pPr algn="ctr" rtl="1">
              <a:lnSpc>
                <a:spcPct val="145000"/>
              </a:lnSpc>
              <a:spcBef>
                <a:spcPct val="50000"/>
              </a:spcBef>
              <a:defRPr/>
            </a:pPr>
            <a:endParaRPr lang="en-US" sz="1000" dirty="0">
              <a:latin typeface="Times New Roman" pitchFamily="18" charset="0"/>
              <a:cs typeface="B Titr" pitchFamily="2" charset="-78"/>
            </a:endParaRPr>
          </a:p>
        </p:txBody>
      </p:sp>
    </p:spTree>
    <p:extLst>
      <p:ext uri="{BB962C8B-B14F-4D97-AF65-F5344CB8AC3E}">
        <p14:creationId xmlns:p14="http://schemas.microsoft.com/office/powerpoint/2010/main" val="2671809682"/>
      </p:ext>
    </p:extLst>
  </p:cSld>
  <p:clrMapOvr>
    <a:masterClrMapping/>
  </p:clrMapOvr>
  <p:transition advClick="0" advTm="300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81EF83F8-4249-4F70-ABB2-62C78B0D49A4}" type="slidenum">
              <a:rPr kumimoji="0" lang="ar-SA" sz="1600">
                <a:solidFill>
                  <a:schemeClr val="bg2"/>
                </a:solidFill>
                <a:latin typeface="Albertus Extra Bold" pitchFamily="34" charset="0"/>
                <a:cs typeface="B Yekan" panose="00000400000000000000" pitchFamily="2" charset="-78"/>
              </a:rPr>
              <a:pPr eaLnBrk="1" hangingPunct="1"/>
              <a:t>91</a:t>
            </a:fld>
            <a:endParaRPr kumimoji="0" lang="en-US" sz="1600">
              <a:solidFill>
                <a:schemeClr val="bg2"/>
              </a:solidFill>
              <a:latin typeface="Albertus Extra Bold" pitchFamily="34" charset="0"/>
              <a:cs typeface="B Yekan" panose="00000400000000000000" pitchFamily="2" charset="-78"/>
            </a:endParaRPr>
          </a:p>
        </p:txBody>
      </p:sp>
      <p:sp>
        <p:nvSpPr>
          <p:cNvPr id="82947" name="Rectangle 2"/>
          <p:cNvSpPr>
            <a:spLocks noGrp="1" noChangeArrowheads="1"/>
          </p:cNvSpPr>
          <p:nvPr>
            <p:ph type="body" idx="1"/>
          </p:nvPr>
        </p:nvSpPr>
        <p:spPr bwMode="auto">
          <a:xfrm>
            <a:off x="1627094" y="778343"/>
            <a:ext cx="9372600" cy="4638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9600" indent="-609600" algn="ctr" rtl="1">
              <a:buNone/>
            </a:pPr>
            <a:endParaRPr lang="fa-IR" sz="2400" b="1" dirty="0">
              <a:cs typeface="B Titr" panose="00000700000000000000" pitchFamily="2" charset="-78"/>
            </a:endParaRPr>
          </a:p>
          <a:p>
            <a:pPr marL="609600" indent="-609600" algn="ctr" rtl="1">
              <a:buNone/>
            </a:pPr>
            <a:r>
              <a:rPr lang="fa-IR" sz="2800" b="1" dirty="0">
                <a:cs typeface="B Titr" panose="00000700000000000000" pitchFamily="2" charset="-78"/>
              </a:rPr>
              <a:t>در چه شرایطی استراتژی </a:t>
            </a:r>
            <a:r>
              <a:rPr lang="fa-IR" sz="2800" b="1" u="sng" dirty="0">
                <a:cs typeface="B Titr" panose="00000700000000000000" pitchFamily="2" charset="-78"/>
              </a:rPr>
              <a:t>تنوع گرایی غیرهمگون</a:t>
            </a:r>
            <a:r>
              <a:rPr lang="fa-IR" sz="2800" b="1" dirty="0">
                <a:cs typeface="B Titr" panose="00000700000000000000" pitchFamily="2" charset="-78"/>
              </a:rPr>
              <a:t> ثمربخش است؟</a:t>
            </a:r>
          </a:p>
          <a:p>
            <a:pPr marL="609600" indent="-609600" rtl="1">
              <a:buNone/>
            </a:pPr>
            <a:endParaRPr lang="fa-IR" sz="2800" b="1" dirty="0">
              <a:cs typeface="B Titr" panose="00000700000000000000" pitchFamily="2" charset="-78"/>
            </a:endParaRPr>
          </a:p>
          <a:p>
            <a:pPr marL="609600" indent="-609600" rtl="1">
              <a:buNone/>
            </a:pPr>
            <a:endParaRPr lang="fa-IR" sz="2800" b="1" dirty="0">
              <a:cs typeface="B Titr" panose="00000700000000000000" pitchFamily="2" charset="-78"/>
            </a:endParaRPr>
          </a:p>
          <a:p>
            <a:pPr marL="609600" indent="-609600" algn="justLow" rtl="1">
              <a:buFont typeface="Wingdings" panose="05000000000000000000" pitchFamily="2" charset="2"/>
              <a:buChar char="ü"/>
            </a:pPr>
            <a:r>
              <a:rPr lang="fa-IR" sz="2400" b="1" dirty="0">
                <a:cs typeface="B Titr" panose="00000700000000000000" pitchFamily="2" charset="-78"/>
              </a:rPr>
              <a:t>کاهش مستمر فروش و سود بر روی رنج محصولات فعلی </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پتانسیل مالی و مدیریتی سازمان برای ورود به کسب و کار جدید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هم افزایی مالی بین کسب و کار فعلی و کسب و کار جدید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اشباع تقریبی بازار  از محصولات فعلی</a:t>
            </a:r>
          </a:p>
        </p:txBody>
      </p:sp>
    </p:spTree>
    <p:extLst>
      <p:ext uri="{BB962C8B-B14F-4D97-AF65-F5344CB8AC3E}">
        <p14:creationId xmlns:p14="http://schemas.microsoft.com/office/powerpoint/2010/main" val="1282519561"/>
      </p:ext>
    </p:extLst>
  </p:cSld>
  <p:clrMapOvr>
    <a:masterClrMapping/>
  </p:clrMapOvr>
  <p:transition advClick="0" advTm="300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009B96B2-12ED-401E-A06D-1F2DD87453AC}" type="slidenum">
              <a:rPr kumimoji="0" lang="ar-SA" sz="1600">
                <a:solidFill>
                  <a:schemeClr val="bg2"/>
                </a:solidFill>
                <a:latin typeface="Albertus Extra Bold" pitchFamily="34" charset="0"/>
                <a:cs typeface="B Yekan" panose="00000400000000000000" pitchFamily="2" charset="-78"/>
              </a:rPr>
              <a:pPr eaLnBrk="1" hangingPunct="1"/>
              <a:t>92</a:t>
            </a:fld>
            <a:endParaRPr kumimoji="0" lang="en-US" sz="1600">
              <a:solidFill>
                <a:schemeClr val="bg2"/>
              </a:solidFill>
              <a:latin typeface="Albertus Extra Bold" pitchFamily="34" charset="0"/>
              <a:cs typeface="B Yekan" panose="00000400000000000000" pitchFamily="2" charset="-78"/>
            </a:endParaRPr>
          </a:p>
        </p:txBody>
      </p:sp>
      <p:sp>
        <p:nvSpPr>
          <p:cNvPr id="83971" name="Line 2"/>
          <p:cNvSpPr>
            <a:spLocks noChangeShapeType="1"/>
          </p:cNvSpPr>
          <p:nvPr/>
        </p:nvSpPr>
        <p:spPr bwMode="auto">
          <a:xfrm flipV="1">
            <a:off x="4713288" y="4365625"/>
            <a:ext cx="2030412" cy="14288"/>
          </a:xfrm>
          <a:prstGeom prst="line">
            <a:avLst/>
          </a:prstGeom>
          <a:noFill/>
          <a:ln w="76200" cmpd="dbl">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2" name="Oval 4"/>
          <p:cNvSpPr>
            <a:spLocks noChangeArrowheads="1"/>
          </p:cNvSpPr>
          <p:nvPr/>
        </p:nvSpPr>
        <p:spPr bwMode="auto">
          <a:xfrm>
            <a:off x="1933575" y="1490664"/>
            <a:ext cx="3240088" cy="216058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endParaRPr lang="fa-IR"/>
          </a:p>
        </p:txBody>
      </p:sp>
      <p:sp>
        <p:nvSpPr>
          <p:cNvPr id="83973" name="Text Box 5"/>
          <p:cNvSpPr txBox="1">
            <a:spLocks noChangeArrowheads="1"/>
          </p:cNvSpPr>
          <p:nvPr/>
        </p:nvSpPr>
        <p:spPr bwMode="auto">
          <a:xfrm>
            <a:off x="1992313" y="2060576"/>
            <a:ext cx="3097212"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eaLnBrk="1" hangingPunct="1">
              <a:spcBef>
                <a:spcPct val="50000"/>
              </a:spcBef>
            </a:pPr>
            <a:r>
              <a:rPr kumimoji="0" lang="fa-IR" sz="4100" b="0">
                <a:latin typeface="Arial" panose="020B0604020202020204" pitchFamily="34" charset="0"/>
                <a:cs typeface="B Titr" panose="00000700000000000000" pitchFamily="2" charset="-78"/>
              </a:rPr>
              <a:t>تنوع گرایی افقی</a:t>
            </a:r>
            <a:endParaRPr kumimoji="0" lang="en-US" sz="4100" b="0">
              <a:latin typeface="Arial" panose="020B0604020202020204" pitchFamily="34" charset="0"/>
              <a:cs typeface="B Titr" panose="00000700000000000000" pitchFamily="2" charset="-78"/>
            </a:endParaRPr>
          </a:p>
        </p:txBody>
      </p:sp>
      <p:sp>
        <p:nvSpPr>
          <p:cNvPr id="126982" name="Text Box 6"/>
          <p:cNvSpPr txBox="1">
            <a:spLocks noChangeArrowheads="1"/>
          </p:cNvSpPr>
          <p:nvPr/>
        </p:nvSpPr>
        <p:spPr bwMode="auto">
          <a:xfrm>
            <a:off x="1774826" y="3860801"/>
            <a:ext cx="2951163" cy="1810111"/>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100" u="sng" dirty="0">
              <a:latin typeface="Arial" pitchFamily="34" charset="0"/>
              <a:cs typeface="B Titr" pitchFamily="2" charset="-78"/>
            </a:endParaRPr>
          </a:p>
          <a:p>
            <a:pPr algn="ctr" rtl="1">
              <a:spcBef>
                <a:spcPct val="50000"/>
              </a:spcBef>
              <a:defRPr/>
            </a:pPr>
            <a:r>
              <a:rPr lang="fa-IR" sz="2800" u="sng" dirty="0">
                <a:latin typeface="Arial" pitchFamily="34" charset="0"/>
                <a:cs typeface="B Titr" pitchFamily="2" charset="-78"/>
              </a:rPr>
              <a:t>تعریف</a:t>
            </a:r>
          </a:p>
          <a:p>
            <a:pPr algn="ctr" rtl="1">
              <a:lnSpc>
                <a:spcPct val="150000"/>
              </a:lnSpc>
              <a:spcBef>
                <a:spcPct val="50000"/>
              </a:spcBef>
              <a:defRPr/>
            </a:pPr>
            <a:r>
              <a:rPr lang="fa-IR" dirty="0" smtClean="0">
                <a:latin typeface="Arial" pitchFamily="34" charset="0"/>
                <a:cs typeface="B Titr" pitchFamily="2" charset="-78"/>
              </a:rPr>
              <a:t>ارائه </a:t>
            </a:r>
            <a:r>
              <a:rPr lang="fa-IR" dirty="0">
                <a:latin typeface="Arial" pitchFamily="34" charset="0"/>
                <a:cs typeface="B Titr" pitchFamily="2" charset="-78"/>
              </a:rPr>
              <a:t>محصول جدید و غیرمرتبط به مشتریان فعلی شرکت</a:t>
            </a:r>
            <a:endParaRPr lang="fa-IR" sz="300" dirty="0">
              <a:latin typeface="Arial" pitchFamily="34" charset="0"/>
              <a:cs typeface="B Titr" pitchFamily="2" charset="-78"/>
            </a:endParaRPr>
          </a:p>
          <a:p>
            <a:pPr algn="ctr" rtl="1">
              <a:lnSpc>
                <a:spcPct val="150000"/>
              </a:lnSpc>
              <a:spcBef>
                <a:spcPct val="50000"/>
              </a:spcBef>
              <a:defRPr/>
            </a:pPr>
            <a:endParaRPr lang="fa-IR" sz="300" dirty="0">
              <a:latin typeface="Arial" pitchFamily="34" charset="0"/>
              <a:cs typeface="B Titr" pitchFamily="2" charset="-78"/>
            </a:endParaRPr>
          </a:p>
        </p:txBody>
      </p:sp>
      <p:sp>
        <p:nvSpPr>
          <p:cNvPr id="126983" name="Text Box 7"/>
          <p:cNvSpPr txBox="1">
            <a:spLocks noChangeArrowheads="1"/>
          </p:cNvSpPr>
          <p:nvPr/>
        </p:nvSpPr>
        <p:spPr bwMode="auto">
          <a:xfrm>
            <a:off x="6743701" y="1700214"/>
            <a:ext cx="3673475" cy="3946525"/>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2400" u="sng" dirty="0">
              <a:latin typeface="Arial" pitchFamily="34" charset="0"/>
              <a:cs typeface="B Titr" pitchFamily="2" charset="-78"/>
            </a:endParaRPr>
          </a:p>
          <a:p>
            <a:pPr algn="ctr" rtl="1">
              <a:lnSpc>
                <a:spcPct val="75000"/>
              </a:lnSpc>
              <a:spcBef>
                <a:spcPct val="50000"/>
              </a:spcBef>
              <a:defRPr/>
            </a:pPr>
            <a:r>
              <a:rPr lang="fa-IR" sz="2800" u="sng" dirty="0">
                <a:latin typeface="Arial" pitchFamily="34" charset="0"/>
                <a:cs typeface="B Titr" pitchFamily="2" charset="-78"/>
              </a:rPr>
              <a:t>مثال</a:t>
            </a:r>
            <a:endParaRPr lang="fa-IR" sz="2000" dirty="0">
              <a:latin typeface="Times New Roman" pitchFamily="18" charset="0"/>
              <a:cs typeface="B Titr" pitchFamily="2" charset="-78"/>
            </a:endParaRPr>
          </a:p>
          <a:p>
            <a:pPr algn="ctr" rtl="1">
              <a:lnSpc>
                <a:spcPct val="75000"/>
              </a:lnSpc>
              <a:spcBef>
                <a:spcPct val="50000"/>
              </a:spcBef>
              <a:defRPr/>
            </a:pPr>
            <a:endParaRPr lang="fa-IR" sz="2400" dirty="0">
              <a:latin typeface="Times New Roman" pitchFamily="18" charset="0"/>
              <a:cs typeface="B Titr" pitchFamily="2" charset="-78"/>
            </a:endParaRPr>
          </a:p>
          <a:p>
            <a:pPr algn="ctr" rtl="1">
              <a:lnSpc>
                <a:spcPct val="145000"/>
              </a:lnSpc>
              <a:spcBef>
                <a:spcPct val="50000"/>
              </a:spcBef>
              <a:defRPr/>
            </a:pPr>
            <a:r>
              <a:rPr lang="fa-IR" sz="2300" dirty="0" smtClean="0">
                <a:latin typeface="Times New Roman" pitchFamily="18" charset="0"/>
                <a:cs typeface="B Titr" pitchFamily="2" charset="-78"/>
              </a:rPr>
              <a:t>ورود  </a:t>
            </a:r>
            <a:r>
              <a:rPr lang="fa-IR" sz="2300" dirty="0">
                <a:latin typeface="Times New Roman" pitchFamily="18" charset="0"/>
                <a:cs typeface="B Titr" pitchFamily="2" charset="-78"/>
              </a:rPr>
              <a:t>شرکت زیراکس به کسب و کار تولید کاغذ</a:t>
            </a:r>
            <a:endParaRPr lang="en-US" sz="2300" dirty="0">
              <a:latin typeface="Times New Roman" pitchFamily="18" charset="0"/>
              <a:cs typeface="B Titr" pitchFamily="2" charset="-78"/>
            </a:endParaRPr>
          </a:p>
          <a:p>
            <a:pPr algn="ctr" rtl="1">
              <a:lnSpc>
                <a:spcPct val="145000"/>
              </a:lnSpc>
              <a:spcBef>
                <a:spcPct val="50000"/>
              </a:spcBef>
              <a:defRPr/>
            </a:pPr>
            <a:endParaRPr lang="en-US" sz="1700" dirty="0">
              <a:latin typeface="Times New Roman" pitchFamily="18" charset="0"/>
              <a:cs typeface="B Titr" pitchFamily="2" charset="-78"/>
            </a:endParaRPr>
          </a:p>
          <a:p>
            <a:pPr algn="ctr" rtl="1">
              <a:lnSpc>
                <a:spcPct val="145000"/>
              </a:lnSpc>
              <a:spcBef>
                <a:spcPct val="50000"/>
              </a:spcBef>
              <a:defRPr/>
            </a:pPr>
            <a:endParaRPr lang="en-US" sz="1900" dirty="0">
              <a:latin typeface="Times New Roman" pitchFamily="18" charset="0"/>
              <a:cs typeface="B Titr" pitchFamily="2" charset="-78"/>
            </a:endParaRPr>
          </a:p>
          <a:p>
            <a:pPr algn="ctr" rtl="1">
              <a:lnSpc>
                <a:spcPct val="145000"/>
              </a:lnSpc>
              <a:spcBef>
                <a:spcPct val="50000"/>
              </a:spcBef>
              <a:defRPr/>
            </a:pPr>
            <a:endParaRPr lang="en-US" sz="600" dirty="0">
              <a:latin typeface="Times New Roman" pitchFamily="18" charset="0"/>
              <a:cs typeface="B Titr" pitchFamily="2" charset="-78"/>
            </a:endParaRPr>
          </a:p>
        </p:txBody>
      </p:sp>
    </p:spTree>
    <p:extLst>
      <p:ext uri="{BB962C8B-B14F-4D97-AF65-F5344CB8AC3E}">
        <p14:creationId xmlns:p14="http://schemas.microsoft.com/office/powerpoint/2010/main" val="3030701697"/>
      </p:ext>
    </p:extLst>
  </p:cSld>
  <p:clrMapOvr>
    <a:masterClrMapping/>
  </p:clrMapOvr>
  <p:transition advClick="0" advTm="300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363BB593-D53D-4315-9E9F-3DA1CA601C4C}" type="slidenum">
              <a:rPr kumimoji="0" lang="ar-SA" sz="1600">
                <a:solidFill>
                  <a:schemeClr val="bg2"/>
                </a:solidFill>
                <a:latin typeface="Albertus Extra Bold" pitchFamily="34" charset="0"/>
                <a:cs typeface="B Yekan" panose="00000400000000000000" pitchFamily="2" charset="-78"/>
              </a:rPr>
              <a:pPr eaLnBrk="1" hangingPunct="1"/>
              <a:t>93</a:t>
            </a:fld>
            <a:endParaRPr kumimoji="0" lang="en-US" sz="1600">
              <a:solidFill>
                <a:schemeClr val="bg2"/>
              </a:solidFill>
              <a:latin typeface="Albertus Extra Bold" pitchFamily="34" charset="0"/>
              <a:cs typeface="B Yekan" panose="00000400000000000000" pitchFamily="2" charset="-78"/>
            </a:endParaRPr>
          </a:p>
        </p:txBody>
      </p:sp>
      <p:sp>
        <p:nvSpPr>
          <p:cNvPr id="128002" name="Rectangle 2"/>
          <p:cNvSpPr>
            <a:spLocks noGrp="1" noChangeArrowheads="1"/>
          </p:cNvSpPr>
          <p:nvPr>
            <p:ph type="body" idx="1"/>
          </p:nvPr>
        </p:nvSpPr>
        <p:spPr bwMode="auto">
          <a:xfrm>
            <a:off x="2073743" y="859026"/>
            <a:ext cx="8293100" cy="4638675"/>
          </a:xfrm>
          <a:ln>
            <a:miter lim="800000"/>
            <a:headEnd/>
            <a:tailEnd/>
          </a:ln>
        </p:spPr>
        <p:txBody>
          <a:bodyPr vert="horz" wrap="square" lIns="91440" tIns="45720" rIns="91440" bIns="45720" numCol="1" rtlCol="0" anchor="t" anchorCtr="0" compatLnSpc="1">
            <a:prstTxWarp prst="textNoShape">
              <a:avLst/>
            </a:prstTxWarp>
            <a:normAutofit/>
          </a:bodyPr>
          <a:lstStyle/>
          <a:p>
            <a:pPr marL="609600" indent="-609600" algn="ctr" rtl="1">
              <a:lnSpc>
                <a:spcPct val="90000"/>
              </a:lnSpc>
              <a:buNone/>
              <a:defRPr/>
            </a:pPr>
            <a:endParaRPr lang="fa-IR" sz="2400" b="1" dirty="0">
              <a:cs typeface="B Titr" pitchFamily="2" charset="-78"/>
            </a:endParaRPr>
          </a:p>
          <a:p>
            <a:pPr marL="609600" indent="-609600" algn="ctr" rtl="1">
              <a:lnSpc>
                <a:spcPct val="90000"/>
              </a:lnSpc>
              <a:buNone/>
              <a:defRPr/>
            </a:pPr>
            <a:r>
              <a:rPr lang="fa-IR" sz="2800" b="1" dirty="0">
                <a:cs typeface="B Titr" pitchFamily="2" charset="-78"/>
              </a:rPr>
              <a:t>در چه شرایطی استراتژی </a:t>
            </a:r>
            <a:r>
              <a:rPr lang="fa-IR" sz="2800" b="1" u="sng" dirty="0">
                <a:cs typeface="B Titr" pitchFamily="2" charset="-78"/>
              </a:rPr>
              <a:t>تنوع گرایی افقی</a:t>
            </a:r>
            <a:r>
              <a:rPr lang="fa-IR" sz="2800" b="1" dirty="0">
                <a:cs typeface="B Titr" pitchFamily="2" charset="-78"/>
              </a:rPr>
              <a:t> ثمربخش است؟</a:t>
            </a:r>
          </a:p>
          <a:p>
            <a:pPr marL="609600" indent="-609600" rtl="1">
              <a:lnSpc>
                <a:spcPct val="90000"/>
              </a:lnSpc>
              <a:buNone/>
              <a:defRPr/>
            </a:pPr>
            <a:endParaRPr lang="fa-IR" sz="2800" b="1" dirty="0">
              <a:cs typeface="B Titr" pitchFamily="2" charset="-78"/>
            </a:endParaRPr>
          </a:p>
          <a:p>
            <a:pPr marL="609600" indent="-609600" rtl="1">
              <a:lnSpc>
                <a:spcPct val="90000"/>
              </a:lnSpc>
              <a:buNone/>
              <a:defRPr/>
            </a:pPr>
            <a:endParaRPr lang="fa-IR" sz="2800" b="1" dirty="0">
              <a:cs typeface="B Titr" pitchFamily="2" charset="-78"/>
            </a:endParaRPr>
          </a:p>
          <a:p>
            <a:pPr marL="609600" indent="-609600" algn="justLow" rtl="1">
              <a:lnSpc>
                <a:spcPct val="90000"/>
              </a:lnSpc>
              <a:buFont typeface="Wingdings" pitchFamily="2" charset="2"/>
              <a:buChar char="ü"/>
              <a:defRPr/>
            </a:pPr>
            <a:r>
              <a:rPr lang="fa-IR" sz="2400" b="1" dirty="0">
                <a:cs typeface="B Titr" pitchFamily="2" charset="-78"/>
              </a:rPr>
              <a:t>درآمد کسب و کار فعلی با افزودن یک محصول غیرمرتبط تقویت شود.</a:t>
            </a:r>
          </a:p>
          <a:p>
            <a:pPr marL="609600" indent="-609600" algn="justLow" rtl="1">
              <a:lnSpc>
                <a:spcPct val="150000"/>
              </a:lnSpc>
              <a:buFont typeface="Wingdings" pitchFamily="2" charset="2"/>
              <a:buChar char="ü"/>
              <a:defRPr/>
            </a:pPr>
            <a:r>
              <a:rPr lang="fa-IR" sz="2400" b="1" dirty="0">
                <a:cs typeface="B Titr" pitchFamily="2" charset="-78"/>
              </a:rPr>
              <a:t>کسب و کار فعلی کم سود، کم رشد و به شدت رقابتی باشد.</a:t>
            </a:r>
          </a:p>
          <a:p>
            <a:pPr marL="609600" indent="-609600" algn="justLow" rtl="1">
              <a:lnSpc>
                <a:spcPct val="150000"/>
              </a:lnSpc>
              <a:buFont typeface="Wingdings" pitchFamily="2" charset="2"/>
              <a:buChar char="ü"/>
              <a:defRPr/>
            </a:pPr>
            <a:r>
              <a:rPr lang="fa-IR" sz="2400" b="1" dirty="0">
                <a:cs typeface="B Titr" pitchFamily="2" charset="-78"/>
              </a:rPr>
              <a:t>شبکه توزیع فعلی برای محصول جدید و غیرمرتبط قابل استفاده باشد.</a:t>
            </a:r>
          </a:p>
          <a:p>
            <a:pPr marL="609600" indent="-609600" algn="justLow" rtl="1">
              <a:lnSpc>
                <a:spcPct val="150000"/>
              </a:lnSpc>
              <a:buFont typeface="Wingdings" pitchFamily="2" charset="2"/>
              <a:buChar char="ü"/>
              <a:defRPr/>
            </a:pPr>
            <a:r>
              <a:rPr lang="fa-IR" sz="2400" b="1" dirty="0">
                <a:cs typeface="B Titr" pitchFamily="2" charset="-78"/>
              </a:rPr>
              <a:t>محصول جدید مکمل فصلی (دوره ای) محصول فعلی باشد.</a:t>
            </a:r>
          </a:p>
        </p:txBody>
      </p:sp>
    </p:spTree>
    <p:extLst>
      <p:ext uri="{BB962C8B-B14F-4D97-AF65-F5344CB8AC3E}">
        <p14:creationId xmlns:p14="http://schemas.microsoft.com/office/powerpoint/2010/main" val="1516643296"/>
      </p:ext>
    </p:extLst>
  </p:cSld>
  <p:clrMapOvr>
    <a:masterClrMapping/>
  </p:clrMapOvr>
  <p:transition advClick="0" advTm="300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CDBD4929-1170-44DC-822E-AF84547CE2DF}" type="slidenum">
              <a:rPr kumimoji="0" lang="ar-SA" sz="1600">
                <a:solidFill>
                  <a:schemeClr val="bg2"/>
                </a:solidFill>
                <a:latin typeface="Albertus Extra Bold" pitchFamily="34" charset="0"/>
                <a:cs typeface="B Yekan" panose="00000400000000000000" pitchFamily="2" charset="-78"/>
              </a:rPr>
              <a:pPr eaLnBrk="1" hangingPunct="1"/>
              <a:t>94</a:t>
            </a:fld>
            <a:endParaRPr kumimoji="0" lang="en-US" sz="1600">
              <a:solidFill>
                <a:schemeClr val="bg2"/>
              </a:solidFill>
              <a:latin typeface="Albertus Extra Bold" pitchFamily="34" charset="0"/>
              <a:cs typeface="B Yekan" panose="00000400000000000000" pitchFamily="2" charset="-78"/>
            </a:endParaRPr>
          </a:p>
        </p:txBody>
      </p:sp>
      <p:sp>
        <p:nvSpPr>
          <p:cNvPr id="86019" name="Text Box 2"/>
          <p:cNvSpPr txBox="1">
            <a:spLocks noChangeArrowheads="1"/>
          </p:cNvSpPr>
          <p:nvPr/>
        </p:nvSpPr>
        <p:spPr bwMode="auto">
          <a:xfrm>
            <a:off x="3648076" y="476250"/>
            <a:ext cx="5184775"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eaLnBrk="1" hangingPunct="1">
              <a:spcBef>
                <a:spcPct val="50000"/>
              </a:spcBef>
            </a:pPr>
            <a:r>
              <a:rPr kumimoji="0" lang="fa-IR" sz="4000" b="0">
                <a:latin typeface="Arial" panose="020B0604020202020204" pitchFamily="34" charset="0"/>
                <a:cs typeface="B Titr" panose="00000700000000000000" pitchFamily="2" charset="-78"/>
              </a:rPr>
              <a:t>استراتژی در عمل</a:t>
            </a:r>
            <a:endParaRPr kumimoji="0" lang="en-US" sz="4000" b="0">
              <a:latin typeface="Arial" panose="020B0604020202020204" pitchFamily="34" charset="0"/>
              <a:cs typeface="B Titr" panose="00000700000000000000" pitchFamily="2" charset="-78"/>
            </a:endParaRPr>
          </a:p>
        </p:txBody>
      </p:sp>
      <p:sp>
        <p:nvSpPr>
          <p:cNvPr id="129027" name="Text Box 3"/>
          <p:cNvSpPr txBox="1">
            <a:spLocks noChangeArrowheads="1"/>
          </p:cNvSpPr>
          <p:nvPr/>
        </p:nvSpPr>
        <p:spPr bwMode="auto">
          <a:xfrm>
            <a:off x="2782888" y="1916113"/>
            <a:ext cx="6985000" cy="4133850"/>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1400">
              <a:latin typeface="Arial" pitchFamily="34" charset="0"/>
              <a:cs typeface="B Titr" pitchFamily="2" charset="-78"/>
            </a:endParaRPr>
          </a:p>
          <a:p>
            <a:pPr algn="ctr" rtl="1">
              <a:spcBef>
                <a:spcPct val="50000"/>
              </a:spcBef>
              <a:defRPr/>
            </a:pPr>
            <a:r>
              <a:rPr lang="fa-IR" sz="2400">
                <a:latin typeface="Arial" pitchFamily="34" charset="0"/>
                <a:cs typeface="B Titr" pitchFamily="2" charset="-78"/>
              </a:rPr>
              <a:t>استراتژیهای تدافعی</a:t>
            </a:r>
          </a:p>
          <a:p>
            <a:pPr algn="ctr" rtl="1">
              <a:spcBef>
                <a:spcPct val="50000"/>
              </a:spcBef>
              <a:defRPr/>
            </a:pPr>
            <a:r>
              <a:rPr lang="en-US" sz="2100">
                <a:latin typeface="Times New Roman" pitchFamily="18" charset="0"/>
                <a:cs typeface="Times New Roman" pitchFamily="18" charset="0"/>
              </a:rPr>
              <a:t>Defensive Strategies</a:t>
            </a:r>
          </a:p>
          <a:p>
            <a:pPr algn="ctr" rtl="1">
              <a:spcBef>
                <a:spcPct val="50000"/>
              </a:spcBef>
              <a:buFontTx/>
              <a:buChar char="•"/>
              <a:defRPr/>
            </a:pPr>
            <a:r>
              <a:rPr lang="fa-IR" sz="2000">
                <a:latin typeface="Arial" pitchFamily="34" charset="0"/>
                <a:cs typeface="B Titr" pitchFamily="2" charset="-78"/>
              </a:rPr>
              <a:t> مشارکت                                           </a:t>
            </a:r>
            <a:r>
              <a:rPr lang="en-US" sz="2000">
                <a:latin typeface="Times New Roman" pitchFamily="18" charset="0"/>
                <a:cs typeface="Times New Roman" pitchFamily="18" charset="0"/>
              </a:rPr>
              <a:t>Joint venture)</a:t>
            </a:r>
            <a:r>
              <a:rPr lang="fa-IR" sz="2000">
                <a:latin typeface="Times New Roman" pitchFamily="18" charset="0"/>
                <a:cs typeface="Times New Roman" pitchFamily="18" charset="0"/>
              </a:rPr>
              <a:t>)</a:t>
            </a:r>
          </a:p>
          <a:p>
            <a:pPr lvl="2" algn="justLow" rtl="1">
              <a:spcBef>
                <a:spcPct val="50000"/>
              </a:spcBef>
              <a:buFontTx/>
              <a:buChar char="•"/>
              <a:defRPr/>
            </a:pPr>
            <a:r>
              <a:rPr lang="fa-IR" sz="2000">
                <a:latin typeface="Times New Roman" pitchFamily="18" charset="0"/>
                <a:cs typeface="Times New Roman" pitchFamily="18" charset="0"/>
              </a:rPr>
              <a:t> </a:t>
            </a:r>
            <a:r>
              <a:rPr lang="fa-IR" sz="2000">
                <a:latin typeface="Arial" pitchFamily="34" charset="0"/>
                <a:cs typeface="B Titr" pitchFamily="2" charset="-78"/>
              </a:rPr>
              <a:t>کاهش                                                  </a:t>
            </a:r>
            <a:r>
              <a:rPr lang="en-US" sz="2000">
                <a:latin typeface="Times New Roman" pitchFamily="18" charset="0"/>
                <a:cs typeface="Times New Roman" pitchFamily="18" charset="0"/>
              </a:rPr>
              <a:t>(Retrenchment)</a:t>
            </a:r>
          </a:p>
          <a:p>
            <a:pPr lvl="2" algn="justLow" rtl="1">
              <a:spcBef>
                <a:spcPct val="50000"/>
              </a:spcBef>
              <a:buFontTx/>
              <a:buChar char="•"/>
              <a:defRPr/>
            </a:pPr>
            <a:r>
              <a:rPr lang="fa-IR" sz="2000">
                <a:latin typeface="Arial" pitchFamily="34" charset="0"/>
                <a:cs typeface="B Titr" pitchFamily="2" charset="-78"/>
              </a:rPr>
              <a:t> واگذاری                                                </a:t>
            </a:r>
            <a:r>
              <a:rPr lang="en-US" sz="2000">
                <a:latin typeface="Times New Roman" pitchFamily="18" charset="0"/>
                <a:cs typeface="Times New Roman" pitchFamily="18" charset="0"/>
              </a:rPr>
              <a:t>(Divestiture)</a:t>
            </a:r>
            <a:endParaRPr lang="fa-IR" sz="2000">
              <a:latin typeface="Times New Roman" pitchFamily="18" charset="0"/>
              <a:cs typeface="Times New Roman" pitchFamily="18" charset="0"/>
            </a:endParaRPr>
          </a:p>
          <a:p>
            <a:pPr lvl="2" algn="justLow" rtl="1">
              <a:spcBef>
                <a:spcPct val="50000"/>
              </a:spcBef>
              <a:buFontTx/>
              <a:buChar char="•"/>
              <a:defRPr/>
            </a:pPr>
            <a:r>
              <a:rPr lang="fa-IR" sz="2000">
                <a:latin typeface="Times New Roman" pitchFamily="18" charset="0"/>
                <a:cs typeface="B Titr" pitchFamily="2" charset="-78"/>
              </a:rPr>
              <a:t> انحلال                                                   </a:t>
            </a:r>
            <a:r>
              <a:rPr lang="en-US" sz="2000">
                <a:latin typeface="Times New Roman" pitchFamily="18" charset="0"/>
                <a:cs typeface="B Titr" pitchFamily="2" charset="-78"/>
              </a:rPr>
              <a:t>(Liquidation)</a:t>
            </a:r>
            <a:endParaRPr lang="fa-IR" sz="2000">
              <a:latin typeface="Times New Roman" pitchFamily="18" charset="0"/>
              <a:cs typeface="B Titr" pitchFamily="2" charset="-78"/>
            </a:endParaRPr>
          </a:p>
          <a:p>
            <a:pPr lvl="2" algn="justLow" rtl="1">
              <a:spcBef>
                <a:spcPct val="50000"/>
              </a:spcBef>
              <a:buFontTx/>
              <a:buChar char="•"/>
              <a:defRPr/>
            </a:pPr>
            <a:r>
              <a:rPr lang="fa-IR" sz="2000">
                <a:latin typeface="Times New Roman" pitchFamily="18" charset="0"/>
                <a:cs typeface="B Titr" pitchFamily="2" charset="-78"/>
              </a:rPr>
              <a:t> ترکیب /ادغام                                      </a:t>
            </a:r>
            <a:r>
              <a:rPr lang="en-US" sz="2000">
                <a:latin typeface="Times New Roman" pitchFamily="18" charset="0"/>
                <a:cs typeface="B Titr" pitchFamily="2" charset="-78"/>
              </a:rPr>
              <a:t>Combination)</a:t>
            </a:r>
            <a:r>
              <a:rPr lang="fa-IR" sz="2000">
                <a:latin typeface="Times New Roman" pitchFamily="18" charset="0"/>
                <a:cs typeface="B Titr" pitchFamily="2" charset="-78"/>
              </a:rPr>
              <a:t>)</a:t>
            </a:r>
          </a:p>
          <a:p>
            <a:pPr lvl="1" algn="justLow" rtl="1">
              <a:spcBef>
                <a:spcPct val="50000"/>
              </a:spcBef>
              <a:defRPr/>
            </a:pPr>
            <a:endParaRPr lang="en-US" sz="2000">
              <a:latin typeface="Times New Roman" pitchFamily="18" charset="0"/>
              <a:cs typeface="B Titr" pitchFamily="2" charset="-78"/>
            </a:endParaRPr>
          </a:p>
        </p:txBody>
      </p:sp>
    </p:spTree>
    <p:extLst>
      <p:ext uri="{BB962C8B-B14F-4D97-AF65-F5344CB8AC3E}">
        <p14:creationId xmlns:p14="http://schemas.microsoft.com/office/powerpoint/2010/main" val="3821329490"/>
      </p:ext>
    </p:extLst>
  </p:cSld>
  <p:clrMapOvr>
    <a:masterClrMapping/>
  </p:clrMapOvr>
  <p:transition advClick="0" advTm="300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C666B077-0552-46CF-82BA-B7A00B2C5E44}" type="slidenum">
              <a:rPr kumimoji="0" lang="ar-SA" sz="1600">
                <a:solidFill>
                  <a:schemeClr val="bg2"/>
                </a:solidFill>
                <a:latin typeface="Albertus Extra Bold" pitchFamily="34" charset="0"/>
                <a:cs typeface="B Yekan" panose="00000400000000000000" pitchFamily="2" charset="-78"/>
              </a:rPr>
              <a:pPr eaLnBrk="1" hangingPunct="1"/>
              <a:t>95</a:t>
            </a:fld>
            <a:endParaRPr kumimoji="0" lang="en-US" sz="1600">
              <a:solidFill>
                <a:schemeClr val="bg2"/>
              </a:solidFill>
              <a:latin typeface="Albertus Extra Bold" pitchFamily="34" charset="0"/>
              <a:cs typeface="B Yekan" panose="00000400000000000000" pitchFamily="2" charset="-78"/>
            </a:endParaRPr>
          </a:p>
        </p:txBody>
      </p:sp>
      <p:sp>
        <p:nvSpPr>
          <p:cNvPr id="87043" name="Line 2"/>
          <p:cNvSpPr>
            <a:spLocks noChangeShapeType="1"/>
          </p:cNvSpPr>
          <p:nvPr/>
        </p:nvSpPr>
        <p:spPr bwMode="auto">
          <a:xfrm>
            <a:off x="4713289" y="4141789"/>
            <a:ext cx="1527175" cy="7937"/>
          </a:xfrm>
          <a:prstGeom prst="line">
            <a:avLst/>
          </a:prstGeom>
          <a:noFill/>
          <a:ln w="76200" cmpd="dbl">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044" name="Oval 4"/>
          <p:cNvSpPr>
            <a:spLocks noChangeArrowheads="1"/>
          </p:cNvSpPr>
          <p:nvPr/>
        </p:nvSpPr>
        <p:spPr bwMode="auto">
          <a:xfrm>
            <a:off x="1933575" y="1252539"/>
            <a:ext cx="3240088" cy="216058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endParaRPr lang="fa-IR"/>
          </a:p>
        </p:txBody>
      </p:sp>
      <p:sp>
        <p:nvSpPr>
          <p:cNvPr id="87045" name="Text Box 5"/>
          <p:cNvSpPr txBox="1">
            <a:spLocks noChangeArrowheads="1"/>
          </p:cNvSpPr>
          <p:nvPr/>
        </p:nvSpPr>
        <p:spPr bwMode="auto">
          <a:xfrm>
            <a:off x="1992313" y="1773239"/>
            <a:ext cx="30972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eaLnBrk="1" hangingPunct="1">
              <a:spcBef>
                <a:spcPct val="50000"/>
              </a:spcBef>
            </a:pPr>
            <a:r>
              <a:rPr kumimoji="0" lang="fa-IR" sz="4000" b="0">
                <a:latin typeface="Arial" panose="020B0604020202020204" pitchFamily="34" charset="0"/>
                <a:cs typeface="B Titr" panose="00000700000000000000" pitchFamily="2" charset="-78"/>
              </a:rPr>
              <a:t>استراتژی مشارکت</a:t>
            </a:r>
            <a:endParaRPr kumimoji="0" lang="en-US" sz="4000" b="0">
              <a:latin typeface="Arial" panose="020B0604020202020204" pitchFamily="34" charset="0"/>
              <a:cs typeface="B Titr" panose="00000700000000000000" pitchFamily="2" charset="-78"/>
            </a:endParaRPr>
          </a:p>
        </p:txBody>
      </p:sp>
      <p:sp>
        <p:nvSpPr>
          <p:cNvPr id="130054" name="Text Box 6"/>
          <p:cNvSpPr txBox="1">
            <a:spLocks noChangeArrowheads="1"/>
          </p:cNvSpPr>
          <p:nvPr/>
        </p:nvSpPr>
        <p:spPr bwMode="auto">
          <a:xfrm>
            <a:off x="2351088" y="3622676"/>
            <a:ext cx="2374900" cy="2684463"/>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100" u="sng" dirty="0">
              <a:latin typeface="Arial" pitchFamily="34" charset="0"/>
              <a:cs typeface="B Titr" pitchFamily="2" charset="-78"/>
            </a:endParaRPr>
          </a:p>
          <a:p>
            <a:pPr algn="ctr" rtl="1">
              <a:spcBef>
                <a:spcPct val="50000"/>
              </a:spcBef>
              <a:defRPr/>
            </a:pPr>
            <a:r>
              <a:rPr lang="fa-IR" sz="2800" u="sng" dirty="0">
                <a:latin typeface="Arial" pitchFamily="34" charset="0"/>
                <a:cs typeface="B Titr" pitchFamily="2" charset="-78"/>
              </a:rPr>
              <a:t>تعریف</a:t>
            </a:r>
          </a:p>
          <a:p>
            <a:pPr algn="ctr" rtl="1">
              <a:lnSpc>
                <a:spcPct val="150000"/>
              </a:lnSpc>
              <a:spcBef>
                <a:spcPct val="50000"/>
              </a:spcBef>
              <a:defRPr/>
            </a:pPr>
            <a:r>
              <a:rPr lang="fa-IR" sz="1900" dirty="0" smtClean="0">
                <a:latin typeface="Arial" pitchFamily="34" charset="0"/>
                <a:cs typeface="B Titr" pitchFamily="2" charset="-78"/>
              </a:rPr>
              <a:t>تشکیل </a:t>
            </a:r>
            <a:r>
              <a:rPr lang="fa-IR" sz="1900" dirty="0">
                <a:latin typeface="Arial" pitchFamily="34" charset="0"/>
                <a:cs typeface="B Titr" pitchFamily="2" charset="-78"/>
              </a:rPr>
              <a:t>یک سازمان /محصول/فرایند جدید با حمایت و همکاری دو یا چند شرکت</a:t>
            </a:r>
            <a:endParaRPr lang="fa-IR" sz="300" dirty="0">
              <a:latin typeface="Arial" pitchFamily="34" charset="0"/>
              <a:cs typeface="B Titr" pitchFamily="2" charset="-78"/>
            </a:endParaRPr>
          </a:p>
        </p:txBody>
      </p:sp>
      <p:sp>
        <p:nvSpPr>
          <p:cNvPr id="130055" name="Text Box 7"/>
          <p:cNvSpPr txBox="1">
            <a:spLocks noChangeArrowheads="1"/>
          </p:cNvSpPr>
          <p:nvPr/>
        </p:nvSpPr>
        <p:spPr bwMode="auto">
          <a:xfrm>
            <a:off x="6383339" y="1341438"/>
            <a:ext cx="4033837" cy="5086350"/>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2400" u="sng" dirty="0">
              <a:latin typeface="Arial" pitchFamily="34" charset="0"/>
              <a:cs typeface="B Titr" pitchFamily="2" charset="-78"/>
            </a:endParaRPr>
          </a:p>
          <a:p>
            <a:pPr algn="ctr" rtl="1">
              <a:lnSpc>
                <a:spcPct val="75000"/>
              </a:lnSpc>
              <a:spcBef>
                <a:spcPct val="50000"/>
              </a:spcBef>
              <a:defRPr/>
            </a:pPr>
            <a:r>
              <a:rPr lang="fa-IR" sz="2800" u="sng" dirty="0">
                <a:latin typeface="Arial" pitchFamily="34" charset="0"/>
                <a:cs typeface="B Titr" pitchFamily="2" charset="-78"/>
              </a:rPr>
              <a:t>مثال</a:t>
            </a:r>
            <a:endParaRPr lang="fa-IR" sz="2000" dirty="0">
              <a:latin typeface="Times New Roman" pitchFamily="18" charset="0"/>
              <a:cs typeface="B Titr" pitchFamily="2" charset="-78"/>
            </a:endParaRPr>
          </a:p>
          <a:p>
            <a:pPr algn="ctr" rtl="1">
              <a:lnSpc>
                <a:spcPct val="75000"/>
              </a:lnSpc>
              <a:spcBef>
                <a:spcPct val="50000"/>
              </a:spcBef>
              <a:defRPr/>
            </a:pPr>
            <a:endParaRPr lang="fa-IR" sz="2400" dirty="0">
              <a:latin typeface="Times New Roman" pitchFamily="18" charset="0"/>
              <a:cs typeface="B Titr" pitchFamily="2" charset="-78"/>
            </a:endParaRPr>
          </a:p>
          <a:p>
            <a:pPr algn="ctr" rtl="1">
              <a:lnSpc>
                <a:spcPct val="145000"/>
              </a:lnSpc>
              <a:spcBef>
                <a:spcPct val="50000"/>
              </a:spcBef>
              <a:buFontTx/>
              <a:buChar char="•"/>
              <a:defRPr/>
            </a:pPr>
            <a:r>
              <a:rPr lang="fa-IR" sz="2300" dirty="0">
                <a:latin typeface="Times New Roman" pitchFamily="18" charset="0"/>
                <a:cs typeface="B Titr" pitchFamily="2" charset="-78"/>
              </a:rPr>
              <a:t> ایجاد شرکت جدید وسایل خانگی </a:t>
            </a:r>
            <a:r>
              <a:rPr lang="en-US" sz="2300" dirty="0">
                <a:latin typeface="Times New Roman" pitchFamily="18" charset="0"/>
                <a:cs typeface="B Titr" pitchFamily="2" charset="-78"/>
              </a:rPr>
              <a:t>Philips</a:t>
            </a:r>
            <a:r>
              <a:rPr lang="fa-IR" sz="2300" dirty="0">
                <a:latin typeface="Times New Roman" pitchFamily="18" charset="0"/>
                <a:cs typeface="B Titr" pitchFamily="2" charset="-78"/>
              </a:rPr>
              <a:t> با سرمایه گذاری شرکت </a:t>
            </a:r>
            <a:r>
              <a:rPr lang="en-US" sz="2300" dirty="0">
                <a:latin typeface="Times New Roman" pitchFamily="18" charset="0"/>
                <a:cs typeface="B Titr" pitchFamily="2" charset="-78"/>
              </a:rPr>
              <a:t>Lucent</a:t>
            </a:r>
            <a:r>
              <a:rPr lang="fa-IR" sz="2300" dirty="0">
                <a:latin typeface="Times New Roman" pitchFamily="18" charset="0"/>
                <a:cs typeface="B Titr" pitchFamily="2" charset="-78"/>
              </a:rPr>
              <a:t> و شرکت الکترونیک فیلیپس</a:t>
            </a:r>
          </a:p>
          <a:p>
            <a:pPr algn="ctr" rtl="1">
              <a:lnSpc>
                <a:spcPct val="145000"/>
              </a:lnSpc>
              <a:spcBef>
                <a:spcPct val="50000"/>
              </a:spcBef>
              <a:buFontTx/>
              <a:buChar char="•"/>
              <a:defRPr/>
            </a:pPr>
            <a:r>
              <a:rPr lang="fa-IR" sz="2300" dirty="0">
                <a:latin typeface="Times New Roman" pitchFamily="18" charset="0"/>
                <a:cs typeface="B Titr" pitchFamily="2" charset="-78"/>
              </a:rPr>
              <a:t> ایجاد شرکت سونی اریکسون با سرمایه گذاری دوشرکت سونی و اریکسون</a:t>
            </a:r>
            <a:endParaRPr lang="en-US" sz="1900" dirty="0">
              <a:latin typeface="Times New Roman" pitchFamily="18" charset="0"/>
              <a:cs typeface="B Titr" pitchFamily="2" charset="-78"/>
            </a:endParaRPr>
          </a:p>
          <a:p>
            <a:pPr algn="ctr" rtl="1">
              <a:lnSpc>
                <a:spcPct val="145000"/>
              </a:lnSpc>
              <a:spcBef>
                <a:spcPct val="50000"/>
              </a:spcBef>
              <a:defRPr/>
            </a:pPr>
            <a:endParaRPr lang="en-US" sz="600" dirty="0">
              <a:latin typeface="Times New Roman" pitchFamily="18" charset="0"/>
              <a:cs typeface="B Titr" pitchFamily="2" charset="-78"/>
            </a:endParaRPr>
          </a:p>
        </p:txBody>
      </p:sp>
    </p:spTree>
    <p:extLst>
      <p:ext uri="{BB962C8B-B14F-4D97-AF65-F5344CB8AC3E}">
        <p14:creationId xmlns:p14="http://schemas.microsoft.com/office/powerpoint/2010/main" val="795151313"/>
      </p:ext>
    </p:extLst>
  </p:cSld>
  <p:clrMapOvr>
    <a:masterClrMapping/>
  </p:clrMapOvr>
  <p:transition advClick="0" advTm="300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9332302C-12D3-4BEE-89EE-56E6B04379C8}" type="slidenum">
              <a:rPr kumimoji="0" lang="ar-SA" sz="1600">
                <a:solidFill>
                  <a:schemeClr val="bg2"/>
                </a:solidFill>
                <a:latin typeface="Albertus Extra Bold" pitchFamily="34" charset="0"/>
                <a:cs typeface="B Yekan" panose="00000400000000000000" pitchFamily="2" charset="-78"/>
              </a:rPr>
              <a:pPr eaLnBrk="1" hangingPunct="1"/>
              <a:t>96</a:t>
            </a:fld>
            <a:endParaRPr kumimoji="0" lang="en-US" sz="1600">
              <a:solidFill>
                <a:schemeClr val="bg2"/>
              </a:solidFill>
              <a:latin typeface="Albertus Extra Bold" pitchFamily="34" charset="0"/>
              <a:cs typeface="B Yekan" panose="00000400000000000000" pitchFamily="2" charset="-78"/>
            </a:endParaRPr>
          </a:p>
        </p:txBody>
      </p:sp>
      <p:sp>
        <p:nvSpPr>
          <p:cNvPr id="88067" name="Rectangle 2"/>
          <p:cNvSpPr>
            <a:spLocks noGrp="1" noChangeArrowheads="1"/>
          </p:cNvSpPr>
          <p:nvPr>
            <p:ph type="body" idx="1"/>
          </p:nvPr>
        </p:nvSpPr>
        <p:spPr bwMode="auto">
          <a:xfrm>
            <a:off x="1694329" y="579906"/>
            <a:ext cx="9318811" cy="475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609600" indent="-609600" algn="ctr" rtl="1">
              <a:lnSpc>
                <a:spcPct val="80000"/>
              </a:lnSpc>
              <a:buNone/>
            </a:pPr>
            <a:endParaRPr lang="fa-IR" b="1" dirty="0">
              <a:cs typeface="B Titr" panose="00000700000000000000" pitchFamily="2" charset="-78"/>
            </a:endParaRPr>
          </a:p>
          <a:p>
            <a:pPr marL="609600" indent="-609600" algn="ctr" rtl="1">
              <a:lnSpc>
                <a:spcPct val="80000"/>
              </a:lnSpc>
              <a:buNone/>
            </a:pPr>
            <a:r>
              <a:rPr lang="fa-IR" sz="2400" b="1" dirty="0">
                <a:cs typeface="B Titr" panose="00000700000000000000" pitchFamily="2" charset="-78"/>
              </a:rPr>
              <a:t>در چه شرایطی استراتژی </a:t>
            </a:r>
            <a:r>
              <a:rPr lang="fa-IR" sz="2400" b="1" u="sng" dirty="0">
                <a:cs typeface="B Titr" panose="00000700000000000000" pitchFamily="2" charset="-78"/>
              </a:rPr>
              <a:t>مشارکت </a:t>
            </a:r>
            <a:r>
              <a:rPr lang="fa-IR" sz="2400" b="1" dirty="0">
                <a:cs typeface="B Titr" panose="00000700000000000000" pitchFamily="2" charset="-78"/>
              </a:rPr>
              <a:t>ثمربخش است؟</a:t>
            </a:r>
          </a:p>
          <a:p>
            <a:pPr marL="609600" indent="-609600" rtl="1">
              <a:lnSpc>
                <a:spcPct val="80000"/>
              </a:lnSpc>
              <a:buNone/>
            </a:pPr>
            <a:endParaRPr lang="fa-IR" sz="2800" b="1" dirty="0">
              <a:cs typeface="B Titr" panose="00000700000000000000" pitchFamily="2" charset="-78"/>
            </a:endParaRPr>
          </a:p>
          <a:p>
            <a:pPr marL="609600" indent="-609600" rtl="1">
              <a:lnSpc>
                <a:spcPct val="80000"/>
              </a:lnSpc>
              <a:buNone/>
            </a:pPr>
            <a:endParaRPr lang="fa-IR" sz="2000" b="1" dirty="0">
              <a:cs typeface="B Titr" panose="00000700000000000000" pitchFamily="2" charset="-78"/>
            </a:endParaRPr>
          </a:p>
          <a:p>
            <a:pPr marL="609600" indent="-609600" algn="justLow" rtl="1">
              <a:lnSpc>
                <a:spcPct val="80000"/>
              </a:lnSpc>
              <a:buFont typeface="Wingdings" panose="05000000000000000000" pitchFamily="2" charset="2"/>
              <a:buChar char="ü"/>
            </a:pPr>
            <a:r>
              <a:rPr lang="fa-IR" sz="2400" b="1" dirty="0">
                <a:cs typeface="B Titr" panose="00000700000000000000" pitchFamily="2" charset="-78"/>
              </a:rPr>
              <a:t>ترکیب هم افزایی بین شرکتهای سهامی عام و سهامی خاص</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ترکیب هم افزایی شرکتهای بین المللی و شرکتهای محلی </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یکپارچه سازی شایستگیهای مکمل دو شرکت </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روی هم گذاشتن منابع و تسهیم ریسک در پروژه های بسیار بزرگ و سودآور</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رقابت چند شرکت کوچک با یک رقیب </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برای ارائه سریع یک تکنولوژی جدید به بازار</a:t>
            </a:r>
          </a:p>
        </p:txBody>
      </p:sp>
    </p:spTree>
    <p:extLst>
      <p:ext uri="{BB962C8B-B14F-4D97-AF65-F5344CB8AC3E}">
        <p14:creationId xmlns:p14="http://schemas.microsoft.com/office/powerpoint/2010/main" val="1806543809"/>
      </p:ext>
    </p:extLst>
  </p:cSld>
  <p:clrMapOvr>
    <a:masterClrMapping/>
  </p:clrMapOvr>
  <p:transition advClick="0" advTm="300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0220D726-402F-4507-8EEC-8E4F1E869DE5}" type="slidenum">
              <a:rPr kumimoji="0" lang="ar-SA" sz="1600">
                <a:solidFill>
                  <a:schemeClr val="bg2"/>
                </a:solidFill>
                <a:latin typeface="Albertus Extra Bold" pitchFamily="34" charset="0"/>
                <a:cs typeface="B Yekan" panose="00000400000000000000" pitchFamily="2" charset="-78"/>
              </a:rPr>
              <a:pPr eaLnBrk="1" hangingPunct="1"/>
              <a:t>97</a:t>
            </a:fld>
            <a:endParaRPr kumimoji="0" lang="en-US" sz="1600">
              <a:solidFill>
                <a:schemeClr val="bg2"/>
              </a:solidFill>
              <a:latin typeface="Albertus Extra Bold" pitchFamily="34" charset="0"/>
              <a:cs typeface="B Yekan" panose="00000400000000000000" pitchFamily="2" charset="-78"/>
            </a:endParaRPr>
          </a:p>
        </p:txBody>
      </p:sp>
      <p:sp>
        <p:nvSpPr>
          <p:cNvPr id="89091" name="Line 2"/>
          <p:cNvSpPr>
            <a:spLocks noChangeShapeType="1"/>
          </p:cNvSpPr>
          <p:nvPr/>
        </p:nvSpPr>
        <p:spPr bwMode="auto">
          <a:xfrm flipV="1">
            <a:off x="4713288" y="4127500"/>
            <a:ext cx="2030412" cy="14288"/>
          </a:xfrm>
          <a:prstGeom prst="line">
            <a:avLst/>
          </a:prstGeom>
          <a:noFill/>
          <a:ln w="76200" cmpd="dbl">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2" name="Oval 4"/>
          <p:cNvSpPr>
            <a:spLocks noChangeArrowheads="1"/>
          </p:cNvSpPr>
          <p:nvPr/>
        </p:nvSpPr>
        <p:spPr bwMode="auto">
          <a:xfrm>
            <a:off x="1933575" y="1252539"/>
            <a:ext cx="3240088" cy="216058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endParaRPr lang="fa-IR"/>
          </a:p>
        </p:txBody>
      </p:sp>
      <p:sp>
        <p:nvSpPr>
          <p:cNvPr id="89093" name="Text Box 5"/>
          <p:cNvSpPr txBox="1">
            <a:spLocks noChangeArrowheads="1"/>
          </p:cNvSpPr>
          <p:nvPr/>
        </p:nvSpPr>
        <p:spPr bwMode="auto">
          <a:xfrm>
            <a:off x="1962151" y="2027239"/>
            <a:ext cx="30972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eaLnBrk="1" hangingPunct="1">
              <a:spcBef>
                <a:spcPct val="50000"/>
              </a:spcBef>
            </a:pPr>
            <a:r>
              <a:rPr kumimoji="0" lang="fa-IR" sz="4000" b="0">
                <a:latin typeface="Arial" panose="020B0604020202020204" pitchFamily="34" charset="0"/>
                <a:cs typeface="B Titr" panose="00000700000000000000" pitchFamily="2" charset="-78"/>
              </a:rPr>
              <a:t>استراتژی کاهش</a:t>
            </a:r>
            <a:endParaRPr kumimoji="0" lang="en-US" sz="4000" b="0">
              <a:latin typeface="Arial" panose="020B0604020202020204" pitchFamily="34" charset="0"/>
              <a:cs typeface="B Titr" panose="00000700000000000000" pitchFamily="2" charset="-78"/>
            </a:endParaRPr>
          </a:p>
        </p:txBody>
      </p:sp>
      <p:sp>
        <p:nvSpPr>
          <p:cNvPr id="132102" name="Text Box 6"/>
          <p:cNvSpPr txBox="1">
            <a:spLocks noChangeArrowheads="1"/>
          </p:cNvSpPr>
          <p:nvPr/>
        </p:nvSpPr>
        <p:spPr bwMode="auto">
          <a:xfrm>
            <a:off x="1847850" y="3622676"/>
            <a:ext cx="2878138" cy="2251075"/>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100" u="sng" dirty="0">
              <a:latin typeface="Arial" pitchFamily="34" charset="0"/>
              <a:cs typeface="B Titr" pitchFamily="2" charset="-78"/>
            </a:endParaRPr>
          </a:p>
          <a:p>
            <a:pPr algn="ctr" rtl="1">
              <a:spcBef>
                <a:spcPct val="50000"/>
              </a:spcBef>
              <a:defRPr/>
            </a:pPr>
            <a:r>
              <a:rPr lang="fa-IR" sz="2800" u="sng" dirty="0">
                <a:latin typeface="Arial" pitchFamily="34" charset="0"/>
                <a:cs typeface="B Titr" pitchFamily="2" charset="-78"/>
              </a:rPr>
              <a:t>تعریف</a:t>
            </a:r>
          </a:p>
          <a:p>
            <a:pPr algn="ctr" rtl="1">
              <a:lnSpc>
                <a:spcPct val="150000"/>
              </a:lnSpc>
              <a:spcBef>
                <a:spcPct val="50000"/>
              </a:spcBef>
              <a:defRPr/>
            </a:pPr>
            <a:r>
              <a:rPr lang="fa-IR" sz="1900" dirty="0" smtClean="0">
                <a:latin typeface="Arial" pitchFamily="34" charset="0"/>
                <a:cs typeface="B Titr" pitchFamily="2" charset="-78"/>
              </a:rPr>
              <a:t>تجدید </a:t>
            </a:r>
            <a:r>
              <a:rPr lang="fa-IR" sz="1900" dirty="0">
                <a:latin typeface="Arial" pitchFamily="34" charset="0"/>
                <a:cs typeface="B Titr" pitchFamily="2" charset="-78"/>
              </a:rPr>
              <a:t>ساختار در فعالیتها و هزینه ها به منظور جلوگیری از کاهش فروش و سود</a:t>
            </a:r>
            <a:endParaRPr lang="fa-IR" sz="300" dirty="0">
              <a:latin typeface="Arial" pitchFamily="34" charset="0"/>
              <a:cs typeface="B Titr" pitchFamily="2" charset="-78"/>
            </a:endParaRPr>
          </a:p>
        </p:txBody>
      </p:sp>
      <p:sp>
        <p:nvSpPr>
          <p:cNvPr id="132103" name="Text Box 7"/>
          <p:cNvSpPr txBox="1">
            <a:spLocks noChangeArrowheads="1"/>
          </p:cNvSpPr>
          <p:nvPr/>
        </p:nvSpPr>
        <p:spPr bwMode="auto">
          <a:xfrm>
            <a:off x="6743701" y="1462089"/>
            <a:ext cx="3673475" cy="4302125"/>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2400" u="sng" dirty="0">
              <a:latin typeface="Arial" pitchFamily="34" charset="0"/>
              <a:cs typeface="B Titr" pitchFamily="2" charset="-78"/>
            </a:endParaRPr>
          </a:p>
          <a:p>
            <a:pPr algn="ctr" rtl="1">
              <a:lnSpc>
                <a:spcPct val="75000"/>
              </a:lnSpc>
              <a:spcBef>
                <a:spcPct val="50000"/>
              </a:spcBef>
              <a:defRPr/>
            </a:pPr>
            <a:r>
              <a:rPr lang="fa-IR" sz="2800" u="sng" dirty="0">
                <a:latin typeface="Arial" pitchFamily="34" charset="0"/>
                <a:cs typeface="B Titr" pitchFamily="2" charset="-78"/>
              </a:rPr>
              <a:t>مثال</a:t>
            </a:r>
            <a:endParaRPr lang="fa-IR" sz="2000" dirty="0">
              <a:latin typeface="Times New Roman" pitchFamily="18" charset="0"/>
              <a:cs typeface="B Titr" pitchFamily="2" charset="-78"/>
            </a:endParaRPr>
          </a:p>
          <a:p>
            <a:pPr algn="ctr" rtl="1">
              <a:lnSpc>
                <a:spcPct val="75000"/>
              </a:lnSpc>
              <a:spcBef>
                <a:spcPct val="50000"/>
              </a:spcBef>
              <a:defRPr/>
            </a:pPr>
            <a:endParaRPr lang="fa-IR" sz="2400" dirty="0">
              <a:latin typeface="Times New Roman" pitchFamily="18" charset="0"/>
              <a:cs typeface="B Titr" pitchFamily="2" charset="-78"/>
            </a:endParaRPr>
          </a:p>
          <a:p>
            <a:pPr algn="ctr" rtl="1">
              <a:lnSpc>
                <a:spcPct val="145000"/>
              </a:lnSpc>
              <a:spcBef>
                <a:spcPct val="50000"/>
              </a:spcBef>
              <a:defRPr/>
            </a:pPr>
            <a:r>
              <a:rPr lang="fa-IR" sz="2300" dirty="0" smtClean="0">
                <a:latin typeface="Times New Roman" pitchFamily="18" charset="0"/>
                <a:cs typeface="B Titr" pitchFamily="2" charset="-78"/>
              </a:rPr>
              <a:t>تعطیل </a:t>
            </a:r>
            <a:r>
              <a:rPr lang="fa-IR" sz="2300" dirty="0">
                <a:latin typeface="Times New Roman" pitchFamily="18" charset="0"/>
                <a:cs typeface="B Titr" pitchFamily="2" charset="-78"/>
              </a:rPr>
              <a:t>کارخانه تولید جیپ در شرکت کرایسلر</a:t>
            </a:r>
          </a:p>
          <a:p>
            <a:pPr algn="ctr" rtl="1">
              <a:lnSpc>
                <a:spcPct val="145000"/>
              </a:lnSpc>
              <a:spcBef>
                <a:spcPct val="50000"/>
              </a:spcBef>
              <a:defRPr/>
            </a:pPr>
            <a:endParaRPr lang="en-US" sz="1900" dirty="0">
              <a:latin typeface="Times New Roman" pitchFamily="18" charset="0"/>
              <a:cs typeface="B Titr" pitchFamily="2" charset="-78"/>
            </a:endParaRPr>
          </a:p>
          <a:p>
            <a:pPr algn="ctr" rtl="1">
              <a:lnSpc>
                <a:spcPct val="145000"/>
              </a:lnSpc>
              <a:spcBef>
                <a:spcPct val="50000"/>
              </a:spcBef>
              <a:defRPr/>
            </a:pPr>
            <a:endParaRPr lang="en-US" sz="1900" dirty="0">
              <a:latin typeface="Times New Roman" pitchFamily="18" charset="0"/>
              <a:cs typeface="B Titr" pitchFamily="2" charset="-78"/>
            </a:endParaRPr>
          </a:p>
          <a:p>
            <a:pPr algn="ctr" rtl="1">
              <a:lnSpc>
                <a:spcPct val="145000"/>
              </a:lnSpc>
              <a:spcBef>
                <a:spcPct val="50000"/>
              </a:spcBef>
              <a:defRPr/>
            </a:pPr>
            <a:endParaRPr lang="en-US" sz="1600" dirty="0">
              <a:latin typeface="Times New Roman" pitchFamily="18" charset="0"/>
              <a:cs typeface="B Titr" pitchFamily="2" charset="-78"/>
            </a:endParaRPr>
          </a:p>
        </p:txBody>
      </p:sp>
    </p:spTree>
    <p:extLst>
      <p:ext uri="{BB962C8B-B14F-4D97-AF65-F5344CB8AC3E}">
        <p14:creationId xmlns:p14="http://schemas.microsoft.com/office/powerpoint/2010/main" val="2158128965"/>
      </p:ext>
    </p:extLst>
  </p:cSld>
  <p:clrMapOvr>
    <a:masterClrMapping/>
  </p:clrMapOvr>
  <p:transition advClick="0" advTm="300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FE6DD0D0-F781-43E7-80CA-5DACC58F6A06}" type="slidenum">
              <a:rPr kumimoji="0" lang="ar-SA" sz="1600">
                <a:solidFill>
                  <a:schemeClr val="bg2"/>
                </a:solidFill>
                <a:latin typeface="Albertus Extra Bold" pitchFamily="34" charset="0"/>
                <a:cs typeface="B Yekan" panose="00000400000000000000" pitchFamily="2" charset="-78"/>
              </a:rPr>
              <a:pPr eaLnBrk="1" hangingPunct="1"/>
              <a:t>98</a:t>
            </a:fld>
            <a:endParaRPr kumimoji="0" lang="en-US" sz="1600">
              <a:solidFill>
                <a:schemeClr val="bg2"/>
              </a:solidFill>
              <a:latin typeface="Albertus Extra Bold" pitchFamily="34" charset="0"/>
              <a:cs typeface="B Yekan" panose="00000400000000000000" pitchFamily="2" charset="-78"/>
            </a:endParaRPr>
          </a:p>
        </p:txBody>
      </p:sp>
      <p:sp>
        <p:nvSpPr>
          <p:cNvPr id="90115" name="Rectangle 2"/>
          <p:cNvSpPr>
            <a:spLocks noGrp="1" noChangeArrowheads="1"/>
          </p:cNvSpPr>
          <p:nvPr>
            <p:ph type="body" idx="1"/>
          </p:nvPr>
        </p:nvSpPr>
        <p:spPr bwMode="auto">
          <a:xfrm>
            <a:off x="1519519" y="526117"/>
            <a:ext cx="9870140" cy="475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609600" indent="-609600" algn="ctr" rtl="1">
              <a:lnSpc>
                <a:spcPct val="80000"/>
              </a:lnSpc>
              <a:buNone/>
            </a:pPr>
            <a:endParaRPr lang="fa-IR" sz="900" b="1" dirty="0">
              <a:cs typeface="B Titr" panose="00000700000000000000" pitchFamily="2" charset="-78"/>
            </a:endParaRPr>
          </a:p>
          <a:p>
            <a:pPr marL="609600" indent="-609600" algn="ctr" rtl="1">
              <a:lnSpc>
                <a:spcPct val="80000"/>
              </a:lnSpc>
              <a:buNone/>
            </a:pPr>
            <a:r>
              <a:rPr lang="fa-IR" sz="2800" b="1" dirty="0">
                <a:cs typeface="B Titr" panose="00000700000000000000" pitchFamily="2" charset="-78"/>
              </a:rPr>
              <a:t>در چه شرایطی استراتژی </a:t>
            </a:r>
            <a:r>
              <a:rPr lang="fa-IR" sz="2800" b="1" u="sng" dirty="0">
                <a:cs typeface="B Titr" panose="00000700000000000000" pitchFamily="2" charset="-78"/>
              </a:rPr>
              <a:t>کاهش</a:t>
            </a:r>
            <a:r>
              <a:rPr lang="fa-IR" sz="2800" b="1" dirty="0">
                <a:cs typeface="B Titr" panose="00000700000000000000" pitchFamily="2" charset="-78"/>
              </a:rPr>
              <a:t> ثمربخش است؟</a:t>
            </a:r>
          </a:p>
          <a:p>
            <a:pPr marL="609600" indent="-609600" rtl="1">
              <a:lnSpc>
                <a:spcPct val="80000"/>
              </a:lnSpc>
              <a:buNone/>
            </a:pPr>
            <a:endParaRPr lang="fa-IR" sz="1000" b="1" dirty="0">
              <a:cs typeface="B Titr" panose="00000700000000000000" pitchFamily="2" charset="-78"/>
            </a:endParaRPr>
          </a:p>
          <a:p>
            <a:pPr marL="609600" indent="-609600" rtl="1">
              <a:lnSpc>
                <a:spcPct val="80000"/>
              </a:lnSpc>
              <a:buNone/>
            </a:pPr>
            <a:endParaRPr lang="fa-IR" sz="1000" b="1" dirty="0">
              <a:cs typeface="B Titr" panose="00000700000000000000" pitchFamily="2" charset="-78"/>
            </a:endParaRPr>
          </a:p>
          <a:p>
            <a:pPr marL="609600" indent="-609600" rtl="1">
              <a:lnSpc>
                <a:spcPct val="80000"/>
              </a:lnSpc>
              <a:buNone/>
            </a:pPr>
            <a:endParaRPr lang="fa-IR" sz="1000" b="1" dirty="0">
              <a:cs typeface="B Titr" panose="00000700000000000000" pitchFamily="2" charset="-78"/>
            </a:endParaRPr>
          </a:p>
          <a:p>
            <a:pPr marL="609600" indent="-609600" rtl="1">
              <a:lnSpc>
                <a:spcPct val="80000"/>
              </a:lnSpc>
              <a:buNone/>
            </a:pPr>
            <a:endParaRPr lang="fa-IR" sz="1000" b="1" dirty="0">
              <a:cs typeface="B Titr" panose="00000700000000000000" pitchFamily="2" charset="-78"/>
            </a:endParaRP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شرکت در عین شایستگی کسب و کار طی چندین سال به اهداف خود نرسیده است.</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شرکت مورد فروش در یک کسب و کار ضعیف باشد.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شرکت مورد فروش دارای بهره وری پایین، سودآوری کم و فرهنگ کار ضعیف باشد.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استراتژی شرکت با شکست مواجه شده باشد.</a:t>
            </a:r>
          </a:p>
          <a:p>
            <a:pPr marL="609600" indent="-609600" algn="justLow" rtl="1">
              <a:lnSpc>
                <a:spcPct val="150000"/>
              </a:lnSpc>
              <a:buFont typeface="Wingdings" panose="05000000000000000000" pitchFamily="2" charset="2"/>
              <a:buChar char="ü"/>
            </a:pPr>
            <a:r>
              <a:rPr lang="fa-IR" sz="2400" b="1" dirty="0">
                <a:cs typeface="B Titr" panose="00000700000000000000" pitchFamily="2" charset="-78"/>
              </a:rPr>
              <a:t>شرکت برای ایجاد یک بازار رو به رشد جدید نیازمند ساختار فعالیتی جدید باشد.</a:t>
            </a:r>
          </a:p>
        </p:txBody>
      </p:sp>
    </p:spTree>
    <p:extLst>
      <p:ext uri="{BB962C8B-B14F-4D97-AF65-F5344CB8AC3E}">
        <p14:creationId xmlns:p14="http://schemas.microsoft.com/office/powerpoint/2010/main" val="1193476816"/>
      </p:ext>
    </p:extLst>
  </p:cSld>
  <p:clrMapOvr>
    <a:masterClrMapping/>
  </p:clrMapOvr>
  <p:transition advClick="0" advTm="300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fld id="{31C40925-BD56-4957-8E62-C87B07405052}" type="slidenum">
              <a:rPr kumimoji="0" lang="ar-SA" sz="1600">
                <a:solidFill>
                  <a:schemeClr val="bg2"/>
                </a:solidFill>
                <a:latin typeface="Albertus Extra Bold" pitchFamily="34" charset="0"/>
                <a:cs typeface="B Yekan" panose="00000400000000000000" pitchFamily="2" charset="-78"/>
              </a:rPr>
              <a:pPr eaLnBrk="1" hangingPunct="1"/>
              <a:t>99</a:t>
            </a:fld>
            <a:endParaRPr kumimoji="0" lang="en-US" sz="1600">
              <a:solidFill>
                <a:schemeClr val="bg2"/>
              </a:solidFill>
              <a:latin typeface="Albertus Extra Bold" pitchFamily="34" charset="0"/>
              <a:cs typeface="B Yekan" panose="00000400000000000000" pitchFamily="2" charset="-78"/>
            </a:endParaRPr>
          </a:p>
        </p:txBody>
      </p:sp>
      <p:sp>
        <p:nvSpPr>
          <p:cNvPr id="91139" name="Line 2"/>
          <p:cNvSpPr>
            <a:spLocks noChangeShapeType="1"/>
          </p:cNvSpPr>
          <p:nvPr/>
        </p:nvSpPr>
        <p:spPr bwMode="auto">
          <a:xfrm flipV="1">
            <a:off x="4713288" y="4198939"/>
            <a:ext cx="2030412" cy="14287"/>
          </a:xfrm>
          <a:prstGeom prst="line">
            <a:avLst/>
          </a:prstGeom>
          <a:noFill/>
          <a:ln w="76200" cmpd="dbl">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0" name="Oval 4"/>
          <p:cNvSpPr>
            <a:spLocks noChangeArrowheads="1"/>
          </p:cNvSpPr>
          <p:nvPr/>
        </p:nvSpPr>
        <p:spPr bwMode="auto">
          <a:xfrm>
            <a:off x="1933575" y="1323975"/>
            <a:ext cx="3240088" cy="21605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eaLnBrk="1" hangingPunct="1"/>
            <a:endParaRPr lang="fa-IR"/>
          </a:p>
        </p:txBody>
      </p:sp>
      <p:sp>
        <p:nvSpPr>
          <p:cNvPr id="91141" name="Text Box 5"/>
          <p:cNvSpPr txBox="1">
            <a:spLocks noChangeArrowheads="1"/>
          </p:cNvSpPr>
          <p:nvPr/>
        </p:nvSpPr>
        <p:spPr bwMode="auto">
          <a:xfrm>
            <a:off x="1962151" y="1844676"/>
            <a:ext cx="30972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600" b="1">
                <a:solidFill>
                  <a:schemeClr val="tx1"/>
                </a:solidFill>
                <a:latin typeface="B Homa" panose="00000400000000000000" pitchFamily="2" charset="-78"/>
                <a:cs typeface="B Homa" panose="00000400000000000000" pitchFamily="2" charset="-78"/>
              </a:defRPr>
            </a:lvl1pPr>
            <a:lvl2pPr marL="742950" indent="-285750" eaLnBrk="0" hangingPunct="0">
              <a:defRPr kumimoji="1" sz="2600" b="1">
                <a:solidFill>
                  <a:schemeClr val="tx1"/>
                </a:solidFill>
                <a:latin typeface="B Homa" panose="00000400000000000000" pitchFamily="2" charset="-78"/>
                <a:cs typeface="B Homa" panose="00000400000000000000" pitchFamily="2" charset="-78"/>
              </a:defRPr>
            </a:lvl2pPr>
            <a:lvl3pPr marL="1143000" indent="-228600" eaLnBrk="0" hangingPunct="0">
              <a:defRPr kumimoji="1" sz="2600" b="1">
                <a:solidFill>
                  <a:schemeClr val="tx1"/>
                </a:solidFill>
                <a:latin typeface="B Homa" panose="00000400000000000000" pitchFamily="2" charset="-78"/>
                <a:cs typeface="B Homa" panose="00000400000000000000" pitchFamily="2" charset="-78"/>
              </a:defRPr>
            </a:lvl3pPr>
            <a:lvl4pPr marL="1600200" indent="-228600" eaLnBrk="0" hangingPunct="0">
              <a:defRPr kumimoji="1" sz="2600" b="1">
                <a:solidFill>
                  <a:schemeClr val="tx1"/>
                </a:solidFill>
                <a:latin typeface="B Homa" panose="00000400000000000000" pitchFamily="2" charset="-78"/>
                <a:cs typeface="B Homa" panose="00000400000000000000" pitchFamily="2" charset="-78"/>
              </a:defRPr>
            </a:lvl4pPr>
            <a:lvl5pPr marL="2057400" indent="-228600" eaLnBrk="0" hangingPunct="0">
              <a:defRPr kumimoji="1" sz="2600" b="1">
                <a:solidFill>
                  <a:schemeClr val="tx1"/>
                </a:solidFill>
                <a:latin typeface="B Homa" panose="00000400000000000000" pitchFamily="2" charset="-78"/>
                <a:cs typeface="B Homa" panose="00000400000000000000" pitchFamily="2" charset="-78"/>
              </a:defRPr>
            </a:lvl5pPr>
            <a:lvl6pPr marL="25146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6pPr>
            <a:lvl7pPr marL="29718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7pPr>
            <a:lvl8pPr marL="34290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8pPr>
            <a:lvl9pPr marL="3886200" indent="-228600" algn="r" eaLnBrk="0" fontAlgn="base" hangingPunct="0">
              <a:spcBef>
                <a:spcPct val="0"/>
              </a:spcBef>
              <a:spcAft>
                <a:spcPct val="0"/>
              </a:spcAft>
              <a:defRPr kumimoji="1" sz="2600" b="1">
                <a:solidFill>
                  <a:schemeClr val="tx1"/>
                </a:solidFill>
                <a:latin typeface="B Homa" panose="00000400000000000000" pitchFamily="2" charset="-78"/>
                <a:cs typeface="B Homa" panose="00000400000000000000" pitchFamily="2" charset="-78"/>
              </a:defRPr>
            </a:lvl9pPr>
          </a:lstStyle>
          <a:p>
            <a:pPr algn="ctr" rtl="1" eaLnBrk="1" hangingPunct="1">
              <a:spcBef>
                <a:spcPct val="50000"/>
              </a:spcBef>
            </a:pPr>
            <a:r>
              <a:rPr kumimoji="0" lang="fa-IR" sz="4000" b="0">
                <a:latin typeface="Arial" panose="020B0604020202020204" pitchFamily="34" charset="0"/>
                <a:cs typeface="B Titr" panose="00000700000000000000" pitchFamily="2" charset="-78"/>
              </a:rPr>
              <a:t>استراتژی واگذاری</a:t>
            </a:r>
            <a:endParaRPr kumimoji="0" lang="en-US" sz="4000" b="0">
              <a:latin typeface="Arial" panose="020B0604020202020204" pitchFamily="34" charset="0"/>
              <a:cs typeface="B Titr" panose="00000700000000000000" pitchFamily="2" charset="-78"/>
            </a:endParaRPr>
          </a:p>
        </p:txBody>
      </p:sp>
      <p:sp>
        <p:nvSpPr>
          <p:cNvPr id="134150" name="Text Box 6"/>
          <p:cNvSpPr txBox="1">
            <a:spLocks noChangeArrowheads="1"/>
          </p:cNvSpPr>
          <p:nvPr/>
        </p:nvSpPr>
        <p:spPr bwMode="auto">
          <a:xfrm>
            <a:off x="2351088" y="3694113"/>
            <a:ext cx="2374900" cy="2489200"/>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100" u="sng">
              <a:latin typeface="Arial" pitchFamily="34" charset="0"/>
              <a:cs typeface="B Titr" pitchFamily="2" charset="-78"/>
            </a:endParaRPr>
          </a:p>
          <a:p>
            <a:pPr algn="ctr" rtl="1">
              <a:spcBef>
                <a:spcPct val="50000"/>
              </a:spcBef>
              <a:defRPr/>
            </a:pPr>
            <a:r>
              <a:rPr lang="fa-IR" sz="2800" u="sng">
                <a:latin typeface="Arial" pitchFamily="34" charset="0"/>
                <a:cs typeface="B Titr" pitchFamily="2" charset="-78"/>
              </a:rPr>
              <a:t>تعریف</a:t>
            </a:r>
          </a:p>
          <a:p>
            <a:pPr algn="ctr" rtl="1">
              <a:lnSpc>
                <a:spcPct val="150000"/>
              </a:lnSpc>
              <a:spcBef>
                <a:spcPct val="50000"/>
              </a:spcBef>
              <a:buFontTx/>
              <a:buChar char="•"/>
              <a:defRPr/>
            </a:pPr>
            <a:r>
              <a:rPr lang="fa-IR" sz="1900">
                <a:latin typeface="Arial" pitchFamily="34" charset="0"/>
                <a:cs typeface="B Titr" pitchFamily="2" charset="-78"/>
              </a:rPr>
              <a:t> فروش یک بخش و یا جزیی از شرکت </a:t>
            </a:r>
          </a:p>
          <a:p>
            <a:pPr algn="ctr" rtl="1">
              <a:lnSpc>
                <a:spcPct val="150000"/>
              </a:lnSpc>
              <a:spcBef>
                <a:spcPct val="50000"/>
              </a:spcBef>
              <a:buFontTx/>
              <a:buChar char="•"/>
              <a:defRPr/>
            </a:pPr>
            <a:endParaRPr lang="fa-IR" sz="1900">
              <a:latin typeface="Arial" pitchFamily="34" charset="0"/>
              <a:cs typeface="B Titr" pitchFamily="2" charset="-78"/>
            </a:endParaRPr>
          </a:p>
          <a:p>
            <a:pPr algn="ctr" rtl="1">
              <a:lnSpc>
                <a:spcPct val="150000"/>
              </a:lnSpc>
              <a:spcBef>
                <a:spcPct val="50000"/>
              </a:spcBef>
              <a:buFontTx/>
              <a:buChar char="•"/>
              <a:defRPr/>
            </a:pPr>
            <a:endParaRPr lang="fa-IR" sz="300">
              <a:latin typeface="Arial" pitchFamily="34" charset="0"/>
              <a:cs typeface="B Titr" pitchFamily="2" charset="-78"/>
            </a:endParaRPr>
          </a:p>
        </p:txBody>
      </p:sp>
      <p:sp>
        <p:nvSpPr>
          <p:cNvPr id="134151" name="Text Box 7"/>
          <p:cNvSpPr txBox="1">
            <a:spLocks noChangeArrowheads="1"/>
          </p:cNvSpPr>
          <p:nvPr/>
        </p:nvSpPr>
        <p:spPr bwMode="auto">
          <a:xfrm>
            <a:off x="6743701" y="1533526"/>
            <a:ext cx="3673475" cy="4633913"/>
          </a:xfrm>
          <a:prstGeom prst="rect">
            <a:avLst/>
          </a:prstGeom>
          <a:gradFill rotWithShape="0">
            <a:gsLst>
              <a:gs pos="0">
                <a:schemeClr val="bg1">
                  <a:alpha val="32001"/>
                </a:schemeClr>
              </a:gs>
              <a:gs pos="50000">
                <a:schemeClr val="bg1">
                  <a:gamma/>
                  <a:shade val="46275"/>
                  <a:invGamma/>
                  <a:alpha val="36000"/>
                </a:schemeClr>
              </a:gs>
              <a:gs pos="100000">
                <a:schemeClr val="bg1">
                  <a:alpha val="32001"/>
                </a:schemeClr>
              </a:gs>
            </a:gsLst>
            <a:lin ang="5400000" scaled="1"/>
          </a:gradFill>
          <a:ln w="57150" cap="rnd">
            <a:solidFill>
              <a:schemeClr val="tx1"/>
            </a:solidFill>
            <a:prstDash val="sysDot"/>
            <a:miter lim="800000"/>
            <a:headEnd/>
            <a:tailEnd/>
          </a:ln>
          <a:effectLst/>
        </p:spPr>
        <p:txBody>
          <a:bodyPr>
            <a:spAutoFit/>
          </a:bodyPr>
          <a:lstStyle/>
          <a:p>
            <a:pPr algn="ctr" rtl="1">
              <a:spcBef>
                <a:spcPct val="50000"/>
              </a:spcBef>
              <a:defRPr/>
            </a:pPr>
            <a:endParaRPr lang="fa-IR" sz="2400" u="sng" dirty="0">
              <a:latin typeface="Arial" pitchFamily="34" charset="0"/>
              <a:cs typeface="B Titr" pitchFamily="2" charset="-78"/>
            </a:endParaRPr>
          </a:p>
          <a:p>
            <a:pPr algn="ctr" rtl="1">
              <a:lnSpc>
                <a:spcPct val="75000"/>
              </a:lnSpc>
              <a:spcBef>
                <a:spcPct val="50000"/>
              </a:spcBef>
              <a:defRPr/>
            </a:pPr>
            <a:r>
              <a:rPr lang="fa-IR" sz="2800" u="sng" dirty="0">
                <a:latin typeface="Arial" pitchFamily="34" charset="0"/>
                <a:cs typeface="B Titr" pitchFamily="2" charset="-78"/>
              </a:rPr>
              <a:t>مثال</a:t>
            </a:r>
            <a:endParaRPr lang="fa-IR" sz="2000" dirty="0">
              <a:latin typeface="Times New Roman" pitchFamily="18" charset="0"/>
              <a:cs typeface="B Titr" pitchFamily="2" charset="-78"/>
            </a:endParaRPr>
          </a:p>
          <a:p>
            <a:pPr algn="ctr" rtl="1">
              <a:lnSpc>
                <a:spcPct val="75000"/>
              </a:lnSpc>
              <a:spcBef>
                <a:spcPct val="50000"/>
              </a:spcBef>
              <a:defRPr/>
            </a:pPr>
            <a:endParaRPr lang="fa-IR" sz="2400" dirty="0">
              <a:latin typeface="Times New Roman" pitchFamily="18" charset="0"/>
              <a:cs typeface="B Titr" pitchFamily="2" charset="-78"/>
            </a:endParaRPr>
          </a:p>
          <a:p>
            <a:pPr algn="ctr" rtl="1">
              <a:lnSpc>
                <a:spcPct val="145000"/>
              </a:lnSpc>
              <a:spcBef>
                <a:spcPct val="50000"/>
              </a:spcBef>
              <a:buFontTx/>
              <a:buChar char="•"/>
              <a:defRPr/>
            </a:pPr>
            <a:r>
              <a:rPr lang="fa-IR" sz="2300" dirty="0">
                <a:latin typeface="Times New Roman" pitchFamily="18" charset="0"/>
                <a:cs typeface="B Titr" pitchFamily="2" charset="-78"/>
              </a:rPr>
              <a:t> فروش بخش وسایل صوتی  - تصویری توسط شرکت جنرال الکتریک</a:t>
            </a:r>
            <a:endParaRPr lang="en-US" sz="2300" dirty="0">
              <a:latin typeface="Times New Roman" pitchFamily="18" charset="0"/>
              <a:cs typeface="B Titr" pitchFamily="2" charset="-78"/>
            </a:endParaRPr>
          </a:p>
          <a:p>
            <a:pPr algn="ctr" rtl="1">
              <a:lnSpc>
                <a:spcPct val="145000"/>
              </a:lnSpc>
              <a:spcBef>
                <a:spcPct val="50000"/>
              </a:spcBef>
              <a:defRPr/>
            </a:pPr>
            <a:endParaRPr lang="en-US" sz="1300" dirty="0">
              <a:latin typeface="Times New Roman" pitchFamily="18" charset="0"/>
              <a:cs typeface="B Titr" pitchFamily="2" charset="-78"/>
            </a:endParaRPr>
          </a:p>
          <a:p>
            <a:pPr algn="ctr" rtl="1">
              <a:lnSpc>
                <a:spcPct val="145000"/>
              </a:lnSpc>
              <a:spcBef>
                <a:spcPct val="50000"/>
              </a:spcBef>
              <a:defRPr/>
            </a:pPr>
            <a:endParaRPr lang="en-US" sz="1900" dirty="0">
              <a:latin typeface="Times New Roman" pitchFamily="18" charset="0"/>
              <a:cs typeface="B Titr" pitchFamily="2" charset="-78"/>
            </a:endParaRPr>
          </a:p>
          <a:p>
            <a:pPr algn="ctr" rtl="1">
              <a:lnSpc>
                <a:spcPct val="145000"/>
              </a:lnSpc>
              <a:spcBef>
                <a:spcPct val="50000"/>
              </a:spcBef>
              <a:defRPr/>
            </a:pPr>
            <a:endParaRPr lang="en-US" sz="1600" dirty="0">
              <a:latin typeface="Times New Roman" pitchFamily="18" charset="0"/>
              <a:cs typeface="B Titr" pitchFamily="2" charset="-78"/>
            </a:endParaRPr>
          </a:p>
        </p:txBody>
      </p:sp>
    </p:spTree>
    <p:extLst>
      <p:ext uri="{BB962C8B-B14F-4D97-AF65-F5344CB8AC3E}">
        <p14:creationId xmlns:p14="http://schemas.microsoft.com/office/powerpoint/2010/main" val="2115890936"/>
      </p:ext>
    </p:extLst>
  </p:cSld>
  <p:clrMapOvr>
    <a:masterClrMapping/>
  </p:clrMapOvr>
  <p:transition advClick="0" advTm="3000"/>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1202</TotalTime>
  <Words>14360</Words>
  <Application>Microsoft Office PowerPoint</Application>
  <PresentationFormat>Widescreen</PresentationFormat>
  <Paragraphs>2458</Paragraphs>
  <Slides>200</Slides>
  <Notes>5</Notes>
  <HiddenSlides>0</HiddenSlides>
  <MMClips>0</MMClips>
  <ScaleCrop>false</ScaleCrop>
  <HeadingPairs>
    <vt:vector size="6" baseType="variant">
      <vt:variant>
        <vt:lpstr>Fonts Used</vt:lpstr>
      </vt:variant>
      <vt:variant>
        <vt:i4>40</vt:i4>
      </vt:variant>
      <vt:variant>
        <vt:lpstr>Theme</vt:lpstr>
      </vt:variant>
      <vt:variant>
        <vt:i4>1</vt:i4>
      </vt:variant>
      <vt:variant>
        <vt:lpstr>Slide Titles</vt:lpstr>
      </vt:variant>
      <vt:variant>
        <vt:i4>200</vt:i4>
      </vt:variant>
    </vt:vector>
  </HeadingPairs>
  <TitlesOfParts>
    <vt:vector size="241" baseType="lpstr">
      <vt:lpstr>BatangChe</vt:lpstr>
      <vt:lpstr>Dotum</vt:lpstr>
      <vt:lpstr>_PDMS_Saleem_QuranFont</vt:lpstr>
      <vt:lpstr>Adobe Arabic</vt:lpstr>
      <vt:lpstr>Albertus Extra Bold</vt:lpstr>
      <vt:lpstr>Arial</vt:lpstr>
      <vt:lpstr>Arial Black</vt:lpstr>
      <vt:lpstr>Arial Narrow</vt:lpstr>
      <vt:lpstr>B Compset</vt:lpstr>
      <vt:lpstr>B Davat</vt:lpstr>
      <vt:lpstr>B Esfehan</vt:lpstr>
      <vt:lpstr>B Farnaz</vt:lpstr>
      <vt:lpstr>B Homa</vt:lpstr>
      <vt:lpstr>B Jadid</vt:lpstr>
      <vt:lpstr>B Kamran</vt:lpstr>
      <vt:lpstr>B Koodak</vt:lpstr>
      <vt:lpstr>B Nazanin</vt:lpstr>
      <vt:lpstr>B Tabassom</vt:lpstr>
      <vt:lpstr>B Titr</vt:lpstr>
      <vt:lpstr>B Traffic</vt:lpstr>
      <vt:lpstr>B Yekan</vt:lpstr>
      <vt:lpstr>B Zar</vt:lpstr>
      <vt:lpstr>Britannic Bold</vt:lpstr>
      <vt:lpstr>Calibri</vt:lpstr>
      <vt:lpstr>Century Gothic</vt:lpstr>
      <vt:lpstr>IranNastaliq</vt:lpstr>
      <vt:lpstr>Jadid</vt:lpstr>
      <vt:lpstr>Mitra</vt:lpstr>
      <vt:lpstr>Mj_Faraz</vt:lpstr>
      <vt:lpstr>Nazanin</vt:lpstr>
      <vt:lpstr>Sultan Adan</vt:lpstr>
      <vt:lpstr>Symbol</vt:lpstr>
      <vt:lpstr>Tahoma</vt:lpstr>
      <vt:lpstr>Times New Roman</vt:lpstr>
      <vt:lpstr>Titr</vt:lpstr>
      <vt:lpstr>Traffic</vt:lpstr>
      <vt:lpstr>Verdana</vt:lpstr>
      <vt:lpstr>Wingdings</vt:lpstr>
      <vt:lpstr>Wingdings 2</vt:lpstr>
      <vt:lpstr>Wingdings 3</vt:lpstr>
      <vt:lpstr>Wisp</vt:lpstr>
      <vt:lpstr>مدیریت استراتژیک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نمونه هایی از چشم انداز</vt:lpstr>
      <vt:lpstr>PowerPoint Presentation</vt:lpstr>
      <vt:lpstr>PowerPoint Presentation</vt:lpstr>
      <vt:lpstr>PowerPoint Presentation</vt:lpstr>
      <vt:lpstr>       مأموریت 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مثال شناسائی فرصت؛ شرکت بهمن دیزل</vt:lpstr>
      <vt:lpstr>PowerPoint Presentation</vt:lpstr>
      <vt:lpstr>PowerPoint Presentation</vt:lpstr>
      <vt:lpstr>مثال شناسائی تهدید؛ شرکت بهمن دیزل</vt:lpstr>
      <vt:lpstr>PowerPoint Presentation</vt:lpstr>
      <vt:lpstr>مثال از نقاط قوت شرکت بهمن دیزل</vt:lpstr>
      <vt:lpstr>PowerPoint Presentation</vt:lpstr>
      <vt:lpstr>مثال از نقاط ضعف شرکت بهمن دیزل</vt:lpstr>
      <vt:lpstr>PowerPoint Presentation</vt:lpstr>
      <vt:lpstr>PowerPoint Presentation</vt:lpstr>
      <vt:lpstr>PowerPoint Presentation</vt:lpstr>
      <vt:lpstr>مدل برنامه ريزي استراتژيك (دیوید)</vt:lpstr>
      <vt:lpstr>   استراتژی های شرکتی Corporate-Level</vt:lpstr>
      <vt:lpstr>   استراتژی های کسب و کار  ( استراتژی رقابتی) Business-Level</vt:lpstr>
      <vt:lpstr>   استراتژی های وظیفه ای  Functional-Level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RPM</dc:creator>
  <cp:lastModifiedBy>Sayed Ali</cp:lastModifiedBy>
  <cp:revision>65</cp:revision>
  <dcterms:created xsi:type="dcterms:W3CDTF">2018-10-09T05:39:00Z</dcterms:created>
  <dcterms:modified xsi:type="dcterms:W3CDTF">2019-01-30T08:00:59Z</dcterms:modified>
</cp:coreProperties>
</file>