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2"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4"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933923-1BF0-445A-9E59-982C161B80E4}" type="datetimeFigureOut">
              <a:rPr lang="en-US" smtClean="0"/>
              <a:pPr/>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933923-1BF0-445A-9E59-982C161B80E4}" type="datetimeFigureOut">
              <a:rPr lang="en-US" smtClean="0"/>
              <a:pPr/>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933923-1BF0-445A-9E59-982C161B80E4}" type="datetimeFigureOut">
              <a:rPr lang="en-US" smtClean="0"/>
              <a:pPr/>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933923-1BF0-445A-9E59-982C161B80E4}" type="datetimeFigureOut">
              <a:rPr lang="en-US" smtClean="0"/>
              <a:pPr/>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933923-1BF0-445A-9E59-982C161B80E4}" type="datetimeFigureOut">
              <a:rPr lang="en-US" smtClean="0"/>
              <a:pPr/>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933923-1BF0-445A-9E59-982C161B80E4}" type="datetimeFigureOut">
              <a:rPr lang="en-US" smtClean="0"/>
              <a:pPr/>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933923-1BF0-445A-9E59-982C161B80E4}" type="datetimeFigureOut">
              <a:rPr lang="en-US" smtClean="0"/>
              <a:pPr/>
              <a:t>5/17/2014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933923-1BF0-445A-9E59-982C161B80E4}" type="datetimeFigureOut">
              <a:rPr lang="en-US" smtClean="0"/>
              <a:pPr/>
              <a:t>5/17/2014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33923-1BF0-445A-9E59-982C161B80E4}" type="datetimeFigureOut">
              <a:rPr lang="en-US" smtClean="0"/>
              <a:pPr/>
              <a:t>5/17/2014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933923-1BF0-445A-9E59-982C161B80E4}" type="datetimeFigureOut">
              <a:rPr lang="en-US" smtClean="0"/>
              <a:pPr/>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933923-1BF0-445A-9E59-982C161B80E4}" type="datetimeFigureOut">
              <a:rPr lang="en-US" smtClean="0"/>
              <a:pPr/>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C2586-2C23-408B-9E06-86178A7A05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33923-1BF0-445A-9E59-982C161B80E4}" type="datetimeFigureOut">
              <a:rPr lang="en-US" smtClean="0"/>
              <a:pPr/>
              <a:t>5/17/2014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C2586-2C23-408B-9E06-86178A7A05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349"/>
            <a:ext cx="7772400" cy="2990851"/>
          </a:xfrm>
        </p:spPr>
        <p:txBody>
          <a:bodyPr>
            <a:normAutofit/>
          </a:bodyPr>
          <a:lstStyle/>
          <a:p>
            <a:r>
              <a:rPr lang="fa-IR" dirty="0" smtClean="0"/>
              <a:t>فصل یازدهم</a:t>
            </a:r>
            <a:br>
              <a:rPr lang="fa-IR" dirty="0" smtClean="0"/>
            </a:br>
            <a:r>
              <a:rPr lang="fa-IR" dirty="0" smtClean="0"/>
              <a:t/>
            </a:r>
            <a:br>
              <a:rPr lang="fa-IR" dirty="0" smtClean="0"/>
            </a:br>
            <a:r>
              <a:rPr lang="fa-IR" sz="4800" dirty="0" smtClean="0"/>
              <a:t>بروکراسی: نگاهی دقیق</a:t>
            </a:r>
            <a:endParaRPr lang="en-US" dirty="0"/>
          </a:p>
        </p:txBody>
      </p:sp>
      <p:sp>
        <p:nvSpPr>
          <p:cNvPr id="3" name="Subtitle 2"/>
          <p:cNvSpPr>
            <a:spLocks noGrp="1"/>
          </p:cNvSpPr>
          <p:nvPr>
            <p:ph type="subTitle" idx="1"/>
          </p:nvPr>
        </p:nvSpPr>
        <p:spPr>
          <a:xfrm>
            <a:off x="0" y="3886200"/>
            <a:ext cx="6400800" cy="1752600"/>
          </a:xfrm>
        </p:spPr>
        <p:txBody>
          <a:bodyPr/>
          <a:lstStyle/>
          <a:p>
            <a:pPr algn="r"/>
            <a:r>
              <a:rPr lang="fa-IR" dirty="0" smtClean="0">
                <a:solidFill>
                  <a:schemeClr val="tx1"/>
                </a:solidFill>
              </a:rPr>
              <a:t>گردآوری </a:t>
            </a:r>
            <a:r>
              <a:rPr lang="fa-IR" dirty="0" smtClean="0">
                <a:solidFill>
                  <a:schemeClr val="tx1"/>
                </a:solidFill>
              </a:rPr>
              <a:t>کنندگان: </a:t>
            </a:r>
          </a:p>
          <a:p>
            <a:pPr algn="r"/>
            <a:r>
              <a:rPr lang="fa-IR" dirty="0" smtClean="0">
                <a:solidFill>
                  <a:schemeClr val="tx1"/>
                </a:solidFill>
              </a:rPr>
              <a:t>مجید اخوان</a:t>
            </a:r>
          </a:p>
          <a:p>
            <a:pPr algn="r"/>
            <a:r>
              <a:rPr lang="fa-IR" dirty="0" smtClean="0">
                <a:solidFill>
                  <a:schemeClr val="tx1"/>
                </a:solidFill>
              </a:rPr>
              <a:t>نسرین علیزاده</a:t>
            </a:r>
            <a:r>
              <a:rPr lang="en-US" dirty="0" smtClean="0">
                <a:solidFill>
                  <a:schemeClr val="tx1"/>
                </a:solidFill>
              </a:rPr>
              <a:t>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 Arrow 2"/>
          <p:cNvSpPr/>
          <p:nvPr/>
        </p:nvSpPr>
        <p:spPr>
          <a:xfrm>
            <a:off x="6858000" y="381000"/>
            <a:ext cx="2286000" cy="1066800"/>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t>برخی جنبه های مثبت بروکراسی وبر</a:t>
            </a:r>
            <a:endParaRPr lang="en-US" b="1" dirty="0"/>
          </a:p>
        </p:txBody>
      </p:sp>
      <p:sp>
        <p:nvSpPr>
          <p:cNvPr id="6" name="Left-Right Arrow 5"/>
          <p:cNvSpPr/>
          <p:nvPr/>
        </p:nvSpPr>
        <p:spPr>
          <a:xfrm>
            <a:off x="3657600" y="3048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مثبت</a:t>
            </a:r>
            <a:endParaRPr lang="en-US" b="1" dirty="0"/>
          </a:p>
        </p:txBody>
      </p:sp>
      <p:sp>
        <p:nvSpPr>
          <p:cNvPr id="7" name="TextBox 6"/>
          <p:cNvSpPr txBox="1"/>
          <p:nvPr/>
        </p:nvSpPr>
        <p:spPr>
          <a:xfrm>
            <a:off x="5257800" y="76200"/>
            <a:ext cx="1556331" cy="923330"/>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حذف معیار های نا مناسب یا غلط در انتخاب کارکنان</a:t>
            </a:r>
            <a:endParaRPr lang="en-US" dirty="0">
              <a:solidFill>
                <a:schemeClr val="accent6">
                  <a:lumMod val="50000"/>
                </a:schemeClr>
              </a:solidFill>
            </a:endParaRPr>
          </a:p>
        </p:txBody>
      </p:sp>
      <p:sp>
        <p:nvSpPr>
          <p:cNvPr id="8" name="TextBox 7"/>
          <p:cNvSpPr txBox="1"/>
          <p:nvPr/>
        </p:nvSpPr>
        <p:spPr>
          <a:xfrm>
            <a:off x="685800" y="381000"/>
            <a:ext cx="2895600" cy="369332"/>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زدودن پارتی بازی از سازمان</a:t>
            </a:r>
            <a:endParaRPr lang="en-US" b="1" dirty="0">
              <a:solidFill>
                <a:schemeClr val="accent6">
                  <a:lumMod val="50000"/>
                </a:schemeClr>
              </a:solidFill>
            </a:endParaRPr>
          </a:p>
        </p:txBody>
      </p:sp>
      <p:sp>
        <p:nvSpPr>
          <p:cNvPr id="9" name="Left Arrow 8"/>
          <p:cNvSpPr/>
          <p:nvPr/>
        </p:nvSpPr>
        <p:spPr>
          <a:xfrm>
            <a:off x="6858000" y="1981200"/>
            <a:ext cx="2286000" cy="1066800"/>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t>دوره تصدی دائمی کارکنان</a:t>
            </a:r>
            <a:endParaRPr lang="en-US" b="1" dirty="0"/>
          </a:p>
        </p:txBody>
      </p:sp>
      <p:sp>
        <p:nvSpPr>
          <p:cNvPr id="10" name="TextBox 9"/>
          <p:cNvSpPr txBox="1"/>
          <p:nvPr/>
        </p:nvSpPr>
        <p:spPr>
          <a:xfrm>
            <a:off x="5301669" y="3657600"/>
            <a:ext cx="1556331" cy="1200329"/>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افزایش رفتار منصفانه با کارکنان و ایجاد ثبات در طی زمان</a:t>
            </a:r>
            <a:endParaRPr lang="en-US" b="1" dirty="0">
              <a:solidFill>
                <a:schemeClr val="accent6">
                  <a:lumMod val="50000"/>
                </a:schemeClr>
              </a:solidFill>
            </a:endParaRPr>
          </a:p>
        </p:txBody>
      </p:sp>
      <p:sp>
        <p:nvSpPr>
          <p:cNvPr id="11" name="Left-Right Arrow 10"/>
          <p:cNvSpPr/>
          <p:nvPr/>
        </p:nvSpPr>
        <p:spPr>
          <a:xfrm>
            <a:off x="3657600" y="18288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مثبت</a:t>
            </a:r>
            <a:endParaRPr lang="en-US" b="1" dirty="0"/>
          </a:p>
        </p:txBody>
      </p:sp>
      <p:sp>
        <p:nvSpPr>
          <p:cNvPr id="12" name="Left-Right Arrow 11"/>
          <p:cNvSpPr/>
          <p:nvPr/>
        </p:nvSpPr>
        <p:spPr>
          <a:xfrm>
            <a:off x="3657600" y="25908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منفی</a:t>
            </a:r>
            <a:endParaRPr lang="en-US" b="1" dirty="0"/>
          </a:p>
        </p:txBody>
      </p:sp>
      <p:sp>
        <p:nvSpPr>
          <p:cNvPr id="13" name="TextBox 12"/>
          <p:cNvSpPr txBox="1"/>
          <p:nvPr/>
        </p:nvSpPr>
        <p:spPr>
          <a:xfrm>
            <a:off x="0" y="1752600"/>
            <a:ext cx="3657600" cy="646331"/>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تعهد نسبت به سازمان- پرورش مهارت کاری- حمایت در قبال داوری مدیریت</a:t>
            </a:r>
            <a:endParaRPr lang="en-US" b="1" dirty="0">
              <a:solidFill>
                <a:schemeClr val="accent6">
                  <a:lumMod val="50000"/>
                </a:schemeClr>
              </a:solidFill>
            </a:endParaRPr>
          </a:p>
        </p:txBody>
      </p:sp>
      <p:sp>
        <p:nvSpPr>
          <p:cNvPr id="14" name="TextBox 13"/>
          <p:cNvSpPr txBox="1"/>
          <p:nvPr/>
        </p:nvSpPr>
        <p:spPr>
          <a:xfrm>
            <a:off x="0" y="2554069"/>
            <a:ext cx="3657600" cy="646331"/>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راضی بودن از وضع موجودی- عدم تلاش بیشتر به دلیل ضمانت شغلی</a:t>
            </a:r>
            <a:endParaRPr lang="en-US" b="1" dirty="0">
              <a:solidFill>
                <a:schemeClr val="accent6">
                  <a:lumMod val="50000"/>
                </a:schemeClr>
              </a:solidFill>
            </a:endParaRPr>
          </a:p>
        </p:txBody>
      </p:sp>
      <p:sp>
        <p:nvSpPr>
          <p:cNvPr id="15" name="Left Arrow 14"/>
          <p:cNvSpPr/>
          <p:nvPr/>
        </p:nvSpPr>
        <p:spPr>
          <a:xfrm>
            <a:off x="6858000" y="3657600"/>
            <a:ext cx="2286000" cy="1066800"/>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t>تدوین قوانین و مقررات</a:t>
            </a:r>
            <a:endParaRPr lang="en-US" b="1" dirty="0"/>
          </a:p>
        </p:txBody>
      </p:sp>
      <p:sp>
        <p:nvSpPr>
          <p:cNvPr id="16" name="Left Arrow 15"/>
          <p:cNvSpPr/>
          <p:nvPr/>
        </p:nvSpPr>
        <p:spPr>
          <a:xfrm>
            <a:off x="6858000" y="5334000"/>
            <a:ext cx="2286000" cy="1066800"/>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b="1" dirty="0" smtClean="0"/>
              <a:t>استفاده از سلسله مراتب عمومی</a:t>
            </a:r>
            <a:endParaRPr lang="en-US" b="1" dirty="0"/>
          </a:p>
        </p:txBody>
      </p:sp>
      <p:sp>
        <p:nvSpPr>
          <p:cNvPr id="17" name="TextBox 16"/>
          <p:cNvSpPr txBox="1"/>
          <p:nvPr/>
        </p:nvSpPr>
        <p:spPr>
          <a:xfrm>
            <a:off x="5257800" y="2048470"/>
            <a:ext cx="1556331" cy="923330"/>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حمایت کارکنان در برابر اختیار مطلق مدیران</a:t>
            </a:r>
            <a:endParaRPr lang="en-US" dirty="0">
              <a:solidFill>
                <a:schemeClr val="accent6">
                  <a:lumMod val="50000"/>
                </a:schemeClr>
              </a:solidFill>
            </a:endParaRPr>
          </a:p>
        </p:txBody>
      </p:sp>
      <p:sp>
        <p:nvSpPr>
          <p:cNvPr id="18" name="TextBox 17"/>
          <p:cNvSpPr txBox="1"/>
          <p:nvPr/>
        </p:nvSpPr>
        <p:spPr>
          <a:xfrm>
            <a:off x="5301669" y="5486400"/>
            <a:ext cx="1556331" cy="923330"/>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وجود خطوط فرمانروایی روشن و واضح</a:t>
            </a:r>
            <a:endParaRPr lang="en-US" dirty="0">
              <a:solidFill>
                <a:schemeClr val="accent6">
                  <a:lumMod val="50000"/>
                </a:schemeClr>
              </a:solidFill>
            </a:endParaRPr>
          </a:p>
        </p:txBody>
      </p:sp>
      <p:sp>
        <p:nvSpPr>
          <p:cNvPr id="19" name="Left-Right Arrow 18"/>
          <p:cNvSpPr/>
          <p:nvPr/>
        </p:nvSpPr>
        <p:spPr>
          <a:xfrm>
            <a:off x="3657600" y="36576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مثبت</a:t>
            </a:r>
            <a:endParaRPr lang="en-US" b="1" dirty="0"/>
          </a:p>
        </p:txBody>
      </p:sp>
      <p:sp>
        <p:nvSpPr>
          <p:cNvPr id="20" name="Left-Right Arrow 19"/>
          <p:cNvSpPr/>
          <p:nvPr/>
        </p:nvSpPr>
        <p:spPr>
          <a:xfrm>
            <a:off x="3657600" y="54102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مثبت</a:t>
            </a:r>
            <a:endParaRPr lang="en-US" b="1" dirty="0"/>
          </a:p>
        </p:txBody>
      </p:sp>
      <p:sp>
        <p:nvSpPr>
          <p:cNvPr id="21" name="Left-Right Arrow 20"/>
          <p:cNvSpPr/>
          <p:nvPr/>
        </p:nvSpPr>
        <p:spPr>
          <a:xfrm>
            <a:off x="3657600" y="43434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منفی</a:t>
            </a:r>
            <a:endParaRPr lang="en-US" b="1" dirty="0"/>
          </a:p>
        </p:txBody>
      </p:sp>
      <p:sp>
        <p:nvSpPr>
          <p:cNvPr id="22" name="Left-Right Arrow 21"/>
          <p:cNvSpPr/>
          <p:nvPr/>
        </p:nvSpPr>
        <p:spPr>
          <a:xfrm>
            <a:off x="3657600" y="6096000"/>
            <a:ext cx="1600200" cy="457200"/>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b="1" dirty="0" smtClean="0"/>
              <a:t>بعد منفی</a:t>
            </a:r>
            <a:endParaRPr lang="en-US" b="1" dirty="0"/>
          </a:p>
        </p:txBody>
      </p:sp>
      <p:sp>
        <p:nvSpPr>
          <p:cNvPr id="23" name="TextBox 22"/>
          <p:cNvSpPr txBox="1"/>
          <p:nvPr/>
        </p:nvSpPr>
        <p:spPr>
          <a:xfrm>
            <a:off x="0" y="6135469"/>
            <a:ext cx="3657600" cy="646331"/>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سلسه مراتب عمودی موجب فرار از مسئولیت می گردد</a:t>
            </a:r>
            <a:endParaRPr lang="en-US" b="1" dirty="0">
              <a:solidFill>
                <a:schemeClr val="accent6">
                  <a:lumMod val="50000"/>
                </a:schemeClr>
              </a:solidFill>
            </a:endParaRPr>
          </a:p>
        </p:txBody>
      </p:sp>
      <p:sp>
        <p:nvSpPr>
          <p:cNvPr id="24" name="TextBox 23"/>
          <p:cNvSpPr txBox="1"/>
          <p:nvPr/>
        </p:nvSpPr>
        <p:spPr>
          <a:xfrm>
            <a:off x="0" y="5257800"/>
            <a:ext cx="3657600" cy="923330"/>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سلسله مراتب عمودی حدود اختیار مدیران را مشخص می کند و چه کسی تصمیم گیرنده است</a:t>
            </a:r>
            <a:endParaRPr lang="en-US" b="1" dirty="0">
              <a:solidFill>
                <a:schemeClr val="accent6">
                  <a:lumMod val="50000"/>
                </a:schemeClr>
              </a:solidFill>
            </a:endParaRPr>
          </a:p>
        </p:txBody>
      </p:sp>
      <p:sp>
        <p:nvSpPr>
          <p:cNvPr id="25" name="TextBox 24"/>
          <p:cNvSpPr txBox="1"/>
          <p:nvPr/>
        </p:nvSpPr>
        <p:spPr>
          <a:xfrm>
            <a:off x="0" y="4419600"/>
            <a:ext cx="3657600" cy="369332"/>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ایجاد محدودیت ناشی از تعدد قوانین و مقررات</a:t>
            </a:r>
            <a:endParaRPr lang="en-US" b="1" dirty="0">
              <a:solidFill>
                <a:schemeClr val="accent6">
                  <a:lumMod val="50000"/>
                </a:schemeClr>
              </a:solidFill>
            </a:endParaRPr>
          </a:p>
        </p:txBody>
      </p:sp>
      <p:sp>
        <p:nvSpPr>
          <p:cNvPr id="26" name="TextBox 25"/>
          <p:cNvSpPr txBox="1"/>
          <p:nvPr/>
        </p:nvSpPr>
        <p:spPr>
          <a:xfrm>
            <a:off x="0" y="3581400"/>
            <a:ext cx="3657600" cy="646331"/>
          </a:xfrm>
          <a:prstGeom prst="rect">
            <a:avLst/>
          </a:prstGeom>
          <a:solidFill>
            <a:schemeClr val="bg1"/>
          </a:solidFill>
        </p:spPr>
        <p:txBody>
          <a:bodyPr wrap="square" rtlCol="0">
            <a:spAutoFit/>
          </a:bodyPr>
          <a:lstStyle/>
          <a:p>
            <a:pPr algn="r"/>
            <a:r>
              <a:rPr lang="fa-IR" b="1" dirty="0" smtClean="0">
                <a:solidFill>
                  <a:schemeClr val="accent6">
                    <a:lumMod val="50000"/>
                  </a:schemeClr>
                </a:solidFill>
              </a:rPr>
              <a:t>مقررات ابهام را کاهش میدهد و موجب یکنواختی در رفتار و اعمال می گردد</a:t>
            </a:r>
            <a:endParaRPr lang="en-US"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81800" y="1258669"/>
            <a:ext cx="2057400" cy="830997"/>
          </a:xfrm>
          <a:prstGeom prst="rect">
            <a:avLst/>
          </a:prstGeom>
          <a:noFill/>
        </p:spPr>
        <p:txBody>
          <a:bodyPr wrap="square" rtlCol="0">
            <a:spAutoFit/>
          </a:bodyPr>
          <a:lstStyle/>
          <a:p>
            <a:pPr algn="ctr"/>
            <a:r>
              <a:rPr lang="fa-IR" sz="2400" b="1" dirty="0" smtClean="0"/>
              <a:t>اعضاء و ویژگی های مدل وبر</a:t>
            </a:r>
            <a:endParaRPr lang="en-US" sz="2400" b="1" dirty="0"/>
          </a:p>
        </p:txBody>
      </p:sp>
      <p:cxnSp>
        <p:nvCxnSpPr>
          <p:cNvPr id="6" name="Straight Arrow Connector 5"/>
          <p:cNvCxnSpPr>
            <a:stCxn id="4" idx="1"/>
          </p:cNvCxnSpPr>
          <p:nvPr/>
        </p:nvCxnSpPr>
        <p:spPr>
          <a:xfrm rot="10800000">
            <a:off x="5334000" y="838200"/>
            <a:ext cx="1447800" cy="8359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057400" y="449759"/>
            <a:ext cx="3124200" cy="769441"/>
          </a:xfrm>
          <a:prstGeom prst="rect">
            <a:avLst/>
          </a:prstGeom>
          <a:noFill/>
        </p:spPr>
        <p:txBody>
          <a:bodyPr wrap="square" rtlCol="0">
            <a:spAutoFit/>
          </a:bodyPr>
          <a:lstStyle/>
          <a:p>
            <a:pPr algn="ctr"/>
            <a:r>
              <a:rPr lang="fa-IR" sz="2200" b="1" dirty="0" smtClean="0">
                <a:solidFill>
                  <a:srgbClr val="C00000"/>
                </a:solidFill>
              </a:rPr>
              <a:t>ویژگی های مربوط به ساختار و کارکرد سازمان</a:t>
            </a:r>
            <a:endParaRPr lang="en-US" sz="2200" b="1" dirty="0">
              <a:solidFill>
                <a:srgbClr val="C00000"/>
              </a:solidFill>
            </a:endParaRPr>
          </a:p>
        </p:txBody>
      </p:sp>
      <p:sp>
        <p:nvSpPr>
          <p:cNvPr id="8" name="TextBox 7"/>
          <p:cNvSpPr txBox="1"/>
          <p:nvPr/>
        </p:nvSpPr>
        <p:spPr>
          <a:xfrm>
            <a:off x="2133600" y="1447800"/>
            <a:ext cx="3124200" cy="1107996"/>
          </a:xfrm>
          <a:prstGeom prst="rect">
            <a:avLst/>
          </a:prstGeom>
          <a:noFill/>
        </p:spPr>
        <p:txBody>
          <a:bodyPr wrap="square" rtlCol="0">
            <a:spAutoFit/>
          </a:bodyPr>
          <a:lstStyle/>
          <a:p>
            <a:pPr algn="ctr"/>
            <a:r>
              <a:rPr lang="fa-IR" sz="2200" b="1" dirty="0" smtClean="0">
                <a:solidFill>
                  <a:srgbClr val="C00000"/>
                </a:solidFill>
              </a:rPr>
              <a:t>ویژگی های مربوط به روش ها و شیوه های پرداخت به ازای تلاش افراد </a:t>
            </a:r>
            <a:endParaRPr lang="en-US" sz="2200" b="1" dirty="0">
              <a:solidFill>
                <a:srgbClr val="C00000"/>
              </a:solidFill>
            </a:endParaRPr>
          </a:p>
        </p:txBody>
      </p:sp>
      <p:sp>
        <p:nvSpPr>
          <p:cNvPr id="9" name="TextBox 8"/>
          <p:cNvSpPr txBox="1"/>
          <p:nvPr/>
        </p:nvSpPr>
        <p:spPr>
          <a:xfrm>
            <a:off x="2209800" y="2625804"/>
            <a:ext cx="3048000" cy="1107996"/>
          </a:xfrm>
          <a:prstGeom prst="rect">
            <a:avLst/>
          </a:prstGeom>
          <a:noFill/>
        </p:spPr>
        <p:txBody>
          <a:bodyPr wrap="square" rtlCol="0">
            <a:spAutoFit/>
          </a:bodyPr>
          <a:lstStyle/>
          <a:p>
            <a:pPr algn="ctr"/>
            <a:r>
              <a:rPr lang="fa-IR" sz="2200" b="1" dirty="0" smtClean="0">
                <a:solidFill>
                  <a:srgbClr val="C00000"/>
                </a:solidFill>
              </a:rPr>
              <a:t>ویژگی های مربوط به حمایت هایی که از افراد سازمان می شود</a:t>
            </a:r>
            <a:endParaRPr lang="en-US" sz="2200" b="1" dirty="0">
              <a:solidFill>
                <a:srgbClr val="C00000"/>
              </a:solidFill>
            </a:endParaRPr>
          </a:p>
        </p:txBody>
      </p:sp>
      <p:cxnSp>
        <p:nvCxnSpPr>
          <p:cNvPr id="11" name="Straight Arrow Connector 10"/>
          <p:cNvCxnSpPr>
            <a:stCxn id="4" idx="1"/>
          </p:cNvCxnSpPr>
          <p:nvPr/>
        </p:nvCxnSpPr>
        <p:spPr>
          <a:xfrm rot="10800000" flipV="1">
            <a:off x="5334000" y="1674168"/>
            <a:ext cx="1447800" cy="4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1"/>
          </p:cNvCxnSpPr>
          <p:nvPr/>
        </p:nvCxnSpPr>
        <p:spPr>
          <a:xfrm rot="10800000" flipV="1">
            <a:off x="5257800" y="1674168"/>
            <a:ext cx="1524000" cy="12214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Nasim\Desktop\index.jpg"/>
          <p:cNvPicPr>
            <a:picLocks noChangeAspect="1" noChangeArrowheads="1"/>
          </p:cNvPicPr>
          <p:nvPr/>
        </p:nvPicPr>
        <p:blipFill>
          <a:blip r:embed="rId2"/>
          <a:srcRect/>
          <a:stretch>
            <a:fillRect/>
          </a:stretch>
        </p:blipFill>
        <p:spPr bwMode="auto">
          <a:xfrm>
            <a:off x="2514600" y="3724275"/>
            <a:ext cx="4114800" cy="31337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3" name="Bevel 2"/>
          <p:cNvSpPr/>
          <p:nvPr/>
        </p:nvSpPr>
        <p:spPr>
          <a:xfrm>
            <a:off x="6705600" y="2209800"/>
            <a:ext cx="2438400" cy="1219200"/>
          </a:xfrm>
          <a:prstGeom prst="beve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200" b="1" dirty="0" smtClean="0"/>
              <a:t>تبعات غیر کارکردی بروکراسی</a:t>
            </a:r>
            <a:endParaRPr lang="en-US" sz="2200" b="1" dirty="0" smtClean="0"/>
          </a:p>
          <a:p>
            <a:pPr algn="ctr"/>
            <a:endParaRPr lang="en-US" dirty="0"/>
          </a:p>
        </p:txBody>
      </p:sp>
      <p:cxnSp>
        <p:nvCxnSpPr>
          <p:cNvPr id="15" name="Straight Arrow Connector 14"/>
          <p:cNvCxnSpPr>
            <a:stCxn id="3" idx="4"/>
          </p:cNvCxnSpPr>
          <p:nvPr/>
        </p:nvCxnSpPr>
        <p:spPr>
          <a:xfrm rot="10800000">
            <a:off x="5105400" y="2819400"/>
            <a:ext cx="1600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TextBox 16"/>
          <p:cNvSpPr txBox="1"/>
          <p:nvPr/>
        </p:nvSpPr>
        <p:spPr>
          <a:xfrm>
            <a:off x="1752600" y="2590800"/>
            <a:ext cx="3352800" cy="400110"/>
          </a:xfrm>
          <a:prstGeom prst="rect">
            <a:avLst/>
          </a:prstGeom>
          <a:noFill/>
        </p:spPr>
        <p:txBody>
          <a:bodyPr wrap="square" rtlCol="0">
            <a:spAutoFit/>
          </a:bodyPr>
          <a:lstStyle/>
          <a:p>
            <a:pPr algn="r"/>
            <a:r>
              <a:rPr lang="fa-IR" sz="2000" b="1" dirty="0" smtClean="0">
                <a:solidFill>
                  <a:srgbClr val="002060"/>
                </a:solidFill>
                <a:effectLst>
                  <a:outerShdw blurRad="38100" dist="38100" dir="2700000" algn="tl">
                    <a:srgbClr val="000000">
                      <a:alpha val="43137"/>
                    </a:srgbClr>
                  </a:outerShdw>
                </a:effectLst>
              </a:rPr>
              <a:t>از خود بیگانگی کارکنان</a:t>
            </a:r>
            <a:endParaRPr lang="en-US" sz="2000" b="1" dirty="0">
              <a:solidFill>
                <a:srgbClr val="002060"/>
              </a:solidFill>
              <a:effectLst>
                <a:outerShdw blurRad="38100" dist="38100" dir="2700000" algn="tl">
                  <a:srgbClr val="000000">
                    <a:alpha val="43137"/>
                  </a:srgbClr>
                </a:outerShdw>
              </a:effectLst>
            </a:endParaRPr>
          </a:p>
        </p:txBody>
      </p:sp>
      <p:cxnSp>
        <p:nvCxnSpPr>
          <p:cNvPr id="19" name="Straight Arrow Connector 18"/>
          <p:cNvCxnSpPr>
            <a:stCxn id="3" idx="4"/>
          </p:cNvCxnSpPr>
          <p:nvPr/>
        </p:nvCxnSpPr>
        <p:spPr>
          <a:xfrm rot="10800000">
            <a:off x="5181600" y="838200"/>
            <a:ext cx="1524000" cy="1981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stCxn id="3" idx="4"/>
          </p:cNvCxnSpPr>
          <p:nvPr/>
        </p:nvCxnSpPr>
        <p:spPr>
          <a:xfrm rot="10800000">
            <a:off x="5181600" y="1828800"/>
            <a:ext cx="1524000" cy="990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295400" y="1600200"/>
            <a:ext cx="3810000" cy="400110"/>
          </a:xfrm>
          <a:prstGeom prst="rect">
            <a:avLst/>
          </a:prstGeom>
          <a:noFill/>
        </p:spPr>
        <p:txBody>
          <a:bodyPr wrap="square" rtlCol="0">
            <a:spAutoFit/>
          </a:bodyPr>
          <a:lstStyle/>
          <a:p>
            <a:pPr algn="r"/>
            <a:r>
              <a:rPr lang="fa-IR" sz="2000" b="1" dirty="0" smtClean="0">
                <a:solidFill>
                  <a:srgbClr val="002060"/>
                </a:solidFill>
                <a:effectLst>
                  <a:outerShdw blurRad="38100" dist="38100" dir="2700000" algn="tl">
                    <a:srgbClr val="000000">
                      <a:alpha val="43137"/>
                    </a:srgbClr>
                  </a:outerShdw>
                </a:effectLst>
              </a:rPr>
              <a:t>کاربرد نا مناسب قوانین و مقررات</a:t>
            </a:r>
            <a:endParaRPr lang="en-US" sz="2000" b="1" dirty="0">
              <a:solidFill>
                <a:srgbClr val="002060"/>
              </a:solidFill>
              <a:effectLst>
                <a:outerShdw blurRad="38100" dist="38100" dir="2700000" algn="tl">
                  <a:srgbClr val="000000">
                    <a:alpha val="43137"/>
                  </a:srgbClr>
                </a:outerShdw>
              </a:effectLst>
            </a:endParaRPr>
          </a:p>
        </p:txBody>
      </p:sp>
      <p:sp>
        <p:nvSpPr>
          <p:cNvPr id="24" name="TextBox 23"/>
          <p:cNvSpPr txBox="1"/>
          <p:nvPr/>
        </p:nvSpPr>
        <p:spPr>
          <a:xfrm>
            <a:off x="3429000" y="545068"/>
            <a:ext cx="1676400" cy="400110"/>
          </a:xfrm>
          <a:prstGeom prst="rect">
            <a:avLst/>
          </a:prstGeom>
          <a:noFill/>
        </p:spPr>
        <p:txBody>
          <a:bodyPr wrap="square" rtlCol="0">
            <a:spAutoFit/>
          </a:bodyPr>
          <a:lstStyle/>
          <a:p>
            <a:pPr algn="r"/>
            <a:r>
              <a:rPr lang="fa-IR" sz="2000" b="1" dirty="0" smtClean="0">
                <a:solidFill>
                  <a:srgbClr val="002060"/>
                </a:solidFill>
                <a:effectLst>
                  <a:outerShdw blurRad="38100" dist="38100" dir="2700000" algn="tl">
                    <a:srgbClr val="000000">
                      <a:alpha val="43137"/>
                    </a:srgbClr>
                  </a:outerShdw>
                </a:effectLst>
              </a:rPr>
              <a:t>جا به جایی هدف</a:t>
            </a:r>
            <a:endParaRPr lang="en-US" sz="2000" b="1" dirty="0">
              <a:solidFill>
                <a:srgbClr val="002060"/>
              </a:solidFill>
              <a:effectLst>
                <a:outerShdw blurRad="38100" dist="38100" dir="2700000" algn="tl">
                  <a:srgbClr val="000000">
                    <a:alpha val="43137"/>
                  </a:srgbClr>
                </a:outerShdw>
              </a:effectLst>
            </a:endParaRPr>
          </a:p>
        </p:txBody>
      </p:sp>
      <p:sp>
        <p:nvSpPr>
          <p:cNvPr id="29" name="TextBox 28"/>
          <p:cNvSpPr txBox="1"/>
          <p:nvPr/>
        </p:nvSpPr>
        <p:spPr>
          <a:xfrm>
            <a:off x="2057400" y="3593068"/>
            <a:ext cx="3048000" cy="400110"/>
          </a:xfrm>
          <a:prstGeom prst="rect">
            <a:avLst/>
          </a:prstGeom>
          <a:noFill/>
        </p:spPr>
        <p:txBody>
          <a:bodyPr wrap="square" rtlCol="0">
            <a:spAutoFit/>
          </a:bodyPr>
          <a:lstStyle/>
          <a:p>
            <a:pPr algn="r"/>
            <a:r>
              <a:rPr lang="fa-IR" sz="2000" b="1" dirty="0" smtClean="0">
                <a:solidFill>
                  <a:srgbClr val="002060"/>
                </a:solidFill>
                <a:effectLst>
                  <a:outerShdw blurRad="38100" dist="38100" dir="2700000" algn="tl">
                    <a:srgbClr val="000000">
                      <a:alpha val="43137"/>
                    </a:srgbClr>
                  </a:outerShdw>
                </a:effectLst>
              </a:rPr>
              <a:t>تمرکز قدرت</a:t>
            </a:r>
            <a:endParaRPr lang="en-US" sz="2000" b="1" dirty="0">
              <a:solidFill>
                <a:srgbClr val="002060"/>
              </a:solidFill>
              <a:effectLst>
                <a:outerShdw blurRad="38100" dist="38100" dir="2700000" algn="tl">
                  <a:srgbClr val="000000">
                    <a:alpha val="43137"/>
                  </a:srgbClr>
                </a:outerShdw>
              </a:effectLst>
            </a:endParaRPr>
          </a:p>
        </p:txBody>
      </p:sp>
      <p:sp>
        <p:nvSpPr>
          <p:cNvPr id="30" name="TextBox 29"/>
          <p:cNvSpPr txBox="1"/>
          <p:nvPr/>
        </p:nvSpPr>
        <p:spPr>
          <a:xfrm>
            <a:off x="838200" y="4659868"/>
            <a:ext cx="4267200" cy="400110"/>
          </a:xfrm>
          <a:prstGeom prst="rect">
            <a:avLst/>
          </a:prstGeom>
          <a:noFill/>
        </p:spPr>
        <p:txBody>
          <a:bodyPr wrap="square" rtlCol="0">
            <a:spAutoFit/>
          </a:bodyPr>
          <a:lstStyle/>
          <a:p>
            <a:pPr algn="r"/>
            <a:r>
              <a:rPr lang="fa-IR" sz="2000" b="1" dirty="0" smtClean="0">
                <a:solidFill>
                  <a:srgbClr val="002060"/>
                </a:solidFill>
                <a:effectLst>
                  <a:outerShdw blurRad="38100" dist="38100" dir="2700000" algn="tl">
                    <a:srgbClr val="000000">
                      <a:alpha val="43137"/>
                    </a:srgbClr>
                  </a:outerShdw>
                </a:effectLst>
              </a:rPr>
              <a:t>سرخوردگی ارباب رجوع بروکراسی</a:t>
            </a:r>
            <a:endParaRPr lang="en-US" sz="2000" b="1" dirty="0">
              <a:solidFill>
                <a:srgbClr val="002060"/>
              </a:solidFill>
              <a:effectLst>
                <a:outerShdw blurRad="38100" dist="38100" dir="2700000" algn="tl">
                  <a:srgbClr val="000000">
                    <a:alpha val="43137"/>
                  </a:srgbClr>
                </a:outerShdw>
              </a:effectLst>
            </a:endParaRPr>
          </a:p>
        </p:txBody>
      </p:sp>
      <p:cxnSp>
        <p:nvCxnSpPr>
          <p:cNvPr id="33" name="Straight Arrow Connector 32"/>
          <p:cNvCxnSpPr>
            <a:stCxn id="3" idx="4"/>
            <a:endCxn id="29" idx="3"/>
          </p:cNvCxnSpPr>
          <p:nvPr/>
        </p:nvCxnSpPr>
        <p:spPr>
          <a:xfrm rot="10800000" flipV="1">
            <a:off x="5105400" y="2819399"/>
            <a:ext cx="1600200" cy="9737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Straight Arrow Connector 34"/>
          <p:cNvCxnSpPr>
            <a:stCxn id="3" idx="4"/>
            <a:endCxn id="30" idx="3"/>
          </p:cNvCxnSpPr>
          <p:nvPr/>
        </p:nvCxnSpPr>
        <p:spPr>
          <a:xfrm rot="10800000" flipV="1">
            <a:off x="5105400" y="2819399"/>
            <a:ext cx="1600200" cy="20405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5" name="Straight Arrow Connector 74"/>
          <p:cNvCxnSpPr>
            <a:stCxn id="24" idx="1"/>
          </p:cNvCxnSpPr>
          <p:nvPr/>
        </p:nvCxnSpPr>
        <p:spPr>
          <a:xfrm rot="10800000">
            <a:off x="2133600" y="685801"/>
            <a:ext cx="1295400" cy="593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7" name="Straight Arrow Connector 76"/>
          <p:cNvCxnSpPr>
            <a:stCxn id="24" idx="1"/>
          </p:cNvCxnSpPr>
          <p:nvPr/>
        </p:nvCxnSpPr>
        <p:spPr>
          <a:xfrm rot="10800000" flipV="1">
            <a:off x="2590800" y="745122"/>
            <a:ext cx="838200" cy="32167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0" name="Straight Arrow Connector 79"/>
          <p:cNvCxnSpPr>
            <a:stCxn id="24" idx="1"/>
          </p:cNvCxnSpPr>
          <p:nvPr/>
        </p:nvCxnSpPr>
        <p:spPr>
          <a:xfrm rot="10800000">
            <a:off x="2667000" y="381001"/>
            <a:ext cx="762000" cy="3641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1" name="TextBox 80"/>
          <p:cNvSpPr txBox="1"/>
          <p:nvPr/>
        </p:nvSpPr>
        <p:spPr>
          <a:xfrm>
            <a:off x="1371600" y="76200"/>
            <a:ext cx="1447800" cy="384721"/>
          </a:xfrm>
          <a:prstGeom prst="rect">
            <a:avLst/>
          </a:prstGeom>
          <a:noFill/>
        </p:spPr>
        <p:txBody>
          <a:bodyPr wrap="square" rtlCol="0">
            <a:spAutoFit/>
          </a:bodyPr>
          <a:lstStyle/>
          <a:p>
            <a:r>
              <a:rPr lang="fa-IR" sz="1900" b="1" dirty="0" smtClean="0">
                <a:solidFill>
                  <a:schemeClr val="tx2">
                    <a:lumMod val="50000"/>
                  </a:schemeClr>
                </a:solidFill>
              </a:rPr>
              <a:t>رابرت مرتون</a:t>
            </a:r>
            <a:endParaRPr lang="en-US" sz="1900" b="1" dirty="0">
              <a:solidFill>
                <a:schemeClr val="tx2">
                  <a:lumMod val="50000"/>
                </a:schemeClr>
              </a:solidFill>
            </a:endParaRPr>
          </a:p>
        </p:txBody>
      </p:sp>
      <p:sp>
        <p:nvSpPr>
          <p:cNvPr id="82" name="TextBox 81"/>
          <p:cNvSpPr txBox="1"/>
          <p:nvPr/>
        </p:nvSpPr>
        <p:spPr>
          <a:xfrm>
            <a:off x="838200" y="529679"/>
            <a:ext cx="1447800" cy="384721"/>
          </a:xfrm>
          <a:prstGeom prst="rect">
            <a:avLst/>
          </a:prstGeom>
          <a:noFill/>
        </p:spPr>
        <p:txBody>
          <a:bodyPr wrap="square" rtlCol="0">
            <a:spAutoFit/>
          </a:bodyPr>
          <a:lstStyle/>
          <a:p>
            <a:r>
              <a:rPr lang="fa-IR" sz="1900" b="1" dirty="0" smtClean="0">
                <a:solidFill>
                  <a:schemeClr val="tx2">
                    <a:lumMod val="50000"/>
                  </a:schemeClr>
                </a:solidFill>
              </a:rPr>
              <a:t>فیلیپ سلزنیک</a:t>
            </a:r>
            <a:endParaRPr lang="en-US" sz="1900" b="1" dirty="0">
              <a:solidFill>
                <a:schemeClr val="tx2">
                  <a:lumMod val="50000"/>
                </a:schemeClr>
              </a:solidFill>
            </a:endParaRPr>
          </a:p>
        </p:txBody>
      </p:sp>
      <p:sp>
        <p:nvSpPr>
          <p:cNvPr id="83" name="TextBox 82"/>
          <p:cNvSpPr txBox="1"/>
          <p:nvPr/>
        </p:nvSpPr>
        <p:spPr>
          <a:xfrm>
            <a:off x="1371600" y="986879"/>
            <a:ext cx="1447800" cy="384721"/>
          </a:xfrm>
          <a:prstGeom prst="rect">
            <a:avLst/>
          </a:prstGeom>
          <a:noFill/>
        </p:spPr>
        <p:txBody>
          <a:bodyPr wrap="square" rtlCol="0">
            <a:spAutoFit/>
          </a:bodyPr>
          <a:lstStyle/>
          <a:p>
            <a:r>
              <a:rPr lang="fa-IR" sz="1900" b="1" dirty="0" smtClean="0">
                <a:solidFill>
                  <a:schemeClr val="tx2">
                    <a:lumMod val="50000"/>
                  </a:schemeClr>
                </a:solidFill>
              </a:rPr>
              <a:t>آلوین گولدنر</a:t>
            </a:r>
            <a:endParaRPr lang="en-US" sz="1900" b="1"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924580"/>
            <a:ext cx="5715000" cy="523220"/>
          </a:xfrm>
          <a:prstGeom prst="rect">
            <a:avLst/>
          </a:prstGeom>
          <a:noFill/>
        </p:spPr>
        <p:txBody>
          <a:bodyPr wrap="square" rtlCol="0">
            <a:spAutoFit/>
          </a:bodyPr>
          <a:lstStyle/>
          <a:p>
            <a:pPr algn="ctr"/>
            <a:r>
              <a:rPr lang="fa-IR" sz="2800" b="1" dirty="0" smtClean="0"/>
              <a:t>آیا زمان مرگ بروکراسی رسیده است؟</a:t>
            </a:r>
            <a:endParaRPr lang="en-US" sz="2800" b="1" dirty="0"/>
          </a:p>
        </p:txBody>
      </p:sp>
      <p:sp>
        <p:nvSpPr>
          <p:cNvPr id="2050" name="AutoShape 2" descr="data:image/jpeg;base64,/9j/4AAQSkZJRgABAQAAAQABAAD/2wCEAAkGBxMSEhQSExMWFRQXGBgaFxUWFRsXFxoVFxsgFhUVFxQYHyggGBolHRoVITEhJSkrLi4uGCAzODMtNygtLi0BCgoKBQUFDgUFDisZExkrKysrKysrKysrKysrKysrKysrKysrKysrKysrKysrKysrKysrKysrKysrKysrKysrK//AABEIAJoBRwMBIgACEQEDEQH/xAAbAAEAAgMBAQAAAAAAAAAAAAAABQYDBAcCAf/EAEcQAAEDAgMEBQgGCQMDBQAAAAEAAgMEERIhMQUTQVEGFiJh0VJUcYGRk5TTBzJ0tMTwFBUjJFNzobHBM0LxQ4KSFzRiouH/xAAUAQEAAAAAAAAAAAAAAAAAAAAA/8QAFBEBAAAAAAAAAAAAAAAAAAAAAP/aAAwDAQACEQMRAD8AqHSvpJUU1RuIdwyNsNKQ00lM83fTRvcS58RcSXOcczxUR13rfKg+CpPkrY6b0Ukla/A3FaGjvmBrSRW1Kgv1PP8Awz/5N8UEr13rfKg+CpPkp13rfKg+CpPkqJ/VM/8ADPtb4p+qZv4Z9rfFBLdd63yoPgqT5Kdd63yoPgqT5Kif1TP/AAz7W+K+fqqb+Gfa3xQS/Xet8qD4Kk+SnXet8qD4Kk+SokbKm/hn/wAm+K8nZk38M+1vigmOu9b5UHwVJ8lOu9b5UHwVJ8lQx2dL5B9rfFBs6XyD7W+KCZ671vlQfBUnyU671vlQfBUnyVC/q+XyD7W+KfoEnkf1Higmuu9b5UHwVJ8lOu9b5UHwVJ8lQE0DmWxC19MwdNdFjQWPrvW+VB8FSfJTrvW+VB8FSfJVcRBY+u9b5UHwVJ8lOu9b5UHwVJ8lVxEFj671vlQfBUnyU671vlQfBUnyVXEQWPrvW+VB8FSfJTrvW+VB8FSfJVcRBY+u9b5UHwVJ8lOu9b5UHwVJ8lVxEFj671vlQfBUnyU671vlQfBUnyVXEQWPrvW+VB8FSfJTrvW+VB8FSfJVcRBY+u9b5UHwVJ8lOu9b5UHwVJ8lVxEFj671vlQfBUnyU671vlQfBUnyVXEQWPrvW+VB8FSfJTrvW+VB8FSfJVcRBY+u9b5UHwVJ8lOu9b5UHwVJ8lVxEFj671vlQfBUnyU671vlQfBUnyVXEQWPrvW+VB8FSfJTrvW+VB8FSfJVcRBfujW3JaxtXHUCF7W04e21LBGQ8VEDLh0cbT9V7ha9s18Ud9H2tb9k/FU6IJzaTb1k/wDJofukawOC2a8/vk/8mh+6RrybINV7FhGqkpoxZedmbPxvGdmg9o2z9AFjmg1mUUrycDHG2thovD4HNtiBF+B19i6v0f6PtLAHtDWZYY24nGx0OH6o45m/p5S9f0Yge3AQdLAloBHrAH5ug4f9W+Xd6+S1nuXWp+hDACwNGHTFe7sz6B7O5Uba3RCoiOmJtwOyL2BNr/8AKCrPcvIkUpU7DmDS8MdhBsSefEd5BUOUH0uXkuXly8koNHax+p/3f4Uet7an+31/4WigIiICIiAiIgIiICIiAiIgIiICIiAiIgIiICIiAiIgIiILZ9H2tb9k/FU6J9H2tb9k/FU6IJ6vbesn/k0P3SNI41kqh++T/wAqh+6Rr05qDJR07XEl7gBYgXAJzyxWdYWB5lXbo3syMhhJMgt2W4LNvxJ4H2qn0UDnFpAxHRreZ1vbkCr5DIWMO8kvzFxfvaSf7ILlT1DWsyDQcshz5rVNfjucvUqzVbejZDcWAA/29+WfJQ9Pt2/1Mv63/wAckF7irQcx+fFYHUzH3xHLK9+IHD2qsU9fI+1z/RbLpHEZud7UGfpTspskIjjPA+g88lxXbFBuHvYb3a62eufeF2L9ZOYBcAga319KrXTHZDJGOkja0yAXc06kDMkHXS+tx3IOXPesONe6qwcbaXy9C1S5Bh2gfq+v/C01s1h09a1kBERAREQEREBERAREQEREBERAREQEREBERAREQEREBERBbPo+1rfsn4qnRPo+1rfsn4qnRBZpR++T/wAqg+6RrM9yxub+91H8qg+6RraZF2gSMvzmg26GdzO03slxt6u48BwUrU0BkhxXJYB28IwkZZHPW2q1dn0mriTYXJIy00A9a19obTLWmMlwtfJpIHo/ugxbUEbaciNxIt/uzN/855qH2PUHCLHMfnPkFIBwNHfO2Jw7+Fv7qv7PcS5zBYE5i+l+H9c0F+2RU4ha49F7/wCR/ZSwfx9H+4j/AAub0W3qmFwc/E5g4hjg2w+sQSAHK60+24pYjM0f8/kINnaGYuNO43WN1V2Gkt7Q0PA21B/PFV2HpsyWQxFlhcgOHdkSp6ZwMTBxz453GRP55IKB0r2a3G6zcrk3HAHmONrcwqhMzCbcvzcLpm2qaOXiMR+rc2BOmR0va+XH2rnm2v8AVPZw8CNAC3I/2QRdVw9a11nqeHrWBARWDoTsyOone2Voe1lPPIGmTdNL42FzA6S4wtvqSQFKbZ6DOFSW07miJ0r2MxuLiCymZVvIeG2ezC8hrhqADxugpaK10PQWaV+Bs0VxHFJJZszt2KgMdA1wbH2nOEgPZuGhrrkWX2i6BTy4cMseL9IFO9pbKAyQue0ftDGGPF43XwF1rhBU0U9S9F3uibPJLFDCYmymR2NwbvJZII48DGlxeXRPOQsAL34LJB0UJdTsdUxNfPGJWsEc8jhG76pIjiNybOyF7YSTZBXUVn6lyNkZDJUQRyyTPhijO8cXuZKadz8TWENZvA4AuIvhK06TYUjaqihkaxzqgwuETnOaMMsuBscrmjEy4FyW5gOFs0EIimNu7BdSshe97CZm7xsbRJ2WHMftHNDH20IDiQcjxU83onTMikc+pZc0VPOHubNaF0s8TSS1jLvBY9zQLOz1tkUFJRWqp6A1UcVRI8sG5dMMIxnG2ndgle14bhaL6BxBdhdYZZ+ejvRxr4nVE7mhroK0wRnHje+ngc/eAsGFrWPw/WIuQRY2QVdFbaroDPEYhLIxmNxYbRzvLJQwSbvCyMmQ4Tqy7QWuBOWe9sboXG2opWVErHufWz00kI3gBFOWNcWvDRxcScxkW2zxABREUrW7BeySnjY9k5qWMdC6PEA7G90IbaRrSDjY4ZjkeKsuy+h8cRmlnmp544opyLGfd/pED443skDGteWt3rTlbFibwvYKKil9kbDdVMqJGPYwxMkkMeGV3YYx0rrPDXNYMLXAY3Aki3epv6Q9h09KIjCzBilmae0512sipntHaJ0Mkn/kgpqK01XQp8RdvKiFjI4o5JZC2YsYJSGxBto7y4i7IsuOy7PLPFV9CqiIkPdGCBWEi50omh0tjbPECMP9bIK2ittR0Ana4N38DiHuZMQZA2EtiNQ5z3OYLtEbXOu2+YtqvG1+jsZq6Olp3sG/gp7SEvDHyyg9vtDE0ONsrC19AgqqK00nQKrk3f8Apt3kcUjcTiOzM5wAccOTmtjkkcM7NbxOSwzdEXCN84qYDTtibI2a0tnh73xNY1m7xB28jc0ggWyOiCuIrZ9InRltFPeNzd1I6TdxjHiYI8INzIO0CXEBwJF2uF8lU0Fs+j7Wt+yfiqdE+j7Wt+yfiqdEFtjP73UfyqD7pGtzeW0yPP8A50UbI61ZUfyqD7pGttpugsVBtCMssbuflnnqchnyVP6Y1pbK1osAQ5zieYsAL+32qa2cxrWm7iCOFyQeVhbLjfPiq50utI5zRqy1zxse70/3QeP160QbseUCfR+bexfYqMPiLoyWvdcYuAByyIzGQI04qvzi2XIKw9E6yzC12Yvx/P5ug29m7NtC5km9Lg4uDi+2VrYSbWI4319V1vdEIY5aaaDQtfcEGxzuGkH02X3pDXNjp3c3ZNH50Glyoz6PK5gdKyRwDnX9fIhBmp9jvj7LZnuwuuWPtpcBwDSBY2x5g53srFUVID4wDoRfucDfXkQQsrZWyDGLFzTZ359Fj61AMJMwA7XaLvVqR6gg1+l8u7ccI7FyLHSxzbb1F39lUdtVe8bjJbd2EYRrdos57uVzb2lWrpHMwWLo8YPrLXDUW71R9ozh7i4Nwjg3gBwAQR1Rw9awrNUHT1rCgkNibWdSyOe1jJMcckTmSYsJZK3A8dhzXA2OoKm29Pagf9GnOEkxdmQCEGBtKWRASAYd0xos7FmL6lVREFhpel8zHyuLI3NligifGTKxtqZjY4nB0cjXtcAwXs6xxOysctum6f1EbYmsigG6MGF1pScNOXGNhaZcNrPeDYAm973zVTRBZHdL3lhiNNTmAxMjEH7bABFI+aN4fvd5iDpZM8WYdayx0nS2Zjmu3cTgKZlLhO8aDEx4kaSWSNdixNF7EAi4tYqvogstZ0ndVuYJ2wxOEr5G1LGymSHeSmoeGMElnjeOcQHAkYjnxGHa3SZ0m0jtBjQC2ZkkTHDINhLd01waeTG3AI42UAiCWr9vvlp46XdxsjY8yHDvC50rm4XPO8e4NvqWsDRfO2lstV0mkfCYTHEL08dO6QB+N0UUjJY73fhDgY2i4bmCb8CIREFk2x0ymqo5I5o4jjkkkDhvWlhldje1rRJhcMWYxh1rlYdndKpIoBBuoZA1tQyN8gkxsZVMwTsGCRrSCCSMQNiTZQKILVN06mfI6V0MLnvidFKS6cbxrsBLrNmG7deNpO7w3u69wbLwOm829E25gMjamWpY60vZkmw71oG8sWOLGmxuRnYi6rCIJB22JcVK4YWupWtbE4DPsSvna51yQTieeQsBkpOt6YyyNkY2GCJkjZg5kbX2xVD2SSyAveTjJijA4AC1uKriIJ3ZHSiSngfTtjiexxlN37y4M8X6PJbdyNDuxpiBsbkarx0h6SzVoaJWxtwuc8FgcDd7I43XxOOVoWH0k8MhCogs/XWTcimNPTmmDS3cEzlpJe2UOxmXeAhzBYBwbZzssyUm6cVD2yCRkL3P/SbSlr8bG1YwzsYGvDbZZYmkhVhEFo69VGOR5jhO8kMj2Fr8DsULqZ0ZGO+AxuOV73sbqM2pt580sMwYyF0LImRiLHZohN4z+0c4kjLO/BRSILbN9IdY57XkQjDOZg0MOHNm63NsX+kGF4DdRvHZqPrulEkkL6cRRRwuZGwRsD+w2KR0wwue8kuc97y4uve/BQSILJt3pe+sDjUQQvlOJrJbPDo43EHAwYs8JBwlxdhD3jMEWraIgtn0fa1v2T8VTon0fa1v2T8VTogss4P6ZPb+FQ/dI1txtIWNv/u6j+VQfdI1KxNCDTjhde97LV2xs/eB8lsDsPac0AXaBxyJOg4qVdUsabKA6d7XDWGnbdrrNxeg52v6B/VBTzNiJtoP6qQoarC2IDI4yXHmMrKAZNa/f/dZv0m4Hcgve1KyGUta8jMA5nh+b/myitk7LpWkSmTFqcNwBrYaH0mygaWjdM61766lWnZnQd1ruLSLX1z5ILXTPY6MyssOyMTRpZuQNuYGXoHcqnsna8cb3h5cQXZPIsbWtpyzHHRb1VRyxxzR07XPLmgEA6XyNgTmbXyHcqJM1zSQ4FpGoIsfYgsG3trtka1jOzrjIP1rm4v3qrzHkvResbig15xp61iWao4etYUBERAREQEREBERBNQ0Df0JjxHjqKioMMOvZbE1jn4QDYue+aJtzwa7mrBX9EqeKeVrC6SEUVTIx5JH7xTYoZDcajeRucB5L2qJ2Dt9kELLsDp6aoM9PiBLCZGCOQOt9UtdHDIOZaQkXTSo3RilJqHFtQwSzSPfI1lRG2N7ASdAWNeBzvzKCS250DeKmf8AR3xGnZPUMJxSHcCHt4JbsxuOC1sAfc5XJWCj6AymZkU00MQdUspwcTnOe5wjfeJoZn2JWOGLDrY2WX/1ElErnxwRxskfNJNG2SS8klQAJH73FijsAMIbbDnrdRjelkjXxObG0bqrNU0Oe95LyI24HPeS5zbRDO9+0UHnoxseOasMDyJmNjneDHJu2vdFC6RgEsjRgaXNALiBbPgtyToyZWF7GRU7GOqXPe+pdMBHDuGuaTGxwdhdMCCwEuxkW7IvE7O2u2CodMyBu7cyWPcF7y3dzRmJ7d5fFezjndbfWkthkp4oI44ntmaG4nuLROYC+znG5saZtr+We5B92n0Qmp2udNLCwNmMAzkcHPAY4uDmMLQ3DI19nFriA6wNlu1nQKUS1LIZYpGwySxNcS8Okkha6R8YGCwe1jQTchl3ABxK19odMXysqhuWNfVYBI8PkIwx4C20RODGCwWfa4DnW1Wet6cukZUx/o7WNqJHyuDJpm2nlbhlebOGNrrNOB2QwjvQe67oPM6STBuIrPexkJle9znxwNqHtY8szOB17vLRc2vpeH2/SsEdJPG0MbPDdzASQJYnuhkLb52dga/XV5UpJ08mMol3UdxLLLbtWvLA2mLddA1gPpKiNu1zHinhiJMUEIYHEWLpHuM0zsPAY3uaO5gPFBFIiICIiAiIgIiILZ9H2tb9k/FU6J9H2tb9k/FU6ILhBHerqTyioPukax7RrCCGMBc46AC5WB7nmunjYLkw0J9AFJHmTwCko8ELTYYnuOFxOV+YBsbCx/rn3B9otnOaN5Lm7M4bkNbbmQLuPoyVC22d850l8TxfeXuCM8nAcWm4se9XYTSOY8A6EjXEAM3Auw3OhbfjqVUts0Di/es7LwSLi4vwwkEX5/nQKxI0hYsdlPMayYluDDK03cwmxNtbXOfE8FozbKdewIN9MxY+v2+xBrQVhabtJBViptvTiPe6MbZt7nNztMlFQ7Ce7LRwNjxtlqf+VM7S2UTTQwtcwFriZDiuLi7QbWvfXK3BBP7K2k9sbZLl2PXne1zY6fnuUhUzMksySJkow9kuF+/Ia3tyPL0qlR7XdA4QTsLCLDHpdo+qbEdwzzCn4KocC05FwOf1cruGd75k5d6DDW9FYJbuhc6LLFZ13s7svrNGufdoqttTY89PnIzs6B7TiYf+4aeuyudHXFr2i4toQTnnnYHQZ24jXQaLPW1DcDt5fC7FcA5YSbFufDjbuPcg5fN4rEpHblAYJSw6atOt2nTNRyAiIgIiICIiAiIgIiICIiAiIgIiICIiAiIgIiICIiAiIgtn0fa1v2T8VTon0fa1v2T8VToguELh+lVfE7igsLkX/c2DW+WvHmtaescx2GUuxB1m5ANz7Le8gjIjvKhtvbTfT7Qe5nGGiuDof3SLxK9uP6VGXMd22tzjOthYnDz/AL9nTVBvRTNJcTdtiQ4HTFlk02yFw48rELYMAkG9taxuLWHMi1/rcT7VWnzBxxPOozdbPPmO/tewLfoNp9lzTfEb3sbX7OXfftDMHK3qQau0tlGQNLLNkGjgT2rWFuWmftWpSbVs4tqBhdbKS18xkCQNdXC+Y0uMlPFo7Lw4Z5i5Od+xe+vHuORWltGmysWgtfzB1FgQP/kRnlbS/eg8mbsh92PbctuLc9CTa5WpUT4XOtcl5bkbts4ueQACLcG+tRQp5YnfsyQTlYjmNDfLjqVtbNq3b5rJBYkWzaNcRcLjje5F+9BKVsLJY2iYEyNaLOva+XazGVxb0Z8bKO2Y2ankADsUWK4IF7c7XzzF9MuK262d1r8Mu1fXM2I42zPt9uzs+W4ztlcZZOGWJtu7XRBJ1DgQ4gcQT2QXC4sCL65kZd+mSwygBhZk5wDiHDPh2cuWYKy0kZfYsAFhhcbi2IWN7ctbHUXGt7JUw2D2ZAkEGzr2xHXK3p77IKx0wkxCnOX1X5cvqkX9N7quKa6SH/TF72x5cj2QbjW+VvUoVAREQEREBERAREQEREBERAREQEREBERAREQEREBERAREQWz6Pta37J+Kp0T6Pta37J+Kp0QOmo/fX/yaP7pEo3Z9W+J4cxxB5hSPTaq3da7K94aPInlSRKDbtIXJ3Yz4Yv8A8QWTbLN8wSxtsLHEOGLiW91+HA3UJSTZ2PqX2Db5aLbu4uT9fgeGTdL5+Cjv0rO9v6oLdTvuCdDl6Mz2gMI0yFjwstuadzcJeLnIM53AIw+ntHXmqlFtp7RbCD6++/JbUvSZzsN4h2dO0e7u1Fh7EExMDicLi1m+gcQ65AI/3A+pRW2onAteDm0C1zc2ub5cLHmsLukJJvuv/v7bdnLJeJdvOdrGM9e1e/qI/ogknVGOMXA0uCe86f1t6142WbE9oN/ubEFts1CQV5aC21xqM9D6bZ5ZLIzalgOwPTexPMaehBbY6locbntGzswSMQytbQg962CQ8OwkEkgGwtqe4304m/IhU/8AXRFiI7HnjzOnd3H2+tbTOkpGkWdrEmQ+r/b6NboMfSa4LGk3wmT1AlpGds1CLc2ltF0xBcACBwOVza5A4aBaaAiIgIiICIiAiIgIiICIiAiIgIiICIiAiKW2VsGSoiL4s3b1sQYcLQS5rn33jnANyacjrz4IIlFOO6I1oEx3GUBIlO8js0hoeQDi7RDS0nDe1wvrOh9aXiMQHGd5lvI/+k8RyZ4rCzy0a53FroIJFY5ehlTenbG3eOmidIW3azBgdge1xc7KxLcza5cAFH1mwKmKHfyRYI8TmXL2XxMcY3DBixZOa4XtbJBGIpqLonWOEJEBImGKM4mWLcO8u4l3YGHtdq2Sz03QmveHFtP9VzmG8kTSHMIDsnPBtmM9Mwg2/o+1rfsn4qnRe+gsTmPr2OFnNpi1wOoc2rpwQfWviDT+kE/vrv5FH90hVcxDmuobO2/ViKMCqnADGgATPAADRYAXWx1hrPOqj3z/ABQcnxDmmIc11jrDWedVHvn+KdYazzqo98/xQcnxDmmIc11jrDWedVHvn+KdYazzqo98/wAUHJ8Q5piHNdY6w1nnVR75/inWGs86qPfP8UHJ8Q5piHNdY6w1nnVR75/inWGs86qPfP8AFByfEOaYhzXWOsNZ51Ue+f4p1hrPOqj3z/FByfEOaYhzXWOsNZ51Ue+f4p1hrPOqj3z/ABQcnxDmmIc11jrDWedVHvn+KdYazzqo98/xQcnxDmmIc11jrDWedVHvn+KdYazzqo98/wAUHJ8Q5piHNdY6w1nnVR75/inWGs86qPfP8UHJ8Q5piHNdY6w1nnVR75/inWGs86qPfP8AFByfEOaYhzXWOsNZ51Ue+f4p1hrPOqj3z/FByfEOaYhzXWOsNZ51Ue+f4p1hrPOqj3z/ABQcnxDmmIc11jrDWedVHvn+KdYazzqo98/xQcnxDmmIc11jrDWedVHvn+KdYazzqo98/wAUHJ8Q5piHNdY6w1nnVR75/inWGs86qPfP8UHJ8Q5qW2N0ifTNDWtjeBNHMA8E/tIgQy9iLjO9u4LoXWGs86qPfP8AFOsNZ51Ue+f4oKrS9OTaqbJHGGzslI3bc2zyMDC8F78muwtLtdMl8f8ASHUmRkhjp7ta8Fu7OFxe9sxe5uL628Y11xZWvrDWedVHvn+KdYazzqo98/xQU2l6dVDJGS2ic9rJGElpBdHI8S4XFrgey4XBFiLnVY5OmUr4WwPigfGJXykPD3Fz5C4nES/gXnSxyF753u3WGs86qPfP8U6w1nnVR75/igpMfTKUbr9lTEsZu3OMV3Sx4N1glde7m4bZC2Yusr+ndQ5znOEJc7e3OEj/AFXRvdYB3AxMt69VcesNZ51Ue+f4p1hrPOqj3z/FBW+htYZptozOsHSU5e4N0BdV05Nr8EUpt/blU+ne11TM5pw3DpXkfWB0JR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data:image/jpeg;base64,/9j/4AAQSkZJRgABAQAAAQABAAD/2wCEAAkGBxMSEhQSExMWFRQXGBgaFxUWFRsXFxoVFxsgFhUVFxQYHyggGBolHRoVITEhJSkrLi4uGCAzODMtNygtLi0BCgoKBQUFDgUFDisZExkrKysrKysrKysrKysrKysrKysrKysrKysrKysrKysrKysrKysrKysrKysrKysrKysrK//AABEIAJoBRwMBIgACEQEDEQH/xAAbAAEAAgMBAQAAAAAAAAAAAAAABQYDBAcCAf/EAEcQAAEDAgMEBQgGCQMDBQAAAAEAAgMEERIhMQUTQVEGFiJh0VJUcYGRk5TTBzJ0tMTwFBUjJFNzobHBM0LxQ4KSFzRiouH/xAAUAQEAAAAAAAAAAAAAAAAAAAAA/8QAFBEBAAAAAAAAAAAAAAAAAAAAAP/aAAwDAQACEQMRAD8AqHSvpJUU1RuIdwyNsNKQ00lM83fTRvcS58RcSXOcczxUR13rfKg+CpPkrY6b0Ukla/A3FaGjvmBrSRW1Kgv1PP8Awz/5N8UEr13rfKg+CpPkp13rfKg+CpPkqJ/VM/8ADPtb4p+qZv4Z9rfFBLdd63yoPgqT5Kdd63yoPgqT5Kif1TP/AAz7W+K+fqqb+Gfa3xQS/Xet8qD4Kk+SnXet8qD4Kk+SokbKm/hn/wAm+K8nZk38M+1vigmOu9b5UHwVJ8lOu9b5UHwVJ8lQx2dL5B9rfFBs6XyD7W+KCZ671vlQfBUnyU671vlQfBUnyVC/q+XyD7W+KfoEnkf1Higmuu9b5UHwVJ8lOu9b5UHwVJ8lQE0DmWxC19MwdNdFjQWPrvW+VB8FSfJTrvW+VB8FSfJVcRBY+u9b5UHwVJ8lOu9b5UHwVJ8lVxEFj671vlQfBUnyU671vlQfBUnyVXEQWPrvW+VB8FSfJTrvW+VB8FSfJVcRBY+u9b5UHwVJ8lOu9b5UHwVJ8lVxEFj671vlQfBUnyU671vlQfBUnyVXEQWPrvW+VB8FSfJTrvW+VB8FSfJVcRBY+u9b5UHwVJ8lOu9b5UHwVJ8lVxEFj671vlQfBUnyU671vlQfBUnyVXEQWPrvW+VB8FSfJTrvW+VB8FSfJVcRBY+u9b5UHwVJ8lOu9b5UHwVJ8lVxEFj671vlQfBUnyU671vlQfBUnyVXEQWPrvW+VB8FSfJTrvW+VB8FSfJVcRBfujW3JaxtXHUCF7W04e21LBGQ8VEDLh0cbT9V7ha9s18Ud9H2tb9k/FU6IJzaTb1k/wDJofukawOC2a8/vk/8mh+6RrybINV7FhGqkpoxZedmbPxvGdmg9o2z9AFjmg1mUUrycDHG2thovD4HNtiBF+B19i6v0f6PtLAHtDWZYY24nGx0OH6o45m/p5S9f0Yge3AQdLAloBHrAH5ug4f9W+Xd6+S1nuXWp+hDACwNGHTFe7sz6B7O5Uba3RCoiOmJtwOyL2BNr/8AKCrPcvIkUpU7DmDS8MdhBsSefEd5BUOUH0uXkuXly8koNHax+p/3f4Uet7an+31/4WigIiICIiAiIgIiICIiAiIgIiICIiAiIgIiICIiAiIgIiILZ9H2tb9k/FU6J9H2tb9k/FU6IJ6vbesn/k0P3SNI41kqh++T/wAqh+6Rr05qDJR07XEl7gBYgXAJzyxWdYWB5lXbo3syMhhJMgt2W4LNvxJ4H2qn0UDnFpAxHRreZ1vbkCr5DIWMO8kvzFxfvaSf7ILlT1DWsyDQcshz5rVNfjucvUqzVbejZDcWAA/29+WfJQ9Pt2/1Mv63/wAckF7irQcx+fFYHUzH3xHLK9+IHD2qsU9fI+1z/RbLpHEZud7UGfpTspskIjjPA+g88lxXbFBuHvYb3a62eufeF2L9ZOYBcAga319KrXTHZDJGOkja0yAXc06kDMkHXS+tx3IOXPesONe6qwcbaXy9C1S5Bh2gfq+v/C01s1h09a1kBERAREQEREBERAREQEREBERAREQEREBERAREQEREBERBbPo+1rfsn4qnRPo+1rfsn4qnRBZpR++T/wAqg+6RrM9yxub+91H8qg+6RraZF2gSMvzmg26GdzO03slxt6u48BwUrU0BkhxXJYB28IwkZZHPW2q1dn0mriTYXJIy00A9a19obTLWmMlwtfJpIHo/ugxbUEbaciNxIt/uzN/855qH2PUHCLHMfnPkFIBwNHfO2Jw7+Fv7qv7PcS5zBYE5i+l+H9c0F+2RU4ha49F7/wCR/ZSwfx9H+4j/AAub0W3qmFwc/E5g4hjg2w+sQSAHK60+24pYjM0f8/kINnaGYuNO43WN1V2Gkt7Q0PA21B/PFV2HpsyWQxFlhcgOHdkSp6ZwMTBxz453GRP55IKB0r2a3G6zcrk3HAHmONrcwqhMzCbcvzcLpm2qaOXiMR+rc2BOmR0va+XH2rnm2v8AVPZw8CNAC3I/2QRdVw9a11nqeHrWBARWDoTsyOone2Voe1lPPIGmTdNL42FzA6S4wtvqSQFKbZ6DOFSW07miJ0r2MxuLiCymZVvIeG2ezC8hrhqADxugpaK10PQWaV+Bs0VxHFJJZszt2KgMdA1wbH2nOEgPZuGhrrkWX2i6BTy4cMseL9IFO9pbKAyQue0ftDGGPF43XwF1rhBU0U9S9F3uibPJLFDCYmymR2NwbvJZII48DGlxeXRPOQsAL34LJB0UJdTsdUxNfPGJWsEc8jhG76pIjiNybOyF7YSTZBXUVn6lyNkZDJUQRyyTPhijO8cXuZKadz8TWENZvA4AuIvhK06TYUjaqihkaxzqgwuETnOaMMsuBscrmjEy4FyW5gOFs0EIimNu7BdSshe97CZm7xsbRJ2WHMftHNDH20IDiQcjxU83onTMikc+pZc0VPOHubNaF0s8TSS1jLvBY9zQLOz1tkUFJRWqp6A1UcVRI8sG5dMMIxnG2ndgle14bhaL6BxBdhdYZZ+ejvRxr4nVE7mhroK0wRnHje+ngc/eAsGFrWPw/WIuQRY2QVdFbaroDPEYhLIxmNxYbRzvLJQwSbvCyMmQ4Tqy7QWuBOWe9sboXG2opWVErHufWz00kI3gBFOWNcWvDRxcScxkW2zxABREUrW7BeySnjY9k5qWMdC6PEA7G90IbaRrSDjY4ZjkeKsuy+h8cRmlnmp544opyLGfd/pED443skDGteWt3rTlbFibwvYKKil9kbDdVMqJGPYwxMkkMeGV3YYx0rrPDXNYMLXAY3Aki3epv6Q9h09KIjCzBilmae0512sipntHaJ0Mkn/kgpqK01XQp8RdvKiFjI4o5JZC2YsYJSGxBto7y4i7IsuOy7PLPFV9CqiIkPdGCBWEi50omh0tjbPECMP9bIK2ittR0Ana4N38DiHuZMQZA2EtiNQ5z3OYLtEbXOu2+YtqvG1+jsZq6Olp3sG/gp7SEvDHyyg9vtDE0ONsrC19AgqqK00nQKrk3f8Apt3kcUjcTiOzM5wAccOTmtjkkcM7NbxOSwzdEXCN84qYDTtibI2a0tnh73xNY1m7xB28jc0ggWyOiCuIrZ9InRltFPeNzd1I6TdxjHiYI8INzIO0CXEBwJF2uF8lU0Fs+j7Wt+yfiqdE+j7Wt+yfiqdEFtjP73UfyqD7pGtzeW0yPP8A50UbI61ZUfyqD7pGttpugsVBtCMssbuflnnqchnyVP6Y1pbK1osAQ5zieYsAL+32qa2cxrWm7iCOFyQeVhbLjfPiq50utI5zRqy1zxse70/3QeP160QbseUCfR+bexfYqMPiLoyWvdcYuAByyIzGQI04qvzi2XIKw9E6yzC12Yvx/P5ug29m7NtC5km9Lg4uDi+2VrYSbWI4319V1vdEIY5aaaDQtfcEGxzuGkH02X3pDXNjp3c3ZNH50Glyoz6PK5gdKyRwDnX9fIhBmp9jvj7LZnuwuuWPtpcBwDSBY2x5g53srFUVID4wDoRfucDfXkQQsrZWyDGLFzTZ359Fj61AMJMwA7XaLvVqR6gg1+l8u7ccI7FyLHSxzbb1F39lUdtVe8bjJbd2EYRrdos57uVzb2lWrpHMwWLo8YPrLXDUW71R9ozh7i4Nwjg3gBwAQR1Rw9awrNUHT1rCgkNibWdSyOe1jJMcckTmSYsJZK3A8dhzXA2OoKm29Pagf9GnOEkxdmQCEGBtKWRASAYd0xos7FmL6lVREFhpel8zHyuLI3NligifGTKxtqZjY4nB0cjXtcAwXs6xxOysctum6f1EbYmsigG6MGF1pScNOXGNhaZcNrPeDYAm973zVTRBZHdL3lhiNNTmAxMjEH7bABFI+aN4fvd5iDpZM8WYdayx0nS2Zjmu3cTgKZlLhO8aDEx4kaSWSNdixNF7EAi4tYqvogstZ0ndVuYJ2wxOEr5G1LGymSHeSmoeGMElnjeOcQHAkYjnxGHa3SZ0m0jtBjQC2ZkkTHDINhLd01waeTG3AI42UAiCWr9vvlp46XdxsjY8yHDvC50rm4XPO8e4NvqWsDRfO2lstV0mkfCYTHEL08dO6QB+N0UUjJY73fhDgY2i4bmCb8CIREFk2x0ymqo5I5o4jjkkkDhvWlhldje1rRJhcMWYxh1rlYdndKpIoBBuoZA1tQyN8gkxsZVMwTsGCRrSCCSMQNiTZQKILVN06mfI6V0MLnvidFKS6cbxrsBLrNmG7deNpO7w3u69wbLwOm829E25gMjamWpY60vZkmw71oG8sWOLGmxuRnYi6rCIJB22JcVK4YWupWtbE4DPsSvna51yQTieeQsBkpOt6YyyNkY2GCJkjZg5kbX2xVD2SSyAveTjJijA4AC1uKriIJ3ZHSiSngfTtjiexxlN37y4M8X6PJbdyNDuxpiBsbkarx0h6SzVoaJWxtwuc8FgcDd7I43XxOOVoWH0k8MhCogs/XWTcimNPTmmDS3cEzlpJe2UOxmXeAhzBYBwbZzssyUm6cVD2yCRkL3P/SbSlr8bG1YwzsYGvDbZZYmkhVhEFo69VGOR5jhO8kMj2Fr8DsULqZ0ZGO+AxuOV73sbqM2pt580sMwYyF0LImRiLHZohN4z+0c4kjLO/BRSILbN9IdY57XkQjDOZg0MOHNm63NsX+kGF4DdRvHZqPrulEkkL6cRRRwuZGwRsD+w2KR0wwue8kuc97y4uve/BQSILJt3pe+sDjUQQvlOJrJbPDo43EHAwYs8JBwlxdhD3jMEWraIgtn0fa1v2T8VTon0fa1v2T8VTogss4P6ZPb+FQ/dI1txtIWNv/u6j+VQfdI1KxNCDTjhde97LV2xs/eB8lsDsPac0AXaBxyJOg4qVdUsabKA6d7XDWGnbdrrNxeg52v6B/VBTzNiJtoP6qQoarC2IDI4yXHmMrKAZNa/f/dZv0m4Hcgve1KyGUta8jMA5nh+b/myitk7LpWkSmTFqcNwBrYaH0mygaWjdM61766lWnZnQd1ruLSLX1z5ILXTPY6MyssOyMTRpZuQNuYGXoHcqnsna8cb3h5cQXZPIsbWtpyzHHRb1VRyxxzR07XPLmgEA6XyNgTmbXyHcqJM1zSQ4FpGoIsfYgsG3trtka1jOzrjIP1rm4v3qrzHkvResbig15xp61iWao4etYUBERAREQEREBERBNQ0Df0JjxHjqKioMMOvZbE1jn4QDYue+aJtzwa7mrBX9EqeKeVrC6SEUVTIx5JH7xTYoZDcajeRucB5L2qJ2Dt9kELLsDp6aoM9PiBLCZGCOQOt9UtdHDIOZaQkXTSo3RilJqHFtQwSzSPfI1lRG2N7ASdAWNeBzvzKCS250DeKmf8AR3xGnZPUMJxSHcCHt4JbsxuOC1sAfc5XJWCj6AymZkU00MQdUspwcTnOe5wjfeJoZn2JWOGLDrY2WX/1ElErnxwRxskfNJNG2SS8klQAJH73FijsAMIbbDnrdRjelkjXxObG0bqrNU0Oe95LyI24HPeS5zbRDO9+0UHnoxseOasMDyJmNjneDHJu2vdFC6RgEsjRgaXNALiBbPgtyToyZWF7GRU7GOqXPe+pdMBHDuGuaTGxwdhdMCCwEuxkW7IvE7O2u2CodMyBu7cyWPcF7y3dzRmJ7d5fFezjndbfWkthkp4oI44ntmaG4nuLROYC+znG5saZtr+We5B92n0Qmp2udNLCwNmMAzkcHPAY4uDmMLQ3DI19nFriA6wNlu1nQKUS1LIZYpGwySxNcS8Okkha6R8YGCwe1jQTchl3ABxK19odMXysqhuWNfVYBI8PkIwx4C20RODGCwWfa4DnW1Wet6cukZUx/o7WNqJHyuDJpm2nlbhlebOGNrrNOB2QwjvQe67oPM6STBuIrPexkJle9znxwNqHtY8szOB17vLRc2vpeH2/SsEdJPG0MbPDdzASQJYnuhkLb52dga/XV5UpJ08mMol3UdxLLLbtWvLA2mLddA1gPpKiNu1zHinhiJMUEIYHEWLpHuM0zsPAY3uaO5gPFBFIiICIiAiIgIiILZ9H2tb9k/FU6J9H2tb9k/FU6ILhBHerqTyioPukax7RrCCGMBc46AC5WB7nmunjYLkw0J9AFJHmTwCko8ELTYYnuOFxOV+YBsbCx/rn3B9otnOaN5Lm7M4bkNbbmQLuPoyVC22d850l8TxfeXuCM8nAcWm4se9XYTSOY8A6EjXEAM3Auw3OhbfjqVUts0Di/es7LwSLi4vwwkEX5/nQKxI0hYsdlPMayYluDDK03cwmxNtbXOfE8FozbKdewIN9MxY+v2+xBrQVhabtJBViptvTiPe6MbZt7nNztMlFQ7Ce7LRwNjxtlqf+VM7S2UTTQwtcwFriZDiuLi7QbWvfXK3BBP7K2k9sbZLl2PXne1zY6fnuUhUzMksySJkow9kuF+/Ia3tyPL0qlR7XdA4QTsLCLDHpdo+qbEdwzzCn4KocC05FwOf1cruGd75k5d6DDW9FYJbuhc6LLFZ13s7svrNGufdoqttTY89PnIzs6B7TiYf+4aeuyudHXFr2i4toQTnnnYHQZ24jXQaLPW1DcDt5fC7FcA5YSbFufDjbuPcg5fN4rEpHblAYJSw6atOt2nTNRyAiIgIiICIiAiIgIiICIiAiIgIiICIiAiIgIiICIiAiIgtn0fa1v2T8VTon0fa1v2T8VToguELh+lVfE7igsLkX/c2DW+WvHmtaescx2GUuxB1m5ANz7Le8gjIjvKhtvbTfT7Qe5nGGiuDof3SLxK9uP6VGXMd22tzjOthYnDz/AL9nTVBvRTNJcTdtiQ4HTFlk02yFw48rELYMAkG9taxuLWHMi1/rcT7VWnzBxxPOozdbPPmO/tewLfoNp9lzTfEb3sbX7OXfftDMHK3qQau0tlGQNLLNkGjgT2rWFuWmftWpSbVs4tqBhdbKS18xkCQNdXC+Y0uMlPFo7Lw4Z5i5Od+xe+vHuORWltGmysWgtfzB1FgQP/kRnlbS/eg8mbsh92PbctuLc9CTa5WpUT4XOtcl5bkbts4ueQACLcG+tRQp5YnfsyQTlYjmNDfLjqVtbNq3b5rJBYkWzaNcRcLjje5F+9BKVsLJY2iYEyNaLOva+XazGVxb0Z8bKO2Y2ankADsUWK4IF7c7XzzF9MuK262d1r8Mu1fXM2I42zPt9uzs+W4ztlcZZOGWJtu7XRBJ1DgQ4gcQT2QXC4sCL65kZd+mSwygBhZk5wDiHDPh2cuWYKy0kZfYsAFhhcbi2IWN7ctbHUXGt7JUw2D2ZAkEGzr2xHXK3p77IKx0wkxCnOX1X5cvqkX9N7quKa6SH/TF72x5cj2QbjW+VvUoVAREQEREBERAREQEREBERAREQEREBERAREQEREBERAREQWz6Pta37J+Kp0T6Pta37J+Kp0QOmo/fX/yaP7pEo3Z9W+J4cxxB5hSPTaq3da7K94aPInlSRKDbtIXJ3Yz4Yv8A8QWTbLN8wSxtsLHEOGLiW91+HA3UJSTZ2PqX2Db5aLbu4uT9fgeGTdL5+Cjv0rO9v6oLdTvuCdDl6Mz2gMI0yFjwstuadzcJeLnIM53AIw+ntHXmqlFtp7RbCD6++/JbUvSZzsN4h2dO0e7u1Fh7EExMDicLi1m+gcQ65AI/3A+pRW2onAteDm0C1zc2ub5cLHmsLukJJvuv/v7bdnLJeJdvOdrGM9e1e/qI/ogknVGOMXA0uCe86f1t6142WbE9oN/ubEFts1CQV5aC21xqM9D6bZ5ZLIzalgOwPTexPMaehBbY6locbntGzswSMQytbQg962CQ8OwkEkgGwtqe4304m/IhU/8AXRFiI7HnjzOnd3H2+tbTOkpGkWdrEmQ+r/b6NboMfSa4LGk3wmT1AlpGds1CLc2ltF0xBcACBwOVza5A4aBaaAiIgIiICIiAiIgIiICIiAiIgIiICIiAiKW2VsGSoiL4s3b1sQYcLQS5rn33jnANyacjrz4IIlFOO6I1oEx3GUBIlO8js0hoeQDi7RDS0nDe1wvrOh9aXiMQHGd5lvI/+k8RyZ4rCzy0a53FroIJFY5ehlTenbG3eOmidIW3azBgdge1xc7KxLcza5cAFH1mwKmKHfyRYI8TmXL2XxMcY3DBixZOa4XtbJBGIpqLonWOEJEBImGKM4mWLcO8u4l3YGHtdq2Sz03QmveHFtP9VzmG8kTSHMIDsnPBtmM9Mwg2/o+1rfsn4qnRe+gsTmPr2OFnNpi1wOoc2rpwQfWviDT+kE/vrv5FH90hVcxDmuobO2/ViKMCqnADGgATPAADRYAXWx1hrPOqj3z/ABQcnxDmmIc11jrDWedVHvn+KdYazzqo98/xQcnxDmmIc11jrDWedVHvn+KdYazzqo98/wAUHJ8Q5piHNdY6w1nnVR75/inWGs86qPfP8UHJ8Q5piHNdY6w1nnVR75/inWGs86qPfP8AFByfEOaYhzXWOsNZ51Ue+f4p1hrPOqj3z/FByfEOaYhzXWOsNZ51Ue+f4p1hrPOqj3z/ABQcnxDmmIc11jrDWedVHvn+KdYazzqo98/xQcnxDmmIc11jrDWedVHvn+KdYazzqo98/wAUHJ8Q5piHNdY6w1nnVR75/inWGs86qPfP8UHJ8Q5piHNdY6w1nnVR75/inWGs86qPfP8AFByfEOaYhzXWOsNZ51Ue+f4p1hrPOqj3z/FByfEOaYhzXWOsNZ51Ue+f4p1hrPOqj3z/ABQcnxDmmIc11jrDWedVHvn+KdYazzqo98/xQcnxDmmIc11jrDWedVHvn+KdYazzqo98/wAUHJ8Q5piHNdY6w1nnVR75/inWGs86qPfP8UHJ8Q5qW2N0ifTNDWtjeBNHMA8E/tIgQy9iLjO9u4LoXWGs86qPfP8AFOsNZ51Ue+f4oKrS9OTaqbJHGGzslI3bc2zyMDC8F78muwtLtdMl8f8ASHUmRkhjp7ta8Fu7OFxe9sxe5uL628Y11xZWvrDWedVHvn+KdYazzqo98/xQU2l6dVDJGS2ic9rJGElpBdHI8S4XFrgey4XBFiLnVY5OmUr4WwPigfGJXykPD3Fz5C4nES/gXnSxyF753u3WGs86qPfP8U6w1nnVR75/igpMfTKUbr9lTEsZu3OMV3Sx4N1glde7m4bZC2Yusr+ndQ5znOEJc7e3OEj/AFXRvdYB3AxMt69VcesNZ51Ue+f4p1hrPOqj3z/FBW+htYZptozOsHSU5e4N0BdV05Nr8EUpt/blU+ne11TM5pw3DpXkfWB0JRB//9k="/>
          <p:cNvSpPr>
            <a:spLocks noChangeAspect="1" noChangeArrowheads="1"/>
          </p:cNvSpPr>
          <p:nvPr/>
        </p:nvSpPr>
        <p:spPr bwMode="auto">
          <a:xfrm>
            <a:off x="155575" y="-1608138"/>
            <a:ext cx="7153275" cy="33623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3" name="Picture 5" descr="C:\Users\Nasim\Desktop\quote-bureaucracy-is-the-death-of-all-sound-work-albert-einstein-226584.jpg"/>
          <p:cNvPicPr>
            <a:picLocks noChangeAspect="1" noChangeArrowheads="1"/>
          </p:cNvPicPr>
          <p:nvPr/>
        </p:nvPicPr>
        <p:blipFill>
          <a:blip r:embed="rId2"/>
          <a:srcRect/>
          <a:stretch>
            <a:fillRect/>
          </a:stretch>
        </p:blipFill>
        <p:spPr bwMode="auto">
          <a:xfrm>
            <a:off x="0" y="3048000"/>
            <a:ext cx="9143999" cy="3810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498157"/>
            <a:ext cx="8534400" cy="492443"/>
          </a:xfrm>
          <a:prstGeom prst="rect">
            <a:avLst/>
          </a:prstGeom>
          <a:noFill/>
        </p:spPr>
        <p:txBody>
          <a:bodyPr wrap="square" rtlCol="0">
            <a:spAutoFit/>
          </a:bodyPr>
          <a:lstStyle/>
          <a:p>
            <a:pPr algn="ctr"/>
            <a:r>
              <a:rPr lang="fa-IR" sz="2600" b="1" dirty="0" smtClean="0"/>
              <a:t>عوامل چهارگانه تهدید مستقیم علیه بروکراسی از دیدگاه وارن بنیس</a:t>
            </a:r>
            <a:endParaRPr lang="en-US" sz="2600" b="1" dirty="0"/>
          </a:p>
        </p:txBody>
      </p:sp>
      <p:pic>
        <p:nvPicPr>
          <p:cNvPr id="25602" name="Picture 2" descr="C:\Users\Nasim\Desktop\wb_upper_left.jpg"/>
          <p:cNvPicPr>
            <a:picLocks noChangeAspect="1" noChangeArrowheads="1"/>
          </p:cNvPicPr>
          <p:nvPr/>
        </p:nvPicPr>
        <p:blipFill>
          <a:blip r:embed="rId3"/>
          <a:srcRect/>
          <a:stretch>
            <a:fillRect/>
          </a:stretch>
        </p:blipFill>
        <p:spPr bwMode="auto">
          <a:xfrm>
            <a:off x="0" y="5057775"/>
            <a:ext cx="2247900" cy="1800225"/>
          </a:xfrm>
          <a:prstGeom prst="rect">
            <a:avLst/>
          </a:prstGeom>
          <a:noFill/>
        </p:spPr>
      </p:pic>
      <p:sp>
        <p:nvSpPr>
          <p:cNvPr id="4" name="TextBox 3"/>
          <p:cNvSpPr txBox="1"/>
          <p:nvPr/>
        </p:nvSpPr>
        <p:spPr>
          <a:xfrm>
            <a:off x="4038600" y="1447800"/>
            <a:ext cx="3689931" cy="3754874"/>
          </a:xfrm>
          <a:prstGeom prst="rect">
            <a:avLst/>
          </a:prstGeom>
          <a:noFill/>
        </p:spPr>
        <p:txBody>
          <a:bodyPr wrap="square" rtlCol="0">
            <a:spAutoFit/>
          </a:bodyPr>
          <a:lstStyle/>
          <a:p>
            <a:pPr algn="r"/>
            <a:r>
              <a:rPr lang="fa-IR" sz="2200" b="1" dirty="0" smtClean="0"/>
              <a:t>تغییر سریع و غیر منتظره</a:t>
            </a:r>
          </a:p>
          <a:p>
            <a:pPr algn="r"/>
            <a:endParaRPr lang="fa-IR" sz="2200" b="1" dirty="0" smtClean="0"/>
          </a:p>
          <a:p>
            <a:pPr algn="r"/>
            <a:endParaRPr lang="fa-IR" sz="2200" b="1" dirty="0" smtClean="0"/>
          </a:p>
          <a:p>
            <a:pPr algn="r"/>
            <a:r>
              <a:rPr lang="fa-IR" sz="2200" b="1" dirty="0" smtClean="0"/>
              <a:t>رشد در اندازه</a:t>
            </a:r>
          </a:p>
          <a:p>
            <a:pPr algn="r"/>
            <a:endParaRPr lang="fa-IR" sz="2200" b="1" dirty="0" smtClean="0"/>
          </a:p>
          <a:p>
            <a:pPr algn="r"/>
            <a:endParaRPr lang="fa-IR" sz="2200" b="1" dirty="0" smtClean="0"/>
          </a:p>
          <a:p>
            <a:pPr algn="r"/>
            <a:r>
              <a:rPr lang="fa-IR" sz="2200" b="1" dirty="0" smtClean="0"/>
              <a:t>افزایش تنوع</a:t>
            </a:r>
          </a:p>
          <a:p>
            <a:pPr algn="r"/>
            <a:endParaRPr lang="fa-IR" sz="2200" b="1" dirty="0" smtClean="0"/>
          </a:p>
          <a:p>
            <a:pPr algn="r"/>
            <a:endParaRPr lang="fa-IR" sz="2200" b="1" dirty="0" smtClean="0"/>
          </a:p>
          <a:p>
            <a:pPr algn="r"/>
            <a:r>
              <a:rPr lang="fa-IR" sz="2200" b="1" dirty="0" smtClean="0"/>
              <a:t>تغییر در رفتار مدیریتی</a:t>
            </a:r>
          </a:p>
          <a:p>
            <a:endParaRPr lang="en-US" dirty="0"/>
          </a:p>
        </p:txBody>
      </p:sp>
      <p:cxnSp>
        <p:nvCxnSpPr>
          <p:cNvPr id="6" name="Straight Connector 5"/>
          <p:cNvCxnSpPr/>
          <p:nvPr/>
        </p:nvCxnSpPr>
        <p:spPr>
          <a:xfrm rot="5400000">
            <a:off x="7048500" y="3238500"/>
            <a:ext cx="312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7848600" y="16764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7924800" y="26670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7924800" y="37338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7924800" y="4800600"/>
            <a:ext cx="685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447800" y="1600200"/>
            <a:ext cx="7620000" cy="4955203"/>
          </a:xfrm>
          <a:prstGeom prst="rect">
            <a:avLst/>
          </a:prstGeom>
          <a:noFill/>
        </p:spPr>
        <p:txBody>
          <a:bodyPr wrap="square" rtlCol="0">
            <a:spAutoFit/>
          </a:bodyPr>
          <a:lstStyle/>
          <a:p>
            <a:pPr algn="r"/>
            <a:r>
              <a:rPr lang="fa-IR" sz="2200" b="1" dirty="0" smtClean="0">
                <a:cs typeface="+mj-cs"/>
              </a:rPr>
              <a:t>بروکراسی می تواند خود را با محیط های در حال تغییر و پویا منطبق سازد.</a:t>
            </a:r>
            <a:r>
              <a:rPr lang="en-US" sz="2200" b="1" dirty="0" smtClean="0">
                <a:cs typeface="+mj-cs"/>
              </a:rPr>
              <a:t> </a:t>
            </a:r>
            <a:r>
              <a:rPr lang="en-US" sz="2800" b="1" dirty="0" smtClean="0">
                <a:solidFill>
                  <a:schemeClr val="tx2">
                    <a:lumMod val="60000"/>
                    <a:lumOff val="40000"/>
                  </a:schemeClr>
                </a:solidFill>
                <a:cs typeface="+mj-cs"/>
              </a:rPr>
              <a:t>*</a:t>
            </a:r>
            <a:r>
              <a:rPr lang="en-US" sz="2200" b="1" dirty="0" smtClean="0">
                <a:cs typeface="+mj-cs"/>
              </a:rPr>
              <a:t> </a:t>
            </a:r>
            <a:endParaRPr lang="fa-IR" sz="2200" b="1" dirty="0" smtClean="0">
              <a:cs typeface="+mj-cs"/>
            </a:endParaRPr>
          </a:p>
          <a:p>
            <a:pPr algn="r"/>
            <a:endParaRPr lang="fa-IR" sz="2200" b="1" dirty="0">
              <a:cs typeface="+mj-cs"/>
            </a:endParaRPr>
          </a:p>
          <a:p>
            <a:pPr algn="r"/>
            <a:r>
              <a:rPr lang="fa-IR" sz="2200" b="1" dirty="0" smtClean="0">
                <a:cs typeface="+mj-cs"/>
              </a:rPr>
              <a:t>سازمان ها در حال تغییرند ولی چنین تغییراتی بروکراسی را  منسوخ نمی کند.</a:t>
            </a:r>
            <a:r>
              <a:rPr lang="en-US" sz="2200" b="1" dirty="0" smtClean="0">
                <a:cs typeface="+mj-cs"/>
              </a:rPr>
              <a:t> </a:t>
            </a:r>
            <a:r>
              <a:rPr lang="en-US" sz="2800" b="1" dirty="0" smtClean="0">
                <a:solidFill>
                  <a:schemeClr val="tx2">
                    <a:lumMod val="60000"/>
                    <a:lumOff val="40000"/>
                  </a:schemeClr>
                </a:solidFill>
                <a:cs typeface="+mj-cs"/>
              </a:rPr>
              <a:t>*</a:t>
            </a:r>
            <a:r>
              <a:rPr lang="en-US" sz="2200" b="1" dirty="0" smtClean="0">
                <a:cs typeface="+mj-cs"/>
              </a:rPr>
              <a:t> </a:t>
            </a:r>
            <a:endParaRPr lang="fa-IR" sz="2200" b="1" dirty="0" smtClean="0">
              <a:cs typeface="+mj-cs"/>
            </a:endParaRPr>
          </a:p>
          <a:p>
            <a:pPr algn="r"/>
            <a:endParaRPr lang="fa-IR" sz="2200" b="1" dirty="0">
              <a:cs typeface="+mj-cs"/>
            </a:endParaRPr>
          </a:p>
          <a:p>
            <a:pPr algn="r"/>
            <a:r>
              <a:rPr lang="en-US" sz="2200" b="1" dirty="0" smtClean="0">
                <a:cs typeface="+mj-cs"/>
              </a:rPr>
              <a:t>    </a:t>
            </a:r>
            <a:r>
              <a:rPr lang="fa-IR" sz="2200" b="1" dirty="0" smtClean="0">
                <a:cs typeface="+mj-cs"/>
              </a:rPr>
              <a:t>ماکس وبر پیشگو نبوده ولی نابغه است وی نتوانسته است همه شکل هایی که</a:t>
            </a:r>
            <a:r>
              <a:rPr lang="en-US" sz="2200" b="1" dirty="0" smtClean="0">
                <a:solidFill>
                  <a:schemeClr val="tx2">
                    <a:lumMod val="60000"/>
                    <a:lumOff val="40000"/>
                  </a:schemeClr>
                </a:solidFill>
                <a:cs typeface="+mj-cs"/>
              </a:rPr>
              <a:t>*</a:t>
            </a:r>
            <a:r>
              <a:rPr lang="en-US" sz="2200" b="1" dirty="0" smtClean="0">
                <a:cs typeface="+mj-cs"/>
              </a:rPr>
              <a:t>            </a:t>
            </a:r>
            <a:r>
              <a:rPr lang="fa-IR" sz="2200" b="1" dirty="0" smtClean="0">
                <a:solidFill>
                  <a:schemeClr val="bg1">
                    <a:lumMod val="95000"/>
                  </a:schemeClr>
                </a:solidFill>
                <a:cs typeface="+mj-cs"/>
              </a:rPr>
              <a:t>اااا</a:t>
            </a:r>
            <a:r>
              <a:rPr lang="fa-IR" sz="2200" b="1" dirty="0" smtClean="0">
                <a:cs typeface="+mj-cs"/>
              </a:rPr>
              <a:t>فلسفه وجودی بروکراسی را در بر می گیردپیش بینی کند.</a:t>
            </a:r>
          </a:p>
          <a:p>
            <a:pPr algn="r"/>
            <a:endParaRPr lang="fa-IR" sz="2200" b="1" dirty="0">
              <a:cs typeface="+mj-cs"/>
            </a:endParaRPr>
          </a:p>
          <a:p>
            <a:pPr algn="r"/>
            <a:r>
              <a:rPr lang="en-US" sz="2200" b="1" dirty="0" smtClean="0">
                <a:cs typeface="+mj-cs"/>
              </a:rPr>
              <a:t> </a:t>
            </a:r>
            <a:r>
              <a:rPr lang="fa-IR" sz="2200" b="1" dirty="0" smtClean="0">
                <a:cs typeface="+mj-cs"/>
              </a:rPr>
              <a:t>انتقاد به فرضیه فراصنعتی، فرابروکراتیک معنا می دهد.</a:t>
            </a:r>
            <a:r>
              <a:rPr lang="en-US" sz="2200" b="1" dirty="0" smtClean="0">
                <a:cs typeface="+mj-cs"/>
              </a:rPr>
              <a:t> </a:t>
            </a:r>
            <a:r>
              <a:rPr lang="en-US" sz="2800" b="1" dirty="0" smtClean="0">
                <a:solidFill>
                  <a:schemeClr val="tx2">
                    <a:lumMod val="60000"/>
                    <a:lumOff val="40000"/>
                  </a:schemeClr>
                </a:solidFill>
                <a:cs typeface="+mj-cs"/>
              </a:rPr>
              <a:t>*</a:t>
            </a:r>
            <a:endParaRPr lang="en-US" sz="2800" b="1" dirty="0">
              <a:solidFill>
                <a:schemeClr val="tx2">
                  <a:lumMod val="60000"/>
                  <a:lumOff val="40000"/>
                </a:schemeClr>
              </a:solidFill>
              <a:cs typeface="+mj-cs"/>
            </a:endParaRPr>
          </a:p>
          <a:p>
            <a:r>
              <a:rPr lang="en-US" sz="2200" b="1" dirty="0" smtClean="0">
                <a:cs typeface="+mj-cs"/>
              </a:rPr>
              <a:t>Post-Industrial = Post- Burea</a:t>
            </a:r>
            <a:r>
              <a:rPr lang="en-US" sz="2200" b="1" dirty="0">
                <a:cs typeface="+mj-cs"/>
              </a:rPr>
              <a:t>u</a:t>
            </a:r>
            <a:r>
              <a:rPr lang="en-US" sz="2200" b="1" dirty="0" smtClean="0">
                <a:cs typeface="+mj-cs"/>
              </a:rPr>
              <a:t>cratic</a:t>
            </a:r>
            <a:endParaRPr lang="fa-IR" sz="2200" b="1" dirty="0" smtClean="0">
              <a:cs typeface="+mj-cs"/>
            </a:endParaRPr>
          </a:p>
          <a:p>
            <a:endParaRPr lang="fa-IR" sz="2200" b="1" dirty="0">
              <a:cs typeface="+mj-cs"/>
            </a:endParaRPr>
          </a:p>
          <a:p>
            <a:pPr algn="r"/>
            <a:r>
              <a:rPr lang="fa-IR" sz="2200" b="1" dirty="0" smtClean="0">
                <a:cs typeface="+mj-cs"/>
              </a:rPr>
              <a:t>سیستم فرابروکرتیک در بسیاری از موارد مهم و کلیدی با شرایط بروکراسی وبر</a:t>
            </a:r>
            <a:r>
              <a:rPr lang="en-US" sz="2400" b="1" dirty="0">
                <a:solidFill>
                  <a:schemeClr val="tx2">
                    <a:lumMod val="60000"/>
                    <a:lumOff val="40000"/>
                  </a:schemeClr>
                </a:solidFill>
              </a:rPr>
              <a:t> </a:t>
            </a:r>
            <a:r>
              <a:rPr lang="en-US" sz="2400" b="1" dirty="0" smtClean="0">
                <a:solidFill>
                  <a:schemeClr val="tx2">
                    <a:lumMod val="60000"/>
                    <a:lumOff val="40000"/>
                  </a:schemeClr>
                </a:solidFill>
              </a:rPr>
              <a:t>*</a:t>
            </a:r>
            <a:r>
              <a:rPr lang="fa-IR" sz="2200" b="1" dirty="0" smtClean="0">
                <a:cs typeface="+mj-cs"/>
              </a:rPr>
              <a:t> تفاوت معناداری ندارد.</a:t>
            </a:r>
          </a:p>
          <a:p>
            <a:pPr algn="r"/>
            <a:endParaRPr lang="en-US" sz="2200" b="1" dirty="0">
              <a:cs typeface="+mj-cs"/>
            </a:endParaRPr>
          </a:p>
        </p:txBody>
      </p:sp>
      <p:sp>
        <p:nvSpPr>
          <p:cNvPr id="5" name="Bevel 4"/>
          <p:cNvSpPr/>
          <p:nvPr/>
        </p:nvSpPr>
        <p:spPr>
          <a:xfrm>
            <a:off x="3124200" y="152400"/>
            <a:ext cx="2895600" cy="990600"/>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3200" b="1" dirty="0" smtClean="0">
                <a:cs typeface="+mj-cs"/>
              </a:rPr>
              <a:t>رابرت میوالد</a:t>
            </a:r>
            <a:endParaRPr lang="en-US" sz="3200" b="1" dirty="0">
              <a:cs typeface="+mj-cs"/>
            </a:endParaRPr>
          </a:p>
        </p:txBody>
      </p:sp>
    </p:spTree>
    <p:extLst>
      <p:ext uri="{BB962C8B-B14F-4D97-AF65-F5344CB8AC3E}">
        <p14:creationId xmlns:p14="http://schemas.microsoft.com/office/powerpoint/2010/main" val="405031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Bevel 1"/>
          <p:cNvSpPr/>
          <p:nvPr/>
        </p:nvSpPr>
        <p:spPr>
          <a:xfrm>
            <a:off x="3124200" y="152400"/>
            <a:ext cx="2895600" cy="990600"/>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3200" b="1" dirty="0" smtClean="0">
                <a:cs typeface="+mj-cs"/>
              </a:rPr>
              <a:t>رابرت میوالد</a:t>
            </a:r>
            <a:endParaRPr lang="en-US" sz="3200" b="1" dirty="0">
              <a:cs typeface="+mj-cs"/>
            </a:endParaRPr>
          </a:p>
        </p:txBody>
      </p:sp>
      <p:sp>
        <p:nvSpPr>
          <p:cNvPr id="4" name="TextBox 3"/>
          <p:cNvSpPr txBox="1"/>
          <p:nvPr/>
        </p:nvSpPr>
        <p:spPr>
          <a:xfrm>
            <a:off x="0" y="1752600"/>
            <a:ext cx="8686800" cy="2123658"/>
          </a:xfrm>
          <a:prstGeom prst="rect">
            <a:avLst/>
          </a:prstGeom>
          <a:noFill/>
        </p:spPr>
        <p:txBody>
          <a:bodyPr wrap="square" rtlCol="0">
            <a:spAutoFit/>
          </a:bodyPr>
          <a:lstStyle/>
          <a:p>
            <a:pPr algn="r"/>
            <a:r>
              <a:rPr lang="fa-IR" sz="2200" b="1" dirty="0" smtClean="0">
                <a:cs typeface="+mj-cs"/>
              </a:rPr>
              <a:t>وبر هرگز مدعی نشد که ویژگی های بروکراسی وی تا ابد دوام دارد بلکه هدف اصلی وی</a:t>
            </a:r>
            <a:r>
              <a:rPr lang="en-US" sz="2200" b="1" dirty="0">
                <a:solidFill>
                  <a:schemeClr val="tx2">
                    <a:lumMod val="60000"/>
                    <a:lumOff val="40000"/>
                  </a:schemeClr>
                </a:solidFill>
              </a:rPr>
              <a:t> *</a:t>
            </a:r>
            <a:r>
              <a:rPr lang="fa-IR" sz="2200" b="1" dirty="0" smtClean="0">
                <a:cs typeface="+mj-cs"/>
              </a:rPr>
              <a:t> ایجاد نوعی شکل ساختاری کارآمد و عقلایی بود.</a:t>
            </a:r>
          </a:p>
          <a:p>
            <a:pPr algn="r"/>
            <a:endParaRPr lang="fa-IR" sz="2200" b="1" dirty="0">
              <a:cs typeface="+mj-cs"/>
            </a:endParaRPr>
          </a:p>
          <a:p>
            <a:pPr algn="r"/>
            <a:r>
              <a:rPr lang="fa-IR" sz="2200" b="1" dirty="0" smtClean="0">
                <a:cs typeface="+mj-cs"/>
              </a:rPr>
              <a:t>توسعه بروکراسی حرفه ای یک نمونه کامل از ویژگی های بروکراسی موجود است که تغییر</a:t>
            </a:r>
            <a:r>
              <a:rPr lang="en-US" sz="2200" b="1" dirty="0">
                <a:solidFill>
                  <a:schemeClr val="tx2">
                    <a:lumMod val="60000"/>
                    <a:lumOff val="40000"/>
                  </a:schemeClr>
                </a:solidFill>
              </a:rPr>
              <a:t> *</a:t>
            </a:r>
            <a:r>
              <a:rPr lang="fa-IR" sz="2200" b="1" dirty="0" smtClean="0">
                <a:cs typeface="+mj-cs"/>
              </a:rPr>
              <a:t> کرده، تا برای سازمان هایی که دارای ساختارهای مبتنی بر حاکمیت دانش اند کارآمدترین و عقلایی ترین روش را ارائه کند.</a:t>
            </a:r>
            <a:endParaRPr lang="en-US" sz="2200" b="1" dirty="0">
              <a:cs typeface="+mj-cs"/>
            </a:endParaRPr>
          </a:p>
        </p:txBody>
      </p:sp>
    </p:spTree>
    <p:extLst>
      <p:ext uri="{BB962C8B-B14F-4D97-AF65-F5344CB8AC3E}">
        <p14:creationId xmlns:p14="http://schemas.microsoft.com/office/powerpoint/2010/main" val="3985996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14600" y="838200"/>
            <a:ext cx="4191000" cy="1015663"/>
          </a:xfrm>
          <a:prstGeom prst="rect">
            <a:avLst/>
          </a:prstGeom>
          <a:noFill/>
        </p:spPr>
        <p:txBody>
          <a:bodyPr wrap="square" rtlCol="0">
            <a:spAutoFit/>
          </a:bodyPr>
          <a:lstStyle/>
          <a:p>
            <a:pPr algn="ctr"/>
            <a:r>
              <a:rPr lang="fa-IR" sz="3000" b="1" dirty="0" smtClean="0">
                <a:cs typeface="+mj-cs"/>
              </a:rPr>
              <a:t>بروکراسی حرفه ای</a:t>
            </a:r>
          </a:p>
          <a:p>
            <a:pPr algn="ctr"/>
            <a:r>
              <a:rPr lang="en-US" sz="3000" b="1" dirty="0" smtClean="0">
                <a:cs typeface="+mj-cs"/>
              </a:rPr>
              <a:t>Professional bureaucracy</a:t>
            </a:r>
            <a:endParaRPr lang="en-US" sz="3000" b="1" dirty="0">
              <a:cs typeface="+mj-cs"/>
            </a:endParaRPr>
          </a:p>
        </p:txBody>
      </p:sp>
      <p:sp>
        <p:nvSpPr>
          <p:cNvPr id="3" name="TextBox 2"/>
          <p:cNvSpPr txBox="1"/>
          <p:nvPr/>
        </p:nvSpPr>
        <p:spPr>
          <a:xfrm>
            <a:off x="1752600" y="2438400"/>
            <a:ext cx="5943600" cy="2246769"/>
          </a:xfrm>
          <a:prstGeom prst="rect">
            <a:avLst/>
          </a:prstGeom>
          <a:noFill/>
        </p:spPr>
        <p:txBody>
          <a:bodyPr wrap="square" rtlCol="0">
            <a:spAutoFit/>
          </a:bodyPr>
          <a:lstStyle/>
          <a:p>
            <a:pPr algn="ctr"/>
            <a:r>
              <a:rPr lang="fa-IR" sz="2800" b="1" dirty="0" smtClean="0">
                <a:cs typeface="+mj-cs"/>
              </a:rPr>
              <a:t>وقتی سازمان دارای متخصصین خبره است این نوع بروکراسی بکارگرفته می شود و همان نتایج غایی مدل وبر را محقق می سازد اما بر عدم تمرکز وسیع و جایگزینی استاندارد های حرفه ای نهادی شده به  جای قوانین و مقررات اتکاء دارد.</a:t>
            </a:r>
            <a:endParaRPr lang="en-US" sz="2800" b="1" dirty="0">
              <a:cs typeface="+mj-cs"/>
            </a:endParaRPr>
          </a:p>
        </p:txBody>
      </p:sp>
    </p:spTree>
    <p:extLst>
      <p:ext uri="{BB962C8B-B14F-4D97-AF65-F5344CB8AC3E}">
        <p14:creationId xmlns:p14="http://schemas.microsoft.com/office/powerpoint/2010/main" val="941321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r>
              <a:rPr lang="en-US" sz="3000" b="1" dirty="0" smtClean="0">
                <a:latin typeface="Times New Roman" pitchFamily="18" charset="0"/>
                <a:cs typeface="Times New Roman" pitchFamily="18" charset="0"/>
              </a:rPr>
              <a:t>What is the professional bureaucracy?</a:t>
            </a:r>
            <a:br>
              <a:rPr lang="en-US" sz="3000" b="1" dirty="0" smtClean="0">
                <a:latin typeface="Times New Roman" pitchFamily="18" charset="0"/>
                <a:cs typeface="Times New Roman" pitchFamily="18" charset="0"/>
              </a:rPr>
            </a:br>
            <a:r>
              <a:rPr lang="fa-IR" sz="2800" dirty="0" smtClean="0"/>
              <a:t/>
            </a:r>
            <a:br>
              <a:rPr lang="fa-IR" sz="2800" dirty="0" smtClean="0"/>
            </a:br>
            <a:r>
              <a:rPr lang="en-US" sz="2800" dirty="0" smtClean="0"/>
              <a:t>The </a:t>
            </a:r>
            <a:r>
              <a:rPr lang="en-US" sz="2800" dirty="0"/>
              <a:t>professional bureaucracy relies for coordination on the standardization </a:t>
            </a:r>
            <a:r>
              <a:rPr lang="en-US" sz="2800" dirty="0" smtClean="0"/>
              <a:t>of</a:t>
            </a:r>
            <a:r>
              <a:rPr lang="fa-IR" sz="2800" dirty="0" smtClean="0"/>
              <a:t>  </a:t>
            </a:r>
            <a:r>
              <a:rPr lang="en-US" sz="2800" dirty="0"/>
              <a:t>skills and its associated design parameter, training and indoctrination. </a:t>
            </a:r>
            <a:r>
              <a:rPr lang="en-US" sz="2800" dirty="0" smtClean="0"/>
              <a:t>It</a:t>
            </a:r>
            <a:r>
              <a:rPr lang="fa-IR" sz="2800" dirty="0" smtClean="0"/>
              <a:t> </a:t>
            </a:r>
            <a:r>
              <a:rPr lang="en-US" sz="2800" dirty="0"/>
              <a:t>hires duly trained and indoctrinated specialists ("Professionals") for </a:t>
            </a:r>
            <a:r>
              <a:rPr lang="en-US" sz="2800" dirty="0" smtClean="0"/>
              <a:t>the</a:t>
            </a:r>
            <a:r>
              <a:rPr lang="fa-IR" sz="2800" dirty="0" smtClean="0"/>
              <a:t>  </a:t>
            </a:r>
            <a:r>
              <a:rPr lang="en-US" sz="2800" dirty="0"/>
              <a:t>operating core, and then gives them considerable control over their work</a:t>
            </a:r>
            <a:r>
              <a:rPr lang="en-US" sz="2800" dirty="0" smtClean="0"/>
              <a:t>.</a:t>
            </a:r>
            <a:r>
              <a:rPr lang="fa-IR" sz="2800" dirty="0" smtClean="0"/>
              <a:t> </a:t>
            </a:r>
            <a:r>
              <a:rPr lang="en-US" sz="2800" dirty="0"/>
              <a:t>Control over their own work means that the professionals work </a:t>
            </a:r>
            <a:r>
              <a:rPr lang="en-US" sz="2800" dirty="0" smtClean="0"/>
              <a:t>relatively</a:t>
            </a:r>
            <a:r>
              <a:rPr lang="fa-IR" sz="2800" dirty="0" smtClean="0"/>
              <a:t> </a:t>
            </a:r>
            <a:r>
              <a:rPr lang="en-US" sz="2800" dirty="0"/>
              <a:t>independently of their colleagues, but closely with the clients that they serve.</a:t>
            </a:r>
          </a:p>
        </p:txBody>
      </p:sp>
    </p:spTree>
    <p:extLst>
      <p:ext uri="{BB962C8B-B14F-4D97-AF65-F5344CB8AC3E}">
        <p14:creationId xmlns:p14="http://schemas.microsoft.com/office/powerpoint/2010/main" val="1740312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468562"/>
          </a:xfrm>
        </p:spPr>
        <p:txBody>
          <a:bodyPr/>
          <a:lstStyle/>
          <a:p>
            <a:r>
              <a:rPr lang="fa-IR" dirty="0" smtClean="0"/>
              <a:t>آیا بروکراسی معنا و مفهومی منفی دارد؟</a:t>
            </a:r>
            <a:br>
              <a:rPr lang="fa-IR" dirty="0" smtClean="0"/>
            </a:br>
            <a:r>
              <a:rPr lang="fa-IR" dirty="0" smtClean="0"/>
              <a:t/>
            </a:r>
            <a:br>
              <a:rPr lang="fa-IR" dirty="0" smtClean="0"/>
            </a:br>
            <a:r>
              <a:rPr lang="fa-IR" dirty="0" smtClean="0"/>
              <a:t>آیا بروکراسی مترادف با عدم کارآیی است؟</a:t>
            </a:r>
            <a:endParaRPr lang="en-US" dirty="0"/>
          </a:p>
        </p:txBody>
      </p:sp>
      <p:pic>
        <p:nvPicPr>
          <p:cNvPr id="1026" name="Picture 2" descr="http://ts1.mm.bing.net/th?id=HN.608050168151278420&amp;w=218&amp;h=148&amp;c=7&amp;rs=1&amp;pid=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297382"/>
            <a:ext cx="4377381"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848600" cy="3962400"/>
          </a:xfrm>
        </p:spPr>
        <p:txBody>
          <a:bodyPr>
            <a:normAutofit/>
          </a:bodyPr>
          <a:lstStyle/>
          <a:p>
            <a:r>
              <a:rPr lang="fa-IR" sz="4200" dirty="0" smtClean="0"/>
              <a:t>بروکراسی صرفا یک نوع ساختار سازمانی است. فی نفسه خوب یا بد نیست، در برخی موقعیت ها کارآمد نیست و در برخی موقعیت ها از کارآیی بالایی برخوردار است.</a:t>
            </a:r>
            <a:endParaRPr lang="en-US" sz="4200" dirty="0"/>
          </a:p>
        </p:txBody>
      </p:sp>
      <p:pic>
        <p:nvPicPr>
          <p:cNvPr id="16387" name="Picture 3" descr="C:\Users\Nasim\Desktop\images5.jpg"/>
          <p:cNvPicPr>
            <a:picLocks noChangeAspect="1" noChangeArrowheads="1"/>
          </p:cNvPicPr>
          <p:nvPr/>
        </p:nvPicPr>
        <p:blipFill>
          <a:blip r:embed="rId2"/>
          <a:srcRect/>
          <a:stretch>
            <a:fillRect/>
          </a:stretch>
        </p:blipFill>
        <p:spPr bwMode="auto">
          <a:xfrm>
            <a:off x="1676400" y="3352800"/>
            <a:ext cx="5410200" cy="3352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Rounded Rectangle 4"/>
          <p:cNvSpPr/>
          <p:nvPr/>
        </p:nvSpPr>
        <p:spPr>
          <a:xfrm>
            <a:off x="6019800" y="2209800"/>
            <a:ext cx="25146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cs typeface="+mj-cs"/>
              </a:rPr>
              <a:t>بروکراسی</a:t>
            </a:r>
            <a:endParaRPr lang="en-US" sz="3600" b="1" dirty="0">
              <a:cs typeface="+mj-cs"/>
            </a:endParaRPr>
          </a:p>
        </p:txBody>
      </p:sp>
      <p:sp>
        <p:nvSpPr>
          <p:cNvPr id="6" name="Rounded Rectangle 5"/>
          <p:cNvSpPr/>
          <p:nvPr/>
        </p:nvSpPr>
        <p:spPr>
          <a:xfrm>
            <a:off x="1676400" y="886691"/>
            <a:ext cx="2514600" cy="1295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400" b="1" dirty="0" smtClean="0">
                <a:latin typeface="Times New Roman" pitchFamily="18" charset="0"/>
                <a:cs typeface="Times New Roman" pitchFamily="18" charset="0"/>
              </a:rPr>
              <a:t>بروکراسی وبر</a:t>
            </a:r>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Weber bureaucracy</a:t>
            </a:r>
            <a:endParaRPr lang="en-US" sz="2400" b="1" dirty="0">
              <a:latin typeface="Times New Roman" pitchFamily="18" charset="0"/>
              <a:cs typeface="Times New Roman" pitchFamily="18" charset="0"/>
            </a:endParaRPr>
          </a:p>
        </p:txBody>
      </p:sp>
      <p:sp>
        <p:nvSpPr>
          <p:cNvPr id="7" name="Rounded Rectangle 6"/>
          <p:cNvSpPr/>
          <p:nvPr/>
        </p:nvSpPr>
        <p:spPr>
          <a:xfrm>
            <a:off x="1828800" y="3886200"/>
            <a:ext cx="2514600" cy="1295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600" b="1" dirty="0" smtClean="0">
                <a:cs typeface="+mj-cs"/>
              </a:rPr>
              <a:t>بروکراسی</a:t>
            </a:r>
            <a:r>
              <a:rPr lang="en-US" sz="2600" b="1" dirty="0" smtClean="0">
                <a:cs typeface="+mj-cs"/>
              </a:rPr>
              <a:t> </a:t>
            </a:r>
            <a:r>
              <a:rPr lang="fa-IR" sz="2600" b="1" dirty="0" smtClean="0">
                <a:cs typeface="+mj-cs"/>
              </a:rPr>
              <a:t>حرفه ای</a:t>
            </a:r>
          </a:p>
          <a:p>
            <a:pPr algn="ctr"/>
            <a:r>
              <a:rPr lang="en-US" sz="2600" b="1" dirty="0" smtClean="0">
                <a:cs typeface="+mj-cs"/>
              </a:rPr>
              <a:t>Professional bureaucracy</a:t>
            </a:r>
            <a:endParaRPr lang="en-US" sz="2600" b="1" dirty="0">
              <a:cs typeface="+mj-cs"/>
            </a:endParaRPr>
          </a:p>
        </p:txBody>
      </p:sp>
      <p:cxnSp>
        <p:nvCxnSpPr>
          <p:cNvPr id="9" name="Straight Arrow Connector 8"/>
          <p:cNvCxnSpPr>
            <a:stCxn id="5" idx="1"/>
            <a:endCxn id="6" idx="3"/>
          </p:cNvCxnSpPr>
          <p:nvPr/>
        </p:nvCxnSpPr>
        <p:spPr>
          <a:xfrm flipH="1" flipV="1">
            <a:off x="4191000" y="1534391"/>
            <a:ext cx="1828800" cy="1323109"/>
          </a:xfrm>
          <a:prstGeom prst="straightConnector1">
            <a:avLst/>
          </a:prstGeom>
          <a:ln>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1"/>
            <a:endCxn id="7" idx="3"/>
          </p:cNvCxnSpPr>
          <p:nvPr/>
        </p:nvCxnSpPr>
        <p:spPr>
          <a:xfrm flipH="1">
            <a:off x="4343400" y="2857500"/>
            <a:ext cx="1676400" cy="1676400"/>
          </a:xfrm>
          <a:prstGeom prst="straightConnector1">
            <a:avLst/>
          </a:prstGeom>
          <a:ln>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238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2895600"/>
          </a:xfrm>
        </p:spPr>
        <p:txBody>
          <a:bodyPr>
            <a:normAutofit/>
          </a:bodyPr>
          <a:lstStyle/>
          <a:p>
            <a:r>
              <a:rPr lang="fa-IR" sz="4200" dirty="0" smtClean="0"/>
              <a:t>ماکس وبرجامعه شناس آلمانی، اولین نظریه کلاسیک ها در مورد بروکراسی را   با عنوان سازمان آرمانی (ایده آل) مطرح نمود.</a:t>
            </a:r>
            <a:endParaRPr lang="en-US" sz="4200" dirty="0"/>
          </a:p>
        </p:txBody>
      </p:sp>
      <p:pic>
        <p:nvPicPr>
          <p:cNvPr id="17410" name="Picture 2" descr="C:\Users\Nasim\Desktop\index3.jpg"/>
          <p:cNvPicPr>
            <a:picLocks noChangeAspect="1" noChangeArrowheads="1"/>
          </p:cNvPicPr>
          <p:nvPr/>
        </p:nvPicPr>
        <p:blipFill>
          <a:blip r:embed="rId3"/>
          <a:srcRect/>
          <a:stretch>
            <a:fillRect/>
          </a:stretch>
        </p:blipFill>
        <p:spPr bwMode="auto">
          <a:xfrm>
            <a:off x="2971800" y="3048000"/>
            <a:ext cx="2914650" cy="3505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fa-IR" sz="4200" dirty="0" smtClean="0"/>
              <a:t>ویژگی های بروکراسی وبر(سازمان آرمانی)</a:t>
            </a:r>
            <a:endParaRPr lang="en-US" sz="4200" dirty="0"/>
          </a:p>
        </p:txBody>
      </p:sp>
      <p:sp>
        <p:nvSpPr>
          <p:cNvPr id="3" name="Content Placeholder 2"/>
          <p:cNvSpPr>
            <a:spLocks noGrp="1"/>
          </p:cNvSpPr>
          <p:nvPr>
            <p:ph idx="1"/>
          </p:nvPr>
        </p:nvSpPr>
        <p:spPr>
          <a:xfrm>
            <a:off x="457200" y="990600"/>
            <a:ext cx="8229600" cy="5562600"/>
          </a:xfrm>
        </p:spPr>
        <p:txBody>
          <a:bodyPr>
            <a:normAutofit/>
          </a:bodyPr>
          <a:lstStyle/>
          <a:p>
            <a:pPr algn="r">
              <a:buNone/>
            </a:pPr>
            <a:endParaRPr lang="fa-IR" sz="3000" u="sng" dirty="0" smtClean="0"/>
          </a:p>
          <a:p>
            <a:pPr algn="r">
              <a:buNone/>
            </a:pPr>
            <a:r>
              <a:rPr lang="fa-IR" u="sng" dirty="0" smtClean="0"/>
              <a:t>تقسیم کار</a:t>
            </a:r>
            <a:r>
              <a:rPr lang="fa-IR" sz="3000" dirty="0" smtClean="0"/>
              <a:t>: </a:t>
            </a:r>
            <a:r>
              <a:rPr lang="fa-IR" sz="2400" dirty="0" smtClean="0"/>
              <a:t>شغل هر شخص باید به وظایف ساده، تکراری و مشخص، تقسیم </a:t>
            </a:r>
          </a:p>
          <a:p>
            <a:pPr algn="r">
              <a:buNone/>
            </a:pPr>
            <a:r>
              <a:rPr lang="fa-IR" sz="2400" dirty="0" smtClean="0"/>
              <a:t>(شکسته) شود.</a:t>
            </a:r>
          </a:p>
          <a:p>
            <a:pPr algn="r">
              <a:buNone/>
            </a:pPr>
            <a:endParaRPr lang="fa-IR" sz="2400" dirty="0" smtClean="0"/>
          </a:p>
          <a:p>
            <a:pPr algn="r">
              <a:buNone/>
            </a:pPr>
            <a:r>
              <a:rPr lang="fa-IR" u="sng" dirty="0" smtClean="0"/>
              <a:t>سلسله مراتب اختیار مشخص</a:t>
            </a:r>
            <a:r>
              <a:rPr lang="fa-IR" sz="3000" dirty="0" smtClean="0"/>
              <a:t>: </a:t>
            </a:r>
            <a:r>
              <a:rPr lang="fa-IR" sz="2400" dirty="0" smtClean="0"/>
              <a:t>اطمینان از اینکه هر اداره ای  در رده </a:t>
            </a:r>
          </a:p>
          <a:p>
            <a:pPr algn="r">
              <a:buNone/>
            </a:pPr>
            <a:r>
              <a:rPr lang="fa-IR" sz="2400" dirty="0" smtClean="0"/>
              <a:t>پایین، تحت سرپرستی یا کنترل مافوق قرار می گیرد.</a:t>
            </a:r>
          </a:p>
          <a:p>
            <a:pPr algn="r">
              <a:buNone/>
            </a:pPr>
            <a:endParaRPr lang="fa-IR" sz="2400" dirty="0" smtClean="0"/>
          </a:p>
          <a:p>
            <a:pPr algn="r">
              <a:buNone/>
            </a:pPr>
            <a:r>
              <a:rPr lang="fa-IR" u="sng" dirty="0" smtClean="0"/>
              <a:t>رسمیت زیاد</a:t>
            </a:r>
            <a:r>
              <a:rPr lang="fa-IR" sz="3000" dirty="0" smtClean="0"/>
              <a:t>: </a:t>
            </a:r>
            <a:r>
              <a:rPr lang="fa-IR" sz="2400" dirty="0" smtClean="0"/>
              <a:t>تکیه بر قوانین و رویه های رسمی به منظور حصول اطمینان از یکنواختی و همشکلی در سازمان</a:t>
            </a:r>
          </a:p>
          <a:p>
            <a:pPr algn="r">
              <a:buNone/>
            </a:pPr>
            <a:r>
              <a:rPr lang="fa-IR" dirty="0" smtClean="0"/>
              <a:t> </a:t>
            </a:r>
            <a:endParaRPr lang="fa-I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r">
              <a:buNone/>
            </a:pPr>
            <a:r>
              <a:rPr lang="fa-IR" u="sng" dirty="0" smtClean="0"/>
              <a:t>ماهیت غیر شخصی</a:t>
            </a:r>
            <a:r>
              <a:rPr lang="fa-IR" sz="4000" dirty="0" smtClean="0"/>
              <a:t>: </a:t>
            </a:r>
            <a:r>
              <a:rPr lang="fa-IR" sz="2400" dirty="0" smtClean="0"/>
              <a:t>به منظور اجتناب از درگیری شخصی با افراد، ضوابط به طور یکسان و همشکل و غیر شخصی اعمال می شوند.</a:t>
            </a:r>
          </a:p>
          <a:p>
            <a:pPr algn="r">
              <a:buNone/>
            </a:pPr>
            <a:endParaRPr lang="fa-IR" sz="2400" u="sng" dirty="0" smtClean="0"/>
          </a:p>
          <a:p>
            <a:pPr algn="r">
              <a:buNone/>
            </a:pPr>
            <a:r>
              <a:rPr lang="fa-IR" u="sng" dirty="0" smtClean="0"/>
              <a:t>تصمیمات استخدامی بر اساس شایستگی</a:t>
            </a:r>
            <a:r>
              <a:rPr lang="fa-IR" dirty="0" smtClean="0"/>
              <a:t> :</a:t>
            </a:r>
            <a:r>
              <a:rPr lang="fa-IR" sz="2400" dirty="0" smtClean="0"/>
              <a:t>تصمیمات راجع به گزینش و ارتقاء بر اساس شایستگی های فنی، صلاحیت و عملکرد افراد اتخاذ می گردد.</a:t>
            </a:r>
          </a:p>
          <a:p>
            <a:pPr algn="r">
              <a:buNone/>
            </a:pPr>
            <a:r>
              <a:rPr lang="fa-IR" u="sng" dirty="0" smtClean="0"/>
              <a:t>مسیرهای شغلی برای کارکنان</a:t>
            </a:r>
            <a:r>
              <a:rPr lang="fa-IR" dirty="0" smtClean="0"/>
              <a:t> : </a:t>
            </a:r>
            <a:r>
              <a:rPr lang="fa-IR" sz="2400" dirty="0" smtClean="0"/>
              <a:t>کارکنان می بایست مسیر شغلی خاص خود را دنبال کنند و به ازاء این تعهد از مزایای شغل دائم استفاده کنند.</a:t>
            </a:r>
          </a:p>
          <a:p>
            <a:pPr algn="r">
              <a:buNone/>
            </a:pPr>
            <a:endParaRPr lang="fa-IR" sz="2400" dirty="0" smtClean="0"/>
          </a:p>
          <a:p>
            <a:pPr algn="r">
              <a:buNone/>
            </a:pPr>
            <a:r>
              <a:rPr lang="fa-IR" u="sng" dirty="0" smtClean="0"/>
              <a:t>تمایز بارز بین زندگی شخصی و سازمانی اعضاء</a:t>
            </a:r>
            <a:r>
              <a:rPr lang="fa-IR" dirty="0" smtClean="0"/>
              <a:t> : </a:t>
            </a:r>
            <a:r>
              <a:rPr lang="fa-IR" sz="2400" dirty="0" smtClean="0"/>
              <a:t>جهت جلوگیری از تداخل امور غیر شخصی و عقلایی سازمان با امور شخصی اعضاء تدابیری اندیشیده شده که این دو کاملا از هم جدا شوند.</a:t>
            </a:r>
            <a:endParaRPr lang="en-US" u="sng"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8435" name="Picture 3" descr="C:\Users\Nasim\Desktop\img007.gif"/>
          <p:cNvPicPr>
            <a:picLocks noChangeAspect="1" noChangeArrowheads="1"/>
          </p:cNvPicPr>
          <p:nvPr/>
        </p:nvPicPr>
        <p:blipFill>
          <a:blip r:embed="rId2"/>
          <a:srcRect/>
          <a:stretch>
            <a:fillRect/>
          </a:stretch>
        </p:blipFill>
        <p:spPr bwMode="auto">
          <a:xfrm>
            <a:off x="-4241" y="0"/>
            <a:ext cx="9148242" cy="685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Rectangle 3"/>
          <p:cNvSpPr/>
          <p:nvPr/>
        </p:nvSpPr>
        <p:spPr>
          <a:xfrm>
            <a:off x="3657600" y="2438400"/>
            <a:ext cx="1447800" cy="1143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000" b="1" dirty="0" smtClean="0">
                <a:solidFill>
                  <a:schemeClr val="tx1"/>
                </a:solidFill>
              </a:rPr>
              <a:t>ویژگی های مثبت بروکراسی وبر</a:t>
            </a:r>
            <a:endParaRPr lang="en-US" sz="2000" b="1" dirty="0">
              <a:solidFill>
                <a:schemeClr val="tx1"/>
              </a:solidFill>
            </a:endParaRPr>
          </a:p>
        </p:txBody>
      </p:sp>
      <p:cxnSp>
        <p:nvCxnSpPr>
          <p:cNvPr id="6" name="Straight Arrow Connector 5"/>
          <p:cNvCxnSpPr/>
          <p:nvPr/>
        </p:nvCxnSpPr>
        <p:spPr>
          <a:xfrm flipV="1">
            <a:off x="5105400" y="1905000"/>
            <a:ext cx="609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a:off x="2895600" y="19812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5638800" y="228600"/>
            <a:ext cx="1676400" cy="1752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solidFill>
                  <a:schemeClr val="tx1"/>
                </a:solidFill>
              </a:rPr>
              <a:t>حذف معیار های نا مناسب یا غلط در انتخاب کارکنان</a:t>
            </a:r>
            <a:endParaRPr lang="en-US" dirty="0">
              <a:solidFill>
                <a:schemeClr val="tx1"/>
              </a:solidFill>
            </a:endParaRPr>
          </a:p>
        </p:txBody>
      </p:sp>
      <p:sp>
        <p:nvSpPr>
          <p:cNvPr id="19" name="Rounded Rectangle 18"/>
          <p:cNvSpPr/>
          <p:nvPr/>
        </p:nvSpPr>
        <p:spPr>
          <a:xfrm>
            <a:off x="1295400" y="381000"/>
            <a:ext cx="1676400" cy="1752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solidFill>
                  <a:schemeClr val="tx1"/>
                </a:solidFill>
              </a:rPr>
              <a:t>حمایت کارکنان در برابر اختیار مطلق مدیران</a:t>
            </a:r>
            <a:endParaRPr lang="en-US" dirty="0" smtClean="0">
              <a:solidFill>
                <a:schemeClr val="tx1"/>
              </a:solidFill>
            </a:endParaRPr>
          </a:p>
          <a:p>
            <a:pPr algn="ctr"/>
            <a:endParaRPr lang="en-US" b="1" dirty="0">
              <a:solidFill>
                <a:schemeClr val="tx1"/>
              </a:solidFill>
            </a:endParaRPr>
          </a:p>
        </p:txBody>
      </p:sp>
      <p:sp>
        <p:nvSpPr>
          <p:cNvPr id="21" name="Rounded Rectangle 20"/>
          <p:cNvSpPr/>
          <p:nvPr/>
        </p:nvSpPr>
        <p:spPr>
          <a:xfrm>
            <a:off x="1295400" y="3886200"/>
            <a:ext cx="1676400" cy="1752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solidFill>
                  <a:schemeClr val="tx1"/>
                </a:solidFill>
              </a:rPr>
              <a:t>وجود خطوط فرمانروایی روشن و واضح</a:t>
            </a:r>
            <a:endParaRPr lang="en-US" dirty="0">
              <a:solidFill>
                <a:schemeClr val="tx1"/>
              </a:solidFill>
            </a:endParaRPr>
          </a:p>
        </p:txBody>
      </p:sp>
      <p:sp>
        <p:nvSpPr>
          <p:cNvPr id="22" name="Rounded Rectangle 21"/>
          <p:cNvSpPr/>
          <p:nvPr/>
        </p:nvSpPr>
        <p:spPr>
          <a:xfrm>
            <a:off x="5638800" y="3886200"/>
            <a:ext cx="1676400" cy="1752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b="1" dirty="0" smtClean="0">
                <a:solidFill>
                  <a:schemeClr val="tx1"/>
                </a:solidFill>
              </a:rPr>
              <a:t>فزایش رفتار منصفانه با کارکنان و ایجاد ثبات در طی زمان</a:t>
            </a:r>
            <a:endParaRPr lang="en-US" b="1" dirty="0">
              <a:solidFill>
                <a:schemeClr val="tx1"/>
              </a:solidFill>
            </a:endParaRPr>
          </a:p>
        </p:txBody>
      </p:sp>
      <p:cxnSp>
        <p:nvCxnSpPr>
          <p:cNvPr id="24" name="Straight Arrow Connector 23"/>
          <p:cNvCxnSpPr/>
          <p:nvPr/>
        </p:nvCxnSpPr>
        <p:spPr>
          <a:xfrm rot="10800000" flipV="1">
            <a:off x="2971800" y="3581400"/>
            <a:ext cx="685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105400" y="35814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769</Words>
  <Application>Microsoft Office PowerPoint</Application>
  <PresentationFormat>On-screen Show (4:3)</PresentationFormat>
  <Paragraphs>99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فصل یازدهم  بروکراسی: نگاهی دقیق</vt:lpstr>
      <vt:lpstr>آیا بروکراسی معنا و مفهومی منفی دارد؟  آیا بروکراسی مترادف با عدم کارآیی است؟</vt:lpstr>
      <vt:lpstr>بروکراسی صرفا یک نوع ساختار سازمانی است. فی نفسه خوب یا بد نیست، در برخی موقعیت ها کارآمد نیست و در برخی موقعیت ها از کارآیی بالایی برخوردار است.</vt:lpstr>
      <vt:lpstr>PowerPoint Presentation</vt:lpstr>
      <vt:lpstr>ماکس وبرجامعه شناس آلمانی، اولین نظریه کلاسیک ها در مورد بروکراسی را   با عنوان سازمان آرمانی (ایده آل) مطرح نمود.</vt:lpstr>
      <vt:lpstr>ویژگی های بروکراسی وبر(سازمان آرمانی)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the professional bureaucracy?  The professional bureaucracy relies for coordination on the standardization of  skills and its associated design parameter, training and indoctrination. It hires duly trained and indoctrinated specialists ("Professionals") for the  operating core, and then gives them considerable control over their work. Control over their own work means that the professionals work relatively independently of their colleagues, but closely with the clients that they serve.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Nasim</dc:creator>
  <cp:lastModifiedBy>Sony</cp:lastModifiedBy>
  <cp:revision>79</cp:revision>
  <dcterms:created xsi:type="dcterms:W3CDTF">2014-03-28T16:11:15Z</dcterms:created>
  <dcterms:modified xsi:type="dcterms:W3CDTF">2014-05-17T18:50:25Z</dcterms:modified>
</cp:coreProperties>
</file>