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0" r:id="rId3"/>
    <p:sldId id="279" r:id="rId4"/>
    <p:sldId id="292" r:id="rId5"/>
    <p:sldId id="280" r:id="rId6"/>
    <p:sldId id="282" r:id="rId7"/>
    <p:sldId id="283" r:id="rId8"/>
    <p:sldId id="284" r:id="rId9"/>
    <p:sldId id="285" r:id="rId10"/>
    <p:sldId id="286" r:id="rId11"/>
    <p:sldId id="287" r:id="rId12"/>
    <p:sldId id="288" r:id="rId13"/>
    <p:sldId id="289" r:id="rId14"/>
    <p:sldId id="291" r:id="rId15"/>
    <p:sldId id="276" r:id="rId16"/>
    <p:sldId id="277" r:id="rId17"/>
    <p:sldId id="272" r:id="rId18"/>
    <p:sldId id="259" r:id="rId19"/>
    <p:sldId id="261" r:id="rId20"/>
    <p:sldId id="262" r:id="rId21"/>
    <p:sldId id="263" r:id="rId22"/>
    <p:sldId id="29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615" autoAdjust="0"/>
    <p:restoredTop sz="86333" autoAdjust="0"/>
  </p:normalViewPr>
  <p:slideViewPr>
    <p:cSldViewPr>
      <p:cViewPr varScale="1">
        <p:scale>
          <a:sx n="68" d="100"/>
          <a:sy n="68" d="100"/>
        </p:scale>
        <p:origin x="-954" y="-90"/>
      </p:cViewPr>
      <p:guideLst>
        <p:guide orient="horz" pos="2160"/>
        <p:guide pos="2880"/>
      </p:guideLst>
    </p:cSldViewPr>
  </p:slideViewPr>
  <p:outlineViewPr>
    <p:cViewPr>
      <p:scale>
        <a:sx n="33" d="100"/>
        <a:sy n="33" d="100"/>
      </p:scale>
      <p:origin x="24" y="2641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lireza\Desktop\&#1662;&#1575;&#1740;&#1711;&#1575;&#1607;%20&#1593;&#1583;&#1575;&#1604;&#1578;\&#1605;&#1606;&#1575;&#1576;&#1593;%20&#1606;&#1607;&#1575;&#1740;&#1740;-&#1605;&#1580;&#1605;&#1608;&#1593;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lireza\Desktop\&#1662;&#1575;&#1740;&#1711;&#1575;&#1607;%20&#1593;&#1583;&#1575;&#1604;&#1578;\&#1605;&#1606;&#1575;&#1576;&#1593;%20&#1606;&#1607;&#1575;&#1740;&#1740;-&#1605;&#1580;&#1605;&#1608;&#1593;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0"/>
  <c:pivotSource>
    <c:name>[منابع نهایی-مجموع3.xlsx]روند کل در سالهای مختلف!PivotTable1</c:name>
    <c:fmtId val="-1"/>
  </c:pivotSource>
  <c:chart>
    <c:title>
      <c:tx>
        <c:rich>
          <a:bodyPr/>
          <a:lstStyle/>
          <a:p>
            <a:pPr>
              <a:defRPr lang="fa-IR"/>
            </a:pPr>
            <a:r>
              <a:rPr lang="fa-IR">
                <a:cs typeface="B Titr" pitchFamily="2" charset="-78"/>
              </a:rPr>
              <a:t>روند کلیه فعالیتهای علمی عدالت طی سالهای 1389-1370</a:t>
            </a:r>
            <a:endParaRPr lang="en-US">
              <a:cs typeface="B Titr" pitchFamily="2" charset="-78"/>
            </a:endParaRPr>
          </a:p>
        </c:rich>
      </c:tx>
      <c:layout/>
    </c:title>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pivotFmt>
      <c:pivotFmt>
        <c:idx val="5"/>
        <c:marker>
          <c:symbol val="none"/>
        </c:marker>
      </c:pivotFmt>
      <c:pivotFmt>
        <c:idx val="6"/>
        <c:marker>
          <c:symbol val="none"/>
        </c:marker>
      </c:pivotFmt>
      <c:pivotFmt>
        <c:idx val="7"/>
        <c:marker>
          <c:symbol val="none"/>
        </c:marker>
      </c:pivotFmt>
      <c:pivotFmt>
        <c:idx val="8"/>
        <c:marker>
          <c:symbol val="none"/>
        </c:marker>
      </c:pivotFmt>
      <c:pivotFmt>
        <c:idx val="9"/>
        <c:marker>
          <c:symbol val="none"/>
        </c:marker>
      </c:pivotFmt>
      <c:pivotFmt>
        <c:idx val="10"/>
        <c:marker>
          <c:symbol val="none"/>
        </c:marker>
      </c:pivotFmt>
      <c:pivotFmt>
        <c:idx val="11"/>
        <c:marker>
          <c:symbol val="none"/>
        </c:marker>
      </c:pivotFmt>
      <c:pivotFmt>
        <c:idx val="12"/>
        <c:marker>
          <c:symbol val="none"/>
        </c:marker>
        <c:dLbl>
          <c:idx val="0"/>
          <c:delete val="1"/>
        </c:dLbl>
      </c:pivotFmt>
      <c:pivotFmt>
        <c:idx val="13"/>
        <c:marker>
          <c:symbol val="none"/>
        </c:marker>
      </c:pivotFmt>
    </c:pivotFmts>
    <c:plotArea>
      <c:layout/>
      <c:lineChart>
        <c:grouping val="stacked"/>
        <c:ser>
          <c:idx val="0"/>
          <c:order val="0"/>
          <c:tx>
            <c:strRef>
              <c:f>'روند کل در سالهای مختلف'!$B$70</c:f>
              <c:strCache>
                <c:ptCount val="1"/>
                <c:pt idx="0">
                  <c:v>Total</c:v>
                </c:pt>
              </c:strCache>
            </c:strRef>
          </c:tx>
          <c:marker>
            <c:symbol val="none"/>
          </c:marker>
          <c:cat>
            <c:strRef>
              <c:f>'روند کل در سالهای مختلف'!$A$71:$A$91</c:f>
              <c:strCache>
                <c:ptCount val="20"/>
                <c:pt idx="0">
                  <c:v>1370</c:v>
                </c:pt>
                <c:pt idx="1">
                  <c:v>1371</c:v>
                </c:pt>
                <c:pt idx="2">
                  <c:v>1372</c:v>
                </c:pt>
                <c:pt idx="3">
                  <c:v>1373</c:v>
                </c:pt>
                <c:pt idx="4">
                  <c:v>1374</c:v>
                </c:pt>
                <c:pt idx="5">
                  <c:v>1375</c:v>
                </c:pt>
                <c:pt idx="6">
                  <c:v>1376</c:v>
                </c:pt>
                <c:pt idx="7">
                  <c:v>1377</c:v>
                </c:pt>
                <c:pt idx="8">
                  <c:v>1378</c:v>
                </c:pt>
                <c:pt idx="9">
                  <c:v>1379</c:v>
                </c:pt>
                <c:pt idx="10">
                  <c:v>1380</c:v>
                </c:pt>
                <c:pt idx="11">
                  <c:v>1381</c:v>
                </c:pt>
                <c:pt idx="12">
                  <c:v>1382</c:v>
                </c:pt>
                <c:pt idx="13">
                  <c:v>1383</c:v>
                </c:pt>
                <c:pt idx="14">
                  <c:v>1384</c:v>
                </c:pt>
                <c:pt idx="15">
                  <c:v>1385</c:v>
                </c:pt>
                <c:pt idx="16">
                  <c:v>1386</c:v>
                </c:pt>
                <c:pt idx="17">
                  <c:v>1387</c:v>
                </c:pt>
                <c:pt idx="18">
                  <c:v>1388</c:v>
                </c:pt>
                <c:pt idx="19">
                  <c:v>1389</c:v>
                </c:pt>
              </c:strCache>
            </c:strRef>
          </c:cat>
          <c:val>
            <c:numRef>
              <c:f>'روند کل در سالهای مختلف'!$B$71:$B$91</c:f>
              <c:numCache>
                <c:formatCode>General</c:formatCode>
                <c:ptCount val="20"/>
                <c:pt idx="0">
                  <c:v>8</c:v>
                </c:pt>
                <c:pt idx="1">
                  <c:v>4</c:v>
                </c:pt>
                <c:pt idx="2">
                  <c:v>6</c:v>
                </c:pt>
                <c:pt idx="3">
                  <c:v>18</c:v>
                </c:pt>
                <c:pt idx="4">
                  <c:v>15</c:v>
                </c:pt>
                <c:pt idx="5">
                  <c:v>64</c:v>
                </c:pt>
                <c:pt idx="6">
                  <c:v>47</c:v>
                </c:pt>
                <c:pt idx="7">
                  <c:v>26</c:v>
                </c:pt>
                <c:pt idx="8">
                  <c:v>66</c:v>
                </c:pt>
                <c:pt idx="9">
                  <c:v>82</c:v>
                </c:pt>
                <c:pt idx="10">
                  <c:v>88</c:v>
                </c:pt>
                <c:pt idx="11">
                  <c:v>75</c:v>
                </c:pt>
                <c:pt idx="12">
                  <c:v>115</c:v>
                </c:pt>
                <c:pt idx="13">
                  <c:v>105</c:v>
                </c:pt>
                <c:pt idx="14">
                  <c:v>147</c:v>
                </c:pt>
                <c:pt idx="15">
                  <c:v>168</c:v>
                </c:pt>
                <c:pt idx="16">
                  <c:v>111</c:v>
                </c:pt>
                <c:pt idx="17">
                  <c:v>90</c:v>
                </c:pt>
                <c:pt idx="18">
                  <c:v>132</c:v>
                </c:pt>
                <c:pt idx="19">
                  <c:v>89</c:v>
                </c:pt>
              </c:numCache>
            </c:numRef>
          </c:val>
        </c:ser>
        <c:marker val="1"/>
        <c:axId val="57728384"/>
        <c:axId val="66430080"/>
      </c:lineChart>
      <c:catAx>
        <c:axId val="57728384"/>
        <c:scaling>
          <c:orientation val="minMax"/>
        </c:scaling>
        <c:axPos val="b"/>
        <c:tickLblPos val="nextTo"/>
        <c:txPr>
          <a:bodyPr/>
          <a:lstStyle/>
          <a:p>
            <a:pPr>
              <a:defRPr lang="fa-IR"/>
            </a:pPr>
            <a:endParaRPr lang="en-US"/>
          </a:p>
        </c:txPr>
        <c:crossAx val="66430080"/>
        <c:crosses val="autoZero"/>
        <c:auto val="1"/>
        <c:lblAlgn val="ctr"/>
        <c:lblOffset val="100"/>
      </c:catAx>
      <c:valAx>
        <c:axId val="66430080"/>
        <c:scaling>
          <c:orientation val="minMax"/>
        </c:scaling>
        <c:axPos val="l"/>
        <c:minorGridlines/>
        <c:numFmt formatCode="General" sourceLinked="1"/>
        <c:tickLblPos val="nextTo"/>
        <c:txPr>
          <a:bodyPr/>
          <a:lstStyle/>
          <a:p>
            <a:pPr>
              <a:defRPr lang="fa-IR"/>
            </a:pPr>
            <a:endParaRPr lang="en-US"/>
          </a:p>
        </c:txPr>
        <c:crossAx val="57728384"/>
        <c:crosses val="autoZero"/>
        <c:crossBetween val="between"/>
      </c:valAx>
      <c:dTable>
        <c:showHorzBorder val="1"/>
        <c:showVertBorder val="1"/>
        <c:showOutline val="1"/>
        <c:txPr>
          <a:bodyPr/>
          <a:lstStyle/>
          <a:p>
            <a:pPr rtl="0">
              <a:defRPr lang="fa-IR"/>
            </a:pPr>
            <a:endParaRPr lang="en-US"/>
          </a:p>
        </c:txPr>
      </c:dTable>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pivotSource>
    <c:name>[منابع نهایی-مجموع3.xlsx]کلی-تفکیکی!PivotTable2</c:name>
    <c:fmtId val="-1"/>
  </c:pivotSource>
  <c:chart>
    <c:title>
      <c:tx>
        <c:rich>
          <a:bodyPr/>
          <a:lstStyle/>
          <a:p>
            <a:pPr>
              <a:defRPr lang="en-US"/>
            </a:pPr>
            <a:r>
              <a:rPr lang="fa-IR"/>
              <a:t>کلیه فعالیتهای علمی حوزه عدالت به تفکیک منابع طی سالهای 1389-1370</a:t>
            </a:r>
            <a:endParaRPr lang="en-US"/>
          </a:p>
        </c:rich>
      </c:tx>
      <c:layout>
        <c:manualLayout>
          <c:xMode val="edge"/>
          <c:yMode val="edge"/>
          <c:x val="0.18634940552750079"/>
          <c:y val="2.264153344468342E-2"/>
        </c:manualLayout>
      </c:layout>
    </c:title>
    <c:pivotFmts>
      <c:pivotFmt>
        <c:idx val="0"/>
        <c:marker>
          <c:symbol val="none"/>
        </c:marker>
      </c:pivotFmt>
      <c:pivotFmt>
        <c:idx val="1"/>
        <c:marker>
          <c:symbol val="none"/>
        </c:marker>
      </c:pivotFmt>
      <c:pivotFmt>
        <c:idx val="2"/>
        <c:marker>
          <c:symbol val="none"/>
        </c:marker>
      </c:pivotFmt>
      <c:pivotFmt>
        <c:idx val="3"/>
        <c:marker>
          <c:symbol val="none"/>
        </c:marker>
      </c:pivotFmt>
      <c:pivotFmt>
        <c:idx val="4"/>
        <c:marker>
          <c:symbol val="none"/>
        </c:marker>
        <c:dLbl>
          <c:idx val="0"/>
          <c:delete val="1"/>
        </c:dLbl>
      </c:pivotFmt>
      <c:pivotFmt>
        <c:idx val="5"/>
        <c:marker>
          <c:symbol val="none"/>
        </c:marker>
        <c:dLbl>
          <c:idx val="0"/>
          <c:delete val="1"/>
        </c:dLbl>
      </c:pivotFmt>
      <c:pivotFmt>
        <c:idx val="6"/>
        <c:marker>
          <c:symbol val="none"/>
        </c:marker>
        <c:dLbl>
          <c:idx val="0"/>
          <c:delete val="1"/>
        </c:dLbl>
      </c:pivotFmt>
      <c:pivotFmt>
        <c:idx val="7"/>
        <c:marker>
          <c:symbol val="none"/>
        </c:marker>
        <c:dLbl>
          <c:idx val="0"/>
          <c:delete val="1"/>
        </c:dLbl>
      </c:pivotFmt>
    </c:pivotFmts>
    <c:plotArea>
      <c:layout>
        <c:manualLayout>
          <c:layoutTarget val="inner"/>
          <c:xMode val="edge"/>
          <c:yMode val="edge"/>
          <c:x val="0.11828790631940238"/>
          <c:y val="0.1013432144511351"/>
          <c:w val="0.86811926081065627"/>
          <c:h val="0.71316226648139569"/>
        </c:manualLayout>
      </c:layout>
      <c:lineChart>
        <c:grouping val="stacked"/>
        <c:ser>
          <c:idx val="0"/>
          <c:order val="0"/>
          <c:tx>
            <c:strRef>
              <c:f>'کلی-تفکیکی'!$B$4:$B$5</c:f>
              <c:strCache>
                <c:ptCount val="1"/>
                <c:pt idx="0">
                  <c:v>پایان نامه</c:v>
                </c:pt>
              </c:strCache>
            </c:strRef>
          </c:tx>
          <c:marker>
            <c:symbol val="none"/>
          </c:marker>
          <c:cat>
            <c:strRef>
              <c:f>'کلی-تفکیکی'!$A$6:$A$26</c:f>
              <c:strCache>
                <c:ptCount val="20"/>
                <c:pt idx="0">
                  <c:v>1370</c:v>
                </c:pt>
                <c:pt idx="1">
                  <c:v>1371</c:v>
                </c:pt>
                <c:pt idx="2">
                  <c:v>1372</c:v>
                </c:pt>
                <c:pt idx="3">
                  <c:v>1373</c:v>
                </c:pt>
                <c:pt idx="4">
                  <c:v>1374</c:v>
                </c:pt>
                <c:pt idx="5">
                  <c:v>1375</c:v>
                </c:pt>
                <c:pt idx="6">
                  <c:v>1376</c:v>
                </c:pt>
                <c:pt idx="7">
                  <c:v>1377</c:v>
                </c:pt>
                <c:pt idx="8">
                  <c:v>1378</c:v>
                </c:pt>
                <c:pt idx="9">
                  <c:v>1379</c:v>
                </c:pt>
                <c:pt idx="10">
                  <c:v>1380</c:v>
                </c:pt>
                <c:pt idx="11">
                  <c:v>1381</c:v>
                </c:pt>
                <c:pt idx="12">
                  <c:v>1382</c:v>
                </c:pt>
                <c:pt idx="13">
                  <c:v>1383</c:v>
                </c:pt>
                <c:pt idx="14">
                  <c:v>1384</c:v>
                </c:pt>
                <c:pt idx="15">
                  <c:v>1385</c:v>
                </c:pt>
                <c:pt idx="16">
                  <c:v>1386</c:v>
                </c:pt>
                <c:pt idx="17">
                  <c:v>1387</c:v>
                </c:pt>
                <c:pt idx="18">
                  <c:v>1388</c:v>
                </c:pt>
                <c:pt idx="19">
                  <c:v>1389</c:v>
                </c:pt>
              </c:strCache>
            </c:strRef>
          </c:cat>
          <c:val>
            <c:numRef>
              <c:f>'کلی-تفکیکی'!$B$6:$B$26</c:f>
              <c:numCache>
                <c:formatCode>General</c:formatCode>
                <c:ptCount val="20"/>
                <c:pt idx="1">
                  <c:v>1</c:v>
                </c:pt>
                <c:pt idx="2">
                  <c:v>3</c:v>
                </c:pt>
                <c:pt idx="3">
                  <c:v>3</c:v>
                </c:pt>
                <c:pt idx="4">
                  <c:v>4</c:v>
                </c:pt>
                <c:pt idx="5">
                  <c:v>19</c:v>
                </c:pt>
                <c:pt idx="6">
                  <c:v>4</c:v>
                </c:pt>
                <c:pt idx="7">
                  <c:v>2</c:v>
                </c:pt>
                <c:pt idx="8">
                  <c:v>8</c:v>
                </c:pt>
                <c:pt idx="9">
                  <c:v>13</c:v>
                </c:pt>
                <c:pt idx="10">
                  <c:v>8</c:v>
                </c:pt>
                <c:pt idx="11">
                  <c:v>8</c:v>
                </c:pt>
                <c:pt idx="12">
                  <c:v>18</c:v>
                </c:pt>
                <c:pt idx="13">
                  <c:v>14</c:v>
                </c:pt>
                <c:pt idx="14">
                  <c:v>25</c:v>
                </c:pt>
                <c:pt idx="15">
                  <c:v>17</c:v>
                </c:pt>
                <c:pt idx="16">
                  <c:v>4</c:v>
                </c:pt>
                <c:pt idx="17">
                  <c:v>16</c:v>
                </c:pt>
                <c:pt idx="18">
                  <c:v>53</c:v>
                </c:pt>
                <c:pt idx="19">
                  <c:v>58</c:v>
                </c:pt>
              </c:numCache>
            </c:numRef>
          </c:val>
        </c:ser>
        <c:ser>
          <c:idx val="1"/>
          <c:order val="1"/>
          <c:tx>
            <c:strRef>
              <c:f>'کلی-تفکیکی'!$C$4:$C$5</c:f>
              <c:strCache>
                <c:ptCount val="1"/>
                <c:pt idx="0">
                  <c:v>کتاب</c:v>
                </c:pt>
              </c:strCache>
            </c:strRef>
          </c:tx>
          <c:marker>
            <c:symbol val="none"/>
          </c:marker>
          <c:cat>
            <c:strRef>
              <c:f>'کلی-تفکیکی'!$A$6:$A$26</c:f>
              <c:strCache>
                <c:ptCount val="20"/>
                <c:pt idx="0">
                  <c:v>1370</c:v>
                </c:pt>
                <c:pt idx="1">
                  <c:v>1371</c:v>
                </c:pt>
                <c:pt idx="2">
                  <c:v>1372</c:v>
                </c:pt>
                <c:pt idx="3">
                  <c:v>1373</c:v>
                </c:pt>
                <c:pt idx="4">
                  <c:v>1374</c:v>
                </c:pt>
                <c:pt idx="5">
                  <c:v>1375</c:v>
                </c:pt>
                <c:pt idx="6">
                  <c:v>1376</c:v>
                </c:pt>
                <c:pt idx="7">
                  <c:v>1377</c:v>
                </c:pt>
                <c:pt idx="8">
                  <c:v>1378</c:v>
                </c:pt>
                <c:pt idx="9">
                  <c:v>1379</c:v>
                </c:pt>
                <c:pt idx="10">
                  <c:v>1380</c:v>
                </c:pt>
                <c:pt idx="11">
                  <c:v>1381</c:v>
                </c:pt>
                <c:pt idx="12">
                  <c:v>1382</c:v>
                </c:pt>
                <c:pt idx="13">
                  <c:v>1383</c:v>
                </c:pt>
                <c:pt idx="14">
                  <c:v>1384</c:v>
                </c:pt>
                <c:pt idx="15">
                  <c:v>1385</c:v>
                </c:pt>
                <c:pt idx="16">
                  <c:v>1386</c:v>
                </c:pt>
                <c:pt idx="17">
                  <c:v>1387</c:v>
                </c:pt>
                <c:pt idx="18">
                  <c:v>1388</c:v>
                </c:pt>
                <c:pt idx="19">
                  <c:v>1389</c:v>
                </c:pt>
              </c:strCache>
            </c:strRef>
          </c:cat>
          <c:val>
            <c:numRef>
              <c:f>'کلی-تفکیکی'!$C$6:$C$26</c:f>
              <c:numCache>
                <c:formatCode>General</c:formatCode>
                <c:ptCount val="20"/>
                <c:pt idx="0">
                  <c:v>4</c:v>
                </c:pt>
                <c:pt idx="1">
                  <c:v>2</c:v>
                </c:pt>
                <c:pt idx="2">
                  <c:v>2</c:v>
                </c:pt>
                <c:pt idx="3">
                  <c:v>6</c:v>
                </c:pt>
                <c:pt idx="4">
                  <c:v>9</c:v>
                </c:pt>
                <c:pt idx="5">
                  <c:v>24</c:v>
                </c:pt>
                <c:pt idx="6">
                  <c:v>7</c:v>
                </c:pt>
                <c:pt idx="7">
                  <c:v>13</c:v>
                </c:pt>
                <c:pt idx="8">
                  <c:v>18</c:v>
                </c:pt>
                <c:pt idx="9">
                  <c:v>24</c:v>
                </c:pt>
                <c:pt idx="10">
                  <c:v>40</c:v>
                </c:pt>
                <c:pt idx="11">
                  <c:v>27</c:v>
                </c:pt>
                <c:pt idx="12">
                  <c:v>37</c:v>
                </c:pt>
                <c:pt idx="13">
                  <c:v>29</c:v>
                </c:pt>
                <c:pt idx="14">
                  <c:v>5</c:v>
                </c:pt>
                <c:pt idx="15">
                  <c:v>1</c:v>
                </c:pt>
                <c:pt idx="16">
                  <c:v>19</c:v>
                </c:pt>
                <c:pt idx="17">
                  <c:v>19</c:v>
                </c:pt>
                <c:pt idx="18">
                  <c:v>45</c:v>
                </c:pt>
                <c:pt idx="19">
                  <c:v>30</c:v>
                </c:pt>
              </c:numCache>
            </c:numRef>
          </c:val>
        </c:ser>
        <c:ser>
          <c:idx val="2"/>
          <c:order val="2"/>
          <c:tx>
            <c:strRef>
              <c:f>'کلی-تفکیکی'!$D$4:$D$5</c:f>
              <c:strCache>
                <c:ptCount val="1"/>
                <c:pt idx="0">
                  <c:v>مقاله علمی پژوهشی</c:v>
                </c:pt>
              </c:strCache>
            </c:strRef>
          </c:tx>
          <c:marker>
            <c:symbol val="none"/>
          </c:marker>
          <c:cat>
            <c:strRef>
              <c:f>'کلی-تفکیکی'!$A$6:$A$26</c:f>
              <c:strCache>
                <c:ptCount val="20"/>
                <c:pt idx="0">
                  <c:v>1370</c:v>
                </c:pt>
                <c:pt idx="1">
                  <c:v>1371</c:v>
                </c:pt>
                <c:pt idx="2">
                  <c:v>1372</c:v>
                </c:pt>
                <c:pt idx="3">
                  <c:v>1373</c:v>
                </c:pt>
                <c:pt idx="4">
                  <c:v>1374</c:v>
                </c:pt>
                <c:pt idx="5">
                  <c:v>1375</c:v>
                </c:pt>
                <c:pt idx="6">
                  <c:v>1376</c:v>
                </c:pt>
                <c:pt idx="7">
                  <c:v>1377</c:v>
                </c:pt>
                <c:pt idx="8">
                  <c:v>1378</c:v>
                </c:pt>
                <c:pt idx="9">
                  <c:v>1379</c:v>
                </c:pt>
                <c:pt idx="10">
                  <c:v>1380</c:v>
                </c:pt>
                <c:pt idx="11">
                  <c:v>1381</c:v>
                </c:pt>
                <c:pt idx="12">
                  <c:v>1382</c:v>
                </c:pt>
                <c:pt idx="13">
                  <c:v>1383</c:v>
                </c:pt>
                <c:pt idx="14">
                  <c:v>1384</c:v>
                </c:pt>
                <c:pt idx="15">
                  <c:v>1385</c:v>
                </c:pt>
                <c:pt idx="16">
                  <c:v>1386</c:v>
                </c:pt>
                <c:pt idx="17">
                  <c:v>1387</c:v>
                </c:pt>
                <c:pt idx="18">
                  <c:v>1388</c:v>
                </c:pt>
                <c:pt idx="19">
                  <c:v>1389</c:v>
                </c:pt>
              </c:strCache>
            </c:strRef>
          </c:cat>
          <c:val>
            <c:numRef>
              <c:f>'کلی-تفکیکی'!$D$6:$D$26</c:f>
              <c:numCache>
                <c:formatCode>General</c:formatCode>
                <c:ptCount val="20"/>
                <c:pt idx="1">
                  <c:v>1</c:v>
                </c:pt>
                <c:pt idx="3">
                  <c:v>8</c:v>
                </c:pt>
                <c:pt idx="4">
                  <c:v>2</c:v>
                </c:pt>
                <c:pt idx="5">
                  <c:v>16</c:v>
                </c:pt>
                <c:pt idx="6">
                  <c:v>11</c:v>
                </c:pt>
                <c:pt idx="7">
                  <c:v>3</c:v>
                </c:pt>
                <c:pt idx="8">
                  <c:v>27</c:v>
                </c:pt>
                <c:pt idx="9">
                  <c:v>15</c:v>
                </c:pt>
                <c:pt idx="10">
                  <c:v>12</c:v>
                </c:pt>
                <c:pt idx="11">
                  <c:v>18</c:v>
                </c:pt>
                <c:pt idx="12">
                  <c:v>22</c:v>
                </c:pt>
                <c:pt idx="13">
                  <c:v>24</c:v>
                </c:pt>
                <c:pt idx="14">
                  <c:v>15</c:v>
                </c:pt>
                <c:pt idx="15">
                  <c:v>18</c:v>
                </c:pt>
                <c:pt idx="16">
                  <c:v>19</c:v>
                </c:pt>
                <c:pt idx="17">
                  <c:v>20</c:v>
                </c:pt>
                <c:pt idx="18">
                  <c:v>25</c:v>
                </c:pt>
              </c:numCache>
            </c:numRef>
          </c:val>
        </c:ser>
        <c:ser>
          <c:idx val="3"/>
          <c:order val="3"/>
          <c:tx>
            <c:strRef>
              <c:f>'کلی-تفکیکی'!$E$4:$E$5</c:f>
              <c:strCache>
                <c:ptCount val="1"/>
                <c:pt idx="0">
                  <c:v>مقاله عمومی</c:v>
                </c:pt>
              </c:strCache>
            </c:strRef>
          </c:tx>
          <c:marker>
            <c:symbol val="none"/>
          </c:marker>
          <c:cat>
            <c:strRef>
              <c:f>'کلی-تفکیکی'!$A$6:$A$26</c:f>
              <c:strCache>
                <c:ptCount val="20"/>
                <c:pt idx="0">
                  <c:v>1370</c:v>
                </c:pt>
                <c:pt idx="1">
                  <c:v>1371</c:v>
                </c:pt>
                <c:pt idx="2">
                  <c:v>1372</c:v>
                </c:pt>
                <c:pt idx="3">
                  <c:v>1373</c:v>
                </c:pt>
                <c:pt idx="4">
                  <c:v>1374</c:v>
                </c:pt>
                <c:pt idx="5">
                  <c:v>1375</c:v>
                </c:pt>
                <c:pt idx="6">
                  <c:v>1376</c:v>
                </c:pt>
                <c:pt idx="7">
                  <c:v>1377</c:v>
                </c:pt>
                <c:pt idx="8">
                  <c:v>1378</c:v>
                </c:pt>
                <c:pt idx="9">
                  <c:v>1379</c:v>
                </c:pt>
                <c:pt idx="10">
                  <c:v>1380</c:v>
                </c:pt>
                <c:pt idx="11">
                  <c:v>1381</c:v>
                </c:pt>
                <c:pt idx="12">
                  <c:v>1382</c:v>
                </c:pt>
                <c:pt idx="13">
                  <c:v>1383</c:v>
                </c:pt>
                <c:pt idx="14">
                  <c:v>1384</c:v>
                </c:pt>
                <c:pt idx="15">
                  <c:v>1385</c:v>
                </c:pt>
                <c:pt idx="16">
                  <c:v>1386</c:v>
                </c:pt>
                <c:pt idx="17">
                  <c:v>1387</c:v>
                </c:pt>
                <c:pt idx="18">
                  <c:v>1388</c:v>
                </c:pt>
                <c:pt idx="19">
                  <c:v>1389</c:v>
                </c:pt>
              </c:strCache>
            </c:strRef>
          </c:cat>
          <c:val>
            <c:numRef>
              <c:f>'کلی-تفکیکی'!$E$6:$E$26</c:f>
              <c:numCache>
                <c:formatCode>General</c:formatCode>
                <c:ptCount val="20"/>
                <c:pt idx="0">
                  <c:v>4</c:v>
                </c:pt>
                <c:pt idx="2">
                  <c:v>1</c:v>
                </c:pt>
                <c:pt idx="3">
                  <c:v>1</c:v>
                </c:pt>
                <c:pt idx="5">
                  <c:v>5</c:v>
                </c:pt>
                <c:pt idx="6">
                  <c:v>25</c:v>
                </c:pt>
                <c:pt idx="7">
                  <c:v>8</c:v>
                </c:pt>
                <c:pt idx="8">
                  <c:v>13</c:v>
                </c:pt>
                <c:pt idx="9">
                  <c:v>30</c:v>
                </c:pt>
                <c:pt idx="10">
                  <c:v>28</c:v>
                </c:pt>
                <c:pt idx="11">
                  <c:v>22</c:v>
                </c:pt>
                <c:pt idx="12">
                  <c:v>38</c:v>
                </c:pt>
                <c:pt idx="13">
                  <c:v>38</c:v>
                </c:pt>
                <c:pt idx="14">
                  <c:v>102</c:v>
                </c:pt>
                <c:pt idx="15">
                  <c:v>132</c:v>
                </c:pt>
                <c:pt idx="16">
                  <c:v>69</c:v>
                </c:pt>
                <c:pt idx="17">
                  <c:v>35</c:v>
                </c:pt>
                <c:pt idx="18">
                  <c:v>9</c:v>
                </c:pt>
                <c:pt idx="19">
                  <c:v>1</c:v>
                </c:pt>
              </c:numCache>
            </c:numRef>
          </c:val>
        </c:ser>
        <c:marker val="1"/>
        <c:axId val="66458368"/>
        <c:axId val="66459904"/>
      </c:lineChart>
      <c:catAx>
        <c:axId val="66458368"/>
        <c:scaling>
          <c:orientation val="minMax"/>
        </c:scaling>
        <c:axPos val="b"/>
        <c:tickLblPos val="nextTo"/>
        <c:txPr>
          <a:bodyPr/>
          <a:lstStyle/>
          <a:p>
            <a:pPr>
              <a:defRPr lang="en-US"/>
            </a:pPr>
            <a:endParaRPr lang="en-US"/>
          </a:p>
        </c:txPr>
        <c:crossAx val="66459904"/>
        <c:crosses val="autoZero"/>
        <c:auto val="1"/>
        <c:lblAlgn val="ctr"/>
        <c:lblOffset val="100"/>
      </c:catAx>
      <c:valAx>
        <c:axId val="66459904"/>
        <c:scaling>
          <c:orientation val="minMax"/>
        </c:scaling>
        <c:axPos val="l"/>
        <c:majorGridlines/>
        <c:numFmt formatCode="General" sourceLinked="1"/>
        <c:tickLblPos val="nextTo"/>
        <c:txPr>
          <a:bodyPr/>
          <a:lstStyle/>
          <a:p>
            <a:pPr>
              <a:defRPr lang="en-US"/>
            </a:pPr>
            <a:endParaRPr lang="en-US"/>
          </a:p>
        </c:txPr>
        <c:crossAx val="66458368"/>
        <c:crosses val="autoZero"/>
        <c:crossBetween val="between"/>
      </c:valAx>
      <c:dTable>
        <c:showHorzBorder val="1"/>
        <c:showVertBorder val="1"/>
        <c:showOutline val="1"/>
        <c:showKeys val="1"/>
        <c:txPr>
          <a:bodyPr/>
          <a:lstStyle/>
          <a:p>
            <a:pPr rtl="0">
              <a:defRPr lang="en-US"/>
            </a:pPr>
            <a:endParaRPr lang="en-US"/>
          </a:p>
        </c:txPr>
      </c:dTable>
    </c:plotArea>
    <c:plotVisOnly val="1"/>
  </c:chart>
  <c:txPr>
    <a:bodyPr/>
    <a:lstStyle/>
    <a:p>
      <a:pPr>
        <a:defRPr>
          <a:cs typeface="B Lotus" pitchFamily="2" charset="-78"/>
        </a:defRPr>
      </a:pPr>
      <a:endParaRPr lang="en-US"/>
    </a:p>
  </c:txPr>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11/9/2011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11/9/2011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11/9/2011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11/9/2011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11/9/2011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11/9/2011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11/9/2011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11/9/2011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0"/>
            <a:ext cx="7772400" cy="1470025"/>
          </a:xfrm>
        </p:spPr>
        <p:txBody>
          <a:bodyPr>
            <a:noAutofit/>
          </a:bodyPr>
          <a:lstStyle/>
          <a:p>
            <a:pPr algn="ctr" rtl="1"/>
            <a:r>
              <a:rPr lang="fa-IR" sz="6000" dirty="0" smtClean="0">
                <a:latin typeface="IranNastaliq" pitchFamily="18" charset="0"/>
                <a:cs typeface="IranNastaliq" pitchFamily="18" charset="0"/>
              </a:rPr>
              <a:t>درآمدی بر ترابط عدالت اجتماعی</a:t>
            </a:r>
            <a:br>
              <a:rPr lang="fa-IR" sz="6000" dirty="0" smtClean="0">
                <a:latin typeface="IranNastaliq" pitchFamily="18" charset="0"/>
                <a:cs typeface="IranNastaliq" pitchFamily="18" charset="0"/>
              </a:rPr>
            </a:br>
            <a:r>
              <a:rPr lang="fa-IR" sz="2800" dirty="0" smtClean="0">
                <a:latin typeface="IranNastaliq" pitchFamily="18" charset="0"/>
                <a:cs typeface="IranNastaliq" pitchFamily="18" charset="0"/>
              </a:rPr>
              <a:t> و </a:t>
            </a:r>
            <a:r>
              <a:rPr lang="fa-IR" sz="6000" dirty="0" smtClean="0">
                <a:latin typeface="IranNastaliq" pitchFamily="18" charset="0"/>
                <a:cs typeface="IranNastaliq" pitchFamily="18" charset="0"/>
              </a:rPr>
              <a:t/>
            </a:r>
            <a:br>
              <a:rPr lang="fa-IR" sz="6000" dirty="0" smtClean="0">
                <a:latin typeface="IranNastaliq" pitchFamily="18" charset="0"/>
                <a:cs typeface="IranNastaliq" pitchFamily="18" charset="0"/>
              </a:rPr>
            </a:br>
            <a:r>
              <a:rPr lang="fa-IR" sz="6000" dirty="0" smtClean="0">
                <a:latin typeface="IranNastaliq" pitchFamily="18" charset="0"/>
                <a:cs typeface="IranNastaliq" pitchFamily="18" charset="0"/>
              </a:rPr>
              <a:t>مدیریت دولتی</a:t>
            </a:r>
            <a:endParaRPr lang="en-US" sz="6000" dirty="0">
              <a:latin typeface="IranNastaliq" pitchFamily="18" charset="0"/>
              <a:cs typeface="IranNastaliq" pitchFamily="18" charset="0"/>
            </a:endParaRPr>
          </a:p>
        </p:txBody>
      </p:sp>
      <p:sp>
        <p:nvSpPr>
          <p:cNvPr id="3" name="Subtitle 2"/>
          <p:cNvSpPr>
            <a:spLocks noGrp="1"/>
          </p:cNvSpPr>
          <p:nvPr>
            <p:ph type="subTitle" idx="1"/>
          </p:nvPr>
        </p:nvSpPr>
        <p:spPr>
          <a:xfrm>
            <a:off x="1524000" y="0"/>
            <a:ext cx="6400800" cy="1371600"/>
          </a:xfrm>
        </p:spPr>
        <p:txBody>
          <a:bodyPr/>
          <a:lstStyle/>
          <a:p>
            <a:pPr algn="ctr" rtl="1"/>
            <a:r>
              <a:rPr lang="fa-IR" dirty="0" smtClean="0">
                <a:cs typeface="B Lotus" pitchFamily="2" charset="-78"/>
              </a:rPr>
              <a:t>بسم الله الرحمن الرحیم</a:t>
            </a:r>
            <a:endParaRPr lang="en-US" dirty="0">
              <a:cs typeface="B Lotus" pitchFamily="2" charset="-78"/>
            </a:endParaRPr>
          </a:p>
        </p:txBody>
      </p:sp>
      <p:pic>
        <p:nvPicPr>
          <p:cNvPr id="1026" name="Picture 2" descr="F:\گروه عدالت\logo.jpg"/>
          <p:cNvPicPr>
            <a:picLocks noChangeAspect="1" noChangeArrowheads="1"/>
          </p:cNvPicPr>
          <p:nvPr/>
        </p:nvPicPr>
        <p:blipFill>
          <a:blip r:embed="rId2"/>
          <a:srcRect/>
          <a:stretch>
            <a:fillRect/>
          </a:stretch>
        </p:blipFill>
        <p:spPr bwMode="auto">
          <a:xfrm>
            <a:off x="381000" y="4800600"/>
            <a:ext cx="1849686" cy="1828799"/>
          </a:xfrm>
          <a:prstGeom prst="rect">
            <a:avLst/>
          </a:prstGeom>
          <a:noFill/>
        </p:spPr>
      </p:pic>
      <p:sp>
        <p:nvSpPr>
          <p:cNvPr id="6" name="TextBox 5"/>
          <p:cNvSpPr txBox="1"/>
          <p:nvPr/>
        </p:nvSpPr>
        <p:spPr>
          <a:xfrm>
            <a:off x="3429000" y="4648200"/>
            <a:ext cx="2590800" cy="1200329"/>
          </a:xfrm>
          <a:prstGeom prst="rect">
            <a:avLst/>
          </a:prstGeom>
          <a:noFill/>
        </p:spPr>
        <p:txBody>
          <a:bodyPr wrap="square" rtlCol="0">
            <a:spAutoFit/>
          </a:bodyPr>
          <a:lstStyle/>
          <a:p>
            <a:pPr algn="ctr"/>
            <a:r>
              <a:rPr lang="fa-IR" dirty="0" smtClean="0">
                <a:cs typeface="B Lotus" pitchFamily="2" charset="-78"/>
              </a:rPr>
              <a:t>محمد صادق تراب زاده جهرمی</a:t>
            </a:r>
          </a:p>
          <a:p>
            <a:pPr algn="ctr"/>
            <a:r>
              <a:rPr lang="fa-IR" dirty="0" smtClean="0">
                <a:cs typeface="B Lotus" pitchFamily="2" charset="-78"/>
              </a:rPr>
              <a:t>سید علیرضا سجادیه</a:t>
            </a:r>
          </a:p>
          <a:p>
            <a:pPr algn="ctr"/>
            <a:endParaRPr lang="fa-IR" dirty="0" smtClean="0">
              <a:cs typeface="B Lotus" pitchFamily="2" charset="-78"/>
            </a:endParaRPr>
          </a:p>
          <a:p>
            <a:pPr algn="ctr"/>
            <a:r>
              <a:rPr lang="fa-IR" dirty="0" smtClean="0">
                <a:cs typeface="B Lotus" pitchFamily="2" charset="-78"/>
              </a:rPr>
              <a:t>آبان ماه 1390</a:t>
            </a:r>
            <a:endParaRPr lang="en-US" dirty="0">
              <a:cs typeface="B Lotus" pitchFamily="2" charset="-78"/>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rtl="1"/>
            <a:r>
              <a:rPr lang="fa-IR" dirty="0" smtClean="0">
                <a:cs typeface="B Lotus" pitchFamily="2" charset="-78"/>
              </a:rPr>
              <a:t>اولین آثار عدالت، به کنفرانس مدیریت دولتی مینوبروک1 (دهه 1960) برمی گردد. جایی که والدو، فردیکسون و تعدادی دیگر از اندیشمندان مدیریت دولتی فضایی را فراهم می کنند و مساله عدالت طرح می شود </a:t>
            </a:r>
            <a:r>
              <a:rPr lang="fa-IR" sz="1900" dirty="0" smtClean="0">
                <a:cs typeface="B Lotus" pitchFamily="2" charset="-78"/>
              </a:rPr>
              <a:t>(</a:t>
            </a:r>
            <a:r>
              <a:rPr lang="en-US" sz="1900" dirty="0" smtClean="0">
                <a:latin typeface="Times New Roman" pitchFamily="18" charset="0"/>
                <a:cs typeface="Times New Roman" pitchFamily="18" charset="0"/>
              </a:rPr>
              <a:t>Wooldridge &amp; Gooden, 2009; 223</a:t>
            </a:r>
            <a:r>
              <a:rPr lang="fa-IR" sz="1900" dirty="0" smtClean="0">
                <a:cs typeface="B Lotus" pitchFamily="2" charset="-78"/>
              </a:rPr>
              <a:t>).</a:t>
            </a:r>
            <a:r>
              <a:rPr lang="fa-IR" dirty="0" smtClean="0">
                <a:cs typeface="B Lotus" pitchFamily="2" charset="-78"/>
              </a:rPr>
              <a:t> نگاه آنها متاثر از نظریه عدالت رالز است. فردریکسون، یکی از مهم ترین عناصر اداره امور دولتی نوین(</a:t>
            </a:r>
            <a:r>
              <a:rPr lang="en-US" sz="1900" dirty="0" smtClean="0">
                <a:latin typeface="Times New Roman" pitchFamily="18" charset="0"/>
                <a:cs typeface="Times New Roman" pitchFamily="18" charset="0"/>
              </a:rPr>
              <a:t>NPA</a:t>
            </a:r>
            <a:r>
              <a:rPr lang="fa-IR" dirty="0" smtClean="0">
                <a:cs typeface="B Lotus" pitchFamily="2" charset="-78"/>
              </a:rPr>
              <a:t>) را برابری اجتماعی است.</a:t>
            </a:r>
          </a:p>
          <a:p>
            <a:pPr algn="just" rtl="1">
              <a:buNone/>
            </a:pPr>
            <a:endParaRPr lang="en-US" dirty="0" smtClean="0">
              <a:cs typeface="B Lotus" pitchFamily="2" charset="-78"/>
            </a:endParaRPr>
          </a:p>
          <a:p>
            <a:pPr algn="just" rtl="1"/>
            <a:r>
              <a:rPr lang="fa-IR" dirty="0" smtClean="0">
                <a:cs typeface="B Lotus" pitchFamily="2" charset="-78"/>
              </a:rPr>
              <a:t>تئوری عدالت رالز از دو زاویه قابل توجه است: 1. نقش تئوری رالز در تکامل مدیریت دولتی در دوره بعد از جنگ جهانی. 2. خدماتی که این تئوری می تواند ارائه دهد.  بسیاری از اندیشمندان مدیریت دولتی، به رالز مراجعه کرده و کار او را مورد توجه قرار داده اند. شاید بیشترین تاثیر از نظریه رالز را جورج فردریکسون به خود اختصاص داده باشد اما این بدان معنی نیست که تنها اوست و فقط اوست که توانسته، نظریه رالز را به خوبی وارد مدیریت دولتی کند بلکه فردریکسون مدخلی است مهم، برای  ورود به حوزه عدالت در مدیریت دولتی.</a:t>
            </a:r>
            <a:endParaRPr lang="en-US" dirty="0">
              <a:cs typeface="B Lotus" pitchFamily="2" charset="-78"/>
            </a:endParaRPr>
          </a:p>
        </p:txBody>
      </p:sp>
      <p:sp>
        <p:nvSpPr>
          <p:cNvPr id="2" name="Title 1"/>
          <p:cNvSpPr>
            <a:spLocks noGrp="1"/>
          </p:cNvSpPr>
          <p:nvPr>
            <p:ph type="title"/>
          </p:nvPr>
        </p:nvSpPr>
        <p:spPr/>
        <p:txBody>
          <a:bodyPr>
            <a:normAutofit/>
          </a:bodyPr>
          <a:lstStyle/>
          <a:p>
            <a:pPr algn="r"/>
            <a:r>
              <a:rPr lang="fa-IR" sz="3600" b="1" dirty="0" smtClean="0">
                <a:cs typeface="B Titr" pitchFamily="2" charset="-78"/>
              </a:rPr>
              <a:t>رالز، فردریکسون و اداره عمومی نوین</a:t>
            </a:r>
            <a:endParaRPr lang="en-US" sz="3600" dirty="0">
              <a:cs typeface="B Tit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rtl="1">
              <a:buFont typeface="Wingdings" pitchFamily="2" charset="2"/>
              <a:buChar char="v"/>
            </a:pPr>
            <a:r>
              <a:rPr lang="fa-IR" dirty="0" smtClean="0">
                <a:cs typeface="B Lotus" pitchFamily="2" charset="-78"/>
              </a:rPr>
              <a:t>رالز به صورت محدود به مطالعه و عمل حکمرانی در سازمانهای پیچیده پرداخته است. </a:t>
            </a:r>
            <a:endParaRPr lang="fa-IR" dirty="0" smtClean="0">
              <a:cs typeface="B Lotus" pitchFamily="2" charset="-78"/>
            </a:endParaRPr>
          </a:p>
          <a:p>
            <a:pPr lvl="1" algn="just">
              <a:buFont typeface="Wingdings" pitchFamily="2" charset="2"/>
              <a:buChar char="v"/>
            </a:pPr>
            <a:r>
              <a:rPr lang="fa-IR" dirty="0" smtClean="0">
                <a:cs typeface="B Lotus" pitchFamily="2" charset="-78"/>
              </a:rPr>
              <a:t>در </a:t>
            </a:r>
            <a:r>
              <a:rPr lang="fa-IR" dirty="0" smtClean="0">
                <a:cs typeface="B Lotus" pitchFamily="2" charset="-78"/>
              </a:rPr>
              <a:t>حوزه نهادهای دولتی وی تنها به اصول قانونی سنتی مثل تفکیک قوا یا حاکمیت قانون اشاره دارد. </a:t>
            </a:r>
            <a:endParaRPr lang="fa-IR" dirty="0" smtClean="0">
              <a:cs typeface="B Lotus" pitchFamily="2" charset="-78"/>
            </a:endParaRPr>
          </a:p>
          <a:p>
            <a:pPr lvl="1" algn="just">
              <a:buFont typeface="Wingdings" pitchFamily="2" charset="2"/>
              <a:buChar char="v"/>
            </a:pPr>
            <a:r>
              <a:rPr lang="fa-IR" dirty="0" smtClean="0">
                <a:cs typeface="B Lotus" pitchFamily="2" charset="-78"/>
              </a:rPr>
              <a:t>در </a:t>
            </a:r>
            <a:r>
              <a:rPr lang="fa-IR" dirty="0" smtClean="0">
                <a:cs typeface="B Lotus" pitchFamily="2" charset="-78"/>
              </a:rPr>
              <a:t>حوزه عملکردی دولت، وی بین وظایف اقتصادی دولت تمایز قائل می شود. این تمایز به عدم دخالت و نیز دخالت دولت در حوزه اقتصاد مطابق نگاه لیبرالیستی مربوط می شود. </a:t>
            </a:r>
            <a:endParaRPr lang="fa-IR" dirty="0" smtClean="0">
              <a:cs typeface="B Lotus" pitchFamily="2" charset="-78"/>
            </a:endParaRPr>
          </a:p>
          <a:p>
            <a:pPr lvl="1" algn="just">
              <a:buFont typeface="Wingdings" pitchFamily="2" charset="2"/>
              <a:buChar char="v"/>
            </a:pPr>
            <a:r>
              <a:rPr lang="fa-IR" dirty="0" smtClean="0">
                <a:cs typeface="B Lotus" pitchFamily="2" charset="-78"/>
              </a:rPr>
              <a:t>رالز </a:t>
            </a:r>
            <a:r>
              <a:rPr lang="fa-IR" dirty="0" smtClean="0">
                <a:cs typeface="B Lotus" pitchFamily="2" charset="-78"/>
              </a:rPr>
              <a:t>تصمیم گیری مدیریتی را به عنوان شکل خاصی از تعقل گرایی سیاسی که محدودیت های خاص خود را دارد تعریف نمی کند بلکه اداره و تصمیم اداری را ناظر به اجرای قوانین بالادستی می­داند. </a:t>
            </a:r>
            <a:endParaRPr lang="en-US" dirty="0" smtClean="0">
              <a:cs typeface="B Lotus" pitchFamily="2" charset="-78"/>
            </a:endParaRPr>
          </a:p>
          <a:p>
            <a:pPr algn="just" rtl="1">
              <a:buFont typeface="Wingdings" pitchFamily="2" charset="2"/>
              <a:buChar char="v"/>
            </a:pPr>
            <a:r>
              <a:rPr lang="fa-IR" dirty="0" smtClean="0">
                <a:cs typeface="B Lotus" pitchFamily="2" charset="-78"/>
              </a:rPr>
              <a:t>وی همچنین، وابستگی جامعه به شکلی از مدیریت دولتی که مبتنی بر اصول نفع انگارانه کلاسیک بنتهام و هیوم است را نفی می کند. وی به سیاست اداری نفع انگارانه منتقد است: اول اینکه رد می کند که نهادهای شکل دهنده ساختار اولیه و اصلی یک جامعه مطلوب، باید به مدیریت منابع اجتماعی جامعه به صورت کارا بپردازند. دوم اینکه این اداره کارا، در خدمت اغراض بیطرفانه نیست بلکه جهت دار است </a:t>
            </a:r>
            <a:r>
              <a:rPr lang="fa-IR" sz="1900" dirty="0" smtClean="0">
                <a:cs typeface="B Lotus" pitchFamily="2" charset="-78"/>
              </a:rPr>
              <a:t>(</a:t>
            </a:r>
            <a:r>
              <a:rPr lang="en-US" sz="1900" dirty="0" err="1" smtClean="0">
                <a:latin typeface="Times New Roman" pitchFamily="18" charset="0"/>
                <a:cs typeface="Times New Roman" pitchFamily="18" charset="0"/>
              </a:rPr>
              <a:t>Esquith</a:t>
            </a:r>
            <a:r>
              <a:rPr lang="en-US" sz="1900" dirty="0" smtClean="0">
                <a:latin typeface="Times New Roman" pitchFamily="18" charset="0"/>
                <a:cs typeface="Times New Roman" pitchFamily="18" charset="0"/>
              </a:rPr>
              <a:t>, 1997; 328-329</a:t>
            </a:r>
            <a:r>
              <a:rPr lang="fa-IR" sz="1900" dirty="0" smtClean="0">
                <a:cs typeface="B Lotus" pitchFamily="2" charset="-78"/>
              </a:rPr>
              <a:t>)</a:t>
            </a:r>
            <a:r>
              <a:rPr lang="fa-IR" dirty="0" smtClean="0">
                <a:cs typeface="B Lotus" pitchFamily="2" charset="-78"/>
              </a:rPr>
              <a:t>.</a:t>
            </a:r>
            <a:endParaRPr lang="en-US" dirty="0" smtClean="0">
              <a:cs typeface="B Lotus" pitchFamily="2" charset="-78"/>
            </a:endParaRPr>
          </a:p>
        </p:txBody>
      </p:sp>
      <p:sp>
        <p:nvSpPr>
          <p:cNvPr id="2" name="Title 1"/>
          <p:cNvSpPr>
            <a:spLocks noGrp="1"/>
          </p:cNvSpPr>
          <p:nvPr>
            <p:ph type="title"/>
          </p:nvPr>
        </p:nvSpPr>
        <p:spPr/>
        <p:txBody>
          <a:bodyPr>
            <a:normAutofit/>
          </a:bodyPr>
          <a:lstStyle/>
          <a:p>
            <a:pPr algn="r"/>
            <a:r>
              <a:rPr lang="fa-IR" sz="3200" b="1" dirty="0" smtClean="0">
                <a:cs typeface="B Titr" pitchFamily="2" charset="-78"/>
              </a:rPr>
              <a:t>رالز، فردریکسون و اداره عمومی نوین</a:t>
            </a:r>
            <a:endParaRPr lang="en-US" sz="3200" dirty="0">
              <a:cs typeface="B Titr"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rtl="1"/>
            <a:r>
              <a:rPr lang="fa-IR" dirty="0" smtClean="0">
                <a:cs typeface="B Lotus" pitchFamily="2" charset="-78"/>
              </a:rPr>
              <a:t>اداره امور دولتی کلاسیک به دنبال پاسخ به دو سوال بود: اینکه چگونه می توانیم خدمات بهتری را ارائه کنیم(کارایی) و چگونه می توان هزینه یک خدمت را کاست (صرفه جویی)؟ اما اداره امور دولتی نوین سوال دیگری را نیز افزود: آیا این خدمت، برابری اجتماعی را افزایش می دهد؟</a:t>
            </a:r>
            <a:endParaRPr lang="en-US" dirty="0" smtClean="0">
              <a:cs typeface="B Lotus" pitchFamily="2" charset="-78"/>
            </a:endParaRPr>
          </a:p>
          <a:p>
            <a:pPr algn="just" rtl="1"/>
            <a:r>
              <a:rPr lang="fa-IR" dirty="0" smtClean="0">
                <a:cs typeface="B Lotus" pitchFamily="2" charset="-78"/>
              </a:rPr>
              <a:t>در سال 1989، فردریکسون، نه مقوله مهم را برای اداره امور دولتی بیان می کند. سه مقوله «برابری اجتماعی، اخلاق و مشارکت شهروندی» را می توان به عنوان حوزه های اثر تئوری عدالت رالز در اندیشه وی و مدیریت دولتی دانست. وی بیان می کند که </a:t>
            </a:r>
            <a:r>
              <a:rPr lang="fa-IR" dirty="0" smtClean="0">
                <a:cs typeface="B Lotus" pitchFamily="2" charset="-78"/>
              </a:rPr>
              <a:t>شهروندان </a:t>
            </a:r>
            <a:r>
              <a:rPr lang="fa-IR" dirty="0" smtClean="0">
                <a:cs typeface="B Lotus" pitchFamily="2" charset="-78"/>
              </a:rPr>
              <a:t>باید حق انتخاب بیشتری در خدمات عمومی داشته باشند. بوروکراسی ها باید پاسخگوتر باشند. اراده شهروندان باید در تغییرات قدرت دخیل باشد. مسائلی از قبیل طبقات اقتصادی یا مسائل نژادی نباید در توزیع خدمات تاثیر بگذارند. و بنابراین فردریکسون به اصول عدالت اجتماعی رالز بازگشت </a:t>
            </a:r>
            <a:r>
              <a:rPr lang="fa-IR" sz="2100" dirty="0" smtClean="0">
                <a:cs typeface="B Lotus" pitchFamily="2" charset="-78"/>
              </a:rPr>
              <a:t>(</a:t>
            </a:r>
            <a:r>
              <a:rPr lang="en-US" sz="2100" dirty="0" err="1" smtClean="0">
                <a:latin typeface="Times New Roman" pitchFamily="18" charset="0"/>
                <a:cs typeface="Times New Roman" pitchFamily="18" charset="0"/>
              </a:rPr>
              <a:t>Esquith</a:t>
            </a:r>
            <a:r>
              <a:rPr lang="en-US" sz="2100" dirty="0" smtClean="0">
                <a:latin typeface="Times New Roman" pitchFamily="18" charset="0"/>
                <a:cs typeface="Times New Roman" pitchFamily="18" charset="0"/>
              </a:rPr>
              <a:t>, 1997; 331-333</a:t>
            </a:r>
            <a:r>
              <a:rPr lang="fa-IR" sz="2100" dirty="0" smtClean="0">
                <a:cs typeface="B Lotus" pitchFamily="2" charset="-78"/>
              </a:rPr>
              <a:t>).</a:t>
            </a:r>
            <a:r>
              <a:rPr lang="fa-IR" dirty="0" smtClean="0">
                <a:cs typeface="B Lotus" pitchFamily="2" charset="-78"/>
              </a:rPr>
              <a:t> </a:t>
            </a:r>
            <a:endParaRPr lang="fa-IR" dirty="0" smtClean="0">
              <a:cs typeface="B Lotus" pitchFamily="2" charset="-78"/>
            </a:endParaRPr>
          </a:p>
          <a:p>
            <a:pPr algn="just" rtl="1"/>
            <a:r>
              <a:rPr lang="fa-IR" dirty="0" smtClean="0">
                <a:cs typeface="B Lotus" pitchFamily="2" charset="-78"/>
              </a:rPr>
              <a:t>این </a:t>
            </a:r>
            <a:r>
              <a:rPr lang="fa-IR" dirty="0" smtClean="0">
                <a:cs typeface="B Lotus" pitchFamily="2" charset="-78"/>
              </a:rPr>
              <a:t>ایده برخاسته از نقد وی به لیبرالیسم مطلوبیت گرای بنتهامی بود و تمایل وی به قرائت جدیدی از لیبرالیسم که بتواند آزادی و برابری را با یکدیگر پیوند دهد؛ دو مساله ای که در ظاهر دو سر یک طیف بودند.</a:t>
            </a:r>
            <a:endParaRPr lang="en-US" dirty="0" smtClean="0">
              <a:cs typeface="B Lotus" pitchFamily="2" charset="-78"/>
            </a:endParaRPr>
          </a:p>
        </p:txBody>
      </p:sp>
      <p:sp>
        <p:nvSpPr>
          <p:cNvPr id="2" name="Title 1"/>
          <p:cNvSpPr>
            <a:spLocks noGrp="1"/>
          </p:cNvSpPr>
          <p:nvPr>
            <p:ph type="title"/>
          </p:nvPr>
        </p:nvSpPr>
        <p:spPr/>
        <p:txBody>
          <a:bodyPr>
            <a:normAutofit/>
          </a:bodyPr>
          <a:lstStyle/>
          <a:p>
            <a:pPr algn="r"/>
            <a:r>
              <a:rPr lang="fa-IR" sz="3200" b="1" dirty="0" smtClean="0">
                <a:cs typeface="B Titr" pitchFamily="2" charset="-78"/>
              </a:rPr>
              <a:t>رالز، فردریکسون و اداره عمومی نوین</a:t>
            </a:r>
            <a:endParaRPr lang="en-US" sz="3200" dirty="0">
              <a:cs typeface="B Tit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788091"/>
          </a:xfrm>
        </p:spPr>
        <p:txBody>
          <a:bodyPr>
            <a:noAutofit/>
          </a:bodyPr>
          <a:lstStyle/>
          <a:p>
            <a:pPr algn="just" rtl="1">
              <a:buFont typeface="Arial" pitchFamily="34" charset="0"/>
              <a:buChar char="•"/>
            </a:pPr>
            <a:r>
              <a:rPr lang="fa-IR" sz="1800" dirty="0" smtClean="0">
                <a:cs typeface="B Lotus" pitchFamily="2" charset="-78"/>
              </a:rPr>
              <a:t>وی معتقد است که ایده انصاف نظریه رالز به خوبی مساله پویایی و چرخش قدرت را هدف گرفته است. این همان چیزی است که در لیبرالیسم کلاسیک تامین نمی شود. لذا اداره امور دولتی نوین به دنبال یافتن این نوع از دموکراسی است. نکته مهم این است که رالز به دنبال قرائت جدیدی از لیبرالیسم بود و فردریکسون به دنبال اجرای این نظریه در حوزه مدیریت جامعه. وی به دنبال تلفیق پلورالیزم و آزادی با مسائلی از قبیل حمایت از اقلیت ها بود. این همان چیزی است که در تلفیق آزادی و برابری نیز مطرح شد. از طرف دیگر، فردریکسون می خواست تا سطح موجود اخلاق را در شهروندان و نیز افراد ارائه کننده خدمات ارتقا دهد. </a:t>
            </a:r>
            <a:endParaRPr lang="en-US" sz="1800" dirty="0" smtClean="0">
              <a:cs typeface="B Lotus" pitchFamily="2" charset="-78"/>
            </a:endParaRPr>
          </a:p>
          <a:p>
            <a:pPr algn="just" rtl="1">
              <a:buFont typeface="Arial" pitchFamily="34" charset="0"/>
              <a:buChar char="•"/>
            </a:pPr>
            <a:r>
              <a:rPr lang="fa-IR" sz="1800" dirty="0" smtClean="0">
                <a:cs typeface="B Lotus" pitchFamily="2" charset="-78"/>
              </a:rPr>
              <a:t>فردریکسون معتقد بود که عدالت در مدیریت دولتی تنها نباید محدود به عدالت اداری شود. عدالت اداری تنها محل رفع منازعات در حوزه مدیریت است که دادگاه با حکمی، به نتیجه پایان می بخشد. اما او بیان داشته که این عدالت باید در رفتار و نهاد خدمتگزاران عمومی و نیز شهروندان استقرار یابد و عدالت باید نصب العین مدیران دولتی در اجرا باشد.</a:t>
            </a:r>
            <a:endParaRPr lang="en-US" sz="1800" dirty="0" smtClean="0">
              <a:cs typeface="B Lotus" pitchFamily="2" charset="-78"/>
            </a:endParaRPr>
          </a:p>
          <a:p>
            <a:pPr algn="just" rtl="1">
              <a:buFont typeface="Arial" pitchFamily="34" charset="0"/>
              <a:buChar char="•"/>
            </a:pPr>
            <a:r>
              <a:rPr lang="fa-IR" sz="1800" dirty="0" smtClean="0">
                <a:cs typeface="B Lotus" pitchFamily="2" charset="-78"/>
              </a:rPr>
              <a:t>نکته مهم دیگری وجود دارد و آن اینکه ورود این دسته اصول نظریه عدالت رالز به مدیریت دولتی همزمان با ایجاد یک سری مزایا، محدودیت هایی را نیز بر مدیریت دولتی تحمیل می­کرد: با ورود مشارکت شهروندی، اخذ تصمیم چگونه انجام خواهد پذیرفت؟ چه روشی اخلاقی، برای این گفتگوها وجود دارد؟ فردریکسون برای حل این سوالات، مجدداً دست به دامان نظریه رالز شد و قراردادگرایی اجتماعی رالز را راه حل این مشکلات دانست. باید توجه داشت که همان دسته نقدهای نظریه رالز، مطمئنا به نظریات فردریکسون و اداره امور دولتی نوین وارد خواهد بود(</a:t>
            </a:r>
            <a:r>
              <a:rPr lang="en-US" sz="1800" dirty="0" err="1" smtClean="0">
                <a:latin typeface="Times New Roman" pitchFamily="18" charset="0"/>
                <a:cs typeface="Times New Roman" pitchFamily="18" charset="0"/>
              </a:rPr>
              <a:t>Esquith</a:t>
            </a:r>
            <a:r>
              <a:rPr lang="en-US" sz="1800" dirty="0" smtClean="0">
                <a:latin typeface="Times New Roman" pitchFamily="18" charset="0"/>
                <a:cs typeface="Times New Roman" pitchFamily="18" charset="0"/>
              </a:rPr>
              <a:t>, 1997; 333-337</a:t>
            </a:r>
            <a:r>
              <a:rPr lang="fa-IR" sz="1800" dirty="0" smtClean="0">
                <a:cs typeface="B Lotus" pitchFamily="2" charset="-78"/>
              </a:rPr>
              <a:t>).</a:t>
            </a:r>
            <a:endParaRPr lang="en-US" sz="1800" dirty="0">
              <a:cs typeface="B Lotus" pitchFamily="2" charset="-78"/>
            </a:endParaRPr>
          </a:p>
        </p:txBody>
      </p:sp>
      <p:sp>
        <p:nvSpPr>
          <p:cNvPr id="2" name="Title 1"/>
          <p:cNvSpPr>
            <a:spLocks noGrp="1"/>
          </p:cNvSpPr>
          <p:nvPr>
            <p:ph type="title"/>
          </p:nvPr>
        </p:nvSpPr>
        <p:spPr/>
        <p:txBody>
          <a:bodyPr>
            <a:normAutofit/>
          </a:bodyPr>
          <a:lstStyle/>
          <a:p>
            <a:pPr algn="r"/>
            <a:r>
              <a:rPr lang="fa-IR" sz="3200" b="1" dirty="0" smtClean="0">
                <a:cs typeface="B Titr" pitchFamily="2" charset="-78"/>
              </a:rPr>
              <a:t>رالز، فردریکسون و اداره عمومی نوین</a:t>
            </a:r>
            <a:endParaRPr lang="en-US" sz="3200" dirty="0">
              <a:cs typeface="B Titr"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Autofit/>
          </a:bodyPr>
          <a:lstStyle/>
          <a:p>
            <a:pPr algn="just" rtl="1"/>
            <a:r>
              <a:rPr lang="fa-IR" sz="2000" dirty="0" smtClean="0">
                <a:cs typeface="B Lotus" pitchFamily="2" charset="-78"/>
              </a:rPr>
              <a:t>به تناسب اینکه افراد معدودی در خصوص عدالت اجتماعی در مدیریت دولتی سخن رانده اند، نباید توقع داشت که در دوره های آموزشی مدیریت دولتی هم جایی برای عدالت اجتماعی باشد. باید توجه داشت که طرح عدالت اجتماعی متناسب با نظر فردریکسون با وسعت خود در سه قالب قابل آموزش است: مباحث اخلاق اداری، خصوص مساله عدالت اجتماعی و نظریات آن و شاخص های کاربردی عدالت اجتماعی و سوم هم مباحث مشارکت شهروندی. اخلاق اداری و مشارکت شهروندی را به طور گسترده در متون آموزشی مدیریت دولتی می توان مشاهده کرد اما در باب نظریات و شاخصهای عدالت، چندان کار شاخصی موجود نمی باشد.</a:t>
            </a:r>
            <a:endParaRPr lang="en-US" sz="2000" dirty="0" smtClean="0">
              <a:cs typeface="B Lotus" pitchFamily="2" charset="-78"/>
            </a:endParaRPr>
          </a:p>
          <a:p>
            <a:pPr algn="just" rtl="1"/>
            <a:r>
              <a:rPr lang="en-US" sz="2000" dirty="0" smtClean="0">
                <a:latin typeface="Times New Roman" pitchFamily="18" charset="0"/>
                <a:cs typeface="Times New Roman" pitchFamily="18" charset="0"/>
              </a:rPr>
              <a:t>NASPAA</a:t>
            </a:r>
            <a:r>
              <a:rPr lang="en-US" sz="2000" dirty="0" smtClean="0">
                <a:cs typeface="B Lotus" pitchFamily="2" charset="-78"/>
              </a:rPr>
              <a:t> </a:t>
            </a:r>
            <a:r>
              <a:rPr lang="fa-IR" sz="2000" dirty="0" smtClean="0">
                <a:cs typeface="B Lotus" pitchFamily="2" charset="-78"/>
              </a:rPr>
              <a:t>به عنوان سازمانی که برنامه های آموزشی مدیریت دولتی را اعلام می دارد، بیان می کند: دوره هایی  که در آموزش مدیریت دولتی برقرار است باید عدالت اجتماعی را نیز در خود جای دهد. در هر حال رشد پژوهش در عدالت اجتماعی به شدت به آموزش عدالت اجتماعی در نهادهای آموزشی دارد. ما هم نیاز به انجمن های تخصصی و هم نیاز به نهادهای آموزشی در این زمینه داریم </a:t>
            </a:r>
            <a:r>
              <a:rPr lang="fa-IR" sz="1800" dirty="0" smtClean="0">
                <a:cs typeface="B Lotus" pitchFamily="2" charset="-78"/>
              </a:rPr>
              <a:t>(</a:t>
            </a:r>
            <a:r>
              <a:rPr lang="en-US" sz="1800" dirty="0" smtClean="0">
                <a:latin typeface="Times New Roman" pitchFamily="18" charset="0"/>
                <a:cs typeface="Times New Roman" pitchFamily="18" charset="0"/>
              </a:rPr>
              <a:t>Wooldridge &amp; Gooden, 2009;  230</a:t>
            </a:r>
            <a:r>
              <a:rPr lang="fa-IR" sz="1800" dirty="0" smtClean="0">
                <a:cs typeface="B Lotus" pitchFamily="2" charset="-78"/>
              </a:rPr>
              <a:t>)</a:t>
            </a:r>
            <a:r>
              <a:rPr lang="fa-IR" sz="2000" dirty="0" smtClean="0">
                <a:cs typeface="B Lotus" pitchFamily="2" charset="-78"/>
              </a:rPr>
              <a:t>.</a:t>
            </a:r>
            <a:endParaRPr lang="en-US" sz="2000" dirty="0" smtClean="0">
              <a:cs typeface="B Lotus" pitchFamily="2" charset="-78"/>
            </a:endParaRPr>
          </a:p>
          <a:p>
            <a:pPr algn="just" rtl="1"/>
            <a:r>
              <a:rPr lang="fa-IR" sz="2000" dirty="0" smtClean="0">
                <a:cs typeface="B Lotus" pitchFamily="2" charset="-78"/>
              </a:rPr>
              <a:t>در کشورهای غربی دوره های عدالت و مدیریت دولتی وجود دارند که تا حد زیادی به عدالت اداری ذیل مجموعه مباحث حقوق عمومی، می پردازند اما متون آموزشی هنوز تغییر خاصی نیافته اند. در ایران هم عدالت پژوهی بسیار کند پیش می رود و نهادهای علمی تخصصی برای این مساله وجود ندارند. به تبع این مساله در مدیریت دولتی هم مباحث عدالت بسیار مورد بی توجهی قرار گرفته است؛ به حدی که نه تنها متون آموزشی در این خصوص به چشم نمی خورند بلکه هنوز اساتید این رشته در وجود نسبتی بین عدالت و مدیریت دولتی در شک و شبهه به سر می برند.</a:t>
            </a:r>
            <a:endParaRPr lang="en-US" sz="2000" dirty="0">
              <a:cs typeface="B Lotus" pitchFamily="2" charset="-78"/>
            </a:endParaRPr>
          </a:p>
        </p:txBody>
      </p:sp>
      <p:sp>
        <p:nvSpPr>
          <p:cNvPr id="2" name="Title 1"/>
          <p:cNvSpPr>
            <a:spLocks noGrp="1"/>
          </p:cNvSpPr>
          <p:nvPr>
            <p:ph type="title"/>
          </p:nvPr>
        </p:nvSpPr>
        <p:spPr>
          <a:xfrm>
            <a:off x="457200" y="0"/>
            <a:ext cx="8229600" cy="838200"/>
          </a:xfrm>
        </p:spPr>
        <p:txBody>
          <a:bodyPr>
            <a:noAutofit/>
          </a:bodyPr>
          <a:lstStyle/>
          <a:p>
            <a:pPr algn="r"/>
            <a:r>
              <a:rPr lang="fa-IR" sz="2600" b="1" dirty="0" smtClean="0">
                <a:cs typeface="B Titr" pitchFamily="2" charset="-78"/>
              </a:rPr>
              <a:t>عدالت اجتماعی در متون درسی و دوره های آموزشی مدیریت دولتی</a:t>
            </a:r>
            <a:endParaRPr lang="en-US" sz="2600" b="1" dirty="0">
              <a:cs typeface="B Titr"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219200"/>
          <a:ext cx="8229600" cy="490696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p:txBody>
          <a:bodyPr>
            <a:normAutofit/>
          </a:bodyPr>
          <a:lstStyle/>
          <a:p>
            <a:pPr algn="r"/>
            <a:r>
              <a:rPr lang="fa-IR" dirty="0" smtClean="0">
                <a:cs typeface="B Titr" pitchFamily="2" charset="-78"/>
              </a:rPr>
              <a:t>میزان مطالعات عدالت پژوهی در ایران</a:t>
            </a:r>
            <a:endParaRPr lang="en-US" dirty="0">
              <a:cs typeface="B Titr" pitchFamily="2" charset="-78"/>
            </a:endParaRPr>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0" y="0"/>
          <a:ext cx="9144000" cy="6629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fa-IR" sz="2400" dirty="0" smtClean="0">
                <a:cs typeface="B Lotus" pitchFamily="2" charset="-78"/>
              </a:rPr>
              <a:t>اهم موضوعات عدالت سازمانی در غرب و ایران:</a:t>
            </a:r>
          </a:p>
          <a:p>
            <a:pPr lvl="1" algn="r" rtl="1"/>
            <a:r>
              <a:rPr lang="fa-IR" sz="2000" dirty="0" smtClean="0">
                <a:cs typeface="B Lotus" pitchFamily="2" charset="-78"/>
              </a:rPr>
              <a:t>ادارک: عدالت سازمانی</a:t>
            </a:r>
          </a:p>
          <a:p>
            <a:pPr lvl="1" algn="r" rtl="1"/>
            <a:r>
              <a:rPr lang="fa-IR" sz="2000" dirty="0" smtClean="0">
                <a:cs typeface="B Lotus" pitchFamily="2" charset="-78"/>
              </a:rPr>
              <a:t>واقعیت: عدالت جنسیتی، تنوع، نژادی و ... </a:t>
            </a:r>
          </a:p>
          <a:p>
            <a:pPr lvl="1" algn="r" rtl="1"/>
            <a:endParaRPr lang="fa-IR" sz="2000" dirty="0" smtClean="0">
              <a:cs typeface="B Lotus" pitchFamily="2" charset="-78"/>
            </a:endParaRPr>
          </a:p>
          <a:p>
            <a:pPr lvl="1" algn="r" rtl="1"/>
            <a:endParaRPr lang="fa-IR" sz="2000" dirty="0" smtClean="0">
              <a:cs typeface="B Lotus" pitchFamily="2" charset="-78"/>
            </a:endParaRPr>
          </a:p>
          <a:p>
            <a:pPr algn="r" rtl="1"/>
            <a:r>
              <a:rPr lang="fa-IR" sz="2400" dirty="0" smtClean="0">
                <a:cs typeface="B Lotus" pitchFamily="2" charset="-78"/>
              </a:rPr>
              <a:t>تعداد مقالات حوزه عدالت سازمانی فارسی: حدود 55 مقاله</a:t>
            </a:r>
          </a:p>
          <a:p>
            <a:pPr algn="r" rtl="1">
              <a:buNone/>
            </a:pPr>
            <a:r>
              <a:rPr lang="fa-IR" sz="2400" dirty="0" smtClean="0">
                <a:cs typeface="B Lotus" pitchFamily="2" charset="-78"/>
              </a:rPr>
              <a:t>اما... </a:t>
            </a:r>
          </a:p>
          <a:p>
            <a:pPr algn="r" rtl="1">
              <a:buNone/>
            </a:pPr>
            <a:endParaRPr lang="fa-IR" sz="2400" dirty="0" smtClean="0">
              <a:cs typeface="B Lotus" pitchFamily="2" charset="-78"/>
            </a:endParaRPr>
          </a:p>
          <a:p>
            <a:pPr algn="r" rtl="1">
              <a:buNone/>
            </a:pPr>
            <a:endParaRPr lang="fa-IR" sz="2400" dirty="0" smtClean="0">
              <a:cs typeface="B Lotus" pitchFamily="2" charset="-78"/>
            </a:endParaRPr>
          </a:p>
          <a:p>
            <a:pPr algn="r" rtl="1"/>
            <a:r>
              <a:rPr lang="fa-IR" sz="2400" dirty="0" smtClean="0">
                <a:cs typeface="B Lotus" pitchFamily="2" charset="-78"/>
              </a:rPr>
              <a:t>موضوعات عدالت پژوهشی چه می تواند باشد؟</a:t>
            </a:r>
          </a:p>
        </p:txBody>
      </p:sp>
      <p:sp>
        <p:nvSpPr>
          <p:cNvPr id="2" name="Title 1"/>
          <p:cNvSpPr>
            <a:spLocks noGrp="1"/>
          </p:cNvSpPr>
          <p:nvPr>
            <p:ph type="title"/>
          </p:nvPr>
        </p:nvSpPr>
        <p:spPr/>
        <p:txBody>
          <a:bodyPr>
            <a:normAutofit/>
          </a:bodyPr>
          <a:lstStyle/>
          <a:p>
            <a:pPr algn="r" rtl="1"/>
            <a:r>
              <a:rPr lang="fa-IR" sz="3600" dirty="0" smtClean="0">
                <a:cs typeface="B Titr" pitchFamily="2" charset="-78"/>
              </a:rPr>
              <a:t>عدالت در مدیریت</a:t>
            </a:r>
            <a:endParaRPr lang="en-US" sz="3600" dirty="0">
              <a:cs typeface="B Titr" pitchFamily="2" charset="-78"/>
            </a:endParaRPr>
          </a:p>
        </p:txBody>
      </p:sp>
    </p:spTree>
  </p:cSld>
  <p:clrMapOvr>
    <a:masterClrMapping/>
  </p:clrMapOvr>
  <p:transition>
    <p:wipe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lvl="0" indent="-514350" algn="just" rtl="1">
              <a:buClrTx/>
              <a:buSzPct val="90000"/>
              <a:buFont typeface="+mj-lt"/>
              <a:buAutoNum type="arabicPeriod"/>
            </a:pPr>
            <a:r>
              <a:rPr lang="fa-IR" sz="2000" dirty="0" smtClean="0">
                <a:cs typeface="B Lotus" pitchFamily="2" charset="-78"/>
              </a:rPr>
              <a:t>چیستی و مفهوم شناسی عدالت سازمانی</a:t>
            </a:r>
            <a:endParaRPr lang="en-US" sz="2000" dirty="0" smtClean="0">
              <a:cs typeface="B Lotus" pitchFamily="2" charset="-78"/>
            </a:endParaRPr>
          </a:p>
          <a:p>
            <a:pPr marL="971550" lvl="1" indent="-514350" algn="just" rtl="1">
              <a:buClrTx/>
              <a:buFont typeface="+mj-lt"/>
              <a:buAutoNum type="arabicPeriod"/>
            </a:pPr>
            <a:r>
              <a:rPr lang="fa-IR" sz="2000" dirty="0" smtClean="0">
                <a:cs typeface="B Lotus" pitchFamily="2" charset="-78"/>
              </a:rPr>
              <a:t>مفهوم شناسی عدالت در مدیریت</a:t>
            </a:r>
            <a:endParaRPr lang="en-US" sz="2000" dirty="0" smtClean="0">
              <a:cs typeface="B Lotus" pitchFamily="2" charset="-78"/>
            </a:endParaRPr>
          </a:p>
          <a:p>
            <a:pPr marL="971550" lvl="1" indent="-514350" algn="just" rtl="1">
              <a:buClrTx/>
              <a:buFont typeface="+mj-lt"/>
              <a:buAutoNum type="arabicPeriod"/>
            </a:pPr>
            <a:r>
              <a:rPr lang="fa-IR" sz="2000" dirty="0" smtClean="0">
                <a:cs typeface="B Lotus" pitchFamily="2" charset="-78"/>
              </a:rPr>
              <a:t>مفهوم شناسی عدالت سازمانی</a:t>
            </a:r>
            <a:endParaRPr lang="en-US" sz="2000" dirty="0" smtClean="0">
              <a:cs typeface="B Lotus" pitchFamily="2" charset="-78"/>
            </a:endParaRPr>
          </a:p>
          <a:p>
            <a:pPr marL="514350" lvl="0" indent="-514350" algn="just" rtl="1">
              <a:buClrTx/>
              <a:buFont typeface="+mj-lt"/>
              <a:buAutoNum type="arabicPeriod"/>
            </a:pPr>
            <a:r>
              <a:rPr lang="fa-IR" sz="2000" dirty="0" smtClean="0">
                <a:cs typeface="B Lotus" pitchFamily="2" charset="-78"/>
              </a:rPr>
              <a:t>فلسفه عدالت در مدیریت </a:t>
            </a:r>
            <a:endParaRPr lang="en-US" sz="2000" dirty="0" smtClean="0">
              <a:cs typeface="B Lotus" pitchFamily="2" charset="-78"/>
            </a:endParaRPr>
          </a:p>
          <a:p>
            <a:pPr marL="514350" lvl="0" indent="-514350" algn="just" rtl="1">
              <a:buClrTx/>
              <a:buFont typeface="+mj-lt"/>
              <a:buAutoNum type="arabicPeriod"/>
            </a:pPr>
            <a:r>
              <a:rPr lang="fa-IR" sz="2000" dirty="0" smtClean="0">
                <a:cs typeface="B Lotus" pitchFamily="2" charset="-78"/>
              </a:rPr>
              <a:t>فلسفه عدالت سازمانی</a:t>
            </a:r>
            <a:endParaRPr lang="en-US" sz="2000" dirty="0" smtClean="0">
              <a:cs typeface="B Lotus" pitchFamily="2" charset="-78"/>
            </a:endParaRPr>
          </a:p>
          <a:p>
            <a:pPr marL="971550" lvl="1" indent="-514350" algn="just" rtl="1">
              <a:buClrTx/>
              <a:buFont typeface="+mj-lt"/>
              <a:buAutoNum type="arabicPeriod"/>
            </a:pPr>
            <a:r>
              <a:rPr lang="fa-IR" sz="2000" dirty="0" smtClean="0">
                <a:cs typeface="B Lotus" pitchFamily="2" charset="-78"/>
              </a:rPr>
              <a:t>در اسلام </a:t>
            </a:r>
            <a:endParaRPr lang="en-US" sz="2000" dirty="0" smtClean="0">
              <a:cs typeface="B Lotus" pitchFamily="2" charset="-78"/>
            </a:endParaRPr>
          </a:p>
          <a:p>
            <a:pPr marL="971550" lvl="1" indent="-514350" algn="just" rtl="1">
              <a:buClrTx/>
              <a:buFont typeface="+mj-lt"/>
              <a:buAutoNum type="arabicPeriod"/>
            </a:pPr>
            <a:r>
              <a:rPr lang="fa-IR" sz="2000" dirty="0" smtClean="0">
                <a:cs typeface="B Lotus" pitchFamily="2" charset="-78"/>
              </a:rPr>
              <a:t>در غرب (وضعیت موجود)</a:t>
            </a:r>
            <a:endParaRPr lang="en-US" sz="2000" dirty="0" smtClean="0">
              <a:cs typeface="B Lotus" pitchFamily="2" charset="-78"/>
            </a:endParaRPr>
          </a:p>
          <a:p>
            <a:pPr marL="514350" lvl="0" indent="-514350" algn="just" rtl="1">
              <a:buClrTx/>
              <a:buFont typeface="+mj-lt"/>
              <a:buAutoNum type="arabicPeriod"/>
            </a:pPr>
            <a:r>
              <a:rPr lang="fa-IR" sz="2000" dirty="0" smtClean="0">
                <a:cs typeface="B Lotus" pitchFamily="2" charset="-78"/>
              </a:rPr>
              <a:t>مبانی ارزش شناختی عدالت در مدیریت: تبیین نسبت اخلاق و عدالت در مدیریت؛ دوگانگی یا ارتباط</a:t>
            </a:r>
            <a:endParaRPr lang="en-US" sz="2000" dirty="0" smtClean="0">
              <a:cs typeface="B Lotus" pitchFamily="2" charset="-78"/>
            </a:endParaRPr>
          </a:p>
          <a:p>
            <a:pPr marL="514350" lvl="0" indent="-514350" algn="just" rtl="1">
              <a:buClrTx/>
              <a:buFont typeface="+mj-lt"/>
              <a:buAutoNum type="arabicPeriod"/>
            </a:pPr>
            <a:r>
              <a:rPr lang="fa-IR" sz="2000" dirty="0" smtClean="0">
                <a:cs typeface="B Lotus" pitchFamily="2" charset="-78"/>
              </a:rPr>
              <a:t>گونه شناسی نظریات عدالت سازمانی/ عدالت در مدیریت</a:t>
            </a:r>
            <a:endParaRPr lang="en-US" sz="2000" dirty="0" smtClean="0">
              <a:cs typeface="B Lotus" pitchFamily="2" charset="-78"/>
            </a:endParaRPr>
          </a:p>
          <a:p>
            <a:pPr marL="514350" lvl="0" indent="-514350" algn="just" rtl="1">
              <a:buClrTx/>
              <a:buFont typeface="+mj-lt"/>
              <a:buAutoNum type="arabicPeriod"/>
            </a:pPr>
            <a:r>
              <a:rPr lang="fa-IR" sz="2000" dirty="0" smtClean="0">
                <a:cs typeface="B Lotus" pitchFamily="2" charset="-78"/>
              </a:rPr>
              <a:t>روش شناسی عدالت پژوهی در مدیریت</a:t>
            </a:r>
            <a:endParaRPr lang="en-US" sz="2000" dirty="0" smtClean="0">
              <a:cs typeface="B Lotus" pitchFamily="2" charset="-78"/>
            </a:endParaRPr>
          </a:p>
          <a:p>
            <a:pPr algn="r" rtl="1">
              <a:buClrTx/>
            </a:pPr>
            <a:endParaRPr lang="en-US" sz="2000" dirty="0">
              <a:cs typeface="B Lotus" pitchFamily="2" charset="-78"/>
            </a:endParaRPr>
          </a:p>
        </p:txBody>
      </p:sp>
      <p:sp>
        <p:nvSpPr>
          <p:cNvPr id="2" name="Title 1"/>
          <p:cNvSpPr>
            <a:spLocks noGrp="1"/>
          </p:cNvSpPr>
          <p:nvPr>
            <p:ph type="title"/>
          </p:nvPr>
        </p:nvSpPr>
        <p:spPr/>
        <p:txBody>
          <a:bodyPr>
            <a:normAutofit/>
          </a:bodyPr>
          <a:lstStyle/>
          <a:p>
            <a:pPr algn="r" rtl="1"/>
            <a:r>
              <a:rPr lang="fa-IR" sz="3600" dirty="0" smtClean="0">
                <a:cs typeface="B Titr" pitchFamily="2" charset="-78"/>
              </a:rPr>
              <a:t>موضوعات عدالت پژوهی در مدیریت</a:t>
            </a:r>
            <a:endParaRPr lang="en-US" sz="3600" dirty="0">
              <a:cs typeface="B Titr" pitchFamily="2" charset="-78"/>
            </a:endParaRPr>
          </a:p>
        </p:txBody>
      </p:sp>
    </p:spTree>
  </p:cSld>
  <p:clrMapOvr>
    <a:masterClrMapping/>
  </p:clrMapOvr>
  <p:transition>
    <p:pull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1600200"/>
            <a:ext cx="5029200" cy="4525963"/>
          </a:xfrm>
        </p:spPr>
        <p:txBody>
          <a:bodyPr>
            <a:normAutofit/>
          </a:bodyPr>
          <a:lstStyle/>
          <a:p>
            <a:pPr marL="514350" lvl="0" indent="-514350" algn="r" rtl="1">
              <a:buNone/>
            </a:pPr>
            <a:r>
              <a:rPr lang="fa-IR" sz="2000" dirty="0" smtClean="0">
                <a:cs typeface="B Lotus" pitchFamily="2" charset="-78"/>
              </a:rPr>
              <a:t>7. ترابط عدالت در مدیریت با سایر مفاهیم مدیریت</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کارایی</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اثربخشی</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رفتار شهروندی</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سرمایه اجتماعی</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آزادی و دموکراسی</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برابری</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تصمیم گیری و اولویت گذاری </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فرهنگ</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رقابت</a:t>
            </a:r>
            <a:endParaRPr lang="en-US" sz="2000" dirty="0" smtClean="0">
              <a:cs typeface="B Lotus" pitchFamily="2" charset="-78"/>
            </a:endParaRPr>
          </a:p>
          <a:p>
            <a:pPr marL="971550" lvl="1" indent="-514350" algn="r" rtl="1">
              <a:buFont typeface="Wingdings" pitchFamily="2" charset="2"/>
              <a:buChar char="q"/>
            </a:pPr>
            <a:r>
              <a:rPr lang="fa-IR" sz="2000" dirty="0" smtClean="0">
                <a:cs typeface="B Lotus" pitchFamily="2" charset="-78"/>
              </a:rPr>
              <a:t>انگیزش</a:t>
            </a:r>
            <a:endParaRPr lang="en-US" sz="2000" dirty="0" smtClean="0">
              <a:cs typeface="B Lotus" pitchFamily="2" charset="-78"/>
            </a:endParaRPr>
          </a:p>
        </p:txBody>
      </p:sp>
      <p:sp>
        <p:nvSpPr>
          <p:cNvPr id="2" name="Title 1"/>
          <p:cNvSpPr>
            <a:spLocks noGrp="1"/>
          </p:cNvSpPr>
          <p:nvPr>
            <p:ph type="title"/>
          </p:nvPr>
        </p:nvSpPr>
        <p:spPr/>
        <p:txBody>
          <a:bodyPr>
            <a:normAutofit/>
          </a:bodyPr>
          <a:lstStyle/>
          <a:p>
            <a:pPr algn="r"/>
            <a:r>
              <a:rPr lang="fa-IR" sz="3600" dirty="0" smtClean="0">
                <a:cs typeface="B Titr" pitchFamily="2" charset="-78"/>
              </a:rPr>
              <a:t>موضوعات عدالت پژوهی در مدیریت</a:t>
            </a:r>
            <a:endParaRPr lang="en-US" sz="3600" dirty="0">
              <a:cs typeface="B Titr" pitchFamily="2" charset="-78"/>
            </a:endParaRPr>
          </a:p>
        </p:txBody>
      </p:sp>
      <p:sp>
        <p:nvSpPr>
          <p:cNvPr id="4" name="Content Placeholder 2"/>
          <p:cNvSpPr txBox="1">
            <a:spLocks/>
          </p:cNvSpPr>
          <p:nvPr/>
        </p:nvSpPr>
        <p:spPr>
          <a:xfrm>
            <a:off x="304800" y="1981200"/>
            <a:ext cx="4038600" cy="4525963"/>
          </a:xfrm>
          <a:prstGeom prst="rect">
            <a:avLst/>
          </a:prstGeom>
        </p:spPr>
        <p:txBody>
          <a:bodyPr vert="horz" lIns="91440" tIns="45720" rIns="91440" bIns="45720" rtlCol="0">
            <a:normAutofit/>
          </a:bodyPr>
          <a:lstStyle/>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بازار و بخش خصوصی</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تعاون</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حق</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عقلانیت</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انصاف</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بهره وری</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قانون</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شایسته سالاری</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ساختار</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مدیریت منابع انسانی</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ادراک</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a:p>
            <a:pPr marL="971550" marR="0" lvl="1" indent="-514350" algn="r" defTabSz="914400" rtl="1" eaLnBrk="1" fontAlgn="auto" latinLnBrk="0" hangingPunct="1">
              <a:lnSpc>
                <a:spcPct val="100000"/>
              </a:lnSpc>
              <a:spcBef>
                <a:spcPct val="20000"/>
              </a:spcBef>
              <a:spcAft>
                <a:spcPts val="0"/>
              </a:spcAft>
              <a:buClr>
                <a:schemeClr val="accent1"/>
              </a:buClr>
              <a:buSzTx/>
              <a:buFont typeface="Wingdings" pitchFamily="2" charset="2"/>
              <a:buChar char="q"/>
              <a:tabLst/>
              <a:defRPr/>
            </a:pPr>
            <a:r>
              <a:rPr kumimoji="0" lang="fa-IR" sz="2000" b="0" i="0" u="none" strike="noStrike" kern="1200" cap="none" spc="0" normalizeH="0" baseline="0" noProof="0" dirty="0" smtClean="0">
                <a:ln>
                  <a:noFill/>
                </a:ln>
                <a:solidFill>
                  <a:schemeClr val="tx1"/>
                </a:solidFill>
                <a:effectLst/>
                <a:uLnTx/>
                <a:uFillTx/>
                <a:cs typeface="B Lotus" pitchFamily="2" charset="-78"/>
              </a:rPr>
              <a:t>عدالت جغرافیایی/ منطقه ای</a:t>
            </a:r>
            <a:endParaRPr kumimoji="0" lang="en-US" sz="2000" b="0" i="0" u="none" strike="noStrike" kern="1200" cap="none" spc="0" normalizeH="0" baseline="0" noProof="0" dirty="0" smtClean="0">
              <a:ln>
                <a:noFill/>
              </a:ln>
              <a:solidFill>
                <a:schemeClr val="tx1"/>
              </a:solidFill>
              <a:effectLst/>
              <a:uLnTx/>
              <a:uFillTx/>
              <a:cs typeface="B Lotus" pitchFamily="2" charset="-78"/>
            </a:endParaRPr>
          </a:p>
        </p:txBody>
      </p:sp>
    </p:spTree>
  </p:cSld>
  <p:clrMapOvr>
    <a:masterClrMapping/>
  </p:clrMapOvr>
  <p:transition>
    <p:pull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rtl="1"/>
            <a:r>
              <a:rPr lang="fa-IR" sz="2400" dirty="0" smtClean="0">
                <a:cs typeface="B Lotus" pitchFamily="2" charset="-78"/>
              </a:rPr>
              <a:t>عدالت اجتماعی ارزشی است مطلق که جهت دهنده و ارزش گذار فعالیت های بشری است.</a:t>
            </a:r>
            <a:endParaRPr lang="en-US" sz="2400" dirty="0" smtClean="0">
              <a:cs typeface="B Lotus" pitchFamily="2" charset="-78"/>
            </a:endParaRPr>
          </a:p>
          <a:p>
            <a:pPr algn="just" rtl="1"/>
            <a:r>
              <a:rPr lang="fa-IR" sz="2400" dirty="0" smtClean="0">
                <a:cs typeface="B Lotus" pitchFamily="2" charset="-78"/>
              </a:rPr>
              <a:t>عدالت یک مشترک لفظی است که از نگاههای مختلف، بیانگر وضع مطلوب است. از نظر ایدئولوژی اسلامی، وضع مطلوب حقیقت دارد.</a:t>
            </a:r>
          </a:p>
          <a:p>
            <a:pPr algn="just" rtl="1"/>
            <a:r>
              <a:rPr lang="fa-IR" sz="2400" dirty="0" smtClean="0">
                <a:cs typeface="B Lotus" pitchFamily="2" charset="-78"/>
              </a:rPr>
              <a:t>این وضع مطلوب، عینیت خارجی ندارد اما مابه الانتزاع خارجی دارد که همان مصالح و مفاسد حقیقی امور است.</a:t>
            </a:r>
          </a:p>
          <a:p>
            <a:pPr algn="just" rtl="1"/>
            <a:r>
              <a:rPr lang="fa-IR" sz="2400" dirty="0" smtClean="0">
                <a:cs typeface="B Lotus" pitchFamily="2" charset="-78"/>
              </a:rPr>
              <a:t>مصالح و مفاسد امور نیز ذیل عنوان مصلحت، تابعی از ثابتات و متغیرات هستند که فتح بابی به حوزه </a:t>
            </a:r>
            <a:r>
              <a:rPr lang="en-US" sz="2400" dirty="0" smtClean="0">
                <a:latin typeface="Times New Roman" pitchFamily="18" charset="0"/>
                <a:cs typeface="B Lotus" pitchFamily="2" charset="-78"/>
              </a:rPr>
              <a:t>Context</a:t>
            </a:r>
            <a:r>
              <a:rPr lang="fa-IR" sz="2400" dirty="0" smtClean="0">
                <a:cs typeface="B Lotus" pitchFamily="2" charset="-78"/>
              </a:rPr>
              <a:t> است.</a:t>
            </a:r>
          </a:p>
          <a:p>
            <a:pPr algn="just" rtl="1"/>
            <a:r>
              <a:rPr lang="fa-IR" sz="2400" dirty="0" smtClean="0">
                <a:cs typeface="B Lotus" pitchFamily="2" charset="-78"/>
              </a:rPr>
              <a:t>صاحبنظران مختلف، عدالت را به نحوی تعبیر کرده اند. این تعبیرات در قالب تعاریف یا همان نظریات عدالت بیان شده اند: انصاف، برابری، تناسب، شایستگی، استحقاق، اعطای حق و ... .</a:t>
            </a:r>
          </a:p>
          <a:p>
            <a:pPr algn="just" rtl="1"/>
            <a:r>
              <a:rPr lang="fa-IR" sz="2400" dirty="0" smtClean="0">
                <a:cs typeface="B Lotus" pitchFamily="2" charset="-78"/>
              </a:rPr>
              <a:t>این دسته از نظریات در حوزه چیستی و مفهوم عدالت قرار گرفته و به بحث در مورد ماهیت پدیده عدالت به عنوان مفهومی پیچیده و گسترده می پردازند.</a:t>
            </a:r>
            <a:endParaRPr lang="en-US" sz="2400" dirty="0" smtClean="0">
              <a:cs typeface="B Lotus" pitchFamily="2" charset="-78"/>
            </a:endParaRPr>
          </a:p>
          <a:p>
            <a:pPr algn="just" rtl="1"/>
            <a:r>
              <a:rPr lang="fa-IR" sz="2400" dirty="0" smtClean="0">
                <a:cs typeface="B Lotus" pitchFamily="2" charset="-78"/>
              </a:rPr>
              <a:t>تجلی این ارزش در خط مشی ها و برنامه ها، نتایج و فرایندهای مختلفی را به دنبال دارد که گاه ممکن است با یکدیگر معارض باشند.</a:t>
            </a:r>
          </a:p>
        </p:txBody>
      </p:sp>
      <p:sp>
        <p:nvSpPr>
          <p:cNvPr id="2" name="Title 1"/>
          <p:cNvSpPr>
            <a:spLocks noGrp="1"/>
          </p:cNvSpPr>
          <p:nvPr>
            <p:ph type="title"/>
          </p:nvPr>
        </p:nvSpPr>
        <p:spPr/>
        <p:txBody>
          <a:bodyPr/>
          <a:lstStyle/>
          <a:p>
            <a:pPr algn="r" rtl="1"/>
            <a:r>
              <a:rPr lang="fa-IR" dirty="0" smtClean="0">
                <a:cs typeface="B Titr" pitchFamily="2" charset="-78"/>
              </a:rPr>
              <a:t>ارزشی به نام «عدالت»</a:t>
            </a:r>
            <a:endParaRPr lang="en-US" dirty="0">
              <a:cs typeface="B Titr" pitchFamily="2" charset="-78"/>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514350" indent="-514350" algn="r" rtl="1">
              <a:buNone/>
            </a:pPr>
            <a:r>
              <a:rPr lang="fa-IR" sz="2000" dirty="0" smtClean="0">
                <a:cs typeface="B Lotus" pitchFamily="2" charset="-78"/>
              </a:rPr>
              <a:t>8.   چگونگی تحقق عدالت در سازمان</a:t>
            </a:r>
            <a:endParaRPr lang="en-US" sz="2000" dirty="0" smtClean="0">
              <a:cs typeface="B Lotus" pitchFamily="2" charset="-78"/>
            </a:endParaRPr>
          </a:p>
          <a:p>
            <a:pPr marL="971550" lvl="1" indent="-514350" algn="r" rtl="1"/>
            <a:r>
              <a:rPr lang="fa-IR" sz="2000" dirty="0" smtClean="0">
                <a:cs typeface="B Lotus" pitchFamily="2" charset="-78"/>
              </a:rPr>
              <a:t>تجارب موفق در زمینه تحقق</a:t>
            </a:r>
            <a:endParaRPr lang="en-US" sz="2000" dirty="0" smtClean="0">
              <a:cs typeface="B Lotus" pitchFamily="2" charset="-78"/>
            </a:endParaRPr>
          </a:p>
          <a:p>
            <a:pPr marL="971550" lvl="1" indent="-514350" algn="r" rtl="1"/>
            <a:r>
              <a:rPr lang="fa-IR" sz="2000" dirty="0" smtClean="0">
                <a:cs typeface="B Lotus" pitchFamily="2" charset="-78"/>
              </a:rPr>
              <a:t>شاخصها و معیارهای عدالت سازمانی</a:t>
            </a:r>
            <a:endParaRPr lang="en-US" sz="2000" dirty="0" smtClean="0">
              <a:cs typeface="B Lotus" pitchFamily="2" charset="-78"/>
            </a:endParaRPr>
          </a:p>
          <a:p>
            <a:pPr marL="971550" lvl="1" indent="-514350" algn="r" rtl="1"/>
            <a:r>
              <a:rPr lang="fa-IR" sz="2000" dirty="0" smtClean="0">
                <a:cs typeface="B Lotus" pitchFamily="2" charset="-78"/>
              </a:rPr>
              <a:t>الزامات پیشینی</a:t>
            </a:r>
            <a:endParaRPr lang="en-US" sz="2000" dirty="0" smtClean="0">
              <a:cs typeface="B Lotus" pitchFamily="2" charset="-78"/>
            </a:endParaRPr>
          </a:p>
          <a:p>
            <a:pPr marL="971550" lvl="1" indent="-514350" algn="r" rtl="1"/>
            <a:r>
              <a:rPr lang="fa-IR" sz="2000" dirty="0" smtClean="0">
                <a:cs typeface="B Lotus" pitchFamily="2" charset="-78"/>
              </a:rPr>
              <a:t>ابزارها</a:t>
            </a:r>
            <a:endParaRPr lang="en-US" sz="2000" dirty="0" smtClean="0">
              <a:cs typeface="B Lotus" pitchFamily="2" charset="-78"/>
            </a:endParaRPr>
          </a:p>
          <a:p>
            <a:pPr marL="971550" lvl="1" indent="-514350" algn="r" rtl="1"/>
            <a:r>
              <a:rPr lang="fa-IR" sz="2000" dirty="0" smtClean="0">
                <a:cs typeface="B Lotus" pitchFamily="2" charset="-78"/>
              </a:rPr>
              <a:t>علل بروز بی عدالتی</a:t>
            </a:r>
            <a:endParaRPr lang="en-US" sz="2000" dirty="0" smtClean="0">
              <a:cs typeface="B Lotus" pitchFamily="2" charset="-78"/>
            </a:endParaRPr>
          </a:p>
          <a:p>
            <a:pPr marL="971550" lvl="1" indent="-514350" algn="r" rtl="1"/>
            <a:r>
              <a:rPr lang="fa-IR" sz="2000" dirty="0" smtClean="0">
                <a:cs typeface="B Lotus" pitchFamily="2" charset="-78"/>
              </a:rPr>
              <a:t>مصادیق بی عدالتی در مدیریت</a:t>
            </a:r>
            <a:endParaRPr lang="en-US" sz="2000" dirty="0" smtClean="0">
              <a:cs typeface="B Lotus" pitchFamily="2" charset="-78"/>
            </a:endParaRPr>
          </a:p>
          <a:p>
            <a:pPr marL="971550" lvl="1" indent="-514350" algn="r" rtl="1"/>
            <a:r>
              <a:rPr lang="fa-IR" sz="2000" dirty="0" smtClean="0">
                <a:cs typeface="B Lotus" pitchFamily="2" charset="-78"/>
              </a:rPr>
              <a:t>اقتضائات اجرای عدالت در یک حوزه خاص سازمان و مدیریت</a:t>
            </a:r>
            <a:endParaRPr lang="en-US" sz="2000" dirty="0" smtClean="0">
              <a:cs typeface="B Lotus" pitchFamily="2" charset="-78"/>
            </a:endParaRPr>
          </a:p>
          <a:p>
            <a:pPr marL="514350" indent="-514350" algn="r" rtl="1">
              <a:buNone/>
            </a:pPr>
            <a:r>
              <a:rPr lang="fa-IR" sz="2000" dirty="0" smtClean="0">
                <a:cs typeface="B Lotus" pitchFamily="2" charset="-78"/>
              </a:rPr>
              <a:t>9.   پیامدهای بی عدالتی در مدیریت</a:t>
            </a:r>
            <a:endParaRPr lang="en-US" sz="2000" dirty="0" smtClean="0">
              <a:cs typeface="B Lotus" pitchFamily="2" charset="-78"/>
            </a:endParaRPr>
          </a:p>
          <a:p>
            <a:pPr marL="514350" indent="-514350" algn="r" rtl="1">
              <a:buNone/>
            </a:pPr>
            <a:r>
              <a:rPr lang="fa-IR" sz="2000" dirty="0" smtClean="0">
                <a:cs typeface="B Lotus" pitchFamily="2" charset="-78"/>
              </a:rPr>
              <a:t>10.   عرصه های عدالت سازمانی و نیز عدالت در مدیریت(نحوه ورود و بسط عدالت در عرصه سازمان و مدیریت)</a:t>
            </a:r>
            <a:endParaRPr lang="en-US" sz="2000" dirty="0" smtClean="0">
              <a:cs typeface="B Lotus" pitchFamily="2" charset="-78"/>
            </a:endParaRPr>
          </a:p>
          <a:p>
            <a:pPr marL="514350" indent="-514350" algn="r" rtl="1">
              <a:buNone/>
            </a:pPr>
            <a:r>
              <a:rPr lang="fa-IR" sz="2000" dirty="0" smtClean="0">
                <a:cs typeface="B Lotus" pitchFamily="2" charset="-78"/>
              </a:rPr>
              <a:t>11.   ابعاد عدالت سازمانی: رفتاری، ساختاری، محیطی و ... </a:t>
            </a:r>
            <a:endParaRPr lang="en-US" sz="2000" dirty="0" smtClean="0">
              <a:cs typeface="B Lotus" pitchFamily="2" charset="-78"/>
            </a:endParaRPr>
          </a:p>
          <a:p>
            <a:pPr marL="514350" indent="-514350" algn="r" rtl="1"/>
            <a:endParaRPr lang="en-US" sz="2000" dirty="0">
              <a:cs typeface="B Lotus" pitchFamily="2" charset="-78"/>
            </a:endParaRPr>
          </a:p>
        </p:txBody>
      </p:sp>
      <p:sp>
        <p:nvSpPr>
          <p:cNvPr id="2" name="Title 1"/>
          <p:cNvSpPr>
            <a:spLocks noGrp="1"/>
          </p:cNvSpPr>
          <p:nvPr>
            <p:ph type="title"/>
          </p:nvPr>
        </p:nvSpPr>
        <p:spPr/>
        <p:txBody>
          <a:bodyPr>
            <a:normAutofit/>
          </a:bodyPr>
          <a:lstStyle/>
          <a:p>
            <a:pPr algn="r" rtl="1"/>
            <a:r>
              <a:rPr lang="fa-IR" sz="3600" dirty="0" smtClean="0">
                <a:cs typeface="B Titr" pitchFamily="2" charset="-78"/>
              </a:rPr>
              <a:t>موضوعات عدالت پژوهی در مدیریت</a:t>
            </a:r>
            <a:endParaRPr lang="en-US" sz="3600" dirty="0">
              <a:cs typeface="B Titr" pitchFamily="2" charset="-78"/>
            </a:endParaRPr>
          </a:p>
        </p:txBody>
      </p:sp>
    </p:spTree>
  </p:cSld>
  <p:clrMapOvr>
    <a:masterClrMapping/>
  </p:clrMapOvr>
  <p:transition>
    <p:pull dir="l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447800"/>
            <a:ext cx="8229600" cy="4525963"/>
          </a:xfrm>
        </p:spPr>
        <p:txBody>
          <a:bodyPr>
            <a:noAutofit/>
          </a:bodyPr>
          <a:lstStyle/>
          <a:p>
            <a:pPr lvl="0" algn="r" rtl="1">
              <a:buNone/>
            </a:pPr>
            <a:r>
              <a:rPr lang="fa-IR" sz="2000" dirty="0" smtClean="0">
                <a:cs typeface="B Lotus" pitchFamily="2" charset="-78"/>
              </a:rPr>
              <a:t>12.  چالش های نظری عدالت سازمانی و نیز عدالت در مدیریت</a:t>
            </a:r>
            <a:endParaRPr lang="en-US" sz="2000" dirty="0" smtClean="0">
              <a:cs typeface="B Lotus" pitchFamily="2" charset="-78"/>
            </a:endParaRPr>
          </a:p>
          <a:p>
            <a:pPr marL="514350" lvl="0" indent="-514350" algn="r" rtl="1">
              <a:buNone/>
            </a:pPr>
            <a:r>
              <a:rPr lang="fa-IR" sz="2000" dirty="0" smtClean="0">
                <a:cs typeface="B Lotus" pitchFamily="2" charset="-78"/>
              </a:rPr>
              <a:t>13.  نقدی بر سیاست های ناظر بر عدالت سازمانی</a:t>
            </a:r>
          </a:p>
          <a:p>
            <a:pPr marL="514350" lvl="0" indent="-514350" algn="r" rtl="1">
              <a:buNone/>
            </a:pPr>
            <a:r>
              <a:rPr lang="fa-IR" sz="2000" dirty="0" smtClean="0">
                <a:cs typeface="B Lotus" pitchFamily="2" charset="-78"/>
              </a:rPr>
              <a:t>14.     مرزهای دانش در عدالت سازمانی در ایران/ وضعیت دانشی عدالت در مدیریت در ایران</a:t>
            </a:r>
          </a:p>
          <a:p>
            <a:pPr marL="514350" lvl="0" indent="-514350" algn="r" rtl="1">
              <a:buNone/>
            </a:pPr>
            <a:r>
              <a:rPr lang="fa-IR" sz="2000" dirty="0" smtClean="0">
                <a:cs typeface="B Lotus" pitchFamily="2" charset="-78"/>
              </a:rPr>
              <a:t>15.   موضوعات: </a:t>
            </a:r>
            <a:endParaRPr lang="en-US" sz="2000" dirty="0" smtClean="0">
              <a:cs typeface="B Lotus" pitchFamily="2" charset="-78"/>
            </a:endParaRPr>
          </a:p>
          <a:p>
            <a:pPr lvl="1" algn="r" rtl="1"/>
            <a:r>
              <a:rPr lang="fa-IR" sz="2000" dirty="0" smtClean="0">
                <a:cs typeface="B Lotus" pitchFamily="2" charset="-78"/>
              </a:rPr>
              <a:t>عدالت رویه ای در مدیریت</a:t>
            </a:r>
            <a:endParaRPr lang="en-US" sz="2000" dirty="0" smtClean="0">
              <a:cs typeface="B Lotus" pitchFamily="2" charset="-78"/>
            </a:endParaRPr>
          </a:p>
          <a:p>
            <a:pPr lvl="1" algn="r" rtl="1"/>
            <a:r>
              <a:rPr lang="fa-IR" sz="2000" dirty="0" smtClean="0">
                <a:cs typeface="B Lotus" pitchFamily="2" charset="-78"/>
              </a:rPr>
              <a:t>عدالت توزیعی در مدیریت</a:t>
            </a:r>
            <a:endParaRPr lang="en-US" sz="2000" dirty="0" smtClean="0">
              <a:cs typeface="B Lotus" pitchFamily="2" charset="-78"/>
            </a:endParaRPr>
          </a:p>
          <a:p>
            <a:pPr lvl="1" algn="r" rtl="1"/>
            <a:r>
              <a:rPr lang="fa-IR" sz="2000" dirty="0" smtClean="0">
                <a:cs typeface="B Lotus" pitchFamily="2" charset="-78"/>
              </a:rPr>
              <a:t>عدالت مرواده ای در مدیریت</a:t>
            </a:r>
            <a:endParaRPr lang="en-US" sz="2000" dirty="0" smtClean="0">
              <a:cs typeface="B Lotus" pitchFamily="2" charset="-78"/>
            </a:endParaRPr>
          </a:p>
          <a:p>
            <a:pPr lvl="1" algn="r" rtl="1"/>
            <a:r>
              <a:rPr lang="fa-IR" sz="2000" dirty="0" smtClean="0">
                <a:cs typeface="B Lotus" pitchFamily="2" charset="-78"/>
              </a:rPr>
              <a:t>عدالت احساسی</a:t>
            </a:r>
            <a:endParaRPr lang="en-US" sz="2000" dirty="0" smtClean="0">
              <a:cs typeface="B Lotus" pitchFamily="2" charset="-78"/>
            </a:endParaRPr>
          </a:p>
          <a:p>
            <a:pPr lvl="1" algn="r" rtl="1"/>
            <a:r>
              <a:rPr lang="fa-IR" sz="2000" dirty="0" smtClean="0">
                <a:cs typeface="B Lotus" pitchFamily="2" charset="-78"/>
              </a:rPr>
              <a:t>عدالت مشاهده ای </a:t>
            </a:r>
            <a:endParaRPr lang="en-US" sz="2000" dirty="0" smtClean="0">
              <a:cs typeface="B Lotus" pitchFamily="2" charset="-78"/>
            </a:endParaRPr>
          </a:p>
          <a:p>
            <a:pPr lvl="1" algn="r" rtl="1"/>
            <a:r>
              <a:rPr lang="fa-IR" sz="2000" dirty="0" smtClean="0">
                <a:cs typeface="B Lotus" pitchFamily="2" charset="-78"/>
              </a:rPr>
              <a:t>عدالت زبانی </a:t>
            </a:r>
            <a:endParaRPr lang="en-US" sz="2000" dirty="0" smtClean="0">
              <a:cs typeface="B Lotus" pitchFamily="2" charset="-78"/>
            </a:endParaRPr>
          </a:p>
          <a:p>
            <a:pPr lvl="1" algn="r" rtl="1"/>
            <a:r>
              <a:rPr lang="fa-IR" sz="2000" dirty="0" smtClean="0">
                <a:cs typeface="B Lotus" pitchFamily="2" charset="-78"/>
              </a:rPr>
              <a:t>....</a:t>
            </a:r>
            <a:endParaRPr lang="en-US" sz="2000" dirty="0" smtClean="0">
              <a:cs typeface="B Lotus" pitchFamily="2" charset="-78"/>
            </a:endParaRPr>
          </a:p>
          <a:p>
            <a:pPr marL="514350" indent="-514350" algn="r" rtl="1">
              <a:buFont typeface="+mj-lt"/>
              <a:buAutoNum type="arabicPeriod"/>
            </a:pPr>
            <a:endParaRPr lang="en-US" sz="2000" dirty="0">
              <a:cs typeface="B Lotus" pitchFamily="2" charset="-78"/>
            </a:endParaRPr>
          </a:p>
        </p:txBody>
      </p:sp>
      <p:sp>
        <p:nvSpPr>
          <p:cNvPr id="2" name="Title 1"/>
          <p:cNvSpPr>
            <a:spLocks noGrp="1"/>
          </p:cNvSpPr>
          <p:nvPr>
            <p:ph type="title"/>
          </p:nvPr>
        </p:nvSpPr>
        <p:spPr/>
        <p:txBody>
          <a:bodyPr>
            <a:normAutofit/>
          </a:bodyPr>
          <a:lstStyle/>
          <a:p>
            <a:pPr algn="r"/>
            <a:r>
              <a:rPr lang="fa-IR" sz="3600" dirty="0" smtClean="0">
                <a:cs typeface="B Titr" pitchFamily="2" charset="-78"/>
              </a:rPr>
              <a:t>موضوعات عدالت پژوهی در مدیریت</a:t>
            </a:r>
            <a:endParaRPr lang="en-US" sz="3600" dirty="0">
              <a:cs typeface="B Titr" pitchFamily="2" charset="-78"/>
            </a:endParaRPr>
          </a:p>
        </p:txBody>
      </p:sp>
    </p:spTree>
  </p:cSld>
  <p:clrMapOvr>
    <a:masterClrMapping/>
  </p:clrMapOvr>
  <p:transition>
    <p:pull dir="l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ctr">
              <a:buNone/>
            </a:pPr>
            <a:endParaRPr lang="fa-IR" sz="5400" dirty="0" smtClean="0">
              <a:cs typeface="B Mitra" pitchFamily="2" charset="-78"/>
            </a:endParaRPr>
          </a:p>
          <a:p>
            <a:pPr algn="ctr">
              <a:buNone/>
            </a:pPr>
            <a:r>
              <a:rPr lang="fa-IR" sz="5400" dirty="0" smtClean="0">
                <a:cs typeface="B Mitra" pitchFamily="2" charset="-78"/>
              </a:rPr>
              <a:t>ان تقوموا لله مثنی و فردی... </a:t>
            </a:r>
            <a:endParaRPr lang="en-US" sz="5400" dirty="0">
              <a:cs typeface="B Mitra" pitchFamily="2" charset="-78"/>
            </a:endParaRP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Font typeface="Wingdings" pitchFamily="2" charset="2"/>
              <a:buChar char="q"/>
            </a:pPr>
            <a:r>
              <a:rPr lang="fa-IR" sz="2400" dirty="0" smtClean="0">
                <a:cs typeface="B Lotus" pitchFamily="2" charset="-78"/>
              </a:rPr>
              <a:t>جایگاه موضوعی عدالت اجتماعی در مدیریت دولتی</a:t>
            </a:r>
          </a:p>
          <a:p>
            <a:pPr algn="r" rtl="1">
              <a:buFont typeface="Wingdings" pitchFamily="2" charset="2"/>
              <a:buChar char="q"/>
            </a:pPr>
            <a:endParaRPr lang="fa-IR" sz="2400" dirty="0" smtClean="0">
              <a:cs typeface="B Lotus" pitchFamily="2" charset="-78"/>
            </a:endParaRPr>
          </a:p>
          <a:p>
            <a:pPr algn="r" rtl="1">
              <a:buFont typeface="Wingdings" pitchFamily="2" charset="2"/>
              <a:buChar char="q"/>
            </a:pPr>
            <a:endParaRPr lang="fa-IR" sz="2400" dirty="0" smtClean="0">
              <a:cs typeface="B Lotus" pitchFamily="2" charset="-78"/>
            </a:endParaRPr>
          </a:p>
          <a:p>
            <a:pPr algn="r" rtl="1">
              <a:buFont typeface="Wingdings" pitchFamily="2" charset="2"/>
              <a:buChar char="q"/>
            </a:pPr>
            <a:r>
              <a:rPr lang="fa-IR" sz="2400" dirty="0" smtClean="0">
                <a:cs typeface="B Lotus" pitchFamily="2" charset="-78"/>
              </a:rPr>
              <a:t>جایگاه عدالت اجتماعی در مطالعات مدیریت دولتی</a:t>
            </a:r>
          </a:p>
          <a:p>
            <a:pPr algn="r" rtl="1">
              <a:buFont typeface="Wingdings" pitchFamily="2" charset="2"/>
              <a:buChar char="q"/>
            </a:pPr>
            <a:endParaRPr lang="fa-IR" sz="2400" dirty="0" smtClean="0">
              <a:cs typeface="B Lotus" pitchFamily="2" charset="-78"/>
            </a:endParaRPr>
          </a:p>
          <a:p>
            <a:pPr algn="r" rtl="1">
              <a:buFont typeface="Wingdings" pitchFamily="2" charset="2"/>
              <a:buChar char="q"/>
            </a:pPr>
            <a:endParaRPr lang="fa-IR" sz="2400" dirty="0" smtClean="0">
              <a:cs typeface="B Lotus" pitchFamily="2" charset="-78"/>
            </a:endParaRPr>
          </a:p>
          <a:p>
            <a:pPr algn="r" rtl="1">
              <a:buFont typeface="Wingdings" pitchFamily="2" charset="2"/>
              <a:buChar char="q"/>
            </a:pPr>
            <a:r>
              <a:rPr lang="fa-IR" sz="2400" dirty="0" smtClean="0">
                <a:cs typeface="B Lotus" pitchFamily="2" charset="-78"/>
              </a:rPr>
              <a:t>جایگاه عدالت اجتماعی در متون درسی و دوره های آموزشی مدیریت دولتی</a:t>
            </a:r>
            <a:endParaRPr lang="en-US" sz="2400" dirty="0">
              <a:cs typeface="B Lotus" pitchFamily="2" charset="-78"/>
            </a:endParaRPr>
          </a:p>
        </p:txBody>
      </p:sp>
      <p:sp>
        <p:nvSpPr>
          <p:cNvPr id="2" name="Title 1"/>
          <p:cNvSpPr>
            <a:spLocks noGrp="1"/>
          </p:cNvSpPr>
          <p:nvPr>
            <p:ph type="title"/>
          </p:nvPr>
        </p:nvSpPr>
        <p:spPr/>
        <p:txBody>
          <a:bodyPr>
            <a:normAutofit/>
          </a:bodyPr>
          <a:lstStyle/>
          <a:p>
            <a:pPr algn="r"/>
            <a:r>
              <a:rPr lang="fa-IR" sz="4000" dirty="0" smtClean="0">
                <a:cs typeface="B Titr" pitchFamily="2" charset="-78"/>
              </a:rPr>
              <a:t>عدالت اجتماعی و مدیریت دولتی</a:t>
            </a:r>
            <a:endParaRPr lang="en-US" sz="4000" dirty="0">
              <a:cs typeface="B Titr" pitchFamily="2" charset="-78"/>
            </a:endParaRPr>
          </a:p>
        </p:txBody>
      </p:sp>
    </p:spTree>
  </p:cSld>
  <p:clrMapOvr>
    <a:masterClrMapping/>
  </p:clrMapOvr>
  <p:transition>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rtl="1">
              <a:buNone/>
            </a:pPr>
            <a:r>
              <a:rPr lang="fa-IR" sz="2400" dirty="0" smtClean="0">
                <a:cs typeface="B Lotus" pitchFamily="2" charset="-78"/>
              </a:rPr>
              <a:t>اگر بپذیریم که حیات و قوام جامعه به استحکام مولفه ها و عناصر سازنده آن است، عدالت عامل بقا و حیات جامعه خواهد بود زیرا عدالت است که مردم را کنار یکدیگر منسجم می سازد؛ در حالیکه بی عدالتی آنان را متفرق کرده و بقای جامعه را مورد تهدید قرار می دهد. بنابراین حکومت به مثابه نماینده جامعه ای متشکل از افرادی با اهداف، سلیقه ها، خواسته ها، توانایی ها و قابلیت های گوناگون مسئول تحقق عدالت اجتماعی است. </a:t>
            </a:r>
          </a:p>
          <a:p>
            <a:pPr algn="just" rtl="1">
              <a:buNone/>
            </a:pPr>
            <a:r>
              <a:rPr lang="fa-IR" sz="2400" dirty="0" smtClean="0">
                <a:cs typeface="B Lotus" pitchFamily="2" charset="-78"/>
              </a:rPr>
              <a:t>آنچه رصد مباحث رایج درباره عدالت را ضروری می سازد، تاثیر عمیق این مباحث بر مکاتب این رشته علمی است تا جایی که می توان گفت شکل گیری رویکردهای مختلف به مدیریت دولتی تا میزان قابل توجهی تحت تاثیر دیدگاه ها و اجماع نظرات دانشمندان این حوزه علمی درباره مفاهیمی اساسی چون عدالت، آزادی و رفاه بوده است. به بیان دیگر آنچه در آرای مکاتب فلسفی مختلف پیرامون ماهیت عدالت و وظایف حکومت درباره تحقق و سنجش آن بیان شده است به آرامی و روشنی در مجادلات صاحبنظران مدیریت دولتی نیز ظاهر شده و منجر به شکل گیری پارادایم ها یا شبه پارادایم ها در این حوزه گشته است.(پورعزت1، 1387؛ 413-414). مهمترین پارادایم اثرگرفته از عدالت، اداره امور عمومی نوین است.</a:t>
            </a:r>
          </a:p>
          <a:p>
            <a:pPr algn="just" rtl="1">
              <a:buNone/>
            </a:pPr>
            <a:endParaRPr lang="en-US" sz="2400" dirty="0" smtClean="0">
              <a:cs typeface="B Lotus" pitchFamily="2" charset="-78"/>
            </a:endParaRPr>
          </a:p>
          <a:p>
            <a:pPr algn="just" rtl="1">
              <a:buNone/>
            </a:pPr>
            <a:endParaRPr lang="en-US" sz="2400" dirty="0">
              <a:cs typeface="B Lotus" pitchFamily="2" charset="-78"/>
            </a:endParaRPr>
          </a:p>
        </p:txBody>
      </p:sp>
      <p:sp>
        <p:nvSpPr>
          <p:cNvPr id="2" name="Title 1"/>
          <p:cNvSpPr>
            <a:spLocks noGrp="1"/>
          </p:cNvSpPr>
          <p:nvPr>
            <p:ph type="title"/>
          </p:nvPr>
        </p:nvSpPr>
        <p:spPr/>
        <p:txBody>
          <a:bodyPr>
            <a:normAutofit/>
          </a:bodyPr>
          <a:lstStyle/>
          <a:p>
            <a:pPr algn="r"/>
            <a:r>
              <a:rPr lang="fa-IR" sz="3600" dirty="0" smtClean="0">
                <a:cs typeface="B Titr" pitchFamily="2" charset="-78"/>
              </a:rPr>
              <a:t>ضرورت عدالت اجتماعی در </a:t>
            </a:r>
            <a:r>
              <a:rPr lang="fa-IR" sz="3600" dirty="0" smtClean="0">
                <a:cs typeface="B Titr" pitchFamily="2" charset="-78"/>
              </a:rPr>
              <a:t>مدیریت </a:t>
            </a:r>
            <a:r>
              <a:rPr lang="fa-IR" sz="3600" dirty="0" smtClean="0">
                <a:cs typeface="B Titr" pitchFamily="2" charset="-78"/>
              </a:rPr>
              <a:t>دولتی</a:t>
            </a:r>
            <a:endParaRPr lang="en-US" sz="3600" dirty="0">
              <a:cs typeface="B Titr" pitchFamily="2" charset="-78"/>
            </a:endParaRP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noAutofit/>
          </a:bodyPr>
          <a:lstStyle/>
          <a:p>
            <a:pPr algn="r" rtl="1"/>
            <a:r>
              <a:rPr lang="fa-IR" sz="2200" dirty="0" smtClean="0">
                <a:cs typeface="B Lotus" pitchFamily="2" charset="-78"/>
              </a:rPr>
              <a:t>آنچه که می تواند مورد نظر باشد: </a:t>
            </a:r>
          </a:p>
          <a:p>
            <a:pPr marL="971550" lvl="1" indent="-514350" algn="just" rtl="1">
              <a:buFont typeface="+mj-lt"/>
              <a:buAutoNum type="arabicPeriod"/>
            </a:pPr>
            <a:r>
              <a:rPr lang="fa-IR" sz="2200" b="1" dirty="0" smtClean="0">
                <a:cs typeface="B Lotus" pitchFamily="2" charset="-78"/>
              </a:rPr>
              <a:t>رابطه فرد با دیگران.</a:t>
            </a:r>
          </a:p>
          <a:p>
            <a:pPr marL="971550" lvl="1" indent="-514350" algn="just" rtl="1">
              <a:buFont typeface="+mj-lt"/>
              <a:buAutoNum type="arabicPeriod"/>
            </a:pPr>
            <a:r>
              <a:rPr lang="fa-IR" sz="2200" b="1" dirty="0" smtClean="0">
                <a:cs typeface="B Lotus" pitchFamily="2" charset="-78"/>
              </a:rPr>
              <a:t>کیفیت کارکرد نهادهای اجتماعی (فرایندها و نظام ها): </a:t>
            </a:r>
            <a:r>
              <a:rPr lang="fa-IR" sz="2200" dirty="0" smtClean="0">
                <a:cs typeface="B Lotus" pitchFamily="2" charset="-78"/>
              </a:rPr>
              <a:t>نهاد یک فرایند اجتماعی و تعادل پایدار است که برایند عوامل اجتماعی است. اراده افراد زیادی در آن دخیل است. مثل یک قانون عادلانه یا ناعادلانه.</a:t>
            </a:r>
          </a:p>
          <a:p>
            <a:pPr marL="971550" lvl="1" indent="-514350" algn="just" rtl="1">
              <a:buFont typeface="+mj-lt"/>
              <a:buAutoNum type="arabicPeriod"/>
            </a:pPr>
            <a:r>
              <a:rPr lang="fa-IR" sz="2200" b="1" dirty="0" smtClean="0">
                <a:cs typeface="B Lotus" pitchFamily="2" charset="-78"/>
              </a:rPr>
              <a:t>ساختار نهادها و نظام کلی </a:t>
            </a:r>
            <a:r>
              <a:rPr lang="fa-IR" sz="2200" b="1" dirty="0" smtClean="0">
                <a:cs typeface="B Lotus" pitchFamily="2" charset="-78"/>
              </a:rPr>
              <a:t>اجتماعی در تطبیق با سایر نهادها: </a:t>
            </a:r>
            <a:r>
              <a:rPr lang="fa-IR" sz="2200" dirty="0" smtClean="0">
                <a:cs typeface="B Lotus" pitchFamily="2" charset="-78"/>
              </a:rPr>
              <a:t>اصل وجود یا نحوه تاسیس آن در کلیت نظام اجتماعی. مثل عادلانه بودن یا نبودن حق قانونگذاری و وجود نهاد قانونگذار، تفکیک قوا.</a:t>
            </a:r>
          </a:p>
          <a:p>
            <a:pPr marL="971550" lvl="1" indent="-514350" algn="just" rtl="1">
              <a:buFont typeface="+mj-lt"/>
              <a:buAutoNum type="arabicPeriod"/>
            </a:pPr>
            <a:r>
              <a:rPr lang="fa-IR" sz="2200" b="1" dirty="0" smtClean="0">
                <a:cs typeface="B Lotus" pitchFamily="2" charset="-78"/>
              </a:rPr>
              <a:t>وضعیت نهایی توزیع بهره مندی ها یا محدودیت های اجتماعی </a:t>
            </a:r>
            <a:r>
              <a:rPr lang="fa-IR" sz="2200" dirty="0" smtClean="0">
                <a:cs typeface="B Lotus" pitchFamily="2" charset="-78"/>
              </a:rPr>
              <a:t>(توسلی، 1375، 41-50</a:t>
            </a:r>
            <a:r>
              <a:rPr lang="fa-IR" sz="2200" dirty="0" smtClean="0">
                <a:cs typeface="B Lotus" pitchFamily="2" charset="-78"/>
              </a:rPr>
              <a:t>)</a:t>
            </a:r>
          </a:p>
          <a:p>
            <a:pPr marL="971550" lvl="1" indent="-514350" algn="just" rtl="1">
              <a:buFont typeface="+mj-lt"/>
              <a:buAutoNum type="arabicPeriod"/>
            </a:pPr>
            <a:r>
              <a:rPr lang="fa-IR" sz="2200" b="1" dirty="0" smtClean="0">
                <a:cs typeface="B Lotus" pitchFamily="2" charset="-78"/>
              </a:rPr>
              <a:t>ساختار نهادها و نظام کلی اجتماعی در تطبیق با شرایط جامعه</a:t>
            </a:r>
            <a:endParaRPr lang="fa-IR" sz="2200" b="1" dirty="0" smtClean="0">
              <a:cs typeface="B Lotus" pitchFamily="2" charset="-78"/>
            </a:endParaRPr>
          </a:p>
          <a:p>
            <a:pPr algn="r" rtl="1">
              <a:buFont typeface="Wingdings" pitchFamily="2" charset="2"/>
              <a:buChar char="q"/>
            </a:pPr>
            <a:r>
              <a:rPr lang="fa-IR" sz="2200" dirty="0" smtClean="0">
                <a:cs typeface="B Lotus" pitchFamily="2" charset="-78"/>
              </a:rPr>
              <a:t>اساس نیاز مدیریت دولتی به عدالت اجتماعی:</a:t>
            </a:r>
          </a:p>
          <a:p>
            <a:pPr lvl="5" algn="r" rtl="1">
              <a:buFont typeface="Wingdings" pitchFamily="2" charset="2"/>
              <a:buChar char="q"/>
            </a:pPr>
            <a:r>
              <a:rPr lang="fa-IR" sz="2200" b="1" dirty="0" smtClean="0">
                <a:cs typeface="B Lotus" pitchFamily="2" charset="-78"/>
              </a:rPr>
              <a:t>ضرورت وجود حکومت </a:t>
            </a:r>
          </a:p>
          <a:p>
            <a:pPr lvl="5" algn="r" rtl="1">
              <a:buFont typeface="Wingdings" pitchFamily="2" charset="2"/>
              <a:buChar char="q"/>
            </a:pPr>
            <a:r>
              <a:rPr lang="fa-IR" sz="2200" b="1" dirty="0" smtClean="0">
                <a:cs typeface="B Lotus" pitchFamily="2" charset="-78"/>
              </a:rPr>
              <a:t>ضرورت وجود عدالت اجتماعی برای بقای حکومت </a:t>
            </a:r>
            <a:endParaRPr lang="en-US" sz="2200" b="1" dirty="0">
              <a:cs typeface="B Lotus" pitchFamily="2" charset="-78"/>
            </a:endParaRPr>
          </a:p>
        </p:txBody>
      </p:sp>
      <p:sp>
        <p:nvSpPr>
          <p:cNvPr id="2" name="Title 1"/>
          <p:cNvSpPr>
            <a:spLocks noGrp="1"/>
          </p:cNvSpPr>
          <p:nvPr>
            <p:ph type="title"/>
          </p:nvPr>
        </p:nvSpPr>
        <p:spPr/>
        <p:txBody>
          <a:bodyPr>
            <a:normAutofit/>
          </a:bodyPr>
          <a:lstStyle/>
          <a:p>
            <a:pPr algn="r" rtl="1"/>
            <a:r>
              <a:rPr lang="fa-IR" sz="3400" dirty="0" smtClean="0">
                <a:cs typeface="B Titr" pitchFamily="2" charset="-78"/>
              </a:rPr>
              <a:t>جایگاه موضوعی عدالت اجتماعی در مدیریت دولتی</a:t>
            </a:r>
          </a:p>
        </p:txBody>
      </p:sp>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Font typeface="Courier New" pitchFamily="49" charset="0"/>
              <a:buChar char="o"/>
            </a:pPr>
            <a:r>
              <a:rPr lang="fa-IR" sz="2400" dirty="0" smtClean="0">
                <a:cs typeface="B Lotus" pitchFamily="2" charset="-78"/>
              </a:rPr>
              <a:t>در رشته مدیریت دولتی، موضوع عدالت اجتماعی چندان مطمح نظر نبوده است و به آن به صورت جدی پرداخته نشده است.</a:t>
            </a:r>
          </a:p>
          <a:p>
            <a:pPr algn="just" rtl="1">
              <a:buFont typeface="Courier New" pitchFamily="49" charset="0"/>
              <a:buChar char="o"/>
            </a:pPr>
            <a:endParaRPr lang="fa-IR" sz="2400" dirty="0" smtClean="0">
              <a:cs typeface="B Lotus" pitchFamily="2" charset="-78"/>
            </a:endParaRPr>
          </a:p>
          <a:p>
            <a:pPr algn="just" rtl="1">
              <a:buFont typeface="Courier New" pitchFamily="49" charset="0"/>
              <a:buChar char="o"/>
            </a:pPr>
            <a:endParaRPr lang="fa-IR" sz="2400" dirty="0" smtClean="0">
              <a:cs typeface="B Lotus" pitchFamily="2" charset="-78"/>
            </a:endParaRPr>
          </a:p>
          <a:p>
            <a:pPr algn="just" rtl="1">
              <a:buFont typeface="Courier New" pitchFamily="49" charset="0"/>
              <a:buChar char="o"/>
            </a:pPr>
            <a:r>
              <a:rPr lang="fa-IR" sz="2400" dirty="0" smtClean="0">
                <a:cs typeface="B Lotus" pitchFamily="2" charset="-78"/>
              </a:rPr>
              <a:t>بیشترین حوزه اثر نظریه های عدالت را می توان در پارادایم اداره عمومی نوین و در آراء فردریکسون بررسی کرد.</a:t>
            </a:r>
          </a:p>
          <a:p>
            <a:pPr algn="just" rtl="1">
              <a:buFont typeface="Courier New" pitchFamily="49" charset="0"/>
              <a:buChar char="o"/>
            </a:pPr>
            <a:endParaRPr lang="fa-IR" sz="2400" dirty="0" smtClean="0">
              <a:cs typeface="B Lotus" pitchFamily="2" charset="-78"/>
            </a:endParaRPr>
          </a:p>
          <a:p>
            <a:pPr algn="just" rtl="1">
              <a:buFont typeface="Courier New" pitchFamily="49" charset="0"/>
              <a:buChar char="o"/>
            </a:pPr>
            <a:endParaRPr lang="fa-IR" sz="2400" dirty="0" smtClean="0">
              <a:cs typeface="B Lotus" pitchFamily="2" charset="-78"/>
            </a:endParaRPr>
          </a:p>
          <a:p>
            <a:pPr algn="just" rtl="1">
              <a:buFont typeface="Courier New" pitchFamily="49" charset="0"/>
              <a:buChar char="o"/>
            </a:pPr>
            <a:r>
              <a:rPr lang="fa-IR" sz="2400" dirty="0" smtClean="0">
                <a:cs typeface="B Lotus" pitchFamily="2" charset="-78"/>
              </a:rPr>
              <a:t>تاکید وی بر ارزش برابری، اخلاق و مشارکت شهروندی. </a:t>
            </a:r>
          </a:p>
        </p:txBody>
      </p:sp>
      <p:sp>
        <p:nvSpPr>
          <p:cNvPr id="2" name="Title 1"/>
          <p:cNvSpPr>
            <a:spLocks noGrp="1"/>
          </p:cNvSpPr>
          <p:nvPr>
            <p:ph type="title"/>
          </p:nvPr>
        </p:nvSpPr>
        <p:spPr/>
        <p:txBody>
          <a:bodyPr>
            <a:normAutofit fontScale="90000"/>
          </a:bodyPr>
          <a:lstStyle/>
          <a:p>
            <a:pPr algn="r" rtl="1"/>
            <a:r>
              <a:rPr lang="fa-IR" sz="3600" dirty="0" smtClean="0">
                <a:cs typeface="B Titr" pitchFamily="2" charset="-78"/>
              </a:rPr>
              <a:t>جایگاه عدالت اجتماعی در مطالعات مدیریت دولتی</a:t>
            </a:r>
            <a:endParaRPr lang="en-US" sz="3600" dirty="0">
              <a:cs typeface="B Titr" pitchFamily="2" charset="-78"/>
            </a:endParaRPr>
          </a:p>
        </p:txBody>
      </p:sp>
    </p:spTree>
  </p:cSld>
  <p:clrMapOvr>
    <a:masterClrMapping/>
  </p:clrMapOvr>
  <p:transition>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rtl="1"/>
            <a:r>
              <a:rPr lang="fa-IR" sz="2400" dirty="0" smtClean="0">
                <a:cs typeface="B Lotus" pitchFamily="2" charset="-78"/>
              </a:rPr>
              <a:t>رابطه بین اداره عمومی نوین و عدالت اجتماعی بسیار قوی است چنانکه شفریتز و راسل اداره عمومی نوین را اینگونه بیان کرده اند: </a:t>
            </a:r>
          </a:p>
          <a:p>
            <a:pPr algn="just" rtl="1">
              <a:buNone/>
            </a:pPr>
            <a:r>
              <a:rPr lang="fa-IR" sz="2400" dirty="0" smtClean="0">
                <a:cs typeface="B Lotus" pitchFamily="2" charset="-78"/>
              </a:rPr>
              <a:t>	«جنبش آکادمیک برای عدالت اجتماعی در عملکرد و </a:t>
            </a:r>
            <a:r>
              <a:rPr lang="fa-IR" sz="2400" dirty="0" smtClean="0">
                <a:cs typeface="B Lotus" pitchFamily="2" charset="-78"/>
              </a:rPr>
              <a:t>خدمات دهی عمومی</a:t>
            </a:r>
            <a:r>
              <a:rPr lang="fa-IR" sz="2400" dirty="0" smtClean="0">
                <a:cs typeface="B Lotus" pitchFamily="2" charset="-78"/>
              </a:rPr>
              <a:t>»</a:t>
            </a:r>
          </a:p>
          <a:p>
            <a:pPr algn="just" rtl="1"/>
            <a:r>
              <a:rPr lang="fa-IR" sz="2400" dirty="0" smtClean="0">
                <a:cs typeface="B Lotus" pitchFamily="2" charset="-78"/>
              </a:rPr>
              <a:t> این پارادایم برای مدیر فعالی است که در جهت عدالت اجتماعی به سمت تغییر بوروکرات های سنتی بی طرف می رود</a:t>
            </a:r>
            <a:r>
              <a:rPr lang="fa-IR" sz="1800" dirty="0" smtClean="0">
                <a:cs typeface="B Lotus" pitchFamily="2" charset="-78"/>
              </a:rPr>
              <a:t>(</a:t>
            </a:r>
            <a:r>
              <a:rPr lang="en-US" sz="1800" dirty="0" smtClean="0">
                <a:latin typeface="Times New Roman" pitchFamily="18" charset="0"/>
                <a:cs typeface="Times New Roman" pitchFamily="18" charset="0"/>
              </a:rPr>
              <a:t>Wooldridge &amp; Gooden, 2009; 224</a:t>
            </a:r>
            <a:r>
              <a:rPr lang="fa-IR" sz="1800" dirty="0" smtClean="0">
                <a:cs typeface="B Lotus" pitchFamily="2" charset="-78"/>
              </a:rPr>
              <a:t>). </a:t>
            </a:r>
            <a:r>
              <a:rPr lang="fa-IR" sz="2400" dirty="0" smtClean="0">
                <a:cs typeface="B Lotus" pitchFamily="2" charset="-78"/>
              </a:rPr>
              <a:t>در واقع این مدیران دولتی هستند که به ایجاد یک جامعه عادلانه و منصفانه کمک می کنند</a:t>
            </a:r>
            <a:r>
              <a:rPr lang="fa-IR" sz="2400" b="1" dirty="0" smtClean="0">
                <a:cs typeface="B Lotus" pitchFamily="2" charset="-78"/>
              </a:rPr>
              <a:t>. </a:t>
            </a:r>
            <a:r>
              <a:rPr lang="fa-IR" sz="2400" dirty="0" smtClean="0">
                <a:cs typeface="B Lotus" pitchFamily="2" charset="-78"/>
              </a:rPr>
              <a:t>مدخل ورود عدالت به مدیریت دولتی در تاریخ ادبیات آن، همزمان با رشد این تفکر بود که دولت خوب، برای تک تک افراد خوب است و هر گونه جانبداری و بی انصافی نسبت به افراد، نامناسب و ناعادلانه است </a:t>
            </a:r>
            <a:r>
              <a:rPr lang="fa-IR" sz="1800" dirty="0" smtClean="0">
                <a:cs typeface="B Lotus" pitchFamily="2" charset="-78"/>
              </a:rPr>
              <a:t>(</a:t>
            </a:r>
            <a:r>
              <a:rPr lang="en-US" sz="1800" dirty="0" smtClean="0">
                <a:latin typeface="Times New Roman" pitchFamily="18" charset="0"/>
                <a:cs typeface="Times New Roman" pitchFamily="18" charset="0"/>
              </a:rPr>
              <a:t>Frederickson, 2005; 31-32</a:t>
            </a:r>
            <a:r>
              <a:rPr lang="fa-IR" sz="1800" b="1" dirty="0" smtClean="0">
                <a:cs typeface="B Lotus" pitchFamily="2" charset="-78"/>
              </a:rPr>
              <a:t>)</a:t>
            </a:r>
            <a:r>
              <a:rPr lang="fa-IR" sz="1800" dirty="0" smtClean="0">
                <a:cs typeface="B Lotus" pitchFamily="2" charset="-78"/>
              </a:rPr>
              <a:t>.</a:t>
            </a:r>
            <a:endParaRPr lang="fa-IR" sz="2400" dirty="0" smtClean="0">
              <a:cs typeface="B Lotus" pitchFamily="2" charset="-78"/>
            </a:endParaRPr>
          </a:p>
        </p:txBody>
      </p:sp>
      <p:sp>
        <p:nvSpPr>
          <p:cNvPr id="2" name="Title 1"/>
          <p:cNvSpPr>
            <a:spLocks noGrp="1"/>
          </p:cNvSpPr>
          <p:nvPr>
            <p:ph type="title"/>
          </p:nvPr>
        </p:nvSpPr>
        <p:spPr/>
        <p:txBody>
          <a:bodyPr>
            <a:normAutofit/>
          </a:bodyPr>
          <a:lstStyle/>
          <a:p>
            <a:pPr algn="r"/>
            <a:r>
              <a:rPr lang="fa-IR" sz="3200" dirty="0" smtClean="0">
                <a:cs typeface="B Titr" pitchFamily="2" charset="-78"/>
              </a:rPr>
              <a:t>جایگاه عدالت اجتماعی در مطالعات مدیریت دولتی</a:t>
            </a:r>
            <a:endParaRPr lang="en-US" sz="3200" dirty="0">
              <a:cs typeface="B Titr"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dirty="0" smtClean="0">
                <a:cs typeface="B Lotus" pitchFamily="2" charset="-78"/>
              </a:rPr>
              <a:t>		افرادی دیگر هم به ندرت به این مساله پرداخته اند. </a:t>
            </a:r>
            <a:endParaRPr lang="en-US" dirty="0" smtClean="0">
              <a:cs typeface="B Lotus" pitchFamily="2" charset="-78"/>
            </a:endParaRPr>
          </a:p>
          <a:p>
            <a:pPr algn="just" rtl="1">
              <a:buNone/>
            </a:pPr>
            <a:r>
              <a:rPr lang="fa-IR" dirty="0" smtClean="0">
                <a:cs typeface="B Lotus" pitchFamily="2" charset="-78"/>
              </a:rPr>
              <a:t>مثلا روزنبلوم</a:t>
            </a:r>
            <a:r>
              <a:rPr lang="fa-IR" dirty="0" smtClean="0">
                <a:cs typeface="B Lotus" pitchFamily="2" charset="-78"/>
              </a:rPr>
              <a:t>: </a:t>
            </a:r>
            <a:r>
              <a:rPr lang="fa-IR" dirty="0" smtClean="0">
                <a:cs typeface="B Lotus" pitchFamily="2" charset="-78"/>
              </a:rPr>
              <a:t>محور </a:t>
            </a:r>
            <a:r>
              <a:rPr lang="fa-IR" dirty="0" smtClean="0">
                <a:cs typeface="B Lotus" pitchFamily="2" charset="-78"/>
              </a:rPr>
              <a:t>اصلی مدیریت، حاکمیت قانون است و باید از قانون تبعیت کرد و برای مدیران، اندیشیدن به عدالت اجتماعی معنایی ندارد چون نمی توانند کاری کنند. آنها تنها باید قانون را اجرا کنند نه چیز دیگری. پس عدالت اجتماعی محور نیست بلکه محور، قانون است. </a:t>
            </a:r>
            <a:r>
              <a:rPr lang="en-US" sz="1900" dirty="0" err="1" smtClean="0">
                <a:latin typeface="Times New Roman" pitchFamily="18" charset="0"/>
                <a:cs typeface="Times New Roman" pitchFamily="18" charset="0"/>
              </a:rPr>
              <a:t>Svara</a:t>
            </a:r>
            <a:r>
              <a:rPr lang="en-US"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&amp; Brunet,2005 ;253-258</a:t>
            </a:r>
            <a:r>
              <a:rPr lang="en-US" sz="1900" dirty="0" smtClean="0">
                <a:cs typeface="B Lotus" pitchFamily="2" charset="-78"/>
              </a:rPr>
              <a:t>)</a:t>
            </a:r>
            <a:r>
              <a:rPr lang="fa-IR" sz="1900" dirty="0" smtClean="0">
                <a:cs typeface="B Lotus" pitchFamily="2" charset="-78"/>
              </a:rPr>
              <a:t>). </a:t>
            </a:r>
            <a:endParaRPr lang="fa-IR" sz="1900" dirty="0" smtClean="0">
              <a:cs typeface="B Lotus" pitchFamily="2" charset="-78"/>
            </a:endParaRPr>
          </a:p>
          <a:p>
            <a:pPr algn="just" rtl="1">
              <a:buNone/>
            </a:pPr>
            <a:r>
              <a:rPr lang="fa-IR" dirty="0" smtClean="0">
                <a:cs typeface="B Lotus" pitchFamily="2" charset="-78"/>
              </a:rPr>
              <a:t>وی </a:t>
            </a:r>
            <a:r>
              <a:rPr lang="fa-IR" dirty="0" smtClean="0">
                <a:cs typeface="B Lotus" pitchFamily="2" charset="-78"/>
              </a:rPr>
              <a:t>تعریف تناسب را </a:t>
            </a:r>
            <a:r>
              <a:rPr lang="fa-IR" dirty="0" smtClean="0">
                <a:cs typeface="B Lotus" pitchFamily="2" charset="-78"/>
              </a:rPr>
              <a:t>هم نپذیرفته </a:t>
            </a:r>
            <a:r>
              <a:rPr lang="fa-IR" dirty="0" smtClean="0">
                <a:cs typeface="B Lotus" pitchFamily="2" charset="-78"/>
              </a:rPr>
              <a:t>و نظرش در برابری و حمایت برابر است. در مجموع نظر وی در مدیریت دولتی، اجرای قانون است و اگر هم عدالتی تعریف شود، ناظر به برابری است.</a:t>
            </a:r>
            <a:r>
              <a:rPr lang="en-US" dirty="0" smtClean="0">
                <a:cs typeface="B Lotus" pitchFamily="2" charset="-78"/>
              </a:rPr>
              <a:t> </a:t>
            </a:r>
          </a:p>
        </p:txBody>
      </p:sp>
      <p:sp>
        <p:nvSpPr>
          <p:cNvPr id="2" name="Title 1"/>
          <p:cNvSpPr>
            <a:spLocks noGrp="1"/>
          </p:cNvSpPr>
          <p:nvPr>
            <p:ph type="title"/>
          </p:nvPr>
        </p:nvSpPr>
        <p:spPr/>
        <p:txBody>
          <a:bodyPr>
            <a:normAutofit/>
          </a:bodyPr>
          <a:lstStyle/>
          <a:p>
            <a:pPr algn="r"/>
            <a:r>
              <a:rPr lang="fa-IR" sz="3200" dirty="0" smtClean="0">
                <a:cs typeface="B Titr" pitchFamily="2" charset="-78"/>
              </a:rPr>
              <a:t>جایگاه عدالت اجتماعی در مطالعات مدیریت دولتی</a:t>
            </a:r>
            <a:endParaRPr lang="en-US" sz="3200" dirty="0">
              <a:cs typeface="B Titr"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rtl="1"/>
            <a:r>
              <a:rPr lang="fa-IR" dirty="0" smtClean="0">
                <a:cs typeface="B Lotus" pitchFamily="2" charset="-78"/>
              </a:rPr>
              <a:t>هنری فایول در اصول عمومی مدیریت خود، برابری و </a:t>
            </a:r>
            <a:r>
              <a:rPr lang="fa-IR" dirty="0" smtClean="0">
                <a:cs typeface="B Lotus" pitchFamily="2" charset="-78"/>
              </a:rPr>
              <a:t>انصاف را </a:t>
            </a:r>
            <a:r>
              <a:rPr lang="fa-IR" dirty="0" smtClean="0">
                <a:cs typeface="B Lotus" pitchFamily="2" charset="-78"/>
              </a:rPr>
              <a:t>یکی از اصول چهارده گانه خود می داند</a:t>
            </a:r>
            <a:r>
              <a:rPr lang="fa-IR" sz="1900" dirty="0" smtClean="0">
                <a:cs typeface="B Lotus" pitchFamily="2" charset="-78"/>
              </a:rPr>
              <a:t>(</a:t>
            </a:r>
            <a:r>
              <a:rPr lang="en-US" sz="1900" dirty="0" smtClean="0">
                <a:latin typeface="Times New Roman" pitchFamily="18" charset="0"/>
                <a:cs typeface="Times New Roman" pitchFamily="18" charset="0"/>
              </a:rPr>
              <a:t>Frederickson, 2005; 31</a:t>
            </a:r>
            <a:r>
              <a:rPr lang="fa-IR" sz="1900" dirty="0" smtClean="0">
                <a:cs typeface="B Lotus" pitchFamily="2" charset="-78"/>
              </a:rPr>
              <a:t>)</a:t>
            </a:r>
            <a:r>
              <a:rPr lang="fa-IR" sz="2600" dirty="0" smtClean="0">
                <a:cs typeface="B Lotus" pitchFamily="2" charset="-78"/>
              </a:rPr>
              <a:t>.</a:t>
            </a:r>
            <a:r>
              <a:rPr lang="fa-IR" b="1" dirty="0" smtClean="0">
                <a:cs typeface="B Lotus" pitchFamily="2" charset="-78"/>
              </a:rPr>
              <a:t> </a:t>
            </a:r>
            <a:r>
              <a:rPr lang="fa-IR" dirty="0" smtClean="0">
                <a:cs typeface="B Lotus" pitchFamily="2" charset="-78"/>
              </a:rPr>
              <a:t>این مساله ناظر به ابعاد داخلی یک سازمان و متوجه انصاف در برخورد با کارکنان بود.</a:t>
            </a:r>
          </a:p>
          <a:p>
            <a:pPr algn="just" rtl="1"/>
            <a:endParaRPr lang="en-US" dirty="0" smtClean="0">
              <a:cs typeface="B Lotus" pitchFamily="2" charset="-78"/>
            </a:endParaRPr>
          </a:p>
          <a:p>
            <a:pPr algn="just" rtl="1"/>
            <a:r>
              <a:rPr lang="en-US" sz="1900" dirty="0" smtClean="0">
                <a:latin typeface="Times New Roman" pitchFamily="18" charset="0"/>
                <a:cs typeface="Times New Roman" pitchFamily="18" charset="0"/>
              </a:rPr>
              <a:t>Wooldridge &amp; Gooden</a:t>
            </a:r>
            <a:r>
              <a:rPr lang="fa-IR" sz="1900" dirty="0" smtClean="0">
                <a:latin typeface="Times New Roman" pitchFamily="18" charset="0"/>
                <a:cs typeface="Times New Roman" pitchFamily="18" charset="0"/>
              </a:rPr>
              <a:t> </a:t>
            </a:r>
            <a:r>
              <a:rPr lang="fa-IR" dirty="0" smtClean="0">
                <a:cs typeface="B Lotus" pitchFamily="2" charset="-78"/>
              </a:rPr>
              <a:t>نیز ماهیت عدالت اجتماعی در مدیریت دولتی و خط مشی</a:t>
            </a:r>
            <a:r>
              <a:rPr lang="en-US" dirty="0" smtClean="0">
                <a:cs typeface="B Lotus" pitchFamily="2" charset="-78"/>
              </a:rPr>
              <a:t> </a:t>
            </a:r>
            <a:r>
              <a:rPr lang="fa-IR" dirty="0" smtClean="0">
                <a:cs typeface="B Lotus" pitchFamily="2" charset="-78"/>
              </a:rPr>
              <a:t>گذاری دولتی را چنین بیان کرده اند که این ماهیت، دو بُعد دارد: یکی ماهیت تجربی عدالت اجتماعی. دوم هم ماهیت هنجاری عدالت اجتماعی که متمرکز بر ساختار نهادهایی است که منجر به رفع بی عدالتی های اجتماعی می شوند. در بعد عملی، عدالت ناظر به بیطرفی در خصوص اقلیتها و جنسیت و طبقه درآمدی است. اما ماهیت هنجاری عدالت در مدیریت دولتی ناظر به این است که چگونه بیعدالتی اجتماعی در حوزه ای خاص کاهش می یابد</a:t>
            </a:r>
            <a:r>
              <a:rPr lang="fa-IR" sz="2600" dirty="0" smtClean="0">
                <a:cs typeface="B Lotus" pitchFamily="2" charset="-78"/>
              </a:rPr>
              <a:t> </a:t>
            </a:r>
            <a:r>
              <a:rPr lang="fa-IR" sz="1900" dirty="0" smtClean="0">
                <a:cs typeface="B Lotus" pitchFamily="2" charset="-78"/>
              </a:rPr>
              <a:t>(</a:t>
            </a:r>
            <a:r>
              <a:rPr lang="en-US" sz="1900" dirty="0" smtClean="0">
                <a:latin typeface="Times New Roman" pitchFamily="18" charset="0"/>
                <a:cs typeface="Times New Roman" pitchFamily="18" charset="0"/>
              </a:rPr>
              <a:t>Wooldridge &amp; Gooden, 2009; 225-227</a:t>
            </a:r>
            <a:r>
              <a:rPr lang="fa-IR" sz="1900" dirty="0" smtClean="0">
                <a:cs typeface="B Lotus" pitchFamily="2" charset="-78"/>
              </a:rPr>
              <a:t>)</a:t>
            </a:r>
            <a:r>
              <a:rPr lang="fa-IR" dirty="0" smtClean="0">
                <a:cs typeface="B Lotus" pitchFamily="2" charset="-78"/>
              </a:rPr>
              <a:t>.</a:t>
            </a:r>
          </a:p>
          <a:p>
            <a:pPr algn="just" rtl="1"/>
            <a:r>
              <a:rPr lang="en-US" sz="1900" dirty="0" smtClean="0">
                <a:latin typeface="Times New Roman" pitchFamily="18" charset="0"/>
                <a:cs typeface="Times New Roman" pitchFamily="18" charset="0"/>
              </a:rPr>
              <a:t>Johnson </a:t>
            </a:r>
            <a:r>
              <a:rPr lang="en-US" sz="1900" dirty="0" smtClean="0">
                <a:latin typeface="Times New Roman" pitchFamily="18" charset="0"/>
                <a:cs typeface="Times New Roman" pitchFamily="18" charset="0"/>
              </a:rPr>
              <a:t>and Borrego</a:t>
            </a:r>
            <a:r>
              <a:rPr lang="fa-IR" dirty="0" smtClean="0">
                <a:latin typeface="Times New Roman" pitchFamily="18" charset="0"/>
                <a:cs typeface="Times New Roman" pitchFamily="18" charset="0"/>
              </a:rPr>
              <a:t> </a:t>
            </a:r>
            <a:r>
              <a:rPr lang="fa-IR" dirty="0" smtClean="0">
                <a:cs typeface="B Lotus" pitchFamily="2" charset="-78"/>
              </a:rPr>
              <a:t>در مقاله خود به بیان مساله عدالت هنجاری در حوزه نژادها، تنوع جمعیتی، جامعه چند فرهنگی و ... می پردازند. </a:t>
            </a:r>
            <a:endParaRPr lang="en-US" dirty="0">
              <a:cs typeface="B Lotus" pitchFamily="2" charset="-78"/>
            </a:endParaRPr>
          </a:p>
        </p:txBody>
      </p:sp>
      <p:sp>
        <p:nvSpPr>
          <p:cNvPr id="2" name="Title 1"/>
          <p:cNvSpPr>
            <a:spLocks noGrp="1"/>
          </p:cNvSpPr>
          <p:nvPr>
            <p:ph type="title"/>
          </p:nvPr>
        </p:nvSpPr>
        <p:spPr/>
        <p:txBody>
          <a:bodyPr>
            <a:normAutofit/>
          </a:bodyPr>
          <a:lstStyle/>
          <a:p>
            <a:pPr algn="r"/>
            <a:r>
              <a:rPr lang="fa-IR" sz="3200" dirty="0" smtClean="0">
                <a:cs typeface="B Titr" pitchFamily="2" charset="-78"/>
              </a:rPr>
              <a:t>جایگاه عدالت اجتماعی در مطالعات مدیریت دولتی</a:t>
            </a:r>
            <a:endParaRPr lang="en-US" sz="3200" dirty="0">
              <a:cs typeface="B Titr"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269</TotalTime>
  <Words>2469</Words>
  <Application>Microsoft Office PowerPoint</Application>
  <PresentationFormat>On-screen Show (4:3)</PresentationFormat>
  <Paragraphs>153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درآمدی بر ترابط عدالت اجتماعی  و  مدیریت دولتی</vt:lpstr>
      <vt:lpstr>ارزشی به نام «عدالت»</vt:lpstr>
      <vt:lpstr>عدالت اجتماعی و مدیریت دولتی</vt:lpstr>
      <vt:lpstr>ضرورت عدالت اجتماعی در مدیریت دولتی</vt:lpstr>
      <vt:lpstr>جایگاه موضوعی عدالت اجتماعی در مدیریت دولتی</vt:lpstr>
      <vt:lpstr>جایگاه عدالت اجتماعی در مطالعات مدیریت دولتی</vt:lpstr>
      <vt:lpstr>جایگاه عدالت اجتماعی در مطالعات مدیریت دولتی</vt:lpstr>
      <vt:lpstr>جایگاه عدالت اجتماعی در مطالعات مدیریت دولتی</vt:lpstr>
      <vt:lpstr>جایگاه عدالت اجتماعی در مطالعات مدیریت دولتی</vt:lpstr>
      <vt:lpstr>رالز، فردریکسون و اداره عمومی نوین</vt:lpstr>
      <vt:lpstr>رالز، فردریکسون و اداره عمومی نوین</vt:lpstr>
      <vt:lpstr>رالز، فردریکسون و اداره عمومی نوین</vt:lpstr>
      <vt:lpstr>رالز، فردریکسون و اداره عمومی نوین</vt:lpstr>
      <vt:lpstr>عدالت اجتماعی در متون درسی و دوره های آموزشی مدیریت دولتی</vt:lpstr>
      <vt:lpstr>میزان مطالعات عدالت پژوهی در ایران</vt:lpstr>
      <vt:lpstr>Slide 16</vt:lpstr>
      <vt:lpstr>عدالت در مدیریت</vt:lpstr>
      <vt:lpstr>موضوعات عدالت پژوهی در مدیریت</vt:lpstr>
      <vt:lpstr>موضوعات عدالت پژوهی در مدیریت</vt:lpstr>
      <vt:lpstr>موضوعات عدالت پژوهی در مدیریت</vt:lpstr>
      <vt:lpstr>موضوعات عدالت پژوهی در مدیریت</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درآمدی بر ترابط عدالت اجتماعی و مدیریت دولتی</dc:title>
  <dc:creator>Sadiq</dc:creator>
  <cp:lastModifiedBy>Sadiq</cp:lastModifiedBy>
  <cp:revision>133</cp:revision>
  <dcterms:created xsi:type="dcterms:W3CDTF">2006-08-16T00:00:00Z</dcterms:created>
  <dcterms:modified xsi:type="dcterms:W3CDTF">2011-11-10T07:35:14Z</dcterms:modified>
</cp:coreProperties>
</file>