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32" r:id="rId2"/>
    <p:sldMasterId id="2147483777" r:id="rId3"/>
  </p:sldMasterIdLst>
  <p:handoutMasterIdLst>
    <p:handoutMasterId r:id="rId12"/>
  </p:handoutMasterIdLst>
  <p:sldIdLst>
    <p:sldId id="256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65385" autoAdjust="0"/>
    <p:restoredTop sz="86477" autoAdjust="0"/>
  </p:normalViewPr>
  <p:slideViewPr>
    <p:cSldViewPr>
      <p:cViewPr>
        <p:scale>
          <a:sx n="80" d="100"/>
          <a:sy n="80" d="100"/>
        </p:scale>
        <p:origin x="-14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433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AB3D62-029A-4827-9480-4508C119C91C}" type="datetimeFigureOut">
              <a:rPr lang="en-US"/>
              <a:pPr>
                <a:defRPr/>
              </a:pPr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BE222F-EB2A-40B9-B5DA-4F2093BE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98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CFCB6-DE4A-4051-985A-C24446A9453F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9A32-6239-43FD-9090-889D9E30009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BB35-0E1C-4053-A70E-7C77F3ABDD82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1FC4-210E-4ECE-9482-50AEB77BE03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32A1A-243E-4F28-BFA7-157FC4ECA5E0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6687-3507-4215-9DEA-E8B74E7C604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D5C60-62C2-4A2E-A56E-D05294A38958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8C93AA-3241-4BF0-BAB5-82DF086F125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2pPr>
              <a:defRPr>
                <a:cs typeface="B Mitra" pitchFamily="2" charset="-78"/>
              </a:defRPr>
            </a:lvl2pPr>
            <a:lvl3pPr>
              <a:defRPr>
                <a:cs typeface="B Mitra" pitchFamily="2" charset="-78"/>
              </a:defRPr>
            </a:lvl3pPr>
            <a:lvl4pPr>
              <a:defRPr>
                <a:cs typeface="B Mitra" pitchFamily="2" charset="-78"/>
              </a:defRPr>
            </a:lvl4pPr>
            <a:lvl5pPr>
              <a:defRPr>
                <a:cs typeface="B Mitra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17F00-8128-4920-BE88-83877BB73414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2FA3D-EC14-44E3-9E59-1E4F822D20B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FF6BB-FF2A-49F6-B05E-F792909FBE90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D6F3A15-8646-411F-8B8E-604138C14FF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6D58-5BFA-48FC-814F-BD5D29ED5F5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1B01-E24B-453B-9C49-FF9D4D8AB2A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F5FA-FED8-44C0-999F-16FDAA2C5A1F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C2412E5-EA6C-4506-9647-19F8ABCAB78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C547-7826-4A6F-AA94-6BADD49D0C6B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875A4-BB92-45D5-A7BA-1068E6D425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78882-93F6-4649-BC35-0E525C12B20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2099D5-981E-4608-B6BB-0E8EDC0AF5E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D768467-859D-4A2B-8045-646CB4F6B41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45423-8DD1-497E-91DF-24ED645F9386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8AFC-F415-49A8-9E51-9532FBEBC855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9FC86-38C8-4092-B7D0-C307871B79E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8B9D-429A-4A85-B3D0-9043A6C0944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68996-A14E-483E-86F5-EBC53A7AE7B1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92A7-71FC-439E-A736-E5A16D5EBD96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48C7-9BED-4D29-AD72-72EDCC01CA5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59731-19D6-4405-85EE-197D658578C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D0DF-6853-4B25-ACAA-AB23318C08D6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D07F-2E6D-416B-A1B0-E717465FA99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052D-A91A-4C15-A77E-68AEBE0553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62491-3755-4012-84DD-072A3D5C9CA6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7A9D7-2454-4397-AD34-4DCB92B55D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597E-17B9-4A2E-A79D-9A1B96FC9C5A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2A91-DBC6-480C-B777-E54DF82649F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5D00A-9F4B-40E0-92D1-41EC001F5944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56B3C-EB88-47CE-B083-842AE77F39E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2411-F41C-43A7-A612-1625394162F2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8D41B-FEF6-4E02-84A0-86005F71D2D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EB4C-8912-4518-952E-A0AD60A5E063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DAA8-504D-4623-93A6-44572FEAC46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9154-982F-4937-858A-742CD35B3A6D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14D4-3ED2-416E-9042-DD904AA6A72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D200-2D4A-4734-BB8D-B429D15C1A74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6669-D82A-4F80-A30A-60D12F716E0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A3126-0543-4B85-95C1-C79E3FFCE2FE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63D2-2754-4BE6-9872-E7CA111FE10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7187-417E-4426-9AF4-E88F64F01DEC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660D-2C66-4966-BE39-7DAF8785A7D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B466-AE08-4786-8BC7-887E225D2758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7C4B-5E9C-493E-9DEC-546A98A96D8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0861E-CAA0-4A9B-90D6-3C84619849E8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DBAA8-D4CE-4277-9691-60F71A565F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6463-5150-4950-B585-03476A8ED5E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BD779-BCFE-45C8-9734-E2AA55C9E7F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C419-0825-4463-8286-E09ACD3FCF5E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8E86F-E600-4C68-BA80-2ABE82CABF3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3988C-4D5E-4739-823C-29514D16F30E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3C2-E3D2-434D-A486-3AE55AAED1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E03D-031D-47D1-A8F5-0659231E0B42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EB1C3-50F3-4ADF-A401-9A064CDACF7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BEE66-4C0B-456F-9EDC-FA702AAAB9C5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09D7-D5BC-4AB1-B861-6C401966C7B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7CD8D-D002-448F-B8AA-E93BAC514E8D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F01E3-0652-4C0F-9C07-7E9A8785CE2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6C9AE5-B582-486D-9E2B-A10CBEB60AD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28006-929E-423F-9EDD-76351C89696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45" r:id="rId6"/>
    <p:sldLayoutId id="2147485346" r:id="rId7"/>
    <p:sldLayoutId id="2147485347" r:id="rId8"/>
    <p:sldLayoutId id="2147485348" r:id="rId9"/>
    <p:sldLayoutId id="2147485349" r:id="rId10"/>
    <p:sldLayoutId id="2147485350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1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8A860B-4C2A-44D7-9A25-5AF12E4A6F82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F24EDA-9075-4904-BA77-350FA0CEE78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206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62" r:id="rId1"/>
    <p:sldLayoutId id="2147485363" r:id="rId2"/>
    <p:sldLayoutId id="2147485364" r:id="rId3"/>
    <p:sldLayoutId id="2147485365" r:id="rId4"/>
    <p:sldLayoutId id="2147485366" r:id="rId5"/>
    <p:sldLayoutId id="2147485367" r:id="rId6"/>
    <p:sldLayoutId id="2147485368" r:id="rId7"/>
    <p:sldLayoutId id="2147485369" r:id="rId8"/>
    <p:sldLayoutId id="2147485370" r:id="rId9"/>
    <p:sldLayoutId id="2147485371" r:id="rId10"/>
    <p:sldLayoutId id="2147485372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8F0704-34C7-4EA8-A027-757F59AEC79D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849574-6EE2-49A2-AC81-94EE8B922AC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1" r:id="rId1"/>
    <p:sldLayoutId id="2147485352" r:id="rId2"/>
    <p:sldLayoutId id="2147485353" r:id="rId3"/>
    <p:sldLayoutId id="2147485354" r:id="rId4"/>
    <p:sldLayoutId id="2147485355" r:id="rId5"/>
    <p:sldLayoutId id="2147485356" r:id="rId6"/>
    <p:sldLayoutId id="2147485357" r:id="rId7"/>
    <p:sldLayoutId id="2147485358" r:id="rId8"/>
    <p:sldLayoutId id="2147485359" r:id="rId9"/>
    <p:sldLayoutId id="2147485360" r:id="rId10"/>
    <p:sldLayoutId id="214748536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2819400"/>
            <a:ext cx="6415087" cy="28241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200" dirty="0" smtClean="0">
                <a:solidFill>
                  <a:srgbClr val="0070C0"/>
                </a:solidFill>
                <a:cs typeface="B Yekan" pitchFamily="2" charset="-78"/>
              </a:rPr>
              <a:t>لیبرالیسم مدرن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ویرایش: آذر 1392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a-IR" sz="2400" dirty="0">
              <a:solidFill>
                <a:srgbClr val="250B55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fa-IR" sz="2400" dirty="0" smtClean="0">
              <a:solidFill>
                <a:srgbClr val="250B55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دکتر محمد جواد شريف زاده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دانشگاه امام صادق (ع)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dirty="0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368425"/>
          </a:xfrm>
        </p:spPr>
        <p:txBody>
          <a:bodyPr/>
          <a:lstStyle/>
          <a:p>
            <a:r>
              <a:rPr lang="fa-IR" sz="4800" b="1" dirty="0" smtClean="0">
                <a:solidFill>
                  <a:srgbClr val="FF0000"/>
                </a:solidFill>
              </a:rPr>
              <a:t>نظام هاي اقتصادي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b="1" dirty="0" smtClean="0"/>
              <a:t>زمینه های ظهور لیبرالیسم مدرن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ليبراليسم مدرن در واكنش به رويكردهاي راديكال و محافظه كار ظهور كرد. اين رويكرد كوشيد </a:t>
            </a:r>
            <a:r>
              <a:rPr lang="fa-IR" dirty="0" smtClean="0"/>
              <a:t>با کنار نهادن دکترین حقوق طبیعی، ضمن </a:t>
            </a:r>
            <a:r>
              <a:rPr lang="fa-IR" dirty="0" smtClean="0"/>
              <a:t>حفظ مالكيت خصوصي و </a:t>
            </a:r>
            <a:r>
              <a:rPr lang="fa-IR" dirty="0" smtClean="0"/>
              <a:t>دموكراسي </a:t>
            </a:r>
            <a:r>
              <a:rPr lang="fa-IR" dirty="0" smtClean="0"/>
              <a:t>قرائتي ليبرال از عدالت اجتماعي به دست دهد. </a:t>
            </a:r>
            <a:endParaRPr lang="en-US" dirty="0" smtClean="0"/>
          </a:p>
          <a:p>
            <a:r>
              <a:rPr lang="fa-IR" dirty="0" smtClean="0"/>
              <a:t>دلايل كنار نهادن دكترين حقوق طبيعي: </a:t>
            </a:r>
          </a:p>
          <a:p>
            <a:pPr lvl="1"/>
            <a:r>
              <a:rPr lang="fa-IR" sz="2400" dirty="0" smtClean="0"/>
              <a:t>دكترين حقوق طبيعي در زماني پديد آمد كه ليبرال­هاي كلاسيك در حال منازعه با قدرت دولت و كليسا بودند. </a:t>
            </a:r>
            <a:endParaRPr lang="fa-IR" sz="2400" dirty="0" smtClean="0"/>
          </a:p>
          <a:p>
            <a:pPr lvl="1"/>
            <a:r>
              <a:rPr lang="fa-IR" sz="2400" dirty="0" smtClean="0"/>
              <a:t>اما </a:t>
            </a:r>
            <a:r>
              <a:rPr lang="fa-IR" sz="2400" dirty="0" smtClean="0"/>
              <a:t>در قرن نوزدهم به دلايل زير كاربرد اين دكترين چندان مفيد نبود</a:t>
            </a:r>
            <a:r>
              <a:rPr lang="fa-IR" sz="2400" dirty="0" smtClean="0"/>
              <a:t>: ‌1. </a:t>
            </a:r>
            <a:r>
              <a:rPr lang="fa-IR" sz="2400" dirty="0" smtClean="0"/>
              <a:t>برخي افراد و گروه­ها از دكترين حقوق طبيعي استفاده مي كردند تا آن را مبناي مشاركت كارگران در فرايند سياسي قرار دهند. </a:t>
            </a:r>
            <a:r>
              <a:rPr lang="fa-IR" sz="2400" dirty="0" smtClean="0"/>
              <a:t>2</a:t>
            </a:r>
            <a:r>
              <a:rPr lang="fa-IR" sz="2400" dirty="0" smtClean="0"/>
              <a:t>. حمايت شديد دكترين حقوق طبيعي از مالكيت خصوصي زمينه لازم براي حل تعارضات كارگران و صاحبان ابزار توليد را (از طرقي مانند ماليات­ستاني تصاعدي) با چالش مواجه مي­كرد.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3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مطلوبیت </a:t>
            </a:r>
            <a:r>
              <a:rPr lang="fa-IR" dirty="0" smtClean="0"/>
              <a:t>گرایی </a:t>
            </a:r>
            <a:r>
              <a:rPr lang="fa-IR" dirty="0" smtClean="0"/>
              <a:t>و </a:t>
            </a:r>
            <a:r>
              <a:rPr lang="fa-IR" dirty="0" smtClean="0"/>
              <a:t>لیبرالیسم مدرن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در </a:t>
            </a:r>
            <a:r>
              <a:rPr lang="fa-IR" dirty="0" smtClean="0"/>
              <a:t>مقابل، مطلوبیت گرایی (يوتيليتارينيسم) </a:t>
            </a:r>
            <a:r>
              <a:rPr lang="fa-IR" dirty="0" smtClean="0"/>
              <a:t>مبناي روشني را براي دخالت دولت در اقتصاد فراهم مي­آورد. </a:t>
            </a:r>
            <a:endParaRPr lang="fa-IR" dirty="0" smtClean="0"/>
          </a:p>
          <a:p>
            <a:r>
              <a:rPr lang="fa-IR" dirty="0" smtClean="0"/>
              <a:t>بر </a:t>
            </a:r>
            <a:r>
              <a:rPr lang="fa-IR" dirty="0" smtClean="0"/>
              <a:t>اساس اين دكترين هر اصلاحي كه پيامد خوشي براي كل جامعه داشت مطلوب در نظر گرفته مي­شد. </a:t>
            </a:r>
            <a:endParaRPr lang="fa-IR" dirty="0" smtClean="0"/>
          </a:p>
          <a:p>
            <a:pPr lvl="1"/>
            <a:r>
              <a:rPr lang="fa-IR" sz="2400" dirty="0" smtClean="0"/>
              <a:t>براي </a:t>
            </a:r>
            <a:r>
              <a:rPr lang="fa-IR" sz="2400" dirty="0" smtClean="0"/>
              <a:t>مثال با توجه به تفاوت مطلوبيت نهايي پول و درآمد براي ثروتمندان و فقرا، بازتوزيع ثروت مي­توانست به افزايش شادكامي و لذت در كل جامعه كمك نمايد. </a:t>
            </a:r>
            <a:endParaRPr lang="en-US" sz="2400" dirty="0" smtClean="0"/>
          </a:p>
          <a:p>
            <a:r>
              <a:rPr lang="fa-IR" dirty="0" smtClean="0"/>
              <a:t>جرمی بنتهام و جان استورات میل از مهم ترین نظریه پردازان مطلوبیت گرایی بودند. مطلوبیت گرایان نقش مهمی در پیدایش اقتصاد رفاه داشتند و دانش اقتصاد تا سال های متمادی تحت تاثیر آنان قرار داشت.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8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a-IR" sz="3600" dirty="0"/>
              <a:t>نظریه پردازان: </a:t>
            </a:r>
            <a:r>
              <a:rPr lang="fa-IR" dirty="0" smtClean="0"/>
              <a:t>توماس </a:t>
            </a:r>
            <a:r>
              <a:rPr lang="fa-IR" dirty="0"/>
              <a:t>هيل گرين (1882-1836</a:t>
            </a:r>
            <a:r>
              <a:rPr lang="fa-I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گرين دخالت دولت را تنها در حالتي مجاز مي </a:t>
            </a:r>
            <a:r>
              <a:rPr lang="fa-IR" dirty="0" smtClean="0"/>
              <a:t>دانست كه </a:t>
            </a:r>
            <a:r>
              <a:rPr lang="fa-IR" dirty="0" smtClean="0"/>
              <a:t>منجر به تضمين آزادي مثبت براي شهروندان شود. </a:t>
            </a:r>
            <a:endParaRPr lang="fa-IR" dirty="0" smtClean="0"/>
          </a:p>
          <a:p>
            <a:r>
              <a:rPr lang="fa-IR" dirty="0" smtClean="0"/>
              <a:t>وي </a:t>
            </a:r>
            <a:r>
              <a:rPr lang="fa-IR" dirty="0" smtClean="0"/>
              <a:t>با اينكه طرفدار حقوق مالكيت خصوصي بود اعتقاد داشت </a:t>
            </a:r>
            <a:r>
              <a:rPr lang="fa-IR" dirty="0" smtClean="0"/>
              <a:t>رعايت </a:t>
            </a:r>
            <a:r>
              <a:rPr lang="fa-IR" dirty="0" smtClean="0"/>
              <a:t>حقوق مالكيت به تشخيص جامعه در مورد مفيد بودن آن در پيشبرد منافع عمومي وابسته است. </a:t>
            </a:r>
            <a:endParaRPr lang="fa-IR" dirty="0" smtClean="0"/>
          </a:p>
          <a:p>
            <a:r>
              <a:rPr lang="fa-IR" dirty="0" smtClean="0"/>
              <a:t>به </a:t>
            </a:r>
            <a:r>
              <a:rPr lang="fa-IR" dirty="0" smtClean="0"/>
              <a:t>عبارت ديگر گرين به جاي </a:t>
            </a:r>
            <a:r>
              <a:rPr lang="fa-IR" dirty="0" smtClean="0"/>
              <a:t>پذيرش این </a:t>
            </a:r>
            <a:r>
              <a:rPr lang="fa-IR" dirty="0" smtClean="0"/>
              <a:t>ديدگاه </a:t>
            </a:r>
            <a:r>
              <a:rPr lang="fa-IR" dirty="0" smtClean="0"/>
              <a:t>ليبرالیسم </a:t>
            </a:r>
            <a:r>
              <a:rPr lang="fa-IR" dirty="0" smtClean="0"/>
              <a:t>كلاسيك كه منافع عمومي همان حمايت از حقوق مالكيت است استدلال مي­كرد </a:t>
            </a:r>
            <a:r>
              <a:rPr lang="fa-IR" dirty="0" smtClean="0"/>
              <a:t>منافع </a:t>
            </a:r>
            <a:r>
              <a:rPr lang="fa-IR" dirty="0" smtClean="0"/>
              <a:t>عمومي جايگاهي مستقل، مقدم و تعيين كننده نسبت به حقوق مالكيت خصوصي دارد.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287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dirty="0"/>
              <a:t>نظریه پردازان: </a:t>
            </a:r>
            <a:r>
              <a:rPr lang="fa-IR" dirty="0" smtClean="0"/>
              <a:t>مارشال</a:t>
            </a:r>
            <a:r>
              <a:rPr lang="fa-IR" dirty="0" smtClean="0"/>
              <a:t>، پیگو و کینز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a-IR" dirty="0" smtClean="0"/>
              <a:t>آلفرد مارشال (1924-1842)</a:t>
            </a:r>
            <a:endParaRPr lang="en-US" dirty="0" smtClean="0"/>
          </a:p>
          <a:p>
            <a:r>
              <a:rPr lang="fa-IR" dirty="0" smtClean="0"/>
              <a:t>مارشال در كنار پيگو از پيشگامان مطالعه و معرفي شكست­ها و كاستي­هاي بازار بود. </a:t>
            </a:r>
            <a:r>
              <a:rPr lang="fa-IR" dirty="0" smtClean="0"/>
              <a:t>آنان پیشنهاد می دادند دولت باید برای جبران شکست های بازار در اقتصاد دخالت کند.</a:t>
            </a:r>
            <a:endParaRPr lang="en-US" dirty="0" smtClean="0"/>
          </a:p>
          <a:p>
            <a:pPr lvl="0"/>
            <a:r>
              <a:rPr lang="fa-IR" dirty="0" smtClean="0"/>
              <a:t>جان مينارد كينز (1946-1883)</a:t>
            </a:r>
            <a:endParaRPr lang="en-US" dirty="0" smtClean="0"/>
          </a:p>
          <a:p>
            <a:r>
              <a:rPr lang="fa-IR" dirty="0" smtClean="0"/>
              <a:t>انتقادات كينز از سرمايه­داري فراتر از انتقادات پيگو و مارشال رفت و به موضوع ركودهاي اقتصادي و بيكاري­هاي بي­سابقه نيز كشانده شد. وي دخالت دولت را براي افزايش تقاضا توصيه كرد. او طرفدار بازتوزيع ثروت به نفع طبقات پايين بود زيرا </a:t>
            </a:r>
            <a:r>
              <a:rPr lang="fa-IR" dirty="0" smtClean="0"/>
              <a:t>ميل </a:t>
            </a:r>
            <a:r>
              <a:rPr lang="fa-IR" dirty="0" smtClean="0"/>
              <a:t>به مصرف اين طبقات بيشتر از طبقات ثروتمند بود.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9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dirty="0"/>
              <a:t>نظریه پردازان: </a:t>
            </a:r>
            <a:r>
              <a:rPr lang="fa-IR" dirty="0" smtClean="0"/>
              <a:t>رالز (2002-1921)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a-IR" sz="2400" dirty="0" smtClean="0"/>
              <a:t>رالز ضمن انتقاد از مطلوبیت گرایان </a:t>
            </a:r>
            <a:r>
              <a:rPr lang="fa-IR" sz="2400" u="sng" dirty="0" smtClean="0"/>
              <a:t>دو </a:t>
            </a:r>
            <a:r>
              <a:rPr lang="fa-IR" sz="2400" u="sng" dirty="0" smtClean="0"/>
              <a:t>اصل عدالت</a:t>
            </a:r>
            <a:r>
              <a:rPr lang="fa-IR" sz="2400" dirty="0" smtClean="0"/>
              <a:t> را استخراج می­کند:</a:t>
            </a:r>
            <a:endParaRPr lang="en-US" sz="2400" dirty="0" smtClean="0"/>
          </a:p>
          <a:p>
            <a:pPr lvl="0"/>
            <a:r>
              <a:rPr lang="fa-IR" sz="2400" u="sng" dirty="0" smtClean="0"/>
              <a:t>اصل اول (اصل آزادی):</a:t>
            </a:r>
            <a:r>
              <a:rPr lang="fa-IR" sz="2400" dirty="0" smtClean="0"/>
              <a:t> هر شخصی باید </a:t>
            </a:r>
            <a:r>
              <a:rPr lang="fa-IR" sz="2400" u="sng" dirty="0" smtClean="0"/>
              <a:t>حقی برابر نسبت به گسترده­ترین نظام جامع آزادی­های پایه­ای</a:t>
            </a:r>
            <a:r>
              <a:rPr lang="fa-IR" sz="2400" dirty="0" smtClean="0"/>
              <a:t> برابر داشته باشد که با نظام مشابه آزادی برای همگان منافاتی نداشته باشد. </a:t>
            </a:r>
            <a:endParaRPr lang="en-US" sz="2400" dirty="0" smtClean="0"/>
          </a:p>
          <a:p>
            <a:pPr lvl="0"/>
            <a:r>
              <a:rPr lang="fa-IR" sz="2400" dirty="0" smtClean="0"/>
              <a:t>رالز </a:t>
            </a:r>
            <a:r>
              <a:rPr lang="fa-IR" sz="2400" dirty="0" smtClean="0"/>
              <a:t>تصریح دارد که منظورش صرفاً </a:t>
            </a:r>
            <a:r>
              <a:rPr lang="fa-IR" sz="2400" u="sng" dirty="0" smtClean="0"/>
              <a:t>رفع موانع انتخاب (آزادی منفی)</a:t>
            </a:r>
            <a:r>
              <a:rPr lang="fa-IR" sz="2400" dirty="0" smtClean="0"/>
              <a:t> نیست بلکه دادن توانمندی برای انتخاب واقعی به گروه­های محروم است. </a:t>
            </a:r>
            <a:endParaRPr lang="en-US" sz="2400" dirty="0" smtClean="0"/>
          </a:p>
          <a:p>
            <a:pPr lvl="0"/>
            <a:r>
              <a:rPr lang="fa-IR" sz="2400" u="sng" dirty="0" smtClean="0"/>
              <a:t>اصل دوم (اصل نابرابری):</a:t>
            </a:r>
            <a:r>
              <a:rPr lang="fa-IR" sz="2400" dirty="0" smtClean="0"/>
              <a:t> نابرابری­های اقتصادی و اجتماعی باید چنان سامان یابند که هر دوی آنها الف) به مناصب و مشاغلی مرتبط باشند که در شرایط منصفانه و </a:t>
            </a:r>
            <a:r>
              <a:rPr lang="fa-IR" sz="2400" u="sng" dirty="0" smtClean="0"/>
              <a:t>برابر از نظر فرصت</a:t>
            </a:r>
            <a:r>
              <a:rPr lang="fa-IR" sz="2400" dirty="0" smtClean="0"/>
              <a:t> در مقابل همگان قرار </a:t>
            </a:r>
            <a:r>
              <a:rPr lang="fa-IR" sz="2400" dirty="0" smtClean="0"/>
              <a:t>داشته </a:t>
            </a:r>
            <a:r>
              <a:rPr lang="fa-IR" sz="2400" dirty="0" smtClean="0"/>
              <a:t>باشد. ب) </a:t>
            </a:r>
            <a:r>
              <a:rPr lang="fa-IR" sz="2400" u="sng" dirty="0" smtClean="0"/>
              <a:t>بیشترین نصیب را برای کم نصیب­ترین افراد</a:t>
            </a:r>
            <a:r>
              <a:rPr lang="fa-IR" sz="2400" dirty="0" smtClean="0"/>
              <a:t> داشته باشند. بخش اول این اصل را می­توان اصل فرصت برابر و بخش دوم را اصل تفاوت نامید. </a:t>
            </a:r>
            <a:endParaRPr lang="en-US" sz="2400" dirty="0" smtClean="0"/>
          </a:p>
          <a:p>
            <a:pPr algn="r"/>
            <a:r>
              <a:rPr lang="fa-IR" sz="2400" dirty="0" smtClean="0"/>
              <a:t>به عبارت دیگر «همه خواسته­های اولیه اجتماعی را باید به تساوی توزیع کرد مگر آنکه توزیع نابرابر هر یک از این خواسته­ها یا همه آنها به نفع کم­نصیب­ترین افراد باشد.»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6145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اصول اقتصاد سياسي ليبرال مدرن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طبيعت بشر: انسان­ها قادرند تا انتخاب­هاي عقلايي داشته باشند اما محيط اجتماعي تا حد بسيار زيادي اهداف آنها را تعيين و منفعت­طلبي صرف را محدود مي­كند. </a:t>
            </a:r>
            <a:endParaRPr lang="en-US" dirty="0" smtClean="0"/>
          </a:p>
          <a:p>
            <a:r>
              <a:rPr lang="fa-IR" dirty="0" smtClean="0"/>
              <a:t>جامعه</a:t>
            </a:r>
            <a:r>
              <a:rPr lang="fa-IR" dirty="0" smtClean="0"/>
              <a:t>: جامعه </a:t>
            </a:r>
            <a:r>
              <a:rPr lang="fa-IR" dirty="0" smtClean="0"/>
              <a:t>متشكل از مجموعه اي از افراد با منافع فردي و جمعي است. براي تحقق اين منافع نهادهاي بازار و دولت هر دو براي جامعه ضروري هستند.</a:t>
            </a:r>
            <a:endParaRPr lang="en-US" dirty="0" smtClean="0"/>
          </a:p>
          <a:p>
            <a:r>
              <a:rPr lang="fa-IR" dirty="0" smtClean="0"/>
              <a:t>دولت:‌ هدف از ايجاد دولت حمايت بي طرفانه از حقوق مالكيت و عمل به عنوان ابزاري است كه شهروندان به وسيله آن مي­توانند اهداف جمعي­شان را برآورند. </a:t>
            </a:r>
            <a:endParaRPr lang="en-US" dirty="0" smtClean="0"/>
          </a:p>
          <a:p>
            <a:r>
              <a:rPr lang="fa-IR" dirty="0" smtClean="0"/>
              <a:t>اخلاق:‌ </a:t>
            </a:r>
            <a:r>
              <a:rPr lang="fa-IR" dirty="0" smtClean="0"/>
              <a:t>بسياري </a:t>
            </a:r>
            <a:r>
              <a:rPr lang="fa-IR" dirty="0" smtClean="0"/>
              <a:t>از ارزش­ها ذهني يا دروني و بنابراين نسبي هستند. با اين حال برخي ارزش­هاي خاص بايد براي تمام </a:t>
            </a:r>
            <a:r>
              <a:rPr lang="fa-IR" dirty="0" smtClean="0"/>
              <a:t>افرادِ </a:t>
            </a:r>
            <a:r>
              <a:rPr lang="fa-IR" dirty="0" smtClean="0"/>
              <a:t>معقول قابل قبول باشد. همين ارزش­ها هستند كه مبنايي عيني براي اخلاق فراهم مي­آورند. ارزش­هايي مانند احترام به حقوق و كرامت ابناء بشر، و ارزش­هاي مناقشه برانگيزي مانند امنيت شغلي، مراقبت­هاي بهداشتي و امنيت درآمد.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27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اصول اقتصاد سياسي ليبرال مدرن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اقتدار: قدرت مشروع زماني وجود دارد كه در راستاي منافع عمومي اعمال شود. البته از آنجا كه ليبراليسم مدرن نظريه واحدي درباره منافع عمومي ندارد مساله با پيچيدگي مواجه است. </a:t>
            </a:r>
            <a:endParaRPr lang="en-US" dirty="0" smtClean="0"/>
          </a:p>
          <a:p>
            <a:r>
              <a:rPr lang="fa-IR" dirty="0" smtClean="0"/>
              <a:t>آزادي: از نظر ليبرال هاي مدرن آزادي دو معنا دارد: آزادي منفي و آزادي مثبت (كه به معناي توانايي افراد براي دنبال كردن اهداف شخصي خودشان است.)</a:t>
            </a:r>
            <a:endParaRPr lang="en-US" dirty="0" smtClean="0"/>
          </a:p>
          <a:p>
            <a:r>
              <a:rPr lang="fa-IR" dirty="0" smtClean="0"/>
              <a:t>برابري: شامل </a:t>
            </a:r>
            <a:r>
              <a:rPr lang="fa-IR" dirty="0" smtClean="0"/>
              <a:t>برابری </a:t>
            </a:r>
            <a:r>
              <a:rPr lang="fa-IR" dirty="0" smtClean="0"/>
              <a:t>در فرصت و برابري در برابر </a:t>
            </a:r>
            <a:r>
              <a:rPr lang="fa-IR" dirty="0" smtClean="0"/>
              <a:t>قانون می شود.</a:t>
            </a:r>
            <a:endParaRPr lang="en-US" dirty="0" smtClean="0"/>
          </a:p>
          <a:p>
            <a:r>
              <a:rPr lang="fa-IR" dirty="0" smtClean="0"/>
              <a:t>عدالت:‌ زماني برقرار مي شود كه حقوق بشر و حقوق مالكيت هر دو پاس داشته شود. اگر در اين ميان تعارضي ايجاد شود جامعه بايد از طريق دولت توازني را بين آنها ايجاد نمايد.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289586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ustom 3">
      <a:majorFont>
        <a:latin typeface="Georgia"/>
        <a:ea typeface=""/>
        <a:cs typeface="B Titr"/>
      </a:majorFont>
      <a:minorFont>
        <a:latin typeface="Georgia"/>
        <a:ea typeface=""/>
        <a:cs typeface="B Mitra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16810</TotalTime>
  <Words>926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Custom Design</vt:lpstr>
      <vt:lpstr>Civic</vt:lpstr>
      <vt:lpstr>1_Custom Design</vt:lpstr>
      <vt:lpstr>نظام هاي اقتصادي</vt:lpstr>
      <vt:lpstr>زمینه های ظهور لیبرالیسم مدرن</vt:lpstr>
      <vt:lpstr>مطلوبیت گرایی و لیبرالیسم مدرن</vt:lpstr>
      <vt:lpstr>نظریه پردازان: توماس هيل گرين (1882-1836)</vt:lpstr>
      <vt:lpstr>نظریه پردازان: مارشال، پیگو و کینز</vt:lpstr>
      <vt:lpstr>نظریه پردازان: رالز (2002-1921)</vt:lpstr>
      <vt:lpstr>اصول اقتصاد سياسي ليبرال مدرن</vt:lpstr>
      <vt:lpstr>اصول اقتصاد سياسي ليبرال مدرن - 2</vt:lpstr>
    </vt:vector>
  </TitlesOfParts>
  <Company>Emtedad Sazgar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«سازوکار بازار، نهادهای حقوقی و تخصیص منابع»  در اسلام</dc:title>
  <dc:creator>Aria</dc:creator>
  <cp:lastModifiedBy>Javad</cp:lastModifiedBy>
  <cp:revision>762</cp:revision>
  <dcterms:created xsi:type="dcterms:W3CDTF">2009-01-13T09:50:30Z</dcterms:created>
  <dcterms:modified xsi:type="dcterms:W3CDTF">2013-11-22T19:07:31Z</dcterms:modified>
</cp:coreProperties>
</file>