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3" r:id="rId2"/>
    <p:sldId id="273" r:id="rId3"/>
    <p:sldId id="269" r:id="rId4"/>
    <p:sldId id="284" r:id="rId5"/>
    <p:sldId id="285" r:id="rId6"/>
    <p:sldId id="286" r:id="rId7"/>
    <p:sldId id="274" r:id="rId8"/>
    <p:sldId id="288" r:id="rId9"/>
    <p:sldId id="289" r:id="rId10"/>
    <p:sldId id="275" r:id="rId11"/>
    <p:sldId id="290" r:id="rId12"/>
    <p:sldId id="277" r:id="rId13"/>
    <p:sldId id="278" r:id="rId14"/>
    <p:sldId id="279" r:id="rId15"/>
    <p:sldId id="280" r:id="rId16"/>
    <p:sldId id="281" r:id="rId17"/>
    <p:sldId id="276" r:id="rId18"/>
    <p:sldId id="291"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4959561-8197-4AB6-8B5C-D92B4DDFADBB}" type="datetimeFigureOut">
              <a:rPr lang="en-US" smtClean="0"/>
              <a:t>4/24/2016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0044CA7-9886-49F5-BED5-863C2221F9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59561-8197-4AB6-8B5C-D92B4DDFADBB}"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44CA7-9886-49F5-BED5-863C2221F9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59561-8197-4AB6-8B5C-D92B4DDFADBB}"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44CA7-9886-49F5-BED5-863C2221F9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4959561-8197-4AB6-8B5C-D92B4DDFADBB}" type="datetimeFigureOut">
              <a:rPr lang="en-US" smtClean="0"/>
              <a:t>4/24/2016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0044CA7-9886-49F5-BED5-863C2221F9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4959561-8197-4AB6-8B5C-D92B4DDFADBB}" type="datetimeFigureOut">
              <a:rPr lang="en-US" smtClean="0"/>
              <a:t>4/24/2016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0044CA7-9886-49F5-BED5-863C2221F90A}"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4959561-8197-4AB6-8B5C-D92B4DDFADBB}" type="datetimeFigureOut">
              <a:rPr lang="en-US" smtClean="0"/>
              <a:t>4/24/2016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0044CA7-9886-49F5-BED5-863C2221F9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4959561-8197-4AB6-8B5C-D92B4DDFADBB}" type="datetimeFigureOut">
              <a:rPr lang="en-US" smtClean="0"/>
              <a:t>4/24/2016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0044CA7-9886-49F5-BED5-863C2221F9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959561-8197-4AB6-8B5C-D92B4DDFADBB}"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44CA7-9886-49F5-BED5-863C2221F9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4959561-8197-4AB6-8B5C-D92B4DDFADBB}" type="datetimeFigureOut">
              <a:rPr lang="en-US" smtClean="0"/>
              <a:t>4/24/2016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0044CA7-9886-49F5-BED5-863C2221F9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4959561-8197-4AB6-8B5C-D92B4DDFADBB}" type="datetimeFigureOut">
              <a:rPr lang="en-US" smtClean="0"/>
              <a:t>4/24/2016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0044CA7-9886-49F5-BED5-863C2221F9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4959561-8197-4AB6-8B5C-D92B4DDFADBB}" type="datetimeFigureOut">
              <a:rPr lang="en-US" smtClean="0"/>
              <a:t>4/24/2016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0044CA7-9886-49F5-BED5-863C2221F9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4959561-8197-4AB6-8B5C-D92B4DDFADBB}" type="datetimeFigureOut">
              <a:rPr lang="en-US" smtClean="0"/>
              <a:t>4/24/2016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0044CA7-9886-49F5-BED5-863C2221F90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532" y="1844824"/>
            <a:ext cx="8379940" cy="471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24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itchFamily="2" charset="-78"/>
              </a:rPr>
              <a:t>تاریخچه</a:t>
            </a:r>
            <a:r>
              <a:rPr lang="en-US" sz="2800" dirty="0">
                <a:solidFill>
                  <a:srgbClr val="FF0000"/>
                </a:solidFill>
                <a:cs typeface="B Titr" pitchFamily="2" charset="-78"/>
              </a:rPr>
              <a:t/>
            </a:r>
            <a:br>
              <a:rPr lang="en-US" sz="2800" dirty="0">
                <a:solidFill>
                  <a:srgbClr val="FF0000"/>
                </a:solidFill>
                <a:cs typeface="B Titr" pitchFamily="2" charset="-78"/>
              </a:rPr>
            </a:br>
            <a:endParaRPr lang="en-US" sz="3200" dirty="0">
              <a:solidFill>
                <a:srgbClr val="FF0000"/>
              </a:solidFill>
              <a:cs typeface="B Titr" pitchFamily="2" charset="-78"/>
            </a:endParaRPr>
          </a:p>
        </p:txBody>
      </p:sp>
      <p:sp>
        <p:nvSpPr>
          <p:cNvPr id="3" name="Content Placeholder 2"/>
          <p:cNvSpPr>
            <a:spLocks noGrp="1"/>
          </p:cNvSpPr>
          <p:nvPr>
            <p:ph idx="1"/>
          </p:nvPr>
        </p:nvSpPr>
        <p:spPr>
          <a:xfrm>
            <a:off x="395536" y="1052736"/>
            <a:ext cx="8229600" cy="4572000"/>
          </a:xfrm>
        </p:spPr>
        <p:txBody>
          <a:bodyPr>
            <a:normAutofit/>
          </a:bodyPr>
          <a:lstStyle/>
          <a:p>
            <a:pPr algn="just" rtl="1"/>
            <a:r>
              <a:rPr lang="fa-IR" sz="2400" dirty="0" smtClean="0">
                <a:cs typeface="B Nazanin" pitchFamily="2" charset="-78"/>
              </a:rPr>
              <a:t>والتر </a:t>
            </a:r>
            <a:r>
              <a:rPr lang="fa-IR" sz="2400" dirty="0">
                <a:cs typeface="B Nazanin" pitchFamily="2" charset="-78"/>
              </a:rPr>
              <a:t>گروپیوس در سال ۱۹۱۹ با ادغام </a:t>
            </a:r>
            <a:r>
              <a:rPr lang="fa-IR" sz="2400" i="1" dirty="0">
                <a:cs typeface="B Nazanin" pitchFamily="2" charset="-78"/>
              </a:rPr>
              <a:t>آکادمی هنرهای زیبا</a:t>
            </a:r>
            <a:r>
              <a:rPr lang="fa-IR" sz="2400" dirty="0">
                <a:cs typeface="B Nazanin" pitchFamily="2" charset="-78"/>
              </a:rPr>
              <a:t> و </a:t>
            </a:r>
            <a:r>
              <a:rPr lang="fa-IR" sz="2400" i="1" dirty="0">
                <a:cs typeface="B Nazanin" pitchFamily="2" charset="-78"/>
              </a:rPr>
              <a:t>مدرسه هنرها و پیشه‌ها</a:t>
            </a:r>
            <a:r>
              <a:rPr lang="fa-IR" sz="2400" dirty="0">
                <a:cs typeface="B Nazanin" pitchFamily="2" charset="-78"/>
              </a:rPr>
              <a:t>، مدرسه باوهاوس را در وایمار بنیان نهاد. او در نخستین بیانیه خود، نظر </a:t>
            </a:r>
            <a:r>
              <a:rPr lang="fa-IR" sz="2400" b="1" u="sng" dirty="0">
                <a:solidFill>
                  <a:srgbClr val="FFFF00"/>
                </a:solidFill>
                <a:cs typeface="B Nazanin" pitchFamily="2" charset="-78"/>
              </a:rPr>
              <a:t>ویلیام ماریس </a:t>
            </a:r>
            <a:r>
              <a:rPr lang="fa-IR" sz="2400" dirty="0">
                <a:cs typeface="B Nazanin" pitchFamily="2" charset="-78"/>
              </a:rPr>
              <a:t>درباره </a:t>
            </a:r>
            <a:r>
              <a:rPr lang="fa-IR" sz="2400" b="1" u="sng" dirty="0">
                <a:solidFill>
                  <a:srgbClr val="FF0000"/>
                </a:solidFill>
                <a:cs typeface="B Nazanin" pitchFamily="2" charset="-78"/>
              </a:rPr>
              <a:t>تعالی صنایع دستی </a:t>
            </a:r>
            <a:r>
              <a:rPr lang="fa-IR" sz="2400" dirty="0">
                <a:cs typeface="B Nazanin" pitchFamily="2" charset="-78"/>
              </a:rPr>
              <a:t>را با فکر وحدت همهٔ هنرها (</a:t>
            </a:r>
            <a:r>
              <a:rPr lang="fa-IR" sz="2400" b="1" dirty="0">
                <a:solidFill>
                  <a:srgbClr val="FF0000"/>
                </a:solidFill>
                <a:cs typeface="B Nazanin" pitchFamily="2" charset="-78"/>
              </a:rPr>
              <a:t>با رعایت تقدم معماری) </a:t>
            </a:r>
            <a:r>
              <a:rPr lang="fa-IR" sz="2400" dirty="0">
                <a:cs typeface="B Nazanin" pitchFamily="2" charset="-78"/>
              </a:rPr>
              <a:t>درآمیخت و </a:t>
            </a:r>
            <a:r>
              <a:rPr lang="fa-IR" sz="2400" b="1" u="sng" dirty="0">
                <a:solidFill>
                  <a:srgbClr val="FFFF00"/>
                </a:solidFill>
                <a:cs typeface="B Nazanin" pitchFamily="2" charset="-78"/>
              </a:rPr>
              <a:t>مرزبندی میان جنبه‌های تزیینی و کاربردی در هنرها را مردود شمر</a:t>
            </a:r>
            <a:r>
              <a:rPr lang="fa-IR" sz="2400" dirty="0">
                <a:cs typeface="B Nazanin" pitchFamily="2" charset="-78"/>
              </a:rPr>
              <a:t>د. او چندی بعد در سال ۱۹۲۳ اهمیت طراح- صنعتگر در تولید صنعتی کلان را مورد تاکید قرار داد، که به عنوان </a:t>
            </a:r>
            <a:r>
              <a:rPr lang="fa-IR" sz="2400" b="1" u="sng" dirty="0">
                <a:solidFill>
                  <a:srgbClr val="FF0000"/>
                </a:solidFill>
                <a:cs typeface="B Nazanin" pitchFamily="2" charset="-78"/>
              </a:rPr>
              <a:t>اصل عمده آموزه باوهاوس دانسته شد</a:t>
            </a:r>
            <a:r>
              <a:rPr lang="fa-IR" sz="2400" dirty="0">
                <a:cs typeface="B Nazanin" pitchFamily="2" charset="-78"/>
              </a:rPr>
              <a:t>. پس از آن کارگاه‌های باوهاوس به صورت آزمایشگاه‌های </a:t>
            </a:r>
            <a:r>
              <a:rPr lang="fa-IR" sz="2400" dirty="0" smtClean="0">
                <a:cs typeface="B Nazanin" pitchFamily="2" charset="-78"/>
              </a:rPr>
              <a:t>پیش </a:t>
            </a:r>
            <a:r>
              <a:rPr lang="fa-IR" sz="2400" dirty="0">
                <a:cs typeface="B Nazanin" pitchFamily="2" charset="-78"/>
              </a:rPr>
              <a:t>نمونه برای تولید ماشینی درآمدند و بسیاری از فرآورده‌های این کارگاه‌ها (به خصوص میز و صندلی، منسوجات و لوازم چراغ برقی) با موافقت صاحبان صنایع در خط تولید کارخانه‌ای قرار گرفتند. </a:t>
            </a:r>
            <a:r>
              <a:rPr lang="fa-IR" sz="2400" b="1" u="sng" dirty="0">
                <a:solidFill>
                  <a:srgbClr val="FFFF00"/>
                </a:solidFill>
                <a:cs typeface="B Nazanin" pitchFamily="2" charset="-78"/>
              </a:rPr>
              <a:t>سبک فرآورده‌های باوهاوس خصلت هندسی و ساده داشت </a:t>
            </a:r>
            <a:r>
              <a:rPr lang="fa-IR" sz="2400" dirty="0">
                <a:cs typeface="B Nazanin" pitchFamily="2" charset="-78"/>
              </a:rPr>
              <a:t>و به سبب صرفه‌جویی در وسایل و مطالعه در کیفیت مواد از </a:t>
            </a:r>
            <a:r>
              <a:rPr lang="fa-IR" sz="2400" b="1" dirty="0">
                <a:solidFill>
                  <a:srgbClr val="FF0000"/>
                </a:solidFill>
                <a:cs typeface="B Nazanin" pitchFamily="2" charset="-78"/>
              </a:rPr>
              <a:t>پالودگی خط و شکل </a:t>
            </a:r>
            <a:r>
              <a:rPr lang="fa-IR" sz="2400" dirty="0">
                <a:cs typeface="B Nazanin" pitchFamily="2" charset="-78"/>
              </a:rPr>
              <a:t>برخوردار بود.</a:t>
            </a:r>
            <a:endParaRPr lang="en-US" sz="2400" dirty="0">
              <a:cs typeface="B Nazanin" pitchFamily="2" charset="-78"/>
            </a:endParaRPr>
          </a:p>
          <a:p>
            <a:pPr algn="just"/>
            <a:endParaRPr lang="en-US" sz="2400" dirty="0">
              <a:cs typeface="B Nazanin" pitchFamily="2" charset="-78"/>
            </a:endParaRPr>
          </a:p>
          <a:p>
            <a:endParaRPr lang="en-US" sz="2400" dirty="0">
              <a:cs typeface="B Nazanin" pitchFamily="2" charset="-78"/>
            </a:endParaRPr>
          </a:p>
        </p:txBody>
      </p:sp>
      <p:pic>
        <p:nvPicPr>
          <p:cNvPr id="4" name="Picture 3" descr="http://aboos.persiangig.com/Bauhaus.jpg"/>
          <p:cNvPicPr/>
          <p:nvPr/>
        </p:nvPicPr>
        <p:blipFill>
          <a:blip r:embed="rId2"/>
          <a:srcRect/>
          <a:stretch>
            <a:fillRect/>
          </a:stretch>
        </p:blipFill>
        <p:spPr bwMode="auto">
          <a:xfrm>
            <a:off x="683568" y="5229200"/>
            <a:ext cx="3528392" cy="1340768"/>
          </a:xfrm>
          <a:prstGeom prst="rect">
            <a:avLst/>
          </a:prstGeom>
          <a:noFill/>
          <a:ln w="9525">
            <a:noFill/>
            <a:miter lim="800000"/>
            <a:headEnd/>
            <a:tailEnd/>
          </a:ln>
        </p:spPr>
      </p:pic>
    </p:spTree>
    <p:extLst>
      <p:ext uri="{BB962C8B-B14F-4D97-AF65-F5344CB8AC3E}">
        <p14:creationId xmlns:p14="http://schemas.microsoft.com/office/powerpoint/2010/main" val="6291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1" dur="2000" fill="hold"/>
                                        <p:tgtEl>
                                          <p:spTgt spid="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solidFill>
                  <a:srgbClr val="FFC000"/>
                </a:solidFill>
              </a:rPr>
              <a:t>سبگ باهاوس</a:t>
            </a:r>
            <a:endParaRPr lang="fa-IR" sz="5400" b="1" dirty="0">
              <a:solidFill>
                <a:srgbClr val="FFC000"/>
              </a:solidFill>
            </a:endParaRPr>
          </a:p>
        </p:txBody>
      </p:sp>
      <p:sp>
        <p:nvSpPr>
          <p:cNvPr id="3" name="Content Placeholder 2"/>
          <p:cNvSpPr>
            <a:spLocks noGrp="1"/>
          </p:cNvSpPr>
          <p:nvPr>
            <p:ph idx="1"/>
          </p:nvPr>
        </p:nvSpPr>
        <p:spPr/>
        <p:txBody>
          <a:bodyPr>
            <a:normAutofit lnSpcReduction="10000"/>
          </a:bodyPr>
          <a:lstStyle/>
          <a:p>
            <a:pPr algn="justLow" rtl="1"/>
            <a:r>
              <a:rPr lang="fa-IR" dirty="0" smtClean="0"/>
              <a:t>با فعالیت های مکتب باهاوس نگرش و شیوه های بسیاری در مواردی متنوع مانند : </a:t>
            </a:r>
            <a:r>
              <a:rPr lang="fa-IR" dirty="0" smtClean="0">
                <a:solidFill>
                  <a:srgbClr val="FFFF00"/>
                </a:solidFill>
              </a:rPr>
              <a:t>طراحی کالا و لوازم ،معماری کارکردگرا،حروف نگاری ،و طراحی محیط حروف ،طراحی پوستر وصفحه آرایی ،طراحی پارچه و کاغذ دیواری و کاغذ بسته بندی ،طراحی بسته بندی کالا و طراحی نشانه ابداع شد  </a:t>
            </a:r>
            <a:r>
              <a:rPr lang="fa-IR" dirty="0" smtClean="0"/>
              <a:t>که این </a:t>
            </a:r>
            <a:r>
              <a:rPr lang="fa-IR" dirty="0" smtClean="0">
                <a:solidFill>
                  <a:srgbClr val="92D050"/>
                </a:solidFill>
              </a:rPr>
              <a:t>نگاه عملکرد گرایانه </a:t>
            </a:r>
            <a:r>
              <a:rPr lang="fa-IR" dirty="0" smtClean="0"/>
              <a:t>مدرسه باهاوس </a:t>
            </a:r>
            <a:r>
              <a:rPr lang="fa-IR" dirty="0" smtClean="0">
                <a:solidFill>
                  <a:srgbClr val="FF0000"/>
                </a:solidFill>
              </a:rPr>
              <a:t>خط ومشی ،و شیوه ای  در آموزش هنرهای کاربردی و تجسمی شد</a:t>
            </a:r>
            <a:r>
              <a:rPr lang="fa-IR" dirty="0" smtClean="0"/>
              <a:t> برای دیگر </a:t>
            </a:r>
            <a:r>
              <a:rPr lang="fa-IR" dirty="0" smtClean="0">
                <a:solidFill>
                  <a:srgbClr val="FFC000"/>
                </a:solidFill>
              </a:rPr>
              <a:t>مدارس و دانشکده های هنر جهان </a:t>
            </a:r>
            <a:r>
              <a:rPr lang="fa-IR" dirty="0" smtClean="0"/>
              <a:t>.</a:t>
            </a:r>
            <a:endParaRPr lang="fa-IR" dirty="0"/>
          </a:p>
        </p:txBody>
      </p:sp>
    </p:spTree>
    <p:extLst>
      <p:ext uri="{BB962C8B-B14F-4D97-AF65-F5344CB8AC3E}">
        <p14:creationId xmlns:p14="http://schemas.microsoft.com/office/powerpoint/2010/main" val="25320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332656"/>
            <a:ext cx="8229600" cy="4572000"/>
          </a:xfrm>
        </p:spPr>
        <p:txBody>
          <a:bodyPr>
            <a:normAutofit fontScale="92500" lnSpcReduction="20000"/>
          </a:bodyPr>
          <a:lstStyle/>
          <a:p>
            <a:pPr algn="just"/>
            <a:r>
              <a:rPr lang="fa-IR" sz="3200" dirty="0">
                <a:cs typeface="B Nazanin" pitchFamily="2" charset="-78"/>
              </a:rPr>
              <a:t>بعد از جنگ جهانی اول ، مدرسه بیشتر به سمت طراحی صنعتی و فرم های مکعب شکل ساده گرایش یافت . در سال 1924،گروپیوس در یک یادداشت به نام </a:t>
            </a:r>
            <a:r>
              <a:rPr lang="fa-IR" sz="3500" b="1" dirty="0">
                <a:solidFill>
                  <a:srgbClr val="FF0000"/>
                </a:solidFill>
                <a:cs typeface="B Nazanin" pitchFamily="2" charset="-78"/>
              </a:rPr>
              <a:t>هنر و تکنولوژی </a:t>
            </a:r>
            <a:r>
              <a:rPr lang="fa-IR" sz="3200" dirty="0">
                <a:cs typeface="B Nazanin" pitchFamily="2" charset="-78"/>
              </a:rPr>
              <a:t>– یک وحدت جدید اعلام موضع کرد و در آن تفکر و بینش غالب در مدرسه را تبیین نمود. وی تکنولوژی را یک موضوع مستقل از مقوله هنر نمی دانست و بر این نظر بود که در تکنولوژی و تولیدات صنعتی ، زیبایی و هنر وجود دارد . </a:t>
            </a:r>
            <a:r>
              <a:rPr lang="fa-IR" sz="3200" dirty="0">
                <a:solidFill>
                  <a:srgbClr val="92D050"/>
                </a:solidFill>
                <a:cs typeface="B Nazanin" pitchFamily="2" charset="-78"/>
              </a:rPr>
              <a:t>لذا از مصالح مدرن در ساختمان و طرح های تولیدات صنعتی در این مدرسه به دور از هر گونه تزئینات و تنها با نمایش عملکرد ذاتی آن استفاده می شد </a:t>
            </a:r>
            <a:r>
              <a:rPr lang="fa-IR" sz="3200" dirty="0">
                <a:cs typeface="B Nazanin" pitchFamily="2" charset="-78"/>
              </a:rPr>
              <a:t>. از نظر وی  و سایر همفکران او ، زیبایی هواپیما در پرواز ، لوکوموتیو در حرکت بر روی ریل و دستگیره در بازکن در  است                                                                                            .</a:t>
            </a:r>
            <a:endParaRPr lang="en-US" sz="3200" dirty="0">
              <a:cs typeface="B Nazanin" pitchFamily="2" charset="-78"/>
            </a:endParaRPr>
          </a:p>
          <a:p>
            <a:pPr algn="just"/>
            <a:endParaRPr lang="en-US" dirty="0">
              <a:cs typeface="B Nazanin" pitchFamily="2" charset="-78"/>
            </a:endParaRPr>
          </a:p>
          <a:p>
            <a:pPr algn="just"/>
            <a:endParaRPr lang="en-US" dirty="0">
              <a:cs typeface="B Nazanin" pitchFamily="2" charset="-78"/>
            </a:endParaRPr>
          </a:p>
        </p:txBody>
      </p:sp>
      <p:pic>
        <p:nvPicPr>
          <p:cNvPr id="6" name="Picture 2" descr="J:\bauhaush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514304"/>
            <a:ext cx="381642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0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49855"/>
            <a:ext cx="8229600" cy="4572000"/>
          </a:xfrm>
        </p:spPr>
        <p:txBody>
          <a:bodyPr>
            <a:normAutofit fontScale="92500"/>
          </a:bodyPr>
          <a:lstStyle/>
          <a:p>
            <a:pPr algn="just"/>
            <a:r>
              <a:rPr lang="fa-IR" dirty="0">
                <a:cs typeface="B Nazanin" pitchFamily="2" charset="-78"/>
              </a:rPr>
              <a:t>در سال 1923 اولین نمایشگاه عمومی باهاس شروع به کار کرد و پس از آن شهر به سرعت شروع به توسعه صنعتی کرد . </a:t>
            </a:r>
            <a:r>
              <a:rPr lang="fa-IR" dirty="0">
                <a:solidFill>
                  <a:srgbClr val="00B0F0"/>
                </a:solidFill>
                <a:cs typeface="B Nazanin" pitchFamily="2" charset="-78"/>
              </a:rPr>
              <a:t>گروپیوس کار بر روی طرح خانه باهاس جدید را به سرعت آغاز کرد و کاری که در نهایت بدست آمد مملو از نشانه های معماری جدید بود </a:t>
            </a:r>
            <a:r>
              <a:rPr lang="fa-IR" dirty="0">
                <a:cs typeface="B Nazanin" pitchFamily="2" charset="-78"/>
              </a:rPr>
              <a:t>. طرح در عمل بر روی کمربندی که سه پل کشیده شده از جاده بوجود می آوردند واقع شده بود و در یک طرف پروژه دانشکده تخصصی، تنوعی از کلاس های درس، آزمایشگاه های کوچک و فضاهای آموزشی دیگر بود. </a:t>
            </a:r>
            <a:r>
              <a:rPr lang="fa-IR" dirty="0">
                <a:solidFill>
                  <a:srgbClr val="FFFF00"/>
                </a:solidFill>
                <a:cs typeface="B Nazanin" pitchFamily="2" charset="-78"/>
              </a:rPr>
              <a:t>نمای آن ها بوسیله تالاری به هم متصل شده است و غذاخوری و استودیو با رنگ آمیزی های مختلف و پرده های شیشه ای با اسباب و اثاثیه های خاص خودشان به هم پیچیده شده اند      </a:t>
            </a:r>
            <a:r>
              <a:rPr lang="fa-IR" dirty="0" smtClean="0">
                <a:solidFill>
                  <a:srgbClr val="FFFF00"/>
                </a:solidFill>
                <a:cs typeface="B Nazanin" pitchFamily="2" charset="-78"/>
              </a:rPr>
              <a:t>           </a:t>
            </a:r>
            <a:r>
              <a:rPr lang="fa-IR" dirty="0" smtClean="0">
                <a:cs typeface="B Nazanin" pitchFamily="2" charset="-78"/>
              </a:rPr>
              <a:t>                      </a:t>
            </a:r>
            <a:r>
              <a:rPr lang="fa-IR" dirty="0">
                <a:cs typeface="B Nazanin" pitchFamily="2" charset="-78"/>
              </a:rPr>
              <a:t>.</a:t>
            </a:r>
            <a:endParaRPr lang="en-US" dirty="0">
              <a:cs typeface="B Nazanin" pitchFamily="2" charset="-78"/>
            </a:endParaRPr>
          </a:p>
          <a:p>
            <a:endParaRPr lang="en-US" dirty="0"/>
          </a:p>
        </p:txBody>
      </p:sp>
      <p:pic>
        <p:nvPicPr>
          <p:cNvPr id="4" name="Picture 2" descr="J:\securedownloadCAVU20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4653136"/>
            <a:ext cx="3783023" cy="204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6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3">
                                            <p:txEl>
                                              <p:pRg st="0" end="0"/>
                                            </p:txEl>
                                          </p:spTgt>
                                        </p:tgtEl>
                                        <p:attrNameLst>
                                          <p:attrName>ppt_w</p:attrName>
                                        </p:attrNameLst>
                                      </p:cBhvr>
                                      <p:tavLst>
                                        <p:tav tm="0">
                                          <p:val>
                                            <p:strVal val="ppt_w"/>
                                          </p:val>
                                        </p:tav>
                                        <p:tav tm="100000">
                                          <p:val>
                                            <p:fltVal val="0"/>
                                          </p:val>
                                        </p:tav>
                                      </p:tavLst>
                                    </p:anim>
                                    <p:anim calcmode="lin" valueType="num">
                                      <p:cBhvr>
                                        <p:cTn id="13"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184576"/>
          </a:xfrm>
        </p:spPr>
        <p:txBody>
          <a:bodyPr>
            <a:normAutofit fontScale="70000" lnSpcReduction="20000"/>
          </a:bodyPr>
          <a:lstStyle/>
          <a:p>
            <a:pPr algn="justLow" rtl="1"/>
            <a:r>
              <a:rPr lang="fa-IR" sz="4000" dirty="0">
                <a:solidFill>
                  <a:srgbClr val="FF0000"/>
                </a:solidFill>
                <a:cs typeface="Zar" pitchFamily="2" charset="-78"/>
              </a:rPr>
              <a:t>ساختمان باوهاوس نمايي به معناي سنتي آن ندارد ، اين ساختمان در سه جهت مختلف گسترش پيدا مي كند و در نهايت شكلي مانند </a:t>
            </a:r>
            <a:r>
              <a:rPr lang="en-US" sz="4000" dirty="0">
                <a:solidFill>
                  <a:srgbClr val="FF0000"/>
                </a:solidFill>
                <a:cs typeface="Zar" pitchFamily="2" charset="-78"/>
              </a:rPr>
              <a:t>L</a:t>
            </a:r>
            <a:r>
              <a:rPr lang="fa-IR" sz="4000" dirty="0">
                <a:solidFill>
                  <a:srgbClr val="FF0000"/>
                </a:solidFill>
                <a:cs typeface="Zar" pitchFamily="2" charset="-78"/>
              </a:rPr>
              <a:t>تشكيل مي دهد .طراحي هر يك از اين ساختمانها به گونه اي صورت گرفته است كه نشانه اي باشد از عملكردهاي دروني و گوناگون آنها. در عين حال ساختار هاي عمودي و افقي با دقت تمام در تركيب با يكديگر قرار گرفته اند تا در نهايت موازنه اي پويا و نا متقارن بوجود بياورند.</a:t>
            </a:r>
          </a:p>
          <a:p>
            <a:pPr algn="just" rtl="1"/>
            <a:r>
              <a:rPr lang="fa-IR" sz="3200" dirty="0" smtClean="0">
                <a:cs typeface="B Nazanin" pitchFamily="2" charset="-78"/>
              </a:rPr>
              <a:t>هر </a:t>
            </a:r>
            <a:r>
              <a:rPr lang="fa-IR" sz="3200" dirty="0">
                <a:cs typeface="B Nazanin" pitchFamily="2" charset="-78"/>
              </a:rPr>
              <a:t>کدام از قسمت های مختلف این مجموعه ساختمانی ، که همگی دارای سقف های تخت هستند و از درون به یکدیگر متصل اند، به یک کاربرد دقیقاً تعریف شده اختصاص یافته اند. </a:t>
            </a:r>
            <a:r>
              <a:rPr lang="fa-IR" sz="3200" dirty="0">
                <a:solidFill>
                  <a:srgbClr val="FFFF00"/>
                </a:solidFill>
                <a:cs typeface="B Nazanin" pitchFamily="2" charset="-78"/>
              </a:rPr>
              <a:t>یک جناح به عنوان مدرسه ی فنی مستقل طراحی و به کلاسهای درس، دفاتر اداری و کتابخانه مجهز شد. یک پل دو طبقه که بر چهار پایه ی ستون بتنی تکیه کرده مدرسه را به کارگاه ها متصل می کند. جناح کارگاه بسیار جالب توجه است و شیشه کاری گسترده ی آن فضایی برای کارگاهها و کلاسهای درس دپارتمان های مختلف ( اعم از فلز کاری ، نقاشی دیواری ، نساجی ، ساخت کابینت ، چاپ و دوره ی مقدماتی ) فراهم می آورد. خانه و کارگاه دانشجویان در ساختمانی شش طبقه ساخته شد که بیست و هشت اطاق داشت</a:t>
            </a:r>
            <a:r>
              <a:rPr lang="fa-IR" sz="3200" dirty="0">
                <a:cs typeface="B Nazanin" pitchFamily="2" charset="-78"/>
              </a:rPr>
              <a:t>. هر اطاق واجد کارگاهی خصوصی برای هر محصل بود و بالکنی کوچک داشت که کف آن از صفحه ای نازک از بتن مسلح ساخته شده بود.                                                           </a:t>
            </a:r>
            <a:endParaRPr lang="en-US" sz="3200" dirty="0">
              <a:cs typeface="B Nazanin" pitchFamily="2" charset="-78"/>
            </a:endParaRPr>
          </a:p>
          <a:p>
            <a:endParaRPr lang="en-US" dirty="0"/>
          </a:p>
          <a:p>
            <a:endParaRPr lang="en-US" dirty="0"/>
          </a:p>
        </p:txBody>
      </p:sp>
    </p:spTree>
    <p:extLst>
      <p:ext uri="{BB962C8B-B14F-4D97-AF65-F5344CB8AC3E}">
        <p14:creationId xmlns:p14="http://schemas.microsoft.com/office/powerpoint/2010/main" val="18212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3">
                                            <p:txEl>
                                              <p:pRg st="1" end="1"/>
                                            </p:txEl>
                                          </p:spTgt>
                                        </p:tgtEl>
                                      </p:cBhvr>
                                    </p:animEffect>
                                    <p:set>
                                      <p:cBhvr>
                                        <p:cTn id="1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4572000"/>
          </a:xfrm>
        </p:spPr>
        <p:txBody>
          <a:bodyPr>
            <a:normAutofit fontScale="92500" lnSpcReduction="20000"/>
          </a:bodyPr>
          <a:lstStyle/>
          <a:p>
            <a:pPr algn="just" rtl="1"/>
            <a:r>
              <a:rPr lang="fa-IR" dirty="0">
                <a:cs typeface="B Nazanin" pitchFamily="2" charset="-78"/>
              </a:rPr>
              <a:t>مبلمان توسط مارسل بروئر طراحی شد که از فولاد های لوله ای شکل استفاده نمود و نورهای مقطعی را در آن ها بکار برده است. معماری به کار رفته نمایش عظیمی از ساختمان به صورت یک ماشین اجرا می کند. پنجره های بازشو بوسیله سیستمی از زنجیرها و قرقره هایشان در همان زاویه ها تشکیل شده اند. در آلمان هنگامی که نازیسم بر سر کار می آمد کلیشه شروع به مخلوط شدن با مدرنیته شد گرچه در آخر مدرنیته پیروژ شد. از دید لیا اهرنبرگ نویسنده روسی فکر قوی و نیرومند در معماری آغاز شده بود.</a:t>
            </a:r>
            <a:endParaRPr lang="en-US" dirty="0">
              <a:cs typeface="B Nazanin" pitchFamily="2" charset="-78"/>
            </a:endParaRPr>
          </a:p>
          <a:p>
            <a:pPr algn="just" rtl="1"/>
            <a:r>
              <a:rPr lang="fa-IR" dirty="0">
                <a:solidFill>
                  <a:srgbClr val="FFC000"/>
                </a:solidFill>
                <a:cs typeface="B Nazanin" pitchFamily="2" charset="-78"/>
              </a:rPr>
              <a:t>دیوارهای پروژه با شیشه پوشانده شد که این شیشه ها با ستون های فلزی از یکدیگر تفکیک می شدند و زاویه تابش نور به طوری بود که از این شیشه ها بداخل هدایت می شد. فضای استودیو همچون حجمی نورانی در روز روشن و نورهای جادویی شب بداخل آن هدایت می شد.</a:t>
            </a:r>
            <a:endParaRPr lang="en-US" dirty="0">
              <a:solidFill>
                <a:srgbClr val="FFC000"/>
              </a:solidFill>
              <a:cs typeface="B Nazanin" pitchFamily="2" charset="-78"/>
            </a:endParaRPr>
          </a:p>
          <a:p>
            <a:pPr algn="just"/>
            <a:endParaRPr lang="en-US" sz="3200" dirty="0">
              <a:cs typeface="B Nazanin" pitchFamily="2" charset="-78"/>
            </a:endParaRPr>
          </a:p>
          <a:p>
            <a:endParaRPr lang="en-US" dirty="0">
              <a:cs typeface="B Nazanin" pitchFamily="2" charset="-78"/>
            </a:endParaRPr>
          </a:p>
        </p:txBody>
      </p:sp>
      <p:pic>
        <p:nvPicPr>
          <p:cNvPr id="4" name="Picture 2" descr="J:\bauhaush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03" y="4653136"/>
            <a:ext cx="4997209"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908720"/>
            <a:ext cx="8229600" cy="4572000"/>
          </a:xfrm>
        </p:spPr>
        <p:txBody>
          <a:bodyPr>
            <a:normAutofit fontScale="85000" lnSpcReduction="20000"/>
          </a:bodyPr>
          <a:lstStyle/>
          <a:p>
            <a:pPr algn="just" rtl="1"/>
            <a:r>
              <a:rPr lang="fa-IR" sz="3200" dirty="0">
                <a:cs typeface="B Nazanin" pitchFamily="2" charset="-78"/>
              </a:rPr>
              <a:t>نما کاملاً متقارن و سنتی طراحی شده بود تا هنگامی که در اطراف بنا قدم می زنید نما را به عنوان یک ترکیب راست قامت احساس کنید. گروپیوس اتصالات را با توجه به فیزیک جدید طراحی کرد که ممکن است ظرافت کمتری در عمل داشته باشد او با تاثیر از نقاشی های کوبیسم و مقایسه باهاس با آن ها تاثیرات متغیر و جدیدی را خلق کرد که کاملاً در پروژه نمایان است.</a:t>
            </a:r>
            <a:endParaRPr lang="en-US" sz="3200" dirty="0">
              <a:cs typeface="B Nazanin" pitchFamily="2" charset="-78"/>
            </a:endParaRPr>
          </a:p>
          <a:p>
            <a:pPr algn="just" rtl="1"/>
            <a:r>
              <a:rPr lang="fa-IR" sz="3200" dirty="0">
                <a:solidFill>
                  <a:srgbClr val="92D050"/>
                </a:solidFill>
                <a:cs typeface="B Nazanin" pitchFamily="2" charset="-78"/>
              </a:rPr>
              <a:t>او کتاب کوتاه جدیدش را معماری نوین نام گذاری کرد و کتابی در ارتباط با باهاس نوشت، هدف او برگرداندن هنرمند خلاق از دنیای ساخته شده به جهان واقعیتها بود.</a:t>
            </a:r>
            <a:endParaRPr lang="en-US" sz="3200" dirty="0">
              <a:solidFill>
                <a:srgbClr val="92D050"/>
              </a:solidFill>
              <a:cs typeface="B Nazanin" pitchFamily="2" charset="-78"/>
            </a:endParaRPr>
          </a:p>
          <a:p>
            <a:pPr algn="just" rtl="1"/>
            <a:r>
              <a:rPr lang="fa-IR" sz="3200" b="1" dirty="0">
                <a:solidFill>
                  <a:srgbClr val="FFFF00"/>
                </a:solidFill>
                <a:cs typeface="B Nazanin" pitchFamily="2" charset="-78"/>
              </a:rPr>
              <a:t>او به تدریس هنرجویان بسیاری پرداخت و شروع به تجارت های گوناگونی کرد و نسلهای متاثر از بینش او پس از او بوجود آمدند اما هرگز موفقیت دیگری همچون باهاس در پرونده کاری اش ثبت نشد. </a:t>
            </a:r>
            <a:endParaRPr lang="en-US" sz="3200" b="1" dirty="0">
              <a:solidFill>
                <a:srgbClr val="FFFF00"/>
              </a:solidFill>
              <a:cs typeface="B Nazanin" pitchFamily="2" charset="-78"/>
            </a:endParaRPr>
          </a:p>
          <a:p>
            <a:pPr algn="just"/>
            <a:endParaRPr lang="en-US" sz="3200" dirty="0">
              <a:solidFill>
                <a:srgbClr val="92D050"/>
              </a:solidFill>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val="34108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 y="980728"/>
            <a:ext cx="8229600" cy="4572000"/>
          </a:xfrm>
        </p:spPr>
        <p:txBody>
          <a:bodyPr>
            <a:normAutofit fontScale="77500" lnSpcReduction="20000"/>
          </a:bodyPr>
          <a:lstStyle/>
          <a:p>
            <a:pPr algn="just" rtl="1"/>
            <a:r>
              <a:rPr lang="fa-IR" dirty="0">
                <a:cs typeface="B Nazanin" pitchFamily="2" charset="-78"/>
              </a:rPr>
              <a:t>با طراحی تعدادی ساختمان تازه در دسائو (که نتیجه کار گروهی گروپیوس، معلمان و شاگردان بود) باوهاوس از وایمار به مکان جدید انتقال یافت. پس از این تغییر مکان، تأثیر باوهاوس در معماری و هنرهای کاربردی اروپا رخ نمود و تا پایان جنگ دوم نیز پایدار ماند.</a:t>
            </a:r>
            <a:endParaRPr lang="en-US" dirty="0">
              <a:cs typeface="B Nazanin" pitchFamily="2" charset="-78"/>
            </a:endParaRPr>
          </a:p>
          <a:p>
            <a:pPr algn="just" rtl="1"/>
            <a:r>
              <a:rPr lang="fa-IR" dirty="0">
                <a:cs typeface="B Nazanin" pitchFamily="2" charset="-78"/>
              </a:rPr>
              <a:t>در سال ۱۹۳۲ </a:t>
            </a:r>
            <a:r>
              <a:rPr lang="fa-IR" b="1" dirty="0">
                <a:solidFill>
                  <a:srgbClr val="FFFF00"/>
                </a:solidFill>
                <a:cs typeface="B Vahid" pitchFamily="2" charset="-78"/>
              </a:rPr>
              <a:t>میس ون </a:t>
            </a:r>
            <a:r>
              <a:rPr lang="fa-IR" dirty="0">
                <a:cs typeface="B Nazanin" pitchFamily="2" charset="-78"/>
              </a:rPr>
              <a:t>باوهاوس را به برلین انتقال داد، اما فعالیت آن در برلین دیری </a:t>
            </a:r>
            <a:r>
              <a:rPr lang="fa-IR" dirty="0" smtClean="0">
                <a:cs typeface="B Nazanin" pitchFamily="2" charset="-78"/>
              </a:rPr>
              <a:t>نپایید </a:t>
            </a:r>
            <a:r>
              <a:rPr lang="fa-IR" dirty="0">
                <a:cs typeface="B Nazanin" pitchFamily="2" charset="-78"/>
              </a:rPr>
              <a:t>چراکه یک سال بعد، در ۱۱ آوریل ۱۹۳۳ دولت نازی باوهاوس را تعطیل کرد.</a:t>
            </a:r>
            <a:endParaRPr lang="en-US" dirty="0">
              <a:cs typeface="B Nazanin" pitchFamily="2" charset="-78"/>
            </a:endParaRPr>
          </a:p>
          <a:p>
            <a:pPr algn="just" rtl="1"/>
            <a:r>
              <a:rPr lang="fa-IR" dirty="0">
                <a:solidFill>
                  <a:srgbClr val="FFFF00"/>
                </a:solidFill>
                <a:cs typeface="B Nazanin" pitchFamily="2" charset="-78"/>
              </a:rPr>
              <a:t>چندی بعد </a:t>
            </a:r>
            <a:r>
              <a:rPr lang="fa-IR" sz="3600" b="1" u="sng" dirty="0">
                <a:solidFill>
                  <a:srgbClr val="FF0000"/>
                </a:solidFill>
                <a:cs typeface="B Nazanin" pitchFamily="2" charset="-78"/>
              </a:rPr>
              <a:t>موهولی ناگی </a:t>
            </a:r>
            <a:r>
              <a:rPr lang="fa-IR" dirty="0">
                <a:solidFill>
                  <a:srgbClr val="FFFF00"/>
                </a:solidFill>
                <a:cs typeface="B Nazanin" pitchFamily="2" charset="-78"/>
              </a:rPr>
              <a:t>و برخی دیگر از معلمان مدرسهٔ جدیدی به همین نام در شیکاگو برپا کردند. تا اواخر دههٔ ۱۹۶۰ اکثر مدارس طراحی و معماری اروپا و </a:t>
            </a:r>
            <a:r>
              <a:rPr lang="fa-IR" dirty="0" smtClean="0">
                <a:solidFill>
                  <a:srgbClr val="FFFF00"/>
                </a:solidFill>
                <a:cs typeface="B Nazanin" pitchFamily="2" charset="-78"/>
              </a:rPr>
              <a:t>ایالات </a:t>
            </a:r>
            <a:r>
              <a:rPr lang="fa-IR" dirty="0">
                <a:solidFill>
                  <a:srgbClr val="FFFF00"/>
                </a:solidFill>
                <a:cs typeface="B Nazanin" pitchFamily="2" charset="-78"/>
              </a:rPr>
              <a:t>متحده دست‌کم بخشی از برنامه‌های آموزشی باوهاوس را پذیرفتند.</a:t>
            </a:r>
            <a:endParaRPr lang="en-US" dirty="0">
              <a:solidFill>
                <a:srgbClr val="FFFF00"/>
              </a:solidFill>
              <a:cs typeface="B Nazanin" pitchFamily="2" charset="-78"/>
            </a:endParaRPr>
          </a:p>
          <a:p>
            <a:pPr algn="just" rtl="1"/>
            <a:r>
              <a:rPr lang="fa-IR" dirty="0">
                <a:cs typeface="B Nazanin" pitchFamily="2" charset="-78"/>
              </a:rPr>
              <a:t>تعدادی از هنرمندان بزرگ قرن بیستم همچون </a:t>
            </a:r>
            <a:r>
              <a:rPr lang="fa-IR" b="1" dirty="0">
                <a:solidFill>
                  <a:srgbClr val="FF0000"/>
                </a:solidFill>
                <a:cs typeface="B Nazanin" pitchFamily="2" charset="-78"/>
              </a:rPr>
              <a:t>پل کله</a:t>
            </a:r>
            <a:r>
              <a:rPr lang="fa-IR" dirty="0">
                <a:cs typeface="B Nazanin" pitchFamily="2" charset="-78"/>
              </a:rPr>
              <a:t>، </a:t>
            </a:r>
            <a:r>
              <a:rPr lang="fa-IR" b="1" dirty="0">
                <a:solidFill>
                  <a:srgbClr val="FF0000"/>
                </a:solidFill>
                <a:cs typeface="B Nazanin" pitchFamily="2" charset="-78"/>
              </a:rPr>
              <a:t>واسیلی کاندینسکی</a:t>
            </a:r>
            <a:r>
              <a:rPr lang="fa-IR" dirty="0">
                <a:cs typeface="B Nazanin" pitchFamily="2" charset="-78"/>
              </a:rPr>
              <a:t>، </a:t>
            </a:r>
            <a:r>
              <a:rPr lang="fa-IR" b="1" dirty="0">
                <a:solidFill>
                  <a:srgbClr val="FF0000"/>
                </a:solidFill>
                <a:cs typeface="B Nazanin" pitchFamily="2" charset="-78"/>
              </a:rPr>
              <a:t>والتر گروپیوس، موهولی ناگی، یوزف آلبرس </a:t>
            </a:r>
            <a:r>
              <a:rPr lang="fa-IR" dirty="0">
                <a:cs typeface="B Nazanin" pitchFamily="2" charset="-78"/>
              </a:rPr>
              <a:t>و دیگران در این مدرسه هنری تدریس می‌کردند.</a:t>
            </a:r>
            <a:endParaRPr lang="en-US" dirty="0">
              <a:cs typeface="B Nazanin" pitchFamily="2" charset="-78"/>
            </a:endParaRPr>
          </a:p>
          <a:p>
            <a:endParaRPr lang="en-US" dirty="0">
              <a:cs typeface="B Nazanin" pitchFamily="2" charset="-78"/>
            </a:endParaRPr>
          </a:p>
          <a:p>
            <a:endParaRPr lang="en-US" dirty="0"/>
          </a:p>
        </p:txBody>
      </p:sp>
      <p:pic>
        <p:nvPicPr>
          <p:cNvPr id="5" name="Picture 4" descr="http://facesofdesign.com/files/image/Events/bauhaus-meister.jpg"/>
          <p:cNvPicPr/>
          <p:nvPr/>
        </p:nvPicPr>
        <p:blipFill>
          <a:blip r:embed="rId2"/>
          <a:srcRect/>
          <a:stretch>
            <a:fillRect/>
          </a:stretch>
        </p:blipFill>
        <p:spPr bwMode="auto">
          <a:xfrm>
            <a:off x="611560" y="4437112"/>
            <a:ext cx="5040560" cy="2085603"/>
          </a:xfrm>
          <a:prstGeom prst="rect">
            <a:avLst/>
          </a:prstGeom>
          <a:noFill/>
          <a:ln w="9525">
            <a:noFill/>
            <a:miter lim="800000"/>
            <a:headEnd/>
            <a:tailEnd/>
          </a:ln>
        </p:spPr>
      </p:pic>
    </p:spTree>
    <p:extLst>
      <p:ext uri="{BB962C8B-B14F-4D97-AF65-F5344CB8AC3E}">
        <p14:creationId xmlns:p14="http://schemas.microsoft.com/office/powerpoint/2010/main" val="27056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3">
                                            <p:txEl>
                                              <p:pRg st="1" end="1"/>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nodeType="clickEffect">
                                  <p:stCondLst>
                                    <p:cond delay="0"/>
                                  </p:stCondLst>
                                  <p:childTnLst>
                                    <p:animEffect transition="out" filter="wipe(down)">
                                      <p:cBhvr>
                                        <p:cTn id="46" dur="180" accel="50000">
                                          <p:stCondLst>
                                            <p:cond delay="1820"/>
                                          </p:stCondLst>
                                        </p:cTn>
                                        <p:tgtEl>
                                          <p:spTgt spid="3">
                                            <p:txEl>
                                              <p:pRg st="2" end="2"/>
                                            </p:txEl>
                                          </p:spTgt>
                                        </p:tgtEl>
                                      </p:cBhvr>
                                    </p:animEffect>
                                    <p:anim calcmode="lin" valueType="num">
                                      <p:cBhvr>
                                        <p:cTn id="47" dur="1822" tmFilter="0,0; 0.14,0.31; 0.43,0.73; 0.71,0.91; 1.0,1.0">
                                          <p:stCondLst>
                                            <p:cond delay="0"/>
                                          </p:stCondLst>
                                        </p:cTn>
                                        <p:tgtEl>
                                          <p:spTgt spid="3">
                                            <p:txEl>
                                              <p:pRg st="2" end="2"/>
                                            </p:txEl>
                                          </p:spTgt>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3">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3">
                                            <p:txEl>
                                              <p:pRg st="2" end="2"/>
                                            </p:txEl>
                                          </p:spTgt>
                                        </p:tgtEl>
                                        <p:attrNameLst>
                                          <p:attrName>ppt_y</p:attrName>
                                        </p:attrNameLst>
                                      </p:cBhvr>
                                      <p:tavLst>
                                        <p:tav tm="0">
                                          <p:val>
                                            <p:strVal val="ppt_y"/>
                                          </p:val>
                                        </p:tav>
                                        <p:tav tm="100000">
                                          <p:val>
                                            <p:strVal val="ppt_y+ppt_h"/>
                                          </p:val>
                                        </p:tav>
                                      </p:tavLst>
                                    </p:anim>
                                    <p:animScale>
                                      <p:cBhvr>
                                        <p:cTn id="54" dur="26">
                                          <p:stCondLst>
                                            <p:cond delay="620"/>
                                          </p:stCondLst>
                                        </p:cTn>
                                        <p:tgtEl>
                                          <p:spTgt spid="3">
                                            <p:txEl>
                                              <p:pRg st="2" end="2"/>
                                            </p:txEl>
                                          </p:spTgt>
                                        </p:tgtEl>
                                      </p:cBhvr>
                                      <p:to x="100000" y="60000"/>
                                    </p:animScale>
                                    <p:animScale>
                                      <p:cBhvr>
                                        <p:cTn id="55" dur="166" decel="50000">
                                          <p:stCondLst>
                                            <p:cond delay="64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set>
                                      <p:cBhvr>
                                        <p:cTn id="6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3" end="3"/>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476672"/>
            <a:ext cx="8045127" cy="603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9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564904"/>
            <a:ext cx="6192688" cy="1569660"/>
          </a:xfrm>
          <a:prstGeom prst="rect">
            <a:avLst/>
          </a:prstGeom>
          <a:noFill/>
        </p:spPr>
        <p:txBody>
          <a:bodyPr wrap="square" rtlCol="1">
            <a:spAutoFit/>
          </a:bodyPr>
          <a:lstStyle/>
          <a:p>
            <a:pPr algn="ctr"/>
            <a:r>
              <a:rPr lang="fa-IR" sz="9600" dirty="0" smtClean="0">
                <a:cs typeface="2  Titr" pitchFamily="2" charset="-78"/>
              </a:rPr>
              <a:t>پایان</a:t>
            </a:r>
            <a:endParaRPr lang="fa-IR" sz="9600" dirty="0">
              <a:cs typeface="2  Titr" pitchFamily="2" charset="-78"/>
            </a:endParaRPr>
          </a:p>
        </p:txBody>
      </p:sp>
    </p:spTree>
    <p:extLst>
      <p:ext uri="{BB962C8B-B14F-4D97-AF65-F5344CB8AC3E}">
        <p14:creationId xmlns:p14="http://schemas.microsoft.com/office/powerpoint/2010/main" val="37351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399032"/>
          </a:xfrm>
          <a:solidFill>
            <a:srgbClr val="FFFF00"/>
          </a:solidFill>
          <a:ln w="76200">
            <a:solidFill>
              <a:schemeClr val="tx1"/>
            </a:solidFill>
          </a:ln>
        </p:spPr>
        <p:txBody>
          <a:bodyPr>
            <a:normAutofit fontScale="90000"/>
          </a:bodyPr>
          <a:lstStyle/>
          <a:p>
            <a:r>
              <a:rPr lang="fa-I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rPr>
              <a:t>فصل سوم </a:t>
            </a:r>
            <a:r>
              <a:rPr lang="fa-IR" sz="4400" dirty="0" smtClean="0">
                <a:solidFill>
                  <a:srgbClr val="FF0000"/>
                </a:solidFill>
                <a:cs typeface="B Titr" pitchFamily="2" charset="-78"/>
              </a:rPr>
              <a:t/>
            </a:r>
            <a:br>
              <a:rPr lang="fa-IR" sz="4400" dirty="0" smtClean="0">
                <a:solidFill>
                  <a:srgbClr val="FF0000"/>
                </a:solidFill>
                <a:cs typeface="B Titr" pitchFamily="2" charset="-78"/>
              </a:rPr>
            </a:br>
            <a:r>
              <a:rPr lang="fa-IR" sz="4400" dirty="0" smtClean="0">
                <a:solidFill>
                  <a:srgbClr val="FF0000"/>
                </a:solidFill>
                <a:cs typeface="B Titr" pitchFamily="2" charset="-78"/>
              </a:rPr>
              <a:t>کتاب شناخت هنر گرافیک 2</a:t>
            </a:r>
            <a:r>
              <a:rPr lang="en-CA" sz="4400" dirty="0" smtClean="0">
                <a:solidFill>
                  <a:srgbClr val="FF0000"/>
                </a:solidFill>
                <a:cs typeface="B Titr" pitchFamily="2" charset="-78"/>
              </a:rPr>
              <a:t/>
            </a:r>
            <a:br>
              <a:rPr lang="en-CA" sz="4400" dirty="0" smtClean="0">
                <a:solidFill>
                  <a:srgbClr val="FF0000"/>
                </a:solidFill>
                <a:cs typeface="B Titr" pitchFamily="2" charset="-78"/>
              </a:rPr>
            </a:br>
            <a:r>
              <a:rPr lang="fa-IR" sz="4400" dirty="0" smtClean="0">
                <a:solidFill>
                  <a:srgbClr val="FF0000"/>
                </a:solidFill>
                <a:cs typeface="B Titr" pitchFamily="2" charset="-78"/>
              </a:rPr>
              <a:t>)</a:t>
            </a:r>
            <a:r>
              <a:rPr lang="en-CA" sz="4400" dirty="0" smtClean="0">
                <a:solidFill>
                  <a:srgbClr val="FF0000"/>
                </a:solidFill>
                <a:cs typeface="B Titr" pitchFamily="2" charset="-78"/>
              </a:rPr>
              <a:t>Bauhaus</a:t>
            </a:r>
            <a:r>
              <a:rPr lang="fa-IR" sz="4400" dirty="0" smtClean="0">
                <a:solidFill>
                  <a:srgbClr val="FF0000"/>
                </a:solidFill>
                <a:cs typeface="B Titr" pitchFamily="2" charset="-78"/>
              </a:rPr>
              <a:t>باهاوس (</a:t>
            </a:r>
            <a:r>
              <a:rPr lang="en-US" sz="4400" dirty="0">
                <a:solidFill>
                  <a:srgbClr val="FF0000"/>
                </a:solidFill>
                <a:cs typeface="B Titr" pitchFamily="2" charset="-78"/>
              </a:rPr>
              <a:t/>
            </a:r>
            <a:br>
              <a:rPr lang="en-US" sz="4400" dirty="0">
                <a:solidFill>
                  <a:srgbClr val="FF0000"/>
                </a:solidFill>
                <a:cs typeface="B Titr" pitchFamily="2" charset="-78"/>
              </a:rPr>
            </a:br>
            <a:endParaRPr lang="en-US" dirty="0">
              <a:solidFill>
                <a:srgbClr val="FF0000"/>
              </a:solidFill>
              <a:cs typeface="B Titr" pitchFamily="2" charset="-78"/>
            </a:endParaRPr>
          </a:p>
        </p:txBody>
      </p:sp>
      <p:pic>
        <p:nvPicPr>
          <p:cNvPr id="4" name="Picture 3" descr="http://facesofdesign.com/files/image/Events/bauhaus1919-1928.jpg"/>
          <p:cNvPicPr/>
          <p:nvPr/>
        </p:nvPicPr>
        <p:blipFill>
          <a:blip r:embed="rId2"/>
          <a:srcRect/>
          <a:stretch>
            <a:fillRect/>
          </a:stretch>
        </p:blipFill>
        <p:spPr bwMode="auto">
          <a:xfrm>
            <a:off x="6278712" y="2420888"/>
            <a:ext cx="2391190" cy="20880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descr="J:\yuy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312380"/>
            <a:ext cx="2880320" cy="22656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3888" y="5445224"/>
            <a:ext cx="4968553" cy="923330"/>
          </a:xfrm>
          <a:prstGeom prst="rect">
            <a:avLst/>
          </a:prstGeom>
          <a:noFill/>
        </p:spPr>
        <p:txBody>
          <a:bodyPr wrap="square" rtlCol="1">
            <a:spAutoFit/>
          </a:bodyPr>
          <a:lstStyle/>
          <a:p>
            <a:pPr algn="justLow" rtl="1"/>
            <a:r>
              <a:rPr lang="fa-IR" dirty="0" smtClean="0"/>
              <a:t>سید سامان حسینی</a:t>
            </a:r>
          </a:p>
          <a:p>
            <a:pPr algn="justLow" rtl="1"/>
            <a:r>
              <a:rPr lang="fa-IR" dirty="0" smtClean="0"/>
              <a:t>مدرس درس : شناخت هنر گرافیک 2</a:t>
            </a:r>
          </a:p>
          <a:p>
            <a:pPr algn="justLow" rtl="1"/>
            <a:r>
              <a:rPr lang="fa-IR" dirty="0" smtClean="0"/>
              <a:t>دانشکده فنی  وحرفه ای دختران توحید آمل </a:t>
            </a:r>
            <a:endParaRPr lang="fa-IR" dirty="0"/>
          </a:p>
        </p:txBody>
      </p:sp>
      <p:pic>
        <p:nvPicPr>
          <p:cNvPr id="6" name="Picture 12" descr="GROPIU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452" y="2229059"/>
            <a:ext cx="3290888"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grpId="0" nodeType="clickEffect">
                                  <p:stCondLst>
                                    <p:cond delay="0"/>
                                  </p:stCondLst>
                                  <p:childTnLst>
                                    <p:animScale>
                                      <p:cBhvr>
                                        <p:cTn id="35"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3074" name="Picture 2" descr="J:\securedownloadCAVU20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4240"/>
            <a:ext cx="9954766" cy="7465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6277" y="498330"/>
            <a:ext cx="8820472" cy="92333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از صفحه 13 تا16       </a:t>
            </a:r>
            <a:endPar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949807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t>با </a:t>
            </a:r>
            <a:r>
              <a:rPr lang="fa-IR" sz="2800" u="sng" dirty="0" smtClean="0"/>
              <a:t>پایان قرن </a:t>
            </a:r>
            <a:r>
              <a:rPr lang="fa-IR" sz="2800" i="1" u="sng" dirty="0" smtClean="0"/>
              <a:t>نوزدهم</a:t>
            </a:r>
            <a:r>
              <a:rPr lang="fa-IR" sz="2800" u="sng" dirty="0" smtClean="0"/>
              <a:t> </a:t>
            </a:r>
            <a:r>
              <a:rPr lang="fa-IR" sz="2800" dirty="0" smtClean="0"/>
              <a:t>و </a:t>
            </a:r>
            <a:r>
              <a:rPr lang="fa-IR" sz="2800" i="1" u="sng" dirty="0" smtClean="0"/>
              <a:t>شروع قرن بیستم </a:t>
            </a:r>
            <a:r>
              <a:rPr lang="fa-IR" sz="2800" dirty="0" smtClean="0"/>
              <a:t>طراحان:</a:t>
            </a:r>
            <a:endParaRPr lang="fa-IR" sz="2800" dirty="0"/>
          </a:p>
        </p:txBody>
      </p:sp>
      <p:sp>
        <p:nvSpPr>
          <p:cNvPr id="3" name="Content Placeholder 2"/>
          <p:cNvSpPr>
            <a:spLocks noGrp="1"/>
          </p:cNvSpPr>
          <p:nvPr>
            <p:ph sz="half" idx="1"/>
          </p:nvPr>
        </p:nvSpPr>
        <p:spPr>
          <a:xfrm>
            <a:off x="457200" y="1268761"/>
            <a:ext cx="4038600" cy="4979640"/>
          </a:xfrm>
          <a:solidFill>
            <a:srgbClr val="92D050"/>
          </a:solidFill>
          <a:ln w="76200">
            <a:solidFill>
              <a:srgbClr val="00B050"/>
            </a:solidFill>
          </a:ln>
        </p:spPr>
        <p:txBody>
          <a:bodyPr vert="vert">
            <a:normAutofit/>
            <a:scene3d>
              <a:camera prst="orthographicFront"/>
              <a:lightRig rig="balanced" dir="t">
                <a:rot lat="0" lon="0" rev="2100000"/>
              </a:lightRig>
            </a:scene3d>
            <a:sp3d extrusionH="57150" prstMaterial="metal">
              <a:bevelT w="38100" h="25400"/>
              <a:contourClr>
                <a:schemeClr val="bg2"/>
              </a:contourClr>
            </a:sp3d>
          </a:bodyPr>
          <a:lstStyle/>
          <a:p>
            <a:endParaRPr lang="fa-IR" sz="4000" b="1" dirty="0" smtClean="0">
              <a:ln w="50800"/>
              <a:solidFill>
                <a:schemeClr val="bg1">
                  <a:shade val="50000"/>
                </a:schemeClr>
              </a:solidFill>
            </a:endParaRPr>
          </a:p>
          <a:p>
            <a:pPr algn="ctr"/>
            <a:r>
              <a:rPr lang="fa-IR" sz="4800" b="1" dirty="0" smtClean="0">
                <a:ln w="50800"/>
                <a:solidFill>
                  <a:srgbClr val="002060"/>
                </a:solidFill>
              </a:rPr>
              <a:t>و پشرفت های فناوری و صنعت به رونق آنها افزود</a:t>
            </a:r>
          </a:p>
        </p:txBody>
      </p:sp>
      <p:sp>
        <p:nvSpPr>
          <p:cNvPr id="4" name="Content Placeholder 3"/>
          <p:cNvSpPr>
            <a:spLocks noGrp="1"/>
          </p:cNvSpPr>
          <p:nvPr>
            <p:ph sz="half" idx="2"/>
          </p:nvPr>
        </p:nvSpPr>
        <p:spPr>
          <a:xfrm>
            <a:off x="4572000" y="1700808"/>
            <a:ext cx="4038600" cy="4525963"/>
          </a:xfrm>
        </p:spPr>
        <p:txBody>
          <a:bodyPr/>
          <a:lstStyle/>
          <a:p>
            <a:endParaRPr lang="fa-IR" dirty="0" smtClean="0"/>
          </a:p>
          <a:p>
            <a:r>
              <a:rPr lang="fa-IR" dirty="0" smtClean="0"/>
              <a:t>-شیوه های نوین معماری</a:t>
            </a:r>
          </a:p>
          <a:p>
            <a:pPr algn="r"/>
            <a:r>
              <a:rPr lang="fa-IR" dirty="0" smtClean="0"/>
              <a:t>-هنرهای بصری</a:t>
            </a:r>
          </a:p>
          <a:p>
            <a:pPr algn="r"/>
            <a:r>
              <a:rPr lang="fa-IR" dirty="0" smtClean="0"/>
              <a:t>- </a:t>
            </a:r>
            <a:r>
              <a:rPr lang="fa-IR" dirty="0"/>
              <a:t>طراحی مصنوعات </a:t>
            </a:r>
          </a:p>
          <a:p>
            <a:pPr algn="r"/>
            <a:endParaRPr lang="en-CA" dirty="0"/>
          </a:p>
          <a:p>
            <a:pPr algn="ctr"/>
            <a:endParaRPr lang="en-CA" b="1" dirty="0" smtClean="0">
              <a:solidFill>
                <a:srgbClr val="FF0000"/>
              </a:solidFill>
            </a:endParaRPr>
          </a:p>
          <a:p>
            <a:pPr algn="ctr"/>
            <a:endParaRPr lang="fa-IR" b="1" dirty="0" smtClean="0">
              <a:solidFill>
                <a:srgbClr val="FF0000"/>
              </a:solidFill>
            </a:endParaRPr>
          </a:p>
          <a:p>
            <a:pPr algn="ctr"/>
            <a:r>
              <a:rPr lang="fa-IR" b="1" dirty="0" smtClean="0">
                <a:solidFill>
                  <a:srgbClr val="FF0000"/>
                </a:solidFill>
              </a:rPr>
              <a:t>هنرهای تجسمی و کاربردی</a:t>
            </a:r>
            <a:endParaRPr lang="fa-IR" b="1" dirty="0">
              <a:solidFill>
                <a:srgbClr val="FF0000"/>
              </a:solidFill>
            </a:endParaRPr>
          </a:p>
        </p:txBody>
      </p:sp>
      <p:sp>
        <p:nvSpPr>
          <p:cNvPr id="5" name="Left Brace 4"/>
          <p:cNvSpPr/>
          <p:nvPr/>
        </p:nvSpPr>
        <p:spPr>
          <a:xfrm rot="16200000">
            <a:off x="5868145" y="1844823"/>
            <a:ext cx="2016225" cy="3600400"/>
          </a:xfrm>
          <a:prstGeom prst="leftBrace">
            <a:avLst>
              <a:gd name="adj1" fmla="val 8333"/>
              <a:gd name="adj2" fmla="val 4930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Left Brace 5"/>
          <p:cNvSpPr/>
          <p:nvPr/>
        </p:nvSpPr>
        <p:spPr>
          <a:xfrm>
            <a:off x="3923928" y="1700808"/>
            <a:ext cx="2088232" cy="4536504"/>
          </a:xfrm>
          <a:prstGeom prst="lef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4252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80">
                                          <p:stCondLst>
                                            <p:cond delay="0"/>
                                          </p:stCondLst>
                                        </p:cTn>
                                        <p:tgtEl>
                                          <p:spTgt spid="4">
                                            <p:txEl>
                                              <p:pRg st="7" end="7"/>
                                            </p:txEl>
                                          </p:spTgt>
                                        </p:tgtEl>
                                      </p:cBhvr>
                                    </p:animEffect>
                                    <p:anim calcmode="lin" valueType="num">
                                      <p:cBhvr>
                                        <p:cTn id="33"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xEl>
                                              <p:pRg st="7" end="7"/>
                                            </p:txEl>
                                          </p:spTgt>
                                        </p:tgtEl>
                                      </p:cBhvr>
                                      <p:to x="100000" y="60000"/>
                                    </p:animScale>
                                    <p:animScale>
                                      <p:cBhvr>
                                        <p:cTn id="39" dur="166" decel="50000">
                                          <p:stCondLst>
                                            <p:cond delay="676"/>
                                          </p:stCondLst>
                                        </p:cTn>
                                        <p:tgtEl>
                                          <p:spTgt spid="4">
                                            <p:txEl>
                                              <p:pRg st="7" end="7"/>
                                            </p:txEl>
                                          </p:spTgt>
                                        </p:tgtEl>
                                      </p:cBhvr>
                                      <p:to x="100000" y="100000"/>
                                    </p:animScale>
                                    <p:animScale>
                                      <p:cBhvr>
                                        <p:cTn id="40" dur="26">
                                          <p:stCondLst>
                                            <p:cond delay="1312"/>
                                          </p:stCondLst>
                                        </p:cTn>
                                        <p:tgtEl>
                                          <p:spTgt spid="4">
                                            <p:txEl>
                                              <p:pRg st="7" end="7"/>
                                            </p:txEl>
                                          </p:spTgt>
                                        </p:tgtEl>
                                      </p:cBhvr>
                                      <p:to x="100000" y="80000"/>
                                    </p:animScale>
                                    <p:animScale>
                                      <p:cBhvr>
                                        <p:cTn id="41" dur="166" decel="50000">
                                          <p:stCondLst>
                                            <p:cond delay="1338"/>
                                          </p:stCondLst>
                                        </p:cTn>
                                        <p:tgtEl>
                                          <p:spTgt spid="4">
                                            <p:txEl>
                                              <p:pRg st="7" end="7"/>
                                            </p:txEl>
                                          </p:spTgt>
                                        </p:tgtEl>
                                      </p:cBhvr>
                                      <p:to x="100000" y="100000"/>
                                    </p:animScale>
                                    <p:animScale>
                                      <p:cBhvr>
                                        <p:cTn id="42" dur="26">
                                          <p:stCondLst>
                                            <p:cond delay="1642"/>
                                          </p:stCondLst>
                                        </p:cTn>
                                        <p:tgtEl>
                                          <p:spTgt spid="4">
                                            <p:txEl>
                                              <p:pRg st="7" end="7"/>
                                            </p:txEl>
                                          </p:spTgt>
                                        </p:tgtEl>
                                      </p:cBhvr>
                                      <p:to x="100000" y="90000"/>
                                    </p:animScale>
                                    <p:animScale>
                                      <p:cBhvr>
                                        <p:cTn id="43" dur="166" decel="50000">
                                          <p:stCondLst>
                                            <p:cond delay="1668"/>
                                          </p:stCondLst>
                                        </p:cTn>
                                        <p:tgtEl>
                                          <p:spTgt spid="4">
                                            <p:txEl>
                                              <p:pRg st="7" end="7"/>
                                            </p:txEl>
                                          </p:spTgt>
                                        </p:tgtEl>
                                      </p:cBhvr>
                                      <p:to x="100000" y="100000"/>
                                    </p:animScale>
                                    <p:animScale>
                                      <p:cBhvr>
                                        <p:cTn id="44" dur="26">
                                          <p:stCondLst>
                                            <p:cond delay="1808"/>
                                          </p:stCondLst>
                                        </p:cTn>
                                        <p:tgtEl>
                                          <p:spTgt spid="4">
                                            <p:txEl>
                                              <p:pRg st="7" end="7"/>
                                            </p:txEl>
                                          </p:spTgt>
                                        </p:tgtEl>
                                      </p:cBhvr>
                                      <p:to x="100000" y="95000"/>
                                    </p:animScale>
                                    <p:animScale>
                                      <p:cBhvr>
                                        <p:cTn id="45" dur="166" decel="50000">
                                          <p:stCondLst>
                                            <p:cond delay="1834"/>
                                          </p:stCondLst>
                                        </p:cTn>
                                        <p:tgtEl>
                                          <p:spTgt spid="4">
                                            <p:txEl>
                                              <p:pRg st="7" end="7"/>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grpId="0" nodeType="clickEffect">
                                  <p:stCondLst>
                                    <p:cond delay="0"/>
                                  </p:stCondLst>
                                  <p:childTnLst>
                                    <p:animRot by="21600000">
                                      <p:cBhvr>
                                        <p:cTn id="54" dur="2000" fill="hold"/>
                                        <p:tgtEl>
                                          <p:spTgt spid="3">
                                            <p:bg/>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grpId="0" nodeType="clickEffect">
                                  <p:stCondLst>
                                    <p:cond delay="0"/>
                                  </p:stCondLst>
                                  <p:childTnLst>
                                    <p:animRot by="21600000">
                                      <p:cBhvr>
                                        <p:cTn id="58"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solidFill>
                  <a:srgbClr val="FF0000"/>
                </a:solidFill>
                <a:cs typeface="2  Titr" pitchFamily="2" charset="-78"/>
              </a:rPr>
              <a:t>علاقه هنرمندان به حروف بدون سریف بیشتر شد</a:t>
            </a:r>
            <a:endParaRPr lang="fa-IR" sz="3600" b="1" dirty="0">
              <a:solidFill>
                <a:srgbClr val="FF0000"/>
              </a:solidFill>
              <a:cs typeface="2  Titr" pitchFamily="2" charset="-78"/>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5240" y="1988840"/>
            <a:ext cx="4599587" cy="932935"/>
          </a:xfrm>
          <a:solidFill>
            <a:srgbClr val="FFC000"/>
          </a:solidFill>
          <a:ln>
            <a:solidFill>
              <a:srgbClr val="FFFF00"/>
            </a:solidFill>
          </a:ln>
        </p:spPr>
      </p:pic>
      <p:sp>
        <p:nvSpPr>
          <p:cNvPr id="4" name="Content Placeholder 3"/>
          <p:cNvSpPr>
            <a:spLocks noGrp="1"/>
          </p:cNvSpPr>
          <p:nvPr>
            <p:ph sz="half" idx="2"/>
          </p:nvPr>
        </p:nvSpPr>
        <p:spPr>
          <a:xfrm>
            <a:off x="5076056" y="1412777"/>
            <a:ext cx="3610744" cy="4752528"/>
          </a:xfrm>
        </p:spPr>
        <p:txBody>
          <a:bodyPr>
            <a:normAutofit fontScale="92500"/>
          </a:bodyPr>
          <a:lstStyle/>
          <a:p>
            <a:pPr algn="r"/>
            <a:r>
              <a:rPr lang="fa-IR" sz="3600" dirty="0"/>
              <a:t>سریف</a:t>
            </a:r>
          </a:p>
          <a:p>
            <a:pPr algn="justLow" rtl="1"/>
            <a:r>
              <a:rPr lang="fa-IR" sz="2000" b="1" dirty="0">
                <a:solidFill>
                  <a:srgbClr val="FFFF00"/>
                </a:solidFill>
              </a:rPr>
              <a:t>سِریف (به انگلیسی: </a:t>
            </a:r>
            <a:r>
              <a:rPr lang="en-CA" sz="2000" b="1" dirty="0">
                <a:solidFill>
                  <a:srgbClr val="FFFF00"/>
                </a:solidFill>
              </a:rPr>
              <a:t>Serif) </a:t>
            </a:r>
            <a:r>
              <a:rPr lang="fa-IR" sz="2000" b="1" dirty="0">
                <a:solidFill>
                  <a:srgbClr val="FFFF00"/>
                </a:solidFill>
              </a:rPr>
              <a:t>اصطلاحی است که برای اشاره به نوعی از قلم‌ها در تایپوگرافی </a:t>
            </a:r>
            <a:r>
              <a:rPr lang="fa-IR" sz="2000" b="1" dirty="0" smtClean="0">
                <a:solidFill>
                  <a:srgbClr val="FFFF00"/>
                </a:solidFill>
              </a:rPr>
              <a:t>بکار </a:t>
            </a:r>
            <a:r>
              <a:rPr lang="fa-IR" sz="2000" b="1" dirty="0">
                <a:solidFill>
                  <a:srgbClr val="FFFF00"/>
                </a:solidFill>
              </a:rPr>
              <a:t>می‌رود که در قسمت‌های پایانی نقوش هر حرف یک کشیدگی کوچک قلم وجود دارد. برای نمونه می‌توان به تفاوت در نمایش حرف </a:t>
            </a:r>
            <a:r>
              <a:rPr lang="en-CA" sz="3000" b="1" u="sng" dirty="0" smtClean="0">
                <a:solidFill>
                  <a:srgbClr val="FFFF00"/>
                </a:solidFill>
              </a:rPr>
              <a:t>A </a:t>
            </a:r>
            <a:r>
              <a:rPr lang="fa-IR" sz="2000" b="1" dirty="0" smtClean="0">
                <a:solidFill>
                  <a:srgbClr val="FFFF00"/>
                </a:solidFill>
              </a:rPr>
              <a:t>در </a:t>
            </a:r>
            <a:r>
              <a:rPr lang="fa-IR" sz="2000" b="1" dirty="0">
                <a:solidFill>
                  <a:srgbClr val="FFFF00"/>
                </a:solidFill>
              </a:rPr>
              <a:t>قلم </a:t>
            </a:r>
            <a:r>
              <a:rPr lang="en-CA" sz="2000" b="1" dirty="0">
                <a:solidFill>
                  <a:srgbClr val="FFFF00"/>
                </a:solidFill>
              </a:rPr>
              <a:t>Times New Roman (</a:t>
            </a:r>
            <a:r>
              <a:rPr lang="fa-IR" sz="2000" b="1" dirty="0">
                <a:solidFill>
                  <a:srgbClr val="FFFF00"/>
                </a:solidFill>
              </a:rPr>
              <a:t>قلم سریف) و </a:t>
            </a:r>
            <a:r>
              <a:rPr lang="en-CA" sz="2000" b="1" dirty="0">
                <a:solidFill>
                  <a:srgbClr val="FFFF00"/>
                </a:solidFill>
              </a:rPr>
              <a:t>T </a:t>
            </a:r>
            <a:r>
              <a:rPr lang="fa-IR" sz="2000" b="1" dirty="0">
                <a:solidFill>
                  <a:srgbClr val="FFFF00"/>
                </a:solidFill>
              </a:rPr>
              <a:t>در آریال (یک قلم </a:t>
            </a:r>
            <a:r>
              <a:rPr lang="fa-IR" sz="2000" b="1" dirty="0">
                <a:solidFill>
                  <a:srgbClr val="FF0000"/>
                </a:solidFill>
              </a:rPr>
              <a:t>سنزسریف</a:t>
            </a:r>
            <a:r>
              <a:rPr lang="fa-IR" sz="2000" b="1" dirty="0">
                <a:solidFill>
                  <a:srgbClr val="FFFF00"/>
                </a:solidFill>
              </a:rPr>
              <a:t>) اشاره کرد.</a:t>
            </a:r>
            <a:endParaRPr lang="fa-IR" sz="2000" dirty="0">
              <a:solidFill>
                <a:srgbClr val="FFFF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53055"/>
            <a:ext cx="4558822" cy="1156065"/>
          </a:xfrm>
          <a:prstGeom prst="rect">
            <a:avLst/>
          </a:prstGeom>
          <a:solidFill>
            <a:srgbClr val="92D050"/>
          </a:solidFill>
          <a:ln>
            <a:solidFill>
              <a:srgbClr val="00B05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5" y="4797921"/>
            <a:ext cx="4256309" cy="1079351"/>
          </a:xfrm>
          <a:prstGeom prst="rect">
            <a:avLst/>
          </a:prstGeom>
          <a:solidFill>
            <a:srgbClr val="00B0F0"/>
          </a:solidFill>
          <a:ln>
            <a:solidFill>
              <a:srgbClr val="FF0000"/>
            </a:solidFill>
          </a:ln>
        </p:spPr>
      </p:pic>
    </p:spTree>
    <p:extLst>
      <p:ext uri="{BB962C8B-B14F-4D97-AF65-F5344CB8AC3E}">
        <p14:creationId xmlns:p14="http://schemas.microsoft.com/office/powerpoint/2010/main" val="421194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xEl>
                                              <p:pRg st="0" end="0"/>
                                            </p:txEl>
                                          </p:spTgt>
                                        </p:tgtEl>
                                        <p:attrNameLst>
                                          <p:attrName>ppt_x</p:attrName>
                                          <p:attrName>ppt_y</p:attrName>
                                        </p:attrNameLst>
                                      </p:cBhvr>
                                    </p:animMotion>
                                    <p:animRot by="1500000">
                                      <p:cBhvr>
                                        <p:cTn id="15" dur="125" fill="hold">
                                          <p:stCondLst>
                                            <p:cond delay="0"/>
                                          </p:stCondLst>
                                        </p:cTn>
                                        <p:tgtEl>
                                          <p:spTgt spid="4">
                                            <p:txEl>
                                              <p:pRg st="0" end="0"/>
                                            </p:txEl>
                                          </p:spTgt>
                                        </p:tgtEl>
                                        <p:attrNameLst>
                                          <p:attrName>r</p:attrName>
                                        </p:attrNameLst>
                                      </p:cBhvr>
                                    </p:animRot>
                                    <p:animRot by="-1500000">
                                      <p:cBhvr>
                                        <p:cTn id="16" dur="125" fill="hold">
                                          <p:stCondLst>
                                            <p:cond delay="125"/>
                                          </p:stCondLst>
                                        </p:cTn>
                                        <p:tgtEl>
                                          <p:spTgt spid="4">
                                            <p:txEl>
                                              <p:pRg st="0" end="0"/>
                                            </p:txEl>
                                          </p:spTgt>
                                        </p:tgtEl>
                                        <p:attrNameLst>
                                          <p:attrName>r</p:attrName>
                                        </p:attrNameLst>
                                      </p:cBhvr>
                                    </p:animRot>
                                    <p:animRot by="-1500000">
                                      <p:cBhvr>
                                        <p:cTn id="17" dur="125" fill="hold">
                                          <p:stCondLst>
                                            <p:cond delay="250"/>
                                          </p:stCondLst>
                                        </p:cTn>
                                        <p:tgtEl>
                                          <p:spTgt spid="4">
                                            <p:txEl>
                                              <p:pRg st="0" end="0"/>
                                            </p:txEl>
                                          </p:spTgt>
                                        </p:tgtEl>
                                        <p:attrNameLst>
                                          <p:attrName>r</p:attrName>
                                        </p:attrNameLst>
                                      </p:cBhvr>
                                    </p:animRot>
                                    <p:animRot by="1500000">
                                      <p:cBhvr>
                                        <p:cTn id="18" dur="125" fill="hold">
                                          <p:stCondLst>
                                            <p:cond delay="375"/>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4">
                                            <p:txEl>
                                              <p:pRg st="1" end="1"/>
                                            </p:txEl>
                                          </p:spTgt>
                                        </p:tgtEl>
                                        <p:attrNameLst>
                                          <p:attrName>ppt_x</p:attrName>
                                          <p:attrName>ppt_y</p:attrName>
                                        </p:attrNameLst>
                                      </p:cBhvr>
                                    </p:animMotion>
                                    <p:animRot by="1500000">
                                      <p:cBhvr>
                                        <p:cTn id="23" dur="125" fill="hold">
                                          <p:stCondLst>
                                            <p:cond delay="0"/>
                                          </p:stCondLst>
                                        </p:cTn>
                                        <p:tgtEl>
                                          <p:spTgt spid="4">
                                            <p:txEl>
                                              <p:pRg st="1" end="1"/>
                                            </p:txEl>
                                          </p:spTgt>
                                        </p:tgtEl>
                                        <p:attrNameLst>
                                          <p:attrName>r</p:attrName>
                                        </p:attrNameLst>
                                      </p:cBhvr>
                                    </p:animRot>
                                    <p:animRot by="-1500000">
                                      <p:cBhvr>
                                        <p:cTn id="24" dur="125" fill="hold">
                                          <p:stCondLst>
                                            <p:cond delay="125"/>
                                          </p:stCondLst>
                                        </p:cTn>
                                        <p:tgtEl>
                                          <p:spTgt spid="4">
                                            <p:txEl>
                                              <p:pRg st="1" end="1"/>
                                            </p:txEl>
                                          </p:spTgt>
                                        </p:tgtEl>
                                        <p:attrNameLst>
                                          <p:attrName>r</p:attrName>
                                        </p:attrNameLst>
                                      </p:cBhvr>
                                    </p:animRot>
                                    <p:animRot by="-1500000">
                                      <p:cBhvr>
                                        <p:cTn id="25" dur="125" fill="hold">
                                          <p:stCondLst>
                                            <p:cond delay="250"/>
                                          </p:stCondLst>
                                        </p:cTn>
                                        <p:tgtEl>
                                          <p:spTgt spid="4">
                                            <p:txEl>
                                              <p:pRg st="1" end="1"/>
                                            </p:txEl>
                                          </p:spTgt>
                                        </p:tgtEl>
                                        <p:attrNameLst>
                                          <p:attrName>r</p:attrName>
                                        </p:attrNameLst>
                                      </p:cBhvr>
                                    </p:animRot>
                                    <p:animRot by="1500000">
                                      <p:cBhvr>
                                        <p:cTn id="26" dur="125" fill="hold">
                                          <p:stCondLst>
                                            <p:cond delay="375"/>
                                          </p:stCondLst>
                                        </p:cTn>
                                        <p:tgtEl>
                                          <p:spTgt spid="4">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nodeType="clickEffect">
                                  <p:stCondLst>
                                    <p:cond delay="0"/>
                                  </p:stCondLst>
                                  <p:childTnLst>
                                    <p:animEffect transition="out" filter="circle(out)">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nodeType="clickEffect">
                                  <p:stCondLst>
                                    <p:cond delay="0"/>
                                  </p:stCondLst>
                                  <p:childTnLst>
                                    <p:animEffect transition="out" filter="randombar(horizontal)">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طراح مشهور دهه اول قرن بیستم:</a:t>
            </a:r>
            <a:br>
              <a:rPr lang="fa-IR" dirty="0" smtClean="0"/>
            </a:br>
            <a:r>
              <a:rPr lang="fa-IR" b="1" dirty="0" smtClean="0">
                <a:solidFill>
                  <a:srgbClr val="FF0000"/>
                </a:solidFill>
                <a:cs typeface="2  Titr" pitchFamily="2" charset="-78"/>
              </a:rPr>
              <a:t>پیتر بِرنِز</a:t>
            </a:r>
            <a:endParaRPr lang="fa-IR" b="1" dirty="0">
              <a:solidFill>
                <a:srgbClr val="FF0000"/>
              </a:solidFill>
              <a:cs typeface="2  Titr" pitchFamily="2" charset="-78"/>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2450" y="1985169"/>
            <a:ext cx="3848100" cy="4000500"/>
          </a:xfrm>
        </p:spPr>
      </p:pic>
      <p:sp>
        <p:nvSpPr>
          <p:cNvPr id="4" name="Content Placeholder 3"/>
          <p:cNvSpPr>
            <a:spLocks noGrp="1"/>
          </p:cNvSpPr>
          <p:nvPr>
            <p:ph sz="half" idx="2"/>
          </p:nvPr>
        </p:nvSpPr>
        <p:spPr/>
        <p:txBody>
          <a:bodyPr>
            <a:normAutofit fontScale="92500" lnSpcReduction="10000"/>
          </a:bodyPr>
          <a:lstStyle/>
          <a:p>
            <a:r>
              <a:rPr lang="fa-IR" dirty="0" smtClean="0"/>
              <a:t>علاقمند حروف بدون سریف(سنزسریف)</a:t>
            </a:r>
          </a:p>
          <a:p>
            <a:pPr algn="justLow" rtl="1"/>
            <a:r>
              <a:rPr lang="fa-IR" sz="1600" b="1" dirty="0" smtClean="0">
                <a:solidFill>
                  <a:srgbClr val="FFC000"/>
                </a:solidFill>
              </a:rPr>
              <a:t>این حروف ها با ضخامت،تناسب و طراحی متفاوت در کارگاه های </a:t>
            </a:r>
            <a:endParaRPr lang="en-CA" sz="1600" b="1" dirty="0" smtClean="0">
              <a:solidFill>
                <a:srgbClr val="FFC000"/>
              </a:solidFill>
            </a:endParaRPr>
          </a:p>
          <a:p>
            <a:pPr marL="64008" indent="0" algn="justLow" rtl="1">
              <a:buNone/>
            </a:pPr>
            <a:r>
              <a:rPr lang="fa-IR" sz="1600" b="1" dirty="0" smtClean="0">
                <a:solidFill>
                  <a:srgbClr val="FFC000"/>
                </a:solidFill>
              </a:rPr>
              <a:t>ریخته گری  ساخته شد</a:t>
            </a:r>
            <a:r>
              <a:rPr lang="fa-IR" sz="1600" b="1" dirty="0" smtClean="0"/>
              <a:t>.</a:t>
            </a:r>
          </a:p>
          <a:p>
            <a:pPr marL="64008" indent="0" algn="justLow" rtl="1">
              <a:buNone/>
            </a:pPr>
            <a:r>
              <a:rPr lang="fa-IR" sz="1600" b="1" dirty="0" smtClean="0">
                <a:solidFill>
                  <a:srgbClr val="00B0F0"/>
                </a:solidFill>
              </a:rPr>
              <a:t>حروف طراحی  شده برنز تلاشی برای حذف هر نوع شکوفایی شاعرانه که به حروف جلوه دستنوشت می داد و از  وجهه عمومی و یکپارچه آن می کاست.</a:t>
            </a:r>
          </a:p>
          <a:p>
            <a:pPr marL="64008" indent="0" algn="justLow" rtl="1">
              <a:buNone/>
            </a:pPr>
            <a:r>
              <a:rPr lang="fa-IR" sz="1600" b="1" dirty="0" smtClean="0">
                <a:solidFill>
                  <a:srgbClr val="92D050"/>
                </a:solidFill>
              </a:rPr>
              <a:t>برنز در تابلوی تبلیغاتی حروف  مشهور  ومعروفی  که طراحی  کرده بود عنوان داشت که  </a:t>
            </a:r>
            <a:r>
              <a:rPr lang="fa-IR" sz="1600" b="1" u="sng" dirty="0" smtClean="0">
                <a:solidFill>
                  <a:srgbClr val="FFFF00"/>
                </a:solidFill>
              </a:rPr>
              <a:t>«فرایند خواندن یک متن را با پرواز پرنده یا یورتمه رفتن اسب مقایسه کرد، </a:t>
            </a:r>
            <a:r>
              <a:rPr lang="fa-IR" sz="1600" b="1" dirty="0" smtClean="0">
                <a:solidFill>
                  <a:srgbClr val="FF0000"/>
                </a:solidFill>
              </a:rPr>
              <a:t>مشاهده هردو لذت بخش و خوشایند است ، ولی  بیننده در زمان مشاهده به </a:t>
            </a:r>
            <a:r>
              <a:rPr lang="fa-IR" sz="1600" b="1" dirty="0" smtClean="0">
                <a:solidFill>
                  <a:srgbClr val="FFFF00"/>
                </a:solidFill>
              </a:rPr>
              <a:t>جزئیات فرم یا حرکات آن توجهی ندارد </a:t>
            </a:r>
            <a:r>
              <a:rPr lang="fa-IR" sz="1600" b="1" dirty="0" smtClean="0">
                <a:solidFill>
                  <a:srgbClr val="FF0000"/>
                </a:solidFill>
              </a:rPr>
              <a:t>و فقط </a:t>
            </a:r>
            <a:r>
              <a:rPr lang="fa-IR" sz="1600" b="1" dirty="0" smtClean="0">
                <a:solidFill>
                  <a:srgbClr val="FFFF00"/>
                </a:solidFill>
              </a:rPr>
              <a:t>ریتم </a:t>
            </a:r>
            <a:r>
              <a:rPr lang="fa-IR" sz="1600" b="1" dirty="0" smtClean="0">
                <a:solidFill>
                  <a:srgbClr val="FF0000"/>
                </a:solidFill>
              </a:rPr>
              <a:t>شکل ها مورد نظر قرار می گیرد وهمین مطلب درمورد حروف نیز صادق است. </a:t>
            </a:r>
            <a:endParaRPr lang="fa-IR" sz="1600" b="1" dirty="0">
              <a:solidFill>
                <a:srgbClr val="FF0000"/>
              </a:solidFill>
            </a:endParaRPr>
          </a:p>
        </p:txBody>
      </p:sp>
    </p:spTree>
    <p:extLst>
      <p:ext uri="{BB962C8B-B14F-4D97-AF65-F5344CB8AC3E}">
        <p14:creationId xmlns:p14="http://schemas.microsoft.com/office/powerpoint/2010/main" val="30689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heel(1)">
                                      <p:cBhvr>
                                        <p:cTn id="37" dur="2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5472608"/>
          </a:xfrm>
          <a:solidFill>
            <a:srgbClr val="002060"/>
          </a:solidFill>
        </p:spPr>
        <p:txBody>
          <a:bodyPr>
            <a:normAutofit fontScale="85000" lnSpcReduction="10000"/>
          </a:bodyPr>
          <a:lstStyle/>
          <a:p>
            <a:pPr algn="ctr"/>
            <a:r>
              <a:rPr lang="fa-IR" sz="3200" dirty="0">
                <a:solidFill>
                  <a:schemeClr val="tx1">
                    <a:lumMod val="95000"/>
                  </a:schemeClr>
                </a:solidFill>
                <a:cs typeface="B Nazanin" pitchFamily="2" charset="-78"/>
              </a:rPr>
              <a:t> باوهاوس : </a:t>
            </a:r>
            <a:r>
              <a:rPr lang="en-US" sz="3200" dirty="0" smtClean="0">
                <a:solidFill>
                  <a:schemeClr val="tx1">
                    <a:lumMod val="95000"/>
                  </a:schemeClr>
                </a:solidFill>
                <a:cs typeface="B Nazanin" pitchFamily="2" charset="-78"/>
              </a:rPr>
              <a:t>Bauhaus</a:t>
            </a:r>
            <a:endParaRPr lang="fa-IR" sz="3200" dirty="0" smtClean="0">
              <a:solidFill>
                <a:schemeClr val="tx1">
                  <a:lumMod val="95000"/>
                </a:schemeClr>
              </a:solidFill>
              <a:cs typeface="B Nazanin" pitchFamily="2" charset="-78"/>
            </a:endParaRPr>
          </a:p>
          <a:p>
            <a:pPr algn="justLow" rtl="1"/>
            <a:r>
              <a:rPr lang="fa-IR" sz="3200" dirty="0" smtClean="0">
                <a:solidFill>
                  <a:schemeClr val="tx1">
                    <a:lumMod val="95000"/>
                  </a:schemeClr>
                </a:solidFill>
                <a:cs typeface="B Nazanin" pitchFamily="2" charset="-78"/>
              </a:rPr>
              <a:t>    نام </a:t>
            </a:r>
            <a:r>
              <a:rPr lang="fa-IR" sz="3200" dirty="0">
                <a:solidFill>
                  <a:schemeClr val="tx1">
                    <a:lumMod val="95000"/>
                  </a:schemeClr>
                </a:solidFill>
                <a:cs typeface="B Nazanin" pitchFamily="2" charset="-78"/>
              </a:rPr>
              <a:t>یک مدرسهٔ معماری و </a:t>
            </a:r>
            <a:r>
              <a:rPr lang="fa-IR" sz="3200" dirty="0" smtClean="0">
                <a:solidFill>
                  <a:schemeClr val="tx1">
                    <a:lumMod val="95000"/>
                  </a:schemeClr>
                </a:solidFill>
                <a:cs typeface="B Nazanin" pitchFamily="2" charset="-78"/>
              </a:rPr>
              <a:t>هنری در </a:t>
            </a:r>
            <a:r>
              <a:rPr lang="fa-IR" sz="3200" dirty="0">
                <a:solidFill>
                  <a:schemeClr val="tx1">
                    <a:lumMod val="95000"/>
                  </a:schemeClr>
                </a:solidFill>
                <a:cs typeface="B Nazanin" pitchFamily="2" charset="-78"/>
              </a:rPr>
              <a:t>آلمان بود که از سال ۱۹۱۹ تا ۱۹۳۳ به پرورش هنرمندان پرداخت و نقش مهمی در برقراری پیوند میان طرح و فن ایفا کرد. آموزه‌های آن پیش و پس از انحلال به </a:t>
            </a:r>
            <a:r>
              <a:rPr lang="fa-IR" sz="3200" b="1" dirty="0">
                <a:solidFill>
                  <a:srgbClr val="FF0000"/>
                </a:solidFill>
                <a:cs typeface="B Nazanin" pitchFamily="2" charset="-78"/>
              </a:rPr>
              <a:t>عنوان نماد مدرنیته شناخته شد </a:t>
            </a:r>
            <a:r>
              <a:rPr lang="fa-IR" sz="3200" dirty="0">
                <a:solidFill>
                  <a:schemeClr val="tx1">
                    <a:lumMod val="95000"/>
                  </a:schemeClr>
                </a:solidFill>
                <a:cs typeface="B Nazanin" pitchFamily="2" charset="-78"/>
              </a:rPr>
              <a:t>و در سالهای بعد نیز پیروانی داشت</a:t>
            </a:r>
            <a:r>
              <a:rPr lang="fa-IR" sz="3200" dirty="0" smtClean="0">
                <a:solidFill>
                  <a:schemeClr val="tx1">
                    <a:lumMod val="95000"/>
                  </a:schemeClr>
                </a:solidFill>
                <a:cs typeface="B Nazanin" pitchFamily="2" charset="-78"/>
              </a:rPr>
              <a:t>.</a:t>
            </a:r>
          </a:p>
          <a:p>
            <a:pPr algn="justLow" rtl="1"/>
            <a:r>
              <a:rPr lang="fa-IR" sz="3200" dirty="0" smtClean="0">
                <a:solidFill>
                  <a:schemeClr val="tx1">
                    <a:lumMod val="95000"/>
                  </a:schemeClr>
                </a:solidFill>
                <a:cs typeface="B Nazanin" pitchFamily="2" charset="-78"/>
              </a:rPr>
              <a:t> این </a:t>
            </a:r>
            <a:r>
              <a:rPr lang="fa-IR" sz="3200" dirty="0">
                <a:solidFill>
                  <a:schemeClr val="tx1">
                    <a:lumMod val="95000"/>
                  </a:schemeClr>
                </a:solidFill>
                <a:cs typeface="B Nazanin" pitchFamily="2" charset="-78"/>
              </a:rPr>
              <a:t>آموزه‌ها </a:t>
            </a:r>
            <a:r>
              <a:rPr lang="fa-IR" sz="3200" dirty="0">
                <a:solidFill>
                  <a:srgbClr val="FFFF00"/>
                </a:solidFill>
                <a:cs typeface="B Nazanin" pitchFamily="2" charset="-78"/>
              </a:rPr>
              <a:t>جنبش هنری‌ای </a:t>
            </a:r>
            <a:r>
              <a:rPr lang="fa-IR" sz="3200" dirty="0">
                <a:solidFill>
                  <a:schemeClr val="tx1">
                    <a:lumMod val="95000"/>
                  </a:schemeClr>
                </a:solidFill>
                <a:cs typeface="B Nazanin" pitchFamily="2" charset="-78"/>
              </a:rPr>
              <a:t>با     همین نام به وجود آورد که از جریانات مهم و تأثیرگذار قرن بیستم محسوب می‌شود                                                                                          </a:t>
            </a:r>
            <a:r>
              <a:rPr lang="fa-IR" sz="3200" dirty="0" smtClean="0">
                <a:solidFill>
                  <a:schemeClr val="tx1">
                    <a:lumMod val="95000"/>
                  </a:schemeClr>
                </a:solidFill>
                <a:cs typeface="B Nazanin" pitchFamily="2" charset="-78"/>
              </a:rPr>
              <a:t>.</a:t>
            </a:r>
            <a:endParaRPr lang="en-US" sz="3200" dirty="0" smtClean="0">
              <a:solidFill>
                <a:schemeClr val="tx1">
                  <a:lumMod val="95000"/>
                </a:schemeClr>
              </a:solidFill>
              <a:cs typeface="B Nazanin" pitchFamily="2" charset="-78"/>
            </a:endParaRPr>
          </a:p>
          <a:p>
            <a:pPr algn="justLow"/>
            <a:r>
              <a:rPr lang="fa-IR" sz="3200" dirty="0" smtClean="0">
                <a:cs typeface="B Nazanin" pitchFamily="2" charset="-78"/>
              </a:rPr>
              <a:t>مدرسه باوهاوس در سه شهر آلمان، در سه دوره زمانی (وایمار از ۱۹۱۹ تا ۱۹۲۵، دسائو از ۱۹۲۵ تا ۱۹۳۲ و برلین از ۱۹۳۲ تا ۱۹۳۳) و تحت مدیریت سه معمار (</a:t>
            </a:r>
            <a:r>
              <a:rPr lang="fa-IR" sz="3200" dirty="0" smtClean="0">
                <a:solidFill>
                  <a:srgbClr val="FFFF00"/>
                </a:solidFill>
                <a:cs typeface="B Nazanin" pitchFamily="2" charset="-78"/>
              </a:rPr>
              <a:t>والتر گروپیوس </a:t>
            </a:r>
            <a:r>
              <a:rPr lang="fa-IR" sz="3200" dirty="0" smtClean="0">
                <a:cs typeface="B Nazanin" pitchFamily="2" charset="-78"/>
              </a:rPr>
              <a:t>از ۱۹۱۹ تا ۱۰۲۷، </a:t>
            </a:r>
            <a:r>
              <a:rPr lang="fa-IR" sz="3200" dirty="0" smtClean="0">
                <a:solidFill>
                  <a:srgbClr val="FFFF00"/>
                </a:solidFill>
                <a:cs typeface="B Nazanin" pitchFamily="2" charset="-78"/>
              </a:rPr>
              <a:t>هانس مه یر </a:t>
            </a:r>
            <a:r>
              <a:rPr lang="fa-IR" sz="3200" dirty="0" smtClean="0">
                <a:cs typeface="B Nazanin" pitchFamily="2" charset="-78"/>
              </a:rPr>
              <a:t>از ۱۹۲۸ تا ۱۹۳۰ و </a:t>
            </a:r>
            <a:r>
              <a:rPr lang="fa-IR" sz="3200" dirty="0" smtClean="0">
                <a:solidFill>
                  <a:srgbClr val="FFFF00"/>
                </a:solidFill>
                <a:cs typeface="B Nazanin" pitchFamily="2" charset="-78"/>
              </a:rPr>
              <a:t>لودویگ میس ون دروهه </a:t>
            </a:r>
            <a:r>
              <a:rPr lang="fa-IR" sz="3200" dirty="0" smtClean="0">
                <a:cs typeface="B Nazanin" pitchFamily="2" charset="-78"/>
              </a:rPr>
              <a:t>از ۱۹۳۰ تا ۱۹۳۳)  به فعالیت پرداخت                                                                                </a:t>
            </a:r>
            <a:endParaRPr lang="en-US" dirty="0"/>
          </a:p>
        </p:txBody>
      </p:sp>
      <p:sp>
        <p:nvSpPr>
          <p:cNvPr id="2" name="TextBox 1"/>
          <p:cNvSpPr txBox="1"/>
          <p:nvPr/>
        </p:nvSpPr>
        <p:spPr>
          <a:xfrm>
            <a:off x="1303500" y="404664"/>
            <a:ext cx="6552728" cy="707886"/>
          </a:xfrm>
          <a:prstGeom prst="rect">
            <a:avLst/>
          </a:prstGeom>
          <a:noFill/>
        </p:spPr>
        <p:txBody>
          <a:bodyPr wrap="square" rtlCol="1">
            <a:spAutoFit/>
          </a:bodyPr>
          <a:lstStyle/>
          <a:p>
            <a:pPr algn="ctr"/>
            <a:r>
              <a:rPr lang="fa-IR" sz="4000" dirty="0" smtClean="0">
                <a:cs typeface="2  Titr" pitchFamily="2" charset="-78"/>
              </a:rPr>
              <a:t>با هاوس</a:t>
            </a:r>
            <a:endParaRPr lang="fa-IR" sz="4000" dirty="0">
              <a:cs typeface="2  Titr" pitchFamily="2" charset="-78"/>
            </a:endParaRPr>
          </a:p>
        </p:txBody>
      </p:sp>
    </p:spTree>
    <p:extLst>
      <p:ext uri="{BB962C8B-B14F-4D97-AF65-F5344CB8AC3E}">
        <p14:creationId xmlns:p14="http://schemas.microsoft.com/office/powerpoint/2010/main" val="8649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2" end="2"/>
                                            </p:txEl>
                                          </p:spTgt>
                                        </p:tgtEl>
                                        <p:attrNameLst>
                                          <p:attrName>style.color</p:attrName>
                                        </p:attrNameLst>
                                      </p:cBhvr>
                                      <p:to>
                                        <p:clrVal>
                                          <a:schemeClr val="accent2"/>
                                        </p:clrVal>
                                      </p:to>
                                    </p:set>
                                    <p:set>
                                      <p:cBhvr>
                                        <p:cTn id="11" dur="500" fill="hold"/>
                                        <p:tgtEl>
                                          <p:spTgt spid="3">
                                            <p:txEl>
                                              <p:pRg st="2" end="2"/>
                                            </p:txEl>
                                          </p:spTgt>
                                        </p:tgtEl>
                                        <p:attrNameLst>
                                          <p:attrName>fillcolor</p:attrName>
                                        </p:attrNameLst>
                                      </p:cBhvr>
                                      <p:to>
                                        <p:clrVal>
                                          <a:schemeClr val="accent2"/>
                                        </p:clrVal>
                                      </p:to>
                                    </p:set>
                                    <p:set>
                                      <p:cBhvr>
                                        <p:cTn id="12" dur="500" fill="hold"/>
                                        <p:tgtEl>
                                          <p:spTgt spid="3">
                                            <p:txEl>
                                              <p:pRg st="2" end="2"/>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nodeType="clickEffect">
                                  <p:stCondLst>
                                    <p:cond delay="0"/>
                                  </p:stCondLst>
                                  <p:childTnLst>
                                    <p:animEffect transition="out" filter="fade">
                                      <p:cBhvr>
                                        <p:cTn id="16" dur="2000"/>
                                        <p:tgtEl>
                                          <p:spTgt spid="3">
                                            <p:txEl>
                                              <p:pRg st="3" end="3"/>
                                            </p:txEl>
                                          </p:spTgt>
                                        </p:tgtEl>
                                      </p:cBhvr>
                                    </p:animEffect>
                                    <p:anim calcmode="lin" valueType="num">
                                      <p:cBhvr>
                                        <p:cTn id="17" dur="2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3">
                                            <p:txEl>
                                              <p:pRg st="3" end="3"/>
                                            </p:txEl>
                                          </p:spTgt>
                                        </p:tgtEl>
                                        <p:attrNameLst>
                                          <p:attrName>ppt_h</p:attrName>
                                        </p:attrNameLst>
                                      </p:cBhvr>
                                      <p:tavLst>
                                        <p:tav tm="0">
                                          <p:val>
                                            <p:strVal val="ppt_h"/>
                                          </p:val>
                                        </p:tav>
                                        <p:tav tm="100000">
                                          <p:val>
                                            <p:strVal val="ppt_h"/>
                                          </p:val>
                                        </p:tav>
                                      </p:tavLst>
                                    </p:anim>
                                    <p:set>
                                      <p:cBhvr>
                                        <p:cTn id="19"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اصطلاح آردکو</a:t>
            </a:r>
            <a:br>
              <a:rPr lang="fa-IR" b="1" dirty="0" smtClean="0">
                <a:solidFill>
                  <a:srgbClr val="FF0000"/>
                </a:solidFill>
              </a:rPr>
            </a:br>
            <a:r>
              <a:rPr lang="fa-IR" sz="1800" b="1" dirty="0" smtClean="0">
                <a:solidFill>
                  <a:srgbClr val="FF0000"/>
                </a:solidFill>
              </a:rPr>
              <a:t>&lt;&lt;نمایشگاه هنرهای تزیینی و صنعت روز&gt;&gt;</a:t>
            </a:r>
            <a:endParaRPr lang="fa-IR" sz="1800"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Low" rtl="1"/>
            <a:r>
              <a:rPr lang="fa-IR" dirty="0" smtClean="0">
                <a:solidFill>
                  <a:srgbClr val="00B050"/>
                </a:solidFill>
              </a:rPr>
              <a:t>برای تعریف سبک های هندسی عامه پسند دهه های 1920و 1930 به کار می آید </a:t>
            </a:r>
            <a:r>
              <a:rPr lang="fa-IR" dirty="0" smtClean="0"/>
              <a:t>و </a:t>
            </a:r>
            <a:r>
              <a:rPr lang="fa-IR" dirty="0" smtClean="0">
                <a:solidFill>
                  <a:srgbClr val="FFFF00"/>
                </a:solidFill>
              </a:rPr>
              <a:t>حساسیت زیبایی شناختی شاخص درگرافیک و معماری وطراحی تولیدات </a:t>
            </a:r>
            <a:r>
              <a:rPr lang="fa-IR" dirty="0" smtClean="0"/>
              <a:t>را طی ده های بین جنگ جهانی می نمایاند . </a:t>
            </a:r>
            <a:r>
              <a:rPr lang="fa-IR" dirty="0" smtClean="0">
                <a:solidFill>
                  <a:srgbClr val="00B0F0"/>
                </a:solidFill>
              </a:rPr>
              <a:t>خطوط ساده و هندسه ای موزون و تزیینی و شخصیت بصری مناسب آن زمان از ویژگی های این شیوه هنری بود</a:t>
            </a:r>
            <a:r>
              <a:rPr lang="fa-IR" dirty="0" smtClean="0"/>
              <a:t> اصطلاح آردکو ملهم از  عنوان «نمایشگاه هنرهای تزیینی و صنعت روز»است که در سال 1925 در پاریس برگزار شد.</a:t>
            </a:r>
            <a:endParaRPr lang="fa-IR" dirty="0"/>
          </a:p>
        </p:txBody>
      </p:sp>
    </p:spTree>
    <p:extLst>
      <p:ext uri="{BB962C8B-B14F-4D97-AF65-F5344CB8AC3E}">
        <p14:creationId xmlns:p14="http://schemas.microsoft.com/office/powerpoint/2010/main" val="381440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auhaus__history2__gropius,property=Inhalts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58" y="1484784"/>
            <a:ext cx="250933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ctr"/>
            <a:r>
              <a:rPr lang="fa-IR" sz="3000" b="1" dirty="0" smtClean="0">
                <a:solidFill>
                  <a:srgbClr val="FF0000"/>
                </a:solidFill>
              </a:rPr>
              <a:t>گروپیوس واهداف وآرمانش برای باهاوس</a:t>
            </a:r>
            <a:endParaRPr lang="fa-IR" sz="3000" b="1" dirty="0">
              <a:solidFill>
                <a:srgbClr val="FF0000"/>
              </a:solidFill>
            </a:endParaRPr>
          </a:p>
        </p:txBody>
      </p:sp>
      <p:sp>
        <p:nvSpPr>
          <p:cNvPr id="3" name="Content Placeholder 2"/>
          <p:cNvSpPr>
            <a:spLocks noGrp="1"/>
          </p:cNvSpPr>
          <p:nvPr>
            <p:ph idx="1"/>
          </p:nvPr>
        </p:nvSpPr>
        <p:spPr>
          <a:xfrm>
            <a:off x="2843808" y="1401064"/>
            <a:ext cx="6120680" cy="5053744"/>
          </a:xfrm>
        </p:spPr>
        <p:txBody>
          <a:bodyPr>
            <a:noAutofit/>
          </a:bodyPr>
          <a:lstStyle/>
          <a:p>
            <a:pPr algn="justLow" rtl="1"/>
            <a:r>
              <a:rPr lang="fa-IR" sz="2100" dirty="0" smtClean="0"/>
              <a:t>درسال 1914 </a:t>
            </a:r>
            <a:r>
              <a:rPr lang="fa-IR" sz="2100" b="1" u="sng" dirty="0" smtClean="0">
                <a:solidFill>
                  <a:srgbClr val="FFFF00"/>
                </a:solidFill>
              </a:rPr>
              <a:t>هنری ون د ولد </a:t>
            </a:r>
            <a:r>
              <a:rPr lang="fa-IR" sz="2100" dirty="0" smtClean="0">
                <a:solidFill>
                  <a:srgbClr val="FF0000"/>
                </a:solidFill>
              </a:rPr>
              <a:t>معمار بلژیکی پیرو سبک آرنوو</a:t>
            </a:r>
            <a:r>
              <a:rPr lang="fa-IR" sz="2100" dirty="0" smtClean="0"/>
              <a:t> که مدرسه هنر  وصنعت دستی </a:t>
            </a:r>
            <a:r>
              <a:rPr lang="fa-IR" sz="2100" dirty="0" smtClean="0">
                <a:solidFill>
                  <a:srgbClr val="FFC000"/>
                </a:solidFill>
              </a:rPr>
              <a:t>وایمار </a:t>
            </a:r>
            <a:r>
              <a:rPr lang="fa-IR" sz="2100" dirty="0" smtClean="0"/>
              <a:t>را اداره میکرد برای عزیمت به بلژیک از سمت خود استعفا کرد و </a:t>
            </a:r>
            <a:r>
              <a:rPr lang="fa-IR" sz="2100" dirty="0" smtClean="0">
                <a:solidFill>
                  <a:srgbClr val="92D050"/>
                </a:solidFill>
              </a:rPr>
              <a:t>والتر گروپیوس معمار 31 ساله را جانشینی خود پیشنهاد کرد </a:t>
            </a:r>
            <a:r>
              <a:rPr lang="fa-IR" sz="2100" dirty="0" smtClean="0"/>
              <a:t>.مدرسه در طول جنگ جهانی تعطیل بود و گروپیوس که دیگر به </a:t>
            </a:r>
            <a:r>
              <a:rPr lang="fa-IR" sz="2100" dirty="0" smtClean="0">
                <a:solidFill>
                  <a:srgbClr val="00B0F0"/>
                </a:solidFill>
              </a:rPr>
              <a:t>سبب طرح های روز  و کاربردجدید آهن و شیشه شهرتی جهانی یافته بود .</a:t>
            </a:r>
            <a:r>
              <a:rPr lang="fa-IR" sz="2100" dirty="0" smtClean="0"/>
              <a:t> بعد از  جنگ در سمت مدیر جدید باهاوس قرار گرفت و مدرسه در </a:t>
            </a:r>
            <a:r>
              <a:rPr lang="fa-IR" sz="2100" dirty="0" smtClean="0">
                <a:solidFill>
                  <a:srgbClr val="FFFF00"/>
                </a:solidFill>
              </a:rPr>
              <a:t>سال 1919</a:t>
            </a:r>
            <a:r>
              <a:rPr lang="fa-IR" sz="2100" dirty="0" smtClean="0"/>
              <a:t> گشوده شد. گریپیوس </a:t>
            </a:r>
            <a:r>
              <a:rPr lang="fa-IR" sz="2100" dirty="0" smtClean="0">
                <a:solidFill>
                  <a:srgbClr val="00B050"/>
                </a:solidFill>
              </a:rPr>
              <a:t>نگاهی کاربردگرا </a:t>
            </a:r>
            <a:r>
              <a:rPr lang="fa-IR" sz="2100" dirty="0" smtClean="0"/>
              <a:t>به هنر داشت و آرمانش </a:t>
            </a:r>
            <a:r>
              <a:rPr lang="fa-IR" sz="2100" dirty="0" smtClean="0">
                <a:solidFill>
                  <a:srgbClr val="FF0000"/>
                </a:solidFill>
              </a:rPr>
              <a:t>وحدت هنر و فناوری </a:t>
            </a:r>
            <a:r>
              <a:rPr lang="fa-IR" sz="2100" dirty="0" smtClean="0"/>
              <a:t>بود و آرزو داشت که طراحان آموزش دیده از </a:t>
            </a:r>
            <a:r>
              <a:rPr lang="fa-IR" sz="2100" dirty="0" smtClean="0">
                <a:solidFill>
                  <a:srgbClr val="002060"/>
                </a:solidFill>
              </a:rPr>
              <a:t>لحاظ هنری  روحی به کالبد بی جان محصولات ماشینی</a:t>
            </a:r>
            <a:r>
              <a:rPr lang="fa-IR" sz="2100" dirty="0" smtClean="0"/>
              <a:t> بدهند ودر این راه تا آنجا کوشید که می توان گفت در </a:t>
            </a:r>
            <a:r>
              <a:rPr lang="fa-IR" sz="2100" dirty="0" smtClean="0">
                <a:solidFill>
                  <a:srgbClr val="FFFF00"/>
                </a:solidFill>
              </a:rPr>
              <a:t>باهاوس تفاوت و فاصله چندانی بین هنرهای زیبا و هنر های کاربردی نبود .</a:t>
            </a:r>
            <a:endParaRPr lang="fa-IR" sz="2100" dirty="0">
              <a:solidFill>
                <a:srgbClr val="FFFF00"/>
              </a:solidFill>
            </a:endParaRPr>
          </a:p>
        </p:txBody>
      </p:sp>
    </p:spTree>
    <p:extLst>
      <p:ext uri="{BB962C8B-B14F-4D97-AF65-F5344CB8AC3E}">
        <p14:creationId xmlns:p14="http://schemas.microsoft.com/office/powerpoint/2010/main" val="15327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80">
                                          <p:stCondLst>
                                            <p:cond delay="0"/>
                                          </p:stCondLst>
                                        </p:cTn>
                                        <p:tgtEl>
                                          <p:spTgt spid="3">
                                            <p:txEl>
                                              <p:pRg st="0" end="0"/>
                                            </p:txEl>
                                          </p:spTgt>
                                        </p:tgtEl>
                                      </p:cBhvr>
                                    </p:animEffect>
                                    <p:anim calcmode="lin" valueType="num">
                                      <p:cBhvr>
                                        <p:cTn id="2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0" end="0"/>
                                            </p:txEl>
                                          </p:spTgt>
                                        </p:tgtEl>
                                      </p:cBhvr>
                                      <p:to x="100000" y="60000"/>
                                    </p:animScale>
                                    <p:animScale>
                                      <p:cBhvr>
                                        <p:cTn id="28" dur="166" decel="50000">
                                          <p:stCondLst>
                                            <p:cond delay="676"/>
                                          </p:stCondLst>
                                        </p:cTn>
                                        <p:tgtEl>
                                          <p:spTgt spid="3">
                                            <p:txEl>
                                              <p:pRg st="0" end="0"/>
                                            </p:txEl>
                                          </p:spTgt>
                                        </p:tgtEl>
                                      </p:cBhvr>
                                      <p:to x="100000" y="100000"/>
                                    </p:animScale>
                                    <p:animScale>
                                      <p:cBhvr>
                                        <p:cTn id="29" dur="26">
                                          <p:stCondLst>
                                            <p:cond delay="1312"/>
                                          </p:stCondLst>
                                        </p:cTn>
                                        <p:tgtEl>
                                          <p:spTgt spid="3">
                                            <p:txEl>
                                              <p:pRg st="0" end="0"/>
                                            </p:txEl>
                                          </p:spTgt>
                                        </p:tgtEl>
                                      </p:cBhvr>
                                      <p:to x="100000" y="80000"/>
                                    </p:animScale>
                                    <p:animScale>
                                      <p:cBhvr>
                                        <p:cTn id="30" dur="166" decel="50000">
                                          <p:stCondLst>
                                            <p:cond delay="1338"/>
                                          </p:stCondLst>
                                        </p:cTn>
                                        <p:tgtEl>
                                          <p:spTgt spid="3">
                                            <p:txEl>
                                              <p:pRg st="0" end="0"/>
                                            </p:txEl>
                                          </p:spTgt>
                                        </p:tgtEl>
                                      </p:cBhvr>
                                      <p:to x="100000" y="100000"/>
                                    </p:animScale>
                                    <p:animScale>
                                      <p:cBhvr>
                                        <p:cTn id="31" dur="26">
                                          <p:stCondLst>
                                            <p:cond delay="1642"/>
                                          </p:stCondLst>
                                        </p:cTn>
                                        <p:tgtEl>
                                          <p:spTgt spid="3">
                                            <p:txEl>
                                              <p:pRg st="0" end="0"/>
                                            </p:txEl>
                                          </p:spTgt>
                                        </p:tgtEl>
                                      </p:cBhvr>
                                      <p:to x="100000" y="90000"/>
                                    </p:animScale>
                                    <p:animScale>
                                      <p:cBhvr>
                                        <p:cTn id="32" dur="166" decel="50000">
                                          <p:stCondLst>
                                            <p:cond delay="1668"/>
                                          </p:stCondLst>
                                        </p:cTn>
                                        <p:tgtEl>
                                          <p:spTgt spid="3">
                                            <p:txEl>
                                              <p:pRg st="0" end="0"/>
                                            </p:txEl>
                                          </p:spTgt>
                                        </p:tgtEl>
                                      </p:cBhvr>
                                      <p:to x="100000" y="100000"/>
                                    </p:animScale>
                                    <p:animScale>
                                      <p:cBhvr>
                                        <p:cTn id="33" dur="26">
                                          <p:stCondLst>
                                            <p:cond delay="1808"/>
                                          </p:stCondLst>
                                        </p:cTn>
                                        <p:tgtEl>
                                          <p:spTgt spid="3">
                                            <p:txEl>
                                              <p:pRg st="0" end="0"/>
                                            </p:txEl>
                                          </p:spTgt>
                                        </p:tgtEl>
                                      </p:cBhvr>
                                      <p:to x="100000" y="95000"/>
                                    </p:animScale>
                                    <p:animScale>
                                      <p:cBhvr>
                                        <p:cTn id="3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458</TotalTime>
  <Words>1850</Words>
  <Application>Microsoft Office PowerPoint</Application>
  <PresentationFormat>On-screen Show (4:3)</PresentationFormat>
  <Paragraphs>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Verve</vt:lpstr>
      <vt:lpstr>PowerPoint Presentation</vt:lpstr>
      <vt:lpstr>فصل سوم  کتاب شناخت هنر گرافیک 2 )Bauhausباهاوس ( </vt:lpstr>
      <vt:lpstr>PowerPoint Presentation</vt:lpstr>
      <vt:lpstr>با پایان قرن نوزدهم و شروع قرن بیستم طراحان:</vt:lpstr>
      <vt:lpstr>علاقه هنرمندان به حروف بدون سریف بیشتر شد</vt:lpstr>
      <vt:lpstr>طراح مشهور دهه اول قرن بیستم: پیتر بِرنِز</vt:lpstr>
      <vt:lpstr>PowerPoint Presentation</vt:lpstr>
      <vt:lpstr>اصطلاح آردکو &lt;&lt;نمایشگاه هنرهای تزیینی و صنعت روز&gt;&gt;</vt:lpstr>
      <vt:lpstr>گروپیوس واهداف وآرمانش برای باهاوس</vt:lpstr>
      <vt:lpstr>تاریخچه </vt:lpstr>
      <vt:lpstr>سبگ باهاوس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fanus</dc:creator>
  <cp:lastModifiedBy>sam</cp:lastModifiedBy>
  <cp:revision>82</cp:revision>
  <dcterms:created xsi:type="dcterms:W3CDTF">2010-10-20T17:46:12Z</dcterms:created>
  <dcterms:modified xsi:type="dcterms:W3CDTF">2016-04-24T09:34:11Z</dcterms:modified>
</cp:coreProperties>
</file>