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65" r:id="rId4"/>
    <p:sldId id="259" r:id="rId5"/>
    <p:sldId id="256" r:id="rId6"/>
    <p:sldId id="260" r:id="rId7"/>
    <p:sldId id="261" r:id="rId8"/>
    <p:sldId id="267" r:id="rId9"/>
    <p:sldId id="268" r:id="rId10"/>
    <p:sldId id="262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0929"/>
  </p:normalViewPr>
  <p:slideViewPr>
    <p:cSldViewPr>
      <p:cViewPr varScale="1">
        <p:scale>
          <a:sx n="74" d="100"/>
          <a:sy n="74" d="100"/>
        </p:scale>
        <p:origin x="12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fa-IR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kumimoji="1" lang="fa-IR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936423-4420-4A7E-870B-735069F06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9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E4B8D-780E-4172-BDD5-E5C1FB7DC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0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8F21D-0633-433F-920C-609D17CF9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BF76-4C03-48BE-A1C8-D082E1C55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A92DE-5D86-4B18-B5B7-DE9EC6D63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9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E4AC-9868-4CDF-99F7-AE1A4901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22404-1F67-4161-B902-044AE1E59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4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00234-1FFD-44E4-811B-8C0E01E57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5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C6E5-CFA2-49AB-A9EC-71D33A1F7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1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E9F73-4AC7-403F-81E7-E936320DF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6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769CC-73F9-40EE-A40A-61CC5059A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8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39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4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6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8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1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2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3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4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5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6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7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8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59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0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1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2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3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4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5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6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7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8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69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0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1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2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3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4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5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6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7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8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79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0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1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2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3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4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5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6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7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8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89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90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91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92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  <p:sp>
          <p:nvSpPr>
            <p:cNvPr id="1093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fa-IR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5E6D834-C8ED-4ACE-95F2-E8E86905F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Applying Elitism ….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69925" y="2546350"/>
            <a:ext cx="2374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CXS</a:t>
            </a:r>
          </a:p>
          <a:p>
            <a:pPr eaLnBrk="1" hangingPunct="1"/>
            <a:r>
              <a:rPr lang="en-US" sz="1800"/>
              <a:t>Education</a:t>
            </a:r>
          </a:p>
          <a:p>
            <a:pPr eaLnBrk="1" hangingPunct="1"/>
            <a:r>
              <a:rPr lang="en-US" sz="1800"/>
              <a:t>Occupation</a:t>
            </a:r>
          </a:p>
          <a:p>
            <a:pPr eaLnBrk="1" hangingPunct="1"/>
            <a:r>
              <a:rPr lang="en-US" sz="1800"/>
              <a:t>Income</a:t>
            </a:r>
          </a:p>
          <a:p>
            <a:pPr eaLnBrk="1" hangingPunct="1"/>
            <a:r>
              <a:rPr lang="en-US" sz="1800"/>
              <a:t>Family Background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69925" y="4679950"/>
            <a:ext cx="36449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Inter-relationship</a:t>
            </a:r>
          </a:p>
          <a:p>
            <a:pPr eaLnBrk="1" hangingPunct="1"/>
            <a:r>
              <a:rPr lang="en-US" sz="1800"/>
              <a:t>Formal (business partnership)</a:t>
            </a:r>
          </a:p>
          <a:p>
            <a:pPr eaLnBrk="1" hangingPunct="1"/>
            <a:r>
              <a:rPr lang="en-US" sz="1800"/>
              <a:t>Informal (social relationship)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56125" y="2012950"/>
            <a:ext cx="3278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Executive Councillor</a:t>
            </a:r>
          </a:p>
        </p:txBody>
      </p:sp>
      <p:sp>
        <p:nvSpPr>
          <p:cNvPr id="3078" name="Text Box 43"/>
          <p:cNvSpPr txBox="1">
            <a:spLocks noChangeArrowheads="1"/>
          </p:cNvSpPr>
          <p:nvPr/>
        </p:nvSpPr>
        <p:spPr bwMode="auto">
          <a:xfrm>
            <a:off x="4632325" y="2774950"/>
            <a:ext cx="4183063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sz="1800"/>
              <a:t>University</a:t>
            </a:r>
          </a:p>
          <a:p>
            <a:pPr eaLnBrk="1" hangingPunct="1"/>
            <a:r>
              <a:rPr lang="en-US" sz="1800"/>
              <a:t>Business / Professional</a:t>
            </a:r>
          </a:p>
          <a:p>
            <a:pPr eaLnBrk="1" hangingPunct="1"/>
            <a:r>
              <a:rPr lang="en-US" sz="1800"/>
              <a:t>High Income Group</a:t>
            </a:r>
          </a:p>
          <a:p>
            <a:pPr eaLnBrk="1" hangingPunct="1"/>
            <a:r>
              <a:rPr lang="en-US" sz="1800"/>
              <a:t>Majority with middle / upper class </a:t>
            </a:r>
          </a:p>
          <a:p>
            <a:pPr eaLnBrk="1" hangingPunct="1"/>
            <a:r>
              <a:rPr lang="en-US" sz="1800"/>
              <a:t>    background</a:t>
            </a:r>
          </a:p>
        </p:txBody>
      </p:sp>
      <p:sp>
        <p:nvSpPr>
          <p:cNvPr id="3079" name="Text Box 44"/>
          <p:cNvSpPr txBox="1">
            <a:spLocks noChangeArrowheads="1"/>
          </p:cNvSpPr>
          <p:nvPr/>
        </p:nvSpPr>
        <p:spPr bwMode="auto">
          <a:xfrm>
            <a:off x="4708525" y="4984750"/>
            <a:ext cx="4054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sz="1800"/>
              <a:t>Business cooperation</a:t>
            </a:r>
          </a:p>
          <a:p>
            <a:pPr eaLnBrk="1" hangingPunct="1"/>
            <a:r>
              <a:rPr lang="en-US" sz="1800"/>
              <a:t>Frequent gathering – Jockey Club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82663"/>
            <a:ext cx="8162925" cy="641350"/>
          </a:xfrm>
        </p:spPr>
        <p:txBody>
          <a:bodyPr/>
          <a:lstStyle/>
          <a:p>
            <a:pPr eaLnBrk="1" hangingPunct="1"/>
            <a:r>
              <a:rPr lang="en-US" sz="3600" smtClean="0"/>
              <a:t>Rise of Nation-state in the West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Industrial revolution … state as vehicles for economic development (internal and external) (functional explanation)</a:t>
            </a:r>
          </a:p>
          <a:p>
            <a:pPr eaLnBrk="1" hangingPunct="1"/>
            <a:r>
              <a:rPr lang="en-US" sz="2800" smtClean="0"/>
              <a:t>Emergence of nationalism 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800" smtClean="0"/>
              <a:t>   common ethnic / cultural / language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800" smtClean="0"/>
              <a:t>     group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800" smtClean="0"/>
              <a:t>   patriotism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800" smtClean="0"/>
              <a:t>   drawing boundary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Nation state in the East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  <a:latin typeface="Comic Sans MS" panose="030F0702030302020204" pitchFamily="66" charset="0"/>
              </a:rPr>
              <a:t>Old nationalism</a:t>
            </a:r>
            <a:r>
              <a:rPr lang="en-US" smtClean="0"/>
              <a:t> … nations seeking boundaries</a:t>
            </a:r>
            <a:endParaRPr lang="en-US" b="1" smtClean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en-US" b="1" smtClean="0">
                <a:solidFill>
                  <a:schemeClr val="folHlink"/>
                </a:solidFill>
                <a:latin typeface="Comic Sans MS" panose="030F0702030302020204" pitchFamily="66" charset="0"/>
              </a:rPr>
              <a:t>New nationalism</a:t>
            </a:r>
            <a:r>
              <a:rPr lang="en-US" smtClean="0"/>
              <a:t> …boundaries seeking nations</a:t>
            </a:r>
          </a:p>
          <a:p>
            <a:pPr eaLnBrk="1" hangingPunct="1"/>
            <a:r>
              <a:rPr lang="en-US" smtClean="0"/>
              <a:t>Colonial legacy in defining boundaries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Other tasks in nation building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Finding a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National flag / anthem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Socialisation through education and media (culture, history, values)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Defend our homeland / patriotism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of war / enemy to unify 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Participate in regional / international organisations / form alliance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Seeking status in the world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….applying elitism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98525" y="2165350"/>
            <a:ext cx="8261350" cy="39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And they hold power ….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Political …. </a:t>
            </a:r>
            <a:r>
              <a:rPr lang="en-US" sz="1800"/>
              <a:t>Executive councillor and legislative councillor, </a:t>
            </a:r>
          </a:p>
          <a:p>
            <a:pPr eaLnBrk="1" hangingPunct="1"/>
            <a:r>
              <a:rPr lang="en-US" sz="1800"/>
              <a:t>                      Chairman/women of committees of Universities,</a:t>
            </a:r>
          </a:p>
          <a:p>
            <a:pPr eaLnBrk="1" hangingPunct="1"/>
            <a:r>
              <a:rPr lang="en-US" sz="1800"/>
              <a:t>                      Housing Authority / Society, Exchanges &amp; Clearings,</a:t>
            </a:r>
          </a:p>
          <a:p>
            <a:pPr eaLnBrk="1" hangingPunct="1"/>
            <a:r>
              <a:rPr lang="en-US" sz="1800"/>
              <a:t>                      Education Commission, Elderly Commission, Employee</a:t>
            </a:r>
          </a:p>
          <a:p>
            <a:pPr eaLnBrk="1" hangingPunct="1"/>
            <a:r>
              <a:rPr lang="en-US" sz="1800"/>
              <a:t>                      Retraining Board, HKITC…..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Economic …. </a:t>
            </a:r>
            <a:r>
              <a:rPr lang="en-US" sz="1800"/>
              <a:t>Owners of corporations, chairman of ….. But not </a:t>
            </a:r>
          </a:p>
          <a:p>
            <a:pPr eaLnBrk="1" hangingPunct="1"/>
            <a:r>
              <a:rPr lang="en-US" sz="1800"/>
              <a:t>                            the largest companies in HK</a:t>
            </a:r>
          </a:p>
          <a:p>
            <a:pPr eaLnBrk="1" hangingPunct="1"/>
            <a:r>
              <a:rPr lang="en-US"/>
              <a:t>Ideological …. </a:t>
            </a:r>
            <a:r>
              <a:rPr lang="en-US" sz="1800"/>
              <a:t>Promote liberalism … free market, individualism, </a:t>
            </a:r>
          </a:p>
          <a:p>
            <a:pPr eaLnBrk="1" hangingPunct="1"/>
            <a:r>
              <a:rPr lang="en-US" sz="1800"/>
              <a:t>                            small government …. </a:t>
            </a:r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876800" y="6172200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With legitimacy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But 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Elites also have competition among themselves</a:t>
            </a:r>
          </a:p>
          <a:p>
            <a:pPr eaLnBrk="1" hangingPunct="1"/>
            <a:r>
              <a:rPr lang="en-US" smtClean="0"/>
              <a:t>Institutional landscape changed as the power structure (economic and social change) changed …. So changes in who are the dominant elites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Applying pluralism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2325" y="2089150"/>
            <a:ext cx="8091488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7432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2004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576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148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/>
              <a:t>Think of any issue …. Environmental protection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 you </a:t>
            </a:r>
          </a:p>
          <a:p>
            <a:pPr eaLnBrk="1" hangingPunct="1">
              <a:buFontTx/>
              <a:buAutoNum type="alphaLcParenR"/>
            </a:pPr>
            <a:r>
              <a:rPr lang="en-US"/>
              <a:t>identify a lot of interest groups involved?</a:t>
            </a:r>
          </a:p>
          <a:p>
            <a:pPr eaLnBrk="1" hangingPunct="1">
              <a:buFontTx/>
              <a:buAutoNum type="alphaLcParenR"/>
            </a:pPr>
            <a:r>
              <a:rPr lang="en-US"/>
              <a:t>each has their room to express their opinion </a:t>
            </a:r>
          </a:p>
          <a:p>
            <a:pPr eaLnBrk="1" hangingPunct="1"/>
            <a:r>
              <a:rPr lang="en-US"/>
              <a:t>     in the political decision process ?</a:t>
            </a:r>
          </a:p>
          <a:p>
            <a:pPr eaLnBrk="1" hangingPunct="1"/>
            <a:r>
              <a:rPr lang="en-US"/>
              <a:t>c) opinions are treated ‘fairly equal’ in the process?</a:t>
            </a:r>
          </a:p>
          <a:p>
            <a:pPr eaLnBrk="1" hangingPunct="1"/>
            <a:r>
              <a:rPr lang="en-US"/>
              <a:t>d) opinions have impact and reflected in the         </a:t>
            </a:r>
          </a:p>
          <a:p>
            <a:pPr eaLnBrk="1" hangingPunct="1"/>
            <a:r>
              <a:rPr lang="en-US"/>
              <a:t>     decision?</a:t>
            </a:r>
          </a:p>
          <a:p>
            <a:pPr eaLnBrk="1" hangingPunct="1"/>
            <a:r>
              <a:rPr lang="en-US"/>
              <a:t>e) no group can control the process!</a:t>
            </a:r>
          </a:p>
          <a:p>
            <a:pPr eaLnBrk="1" hangingPunct="1"/>
            <a:r>
              <a:rPr lang="en-US"/>
              <a:t>f) state is a neutral agent      </a:t>
            </a:r>
          </a:p>
          <a:p>
            <a:pPr eaLnBrk="1" hangingPunct="1"/>
            <a:r>
              <a:rPr lang="en-US"/>
              <a:t>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pPr algn="l" eaLnBrk="1" hangingPunct="1"/>
            <a:r>
              <a:rPr lang="en-US" smtClean="0"/>
              <a:t>State and Society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819400"/>
            <a:ext cx="4437063" cy="873125"/>
          </a:xfrm>
        </p:spPr>
        <p:txBody>
          <a:bodyPr/>
          <a:lstStyle/>
          <a:p>
            <a:pPr eaLnBrk="1" hangingPunct="1"/>
            <a:r>
              <a:rPr lang="en-US" sz="2800" smtClean="0"/>
              <a:t>The formation of state</a:t>
            </a:r>
          </a:p>
        </p:txBody>
      </p:sp>
      <p:pic>
        <p:nvPicPr>
          <p:cNvPr id="7172" name="Picture 4" descr="C:\Program Files\Common Files\Microsoft Shared\Clipart\cagcat50\bd05368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00400"/>
            <a:ext cx="31464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State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i="1" smtClean="0"/>
              <a:t>State</a:t>
            </a:r>
            <a:r>
              <a:rPr lang="en-US" sz="2000" smtClean="0"/>
              <a:t> … a compulsory political association with continuous organisation will be called a ‘state’ so long as it and insofar as its administrative staff successfully claim the </a:t>
            </a:r>
            <a:r>
              <a:rPr lang="en-US" sz="2000" smtClean="0">
                <a:solidFill>
                  <a:srgbClr val="FF0000"/>
                </a:solidFill>
              </a:rPr>
              <a:t>monopoly of physical force</a:t>
            </a:r>
            <a:r>
              <a:rPr lang="en-US" sz="2000" smtClean="0"/>
              <a:t> in the enforcement of its order….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smtClean="0"/>
              <a:t>State …. Legitimacy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000" b="1" i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i="1" smtClean="0"/>
              <a:t>Modern states</a:t>
            </a:r>
            <a:r>
              <a:rPr lang="en-US" sz="2000" smtClean="0"/>
              <a:t> are characterised by clearly defined </a:t>
            </a:r>
            <a:r>
              <a:rPr lang="en-US" sz="2000" smtClean="0">
                <a:solidFill>
                  <a:srgbClr val="FF0000"/>
                </a:solidFill>
              </a:rPr>
              <a:t>geographical boundaries</a:t>
            </a:r>
            <a:r>
              <a:rPr lang="en-US" sz="2000" smtClean="0"/>
              <a:t> within which a </a:t>
            </a:r>
            <a:r>
              <a:rPr lang="en-US" sz="2000" smtClean="0">
                <a:solidFill>
                  <a:srgbClr val="FF0000"/>
                </a:solidFill>
              </a:rPr>
              <a:t>widely acknowledged</a:t>
            </a:r>
            <a:r>
              <a:rPr lang="en-US" sz="2000" smtClean="0"/>
              <a:t> political and administrative apparatus </a:t>
            </a:r>
            <a:r>
              <a:rPr lang="en-US" sz="2000" smtClean="0">
                <a:solidFill>
                  <a:srgbClr val="FF0000"/>
                </a:solidFill>
              </a:rPr>
              <a:t>operates exclusively</a:t>
            </a:r>
            <a:r>
              <a:rPr lang="en-US" sz="2000" smtClean="0"/>
              <a:t> and is ultimately </a:t>
            </a:r>
            <a:r>
              <a:rPr lang="en-US" sz="2000" smtClean="0">
                <a:solidFill>
                  <a:srgbClr val="FF0000"/>
                </a:solidFill>
              </a:rPr>
              <a:t>able to enforce</a:t>
            </a:r>
            <a:r>
              <a:rPr lang="en-US" sz="2000" smtClean="0"/>
              <a:t> its authority through the use of physical coercion.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Minimal politics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i="1" smtClean="0"/>
              <a:t>Primitive society</a:t>
            </a:r>
            <a:r>
              <a:rPr lang="en-US" sz="2400" smtClean="0"/>
              <a:t> … ‘stateless’… they have an ill-defined territory and lack of a clearly defined political and administrative apparatus.</a:t>
            </a:r>
            <a:endParaRPr lang="en-US" sz="2400" b="1" i="1" smtClean="0"/>
          </a:p>
          <a:p>
            <a:pPr eaLnBrk="1" hangingPunct="1"/>
            <a:r>
              <a:rPr lang="en-US" sz="2400" b="1" i="1" smtClean="0"/>
              <a:t>Feudal society</a:t>
            </a:r>
            <a:r>
              <a:rPr lang="en-US" sz="2400" smtClean="0"/>
              <a:t> … still lack of a well-defined political and administrative institutions applicable to all territories concerned.</a:t>
            </a:r>
          </a:p>
          <a:p>
            <a:pPr eaLnBrk="1" hangingPunct="1"/>
            <a:r>
              <a:rPr lang="en-US" sz="2400" smtClean="0"/>
              <a:t>The </a:t>
            </a:r>
            <a:r>
              <a:rPr lang="en-US" sz="2400" b="1" i="1" smtClean="0"/>
              <a:t>real question</a:t>
            </a:r>
            <a:r>
              <a:rPr lang="en-US" sz="2400" smtClean="0"/>
              <a:t> is not whether primitive or early societies have politics, but whether they have government in the sense of having political and administrative structures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Minimal government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Territories still ill-defined</a:t>
            </a:r>
          </a:p>
          <a:p>
            <a:pPr eaLnBrk="1" hangingPunct="1"/>
            <a:r>
              <a:rPr lang="en-US" sz="2800" smtClean="0"/>
              <a:t>Collective goals beyond mere survival and sufficiency … development</a:t>
            </a:r>
          </a:p>
          <a:p>
            <a:pPr eaLnBrk="1" hangingPunct="1"/>
            <a:r>
              <a:rPr lang="en-US" sz="2800" smtClean="0"/>
              <a:t> Leadership positions emerged</a:t>
            </a:r>
          </a:p>
          <a:p>
            <a:pPr eaLnBrk="1" hangingPunct="1"/>
            <a:r>
              <a:rPr lang="en-US" sz="2800" smtClean="0"/>
              <a:t>Traditional authority leadership</a:t>
            </a:r>
          </a:p>
          <a:p>
            <a:pPr eaLnBrk="1" hangingPunct="1"/>
            <a:r>
              <a:rPr lang="en-US" sz="2800" smtClean="0"/>
              <a:t>Division of labour</a:t>
            </a:r>
          </a:p>
          <a:p>
            <a:pPr eaLnBrk="1" hangingPunct="1"/>
            <a:r>
              <a:rPr lang="en-US" sz="2800" smtClean="0"/>
              <a:t>Extensive political activities / establishment of control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Conflict or Consensus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Consensus .. People come together due to a common belief / common good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Conflict .. State developed as a consequences of clashes between individuals or groups of individuals or between societies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smtClean="0"/>
              <a:t>                              </a:t>
            </a:r>
            <a:r>
              <a:rPr lang="en-US" sz="2800" smtClean="0">
                <a:solidFill>
                  <a:schemeClr val="folHlink"/>
                </a:solidFill>
                <a:latin typeface="Haettenschweiler" panose="020B0706040902060204" pitchFamily="34" charset="0"/>
              </a:rPr>
              <a:t>People seek power … and maintain it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smtClean="0">
                <a:solidFill>
                  <a:schemeClr val="folHlink"/>
                </a:solidFill>
                <a:latin typeface="Haettenschweiler" panose="020B0706040902060204" pitchFamily="34" charset="0"/>
              </a:rPr>
              <a:t>                                                           State as domination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121</TotalTime>
  <Words>579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Verdana</vt:lpstr>
      <vt:lpstr>Arial</vt:lpstr>
      <vt:lpstr>Wingdings</vt:lpstr>
      <vt:lpstr>Calibri</vt:lpstr>
      <vt:lpstr>Haettenschweiler</vt:lpstr>
      <vt:lpstr>Comic Sans MS</vt:lpstr>
      <vt:lpstr>Bold Stripes</vt:lpstr>
      <vt:lpstr>Applying Elitism …. </vt:lpstr>
      <vt:lpstr>….applying elitism </vt:lpstr>
      <vt:lpstr>But ….</vt:lpstr>
      <vt:lpstr>Applying pluralism</vt:lpstr>
      <vt:lpstr>State and Society</vt:lpstr>
      <vt:lpstr>State</vt:lpstr>
      <vt:lpstr>Minimal politics</vt:lpstr>
      <vt:lpstr>Minimal government</vt:lpstr>
      <vt:lpstr>Conflict or Consensus</vt:lpstr>
      <vt:lpstr>Rise of Nation-state in the West</vt:lpstr>
      <vt:lpstr>Nation state in the East</vt:lpstr>
      <vt:lpstr>Other tasks in nation building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Elitism ….</dc:title>
  <dc:creator>CityU</dc:creator>
  <cp:lastModifiedBy>M.Hadi</cp:lastModifiedBy>
  <cp:revision>10</cp:revision>
  <dcterms:created xsi:type="dcterms:W3CDTF">2000-03-07T14:58:53Z</dcterms:created>
  <dcterms:modified xsi:type="dcterms:W3CDTF">2016-05-12T03:55:20Z</dcterms:modified>
</cp:coreProperties>
</file>