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&amp;esrc=s&amp;source=images&amp;cd=&amp;cad=rja&amp;uact=8&amp;ved=0ahUKEwjppqWOrLbKAhULPBQKHT65BVsQjRwIBw&amp;url=http://www.girlofspring.blogfa.com/&amp;psig=AFQjCNHzHwi-GXi2yTGoZvTJFFzaDem14A&amp;ust=1453308909467320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m/url?sa=i&amp;rct=j&amp;q=&amp;esrc=s&amp;source=images&amp;cd=&amp;cad=rja&amp;uact=8&amp;ved=&amp;url=http://nextrob.bekhandfun.in/tnex865893_%D9%87%D8%A7%DB%8C%D9%89-%D8%A7%D8%B2-%D8%A8%D8%B3%D9%85-%D8%A7%D9%84%D9%84%D9%87-%D8%A7%D9%84%D8%B1%D8%AD%D9%85%D9%86&amp;bvm=bv.112064104,d.d24&amp;psig=AFQjCNHMqzOmdfKgVn_NQO8AKrcy4PLwmg&amp;ust=1453309200993265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source=images&amp;cd=&amp;cad=rja&amp;uact=8&amp;ved=&amp;url=http://www.jahanpardazesh.blogfa.com/category/10/%D9%81%D8%A7%DB%8C%D9%84%D9%87%D8%A7%DB%8C-%D9%BE%D8%A7%D9%88%D8%B1-%D9%BE%D9%88%DB%8C%D9%86%D8%AA-%D8%A8%D8%B3%DB%8C%D8%A7%D8%B1-%D8%B2%DB%8C%D8%A8%D8%A7&amp;psig=AFQjCNHzHwi-GXi2yTGoZvTJFFzaDem14A&amp;ust=145330890946732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/>
              <a:t/>
            </a:r>
            <a:br>
              <a:rPr lang="fa-IR" dirty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026" name="Picture 2" descr="http://www.taknaz.ir/upload/59/0.334766001320229310_taknaz_i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2971800"/>
            <a:ext cx="8153400" cy="32766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1028" name="Picture 4" descr="https://encrypted-tbn0.gstatic.com/images?q=tbn:ANd9GcQB7fT1MbsJz60tX0Q1kMJbDtGBjEACZBv1U-9rqyBnxr0mD3T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075"/>
            <a:ext cx="914400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32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fa-IR" sz="2800" dirty="0" smtClean="0">
                <a:solidFill>
                  <a:srgbClr val="00B050"/>
                </a:solidFill>
              </a:rPr>
              <a:t>به چیزی که به عنوان نشانه یا نماینده پدیده دیگری به کار می رود نماد گویند.</a:t>
            </a:r>
          </a:p>
          <a:p>
            <a:endParaRPr lang="fa-IR" dirty="0"/>
          </a:p>
          <a:p>
            <a:r>
              <a:rPr lang="fa-IR" sz="2800" dirty="0" smtClean="0">
                <a:solidFill>
                  <a:srgbClr val="FF0000"/>
                </a:solidFill>
              </a:rPr>
              <a:t>انسان ها از نماد برای انتقال معانی استففاده می کنند.</a:t>
            </a:r>
          </a:p>
          <a:p>
            <a:endParaRPr lang="fa-IR" dirty="0"/>
          </a:p>
          <a:p>
            <a:r>
              <a:rPr lang="fa-IR" sz="2800" dirty="0" smtClean="0">
                <a:solidFill>
                  <a:srgbClr val="FFFF00"/>
                </a:solidFill>
              </a:rPr>
              <a:t>گفتار و نوشتار از اشکار ترین و سطحی ترین پدیده های اجتماعی میباشد و یک نماد نیز به حساب می اید .</a:t>
            </a:r>
            <a:endParaRPr lang="fa-IR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63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44285"/>
            <a:ext cx="7315200" cy="29451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995" y="3489439"/>
            <a:ext cx="4423005" cy="29479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3489439"/>
            <a:ext cx="4699224" cy="29479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8667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/>
            <a:r>
              <a:rPr lang="fa-IR" sz="7200" dirty="0" smtClean="0">
                <a:solidFill>
                  <a:srgbClr val="FFFF00"/>
                </a:solidFill>
              </a:rPr>
              <a:t>نماد های مختلف </a:t>
            </a:r>
            <a:endParaRPr lang="fa-IR" sz="7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981200"/>
            <a:ext cx="3937000" cy="233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95800"/>
            <a:ext cx="571500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782" y="1850571"/>
            <a:ext cx="3895725" cy="2417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838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fa-IR" sz="3600" dirty="0" smtClean="0">
                <a:solidFill>
                  <a:srgbClr val="002060"/>
                </a:solidFill>
              </a:rPr>
              <a:t>هیچ جامعه ای بی نیاز از کنش ها و رفتار های نمادین نیست .</a:t>
            </a:r>
          </a:p>
          <a:p>
            <a:endParaRPr lang="fa-IR" sz="3600" dirty="0">
              <a:solidFill>
                <a:srgbClr val="002060"/>
              </a:solidFill>
            </a:endParaRPr>
          </a:p>
          <a:p>
            <a:r>
              <a:rPr lang="fa-IR" sz="3600" dirty="0" smtClean="0">
                <a:solidFill>
                  <a:srgbClr val="002060"/>
                </a:solidFill>
              </a:rPr>
              <a:t>نمادها بر حسب شرایط در زمینه های مختلف قابل تغییرند.</a:t>
            </a:r>
          </a:p>
          <a:p>
            <a:endParaRPr lang="fa-IR" sz="3600" dirty="0">
              <a:solidFill>
                <a:srgbClr val="002060"/>
              </a:solidFill>
            </a:endParaRPr>
          </a:p>
          <a:p>
            <a:r>
              <a:rPr lang="fa-IR" sz="3600" dirty="0" smtClean="0">
                <a:solidFill>
                  <a:srgbClr val="002060"/>
                </a:solidFill>
              </a:rPr>
              <a:t>عقاید و ارزش ها در لایه های عمیق قرار میگیرند عمیق ترین لایه اجتماعی عقاید کلانی هستند.</a:t>
            </a:r>
            <a:endParaRPr lang="fa-IR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71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fa-IR" dirty="0" smtClean="0">
                <a:solidFill>
                  <a:srgbClr val="FFFF00"/>
                </a:solidFill>
              </a:rPr>
              <a:t>نماد های مختلف کشور های جهان </a:t>
            </a:r>
            <a:endParaRPr lang="fa-I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خروس يکي از نمادهاي کشور فرانسه و نيز پرتغال است.البته شهرت خروس هاي فرانسوي بيشتر است. در فرانسه خروس اشاره اي تاريخي به سقوط امپراتوري رم غربي و ظهور دوباره سرزمين گل « فرانسه قديم » است. در پرتغال خروس نماد ايمان و عدالت است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06989"/>
            <a:ext cx="4762500" cy="3333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866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سگ آبي نماد کشور کانادا است و در تاريخ توسعه اين کشور به دليل تجارت پوست در دوره استعمار بريتانيا نقش دارد. تصوير سگ آبي بر روي برخي از سکه هاي کانادا و نيز تمبرهاي پستي اين کشور مشاهده مي شود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65475"/>
            <a:ext cx="4762500" cy="3333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3831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گرگ خاکستري نشانه ترکيه</a:t>
            </a:r>
          </a:p>
          <a:p>
            <a:endParaRPr lang="fa-IR" dirty="0"/>
          </a:p>
          <a:p>
            <a:r>
              <a:rPr lang="fa-IR" dirty="0"/>
              <a:t>گرگ خاکستري به عنوان سمبل آزادي و عدم تسليم در برابر بيگانه به عنوان نماد اين کشور انتخاب شده است</a:t>
            </a:r>
          </a:p>
          <a:p>
            <a:endParaRPr lang="fa-IR" dirty="0"/>
          </a:p>
          <a:p>
            <a:r>
              <a:rPr lang="fa-IR" dirty="0"/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76600"/>
            <a:ext cx="4876800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63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fa-IR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دوستان ممنون از توجهتان </a:t>
            </a:r>
            <a:endParaRPr lang="fa-IR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7162800" cy="396421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230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/>
            </a:r>
            <a:br>
              <a:rPr lang="fa-IR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  <a:p>
            <a:endParaRPr lang="fa-IR" dirty="0"/>
          </a:p>
          <a:p>
            <a:endParaRPr lang="fa-IR" dirty="0"/>
          </a:p>
        </p:txBody>
      </p:sp>
      <p:pic>
        <p:nvPicPr>
          <p:cNvPr id="2050" name="Picture 2" descr="https://encrypted-tbn0.gstatic.com/images?q=tbn:ANd9GcShlaR8_CcFkuA-9_Y7kDGQwazpUTNhlVJHEBpj_cdT_NCIA-M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31886"/>
            <a:ext cx="8773886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ave 3"/>
          <p:cNvSpPr/>
          <p:nvPr/>
        </p:nvSpPr>
        <p:spPr>
          <a:xfrm>
            <a:off x="1311728" y="410029"/>
            <a:ext cx="6455229" cy="2521857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خوش امدید دوستان</a:t>
            </a:r>
            <a:endParaRPr lang="fa-IR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196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  <a:scene3d>
              <a:camera prst="perspectiveContrastingRightFacing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a-IR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جامعه شناسی 1</a:t>
            </a:r>
          </a:p>
          <a:p>
            <a:r>
              <a:rPr lang="fa-IR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دوم انسانی </a:t>
            </a:r>
          </a:p>
          <a:p>
            <a:r>
              <a:rPr lang="fa-IR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درس نهم </a:t>
            </a:r>
            <a:endParaRPr lang="fa-IR" sz="9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rgbClr val="FFFF00">
                    <a:alpha val="40000"/>
                  </a:srgb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6231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pPr algn="r"/>
            <a:r>
              <a:rPr lang="fa-IR" sz="6000" dirty="0" smtClean="0">
                <a:solidFill>
                  <a:srgbClr val="00B050"/>
                </a:solidFill>
              </a:rPr>
              <a:t>اجزا و لایه های جهان اجتماعی </a:t>
            </a:r>
            <a:endParaRPr lang="fa-IR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>
              <a:lumMod val="10000"/>
            </a:schemeClr>
          </a:solidFill>
        </p:spPr>
        <p:txBody>
          <a:bodyPr>
            <a:normAutofit/>
          </a:bodyPr>
          <a:lstStyle/>
          <a:p>
            <a:r>
              <a:rPr lang="fa-IR" sz="3600" dirty="0" smtClean="0">
                <a:solidFill>
                  <a:srgbClr val="FF0000"/>
                </a:solidFill>
              </a:rPr>
              <a:t>پدیده های اجتماعی را بر اساس خرده نظام ها تقسیم می کنند.</a:t>
            </a:r>
          </a:p>
          <a:p>
            <a:r>
              <a:rPr lang="fa-IR" sz="3600" dirty="0" smtClean="0">
                <a:solidFill>
                  <a:srgbClr val="0070C0"/>
                </a:solidFill>
              </a:rPr>
              <a:t>هیچ یک از اجزای جهان اجتماعی بدون معنا نیست.</a:t>
            </a:r>
          </a:p>
          <a:p>
            <a:r>
              <a:rPr lang="fa-IR" sz="3600" dirty="0" smtClean="0">
                <a:solidFill>
                  <a:schemeClr val="bg2">
                    <a:lumMod val="25000"/>
                  </a:schemeClr>
                </a:solidFill>
              </a:rPr>
              <a:t>همه پدیده های اجتماعی هویتی معنایی و ذهنی دارند.</a:t>
            </a:r>
          </a:p>
          <a:p>
            <a:r>
              <a:rPr lang="fa-IR" sz="3600" dirty="0" smtClean="0">
                <a:solidFill>
                  <a:srgbClr val="7030A0"/>
                </a:solidFill>
              </a:rPr>
              <a:t>همه پدیده های اجتماعی دارای بعد محسوس و عینی نیستند.</a:t>
            </a:r>
          </a:p>
          <a:p>
            <a:pPr marL="0" indent="0">
              <a:buNone/>
            </a:pPr>
            <a:endParaRPr lang="fa-IR" sz="3600" dirty="0"/>
          </a:p>
        </p:txBody>
      </p:sp>
    </p:spTree>
    <p:extLst>
      <p:ext uri="{BB962C8B-B14F-4D97-AF65-F5344CB8AC3E}">
        <p14:creationId xmlns:p14="http://schemas.microsoft.com/office/powerpoint/2010/main" val="3266228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8763000" cy="5486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614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763000" cy="609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365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fa-IR" sz="8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لایه های جهان اجتماعی </a:t>
            </a:r>
            <a:endParaRPr lang="fa-IR" sz="8000" b="1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3600" dirty="0" smtClean="0">
                <a:solidFill>
                  <a:srgbClr val="FF0000"/>
                </a:solidFill>
              </a:rPr>
              <a:t>اجزا و بخش های مختلف جهان اجتماعی دارای اهمیت یکسانی نیستند بخش هایی به سهولت تغییر پیدا می کنند و تغییر انها تحولی مهم در جهان اجتماعی پدید نمی اورد </a:t>
            </a:r>
            <a:r>
              <a:rPr lang="fa-IR" sz="3600" dirty="0" smtClean="0">
                <a:solidFill>
                  <a:srgbClr val="7030A0"/>
                </a:solidFill>
              </a:rPr>
              <a:t>برخی می توانند حذف شوند و با حذف انها جهان اجتماعی استمرار پیدا می کند اما بخش های دیگر نمی توانند حذف شوند چون با حذف انها جهان اجتماعی فرو می ریزد .</a:t>
            </a:r>
          </a:p>
          <a:p>
            <a:r>
              <a:rPr lang="fa-IR" dirty="0" smtClean="0"/>
              <a:t>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433438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48768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fa-IR" sz="3600" dirty="0" smtClean="0">
                <a:solidFill>
                  <a:srgbClr val="0070C0"/>
                </a:solidFill>
              </a:rPr>
              <a:t>به بخش هایی که امکان تغییر بیشتر داشته باشد و نقش حیاتی و اساسی ندارند لایه های سطحی جهان اجتماعی و به بخش هایی که تاثیر حیاتی و تعیین کننده برای جهان اجتماعی دارند لایه های عمیق و بنیادین جهان اجتماعی می گوییم.</a:t>
            </a:r>
            <a:endParaRPr lang="fa-IR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96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/>
          </a:solidFill>
        </p:spPr>
        <p:txBody>
          <a:bodyPr>
            <a:prstTxWarp prst="textStop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a-IR" sz="1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نمادها و عقاید </a:t>
            </a:r>
            <a:endParaRPr lang="fa-IR" sz="1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072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92</TotalTime>
  <Words>395</Words>
  <Application>Microsoft Office PowerPoint</Application>
  <PresentationFormat>On-screen Show (4:3)</PresentationFormat>
  <Paragraphs>37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Clarity</vt:lpstr>
      <vt:lpstr> </vt:lpstr>
      <vt:lpstr> </vt:lpstr>
      <vt:lpstr>PowerPoint Presentation</vt:lpstr>
      <vt:lpstr>اجزا و لایه های جهان اجتماعی </vt:lpstr>
      <vt:lpstr>PowerPoint Presentation</vt:lpstr>
      <vt:lpstr>PowerPoint Presentation</vt:lpstr>
      <vt:lpstr>لایه های جهان اجتماعی </vt:lpstr>
      <vt:lpstr>PowerPoint Presentation</vt:lpstr>
      <vt:lpstr>PowerPoint Presentation</vt:lpstr>
      <vt:lpstr>PowerPoint Presentation</vt:lpstr>
      <vt:lpstr>PowerPoint Presentation</vt:lpstr>
      <vt:lpstr>نماد های مختلف </vt:lpstr>
      <vt:lpstr>PowerPoint Presentation</vt:lpstr>
      <vt:lpstr>نماد های مختلف کشور های جهان </vt:lpstr>
      <vt:lpstr>PowerPoint Presentation</vt:lpstr>
      <vt:lpstr>PowerPoint Presentation</vt:lpstr>
      <vt:lpstr>دوستان ممنون از توجهتان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بخشی</dc:creator>
  <cp:lastModifiedBy>Pishro</cp:lastModifiedBy>
  <cp:revision>11</cp:revision>
  <dcterms:created xsi:type="dcterms:W3CDTF">2006-08-16T00:00:00Z</dcterms:created>
  <dcterms:modified xsi:type="dcterms:W3CDTF">2016-01-20T11:33:33Z</dcterms:modified>
</cp:coreProperties>
</file>