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8" r:id="rId4"/>
    <p:sldId id="263" r:id="rId5"/>
    <p:sldId id="258" r:id="rId6"/>
    <p:sldId id="264" r:id="rId7"/>
    <p:sldId id="259" r:id="rId8"/>
    <p:sldId id="265" r:id="rId9"/>
    <p:sldId id="269" r:id="rId10"/>
    <p:sldId id="260" r:id="rId11"/>
    <p:sldId id="266" r:id="rId12"/>
    <p:sldId id="261" r:id="rId13"/>
    <p:sldId id="262" r:id="rId14"/>
    <p:sldId id="267"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A7E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88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dirty="0" smtClean="0"/>
              <a:t>Click to edit Master title style</a:t>
            </a:r>
            <a:endParaRPr kumimoji="0" lang="en-US" dirty="0"/>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4EF9943-A521-42DA-9EA8-5F47BCD71AAF}" type="datetimeFigureOut">
              <a:rPr lang="en-US" smtClean="0"/>
              <a:t>11/20/2013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EFB7A4AC-748C-406D-A18A-363DC0CAF9E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transition spd="slow">
    <p:newsfla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4EF9943-A521-42DA-9EA8-5F47BCD71AAF}" type="datetimeFigureOut">
              <a:rPr lang="en-US" smtClean="0"/>
              <a:t>11/20/2013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B7A4AC-748C-406D-A18A-363DC0CAF9E5}" type="slidenum">
              <a:rPr lang="en-US" smtClean="0"/>
              <a:t>‹#›</a:t>
            </a:fld>
            <a:endParaRPr lang="en-US"/>
          </a:p>
        </p:txBody>
      </p:sp>
    </p:spTree>
  </p:cSld>
  <p:clrMapOvr>
    <a:masterClrMapping/>
  </p:clrMapOvr>
  <p:transition spd="slow">
    <p:newsfla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4EF9943-A521-42DA-9EA8-5F47BCD71AAF}" type="datetimeFigureOut">
              <a:rPr lang="en-US" smtClean="0"/>
              <a:t>11/20/2013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B7A4AC-748C-406D-A18A-363DC0CAF9E5}" type="slidenum">
              <a:rPr lang="en-US" smtClean="0"/>
              <a:t>‹#›</a:t>
            </a:fld>
            <a:endParaRPr lang="en-US"/>
          </a:p>
        </p:txBody>
      </p:sp>
    </p:spTree>
  </p:cSld>
  <p:clrMapOvr>
    <a:masterClrMapping/>
  </p:clrMapOvr>
  <p:transition spd="slow">
    <p:newsfla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4EF9943-A521-42DA-9EA8-5F47BCD71AAF}" type="datetimeFigureOut">
              <a:rPr lang="en-US" smtClean="0"/>
              <a:t>11/20/2013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B7A4AC-748C-406D-A18A-363DC0CAF9E5}" type="slidenum">
              <a:rPr lang="en-US" smtClean="0"/>
              <a:t>‹#›</a:t>
            </a:fld>
            <a:endParaRPr lang="en-US"/>
          </a:p>
        </p:txBody>
      </p:sp>
    </p:spTree>
  </p:cSld>
  <p:clrMapOvr>
    <a:masterClrMapping/>
  </p:clrMapOvr>
  <p:transition spd="slow">
    <p:newsfla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4EF9943-A521-42DA-9EA8-5F47BCD71AAF}" type="datetimeFigureOut">
              <a:rPr lang="en-US" smtClean="0"/>
              <a:t>11/20/2013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B7A4AC-748C-406D-A18A-363DC0CAF9E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transition spd="slow">
    <p:newsfla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4EF9943-A521-42DA-9EA8-5F47BCD71AAF}" type="datetimeFigureOut">
              <a:rPr lang="en-US" smtClean="0"/>
              <a:t>11/20/2013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B7A4AC-748C-406D-A18A-363DC0CAF9E5}" type="slidenum">
              <a:rPr lang="en-US" smtClean="0"/>
              <a:t>‹#›</a:t>
            </a:fld>
            <a:endParaRPr lang="en-US"/>
          </a:p>
        </p:txBody>
      </p:sp>
    </p:spTree>
  </p:cSld>
  <p:clrMapOvr>
    <a:masterClrMapping/>
  </p:clrMapOvr>
  <p:transition spd="slow">
    <p:newsfla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4EF9943-A521-42DA-9EA8-5F47BCD71AAF}" type="datetimeFigureOut">
              <a:rPr lang="en-US" smtClean="0"/>
              <a:t>11/20/2013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B7A4AC-748C-406D-A18A-363DC0CAF9E5}" type="slidenum">
              <a:rPr lang="en-US" smtClean="0"/>
              <a:t>‹#›</a:t>
            </a:fld>
            <a:endParaRPr lang="en-US"/>
          </a:p>
        </p:txBody>
      </p:sp>
    </p:spTree>
  </p:cSld>
  <p:clrMapOvr>
    <a:masterClrMapping/>
  </p:clrMapOvr>
  <p:transition spd="slow">
    <p:newsfla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4EF9943-A521-42DA-9EA8-5F47BCD71AAF}" type="datetimeFigureOut">
              <a:rPr lang="en-US" smtClean="0"/>
              <a:t>11/20/2013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B7A4AC-748C-406D-A18A-363DC0CAF9E5}" type="slidenum">
              <a:rPr lang="en-US" smtClean="0"/>
              <a:t>‹#›</a:t>
            </a:fld>
            <a:endParaRPr lang="en-US"/>
          </a:p>
        </p:txBody>
      </p:sp>
    </p:spTree>
  </p:cSld>
  <p:clrMapOvr>
    <a:masterClrMapping/>
  </p:clrMapOvr>
  <p:transition spd="slow">
    <p:newsfla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EF9943-A521-42DA-9EA8-5F47BCD71AAF}" type="datetimeFigureOut">
              <a:rPr lang="en-US" smtClean="0"/>
              <a:t>11/20/2013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B7A4AC-748C-406D-A18A-363DC0CAF9E5}" type="slidenum">
              <a:rPr lang="en-US" smtClean="0"/>
              <a:t>‹#›</a:t>
            </a:fld>
            <a:endParaRPr lang="en-US"/>
          </a:p>
        </p:txBody>
      </p:sp>
    </p:spTree>
  </p:cSld>
  <p:clrMapOvr>
    <a:masterClrMapping/>
  </p:clrMapOvr>
  <p:transition spd="slow">
    <p:newsfla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4EF9943-A521-42DA-9EA8-5F47BCD71AAF}" type="datetimeFigureOut">
              <a:rPr lang="en-US" smtClean="0"/>
              <a:t>11/20/2013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B7A4AC-748C-406D-A18A-363DC0CAF9E5}" type="slidenum">
              <a:rPr lang="en-US" smtClean="0"/>
              <a:t>‹#›</a:t>
            </a:fld>
            <a:endParaRPr lang="en-US"/>
          </a:p>
        </p:txBody>
      </p:sp>
    </p:spTree>
  </p:cSld>
  <p:clrMapOvr>
    <a:masterClrMapping/>
  </p:clrMapOvr>
  <p:transition spd="slow">
    <p:newsfla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4EF9943-A521-42DA-9EA8-5F47BCD71AAF}" type="datetimeFigureOut">
              <a:rPr lang="en-US" smtClean="0"/>
              <a:t>11/20/2013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EFB7A4AC-748C-406D-A18A-363DC0CAF9E5}"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slow">
    <p:newsfla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ctr">
            <a:normAutofit/>
          </a:bodyPr>
          <a:lstStyle/>
          <a:p>
            <a:r>
              <a:rPr kumimoji="0" lang="en-US" dirty="0" smtClean="0"/>
              <a:t>Click to edit Master title style</a:t>
            </a:r>
            <a:endParaRPr kumimoji="0" lang="en-US" dirty="0"/>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4EF9943-A521-42DA-9EA8-5F47BCD71AAF}" type="datetimeFigureOut">
              <a:rPr lang="en-US" smtClean="0"/>
              <a:t>11/20/2013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FB7A4AC-748C-406D-A18A-363DC0CAF9E5}"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newsflash/>
  </p:transition>
  <p:txStyles>
    <p:titleStyle>
      <a:lvl1pPr algn="r" rtl="1" eaLnBrk="1" latinLnBrk="0" hangingPunct="1">
        <a:spcBef>
          <a:spcPct val="0"/>
        </a:spcBef>
        <a:buNone/>
        <a:defRPr kumimoji="0" sz="5000" b="0" kern="1200">
          <a:ln>
            <a:noFill/>
          </a:ln>
          <a:solidFill>
            <a:schemeClr val="accent1">
              <a:lumMod val="75000"/>
            </a:schemeClr>
          </a:solidFill>
          <a:effectLst/>
          <a:latin typeface="+mj-lt"/>
          <a:ea typeface="+mj-ea"/>
          <a:cs typeface="2  Titr" pitchFamily="2" charset="-78"/>
        </a:defRPr>
      </a:lvl1pPr>
    </p:titleStyle>
    <p:bodyStyle>
      <a:lvl1pPr marL="274320" indent="-274320" algn="r" rtl="1" eaLnBrk="1" latinLnBrk="0" hangingPunct="1">
        <a:spcBef>
          <a:spcPct val="20000"/>
        </a:spcBef>
        <a:buClr>
          <a:schemeClr val="accent3"/>
        </a:buClr>
        <a:buSzPct val="95000"/>
        <a:buFont typeface="Wingdings 2"/>
        <a:buNone/>
        <a:defRPr kumimoji="0" sz="2800" kern="1200">
          <a:solidFill>
            <a:schemeClr val="accent6">
              <a:lumMod val="40000"/>
              <a:lumOff val="60000"/>
            </a:schemeClr>
          </a:solidFill>
          <a:latin typeface="+mn-lt"/>
          <a:ea typeface="+mn-ea"/>
          <a:cs typeface="2  Nazanin" pitchFamily="2" charset="-78"/>
        </a:defRPr>
      </a:lvl1pPr>
      <a:lvl2pPr marL="640080" indent="-246888" algn="r" rtl="1" eaLnBrk="1" latinLnBrk="0" hangingPunct="1">
        <a:spcBef>
          <a:spcPct val="20000"/>
        </a:spcBef>
        <a:buClr>
          <a:schemeClr val="accent1"/>
        </a:buClr>
        <a:buSzPct val="85000"/>
        <a:buFont typeface="Wingdings 2"/>
        <a:buNone/>
        <a:defRPr kumimoji="0" sz="2800" kern="1200">
          <a:solidFill>
            <a:schemeClr val="accent6">
              <a:lumMod val="40000"/>
              <a:lumOff val="60000"/>
            </a:schemeClr>
          </a:solidFill>
          <a:latin typeface="+mn-lt"/>
          <a:ea typeface="+mn-ea"/>
          <a:cs typeface="2  Nazanin" pitchFamily="2" charset="-78"/>
        </a:defRPr>
      </a:lvl2pPr>
      <a:lvl3pPr marL="914400" indent="-246888" algn="r" rtl="1" eaLnBrk="1" latinLnBrk="0" hangingPunct="1">
        <a:spcBef>
          <a:spcPct val="20000"/>
        </a:spcBef>
        <a:buClr>
          <a:schemeClr val="accent2"/>
        </a:buClr>
        <a:buSzPct val="70000"/>
        <a:buFont typeface="Wingdings 2"/>
        <a:buNone/>
        <a:defRPr kumimoji="0" sz="2800" kern="1200">
          <a:solidFill>
            <a:schemeClr val="accent6">
              <a:lumMod val="40000"/>
              <a:lumOff val="60000"/>
            </a:schemeClr>
          </a:solidFill>
          <a:latin typeface="+mn-lt"/>
          <a:ea typeface="+mn-ea"/>
          <a:cs typeface="2  Nazanin" pitchFamily="2" charset="-78"/>
        </a:defRPr>
      </a:lvl3pPr>
      <a:lvl4pPr marL="1188720" indent="-210312" algn="r" rtl="1" eaLnBrk="1" latinLnBrk="0" hangingPunct="1">
        <a:spcBef>
          <a:spcPct val="20000"/>
        </a:spcBef>
        <a:buClr>
          <a:schemeClr val="accent3"/>
        </a:buClr>
        <a:buSzPct val="65000"/>
        <a:buFont typeface="Wingdings 2"/>
        <a:buNone/>
        <a:defRPr kumimoji="0" sz="2800" kern="1200">
          <a:solidFill>
            <a:schemeClr val="accent6">
              <a:lumMod val="40000"/>
              <a:lumOff val="60000"/>
            </a:schemeClr>
          </a:solidFill>
          <a:latin typeface="+mn-lt"/>
          <a:ea typeface="+mn-ea"/>
          <a:cs typeface="2  Nazanin" pitchFamily="2" charset="-78"/>
        </a:defRPr>
      </a:lvl4pPr>
      <a:lvl5pPr marL="1463040" indent="-210312" algn="r" rtl="1" eaLnBrk="1" latinLnBrk="0" hangingPunct="1">
        <a:spcBef>
          <a:spcPct val="20000"/>
        </a:spcBef>
        <a:buClr>
          <a:schemeClr val="accent4"/>
        </a:buClr>
        <a:buSzPct val="65000"/>
        <a:buFont typeface="Wingdings 2"/>
        <a:buNone/>
        <a:defRPr kumimoji="0" sz="2800" kern="1200">
          <a:solidFill>
            <a:schemeClr val="accent6">
              <a:lumMod val="40000"/>
              <a:lumOff val="60000"/>
            </a:schemeClr>
          </a:solidFill>
          <a:latin typeface="+mn-lt"/>
          <a:ea typeface="+mn-ea"/>
          <a:cs typeface="2  Nazanin" pitchFamily="2" charset="-78"/>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lumOff val="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lstStyle/>
          <a:p>
            <a:pPr algn="ctr" rtl="1"/>
            <a:r>
              <a:rPr lang="fa-IR" dirty="0" smtClean="0">
                <a:cs typeface="B Elham" pitchFamily="2" charset="-78"/>
              </a:rPr>
              <a:t>به نام آرام بخش دلها</a:t>
            </a:r>
            <a:br>
              <a:rPr lang="fa-IR" dirty="0" smtClean="0">
                <a:cs typeface="B Elham" pitchFamily="2" charset="-78"/>
              </a:rPr>
            </a:br>
            <a:r>
              <a:rPr lang="fa-IR" dirty="0" smtClean="0">
                <a:cs typeface="B Elham" pitchFamily="2" charset="-78"/>
              </a:rPr>
              <a:t>دین و زندگی2 </a:t>
            </a:r>
            <a:endParaRPr lang="en-US" dirty="0">
              <a:cs typeface="B Elham" pitchFamily="2" charset="-78"/>
            </a:endParaRPr>
          </a:p>
        </p:txBody>
      </p:sp>
      <p:sp>
        <p:nvSpPr>
          <p:cNvPr id="3" name="Subtitle 2"/>
          <p:cNvSpPr>
            <a:spLocks noGrp="1"/>
          </p:cNvSpPr>
          <p:nvPr>
            <p:ph type="subTitle" idx="1"/>
          </p:nvPr>
        </p:nvSpPr>
        <p:spPr>
          <a:xfrm>
            <a:off x="500034" y="3357562"/>
            <a:ext cx="7854696" cy="2500330"/>
          </a:xfrm>
        </p:spPr>
        <p:txBody>
          <a:bodyPr>
            <a:normAutofit/>
          </a:bodyPr>
          <a:lstStyle/>
          <a:p>
            <a:pPr algn="ctr"/>
            <a:r>
              <a:rPr lang="fa-IR" sz="4800" dirty="0" smtClean="0">
                <a:solidFill>
                  <a:schemeClr val="accent1">
                    <a:lumMod val="60000"/>
                    <a:lumOff val="40000"/>
                  </a:schemeClr>
                </a:solidFill>
              </a:rPr>
              <a:t>درس 7</a:t>
            </a:r>
          </a:p>
          <a:p>
            <a:pPr algn="ctr"/>
            <a:r>
              <a:rPr lang="fa-IR" sz="4800" dirty="0" smtClean="0">
                <a:solidFill>
                  <a:srgbClr val="92D050"/>
                </a:solidFill>
              </a:rPr>
              <a:t>«منزلگاه بعد»</a:t>
            </a:r>
          </a:p>
          <a:p>
            <a:pPr algn="ctr"/>
            <a:r>
              <a:rPr lang="fa-IR" sz="4000" dirty="0" smtClean="0">
                <a:solidFill>
                  <a:schemeClr val="accent2">
                    <a:lumMod val="40000"/>
                    <a:lumOff val="60000"/>
                  </a:schemeClr>
                </a:solidFill>
              </a:rPr>
              <a:t>تهیه و تنظیم:مجید واله</a:t>
            </a:r>
          </a:p>
          <a:p>
            <a:pPr algn="ctr"/>
            <a:endParaRPr lang="en-US" sz="4000" dirty="0"/>
          </a:p>
        </p:txBody>
      </p:sp>
    </p:spTree>
  </p:cSld>
  <p:clrMapOvr>
    <a:masterClrMapping/>
  </p:clrMapOvr>
  <p:transition spd="slow">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آیات 45 و 46 غافر</a:t>
            </a:r>
            <a:endParaRPr lang="en-US" dirty="0"/>
          </a:p>
        </p:txBody>
      </p:sp>
      <p:sp>
        <p:nvSpPr>
          <p:cNvPr id="3" name="Content Placeholder 2"/>
          <p:cNvSpPr>
            <a:spLocks noGrp="1"/>
          </p:cNvSpPr>
          <p:nvPr>
            <p:ph idx="1"/>
          </p:nvPr>
        </p:nvSpPr>
        <p:spPr/>
        <p:txBody>
          <a:bodyPr/>
          <a:lstStyle/>
          <a:p>
            <a:pPr algn="ctr"/>
            <a:r>
              <a:rPr lang="fa-IR" dirty="0" smtClean="0"/>
              <a:t>فَوَقاهُ اللَّهُ سَيِّئاتِ ما مَكَرُوا وَ حاقَ بِآلِ فِرْعَوْنَ سُوءُ الْعَذابِ (45)</a:t>
            </a:r>
          </a:p>
          <a:p>
            <a:pPr algn="ctr"/>
            <a:r>
              <a:rPr lang="fa-IR" dirty="0" smtClean="0"/>
              <a:t>النَّارُ يُعْرَضُونَ عَلَيْها غُدُوًّا وَ عَشِيًّا وَ يَوْمَ تَقُومُ السَّاعَةُ أَدْخِلُوا آلَ فِرْعَوْنَ أَشَدَّ الْعَذابِ (46</a:t>
            </a:r>
            <a:r>
              <a:rPr lang="fa-IR" dirty="0" smtClean="0"/>
              <a:t>)</a:t>
            </a:r>
          </a:p>
          <a:p>
            <a:pPr algn="ctr"/>
            <a:endParaRPr lang="fa-IR" dirty="0" smtClean="0"/>
          </a:p>
          <a:p>
            <a:pPr algn="ctr"/>
            <a:r>
              <a:rPr lang="fa-IR" dirty="0" smtClean="0">
                <a:solidFill>
                  <a:schemeClr val="accent5">
                    <a:lumMod val="40000"/>
                    <a:lumOff val="60000"/>
                  </a:schemeClr>
                </a:solidFill>
              </a:rPr>
              <a:t>خداوند او را از نقشه‏هاى سوء آنها نگه داشت، و عذاب شديد بر آل فرعون وارد شد! (45</a:t>
            </a:r>
            <a:r>
              <a:rPr lang="fa-IR" dirty="0" smtClean="0">
                <a:solidFill>
                  <a:schemeClr val="accent5">
                    <a:lumMod val="40000"/>
                    <a:lumOff val="60000"/>
                  </a:schemeClr>
                </a:solidFill>
              </a:rPr>
              <a:t>)</a:t>
            </a:r>
          </a:p>
          <a:p>
            <a:pPr algn="ctr"/>
            <a:r>
              <a:rPr lang="fa-IR" dirty="0" smtClean="0">
                <a:solidFill>
                  <a:schemeClr val="accent5">
                    <a:lumMod val="40000"/>
                    <a:lumOff val="60000"/>
                  </a:schemeClr>
                </a:solidFill>
              </a:rPr>
              <a:t>عذاب آنها آتش است كه هر صبح و شام بر آن عرضه مى‏شوند و روزى كه قيامت برپا شود (مى‏فرمايد:) «آل فرعون را در سخت‏ترين عذابها وارد كنيد!» (46)</a:t>
            </a:r>
            <a:endParaRPr lang="en-US" dirty="0">
              <a:solidFill>
                <a:schemeClr val="accent5">
                  <a:lumMod val="40000"/>
                  <a:lumOff val="60000"/>
                </a:schemeClr>
              </a:solidFill>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chemeClr val="accent2">
                    <a:lumMod val="40000"/>
                    <a:lumOff val="60000"/>
                  </a:schemeClr>
                </a:solidFill>
              </a:rPr>
              <a:t>پیام آیات 45 و 46 غافر</a:t>
            </a:r>
            <a:endParaRPr lang="en-US" dirty="0">
              <a:solidFill>
                <a:schemeClr val="accent2">
                  <a:lumMod val="40000"/>
                  <a:lumOff val="60000"/>
                </a:schemeClr>
              </a:solidFill>
            </a:endParaRPr>
          </a:p>
        </p:txBody>
      </p:sp>
      <p:sp>
        <p:nvSpPr>
          <p:cNvPr id="3" name="Content Placeholder 2"/>
          <p:cNvSpPr>
            <a:spLocks noGrp="1"/>
          </p:cNvSpPr>
          <p:nvPr>
            <p:ph idx="1"/>
          </p:nvPr>
        </p:nvSpPr>
        <p:spPr/>
        <p:txBody>
          <a:bodyPr/>
          <a:lstStyle/>
          <a:p>
            <a:r>
              <a:rPr lang="fa-IR" dirty="0" smtClean="0"/>
              <a:t>بخشی از پاداش و جزای مردم در عالم برزخ داده میشود.مومنان در بهشت برزخی و کافران در جهنم برزخی که تجلی کوچک بهشت و جهنم آخرت است به سر خواهند برد.</a:t>
            </a:r>
            <a:endParaRPr lang="en-US" dirty="0"/>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آیه 12 یس</a:t>
            </a:r>
            <a:endParaRPr lang="en-US" dirty="0"/>
          </a:p>
        </p:txBody>
      </p:sp>
      <p:sp>
        <p:nvSpPr>
          <p:cNvPr id="3" name="Content Placeholder 2"/>
          <p:cNvSpPr>
            <a:spLocks noGrp="1"/>
          </p:cNvSpPr>
          <p:nvPr>
            <p:ph idx="1"/>
          </p:nvPr>
        </p:nvSpPr>
        <p:spPr/>
        <p:txBody>
          <a:bodyPr/>
          <a:lstStyle/>
          <a:p>
            <a:pPr algn="ctr"/>
            <a:r>
              <a:rPr lang="fa-IR" sz="3200" dirty="0" smtClean="0"/>
              <a:t>إِنَّا نَحْنُ نُحْيِ الْمَوْتى‏ وَ نَكْتُبُ ما قَدَّمُوا وَ آثارَهُمْ وَ كُلَّ شَيْ‏ءٍ أَحْصَيْناهُ في‏ إِمامٍ مُبينٍ (12</a:t>
            </a:r>
            <a:r>
              <a:rPr lang="fa-IR" sz="3200" dirty="0" smtClean="0"/>
              <a:t>)</a:t>
            </a:r>
          </a:p>
          <a:p>
            <a:pPr algn="ctr"/>
            <a:endParaRPr lang="fa-IR" dirty="0" smtClean="0"/>
          </a:p>
          <a:p>
            <a:pPr algn="ctr"/>
            <a:r>
              <a:rPr lang="fa-IR" dirty="0" smtClean="0">
                <a:solidFill>
                  <a:schemeClr val="accent4">
                    <a:lumMod val="60000"/>
                    <a:lumOff val="40000"/>
                  </a:schemeClr>
                </a:solidFill>
              </a:rPr>
              <a:t>به يقين ما مردگان را زنده مى‏كنيم و آنچه را از پيش فرستاده‏اند و تمام آثار آنها را مى نويسيم و همه چيز را در كتاب آشكار كننده‏اى برشمرده‏ايم! (12)</a:t>
            </a:r>
            <a:endParaRPr lang="en-US" dirty="0">
              <a:solidFill>
                <a:schemeClr val="accent4">
                  <a:lumMod val="60000"/>
                  <a:lumOff val="40000"/>
                </a:schemeClr>
              </a:solidFill>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Scale>
                                      <p:cBhvr>
                                        <p:cTn id="14"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2" end="2"/>
                                            </p:txEl>
                                          </p:spTgt>
                                        </p:tgtEl>
                                        <p:attrNameLst>
                                          <p:attrName>ppt_x</p:attrName>
                                          <p:attrName>ppt_y</p:attrName>
                                        </p:attrNameLst>
                                      </p:cBhvr>
                                    </p:animMotion>
                                    <p:animEffect transition="in" filter="fade">
                                      <p:cBhvr>
                                        <p:cTn id="1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آیه 13 قیامت</a:t>
            </a:r>
            <a:endParaRPr lang="en-US" dirty="0"/>
          </a:p>
        </p:txBody>
      </p:sp>
      <p:sp>
        <p:nvSpPr>
          <p:cNvPr id="3" name="Content Placeholder 2"/>
          <p:cNvSpPr>
            <a:spLocks noGrp="1"/>
          </p:cNvSpPr>
          <p:nvPr>
            <p:ph idx="1"/>
          </p:nvPr>
        </p:nvSpPr>
        <p:spPr/>
        <p:txBody>
          <a:bodyPr/>
          <a:lstStyle/>
          <a:p>
            <a:pPr algn="ctr"/>
            <a:r>
              <a:rPr lang="fa-IR" sz="3200" dirty="0" smtClean="0"/>
              <a:t>يُنَبَّؤُا الْإِنْسانُ يَوْمَئِذٍ بِما قَدَّمَ وَ أَخَّرَ (13</a:t>
            </a:r>
            <a:r>
              <a:rPr lang="fa-IR" sz="3200" dirty="0" smtClean="0"/>
              <a:t>)</a:t>
            </a:r>
          </a:p>
          <a:p>
            <a:pPr algn="ctr"/>
            <a:endParaRPr lang="fa-IR" dirty="0" smtClean="0"/>
          </a:p>
          <a:p>
            <a:pPr algn="ctr"/>
            <a:r>
              <a:rPr lang="fa-IR" dirty="0" smtClean="0">
                <a:solidFill>
                  <a:schemeClr val="accent3">
                    <a:lumMod val="40000"/>
                    <a:lumOff val="60000"/>
                  </a:schemeClr>
                </a:solidFill>
              </a:rPr>
              <a:t>و در آن روز انسان را از تمام كارهايى كه از پيش يا پس فرستاده آگاه مى‏كنند! (13)</a:t>
            </a:r>
            <a:endParaRPr lang="en-US" dirty="0">
              <a:solidFill>
                <a:schemeClr val="accent3">
                  <a:lumMod val="40000"/>
                  <a:lumOff val="60000"/>
                </a:schemeClr>
              </a:solidFill>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chemeClr val="accent2">
                    <a:lumMod val="40000"/>
                    <a:lumOff val="60000"/>
                  </a:schemeClr>
                </a:solidFill>
              </a:rPr>
              <a:t>پیام آیات 12 یس و 13 قیامت</a:t>
            </a:r>
            <a:endParaRPr lang="en-US" dirty="0">
              <a:solidFill>
                <a:schemeClr val="accent2">
                  <a:lumMod val="40000"/>
                  <a:lumOff val="60000"/>
                </a:schemeClr>
              </a:solidFill>
            </a:endParaRPr>
          </a:p>
        </p:txBody>
      </p:sp>
      <p:sp>
        <p:nvSpPr>
          <p:cNvPr id="3" name="Content Placeholder 2"/>
          <p:cNvSpPr>
            <a:spLocks noGrp="1"/>
          </p:cNvSpPr>
          <p:nvPr>
            <p:ph idx="1"/>
          </p:nvPr>
        </p:nvSpPr>
        <p:spPr/>
        <p:txBody>
          <a:bodyPr>
            <a:normAutofit lnSpcReduction="10000"/>
          </a:bodyPr>
          <a:lstStyle/>
          <a:p>
            <a:r>
              <a:rPr lang="fa-IR" dirty="0" smtClean="0">
                <a:solidFill>
                  <a:srgbClr val="92D050"/>
                </a:solidFill>
              </a:rPr>
              <a:t>1-ارتباط عالم برزخ با دنیا،پس از مرگ همچنان برقرار است و پرونده ی اعمال انسان با مرگ بسته نمیشود و بر آن افزوده می گردد.</a:t>
            </a:r>
          </a:p>
          <a:p>
            <a:r>
              <a:rPr lang="fa-IR" dirty="0" smtClean="0">
                <a:solidFill>
                  <a:schemeClr val="accent1">
                    <a:lumMod val="40000"/>
                    <a:lumOff val="60000"/>
                  </a:schemeClr>
                </a:solidFill>
              </a:rPr>
              <a:t>2-اعمال انسان 2 گونه است.:</a:t>
            </a:r>
          </a:p>
          <a:p>
            <a:r>
              <a:rPr lang="fa-IR" dirty="0" smtClean="0">
                <a:solidFill>
                  <a:schemeClr val="accent5">
                    <a:lumMod val="40000"/>
                    <a:lumOff val="60000"/>
                  </a:schemeClr>
                </a:solidFill>
              </a:rPr>
              <a:t>الف)اعمال ماتقدم:اعمالی که آثار دنیایی آن پیش از مرگ در پرونده اعمال فرد ثبت شده است و با مرگ آن پرونده بسته میشود.</a:t>
            </a:r>
            <a:br>
              <a:rPr lang="fa-IR" dirty="0" smtClean="0">
                <a:solidFill>
                  <a:schemeClr val="accent5">
                    <a:lumMod val="40000"/>
                    <a:lumOff val="60000"/>
                  </a:schemeClr>
                </a:solidFill>
              </a:rPr>
            </a:br>
            <a:r>
              <a:rPr lang="fa-IR" dirty="0" smtClean="0">
                <a:solidFill>
                  <a:schemeClr val="accent5">
                    <a:lumMod val="40000"/>
                    <a:lumOff val="60000"/>
                  </a:schemeClr>
                </a:solidFill>
              </a:rPr>
              <a:t>مثل نماز</a:t>
            </a:r>
          </a:p>
          <a:p>
            <a:r>
              <a:rPr lang="fa-IR" dirty="0" smtClean="0">
                <a:solidFill>
                  <a:srgbClr val="FDA7ED"/>
                </a:solidFill>
              </a:rPr>
              <a:t>ب)اعمال ماتاخر:اعمالی که آثار آن بعد از مرگ برجای می ماند و با آن که فرد از دنیا رفته است آثار آن عمل همچنان در پرونده اش ثبت می گردد.مثل ساختن مسجد،صدقه ی جاریه و فرزند صالح</a:t>
            </a: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467368"/>
          </a:xfrm>
        </p:spPr>
        <p:txBody>
          <a:bodyPr/>
          <a:lstStyle/>
          <a:p>
            <a:pPr algn="ctr"/>
            <a:r>
              <a:rPr lang="fa-IR" dirty="0" smtClean="0"/>
              <a:t>رسول خدا می فرماید:«هرکس سنت و روش نیکی را در جامعه جاری سازد تا وقتی که در دنیا مردمی به آن سنت عمل می کنند ثواب آن اعمال را به حساب این شخص هم میگذارند بدون این که از اجر انجام دهنده آن کم کنند و هر کس سنت زشتی را در بین مردم باب کند،تا وقتی که مردمی بدان عمل میکنند آن را به حساب او نیز میگذارند بدون این که از گناه عامل آن کم کنند»</a:t>
            </a:r>
          </a:p>
          <a:p>
            <a:pPr algn="ctr"/>
            <a:endParaRPr lang="fa-IR" dirty="0" smtClean="0"/>
          </a:p>
          <a:p>
            <a:pPr algn="ctr"/>
            <a:r>
              <a:rPr lang="fa-IR" sz="3200" dirty="0" smtClean="0">
                <a:solidFill>
                  <a:schemeClr val="accent2">
                    <a:lumMod val="60000"/>
                    <a:lumOff val="40000"/>
                  </a:schemeClr>
                </a:solidFill>
              </a:rPr>
              <a:t>این روایت نیز شاهدی بر اعمال ماتاخر انسان است.</a:t>
            </a:r>
            <a:endParaRPr lang="en-US" sz="3200" dirty="0">
              <a:solidFill>
                <a:schemeClr val="accent2">
                  <a:lumMod val="60000"/>
                  <a:lumOff val="40000"/>
                </a:schemeClr>
              </a:solidFill>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467368"/>
          </a:xfrm>
        </p:spPr>
        <p:txBody>
          <a:bodyPr/>
          <a:lstStyle/>
          <a:p>
            <a:r>
              <a:rPr lang="fa-IR" dirty="0" smtClean="0"/>
              <a:t>امام صادق(ع) فرمود:</a:t>
            </a:r>
          </a:p>
          <a:p>
            <a:r>
              <a:rPr lang="fa-IR" dirty="0" smtClean="0"/>
              <a:t>6 چیز است که مومن بعد از مرگ نیز از آن ها بهره مند میشود:</a:t>
            </a:r>
          </a:p>
          <a:p>
            <a:r>
              <a:rPr lang="fa-IR" dirty="0" smtClean="0"/>
              <a:t>1)فرزند صالحی که برای او طلب مغفرت کند</a:t>
            </a:r>
          </a:p>
          <a:p>
            <a:r>
              <a:rPr lang="fa-IR" dirty="0" smtClean="0"/>
              <a:t>2)کتاب قرآنی که از آن قرائت شود</a:t>
            </a:r>
          </a:p>
          <a:p>
            <a:r>
              <a:rPr lang="fa-IR" dirty="0" smtClean="0"/>
              <a:t>3)چاه آبی که حفر کرده و به مردم آب میدهد</a:t>
            </a:r>
          </a:p>
          <a:p>
            <a:r>
              <a:rPr lang="fa-IR" dirty="0" smtClean="0"/>
              <a:t>4)درختی که کاشته است</a:t>
            </a:r>
          </a:p>
          <a:p>
            <a:r>
              <a:rPr lang="fa-IR" dirty="0" smtClean="0"/>
              <a:t>5)آبی که برای خیرات جاری کرده است</a:t>
            </a:r>
          </a:p>
          <a:p>
            <a:r>
              <a:rPr lang="fa-IR" dirty="0" smtClean="0"/>
              <a:t>6)روش پسندیده ای که بنا نهاده و دیگران پس از وی آن را ادامه میدهند.</a:t>
            </a:r>
            <a:endParaRPr lang="en-US" dirty="0"/>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آیات 99 و 100 مومنون</a:t>
            </a:r>
            <a:endParaRPr lang="en-US" dirty="0"/>
          </a:p>
        </p:txBody>
      </p:sp>
      <p:sp>
        <p:nvSpPr>
          <p:cNvPr id="3" name="Content Placeholder 2"/>
          <p:cNvSpPr>
            <a:spLocks noGrp="1"/>
          </p:cNvSpPr>
          <p:nvPr>
            <p:ph idx="1"/>
          </p:nvPr>
        </p:nvSpPr>
        <p:spPr/>
        <p:txBody>
          <a:bodyPr>
            <a:normAutofit fontScale="92500" lnSpcReduction="10000"/>
          </a:bodyPr>
          <a:lstStyle/>
          <a:p>
            <a:pPr algn="ctr"/>
            <a:r>
              <a:rPr lang="fa-IR" sz="3200" dirty="0" smtClean="0"/>
              <a:t>حَتَّى إِذا جاءَ أَحَدَهُمُ الْمَوْتُ قالَ رَبِّ ارْجِعُونِ (99)</a:t>
            </a:r>
          </a:p>
          <a:p>
            <a:pPr algn="ctr"/>
            <a:r>
              <a:rPr lang="fa-IR" sz="3200" dirty="0" smtClean="0"/>
              <a:t>لَعَلِّي أَعْمَلُ صالِحاً فيما تَرَكْتُ كَلاَّ إِنَّها كَلِمَةٌ هُوَ قائِلُها وَ مِنْ وَرائِهِمْ بَرْزَخٌ إِلى‏ يَوْمِ يُبْعَثُونَ (100</a:t>
            </a:r>
            <a:r>
              <a:rPr lang="fa-IR" sz="3200" dirty="0" smtClean="0"/>
              <a:t>)</a:t>
            </a:r>
          </a:p>
          <a:p>
            <a:pPr algn="ctr"/>
            <a:endParaRPr lang="fa-IR" dirty="0" smtClean="0"/>
          </a:p>
          <a:p>
            <a:pPr algn="ctr"/>
            <a:r>
              <a:rPr lang="fa-IR" dirty="0" smtClean="0">
                <a:solidFill>
                  <a:srgbClr val="92D050"/>
                </a:solidFill>
              </a:rPr>
              <a:t> (آنها هم چنان به راه غلط خود ادامه مى‏دهند) تا زمانى كه مرگ يكى از آنان فرارسد، مى‏گويد: «پروردگار من! مرا بازگردانيد! (99</a:t>
            </a:r>
            <a:r>
              <a:rPr lang="fa-IR" dirty="0" smtClean="0">
                <a:solidFill>
                  <a:srgbClr val="92D050"/>
                </a:solidFill>
              </a:rPr>
              <a:t>)</a:t>
            </a:r>
          </a:p>
          <a:p>
            <a:pPr algn="ctr"/>
            <a:r>
              <a:rPr lang="fa-IR" dirty="0" smtClean="0">
                <a:solidFill>
                  <a:srgbClr val="92D050"/>
                </a:solidFill>
              </a:rPr>
              <a:t>شايد در آنچه ترك كردم (و كوتاهى نمودم) عمل صالحى انجام دهم!» (ولى به او مى‏گويند:) چنين نيست! اين سخنى است كه او به زبان مى‏گويد (و اگر بازگردد، كارش همچون گذشته است)! و پشت سر آنان برزخى است تا روزى كه برانگيخته شوند! (100)</a:t>
            </a:r>
            <a:endParaRPr lang="en-US" dirty="0">
              <a:solidFill>
                <a:srgbClr val="92D050"/>
              </a:solidFill>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wipe(down)">
                                      <p:cBhvr>
                                        <p:cTn id="43" dur="580">
                                          <p:stCondLst>
                                            <p:cond delay="0"/>
                                          </p:stCondLst>
                                        </p:cTn>
                                        <p:tgtEl>
                                          <p:spTgt spid="3">
                                            <p:txEl>
                                              <p:pRg st="3" end="3"/>
                                            </p:txEl>
                                          </p:spTgt>
                                        </p:tgtEl>
                                      </p:cBhvr>
                                    </p:animEffect>
                                    <p:anim calcmode="lin" valueType="num">
                                      <p:cBhvr>
                                        <p:cTn id="44"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3" end="3"/>
                                            </p:txEl>
                                          </p:spTgt>
                                        </p:tgtEl>
                                      </p:cBhvr>
                                      <p:to x="100000" y="60000"/>
                                    </p:animScale>
                                    <p:animScale>
                                      <p:cBhvr>
                                        <p:cTn id="50" dur="166" decel="50000">
                                          <p:stCondLst>
                                            <p:cond delay="676"/>
                                          </p:stCondLst>
                                        </p:cTn>
                                        <p:tgtEl>
                                          <p:spTgt spid="3">
                                            <p:txEl>
                                              <p:pRg st="3" end="3"/>
                                            </p:txEl>
                                          </p:spTgt>
                                        </p:tgtEl>
                                      </p:cBhvr>
                                      <p:to x="100000" y="100000"/>
                                    </p:animScale>
                                    <p:animScale>
                                      <p:cBhvr>
                                        <p:cTn id="51" dur="26">
                                          <p:stCondLst>
                                            <p:cond delay="1312"/>
                                          </p:stCondLst>
                                        </p:cTn>
                                        <p:tgtEl>
                                          <p:spTgt spid="3">
                                            <p:txEl>
                                              <p:pRg st="3" end="3"/>
                                            </p:txEl>
                                          </p:spTgt>
                                        </p:tgtEl>
                                      </p:cBhvr>
                                      <p:to x="100000" y="80000"/>
                                    </p:animScale>
                                    <p:animScale>
                                      <p:cBhvr>
                                        <p:cTn id="52" dur="166" decel="50000">
                                          <p:stCondLst>
                                            <p:cond delay="1338"/>
                                          </p:stCondLst>
                                        </p:cTn>
                                        <p:tgtEl>
                                          <p:spTgt spid="3">
                                            <p:txEl>
                                              <p:pRg st="3" end="3"/>
                                            </p:txEl>
                                          </p:spTgt>
                                        </p:tgtEl>
                                      </p:cBhvr>
                                      <p:to x="100000" y="100000"/>
                                    </p:animScale>
                                    <p:animScale>
                                      <p:cBhvr>
                                        <p:cTn id="53" dur="26">
                                          <p:stCondLst>
                                            <p:cond delay="1642"/>
                                          </p:stCondLst>
                                        </p:cTn>
                                        <p:tgtEl>
                                          <p:spTgt spid="3">
                                            <p:txEl>
                                              <p:pRg st="3" end="3"/>
                                            </p:txEl>
                                          </p:spTgt>
                                        </p:tgtEl>
                                      </p:cBhvr>
                                      <p:to x="100000" y="90000"/>
                                    </p:animScale>
                                    <p:animScale>
                                      <p:cBhvr>
                                        <p:cTn id="54" dur="166" decel="50000">
                                          <p:stCondLst>
                                            <p:cond delay="1668"/>
                                          </p:stCondLst>
                                        </p:cTn>
                                        <p:tgtEl>
                                          <p:spTgt spid="3">
                                            <p:txEl>
                                              <p:pRg st="3" end="3"/>
                                            </p:txEl>
                                          </p:spTgt>
                                        </p:tgtEl>
                                      </p:cBhvr>
                                      <p:to x="100000" y="100000"/>
                                    </p:animScale>
                                    <p:animScale>
                                      <p:cBhvr>
                                        <p:cTn id="55" dur="26">
                                          <p:stCondLst>
                                            <p:cond delay="1808"/>
                                          </p:stCondLst>
                                        </p:cTn>
                                        <p:tgtEl>
                                          <p:spTgt spid="3">
                                            <p:txEl>
                                              <p:pRg st="3" end="3"/>
                                            </p:txEl>
                                          </p:spTgt>
                                        </p:tgtEl>
                                      </p:cBhvr>
                                      <p:to x="100000" y="95000"/>
                                    </p:animScale>
                                    <p:animScale>
                                      <p:cBhvr>
                                        <p:cTn id="56" dur="166" decel="50000">
                                          <p:stCondLst>
                                            <p:cond delay="1834"/>
                                          </p:stCondLst>
                                        </p:cTn>
                                        <p:tgtEl>
                                          <p:spTgt spid="3">
                                            <p:txEl>
                                              <p:pRg st="3" end="3"/>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4" end="4"/>
                                            </p:txEl>
                                          </p:spTgt>
                                        </p:tgtEl>
                                        <p:attrNameLst>
                                          <p:attrName>style.visibility</p:attrName>
                                        </p:attrNameLst>
                                      </p:cBhvr>
                                      <p:to>
                                        <p:strVal val="visible"/>
                                      </p:to>
                                    </p:set>
                                    <p:animEffect transition="in" filter="wipe(down)">
                                      <p:cBhvr>
                                        <p:cTn id="61" dur="580">
                                          <p:stCondLst>
                                            <p:cond delay="0"/>
                                          </p:stCondLst>
                                        </p:cTn>
                                        <p:tgtEl>
                                          <p:spTgt spid="3">
                                            <p:txEl>
                                              <p:pRg st="4" end="4"/>
                                            </p:txEl>
                                          </p:spTgt>
                                        </p:tgtEl>
                                      </p:cBhvr>
                                    </p:animEffect>
                                    <p:anim calcmode="lin" valueType="num">
                                      <p:cBhvr>
                                        <p:cTn id="6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4" end="4"/>
                                            </p:txEl>
                                          </p:spTgt>
                                        </p:tgtEl>
                                      </p:cBhvr>
                                      <p:to x="100000" y="60000"/>
                                    </p:animScale>
                                    <p:animScale>
                                      <p:cBhvr>
                                        <p:cTn id="68" dur="166" decel="50000">
                                          <p:stCondLst>
                                            <p:cond delay="676"/>
                                          </p:stCondLst>
                                        </p:cTn>
                                        <p:tgtEl>
                                          <p:spTgt spid="3">
                                            <p:txEl>
                                              <p:pRg st="4" end="4"/>
                                            </p:txEl>
                                          </p:spTgt>
                                        </p:tgtEl>
                                      </p:cBhvr>
                                      <p:to x="100000" y="100000"/>
                                    </p:animScale>
                                    <p:animScale>
                                      <p:cBhvr>
                                        <p:cTn id="69" dur="26">
                                          <p:stCondLst>
                                            <p:cond delay="1312"/>
                                          </p:stCondLst>
                                        </p:cTn>
                                        <p:tgtEl>
                                          <p:spTgt spid="3">
                                            <p:txEl>
                                              <p:pRg st="4" end="4"/>
                                            </p:txEl>
                                          </p:spTgt>
                                        </p:tgtEl>
                                      </p:cBhvr>
                                      <p:to x="100000" y="80000"/>
                                    </p:animScale>
                                    <p:animScale>
                                      <p:cBhvr>
                                        <p:cTn id="70" dur="166" decel="50000">
                                          <p:stCondLst>
                                            <p:cond delay="1338"/>
                                          </p:stCondLst>
                                        </p:cTn>
                                        <p:tgtEl>
                                          <p:spTgt spid="3">
                                            <p:txEl>
                                              <p:pRg st="4" end="4"/>
                                            </p:txEl>
                                          </p:spTgt>
                                        </p:tgtEl>
                                      </p:cBhvr>
                                      <p:to x="100000" y="100000"/>
                                    </p:animScale>
                                    <p:animScale>
                                      <p:cBhvr>
                                        <p:cTn id="71" dur="26">
                                          <p:stCondLst>
                                            <p:cond delay="1642"/>
                                          </p:stCondLst>
                                        </p:cTn>
                                        <p:tgtEl>
                                          <p:spTgt spid="3">
                                            <p:txEl>
                                              <p:pRg st="4" end="4"/>
                                            </p:txEl>
                                          </p:spTgt>
                                        </p:tgtEl>
                                      </p:cBhvr>
                                      <p:to x="100000" y="90000"/>
                                    </p:animScale>
                                    <p:animScale>
                                      <p:cBhvr>
                                        <p:cTn id="72" dur="166" decel="50000">
                                          <p:stCondLst>
                                            <p:cond delay="1668"/>
                                          </p:stCondLst>
                                        </p:cTn>
                                        <p:tgtEl>
                                          <p:spTgt spid="3">
                                            <p:txEl>
                                              <p:pRg st="4" end="4"/>
                                            </p:txEl>
                                          </p:spTgt>
                                        </p:tgtEl>
                                      </p:cBhvr>
                                      <p:to x="100000" y="100000"/>
                                    </p:animScale>
                                    <p:animScale>
                                      <p:cBhvr>
                                        <p:cTn id="73" dur="26">
                                          <p:stCondLst>
                                            <p:cond delay="1808"/>
                                          </p:stCondLst>
                                        </p:cTn>
                                        <p:tgtEl>
                                          <p:spTgt spid="3">
                                            <p:txEl>
                                              <p:pRg st="4" end="4"/>
                                            </p:txEl>
                                          </p:spTgt>
                                        </p:tgtEl>
                                      </p:cBhvr>
                                      <p:to x="100000" y="95000"/>
                                    </p:animScale>
                                    <p:animScale>
                                      <p:cBhvr>
                                        <p:cTn id="74"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467368"/>
          </a:xfrm>
        </p:spPr>
        <p:txBody>
          <a:bodyPr/>
          <a:lstStyle/>
          <a:p>
            <a:pPr algn="ctr"/>
            <a:r>
              <a:rPr lang="fa-IR" dirty="0" smtClean="0"/>
              <a:t>داستان گفتگوی پیامبر با کشتگان بدر«ای فلان،ای فلان،آن چه پروردگارمان به ما وعده داده بود،حق یافتیم،آیا شما نیز آنچه پروردگارتان وعده داده بود،حق یافتید؟؟»</a:t>
            </a:r>
          </a:p>
          <a:p>
            <a:pPr algn="ctr"/>
            <a:r>
              <a:rPr lang="fa-IR" dirty="0" smtClean="0"/>
              <a:t>پاسخ پیامبر به اعتراض افراد به گفتگو با مردگان«قسم به کسی که جانم در دست اوست ایشان به این کلام از شما شنواترند و فقط بر پاسخ دادن توانا نیستند»</a:t>
            </a:r>
          </a:p>
          <a:p>
            <a:pPr algn="ctr"/>
            <a:r>
              <a:rPr lang="fa-IR" dirty="0" smtClean="0">
                <a:solidFill>
                  <a:schemeClr val="accent3">
                    <a:lumMod val="60000"/>
                    <a:lumOff val="40000"/>
                  </a:schemeClr>
                </a:solidFill>
              </a:rPr>
              <a:t>نشان از ادامه حیات انسان ها پس از مرگ و قبل از قیامت می باشد</a:t>
            </a:r>
            <a:endParaRPr lang="en-US" dirty="0">
              <a:solidFill>
                <a:schemeClr val="accent3">
                  <a:lumMod val="60000"/>
                  <a:lumOff val="40000"/>
                </a:schemeClr>
              </a:solidFill>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chemeClr val="accent2">
                    <a:lumMod val="40000"/>
                    <a:lumOff val="60000"/>
                  </a:schemeClr>
                </a:solidFill>
              </a:rPr>
              <a:t>پیام آیات 99 و 100 مومنون</a:t>
            </a:r>
            <a:endParaRPr lang="en-US" dirty="0">
              <a:solidFill>
                <a:schemeClr val="accent2">
                  <a:lumMod val="40000"/>
                  <a:lumOff val="60000"/>
                </a:schemeClr>
              </a:solidFill>
            </a:endParaRPr>
          </a:p>
        </p:txBody>
      </p:sp>
      <p:sp>
        <p:nvSpPr>
          <p:cNvPr id="3" name="Content Placeholder 2"/>
          <p:cNvSpPr>
            <a:spLocks noGrp="1"/>
          </p:cNvSpPr>
          <p:nvPr>
            <p:ph idx="1"/>
          </p:nvPr>
        </p:nvSpPr>
        <p:spPr/>
        <p:txBody>
          <a:bodyPr>
            <a:normAutofit/>
          </a:bodyPr>
          <a:lstStyle/>
          <a:p>
            <a:r>
              <a:rPr lang="fa-IR" sz="3200" dirty="0" smtClean="0">
                <a:solidFill>
                  <a:schemeClr val="accent5">
                    <a:lumMod val="40000"/>
                    <a:lumOff val="60000"/>
                  </a:schemeClr>
                </a:solidFill>
              </a:rPr>
              <a:t>1-عالمی پس از مرگ وجود دارد به نام برزخ</a:t>
            </a:r>
          </a:p>
          <a:p>
            <a:r>
              <a:rPr lang="fa-IR" sz="3200" dirty="0" smtClean="0">
                <a:solidFill>
                  <a:schemeClr val="accent4">
                    <a:lumMod val="60000"/>
                    <a:lumOff val="40000"/>
                  </a:schemeClr>
                </a:solidFill>
              </a:rPr>
              <a:t>2-برزخ به معنای فاصله و حایل میان 2 چیز است و عالم برزخ نیز میان زندگی دنیایی و حیات اخروی قرار گرفته و انسان پس از مرگ وارد آن میشود و تا قیامت در آن می ماند.</a:t>
            </a: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آیه 97 نساء</a:t>
            </a:r>
            <a:endParaRPr lang="en-US" dirty="0"/>
          </a:p>
        </p:txBody>
      </p:sp>
      <p:sp>
        <p:nvSpPr>
          <p:cNvPr id="3" name="Content Placeholder 2"/>
          <p:cNvSpPr>
            <a:spLocks noGrp="1"/>
          </p:cNvSpPr>
          <p:nvPr>
            <p:ph idx="1"/>
          </p:nvPr>
        </p:nvSpPr>
        <p:spPr/>
        <p:txBody>
          <a:bodyPr>
            <a:normAutofit fontScale="92500" lnSpcReduction="20000"/>
          </a:bodyPr>
          <a:lstStyle/>
          <a:p>
            <a:pPr algn="ctr"/>
            <a:r>
              <a:rPr lang="fa-IR" sz="3500" dirty="0" smtClean="0"/>
              <a:t>إِنَّ الَّذينَ تَوَفَّاهُمُ الْمَلائِكَةُ ظالِمي‏ أَنْفُسِهِمْ قالُوا فيمَ كُنْتُمْ قالُوا كُنَّا مُسْتَضْعَفينَ فِي الْأَرْضِ قالُوا أَ لَمْ تَكُنْ أَرْضُ اللَّهِ واسِعَةً فَتُهاجِرُوا فيها فَأُولئِكَ مَأْواهُمْ جَهَنَّمُ وَ ساءَتْ مَصيراً (97</a:t>
            </a:r>
            <a:r>
              <a:rPr lang="fa-IR" sz="3500" dirty="0" smtClean="0"/>
              <a:t>)</a:t>
            </a:r>
          </a:p>
          <a:p>
            <a:pPr algn="ctr"/>
            <a:endParaRPr lang="fa-IR" dirty="0" smtClean="0"/>
          </a:p>
          <a:p>
            <a:pPr algn="ctr"/>
            <a:r>
              <a:rPr lang="fa-IR" dirty="0" smtClean="0">
                <a:solidFill>
                  <a:schemeClr val="accent2">
                    <a:lumMod val="40000"/>
                    <a:lumOff val="60000"/>
                  </a:schemeClr>
                </a:solidFill>
              </a:rPr>
              <a:t>كسانى كه فرشتگان (قبض ارواح)، روح آنها را گرفتند در حالى كه به خويشتن ستم كرده بودند، به آنها گفتند: «شما در چه حالى بوديد؟ (و چرا با اينكه مسلمان بوديد، در صفِ كفّار جاى داشتيد؟!)» گفتند: «ما در سرزمين خود، تحت فشار و مستضعف بوديم.» آنها [فرشتگان‏] گفتند: «مگر سرزمين خدا، پهناور نبود كه مهاجرت كنيد؟!» آنها (عذرى نداشتند، و) جايگاهشان دوزخ است، و سرانجام بدى دارند. (97)</a:t>
            </a:r>
            <a:endParaRPr lang="en-US" dirty="0">
              <a:solidFill>
                <a:schemeClr val="accent2">
                  <a:lumMod val="40000"/>
                  <a:lumOff val="60000"/>
                </a:schemeClr>
              </a:solidFill>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3">
                                            <p:txEl>
                                              <p:pRg st="0" end="0"/>
                                            </p:txEl>
                                          </p:spTgt>
                                        </p:tgtEl>
                                        <p:attrNameLst>
                                          <p:attrName>ppt_x</p:attrName>
                                        </p:attrNameLst>
                                      </p:cBhvr>
                                    </p:anim>
                                    <p:anim from="0" to="-1.0" calcmode="lin" valueType="num">
                                      <p:cBhvr>
                                        <p:cTn id="8" dur="200" decel="50000" autoRev="1" fill="hold">
                                          <p:stCondLst>
                                            <p:cond delay="600"/>
                                          </p:stCondLst>
                                        </p:cTn>
                                        <p:tgtEl>
                                          <p:spTgt spid="3">
                                            <p:txEl>
                                              <p:pRg st="0" end="0"/>
                                            </p:txEl>
                                          </p:spTgt>
                                        </p:tgtEl>
                                        <p:attrNameLst>
                                          <p:attrName>xshear</p:attrName>
                                        </p:attrNameLst>
                                      </p:cBhvr>
                                    </p:anim>
                                    <p:animScale>
                                      <p:cBhvr>
                                        <p:cTn id="9" dur="200" decel="100000" autoRev="1" fill="hold">
                                          <p:stCondLst>
                                            <p:cond delay="600"/>
                                          </p:stCondLst>
                                        </p:cTn>
                                        <p:tgtEl>
                                          <p:spTgt spid="3">
                                            <p:txEl>
                                              <p:pRg st="0" end="0"/>
                                            </p:txEl>
                                          </p:spTgt>
                                        </p:tgtEl>
                                      </p:cBhvr>
                                      <p:from x="100000" y="100000"/>
                                      <p:to x="80000" y="100000"/>
                                    </p:animScale>
                                    <p:anim by="(#ppt_h/3+#ppt_w*0.1)" calcmode="lin" valueType="num">
                                      <p:cBhvr additive="sum">
                                        <p:cTn id="10" dur="200" decel="100000" autoRev="1" fill="hold">
                                          <p:stCondLst>
                                            <p:cond delay="600"/>
                                          </p:stCondLst>
                                        </p:cTn>
                                        <p:tgtEl>
                                          <p:spTgt spid="3">
                                            <p:txEl>
                                              <p:pRg st="0" end="0"/>
                                            </p:txEl>
                                          </p:spTgt>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from="(-#ppt_w/2)" to="(#ppt_x)" calcmode="lin" valueType="num">
                                      <p:cBhvr>
                                        <p:cTn id="15" dur="600" fill="hold">
                                          <p:stCondLst>
                                            <p:cond delay="0"/>
                                          </p:stCondLst>
                                        </p:cTn>
                                        <p:tgtEl>
                                          <p:spTgt spid="3">
                                            <p:txEl>
                                              <p:pRg st="2" end="2"/>
                                            </p:txEl>
                                          </p:spTgt>
                                        </p:tgtEl>
                                        <p:attrNameLst>
                                          <p:attrName>ppt_x</p:attrName>
                                        </p:attrNameLst>
                                      </p:cBhvr>
                                    </p:anim>
                                    <p:anim from="0" to="-1.0" calcmode="lin" valueType="num">
                                      <p:cBhvr>
                                        <p:cTn id="16" dur="200" decel="50000" autoRev="1" fill="hold">
                                          <p:stCondLst>
                                            <p:cond delay="600"/>
                                          </p:stCondLst>
                                        </p:cTn>
                                        <p:tgtEl>
                                          <p:spTgt spid="3">
                                            <p:txEl>
                                              <p:pRg st="2" end="2"/>
                                            </p:txEl>
                                          </p:spTgt>
                                        </p:tgtEl>
                                        <p:attrNameLst>
                                          <p:attrName>xshear</p:attrName>
                                        </p:attrNameLst>
                                      </p:cBhvr>
                                    </p:anim>
                                    <p:animScale>
                                      <p:cBhvr>
                                        <p:cTn id="17" dur="200" decel="100000" autoRev="1" fill="hold">
                                          <p:stCondLst>
                                            <p:cond delay="600"/>
                                          </p:stCondLst>
                                        </p:cTn>
                                        <p:tgtEl>
                                          <p:spTgt spid="3">
                                            <p:txEl>
                                              <p:pRg st="2" end="2"/>
                                            </p:txEl>
                                          </p:spTgt>
                                        </p:tgtEl>
                                      </p:cBhvr>
                                      <p:from x="100000" y="100000"/>
                                      <p:to x="80000" y="100000"/>
                                    </p:animScale>
                                    <p:anim by="(#ppt_h/3+#ppt_w*0.1)" calcmode="lin" valueType="num">
                                      <p:cBhvr additive="sum">
                                        <p:cTn id="18" dur="200" decel="100000" autoRev="1" fill="hold">
                                          <p:stCondLst>
                                            <p:cond delay="600"/>
                                          </p:stCondLst>
                                        </p:cTn>
                                        <p:tgtEl>
                                          <p:spTgt spid="3">
                                            <p:txEl>
                                              <p:pRg st="2" end="2"/>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chemeClr val="accent2">
                    <a:lumMod val="40000"/>
                    <a:lumOff val="60000"/>
                  </a:schemeClr>
                </a:solidFill>
              </a:rPr>
              <a:t>پیام آیه 97 نساء</a:t>
            </a:r>
            <a:endParaRPr lang="en-US" dirty="0">
              <a:solidFill>
                <a:schemeClr val="accent2">
                  <a:lumMod val="40000"/>
                  <a:lumOff val="60000"/>
                </a:schemeClr>
              </a:solidFill>
            </a:endParaRPr>
          </a:p>
        </p:txBody>
      </p:sp>
      <p:sp>
        <p:nvSpPr>
          <p:cNvPr id="3" name="Content Placeholder 2"/>
          <p:cNvSpPr>
            <a:spLocks noGrp="1"/>
          </p:cNvSpPr>
          <p:nvPr>
            <p:ph idx="1"/>
          </p:nvPr>
        </p:nvSpPr>
        <p:spPr/>
        <p:txBody>
          <a:bodyPr/>
          <a:lstStyle/>
          <a:p>
            <a:r>
              <a:rPr lang="fa-IR" dirty="0" smtClean="0">
                <a:solidFill>
                  <a:srgbClr val="00B0F0"/>
                </a:solidFill>
              </a:rPr>
              <a:t>1-توفی یعنی دریافت تمام و کامل یک چیز و در هنگام مرگ جسم انسان دریافت نمیشود بلکه روح اوست که دریافت میشود پس حقیقت کامل انسان روح است نه جسم او.</a:t>
            </a:r>
          </a:p>
          <a:p>
            <a:r>
              <a:rPr lang="fa-IR" dirty="0" smtClean="0">
                <a:solidFill>
                  <a:srgbClr val="FDA7ED"/>
                </a:solidFill>
              </a:rPr>
              <a:t>2-آنان که در دنیا قصور کردند و ضعف خود را بهانه نمودند این بهانه پذیرفته نیست و جایگاه بدی خواهند داشت.</a:t>
            </a:r>
            <a:endParaRPr lang="en-US" dirty="0">
              <a:solidFill>
                <a:srgbClr val="FDA7ED"/>
              </a:solidFill>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آیه 32 نحل</a:t>
            </a:r>
            <a:endParaRPr lang="en-US" dirty="0"/>
          </a:p>
        </p:txBody>
      </p:sp>
      <p:sp>
        <p:nvSpPr>
          <p:cNvPr id="3" name="Content Placeholder 2"/>
          <p:cNvSpPr>
            <a:spLocks noGrp="1"/>
          </p:cNvSpPr>
          <p:nvPr>
            <p:ph idx="1"/>
          </p:nvPr>
        </p:nvSpPr>
        <p:spPr/>
        <p:txBody>
          <a:bodyPr/>
          <a:lstStyle/>
          <a:p>
            <a:pPr algn="ctr"/>
            <a:r>
              <a:rPr lang="fa-IR" sz="3200" dirty="0" smtClean="0"/>
              <a:t>الَّذينَ تَتَوَفَّاهُمُ الْمَلائِكَةُ طَيِّبينَ يَقُولُونَ سَلامٌ عَلَيْكُمْ ادْخُلُوا الْجَنَّةَ بِما كُنْتُمْ تَعْمَلُونَ (32</a:t>
            </a:r>
            <a:r>
              <a:rPr lang="fa-IR" sz="3200" dirty="0" smtClean="0"/>
              <a:t>)</a:t>
            </a:r>
          </a:p>
          <a:p>
            <a:pPr algn="ctr"/>
            <a:endParaRPr lang="fa-IR" dirty="0" smtClean="0"/>
          </a:p>
          <a:p>
            <a:pPr algn="ctr"/>
            <a:r>
              <a:rPr lang="fa-IR" dirty="0" smtClean="0">
                <a:solidFill>
                  <a:srgbClr val="FFC000"/>
                </a:solidFill>
              </a:rPr>
              <a:t>همانها كه فرشتگان (مرگ) روحشان را مى‏گيرند در حالى كه پاك و پاكيزه‏اند به آنها مى‏گويند: «سلام بر شما! وارد بهشت شويد به خاطر اعمالى كه انجام مى‏داديد!» (32)</a:t>
            </a:r>
            <a:endParaRPr lang="en-US" dirty="0">
              <a:solidFill>
                <a:srgbClr val="FFC000"/>
              </a:solidFill>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3">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3">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18"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chemeClr val="accent2">
                    <a:lumMod val="40000"/>
                    <a:lumOff val="60000"/>
                  </a:schemeClr>
                </a:solidFill>
              </a:rPr>
              <a:t>پیام آیه 32 نحل</a:t>
            </a:r>
            <a:endParaRPr lang="en-US" dirty="0">
              <a:solidFill>
                <a:schemeClr val="accent2">
                  <a:lumMod val="40000"/>
                  <a:lumOff val="60000"/>
                </a:schemeClr>
              </a:solidFill>
            </a:endParaRPr>
          </a:p>
        </p:txBody>
      </p:sp>
      <p:sp>
        <p:nvSpPr>
          <p:cNvPr id="3" name="Content Placeholder 2"/>
          <p:cNvSpPr>
            <a:spLocks noGrp="1"/>
          </p:cNvSpPr>
          <p:nvPr>
            <p:ph idx="1"/>
          </p:nvPr>
        </p:nvSpPr>
        <p:spPr/>
        <p:txBody>
          <a:bodyPr/>
          <a:lstStyle/>
          <a:p>
            <a:r>
              <a:rPr lang="fa-IR" dirty="0" smtClean="0">
                <a:solidFill>
                  <a:srgbClr val="92D050"/>
                </a:solidFill>
              </a:rPr>
              <a:t>1-افراد خوب نیز توسط ملائکه توفی میشوند لکن کیفیت آن متفاوت است.</a:t>
            </a:r>
          </a:p>
          <a:p>
            <a:r>
              <a:rPr lang="fa-IR" dirty="0" smtClean="0">
                <a:solidFill>
                  <a:schemeClr val="accent1">
                    <a:lumMod val="40000"/>
                    <a:lumOff val="60000"/>
                  </a:schemeClr>
                </a:solidFill>
              </a:rPr>
              <a:t>2-گفتگوی انسان با فرشتگان نشان از وجود درک و شعور انسان پس از مرگ است.بلکه این درک و شعور در حدی بالاتر از دنیا میباشد.</a:t>
            </a:r>
          </a:p>
          <a:p>
            <a:r>
              <a:rPr lang="fa-IR" dirty="0" smtClean="0">
                <a:solidFill>
                  <a:srgbClr val="FFFF00"/>
                </a:solidFill>
              </a:rPr>
              <a:t>3-بهشت ساخته اعمال خود انسان است و نتیجه ی عملکرد آدمی است</a:t>
            </a:r>
            <a:endParaRPr lang="en-US" dirty="0">
              <a:solidFill>
                <a:srgbClr val="FFFF00"/>
              </a:solidFill>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3">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3">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8" presetClass="entr" presetSubtype="0" accel="5000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4" dur="1000" fill="hold"/>
                                        <p:tgtEl>
                                          <p:spTgt spid="3">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25" dur="10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71546"/>
            <a:ext cx="8472518" cy="5253054"/>
          </a:xfrm>
        </p:spPr>
        <p:txBody>
          <a:bodyPr/>
          <a:lstStyle/>
          <a:p>
            <a:r>
              <a:rPr lang="fa-IR" dirty="0" smtClean="0"/>
              <a:t>امام صادق (ع) فرمود:«هنگامی که مرده ای را در قبر می گذارند، شخصی بر او وارد میشود و به او میگوید،ای فلان،ما در دنیا 3 چیز بودیم:</a:t>
            </a:r>
          </a:p>
          <a:p>
            <a:r>
              <a:rPr lang="fa-IR" dirty="0" smtClean="0">
                <a:solidFill>
                  <a:schemeClr val="accent3">
                    <a:lumMod val="40000"/>
                    <a:lumOff val="60000"/>
                  </a:schemeClr>
                </a:solidFill>
              </a:rPr>
              <a:t>1)رزق تو که با پایان یافتن مهلت تو قطع شد(و اینک همراه تو نیست)</a:t>
            </a:r>
          </a:p>
          <a:p>
            <a:r>
              <a:rPr lang="fa-IR" dirty="0" smtClean="0">
                <a:solidFill>
                  <a:srgbClr val="FDA7ED"/>
                </a:solidFill>
              </a:rPr>
              <a:t>2)خانواده ات،که تو را رها کردند و بازگشتند</a:t>
            </a:r>
          </a:p>
          <a:p>
            <a:r>
              <a:rPr lang="fa-IR" dirty="0" smtClean="0">
                <a:solidFill>
                  <a:schemeClr val="accent1">
                    <a:lumMod val="40000"/>
                    <a:lumOff val="60000"/>
                  </a:schemeClr>
                </a:solidFill>
              </a:rPr>
              <a:t>3)عمل تو که با تو می مانیم</a:t>
            </a:r>
          </a:p>
          <a:p>
            <a:r>
              <a:rPr lang="fa-IR" dirty="0" smtClean="0"/>
              <a:t>آگاه باش که من در میان این 3 در نزد تو از همه بی ارزش تر و سبک تر بودم.</a:t>
            </a:r>
          </a:p>
          <a:p>
            <a:pPr algn="ctr"/>
            <a:r>
              <a:rPr lang="fa-IR" i="1" dirty="0" smtClean="0">
                <a:solidFill>
                  <a:srgbClr val="92D050"/>
                </a:solidFill>
              </a:rPr>
              <a:t>این روایت بیان می دارد که علت جدانشدن عمل از انسان این است که عمل بخشی از وجود انسان است.</a:t>
            </a:r>
          </a:p>
          <a:p>
            <a:endParaRPr lang="en-US" dirty="0"/>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3">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7" fill="hold">
                      <p:stCondLst>
                        <p:cond delay="indefinite"/>
                      </p:stCondLst>
                      <p:childTnLst>
                        <p:par>
                          <p:cTn id="28" fill="hold">
                            <p:stCondLst>
                              <p:cond delay="0"/>
                            </p:stCondLst>
                            <p:childTnLst>
                              <p:par>
                                <p:cTn id="29" presetID="15"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3">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5" fill="hold">
                      <p:stCondLst>
                        <p:cond delay="indefinite"/>
                      </p:stCondLst>
                      <p:childTnLst>
                        <p:par>
                          <p:cTn id="36" fill="hold">
                            <p:stCondLst>
                              <p:cond delay="0"/>
                            </p:stCondLst>
                            <p:childTnLst>
                              <p:par>
                                <p:cTn id="37" presetID="15"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42" dur="1000" fill="hold"/>
                                        <p:tgtEl>
                                          <p:spTgt spid="3">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3" fill="hold">
                      <p:stCondLst>
                        <p:cond delay="indefinite"/>
                      </p:stCondLst>
                      <p:childTnLst>
                        <p:par>
                          <p:cTn id="44" fill="hold">
                            <p:stCondLst>
                              <p:cond delay="0"/>
                            </p:stCondLst>
                            <p:childTnLst>
                              <p:par>
                                <p:cTn id="45" presetID="15"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ppt_x</p:attrName>
                                        </p:attrNameLst>
                                      </p:cBhvr>
                                      <p:tavLst>
                                        <p:tav tm="0" fmla="#ppt_x+(cos(-2*pi*(1-$))*-#ppt_x-sin(-2*pi*(1-$))*(1-#ppt_y))*(1-$)">
                                          <p:val>
                                            <p:fltVal val="0"/>
                                          </p:val>
                                        </p:tav>
                                        <p:tav tm="100000">
                                          <p:val>
                                            <p:fltVal val="1"/>
                                          </p:val>
                                        </p:tav>
                                      </p:tavLst>
                                    </p:anim>
                                    <p:anim calcmode="lin" valueType="num">
                                      <p:cBhvr>
                                        <p:cTn id="50" dur="1000" fill="hold"/>
                                        <p:tgtEl>
                                          <p:spTgt spid="3">
                                            <p:txEl>
                                              <p:pRg st="5" end="5"/>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50</TotalTime>
  <Words>1158</Words>
  <Application>Microsoft Office PowerPoint</Application>
  <PresentationFormat>On-screen Show (4:3)</PresentationFormat>
  <Paragraphs>69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Flow</vt:lpstr>
      <vt:lpstr>به نام آرام بخش دلها دین و زندگی2 </vt:lpstr>
      <vt:lpstr>آیات 99 و 100 مومنون</vt:lpstr>
      <vt:lpstr>Slide 3</vt:lpstr>
      <vt:lpstr>پیام آیات 99 و 100 مومنون</vt:lpstr>
      <vt:lpstr>آیه 97 نساء</vt:lpstr>
      <vt:lpstr>پیام آیه 97 نساء</vt:lpstr>
      <vt:lpstr>آیه 32 نحل</vt:lpstr>
      <vt:lpstr>پیام آیه 32 نحل</vt:lpstr>
      <vt:lpstr>Slide 9</vt:lpstr>
      <vt:lpstr>آیات 45 و 46 غافر</vt:lpstr>
      <vt:lpstr>پیام آیات 45 و 46 غافر</vt:lpstr>
      <vt:lpstr>آیه 12 یس</vt:lpstr>
      <vt:lpstr>آیه 13 قیامت</vt:lpstr>
      <vt:lpstr>پیام آیات 12 یس و 13 قیامت</vt:lpstr>
      <vt:lpstr>Slide 15</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آرام بخش دلها دین و زندگی2</dc:title>
  <dc:creator>Valeh</dc:creator>
  <cp:lastModifiedBy>Valeh</cp:lastModifiedBy>
  <cp:revision>7</cp:revision>
  <dcterms:created xsi:type="dcterms:W3CDTF">2013-11-20T07:01:54Z</dcterms:created>
  <dcterms:modified xsi:type="dcterms:W3CDTF">2013-11-20T07:52:08Z</dcterms:modified>
</cp:coreProperties>
</file>