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9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30618F5E-6AEE-48D6-A4A8-9CA7871E165C}" type="datetimeFigureOut">
              <a:rPr lang="fa-IR" smtClean="0"/>
              <a:t>07/25/1436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1AB04391-B7F3-4956-882C-0ED2C3BADBBA}" type="slidenum">
              <a:rPr lang="fa-IR" smtClean="0"/>
              <a:t>‹#›</a:t>
            </a:fld>
            <a:endParaRPr lang="fa-IR"/>
          </a:p>
        </p:txBody>
      </p:sp>
    </p:spTree>
    <p:extLst>
      <p:ext uri="{BB962C8B-B14F-4D97-AF65-F5344CB8AC3E}">
        <p14:creationId xmlns:p14="http://schemas.microsoft.com/office/powerpoint/2010/main" val="330330732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1AB04391-B7F3-4956-882C-0ED2C3BADBBA}" type="slidenum">
              <a:rPr lang="fa-IR" smtClean="0"/>
              <a:t>21</a:t>
            </a:fld>
            <a:endParaRPr lang="fa-IR"/>
          </a:p>
        </p:txBody>
      </p:sp>
    </p:spTree>
    <p:extLst>
      <p:ext uri="{BB962C8B-B14F-4D97-AF65-F5344CB8AC3E}">
        <p14:creationId xmlns:p14="http://schemas.microsoft.com/office/powerpoint/2010/main" val="902867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4" name="Picture 2"/>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0" y="838200"/>
            <a:ext cx="8229600" cy="579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41901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096000"/>
          </a:xfrm>
        </p:spPr>
        <p:txBody>
          <a:bodyPr>
            <a:normAutofit/>
          </a:bodyPr>
          <a:lstStyle/>
          <a:p>
            <a:pPr algn="r">
              <a:lnSpc>
                <a:spcPct val="150000"/>
              </a:lnSpc>
            </a:pPr>
            <a:r>
              <a:rPr lang="fa-IR" sz="2400" dirty="0">
                <a:ea typeface="Calibri"/>
                <a:cs typeface="B Titr" panose="00000700000000000000" pitchFamily="2" charset="-78"/>
              </a:rPr>
              <a:t>در عين </a:t>
            </a:r>
            <a:r>
              <a:rPr lang="fa-IR" sz="2400" dirty="0" smtClean="0">
                <a:ea typeface="Calibri"/>
                <a:cs typeface="B Titr" panose="00000700000000000000" pitchFamily="2" charset="-78"/>
              </a:rPr>
              <a:t>حال </a:t>
            </a:r>
            <a:r>
              <a:rPr lang="fa-IR" sz="2400" dirty="0">
                <a:ea typeface="Calibri"/>
                <a:cs typeface="B Titr" panose="00000700000000000000" pitchFamily="2" charset="-78"/>
              </a:rPr>
              <a:t>شکل گيري </a:t>
            </a:r>
            <a:r>
              <a:rPr lang="fa-IR" sz="2400" dirty="0" smtClean="0">
                <a:ea typeface="Calibri"/>
                <a:cs typeface="B Titr" panose="00000700000000000000" pitchFamily="2" charset="-78"/>
              </a:rPr>
              <a:t> بافت </a:t>
            </a:r>
            <a:r>
              <a:rPr lang="fa-IR" sz="2400" dirty="0">
                <a:ea typeface="Calibri"/>
                <a:cs typeface="B Titr" panose="00000700000000000000" pitchFamily="2" charset="-78"/>
              </a:rPr>
              <a:t>به </a:t>
            </a:r>
            <a:r>
              <a:rPr lang="fa-IR" sz="2400" dirty="0" smtClean="0">
                <a:ea typeface="Calibri"/>
                <a:cs typeface="B Titr" panose="00000700000000000000" pitchFamily="2" charset="-78"/>
              </a:rPr>
              <a:t> نحوي </a:t>
            </a:r>
            <a:r>
              <a:rPr lang="fa-IR" sz="2400" dirty="0">
                <a:ea typeface="Calibri"/>
                <a:cs typeface="B Titr" panose="00000700000000000000" pitchFamily="2" charset="-78"/>
              </a:rPr>
              <a:t>است </a:t>
            </a:r>
            <a:r>
              <a:rPr lang="fa-IR" sz="2400" dirty="0" smtClean="0">
                <a:ea typeface="Calibri"/>
                <a:cs typeface="B Titr" panose="00000700000000000000" pitchFamily="2" charset="-78"/>
              </a:rPr>
              <a:t>که  </a:t>
            </a:r>
            <a:r>
              <a:rPr lang="fa-IR" sz="2400" dirty="0">
                <a:ea typeface="Calibri"/>
                <a:cs typeface="B Titr" panose="00000700000000000000" pitchFamily="2" charset="-78"/>
              </a:rPr>
              <a:t>در </a:t>
            </a:r>
            <a:r>
              <a:rPr lang="fa-IR" sz="2400" dirty="0" smtClean="0">
                <a:ea typeface="Calibri"/>
                <a:cs typeface="B Titr" panose="00000700000000000000" pitchFamily="2" charset="-78"/>
              </a:rPr>
              <a:t> استفاده </a:t>
            </a:r>
            <a:r>
              <a:rPr lang="fa-IR" sz="2400" dirty="0">
                <a:ea typeface="Calibri"/>
                <a:cs typeface="B Titr" panose="00000700000000000000" pitchFamily="2" charset="-78"/>
              </a:rPr>
              <a:t>از </a:t>
            </a:r>
            <a:r>
              <a:rPr lang="fa-IR" sz="2400" dirty="0" smtClean="0">
                <a:ea typeface="Calibri"/>
                <a:cs typeface="B Titr" panose="00000700000000000000" pitchFamily="2" charset="-78"/>
              </a:rPr>
              <a:t> باد </a:t>
            </a:r>
            <a:r>
              <a:rPr lang="fa-IR" sz="2400" dirty="0">
                <a:ea typeface="Calibri"/>
                <a:cs typeface="B Titr" panose="00000700000000000000" pitchFamily="2" charset="-78"/>
              </a:rPr>
              <a:t>خنک در تابستان و گرماي خورشيد در فصل زمستان </a:t>
            </a:r>
            <a:r>
              <a:rPr lang="fa-IR" sz="2400" dirty="0" smtClean="0">
                <a:ea typeface="Calibri"/>
                <a:cs typeface="B Titr" panose="00000700000000000000" pitchFamily="2" charset="-78"/>
              </a:rPr>
              <a:t>هيچ  محدوديتي  </a:t>
            </a:r>
            <a:r>
              <a:rPr lang="fa-IR" sz="2400" dirty="0">
                <a:ea typeface="Calibri"/>
                <a:cs typeface="B Titr" panose="00000700000000000000" pitchFamily="2" charset="-78"/>
              </a:rPr>
              <a:t>در بافت </a:t>
            </a:r>
            <a:r>
              <a:rPr lang="fa-IR" sz="2400" dirty="0" smtClean="0">
                <a:ea typeface="Calibri"/>
                <a:cs typeface="B Titr" panose="00000700000000000000" pitchFamily="2" charset="-78"/>
              </a:rPr>
              <a:t> ايجاد </a:t>
            </a:r>
            <a:r>
              <a:rPr lang="fa-IR" sz="2400" dirty="0">
                <a:ea typeface="Calibri"/>
                <a:cs typeface="B Titr" panose="00000700000000000000" pitchFamily="2" charset="-78"/>
              </a:rPr>
              <a:t>نشود. </a:t>
            </a:r>
            <a:r>
              <a:rPr lang="fa-IR" sz="2400" dirty="0" smtClean="0">
                <a:ea typeface="Calibri"/>
                <a:cs typeface="B Titr" panose="00000700000000000000" pitchFamily="2" charset="-78"/>
              </a:rPr>
              <a:t>  پلان ها   </a:t>
            </a:r>
            <a:r>
              <a:rPr lang="fa-IR" sz="2400" dirty="0">
                <a:ea typeface="Calibri"/>
                <a:cs typeface="B Titr" panose="00000700000000000000" pitchFamily="2" charset="-78"/>
              </a:rPr>
              <a:t>و </a:t>
            </a:r>
            <a:r>
              <a:rPr lang="fa-IR" sz="2400" dirty="0" smtClean="0">
                <a:ea typeface="Calibri"/>
                <a:cs typeface="B Titr" panose="00000700000000000000" pitchFamily="2" charset="-78"/>
              </a:rPr>
              <a:t> نقشه </a:t>
            </a:r>
            <a:r>
              <a:rPr lang="fa-IR" sz="2400" dirty="0">
                <a:ea typeface="Calibri"/>
                <a:cs typeface="B Titr" panose="00000700000000000000" pitchFamily="2" charset="-78"/>
              </a:rPr>
              <a:t>ها </a:t>
            </a:r>
            <a:r>
              <a:rPr lang="fa-IR" sz="2400" dirty="0" smtClean="0">
                <a:ea typeface="Calibri"/>
                <a:cs typeface="B Titr" panose="00000700000000000000" pitchFamily="2" charset="-78"/>
              </a:rPr>
              <a:t> در </a:t>
            </a:r>
            <a:r>
              <a:rPr lang="fa-IR" sz="2400" dirty="0">
                <a:ea typeface="Calibri"/>
                <a:cs typeface="B Titr" panose="00000700000000000000" pitchFamily="2" charset="-78"/>
              </a:rPr>
              <a:t>منطقه </a:t>
            </a:r>
            <a:r>
              <a:rPr lang="fa-IR" sz="2400" dirty="0" smtClean="0">
                <a:ea typeface="Calibri"/>
                <a:cs typeface="B Titr" panose="00000700000000000000" pitchFamily="2" charset="-78"/>
              </a:rPr>
              <a:t>گرم  </a:t>
            </a:r>
            <a:r>
              <a:rPr lang="fa-IR" sz="2400" dirty="0">
                <a:ea typeface="Calibri"/>
                <a:cs typeface="B Titr" panose="00000700000000000000" pitchFamily="2" charset="-78"/>
              </a:rPr>
              <a:t>گرم </a:t>
            </a:r>
            <a:r>
              <a:rPr lang="fa-IR" sz="2400" dirty="0" smtClean="0">
                <a:ea typeface="Calibri"/>
                <a:cs typeface="B Titr" panose="00000700000000000000" pitchFamily="2" charset="-78"/>
              </a:rPr>
              <a:t> خشک:  </a:t>
            </a:r>
            <a:r>
              <a:rPr lang="fa-IR" sz="2400" dirty="0">
                <a:ea typeface="Calibri"/>
                <a:cs typeface="B Titr" panose="00000700000000000000" pitchFamily="2" charset="-78"/>
              </a:rPr>
              <a:t>پلان هاي </a:t>
            </a:r>
            <a:r>
              <a:rPr lang="fa-IR" sz="2400" dirty="0" smtClean="0">
                <a:ea typeface="Calibri"/>
                <a:cs typeface="B Titr" panose="00000700000000000000" pitchFamily="2" charset="-78"/>
              </a:rPr>
              <a:t> متراکم </a:t>
            </a:r>
            <a:r>
              <a:rPr lang="fa-IR" sz="2400" dirty="0">
                <a:ea typeface="Calibri"/>
                <a:cs typeface="B Titr" panose="00000700000000000000" pitchFamily="2" charset="-78"/>
              </a:rPr>
              <a:t>و فشرده است و بدين طريق </a:t>
            </a:r>
            <a:r>
              <a:rPr lang="fa-IR" sz="2400" dirty="0" smtClean="0">
                <a:ea typeface="Calibri"/>
                <a:cs typeface="B Titr" panose="00000700000000000000" pitchFamily="2" charset="-78"/>
              </a:rPr>
              <a:t> سطوح  </a:t>
            </a:r>
            <a:r>
              <a:rPr lang="fa-IR" sz="2400" dirty="0">
                <a:ea typeface="Calibri"/>
                <a:cs typeface="B Titr" panose="00000700000000000000" pitchFamily="2" charset="-78"/>
              </a:rPr>
              <a:t>خارجي </a:t>
            </a:r>
            <a:r>
              <a:rPr lang="fa-IR" sz="2400" dirty="0" smtClean="0">
                <a:ea typeface="Calibri"/>
                <a:cs typeface="B Titr" panose="00000700000000000000" pitchFamily="2" charset="-78"/>
              </a:rPr>
              <a:t> ساختمان  </a:t>
            </a:r>
            <a:r>
              <a:rPr lang="fa-IR" sz="2400" dirty="0">
                <a:ea typeface="Calibri"/>
                <a:cs typeface="B Titr" panose="00000700000000000000" pitchFamily="2" charset="-78"/>
              </a:rPr>
              <a:t>نسبت به </a:t>
            </a:r>
            <a:r>
              <a:rPr lang="fa-IR" sz="2400" dirty="0" smtClean="0">
                <a:ea typeface="Calibri"/>
                <a:cs typeface="B Titr" panose="00000700000000000000" pitchFamily="2" charset="-78"/>
              </a:rPr>
              <a:t> حجم  </a:t>
            </a:r>
            <a:r>
              <a:rPr lang="fa-IR" sz="2400" dirty="0">
                <a:ea typeface="Calibri"/>
                <a:cs typeface="B Titr" panose="00000700000000000000" pitchFamily="2" charset="-78"/>
              </a:rPr>
              <a:t>آن به حداقل مي رسد, تراکم و فشردگي پلان ها و بناها ميزان تبادل حرارتي را در زمستان و تابستان به حداقل رسانده و باعث مي شود بيشترين </a:t>
            </a:r>
            <a:r>
              <a:rPr lang="fa-IR" sz="2400" dirty="0" smtClean="0">
                <a:ea typeface="Calibri"/>
                <a:cs typeface="B Titr" panose="00000700000000000000" pitchFamily="2" charset="-78"/>
              </a:rPr>
              <a:t>سايه  ممکن  </a:t>
            </a:r>
            <a:r>
              <a:rPr lang="fa-IR" sz="2400" dirty="0">
                <a:ea typeface="Calibri"/>
                <a:cs typeface="B Titr" panose="00000700000000000000" pitchFamily="2" charset="-78"/>
              </a:rPr>
              <a:t>بر روي سطوح ايجاد شود. پوشش بام در اقليم گرم و خشک: سقف و بام خانه ها از خشت خام و گل ساخته مي شود به دليل کمبود بارندگي و کمبود چوب بام خانه ها غالبا” داراي پوشش طاق و گنبد است</a:t>
            </a:r>
            <a:endParaRPr lang="fa-IR" sz="2400" dirty="0">
              <a:cs typeface="B Titr" panose="00000700000000000000" pitchFamily="2" charset="-78"/>
            </a:endParaRPr>
          </a:p>
        </p:txBody>
      </p:sp>
    </p:spTree>
    <p:extLst>
      <p:ext uri="{BB962C8B-B14F-4D97-AF65-F5344CB8AC3E}">
        <p14:creationId xmlns:p14="http://schemas.microsoft.com/office/powerpoint/2010/main" val="35158663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
            <a:ext cx="8534400" cy="6172200"/>
          </a:xfrm>
        </p:spPr>
        <p:txBody>
          <a:bodyPr>
            <a:normAutofit lnSpcReduction="10000"/>
          </a:bodyPr>
          <a:lstStyle/>
          <a:p>
            <a:pPr algn="r">
              <a:lnSpc>
                <a:spcPct val="160000"/>
              </a:lnSpc>
            </a:pPr>
            <a:r>
              <a:rPr lang="fa-IR" sz="2400" dirty="0">
                <a:ea typeface="Calibri"/>
                <a:cs typeface="B Titr" panose="00000700000000000000" pitchFamily="2" charset="-78"/>
              </a:rPr>
              <a:t>سقف کنبدي و قوس دار علاوه بر ايجاد سايه بر روي </a:t>
            </a:r>
            <a:r>
              <a:rPr lang="fa-IR" sz="2400" dirty="0" smtClean="0">
                <a:ea typeface="Calibri"/>
                <a:cs typeface="B Titr" panose="00000700000000000000" pitchFamily="2" charset="-78"/>
              </a:rPr>
              <a:t> بدنه  گنبد  </a:t>
            </a:r>
            <a:r>
              <a:rPr lang="fa-IR" sz="2400" dirty="0">
                <a:ea typeface="Calibri"/>
                <a:cs typeface="B Titr" panose="00000700000000000000" pitchFamily="2" charset="-78"/>
              </a:rPr>
              <a:t>باعث ايجاد </a:t>
            </a:r>
            <a:r>
              <a:rPr lang="fa-IR" sz="2400" dirty="0" smtClean="0">
                <a:ea typeface="Calibri"/>
                <a:cs typeface="B Titr" panose="00000700000000000000" pitchFamily="2" charset="-78"/>
              </a:rPr>
              <a:t>سايه   در  محوطه  پيرامون   گنبد   مي </a:t>
            </a:r>
            <a:r>
              <a:rPr lang="fa-IR" sz="2400" dirty="0">
                <a:ea typeface="Calibri"/>
                <a:cs typeface="B Titr" panose="00000700000000000000" pitchFamily="2" charset="-78"/>
              </a:rPr>
              <a:t>شود </a:t>
            </a:r>
            <a:r>
              <a:rPr lang="fa-IR" sz="2400" dirty="0" smtClean="0">
                <a:ea typeface="Calibri"/>
                <a:cs typeface="B Titr" panose="00000700000000000000" pitchFamily="2" charset="-78"/>
              </a:rPr>
              <a:t> و  بدين   ترتيب   بيش   از   نيمي  </a:t>
            </a:r>
            <a:r>
              <a:rPr lang="fa-IR" sz="2400" dirty="0">
                <a:ea typeface="Calibri"/>
                <a:cs typeface="B Titr" panose="00000700000000000000" pitchFamily="2" charset="-78"/>
              </a:rPr>
              <a:t>از </a:t>
            </a:r>
            <a:r>
              <a:rPr lang="fa-IR" sz="2400" dirty="0" smtClean="0">
                <a:ea typeface="Calibri"/>
                <a:cs typeface="B Titr" panose="00000700000000000000" pitchFamily="2" charset="-78"/>
              </a:rPr>
              <a:t>مساحت  </a:t>
            </a:r>
            <a:r>
              <a:rPr lang="fa-IR" sz="2400" dirty="0">
                <a:ea typeface="Calibri"/>
                <a:cs typeface="B Titr" panose="00000700000000000000" pitchFamily="2" charset="-78"/>
              </a:rPr>
              <a:t>پشت بام </a:t>
            </a:r>
            <a:r>
              <a:rPr lang="fa-IR" sz="2400" dirty="0" smtClean="0">
                <a:ea typeface="Calibri"/>
                <a:cs typeface="B Titr" panose="00000700000000000000" pitchFamily="2" charset="-78"/>
              </a:rPr>
              <a:t> در  ساعات  گرم  بعد از ظهر </a:t>
            </a:r>
            <a:r>
              <a:rPr lang="fa-IR" sz="2400" dirty="0">
                <a:ea typeface="Calibri"/>
                <a:cs typeface="B Titr" panose="00000700000000000000" pitchFamily="2" charset="-78"/>
              </a:rPr>
              <a:t>در </a:t>
            </a:r>
            <a:r>
              <a:rPr lang="fa-IR" sz="2400" dirty="0" smtClean="0">
                <a:ea typeface="Calibri"/>
                <a:cs typeface="B Titr" panose="00000700000000000000" pitchFamily="2" charset="-78"/>
              </a:rPr>
              <a:t> سايه  قرار   مي </a:t>
            </a:r>
            <a:r>
              <a:rPr lang="fa-IR" sz="2400" dirty="0">
                <a:ea typeface="Calibri"/>
                <a:cs typeface="B Titr" panose="00000700000000000000" pitchFamily="2" charset="-78"/>
              </a:rPr>
              <a:t>گيرد</a:t>
            </a:r>
            <a:r>
              <a:rPr lang="fa-IR" sz="2400" dirty="0" smtClean="0">
                <a:ea typeface="Calibri"/>
                <a:cs typeface="B Titr" panose="00000700000000000000" pitchFamily="2" charset="-78"/>
              </a:rPr>
              <a:t>,  </a:t>
            </a:r>
            <a:r>
              <a:rPr lang="fa-IR" sz="2400" dirty="0">
                <a:ea typeface="Calibri"/>
                <a:cs typeface="B Titr" panose="00000700000000000000" pitchFamily="2" charset="-78"/>
              </a:rPr>
              <a:t>همچنين سطح منحني و قوس دار طاق بام باعث انعکاس بيشتر تابش خورشيد </a:t>
            </a:r>
            <a:r>
              <a:rPr lang="fa-IR" sz="2400" dirty="0" smtClean="0">
                <a:ea typeface="Calibri"/>
                <a:cs typeface="B Titr" panose="00000700000000000000" pitchFamily="2" charset="-78"/>
              </a:rPr>
              <a:t> شده و  </a:t>
            </a:r>
            <a:r>
              <a:rPr lang="fa-IR" sz="2400" dirty="0">
                <a:ea typeface="Calibri"/>
                <a:cs typeface="B Titr" panose="00000700000000000000" pitchFamily="2" charset="-78"/>
              </a:rPr>
              <a:t>در </a:t>
            </a:r>
            <a:r>
              <a:rPr lang="fa-IR" sz="2400" dirty="0" smtClean="0">
                <a:ea typeface="Calibri"/>
                <a:cs typeface="B Titr" panose="00000700000000000000" pitchFamily="2" charset="-78"/>
              </a:rPr>
              <a:t> نتيجه  باعث  </a:t>
            </a:r>
            <a:r>
              <a:rPr lang="fa-IR" sz="2400" dirty="0">
                <a:ea typeface="Calibri"/>
                <a:cs typeface="B Titr" panose="00000700000000000000" pitchFamily="2" charset="-78"/>
              </a:rPr>
              <a:t>کاهش </a:t>
            </a:r>
            <a:r>
              <a:rPr lang="fa-IR" sz="2400" dirty="0" smtClean="0">
                <a:ea typeface="Calibri"/>
                <a:cs typeface="B Titr" panose="00000700000000000000" pitchFamily="2" charset="-78"/>
              </a:rPr>
              <a:t> جذب </a:t>
            </a:r>
            <a:r>
              <a:rPr lang="fa-IR" sz="2400" dirty="0">
                <a:ea typeface="Calibri"/>
                <a:cs typeface="B Titr" panose="00000700000000000000" pitchFamily="2" charset="-78"/>
              </a:rPr>
              <a:t>حرارت </a:t>
            </a:r>
            <a:r>
              <a:rPr lang="fa-IR" sz="2400" dirty="0" smtClean="0">
                <a:ea typeface="Calibri"/>
                <a:cs typeface="B Titr" panose="00000700000000000000" pitchFamily="2" charset="-78"/>
              </a:rPr>
              <a:t>مي </a:t>
            </a:r>
            <a:r>
              <a:rPr lang="fa-IR" sz="2400" dirty="0">
                <a:ea typeface="Calibri"/>
                <a:cs typeface="B Titr" panose="00000700000000000000" pitchFamily="2" charset="-78"/>
              </a:rPr>
              <a:t>شود و </a:t>
            </a:r>
            <a:r>
              <a:rPr lang="fa-IR" sz="2400" dirty="0" smtClean="0">
                <a:ea typeface="Calibri"/>
                <a:cs typeface="B Titr" panose="00000700000000000000" pitchFamily="2" charset="-78"/>
              </a:rPr>
              <a:t>  زماني  که   </a:t>
            </a:r>
            <a:r>
              <a:rPr lang="fa-IR" sz="2400" dirty="0">
                <a:ea typeface="Calibri"/>
                <a:cs typeface="B Titr" panose="00000700000000000000" pitchFamily="2" charset="-78"/>
              </a:rPr>
              <a:t>پوشش </a:t>
            </a:r>
            <a:r>
              <a:rPr lang="fa-IR" sz="2400" dirty="0" smtClean="0">
                <a:ea typeface="Calibri"/>
                <a:cs typeface="B Titr" panose="00000700000000000000" pitchFamily="2" charset="-78"/>
              </a:rPr>
              <a:t> قوس  </a:t>
            </a:r>
            <a:r>
              <a:rPr lang="fa-IR" sz="2400" dirty="0">
                <a:ea typeface="Calibri"/>
                <a:cs typeface="B Titr" panose="00000700000000000000" pitchFamily="2" charset="-78"/>
              </a:rPr>
              <a:t>دلر و گنبدي است سطح بيشتري از </a:t>
            </a:r>
            <a:r>
              <a:rPr lang="fa-IR" sz="2400" dirty="0" smtClean="0">
                <a:ea typeface="Calibri"/>
                <a:cs typeface="B Titr" panose="00000700000000000000" pitchFamily="2" charset="-78"/>
              </a:rPr>
              <a:t>بام </a:t>
            </a:r>
            <a:r>
              <a:rPr lang="fa-IR" sz="2400" dirty="0">
                <a:ea typeface="Calibri"/>
                <a:cs typeface="B Titr" panose="00000700000000000000" pitchFamily="2" charset="-78"/>
              </a:rPr>
              <a:t>در </a:t>
            </a:r>
            <a:r>
              <a:rPr lang="fa-IR" sz="2400" dirty="0" smtClean="0">
                <a:ea typeface="Calibri"/>
                <a:cs typeface="B Titr" panose="00000700000000000000" pitchFamily="2" charset="-78"/>
              </a:rPr>
              <a:t> معرض   وزش   باد و   نسيم   واقع   مي </a:t>
            </a:r>
            <a:r>
              <a:rPr lang="fa-IR" sz="2400" dirty="0">
                <a:ea typeface="Calibri"/>
                <a:cs typeface="B Titr" panose="00000700000000000000" pitchFamily="2" charset="-78"/>
              </a:rPr>
              <a:t>شود</a:t>
            </a:r>
            <a:r>
              <a:rPr lang="fa-IR" sz="2400" dirty="0" smtClean="0">
                <a:ea typeface="Calibri"/>
                <a:cs typeface="B Titr" panose="00000700000000000000" pitchFamily="2" charset="-78"/>
              </a:rPr>
              <a:t>.   </a:t>
            </a:r>
            <a:r>
              <a:rPr lang="fa-IR" sz="2400" dirty="0">
                <a:ea typeface="Calibri"/>
                <a:cs typeface="B Titr" panose="00000700000000000000" pitchFamily="2" charset="-78"/>
              </a:rPr>
              <a:t>تعداد </a:t>
            </a:r>
            <a:r>
              <a:rPr lang="fa-IR" sz="2400" dirty="0" smtClean="0">
                <a:ea typeface="Calibri"/>
                <a:cs typeface="B Titr" panose="00000700000000000000" pitchFamily="2" charset="-78"/>
              </a:rPr>
              <a:t> و   مساحت  باز  شوها  و   درها</a:t>
            </a:r>
            <a:r>
              <a:rPr lang="fa-IR" sz="2400" dirty="0">
                <a:ea typeface="Calibri"/>
                <a:cs typeface="B Titr" panose="00000700000000000000" pitchFamily="2" charset="-78"/>
              </a:rPr>
              <a:t>: </a:t>
            </a:r>
            <a:r>
              <a:rPr lang="fa-IR" sz="2400" dirty="0" smtClean="0">
                <a:ea typeface="Calibri"/>
                <a:cs typeface="B Titr" panose="00000700000000000000" pitchFamily="2" charset="-78"/>
              </a:rPr>
              <a:t>  تعداد   باز   شوها   در   </a:t>
            </a:r>
            <a:r>
              <a:rPr lang="fa-IR" sz="2400" dirty="0">
                <a:ea typeface="Calibri"/>
                <a:cs typeface="B Titr" panose="00000700000000000000" pitchFamily="2" charset="-78"/>
              </a:rPr>
              <a:t>سطوح بيروني و </a:t>
            </a:r>
            <a:r>
              <a:rPr lang="fa-IR" sz="2400" dirty="0" smtClean="0">
                <a:ea typeface="Calibri"/>
                <a:cs typeface="B Titr" panose="00000700000000000000" pitchFamily="2" charset="-78"/>
              </a:rPr>
              <a:t> رو   به   معابر  در  حداقل  ممکن  نگه  داشته  </a:t>
            </a:r>
            <a:r>
              <a:rPr lang="fa-IR" sz="2400" dirty="0">
                <a:ea typeface="Calibri"/>
                <a:cs typeface="B Titr" panose="00000700000000000000" pitchFamily="2" charset="-78"/>
              </a:rPr>
              <a:t>مي شود </a:t>
            </a:r>
            <a:r>
              <a:rPr lang="fa-IR" sz="2400" dirty="0">
                <a:solidFill>
                  <a:prstClr val="black"/>
                </a:solidFill>
                <a:ea typeface="Calibri"/>
                <a:cs typeface="B Titr" panose="00000700000000000000" pitchFamily="2" charset="-78"/>
              </a:rPr>
              <a:t>تا   فضاهاي داخلی </a:t>
            </a:r>
            <a:r>
              <a:rPr lang="fa-IR" sz="2400" dirty="0" smtClean="0">
                <a:ea typeface="Calibri"/>
                <a:cs typeface="B Titr" panose="00000700000000000000" pitchFamily="2" charset="-78"/>
              </a:rPr>
              <a:t>کمتر </a:t>
            </a:r>
            <a:r>
              <a:rPr lang="fa-IR" sz="2400" dirty="0">
                <a:ea typeface="Calibri"/>
                <a:cs typeface="B Titr" panose="00000700000000000000" pitchFamily="2" charset="-78"/>
              </a:rPr>
              <a:t>تحت شرايط حاد </a:t>
            </a:r>
            <a:r>
              <a:rPr lang="fa-IR" sz="2400" dirty="0" smtClean="0">
                <a:ea typeface="Calibri"/>
                <a:cs typeface="B Titr" panose="00000700000000000000" pitchFamily="2" charset="-78"/>
              </a:rPr>
              <a:t> پيرامون  </a:t>
            </a:r>
            <a:r>
              <a:rPr lang="fa-IR" sz="2400" dirty="0">
                <a:ea typeface="Calibri"/>
                <a:cs typeface="B Titr" panose="00000700000000000000" pitchFamily="2" charset="-78"/>
              </a:rPr>
              <a:t>بنا </a:t>
            </a:r>
            <a:r>
              <a:rPr lang="fa-IR" sz="2400" dirty="0" smtClean="0">
                <a:ea typeface="Calibri"/>
                <a:cs typeface="B Titr" panose="00000700000000000000" pitchFamily="2" charset="-78"/>
              </a:rPr>
              <a:t> باشد</a:t>
            </a:r>
            <a:r>
              <a:rPr lang="fa-IR" sz="2400" dirty="0">
                <a:ea typeface="Calibri"/>
                <a:cs typeface="B Titr" panose="00000700000000000000" pitchFamily="2" charset="-78"/>
              </a:rPr>
              <a:t>, </a:t>
            </a:r>
            <a:r>
              <a:rPr lang="fa-IR" sz="2400" dirty="0" smtClean="0">
                <a:ea typeface="Calibri"/>
                <a:cs typeface="B Titr" panose="00000700000000000000" pitchFamily="2" charset="-78"/>
              </a:rPr>
              <a:t> همچنين  جهت </a:t>
            </a:r>
            <a:r>
              <a:rPr lang="fa-IR" sz="2400" dirty="0">
                <a:ea typeface="Calibri"/>
                <a:cs typeface="B Titr" panose="00000700000000000000" pitchFamily="2" charset="-78"/>
              </a:rPr>
              <a:t>ممانعت از ورود گرد و خاک , باز شوها و </a:t>
            </a:r>
            <a:r>
              <a:rPr lang="fa-IR" sz="2400" dirty="0" smtClean="0">
                <a:ea typeface="Calibri"/>
                <a:cs typeface="B Titr" panose="00000700000000000000" pitchFamily="2" charset="-78"/>
              </a:rPr>
              <a:t> پنجره </a:t>
            </a:r>
            <a:r>
              <a:rPr lang="fa-IR" sz="2400" dirty="0">
                <a:ea typeface="Calibri"/>
                <a:cs typeface="B Titr" panose="00000700000000000000" pitchFamily="2" charset="-78"/>
              </a:rPr>
              <a:t>هاي </a:t>
            </a:r>
            <a:r>
              <a:rPr lang="fa-IR" sz="2400" dirty="0" smtClean="0">
                <a:ea typeface="Calibri"/>
                <a:cs typeface="B Titr" panose="00000700000000000000" pitchFamily="2" charset="-78"/>
              </a:rPr>
              <a:t> مرتبط  </a:t>
            </a:r>
            <a:r>
              <a:rPr lang="fa-IR" sz="2400" dirty="0">
                <a:ea typeface="Calibri"/>
                <a:cs typeface="B Titr" panose="00000700000000000000" pitchFamily="2" charset="-78"/>
              </a:rPr>
              <a:t>با </a:t>
            </a:r>
            <a:r>
              <a:rPr lang="fa-IR" sz="2400" dirty="0" smtClean="0">
                <a:ea typeface="Calibri"/>
                <a:cs typeface="B Titr" panose="00000700000000000000" pitchFamily="2" charset="-78"/>
              </a:rPr>
              <a:t>محيط  </a:t>
            </a:r>
            <a:r>
              <a:rPr lang="fa-IR" sz="2400" dirty="0">
                <a:ea typeface="Calibri"/>
                <a:cs typeface="B Titr" panose="00000700000000000000" pitchFamily="2" charset="-78"/>
              </a:rPr>
              <a:t>خارج در قسمت فوقاني ديوارهاي بنا نصب مي </a:t>
            </a:r>
            <a:r>
              <a:rPr lang="fa-IR" sz="2400" dirty="0" smtClean="0">
                <a:ea typeface="Calibri"/>
                <a:cs typeface="B Titr" panose="00000700000000000000" pitchFamily="2" charset="-78"/>
              </a:rPr>
              <a:t>شود</a:t>
            </a:r>
            <a:endParaRPr lang="fa-IR" sz="2400" dirty="0">
              <a:cs typeface="B Titr" panose="00000700000000000000" pitchFamily="2" charset="-78"/>
            </a:endParaRPr>
          </a:p>
        </p:txBody>
      </p:sp>
    </p:spTree>
    <p:extLst>
      <p:ext uri="{BB962C8B-B14F-4D97-AF65-F5344CB8AC3E}">
        <p14:creationId xmlns:p14="http://schemas.microsoft.com/office/powerpoint/2010/main" val="349029041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77500" lnSpcReduction="20000"/>
          </a:bodyPr>
          <a:lstStyle/>
          <a:p>
            <a:pPr algn="just" rtl="1">
              <a:lnSpc>
                <a:spcPct val="170000"/>
              </a:lnSpc>
              <a:spcAft>
                <a:spcPts val="1000"/>
              </a:spcAft>
            </a:pPr>
            <a:r>
              <a:rPr lang="fa-IR" sz="3100" dirty="0">
                <a:ea typeface="Calibri"/>
                <a:cs typeface="B Titr" panose="00000700000000000000" pitchFamily="2" charset="-78"/>
              </a:rPr>
              <a:t>با نصب پنجره در قسمت فوقاني بنا ميزان نفوذ اشعه هاي منعکس شده از سطوح غير قابل کشت به داخل بنا به حداقل ممکن کاهش ميابد, همچنين بيشترين سطوح بازشوها و پنجره ها رو به حياط مرکزي است که کمتر تحت شرايط سخت و طاقت فرساي محيط بيرون </a:t>
            </a:r>
            <a:r>
              <a:rPr lang="fa-IR" sz="3100" dirty="0" smtClean="0">
                <a:ea typeface="Calibri"/>
                <a:cs typeface="B Titr" panose="00000700000000000000" pitchFamily="2" charset="-78"/>
              </a:rPr>
              <a:t>ساختمان </a:t>
            </a:r>
            <a:r>
              <a:rPr lang="fa-IR" sz="3100" dirty="0">
                <a:ea typeface="Calibri"/>
                <a:cs typeface="B Titr" panose="00000700000000000000" pitchFamily="2" charset="-78"/>
              </a:rPr>
              <a:t>است.</a:t>
            </a:r>
            <a:endParaRPr lang="en-US" sz="3100" dirty="0">
              <a:ea typeface="Calibri"/>
              <a:cs typeface="B Titr" panose="00000700000000000000" pitchFamily="2" charset="-78"/>
            </a:endParaRPr>
          </a:p>
          <a:p>
            <a:pPr algn="just" rtl="1">
              <a:lnSpc>
                <a:spcPct val="170000"/>
              </a:lnSpc>
              <a:spcAft>
                <a:spcPts val="1000"/>
              </a:spcAft>
            </a:pPr>
            <a:r>
              <a:rPr lang="fa-IR" sz="3100" dirty="0">
                <a:solidFill>
                  <a:srgbClr val="FF0000"/>
                </a:solidFill>
                <a:ea typeface="Calibri"/>
                <a:cs typeface="B Titr" panose="00000700000000000000" pitchFamily="2" charset="-78"/>
              </a:rPr>
              <a:t>گذرها و معابر در منطقه خشک: </a:t>
            </a:r>
            <a:r>
              <a:rPr lang="fa-IR" sz="3100" dirty="0">
                <a:ea typeface="Calibri"/>
                <a:cs typeface="B Titr" panose="00000700000000000000" pitchFamily="2" charset="-78"/>
              </a:rPr>
              <a:t>براي پرهيز از تابش خورشيد حداقل مقدور گذرها به صورت شرقي ,غربي احداث مي شوند, همچنين گذرها باريک با ديوارهاي مرتفع در دو طرف گذر که در بعد اظهرهاي تابستان کاملا” از سايه پوشيده مي شود و جهت ممانعت از جريان يافتن هوا و نفوذ شرايط هوايي حاد پيرامون بافت معابر عموما” پيچ در پيچ و باريک ساخته مي شود و ارتفاع ديوار معابر زياد است.</a:t>
            </a:r>
            <a:endParaRPr lang="en-US" sz="3100" dirty="0">
              <a:ea typeface="Calibri"/>
              <a:cs typeface="B Titr" panose="00000700000000000000" pitchFamily="2" charset="-78"/>
            </a:endParaRPr>
          </a:p>
          <a:p>
            <a:pPr>
              <a:lnSpc>
                <a:spcPct val="170000"/>
              </a:lnSpc>
            </a:pPr>
            <a:endParaRPr lang="fa-IR" dirty="0"/>
          </a:p>
        </p:txBody>
      </p:sp>
    </p:spTree>
    <p:extLst>
      <p:ext uri="{BB962C8B-B14F-4D97-AF65-F5344CB8AC3E}">
        <p14:creationId xmlns:p14="http://schemas.microsoft.com/office/powerpoint/2010/main" val="205051995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248400"/>
          </a:xfrm>
        </p:spPr>
        <p:txBody>
          <a:bodyPr>
            <a:noAutofit/>
          </a:bodyPr>
          <a:lstStyle/>
          <a:p>
            <a:pPr algn="r">
              <a:lnSpc>
                <a:spcPct val="150000"/>
              </a:lnSpc>
            </a:pPr>
            <a:r>
              <a:rPr lang="fa-IR" sz="2400" dirty="0">
                <a:solidFill>
                  <a:srgbClr val="FF0000"/>
                </a:solidFill>
                <a:ea typeface="Calibri"/>
                <a:cs typeface="B Titr" panose="00000700000000000000" pitchFamily="2" charset="-78"/>
              </a:rPr>
              <a:t>گذرهاي سر پوشيده (</a:t>
            </a:r>
            <a:r>
              <a:rPr lang="fa-IR" sz="2400" dirty="0" smtClean="0">
                <a:solidFill>
                  <a:srgbClr val="FF0000"/>
                </a:solidFill>
                <a:ea typeface="Calibri"/>
                <a:cs typeface="B Titr" panose="00000700000000000000" pitchFamily="2" charset="-78"/>
              </a:rPr>
              <a:t>ساباط): </a:t>
            </a:r>
            <a:r>
              <a:rPr lang="fa-IR" sz="2400" dirty="0" smtClean="0">
                <a:ea typeface="Calibri"/>
                <a:cs typeface="B Titr" panose="00000700000000000000" pitchFamily="2" charset="-78"/>
              </a:rPr>
              <a:t>گذرهاي  سرپوشيده  باعث  مي </a:t>
            </a:r>
            <a:r>
              <a:rPr lang="fa-IR" sz="2400" dirty="0">
                <a:ea typeface="Calibri"/>
                <a:cs typeface="B Titr" panose="00000700000000000000" pitchFamily="2" charset="-78"/>
              </a:rPr>
              <a:t>شوند </a:t>
            </a:r>
            <a:r>
              <a:rPr lang="fa-IR" sz="2400" dirty="0" smtClean="0">
                <a:ea typeface="Calibri"/>
                <a:cs typeface="B Titr" panose="00000700000000000000" pitchFamily="2" charset="-78"/>
              </a:rPr>
              <a:t> بيشترين </a:t>
            </a:r>
            <a:r>
              <a:rPr lang="fa-IR" sz="2400" dirty="0">
                <a:ea typeface="Calibri"/>
                <a:cs typeface="B Titr" panose="00000700000000000000" pitchFamily="2" charset="-78"/>
              </a:rPr>
              <a:t>سايه ممکن در معابر و سطوح خارجي ايجاد شود و اين گذرهاي </a:t>
            </a:r>
            <a:r>
              <a:rPr lang="fa-IR" sz="2400" dirty="0" smtClean="0">
                <a:ea typeface="Calibri"/>
                <a:cs typeface="B Titr" panose="00000700000000000000" pitchFamily="2" charset="-78"/>
              </a:rPr>
              <a:t> کم </a:t>
            </a:r>
            <a:r>
              <a:rPr lang="fa-IR" sz="2400" dirty="0">
                <a:ea typeface="Calibri"/>
                <a:cs typeface="B Titr" panose="00000700000000000000" pitchFamily="2" charset="-78"/>
              </a:rPr>
              <a:t>عرض به تراکم و </a:t>
            </a:r>
            <a:r>
              <a:rPr lang="fa-IR" sz="2400" dirty="0" smtClean="0">
                <a:ea typeface="Calibri"/>
                <a:cs typeface="B Titr" panose="00000700000000000000" pitchFamily="2" charset="-78"/>
              </a:rPr>
              <a:t> فشردگي  </a:t>
            </a:r>
            <a:r>
              <a:rPr lang="fa-IR" sz="2400" dirty="0">
                <a:ea typeface="Calibri"/>
                <a:cs typeface="B Titr" panose="00000700000000000000" pitchFamily="2" charset="-78"/>
              </a:rPr>
              <a:t>ابنيه </a:t>
            </a:r>
            <a:r>
              <a:rPr lang="fa-IR" sz="2400" dirty="0" smtClean="0">
                <a:ea typeface="Calibri"/>
                <a:cs typeface="B Titr" panose="00000700000000000000" pitchFamily="2" charset="-78"/>
              </a:rPr>
              <a:t> مجاور  مي </a:t>
            </a:r>
            <a:r>
              <a:rPr lang="fa-IR" sz="2400" dirty="0">
                <a:ea typeface="Calibri"/>
                <a:cs typeface="B Titr" panose="00000700000000000000" pitchFamily="2" charset="-78"/>
              </a:rPr>
              <a:t>افزايد</a:t>
            </a:r>
            <a:r>
              <a:rPr lang="fa-IR" sz="2400" dirty="0" smtClean="0">
                <a:ea typeface="Calibri"/>
                <a:cs typeface="B Titr" panose="00000700000000000000" pitchFamily="2" charset="-78"/>
              </a:rPr>
              <a:t>.   اين  گذرهاي    </a:t>
            </a:r>
            <a:r>
              <a:rPr lang="fa-IR" sz="2400" dirty="0">
                <a:ea typeface="Calibri"/>
                <a:cs typeface="B Titr" panose="00000700000000000000" pitchFamily="2" charset="-78"/>
              </a:rPr>
              <a:t>پر </a:t>
            </a:r>
            <a:r>
              <a:rPr lang="fa-IR" sz="2400" dirty="0" smtClean="0">
                <a:ea typeface="Calibri"/>
                <a:cs typeface="B Titr" panose="00000700000000000000" pitchFamily="2" charset="-78"/>
              </a:rPr>
              <a:t> پيچ  و خم  با </a:t>
            </a:r>
            <a:r>
              <a:rPr lang="fa-IR" sz="2400" dirty="0">
                <a:ea typeface="Calibri"/>
                <a:cs typeface="B Titr" panose="00000700000000000000" pitchFamily="2" charset="-78"/>
              </a:rPr>
              <a:t>ديوارهاي مرتفع </a:t>
            </a:r>
            <a:r>
              <a:rPr lang="fa-IR" sz="2400" dirty="0" smtClean="0">
                <a:ea typeface="Calibri"/>
                <a:cs typeface="B Titr" panose="00000700000000000000" pitchFamily="2" charset="-78"/>
              </a:rPr>
              <a:t> علاوه </a:t>
            </a:r>
            <a:r>
              <a:rPr lang="fa-IR" sz="2400" dirty="0">
                <a:ea typeface="Calibri"/>
                <a:cs typeface="B Titr" panose="00000700000000000000" pitchFamily="2" charset="-78"/>
              </a:rPr>
              <a:t>بر يک </a:t>
            </a:r>
            <a:r>
              <a:rPr lang="fa-IR" sz="2400" dirty="0" smtClean="0">
                <a:ea typeface="Calibri"/>
                <a:cs typeface="B Titr" panose="00000700000000000000" pitchFamily="2" charset="-78"/>
              </a:rPr>
              <a:t> راه کار  </a:t>
            </a:r>
            <a:r>
              <a:rPr lang="fa-IR" sz="2400" dirty="0">
                <a:ea typeface="Calibri"/>
                <a:cs typeface="B Titr" panose="00000700000000000000" pitchFamily="2" charset="-78"/>
              </a:rPr>
              <a:t>اقليمي </a:t>
            </a:r>
            <a:r>
              <a:rPr lang="fa-IR" sz="2400" dirty="0" smtClean="0">
                <a:ea typeface="Calibri"/>
                <a:cs typeface="B Titr" panose="00000700000000000000" pitchFamily="2" charset="-78"/>
              </a:rPr>
              <a:t> ميتواند  يک </a:t>
            </a:r>
            <a:r>
              <a:rPr lang="fa-IR" sz="2400" dirty="0">
                <a:ea typeface="Calibri"/>
                <a:cs typeface="B Titr" panose="00000700000000000000" pitchFamily="2" charset="-78"/>
              </a:rPr>
              <a:t>روش </a:t>
            </a:r>
            <a:r>
              <a:rPr lang="fa-IR" sz="2400" dirty="0" smtClean="0">
                <a:ea typeface="Calibri"/>
                <a:cs typeface="B Titr" panose="00000700000000000000" pitchFamily="2" charset="-78"/>
              </a:rPr>
              <a:t> امنيتي  </a:t>
            </a:r>
            <a:r>
              <a:rPr lang="fa-IR" sz="2400" dirty="0">
                <a:ea typeface="Calibri"/>
                <a:cs typeface="B Titr" panose="00000700000000000000" pitchFamily="2" charset="-78"/>
              </a:rPr>
              <a:t>در برابر هجوم و </a:t>
            </a:r>
            <a:r>
              <a:rPr lang="fa-IR" sz="2400" dirty="0" smtClean="0">
                <a:ea typeface="Calibri"/>
                <a:cs typeface="B Titr" panose="00000700000000000000" pitchFamily="2" charset="-78"/>
              </a:rPr>
              <a:t> حمله  دشمنان  </a:t>
            </a:r>
            <a:r>
              <a:rPr lang="fa-IR" sz="2400" dirty="0">
                <a:ea typeface="Calibri"/>
                <a:cs typeface="B Titr" panose="00000700000000000000" pitchFamily="2" charset="-78"/>
              </a:rPr>
              <a:t>باشد.  </a:t>
            </a:r>
            <a:r>
              <a:rPr lang="fa-IR" sz="2400" dirty="0" smtClean="0">
                <a:ea typeface="Calibri"/>
                <a:cs typeface="B Titr" panose="00000700000000000000" pitchFamily="2" charset="-78"/>
              </a:rPr>
              <a:t> (</a:t>
            </a:r>
            <a:r>
              <a:rPr lang="fa-IR" sz="2400" dirty="0">
                <a:ea typeface="Calibri"/>
                <a:cs typeface="B Titr" panose="00000700000000000000" pitchFamily="2" charset="-78"/>
              </a:rPr>
              <a:t>شهر چاتال هويوک در ترکيه) </a:t>
            </a:r>
            <a:r>
              <a:rPr lang="fa-IR" sz="2400" dirty="0" smtClean="0">
                <a:ea typeface="Calibri"/>
                <a:cs typeface="B Titr" panose="00000700000000000000" pitchFamily="2" charset="-78"/>
              </a:rPr>
              <a:t>.  مصالح </a:t>
            </a:r>
            <a:r>
              <a:rPr lang="fa-IR" sz="2400" dirty="0">
                <a:solidFill>
                  <a:srgbClr val="FF0000"/>
                </a:solidFill>
                <a:ea typeface="Calibri"/>
                <a:cs typeface="B Titr" panose="00000700000000000000" pitchFamily="2" charset="-78"/>
              </a:rPr>
              <a:t>بدنه ديوارها در اين اقليم : </a:t>
            </a:r>
            <a:r>
              <a:rPr lang="fa-IR" sz="2400" dirty="0">
                <a:ea typeface="Calibri"/>
                <a:cs typeface="B Titr" panose="00000700000000000000" pitchFamily="2" charset="-78"/>
              </a:rPr>
              <a:t>مصالح بکار رفته در ديوارها عمدتا” از خشت و گل است, اصولا” خشت , گل و خاک داراي ظرفيت حرارتي بالايست</a:t>
            </a:r>
            <a:r>
              <a:rPr lang="fa-IR" sz="2400" dirty="0" smtClean="0">
                <a:ea typeface="Calibri"/>
                <a:cs typeface="B Titr" panose="00000700000000000000" pitchFamily="2" charset="-78"/>
              </a:rPr>
              <a:t>.  استفاده  </a:t>
            </a:r>
            <a:r>
              <a:rPr lang="fa-IR" sz="2400" dirty="0">
                <a:ea typeface="Calibri"/>
                <a:cs typeface="B Titr" panose="00000700000000000000" pitchFamily="2" charset="-78"/>
              </a:rPr>
              <a:t>از اين مصالح با ظرفيت حرارتي بالا باعث مي شود گرماي محيط </a:t>
            </a:r>
            <a:r>
              <a:rPr lang="fa-IR" sz="2400" dirty="0" smtClean="0">
                <a:ea typeface="Calibri"/>
                <a:cs typeface="B Titr" panose="00000700000000000000" pitchFamily="2" charset="-78"/>
              </a:rPr>
              <a:t> پيرامون  بنا  </a:t>
            </a:r>
            <a:r>
              <a:rPr lang="fa-IR" sz="2400" dirty="0">
                <a:ea typeface="Calibri"/>
                <a:cs typeface="B Titr" panose="00000700000000000000" pitchFamily="2" charset="-78"/>
              </a:rPr>
              <a:t>با مدت زمان تاخير بيشتري  از بدنه ديوار عبور کرده و به فضاي داخلي راه </a:t>
            </a:r>
            <a:r>
              <a:rPr lang="fa-IR" sz="2400" dirty="0" smtClean="0">
                <a:ea typeface="Calibri"/>
                <a:cs typeface="B Titr" panose="00000700000000000000" pitchFamily="2" charset="-78"/>
              </a:rPr>
              <a:t>يابد ,خشت </a:t>
            </a:r>
            <a:r>
              <a:rPr lang="fa-IR" sz="2400" dirty="0">
                <a:ea typeface="Calibri"/>
                <a:cs typeface="B Titr" panose="00000700000000000000" pitchFamily="2" charset="-78"/>
              </a:rPr>
              <a:t>مدت زمان تاخيري 7 الي9 ساعت </a:t>
            </a:r>
            <a:r>
              <a:rPr lang="fa-IR" sz="2400" dirty="0" smtClean="0">
                <a:ea typeface="Calibri"/>
                <a:cs typeface="B Titr" panose="00000700000000000000" pitchFamily="2" charset="-78"/>
              </a:rPr>
              <a:t>شود</a:t>
            </a:r>
            <a:r>
              <a:rPr lang="fa-IR" sz="2400" dirty="0">
                <a:ea typeface="Calibri"/>
                <a:cs typeface="B Titr" panose="00000700000000000000" pitchFamily="2" charset="-78"/>
              </a:rPr>
              <a:t>.</a:t>
            </a:r>
            <a:endParaRPr lang="fa-IR" sz="2400" dirty="0">
              <a:cs typeface="B Titr" panose="00000700000000000000" pitchFamily="2" charset="-78"/>
            </a:endParaRPr>
          </a:p>
        </p:txBody>
      </p:sp>
    </p:spTree>
    <p:extLst>
      <p:ext uri="{BB962C8B-B14F-4D97-AF65-F5344CB8AC3E}">
        <p14:creationId xmlns:p14="http://schemas.microsoft.com/office/powerpoint/2010/main" val="288031812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fontScale="77500" lnSpcReduction="20000"/>
          </a:bodyPr>
          <a:lstStyle/>
          <a:p>
            <a:pPr algn="just" rtl="1">
              <a:lnSpc>
                <a:spcPct val="170000"/>
              </a:lnSpc>
              <a:spcAft>
                <a:spcPts val="1000"/>
              </a:spcAft>
            </a:pPr>
            <a:r>
              <a:rPr lang="fa-IR" sz="3100" dirty="0">
                <a:ea typeface="Calibri"/>
                <a:cs typeface="B Titr" panose="00000700000000000000" pitchFamily="2" charset="-78"/>
              </a:rPr>
              <a:t>و بدين ترتيب گرماي بيرون در طول روز در داخل ديوار ذخيره شده و در شب هنگام  که هوا سرد است, با از دست دادن حرارت باعث تعديل دماي داخل ساختمان مي شود.</a:t>
            </a:r>
            <a:endParaRPr lang="en-US" sz="3100" dirty="0">
              <a:ea typeface="Calibri"/>
              <a:cs typeface="B Titr" panose="00000700000000000000" pitchFamily="2" charset="-78"/>
            </a:endParaRPr>
          </a:p>
          <a:p>
            <a:pPr algn="just" rtl="1">
              <a:lnSpc>
                <a:spcPct val="170000"/>
              </a:lnSpc>
              <a:spcAft>
                <a:spcPts val="1000"/>
              </a:spcAft>
            </a:pPr>
            <a:r>
              <a:rPr lang="fa-IR" sz="3100" dirty="0">
                <a:solidFill>
                  <a:srgbClr val="FF0000"/>
                </a:solidFill>
                <a:ea typeface="Calibri"/>
                <a:cs typeface="B Titr" panose="00000700000000000000" pitchFamily="2" charset="-78"/>
              </a:rPr>
              <a:t>سطوح و نما در اين اقليم : </a:t>
            </a:r>
            <a:r>
              <a:rPr lang="fa-IR" sz="3100" dirty="0">
                <a:ea typeface="Calibri"/>
                <a:cs typeface="B Titr" panose="00000700000000000000" pitchFamily="2" charset="-78"/>
              </a:rPr>
              <a:t>سطوح و نما به رنگ روشن انتخاب مي شوند تا حرارت ناشي از تابش آفتاب کمتر جذب ديوار شود و نما و سطوح صيقلي و روشن مي باشند تا باعث انعکاس هر چه بيشتر تابش خورشيد شوند. همچنين استفاده از اندودهاي روشن چون اندود گچ و اندود سيمگل (منظور از ملات سيمگل ترکيب کاه ريز ,ماسه باد,خاک رس مي باشد) و دانه هاي کاه در ملات سيمگل اين امکان را فراهم مي کند تا سطوح نماهاي ساختمان صيقلي تر و صافتر باشند.</a:t>
            </a:r>
            <a:endParaRPr lang="en-US" sz="3100" dirty="0">
              <a:ea typeface="Calibri"/>
              <a:cs typeface="B Titr" panose="00000700000000000000" pitchFamily="2" charset="-78"/>
            </a:endParaRPr>
          </a:p>
          <a:p>
            <a:endParaRPr lang="fa-IR" dirty="0"/>
          </a:p>
        </p:txBody>
      </p:sp>
    </p:spTree>
    <p:extLst>
      <p:ext uri="{BB962C8B-B14F-4D97-AF65-F5344CB8AC3E}">
        <p14:creationId xmlns:p14="http://schemas.microsoft.com/office/powerpoint/2010/main" val="402405327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B Titr" panose="00000700000000000000" pitchFamily="2" charset="-78"/>
              </a:rPr>
              <a:t>حياط مرکزي در اقليم گرم و </a:t>
            </a:r>
            <a:r>
              <a:rPr lang="fa-IR" sz="36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B Titr" panose="00000700000000000000" pitchFamily="2" charset="-78"/>
              </a:rPr>
              <a:t>خشک</a:t>
            </a:r>
            <a:endParaRPr lang="fa-IR" sz="36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Titr" panose="00000700000000000000" pitchFamily="2" charset="-78"/>
            </a:endParaRPr>
          </a:p>
        </p:txBody>
      </p:sp>
      <p:sp>
        <p:nvSpPr>
          <p:cNvPr id="3" name="Content Placeholder 2"/>
          <p:cNvSpPr>
            <a:spLocks noGrp="1"/>
          </p:cNvSpPr>
          <p:nvPr>
            <p:ph idx="1"/>
          </p:nvPr>
        </p:nvSpPr>
        <p:spPr>
          <a:xfrm>
            <a:off x="304800" y="1371600"/>
            <a:ext cx="8534400" cy="5105400"/>
          </a:xfrm>
        </p:spPr>
        <p:txBody>
          <a:bodyPr>
            <a:noAutofit/>
          </a:bodyPr>
          <a:lstStyle/>
          <a:p>
            <a:pPr algn="r">
              <a:lnSpc>
                <a:spcPct val="170000"/>
              </a:lnSpc>
            </a:pPr>
            <a:r>
              <a:rPr lang="fa-IR" sz="2400" dirty="0">
                <a:ea typeface="Calibri"/>
                <a:cs typeface="B Titr" panose="00000700000000000000" pitchFamily="2" charset="-78"/>
              </a:rPr>
              <a:t>فرمي که در مناطق گرم و خشک به عنوان الگوي خانه ها استفاده شده است </a:t>
            </a:r>
            <a:r>
              <a:rPr lang="fa-IR" sz="2400" dirty="0" smtClean="0">
                <a:ea typeface="Calibri"/>
                <a:cs typeface="B Titr" panose="00000700000000000000" pitchFamily="2" charset="-78"/>
              </a:rPr>
              <a:t>فرم  کهن  و  </a:t>
            </a:r>
            <a:r>
              <a:rPr lang="fa-IR" sz="2400" dirty="0">
                <a:ea typeface="Calibri"/>
                <a:cs typeface="B Titr" panose="00000700000000000000" pitchFamily="2" charset="-78"/>
              </a:rPr>
              <a:t>ارزشمند </a:t>
            </a:r>
            <a:r>
              <a:rPr lang="fa-IR" sz="2400" dirty="0" smtClean="0">
                <a:ea typeface="Calibri"/>
                <a:cs typeface="B Titr" panose="00000700000000000000" pitchFamily="2" charset="-78"/>
              </a:rPr>
              <a:t> خانه </a:t>
            </a:r>
            <a:r>
              <a:rPr lang="fa-IR" sz="2400" dirty="0">
                <a:ea typeface="Calibri"/>
                <a:cs typeface="B Titr" panose="00000700000000000000" pitchFamily="2" charset="-78"/>
              </a:rPr>
              <a:t>هاي </a:t>
            </a:r>
            <a:r>
              <a:rPr lang="fa-IR" sz="2400" dirty="0" smtClean="0">
                <a:ea typeface="Calibri"/>
                <a:cs typeface="B Titr" panose="00000700000000000000" pitchFamily="2" charset="-78"/>
              </a:rPr>
              <a:t> داراي  حياط  مرکزي  </a:t>
            </a:r>
            <a:r>
              <a:rPr lang="fa-IR" sz="2400" dirty="0">
                <a:ea typeface="Calibri"/>
                <a:cs typeface="B Titr" panose="00000700000000000000" pitchFamily="2" charset="-78"/>
              </a:rPr>
              <a:t>است</a:t>
            </a:r>
            <a:r>
              <a:rPr lang="fa-IR" sz="2400" dirty="0" smtClean="0">
                <a:ea typeface="Calibri"/>
                <a:cs typeface="B Titr" panose="00000700000000000000" pitchFamily="2" charset="-78"/>
              </a:rPr>
              <a:t>,  الگوي  </a:t>
            </a:r>
            <a:r>
              <a:rPr lang="fa-IR" sz="2400" dirty="0">
                <a:ea typeface="Calibri"/>
                <a:cs typeface="B Titr" panose="00000700000000000000" pitchFamily="2" charset="-78"/>
              </a:rPr>
              <a:t>حياط مرکزي از دوران ماقبل تاريخ تا به امروز نه تنها در مناطق مرکزي ايران بلکه در مناطق خشک خاورميانه و </a:t>
            </a:r>
            <a:r>
              <a:rPr lang="fa-IR" sz="2400" dirty="0" smtClean="0">
                <a:ea typeface="Calibri"/>
                <a:cs typeface="B Titr" panose="00000700000000000000" pitchFamily="2" charset="-78"/>
              </a:rPr>
              <a:t>در  </a:t>
            </a:r>
            <a:r>
              <a:rPr lang="fa-IR" sz="2400" dirty="0">
                <a:ea typeface="Calibri"/>
                <a:cs typeface="B Titr" panose="00000700000000000000" pitchFamily="2" charset="-78"/>
              </a:rPr>
              <a:t>اکثر </a:t>
            </a:r>
            <a:r>
              <a:rPr lang="fa-IR" sz="2400" dirty="0" smtClean="0">
                <a:ea typeface="Calibri"/>
                <a:cs typeface="B Titr" panose="00000700000000000000" pitchFamily="2" charset="-78"/>
              </a:rPr>
              <a:t> تمدن </a:t>
            </a:r>
            <a:r>
              <a:rPr lang="fa-IR" sz="2400" dirty="0">
                <a:ea typeface="Calibri"/>
                <a:cs typeface="B Titr" panose="00000700000000000000" pitchFamily="2" charset="-78"/>
              </a:rPr>
              <a:t>ها </a:t>
            </a:r>
            <a:r>
              <a:rPr lang="fa-IR" sz="2400" dirty="0" smtClean="0">
                <a:ea typeface="Calibri"/>
                <a:cs typeface="B Titr" panose="00000700000000000000" pitchFamily="2" charset="-78"/>
              </a:rPr>
              <a:t> کهن  تکرار شده  </a:t>
            </a:r>
            <a:r>
              <a:rPr lang="fa-IR" sz="2400" dirty="0">
                <a:ea typeface="Calibri"/>
                <a:cs typeface="B Titr" panose="00000700000000000000" pitchFamily="2" charset="-78"/>
              </a:rPr>
              <a:t>است, خانه هاي با حياط مياني و محصور مطلوب ترين, ترکيب و فرم براي تعديل شرايط حاد اقليمي به خصوص در منطقه </a:t>
            </a:r>
            <a:r>
              <a:rPr lang="fa-IR" sz="2400" dirty="0" smtClean="0">
                <a:ea typeface="Calibri"/>
                <a:cs typeface="B Titr" panose="00000700000000000000" pitchFamily="2" charset="-78"/>
              </a:rPr>
              <a:t>گرم  و  </a:t>
            </a:r>
            <a:r>
              <a:rPr lang="fa-IR" sz="2400" dirty="0">
                <a:ea typeface="Calibri"/>
                <a:cs typeface="B Titr" panose="00000700000000000000" pitchFamily="2" charset="-78"/>
              </a:rPr>
              <a:t>خشک </a:t>
            </a:r>
            <a:r>
              <a:rPr lang="fa-IR" sz="2400" dirty="0" smtClean="0">
                <a:ea typeface="Calibri"/>
                <a:cs typeface="B Titr" panose="00000700000000000000" pitchFamily="2" charset="-78"/>
              </a:rPr>
              <a:t> کويري </a:t>
            </a:r>
            <a:r>
              <a:rPr lang="fa-IR" sz="2400" dirty="0">
                <a:ea typeface="Calibri"/>
                <a:cs typeface="B Titr" panose="00000700000000000000" pitchFamily="2" charset="-78"/>
              </a:rPr>
              <a:t>است. </a:t>
            </a:r>
            <a:r>
              <a:rPr lang="fa-IR" sz="2400" dirty="0" smtClean="0">
                <a:ea typeface="Calibri"/>
                <a:cs typeface="B Titr" panose="00000700000000000000" pitchFamily="2" charset="-78"/>
              </a:rPr>
              <a:t> اتاق هاي  </a:t>
            </a:r>
            <a:r>
              <a:rPr lang="fa-IR" sz="2400" dirty="0">
                <a:ea typeface="Calibri"/>
                <a:cs typeface="B Titr" panose="00000700000000000000" pitchFamily="2" charset="-78"/>
              </a:rPr>
              <a:t>اين </a:t>
            </a:r>
            <a:r>
              <a:rPr lang="en-US" sz="2400" dirty="0" smtClean="0">
                <a:ea typeface="Calibri"/>
                <a:cs typeface="B Titr" panose="00000700000000000000" pitchFamily="2" charset="-78"/>
              </a:rPr>
              <a:t>.</a:t>
            </a:r>
            <a:r>
              <a:rPr lang="fa-IR" sz="2400" dirty="0" smtClean="0">
                <a:ea typeface="Calibri"/>
                <a:cs typeface="B Titr" panose="00000700000000000000" pitchFamily="2" charset="-78"/>
              </a:rPr>
              <a:t>خانه </a:t>
            </a:r>
            <a:r>
              <a:rPr lang="fa-IR" sz="2400" dirty="0">
                <a:ea typeface="Calibri"/>
                <a:cs typeface="B Titr" panose="00000700000000000000" pitchFamily="2" charset="-78"/>
              </a:rPr>
              <a:t>ها به حياط مرکزي باز مي </a:t>
            </a:r>
            <a:r>
              <a:rPr lang="fa-IR" sz="2400" dirty="0" smtClean="0">
                <a:ea typeface="Calibri"/>
                <a:cs typeface="B Titr" panose="00000700000000000000" pitchFamily="2" charset="-78"/>
              </a:rPr>
              <a:t>شود</a:t>
            </a:r>
            <a:endParaRPr lang="fa-IR" sz="2400" dirty="0">
              <a:cs typeface="B Titr" panose="00000700000000000000" pitchFamily="2" charset="-78"/>
            </a:endParaRPr>
          </a:p>
        </p:txBody>
      </p:sp>
    </p:spTree>
    <p:extLst>
      <p:ext uri="{BB962C8B-B14F-4D97-AF65-F5344CB8AC3E}">
        <p14:creationId xmlns:p14="http://schemas.microsoft.com/office/powerpoint/2010/main" val="32890115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763000" cy="5867400"/>
          </a:xfrm>
        </p:spPr>
        <p:txBody>
          <a:bodyPr>
            <a:normAutofit/>
          </a:bodyPr>
          <a:lstStyle/>
          <a:p>
            <a:pPr lvl="0" algn="just">
              <a:lnSpc>
                <a:spcPct val="170000"/>
              </a:lnSpc>
            </a:pPr>
            <a:r>
              <a:rPr lang="fa-IR" sz="2400" dirty="0" smtClean="0">
                <a:solidFill>
                  <a:prstClr val="black"/>
                </a:solidFill>
                <a:ea typeface="Calibri"/>
                <a:cs typeface="B Titr" panose="00000700000000000000" pitchFamily="2" charset="-78"/>
              </a:rPr>
              <a:t>و بدين ترتيب  در  مقابل  گرماي  تابستان و  سرماي  سرد  زمستان  و  بادها و طوفان ها و شن که عموما” در منطقه کويري در جريان است محافظت مي شوند. در فصل زمستان اتاق ها رو به جنوب (اتاق هاي زمستان نشين)  که داراي باز شوهاي  وسيع  در  بدنه  جنوبي  است  جهت  آفتاب گيري  مورد استفاده قرار مي گيرد. اتاق هاي زمستان نشين با باز شوهاي  رو به  جنوب  در جهت شمالي رو به پلان و  اتاق هاي  تابستان نشين  (با بازشو هاي رو به شمال) در جهت  جنوبي  پلان که کمتر در معرض تابش  خورشيد است استقرار مي يابد</a:t>
            </a:r>
          </a:p>
          <a:p>
            <a:pPr lvl="0" algn="just">
              <a:lnSpc>
                <a:spcPct val="170000"/>
              </a:lnSpc>
            </a:pPr>
            <a:endParaRPr lang="fa-IR" sz="2400" dirty="0">
              <a:solidFill>
                <a:prstClr val="black"/>
              </a:solidFill>
              <a:cs typeface="B Titr" panose="00000700000000000000" pitchFamily="2" charset="-78"/>
            </a:endParaRPr>
          </a:p>
          <a:p>
            <a:pPr algn="just"/>
            <a:endParaRPr lang="fa-IR" dirty="0"/>
          </a:p>
        </p:txBody>
      </p:sp>
    </p:spTree>
    <p:extLst>
      <p:ext uri="{BB962C8B-B14F-4D97-AF65-F5344CB8AC3E}">
        <p14:creationId xmlns:p14="http://schemas.microsoft.com/office/powerpoint/2010/main" val="24199689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86800" cy="6248400"/>
          </a:xfrm>
        </p:spPr>
        <p:txBody>
          <a:bodyPr>
            <a:noAutofit/>
          </a:bodyPr>
          <a:lstStyle/>
          <a:p>
            <a:pPr algn="r">
              <a:lnSpc>
                <a:spcPct val="150000"/>
              </a:lnSpc>
            </a:pPr>
            <a:r>
              <a:rPr lang="fa-IR" sz="2400" dirty="0">
                <a:ea typeface="Calibri"/>
                <a:cs typeface="B Titr" panose="00000700000000000000" pitchFamily="2" charset="-78"/>
              </a:rPr>
              <a:t>در حياط مرکزي براي ايجاد رطوبت در هواي </a:t>
            </a:r>
            <a:r>
              <a:rPr lang="fa-IR" sz="2400" dirty="0" smtClean="0">
                <a:ea typeface="Calibri"/>
                <a:cs typeface="B Titr" panose="00000700000000000000" pitchFamily="2" charset="-78"/>
              </a:rPr>
              <a:t>خشک  منطقه </a:t>
            </a:r>
            <a:r>
              <a:rPr lang="fa-IR" sz="2400" dirty="0">
                <a:ea typeface="Calibri"/>
                <a:cs typeface="B Titr" panose="00000700000000000000" pitchFamily="2" charset="-78"/>
              </a:rPr>
              <a:t>از </a:t>
            </a:r>
            <a:r>
              <a:rPr lang="fa-IR" sz="2400" dirty="0" smtClean="0">
                <a:ea typeface="Calibri"/>
                <a:cs typeface="B Titr" panose="00000700000000000000" pitchFamily="2" charset="-78"/>
              </a:rPr>
              <a:t> سطوح  </a:t>
            </a:r>
            <a:r>
              <a:rPr lang="fa-IR" sz="2400" dirty="0">
                <a:ea typeface="Calibri"/>
                <a:cs typeface="B Titr" panose="00000700000000000000" pitchFamily="2" charset="-78"/>
              </a:rPr>
              <a:t>گياه کاري شده حوض آب و فواره استفاده مي شود با توجه به سرماي شب در منطقه هواي سرد در طول شب در داخل حياط نشست کرده و در داخل حياط و بدنه ديوارها ذخيره مي شود و در طول روز که شدت تابش آفتاب بالاست و دماي بيرون ساختمان به حداکثر مي رسد هواي داخل ساختمان و </a:t>
            </a:r>
            <a:r>
              <a:rPr lang="fa-IR" sz="2400" dirty="0" smtClean="0">
                <a:ea typeface="Calibri"/>
                <a:cs typeface="B Titr" panose="00000700000000000000" pitchFamily="2" charset="-78"/>
              </a:rPr>
              <a:t>حياط تعديل </a:t>
            </a:r>
            <a:r>
              <a:rPr lang="fa-IR" sz="2400" dirty="0">
                <a:ea typeface="Calibri"/>
                <a:cs typeface="B Titr" panose="00000700000000000000" pitchFamily="2" charset="-78"/>
              </a:rPr>
              <a:t>مي شود. </a:t>
            </a:r>
            <a:endParaRPr lang="fa-IR" sz="2400" dirty="0" smtClean="0">
              <a:ea typeface="Calibri"/>
              <a:cs typeface="B Titr" panose="00000700000000000000" pitchFamily="2" charset="-78"/>
            </a:endParaRPr>
          </a:p>
          <a:p>
            <a:pPr marL="0" indent="0" algn="r" rtl="1">
              <a:lnSpc>
                <a:spcPct val="150000"/>
              </a:lnSpc>
              <a:spcAft>
                <a:spcPts val="1000"/>
              </a:spcAft>
              <a:buNone/>
            </a:pPr>
            <a:r>
              <a:rPr lang="fa-IR" sz="2400" dirty="0">
                <a:solidFill>
                  <a:srgbClr val="FF0000"/>
                </a:solidFill>
                <a:ea typeface="Calibri"/>
                <a:cs typeface="B Titr" panose="00000700000000000000" pitchFamily="2" charset="-78"/>
              </a:rPr>
              <a:t>باد گيرها </a:t>
            </a:r>
            <a:r>
              <a:rPr lang="fa-IR" sz="2400" dirty="0">
                <a:ea typeface="Calibri"/>
                <a:cs typeface="B Titr" panose="00000700000000000000" pitchFamily="2" charset="-78"/>
              </a:rPr>
              <a:t>: از عناصر تفکيک ناپذير خانه ها در اقليم گرم و خشک است استفاده از بادگير از سال هاي قبل در ايران رواج داشته که با فرم هاي مختلف در ايران ساخته مي شود, بادگيرها با دهنه هاي رو به بادهاي مطلوب ساخته مي شوند تا باد خنک را جهت تهويه و تعديل هوا به فضاهاي داخلي هدايت </a:t>
            </a:r>
            <a:r>
              <a:rPr lang="fa-IR" sz="2400" dirty="0" smtClean="0">
                <a:ea typeface="Calibri"/>
                <a:cs typeface="B Titr" panose="00000700000000000000" pitchFamily="2" charset="-78"/>
              </a:rPr>
              <a:t>کند</a:t>
            </a:r>
            <a:endParaRPr lang="fa-IR" sz="2400" dirty="0">
              <a:cs typeface="B Titr" panose="00000700000000000000" pitchFamily="2" charset="-78"/>
            </a:endParaRPr>
          </a:p>
        </p:txBody>
      </p:sp>
    </p:spTree>
    <p:extLst>
      <p:ext uri="{BB962C8B-B14F-4D97-AF65-F5344CB8AC3E}">
        <p14:creationId xmlns:p14="http://schemas.microsoft.com/office/powerpoint/2010/main" val="50156122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77000"/>
          </a:xfrm>
        </p:spPr>
        <p:txBody>
          <a:bodyPr>
            <a:noAutofit/>
          </a:bodyPr>
          <a:lstStyle/>
          <a:p>
            <a:pPr lvl="0" algn="r" rtl="1">
              <a:lnSpc>
                <a:spcPct val="150000"/>
              </a:lnSpc>
              <a:spcAft>
                <a:spcPts val="1000"/>
              </a:spcAft>
            </a:pPr>
            <a:r>
              <a:rPr lang="fa-IR" sz="2400" dirty="0">
                <a:solidFill>
                  <a:prstClr val="black"/>
                </a:solidFill>
                <a:ea typeface="Calibri"/>
                <a:cs typeface="B Titr" panose="00000700000000000000" pitchFamily="2" charset="-78"/>
              </a:rPr>
              <a:t>, بادگيرها معمولا” در بخشي از ساختمان قرار مي گيرند که با در نظر گرفتن وسعت خانه و تعداد اتاق ها سمت تابستان نشين خانه را سرد کنند. منطقه سرد و کوهستاني </a:t>
            </a:r>
            <a:endParaRPr lang="en-US" sz="2400" dirty="0">
              <a:solidFill>
                <a:prstClr val="black"/>
              </a:solidFill>
              <a:ea typeface="Calibri"/>
              <a:cs typeface="B Titr" panose="00000700000000000000" pitchFamily="2" charset="-78"/>
            </a:endParaRPr>
          </a:p>
          <a:p>
            <a:pPr algn="just" rtl="1">
              <a:lnSpc>
                <a:spcPct val="150000"/>
              </a:lnSpc>
              <a:spcAft>
                <a:spcPts val="1000"/>
              </a:spcAft>
            </a:pPr>
            <a:r>
              <a:rPr lang="fa-IR" sz="2400" dirty="0">
                <a:solidFill>
                  <a:srgbClr val="FF0000"/>
                </a:solidFill>
                <a:ea typeface="Calibri"/>
                <a:cs typeface="B Titr" panose="00000700000000000000" pitchFamily="2" charset="-78"/>
              </a:rPr>
              <a:t>ويژگي هاي اقليم سرد و کوهستاني : </a:t>
            </a:r>
            <a:r>
              <a:rPr lang="fa-IR" sz="2400" dirty="0">
                <a:ea typeface="Calibri"/>
                <a:cs typeface="B Titr" panose="00000700000000000000" pitchFamily="2" charset="-78"/>
              </a:rPr>
              <a:t>رشته کوه هاي شمالي و غربي کشور جزء اقليم سرد کوهستاني است که زمستان هاي سرد و سوزان و تابستان هاي معتدل از خصوصيات بارز آب و هوايي اين منطقه است. سرماي بسيار زياد در فصل زمستان عامل اصلي در شکل گيري بافت شهري و روستايي اين منطقه است. بافت شهري و روستاي در اين اقليم متراکم و فشرده است و سطوح خارجي بنا نسبت به حجم آن به حداقل ممکن کاهش ميابد تا تبادل حرارتي بين فضاهاي بيروني و دروني به کمترين ميزان خود برسد. از نظر بازشو و پنجره , ابعاد اين باز شوها در اين اقليم از وسعت کمتري برخوردار </a:t>
            </a:r>
            <a:r>
              <a:rPr lang="fa-IR" sz="2400" dirty="0" smtClean="0">
                <a:ea typeface="Calibri"/>
                <a:cs typeface="B Titr" panose="00000700000000000000" pitchFamily="2" charset="-78"/>
              </a:rPr>
              <a:t>است</a:t>
            </a:r>
            <a:endParaRPr lang="fa-IR" sz="2400" dirty="0">
              <a:cs typeface="B Titr" panose="00000700000000000000" pitchFamily="2" charset="-78"/>
            </a:endParaRPr>
          </a:p>
        </p:txBody>
      </p:sp>
    </p:spTree>
    <p:extLst>
      <p:ext uri="{BB962C8B-B14F-4D97-AF65-F5344CB8AC3E}">
        <p14:creationId xmlns:p14="http://schemas.microsoft.com/office/powerpoint/2010/main" val="36970573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lvl="0" algn="just" rtl="1">
              <a:lnSpc>
                <a:spcPct val="150000"/>
              </a:lnSpc>
              <a:spcAft>
                <a:spcPts val="1000"/>
              </a:spcAft>
            </a:pPr>
            <a:r>
              <a:rPr lang="fa-IR" sz="2400" dirty="0">
                <a:solidFill>
                  <a:prstClr val="black"/>
                </a:solidFill>
                <a:ea typeface="Calibri"/>
                <a:cs typeface="B Titr" panose="00000700000000000000" pitchFamily="2" charset="-78"/>
              </a:rPr>
              <a:t>تا تبادل حرارتي بين فضاي درون و بيرون به حداقل ممکن کاهش يابد. با ايجاد بازشوهاي وسيع در جبهه جنوبي ساختمان به ميزان قابل توجهي از انرژي حرارتي خورشيد در فصل زمستان استفاده مي شود. وسعت بازشوها در جهت هايي که تحت وزش بادهاي سرد زمستاني است به حداقل مي رسد و در برخي موارد اين بازشوها از نماي سرد حذف مي شوند</a:t>
            </a:r>
            <a:r>
              <a:rPr lang="fa-IR" sz="2400" dirty="0" smtClean="0">
                <a:solidFill>
                  <a:prstClr val="black"/>
                </a:solidFill>
                <a:ea typeface="Calibri"/>
                <a:cs typeface="B Titr" panose="00000700000000000000" pitchFamily="2" charset="-78"/>
              </a:rPr>
              <a:t>.</a:t>
            </a:r>
          </a:p>
          <a:p>
            <a:pPr lvl="0" algn="just" rtl="1">
              <a:lnSpc>
                <a:spcPct val="150000"/>
              </a:lnSpc>
              <a:spcAft>
                <a:spcPts val="1000"/>
              </a:spcAft>
            </a:pPr>
            <a:endParaRPr lang="en-US" sz="2400" dirty="0">
              <a:solidFill>
                <a:prstClr val="black"/>
              </a:solidFill>
              <a:ea typeface="Calibri"/>
              <a:cs typeface="B Titr" panose="00000700000000000000" pitchFamily="2" charset="-78"/>
            </a:endParaRPr>
          </a:p>
          <a:p>
            <a:endParaRPr lang="fa-I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662041">
            <a:off x="2596071" y="3861648"/>
            <a:ext cx="3082090" cy="2096496"/>
          </a:xfrm>
          <a:prstGeom prst="rect">
            <a:avLst/>
          </a:prstGeom>
          <a:ln>
            <a:noFill/>
          </a:ln>
          <a:effectLst>
            <a:softEdge rad="112500"/>
          </a:effectLst>
        </p:spPr>
      </p:pic>
    </p:spTree>
    <p:extLst>
      <p:ext uri="{BB962C8B-B14F-4D97-AF65-F5344CB8AC3E}">
        <p14:creationId xmlns:p14="http://schemas.microsoft.com/office/powerpoint/2010/main" val="368756887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a:bodyPr>
          <a:lstStyle/>
          <a:p>
            <a:pPr marL="0" indent="0" algn="ctr">
              <a:buNone/>
            </a:pPr>
            <a:r>
              <a:rPr lang="fa-IR"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عنوان</a:t>
            </a:r>
          </a:p>
          <a:p>
            <a:pPr marL="0" indent="0" algn="ctr">
              <a:buNone/>
            </a:pPr>
            <a:r>
              <a:rPr lang="fa-IR"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تنظیم شرایط محیطی</a:t>
            </a:r>
          </a:p>
          <a:p>
            <a:pPr marL="0" indent="0" algn="ctr">
              <a:buNone/>
            </a:pPr>
            <a:r>
              <a:rPr lang="fa-IR"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گرد آورندگان</a:t>
            </a:r>
          </a:p>
          <a:p>
            <a:pPr marL="0" indent="0" algn="ctr">
              <a:buNone/>
            </a:pPr>
            <a:r>
              <a:rPr lang="fa-IR"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نجمه زارعی</a:t>
            </a:r>
          </a:p>
          <a:p>
            <a:pPr marL="0" indent="0" algn="ctr">
              <a:buNone/>
            </a:pPr>
            <a:r>
              <a:rPr lang="fa-IR"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محمد زارعی</a:t>
            </a:r>
          </a:p>
          <a:p>
            <a:pPr marL="0" indent="0" algn="ctr">
              <a:buNone/>
            </a:pPr>
            <a:r>
              <a:rPr lang="fa-IR"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استاد مربوطه</a:t>
            </a:r>
          </a:p>
          <a:p>
            <a:pPr marL="0" indent="0" algn="ctr">
              <a:buNone/>
            </a:pPr>
            <a:r>
              <a:rPr lang="fa-IR"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جناب آقای بحیرایی</a:t>
            </a:r>
          </a:p>
          <a:p>
            <a:pPr marL="0" indent="0" algn="ctr">
              <a:buNone/>
            </a:pPr>
            <a:r>
              <a:rPr lang="fa-IR" sz="4000" b="1" cap="all" dirty="0" smtClean="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دانشگاه اسلامی بشاگرد</a:t>
            </a:r>
          </a:p>
        </p:txBody>
      </p:sp>
    </p:spTree>
    <p:extLst>
      <p:ext uri="{BB962C8B-B14F-4D97-AF65-F5344CB8AC3E}">
        <p14:creationId xmlns:p14="http://schemas.microsoft.com/office/powerpoint/2010/main" val="3232520858"/>
      </p:ext>
    </p:extLst>
  </p:cSld>
  <p:clrMapOvr>
    <a:masterClrMapping/>
  </p:clrMapOvr>
  <p:transition spd="slow">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B Titr" panose="00000700000000000000" pitchFamily="2" charset="-78"/>
              </a:rPr>
              <a:t>جهت گيري بناها در اقليم </a:t>
            </a:r>
            <a:r>
              <a:rPr lang="fa-IR" sz="4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B Titr" panose="00000700000000000000" pitchFamily="2" charset="-78"/>
              </a:rPr>
              <a:t>سرد</a:t>
            </a:r>
            <a:endParaRPr lang="fa-IR"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Titr" panose="00000700000000000000" pitchFamily="2" charset="-78"/>
            </a:endParaRPr>
          </a:p>
        </p:txBody>
      </p:sp>
      <p:sp>
        <p:nvSpPr>
          <p:cNvPr id="3" name="Content Placeholder 2"/>
          <p:cNvSpPr>
            <a:spLocks noGrp="1"/>
          </p:cNvSpPr>
          <p:nvPr>
            <p:ph idx="1"/>
          </p:nvPr>
        </p:nvSpPr>
        <p:spPr>
          <a:xfrm>
            <a:off x="381000" y="1600200"/>
            <a:ext cx="8458200" cy="4800600"/>
          </a:xfrm>
        </p:spPr>
        <p:txBody>
          <a:bodyPr>
            <a:normAutofit/>
          </a:bodyPr>
          <a:lstStyle/>
          <a:p>
            <a:pPr algn="just" rtl="1">
              <a:lnSpc>
                <a:spcPct val="150000"/>
              </a:lnSpc>
              <a:spcAft>
                <a:spcPts val="1000"/>
              </a:spcAft>
            </a:pPr>
            <a:r>
              <a:rPr lang="fa-IR" sz="2400" dirty="0">
                <a:ea typeface="Calibri"/>
                <a:cs typeface="B Titr" panose="00000700000000000000" pitchFamily="2" charset="-78"/>
              </a:rPr>
              <a:t>روستاها و شهرها در اين اقليم عموما” در کرانه جنوبي کوه پايه ها مستقر مي شوند, همچنين با استقرار بنا در امتداد شرقي , غربي کمترين سطح در مقابل بادهاي نامطلوب قرار مي گيرد, که اکثرا” اين بادها از سمت غربي مي وزد.</a:t>
            </a:r>
            <a:endParaRPr lang="en-US" sz="2400" dirty="0">
              <a:ea typeface="Calibri"/>
              <a:cs typeface="B Titr" panose="00000700000000000000" pitchFamily="2" charset="-78"/>
            </a:endParaRPr>
          </a:p>
          <a:p>
            <a:pPr algn="just" rtl="1">
              <a:lnSpc>
                <a:spcPct val="150000"/>
              </a:lnSpc>
              <a:spcAft>
                <a:spcPts val="1000"/>
              </a:spcAft>
            </a:pPr>
            <a:r>
              <a:rPr lang="fa-IR" sz="2400" dirty="0">
                <a:ea typeface="Calibri"/>
                <a:cs typeface="B Titr" panose="00000700000000000000" pitchFamily="2" charset="-78"/>
              </a:rPr>
              <a:t>پوشش بام در اقليم سرد: پوشش باو در اين اقليم عمدتا” مسطح است و گاها” سقف شيبدار در برخي مناطق در رشته کوه هاي شمالي البرز ديده مي شود</a:t>
            </a:r>
            <a:r>
              <a:rPr lang="fa-IR" sz="2400" dirty="0" smtClean="0">
                <a:ea typeface="Calibri"/>
                <a:cs typeface="B Titr" panose="00000700000000000000" pitchFamily="2" charset="-78"/>
              </a:rPr>
              <a:t>.</a:t>
            </a:r>
          </a:p>
          <a:p>
            <a:pPr algn="just" rtl="1">
              <a:lnSpc>
                <a:spcPct val="150000"/>
              </a:lnSpc>
              <a:spcAft>
                <a:spcPts val="1000"/>
              </a:spcAft>
            </a:pPr>
            <a:endParaRPr lang="en-US" sz="2400" dirty="0">
              <a:ea typeface="Calibri"/>
              <a:cs typeface="B Titr" panose="00000700000000000000" pitchFamily="2" charset="-78"/>
            </a:endParaRPr>
          </a:p>
          <a:p>
            <a:endParaRPr lang="fa-IR" sz="2400" dirty="0">
              <a:cs typeface="B Titr" panose="00000700000000000000" pitchFamily="2" charset="-78"/>
            </a:endParaRPr>
          </a:p>
        </p:txBody>
      </p:sp>
    </p:spTree>
    <p:extLst>
      <p:ext uri="{BB962C8B-B14F-4D97-AF65-F5344CB8AC3E}">
        <p14:creationId xmlns:p14="http://schemas.microsoft.com/office/powerpoint/2010/main" val="3336030284"/>
      </p:ext>
    </p:extLst>
  </p:cSld>
  <p:clrMapOvr>
    <a:masterClrMapping/>
  </p:clrMapOvr>
  <p:transition spd="slow">
    <p:cove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248400"/>
          </a:xfrm>
        </p:spPr>
        <p:txBody>
          <a:bodyPr>
            <a:normAutofit/>
          </a:bodyPr>
          <a:lstStyle/>
          <a:p>
            <a:pPr algn="r">
              <a:lnSpc>
                <a:spcPct val="150000"/>
              </a:lnSpc>
            </a:pPr>
            <a:r>
              <a:rPr lang="fa-IR" sz="2400" dirty="0">
                <a:solidFill>
                  <a:srgbClr val="FF0000"/>
                </a:solidFill>
                <a:ea typeface="Calibri"/>
                <a:cs typeface="B Titr" panose="00000700000000000000" pitchFamily="2" charset="-78"/>
              </a:rPr>
              <a:t>فرم بنا در اين اقليم: </a:t>
            </a:r>
            <a:r>
              <a:rPr lang="fa-IR" sz="2400" dirty="0">
                <a:ea typeface="Calibri"/>
                <a:cs typeface="B Titr" panose="00000700000000000000" pitchFamily="2" charset="-78"/>
              </a:rPr>
              <a:t>معمولا” فرم بناها به صورت مکعب و مکعب مستطيل است, چون در اين مساحت سطوح خارجي نسبت به حجم بنا به حداقل مي رسد که تا از اين طريق تبادل بين فضاهاي بيروني به کمترين ميزان خود برسد</a:t>
            </a:r>
            <a:r>
              <a:rPr lang="fa-IR" sz="2400" dirty="0" smtClean="0">
                <a:ea typeface="Calibri"/>
                <a:cs typeface="B Titr" panose="00000700000000000000" pitchFamily="2" charset="-78"/>
              </a:rPr>
              <a:t>.</a:t>
            </a:r>
          </a:p>
          <a:p>
            <a:pPr algn="r">
              <a:lnSpc>
                <a:spcPct val="150000"/>
              </a:lnSpc>
            </a:pPr>
            <a:r>
              <a:rPr lang="fa-IR" sz="2400" dirty="0">
                <a:ea typeface="Calibri"/>
                <a:cs typeface="B Titr" panose="00000700000000000000" pitchFamily="2" charset="-78"/>
              </a:rPr>
              <a:t>. در خانه هاي دو طبقه , طبقه زيرين به دام ها و طبقه فوقاني به اهالي </a:t>
            </a:r>
            <a:r>
              <a:rPr lang="fa-IR" sz="2400" dirty="0" smtClean="0">
                <a:ea typeface="Calibri"/>
                <a:cs typeface="B Titr" panose="00000700000000000000" pitchFamily="2" charset="-78"/>
              </a:rPr>
              <a:t> خانه </a:t>
            </a:r>
            <a:r>
              <a:rPr lang="fa-IR" sz="2400" dirty="0">
                <a:ea typeface="Calibri"/>
                <a:cs typeface="B Titr" panose="00000700000000000000" pitchFamily="2" charset="-78"/>
              </a:rPr>
              <a:t>اختصاص مي يابد که اين تفکيک علاوه بر جدايي عملکرد و عرصه هاي </a:t>
            </a:r>
            <a:r>
              <a:rPr lang="fa-IR" sz="2400" dirty="0" smtClean="0">
                <a:ea typeface="Calibri"/>
                <a:cs typeface="B Titr" panose="00000700000000000000" pitchFamily="2" charset="-78"/>
              </a:rPr>
              <a:t> انسان </a:t>
            </a:r>
            <a:r>
              <a:rPr lang="fa-IR" sz="2400" dirty="0">
                <a:ea typeface="Calibri"/>
                <a:cs typeface="B Titr" panose="00000700000000000000" pitchFamily="2" charset="-78"/>
              </a:rPr>
              <a:t>و دام باعث مي شود دام ها کمتر تحت </a:t>
            </a:r>
            <a:r>
              <a:rPr lang="fa-IR" sz="2400" dirty="0" smtClean="0">
                <a:ea typeface="Calibri"/>
                <a:cs typeface="B Titr" panose="00000700000000000000" pitchFamily="2" charset="-78"/>
              </a:rPr>
              <a:t> تاثير سرماي  بيرون  باشند  و   </a:t>
            </a:r>
            <a:r>
              <a:rPr lang="fa-IR" sz="2400" dirty="0">
                <a:ea typeface="Calibri"/>
                <a:cs typeface="B Titr" panose="00000700000000000000" pitchFamily="2" charset="-78"/>
              </a:rPr>
              <a:t>از طرفي گرماي بدن حيوانات در شب هاي زمستان به </a:t>
            </a:r>
            <a:r>
              <a:rPr lang="fa-IR" sz="2400" dirty="0" smtClean="0">
                <a:ea typeface="Calibri"/>
                <a:cs typeface="B Titr" panose="00000700000000000000" pitchFamily="2" charset="-78"/>
              </a:rPr>
              <a:t> طبقات  بالاتر </a:t>
            </a:r>
            <a:r>
              <a:rPr lang="fa-IR" sz="2400" dirty="0">
                <a:ea typeface="Calibri"/>
                <a:cs typeface="B Titr" panose="00000700000000000000" pitchFamily="2" charset="-78"/>
              </a:rPr>
              <a:t>که </a:t>
            </a:r>
            <a:r>
              <a:rPr lang="fa-IR" sz="2400" dirty="0" smtClean="0">
                <a:ea typeface="Calibri"/>
                <a:cs typeface="B Titr" panose="00000700000000000000" pitchFamily="2" charset="-78"/>
              </a:rPr>
              <a:t> فضاي  </a:t>
            </a:r>
            <a:r>
              <a:rPr lang="fa-IR" sz="2400" dirty="0">
                <a:ea typeface="Calibri"/>
                <a:cs typeface="B Titr" panose="00000700000000000000" pitchFamily="2" charset="-78"/>
              </a:rPr>
              <a:t>زندگي ساکنين است انتقال يابد. با </a:t>
            </a:r>
            <a:r>
              <a:rPr lang="fa-IR" sz="2400" dirty="0" smtClean="0">
                <a:ea typeface="Calibri"/>
                <a:cs typeface="B Titr" panose="00000700000000000000" pitchFamily="2" charset="-78"/>
              </a:rPr>
              <a:t> احداث  </a:t>
            </a:r>
            <a:r>
              <a:rPr lang="fa-IR" sz="2400" dirty="0">
                <a:ea typeface="Calibri"/>
                <a:cs typeface="B Titr" panose="00000700000000000000" pitchFamily="2" charset="-78"/>
              </a:rPr>
              <a:t>قسمتي از </a:t>
            </a:r>
            <a:r>
              <a:rPr lang="fa-IR" sz="2400" dirty="0" smtClean="0">
                <a:ea typeface="Calibri"/>
                <a:cs typeface="B Titr" panose="00000700000000000000" pitchFamily="2" charset="-78"/>
              </a:rPr>
              <a:t> فضاهاي خانه  </a:t>
            </a:r>
            <a:r>
              <a:rPr lang="fa-IR" sz="2400" dirty="0">
                <a:ea typeface="Calibri"/>
                <a:cs typeface="B Titr" panose="00000700000000000000" pitchFamily="2" charset="-78"/>
              </a:rPr>
              <a:t>در </a:t>
            </a:r>
            <a:r>
              <a:rPr lang="fa-IR" sz="2400" dirty="0" smtClean="0">
                <a:ea typeface="Calibri"/>
                <a:cs typeface="B Titr" panose="00000700000000000000" pitchFamily="2" charset="-78"/>
              </a:rPr>
              <a:t>زير  زمين  </a:t>
            </a:r>
            <a:r>
              <a:rPr lang="fa-IR" sz="2400" dirty="0">
                <a:ea typeface="Calibri"/>
                <a:cs typeface="B Titr" panose="00000700000000000000" pitchFamily="2" charset="-78"/>
              </a:rPr>
              <a:t>به ميزان قابل توجهي ميتوان به تعديل هواي اين فضاها کمک کرد به </a:t>
            </a:r>
            <a:r>
              <a:rPr lang="fa-IR" sz="2400" dirty="0" smtClean="0">
                <a:ea typeface="Calibri"/>
                <a:cs typeface="B Titr" panose="00000700000000000000" pitchFamily="2" charset="-78"/>
              </a:rPr>
              <a:t>دليل   </a:t>
            </a:r>
            <a:r>
              <a:rPr lang="fa-IR" sz="2400" dirty="0">
                <a:ea typeface="Calibri"/>
                <a:cs typeface="B Titr" panose="00000700000000000000" pitchFamily="2" charset="-78"/>
              </a:rPr>
              <a:t>اينکه خاک ظرفيت حرارتي بالايي دارد فضاهايي که در زيرزمين  واقع </a:t>
            </a:r>
            <a:r>
              <a:rPr lang="fa-IR" sz="2400" dirty="0" smtClean="0">
                <a:ea typeface="Calibri"/>
                <a:cs typeface="B Titr" panose="00000700000000000000" pitchFamily="2" charset="-78"/>
              </a:rPr>
              <a:t>  مي </a:t>
            </a:r>
            <a:r>
              <a:rPr lang="fa-IR" sz="2400" dirty="0">
                <a:ea typeface="Calibri"/>
                <a:cs typeface="B Titr" panose="00000700000000000000" pitchFamily="2" charset="-78"/>
              </a:rPr>
              <a:t>شوند , زمستان ها گرمتر و تابستان ها خنک تر از هواي بيرون هستند.</a:t>
            </a:r>
            <a:endParaRPr lang="fa-IR" sz="2400" dirty="0">
              <a:cs typeface="B Titr" panose="00000700000000000000" pitchFamily="2" charset="-78"/>
            </a:endParaRPr>
          </a:p>
        </p:txBody>
      </p:sp>
    </p:spTree>
    <p:extLst>
      <p:ext uri="{BB962C8B-B14F-4D97-AF65-F5344CB8AC3E}">
        <p14:creationId xmlns:p14="http://schemas.microsoft.com/office/powerpoint/2010/main" val="287795738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ovin\Documents\هدیه اسمانی\New folder\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3999" cy="662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36575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Novin\Documents\هدیه اسمانی\New folder\images (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067800" cy="678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18509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Novin\Documents\هدیه اسمانی\New folder\images (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0678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1520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Novin\Documents\هدیه اسمانی\New folder\images (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7086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3162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Novin\Documents\هدیه اسمانی\New folder\images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081655"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69808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Novin\Documents\هدیه اسمانی\New folder\images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9585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Novin\Documents\هدیه اسمانی\New folder\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8"/>
            <a:ext cx="9144000" cy="6864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63463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Users\Novin\Documents\هدیه اسمانی\New folder\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8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3388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fa-IR"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a typeface="Calibri"/>
                <a:cs typeface="B Titr"/>
              </a:rPr>
              <a:t>تنظیم شرایط محیطی </a:t>
            </a:r>
            <a:endParaRPr lang="fa-IR" sz="4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Content Placeholder 2"/>
          <p:cNvSpPr>
            <a:spLocks noGrp="1"/>
          </p:cNvSpPr>
          <p:nvPr>
            <p:ph idx="1"/>
          </p:nvPr>
        </p:nvSpPr>
        <p:spPr>
          <a:xfrm>
            <a:off x="457200" y="1493837"/>
            <a:ext cx="8229600" cy="4830763"/>
          </a:xfrm>
        </p:spPr>
        <p:txBody>
          <a:bodyPr>
            <a:normAutofit/>
          </a:bodyPr>
          <a:lstStyle/>
          <a:p>
            <a:pPr algn="just" rtl="1">
              <a:lnSpc>
                <a:spcPct val="150000"/>
              </a:lnSpc>
              <a:spcAft>
                <a:spcPts val="1000"/>
              </a:spcAft>
            </a:pPr>
            <a:r>
              <a:rPr lang="fa-IR" sz="2600" dirty="0">
                <a:ea typeface="Calibri"/>
                <a:cs typeface="B Titr" panose="00000700000000000000" pitchFamily="2" charset="-78"/>
              </a:rPr>
              <a:t>اقليم درمناطق مختلف دنيا باعرض جغرافيايي و ارتفاع سطح دريا مشخص ميکنند ايران فلاتي است مرتفع که در عرض جغرافيايي 25 تا40 درجه در نيم کره شمالي و در منطقه گرمي واقع شده است تقسيمات اقليمي که بر اساس مطالعه و پيش نهاد دانشمندان محيط شناس ايراني تدوين شده است</a:t>
            </a:r>
            <a:r>
              <a:rPr lang="fa-IR" sz="2600" dirty="0" smtClean="0">
                <a:ea typeface="Calibri"/>
                <a:cs typeface="B Titr" panose="00000700000000000000" pitchFamily="2" charset="-78"/>
              </a:rPr>
              <a:t>.</a:t>
            </a:r>
          </a:p>
          <a:p>
            <a:pPr algn="just" rtl="1">
              <a:lnSpc>
                <a:spcPct val="150000"/>
              </a:lnSpc>
              <a:spcAft>
                <a:spcPts val="1000"/>
              </a:spcAft>
            </a:pPr>
            <a:endParaRPr lang="en-US" sz="2600" dirty="0">
              <a:ea typeface="Calibri"/>
              <a:cs typeface="B Titr" panose="00000700000000000000" pitchFamily="2" charset="-78"/>
            </a:endParaRPr>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6800" y="4083204"/>
            <a:ext cx="3505200" cy="2343265"/>
          </a:xfrm>
          <a:prstGeom prst="rect">
            <a:avLst/>
          </a:prstGeom>
          <a:ln>
            <a:noFill/>
          </a:ln>
          <a:effectLst>
            <a:softEdge rad="112500"/>
          </a:effectLst>
        </p:spPr>
      </p:pic>
    </p:spTree>
    <p:extLst>
      <p:ext uri="{BB962C8B-B14F-4D97-AF65-F5344CB8AC3E}">
        <p14:creationId xmlns:p14="http://schemas.microsoft.com/office/powerpoint/2010/main" val="1085978062"/>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Novin\Documents\هدیه اسمانی\New folder\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04140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Users\Novin\Documents\هدیه اسمانی\New folder\images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24831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Users\Novin\Documents\هدیه اسمانی\New folder\DSCF038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51847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Users\Novin\Documents\هدیه اسمانی\New folder\downloa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2202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25667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Users\Novin\Documents\هدیه اسمانی\New folder\download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7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65758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Users\Novin\Documents\هدیه اسمانی\New folder\download (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7620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83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Users\Novin\Documents\هدیه اسمانی\New folder\13930114153302230245618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127" y="0"/>
            <a:ext cx="90678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8490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C:\Users\Novin\Documents\هدیه اسمانی\New folder\46lvhmy6denis8lxvfp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0"/>
            <a:ext cx="8991600" cy="670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8911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r" rtl="1">
              <a:lnSpc>
                <a:spcPct val="150000"/>
              </a:lnSpc>
              <a:spcAft>
                <a:spcPts val="1000"/>
              </a:spcAft>
            </a:pPr>
            <a:r>
              <a:rPr lang="fa-IR" sz="2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cs typeface="B Titr" panose="00000700000000000000" pitchFamily="2" charset="-78"/>
              </a:rPr>
              <a:t>عموما در حيطه معماري شامل تقسمات چهارگانه به شرح زير است :</a:t>
            </a:r>
          </a:p>
          <a:p>
            <a:pPr algn="r" rtl="1">
              <a:lnSpc>
                <a:spcPct val="150000"/>
              </a:lnSpc>
              <a:spcAft>
                <a:spcPts val="1000"/>
              </a:spcAft>
            </a:pPr>
            <a:r>
              <a:rPr lang="fa-IR" sz="2400" b="1" dirty="0">
                <a:ln w="11430"/>
                <a:effectLst>
                  <a:outerShdw blurRad="50800" dist="39000" dir="5460000" algn="tl">
                    <a:srgbClr val="000000">
                      <a:alpha val="38000"/>
                    </a:srgbClr>
                  </a:outerShdw>
                </a:effectLst>
                <a:cs typeface="B Titr" panose="00000700000000000000" pitchFamily="2" charset="-78"/>
              </a:rPr>
              <a:t>الف) اقليم گرم و خشک {فلات مرکزي ايران}</a:t>
            </a:r>
          </a:p>
          <a:p>
            <a:pPr algn="r" rtl="1">
              <a:lnSpc>
                <a:spcPct val="150000"/>
              </a:lnSpc>
              <a:spcAft>
                <a:spcPts val="1000"/>
              </a:spcAft>
            </a:pPr>
            <a:r>
              <a:rPr lang="fa-IR" sz="2400" b="1" dirty="0">
                <a:ln w="11430"/>
                <a:effectLst>
                  <a:outerShdw blurRad="50800" dist="39000" dir="5460000" algn="tl">
                    <a:srgbClr val="000000">
                      <a:alpha val="38000"/>
                    </a:srgbClr>
                  </a:outerShdw>
                </a:effectLst>
                <a:cs typeface="B Titr" panose="00000700000000000000" pitchFamily="2" charset="-78"/>
              </a:rPr>
              <a:t>ب) اقليم سرد و کوهستاني {مناطق کوهستاني غرب}</a:t>
            </a:r>
          </a:p>
          <a:p>
            <a:pPr algn="r" rtl="1">
              <a:lnSpc>
                <a:spcPct val="150000"/>
              </a:lnSpc>
              <a:spcAft>
                <a:spcPts val="1000"/>
              </a:spcAft>
            </a:pPr>
            <a:r>
              <a:rPr lang="fa-IR" sz="2400" b="1" dirty="0">
                <a:ln w="11430"/>
                <a:effectLst>
                  <a:outerShdw blurRad="50800" dist="39000" dir="5460000" algn="tl">
                    <a:srgbClr val="000000">
                      <a:alpha val="38000"/>
                    </a:srgbClr>
                  </a:outerShdw>
                </a:effectLst>
                <a:cs typeface="B Titr" panose="00000700000000000000" pitchFamily="2" charset="-78"/>
              </a:rPr>
              <a:t>ج) اقليم گرم و مرطوب {کرانه شمالي خليج فارس و عمان}</a:t>
            </a:r>
          </a:p>
          <a:p>
            <a:pPr algn="r" rtl="1">
              <a:lnSpc>
                <a:spcPct val="150000"/>
              </a:lnSpc>
              <a:spcAft>
                <a:spcPts val="1000"/>
              </a:spcAft>
            </a:pPr>
            <a:r>
              <a:rPr lang="fa-IR" sz="2400" b="1" dirty="0">
                <a:ln w="11430"/>
                <a:effectLst>
                  <a:outerShdw blurRad="50800" dist="39000" dir="5460000" algn="tl">
                    <a:srgbClr val="000000">
                      <a:alpha val="38000"/>
                    </a:srgbClr>
                  </a:outerShdw>
                </a:effectLst>
                <a:cs typeface="B Titr" panose="00000700000000000000" pitchFamily="2" charset="-78"/>
              </a:rPr>
              <a:t>د) اقليم معتدل و مرطوب (کرانه جنوبي دريايي خزر</a:t>
            </a:r>
            <a:r>
              <a:rPr lang="fa-IR" sz="2400" b="1" dirty="0" smtClean="0">
                <a:ln w="11430"/>
                <a:effectLst>
                  <a:outerShdw blurRad="50800" dist="39000" dir="5460000" algn="tl">
                    <a:srgbClr val="000000">
                      <a:alpha val="38000"/>
                    </a:srgbClr>
                  </a:outerShdw>
                </a:effectLst>
                <a:cs typeface="B Titr" panose="00000700000000000000" pitchFamily="2" charset="-78"/>
              </a:rPr>
              <a:t>)</a:t>
            </a:r>
          </a:p>
          <a:p>
            <a:pPr marL="0" indent="0" algn="r" rtl="1">
              <a:lnSpc>
                <a:spcPct val="150000"/>
              </a:lnSpc>
              <a:spcAft>
                <a:spcPts val="1000"/>
              </a:spcAft>
              <a:buNone/>
            </a:pPr>
            <a:r>
              <a:rPr lang="fa-IR" sz="2400" b="1" dirty="0">
                <a:ln w="11430"/>
                <a:effectLst>
                  <a:outerShdw blurRad="50800" dist="39000" dir="5460000" algn="tl">
                    <a:srgbClr val="000000">
                      <a:alpha val="38000"/>
                    </a:srgbClr>
                  </a:outerShdw>
                </a:effectLst>
                <a:cs typeface="B Titr" panose="00000700000000000000" pitchFamily="2" charset="-78"/>
              </a:rPr>
              <a:t>خصوصيات متفاوت اقليم هاي ذکر شده در هر منطقه به طور چشم گيري در ترکيب معماري و شکل گيري بافت شهرها تاثير گذار است مردمان مناطق ياد شده به ميزان توجهي بر مشکلات حاد آب و هوايي فائق آمده </a:t>
            </a:r>
            <a:r>
              <a:rPr lang="fa-IR" sz="2400" b="1" dirty="0" smtClean="0">
                <a:ln w="11430"/>
                <a:effectLst>
                  <a:outerShdw blurRad="50800" dist="39000" dir="5460000" algn="tl">
                    <a:srgbClr val="000000">
                      <a:alpha val="38000"/>
                    </a:srgbClr>
                  </a:outerShdw>
                </a:effectLst>
                <a:cs typeface="B Titr" panose="00000700000000000000" pitchFamily="2" charset="-78"/>
              </a:rPr>
              <a:t>اند</a:t>
            </a:r>
            <a:endParaRPr lang="fa-IR" sz="2400" b="1" dirty="0">
              <a:ln w="11430"/>
              <a:effectLst>
                <a:outerShdw blurRad="50800" dist="39000" dir="5460000" algn="tl">
                  <a:srgbClr val="000000">
                    <a:alpha val="38000"/>
                  </a:srgbClr>
                </a:outerShdw>
              </a:effectLst>
              <a:cs typeface="B Titr" panose="00000700000000000000" pitchFamily="2" charset="-78"/>
            </a:endParaRPr>
          </a:p>
        </p:txBody>
      </p:sp>
    </p:spTree>
    <p:extLst>
      <p:ext uri="{BB962C8B-B14F-4D97-AF65-F5344CB8AC3E}">
        <p14:creationId xmlns:p14="http://schemas.microsoft.com/office/powerpoint/2010/main" val="260325075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248400"/>
          </a:xfrm>
        </p:spPr>
        <p:txBody>
          <a:bodyPr>
            <a:normAutofit/>
          </a:bodyPr>
          <a:lstStyle/>
          <a:p>
            <a:pPr algn="just" rtl="1">
              <a:lnSpc>
                <a:spcPct val="160000"/>
              </a:lnSpc>
              <a:spcAft>
                <a:spcPts val="1000"/>
              </a:spcAft>
            </a:pPr>
            <a:r>
              <a:rPr lang="fa-IR" sz="2400" dirty="0">
                <a:ea typeface="Calibri"/>
                <a:cs typeface="B Titr" panose="00000700000000000000" pitchFamily="2" charset="-78"/>
              </a:rPr>
              <a:t>راه حل هايي که ساکنين مناطق مختلف در جهت خلق معماري همسازبا شرايط منطقه در طي قرون متمادي اتخاذ کرده اند قابل ستايش است, اين روش ها به طور حيرت انگيزي جنبه هاي آزار دهنده اي محيط را کاسته و از جنبه هاي مفيد آن سود جسته اند که بررسي و مطالعه دقيق اين حوزه اقليمي در سطح کشور و بررسي راه حل هاي ذکر شده و راه کاهاي مناسب با اقليم در هر منطقه ظوابط و الگوي ارزش مندي جهت انجام طراحي در اختيار ما قرار مي دهد شرايط حاد جوي و آب و هوايي مثلا” در منطقه گرم و خشک مشکلات خاصي را براي ساکنين اين منطقه بوجود آورده است, لذا بايد براي طراحي در چنين اقليمي تصميمات ويژه اي را در نظر گرفت </a:t>
            </a:r>
            <a:r>
              <a:rPr lang="fa-IR" sz="2400" dirty="0">
                <a:ea typeface="Calibri"/>
                <a:cs typeface="B Zar"/>
              </a:rPr>
              <a:t>.</a:t>
            </a:r>
            <a:endParaRPr lang="en-US" sz="2400" dirty="0">
              <a:ea typeface="Calibri"/>
              <a:cs typeface="Arial"/>
            </a:endParaRPr>
          </a:p>
          <a:p>
            <a:endParaRPr lang="fa-IR" sz="2400" dirty="0"/>
          </a:p>
        </p:txBody>
      </p:sp>
    </p:spTree>
    <p:extLst>
      <p:ext uri="{BB962C8B-B14F-4D97-AF65-F5344CB8AC3E}">
        <p14:creationId xmlns:p14="http://schemas.microsoft.com/office/powerpoint/2010/main" val="402522976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lnSpcReduction="10000"/>
          </a:bodyPr>
          <a:lstStyle/>
          <a:p>
            <a:pPr algn="just" rtl="1">
              <a:lnSpc>
                <a:spcPct val="150000"/>
              </a:lnSpc>
              <a:spcAft>
                <a:spcPts val="1000"/>
              </a:spcAft>
            </a:pPr>
            <a:r>
              <a:rPr lang="fa-IR" sz="2400" dirty="0">
                <a:solidFill>
                  <a:srgbClr val="FF0000"/>
                </a:solidFill>
                <a:ea typeface="Calibri"/>
                <a:cs typeface="B Titr" panose="00000700000000000000" pitchFamily="2" charset="-78"/>
              </a:rPr>
              <a:t>خلق بنا در اين اقليم نيازمند مطالعات عميق و گسترده اي در شرايط و مسائل متنوع و متعدد در اين اقليم است: </a:t>
            </a:r>
            <a:endParaRPr lang="en-US" sz="2400" dirty="0">
              <a:solidFill>
                <a:srgbClr val="FF0000"/>
              </a:solidFill>
              <a:ea typeface="Calibri"/>
              <a:cs typeface="B Titr" panose="00000700000000000000" pitchFamily="2" charset="-78"/>
            </a:endParaRPr>
          </a:p>
          <a:p>
            <a:pPr algn="just" rtl="1">
              <a:lnSpc>
                <a:spcPct val="150000"/>
              </a:lnSpc>
              <a:spcAft>
                <a:spcPts val="1000"/>
              </a:spcAft>
            </a:pPr>
            <a:r>
              <a:rPr lang="fa-IR" sz="2400" dirty="0">
                <a:ea typeface="Calibri"/>
                <a:cs typeface="B Titr" panose="00000700000000000000" pitchFamily="2" charset="-78"/>
              </a:rPr>
              <a:t>الف) اقليم گرم و خشک اکثر مناطق نيم استوايي را شامل مي شود ودر اثر وزش بادها که از جنوب غربي و شمال غربي به طرف استوا مي وزد هوا بسيار خشک است آسمان در بيشتر اوغات سال بدون ابر بوده و اشعه منعکس شده از اين سطوح بسيار بالاست, مه و طوفان دراين مناطق زياد است و بعد ازظهرها اتفاق مي افتد فلات مرکزي شامل دو منطقه بياباني و نيمه بياباني است شهرهاي چون: شيراز, تهران, </a:t>
            </a:r>
            <a:r>
              <a:rPr lang="fa-IR" sz="2400" dirty="0" smtClean="0">
                <a:ea typeface="Calibri"/>
                <a:cs typeface="B Titr" panose="00000700000000000000" pitchFamily="2" charset="-78"/>
              </a:rPr>
              <a:t>مرکزي…مناطق </a:t>
            </a:r>
            <a:r>
              <a:rPr lang="fa-IR" sz="2400" dirty="0">
                <a:ea typeface="Calibri"/>
                <a:cs typeface="B Titr" panose="00000700000000000000" pitchFamily="2" charset="-78"/>
              </a:rPr>
              <a:t>نيمه </a:t>
            </a:r>
            <a:r>
              <a:rPr lang="fa-IR" sz="2400" dirty="0" smtClean="0">
                <a:ea typeface="Calibri"/>
                <a:cs typeface="B Titr" panose="00000700000000000000" pitchFamily="2" charset="-78"/>
              </a:rPr>
              <a:t>بياباني </a:t>
            </a:r>
            <a:r>
              <a:rPr lang="fa-IR" sz="2400" dirty="0">
                <a:ea typeface="Calibri"/>
                <a:cs typeface="B Titr" panose="00000700000000000000" pitchFamily="2" charset="-78"/>
              </a:rPr>
              <a:t>يزد , کرمان … </a:t>
            </a:r>
            <a:r>
              <a:rPr lang="fa-IR" sz="2400" dirty="0" smtClean="0">
                <a:ea typeface="Calibri"/>
                <a:cs typeface="B Titr" panose="00000700000000000000" pitchFamily="2" charset="-78"/>
              </a:rPr>
              <a:t>مناطق بياباني </a:t>
            </a:r>
            <a:r>
              <a:rPr lang="fa-IR" sz="2400" dirty="0">
                <a:ea typeface="Calibri"/>
                <a:cs typeface="B Titr" panose="00000700000000000000" pitchFamily="2" charset="-78"/>
              </a:rPr>
              <a:t>مشخصات اين اقليم : روزهاي گرم و شب هاي بسيار سرد و زمستان هاي سرد و سخت و تابستانهاي گرم و خشک است .</a:t>
            </a:r>
            <a:endParaRPr lang="en-US" sz="2400" dirty="0">
              <a:ea typeface="Calibri"/>
              <a:cs typeface="B Titr" panose="00000700000000000000" pitchFamily="2" charset="-78"/>
            </a:endParaRPr>
          </a:p>
          <a:p>
            <a:endParaRPr lang="fa-IR" sz="2400" dirty="0">
              <a:cs typeface="B Titr" panose="00000700000000000000" pitchFamily="2" charset="-78"/>
            </a:endParaRPr>
          </a:p>
        </p:txBody>
      </p:sp>
    </p:spTree>
    <p:extLst>
      <p:ext uri="{BB962C8B-B14F-4D97-AF65-F5344CB8AC3E}">
        <p14:creationId xmlns:p14="http://schemas.microsoft.com/office/powerpoint/2010/main" val="285770268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05800" cy="6248400"/>
          </a:xfrm>
        </p:spPr>
        <p:txBody>
          <a:bodyPr>
            <a:noAutofit/>
          </a:bodyPr>
          <a:lstStyle/>
          <a:p>
            <a:pPr algn="just" rtl="1">
              <a:lnSpc>
                <a:spcPct val="150000"/>
              </a:lnSpc>
              <a:spcAft>
                <a:spcPts val="1000"/>
              </a:spcAft>
            </a:pPr>
            <a:r>
              <a:rPr lang="fa-IR" sz="2400" dirty="0">
                <a:ea typeface="Calibri"/>
                <a:cs typeface="B Titr" panose="00000700000000000000" pitchFamily="2" charset="-78"/>
              </a:rPr>
              <a:t>ب) اقليم سرد و کوهستاني کرانه کوهستاني غرب کشور داراي اقليم سرد است که شدت تابش آفتاب در تابستان زياد و در زمستان کم است , زمستان ها طولاني وسرد و يخبندان بوده و تابستان ها هوا معتدل است شهرهاي چون: تبريز , همدان , کردستان.</a:t>
            </a:r>
            <a:endParaRPr lang="en-US" sz="2400" dirty="0">
              <a:ea typeface="Calibri"/>
              <a:cs typeface="B Titr" panose="00000700000000000000" pitchFamily="2" charset="-78"/>
            </a:endParaRPr>
          </a:p>
          <a:p>
            <a:pPr algn="just" rtl="1">
              <a:lnSpc>
                <a:spcPct val="150000"/>
              </a:lnSpc>
              <a:spcAft>
                <a:spcPts val="1000"/>
              </a:spcAft>
            </a:pPr>
            <a:r>
              <a:rPr lang="fa-IR" sz="2400" dirty="0">
                <a:ea typeface="Calibri"/>
                <a:cs typeface="B Titr" panose="00000700000000000000" pitchFamily="2" charset="-78"/>
              </a:rPr>
              <a:t>ج) اقليم گرم و مرطوب رطوبت هوا در اين اقليم بسيار بالاست به همين جهت درجه اختلاف حرارت شب روزدر فصول مختلف سال پايين است حداکثر دماي هوا در تابستان به 35 الي 40 درجه وحداکثر رطوبت نسبي 70% نيز مي رسد تابستان هاي بسيار گرم و مرطوب و زمستان ها معتدل است. تفاوت دماي خشکي و دريا باعث بوجود آمدن نسيم هاي دريايي وخشکي مي </a:t>
            </a:r>
            <a:r>
              <a:rPr lang="fa-IR" sz="2400" dirty="0" smtClean="0">
                <a:ea typeface="Calibri"/>
                <a:cs typeface="B Titr" panose="00000700000000000000" pitchFamily="2" charset="-78"/>
              </a:rPr>
              <a:t>شود</a:t>
            </a:r>
            <a:endParaRPr lang="fa-IR" sz="2400" dirty="0"/>
          </a:p>
        </p:txBody>
      </p:sp>
    </p:spTree>
    <p:extLst>
      <p:ext uri="{BB962C8B-B14F-4D97-AF65-F5344CB8AC3E}">
        <p14:creationId xmlns:p14="http://schemas.microsoft.com/office/powerpoint/2010/main" val="358462334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6019800"/>
          </a:xfrm>
        </p:spPr>
        <p:txBody>
          <a:bodyPr>
            <a:noAutofit/>
          </a:bodyPr>
          <a:lstStyle/>
          <a:p>
            <a:pPr lvl="0" algn="just" rtl="1">
              <a:lnSpc>
                <a:spcPct val="150000"/>
              </a:lnSpc>
              <a:spcAft>
                <a:spcPts val="1000"/>
              </a:spcAft>
            </a:pPr>
            <a:r>
              <a:rPr lang="fa-IR" sz="2400" dirty="0">
                <a:solidFill>
                  <a:prstClr val="black"/>
                </a:solidFill>
                <a:ea typeface="Calibri"/>
                <a:cs typeface="B Titr" panose="00000700000000000000" pitchFamily="2" charset="-78"/>
              </a:rPr>
              <a:t>همچنين شدت زياد تابش آفتاب در اين هوا بسيار قابل چشمگير است .اگر هوا بدون ابر و زمين (غيرقابل کشت باشد) ميزان اشعه منعکس شده ازسطح زمين به حداکثر مي رسد شهرهاي چون: بندرعباس , آبادان, اهواز …. جزء اين مناطق است </a:t>
            </a:r>
            <a:r>
              <a:rPr lang="fa-IR" sz="2400" dirty="0" smtClean="0">
                <a:solidFill>
                  <a:prstClr val="black"/>
                </a:solidFill>
                <a:ea typeface="Calibri"/>
                <a:cs typeface="B Zar"/>
              </a:rPr>
              <a:t>.</a:t>
            </a:r>
          </a:p>
          <a:p>
            <a:pPr algn="just" rtl="1">
              <a:lnSpc>
                <a:spcPct val="150000"/>
              </a:lnSpc>
              <a:spcAft>
                <a:spcPts val="1000"/>
              </a:spcAft>
            </a:pPr>
            <a:r>
              <a:rPr lang="fa-IR" sz="2400" dirty="0">
                <a:ea typeface="Calibri"/>
                <a:cs typeface="B Titr" panose="00000700000000000000" pitchFamily="2" charset="-78"/>
              </a:rPr>
              <a:t>د) اقليم معتدل و مرطوب سواحل جنوبي درياي خزر با اعتذال هوا و بارندگي فراوان جزء مناطق معتدل کشور به حساب مي آيد , رطوبت زياد هوا و اعتدال درجه حرارت از مشخصات اين اقليم است معمولا” دماي هوا در تابستان بين 25 تا 30 درجه در روز و هنگام شب بين 20تا 23 درجه بود و در زمستان ها معمولا” بالاي صفر است.</a:t>
            </a:r>
            <a:endParaRPr lang="en-US" sz="2400" dirty="0">
              <a:ea typeface="Calibri"/>
              <a:cs typeface="B Titr" panose="00000700000000000000" pitchFamily="2" charset="-78"/>
            </a:endParaRPr>
          </a:p>
          <a:p>
            <a:pPr algn="just" rtl="1">
              <a:lnSpc>
                <a:spcPct val="150000"/>
              </a:lnSpc>
              <a:spcAft>
                <a:spcPts val="1000"/>
              </a:spcAft>
            </a:pPr>
            <a:r>
              <a:rPr lang="fa-IR" sz="2400" dirty="0">
                <a:ea typeface="Calibri"/>
                <a:cs typeface="B Titr" panose="00000700000000000000" pitchFamily="2" charset="-78"/>
              </a:rPr>
              <a:t>شهرهايي چون : رشت , بندر انزلي , رامسر منطقه گرم و </a:t>
            </a:r>
            <a:r>
              <a:rPr lang="fa-IR" sz="2400" dirty="0" smtClean="0">
                <a:ea typeface="Calibri"/>
                <a:cs typeface="B Titr" panose="00000700000000000000" pitchFamily="2" charset="-78"/>
              </a:rPr>
              <a:t>خشک</a:t>
            </a:r>
            <a:endParaRPr lang="en-US" sz="2400" dirty="0">
              <a:solidFill>
                <a:prstClr val="black"/>
              </a:solidFill>
              <a:ea typeface="Calibri"/>
              <a:cs typeface="Arial"/>
            </a:endParaRPr>
          </a:p>
          <a:p>
            <a:endParaRPr lang="fa-IR" sz="2400" dirty="0"/>
          </a:p>
        </p:txBody>
      </p:sp>
    </p:spTree>
    <p:extLst>
      <p:ext uri="{BB962C8B-B14F-4D97-AF65-F5344CB8AC3E}">
        <p14:creationId xmlns:p14="http://schemas.microsoft.com/office/powerpoint/2010/main" val="571092145"/>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Autofit/>
          </a:bodyPr>
          <a:lstStyle/>
          <a:p>
            <a:pPr algn="r">
              <a:lnSpc>
                <a:spcPct val="150000"/>
              </a:lnSpc>
            </a:pPr>
            <a:r>
              <a:rPr lang="fa-IR" sz="2400" dirty="0">
                <a:ea typeface="Calibri"/>
                <a:cs typeface="B Titr" panose="00000700000000000000" pitchFamily="2" charset="-78"/>
              </a:rPr>
              <a:t>ساکنين اقليم گرم و خشک عموما” با مسائل و </a:t>
            </a:r>
            <a:r>
              <a:rPr lang="fa-IR" sz="2400" dirty="0" smtClean="0">
                <a:ea typeface="Calibri"/>
                <a:cs typeface="B Titr" panose="00000700000000000000" pitchFamily="2" charset="-78"/>
              </a:rPr>
              <a:t> مشکلات  حادي   همچون  </a:t>
            </a:r>
            <a:r>
              <a:rPr lang="fa-IR" sz="2400" dirty="0">
                <a:ea typeface="Calibri"/>
                <a:cs typeface="B Titr" panose="00000700000000000000" pitchFamily="2" charset="-78"/>
              </a:rPr>
              <a:t>تابش شديد </a:t>
            </a:r>
            <a:r>
              <a:rPr lang="fa-IR" sz="2400" dirty="0" smtClean="0">
                <a:ea typeface="Calibri"/>
                <a:cs typeface="B Titr" panose="00000700000000000000" pitchFamily="2" charset="-78"/>
              </a:rPr>
              <a:t> آفتاب , هواي  خشک , کمبود  بارندگي , عدم  وجود  رطوبت  و  </a:t>
            </a:r>
            <a:r>
              <a:rPr lang="fa-IR" sz="2400" dirty="0">
                <a:ea typeface="Calibri"/>
                <a:cs typeface="B Titr" panose="00000700000000000000" pitchFamily="2" charset="-78"/>
              </a:rPr>
              <a:t>وجود طوفان هاي گردوغبار و طوفانهاي شن, اختلاف </a:t>
            </a:r>
            <a:r>
              <a:rPr lang="fa-IR" sz="2400" dirty="0" smtClean="0">
                <a:ea typeface="Calibri"/>
                <a:cs typeface="B Titr" panose="00000700000000000000" pitchFamily="2" charset="-78"/>
              </a:rPr>
              <a:t> درجه  حرارت  در  </a:t>
            </a:r>
            <a:r>
              <a:rPr lang="fa-IR" sz="2400" dirty="0">
                <a:ea typeface="Calibri"/>
                <a:cs typeface="B Titr" panose="00000700000000000000" pitchFamily="2" charset="-78"/>
              </a:rPr>
              <a:t>شب و روز هستند</a:t>
            </a:r>
            <a:r>
              <a:rPr lang="fa-IR" sz="2400" dirty="0" smtClean="0">
                <a:ea typeface="Calibri"/>
                <a:cs typeface="B Titr" panose="00000700000000000000" pitchFamily="2" charset="-78"/>
              </a:rPr>
              <a:t>.  </a:t>
            </a:r>
            <a:r>
              <a:rPr lang="fa-IR" sz="2400" dirty="0">
                <a:ea typeface="Calibri"/>
                <a:cs typeface="B Titr" panose="00000700000000000000" pitchFamily="2" charset="-78"/>
              </a:rPr>
              <a:t>بافت </a:t>
            </a:r>
            <a:r>
              <a:rPr lang="fa-IR" sz="2400" dirty="0" smtClean="0">
                <a:ea typeface="Calibri"/>
                <a:cs typeface="B Titr" panose="00000700000000000000" pitchFamily="2" charset="-78"/>
              </a:rPr>
              <a:t> شهري  در </a:t>
            </a:r>
            <a:r>
              <a:rPr lang="fa-IR" sz="2400" dirty="0">
                <a:ea typeface="Calibri"/>
                <a:cs typeface="B Titr" panose="00000700000000000000" pitchFamily="2" charset="-78"/>
              </a:rPr>
              <a:t>منطقه گرم و خشک : مجموعه هاي شهري و روستايي متراکم </a:t>
            </a:r>
            <a:r>
              <a:rPr lang="fa-IR" sz="2400" dirty="0" smtClean="0">
                <a:ea typeface="Calibri"/>
                <a:cs typeface="B Titr" panose="00000700000000000000" pitchFamily="2" charset="-78"/>
              </a:rPr>
              <a:t> و  فشرده  است ,  با  </a:t>
            </a:r>
            <a:r>
              <a:rPr lang="fa-IR" sz="2400" dirty="0">
                <a:ea typeface="Calibri"/>
                <a:cs typeface="B Titr" panose="00000700000000000000" pitchFamily="2" charset="-78"/>
              </a:rPr>
              <a:t>افزايش </a:t>
            </a:r>
            <a:r>
              <a:rPr lang="fa-IR" sz="2400" dirty="0" smtClean="0">
                <a:ea typeface="Calibri"/>
                <a:cs typeface="B Titr" panose="00000700000000000000" pitchFamily="2" charset="-78"/>
              </a:rPr>
              <a:t> تراکم </a:t>
            </a:r>
            <a:r>
              <a:rPr lang="fa-IR" sz="2400" dirty="0">
                <a:ea typeface="Calibri"/>
                <a:cs typeface="B Titr" panose="00000700000000000000" pitchFamily="2" charset="-78"/>
              </a:rPr>
              <a:t>و </a:t>
            </a:r>
            <a:r>
              <a:rPr lang="fa-IR" sz="2400" dirty="0" smtClean="0">
                <a:ea typeface="Calibri"/>
                <a:cs typeface="B Titr" panose="00000700000000000000" pitchFamily="2" charset="-78"/>
              </a:rPr>
              <a:t> فشردگي  بناها در  </a:t>
            </a:r>
            <a:r>
              <a:rPr lang="fa-IR" sz="2400" dirty="0">
                <a:ea typeface="Calibri"/>
                <a:cs typeface="B Titr" panose="00000700000000000000" pitchFamily="2" charset="-78"/>
              </a:rPr>
              <a:t>بافت </a:t>
            </a:r>
            <a:r>
              <a:rPr lang="fa-IR" sz="2400" dirty="0" smtClean="0">
                <a:ea typeface="Calibri"/>
                <a:cs typeface="B Titr" panose="00000700000000000000" pitchFamily="2" charset="-78"/>
              </a:rPr>
              <a:t> سطوح </a:t>
            </a:r>
            <a:r>
              <a:rPr lang="fa-IR" sz="2400" dirty="0">
                <a:ea typeface="Calibri"/>
                <a:cs typeface="B Titr" panose="00000700000000000000" pitchFamily="2" charset="-78"/>
              </a:rPr>
              <a:t>مرتبط با شرايط حاد منطقه کاهش مي يابد و بدين </a:t>
            </a:r>
            <a:r>
              <a:rPr lang="fa-IR" sz="2400" dirty="0" smtClean="0">
                <a:ea typeface="Calibri"/>
                <a:cs typeface="B Titr" panose="00000700000000000000" pitchFamily="2" charset="-78"/>
              </a:rPr>
              <a:t>ترتيب  </a:t>
            </a:r>
            <a:r>
              <a:rPr lang="fa-IR" sz="2400" dirty="0">
                <a:ea typeface="Calibri"/>
                <a:cs typeface="B Titr" panose="00000700000000000000" pitchFamily="2" charset="-78"/>
              </a:rPr>
              <a:t>تبادل </a:t>
            </a:r>
            <a:r>
              <a:rPr lang="fa-IR" sz="2400" dirty="0" smtClean="0">
                <a:ea typeface="Calibri"/>
                <a:cs typeface="B Titr" panose="00000700000000000000" pitchFamily="2" charset="-78"/>
              </a:rPr>
              <a:t> حرارتي </a:t>
            </a:r>
            <a:r>
              <a:rPr lang="fa-IR" sz="2400" dirty="0">
                <a:ea typeface="Calibri"/>
                <a:cs typeface="B Titr" panose="00000700000000000000" pitchFamily="2" charset="-78"/>
              </a:rPr>
              <a:t>بين فضاهاي بيروني و دروني به حداقل </a:t>
            </a:r>
            <a:r>
              <a:rPr lang="fa-IR" sz="2400" dirty="0" smtClean="0">
                <a:ea typeface="Calibri"/>
                <a:cs typeface="B Titr" panose="00000700000000000000" pitchFamily="2" charset="-78"/>
              </a:rPr>
              <a:t> مي </a:t>
            </a:r>
            <a:r>
              <a:rPr lang="fa-IR" sz="2400" dirty="0">
                <a:ea typeface="Calibri"/>
                <a:cs typeface="B Titr" panose="00000700000000000000" pitchFamily="2" charset="-78"/>
              </a:rPr>
              <a:t>رسد, </a:t>
            </a:r>
            <a:r>
              <a:rPr lang="fa-IR" sz="2400" dirty="0" smtClean="0">
                <a:ea typeface="Calibri"/>
                <a:cs typeface="B Titr" panose="00000700000000000000" pitchFamily="2" charset="-78"/>
              </a:rPr>
              <a:t> همچنين  تراکم  </a:t>
            </a:r>
            <a:r>
              <a:rPr lang="fa-IR" sz="2400" dirty="0">
                <a:ea typeface="Calibri"/>
                <a:cs typeface="B Titr" panose="00000700000000000000" pitchFamily="2" charset="-78"/>
              </a:rPr>
              <a:t>بناها </a:t>
            </a:r>
            <a:r>
              <a:rPr lang="fa-IR" sz="2400" dirty="0" smtClean="0">
                <a:ea typeface="Calibri"/>
                <a:cs typeface="B Titr" panose="00000700000000000000" pitchFamily="2" charset="-78"/>
              </a:rPr>
              <a:t> در </a:t>
            </a:r>
            <a:r>
              <a:rPr lang="fa-IR" sz="2400" dirty="0">
                <a:ea typeface="Calibri"/>
                <a:cs typeface="B Titr" panose="00000700000000000000" pitchFamily="2" charset="-78"/>
              </a:rPr>
              <a:t>بافت علاوه بر يک کار اقليمي در ضرورت امر دفاع در برابر حمله مهاجمان به شهر و همچنين روابط اجتماعي داخل شهر نقش بسزايي </a:t>
            </a:r>
            <a:r>
              <a:rPr lang="fa-IR" sz="2400" dirty="0" smtClean="0">
                <a:ea typeface="Calibri"/>
                <a:cs typeface="B Titr" panose="00000700000000000000" pitchFamily="2" charset="-78"/>
              </a:rPr>
              <a:t>دارد,  کليه  فضاهاي  زيستي اين منطقه  از  قبيل  فضاهاي شهري  , گذرها , معابر , حياط ها  و  ساختمان ها در برابر  شرايط   نامطلوب  جوي   و بادها  نا مطلوب  و  گرد و خاک  و  طوفان هاي شن  محافظت شده اند </a:t>
            </a:r>
            <a:endParaRPr lang="fa-IR" sz="2400" dirty="0">
              <a:cs typeface="B Titr" panose="00000700000000000000" pitchFamily="2" charset="-78"/>
            </a:endParaRPr>
          </a:p>
        </p:txBody>
      </p:sp>
    </p:spTree>
    <p:extLst>
      <p:ext uri="{BB962C8B-B14F-4D97-AF65-F5344CB8AC3E}">
        <p14:creationId xmlns:p14="http://schemas.microsoft.com/office/powerpoint/2010/main" val="4537435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2349</Words>
  <Application>Microsoft Office PowerPoint</Application>
  <PresentationFormat>On-screen Show (4:3)</PresentationFormat>
  <Paragraphs>46</Paragraphs>
  <Slides>37</Slides>
  <Notes>1</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PowerPoint Presentation</vt:lpstr>
      <vt:lpstr>تنظیم شرایط محیطی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حياط مرکزي در اقليم گرم و خشک</vt:lpstr>
      <vt:lpstr>PowerPoint Presentation</vt:lpstr>
      <vt:lpstr>PowerPoint Presentation</vt:lpstr>
      <vt:lpstr>PowerPoint Presentation</vt:lpstr>
      <vt:lpstr>PowerPoint Presentation</vt:lpstr>
      <vt:lpstr>جهت گيري بناها در اقليم سرد</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Novin Pendar</dc:creator>
  <cp:lastModifiedBy>Novin</cp:lastModifiedBy>
  <cp:revision>13</cp:revision>
  <dcterms:created xsi:type="dcterms:W3CDTF">2006-08-16T00:00:00Z</dcterms:created>
  <dcterms:modified xsi:type="dcterms:W3CDTF">2015-05-13T14:26:56Z</dcterms:modified>
</cp:coreProperties>
</file>