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1B56CB-0934-4427-B44C-9FEA59E3E86F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EFA396-9186-4085-87FD-B3AC80B967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1752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اختلالات داسی </a:t>
            </a:r>
            <a:endParaRPr lang="en-US" sz="48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438400"/>
            <a:ext cx="6400800" cy="3936522"/>
          </a:xfrm>
        </p:spPr>
        <p:txBody>
          <a:bodyPr/>
          <a:lstStyle/>
          <a:p>
            <a:endParaRPr lang="fa-IR" dirty="0" smtClean="0"/>
          </a:p>
          <a:p>
            <a:endParaRPr lang="en-US" dirty="0"/>
          </a:p>
        </p:txBody>
      </p:sp>
      <p:pic>
        <p:nvPicPr>
          <p:cNvPr id="2050" name="Picture 2" descr="C:\Users\lenovo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86000"/>
            <a:ext cx="5562599" cy="4038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943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4600" y="457200"/>
            <a:ext cx="4191000" cy="533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HEMOGLOBIN SC DISEASE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57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smtClean="0"/>
          </a:p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281113"/>
            <a:ext cx="6646863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34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fa-IR" b="1" dirty="0" err="1" smtClean="0">
                <a:latin typeface="Arial" pitchFamily="34" charset="0"/>
                <a:cs typeface="Arial" pitchFamily="34" charset="0"/>
              </a:rPr>
              <a:t>اسفروسیتوز</a:t>
            </a:r>
            <a:r>
              <a:rPr lang="fa-IR" b="1" dirty="0" smtClean="0">
                <a:latin typeface="Arial" pitchFamily="34" charset="0"/>
                <a:cs typeface="Arial" pitchFamily="34" charset="0"/>
              </a:rPr>
              <a:t> ارثی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254752"/>
          </a:xfrm>
        </p:spPr>
        <p:txBody>
          <a:bodyPr/>
          <a:lstStyle/>
          <a:p>
            <a:pPr algn="just" rtl="1"/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کمبود </a:t>
            </a:r>
            <a:r>
              <a:rPr lang="fa-IR" sz="1970" err="1" smtClean="0">
                <a:latin typeface="Times New Roman" pitchFamily="18" charset="0"/>
                <a:cs typeface="Arial" pitchFamily="34" charset="0"/>
              </a:rPr>
              <a:t>اسپکترین</a:t>
            </a:r>
            <a:r>
              <a:rPr lang="fa-IR" sz="197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smtClean="0">
                <a:latin typeface="Times New Roman" pitchFamily="18" charset="0"/>
                <a:cs typeface="Arial" pitchFamily="34" charset="0"/>
              </a:rPr>
              <a:t>وآنکرین / 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کاهش پروتئین باند 3/ کاهش پروتئین باند4/2 و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اسپکترین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باعث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ناپایداری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لیپید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غشا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دولایه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و ریزش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لیپیدها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بصورت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وزیکول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می شود. این سلولهای تغییر شکل یافته با انعطاف کمتر، در طحال تخریب می شوند.</a:t>
            </a:r>
          </a:p>
          <a:p>
            <a:pPr marL="0" indent="0" algn="just" rtl="1">
              <a:buNone/>
            </a:pPr>
            <a:endParaRPr lang="fa-IR" sz="1970" dirty="0" smtClean="0">
              <a:latin typeface="Times New Roman" pitchFamily="18" charset="0"/>
              <a:cs typeface="Arial" pitchFamily="34" charset="0"/>
            </a:endParaRPr>
          </a:p>
          <a:p>
            <a:pPr algn="just" rtl="1"/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آنمی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همولیتیک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مزمن خارج عروقی به همراه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اسپلنومگالی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و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ژاندیس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.</a:t>
            </a:r>
          </a:p>
          <a:p>
            <a:pPr algn="just" rtl="1"/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نسبت سطح به حجم کاهش پیدا کرده و </a:t>
            </a:r>
            <a:r>
              <a:rPr lang="en-US" sz="1970" dirty="0" smtClean="0">
                <a:latin typeface="Times New Roman" pitchFamily="18" charset="0"/>
                <a:cs typeface="Arial" pitchFamily="34" charset="0"/>
              </a:rPr>
              <a:t>MCHC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افزایش می یابد.</a:t>
            </a:r>
            <a:r>
              <a:rPr lang="en-US" sz="1970" dirty="0" smtClean="0">
                <a:latin typeface="Times New Roman" pitchFamily="18" charset="0"/>
                <a:cs typeface="Arial" pitchFamily="34" charset="0"/>
              </a:rPr>
              <a:t> MCV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>
                <a:latin typeface="Times New Roman" pitchFamily="18" charset="0"/>
                <a:cs typeface="Arial" pitchFamily="34" charset="0"/>
              </a:rPr>
              <a:t>نرمال یا کاهش یافته است. 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قطر گلبول های قرمز کاهش می یابد.</a:t>
            </a:r>
          </a:p>
          <a:p>
            <a:pPr algn="just" rtl="1"/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اکثرا به صورت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اتوزوم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غالب به ارث می رسد اما در 15 تا 30 در صد موارد جهش جدید عامل بیماری است.</a:t>
            </a:r>
          </a:p>
          <a:p>
            <a:pPr algn="just" rtl="1"/>
            <a:endParaRPr lang="fa-IR" sz="1970" dirty="0">
              <a:latin typeface="Times New Roman" pitchFamily="18" charset="0"/>
              <a:cs typeface="Arial" pitchFamily="34" charset="0"/>
            </a:endParaRPr>
          </a:p>
          <a:p>
            <a:pPr algn="just" rtl="1"/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یافته های آزمایشگاهی :</a:t>
            </a:r>
          </a:p>
          <a:p>
            <a:pPr algn="just" rtl="1"/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کم خونی و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رتیکلوسیتوز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/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اسفروسیت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وپلی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کروماژی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/ افزایش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بیلی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روبین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و آزمایش غیر طبیعی شکنندگی </a:t>
            </a:r>
            <a:r>
              <a:rPr lang="fa-IR" sz="1970" dirty="0" err="1" smtClean="0">
                <a:latin typeface="Times New Roman" pitchFamily="18" charset="0"/>
                <a:cs typeface="Arial" pitchFamily="34" charset="0"/>
              </a:rPr>
              <a:t>اسمزی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 (</a:t>
            </a:r>
            <a:r>
              <a:rPr lang="en-US" sz="1970" dirty="0" smtClean="0">
                <a:latin typeface="Times New Roman" pitchFamily="18" charset="0"/>
                <a:cs typeface="Arial" pitchFamily="34" charset="0"/>
              </a:rPr>
              <a:t>OFT</a:t>
            </a:r>
            <a:r>
              <a:rPr lang="fa-IR" sz="1970" dirty="0" smtClean="0">
                <a:latin typeface="Times New Roman" pitchFamily="18" charset="0"/>
                <a:cs typeface="Arial" pitchFamily="34" charset="0"/>
              </a:rPr>
              <a:t>)</a:t>
            </a:r>
          </a:p>
          <a:p>
            <a:pPr algn="just" rtl="1"/>
            <a:endParaRPr lang="fa-IR" sz="1970" dirty="0" smtClean="0">
              <a:latin typeface="Times New Roman" pitchFamily="18" charset="0"/>
              <a:cs typeface="Arial" pitchFamily="34" charset="0"/>
            </a:endParaRPr>
          </a:p>
          <a:p>
            <a:pPr algn="just" rtl="1"/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a-IR" sz="2000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a-IR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914400"/>
            <a:ext cx="7467600" cy="5483352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4"/>
                </a:solidFill>
              </a:rPr>
              <a:t>Osmotic fragility test (OFT)</a:t>
            </a:r>
          </a:p>
          <a:p>
            <a:pPr marL="0" indent="0" algn="r" rtl="1">
              <a:buNone/>
            </a:pPr>
            <a:endParaRPr lang="fa-IR" sz="2000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20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گلبول های </a:t>
            </a:r>
            <a:r>
              <a:rPr lang="fa-IR" sz="2000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اسفروسیتیک</a:t>
            </a:r>
            <a:r>
              <a:rPr lang="fa-IR" sz="20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به علت کاهش نسبت سطح به حجم تحمل ورود آب اضافی را نداشته و لیز می شوند. در حالی که گلبول های قرمز طبیعی در محلول </a:t>
            </a:r>
            <a:r>
              <a:rPr lang="fa-IR" sz="2000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هیپوتونیک</a:t>
            </a:r>
            <a:r>
              <a:rPr lang="fa-IR" sz="20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دیرتر لیز می شوند.</a:t>
            </a:r>
          </a:p>
          <a:p>
            <a:pPr marL="0" indent="0" algn="r" rtl="1">
              <a:buNone/>
            </a:pPr>
            <a:endParaRPr lang="fa-IR" sz="2000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en-US" sz="20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err="1" smtClean="0">
                <a:latin typeface="Arial" pitchFamily="34" charset="0"/>
                <a:cs typeface="Arial" pitchFamily="34" charset="0"/>
              </a:rPr>
              <a:t>اسفروسیتوز</a:t>
            </a:r>
            <a:r>
              <a:rPr lang="fa-IR" b="1" dirty="0" smtClean="0">
                <a:latin typeface="Arial" pitchFamily="34" charset="0"/>
                <a:cs typeface="Arial" pitchFamily="34" charset="0"/>
              </a:rPr>
              <a:t> ارثی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36" y="3796145"/>
            <a:ext cx="61722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7010400" y="4267200"/>
            <a:ext cx="762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نرمال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0" y="5334000"/>
            <a:ext cx="1371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اسفروسیت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1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146048"/>
            <a:ext cx="8915400" cy="54833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 algn="ctr">
              <a:buFont typeface="Wingdings"/>
              <a:buNone/>
            </a:pPr>
            <a:r>
              <a:rPr lang="en-US" dirty="0" smtClean="0">
                <a:solidFill>
                  <a:schemeClr val="accent4"/>
                </a:solidFill>
              </a:rPr>
              <a:t>Osmotic fragility test (OFT)</a:t>
            </a:r>
            <a:endParaRPr lang="en-US" sz="2000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Font typeface="Wingdings"/>
              <a:buNone/>
            </a:pP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سلول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هایی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که افزایش نسبت سطح به حجم دارند و در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فقرآهن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بیماری کبدی / تالاسمی/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رتیکلوسیتوز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وجود دارند مقاومت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اسمتیک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افزایش دارد.</a:t>
            </a:r>
          </a:p>
          <a:p>
            <a:pPr marL="0" indent="0" algn="just" rtl="1">
              <a:buFont typeface="Wingdings"/>
              <a:buNone/>
            </a:pP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Font typeface="Wingdings"/>
              <a:buNone/>
            </a:pP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آزمون شکنندگی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اسمتیک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با نمونه خون تازه حضور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اسفروسیت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را نشان می دهد ولی قادر نیست نوع ارثی را از غیر ارثی متمایز کند.</a:t>
            </a:r>
          </a:p>
          <a:p>
            <a:pPr marL="0" indent="0" algn="just" rtl="1">
              <a:buFont typeface="Wingdings"/>
              <a:buNone/>
            </a:pPr>
            <a:endParaRPr lang="fa-I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تفاوت در میانگین شکنندگی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اسمزی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قبل و بعد از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انکوباسیون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در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HS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600" b="1" dirty="0">
                <a:solidFill>
                  <a:srgbClr val="FFFF00"/>
                </a:solidFill>
              </a:rPr>
              <a:t>Hereditary spherocytosis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بیشتر از انواع اکتسابی است.</a:t>
            </a:r>
          </a:p>
          <a:p>
            <a:pPr marL="0" indent="0" algn="just" rtl="1">
              <a:buNone/>
            </a:pPr>
            <a:endParaRPr lang="fa-I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گلبول های قرمز 24 ساعت در 37 درجه </a:t>
            </a:r>
            <a:r>
              <a:rPr lang="fa-IR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انکوبه</a:t>
            </a:r>
            <a:r>
              <a:rPr lang="fa-IR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می شوند و سپس </a:t>
            </a:r>
            <a:r>
              <a:rPr lang="en-US" sz="2000" dirty="0" smtClean="0">
                <a:solidFill>
                  <a:schemeClr val="accent4"/>
                </a:solidFill>
              </a:rPr>
              <a:t>OFT </a:t>
            </a:r>
            <a:r>
              <a:rPr lang="fa-IR" sz="2000" dirty="0" smtClean="0">
                <a:solidFill>
                  <a:schemeClr val="accent4"/>
                </a:solidFill>
              </a:rPr>
              <a:t> </a:t>
            </a:r>
            <a:r>
              <a:rPr lang="fa-IR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انجام می شود.</a:t>
            </a:r>
          </a:p>
          <a:p>
            <a:pPr marL="0" indent="0" algn="just" rtl="1">
              <a:buFont typeface="Wingdings"/>
              <a:buNone/>
            </a:pPr>
            <a:endParaRPr lang="fa-I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Font typeface="Wingdings"/>
              <a:buNone/>
            </a:pPr>
            <a:endParaRPr lang="fa-IR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Font typeface="Wingdings"/>
              <a:buNone/>
            </a:pPr>
            <a:endParaRPr lang="fa-IR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Font typeface="Wingdings"/>
              <a:buNone/>
            </a:pPr>
            <a:endParaRPr lang="en-US" sz="20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>
            <a:normAutofit/>
          </a:bodyPr>
          <a:lstStyle/>
          <a:p>
            <a:pPr algn="ctr"/>
            <a:r>
              <a:rPr lang="fa-IR" b="1" dirty="0" err="1" smtClean="0">
                <a:latin typeface="Arial" pitchFamily="34" charset="0"/>
                <a:cs typeface="Arial" pitchFamily="34" charset="0"/>
              </a:rPr>
              <a:t>اسفروسیتوز</a:t>
            </a:r>
            <a:r>
              <a:rPr lang="fa-IR" b="1" dirty="0" smtClean="0">
                <a:latin typeface="Arial" pitchFamily="34" charset="0"/>
                <a:cs typeface="Arial" pitchFamily="34" charset="0"/>
              </a:rPr>
              <a:t> ارثی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696200" cy="5102352"/>
          </a:xfrm>
        </p:spPr>
        <p:txBody>
          <a:bodyPr/>
          <a:lstStyle/>
          <a:p>
            <a:pPr algn="just" rtl="1"/>
            <a:r>
              <a:rPr lang="fa-IR" dirty="0" smtClean="0">
                <a:latin typeface="Arial" pitchFamily="34" charset="0"/>
                <a:cs typeface="Arial" pitchFamily="34" charset="0"/>
              </a:rPr>
              <a:t>آ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زمایش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اتوهمولیز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: خون استریل و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دفیبرینه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48 ساعت در 37 درجه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انکوبه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می شود. در این شرایط گلبول های قرمز نرمال کروی تر می شوند و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اتوهمولیز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اتفاق می افتد(0.2 -2% در 48 ساعت) این میزان با اضافه کردن گلوکز کاهش می یابد. در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HS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اتوهمولیز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همیشه افزایش دارد</a:t>
            </a:r>
            <a:r>
              <a:rPr lang="fa-IR" sz="2000" dirty="0" smtClean="0">
                <a:cs typeface="B Zar" pitchFamily="2" charset="-78"/>
              </a:rPr>
              <a:t>.</a:t>
            </a:r>
          </a:p>
          <a:p>
            <a:pPr algn="just" rtl="1"/>
            <a:endParaRPr lang="fa-IR" dirty="0" smtClean="0"/>
          </a:p>
          <a:p>
            <a:pPr algn="just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به علت آسیب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غشایی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سلول های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اسفروسیتیک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به شدت به سدیم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نفوذپذیر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هستند و برای خارج کردن سدیم مازاد فعالیت متابولیک آنها افزایش می یابد.  افزایش سدیم در گلبول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اسفروسیتیک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باعث تغییر در حجم و تخریب آن می شود.</a:t>
            </a:r>
          </a:p>
          <a:p>
            <a:pPr algn="just" rtl="1"/>
            <a:endParaRPr lang="fa-IR" sz="2000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فلوسایتومتری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: با استفاده از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EMA</a:t>
            </a:r>
            <a:r>
              <a:rPr lang="fa-IR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Eosin-5-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Malemaide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) که به باند 3 متصل می شود.</a:t>
            </a:r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a-IR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67600" cy="731838"/>
          </a:xfrm>
        </p:spPr>
        <p:txBody>
          <a:bodyPr>
            <a:normAutofit/>
          </a:bodyPr>
          <a:lstStyle/>
          <a:p>
            <a:pPr algn="ctr"/>
            <a:r>
              <a:rPr lang="fa-IR" b="1" dirty="0" err="1" smtClean="0">
                <a:latin typeface="Arial" pitchFamily="34" charset="0"/>
                <a:cs typeface="Arial" pitchFamily="34" charset="0"/>
              </a:rPr>
              <a:t>اسفروسیتوز</a:t>
            </a:r>
            <a:r>
              <a:rPr lang="fa-IR" b="1" dirty="0" smtClean="0">
                <a:latin typeface="Arial" pitchFamily="34" charset="0"/>
                <a:cs typeface="Arial" pitchFamily="34" charset="0"/>
              </a:rPr>
              <a:t> ارثی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4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254752"/>
          </a:xfrm>
        </p:spPr>
        <p:txBody>
          <a:bodyPr/>
          <a:lstStyle/>
          <a:p>
            <a:endParaRPr lang="fa-IR" dirty="0" smtClean="0"/>
          </a:p>
          <a:p>
            <a:pPr algn="r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اختلال در اتصالات افقی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غشا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: اختلال در تشکیل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تترامرهای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اسپکترین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/ کمبود پروتئین باند 4/1 / کاهش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گلیکوفورین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</a:t>
            </a:r>
          </a:p>
          <a:p>
            <a:pPr algn="r" rt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آسیب پذیری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غشا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در استرس های گردش خون و تغییر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مرفولوژی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به شکل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الیپتوسیت</a:t>
            </a:r>
            <a:endParaRPr lang="fa-I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fa-IR" sz="2000" dirty="0" smtClean="0">
              <a:latin typeface="Arial" pitchFamily="34" charset="0"/>
              <a:cs typeface="Arial" pitchFamily="34" charset="0"/>
            </a:endParaRPr>
          </a:p>
          <a:p>
            <a:pPr algn="r" rtl="1"/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آتوزوم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غالب و بر اساس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مرفولوژی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به گروهای                                                تقسیم میشود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 rt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r" rtl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6800" y="76200"/>
            <a:ext cx="6248400" cy="1066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marL="0" indent="0" algn="ctr" rtl="1">
              <a:buFont typeface="Wingdings"/>
              <a:buNone/>
            </a:pPr>
            <a:r>
              <a:rPr lang="fa-IR" b="1" dirty="0" err="1" smtClean="0">
                <a:solidFill>
                  <a:schemeClr val="accent2">
                    <a:lumMod val="50000"/>
                  </a:schemeClr>
                </a:solidFill>
              </a:rPr>
              <a:t>الیپتوسیتوز</a:t>
            </a:r>
            <a:r>
              <a:rPr lang="fa-IR" b="1" dirty="0" smtClean="0">
                <a:solidFill>
                  <a:schemeClr val="accent2">
                    <a:lumMod val="50000"/>
                  </a:schemeClr>
                </a:solidFill>
              </a:rPr>
              <a:t> ارثی  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(HE)</a:t>
            </a:r>
            <a:r>
              <a:rPr lang="fa-IR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Hereditary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Elliptocytosis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038600" y="3276600"/>
            <a:ext cx="45719" cy="1981200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276600"/>
            <a:ext cx="12192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en-US" sz="2000" dirty="0" smtClean="0">
                <a:solidFill>
                  <a:schemeClr val="tx1"/>
                </a:solidFill>
              </a:rPr>
              <a:t>HE</a:t>
            </a:r>
            <a:r>
              <a:rPr lang="fa-IR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fa-IR" sz="2000" dirty="0" smtClean="0">
                <a:solidFill>
                  <a:schemeClr val="tx1"/>
                </a:solidFill>
              </a:rPr>
              <a:t>شایع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657600"/>
            <a:ext cx="35052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en-US" sz="2000" dirty="0" smtClean="0">
                <a:solidFill>
                  <a:schemeClr val="tx1"/>
                </a:solidFill>
              </a:rPr>
              <a:t>HPP</a:t>
            </a:r>
            <a:r>
              <a:rPr lang="fa-IR" sz="2000" dirty="0" smtClean="0">
                <a:solidFill>
                  <a:schemeClr val="tx1"/>
                </a:solidFill>
              </a:rPr>
              <a:t> (</a:t>
            </a:r>
            <a:r>
              <a:rPr lang="fa-IR" sz="2000" dirty="0" err="1" smtClean="0">
                <a:solidFill>
                  <a:schemeClr val="tx1"/>
                </a:solidFill>
              </a:rPr>
              <a:t>پیروپویکیلوسیتوز</a:t>
            </a:r>
            <a:r>
              <a:rPr lang="fa-IR" sz="2000" dirty="0" smtClean="0">
                <a:solidFill>
                  <a:schemeClr val="tx1"/>
                </a:solidFill>
              </a:rPr>
              <a:t> ارثی)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229100"/>
            <a:ext cx="35052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5000" y="4191000"/>
            <a:ext cx="1905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en-US" sz="2000" dirty="0" smtClean="0">
                <a:solidFill>
                  <a:schemeClr val="tx1"/>
                </a:solidFill>
              </a:rPr>
              <a:t>HE</a:t>
            </a:r>
            <a:r>
              <a:rPr lang="fa-IR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fa-IR" sz="2000" dirty="0" err="1" smtClean="0">
                <a:solidFill>
                  <a:schemeClr val="tx1"/>
                </a:solidFill>
              </a:rPr>
              <a:t>اسفروسیتی</a:t>
            </a:r>
            <a:r>
              <a:rPr lang="fa-IR" sz="2000" dirty="0" smtClean="0">
                <a:solidFill>
                  <a:schemeClr val="tx1"/>
                </a:solidFill>
              </a:rPr>
              <a:t>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4648200"/>
            <a:ext cx="3733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2000" dirty="0" err="1" smtClean="0">
                <a:solidFill>
                  <a:schemeClr val="tx1"/>
                </a:solidFill>
              </a:rPr>
              <a:t>اوالوسیتوز</a:t>
            </a:r>
            <a:r>
              <a:rPr lang="fa-IR" sz="2000" dirty="0" smtClean="0">
                <a:solidFill>
                  <a:schemeClr val="tx1"/>
                </a:solidFill>
              </a:rPr>
              <a:t> جنوب شرقی آسیا </a:t>
            </a:r>
            <a:r>
              <a:rPr lang="en-US" sz="2000" dirty="0" smtClean="0">
                <a:solidFill>
                  <a:schemeClr val="tx1"/>
                </a:solidFill>
              </a:rPr>
              <a:t>(SAO)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3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5940552"/>
          </a:xfrm>
        </p:spPr>
        <p:txBody>
          <a:bodyPr/>
          <a:lstStyle/>
          <a:p>
            <a:pPr algn="r" rtl="1"/>
            <a:endParaRPr lang="en-US" dirty="0" smtClean="0"/>
          </a:p>
          <a:p>
            <a:pPr algn="r" rtl="1"/>
            <a:r>
              <a:rPr lang="en-US" dirty="0" smtClean="0"/>
              <a:t>    </a:t>
            </a:r>
            <a:r>
              <a:rPr lang="fa-IR" dirty="0" smtClean="0"/>
              <a:t>                  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بین 15 تا 100%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الیپتوسیت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وجود دارد که دارای هاله مرکزی هستند </a:t>
            </a:r>
          </a:p>
          <a:p>
            <a:pPr marL="0" indent="0" algn="r" rtl="1">
              <a:buNone/>
            </a:pPr>
            <a:r>
              <a:rPr lang="fa-IR" sz="2000" dirty="0" smtClean="0">
                <a:latin typeface="Arial" pitchFamily="34" charset="0"/>
                <a:cs typeface="Arial" pitchFamily="34" charset="0"/>
              </a:rPr>
              <a:t>اما برخی از آنها فاقد هاله مرکزی بوده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rod  shape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elliptocyte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) که در عفونت ها دیده می شوند.</a:t>
            </a:r>
          </a:p>
          <a:p>
            <a:pPr marL="0" indent="0" algn="r" rtl="1">
              <a:buNone/>
            </a:pPr>
            <a:r>
              <a:rPr lang="fa-IR" sz="2000" dirty="0" smtClean="0">
                <a:latin typeface="Arial" pitchFamily="34" charset="0"/>
                <a:cs typeface="Arial" pitchFamily="34" charset="0"/>
              </a:rPr>
              <a:t>اکثرا غیر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آنمیک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هستند و در گروه اندکی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همولیز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دیده می شود.</a:t>
            </a:r>
          </a:p>
          <a:p>
            <a:pPr marL="0" indent="0" algn="r" rtl="1">
              <a:buNone/>
            </a:pPr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در زیر گروهی از 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HE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که در سیاهپوستان شایع است نوزاد مبتلا </a:t>
            </a:r>
            <a:r>
              <a:rPr lang="fa-IR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پویکیلوسیتوز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متوسط و قطعه </a:t>
            </a:r>
            <a:r>
              <a:rPr lang="fa-IR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قطعه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شدن گلبول های قرمز و آنمی </a:t>
            </a:r>
            <a:r>
              <a:rPr lang="fa-IR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همولیتیک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گذرا را نشان می دهند. تمایل کم </a:t>
            </a:r>
            <a:r>
              <a:rPr lang="en-US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Hb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F 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به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2,3 DPG 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باعث 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افزایش</a:t>
            </a:r>
            <a:r>
              <a:rPr lang="en-US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2,3 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DPG   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آزاد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می شود که اثر ناپایدار کننده روی بر هم کنش </a:t>
            </a:r>
            <a:r>
              <a:rPr lang="fa-IR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اسپکترین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، باند 4/1 و </a:t>
            </a:r>
            <a:r>
              <a:rPr lang="fa-IR" sz="18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اکتین</a:t>
            </a:r>
            <a:r>
              <a:rPr lang="fa-I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دارد.</a:t>
            </a:r>
            <a:endParaRPr lang="en-US" sz="1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آنمی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همولیتیک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مادرزادی شدید/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میکروسیتوز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پویکیلوسیتوز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و قطعه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قطعه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شدن گلبول ها /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اتوزوم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مغلوب و در سیاه پوستان شایع است/ این گلبول ها در 46-45 درجه سانتیگراد قطعه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قطعه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می شوند. دو </a:t>
            </a:r>
            <a:r>
              <a:rPr lang="fa-IR" sz="2000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موتاسیون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در بروز </a:t>
            </a:r>
            <a:r>
              <a:rPr lang="fa-IR" sz="2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آ</a:t>
            </a:r>
            <a:r>
              <a:rPr lang="fa-IR" sz="2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ن نقش دارند: </a:t>
            </a:r>
          </a:p>
        </p:txBody>
      </p:sp>
      <p:sp>
        <p:nvSpPr>
          <p:cNvPr id="4" name="Rectangle 3"/>
          <p:cNvSpPr/>
          <p:nvPr/>
        </p:nvSpPr>
        <p:spPr>
          <a:xfrm>
            <a:off x="5486400" y="1143000"/>
            <a:ext cx="2667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/>
            <a:r>
              <a:rPr lang="en-US" sz="2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</a:t>
            </a:r>
            <a:r>
              <a:rPr lang="fa-IR" sz="2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a-IR" sz="2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شایع </a:t>
            </a:r>
            <a:r>
              <a:rPr lang="en-US" sz="2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r>
              <a:rPr lang="fa-IR" sz="2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8800" y="3962400"/>
            <a:ext cx="3048000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en-US" sz="2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HPP</a:t>
            </a:r>
            <a:r>
              <a:rPr lang="fa-IR" sz="2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fa-IR" sz="20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پیروپویکیلوسیتوز</a:t>
            </a:r>
            <a:r>
              <a:rPr lang="fa-IR" sz="2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ارثی):           </a:t>
            </a:r>
            <a:endParaRPr lang="en-US" sz="2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648200" y="5029200"/>
            <a:ext cx="762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8927" y="5181600"/>
            <a:ext cx="35814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در </a:t>
            </a:r>
            <a:r>
              <a:rPr lang="fa-IR" dirty="0" err="1" smtClean="0">
                <a:solidFill>
                  <a:schemeClr val="tx1"/>
                </a:solidFill>
              </a:rPr>
              <a:t>اسپکترین</a:t>
            </a:r>
            <a:r>
              <a:rPr lang="fa-IR" dirty="0" smtClean="0">
                <a:solidFill>
                  <a:schemeClr val="tx1"/>
                </a:solidFill>
              </a:rPr>
              <a:t> آلفا: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اختلال در اتصال </a:t>
            </a:r>
            <a:r>
              <a:rPr lang="fa-IR" dirty="0" err="1" smtClean="0">
                <a:solidFill>
                  <a:schemeClr val="tx1"/>
                </a:solidFill>
              </a:rPr>
              <a:t>دایمرها</a:t>
            </a:r>
            <a:r>
              <a:rPr lang="fa-I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5791200"/>
            <a:ext cx="41148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کاهش </a:t>
            </a:r>
            <a:r>
              <a:rPr lang="fa-IR" dirty="0" err="1" smtClean="0">
                <a:solidFill>
                  <a:schemeClr val="tx1"/>
                </a:solidFill>
              </a:rPr>
              <a:t>اسپکترین</a:t>
            </a:r>
            <a:r>
              <a:rPr lang="fa-IR" dirty="0" smtClean="0">
                <a:solidFill>
                  <a:schemeClr val="tx1"/>
                </a:solidFill>
              </a:rPr>
              <a:t> آلفا: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fa-IR" dirty="0" smtClean="0">
                <a:solidFill>
                  <a:schemeClr val="tx1"/>
                </a:solidFill>
              </a:rPr>
              <a:t>کاهش نسبت </a:t>
            </a:r>
            <a:r>
              <a:rPr lang="fa-IR" dirty="0" err="1" smtClean="0">
                <a:solidFill>
                  <a:schemeClr val="tx1"/>
                </a:solidFill>
              </a:rPr>
              <a:t>اسپکترین</a:t>
            </a:r>
            <a:r>
              <a:rPr lang="fa-IR" dirty="0" smtClean="0">
                <a:solidFill>
                  <a:schemeClr val="tx1"/>
                </a:solidFill>
              </a:rPr>
              <a:t> به باند3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1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7467600" cy="4873752"/>
          </a:xfrm>
        </p:spPr>
        <p:txBody>
          <a:bodyPr/>
          <a:lstStyle/>
          <a:p>
            <a:pPr marL="0" indent="0" algn="r" rtl="1">
              <a:buNone/>
            </a:pP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</a:t>
            </a:r>
            <a:r>
              <a:rPr lang="fa-I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a-IR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اسفروسیتی</a:t>
            </a:r>
            <a:r>
              <a:rPr lang="fa-I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: </a:t>
            </a:r>
            <a:r>
              <a:rPr lang="fa-IR" sz="2000" dirty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10% موارد را شامل می شود. </a:t>
            </a:r>
            <a:r>
              <a:rPr lang="fa-IR" sz="2000" dirty="0" err="1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اسفروسیت</a:t>
            </a:r>
            <a:r>
              <a:rPr lang="fa-IR" sz="2000" dirty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و </a:t>
            </a:r>
            <a:r>
              <a:rPr lang="fa-IR" sz="2000" dirty="0" err="1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الیپتوسیت</a:t>
            </a:r>
            <a:r>
              <a:rPr lang="fa-IR" sz="2000" dirty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وجود دارد/ </a:t>
            </a:r>
            <a:r>
              <a:rPr lang="en-US" sz="2000" dirty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OFT</a:t>
            </a:r>
            <a:r>
              <a:rPr lang="fa-IR" sz="2000" dirty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و </a:t>
            </a:r>
            <a:r>
              <a:rPr lang="fa-IR" sz="2000" dirty="0" err="1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اتوهمولیز</a:t>
            </a:r>
            <a:r>
              <a:rPr lang="fa-IR" sz="2000" dirty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افزایش می یابد / آنمی خفیف تا متوسط به همراه </a:t>
            </a:r>
            <a:r>
              <a:rPr lang="fa-IR" sz="2000" dirty="0" err="1" smtClean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سپلنومگالی</a:t>
            </a:r>
            <a:r>
              <a:rPr lang="fa-IR" sz="2000" dirty="0" smtClean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/ قطعات سلولی معمولا وجود ندارد.</a:t>
            </a:r>
          </a:p>
          <a:p>
            <a:pPr marL="0" indent="0" algn="r" rtl="1">
              <a:buNone/>
            </a:pPr>
            <a:endParaRPr lang="fa-IR" sz="2000" dirty="0" smtClean="0">
              <a:ln w="11430"/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fa-IR" sz="2000" dirty="0">
              <a:ln w="11430"/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r>
              <a:rPr lang="fa-IR" sz="2000" dirty="0" smtClean="0">
                <a:ln w="11430"/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a-IR" sz="2000" dirty="0" err="1">
                <a:ln w="11430"/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اوالوسیتوز</a:t>
            </a:r>
            <a:r>
              <a:rPr lang="fa-IR" sz="2000" dirty="0">
                <a:ln w="11430"/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جنوب شرقی آسیا </a:t>
            </a:r>
            <a:r>
              <a:rPr lang="en-US" sz="2000" dirty="0">
                <a:ln w="11430"/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n w="11430"/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  </a:t>
            </a:r>
            <a:r>
              <a:rPr lang="en-US" sz="2000" dirty="0">
                <a:ln w="11430"/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SAO )  south east </a:t>
            </a:r>
            <a:r>
              <a:rPr lang="en-US" sz="2000" dirty="0" err="1">
                <a:ln w="11430"/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ovalocytosis</a:t>
            </a:r>
            <a:endParaRPr lang="fa-IR" sz="2000" dirty="0">
              <a:ln w="11430"/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rtl="1">
              <a:buNone/>
            </a:pPr>
            <a:r>
              <a:rPr lang="fa-IR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شیوع بالا در شرق دور (مالزی)/ </a:t>
            </a:r>
            <a:r>
              <a:rPr lang="fa-IR" sz="2000" dirty="0" err="1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همولیز</a:t>
            </a:r>
            <a:r>
              <a:rPr lang="fa-IR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وجود ندارد یا بسیار خفیف است/ </a:t>
            </a:r>
            <a:r>
              <a:rPr lang="fa-IR" sz="2000" dirty="0" err="1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اوالوسیتهای</a:t>
            </a:r>
            <a:r>
              <a:rPr lang="fa-IR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err="1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استوماتوسیتی</a:t>
            </a:r>
            <a:r>
              <a:rPr lang="fa-IR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با هاله مرکزی شبیه </a:t>
            </a:r>
            <a:r>
              <a:rPr lang="en-US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fa-IR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و </a:t>
            </a:r>
            <a:r>
              <a:rPr lang="en-US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fa-IR" sz="2000" dirty="0" smtClean="0">
                <a:ln w="11430"/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دیده می شود. حذف 27 باز از ژن باند 3 و کاهش حرکت باند 3/ افزایش مقاومت به مالاریا </a:t>
            </a:r>
            <a:endParaRPr lang="fa-IR" sz="2000" dirty="0">
              <a:ln w="11430"/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pPr algn="ctr"/>
            <a:r>
              <a:rPr lang="fa-IR" sz="320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اختلالات داسی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جهش در ژن تولید کننده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گلوبین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تیمین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جایگزین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آدنین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می شود.</a:t>
            </a:r>
          </a:p>
          <a:p>
            <a:pPr algn="r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در زنجیره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2000" dirty="0" smtClean="0">
                <a:latin typeface="Arial"/>
                <a:cs typeface="Arial"/>
              </a:rPr>
              <a:t>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والین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جایگزین اسید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گلوتامیک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می شود (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val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glu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2000" dirty="0" smtClean="0"/>
              <a:t>β</a:t>
            </a:r>
            <a:r>
              <a:rPr lang="en-US" sz="2000" baseline="-25000" dirty="0" smtClean="0"/>
              <a:t>6</a:t>
            </a:r>
            <a:r>
              <a:rPr lang="fa-IR" sz="2000" baseline="-25000" dirty="0" smtClean="0"/>
              <a:t> 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r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 کاهش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حلالیت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هموگلوبین و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پلیمریزه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شدن آن در شرایط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هیپوکسی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می شود.</a:t>
            </a:r>
          </a:p>
          <a:p>
            <a:pPr algn="r" rtl="1"/>
            <a:r>
              <a:rPr lang="fa-IR" sz="2000" dirty="0" smtClean="0">
                <a:latin typeface="Arial" pitchFamily="34" charset="0"/>
                <a:cs typeface="Arial" pitchFamily="34" charset="0"/>
              </a:rPr>
              <a:t>در حالت اکسیژنه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بصورت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محلول و طبیعی است.</a:t>
            </a:r>
          </a:p>
          <a:p>
            <a:pPr algn="r" rtl="1"/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algn="r" rtl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828800" y="1905000"/>
            <a:ext cx="7315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lenovo\Desktop\5811256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3228975"/>
            <a:ext cx="4968240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99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467600" cy="533400"/>
          </a:xfrm>
        </p:spPr>
        <p:txBody>
          <a:bodyPr/>
          <a:lstStyle/>
          <a:p>
            <a:pPr algn="ctr"/>
            <a:r>
              <a:rPr lang="fa-IR" sz="2800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اختلالات داسی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763000" cy="5559552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latin typeface="Arial" pitchFamily="34" charset="0"/>
                <a:cs typeface="Arial" pitchFamily="34" charset="0"/>
              </a:rPr>
              <a:t>آسیب به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غشا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 سلول داسی</a:t>
            </a:r>
          </a:p>
          <a:p>
            <a:pPr marL="0" indent="0" algn="r" rtl="1">
              <a:buNone/>
            </a:pPr>
            <a:r>
              <a:rPr lang="fa-IR" dirty="0" smtClean="0"/>
              <a:t> </a:t>
            </a:r>
            <a:endParaRPr lang="fa-IR" dirty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172200" y="609600"/>
            <a:ext cx="76200" cy="3352800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762000"/>
            <a:ext cx="6172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جدا شدن قطعات غشای سلول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 فاگوسیت شدن توسط ماکروفاژها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IgG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تجمع باند 3 و اپسونیزه شدن با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905000"/>
            <a:ext cx="55626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81000" y="7620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52400" y="304800"/>
            <a:ext cx="1143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همولیز</a:t>
            </a:r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9100" y="2133600"/>
            <a:ext cx="56769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خروج پتاسیم و آب از گلبول قرمز و تسریع شدن </a:t>
            </a:r>
            <a:r>
              <a:rPr lang="fa-I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پلیمریزه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شدن هموگلوبین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28800" y="2895600"/>
            <a:ext cx="4267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1500" y="3048000"/>
            <a:ext cx="56769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اتصال گلبول ها ی قرمز از طریق </a:t>
            </a:r>
            <a:r>
              <a:rPr lang="fa-I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اینتگرین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به </a:t>
            </a:r>
            <a:r>
              <a:rPr lang="fa-I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جدار</a:t>
            </a:r>
            <a:r>
              <a:rPr lang="fa-I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عروق و بحران های انسداد عروقی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800" y="4267200"/>
            <a:ext cx="3733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بحران های انسداد عروقی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3962400" y="3505200"/>
            <a:ext cx="152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lenovo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00600"/>
            <a:ext cx="5486400" cy="190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06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"/>
            <a:ext cx="7467600" cy="762000"/>
          </a:xfrm>
        </p:spPr>
        <p:txBody>
          <a:bodyPr>
            <a:normAutofit fontScale="85000" lnSpcReduction="20000"/>
          </a:bodyPr>
          <a:lstStyle/>
          <a:p>
            <a:endParaRPr lang="fa-IR" dirty="0" smtClean="0"/>
          </a:p>
          <a:p>
            <a:pPr marL="0" indent="0" algn="ctr"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en-US" sz="3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Hb</a:t>
            </a: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SS)</a:t>
            </a:r>
            <a:r>
              <a:rPr lang="fa-IR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بیماری سلول داسی 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066800"/>
            <a:ext cx="74676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 smtClean="0"/>
              <a:t>              </a:t>
            </a:r>
          </a:p>
          <a:p>
            <a:pPr algn="r" rtl="1"/>
            <a:r>
              <a:rPr lang="en-US" sz="2000" dirty="0" err="1" smtClean="0"/>
              <a:t>Hb</a:t>
            </a:r>
            <a:r>
              <a:rPr lang="en-US" sz="2000" dirty="0" smtClean="0"/>
              <a:t> S: 80% </a:t>
            </a:r>
            <a:r>
              <a:rPr lang="fa-IR" sz="2000" dirty="0" smtClean="0"/>
              <a:t>       </a:t>
            </a:r>
            <a:r>
              <a:rPr lang="en-US" sz="2000" dirty="0" err="1" smtClean="0"/>
              <a:t>HbF</a:t>
            </a:r>
            <a:r>
              <a:rPr lang="en-US" sz="2000" dirty="0" smtClean="0"/>
              <a:t>: 1-20%    </a:t>
            </a:r>
            <a:r>
              <a:rPr lang="fa-IR" sz="2000" dirty="0" smtClean="0"/>
              <a:t>        </a:t>
            </a:r>
            <a:r>
              <a:rPr lang="en-US" sz="2000" dirty="0" err="1" smtClean="0"/>
              <a:t>Hb</a:t>
            </a:r>
            <a:r>
              <a:rPr lang="en-US" sz="2000" dirty="0" smtClean="0"/>
              <a:t> A2: 2-4.5% </a:t>
            </a:r>
            <a:r>
              <a:rPr lang="fa-IR" sz="2000" dirty="0" smtClean="0"/>
              <a:t>  </a:t>
            </a:r>
          </a:p>
          <a:p>
            <a:pPr algn="r" rtl="1"/>
            <a:endParaRPr lang="fa-IR" sz="2000" dirty="0" smtClean="0"/>
          </a:p>
          <a:p>
            <a:pPr algn="r" rtl="1"/>
            <a:r>
              <a:rPr lang="fa-IR" sz="2000" dirty="0" smtClean="0"/>
              <a:t>سندرم دست و پا (</a:t>
            </a:r>
            <a:r>
              <a:rPr lang="en-US" sz="2000" dirty="0" err="1" smtClean="0"/>
              <a:t>dactylitis</a:t>
            </a:r>
            <a:r>
              <a:rPr lang="fa-IR" sz="2000" dirty="0" smtClean="0"/>
              <a:t>): در شیرخواران 5-6 ماهه </a:t>
            </a:r>
            <a:endParaRPr lang="en-US" sz="2000" dirty="0" smtClean="0"/>
          </a:p>
          <a:p>
            <a:pPr algn="r" rtl="1"/>
            <a:endParaRPr lang="en-US" sz="2000" dirty="0"/>
          </a:p>
          <a:p>
            <a:pPr algn="r" rtl="1"/>
            <a:endParaRPr lang="fa-IR" sz="2000" dirty="0" smtClean="0"/>
          </a:p>
          <a:p>
            <a:pPr algn="r" rtl="1"/>
            <a:endParaRPr lang="fa-IR" sz="2000" dirty="0" smtClean="0"/>
          </a:p>
          <a:p>
            <a:pPr algn="r" rtl="1"/>
            <a:endParaRPr lang="fa-IR" sz="2000" dirty="0" smtClean="0"/>
          </a:p>
          <a:p>
            <a:pPr algn="r" rtl="1"/>
            <a:r>
              <a:rPr lang="fa-IR" sz="2000" dirty="0" smtClean="0"/>
              <a:t>طحال</a:t>
            </a:r>
          </a:p>
          <a:p>
            <a:pPr algn="r" rtl="1"/>
            <a:endParaRPr lang="fa-IR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6655301" y="1154668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β</a:t>
            </a:r>
            <a:r>
              <a:rPr lang="en-US" b="1" baseline="30000" dirty="0"/>
              <a:t>S</a:t>
            </a:r>
            <a:r>
              <a:rPr lang="en-US" b="1" dirty="0"/>
              <a:t>/β</a:t>
            </a:r>
            <a:r>
              <a:rPr lang="en-US" b="1" baseline="30000" dirty="0"/>
              <a:t>S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6655301" y="3124200"/>
            <a:ext cx="507499" cy="25908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0" y="3200400"/>
            <a:ext cx="381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بحران احتباس : اوایل کودکی/شوک </a:t>
            </a:r>
            <a:r>
              <a:rPr lang="fa-I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هیپوولمیک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5410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بی عملکردی طحال: پاسخ ناکافی آنتی بادی /  بی عملکردی سیستم </a:t>
            </a:r>
            <a:r>
              <a:rPr lang="fa-IR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رتیکلواندوتلیال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95400" y="5036127"/>
            <a:ext cx="5410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اتواسپلنکتومی</a:t>
            </a:r>
            <a:r>
              <a:rPr lang="fa-I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انفارکتوس و انقباض طحال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56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19200"/>
            <a:ext cx="7467600" cy="5254752"/>
          </a:xfrm>
        </p:spPr>
        <p:txBody>
          <a:bodyPr>
            <a:noAutofit/>
          </a:bodyPr>
          <a:lstStyle/>
          <a:p>
            <a:pPr algn="r" rtl="1"/>
            <a:r>
              <a:rPr lang="fa-IR" sz="1800" dirty="0">
                <a:latin typeface="Times New Roman" pitchFamily="18" charset="0"/>
                <a:cs typeface="Arial" pitchFamily="34" charset="0"/>
              </a:rPr>
              <a:t>حملات </a:t>
            </a:r>
            <a:r>
              <a:rPr lang="en-US" sz="1800" dirty="0" err="1">
                <a:latin typeface="Times New Roman" pitchFamily="18" charset="0"/>
                <a:cs typeface="Arial" pitchFamily="34" charset="0"/>
              </a:rPr>
              <a:t>vaso</a:t>
            </a:r>
            <a:r>
              <a:rPr lang="en-US" sz="1800" dirty="0">
                <a:latin typeface="Times New Roman" pitchFamily="18" charset="0"/>
                <a:cs typeface="Arial" pitchFamily="34" charset="0"/>
              </a:rPr>
              <a:t>-occlusive 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 : دوره </a:t>
            </a:r>
            <a:r>
              <a:rPr lang="fa-IR" sz="1800" dirty="0" err="1">
                <a:latin typeface="Times New Roman" pitchFamily="18" charset="0"/>
                <a:cs typeface="Arial" pitchFamily="34" charset="0"/>
              </a:rPr>
              <a:t>هایی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 از درد استخوان، مفصل و شکم . نکروز استخوان و </a:t>
            </a:r>
            <a:r>
              <a:rPr lang="fa-IR" sz="1800" dirty="0" err="1">
                <a:latin typeface="Times New Roman" pitchFamily="18" charset="0"/>
                <a:cs typeface="Arial" pitchFamily="34" charset="0"/>
              </a:rPr>
              <a:t>استئومیلیت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800" dirty="0" err="1">
                <a:latin typeface="Times New Roman" pitchFamily="18" charset="0"/>
                <a:cs typeface="Arial" pitchFamily="34" charset="0"/>
              </a:rPr>
              <a:t>سالمونلایی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.</a:t>
            </a:r>
          </a:p>
          <a:p>
            <a:pPr algn="r" rtl="1"/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ناتوانی در تغلیظ ادرار/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هماچوری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/ نقص کلیوی در 5-20% بالغین</a:t>
            </a:r>
          </a:p>
          <a:p>
            <a:pPr algn="r" rtl="1"/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سندرم 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حاد سینه: 40% بیماران</a:t>
            </a:r>
          </a:p>
          <a:p>
            <a:pPr marL="0" indent="0" algn="r" rtl="1">
              <a:buNone/>
            </a:pPr>
            <a:endParaRPr lang="fa-IR" sz="1800" dirty="0" smtClean="0">
              <a:latin typeface="Times New Roman" pitchFamily="18" charset="0"/>
              <a:cs typeface="Arial" pitchFamily="34" charset="0"/>
            </a:endParaRPr>
          </a:p>
          <a:p>
            <a:pPr algn="r" rtl="1"/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بحران </a:t>
            </a:r>
            <a:r>
              <a:rPr lang="fa-IR" sz="1800" dirty="0" err="1">
                <a:latin typeface="Times New Roman" pitchFamily="18" charset="0"/>
                <a:cs typeface="Arial" pitchFamily="34" charset="0"/>
              </a:rPr>
              <a:t>آپلاستیک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: به علت عفونت با </a:t>
            </a:r>
            <a:r>
              <a:rPr lang="fa-IR" sz="1800" dirty="0" err="1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پاروو</a:t>
            </a:r>
            <a:r>
              <a:rPr lang="fa-IR" sz="1800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 ویروس </a:t>
            </a: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Arial" pitchFamily="34" charset="0"/>
              </a:rPr>
              <a:t>B19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 / داروهای </a:t>
            </a:r>
            <a:r>
              <a:rPr lang="fa-IR" sz="1800" dirty="0" err="1">
                <a:latin typeface="Times New Roman" pitchFamily="18" charset="0"/>
                <a:cs typeface="Arial" pitchFamily="34" charset="0"/>
              </a:rPr>
              <a:t>توکسیک</a:t>
            </a:r>
            <a:r>
              <a:rPr lang="fa-IR" sz="1800" dirty="0">
                <a:latin typeface="Times New Roman" pitchFamily="18" charset="0"/>
                <a:cs typeface="Arial" pitchFamily="34" charset="0"/>
              </a:rPr>
              <a:t>/ کمبود اسید فولیک </a:t>
            </a:r>
            <a:endParaRPr lang="en-US" sz="1800" dirty="0">
              <a:latin typeface="Times New Roman" pitchFamily="18" charset="0"/>
              <a:cs typeface="Arial" pitchFamily="34" charset="0"/>
            </a:endParaRPr>
          </a:p>
          <a:p>
            <a:pPr algn="r" rtl="1"/>
            <a:r>
              <a:rPr lang="fa-IR" sz="1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Arial" pitchFamily="34" charset="0"/>
              </a:rPr>
              <a:t>تشخیص :</a:t>
            </a:r>
          </a:p>
          <a:p>
            <a:pPr marL="0" indent="0" algn="r" rtl="1">
              <a:buNone/>
            </a:pPr>
            <a:r>
              <a:rPr lang="fa-IR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Arial" pitchFamily="34" charset="0"/>
              </a:rPr>
              <a:t>خون محیطی : 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آنمی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نرموکروم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نرموسیتیک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/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تارگت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سل / سلولهای داسی/ گلبول های قرمز هسته دار/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هاول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ژولی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بادی و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پاپن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هایمر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بادی 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نوتروفیلی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و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ترومبوسیتوز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دیده می شود.</a:t>
            </a:r>
          </a:p>
          <a:p>
            <a:pPr marL="0" indent="0" algn="r" rtl="1">
              <a:buNone/>
            </a:pPr>
            <a:r>
              <a:rPr lang="fa-IR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Arial" pitchFamily="34" charset="0"/>
              </a:rPr>
              <a:t>مغز استخوان: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هایپر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پلازی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</a:t>
            </a:r>
            <a:r>
              <a:rPr lang="fa-IR" sz="1800" dirty="0" err="1" smtClean="0">
                <a:latin typeface="Times New Roman" pitchFamily="18" charset="0"/>
                <a:cs typeface="Arial" pitchFamily="34" charset="0"/>
              </a:rPr>
              <a:t>نرموبلاستیک</a:t>
            </a:r>
            <a:endParaRPr lang="fa-IR" sz="1800" dirty="0" smtClean="0">
              <a:latin typeface="Times New Roman" pitchFamily="18" charset="0"/>
              <a:cs typeface="Arial" pitchFamily="34" charset="0"/>
            </a:endParaRPr>
          </a:p>
          <a:p>
            <a:pPr marL="0" indent="0" algn="r" rtl="1">
              <a:buNone/>
            </a:pP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توزیع غیر یکنواخت هموگلوبین </a:t>
            </a:r>
            <a:r>
              <a:rPr lang="en-US" sz="1800" dirty="0" smtClean="0">
                <a:latin typeface="Times New Roman" pitchFamily="18" charset="0"/>
                <a:cs typeface="Arial" pitchFamily="34" charset="0"/>
              </a:rPr>
              <a:t>F</a:t>
            </a:r>
            <a:endParaRPr lang="fa-IR" sz="1800" dirty="0" smtClean="0">
              <a:latin typeface="Times New Roman" pitchFamily="18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en-US" sz="1800" dirty="0" smtClean="0">
              <a:latin typeface="Times New Roman" pitchFamily="18" charset="0"/>
              <a:cs typeface="Arial" pitchFamily="34" charset="0"/>
            </a:endParaRPr>
          </a:p>
          <a:p>
            <a:pPr marL="0" indent="0" algn="r" rtl="1">
              <a:buNone/>
            </a:pPr>
            <a:r>
              <a:rPr lang="en-US" sz="1800" dirty="0" err="1" smtClean="0">
                <a:latin typeface="Times New Roman" pitchFamily="18" charset="0"/>
                <a:cs typeface="Arial" pitchFamily="34" charset="0"/>
              </a:rPr>
              <a:t>Hb</a:t>
            </a:r>
            <a:r>
              <a:rPr lang="en-US" sz="1800" dirty="0" smtClean="0">
                <a:latin typeface="Times New Roman" pitchFamily="18" charset="0"/>
                <a:cs typeface="Arial" pitchFamily="34" charset="0"/>
              </a:rPr>
              <a:t> S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با هموگلوبین های </a:t>
            </a:r>
            <a:r>
              <a:rPr lang="en-US" sz="1800" dirty="0" smtClean="0">
                <a:latin typeface="Times New Roman" pitchFamily="18" charset="0"/>
                <a:cs typeface="Arial" pitchFamily="34" charset="0"/>
              </a:rPr>
              <a:t>D 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و</a:t>
            </a:r>
            <a:r>
              <a:rPr lang="en-US" sz="1800" dirty="0" smtClean="0">
                <a:latin typeface="Times New Roman" pitchFamily="18" charset="0"/>
                <a:cs typeface="Arial" pitchFamily="34" charset="0"/>
              </a:rPr>
              <a:t>G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 در </a:t>
            </a:r>
            <a:r>
              <a:rPr lang="en-US" sz="1800" dirty="0" smtClean="0">
                <a:latin typeface="Times New Roman" pitchFamily="18" charset="0"/>
                <a:cs typeface="Arial" pitchFamily="34" charset="0"/>
              </a:rPr>
              <a:t>pH 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  قلیایی حرکت یکسانی دارد. اما در </a:t>
            </a:r>
            <a:r>
              <a:rPr lang="en-US" sz="1800" dirty="0" smtClean="0">
                <a:latin typeface="Times New Roman" pitchFamily="18" charset="0"/>
                <a:cs typeface="Arial" pitchFamily="34" charset="0"/>
              </a:rPr>
              <a:t>pH</a:t>
            </a: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 اسیدی جدا شده و آزمون داسی آن مثبت است.</a:t>
            </a:r>
            <a:endParaRPr lang="fa-IR" sz="1800" dirty="0">
              <a:latin typeface="Times New Roman" pitchFamily="18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fa-IR" sz="1800" dirty="0" smtClean="0">
              <a:latin typeface="Times New Roman" pitchFamily="18" charset="0"/>
              <a:cs typeface="Arial" pitchFamily="34" charset="0"/>
            </a:endParaRPr>
          </a:p>
          <a:p>
            <a:pPr marL="0" indent="0" algn="r" rtl="1">
              <a:buNone/>
            </a:pPr>
            <a:r>
              <a:rPr lang="fa-IR" sz="1800" dirty="0" smtClean="0">
                <a:latin typeface="Times New Roman" pitchFamily="18" charset="0"/>
                <a:cs typeface="Arial" pitchFamily="34" charset="0"/>
              </a:rPr>
              <a:t>   </a:t>
            </a:r>
            <a:endParaRPr lang="en-US" sz="1800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152400"/>
            <a:ext cx="7467600" cy="838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a-IR" dirty="0" smtClean="0"/>
          </a:p>
          <a:p>
            <a:pPr marL="0" indent="0" algn="ctr">
              <a:buFont typeface="Wingdings"/>
              <a:buNone/>
            </a:pP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en-US" sz="3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Hb</a:t>
            </a: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SS)</a:t>
            </a:r>
            <a:r>
              <a:rPr lang="fa-IR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بیماری سلول داسی 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42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β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/β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A    </a:t>
            </a:r>
            <a:r>
              <a:rPr lang="fa-IR" dirty="0" err="1">
                <a:solidFill>
                  <a:schemeClr val="bg2">
                    <a:lumMod val="25000"/>
                  </a:schemeClr>
                </a:solidFill>
              </a:rPr>
              <a:t>هتروزیگوت</a:t>
            </a:r>
            <a:r>
              <a:rPr lang="fa-IR" dirty="0">
                <a:solidFill>
                  <a:schemeClr val="bg2">
                    <a:lumMod val="25000"/>
                  </a:schemeClr>
                </a:solidFill>
              </a:rPr>
              <a:t> داسی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/>
          </a:bodyPr>
          <a:lstStyle/>
          <a:p>
            <a:pPr algn="r"/>
            <a:endParaRPr lang="fa-IR" dirty="0" smtClean="0"/>
          </a:p>
          <a:p>
            <a:pPr algn="r" rtl="1"/>
            <a:r>
              <a:rPr lang="fa-IR" sz="2000" dirty="0" smtClean="0"/>
              <a:t>خصیصه داسی کاملا </a:t>
            </a:r>
            <a:r>
              <a:rPr lang="fa-IR" sz="2000" dirty="0" err="1" smtClean="0"/>
              <a:t>خوشخیم</a:t>
            </a:r>
            <a:r>
              <a:rPr lang="fa-IR" sz="2000" dirty="0" smtClean="0"/>
              <a:t> بوده و ناهنجاری بالینی و هماتولوژیک ندارد.</a:t>
            </a:r>
          </a:p>
          <a:p>
            <a:pPr algn="r" rtl="1"/>
            <a:endParaRPr lang="fa-IR" sz="2000" dirty="0"/>
          </a:p>
          <a:p>
            <a:pPr algn="r" rtl="1"/>
            <a:r>
              <a:rPr lang="fa-IR" sz="2000" dirty="0" smtClean="0"/>
              <a:t>در فشار پایین اکسیژن / ورزشهای سنگین / بیهوشی </a:t>
            </a:r>
            <a:r>
              <a:rPr lang="fa-IR" sz="2000" dirty="0" err="1" smtClean="0"/>
              <a:t>وتب</a:t>
            </a:r>
            <a:r>
              <a:rPr lang="fa-IR" sz="2000" dirty="0" smtClean="0"/>
              <a:t> بالا پدیده داسی شدن اتفاق می افتد</a:t>
            </a:r>
          </a:p>
          <a:p>
            <a:pPr algn="r" rtl="1"/>
            <a:endParaRPr lang="fa-IR" sz="2000" dirty="0"/>
          </a:p>
          <a:p>
            <a:pPr algn="r" rtl="1"/>
            <a:r>
              <a:rPr lang="fa-IR" sz="2000" dirty="0" smtClean="0"/>
              <a:t>افزایش </a:t>
            </a:r>
            <a:r>
              <a:rPr lang="fa-IR" sz="2000" dirty="0" err="1" smtClean="0"/>
              <a:t>هماچوری</a:t>
            </a:r>
            <a:r>
              <a:rPr lang="fa-IR" sz="2000" dirty="0" smtClean="0"/>
              <a:t> و اختلال در توانایی تغلیظ ادرار و باکتری </a:t>
            </a:r>
            <a:r>
              <a:rPr lang="fa-IR" sz="2000" dirty="0" err="1" smtClean="0"/>
              <a:t>اوری</a:t>
            </a:r>
            <a:r>
              <a:rPr lang="fa-IR" sz="2000" dirty="0" smtClean="0"/>
              <a:t> در زنان گزارش شده است.</a:t>
            </a:r>
          </a:p>
          <a:p>
            <a:pPr algn="r" rtl="1"/>
            <a:r>
              <a:rPr lang="fa-IR" sz="2000" dirty="0"/>
              <a:t> </a:t>
            </a:r>
            <a:r>
              <a:rPr lang="fa-IR" sz="2000" dirty="0" smtClean="0"/>
              <a:t>در لام خون محیطی : </a:t>
            </a:r>
            <a:r>
              <a:rPr lang="fa-IR" sz="2000" dirty="0" err="1" smtClean="0"/>
              <a:t>تارگت</a:t>
            </a:r>
            <a:r>
              <a:rPr lang="fa-IR" sz="2000" dirty="0" smtClean="0"/>
              <a:t> سل</a:t>
            </a:r>
          </a:p>
          <a:p>
            <a:pPr algn="r" rtl="1"/>
            <a:r>
              <a:rPr lang="fa-IR" sz="2000" dirty="0" smtClean="0"/>
              <a:t>آزمون داسی شدن و تست </a:t>
            </a:r>
            <a:r>
              <a:rPr lang="fa-IR" sz="2000" dirty="0" err="1" smtClean="0"/>
              <a:t>حلالیت</a:t>
            </a:r>
            <a:r>
              <a:rPr lang="fa-IR" sz="2000" dirty="0" smtClean="0"/>
              <a:t> مثبت است.</a:t>
            </a:r>
          </a:p>
          <a:p>
            <a:pPr algn="r" rtl="1"/>
            <a:r>
              <a:rPr lang="en-US" sz="2000" dirty="0" err="1" smtClean="0"/>
              <a:t>Hb</a:t>
            </a:r>
            <a:r>
              <a:rPr lang="en-US" sz="2000" dirty="0" smtClean="0"/>
              <a:t> A: 60%   </a:t>
            </a:r>
            <a:r>
              <a:rPr lang="fa-IR" sz="2000" dirty="0" smtClean="0"/>
              <a:t>       </a:t>
            </a:r>
            <a:r>
              <a:rPr lang="en-US" sz="2000" dirty="0" err="1" smtClean="0"/>
              <a:t>Hb</a:t>
            </a:r>
            <a:r>
              <a:rPr lang="en-US" sz="2000" dirty="0" smtClean="0"/>
              <a:t> S: 40%</a:t>
            </a:r>
            <a:r>
              <a:rPr lang="fa-IR" sz="2000" dirty="0" smtClean="0"/>
              <a:t>   </a:t>
            </a:r>
          </a:p>
          <a:p>
            <a:pPr algn="r" rtl="1"/>
            <a:endParaRPr lang="fa-IR" sz="2000" dirty="0" smtClean="0"/>
          </a:p>
          <a:p>
            <a:pPr algn="r" rtl="1"/>
            <a:r>
              <a:rPr lang="fa-IR" sz="1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fa-IR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در آلفا تالاسمی به همراه خصیصه داسی : </a:t>
            </a:r>
            <a:r>
              <a:rPr lang="en-US" sz="2000" dirty="0" err="1" smtClean="0"/>
              <a:t>Hb</a:t>
            </a:r>
            <a:r>
              <a:rPr lang="en-US" sz="2000" dirty="0" smtClean="0"/>
              <a:t> S</a:t>
            </a:r>
            <a:r>
              <a:rPr lang="fa-IR" dirty="0" smtClean="0"/>
              <a:t>&lt;</a:t>
            </a:r>
            <a:r>
              <a:rPr lang="en-US" sz="2000" dirty="0" smtClean="0"/>
              <a:t>35% </a:t>
            </a:r>
            <a:r>
              <a:rPr lang="fa-IR" sz="2000" dirty="0" smtClean="0"/>
              <a:t>    </a:t>
            </a:r>
            <a:r>
              <a:rPr lang="fa-IR" sz="2000" b="1" dirty="0" smtClean="0"/>
              <a:t>/</a:t>
            </a:r>
            <a:r>
              <a:rPr lang="fa-IR" sz="2000" dirty="0" smtClean="0"/>
              <a:t> </a:t>
            </a:r>
            <a:r>
              <a:rPr lang="en-US" sz="2000" dirty="0" smtClean="0"/>
              <a:t> </a:t>
            </a:r>
            <a:r>
              <a:rPr lang="fa-IR" sz="2000" dirty="0" smtClean="0"/>
              <a:t> </a:t>
            </a:r>
            <a:r>
              <a:rPr lang="en-US" sz="2000" dirty="0" err="1" smtClean="0"/>
              <a:t>HbS</a:t>
            </a:r>
            <a:r>
              <a:rPr lang="en-US" sz="2000" dirty="0" smtClean="0"/>
              <a:t> </a:t>
            </a:r>
            <a:r>
              <a:rPr lang="fa-IR" sz="2000" dirty="0" smtClean="0"/>
              <a:t> </a:t>
            </a:r>
            <a:r>
              <a:rPr lang="fa-IR" dirty="0"/>
              <a:t>&lt;</a:t>
            </a:r>
            <a:r>
              <a:rPr lang="fa-IR" sz="2000" dirty="0" smtClean="0"/>
              <a:t> 29%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39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077200" cy="6016752"/>
          </a:xfrm>
        </p:spPr>
        <p:txBody>
          <a:bodyPr/>
          <a:lstStyle/>
          <a:p>
            <a:endParaRPr lang="en-US" dirty="0" smtClean="0"/>
          </a:p>
          <a:p>
            <a:pPr marL="0" indent="0" algn="r" rtl="1">
              <a:buNone/>
            </a:pP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تست </a:t>
            </a:r>
            <a:r>
              <a:rPr lang="fa-IR" sz="2000" i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حلالیت</a:t>
            </a:r>
            <a:r>
              <a:rPr lang="fa-IR" sz="2000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گلبول های قرمز + محلول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لایز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(ساپونین)+ دی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تیونات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(سدیم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هیدروسولفیت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) +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بافر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غیرآلی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fa-IR" sz="2000" dirty="0" err="1" smtClean="0">
                <a:latin typeface="Arial" pitchFamily="34" charset="0"/>
                <a:cs typeface="Arial" pitchFamily="34" charset="0"/>
              </a:rPr>
              <a:t>بافر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فسفات ) = ایجاد کدورت</a:t>
            </a:r>
          </a:p>
          <a:p>
            <a:pPr algn="r" rtl="1">
              <a:buFont typeface="Wingdings" pitchFamily="2" charset="2"/>
              <a:buChar char="v"/>
            </a:pPr>
            <a:endParaRPr lang="fa-IR" baseline="30000" dirty="0"/>
          </a:p>
          <a:p>
            <a:pPr marL="0" indent="0" algn="r" rtl="1">
              <a:buNone/>
            </a:pPr>
            <a:r>
              <a:rPr lang="fa-IR" sz="2000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موارد </a:t>
            </a:r>
            <a:r>
              <a:rPr lang="fa-IR" sz="2000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مثبت کاذب: 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هموگلوبین های ناپایدار/ </a:t>
            </a:r>
            <a:r>
              <a:rPr lang="fa-IR" sz="1800" dirty="0" err="1" smtClean="0">
                <a:latin typeface="Arial" pitchFamily="34" charset="0"/>
                <a:cs typeface="Arial" pitchFamily="34" charset="0"/>
              </a:rPr>
              <a:t>هاینز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 بادی / هموگلوبین های </a:t>
            </a:r>
          </a:p>
          <a:p>
            <a:pPr marL="0" indent="0" algn="r" rtl="1">
              <a:buNone/>
            </a:pPr>
            <a:r>
              <a:rPr lang="fa-IR" sz="1800" dirty="0" smtClean="0">
                <a:latin typeface="Arial" pitchFamily="34" charset="0"/>
                <a:cs typeface="Arial" pitchFamily="34" charset="0"/>
              </a:rPr>
              <a:t>ناپایدار/ اختلالات پروتئین های خونی به دلیل رسوب پروتئین های پلاسما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r>
              <a:rPr lang="fa-IR" sz="2000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منفی </a:t>
            </a:r>
            <a:r>
              <a:rPr lang="fa-IR" sz="2000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کاذب</a:t>
            </a:r>
            <a:r>
              <a:rPr lang="fa-IR" sz="2000" i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a-IR" sz="1800" dirty="0">
                <a:latin typeface="Arial" pitchFamily="34" charset="0"/>
                <a:cs typeface="Arial" pitchFamily="34" charset="0"/>
              </a:rPr>
              <a:t>خراب بودن معرف ها / آنمی 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شدید</a:t>
            </a:r>
          </a:p>
          <a:p>
            <a:pPr marL="0" indent="0" algn="r" rtl="1">
              <a:buNone/>
            </a:pPr>
            <a:endParaRPr lang="fa-IR" sz="1800" dirty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fa-I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r>
              <a:rPr lang="fa-I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fa-IR" sz="2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آزمایش داسی شدن: </a:t>
            </a:r>
            <a:r>
              <a:rPr lang="fa-IR" sz="1800" dirty="0">
                <a:latin typeface="Arial" pitchFamily="34" charset="0"/>
                <a:cs typeface="Arial" pitchFamily="34" charset="0"/>
              </a:rPr>
              <a:t>خون + </a:t>
            </a:r>
            <a:r>
              <a:rPr lang="fa-IR" sz="1800" dirty="0" err="1">
                <a:latin typeface="Arial" pitchFamily="34" charset="0"/>
                <a:cs typeface="Arial" pitchFamily="34" charset="0"/>
              </a:rPr>
              <a:t>متابی</a:t>
            </a:r>
            <a:r>
              <a:rPr lang="fa-I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fa-IR" sz="1800" dirty="0" err="1">
                <a:latin typeface="Arial" pitchFamily="34" charset="0"/>
                <a:cs typeface="Arial" pitchFamily="34" charset="0"/>
              </a:rPr>
              <a:t>سولفیت</a:t>
            </a:r>
            <a:r>
              <a:rPr lang="fa-IR" sz="1800" dirty="0">
                <a:latin typeface="Arial" pitchFamily="34" charset="0"/>
                <a:cs typeface="Arial" pitchFamily="34" charset="0"/>
              </a:rPr>
              <a:t> سدیم(ماده کاهنده)= داسی شدن سلولها </a:t>
            </a:r>
          </a:p>
          <a:p>
            <a:pPr marL="0" indent="0" algn="r" rtl="1">
              <a:buNone/>
            </a:pPr>
            <a:r>
              <a:rPr lang="fa-IR" sz="2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موارد </a:t>
            </a:r>
            <a:r>
              <a:rPr lang="fa-IR" sz="20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مثبت کاذب: 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سایر هموگلوبین های که داسی می شوند(</a:t>
            </a:r>
            <a:r>
              <a:rPr lang="fa-IR" sz="1800" b="1" dirty="0" smtClean="0">
                <a:latin typeface="Arial" pitchFamily="34" charset="0"/>
                <a:cs typeface="Arial" pitchFamily="34" charset="0"/>
              </a:rPr>
              <a:t>بارت/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/C- Harlem  </a:t>
            </a:r>
            <a:r>
              <a:rPr lang="fa-IR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800" b="1" dirty="0" smtClean="0">
                <a:latin typeface="BatangChe" pitchFamily="49" charset="-127"/>
                <a:ea typeface="BatangChe" pitchFamily="49" charset="-127"/>
                <a:cs typeface="Arial" pitchFamily="34" charset="0"/>
              </a:rPr>
              <a:t>I</a:t>
            </a:r>
            <a:r>
              <a:rPr lang="fa-IR" sz="1800" b="1" dirty="0" smtClean="0">
                <a:latin typeface="BatangChe" pitchFamily="49" charset="-127"/>
                <a:ea typeface="BatangChe" pitchFamily="49" charset="-127"/>
                <a:cs typeface="Arial" pitchFamily="34" charset="0"/>
              </a:rPr>
              <a:t> </a:t>
            </a:r>
            <a:r>
              <a:rPr lang="fa-IR" sz="1800" dirty="0" smtClean="0">
                <a:latin typeface="BatangChe" pitchFamily="49" charset="-127"/>
                <a:ea typeface="BatangChe" pitchFamily="49" charset="-127"/>
                <a:cs typeface="Arial" pitchFamily="34" charset="0"/>
              </a:rPr>
              <a:t>)</a:t>
            </a:r>
            <a:r>
              <a:rPr lang="en-US" sz="1800" dirty="0" smtClean="0">
                <a:latin typeface="BatangChe" pitchFamily="49" charset="-127"/>
                <a:ea typeface="BatangChe" pitchFamily="49" charset="-127"/>
                <a:cs typeface="Arial" pitchFamily="34" charset="0"/>
              </a:rPr>
              <a:t> </a:t>
            </a:r>
            <a:r>
              <a:rPr lang="fa-IR" sz="1800" dirty="0" smtClean="0">
                <a:latin typeface="BatangChe" pitchFamily="49" charset="-127"/>
                <a:ea typeface="BatangChe" pitchFamily="49" charset="-127"/>
                <a:cs typeface="Arial" pitchFamily="34" charset="0"/>
              </a:rPr>
              <a:t> </a:t>
            </a:r>
          </a:p>
          <a:p>
            <a:pPr marL="0" indent="0" algn="r" rtl="1">
              <a:buNone/>
            </a:pPr>
            <a:r>
              <a:rPr lang="fa-IR" sz="20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منفی کاذب</a:t>
            </a:r>
            <a:r>
              <a:rPr lang="fa-IR" sz="2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a-IR" sz="1800" dirty="0">
                <a:latin typeface="Arial" pitchFamily="34" charset="0"/>
                <a:cs typeface="Arial" pitchFamily="34" charset="0"/>
              </a:rPr>
              <a:t>خراب بودن 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معرف </a:t>
            </a:r>
            <a:r>
              <a:rPr lang="fa-IR" sz="1800" dirty="0">
                <a:latin typeface="Arial" pitchFamily="34" charset="0"/>
                <a:cs typeface="Arial" pitchFamily="34" charset="0"/>
              </a:rPr>
              <a:t>و در 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نوزادان   </a:t>
            </a:r>
          </a:p>
          <a:p>
            <a:pPr marL="0" indent="0" algn="r" rtl="1">
              <a:buNone/>
            </a:pPr>
            <a:r>
              <a:rPr lang="fa-I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0" indent="0" algn="r" rtl="1">
              <a:buNone/>
            </a:pPr>
            <a:endParaRPr lang="fa-IR" sz="1800" dirty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fa-I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2438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105400"/>
            <a:ext cx="51816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د</a:t>
            </a:r>
            <a:r>
              <a:rPr lang="fa-IR" sz="2000" dirty="0" smtClean="0">
                <a:solidFill>
                  <a:srgbClr val="FF0000"/>
                </a:solidFill>
              </a:rPr>
              <a:t>ر فقر آهن و تالاسمی آلفا تخفیف علایم وجود دارد</a:t>
            </a:r>
            <a:r>
              <a:rPr lang="fa-IR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59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76400"/>
            <a:ext cx="7467600" cy="4645152"/>
          </a:xfrm>
        </p:spPr>
        <p:txBody>
          <a:bodyPr>
            <a:normAutofit/>
          </a:bodyPr>
          <a:lstStyle/>
          <a:p>
            <a:pPr algn="r"/>
            <a:endParaRPr lang="en-US" dirty="0" smtClean="0"/>
          </a:p>
          <a:p>
            <a:pPr algn="r" rtl="1"/>
            <a:r>
              <a:rPr lang="fa-IR" sz="2000" dirty="0" smtClean="0"/>
              <a:t>در حالت اکسیژنه تمایل به تشکیل کریستال دارد و در حالت </a:t>
            </a:r>
            <a:r>
              <a:rPr lang="fa-IR" sz="2000" dirty="0" err="1" smtClean="0"/>
              <a:t>داکسیژنه</a:t>
            </a:r>
            <a:r>
              <a:rPr lang="fa-IR" sz="2000" dirty="0" smtClean="0"/>
              <a:t> حل می شود و احتمال انسداد عروق را کاهش می دهد</a:t>
            </a:r>
          </a:p>
          <a:p>
            <a:pPr algn="r" rtl="1"/>
            <a:r>
              <a:rPr lang="fa-IR" sz="2000" dirty="0" smtClean="0"/>
              <a:t>در اثر برهم کنش بین هموگلوبین ناهنجار با غشای گلبول قرمز ، سلول </a:t>
            </a:r>
            <a:r>
              <a:rPr lang="fa-IR" sz="2000" dirty="0" err="1" smtClean="0"/>
              <a:t>دهیدراته</a:t>
            </a:r>
            <a:r>
              <a:rPr lang="fa-IR" sz="2000" dirty="0" smtClean="0"/>
              <a:t> می شود( 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MCHC</a:t>
            </a:r>
            <a:r>
              <a:rPr lang="fa-IR" sz="2000" i="1" dirty="0" smtClean="0">
                <a:solidFill>
                  <a:srgbClr val="FF0000"/>
                </a:solidFill>
              </a:rPr>
              <a:t>افزایش می یابد</a:t>
            </a:r>
            <a:r>
              <a:rPr lang="fa-IR" sz="2000" dirty="0" smtClean="0"/>
              <a:t>) در نتیجه انعطاف پذیری سلول کاهش یافته و در طحال تخریب می شود( </a:t>
            </a:r>
            <a:r>
              <a:rPr lang="fa-IR" sz="2000" i="1" dirty="0" err="1" smtClean="0">
                <a:solidFill>
                  <a:srgbClr val="FF0000"/>
                </a:solidFill>
              </a:rPr>
              <a:t>اسپلنومگالی</a:t>
            </a:r>
            <a:r>
              <a:rPr lang="fa-IR" sz="2000" i="1" dirty="0" smtClean="0">
                <a:solidFill>
                  <a:srgbClr val="FF0000"/>
                </a:solidFill>
              </a:rPr>
              <a:t> </a:t>
            </a:r>
            <a:r>
              <a:rPr lang="fa-IR" sz="2000" i="1" dirty="0">
                <a:solidFill>
                  <a:srgbClr val="FF0000"/>
                </a:solidFill>
              </a:rPr>
              <a:t>وجود دارد</a:t>
            </a:r>
            <a:r>
              <a:rPr lang="fa-IR" sz="2000" dirty="0" smtClean="0"/>
              <a:t>).</a:t>
            </a:r>
          </a:p>
          <a:p>
            <a:pPr algn="r" rtl="1"/>
            <a:r>
              <a:rPr lang="fa-IR" sz="2000" dirty="0" smtClean="0"/>
              <a:t>آنمی در اثر تمایل پایین هموگلوبین به اکسیژن رخ می دهد.</a:t>
            </a:r>
            <a:endParaRPr lang="fa-IR" sz="2000" dirty="0"/>
          </a:p>
          <a:p>
            <a:pPr algn="r" rtl="1"/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بیماری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Hb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fa-I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fa-IR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هموزیگوت</a:t>
            </a:r>
            <a:r>
              <a:rPr lang="fa-I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/>
            <a:r>
              <a:rPr lang="fa-IR" sz="2000" dirty="0" smtClean="0"/>
              <a:t>آنمی </a:t>
            </a:r>
            <a:r>
              <a:rPr lang="fa-IR" sz="2000" dirty="0" err="1" smtClean="0"/>
              <a:t>همولیتیک</a:t>
            </a:r>
            <a:r>
              <a:rPr lang="fa-IR" sz="2000" dirty="0" smtClean="0"/>
              <a:t> / یرقان</a:t>
            </a:r>
          </a:p>
          <a:p>
            <a:pPr algn="r" rtl="1"/>
            <a:r>
              <a:rPr lang="fa-IR" sz="2000" dirty="0" err="1" smtClean="0"/>
              <a:t>تارگت</a:t>
            </a:r>
            <a:r>
              <a:rPr lang="fa-IR" sz="2000" dirty="0" smtClean="0"/>
              <a:t> سل و </a:t>
            </a:r>
            <a:r>
              <a:rPr lang="fa-IR" sz="2000" dirty="0" err="1" smtClean="0"/>
              <a:t>میکرواسفرسایت</a:t>
            </a:r>
            <a:r>
              <a:rPr lang="fa-IR" sz="2000" dirty="0" smtClean="0"/>
              <a:t> و پلی </a:t>
            </a:r>
            <a:r>
              <a:rPr lang="fa-IR" sz="2000" dirty="0" err="1" smtClean="0"/>
              <a:t>کرومازی</a:t>
            </a:r>
            <a:r>
              <a:rPr lang="fa-IR" sz="2000" dirty="0" smtClean="0"/>
              <a:t> در خون محیطی </a:t>
            </a:r>
          </a:p>
          <a:p>
            <a:pPr algn="r" rtl="1"/>
            <a:r>
              <a:rPr lang="fa-IR" sz="2000" dirty="0" smtClean="0"/>
              <a:t>کریستال های شش ضلعی یا سیگاری شکل بویژه پس از </a:t>
            </a:r>
            <a:r>
              <a:rPr lang="fa-IR" sz="2000" dirty="0" err="1" smtClean="0"/>
              <a:t>اسپلنکتومی</a:t>
            </a:r>
            <a:r>
              <a:rPr lang="fa-IR" sz="2000" dirty="0" smtClean="0"/>
              <a:t> یا دیر خشک شدن لام مشاهده می شود.</a:t>
            </a:r>
          </a:p>
          <a:p>
            <a:pPr algn="r" rtl="1"/>
            <a:endParaRPr lang="fa-IR" sz="2000" dirty="0" smtClean="0"/>
          </a:p>
          <a:p>
            <a:pPr algn="r" rtl="1"/>
            <a:endParaRPr lang="fa-IR" sz="2000" dirty="0"/>
          </a:p>
          <a:p>
            <a:pPr algn="r" rtl="1"/>
            <a:endParaRPr lang="fa-IR" sz="2000" dirty="0" smtClean="0"/>
          </a:p>
          <a:p>
            <a:pPr algn="r" rtl="1"/>
            <a:endParaRPr lang="fa-IR" sz="2000" dirty="0"/>
          </a:p>
          <a:p>
            <a:pPr algn="r" rtl="1"/>
            <a:endParaRPr lang="en-US" sz="2000" dirty="0"/>
          </a:p>
          <a:p>
            <a:pPr algn="r" rtl="1"/>
            <a:endParaRPr lang="en-US" sz="20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2895600" y="304800"/>
            <a:ext cx="2590800" cy="6858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Hb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62600" y="1148255"/>
            <a:ext cx="2326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lys</a:t>
            </a:r>
            <a:r>
              <a:rPr lang="fa-IR" sz="20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glu</a:t>
            </a:r>
            <a:r>
              <a:rPr lang="fa-IR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el-GR" sz="2000" dirty="0"/>
              <a:t>β</a:t>
            </a:r>
            <a:r>
              <a:rPr lang="en-US" sz="2000" baseline="-25000" dirty="0"/>
              <a:t>6</a:t>
            </a:r>
            <a:r>
              <a:rPr lang="fa-IR" sz="2000" baseline="-25000" dirty="0"/>
              <a:t> 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705600" y="13716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733800"/>
            <a:ext cx="3543300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16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762000"/>
            <a:ext cx="7467600" cy="5711952"/>
          </a:xfrm>
        </p:spPr>
        <p:txBody>
          <a:bodyPr/>
          <a:lstStyle/>
          <a:p>
            <a:pPr algn="r" rtl="1"/>
            <a:r>
              <a:rPr lang="fa-IR" sz="1800" dirty="0" err="1" smtClean="0">
                <a:latin typeface="Arial" pitchFamily="34" charset="0"/>
                <a:cs typeface="Arial" pitchFamily="34" charset="0"/>
              </a:rPr>
              <a:t>هتروزیگوت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: فاقد نشانه و بدون آنمی</a:t>
            </a:r>
          </a:p>
          <a:p>
            <a:pPr algn="r" rtl="1"/>
            <a:r>
              <a:rPr lang="en-US" sz="1800" dirty="0" smtClean="0">
                <a:latin typeface="Arial" pitchFamily="34" charset="0"/>
                <a:cs typeface="Arial" pitchFamily="34" charset="0"/>
              </a:rPr>
              <a:t>MCHC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 کمی افزایش می یابد و </a:t>
            </a:r>
            <a:r>
              <a:rPr lang="fa-IR" sz="1800" dirty="0" err="1" smtClean="0">
                <a:latin typeface="Arial" pitchFamily="34" charset="0"/>
                <a:cs typeface="Arial" pitchFamily="34" charset="0"/>
              </a:rPr>
              <a:t>تارگت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 سل در لام خون محیطی وجود دارد.</a:t>
            </a:r>
          </a:p>
          <a:p>
            <a:pPr algn="r" rtl="1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C: 40%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Hb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A: 60%</a:t>
            </a:r>
          </a:p>
          <a:p>
            <a:pPr algn="r" rtl="1"/>
            <a:r>
              <a:rPr lang="fa-IR" sz="1800" dirty="0" smtClean="0">
                <a:latin typeface="Arial" pitchFamily="34" charset="0"/>
                <a:cs typeface="Arial" pitchFamily="34" charset="0"/>
              </a:rPr>
              <a:t>در همراهی با آلفا تالاسمی میزان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Hb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fa-IR" sz="1800" dirty="0" smtClean="0">
                <a:latin typeface="Arial" pitchFamily="34" charset="0"/>
                <a:cs typeface="Arial" pitchFamily="34" charset="0"/>
              </a:rPr>
              <a:t> کاهش می یابد.</a:t>
            </a:r>
          </a:p>
          <a:p>
            <a:pPr algn="r" rtl="1"/>
            <a:endParaRPr lang="fa-IR" sz="2000" dirty="0">
              <a:latin typeface="Arial" pitchFamily="34" charset="0"/>
              <a:cs typeface="Arial" pitchFamily="34" charset="0"/>
            </a:endParaRPr>
          </a:p>
          <a:p>
            <a:pPr marL="0" indent="0" algn="r" rtl="1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2895600" y="152400"/>
            <a:ext cx="2590800" cy="3429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Hb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C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279073"/>
            <a:ext cx="8077200" cy="43503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fa-IR" sz="2400" dirty="0" smtClean="0">
              <a:solidFill>
                <a:schemeClr val="tx1"/>
              </a:solidFill>
              <a:cs typeface="B Zar" pitchFamily="2" charset="-78"/>
            </a:endParaRP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وجود هر دو </a:t>
            </a:r>
            <a:r>
              <a:rPr lang="fa-IR" sz="2000" dirty="0" err="1" smtClean="0">
                <a:solidFill>
                  <a:schemeClr val="tx1"/>
                </a:solidFill>
                <a:cs typeface="B Zar" pitchFamily="2" charset="-78"/>
              </a:rPr>
              <a:t>موتاسیون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 در ژن های بتا</a:t>
            </a:r>
          </a:p>
          <a:p>
            <a:pPr algn="r" rtl="1"/>
            <a:endParaRPr lang="fa-IR" sz="2000" dirty="0">
              <a:solidFill>
                <a:schemeClr val="tx1"/>
              </a:solidFill>
              <a:cs typeface="B Zar" pitchFamily="2" charset="-78"/>
            </a:endParaRPr>
          </a:p>
          <a:p>
            <a:pPr algn="r" rtl="1"/>
            <a:r>
              <a:rPr lang="fa-IR" sz="2000" dirty="0">
                <a:solidFill>
                  <a:schemeClr val="tx1"/>
                </a:solidFill>
                <a:cs typeface="B Zar" pitchFamily="2" charset="-78"/>
              </a:rPr>
              <a:t>حملات دردناک کمتری نسبت به آنمی داسی و جود دارد</a:t>
            </a:r>
          </a:p>
          <a:p>
            <a:pPr algn="r" rtl="1"/>
            <a:r>
              <a:rPr lang="fa-IR" sz="2000" b="1" i="1" dirty="0" err="1" smtClean="0">
                <a:solidFill>
                  <a:srgbClr val="7030A0"/>
                </a:solidFill>
                <a:cs typeface="B Zar" pitchFamily="2" charset="-78"/>
              </a:rPr>
              <a:t>اسپلنومگالی</a:t>
            </a:r>
            <a:r>
              <a:rPr lang="fa-IR" sz="2000" dirty="0">
                <a:solidFill>
                  <a:schemeClr val="tx1"/>
                </a:solidFill>
                <a:cs typeface="B Zar" pitchFamily="2" charset="-78"/>
              </a:rPr>
              <a:t>/ تنگی نفس / عفونت های مکرر دستگاه تنفس فوقانی/ درد مفاصل / درد کمر به علت نکروز استخوان </a:t>
            </a:r>
            <a:r>
              <a:rPr lang="fa-IR" sz="2000" dirty="0" err="1" smtClean="0">
                <a:solidFill>
                  <a:schemeClr val="tx1"/>
                </a:solidFill>
                <a:cs typeface="B Zar" pitchFamily="2" charset="-78"/>
              </a:rPr>
              <a:t>فمور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/ </a:t>
            </a:r>
            <a:r>
              <a:rPr lang="fa-IR" sz="2000" dirty="0" err="1" smtClean="0">
                <a:solidFill>
                  <a:schemeClr val="tx1"/>
                </a:solidFill>
                <a:cs typeface="B Zar" pitchFamily="2" charset="-78"/>
              </a:rPr>
              <a:t>هماچوری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 </a:t>
            </a:r>
            <a:endParaRPr lang="fa-IR" sz="2000" dirty="0">
              <a:solidFill>
                <a:schemeClr val="tx1"/>
              </a:solidFill>
              <a:cs typeface="B Zar" pitchFamily="2" charset="-78"/>
            </a:endParaRPr>
          </a:p>
          <a:p>
            <a:pPr algn="r" rtl="1"/>
            <a:endParaRPr lang="fa-IR" sz="2000" dirty="0">
              <a:solidFill>
                <a:schemeClr val="tx1"/>
              </a:solidFill>
              <a:cs typeface="B Zar" pitchFamily="2" charset="-78"/>
            </a:endParaRPr>
          </a:p>
          <a:p>
            <a:pPr algn="r" rtl="1"/>
            <a:r>
              <a:rPr lang="fa-IR" sz="2000" dirty="0">
                <a:solidFill>
                  <a:schemeClr val="tx1"/>
                </a:solidFill>
                <a:cs typeface="B Zar" pitchFamily="2" charset="-78"/>
              </a:rPr>
              <a:t>افراد 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معمولا </a:t>
            </a:r>
            <a:r>
              <a:rPr lang="fa-IR" sz="2000" dirty="0">
                <a:solidFill>
                  <a:schemeClr val="tx1"/>
                </a:solidFill>
                <a:cs typeface="B Zar" pitchFamily="2" charset="-78"/>
              </a:rPr>
              <a:t>کوتاه وچهارشانه 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هستند .تمایل به ترومبوز در حاملگی وجود دارد</a:t>
            </a:r>
          </a:p>
          <a:p>
            <a:pPr algn="r" rtl="1"/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آنمی </a:t>
            </a:r>
            <a:r>
              <a:rPr lang="fa-IR" sz="2000" dirty="0" err="1" smtClean="0">
                <a:solidFill>
                  <a:schemeClr val="tx1"/>
                </a:solidFill>
                <a:cs typeface="B Zar" pitchFamily="2" charset="-78"/>
              </a:rPr>
              <a:t>نرموکروم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 </a:t>
            </a:r>
            <a:r>
              <a:rPr lang="fa-IR" sz="2000" dirty="0" err="1" smtClean="0">
                <a:solidFill>
                  <a:schemeClr val="tx1"/>
                </a:solidFill>
                <a:cs typeface="B Zar" pitchFamily="2" charset="-78"/>
              </a:rPr>
              <a:t>نرموسیتیک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 است و </a:t>
            </a:r>
            <a:r>
              <a:rPr lang="fa-IR" sz="2000" dirty="0" err="1" smtClean="0">
                <a:solidFill>
                  <a:schemeClr val="tx1"/>
                </a:solidFill>
                <a:cs typeface="B Zar" pitchFamily="2" charset="-78"/>
              </a:rPr>
              <a:t>تارگت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 سل 85% سلول ها را شامل می شود.</a:t>
            </a:r>
            <a:endParaRPr lang="fa-IR" sz="2000" dirty="0">
              <a:solidFill>
                <a:schemeClr val="tx1"/>
              </a:solidFill>
              <a:cs typeface="B Zar" pitchFamily="2" charset="-78"/>
            </a:endParaRPr>
          </a:p>
          <a:p>
            <a:pPr algn="r" rtl="1"/>
            <a:r>
              <a:rPr lang="en-US" dirty="0" err="1" smtClean="0">
                <a:solidFill>
                  <a:schemeClr val="tx1"/>
                </a:solidFill>
              </a:rPr>
              <a:t>HbS</a:t>
            </a:r>
            <a:r>
              <a:rPr lang="en-US" dirty="0" smtClean="0">
                <a:solidFill>
                  <a:schemeClr val="tx1"/>
                </a:solidFill>
              </a:rPr>
              <a:t>: 50%</a:t>
            </a:r>
            <a:r>
              <a:rPr lang="fa-IR" dirty="0" smtClean="0">
                <a:solidFill>
                  <a:schemeClr val="tx1"/>
                </a:solidFill>
              </a:rPr>
              <a:t>         </a:t>
            </a:r>
            <a:r>
              <a:rPr lang="en-US" dirty="0" err="1" smtClean="0">
                <a:solidFill>
                  <a:schemeClr val="tx1"/>
                </a:solidFill>
              </a:rPr>
              <a:t>Hb</a:t>
            </a:r>
            <a:r>
              <a:rPr lang="en-US" dirty="0" smtClean="0">
                <a:solidFill>
                  <a:schemeClr val="tx1"/>
                </a:solidFill>
              </a:rPr>
              <a:t> C&lt; 50%</a:t>
            </a:r>
            <a:endParaRPr lang="fa-IR" dirty="0" smtClean="0">
              <a:solidFill>
                <a:schemeClr val="tx1"/>
              </a:solidFill>
            </a:endParaRPr>
          </a:p>
          <a:p>
            <a:pPr algn="r" rtl="1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sz="2000" dirty="0">
                <a:solidFill>
                  <a:schemeClr val="tx1"/>
                </a:solidFill>
                <a:cs typeface="B Zar" pitchFamily="2" charset="-78"/>
              </a:rPr>
              <a:t>آزمون داسی شدن مثبت است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.</a:t>
            </a:r>
            <a:endParaRPr lang="en-US" sz="2000" dirty="0">
              <a:solidFill>
                <a:schemeClr val="tx1"/>
              </a:solidFill>
              <a:cs typeface="B Zar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0"/>
            <a:ext cx="62484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83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639</TotalTime>
  <Words>1520</Words>
  <Application>Microsoft Office PowerPoint</Application>
  <PresentationFormat>On-screen Show (4:3)</PresentationFormat>
  <Paragraphs>174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اختلالات داسی </vt:lpstr>
      <vt:lpstr>اختلالات داسی </vt:lpstr>
      <vt:lpstr>اختلالات داسی </vt:lpstr>
      <vt:lpstr>PowerPoint Presentation</vt:lpstr>
      <vt:lpstr>PowerPoint Presentation</vt:lpstr>
      <vt:lpstr> βs/βA    هتروزیگوت داسی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اسفروسیتوز ارثی</vt:lpstr>
      <vt:lpstr>اسفروسیتوز ارثی</vt:lpstr>
      <vt:lpstr>اسفروسیتوز ارثی</vt:lpstr>
      <vt:lpstr>اسفروسیتوز ارثی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اختلالات داسی</dc:title>
  <dc:creator>lenovo</dc:creator>
  <cp:lastModifiedBy>Mehrshad</cp:lastModifiedBy>
  <cp:revision>73</cp:revision>
  <dcterms:created xsi:type="dcterms:W3CDTF">2014-04-27T07:40:40Z</dcterms:created>
  <dcterms:modified xsi:type="dcterms:W3CDTF">2014-06-08T09:17:49Z</dcterms:modified>
</cp:coreProperties>
</file>