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65"/>
  </p:notesMasterIdLst>
  <p:sldIdLst>
    <p:sldId id="262" r:id="rId2"/>
    <p:sldId id="263" r:id="rId3"/>
    <p:sldId id="257" r:id="rId4"/>
    <p:sldId id="259" r:id="rId5"/>
    <p:sldId id="260" r:id="rId6"/>
    <p:sldId id="264" r:id="rId7"/>
    <p:sldId id="265" r:id="rId8"/>
    <p:sldId id="273" r:id="rId9"/>
    <p:sldId id="274" r:id="rId10"/>
    <p:sldId id="268" r:id="rId11"/>
    <p:sldId id="275" r:id="rId12"/>
    <p:sldId id="270" r:id="rId13"/>
    <p:sldId id="276" r:id="rId14"/>
    <p:sldId id="292" r:id="rId15"/>
    <p:sldId id="289" r:id="rId16"/>
    <p:sldId id="288" r:id="rId17"/>
    <p:sldId id="287" r:id="rId18"/>
    <p:sldId id="286" r:id="rId19"/>
    <p:sldId id="295" r:id="rId20"/>
    <p:sldId id="293" r:id="rId21"/>
    <p:sldId id="294" r:id="rId22"/>
    <p:sldId id="296" r:id="rId23"/>
    <p:sldId id="297" r:id="rId24"/>
    <p:sldId id="299" r:id="rId25"/>
    <p:sldId id="300" r:id="rId26"/>
    <p:sldId id="301" r:id="rId27"/>
    <p:sldId id="341" r:id="rId28"/>
    <p:sldId id="303" r:id="rId29"/>
    <p:sldId id="290" r:id="rId30"/>
    <p:sldId id="304" r:id="rId31"/>
    <p:sldId id="306" r:id="rId32"/>
    <p:sldId id="305" r:id="rId33"/>
    <p:sldId id="307" r:id="rId34"/>
    <p:sldId id="308" r:id="rId35"/>
    <p:sldId id="309" r:id="rId36"/>
    <p:sldId id="310" r:id="rId37"/>
    <p:sldId id="311" r:id="rId38"/>
    <p:sldId id="312" r:id="rId39"/>
    <p:sldId id="313" r:id="rId40"/>
    <p:sldId id="314" r:id="rId41"/>
    <p:sldId id="316" r:id="rId42"/>
    <p:sldId id="317" r:id="rId43"/>
    <p:sldId id="318" r:id="rId44"/>
    <p:sldId id="319" r:id="rId45"/>
    <p:sldId id="320" r:id="rId46"/>
    <p:sldId id="321" r:id="rId47"/>
    <p:sldId id="322" r:id="rId48"/>
    <p:sldId id="323" r:id="rId49"/>
    <p:sldId id="325" r:id="rId50"/>
    <p:sldId id="326" r:id="rId51"/>
    <p:sldId id="327" r:id="rId52"/>
    <p:sldId id="328" r:id="rId53"/>
    <p:sldId id="329" r:id="rId54"/>
    <p:sldId id="330" r:id="rId55"/>
    <p:sldId id="339" r:id="rId56"/>
    <p:sldId id="331" r:id="rId57"/>
    <p:sldId id="332" r:id="rId58"/>
    <p:sldId id="333" r:id="rId59"/>
    <p:sldId id="334" r:id="rId60"/>
    <p:sldId id="335" r:id="rId61"/>
    <p:sldId id="340" r:id="rId62"/>
    <p:sldId id="337" r:id="rId63"/>
    <p:sldId id="33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5A280A-EEEE-4F99-8E83-573FB09638C7}">
          <p14:sldIdLst>
            <p14:sldId id="262"/>
            <p14:sldId id="263"/>
            <p14:sldId id="257"/>
            <p14:sldId id="259"/>
            <p14:sldId id="260"/>
            <p14:sldId id="264"/>
            <p14:sldId id="265"/>
            <p14:sldId id="273"/>
            <p14:sldId id="274"/>
            <p14:sldId id="268"/>
            <p14:sldId id="275"/>
            <p14:sldId id="270"/>
            <p14:sldId id="276"/>
            <p14:sldId id="292"/>
            <p14:sldId id="289"/>
            <p14:sldId id="288"/>
            <p14:sldId id="287"/>
            <p14:sldId id="286"/>
            <p14:sldId id="295"/>
            <p14:sldId id="293"/>
            <p14:sldId id="294"/>
            <p14:sldId id="296"/>
            <p14:sldId id="297"/>
            <p14:sldId id="299"/>
            <p14:sldId id="300"/>
            <p14:sldId id="301"/>
            <p14:sldId id="341"/>
            <p14:sldId id="303"/>
            <p14:sldId id="290"/>
            <p14:sldId id="304"/>
            <p14:sldId id="306"/>
            <p14:sldId id="305"/>
            <p14:sldId id="307"/>
            <p14:sldId id="308"/>
            <p14:sldId id="309"/>
            <p14:sldId id="310"/>
            <p14:sldId id="311"/>
            <p14:sldId id="312"/>
            <p14:sldId id="313"/>
            <p14:sldId id="314"/>
            <p14:sldId id="316"/>
            <p14:sldId id="317"/>
            <p14:sldId id="318"/>
            <p14:sldId id="319"/>
            <p14:sldId id="320"/>
            <p14:sldId id="321"/>
            <p14:sldId id="322"/>
            <p14:sldId id="323"/>
            <p14:sldId id="325"/>
            <p14:sldId id="326"/>
            <p14:sldId id="327"/>
            <p14:sldId id="328"/>
            <p14:sldId id="329"/>
            <p14:sldId id="330"/>
            <p14:sldId id="339"/>
            <p14:sldId id="331"/>
            <p14:sldId id="332"/>
            <p14:sldId id="333"/>
            <p14:sldId id="334"/>
            <p14:sldId id="335"/>
            <p14:sldId id="340"/>
            <p14:sldId id="337"/>
            <p14:sldId id="338"/>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3" autoAdjust="0"/>
    <p:restoredTop sz="70018" autoAdjust="0"/>
  </p:normalViewPr>
  <p:slideViewPr>
    <p:cSldViewPr snapToGrid="0" showGuides="1">
      <p:cViewPr varScale="1">
        <p:scale>
          <a:sx n="53" d="100"/>
          <a:sy n="53" d="100"/>
        </p:scale>
        <p:origin x="1338" y="36"/>
      </p:cViewPr>
      <p:guideLst>
        <p:guide orient="horz" pos="2160"/>
        <p:guide pos="3863"/>
      </p:guideLst>
    </p:cSldViewPr>
  </p:slideViewPr>
  <p:outlineViewPr>
    <p:cViewPr>
      <p:scale>
        <a:sx n="33" d="100"/>
        <a:sy n="33" d="100"/>
      </p:scale>
      <p:origin x="0" y="-3306"/>
    </p:cViewPr>
  </p:outlineViewPr>
  <p:notesTextViewPr>
    <p:cViewPr>
      <p:scale>
        <a:sx n="3" d="2"/>
        <a:sy n="3" d="2"/>
      </p:scale>
      <p:origin x="0" y="-7170"/>
    </p:cViewPr>
  </p:notesTextViewPr>
  <p:sorterViewPr>
    <p:cViewPr>
      <p:scale>
        <a:sx n="100" d="100"/>
        <a:sy n="100" d="100"/>
      </p:scale>
      <p:origin x="0" y="0"/>
    </p:cViewPr>
  </p:sorterViewPr>
  <p:notesViewPr>
    <p:cSldViewPr snapToGrid="0" showGuides="1">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D8323-213B-4A4E-8362-4D17065E5148}" type="datetimeFigureOut">
              <a:rPr lang="en-US" smtClean="0"/>
              <a:t>5/10/2015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42C9D-E387-4C6D-A5B7-A1764AA8FDF4}" type="slidenum">
              <a:rPr lang="en-US" smtClean="0"/>
              <a:t>‹#›</a:t>
            </a:fld>
            <a:endParaRPr lang="en-US"/>
          </a:p>
        </p:txBody>
      </p:sp>
    </p:spTree>
    <p:extLst>
      <p:ext uri="{BB962C8B-B14F-4D97-AF65-F5344CB8AC3E}">
        <p14:creationId xmlns:p14="http://schemas.microsoft.com/office/powerpoint/2010/main" val="177729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42C9D-E387-4C6D-A5B7-A1764AA8FDF4}" type="slidenum">
              <a:rPr lang="en-US" smtClean="0"/>
              <a:t>1</a:t>
            </a:fld>
            <a:endParaRPr lang="en-US"/>
          </a:p>
        </p:txBody>
      </p:sp>
    </p:spTree>
    <p:extLst>
      <p:ext uri="{BB962C8B-B14F-4D97-AF65-F5344CB8AC3E}">
        <p14:creationId xmlns:p14="http://schemas.microsoft.com/office/powerpoint/2010/main" val="114163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چنانچه ادراک اشیاء مورد استفاده در زندگی روزمره، یعنی اشیاء آشنا و معمول مطرح باشد، پدیده ثبات بر اساس تجربه و یادگیریهای ادراکی در تمام کیفیات آنها تحقق می پذیرد. علیرغم دور یا نزدیک شدن آنها و تغییر فاصله، آنها را به همان اندازه ادراک می کنیم. اگر بر اثر تابیدن نور کم یا زیاد تغییری در چگونگی رنگ آنها پدید آید، میل داریم آنها را به همان رنگ یا درخشانی اولیه مشاهده کنیم. چنانچه در اثر حرکت و جابجائی اشیاء شکل ظاهری آنها در زاویه دید ما تغییر کند، ما همچنان آنها را به شکل اصلی و اولیه آن می بینیم و بالاخره اگر خود ما حرکتی به جهات مختلف داشته باشیم و در نتیجه از زوایای مختلف به اشیاء اطراف خود نگاه کنیم، علیرغم تغییرات حاصل در تصاویری که به شبکیه ما میرسد، ما آنها را در اندازه و شکل واقعی در مکان ادراک می کنیم.</a:t>
            </a:r>
            <a:endParaRPr lang="en-US" sz="1200" kern="1200" dirty="0" smtClean="0">
              <a:solidFill>
                <a:schemeClr val="tx1"/>
              </a:solidFill>
              <a:effectLst/>
              <a:latin typeface="+mn-lt"/>
              <a:ea typeface="+mn-ea"/>
              <a:cs typeface="+mn-cs"/>
            </a:endParaRPr>
          </a:p>
          <a:p>
            <a:pPr algn="just" rtl="1"/>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13</a:t>
            </a:fld>
            <a:endParaRPr lang="en-US"/>
          </a:p>
        </p:txBody>
      </p:sp>
    </p:spTree>
    <p:extLst>
      <p:ext uri="{BB962C8B-B14F-4D97-AF65-F5344CB8AC3E}">
        <p14:creationId xmlns:p14="http://schemas.microsoft.com/office/powerpoint/2010/main" val="329036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14</a:t>
            </a:fld>
            <a:endParaRPr lang="en-US"/>
          </a:p>
        </p:txBody>
      </p:sp>
    </p:spTree>
    <p:extLst>
      <p:ext uri="{BB962C8B-B14F-4D97-AF65-F5344CB8AC3E}">
        <p14:creationId xmlns:p14="http://schemas.microsoft.com/office/powerpoint/2010/main" val="258253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u="sng" kern="1200" dirty="0" smtClean="0">
                <a:solidFill>
                  <a:schemeClr val="tx1"/>
                </a:solidFill>
                <a:effectLst/>
                <a:latin typeface="+mn-lt"/>
                <a:ea typeface="+mn-ea"/>
                <a:cs typeface="+mn-cs"/>
              </a:rPr>
              <a:t>تداوم ادراکی: </a:t>
            </a:r>
            <a:r>
              <a:rPr lang="fa-IR" sz="1200" b="1" kern="1200" dirty="0" smtClean="0">
                <a:solidFill>
                  <a:schemeClr val="tx1"/>
                </a:solidFill>
                <a:effectLst/>
                <a:latin typeface="+mn-lt"/>
                <a:ea typeface="+mn-ea"/>
                <a:cs typeface="+mn-cs"/>
              </a:rPr>
              <a:t>تداوم در دنياي متغير به شخص احساس ثبات مي بخشد. براساس اين سازوكار شخص مي تواند تا متغير بودن واقعي يعني ثبات و تغييرناپذيري اشيا و اشخاص و تداوم زندگي روزمره سه بعدي يادگيري در پديده ي تداوم ايفاي نقش مي كند. تداوم ادراكي معلول غفلت از كليه حالات ويژه نيست بلكه نتيجه ي پاسخ دادن به الگوهاي حالات است، اندام هاي حسي علي رغم اطلاعاتي كه دريافت مي دارند اندازه، شكل، رنگ، روشني و محل اشياء را تداوم مي بخشد. الگوهاي حالات در اكثر مواقع جنبه ي اكتسابي دارد هرچند كه هر موقعيت با موقعيت ديگر تفاوت دارد. در فرآيند ادراكي بين تمايلات درون ذاتي و اكتسابي تأثير و تأثر متقابل وجود دارد. اگر تداوم در كار نباشد دنيا در نظر انسان جلوه هايي از بي نظمي و هرج و مرج است</a:t>
            </a:r>
            <a:r>
              <a:rPr lang="en-US" sz="1200" b="1" kern="1200" dirty="0" smtClean="0">
                <a:solidFill>
                  <a:schemeClr val="tx1"/>
                </a:solidFill>
                <a:effectLst/>
                <a:latin typeface="+mn-lt"/>
                <a:ea typeface="+mn-ea"/>
                <a:cs typeface="+mn-cs"/>
              </a:rPr>
              <a:t>.</a:t>
            </a:r>
          </a:p>
          <a:p>
            <a:pPr algn="r" rtl="1"/>
            <a:endParaRPr lang="en-US" sz="1200" b="1" kern="1200" dirty="0" smtClean="0">
              <a:solidFill>
                <a:schemeClr val="tx1"/>
              </a:solidFill>
              <a:effectLst/>
              <a:latin typeface="+mn-lt"/>
              <a:ea typeface="+mn-ea"/>
              <a:cs typeface="+mn-cs"/>
            </a:endParaRPr>
          </a:p>
          <a:p>
            <a:pPr algn="r" rtl="1"/>
            <a:endParaRPr lang="en-US" sz="1200" b="1"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بافت ادراکی: </a:t>
            </a:r>
            <a:r>
              <a:rPr lang="fa-IR" sz="1200" b="1" kern="1200" dirty="0" smtClean="0">
                <a:solidFill>
                  <a:schemeClr val="tx1"/>
                </a:solidFill>
                <a:effectLst/>
                <a:latin typeface="+mn-lt"/>
                <a:ea typeface="+mn-ea"/>
                <a:cs typeface="+mn-cs"/>
              </a:rPr>
              <a:t>اين مكانيزم به محركات ساده، اشيا، حوادث، شرايط يا موقعيت ها و ديگر اشخاص محيط اطراف معنا و ارزش مي دهد</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محركات بصري به تنهايي بي معناست، اما هنگامي كه تصاويري بي هدف در يك بافت كلامي قرار داده مي شود اين محركات براي بيننده، واجد معنا و ارزش مي شود</a:t>
            </a:r>
            <a:r>
              <a:rPr lang="en-US" sz="1200" b="1" kern="1200" dirty="0" smtClean="0">
                <a:solidFill>
                  <a:schemeClr val="tx1"/>
                </a:solidFill>
                <a:effectLst/>
                <a:latin typeface="+mn-lt"/>
                <a:ea typeface="+mn-ea"/>
                <a:cs typeface="+mn-cs"/>
              </a:rPr>
              <a:t>.</a:t>
            </a:r>
          </a:p>
          <a:p>
            <a:pPr algn="r" rtl="1"/>
            <a:endParaRPr lang="en-US" sz="1200" b="1" kern="1200" dirty="0" smtClean="0">
              <a:solidFill>
                <a:schemeClr val="tx1"/>
              </a:solidFill>
              <a:effectLst/>
              <a:latin typeface="+mn-lt"/>
              <a:ea typeface="+mn-ea"/>
              <a:cs typeface="+mn-cs"/>
            </a:endParaRPr>
          </a:p>
          <a:p>
            <a:pPr algn="r" rtl="1"/>
            <a:endParaRPr lang="en-US" sz="1200" b="1"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دفاع ادراکی: </a:t>
            </a:r>
            <a:r>
              <a:rPr lang="fa-IR" sz="1200" b="1" kern="1200" dirty="0" smtClean="0">
                <a:solidFill>
                  <a:schemeClr val="tx1"/>
                </a:solidFill>
                <a:effectLst/>
                <a:latin typeface="+mn-lt"/>
                <a:ea typeface="+mn-ea"/>
                <a:cs typeface="+mn-cs"/>
              </a:rPr>
              <a:t>دفاع ادراکی فرآیندی است که رخ دادهایی را که فرد توان برخورد با آن را ندارد در برابر آن حالت تدافعی می گیرد.</a:t>
            </a:r>
            <a:endParaRPr lang="en-US" sz="1200" b="1"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 </a:t>
            </a:r>
          </a:p>
          <a:p>
            <a:pPr algn="r" rtl="1"/>
            <a:r>
              <a:rPr lang="fa-IR" sz="1200" b="1" kern="1200" dirty="0" smtClean="0">
                <a:solidFill>
                  <a:schemeClr val="tx1"/>
                </a:solidFill>
                <a:effectLst/>
                <a:latin typeface="+mn-lt"/>
                <a:ea typeface="+mn-ea"/>
                <a:cs typeface="+mn-cs"/>
              </a:rPr>
              <a:t>دفاع ادراكي با بافت ادراكي ارتباط نزديك دارد. دفاع مي تواند در فهم مناسبات نقش مؤثري ايفا كند. انسان مي تواند در بافتي كه از لحاظ شخصي يا فرهنگ برايش غيرقابل قبول يا تهديدكننده است در برابر محرك يا موقعيت نوعي حالت دفاعي ايجاد كند. دفاع ادراكي از افكار، تعديل و تحريف، تغيير ادراك، تشخيص اما خودداري از تغيير، است. انسان مي تواند اجتناب از ادراك بعضي جنبه هاي متضاد، تهديدكننده يا غيرقابل بافت را ياد نگيرد</a:t>
            </a:r>
            <a:r>
              <a:rPr lang="en-US" sz="1200" b="1" kern="1200" dirty="0" smtClean="0">
                <a:solidFill>
                  <a:schemeClr val="tx1"/>
                </a:solidFill>
                <a:effectLst/>
                <a:latin typeface="+mn-lt"/>
                <a:ea typeface="+mn-ea"/>
                <a:cs typeface="+mn-cs"/>
              </a:rPr>
              <a:t>.</a:t>
            </a:r>
            <a:endParaRPr lang="fa-IR" sz="1200" b="1" kern="1200" dirty="0" smtClean="0">
              <a:solidFill>
                <a:schemeClr val="tx1"/>
              </a:solidFill>
              <a:effectLst/>
              <a:latin typeface="+mn-lt"/>
              <a:ea typeface="+mn-ea"/>
              <a:cs typeface="+mn-cs"/>
            </a:endParaRPr>
          </a:p>
          <a:p>
            <a:pPr algn="r" rtl="1"/>
            <a:endParaRPr lang="fa-IR" sz="1200" b="1"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ادراک</a:t>
            </a:r>
            <a:r>
              <a:rPr lang="fa-IR" sz="1200" b="1" u="sng" kern="1200" baseline="0" dirty="0" smtClean="0">
                <a:solidFill>
                  <a:schemeClr val="tx1"/>
                </a:solidFill>
                <a:effectLst/>
                <a:latin typeface="+mn-lt"/>
                <a:ea typeface="+mn-ea"/>
                <a:cs typeface="+mn-cs"/>
              </a:rPr>
              <a:t> اجتماعی:</a:t>
            </a:r>
            <a:r>
              <a:rPr lang="fa-IR" sz="1200" b="1" kern="1200" dirty="0" smtClean="0">
                <a:solidFill>
                  <a:schemeClr val="tx1"/>
                </a:solidFill>
                <a:effectLst/>
                <a:latin typeface="+mn-lt"/>
                <a:ea typeface="+mn-ea"/>
                <a:cs typeface="+mn-cs"/>
              </a:rPr>
              <a:t> هر یک از افراد گروه اجتماعی با استفاده از اطلاعاتی که از تجربیات گذشته، هنجارها و ارزشهای گروه اجتماعی بدست می آید، شئ اجتماعی یا شخصی را در ارتباط با خود و در موقعیتهای خاصی ادراک می کنند.</a:t>
            </a:r>
            <a:endParaRPr lang="en-US" sz="1200" b="1" kern="1200" dirty="0" smtClean="0">
              <a:solidFill>
                <a:schemeClr val="tx1"/>
              </a:solidFill>
              <a:effectLst/>
              <a:latin typeface="+mn-lt"/>
              <a:ea typeface="+mn-ea"/>
              <a:cs typeface="+mn-cs"/>
            </a:endParaRPr>
          </a:p>
          <a:p>
            <a:pPr algn="r"/>
            <a:endParaRPr lang="en-US" b="1" dirty="0"/>
          </a:p>
        </p:txBody>
      </p:sp>
      <p:sp>
        <p:nvSpPr>
          <p:cNvPr id="4" name="Slide Number Placeholder 3"/>
          <p:cNvSpPr>
            <a:spLocks noGrp="1"/>
          </p:cNvSpPr>
          <p:nvPr>
            <p:ph type="sldNum" sz="quarter" idx="10"/>
          </p:nvPr>
        </p:nvSpPr>
        <p:spPr/>
        <p:txBody>
          <a:bodyPr/>
          <a:lstStyle/>
          <a:p>
            <a:fld id="{6D042C9D-E387-4C6D-A5B7-A1764AA8FDF4}" type="slidenum">
              <a:rPr lang="en-US" smtClean="0"/>
              <a:t>15</a:t>
            </a:fld>
            <a:endParaRPr lang="en-US"/>
          </a:p>
        </p:txBody>
      </p:sp>
    </p:spTree>
    <p:extLst>
      <p:ext uri="{BB962C8B-B14F-4D97-AF65-F5344CB8AC3E}">
        <p14:creationId xmlns:p14="http://schemas.microsoft.com/office/powerpoint/2010/main" val="204542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900" b="1" kern="1200" dirty="0" smtClean="0">
                <a:solidFill>
                  <a:schemeClr val="tx1"/>
                </a:solidFill>
                <a:effectLst/>
                <a:latin typeface="+mn-lt"/>
                <a:ea typeface="+mn-ea"/>
                <a:cs typeface="B Mitra" panose="00000400000000000000" pitchFamily="2" charset="-78"/>
              </a:rPr>
              <a:t>ادراک کلیشه ای- مشکلات کلیشه ای:</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کلیشه ها ممکن است مبنایی برای تعصب وتبعیض قرار گیرند.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باعث میشوند که اطلاعات ناسازگار با آنها، یا نادیده گرفته شوند و یا تفسیر به مقصود شوند.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ادراک از خود را در افراد تحت تاثیر قرار میدهند، زن = مشاغل مهندسی</a:t>
            </a:r>
            <a:endParaRPr lang="en-US" sz="900" b="1" kern="1200" dirty="0" smtClean="0">
              <a:solidFill>
                <a:schemeClr val="tx1"/>
              </a:solidFill>
              <a:effectLst/>
              <a:latin typeface="+mn-lt"/>
              <a:ea typeface="+mn-ea"/>
              <a:cs typeface="B Mitra" panose="00000400000000000000" pitchFamily="2" charset="-78"/>
            </a:endParaRPr>
          </a:p>
          <a:p>
            <a:pPr algn="r" rtl="1"/>
            <a:endParaRPr lang="fa-IR"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سازو کارهای کاهش آثار تفکر کلیشه ای:</a:t>
            </a:r>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الف)</a:t>
            </a:r>
            <a:r>
              <a:rPr lang="fa-IR" sz="900" b="1" kern="1200" baseline="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تنوع </a:t>
            </a:r>
            <a:r>
              <a:rPr lang="fa-IR" sz="900" b="1" kern="1200" dirty="0" smtClean="0">
                <a:solidFill>
                  <a:schemeClr val="tx1"/>
                </a:solidFill>
                <a:effectLst/>
                <a:latin typeface="+mn-lt"/>
                <a:ea typeface="+mn-ea"/>
                <a:cs typeface="B Mitra" panose="00000400000000000000" pitchFamily="2" charset="-78"/>
              </a:rPr>
              <a:t>آموزی؛ حساسیت منفی نسبت به اقلیت های نژادی، مذهبی، جنسی و قومی را بر طرف و به اصالت انسانی همه انسانها تاکید می کنند.</a:t>
            </a:r>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ب) نظریه </a:t>
            </a:r>
            <a:r>
              <a:rPr lang="fa-IR" sz="900" b="1" kern="1200" dirty="0" smtClean="0">
                <a:solidFill>
                  <a:schemeClr val="tx1"/>
                </a:solidFill>
                <a:effectLst/>
                <a:latin typeface="+mn-lt"/>
                <a:ea typeface="+mn-ea"/>
                <a:cs typeface="B Mitra" panose="00000400000000000000" pitchFamily="2" charset="-78"/>
              </a:rPr>
              <a:t>تماس؛ این نظریه مطرح میکند که هر چقدر تعامل ما با یک فرد بیشتر شود، اثر کلیشه ها در شناخت و درک وی کمتر می شود.</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هاله ای- </a:t>
            </a:r>
            <a:r>
              <a:rPr lang="en-US" sz="900" b="1" kern="1200" dirty="0" smtClean="0">
                <a:solidFill>
                  <a:schemeClr val="tx1"/>
                </a:solidFill>
                <a:effectLst/>
                <a:latin typeface="+mn-lt"/>
                <a:ea typeface="+mn-ea"/>
                <a:cs typeface="B Mitra" panose="00000400000000000000" pitchFamily="2" charset="-78"/>
              </a:rPr>
              <a:t>Halo Effect</a:t>
            </a:r>
          </a:p>
          <a:p>
            <a:pPr algn="r" rtl="1"/>
            <a:r>
              <a:rPr lang="fa-IR" sz="900" b="1" kern="1200" dirty="0" smtClean="0">
                <a:solidFill>
                  <a:schemeClr val="tx1"/>
                </a:solidFill>
                <a:effectLst/>
                <a:latin typeface="+mn-lt"/>
                <a:ea typeface="+mn-ea"/>
                <a:cs typeface="B Mitra" panose="00000400000000000000" pitchFamily="2" charset="-78"/>
              </a:rPr>
              <a:t>زمانی رخ میدهد که یک خصیصه برجسته شخص بر ادراک کلی ما از سایر خصوصیات وی تاثیر می گذارد.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(تعمیم) یک ویژگی ادراک را شکل میدهد.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به تصمیم گیری ضعیف و غیر واقعی منجر می شود.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در صورت نبود اطلاعات عینی و ملموس بیشتر رخ میدهد.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در ارزیابی عملکرد بسیار رخ میدهد.</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مثال: کارمندی که تاخیر دارد در صورت داشتن عملکرد کمی و کیفی برابر با کارمند دیگر به نسبت ضعیف تر ارزیابی میشود.</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فرافکنی- </a:t>
            </a:r>
            <a:r>
              <a:rPr lang="en-US" sz="900" b="1" kern="1200" dirty="0" smtClean="0">
                <a:solidFill>
                  <a:schemeClr val="tx1"/>
                </a:solidFill>
                <a:effectLst/>
                <a:latin typeface="+mn-lt"/>
                <a:ea typeface="+mn-ea"/>
                <a:cs typeface="B Mitra" panose="00000400000000000000" pitchFamily="2" charset="-78"/>
              </a:rPr>
              <a:t>Projection</a:t>
            </a:r>
          </a:p>
          <a:p>
            <a:pPr algn="r" rtl="1"/>
            <a:r>
              <a:rPr lang="fa-IR" sz="900" b="1" kern="1200" dirty="0" smtClean="0">
                <a:solidFill>
                  <a:schemeClr val="tx1"/>
                </a:solidFill>
                <a:effectLst/>
                <a:latin typeface="+mn-lt"/>
                <a:ea typeface="+mn-ea"/>
                <a:cs typeface="B Mitra" panose="00000400000000000000" pitchFamily="2" charset="-78"/>
              </a:rPr>
              <a:t>زمانی است که فرد باور می کند همه افراد نیز رفتارها و اعتقاداتی مثل وی دارند.</a:t>
            </a:r>
            <a:r>
              <a:rPr lang="en-US" sz="900" b="1" kern="1200" dirty="0" smtClean="0">
                <a:solidFill>
                  <a:schemeClr val="tx1"/>
                </a:solidFill>
                <a:effectLst/>
                <a:latin typeface="+mn-lt"/>
                <a:ea typeface="+mn-ea"/>
                <a:cs typeface="B Mitra" panose="00000400000000000000" pitchFamily="2" charset="-78"/>
              </a:rPr>
              <a:t> </a:t>
            </a:r>
          </a:p>
          <a:p>
            <a:pPr algn="r" rtl="1"/>
            <a:r>
              <a:rPr lang="fa-IR" sz="900" b="1" kern="1200" dirty="0" smtClean="0">
                <a:solidFill>
                  <a:schemeClr val="tx1"/>
                </a:solidFill>
                <a:effectLst/>
                <a:latin typeface="+mn-lt"/>
                <a:ea typeface="+mn-ea"/>
                <a:cs typeface="B Mitra" panose="00000400000000000000" pitchFamily="2" charset="-78"/>
              </a:rPr>
              <a:t>مدیری که از قدرت سوء استفاده می کند برای خود توجیه می کند که همه مدیران این چنین اند.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کارمندی که فکر افزایش حقوق است تصور می کند که همکارانش نیز چنین قصدی دارند.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فرافکنی نباید با اثر منسانی اشتباه شود.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a:t>
            </a:r>
            <a:r>
              <a:rPr lang="fa-IR" sz="900" b="1" kern="1200" dirty="0" smtClean="0">
                <a:solidFill>
                  <a:schemeClr val="tx1"/>
                </a:solidFill>
                <a:effectLst/>
                <a:latin typeface="+mn-lt"/>
                <a:ea typeface="+mn-ea"/>
                <a:cs typeface="B Mitra" panose="00000400000000000000" pitchFamily="2" charset="-78"/>
              </a:rPr>
              <a:t>من سانی- </a:t>
            </a:r>
            <a:r>
              <a:rPr lang="en-US" sz="900" b="1" kern="1200" dirty="0" smtClean="0">
                <a:solidFill>
                  <a:schemeClr val="tx1"/>
                </a:solidFill>
                <a:effectLst/>
                <a:latin typeface="+mn-lt"/>
                <a:ea typeface="+mn-ea"/>
                <a:cs typeface="B Mitra" panose="00000400000000000000" pitchFamily="2" charset="-78"/>
              </a:rPr>
              <a:t>Similar-to-me</a:t>
            </a:r>
          </a:p>
          <a:p>
            <a:pPr algn="r" rtl="1"/>
            <a:r>
              <a:rPr lang="fa-IR" sz="900" b="1" kern="1200" dirty="0" smtClean="0">
                <a:solidFill>
                  <a:schemeClr val="tx1"/>
                </a:solidFill>
                <a:effectLst/>
                <a:latin typeface="+mn-lt"/>
                <a:ea typeface="+mn-ea"/>
                <a:cs typeface="B Mitra" panose="00000400000000000000" pitchFamily="2" charset="-78"/>
              </a:rPr>
              <a:t>افراد تمایل دارند کسانی را که شباهت زیادی با آنها دارند نسبت به بقیه بهتر و مساعد تر ارزیابی کنند . </a:t>
            </a:r>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کسانی را که شباهت (نژاد ، مذهب ، جنسیت ، من ، تحصیلات ، باورها و ارزشها ، ظاهر و ...) زیادی با آنها دارند ، نسبت به بقیه بهتر و مساعدتر ارزیابی کنند .</a:t>
            </a:r>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مدیران در ارزیابی ها به هم حزبی های خود ارزش بیشتری می دهند . </a:t>
            </a:r>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زیردستان به مدیرانی که شباهت بیشتری با آنها دارند اعتماد بیشتری دارند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مقایسه ای- </a:t>
            </a:r>
            <a:r>
              <a:rPr lang="en-US" sz="900" b="1" kern="1200" dirty="0" smtClean="0">
                <a:solidFill>
                  <a:schemeClr val="tx1"/>
                </a:solidFill>
                <a:effectLst/>
                <a:latin typeface="+mn-lt"/>
                <a:ea typeface="+mn-ea"/>
                <a:cs typeface="B Mitra" panose="00000400000000000000" pitchFamily="2" charset="-78"/>
              </a:rPr>
              <a:t>Contrast effect</a:t>
            </a:r>
          </a:p>
          <a:p>
            <a:pPr lvl="0" algn="r" rtl="1"/>
            <a:r>
              <a:rPr lang="fa-IR" sz="900" b="1" kern="1200" dirty="0" smtClean="0">
                <a:solidFill>
                  <a:schemeClr val="tx1"/>
                </a:solidFill>
                <a:effectLst/>
                <a:latin typeface="+mn-lt"/>
                <a:ea typeface="+mn-ea"/>
                <a:cs typeface="B Mitra" panose="00000400000000000000" pitchFamily="2" charset="-78"/>
              </a:rPr>
              <a:t>تمایل به ارزیابی افراد ، اشیا یا وقایع در قیاس با ویژگی افراد ، اشیا یا وقایعی که به خاطر ویژگی بسیار مثبت در ذهن مانده اند بیانگر اثر مقایسه ای است .</a:t>
            </a:r>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وقتی دانشجویان در ارزیابی آخر ترم ، یک استاد را با استاد نمونه دانشگاه مقایسه می کنند دچار این خطا می شوند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تشدید تعهد - </a:t>
            </a:r>
            <a:r>
              <a:rPr lang="en-US" sz="900" b="1" kern="1200" dirty="0" smtClean="0">
                <a:solidFill>
                  <a:schemeClr val="tx1"/>
                </a:solidFill>
                <a:effectLst/>
                <a:latin typeface="+mn-lt"/>
                <a:ea typeface="+mn-ea"/>
                <a:cs typeface="B Mitra" panose="00000400000000000000" pitchFamily="2" charset="-78"/>
              </a:rPr>
              <a:t>Escalation of Commitment</a:t>
            </a:r>
          </a:p>
          <a:p>
            <a:pPr algn="r" rtl="1"/>
            <a:r>
              <a:rPr lang="fa-IR" sz="900" b="1" kern="1200" dirty="0" smtClean="0">
                <a:solidFill>
                  <a:schemeClr val="tx1"/>
                </a:solidFill>
                <a:effectLst/>
                <a:latin typeface="+mn-lt"/>
                <a:ea typeface="+mn-ea"/>
                <a:cs typeface="B Mitra" panose="00000400000000000000" pitchFamily="2" charset="-78"/>
              </a:rPr>
              <a:t>برای نشان دادن این که تصمیم اولیه غلط نبوده است . علل :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توجیه تصمیمات اشتباه به منظور حفظ تصویر مثبت خود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اشتباه در برآورد در حین شروع پروژه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تخمین بیش از حد موفقیت ، دفاع ادراکی ، و نادیده گرفتن اطلاعات منفی.</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خود نمایی و غرور بیش از حد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تمایل به تایید-   </a:t>
            </a:r>
            <a:r>
              <a:rPr lang="en-US" sz="900" b="1" kern="1200" dirty="0" smtClean="0">
                <a:solidFill>
                  <a:schemeClr val="tx1"/>
                </a:solidFill>
                <a:effectLst/>
                <a:latin typeface="+mn-lt"/>
                <a:ea typeface="+mn-ea"/>
                <a:cs typeface="B Mitra" panose="00000400000000000000" pitchFamily="2" charset="-78"/>
              </a:rPr>
              <a:t>Tendency to Confirmation</a:t>
            </a:r>
          </a:p>
          <a:p>
            <a:pPr lvl="0" algn="r" rtl="1"/>
            <a:r>
              <a:rPr lang="fa-IR" sz="900" b="1" kern="1200" dirty="0" smtClean="0">
                <a:solidFill>
                  <a:schemeClr val="tx1"/>
                </a:solidFill>
                <a:effectLst/>
                <a:latin typeface="+mn-lt"/>
                <a:ea typeface="+mn-ea"/>
                <a:cs typeface="B Mitra" panose="00000400000000000000" pitchFamily="2" charset="-78"/>
              </a:rPr>
              <a:t>فرد اطلاعات را به طور انتخابی جمع آوری می کند تا تأیید تصمیمات گذشته باشد.</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اطلاعات مثبت امتیاز بالایی را به خود می گیرند. اطلاعت منفی امتیاز بسیار کمی دارند.</a:t>
            </a:r>
            <a:r>
              <a:rPr lang="fa-IR" sz="900" b="1" kern="1200" baseline="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بازخور 360 درجه می تواند تا حدودی به بهبود این وضعیت کمک کند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تکیه گاه – تعدیل - </a:t>
            </a:r>
            <a:r>
              <a:rPr lang="en-US" sz="900" b="1" kern="1200" dirty="0" smtClean="0">
                <a:solidFill>
                  <a:schemeClr val="tx1"/>
                </a:solidFill>
                <a:effectLst/>
                <a:latin typeface="+mn-lt"/>
                <a:ea typeface="+mn-ea"/>
                <a:cs typeface="B Mitra" panose="00000400000000000000" pitchFamily="2" charset="-78"/>
              </a:rPr>
              <a:t>Anchoring Adjustment Bias</a:t>
            </a:r>
          </a:p>
          <a:p>
            <a:pPr algn="r" rtl="1"/>
            <a:r>
              <a:rPr lang="fa-IR" sz="900" b="1" kern="1200" dirty="0" smtClean="0">
                <a:solidFill>
                  <a:schemeClr val="tx1"/>
                </a:solidFill>
                <a:effectLst/>
                <a:latin typeface="+mn-lt"/>
                <a:ea typeface="+mn-ea"/>
                <a:cs typeface="B Mitra" panose="00000400000000000000" pitchFamily="2" charset="-78"/>
              </a:rPr>
              <a:t>تمایل فرد به تثبیت اطلاعات اولیه به عنوان نقطه شروع دلالت میکند که تعدیل بعدی نیز بر مبنای آن انجام می شود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تصمیمات بعدی از تصمیمات اولیه تأثیر می پذیرند و وابسته به مسیرند. ذهن برای اطلاعات اولیه اهمیت زیادی قائل است . </a:t>
            </a:r>
          </a:p>
          <a:p>
            <a:pPr algn="r" rtl="1"/>
            <a:r>
              <a:rPr lang="fa-IR" sz="900" b="1" kern="1200" dirty="0" smtClean="0">
                <a:solidFill>
                  <a:schemeClr val="tx1"/>
                </a:solidFill>
                <a:effectLst/>
                <a:latin typeface="+mn-lt"/>
                <a:ea typeface="+mn-ea"/>
                <a:cs typeface="B Mitra" panose="00000400000000000000" pitchFamily="2" charset="-78"/>
              </a:rPr>
              <a:t>مثال: تعیین حقوق با توجه به حقوق قبلی شما در شغل دیگر. بودجه سال پیش در بودجه بندی سال بعد.</a:t>
            </a:r>
          </a:p>
          <a:p>
            <a:pPr algn="r" rtl="1"/>
            <a:r>
              <a:rPr lang="fa-IR" sz="900" b="1" kern="1200" dirty="0" smtClean="0">
                <a:solidFill>
                  <a:schemeClr val="tx1"/>
                </a:solidFill>
                <a:effectLst/>
                <a:latin typeface="+mn-lt"/>
                <a:ea typeface="+mn-ea"/>
                <a:cs typeface="B Mitra" panose="00000400000000000000" pitchFamily="2" charset="-78"/>
              </a:rPr>
              <a:t>اصل90-90 (</a:t>
            </a:r>
            <a:r>
              <a:rPr lang="fa-IR" sz="900" b="1" i="0" kern="1200" dirty="0" smtClean="0">
                <a:solidFill>
                  <a:schemeClr val="tx1"/>
                </a:solidFill>
                <a:effectLst/>
                <a:latin typeface="+mn-lt"/>
                <a:ea typeface="+mn-ea"/>
                <a:cs typeface="B Mitra" panose="00000400000000000000" pitchFamily="2" charset="-78"/>
              </a:rPr>
              <a:t>اصل90-90</a:t>
            </a:r>
            <a:r>
              <a:rPr lang="fa-IR" sz="900" b="1" kern="1200" dirty="0" smtClean="0">
                <a:solidFill>
                  <a:schemeClr val="tx1"/>
                </a:solidFill>
                <a:effectLst/>
                <a:latin typeface="+mn-lt"/>
                <a:ea typeface="+mn-ea"/>
                <a:cs typeface="B Mitra" panose="00000400000000000000" pitchFamily="2" charset="-78"/>
              </a:rPr>
              <a:t> یعنی اینکه 90% اول کار90% وقت و انرژی تو را میگیرد و 10% بعدی کار هم 90% وقت و انرژی تو را)</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خطای دسترسی و اثر قالب بندی – </a:t>
            </a:r>
            <a:r>
              <a:rPr lang="en-US" sz="900" b="1" kern="1200" dirty="0" smtClean="0">
                <a:solidFill>
                  <a:schemeClr val="tx1"/>
                </a:solidFill>
                <a:effectLst/>
                <a:latin typeface="+mn-lt"/>
                <a:ea typeface="+mn-ea"/>
                <a:cs typeface="B Mitra" panose="00000400000000000000" pitchFamily="2" charset="-78"/>
              </a:rPr>
              <a:t>Framing</a:t>
            </a:r>
          </a:p>
          <a:p>
            <a:pPr algn="r" rtl="1"/>
            <a:r>
              <a:rPr lang="fa-IR" sz="900" b="1" kern="1200" dirty="0" smtClean="0">
                <a:solidFill>
                  <a:schemeClr val="tx1"/>
                </a:solidFill>
                <a:effectLst/>
                <a:latin typeface="+mn-lt"/>
                <a:ea typeface="+mn-ea"/>
                <a:cs typeface="B Mitra" panose="00000400000000000000" pitchFamily="2" charset="-78"/>
              </a:rPr>
              <a:t>تمایل فرد به تصمیم گیری و قضاوت براساس اطلاعات آماده و در دسترس است .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تأکید بر نیمه پر لیوان اثر متفاوتی از تأکید بر نیمه خالی دارد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سه اثر قالب بندی :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الف) اثر قالب بندی گزینه ریسک دار : افراد در مواجهه با موقعیتی که به مزایای قطعی تأکید دارد از ریسک اجتناب می کنند و وقتی به خسارت احتمالی تأکید می شود ریسک می کنند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ب) اثر قالب بندی ویژگی : ارائه مثبت موجب ارزیابی مثبت و ارائه منفی ، ارزیابی منفی را به دنبال دارد.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ج) اثر قالب بندی هدف: بر هدف گذاری و انجام عمل دلالت دارد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خطای نمونه یا نماینده -  </a:t>
            </a:r>
            <a:r>
              <a:rPr lang="en-US" sz="900" b="1" kern="1200" dirty="0" smtClean="0">
                <a:solidFill>
                  <a:schemeClr val="tx1"/>
                </a:solidFill>
                <a:effectLst/>
                <a:latin typeface="+mn-lt"/>
                <a:ea typeface="+mn-ea"/>
                <a:cs typeface="B Mitra" panose="00000400000000000000" pitchFamily="2" charset="-78"/>
              </a:rPr>
              <a:t>Representative Bias</a:t>
            </a:r>
          </a:p>
          <a:p>
            <a:pPr algn="r" rtl="1"/>
            <a:r>
              <a:rPr lang="fa-IR" sz="900" b="1" kern="1200" dirty="0" smtClean="0">
                <a:solidFill>
                  <a:schemeClr val="tx1"/>
                </a:solidFill>
                <a:effectLst/>
                <a:latin typeface="+mn-lt"/>
                <a:ea typeface="+mn-ea"/>
                <a:cs typeface="B Mitra" panose="00000400000000000000" pitchFamily="2" charset="-78"/>
              </a:rPr>
              <a:t>تمایل به ارزیابی علایق ، نگرش ها ، و توانایی های خود با افراد و گروه های مشابه خود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در آمریکا </a:t>
            </a:r>
            <a:r>
              <a:rPr lang="en-US" sz="900" b="1" kern="1200" dirty="0" smtClean="0">
                <a:solidFill>
                  <a:schemeClr val="tx1"/>
                </a:solidFill>
                <a:effectLst/>
                <a:latin typeface="+mn-lt"/>
                <a:ea typeface="+mn-ea"/>
                <a:cs typeface="B Mitra" panose="00000400000000000000" pitchFamily="2" charset="-78"/>
              </a:rPr>
              <a:t>NBA</a:t>
            </a:r>
            <a:r>
              <a:rPr lang="fa-IR" sz="900" b="1" kern="1200" dirty="0" smtClean="0">
                <a:solidFill>
                  <a:schemeClr val="tx1"/>
                </a:solidFill>
                <a:effectLst/>
                <a:latin typeface="+mn-lt"/>
                <a:ea typeface="+mn-ea"/>
                <a:cs typeface="B Mitra" panose="00000400000000000000" pitchFamily="2" charset="-78"/>
              </a:rPr>
              <a:t>: هدف سیاه پوست ها ، </a:t>
            </a:r>
            <a:r>
              <a:rPr lang="en-US" sz="900" b="1" kern="1200" dirty="0" smtClean="0">
                <a:solidFill>
                  <a:schemeClr val="tx1"/>
                </a:solidFill>
                <a:effectLst/>
                <a:latin typeface="+mn-lt"/>
                <a:ea typeface="+mn-ea"/>
                <a:cs typeface="B Mitra" panose="00000400000000000000" pitchFamily="2" charset="-78"/>
              </a:rPr>
              <a:t>MBA</a:t>
            </a:r>
            <a:r>
              <a:rPr lang="fa-IR" sz="900" b="1" kern="1200" dirty="0" smtClean="0">
                <a:solidFill>
                  <a:schemeClr val="tx1"/>
                </a:solidFill>
                <a:effectLst/>
                <a:latin typeface="+mn-lt"/>
                <a:ea typeface="+mn-ea"/>
                <a:cs typeface="B Mitra" panose="00000400000000000000" pitchFamily="2" charset="-78"/>
              </a:rPr>
              <a:t>: هدف سفید پوست ها</a:t>
            </a:r>
          </a:p>
          <a:p>
            <a:pPr algn="r" rtl="1"/>
            <a:r>
              <a:rPr lang="fa-IR" sz="900" b="1" kern="1200" dirty="0" smtClean="0">
                <a:solidFill>
                  <a:schemeClr val="tx1"/>
                </a:solidFill>
                <a:effectLst/>
                <a:latin typeface="+mn-lt"/>
                <a:ea typeface="+mn-ea"/>
                <a:cs typeface="B Mitra" panose="00000400000000000000" pitchFamily="2" charset="-78"/>
              </a:rPr>
              <a:t>این که هرکسی که فارغ التحصیل دانشگاه تهران یا صنعتی شریف باشد در استخدام اولویت دارد، خطای نمونه است.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خطای شانس یا خرافات - </a:t>
            </a:r>
            <a:r>
              <a:rPr lang="en-US" sz="900" b="1" kern="1200" dirty="0" smtClean="0">
                <a:solidFill>
                  <a:schemeClr val="tx1"/>
                </a:solidFill>
                <a:effectLst/>
                <a:latin typeface="+mn-lt"/>
                <a:ea typeface="+mn-ea"/>
                <a:cs typeface="B Mitra" panose="00000400000000000000" pitchFamily="2" charset="-78"/>
              </a:rPr>
              <a:t>Chance-Superstition Error</a:t>
            </a:r>
          </a:p>
          <a:p>
            <a:pPr algn="r" rtl="1"/>
            <a:r>
              <a:rPr lang="fa-IR" sz="900" b="1" kern="1200" dirty="0" smtClean="0">
                <a:solidFill>
                  <a:schemeClr val="tx1"/>
                </a:solidFill>
                <a:effectLst/>
                <a:latin typeface="+mn-lt"/>
                <a:ea typeface="+mn-ea"/>
                <a:cs typeface="B Mitra" panose="00000400000000000000" pitchFamily="2" charset="-78"/>
              </a:rPr>
              <a:t>انسان برای یک امر شانسی و تصادفی معانی خرافی متفاوتی می سازد و تفسیر می کند. در فرهنگ های مختلف متفاوت است.</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در مشرق زمین بیشتر است. با کانون کنترل مرتبط است.</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رواج آن قدرت تصمیم گیری عقلایی را در امور روزمره از فرد سلب میکند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توهم یا خطای پس گویی- </a:t>
            </a:r>
            <a:r>
              <a:rPr lang="en-US" sz="900" b="1" kern="1200" dirty="0" smtClean="0">
                <a:solidFill>
                  <a:schemeClr val="tx1"/>
                </a:solidFill>
                <a:effectLst/>
                <a:latin typeface="+mn-lt"/>
                <a:ea typeface="+mn-ea"/>
                <a:cs typeface="B Mitra" panose="00000400000000000000" pitchFamily="2" charset="-78"/>
              </a:rPr>
              <a:t>Hindsight Bias or Illusion</a:t>
            </a:r>
          </a:p>
          <a:p>
            <a:pPr algn="r" rtl="1"/>
            <a:r>
              <a:rPr lang="fa-IR" sz="900" b="1" kern="1200" dirty="0" smtClean="0">
                <a:solidFill>
                  <a:schemeClr val="tx1"/>
                </a:solidFill>
                <a:effectLst/>
                <a:latin typeface="+mn-lt"/>
                <a:ea typeface="+mn-ea"/>
                <a:cs typeface="B Mitra" panose="00000400000000000000" pitchFamily="2" charset="-78"/>
              </a:rPr>
              <a:t>گاهی افراد باور دارند می توانند پیامد یک واقعه را به درستی پیش بینی کنند ، البته بعد از زمانی که آن واقعه اتفاق افتاده است .</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بعد از واقعه پیامد می گوید همانطور که من قبلا گفتم بدیهی بود . برعکس پیش بینی است . حافظه فرد انتخابی عمل می کند و پیش بینی خود را متناسب با آن چیزی که واقعا رخ داده است بازسازی می کند . قدرت یادگیری را از تاریخ گذشته کم می کند . خطای اطمینان بیش از حد را نیز تقویت می کند. </a:t>
            </a:r>
            <a:endParaRPr lang="en-US" sz="900" b="1" kern="1200" dirty="0" smtClean="0">
              <a:solidFill>
                <a:schemeClr val="tx1"/>
              </a:solidFill>
              <a:effectLst/>
              <a:latin typeface="+mn-lt"/>
              <a:ea typeface="+mn-ea"/>
              <a:cs typeface="B Mitra"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sz="900" kern="1200" dirty="0" smtClean="0">
              <a:solidFill>
                <a:schemeClr val="tx1"/>
              </a:solidFill>
              <a:effectLst/>
              <a:latin typeface="+mn-lt"/>
              <a:ea typeface="+mn-ea"/>
              <a:cs typeface="B Mitra"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900" b="1" kern="1200" dirty="0" smtClean="0">
                <a:solidFill>
                  <a:schemeClr val="tx1"/>
                </a:solidFill>
                <a:effectLst/>
                <a:latin typeface="+mn-lt"/>
                <a:ea typeface="+mn-ea"/>
                <a:cs typeface="B Mitra" panose="00000400000000000000" pitchFamily="2" charset="-78"/>
              </a:rPr>
              <a:t>اطمینان بیش از حد- </a:t>
            </a:r>
            <a:endParaRPr lang="en-US" sz="900" b="1" kern="1200" dirty="0" smtClean="0">
              <a:solidFill>
                <a:schemeClr val="tx1"/>
              </a:solidFill>
              <a:effectLst/>
              <a:latin typeface="+mn-lt"/>
              <a:ea typeface="+mn-ea"/>
              <a:cs typeface="B Mitra"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900" b="1" kern="1200" dirty="0" smtClean="0">
                <a:solidFill>
                  <a:schemeClr val="tx1"/>
                </a:solidFill>
                <a:effectLst/>
                <a:latin typeface="+mn-lt"/>
                <a:ea typeface="+mn-ea"/>
                <a:cs typeface="B Mitra" panose="00000400000000000000" pitchFamily="2" charset="-78"/>
              </a:rPr>
              <a:t>در ساده ترين حالت خود، بيش اطميناني را ميتوان به صـورت ايمـاني نا بـه جـا بـه اسـتدلال شهودي، قضاوتها، و تواناييهاي شناختي فرد خلاصه كرد. بيش اطميناني نقش عمـده اي در معاملات مربوط به سهام دارد. سرمايه گذاران بيش مطمئن بيشتر از سرمايه گـذاراني كـه از روي منطق عمل ميكنند، معامله ميكنند. شيلر اين الگو را به زبان سـاده ايـن گونـه بيـان ميكند كه سرمايه گذار فكر ميكند كه بيشتر از آن چه كه انجام ميدهد، ميداند اين اشتباه مربوط به حالتي است كه در آن افراد براي اطلاعات محرمانه خود بـيش از انـدازه اهميـت قائلند  بيش اطميناني در واقع تمايل فرد به غلوكردن در مورد قضاوت و پيش بيني اش است.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تقدم و تاخر-  </a:t>
            </a:r>
            <a:r>
              <a:rPr lang="en-US" sz="900" b="1" kern="1200" dirty="0" smtClean="0">
                <a:solidFill>
                  <a:schemeClr val="tx1"/>
                </a:solidFill>
                <a:effectLst/>
                <a:latin typeface="+mn-lt"/>
                <a:ea typeface="+mn-ea"/>
                <a:cs typeface="B Mitra" panose="00000400000000000000" pitchFamily="2" charset="-78"/>
              </a:rPr>
              <a:t>Primacy and Latency Effect</a:t>
            </a:r>
          </a:p>
          <a:p>
            <a:pPr algn="r" rtl="1"/>
            <a:r>
              <a:rPr lang="fa-IR" sz="900" b="1" kern="1200" dirty="0" smtClean="0">
                <a:solidFill>
                  <a:schemeClr val="tx1"/>
                </a:solidFill>
                <a:effectLst/>
                <a:latin typeface="+mn-lt"/>
                <a:ea typeface="+mn-ea"/>
                <a:cs typeface="B Mitra" panose="00000400000000000000" pitchFamily="2" charset="-78"/>
              </a:rPr>
              <a:t>اولین تأثیرات ، احساسات و برخورد ها تا آخر در ذهن باقی می ماند. «اولین برخورد و اثر ، آخرین برخورد است»</a:t>
            </a:r>
            <a:r>
              <a:rPr lang="en-US" sz="900" b="1" kern="1200" dirty="0" smtClean="0">
                <a:solidFill>
                  <a:schemeClr val="tx1"/>
                </a:solidFill>
                <a:effectLst/>
                <a:latin typeface="+mn-lt"/>
                <a:ea typeface="+mn-ea"/>
                <a:cs typeface="B Mitra" panose="00000400000000000000" pitchFamily="2" charset="-78"/>
              </a:rPr>
              <a:t>.</a:t>
            </a:r>
          </a:p>
          <a:p>
            <a:pPr lvl="0" algn="r" rtl="1"/>
            <a:r>
              <a:rPr lang="fa-IR" sz="900" b="1" kern="1200" dirty="0" smtClean="0">
                <a:solidFill>
                  <a:schemeClr val="tx1"/>
                </a:solidFill>
                <a:effectLst/>
                <a:latin typeface="+mn-lt"/>
                <a:ea typeface="+mn-ea"/>
                <a:cs typeface="B Mitra" panose="00000400000000000000" pitchFamily="2" charset="-78"/>
              </a:rPr>
              <a:t>انسان تمایل دارد که سریعا بر مبنای اطلاعات اولیه در مورد یک شخص یا یک واقعه قضاوت کند.</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ذهن ترجیح میدهد که افراد و وقایع را بر مبنای اطلاعات کلی طبقه بندی کند ، نه بازیابی جزئیات کامل.</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اگر اولین برخورد منفی باشد به سادگی تغییر نخواهد کرد.</a:t>
            </a:r>
            <a:r>
              <a:rPr lang="en-US" sz="900" b="1" kern="1200" dirty="0" smtClean="0">
                <a:solidFill>
                  <a:schemeClr val="tx1"/>
                </a:solidFill>
                <a:effectLst/>
                <a:latin typeface="+mn-lt"/>
                <a:ea typeface="+mn-ea"/>
                <a:cs typeface="B Mitra" panose="00000400000000000000" pitchFamily="2" charset="-78"/>
              </a:rPr>
              <a:t> </a:t>
            </a:r>
            <a:r>
              <a:rPr lang="fa-IR" sz="900" b="1" kern="1200" dirty="0" smtClean="0">
                <a:solidFill>
                  <a:schemeClr val="tx1"/>
                </a:solidFill>
                <a:effectLst/>
                <a:latin typeface="+mn-lt"/>
                <a:ea typeface="+mn-ea"/>
                <a:cs typeface="B Mitra" panose="00000400000000000000" pitchFamily="2" charset="-78"/>
              </a:rPr>
              <a:t>برخورد مثبت به واقعیت و برخورد منفی به برخورد . </a:t>
            </a:r>
            <a:endParaRPr lang="en-US" sz="900" b="1" kern="1200" dirty="0" smtClean="0">
              <a:solidFill>
                <a:schemeClr val="tx1"/>
              </a:solidFill>
              <a:effectLst/>
              <a:latin typeface="+mn-lt"/>
              <a:ea typeface="+mn-ea"/>
              <a:cs typeface="B Mitra" panose="00000400000000000000" pitchFamily="2" charset="-78"/>
            </a:endParaRPr>
          </a:p>
          <a:p>
            <a:pPr lvl="0" algn="r" rtl="1"/>
            <a:endParaRPr lang="en-US" sz="900" b="1" kern="1200" dirty="0" smtClean="0">
              <a:solidFill>
                <a:schemeClr val="tx1"/>
              </a:solidFill>
              <a:effectLst/>
              <a:latin typeface="+mn-lt"/>
              <a:ea typeface="+mn-ea"/>
              <a:cs typeface="B Mitra" panose="00000400000000000000" pitchFamily="2" charset="-78"/>
            </a:endParaRPr>
          </a:p>
          <a:p>
            <a:pPr lvl="0" algn="r" rtl="1"/>
            <a:r>
              <a:rPr lang="fa-IR" sz="900" b="1" kern="1200" dirty="0" smtClean="0">
                <a:solidFill>
                  <a:schemeClr val="tx1"/>
                </a:solidFill>
                <a:effectLst/>
                <a:latin typeface="+mn-lt"/>
                <a:ea typeface="+mn-ea"/>
                <a:cs typeface="B Mitra" panose="00000400000000000000" pitchFamily="2" charset="-78"/>
              </a:rPr>
              <a:t>اثر تأخر ، زمانی رخ میدهد که آخرین اطلاعات ، ادراک مارا تحت تأثیر قرار می دهند .(ارزیابی آخر سال)</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ملایمت و تمرکز به مرکزیت- </a:t>
            </a:r>
            <a:r>
              <a:rPr lang="en-US" sz="900" b="1" kern="1200" dirty="0" smtClean="0">
                <a:solidFill>
                  <a:schemeClr val="tx1"/>
                </a:solidFill>
                <a:effectLst/>
                <a:latin typeface="+mn-lt"/>
                <a:ea typeface="+mn-ea"/>
                <a:cs typeface="B Mitra" panose="00000400000000000000" pitchFamily="2" charset="-78"/>
              </a:rPr>
              <a:t>Central Tendency</a:t>
            </a:r>
          </a:p>
          <a:p>
            <a:pPr algn="r" rtl="1"/>
            <a:r>
              <a:rPr lang="fa-IR" sz="900" b="1" kern="1200" dirty="0" smtClean="0">
                <a:solidFill>
                  <a:schemeClr val="tx1"/>
                </a:solidFill>
                <a:effectLst/>
                <a:latin typeface="+mn-lt"/>
                <a:ea typeface="+mn-ea"/>
                <a:cs typeface="B Mitra" panose="00000400000000000000" pitchFamily="2" charset="-78"/>
              </a:rPr>
              <a:t>تمایل به ارزیابی مثبت در اثر ملایمت و تمایل به ارزیابی متوسط در تمایل به مرکزیت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ملایمت : ویژگی شخصی که فرد دیگران و وقایع را همواره به روش مثبتی ارزیابی می کند.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تمرکز به مرکزیت : فرد از قضاوت افراطی پرهیز و همه افراد و وقایع را متوسط ارزیابی می کند.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موجب انگیزه سوزی در کارکنان دارای عملکرد بالا می شود .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موجب بی تفاوتی در کارکنان دارای عملکرد پایین می شود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گالاتیا و اثر پیگمالیون - </a:t>
            </a:r>
            <a:r>
              <a:rPr lang="en-US" sz="900" b="1" kern="1200" dirty="0" smtClean="0">
                <a:solidFill>
                  <a:schemeClr val="tx1"/>
                </a:solidFill>
                <a:effectLst/>
                <a:latin typeface="+mn-lt"/>
                <a:ea typeface="+mn-ea"/>
                <a:cs typeface="B Mitra" panose="00000400000000000000" pitchFamily="2" charset="-78"/>
              </a:rPr>
              <a:t>Pygmalion Effect  And Galatea Effect </a:t>
            </a:r>
          </a:p>
          <a:p>
            <a:pPr algn="r" rtl="1"/>
            <a:r>
              <a:rPr lang="fa-IR" sz="900" b="1" kern="1200" dirty="0" smtClean="0">
                <a:solidFill>
                  <a:schemeClr val="tx1"/>
                </a:solidFill>
                <a:effectLst/>
                <a:latin typeface="+mn-lt"/>
                <a:ea typeface="+mn-ea"/>
                <a:cs typeface="B Mitra" panose="00000400000000000000" pitchFamily="2" charset="-78"/>
              </a:rPr>
              <a:t>پیشگویی کامبخش یا کامیابی فراخود است . باورها و انتظارات افراد تعیین کننده رفتار و عملکرد آنهاست.</a:t>
            </a:r>
            <a:r>
              <a:rPr lang="en-US" sz="900" b="1" kern="1200" dirty="0" smtClean="0">
                <a:solidFill>
                  <a:schemeClr val="tx1"/>
                </a:solidFill>
                <a:effectLst/>
                <a:latin typeface="+mn-lt"/>
                <a:ea typeface="+mn-ea"/>
                <a:cs typeface="B Mitra" panose="00000400000000000000" pitchFamily="2" charset="-78"/>
              </a:rPr>
              <a:t> </a:t>
            </a:r>
          </a:p>
          <a:p>
            <a:pPr lvl="0" algn="r" rtl="1"/>
            <a:r>
              <a:rPr lang="fa-IR" sz="900" b="1" kern="1200" dirty="0" smtClean="0">
                <a:solidFill>
                  <a:schemeClr val="tx1"/>
                </a:solidFill>
                <a:effectLst/>
                <a:latin typeface="+mn-lt"/>
                <a:ea typeface="+mn-ea"/>
                <a:cs typeface="B Mitra" panose="00000400000000000000" pitchFamily="2" charset="-78"/>
              </a:rPr>
              <a:t>در افسانه یونان مجسمه سازی به نام پیگمالیون بود که  از زنان تنفر زیادی داشت . وی عاشق مجسمه زنی که ساخته دست خود بود می شود . و از الهه افرودیت با دعا و تضرع می خواهد تا ان را زنده نماید . و آن مجسمه زنده می شود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پیگمالیون : اگر انتظارات بالای یک فرد باعث افزایش عملکرد افراد دیگر شود .</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گالاتیا: اگر انتظارات بالای فرد باعث افزایش عملکرد خودش شود . </a:t>
            </a:r>
            <a:endParaRPr lang="en-US" sz="900" b="1" kern="1200" dirty="0" smtClean="0">
              <a:solidFill>
                <a:schemeClr val="tx1"/>
              </a:solidFill>
              <a:effectLst/>
              <a:latin typeface="+mn-lt"/>
              <a:ea typeface="+mn-ea"/>
              <a:cs typeface="B Mitra" panose="00000400000000000000" pitchFamily="2" charset="-78"/>
            </a:endParaRPr>
          </a:p>
          <a:p>
            <a:pPr algn="r" rtl="1"/>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اثر گلِم- </a:t>
            </a:r>
            <a:r>
              <a:rPr lang="en-US" sz="900" b="1" kern="1200" dirty="0" smtClean="0">
                <a:solidFill>
                  <a:schemeClr val="tx1"/>
                </a:solidFill>
                <a:effectLst/>
                <a:latin typeface="+mn-lt"/>
                <a:ea typeface="+mn-ea"/>
                <a:cs typeface="B Mitra" panose="00000400000000000000" pitchFamily="2" charset="-78"/>
              </a:rPr>
              <a:t>Golem Effect</a:t>
            </a:r>
          </a:p>
          <a:p>
            <a:pPr algn="r" rtl="1"/>
            <a:r>
              <a:rPr lang="fa-IR" sz="900" b="1" kern="1200" dirty="0" smtClean="0">
                <a:solidFill>
                  <a:schemeClr val="tx1"/>
                </a:solidFill>
                <a:effectLst/>
                <a:latin typeface="+mn-lt"/>
                <a:ea typeface="+mn-ea"/>
                <a:cs typeface="B Mitra" panose="00000400000000000000" pitchFamily="2" charset="-78"/>
              </a:rPr>
              <a:t>لبه منفی اثر پیگمالیون می باشد . یعنی انتظارات کم باعث کاهش عملکرد افراد می شود.</a:t>
            </a:r>
            <a:endParaRPr lang="en-US" sz="900" b="1" kern="1200" dirty="0" smtClean="0">
              <a:solidFill>
                <a:schemeClr val="tx1"/>
              </a:solidFill>
              <a:effectLst/>
              <a:latin typeface="+mn-lt"/>
              <a:ea typeface="+mn-ea"/>
              <a:cs typeface="B Mitra" panose="00000400000000000000" pitchFamily="2" charset="-78"/>
            </a:endParaRPr>
          </a:p>
          <a:p>
            <a:pPr algn="r" rtl="1"/>
            <a:r>
              <a:rPr lang="fa-IR" sz="900" b="1" kern="1200" dirty="0" smtClean="0">
                <a:solidFill>
                  <a:schemeClr val="tx1"/>
                </a:solidFill>
                <a:effectLst/>
                <a:latin typeface="+mn-lt"/>
                <a:ea typeface="+mn-ea"/>
                <a:cs typeface="B Mitra" panose="00000400000000000000" pitchFamily="2" charset="-78"/>
              </a:rPr>
              <a:t>انتظارات پایین مدیر کاهش عملکرد افراد را به بار می آورد . </a:t>
            </a:r>
            <a:endParaRPr lang="en-US" sz="900" b="1" kern="1200" dirty="0" smtClean="0">
              <a:solidFill>
                <a:schemeClr val="tx1"/>
              </a:solidFill>
              <a:effectLst/>
              <a:latin typeface="+mn-lt"/>
              <a:ea typeface="+mn-ea"/>
              <a:cs typeface="B Mitra" panose="00000400000000000000" pitchFamily="2" charset="-78"/>
            </a:endParaRPr>
          </a:p>
          <a:p>
            <a:pPr algn="r"/>
            <a:endParaRPr lang="en-US" sz="900" b="1" dirty="0">
              <a:cs typeface="B Mitra" panose="00000400000000000000" pitchFamily="2" charset="-78"/>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16</a:t>
            </a:fld>
            <a:endParaRPr lang="en-US"/>
          </a:p>
        </p:txBody>
      </p:sp>
    </p:spTree>
    <p:extLst>
      <p:ext uri="{BB962C8B-B14F-4D97-AF65-F5344CB8AC3E}">
        <p14:creationId xmlns:p14="http://schemas.microsoft.com/office/powerpoint/2010/main" val="128348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b="1" kern="1200" dirty="0" smtClean="0">
                <a:solidFill>
                  <a:schemeClr val="tx1"/>
                </a:solidFill>
                <a:effectLst/>
                <a:latin typeface="+mn-lt"/>
                <a:ea typeface="+mn-ea"/>
                <a:cs typeface="+mn-cs"/>
              </a:rPr>
              <a:t>در مایکرو سافت پروژه های قبلی در مهلت زمانی مشخص تمام شده اند و این انتظار بالا عنصری از فرهنگ سازمانی تبدیل گردیده است . این وضعیت علاوه بر بهره وری و موفقیت ، جابجایی کارکنان را نیز کاهش داد . (کاری که شهرداری تهران با زدن تابلوهای اتمام پروژه تصمیم به انجام آن گرفت ولی با تأخیر در اتمام کار پروژه ها به نتیجه مطلوب دست نیافت) </a:t>
            </a:r>
            <a:endParaRPr lang="en-US" sz="1200" b="1" kern="1200" dirty="0" smtClean="0">
              <a:solidFill>
                <a:schemeClr val="tx1"/>
              </a:solidFill>
              <a:effectLst/>
              <a:latin typeface="+mn-lt"/>
              <a:ea typeface="+mn-ea"/>
              <a:cs typeface="+mn-cs"/>
            </a:endParaRPr>
          </a:p>
          <a:p>
            <a:pPr algn="r" rtl="1"/>
            <a:endParaRPr lang="en-US" sz="1200" b="1" kern="1200" dirty="0" smtClean="0">
              <a:solidFill>
                <a:schemeClr val="tx1"/>
              </a:solidFill>
              <a:effectLst/>
              <a:latin typeface="+mn-lt"/>
              <a:ea typeface="+mn-ea"/>
              <a:cs typeface="+mn-cs"/>
            </a:endParaRPr>
          </a:p>
          <a:p>
            <a:pPr algn="r" rtl="1"/>
            <a:endParaRPr lang="en-US" sz="1200" b="1"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مثال: گریه بچه، توجه مادر با توجه پدر یا دیگران به بچه فرق دارد، اشخاص درک کننده متفاوت هستند، مثلاً مادر از گریه بچه این ادراک را دارد که یا ناشی از گرسنگی است، یا خود را کثیف کرده، یا جائی از بدن او درد میکند، ولی پدر این درک را دارد که شاید مادرش را میخواهد، لذا ادراک از اتفاقات پیرامون  متفاوت است، هیچ وقت گریه یک بچه را با گریه خود مقایسه نمی کنید، ولی اگر فردی دیر از خواب بلند شود او را با خود مقایسه می کنید، و می گوئید این فرد تنبل است دیر از خواب بلند می شود، حال آنکه شاید تا ساعت 2 نیمه شب سر کار بوده و خسته است، صبح دیر از خواب برخواسته است</a:t>
            </a:r>
            <a:endParaRPr lang="en-US" sz="1200" b="1" kern="1200" dirty="0" smtClean="0">
              <a:solidFill>
                <a:schemeClr val="tx1"/>
              </a:solidFill>
              <a:effectLst/>
              <a:latin typeface="+mn-lt"/>
              <a:ea typeface="+mn-ea"/>
              <a:cs typeface="+mn-cs"/>
            </a:endParaRPr>
          </a:p>
          <a:p>
            <a:pPr algn="r"/>
            <a:endParaRPr lang="en-US" b="1" dirty="0"/>
          </a:p>
        </p:txBody>
      </p:sp>
      <p:sp>
        <p:nvSpPr>
          <p:cNvPr id="4" name="Slide Number Placeholder 3"/>
          <p:cNvSpPr>
            <a:spLocks noGrp="1"/>
          </p:cNvSpPr>
          <p:nvPr>
            <p:ph type="sldNum" sz="quarter" idx="10"/>
          </p:nvPr>
        </p:nvSpPr>
        <p:spPr/>
        <p:txBody>
          <a:bodyPr/>
          <a:lstStyle/>
          <a:p>
            <a:fld id="{6D042C9D-E387-4C6D-A5B7-A1764AA8FDF4}" type="slidenum">
              <a:rPr lang="en-US" smtClean="0"/>
              <a:t>17</a:t>
            </a:fld>
            <a:endParaRPr lang="en-US"/>
          </a:p>
        </p:txBody>
      </p:sp>
    </p:spTree>
    <p:extLst>
      <p:ext uri="{BB962C8B-B14F-4D97-AF65-F5344CB8AC3E}">
        <p14:creationId xmlns:p14="http://schemas.microsoft.com/office/powerpoint/2010/main" val="342792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20</a:t>
            </a:fld>
            <a:endParaRPr lang="en-US"/>
          </a:p>
        </p:txBody>
      </p:sp>
    </p:spTree>
    <p:extLst>
      <p:ext uri="{BB962C8B-B14F-4D97-AF65-F5344CB8AC3E}">
        <p14:creationId xmlns:p14="http://schemas.microsoft.com/office/powerpoint/2010/main" val="234811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sz="1200" b="1" dirty="0" smtClean="0"/>
              <a:t>الف) زمینه و شکل:</a:t>
            </a:r>
            <a:r>
              <a:rPr lang="en-US" sz="1200" dirty="0" smtClean="0"/>
              <a:t/>
            </a:r>
            <a:br>
              <a:rPr lang="en-US" sz="1200" dirty="0" smtClean="0"/>
            </a:br>
            <a:r>
              <a:rPr lang="fa-IR" sz="1200" dirty="0" smtClean="0"/>
              <a:t>- انسان اشیاء را با توجه به زمینه ای که در آن قرار دارد درک می کند</a:t>
            </a:r>
            <a:r>
              <a:rPr lang="en-US" sz="1200" dirty="0" smtClean="0"/>
              <a:t/>
            </a:r>
            <a:br>
              <a:rPr lang="en-US" sz="1200" dirty="0" smtClean="0"/>
            </a:br>
            <a:r>
              <a:rPr lang="fa-IR" sz="1200" dirty="0" smtClean="0"/>
              <a:t>- سازمان دادن به میدان دید در داخل اشیاء(اشکال) سبب می شود که اشکال خارج از محیط پیرامون خود(زمینه) دیده شوند.</a:t>
            </a:r>
            <a:r>
              <a:rPr lang="en-US" sz="1200" dirty="0" smtClean="0"/>
              <a:t/>
            </a:r>
            <a:br>
              <a:rPr lang="en-US" sz="1200" dirty="0" smtClean="0"/>
            </a:br>
            <a:r>
              <a:rPr lang="fa-IR" sz="1200" dirty="0" smtClean="0"/>
              <a:t>- زمینه به ویژه در رخدادهای اجتماعی بسیار مشهود است.</a:t>
            </a:r>
            <a:endParaRPr lang="en-US" sz="1200" dirty="0" smtClean="0"/>
          </a:p>
          <a:p>
            <a:pPr algn="r"/>
            <a:endParaRPr lang="en-US" dirty="0" smtClean="0"/>
          </a:p>
          <a:p>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21</a:t>
            </a:fld>
            <a:endParaRPr lang="en-US"/>
          </a:p>
        </p:txBody>
      </p:sp>
    </p:spTree>
    <p:extLst>
      <p:ext uri="{BB962C8B-B14F-4D97-AF65-F5344CB8AC3E}">
        <p14:creationId xmlns:p14="http://schemas.microsoft.com/office/powerpoint/2010/main" val="219440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مثال نزدیکی و مجاورت: دو نفر که بارها با هم دیده شوند، ویژگیهای یکی به دیگری نسبت داده می شود.</a:t>
            </a:r>
            <a:r>
              <a:rPr lang="fa-IR" sz="1200" kern="1200" baseline="0" dirty="0" smtClean="0">
                <a:solidFill>
                  <a:schemeClr val="tx1"/>
                </a:solidFill>
                <a:effectLst/>
                <a:latin typeface="+mn-lt"/>
                <a:ea typeface="+mn-ea"/>
                <a:cs typeface="+mn-cs"/>
              </a:rPr>
              <a:t> </a:t>
            </a:r>
          </a:p>
          <a:p>
            <a:pPr algn="r" rtl="1"/>
            <a:r>
              <a:rPr lang="fa-IR" sz="1200" kern="1200" baseline="0" dirty="0" smtClean="0">
                <a:solidFill>
                  <a:schemeClr val="tx1"/>
                </a:solidFill>
                <a:effectLst/>
                <a:latin typeface="+mn-lt"/>
                <a:ea typeface="+mn-ea"/>
                <a:cs typeface="+mn-cs"/>
              </a:rPr>
              <a:t>مثال نزدیکی و مجاورت: </a:t>
            </a:r>
            <a:r>
              <a:rPr lang="fa-IR" sz="1200" kern="1200" dirty="0" smtClean="0">
                <a:solidFill>
                  <a:schemeClr val="tx1"/>
                </a:solidFill>
                <a:effectLst/>
                <a:latin typeface="+mn-lt"/>
                <a:ea typeface="+mn-ea"/>
                <a:cs typeface="+mn-cs"/>
              </a:rPr>
              <a:t>شکل زیر به صورت سه صفحه جدا از هم دیده می شود تا چهار صفحه متصل به هم.</a:t>
            </a:r>
            <a:endParaRPr lang="en-US" sz="1200" kern="1200" dirty="0" smtClean="0">
              <a:solidFill>
                <a:schemeClr val="tx1"/>
              </a:solidFill>
              <a:effectLst/>
              <a:latin typeface="+mn-lt"/>
              <a:ea typeface="+mn-ea"/>
              <a:cs typeface="+mn-cs"/>
            </a:endParaRPr>
          </a:p>
          <a:p>
            <a:pPr algn="r" rtl="1"/>
            <a:endParaRPr lang="en-US" sz="1200" kern="1200" dirty="0" smtClean="0">
              <a:solidFill>
                <a:schemeClr val="tx1"/>
              </a:solidFill>
              <a:effectLst/>
              <a:latin typeface="+mn-lt"/>
              <a:ea typeface="+mn-ea"/>
              <a:cs typeface="+mn-cs"/>
            </a:endParaRPr>
          </a:p>
          <a:p>
            <a:pPr rtl="1"/>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22</a:t>
            </a:fld>
            <a:endParaRPr lang="en-US"/>
          </a:p>
        </p:txBody>
      </p:sp>
    </p:spTree>
    <p:extLst>
      <p:ext uri="{BB962C8B-B14F-4D97-AF65-F5344CB8AC3E}">
        <p14:creationId xmlns:p14="http://schemas.microsoft.com/office/powerpoint/2010/main" val="349654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dirty="0" smtClean="0">
                <a:solidFill>
                  <a:schemeClr val="bg1"/>
                </a:solidFill>
              </a:rPr>
              <a:t>مثال: تیمهای ورزشی، لباسهای همرنگ و هم شکل می پوشند تا یکدیگر را به آسانی تشخیص دهند.</a:t>
            </a:r>
            <a:endParaRPr lang="en-US" sz="1200" dirty="0" smtClean="0">
              <a:solidFill>
                <a:schemeClr val="bg1"/>
              </a:solidFill>
            </a:endParaRPr>
          </a:p>
          <a:p>
            <a:pPr algn="r" rtl="1"/>
            <a:r>
              <a:rPr lang="fa-IR" sz="1200" dirty="0" smtClean="0">
                <a:solidFill>
                  <a:schemeClr val="bg1"/>
                </a:solidFill>
              </a:rPr>
              <a:t>مثال: سازمانهایی که فعالیتشان رادر زیر یک سقف انجام می دهند،واحدهای مختلف را با دیوارها و میز وصندلی همرنگ متمایز می کنند.</a:t>
            </a:r>
            <a:r>
              <a:rPr lang="fa-IR" sz="1200" kern="1200" dirty="0" smtClean="0">
                <a:solidFill>
                  <a:schemeClr val="tx1"/>
                </a:solidFill>
                <a:effectLst/>
                <a:latin typeface="+mn-lt"/>
                <a:ea typeface="+mn-ea"/>
                <a:cs typeface="+mn-cs"/>
              </a:rPr>
              <a:t> </a:t>
            </a:r>
          </a:p>
          <a:p>
            <a:pPr algn="r" rtl="1"/>
            <a:r>
              <a:rPr lang="fa-IR" sz="1200" kern="1200" dirty="0" smtClean="0">
                <a:solidFill>
                  <a:schemeClr val="tx1"/>
                </a:solidFill>
                <a:effectLst/>
                <a:latin typeface="+mn-lt"/>
                <a:ea typeface="+mn-ea"/>
                <a:cs typeface="+mn-cs"/>
              </a:rPr>
              <a:t>مثال:</a:t>
            </a:r>
            <a:r>
              <a:rPr lang="fa-IR"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ستاره ها و مثلث ها به دلیل شباهتی که با هم دارند به صورت عمودی نگریسته میشود تا افقی . </a:t>
            </a:r>
            <a:endParaRPr lang="en-US" sz="1200" kern="1200" dirty="0" smtClean="0">
              <a:solidFill>
                <a:schemeClr val="tx1"/>
              </a:solidFill>
              <a:effectLst/>
              <a:latin typeface="+mn-lt"/>
              <a:ea typeface="+mn-ea"/>
              <a:cs typeface="+mn-cs"/>
            </a:endParaRPr>
          </a:p>
          <a:p>
            <a:pPr algn="r" rtl="1"/>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23</a:t>
            </a:fld>
            <a:endParaRPr lang="en-US"/>
          </a:p>
        </p:txBody>
      </p:sp>
    </p:spTree>
    <p:extLst>
      <p:ext uri="{BB962C8B-B14F-4D97-AF65-F5344CB8AC3E}">
        <p14:creationId xmlns:p14="http://schemas.microsoft.com/office/powerpoint/2010/main" val="54319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مثال: ترجیح داده می شود که فاصله ها تکمیل شود و مجموع آن به صورت یک دایره دیده شود</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24</a:t>
            </a:fld>
            <a:endParaRPr lang="en-US"/>
          </a:p>
        </p:txBody>
      </p:sp>
    </p:spTree>
    <p:extLst>
      <p:ext uri="{BB962C8B-B14F-4D97-AF65-F5344CB8AC3E}">
        <p14:creationId xmlns:p14="http://schemas.microsoft.com/office/powerpoint/2010/main" val="324833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3</a:t>
            </a:fld>
            <a:endParaRPr lang="en-US"/>
          </a:p>
        </p:txBody>
      </p:sp>
    </p:spTree>
    <p:extLst>
      <p:ext uri="{BB962C8B-B14F-4D97-AF65-F5344CB8AC3E}">
        <p14:creationId xmlns:p14="http://schemas.microsoft.com/office/powerpoint/2010/main" val="567737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fa-IR" sz="1200" kern="1200" dirty="0" smtClean="0">
                <a:solidFill>
                  <a:schemeClr val="tx1"/>
                </a:solidFill>
                <a:effectLst/>
                <a:latin typeface="+mn-lt"/>
                <a:ea typeface="+mn-ea"/>
                <a:cs typeface="+mn-cs"/>
              </a:rPr>
              <a:t>مثال: </a:t>
            </a:r>
            <a:r>
              <a:rPr lang="ar-SA" sz="1200" kern="1200" dirty="0" smtClean="0">
                <a:solidFill>
                  <a:schemeClr val="tx1"/>
                </a:solidFill>
                <a:effectLst/>
                <a:latin typeface="+mn-lt"/>
                <a:ea typeface="+mn-ea"/>
                <a:cs typeface="+mn-cs"/>
              </a:rPr>
              <a:t>ترجیح داده می شودکه خطوط صاف و شکسته به صورت ممتد و دنباله دار دیده شود تا مقطع و تک تک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25</a:t>
            </a:fld>
            <a:endParaRPr lang="en-US"/>
          </a:p>
        </p:txBody>
      </p:sp>
    </p:spTree>
    <p:extLst>
      <p:ext uri="{BB962C8B-B14F-4D97-AF65-F5344CB8AC3E}">
        <p14:creationId xmlns:p14="http://schemas.microsoft.com/office/powerpoint/2010/main" val="286832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26</a:t>
            </a:fld>
            <a:endParaRPr lang="en-US"/>
          </a:p>
        </p:txBody>
      </p:sp>
    </p:spTree>
    <p:extLst>
      <p:ext uri="{BB962C8B-B14F-4D97-AF65-F5344CB8AC3E}">
        <p14:creationId xmlns:p14="http://schemas.microsoft.com/office/powerpoint/2010/main" val="143812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مثال:معمولا فرض می شود افرادی که لباس مرتب می پوشند کارکنان حرفه ای هستند بنابراین واکنش فرد نسبت به آنها توام با احترام است و افرادی که لباس کار می پوشند کارکنان سطوح پایین هستند.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28</a:t>
            </a:fld>
            <a:endParaRPr lang="en-US"/>
          </a:p>
        </p:txBody>
      </p:sp>
    </p:spTree>
    <p:extLst>
      <p:ext uri="{BB962C8B-B14F-4D97-AF65-F5344CB8AC3E}">
        <p14:creationId xmlns:p14="http://schemas.microsoft.com/office/powerpoint/2010/main" val="126084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sz="1200" b="1" dirty="0" smtClean="0"/>
              <a:t>انسانهایی که غنای درونی کمتر و به تبع آن خود باوری پائین تری دارند، تلاشهای بیشتری در جهت آرایش و ظاهرسازی انجام میدهند.</a:t>
            </a:r>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29</a:t>
            </a:fld>
            <a:endParaRPr lang="en-US"/>
          </a:p>
        </p:txBody>
      </p:sp>
    </p:spTree>
    <p:extLst>
      <p:ext uri="{BB962C8B-B14F-4D97-AF65-F5344CB8AC3E}">
        <p14:creationId xmlns:p14="http://schemas.microsoft.com/office/powerpoint/2010/main" val="2907989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مثال:معمولا فرض می شود افرادی که لباس مرتب می پوشند کارکنان حرفه ای هستند بنابراین واکنش فرد نسبت به آنها توام با احترام است و افرادی که لباس کار می پوشند کارکنان سطوح پایین هستند.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30</a:t>
            </a:fld>
            <a:endParaRPr lang="en-US"/>
          </a:p>
        </p:txBody>
      </p:sp>
    </p:spTree>
    <p:extLst>
      <p:ext uri="{BB962C8B-B14F-4D97-AF65-F5344CB8AC3E}">
        <p14:creationId xmlns:p14="http://schemas.microsoft.com/office/powerpoint/2010/main" val="860795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مثال :در یک مطالعه، سخنران را به صورت مکتوب به مخاطبان معرفی کردند. در برخی فرم ها او را بسیار خونگرم و دربرخی دیگر از فرم ها خونسرد توصیف کردند. هرچند که همه آنها سخنران را مشاهده می کردند ولی افرادی که فرم خونگرم را دریافت کرده بودند او را اجتماعی تر و محبوب تر می پنداشتند.</a:t>
            </a:r>
            <a:r>
              <a:rPr lang="fa-IR"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31</a:t>
            </a:fld>
            <a:endParaRPr lang="en-US"/>
          </a:p>
        </p:txBody>
      </p:sp>
    </p:spTree>
    <p:extLst>
      <p:ext uri="{BB962C8B-B14F-4D97-AF65-F5344CB8AC3E}">
        <p14:creationId xmlns:p14="http://schemas.microsoft.com/office/powerpoint/2010/main" val="325342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مثال:</a:t>
            </a:r>
            <a:r>
              <a:rPr lang="fa-IR"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سرخ پوستان آمریکایی رنگهایی مانند زرد،سبز زیتونی را که برای ما کاملا متمایز است و برای هر یک نام مخصوصی داریم ،تقریبا دریک زمینه رنگی قرار می دهند و </a:t>
            </a:r>
            <a:r>
              <a:rPr lang="fa-IR" sz="1200" b="1" kern="1200" dirty="0" smtClean="0">
                <a:solidFill>
                  <a:schemeClr val="tx1"/>
                </a:solidFill>
                <a:effectLst/>
                <a:latin typeface="+mn-lt"/>
                <a:ea typeface="+mn-ea"/>
                <a:cs typeface="+mn-cs"/>
              </a:rPr>
              <a:t>برعکس</a:t>
            </a:r>
            <a:r>
              <a:rPr lang="fa-IR" sz="1200" kern="1200" dirty="0" smtClean="0">
                <a:solidFill>
                  <a:schemeClr val="tx1"/>
                </a:solidFill>
                <a:effectLst/>
                <a:latin typeface="+mn-lt"/>
                <a:ea typeface="+mn-ea"/>
                <a:cs typeface="+mn-cs"/>
              </a:rPr>
              <a:t> در زبانهای لاتین تقسیمات رنگها به نحوی است که حتی رنگ سفید تقسیمات مختلفی نظیر سفید مات وسفیددرخشان پیدا می کند.</a:t>
            </a:r>
            <a:r>
              <a:rPr lang="fa-IR"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32</a:t>
            </a:fld>
            <a:endParaRPr lang="en-US"/>
          </a:p>
        </p:txBody>
      </p:sp>
    </p:spTree>
    <p:extLst>
      <p:ext uri="{BB962C8B-B14F-4D97-AF65-F5344CB8AC3E}">
        <p14:creationId xmlns:p14="http://schemas.microsoft.com/office/powerpoint/2010/main" val="690772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مثال:کودکان قفیر قطر سکه های پول رابیشتر از کودکان غنی ادراک می کنند.مثال:کودکان قفیر قطر سکه های پول رابیشتر از کودکان غنی ادراک می کنند. </a:t>
            </a:r>
            <a:endParaRPr lang="en-US" sz="1200" kern="1200" dirty="0" smtClean="0">
              <a:solidFill>
                <a:schemeClr val="tx1"/>
              </a:solidFill>
              <a:effectLst/>
              <a:latin typeface="+mn-lt"/>
              <a:ea typeface="+mn-ea"/>
              <a:cs typeface="+mn-cs"/>
            </a:endParaRPr>
          </a:p>
          <a:p>
            <a:pPr rt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33</a:t>
            </a:fld>
            <a:endParaRPr lang="en-US"/>
          </a:p>
        </p:txBody>
      </p:sp>
    </p:spTree>
    <p:extLst>
      <p:ext uri="{BB962C8B-B14F-4D97-AF65-F5344CB8AC3E}">
        <p14:creationId xmlns:p14="http://schemas.microsoft.com/office/powerpoint/2010/main" val="39836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kern="1200" dirty="0" smtClean="0">
                <a:solidFill>
                  <a:schemeClr val="tx1"/>
                </a:solidFill>
                <a:effectLst/>
                <a:latin typeface="+mn-lt"/>
                <a:ea typeface="+mn-ea"/>
                <a:cs typeface="+mn-cs"/>
              </a:rPr>
              <a:t>ویژگیهای فردی انسان بر نگرش او نسبت به دیگران موثر است به عنوان مثال افراد اجتماعی، دیگران را خونگرم می بینند.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هنگامی که انسان خود راشناخت، می تواند ویژگیهای خود را به دقت تشریح کند و دیگران را با دقت بیشتری بشناسد.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هنگامی که شخصی پذیرای خود بوده و تصویر مثبتی از خود داشته باشد،ویژگیهای مطلوبی را نیز در دیگران می بیند </a:t>
            </a:r>
            <a:r>
              <a:rPr lang="fa-IR" sz="1200" b="1" kern="1200" dirty="0" smtClean="0">
                <a:solidFill>
                  <a:schemeClr val="tx1"/>
                </a:solidFill>
                <a:effectLst/>
                <a:latin typeface="+mn-lt"/>
                <a:ea typeface="+mn-ea"/>
                <a:cs typeface="+mn-cs"/>
              </a:rPr>
              <a:t>اما </a:t>
            </a:r>
            <a:r>
              <a:rPr lang="fa-IR" sz="1200" kern="1200" dirty="0" smtClean="0">
                <a:solidFill>
                  <a:schemeClr val="tx1"/>
                </a:solidFill>
                <a:effectLst/>
                <a:latin typeface="+mn-lt"/>
                <a:ea typeface="+mn-ea"/>
                <a:cs typeface="+mn-cs"/>
              </a:rPr>
              <a:t>در افراد بدبین نسبت به دیگران، پدیده ”</a:t>
            </a:r>
            <a:r>
              <a:rPr lang="fa-IR" sz="1200" b="1" kern="1200" dirty="0" smtClean="0">
                <a:solidFill>
                  <a:schemeClr val="tx1"/>
                </a:solidFill>
                <a:effectLst/>
                <a:latin typeface="+mn-lt"/>
                <a:ea typeface="+mn-ea"/>
                <a:cs typeface="+mn-cs"/>
              </a:rPr>
              <a:t>حرکت مارپیچ علیه مقاصد خویش“ </a:t>
            </a:r>
            <a:r>
              <a:rPr lang="fa-IR" sz="1200" kern="1200" dirty="0" smtClean="0">
                <a:solidFill>
                  <a:schemeClr val="tx1"/>
                </a:solidFill>
                <a:effectLst/>
                <a:latin typeface="+mn-lt"/>
                <a:ea typeface="+mn-ea"/>
                <a:cs typeface="+mn-cs"/>
              </a:rPr>
              <a:t>به وجود می آید. این افراد به دلیل کم احترامی نسبت به خود و دیگران، مرتکب خطای جدی در ادراکاتش می شود هر چیزی را تهدید کننده می بیند و در نتیجه ی ادراکات نادرست، ضعف احترام به خود را تقویت می کند.</a:t>
            </a:r>
            <a:r>
              <a:rPr lang="fa-IR" sz="1200" b="1" kern="1200" dirty="0" smtClean="0">
                <a:solidFill>
                  <a:schemeClr val="tx1"/>
                </a:solidFill>
                <a:effectLst/>
                <a:latin typeface="+mn-lt"/>
                <a:ea typeface="+mn-ea"/>
                <a:cs typeface="+mn-cs"/>
              </a:rPr>
              <a:t> </a:t>
            </a:r>
          </a:p>
          <a:p>
            <a:pPr lvl="0" algn="r" rtl="1"/>
            <a:endParaRPr lang="fa-IR" sz="1200" b="1"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جبران خلیل جبران در کتاب پیامبر و دیوانه حکایت بسیار جالبی را نقل میکند: «روزی روباهی عزم شکار کرده به سایه بلند خود در اثر تابش مایل خورشید صبح گاهی نگاه میکند و با خود می گوید؛ امروز یک فیل شکار می کنم. تا ظهر که خورشید به سقف آسمان رسیده چیزی به چنگ روباه نمی آید، روباه به سایه کوتاه خود که در اثر تابش عمود خورشید به زور دیده میشود نگاه می کند و با خود می گوید؛ اگر خرگوشی هم بتوانم شکار کنم بد نیست».</a:t>
            </a:r>
            <a:endParaRPr lang="en-US" sz="1200" kern="1200" dirty="0" smtClean="0">
              <a:solidFill>
                <a:schemeClr val="tx1"/>
              </a:solidFill>
              <a:effectLst/>
              <a:latin typeface="+mn-lt"/>
              <a:ea typeface="+mn-ea"/>
              <a:cs typeface="+mn-cs"/>
            </a:endParaRPr>
          </a:p>
          <a:p>
            <a:pPr lvl="0" algn="r" rtl="1"/>
            <a:endParaRPr lang="en-US" sz="1200" kern="1200" dirty="0" smtClean="0">
              <a:solidFill>
                <a:schemeClr val="tx1"/>
              </a:solidFill>
              <a:effectLst/>
              <a:latin typeface="+mn-lt"/>
              <a:ea typeface="+mn-ea"/>
              <a:cs typeface="+mn-cs"/>
            </a:endParaRPr>
          </a:p>
          <a:p>
            <a:pPr algn="r" rt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34</a:t>
            </a:fld>
            <a:endParaRPr lang="en-US"/>
          </a:p>
        </p:txBody>
      </p:sp>
    </p:spTree>
    <p:extLst>
      <p:ext uri="{BB962C8B-B14F-4D97-AF65-F5344CB8AC3E}">
        <p14:creationId xmlns:p14="http://schemas.microsoft.com/office/powerpoint/2010/main" val="2412496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35</a:t>
            </a:fld>
            <a:endParaRPr lang="en-US"/>
          </a:p>
        </p:txBody>
      </p:sp>
    </p:spTree>
    <p:extLst>
      <p:ext uri="{BB962C8B-B14F-4D97-AF65-F5344CB8AC3E}">
        <p14:creationId xmlns:p14="http://schemas.microsoft.com/office/powerpoint/2010/main" val="134044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5</a:t>
            </a:fld>
            <a:endParaRPr lang="en-US"/>
          </a:p>
        </p:txBody>
      </p:sp>
    </p:spTree>
    <p:extLst>
      <p:ext uri="{BB962C8B-B14F-4D97-AF65-F5344CB8AC3E}">
        <p14:creationId xmlns:p14="http://schemas.microsoft.com/office/powerpoint/2010/main" val="199225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36</a:t>
            </a:fld>
            <a:endParaRPr lang="en-US"/>
          </a:p>
        </p:txBody>
      </p:sp>
    </p:spTree>
    <p:extLst>
      <p:ext uri="{BB962C8B-B14F-4D97-AF65-F5344CB8AC3E}">
        <p14:creationId xmlns:p14="http://schemas.microsoft.com/office/powerpoint/2010/main" val="9938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37</a:t>
            </a:fld>
            <a:endParaRPr lang="en-US"/>
          </a:p>
        </p:txBody>
      </p:sp>
    </p:spTree>
    <p:extLst>
      <p:ext uri="{BB962C8B-B14F-4D97-AF65-F5344CB8AC3E}">
        <p14:creationId xmlns:p14="http://schemas.microsoft.com/office/powerpoint/2010/main" val="343111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چند</a:t>
            </a:r>
            <a:r>
              <a:rPr lang="fa-IR" sz="1200" kern="1200" baseline="0" dirty="0" smtClean="0">
                <a:solidFill>
                  <a:schemeClr val="tx1"/>
                </a:solidFill>
                <a:effectLst/>
                <a:latin typeface="+mn-lt"/>
                <a:ea typeface="+mn-ea"/>
                <a:cs typeface="+mn-cs"/>
              </a:rPr>
              <a:t> مثال : </a:t>
            </a:r>
          </a:p>
          <a:p>
            <a:pPr algn="r" rtl="1"/>
            <a:r>
              <a:rPr lang="fa-IR" sz="1200" kern="1200" dirty="0" smtClean="0">
                <a:solidFill>
                  <a:schemeClr val="tx1"/>
                </a:solidFill>
                <a:effectLst/>
                <a:latin typeface="+mn-lt"/>
                <a:ea typeface="+mn-ea"/>
                <a:cs typeface="+mn-cs"/>
              </a:rPr>
              <a:t>افرادی که برای مدت زمانی از غذا محروم بوده اند، نسبت به کسانی که به تازگی غذا خورده اند، چیز های خوراکی بیشتری را در تصاویر می بینند.</a:t>
            </a:r>
            <a:br>
              <a:rPr lang="fa-IR"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 هنگامی که آدمی خشمگین است اظهار نظرهای ساده را تهدید کننده ادراک می کند.</a:t>
            </a:r>
          </a:p>
          <a:p>
            <a:pPr lvl="0" algn="r" rtl="1"/>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  زمانیکه آدمی هراسناک است، چالشهای جزیی می تواند کاملا ازآنچه که هست بزرگتر جلوه کند.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38</a:t>
            </a:fld>
            <a:endParaRPr lang="en-US"/>
          </a:p>
        </p:txBody>
      </p:sp>
    </p:spTree>
    <p:extLst>
      <p:ext uri="{BB962C8B-B14F-4D97-AF65-F5344CB8AC3E}">
        <p14:creationId xmlns:p14="http://schemas.microsoft.com/office/powerpoint/2010/main" val="3820371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چند</a:t>
            </a:r>
            <a:r>
              <a:rPr lang="fa-IR" sz="1200" kern="1200" baseline="0" dirty="0" smtClean="0">
                <a:solidFill>
                  <a:schemeClr val="tx1"/>
                </a:solidFill>
                <a:effectLst/>
                <a:latin typeface="+mn-lt"/>
                <a:ea typeface="+mn-ea"/>
                <a:cs typeface="+mn-cs"/>
              </a:rPr>
              <a:t> مثال : </a:t>
            </a:r>
          </a:p>
          <a:p>
            <a:pPr algn="r" rtl="1"/>
            <a:r>
              <a:rPr lang="fa-IR" sz="1200" kern="1200" dirty="0" smtClean="0">
                <a:solidFill>
                  <a:schemeClr val="tx1"/>
                </a:solidFill>
                <a:effectLst/>
                <a:latin typeface="+mn-lt"/>
                <a:ea typeface="+mn-ea"/>
                <a:cs typeface="+mn-cs"/>
              </a:rPr>
              <a:t>افرادی که برای مدت زمانی از غذا محروم بوده اند، نسبت به کسانی که به تازگی غذا خورده اند، چیز های خوراکی بیشتری را در تصاویر می بینند.</a:t>
            </a:r>
            <a:br>
              <a:rPr lang="fa-IR"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 هنگامی که آدمی خشمگین است اظهار نظرهای ساده را تهدید کننده ادراک می کند.</a:t>
            </a:r>
          </a:p>
          <a:p>
            <a:pPr lvl="0" algn="r" rtl="1"/>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  زمانیکه آدمی هراسناک است، چالشهای جزیی می تواند کاملا ازآنچه که هست بزرگتر جلوه کند.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39</a:t>
            </a:fld>
            <a:endParaRPr lang="en-US"/>
          </a:p>
        </p:txBody>
      </p:sp>
    </p:spTree>
    <p:extLst>
      <p:ext uri="{BB962C8B-B14F-4D97-AF65-F5344CB8AC3E}">
        <p14:creationId xmlns:p14="http://schemas.microsoft.com/office/powerpoint/2010/main" val="1225470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40</a:t>
            </a:fld>
            <a:endParaRPr lang="en-US"/>
          </a:p>
        </p:txBody>
      </p:sp>
    </p:spTree>
    <p:extLst>
      <p:ext uri="{BB962C8B-B14F-4D97-AF65-F5344CB8AC3E}">
        <p14:creationId xmlns:p14="http://schemas.microsoft.com/office/powerpoint/2010/main" val="1971892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r" rtl="1"/>
            <a:r>
              <a:rPr lang="fa-IR" sz="1200" b="1" u="sng" kern="1200" dirty="0" smtClean="0">
                <a:solidFill>
                  <a:schemeClr val="tx1"/>
                </a:solidFill>
                <a:effectLst/>
                <a:latin typeface="+mn-lt"/>
                <a:ea typeface="+mn-ea"/>
                <a:cs typeface="+mn-cs"/>
              </a:rPr>
              <a:t>خطاهای</a:t>
            </a:r>
            <a:r>
              <a:rPr lang="fa-IR" sz="1200" b="1" u="sng" kern="1200" baseline="0" dirty="0" smtClean="0">
                <a:solidFill>
                  <a:schemeClr val="tx1"/>
                </a:solidFill>
                <a:effectLst/>
                <a:latin typeface="+mn-lt"/>
                <a:ea typeface="+mn-ea"/>
                <a:cs typeface="+mn-cs"/>
              </a:rPr>
              <a:t> بینایی : </a:t>
            </a:r>
          </a:p>
          <a:p>
            <a:pPr lvl="1" algn="r" rtl="1"/>
            <a:r>
              <a:rPr lang="fa-IR" sz="1200" b="1" u="sng" kern="1200" dirty="0" smtClean="0">
                <a:solidFill>
                  <a:schemeClr val="tx1"/>
                </a:solidFill>
                <a:effectLst/>
                <a:latin typeface="+mn-lt"/>
                <a:ea typeface="+mn-ea"/>
                <a:cs typeface="+mn-cs"/>
              </a:rPr>
              <a:t>اندازه و فاصله دو خط عمودی و افقی</a:t>
            </a:r>
            <a:r>
              <a:rPr lang="fa-IR" sz="1200" b="1"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اگر طول دو پاره خط عمودی و افقی کاملا مساوی باشد،خط عمودی، بزرگتر و بلندتر از خط افقی به نظر می رسد.</a:t>
            </a:r>
            <a:endParaRPr lang="en-US" sz="1100" kern="1200" dirty="0" smtClean="0">
              <a:solidFill>
                <a:schemeClr val="tx1"/>
              </a:solidFill>
              <a:effectLst/>
              <a:latin typeface="+mn-lt"/>
              <a:ea typeface="+mn-ea"/>
              <a:cs typeface="+mn-cs"/>
            </a:endParaRPr>
          </a:p>
          <a:p>
            <a:pPr lvl="1" algn="r" rtl="1"/>
            <a:r>
              <a:rPr lang="en-US" sz="1200" kern="1200" dirty="0" smtClean="0">
                <a:solidFill>
                  <a:schemeClr val="tx1"/>
                </a:solidFill>
                <a:effectLst/>
                <a:latin typeface="+mn-lt"/>
                <a:ea typeface="+mn-ea"/>
                <a:cs typeface="+mn-cs"/>
              </a:rPr>
              <a:t> </a:t>
            </a:r>
            <a:r>
              <a:rPr lang="fa-IR" sz="1200" b="1" u="sng" kern="1200" dirty="0" smtClean="0">
                <a:solidFill>
                  <a:schemeClr val="tx1"/>
                </a:solidFill>
                <a:effectLst/>
                <a:latin typeface="+mn-lt"/>
                <a:ea typeface="+mn-ea"/>
                <a:cs typeface="+mn-cs"/>
              </a:rPr>
              <a:t>فضای بسته و باز</a:t>
            </a:r>
            <a:r>
              <a:rPr lang="fa-IR" sz="1200" b="1" kern="1200" dirty="0" smtClean="0">
                <a:solidFill>
                  <a:schemeClr val="tx1"/>
                </a:solidFill>
                <a:effectLst/>
                <a:latin typeface="+mn-lt"/>
                <a:ea typeface="+mn-ea"/>
                <a:cs typeface="+mn-cs"/>
              </a:rPr>
              <a:t>:</a:t>
            </a:r>
            <a:r>
              <a:rPr lang="fa-IR" sz="1200" kern="1200" dirty="0" smtClean="0">
                <a:solidFill>
                  <a:schemeClr val="tx1"/>
                </a:solidFill>
                <a:effectLst/>
                <a:latin typeface="+mn-lt"/>
                <a:ea typeface="+mn-ea"/>
                <a:cs typeface="+mn-cs"/>
              </a:rPr>
              <a:t> از دو فضای هندسی و یا دو سطح مساوی (مثلا مربع)،آنکه یک ضلعش باز باشد بزرگتر نشان داده می شود.</a:t>
            </a:r>
          </a:p>
          <a:p>
            <a:pPr marL="457200" marR="0" lvl="1" indent="0" algn="r" defTabSz="914400" rtl="1" eaLnBrk="1" fontAlgn="auto" latinLnBrk="0" hangingPunct="1">
              <a:lnSpc>
                <a:spcPct val="100000"/>
              </a:lnSpc>
              <a:spcBef>
                <a:spcPts val="0"/>
              </a:spcBef>
              <a:spcAft>
                <a:spcPts val="0"/>
              </a:spcAft>
              <a:buClrTx/>
              <a:buSzTx/>
              <a:buFontTx/>
              <a:buNone/>
              <a:tabLst/>
              <a:defRPr/>
            </a:pPr>
            <a:r>
              <a:rPr lang="fa-IR" sz="1100" b="1" u="sng" kern="1200" dirty="0" smtClean="0">
                <a:solidFill>
                  <a:schemeClr val="tx1"/>
                </a:solidFill>
                <a:effectLst/>
                <a:latin typeface="+mn-lt"/>
                <a:ea typeface="+mn-ea"/>
                <a:cs typeface="+mn-cs"/>
              </a:rPr>
              <a:t>فضای خالی و پر:</a:t>
            </a:r>
            <a:r>
              <a:rPr lang="fa-IR" sz="1100" kern="1200" dirty="0" smtClean="0">
                <a:solidFill>
                  <a:schemeClr val="tx1"/>
                </a:solidFill>
                <a:effectLst/>
                <a:latin typeface="+mn-lt"/>
                <a:ea typeface="+mn-ea"/>
                <a:cs typeface="+mn-cs"/>
              </a:rPr>
              <a:t> فضای پر یا هاشور زده،از فضای خالی بزرگتر به نظر می رسد.همچنین سطوح دارای خطوط عمودی و موازی یکدیگر، بلندتر از سطحی که دارای راه و یا خطوط افقی است به نظر می آید.</a:t>
            </a:r>
            <a:endParaRPr lang="en-US" sz="1050" kern="1200" dirty="0" smtClean="0">
              <a:solidFill>
                <a:schemeClr val="tx1"/>
              </a:solidFill>
              <a:effectLst/>
              <a:latin typeface="+mn-lt"/>
              <a:ea typeface="+mn-ea"/>
              <a:cs typeface="+mn-cs"/>
            </a:endParaRPr>
          </a:p>
          <a:p>
            <a:pPr lvl="1" algn="r" rtl="1"/>
            <a:r>
              <a:rPr lang="fa-IR" sz="1200" b="1" u="sng" kern="1200" dirty="0" smtClean="0">
                <a:solidFill>
                  <a:schemeClr val="tx1"/>
                </a:solidFill>
                <a:effectLst/>
                <a:latin typeface="+mn-lt"/>
                <a:ea typeface="+mn-ea"/>
                <a:cs typeface="+mn-cs"/>
              </a:rPr>
              <a:t>مجاورت اشکال</a:t>
            </a:r>
            <a:r>
              <a:rPr lang="fa-IR" sz="1200" b="1" kern="1200" dirty="0" smtClean="0">
                <a:solidFill>
                  <a:schemeClr val="tx1"/>
                </a:solidFill>
                <a:effectLst/>
                <a:latin typeface="+mn-lt"/>
                <a:ea typeface="+mn-ea"/>
                <a:cs typeface="+mn-cs"/>
              </a:rPr>
              <a:t>:</a:t>
            </a:r>
            <a:r>
              <a:rPr lang="fa-IR" sz="1200" kern="1200" dirty="0" smtClean="0">
                <a:solidFill>
                  <a:schemeClr val="tx1"/>
                </a:solidFill>
                <a:effectLst/>
                <a:latin typeface="+mn-lt"/>
                <a:ea typeface="+mn-ea"/>
                <a:cs typeface="+mn-cs"/>
              </a:rPr>
              <a:t> از دو شکل اعم از دایره و یا هر شکل هندسی دیگر،که دارای سطح مساوی هستند، سطحی که در مجاورت شکل بزرگ ترباشد و یا به وسیله سطوح بزرگتر محاط شده باشد،کوچکتر از شکلی به نظر میرسد که در مجاورت شکل کوچک تر باشد.</a:t>
            </a:r>
            <a:r>
              <a:rPr lang="fa-IR" sz="1200" b="1" u="sng"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lgn="r" rtl="1"/>
            <a:r>
              <a:rPr lang="fa-IR" sz="1200" b="1" u="sng" kern="1200" dirty="0" smtClean="0">
                <a:solidFill>
                  <a:schemeClr val="tx1"/>
                </a:solidFill>
                <a:effectLst/>
                <a:latin typeface="+mn-lt"/>
                <a:ea typeface="+mn-ea"/>
                <a:cs typeface="+mn-cs"/>
              </a:rPr>
              <a:t>برتری اشکال هندسی:</a:t>
            </a:r>
            <a:r>
              <a:rPr lang="fa-IR" sz="1200" kern="1200" dirty="0" smtClean="0">
                <a:solidFill>
                  <a:schemeClr val="tx1"/>
                </a:solidFill>
                <a:effectLst/>
                <a:latin typeface="+mn-lt"/>
                <a:ea typeface="+mn-ea"/>
                <a:cs typeface="+mn-cs"/>
              </a:rPr>
              <a:t> اندازه و نوع اشکال در جلب توجه و ادراک اولیه موثر است. به عنوان مثال از سه شکل دایره ،لوزی و مثلث، ابتدا دایره بعد لوزی و بعد مثلث مورد توجه قرار می گیرد.</a:t>
            </a:r>
            <a:r>
              <a:rPr lang="fa-IR" sz="1200" b="1" u="sng"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41</a:t>
            </a:fld>
            <a:endParaRPr lang="en-US"/>
          </a:p>
        </p:txBody>
      </p:sp>
    </p:spTree>
    <p:extLst>
      <p:ext uri="{BB962C8B-B14F-4D97-AF65-F5344CB8AC3E}">
        <p14:creationId xmlns:p14="http://schemas.microsoft.com/office/powerpoint/2010/main" val="2985366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خطای تیچنر- دو دایره ی مرکز شکلها با هم برابرند.</a:t>
            </a:r>
            <a:endParaRPr lang="en-US" sz="1200" dirty="0" smtClean="0"/>
          </a:p>
          <a:p>
            <a:pPr algn="r" rtl="1"/>
            <a:endParaRPr lang="fa-IR" sz="1200" dirty="0" smtClean="0"/>
          </a:p>
          <a:p>
            <a:pPr algn="r" rtl="1"/>
            <a:r>
              <a:rPr lang="fa-IR" sz="1200" dirty="0" smtClean="0"/>
              <a:t>خطای هرینگ- دو خطی که شعاعهای متقارن متحد المرکزی را قطع کنند با هم موازیند</a:t>
            </a:r>
            <a:r>
              <a:rPr lang="fa-IR" sz="1200" b="1" dirty="0" smtClean="0"/>
              <a:t> </a:t>
            </a:r>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42</a:t>
            </a:fld>
            <a:endParaRPr lang="en-US"/>
          </a:p>
        </p:txBody>
      </p:sp>
    </p:spTree>
    <p:extLst>
      <p:ext uri="{BB962C8B-B14F-4D97-AF65-F5344CB8AC3E}">
        <p14:creationId xmlns:p14="http://schemas.microsoft.com/office/powerpoint/2010/main" val="363278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خطای پونزو- دوخط زرد با هم برابرند</a:t>
            </a:r>
            <a:endParaRPr lang="en-US" sz="1200" dirty="0" smtClean="0"/>
          </a:p>
          <a:p>
            <a:pPr algn="r" rtl="1"/>
            <a:endParaRPr lang="fa-IR" sz="1200" kern="1200" dirty="0" smtClean="0">
              <a:solidFill>
                <a:schemeClr val="tx1"/>
              </a:solidFill>
              <a:effectLst/>
              <a:latin typeface="+mn-lt"/>
              <a:ea typeface="+mn-ea"/>
              <a:cs typeface="+mn-cs"/>
            </a:endParaRPr>
          </a:p>
          <a:p>
            <a:pPr algn="r"/>
            <a:r>
              <a:rPr lang="fa-IR" sz="1200" dirty="0" smtClean="0"/>
              <a:t>خطای پوگاندروف - پاره خط هایی که دو خط عمودی </a:t>
            </a:r>
          </a:p>
          <a:p>
            <a:pPr algn="r"/>
            <a:r>
              <a:rPr lang="fa-IR" sz="1200" dirty="0" smtClean="0"/>
              <a:t>موازی راقطع می کنند در یک امتداد قرار دارند</a:t>
            </a:r>
            <a:endParaRPr lang="en-US" sz="1200" dirty="0" smtClean="0"/>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43</a:t>
            </a:fld>
            <a:endParaRPr lang="en-US"/>
          </a:p>
        </p:txBody>
      </p:sp>
    </p:spTree>
    <p:extLst>
      <p:ext uri="{BB962C8B-B14F-4D97-AF65-F5344CB8AC3E}">
        <p14:creationId xmlns:p14="http://schemas.microsoft.com/office/powerpoint/2010/main" val="2311955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خطای زولنر-  (آیا این خط ها راست هستند یا کج) محورهایی که با خطوط کوتاه ومتقارن، هاشور زده شده است، باهم موازیند.</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dirty="0" smtClean="0"/>
          </a:p>
          <a:p>
            <a:pPr algn="r"/>
            <a:r>
              <a:rPr lang="fa-IR" sz="1200" dirty="0" smtClean="0"/>
              <a:t>خطای دلبوف – دایره های آ و ب با هم مساوی اند .</a:t>
            </a:r>
            <a:endParaRPr lang="en-US" sz="1200" dirty="0" smtClean="0"/>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44</a:t>
            </a:fld>
            <a:endParaRPr lang="en-US"/>
          </a:p>
        </p:txBody>
      </p:sp>
    </p:spTree>
    <p:extLst>
      <p:ext uri="{BB962C8B-B14F-4D97-AF65-F5344CB8AC3E}">
        <p14:creationId xmlns:p14="http://schemas.microsoft.com/office/powerpoint/2010/main" val="3657485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t>خطای مولر ولایر- دو خط محدود به پیکانهای باز و بسته با هم برابرند</a:t>
            </a:r>
            <a:r>
              <a:rPr lang="ar-SA" sz="1200" b="1" dirty="0" smtClean="0"/>
              <a:t> </a:t>
            </a:r>
            <a:endParaRPr lang="en-US" sz="1200" dirty="0" smtClean="0"/>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45</a:t>
            </a:fld>
            <a:endParaRPr lang="en-US"/>
          </a:p>
        </p:txBody>
      </p:sp>
    </p:spTree>
    <p:extLst>
      <p:ext uri="{BB962C8B-B14F-4D97-AF65-F5344CB8AC3E}">
        <p14:creationId xmlns:p14="http://schemas.microsoft.com/office/powerpoint/2010/main" val="49738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rgbClr val="C00000"/>
                </a:solidFill>
                <a:effectLst/>
                <a:latin typeface="+mn-lt"/>
                <a:ea typeface="+mn-ea"/>
                <a:cs typeface="+mn-cs"/>
              </a:rPr>
              <a:t>مثال: شهری بود که مردمش، فیل ندیده بودند، از هندوستان فیل آوردند و مردم به تماشای</a:t>
            </a:r>
          </a:p>
          <a:p>
            <a:pPr marL="0" marR="0" indent="0" algn="just"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rgbClr val="C00000"/>
                </a:solidFill>
                <a:effectLst/>
                <a:latin typeface="+mn-lt"/>
                <a:ea typeface="+mn-ea"/>
                <a:cs typeface="+mn-cs"/>
              </a:rPr>
              <a:t> فیل آمدند، (در برخی داستانها نقل شده که افرادی که برای دیدن فیل آمده اند کور بوده اند) لیکن چون در تاریکی به دیدن او آمده بودند به ناچار هر کسی از طریق لمس کردن به توصیف فیل پرداخت، یکی دستش به خرطوم فیل رسید و گفت: «فیل همچون لوله بزرگی است»، دیگری گوش فیل را به دست گرفت، گفت: «فیل مثل بادبزن است»، یکی پای فیل را دست کشید و گفت: «فیل مثل ستون است»، کسی دیگر پشت فیل را لمس کرد، و گفت: «فیل مانند تخت خواب است»، آنها وقتی نام فیل را می شنیدند هر کدام گمان میکردند که همان است که تصور کرده اند.</a:t>
            </a:r>
            <a:endParaRPr lang="en-US" sz="1200" b="1" kern="1200" dirty="0" smtClean="0">
              <a:solidFill>
                <a:srgbClr val="C00000"/>
              </a:solidFill>
              <a:effectLst/>
              <a:latin typeface="+mn-lt"/>
              <a:ea typeface="+mn-ea"/>
              <a:cs typeface="+mn-cs"/>
            </a:endParaRPr>
          </a:p>
          <a:p>
            <a:pPr algn="r"/>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6</a:t>
            </a:fld>
            <a:endParaRPr lang="en-US"/>
          </a:p>
        </p:txBody>
      </p:sp>
    </p:spTree>
    <p:extLst>
      <p:ext uri="{BB962C8B-B14F-4D97-AF65-F5344CB8AC3E}">
        <p14:creationId xmlns:p14="http://schemas.microsoft.com/office/powerpoint/2010/main" val="1201821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مثال: با اینکه صدا از یک بلندگو که در بالای پرده قرار دارد به گوش می رسد ولی ما صدا را از دهان بازیگران  وعروسکها می شنویم.</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46</a:t>
            </a:fld>
            <a:endParaRPr lang="en-US"/>
          </a:p>
        </p:txBody>
      </p:sp>
    </p:spTree>
    <p:extLst>
      <p:ext uri="{BB962C8B-B14F-4D97-AF65-F5344CB8AC3E}">
        <p14:creationId xmlns:p14="http://schemas.microsoft.com/office/powerpoint/2010/main" val="4263329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u="sng" kern="1200" dirty="0" smtClean="0">
                <a:solidFill>
                  <a:schemeClr val="tx1"/>
                </a:solidFill>
                <a:effectLst/>
                <a:latin typeface="+mn-lt"/>
                <a:ea typeface="+mn-ea"/>
                <a:cs typeface="+mn-cs"/>
              </a:rPr>
              <a:t>مثال برای خطاهای</a:t>
            </a:r>
            <a:r>
              <a:rPr lang="fa-IR" sz="1200" u="sng" kern="1200" baseline="0" dirty="0" smtClean="0">
                <a:solidFill>
                  <a:schemeClr val="tx1"/>
                </a:solidFill>
                <a:effectLst/>
                <a:latin typeface="+mn-lt"/>
                <a:ea typeface="+mn-ea"/>
                <a:cs typeface="+mn-cs"/>
              </a:rPr>
              <a:t> زمان و مکان:</a:t>
            </a:r>
            <a:r>
              <a:rPr lang="fa-IR" sz="1200" kern="1200" baseline="0" dirty="0" smtClean="0">
                <a:solidFill>
                  <a:schemeClr val="tx1"/>
                </a:solidFill>
                <a:effectLst/>
                <a:latin typeface="+mn-lt"/>
                <a:ea typeface="+mn-ea"/>
                <a:cs typeface="+mn-cs"/>
              </a:rPr>
              <a:t> ی</a:t>
            </a:r>
            <a:r>
              <a:rPr lang="fa-IR" sz="1200" kern="1200" dirty="0" smtClean="0">
                <a:solidFill>
                  <a:schemeClr val="tx1"/>
                </a:solidFill>
                <a:effectLst/>
                <a:latin typeface="+mn-lt"/>
                <a:ea typeface="+mn-ea"/>
                <a:cs typeface="+mn-cs"/>
              </a:rPr>
              <a:t>ک ساعت انتظار خیلی طولانی تر ازیک ساعت که مشغول کار هستیم به نظر می آید.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اگر به طور همزمان به دو نقطه از بدن ضربه وارد شود،دو ضربه را در یک نقطه ادراک می کنیم.</a:t>
            </a:r>
          </a:p>
          <a:p>
            <a:pPr lvl="0" algn="r" rtl="1"/>
            <a:endParaRPr lang="fa-IR" sz="1200" kern="1200" dirty="0" smtClean="0">
              <a:solidFill>
                <a:schemeClr val="tx1"/>
              </a:solidFill>
              <a:effectLst/>
              <a:latin typeface="+mn-lt"/>
              <a:ea typeface="+mn-ea"/>
              <a:cs typeface="+mn-cs"/>
            </a:endParaRPr>
          </a:p>
          <a:p>
            <a:pPr lvl="0" algn="r" rtl="1"/>
            <a:r>
              <a:rPr lang="fa-IR" sz="1200" u="sng" kern="1200" dirty="0" smtClean="0">
                <a:solidFill>
                  <a:schemeClr val="tx1"/>
                </a:solidFill>
                <a:effectLst/>
                <a:latin typeface="+mn-lt"/>
                <a:ea typeface="+mn-ea"/>
                <a:cs typeface="+mn-cs"/>
              </a:rPr>
              <a:t>مثال برای خطاهای حرکتی:</a:t>
            </a:r>
            <a:r>
              <a:rPr lang="fa-IR" sz="1200" kern="1200" dirty="0" smtClean="0">
                <a:solidFill>
                  <a:schemeClr val="tx1"/>
                </a:solidFill>
                <a:effectLst/>
                <a:latin typeface="+mn-lt"/>
                <a:ea typeface="+mn-ea"/>
                <a:cs typeface="+mn-cs"/>
              </a:rPr>
              <a:t> در نمایش یک فیلم اگرچه تصویر ها و عکسها به صورت متوالی و با فاصله 24عدد در یک ثانیه نشان داده می شود ولی این تصاویر متحرک ، ادراک می شوند.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اگر دو لامپ را به تناوب با فاصله زمانی و مکانی مناسب روشن و خاموش کنیم ، یک شعاع نورانی را از سمتی به سمت دیگر ادراک می کنیم(پدیده فای)</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ابرهای آسمان به طور پراکنده به عنوان صحنه دید ثابت و ماه در پشت آن متحرک به نظر می رسد.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هنگامیکه دو قطار با سرعتی متفاوت از کنار یکدیگر عبور می کنند و یا اینکه قطاری که ما در آن جای داریم در حال حرکت  ودیگری متوقف باشد احساس می کنیم که قطاری که متوقف است ، در حال حرکت است(حرکت القایی) </a:t>
            </a:r>
          </a:p>
          <a:p>
            <a:pPr lvl="0" algn="r" rtl="1"/>
            <a:endParaRPr lang="fa-IR" sz="1200" kern="1200" dirty="0" smtClean="0">
              <a:solidFill>
                <a:schemeClr val="tx1"/>
              </a:solidFill>
              <a:effectLst/>
              <a:latin typeface="+mn-lt"/>
              <a:ea typeface="+mn-ea"/>
              <a:cs typeface="+mn-cs"/>
            </a:endParaRPr>
          </a:p>
          <a:p>
            <a:pPr lvl="0" algn="r" rtl="1"/>
            <a:r>
              <a:rPr lang="fa-IR" sz="1200" u="sng" kern="1200" dirty="0" smtClean="0">
                <a:solidFill>
                  <a:schemeClr val="tx1"/>
                </a:solidFill>
                <a:effectLst/>
                <a:latin typeface="+mn-lt"/>
                <a:ea typeface="+mn-ea"/>
                <a:cs typeface="+mn-cs"/>
              </a:rPr>
              <a:t>مثال برای خطاهای</a:t>
            </a:r>
            <a:r>
              <a:rPr lang="fa-IR" sz="1200" u="sng" kern="1200" baseline="0" dirty="0" smtClean="0">
                <a:solidFill>
                  <a:schemeClr val="tx1"/>
                </a:solidFill>
                <a:effectLst/>
                <a:latin typeface="+mn-lt"/>
                <a:ea typeface="+mn-ea"/>
                <a:cs typeface="+mn-cs"/>
              </a:rPr>
              <a:t> وزن:</a:t>
            </a:r>
            <a:r>
              <a:rPr lang="fa-IR" sz="1200" kern="1200" dirty="0" smtClean="0">
                <a:solidFill>
                  <a:schemeClr val="tx1"/>
                </a:solidFill>
                <a:effectLst/>
                <a:latin typeface="+mn-lt"/>
                <a:ea typeface="+mn-ea"/>
                <a:cs typeface="+mn-cs"/>
              </a:rPr>
              <a:t> در تخمین وزن و سنجش مقادیر، بنا به موقعیت و حالتی که در آن هستیم و شکل شئ مورد تخمین ، دچار خطای ادراکی می شویم. مثال:</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خطای دمور- دمور ضمن آزمایشی نشان داد که اگر دو وزنه که از لحاظ حجم متفاوت ولی از نظر وزن با هم مساویند، برای تخمین به فردی بدهیم که به طور همزمان و متوالی با یک دست تخمین بزند ، به نظر او،آن که حجمش بیشتر است سنگین تر است.</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علت : در اثر تجربه از حجم بیشتر انتظار سنگینی بیشتری می رود، به همین دلیل   کودکان که</a:t>
            </a:r>
            <a:r>
              <a:rPr lang="fa-IR" sz="1200" b="1"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تجربه کمتری از حجم و وزن دارند دچار چنین خطایی نمی شوند.</a:t>
            </a:r>
            <a:endParaRPr lang="en-US" sz="1200" kern="1200" dirty="0" smtClean="0">
              <a:solidFill>
                <a:schemeClr val="tx1"/>
              </a:solidFill>
              <a:effectLst/>
              <a:latin typeface="+mn-lt"/>
              <a:ea typeface="+mn-ea"/>
              <a:cs typeface="+mn-cs"/>
            </a:endParaRPr>
          </a:p>
          <a:p>
            <a:pPr algn="r" rtl="1"/>
            <a:endParaRPr lang="fa-IR" sz="1200" u="sng" kern="1200" dirty="0" smtClean="0">
              <a:solidFill>
                <a:schemeClr val="tx1"/>
              </a:solidFill>
              <a:effectLst/>
              <a:latin typeface="+mn-lt"/>
              <a:ea typeface="+mn-ea"/>
              <a:cs typeface="+mn-cs"/>
            </a:endParaRPr>
          </a:p>
          <a:p>
            <a:pPr algn="r" rtl="1"/>
            <a:r>
              <a:rPr lang="fa-IR" sz="1200" u="sng" kern="1200" dirty="0" smtClean="0">
                <a:solidFill>
                  <a:schemeClr val="tx1"/>
                </a:solidFill>
                <a:effectLst/>
                <a:latin typeface="+mn-lt"/>
                <a:ea typeface="+mn-ea"/>
                <a:cs typeface="+mn-cs"/>
              </a:rPr>
              <a:t>مثال خطای وضعی، عضلانی:</a:t>
            </a:r>
            <a:endParaRPr lang="en-US" sz="1200" kern="1200" dirty="0" smtClean="0">
              <a:solidFill>
                <a:schemeClr val="tx1"/>
              </a:solidFill>
              <a:effectLst/>
              <a:latin typeface="+mn-lt"/>
              <a:ea typeface="+mn-ea"/>
              <a:cs typeface="+mn-cs"/>
            </a:endParaRPr>
          </a:p>
          <a:p>
            <a:pPr algn="r" rtl="1"/>
            <a:r>
              <a:rPr lang="fa-IR" sz="1200" u="sng" kern="1200" dirty="0" smtClean="0">
                <a:solidFill>
                  <a:schemeClr val="tx1"/>
                </a:solidFill>
                <a:effectLst/>
                <a:latin typeface="+mn-lt"/>
                <a:ea typeface="+mn-ea"/>
                <a:cs typeface="+mn-cs"/>
              </a:rPr>
              <a:t>خطای ارسطو-</a:t>
            </a:r>
            <a:r>
              <a:rPr lang="fa-IR" sz="1200" kern="1200" dirty="0" smtClean="0">
                <a:solidFill>
                  <a:schemeClr val="tx1"/>
                </a:solidFill>
                <a:effectLst/>
                <a:latin typeface="+mn-lt"/>
                <a:ea typeface="+mn-ea"/>
                <a:cs typeface="+mn-cs"/>
              </a:rPr>
              <a:t> اگر گلوله کوچکی رابا دو انگشت وسط و اشاره که روی هم قرار گرفته اند در کف دست بغلتانیم،به جای یک گلوله دو گلوله در زیر انگشتان خود احساس می کنیم.</a:t>
            </a:r>
            <a:endParaRPr lang="en-US" sz="1200" kern="1200" dirty="0" smtClean="0">
              <a:solidFill>
                <a:schemeClr val="tx1"/>
              </a:solidFill>
              <a:effectLst/>
              <a:latin typeface="+mn-lt"/>
              <a:ea typeface="+mn-ea"/>
              <a:cs typeface="+mn-cs"/>
            </a:endParaRPr>
          </a:p>
          <a:p>
            <a:pPr algn="r" rtl="1"/>
            <a:r>
              <a:rPr lang="fa-IR" sz="1200" u="sng" kern="1200" dirty="0" smtClean="0">
                <a:solidFill>
                  <a:schemeClr val="tx1"/>
                </a:solidFill>
                <a:effectLst/>
                <a:latin typeface="+mn-lt"/>
                <a:ea typeface="+mn-ea"/>
                <a:cs typeface="+mn-cs"/>
              </a:rPr>
              <a:t>خطای دست ژاپنی-</a:t>
            </a:r>
            <a:r>
              <a:rPr lang="fa-IR" sz="1200" kern="1200" dirty="0" smtClean="0">
                <a:solidFill>
                  <a:schemeClr val="tx1"/>
                </a:solidFill>
                <a:effectLst/>
                <a:latin typeface="+mn-lt"/>
                <a:ea typeface="+mn-ea"/>
                <a:cs typeface="+mn-cs"/>
              </a:rPr>
              <a:t> اگر فردی دستهای خود را طوری در هم فرو برد که جهت انگشتان دست راست از چپ به راست و جهت انگشتان دست چپ از راست به چپ قرار گیرد، و از او بخواهیم که هر کدام از انگشتان راکه نام می بریم حرکت دهد به شرطی که آنها را با بدن و انگشتان دیگر لمس نکند اغلب، اشتباه می کند</a:t>
            </a:r>
            <a:r>
              <a:rPr lang="fa-I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47</a:t>
            </a:fld>
            <a:endParaRPr lang="en-US"/>
          </a:p>
        </p:txBody>
      </p:sp>
    </p:spTree>
    <p:extLst>
      <p:ext uri="{BB962C8B-B14F-4D97-AF65-F5344CB8AC3E}">
        <p14:creationId xmlns:p14="http://schemas.microsoft.com/office/powerpoint/2010/main" val="3707118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برخورد کلیشه ای- </a:t>
            </a:r>
            <a:r>
              <a:rPr lang="en-US" sz="1200" b="1" kern="1200" dirty="0" smtClean="0">
                <a:solidFill>
                  <a:schemeClr val="tx1"/>
                </a:solidFill>
                <a:effectLst/>
                <a:latin typeface="+mn-lt"/>
                <a:ea typeface="+mn-ea"/>
                <a:cs typeface="+mn-cs"/>
              </a:rPr>
              <a:t>Stereotyping</a:t>
            </a:r>
            <a:r>
              <a:rPr lang="en-US" sz="1200" kern="1200" dirty="0" smtClean="0">
                <a:solidFill>
                  <a:schemeClr val="tx1"/>
                </a:solidFill>
                <a:effectLst/>
                <a:latin typeface="+mn-lt"/>
                <a:ea typeface="+mn-ea"/>
                <a:cs typeface="+mn-cs"/>
              </a:rPr>
              <a:t>      </a:t>
            </a:r>
          </a:p>
          <a:p>
            <a:pPr lvl="0" algn="r" rtl="1"/>
            <a:r>
              <a:rPr lang="fa-IR" sz="1200" kern="1200" dirty="0" smtClean="0">
                <a:solidFill>
                  <a:schemeClr val="tx1"/>
                </a:solidFill>
                <a:effectLst/>
                <a:latin typeface="+mn-lt"/>
                <a:ea typeface="+mn-ea"/>
                <a:cs typeface="+mn-cs"/>
              </a:rPr>
              <a:t>دسته بندی افراد براساس یک یا دو صفت و یا اسناد ویژگیهایی به آنان بر اساس آن صفات</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کلیشه ای عمل کردن غالبا بر جنس،نژاد،سن،مذهب،ملیت و حرفه استوار است</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      مثال:خانمهای کارمند علاقه ای به اضافه کاری ندارند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رفتاری را از یک فرد می بینیم و کلیشه ای برای خود می سازیم مثل اولین جلسه کلاس فردی با دیسپلین خاصی وارد کلاس میشود به وی با این دید نگاه می کنیم که این فرد ممکن است استاد یا مدرس باشد، آن فرد ادراک کننده دچار خطای کلیشه سازی شده است، و بلعکس ممکن است که یک فردی با لباس معمولی وارد شود، و ما این برداشت را داشته باشیم که این فرد رئیس نیست، ولی بعد متوجه شویم این فرد خود رئیس بوده است.</a:t>
            </a:r>
          </a:p>
          <a:p>
            <a:pPr algn="r" rtl="1"/>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خطای هاله ای-</a:t>
            </a:r>
            <a:r>
              <a:rPr lang="en-US" sz="1200" b="1" kern="1200" dirty="0" smtClean="0">
                <a:solidFill>
                  <a:schemeClr val="tx1"/>
                </a:solidFill>
                <a:effectLst/>
                <a:latin typeface="+mn-lt"/>
                <a:ea typeface="+mn-ea"/>
                <a:cs typeface="+mn-cs"/>
              </a:rPr>
              <a:t> Halo effect       </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تمایل به تحت تاثیر قرار دادن ادراکات توسط یک صفت شخصیتی</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تعمیم یک ویژگی شخصیتی به کل شخصیت افراد، حال آنکه شخصیت مجموعه ای از ویژگیها و صفات است نه یک یا دو صفت</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یکی از کاربردهای حساس خطای هاله در فرآیند ارزیابی عملکرد کارکنان است</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مثال:یک کارمند شاد ،کارمندی مولد است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خطای هاله ای- سایر ویژگی ها با ویژگی های او متفاوت است، کلمه هاله ای در حقیقت از هالو گرفته شده است و به همین معنی است که افراد سبک مغز حالت خاصی در قیافه شان آشکار میشود، که دلالت بر هالو بودن آنها میباشد، این اصطلاح نیز از همین مطلب گرفته شده است، که هاله ای بر دید خود میبیند.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فرق کلیشه سازی و اثر هاله- در کلیشه سازی به طبقه اجتماعی اسناد میشود، ولی در اثر هاله یک صفت را دیده و با توجه به آن سایر صفات را به او نسبت میدهیم.</a:t>
            </a:r>
          </a:p>
          <a:p>
            <a:pPr algn="r" rtl="1"/>
            <a:endParaRPr lang="fa-IR"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گزینش، مقاومت و یا دفاع ادراکی</a:t>
            </a:r>
            <a:r>
              <a:rPr lang="fa-IR"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Perceptual defense</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فراگرد امتناع افراد از ادراک محرکهای بسیار تهدیده کننده و گیج گننده</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هنگامی که آدمی با محرکی تهدید کننده مواجه می شود به یکی از چهار روش زیر واکنش نشان می دهد: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ادراک خود را کاملا نادیده می انگارد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ادراک را تعدیل و تحریف کرده و با دیگر اعتقاداتش هماهنگ می کند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ادراک را پذیرفته و تغییرات لازم را در اعتقاداتش ایجاد می کند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به وجود محرک تهدید کننده اعتراف نموده ولی از تغییر امتناع می ورزد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کارمند نتایج ارزیابی عملکرد ضعیف در مورد خود را نادیده می انگارد</a:t>
            </a:r>
          </a:p>
          <a:p>
            <a:pPr algn="r" rtl="1"/>
            <a:r>
              <a:rPr lang="fa-I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ادراک انتخابی </a:t>
            </a:r>
            <a:r>
              <a:rPr lang="fa-IR"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Selection perception</a:t>
            </a:r>
            <a:r>
              <a:rPr lang="en-US" sz="1200" kern="1200" dirty="0" smtClean="0">
                <a:solidFill>
                  <a:schemeClr val="tx1"/>
                </a:solidFill>
                <a:effectLst/>
                <a:latin typeface="+mn-lt"/>
                <a:ea typeface="+mn-ea"/>
                <a:cs typeface="+mn-cs"/>
              </a:rPr>
              <a:t>   </a:t>
            </a:r>
          </a:p>
          <a:p>
            <a:pPr algn="r" rtl="1"/>
            <a:r>
              <a:rPr lang="fa-IR" sz="1200" kern="1200" dirty="0" smtClean="0">
                <a:solidFill>
                  <a:schemeClr val="tx1"/>
                </a:solidFill>
                <a:effectLst/>
                <a:latin typeface="+mn-lt"/>
                <a:ea typeface="+mn-ea"/>
                <a:cs typeface="+mn-cs"/>
              </a:rPr>
              <a:t>فراگرد پالایش نظام مند اطلاعات مطلوب و خوشایند بر اساس تجربیات پیشین، حالتی است که فرد مواردی را که بیشتر دوست دارد می بیند و به آن موارد اسناد میدهد، حالت دفاع ادراکی و انتخابی مکمل یکدیگر هستند. در دفاع ادراکی چشم تار می بیند لذا چون از عینکی که خوشش نمی آید می گوید خسته ام ولی اگر پدیده ها با سلیقه فرد سازگار است به آن اسناد میکند.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فرد گرسنه به تابلو رستورانها نسبت به سایر علامتها توجه بیشتری دارد</a:t>
            </a:r>
            <a:endParaRPr lang="en-US" sz="1200" kern="1200" dirty="0" smtClean="0">
              <a:solidFill>
                <a:schemeClr val="tx1"/>
              </a:solidFill>
              <a:effectLst/>
              <a:latin typeface="+mn-lt"/>
              <a:ea typeface="+mn-ea"/>
              <a:cs typeface="+mn-cs"/>
            </a:endParaRPr>
          </a:p>
          <a:p>
            <a:pPr algn="r" rtl="1"/>
            <a:endParaRPr lang="fa-IR"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نظریه های ضمنی شخصیت </a:t>
            </a:r>
            <a:r>
              <a:rPr lang="fa-IR"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Implicit personality theory</a:t>
            </a:r>
            <a:r>
              <a:rPr lang="en-US" sz="1200" kern="1200" dirty="0" smtClean="0">
                <a:solidFill>
                  <a:schemeClr val="tx1"/>
                </a:solidFill>
                <a:effectLst/>
                <a:latin typeface="+mn-lt"/>
                <a:ea typeface="+mn-ea"/>
                <a:cs typeface="+mn-cs"/>
              </a:rPr>
              <a:t> </a:t>
            </a:r>
          </a:p>
          <a:p>
            <a:pPr algn="r" rtl="1"/>
            <a:r>
              <a:rPr lang="fa-IR" sz="1200" kern="1200" dirty="0" smtClean="0">
                <a:solidFill>
                  <a:schemeClr val="tx1"/>
                </a:solidFill>
                <a:effectLst/>
                <a:latin typeface="+mn-lt"/>
                <a:ea typeface="+mn-ea"/>
                <a:cs typeface="+mn-cs"/>
              </a:rPr>
              <a:t>ایجاد سیستمی ادراکی براساس تجربیات مبتنی بر ارتباط با طبقات مختلف اجتماعی، این نظریه عکس کلیشه سازی است.</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افراد سختکوش ، صادق اند </a:t>
            </a:r>
          </a:p>
          <a:p>
            <a:pPr algn="r" rtl="1"/>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فرافکنی </a:t>
            </a:r>
            <a:r>
              <a:rPr lang="fa-IR"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Projection</a:t>
            </a:r>
            <a:r>
              <a:rPr lang="en-US" sz="1200" kern="1200" dirty="0" smtClean="0">
                <a:solidFill>
                  <a:schemeClr val="tx1"/>
                </a:solidFill>
                <a:effectLst/>
                <a:latin typeface="+mn-lt"/>
                <a:ea typeface="+mn-ea"/>
                <a:cs typeface="+mn-cs"/>
              </a:rPr>
              <a:t>          </a:t>
            </a:r>
          </a:p>
          <a:p>
            <a:pPr algn="r" rtl="1"/>
            <a:r>
              <a:rPr lang="fa-IR" sz="1200" kern="1200" dirty="0" smtClean="0">
                <a:solidFill>
                  <a:schemeClr val="tx1"/>
                </a:solidFill>
                <a:effectLst/>
                <a:latin typeface="+mn-lt"/>
                <a:ea typeface="+mn-ea"/>
                <a:cs typeface="+mn-cs"/>
              </a:rPr>
              <a:t>تمایل آدمی به انتساب احساسات و ویژگیهای خود به دیگران</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کافر همه را به کیش خود پندارد</a:t>
            </a:r>
            <a:r>
              <a:rPr lang="fa-IR" sz="1200" b="1" kern="1200" dirty="0" smtClean="0">
                <a:solidFill>
                  <a:schemeClr val="tx1"/>
                </a:solidFill>
                <a:effectLst/>
                <a:latin typeface="+mn-lt"/>
                <a:ea typeface="+mn-ea"/>
                <a:cs typeface="+mn-cs"/>
              </a:rPr>
              <a:t> </a:t>
            </a:r>
          </a:p>
          <a:p>
            <a:pPr algn="r" rtl="1"/>
            <a:r>
              <a:rPr lang="fa-IR" sz="1200" kern="1200" dirty="0" smtClean="0">
                <a:solidFill>
                  <a:schemeClr val="tx1"/>
                </a:solidFill>
                <a:effectLst/>
                <a:latin typeface="+mn-lt"/>
                <a:ea typeface="+mn-ea"/>
                <a:cs typeface="+mn-cs"/>
              </a:rPr>
              <a:t>علت برخی از کارها را با توجه به ویژگی خودمان در نظر می گیریم. مثال داستان مولوی است که در مثال زیبایی در مورد قیاسهای نادرست بیان کرده است:بقالی در دکان خود، طوطی زیبا و خوش آوایی داشتا و با ندا و نوای دل انگیز خود، مشتریان را به آن دکان جلب میکرد، یک روز که بقال نبود، اتفاقاً گربه ای به دکان وارد شد، طوطی هراسان و ترسان شد و به این سو و آن سو جهید، بال و پرش به شیشه ای روغن بادام خورد و ورغن آنها به زمین ریخت، بقال وقتی که به دکان آمد و آن منظره را دید، از روی خشم طوطی را گرفت و آنقدر بر سر طوطی زد، که موی سرش ریخت و طاس شد.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از آن پس، طوطی خاموش شد و دیگر سخن نگفت و هرچه بقال کوشید به نطق نیامد، تا اینکه روزی کچلی به دکان وارد شد، طوطی به سخن در آمد که: «ای کچل، تو نیز مثل من روغن ریخته ای که صاحبت بر سرت زده و کچل شده ای؟»</a:t>
            </a:r>
          </a:p>
          <a:p>
            <a:pPr algn="r" rtl="1"/>
            <a:endParaRPr lang="en-US" sz="1200"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اثر اولین برخوردها، اثر تقدم یا رجحان- </a:t>
            </a:r>
          </a:p>
          <a:p>
            <a:pPr algn="r" rtl="1"/>
            <a:r>
              <a:rPr lang="fa-IR" sz="1200" kern="1200" dirty="0" smtClean="0">
                <a:solidFill>
                  <a:schemeClr val="tx1"/>
                </a:solidFill>
                <a:effectLst/>
                <a:latin typeface="+mn-lt"/>
                <a:ea typeface="+mn-ea"/>
                <a:cs typeface="+mn-cs"/>
              </a:rPr>
              <a:t>هنگامی که آدمی افرادی برای اولین بار ملاقات می کند، برای تنظیم رفتار خود در برخوردهای بعدی،تصویر و خاطره ای از آنها در ذهن می نشاند.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 مانند اثر هاله است در استخدام ها خیلی کاربرد دارد مانند اولین روز مدرسه، اولین روز کاری، اولین دیدار، یکی از موارد وقوع اثر تقدم در مصاحبه های استخدامی است که خاطره نسبتا پایداری از متقاضی در دقایق اولیه در ذهن مصاحبه کننده  قرارمی گیرد، به طوریکه برای تغییر یافتن به اطلاعات مطلوب بسیاری نیازدارد</a:t>
            </a:r>
            <a:r>
              <a:rPr lang="en-US" sz="1200" kern="1200" dirty="0" smtClean="0">
                <a:solidFill>
                  <a:schemeClr val="tx1"/>
                </a:solidFill>
                <a:effectLst/>
                <a:latin typeface="+mn-lt"/>
                <a:ea typeface="+mn-ea"/>
                <a:cs typeface="+mn-cs"/>
              </a:rPr>
              <a:t>.</a:t>
            </a:r>
            <a:endParaRPr lang="fa-IR" sz="1200" kern="1200" dirty="0" smtClean="0">
              <a:solidFill>
                <a:schemeClr val="tx1"/>
              </a:solidFill>
              <a:effectLst/>
              <a:latin typeface="+mn-lt"/>
              <a:ea typeface="+mn-ea"/>
              <a:cs typeface="+mn-cs"/>
            </a:endParaRPr>
          </a:p>
          <a:p>
            <a:pPr algn="r" rtl="1"/>
            <a:endParaRPr lang="en-US" sz="1200" kern="1200" dirty="0" smtClean="0">
              <a:solidFill>
                <a:schemeClr val="tx1"/>
              </a:solidFill>
              <a:effectLst/>
              <a:latin typeface="+mn-lt"/>
              <a:ea typeface="+mn-ea"/>
              <a:cs typeface="+mn-cs"/>
            </a:endParaRPr>
          </a:p>
          <a:p>
            <a:pPr algn="r" rtl="1"/>
            <a:endParaRPr lang="en-US" sz="1200" kern="1200" dirty="0" smtClean="0">
              <a:solidFill>
                <a:schemeClr val="tx1"/>
              </a:solidFill>
              <a:effectLst/>
              <a:latin typeface="+mn-lt"/>
              <a:ea typeface="+mn-ea"/>
              <a:cs typeface="+mn-cs"/>
            </a:endParaRPr>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48</a:t>
            </a:fld>
            <a:endParaRPr lang="en-US"/>
          </a:p>
        </p:txBody>
      </p:sp>
    </p:spTree>
    <p:extLst>
      <p:ext uri="{BB962C8B-B14F-4D97-AF65-F5344CB8AC3E}">
        <p14:creationId xmlns:p14="http://schemas.microsoft.com/office/powerpoint/2010/main" val="466034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smtClean="0">
                <a:solidFill>
                  <a:schemeClr val="tx1"/>
                </a:solidFill>
                <a:effectLst/>
                <a:latin typeface="+mn-lt"/>
                <a:ea typeface="+mn-ea"/>
                <a:cs typeface="+mn-cs"/>
              </a:rPr>
              <a:t>کامیابی فراخود ، اثر پیگمالیون</a:t>
            </a:r>
            <a:r>
              <a:rPr lang="en-US" sz="1200" b="1" kern="1200" dirty="0" smtClean="0">
                <a:solidFill>
                  <a:schemeClr val="tx1"/>
                </a:solidFill>
                <a:effectLst/>
                <a:latin typeface="+mn-lt"/>
                <a:ea typeface="+mn-ea"/>
                <a:cs typeface="+mn-cs"/>
              </a:rPr>
              <a:t>Self- </a:t>
            </a:r>
            <a:r>
              <a:rPr lang="en-US" sz="1200" b="1" kern="1200" dirty="0" err="1" smtClean="0">
                <a:solidFill>
                  <a:schemeClr val="tx1"/>
                </a:solidFill>
                <a:effectLst/>
                <a:latin typeface="+mn-lt"/>
                <a:ea typeface="+mn-ea"/>
                <a:cs typeface="+mn-cs"/>
              </a:rPr>
              <a:t>fulfiling</a:t>
            </a:r>
            <a:r>
              <a:rPr lang="en-US" sz="1200" b="1" kern="1200" dirty="0" smtClean="0">
                <a:solidFill>
                  <a:schemeClr val="tx1"/>
                </a:solidFill>
                <a:effectLst/>
                <a:latin typeface="+mn-lt"/>
                <a:ea typeface="+mn-ea"/>
                <a:cs typeface="+mn-cs"/>
              </a:rPr>
              <a:t> prophecy</a:t>
            </a:r>
            <a:r>
              <a:rPr lang="en-US" sz="1200" kern="1200" dirty="0" smtClean="0">
                <a:solidFill>
                  <a:schemeClr val="tx1"/>
                </a:solidFill>
                <a:effectLst/>
                <a:latin typeface="+mn-lt"/>
                <a:ea typeface="+mn-ea"/>
                <a:cs typeface="+mn-cs"/>
              </a:rPr>
              <a:t>  </a:t>
            </a:r>
          </a:p>
          <a:p>
            <a:pPr lvl="0" algn="r" rtl="1"/>
            <a:r>
              <a:rPr lang="fa-IR" sz="1200" kern="1200" dirty="0" smtClean="0">
                <a:solidFill>
                  <a:schemeClr val="tx1"/>
                </a:solidFill>
                <a:effectLst/>
                <a:latin typeface="+mn-lt"/>
                <a:ea typeface="+mn-ea"/>
                <a:cs typeface="+mn-cs"/>
              </a:rPr>
              <a:t>با آگاهی از اینکه افراد باید به گونه ای خاص رفتار کنند،سبب می شود که آنان آنگونه عمل کنند که انتظار می رود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لازمه این پدیده اینست که :</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انتظارات فرد  تاثیر ویژه ای بر رفتارش داشته باشد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رفتار فرد به نوبه خود بر رفتار شخص دیگری تاثیر داشته باشد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رفتار دیگری، انتظارات او را تحکیم بخشد </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فرد رفتار دیگری را به عنوان شاهد آشکاری بداند که تمامی انتظاراتش درست بوده است</a:t>
            </a:r>
          </a:p>
          <a:p>
            <a:pPr lvl="0" algn="r" rtl="1"/>
            <a:endParaRPr lang="fa-IR" sz="1200"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نظریه اسناد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تئوری درک، اسناد است و علت بروز افراد را به علت و عوامل خارجی نسبت میدهد.</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براساس نظریه اسناد، نسبت دادن مسئولیت و چرایی رفتار به عوامل درونی وبیرونی،از مشاهده مردم در طی زمان سر چشمه می گیرد (چرینگتون).</a:t>
            </a:r>
            <a:endParaRPr lang="en-US" sz="1200" kern="1200" dirty="0" smtClean="0">
              <a:solidFill>
                <a:schemeClr val="tx1"/>
              </a:solidFill>
              <a:effectLst/>
              <a:latin typeface="+mn-lt"/>
              <a:ea typeface="+mn-ea"/>
              <a:cs typeface="+mn-cs"/>
            </a:endParaRPr>
          </a:p>
          <a:p>
            <a:pPr lvl="0" algn="r" rtl="1"/>
            <a:r>
              <a:rPr lang="fa-IR" sz="1200" kern="1200" dirty="0" smtClean="0">
                <a:solidFill>
                  <a:schemeClr val="tx1"/>
                </a:solidFill>
                <a:effectLst/>
                <a:latin typeface="+mn-lt"/>
                <a:ea typeface="+mn-ea"/>
                <a:cs typeface="+mn-cs"/>
              </a:rPr>
              <a:t>بحث وبررسی فراگردهای شناختی که انسان برمبنای آن دلایل رفتار خود و دیگران را تعبیر تفسیر می کند.</a:t>
            </a:r>
            <a:endParaRPr lang="en-US" sz="1200" kern="1200" dirty="0" smtClean="0">
              <a:solidFill>
                <a:schemeClr val="tx1"/>
              </a:solidFill>
              <a:effectLst/>
              <a:latin typeface="+mn-lt"/>
              <a:ea typeface="+mn-ea"/>
              <a:cs typeface="+mn-cs"/>
            </a:endParaRPr>
          </a:p>
          <a:p>
            <a:pPr lvl="0" algn="r" rtl="1"/>
            <a:endParaRPr lang="fa-IR" sz="1200" kern="1200" dirty="0" smtClean="0">
              <a:solidFill>
                <a:schemeClr val="tx1"/>
              </a:solidFill>
              <a:effectLst/>
              <a:latin typeface="+mn-lt"/>
              <a:ea typeface="+mn-ea"/>
              <a:cs typeface="+mn-cs"/>
            </a:endParaRPr>
          </a:p>
          <a:p>
            <a:pPr lvl="0" algn="r" rtl="1"/>
            <a:endParaRPr lang="en-US" sz="1200" kern="1200" dirty="0" smtClean="0">
              <a:solidFill>
                <a:schemeClr val="tx1"/>
              </a:solidFill>
              <a:effectLst/>
              <a:latin typeface="+mn-lt"/>
              <a:ea typeface="+mn-ea"/>
              <a:cs typeface="+mn-cs"/>
            </a:endParaRPr>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49</a:t>
            </a:fld>
            <a:endParaRPr lang="en-US"/>
          </a:p>
        </p:txBody>
      </p:sp>
    </p:spTree>
    <p:extLst>
      <p:ext uri="{BB962C8B-B14F-4D97-AF65-F5344CB8AC3E}">
        <p14:creationId xmlns:p14="http://schemas.microsoft.com/office/powerpoint/2010/main" val="1054931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50</a:t>
            </a:fld>
            <a:endParaRPr lang="en-US"/>
          </a:p>
        </p:txBody>
      </p:sp>
    </p:spTree>
    <p:extLst>
      <p:ext uri="{BB962C8B-B14F-4D97-AF65-F5344CB8AC3E}">
        <p14:creationId xmlns:p14="http://schemas.microsoft.com/office/powerpoint/2010/main" val="2192867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51</a:t>
            </a:fld>
            <a:endParaRPr lang="en-US"/>
          </a:p>
        </p:txBody>
      </p:sp>
    </p:spTree>
    <p:extLst>
      <p:ext uri="{BB962C8B-B14F-4D97-AF65-F5344CB8AC3E}">
        <p14:creationId xmlns:p14="http://schemas.microsoft.com/office/powerpoint/2010/main" val="3629645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52</a:t>
            </a:fld>
            <a:endParaRPr lang="en-US"/>
          </a:p>
        </p:txBody>
      </p:sp>
    </p:spTree>
    <p:extLst>
      <p:ext uri="{BB962C8B-B14F-4D97-AF65-F5344CB8AC3E}">
        <p14:creationId xmlns:p14="http://schemas.microsoft.com/office/powerpoint/2010/main" val="692222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smtClean="0">
                <a:solidFill>
                  <a:schemeClr val="tx1"/>
                </a:solidFill>
                <a:effectLst/>
                <a:latin typeface="+mn-lt"/>
                <a:ea typeface="+mn-ea"/>
                <a:cs typeface="+mn-cs"/>
              </a:rPr>
              <a:t>تفاوت</a:t>
            </a:r>
            <a:r>
              <a:rPr lang="fa-IR" sz="1200" b="1" kern="1200" baseline="0" dirty="0" smtClean="0">
                <a:solidFill>
                  <a:schemeClr val="tx1"/>
                </a:solidFill>
                <a:effectLst/>
                <a:latin typeface="+mn-lt"/>
                <a:ea typeface="+mn-ea"/>
                <a:cs typeface="+mn-cs"/>
              </a:rPr>
              <a:t> </a:t>
            </a:r>
          </a:p>
          <a:p>
            <a:pPr algn="r" rtl="1"/>
            <a:r>
              <a:rPr lang="fa-IR" sz="1200" kern="1200" dirty="0" smtClean="0">
                <a:solidFill>
                  <a:schemeClr val="tx1"/>
                </a:solidFill>
                <a:effectLst/>
                <a:latin typeface="+mn-lt"/>
                <a:ea typeface="+mn-ea"/>
                <a:cs typeface="+mn-cs"/>
              </a:rPr>
              <a:t> مثال:کارمندی را که به طور تصادفی دیر سر کارش حاضر می شود  ”زیر   کار دررو“ نمی گویند </a:t>
            </a:r>
          </a:p>
          <a:p>
            <a:pPr algn="r" rtl="1"/>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می بینیم که دانشجوئی دیر به کلاس آمده است، اگر همه دیر آمده باشند می گوئیم خوب مثلاً جاده لغزنده بوده و یا ترافیک سنگین باعث دیر آمدن وی شده است(به عوامل بیرونی نسبت میدهیم)، اما اگر همین یک دانشجو دیر آمده باشد می گوئیم تنبلی کرده است (به عوامل درونی نسبت میدهیم).</a:t>
            </a:r>
          </a:p>
          <a:p>
            <a:pPr algn="r" rtl="1"/>
            <a:endParaRPr lang="fa-IR" sz="1200"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تطابق </a:t>
            </a:r>
          </a:p>
          <a:p>
            <a:pPr algn="r" rtl="1"/>
            <a:r>
              <a:rPr lang="fa-IR" sz="1200" kern="1200" dirty="0" smtClean="0">
                <a:solidFill>
                  <a:schemeClr val="tx1"/>
                </a:solidFill>
                <a:effectLst/>
                <a:latin typeface="+mn-lt"/>
                <a:ea typeface="+mn-ea"/>
                <a:cs typeface="+mn-cs"/>
              </a:rPr>
              <a:t> مثال: روزی که تعداد زیادی از کارمندان با هم تاخیر داردندعلت، عامل بیرونی نظیر ترافیک است</a:t>
            </a:r>
          </a:p>
          <a:p>
            <a:pPr algn="r" rtl="1"/>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در تطابق سوال می کنیم؛ آیا همین یک دانشجو دیر آمده، یا همه دانشجویان دیر آمده اند، اگر همین یک دانشجو بوده که به علل و عوامل درونی نسبت میدهیم اما اگر همه دانشجویان دیر آمده اند به عوامل بیرونی نسبت میدهیم، یا یک کلاس را با کلاس های دیگر تطابق میدهیم، آیا فقط همین یک کلاس دیر آمده اند یا همه کلاس ها دیر آمده اند، اگر فقط یک کلاس دیر آمده اند علل درونی است اگر همه کلاس ها دیر آمده اند به علل بیرونی نسبت میدهیم.</a:t>
            </a:r>
            <a:endParaRPr lang="fa-IR" sz="1200" b="1" kern="1200" dirty="0" smtClean="0">
              <a:solidFill>
                <a:schemeClr val="tx1"/>
              </a:solidFill>
              <a:effectLst/>
              <a:latin typeface="+mn-lt"/>
              <a:ea typeface="+mn-ea"/>
              <a:cs typeface="+mn-cs"/>
            </a:endParaRPr>
          </a:p>
          <a:p>
            <a:pPr algn="r" rtl="1"/>
            <a:endParaRPr lang="fa-IR" sz="1200" kern="1200" dirty="0" smtClean="0">
              <a:solidFill>
                <a:schemeClr val="tx1"/>
              </a:solidFill>
              <a:effectLst/>
              <a:latin typeface="+mn-lt"/>
              <a:ea typeface="+mn-ea"/>
              <a:cs typeface="+mn-cs"/>
            </a:endParaRPr>
          </a:p>
          <a:p>
            <a:pPr algn="r" rtl="1"/>
            <a:r>
              <a:rPr lang="fa-IR" sz="1800" b="1" kern="1200" dirty="0" smtClean="0">
                <a:solidFill>
                  <a:schemeClr val="tx1"/>
                </a:solidFill>
                <a:effectLst/>
                <a:latin typeface="+mn-lt"/>
                <a:ea typeface="+mn-ea"/>
                <a:cs typeface="+mn-cs"/>
              </a:rPr>
              <a:t>تداوم</a:t>
            </a:r>
          </a:p>
          <a:p>
            <a:pPr algn="r" rtl="1"/>
            <a:r>
              <a:rPr lang="fa-IR" sz="1200" kern="1200" dirty="0" smtClean="0">
                <a:solidFill>
                  <a:schemeClr val="tx1"/>
                </a:solidFill>
                <a:effectLst/>
                <a:latin typeface="+mn-lt"/>
                <a:ea typeface="+mn-ea"/>
                <a:cs typeface="+mn-cs"/>
              </a:rPr>
              <a:t>مثال:علت تاخیر کارمندی که هر روز ده دقیقه دیر سر کارش حاضر می شود ،خود اوست </a:t>
            </a:r>
          </a:p>
          <a:p>
            <a:pPr algn="r" rtl="1"/>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در تداوم به تکرار مسئله می پردازیم و سوال می کنیم، آیا همین یکبار دانشجو دیر آمده است که عوامل بیرونی دارد، اما هر جلسه دیر می آید علل درونی دارد.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لذا مشاهده میشود اگر تفاوت رفتار نسبت به سایر رفتار ها خاص و متمایز باشد به عوامل درونی نسبت میدهند،و در غیر اینصورت به عوامل بیرونی نسبت میدهند، همچنین دلائل انفرادی را معمولاً به عوامل درونی نسبت میدهند و دلائل جمعی را به عوامل بیرونی، همچنین علل تکراری را به عوامل درونی و عللی که یکبار منجر به رخداد میگردد را به عوامل بیرونی نسبت میدهند.</a:t>
            </a:r>
            <a:endParaRPr lang="en-US" sz="1200" kern="1200" dirty="0" smtClean="0">
              <a:solidFill>
                <a:schemeClr val="tx1"/>
              </a:solidFill>
              <a:effectLst/>
              <a:latin typeface="+mn-lt"/>
              <a:ea typeface="+mn-ea"/>
              <a:cs typeface="+mn-cs"/>
            </a:endParaRPr>
          </a:p>
          <a:p>
            <a:pPr algn="r" rtl="1"/>
            <a:endParaRPr lang="fa-IR" sz="1200" b="1" kern="1200" dirty="0" smtClean="0">
              <a:solidFill>
                <a:schemeClr val="tx1"/>
              </a:solidFill>
              <a:effectLst/>
              <a:latin typeface="+mn-lt"/>
              <a:ea typeface="+mn-ea"/>
              <a:cs typeface="+mn-cs"/>
            </a:endParaRPr>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53</a:t>
            </a:fld>
            <a:endParaRPr lang="en-US"/>
          </a:p>
        </p:txBody>
      </p:sp>
    </p:spTree>
    <p:extLst>
      <p:ext uri="{BB962C8B-B14F-4D97-AF65-F5344CB8AC3E}">
        <p14:creationId xmlns:p14="http://schemas.microsoft.com/office/powerpoint/2010/main" val="1374120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مثال خطای اساسی اسناد</a:t>
            </a:r>
            <a:r>
              <a:rPr lang="fa-IR" sz="1200" kern="1200" dirty="0" smtClean="0">
                <a:solidFill>
                  <a:schemeClr val="tx1"/>
                </a:solidFill>
                <a:effectLst/>
                <a:latin typeface="+mn-lt"/>
                <a:ea typeface="+mn-ea"/>
                <a:cs typeface="+mn-cs"/>
              </a:rPr>
              <a:t>:</a:t>
            </a:r>
            <a:r>
              <a:rPr lang="fa-IR" sz="1200" kern="1200" baseline="0" dirty="0" smtClean="0">
                <a:solidFill>
                  <a:schemeClr val="tx1"/>
                </a:solidFill>
                <a:effectLst/>
                <a:latin typeface="+mn-lt"/>
                <a:ea typeface="+mn-ea"/>
                <a:cs typeface="+mn-cs"/>
              </a:rPr>
              <a:t> </a:t>
            </a:r>
            <a:r>
              <a:rPr lang="fa-IR" sz="1200" b="1" kern="1200" dirty="0" smtClean="0">
                <a:solidFill>
                  <a:schemeClr val="tx1"/>
                </a:solidFill>
                <a:effectLst/>
                <a:latin typeface="+mn-lt"/>
                <a:ea typeface="+mn-ea"/>
                <a:cs typeface="+mn-cs"/>
              </a:rPr>
              <a:t>مدیر، عملکرد ضعیف کارمند را به تنبلی او نسبت می دهد به جای استناد به استفاده رقیب از خط تولید  ابتکاری</a:t>
            </a:r>
            <a:endParaRPr lang="en-US" sz="1200" b="1"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مثال دیگر: مثلاً فردی پر تلاش فرزندش در کنکور قبول شود می گوئیم مانند پدرش خوب تلاش کرده و در کنکور قبول شده است، ولی ممکن است در کنکور قبول نشود می گوئیم به دلیل تنبلی شکست خورده و قبول نشده، دیگر او را به پدرش اسناد نمی دهیم، و تقصیر تنبلی را از تلاش پدرش جدا کرده و به خودش نسبت میدهیم.</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b="1"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مثال</a:t>
            </a:r>
            <a:r>
              <a:rPr lang="fa-IR" sz="1200" b="1" kern="1200" baseline="0" dirty="0" smtClean="0">
                <a:solidFill>
                  <a:schemeClr val="tx1"/>
                </a:solidFill>
                <a:effectLst/>
                <a:latin typeface="+mn-lt"/>
                <a:ea typeface="+mn-ea"/>
                <a:cs typeface="+mn-cs"/>
              </a:rPr>
              <a:t> </a:t>
            </a:r>
            <a:r>
              <a:rPr lang="fa-IR" sz="1200" b="1" dirty="0" smtClean="0">
                <a:solidFill>
                  <a:schemeClr val="tx1"/>
                </a:solidFill>
              </a:rPr>
              <a:t>تعصب خود خدمتی</a:t>
            </a:r>
            <a:r>
              <a:rPr lang="fa-IR" sz="1200" b="1" i="1" kern="1200" dirty="0" smtClean="0">
                <a:solidFill>
                  <a:schemeClr val="tx1"/>
                </a:solidFill>
                <a:effectLst/>
                <a:latin typeface="+mn-lt"/>
                <a:ea typeface="+mn-ea"/>
                <a:cs typeface="+mn-cs"/>
              </a:rPr>
              <a:t>:</a:t>
            </a:r>
            <a:r>
              <a:rPr lang="fa-IR" sz="1200" b="1" kern="1200" dirty="0" smtClean="0">
                <a:solidFill>
                  <a:schemeClr val="tx1"/>
                </a:solidFill>
                <a:effectLst/>
                <a:latin typeface="+mn-lt"/>
                <a:ea typeface="+mn-ea"/>
                <a:cs typeface="+mn-cs"/>
              </a:rPr>
              <a:t>اعتقاد دانش آموزان به اینکه قبولیشان در کنکور بدلیل شایستگی هایشان و عدم قبولی شان به دلیل شرایط نامناسب محیطی است. یا</a:t>
            </a:r>
            <a:r>
              <a:rPr lang="fa-IR" sz="1200" b="1" kern="1200" baseline="0" dirty="0" smtClean="0">
                <a:solidFill>
                  <a:schemeClr val="tx1"/>
                </a:solidFill>
                <a:effectLst/>
                <a:latin typeface="+mn-lt"/>
                <a:ea typeface="+mn-ea"/>
                <a:cs typeface="+mn-cs"/>
              </a:rPr>
              <a:t> مثلا </a:t>
            </a:r>
            <a:r>
              <a:rPr lang="fa-IR" sz="1200" b="1" kern="1200" dirty="0" smtClean="0">
                <a:solidFill>
                  <a:schemeClr val="tx1"/>
                </a:solidFill>
                <a:effectLst/>
                <a:latin typeface="+mn-lt"/>
                <a:ea typeface="+mn-ea"/>
                <a:cs typeface="+mn-cs"/>
              </a:rPr>
              <a:t>شکست ها را به دیگران(بیرونی) و موفقیت ها را به خود نسبت میدهیم(درونی)، مثلاً اگر در درسی نمره خوبی گرفته باشیم می گوئیم در این درس 20 شدم(درونی)، لکن اگر در درسی نمره بد گرفته باشیم، می گوئیم استاد به من نمره نداد(بیرونی)، نمی گوئیم تلاش نکردیم و نمره نگرفتیم.</a:t>
            </a:r>
            <a:r>
              <a:rPr lang="fa-IR" sz="1200" b="1" dirty="0" smtClean="0">
                <a:solidFill>
                  <a:schemeClr val="tx1"/>
                </a:solidFill>
              </a:rPr>
              <a:t> </a:t>
            </a:r>
            <a:endParaRPr lang="en-US" sz="1200" b="1" dirty="0" smtClean="0">
              <a:solidFill>
                <a:schemeClr val="tx1"/>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algn="r" rtl="1"/>
            <a:endParaRPr lang="fa-IR" sz="1200" b="1" kern="1200" dirty="0" smtClean="0">
              <a:solidFill>
                <a:schemeClr val="tx1"/>
              </a:solidFill>
              <a:effectLst/>
              <a:latin typeface="Aharoni" panose="02010803020104030203" pitchFamily="2" charset="-79"/>
              <a:ea typeface="+mn-ea"/>
              <a:cs typeface="B Mitra" panose="00000400000000000000" pitchFamily="2" charset="-78"/>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54</a:t>
            </a:fld>
            <a:endParaRPr lang="en-US"/>
          </a:p>
        </p:txBody>
      </p:sp>
    </p:spTree>
    <p:extLst>
      <p:ext uri="{BB962C8B-B14F-4D97-AF65-F5344CB8AC3E}">
        <p14:creationId xmlns:p14="http://schemas.microsoft.com/office/powerpoint/2010/main" val="2911021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smtClean="0">
                <a:solidFill>
                  <a:schemeClr val="tx1"/>
                </a:solidFill>
                <a:effectLst/>
                <a:latin typeface="+mn-lt"/>
                <a:ea typeface="+mn-ea"/>
                <a:cs typeface="+mn-cs"/>
              </a:rPr>
              <a:t>مثال </a:t>
            </a:r>
            <a:r>
              <a:rPr lang="fa-IR" sz="1200" b="1" dirty="0" smtClean="0">
                <a:solidFill>
                  <a:schemeClr val="tx1"/>
                </a:solidFill>
              </a:rPr>
              <a:t>حفظ تصویر مثبت: </a:t>
            </a:r>
            <a:r>
              <a:rPr lang="fa-IR" sz="1200" b="1" kern="1200" dirty="0" smtClean="0">
                <a:solidFill>
                  <a:schemeClr val="tx1"/>
                </a:solidFill>
                <a:effectLst/>
                <a:latin typeface="+mn-lt"/>
                <a:ea typeface="+mn-ea"/>
                <a:cs typeface="+mn-cs"/>
              </a:rPr>
              <a:t>وقتی کسی از روی سهل انگاری چیزی را می شکند، به جای اینکه  بگوید </a:t>
            </a:r>
            <a:r>
              <a:rPr lang="fa-IR" sz="1200" b="1" u="sng" kern="1200" dirty="0" smtClean="0">
                <a:solidFill>
                  <a:schemeClr val="tx1"/>
                </a:solidFill>
                <a:effectLst/>
                <a:latin typeface="+mn-lt"/>
                <a:ea typeface="+mn-ea"/>
                <a:cs typeface="+mn-cs"/>
              </a:rPr>
              <a:t>شکستم</a:t>
            </a:r>
            <a:r>
              <a:rPr lang="fa-IR" sz="1200" b="1" kern="1200" dirty="0" smtClean="0">
                <a:solidFill>
                  <a:schemeClr val="tx1"/>
                </a:solidFill>
                <a:effectLst/>
                <a:latin typeface="+mn-lt"/>
                <a:ea typeface="+mn-ea"/>
                <a:cs typeface="+mn-cs"/>
              </a:rPr>
              <a:t> ،می گوید </a:t>
            </a:r>
            <a:r>
              <a:rPr lang="fa-IR" sz="1200" b="1" u="sng" kern="1200" dirty="0" smtClean="0">
                <a:solidFill>
                  <a:schemeClr val="tx1"/>
                </a:solidFill>
                <a:effectLst/>
                <a:latin typeface="+mn-lt"/>
                <a:ea typeface="+mn-ea"/>
                <a:cs typeface="+mn-cs"/>
              </a:rPr>
              <a:t>شکست</a:t>
            </a:r>
            <a:r>
              <a:rPr lang="fa-IR" sz="1200" b="1" i="1" u="sng" kern="1200" dirty="0" smtClean="0">
                <a:solidFill>
                  <a:schemeClr val="tx1"/>
                </a:solidFill>
                <a:effectLst/>
                <a:latin typeface="+mn-lt"/>
                <a:ea typeface="+mn-ea"/>
                <a:cs typeface="+mn-cs"/>
              </a:rPr>
              <a:t> </a:t>
            </a:r>
            <a:r>
              <a:rPr lang="fa-IR" sz="1200" b="1" i="0" u="none" kern="1200" dirty="0" smtClean="0">
                <a:solidFill>
                  <a:schemeClr val="tx1"/>
                </a:solidFill>
                <a:effectLst/>
                <a:latin typeface="+mn-lt"/>
                <a:ea typeface="+mn-ea"/>
                <a:cs typeface="+mn-cs"/>
              </a:rPr>
              <a:t>.</a:t>
            </a:r>
            <a:r>
              <a:rPr lang="fa-IR" sz="1200" b="1" i="0" u="none" kern="1200" baseline="0" dirty="0" smtClean="0">
                <a:solidFill>
                  <a:schemeClr val="tx1"/>
                </a:solidFill>
                <a:effectLst/>
                <a:latin typeface="+mn-lt"/>
                <a:ea typeface="+mn-ea"/>
                <a:cs typeface="+mn-cs"/>
              </a:rPr>
              <a:t>     </a:t>
            </a:r>
            <a:r>
              <a:rPr lang="fa-IR" sz="1200" b="1" kern="1200" dirty="0" smtClean="0">
                <a:solidFill>
                  <a:schemeClr val="tx1"/>
                </a:solidFill>
                <a:effectLst/>
                <a:latin typeface="+mn-lt"/>
                <a:ea typeface="+mn-ea"/>
                <a:cs typeface="+mn-cs"/>
              </a:rPr>
              <a:t>مثال: همانند تعصب شکست ها را به دیگران(بیرونی) و موفقیت ها را به خود نسبت میدهیم(درونی).</a:t>
            </a:r>
            <a:endParaRPr lang="en-US" sz="1200" b="1"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b="1" dirty="0" smtClean="0">
                <a:solidFill>
                  <a:schemeClr val="tx1"/>
                </a:solidFill>
              </a:rPr>
              <a:t> </a:t>
            </a:r>
            <a:endParaRPr lang="en-US" sz="1200" b="1" dirty="0" smtClean="0">
              <a:solidFill>
                <a:schemeClr val="tx1"/>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algn="r" rtl="1"/>
            <a:endParaRPr lang="fa-IR" sz="1200" b="1" kern="1200" dirty="0" smtClean="0">
              <a:solidFill>
                <a:schemeClr val="tx1"/>
              </a:solidFill>
              <a:effectLst/>
              <a:latin typeface="Aharoni" panose="02010803020104030203" pitchFamily="2" charset="-79"/>
              <a:ea typeface="+mn-ea"/>
              <a:cs typeface="B Mitra" panose="00000400000000000000" pitchFamily="2" charset="-78"/>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55</a:t>
            </a:fld>
            <a:endParaRPr lang="en-US"/>
          </a:p>
        </p:txBody>
      </p:sp>
    </p:spTree>
    <p:extLst>
      <p:ext uri="{BB962C8B-B14F-4D97-AF65-F5344CB8AC3E}">
        <p14:creationId xmlns:p14="http://schemas.microsoft.com/office/powerpoint/2010/main" val="26182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200" b="1" kern="1200" dirty="0" smtClean="0">
                <a:solidFill>
                  <a:srgbClr val="C00000"/>
                </a:solidFill>
                <a:effectLst/>
                <a:latin typeface="+mn-lt"/>
                <a:ea typeface="+mn-ea"/>
                <a:cs typeface="+mn-cs"/>
              </a:rPr>
              <a:t>فرآیند ادراکی شامل: محرکهای محیطی است که با احساس و توجه ،</a:t>
            </a:r>
            <a:r>
              <a:rPr lang="fa-IR" sz="1200" b="1" kern="1200" baseline="0" dirty="0" smtClean="0">
                <a:solidFill>
                  <a:srgbClr val="C00000"/>
                </a:solidFill>
                <a:effectLst/>
                <a:latin typeface="+mn-lt"/>
                <a:ea typeface="+mn-ea"/>
                <a:cs typeface="+mn-cs"/>
              </a:rPr>
              <a:t>  </a:t>
            </a:r>
            <a:r>
              <a:rPr lang="fa-IR" sz="1200" b="1" kern="1200" dirty="0" smtClean="0">
                <a:solidFill>
                  <a:srgbClr val="C00000"/>
                </a:solidFill>
                <a:effectLst/>
                <a:latin typeface="+mn-lt"/>
                <a:ea typeface="+mn-ea"/>
                <a:cs typeface="+mn-cs"/>
              </a:rPr>
              <a:t>به ادراک منجر شده و موجب رفتار ها و احساسات و پیامدهایی</a:t>
            </a:r>
            <a:r>
              <a:rPr lang="fa-IR" sz="1200" b="1" kern="1200" baseline="0" dirty="0" smtClean="0">
                <a:solidFill>
                  <a:srgbClr val="C00000"/>
                </a:solidFill>
                <a:effectLst/>
                <a:latin typeface="+mn-lt"/>
                <a:ea typeface="+mn-ea"/>
                <a:cs typeface="+mn-cs"/>
              </a:rPr>
              <a:t> </a:t>
            </a:r>
            <a:r>
              <a:rPr lang="fa-IR" sz="1200" b="1" kern="1200" dirty="0" smtClean="0">
                <a:solidFill>
                  <a:srgbClr val="C00000"/>
                </a:solidFill>
                <a:effectLst/>
                <a:latin typeface="+mn-lt"/>
                <a:ea typeface="+mn-ea"/>
                <a:cs typeface="+mn-cs"/>
              </a:rPr>
              <a:t>خواهد شد که خود مجدداً باعث محرکهای محیطی می گردد. در هر مرحله فیلتر هایی وجود دارد که اطلاعات اضافی را حذف میکند.</a:t>
            </a: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7</a:t>
            </a:fld>
            <a:endParaRPr lang="en-US"/>
          </a:p>
        </p:txBody>
      </p:sp>
    </p:spTree>
    <p:extLst>
      <p:ext uri="{BB962C8B-B14F-4D97-AF65-F5344CB8AC3E}">
        <p14:creationId xmlns:p14="http://schemas.microsoft.com/office/powerpoint/2010/main" val="523254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200" dirty="0" smtClean="0"/>
              <a:t>مدیریت تصویر سازی گاهی ارائه خود نیز نامیده می شود. به جز موارد خاص و نادر، انسان ها میكوشند تصویر مثبتی از خود در ذهن مخاطب بسازند؛ از این رو ممكن است در رفتار سازمانی این شگرد را به كار گیرند</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56</a:t>
            </a:fld>
            <a:endParaRPr lang="en-US"/>
          </a:p>
        </p:txBody>
      </p:sp>
    </p:spTree>
    <p:extLst>
      <p:ext uri="{BB962C8B-B14F-4D97-AF65-F5344CB8AC3E}">
        <p14:creationId xmlns:p14="http://schemas.microsoft.com/office/powerpoint/2010/main" val="517342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dirty="0" smtClean="0"/>
              <a:t>به طور کلی کارکنان، در تصویرسازی از دو نوع استراتژی استفاده می کنند: استراتژی کاهش که طی آن نقش و مسئولیت خود را در وقایع و نتایج منفی کمتر از حد واقعی نشان می دهند، و استراترژی افزایش که در آن مسئولیت خود را در نتایج</a:t>
            </a:r>
            <a:r>
              <a:rPr lang="fa-IR" baseline="0" dirty="0" smtClean="0"/>
              <a:t> م</a:t>
            </a:r>
            <a:r>
              <a:rPr lang="ar-SA" dirty="0" smtClean="0"/>
              <a:t>ثبت بیش از حد جلوه می دهند</a:t>
            </a:r>
            <a:r>
              <a:rPr lang="fa-IR" dirty="0" smtClean="0"/>
              <a:t>.</a:t>
            </a:r>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57</a:t>
            </a:fld>
            <a:endParaRPr lang="en-US"/>
          </a:p>
        </p:txBody>
      </p:sp>
    </p:spTree>
    <p:extLst>
      <p:ext uri="{BB962C8B-B14F-4D97-AF65-F5344CB8AC3E}">
        <p14:creationId xmlns:p14="http://schemas.microsoft.com/office/powerpoint/2010/main" val="189065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اهمیت شناخت و ادراک در مدیریت به آن دلیل است که معمولاً مدیران آن را پایه تصمیم گیری خود قرار میدهند و ممکن است با شناخت و ادراک کارکنان تفاوت داشته باشد. برای مثال تفویض اختیار از نظر مدیران پایه غنی سازی شغل است در حالی که کارکنان آن را وسیله فرار مدیران از کار و انداختن مسئولیت ها به کارکنان تلقی میکنند. </a:t>
            </a:r>
            <a:endParaRPr lang="en-US" b="1" dirty="0"/>
          </a:p>
        </p:txBody>
      </p:sp>
      <p:sp>
        <p:nvSpPr>
          <p:cNvPr id="4" name="Slide Number Placeholder 3"/>
          <p:cNvSpPr>
            <a:spLocks noGrp="1"/>
          </p:cNvSpPr>
          <p:nvPr>
            <p:ph type="sldNum" sz="quarter" idx="10"/>
          </p:nvPr>
        </p:nvSpPr>
        <p:spPr/>
        <p:txBody>
          <a:bodyPr/>
          <a:lstStyle/>
          <a:p>
            <a:fld id="{6D042C9D-E387-4C6D-A5B7-A1764AA8FDF4}" type="slidenum">
              <a:rPr lang="en-US" smtClean="0"/>
              <a:t>58</a:t>
            </a:fld>
            <a:endParaRPr lang="en-US"/>
          </a:p>
        </p:txBody>
      </p:sp>
    </p:spTree>
    <p:extLst>
      <p:ext uri="{BB962C8B-B14F-4D97-AF65-F5344CB8AC3E}">
        <p14:creationId xmlns:p14="http://schemas.microsoft.com/office/powerpoint/2010/main" val="860133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مدیران و خود شناسی:</a:t>
            </a:r>
            <a:r>
              <a:rPr lang="fa-IR" sz="1200" kern="1200" dirty="0" smtClean="0">
                <a:solidFill>
                  <a:schemeClr val="tx1"/>
                </a:solidFill>
                <a:effectLst/>
                <a:latin typeface="+mn-lt"/>
                <a:ea typeface="+mn-ea"/>
                <a:cs typeface="+mn-cs"/>
              </a:rPr>
              <a:t> فراگیری دانش وقوف به خود به عنوان عاملی فوق العاده موثر برای تطبیق بهتر سازمان با مسائل انسانی، شناخته میشود. همچنین از مهارت «خویشتن شناسی» به عنوان پیش شرط بهداشت روانی و توانائی شناخت دیگران یاد شده است، یعنی درک، بینش و آگاهی بیشتر مدیر از خود، موجب ارتقای بهره وری فردی و بهبود روابط انسانی وی میشود.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59</a:t>
            </a:fld>
            <a:endParaRPr lang="en-US"/>
          </a:p>
        </p:txBody>
      </p:sp>
    </p:spTree>
    <p:extLst>
      <p:ext uri="{BB962C8B-B14F-4D97-AF65-F5344CB8AC3E}">
        <p14:creationId xmlns:p14="http://schemas.microsoft.com/office/powerpoint/2010/main" val="3815059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60</a:t>
            </a:fld>
            <a:endParaRPr lang="en-US"/>
          </a:p>
        </p:txBody>
      </p:sp>
    </p:spTree>
    <p:extLst>
      <p:ext uri="{BB962C8B-B14F-4D97-AF65-F5344CB8AC3E}">
        <p14:creationId xmlns:p14="http://schemas.microsoft.com/office/powerpoint/2010/main" val="231748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smtClean="0">
                <a:solidFill>
                  <a:srgbClr val="C00000"/>
                </a:solidFill>
              </a:rPr>
              <a:t>الف) احساس:</a:t>
            </a:r>
            <a:r>
              <a:rPr lang="fa-IR" sz="1200" kern="1200" dirty="0" smtClean="0">
                <a:solidFill>
                  <a:schemeClr val="tx1"/>
                </a:solidFill>
                <a:effectLst/>
                <a:latin typeface="+mn-lt"/>
                <a:ea typeface="+mn-ea"/>
                <a:cs typeface="+mn-cs"/>
              </a:rPr>
              <a:t>انسان ممکن است محرکهای محیطی را نادیده انگارد، لذا ارگانهای حسی قادر به دریافت آنها نخواهد بود. درصورتی محرکهای محیطی بر انسان تاثیر حسی می گذارند که بدن انسان ساز و کارهای حسی را برای دریافت آنها آماده کرده باشد و آگاهی نسبت به تاثیر این حواس به عامل «توجه» بستگی دارد.</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مثال: بیشتر اوقات تبلیغات زیادی را در اطراف خود می بینید ولی توجهی به آن نمی کنید مگر اینکه دقت و توجه را چاشنی آن کنید، همچنین در کلاس درس دانشجو باید از حس شنوائی و بینائی مناسبی برخوردار باشد تا گیرنده های احساسی مانع یادگیری او نگردد لیکن ممکن است استاد به تدریس خود مشغول است و حواس بینائی و شنوائی دانشجو نیز کار میکند ولی هیچ از سخنان استاد را گوش نمیدهد و حتی حرکات وی را نمی بیند، زیرا توجه و دقت او به سخنان استاد معطوف نگردیده است.</a:t>
            </a:r>
          </a:p>
          <a:p>
            <a:pPr algn="r" rtl="1"/>
            <a:endParaRPr lang="fa-IR"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ب) عوامل موثر بر فراگرد توجه:</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اندازه:</a:t>
            </a:r>
            <a:r>
              <a:rPr lang="fa-IR" sz="1200" kern="1200" dirty="0" smtClean="0">
                <a:solidFill>
                  <a:schemeClr val="tx1"/>
                </a:solidFill>
                <a:effectLst/>
                <a:latin typeface="+mn-lt"/>
                <a:ea typeface="+mn-ea"/>
                <a:cs typeface="+mn-cs"/>
              </a:rPr>
              <a:t> هرچه اندازه شیء بزرگتر باشد احتمال ادراک آن بیشتر است. (مانند بیل برد بزرگ نسبت به یک تابلو تبلیغاتی کوچک)</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شدت:</a:t>
            </a:r>
            <a:r>
              <a:rPr lang="fa-IR" sz="1200" kern="1200" dirty="0" smtClean="0">
                <a:solidFill>
                  <a:schemeClr val="tx1"/>
                </a:solidFill>
                <a:effectLst/>
                <a:latin typeface="+mn-lt"/>
                <a:ea typeface="+mn-ea"/>
                <a:cs typeface="+mn-cs"/>
              </a:rPr>
              <a:t> هرچه محرکی شدیدتر باشد احتمال مورد توجه قرار گرفتن آن بیشتر است. (مانند شدت صدای استاد در کلاس درس)</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تناوب:</a:t>
            </a:r>
            <a:r>
              <a:rPr lang="fa-IR" sz="1200" kern="1200" dirty="0" smtClean="0">
                <a:solidFill>
                  <a:schemeClr val="tx1"/>
                </a:solidFill>
                <a:effectLst/>
                <a:latin typeface="+mn-lt"/>
                <a:ea typeface="+mn-ea"/>
                <a:cs typeface="+mn-cs"/>
              </a:rPr>
              <a:t> هر چه تعداد دفعات ارائه یک محرک بیشتر، احتمال توجه به آن بیشتر است. (مانند اصل تکرار در بازاریابی)</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تباین:</a:t>
            </a:r>
            <a:r>
              <a:rPr lang="fa-IR" sz="1200" kern="1200" dirty="0" smtClean="0">
                <a:solidFill>
                  <a:schemeClr val="tx1"/>
                </a:solidFill>
                <a:effectLst/>
                <a:latin typeface="+mn-lt"/>
                <a:ea typeface="+mn-ea"/>
                <a:cs typeface="+mn-cs"/>
              </a:rPr>
              <a:t> هرچه عواملی مثل رنگ و اندازه و سایر عوامل یک محرک را از سایرین متمایز کند تاثیر آن بیشتر است. (مانند زمینه یک تابلو تبلیغاتی که با محیط اطراف تمایز بیشتری داشته باشد)</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حرکت:</a:t>
            </a:r>
            <a:r>
              <a:rPr lang="fa-IR" sz="1200" kern="1200" dirty="0" smtClean="0">
                <a:solidFill>
                  <a:schemeClr val="tx1"/>
                </a:solidFill>
                <a:effectLst/>
                <a:latin typeface="+mn-lt"/>
                <a:ea typeface="+mn-ea"/>
                <a:cs typeface="+mn-cs"/>
              </a:rPr>
              <a:t> هرچه عوامل حرکتی در محیط بیشتر باشد بر توجه بیشتر اثر گذارتر است. (مانند فلشر های جلو عکاسی که در حرکت است، یا نور پردازی با لیزر حرکتی)</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تغییر:</a:t>
            </a:r>
            <a:r>
              <a:rPr lang="fa-IR" sz="1200" kern="1200" dirty="0" smtClean="0">
                <a:solidFill>
                  <a:schemeClr val="tx1"/>
                </a:solidFill>
                <a:effectLst/>
                <a:latin typeface="+mn-lt"/>
                <a:ea typeface="+mn-ea"/>
                <a:cs typeface="+mn-cs"/>
              </a:rPr>
              <a:t> هرچه عوامل متغیر بیشتر باشد اثر توجه بر آن شدت می یابد. (مانند بیل برد تبلیغاتی که تصاویر آن تغییر کند نسبت به تابلو های ثابت که تصاویر آن تغییر نمی کند)</a:t>
            </a:r>
            <a:endParaRPr lang="en-US" sz="1200" kern="1200" dirty="0" smtClean="0">
              <a:solidFill>
                <a:schemeClr val="tx1"/>
              </a:solidFill>
              <a:effectLst/>
              <a:latin typeface="+mn-lt"/>
              <a:ea typeface="+mn-ea"/>
              <a:cs typeface="+mn-cs"/>
            </a:endParaRPr>
          </a:p>
          <a:p>
            <a:pPr algn="r" rtl="1"/>
            <a:r>
              <a:rPr lang="fa-IR" sz="1200" b="1" u="sng" kern="1200" dirty="0" smtClean="0">
                <a:solidFill>
                  <a:schemeClr val="tx1"/>
                </a:solidFill>
                <a:effectLst/>
                <a:latin typeface="+mn-lt"/>
                <a:ea typeface="+mn-ea"/>
                <a:cs typeface="+mn-cs"/>
              </a:rPr>
              <a:t>تازگی:</a:t>
            </a:r>
            <a:r>
              <a:rPr lang="fa-IR" sz="1200" kern="1200" dirty="0" smtClean="0">
                <a:solidFill>
                  <a:schemeClr val="tx1"/>
                </a:solidFill>
                <a:effectLst/>
                <a:latin typeface="+mn-lt"/>
                <a:ea typeface="+mn-ea"/>
                <a:cs typeface="+mn-cs"/>
              </a:rPr>
              <a:t> هرچه عوامل و محرکها تازگی بیشتری داشته باشند اثر آن بیشتر از محرکهایی است که قدیمی است. (مانند بسته بندی های جدید یا تبلیغات جدید در بازاریابی)</a:t>
            </a:r>
            <a:endParaRPr lang="en-US" sz="1200" kern="1200" dirty="0" smtClean="0">
              <a:solidFill>
                <a:schemeClr val="tx1"/>
              </a:solidFill>
              <a:effectLst/>
              <a:latin typeface="+mn-lt"/>
              <a:ea typeface="+mn-ea"/>
              <a:cs typeface="+mn-cs"/>
            </a:endParaRPr>
          </a:p>
          <a:p>
            <a:pPr algn="r" rtl="1"/>
            <a:endParaRPr lang="en-US" sz="1200" kern="1200" dirty="0" smtClean="0">
              <a:solidFill>
                <a:schemeClr val="tx1"/>
              </a:solidFill>
              <a:effectLst/>
              <a:latin typeface="+mn-lt"/>
              <a:ea typeface="+mn-ea"/>
              <a:cs typeface="+mn-cs"/>
            </a:endParaRPr>
          </a:p>
          <a:p>
            <a:pPr algn="just" rtl="1"/>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6D042C9D-E387-4C6D-A5B7-A1764AA8FDF4}" type="slidenum">
              <a:rPr lang="en-US" smtClean="0"/>
              <a:t>8</a:t>
            </a:fld>
            <a:endParaRPr lang="en-US"/>
          </a:p>
        </p:txBody>
      </p:sp>
    </p:spTree>
    <p:extLst>
      <p:ext uri="{BB962C8B-B14F-4D97-AF65-F5344CB8AC3E}">
        <p14:creationId xmlns:p14="http://schemas.microsoft.com/office/powerpoint/2010/main" val="45087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sz="1200" smtClean="0">
                <a:solidFill>
                  <a:schemeClr val="bg1"/>
                </a:solidFill>
              </a:rPr>
              <a:t>عنوان درس مدیریت رفتار سازمانی است و </a:t>
            </a:r>
            <a:r>
              <a:rPr lang="fa-IR" sz="1200" dirty="0" smtClean="0">
                <a:solidFill>
                  <a:schemeClr val="bg1"/>
                </a:solidFill>
              </a:rPr>
              <a:t>ادراکات بر رفتار موثرند و رفتار انسان نیز بر ادراکات او </a:t>
            </a:r>
            <a:r>
              <a:rPr lang="fa-IR" sz="1200" smtClean="0">
                <a:solidFill>
                  <a:schemeClr val="bg1"/>
                </a:solidFill>
              </a:rPr>
              <a:t>تاثیر گذارند،</a:t>
            </a:r>
            <a:r>
              <a:rPr lang="fa-IR" sz="1200" baseline="0" smtClean="0">
                <a:solidFill>
                  <a:schemeClr val="bg1"/>
                </a:solidFill>
              </a:rPr>
              <a:t> لذا از این جنبه مطالعه ادراک نیز توجیه پذیر است.</a:t>
            </a:r>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9</a:t>
            </a:fld>
            <a:endParaRPr lang="en-US"/>
          </a:p>
        </p:txBody>
      </p:sp>
    </p:spTree>
    <p:extLst>
      <p:ext uri="{BB962C8B-B14F-4D97-AF65-F5344CB8AC3E}">
        <p14:creationId xmlns:p14="http://schemas.microsoft.com/office/powerpoint/2010/main" val="283366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حواس بوسیله اطلاعات</a:t>
            </a:r>
            <a:r>
              <a:rPr lang="fa-IR" baseline="0" dirty="0" smtClean="0"/>
              <a:t> تعبیر و تفسیر وکشف و گزینش میشود تجربیات گذشته، فشارها، محیط و شرایط، تشویق و تنبیه بر این پردازش اثر گذار است و سپس به ادراک منجر میگردد، بازخورد انعکاس رفتارهایی است که به ادراک منجر نمیشود.</a:t>
            </a:r>
            <a:endParaRPr lang="en-US" dirty="0"/>
          </a:p>
        </p:txBody>
      </p:sp>
      <p:sp>
        <p:nvSpPr>
          <p:cNvPr id="4" name="Slide Number Placeholder 3"/>
          <p:cNvSpPr>
            <a:spLocks noGrp="1"/>
          </p:cNvSpPr>
          <p:nvPr>
            <p:ph type="sldNum" sz="quarter" idx="10"/>
          </p:nvPr>
        </p:nvSpPr>
        <p:spPr/>
        <p:txBody>
          <a:bodyPr/>
          <a:lstStyle/>
          <a:p>
            <a:fld id="{6D042C9D-E387-4C6D-A5B7-A1764AA8FDF4}" type="slidenum">
              <a:rPr lang="en-US" smtClean="0"/>
              <a:t>10</a:t>
            </a:fld>
            <a:endParaRPr lang="en-US"/>
          </a:p>
        </p:txBody>
      </p:sp>
    </p:spTree>
    <p:extLst>
      <p:ext uri="{BB962C8B-B14F-4D97-AF65-F5344CB8AC3E}">
        <p14:creationId xmlns:p14="http://schemas.microsoft.com/office/powerpoint/2010/main" val="121112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smtClean="0">
                <a:solidFill>
                  <a:schemeClr val="tx1"/>
                </a:solidFill>
                <a:effectLst/>
                <a:latin typeface="+mn-lt"/>
                <a:ea typeface="+mn-ea"/>
                <a:cs typeface="+mn-cs"/>
              </a:rPr>
              <a:t>بررسی، شکست بزرگی بود ... چون :</a:t>
            </a:r>
            <a:endParaRPr lang="en-US" sz="1200" b="1" kern="1200" dirty="0" smtClean="0">
              <a:solidFill>
                <a:schemeClr val="tx1"/>
              </a:solidFill>
              <a:effectLst/>
              <a:latin typeface="+mn-lt"/>
              <a:ea typeface="+mn-ea"/>
              <a:cs typeface="+mn-cs"/>
            </a:endParaRPr>
          </a:p>
          <a:p>
            <a:pPr algn="r" rtl="1"/>
            <a:r>
              <a:rPr lang="fa-IR" sz="1200" b="1" kern="1200" dirty="0" smtClean="0">
                <a:solidFill>
                  <a:schemeClr val="tx1"/>
                </a:solidFill>
                <a:effectLst/>
                <a:latin typeface="+mn-lt"/>
                <a:ea typeface="+mn-ea"/>
                <a:cs typeface="+mn-cs"/>
              </a:rPr>
              <a:t>1. در آفریقا نمی دانستند "غذا" چه معنی می دهد.</a:t>
            </a:r>
            <a:br>
              <a:rPr lang="fa-IR"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2. در شرق اروپا نمی دانستند "صادقانه"  چه معنی می دهد.</a:t>
            </a:r>
            <a:br>
              <a:rPr lang="fa-IR"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3. در غرب اروپا نمی دانستند "کمبود" چه معنی می دهد.</a:t>
            </a:r>
            <a:br>
              <a:rPr lang="fa-IR"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4. در چین نمی دانستند "نظر" چه معنی می دهد.</a:t>
            </a:r>
            <a:br>
              <a:rPr lang="fa-IR"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5. در خاور میانه نمی دانستند "راه حل" چه معنی می دهد.</a:t>
            </a:r>
            <a:br>
              <a:rPr lang="fa-IR"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6. در امریکا  جنوبی نمی دانستند "لطفا"  چه معنی می دهد.</a:t>
            </a:r>
            <a:br>
              <a:rPr lang="fa-IR" sz="1200" b="1" kern="1200" dirty="0" smtClean="0">
                <a:solidFill>
                  <a:schemeClr val="tx1"/>
                </a:solidFill>
                <a:effectLst/>
                <a:latin typeface="+mn-lt"/>
                <a:ea typeface="+mn-ea"/>
                <a:cs typeface="+mn-cs"/>
              </a:rPr>
            </a:br>
            <a:r>
              <a:rPr lang="fa-IR" sz="1200" b="1" kern="1200" dirty="0" smtClean="0">
                <a:solidFill>
                  <a:schemeClr val="tx1"/>
                </a:solidFill>
                <a:effectLst/>
                <a:latin typeface="+mn-lt"/>
                <a:ea typeface="+mn-ea"/>
                <a:cs typeface="+mn-cs"/>
              </a:rPr>
              <a:t>7. در ایالات متحده آمریکا نمی دانستند " سایر نقاط جهان” چه معنی می دهد .</a:t>
            </a:r>
            <a:endParaRPr lang="en-US" sz="1200" b="1" kern="1200" dirty="0" smtClean="0">
              <a:solidFill>
                <a:schemeClr val="tx1"/>
              </a:solidFill>
              <a:effectLst/>
              <a:latin typeface="+mn-lt"/>
              <a:ea typeface="+mn-ea"/>
              <a:cs typeface="+mn-cs"/>
            </a:endParaRPr>
          </a:p>
          <a:p>
            <a:pPr algn="just"/>
            <a:endParaRPr lang="en-US" b="1" dirty="0"/>
          </a:p>
        </p:txBody>
      </p:sp>
      <p:sp>
        <p:nvSpPr>
          <p:cNvPr id="4" name="Slide Number Placeholder 3"/>
          <p:cNvSpPr>
            <a:spLocks noGrp="1"/>
          </p:cNvSpPr>
          <p:nvPr>
            <p:ph type="sldNum" sz="quarter" idx="10"/>
          </p:nvPr>
        </p:nvSpPr>
        <p:spPr/>
        <p:txBody>
          <a:bodyPr/>
          <a:lstStyle/>
          <a:p>
            <a:fld id="{6D042C9D-E387-4C6D-A5B7-A1764AA8FDF4}" type="slidenum">
              <a:rPr lang="en-US" smtClean="0"/>
              <a:t>12</a:t>
            </a:fld>
            <a:endParaRPr lang="en-US"/>
          </a:p>
        </p:txBody>
      </p:sp>
    </p:spTree>
    <p:extLst>
      <p:ext uri="{BB962C8B-B14F-4D97-AF65-F5344CB8AC3E}">
        <p14:creationId xmlns:p14="http://schemas.microsoft.com/office/powerpoint/2010/main" val="37500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BB81B2-06B4-4714-8B15-3D725B19D580}"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1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FAE83E0-259A-45AC-8A18-68EA8D6E3AF6}" type="datetime1">
              <a:rPr lang="en-US" smtClean="0"/>
              <a:t>5/10/2015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367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9A767-E9A5-448F-864E-A4614115729C}"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289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40B3D-1347-4DE0-ADE0-C596166CE6EF}"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651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10364-46E1-42E0-8063-26D9BFDCCC81}"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61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F8A75-DB46-4EB5-949B-06A7626E7568}"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7148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76705-537E-4D62-B6DF-99EC2D694BF3}"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943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E9D20-9AF6-42F1-9408-9E293945378E}"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55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F12700-EA98-43EB-B845-3A47A778375D}"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79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6AEB3A-447A-4ACE-BE56-BC0ADCD6530C}"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76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3F20-2123-4815-ADC1-285DD7AD5634}" type="datetime1">
              <a:rPr lang="en-US" smtClean="0"/>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124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3031C4-9C0F-4BF7-8212-B24C907A68F0}" type="datetime1">
              <a:rPr lang="en-US" smtClean="0"/>
              <a:t>5/10/2015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16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EEF232-325F-431D-B04B-810C515D6967}" type="datetime1">
              <a:rPr lang="en-US" smtClean="0"/>
              <a:t>5/10/2015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16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EAD4F6-B737-435B-86E1-545FF95D4CA0}" type="datetime1">
              <a:rPr lang="en-US" smtClean="0"/>
              <a:t>5/10/2015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490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AB4E5-2442-411C-9C28-26DAAF83D8A0}" type="datetime1">
              <a:rPr lang="en-US" smtClean="0"/>
              <a:t>5/10/2015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747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41C6F-BFE3-4F42-A4BD-1AD3391F7F19}" type="datetime1">
              <a:rPr lang="en-US" smtClean="0"/>
              <a:t>5/10/2015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52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85B54-1BD8-444C-8513-D522EBA05CB7}" type="datetime1">
              <a:rPr lang="en-US" smtClean="0"/>
              <a:t>5/10/2015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53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AE113E2-305F-4EC6-A858-9CADD7D4ADF0}" type="datetime1">
              <a:rPr lang="en-US" smtClean="0"/>
              <a:t>5/10/2015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81902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mojir.com/index.php/%D9%85%D9%82%D8%A7%D9%84%D9%87%D9%87%D8%A7/2816-2014-12-21-07-58-49" TargetMode="External"/><Relationship Id="rId2" Type="http://schemas.openxmlformats.org/officeDocument/2006/relationships/hyperlink" Target="http://www.iran-doc.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656"/>
            <a:ext cx="12192001" cy="6872287"/>
          </a:xfrm>
          <a:prstGeom prst="rect">
            <a:avLst/>
          </a:prstGeom>
        </p:spPr>
      </p:pic>
      <p:sp>
        <p:nvSpPr>
          <p:cNvPr id="6" name="Title 1"/>
          <p:cNvSpPr>
            <a:spLocks noGrp="1"/>
          </p:cNvSpPr>
          <p:nvPr>
            <p:ph type="title"/>
          </p:nvPr>
        </p:nvSpPr>
        <p:spPr>
          <a:xfrm>
            <a:off x="684212" y="4487332"/>
            <a:ext cx="10398316" cy="1761068"/>
          </a:xfrm>
        </p:spPr>
        <p:txBody>
          <a:bodyPr>
            <a:normAutofit/>
          </a:bodyPr>
          <a:lstStyle/>
          <a:p>
            <a:pPr algn="ctr" rtl="1"/>
            <a:r>
              <a:rPr lang="fa-IR" b="1" dirty="0"/>
              <a:t>امام جواد </a:t>
            </a:r>
            <a:r>
              <a:rPr lang="fa-IR" b="1" dirty="0" smtClean="0"/>
              <a:t>(ع): </a:t>
            </a:r>
            <a:r>
              <a:rPr lang="fa-IR" b="1" dirty="0"/>
              <a:t>« زمان آن چنان قدرتي دارد كه اسرار ناشناخته را برملا مي سازد ».</a:t>
            </a:r>
            <a:r>
              <a:rPr lang="en-US" b="1" dirty="0"/>
              <a:t/>
            </a:r>
            <a:br>
              <a:rPr lang="en-US" b="1" dirty="0"/>
            </a:br>
            <a:endParaRPr lang="en-US" dirty="0"/>
          </a:p>
        </p:txBody>
      </p:sp>
    </p:spTree>
    <p:extLst>
      <p:ext uri="{BB962C8B-B14F-4D97-AF65-F5344CB8AC3E}">
        <p14:creationId xmlns:p14="http://schemas.microsoft.com/office/powerpoint/2010/main" val="2318118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976" y="134697"/>
            <a:ext cx="1916337" cy="1986711"/>
          </a:xfrm>
        </p:spPr>
        <p:txBody>
          <a:bodyPr>
            <a:noAutofit/>
          </a:bodyPr>
          <a:lstStyle/>
          <a:p>
            <a:pPr algn="r"/>
            <a:r>
              <a:rPr lang="fa-IR" sz="2800" b="1" dirty="0"/>
              <a:t>ساختار ادراک: </a:t>
            </a:r>
            <a:r>
              <a:rPr lang="en-US" sz="2800" dirty="0"/>
              <a:t/>
            </a:r>
            <a:br>
              <a:rPr lang="en-US" sz="2800" dirty="0"/>
            </a:br>
            <a:endParaRPr lang="en-US" sz="2800" dirty="0"/>
          </a:p>
        </p:txBody>
      </p:sp>
      <p:sp>
        <p:nvSpPr>
          <p:cNvPr id="3" name="Slide Number Placeholder 2"/>
          <p:cNvSpPr>
            <a:spLocks noGrp="1"/>
          </p:cNvSpPr>
          <p:nvPr>
            <p:ph type="sldNum" sz="quarter" idx="12"/>
          </p:nvPr>
        </p:nvSpPr>
        <p:spPr>
          <a:xfrm>
            <a:off x="11049755" y="6188333"/>
            <a:ext cx="1142245" cy="669925"/>
          </a:xfrm>
        </p:spPr>
        <p:txBody>
          <a:bodyPr/>
          <a:lstStyle/>
          <a:p>
            <a:fld id="{D57F1E4F-1CFF-5643-939E-217C01CDF565}" type="slidenum">
              <a:rPr lang="en-US" smtClean="0">
                <a:solidFill>
                  <a:schemeClr val="tx1"/>
                </a:solidFill>
              </a:rPr>
              <a:pPr/>
              <a:t>10</a:t>
            </a:fld>
            <a:endParaRPr lang="en-US" dirty="0">
              <a:solidFill>
                <a:schemeClr val="tx1"/>
              </a:solidFill>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173605603"/>
              </p:ext>
            </p:extLst>
          </p:nvPr>
        </p:nvGraphicFramePr>
        <p:xfrm>
          <a:off x="0" y="0"/>
          <a:ext cx="10094976" cy="6858000"/>
        </p:xfrm>
        <a:graphic>
          <a:graphicData uri="http://schemas.openxmlformats.org/presentationml/2006/ole">
            <mc:AlternateContent xmlns:mc="http://schemas.openxmlformats.org/markup-compatibility/2006">
              <mc:Choice xmlns:v="urn:schemas-microsoft-com:vml" Requires="v">
                <p:oleObj spid="_x0000_s13328" name="Slide" r:id="rId4" imgW="4572000" imgH="3429000" progId="PowerPoint.Slide.8">
                  <p:embed/>
                </p:oleObj>
              </mc:Choice>
              <mc:Fallback>
                <p:oleObj name="Slide" r:id="rId4" imgW="4572000" imgH="3429000" progId="PowerPoint.Slide.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094976" cy="6858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4501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69936" y="1943099"/>
            <a:ext cx="8001000" cy="29718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800" b="1" dirty="0" smtClean="0">
                <a:solidFill>
                  <a:srgbClr val="FFC000"/>
                </a:solidFill>
              </a:rPr>
              <a:t>استنباط ادراکی:</a:t>
            </a:r>
            <a:r>
              <a:rPr lang="en-US" sz="2800" b="1" dirty="0" smtClean="0">
                <a:solidFill>
                  <a:srgbClr val="FFC000"/>
                </a:solidFill>
              </a:rPr>
              <a:t/>
            </a:r>
            <a:br>
              <a:rPr lang="en-US" sz="2800" b="1" dirty="0" smtClean="0">
                <a:solidFill>
                  <a:srgbClr val="FFC000"/>
                </a:solidFill>
              </a:rPr>
            </a:br>
            <a:r>
              <a:rPr lang="en-US" sz="2800" b="1" dirty="0" smtClean="0"/>
              <a:t/>
            </a:r>
            <a:br>
              <a:rPr lang="en-US" sz="2800" b="1" dirty="0" smtClean="0"/>
            </a:br>
            <a:r>
              <a:rPr lang="en-US" sz="2800" dirty="0" smtClean="0"/>
              <a:t/>
            </a:r>
            <a:br>
              <a:rPr lang="en-US" sz="2800" dirty="0" smtClean="0"/>
            </a:br>
            <a:r>
              <a:rPr lang="fa-IR" sz="2800" b="1" dirty="0" smtClean="0">
                <a:solidFill>
                  <a:schemeClr val="bg1"/>
                </a:solidFill>
              </a:rPr>
              <a:t>انسان تمایل دارد که با استفاده از اطلاعات محدود خود افراد را دسته بندی کرده و بر اساس این طبقه بندی نسبت به آنها واکنش نشان دهد.</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fa-IR" sz="2800" b="1" dirty="0" smtClean="0">
                <a:solidFill>
                  <a:schemeClr val="bg1"/>
                </a:solidFill>
              </a:rPr>
              <a:t>انسان، دیگران را براساس جنسیت،وضعیت تاهل،تحصیلات، سطح درآمد،شغل،طبقه اجتماعی وسایر ویژگیها طبقه بندی نموده و با هر  رفتار متفاوتی را در پیش گیرد .</a:t>
            </a:r>
            <a:r>
              <a:rPr lang="en-US" sz="2800" b="1" dirty="0" smtClean="0">
                <a:solidFill>
                  <a:schemeClr val="bg1"/>
                </a:solidFill>
              </a:rPr>
              <a:t/>
            </a:r>
            <a:br>
              <a:rPr lang="en-US" sz="2800" b="1" dirty="0" smtClean="0">
                <a:solidFill>
                  <a:schemeClr val="bg1"/>
                </a:solidFill>
              </a:rPr>
            </a:br>
            <a:endParaRPr lang="en-US" sz="2800" b="1" dirty="0">
              <a:solidFill>
                <a:schemeClr val="bg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20854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55" y="515649"/>
            <a:ext cx="10999353" cy="5739678"/>
          </a:xfrm>
        </p:spPr>
        <p:txBody>
          <a:bodyPr>
            <a:normAutofit fontScale="77500" lnSpcReduction="20000"/>
          </a:bodyPr>
          <a:lstStyle/>
          <a:p>
            <a:pPr algn="just" rtl="1">
              <a:lnSpc>
                <a:spcPct val="170000"/>
              </a:lnSpc>
            </a:pPr>
            <a:r>
              <a:rPr lang="fa-IR" sz="4000" b="1" dirty="0">
                <a:solidFill>
                  <a:schemeClr val="tx1"/>
                </a:solidFill>
              </a:rPr>
              <a:t>یک نظر سنجی در سراسر جهان توسط سازمان ملل انجام شد</a:t>
            </a:r>
            <a:r>
              <a:rPr lang="fa-IR" sz="4000" b="1" dirty="0" smtClean="0">
                <a:solidFill>
                  <a:schemeClr val="tx1"/>
                </a:solidFill>
              </a:rPr>
              <a:t>:</a:t>
            </a:r>
            <a:endParaRPr lang="en-US" sz="4000" b="1" dirty="0" smtClean="0">
              <a:solidFill>
                <a:schemeClr val="tx1"/>
              </a:solidFill>
            </a:endParaRPr>
          </a:p>
          <a:p>
            <a:pPr algn="just" rtl="1"/>
            <a:endParaRPr lang="en-US" sz="2800" b="1" dirty="0">
              <a:solidFill>
                <a:schemeClr val="tx1"/>
              </a:solidFill>
            </a:endParaRPr>
          </a:p>
          <a:p>
            <a:pPr algn="just" rtl="1"/>
            <a:endParaRPr lang="en-US" sz="3400" dirty="0">
              <a:solidFill>
                <a:schemeClr val="tx1"/>
              </a:solidFill>
            </a:endParaRPr>
          </a:p>
          <a:p>
            <a:pPr marL="0" indent="0" algn="just" rtl="1">
              <a:buNone/>
            </a:pPr>
            <a:r>
              <a:rPr lang="fa-IR" sz="3400" b="1" dirty="0" smtClean="0">
                <a:solidFill>
                  <a:schemeClr val="accent1">
                    <a:lumMod val="75000"/>
                  </a:schemeClr>
                </a:solidFill>
              </a:rPr>
              <a:t>موضوع سوال </a:t>
            </a:r>
            <a:r>
              <a:rPr lang="en-US" sz="3400" b="1" dirty="0">
                <a:solidFill>
                  <a:schemeClr val="accent1">
                    <a:lumMod val="75000"/>
                  </a:schemeClr>
                </a:solidFill>
              </a:rPr>
              <a:t>:</a:t>
            </a:r>
            <a:r>
              <a:rPr lang="fa-IR" sz="3400" b="1" dirty="0">
                <a:solidFill>
                  <a:schemeClr val="accent1">
                    <a:lumMod val="75000"/>
                  </a:schemeClr>
                </a:solidFill>
              </a:rPr>
              <a:t>بررسی وضعیت کمبود </a:t>
            </a:r>
            <a:r>
              <a:rPr lang="fa-IR" sz="3400" b="1" dirty="0" smtClean="0">
                <a:solidFill>
                  <a:schemeClr val="accent1">
                    <a:lumMod val="75000"/>
                  </a:schemeClr>
                </a:solidFill>
              </a:rPr>
              <a:t>غذا</a:t>
            </a:r>
            <a:endParaRPr lang="en-US" sz="3400" b="1" dirty="0" smtClean="0">
              <a:solidFill>
                <a:schemeClr val="accent1">
                  <a:lumMod val="75000"/>
                </a:schemeClr>
              </a:solidFill>
            </a:endParaRPr>
          </a:p>
          <a:p>
            <a:pPr algn="just" rtl="1"/>
            <a:endParaRPr lang="en-US" sz="2800" b="1" dirty="0">
              <a:solidFill>
                <a:srgbClr val="FFC000"/>
              </a:solidFill>
            </a:endParaRPr>
          </a:p>
          <a:p>
            <a:pPr algn="just" rtl="1"/>
            <a:endParaRPr lang="en-US" sz="2800" dirty="0">
              <a:solidFill>
                <a:srgbClr val="FFC000"/>
              </a:solidFill>
            </a:endParaRPr>
          </a:p>
          <a:p>
            <a:pPr marL="0" indent="0" algn="just" rtl="1">
              <a:lnSpc>
                <a:spcPct val="170000"/>
              </a:lnSpc>
              <a:buNone/>
            </a:pPr>
            <a:r>
              <a:rPr lang="fa-IR" sz="2800" b="1" dirty="0">
                <a:solidFill>
                  <a:srgbClr val="FFC000"/>
                </a:solidFill>
              </a:rPr>
              <a:t>" </a:t>
            </a:r>
            <a:r>
              <a:rPr lang="fa-IR" sz="4000" b="1" dirty="0" smtClean="0">
                <a:solidFill>
                  <a:schemeClr val="accent1">
                    <a:lumMod val="75000"/>
                  </a:schemeClr>
                </a:solidFill>
              </a:rPr>
              <a:t>لطفا نظر صادقانه </a:t>
            </a:r>
            <a:r>
              <a:rPr lang="fa-IR" sz="4000" b="1" dirty="0">
                <a:solidFill>
                  <a:schemeClr val="accent1">
                    <a:lumMod val="75000"/>
                  </a:schemeClr>
                </a:solidFill>
              </a:rPr>
              <a:t>خود را در مورد راه </a:t>
            </a:r>
            <a:r>
              <a:rPr lang="fa-IR" sz="4000" b="1" dirty="0" smtClean="0">
                <a:solidFill>
                  <a:schemeClr val="accent1">
                    <a:lumMod val="75000"/>
                  </a:schemeClr>
                </a:solidFill>
              </a:rPr>
              <a:t>حل</a:t>
            </a:r>
            <a:r>
              <a:rPr lang="en-US" sz="4000" b="1" dirty="0" smtClean="0">
                <a:solidFill>
                  <a:schemeClr val="accent1">
                    <a:lumMod val="75000"/>
                  </a:schemeClr>
                </a:solidFill>
              </a:rPr>
              <a:t> </a:t>
            </a:r>
            <a:r>
              <a:rPr lang="fa-IR" sz="4000" b="1" dirty="0" smtClean="0">
                <a:solidFill>
                  <a:schemeClr val="accent1">
                    <a:lumMod val="75000"/>
                  </a:schemeClr>
                </a:solidFill>
              </a:rPr>
              <a:t>کمبود </a:t>
            </a:r>
            <a:r>
              <a:rPr lang="fa-IR" sz="4000" b="1" dirty="0">
                <a:solidFill>
                  <a:schemeClr val="accent1">
                    <a:lumMod val="75000"/>
                  </a:schemeClr>
                </a:solidFill>
              </a:rPr>
              <a:t>غذا در سایر نقاط </a:t>
            </a:r>
            <a:r>
              <a:rPr lang="fa-IR" sz="4000" b="1" dirty="0" smtClean="0">
                <a:solidFill>
                  <a:schemeClr val="accent1">
                    <a:lumMod val="75000"/>
                  </a:schemeClr>
                </a:solidFill>
              </a:rPr>
              <a:t>جهان</a:t>
            </a:r>
            <a:r>
              <a:rPr lang="en-US" sz="4000" b="1" dirty="0" smtClean="0">
                <a:solidFill>
                  <a:schemeClr val="accent1">
                    <a:lumMod val="75000"/>
                  </a:schemeClr>
                </a:solidFill>
              </a:rPr>
              <a:t> </a:t>
            </a:r>
            <a:r>
              <a:rPr lang="fa-IR" sz="4000" b="1" dirty="0" smtClean="0">
                <a:solidFill>
                  <a:schemeClr val="accent1">
                    <a:lumMod val="75000"/>
                  </a:schemeClr>
                </a:solidFill>
              </a:rPr>
              <a:t>بیان </a:t>
            </a:r>
            <a:r>
              <a:rPr lang="fa-IR" sz="4000" b="1" dirty="0">
                <a:solidFill>
                  <a:schemeClr val="accent1">
                    <a:lumMod val="75000"/>
                  </a:schemeClr>
                </a:solidFill>
              </a:rPr>
              <a:t>کنید ؟”</a:t>
            </a:r>
            <a:endParaRPr lang="en-US" sz="40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742007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0"/>
            <a:ext cx="9247909" cy="6858000"/>
          </a:xfrm>
        </p:spPr>
        <p:txBody>
          <a:bodyPr>
            <a:noAutofit/>
          </a:bodyPr>
          <a:lstStyle/>
          <a:p>
            <a:pPr algn="justLow" rtl="1"/>
            <a:r>
              <a:rPr lang="fa-IR" sz="2800" b="1" dirty="0" smtClean="0">
                <a:solidFill>
                  <a:schemeClr val="accent1">
                    <a:lumMod val="75000"/>
                  </a:schemeClr>
                </a:solidFill>
                <a:cs typeface="+mn-cs"/>
              </a:rPr>
              <a:t>از </a:t>
            </a:r>
            <a:r>
              <a:rPr lang="fa-IR" sz="2800" b="1" dirty="0">
                <a:solidFill>
                  <a:schemeClr val="accent1">
                    <a:lumMod val="75000"/>
                  </a:schemeClr>
                </a:solidFill>
                <a:cs typeface="+mn-cs"/>
              </a:rPr>
              <a:t>مفاهیم مهمی که در حوزه ادراک مورد بحث قرار می گیرد، ثبات ادراکی (</a:t>
            </a:r>
            <a:r>
              <a:rPr lang="en-US" sz="2800" b="1" dirty="0">
                <a:solidFill>
                  <a:schemeClr val="accent1">
                    <a:lumMod val="75000"/>
                  </a:schemeClr>
                </a:solidFill>
                <a:cs typeface="+mn-cs"/>
              </a:rPr>
              <a:t>Perceptual Constancy</a:t>
            </a:r>
            <a:r>
              <a:rPr lang="fa-IR" sz="2800" b="1" dirty="0">
                <a:solidFill>
                  <a:schemeClr val="accent1">
                    <a:lumMod val="75000"/>
                  </a:schemeClr>
                </a:solidFill>
                <a:cs typeface="+mn-cs"/>
              </a:rPr>
              <a:t>) است. ثبات ادراکی، از جمله پدیده های ادراک است که در مقوله های اندازه، شکل، رنگ و مکان مورد بحث روانشناسان است. پدیده ثبات، کیفیتی است که اشیاء محیطی واقع در میدان دید موجودات، اعم از حیوان و انسان، علیرغم تغییرات فیزیکی، خصوصیات خود را حفظ میکنند، یعنی اشیایی که از زوایای دید متفاوت دیده میشوند، با وجود تغییرات قابل ملاحظه، اندازه، شکل و رنگ واقعی خود را از دست نداده و همواره ثابت به نظر میرسند. در زمینه ثبات اندازه، آزمایشاتی انجام گرفته و نظریه ای ارایه شده است که به اصل تغییر ناپذیری اندازه- فاصله (</a:t>
            </a:r>
            <a:r>
              <a:rPr lang="en-US" sz="2800" b="1" dirty="0">
                <a:solidFill>
                  <a:schemeClr val="accent1">
                    <a:lumMod val="75000"/>
                  </a:schemeClr>
                </a:solidFill>
                <a:cs typeface="+mn-cs"/>
              </a:rPr>
              <a:t>Inalterability of size- distance</a:t>
            </a:r>
            <a:r>
              <a:rPr lang="fa-IR" sz="2800" b="1" dirty="0">
                <a:solidFill>
                  <a:schemeClr val="accent1">
                    <a:lumMod val="75000"/>
                  </a:schemeClr>
                </a:solidFill>
                <a:cs typeface="+mn-cs"/>
              </a:rPr>
              <a:t>)معروف گردیده و </a:t>
            </a:r>
            <a:r>
              <a:rPr lang="fa-IR" sz="2800" b="1" dirty="0" smtClean="0">
                <a:solidFill>
                  <a:schemeClr val="accent1">
                    <a:lumMod val="75000"/>
                  </a:schemeClr>
                </a:solidFill>
                <a:cs typeface="+mn-cs"/>
              </a:rPr>
              <a:t>اساس</a:t>
            </a:r>
            <a:r>
              <a:rPr lang="en-US" sz="2800" b="1" dirty="0" smtClean="0">
                <a:solidFill>
                  <a:schemeClr val="accent1">
                    <a:lumMod val="75000"/>
                  </a:schemeClr>
                </a:solidFill>
                <a:cs typeface="+mn-cs"/>
              </a:rPr>
              <a:t> </a:t>
            </a:r>
            <a:r>
              <a:rPr lang="fa-IR" sz="2800" b="1" dirty="0" smtClean="0">
                <a:solidFill>
                  <a:schemeClr val="accent1">
                    <a:lumMod val="75000"/>
                  </a:schemeClr>
                </a:solidFill>
                <a:cs typeface="+mn-cs"/>
              </a:rPr>
              <a:t>ثبات </a:t>
            </a:r>
            <a:r>
              <a:rPr lang="fa-IR" sz="2800" b="1" dirty="0">
                <a:solidFill>
                  <a:schemeClr val="accent1">
                    <a:lumMod val="75000"/>
                  </a:schemeClr>
                </a:solidFill>
                <a:cs typeface="+mn-cs"/>
              </a:rPr>
              <a:t>ادراکی است</a:t>
            </a:r>
            <a:r>
              <a:rPr lang="fa-IR" sz="2800" b="1" dirty="0" smtClean="0">
                <a:solidFill>
                  <a:schemeClr val="accent1">
                    <a:lumMod val="75000"/>
                  </a:schemeClr>
                </a:solidFill>
                <a:cs typeface="+mn-cs"/>
              </a:rPr>
              <a:t>.</a:t>
            </a:r>
            <a:r>
              <a:rPr lang="en-US" sz="2800" b="1" dirty="0">
                <a:solidFill>
                  <a:schemeClr val="accent1">
                    <a:lumMod val="75000"/>
                  </a:schemeClr>
                </a:solidFill>
                <a:cs typeface="+mn-cs"/>
              </a:rPr>
              <a:t/>
            </a:r>
            <a:br>
              <a:rPr lang="en-US" sz="2800" b="1" dirty="0">
                <a:solidFill>
                  <a:schemeClr val="accent1">
                    <a:lumMod val="75000"/>
                  </a:schemeClr>
                </a:solidFill>
                <a:cs typeface="+mn-cs"/>
              </a:rPr>
            </a:br>
            <a:endParaRPr lang="en-US" sz="2800" b="1" dirty="0">
              <a:solidFill>
                <a:schemeClr val="accent1">
                  <a:lumMod val="75000"/>
                </a:schemeClr>
              </a:solidFill>
              <a:cs typeface="+mn-cs"/>
            </a:endParaRPr>
          </a:p>
        </p:txBody>
      </p:sp>
      <p:sp>
        <p:nvSpPr>
          <p:cNvPr id="3" name="Text Placeholder 8"/>
          <p:cNvSpPr txBox="1">
            <a:spLocks/>
          </p:cNvSpPr>
          <p:nvPr/>
        </p:nvSpPr>
        <p:spPr>
          <a:xfrm>
            <a:off x="9420296" y="321269"/>
            <a:ext cx="2444646" cy="146154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r" rtl="1"/>
            <a:r>
              <a:rPr lang="fa-IR" sz="3200" b="1" dirty="0" smtClean="0">
                <a:solidFill>
                  <a:schemeClr val="tx1"/>
                </a:solidFill>
              </a:rPr>
              <a:t>ثبات ادراک:</a:t>
            </a:r>
            <a:endParaRPr lang="en-US" sz="3200" b="1" dirty="0" smtClean="0">
              <a:solidFill>
                <a:schemeClr val="tx1"/>
              </a:solidFill>
            </a:endParaRPr>
          </a:p>
          <a:p>
            <a:pPr algn="r" rtl="1"/>
            <a:endParaRPr lang="en-US" sz="2800" b="1" dirty="0">
              <a:solidFill>
                <a:schemeClr val="tx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4830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8146473" y="337279"/>
            <a:ext cx="3157360" cy="1461541"/>
          </a:xfrm>
        </p:spPr>
        <p:txBody>
          <a:bodyPr>
            <a:normAutofit/>
          </a:bodyPr>
          <a:lstStyle/>
          <a:p>
            <a:pPr algn="r" rtl="1"/>
            <a:r>
              <a:rPr lang="fa-IR" sz="2800" b="1" dirty="0">
                <a:solidFill>
                  <a:schemeClr val="tx1"/>
                </a:solidFill>
              </a:rPr>
              <a:t>س</a:t>
            </a:r>
            <a:r>
              <a:rPr lang="fa-IR" sz="2800" b="1" dirty="0" smtClean="0">
                <a:solidFill>
                  <a:schemeClr val="tx1"/>
                </a:solidFill>
              </a:rPr>
              <a:t>یستم ادراک:</a:t>
            </a:r>
            <a:endParaRPr lang="en-US" sz="2800" b="1" dirty="0">
              <a:solidFill>
                <a:schemeClr val="tx1"/>
              </a:solidFill>
            </a:endParaRPr>
          </a:p>
          <a:p>
            <a:pPr algn="r" rtl="1"/>
            <a:endParaRPr lang="en-US" sz="2400" b="1" dirty="0">
              <a:solidFill>
                <a:schemeClr val="tx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5" y="1688267"/>
            <a:ext cx="11365610" cy="3481466"/>
          </a:xfrm>
          <a:prstGeom prst="rect">
            <a:avLst/>
          </a:prstGeom>
          <a:solidFill>
            <a:schemeClr val="tx2">
              <a:lumMod val="40000"/>
              <a:lumOff val="60000"/>
              <a:alpha val="90000"/>
            </a:schemeClr>
          </a:solidFill>
          <a:effectLst>
            <a:glow rad="266700">
              <a:schemeClr val="bg2">
                <a:lumMod val="75000"/>
                <a:alpha val="40000"/>
              </a:schemeClr>
            </a:glow>
            <a:outerShdw blurRad="50800" dist="38100" dir="5400000" algn="t" rotWithShape="0">
              <a:prstClr val="black">
                <a:alpha val="40000"/>
              </a:prstClr>
            </a:outerShdw>
            <a:reflection blurRad="6350" stA="50000" endA="300" endPos="22000" dist="101600" dir="5400000" sy="-100000" algn="bl" rotWithShape="0"/>
          </a:effectLst>
          <a:scene3d>
            <a:camera prst="orthographicFront"/>
            <a:lightRig rig="threePt" dir="t"/>
          </a:scene3d>
          <a:sp3d extrusionH="76200">
            <a:bevelT w="31750" h="95250"/>
            <a:extrusionClr>
              <a:schemeClr val="bg2">
                <a:lumMod val="60000"/>
                <a:lumOff val="40000"/>
              </a:schemeClr>
            </a:extrusionClr>
          </a:sp3d>
        </p:spPr>
      </p:pic>
      <p:sp>
        <p:nvSpPr>
          <p:cNvPr id="2" name="Slide Number Placeholder 1"/>
          <p:cNvSpPr>
            <a:spLocks noGrp="1"/>
          </p:cNvSpPr>
          <p:nvPr>
            <p:ph type="sldNum" sz="quarter" idx="12"/>
          </p:nvPr>
        </p:nvSpPr>
        <p:spPr/>
        <p:txBody>
          <a:bodyPr/>
          <a:lstStyle/>
          <a:p>
            <a:fld id="{D57F1E4F-1CFF-5643-939E-217C01CDF565}" type="slidenum">
              <a:rPr lang="en-US" smtClean="0">
                <a:solidFill>
                  <a:schemeClr val="tx1"/>
                </a:solidFill>
              </a:rPr>
              <a:pPr/>
              <a:t>14</a:t>
            </a:fld>
            <a:endParaRPr lang="en-US" dirty="0">
              <a:solidFill>
                <a:schemeClr val="tx1"/>
              </a:solidFill>
            </a:endParaRPr>
          </a:p>
        </p:txBody>
      </p:sp>
      <p:sp>
        <p:nvSpPr>
          <p:cNvPr id="5" name="5-Point Star 4"/>
          <p:cNvSpPr/>
          <p:nvPr/>
        </p:nvSpPr>
        <p:spPr>
          <a:xfrm>
            <a:off x="42672" y="6510528"/>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4855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5516" y="443901"/>
            <a:ext cx="11360968" cy="5902036"/>
          </a:xfrm>
          <a:effectLst>
            <a:outerShdw blurRad="876300" dir="14880000" sx="126000" sy="126000" algn="ctr" rotWithShape="0">
              <a:schemeClr val="bg1">
                <a:alpha val="14000"/>
              </a:schemeClr>
            </a:outerShdw>
          </a:effectLst>
        </p:spPr>
      </p:pic>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5-Point Star 4"/>
          <p:cNvSpPr/>
          <p:nvPr/>
        </p:nvSpPr>
        <p:spPr>
          <a:xfrm>
            <a:off x="60960" y="6510528"/>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0357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16</a:t>
            </a:fld>
            <a:endParaRPr lang="en-US" dirty="0">
              <a:solidFill>
                <a:schemeClr val="tx1"/>
              </a:solidFill>
            </a:endParaRPr>
          </a:p>
        </p:txBody>
      </p:sp>
      <p:pic>
        <p:nvPicPr>
          <p:cNvPr id="9" name="Picture 8"/>
          <p:cNvPicPr>
            <a:picLocks noChangeAspect="1"/>
          </p:cNvPicPr>
          <p:nvPr/>
        </p:nvPicPr>
        <p:blipFill>
          <a:blip r:embed="rId3"/>
          <a:stretch>
            <a:fillRect/>
          </a:stretch>
        </p:blipFill>
        <p:spPr>
          <a:xfrm>
            <a:off x="5063" y="6476984"/>
            <a:ext cx="396274" cy="36579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78" y="0"/>
            <a:ext cx="9605332" cy="7066296"/>
          </a:xfrm>
          <a:prstGeom prst="rect">
            <a:avLst/>
          </a:prstGeom>
        </p:spPr>
      </p:pic>
      <p:sp>
        <p:nvSpPr>
          <p:cNvPr id="10" name="Text Placeholder 8"/>
          <p:cNvSpPr>
            <a:spLocks noGrp="1"/>
          </p:cNvSpPr>
          <p:nvPr>
            <p:ph type="body" idx="1"/>
          </p:nvPr>
        </p:nvSpPr>
        <p:spPr>
          <a:xfrm>
            <a:off x="9163354" y="337279"/>
            <a:ext cx="2744166" cy="4336321"/>
          </a:xfrm>
        </p:spPr>
        <p:txBody>
          <a:bodyPr>
            <a:normAutofit/>
          </a:bodyPr>
          <a:lstStyle/>
          <a:p>
            <a:pPr algn="r" rtl="1"/>
            <a:r>
              <a:rPr lang="fa-IR" sz="3200" b="1" dirty="0" smtClean="0">
                <a:solidFill>
                  <a:schemeClr val="tx1"/>
                </a:solidFill>
              </a:rPr>
              <a:t>خطاها و تعطبات ادراکی متداول در تصمیم گیری:</a:t>
            </a:r>
            <a:endParaRPr lang="en-US" sz="3200" b="1" dirty="0">
              <a:solidFill>
                <a:schemeClr val="tx1"/>
              </a:solidFill>
            </a:endParaRPr>
          </a:p>
        </p:txBody>
      </p:sp>
      <p:sp>
        <p:nvSpPr>
          <p:cNvPr id="11" name="5-Point Star 10"/>
          <p:cNvSpPr/>
          <p:nvPr/>
        </p:nvSpPr>
        <p:spPr>
          <a:xfrm>
            <a:off x="-323088" y="6675120"/>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9553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82" y="207819"/>
            <a:ext cx="10993582" cy="6296890"/>
          </a:xfrm>
        </p:spPr>
        <p:txBody>
          <a:bodyPr>
            <a:noAutofit/>
          </a:bodyPr>
          <a:lstStyle/>
          <a:p>
            <a:pPr algn="r" rtl="1"/>
            <a:r>
              <a:rPr lang="fa-IR" sz="2400" b="1" dirty="0" smtClean="0"/>
              <a:t>مثال</a:t>
            </a:r>
            <a:r>
              <a:rPr lang="en-US" sz="2400" b="1" dirty="0" smtClean="0"/>
              <a:t>:</a:t>
            </a:r>
            <a:r>
              <a:rPr lang="fa-IR" sz="2400" b="1" dirty="0" smtClean="0"/>
              <a:t> </a:t>
            </a:r>
            <a:r>
              <a:rPr lang="fa-IR" sz="2400" b="1" dirty="0"/>
              <a:t>سه پند لقمان حکیم به فرزندش است که</a:t>
            </a:r>
            <a:r>
              <a:rPr lang="fa-IR" sz="2400" b="1" dirty="0" smtClean="0"/>
              <a:t>: روزی </a:t>
            </a:r>
            <a:r>
              <a:rPr lang="fa-IR" sz="2400" b="1" dirty="0"/>
              <a:t>لقمان به پسرش گفت امروز به تو سه پند می دهم که کامروا شوی: اول اینکه سعی کن در زندگی بهترین غذای جهان را بخوری</a:t>
            </a:r>
            <a:r>
              <a:rPr lang="en-US" sz="2400" b="1" dirty="0"/>
              <a:t>!</a:t>
            </a:r>
            <a:r>
              <a:rPr lang="fa-IR" sz="2400" b="1" dirty="0"/>
              <a:t>دوم اینکه در بهترین بستر و رختخواب جهان بخوابی، و سوم اینکه در بهترین کاخ ها و خانه های جهان زندگی کنی، پسر لقمان گفت ای پدر ما یک خانواده بسیار فقیر هستیم چطور من می توانم این کارها را انجام دهم؟</a:t>
            </a:r>
            <a:r>
              <a:rPr lang="en-US" sz="2400" b="1" dirty="0"/>
              <a:t/>
            </a:r>
            <a:br>
              <a:rPr lang="en-US" sz="2400" b="1" dirty="0"/>
            </a:br>
            <a:r>
              <a:rPr lang="fa-IR" sz="2400" b="1" dirty="0"/>
              <a:t>لقمان جواب داد</a:t>
            </a:r>
            <a:r>
              <a:rPr lang="en-US" sz="2400" b="1" dirty="0"/>
              <a:t>:</a:t>
            </a:r>
            <a:r>
              <a:rPr lang="fa-IR" sz="2400" b="1" dirty="0"/>
              <a:t>اگر کمی دیرتر و کمتر غذا بخوری هر غذایی که میخوری طعم بهترین غذای جهان را می دهد</a:t>
            </a:r>
            <a:r>
              <a:rPr lang="en-US" sz="2400" b="1" dirty="0"/>
              <a:t> .</a:t>
            </a:r>
            <a:r>
              <a:rPr lang="fa-IR" sz="2400" b="1" dirty="0"/>
              <a:t>اگر بیشتر کار کنی و کمی دیرتر بخوابی در هر جا که خوابیده ای احساس می کنی بهترین خوابگاه جهان است</a:t>
            </a:r>
            <a:r>
              <a:rPr lang="en-US" sz="2400" b="1" dirty="0"/>
              <a:t> .</a:t>
            </a:r>
            <a:r>
              <a:rPr lang="fa-IR" sz="2400" b="1" dirty="0"/>
              <a:t>و اگر با مردم دوستی کنی و در قلب آنها جای می گیری و آنوقت بهترین خانه های جهان مال توست</a:t>
            </a:r>
            <a:r>
              <a:rPr lang="en-US" sz="2400" b="1" dirty="0" smtClean="0"/>
              <a:t>.</a:t>
            </a:r>
          </a:p>
          <a:p>
            <a:pPr algn="r" rtl="1"/>
            <a:endParaRPr lang="en-US" sz="2400" b="1" dirty="0"/>
          </a:p>
          <a:p>
            <a:pPr algn="r" rtl="1"/>
            <a:r>
              <a:rPr lang="fa-IR" sz="2800" b="1" dirty="0"/>
              <a:t>در این حکایت نحوه ادراک لقمان با غذا خوردن، خوابیدن، و زندگی در کاخ بوسیله راهکارهائی که ارائه داده است تغییر میکند</a:t>
            </a:r>
            <a:r>
              <a:rPr lang="fa-IR" sz="2800" b="1" dirty="0" smtClean="0"/>
              <a:t>.</a:t>
            </a:r>
            <a:endParaRPr lang="en-US" sz="2400" b="1" dirty="0"/>
          </a:p>
        </p:txBody>
      </p:sp>
      <p:sp>
        <p:nvSpPr>
          <p:cNvPr id="2" name="Slide Number Placeholder 1"/>
          <p:cNvSpPr>
            <a:spLocks noGrp="1"/>
          </p:cNvSpPr>
          <p:nvPr>
            <p:ph type="sldNum" sz="quarter" idx="12"/>
          </p:nvPr>
        </p:nvSpPr>
        <p:spPr>
          <a:xfrm>
            <a:off x="10900441" y="6005195"/>
            <a:ext cx="1142245" cy="669925"/>
          </a:xfrm>
        </p:spPr>
        <p:txBody>
          <a:bodyPr/>
          <a:lstStyle/>
          <a:p>
            <a:fld id="{D57F1E4F-1CFF-5643-939E-217C01CDF565}" type="slidenum">
              <a:rPr lang="en-US" smtClean="0">
                <a:solidFill>
                  <a:schemeClr val="tx1"/>
                </a:solidFill>
              </a:rPr>
              <a:pPr/>
              <a:t>17</a:t>
            </a:fld>
            <a:endParaRPr lang="en-US" dirty="0">
              <a:solidFill>
                <a:schemeClr val="tx1"/>
              </a:solidFill>
            </a:endParaRPr>
          </a:p>
        </p:txBody>
      </p:sp>
      <p:sp>
        <p:nvSpPr>
          <p:cNvPr id="4" name="5-Point Star 3"/>
          <p:cNvSpPr/>
          <p:nvPr/>
        </p:nvSpPr>
        <p:spPr>
          <a:xfrm>
            <a:off x="60960" y="6510528"/>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5872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0"/>
            <a:ext cx="11392447" cy="2098964"/>
          </a:xfrm>
        </p:spPr>
        <p:txBody>
          <a:bodyPr>
            <a:noAutofit/>
          </a:bodyPr>
          <a:lstStyle/>
          <a:p>
            <a:pPr algn="r">
              <a:lnSpc>
                <a:spcPct val="150000"/>
              </a:lnSpc>
            </a:pPr>
            <a:r>
              <a:rPr lang="fa-IR" sz="3200" b="1" dirty="0"/>
              <a:t>ده راه برای نهادی کردن اثر پیگمالیون در </a:t>
            </a:r>
            <a:r>
              <a:rPr lang="fa-IR" sz="3200" b="1" dirty="0" smtClean="0"/>
              <a:t>سازمان </a:t>
            </a:r>
            <a:br>
              <a:rPr lang="fa-IR" sz="3200" b="1" dirty="0" smtClean="0"/>
            </a:br>
            <a:r>
              <a:rPr lang="fa-IR" sz="3200" b="1" dirty="0" smtClean="0"/>
              <a:t>(ده </a:t>
            </a:r>
            <a:r>
              <a:rPr lang="fa-IR" sz="3200" b="1" dirty="0"/>
              <a:t>فرمان برای مدیران):</a:t>
            </a:r>
            <a:r>
              <a:rPr lang="en-US" sz="3200" b="1" dirty="0"/>
              <a:t/>
            </a:r>
            <a:br>
              <a:rPr lang="en-US" sz="3200" b="1" dirty="0"/>
            </a:br>
            <a:endParaRPr lang="en-US" sz="3200" b="1" dirty="0"/>
          </a:p>
        </p:txBody>
      </p:sp>
      <p:sp>
        <p:nvSpPr>
          <p:cNvPr id="4" name="Title 1"/>
          <p:cNvSpPr txBox="1">
            <a:spLocks/>
          </p:cNvSpPr>
          <p:nvPr/>
        </p:nvSpPr>
        <p:spPr>
          <a:xfrm>
            <a:off x="144379" y="1496291"/>
            <a:ext cx="10994676" cy="513310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800" b="1" dirty="0">
                <a:solidFill>
                  <a:schemeClr val="bg1"/>
                </a:solidFill>
              </a:rPr>
              <a:t>1. در کارکنان اعتماد به نفس ایجاد کنید .</a:t>
            </a:r>
            <a:endParaRPr lang="en-US" sz="2800" b="1" dirty="0">
              <a:solidFill>
                <a:schemeClr val="bg1"/>
              </a:solidFill>
            </a:endParaRPr>
          </a:p>
          <a:p>
            <a:pPr algn="r" rtl="1"/>
            <a:r>
              <a:rPr lang="fa-IR" sz="2800" b="1" dirty="0">
                <a:solidFill>
                  <a:schemeClr val="bg1"/>
                </a:solidFill>
              </a:rPr>
              <a:t>2. باور کنید که هر فرد بالقوه توان انجام کارها را دارد .</a:t>
            </a:r>
            <a:endParaRPr lang="en-US" sz="2800" b="1" dirty="0">
              <a:solidFill>
                <a:schemeClr val="bg1"/>
              </a:solidFill>
            </a:endParaRPr>
          </a:p>
          <a:p>
            <a:pPr algn="r" rtl="1"/>
            <a:r>
              <a:rPr lang="fa-IR" sz="2800" b="1" dirty="0">
                <a:solidFill>
                  <a:schemeClr val="bg1"/>
                </a:solidFill>
              </a:rPr>
              <a:t>3. اهداف چالشی تنظیم کنید .</a:t>
            </a:r>
            <a:endParaRPr lang="en-US" sz="2800" b="1" dirty="0">
              <a:solidFill>
                <a:schemeClr val="bg1"/>
              </a:solidFill>
            </a:endParaRPr>
          </a:p>
          <a:p>
            <a:pPr algn="r" rtl="1"/>
            <a:r>
              <a:rPr lang="fa-IR" sz="2800" b="1" dirty="0">
                <a:solidFill>
                  <a:schemeClr val="bg1"/>
                </a:solidFill>
              </a:rPr>
              <a:t>4. انتظارات عملکرد بالایی ایجاد کنید.</a:t>
            </a:r>
            <a:endParaRPr lang="en-US" sz="2800" b="1" dirty="0">
              <a:solidFill>
                <a:schemeClr val="bg1"/>
              </a:solidFill>
            </a:endParaRPr>
          </a:p>
          <a:p>
            <a:pPr algn="r" rtl="1"/>
            <a:r>
              <a:rPr lang="fa-IR" sz="2800" b="1" dirty="0">
                <a:solidFill>
                  <a:schemeClr val="bg1"/>
                </a:solidFill>
              </a:rPr>
              <a:t>5. در مواقع ضروری بازخور مثبت و سازنده ارائه دهید .</a:t>
            </a:r>
            <a:endParaRPr lang="en-US" sz="2800" b="1" dirty="0">
              <a:solidFill>
                <a:schemeClr val="bg1"/>
              </a:solidFill>
            </a:endParaRPr>
          </a:p>
          <a:p>
            <a:pPr algn="r" rtl="1"/>
            <a:r>
              <a:rPr lang="fa-IR" sz="2800" b="1" dirty="0">
                <a:solidFill>
                  <a:schemeClr val="bg1"/>
                </a:solidFill>
              </a:rPr>
              <a:t>6. از ناامید کردن کارکنان چه به صورت کلامی و چه غیر کلامی بپرهیزید .</a:t>
            </a:r>
            <a:endParaRPr lang="en-US" sz="2800" b="1" dirty="0">
              <a:solidFill>
                <a:schemeClr val="bg1"/>
              </a:solidFill>
            </a:endParaRPr>
          </a:p>
          <a:p>
            <a:pPr algn="r" rtl="1"/>
            <a:r>
              <a:rPr lang="fa-IR" sz="2800" b="1" dirty="0">
                <a:solidFill>
                  <a:schemeClr val="bg1"/>
                </a:solidFill>
              </a:rPr>
              <a:t>7. در راستای انجام موفق وظایف ، کارکنان را تشویق و تقویت مثبت کنید . </a:t>
            </a:r>
            <a:endParaRPr lang="en-US" sz="2800" b="1" dirty="0">
              <a:solidFill>
                <a:schemeClr val="bg1"/>
              </a:solidFill>
            </a:endParaRPr>
          </a:p>
          <a:p>
            <a:pPr algn="r" rtl="1"/>
            <a:r>
              <a:rPr lang="fa-IR" sz="2800" b="1" dirty="0">
                <a:solidFill>
                  <a:schemeClr val="bg1"/>
                </a:solidFill>
              </a:rPr>
              <a:t>8. به کارکنان کمک کنید تا مهارتهای جدید را بیاموزند . </a:t>
            </a:r>
            <a:endParaRPr lang="en-US" sz="2800" b="1" dirty="0">
              <a:solidFill>
                <a:schemeClr val="bg1"/>
              </a:solidFill>
            </a:endParaRPr>
          </a:p>
          <a:p>
            <a:pPr algn="r" rtl="1"/>
            <a:r>
              <a:rPr lang="fa-IR" sz="2800" b="1" dirty="0">
                <a:solidFill>
                  <a:schemeClr val="bg1"/>
                </a:solidFill>
              </a:rPr>
              <a:t>9. سعی کنید کارکنان در انجام مهارت ها به مرحله تسلط برسند .</a:t>
            </a:r>
            <a:endParaRPr lang="en-US" sz="2800" b="1" dirty="0">
              <a:solidFill>
                <a:schemeClr val="bg1"/>
              </a:solidFill>
            </a:endParaRPr>
          </a:p>
          <a:p>
            <a:pPr algn="r" rtl="1"/>
            <a:r>
              <a:rPr lang="fa-IR" sz="2800" b="1" dirty="0">
                <a:solidFill>
                  <a:schemeClr val="bg1"/>
                </a:solidFill>
              </a:rPr>
              <a:t>10. مراقب چرخه غیر اثر بخش (لبه منفی)اثر پیگمالیون باشید . </a:t>
            </a:r>
            <a:endParaRPr lang="en-US" sz="2800" b="1" dirty="0">
              <a:solidFill>
                <a:schemeClr val="bg1"/>
              </a:solidFill>
            </a:endParaRPr>
          </a:p>
        </p:txBody>
      </p:sp>
      <p:sp>
        <p:nvSpPr>
          <p:cNvPr id="3" name="Slide Number Placeholder 2"/>
          <p:cNvSpPr>
            <a:spLocks noGrp="1"/>
          </p:cNvSpPr>
          <p:nvPr>
            <p:ph type="sldNum" sz="quarter" idx="12"/>
          </p:nvPr>
        </p:nvSpPr>
        <p:spPr>
          <a:xfrm>
            <a:off x="10811312" y="5959475"/>
            <a:ext cx="1142245" cy="669925"/>
          </a:xfrm>
        </p:spPr>
        <p:txBody>
          <a:bodyPr/>
          <a:lstStyle/>
          <a:p>
            <a:fld id="{D57F1E4F-1CFF-5643-939E-217C01CDF565}"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3771995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54316" y="-163715"/>
            <a:ext cx="7058526" cy="140413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800" b="1" dirty="0"/>
              <a:t>وابستگی ادراک به زمینه و جایگاه:</a:t>
            </a:r>
            <a:endParaRPr lang="en-US" sz="2800" dirty="0"/>
          </a:p>
        </p:txBody>
      </p:sp>
      <p:sp>
        <p:nvSpPr>
          <p:cNvPr id="3" name="Title 2"/>
          <p:cNvSpPr>
            <a:spLocks noGrp="1"/>
          </p:cNvSpPr>
          <p:nvPr>
            <p:ph type="title"/>
          </p:nvPr>
        </p:nvSpPr>
        <p:spPr>
          <a:xfrm>
            <a:off x="0" y="4977626"/>
            <a:ext cx="11432422" cy="1880374"/>
          </a:xfrm>
        </p:spPr>
        <p:txBody>
          <a:bodyPr>
            <a:noAutofit/>
          </a:bodyPr>
          <a:lstStyle/>
          <a:p>
            <a:pPr algn="ctr" rtl="1"/>
            <a:r>
              <a:rPr lang="fa-IR" sz="2400" b="1" dirty="0"/>
              <a:t>« هشت قدم به عقب بروید و دوباره به تصویر بنگرید </a:t>
            </a:r>
            <a:r>
              <a:rPr lang="fa-IR" sz="2400" b="1" dirty="0" smtClean="0"/>
              <a:t>»</a:t>
            </a:r>
            <a:r>
              <a:rPr lang="en-US" sz="2400" b="1" dirty="0" smtClean="0"/>
              <a:t/>
            </a:r>
            <a:br>
              <a:rPr lang="en-US" sz="2400" b="1" dirty="0" smtClean="0"/>
            </a:br>
            <a:r>
              <a:rPr lang="en-US" sz="2400" b="1" dirty="0" smtClean="0"/>
              <a:t/>
            </a:r>
            <a:br>
              <a:rPr lang="en-US" sz="2400" b="1" dirty="0" smtClean="0"/>
            </a:br>
            <a:r>
              <a:rPr lang="fa-IR" sz="2400" dirty="0"/>
              <a:t>فیلیپ جی .شینز و اولیوا از دانشگاه گلاسکو در صددند به ما نشان دهند که آنچه فرد ادراک می کند به جایگاه وی بستگی دارد .</a:t>
            </a:r>
            <a:r>
              <a:rPr lang="en-US" sz="2400" dirty="0"/>
              <a:t/>
            </a:r>
            <a:br>
              <a:rPr lang="en-US" sz="2400" dirty="0"/>
            </a:br>
            <a:endParaRPr lang="en-US" sz="2400" dirty="0"/>
          </a:p>
        </p:txBody>
      </p:sp>
      <p:pic>
        <p:nvPicPr>
          <p:cNvPr id="5" name="Picture 4"/>
          <p:cNvPicPr/>
          <p:nvPr/>
        </p:nvPicPr>
        <p:blipFill>
          <a:blip r:embed="rId2"/>
          <a:srcRect/>
          <a:stretch>
            <a:fillRect/>
          </a:stretch>
        </p:blipFill>
        <p:spPr bwMode="auto">
          <a:xfrm>
            <a:off x="2440991" y="1240415"/>
            <a:ext cx="6251239" cy="3595940"/>
          </a:xfrm>
          <a:prstGeom prst="rect">
            <a:avLst/>
          </a:prstGeom>
          <a:ln w="88900" cap="sq" cmpd="thickThin">
            <a:solidFill>
              <a:srgbClr val="000000"/>
            </a:solidFill>
            <a:prstDash val="solid"/>
            <a:miter lim="800000"/>
          </a:ln>
          <a:effectLst>
            <a:innerShdw blurRad="76200">
              <a:srgbClr val="000000"/>
            </a:innerShdw>
          </a:effectLst>
        </p:spPr>
      </p:pic>
      <p:sp>
        <p:nvSpPr>
          <p:cNvPr id="2" name="Slide Number Placeholder 1"/>
          <p:cNvSpPr>
            <a:spLocks noGrp="1"/>
          </p:cNvSpPr>
          <p:nvPr>
            <p:ph type="sldNum" sz="quarter" idx="12"/>
          </p:nvPr>
        </p:nvSpPr>
        <p:spPr>
          <a:xfrm>
            <a:off x="10861299" y="5917813"/>
            <a:ext cx="1142245" cy="669925"/>
          </a:xfrm>
        </p:spPr>
        <p:txBody>
          <a:bodyPr/>
          <a:lstStyle/>
          <a:p>
            <a:fld id="{D57F1E4F-1CFF-5643-939E-217C01CDF565}"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202938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43700"/>
          </a:xfrm>
          <a:prstGeom prst="rect">
            <a:avLst/>
          </a:prstGeom>
        </p:spPr>
      </p:pic>
      <p:sp>
        <p:nvSpPr>
          <p:cNvPr id="5" name="Title 1"/>
          <p:cNvSpPr>
            <a:spLocks noGrp="1"/>
          </p:cNvSpPr>
          <p:nvPr>
            <p:ph type="title"/>
          </p:nvPr>
        </p:nvSpPr>
        <p:spPr>
          <a:xfrm>
            <a:off x="838200" y="365125"/>
            <a:ext cx="10515600" cy="2921000"/>
          </a:xfrm>
        </p:spPr>
        <p:txBody>
          <a:bodyPr>
            <a:normAutofit/>
          </a:bodyPr>
          <a:lstStyle/>
          <a:p>
            <a:pPr algn="ctr" rtl="1"/>
            <a:r>
              <a:rPr lang="fa-IR" sz="11500" dirty="0" smtClean="0">
                <a:latin typeface="IRTitr" panose="02000506000000020002" pitchFamily="2" charset="-78"/>
                <a:cs typeface="IRTitr" panose="02000506000000020002" pitchFamily="2" charset="-78"/>
              </a:rPr>
              <a:t>ادراک و اسناد</a:t>
            </a:r>
            <a:endParaRPr lang="en-US" sz="11500" dirty="0">
              <a:latin typeface="IRTitr" panose="02000506000000020002" pitchFamily="2" charset="-78"/>
              <a:cs typeface="IRTitr" panose="02000506000000020002" pitchFamily="2" charset="-78"/>
            </a:endParaRPr>
          </a:p>
        </p:txBody>
      </p:sp>
      <p:sp>
        <p:nvSpPr>
          <p:cNvPr id="6" name="Content Placeholder 2"/>
          <p:cNvSpPr>
            <a:spLocks noGrp="1"/>
          </p:cNvSpPr>
          <p:nvPr>
            <p:ph idx="1"/>
          </p:nvPr>
        </p:nvSpPr>
        <p:spPr>
          <a:xfrm>
            <a:off x="838200" y="3428999"/>
            <a:ext cx="10515600" cy="2747963"/>
          </a:xfrm>
        </p:spPr>
        <p:txBody>
          <a:bodyPr>
            <a:normAutofit fontScale="85000" lnSpcReduction="20000"/>
          </a:bodyPr>
          <a:lstStyle/>
          <a:p>
            <a:pPr marL="0" indent="0" algn="ctr" rtl="1">
              <a:buNone/>
            </a:pPr>
            <a:r>
              <a:rPr lang="fa-IR" sz="5400" dirty="0" smtClean="0">
                <a:solidFill>
                  <a:schemeClr val="tx1">
                    <a:lumMod val="75000"/>
                  </a:schemeClr>
                </a:solidFill>
                <a:latin typeface="IRTitr" panose="02000506000000020002" pitchFamily="2" charset="-78"/>
                <a:cs typeface="IRTitr" panose="02000506000000020002" pitchFamily="2" charset="-78"/>
              </a:rPr>
              <a:t>برای درس مدیریت رفتار سازمانی پیشرفته</a:t>
            </a:r>
          </a:p>
          <a:p>
            <a:pPr marL="0" indent="0" algn="ctr" rtl="1">
              <a:buNone/>
            </a:pPr>
            <a:r>
              <a:rPr lang="fa-IR" sz="4000" dirty="0" smtClean="0">
                <a:solidFill>
                  <a:srgbClr val="FFFF00"/>
                </a:solidFill>
                <a:latin typeface="IRTitr" panose="02000506000000020002" pitchFamily="2" charset="-78"/>
                <a:cs typeface="IRTitr" panose="02000506000000020002" pitchFamily="2" charset="-78"/>
              </a:rPr>
              <a:t>استاد جناب آقای دکتر منظری</a:t>
            </a:r>
          </a:p>
          <a:p>
            <a:pPr marL="0" indent="0" algn="ctr" rtl="1">
              <a:buNone/>
            </a:pPr>
            <a:r>
              <a:rPr lang="fa-IR" sz="3600" dirty="0" smtClean="0">
                <a:solidFill>
                  <a:srgbClr val="C00000"/>
                </a:solidFill>
                <a:latin typeface="IRTitr" panose="02000506000000020002" pitchFamily="2" charset="-78"/>
                <a:cs typeface="IRTitr" panose="02000506000000020002" pitchFamily="2" charset="-78"/>
              </a:rPr>
              <a:t>دانشجو مسعود مظلومی راد</a:t>
            </a:r>
          </a:p>
          <a:p>
            <a:pPr marL="0" indent="0" algn="ctr" rtl="1">
              <a:buNone/>
            </a:pPr>
            <a:r>
              <a:rPr lang="en-US" sz="3600" dirty="0" smtClean="0">
                <a:solidFill>
                  <a:srgbClr val="00B050"/>
                </a:solidFill>
                <a:latin typeface="IRTitr" panose="02000506000000020002" pitchFamily="2" charset="-78"/>
                <a:cs typeface="IRTitr" panose="02000506000000020002" pitchFamily="2" charset="-78"/>
              </a:rPr>
              <a:t>Stmain.blog.ir</a:t>
            </a:r>
            <a:endParaRPr lang="fa-IR" sz="3600" dirty="0" smtClean="0">
              <a:solidFill>
                <a:srgbClr val="00B050"/>
              </a:solidFill>
              <a:latin typeface="IRTitr" panose="02000506000000020002" pitchFamily="2" charset="-78"/>
              <a:cs typeface="IRTitr" panose="02000506000000020002" pitchFamily="2" charset="-78"/>
            </a:endParaRPr>
          </a:p>
          <a:p>
            <a:pPr marL="0" indent="0" algn="ctr" rtl="1">
              <a:buNone/>
            </a:pPr>
            <a:r>
              <a:rPr lang="fa-IR" sz="2400" dirty="0" smtClean="0">
                <a:solidFill>
                  <a:schemeClr val="bg2">
                    <a:lumMod val="25000"/>
                  </a:schemeClr>
                </a:solidFill>
                <a:latin typeface="IRTitr" panose="02000506000000020002" pitchFamily="2" charset="-78"/>
                <a:cs typeface="IRTitr" panose="02000506000000020002" pitchFamily="2" charset="-78"/>
              </a:rPr>
              <a:t>بهار 1394</a:t>
            </a:r>
            <a:endParaRPr lang="en-US" sz="2400" dirty="0">
              <a:solidFill>
                <a:schemeClr val="bg2">
                  <a:lumMod val="25000"/>
                </a:schemeClr>
              </a:solidFill>
              <a:latin typeface="IRTitr" panose="02000506000000020002" pitchFamily="2" charset="-78"/>
              <a:cs typeface="IRTitr" panose="02000506000000020002" pitchFamily="2" charset="-78"/>
            </a:endParaRPr>
          </a:p>
        </p:txBody>
      </p:sp>
    </p:spTree>
    <p:extLst>
      <p:ext uri="{BB962C8B-B14F-4D97-AF65-F5344CB8AC3E}">
        <p14:creationId xmlns:p14="http://schemas.microsoft.com/office/powerpoint/2010/main" val="2603050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1704109"/>
            <a:ext cx="10650864" cy="4717473"/>
          </a:xfrm>
        </p:spPr>
        <p:txBody>
          <a:bodyPr>
            <a:noAutofit/>
          </a:bodyPr>
          <a:lstStyle/>
          <a:p>
            <a:pPr algn="r" rtl="1"/>
            <a:r>
              <a:rPr lang="fa-IR" b="1" dirty="0">
                <a:solidFill>
                  <a:schemeClr val="bg1"/>
                </a:solidFill>
              </a:rPr>
              <a:t>فراگرد دسته بندی محرکهای محیطی درالگوهای قابل تشخیص (</a:t>
            </a:r>
            <a:r>
              <a:rPr lang="fa-IR" b="1" dirty="0" smtClean="0">
                <a:solidFill>
                  <a:schemeClr val="bg1"/>
                </a:solidFill>
              </a:rPr>
              <a:t>چرینگتون</a:t>
            </a:r>
            <a:r>
              <a:rPr lang="fa-IR" b="1" dirty="0">
                <a:solidFill>
                  <a:schemeClr val="bg1"/>
                </a:solidFill>
              </a:rPr>
              <a:t>)</a:t>
            </a:r>
            <a:r>
              <a:rPr lang="en-US" b="1" dirty="0">
                <a:solidFill>
                  <a:schemeClr val="bg1"/>
                </a:solidFill>
              </a:rPr>
              <a:t/>
            </a:r>
            <a:br>
              <a:rPr lang="en-US" b="1" dirty="0">
                <a:solidFill>
                  <a:schemeClr val="bg1"/>
                </a:solidFill>
              </a:rPr>
            </a:br>
            <a:r>
              <a:rPr lang="en-US" b="1" dirty="0">
                <a:solidFill>
                  <a:schemeClr val="bg1"/>
                </a:solidFill>
              </a:rPr>
              <a:t> </a:t>
            </a:r>
            <a:br>
              <a:rPr lang="en-US" b="1" dirty="0">
                <a:solidFill>
                  <a:schemeClr val="bg1"/>
                </a:solidFill>
              </a:rPr>
            </a:br>
            <a:r>
              <a:rPr lang="fa-IR" b="1" dirty="0" smtClean="0">
                <a:solidFill>
                  <a:schemeClr val="bg1"/>
                </a:solidFill>
              </a:rPr>
              <a:t>اصولی </a:t>
            </a:r>
            <a:r>
              <a:rPr lang="fa-IR" b="1" dirty="0">
                <a:solidFill>
                  <a:schemeClr val="bg1"/>
                </a:solidFill>
              </a:rPr>
              <a:t>را که افراد در سازماندهی </a:t>
            </a:r>
            <a:r>
              <a:rPr lang="fa-IR" b="1" dirty="0" smtClean="0">
                <a:solidFill>
                  <a:schemeClr val="bg1"/>
                </a:solidFill>
              </a:rPr>
              <a:t>ادراکاتشان </a:t>
            </a:r>
            <a:r>
              <a:rPr lang="fa-IR" b="1" dirty="0">
                <a:solidFill>
                  <a:schemeClr val="bg1"/>
                </a:solidFill>
              </a:rPr>
              <a:t>به کار می گیرند عبارت است </a:t>
            </a:r>
            <a:r>
              <a:rPr lang="fa-IR" b="1" dirty="0" smtClean="0">
                <a:solidFill>
                  <a:schemeClr val="bg1"/>
                </a:solidFill>
              </a:rPr>
              <a:t>از:</a:t>
            </a:r>
            <a:br>
              <a:rPr lang="fa-IR" b="1" dirty="0" smtClean="0">
                <a:solidFill>
                  <a:schemeClr val="bg1"/>
                </a:solidFill>
              </a:rPr>
            </a:br>
            <a:r>
              <a:rPr lang="en-US" b="1" dirty="0" smtClean="0">
                <a:solidFill>
                  <a:schemeClr val="bg1"/>
                </a:solidFill>
              </a:rPr>
              <a:t/>
            </a:r>
            <a:br>
              <a:rPr lang="en-US" b="1" dirty="0" smtClean="0">
                <a:solidFill>
                  <a:schemeClr val="bg1"/>
                </a:solidFill>
              </a:rPr>
            </a:br>
            <a:r>
              <a:rPr lang="fa-IR" b="1" dirty="0" smtClean="0">
                <a:solidFill>
                  <a:schemeClr val="bg1"/>
                </a:solidFill>
              </a:rPr>
              <a:t>				الف) زمینه و شکل</a:t>
            </a:r>
            <a:r>
              <a:rPr lang="en-US" b="1" dirty="0" smtClean="0">
                <a:solidFill>
                  <a:schemeClr val="bg1"/>
                </a:solidFill>
              </a:rPr>
              <a:t/>
            </a:r>
            <a:br>
              <a:rPr lang="en-US" b="1" dirty="0" smtClean="0">
                <a:solidFill>
                  <a:schemeClr val="bg1"/>
                </a:solidFill>
              </a:rPr>
            </a:br>
            <a:r>
              <a:rPr lang="fa-IR" b="1" dirty="0" smtClean="0">
                <a:solidFill>
                  <a:schemeClr val="bg1"/>
                </a:solidFill>
              </a:rPr>
              <a:t>				ب) گروه بندی</a:t>
            </a:r>
            <a:r>
              <a:rPr lang="en-US" b="1" dirty="0" smtClean="0">
                <a:solidFill>
                  <a:schemeClr val="bg1"/>
                </a:solidFill>
              </a:rPr>
              <a:t/>
            </a:r>
            <a:br>
              <a:rPr lang="en-US" b="1" dirty="0" smtClean="0">
                <a:solidFill>
                  <a:schemeClr val="bg1"/>
                </a:solidFill>
              </a:rPr>
            </a:br>
            <a:r>
              <a:rPr lang="fa-IR" b="1" dirty="0" smtClean="0">
                <a:solidFill>
                  <a:schemeClr val="bg1"/>
                </a:solidFill>
              </a:rPr>
              <a:t>				ج) قرینه بودن</a:t>
            </a:r>
            <a:endParaRPr lang="en-US" b="1" dirty="0">
              <a:solidFill>
                <a:schemeClr val="bg1"/>
              </a:solidFill>
            </a:endParaRPr>
          </a:p>
        </p:txBody>
      </p:sp>
      <p:sp>
        <p:nvSpPr>
          <p:cNvPr id="4" name="Title 1"/>
          <p:cNvSpPr txBox="1">
            <a:spLocks/>
          </p:cNvSpPr>
          <p:nvPr/>
        </p:nvSpPr>
        <p:spPr>
          <a:xfrm>
            <a:off x="-641684" y="3167870"/>
            <a:ext cx="9310020" cy="135199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2000" dirty="0"/>
          </a:p>
        </p:txBody>
      </p:sp>
      <p:sp>
        <p:nvSpPr>
          <p:cNvPr id="6" name="Title 1"/>
          <p:cNvSpPr txBox="1">
            <a:spLocks/>
          </p:cNvSpPr>
          <p:nvPr/>
        </p:nvSpPr>
        <p:spPr>
          <a:xfrm>
            <a:off x="6096000" y="407999"/>
            <a:ext cx="5873572" cy="63441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4000" b="1" dirty="0" smtClean="0"/>
              <a:t>سازمان ادراکی:</a:t>
            </a:r>
            <a:endParaRPr lang="en-US" sz="4000" dirty="0"/>
          </a:p>
        </p:txBody>
      </p:sp>
      <p:sp>
        <p:nvSpPr>
          <p:cNvPr id="3" name="Slide Number Placeholder 2"/>
          <p:cNvSpPr>
            <a:spLocks noGrp="1"/>
          </p:cNvSpPr>
          <p:nvPr>
            <p:ph type="sldNum" sz="quarter" idx="12"/>
          </p:nvPr>
        </p:nvSpPr>
        <p:spPr>
          <a:xfrm>
            <a:off x="10827327" y="6086619"/>
            <a:ext cx="1142245" cy="669925"/>
          </a:xfrm>
        </p:spPr>
        <p:txBody>
          <a:bodyPr/>
          <a:lstStyle/>
          <a:p>
            <a:fld id="{D57F1E4F-1CFF-5643-939E-217C01CDF565}"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3858861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888" y="349862"/>
            <a:ext cx="9737558" cy="3241397"/>
          </a:xfrm>
        </p:spPr>
        <p:txBody>
          <a:bodyPr>
            <a:noAutofit/>
          </a:bodyPr>
          <a:lstStyle/>
          <a:p>
            <a:pPr algn="r" rtl="1"/>
            <a:r>
              <a:rPr lang="fa-IR" sz="3200" b="1" dirty="0"/>
              <a:t>الف) زمینه و شکل:</a:t>
            </a: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sp>
        <p:nvSpPr>
          <p:cNvPr id="4" name="Title 1"/>
          <p:cNvSpPr txBox="1">
            <a:spLocks/>
          </p:cNvSpPr>
          <p:nvPr/>
        </p:nvSpPr>
        <p:spPr>
          <a:xfrm>
            <a:off x="-641684" y="3167870"/>
            <a:ext cx="9310020" cy="135199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2000" dirty="0"/>
          </a:p>
        </p:txBody>
      </p:sp>
      <p:pic>
        <p:nvPicPr>
          <p:cNvPr id="7193" name="Picture 25" descr="illusion_4[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647" y="3523023"/>
            <a:ext cx="3314576" cy="2435198"/>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110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646" y="948863"/>
            <a:ext cx="3314577" cy="2480137"/>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110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568" y="948864"/>
            <a:ext cx="3276808" cy="2457606"/>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4" descr="010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568" y="3507856"/>
            <a:ext cx="3276807" cy="256830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6"/>
          <p:cNvSpPr>
            <a:spLocks noChangeArrowheads="1"/>
          </p:cNvSpPr>
          <p:nvPr/>
        </p:nvSpPr>
        <p:spPr bwMode="auto">
          <a:xfrm>
            <a:off x="802105" y="12709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27"/>
          <p:cNvSpPr>
            <a:spLocks noChangeArrowheads="1"/>
          </p:cNvSpPr>
          <p:nvPr/>
        </p:nvSpPr>
        <p:spPr bwMode="auto">
          <a:xfrm>
            <a:off x="802105" y="3776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a:xfrm>
            <a:off x="10986323" y="6169787"/>
            <a:ext cx="1142245" cy="669925"/>
          </a:xfrm>
        </p:spPr>
        <p:txBody>
          <a:bodyPr/>
          <a:lstStyle/>
          <a:p>
            <a:fld id="{D57F1E4F-1CFF-5643-939E-217C01CDF565}"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39859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134787"/>
            <a:ext cx="5520266" cy="669885"/>
          </a:xfrm>
        </p:spPr>
        <p:txBody>
          <a:bodyPr>
            <a:normAutofit fontScale="90000"/>
          </a:bodyPr>
          <a:lstStyle/>
          <a:p>
            <a:pPr algn="r"/>
            <a:r>
              <a:rPr lang="fa-IR" sz="4000" b="1" dirty="0"/>
              <a:t>ب) گروه بندی</a:t>
            </a:r>
            <a:r>
              <a:rPr lang="fa-IR" sz="4000" b="1" dirty="0" smtClean="0"/>
              <a:t>:</a:t>
            </a:r>
            <a:endParaRPr lang="en-US" sz="4000" dirty="0"/>
          </a:p>
        </p:txBody>
      </p:sp>
      <p:sp>
        <p:nvSpPr>
          <p:cNvPr id="5" name="TextBox 4"/>
          <p:cNvSpPr txBox="1"/>
          <p:nvPr/>
        </p:nvSpPr>
        <p:spPr>
          <a:xfrm>
            <a:off x="290944" y="1115568"/>
            <a:ext cx="11559679" cy="5139869"/>
          </a:xfrm>
          <a:prstGeom prst="rect">
            <a:avLst/>
          </a:prstGeom>
          <a:noFill/>
        </p:spPr>
        <p:txBody>
          <a:bodyPr wrap="square" rtlCol="0">
            <a:spAutoFit/>
          </a:bodyPr>
          <a:lstStyle/>
          <a:p>
            <a:pPr algn="r"/>
            <a:r>
              <a:rPr lang="fa-IR" sz="3200" b="1" dirty="0" smtClean="0">
                <a:solidFill>
                  <a:schemeClr val="bg1"/>
                </a:solidFill>
              </a:rPr>
              <a:t>تمایل </a:t>
            </a:r>
            <a:r>
              <a:rPr lang="fa-IR" sz="3200" b="1" dirty="0">
                <a:solidFill>
                  <a:schemeClr val="bg1"/>
                </a:solidFill>
              </a:rPr>
              <a:t>به گروه بندی محرکها و پدیده ها در گروههای هم شکل</a:t>
            </a:r>
            <a:endParaRPr lang="en-US" sz="3200" b="1" dirty="0">
              <a:solidFill>
                <a:schemeClr val="bg1"/>
              </a:solidFill>
            </a:endParaRPr>
          </a:p>
          <a:p>
            <a:pPr algn="r"/>
            <a:endParaRPr lang="en-US" sz="4000" b="1" dirty="0" smtClean="0">
              <a:solidFill>
                <a:schemeClr val="bg1"/>
              </a:solidFill>
            </a:endParaRPr>
          </a:p>
          <a:p>
            <a:pPr algn="r" rtl="1"/>
            <a:r>
              <a:rPr lang="fa-IR" sz="3200" b="1" dirty="0"/>
              <a:t>نزدیکی و مجاورت</a:t>
            </a:r>
            <a:r>
              <a:rPr lang="fa-IR" sz="3200" b="1" dirty="0" smtClean="0"/>
              <a:t>:</a:t>
            </a:r>
            <a:endParaRPr lang="en-US" sz="3200" b="1" dirty="0" smtClean="0"/>
          </a:p>
          <a:p>
            <a:pPr algn="r" rtl="1"/>
            <a:endParaRPr lang="en-US" sz="2800" b="1" dirty="0">
              <a:solidFill>
                <a:schemeClr val="bg1"/>
              </a:solidFill>
            </a:endParaRPr>
          </a:p>
          <a:p>
            <a:pPr lvl="1" algn="r" rtl="1"/>
            <a:r>
              <a:rPr lang="fa-IR" sz="3200" b="1" dirty="0">
                <a:solidFill>
                  <a:schemeClr val="bg1"/>
                </a:solidFill>
              </a:rPr>
              <a:t>تمایل به شبیه ساختن حوادث و محرک ها در دسته های نزدیک به هم </a:t>
            </a:r>
            <a:r>
              <a:rPr lang="fa-IR" sz="3200" b="1" dirty="0" smtClean="0">
                <a:solidFill>
                  <a:schemeClr val="bg1"/>
                </a:solidFill>
              </a:rPr>
              <a:t>.</a:t>
            </a:r>
          </a:p>
          <a:p>
            <a:pPr lvl="1" algn="r" rtl="1"/>
            <a:endParaRPr lang="en-US" sz="2800" b="1" dirty="0">
              <a:solidFill>
                <a:schemeClr val="bg1"/>
              </a:solidFill>
            </a:endParaRPr>
          </a:p>
          <a:p>
            <a:pPr lvl="1" algn="r" rtl="1"/>
            <a:r>
              <a:rPr lang="fa-IR" sz="3200" b="1" dirty="0" smtClean="0">
                <a:solidFill>
                  <a:schemeClr val="bg1"/>
                </a:solidFill>
              </a:rPr>
              <a:t>		محرکهایی </a:t>
            </a:r>
            <a:r>
              <a:rPr lang="fa-IR" sz="3200" b="1" dirty="0">
                <a:solidFill>
                  <a:schemeClr val="bg1"/>
                </a:solidFill>
              </a:rPr>
              <a:t>که در نزدیکی هم (چه از نظر زمانی و یا </a:t>
            </a:r>
            <a:r>
              <a:rPr lang="fa-IR" sz="3200" b="1" dirty="0" smtClean="0">
                <a:solidFill>
                  <a:schemeClr val="bg1"/>
                </a:solidFill>
              </a:rPr>
              <a:t>				مکانی</a:t>
            </a:r>
            <a:r>
              <a:rPr lang="fa-IR" sz="3200" b="1" dirty="0">
                <a:solidFill>
                  <a:schemeClr val="bg1"/>
                </a:solidFill>
              </a:rPr>
              <a:t>) ظاهر می شوند اغلب با یکدیگر همراهند.</a:t>
            </a:r>
            <a:endParaRPr lang="en-US" sz="2800" b="1" dirty="0">
              <a:solidFill>
                <a:schemeClr val="bg1"/>
              </a:solidFill>
            </a:endParaRPr>
          </a:p>
          <a:p>
            <a:pPr algn="r"/>
            <a:endParaRPr lang="en-US" sz="4000" b="1" dirty="0">
              <a:solidFill>
                <a:schemeClr val="bg1"/>
              </a:solidFill>
            </a:endParaRPr>
          </a:p>
        </p:txBody>
      </p:sp>
      <p:sp>
        <p:nvSpPr>
          <p:cNvPr id="3" name="Slide Number Placeholder 2"/>
          <p:cNvSpPr>
            <a:spLocks noGrp="1"/>
          </p:cNvSpPr>
          <p:nvPr>
            <p:ph type="sldNum" sz="quarter" idx="12"/>
          </p:nvPr>
        </p:nvSpPr>
        <p:spPr>
          <a:xfrm>
            <a:off x="11045144" y="6115636"/>
            <a:ext cx="1142245" cy="669925"/>
          </a:xfrm>
        </p:spPr>
        <p:txBody>
          <a:bodyPr/>
          <a:lstStyle/>
          <a:p>
            <a:fld id="{D57F1E4F-1CFF-5643-939E-217C01CDF565}" type="slidenum">
              <a:rPr lang="en-US" smtClean="0">
                <a:solidFill>
                  <a:schemeClr val="tx1"/>
                </a:solidFill>
              </a:rPr>
              <a:pPr/>
              <a:t>22</a:t>
            </a:fld>
            <a:endParaRPr lang="en-US" dirty="0">
              <a:solidFill>
                <a:schemeClr val="tx1"/>
              </a:solidFill>
            </a:endParaRPr>
          </a:p>
        </p:txBody>
      </p:sp>
      <p:pic>
        <p:nvPicPr>
          <p:cNvPr id="6" name="Picture 5" descr="0906"/>
          <p:cNvPicPr/>
          <p:nvPr/>
        </p:nvPicPr>
        <p:blipFill>
          <a:blip r:embed="rId3">
            <a:extLst>
              <a:ext uri="{28A0092B-C50C-407E-A947-70E740481C1C}">
                <a14:useLocalDpi xmlns:a14="http://schemas.microsoft.com/office/drawing/2010/main" val="0"/>
              </a:ext>
            </a:extLst>
          </a:blip>
          <a:srcRect/>
          <a:stretch>
            <a:fillRect/>
          </a:stretch>
        </p:blipFill>
        <p:spPr bwMode="auto">
          <a:xfrm>
            <a:off x="290945" y="1879598"/>
            <a:ext cx="3816350" cy="10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57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660" y="679245"/>
            <a:ext cx="10363200" cy="923330"/>
          </a:xfrm>
          <a:prstGeom prst="rect">
            <a:avLst/>
          </a:prstGeom>
          <a:noFill/>
        </p:spPr>
        <p:txBody>
          <a:bodyPr wrap="square" rtlCol="0">
            <a:spAutoFit/>
          </a:bodyPr>
          <a:lstStyle/>
          <a:p>
            <a:pPr algn="r"/>
            <a:r>
              <a:rPr lang="fa-IR" sz="3600" b="1" dirty="0"/>
              <a:t>مشابه سازی، مشابهت و همانندی:</a:t>
            </a:r>
            <a:endParaRPr lang="en-US" sz="3600" dirty="0"/>
          </a:p>
          <a:p>
            <a:pPr algn="r"/>
            <a:endParaRPr lang="en-US" dirty="0"/>
          </a:p>
        </p:txBody>
      </p:sp>
      <p:sp>
        <p:nvSpPr>
          <p:cNvPr id="6" name="TextBox 5"/>
          <p:cNvSpPr txBox="1"/>
          <p:nvPr/>
        </p:nvSpPr>
        <p:spPr>
          <a:xfrm>
            <a:off x="0" y="2101516"/>
            <a:ext cx="10090484" cy="3416320"/>
          </a:xfrm>
          <a:prstGeom prst="rect">
            <a:avLst/>
          </a:prstGeom>
          <a:noFill/>
        </p:spPr>
        <p:txBody>
          <a:bodyPr wrap="square" rtlCol="0">
            <a:spAutoFit/>
          </a:bodyPr>
          <a:lstStyle/>
          <a:p>
            <a:pPr lvl="0" algn="r" rtl="1"/>
            <a:r>
              <a:rPr lang="fa-IR" sz="3600" dirty="0">
                <a:solidFill>
                  <a:schemeClr val="bg1"/>
                </a:solidFill>
              </a:rPr>
              <a:t>تمایل به شناسایی گروههای دارای اجزای مشابه هم.</a:t>
            </a:r>
            <a:endParaRPr lang="en-US" sz="3600" dirty="0">
              <a:solidFill>
                <a:schemeClr val="bg1"/>
              </a:solidFill>
            </a:endParaRPr>
          </a:p>
          <a:p>
            <a:pPr lvl="0" algn="r" rtl="1"/>
            <a:r>
              <a:rPr lang="fa-IR" sz="3600" dirty="0">
                <a:solidFill>
                  <a:schemeClr val="bg1"/>
                </a:solidFill>
              </a:rPr>
              <a:t>احتمال دسته بندی محرکها یی که همانندی های فیزیکی مشترکی با هم دارند، به همراه یکدیگر بیشتر است .</a:t>
            </a:r>
            <a:endParaRPr lang="en-US" sz="3600" dirty="0">
              <a:solidFill>
                <a:schemeClr val="bg1"/>
              </a:solidFill>
            </a:endParaRPr>
          </a:p>
          <a:p>
            <a:pPr algn="r"/>
            <a:endParaRPr lang="en-US" sz="3600" dirty="0">
              <a:solidFill>
                <a:schemeClr val="bg1"/>
              </a:solidFill>
            </a:endParaRPr>
          </a:p>
        </p:txBody>
      </p:sp>
      <p:sp>
        <p:nvSpPr>
          <p:cNvPr id="2" name="Slide Number Placeholder 1"/>
          <p:cNvSpPr>
            <a:spLocks noGrp="1"/>
          </p:cNvSpPr>
          <p:nvPr>
            <p:ph type="sldNum" sz="quarter" idx="12"/>
          </p:nvPr>
        </p:nvSpPr>
        <p:spPr>
          <a:xfrm>
            <a:off x="11049755" y="6152119"/>
            <a:ext cx="1142245" cy="669925"/>
          </a:xfrm>
        </p:spPr>
        <p:txBody>
          <a:bodyPr/>
          <a:lstStyle/>
          <a:p>
            <a:fld id="{D57F1E4F-1CFF-5643-939E-217C01CDF565}" type="slidenum">
              <a:rPr lang="en-US" smtClean="0">
                <a:solidFill>
                  <a:schemeClr val="tx1"/>
                </a:solidFill>
              </a:rPr>
              <a:pPr/>
              <a:t>23</a:t>
            </a:fld>
            <a:endParaRPr lang="en-US" dirty="0">
              <a:solidFill>
                <a:schemeClr val="tx1"/>
              </a:solidFill>
            </a:endParaRPr>
          </a:p>
        </p:txBody>
      </p:sp>
      <p:sp>
        <p:nvSpPr>
          <p:cNvPr id="8" name="AutoShape 4"/>
          <p:cNvSpPr>
            <a:spLocks noChangeArrowheads="1"/>
          </p:cNvSpPr>
          <p:nvPr/>
        </p:nvSpPr>
        <p:spPr bwMode="auto">
          <a:xfrm>
            <a:off x="3663696" y="4774230"/>
            <a:ext cx="430340" cy="509841"/>
          </a:xfrm>
          <a:prstGeom prst="star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 name="AutoShape 4"/>
          <p:cNvSpPr>
            <a:spLocks noChangeArrowheads="1"/>
          </p:cNvSpPr>
          <p:nvPr/>
        </p:nvSpPr>
        <p:spPr bwMode="auto">
          <a:xfrm>
            <a:off x="3663696" y="6098223"/>
            <a:ext cx="430340" cy="509841"/>
          </a:xfrm>
          <a:prstGeom prst="star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 name="AutoShape 4"/>
          <p:cNvSpPr>
            <a:spLocks noChangeArrowheads="1"/>
          </p:cNvSpPr>
          <p:nvPr/>
        </p:nvSpPr>
        <p:spPr bwMode="auto">
          <a:xfrm>
            <a:off x="3663696" y="5438337"/>
            <a:ext cx="430340" cy="509841"/>
          </a:xfrm>
          <a:prstGeom prst="star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AutoShape 4"/>
          <p:cNvSpPr>
            <a:spLocks noChangeArrowheads="1"/>
          </p:cNvSpPr>
          <p:nvPr/>
        </p:nvSpPr>
        <p:spPr bwMode="auto">
          <a:xfrm>
            <a:off x="596355" y="4788347"/>
            <a:ext cx="430340" cy="509841"/>
          </a:xfrm>
          <a:prstGeom prst="star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AutoShape 4"/>
          <p:cNvSpPr>
            <a:spLocks noChangeArrowheads="1"/>
          </p:cNvSpPr>
          <p:nvPr/>
        </p:nvSpPr>
        <p:spPr bwMode="auto">
          <a:xfrm>
            <a:off x="596355" y="5468131"/>
            <a:ext cx="430340" cy="509841"/>
          </a:xfrm>
          <a:prstGeom prst="star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noChangeArrowheads="1"/>
          </p:cNvSpPr>
          <p:nvPr/>
        </p:nvSpPr>
        <p:spPr bwMode="auto">
          <a:xfrm>
            <a:off x="596355" y="6197620"/>
            <a:ext cx="430340" cy="509841"/>
          </a:xfrm>
          <a:prstGeom prst="star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AutoShape 6"/>
          <p:cNvSpPr>
            <a:spLocks noChangeArrowheads="1"/>
          </p:cNvSpPr>
          <p:nvPr/>
        </p:nvSpPr>
        <p:spPr bwMode="auto">
          <a:xfrm>
            <a:off x="2096141" y="5578475"/>
            <a:ext cx="498107" cy="267878"/>
          </a:xfrm>
          <a:prstGeom prst="triangle">
            <a:avLst>
              <a:gd name="adj" fmla="val 50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AutoShape 6"/>
          <p:cNvSpPr>
            <a:spLocks noChangeArrowheads="1"/>
          </p:cNvSpPr>
          <p:nvPr/>
        </p:nvSpPr>
        <p:spPr bwMode="auto">
          <a:xfrm>
            <a:off x="2096142" y="4909328"/>
            <a:ext cx="498107" cy="267878"/>
          </a:xfrm>
          <a:prstGeom prst="triangle">
            <a:avLst>
              <a:gd name="adj" fmla="val 50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AutoShape 6"/>
          <p:cNvSpPr>
            <a:spLocks noChangeArrowheads="1"/>
          </p:cNvSpPr>
          <p:nvPr/>
        </p:nvSpPr>
        <p:spPr bwMode="auto">
          <a:xfrm>
            <a:off x="2096140" y="6353143"/>
            <a:ext cx="498107" cy="267878"/>
          </a:xfrm>
          <a:prstGeom prst="triangle">
            <a:avLst>
              <a:gd name="adj" fmla="val 50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8995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6695" y="689810"/>
            <a:ext cx="10363200" cy="646331"/>
          </a:xfrm>
          <a:prstGeom prst="rect">
            <a:avLst/>
          </a:prstGeom>
          <a:noFill/>
        </p:spPr>
        <p:txBody>
          <a:bodyPr wrap="square" rtlCol="0">
            <a:spAutoFit/>
          </a:bodyPr>
          <a:lstStyle/>
          <a:p>
            <a:pPr algn="r" rtl="1"/>
            <a:r>
              <a:rPr lang="fa-IR" sz="3600" b="1" dirty="0"/>
              <a:t>خاتمه، تجمع، تکمیل:</a:t>
            </a:r>
            <a:endParaRPr lang="en-US" sz="3600" dirty="0"/>
          </a:p>
        </p:txBody>
      </p:sp>
      <p:sp>
        <p:nvSpPr>
          <p:cNvPr id="6" name="TextBox 5"/>
          <p:cNvSpPr txBox="1"/>
          <p:nvPr/>
        </p:nvSpPr>
        <p:spPr>
          <a:xfrm>
            <a:off x="176463" y="2406315"/>
            <a:ext cx="9534466" cy="3970318"/>
          </a:xfrm>
          <a:prstGeom prst="rect">
            <a:avLst/>
          </a:prstGeom>
          <a:noFill/>
        </p:spPr>
        <p:txBody>
          <a:bodyPr wrap="square" rtlCol="0">
            <a:spAutoFit/>
          </a:bodyPr>
          <a:lstStyle/>
          <a:p>
            <a:pPr algn="r" rtl="1"/>
            <a:r>
              <a:rPr lang="fa-IR" sz="3600" dirty="0" smtClean="0">
                <a:solidFill>
                  <a:schemeClr val="bg1"/>
                </a:solidFill>
              </a:rPr>
              <a:t>تمایل </a:t>
            </a:r>
            <a:r>
              <a:rPr lang="fa-IR" sz="3600" dirty="0">
                <a:solidFill>
                  <a:schemeClr val="bg1"/>
                </a:solidFill>
              </a:rPr>
              <a:t>شناختی به پر کردن فاصله ها و مشاهده اجزای جدای از هم به صورت یک کل</a:t>
            </a:r>
            <a:r>
              <a:rPr lang="fa-IR" sz="3600" dirty="0" smtClean="0">
                <a:solidFill>
                  <a:schemeClr val="bg1"/>
                </a:solidFill>
              </a:rPr>
              <a:t>.</a:t>
            </a:r>
          </a:p>
          <a:p>
            <a:pPr algn="r" rtl="1"/>
            <a:endParaRPr lang="en-US" sz="3600" dirty="0">
              <a:solidFill>
                <a:schemeClr val="bg1"/>
              </a:solidFill>
            </a:endParaRPr>
          </a:p>
          <a:p>
            <a:pPr algn="r" rtl="1"/>
            <a:r>
              <a:rPr lang="fa-IR" sz="3600" dirty="0">
                <a:solidFill>
                  <a:schemeClr val="bg1"/>
                </a:solidFill>
              </a:rPr>
              <a:t>بیشتر محرکهای دریافتی ناقص هستند وافراد به طور طبیعی واز روی قراین،به پیش بینی اطلاعات و تجسم آنها برای تکمیل تصویر ذهنی خود اقدام می کند .</a:t>
            </a:r>
            <a:endParaRPr lang="en-US" sz="3600" dirty="0">
              <a:solidFill>
                <a:schemeClr val="bg1"/>
              </a:solidFill>
            </a:endParaRPr>
          </a:p>
        </p:txBody>
      </p:sp>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24</a:t>
            </a:fld>
            <a:endParaRPr lang="en-US" dirty="0">
              <a:solidFill>
                <a:schemeClr val="tx1"/>
              </a:solidFill>
            </a:endParaRPr>
          </a:p>
        </p:txBody>
      </p:sp>
      <p:sp>
        <p:nvSpPr>
          <p:cNvPr id="7" name="PubPieSlice"/>
          <p:cNvSpPr>
            <a:spLocks noEditPoints="1" noChangeArrowheads="1"/>
          </p:cNvSpPr>
          <p:nvPr/>
        </p:nvSpPr>
        <p:spPr bwMode="auto">
          <a:xfrm>
            <a:off x="9863328" y="1628508"/>
            <a:ext cx="1828800" cy="18288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0" y="16764"/>
                  <a:pt x="4835" y="21600"/>
                  <a:pt x="10800" y="21600"/>
                </a:cubicBezTo>
                <a:cubicBezTo>
                  <a:pt x="16764" y="21600"/>
                  <a:pt x="21600" y="16764"/>
                  <a:pt x="21600" y="10800"/>
                </a:cubicBezTo>
                <a:lnTo>
                  <a:pt x="10800" y="10800"/>
                </a:lnTo>
                <a:close/>
              </a:path>
            </a:pathLst>
          </a:custGeom>
          <a:solidFill>
            <a:srgbClr val="008000"/>
          </a:solidFill>
          <a:ln w="9525">
            <a:solidFill>
              <a:srgbClr val="800080"/>
            </a:solidFill>
            <a:miter lim="800000"/>
            <a:headEnd/>
            <a:tailEnd/>
          </a:ln>
          <a:effectLst>
            <a:outerShdw dist="107763" dir="2700000" algn="ctr" rotWithShape="0">
              <a:srgbClr val="808080"/>
            </a:outerShdw>
          </a:effectLst>
        </p:spPr>
        <p:txBody>
          <a:bodyPr/>
          <a:lstStyle>
            <a:defPPr>
              <a:defRPr lang="en-US"/>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endParaRPr lang="fa-IR"/>
          </a:p>
        </p:txBody>
      </p:sp>
    </p:spTree>
    <p:extLst>
      <p:ext uri="{BB962C8B-B14F-4D97-AF65-F5344CB8AC3E}">
        <p14:creationId xmlns:p14="http://schemas.microsoft.com/office/powerpoint/2010/main" val="1907833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6695" y="689810"/>
            <a:ext cx="10363200" cy="646331"/>
          </a:xfrm>
          <a:prstGeom prst="rect">
            <a:avLst/>
          </a:prstGeom>
          <a:noFill/>
        </p:spPr>
        <p:txBody>
          <a:bodyPr wrap="square" rtlCol="0">
            <a:spAutoFit/>
          </a:bodyPr>
          <a:lstStyle/>
          <a:p>
            <a:pPr algn="r" rtl="1"/>
            <a:r>
              <a:rPr lang="fa-IR" sz="3600" b="1" dirty="0"/>
              <a:t>امتداد، پیوستگی:</a:t>
            </a:r>
            <a:endParaRPr lang="en-US" sz="3600" dirty="0"/>
          </a:p>
        </p:txBody>
      </p:sp>
      <p:sp>
        <p:nvSpPr>
          <p:cNvPr id="6" name="TextBox 5"/>
          <p:cNvSpPr txBox="1"/>
          <p:nvPr/>
        </p:nvSpPr>
        <p:spPr>
          <a:xfrm>
            <a:off x="176462" y="2406315"/>
            <a:ext cx="10796338" cy="1384995"/>
          </a:xfrm>
          <a:prstGeom prst="rect">
            <a:avLst/>
          </a:prstGeom>
          <a:noFill/>
        </p:spPr>
        <p:txBody>
          <a:bodyPr wrap="square" rtlCol="0">
            <a:spAutoFit/>
          </a:bodyPr>
          <a:lstStyle/>
          <a:p>
            <a:pPr algn="r" rtl="1"/>
            <a:r>
              <a:rPr lang="fa-IR" sz="2800" dirty="0">
                <a:solidFill>
                  <a:schemeClr val="bg1"/>
                </a:solidFill>
              </a:rPr>
              <a:t>تمایل شناختی به شناسائی طرحهای ادامه دار.</a:t>
            </a:r>
            <a:endParaRPr lang="en-US" sz="2800" dirty="0">
              <a:solidFill>
                <a:schemeClr val="bg1"/>
              </a:solidFill>
            </a:endParaRPr>
          </a:p>
          <a:p>
            <a:pPr algn="r" rtl="1"/>
            <a:endParaRPr lang="fa-IR" sz="2800" dirty="0">
              <a:solidFill>
                <a:schemeClr val="bg1"/>
              </a:solidFill>
            </a:endParaRPr>
          </a:p>
          <a:p>
            <a:pPr algn="r" rtl="1"/>
            <a:endParaRPr lang="en-US" sz="2800" dirty="0">
              <a:solidFill>
                <a:schemeClr val="bg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312" y="4222872"/>
            <a:ext cx="8616638" cy="2193970"/>
          </a:xfrm>
          <a:prstGeom prst="rect">
            <a:avLst/>
          </a:prstGeom>
        </p:spPr>
      </p:pic>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2099857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6695" y="689810"/>
            <a:ext cx="10363200" cy="646331"/>
          </a:xfrm>
          <a:prstGeom prst="rect">
            <a:avLst/>
          </a:prstGeom>
          <a:noFill/>
        </p:spPr>
        <p:txBody>
          <a:bodyPr wrap="square" rtlCol="0">
            <a:spAutoFit/>
          </a:bodyPr>
          <a:lstStyle/>
          <a:p>
            <a:pPr algn="r" rtl="1"/>
            <a:r>
              <a:rPr lang="fa-IR" sz="3600" b="1" dirty="0"/>
              <a:t>ج) قرینه بودن</a:t>
            </a:r>
            <a:r>
              <a:rPr lang="fa-IR" sz="3600" b="1" dirty="0" smtClean="0"/>
              <a:t>:</a:t>
            </a:r>
            <a:endParaRPr lang="en-US" sz="3600" dirty="0"/>
          </a:p>
        </p:txBody>
      </p:sp>
      <p:sp>
        <p:nvSpPr>
          <p:cNvPr id="6" name="TextBox 5"/>
          <p:cNvSpPr txBox="1"/>
          <p:nvPr/>
        </p:nvSpPr>
        <p:spPr>
          <a:xfrm>
            <a:off x="513347" y="2117558"/>
            <a:ext cx="9994233" cy="1815882"/>
          </a:xfrm>
          <a:prstGeom prst="rect">
            <a:avLst/>
          </a:prstGeom>
          <a:noFill/>
        </p:spPr>
        <p:txBody>
          <a:bodyPr wrap="square" rtlCol="0">
            <a:spAutoFit/>
          </a:bodyPr>
          <a:lstStyle/>
          <a:p>
            <a:pPr algn="r" rtl="1"/>
            <a:endParaRPr lang="en-US" sz="2800" dirty="0"/>
          </a:p>
          <a:p>
            <a:pPr algn="r" rtl="1"/>
            <a:r>
              <a:rPr lang="fa-IR" sz="2800" dirty="0">
                <a:solidFill>
                  <a:schemeClr val="bg1"/>
                </a:solidFill>
              </a:rPr>
              <a:t>شکل هایی که در یک یا چند محور قرینه باشند، تشکیل بهترین شکل ممکن را میدهند که ساده ترین و بهترین شکل ادراکی ممکن است.</a:t>
            </a:r>
            <a:endParaRPr lang="en-US" sz="28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453" y="4415993"/>
            <a:ext cx="8559094" cy="1798760"/>
          </a:xfrm>
          <a:prstGeom prst="rect">
            <a:avLst/>
          </a:prstGeom>
        </p:spPr>
      </p:pic>
      <p:sp>
        <p:nvSpPr>
          <p:cNvPr id="3" name="Slide Number Placeholder 2"/>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26</a:t>
            </a:fld>
            <a:endParaRPr lang="en-US" dirty="0">
              <a:solidFill>
                <a:schemeClr val="tx1"/>
              </a:solidFill>
            </a:endParaRPr>
          </a:p>
        </p:txBody>
      </p:sp>
    </p:spTree>
    <p:extLst>
      <p:ext uri="{BB962C8B-B14F-4D97-AF65-F5344CB8AC3E}">
        <p14:creationId xmlns:p14="http://schemas.microsoft.com/office/powerpoint/2010/main" val="290654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27</a:t>
            </a:fld>
            <a:endParaRPr lang="en-US" dirty="0">
              <a:solidFill>
                <a:schemeClr val="tx1"/>
              </a:solidFill>
            </a:endParaRPr>
          </a:p>
        </p:txBody>
      </p:sp>
      <p:sp>
        <p:nvSpPr>
          <p:cNvPr id="5" name="TextBox 4"/>
          <p:cNvSpPr txBox="1"/>
          <p:nvPr/>
        </p:nvSpPr>
        <p:spPr>
          <a:xfrm>
            <a:off x="1828800" y="0"/>
            <a:ext cx="10363200" cy="646331"/>
          </a:xfrm>
          <a:prstGeom prst="rect">
            <a:avLst/>
          </a:prstGeom>
          <a:noFill/>
        </p:spPr>
        <p:txBody>
          <a:bodyPr wrap="square" rtlCol="0">
            <a:spAutoFit/>
          </a:bodyPr>
          <a:lstStyle/>
          <a:p>
            <a:pPr algn="r" rtl="1"/>
            <a:r>
              <a:rPr lang="fa-IR" sz="3600" b="1" dirty="0" smtClean="0"/>
              <a:t>ادراک از دیگران:</a:t>
            </a:r>
            <a:endParaRPr lang="en-US" sz="3600" dirty="0"/>
          </a:p>
        </p:txBody>
      </p:sp>
      <p:sp>
        <p:nvSpPr>
          <p:cNvPr id="6" name="Rectangle 2"/>
          <p:cNvSpPr>
            <a:spLocks noChangeArrowheads="1"/>
          </p:cNvSpPr>
          <p:nvPr/>
        </p:nvSpPr>
        <p:spPr bwMode="auto">
          <a:xfrm>
            <a:off x="7918704" y="974739"/>
            <a:ext cx="2871216" cy="3294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rtl="1"/>
            <a:r>
              <a:rPr lang="fa-IR" sz="2800" b="1" u="sng" dirty="0">
                <a:solidFill>
                  <a:schemeClr val="bg1"/>
                </a:solidFill>
              </a:rPr>
              <a:t>ویژگیهای ادراک شونده:</a:t>
            </a:r>
            <a:endParaRPr lang="en-US" sz="2800" dirty="0">
              <a:solidFill>
                <a:schemeClr val="bg1"/>
              </a:solidFill>
            </a:endParaRPr>
          </a:p>
          <a:p>
            <a:pPr algn="r" rtl="1"/>
            <a:r>
              <a:rPr lang="fa-IR" sz="2800" dirty="0">
                <a:solidFill>
                  <a:schemeClr val="bg1"/>
                </a:solidFill>
              </a:rPr>
              <a:t>سیما و شکل ظاهری</a:t>
            </a:r>
            <a:endParaRPr lang="en-US" sz="2800" dirty="0">
              <a:solidFill>
                <a:schemeClr val="bg1"/>
              </a:solidFill>
            </a:endParaRPr>
          </a:p>
          <a:p>
            <a:pPr algn="r" rtl="1"/>
            <a:r>
              <a:rPr lang="fa-IR" sz="2800" dirty="0">
                <a:solidFill>
                  <a:schemeClr val="bg1"/>
                </a:solidFill>
              </a:rPr>
              <a:t>ارتباط</a:t>
            </a:r>
            <a:endParaRPr lang="en-US" sz="2800" dirty="0">
              <a:solidFill>
                <a:schemeClr val="bg1"/>
              </a:solidFill>
            </a:endParaRPr>
          </a:p>
          <a:p>
            <a:pPr algn="r" rtl="1"/>
            <a:r>
              <a:rPr lang="fa-IR" sz="2800" dirty="0">
                <a:solidFill>
                  <a:schemeClr val="bg1"/>
                </a:solidFill>
              </a:rPr>
              <a:t>وجهه و اعتبار</a:t>
            </a:r>
            <a:endParaRPr lang="en-US" sz="2800" dirty="0">
              <a:solidFill>
                <a:schemeClr val="bg1"/>
              </a:solidFill>
            </a:endParaRPr>
          </a:p>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493776" y="990614"/>
            <a:ext cx="3182111" cy="32942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1" i="0" u="sng"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ویژگیهای ادراک کننده</a:t>
            </a:r>
            <a:r>
              <a:rPr kumimoji="0" lang="en-US" altLang="en-US" sz="2800" b="1" i="0" u="sng"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a:t>
            </a:r>
          </a:p>
          <a:p>
            <a:pPr marL="0" marR="0" lvl="0" indent="0" algn="r" defTabSz="914400" rtl="1" eaLnBrk="0" fontAlgn="base" latinLnBrk="0" hangingPunct="0">
              <a:lnSpc>
                <a:spcPct val="100000"/>
              </a:lnSpc>
              <a:spcBef>
                <a:spcPct val="0"/>
              </a:spcBef>
              <a:spcAft>
                <a:spcPts val="800"/>
              </a:spcAft>
              <a:buClrTx/>
              <a:buSzTx/>
              <a:buFontTx/>
              <a:buNone/>
              <a:tabLst/>
            </a:pPr>
            <a:endParaRPr kumimoji="0" lang="fa-IR"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ادراک از خود</a:t>
            </a:r>
            <a:endParaRPr kumimoji="0" lang="en-US"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پیچیدگی شناختی</a:t>
            </a:r>
            <a:endParaRPr kumimoji="0" lang="en-US"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تجربه پیشین</a:t>
            </a:r>
            <a:endParaRPr kumimoji="0" lang="en-US"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حالت انگیزشی</a:t>
            </a:r>
            <a:endParaRPr kumimoji="0" lang="en-US"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3959351" y="4597400"/>
            <a:ext cx="3419856" cy="2077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1" i="0" u="sng"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زمینه های اجتماعی</a:t>
            </a:r>
            <a:r>
              <a:rPr kumimoji="0" lang="en-US" altLang="en-US" sz="2800" b="1" i="0" u="sng"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a:t>
            </a: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فرهنگ</a:t>
            </a:r>
            <a:endParaRPr kumimoji="0" lang="en-US"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طبقات اجتماعی</a:t>
            </a:r>
            <a:endParaRPr kumimoji="0" lang="en-US"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ts val="800"/>
              </a:spcAft>
              <a:buClrTx/>
              <a:buSzTx/>
              <a:buFontTx/>
              <a:buNone/>
              <a:tabLst/>
            </a:pPr>
            <a:r>
              <a:rPr kumimoji="0" lang="ar-SA" altLang="en-US" sz="2800" b="0"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گروههای اجتماعی</a:t>
            </a: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sp>
        <p:nvSpPr>
          <p:cNvPr id="10" name="AutoShape 5"/>
          <p:cNvSpPr>
            <a:spLocks noChangeArrowheads="1"/>
          </p:cNvSpPr>
          <p:nvPr/>
        </p:nvSpPr>
        <p:spPr bwMode="auto">
          <a:xfrm rot="5400000" flipH="1">
            <a:off x="2312223" y="2372627"/>
            <a:ext cx="3294253" cy="49847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6"/>
          <p:cNvSpPr>
            <a:spLocks noChangeArrowheads="1"/>
          </p:cNvSpPr>
          <p:nvPr/>
        </p:nvSpPr>
        <p:spPr bwMode="auto">
          <a:xfrm rot="16200000">
            <a:off x="5911152" y="2313890"/>
            <a:ext cx="3310128" cy="63182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AutoShape 7"/>
          <p:cNvSpPr>
            <a:spLocks noChangeArrowheads="1"/>
          </p:cNvSpPr>
          <p:nvPr/>
        </p:nvSpPr>
        <p:spPr bwMode="auto">
          <a:xfrm>
            <a:off x="3959349" y="4003847"/>
            <a:ext cx="3419858" cy="52546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a-IR" dirty="0" smtClean="0"/>
              <a:t>/</a:t>
            </a:r>
            <a:endParaRPr lang="en-US" dirty="0"/>
          </a:p>
        </p:txBody>
      </p:sp>
      <p:sp>
        <p:nvSpPr>
          <p:cNvPr id="13" name="Oval 8"/>
          <p:cNvSpPr>
            <a:spLocks noChangeArrowheads="1"/>
          </p:cNvSpPr>
          <p:nvPr/>
        </p:nvSpPr>
        <p:spPr bwMode="auto">
          <a:xfrm>
            <a:off x="4443984" y="2109880"/>
            <a:ext cx="2522857" cy="13191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SA" altLang="en-US" sz="2800" b="1"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cs typeface="B Mitra" panose="00000400000000000000" pitchFamily="2" charset="-78"/>
              </a:rPr>
              <a:t>ادراک از دیگران</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144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5032" y="625642"/>
            <a:ext cx="9978189" cy="1077218"/>
          </a:xfrm>
          <a:prstGeom prst="rect">
            <a:avLst/>
          </a:prstGeom>
          <a:noFill/>
        </p:spPr>
        <p:txBody>
          <a:bodyPr wrap="square" rtlCol="0">
            <a:spAutoFit/>
          </a:bodyPr>
          <a:lstStyle/>
          <a:p>
            <a:pPr algn="r"/>
            <a:r>
              <a:rPr lang="fa-IR" sz="3200" b="1" dirty="0"/>
              <a:t>ویژگیهای ادراک شونده:</a:t>
            </a:r>
            <a:endParaRPr lang="en-US" sz="3200" b="1" dirty="0"/>
          </a:p>
          <a:p>
            <a:pPr algn="r"/>
            <a:endParaRPr lang="en-US" sz="3200" b="1" dirty="0"/>
          </a:p>
        </p:txBody>
      </p:sp>
      <p:sp>
        <p:nvSpPr>
          <p:cNvPr id="4" name="TextBox 3"/>
          <p:cNvSpPr txBox="1"/>
          <p:nvPr/>
        </p:nvSpPr>
        <p:spPr>
          <a:xfrm>
            <a:off x="272716" y="1702860"/>
            <a:ext cx="10700084" cy="3477875"/>
          </a:xfrm>
          <a:prstGeom prst="rect">
            <a:avLst/>
          </a:prstGeom>
          <a:noFill/>
        </p:spPr>
        <p:txBody>
          <a:bodyPr wrap="square" rtlCol="0">
            <a:spAutoFit/>
          </a:bodyPr>
          <a:lstStyle/>
          <a:p>
            <a:pPr algn="r"/>
            <a:r>
              <a:rPr lang="fa-IR" sz="4400" dirty="0">
                <a:solidFill>
                  <a:schemeClr val="bg1"/>
                </a:solidFill>
              </a:rPr>
              <a:t>ظاهر و سیما- </a:t>
            </a:r>
            <a:r>
              <a:rPr lang="ar-SA" sz="4400" dirty="0">
                <a:solidFill>
                  <a:schemeClr val="bg1"/>
                </a:solidFill>
              </a:rPr>
              <a:t>رفتار یکسان دو نفر با شکل ظاهری متفاوت کاملا متفاوت ادراک می شود</a:t>
            </a:r>
            <a:r>
              <a:rPr lang="ar-SA" sz="4400" dirty="0" smtClean="0">
                <a:solidFill>
                  <a:schemeClr val="bg1"/>
                </a:solidFill>
              </a:rPr>
              <a:t>.</a:t>
            </a:r>
            <a:r>
              <a:rPr lang="fa-IR" sz="4400" dirty="0" smtClean="0">
                <a:solidFill>
                  <a:schemeClr val="bg1"/>
                </a:solidFill>
              </a:rPr>
              <a:t> </a:t>
            </a:r>
            <a:r>
              <a:rPr lang="ar-SA" sz="4400" dirty="0" smtClean="0">
                <a:solidFill>
                  <a:schemeClr val="bg1"/>
                </a:solidFill>
              </a:rPr>
              <a:t>ظاهر </a:t>
            </a:r>
            <a:r>
              <a:rPr lang="ar-SA" sz="4400" dirty="0">
                <a:solidFill>
                  <a:schemeClr val="bg1"/>
                </a:solidFill>
              </a:rPr>
              <a:t>افراد نه تنها بر ادراک انسان از رفتارشان بلکه بر واکنش نسبت به آنان نیز مفید است.</a:t>
            </a:r>
            <a:endParaRPr lang="en-US" sz="4400" dirty="0">
              <a:solidFill>
                <a:schemeClr val="bg1"/>
              </a:solidFill>
            </a:endParaRPr>
          </a:p>
          <a:p>
            <a:pPr algn="r"/>
            <a:endParaRPr lang="en-US" sz="4400" dirty="0">
              <a:solidFill>
                <a:schemeClr val="bg1"/>
              </a:solidFill>
            </a:endParaRPr>
          </a:p>
        </p:txBody>
      </p:sp>
      <p:sp>
        <p:nvSpPr>
          <p:cNvPr id="3" name="Slide Number Placeholder 2"/>
          <p:cNvSpPr>
            <a:spLocks noGrp="1"/>
          </p:cNvSpPr>
          <p:nvPr>
            <p:ph type="sldNum" sz="quarter" idx="12"/>
          </p:nvPr>
        </p:nvSpPr>
        <p:spPr>
          <a:xfrm>
            <a:off x="10950341" y="6188075"/>
            <a:ext cx="1142245" cy="669925"/>
          </a:xfrm>
        </p:spPr>
        <p:txBody>
          <a:bodyPr/>
          <a:lstStyle/>
          <a:p>
            <a:fld id="{D57F1E4F-1CFF-5643-939E-217C01CDF565}"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103208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40096" y="96722"/>
            <a:ext cx="6687562" cy="512878"/>
          </a:xfrm>
        </p:spPr>
        <p:txBody>
          <a:bodyPr>
            <a:normAutofit fontScale="90000"/>
          </a:bodyPr>
          <a:lstStyle/>
          <a:p>
            <a:pPr lvl="0" algn="r" rtl="1"/>
            <a:r>
              <a:rPr lang="en-US" sz="2800" b="1" dirty="0"/>
              <a:t/>
            </a:r>
            <a:br>
              <a:rPr lang="en-US" sz="2800" b="1" dirty="0"/>
            </a:br>
            <a:r>
              <a:rPr lang="fa-IR" sz="2800" b="1" dirty="0"/>
              <a:t>ویژگیهای ادراک </a:t>
            </a:r>
            <a:r>
              <a:rPr lang="fa-IR" sz="2800" b="1" dirty="0" smtClean="0"/>
              <a:t>شونده- ظاهر و سیما:</a:t>
            </a:r>
            <a:endParaRPr lang="en-US" sz="2800"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718" y="704444"/>
            <a:ext cx="11775940" cy="5712115"/>
          </a:xfrm>
        </p:spPr>
      </p:pic>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val="159779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bg2">
                <a:tint val="97000"/>
                <a:hueMod val="92000"/>
                <a:satMod val="169000"/>
                <a:lumMod val="164000"/>
              </a:schemeClr>
            </a:gs>
            <a:gs pos="100000">
              <a:schemeClr val="accent1">
                <a:lumMod val="75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545" y="95954"/>
            <a:ext cx="10615965" cy="1507067"/>
          </a:xfrm>
        </p:spPr>
        <p:txBody>
          <a:bodyPr/>
          <a:lstStyle/>
          <a:p>
            <a:pPr algn="r" rtl="1"/>
            <a:r>
              <a:rPr lang="fa-IR" dirty="0" smtClean="0">
                <a:latin typeface="IRTitr" panose="02000506000000020002" pitchFamily="2" charset="-78"/>
                <a:cs typeface="IRTitr" panose="02000506000000020002" pitchFamily="2" charset="-78"/>
              </a:rPr>
              <a:t>نکات مهم که باید مورد توجه قرار گیرد:</a:t>
            </a:r>
            <a:endParaRPr lang="en-US" dirty="0">
              <a:latin typeface="IRTitr" panose="02000506000000020002" pitchFamily="2" charset="-78"/>
              <a:cs typeface="IRTitr" panose="02000506000000020002" pitchFamily="2" charset="-78"/>
            </a:endParaRPr>
          </a:p>
        </p:txBody>
      </p:sp>
      <p:sp>
        <p:nvSpPr>
          <p:cNvPr id="3" name="Content Placeholder 2"/>
          <p:cNvSpPr>
            <a:spLocks noGrp="1"/>
          </p:cNvSpPr>
          <p:nvPr>
            <p:ph idx="1"/>
          </p:nvPr>
        </p:nvSpPr>
        <p:spPr>
          <a:xfrm>
            <a:off x="345545" y="1727200"/>
            <a:ext cx="10615966" cy="4989689"/>
          </a:xfrm>
        </p:spPr>
        <p:txBody>
          <a:bodyPr>
            <a:normAutofit lnSpcReduction="10000"/>
          </a:bodyPr>
          <a:lstStyle/>
          <a:p>
            <a:pPr marL="0" indent="0" algn="r" rtl="1">
              <a:buNone/>
            </a:pPr>
            <a:r>
              <a:rPr lang="fa-IR" sz="3200" b="1" dirty="0">
                <a:solidFill>
                  <a:schemeClr val="bg1"/>
                </a:solidFill>
              </a:rPr>
              <a:t>الف) توجه به عوامل موثر بر فرآیند ادراک و عوامل موثر بر توجه و ظاهر ادراکی و تحلیل آن در مسائل.</a:t>
            </a:r>
            <a:endParaRPr lang="en-US" sz="3200" b="1" dirty="0">
              <a:solidFill>
                <a:schemeClr val="bg1"/>
              </a:solidFill>
            </a:endParaRPr>
          </a:p>
          <a:p>
            <a:pPr marL="0" indent="0" algn="r" rtl="1">
              <a:buNone/>
            </a:pPr>
            <a:r>
              <a:rPr lang="fa-IR" sz="3200" b="1" dirty="0">
                <a:solidFill>
                  <a:schemeClr val="bg1"/>
                </a:solidFill>
              </a:rPr>
              <a:t>ب) </a:t>
            </a:r>
            <a:r>
              <a:rPr lang="fa-IR" sz="3200" b="1" dirty="0" smtClean="0">
                <a:solidFill>
                  <a:schemeClr val="bg1"/>
                </a:solidFill>
              </a:rPr>
              <a:t>خطاهای </a:t>
            </a:r>
            <a:r>
              <a:rPr lang="fa-IR" sz="3200" b="1" dirty="0">
                <a:solidFill>
                  <a:schemeClr val="bg1"/>
                </a:solidFill>
              </a:rPr>
              <a:t>ادراکی </a:t>
            </a:r>
            <a:r>
              <a:rPr lang="fa-IR" sz="3200" b="1" dirty="0" smtClean="0">
                <a:solidFill>
                  <a:schemeClr val="bg1"/>
                </a:solidFill>
              </a:rPr>
              <a:t>را با ذکر مثالی تجزیه و تحلیل کنید؟</a:t>
            </a:r>
          </a:p>
          <a:p>
            <a:pPr marL="0" indent="0" algn="r" rtl="1">
              <a:buNone/>
            </a:pPr>
            <a:r>
              <a:rPr lang="fa-IR" sz="3200" b="1" dirty="0">
                <a:solidFill>
                  <a:schemeClr val="bg1"/>
                </a:solidFill>
              </a:rPr>
              <a:t>ج) تفاوت و تطابق و تداوم در اسناد چگونه انجام میشود؟</a:t>
            </a:r>
            <a:endParaRPr lang="en-US" sz="3200" b="1" dirty="0">
              <a:solidFill>
                <a:schemeClr val="bg1"/>
              </a:solidFill>
            </a:endParaRPr>
          </a:p>
          <a:p>
            <a:pPr marL="0" indent="0" algn="r" rtl="1">
              <a:buNone/>
            </a:pPr>
            <a:r>
              <a:rPr lang="fa-IR" sz="3200" b="1" dirty="0" smtClean="0">
                <a:solidFill>
                  <a:schemeClr val="bg1"/>
                </a:solidFill>
              </a:rPr>
              <a:t>د</a:t>
            </a:r>
            <a:r>
              <a:rPr lang="fa-IR" sz="3200" b="1" dirty="0">
                <a:solidFill>
                  <a:schemeClr val="bg1"/>
                </a:solidFill>
              </a:rPr>
              <a:t>) به عنوان مشاور چگونه ادراکی از درس نخواندن یک دانش آموز دارید، با توجه به مطالب گفته شده ادراک و اسناد تفسیر خود را بیان کنید.</a:t>
            </a:r>
            <a:endParaRPr lang="en-US" sz="3200" b="1" dirty="0">
              <a:solidFill>
                <a:schemeClr val="bg1"/>
              </a:solidFill>
            </a:endParaRPr>
          </a:p>
          <a:p>
            <a:pPr algn="r" rtl="1"/>
            <a:endParaRPr lang="en-US" dirty="0"/>
          </a:p>
        </p:txBody>
      </p:sp>
      <p:sp>
        <p:nvSpPr>
          <p:cNvPr id="5" name="Slide Number Placeholder 3"/>
          <p:cNvSpPr>
            <a:spLocks noGrp="1"/>
          </p:cNvSpPr>
          <p:nvPr>
            <p:ph type="sldNum" sz="quarter" idx="12"/>
          </p:nvPr>
        </p:nvSpPr>
        <p:spPr>
          <a:xfrm>
            <a:off x="10647680" y="5741035"/>
            <a:ext cx="1142245" cy="669925"/>
          </a:xfrm>
        </p:spPr>
        <p:txBody>
          <a:bodyPr/>
          <a:lstStyle/>
          <a:p>
            <a:fld id="{86F09967-D67E-4138-A3C8-F32268FA40A3}" type="slidenum">
              <a:rPr lang="en-US" smtClean="0">
                <a:solidFill>
                  <a:schemeClr val="tx1"/>
                </a:solidFill>
              </a:rPr>
              <a:t>3</a:t>
            </a:fld>
            <a:endParaRPr lang="en-US" dirty="0">
              <a:solidFill>
                <a:schemeClr val="tx1"/>
              </a:solidFill>
            </a:endParaRPr>
          </a:p>
        </p:txBody>
      </p:sp>
      <p:sp>
        <p:nvSpPr>
          <p:cNvPr id="6" name="5-Point Star 5"/>
          <p:cNvSpPr/>
          <p:nvPr/>
        </p:nvSpPr>
        <p:spPr>
          <a:xfrm>
            <a:off x="203200" y="6410960"/>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22</a:t>
            </a:r>
            <a:endParaRPr lang="en-US" dirty="0"/>
          </a:p>
        </p:txBody>
      </p:sp>
    </p:spTree>
    <p:extLst>
      <p:ext uri="{BB962C8B-B14F-4D97-AF65-F5344CB8AC3E}">
        <p14:creationId xmlns:p14="http://schemas.microsoft.com/office/powerpoint/2010/main" val="1492047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 y="1219200"/>
            <a:ext cx="10769600" cy="5509200"/>
          </a:xfrm>
          <a:prstGeom prst="rect">
            <a:avLst/>
          </a:prstGeom>
          <a:noFill/>
        </p:spPr>
        <p:txBody>
          <a:bodyPr wrap="square" rtlCol="0">
            <a:spAutoFit/>
          </a:bodyPr>
          <a:lstStyle/>
          <a:p>
            <a:pPr lvl="0" algn="r" rtl="1"/>
            <a:r>
              <a:rPr lang="fa-IR" sz="3200" b="1" u="sng" dirty="0">
                <a:solidFill>
                  <a:schemeClr val="bg1"/>
                </a:solidFill>
              </a:rPr>
              <a:t>ارتباط کلامی</a:t>
            </a:r>
            <a:r>
              <a:rPr lang="fa-IR" sz="3200" dirty="0">
                <a:solidFill>
                  <a:schemeClr val="bg1"/>
                </a:solidFill>
              </a:rPr>
              <a:t>:در کلمات،آهنگ صدا،سرعت و بلندی صدای گوینده، لهجه و تکیه کلام ، نمایان می شود. هنگامی که انسان به سخنان دیگران گوش می دهد بلافاصله درباره شخصیت وانگیزه های آنان استنباط هایی می کند</a:t>
            </a:r>
            <a:r>
              <a:rPr lang="fa-IR" sz="3200" dirty="0" smtClean="0">
                <a:solidFill>
                  <a:schemeClr val="bg1"/>
                </a:solidFill>
              </a:rPr>
              <a:t>.</a:t>
            </a:r>
          </a:p>
          <a:p>
            <a:pPr lvl="0" algn="r" rtl="1"/>
            <a:endParaRPr lang="en-US" sz="3200" dirty="0">
              <a:solidFill>
                <a:schemeClr val="bg1"/>
              </a:solidFill>
            </a:endParaRPr>
          </a:p>
          <a:p>
            <a:pPr lvl="0" algn="r" rtl="1"/>
            <a:r>
              <a:rPr lang="fa-IR" sz="3200" b="1" u="sng" dirty="0">
                <a:solidFill>
                  <a:schemeClr val="bg1"/>
                </a:solidFill>
              </a:rPr>
              <a:t>ارتباط غیر کلامی:</a:t>
            </a:r>
            <a:r>
              <a:rPr lang="fa-IR" sz="3200" dirty="0">
                <a:solidFill>
                  <a:schemeClr val="bg1"/>
                </a:solidFill>
              </a:rPr>
              <a:t>شامل تماس چشمی،حرکات دست،حالات بدن و صورت است. صاف نشستن،در چشمان مخاطب نگریستن و سر را به نشانه توافق تکان دادن حاکی از علاقه انسان به دیگران است و در مقابل آنان نیز آدمی را دوست داشتنی محسوب می کنند.     </a:t>
            </a:r>
            <a:endParaRPr lang="en-US" sz="3200" dirty="0">
              <a:solidFill>
                <a:schemeClr val="bg1"/>
              </a:solidFill>
            </a:endParaRPr>
          </a:p>
          <a:p>
            <a:pPr algn="r"/>
            <a:endParaRPr lang="en-US" sz="3200" dirty="0">
              <a:solidFill>
                <a:schemeClr val="bg1"/>
              </a:solidFill>
            </a:endParaRPr>
          </a:p>
        </p:txBody>
      </p:sp>
      <p:sp>
        <p:nvSpPr>
          <p:cNvPr id="6" name="TextBox 5"/>
          <p:cNvSpPr txBox="1"/>
          <p:nvPr/>
        </p:nvSpPr>
        <p:spPr>
          <a:xfrm>
            <a:off x="3500602" y="443269"/>
            <a:ext cx="7695718" cy="646331"/>
          </a:xfrm>
          <a:prstGeom prst="rect">
            <a:avLst/>
          </a:prstGeom>
          <a:noFill/>
        </p:spPr>
        <p:txBody>
          <a:bodyPr wrap="square" rtlCol="0">
            <a:spAutoFit/>
          </a:bodyPr>
          <a:lstStyle/>
          <a:p>
            <a:pPr algn="r" rtl="1"/>
            <a:r>
              <a:rPr lang="fa-IR" sz="3600" b="1" dirty="0"/>
              <a:t>ویژگیهای ادراک </a:t>
            </a:r>
            <a:r>
              <a:rPr lang="fa-IR" sz="3600" b="1" dirty="0" smtClean="0"/>
              <a:t>شونده- ارتباط :</a:t>
            </a:r>
            <a:endParaRPr lang="en-US" sz="3600" b="1" dirty="0"/>
          </a:p>
        </p:txBody>
      </p:sp>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577772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245" y="601151"/>
            <a:ext cx="9577138" cy="646331"/>
          </a:xfrm>
          <a:prstGeom prst="rect">
            <a:avLst/>
          </a:prstGeom>
          <a:noFill/>
        </p:spPr>
        <p:txBody>
          <a:bodyPr wrap="square" rtlCol="0">
            <a:spAutoFit/>
          </a:bodyPr>
          <a:lstStyle/>
          <a:p>
            <a:pPr algn="r" rtl="1"/>
            <a:r>
              <a:rPr lang="fa-IR" sz="3600" b="1" dirty="0" smtClean="0"/>
              <a:t>ویژگیهای </a:t>
            </a:r>
            <a:r>
              <a:rPr lang="fa-IR" sz="3600" b="1" dirty="0"/>
              <a:t>ادراک </a:t>
            </a:r>
            <a:r>
              <a:rPr lang="fa-IR" sz="3600" b="1" dirty="0" smtClean="0"/>
              <a:t>شونده- وجهه </a:t>
            </a:r>
            <a:r>
              <a:rPr lang="fa-IR" sz="3600" b="1" dirty="0"/>
              <a:t>و </a:t>
            </a:r>
            <a:r>
              <a:rPr lang="fa-IR" sz="3600" b="1" dirty="0" smtClean="0"/>
              <a:t>اعتبار:</a:t>
            </a:r>
            <a:endParaRPr lang="en-US" sz="3600" b="1" dirty="0"/>
          </a:p>
        </p:txBody>
      </p:sp>
      <p:sp>
        <p:nvSpPr>
          <p:cNvPr id="2" name="TextBox 1"/>
          <p:cNvSpPr txBox="1"/>
          <p:nvPr/>
        </p:nvSpPr>
        <p:spPr>
          <a:xfrm>
            <a:off x="196782" y="2844800"/>
            <a:ext cx="10654097" cy="3046988"/>
          </a:xfrm>
          <a:prstGeom prst="rect">
            <a:avLst/>
          </a:prstGeom>
          <a:noFill/>
        </p:spPr>
        <p:txBody>
          <a:bodyPr wrap="square" rtlCol="0">
            <a:spAutoFit/>
          </a:bodyPr>
          <a:lstStyle/>
          <a:p>
            <a:pPr lvl="0" algn="r" rtl="1"/>
            <a:r>
              <a:rPr lang="fa-IR" sz="3200" dirty="0">
                <a:solidFill>
                  <a:schemeClr val="bg1"/>
                </a:solidFill>
              </a:rPr>
              <a:t>میزان ارزشی که به افراد در سازمانها داده می شود بر اساس </a:t>
            </a:r>
            <a:r>
              <a:rPr lang="fa-IR" sz="3200" b="1" dirty="0">
                <a:solidFill>
                  <a:schemeClr val="bg1"/>
                </a:solidFill>
              </a:rPr>
              <a:t>منصب</a:t>
            </a:r>
            <a:r>
              <a:rPr lang="fa-IR" sz="3200" dirty="0">
                <a:solidFill>
                  <a:schemeClr val="bg1"/>
                </a:solidFill>
              </a:rPr>
              <a:t> فرد </a:t>
            </a:r>
            <a:r>
              <a:rPr lang="fa-IR" sz="3200" dirty="0" smtClean="0">
                <a:solidFill>
                  <a:schemeClr val="bg1"/>
                </a:solidFill>
              </a:rPr>
              <a:t>است</a:t>
            </a:r>
          </a:p>
          <a:p>
            <a:pPr lvl="0" algn="r" rtl="1"/>
            <a:endParaRPr lang="en-US" sz="3200" dirty="0">
              <a:solidFill>
                <a:schemeClr val="bg1"/>
              </a:solidFill>
            </a:endParaRPr>
          </a:p>
          <a:p>
            <a:pPr lvl="0" algn="r" rtl="1"/>
            <a:r>
              <a:rPr lang="fa-IR" sz="3200" dirty="0">
                <a:solidFill>
                  <a:schemeClr val="bg1"/>
                </a:solidFill>
              </a:rPr>
              <a:t>رفتار یکسان افراد به دلیل </a:t>
            </a:r>
            <a:r>
              <a:rPr lang="fa-IR" sz="3200" b="1" u="sng" dirty="0">
                <a:solidFill>
                  <a:schemeClr val="bg1"/>
                </a:solidFill>
              </a:rPr>
              <a:t>وجهه </a:t>
            </a:r>
            <a:r>
              <a:rPr lang="fa-IR" sz="3200" b="1" u="sng" dirty="0" smtClean="0">
                <a:solidFill>
                  <a:schemeClr val="bg1"/>
                </a:solidFill>
              </a:rPr>
              <a:t>و حرفه </a:t>
            </a:r>
            <a:r>
              <a:rPr lang="fa-IR" sz="3200" b="1" u="sng" dirty="0">
                <a:solidFill>
                  <a:schemeClr val="bg1"/>
                </a:solidFill>
              </a:rPr>
              <a:t>متفاوت و عضویت آنها</a:t>
            </a:r>
            <a:r>
              <a:rPr lang="fa-IR" sz="3200" u="sng" dirty="0">
                <a:solidFill>
                  <a:schemeClr val="bg1"/>
                </a:solidFill>
              </a:rPr>
              <a:t> </a:t>
            </a:r>
            <a:r>
              <a:rPr lang="fa-IR" sz="3200" b="1" u="sng" dirty="0">
                <a:solidFill>
                  <a:schemeClr val="bg1"/>
                </a:solidFill>
              </a:rPr>
              <a:t>در گروههای مختلف</a:t>
            </a:r>
            <a:r>
              <a:rPr lang="fa-IR" sz="3200" dirty="0">
                <a:solidFill>
                  <a:schemeClr val="bg1"/>
                </a:solidFill>
              </a:rPr>
              <a:t> متفاوت ادراک می شود.</a:t>
            </a:r>
            <a:endParaRPr lang="en-US" sz="3200" dirty="0">
              <a:solidFill>
                <a:schemeClr val="bg1"/>
              </a:solidFill>
            </a:endParaRPr>
          </a:p>
          <a:p>
            <a:pPr algn="r"/>
            <a:endParaRPr lang="en-US" sz="3200" dirty="0">
              <a:solidFill>
                <a:schemeClr val="bg1"/>
              </a:solidFill>
            </a:endParaRPr>
          </a:p>
        </p:txBody>
      </p:sp>
      <p:sp>
        <p:nvSpPr>
          <p:cNvPr id="3" name="Slide Number Placeholder 2"/>
          <p:cNvSpPr>
            <a:spLocks noGrp="1"/>
          </p:cNvSpPr>
          <p:nvPr>
            <p:ph type="sldNum" sz="quarter" idx="12"/>
          </p:nvPr>
        </p:nvSpPr>
        <p:spPr>
          <a:xfrm>
            <a:off x="11049755" y="6158230"/>
            <a:ext cx="1142245" cy="669925"/>
          </a:xfrm>
        </p:spPr>
        <p:txBody>
          <a:bodyPr/>
          <a:lstStyle/>
          <a:p>
            <a:fld id="{D57F1E4F-1CFF-5643-939E-217C01CDF565}" type="slidenum">
              <a:rPr lang="en-US"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596912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زمینه های اجتماعی</a:t>
            </a:r>
            <a:r>
              <a:rPr lang="fa-IR" sz="3600" dirty="0"/>
              <a:t>:</a:t>
            </a:r>
            <a:endParaRPr lang="en-US" sz="3600" dirty="0"/>
          </a:p>
        </p:txBody>
      </p:sp>
      <p:sp>
        <p:nvSpPr>
          <p:cNvPr id="2" name="TextBox 1"/>
          <p:cNvSpPr txBox="1"/>
          <p:nvPr/>
        </p:nvSpPr>
        <p:spPr>
          <a:xfrm>
            <a:off x="176462" y="2775284"/>
            <a:ext cx="11341769" cy="3416320"/>
          </a:xfrm>
          <a:prstGeom prst="rect">
            <a:avLst/>
          </a:prstGeom>
          <a:noFill/>
        </p:spPr>
        <p:txBody>
          <a:bodyPr wrap="square" rtlCol="0">
            <a:spAutoFit/>
          </a:bodyPr>
          <a:lstStyle/>
          <a:p>
            <a:pPr lvl="0" algn="r" rtl="1"/>
            <a:r>
              <a:rPr lang="fa-IR" sz="3600" dirty="0">
                <a:solidFill>
                  <a:schemeClr val="bg1"/>
                </a:solidFill>
              </a:rPr>
              <a:t>مجموعه پیچیده ای ازخطوط راهنمای رفتاری،شامل </a:t>
            </a:r>
            <a:r>
              <a:rPr lang="fa-IR" sz="3600" dirty="0" smtClean="0">
                <a:solidFill>
                  <a:schemeClr val="bg1"/>
                </a:solidFill>
              </a:rPr>
              <a:t>باورها،ارزشها،روشها </a:t>
            </a:r>
            <a:r>
              <a:rPr lang="fa-IR" sz="3600" dirty="0">
                <a:solidFill>
                  <a:schemeClr val="bg1"/>
                </a:solidFill>
              </a:rPr>
              <a:t>و زبان می باشد</a:t>
            </a:r>
            <a:r>
              <a:rPr lang="fa-IR" sz="3600" dirty="0" smtClean="0">
                <a:solidFill>
                  <a:schemeClr val="bg1"/>
                </a:solidFill>
              </a:rPr>
              <a:t>.</a:t>
            </a:r>
          </a:p>
          <a:p>
            <a:pPr lvl="0" algn="r" rtl="1"/>
            <a:endParaRPr lang="en-US" sz="3600" dirty="0">
              <a:solidFill>
                <a:schemeClr val="bg1"/>
              </a:solidFill>
            </a:endParaRPr>
          </a:p>
          <a:p>
            <a:pPr lvl="0" algn="r" rtl="1"/>
            <a:r>
              <a:rPr lang="fa-IR" sz="3600" dirty="0">
                <a:solidFill>
                  <a:schemeClr val="bg1"/>
                </a:solidFill>
              </a:rPr>
              <a:t>ادراک در ارتباط با معنای مقوله های مختلف فردی و اجتماعی که در چارچوب فرهنگ جامعه قرار دارد، صورت می پذیرد.</a:t>
            </a:r>
            <a:endParaRPr lang="en-US" sz="3600" dirty="0">
              <a:solidFill>
                <a:schemeClr val="bg1"/>
              </a:solidFill>
            </a:endParaRPr>
          </a:p>
        </p:txBody>
      </p:sp>
      <p:sp>
        <p:nvSpPr>
          <p:cNvPr id="4" name="TextBox 3"/>
          <p:cNvSpPr txBox="1"/>
          <p:nvPr/>
        </p:nvSpPr>
        <p:spPr>
          <a:xfrm>
            <a:off x="1941093" y="1714366"/>
            <a:ext cx="9577138" cy="646331"/>
          </a:xfrm>
          <a:prstGeom prst="rect">
            <a:avLst/>
          </a:prstGeom>
          <a:noFill/>
        </p:spPr>
        <p:txBody>
          <a:bodyPr wrap="square" rtlCol="0">
            <a:spAutoFit/>
          </a:bodyPr>
          <a:lstStyle/>
          <a:p>
            <a:pPr algn="r" rtl="1"/>
            <a:r>
              <a:rPr lang="fa-IR" sz="3600" dirty="0" smtClean="0"/>
              <a:t>فرهنگ</a:t>
            </a:r>
            <a:endParaRPr lang="en-US" sz="3600" dirty="0"/>
          </a:p>
        </p:txBody>
      </p:sp>
      <p:sp>
        <p:nvSpPr>
          <p:cNvPr id="3" name="Slide Number Placeholder 2"/>
          <p:cNvSpPr>
            <a:spLocks noGrp="1"/>
          </p:cNvSpPr>
          <p:nvPr>
            <p:ph type="sldNum" sz="quarter" idx="12"/>
          </p:nvPr>
        </p:nvSpPr>
        <p:spPr>
          <a:xfrm>
            <a:off x="10947108" y="6188075"/>
            <a:ext cx="1142245" cy="669925"/>
          </a:xfrm>
        </p:spPr>
        <p:txBody>
          <a:bodyPr/>
          <a:lstStyle/>
          <a:p>
            <a:fld id="{D57F1E4F-1CFF-5643-939E-217C01CDF565}" type="slidenum">
              <a:rPr lang="en-US" smtClean="0">
                <a:solidFill>
                  <a:schemeClr val="tx1"/>
                </a:solidFill>
              </a:rPr>
              <a:pPr/>
              <a:t>32</a:t>
            </a:fld>
            <a:endParaRPr lang="en-US" dirty="0">
              <a:solidFill>
                <a:schemeClr val="tx1"/>
              </a:solidFill>
            </a:endParaRPr>
          </a:p>
        </p:txBody>
      </p:sp>
    </p:spTree>
    <p:extLst>
      <p:ext uri="{BB962C8B-B14F-4D97-AF65-F5344CB8AC3E}">
        <p14:creationId xmlns:p14="http://schemas.microsoft.com/office/powerpoint/2010/main" val="2449377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زمینه های اجتماعی</a:t>
            </a:r>
            <a:r>
              <a:rPr lang="fa-IR" sz="3600" dirty="0"/>
              <a:t>:</a:t>
            </a:r>
            <a:endParaRPr lang="en-US" sz="3600" dirty="0"/>
          </a:p>
        </p:txBody>
      </p:sp>
      <p:sp>
        <p:nvSpPr>
          <p:cNvPr id="2" name="TextBox 1"/>
          <p:cNvSpPr txBox="1"/>
          <p:nvPr/>
        </p:nvSpPr>
        <p:spPr>
          <a:xfrm>
            <a:off x="176462" y="2775284"/>
            <a:ext cx="11341769" cy="1754326"/>
          </a:xfrm>
          <a:prstGeom prst="rect">
            <a:avLst/>
          </a:prstGeom>
          <a:noFill/>
        </p:spPr>
        <p:txBody>
          <a:bodyPr wrap="square" rtlCol="0">
            <a:spAutoFit/>
          </a:bodyPr>
          <a:lstStyle/>
          <a:p>
            <a:pPr lvl="1" algn="r" rtl="1"/>
            <a:r>
              <a:rPr lang="fa-IR" sz="2800" dirty="0">
                <a:solidFill>
                  <a:schemeClr val="bg1"/>
                </a:solidFill>
              </a:rPr>
              <a:t>عوامل تعیین کننده طبقه اجتماعی ثروت و درآمد و تحصیلات و... است</a:t>
            </a:r>
            <a:r>
              <a:rPr lang="fa-IR" sz="2800" dirty="0" smtClean="0">
                <a:solidFill>
                  <a:schemeClr val="bg1"/>
                </a:solidFill>
              </a:rPr>
              <a:t>.</a:t>
            </a:r>
          </a:p>
          <a:p>
            <a:pPr lvl="1" algn="r" rtl="1"/>
            <a:endParaRPr lang="en-US" sz="2400" dirty="0">
              <a:solidFill>
                <a:schemeClr val="bg1"/>
              </a:solidFill>
            </a:endParaRPr>
          </a:p>
          <a:p>
            <a:pPr lvl="1" algn="r" rtl="1"/>
            <a:r>
              <a:rPr lang="fa-IR" sz="2800" dirty="0">
                <a:solidFill>
                  <a:schemeClr val="bg1"/>
                </a:solidFill>
              </a:rPr>
              <a:t>بر اساس عضویت فرد در طبقات اجتماعی مختلف، ادراک او از اشیاء و رخدادها متفاوت خواهد بود.</a:t>
            </a:r>
            <a:endParaRPr lang="en-US" sz="2400" dirty="0">
              <a:solidFill>
                <a:schemeClr val="bg1"/>
              </a:solidFill>
            </a:endParaRPr>
          </a:p>
        </p:txBody>
      </p:sp>
      <p:sp>
        <p:nvSpPr>
          <p:cNvPr id="4" name="TextBox 3"/>
          <p:cNvSpPr txBox="1"/>
          <p:nvPr/>
        </p:nvSpPr>
        <p:spPr>
          <a:xfrm>
            <a:off x="778042" y="1572126"/>
            <a:ext cx="9577138" cy="1200329"/>
          </a:xfrm>
          <a:prstGeom prst="rect">
            <a:avLst/>
          </a:prstGeom>
          <a:noFill/>
        </p:spPr>
        <p:txBody>
          <a:bodyPr wrap="square" rtlCol="0">
            <a:spAutoFit/>
          </a:bodyPr>
          <a:lstStyle/>
          <a:p>
            <a:pPr algn="r" rtl="1"/>
            <a:r>
              <a:rPr lang="fa-IR" sz="3600" dirty="0"/>
              <a:t>طبقات </a:t>
            </a:r>
            <a:r>
              <a:rPr lang="fa-IR" sz="3600" dirty="0" smtClean="0"/>
              <a:t>اجتماعی</a:t>
            </a:r>
            <a:endParaRPr lang="en-US" sz="3600" dirty="0"/>
          </a:p>
          <a:p>
            <a:pPr algn="r" rtl="1"/>
            <a:endParaRPr lang="en-US" sz="3600" dirty="0"/>
          </a:p>
        </p:txBody>
      </p:sp>
      <p:sp>
        <p:nvSpPr>
          <p:cNvPr id="3" name="Slide Number Placeholder 2"/>
          <p:cNvSpPr>
            <a:spLocks noGrp="1"/>
          </p:cNvSpPr>
          <p:nvPr>
            <p:ph type="sldNum" sz="quarter" idx="12"/>
          </p:nvPr>
        </p:nvSpPr>
        <p:spPr>
          <a:xfrm>
            <a:off x="10947108" y="6188075"/>
            <a:ext cx="1142245" cy="669925"/>
          </a:xfrm>
        </p:spPr>
        <p:txBody>
          <a:bodyPr/>
          <a:lstStyle/>
          <a:p>
            <a:fld id="{D57F1E4F-1CFF-5643-939E-217C01CDF565}"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2003296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ویژگیهای ادراک کننده:</a:t>
            </a:r>
            <a:endParaRPr lang="en-US" sz="3600" dirty="0"/>
          </a:p>
        </p:txBody>
      </p:sp>
      <p:sp>
        <p:nvSpPr>
          <p:cNvPr id="2" name="TextBox 1"/>
          <p:cNvSpPr txBox="1"/>
          <p:nvPr/>
        </p:nvSpPr>
        <p:spPr>
          <a:xfrm>
            <a:off x="5054132" y="3953089"/>
            <a:ext cx="6464100" cy="1569660"/>
          </a:xfrm>
          <a:prstGeom prst="rect">
            <a:avLst/>
          </a:prstGeom>
          <a:noFill/>
        </p:spPr>
        <p:txBody>
          <a:bodyPr wrap="square" rtlCol="0">
            <a:spAutoFit/>
          </a:bodyPr>
          <a:lstStyle/>
          <a:p>
            <a:pPr lvl="1" algn="r" rtl="1"/>
            <a:r>
              <a:rPr lang="fa-IR" sz="3200" dirty="0">
                <a:solidFill>
                  <a:schemeClr val="bg1"/>
                </a:solidFill>
              </a:rPr>
              <a:t> بیشتر مردم تمایل دارند که خود را هنجار و شاخص قضاوت دیگران قرار دهند.</a:t>
            </a:r>
            <a:endParaRPr lang="en-US" sz="2800" dirty="0">
              <a:solidFill>
                <a:schemeClr val="bg1"/>
              </a:solidFill>
            </a:endParaRPr>
          </a:p>
        </p:txBody>
      </p:sp>
      <p:sp>
        <p:nvSpPr>
          <p:cNvPr id="4" name="TextBox 3"/>
          <p:cNvSpPr txBox="1"/>
          <p:nvPr/>
        </p:nvSpPr>
        <p:spPr>
          <a:xfrm>
            <a:off x="1307431" y="1884029"/>
            <a:ext cx="9577138" cy="1200329"/>
          </a:xfrm>
          <a:prstGeom prst="rect">
            <a:avLst/>
          </a:prstGeom>
          <a:noFill/>
        </p:spPr>
        <p:txBody>
          <a:bodyPr wrap="square" rtlCol="0">
            <a:spAutoFit/>
          </a:bodyPr>
          <a:lstStyle/>
          <a:p>
            <a:pPr algn="r" rtl="1"/>
            <a:r>
              <a:rPr lang="fa-IR" sz="3600" dirty="0"/>
              <a:t>ادراک از </a:t>
            </a:r>
            <a:r>
              <a:rPr lang="fa-IR" sz="3600" dirty="0" smtClean="0"/>
              <a:t>خود</a:t>
            </a:r>
            <a:endParaRPr lang="en-US" sz="3600" dirty="0"/>
          </a:p>
          <a:p>
            <a:pPr algn="r" rtl="1"/>
            <a:endParaRPr lang="en-US" sz="3600" dirty="0"/>
          </a:p>
        </p:txBody>
      </p:sp>
      <p:pic>
        <p:nvPicPr>
          <p:cNvPr id="6" name="Picture 5" descr="perception[1]"/>
          <p:cNvPicPr/>
          <p:nvPr/>
        </p:nvPicPr>
        <p:blipFill>
          <a:blip r:embed="rId3"/>
          <a:srcRect/>
          <a:stretch>
            <a:fillRect/>
          </a:stretch>
        </p:blipFill>
        <p:spPr bwMode="auto">
          <a:xfrm>
            <a:off x="183615" y="2017295"/>
            <a:ext cx="4870517" cy="4686088"/>
          </a:xfrm>
          <a:prstGeom prst="rect">
            <a:avLst/>
          </a:prstGeom>
          <a:noFill/>
          <a:ln w="9525">
            <a:noFill/>
            <a:miter lim="800000"/>
            <a:headEnd/>
            <a:tailEnd/>
          </a:ln>
        </p:spPr>
      </p:pic>
      <p:sp>
        <p:nvSpPr>
          <p:cNvPr id="3" name="Slide Number Placeholder 2"/>
          <p:cNvSpPr>
            <a:spLocks noGrp="1"/>
          </p:cNvSpPr>
          <p:nvPr>
            <p:ph type="sldNum" sz="quarter" idx="12"/>
          </p:nvPr>
        </p:nvSpPr>
        <p:spPr>
          <a:xfrm>
            <a:off x="11002164" y="6188075"/>
            <a:ext cx="1142245" cy="669925"/>
          </a:xfrm>
        </p:spPr>
        <p:txBody>
          <a:bodyPr/>
          <a:lstStyle/>
          <a:p>
            <a:fld id="{D57F1E4F-1CFF-5643-939E-217C01CDF565}"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547395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ویژگیهای ادراک کننده:</a:t>
            </a:r>
            <a:endParaRPr lang="en-US" sz="3600" dirty="0"/>
          </a:p>
        </p:txBody>
      </p:sp>
      <p:sp>
        <p:nvSpPr>
          <p:cNvPr id="2" name="TextBox 1"/>
          <p:cNvSpPr txBox="1"/>
          <p:nvPr/>
        </p:nvSpPr>
        <p:spPr>
          <a:xfrm>
            <a:off x="0" y="1964353"/>
            <a:ext cx="11518231" cy="4893647"/>
          </a:xfrm>
          <a:prstGeom prst="rect">
            <a:avLst/>
          </a:prstGeom>
          <a:noFill/>
        </p:spPr>
        <p:txBody>
          <a:bodyPr wrap="square" rtlCol="0">
            <a:spAutoFit/>
          </a:bodyPr>
          <a:lstStyle/>
          <a:p>
            <a:pPr lvl="0" algn="r" rtl="1"/>
            <a:r>
              <a:rPr lang="fa-IR" sz="3200" dirty="0">
                <a:solidFill>
                  <a:schemeClr val="bg1"/>
                </a:solidFill>
              </a:rPr>
              <a:t>روشی که افراد بر پایه آن ساختار اندیشه و استدلال خود را پی می ریزند</a:t>
            </a:r>
            <a:r>
              <a:rPr lang="fa-IR" sz="3200" dirty="0" smtClean="0">
                <a:solidFill>
                  <a:schemeClr val="bg1"/>
                </a:solidFill>
              </a:rPr>
              <a:t>.</a:t>
            </a:r>
          </a:p>
          <a:p>
            <a:pPr lvl="0" algn="r" rtl="1"/>
            <a:endParaRPr lang="en-US" sz="2800" dirty="0">
              <a:solidFill>
                <a:schemeClr val="bg1"/>
              </a:solidFill>
            </a:endParaRPr>
          </a:p>
          <a:p>
            <a:pPr lvl="0" algn="r" rtl="1"/>
            <a:r>
              <a:rPr lang="fa-IR" sz="3200" dirty="0">
                <a:solidFill>
                  <a:schemeClr val="bg1"/>
                </a:solidFill>
              </a:rPr>
              <a:t>کسانی که پیچیدگی شناختی زیادی دارند،برای ذخیره اطلاعات از سیستم پیچیده ای از طبقه بندی برخوردارندولی افرادی که از طبقات اندکی برای ذخیره اطلاعات بهره می گیرند، تفاوتهای ظریف را نادیده می انگارند</a:t>
            </a:r>
            <a:r>
              <a:rPr lang="fa-IR" sz="3200" dirty="0" smtClean="0">
                <a:solidFill>
                  <a:schemeClr val="bg1"/>
                </a:solidFill>
              </a:rPr>
              <a:t>.</a:t>
            </a:r>
          </a:p>
          <a:p>
            <a:pPr lvl="0" algn="r" rtl="1"/>
            <a:endParaRPr lang="en-US" sz="2800" dirty="0">
              <a:solidFill>
                <a:schemeClr val="bg1"/>
              </a:solidFill>
            </a:endParaRPr>
          </a:p>
          <a:p>
            <a:pPr lvl="0" algn="r" rtl="1"/>
            <a:r>
              <a:rPr lang="fa-IR" sz="3200" dirty="0">
                <a:solidFill>
                  <a:schemeClr val="bg1"/>
                </a:solidFill>
              </a:rPr>
              <a:t>پیچیدگی شناختی ویژگی مهمی برای کارکرد مفید </a:t>
            </a:r>
            <a:r>
              <a:rPr lang="fa-IR" sz="3200" b="1" dirty="0">
                <a:solidFill>
                  <a:schemeClr val="bg1"/>
                </a:solidFill>
              </a:rPr>
              <a:t>مدیران اجرایی</a:t>
            </a:r>
            <a:r>
              <a:rPr lang="fa-IR" sz="3200" dirty="0">
                <a:solidFill>
                  <a:schemeClr val="bg1"/>
                </a:solidFill>
              </a:rPr>
              <a:t> است.</a:t>
            </a:r>
            <a:endParaRPr lang="en-US" sz="2800" dirty="0">
              <a:solidFill>
                <a:schemeClr val="bg1"/>
              </a:solidFill>
            </a:endParaRPr>
          </a:p>
        </p:txBody>
      </p:sp>
      <p:sp>
        <p:nvSpPr>
          <p:cNvPr id="4" name="TextBox 3"/>
          <p:cNvSpPr txBox="1"/>
          <p:nvPr/>
        </p:nvSpPr>
        <p:spPr>
          <a:xfrm>
            <a:off x="1941093" y="1295126"/>
            <a:ext cx="9577138" cy="1200329"/>
          </a:xfrm>
          <a:prstGeom prst="rect">
            <a:avLst/>
          </a:prstGeom>
          <a:noFill/>
        </p:spPr>
        <p:txBody>
          <a:bodyPr wrap="square" rtlCol="0">
            <a:spAutoFit/>
          </a:bodyPr>
          <a:lstStyle/>
          <a:p>
            <a:pPr algn="r" rtl="1"/>
            <a:r>
              <a:rPr lang="fa-IR" sz="3600" dirty="0"/>
              <a:t>پیچیدگی </a:t>
            </a:r>
            <a:r>
              <a:rPr lang="fa-IR" sz="3600" dirty="0" smtClean="0"/>
              <a:t>شناختی</a:t>
            </a:r>
            <a:endParaRPr lang="en-US" sz="3600" dirty="0"/>
          </a:p>
          <a:p>
            <a:pPr algn="r" rtl="1"/>
            <a:endParaRPr lang="en-US" sz="3600" dirty="0"/>
          </a:p>
        </p:txBody>
      </p:sp>
      <p:sp>
        <p:nvSpPr>
          <p:cNvPr id="3" name="Slide Number Placeholder 2"/>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35</a:t>
            </a:fld>
            <a:endParaRPr lang="en-US" dirty="0">
              <a:solidFill>
                <a:schemeClr val="tx1"/>
              </a:solidFill>
            </a:endParaRPr>
          </a:p>
        </p:txBody>
      </p:sp>
    </p:spTree>
    <p:extLst>
      <p:ext uri="{BB962C8B-B14F-4D97-AF65-F5344CB8AC3E}">
        <p14:creationId xmlns:p14="http://schemas.microsoft.com/office/powerpoint/2010/main" val="274036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ویژگیهای ادراک کننده:</a:t>
            </a:r>
            <a:endParaRPr lang="en-US" sz="3600" dirty="0"/>
          </a:p>
        </p:txBody>
      </p:sp>
      <p:sp>
        <p:nvSpPr>
          <p:cNvPr id="2" name="TextBox 1"/>
          <p:cNvSpPr txBox="1"/>
          <p:nvPr/>
        </p:nvSpPr>
        <p:spPr>
          <a:xfrm>
            <a:off x="421105" y="3031957"/>
            <a:ext cx="10291011" cy="2213426"/>
          </a:xfrm>
          <a:prstGeom prst="rect">
            <a:avLst/>
          </a:prstGeom>
          <a:noFill/>
        </p:spPr>
        <p:txBody>
          <a:bodyPr wrap="square" rtlCol="0">
            <a:spAutoFit/>
          </a:bodyPr>
          <a:lstStyle/>
          <a:p>
            <a:pPr algn="r" rtl="1">
              <a:lnSpc>
                <a:spcPct val="150000"/>
              </a:lnSpc>
            </a:pPr>
            <a:r>
              <a:rPr lang="fa-IR" sz="3200" dirty="0">
                <a:solidFill>
                  <a:schemeClr val="bg1"/>
                </a:solidFill>
              </a:rPr>
              <a:t>انسان چیزی را می بیند که انتظار دیدنش را دارد </a:t>
            </a:r>
            <a:r>
              <a:rPr lang="fa-IR" sz="3200" b="1" dirty="0">
                <a:solidFill>
                  <a:schemeClr val="bg1"/>
                </a:solidFill>
              </a:rPr>
              <a:t>مگر</a:t>
            </a:r>
            <a:r>
              <a:rPr lang="fa-IR" sz="3200" dirty="0">
                <a:solidFill>
                  <a:schemeClr val="bg1"/>
                </a:solidFill>
              </a:rPr>
              <a:t> اینکه احساساتش به طور قابل توجهی با آنچه انتظار دیدنش را دارد تفاوت داشته باشد(چرینگتون)</a:t>
            </a:r>
            <a:endParaRPr lang="en-US" sz="3200" dirty="0">
              <a:solidFill>
                <a:schemeClr val="bg1"/>
              </a:solidFill>
            </a:endParaRPr>
          </a:p>
        </p:txBody>
      </p:sp>
      <p:sp>
        <p:nvSpPr>
          <p:cNvPr id="4" name="TextBox 3"/>
          <p:cNvSpPr txBox="1"/>
          <p:nvPr/>
        </p:nvSpPr>
        <p:spPr>
          <a:xfrm>
            <a:off x="778042" y="1572126"/>
            <a:ext cx="9577138" cy="646331"/>
          </a:xfrm>
          <a:prstGeom prst="rect">
            <a:avLst/>
          </a:prstGeom>
          <a:noFill/>
        </p:spPr>
        <p:txBody>
          <a:bodyPr wrap="square" rtlCol="0">
            <a:spAutoFit/>
          </a:bodyPr>
          <a:lstStyle/>
          <a:p>
            <a:pPr algn="r" rtl="1"/>
            <a:r>
              <a:rPr lang="fa-IR" sz="3600" dirty="0"/>
              <a:t>تجربه </a:t>
            </a:r>
            <a:r>
              <a:rPr lang="fa-IR" sz="3600" dirty="0" smtClean="0"/>
              <a:t>پیشین</a:t>
            </a:r>
            <a:endParaRPr lang="en-US" sz="3600" dirty="0"/>
          </a:p>
        </p:txBody>
      </p:sp>
      <p:sp>
        <p:nvSpPr>
          <p:cNvPr id="3" name="Slide Number Placeholder 2"/>
          <p:cNvSpPr>
            <a:spLocks noGrp="1"/>
          </p:cNvSpPr>
          <p:nvPr>
            <p:ph type="sldNum" sz="quarter" idx="12"/>
          </p:nvPr>
        </p:nvSpPr>
        <p:spPr>
          <a:xfrm>
            <a:off x="10947109" y="6188075"/>
            <a:ext cx="1142245" cy="669925"/>
          </a:xfrm>
        </p:spPr>
        <p:txBody>
          <a:bodyPr/>
          <a:lstStyle/>
          <a:p>
            <a:fld id="{D57F1E4F-1CFF-5643-939E-217C01CDF565}" type="slidenum">
              <a:rPr lang="en-US" smtClean="0">
                <a:solidFill>
                  <a:schemeClr val="tx1"/>
                </a:solidFill>
              </a:rPr>
              <a:pPr/>
              <a:t>36</a:t>
            </a:fld>
            <a:endParaRPr lang="en-US" dirty="0">
              <a:solidFill>
                <a:schemeClr val="tx1"/>
              </a:solidFill>
            </a:endParaRPr>
          </a:p>
        </p:txBody>
      </p:sp>
    </p:spTree>
    <p:extLst>
      <p:ext uri="{BB962C8B-B14F-4D97-AF65-F5344CB8AC3E}">
        <p14:creationId xmlns:p14="http://schemas.microsoft.com/office/powerpoint/2010/main" val="3646179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ویژگیهای ادراک کننده:</a:t>
            </a:r>
            <a:endParaRPr lang="en-US" sz="3600" dirty="0"/>
          </a:p>
        </p:txBody>
      </p:sp>
      <p:sp>
        <p:nvSpPr>
          <p:cNvPr id="2" name="TextBox 1"/>
          <p:cNvSpPr txBox="1"/>
          <p:nvPr/>
        </p:nvSpPr>
        <p:spPr>
          <a:xfrm>
            <a:off x="421105" y="3031957"/>
            <a:ext cx="10291011" cy="1815882"/>
          </a:xfrm>
          <a:prstGeom prst="rect">
            <a:avLst/>
          </a:prstGeom>
          <a:noFill/>
        </p:spPr>
        <p:txBody>
          <a:bodyPr wrap="square" rtlCol="0">
            <a:spAutoFit/>
          </a:bodyPr>
          <a:lstStyle/>
          <a:p>
            <a:pPr algn="r" rtl="1"/>
            <a:r>
              <a:rPr lang="fa-IR" sz="2800" dirty="0">
                <a:solidFill>
                  <a:schemeClr val="bg1"/>
                </a:solidFill>
              </a:rPr>
              <a:t>تجربیات گذشته سازنده انتظارات آدمی است و این انتظارات بر ادراکات جاری او اثر گذار است. اگرچه هیچ دوحادثه ای دقیقا یکسان نمی باشد ولی رخدادی که قبلا دیده شده،انسان را وامی دارد تا همان چیز رادوباره ببیند. </a:t>
            </a:r>
            <a:endParaRPr lang="en-US" sz="2800" dirty="0">
              <a:solidFill>
                <a:schemeClr val="bg1"/>
              </a:solidFill>
            </a:endParaRPr>
          </a:p>
        </p:txBody>
      </p:sp>
      <p:sp>
        <p:nvSpPr>
          <p:cNvPr id="4" name="TextBox 3"/>
          <p:cNvSpPr txBox="1"/>
          <p:nvPr/>
        </p:nvSpPr>
        <p:spPr>
          <a:xfrm>
            <a:off x="778042" y="1572126"/>
            <a:ext cx="9577138" cy="646331"/>
          </a:xfrm>
          <a:prstGeom prst="rect">
            <a:avLst/>
          </a:prstGeom>
          <a:noFill/>
        </p:spPr>
        <p:txBody>
          <a:bodyPr wrap="square" rtlCol="0">
            <a:spAutoFit/>
          </a:bodyPr>
          <a:lstStyle/>
          <a:p>
            <a:pPr algn="r" rtl="1"/>
            <a:r>
              <a:rPr lang="fa-IR" sz="3600" dirty="0"/>
              <a:t>فراگرد دستگاه </a:t>
            </a:r>
            <a:r>
              <a:rPr lang="fa-IR" sz="3600" dirty="0" smtClean="0"/>
              <a:t>ادراکی</a:t>
            </a:r>
            <a:endParaRPr lang="en-US" sz="3600" dirty="0"/>
          </a:p>
        </p:txBody>
      </p:sp>
      <p:sp>
        <p:nvSpPr>
          <p:cNvPr id="3" name="Slide Number Placeholder 2"/>
          <p:cNvSpPr>
            <a:spLocks noGrp="1"/>
          </p:cNvSpPr>
          <p:nvPr>
            <p:ph type="sldNum" sz="quarter" idx="12"/>
          </p:nvPr>
        </p:nvSpPr>
        <p:spPr>
          <a:xfrm>
            <a:off x="10947109" y="6188075"/>
            <a:ext cx="1142245" cy="669925"/>
          </a:xfrm>
        </p:spPr>
        <p:txBody>
          <a:bodyPr/>
          <a:lstStyle/>
          <a:p>
            <a:fld id="{D57F1E4F-1CFF-5643-939E-217C01CDF565}" type="slidenum">
              <a:rPr lang="en-US" smtClean="0">
                <a:solidFill>
                  <a:schemeClr val="tx1"/>
                </a:solidFill>
              </a:rPr>
              <a:pPr/>
              <a:t>37</a:t>
            </a:fld>
            <a:endParaRPr lang="en-US" dirty="0">
              <a:solidFill>
                <a:schemeClr val="tx1"/>
              </a:solidFill>
            </a:endParaRPr>
          </a:p>
        </p:txBody>
      </p:sp>
    </p:spTree>
    <p:extLst>
      <p:ext uri="{BB962C8B-B14F-4D97-AF65-F5344CB8AC3E}">
        <p14:creationId xmlns:p14="http://schemas.microsoft.com/office/powerpoint/2010/main" val="54612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ویژگیهای ادراک کننده:</a:t>
            </a:r>
            <a:endParaRPr lang="en-US" sz="3600" dirty="0"/>
          </a:p>
        </p:txBody>
      </p:sp>
      <p:sp>
        <p:nvSpPr>
          <p:cNvPr id="2" name="TextBox 1"/>
          <p:cNvSpPr txBox="1"/>
          <p:nvPr/>
        </p:nvSpPr>
        <p:spPr>
          <a:xfrm>
            <a:off x="1383632" y="3429000"/>
            <a:ext cx="8482263" cy="954107"/>
          </a:xfrm>
          <a:prstGeom prst="rect">
            <a:avLst/>
          </a:prstGeom>
          <a:noFill/>
        </p:spPr>
        <p:txBody>
          <a:bodyPr wrap="square" rtlCol="0">
            <a:spAutoFit/>
          </a:bodyPr>
          <a:lstStyle/>
          <a:p>
            <a:pPr algn="r" rtl="1"/>
            <a:r>
              <a:rPr lang="fa-IR" sz="2800" dirty="0">
                <a:solidFill>
                  <a:schemeClr val="bg1"/>
                </a:solidFill>
              </a:rPr>
              <a:t>ادراکات آدمی تحت تاثیر انگیزه ها و احساسات موقت اوست.</a:t>
            </a:r>
            <a:endParaRPr lang="en-US" sz="2800" dirty="0">
              <a:solidFill>
                <a:schemeClr val="bg1"/>
              </a:solidFill>
            </a:endParaRPr>
          </a:p>
        </p:txBody>
      </p:sp>
      <p:sp>
        <p:nvSpPr>
          <p:cNvPr id="4" name="TextBox 3"/>
          <p:cNvSpPr txBox="1"/>
          <p:nvPr/>
        </p:nvSpPr>
        <p:spPr>
          <a:xfrm>
            <a:off x="778042" y="1572126"/>
            <a:ext cx="9577138" cy="646331"/>
          </a:xfrm>
          <a:prstGeom prst="rect">
            <a:avLst/>
          </a:prstGeom>
          <a:noFill/>
        </p:spPr>
        <p:txBody>
          <a:bodyPr wrap="square" rtlCol="0">
            <a:spAutoFit/>
          </a:bodyPr>
          <a:lstStyle/>
          <a:p>
            <a:pPr algn="r" rtl="1"/>
            <a:r>
              <a:rPr lang="fa-IR" sz="3600" dirty="0"/>
              <a:t>حالت </a:t>
            </a:r>
            <a:r>
              <a:rPr lang="fa-IR" sz="3600" dirty="0" smtClean="0"/>
              <a:t>انگیزشی</a:t>
            </a:r>
            <a:endParaRPr lang="en-US" sz="3600" dirty="0"/>
          </a:p>
        </p:txBody>
      </p:sp>
      <p:sp>
        <p:nvSpPr>
          <p:cNvPr id="3" name="Slide Number Placeholder 2"/>
          <p:cNvSpPr>
            <a:spLocks noGrp="1"/>
          </p:cNvSpPr>
          <p:nvPr>
            <p:ph type="sldNum" sz="quarter" idx="12"/>
          </p:nvPr>
        </p:nvSpPr>
        <p:spPr>
          <a:xfrm>
            <a:off x="10947109" y="6076950"/>
            <a:ext cx="1142245" cy="669925"/>
          </a:xfrm>
        </p:spPr>
        <p:txBody>
          <a:bodyPr/>
          <a:lstStyle/>
          <a:p>
            <a:fld id="{D57F1E4F-1CFF-5643-939E-217C01CDF565}" type="slidenum">
              <a:rPr lang="en-US" smtClean="0">
                <a:solidFill>
                  <a:schemeClr val="tx1"/>
                </a:solidFill>
              </a:rPr>
              <a:pPr/>
              <a:t>38</a:t>
            </a:fld>
            <a:endParaRPr lang="en-US" dirty="0">
              <a:solidFill>
                <a:schemeClr val="tx1"/>
              </a:solidFill>
            </a:endParaRPr>
          </a:p>
        </p:txBody>
      </p:sp>
    </p:spTree>
    <p:extLst>
      <p:ext uri="{BB962C8B-B14F-4D97-AF65-F5344CB8AC3E}">
        <p14:creationId xmlns:p14="http://schemas.microsoft.com/office/powerpoint/2010/main" val="3584933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0883" y="1347537"/>
            <a:ext cx="9577138" cy="830997"/>
          </a:xfrm>
          <a:prstGeom prst="rect">
            <a:avLst/>
          </a:prstGeom>
          <a:noFill/>
        </p:spPr>
        <p:txBody>
          <a:bodyPr wrap="square" rtlCol="0">
            <a:spAutoFit/>
          </a:bodyPr>
          <a:lstStyle/>
          <a:p>
            <a:pPr algn="r" rtl="1"/>
            <a:r>
              <a:rPr lang="fa-IR" sz="3600" b="1" dirty="0"/>
              <a:t>انواع خطاهای </a:t>
            </a:r>
            <a:r>
              <a:rPr lang="fa-IR" sz="4800" b="1" dirty="0"/>
              <a:t>ادراکی</a:t>
            </a:r>
            <a:r>
              <a:rPr lang="fa-IR" sz="3600" b="1" dirty="0"/>
              <a:t>:</a:t>
            </a:r>
            <a:endParaRPr lang="en-US" sz="3600" dirty="0"/>
          </a:p>
        </p:txBody>
      </p:sp>
      <p:sp>
        <p:nvSpPr>
          <p:cNvPr id="4" name="TextBox 3"/>
          <p:cNvSpPr txBox="1"/>
          <p:nvPr/>
        </p:nvSpPr>
        <p:spPr>
          <a:xfrm>
            <a:off x="653984" y="3429000"/>
            <a:ext cx="9577138" cy="1820435"/>
          </a:xfrm>
          <a:prstGeom prst="rect">
            <a:avLst/>
          </a:prstGeom>
          <a:noFill/>
        </p:spPr>
        <p:txBody>
          <a:bodyPr wrap="square" rtlCol="0">
            <a:spAutoFit/>
          </a:bodyPr>
          <a:lstStyle/>
          <a:p>
            <a:pPr lvl="0" algn="r" rtl="1">
              <a:lnSpc>
                <a:spcPct val="150000"/>
              </a:lnSpc>
            </a:pPr>
            <a:r>
              <a:rPr lang="fa-IR" sz="4000" b="1" dirty="0">
                <a:solidFill>
                  <a:schemeClr val="bg1"/>
                </a:solidFill>
              </a:rPr>
              <a:t>خطاهای فردی ادراک</a:t>
            </a:r>
            <a:endParaRPr lang="en-US" sz="4000" b="1" dirty="0">
              <a:solidFill>
                <a:schemeClr val="bg1"/>
              </a:solidFill>
            </a:endParaRPr>
          </a:p>
          <a:p>
            <a:pPr lvl="0" algn="r" rtl="1">
              <a:lnSpc>
                <a:spcPct val="150000"/>
              </a:lnSpc>
            </a:pPr>
            <a:r>
              <a:rPr lang="fa-IR" sz="4000" b="1" dirty="0">
                <a:solidFill>
                  <a:schemeClr val="bg1"/>
                </a:solidFill>
              </a:rPr>
              <a:t>خطاهای اجتماعی ادراک</a:t>
            </a:r>
            <a:endParaRPr lang="en-US" sz="4000" b="1" dirty="0">
              <a:solidFill>
                <a:schemeClr val="bg1"/>
              </a:solidFill>
            </a:endParaRPr>
          </a:p>
        </p:txBody>
      </p:sp>
      <p:sp>
        <p:nvSpPr>
          <p:cNvPr id="2" name="Slide Number Placeholder 1"/>
          <p:cNvSpPr>
            <a:spLocks noGrp="1"/>
          </p:cNvSpPr>
          <p:nvPr>
            <p:ph type="sldNum" sz="quarter" idx="12"/>
          </p:nvPr>
        </p:nvSpPr>
        <p:spPr>
          <a:xfrm>
            <a:off x="11049755" y="6097270"/>
            <a:ext cx="1142245" cy="669925"/>
          </a:xfrm>
        </p:spPr>
        <p:txBody>
          <a:bodyPr/>
          <a:lstStyle/>
          <a:p>
            <a:fld id="{D57F1E4F-1CFF-5643-939E-217C01CDF565}" type="slidenum">
              <a:rPr lang="en-US" smtClean="0">
                <a:solidFill>
                  <a:schemeClr val="tx1"/>
                </a:solidFill>
              </a:rPr>
              <a:pPr/>
              <a:t>39</a:t>
            </a:fld>
            <a:endParaRPr lang="en-US" dirty="0">
              <a:solidFill>
                <a:schemeClr val="tx1"/>
              </a:solidFill>
            </a:endParaRPr>
          </a:p>
        </p:txBody>
      </p:sp>
    </p:spTree>
    <p:extLst>
      <p:ext uri="{BB962C8B-B14F-4D97-AF65-F5344CB8AC3E}">
        <p14:creationId xmlns:p14="http://schemas.microsoft.com/office/powerpoint/2010/main" val="4230820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45" y="95955"/>
            <a:ext cx="10615965" cy="1001326"/>
          </a:xfrm>
        </p:spPr>
        <p:txBody>
          <a:bodyPr>
            <a:normAutofit/>
          </a:bodyPr>
          <a:lstStyle/>
          <a:p>
            <a:pPr lvl="0" algn="r" rtl="1"/>
            <a:r>
              <a:rPr lang="fa-IR" sz="4400" b="1" dirty="0"/>
              <a:t>معنی و مفهوم ادراک</a:t>
            </a:r>
            <a:r>
              <a:rPr lang="fa-IR" sz="4400" b="1" dirty="0" smtClean="0"/>
              <a:t>:</a:t>
            </a:r>
            <a:endParaRPr lang="en-US" sz="4400" dirty="0">
              <a:latin typeface="IRTitr" panose="02000506000000020002" pitchFamily="2" charset="-78"/>
              <a:cs typeface="IRTitr" panose="02000506000000020002" pitchFamily="2" charset="-78"/>
            </a:endParaRPr>
          </a:p>
        </p:txBody>
      </p:sp>
      <p:sp>
        <p:nvSpPr>
          <p:cNvPr id="3" name="Content Placeholder 2"/>
          <p:cNvSpPr>
            <a:spLocks noGrp="1"/>
          </p:cNvSpPr>
          <p:nvPr>
            <p:ph idx="1"/>
          </p:nvPr>
        </p:nvSpPr>
        <p:spPr>
          <a:xfrm>
            <a:off x="345545" y="1097282"/>
            <a:ext cx="10615966" cy="5619608"/>
          </a:xfrm>
        </p:spPr>
        <p:txBody>
          <a:bodyPr>
            <a:noAutofit/>
          </a:bodyPr>
          <a:lstStyle/>
          <a:p>
            <a:pPr algn="r" rtl="1"/>
            <a:r>
              <a:rPr lang="fa-IR" sz="2800" b="1" dirty="0">
                <a:solidFill>
                  <a:schemeClr val="bg1"/>
                </a:solidFill>
                <a:cs typeface="B Mitra" panose="00000400000000000000" pitchFamily="2" charset="-78"/>
              </a:rPr>
              <a:t>در </a:t>
            </a:r>
            <a:r>
              <a:rPr lang="fa-IR" sz="2800" b="1" dirty="0" smtClean="0">
                <a:solidFill>
                  <a:schemeClr val="bg1"/>
                </a:solidFill>
                <a:cs typeface="B Mitra" panose="00000400000000000000" pitchFamily="2" charset="-78"/>
              </a:rPr>
              <a:t>فرهنگ لغت، </a:t>
            </a:r>
            <a:r>
              <a:rPr lang="fa-IR" sz="2800" b="1" dirty="0">
                <a:solidFill>
                  <a:schemeClr val="bg1"/>
                </a:solidFill>
                <a:cs typeface="B Mitra" panose="00000400000000000000" pitchFamily="2" charset="-78"/>
              </a:rPr>
              <a:t>ادراک (اسم مصدر) به معنی درک کردن، دریافتن، پی بردن و فهمیدن، (اسم) قوه درک و فهم و دستیابی به چیزی بیان شده است</a:t>
            </a:r>
            <a:r>
              <a:rPr lang="fa-IR" sz="2800" b="1" dirty="0" smtClean="0">
                <a:solidFill>
                  <a:schemeClr val="bg1"/>
                </a:solidFill>
                <a:cs typeface="B Mitra" panose="00000400000000000000" pitchFamily="2" charset="-78"/>
              </a:rPr>
              <a:t>.</a:t>
            </a:r>
            <a:endParaRPr lang="en-US" sz="2800" b="1" dirty="0">
              <a:solidFill>
                <a:schemeClr val="bg1"/>
              </a:solidFill>
              <a:cs typeface="B Mitra" panose="00000400000000000000" pitchFamily="2" charset="-78"/>
            </a:endParaRPr>
          </a:p>
          <a:p>
            <a:pPr algn="r" rtl="1"/>
            <a:r>
              <a:rPr lang="fa-IR" sz="2800" b="1" dirty="0">
                <a:solidFill>
                  <a:schemeClr val="bg1"/>
                </a:solidFill>
                <a:cs typeface="B Mitra" panose="00000400000000000000" pitchFamily="2" charset="-78"/>
              </a:rPr>
              <a:t>همچنین اسناد (ریشه عربی مصدر) به معنی نسبت کردن به، باز خواندن به، بستن به، نسبت دادن چیزی به کسی، منسوب کردن حدیث به کسی، آمده است.</a:t>
            </a:r>
            <a:endParaRPr lang="en-US" sz="2800" b="1" dirty="0">
              <a:solidFill>
                <a:schemeClr val="bg1"/>
              </a:solidFill>
              <a:cs typeface="B Mitra" panose="00000400000000000000" pitchFamily="2" charset="-78"/>
            </a:endParaRPr>
          </a:p>
          <a:p>
            <a:pPr algn="r" rtl="1"/>
            <a:r>
              <a:rPr lang="fa-IR" sz="2800" b="1" dirty="0">
                <a:solidFill>
                  <a:schemeClr val="bg1"/>
                </a:solidFill>
                <a:cs typeface="B Mitra" panose="00000400000000000000" pitchFamily="2" charset="-78"/>
              </a:rPr>
              <a:t>ادراک در زبان انگلیسی</a:t>
            </a:r>
            <a:r>
              <a:rPr lang="en-US" sz="2800" b="1" dirty="0">
                <a:solidFill>
                  <a:schemeClr val="bg1"/>
                </a:solidFill>
                <a:cs typeface="B Mitra" panose="00000400000000000000" pitchFamily="2" charset="-78"/>
              </a:rPr>
              <a:t>Perception</a:t>
            </a:r>
            <a:r>
              <a:rPr lang="fa-IR" sz="2800" b="1" dirty="0">
                <a:solidFill>
                  <a:schemeClr val="bg1"/>
                </a:solidFill>
                <a:cs typeface="B Mitra" panose="00000400000000000000" pitchFamily="2" charset="-78"/>
              </a:rPr>
              <a:t> و اسناد </a:t>
            </a:r>
            <a:r>
              <a:rPr lang="en-US" sz="2800" b="1" dirty="0">
                <a:solidFill>
                  <a:schemeClr val="bg1"/>
                </a:solidFill>
                <a:cs typeface="B Mitra" panose="00000400000000000000" pitchFamily="2" charset="-78"/>
              </a:rPr>
              <a:t> Attribution</a:t>
            </a:r>
            <a:r>
              <a:rPr lang="fa-IR" sz="2800" b="1" dirty="0">
                <a:solidFill>
                  <a:schemeClr val="bg1"/>
                </a:solidFill>
                <a:cs typeface="B Mitra" panose="00000400000000000000" pitchFamily="2" charset="-78"/>
              </a:rPr>
              <a:t> ترجمه میگردد</a:t>
            </a:r>
            <a:r>
              <a:rPr lang="fa-IR" sz="2800" b="1" dirty="0" smtClean="0">
                <a:solidFill>
                  <a:schemeClr val="bg1"/>
                </a:solidFill>
                <a:cs typeface="B Mitra" panose="00000400000000000000" pitchFamily="2" charset="-78"/>
              </a:rPr>
              <a:t>.</a:t>
            </a:r>
          </a:p>
          <a:p>
            <a:pPr algn="r" rtl="1"/>
            <a:endParaRPr lang="en-US" sz="2800" b="1" dirty="0">
              <a:solidFill>
                <a:schemeClr val="bg1"/>
              </a:solidFill>
              <a:cs typeface="B Mitra" panose="00000400000000000000" pitchFamily="2" charset="-78"/>
            </a:endParaRPr>
          </a:p>
          <a:p>
            <a:pPr algn="r" rtl="1"/>
            <a:r>
              <a:rPr lang="fa-IR" sz="2800" b="1" dirty="0">
                <a:solidFill>
                  <a:schemeClr val="bg1"/>
                </a:solidFill>
                <a:cs typeface="B Mitra" panose="00000400000000000000" pitchFamily="2" charset="-78"/>
              </a:rPr>
              <a:t>مثال: اما معنی عامیانه آن همان فکر کردن است که به طور روز مره بیان میشود</a:t>
            </a:r>
            <a:r>
              <a:rPr lang="fa-IR" sz="2800" b="1" dirty="0" smtClean="0">
                <a:solidFill>
                  <a:schemeClr val="bg1"/>
                </a:solidFill>
                <a:cs typeface="B Mitra" panose="00000400000000000000" pitchFamily="2" charset="-78"/>
              </a:rPr>
              <a:t>، آنچه </a:t>
            </a:r>
            <a:r>
              <a:rPr lang="fa-IR" sz="2800" b="1" dirty="0">
                <a:solidFill>
                  <a:schemeClr val="bg1"/>
                </a:solidFill>
                <a:cs typeface="B Mitra" panose="00000400000000000000" pitchFamily="2" charset="-78"/>
              </a:rPr>
              <a:t>مصطلح است این است که بجای اینکه بگوییم «ادراک من این بود که شما رئیس هستید» فرد می گوید: «فکر کردم شما رئیس هستید</a:t>
            </a:r>
            <a:r>
              <a:rPr lang="fa-IR" sz="2800" b="1" dirty="0" smtClean="0">
                <a:solidFill>
                  <a:schemeClr val="bg1"/>
                </a:solidFill>
                <a:cs typeface="B Mitra" panose="00000400000000000000" pitchFamily="2" charset="-78"/>
              </a:rPr>
              <a:t>»</a:t>
            </a:r>
            <a:endParaRPr lang="en-US" sz="2800" b="1" dirty="0">
              <a:solidFill>
                <a:schemeClr val="bg1"/>
              </a:solidFill>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4</a:t>
            </a:fld>
            <a:endParaRPr lang="en-US" dirty="0">
              <a:solidFill>
                <a:schemeClr val="tx1"/>
              </a:solidFill>
            </a:endParaRPr>
          </a:p>
        </p:txBody>
      </p:sp>
      <p:sp>
        <p:nvSpPr>
          <p:cNvPr id="5" name="5-Point Star 4"/>
          <p:cNvSpPr/>
          <p:nvPr/>
        </p:nvSpPr>
        <p:spPr>
          <a:xfrm>
            <a:off x="203200" y="6410960"/>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3</a:t>
            </a:r>
            <a:endParaRPr lang="en-US" dirty="0"/>
          </a:p>
        </p:txBody>
      </p:sp>
    </p:spTree>
    <p:extLst>
      <p:ext uri="{BB962C8B-B14F-4D97-AF65-F5344CB8AC3E}">
        <p14:creationId xmlns:p14="http://schemas.microsoft.com/office/powerpoint/2010/main" val="2176565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انواع خطاهای ادراکی:</a:t>
            </a:r>
            <a:endParaRPr lang="en-US" sz="3600" dirty="0"/>
          </a:p>
        </p:txBody>
      </p:sp>
      <p:sp>
        <p:nvSpPr>
          <p:cNvPr id="2" name="TextBox 1"/>
          <p:cNvSpPr txBox="1"/>
          <p:nvPr/>
        </p:nvSpPr>
        <p:spPr>
          <a:xfrm>
            <a:off x="433138" y="3428999"/>
            <a:ext cx="9432758" cy="2185214"/>
          </a:xfrm>
          <a:prstGeom prst="rect">
            <a:avLst/>
          </a:prstGeom>
          <a:noFill/>
        </p:spPr>
        <p:txBody>
          <a:bodyPr wrap="square" rtlCol="0">
            <a:spAutoFit/>
          </a:bodyPr>
          <a:lstStyle/>
          <a:p>
            <a:pPr lvl="1" algn="r" rtl="1"/>
            <a:r>
              <a:rPr lang="fa-IR" sz="2800" dirty="0">
                <a:solidFill>
                  <a:schemeClr val="bg1"/>
                </a:solidFill>
              </a:rPr>
              <a:t>رفتارحسی یا ادراکی نادرست ناشی از عدم مطابقت محرکهای دریافتی از طریق حواس پنج گانه، با </a:t>
            </a:r>
            <a:r>
              <a:rPr lang="fa-IR" sz="2800" dirty="0" smtClean="0">
                <a:solidFill>
                  <a:schemeClr val="bg1"/>
                </a:solidFill>
              </a:rPr>
              <a:t>موقعیتهای </a:t>
            </a:r>
            <a:r>
              <a:rPr lang="fa-IR" sz="2800" dirty="0">
                <a:solidFill>
                  <a:schemeClr val="bg1"/>
                </a:solidFill>
              </a:rPr>
              <a:t>واقعی معین و مشخص</a:t>
            </a:r>
            <a:r>
              <a:rPr lang="fa-IR" sz="2800" dirty="0" smtClean="0">
                <a:solidFill>
                  <a:schemeClr val="bg1"/>
                </a:solidFill>
              </a:rPr>
              <a:t>.</a:t>
            </a:r>
          </a:p>
          <a:p>
            <a:pPr lvl="1" algn="r" rtl="1"/>
            <a:endParaRPr lang="en-US" sz="2400" dirty="0">
              <a:solidFill>
                <a:schemeClr val="bg1"/>
              </a:solidFill>
            </a:endParaRPr>
          </a:p>
          <a:p>
            <a:pPr lvl="1" algn="r" rtl="1"/>
            <a:r>
              <a:rPr lang="fa-IR" sz="2800" dirty="0">
                <a:solidFill>
                  <a:schemeClr val="bg1"/>
                </a:solidFill>
              </a:rPr>
              <a:t>عدم انطباق ادراک مااز اشیاء و امور با واقعیت. </a:t>
            </a:r>
            <a:endParaRPr lang="en-US" sz="2400" dirty="0">
              <a:solidFill>
                <a:schemeClr val="bg1"/>
              </a:solidFill>
            </a:endParaRPr>
          </a:p>
        </p:txBody>
      </p:sp>
      <p:sp>
        <p:nvSpPr>
          <p:cNvPr id="4" name="TextBox 3"/>
          <p:cNvSpPr txBox="1"/>
          <p:nvPr/>
        </p:nvSpPr>
        <p:spPr>
          <a:xfrm>
            <a:off x="778042" y="1572126"/>
            <a:ext cx="9577138" cy="646331"/>
          </a:xfrm>
          <a:prstGeom prst="rect">
            <a:avLst/>
          </a:prstGeom>
          <a:noFill/>
        </p:spPr>
        <p:txBody>
          <a:bodyPr wrap="square" rtlCol="0">
            <a:spAutoFit/>
          </a:bodyPr>
          <a:lstStyle/>
          <a:p>
            <a:pPr algn="r" rtl="1"/>
            <a:r>
              <a:rPr lang="fa-IR" sz="3600" b="1" dirty="0"/>
              <a:t>خطاهای فردی </a:t>
            </a:r>
            <a:r>
              <a:rPr lang="fa-IR" sz="3600" b="1" dirty="0" smtClean="0"/>
              <a:t>ادراک </a:t>
            </a:r>
            <a:endParaRPr lang="en-US" sz="3600" dirty="0"/>
          </a:p>
        </p:txBody>
      </p:sp>
      <p:sp>
        <p:nvSpPr>
          <p:cNvPr id="3" name="Slide Number Placeholder 2"/>
          <p:cNvSpPr>
            <a:spLocks noGrp="1"/>
          </p:cNvSpPr>
          <p:nvPr>
            <p:ph type="sldNum" sz="quarter" idx="12"/>
          </p:nvPr>
        </p:nvSpPr>
        <p:spPr>
          <a:xfrm>
            <a:off x="10947109" y="6193968"/>
            <a:ext cx="1142245" cy="669925"/>
          </a:xfrm>
        </p:spPr>
        <p:txBody>
          <a:bodyPr/>
          <a:lstStyle/>
          <a:p>
            <a:fld id="{D57F1E4F-1CFF-5643-939E-217C01CDF565}" type="slidenum">
              <a:rPr lang="en-US" smtClean="0">
                <a:solidFill>
                  <a:schemeClr val="tx1"/>
                </a:solidFill>
              </a:rPr>
              <a:pPr/>
              <a:t>40</a:t>
            </a:fld>
            <a:endParaRPr lang="en-US" dirty="0">
              <a:solidFill>
                <a:schemeClr val="tx1"/>
              </a:solidFill>
            </a:endParaRPr>
          </a:p>
        </p:txBody>
      </p:sp>
    </p:spTree>
    <p:extLst>
      <p:ext uri="{BB962C8B-B14F-4D97-AF65-F5344CB8AC3E}">
        <p14:creationId xmlns:p14="http://schemas.microsoft.com/office/powerpoint/2010/main" val="3821211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769441"/>
          </a:xfrm>
          <a:prstGeom prst="rect">
            <a:avLst/>
          </a:prstGeom>
          <a:noFill/>
        </p:spPr>
        <p:txBody>
          <a:bodyPr wrap="square" rtlCol="0">
            <a:spAutoFit/>
          </a:bodyPr>
          <a:lstStyle/>
          <a:p>
            <a:pPr algn="r" rtl="1"/>
            <a:r>
              <a:rPr lang="fa-IR" sz="4400" b="1" dirty="0"/>
              <a:t>انواع خطاهای </a:t>
            </a:r>
            <a:r>
              <a:rPr lang="fa-IR" sz="4400" b="1" dirty="0" smtClean="0"/>
              <a:t>فردی ادراک:</a:t>
            </a:r>
            <a:endParaRPr lang="en-US" sz="4400" dirty="0"/>
          </a:p>
        </p:txBody>
      </p:sp>
      <p:sp>
        <p:nvSpPr>
          <p:cNvPr id="2" name="TextBox 1"/>
          <p:cNvSpPr txBox="1"/>
          <p:nvPr/>
        </p:nvSpPr>
        <p:spPr>
          <a:xfrm>
            <a:off x="0" y="1814056"/>
            <a:ext cx="9970060" cy="4708981"/>
          </a:xfrm>
          <a:prstGeom prst="rect">
            <a:avLst/>
          </a:prstGeom>
          <a:noFill/>
        </p:spPr>
        <p:txBody>
          <a:bodyPr wrap="square" rtlCol="0">
            <a:spAutoFit/>
          </a:bodyPr>
          <a:lstStyle/>
          <a:p>
            <a:pPr lvl="0" algn="r" rtl="1"/>
            <a:r>
              <a:rPr lang="fa-IR" sz="4400" b="1" dirty="0" smtClean="0">
                <a:solidFill>
                  <a:schemeClr val="bg1"/>
                </a:solidFill>
              </a:rPr>
              <a:t>خطاهای بینایی</a:t>
            </a:r>
            <a:r>
              <a:rPr lang="fa-IR" sz="3200" b="1" dirty="0" smtClean="0">
                <a:solidFill>
                  <a:schemeClr val="bg1"/>
                </a:solidFill>
              </a:rPr>
              <a:t>  (هندسی: اندازه، فضا، مجاورت، برتری اشکال، هندسی کلاسیک)</a:t>
            </a:r>
            <a:endParaRPr lang="en-US" sz="4400" b="1" dirty="0" smtClean="0">
              <a:solidFill>
                <a:schemeClr val="bg1"/>
              </a:solidFill>
            </a:endParaRPr>
          </a:p>
          <a:p>
            <a:pPr lvl="0" algn="r" rtl="1"/>
            <a:r>
              <a:rPr lang="fa-IR" sz="4400" b="1" dirty="0" smtClean="0">
                <a:solidFill>
                  <a:schemeClr val="bg1"/>
                </a:solidFill>
              </a:rPr>
              <a:t>خطاهای شنوایی</a:t>
            </a:r>
            <a:endParaRPr lang="en-US" sz="4400" b="1" dirty="0" smtClean="0">
              <a:solidFill>
                <a:schemeClr val="bg1"/>
              </a:solidFill>
            </a:endParaRPr>
          </a:p>
          <a:p>
            <a:pPr lvl="0" algn="r" rtl="1"/>
            <a:r>
              <a:rPr lang="fa-IR" sz="4400" b="1" dirty="0" smtClean="0">
                <a:solidFill>
                  <a:schemeClr val="bg1"/>
                </a:solidFill>
              </a:rPr>
              <a:t>خطاهای زمان و مکان</a:t>
            </a:r>
            <a:endParaRPr lang="en-US" sz="4400" b="1" dirty="0" smtClean="0">
              <a:solidFill>
                <a:schemeClr val="bg1"/>
              </a:solidFill>
            </a:endParaRPr>
          </a:p>
          <a:p>
            <a:pPr lvl="0" algn="r" rtl="1"/>
            <a:r>
              <a:rPr lang="fa-IR" sz="4400" b="1" dirty="0" smtClean="0">
                <a:solidFill>
                  <a:schemeClr val="bg1"/>
                </a:solidFill>
              </a:rPr>
              <a:t>خطاهای حرکتی</a:t>
            </a:r>
            <a:endParaRPr lang="en-US" sz="4400" b="1" dirty="0" smtClean="0">
              <a:solidFill>
                <a:schemeClr val="bg1"/>
              </a:solidFill>
            </a:endParaRPr>
          </a:p>
          <a:p>
            <a:pPr lvl="0" algn="r" rtl="1"/>
            <a:r>
              <a:rPr lang="fa-IR" sz="4400" b="1" dirty="0" smtClean="0">
                <a:solidFill>
                  <a:schemeClr val="bg1"/>
                </a:solidFill>
              </a:rPr>
              <a:t>خطاهای وزن</a:t>
            </a:r>
            <a:endParaRPr lang="en-US" sz="4400" b="1" dirty="0" smtClean="0">
              <a:solidFill>
                <a:schemeClr val="bg1"/>
              </a:solidFill>
            </a:endParaRPr>
          </a:p>
          <a:p>
            <a:pPr lvl="0" algn="r" rtl="1"/>
            <a:r>
              <a:rPr lang="fa-IR" sz="4400" b="1" dirty="0" smtClean="0">
                <a:solidFill>
                  <a:schemeClr val="bg1"/>
                </a:solidFill>
              </a:rPr>
              <a:t>خطاهای وضعی،عضلانی</a:t>
            </a:r>
            <a:endParaRPr lang="en-US" sz="4400" b="1" dirty="0">
              <a:solidFill>
                <a:schemeClr val="bg1"/>
              </a:solidFill>
            </a:endParaRPr>
          </a:p>
        </p:txBody>
      </p:sp>
      <p:sp>
        <p:nvSpPr>
          <p:cNvPr id="3" name="Slide Number Placeholder 2"/>
          <p:cNvSpPr>
            <a:spLocks noGrp="1"/>
          </p:cNvSpPr>
          <p:nvPr>
            <p:ph type="sldNum" sz="quarter" idx="12"/>
          </p:nvPr>
        </p:nvSpPr>
        <p:spPr>
          <a:xfrm>
            <a:off x="10947109" y="6188075"/>
            <a:ext cx="1142245" cy="669925"/>
          </a:xfrm>
        </p:spPr>
        <p:txBody>
          <a:bodyPr/>
          <a:lstStyle/>
          <a:p>
            <a:fld id="{D57F1E4F-1CFF-5643-939E-217C01CDF565}" type="slidenum">
              <a:rPr lang="en-US" smtClean="0">
                <a:solidFill>
                  <a:schemeClr val="tx1"/>
                </a:solidFill>
              </a:rPr>
              <a:pPr/>
              <a:t>41</a:t>
            </a:fld>
            <a:endParaRPr lang="en-US" dirty="0">
              <a:solidFill>
                <a:schemeClr val="tx1"/>
              </a:solidFill>
            </a:endParaRPr>
          </a:p>
        </p:txBody>
      </p:sp>
    </p:spTree>
    <p:extLst>
      <p:ext uri="{BB962C8B-B14F-4D97-AF65-F5344CB8AC3E}">
        <p14:creationId xmlns:p14="http://schemas.microsoft.com/office/powerpoint/2010/main" val="3988813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896" y="190744"/>
            <a:ext cx="11627960" cy="584775"/>
          </a:xfrm>
          <a:prstGeom prst="rect">
            <a:avLst/>
          </a:prstGeom>
          <a:noFill/>
        </p:spPr>
        <p:txBody>
          <a:bodyPr wrap="square" rtlCol="0">
            <a:spAutoFit/>
          </a:bodyPr>
          <a:lstStyle/>
          <a:p>
            <a:pPr algn="r" rtl="1"/>
            <a:r>
              <a:rPr lang="fa-IR" sz="3200" b="1" dirty="0" smtClean="0"/>
              <a:t>انواع خطاهای ادراکی بینائی هندسی کلاسیک:</a:t>
            </a:r>
            <a:endParaRPr lang="en-US" sz="3200" dirty="0"/>
          </a:p>
        </p:txBody>
      </p:sp>
      <p:sp>
        <p:nvSpPr>
          <p:cNvPr id="2" name="TextBox 1"/>
          <p:cNvSpPr txBox="1"/>
          <p:nvPr/>
        </p:nvSpPr>
        <p:spPr>
          <a:xfrm>
            <a:off x="6095999" y="2238326"/>
            <a:ext cx="5422231" cy="523220"/>
          </a:xfrm>
          <a:prstGeom prst="rect">
            <a:avLst/>
          </a:prstGeom>
          <a:noFill/>
        </p:spPr>
        <p:txBody>
          <a:bodyPr wrap="square" rtlCol="0">
            <a:spAutoFit/>
          </a:bodyPr>
          <a:lstStyle/>
          <a:p>
            <a:pPr algn="r" rtl="1"/>
            <a:r>
              <a:rPr lang="fa-IR" sz="2800" dirty="0"/>
              <a:t>خطای </a:t>
            </a:r>
            <a:r>
              <a:rPr lang="fa-IR" sz="2800" dirty="0" smtClean="0"/>
              <a:t>تیچنر</a:t>
            </a:r>
          </a:p>
        </p:txBody>
      </p:sp>
      <p:pic>
        <p:nvPicPr>
          <p:cNvPr id="4" name="Picture 3" descr="0105"/>
          <p:cNvPicPr/>
          <p:nvPr/>
        </p:nvPicPr>
        <p:blipFill>
          <a:blip r:embed="rId3"/>
          <a:srcRect/>
          <a:stretch>
            <a:fillRect/>
          </a:stretch>
        </p:blipFill>
        <p:spPr bwMode="auto">
          <a:xfrm>
            <a:off x="139054" y="870488"/>
            <a:ext cx="5402210" cy="2735675"/>
          </a:xfrm>
          <a:prstGeom prst="rect">
            <a:avLst/>
          </a:prstGeom>
          <a:noFill/>
          <a:ln w="9525">
            <a:noFill/>
            <a:miter lim="800000"/>
            <a:headEnd/>
            <a:tailEnd/>
          </a:ln>
        </p:spPr>
      </p:pic>
      <p:pic>
        <p:nvPicPr>
          <p:cNvPr id="6" name="Picture 5" descr="movazi"/>
          <p:cNvPicPr/>
          <p:nvPr/>
        </p:nvPicPr>
        <p:blipFill>
          <a:blip r:embed="rId4"/>
          <a:srcRect/>
          <a:stretch>
            <a:fillRect/>
          </a:stretch>
        </p:blipFill>
        <p:spPr bwMode="auto">
          <a:xfrm>
            <a:off x="139054" y="3822192"/>
            <a:ext cx="5402210" cy="2934662"/>
          </a:xfrm>
          <a:prstGeom prst="rect">
            <a:avLst/>
          </a:prstGeom>
          <a:noFill/>
          <a:ln w="9525">
            <a:noFill/>
            <a:miter lim="800000"/>
            <a:headEnd/>
            <a:tailEnd/>
          </a:ln>
        </p:spPr>
      </p:pic>
      <p:sp>
        <p:nvSpPr>
          <p:cNvPr id="3" name="Slide Number Placeholder 2"/>
          <p:cNvSpPr>
            <a:spLocks noGrp="1"/>
          </p:cNvSpPr>
          <p:nvPr>
            <p:ph type="sldNum" sz="quarter" idx="12"/>
          </p:nvPr>
        </p:nvSpPr>
        <p:spPr>
          <a:xfrm>
            <a:off x="10947109" y="6113812"/>
            <a:ext cx="1142245" cy="669925"/>
          </a:xfrm>
        </p:spPr>
        <p:txBody>
          <a:bodyPr/>
          <a:lstStyle/>
          <a:p>
            <a:fld id="{D57F1E4F-1CFF-5643-939E-217C01CDF565}" type="slidenum">
              <a:rPr lang="en-US" smtClean="0">
                <a:solidFill>
                  <a:schemeClr val="tx1"/>
                </a:solidFill>
              </a:rPr>
              <a:pPr/>
              <a:t>42</a:t>
            </a:fld>
            <a:endParaRPr lang="en-US" dirty="0">
              <a:solidFill>
                <a:schemeClr val="tx1"/>
              </a:solidFill>
            </a:endParaRPr>
          </a:p>
        </p:txBody>
      </p:sp>
      <p:sp>
        <p:nvSpPr>
          <p:cNvPr id="7" name="TextBox 6"/>
          <p:cNvSpPr txBox="1"/>
          <p:nvPr/>
        </p:nvSpPr>
        <p:spPr>
          <a:xfrm>
            <a:off x="6492239" y="4098658"/>
            <a:ext cx="5025991" cy="523220"/>
          </a:xfrm>
          <a:prstGeom prst="rect">
            <a:avLst/>
          </a:prstGeom>
          <a:noFill/>
        </p:spPr>
        <p:txBody>
          <a:bodyPr wrap="square" rtlCol="0">
            <a:spAutoFit/>
          </a:bodyPr>
          <a:lstStyle/>
          <a:p>
            <a:pPr algn="r" rtl="1"/>
            <a:r>
              <a:rPr lang="fa-IR" sz="2800" dirty="0" smtClean="0"/>
              <a:t>خطای هرینگ</a:t>
            </a:r>
            <a:endParaRPr lang="en-US" sz="2800" dirty="0"/>
          </a:p>
        </p:txBody>
      </p:sp>
    </p:spTree>
    <p:extLst>
      <p:ext uri="{BB962C8B-B14F-4D97-AF65-F5344CB8AC3E}">
        <p14:creationId xmlns:p14="http://schemas.microsoft.com/office/powerpoint/2010/main" val="212095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2288" y="1999117"/>
            <a:ext cx="2355944" cy="523220"/>
          </a:xfrm>
          <a:prstGeom prst="rect">
            <a:avLst/>
          </a:prstGeom>
          <a:noFill/>
        </p:spPr>
        <p:txBody>
          <a:bodyPr wrap="square" rtlCol="0">
            <a:spAutoFit/>
          </a:bodyPr>
          <a:lstStyle/>
          <a:p>
            <a:pPr algn="r" rtl="1"/>
            <a:r>
              <a:rPr lang="fa-IR" sz="2800" dirty="0"/>
              <a:t>خطای </a:t>
            </a:r>
            <a:r>
              <a:rPr lang="fa-IR" sz="2800" dirty="0" smtClean="0"/>
              <a:t>پونزو</a:t>
            </a:r>
            <a:endParaRPr lang="en-US" sz="2400" dirty="0"/>
          </a:p>
        </p:txBody>
      </p:sp>
      <p:pic>
        <p:nvPicPr>
          <p:cNvPr id="7" name="Picture 6" descr="gullastrek"/>
          <p:cNvPicPr/>
          <p:nvPr/>
        </p:nvPicPr>
        <p:blipFill>
          <a:blip r:embed="rId3"/>
          <a:srcRect/>
          <a:stretch>
            <a:fillRect/>
          </a:stretch>
        </p:blipFill>
        <p:spPr bwMode="auto">
          <a:xfrm>
            <a:off x="279795" y="973256"/>
            <a:ext cx="5572365" cy="2743901"/>
          </a:xfrm>
          <a:prstGeom prst="rect">
            <a:avLst/>
          </a:prstGeom>
          <a:noFill/>
          <a:ln>
            <a:miter lim="800000"/>
            <a:headEnd/>
            <a:tailEnd/>
          </a:ln>
        </p:spPr>
      </p:pic>
      <p:sp>
        <p:nvSpPr>
          <p:cNvPr id="3" name="TextBox 2"/>
          <p:cNvSpPr txBox="1"/>
          <p:nvPr/>
        </p:nvSpPr>
        <p:spPr>
          <a:xfrm>
            <a:off x="9043254" y="3888778"/>
            <a:ext cx="2474977" cy="954107"/>
          </a:xfrm>
          <a:prstGeom prst="rect">
            <a:avLst/>
          </a:prstGeom>
          <a:noFill/>
        </p:spPr>
        <p:txBody>
          <a:bodyPr wrap="square" rtlCol="0">
            <a:spAutoFit/>
          </a:bodyPr>
          <a:lstStyle/>
          <a:p>
            <a:pPr algn="r"/>
            <a:r>
              <a:rPr lang="fa-IR" sz="2800" dirty="0"/>
              <a:t>خطای </a:t>
            </a:r>
            <a:r>
              <a:rPr lang="fa-IR" sz="2800" dirty="0" smtClean="0"/>
              <a:t>پوگاندروف</a:t>
            </a:r>
            <a:endParaRPr lang="en-US" sz="2800" dirty="0"/>
          </a:p>
        </p:txBody>
      </p:sp>
      <p:pic>
        <p:nvPicPr>
          <p:cNvPr id="8" name="Picture 7" descr="0501"/>
          <p:cNvPicPr/>
          <p:nvPr/>
        </p:nvPicPr>
        <p:blipFill>
          <a:blip r:embed="rId4"/>
          <a:srcRect/>
          <a:stretch>
            <a:fillRect/>
          </a:stretch>
        </p:blipFill>
        <p:spPr bwMode="auto">
          <a:xfrm>
            <a:off x="137294" y="4121245"/>
            <a:ext cx="5714866" cy="2490279"/>
          </a:xfrm>
          <a:prstGeom prst="rect">
            <a:avLst/>
          </a:prstGeom>
          <a:noFill/>
          <a:ln w="9525">
            <a:noFill/>
            <a:miter lim="800000"/>
            <a:headEnd/>
            <a:tailEnd/>
          </a:ln>
        </p:spPr>
      </p:pic>
      <p:sp>
        <p:nvSpPr>
          <p:cNvPr id="4" name="Slide Number Placeholder 3"/>
          <p:cNvSpPr>
            <a:spLocks noGrp="1"/>
          </p:cNvSpPr>
          <p:nvPr>
            <p:ph type="sldNum" sz="quarter" idx="12"/>
          </p:nvPr>
        </p:nvSpPr>
        <p:spPr>
          <a:xfrm>
            <a:off x="10947109" y="6178550"/>
            <a:ext cx="1142245" cy="669925"/>
          </a:xfrm>
        </p:spPr>
        <p:txBody>
          <a:bodyPr/>
          <a:lstStyle/>
          <a:p>
            <a:fld id="{D57F1E4F-1CFF-5643-939E-217C01CDF565}" type="slidenum">
              <a:rPr lang="en-US" smtClean="0">
                <a:solidFill>
                  <a:schemeClr val="tx1"/>
                </a:solidFill>
              </a:rPr>
              <a:pPr/>
              <a:t>43</a:t>
            </a:fld>
            <a:endParaRPr lang="en-US" dirty="0">
              <a:solidFill>
                <a:schemeClr val="tx1"/>
              </a:solidFill>
            </a:endParaRPr>
          </a:p>
        </p:txBody>
      </p:sp>
      <p:sp>
        <p:nvSpPr>
          <p:cNvPr id="10" name="TextBox 9"/>
          <p:cNvSpPr txBox="1"/>
          <p:nvPr/>
        </p:nvSpPr>
        <p:spPr>
          <a:xfrm>
            <a:off x="310896" y="190744"/>
            <a:ext cx="11627960" cy="584775"/>
          </a:xfrm>
          <a:prstGeom prst="rect">
            <a:avLst/>
          </a:prstGeom>
          <a:noFill/>
        </p:spPr>
        <p:txBody>
          <a:bodyPr wrap="square" rtlCol="0">
            <a:spAutoFit/>
          </a:bodyPr>
          <a:lstStyle/>
          <a:p>
            <a:pPr algn="r" rtl="1"/>
            <a:r>
              <a:rPr lang="fa-IR" sz="3200" b="1" dirty="0" smtClean="0"/>
              <a:t>انواع خطاهای ادراکی بینائی هندسی کلاسیک:</a:t>
            </a:r>
            <a:endParaRPr lang="en-US" sz="3200" dirty="0"/>
          </a:p>
        </p:txBody>
      </p:sp>
    </p:spTree>
    <p:extLst>
      <p:ext uri="{BB962C8B-B14F-4D97-AF65-F5344CB8AC3E}">
        <p14:creationId xmlns:p14="http://schemas.microsoft.com/office/powerpoint/2010/main" val="1420644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87968" y="1675776"/>
            <a:ext cx="2312246" cy="584775"/>
          </a:xfrm>
          <a:prstGeom prst="rect">
            <a:avLst/>
          </a:prstGeom>
          <a:noFill/>
        </p:spPr>
        <p:txBody>
          <a:bodyPr wrap="square" rtlCol="0">
            <a:spAutoFit/>
          </a:bodyPr>
          <a:lstStyle/>
          <a:p>
            <a:pPr algn="r"/>
            <a:r>
              <a:rPr lang="fa-IR" sz="3200" dirty="0"/>
              <a:t>خطای </a:t>
            </a:r>
            <a:r>
              <a:rPr lang="fa-IR" sz="3200" dirty="0" smtClean="0"/>
              <a:t>زولنر</a:t>
            </a:r>
            <a:endParaRPr lang="en-US" sz="3200" dirty="0"/>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08750505"/>
              </p:ext>
            </p:extLst>
          </p:nvPr>
        </p:nvGraphicFramePr>
        <p:xfrm>
          <a:off x="829676" y="819855"/>
          <a:ext cx="5764925" cy="3056480"/>
        </p:xfrm>
        <a:graphic>
          <a:graphicData uri="http://schemas.openxmlformats.org/presentationml/2006/ole">
            <mc:AlternateContent xmlns:mc="http://schemas.openxmlformats.org/markup-compatibility/2006">
              <mc:Choice xmlns:v="urn:schemas-microsoft-com:vml" Requires="v">
                <p:oleObj spid="_x0000_s12347" name="Slide" r:id="rId4" imgW="4570501" imgH="3427618" progId="PowerPoint.Slide.8">
                  <p:embed/>
                </p:oleObj>
              </mc:Choice>
              <mc:Fallback>
                <p:oleObj name="Slide" r:id="rId4" imgW="4570501" imgH="3427618"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676" y="819855"/>
                        <a:ext cx="5764925" cy="3056480"/>
                      </a:xfrm>
                      <a:prstGeom prst="rect">
                        <a:avLst/>
                      </a:prstGeom>
                      <a:noFill/>
                      <a:effectLst/>
                    </p:spPr>
                  </p:pic>
                </p:oleObj>
              </mc:Fallback>
            </mc:AlternateContent>
          </a:graphicData>
        </a:graphic>
      </p:graphicFrame>
      <p:sp>
        <p:nvSpPr>
          <p:cNvPr id="13" name="TextBox 12"/>
          <p:cNvSpPr txBox="1"/>
          <p:nvPr/>
        </p:nvSpPr>
        <p:spPr>
          <a:xfrm>
            <a:off x="6894576" y="4194654"/>
            <a:ext cx="3773424" cy="523220"/>
          </a:xfrm>
          <a:prstGeom prst="rect">
            <a:avLst/>
          </a:prstGeom>
          <a:noFill/>
        </p:spPr>
        <p:txBody>
          <a:bodyPr wrap="square" rtlCol="0">
            <a:spAutoFit/>
          </a:bodyPr>
          <a:lstStyle/>
          <a:p>
            <a:pPr algn="r"/>
            <a:r>
              <a:rPr lang="fa-IR" sz="2800" dirty="0" smtClean="0"/>
              <a:t>خطای دلبوف</a:t>
            </a:r>
            <a:endParaRPr lang="en-US" sz="2800"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836" y="4194654"/>
            <a:ext cx="5894765" cy="2423735"/>
          </a:xfrm>
          <a:prstGeom prst="rect">
            <a:avLst/>
          </a:prstGeom>
        </p:spPr>
      </p:pic>
      <p:sp>
        <p:nvSpPr>
          <p:cNvPr id="4" name="Slide Number Placeholder 3"/>
          <p:cNvSpPr>
            <a:spLocks noGrp="1"/>
          </p:cNvSpPr>
          <p:nvPr>
            <p:ph type="sldNum" sz="quarter" idx="12"/>
          </p:nvPr>
        </p:nvSpPr>
        <p:spPr>
          <a:xfrm>
            <a:off x="10947109" y="6158230"/>
            <a:ext cx="1142245" cy="669925"/>
          </a:xfrm>
        </p:spPr>
        <p:txBody>
          <a:bodyPr/>
          <a:lstStyle/>
          <a:p>
            <a:fld id="{D57F1E4F-1CFF-5643-939E-217C01CDF565}" type="slidenum">
              <a:rPr lang="en-US" smtClean="0">
                <a:solidFill>
                  <a:schemeClr val="tx1"/>
                </a:solidFill>
              </a:rPr>
              <a:pPr/>
              <a:t>44</a:t>
            </a:fld>
            <a:endParaRPr lang="en-US" dirty="0">
              <a:solidFill>
                <a:schemeClr val="tx1"/>
              </a:solidFill>
            </a:endParaRPr>
          </a:p>
        </p:txBody>
      </p:sp>
      <p:sp>
        <p:nvSpPr>
          <p:cNvPr id="14" name="TextBox 13"/>
          <p:cNvSpPr txBox="1"/>
          <p:nvPr/>
        </p:nvSpPr>
        <p:spPr>
          <a:xfrm>
            <a:off x="310896" y="190744"/>
            <a:ext cx="11627960" cy="584775"/>
          </a:xfrm>
          <a:prstGeom prst="rect">
            <a:avLst/>
          </a:prstGeom>
          <a:noFill/>
        </p:spPr>
        <p:txBody>
          <a:bodyPr wrap="square" rtlCol="0">
            <a:spAutoFit/>
          </a:bodyPr>
          <a:lstStyle/>
          <a:p>
            <a:pPr algn="r" rtl="1"/>
            <a:r>
              <a:rPr lang="fa-IR" sz="3200" b="1" dirty="0" smtClean="0"/>
              <a:t>انواع خطاهای ادراکی بینائی هندسی کلاسیک:</a:t>
            </a:r>
            <a:endParaRPr lang="en-US" sz="3200" dirty="0"/>
          </a:p>
        </p:txBody>
      </p:sp>
    </p:spTree>
    <p:extLst>
      <p:ext uri="{BB962C8B-B14F-4D97-AF65-F5344CB8AC3E}">
        <p14:creationId xmlns:p14="http://schemas.microsoft.com/office/powerpoint/2010/main" val="3205081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11312" y="2196678"/>
            <a:ext cx="3043115" cy="523220"/>
          </a:xfrm>
          <a:prstGeom prst="rect">
            <a:avLst/>
          </a:prstGeom>
          <a:noFill/>
        </p:spPr>
        <p:txBody>
          <a:bodyPr wrap="square" rtlCol="0">
            <a:spAutoFit/>
          </a:bodyPr>
          <a:lstStyle/>
          <a:p>
            <a:pPr algn="r" rtl="1"/>
            <a:r>
              <a:rPr lang="ar-SA" sz="2800" dirty="0" smtClean="0"/>
              <a:t>خطای </a:t>
            </a:r>
            <a:r>
              <a:rPr lang="ar-SA" sz="2800" dirty="0"/>
              <a:t>مولر </a:t>
            </a:r>
            <a:r>
              <a:rPr lang="ar-SA" sz="2800" dirty="0" smtClean="0"/>
              <a:t>ولایر</a:t>
            </a:r>
            <a:endParaRPr lang="en-US" sz="2800" dirty="0"/>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20" y="3652966"/>
            <a:ext cx="8731544" cy="2410950"/>
          </a:xfrm>
          <a:prstGeom prst="rect">
            <a:avLst/>
          </a:prstGeom>
        </p:spPr>
      </p:pic>
      <p:sp>
        <p:nvSpPr>
          <p:cNvPr id="2" name="Slide Number Placeholder 1"/>
          <p:cNvSpPr>
            <a:spLocks noGrp="1"/>
          </p:cNvSpPr>
          <p:nvPr>
            <p:ph type="sldNum" sz="quarter" idx="12"/>
          </p:nvPr>
        </p:nvSpPr>
        <p:spPr>
          <a:xfrm>
            <a:off x="10947109" y="6063916"/>
            <a:ext cx="1142245" cy="669925"/>
          </a:xfrm>
        </p:spPr>
        <p:txBody>
          <a:bodyPr/>
          <a:lstStyle/>
          <a:p>
            <a:fld id="{D57F1E4F-1CFF-5643-939E-217C01CDF565}" type="slidenum">
              <a:rPr lang="en-US" smtClean="0">
                <a:solidFill>
                  <a:schemeClr val="tx1"/>
                </a:solidFill>
              </a:rPr>
              <a:pPr/>
              <a:t>45</a:t>
            </a:fld>
            <a:endParaRPr lang="en-US" dirty="0">
              <a:solidFill>
                <a:schemeClr val="tx1"/>
              </a:solidFill>
            </a:endParaRPr>
          </a:p>
        </p:txBody>
      </p:sp>
      <p:sp>
        <p:nvSpPr>
          <p:cNvPr id="8" name="TextBox 7"/>
          <p:cNvSpPr txBox="1"/>
          <p:nvPr/>
        </p:nvSpPr>
        <p:spPr>
          <a:xfrm>
            <a:off x="310896" y="190744"/>
            <a:ext cx="11627960" cy="584775"/>
          </a:xfrm>
          <a:prstGeom prst="rect">
            <a:avLst/>
          </a:prstGeom>
          <a:noFill/>
        </p:spPr>
        <p:txBody>
          <a:bodyPr wrap="square" rtlCol="0">
            <a:spAutoFit/>
          </a:bodyPr>
          <a:lstStyle/>
          <a:p>
            <a:pPr algn="r" rtl="1"/>
            <a:r>
              <a:rPr lang="fa-IR" sz="3200" b="1" dirty="0" smtClean="0"/>
              <a:t>انواع خطاهای ادراکی بینائی هندسی کلاسیک:</a:t>
            </a:r>
            <a:endParaRPr lang="en-US" sz="3200" dirty="0"/>
          </a:p>
        </p:txBody>
      </p:sp>
    </p:spTree>
    <p:extLst>
      <p:ext uri="{BB962C8B-B14F-4D97-AF65-F5344CB8AC3E}">
        <p14:creationId xmlns:p14="http://schemas.microsoft.com/office/powerpoint/2010/main" val="4186600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انواع خطاهای ادراکی:</a:t>
            </a:r>
            <a:endParaRPr lang="en-US" sz="3600" dirty="0"/>
          </a:p>
        </p:txBody>
      </p:sp>
      <p:sp>
        <p:nvSpPr>
          <p:cNvPr id="3" name="TextBox 2"/>
          <p:cNvSpPr txBox="1"/>
          <p:nvPr/>
        </p:nvSpPr>
        <p:spPr>
          <a:xfrm>
            <a:off x="1036320" y="2540000"/>
            <a:ext cx="8615679" cy="2212144"/>
          </a:xfrm>
          <a:prstGeom prst="rect">
            <a:avLst/>
          </a:prstGeom>
          <a:noFill/>
        </p:spPr>
        <p:txBody>
          <a:bodyPr wrap="square" rtlCol="0">
            <a:spAutoFit/>
          </a:bodyPr>
          <a:lstStyle/>
          <a:p>
            <a:pPr algn="r" rtl="1">
              <a:lnSpc>
                <a:spcPct val="150000"/>
              </a:lnSpc>
            </a:pPr>
            <a:r>
              <a:rPr lang="fa-IR" sz="3200" b="1" i="1" dirty="0">
                <a:solidFill>
                  <a:schemeClr val="bg1"/>
                </a:solidFill>
              </a:rPr>
              <a:t>خطاهای شنوایی:</a:t>
            </a:r>
            <a:endParaRPr lang="en-US" sz="3200" b="1" dirty="0">
              <a:solidFill>
                <a:schemeClr val="bg1"/>
              </a:solidFill>
            </a:endParaRPr>
          </a:p>
          <a:p>
            <a:pPr algn="r" rtl="1">
              <a:lnSpc>
                <a:spcPct val="150000"/>
              </a:lnSpc>
            </a:pPr>
            <a:r>
              <a:rPr lang="fa-IR" sz="3200" b="1" dirty="0">
                <a:solidFill>
                  <a:schemeClr val="bg1"/>
                </a:solidFill>
              </a:rPr>
              <a:t>   گوش آدمی در تعبیر و تفسیر محرکهای خارجی دچار خطا می شود.</a:t>
            </a:r>
            <a:endParaRPr lang="en-US" sz="3200" b="1" dirty="0">
              <a:solidFill>
                <a:schemeClr val="bg1"/>
              </a:solidFill>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46</a:t>
            </a:fld>
            <a:endParaRPr lang="en-US" dirty="0">
              <a:solidFill>
                <a:schemeClr val="tx1"/>
              </a:solidFill>
            </a:endParaRPr>
          </a:p>
        </p:txBody>
      </p:sp>
    </p:spTree>
    <p:extLst>
      <p:ext uri="{BB962C8B-B14F-4D97-AF65-F5344CB8AC3E}">
        <p14:creationId xmlns:p14="http://schemas.microsoft.com/office/powerpoint/2010/main" val="1128531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انواع خطاهای ادراکی:</a:t>
            </a:r>
            <a:endParaRPr lang="en-US" sz="3600" dirty="0"/>
          </a:p>
        </p:txBody>
      </p:sp>
      <p:sp>
        <p:nvSpPr>
          <p:cNvPr id="3" name="TextBox 2"/>
          <p:cNvSpPr txBox="1"/>
          <p:nvPr/>
        </p:nvSpPr>
        <p:spPr>
          <a:xfrm>
            <a:off x="2053389" y="1750000"/>
            <a:ext cx="6659256" cy="584775"/>
          </a:xfrm>
          <a:prstGeom prst="rect">
            <a:avLst/>
          </a:prstGeom>
          <a:noFill/>
        </p:spPr>
        <p:txBody>
          <a:bodyPr wrap="square" rtlCol="0">
            <a:spAutoFit/>
          </a:bodyPr>
          <a:lstStyle/>
          <a:p>
            <a:pPr algn="r" rtl="1"/>
            <a:r>
              <a:rPr lang="fa-IR" sz="3200" b="1" i="1" dirty="0">
                <a:solidFill>
                  <a:schemeClr val="bg1"/>
                </a:solidFill>
              </a:rPr>
              <a:t>خطاهای زمان و </a:t>
            </a:r>
            <a:r>
              <a:rPr lang="fa-IR" sz="3200" b="1" i="1" dirty="0" smtClean="0">
                <a:solidFill>
                  <a:schemeClr val="bg1"/>
                </a:solidFill>
              </a:rPr>
              <a:t>مکان</a:t>
            </a:r>
            <a:endParaRPr lang="en-US" sz="3200" b="1" dirty="0">
              <a:solidFill>
                <a:schemeClr val="bg1"/>
              </a:solidFill>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2488308" y="2917082"/>
            <a:ext cx="6224337" cy="584775"/>
          </a:xfrm>
          <a:prstGeom prst="rect">
            <a:avLst/>
          </a:prstGeom>
          <a:noFill/>
        </p:spPr>
        <p:txBody>
          <a:bodyPr wrap="square" rtlCol="0">
            <a:spAutoFit/>
          </a:bodyPr>
          <a:lstStyle/>
          <a:p>
            <a:pPr algn="r"/>
            <a:r>
              <a:rPr lang="fa-IR" sz="3200" b="1" i="1" dirty="0" smtClean="0">
                <a:solidFill>
                  <a:schemeClr val="bg1"/>
                </a:solidFill>
              </a:rPr>
              <a:t>خطا های حرکتی</a:t>
            </a:r>
            <a:endParaRPr lang="en-US" sz="3200" b="1" dirty="0" smtClean="0">
              <a:solidFill>
                <a:schemeClr val="bg1"/>
              </a:solidFill>
            </a:endParaRPr>
          </a:p>
        </p:txBody>
      </p:sp>
      <p:sp>
        <p:nvSpPr>
          <p:cNvPr id="7" name="TextBox 6"/>
          <p:cNvSpPr txBox="1"/>
          <p:nvPr/>
        </p:nvSpPr>
        <p:spPr>
          <a:xfrm>
            <a:off x="2488307" y="4084164"/>
            <a:ext cx="6224337" cy="584775"/>
          </a:xfrm>
          <a:prstGeom prst="rect">
            <a:avLst/>
          </a:prstGeom>
          <a:noFill/>
        </p:spPr>
        <p:txBody>
          <a:bodyPr wrap="square" rtlCol="0">
            <a:spAutoFit/>
          </a:bodyPr>
          <a:lstStyle/>
          <a:p>
            <a:pPr algn="r" rtl="1"/>
            <a:r>
              <a:rPr lang="fa-IR" sz="3200" b="1" i="1" dirty="0">
                <a:solidFill>
                  <a:schemeClr val="bg1"/>
                </a:solidFill>
              </a:rPr>
              <a:t>خطاهای </a:t>
            </a:r>
            <a:r>
              <a:rPr lang="fa-IR" sz="3200" b="1" i="1" dirty="0" smtClean="0">
                <a:solidFill>
                  <a:schemeClr val="bg1"/>
                </a:solidFill>
              </a:rPr>
              <a:t>وزن</a:t>
            </a:r>
            <a:endParaRPr lang="en-US" sz="3200" b="1" dirty="0">
              <a:solidFill>
                <a:schemeClr val="bg1"/>
              </a:solidFill>
            </a:endParaRPr>
          </a:p>
        </p:txBody>
      </p:sp>
      <p:sp>
        <p:nvSpPr>
          <p:cNvPr id="4" name="Slide Number Placeholder 3"/>
          <p:cNvSpPr>
            <a:spLocks noGrp="1"/>
          </p:cNvSpPr>
          <p:nvPr>
            <p:ph type="sldNum" sz="quarter" idx="12"/>
          </p:nvPr>
        </p:nvSpPr>
        <p:spPr>
          <a:xfrm>
            <a:off x="11049755" y="6164263"/>
            <a:ext cx="1142245" cy="669925"/>
          </a:xfrm>
        </p:spPr>
        <p:txBody>
          <a:bodyPr/>
          <a:lstStyle/>
          <a:p>
            <a:fld id="{D57F1E4F-1CFF-5643-939E-217C01CDF565}" type="slidenum">
              <a:rPr lang="en-US" smtClean="0">
                <a:solidFill>
                  <a:schemeClr val="tx1"/>
                </a:solidFill>
              </a:rPr>
              <a:pPr/>
              <a:t>47</a:t>
            </a:fld>
            <a:endParaRPr lang="en-US" dirty="0">
              <a:solidFill>
                <a:schemeClr val="tx1"/>
              </a:solidFill>
            </a:endParaRPr>
          </a:p>
        </p:txBody>
      </p:sp>
      <p:sp>
        <p:nvSpPr>
          <p:cNvPr id="8" name="TextBox 7"/>
          <p:cNvSpPr txBox="1"/>
          <p:nvPr/>
        </p:nvSpPr>
        <p:spPr>
          <a:xfrm>
            <a:off x="2488307" y="5251246"/>
            <a:ext cx="6224337" cy="584775"/>
          </a:xfrm>
          <a:prstGeom prst="rect">
            <a:avLst/>
          </a:prstGeom>
          <a:noFill/>
        </p:spPr>
        <p:txBody>
          <a:bodyPr wrap="square" rtlCol="0">
            <a:spAutoFit/>
          </a:bodyPr>
          <a:lstStyle/>
          <a:p>
            <a:pPr algn="r" rtl="1"/>
            <a:r>
              <a:rPr lang="fa-IR" sz="3200" b="1" i="1" dirty="0">
                <a:solidFill>
                  <a:schemeClr val="bg1"/>
                </a:solidFill>
              </a:rPr>
              <a:t>خطاهای </a:t>
            </a:r>
            <a:r>
              <a:rPr lang="fa-IR" sz="3200" b="1" i="1" dirty="0" smtClean="0">
                <a:solidFill>
                  <a:schemeClr val="bg1"/>
                </a:solidFill>
              </a:rPr>
              <a:t>وضعی، عضلانی</a:t>
            </a:r>
            <a:endParaRPr lang="en-US" sz="3200" b="1" dirty="0">
              <a:solidFill>
                <a:schemeClr val="bg1"/>
              </a:solidFill>
            </a:endParaRPr>
          </a:p>
        </p:txBody>
      </p:sp>
    </p:spTree>
    <p:extLst>
      <p:ext uri="{BB962C8B-B14F-4D97-AF65-F5344CB8AC3E}">
        <p14:creationId xmlns:p14="http://schemas.microsoft.com/office/powerpoint/2010/main" val="3480595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خطاهای اجتماعی ادراک-</a:t>
            </a:r>
            <a:endParaRPr lang="en-US" sz="3600" dirty="0"/>
          </a:p>
        </p:txBody>
      </p:sp>
      <p:sp>
        <p:nvSpPr>
          <p:cNvPr id="3" name="TextBox 2"/>
          <p:cNvSpPr txBox="1"/>
          <p:nvPr/>
        </p:nvSpPr>
        <p:spPr>
          <a:xfrm>
            <a:off x="1475872" y="1015299"/>
            <a:ext cx="9232767" cy="5262979"/>
          </a:xfrm>
          <a:prstGeom prst="rect">
            <a:avLst/>
          </a:prstGeom>
          <a:noFill/>
        </p:spPr>
        <p:txBody>
          <a:bodyPr wrap="square" rtlCol="0">
            <a:spAutoFit/>
          </a:bodyPr>
          <a:lstStyle/>
          <a:p>
            <a:pPr lvl="0" algn="r" rtl="1">
              <a:lnSpc>
                <a:spcPct val="150000"/>
              </a:lnSpc>
            </a:pPr>
            <a:r>
              <a:rPr lang="fa-IR" sz="3200" b="1" dirty="0">
                <a:solidFill>
                  <a:schemeClr val="bg1"/>
                </a:solidFill>
              </a:rPr>
              <a:t>برخورد کلیشه ای</a:t>
            </a:r>
            <a:endParaRPr lang="en-US" sz="3200" b="1" dirty="0">
              <a:solidFill>
                <a:schemeClr val="bg1"/>
              </a:solidFill>
            </a:endParaRPr>
          </a:p>
          <a:p>
            <a:pPr lvl="0" algn="r" rtl="1">
              <a:lnSpc>
                <a:spcPct val="150000"/>
              </a:lnSpc>
            </a:pPr>
            <a:r>
              <a:rPr lang="fa-IR" sz="3200" b="1" dirty="0">
                <a:solidFill>
                  <a:schemeClr val="bg1"/>
                </a:solidFill>
              </a:rPr>
              <a:t>خطای هاله ای</a:t>
            </a:r>
            <a:endParaRPr lang="en-US" sz="3200" b="1" dirty="0">
              <a:solidFill>
                <a:schemeClr val="bg1"/>
              </a:solidFill>
            </a:endParaRPr>
          </a:p>
          <a:p>
            <a:pPr lvl="0" algn="r" rtl="1">
              <a:lnSpc>
                <a:spcPct val="150000"/>
              </a:lnSpc>
            </a:pPr>
            <a:r>
              <a:rPr lang="fa-IR" sz="3200" b="1" dirty="0">
                <a:solidFill>
                  <a:schemeClr val="bg1"/>
                </a:solidFill>
              </a:rPr>
              <a:t>گزینش،مقاومت و یا دفاع ادراکی</a:t>
            </a:r>
            <a:endParaRPr lang="en-US" sz="3200" b="1" dirty="0">
              <a:solidFill>
                <a:schemeClr val="bg1"/>
              </a:solidFill>
            </a:endParaRPr>
          </a:p>
          <a:p>
            <a:pPr lvl="0" algn="r" rtl="1">
              <a:lnSpc>
                <a:spcPct val="150000"/>
              </a:lnSpc>
            </a:pPr>
            <a:r>
              <a:rPr lang="fa-IR" sz="3200" b="1" dirty="0">
                <a:solidFill>
                  <a:schemeClr val="bg1"/>
                </a:solidFill>
              </a:rPr>
              <a:t>ادراک انتخابی</a:t>
            </a:r>
            <a:endParaRPr lang="en-US" sz="3200" b="1" dirty="0">
              <a:solidFill>
                <a:schemeClr val="bg1"/>
              </a:solidFill>
            </a:endParaRPr>
          </a:p>
          <a:p>
            <a:pPr lvl="0" algn="r" rtl="1">
              <a:lnSpc>
                <a:spcPct val="150000"/>
              </a:lnSpc>
            </a:pPr>
            <a:r>
              <a:rPr lang="fa-IR" sz="3200" b="1" dirty="0">
                <a:solidFill>
                  <a:schemeClr val="bg1"/>
                </a:solidFill>
              </a:rPr>
              <a:t>نظریه های ضمنی شخصیت</a:t>
            </a:r>
            <a:endParaRPr lang="en-US" sz="3200" b="1" dirty="0">
              <a:solidFill>
                <a:schemeClr val="bg1"/>
              </a:solidFill>
            </a:endParaRPr>
          </a:p>
          <a:p>
            <a:pPr lvl="0" algn="r" rtl="1">
              <a:lnSpc>
                <a:spcPct val="150000"/>
              </a:lnSpc>
            </a:pPr>
            <a:r>
              <a:rPr lang="fa-IR" sz="3200" b="1" dirty="0">
                <a:solidFill>
                  <a:schemeClr val="bg1"/>
                </a:solidFill>
              </a:rPr>
              <a:t>فرافکنی </a:t>
            </a:r>
            <a:endParaRPr lang="en-US" sz="3200" b="1" dirty="0">
              <a:solidFill>
                <a:schemeClr val="bg1"/>
              </a:solidFill>
            </a:endParaRPr>
          </a:p>
          <a:p>
            <a:pPr lvl="0" algn="r" rtl="1">
              <a:lnSpc>
                <a:spcPct val="150000"/>
              </a:lnSpc>
            </a:pPr>
            <a:r>
              <a:rPr lang="fa-IR" sz="3200" b="1" dirty="0">
                <a:solidFill>
                  <a:schemeClr val="bg1"/>
                </a:solidFill>
              </a:rPr>
              <a:t>اثر اولین برخوردها، اثر تقدم یا رجحان </a:t>
            </a:r>
            <a:endParaRPr lang="en-US" sz="3200" b="1" dirty="0">
              <a:solidFill>
                <a:schemeClr val="bg1"/>
              </a:solidFill>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a:xfrm>
            <a:off x="10947109" y="6188075"/>
            <a:ext cx="1142245" cy="669925"/>
          </a:xfrm>
        </p:spPr>
        <p:txBody>
          <a:bodyPr/>
          <a:lstStyle/>
          <a:p>
            <a:fld id="{D57F1E4F-1CFF-5643-939E-217C01CDF565}" type="slidenum">
              <a:rPr lang="en-US" smtClean="0">
                <a:solidFill>
                  <a:schemeClr val="tx1"/>
                </a:solidFill>
              </a:rPr>
              <a:pPr/>
              <a:t>48</a:t>
            </a:fld>
            <a:endParaRPr lang="en-US" dirty="0">
              <a:solidFill>
                <a:schemeClr val="tx1"/>
              </a:solidFill>
            </a:endParaRPr>
          </a:p>
        </p:txBody>
      </p:sp>
    </p:spTree>
    <p:extLst>
      <p:ext uri="{BB962C8B-B14F-4D97-AF65-F5344CB8AC3E}">
        <p14:creationId xmlns:p14="http://schemas.microsoft.com/office/powerpoint/2010/main" val="3968850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کاربرد نظریه ادراک:</a:t>
            </a:r>
            <a:endParaRPr lang="en-US" sz="3600" dirty="0"/>
          </a:p>
        </p:txBody>
      </p:sp>
      <p:sp>
        <p:nvSpPr>
          <p:cNvPr id="3" name="TextBox 2"/>
          <p:cNvSpPr txBox="1"/>
          <p:nvPr/>
        </p:nvSpPr>
        <p:spPr>
          <a:xfrm>
            <a:off x="-109088" y="2292442"/>
            <a:ext cx="8856847" cy="2800767"/>
          </a:xfrm>
          <a:prstGeom prst="rect">
            <a:avLst/>
          </a:prstGeom>
          <a:noFill/>
        </p:spPr>
        <p:txBody>
          <a:bodyPr wrap="square" rtlCol="0">
            <a:spAutoFit/>
          </a:bodyPr>
          <a:lstStyle/>
          <a:p>
            <a:pPr lvl="0" algn="r" rtl="1"/>
            <a:r>
              <a:rPr lang="fa-IR" sz="4400" dirty="0">
                <a:solidFill>
                  <a:schemeClr val="bg1"/>
                </a:solidFill>
              </a:rPr>
              <a:t>کامیابی فراخود، اثر </a:t>
            </a:r>
            <a:r>
              <a:rPr lang="fa-IR" sz="4400" dirty="0" smtClean="0">
                <a:solidFill>
                  <a:schemeClr val="bg1"/>
                </a:solidFill>
              </a:rPr>
              <a:t>پیگمالیون</a:t>
            </a:r>
            <a:endParaRPr lang="fa-IR" sz="4400" dirty="0">
              <a:solidFill>
                <a:schemeClr val="bg1"/>
              </a:solidFill>
            </a:endParaRPr>
          </a:p>
          <a:p>
            <a:pPr lvl="0" algn="r" rtl="1"/>
            <a:endParaRPr lang="fa-IR" sz="4400" dirty="0" smtClean="0">
              <a:solidFill>
                <a:schemeClr val="bg1"/>
              </a:solidFill>
            </a:endParaRPr>
          </a:p>
          <a:p>
            <a:pPr lvl="0" algn="r" rtl="1"/>
            <a:endParaRPr lang="en-US" sz="4400" dirty="0">
              <a:solidFill>
                <a:schemeClr val="bg1"/>
              </a:solidFill>
            </a:endParaRPr>
          </a:p>
          <a:p>
            <a:pPr lvl="0" algn="r" rtl="1"/>
            <a:r>
              <a:rPr lang="fa-IR" sz="4400" dirty="0">
                <a:solidFill>
                  <a:schemeClr val="bg1"/>
                </a:solidFill>
              </a:rPr>
              <a:t>نظریه اسناد</a:t>
            </a:r>
            <a:r>
              <a:rPr lang="en-US" sz="4400" dirty="0">
                <a:solidFill>
                  <a:schemeClr val="bg1"/>
                </a:solidFill>
              </a:rPr>
              <a:t> </a:t>
            </a: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a:xfrm>
            <a:off x="10947109" y="6178550"/>
            <a:ext cx="1142245" cy="669925"/>
          </a:xfrm>
        </p:spPr>
        <p:txBody>
          <a:bodyPr/>
          <a:lstStyle/>
          <a:p>
            <a:fld id="{D57F1E4F-1CFF-5643-939E-217C01CDF565}" type="slidenum">
              <a:rPr lang="en-US" smtClean="0">
                <a:solidFill>
                  <a:schemeClr val="tx1"/>
                </a:solidFill>
              </a:rPr>
              <a:pPr/>
              <a:t>49</a:t>
            </a:fld>
            <a:endParaRPr lang="en-US" dirty="0">
              <a:solidFill>
                <a:schemeClr val="tx1"/>
              </a:solidFill>
            </a:endParaRPr>
          </a:p>
        </p:txBody>
      </p:sp>
    </p:spTree>
    <p:extLst>
      <p:ext uri="{BB962C8B-B14F-4D97-AF65-F5344CB8AC3E}">
        <p14:creationId xmlns:p14="http://schemas.microsoft.com/office/powerpoint/2010/main" val="326580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45" y="95955"/>
            <a:ext cx="10615965" cy="800158"/>
          </a:xfrm>
        </p:spPr>
        <p:txBody>
          <a:bodyPr>
            <a:normAutofit/>
          </a:bodyPr>
          <a:lstStyle/>
          <a:p>
            <a:pPr lvl="0" algn="r" rtl="1"/>
            <a:r>
              <a:rPr lang="fa-IR" sz="4000" b="1" dirty="0"/>
              <a:t>تعاریف </a:t>
            </a:r>
            <a:r>
              <a:rPr lang="fa-IR" sz="4000" b="1" dirty="0" smtClean="0"/>
              <a:t>ادراک:</a:t>
            </a:r>
            <a:endParaRPr lang="en-US" sz="4000" dirty="0">
              <a:latin typeface="IRTitr" panose="02000506000000020002" pitchFamily="2" charset="-78"/>
              <a:cs typeface="IRTitr" panose="02000506000000020002" pitchFamily="2" charset="-78"/>
            </a:endParaRPr>
          </a:p>
        </p:txBody>
      </p:sp>
      <p:sp>
        <p:nvSpPr>
          <p:cNvPr id="3" name="Content Placeholder 2"/>
          <p:cNvSpPr>
            <a:spLocks noGrp="1"/>
          </p:cNvSpPr>
          <p:nvPr>
            <p:ph idx="1"/>
          </p:nvPr>
        </p:nvSpPr>
        <p:spPr>
          <a:xfrm>
            <a:off x="345545" y="896114"/>
            <a:ext cx="10615966" cy="5820776"/>
          </a:xfrm>
        </p:spPr>
        <p:txBody>
          <a:bodyPr>
            <a:noAutofit/>
          </a:bodyPr>
          <a:lstStyle/>
          <a:p>
            <a:pPr lvl="0" algn="r" rtl="1"/>
            <a:r>
              <a:rPr lang="fa-IR" sz="2800" dirty="0" smtClean="0">
                <a:solidFill>
                  <a:schemeClr val="bg1"/>
                </a:solidFill>
              </a:rPr>
              <a:t>فراگرد </a:t>
            </a:r>
            <a:r>
              <a:rPr lang="fa-IR" sz="2800" dirty="0">
                <a:solidFill>
                  <a:schemeClr val="bg1"/>
                </a:solidFill>
              </a:rPr>
              <a:t>دریافت،سازماندهی،تعبیر و تفسیر محرک های محیطی است.</a:t>
            </a:r>
            <a:endParaRPr lang="en-US" sz="2800" dirty="0">
              <a:solidFill>
                <a:schemeClr val="bg1"/>
              </a:solidFill>
            </a:endParaRPr>
          </a:p>
          <a:p>
            <a:pPr lvl="0" algn="r" rtl="1"/>
            <a:r>
              <a:rPr lang="fa-IR" sz="2800" dirty="0">
                <a:solidFill>
                  <a:schemeClr val="bg1"/>
                </a:solidFill>
              </a:rPr>
              <a:t>مجموعه ای از فرآیندها که فرد به وسیله آنها محیط اطراف خود را می شناسد و اطلاعات مربوط به آن را تفسیر می کند. </a:t>
            </a:r>
            <a:endParaRPr lang="en-US" sz="2800" dirty="0">
              <a:solidFill>
                <a:schemeClr val="bg1"/>
              </a:solidFill>
            </a:endParaRPr>
          </a:p>
          <a:p>
            <a:pPr lvl="0" algn="r" rtl="1"/>
            <a:r>
              <a:rPr lang="fa-IR" sz="2800" dirty="0">
                <a:solidFill>
                  <a:schemeClr val="bg1"/>
                </a:solidFill>
              </a:rPr>
              <a:t>فرآیندی که فرد به وسیله آن،محرک ها و اطلاعات را از طریق حواس پنجگانه دریافت کرده وسپس این اطلاعات را تشخیص داده ویک معنی به آن تخصیص می دهد.</a:t>
            </a:r>
            <a:endParaRPr lang="en-US" sz="2800" dirty="0">
              <a:solidFill>
                <a:schemeClr val="bg1"/>
              </a:solidFill>
            </a:endParaRPr>
          </a:p>
          <a:p>
            <a:pPr lvl="0" algn="r" rtl="1"/>
            <a:r>
              <a:rPr lang="fa-IR" sz="2800" dirty="0">
                <a:solidFill>
                  <a:schemeClr val="bg1"/>
                </a:solidFill>
              </a:rPr>
              <a:t>باورها و احساساتی که واکنش های انسان را نسبت به حوادث و اشخاص سازماندهی می کند. </a:t>
            </a:r>
            <a:endParaRPr lang="en-US" sz="2800" dirty="0">
              <a:solidFill>
                <a:schemeClr val="bg1"/>
              </a:solidFill>
            </a:endParaRPr>
          </a:p>
          <a:p>
            <a:pPr algn="r" rtl="1"/>
            <a:r>
              <a:rPr lang="fa-IR" sz="2800" dirty="0">
                <a:solidFill>
                  <a:schemeClr val="bg1"/>
                </a:solidFill>
              </a:rPr>
              <a:t>فرآیندی است که طی آن افراد برداشت های حسی شان را سازماندهی و تفسیر میکنند تا بتوانند محیط اطرافشان را درک نمایند.</a:t>
            </a:r>
            <a:endParaRPr lang="en-US" sz="2800" b="1" dirty="0">
              <a:solidFill>
                <a:schemeClr val="bg1"/>
              </a:solidFill>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chemeClr val="tx1"/>
                </a:solidFill>
              </a:rPr>
              <a:pPr/>
              <a:t>5</a:t>
            </a:fld>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5383" y="6456664"/>
            <a:ext cx="396274" cy="365792"/>
          </a:xfrm>
          <a:prstGeom prst="rect">
            <a:avLst/>
          </a:prstGeom>
        </p:spPr>
      </p:pic>
    </p:spTree>
    <p:extLst>
      <p:ext uri="{BB962C8B-B14F-4D97-AF65-F5344CB8AC3E}">
        <p14:creationId xmlns:p14="http://schemas.microsoft.com/office/powerpoint/2010/main" val="25242240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کاربرد نظریه ادراک:</a:t>
            </a:r>
            <a:endParaRPr lang="en-US" sz="3600" dirty="0"/>
          </a:p>
        </p:txBody>
      </p:sp>
      <p:sp>
        <p:nvSpPr>
          <p:cNvPr id="3" name="TextBox 2"/>
          <p:cNvSpPr txBox="1"/>
          <p:nvPr/>
        </p:nvSpPr>
        <p:spPr>
          <a:xfrm>
            <a:off x="223520" y="1384267"/>
            <a:ext cx="10723589" cy="4832092"/>
          </a:xfrm>
          <a:prstGeom prst="rect">
            <a:avLst/>
          </a:prstGeom>
          <a:noFill/>
        </p:spPr>
        <p:txBody>
          <a:bodyPr wrap="square" rtlCol="0">
            <a:spAutoFit/>
          </a:bodyPr>
          <a:lstStyle/>
          <a:p>
            <a:pPr lvl="0" algn="r" rtl="1"/>
            <a:r>
              <a:rPr lang="fa-IR" sz="3200" b="1" dirty="0">
                <a:solidFill>
                  <a:schemeClr val="bg1"/>
                </a:solidFill>
              </a:rPr>
              <a:t>کامیابی فراخود، اثر </a:t>
            </a:r>
            <a:r>
              <a:rPr lang="fa-IR" sz="3200" b="1" dirty="0" smtClean="0">
                <a:solidFill>
                  <a:schemeClr val="bg1"/>
                </a:solidFill>
              </a:rPr>
              <a:t>پیگمالیون</a:t>
            </a:r>
            <a:endParaRPr lang="fa-IR" sz="3200" b="1" dirty="0">
              <a:solidFill>
                <a:schemeClr val="bg1"/>
              </a:solidFill>
            </a:endParaRPr>
          </a:p>
          <a:p>
            <a:pPr lvl="0" algn="r" rtl="1"/>
            <a:endParaRPr lang="fa-IR" sz="2800" dirty="0" smtClean="0">
              <a:solidFill>
                <a:schemeClr val="bg1"/>
              </a:solidFill>
            </a:endParaRPr>
          </a:p>
          <a:p>
            <a:pPr lvl="0" algn="r" rtl="1"/>
            <a:endParaRPr lang="en-US" sz="2400" dirty="0">
              <a:solidFill>
                <a:schemeClr val="bg1"/>
              </a:solidFill>
            </a:endParaRPr>
          </a:p>
          <a:p>
            <a:pPr lvl="0" algn="r" rtl="1"/>
            <a:r>
              <a:rPr lang="fa-IR" sz="2800" dirty="0">
                <a:solidFill>
                  <a:schemeClr val="bg1"/>
                </a:solidFill>
              </a:rPr>
              <a:t>با آگاهی از اینکه افراد باید به گونه ای خاص رفتار کنند،سبب می شود که آنان آنگونه عمل کنند که انتظار می رود</a:t>
            </a:r>
            <a:endParaRPr lang="en-US" sz="2800" dirty="0">
              <a:solidFill>
                <a:schemeClr val="bg1"/>
              </a:solidFill>
            </a:endParaRPr>
          </a:p>
          <a:p>
            <a:pPr lvl="0" algn="r" rtl="1"/>
            <a:r>
              <a:rPr lang="fa-IR" sz="2800" dirty="0">
                <a:solidFill>
                  <a:schemeClr val="bg1"/>
                </a:solidFill>
              </a:rPr>
              <a:t>لازمه این پدیده اینست که :</a:t>
            </a:r>
            <a:endParaRPr lang="en-US" sz="2800" dirty="0">
              <a:solidFill>
                <a:schemeClr val="bg1"/>
              </a:solidFill>
            </a:endParaRPr>
          </a:p>
          <a:p>
            <a:pPr lvl="0" algn="r" rtl="1"/>
            <a:r>
              <a:rPr lang="fa-IR" sz="2800" dirty="0">
                <a:solidFill>
                  <a:schemeClr val="bg1"/>
                </a:solidFill>
              </a:rPr>
              <a:t>انتظارات فرد  تاثیر ویژه ای بر رفتارش داشته باشد</a:t>
            </a:r>
            <a:endParaRPr lang="en-US" sz="2800" dirty="0">
              <a:solidFill>
                <a:schemeClr val="bg1"/>
              </a:solidFill>
            </a:endParaRPr>
          </a:p>
          <a:p>
            <a:pPr lvl="0" algn="r" rtl="1"/>
            <a:r>
              <a:rPr lang="fa-IR" sz="2800" dirty="0">
                <a:solidFill>
                  <a:schemeClr val="bg1"/>
                </a:solidFill>
              </a:rPr>
              <a:t>رفتار فرد به نوبه خود بر رفتار شخص دیگری تاثیر داشته باشد</a:t>
            </a:r>
            <a:endParaRPr lang="en-US" sz="2800" dirty="0">
              <a:solidFill>
                <a:schemeClr val="bg1"/>
              </a:solidFill>
            </a:endParaRPr>
          </a:p>
          <a:p>
            <a:pPr lvl="0" algn="r" rtl="1"/>
            <a:r>
              <a:rPr lang="fa-IR" sz="2800" dirty="0">
                <a:solidFill>
                  <a:schemeClr val="bg1"/>
                </a:solidFill>
              </a:rPr>
              <a:t>رفتار دیگری، انتظارات او را تحکیم بخشد </a:t>
            </a:r>
            <a:endParaRPr lang="en-US" sz="2800" dirty="0">
              <a:solidFill>
                <a:schemeClr val="bg1"/>
              </a:solidFill>
            </a:endParaRPr>
          </a:p>
          <a:p>
            <a:pPr lvl="0" algn="r" rtl="1"/>
            <a:r>
              <a:rPr lang="fa-IR" sz="2800" dirty="0">
                <a:solidFill>
                  <a:schemeClr val="bg1"/>
                </a:solidFill>
              </a:rPr>
              <a:t>فرد رفتار دیگری را به عنوان شاهد آشکاری بداند که تمامی انتظاراتش درست بوده است</a:t>
            </a:r>
            <a:endParaRPr lang="en-US" sz="2800" dirty="0">
              <a:solidFill>
                <a:schemeClr val="bg1"/>
              </a:solidFill>
            </a:endParaRPr>
          </a:p>
        </p:txBody>
      </p:sp>
      <p:sp>
        <p:nvSpPr>
          <p:cNvPr id="2" name="Slide Number Placeholder 1"/>
          <p:cNvSpPr>
            <a:spLocks noGrp="1"/>
          </p:cNvSpPr>
          <p:nvPr>
            <p:ph type="sldNum" sz="quarter" idx="12"/>
          </p:nvPr>
        </p:nvSpPr>
        <p:spPr>
          <a:xfrm>
            <a:off x="10947109" y="6178550"/>
            <a:ext cx="1142245" cy="669925"/>
          </a:xfrm>
        </p:spPr>
        <p:txBody>
          <a:bodyPr/>
          <a:lstStyle/>
          <a:p>
            <a:fld id="{D57F1E4F-1CFF-5643-939E-217C01CDF565}" type="slidenum">
              <a:rPr lang="en-US" smtClean="0">
                <a:solidFill>
                  <a:schemeClr val="tx1"/>
                </a:solidFill>
              </a:rPr>
              <a:pPr/>
              <a:t>50</a:t>
            </a:fld>
            <a:endParaRPr lang="en-US" dirty="0">
              <a:solidFill>
                <a:schemeClr val="tx1"/>
              </a:solidFill>
            </a:endParaRPr>
          </a:p>
        </p:txBody>
      </p:sp>
    </p:spTree>
    <p:extLst>
      <p:ext uri="{BB962C8B-B14F-4D97-AF65-F5344CB8AC3E}">
        <p14:creationId xmlns:p14="http://schemas.microsoft.com/office/powerpoint/2010/main" val="13832598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094" y="368968"/>
            <a:ext cx="9577138" cy="646331"/>
          </a:xfrm>
          <a:prstGeom prst="rect">
            <a:avLst/>
          </a:prstGeom>
          <a:noFill/>
        </p:spPr>
        <p:txBody>
          <a:bodyPr wrap="square" rtlCol="0">
            <a:spAutoFit/>
          </a:bodyPr>
          <a:lstStyle/>
          <a:p>
            <a:pPr algn="r" rtl="1"/>
            <a:r>
              <a:rPr lang="fa-IR" sz="3600" b="1" dirty="0"/>
              <a:t>کاربرد نظریه ادراک:</a:t>
            </a:r>
            <a:endParaRPr lang="en-US" sz="3600" dirty="0"/>
          </a:p>
        </p:txBody>
      </p:sp>
      <p:sp>
        <p:nvSpPr>
          <p:cNvPr id="3" name="TextBox 2"/>
          <p:cNvSpPr txBox="1"/>
          <p:nvPr/>
        </p:nvSpPr>
        <p:spPr>
          <a:xfrm>
            <a:off x="440954" y="1384267"/>
            <a:ext cx="10775686" cy="4708981"/>
          </a:xfrm>
          <a:prstGeom prst="rect">
            <a:avLst/>
          </a:prstGeom>
          <a:noFill/>
        </p:spPr>
        <p:txBody>
          <a:bodyPr wrap="square" rtlCol="0">
            <a:spAutoFit/>
          </a:bodyPr>
          <a:lstStyle/>
          <a:p>
            <a:pPr algn="r" rtl="1"/>
            <a:r>
              <a:rPr lang="fa-IR" sz="4000" b="1" dirty="0">
                <a:solidFill>
                  <a:schemeClr val="bg1"/>
                </a:solidFill>
              </a:rPr>
              <a:t>نظریه </a:t>
            </a:r>
            <a:r>
              <a:rPr lang="fa-IR" sz="4000" b="1" dirty="0" smtClean="0">
                <a:solidFill>
                  <a:schemeClr val="bg1"/>
                </a:solidFill>
              </a:rPr>
              <a:t>اسناد</a:t>
            </a:r>
          </a:p>
          <a:p>
            <a:pPr algn="r" rtl="1"/>
            <a:endParaRPr lang="en-US" sz="3600" dirty="0">
              <a:solidFill>
                <a:schemeClr val="bg1"/>
              </a:solidFill>
            </a:endParaRPr>
          </a:p>
          <a:p>
            <a:pPr lvl="0" algn="r" rtl="1"/>
            <a:r>
              <a:rPr lang="fa-IR" sz="3200" dirty="0">
                <a:solidFill>
                  <a:schemeClr val="bg1"/>
                </a:solidFill>
              </a:rPr>
              <a:t>تئوری درک، اسناد است و علت بروز افراد را به علت و عوامل خارجی نسبت میدهد.</a:t>
            </a:r>
            <a:endParaRPr lang="en-US" sz="3200" dirty="0">
              <a:solidFill>
                <a:schemeClr val="bg1"/>
              </a:solidFill>
            </a:endParaRPr>
          </a:p>
          <a:p>
            <a:pPr lvl="0" algn="r" rtl="1"/>
            <a:r>
              <a:rPr lang="fa-IR" sz="3200" dirty="0">
                <a:solidFill>
                  <a:schemeClr val="bg1"/>
                </a:solidFill>
              </a:rPr>
              <a:t>براساس نظریه اسناد، نسبت دادن مسئولیت و چرایی رفتار به عوامل درونی وبیرونی،از مشاهده مردم در طی زمان سر چشمه می گیرد (چرینگتون).</a:t>
            </a:r>
            <a:endParaRPr lang="en-US" sz="3200" dirty="0">
              <a:solidFill>
                <a:schemeClr val="bg1"/>
              </a:solidFill>
            </a:endParaRPr>
          </a:p>
          <a:p>
            <a:pPr lvl="0" algn="r" rtl="1"/>
            <a:r>
              <a:rPr lang="fa-IR" sz="3200" dirty="0">
                <a:solidFill>
                  <a:schemeClr val="bg1"/>
                </a:solidFill>
              </a:rPr>
              <a:t>بحث وبررسی فراگردهای شناختی که انسان برمبنای آن دلایل رفتار خود و دیگران را تعبیر تفسیر می کند.</a:t>
            </a:r>
            <a:endParaRPr lang="en-US" sz="3200" dirty="0">
              <a:solidFill>
                <a:schemeClr val="bg1"/>
              </a:solidFill>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a:xfrm>
            <a:off x="10947109" y="6188075"/>
            <a:ext cx="1142245" cy="669925"/>
          </a:xfrm>
        </p:spPr>
        <p:txBody>
          <a:bodyPr/>
          <a:lstStyle/>
          <a:p>
            <a:fld id="{D57F1E4F-1CFF-5643-939E-217C01CDF565}" type="slidenum">
              <a:rPr lang="en-US" smtClean="0">
                <a:solidFill>
                  <a:schemeClr val="tx1"/>
                </a:solidFill>
              </a:rPr>
              <a:pPr/>
              <a:t>51</a:t>
            </a:fld>
            <a:endParaRPr lang="en-US" dirty="0">
              <a:solidFill>
                <a:schemeClr val="tx1"/>
              </a:solidFill>
            </a:endParaRPr>
          </a:p>
        </p:txBody>
      </p:sp>
    </p:spTree>
    <p:extLst>
      <p:ext uri="{BB962C8B-B14F-4D97-AF65-F5344CB8AC3E}">
        <p14:creationId xmlns:p14="http://schemas.microsoft.com/office/powerpoint/2010/main" val="4257132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5189" y="1555820"/>
            <a:ext cx="10813043" cy="4462760"/>
          </a:xfrm>
          <a:prstGeom prst="rect">
            <a:avLst/>
          </a:prstGeom>
          <a:noFill/>
        </p:spPr>
        <p:txBody>
          <a:bodyPr wrap="square" rtlCol="0">
            <a:spAutoFit/>
          </a:bodyPr>
          <a:lstStyle/>
          <a:p>
            <a:pPr algn="r" rtl="1"/>
            <a:r>
              <a:rPr lang="fa-IR" sz="2800" dirty="0" smtClean="0">
                <a:solidFill>
                  <a:schemeClr val="bg1"/>
                </a:solidFill>
              </a:rPr>
              <a:t>تئوری </a:t>
            </a:r>
            <a:r>
              <a:rPr lang="fa-IR" sz="2800" dirty="0">
                <a:solidFill>
                  <a:schemeClr val="bg1"/>
                </a:solidFill>
              </a:rPr>
              <a:t>اسناد می گوید که رفتار های خوب و بد را می بینیم و به علل درونی و بیرونی نسبت میدهیم. مثلاً استاد به هنگام تدریس دانشجوئی را میبیند که خوابیده است ممکن است به علل درونی (خود دانشجو) </a:t>
            </a:r>
            <a:r>
              <a:rPr lang="fa-IR" sz="3200" dirty="0">
                <a:solidFill>
                  <a:schemeClr val="bg1"/>
                </a:solidFill>
              </a:rPr>
              <a:t>نسبت</a:t>
            </a:r>
            <a:r>
              <a:rPr lang="fa-IR" sz="2800" dirty="0">
                <a:solidFill>
                  <a:schemeClr val="bg1"/>
                </a:solidFill>
              </a:rPr>
              <a:t> دهد که فرد بی خیالی است و تنبل که از کلاس خوشش نمی آید و یا علل بیرونی (علل دیگری غیر از دانشجو) ممکن است بر اثر بی خوابی و کار زیاد در ایام هفته منجر به خواب آلودگی دانشجو شده است. در سازمانها نیز چنین است مدیران نزد ما می آیند و از کارکنان گله مند هستند و کارکنان نیز نزد ما می ایند و از مدیران گله مند هستند، حال حق با کدام است؟ چگونه بفهمیم که راست می گویند یا نه ؟ </a:t>
            </a:r>
            <a:endParaRPr lang="fa-IR" sz="2800" dirty="0" smtClean="0">
              <a:solidFill>
                <a:schemeClr val="bg1"/>
              </a:solidFill>
            </a:endParaRPr>
          </a:p>
          <a:p>
            <a:pPr algn="r" rtl="1"/>
            <a:r>
              <a:rPr lang="fa-IR" sz="2800" dirty="0" smtClean="0">
                <a:solidFill>
                  <a:schemeClr val="bg1"/>
                </a:solidFill>
              </a:rPr>
              <a:t>حال </a:t>
            </a:r>
            <a:r>
              <a:rPr lang="fa-IR" sz="2800" dirty="0">
                <a:solidFill>
                  <a:schemeClr val="bg1"/>
                </a:solidFill>
              </a:rPr>
              <a:t>به این مراحل توجه کنیم:</a:t>
            </a:r>
            <a:endParaRPr lang="en-US" sz="2800" dirty="0">
              <a:solidFill>
                <a:schemeClr val="bg1"/>
              </a:solidFill>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1941094" y="368968"/>
            <a:ext cx="9577138" cy="646331"/>
          </a:xfrm>
          <a:prstGeom prst="rect">
            <a:avLst/>
          </a:prstGeom>
          <a:noFill/>
        </p:spPr>
        <p:txBody>
          <a:bodyPr wrap="square" rtlCol="0">
            <a:spAutoFit/>
          </a:bodyPr>
          <a:lstStyle/>
          <a:p>
            <a:pPr algn="r" rtl="1"/>
            <a:r>
              <a:rPr lang="fa-IR" sz="3600" b="1" dirty="0" smtClean="0"/>
              <a:t>عامل موثر بر فراگرد تعیین مسئولیت:</a:t>
            </a:r>
            <a:endParaRPr lang="en-US" sz="3600" dirty="0"/>
          </a:p>
        </p:txBody>
      </p:sp>
      <p:sp>
        <p:nvSpPr>
          <p:cNvPr id="2" name="Slide Number Placeholder 1"/>
          <p:cNvSpPr>
            <a:spLocks noGrp="1"/>
          </p:cNvSpPr>
          <p:nvPr>
            <p:ph type="sldNum" sz="quarter" idx="12"/>
          </p:nvPr>
        </p:nvSpPr>
        <p:spPr>
          <a:xfrm>
            <a:off x="10947109" y="6224138"/>
            <a:ext cx="1142245" cy="669925"/>
          </a:xfrm>
        </p:spPr>
        <p:txBody>
          <a:bodyPr/>
          <a:lstStyle/>
          <a:p>
            <a:fld id="{D57F1E4F-1CFF-5643-939E-217C01CDF565}" type="slidenum">
              <a:rPr lang="en-US" smtClean="0">
                <a:solidFill>
                  <a:schemeClr val="tx1"/>
                </a:solidFill>
              </a:rPr>
              <a:pPr/>
              <a:t>52</a:t>
            </a:fld>
            <a:endParaRPr lang="en-US" dirty="0">
              <a:solidFill>
                <a:schemeClr val="tx1"/>
              </a:solidFill>
            </a:endParaRPr>
          </a:p>
        </p:txBody>
      </p:sp>
    </p:spTree>
    <p:extLst>
      <p:ext uri="{BB962C8B-B14F-4D97-AF65-F5344CB8AC3E}">
        <p14:creationId xmlns:p14="http://schemas.microsoft.com/office/powerpoint/2010/main" val="2459230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310" y="609600"/>
            <a:ext cx="11267090" cy="1631216"/>
          </a:xfrm>
          <a:prstGeom prst="rect">
            <a:avLst/>
          </a:prstGeom>
          <a:noFill/>
        </p:spPr>
        <p:txBody>
          <a:bodyPr wrap="square" rtlCol="0">
            <a:spAutoFit/>
          </a:bodyPr>
          <a:lstStyle/>
          <a:p>
            <a:pPr lvl="0" algn="r" rtl="1"/>
            <a:r>
              <a:rPr lang="fa-IR" sz="3200" b="1" u="sng" dirty="0"/>
              <a:t>تفاوت (تمایز،اختصاص </a:t>
            </a:r>
            <a:r>
              <a:rPr lang="en-US" sz="3200" b="1" u="sng" dirty="0" err="1"/>
              <a:t>Distinctivness</a:t>
            </a:r>
            <a:r>
              <a:rPr lang="fa-IR" sz="3200" b="1" u="sng" dirty="0"/>
              <a:t>): </a:t>
            </a:r>
            <a:endParaRPr lang="fa-IR" sz="3200" b="1" u="sng" dirty="0" smtClean="0">
              <a:solidFill>
                <a:schemeClr val="bg1"/>
              </a:solidFill>
            </a:endParaRPr>
          </a:p>
          <a:p>
            <a:pPr lvl="0" algn="r" rtl="1"/>
            <a:r>
              <a:rPr lang="fa-IR" sz="3200" dirty="0" smtClean="0">
                <a:solidFill>
                  <a:schemeClr val="bg1"/>
                </a:solidFill>
              </a:rPr>
              <a:t>منظور </a:t>
            </a:r>
            <a:r>
              <a:rPr lang="fa-IR" sz="3200" dirty="0">
                <a:solidFill>
                  <a:schemeClr val="bg1"/>
                </a:solidFill>
              </a:rPr>
              <a:t>از رفتار خاص است که فرد دروضعیت های مختلف، </a:t>
            </a:r>
            <a:r>
              <a:rPr lang="fa-IR" sz="3600" dirty="0">
                <a:solidFill>
                  <a:schemeClr val="bg1"/>
                </a:solidFill>
              </a:rPr>
              <a:t>رفتارهای</a:t>
            </a:r>
            <a:r>
              <a:rPr lang="fa-IR" sz="3200" dirty="0">
                <a:solidFill>
                  <a:schemeClr val="bg1"/>
                </a:solidFill>
              </a:rPr>
              <a:t> متفاوتی را بروز می دهد؟</a:t>
            </a:r>
            <a:endParaRPr lang="en-US" sz="3200" dirty="0">
              <a:solidFill>
                <a:schemeClr val="bg1"/>
              </a:solidFill>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315310" y="2682240"/>
            <a:ext cx="11267090" cy="1692771"/>
          </a:xfrm>
          <a:prstGeom prst="rect">
            <a:avLst/>
          </a:prstGeom>
          <a:noFill/>
        </p:spPr>
        <p:txBody>
          <a:bodyPr wrap="square" rtlCol="0">
            <a:spAutoFit/>
          </a:bodyPr>
          <a:lstStyle/>
          <a:p>
            <a:pPr lvl="0" algn="r" rtl="1"/>
            <a:r>
              <a:rPr lang="fa-IR" sz="3200" b="1" u="sng" dirty="0"/>
              <a:t>تطابق(اجماع</a:t>
            </a:r>
            <a:r>
              <a:rPr lang="en-US" sz="3600" b="1" u="sng" dirty="0"/>
              <a:t>Consensus</a:t>
            </a:r>
            <a:r>
              <a:rPr lang="fa-IR" sz="3200" b="1" u="sng" dirty="0"/>
              <a:t>):</a:t>
            </a:r>
            <a:r>
              <a:rPr lang="fa-IR" sz="3200" dirty="0"/>
              <a:t> </a:t>
            </a:r>
            <a:endParaRPr lang="fa-IR" sz="3200" dirty="0" smtClean="0">
              <a:solidFill>
                <a:schemeClr val="bg1"/>
              </a:solidFill>
            </a:endParaRPr>
          </a:p>
          <a:p>
            <a:pPr lvl="0" algn="r" rtl="1"/>
            <a:r>
              <a:rPr lang="fa-IR" sz="3200" dirty="0" smtClean="0">
                <a:solidFill>
                  <a:schemeClr val="bg1"/>
                </a:solidFill>
              </a:rPr>
              <a:t>اگر </a:t>
            </a:r>
            <a:r>
              <a:rPr lang="fa-IR" sz="3200" dirty="0">
                <a:solidFill>
                  <a:schemeClr val="bg1"/>
                </a:solidFill>
              </a:rPr>
              <a:t>همه کسانیکه باوضعیتی همانند روبرو می </a:t>
            </a:r>
            <a:r>
              <a:rPr lang="fa-IR" sz="3600" dirty="0">
                <a:solidFill>
                  <a:schemeClr val="bg1"/>
                </a:solidFill>
              </a:rPr>
              <a:t>شوند،به</a:t>
            </a:r>
            <a:r>
              <a:rPr lang="fa-IR" sz="3200" dirty="0">
                <a:solidFill>
                  <a:schemeClr val="bg1"/>
                </a:solidFill>
              </a:rPr>
              <a:t> یک شکل واکنش نشان دهند،اجماع در رفتار وجود دارد</a:t>
            </a:r>
            <a:endParaRPr lang="en-US" sz="3200" dirty="0">
              <a:solidFill>
                <a:schemeClr val="bg1"/>
              </a:solidFill>
            </a:endParaRPr>
          </a:p>
        </p:txBody>
      </p:sp>
      <p:sp>
        <p:nvSpPr>
          <p:cNvPr id="5" name="TextBox 4"/>
          <p:cNvSpPr txBox="1"/>
          <p:nvPr/>
        </p:nvSpPr>
        <p:spPr>
          <a:xfrm>
            <a:off x="315310" y="4958081"/>
            <a:ext cx="11267090" cy="1569660"/>
          </a:xfrm>
          <a:prstGeom prst="rect">
            <a:avLst/>
          </a:prstGeom>
          <a:noFill/>
        </p:spPr>
        <p:txBody>
          <a:bodyPr wrap="square" rtlCol="0">
            <a:spAutoFit/>
          </a:bodyPr>
          <a:lstStyle/>
          <a:p>
            <a:pPr lvl="0" algn="r" rtl="1"/>
            <a:r>
              <a:rPr lang="fa-IR" sz="3200" b="1" i="1" u="sng" dirty="0"/>
              <a:t>تداوم (ثبات</a:t>
            </a:r>
            <a:r>
              <a:rPr lang="en-US" sz="3200" b="1" i="1" u="sng" dirty="0"/>
              <a:t>Consistency  </a:t>
            </a:r>
            <a:r>
              <a:rPr lang="fa-IR" sz="3200" b="1" i="1" u="sng" dirty="0"/>
              <a:t>): </a:t>
            </a:r>
            <a:endParaRPr lang="fa-IR" sz="3200" b="1" i="1" u="sng" dirty="0" smtClean="0">
              <a:solidFill>
                <a:schemeClr val="bg1"/>
              </a:solidFill>
            </a:endParaRPr>
          </a:p>
          <a:p>
            <a:pPr lvl="0" algn="r" rtl="1"/>
            <a:r>
              <a:rPr lang="fa-IR" sz="3200" dirty="0" smtClean="0">
                <a:solidFill>
                  <a:schemeClr val="bg1"/>
                </a:solidFill>
              </a:rPr>
              <a:t>منظور </a:t>
            </a:r>
            <a:r>
              <a:rPr lang="fa-IR" sz="3200" dirty="0">
                <a:solidFill>
                  <a:schemeClr val="bg1"/>
                </a:solidFill>
              </a:rPr>
              <a:t>از ثبات اینست که آیا فرد در طی زمان به یک شکل واکنش نشان می دهد</a:t>
            </a:r>
            <a:endParaRPr lang="en-US" sz="3200" dirty="0">
              <a:solidFill>
                <a:schemeClr val="bg1"/>
              </a:solidFill>
            </a:endParaRPr>
          </a:p>
        </p:txBody>
      </p:sp>
      <p:sp>
        <p:nvSpPr>
          <p:cNvPr id="2" name="Slide Number Placeholder 1"/>
          <p:cNvSpPr>
            <a:spLocks noGrp="1"/>
          </p:cNvSpPr>
          <p:nvPr>
            <p:ph type="sldNum" sz="quarter" idx="12"/>
          </p:nvPr>
        </p:nvSpPr>
        <p:spPr>
          <a:xfrm>
            <a:off x="11011277" y="6188075"/>
            <a:ext cx="1142245" cy="669925"/>
          </a:xfrm>
        </p:spPr>
        <p:txBody>
          <a:bodyPr/>
          <a:lstStyle/>
          <a:p>
            <a:fld id="{D57F1E4F-1CFF-5643-939E-217C01CDF565}" type="slidenum">
              <a:rPr lang="en-US" smtClean="0">
                <a:solidFill>
                  <a:schemeClr val="tx1"/>
                </a:solidFill>
              </a:rPr>
              <a:pPr/>
              <a:t>53</a:t>
            </a:fld>
            <a:endParaRPr lang="en-US" dirty="0">
              <a:solidFill>
                <a:schemeClr val="tx1"/>
              </a:solidFill>
            </a:endParaRPr>
          </a:p>
        </p:txBody>
      </p:sp>
    </p:spTree>
    <p:extLst>
      <p:ext uri="{BB962C8B-B14F-4D97-AF65-F5344CB8AC3E}">
        <p14:creationId xmlns:p14="http://schemas.microsoft.com/office/powerpoint/2010/main" val="2848882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0"/>
            <a:ext cx="11675292" cy="6858000"/>
          </a:xfrm>
        </p:spPr>
        <p:txBody>
          <a:bodyPr>
            <a:noAutofit/>
          </a:bodyPr>
          <a:lstStyle/>
          <a:p>
            <a:pPr marL="0" indent="0" algn="r" rtl="1">
              <a:buNone/>
            </a:pPr>
            <a:r>
              <a:rPr lang="fa-IR" sz="3600" b="1" dirty="0"/>
              <a:t>خطاها در اسناد</a:t>
            </a:r>
            <a:r>
              <a:rPr lang="fa-IR" sz="3600" b="1" dirty="0" smtClean="0"/>
              <a:t>:</a:t>
            </a:r>
            <a:endParaRPr lang="en-US" sz="3600" b="1" dirty="0"/>
          </a:p>
          <a:p>
            <a:pPr lvl="0" algn="r" rtl="1"/>
            <a:r>
              <a:rPr lang="fa-IR" sz="2400" b="1" dirty="0">
                <a:solidFill>
                  <a:schemeClr val="tx1"/>
                </a:solidFill>
              </a:rPr>
              <a:t>خطاهای اساسی </a:t>
            </a:r>
            <a:r>
              <a:rPr lang="fa-IR" sz="2400" b="1" dirty="0" smtClean="0">
                <a:solidFill>
                  <a:schemeClr val="tx1"/>
                </a:solidFill>
              </a:rPr>
              <a:t>اسناد</a:t>
            </a:r>
          </a:p>
          <a:p>
            <a:pPr marL="0" indent="0" algn="r" rtl="1">
              <a:buNone/>
            </a:pPr>
            <a:r>
              <a:rPr lang="fa-IR" sz="2400" b="1" dirty="0" smtClean="0"/>
              <a:t>آدمی </a:t>
            </a:r>
            <a:r>
              <a:rPr lang="fa-IR" sz="2400" b="1" dirty="0"/>
              <a:t>در مشاهده رفتاردیگری معمولا تاثیر صفات مشخصه ی  او را بیش اندازه و تاثیرات محیطی را کمتر از آنچه هست جلوه می </a:t>
            </a:r>
            <a:r>
              <a:rPr lang="fa-IR" sz="2400" b="1" dirty="0" smtClean="0"/>
              <a:t>دهد</a:t>
            </a:r>
            <a:endParaRPr lang="en-US" sz="2400" b="1" dirty="0"/>
          </a:p>
          <a:p>
            <a:pPr lvl="0" algn="r" rtl="1"/>
            <a:r>
              <a:rPr lang="fa-IR" sz="2400" b="1" dirty="0">
                <a:solidFill>
                  <a:schemeClr val="tx1"/>
                </a:solidFill>
              </a:rPr>
              <a:t>تعصب خود </a:t>
            </a:r>
            <a:r>
              <a:rPr lang="fa-IR" sz="2400" b="1" dirty="0" smtClean="0">
                <a:solidFill>
                  <a:schemeClr val="tx1"/>
                </a:solidFill>
              </a:rPr>
              <a:t>خدمتی</a:t>
            </a:r>
          </a:p>
          <a:p>
            <a:pPr marL="0" indent="0" algn="r" rtl="1">
              <a:buNone/>
            </a:pPr>
            <a:r>
              <a:rPr lang="fa-IR" sz="2400" b="1" dirty="0"/>
              <a:t>تمایل آدمی به نسبت دادن موفقیت های خود به عوامل درونی و شکستهایش به عوامل بیرونی،بخت،شانس و اقبال و همچنین اسناد موفقیتهای دیگران به عوامل بیرونی و شکستهایشان به عوامل </a:t>
            </a:r>
            <a:r>
              <a:rPr lang="fa-IR" sz="2400" b="1" dirty="0" smtClean="0"/>
              <a:t>درونی</a:t>
            </a:r>
            <a:endParaRPr lang="en-US" sz="2400" b="1" dirty="0"/>
          </a:p>
          <a:p>
            <a:pPr lvl="0" algn="r" rtl="1"/>
            <a:r>
              <a:rPr lang="fa-IR" sz="2400" b="1" dirty="0">
                <a:solidFill>
                  <a:schemeClr val="tx1"/>
                </a:solidFill>
              </a:rPr>
              <a:t>وضعیت </a:t>
            </a:r>
            <a:r>
              <a:rPr lang="fa-IR" sz="2400" b="1" dirty="0" smtClean="0">
                <a:solidFill>
                  <a:schemeClr val="tx1"/>
                </a:solidFill>
              </a:rPr>
              <a:t>سببی</a:t>
            </a:r>
          </a:p>
          <a:p>
            <a:pPr marL="0" lvl="0" indent="0" algn="r" rtl="1">
              <a:buNone/>
            </a:pPr>
            <a:r>
              <a:rPr lang="fa-IR" sz="2400" b="1" dirty="0"/>
              <a:t>گرایش آدمی در وضعیتهای سببی  به هنگام نظاره موفقیتها و شکستهای دیگران، به اسناد موفقیتها براساس صفات شخصی مانندتلاش و توان و اسناد شکستها به عوامل خارجی مانند دشواری </a:t>
            </a:r>
            <a:r>
              <a:rPr lang="fa-IR" sz="2400" b="1" dirty="0" smtClean="0"/>
              <a:t>کار نسبت میدهد</a:t>
            </a:r>
            <a:endParaRPr lang="en-US" sz="2400" b="1" dirty="0"/>
          </a:p>
          <a:p>
            <a:pPr marL="0" lvl="0" indent="0" algn="r" rtl="1">
              <a:buNone/>
            </a:pPr>
            <a:r>
              <a:rPr lang="fa-IR" sz="2400" b="1" dirty="0"/>
              <a:t>در محیطهای سازمانی عکس این قضیه صادق </a:t>
            </a:r>
            <a:r>
              <a:rPr lang="fa-IR" sz="2400" b="1" dirty="0" smtClean="0"/>
              <a:t>است</a:t>
            </a:r>
            <a:endParaRPr lang="en-US" sz="2400" b="1" dirty="0"/>
          </a:p>
        </p:txBody>
      </p:sp>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54</a:t>
            </a:fld>
            <a:endParaRPr lang="en-US" dirty="0">
              <a:solidFill>
                <a:schemeClr val="tx1"/>
              </a:solidFill>
            </a:endParaRPr>
          </a:p>
        </p:txBody>
      </p:sp>
    </p:spTree>
    <p:extLst>
      <p:ext uri="{BB962C8B-B14F-4D97-AF65-F5344CB8AC3E}">
        <p14:creationId xmlns:p14="http://schemas.microsoft.com/office/powerpoint/2010/main" val="19657524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142240"/>
            <a:ext cx="11674929" cy="6715760"/>
          </a:xfrm>
        </p:spPr>
        <p:txBody>
          <a:bodyPr>
            <a:noAutofit/>
          </a:bodyPr>
          <a:lstStyle/>
          <a:p>
            <a:pPr marL="0" indent="0" algn="r" rtl="1">
              <a:buNone/>
            </a:pPr>
            <a:r>
              <a:rPr lang="fa-IR" sz="4000" b="1" dirty="0"/>
              <a:t>خطاها در اسناد</a:t>
            </a:r>
            <a:r>
              <a:rPr lang="fa-IR" sz="4000" b="1" dirty="0" smtClean="0"/>
              <a:t>:</a:t>
            </a:r>
            <a:endParaRPr lang="en-US" sz="4000" b="1" dirty="0"/>
          </a:p>
          <a:p>
            <a:pPr lvl="0" algn="r" rtl="1"/>
            <a:r>
              <a:rPr lang="fa-IR" sz="2800" b="1" dirty="0" smtClean="0">
                <a:solidFill>
                  <a:schemeClr val="tx1"/>
                </a:solidFill>
              </a:rPr>
              <a:t>وضعیت بحرانی</a:t>
            </a:r>
          </a:p>
          <a:p>
            <a:pPr marL="0" lvl="0" indent="0" algn="r" rtl="1">
              <a:buNone/>
            </a:pPr>
            <a:r>
              <a:rPr lang="en-US" sz="2800" b="1" dirty="0"/>
              <a:t> </a:t>
            </a:r>
            <a:r>
              <a:rPr lang="fa-IR" sz="2800" b="1" dirty="0"/>
              <a:t>درارزیابی عملکرد کارکنان عملکرد ضعیف عموما به عوامل درونی نسبت داده می شود. به ویژه زمانیکه اوضاع وخیم باشد</a:t>
            </a:r>
            <a:endParaRPr lang="en-US" sz="2800" b="1" dirty="0"/>
          </a:p>
          <a:p>
            <a:pPr marL="0" lvl="0" indent="0" algn="r" rtl="1">
              <a:buNone/>
            </a:pPr>
            <a:r>
              <a:rPr lang="fa-IR" sz="2800" b="1" dirty="0"/>
              <a:t>زمانیکه کارکنان عملکرد خوبی دارند،مدیران در قبول بخشی از امتیاز موفقیت ،سریع عمل می کنند ولی هنگامی که مشکلی پیش می آید، برای تبرئه خود در سرزنش کارکنان سرعت عمل بیشتری نشان می دهند </a:t>
            </a:r>
            <a:endParaRPr lang="en-US" sz="2800" b="1" dirty="0"/>
          </a:p>
          <a:p>
            <a:pPr lvl="0" algn="r" rtl="1"/>
            <a:r>
              <a:rPr lang="fa-IR" sz="2800" b="1" dirty="0">
                <a:solidFill>
                  <a:schemeClr val="tx1"/>
                </a:solidFill>
              </a:rPr>
              <a:t>حفظ تصویر مثبت </a:t>
            </a:r>
            <a:endParaRPr lang="en-US" sz="2800" b="1" dirty="0">
              <a:solidFill>
                <a:schemeClr val="tx1"/>
              </a:solidFill>
            </a:endParaRPr>
          </a:p>
          <a:p>
            <a:pPr marL="0" indent="0" algn="r" rtl="1">
              <a:buNone/>
            </a:pPr>
            <a:r>
              <a:rPr lang="fa-IR" sz="2800" b="1" dirty="0"/>
              <a:t>کارکنان معمولا بدلیل حب ذات، موفقیتهای خود را به عوامل درونی و تواناییها ومهارتهایشان، و شکستها را به به علل خارجی نسبت می دهند (گوردن 1987) </a:t>
            </a:r>
            <a:endParaRPr lang="en-US" sz="2800" b="1" dirty="0"/>
          </a:p>
        </p:txBody>
      </p:sp>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55</a:t>
            </a:fld>
            <a:endParaRPr lang="en-US" dirty="0">
              <a:solidFill>
                <a:schemeClr val="tx1"/>
              </a:solidFill>
            </a:endParaRPr>
          </a:p>
        </p:txBody>
      </p:sp>
    </p:spTree>
    <p:extLst>
      <p:ext uri="{BB962C8B-B14F-4D97-AF65-F5344CB8AC3E}">
        <p14:creationId xmlns:p14="http://schemas.microsoft.com/office/powerpoint/2010/main" val="2253467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720" y="364859"/>
            <a:ext cx="7196457" cy="1098181"/>
          </a:xfrm>
        </p:spPr>
        <p:txBody>
          <a:bodyPr>
            <a:noAutofit/>
          </a:bodyPr>
          <a:lstStyle/>
          <a:p>
            <a:pPr algn="r" rtl="1"/>
            <a:r>
              <a:rPr lang="fa-IR" sz="3200" b="1" dirty="0"/>
              <a:t>مدیریت تصویرسازی (تأثیر گذاری)</a:t>
            </a:r>
            <a:r>
              <a:rPr lang="en-US" sz="3200" dirty="0"/>
              <a:t/>
            </a:r>
            <a:br>
              <a:rPr lang="en-US" sz="3200" dirty="0"/>
            </a:br>
            <a:endParaRPr lang="en-US" sz="3200" dirty="0"/>
          </a:p>
        </p:txBody>
      </p:sp>
      <p:sp>
        <p:nvSpPr>
          <p:cNvPr id="3" name="Content Placeholder 2"/>
          <p:cNvSpPr>
            <a:spLocks noGrp="1"/>
          </p:cNvSpPr>
          <p:nvPr>
            <p:ph idx="1"/>
          </p:nvPr>
        </p:nvSpPr>
        <p:spPr>
          <a:xfrm>
            <a:off x="-1" y="1158240"/>
            <a:ext cx="11687177" cy="5699760"/>
          </a:xfrm>
        </p:spPr>
        <p:txBody>
          <a:bodyPr>
            <a:noAutofit/>
          </a:bodyPr>
          <a:lstStyle/>
          <a:p>
            <a:pPr algn="r" rtl="1"/>
            <a:r>
              <a:rPr lang="fa-IR" sz="2800" b="1" dirty="0"/>
              <a:t>مدیریت تصویرسازی یكی دیگر از جنبه های ادراكی رفتار سازمانی است. ادراك اجتماعی به این موضوع اشاره دارد كه یك فرد دیگران را چطور ادراك می كند و نظریه اسناد به فرد كمك می كند كه علل رفتار خود و دیگران را دریابد. تصویرسازی فرایندی است كه فرد آگاهانه می كوشد ادراكات دیگران را از خودش شكل داده، كنترل یا مدیریت كند</a:t>
            </a:r>
            <a:r>
              <a:rPr lang="en-US" sz="2800" b="1" dirty="0" smtClean="0"/>
              <a:t>.</a:t>
            </a:r>
            <a:endParaRPr lang="fa-IR" sz="2800" b="1" dirty="0" smtClean="0"/>
          </a:p>
          <a:p>
            <a:pPr marL="0" indent="0" algn="r" rtl="1">
              <a:buNone/>
            </a:pPr>
            <a:endParaRPr lang="en-US" sz="2800" dirty="0"/>
          </a:p>
          <a:p>
            <a:pPr algn="r" rtl="1"/>
            <a:r>
              <a:rPr lang="fa-IR" sz="2800" b="1" dirty="0"/>
              <a:t>تصویرسازی با نظریه اسناد ارتباط دارد. زیرا فرد می كوشد برای تصویر سازی، نتایج خوب را به خود و نتایج بد را به دیگران اسناد دهد. </a:t>
            </a:r>
            <a:endParaRPr lang="en-US" sz="2800" b="1" dirty="0"/>
          </a:p>
        </p:txBody>
      </p:sp>
      <p:sp>
        <p:nvSpPr>
          <p:cNvPr id="4" name="Slide Number Placeholder 3"/>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56</a:t>
            </a:fld>
            <a:endParaRPr lang="en-US" dirty="0">
              <a:solidFill>
                <a:schemeClr val="tx1"/>
              </a:solidFill>
            </a:endParaRPr>
          </a:p>
        </p:txBody>
      </p:sp>
    </p:spTree>
    <p:extLst>
      <p:ext uri="{BB962C8B-B14F-4D97-AF65-F5344CB8AC3E}">
        <p14:creationId xmlns:p14="http://schemas.microsoft.com/office/powerpoint/2010/main" val="30284649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62560"/>
            <a:ext cx="10342879" cy="6441440"/>
          </a:xfrm>
        </p:spPr>
        <p:txBody>
          <a:bodyPr>
            <a:noAutofit/>
          </a:bodyPr>
          <a:lstStyle/>
          <a:p>
            <a:pPr marL="0" indent="0" algn="r" rtl="1">
              <a:buNone/>
            </a:pPr>
            <a:r>
              <a:rPr lang="ar-SA" sz="3200" b="1" dirty="0" smtClean="0">
                <a:solidFill>
                  <a:schemeClr val="tx1"/>
                </a:solidFill>
              </a:rPr>
              <a:t>استراتژی</a:t>
            </a:r>
            <a:r>
              <a:rPr lang="fa-IR" sz="3200" b="1" dirty="0" smtClean="0">
                <a:solidFill>
                  <a:schemeClr val="tx1"/>
                </a:solidFill>
              </a:rPr>
              <a:t> </a:t>
            </a:r>
            <a:r>
              <a:rPr lang="ar-SA" sz="3200" b="1" dirty="0" smtClean="0">
                <a:solidFill>
                  <a:schemeClr val="tx1"/>
                </a:solidFill>
              </a:rPr>
              <a:t>های </a:t>
            </a:r>
            <a:r>
              <a:rPr lang="fa-IR" sz="3200" b="1" dirty="0" smtClean="0">
                <a:solidFill>
                  <a:schemeClr val="tx1"/>
                </a:solidFill>
              </a:rPr>
              <a:t>تصویر سازی </a:t>
            </a:r>
            <a:r>
              <a:rPr lang="ar-SA" sz="3200" b="1" dirty="0" smtClean="0">
                <a:solidFill>
                  <a:schemeClr val="tx1"/>
                </a:solidFill>
              </a:rPr>
              <a:t>کاهش</a:t>
            </a:r>
            <a:r>
              <a:rPr lang="ar-SA" sz="3200" dirty="0" smtClean="0">
                <a:solidFill>
                  <a:schemeClr val="tx1"/>
                </a:solidFill>
              </a:rPr>
              <a:t> </a:t>
            </a:r>
            <a:r>
              <a:rPr lang="ar-SA" sz="3200" dirty="0"/>
              <a:t>عبارتند از</a:t>
            </a:r>
            <a:r>
              <a:rPr lang="en-US" sz="3200" dirty="0"/>
              <a:t>:</a:t>
            </a:r>
            <a:br>
              <a:rPr lang="en-US" sz="3200" dirty="0"/>
            </a:br>
            <a:r>
              <a:rPr lang="en-US" sz="3200" dirty="0"/>
              <a:t> </a:t>
            </a:r>
            <a:r>
              <a:rPr lang="ar-SA" sz="3200" dirty="0"/>
              <a:t>1-توجیه / تعذیر</a:t>
            </a:r>
            <a:r>
              <a:rPr lang="en-US" sz="3200" dirty="0"/>
              <a:t>   </a:t>
            </a:r>
            <a:br>
              <a:rPr lang="en-US" sz="3200" dirty="0"/>
            </a:br>
            <a:r>
              <a:rPr lang="ar-SA" sz="3200" dirty="0"/>
              <a:t>2-معذرت خواهی</a:t>
            </a:r>
            <a:r>
              <a:rPr lang="en-US" sz="3200" dirty="0"/>
              <a:t>   </a:t>
            </a:r>
            <a:br>
              <a:rPr lang="en-US" sz="3200" dirty="0"/>
            </a:br>
            <a:r>
              <a:rPr lang="ar-SA" sz="3200" dirty="0"/>
              <a:t>3-کناره گیری </a:t>
            </a:r>
            <a:endParaRPr lang="fa-IR" sz="3200" dirty="0" smtClean="0"/>
          </a:p>
          <a:p>
            <a:pPr algn="r" rtl="1"/>
            <a:endParaRPr lang="fa-IR" sz="3200" dirty="0"/>
          </a:p>
          <a:p>
            <a:pPr marL="0" indent="0" algn="r" rtl="1">
              <a:buNone/>
            </a:pPr>
            <a:r>
              <a:rPr lang="en-US" sz="3200" dirty="0"/>
              <a:t/>
            </a:r>
            <a:br>
              <a:rPr lang="en-US" sz="3200" dirty="0"/>
            </a:br>
            <a:r>
              <a:rPr lang="ar-SA" sz="3200" b="1" dirty="0" smtClean="0">
                <a:solidFill>
                  <a:schemeClr val="tx1"/>
                </a:solidFill>
              </a:rPr>
              <a:t>استراتژی</a:t>
            </a:r>
            <a:r>
              <a:rPr lang="fa-IR" sz="3200" b="1" dirty="0" smtClean="0">
                <a:solidFill>
                  <a:schemeClr val="tx1"/>
                </a:solidFill>
              </a:rPr>
              <a:t> </a:t>
            </a:r>
            <a:r>
              <a:rPr lang="ar-SA" sz="3200" b="1" dirty="0" smtClean="0">
                <a:solidFill>
                  <a:schemeClr val="tx1"/>
                </a:solidFill>
              </a:rPr>
              <a:t>های </a:t>
            </a:r>
            <a:r>
              <a:rPr lang="fa-IR" sz="3200" b="1" dirty="0" smtClean="0">
                <a:solidFill>
                  <a:schemeClr val="tx1"/>
                </a:solidFill>
              </a:rPr>
              <a:t>تصویر سازی </a:t>
            </a:r>
            <a:r>
              <a:rPr lang="ar-SA" sz="3200" b="1" dirty="0" smtClean="0">
                <a:solidFill>
                  <a:schemeClr val="tx1"/>
                </a:solidFill>
              </a:rPr>
              <a:t>افزایش </a:t>
            </a:r>
            <a:r>
              <a:rPr lang="ar-SA" sz="3200" dirty="0"/>
              <a:t>عبارتند از</a:t>
            </a:r>
            <a:r>
              <a:rPr lang="en-US" sz="3200" dirty="0"/>
              <a:t>: </a:t>
            </a:r>
            <a:br>
              <a:rPr lang="en-US" sz="3200" dirty="0"/>
            </a:br>
            <a:r>
              <a:rPr lang="ar-SA" sz="3200" dirty="0"/>
              <a:t>1-استحقاق</a:t>
            </a:r>
            <a:r>
              <a:rPr lang="en-US" sz="3200" dirty="0"/>
              <a:t>      </a:t>
            </a:r>
            <a:br>
              <a:rPr lang="en-US" sz="3200" dirty="0"/>
            </a:br>
            <a:r>
              <a:rPr lang="ar-SA" sz="3200" dirty="0"/>
              <a:t>2-خودستایی یا افزایش</a:t>
            </a:r>
            <a:r>
              <a:rPr lang="en-US" sz="3200" dirty="0"/>
              <a:t/>
            </a:r>
            <a:br>
              <a:rPr lang="en-US" sz="3200" dirty="0"/>
            </a:br>
            <a:r>
              <a:rPr lang="ar-SA" sz="3200" dirty="0"/>
              <a:t>3-افشای مشکلات</a:t>
            </a:r>
            <a:r>
              <a:rPr lang="en-US" sz="3200" dirty="0"/>
              <a:t>   </a:t>
            </a:r>
            <a:br>
              <a:rPr lang="en-US" sz="3200" dirty="0"/>
            </a:br>
            <a:r>
              <a:rPr lang="ar-SA" sz="3200" dirty="0"/>
              <a:t>4-همراهی</a:t>
            </a:r>
            <a:endParaRPr lang="en-US" sz="3200" dirty="0"/>
          </a:p>
          <a:p>
            <a:pPr algn="r" rtl="1"/>
            <a:endParaRPr lang="en-US" sz="3200" dirty="0"/>
          </a:p>
        </p:txBody>
      </p:sp>
      <p:sp>
        <p:nvSpPr>
          <p:cNvPr id="2" name="Slide Number Placeholder 1"/>
          <p:cNvSpPr>
            <a:spLocks noGrp="1"/>
          </p:cNvSpPr>
          <p:nvPr>
            <p:ph type="sldNum" sz="quarter" idx="12"/>
          </p:nvPr>
        </p:nvSpPr>
        <p:spPr>
          <a:xfrm>
            <a:off x="11049755" y="6158230"/>
            <a:ext cx="1142245" cy="669925"/>
          </a:xfrm>
        </p:spPr>
        <p:txBody>
          <a:bodyPr/>
          <a:lstStyle/>
          <a:p>
            <a:fld id="{D57F1E4F-1CFF-5643-939E-217C01CDF565}" type="slidenum">
              <a:rPr lang="en-US" smtClean="0">
                <a:solidFill>
                  <a:schemeClr val="tx1"/>
                </a:solidFill>
              </a:rPr>
              <a:pPr/>
              <a:t>57</a:t>
            </a:fld>
            <a:endParaRPr lang="en-US" dirty="0">
              <a:solidFill>
                <a:schemeClr val="tx1"/>
              </a:solidFill>
            </a:endParaRPr>
          </a:p>
        </p:txBody>
      </p:sp>
    </p:spTree>
    <p:extLst>
      <p:ext uri="{BB962C8B-B14F-4D97-AF65-F5344CB8AC3E}">
        <p14:creationId xmlns:p14="http://schemas.microsoft.com/office/powerpoint/2010/main" val="826719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0" y="192617"/>
            <a:ext cx="8337665" cy="693209"/>
          </a:xfrm>
        </p:spPr>
        <p:txBody>
          <a:bodyPr>
            <a:noAutofit/>
          </a:bodyPr>
          <a:lstStyle/>
          <a:p>
            <a:pPr algn="r" rtl="1"/>
            <a:r>
              <a:rPr lang="fa-IR" sz="2800" b="1" dirty="0"/>
              <a:t>شناخت و ادراک از دیدگاه مدیریتی:</a:t>
            </a:r>
            <a:r>
              <a:rPr lang="en-US" sz="2800" dirty="0"/>
              <a:t/>
            </a:r>
            <a:br>
              <a:rPr lang="en-US" sz="2800" dirty="0"/>
            </a:br>
            <a:endParaRPr lang="en-US" sz="2800" dirty="0"/>
          </a:p>
        </p:txBody>
      </p:sp>
      <p:sp>
        <p:nvSpPr>
          <p:cNvPr id="3" name="Content Placeholder 2"/>
          <p:cNvSpPr>
            <a:spLocks noGrp="1"/>
          </p:cNvSpPr>
          <p:nvPr>
            <p:ph idx="1"/>
          </p:nvPr>
        </p:nvSpPr>
        <p:spPr>
          <a:xfrm>
            <a:off x="128016" y="629920"/>
            <a:ext cx="11745329" cy="6179494"/>
          </a:xfrm>
        </p:spPr>
        <p:txBody>
          <a:bodyPr>
            <a:noAutofit/>
          </a:bodyPr>
          <a:lstStyle/>
          <a:p>
            <a:pPr marL="0" lvl="0" indent="0" algn="r" rtl="1">
              <a:buNone/>
            </a:pPr>
            <a:endParaRPr lang="fa-IR" sz="2800" b="1" dirty="0" smtClean="0">
              <a:solidFill>
                <a:schemeClr val="bg1"/>
              </a:solidFill>
            </a:endParaRPr>
          </a:p>
          <a:p>
            <a:pPr marL="0" indent="0" algn="r" rtl="1">
              <a:buNone/>
            </a:pPr>
            <a:r>
              <a:rPr lang="fa-IR" sz="2800" dirty="0">
                <a:solidFill>
                  <a:schemeClr val="bg1"/>
                </a:solidFill>
              </a:rPr>
              <a:t>در سازمانهای پیشرفته برای نزدیک کردن شناخت و ادراک مدیران و کارکنان به یکدیگر، کارکنان نسبت به اموری که مدیران توجه بیشتر دارند تحت آموزش قرار می گیرند، در حقیقت مدیران شناخت و ادراک کارکنان را علاوه بر آموزش، از این راه ها شکل میدهند</a:t>
            </a:r>
            <a:r>
              <a:rPr lang="fa-IR" sz="2800" dirty="0" smtClean="0">
                <a:solidFill>
                  <a:schemeClr val="bg1"/>
                </a:solidFill>
              </a:rPr>
              <a:t>.</a:t>
            </a:r>
            <a:endParaRPr lang="fa-IR" sz="2800" b="1" dirty="0" smtClean="0">
              <a:solidFill>
                <a:schemeClr val="bg1"/>
              </a:solidFill>
            </a:endParaRPr>
          </a:p>
          <a:p>
            <a:pPr lvl="0" algn="r" rtl="1"/>
            <a:r>
              <a:rPr lang="fa-IR" sz="2800" b="1" dirty="0" smtClean="0">
                <a:solidFill>
                  <a:schemeClr val="bg1"/>
                </a:solidFill>
              </a:rPr>
              <a:t>انگیزش</a:t>
            </a:r>
            <a:r>
              <a:rPr lang="fa-IR" sz="2800" b="1" dirty="0">
                <a:solidFill>
                  <a:schemeClr val="bg1"/>
                </a:solidFill>
              </a:rPr>
              <a:t>:</a:t>
            </a:r>
            <a:r>
              <a:rPr lang="fa-IR" sz="2800" dirty="0">
                <a:solidFill>
                  <a:schemeClr val="bg1"/>
                </a:solidFill>
              </a:rPr>
              <a:t> عوامل انگیزشی (نیازهای فیزیولوژیک و اجتماعی) به نحوی طراحی میشود که توجه کارکنان به شناخت و ادراک مورد نظر مدیران جلب شود. مثلاً به کسانی پاداش داده میشود که تولید بیشتری داشته باشند. بدین ترتیب ادراک کارکنان متوجه تولید برای درآمد بیشتر میشود.</a:t>
            </a:r>
            <a:endParaRPr lang="en-US" sz="2800" dirty="0">
              <a:solidFill>
                <a:schemeClr val="bg1"/>
              </a:solidFill>
            </a:endParaRPr>
          </a:p>
          <a:p>
            <a:pPr lvl="0" algn="r" rtl="1"/>
            <a:r>
              <a:rPr lang="fa-IR" sz="2800" b="1" dirty="0">
                <a:solidFill>
                  <a:schemeClr val="bg1"/>
                </a:solidFill>
              </a:rPr>
              <a:t>اشیاء :</a:t>
            </a:r>
            <a:r>
              <a:rPr lang="fa-IR" sz="2800" dirty="0">
                <a:solidFill>
                  <a:schemeClr val="bg1"/>
                </a:solidFill>
              </a:rPr>
              <a:t>معمولاً افراد دنبال اشیاء و موقعیت هایی هستند که ارزش بیشتری برای آنها دارد. افراد هدف های مختلف و هوش و مسئولیت دارند و به موجب همین هوش و مسئولیت با محیط اطراف خود ارتباط برقرار میکنند. به هر حال محرکی که موجب ارزش بیشتر و مضاعف شود و یا به علاقه های فرد نزدیک تر باشد قبل از دفع جذب میشود.</a:t>
            </a:r>
            <a:endParaRPr lang="en-US" sz="2800" dirty="0">
              <a:solidFill>
                <a:schemeClr val="bg1"/>
              </a:solidFill>
            </a:endParaRPr>
          </a:p>
          <a:p>
            <a:pPr algn="r"/>
            <a:endParaRPr lang="en-US" sz="2800" dirty="0">
              <a:solidFill>
                <a:schemeClr val="bg1"/>
              </a:solidFill>
            </a:endParaRPr>
          </a:p>
        </p:txBody>
      </p:sp>
      <p:sp>
        <p:nvSpPr>
          <p:cNvPr id="4" name="Slide Number Placeholder 3"/>
          <p:cNvSpPr>
            <a:spLocks noGrp="1"/>
          </p:cNvSpPr>
          <p:nvPr>
            <p:ph type="sldNum" sz="quarter" idx="12"/>
          </p:nvPr>
        </p:nvSpPr>
        <p:spPr>
          <a:xfrm>
            <a:off x="11049755" y="6139489"/>
            <a:ext cx="1142245" cy="669925"/>
          </a:xfrm>
        </p:spPr>
        <p:txBody>
          <a:bodyPr/>
          <a:lstStyle/>
          <a:p>
            <a:fld id="{D57F1E4F-1CFF-5643-939E-217C01CDF565}" type="slidenum">
              <a:rPr lang="en-US" smtClean="0">
                <a:solidFill>
                  <a:schemeClr val="tx1"/>
                </a:solidFill>
              </a:rPr>
              <a:pPr/>
              <a:t>58</a:t>
            </a:fld>
            <a:endParaRPr lang="en-US" dirty="0">
              <a:solidFill>
                <a:schemeClr val="tx1"/>
              </a:solidFill>
            </a:endParaRPr>
          </a:p>
        </p:txBody>
      </p:sp>
    </p:spTree>
    <p:extLst>
      <p:ext uri="{BB962C8B-B14F-4D97-AF65-F5344CB8AC3E}">
        <p14:creationId xmlns:p14="http://schemas.microsoft.com/office/powerpoint/2010/main" val="4543410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816265"/>
            <a:ext cx="5591897" cy="611908"/>
          </a:xfrm>
        </p:spPr>
        <p:txBody>
          <a:bodyPr>
            <a:normAutofit fontScale="90000"/>
          </a:bodyPr>
          <a:lstStyle/>
          <a:p>
            <a:r>
              <a:rPr lang="fa-IR" b="1" dirty="0"/>
              <a:t>مدیران و خود شناسی:</a:t>
            </a:r>
            <a:r>
              <a:rPr lang="fa-IR" dirty="0"/>
              <a:t> </a:t>
            </a:r>
            <a:endParaRPr lang="en-US" dirty="0"/>
          </a:p>
        </p:txBody>
      </p:sp>
      <p:sp>
        <p:nvSpPr>
          <p:cNvPr id="3" name="Content Placeholder 2"/>
          <p:cNvSpPr>
            <a:spLocks noGrp="1"/>
          </p:cNvSpPr>
          <p:nvPr>
            <p:ph idx="1"/>
          </p:nvPr>
        </p:nvSpPr>
        <p:spPr>
          <a:xfrm>
            <a:off x="162560" y="1871209"/>
            <a:ext cx="10953606" cy="4072852"/>
          </a:xfrm>
        </p:spPr>
        <p:txBody>
          <a:bodyPr>
            <a:normAutofit/>
          </a:bodyPr>
          <a:lstStyle/>
          <a:p>
            <a:pPr algn="r" rtl="1"/>
            <a:r>
              <a:rPr lang="fa-IR" sz="3200" dirty="0">
                <a:solidFill>
                  <a:schemeClr val="bg1"/>
                </a:solidFill>
              </a:rPr>
              <a:t>در ادبیات مدیریت، خودشناسی به شناخت خویش، پی بردن به شخصیت خود، کنترل اعمال و افکار و تسلط بر رفتار دلالت دارد. خودشناسی همواره به عنوان یکی از مهارت های ضروری و سرنوشت ساز برای موفقیت مدیران توصیه شده است. به طوری که بسیاری از شرکتهای چند ملیتی، موضوع خویشتن شناسی را جزء اساسی ترین دوره های آموزشی خود قرار داده اند. </a:t>
            </a:r>
            <a:endParaRPr lang="en-US" sz="3200" dirty="0">
              <a:solidFill>
                <a:schemeClr val="bg1"/>
              </a:solidFill>
            </a:endParaRPr>
          </a:p>
        </p:txBody>
      </p:sp>
      <p:sp>
        <p:nvSpPr>
          <p:cNvPr id="4" name="Slide Number Placeholder 3"/>
          <p:cNvSpPr>
            <a:spLocks noGrp="1"/>
          </p:cNvSpPr>
          <p:nvPr>
            <p:ph type="sldNum" sz="quarter" idx="12"/>
          </p:nvPr>
        </p:nvSpPr>
        <p:spPr>
          <a:xfrm>
            <a:off x="10953606" y="6092774"/>
            <a:ext cx="1142245" cy="669925"/>
          </a:xfrm>
        </p:spPr>
        <p:txBody>
          <a:bodyPr/>
          <a:lstStyle/>
          <a:p>
            <a:fld id="{D57F1E4F-1CFF-5643-939E-217C01CDF565}" type="slidenum">
              <a:rPr lang="en-US" smtClean="0">
                <a:solidFill>
                  <a:schemeClr val="tx1"/>
                </a:solidFill>
              </a:rPr>
              <a:pPr/>
              <a:t>59</a:t>
            </a:fld>
            <a:endParaRPr lang="en-US" dirty="0">
              <a:solidFill>
                <a:schemeClr val="tx1"/>
              </a:solidFill>
            </a:endParaRPr>
          </a:p>
        </p:txBody>
      </p:sp>
    </p:spTree>
    <p:extLst>
      <p:ext uri="{BB962C8B-B14F-4D97-AF65-F5344CB8AC3E}">
        <p14:creationId xmlns:p14="http://schemas.microsoft.com/office/powerpoint/2010/main" val="2134751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577" y="0"/>
            <a:ext cx="4940123" cy="1507067"/>
          </a:xfrm>
        </p:spPr>
        <p:txBody>
          <a:bodyPr>
            <a:normAutofit/>
          </a:bodyPr>
          <a:lstStyle/>
          <a:p>
            <a:pPr algn="r" rtl="1"/>
            <a:r>
              <a:rPr lang="fa-IR" sz="4400" b="1" dirty="0"/>
              <a:t>تئوری ادراک</a:t>
            </a:r>
            <a:r>
              <a:rPr lang="fa-IR" sz="4400" b="1" dirty="0" smtClean="0"/>
              <a:t>:</a:t>
            </a:r>
            <a:endParaRPr lang="en-US" sz="4400" dirty="0">
              <a:latin typeface="IRTitr" panose="02000506000000020002" pitchFamily="2" charset="-78"/>
              <a:cs typeface="IRTitr" panose="02000506000000020002" pitchFamily="2" charset="-78"/>
            </a:endParaRPr>
          </a:p>
        </p:txBody>
      </p:sp>
      <p:sp>
        <p:nvSpPr>
          <p:cNvPr id="3" name="Content Placeholder 2"/>
          <p:cNvSpPr>
            <a:spLocks noGrp="1"/>
          </p:cNvSpPr>
          <p:nvPr>
            <p:ph sz="half" idx="1"/>
          </p:nvPr>
        </p:nvSpPr>
        <p:spPr/>
        <p:txBody>
          <a:bodyPr>
            <a:noAutofit/>
          </a:bodyPr>
          <a:lstStyle/>
          <a:p>
            <a:pPr marL="0" indent="0" algn="r" rtl="1">
              <a:buNone/>
            </a:pPr>
            <a:endParaRPr lang="en-US" sz="2800" dirty="0"/>
          </a:p>
          <a:p>
            <a:pPr marL="0" lvl="0" indent="0" algn="r" rtl="1">
              <a:buNone/>
            </a:pPr>
            <a:endParaRPr lang="en-US" sz="2800" b="1" dirty="0">
              <a:solidFill>
                <a:schemeClr val="bg1"/>
              </a:solidFill>
              <a:cs typeface="B Mitra" panose="00000400000000000000" pitchFamily="2" charset="-78"/>
            </a:endParaRPr>
          </a:p>
        </p:txBody>
      </p:sp>
      <p:sp>
        <p:nvSpPr>
          <p:cNvPr id="5" name="Content Placeholder 4"/>
          <p:cNvSpPr>
            <a:spLocks noGrp="1"/>
          </p:cNvSpPr>
          <p:nvPr>
            <p:ph sz="half" idx="2"/>
          </p:nvPr>
        </p:nvSpPr>
        <p:spPr>
          <a:xfrm>
            <a:off x="33866" y="3632548"/>
            <a:ext cx="11547834" cy="2870200"/>
          </a:xfrm>
        </p:spPr>
        <p:txBody>
          <a:bodyPr>
            <a:normAutofit/>
          </a:bodyPr>
          <a:lstStyle/>
          <a:p>
            <a:pPr algn="r"/>
            <a:endParaRPr lang="en-US" sz="3200" b="1" dirty="0" smtClean="0">
              <a:solidFill>
                <a:schemeClr val="bg1"/>
              </a:solidFill>
            </a:endParaRPr>
          </a:p>
          <a:p>
            <a:pPr marL="0" indent="0" algn="r">
              <a:buNone/>
            </a:pPr>
            <a:r>
              <a:rPr lang="fa-IR" sz="3200" b="1" dirty="0" smtClean="0">
                <a:solidFill>
                  <a:schemeClr val="bg1"/>
                </a:solidFill>
              </a:rPr>
              <a:t>در </a:t>
            </a:r>
            <a:r>
              <a:rPr lang="fa-IR" sz="3200" b="1" dirty="0">
                <a:solidFill>
                  <a:schemeClr val="bg1"/>
                </a:solidFill>
              </a:rPr>
              <a:t>دنیای کنونی افراد در معرض انبوه اطلاعات قرار دارند، اغلب در برابر وضعیت ها یا رخدادها واکنشهای متفاوتی از خود نشان میدهند و هرکس مایل است نظر خودش را درست بداند، در واقع هرکس دنیا را با دیدگان متفاوتی می بیند.</a:t>
            </a:r>
            <a:endParaRPr lang="en-US" sz="3200" b="1" dirty="0">
              <a:solidFill>
                <a:schemeClr val="bg1"/>
              </a:solidFill>
            </a:endParaRPr>
          </a:p>
          <a:p>
            <a:pPr algn="r"/>
            <a:endParaRPr lang="en-US" sz="24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457863" cy="3632548"/>
          </a:xfrm>
          <a:prstGeom prst="rect">
            <a:avLst/>
          </a:prstGeom>
          <a:effectLst>
            <a:glow rad="12700">
              <a:schemeClr val="tx2">
                <a:alpha val="40000"/>
              </a:schemeClr>
            </a:glow>
            <a:softEdge rad="63500"/>
          </a:effectLst>
        </p:spPr>
      </p:pic>
      <p:sp>
        <p:nvSpPr>
          <p:cNvPr id="7" name="Title 1"/>
          <p:cNvSpPr txBox="1">
            <a:spLocks/>
          </p:cNvSpPr>
          <p:nvPr/>
        </p:nvSpPr>
        <p:spPr>
          <a:xfrm>
            <a:off x="6457862" y="1921933"/>
            <a:ext cx="5622385" cy="1507067"/>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a-IR" sz="4400" b="1" dirty="0">
                <a:solidFill>
                  <a:srgbClr val="FFFF00"/>
                </a:solidFill>
              </a:rPr>
              <a:t>هرکسی از ظن خود شد یار </a:t>
            </a:r>
            <a:r>
              <a:rPr lang="fa-IR" sz="4400" b="1" dirty="0" smtClean="0">
                <a:solidFill>
                  <a:srgbClr val="FFFF00"/>
                </a:solidFill>
              </a:rPr>
              <a:t>من</a:t>
            </a:r>
          </a:p>
          <a:p>
            <a:pPr algn="r"/>
            <a:r>
              <a:rPr lang="fa-IR" sz="4400" b="1" dirty="0" smtClean="0">
                <a:solidFill>
                  <a:srgbClr val="FFFF00"/>
                </a:solidFill>
              </a:rPr>
              <a:t> </a:t>
            </a:r>
            <a:endParaRPr lang="en-US" sz="4400" b="1" dirty="0">
              <a:solidFill>
                <a:srgbClr val="FFFF00"/>
              </a:solidFill>
            </a:endParaRPr>
          </a:p>
          <a:p>
            <a:pPr algn="r"/>
            <a:r>
              <a:rPr lang="fa-IR" sz="4400" b="1" dirty="0">
                <a:solidFill>
                  <a:srgbClr val="FFFF00"/>
                </a:solidFill>
              </a:rPr>
              <a:t>از درون من نجست اسرار من</a:t>
            </a:r>
            <a:endParaRPr lang="fa-IR" sz="4400" dirty="0">
              <a:solidFill>
                <a:srgbClr val="FFFF00"/>
              </a:solidFill>
            </a:endParaRPr>
          </a:p>
        </p:txBody>
      </p:sp>
      <p:sp>
        <p:nvSpPr>
          <p:cNvPr id="4" name="Slide Number Placeholder 3"/>
          <p:cNvSpPr>
            <a:spLocks noGrp="1"/>
          </p:cNvSpPr>
          <p:nvPr>
            <p:ph type="sldNum" sz="quarter" idx="12"/>
          </p:nvPr>
        </p:nvSpPr>
        <p:spPr>
          <a:xfrm>
            <a:off x="10938002" y="6040785"/>
            <a:ext cx="1142245" cy="669925"/>
          </a:xfrm>
        </p:spPr>
        <p:txBody>
          <a:bodyPr/>
          <a:lstStyle/>
          <a:p>
            <a:fld id="{D57F1E4F-1CFF-5643-939E-217C01CDF565}" type="slidenum">
              <a:rPr lang="en-US" smtClean="0">
                <a:solidFill>
                  <a:schemeClr val="tx1"/>
                </a:solidFill>
              </a:rPr>
              <a:pPr/>
              <a:t>6</a:t>
            </a:fld>
            <a:endParaRPr lang="en-US" dirty="0">
              <a:solidFill>
                <a:schemeClr val="tx1"/>
              </a:solidFill>
            </a:endParaRPr>
          </a:p>
        </p:txBody>
      </p:sp>
      <p:sp>
        <p:nvSpPr>
          <p:cNvPr id="8" name="5-Point Star 7"/>
          <p:cNvSpPr/>
          <p:nvPr/>
        </p:nvSpPr>
        <p:spPr>
          <a:xfrm>
            <a:off x="203200" y="6410960"/>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45484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69" y="1067117"/>
            <a:ext cx="11446727" cy="5455920"/>
          </a:xfrm>
        </p:spPr>
        <p:txBody>
          <a:bodyPr>
            <a:noAutofit/>
          </a:bodyPr>
          <a:lstStyle/>
          <a:p>
            <a:pPr lvl="0" algn="r" rtl="1"/>
            <a:r>
              <a:rPr lang="fa-IR" sz="2800" b="1" dirty="0" smtClean="0">
                <a:solidFill>
                  <a:schemeClr val="bg1"/>
                </a:solidFill>
                <a:cs typeface="B Mitra" panose="00000400000000000000" pitchFamily="2" charset="-78"/>
              </a:rPr>
              <a:t>مدیران </a:t>
            </a:r>
            <a:r>
              <a:rPr lang="fa-IR" sz="2800" b="1" dirty="0">
                <a:solidFill>
                  <a:schemeClr val="bg1"/>
                </a:solidFill>
                <a:cs typeface="B Mitra" panose="00000400000000000000" pitchFamily="2" charset="-78"/>
              </a:rPr>
              <a:t>از استعدادهای بالقوه </a:t>
            </a:r>
            <a:r>
              <a:rPr lang="fa-IR" sz="2800" b="1" dirty="0" smtClean="0">
                <a:solidFill>
                  <a:schemeClr val="bg1"/>
                </a:solidFill>
                <a:cs typeface="B Mitra" panose="00000400000000000000" pitchFamily="2" charset="-78"/>
              </a:rPr>
              <a:t>خود، </a:t>
            </a:r>
            <a:r>
              <a:rPr lang="fa-IR" sz="2800" b="1" dirty="0">
                <a:solidFill>
                  <a:schemeClr val="bg1"/>
                </a:solidFill>
                <a:cs typeface="B Mitra" panose="00000400000000000000" pitchFamily="2" charset="-78"/>
              </a:rPr>
              <a:t>آگاهی مییابند و می توانند آنها را تقویت کنند.</a:t>
            </a:r>
            <a:endParaRPr lang="en-US" sz="2800" b="1" dirty="0">
              <a:solidFill>
                <a:schemeClr val="bg1"/>
              </a:solidFill>
              <a:cs typeface="B Mitra" panose="00000400000000000000" pitchFamily="2" charset="-78"/>
            </a:endParaRPr>
          </a:p>
          <a:p>
            <a:pPr lvl="0" algn="r" rtl="1"/>
            <a:r>
              <a:rPr lang="fa-IR" sz="2800" b="1" dirty="0">
                <a:solidFill>
                  <a:schemeClr val="bg1"/>
                </a:solidFill>
                <a:cs typeface="B Mitra" panose="00000400000000000000" pitchFamily="2" charset="-78"/>
              </a:rPr>
              <a:t>کار رهبری دشوار است، لذا تسلط بر خویشتن برای رهبر ضرورتی اساسی دارد.</a:t>
            </a:r>
            <a:endParaRPr lang="en-US" sz="2800" b="1" dirty="0">
              <a:solidFill>
                <a:schemeClr val="bg1"/>
              </a:solidFill>
              <a:cs typeface="B Mitra" panose="00000400000000000000" pitchFamily="2" charset="-78"/>
            </a:endParaRPr>
          </a:p>
          <a:p>
            <a:pPr lvl="0" algn="r" rtl="1"/>
            <a:r>
              <a:rPr lang="fa-IR" sz="2800" b="1" dirty="0">
                <a:solidFill>
                  <a:schemeClr val="bg1"/>
                </a:solidFill>
                <a:cs typeface="B Mitra" panose="00000400000000000000" pitchFamily="2" charset="-78"/>
              </a:rPr>
              <a:t>آگاهی از خود، درک دیگران را آسانتر میکند، حتی موجب درک چگونگی تفاوت های افراد میشود که این برای استفاده موثر از افراد ضروری است.</a:t>
            </a:r>
            <a:endParaRPr lang="en-US" sz="2800" b="1" dirty="0">
              <a:solidFill>
                <a:schemeClr val="bg1"/>
              </a:solidFill>
              <a:cs typeface="B Mitra" panose="00000400000000000000" pitchFamily="2" charset="-78"/>
            </a:endParaRPr>
          </a:p>
          <a:p>
            <a:pPr lvl="0" algn="r" rtl="1"/>
            <a:r>
              <a:rPr lang="fa-IR" sz="2800" b="1" dirty="0">
                <a:solidFill>
                  <a:schemeClr val="bg1"/>
                </a:solidFill>
                <a:cs typeface="B Mitra" panose="00000400000000000000" pitchFamily="2" charset="-78"/>
              </a:rPr>
              <a:t>مدیران بر اثر درک خویشتن، پیچیدگی های فکری و ادراکی بیشتری کسب میکنند.</a:t>
            </a:r>
            <a:endParaRPr lang="en-US" sz="2800" b="1" dirty="0">
              <a:solidFill>
                <a:schemeClr val="bg1"/>
              </a:solidFill>
              <a:cs typeface="B Mitra" panose="00000400000000000000" pitchFamily="2" charset="-78"/>
            </a:endParaRPr>
          </a:p>
          <a:p>
            <a:pPr lvl="0" algn="r" rtl="1"/>
            <a:r>
              <a:rPr lang="fa-IR" sz="2800" b="1" dirty="0">
                <a:solidFill>
                  <a:schemeClr val="bg1"/>
                </a:solidFill>
                <a:cs typeface="B Mitra" panose="00000400000000000000" pitchFamily="2" charset="-78"/>
              </a:rPr>
              <a:t>شناخت از خود و دیگران، برای کاهش تنش های موجود در روابط انسانی، سوء تفاهمات و کشمکش ها موثر است.</a:t>
            </a:r>
            <a:endParaRPr lang="en-US" sz="2800" b="1" dirty="0">
              <a:solidFill>
                <a:schemeClr val="bg1"/>
              </a:solidFill>
              <a:cs typeface="B Mitra" panose="00000400000000000000" pitchFamily="2" charset="-78"/>
            </a:endParaRPr>
          </a:p>
          <a:p>
            <a:pPr lvl="0" algn="r" rtl="1"/>
            <a:r>
              <a:rPr lang="fa-IR" sz="2800" b="1" dirty="0">
                <a:solidFill>
                  <a:schemeClr val="bg1"/>
                </a:solidFill>
                <a:cs typeface="B Mitra" panose="00000400000000000000" pitchFamily="2" charset="-78"/>
              </a:rPr>
              <a:t>خویشتن شناسی، بهبود روابط، تقویت اعتماد متقابل و افزایش همدردی با دیگران را موجب میشود</a:t>
            </a:r>
            <a:r>
              <a:rPr lang="fa-IR" sz="2800" b="1" dirty="0" smtClean="0">
                <a:solidFill>
                  <a:schemeClr val="bg1"/>
                </a:solidFill>
                <a:cs typeface="B Mitra" panose="00000400000000000000" pitchFamily="2" charset="-78"/>
              </a:rPr>
              <a:t>.</a:t>
            </a:r>
          </a:p>
          <a:p>
            <a:pPr algn="r" rtl="1"/>
            <a:r>
              <a:rPr lang="fa-IR" sz="2800" b="1" dirty="0">
                <a:solidFill>
                  <a:schemeClr val="bg1"/>
                </a:solidFill>
                <a:cs typeface="B Mitra" panose="00000400000000000000" pitchFamily="2" charset="-78"/>
              </a:rPr>
              <a:t>مدیران با خود آگاهی میتوانند به رشد شخصیت خود کمک کنند، همچنانکه یکی از دانشمندان میگوید: صداقت واقعی انسان با خود، بهترین تلاش برای رشد شخصیت است</a:t>
            </a:r>
            <a:r>
              <a:rPr lang="fa-IR" sz="2800" b="1" dirty="0" smtClean="0">
                <a:solidFill>
                  <a:schemeClr val="bg1"/>
                </a:solidFill>
                <a:cs typeface="B Mitra" panose="00000400000000000000" pitchFamily="2" charset="-78"/>
              </a:rPr>
              <a:t>.</a:t>
            </a:r>
            <a:endParaRPr lang="en-US" sz="2800" b="1" dirty="0">
              <a:solidFill>
                <a:schemeClr val="bg1"/>
              </a:solidFill>
              <a:cs typeface="B Mitra" panose="00000400000000000000" pitchFamily="2" charset="-78"/>
            </a:endParaRPr>
          </a:p>
        </p:txBody>
      </p:sp>
      <p:sp>
        <p:nvSpPr>
          <p:cNvPr id="2" name="Slide Number Placeholder 1"/>
          <p:cNvSpPr>
            <a:spLocks noGrp="1"/>
          </p:cNvSpPr>
          <p:nvPr>
            <p:ph type="sldNum" sz="quarter" idx="12"/>
          </p:nvPr>
        </p:nvSpPr>
        <p:spPr>
          <a:xfrm>
            <a:off x="11049755" y="6188075"/>
            <a:ext cx="1142245" cy="669925"/>
          </a:xfrm>
        </p:spPr>
        <p:txBody>
          <a:bodyPr/>
          <a:lstStyle/>
          <a:p>
            <a:fld id="{D57F1E4F-1CFF-5643-939E-217C01CDF565}" type="slidenum">
              <a:rPr lang="en-US" smtClean="0">
                <a:solidFill>
                  <a:schemeClr val="tx1"/>
                </a:solidFill>
              </a:rPr>
              <a:pPr/>
              <a:t>60</a:t>
            </a:fld>
            <a:endParaRPr lang="en-US" dirty="0">
              <a:solidFill>
                <a:schemeClr val="tx1"/>
              </a:solidFill>
            </a:endParaRPr>
          </a:p>
        </p:txBody>
      </p:sp>
      <p:sp>
        <p:nvSpPr>
          <p:cNvPr id="4" name="Title 1"/>
          <p:cNvSpPr>
            <a:spLocks noGrp="1"/>
          </p:cNvSpPr>
          <p:nvPr>
            <p:ph type="title"/>
          </p:nvPr>
        </p:nvSpPr>
        <p:spPr>
          <a:xfrm>
            <a:off x="3840480" y="142241"/>
            <a:ext cx="7847417" cy="870295"/>
          </a:xfrm>
        </p:spPr>
        <p:txBody>
          <a:bodyPr>
            <a:noAutofit/>
          </a:bodyPr>
          <a:lstStyle/>
          <a:p>
            <a:pPr algn="r" rtl="1"/>
            <a:r>
              <a:rPr lang="fa-IR" sz="2800" b="1" dirty="0" smtClean="0"/>
              <a:t>آثار مهم خود شناسی مدیران:</a:t>
            </a:r>
            <a:r>
              <a:rPr lang="fa-IR" sz="2800" dirty="0" smtClean="0"/>
              <a:t> </a:t>
            </a:r>
            <a:endParaRPr lang="en-US" sz="2800" dirty="0"/>
          </a:p>
        </p:txBody>
      </p:sp>
    </p:spTree>
    <p:extLst>
      <p:ext uri="{BB962C8B-B14F-4D97-AF65-F5344CB8AC3E}">
        <p14:creationId xmlns:p14="http://schemas.microsoft.com/office/powerpoint/2010/main" val="3848653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71728"/>
            <a:ext cx="11505444" cy="5986272"/>
          </a:xfrm>
        </p:spPr>
        <p:txBody>
          <a:bodyPr>
            <a:normAutofit/>
          </a:bodyPr>
          <a:lstStyle/>
          <a:p>
            <a:pPr algn="r" rtl="1"/>
            <a:r>
              <a:rPr lang="fa-IR" sz="3200" b="1" dirty="0">
                <a:solidFill>
                  <a:schemeClr val="tx1"/>
                </a:solidFill>
                <a:cs typeface="B Mitra" panose="00000400000000000000" pitchFamily="2" charset="-78"/>
              </a:rPr>
              <a:t>لغت نامه الکترونیک واژه یاب- دهخدا (</a:t>
            </a:r>
            <a:r>
              <a:rPr lang="en-US" sz="3200" b="1" dirty="0">
                <a:solidFill>
                  <a:schemeClr val="tx1"/>
                </a:solidFill>
                <a:cs typeface="B Mitra" panose="00000400000000000000" pitchFamily="2" charset="-78"/>
              </a:rPr>
              <a:t>Vajehyab.com</a:t>
            </a:r>
            <a:r>
              <a:rPr lang="fa-IR" sz="3200" b="1" dirty="0">
                <a:solidFill>
                  <a:schemeClr val="tx1"/>
                </a:solidFill>
                <a:cs typeface="B Mitra" panose="00000400000000000000" pitchFamily="2" charset="-78"/>
              </a:rPr>
              <a:t>)</a:t>
            </a:r>
            <a:endParaRPr lang="en-US" sz="3200" b="1" dirty="0">
              <a:solidFill>
                <a:schemeClr val="tx1"/>
              </a:solidFill>
              <a:cs typeface="B Mitra" panose="00000400000000000000" pitchFamily="2" charset="-78"/>
            </a:endParaRPr>
          </a:p>
          <a:p>
            <a:pPr lvl="0" algn="r" rtl="1"/>
            <a:r>
              <a:rPr lang="fa-IR" sz="3200" dirty="0" smtClean="0">
                <a:solidFill>
                  <a:schemeClr val="tx1"/>
                </a:solidFill>
                <a:cs typeface="B Mitra" panose="00000400000000000000" pitchFamily="2" charset="-78"/>
              </a:rPr>
              <a:t>روانشناسی احساس وادراک،تالیف دکترمحمود ایروانی ومحمد کریم خداپناهی</a:t>
            </a:r>
            <a:endParaRPr lang="en-US" sz="3200" dirty="0" smtClean="0">
              <a:solidFill>
                <a:schemeClr val="tx1"/>
              </a:solidFill>
              <a:cs typeface="B Mitra" panose="00000400000000000000" pitchFamily="2" charset="-78"/>
            </a:endParaRPr>
          </a:p>
          <a:p>
            <a:pPr lvl="0" algn="r" rtl="1"/>
            <a:r>
              <a:rPr lang="fa-IR" sz="3200" dirty="0" smtClean="0">
                <a:solidFill>
                  <a:schemeClr val="tx1"/>
                </a:solidFill>
                <a:cs typeface="B Mitra" panose="00000400000000000000" pitchFamily="2" charset="-78"/>
              </a:rPr>
              <a:t>مبانی </a:t>
            </a:r>
            <a:r>
              <a:rPr lang="fa-IR" sz="3200" dirty="0">
                <a:solidFill>
                  <a:schemeClr val="tx1"/>
                </a:solidFill>
                <a:cs typeface="B Mitra" panose="00000400000000000000" pitchFamily="2" charset="-78"/>
              </a:rPr>
              <a:t>مدیریت رفتار سازمانی ، دکتر علی رضائیان</a:t>
            </a:r>
            <a:endParaRPr lang="en-US" sz="3200" dirty="0">
              <a:solidFill>
                <a:schemeClr val="tx1"/>
              </a:solidFill>
              <a:cs typeface="B Mitra" panose="00000400000000000000" pitchFamily="2" charset="-78"/>
            </a:endParaRPr>
          </a:p>
          <a:p>
            <a:pPr lvl="0" algn="r" rtl="1"/>
            <a:r>
              <a:rPr lang="fa-IR" sz="3200" dirty="0">
                <a:solidFill>
                  <a:schemeClr val="tx1"/>
                </a:solidFill>
                <a:cs typeface="B Mitra" panose="00000400000000000000" pitchFamily="2" charset="-78"/>
              </a:rPr>
              <a:t>مبانی فلسفی  وتئوریهای رهبری و رفتار سازمانی ، دکتر سید علی اکبر افجه</a:t>
            </a:r>
            <a:endParaRPr lang="en-US" sz="3200" dirty="0">
              <a:solidFill>
                <a:schemeClr val="tx1"/>
              </a:solidFill>
              <a:cs typeface="B Mitra" panose="00000400000000000000" pitchFamily="2" charset="-78"/>
            </a:endParaRPr>
          </a:p>
          <a:p>
            <a:pPr lvl="0" algn="r" rtl="1"/>
            <a:r>
              <a:rPr lang="fa-IR" sz="3200" dirty="0">
                <a:solidFill>
                  <a:schemeClr val="tx1"/>
                </a:solidFill>
                <a:cs typeface="B Mitra" panose="00000400000000000000" pitchFamily="2" charset="-78"/>
              </a:rPr>
              <a:t>رفتار سازمانی ، مورهد و گریفین ، ترجمه ی دکتر سید مهدی الوانی و دکتر غلامرضا معمارزاده</a:t>
            </a:r>
            <a:endParaRPr lang="en-US" sz="3200" dirty="0">
              <a:solidFill>
                <a:schemeClr val="tx1"/>
              </a:solidFill>
              <a:cs typeface="B Mitra" panose="00000400000000000000" pitchFamily="2" charset="-78"/>
            </a:endParaRPr>
          </a:p>
          <a:p>
            <a:pPr lvl="0" algn="r" rtl="1"/>
            <a:r>
              <a:rPr lang="fa-IR" sz="3200" dirty="0">
                <a:solidFill>
                  <a:schemeClr val="tx1"/>
                </a:solidFill>
                <a:cs typeface="B Mitra" panose="00000400000000000000" pitchFamily="2" charset="-78"/>
              </a:rPr>
              <a:t>مبانی رفتار سازمانی ، استیفن پی.رابینز ، ترجمه ی دکتر علی پارسائیان و دکتر سید محمد اعرابی </a:t>
            </a:r>
            <a:endParaRPr lang="en-US" sz="3200" dirty="0">
              <a:solidFill>
                <a:schemeClr val="tx1"/>
              </a:solidFill>
              <a:cs typeface="B Mitra" panose="00000400000000000000" pitchFamily="2" charset="-78"/>
            </a:endParaRPr>
          </a:p>
          <a:p>
            <a:pPr lvl="0" algn="r" rtl="1"/>
            <a:r>
              <a:rPr lang="fa-IR" sz="3200" dirty="0">
                <a:solidFill>
                  <a:schemeClr val="tx1"/>
                </a:solidFill>
                <a:cs typeface="B Mitra" panose="00000400000000000000" pitchFamily="2" charset="-78"/>
              </a:rPr>
              <a:t>رفتارسازمانی ، فرد لوتانز ، ترجمه ی دکتر غلامعلی سرمدی </a:t>
            </a:r>
            <a:endParaRPr lang="en-US" sz="3200" dirty="0">
              <a:solidFill>
                <a:schemeClr val="tx1"/>
              </a:solidFill>
              <a:cs typeface="B Mitra" panose="00000400000000000000" pitchFamily="2" charset="-78"/>
            </a:endParaRPr>
          </a:p>
          <a:p>
            <a:pPr lvl="0" algn="r" rtl="1"/>
            <a:r>
              <a:rPr lang="fa-IR" sz="3200" dirty="0">
                <a:solidFill>
                  <a:schemeClr val="tx1"/>
                </a:solidFill>
                <a:cs typeface="B Mitra" panose="00000400000000000000" pitchFamily="2" charset="-78"/>
              </a:rPr>
              <a:t>مقاله“ادراک“ حسین جعفری با راهنمایی دکتر </a:t>
            </a:r>
            <a:r>
              <a:rPr lang="fa-IR" sz="3200" dirty="0" smtClean="0">
                <a:solidFill>
                  <a:schemeClr val="tx1"/>
                </a:solidFill>
                <a:cs typeface="B Mitra" panose="00000400000000000000" pitchFamily="2" charset="-78"/>
              </a:rPr>
              <a:t>انصار</a:t>
            </a:r>
            <a:endParaRPr lang="en-US" sz="2400" dirty="0"/>
          </a:p>
        </p:txBody>
      </p:sp>
      <p:sp>
        <p:nvSpPr>
          <p:cNvPr id="4" name="Slide Number Placeholder 3"/>
          <p:cNvSpPr>
            <a:spLocks noGrp="1"/>
          </p:cNvSpPr>
          <p:nvPr>
            <p:ph type="sldNum" sz="quarter" idx="12"/>
          </p:nvPr>
        </p:nvSpPr>
        <p:spPr>
          <a:xfrm>
            <a:off x="10934321" y="6188075"/>
            <a:ext cx="1142245" cy="669925"/>
          </a:xfrm>
        </p:spPr>
        <p:txBody>
          <a:bodyPr/>
          <a:lstStyle/>
          <a:p>
            <a:fld id="{D57F1E4F-1CFF-5643-939E-217C01CDF565}" type="slidenum">
              <a:rPr lang="en-US" smtClean="0">
                <a:solidFill>
                  <a:schemeClr val="tx1"/>
                </a:solidFill>
              </a:rPr>
              <a:pPr/>
              <a:t>61</a:t>
            </a:fld>
            <a:endParaRPr lang="en-US" dirty="0">
              <a:solidFill>
                <a:schemeClr val="tx1"/>
              </a:solidFill>
            </a:endParaRPr>
          </a:p>
        </p:txBody>
      </p:sp>
      <p:sp>
        <p:nvSpPr>
          <p:cNvPr id="5" name="Title 1"/>
          <p:cNvSpPr>
            <a:spLocks noGrp="1"/>
          </p:cNvSpPr>
          <p:nvPr>
            <p:ph type="title"/>
          </p:nvPr>
        </p:nvSpPr>
        <p:spPr>
          <a:xfrm>
            <a:off x="3481168" y="208097"/>
            <a:ext cx="7847417" cy="663631"/>
          </a:xfrm>
        </p:spPr>
        <p:txBody>
          <a:bodyPr>
            <a:noAutofit/>
          </a:bodyPr>
          <a:lstStyle/>
          <a:p>
            <a:pPr algn="r" rtl="1"/>
            <a:r>
              <a:rPr lang="fa-IR" sz="4000" b="1" dirty="0" smtClean="0">
                <a:cs typeface="B Mitra" panose="00000400000000000000" pitchFamily="2" charset="-78"/>
              </a:rPr>
              <a:t>مآخذ: </a:t>
            </a:r>
            <a:endParaRPr lang="en-US" sz="4000" b="1" dirty="0">
              <a:cs typeface="B Mitra" panose="00000400000000000000" pitchFamily="2" charset="-78"/>
            </a:endParaRPr>
          </a:p>
        </p:txBody>
      </p:sp>
    </p:spTree>
    <p:extLst>
      <p:ext uri="{BB962C8B-B14F-4D97-AF65-F5344CB8AC3E}">
        <p14:creationId xmlns:p14="http://schemas.microsoft.com/office/powerpoint/2010/main" val="3456117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0896"/>
            <a:ext cx="11804073" cy="6382512"/>
          </a:xfrm>
        </p:spPr>
        <p:txBody>
          <a:bodyPr>
            <a:noAutofit/>
          </a:bodyPr>
          <a:lstStyle/>
          <a:p>
            <a:pPr lvl="0" algn="r" rtl="1"/>
            <a:r>
              <a:rPr lang="fa-IR" sz="2800" b="1" dirty="0" smtClean="0">
                <a:solidFill>
                  <a:schemeClr val="tx1"/>
                </a:solidFill>
                <a:cs typeface="B Mitra" panose="00000400000000000000" pitchFamily="2" charset="-78"/>
              </a:rPr>
              <a:t>سایت </a:t>
            </a:r>
            <a:r>
              <a:rPr lang="fa-IR" sz="2800" b="1" dirty="0">
                <a:solidFill>
                  <a:schemeClr val="tx1"/>
                </a:solidFill>
                <a:cs typeface="B Mitra" panose="00000400000000000000" pitchFamily="2" charset="-78"/>
              </a:rPr>
              <a:t>اینترنتی ایران داک – مقالات رایگان- ادراک و سازمان ادراکی، آدرس اینترنتی (</a:t>
            </a:r>
            <a:r>
              <a:rPr lang="en-US" sz="2800" b="1" u="sng" dirty="0">
                <a:solidFill>
                  <a:schemeClr val="tx1"/>
                </a:solidFill>
                <a:cs typeface="B Mitra" panose="00000400000000000000" pitchFamily="2" charset="-78"/>
                <a:hlinkClick r:id="rId2"/>
              </a:rPr>
              <a:t>http://www.iran-doc.com</a:t>
            </a:r>
            <a:r>
              <a:rPr lang="fa-IR" sz="2800" b="1" dirty="0">
                <a:solidFill>
                  <a:schemeClr val="tx1"/>
                </a:solidFill>
                <a:cs typeface="B Mitra" panose="00000400000000000000" pitchFamily="2" charset="-78"/>
              </a:rPr>
              <a:t>)</a:t>
            </a:r>
            <a:endParaRPr lang="en-US" sz="2800" b="1" dirty="0">
              <a:solidFill>
                <a:schemeClr val="tx1"/>
              </a:solidFill>
              <a:cs typeface="B Mitra" panose="00000400000000000000" pitchFamily="2" charset="-78"/>
            </a:endParaRPr>
          </a:p>
          <a:p>
            <a:pPr lvl="0" algn="r" rtl="1"/>
            <a:r>
              <a:rPr lang="fa-IR" sz="2800" b="1" dirty="0">
                <a:solidFill>
                  <a:schemeClr val="tx1"/>
                </a:solidFill>
                <a:cs typeface="B Mitra" panose="00000400000000000000" pitchFamily="2" charset="-78"/>
              </a:rPr>
              <a:t>جهانی هاچه سو- وحید، ادراک، 1391 ، وبلاگ مدیریت اجرائی (</a:t>
            </a:r>
            <a:r>
              <a:rPr lang="en-US" sz="2800" b="1" dirty="0">
                <a:solidFill>
                  <a:schemeClr val="tx1"/>
                </a:solidFill>
                <a:cs typeface="B Mitra" panose="00000400000000000000" pitchFamily="2" charset="-78"/>
              </a:rPr>
              <a:t>EMBA</a:t>
            </a:r>
            <a:r>
              <a:rPr lang="fa-IR" sz="2800" b="1" dirty="0">
                <a:solidFill>
                  <a:schemeClr val="tx1"/>
                </a:solidFill>
                <a:cs typeface="B Mitra" panose="00000400000000000000" pitchFamily="2" charset="-78"/>
              </a:rPr>
              <a:t>)، آدرس اینترنتی (</a:t>
            </a:r>
            <a:r>
              <a:rPr lang="en-US" sz="2800" b="1" dirty="0">
                <a:solidFill>
                  <a:schemeClr val="tx1"/>
                </a:solidFill>
                <a:cs typeface="B Mitra" panose="00000400000000000000" pitchFamily="2" charset="-78"/>
              </a:rPr>
              <a:t>http://jahanivahid.blogfa.com/post/6</a:t>
            </a:r>
            <a:r>
              <a:rPr lang="fa-IR" sz="2800" b="1" dirty="0">
                <a:solidFill>
                  <a:schemeClr val="tx1"/>
                </a:solidFill>
                <a:cs typeface="B Mitra" panose="00000400000000000000" pitchFamily="2" charset="-78"/>
              </a:rPr>
              <a:t>)</a:t>
            </a:r>
            <a:endParaRPr lang="en-US" sz="2800" b="1" dirty="0">
              <a:solidFill>
                <a:schemeClr val="tx1"/>
              </a:solidFill>
              <a:cs typeface="B Mitra" panose="00000400000000000000" pitchFamily="2" charset="-78"/>
            </a:endParaRPr>
          </a:p>
          <a:p>
            <a:pPr lvl="0" algn="r" rtl="1"/>
            <a:r>
              <a:rPr lang="fa-IR" sz="2800" b="1" dirty="0">
                <a:solidFill>
                  <a:schemeClr val="tx1"/>
                </a:solidFill>
                <a:cs typeface="B Mitra" panose="00000400000000000000" pitchFamily="2" charset="-78"/>
              </a:rPr>
              <a:t>بهروز اسکوئی- اکبر، مدیریت و رفتار سازمانی، موسسه آموزش عالی حسابداری  مدیریت آذربایجان، تبریز ،1381، چاپ اول</a:t>
            </a:r>
            <a:endParaRPr lang="en-US" sz="2800" b="1" dirty="0">
              <a:solidFill>
                <a:schemeClr val="tx1"/>
              </a:solidFill>
              <a:cs typeface="B Mitra" panose="00000400000000000000" pitchFamily="2" charset="-78"/>
            </a:endParaRPr>
          </a:p>
          <a:p>
            <a:pPr lvl="0" algn="r" rtl="1"/>
            <a:r>
              <a:rPr lang="fa-IR" sz="2800" b="1" dirty="0">
                <a:solidFill>
                  <a:schemeClr val="tx1"/>
                </a:solidFill>
                <a:cs typeface="B Mitra" panose="00000400000000000000" pitchFamily="2" charset="-78"/>
              </a:rPr>
              <a:t>امیر کبیری- علیرضا، رویکرد های سازمان و مدیریت و رفتار سازمانی (چشم انداز پست مدرن)، نشر نگاه، تهران، 1385، چاپ اول</a:t>
            </a:r>
            <a:endParaRPr lang="en-US" sz="2800" b="1" dirty="0">
              <a:solidFill>
                <a:schemeClr val="tx1"/>
              </a:solidFill>
              <a:cs typeface="B Mitra" panose="00000400000000000000" pitchFamily="2" charset="-78"/>
            </a:endParaRPr>
          </a:p>
          <a:p>
            <a:pPr lvl="0" algn="r" rtl="1"/>
            <a:r>
              <a:rPr lang="fa-IR" sz="2800" b="1" dirty="0">
                <a:solidFill>
                  <a:schemeClr val="tx1"/>
                </a:solidFill>
                <a:cs typeface="B Mitra" panose="00000400000000000000" pitchFamily="2" charset="-78"/>
              </a:rPr>
              <a:t>ادراک اجتماعی- سایت جامعه خبری و اطلاع رسانی مجیر به آدرس:</a:t>
            </a:r>
            <a:endParaRPr lang="en-US" sz="2800" b="1" dirty="0">
              <a:solidFill>
                <a:schemeClr val="tx1"/>
              </a:solidFill>
              <a:cs typeface="B Mitra" panose="00000400000000000000" pitchFamily="2" charset="-78"/>
            </a:endParaRPr>
          </a:p>
          <a:p>
            <a:pPr algn="r" rtl="1"/>
            <a:r>
              <a:rPr lang="en-US" sz="2800" b="1" u="sng" dirty="0">
                <a:solidFill>
                  <a:schemeClr val="tx1"/>
                </a:solidFill>
                <a:cs typeface="B Mitra" panose="00000400000000000000" pitchFamily="2" charset="-78"/>
                <a:hlinkClick r:id="rId3"/>
              </a:rPr>
              <a:t>http://www.mojir.com/index.php/%D9%85%D9%82%D8%A7%D9%84%D9%87%D9%87%D8%A7/2816-2014-12-21-07-58-49</a:t>
            </a:r>
            <a:endParaRPr lang="en-US" sz="2800" b="1" dirty="0">
              <a:solidFill>
                <a:schemeClr val="tx1"/>
              </a:solidFill>
              <a:cs typeface="B Mitra" panose="00000400000000000000" pitchFamily="2" charset="-78"/>
            </a:endParaRPr>
          </a:p>
          <a:p>
            <a:pPr algn="r"/>
            <a:endParaRPr lang="en-US" sz="2800" b="1" dirty="0">
              <a:solidFill>
                <a:schemeClr val="tx1"/>
              </a:solidFill>
              <a:cs typeface="B Mitra" panose="00000400000000000000" pitchFamily="2" charset="-78"/>
            </a:endParaRPr>
          </a:p>
        </p:txBody>
      </p:sp>
      <p:sp>
        <p:nvSpPr>
          <p:cNvPr id="2" name="Slide Number Placeholder 1"/>
          <p:cNvSpPr>
            <a:spLocks noGrp="1"/>
          </p:cNvSpPr>
          <p:nvPr>
            <p:ph type="sldNum" sz="quarter" idx="12"/>
          </p:nvPr>
        </p:nvSpPr>
        <p:spPr>
          <a:xfrm>
            <a:off x="11419840" y="6299200"/>
            <a:ext cx="772160" cy="558800"/>
          </a:xfrm>
        </p:spPr>
        <p:txBody>
          <a:bodyPr/>
          <a:lstStyle/>
          <a:p>
            <a:fld id="{D57F1E4F-1CFF-5643-939E-217C01CDF565}" type="slidenum">
              <a:rPr lang="en-US" smtClean="0">
                <a:solidFill>
                  <a:schemeClr val="tx1"/>
                </a:solidFill>
              </a:rPr>
              <a:pPr/>
              <a:t>62</a:t>
            </a:fld>
            <a:endParaRPr lang="en-US" dirty="0">
              <a:solidFill>
                <a:schemeClr val="tx1"/>
              </a:solidFill>
            </a:endParaRPr>
          </a:p>
        </p:txBody>
      </p:sp>
    </p:spTree>
    <p:extLst>
      <p:ext uri="{BB962C8B-B14F-4D97-AF65-F5344CB8AC3E}">
        <p14:creationId xmlns:p14="http://schemas.microsoft.com/office/powerpoint/2010/main" val="2997910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 y="-40640"/>
            <a:ext cx="12192401" cy="6857999"/>
          </a:xfrm>
          <a:prstGeom prst="rect">
            <a:avLst/>
          </a:prstGeom>
        </p:spPr>
      </p:pic>
      <p:sp>
        <p:nvSpPr>
          <p:cNvPr id="5" name="Title 1"/>
          <p:cNvSpPr>
            <a:spLocks noGrp="1"/>
          </p:cNvSpPr>
          <p:nvPr>
            <p:ph type="title"/>
          </p:nvPr>
        </p:nvSpPr>
        <p:spPr>
          <a:xfrm>
            <a:off x="2231136" y="0"/>
            <a:ext cx="7985760" cy="1181099"/>
          </a:xfrm>
        </p:spPr>
        <p:txBody>
          <a:bodyPr>
            <a:normAutofit/>
          </a:bodyPr>
          <a:lstStyle/>
          <a:p>
            <a:pPr algn="r" rtl="1"/>
            <a:r>
              <a:rPr lang="fa-IR" sz="5400" dirty="0" smtClean="0">
                <a:solidFill>
                  <a:schemeClr val="bg1"/>
                </a:solidFill>
                <a:latin typeface="IRTitr" panose="02000506000000020002" pitchFamily="2" charset="-78"/>
                <a:cs typeface="IRTitr" panose="02000506000000020002" pitchFamily="2" charset="-78"/>
              </a:rPr>
              <a:t>با تشکر از توجه و بردباری شما</a:t>
            </a:r>
            <a:endParaRPr lang="en-US" sz="5400" dirty="0">
              <a:solidFill>
                <a:schemeClr val="bg1"/>
              </a:solidFill>
              <a:latin typeface="IRTitr" panose="02000506000000020002" pitchFamily="2" charset="-78"/>
              <a:cs typeface="IRTitr" panose="02000506000000020002" pitchFamily="2" charset="-78"/>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3091061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338" y="156105"/>
            <a:ext cx="4289424" cy="934361"/>
          </a:xfrm>
        </p:spPr>
        <p:txBody>
          <a:bodyPr>
            <a:noAutofit/>
          </a:bodyPr>
          <a:lstStyle/>
          <a:p>
            <a:pPr lvl="0" algn="r" rtl="1"/>
            <a:r>
              <a:rPr lang="fa-IR" b="1" dirty="0"/>
              <a:t>فرآیند ادراک:</a:t>
            </a:r>
            <a:r>
              <a:rPr lang="en-US" dirty="0"/>
              <a:t/>
            </a:r>
            <a:br>
              <a:rPr lang="en-US" dirty="0"/>
            </a:b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4489" y="961286"/>
            <a:ext cx="9722951" cy="5619219"/>
          </a:xfrm>
          <a:effectLst>
            <a:glow rad="101600">
              <a:schemeClr val="accent1">
                <a:satMod val="175000"/>
                <a:alpha val="40000"/>
              </a:schemeClr>
            </a:glow>
            <a:outerShdw blurRad="127000" dist="139700" dir="9000000" sx="43000" sy="43000" algn="t" rotWithShape="0">
              <a:schemeClr val="bg2">
                <a:lumMod val="20000"/>
                <a:lumOff val="80000"/>
                <a:alpha val="40000"/>
              </a:schemeClr>
            </a:outerShdw>
            <a:reflection blurRad="419100" stA="99000" endPos="65000" dist="50800" dir="5400000" sy="-100000" algn="bl" rotWithShape="0"/>
            <a:softEdge rad="50800"/>
          </a:effectLst>
        </p:spPr>
      </p:pic>
      <p:sp>
        <p:nvSpPr>
          <p:cNvPr id="3" name="Slide Number Placeholder 2"/>
          <p:cNvSpPr>
            <a:spLocks noGrp="1"/>
          </p:cNvSpPr>
          <p:nvPr>
            <p:ph type="sldNum" sz="quarter" idx="12"/>
          </p:nvPr>
        </p:nvSpPr>
        <p:spPr/>
        <p:txBody>
          <a:bodyPr/>
          <a:lstStyle/>
          <a:p>
            <a:fld id="{D57F1E4F-1CFF-5643-939E-217C01CDF565}" type="slidenum">
              <a:rPr lang="en-US" smtClean="0">
                <a:solidFill>
                  <a:schemeClr val="tx1"/>
                </a:solidFill>
              </a:rPr>
              <a:pPr/>
              <a:t>7</a:t>
            </a:fld>
            <a:endParaRPr lang="en-US" dirty="0">
              <a:solidFill>
                <a:schemeClr val="tx1"/>
              </a:solidFill>
            </a:endParaRPr>
          </a:p>
        </p:txBody>
      </p:sp>
      <p:sp>
        <p:nvSpPr>
          <p:cNvPr id="5" name="5-Point Star 4"/>
          <p:cNvSpPr/>
          <p:nvPr/>
        </p:nvSpPr>
        <p:spPr>
          <a:xfrm>
            <a:off x="81280" y="6552071"/>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en-US" dirty="0"/>
          </a:p>
        </p:txBody>
      </p:sp>
    </p:spTree>
    <p:extLst>
      <p:ext uri="{BB962C8B-B14F-4D97-AF65-F5344CB8AC3E}">
        <p14:creationId xmlns:p14="http://schemas.microsoft.com/office/powerpoint/2010/main" val="311359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43563" y="342900"/>
            <a:ext cx="5743574" cy="828675"/>
          </a:xfrm>
          <a:prstGeom prst="rect">
            <a:avLst/>
          </a:prstGeom>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3200" b="1" smtClean="0"/>
              <a:t>محرک های محیطی: </a:t>
            </a:r>
            <a:r>
              <a:rPr lang="en-US" sz="3200" smtClean="0"/>
              <a:t/>
            </a:r>
            <a:br>
              <a:rPr lang="en-US" sz="3200" smtClean="0"/>
            </a:br>
            <a:endParaRPr lang="en-US" sz="3200" dirty="0"/>
          </a:p>
        </p:txBody>
      </p:sp>
      <p:sp>
        <p:nvSpPr>
          <p:cNvPr id="7" name="Subtitle 4"/>
          <p:cNvSpPr txBox="1">
            <a:spLocks/>
          </p:cNvSpPr>
          <p:nvPr/>
        </p:nvSpPr>
        <p:spPr>
          <a:xfrm>
            <a:off x="4623460" y="3429000"/>
            <a:ext cx="1775778" cy="323287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rtl="1"/>
            <a:r>
              <a:rPr lang="fa-IR" sz="3200" b="1" dirty="0" smtClean="0">
                <a:solidFill>
                  <a:schemeClr val="accent1">
                    <a:lumMod val="75000"/>
                  </a:schemeClr>
                </a:solidFill>
              </a:rPr>
              <a:t>تباین</a:t>
            </a:r>
          </a:p>
          <a:p>
            <a:pPr algn="just" rtl="1"/>
            <a:r>
              <a:rPr lang="fa-IR" sz="3200" b="1" dirty="0" smtClean="0">
                <a:solidFill>
                  <a:schemeClr val="accent1">
                    <a:lumMod val="75000"/>
                  </a:schemeClr>
                </a:solidFill>
              </a:rPr>
              <a:t>حرکت</a:t>
            </a:r>
          </a:p>
          <a:p>
            <a:pPr algn="just" rtl="1"/>
            <a:r>
              <a:rPr lang="fa-IR" sz="3200" b="1" dirty="0" smtClean="0">
                <a:solidFill>
                  <a:schemeClr val="accent1">
                    <a:lumMod val="75000"/>
                  </a:schemeClr>
                </a:solidFill>
              </a:rPr>
              <a:t>تغییر</a:t>
            </a:r>
          </a:p>
          <a:p>
            <a:pPr algn="just" rtl="1"/>
            <a:r>
              <a:rPr lang="fa-IR" sz="3200" b="1" dirty="0" smtClean="0">
                <a:solidFill>
                  <a:schemeClr val="accent1">
                    <a:lumMod val="75000"/>
                  </a:schemeClr>
                </a:solidFill>
              </a:rPr>
              <a:t>تازگی</a:t>
            </a:r>
            <a:r>
              <a:rPr lang="fa-IR" b="1" dirty="0" smtClean="0"/>
              <a:t> </a:t>
            </a:r>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 y="3392488"/>
            <a:ext cx="3914319" cy="3135357"/>
          </a:xfrm>
          <a:prstGeom prst="rect">
            <a:avLst/>
          </a:prstGeom>
          <a:effectLst>
            <a:outerShdw blurRad="152400" dist="38100" dir="5400000" sx="107000" sy="107000" algn="t" rotWithShape="0">
              <a:schemeClr val="accent3">
                <a:lumMod val="20000"/>
                <a:lumOff val="80000"/>
                <a:alpha val="34000"/>
              </a:schemeClr>
            </a:outerShdw>
          </a:effectLst>
        </p:spPr>
      </p:pic>
      <p:sp>
        <p:nvSpPr>
          <p:cNvPr id="5" name="Subtitle 4"/>
          <p:cNvSpPr txBox="1">
            <a:spLocks/>
          </p:cNvSpPr>
          <p:nvPr/>
        </p:nvSpPr>
        <p:spPr>
          <a:xfrm>
            <a:off x="809698" y="1343113"/>
            <a:ext cx="11012963" cy="9144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rtl="1"/>
            <a:r>
              <a:rPr lang="fa-IR" sz="2800" b="1" dirty="0" smtClean="0">
                <a:solidFill>
                  <a:schemeClr val="accent1">
                    <a:lumMod val="75000"/>
                  </a:schemeClr>
                </a:solidFill>
              </a:rPr>
              <a:t>الف) احساس: </a:t>
            </a:r>
            <a:r>
              <a:rPr lang="fa-IR" sz="2400" b="1" dirty="0" smtClean="0">
                <a:solidFill>
                  <a:schemeClr val="accent1">
                    <a:lumMod val="75000"/>
                  </a:schemeClr>
                </a:solidFill>
              </a:rPr>
              <a:t>شامل پنج حس چشائی، بویائی، بینائی، شنوائی، لامسه میباشد و برخی برای حس ششم (شهود) هم اعتبار قائلند.</a:t>
            </a:r>
            <a:endParaRPr lang="en-US" sz="2400" b="1" dirty="0" smtClean="0">
              <a:solidFill>
                <a:schemeClr val="accent1">
                  <a:lumMod val="75000"/>
                </a:schemeClr>
              </a:solidFill>
            </a:endParaRPr>
          </a:p>
          <a:p>
            <a:pPr algn="just" rtl="1"/>
            <a:r>
              <a:rPr lang="fa-IR" sz="3600" b="1" dirty="0">
                <a:solidFill>
                  <a:schemeClr val="accent1">
                    <a:lumMod val="75000"/>
                  </a:schemeClr>
                </a:solidFill>
              </a:rPr>
              <a:t>ب) توجه:</a:t>
            </a:r>
            <a:r>
              <a:rPr lang="fa-IR" sz="2400" b="1" dirty="0">
                <a:solidFill>
                  <a:schemeClr val="accent1">
                    <a:lumMod val="75000"/>
                  </a:schemeClr>
                </a:solidFill>
              </a:rPr>
              <a:t> اگرچه انسان قادر به حس محرکهای محیطی زیادی است ولی فقط به بخش کوچکی از آنها توجه میکند</a:t>
            </a:r>
            <a:r>
              <a:rPr lang="fa-IR" sz="2400" b="1" dirty="0" smtClean="0">
                <a:solidFill>
                  <a:schemeClr val="accent1">
                    <a:lumMod val="75000"/>
                  </a:schemeClr>
                </a:solidFill>
              </a:rPr>
              <a:t>.</a:t>
            </a:r>
            <a:endParaRPr lang="fa-IR" sz="2400" b="1" dirty="0">
              <a:solidFill>
                <a:schemeClr val="accent1">
                  <a:lumMod val="75000"/>
                </a:schemeClr>
              </a:solidFill>
            </a:endParaRPr>
          </a:p>
        </p:txBody>
      </p:sp>
      <p:sp>
        <p:nvSpPr>
          <p:cNvPr id="11" name="Subtitle 4"/>
          <p:cNvSpPr txBox="1">
            <a:spLocks/>
          </p:cNvSpPr>
          <p:nvPr/>
        </p:nvSpPr>
        <p:spPr>
          <a:xfrm>
            <a:off x="4876800" y="2294113"/>
            <a:ext cx="6945861" cy="444182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rtl="1"/>
            <a:r>
              <a:rPr lang="fa-IR" sz="2800" b="1" dirty="0" smtClean="0">
                <a:solidFill>
                  <a:schemeClr val="accent1">
                    <a:lumMod val="75000"/>
                  </a:schemeClr>
                </a:solidFill>
              </a:rPr>
              <a:t>عواملی که بر فراگرد توجه موثر است:</a:t>
            </a:r>
          </a:p>
          <a:p>
            <a:pPr algn="just" rtl="1"/>
            <a:endParaRPr lang="en-US" sz="2800" b="1" dirty="0" smtClean="0">
              <a:solidFill>
                <a:schemeClr val="accent1">
                  <a:lumMod val="75000"/>
                </a:schemeClr>
              </a:solidFill>
            </a:endParaRPr>
          </a:p>
          <a:p>
            <a:pPr algn="just" rtl="1"/>
            <a:r>
              <a:rPr lang="fa-IR" sz="3200" b="1" dirty="0" smtClean="0">
                <a:solidFill>
                  <a:schemeClr val="accent1">
                    <a:lumMod val="75000"/>
                  </a:schemeClr>
                </a:solidFill>
              </a:rPr>
              <a:t>اندازه</a:t>
            </a:r>
          </a:p>
          <a:p>
            <a:pPr algn="just" rtl="1"/>
            <a:r>
              <a:rPr lang="fa-IR" sz="3200" b="1" dirty="0" smtClean="0">
                <a:solidFill>
                  <a:schemeClr val="accent1">
                    <a:lumMod val="75000"/>
                  </a:schemeClr>
                </a:solidFill>
              </a:rPr>
              <a:t>شدت</a:t>
            </a:r>
          </a:p>
          <a:p>
            <a:pPr algn="just" rtl="1"/>
            <a:r>
              <a:rPr lang="fa-IR" sz="3200" b="1" dirty="0" smtClean="0">
                <a:solidFill>
                  <a:schemeClr val="accent1">
                    <a:lumMod val="75000"/>
                  </a:schemeClr>
                </a:solidFill>
              </a:rPr>
              <a:t>تناوب</a:t>
            </a:r>
            <a:r>
              <a:rPr lang="fa-IR" b="1" dirty="0" smtClean="0"/>
              <a:t> </a:t>
            </a:r>
            <a:endParaRPr lang="en-US" dirty="0" smtClean="0"/>
          </a:p>
        </p:txBody>
      </p:sp>
      <p:sp>
        <p:nvSpPr>
          <p:cNvPr id="2" name="Slide Number Placeholder 1"/>
          <p:cNvSpPr>
            <a:spLocks noGrp="1"/>
          </p:cNvSpPr>
          <p:nvPr>
            <p:ph type="sldNum" sz="quarter" idx="12"/>
          </p:nvPr>
        </p:nvSpPr>
        <p:spPr>
          <a:xfrm>
            <a:off x="10933756" y="6102613"/>
            <a:ext cx="1142245" cy="669925"/>
          </a:xfrm>
        </p:spPr>
        <p:txBody>
          <a:bodyPr/>
          <a:lstStyle/>
          <a:p>
            <a:fld id="{D57F1E4F-1CFF-5643-939E-217C01CDF565}" type="slidenum">
              <a:rPr lang="en-US" smtClean="0">
                <a:solidFill>
                  <a:schemeClr val="tx1"/>
                </a:solidFill>
              </a:rPr>
              <a:pPr/>
              <a:t>8</a:t>
            </a:fld>
            <a:endParaRPr lang="en-US" dirty="0">
              <a:solidFill>
                <a:schemeClr val="tx1"/>
              </a:solidFill>
            </a:endParaRPr>
          </a:p>
        </p:txBody>
      </p:sp>
      <p:sp>
        <p:nvSpPr>
          <p:cNvPr id="9" name="5-Point Star 8"/>
          <p:cNvSpPr/>
          <p:nvPr/>
        </p:nvSpPr>
        <p:spPr>
          <a:xfrm>
            <a:off x="60960" y="6492240"/>
            <a:ext cx="325120" cy="305929"/>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2029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345440" y="182881"/>
            <a:ext cx="11277600" cy="485648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3200" b="1" dirty="0" smtClean="0">
                <a:solidFill>
                  <a:srgbClr val="FFC000"/>
                </a:solidFill>
              </a:rPr>
              <a:t>ج) اهمیت مطالعه ادراک:</a:t>
            </a:r>
            <a:r>
              <a:rPr lang="en-US" sz="3200" dirty="0" smtClean="0"/>
              <a:t/>
            </a:r>
            <a:br>
              <a:rPr lang="en-US" sz="3200" dirty="0" smtClean="0"/>
            </a:br>
            <a:r>
              <a:rPr lang="en-US" sz="3200" dirty="0" smtClean="0">
                <a:solidFill>
                  <a:schemeClr val="bg1"/>
                </a:solidFill>
              </a:rPr>
              <a:t/>
            </a:r>
            <a:br>
              <a:rPr lang="en-US" sz="3200" dirty="0" smtClean="0">
                <a:solidFill>
                  <a:schemeClr val="bg1"/>
                </a:solidFill>
              </a:rPr>
            </a:br>
            <a:r>
              <a:rPr lang="fa-IR" sz="3200" dirty="0" smtClean="0">
                <a:solidFill>
                  <a:schemeClr val="bg1"/>
                </a:solidFill>
              </a:rPr>
              <a:t>- رفتار فرد براساس تعبیر و تفسیر از واقعیتی است که مشاهده میکند نه خود واقعیت.</a:t>
            </a:r>
            <a:r>
              <a:rPr lang="en-US" sz="3200" dirty="0" smtClean="0">
                <a:solidFill>
                  <a:schemeClr val="bg1"/>
                </a:solidFill>
              </a:rPr>
              <a:t/>
            </a:r>
            <a:br>
              <a:rPr lang="en-US" sz="3200" dirty="0" smtClean="0">
                <a:solidFill>
                  <a:schemeClr val="bg1"/>
                </a:solidFill>
              </a:rPr>
            </a:br>
            <a:r>
              <a:rPr lang="fa-IR" sz="3200" dirty="0" smtClean="0">
                <a:solidFill>
                  <a:schemeClr val="bg1"/>
                </a:solidFill>
              </a:rPr>
              <a:t>- هیچیک از ما واقعیت را بدان گونه که هست نمی بینیم، تنها آنچه را که می بینیم تفسیر میکنیم و آنگاه آن را واقعیت می نامیم.</a:t>
            </a:r>
            <a:r>
              <a:rPr lang="en-US" sz="3200" dirty="0" smtClean="0">
                <a:solidFill>
                  <a:schemeClr val="bg1"/>
                </a:solidFill>
              </a:rPr>
              <a:t/>
            </a:r>
            <a:br>
              <a:rPr lang="en-US" sz="3200" dirty="0" smtClean="0">
                <a:solidFill>
                  <a:schemeClr val="bg1"/>
                </a:solidFill>
              </a:rPr>
            </a:br>
            <a:r>
              <a:rPr lang="fa-IR" sz="3200" dirty="0" smtClean="0">
                <a:solidFill>
                  <a:schemeClr val="bg1"/>
                </a:solidFill>
              </a:rPr>
              <a:t>- اگر همه افراد هر چیزی را به شکل واحدی درک می کردند همه چیز ساده تر و کم هیجان تر میشد.</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160" y="4734560"/>
            <a:ext cx="5709920" cy="1947863"/>
          </a:xfrm>
          <a:prstGeom prst="rect">
            <a:avLst/>
          </a:prstGeom>
          <a:effectLst>
            <a:glow rad="292100">
              <a:schemeClr val="accent2">
                <a:lumMod val="40000"/>
                <a:lumOff val="60000"/>
                <a:alpha val="40000"/>
              </a:schemeClr>
            </a:glow>
          </a:effectLst>
        </p:spPr>
      </p:pic>
      <p:sp>
        <p:nvSpPr>
          <p:cNvPr id="2" name="Slide Number Placeholder 1"/>
          <p:cNvSpPr>
            <a:spLocks noGrp="1"/>
          </p:cNvSpPr>
          <p:nvPr>
            <p:ph type="sldNum" sz="quarter" idx="12"/>
          </p:nvPr>
        </p:nvSpPr>
        <p:spPr>
          <a:xfrm>
            <a:off x="10846555" y="6012498"/>
            <a:ext cx="1142245" cy="669925"/>
          </a:xfrm>
        </p:spPr>
        <p:txBody>
          <a:bodyPr/>
          <a:lstStyle/>
          <a:p>
            <a:fld id="{D57F1E4F-1CFF-5643-939E-217C01CDF565}"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93812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1006</TotalTime>
  <Words>9072</Words>
  <Application>Microsoft Office PowerPoint</Application>
  <PresentationFormat>Widescreen</PresentationFormat>
  <Paragraphs>673</Paragraphs>
  <Slides>63</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Aharoni</vt:lpstr>
      <vt:lpstr>Arial</vt:lpstr>
      <vt:lpstr>B Mitra</vt:lpstr>
      <vt:lpstr>Calibri</vt:lpstr>
      <vt:lpstr>Century Gothic</vt:lpstr>
      <vt:lpstr>IRTitr</vt:lpstr>
      <vt:lpstr>Tahoma</vt:lpstr>
      <vt:lpstr>Wingdings 3</vt:lpstr>
      <vt:lpstr>Slice</vt:lpstr>
      <vt:lpstr>Slide</vt:lpstr>
      <vt:lpstr>امام جواد (ع): « زمان آن چنان قدرتي دارد كه اسرار ناشناخته را برملا مي سازد ». </vt:lpstr>
      <vt:lpstr>ادراک و اسناد</vt:lpstr>
      <vt:lpstr>نکات مهم که باید مورد توجه قرار گیرد:</vt:lpstr>
      <vt:lpstr>معنی و مفهوم ادراک:</vt:lpstr>
      <vt:lpstr>تعاریف ادراک:</vt:lpstr>
      <vt:lpstr>تئوری ادراک:</vt:lpstr>
      <vt:lpstr>فرآیند ادراک: </vt:lpstr>
      <vt:lpstr>PowerPoint Presentation</vt:lpstr>
      <vt:lpstr>PowerPoint Presentation</vt:lpstr>
      <vt:lpstr>ساختار ادراک:  </vt:lpstr>
      <vt:lpstr>PowerPoint Presentation</vt:lpstr>
      <vt:lpstr>PowerPoint Presentation</vt:lpstr>
      <vt:lpstr>از مفاهیم مهمی که در حوزه ادراک مورد بحث قرار می گیرد، ثبات ادراکی (Perceptual Constancy) است. ثبات ادراکی، از جمله پدیده های ادراک است که در مقوله های اندازه، شکل، رنگ و مکان مورد بحث روانشناسان است. پدیده ثبات، کیفیتی است که اشیاء محیطی واقع در میدان دید موجودات، اعم از حیوان و انسان، علیرغم تغییرات فیزیکی، خصوصیات خود را حفظ میکنند، یعنی اشیایی که از زوایای دید متفاوت دیده میشوند، با وجود تغییرات قابل ملاحظه، اندازه، شکل و رنگ واقعی خود را از دست نداده و همواره ثابت به نظر میرسند. در زمینه ثبات اندازه، آزمایشاتی انجام گرفته و نظریه ای ارایه شده است که به اصل تغییر ناپذیری اندازه- فاصله (Inalterability of size- distance)معروف گردیده و اساس ثبات ادراکی است. </vt:lpstr>
      <vt:lpstr>PowerPoint Presentation</vt:lpstr>
      <vt:lpstr>PowerPoint Presentation</vt:lpstr>
      <vt:lpstr>PowerPoint Presentation</vt:lpstr>
      <vt:lpstr>PowerPoint Presentation</vt:lpstr>
      <vt:lpstr>ده راه برای نهادی کردن اثر پیگمالیون در سازمان  (ده فرمان برای مدیران): </vt:lpstr>
      <vt:lpstr>« هشت قدم به عقب بروید و دوباره به تصویر بنگرید »  فیلیپ جی .شینز و اولیوا از دانشگاه گلاسکو در صددند به ما نشان دهند که آنچه فرد ادراک می کند به جایگاه وی بستگی دارد . </vt:lpstr>
      <vt:lpstr>فراگرد دسته بندی محرکهای محیطی درالگوهای قابل تشخیص (چرینگتون)   اصولی را که افراد در سازماندهی ادراکاتشان به کار می گیرند عبارت است از:      الف) زمینه و شکل     ب) گروه بندی     ج) قرینه بودن</vt:lpstr>
      <vt:lpstr>الف) زمینه و شکل:   </vt:lpstr>
      <vt:lpstr>ب) گروه بندی:</vt:lpstr>
      <vt:lpstr>PowerPoint Presentation</vt:lpstr>
      <vt:lpstr>PowerPoint Presentation</vt:lpstr>
      <vt:lpstr>PowerPoint Presentation</vt:lpstr>
      <vt:lpstr>PowerPoint Presentation</vt:lpstr>
      <vt:lpstr>PowerPoint Presentation</vt:lpstr>
      <vt:lpstr>PowerPoint Presentation</vt:lpstr>
      <vt:lpstr> ویژگیهای ادراک شونده- ظاهر و سیما: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مدیریت تصویرسازی (تأثیر گذاری) </vt:lpstr>
      <vt:lpstr>PowerPoint Presentation</vt:lpstr>
      <vt:lpstr>شناخت و ادراک از دیدگاه مدیریتی: </vt:lpstr>
      <vt:lpstr>مدیران و خود شناسی: </vt:lpstr>
      <vt:lpstr>آثار مهم خود شناسی مدیران: </vt:lpstr>
      <vt:lpstr>مآخذ: </vt:lpstr>
      <vt:lpstr>PowerPoint Presentation</vt:lpstr>
      <vt:lpstr>با تشکر از توجه و بردباری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ادراک و اسناد  برای درس مدیریت رفتار سازمانی پیشرفته</dc:title>
  <dc:creator>T O S H I B A</dc:creator>
  <cp:lastModifiedBy>T O S H I B A</cp:lastModifiedBy>
  <cp:revision>95</cp:revision>
  <dcterms:created xsi:type="dcterms:W3CDTF">2015-05-06T15:26:54Z</dcterms:created>
  <dcterms:modified xsi:type="dcterms:W3CDTF">2015-05-10T18:58:23Z</dcterms:modified>
</cp:coreProperties>
</file>