
<file path=[Content_Types].xml><?xml version="1.0" encoding="utf-8"?>
<Types xmlns="http://schemas.openxmlformats.org/package/2006/content-types">
  <Default Extension="png" ContentType="image/png"/>
  <Default Extension="svg" ContentType="image/svg+xml"/>
  <Default Extension="jpeg" ContentType="image/jpeg"/>
  <Default Extension="ts" ContentType="video/unknown"/>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4"/>
  </p:notesMasterIdLst>
  <p:sldIdLst>
    <p:sldId id="256" r:id="rId5"/>
    <p:sldId id="267" r:id="rId6"/>
    <p:sldId id="268" r:id="rId7"/>
    <p:sldId id="257" r:id="rId8"/>
    <p:sldId id="269" r:id="rId9"/>
    <p:sldId id="266" r:id="rId10"/>
    <p:sldId id="270" r:id="rId11"/>
    <p:sldId id="271" r:id="rId12"/>
    <p:sldId id="272" r:id="rId13"/>
    <p:sldId id="273" r:id="rId14"/>
    <p:sldId id="274" r:id="rId15"/>
    <p:sldId id="276" r:id="rId16"/>
    <p:sldId id="277" r:id="rId17"/>
    <p:sldId id="278" r:id="rId18"/>
    <p:sldId id="279" r:id="rId19"/>
    <p:sldId id="280" r:id="rId20"/>
    <p:sldId id="281" r:id="rId21"/>
    <p:sldId id="286" r:id="rId22"/>
    <p:sldId id="282" r:id="rId23"/>
    <p:sldId id="283" r:id="rId24"/>
    <p:sldId id="285" r:id="rId25"/>
    <p:sldId id="284" r:id="rId26"/>
    <p:sldId id="287" r:id="rId27"/>
    <p:sldId id="288" r:id="rId28"/>
    <p:sldId id="289" r:id="rId29"/>
    <p:sldId id="290" r:id="rId30"/>
    <p:sldId id="291" r:id="rId31"/>
    <p:sldId id="292" r:id="rId32"/>
    <p:sldId id="293" r:id="rId33"/>
    <p:sldId id="264" r:id="rId34"/>
    <p:sldId id="294" r:id="rId35"/>
    <p:sldId id="296" r:id="rId36"/>
    <p:sldId id="295" r:id="rId37"/>
    <p:sldId id="297" r:id="rId38"/>
    <p:sldId id="298" r:id="rId39"/>
    <p:sldId id="299" r:id="rId40"/>
    <p:sldId id="300" r:id="rId41"/>
    <p:sldId id="301" r:id="rId42"/>
    <p:sldId id="26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47"/>
    <a:srgbClr val="1F4E79"/>
    <a:srgbClr val="0A81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184" autoAdjust="0"/>
  </p:normalViewPr>
  <p:slideViewPr>
    <p:cSldViewPr snapToGrid="0">
      <p:cViewPr varScale="1">
        <p:scale>
          <a:sx n="110" d="100"/>
          <a:sy n="110" d="100"/>
        </p:scale>
        <p:origin x="6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4097496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31</a:t>
            </a:fld>
            <a:endParaRPr lang="en-US"/>
          </a:p>
        </p:txBody>
      </p:sp>
    </p:spTree>
    <p:extLst>
      <p:ext uri="{BB962C8B-B14F-4D97-AF65-F5344CB8AC3E}">
        <p14:creationId xmlns:p14="http://schemas.microsoft.com/office/powerpoint/2010/main" val="3981792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37</a:t>
            </a:fld>
            <a:endParaRPr lang="en-US"/>
          </a:p>
        </p:txBody>
      </p:sp>
    </p:spTree>
    <p:extLst>
      <p:ext uri="{BB962C8B-B14F-4D97-AF65-F5344CB8AC3E}">
        <p14:creationId xmlns:p14="http://schemas.microsoft.com/office/powerpoint/2010/main" val="2639590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133243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67849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82341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231482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386196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23</a:t>
            </a:fld>
            <a:endParaRPr lang="en-US"/>
          </a:p>
        </p:txBody>
      </p:sp>
    </p:spTree>
    <p:extLst>
      <p:ext uri="{BB962C8B-B14F-4D97-AF65-F5344CB8AC3E}">
        <p14:creationId xmlns:p14="http://schemas.microsoft.com/office/powerpoint/2010/main" val="1788254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26</a:t>
            </a:fld>
            <a:endParaRPr lang="en-US"/>
          </a:p>
        </p:txBody>
      </p:sp>
    </p:spTree>
    <p:extLst>
      <p:ext uri="{BB962C8B-B14F-4D97-AF65-F5344CB8AC3E}">
        <p14:creationId xmlns:p14="http://schemas.microsoft.com/office/powerpoint/2010/main" val="2622509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28</a:t>
            </a:fld>
            <a:endParaRPr lang="en-US"/>
          </a:p>
        </p:txBody>
      </p:sp>
    </p:spTree>
    <p:extLst>
      <p:ext uri="{BB962C8B-B14F-4D97-AF65-F5344CB8AC3E}">
        <p14:creationId xmlns:p14="http://schemas.microsoft.com/office/powerpoint/2010/main" val="1694903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12/8/2020</a:t>
            </a:fld>
            <a:endParaRPr lang="en-US" dirty="0"/>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12/8/2020</a:t>
            </a:fld>
            <a:endParaRPr lang="en-US" dirty="0"/>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12/8/2020</a:t>
            </a:fld>
            <a:endParaRPr lang="en-US" dirty="0"/>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12/8/2020</a:t>
            </a:fld>
            <a:endParaRPr lang="en-US" dirty="0"/>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12/8/2020</a:t>
            </a:fld>
            <a:endParaRPr lang="en-US" dirty="0"/>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12/8/2020</a:t>
            </a:fld>
            <a:endParaRPr lang="en-US" dirty="0"/>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12/8/2020</a:t>
            </a:fld>
            <a:endParaRPr lang="en-US" dirty="0"/>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12/8/2020</a:t>
            </a:fld>
            <a:endParaRPr lang="en-US" dirty="0"/>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12/8/2020</a:t>
            </a:fld>
            <a:endParaRPr lang="en-US" dirty="0"/>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12/8/2020</a:t>
            </a:fld>
            <a:endParaRPr lang="en-US" dirty="0"/>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11" Type="http://schemas.openxmlformats.org/officeDocument/2006/relationships/image" Target="../media/image17.png"/><Relationship Id="rId10" Type="http://schemas.openxmlformats.org/officeDocument/2006/relationships/image" Target="../media/image16.pn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svg"/><Relationship Id="rId10" Type="http://schemas.openxmlformats.org/officeDocument/2006/relationships/image" Target="../media/image22.jpeg"/><Relationship Id="rId4" Type="http://schemas.openxmlformats.org/officeDocument/2006/relationships/image" Target="../media/image12.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ts"/><Relationship Id="rId1" Type="http://schemas.microsoft.com/office/2007/relationships/media" Target="../media/media1.ts"/><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10" Type="http://schemas.openxmlformats.org/officeDocument/2006/relationships/image" Target="../media/image30.png"/><Relationship Id="rId9" Type="http://schemas.openxmlformats.org/officeDocument/2006/relationships/image" Target="../media/image10.sv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10" Type="http://schemas.openxmlformats.org/officeDocument/2006/relationships/image" Target="../media/image33.png"/><Relationship Id="rId9"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10" Type="http://schemas.openxmlformats.org/officeDocument/2006/relationships/image" Target="../media/image34.jpe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11" Type="http://schemas.openxmlformats.org/officeDocument/2006/relationships/image" Target="../media/image36.png"/><Relationship Id="rId10" Type="http://schemas.openxmlformats.org/officeDocument/2006/relationships/hyperlink" Target="https://blog.faradars.org/%D9%BE%DB%8C%D9%88%D9%86%D8%AF-pn/" TargetMode="External"/><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10" Type="http://schemas.openxmlformats.org/officeDocument/2006/relationships/image" Target="../media/image37.png"/><Relationship Id="rId9"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openxmlformats.org/officeDocument/2006/relationships/image" Target="../media/image6.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10" Type="http://schemas.openxmlformats.org/officeDocument/2006/relationships/image" Target="../media/image39.png"/><Relationship Id="rId9" Type="http://schemas.openxmlformats.org/officeDocument/2006/relationships/image" Target="../media/image10.svg"/></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10" Type="http://schemas.openxmlformats.org/officeDocument/2006/relationships/image" Target="../media/image45.png"/><Relationship Id="rId9" Type="http://schemas.openxmlformats.org/officeDocument/2006/relationships/image" Target="../media/image8.sv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B5F415-7490-4054-85B4-10F7AE6D3385}"/>
              </a:ext>
            </a:extLst>
          </p:cNvPr>
          <p:cNvSpPr>
            <a:spLocks noGrp="1"/>
          </p:cNvSpPr>
          <p:nvPr>
            <p:ph type="ctrTitle"/>
          </p:nvPr>
        </p:nvSpPr>
        <p:spPr>
          <a:xfrm>
            <a:off x="1524000" y="852207"/>
            <a:ext cx="9144000" cy="1939458"/>
          </a:xfrm>
        </p:spPr>
        <p:txBody>
          <a:bodyPr>
            <a:normAutofit/>
          </a:bodyPr>
          <a:lstStyle/>
          <a:p>
            <a:r>
              <a:rPr lang="fa-IR" sz="8000" dirty="0" smtClean="0">
                <a:solidFill>
                  <a:srgbClr val="00B05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مدارها</a:t>
            </a:r>
            <a:endParaRPr lang="en-US" sz="8000" dirty="0">
              <a:solidFill>
                <a:srgbClr val="00B05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28719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 xmlns:a16="http://schemas.microsoft.com/office/drawing/2014/main" id="{D05F6415-1E7C-453D-B6B7-DBF76BDA691B}"/>
              </a:ext>
            </a:extLst>
          </p:cNvPr>
          <p:cNvSpPr>
            <a:spLocks noGrp="1"/>
          </p:cNvSpPr>
          <p:nvPr>
            <p:ph type="subTitle" idx="1"/>
          </p:nvPr>
        </p:nvSpPr>
        <p:spPr>
          <a:xfrm rot="613192">
            <a:off x="3015279" y="3964118"/>
            <a:ext cx="5625741" cy="1323870"/>
          </a:xfrm>
        </p:spPr>
        <p:txBody>
          <a:bodyPr>
            <a:normAutofit/>
          </a:bodyPr>
          <a:lstStyle/>
          <a:p>
            <a:pPr rtl="1"/>
            <a:r>
              <a:rPr lang="fa-IR" sz="2800" b="1" dirty="0">
                <a:solidFill>
                  <a:srgbClr val="3CE0D0"/>
                </a:solidFill>
                <a:effectLst>
                  <a:outerShdw blurRad="38100" dist="38100" dir="2700000" algn="tl">
                    <a:srgbClr val="000000">
                      <a:alpha val="43137"/>
                    </a:srgbClr>
                  </a:outerShdw>
                </a:effectLst>
                <a:cs typeface="B Koodak" panose="00000700000000000000" pitchFamily="2" charset="-78"/>
              </a:rPr>
              <a:t>ایلیا عطری</a:t>
            </a:r>
            <a:br>
              <a:rPr lang="fa-IR" sz="2800" b="1" dirty="0">
                <a:solidFill>
                  <a:srgbClr val="3CE0D0"/>
                </a:solidFill>
                <a:effectLst>
                  <a:outerShdw blurRad="38100" dist="38100" dir="2700000" algn="tl">
                    <a:srgbClr val="000000">
                      <a:alpha val="43137"/>
                    </a:srgbClr>
                  </a:outerShdw>
                </a:effectLst>
                <a:cs typeface="B Koodak" panose="00000700000000000000" pitchFamily="2" charset="-78"/>
              </a:rPr>
            </a:br>
            <a:r>
              <a:rPr lang="fa-IR" sz="2800" b="1" dirty="0" smtClean="0">
                <a:solidFill>
                  <a:srgbClr val="3CE0D0"/>
                </a:solidFill>
                <a:effectLst>
                  <a:outerShdw blurRad="38100" dist="38100" dir="2700000" algn="tl">
                    <a:srgbClr val="000000">
                      <a:alpha val="43137"/>
                    </a:srgbClr>
                  </a:outerShdw>
                </a:effectLst>
                <a:cs typeface="B Koodak" panose="00000700000000000000" pitchFamily="2" charset="-78"/>
              </a:rPr>
              <a:t>ایلیا پورجعفر</a:t>
            </a:r>
            <a:endParaRPr lang="fa-IR" sz="2800" b="1" dirty="0">
              <a:solidFill>
                <a:srgbClr val="3CE0D0"/>
              </a:solidFill>
              <a:effectLst>
                <a:outerShdw blurRad="38100" dist="38100" dir="2700000" algn="tl">
                  <a:srgbClr val="000000">
                    <a:alpha val="43137"/>
                  </a:srgbClr>
                </a:outerShdw>
              </a:effectLst>
              <a:cs typeface="B Koodak" panose="00000700000000000000" pitchFamily="2" charset="-78"/>
            </a:endParaRPr>
          </a:p>
        </p:txBody>
      </p:sp>
      <p:pic>
        <p:nvPicPr>
          <p:cNvPr id="15" name="Graphic 14"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4244180" y="2743084"/>
            <a:ext cx="3344756" cy="3344756"/>
          </a:xfrm>
          <a:prstGeom prst="rect">
            <a:avLst/>
          </a:prstGeom>
        </p:spPr>
      </p:pic>
      <p:pic>
        <p:nvPicPr>
          <p:cNvPr id="11" name="Graphic 10" descr="Microscope">
            <a:extLst>
              <a:ext uri="{FF2B5EF4-FFF2-40B4-BE49-F238E27FC236}">
                <a16:creationId xmlns="" xmlns:a16="http://schemas.microsoft.com/office/drawing/2014/main" id="{3CB00449-E308-4DF3-9CFD-9A7D30B67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338607" flipH="1">
            <a:off x="-587261" y="1663257"/>
            <a:ext cx="2684499" cy="2684499"/>
          </a:xfrm>
          <a:prstGeom prst="rect">
            <a:avLst/>
          </a:prstGeom>
        </p:spPr>
      </p:pic>
      <p:pic>
        <p:nvPicPr>
          <p:cNvPr id="13" name="Graphic 12" descr="Test tubes">
            <a:extLst>
              <a:ext uri="{FF2B5EF4-FFF2-40B4-BE49-F238E27FC236}">
                <a16:creationId xmlns="" xmlns:a16="http://schemas.microsoft.com/office/drawing/2014/main" id="{6A56DF0C-1331-406E-AEE6-06E0E59FB9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1078969">
            <a:off x="1920309" y="4797205"/>
            <a:ext cx="2453456" cy="2453456"/>
          </a:xfrm>
          <a:prstGeom prst="rect">
            <a:avLst/>
          </a:prstGeom>
        </p:spPr>
      </p:pic>
      <p:pic>
        <p:nvPicPr>
          <p:cNvPr id="7" name="Graphic 6" descr="Beaker">
            <a:extLst>
              <a:ext uri="{FF2B5EF4-FFF2-40B4-BE49-F238E27FC236}">
                <a16:creationId xmlns="" xmlns:a16="http://schemas.microsoft.com/office/drawing/2014/main" id="{88D22565-F42F-439B-A6A4-CF161165E6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1213697">
            <a:off x="-491837" y="3688628"/>
            <a:ext cx="3245427" cy="3245427"/>
          </a:xfrm>
          <a:prstGeom prst="rect">
            <a:avLst/>
          </a:prstGeom>
        </p:spPr>
      </p:pic>
      <p:pic>
        <p:nvPicPr>
          <p:cNvPr id="9" name="Graphic 8" descr="Flask">
            <a:extLst>
              <a:ext uri="{FF2B5EF4-FFF2-40B4-BE49-F238E27FC236}">
                <a16:creationId xmlns="" xmlns:a16="http://schemas.microsoft.com/office/drawing/2014/main" id="{B46E3E84-D1E6-4422-AA93-3EE98A821B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rot="20451125">
            <a:off x="8514237" y="-118161"/>
            <a:ext cx="3005286" cy="3005286"/>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29063970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4" y="365125"/>
            <a:ext cx="8378529" cy="1027257"/>
          </a:xfrm>
        </p:spPr>
        <p:txBody>
          <a:bodyPr>
            <a:normAutofit/>
          </a:bodyPr>
          <a:lstStyle/>
          <a:p>
            <a:pPr algn="ctr"/>
            <a:r>
              <a:rPr lang="fa-IR" b="1" dirty="0">
                <a:solidFill>
                  <a:srgbClr val="FF0000"/>
                </a:solidFill>
                <a:effectLst>
                  <a:outerShdw blurRad="38100" dist="38100" dir="2700000" algn="tl">
                    <a:srgbClr val="000000">
                      <a:alpha val="43137"/>
                    </a:srgbClr>
                  </a:outerShdw>
                </a:effectLst>
                <a:cs typeface="B Koodak" panose="00000700000000000000" pitchFamily="2" charset="-78"/>
              </a:rPr>
              <a:t>افزاره‌های مداری</a:t>
            </a:r>
            <a:endParaRPr lang="en-US"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grpSp>
        <p:nvGrpSpPr>
          <p:cNvPr id="9" name="Group 8">
            <a:extLst>
              <a:ext uri="{FF2B5EF4-FFF2-40B4-BE49-F238E27FC236}">
                <a16:creationId xmlns="" xmlns:a16="http://schemas.microsoft.com/office/drawing/2014/main" id="{DBBB712D-326E-462C-A8F9-C3C7398258D4}"/>
              </a:ext>
              <a:ext uri="{C183D7F6-B498-43B3-948B-1728B52AA6E4}">
                <adec:decorative xmlns="" xmlns:adec="http://schemas.microsoft.com/office/drawing/2017/decorative" val="1"/>
              </a:ext>
            </a:extLst>
          </p:cNvPr>
          <p:cNvGrpSpPr/>
          <p:nvPr/>
        </p:nvGrpSpPr>
        <p:grpSpPr>
          <a:xfrm>
            <a:off x="8759536" y="0"/>
            <a:ext cx="4266669" cy="6858000"/>
            <a:chOff x="8759536" y="0"/>
            <a:chExt cx="4266669" cy="685800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Flask">
              <a:extLst>
                <a:ext uri="{FF2B5EF4-FFF2-40B4-BE49-F238E27FC236}">
                  <a16:creationId xmlns="" xmlns:a16="http://schemas.microsoft.com/office/drawing/2014/main" id="{C1AB70EC-6FF8-4DB3-A7E7-E489257F8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759536" y="2591331"/>
              <a:ext cx="4266669" cy="4266669"/>
            </a:xfrm>
            <a:prstGeom prst="rect">
              <a:avLst/>
            </a:prstGeom>
          </p:spPr>
        </p:pic>
      </p:grpSp>
      <p:sp>
        <p:nvSpPr>
          <p:cNvPr id="3" name="TextBox 2"/>
          <p:cNvSpPr txBox="1"/>
          <p:nvPr/>
        </p:nvSpPr>
        <p:spPr>
          <a:xfrm>
            <a:off x="2088527" y="1619222"/>
            <a:ext cx="6299200" cy="830997"/>
          </a:xfrm>
          <a:prstGeom prst="rect">
            <a:avLst/>
          </a:prstGeom>
          <a:noFill/>
        </p:spPr>
        <p:txBody>
          <a:bodyPr wrap="square" rtlCol="0">
            <a:spAutoFit/>
          </a:bodyPr>
          <a:lstStyle/>
          <a:p>
            <a:pPr algn="r" rtl="1"/>
            <a:r>
              <a:rPr lang="fa-IR" sz="2400" b="1" dirty="0">
                <a:solidFill>
                  <a:srgbClr val="7030A0"/>
                </a:solidFill>
                <a:effectLst>
                  <a:outerShdw blurRad="38100" dist="38100" dir="2700000" algn="tl">
                    <a:srgbClr val="000000">
                      <a:alpha val="43137"/>
                    </a:srgbClr>
                  </a:outerShdw>
                </a:effectLst>
                <a:cs typeface="B Koodak" panose="00000700000000000000" pitchFamily="2" charset="-78"/>
              </a:rPr>
              <a:t>: همچون خازن، مقاومت، دیود و …</a:t>
            </a:r>
          </a:p>
          <a:p>
            <a:pPr algn="r" rtl="1"/>
            <a:endParaRPr lang="en-US" sz="2400" dirty="0">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10"/>
          <a:stretch>
            <a:fillRect/>
          </a:stretch>
        </p:blipFill>
        <p:spPr>
          <a:xfrm>
            <a:off x="375178" y="2557462"/>
            <a:ext cx="2619375" cy="1743075"/>
          </a:xfrm>
          <a:prstGeom prst="rect">
            <a:avLst/>
          </a:prstGeom>
        </p:spPr>
      </p:pic>
      <p:pic>
        <p:nvPicPr>
          <p:cNvPr id="14" name="Picture 13"/>
          <p:cNvPicPr>
            <a:picLocks noChangeAspect="1"/>
          </p:cNvPicPr>
          <p:nvPr/>
        </p:nvPicPr>
        <p:blipFill>
          <a:blip r:embed="rId11"/>
          <a:stretch>
            <a:fillRect/>
          </a:stretch>
        </p:blipFill>
        <p:spPr>
          <a:xfrm>
            <a:off x="6592924" y="2357436"/>
            <a:ext cx="2143125" cy="2143125"/>
          </a:xfrm>
          <a:prstGeom prst="rect">
            <a:avLst/>
          </a:prstGeom>
        </p:spPr>
      </p:pic>
      <p:pic>
        <p:nvPicPr>
          <p:cNvPr id="15" name="Picture 14"/>
          <p:cNvPicPr>
            <a:picLocks noChangeAspect="1"/>
          </p:cNvPicPr>
          <p:nvPr/>
        </p:nvPicPr>
        <p:blipFill>
          <a:blip r:embed="rId12"/>
          <a:stretch>
            <a:fillRect/>
          </a:stretch>
        </p:blipFill>
        <p:spPr>
          <a:xfrm>
            <a:off x="2867890" y="4407780"/>
            <a:ext cx="4267200" cy="2371725"/>
          </a:xfrm>
          <a:prstGeom prst="rect">
            <a:avLst/>
          </a:prstGeom>
        </p:spPr>
      </p:pic>
    </p:spTree>
    <p:extLst>
      <p:ext uri="{BB962C8B-B14F-4D97-AF65-F5344CB8AC3E}">
        <p14:creationId xmlns:p14="http://schemas.microsoft.com/office/powerpoint/2010/main" val="174171616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4" y="365125"/>
            <a:ext cx="8378529" cy="1027257"/>
          </a:xfrm>
        </p:spPr>
        <p:txBody>
          <a:bodyPr/>
          <a:lstStyle/>
          <a:p>
            <a:pPr algn="ct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خازن</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521285" y="1392382"/>
            <a:ext cx="8321380" cy="3247351"/>
          </a:xfrm>
        </p:spPr>
        <p:txBody>
          <a:bodyPr>
            <a:normAutofit/>
          </a:bodyPr>
          <a:lstStyle/>
          <a:p>
            <a:pPr algn="r"/>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یک خازن به جزئی گفته می‌شود که وظیفه آن ذخیره بار و در نتیجه انرژی الکتریکی است. خازن‌ها از نظر ظاهر و اندازه متفاوت هستند اما مکانیزم کارکرد آن‌ها یکسان است. اصول کارکرد خازن به این صورت است که دو ناحیه با بار مخالف در معرض یکدیگر قرار می‌گیرند. دو بار مخالف، میدانی الکتریکی را ایجاد می‌کنند که در خود انرژی الکتریکی را ذخیره کرده و می‌توان در صورت لزوم از آن استفاده </a:t>
            </a:r>
            <a:r>
              <a:rPr lang="fa-IR" sz="2400" b="1" dirty="0" smtClean="0">
                <a:solidFill>
                  <a:srgbClr val="00B050"/>
                </a:solidFill>
                <a:effectLst>
                  <a:outerShdw blurRad="38100" dist="38100" dir="2700000" algn="tl">
                    <a:srgbClr val="000000">
                      <a:alpha val="43137"/>
                    </a:srgbClr>
                  </a:outerShdw>
                </a:effectLst>
                <a:cs typeface="B Koodak" panose="00000700000000000000" pitchFamily="2" charset="-78"/>
              </a:rPr>
              <a:t>کرد . </a:t>
            </a:r>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 در شکل زیر میدان ناشی از دو بار با اندازه برابر و علامت مخالف نشان داده شده است.</a:t>
            </a:r>
            <a:endParaRPr lang="en-US" sz="2400" b="1" dirty="0">
              <a:solidFill>
                <a:srgbClr val="00B050"/>
              </a:solidFill>
              <a:effectLst>
                <a:outerShdw blurRad="38100" dist="38100" dir="2700000" algn="tl">
                  <a:srgbClr val="000000">
                    <a:alpha val="43137"/>
                  </a:srgbClr>
                </a:outerShdw>
              </a:effectLst>
              <a:cs typeface="B Koodak" panose="00000700000000000000" pitchFamily="2" charset="-78"/>
            </a:endParaRPr>
          </a:p>
        </p:txBody>
      </p:sp>
      <p:grpSp>
        <p:nvGrpSpPr>
          <p:cNvPr id="9" name="Group 8">
            <a:extLst>
              <a:ext uri="{FF2B5EF4-FFF2-40B4-BE49-F238E27FC236}">
                <a16:creationId xmlns="" xmlns:a16="http://schemas.microsoft.com/office/drawing/2014/main" id="{5EB226A9-D9EE-4576-B6BE-BA2E94C1613A}"/>
              </a:ext>
              <a:ext uri="{C183D7F6-B498-43B3-948B-1728B52AA6E4}">
                <adec:decorative xmlns="" xmlns:adec="http://schemas.microsoft.com/office/drawing/2017/decorative" val="1"/>
              </a:ext>
            </a:extLst>
          </p:cNvPr>
          <p:cNvGrpSpPr/>
          <p:nvPr/>
        </p:nvGrpSpPr>
        <p:grpSpPr>
          <a:xfrm>
            <a:off x="8936181" y="0"/>
            <a:ext cx="3890553" cy="6904758"/>
            <a:chOff x="8936181" y="0"/>
            <a:chExt cx="3890553" cy="6904758"/>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Microscope">
              <a:extLst>
                <a:ext uri="{FF2B5EF4-FFF2-40B4-BE49-F238E27FC236}">
                  <a16:creationId xmlns="" xmlns:a16="http://schemas.microsoft.com/office/drawing/2014/main" id="{A9B090FE-5998-4BAC-AB8D-6F40D44C81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8936181" y="3014205"/>
              <a:ext cx="3890553" cy="3890553"/>
            </a:xfrm>
            <a:prstGeom prst="rect">
              <a:avLst/>
            </a:prstGeom>
          </p:spPr>
        </p:pic>
      </p:grpSp>
      <p:pic>
        <p:nvPicPr>
          <p:cNvPr id="14" name="Picture 13"/>
          <p:cNvPicPr>
            <a:picLocks noChangeAspect="1"/>
          </p:cNvPicPr>
          <p:nvPr/>
        </p:nvPicPr>
        <p:blipFill>
          <a:blip r:embed="rId4"/>
          <a:stretch>
            <a:fillRect/>
          </a:stretch>
        </p:blipFill>
        <p:spPr>
          <a:xfrm>
            <a:off x="1155700" y="3959754"/>
            <a:ext cx="4038600" cy="2409825"/>
          </a:xfrm>
          <a:prstGeom prst="rect">
            <a:avLst/>
          </a:prstGeom>
        </p:spPr>
      </p:pic>
    </p:spTree>
    <p:extLst>
      <p:ext uri="{BB962C8B-B14F-4D97-AF65-F5344CB8AC3E}">
        <p14:creationId xmlns:p14="http://schemas.microsoft.com/office/powerpoint/2010/main" val="115001987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3" y="96966"/>
            <a:ext cx="8378529" cy="1027257"/>
          </a:xfrm>
        </p:spPr>
        <p:txBody>
          <a:bodyPr/>
          <a:lstStyle/>
          <a:p>
            <a:pPr algn="ct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انواع خازن</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11" name="Rectangle 10">
            <a:extLst>
              <a:ext uri="{FF2B5EF4-FFF2-40B4-BE49-F238E27FC236}">
                <a16:creationId xmlns="" xmlns:a16="http://schemas.microsoft.com/office/drawing/2014/main" id="{7380FAC8-A68E-47AE-9778-F3A5964812E2}"/>
              </a:ext>
            </a:extLst>
          </p:cNvPr>
          <p:cNvSpPr/>
          <p:nvPr/>
        </p:nvSpPr>
        <p:spPr>
          <a:xfrm>
            <a:off x="419682" y="1261038"/>
            <a:ext cx="8170712" cy="5262979"/>
          </a:xfrm>
          <a:prstGeom prst="rect">
            <a:avLst/>
          </a:prstGeom>
        </p:spPr>
        <p:txBody>
          <a:bodyPr wrap="square">
            <a:spAutoFit/>
          </a:bodyPr>
          <a:lstStyle/>
          <a:p>
            <a:pPr marL="342900" indent="-342900" algn="r" rtl="1">
              <a:buFont typeface="Wingdings" panose="05000000000000000000" pitchFamily="2" charset="2"/>
              <a:buChar char="ü"/>
            </a:pPr>
            <a:r>
              <a:rPr lang="fa-IR" sz="2400" b="1" dirty="0">
                <a:solidFill>
                  <a:srgbClr val="7030A0"/>
                </a:solidFill>
                <a:effectLst>
                  <a:outerShdw blurRad="38100" dist="38100" dir="2700000" algn="tl">
                    <a:srgbClr val="000000">
                      <a:alpha val="43137"/>
                    </a:srgbClr>
                  </a:outerShdw>
                </a:effectLst>
                <a:cs typeface="B Koodak" panose="00000700000000000000" pitchFamily="2" charset="-78"/>
              </a:rPr>
              <a:t>خازنی با دو صفحه </a:t>
            </a:r>
            <a:r>
              <a:rPr lang="fa-IR" sz="2400" b="1" dirty="0" smtClean="0">
                <a:solidFill>
                  <a:srgbClr val="7030A0"/>
                </a:solidFill>
                <a:effectLst>
                  <a:outerShdw blurRad="38100" dist="38100" dir="2700000" algn="tl">
                    <a:srgbClr val="000000">
                      <a:alpha val="43137"/>
                    </a:srgbClr>
                  </a:outerShdw>
                </a:effectLst>
                <a:cs typeface="B Koodak" panose="00000700000000000000" pitchFamily="2" charset="-78"/>
              </a:rPr>
              <a:t>موازی</a:t>
            </a:r>
          </a:p>
          <a:p>
            <a:pPr marL="342900" indent="-342900" algn="r" rtl="1">
              <a:buFont typeface="Wingdings" panose="05000000000000000000" pitchFamily="2" charset="2"/>
              <a:buChar char="ü"/>
            </a:pPr>
            <a:endParaRPr lang="fa-IR" sz="2400" b="1" dirty="0">
              <a:solidFill>
                <a:srgbClr val="7030A0"/>
              </a:solidFill>
              <a:effectLst>
                <a:outerShdw blurRad="38100" dist="38100" dir="2700000" algn="tl">
                  <a:srgbClr val="000000">
                    <a:alpha val="43137"/>
                  </a:srgbClr>
                </a:outerShdw>
              </a:effectLst>
              <a:cs typeface="B Koodak" panose="00000700000000000000" pitchFamily="2" charset="-78"/>
            </a:endParaRPr>
          </a:p>
          <a:p>
            <a:pPr marL="342900" indent="-342900" algn="r" rtl="1">
              <a:buFont typeface="Wingdings" panose="05000000000000000000" pitchFamily="2" charset="2"/>
              <a:buChar char="ü"/>
            </a:pPr>
            <a:endParaRPr lang="fa-IR" sz="2400" b="1" dirty="0" smtClean="0">
              <a:solidFill>
                <a:srgbClr val="7030A0"/>
              </a:solidFill>
              <a:effectLst>
                <a:outerShdw blurRad="38100" dist="38100" dir="2700000" algn="tl">
                  <a:srgbClr val="000000">
                    <a:alpha val="43137"/>
                  </a:srgbClr>
                </a:outerShdw>
              </a:effectLst>
              <a:cs typeface="B Koodak" panose="00000700000000000000" pitchFamily="2" charset="-78"/>
            </a:endParaRPr>
          </a:p>
          <a:p>
            <a:pPr marL="342900" indent="-342900" algn="r" rtl="1">
              <a:buFont typeface="Wingdings" panose="05000000000000000000" pitchFamily="2" charset="2"/>
              <a:buChar char="ü"/>
            </a:pPr>
            <a:endParaRPr lang="fa-IR" sz="2400" b="1" dirty="0">
              <a:solidFill>
                <a:srgbClr val="7030A0"/>
              </a:solidFill>
              <a:effectLst>
                <a:outerShdw blurRad="38100" dist="38100" dir="2700000" algn="tl">
                  <a:srgbClr val="000000">
                    <a:alpha val="43137"/>
                  </a:srgbClr>
                </a:outerShdw>
              </a:effectLst>
              <a:cs typeface="B Koodak" panose="00000700000000000000" pitchFamily="2" charset="-78"/>
            </a:endParaRPr>
          </a:p>
          <a:p>
            <a:pPr marL="342900" indent="-342900" algn="r" rtl="1">
              <a:buFont typeface="Wingdings" panose="05000000000000000000" pitchFamily="2" charset="2"/>
              <a:buChar char="ü"/>
            </a:pPr>
            <a:endParaRPr lang="fa-IR" sz="2400" b="1" dirty="0" smtClean="0">
              <a:solidFill>
                <a:srgbClr val="7030A0"/>
              </a:solidFill>
              <a:effectLst>
                <a:outerShdw blurRad="38100" dist="38100" dir="2700000" algn="tl">
                  <a:srgbClr val="000000">
                    <a:alpha val="43137"/>
                  </a:srgbClr>
                </a:outerShdw>
              </a:effectLst>
              <a:cs typeface="B Koodak" panose="00000700000000000000" pitchFamily="2" charset="-78"/>
            </a:endParaRPr>
          </a:p>
          <a:p>
            <a:pPr marL="342900" indent="-342900" algn="r" rtl="1">
              <a:buFont typeface="Wingdings" panose="05000000000000000000" pitchFamily="2" charset="2"/>
              <a:buChar char="ü"/>
            </a:pPr>
            <a:r>
              <a:rPr lang="fa-IR" sz="2400" b="1" dirty="0">
                <a:solidFill>
                  <a:srgbClr val="7030A0"/>
                </a:solidFill>
                <a:effectLst>
                  <a:outerShdw blurRad="38100" dist="38100" dir="2700000" algn="tl">
                    <a:srgbClr val="000000">
                      <a:alpha val="43137"/>
                    </a:srgbClr>
                  </a:outerShdw>
                </a:effectLst>
                <a:cs typeface="B Koodak" panose="00000700000000000000" pitchFamily="2" charset="-78"/>
              </a:rPr>
              <a:t>خازن </a:t>
            </a:r>
            <a:r>
              <a:rPr lang="fa-IR" sz="2400" b="1" dirty="0" smtClean="0">
                <a:solidFill>
                  <a:srgbClr val="7030A0"/>
                </a:solidFill>
                <a:effectLst>
                  <a:outerShdw blurRad="38100" dist="38100" dir="2700000" algn="tl">
                    <a:srgbClr val="000000">
                      <a:alpha val="43137"/>
                    </a:srgbClr>
                  </a:outerShdw>
                </a:effectLst>
                <a:cs typeface="B Koodak" panose="00000700000000000000" pitchFamily="2" charset="-78"/>
              </a:rPr>
              <a:t>استوانه‌ای</a:t>
            </a:r>
          </a:p>
          <a:p>
            <a:pPr marL="342900" indent="-342900" algn="r" rtl="1">
              <a:buFont typeface="Wingdings" panose="05000000000000000000" pitchFamily="2" charset="2"/>
              <a:buChar char="ü"/>
            </a:pPr>
            <a:endParaRPr lang="fa-IR" sz="2400" b="1" dirty="0">
              <a:solidFill>
                <a:srgbClr val="7030A0"/>
              </a:solidFill>
              <a:effectLst>
                <a:outerShdw blurRad="38100" dist="38100" dir="2700000" algn="tl">
                  <a:srgbClr val="000000">
                    <a:alpha val="43137"/>
                  </a:srgbClr>
                </a:outerShdw>
              </a:effectLst>
              <a:cs typeface="B Koodak" panose="00000700000000000000" pitchFamily="2" charset="-78"/>
            </a:endParaRPr>
          </a:p>
          <a:p>
            <a:pPr marL="342900" indent="-342900" algn="r" rtl="1">
              <a:buFont typeface="Wingdings" panose="05000000000000000000" pitchFamily="2" charset="2"/>
              <a:buChar char="ü"/>
            </a:pPr>
            <a:endParaRPr lang="fa-IR" sz="2400" b="1" dirty="0" smtClean="0">
              <a:solidFill>
                <a:srgbClr val="7030A0"/>
              </a:solidFill>
              <a:effectLst>
                <a:outerShdw blurRad="38100" dist="38100" dir="2700000" algn="tl">
                  <a:srgbClr val="000000">
                    <a:alpha val="43137"/>
                  </a:srgbClr>
                </a:outerShdw>
              </a:effectLst>
              <a:cs typeface="B Koodak" panose="00000700000000000000" pitchFamily="2" charset="-78"/>
            </a:endParaRPr>
          </a:p>
          <a:p>
            <a:pPr marL="342900" indent="-342900" algn="r" rtl="1">
              <a:buFont typeface="Wingdings" panose="05000000000000000000" pitchFamily="2" charset="2"/>
              <a:buChar char="ü"/>
            </a:pPr>
            <a:endParaRPr lang="fa-IR" sz="2400" b="1" dirty="0">
              <a:solidFill>
                <a:srgbClr val="7030A0"/>
              </a:solidFill>
              <a:effectLst>
                <a:outerShdw blurRad="38100" dist="38100" dir="2700000" algn="tl">
                  <a:srgbClr val="000000">
                    <a:alpha val="43137"/>
                  </a:srgbClr>
                </a:outerShdw>
              </a:effectLst>
              <a:cs typeface="B Koodak" panose="00000700000000000000" pitchFamily="2" charset="-78"/>
            </a:endParaRPr>
          </a:p>
          <a:p>
            <a:pPr marL="342900" indent="-342900" algn="r" rtl="1">
              <a:buFont typeface="Wingdings" panose="05000000000000000000" pitchFamily="2" charset="2"/>
              <a:buChar char="ü"/>
            </a:pPr>
            <a:endParaRPr lang="fa-IR" sz="2400" b="1" dirty="0" smtClean="0">
              <a:solidFill>
                <a:srgbClr val="7030A0"/>
              </a:solidFill>
              <a:effectLst>
                <a:outerShdw blurRad="38100" dist="38100" dir="2700000" algn="tl">
                  <a:srgbClr val="000000">
                    <a:alpha val="43137"/>
                  </a:srgbClr>
                </a:outerShdw>
              </a:effectLst>
              <a:cs typeface="B Koodak" panose="00000700000000000000" pitchFamily="2" charset="-78"/>
            </a:endParaRPr>
          </a:p>
          <a:p>
            <a:pPr marL="342900" indent="-342900" algn="r" rtl="1">
              <a:buFont typeface="Wingdings" panose="05000000000000000000" pitchFamily="2" charset="2"/>
              <a:buChar char="ü"/>
            </a:pPr>
            <a:r>
              <a:rPr lang="fa-IR" sz="2400" b="1" dirty="0">
                <a:solidFill>
                  <a:srgbClr val="7030A0"/>
                </a:solidFill>
                <a:effectLst>
                  <a:outerShdw blurRad="38100" dist="38100" dir="2700000" algn="tl">
                    <a:srgbClr val="000000">
                      <a:alpha val="43137"/>
                    </a:srgbClr>
                  </a:outerShdw>
                </a:effectLst>
              </a:rPr>
              <a:t>خازن کروی</a:t>
            </a:r>
          </a:p>
          <a:p>
            <a:pPr algn="r" rtl="1"/>
            <a:endParaRPr lang="fa-IR" sz="2400" b="1" dirty="0">
              <a:solidFill>
                <a:srgbClr val="7030A0"/>
              </a:solidFill>
              <a:effectLst>
                <a:outerShdw blurRad="38100" dist="38100" dir="2700000" algn="tl">
                  <a:srgbClr val="000000">
                    <a:alpha val="43137"/>
                  </a:srgbClr>
                </a:outerShdw>
              </a:effectLst>
              <a:cs typeface="B Koodak" panose="00000700000000000000" pitchFamily="2" charset="-78"/>
            </a:endParaRPr>
          </a:p>
          <a:p>
            <a:pPr algn="r" rtl="1"/>
            <a:endParaRPr lang="fa-IR" sz="2400" b="1" dirty="0">
              <a:solidFill>
                <a:srgbClr val="7030A0"/>
              </a:solidFill>
              <a:effectLst>
                <a:outerShdw blurRad="38100" dist="38100" dir="2700000" algn="tl">
                  <a:srgbClr val="000000">
                    <a:alpha val="43137"/>
                  </a:srgbClr>
                </a:outerShdw>
              </a:effectLst>
              <a:cs typeface="B Koodak" panose="00000700000000000000" pitchFamily="2" charset="-78"/>
            </a:endParaRPr>
          </a:p>
          <a:p>
            <a:pPr algn="r" rtl="1"/>
            <a:endParaRPr lang="en-US" sz="2400" dirty="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B Koodak" panose="00000700000000000000" pitchFamily="2" charset="-78"/>
            </a:endParaRPr>
          </a:p>
        </p:txBody>
      </p:sp>
      <p:grpSp>
        <p:nvGrpSpPr>
          <p:cNvPr id="26" name="Group 25">
            <a:extLst>
              <a:ext uri="{FF2B5EF4-FFF2-40B4-BE49-F238E27FC236}">
                <a16:creationId xmlns="" xmlns:a16="http://schemas.microsoft.com/office/drawing/2014/main" id="{FAE49640-1F41-49EF-9DE6-5B8BD818E7D5}"/>
              </a:ext>
              <a:ext uri="{C183D7F6-B498-43B3-948B-1728B52AA6E4}">
                <adec:decorative xmlns="" xmlns:adec="http://schemas.microsoft.com/office/drawing/2017/decorative" val="1"/>
              </a:ext>
            </a:extLst>
          </p:cNvPr>
          <p:cNvGrpSpPr/>
          <p:nvPr/>
        </p:nvGrpSpPr>
        <p:grpSpPr>
          <a:xfrm>
            <a:off x="9055676" y="0"/>
            <a:ext cx="3136324" cy="7050231"/>
            <a:chOff x="9055676" y="0"/>
            <a:chExt cx="3136324" cy="7050231"/>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Shirt">
              <a:extLst>
                <a:ext uri="{FF2B5EF4-FFF2-40B4-BE49-F238E27FC236}">
                  <a16:creationId xmlns="" xmlns:a16="http://schemas.microsoft.com/office/drawing/2014/main" id="{D0B86988-B817-439D-A6A5-180647268C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887424">
              <a:off x="9541289" y="4083626"/>
              <a:ext cx="1951759" cy="1951759"/>
            </a:xfrm>
            <a:prstGeom prst="rect">
              <a:avLst/>
            </a:prstGeom>
          </p:spPr>
        </p:pic>
        <p:pic>
          <p:nvPicPr>
            <p:cNvPr id="14" name="Graphic 13" descr="Glasses">
              <a:extLst>
                <a:ext uri="{FF2B5EF4-FFF2-40B4-BE49-F238E27FC236}">
                  <a16:creationId xmlns="" xmlns:a16="http://schemas.microsoft.com/office/drawing/2014/main" id="{92AEA3DE-CFDD-499C-B6AD-99345EA1CE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795024">
              <a:off x="11018693" y="3451676"/>
              <a:ext cx="1034563" cy="1034563"/>
            </a:xfrm>
            <a:prstGeom prst="rect">
              <a:avLst/>
            </a:prstGeom>
          </p:spPr>
        </p:pic>
        <p:pic>
          <p:nvPicPr>
            <p:cNvPr id="16" name="Graphic 15" descr="Boot">
              <a:extLst>
                <a:ext uri="{FF2B5EF4-FFF2-40B4-BE49-F238E27FC236}">
                  <a16:creationId xmlns="" xmlns:a16="http://schemas.microsoft.com/office/drawing/2014/main" id="{BDFF0140-1CC8-4F76-B83E-EFC26BF594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697835" y="5595504"/>
              <a:ext cx="1454727" cy="1454727"/>
            </a:xfrm>
            <a:prstGeom prst="rect">
              <a:avLst/>
            </a:prstGeom>
          </p:spPr>
        </p:pic>
      </p:grpSp>
      <p:pic>
        <p:nvPicPr>
          <p:cNvPr id="3" name="Picture 2"/>
          <p:cNvPicPr>
            <a:picLocks noChangeAspect="1"/>
          </p:cNvPicPr>
          <p:nvPr/>
        </p:nvPicPr>
        <p:blipFill>
          <a:blip r:embed="rId8"/>
          <a:stretch>
            <a:fillRect/>
          </a:stretch>
        </p:blipFill>
        <p:spPr>
          <a:xfrm>
            <a:off x="427766" y="1001184"/>
            <a:ext cx="4057650" cy="1943100"/>
          </a:xfrm>
          <a:prstGeom prst="rect">
            <a:avLst/>
          </a:prstGeom>
        </p:spPr>
      </p:pic>
      <p:pic>
        <p:nvPicPr>
          <p:cNvPr id="27" name="Picture 26"/>
          <p:cNvPicPr>
            <a:picLocks noChangeAspect="1"/>
          </p:cNvPicPr>
          <p:nvPr/>
        </p:nvPicPr>
        <p:blipFill>
          <a:blip r:embed="rId9"/>
          <a:stretch>
            <a:fillRect/>
          </a:stretch>
        </p:blipFill>
        <p:spPr>
          <a:xfrm>
            <a:off x="615874" y="3313000"/>
            <a:ext cx="4560020" cy="1473712"/>
          </a:xfrm>
          <a:prstGeom prst="rect">
            <a:avLst/>
          </a:prstGeom>
        </p:spPr>
      </p:pic>
      <p:pic>
        <p:nvPicPr>
          <p:cNvPr id="4098" name="Picture 2" descr="Capacit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532" y="5133061"/>
            <a:ext cx="4436350" cy="139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39117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11">
                                            <p:txEl>
                                              <p:pRg st="5" end="5"/>
                                            </p:txEl>
                                          </p:spTgt>
                                        </p:tgtEl>
                                        <p:attrNameLst>
                                          <p:attrName>style.visibility</p:attrName>
                                        </p:attrNameLst>
                                      </p:cBhvr>
                                      <p:to>
                                        <p:strVal val="visible"/>
                                      </p:to>
                                    </p:set>
                                    <p:anim calcmode="lin" valueType="num">
                                      <p:cBhvr additive="base">
                                        <p:cTn id="18" dur="500" fill="hold"/>
                                        <p:tgtEl>
                                          <p:spTgt spid="11">
                                            <p:txEl>
                                              <p:pRg st="5" end="5"/>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grpId="0" nodeType="clickEffect">
                                  <p:stCondLst>
                                    <p:cond delay="0"/>
                                  </p:stCondLst>
                                  <p:childTnLst>
                                    <p:set>
                                      <p:cBhvr>
                                        <p:cTn id="23" dur="1" fill="hold">
                                          <p:stCondLst>
                                            <p:cond delay="0"/>
                                          </p:stCondLst>
                                        </p:cTn>
                                        <p:tgtEl>
                                          <p:spTgt spid="11">
                                            <p:txEl>
                                              <p:pRg st="10" end="10"/>
                                            </p:txEl>
                                          </p:spTgt>
                                        </p:tgtEl>
                                        <p:attrNameLst>
                                          <p:attrName>style.visibility</p:attrName>
                                        </p:attrNameLst>
                                      </p:cBhvr>
                                      <p:to>
                                        <p:strVal val="visible"/>
                                      </p:to>
                                    </p:set>
                                    <p:anim calcmode="lin" valueType="num">
                                      <p:cBhvr additive="base">
                                        <p:cTn id="24" dur="500" fill="hold"/>
                                        <p:tgtEl>
                                          <p:spTgt spid="11">
                                            <p:txEl>
                                              <p:pRg st="10" end="1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098"/>
                                        </p:tgtEl>
                                        <p:attrNameLst>
                                          <p:attrName>style.visibility</p:attrName>
                                        </p:attrNameLst>
                                      </p:cBhvr>
                                      <p:to>
                                        <p:strVal val="visible"/>
                                      </p:to>
                                    </p:set>
                                    <p:animEffect transition="in" filter="barn(inVertical)">
                                      <p:cBhvr>
                                        <p:cTn id="4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4" y="365125"/>
            <a:ext cx="8378529" cy="1027257"/>
          </a:xfrm>
        </p:spPr>
        <p:txBody>
          <a:bodyPr/>
          <a:lstStyle/>
          <a:p>
            <a:pPr algn="ct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دیودها</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521284" y="1392382"/>
            <a:ext cx="8378529" cy="4351338"/>
          </a:xfrm>
        </p:spPr>
        <p:txBody>
          <a:bodyPr>
            <a:normAutofit/>
          </a:bodyPr>
          <a:lstStyle/>
          <a:p>
            <a:pPr algn="r" rtl="1"/>
            <a:r>
              <a:rPr lang="fa-IR" sz="2400" b="1" dirty="0" smtClean="0">
                <a:solidFill>
                  <a:srgbClr val="0A81A6"/>
                </a:solidFill>
                <a:effectLst>
                  <a:outerShdw blurRad="38100" dist="38100" dir="2700000" algn="tl">
                    <a:srgbClr val="000000">
                      <a:alpha val="43137"/>
                    </a:srgbClr>
                  </a:outerShdw>
                </a:effectLst>
                <a:cs typeface="B Koodak" panose="00000700000000000000" pitchFamily="2" charset="-78"/>
              </a:rPr>
              <a:t> </a:t>
            </a:r>
            <a:r>
              <a:rPr lang="fa-IR" sz="2400" b="1" dirty="0">
                <a:solidFill>
                  <a:srgbClr val="0A81A6"/>
                </a:solidFill>
                <a:effectLst>
                  <a:outerShdw blurRad="38100" dist="38100" dir="2700000" algn="tl">
                    <a:srgbClr val="000000">
                      <a:alpha val="43137"/>
                    </a:srgbClr>
                  </a:outerShdw>
                </a:effectLst>
                <a:cs typeface="B Koodak" panose="00000700000000000000" pitchFamily="2" charset="-78"/>
              </a:rPr>
              <a:t>در بسیاری از مدارهای الکترونیکی نیاز به یکسو کردن جریان در مدار است و برای این کار باید بدانیم که دیود چیست و چگونه این کار را می کند.</a:t>
            </a:r>
          </a:p>
          <a:p>
            <a:pPr algn="r" rtl="1"/>
            <a:r>
              <a:rPr lang="fa-IR" sz="2400" b="1" dirty="0">
                <a:solidFill>
                  <a:srgbClr val="0A81A6"/>
                </a:solidFill>
                <a:effectLst>
                  <a:outerShdw blurRad="38100" dist="38100" dir="2700000" algn="tl">
                    <a:srgbClr val="000000">
                      <a:alpha val="43137"/>
                    </a:srgbClr>
                  </a:outerShdw>
                </a:effectLst>
                <a:cs typeface="B Koodak" panose="00000700000000000000" pitchFamily="2" charset="-78"/>
              </a:rPr>
              <a:t>دیودها مدل های متنوعی دارند که ساختار آن براساس </a:t>
            </a:r>
            <a:r>
              <a:rPr lang="fa-IR" sz="2400" b="1" dirty="0" smtClean="0">
                <a:solidFill>
                  <a:srgbClr val="0A81A6"/>
                </a:solidFill>
                <a:effectLst>
                  <a:outerShdw blurRad="38100" dist="38100" dir="2700000" algn="tl">
                    <a:srgbClr val="000000">
                      <a:alpha val="43137"/>
                    </a:srgbClr>
                  </a:outerShdw>
                </a:effectLst>
                <a:cs typeface="B Koodak" panose="00000700000000000000" pitchFamily="2" charset="-78"/>
              </a:rPr>
              <a:t>اتصالات</a:t>
            </a:r>
            <a:r>
              <a:rPr lang="en-US" sz="2400" b="1" dirty="0" smtClean="0">
                <a:solidFill>
                  <a:srgbClr val="0A81A6"/>
                </a:solidFill>
                <a:effectLst>
                  <a:outerShdw blurRad="38100" dist="38100" dir="2700000" algn="tl">
                    <a:srgbClr val="000000">
                      <a:alpha val="43137"/>
                    </a:srgbClr>
                  </a:outerShdw>
                </a:effectLst>
                <a:cs typeface="B Koodak" panose="00000700000000000000" pitchFamily="2" charset="-78"/>
              </a:rPr>
              <a:t>P-N </a:t>
            </a:r>
            <a:r>
              <a:rPr lang="fa-IR" sz="2400" b="1" dirty="0">
                <a:solidFill>
                  <a:srgbClr val="0A81A6"/>
                </a:solidFill>
                <a:effectLst>
                  <a:outerShdw blurRad="38100" dist="38100" dir="2700000" algn="tl">
                    <a:srgbClr val="000000">
                      <a:alpha val="43137"/>
                    </a:srgbClr>
                  </a:outerShdw>
                </a:effectLst>
                <a:cs typeface="B Koodak" panose="00000700000000000000" pitchFamily="2" charset="-78"/>
              </a:rPr>
              <a:t>بوده و شناخت آن ها یکی از مباحث مهم الکترونیکی است.</a:t>
            </a:r>
          </a:p>
          <a:p>
            <a:pPr algn="r" rtl="1"/>
            <a:r>
              <a:rPr lang="fa-IR" sz="2400" b="1" dirty="0" smtClean="0">
                <a:solidFill>
                  <a:srgbClr val="0A81A6"/>
                </a:solidFill>
                <a:effectLst>
                  <a:outerShdw blurRad="38100" dist="38100" dir="2700000" algn="tl">
                    <a:srgbClr val="000000">
                      <a:alpha val="43137"/>
                    </a:srgbClr>
                  </a:outerShdw>
                </a:effectLst>
                <a:cs typeface="B Koodak" panose="00000700000000000000" pitchFamily="2" charset="-78"/>
              </a:rPr>
              <a:t>دیود </a:t>
            </a:r>
            <a:r>
              <a:rPr lang="fa-IR" sz="2400" b="1" dirty="0">
                <a:solidFill>
                  <a:srgbClr val="0A81A6"/>
                </a:solidFill>
                <a:effectLst>
                  <a:outerShdw blurRad="38100" dist="38100" dir="2700000" algn="tl">
                    <a:srgbClr val="000000">
                      <a:alpha val="43137"/>
                    </a:srgbClr>
                  </a:outerShdw>
                </a:effectLst>
                <a:cs typeface="B Koodak" panose="00000700000000000000" pitchFamily="2" charset="-78"/>
              </a:rPr>
              <a:t>یکی از انواع قطعات نیمه هادی است که در مدارهای الکتریکی بسیاری استفاده می </a:t>
            </a:r>
            <a:r>
              <a:rPr lang="fa-IR" sz="2400" b="1" dirty="0" smtClean="0">
                <a:solidFill>
                  <a:srgbClr val="0A81A6"/>
                </a:solidFill>
                <a:effectLst>
                  <a:outerShdw blurRad="38100" dist="38100" dir="2700000" algn="tl">
                    <a:srgbClr val="000000">
                      <a:alpha val="43137"/>
                    </a:srgbClr>
                  </a:outerShdw>
                </a:effectLst>
                <a:cs typeface="B Koodak" panose="00000700000000000000" pitchFamily="2" charset="-78"/>
              </a:rPr>
              <a:t>شود </a:t>
            </a:r>
            <a:r>
              <a:rPr lang="fa-IR" sz="2400" b="1" dirty="0">
                <a:solidFill>
                  <a:srgbClr val="0A81A6"/>
                </a:solidFill>
                <a:effectLst>
                  <a:outerShdw blurRad="38100" dist="38100" dir="2700000" algn="tl">
                    <a:srgbClr val="000000">
                      <a:alpha val="43137"/>
                    </a:srgbClr>
                  </a:outerShdw>
                </a:effectLst>
                <a:cs typeface="B Koodak" panose="00000700000000000000" pitchFamily="2" charset="-78"/>
              </a:rPr>
              <a:t>عملکرد آن به این شکل است که جریان را در یک جهت از خودش عبور می دهد.</a:t>
            </a:r>
            <a:endParaRPr lang="en-US" sz="2400" b="1" dirty="0">
              <a:solidFill>
                <a:srgbClr val="0A81A6"/>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B Koodak" panose="00000700000000000000" pitchFamily="2" charset="-78"/>
            </a:endParaRPr>
          </a:p>
        </p:txBody>
      </p:sp>
      <p:grpSp>
        <p:nvGrpSpPr>
          <p:cNvPr id="13" name="Group 12">
            <a:extLst>
              <a:ext uri="{FF2B5EF4-FFF2-40B4-BE49-F238E27FC236}">
                <a16:creationId xmlns="" xmlns:a16="http://schemas.microsoft.com/office/drawing/2014/main" id="{9C15E21A-C111-4D39-BB47-E83988E5A05E}"/>
              </a:ext>
              <a:ext uri="{C183D7F6-B498-43B3-948B-1728B52AA6E4}">
                <adec:decorative xmlns="" xmlns:adec="http://schemas.microsoft.com/office/drawing/2017/decorative" val="1"/>
              </a:ext>
            </a:extLst>
          </p:cNvPr>
          <p:cNvGrpSpPr/>
          <p:nvPr/>
        </p:nvGrpSpPr>
        <p:grpSpPr>
          <a:xfrm>
            <a:off x="9055676" y="0"/>
            <a:ext cx="3193475" cy="6954260"/>
            <a:chOff x="9055676" y="0"/>
            <a:chExt cx="3193475" cy="695426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Test tubes">
              <a:extLst>
                <a:ext uri="{FF2B5EF4-FFF2-40B4-BE49-F238E27FC236}">
                  <a16:creationId xmlns="" xmlns:a16="http://schemas.microsoft.com/office/drawing/2014/main" id="{57BD2CFA-105C-4606-859E-A8413C62B3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450534" y="4155643"/>
              <a:ext cx="2798617" cy="2798617"/>
            </a:xfrm>
            <a:prstGeom prst="rect">
              <a:avLst/>
            </a:prstGeom>
          </p:spPr>
        </p:pic>
      </p:grpSp>
      <p:pic>
        <p:nvPicPr>
          <p:cNvPr id="9" name="Picture 8"/>
          <p:cNvPicPr>
            <a:picLocks noChangeAspect="1"/>
          </p:cNvPicPr>
          <p:nvPr/>
        </p:nvPicPr>
        <p:blipFill>
          <a:blip r:embed="rId4"/>
          <a:stretch>
            <a:fillRect/>
          </a:stretch>
        </p:blipFill>
        <p:spPr>
          <a:xfrm>
            <a:off x="1229783" y="3996265"/>
            <a:ext cx="2529177" cy="2529177"/>
          </a:xfrm>
          <a:prstGeom prst="rect">
            <a:avLst/>
          </a:prstGeom>
        </p:spPr>
      </p:pic>
    </p:spTree>
    <p:extLst>
      <p:ext uri="{BB962C8B-B14F-4D97-AF65-F5344CB8AC3E}">
        <p14:creationId xmlns:p14="http://schemas.microsoft.com/office/powerpoint/2010/main" val="3588960478"/>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3"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4" y="365125"/>
            <a:ext cx="8378529" cy="1027257"/>
          </a:xfrm>
        </p:spPr>
        <p:txBody>
          <a:bodyPr/>
          <a:lstStyle/>
          <a:p>
            <a:pPr algn="ctr"/>
            <a:r>
              <a:rPr lang="en-US" b="1" dirty="0" smtClean="0">
                <a:solidFill>
                  <a:srgbClr val="FF0000"/>
                </a:solidFill>
                <a:effectLst>
                  <a:outerShdw blurRad="38100" dist="38100" dir="2700000" algn="tl">
                    <a:srgbClr val="000000">
                      <a:alpha val="43137"/>
                    </a:srgbClr>
                  </a:outerShdw>
                </a:effectLst>
                <a:latin typeface="Rockwell" panose="02060603020205020403" pitchFamily="18" charset="0"/>
              </a:rPr>
              <a:t>ANODE &amp; CATODE</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endParaRPr>
          </a:p>
        </p:txBody>
      </p:sp>
      <p:sp>
        <p:nvSpPr>
          <p:cNvPr id="14" name="Content Placeholder 2">
            <a:extLst>
              <a:ext uri="{FF2B5EF4-FFF2-40B4-BE49-F238E27FC236}">
                <a16:creationId xmlns="" xmlns:a16="http://schemas.microsoft.com/office/drawing/2014/main" id="{3703DCB6-CE2E-4DB2-998C-5E89A0D57B5A}"/>
              </a:ext>
            </a:extLst>
          </p:cNvPr>
          <p:cNvSpPr txBox="1">
            <a:spLocks/>
          </p:cNvSpPr>
          <p:nvPr/>
        </p:nvSpPr>
        <p:spPr>
          <a:xfrm>
            <a:off x="521282" y="1220932"/>
            <a:ext cx="5829293" cy="342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 xmlns:a16="http://schemas.microsoft.com/office/drawing/2014/main" id="{DBBB712D-326E-462C-A8F9-C3C7398258D4}"/>
              </a:ext>
              <a:ext uri="{C183D7F6-B498-43B3-948B-1728B52AA6E4}">
                <adec:decorative xmlns="" xmlns:adec="http://schemas.microsoft.com/office/drawing/2017/decorative" val="1"/>
              </a:ext>
            </a:extLst>
          </p:cNvPr>
          <p:cNvGrpSpPr/>
          <p:nvPr/>
        </p:nvGrpSpPr>
        <p:grpSpPr>
          <a:xfrm>
            <a:off x="8759536" y="0"/>
            <a:ext cx="4266669" cy="6858000"/>
            <a:chOff x="8759536" y="0"/>
            <a:chExt cx="4266669" cy="685800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Flask">
              <a:extLst>
                <a:ext uri="{FF2B5EF4-FFF2-40B4-BE49-F238E27FC236}">
                  <a16:creationId xmlns="" xmlns:a16="http://schemas.microsoft.com/office/drawing/2014/main" id="{C1AB70EC-6FF8-4DB3-A7E7-E489257F8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759536" y="2591331"/>
              <a:ext cx="4266669" cy="4266669"/>
            </a:xfrm>
            <a:prstGeom prst="rect">
              <a:avLst/>
            </a:prstGeom>
          </p:spPr>
        </p:pic>
      </p:grpSp>
      <p:sp>
        <p:nvSpPr>
          <p:cNvPr id="3" name="TextBox 2"/>
          <p:cNvSpPr txBox="1"/>
          <p:nvPr/>
        </p:nvSpPr>
        <p:spPr>
          <a:xfrm>
            <a:off x="1226515" y="2004097"/>
            <a:ext cx="6968066" cy="3477875"/>
          </a:xfrm>
          <a:prstGeom prst="rect">
            <a:avLst/>
          </a:prstGeom>
          <a:noFill/>
        </p:spPr>
        <p:txBody>
          <a:bodyPr wrap="square" rtlCol="0">
            <a:spAutoFit/>
          </a:bodyPr>
          <a:lstStyle/>
          <a:p>
            <a:pPr algn="r" rtl="1"/>
            <a:r>
              <a:rPr lang="fa-IR" sz="2000" b="1" dirty="0">
                <a:solidFill>
                  <a:srgbClr val="7030A0"/>
                </a:solidFill>
                <a:effectLst>
                  <a:outerShdw blurRad="38100" dist="38100" dir="2700000" algn="tl">
                    <a:srgbClr val="000000">
                      <a:alpha val="43137"/>
                    </a:srgbClr>
                  </a:outerShdw>
                </a:effectLst>
                <a:cs typeface="B Koodak" panose="00000700000000000000" pitchFamily="2" charset="-78"/>
              </a:rPr>
              <a:t>برای ساخته شدن ناحیه </a:t>
            </a:r>
            <a:r>
              <a:rPr lang="en-US" sz="2000" b="1" dirty="0">
                <a:solidFill>
                  <a:srgbClr val="7030A0"/>
                </a:solidFill>
                <a:effectLst>
                  <a:outerShdw blurRad="38100" dist="38100" dir="2700000" algn="tl">
                    <a:srgbClr val="000000">
                      <a:alpha val="43137"/>
                    </a:srgbClr>
                  </a:outerShdw>
                </a:effectLst>
                <a:cs typeface="B Koodak" panose="00000700000000000000" pitchFamily="2" charset="-78"/>
              </a:rPr>
              <a:t>P </a:t>
            </a:r>
            <a:r>
              <a:rPr lang="fa-IR" sz="2000" b="1" dirty="0">
                <a:solidFill>
                  <a:srgbClr val="7030A0"/>
                </a:solidFill>
                <a:effectLst>
                  <a:outerShdw blurRad="38100" dist="38100" dir="2700000" algn="tl">
                    <a:srgbClr val="000000">
                      <a:alpha val="43137"/>
                    </a:srgbClr>
                  </a:outerShdw>
                </a:effectLst>
                <a:cs typeface="B Koodak" panose="00000700000000000000" pitchFamily="2" charset="-78"/>
              </a:rPr>
              <a:t>می توان ناخالصی هایی از نوع گالیوم، آلومینیوم و بور به ماده نیمه هادی اضافه کرد</a:t>
            </a:r>
            <a:r>
              <a:rPr lang="fa-IR" sz="2000" b="1" dirty="0" smtClean="0">
                <a:solidFill>
                  <a:srgbClr val="7030A0"/>
                </a:solidFill>
                <a:effectLst>
                  <a:outerShdw blurRad="38100" dist="38100" dir="2700000" algn="tl">
                    <a:srgbClr val="000000">
                      <a:alpha val="43137"/>
                    </a:srgbClr>
                  </a:outerShdw>
                </a:effectLst>
                <a:cs typeface="B Koodak" panose="00000700000000000000" pitchFamily="2" charset="-78"/>
              </a:rPr>
              <a:t>.</a:t>
            </a:r>
            <a:endParaRPr lang="en-US" sz="2000" b="1" dirty="0" smtClean="0">
              <a:solidFill>
                <a:srgbClr val="7030A0"/>
              </a:solidFill>
              <a:effectLst>
                <a:outerShdw blurRad="38100" dist="38100" dir="2700000" algn="tl">
                  <a:srgbClr val="000000">
                    <a:alpha val="43137"/>
                  </a:srgbClr>
                </a:outerShdw>
              </a:effectLst>
              <a:cs typeface="B Koodak" panose="00000700000000000000" pitchFamily="2" charset="-78"/>
            </a:endParaRPr>
          </a:p>
          <a:p>
            <a:pPr algn="r" rtl="1"/>
            <a:endParaRPr lang="fa-IR" sz="2000" b="1" dirty="0">
              <a:solidFill>
                <a:srgbClr val="7030A0"/>
              </a:solidFill>
              <a:effectLst>
                <a:outerShdw blurRad="38100" dist="38100" dir="2700000" algn="tl">
                  <a:srgbClr val="000000">
                    <a:alpha val="43137"/>
                  </a:srgbClr>
                </a:outerShdw>
              </a:effectLst>
              <a:cs typeface="B Koodak" panose="00000700000000000000" pitchFamily="2" charset="-78"/>
            </a:endParaRPr>
          </a:p>
          <a:p>
            <a:pPr algn="r" rtl="1"/>
            <a:r>
              <a:rPr lang="fa-IR" sz="2000" b="1" dirty="0">
                <a:solidFill>
                  <a:srgbClr val="7030A0"/>
                </a:solidFill>
                <a:effectLst>
                  <a:outerShdw blurRad="38100" dist="38100" dir="2700000" algn="tl">
                    <a:srgbClr val="000000">
                      <a:alpha val="43137"/>
                    </a:srgbClr>
                  </a:outerShdw>
                </a:effectLst>
                <a:cs typeface="B Koodak" panose="00000700000000000000" pitchFamily="2" charset="-78"/>
              </a:rPr>
              <a:t>در اثر اضافه شدن این مواد تعداد بسیار زیادی حفره در این ناحیه ایجاد می شود.</a:t>
            </a:r>
          </a:p>
          <a:p>
            <a:pPr algn="r" rtl="1"/>
            <a:r>
              <a:rPr lang="fa-IR" sz="2000" b="1" dirty="0">
                <a:solidFill>
                  <a:srgbClr val="7030A0"/>
                </a:solidFill>
                <a:effectLst>
                  <a:outerShdw blurRad="38100" dist="38100" dir="2700000" algn="tl">
                    <a:srgbClr val="000000">
                      <a:alpha val="43137"/>
                    </a:srgbClr>
                  </a:outerShdw>
                </a:effectLst>
                <a:cs typeface="B Koodak" panose="00000700000000000000" pitchFamily="2" charset="-78"/>
              </a:rPr>
              <a:t>ناحیه </a:t>
            </a:r>
            <a:r>
              <a:rPr lang="en-US" sz="2000" b="1" dirty="0">
                <a:solidFill>
                  <a:srgbClr val="7030A0"/>
                </a:solidFill>
                <a:effectLst>
                  <a:outerShdw blurRad="38100" dist="38100" dir="2700000" algn="tl">
                    <a:srgbClr val="000000">
                      <a:alpha val="43137"/>
                    </a:srgbClr>
                  </a:outerShdw>
                </a:effectLst>
                <a:cs typeface="B Koodak" panose="00000700000000000000" pitchFamily="2" charset="-78"/>
              </a:rPr>
              <a:t>P </a:t>
            </a:r>
            <a:r>
              <a:rPr lang="fa-IR" sz="2000" b="1" dirty="0">
                <a:solidFill>
                  <a:srgbClr val="7030A0"/>
                </a:solidFill>
                <a:effectLst>
                  <a:outerShdw blurRad="38100" dist="38100" dir="2700000" algn="tl">
                    <a:srgbClr val="000000">
                      <a:alpha val="43137"/>
                    </a:srgbClr>
                  </a:outerShdw>
                </a:effectLst>
                <a:cs typeface="B Koodak" panose="00000700000000000000" pitchFamily="2" charset="-78"/>
              </a:rPr>
              <a:t>در یک دیود به عنوان آند شناخته می شود و پلاریته مثبت آن را می سازد.</a:t>
            </a:r>
          </a:p>
          <a:p>
            <a:pPr algn="r" rtl="1"/>
            <a:r>
              <a:rPr lang="fa-IR" sz="2000" b="1" dirty="0">
                <a:solidFill>
                  <a:srgbClr val="7030A0"/>
                </a:solidFill>
                <a:effectLst>
                  <a:outerShdw blurRad="38100" dist="38100" dir="2700000" algn="tl">
                    <a:srgbClr val="000000">
                      <a:alpha val="43137"/>
                    </a:srgbClr>
                  </a:outerShdw>
                </a:effectLst>
                <a:cs typeface="B Koodak" panose="00000700000000000000" pitchFamily="2" charset="-78"/>
              </a:rPr>
              <a:t>برای ناحیه </a:t>
            </a:r>
            <a:r>
              <a:rPr lang="en-US" sz="2000" b="1" dirty="0">
                <a:solidFill>
                  <a:srgbClr val="7030A0"/>
                </a:solidFill>
                <a:effectLst>
                  <a:outerShdw blurRad="38100" dist="38100" dir="2700000" algn="tl">
                    <a:srgbClr val="000000">
                      <a:alpha val="43137"/>
                    </a:srgbClr>
                  </a:outerShdw>
                </a:effectLst>
                <a:cs typeface="B Koodak" panose="00000700000000000000" pitchFamily="2" charset="-78"/>
              </a:rPr>
              <a:t>N </a:t>
            </a:r>
            <a:r>
              <a:rPr lang="fa-IR" sz="2000" b="1" dirty="0">
                <a:solidFill>
                  <a:srgbClr val="7030A0"/>
                </a:solidFill>
                <a:effectLst>
                  <a:outerShdw blurRad="38100" dist="38100" dir="2700000" algn="tl">
                    <a:srgbClr val="000000">
                      <a:alpha val="43137"/>
                    </a:srgbClr>
                  </a:outerShdw>
                </a:effectLst>
                <a:cs typeface="B Koodak" panose="00000700000000000000" pitchFamily="2" charset="-78"/>
              </a:rPr>
              <a:t>از ناخالصی هایی مثل فسفر، آنتیموان و آرسنیک استفاده می شود که</a:t>
            </a:r>
            <a:br>
              <a:rPr lang="fa-IR" sz="2000" b="1" dirty="0">
                <a:solidFill>
                  <a:srgbClr val="7030A0"/>
                </a:solidFill>
                <a:effectLst>
                  <a:outerShdw blurRad="38100" dist="38100" dir="2700000" algn="tl">
                    <a:srgbClr val="000000">
                      <a:alpha val="43137"/>
                    </a:srgbClr>
                  </a:outerShdw>
                </a:effectLst>
                <a:cs typeface="B Koodak" panose="00000700000000000000" pitchFamily="2" charset="-78"/>
              </a:rPr>
            </a:br>
            <a:r>
              <a:rPr lang="fa-IR" sz="2000" b="1" dirty="0">
                <a:solidFill>
                  <a:srgbClr val="7030A0"/>
                </a:solidFill>
                <a:effectLst>
                  <a:outerShdw blurRad="38100" dist="38100" dir="2700000" algn="tl">
                    <a:srgbClr val="000000">
                      <a:alpha val="43137"/>
                    </a:srgbClr>
                  </a:outerShdw>
                </a:effectLst>
                <a:cs typeface="B Koodak" panose="00000700000000000000" pitchFamily="2" charset="-78"/>
              </a:rPr>
              <a:t>باعث ازدیاد الکترون در این ناحیه خواهد شد</a:t>
            </a:r>
            <a:r>
              <a:rPr lang="fa-IR" sz="2000" b="1" dirty="0" smtClean="0">
                <a:solidFill>
                  <a:srgbClr val="7030A0"/>
                </a:solidFill>
                <a:effectLst>
                  <a:outerShdw blurRad="38100" dist="38100" dir="2700000" algn="tl">
                    <a:srgbClr val="000000">
                      <a:alpha val="43137"/>
                    </a:srgbClr>
                  </a:outerShdw>
                </a:effectLst>
                <a:cs typeface="B Koodak" panose="00000700000000000000" pitchFamily="2" charset="-78"/>
              </a:rPr>
              <a:t>.</a:t>
            </a:r>
            <a:endParaRPr lang="en-US" sz="2000" b="1" dirty="0" smtClean="0">
              <a:solidFill>
                <a:srgbClr val="7030A0"/>
              </a:solidFill>
              <a:effectLst>
                <a:outerShdw blurRad="38100" dist="38100" dir="2700000" algn="tl">
                  <a:srgbClr val="000000">
                    <a:alpha val="43137"/>
                  </a:srgbClr>
                </a:outerShdw>
              </a:effectLst>
              <a:cs typeface="B Koodak" panose="00000700000000000000" pitchFamily="2" charset="-78"/>
            </a:endParaRPr>
          </a:p>
          <a:p>
            <a:pPr algn="r" rtl="1"/>
            <a:endParaRPr lang="fa-IR" sz="2000" b="1" dirty="0">
              <a:solidFill>
                <a:srgbClr val="7030A0"/>
              </a:solidFill>
              <a:effectLst>
                <a:outerShdw blurRad="38100" dist="38100" dir="2700000" algn="tl">
                  <a:srgbClr val="000000">
                    <a:alpha val="43137"/>
                  </a:srgbClr>
                </a:outerShdw>
              </a:effectLst>
              <a:cs typeface="B Koodak" panose="00000700000000000000" pitchFamily="2" charset="-78"/>
            </a:endParaRPr>
          </a:p>
          <a:p>
            <a:pPr algn="r" rtl="1"/>
            <a:r>
              <a:rPr lang="fa-IR" sz="2000" b="1" dirty="0">
                <a:solidFill>
                  <a:srgbClr val="7030A0"/>
                </a:solidFill>
                <a:effectLst>
                  <a:outerShdw blurRad="38100" dist="38100" dir="2700000" algn="tl">
                    <a:srgbClr val="000000">
                      <a:alpha val="43137"/>
                    </a:srgbClr>
                  </a:outerShdw>
                </a:effectLst>
                <a:cs typeface="B Koodak" panose="00000700000000000000" pitchFamily="2" charset="-78"/>
              </a:rPr>
              <a:t>به ناحیه </a:t>
            </a:r>
            <a:r>
              <a:rPr lang="en-US" sz="2000" b="1" dirty="0">
                <a:solidFill>
                  <a:srgbClr val="7030A0"/>
                </a:solidFill>
                <a:effectLst>
                  <a:outerShdw blurRad="38100" dist="38100" dir="2700000" algn="tl">
                    <a:srgbClr val="000000">
                      <a:alpha val="43137"/>
                    </a:srgbClr>
                  </a:outerShdw>
                </a:effectLst>
                <a:cs typeface="B Koodak" panose="00000700000000000000" pitchFamily="2" charset="-78"/>
              </a:rPr>
              <a:t>N </a:t>
            </a:r>
            <a:r>
              <a:rPr lang="fa-IR" sz="2000" b="1" dirty="0">
                <a:solidFill>
                  <a:srgbClr val="7030A0"/>
                </a:solidFill>
                <a:effectLst>
                  <a:outerShdw blurRad="38100" dist="38100" dir="2700000" algn="tl">
                    <a:srgbClr val="000000">
                      <a:alpha val="43137"/>
                    </a:srgbClr>
                  </a:outerShdw>
                </a:effectLst>
                <a:cs typeface="B Koodak" panose="00000700000000000000" pitchFamily="2" charset="-78"/>
              </a:rPr>
              <a:t>کاتد گفته شده و دارای پلاریته منفی است.</a:t>
            </a:r>
          </a:p>
          <a:p>
            <a:pPr algn="r" rtl="1"/>
            <a:endParaRPr lang="en-US" sz="2000" b="1" dirty="0">
              <a:solidFill>
                <a:srgbClr val="7030A0"/>
              </a:solidFill>
              <a:effectLst>
                <a:outerShdw blurRad="38100" dist="38100" dir="2700000" algn="tl">
                  <a:srgbClr val="000000">
                    <a:alpha val="43137"/>
                  </a:srgbClr>
                </a:outerShdw>
              </a:effectLst>
              <a:cs typeface="B Koodak" panose="00000700000000000000" pitchFamily="2" charset="-78"/>
            </a:endParaRPr>
          </a:p>
        </p:txBody>
      </p:sp>
    </p:spTree>
    <p:extLst>
      <p:ext uri="{BB962C8B-B14F-4D97-AF65-F5344CB8AC3E}">
        <p14:creationId xmlns:p14="http://schemas.microsoft.com/office/powerpoint/2010/main" val="274624872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arn(inVertical)">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4" y="365125"/>
            <a:ext cx="8378529" cy="1027257"/>
          </a:xfrm>
        </p:spPr>
        <p:txBody>
          <a:bodyPr/>
          <a:lstStyle/>
          <a:p>
            <a:pPr algn="ct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انواع دیود</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pic>
        <p:nvPicPr>
          <p:cNvPr id="11" name="دیود چیست و چگونه کار می کند؟ (شناخت 10 نوع مهم Diode و کاربرد آنها)">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1284" y="1756305"/>
            <a:ext cx="7735887" cy="4351337"/>
          </a:xfrm>
        </p:spPr>
      </p:pic>
      <p:grpSp>
        <p:nvGrpSpPr>
          <p:cNvPr id="13" name="Group 12">
            <a:extLst>
              <a:ext uri="{FF2B5EF4-FFF2-40B4-BE49-F238E27FC236}">
                <a16:creationId xmlns="" xmlns:a16="http://schemas.microsoft.com/office/drawing/2014/main" id="{9C15E21A-C111-4D39-BB47-E83988E5A05E}"/>
              </a:ext>
              <a:ext uri="{C183D7F6-B498-43B3-948B-1728B52AA6E4}">
                <adec:decorative xmlns="" xmlns:adec="http://schemas.microsoft.com/office/drawing/2017/decorative" val="1"/>
              </a:ext>
            </a:extLst>
          </p:cNvPr>
          <p:cNvGrpSpPr/>
          <p:nvPr/>
        </p:nvGrpSpPr>
        <p:grpSpPr>
          <a:xfrm>
            <a:off x="9055676" y="0"/>
            <a:ext cx="3193475" cy="6954260"/>
            <a:chOff x="9055676" y="0"/>
            <a:chExt cx="3193475" cy="695426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Test tubes">
              <a:extLst>
                <a:ext uri="{FF2B5EF4-FFF2-40B4-BE49-F238E27FC236}">
                  <a16:creationId xmlns="" xmlns:a16="http://schemas.microsoft.com/office/drawing/2014/main" id="{57BD2CFA-105C-4606-859E-A8413C62B3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450534" y="4155643"/>
              <a:ext cx="2798617" cy="2798617"/>
            </a:xfrm>
            <a:prstGeom prst="rect">
              <a:avLst/>
            </a:prstGeom>
          </p:spPr>
        </p:pic>
      </p:grpSp>
    </p:spTree>
    <p:extLst>
      <p:ext uri="{BB962C8B-B14F-4D97-AF65-F5344CB8AC3E}">
        <p14:creationId xmlns:p14="http://schemas.microsoft.com/office/powerpoint/2010/main" val="71758468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7610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1"/>
                </p:tgtEl>
              </p:cMediaNode>
            </p:vide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2551391" y="0"/>
            <a:ext cx="8358557" cy="1298099"/>
          </a:xfrm>
        </p:spPr>
        <p:txBody>
          <a:bodyPr/>
          <a:lstStyle/>
          <a:p>
            <a:pPr algn="r" rtl="1"/>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مقاومت</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427669" y="1298099"/>
            <a:ext cx="8378529" cy="4351338"/>
          </a:xfrm>
        </p:spPr>
        <p:txBody>
          <a:bodyPr vert="horz" lIns="91440" tIns="45720" rIns="91440" bIns="45720" rtlCol="0" anchor="t">
            <a:normAutofit/>
          </a:bodyPr>
          <a:lstStyle/>
          <a:p>
            <a:pPr algn="r"/>
            <a:r>
              <a:rPr lang="fa-IR" sz="2400"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مقاومت، ساده‌ترین و در عین حال یکی از متداول‌ترین و ضروری‌ترین قطعات الکترونیک است که شما تقریباً در هر مداری می‌توانید نمونه‌های آن را ببینید. مقاومت‌ها در شکل‌ها و اندازه‌های متفاوتی ساخته می‌شوند.</a:t>
            </a:r>
          </a:p>
          <a:p>
            <a:pPr algn="r"/>
            <a:r>
              <a:rPr lang="fa-IR" sz="2400"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مقاومت‌ها از نظر شکل پایه‌ها می‌توانند از نوع </a:t>
            </a:r>
            <a:r>
              <a:rPr lang="en-US" sz="2400"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SMD (</a:t>
            </a:r>
            <a:r>
              <a:rPr lang="fa-IR" sz="2400"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قطعات نصب سطحی) یا </a:t>
            </a:r>
            <a:r>
              <a:rPr lang="en-US" sz="2400"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Through-Hole (</a:t>
            </a:r>
            <a:r>
              <a:rPr lang="fa-IR" sz="2400"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پایه دار) باشند. همچنین مقاومت‌ها از نظر ساختار و نوع کاربرد نیز به انواع دیگری مثل مقاومت‌های آرایه‌ای، مقاومت‌های متغیر یا مقاومت‌های توان بالا تقسیم می‌شوند. در شکل‌های زیر می‌توانید شکل واقعی چند نوع از آن‌ها را ببینید.</a:t>
            </a:r>
          </a:p>
          <a:p>
            <a:pPr algn="r" rtl="1"/>
            <a:endParaRPr lang="en-US" sz="2400" b="1" dirty="0">
              <a:solidFill>
                <a:schemeClr val="accent2">
                  <a:lumMod val="50000"/>
                </a:schemeClr>
              </a:solidFill>
              <a:effectLst>
                <a:outerShdw blurRad="38100" dist="38100" dir="2700000" algn="tl">
                  <a:srgbClr val="000000">
                    <a:alpha val="43137"/>
                  </a:srgbClr>
                </a:outerShdw>
              </a:effectLst>
              <a:latin typeface="Tahoma"/>
              <a:ea typeface="Tahoma"/>
              <a:cs typeface="B Koodak" panose="00000700000000000000" pitchFamily="2" charset="-78"/>
            </a:endParaRPr>
          </a:p>
        </p:txBody>
      </p:sp>
      <p:grpSp>
        <p:nvGrpSpPr>
          <p:cNvPr id="9" name="Group 8">
            <a:extLst>
              <a:ext uri="{FF2B5EF4-FFF2-40B4-BE49-F238E27FC236}">
                <a16:creationId xmlns=""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9186" y="0"/>
            <a:ext cx="3668917" cy="6941127"/>
            <a:chOff x="9009186" y="0"/>
            <a:chExt cx="3668917" cy="6941127"/>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9186" y="3272210"/>
              <a:ext cx="3668917" cy="3668917"/>
            </a:xfrm>
            <a:prstGeom prst="rect">
              <a:avLst/>
            </a:prstGeom>
          </p:spPr>
        </p:pic>
      </p:grpSp>
      <p:pic>
        <p:nvPicPr>
          <p:cNvPr id="12" name="Picture 11"/>
          <p:cNvPicPr>
            <a:picLocks noChangeAspect="1"/>
          </p:cNvPicPr>
          <p:nvPr/>
        </p:nvPicPr>
        <p:blipFill>
          <a:blip r:embed="rId4"/>
          <a:stretch>
            <a:fillRect/>
          </a:stretch>
        </p:blipFill>
        <p:spPr>
          <a:xfrm>
            <a:off x="370519" y="4005943"/>
            <a:ext cx="4488419" cy="1264238"/>
          </a:xfrm>
          <a:prstGeom prst="rect">
            <a:avLst/>
          </a:prstGeom>
        </p:spPr>
      </p:pic>
      <p:pic>
        <p:nvPicPr>
          <p:cNvPr id="6146" name="Picture 2" descr="مقاومت‌های SM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8105" y="4493623"/>
            <a:ext cx="28289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87443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146"/>
                                        </p:tgtEl>
                                        <p:attrNameLst>
                                          <p:attrName>style.visibility</p:attrName>
                                        </p:attrNameLst>
                                      </p:cBhvr>
                                      <p:to>
                                        <p:strVal val="visible"/>
                                      </p:to>
                                    </p:set>
                                    <p:animEffect transition="in" filter="fade">
                                      <p:cBhvr>
                                        <p:cTn id="3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3" y="189076"/>
            <a:ext cx="8378529" cy="1027257"/>
          </a:xfrm>
        </p:spPr>
        <p:txBody>
          <a:bodyPr/>
          <a:lstStyle/>
          <a:p>
            <a:pPr algn="ct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انواع مقاومت ها </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521284" y="1392382"/>
            <a:ext cx="8378529" cy="4351338"/>
          </a:xfrm>
        </p:spPr>
        <p:txBody>
          <a:bodyPr/>
          <a:lstStyle/>
          <a:p>
            <a:pPr algn="r" rtl="1">
              <a:buFont typeface="Wingdings" panose="05000000000000000000" pitchFamily="2" charset="2"/>
              <a:buChar char="ü"/>
            </a:pPr>
            <a:r>
              <a:rPr lang="fa-IR" b="1" dirty="0" smtClean="0">
                <a:solidFill>
                  <a:srgbClr val="00B050"/>
                </a:solidFill>
                <a:effectLst>
                  <a:outerShdw blurRad="38100" dist="38100" dir="2700000" algn="tl">
                    <a:srgbClr val="000000">
                      <a:alpha val="43137"/>
                    </a:srgbClr>
                  </a:outerShdw>
                </a:effectLst>
                <a:cs typeface="B Koodak" panose="00000700000000000000" pitchFamily="2" charset="-78"/>
              </a:rPr>
              <a:t>  ۱ : مقاومت متغیر </a:t>
            </a:r>
          </a:p>
          <a:p>
            <a:pPr marL="0" indent="0" algn="r" rtl="1">
              <a:buNone/>
            </a:pPr>
            <a:endParaRPr lang="fa-IR" b="1" dirty="0" smtClean="0">
              <a:solidFill>
                <a:srgbClr val="00B050"/>
              </a:solidFill>
              <a:effectLst>
                <a:outerShdw blurRad="38100" dist="38100" dir="2700000" algn="tl">
                  <a:srgbClr val="000000">
                    <a:alpha val="43137"/>
                  </a:srgbClr>
                </a:outerShdw>
              </a:effectLst>
              <a:cs typeface="B Koodak" panose="00000700000000000000" pitchFamily="2" charset="-78"/>
            </a:endParaRPr>
          </a:p>
          <a:p>
            <a:pPr algn="r" rtl="1">
              <a:buFont typeface="Wingdings" panose="05000000000000000000" pitchFamily="2" charset="2"/>
              <a:buChar char="ü"/>
            </a:pPr>
            <a:endParaRPr lang="fa-IR" b="1" dirty="0" smtClean="0">
              <a:solidFill>
                <a:srgbClr val="00B050"/>
              </a:solidFill>
              <a:effectLst>
                <a:outerShdw blurRad="38100" dist="38100" dir="2700000" algn="tl">
                  <a:srgbClr val="000000">
                    <a:alpha val="43137"/>
                  </a:srgbClr>
                </a:outerShdw>
              </a:effectLst>
              <a:cs typeface="B Koodak" panose="00000700000000000000" pitchFamily="2" charset="-78"/>
            </a:endParaRPr>
          </a:p>
          <a:p>
            <a:pPr algn="r" rtl="1">
              <a:buFont typeface="Wingdings" panose="05000000000000000000" pitchFamily="2" charset="2"/>
              <a:buChar char="ü"/>
            </a:pPr>
            <a:r>
              <a:rPr lang="fa-IR" b="1" dirty="0" smtClean="0">
                <a:solidFill>
                  <a:srgbClr val="00B050"/>
                </a:solidFill>
                <a:effectLst>
                  <a:outerShdw blurRad="38100" dist="38100" dir="2700000" algn="tl">
                    <a:srgbClr val="000000">
                      <a:alpha val="43137"/>
                    </a:srgbClr>
                  </a:outerShdw>
                </a:effectLst>
                <a:cs typeface="B Koodak" panose="00000700000000000000" pitchFamily="2" charset="-78"/>
              </a:rPr>
              <a:t>  ۲ : مقاومت ثابت </a:t>
            </a:r>
          </a:p>
          <a:p>
            <a:pPr algn="r" rtl="1">
              <a:buFont typeface="Wingdings" panose="05000000000000000000" pitchFamily="2" charset="2"/>
              <a:buChar char="ü"/>
            </a:pPr>
            <a:endParaRPr lang="fa-IR" b="1" dirty="0" smtClean="0">
              <a:solidFill>
                <a:srgbClr val="00B050"/>
              </a:solidFill>
              <a:effectLst>
                <a:outerShdw blurRad="38100" dist="38100" dir="2700000" algn="tl">
                  <a:srgbClr val="000000">
                    <a:alpha val="43137"/>
                  </a:srgbClr>
                </a:outerShdw>
              </a:effectLst>
              <a:cs typeface="B Koodak" panose="00000700000000000000" pitchFamily="2" charset="-78"/>
            </a:endParaRPr>
          </a:p>
          <a:p>
            <a:pPr algn="r" rtl="1">
              <a:buFont typeface="Wingdings" panose="05000000000000000000" pitchFamily="2" charset="2"/>
              <a:buChar char="ü"/>
            </a:pPr>
            <a:endParaRPr lang="fa-IR" b="1" dirty="0" smtClean="0">
              <a:solidFill>
                <a:srgbClr val="00B050"/>
              </a:solidFill>
              <a:effectLst>
                <a:outerShdw blurRad="38100" dist="38100" dir="2700000" algn="tl">
                  <a:srgbClr val="000000">
                    <a:alpha val="43137"/>
                  </a:srgbClr>
                </a:outerShdw>
              </a:effectLst>
              <a:cs typeface="B Koodak" panose="00000700000000000000" pitchFamily="2" charset="-78"/>
            </a:endParaRPr>
          </a:p>
          <a:p>
            <a:pPr algn="r" rtl="1">
              <a:buFont typeface="Wingdings" panose="05000000000000000000" pitchFamily="2" charset="2"/>
              <a:buChar char="ü"/>
            </a:pPr>
            <a:r>
              <a:rPr lang="fa-IR" b="1" dirty="0" smtClean="0">
                <a:solidFill>
                  <a:srgbClr val="00B050"/>
                </a:solidFill>
                <a:effectLst>
                  <a:outerShdw blurRad="38100" dist="38100" dir="2700000" algn="tl">
                    <a:srgbClr val="000000">
                      <a:alpha val="43137"/>
                    </a:srgbClr>
                  </a:outerShdw>
                </a:effectLst>
                <a:cs typeface="B Koodak" panose="00000700000000000000" pitchFamily="2" charset="-78"/>
              </a:rPr>
              <a:t>  ۳ : مقاومت آرایه ای </a:t>
            </a:r>
            <a:endParaRPr lang="en-US" b="1" dirty="0">
              <a:solidFill>
                <a:srgbClr val="00B050"/>
              </a:solidFill>
              <a:effectLst>
                <a:outerShdw blurRad="38100" dist="38100" dir="2700000" algn="tl">
                  <a:srgbClr val="000000">
                    <a:alpha val="43137"/>
                  </a:srgbClr>
                </a:outerShdw>
              </a:effectLst>
              <a:cs typeface="B Koodak" panose="00000700000000000000" pitchFamily="2" charset="-78"/>
            </a:endParaRPr>
          </a:p>
        </p:txBody>
      </p:sp>
      <p:grpSp>
        <p:nvGrpSpPr>
          <p:cNvPr id="9" name="Group 8">
            <a:extLst>
              <a:ext uri="{FF2B5EF4-FFF2-40B4-BE49-F238E27FC236}">
                <a16:creationId xmlns="" xmlns:a16="http://schemas.microsoft.com/office/drawing/2014/main" id="{5EB226A9-D9EE-4576-B6BE-BA2E94C1613A}"/>
              </a:ext>
              <a:ext uri="{C183D7F6-B498-43B3-948B-1728B52AA6E4}">
                <adec:decorative xmlns="" xmlns:adec="http://schemas.microsoft.com/office/drawing/2017/decorative" val="1"/>
              </a:ext>
            </a:extLst>
          </p:cNvPr>
          <p:cNvGrpSpPr/>
          <p:nvPr/>
        </p:nvGrpSpPr>
        <p:grpSpPr>
          <a:xfrm>
            <a:off x="8936181" y="0"/>
            <a:ext cx="3890553" cy="6904758"/>
            <a:chOff x="8936181" y="0"/>
            <a:chExt cx="3890553" cy="6904758"/>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Microscope">
              <a:extLst>
                <a:ext uri="{FF2B5EF4-FFF2-40B4-BE49-F238E27FC236}">
                  <a16:creationId xmlns="" xmlns:a16="http://schemas.microsoft.com/office/drawing/2014/main" id="{A9B090FE-5998-4BAC-AB8D-6F40D44C81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8936181" y="3014205"/>
              <a:ext cx="3890553" cy="3890553"/>
            </a:xfrm>
            <a:prstGeom prst="rect">
              <a:avLst/>
            </a:prstGeom>
          </p:spPr>
        </p:pic>
      </p:grpSp>
      <p:pic>
        <p:nvPicPr>
          <p:cNvPr id="5122" name="Picture 2" descr="مقاومت آرایه‌ای. چندین مقاومت در یک پکیچ قرار دارن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16" y="5029342"/>
            <a:ext cx="4363717" cy="12291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انواع مقاومت متغی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698" y="1072380"/>
            <a:ext cx="1844770" cy="14684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750257" y="2771737"/>
            <a:ext cx="2162276" cy="1742869"/>
          </a:xfrm>
          <a:prstGeom prst="rect">
            <a:avLst/>
          </a:prstGeom>
        </p:spPr>
      </p:pic>
    </p:spTree>
    <p:extLst>
      <p:ext uri="{BB962C8B-B14F-4D97-AF65-F5344CB8AC3E}">
        <p14:creationId xmlns:p14="http://schemas.microsoft.com/office/powerpoint/2010/main" val="366233304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4)">
                                      <p:cBhvr>
                                        <p:cTn id="14" dur="2000"/>
                                        <p:tgtEl>
                                          <p:spTgt spid="3">
                                            <p:txEl>
                                              <p:pRg st="0" end="0"/>
                                            </p:txEl>
                                          </p:spTgt>
                                        </p:tgtEl>
                                      </p:cBhvr>
                                    </p:animEffect>
                                  </p:childTnLst>
                                </p:cTn>
                              </p:par>
                              <p:par>
                                <p:cTn id="15" presetID="21"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heel(4)">
                                      <p:cBhvr>
                                        <p:cTn id="17" dur="2000"/>
                                        <p:tgtEl>
                                          <p:spTgt spid="3">
                                            <p:txEl>
                                              <p:pRg st="3" end="3"/>
                                            </p:txEl>
                                          </p:spTgt>
                                        </p:tgtEl>
                                      </p:cBhvr>
                                    </p:animEffect>
                                  </p:childTnLst>
                                </p:cTn>
                              </p:par>
                              <p:par>
                                <p:cTn id="18" presetID="21" presetClass="entr" presetSubtype="4"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wheel(4)">
                                      <p:cBhvr>
                                        <p:cTn id="20" dur="20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124"/>
                                        </p:tgtEl>
                                        <p:attrNameLst>
                                          <p:attrName>style.visibility</p:attrName>
                                        </p:attrNameLst>
                                      </p:cBhvr>
                                      <p:to>
                                        <p:strVal val="visible"/>
                                      </p:to>
                                    </p:set>
                                    <p:anim calcmode="lin" valueType="num">
                                      <p:cBhvr>
                                        <p:cTn id="25" dur="1000" fill="hold"/>
                                        <p:tgtEl>
                                          <p:spTgt spid="5124"/>
                                        </p:tgtEl>
                                        <p:attrNameLst>
                                          <p:attrName>ppt_w</p:attrName>
                                        </p:attrNameLst>
                                      </p:cBhvr>
                                      <p:tavLst>
                                        <p:tav tm="0">
                                          <p:val>
                                            <p:fltVal val="0"/>
                                          </p:val>
                                        </p:tav>
                                        <p:tav tm="100000">
                                          <p:val>
                                            <p:strVal val="#ppt_w"/>
                                          </p:val>
                                        </p:tav>
                                      </p:tavLst>
                                    </p:anim>
                                    <p:anim calcmode="lin" valueType="num">
                                      <p:cBhvr>
                                        <p:cTn id="26" dur="1000" fill="hold"/>
                                        <p:tgtEl>
                                          <p:spTgt spid="5124"/>
                                        </p:tgtEl>
                                        <p:attrNameLst>
                                          <p:attrName>ppt_h</p:attrName>
                                        </p:attrNameLst>
                                      </p:cBhvr>
                                      <p:tavLst>
                                        <p:tav tm="0">
                                          <p:val>
                                            <p:fltVal val="0"/>
                                          </p:val>
                                        </p:tav>
                                        <p:tav tm="100000">
                                          <p:val>
                                            <p:strVal val="#ppt_h"/>
                                          </p:val>
                                        </p:tav>
                                      </p:tavLst>
                                    </p:anim>
                                    <p:anim calcmode="lin" valueType="num">
                                      <p:cBhvr>
                                        <p:cTn id="27" dur="1000" fill="hold"/>
                                        <p:tgtEl>
                                          <p:spTgt spid="5124"/>
                                        </p:tgtEl>
                                        <p:attrNameLst>
                                          <p:attrName>style.rotation</p:attrName>
                                        </p:attrNameLst>
                                      </p:cBhvr>
                                      <p:tavLst>
                                        <p:tav tm="0">
                                          <p:val>
                                            <p:fltVal val="90"/>
                                          </p:val>
                                        </p:tav>
                                        <p:tav tm="100000">
                                          <p:val>
                                            <p:fltVal val="0"/>
                                          </p:val>
                                        </p:tav>
                                      </p:tavLst>
                                    </p:anim>
                                    <p:animEffect transition="in" filter="fade">
                                      <p:cBhvr>
                                        <p:cTn id="28" dur="1000"/>
                                        <p:tgtEl>
                                          <p:spTgt spid="5124"/>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5122"/>
                                        </p:tgtEl>
                                        <p:attrNameLst>
                                          <p:attrName>style.visibility</p:attrName>
                                        </p:attrNameLst>
                                      </p:cBhvr>
                                      <p:to>
                                        <p:strVal val="visible"/>
                                      </p:to>
                                    </p:set>
                                    <p:anim calcmode="lin" valueType="num">
                                      <p:cBhvr>
                                        <p:cTn id="41" dur="1000" fill="hold"/>
                                        <p:tgtEl>
                                          <p:spTgt spid="5122"/>
                                        </p:tgtEl>
                                        <p:attrNameLst>
                                          <p:attrName>ppt_w</p:attrName>
                                        </p:attrNameLst>
                                      </p:cBhvr>
                                      <p:tavLst>
                                        <p:tav tm="0">
                                          <p:val>
                                            <p:fltVal val="0"/>
                                          </p:val>
                                        </p:tav>
                                        <p:tav tm="100000">
                                          <p:val>
                                            <p:strVal val="#ppt_w"/>
                                          </p:val>
                                        </p:tav>
                                      </p:tavLst>
                                    </p:anim>
                                    <p:anim calcmode="lin" valueType="num">
                                      <p:cBhvr>
                                        <p:cTn id="42" dur="1000" fill="hold"/>
                                        <p:tgtEl>
                                          <p:spTgt spid="5122"/>
                                        </p:tgtEl>
                                        <p:attrNameLst>
                                          <p:attrName>ppt_h</p:attrName>
                                        </p:attrNameLst>
                                      </p:cBhvr>
                                      <p:tavLst>
                                        <p:tav tm="0">
                                          <p:val>
                                            <p:fltVal val="0"/>
                                          </p:val>
                                        </p:tav>
                                        <p:tav tm="100000">
                                          <p:val>
                                            <p:strVal val="#ppt_h"/>
                                          </p:val>
                                        </p:tav>
                                      </p:tavLst>
                                    </p:anim>
                                    <p:anim calcmode="lin" valueType="num">
                                      <p:cBhvr>
                                        <p:cTn id="43" dur="1000" fill="hold"/>
                                        <p:tgtEl>
                                          <p:spTgt spid="5122"/>
                                        </p:tgtEl>
                                        <p:attrNameLst>
                                          <p:attrName>style.rotation</p:attrName>
                                        </p:attrNameLst>
                                      </p:cBhvr>
                                      <p:tavLst>
                                        <p:tav tm="0">
                                          <p:val>
                                            <p:fltVal val="90"/>
                                          </p:val>
                                        </p:tav>
                                        <p:tav tm="100000">
                                          <p:val>
                                            <p:fltVal val="0"/>
                                          </p:val>
                                        </p:tav>
                                      </p:tavLst>
                                    </p:anim>
                                    <p:animEffect transition="in" filter="fade">
                                      <p:cBhvr>
                                        <p:cTn id="44"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 xmlns:a16="http://schemas.microsoft.com/office/drawing/2014/main" id="{3703DCB6-CE2E-4DB2-998C-5E89A0D57B5A}"/>
              </a:ext>
            </a:extLst>
          </p:cNvPr>
          <p:cNvSpPr txBox="1">
            <a:spLocks/>
          </p:cNvSpPr>
          <p:nvPr/>
        </p:nvSpPr>
        <p:spPr>
          <a:xfrm>
            <a:off x="521282" y="1220932"/>
            <a:ext cx="5829293" cy="342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 xmlns:a16="http://schemas.microsoft.com/office/drawing/2014/main" id="{DBBB712D-326E-462C-A8F9-C3C7398258D4}"/>
              </a:ext>
              <a:ext uri="{C183D7F6-B498-43B3-948B-1728B52AA6E4}">
                <adec:decorative xmlns="" xmlns:adec="http://schemas.microsoft.com/office/drawing/2017/decorative" val="1"/>
              </a:ext>
            </a:extLst>
          </p:cNvPr>
          <p:cNvGrpSpPr/>
          <p:nvPr/>
        </p:nvGrpSpPr>
        <p:grpSpPr>
          <a:xfrm>
            <a:off x="8759536" y="0"/>
            <a:ext cx="4266669" cy="6858000"/>
            <a:chOff x="8759536" y="0"/>
            <a:chExt cx="4266669" cy="685800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Flask">
              <a:extLst>
                <a:ext uri="{FF2B5EF4-FFF2-40B4-BE49-F238E27FC236}">
                  <a16:creationId xmlns="" xmlns:a16="http://schemas.microsoft.com/office/drawing/2014/main" id="{C1AB70EC-6FF8-4DB3-A7E7-E489257F8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759536" y="2591331"/>
              <a:ext cx="4266669" cy="4266669"/>
            </a:xfrm>
            <a:prstGeom prst="rect">
              <a:avLst/>
            </a:prstGeom>
          </p:spPr>
        </p:pic>
      </p:grpSp>
      <p:pic>
        <p:nvPicPr>
          <p:cNvPr id="9218" name="Picture 2" descr="انواع مقاومت"/>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282" y="1626128"/>
            <a:ext cx="7525817" cy="350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82206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3" y="96966"/>
            <a:ext cx="8378529" cy="1027257"/>
          </a:xfrm>
        </p:spPr>
        <p:txBody>
          <a:bodyPr/>
          <a:lstStyle/>
          <a:p>
            <a:pPr algn="ct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مقاومت ثابت </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11" name="Rectangle 10">
            <a:extLst>
              <a:ext uri="{FF2B5EF4-FFF2-40B4-BE49-F238E27FC236}">
                <a16:creationId xmlns="" xmlns:a16="http://schemas.microsoft.com/office/drawing/2014/main" id="{7380FAC8-A68E-47AE-9778-F3A5964812E2}"/>
              </a:ext>
            </a:extLst>
          </p:cNvPr>
          <p:cNvSpPr/>
          <p:nvPr/>
        </p:nvSpPr>
        <p:spPr>
          <a:xfrm>
            <a:off x="428149" y="1462940"/>
            <a:ext cx="8170712" cy="830997"/>
          </a:xfrm>
          <a:prstGeom prst="rect">
            <a:avLst/>
          </a:prstGeom>
        </p:spPr>
        <p:txBody>
          <a:bodyPr wrap="square">
            <a:spAutoFit/>
          </a:bodyPr>
          <a:lstStyle/>
          <a:p>
            <a:pPr algn="r" rtl="1"/>
            <a:r>
              <a:rPr lang="fa-IR" sz="2400" b="1" dirty="0">
                <a:solidFill>
                  <a:srgbClr val="002060"/>
                </a:solidFill>
                <a:effectLst>
                  <a:outerShdw blurRad="38100" dist="38100" dir="2700000" algn="tl">
                    <a:srgbClr val="000000">
                      <a:alpha val="43137"/>
                    </a:srgbClr>
                  </a:outerShdw>
                </a:effectLst>
                <a:cs typeface="B Koodak" panose="00000700000000000000" pitchFamily="2" charset="-78"/>
              </a:rPr>
              <a:t>مطابق شکل زیر از هر دو نماد می توان به عنوان نماد مقاومت در مدارات استفاده نمود. نماد سمت راست به عنوان نماد استاندارد </a:t>
            </a:r>
            <a:r>
              <a:rPr lang="en-US" sz="2400" b="1" dirty="0" smtClean="0">
                <a:solidFill>
                  <a:srgbClr val="002060"/>
                </a:solidFill>
                <a:effectLst>
                  <a:outerShdw blurRad="38100" dist="38100" dir="2700000" algn="tl">
                    <a:srgbClr val="000000">
                      <a:alpha val="43137"/>
                    </a:srgbClr>
                  </a:outerShdw>
                </a:effectLst>
                <a:cs typeface="B Koodak" panose="00000700000000000000" pitchFamily="2" charset="-78"/>
              </a:rPr>
              <a:t>IEC</a:t>
            </a:r>
            <a:r>
              <a:rPr lang="fa-IR" sz="2400" b="1" dirty="0" smtClean="0">
                <a:solidFill>
                  <a:srgbClr val="002060"/>
                </a:solidFill>
                <a:effectLst>
                  <a:outerShdw blurRad="38100" dist="38100" dir="2700000" algn="tl">
                    <a:srgbClr val="000000">
                      <a:alpha val="43137"/>
                    </a:srgbClr>
                  </a:outerShdw>
                </a:effectLst>
                <a:cs typeface="B Koodak" panose="00000700000000000000" pitchFamily="2" charset="-78"/>
              </a:rPr>
              <a:t> </a:t>
            </a:r>
            <a:r>
              <a:rPr lang="en-US" sz="2400" b="1" dirty="0" smtClean="0">
                <a:solidFill>
                  <a:srgbClr val="002060"/>
                </a:solidFill>
                <a:effectLst>
                  <a:outerShdw blurRad="38100" dist="38100" dir="2700000" algn="tl">
                    <a:srgbClr val="000000">
                      <a:alpha val="43137"/>
                    </a:srgbClr>
                  </a:outerShdw>
                </a:effectLst>
                <a:cs typeface="B Koodak" panose="00000700000000000000" pitchFamily="2" charset="-78"/>
              </a:rPr>
              <a:t> </a:t>
            </a:r>
            <a:r>
              <a:rPr lang="fa-IR" sz="2400" b="1" dirty="0">
                <a:solidFill>
                  <a:srgbClr val="002060"/>
                </a:solidFill>
                <a:effectLst>
                  <a:outerShdw blurRad="38100" dist="38100" dir="2700000" algn="tl">
                    <a:srgbClr val="000000">
                      <a:alpha val="43137"/>
                    </a:srgbClr>
                  </a:outerShdw>
                </a:effectLst>
                <a:cs typeface="B Koodak" panose="00000700000000000000" pitchFamily="2" charset="-78"/>
              </a:rPr>
              <a:t>تعریف شده است.</a:t>
            </a:r>
            <a:endParaRPr lang="en-US" sz="2400" b="1" dirty="0">
              <a:solidFill>
                <a:srgbClr val="00206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B Koodak" panose="00000700000000000000" pitchFamily="2" charset="-78"/>
            </a:endParaRPr>
          </a:p>
        </p:txBody>
      </p:sp>
      <p:grpSp>
        <p:nvGrpSpPr>
          <p:cNvPr id="26" name="Group 25">
            <a:extLst>
              <a:ext uri="{FF2B5EF4-FFF2-40B4-BE49-F238E27FC236}">
                <a16:creationId xmlns="" xmlns:a16="http://schemas.microsoft.com/office/drawing/2014/main" id="{FAE49640-1F41-49EF-9DE6-5B8BD818E7D5}"/>
              </a:ext>
              <a:ext uri="{C183D7F6-B498-43B3-948B-1728B52AA6E4}">
                <adec:decorative xmlns="" xmlns:adec="http://schemas.microsoft.com/office/drawing/2017/decorative" val="1"/>
              </a:ext>
            </a:extLst>
          </p:cNvPr>
          <p:cNvGrpSpPr/>
          <p:nvPr/>
        </p:nvGrpSpPr>
        <p:grpSpPr>
          <a:xfrm>
            <a:off x="9055676" y="0"/>
            <a:ext cx="3136324" cy="7050231"/>
            <a:chOff x="9055676" y="0"/>
            <a:chExt cx="3136324" cy="7050231"/>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Shirt">
              <a:extLst>
                <a:ext uri="{FF2B5EF4-FFF2-40B4-BE49-F238E27FC236}">
                  <a16:creationId xmlns="" xmlns:a16="http://schemas.microsoft.com/office/drawing/2014/main" id="{D0B86988-B817-439D-A6A5-180647268C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887424">
              <a:off x="9541289" y="4083626"/>
              <a:ext cx="1951759" cy="1951759"/>
            </a:xfrm>
            <a:prstGeom prst="rect">
              <a:avLst/>
            </a:prstGeom>
          </p:spPr>
        </p:pic>
        <p:pic>
          <p:nvPicPr>
            <p:cNvPr id="14" name="Graphic 13" descr="Glasses">
              <a:extLst>
                <a:ext uri="{FF2B5EF4-FFF2-40B4-BE49-F238E27FC236}">
                  <a16:creationId xmlns="" xmlns:a16="http://schemas.microsoft.com/office/drawing/2014/main" id="{92AEA3DE-CFDD-499C-B6AD-99345EA1CE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795024">
              <a:off x="11018693" y="3451676"/>
              <a:ext cx="1034563" cy="1034563"/>
            </a:xfrm>
            <a:prstGeom prst="rect">
              <a:avLst/>
            </a:prstGeom>
          </p:spPr>
        </p:pic>
        <p:pic>
          <p:nvPicPr>
            <p:cNvPr id="16" name="Graphic 15" descr="Boot">
              <a:extLst>
                <a:ext uri="{FF2B5EF4-FFF2-40B4-BE49-F238E27FC236}">
                  <a16:creationId xmlns="" xmlns:a16="http://schemas.microsoft.com/office/drawing/2014/main" id="{BDFF0140-1CC8-4F76-B83E-EFC26BF594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697835" y="5595504"/>
              <a:ext cx="1454727" cy="1454727"/>
            </a:xfrm>
            <a:prstGeom prst="rect">
              <a:avLst/>
            </a:prstGeom>
          </p:spPr>
        </p:pic>
      </p:grpSp>
      <p:pic>
        <p:nvPicPr>
          <p:cNvPr id="9" name="Picture 8"/>
          <p:cNvPicPr>
            <a:picLocks noChangeAspect="1"/>
          </p:cNvPicPr>
          <p:nvPr/>
        </p:nvPicPr>
        <p:blipFill>
          <a:blip r:embed="rId8"/>
          <a:stretch>
            <a:fillRect/>
          </a:stretch>
        </p:blipFill>
        <p:spPr>
          <a:xfrm>
            <a:off x="1811907" y="3463652"/>
            <a:ext cx="5983026" cy="1215675"/>
          </a:xfrm>
          <a:prstGeom prst="rect">
            <a:avLst/>
          </a:prstGeom>
        </p:spPr>
      </p:pic>
    </p:spTree>
    <p:extLst>
      <p:ext uri="{BB962C8B-B14F-4D97-AF65-F5344CB8AC3E}">
        <p14:creationId xmlns:p14="http://schemas.microsoft.com/office/powerpoint/2010/main" val="89151045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anim calcmode="lin" valueType="num">
                                      <p:cBhvr>
                                        <p:cTn id="15" dur="2000" fill="hold"/>
                                        <p:tgtEl>
                                          <p:spTgt spid="11"/>
                                        </p:tgtEl>
                                        <p:attrNameLst>
                                          <p:attrName>ppt_w</p:attrName>
                                        </p:attrNameLst>
                                      </p:cBhvr>
                                      <p:tavLst>
                                        <p:tav tm="0" fmla="#ppt_w*sin(2.5*pi*$)">
                                          <p:val>
                                            <p:fltVal val="0"/>
                                          </p:val>
                                        </p:tav>
                                        <p:tav tm="100000">
                                          <p:val>
                                            <p:fltVal val="1"/>
                                          </p:val>
                                        </p:tav>
                                      </p:tavLst>
                                    </p:anim>
                                    <p:anim calcmode="lin" valueType="num">
                                      <p:cBhvr>
                                        <p:cTn id="16"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4" y="365125"/>
            <a:ext cx="8378529" cy="1027257"/>
          </a:xfrm>
        </p:spPr>
        <p:txBody>
          <a:bodyPr>
            <a:normAutofit/>
          </a:bodyPr>
          <a:lstStyle/>
          <a:p>
            <a:pPr algn="ctr"/>
            <a:r>
              <a:rPr lang="fa-IR"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جریان الکتریکی</a:t>
            </a:r>
            <a:endParaRPr lang="en-US"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grpSp>
        <p:nvGrpSpPr>
          <p:cNvPr id="9" name="Group 8">
            <a:extLst>
              <a:ext uri="{FF2B5EF4-FFF2-40B4-BE49-F238E27FC236}">
                <a16:creationId xmlns="" xmlns:a16="http://schemas.microsoft.com/office/drawing/2014/main" id="{DBBB712D-326E-462C-A8F9-C3C7398258D4}"/>
              </a:ext>
              <a:ext uri="{C183D7F6-B498-43B3-948B-1728B52AA6E4}">
                <adec:decorative xmlns="" xmlns:adec="http://schemas.microsoft.com/office/drawing/2017/decorative" val="1"/>
              </a:ext>
            </a:extLst>
          </p:cNvPr>
          <p:cNvGrpSpPr/>
          <p:nvPr/>
        </p:nvGrpSpPr>
        <p:grpSpPr>
          <a:xfrm>
            <a:off x="8759536" y="0"/>
            <a:ext cx="4266669" cy="6858000"/>
            <a:chOff x="8759536" y="0"/>
            <a:chExt cx="4266669" cy="685800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Flask">
              <a:extLst>
                <a:ext uri="{FF2B5EF4-FFF2-40B4-BE49-F238E27FC236}">
                  <a16:creationId xmlns="" xmlns:a16="http://schemas.microsoft.com/office/drawing/2014/main" id="{C1AB70EC-6FF8-4DB3-A7E7-E489257F8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759536" y="2591331"/>
              <a:ext cx="4266669" cy="4266669"/>
            </a:xfrm>
            <a:prstGeom prst="rect">
              <a:avLst/>
            </a:prstGeom>
          </p:spPr>
        </p:pic>
      </p:grpSp>
      <p:sp>
        <p:nvSpPr>
          <p:cNvPr id="12" name="TextBox 11"/>
          <p:cNvSpPr txBox="1"/>
          <p:nvPr/>
        </p:nvSpPr>
        <p:spPr>
          <a:xfrm>
            <a:off x="1084534" y="2146823"/>
            <a:ext cx="7303193" cy="2862322"/>
          </a:xfrm>
          <a:prstGeom prst="rect">
            <a:avLst/>
          </a:prstGeom>
          <a:noFill/>
        </p:spPr>
        <p:txBody>
          <a:bodyPr wrap="square" rtlCol="0">
            <a:spAutoFit/>
          </a:bodyPr>
          <a:lstStyle/>
          <a:p>
            <a:pPr algn="r"/>
            <a:r>
              <a:rPr lang="fa-IR" sz="2000" b="1" dirty="0">
                <a:solidFill>
                  <a:srgbClr val="0070C0"/>
                </a:solidFill>
                <a:effectLst>
                  <a:outerShdw blurRad="38100" dist="38100" dir="2700000" algn="tl">
                    <a:srgbClr val="000000">
                      <a:alpha val="43137"/>
                    </a:srgbClr>
                  </a:outerShdw>
                </a:effectLst>
                <a:cs typeface="B Koodak" panose="00000700000000000000" pitchFamily="2" charset="-78"/>
              </a:rPr>
              <a:t>در اجسام رسانا به دلیل وجود الکترون‌های آزاد که توانایی حرکت در جسم را دارند، با ایجاد پتانسیل الکتریکی یا به زبان ساده‌تر افزایش تعداد الکترون در یک ناحیه نسبت به ناحیه‌ی دیگر، الکترون‌های آزاد در جسم جاری شده و جریان الکتریکی در رسانا به وجود می‌آید. عامل ایجاد اختلاف پتانسیل در رساناها باتری‌ها هستند. در یک مدار الکتریکی ساده، باتری به اندازه اختلاف پتانسیل دو سر خود، به هر الکترونی که از آن عبور می‌کند، انرژی می‌دهد. الکترون انرژی را در مسیر حرکت خود با برخورد به سایر ذرات ماده تلف می‌کند.</a:t>
            </a:r>
            <a:br>
              <a:rPr lang="fa-IR" sz="2000" b="1" dirty="0">
                <a:solidFill>
                  <a:srgbClr val="0070C0"/>
                </a:solidFill>
                <a:effectLst>
                  <a:outerShdw blurRad="38100" dist="38100" dir="2700000" algn="tl">
                    <a:srgbClr val="000000">
                      <a:alpha val="43137"/>
                    </a:srgbClr>
                  </a:outerShdw>
                </a:effectLst>
                <a:cs typeface="B Koodak" panose="00000700000000000000" pitchFamily="2" charset="-78"/>
              </a:rPr>
            </a:br>
            <a:r>
              <a:rPr lang="fa-IR" sz="2000" b="1" dirty="0">
                <a:solidFill>
                  <a:srgbClr val="0070C0"/>
                </a:solidFill>
                <a:effectLst>
                  <a:outerShdw blurRad="38100" dist="38100" dir="2700000" algn="tl">
                    <a:srgbClr val="000000">
                      <a:alpha val="43137"/>
                    </a:srgbClr>
                  </a:outerShdw>
                </a:effectLst>
                <a:cs typeface="B Koodak" panose="00000700000000000000" pitchFamily="2" charset="-78"/>
              </a:rPr>
              <a:t/>
            </a:r>
            <a:br>
              <a:rPr lang="fa-IR" sz="2000" b="1" dirty="0">
                <a:solidFill>
                  <a:srgbClr val="0070C0"/>
                </a:solidFill>
                <a:effectLst>
                  <a:outerShdw blurRad="38100" dist="38100" dir="2700000" algn="tl">
                    <a:srgbClr val="000000">
                      <a:alpha val="43137"/>
                    </a:srgbClr>
                  </a:outerShdw>
                </a:effectLst>
                <a:cs typeface="B Koodak" panose="00000700000000000000" pitchFamily="2" charset="-78"/>
              </a:rPr>
            </a:br>
            <a:endParaRPr lang="en-US" sz="2000" b="1" dirty="0">
              <a:solidFill>
                <a:srgbClr val="0070C0"/>
              </a:solidFill>
              <a:effectLst>
                <a:outerShdw blurRad="38100" dist="38100" dir="2700000" algn="tl">
                  <a:srgbClr val="000000">
                    <a:alpha val="43137"/>
                  </a:srgbClr>
                </a:outerShdw>
              </a:effectLst>
              <a:cs typeface="B Koodak" panose="00000700000000000000" pitchFamily="2" charset="-78"/>
            </a:endParaRPr>
          </a:p>
        </p:txBody>
      </p:sp>
    </p:spTree>
    <p:extLst>
      <p:ext uri="{BB962C8B-B14F-4D97-AF65-F5344CB8AC3E}">
        <p14:creationId xmlns:p14="http://schemas.microsoft.com/office/powerpoint/2010/main" val="13632164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4" y="365125"/>
            <a:ext cx="8378529" cy="1027257"/>
          </a:xfrm>
        </p:spPr>
        <p:txBody>
          <a:bodyPr/>
          <a:lstStyle/>
          <a:p>
            <a:pPr algn="ctr"/>
            <a:r>
              <a:rPr lang="fa-IR"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مشخصه های مقاومت ثابت </a:t>
            </a:r>
            <a:endParaRPr lang="en-US"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521284" y="1392382"/>
            <a:ext cx="8378529" cy="4351338"/>
          </a:xfrm>
        </p:spPr>
        <p:txBody>
          <a:bodyPr>
            <a:normAutofit/>
          </a:bodyPr>
          <a:lstStyle/>
          <a:p>
            <a:pPr algn="r" rtl="1"/>
            <a:r>
              <a:rPr lang="fa-IR" sz="2400" b="1" dirty="0">
                <a:solidFill>
                  <a:srgbClr val="7030A0"/>
                </a:solidFill>
                <a:effectLst>
                  <a:outerShdw blurRad="38100" dist="38100" dir="2700000" algn="tl">
                    <a:srgbClr val="000000">
                      <a:alpha val="43137"/>
                    </a:srgbClr>
                  </a:outerShdw>
                </a:effectLst>
                <a:latin typeface="Byekan"/>
                <a:cs typeface="B Koodak" panose="00000700000000000000" pitchFamily="2" charset="-78"/>
              </a:rPr>
              <a:t>از جمله مشخصات مقاومت های ثابت که توسط آنها می توان مقاومت ها را برای کاربردهای مختلف دسته بندی نمود عبارت اند از :</a:t>
            </a:r>
            <a:endParaRPr lang="en-US" sz="2400" b="1" dirty="0">
              <a:solidFill>
                <a:srgbClr val="7030A0"/>
              </a:solidFill>
              <a:effectLst>
                <a:outerShdw blurRad="38100" dist="38100" dir="2700000" algn="tl">
                  <a:srgbClr val="000000">
                    <a:alpha val="43137"/>
                  </a:srgbClr>
                </a:outerShdw>
              </a:effectLst>
              <a:cs typeface="B Koodak" panose="00000700000000000000" pitchFamily="2" charset="-78"/>
            </a:endParaRPr>
          </a:p>
          <a:p>
            <a:pPr algn="r" rtl="1"/>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ضریب حرارتی</a:t>
            </a:r>
          </a:p>
          <a:p>
            <a:pPr algn="r" rtl="1"/>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ضریب ولتاژ</a:t>
            </a:r>
          </a:p>
          <a:p>
            <a:pPr algn="r" rtl="1"/>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نویز</a:t>
            </a:r>
          </a:p>
          <a:p>
            <a:pPr algn="r" rtl="1"/>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پاسخ فرکانسی</a:t>
            </a:r>
          </a:p>
          <a:p>
            <a:pPr algn="r" rtl="1"/>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توان</a:t>
            </a:r>
          </a:p>
          <a:p>
            <a:pPr algn="r" rtl="1"/>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مقادیر حرارتی</a:t>
            </a:r>
          </a:p>
          <a:p>
            <a:pPr algn="r" rtl="1"/>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ابعاد فیزیکی</a:t>
            </a:r>
          </a:p>
          <a:p>
            <a:pPr algn="r" rtl="1"/>
            <a:endParaRPr lang="en-US" sz="2400" b="1" dirty="0">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B Koodak" panose="00000700000000000000" pitchFamily="2" charset="-78"/>
            </a:endParaRPr>
          </a:p>
        </p:txBody>
      </p:sp>
      <p:grpSp>
        <p:nvGrpSpPr>
          <p:cNvPr id="13" name="Group 12">
            <a:extLst>
              <a:ext uri="{FF2B5EF4-FFF2-40B4-BE49-F238E27FC236}">
                <a16:creationId xmlns="" xmlns:a16="http://schemas.microsoft.com/office/drawing/2014/main" id="{9C15E21A-C111-4D39-BB47-E83988E5A05E}"/>
              </a:ext>
              <a:ext uri="{C183D7F6-B498-43B3-948B-1728B52AA6E4}">
                <adec:decorative xmlns="" xmlns:adec="http://schemas.microsoft.com/office/drawing/2017/decorative" val="1"/>
              </a:ext>
            </a:extLst>
          </p:cNvPr>
          <p:cNvGrpSpPr/>
          <p:nvPr/>
        </p:nvGrpSpPr>
        <p:grpSpPr>
          <a:xfrm>
            <a:off x="9055676" y="0"/>
            <a:ext cx="3193475" cy="6954260"/>
            <a:chOff x="9055676" y="0"/>
            <a:chExt cx="3193475" cy="695426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Test tubes">
              <a:extLst>
                <a:ext uri="{FF2B5EF4-FFF2-40B4-BE49-F238E27FC236}">
                  <a16:creationId xmlns="" xmlns:a16="http://schemas.microsoft.com/office/drawing/2014/main" id="{57BD2CFA-105C-4606-859E-A8413C62B3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450534" y="4155643"/>
              <a:ext cx="2798617" cy="2798617"/>
            </a:xfrm>
            <a:prstGeom prst="rect">
              <a:avLst/>
            </a:prstGeom>
          </p:spPr>
        </p:pic>
      </p:grpSp>
    </p:spTree>
    <p:extLst>
      <p:ext uri="{BB962C8B-B14F-4D97-AF65-F5344CB8AC3E}">
        <p14:creationId xmlns:p14="http://schemas.microsoft.com/office/powerpoint/2010/main" val="162304001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2272717" y="0"/>
            <a:ext cx="8358557" cy="1298099"/>
          </a:xfrm>
        </p:spPr>
        <p:txBody>
          <a:bodyPr/>
          <a:lstStyle/>
          <a:p>
            <a:pPr algn="r" rtl="1"/>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مقاومت متغیر </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427669" y="1298099"/>
            <a:ext cx="8378529" cy="4351338"/>
          </a:xfrm>
        </p:spPr>
        <p:txBody>
          <a:bodyPr vert="horz" lIns="91440" tIns="45720" rIns="91440" bIns="45720" rtlCol="0" anchor="t">
            <a:normAutofit/>
          </a:bodyPr>
          <a:lstStyle/>
          <a:p>
            <a:pPr algn="r" rtl="1"/>
            <a:r>
              <a:rPr lang="fa-IR" sz="2400" b="1" dirty="0">
                <a:solidFill>
                  <a:srgbClr val="0A81A6"/>
                </a:solidFill>
                <a:effectLst>
                  <a:outerShdw blurRad="38100" dist="38100" dir="2700000" algn="tl">
                    <a:srgbClr val="000000">
                      <a:alpha val="43137"/>
                    </a:srgbClr>
                  </a:outerShdw>
                </a:effectLst>
                <a:cs typeface="B Koodak" panose="00000700000000000000" pitchFamily="2" charset="-78"/>
              </a:rPr>
              <a:t>این نوع از مقاومت ها در مدار مقدار مقاومتشون بسته به نوع مقاومت(مقاومت ها انواع مختلفی دارند) ممکن است در اثر تغییر ولتاژ ، جریان ، نور محیط  ، توسط خودمون و… مقدار مقاومتشون تغییر </a:t>
            </a:r>
            <a:r>
              <a:rPr lang="fa-IR" sz="2400" b="1" dirty="0" smtClean="0">
                <a:solidFill>
                  <a:srgbClr val="0A81A6"/>
                </a:solidFill>
                <a:effectLst>
                  <a:outerShdw blurRad="38100" dist="38100" dir="2700000" algn="tl">
                    <a:srgbClr val="000000">
                      <a:alpha val="43137"/>
                    </a:srgbClr>
                  </a:outerShdw>
                </a:effectLst>
                <a:cs typeface="B Koodak" panose="00000700000000000000" pitchFamily="2" charset="-78"/>
              </a:rPr>
              <a:t>کند </a:t>
            </a:r>
            <a:endParaRPr lang="en-US" sz="2400" b="1" dirty="0">
              <a:solidFill>
                <a:srgbClr val="0A81A6"/>
              </a:solidFill>
              <a:effectLst>
                <a:outerShdw blurRad="38100" dist="38100" dir="2700000" algn="tl">
                  <a:srgbClr val="000000">
                    <a:alpha val="43137"/>
                  </a:srgbClr>
                </a:outerShdw>
              </a:effectLst>
              <a:latin typeface="Tahoma"/>
              <a:ea typeface="Tahoma"/>
              <a:cs typeface="B Koodak" panose="00000700000000000000" pitchFamily="2" charset="-78"/>
            </a:endParaRPr>
          </a:p>
        </p:txBody>
      </p:sp>
      <p:grpSp>
        <p:nvGrpSpPr>
          <p:cNvPr id="9" name="Group 8">
            <a:extLst>
              <a:ext uri="{FF2B5EF4-FFF2-40B4-BE49-F238E27FC236}">
                <a16:creationId xmlns=""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9186" y="0"/>
            <a:ext cx="3668917" cy="6941127"/>
            <a:chOff x="9009186" y="0"/>
            <a:chExt cx="3668917" cy="6941127"/>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9186" y="3272210"/>
              <a:ext cx="3668917" cy="3668917"/>
            </a:xfrm>
            <a:prstGeom prst="rect">
              <a:avLst/>
            </a:prstGeom>
          </p:spPr>
        </p:pic>
      </p:grpSp>
      <p:pic>
        <p:nvPicPr>
          <p:cNvPr id="7170" name="Picture 2" descr="مقاومت متغیر ، مولتی ترن ، تریمر ،پتانسیومت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193" y="2596198"/>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69011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fade">
                                      <p:cBhvr>
                                        <p:cTn id="19" dur="2000"/>
                                        <p:tgtEl>
                                          <p:spTgt spid="7170"/>
                                        </p:tgtEl>
                                      </p:cBhvr>
                                    </p:animEffect>
                                    <p:anim calcmode="lin" valueType="num">
                                      <p:cBhvr>
                                        <p:cTn id="20" dur="2000" fill="hold"/>
                                        <p:tgtEl>
                                          <p:spTgt spid="7170"/>
                                        </p:tgtEl>
                                        <p:attrNameLst>
                                          <p:attrName>ppt_w</p:attrName>
                                        </p:attrNameLst>
                                      </p:cBhvr>
                                      <p:tavLst>
                                        <p:tav tm="0" fmla="#ppt_w*sin(2.5*pi*$)">
                                          <p:val>
                                            <p:fltVal val="0"/>
                                          </p:val>
                                        </p:tav>
                                        <p:tav tm="100000">
                                          <p:val>
                                            <p:fltVal val="1"/>
                                          </p:val>
                                        </p:tav>
                                      </p:tavLst>
                                    </p:anim>
                                    <p:anim calcmode="lin" valueType="num">
                                      <p:cBhvr>
                                        <p:cTn id="21" dur="2000" fill="hold"/>
                                        <p:tgtEl>
                                          <p:spTgt spid="71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4" y="365125"/>
            <a:ext cx="8378529" cy="1027257"/>
          </a:xfrm>
        </p:spPr>
        <p:txBody>
          <a:bodyPr/>
          <a:lstStyle/>
          <a:p>
            <a:pPr algn="ctr"/>
            <a:r>
              <a:rPr lang="fa-IR" b="1" dirty="0">
                <a:solidFill>
                  <a:srgbClr val="FF0000"/>
                </a:solidFill>
                <a:effectLst>
                  <a:outerShdw blurRad="38100" dist="38100" dir="2700000" algn="tl">
                    <a:srgbClr val="000000">
                      <a:alpha val="43137"/>
                    </a:srgbClr>
                  </a:outerShdw>
                </a:effectLst>
                <a:cs typeface="B Koodak" panose="00000700000000000000" pitchFamily="2" charset="-78"/>
              </a:rPr>
              <a:t>مقاومت های آرایه ای</a:t>
            </a:r>
          </a:p>
        </p:txBody>
      </p:sp>
      <p:sp>
        <p:nvSpPr>
          <p:cNvPr id="14" name="Content Placeholder 2">
            <a:extLst>
              <a:ext uri="{FF2B5EF4-FFF2-40B4-BE49-F238E27FC236}">
                <a16:creationId xmlns="" xmlns:a16="http://schemas.microsoft.com/office/drawing/2014/main" id="{3703DCB6-CE2E-4DB2-998C-5E89A0D57B5A}"/>
              </a:ext>
            </a:extLst>
          </p:cNvPr>
          <p:cNvSpPr txBox="1">
            <a:spLocks/>
          </p:cNvSpPr>
          <p:nvPr/>
        </p:nvSpPr>
        <p:spPr>
          <a:xfrm>
            <a:off x="521282" y="1220932"/>
            <a:ext cx="5829293" cy="342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 xmlns:a16="http://schemas.microsoft.com/office/drawing/2014/main" id="{DBBB712D-326E-462C-A8F9-C3C7398258D4}"/>
              </a:ext>
              <a:ext uri="{C183D7F6-B498-43B3-948B-1728B52AA6E4}">
                <adec:decorative xmlns="" xmlns:adec="http://schemas.microsoft.com/office/drawing/2017/decorative" val="1"/>
              </a:ext>
            </a:extLst>
          </p:cNvPr>
          <p:cNvGrpSpPr/>
          <p:nvPr/>
        </p:nvGrpSpPr>
        <p:grpSpPr>
          <a:xfrm>
            <a:off x="8759536" y="0"/>
            <a:ext cx="4266669" cy="6858000"/>
            <a:chOff x="8759536" y="0"/>
            <a:chExt cx="4266669" cy="685800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Flask">
              <a:extLst>
                <a:ext uri="{FF2B5EF4-FFF2-40B4-BE49-F238E27FC236}">
                  <a16:creationId xmlns="" xmlns:a16="http://schemas.microsoft.com/office/drawing/2014/main" id="{C1AB70EC-6FF8-4DB3-A7E7-E489257F8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759536" y="2591331"/>
              <a:ext cx="4266669" cy="4266669"/>
            </a:xfrm>
            <a:prstGeom prst="rect">
              <a:avLst/>
            </a:prstGeom>
          </p:spPr>
        </p:pic>
      </p:grpSp>
      <p:sp>
        <p:nvSpPr>
          <p:cNvPr id="3" name="TextBox 2"/>
          <p:cNvSpPr txBox="1"/>
          <p:nvPr/>
        </p:nvSpPr>
        <p:spPr>
          <a:xfrm>
            <a:off x="1667933" y="1610098"/>
            <a:ext cx="6553538" cy="830997"/>
          </a:xfrm>
          <a:prstGeom prst="rect">
            <a:avLst/>
          </a:prstGeom>
          <a:noFill/>
        </p:spPr>
        <p:txBody>
          <a:bodyPr wrap="square" rtlCol="0">
            <a:spAutoFit/>
          </a:bodyPr>
          <a:lstStyle/>
          <a:p>
            <a:pPr algn="r" rtl="1"/>
            <a:r>
              <a:rPr lang="fa-IR" sz="2400" b="1" dirty="0" smtClean="0">
                <a:solidFill>
                  <a:srgbClr val="7030A0"/>
                </a:solidFill>
                <a:effectLst>
                  <a:outerShdw blurRad="38100" dist="38100" dir="2700000" algn="tl">
                    <a:srgbClr val="000000">
                      <a:alpha val="43137"/>
                    </a:srgbClr>
                  </a:outerShdw>
                </a:effectLst>
                <a:cs typeface="B Koodak" panose="00000700000000000000" pitchFamily="2" charset="-78"/>
              </a:rPr>
              <a:t> این نوع مقاومت از ترکیب شدن مقاومت های ثابت و مقاومت های متغیر ساخته شده است</a:t>
            </a:r>
            <a:endParaRPr lang="en-US" sz="2400" b="1" dirty="0" smtClean="0">
              <a:solidFill>
                <a:srgbClr val="7030A0"/>
              </a:solidFill>
              <a:effectLst>
                <a:outerShdw blurRad="38100" dist="38100" dir="2700000" algn="tl">
                  <a:srgbClr val="000000">
                    <a:alpha val="43137"/>
                  </a:srgbClr>
                </a:outerShdw>
              </a:effectLst>
              <a:cs typeface="B Koodak" panose="00000700000000000000" pitchFamily="2" charset="-78"/>
            </a:endParaRPr>
          </a:p>
        </p:txBody>
      </p:sp>
      <p:pic>
        <p:nvPicPr>
          <p:cNvPr id="12" name="Picture 11"/>
          <p:cNvPicPr>
            <a:picLocks noChangeAspect="1"/>
          </p:cNvPicPr>
          <p:nvPr/>
        </p:nvPicPr>
        <p:blipFill>
          <a:blip r:embed="rId10"/>
          <a:stretch>
            <a:fillRect/>
          </a:stretch>
        </p:blipFill>
        <p:spPr>
          <a:xfrm>
            <a:off x="1175328" y="3429000"/>
            <a:ext cx="4284133" cy="2707334"/>
          </a:xfrm>
          <a:prstGeom prst="rect">
            <a:avLst/>
          </a:prstGeom>
        </p:spPr>
      </p:pic>
    </p:spTree>
    <p:extLst>
      <p:ext uri="{BB962C8B-B14F-4D97-AF65-F5344CB8AC3E}">
        <p14:creationId xmlns:p14="http://schemas.microsoft.com/office/powerpoint/2010/main" val="304477578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786252" y="459582"/>
            <a:ext cx="8378529" cy="1027257"/>
          </a:xfrm>
        </p:spPr>
        <p:txBody>
          <a:bodyPr/>
          <a:lstStyle/>
          <a:p>
            <a:r>
              <a:rPr lang="fa-IR" dirty="0">
                <a:solidFill>
                  <a:srgbClr val="FF0000"/>
                </a:solidFill>
                <a:effectLst>
                  <a:outerShdw blurRad="38100" dist="38100" dir="2700000" algn="tl">
                    <a:srgbClr val="000000">
                      <a:alpha val="43137"/>
                    </a:srgbClr>
                  </a:outerShdw>
                </a:effectLst>
                <a:cs typeface="B Koodak" panose="00000700000000000000" pitchFamily="2" charset="-78"/>
              </a:rPr>
              <a:t>خواندن مقدار مقاومت از روی کد رنگ</a:t>
            </a:r>
          </a:p>
        </p:txBody>
      </p:sp>
      <p:grpSp>
        <p:nvGrpSpPr>
          <p:cNvPr id="9" name="Group 8">
            <a:extLst>
              <a:ext uri="{FF2B5EF4-FFF2-40B4-BE49-F238E27FC236}">
                <a16:creationId xmlns="" xmlns:a16="http://schemas.microsoft.com/office/drawing/2014/main" id="{AEA098C1-E19E-4D03-9A35-14569BC7C142}"/>
              </a:ext>
              <a:ext uri="{C183D7F6-B498-43B3-948B-1728B52AA6E4}">
                <adec:decorative xmlns="" xmlns:adec="http://schemas.microsoft.com/office/drawing/2017/decorative" val="1"/>
              </a:ext>
            </a:extLst>
          </p:cNvPr>
          <p:cNvGrpSpPr/>
          <p:nvPr/>
        </p:nvGrpSpPr>
        <p:grpSpPr>
          <a:xfrm>
            <a:off x="8899813" y="0"/>
            <a:ext cx="3884322" cy="6858000"/>
            <a:chOff x="8899813" y="0"/>
            <a:chExt cx="3884322" cy="685800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Graphic 12" descr="Beaker">
              <a:extLst>
                <a:ext uri="{FF2B5EF4-FFF2-40B4-BE49-F238E27FC236}">
                  <a16:creationId xmlns="" xmlns:a16="http://schemas.microsoft.com/office/drawing/2014/main" id="{BF2CC76A-FBA9-49E0-9F1C-2C5299495F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899813" y="2973678"/>
              <a:ext cx="3884322" cy="3884322"/>
            </a:xfrm>
            <a:prstGeom prst="rect">
              <a:avLst/>
            </a:prstGeom>
          </p:spPr>
        </p:pic>
      </p:grpSp>
      <p:pic>
        <p:nvPicPr>
          <p:cNvPr id="10242" name="Picture 2" descr="خواندن مقدار مقاومت از روی کد رنگ"/>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1956" y="1692275"/>
            <a:ext cx="58483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08180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p:cTn id="13" dur="1000" fill="hold"/>
                                        <p:tgtEl>
                                          <p:spTgt spid="10242"/>
                                        </p:tgtEl>
                                        <p:attrNameLst>
                                          <p:attrName>ppt_w</p:attrName>
                                        </p:attrNameLst>
                                      </p:cBhvr>
                                      <p:tavLst>
                                        <p:tav tm="0">
                                          <p:val>
                                            <p:fltVal val="0"/>
                                          </p:val>
                                        </p:tav>
                                        <p:tav tm="100000">
                                          <p:val>
                                            <p:strVal val="#ppt_w"/>
                                          </p:val>
                                        </p:tav>
                                      </p:tavLst>
                                    </p:anim>
                                    <p:anim calcmode="lin" valueType="num">
                                      <p:cBhvr>
                                        <p:cTn id="14" dur="1000" fill="hold"/>
                                        <p:tgtEl>
                                          <p:spTgt spid="10242"/>
                                        </p:tgtEl>
                                        <p:attrNameLst>
                                          <p:attrName>ppt_h</p:attrName>
                                        </p:attrNameLst>
                                      </p:cBhvr>
                                      <p:tavLst>
                                        <p:tav tm="0">
                                          <p:val>
                                            <p:fltVal val="0"/>
                                          </p:val>
                                        </p:tav>
                                        <p:tav tm="100000">
                                          <p:val>
                                            <p:strVal val="#ppt_h"/>
                                          </p:val>
                                        </p:tav>
                                      </p:tavLst>
                                    </p:anim>
                                    <p:anim calcmode="lin" valueType="num">
                                      <p:cBhvr>
                                        <p:cTn id="15" dur="1000" fill="hold"/>
                                        <p:tgtEl>
                                          <p:spTgt spid="10242"/>
                                        </p:tgtEl>
                                        <p:attrNameLst>
                                          <p:attrName>style.rotation</p:attrName>
                                        </p:attrNameLst>
                                      </p:cBhvr>
                                      <p:tavLst>
                                        <p:tav tm="0">
                                          <p:val>
                                            <p:fltVal val="90"/>
                                          </p:val>
                                        </p:tav>
                                        <p:tav tm="100000">
                                          <p:val>
                                            <p:fltVal val="0"/>
                                          </p:val>
                                        </p:tav>
                                      </p:tavLst>
                                    </p:anim>
                                    <p:animEffect transition="in" filter="fade">
                                      <p:cBhvr>
                                        <p:cTn id="16"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3" y="301384"/>
            <a:ext cx="8378529" cy="1027257"/>
          </a:xfrm>
        </p:spPr>
        <p:txBody>
          <a:bodyPr>
            <a:noAutofit/>
          </a:bodyPr>
          <a:lstStyle/>
          <a:p>
            <a:pPr algn="ctr"/>
            <a:r>
              <a:rPr lang="fa-IR" dirty="0">
                <a:solidFill>
                  <a:srgbClr val="FF0000"/>
                </a:solidFill>
                <a:cs typeface="B Koodak" panose="00000700000000000000" pitchFamily="2" charset="-78"/>
              </a:rPr>
              <a:t>خواندن مقدار مقاومت از روی کد رنگ</a:t>
            </a:r>
            <a:br>
              <a:rPr lang="fa-IR" dirty="0">
                <a:solidFill>
                  <a:srgbClr val="FF0000"/>
                </a:solidFill>
                <a:cs typeface="B Koodak" panose="00000700000000000000" pitchFamily="2" charset="-78"/>
              </a:rPr>
            </a:br>
            <a:endParaRPr lang="en-US" dirty="0">
              <a:solidFill>
                <a:srgbClr val="FF0000"/>
              </a:solidFill>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521284" y="1392382"/>
            <a:ext cx="8378529" cy="4351338"/>
          </a:xfrm>
        </p:spPr>
        <p:txBody>
          <a:bodyPr/>
          <a:lstStyle/>
          <a:p>
            <a:pPr algn="r" rtl="1">
              <a:buFont typeface="Wingdings" panose="05000000000000000000" pitchFamily="2" charset="2"/>
              <a:buChar char="ü"/>
            </a:pPr>
            <a:r>
              <a:rPr lang="fa-IR"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در شکل </a:t>
            </a:r>
            <a:r>
              <a:rPr lang="fa-IR" b="1" dirty="0" smtClean="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صفحه قبل </a:t>
            </a:r>
            <a:r>
              <a:rPr lang="fa-IR"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روش خوندن مقدار انواع مقاومت رو از روی رنگهای روی خود مقاومت میبینید، بیشتر مقاومت های 4 رنگه عرف هستش و به ندرت 5 و 6 رنگه مورد استفاده قرار </a:t>
            </a:r>
            <a:r>
              <a:rPr lang="fa-IR" b="1" dirty="0" smtClean="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میگیرد </a:t>
            </a:r>
          </a:p>
          <a:p>
            <a:pPr algn="r" rtl="1">
              <a:buFont typeface="Wingdings" panose="05000000000000000000" pitchFamily="2" charset="2"/>
              <a:buChar char="ü"/>
            </a:pPr>
            <a:endParaRPr lang="fa-IR" b="1" dirty="0" smtClean="0">
              <a:solidFill>
                <a:schemeClr val="accent2">
                  <a:lumMod val="50000"/>
                </a:schemeClr>
              </a:solidFill>
              <a:effectLst>
                <a:outerShdw blurRad="38100" dist="38100" dir="2700000" algn="tl">
                  <a:srgbClr val="000000">
                    <a:alpha val="43137"/>
                  </a:srgbClr>
                </a:outerShdw>
              </a:effectLst>
              <a:cs typeface="B Koodak" panose="00000700000000000000" pitchFamily="2" charset="-78"/>
            </a:endParaRPr>
          </a:p>
          <a:p>
            <a:pPr algn="r" rtl="1">
              <a:buFont typeface="Wingdings" panose="05000000000000000000" pitchFamily="2" charset="2"/>
              <a:buChar char="ü"/>
            </a:pPr>
            <a:r>
              <a:rPr lang="fa-IR" b="1" dirty="0" smtClean="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رقم </a:t>
            </a:r>
            <a:r>
              <a:rPr lang="fa-IR"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اول </a:t>
            </a:r>
            <a:r>
              <a:rPr lang="fa-IR" b="1" dirty="0" smtClean="0">
                <a:solidFill>
                  <a:srgbClr val="FF0000"/>
                </a:solidFill>
                <a:effectLst>
                  <a:outerShdw blurRad="38100" dist="38100" dir="2700000" algn="tl">
                    <a:srgbClr val="000000">
                      <a:alpha val="43137"/>
                    </a:srgbClr>
                  </a:outerShdw>
                </a:effectLst>
                <a:cs typeface="B Koodak" panose="00000700000000000000" pitchFamily="2" charset="-78"/>
              </a:rPr>
              <a:t>(</a:t>
            </a:r>
            <a:r>
              <a:rPr lang="fa-IR" b="1" dirty="0" smtClean="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  </a:t>
            </a:r>
            <a:r>
              <a:rPr lang="en-US" b="1" dirty="0" smtClean="0">
                <a:solidFill>
                  <a:srgbClr val="FF0000"/>
                </a:solidFill>
                <a:effectLst>
                  <a:outerShdw blurRad="38100" dist="38100" dir="2700000" algn="tl">
                    <a:srgbClr val="000000">
                      <a:alpha val="43137"/>
                    </a:srgbClr>
                  </a:outerShdw>
                </a:effectLst>
                <a:cs typeface="B Koodak" panose="00000700000000000000" pitchFamily="2" charset="-78"/>
              </a:rPr>
              <a:t>First Digit</a:t>
            </a:r>
            <a:r>
              <a:rPr lang="fa-IR" b="1" dirty="0" smtClean="0">
                <a:solidFill>
                  <a:srgbClr val="FF0000"/>
                </a:solidFill>
                <a:effectLst>
                  <a:outerShdw blurRad="38100" dist="38100" dir="2700000" algn="tl">
                    <a:srgbClr val="000000">
                      <a:alpha val="43137"/>
                    </a:srgbClr>
                  </a:outerShdw>
                </a:effectLst>
                <a:cs typeface="B Koodak" panose="00000700000000000000" pitchFamily="2" charset="-78"/>
              </a:rPr>
              <a:t> ) </a:t>
            </a:r>
            <a:r>
              <a:rPr lang="fa-IR" b="1" dirty="0" smtClean="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در </a:t>
            </a:r>
            <a:r>
              <a:rPr lang="fa-IR"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کنار رقم دوم </a:t>
            </a:r>
            <a:r>
              <a:rPr lang="fa-IR" b="1" dirty="0">
                <a:solidFill>
                  <a:srgbClr val="FF0000"/>
                </a:solidFill>
                <a:effectLst>
                  <a:outerShdw blurRad="38100" dist="38100" dir="2700000" algn="tl">
                    <a:srgbClr val="000000">
                      <a:alpha val="43137"/>
                    </a:srgbClr>
                  </a:outerShdw>
                </a:effectLst>
                <a:cs typeface="B Koodak" panose="00000700000000000000" pitchFamily="2" charset="-78"/>
              </a:rPr>
              <a:t>(</a:t>
            </a:r>
            <a:r>
              <a:rPr lang="fa-IR"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 </a:t>
            </a:r>
            <a:r>
              <a:rPr lang="en-US" b="1" dirty="0">
                <a:solidFill>
                  <a:srgbClr val="FF0000"/>
                </a:solidFill>
                <a:effectLst>
                  <a:outerShdw blurRad="38100" dist="38100" dir="2700000" algn="tl">
                    <a:srgbClr val="000000">
                      <a:alpha val="43137"/>
                    </a:srgbClr>
                  </a:outerShdw>
                </a:effectLst>
                <a:cs typeface="B Koodak" panose="00000700000000000000" pitchFamily="2" charset="-78"/>
              </a:rPr>
              <a:t>Second </a:t>
            </a:r>
            <a:r>
              <a:rPr lang="en-US" b="1" dirty="0" smtClean="0">
                <a:solidFill>
                  <a:srgbClr val="FF0000"/>
                </a:solidFill>
                <a:effectLst>
                  <a:outerShdw blurRad="38100" dist="38100" dir="2700000" algn="tl">
                    <a:srgbClr val="000000">
                      <a:alpha val="43137"/>
                    </a:srgbClr>
                  </a:outerShdw>
                </a:effectLst>
                <a:cs typeface="B Koodak" panose="00000700000000000000" pitchFamily="2" charset="-78"/>
              </a:rPr>
              <a:t>Digit</a:t>
            </a:r>
            <a:r>
              <a:rPr lang="fa-IR" b="1" dirty="0" smtClean="0">
                <a:solidFill>
                  <a:srgbClr val="FF0000"/>
                </a:solidFill>
                <a:effectLst>
                  <a:outerShdw blurRad="38100" dist="38100" dir="2700000" algn="tl">
                    <a:srgbClr val="000000">
                      <a:alpha val="43137"/>
                    </a:srgbClr>
                  </a:outerShdw>
                </a:effectLst>
                <a:cs typeface="B Koodak" panose="00000700000000000000" pitchFamily="2" charset="-78"/>
              </a:rPr>
              <a:t> )</a:t>
            </a:r>
            <a:r>
              <a:rPr lang="en-US" b="1" dirty="0" smtClean="0">
                <a:solidFill>
                  <a:srgbClr val="FF0000"/>
                </a:solidFill>
                <a:effectLst>
                  <a:outerShdw blurRad="38100" dist="38100" dir="2700000" algn="tl">
                    <a:srgbClr val="000000">
                      <a:alpha val="43137"/>
                    </a:srgbClr>
                  </a:outerShdw>
                </a:effectLst>
                <a:cs typeface="B Koodak" panose="00000700000000000000" pitchFamily="2" charset="-78"/>
              </a:rPr>
              <a:t> </a:t>
            </a:r>
            <a:r>
              <a:rPr lang="fa-IR" b="1" dirty="0" smtClean="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یک </a:t>
            </a:r>
            <a:r>
              <a:rPr lang="fa-IR"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عدد دو رقمی رو میسازه و بعد ضرب در 10 به توابن رقم سوم میشه؛ رنگ 4 امی هم خطا رو مشخص میکنه؛ مثلا رقم اول، 1 ( قهوه ای ) و رقم دوم، 2 ( قرمز ) و رقم سوم، 3 ( نارنجی ) و رنگ آخر طلایی </a:t>
            </a:r>
            <a:r>
              <a:rPr lang="fa-IR" b="1" dirty="0" smtClean="0">
                <a:solidFill>
                  <a:schemeClr val="accent2">
                    <a:lumMod val="50000"/>
                  </a:schemeClr>
                </a:solidFill>
                <a:effectLst>
                  <a:outerShdw blurRad="38100" dist="38100" dir="2700000" algn="tl">
                    <a:srgbClr val="000000">
                      <a:alpha val="43137"/>
                    </a:srgbClr>
                  </a:outerShdw>
                </a:effectLst>
                <a:cs typeface="B Koodak" panose="00000700000000000000" pitchFamily="2" charset="-78"/>
              </a:rPr>
              <a:t>هست و اینگونه مقاومت ها را از روی رنگ می خوانند . </a:t>
            </a:r>
            <a:endParaRPr lang="en-US" b="1" dirty="0">
              <a:solidFill>
                <a:schemeClr val="accent2">
                  <a:lumMod val="50000"/>
                </a:schemeClr>
              </a:solidFill>
              <a:effectLst>
                <a:outerShdw blurRad="38100" dist="38100" dir="2700000" algn="tl">
                  <a:srgbClr val="000000">
                    <a:alpha val="43137"/>
                  </a:srgbClr>
                </a:outerShdw>
              </a:effectLst>
              <a:cs typeface="B Koodak" panose="00000700000000000000" pitchFamily="2" charset="-78"/>
            </a:endParaRPr>
          </a:p>
        </p:txBody>
      </p:sp>
      <p:grpSp>
        <p:nvGrpSpPr>
          <p:cNvPr id="9" name="Group 8">
            <a:extLst>
              <a:ext uri="{FF2B5EF4-FFF2-40B4-BE49-F238E27FC236}">
                <a16:creationId xmlns="" xmlns:a16="http://schemas.microsoft.com/office/drawing/2014/main" id="{5EB226A9-D9EE-4576-B6BE-BA2E94C1613A}"/>
              </a:ext>
              <a:ext uri="{C183D7F6-B498-43B3-948B-1728B52AA6E4}">
                <adec:decorative xmlns="" xmlns:adec="http://schemas.microsoft.com/office/drawing/2017/decorative" val="1"/>
              </a:ext>
            </a:extLst>
          </p:cNvPr>
          <p:cNvGrpSpPr/>
          <p:nvPr/>
        </p:nvGrpSpPr>
        <p:grpSpPr>
          <a:xfrm>
            <a:off x="8936181" y="0"/>
            <a:ext cx="3890553" cy="6904758"/>
            <a:chOff x="8936181" y="0"/>
            <a:chExt cx="3890553" cy="6904758"/>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Microscope">
              <a:extLst>
                <a:ext uri="{FF2B5EF4-FFF2-40B4-BE49-F238E27FC236}">
                  <a16:creationId xmlns="" xmlns:a16="http://schemas.microsoft.com/office/drawing/2014/main" id="{A9B090FE-5998-4BAC-AB8D-6F40D44C81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8936181" y="3014205"/>
              <a:ext cx="3890553" cy="3890553"/>
            </a:xfrm>
            <a:prstGeom prst="rect">
              <a:avLst/>
            </a:prstGeom>
          </p:spPr>
        </p:pic>
      </p:grpSp>
    </p:spTree>
    <p:extLst>
      <p:ext uri="{BB962C8B-B14F-4D97-AF65-F5344CB8AC3E}">
        <p14:creationId xmlns:p14="http://schemas.microsoft.com/office/powerpoint/2010/main" val="182048349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دیود_ها_چگونه_کار_می_کنند؟_aut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57263" y="1367896"/>
            <a:ext cx="7154862" cy="4024312"/>
          </a:xfrm>
        </p:spPr>
      </p:pic>
      <p:grpSp>
        <p:nvGrpSpPr>
          <p:cNvPr id="9" name="Group 8">
            <a:extLst>
              <a:ext uri="{FF2B5EF4-FFF2-40B4-BE49-F238E27FC236}">
                <a16:creationId xmlns=""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9186" y="0"/>
            <a:ext cx="3668917" cy="6941127"/>
            <a:chOff x="9009186" y="0"/>
            <a:chExt cx="3668917" cy="6941127"/>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 xmlns:a16="http://schemas.microsoft.com/office/drawing/2014/main" id="{4F58D0C9-D25F-4044-8F1B-4190E5A1BD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009186" y="3272210"/>
              <a:ext cx="3668917" cy="3668917"/>
            </a:xfrm>
            <a:prstGeom prst="rect">
              <a:avLst/>
            </a:prstGeom>
          </p:spPr>
        </p:pic>
      </p:grpSp>
    </p:spTree>
    <p:extLst>
      <p:ext uri="{BB962C8B-B14F-4D97-AF65-F5344CB8AC3E}">
        <p14:creationId xmlns:p14="http://schemas.microsoft.com/office/powerpoint/2010/main" val="328933707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83630" y="268408"/>
            <a:ext cx="8378529" cy="1027257"/>
          </a:xfrm>
        </p:spPr>
        <p:txBody>
          <a:bodyPr/>
          <a:lstStyle/>
          <a:p>
            <a:pPr algn="ctr"/>
            <a:r>
              <a:rPr lang="en-US" b="1" dirty="0" smtClean="0">
                <a:solidFill>
                  <a:srgbClr val="FF0000"/>
                </a:solidFill>
                <a:effectLst>
                  <a:outerShdw blurRad="38100" dist="38100" dir="2700000" algn="tl">
                    <a:srgbClr val="000000">
                      <a:alpha val="43137"/>
                    </a:srgbClr>
                  </a:outerShdw>
                </a:effectLst>
                <a:latin typeface="Rockwell" panose="02060603020205020403" pitchFamily="18" charset="0"/>
              </a:rPr>
              <a:t>LED </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endParaRPr>
          </a:p>
        </p:txBody>
      </p:sp>
      <p:sp>
        <p:nvSpPr>
          <p:cNvPr id="14" name="Content Placeholder 2">
            <a:extLst>
              <a:ext uri="{FF2B5EF4-FFF2-40B4-BE49-F238E27FC236}">
                <a16:creationId xmlns="" xmlns:a16="http://schemas.microsoft.com/office/drawing/2014/main" id="{3703DCB6-CE2E-4DB2-998C-5E89A0D57B5A}"/>
              </a:ext>
            </a:extLst>
          </p:cNvPr>
          <p:cNvSpPr txBox="1">
            <a:spLocks/>
          </p:cNvSpPr>
          <p:nvPr/>
        </p:nvSpPr>
        <p:spPr>
          <a:xfrm>
            <a:off x="783749" y="1220931"/>
            <a:ext cx="6353651" cy="21572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 xmlns:a16="http://schemas.microsoft.com/office/drawing/2014/main" id="{DBBB712D-326E-462C-A8F9-C3C7398258D4}"/>
              </a:ext>
              <a:ext uri="{C183D7F6-B498-43B3-948B-1728B52AA6E4}">
                <adec:decorative xmlns="" xmlns:adec="http://schemas.microsoft.com/office/drawing/2017/decorative" val="1"/>
              </a:ext>
            </a:extLst>
          </p:cNvPr>
          <p:cNvGrpSpPr/>
          <p:nvPr/>
        </p:nvGrpSpPr>
        <p:grpSpPr>
          <a:xfrm>
            <a:off x="8759536" y="0"/>
            <a:ext cx="4266669" cy="6858000"/>
            <a:chOff x="8759536" y="0"/>
            <a:chExt cx="4266669" cy="685800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Flask">
              <a:extLst>
                <a:ext uri="{FF2B5EF4-FFF2-40B4-BE49-F238E27FC236}">
                  <a16:creationId xmlns="" xmlns:a16="http://schemas.microsoft.com/office/drawing/2014/main" id="{C1AB70EC-6FF8-4DB3-A7E7-E489257F8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759536" y="2591331"/>
              <a:ext cx="4266669" cy="4266669"/>
            </a:xfrm>
            <a:prstGeom prst="rect">
              <a:avLst/>
            </a:prstGeom>
          </p:spPr>
        </p:pic>
      </p:grpSp>
      <p:sp>
        <p:nvSpPr>
          <p:cNvPr id="12" name="TextBox 11"/>
          <p:cNvSpPr txBox="1"/>
          <p:nvPr/>
        </p:nvSpPr>
        <p:spPr>
          <a:xfrm>
            <a:off x="470823" y="1524264"/>
            <a:ext cx="7916904" cy="1754326"/>
          </a:xfrm>
          <a:prstGeom prst="rect">
            <a:avLst/>
          </a:prstGeom>
          <a:noFill/>
        </p:spPr>
        <p:txBody>
          <a:bodyPr wrap="square" rtlCol="0">
            <a:spAutoFit/>
          </a:bodyPr>
          <a:lstStyle/>
          <a:p>
            <a:pPr algn="r" rtl="1"/>
            <a:r>
              <a:rPr lang="fa-IR" b="1" dirty="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«دیود نور افشان</a:t>
            </a:r>
            <a:r>
              <a:rPr lang="fa-IR" b="1" dirty="0">
                <a:effectLst>
                  <a:outerShdw blurRad="38100" dist="38100" dir="2700000" algn="tl">
                    <a:srgbClr val="000000">
                      <a:alpha val="43137"/>
                    </a:srgbClr>
                  </a:outerShdw>
                </a:effectLst>
                <a:cs typeface="B Koodak" panose="00000700000000000000" pitchFamily="2" charset="-78"/>
              </a:rPr>
              <a:t>» </a:t>
            </a:r>
            <a:r>
              <a:rPr lang="en-US" b="1" dirty="0" smtClean="0">
                <a:solidFill>
                  <a:srgbClr val="FF0000"/>
                </a:solidFill>
                <a:effectLst>
                  <a:outerShdw blurRad="38100" dist="38100" dir="2700000" algn="tl">
                    <a:srgbClr val="000000">
                      <a:alpha val="43137"/>
                    </a:srgbClr>
                  </a:outerShdw>
                </a:effectLst>
                <a:cs typeface="B Koodak" panose="00000700000000000000" pitchFamily="2" charset="-78"/>
              </a:rPr>
              <a:t>Light </a:t>
            </a:r>
            <a:r>
              <a:rPr lang="en-US" b="1" dirty="0">
                <a:solidFill>
                  <a:srgbClr val="FF0000"/>
                </a:solidFill>
                <a:effectLst>
                  <a:outerShdw blurRad="38100" dist="38100" dir="2700000" algn="tl">
                    <a:srgbClr val="000000">
                      <a:alpha val="43137"/>
                    </a:srgbClr>
                  </a:outerShdw>
                </a:effectLst>
                <a:cs typeface="B Koodak" panose="00000700000000000000" pitchFamily="2" charset="-78"/>
              </a:rPr>
              <a:t>Emitting </a:t>
            </a:r>
            <a:r>
              <a:rPr lang="en-US" b="1" dirty="0" smtClean="0">
                <a:solidFill>
                  <a:srgbClr val="FF0000"/>
                </a:solidFill>
                <a:effectLst>
                  <a:outerShdw blurRad="38100" dist="38100" dir="2700000" algn="tl">
                    <a:srgbClr val="000000">
                      <a:alpha val="43137"/>
                    </a:srgbClr>
                  </a:outerShdw>
                </a:effectLst>
                <a:cs typeface="B Koodak" panose="00000700000000000000" pitchFamily="2" charset="-78"/>
              </a:rPr>
              <a:t>Diode) </a:t>
            </a:r>
            <a:r>
              <a:rPr lang="fa-IR" b="1" dirty="0">
                <a:solidFill>
                  <a:srgbClr val="FF0000"/>
                </a:solidFill>
                <a:effectLst>
                  <a:outerShdw blurRad="38100" dist="38100" dir="2700000" algn="tl">
                    <a:srgbClr val="000000">
                      <a:alpha val="43137"/>
                    </a:srgbClr>
                  </a:outerShdw>
                </a:effectLst>
                <a:cs typeface="B Koodak" panose="00000700000000000000" pitchFamily="2" charset="-78"/>
              </a:rPr>
              <a:t>یا </a:t>
            </a:r>
            <a:r>
              <a:rPr lang="en-US" b="1" dirty="0" smtClean="0">
                <a:solidFill>
                  <a:srgbClr val="FF0000"/>
                </a:solidFill>
                <a:effectLst>
                  <a:outerShdw blurRad="38100" dist="38100" dir="2700000" algn="tl">
                    <a:srgbClr val="000000">
                      <a:alpha val="43137"/>
                    </a:srgbClr>
                  </a:outerShdw>
                </a:effectLst>
                <a:cs typeface="B Koodak" panose="00000700000000000000" pitchFamily="2" charset="-78"/>
              </a:rPr>
              <a:t>( LED</a:t>
            </a:r>
            <a:r>
              <a:rPr lang="en-US" b="1" dirty="0">
                <a:effectLst>
                  <a:outerShdw blurRad="38100" dist="38100" dir="2700000" algn="tl">
                    <a:srgbClr val="000000">
                      <a:alpha val="43137"/>
                    </a:srgbClr>
                  </a:outerShdw>
                </a:effectLst>
                <a:cs typeface="B Koodak" panose="00000700000000000000" pitchFamily="2" charset="-78"/>
              </a:rPr>
              <a:t>، </a:t>
            </a:r>
            <a:r>
              <a:rPr lang="fa-IR" b="1" dirty="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نوع خاصی از دیودها است که مشخصات الکتریکی بسیار مشابهی با یک </a:t>
            </a:r>
            <a:r>
              <a:rPr lang="fa-IR" b="1" dirty="0" smtClean="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دیود </a:t>
            </a:r>
            <a:r>
              <a:rPr lang="fa-IR" b="1" dirty="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 </a:t>
            </a:r>
            <a:r>
              <a:rPr lang="fa-IR" b="1" dirty="0">
                <a:solidFill>
                  <a:schemeClr val="accent6">
                    <a:lumMod val="50000"/>
                  </a:schemeClr>
                </a:solidFill>
                <a:effectLst>
                  <a:outerShdw blurRad="38100" dist="38100" dir="2700000" algn="tl">
                    <a:srgbClr val="000000">
                      <a:alpha val="43137"/>
                    </a:srgbClr>
                  </a:outerShdw>
                </a:effectLst>
                <a:cs typeface="B Koodak" panose="00000700000000000000" pitchFamily="2" charset="-78"/>
                <a:hlinkClick r:id="rId10"/>
              </a:rPr>
              <a:t>پیوند </a:t>
            </a:r>
            <a:r>
              <a:rPr lang="en-US" b="1" dirty="0" smtClean="0">
                <a:solidFill>
                  <a:schemeClr val="accent6">
                    <a:lumMod val="50000"/>
                  </a:schemeClr>
                </a:solidFill>
                <a:effectLst>
                  <a:outerShdw blurRad="38100" dist="38100" dir="2700000" algn="tl">
                    <a:srgbClr val="000000">
                      <a:alpha val="43137"/>
                    </a:srgbClr>
                  </a:outerShdw>
                </a:effectLst>
                <a:cs typeface="B Koodak" panose="00000700000000000000" pitchFamily="2" charset="-78"/>
                <a:hlinkClick r:id="rId10"/>
              </a:rPr>
              <a:t>PN</a:t>
            </a:r>
            <a:r>
              <a:rPr lang="fa-IR" b="1" dirty="0" smtClean="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 </a:t>
            </a:r>
            <a:r>
              <a:rPr lang="en-US" b="1" dirty="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 </a:t>
            </a:r>
            <a:r>
              <a:rPr lang="fa-IR" b="1" dirty="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دارد. این بدین معنی است که یک </a:t>
            </a:r>
            <a:r>
              <a:rPr lang="en-US" b="1" dirty="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LED، </a:t>
            </a:r>
            <a:r>
              <a:rPr lang="fa-IR" b="1" dirty="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جریان را در جهت مستقیم عبور خواهد داد، اما آن را در جهت معکوس سد خواهد کرد</a:t>
            </a:r>
            <a:r>
              <a:rPr lang="fa-IR" b="1" dirty="0" smtClean="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 </a:t>
            </a:r>
            <a:r>
              <a:rPr lang="fa-IR" dirty="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برخلاف لامپ‌های معمولی رشته‌ای که هنگام روشن بودن مقدار زیادی گرما تولید می‌کنند، نور تولیدی </a:t>
            </a:r>
            <a:r>
              <a:rPr lang="en-US" dirty="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LED</a:t>
            </a:r>
            <a:r>
              <a:rPr lang="fa-IR" dirty="0">
                <a:solidFill>
                  <a:schemeClr val="accent6">
                    <a:lumMod val="50000"/>
                  </a:schemeClr>
                </a:solidFill>
                <a:effectLst>
                  <a:outerShdw blurRad="38100" dist="38100" dir="2700000" algn="tl">
                    <a:srgbClr val="000000">
                      <a:alpha val="43137"/>
                    </a:srgbClr>
                  </a:outerShdw>
                </a:effectLst>
                <a:cs typeface="B Koodak" panose="00000700000000000000" pitchFamily="2" charset="-78"/>
              </a:rPr>
              <a:t>ها «سرد» است. به همین دلیل، بازده آن‌ها نسبت به لامپ‌های معمولی بیشتر است. ال‌ ای‌ دی‌ها به دلیل اینکه قطعات حالت جامدی هستند، بسیار کوچک و بادوام بوده و به همین دلیل، طول عمر بیشتری نیز دارند</a:t>
            </a:r>
            <a:r>
              <a:rPr lang="fa-IR" dirty="0">
                <a:cs typeface="B Koodak" panose="00000700000000000000" pitchFamily="2" charset="-78"/>
              </a:rPr>
              <a:t>.</a:t>
            </a:r>
            <a:endParaRPr lang="en-US" b="1" dirty="0">
              <a:effectLst>
                <a:outerShdw blurRad="38100" dist="38100" dir="2700000" algn="tl">
                  <a:srgbClr val="000000">
                    <a:alpha val="43137"/>
                  </a:srgbClr>
                </a:outerShdw>
              </a:effectLst>
              <a:cs typeface="B Koodak" panose="00000700000000000000" pitchFamily="2" charset="-78"/>
            </a:endParaRPr>
          </a:p>
        </p:txBody>
      </p:sp>
      <p:pic>
        <p:nvPicPr>
          <p:cNvPr id="16" name="Picture 15"/>
          <p:cNvPicPr>
            <a:picLocks noChangeAspect="1"/>
          </p:cNvPicPr>
          <p:nvPr/>
        </p:nvPicPr>
        <p:blipFill>
          <a:blip r:embed="rId11"/>
          <a:stretch>
            <a:fillRect/>
          </a:stretch>
        </p:blipFill>
        <p:spPr>
          <a:xfrm>
            <a:off x="1345140" y="3507189"/>
            <a:ext cx="1860345" cy="3063416"/>
          </a:xfrm>
          <a:prstGeom prst="rect">
            <a:avLst/>
          </a:prstGeom>
        </p:spPr>
      </p:pic>
    </p:spTree>
    <p:extLst>
      <p:ext uri="{BB962C8B-B14F-4D97-AF65-F5344CB8AC3E}">
        <p14:creationId xmlns:p14="http://schemas.microsoft.com/office/powerpoint/2010/main" val="1674272784"/>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3" y="96966"/>
            <a:ext cx="8378529" cy="1027257"/>
          </a:xfrm>
        </p:spPr>
        <p:txBody>
          <a:bodyPr/>
          <a:lstStyle/>
          <a:p>
            <a:pPr algn="ctr"/>
            <a:r>
              <a:rPr lang="en-US"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LED </a:t>
            </a: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رنگ</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11" name="Rectangle 10">
            <a:extLst>
              <a:ext uri="{FF2B5EF4-FFF2-40B4-BE49-F238E27FC236}">
                <a16:creationId xmlns="" xmlns:a16="http://schemas.microsoft.com/office/drawing/2014/main" id="{7380FAC8-A68E-47AE-9778-F3A5964812E2}"/>
              </a:ext>
            </a:extLst>
          </p:cNvPr>
          <p:cNvSpPr/>
          <p:nvPr/>
        </p:nvSpPr>
        <p:spPr>
          <a:xfrm>
            <a:off x="419682" y="1505273"/>
            <a:ext cx="8170712" cy="4893647"/>
          </a:xfrm>
          <a:prstGeom prst="rect">
            <a:avLst/>
          </a:prstGeom>
        </p:spPr>
        <p:txBody>
          <a:bodyPr wrap="square">
            <a:spAutoFit/>
          </a:bodyPr>
          <a:lstStyle/>
          <a:p>
            <a:pPr algn="r" rtl="1"/>
            <a:r>
              <a:rPr lang="fa-IR" sz="2400" b="1" dirty="0">
                <a:solidFill>
                  <a:srgbClr val="002060"/>
                </a:solidFill>
                <a:effectLst>
                  <a:outerShdw blurRad="38100" dist="38100" dir="2700000" algn="tl">
                    <a:srgbClr val="000000">
                      <a:alpha val="43137"/>
                    </a:srgbClr>
                  </a:outerShdw>
                </a:effectLst>
                <a:cs typeface="B Koodak" panose="00000700000000000000" pitchFamily="2" charset="-78"/>
              </a:rPr>
              <a:t> ال‌ ای‌ دی‌ها از ترکیبات نیمه‌رساناها، مانند گالیوم آرسنید </a:t>
            </a:r>
            <a:r>
              <a:rPr lang="en-US" sz="2400" b="1" dirty="0" smtClean="0">
                <a:solidFill>
                  <a:srgbClr val="C00000"/>
                </a:solidFill>
                <a:effectLst>
                  <a:outerShdw blurRad="38100" dist="38100" dir="2700000" algn="tl">
                    <a:srgbClr val="000000">
                      <a:alpha val="43137"/>
                    </a:srgbClr>
                  </a:outerShdw>
                </a:effectLst>
                <a:cs typeface="B Koodak" panose="00000700000000000000" pitchFamily="2" charset="-78"/>
              </a:rPr>
              <a:t>GaAs)</a:t>
            </a:r>
            <a:r>
              <a:rPr lang="fa-IR" sz="2400" b="1" dirty="0" smtClean="0">
                <a:solidFill>
                  <a:srgbClr val="C00000"/>
                </a:solidFill>
                <a:effectLst>
                  <a:outerShdw blurRad="38100" dist="38100" dir="2700000" algn="tl">
                    <a:srgbClr val="000000">
                      <a:alpha val="43137"/>
                    </a:srgbClr>
                  </a:outerShdw>
                </a:effectLst>
                <a:cs typeface="B Koodak" panose="00000700000000000000" pitchFamily="2" charset="-78"/>
              </a:rPr>
              <a:t>)</a:t>
            </a:r>
            <a:r>
              <a:rPr lang="en-US" sz="2400" b="1" dirty="0" smtClean="0">
                <a:solidFill>
                  <a:srgbClr val="002060"/>
                </a:solidFill>
                <a:effectLst>
                  <a:outerShdw blurRad="38100" dist="38100" dir="2700000" algn="tl">
                    <a:srgbClr val="000000">
                      <a:alpha val="43137"/>
                    </a:srgbClr>
                  </a:outerShdw>
                </a:effectLst>
                <a:cs typeface="B Koodak" panose="00000700000000000000" pitchFamily="2" charset="-78"/>
              </a:rPr>
              <a:t>، </a:t>
            </a:r>
            <a:r>
              <a:rPr lang="fa-IR" sz="2400" b="1" dirty="0">
                <a:solidFill>
                  <a:srgbClr val="002060"/>
                </a:solidFill>
                <a:effectLst>
                  <a:outerShdw blurRad="38100" dist="38100" dir="2700000" algn="tl">
                    <a:srgbClr val="000000">
                      <a:alpha val="43137"/>
                    </a:srgbClr>
                  </a:outerShdw>
                </a:effectLst>
                <a:cs typeface="B Koodak" panose="00000700000000000000" pitchFamily="2" charset="-78"/>
              </a:rPr>
              <a:t>گالیوم فسفید </a:t>
            </a:r>
            <a:r>
              <a:rPr lang="en-US" sz="2400" b="1" dirty="0" err="1" smtClean="0">
                <a:solidFill>
                  <a:srgbClr val="C00000"/>
                </a:solidFill>
                <a:effectLst>
                  <a:outerShdw blurRad="38100" dist="38100" dir="2700000" algn="tl">
                    <a:srgbClr val="000000">
                      <a:alpha val="43137"/>
                    </a:srgbClr>
                  </a:outerShdw>
                </a:effectLst>
                <a:cs typeface="B Koodak" panose="00000700000000000000" pitchFamily="2" charset="-78"/>
              </a:rPr>
              <a:t>GaP</a:t>
            </a:r>
            <a:r>
              <a:rPr lang="en-US" sz="2400" b="1" dirty="0" smtClean="0">
                <a:solidFill>
                  <a:srgbClr val="C00000"/>
                </a:solidFill>
                <a:effectLst>
                  <a:outerShdw blurRad="38100" dist="38100" dir="2700000" algn="tl">
                    <a:srgbClr val="000000">
                      <a:alpha val="43137"/>
                    </a:srgbClr>
                  </a:outerShdw>
                </a:effectLst>
                <a:cs typeface="B Koodak" panose="00000700000000000000" pitchFamily="2" charset="-78"/>
              </a:rPr>
              <a:t>)</a:t>
            </a:r>
            <a:r>
              <a:rPr lang="fa-IR" sz="2400" b="1" dirty="0" smtClean="0">
                <a:solidFill>
                  <a:srgbClr val="C00000"/>
                </a:solidFill>
                <a:effectLst>
                  <a:outerShdw blurRad="38100" dist="38100" dir="2700000" algn="tl">
                    <a:srgbClr val="000000">
                      <a:alpha val="43137"/>
                    </a:srgbClr>
                  </a:outerShdw>
                </a:effectLst>
                <a:cs typeface="B Koodak" panose="00000700000000000000" pitchFamily="2" charset="-78"/>
              </a:rPr>
              <a:t>)</a:t>
            </a:r>
            <a:r>
              <a:rPr lang="en-US" sz="2400" b="1" dirty="0" smtClean="0">
                <a:solidFill>
                  <a:srgbClr val="002060"/>
                </a:solidFill>
                <a:effectLst>
                  <a:outerShdw blurRad="38100" dist="38100" dir="2700000" algn="tl">
                    <a:srgbClr val="000000">
                      <a:alpha val="43137"/>
                    </a:srgbClr>
                  </a:outerShdw>
                </a:effectLst>
                <a:cs typeface="B Koodak" panose="00000700000000000000" pitchFamily="2" charset="-78"/>
              </a:rPr>
              <a:t>، </a:t>
            </a:r>
            <a:r>
              <a:rPr lang="fa-IR" sz="2400" b="1" dirty="0">
                <a:solidFill>
                  <a:srgbClr val="002060"/>
                </a:solidFill>
                <a:effectLst>
                  <a:outerShdw blurRad="38100" dist="38100" dir="2700000" algn="tl">
                    <a:srgbClr val="000000">
                      <a:alpha val="43137"/>
                    </a:srgbClr>
                  </a:outerShdw>
                </a:effectLst>
                <a:cs typeface="B Koodak" panose="00000700000000000000" pitchFamily="2" charset="-78"/>
              </a:rPr>
              <a:t>گالیوم آرسنید فسفید </a:t>
            </a:r>
            <a:r>
              <a:rPr lang="fa-IR" sz="2400" b="1" dirty="0" smtClean="0">
                <a:solidFill>
                  <a:srgbClr val="C00000"/>
                </a:solidFill>
                <a:effectLst>
                  <a:outerShdw blurRad="38100" dist="38100" dir="2700000" algn="tl">
                    <a:srgbClr val="000000">
                      <a:alpha val="43137"/>
                    </a:srgbClr>
                  </a:outerShdw>
                </a:effectLst>
                <a:cs typeface="B Koodak" panose="00000700000000000000" pitchFamily="2" charset="-78"/>
              </a:rPr>
              <a:t>(</a:t>
            </a:r>
            <a:r>
              <a:rPr lang="en-US" sz="2400" b="1" dirty="0" smtClean="0">
                <a:solidFill>
                  <a:srgbClr val="C00000"/>
                </a:solidFill>
                <a:effectLst>
                  <a:outerShdw blurRad="38100" dist="38100" dir="2700000" algn="tl">
                    <a:srgbClr val="000000">
                      <a:alpha val="43137"/>
                    </a:srgbClr>
                  </a:outerShdw>
                </a:effectLst>
                <a:cs typeface="B Koodak" panose="00000700000000000000" pitchFamily="2" charset="-78"/>
              </a:rPr>
              <a:t>GaAs</a:t>
            </a:r>
            <a:r>
              <a:rPr lang="fa-IR" sz="2400" b="1" dirty="0" smtClean="0">
                <a:solidFill>
                  <a:srgbClr val="C00000"/>
                </a:solidFill>
                <a:effectLst>
                  <a:outerShdw blurRad="38100" dist="38100" dir="2700000" algn="tl">
                    <a:srgbClr val="000000">
                      <a:alpha val="43137"/>
                    </a:srgbClr>
                  </a:outerShdw>
                </a:effectLst>
                <a:cs typeface="B Koodak" panose="00000700000000000000" pitchFamily="2" charset="-78"/>
              </a:rPr>
              <a:t>)</a:t>
            </a:r>
            <a:r>
              <a:rPr lang="en-US" sz="2400" b="1" dirty="0" smtClean="0">
                <a:solidFill>
                  <a:srgbClr val="002060"/>
                </a:solidFill>
                <a:effectLst>
                  <a:outerShdw blurRad="38100" dist="38100" dir="2700000" algn="tl">
                    <a:srgbClr val="000000">
                      <a:alpha val="43137"/>
                    </a:srgbClr>
                  </a:outerShdw>
                </a:effectLst>
                <a:cs typeface="B Koodak" panose="00000700000000000000" pitchFamily="2" charset="-78"/>
              </a:rPr>
              <a:t>، </a:t>
            </a:r>
            <a:r>
              <a:rPr lang="fa-IR" sz="2400" b="1" dirty="0">
                <a:solidFill>
                  <a:srgbClr val="002060"/>
                </a:solidFill>
                <a:effectLst>
                  <a:outerShdw blurRad="38100" dist="38100" dir="2700000" algn="tl">
                    <a:srgbClr val="000000">
                      <a:alpha val="43137"/>
                    </a:srgbClr>
                  </a:outerShdw>
                </a:effectLst>
                <a:cs typeface="B Koodak" panose="00000700000000000000" pitchFamily="2" charset="-78"/>
              </a:rPr>
              <a:t>سیلیکون کاربید </a:t>
            </a:r>
            <a:r>
              <a:rPr lang="fa-IR" sz="2400" b="1" dirty="0" smtClean="0">
                <a:solidFill>
                  <a:srgbClr val="C00000"/>
                </a:solidFill>
                <a:effectLst>
                  <a:outerShdw blurRad="38100" dist="38100" dir="2700000" algn="tl">
                    <a:srgbClr val="000000">
                      <a:alpha val="43137"/>
                    </a:srgbClr>
                  </a:outerShdw>
                </a:effectLst>
                <a:cs typeface="B Koodak" panose="00000700000000000000" pitchFamily="2" charset="-78"/>
              </a:rPr>
              <a:t>(</a:t>
            </a:r>
            <a:r>
              <a:rPr lang="en-US" sz="2400" b="1" dirty="0" err="1" smtClean="0">
                <a:solidFill>
                  <a:srgbClr val="C00000"/>
                </a:solidFill>
                <a:effectLst>
                  <a:outerShdw blurRad="38100" dist="38100" dir="2700000" algn="tl">
                    <a:srgbClr val="000000">
                      <a:alpha val="43137"/>
                    </a:srgbClr>
                  </a:outerShdw>
                </a:effectLst>
                <a:cs typeface="B Koodak" panose="00000700000000000000" pitchFamily="2" charset="-78"/>
              </a:rPr>
              <a:t>SiC</a:t>
            </a:r>
            <a:r>
              <a:rPr lang="fa-IR" sz="2400" b="1" dirty="0" smtClean="0">
                <a:solidFill>
                  <a:srgbClr val="C00000"/>
                </a:solidFill>
                <a:effectLst>
                  <a:outerShdw blurRad="38100" dist="38100" dir="2700000" algn="tl">
                    <a:srgbClr val="000000">
                      <a:alpha val="43137"/>
                    </a:srgbClr>
                  </a:outerShdw>
                </a:effectLst>
                <a:cs typeface="B Koodak" panose="00000700000000000000" pitchFamily="2" charset="-78"/>
              </a:rPr>
              <a:t>)</a:t>
            </a:r>
            <a:r>
              <a:rPr lang="en-US" sz="2400" b="1" dirty="0" smtClean="0">
                <a:solidFill>
                  <a:srgbClr val="C00000"/>
                </a:solidFill>
                <a:effectLst>
                  <a:outerShdw blurRad="38100" dist="38100" dir="2700000" algn="tl">
                    <a:srgbClr val="000000">
                      <a:alpha val="43137"/>
                    </a:srgbClr>
                  </a:outerShdw>
                </a:effectLst>
                <a:cs typeface="B Koodak" panose="00000700000000000000" pitchFamily="2" charset="-78"/>
              </a:rPr>
              <a:t> </a:t>
            </a:r>
            <a:r>
              <a:rPr lang="fa-IR" sz="2400" b="1" dirty="0">
                <a:solidFill>
                  <a:srgbClr val="002060"/>
                </a:solidFill>
                <a:effectLst>
                  <a:outerShdw blurRad="38100" dist="38100" dir="2700000" algn="tl">
                    <a:srgbClr val="000000">
                      <a:alpha val="43137"/>
                    </a:srgbClr>
                  </a:outerShdw>
                </a:effectLst>
                <a:cs typeface="B Koodak" panose="00000700000000000000" pitchFamily="2" charset="-78"/>
              </a:rPr>
              <a:t>یا گالیوم ایندیم نیترید </a:t>
            </a:r>
            <a:r>
              <a:rPr lang="en-US" sz="2400" b="1" dirty="0" err="1" smtClean="0">
                <a:solidFill>
                  <a:srgbClr val="C00000"/>
                </a:solidFill>
                <a:effectLst>
                  <a:outerShdw blurRad="38100" dist="38100" dir="2700000" algn="tl">
                    <a:srgbClr val="000000">
                      <a:alpha val="43137"/>
                    </a:srgbClr>
                  </a:outerShdw>
                </a:effectLst>
                <a:cs typeface="B Koodak" panose="00000700000000000000" pitchFamily="2" charset="-78"/>
              </a:rPr>
              <a:t>GaInN</a:t>
            </a:r>
            <a:r>
              <a:rPr lang="en-US" sz="2400" b="1" dirty="0">
                <a:solidFill>
                  <a:srgbClr val="C00000"/>
                </a:solidFill>
                <a:effectLst>
                  <a:outerShdw blurRad="38100" dist="38100" dir="2700000" algn="tl">
                    <a:srgbClr val="000000">
                      <a:alpha val="43137"/>
                    </a:srgbClr>
                  </a:outerShdw>
                </a:effectLst>
                <a:cs typeface="B Koodak" panose="00000700000000000000" pitchFamily="2" charset="-78"/>
              </a:rPr>
              <a:t>) </a:t>
            </a:r>
            <a:r>
              <a:rPr lang="fa-IR" sz="2400" b="1" dirty="0">
                <a:solidFill>
                  <a:srgbClr val="C00000"/>
                </a:solidFill>
                <a:effectLst>
                  <a:outerShdw blurRad="38100" dist="38100" dir="2700000" algn="tl">
                    <a:srgbClr val="000000">
                      <a:alpha val="43137"/>
                    </a:srgbClr>
                  </a:outerShdw>
                </a:effectLst>
                <a:cs typeface="B Koodak" panose="00000700000000000000" pitchFamily="2" charset="-78"/>
              </a:rPr>
              <a:t>)</a:t>
            </a:r>
            <a:r>
              <a:rPr lang="fa-IR" sz="2400" b="1" dirty="0" smtClean="0">
                <a:solidFill>
                  <a:srgbClr val="002060"/>
                </a:solidFill>
                <a:effectLst>
                  <a:outerShdw blurRad="38100" dist="38100" dir="2700000" algn="tl">
                    <a:srgbClr val="000000">
                      <a:alpha val="43137"/>
                    </a:srgbClr>
                  </a:outerShdw>
                </a:effectLst>
                <a:cs typeface="B Koodak" panose="00000700000000000000" pitchFamily="2" charset="-78"/>
              </a:rPr>
              <a:t>با </a:t>
            </a:r>
            <a:r>
              <a:rPr lang="fa-IR" sz="2400" b="1" dirty="0">
                <a:solidFill>
                  <a:srgbClr val="002060"/>
                </a:solidFill>
                <a:effectLst>
                  <a:outerShdw blurRad="38100" dist="38100" dir="2700000" algn="tl">
                    <a:srgbClr val="000000">
                      <a:alpha val="43137"/>
                    </a:srgbClr>
                  </a:outerShdw>
                </a:effectLst>
                <a:cs typeface="B Koodak" panose="00000700000000000000" pitchFamily="2" charset="-78"/>
              </a:rPr>
              <a:t>نسبت‌های مختلف ساخته می‌شوند تا طول‌موج‌های مختلف رنگ‌ها را تولید کنند</a:t>
            </a:r>
            <a:r>
              <a:rPr lang="fa-IR" sz="2400" b="1" dirty="0" smtClean="0">
                <a:solidFill>
                  <a:srgbClr val="002060"/>
                </a:solidFill>
                <a:effectLst>
                  <a:outerShdw blurRad="38100" dist="38100" dir="2700000" algn="tl">
                    <a:srgbClr val="000000">
                      <a:alpha val="43137"/>
                    </a:srgbClr>
                  </a:outerShdw>
                </a:effectLst>
                <a:cs typeface="B Koodak" panose="00000700000000000000" pitchFamily="2" charset="-78"/>
              </a:rPr>
              <a:t>. </a:t>
            </a:r>
            <a:r>
              <a:rPr lang="fa-IR" sz="2400" dirty="0">
                <a:solidFill>
                  <a:srgbClr val="002060"/>
                </a:solidFill>
                <a:effectLst>
                  <a:outerShdw blurRad="38100" dist="38100" dir="2700000" algn="tl">
                    <a:srgbClr val="000000">
                      <a:alpha val="43137"/>
                    </a:srgbClr>
                  </a:outerShdw>
                </a:effectLst>
                <a:cs typeface="B Koodak" panose="00000700000000000000" pitchFamily="2" charset="-78"/>
              </a:rPr>
              <a:t>بنابراین، رنگ واقعی یک </a:t>
            </a:r>
            <a:r>
              <a:rPr lang="en-US" sz="2400" dirty="0">
                <a:solidFill>
                  <a:srgbClr val="002060"/>
                </a:solidFill>
                <a:effectLst>
                  <a:outerShdw blurRad="38100" dist="38100" dir="2700000" algn="tl">
                    <a:srgbClr val="000000">
                      <a:alpha val="43137"/>
                    </a:srgbClr>
                  </a:outerShdw>
                </a:effectLst>
                <a:cs typeface="B Koodak" panose="00000700000000000000" pitchFamily="2" charset="-78"/>
              </a:rPr>
              <a:t>LED، </a:t>
            </a:r>
            <a:r>
              <a:rPr lang="fa-IR" sz="2400" dirty="0">
                <a:solidFill>
                  <a:srgbClr val="002060"/>
                </a:solidFill>
                <a:effectLst>
                  <a:outerShdw blurRad="38100" dist="38100" dir="2700000" algn="tl">
                    <a:srgbClr val="000000">
                      <a:alpha val="43137"/>
                    </a:srgbClr>
                  </a:outerShdw>
                </a:effectLst>
                <a:cs typeface="B Koodak" panose="00000700000000000000" pitchFamily="2" charset="-78"/>
              </a:rPr>
              <a:t>با طول موج نور منتشر شده آن تعیین می‌شود. طول موج نیز، با ترکیب نیمه‌رسانای به کار رفته در پیوند </a:t>
            </a:r>
            <a:r>
              <a:rPr lang="en-US" sz="2400" dirty="0">
                <a:solidFill>
                  <a:srgbClr val="002060"/>
                </a:solidFill>
                <a:effectLst>
                  <a:outerShdw blurRad="38100" dist="38100" dir="2700000" algn="tl">
                    <a:srgbClr val="000000">
                      <a:alpha val="43137"/>
                    </a:srgbClr>
                  </a:outerShdw>
                </a:effectLst>
                <a:cs typeface="B Koodak" panose="00000700000000000000" pitchFamily="2" charset="-78"/>
              </a:rPr>
              <a:t>PN </a:t>
            </a:r>
            <a:r>
              <a:rPr lang="fa-IR" sz="2400" dirty="0">
                <a:solidFill>
                  <a:srgbClr val="002060"/>
                </a:solidFill>
                <a:effectLst>
                  <a:outerShdw blurRad="38100" dist="38100" dir="2700000" algn="tl">
                    <a:srgbClr val="000000">
                      <a:alpha val="43137"/>
                    </a:srgbClr>
                  </a:outerShdw>
                </a:effectLst>
                <a:cs typeface="B Koodak" panose="00000700000000000000" pitchFamily="2" charset="-78"/>
              </a:rPr>
              <a:t>طی فرایند ساخت مشخص خواهد شد</a:t>
            </a:r>
            <a:r>
              <a:rPr lang="fa-IR" sz="2400" dirty="0" smtClean="0">
                <a:solidFill>
                  <a:srgbClr val="002060"/>
                </a:solidFill>
                <a:cs typeface="B Koodak" panose="00000700000000000000" pitchFamily="2" charset="-78"/>
              </a:rPr>
              <a:t>.</a:t>
            </a:r>
            <a:r>
              <a:rPr lang="fa-IR" sz="2400" dirty="0">
                <a:solidFill>
                  <a:srgbClr val="002060"/>
                </a:solidFill>
                <a:cs typeface="B Koodak" panose="00000700000000000000" pitchFamily="2" charset="-78"/>
              </a:rPr>
              <a:t> </a:t>
            </a:r>
            <a:r>
              <a:rPr lang="fa-IR" sz="2400" b="1" dirty="0">
                <a:solidFill>
                  <a:srgbClr val="002060"/>
                </a:solidFill>
                <a:effectLst>
                  <a:outerShdw blurRad="38100" dist="38100" dir="2700000" algn="tl">
                    <a:srgbClr val="000000">
                      <a:alpha val="43137"/>
                    </a:srgbClr>
                  </a:outerShdw>
                </a:effectLst>
                <a:cs typeface="B Koodak" panose="00000700000000000000" pitchFamily="2" charset="-78"/>
              </a:rPr>
              <a:t>در نتیجه می‌توان گفت که رنگ نور یک </a:t>
            </a:r>
            <a:r>
              <a:rPr lang="en-US" sz="2400" b="1" dirty="0">
                <a:solidFill>
                  <a:srgbClr val="FF0000"/>
                </a:solidFill>
                <a:effectLst>
                  <a:outerShdw blurRad="38100" dist="38100" dir="2700000" algn="tl">
                    <a:srgbClr val="000000">
                      <a:alpha val="43137"/>
                    </a:srgbClr>
                  </a:outerShdw>
                </a:effectLst>
                <a:cs typeface="B Koodak" panose="00000700000000000000" pitchFamily="2" charset="-78"/>
              </a:rPr>
              <a:t>LED</a:t>
            </a:r>
            <a:r>
              <a:rPr lang="en-US" sz="2400" b="1" dirty="0">
                <a:solidFill>
                  <a:srgbClr val="002060"/>
                </a:solidFill>
                <a:effectLst>
                  <a:outerShdw blurRad="38100" dist="38100" dir="2700000" algn="tl">
                    <a:srgbClr val="000000">
                      <a:alpha val="43137"/>
                    </a:srgbClr>
                  </a:outerShdw>
                </a:effectLst>
                <a:cs typeface="B Koodak" panose="00000700000000000000" pitchFamily="2" charset="-78"/>
              </a:rPr>
              <a:t>، </a:t>
            </a:r>
            <a:r>
              <a:rPr lang="fa-IR" sz="2400" b="1" dirty="0">
                <a:solidFill>
                  <a:srgbClr val="002060"/>
                </a:solidFill>
                <a:effectLst>
                  <a:outerShdw blurRad="38100" dist="38100" dir="2700000" algn="tl">
                    <a:srgbClr val="000000">
                      <a:alpha val="43137"/>
                    </a:srgbClr>
                  </a:outerShdw>
                </a:effectLst>
                <a:cs typeface="B Koodak" panose="00000700000000000000" pitchFamily="2" charset="-78"/>
              </a:rPr>
              <a:t>با رنگ بدنه پلاستیکی آن مشخص نمی‌شود. البته گاهی پوشش </a:t>
            </a:r>
            <a:r>
              <a:rPr lang="en-US" sz="2400" b="1" dirty="0" smtClean="0">
                <a:solidFill>
                  <a:srgbClr val="FF0000"/>
                </a:solidFill>
                <a:effectLst>
                  <a:outerShdw blurRad="38100" dist="38100" dir="2700000" algn="tl">
                    <a:srgbClr val="000000">
                      <a:alpha val="43137"/>
                    </a:srgbClr>
                  </a:outerShdw>
                </a:effectLst>
                <a:cs typeface="B Koodak" panose="00000700000000000000" pitchFamily="2" charset="-78"/>
              </a:rPr>
              <a:t>LED</a:t>
            </a:r>
            <a:r>
              <a:rPr lang="fa-IR" sz="2400" b="1" dirty="0" smtClean="0">
                <a:solidFill>
                  <a:srgbClr val="002060"/>
                </a:solidFill>
                <a:effectLst>
                  <a:outerShdw blurRad="38100" dist="38100" dir="2700000" algn="tl">
                    <a:srgbClr val="000000">
                      <a:alpha val="43137"/>
                    </a:srgbClr>
                  </a:outerShdw>
                </a:effectLst>
                <a:cs typeface="B Koodak" panose="00000700000000000000" pitchFamily="2" charset="-78"/>
              </a:rPr>
              <a:t> </a:t>
            </a:r>
            <a:r>
              <a:rPr lang="en-US" sz="2400" b="1" dirty="0" smtClean="0">
                <a:solidFill>
                  <a:srgbClr val="002060"/>
                </a:solidFill>
                <a:effectLst>
                  <a:outerShdw blurRad="38100" dist="38100" dir="2700000" algn="tl">
                    <a:srgbClr val="000000">
                      <a:alpha val="43137"/>
                    </a:srgbClr>
                  </a:outerShdw>
                </a:effectLst>
                <a:cs typeface="B Koodak" panose="00000700000000000000" pitchFamily="2" charset="-78"/>
              </a:rPr>
              <a:t> </a:t>
            </a:r>
            <a:r>
              <a:rPr lang="fa-IR" sz="2400" b="1" dirty="0">
                <a:solidFill>
                  <a:srgbClr val="002060"/>
                </a:solidFill>
                <a:effectLst>
                  <a:outerShdw blurRad="38100" dist="38100" dir="2700000" algn="tl">
                    <a:srgbClr val="000000">
                      <a:alpha val="43137"/>
                    </a:srgbClr>
                  </a:outerShdw>
                </a:effectLst>
                <a:cs typeface="B Koodak" panose="00000700000000000000" pitchFamily="2" charset="-78"/>
              </a:rPr>
              <a:t>اندکی رنگ می‌شود تا نور خروجی را اندکی افزایش دهد و همچنین، رنگ خروجی‌اش قبل از روشن شدن، به صورت بصری مشخص باشد.</a:t>
            </a:r>
          </a:p>
          <a:p>
            <a:pPr algn="r" rtl="1"/>
            <a:r>
              <a:rPr lang="fa-IR" sz="2400" b="1" dirty="0">
                <a:solidFill>
                  <a:srgbClr val="002060"/>
                </a:solidFill>
                <a:effectLst>
                  <a:outerShdw blurRad="38100" dist="38100" dir="2700000" algn="tl">
                    <a:srgbClr val="000000">
                      <a:alpha val="43137"/>
                    </a:srgbClr>
                  </a:outerShdw>
                </a:effectLst>
                <a:cs typeface="B Koodak" panose="00000700000000000000" pitchFamily="2" charset="-78"/>
              </a:rPr>
              <a:t>ال‌ ای‌ دی‌ها در رنگ‌های مختلفی در دسترس هستند که متداول‌ترین آن‌ها قرمز، کهربایی، زرد و سبز است. این رنگ‌ها کاربرد گسترده‌ای در شاخص‌های بصری و تابلوهای روان دارند</a:t>
            </a:r>
          </a:p>
          <a:p>
            <a:pPr algn="r" rtl="1"/>
            <a:endParaRPr lang="en-US" sz="2400" b="1" dirty="0">
              <a:solidFill>
                <a:srgbClr val="00206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B Koodak" panose="00000700000000000000" pitchFamily="2" charset="-78"/>
            </a:endParaRPr>
          </a:p>
        </p:txBody>
      </p:sp>
      <p:grpSp>
        <p:nvGrpSpPr>
          <p:cNvPr id="26" name="Group 25">
            <a:extLst>
              <a:ext uri="{FF2B5EF4-FFF2-40B4-BE49-F238E27FC236}">
                <a16:creationId xmlns="" xmlns:a16="http://schemas.microsoft.com/office/drawing/2014/main" id="{FAE49640-1F41-49EF-9DE6-5B8BD818E7D5}"/>
              </a:ext>
              <a:ext uri="{C183D7F6-B498-43B3-948B-1728B52AA6E4}">
                <adec:decorative xmlns="" xmlns:adec="http://schemas.microsoft.com/office/drawing/2017/decorative" val="1"/>
              </a:ext>
            </a:extLst>
          </p:cNvPr>
          <p:cNvGrpSpPr/>
          <p:nvPr/>
        </p:nvGrpSpPr>
        <p:grpSpPr>
          <a:xfrm>
            <a:off x="9055676" y="0"/>
            <a:ext cx="3136324" cy="7050231"/>
            <a:chOff x="9055676" y="0"/>
            <a:chExt cx="3136324" cy="7050231"/>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Shirt">
              <a:extLst>
                <a:ext uri="{FF2B5EF4-FFF2-40B4-BE49-F238E27FC236}">
                  <a16:creationId xmlns="" xmlns:a16="http://schemas.microsoft.com/office/drawing/2014/main" id="{D0B86988-B817-439D-A6A5-180647268C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887424">
              <a:off x="9541289" y="4083626"/>
              <a:ext cx="1951759" cy="1951759"/>
            </a:xfrm>
            <a:prstGeom prst="rect">
              <a:avLst/>
            </a:prstGeom>
          </p:spPr>
        </p:pic>
        <p:pic>
          <p:nvPicPr>
            <p:cNvPr id="14" name="Graphic 13" descr="Glasses">
              <a:extLst>
                <a:ext uri="{FF2B5EF4-FFF2-40B4-BE49-F238E27FC236}">
                  <a16:creationId xmlns="" xmlns:a16="http://schemas.microsoft.com/office/drawing/2014/main" id="{92AEA3DE-CFDD-499C-B6AD-99345EA1CE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795024">
              <a:off x="11018693" y="3451676"/>
              <a:ext cx="1034563" cy="1034563"/>
            </a:xfrm>
            <a:prstGeom prst="rect">
              <a:avLst/>
            </a:prstGeom>
          </p:spPr>
        </p:pic>
        <p:pic>
          <p:nvPicPr>
            <p:cNvPr id="16" name="Graphic 15" descr="Boot">
              <a:extLst>
                <a:ext uri="{FF2B5EF4-FFF2-40B4-BE49-F238E27FC236}">
                  <a16:creationId xmlns="" xmlns:a16="http://schemas.microsoft.com/office/drawing/2014/main" id="{BDFF0140-1CC8-4F76-B83E-EFC26BF594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697835" y="5595504"/>
              <a:ext cx="1454727" cy="1454727"/>
            </a:xfrm>
            <a:prstGeom prst="rect">
              <a:avLst/>
            </a:prstGeom>
          </p:spPr>
        </p:pic>
      </p:grpSp>
    </p:spTree>
    <p:extLst>
      <p:ext uri="{BB962C8B-B14F-4D97-AF65-F5344CB8AC3E}">
        <p14:creationId xmlns:p14="http://schemas.microsoft.com/office/powerpoint/2010/main" val="137384967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 calcmode="lin" valueType="num">
                                      <p:cBhvr additive="base">
                                        <p:cTn id="18"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AEA098C1-E19E-4D03-9A35-14569BC7C142}"/>
              </a:ext>
              <a:ext uri="{C183D7F6-B498-43B3-948B-1728B52AA6E4}">
                <adec:decorative xmlns="" xmlns:adec="http://schemas.microsoft.com/office/drawing/2017/decorative" val="1"/>
              </a:ext>
            </a:extLst>
          </p:cNvPr>
          <p:cNvGrpSpPr/>
          <p:nvPr/>
        </p:nvGrpSpPr>
        <p:grpSpPr>
          <a:xfrm>
            <a:off x="8899813" y="0"/>
            <a:ext cx="3884322" cy="6858000"/>
            <a:chOff x="8899813" y="0"/>
            <a:chExt cx="3884322" cy="685800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Graphic 12" descr="Beaker">
              <a:extLst>
                <a:ext uri="{FF2B5EF4-FFF2-40B4-BE49-F238E27FC236}">
                  <a16:creationId xmlns="" xmlns:a16="http://schemas.microsoft.com/office/drawing/2014/main" id="{BF2CC76A-FBA9-49E0-9F1C-2C5299495F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899813" y="2973678"/>
              <a:ext cx="3884322" cy="3884322"/>
            </a:xfrm>
            <a:prstGeom prst="rect">
              <a:avLst/>
            </a:prstGeom>
          </p:spPr>
        </p:pic>
      </p:grpSp>
      <p:pic>
        <p:nvPicPr>
          <p:cNvPr id="3" name="Picture 2"/>
          <p:cNvPicPr>
            <a:picLocks noChangeAspect="1"/>
          </p:cNvPicPr>
          <p:nvPr/>
        </p:nvPicPr>
        <p:blipFill>
          <a:blip r:embed="rId10"/>
          <a:stretch>
            <a:fillRect/>
          </a:stretch>
        </p:blipFill>
        <p:spPr>
          <a:xfrm>
            <a:off x="1394105" y="1041399"/>
            <a:ext cx="6196452" cy="5037667"/>
          </a:xfrm>
          <a:prstGeom prst="rect">
            <a:avLst/>
          </a:prstGeom>
        </p:spPr>
      </p:pic>
    </p:spTree>
    <p:extLst>
      <p:ext uri="{BB962C8B-B14F-4D97-AF65-F5344CB8AC3E}">
        <p14:creationId xmlns:p14="http://schemas.microsoft.com/office/powerpoint/2010/main" val="261505734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9C15E21A-C111-4D39-BB47-E83988E5A05E}"/>
              </a:ext>
              <a:ext uri="{C183D7F6-B498-43B3-948B-1728B52AA6E4}">
                <adec:decorative xmlns="" xmlns:adec="http://schemas.microsoft.com/office/drawing/2017/decorative" val="1"/>
              </a:ext>
            </a:extLst>
          </p:cNvPr>
          <p:cNvGrpSpPr/>
          <p:nvPr/>
        </p:nvGrpSpPr>
        <p:grpSpPr>
          <a:xfrm>
            <a:off x="9055676" y="0"/>
            <a:ext cx="3193475" cy="6954260"/>
            <a:chOff x="9055676" y="0"/>
            <a:chExt cx="3193475" cy="695426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Test tubes">
              <a:extLst>
                <a:ext uri="{FF2B5EF4-FFF2-40B4-BE49-F238E27FC236}">
                  <a16:creationId xmlns="" xmlns:a16="http://schemas.microsoft.com/office/drawing/2014/main" id="{57BD2CFA-105C-4606-859E-A8413C62B3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450534" y="4155643"/>
              <a:ext cx="2798617" cy="2798617"/>
            </a:xfrm>
            <a:prstGeom prst="rect">
              <a:avLst/>
            </a:prstGeom>
          </p:spPr>
        </p:pic>
      </p:grpSp>
      <p:pic>
        <p:nvPicPr>
          <p:cNvPr id="19" name="3b52c6bca5ffbcf66de7d473292e62ba2970408-360p">
            <a:hlinkClick r:id="" action="ppaction://media"/>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6"/>
          <a:stretch>
            <a:fillRect/>
          </a:stretch>
        </p:blipFill>
        <p:spPr>
          <a:xfrm>
            <a:off x="1309759" y="1811867"/>
            <a:ext cx="6646631" cy="3739621"/>
          </a:xfrm>
        </p:spPr>
      </p:pic>
    </p:spTree>
    <p:extLst>
      <p:ext uri="{BB962C8B-B14F-4D97-AF65-F5344CB8AC3E}">
        <p14:creationId xmlns:p14="http://schemas.microsoft.com/office/powerpoint/2010/main" val="4178934657"/>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9C15E21A-C111-4D39-BB47-E83988E5A05E}"/>
              </a:ext>
              <a:ext uri="{C183D7F6-B498-43B3-948B-1728B52AA6E4}">
                <adec:decorative xmlns="" xmlns:adec="http://schemas.microsoft.com/office/drawing/2017/decorative" val="1"/>
              </a:ext>
            </a:extLst>
          </p:cNvPr>
          <p:cNvGrpSpPr/>
          <p:nvPr/>
        </p:nvGrpSpPr>
        <p:grpSpPr>
          <a:xfrm>
            <a:off x="9055676" y="0"/>
            <a:ext cx="3193475" cy="6954260"/>
            <a:chOff x="9055676" y="0"/>
            <a:chExt cx="3193475" cy="695426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Test tubes">
              <a:extLst>
                <a:ext uri="{FF2B5EF4-FFF2-40B4-BE49-F238E27FC236}">
                  <a16:creationId xmlns="" xmlns:a16="http://schemas.microsoft.com/office/drawing/2014/main" id="{57BD2CFA-105C-4606-859E-A8413C62B3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450534" y="4155643"/>
              <a:ext cx="2798617" cy="2798617"/>
            </a:xfrm>
            <a:prstGeom prst="rect">
              <a:avLst/>
            </a:prstGeom>
          </p:spPr>
        </p:pic>
      </p:grpSp>
      <p:pic>
        <p:nvPicPr>
          <p:cNvPr id="1026" name="Picture 2" descr="جریان الکتریکی — از صفر تا صد (+ دانلود فیلم آموزش گام به گام) | مجله فرادر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 y="270404"/>
            <a:ext cx="4981575" cy="1581151"/>
          </a:xfrm>
          <a:prstGeom prst="roundRect">
            <a:avLst>
              <a:gd name="adj" fmla="val 4167"/>
            </a:avLst>
          </a:prstGeom>
          <a:solidFill>
            <a:srgbClr val="FFFFFF"/>
          </a:solidFill>
          <a:ln w="28575" cap="sq">
            <a:solidFill>
              <a:srgbClr val="0A81A6"/>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9" name="AutoShape 6" descr="Q = It E = QV calculations Ohm's law V = IR investigating factors affecting  resistance I-V graph characteristics diode ohmic conductor filament lamp  igcse/gcse 9-1 Physics revision n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Q = It E = QV calculations Ohm's law V = IR investigating factors affecting  resistance I-V graph characteristics diode ohmic conductor filament lamp  igcse/gcse 9-1 Physics revision no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9076" y="2980267"/>
            <a:ext cx="3874662" cy="3363913"/>
          </a:xfrm>
          <a:prstGeom prst="roundRect">
            <a:avLst>
              <a:gd name="adj" fmla="val 4167"/>
            </a:avLst>
          </a:prstGeom>
          <a:solidFill>
            <a:srgbClr val="FFFFFF"/>
          </a:solidFill>
          <a:ln w="76200" cap="sq">
            <a:solidFill>
              <a:srgbClr val="1F4E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74628782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4"/>
                                        </p:tgtEl>
                                        <p:attrNameLst>
                                          <p:attrName>style.visibility</p:attrName>
                                        </p:attrNameLst>
                                      </p:cBhvr>
                                      <p:to>
                                        <p:strVal val="visible"/>
                                      </p:to>
                                    </p:set>
                                    <p:animEffect transition="in" filter="fade">
                                      <p:cBhvr>
                                        <p:cTn id="14" dur="1000"/>
                                        <p:tgtEl>
                                          <p:spTgt spid="1034"/>
                                        </p:tgtEl>
                                      </p:cBhvr>
                                    </p:animEffect>
                                    <p:anim calcmode="lin" valueType="num">
                                      <p:cBhvr>
                                        <p:cTn id="15" dur="1000" fill="hold"/>
                                        <p:tgtEl>
                                          <p:spTgt spid="1034"/>
                                        </p:tgtEl>
                                        <p:attrNameLst>
                                          <p:attrName>ppt_x</p:attrName>
                                        </p:attrNameLst>
                                      </p:cBhvr>
                                      <p:tavLst>
                                        <p:tav tm="0">
                                          <p:val>
                                            <p:strVal val="#ppt_x"/>
                                          </p:val>
                                        </p:tav>
                                        <p:tav tm="100000">
                                          <p:val>
                                            <p:strVal val="#ppt_x"/>
                                          </p:val>
                                        </p:tav>
                                      </p:tavLst>
                                    </p:anim>
                                    <p:anim calcmode="lin" valueType="num">
                                      <p:cBhvr>
                                        <p:cTn id="1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3730110" y="-87971"/>
            <a:ext cx="2418080" cy="1298099"/>
          </a:xfrm>
        </p:spPr>
        <p:txBody>
          <a:bodyPr/>
          <a:lstStyle/>
          <a:p>
            <a:pPr algn="r" rtl="1"/>
            <a:r>
              <a:rPr lang="fa-IR"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انواع </a:t>
            </a:r>
            <a:r>
              <a:rPr lang="en-US" dirty="0" err="1"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مدارها</a:t>
            </a:r>
            <a:endParaRPr lang="en-US"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537140" y="1096541"/>
            <a:ext cx="8378529" cy="5058726"/>
          </a:xfrm>
        </p:spPr>
        <p:txBody>
          <a:bodyPr vert="horz" lIns="91440" tIns="45720" rIns="91440" bIns="45720" rtlCol="0" anchor="t">
            <a:normAutofit fontScale="92500" lnSpcReduction="10000"/>
          </a:bodyPr>
          <a:lstStyle/>
          <a:p>
            <a:pPr algn="r" rtl="1">
              <a:buFont typeface="Wingdings" panose="05000000000000000000" pitchFamily="2" charset="2"/>
              <a:buChar char="ü"/>
            </a:pPr>
            <a:endParaRPr lang="fa-IR" sz="2400" dirty="0" smtClean="0">
              <a:solidFill>
                <a:schemeClr val="accent5">
                  <a:lumMod val="50000"/>
                </a:schemeClr>
              </a:solidFill>
              <a:latin typeface="Tahoma"/>
              <a:ea typeface="Tahoma"/>
              <a:cs typeface="B Koodak" panose="00000700000000000000" pitchFamily="2" charset="-78"/>
            </a:endParaRPr>
          </a:p>
          <a:p>
            <a:pPr algn="r" rtl="1">
              <a:buFont typeface="Wingdings" panose="05000000000000000000" pitchFamily="2" charset="2"/>
              <a:buChar char="ü"/>
            </a:pPr>
            <a:r>
              <a:rPr lang="fa-IR" sz="2400" dirty="0" smtClean="0">
                <a:solidFill>
                  <a:schemeClr val="accent5">
                    <a:lumMod val="50000"/>
                  </a:schemeClr>
                </a:solidFill>
                <a:latin typeface="Tahoma"/>
                <a:ea typeface="Tahoma"/>
                <a:cs typeface="B Koodak" panose="00000700000000000000" pitchFamily="2" charset="-78"/>
              </a:rPr>
              <a:t>  یک </a:t>
            </a:r>
            <a:r>
              <a:rPr lang="fa-IR" sz="2400" dirty="0">
                <a:solidFill>
                  <a:schemeClr val="accent5">
                    <a:lumMod val="50000"/>
                  </a:schemeClr>
                </a:solidFill>
                <a:latin typeface="Tahoma"/>
                <a:ea typeface="Tahoma"/>
                <a:cs typeface="B Koodak" panose="00000700000000000000" pitchFamily="2" charset="-78"/>
              </a:rPr>
              <a:t>مدار الکتریکی و یا الکترونیکی عبارت است از مسیر و یا گروهی از مسیر های به هم متصل ، که می تواند جریان را تحمل کند. یک مدار باید یک مسیر بسته کامل داشته باشد.  مدار الکتریکی را معمولا به سه طریق مختلف می توان بست. بنابر خاصیت هر روش می توان ، وات و یا توان ، جریان و ولتاژ هر قسمت را تعیین کرد.</a:t>
            </a:r>
          </a:p>
          <a:p>
            <a:pPr algn="r" rtl="1">
              <a:buFont typeface="Wingdings" panose="05000000000000000000" pitchFamily="2" charset="2"/>
              <a:buChar char="ü"/>
            </a:pPr>
            <a:endParaRPr lang="fa-IR" sz="2400" dirty="0">
              <a:solidFill>
                <a:schemeClr val="accent5">
                  <a:lumMod val="50000"/>
                </a:schemeClr>
              </a:solidFill>
              <a:latin typeface="Tahoma"/>
              <a:ea typeface="Tahoma"/>
              <a:cs typeface="B Koodak" panose="00000700000000000000" pitchFamily="2" charset="-78"/>
            </a:endParaRPr>
          </a:p>
          <a:p>
            <a:pPr algn="r" rtl="1">
              <a:buFont typeface="Wingdings" panose="05000000000000000000" pitchFamily="2" charset="2"/>
              <a:buChar char="ü"/>
            </a:pPr>
            <a:r>
              <a:rPr lang="fa-IR" sz="2400" dirty="0" smtClean="0">
                <a:solidFill>
                  <a:schemeClr val="accent5">
                    <a:lumMod val="50000"/>
                  </a:schemeClr>
                </a:solidFill>
                <a:latin typeface="Tahoma"/>
                <a:ea typeface="Tahoma"/>
                <a:cs typeface="B Koodak" panose="00000700000000000000" pitchFamily="2" charset="-78"/>
              </a:rPr>
              <a:t>  </a:t>
            </a:r>
            <a:r>
              <a:rPr lang="fa-IR" sz="2400" dirty="0" smtClean="0">
                <a:solidFill>
                  <a:srgbClr val="FF0000"/>
                </a:solidFill>
                <a:latin typeface="Tahoma"/>
                <a:ea typeface="Tahoma"/>
                <a:cs typeface="B Koodak" panose="00000700000000000000" pitchFamily="2" charset="-78"/>
              </a:rPr>
              <a:t>این </a:t>
            </a:r>
            <a:r>
              <a:rPr lang="fa-IR" sz="2400" dirty="0">
                <a:solidFill>
                  <a:srgbClr val="FF0000"/>
                </a:solidFill>
                <a:latin typeface="Tahoma"/>
                <a:ea typeface="Tahoma"/>
                <a:cs typeface="B Koodak" panose="00000700000000000000" pitchFamily="2" charset="-78"/>
              </a:rPr>
              <a:t>سه روش عبارتند از : </a:t>
            </a:r>
          </a:p>
          <a:p>
            <a:pPr marL="0" indent="0" algn="r" rtl="1">
              <a:buNone/>
            </a:pPr>
            <a:endParaRPr lang="fa-IR" sz="2400" dirty="0">
              <a:solidFill>
                <a:schemeClr val="accent5">
                  <a:lumMod val="50000"/>
                </a:schemeClr>
              </a:solidFill>
              <a:latin typeface="Tahoma"/>
              <a:ea typeface="Tahoma"/>
              <a:cs typeface="B Koodak" panose="00000700000000000000" pitchFamily="2" charset="-78"/>
            </a:endParaRPr>
          </a:p>
          <a:p>
            <a:pPr algn="r" rtl="1">
              <a:buFont typeface="Wingdings" panose="05000000000000000000" pitchFamily="2" charset="2"/>
              <a:buChar char="ü"/>
            </a:pPr>
            <a:r>
              <a:rPr lang="fa-IR" sz="2400" dirty="0" smtClean="0">
                <a:solidFill>
                  <a:srgbClr val="0070C0"/>
                </a:solidFill>
                <a:latin typeface="Tahoma"/>
                <a:ea typeface="Tahoma"/>
                <a:cs typeface="B Koodak" panose="00000700000000000000" pitchFamily="2" charset="-78"/>
              </a:rPr>
              <a:t>  سری</a:t>
            </a:r>
          </a:p>
          <a:p>
            <a:pPr algn="r" rtl="1">
              <a:buFont typeface="Wingdings" panose="05000000000000000000" pitchFamily="2" charset="2"/>
              <a:buChar char="ü"/>
            </a:pPr>
            <a:endParaRPr lang="fa-IR" sz="2400" dirty="0">
              <a:solidFill>
                <a:srgbClr val="0070C0"/>
              </a:solidFill>
              <a:latin typeface="Tahoma"/>
              <a:ea typeface="Tahoma"/>
              <a:cs typeface="B Koodak" panose="00000700000000000000" pitchFamily="2" charset="-78"/>
            </a:endParaRPr>
          </a:p>
          <a:p>
            <a:pPr algn="r" rtl="1">
              <a:buFont typeface="Wingdings" panose="05000000000000000000" pitchFamily="2" charset="2"/>
              <a:buChar char="ü"/>
            </a:pPr>
            <a:r>
              <a:rPr lang="fa-IR" sz="2400" dirty="0" smtClean="0">
                <a:solidFill>
                  <a:schemeClr val="accent5">
                    <a:lumMod val="50000"/>
                  </a:schemeClr>
                </a:solidFill>
                <a:latin typeface="Tahoma"/>
                <a:ea typeface="Tahoma"/>
                <a:cs typeface="B Koodak" panose="00000700000000000000" pitchFamily="2" charset="-78"/>
              </a:rPr>
              <a:t>  </a:t>
            </a:r>
            <a:r>
              <a:rPr lang="fa-IR" sz="2400" dirty="0" smtClean="0">
                <a:solidFill>
                  <a:srgbClr val="00B050"/>
                </a:solidFill>
                <a:latin typeface="Tahoma"/>
                <a:ea typeface="Tahoma"/>
                <a:cs typeface="B Koodak" panose="00000700000000000000" pitchFamily="2" charset="-78"/>
              </a:rPr>
              <a:t>موازی</a:t>
            </a:r>
          </a:p>
          <a:p>
            <a:pPr algn="r" rtl="1">
              <a:buFont typeface="Wingdings" panose="05000000000000000000" pitchFamily="2" charset="2"/>
              <a:buChar char="ü"/>
            </a:pPr>
            <a:endParaRPr lang="fa-IR" sz="2400" dirty="0">
              <a:solidFill>
                <a:srgbClr val="00B050"/>
              </a:solidFill>
              <a:latin typeface="Tahoma"/>
              <a:ea typeface="Tahoma"/>
              <a:cs typeface="B Koodak" panose="00000700000000000000" pitchFamily="2" charset="-78"/>
            </a:endParaRPr>
          </a:p>
          <a:p>
            <a:pPr algn="r" rtl="1">
              <a:buFont typeface="Wingdings" panose="05000000000000000000" pitchFamily="2" charset="2"/>
              <a:buChar char="ü"/>
            </a:pPr>
            <a:r>
              <a:rPr lang="fa-IR" sz="2400" dirty="0" smtClean="0">
                <a:solidFill>
                  <a:schemeClr val="accent5">
                    <a:lumMod val="50000"/>
                  </a:schemeClr>
                </a:solidFill>
                <a:latin typeface="Tahoma"/>
                <a:ea typeface="Tahoma"/>
                <a:cs typeface="B Koodak" panose="00000700000000000000" pitchFamily="2" charset="-78"/>
              </a:rPr>
              <a:t>  </a:t>
            </a:r>
            <a:r>
              <a:rPr lang="fa-IR" sz="2400" dirty="0" smtClean="0">
                <a:solidFill>
                  <a:srgbClr val="0A81A6"/>
                </a:solidFill>
                <a:latin typeface="Tahoma"/>
                <a:ea typeface="Tahoma"/>
                <a:cs typeface="B Koodak" panose="00000700000000000000" pitchFamily="2" charset="-78"/>
              </a:rPr>
              <a:t>سری </a:t>
            </a:r>
            <a:r>
              <a:rPr lang="fa-IR" sz="2400" dirty="0">
                <a:solidFill>
                  <a:srgbClr val="0A81A6"/>
                </a:solidFill>
                <a:latin typeface="Tahoma"/>
                <a:ea typeface="Tahoma"/>
                <a:cs typeface="B Koodak" panose="00000700000000000000" pitchFamily="2" charset="-78"/>
              </a:rPr>
              <a:t>و موازی (ترکیب هر دو مدار قبل)</a:t>
            </a:r>
            <a:endParaRPr lang="en-US" sz="2400" dirty="0">
              <a:solidFill>
                <a:srgbClr val="0A81A6"/>
              </a:solidFill>
              <a:latin typeface="Tahoma"/>
              <a:ea typeface="Tahoma"/>
              <a:cs typeface="B Koodak" panose="00000700000000000000" pitchFamily="2" charset="-78"/>
            </a:endParaRPr>
          </a:p>
        </p:txBody>
      </p:sp>
      <p:grpSp>
        <p:nvGrpSpPr>
          <p:cNvPr id="9" name="Group 8">
            <a:extLst>
              <a:ext uri="{FF2B5EF4-FFF2-40B4-BE49-F238E27FC236}">
                <a16:creationId xmlns=""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9186" y="0"/>
            <a:ext cx="3668917" cy="6941127"/>
            <a:chOff x="9009186" y="0"/>
            <a:chExt cx="3668917" cy="6941127"/>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9186" y="3272210"/>
              <a:ext cx="3668917" cy="3668917"/>
            </a:xfrm>
            <a:prstGeom prst="rect">
              <a:avLst/>
            </a:prstGeom>
          </p:spPr>
        </p:pic>
      </p:grpSp>
    </p:spTree>
    <p:extLst>
      <p:ext uri="{BB962C8B-B14F-4D97-AF65-F5344CB8AC3E}">
        <p14:creationId xmlns:p14="http://schemas.microsoft.com/office/powerpoint/2010/main" val="33353686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additive="base">
                                        <p:cTn id="26"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 calcmode="lin" valueType="num">
                                      <p:cBhvr additive="base">
                                        <p:cTn id="38"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83630" y="268408"/>
            <a:ext cx="8378529" cy="1027257"/>
          </a:xfrm>
        </p:spPr>
        <p:txBody>
          <a:bodyPr/>
          <a:lstStyle/>
          <a:p>
            <a:pPr algn="ct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مدار سری</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14" name="Content Placeholder 2">
            <a:extLst>
              <a:ext uri="{FF2B5EF4-FFF2-40B4-BE49-F238E27FC236}">
                <a16:creationId xmlns="" xmlns:a16="http://schemas.microsoft.com/office/drawing/2014/main" id="{3703DCB6-CE2E-4DB2-998C-5E89A0D57B5A}"/>
              </a:ext>
            </a:extLst>
          </p:cNvPr>
          <p:cNvSpPr txBox="1">
            <a:spLocks/>
          </p:cNvSpPr>
          <p:nvPr/>
        </p:nvSpPr>
        <p:spPr>
          <a:xfrm>
            <a:off x="783749" y="1220931"/>
            <a:ext cx="6353651" cy="21572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 xmlns:a16="http://schemas.microsoft.com/office/drawing/2014/main" id="{DBBB712D-326E-462C-A8F9-C3C7398258D4}"/>
              </a:ext>
              <a:ext uri="{C183D7F6-B498-43B3-948B-1728B52AA6E4}">
                <adec:decorative xmlns="" xmlns:adec="http://schemas.microsoft.com/office/drawing/2017/decorative" val="1"/>
              </a:ext>
            </a:extLst>
          </p:cNvPr>
          <p:cNvGrpSpPr/>
          <p:nvPr/>
        </p:nvGrpSpPr>
        <p:grpSpPr>
          <a:xfrm>
            <a:off x="8759536" y="0"/>
            <a:ext cx="4266669" cy="6858000"/>
            <a:chOff x="8759536" y="0"/>
            <a:chExt cx="4266669" cy="685800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Flask">
              <a:extLst>
                <a:ext uri="{FF2B5EF4-FFF2-40B4-BE49-F238E27FC236}">
                  <a16:creationId xmlns="" xmlns:a16="http://schemas.microsoft.com/office/drawing/2014/main" id="{C1AB70EC-6FF8-4DB3-A7E7-E489257F8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759536" y="2591331"/>
              <a:ext cx="4266669" cy="4266669"/>
            </a:xfrm>
            <a:prstGeom prst="rect">
              <a:avLst/>
            </a:prstGeom>
          </p:spPr>
        </p:pic>
      </p:grpSp>
      <p:sp>
        <p:nvSpPr>
          <p:cNvPr id="3" name="TextBox 2"/>
          <p:cNvSpPr txBox="1"/>
          <p:nvPr/>
        </p:nvSpPr>
        <p:spPr>
          <a:xfrm>
            <a:off x="1597461" y="1509524"/>
            <a:ext cx="6790266" cy="1477328"/>
          </a:xfrm>
          <a:prstGeom prst="rect">
            <a:avLst/>
          </a:prstGeom>
          <a:noFill/>
        </p:spPr>
        <p:txBody>
          <a:bodyPr wrap="square" rtlCol="0">
            <a:spAutoFit/>
          </a:bodyPr>
          <a:lstStyle/>
          <a:p>
            <a:pPr algn="r" rtl="1"/>
            <a:r>
              <a:rPr lang="fa-IR" dirty="0">
                <a:solidFill>
                  <a:srgbClr val="0A81A6"/>
                </a:solidFill>
                <a:effectLst>
                  <a:outerShdw blurRad="38100" dist="38100" dir="2700000" algn="tl">
                    <a:srgbClr val="000000">
                      <a:alpha val="43137"/>
                    </a:srgbClr>
                  </a:outerShdw>
                </a:effectLst>
                <a:cs typeface="B Koodak" panose="00000700000000000000" pitchFamily="2" charset="-78"/>
              </a:rPr>
              <a:t>در این دسته از مدارات، جریان الکتریکی تنها میتواند از یک مسیر عبور کند و در صورتی که هریک از لامپ ها بسوزد، جریان الکتریکی قطع میشود و در نتیجه تمامی لامپ ها خاموش میشود</a:t>
            </a:r>
            <a:r>
              <a:rPr lang="fa-IR" dirty="0" smtClean="0">
                <a:solidFill>
                  <a:srgbClr val="0A81A6"/>
                </a:solidFill>
                <a:effectLst>
                  <a:outerShdw blurRad="38100" dist="38100" dir="2700000" algn="tl">
                    <a:srgbClr val="000000">
                      <a:alpha val="43137"/>
                    </a:srgbClr>
                  </a:outerShdw>
                </a:effectLst>
                <a:cs typeface="B Koodak" panose="00000700000000000000" pitchFamily="2" charset="-78"/>
              </a:rPr>
              <a:t>. پس به طور کلی می توان گفت که قطعات </a:t>
            </a:r>
            <a:r>
              <a:rPr lang="fa-IR" dirty="0">
                <a:solidFill>
                  <a:srgbClr val="0A81A6"/>
                </a:solidFill>
                <a:effectLst>
                  <a:outerShdw blurRad="38100" dist="38100" dir="2700000" algn="tl">
                    <a:srgbClr val="000000">
                      <a:alpha val="43137"/>
                    </a:srgbClr>
                  </a:outerShdw>
                </a:effectLst>
                <a:cs typeface="B Koodak" panose="00000700000000000000" pitchFamily="2" charset="-78"/>
              </a:rPr>
              <a:t>به صورت زنجیره ای متوالی به هم وصل می‌شوند. این روش باعث می‌شود تا تنها  یک مسیر برای عبور جریان وجود داشته باشد.</a:t>
            </a:r>
            <a:endParaRPr lang="en-US" dirty="0">
              <a:solidFill>
                <a:srgbClr val="0A81A6"/>
              </a:solidFill>
              <a:effectLst>
                <a:outerShdw blurRad="38100" dist="38100" dir="2700000" algn="tl">
                  <a:srgbClr val="000000">
                    <a:alpha val="43137"/>
                  </a:srgbClr>
                </a:outerShdw>
              </a:effectLst>
              <a:cs typeface="B Koodak" panose="00000700000000000000" pitchFamily="2" charset="-78"/>
            </a:endParaRPr>
          </a:p>
        </p:txBody>
      </p:sp>
      <p:pic>
        <p:nvPicPr>
          <p:cNvPr id="13" name="Picture 12"/>
          <p:cNvPicPr>
            <a:picLocks noChangeAspect="1"/>
          </p:cNvPicPr>
          <p:nvPr/>
        </p:nvPicPr>
        <p:blipFill>
          <a:blip r:embed="rId10"/>
          <a:stretch>
            <a:fillRect/>
          </a:stretch>
        </p:blipFill>
        <p:spPr>
          <a:xfrm>
            <a:off x="1077041" y="2986852"/>
            <a:ext cx="4823236" cy="3617427"/>
          </a:xfrm>
          <a:prstGeom prst="rect">
            <a:avLst/>
          </a:prstGeom>
        </p:spPr>
      </p:pic>
    </p:spTree>
    <p:extLst>
      <p:ext uri="{BB962C8B-B14F-4D97-AF65-F5344CB8AC3E}">
        <p14:creationId xmlns:p14="http://schemas.microsoft.com/office/powerpoint/2010/main" val="211733438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9C15E21A-C111-4D39-BB47-E83988E5A05E}"/>
              </a:ext>
              <a:ext uri="{C183D7F6-B498-43B3-948B-1728B52AA6E4}">
                <adec:decorative xmlns="" xmlns:adec="http://schemas.microsoft.com/office/drawing/2017/decorative" val="1"/>
              </a:ext>
            </a:extLst>
          </p:cNvPr>
          <p:cNvGrpSpPr/>
          <p:nvPr/>
        </p:nvGrpSpPr>
        <p:grpSpPr>
          <a:xfrm>
            <a:off x="9055676" y="0"/>
            <a:ext cx="3193475" cy="6954260"/>
            <a:chOff x="9055676" y="0"/>
            <a:chExt cx="3193475" cy="695426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Test tubes">
              <a:extLst>
                <a:ext uri="{FF2B5EF4-FFF2-40B4-BE49-F238E27FC236}">
                  <a16:creationId xmlns="" xmlns:a16="http://schemas.microsoft.com/office/drawing/2014/main" id="{57BD2CFA-105C-4606-859E-A8413C62B3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450534" y="4155643"/>
              <a:ext cx="2798617" cy="2798617"/>
            </a:xfrm>
            <a:prstGeom prst="rect">
              <a:avLst/>
            </a:prstGeom>
          </p:spPr>
        </p:pic>
      </p:grpSp>
      <p:pic>
        <p:nvPicPr>
          <p:cNvPr id="3" name="Picture 2"/>
          <p:cNvPicPr>
            <a:picLocks noChangeAspect="1"/>
          </p:cNvPicPr>
          <p:nvPr/>
        </p:nvPicPr>
        <p:blipFill>
          <a:blip r:embed="rId4"/>
          <a:stretch>
            <a:fillRect/>
          </a:stretch>
        </p:blipFill>
        <p:spPr>
          <a:xfrm>
            <a:off x="819149" y="2967095"/>
            <a:ext cx="4303184" cy="3346921"/>
          </a:xfrm>
          <a:prstGeom prst="rect">
            <a:avLst/>
          </a:prstGeom>
        </p:spPr>
      </p:pic>
      <p:sp>
        <p:nvSpPr>
          <p:cNvPr id="9" name="Title 8"/>
          <p:cNvSpPr>
            <a:spLocks noGrp="1"/>
          </p:cNvSpPr>
          <p:nvPr>
            <p:ph type="title"/>
          </p:nvPr>
        </p:nvSpPr>
        <p:spPr>
          <a:xfrm>
            <a:off x="-112970" y="-419462"/>
            <a:ext cx="8938506" cy="3166631"/>
          </a:xfrm>
        </p:spPr>
        <p:txBody>
          <a:bodyPr>
            <a:noAutofit/>
          </a:bodyPr>
          <a:lstStyle/>
          <a:p>
            <a:pPr algn="r" rtl="1"/>
            <a:r>
              <a:rPr lang="fa-IR" sz="2400" dirty="0">
                <a:solidFill>
                  <a:srgbClr val="FF0000"/>
                </a:solidFill>
                <a:cs typeface="B Koodak" panose="00000700000000000000" pitchFamily="2" charset="-78"/>
              </a:rPr>
              <a:t>در شكل مقابل دو وسیله مختلف كه مقاومت آنها با </a:t>
            </a:r>
            <a:r>
              <a:rPr lang="en-US" sz="2400" dirty="0">
                <a:solidFill>
                  <a:srgbClr val="FF0000"/>
                </a:solidFill>
                <a:cs typeface="B Koodak" panose="00000700000000000000" pitchFamily="2" charset="-78"/>
              </a:rPr>
              <a:t>R</a:t>
            </a:r>
            <a:r>
              <a:rPr lang="en-US" sz="2400" baseline="-25000" dirty="0">
                <a:solidFill>
                  <a:srgbClr val="FF0000"/>
                </a:solidFill>
                <a:cs typeface="B Koodak" panose="00000700000000000000" pitchFamily="2" charset="-78"/>
              </a:rPr>
              <a:t>1</a:t>
            </a:r>
            <a:r>
              <a:rPr lang="en-US" sz="2400" dirty="0">
                <a:solidFill>
                  <a:srgbClr val="FF0000"/>
                </a:solidFill>
                <a:cs typeface="B Koodak" panose="00000700000000000000" pitchFamily="2" charset="-78"/>
              </a:rPr>
              <a:t> </a:t>
            </a:r>
            <a:r>
              <a:rPr lang="fa-IR" sz="2400" dirty="0">
                <a:solidFill>
                  <a:srgbClr val="FF0000"/>
                </a:solidFill>
                <a:cs typeface="B Koodak" panose="00000700000000000000" pitchFamily="2" charset="-78"/>
              </a:rPr>
              <a:t>و </a:t>
            </a:r>
            <a:r>
              <a:rPr lang="en-US" sz="2400" dirty="0">
                <a:solidFill>
                  <a:srgbClr val="FF0000"/>
                </a:solidFill>
                <a:cs typeface="B Koodak" panose="00000700000000000000" pitchFamily="2" charset="-78"/>
              </a:rPr>
              <a:t>R</a:t>
            </a:r>
            <a:r>
              <a:rPr lang="en-US" sz="2400" baseline="-25000" dirty="0">
                <a:solidFill>
                  <a:srgbClr val="FF0000"/>
                </a:solidFill>
                <a:cs typeface="B Koodak" panose="00000700000000000000" pitchFamily="2" charset="-78"/>
              </a:rPr>
              <a:t>2</a:t>
            </a:r>
            <a:r>
              <a:rPr lang="en-US" sz="2400" dirty="0">
                <a:solidFill>
                  <a:srgbClr val="FF0000"/>
                </a:solidFill>
                <a:cs typeface="B Koodak" panose="00000700000000000000" pitchFamily="2" charset="-78"/>
              </a:rPr>
              <a:t> </a:t>
            </a:r>
            <a:r>
              <a:rPr lang="fa-IR" sz="2400" dirty="0">
                <a:solidFill>
                  <a:srgbClr val="FF0000"/>
                </a:solidFill>
                <a:cs typeface="B Koodak" panose="00000700000000000000" pitchFamily="2" charset="-78"/>
              </a:rPr>
              <a:t>نشان داده شده است به صورت سری به باتری متصل شده‌اند.</a:t>
            </a:r>
            <a:br>
              <a:rPr lang="fa-IR" sz="2400" dirty="0">
                <a:solidFill>
                  <a:srgbClr val="FF0000"/>
                </a:solidFill>
                <a:cs typeface="B Koodak" panose="00000700000000000000" pitchFamily="2" charset="-78"/>
              </a:rPr>
            </a:br>
            <a:r>
              <a:rPr lang="fa-IR" sz="2400" dirty="0">
                <a:solidFill>
                  <a:srgbClr val="FF0000"/>
                </a:solidFill>
                <a:cs typeface="B Koodak" panose="00000700000000000000" pitchFamily="2" charset="-78"/>
              </a:rPr>
              <a:t> </a:t>
            </a:r>
            <a:br>
              <a:rPr lang="fa-IR" sz="2400" dirty="0">
                <a:solidFill>
                  <a:srgbClr val="FF0000"/>
                </a:solidFill>
                <a:cs typeface="B Koodak" panose="00000700000000000000" pitchFamily="2" charset="-78"/>
              </a:rPr>
            </a:br>
            <a:r>
              <a:rPr lang="fa-IR" sz="2400" dirty="0">
                <a:solidFill>
                  <a:srgbClr val="FF0000"/>
                </a:solidFill>
                <a:cs typeface="B Koodak" panose="00000700000000000000" pitchFamily="2" charset="-78"/>
              </a:rPr>
              <a:t>توجّه كنید كه اگر جریان یكی از مقاومت‌ها قطع شود، جریان مقاومت دیگر نیز قطع خواهد شد، این موضوع ممكن است وقتی روی دهد كه یكی از آنها بسوزد.</a:t>
            </a:r>
            <a:br>
              <a:rPr lang="fa-IR" sz="2400" dirty="0">
                <a:solidFill>
                  <a:srgbClr val="FF0000"/>
                </a:solidFill>
                <a:cs typeface="B Koodak" panose="00000700000000000000" pitchFamily="2" charset="-78"/>
              </a:rPr>
            </a:br>
            <a:endParaRPr lang="en-US" sz="2400" dirty="0">
              <a:solidFill>
                <a:srgbClr val="FF0000"/>
              </a:solidFill>
              <a:cs typeface="B Koodak" panose="00000700000000000000" pitchFamily="2" charset="-78"/>
            </a:endParaRPr>
          </a:p>
        </p:txBody>
      </p:sp>
    </p:spTree>
    <p:extLst>
      <p:ext uri="{BB962C8B-B14F-4D97-AF65-F5344CB8AC3E}">
        <p14:creationId xmlns:p14="http://schemas.microsoft.com/office/powerpoint/2010/main" val="155952619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3" y="301384"/>
            <a:ext cx="8378529" cy="1027257"/>
          </a:xfrm>
        </p:spPr>
        <p:txBody>
          <a:bodyPr>
            <a:noAutofit/>
          </a:bodyPr>
          <a:lstStyle/>
          <a:p>
            <a:pPr algn="ctr"/>
            <a:r>
              <a:rPr lang="fa-IR" dirty="0" smtClean="0">
                <a:solidFill>
                  <a:srgbClr val="FF0000"/>
                </a:solidFill>
                <a:cs typeface="B Koodak" panose="00000700000000000000" pitchFamily="2" charset="-78"/>
              </a:rPr>
              <a:t>مدار موازی</a:t>
            </a:r>
            <a:endParaRPr lang="en-US" dirty="0">
              <a:solidFill>
                <a:srgbClr val="FF0000"/>
              </a:solidFill>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305699" y="1572601"/>
            <a:ext cx="8378529" cy="4351338"/>
          </a:xfrm>
        </p:spPr>
        <p:txBody>
          <a:bodyPr>
            <a:normAutofit/>
          </a:bodyPr>
          <a:lstStyle/>
          <a:p>
            <a:pPr algn="r" rtl="1">
              <a:buFont typeface="Wingdings" panose="05000000000000000000" pitchFamily="2" charset="2"/>
              <a:buChar char="ü"/>
            </a:pPr>
            <a:r>
              <a:rPr lang="fa-IR" sz="2400" dirty="0" smtClean="0">
                <a:solidFill>
                  <a:schemeClr val="accent2">
                    <a:lumMod val="75000"/>
                  </a:schemeClr>
                </a:solidFill>
                <a:cs typeface="B Koodak" panose="00000700000000000000" pitchFamily="2" charset="-78"/>
              </a:rPr>
              <a:t>  مداری </a:t>
            </a:r>
            <a:r>
              <a:rPr lang="fa-IR" sz="2400" dirty="0">
                <a:solidFill>
                  <a:schemeClr val="accent2">
                    <a:lumMod val="75000"/>
                  </a:schemeClr>
                </a:solidFill>
                <a:cs typeface="B Koodak" panose="00000700000000000000" pitchFamily="2" charset="-78"/>
              </a:rPr>
              <a:t>است که در آن اجزا به صورت موازی به یکدیگر متصل می‌شوند. بنابراین جریان از چندین مسیر عبور خواهد </a:t>
            </a:r>
            <a:r>
              <a:rPr lang="fa-IR" sz="2400" dirty="0" smtClean="0">
                <a:solidFill>
                  <a:schemeClr val="accent2">
                    <a:lumMod val="75000"/>
                  </a:schemeClr>
                </a:solidFill>
                <a:cs typeface="B Koodak" panose="00000700000000000000" pitchFamily="2" charset="-78"/>
              </a:rPr>
              <a:t>کرد.این نوع  </a:t>
            </a:r>
            <a:r>
              <a:rPr lang="fa-IR" sz="2400" dirty="0">
                <a:solidFill>
                  <a:schemeClr val="accent2">
                    <a:lumMod val="75000"/>
                  </a:schemeClr>
                </a:solidFill>
                <a:cs typeface="B Koodak" panose="00000700000000000000" pitchFamily="2" charset="-78"/>
              </a:rPr>
              <a:t>مدارها طوری طراحی می‌شوند كه دو یا چند وسیله به منبع ولتاژ </a:t>
            </a:r>
            <a:r>
              <a:rPr lang="fa-IR" sz="2400" dirty="0" smtClean="0">
                <a:solidFill>
                  <a:schemeClr val="accent2">
                    <a:lumMod val="75000"/>
                  </a:schemeClr>
                </a:solidFill>
                <a:cs typeface="B Koodak" panose="00000700000000000000" pitchFamily="2" charset="-78"/>
              </a:rPr>
              <a:t>وصل </a:t>
            </a:r>
            <a:r>
              <a:rPr lang="fa-IR" sz="2400" dirty="0">
                <a:solidFill>
                  <a:schemeClr val="accent2">
                    <a:lumMod val="75000"/>
                  </a:schemeClr>
                </a:solidFill>
                <a:cs typeface="B Koodak" panose="00000700000000000000" pitchFamily="2" charset="-78"/>
              </a:rPr>
              <a:t>شوند</a:t>
            </a:r>
            <a:r>
              <a:rPr lang="fa-IR" sz="2400" dirty="0" smtClean="0">
                <a:solidFill>
                  <a:schemeClr val="accent2">
                    <a:lumMod val="75000"/>
                  </a:schemeClr>
                </a:solidFill>
                <a:cs typeface="B Koodak" panose="00000700000000000000" pitchFamily="2" charset="-78"/>
              </a:rPr>
              <a:t>. در مدار های موازی ، ولتاژ همه ی اجزا یکسان است . </a:t>
            </a:r>
            <a:endParaRPr lang="en-US" sz="2400" b="1" dirty="0">
              <a:solidFill>
                <a:schemeClr val="accent2">
                  <a:lumMod val="75000"/>
                </a:schemeClr>
              </a:solidFill>
              <a:effectLst>
                <a:outerShdw blurRad="38100" dist="38100" dir="2700000" algn="tl">
                  <a:srgbClr val="000000">
                    <a:alpha val="43137"/>
                  </a:srgbClr>
                </a:outerShdw>
              </a:effectLst>
              <a:cs typeface="B Koodak" panose="00000700000000000000" pitchFamily="2" charset="-78"/>
            </a:endParaRPr>
          </a:p>
        </p:txBody>
      </p:sp>
      <p:grpSp>
        <p:nvGrpSpPr>
          <p:cNvPr id="9" name="Group 8">
            <a:extLst>
              <a:ext uri="{FF2B5EF4-FFF2-40B4-BE49-F238E27FC236}">
                <a16:creationId xmlns="" xmlns:a16="http://schemas.microsoft.com/office/drawing/2014/main" id="{5EB226A9-D9EE-4576-B6BE-BA2E94C1613A}"/>
              </a:ext>
              <a:ext uri="{C183D7F6-B498-43B3-948B-1728B52AA6E4}">
                <adec:decorative xmlns="" xmlns:adec="http://schemas.microsoft.com/office/drawing/2017/decorative" val="1"/>
              </a:ext>
            </a:extLst>
          </p:cNvPr>
          <p:cNvGrpSpPr/>
          <p:nvPr/>
        </p:nvGrpSpPr>
        <p:grpSpPr>
          <a:xfrm>
            <a:off x="8936181" y="0"/>
            <a:ext cx="3890553" cy="6904758"/>
            <a:chOff x="8936181" y="0"/>
            <a:chExt cx="3890553" cy="6904758"/>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Microscope">
              <a:extLst>
                <a:ext uri="{FF2B5EF4-FFF2-40B4-BE49-F238E27FC236}">
                  <a16:creationId xmlns="" xmlns:a16="http://schemas.microsoft.com/office/drawing/2014/main" id="{A9B090FE-5998-4BAC-AB8D-6F40D44C81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8936181" y="3014205"/>
              <a:ext cx="3890553" cy="3890553"/>
            </a:xfrm>
            <a:prstGeom prst="rect">
              <a:avLst/>
            </a:prstGeom>
          </p:spPr>
        </p:pic>
      </p:grpSp>
      <p:pic>
        <p:nvPicPr>
          <p:cNvPr id="21" name="Picture 20"/>
          <p:cNvPicPr>
            <a:picLocks noChangeAspect="1"/>
          </p:cNvPicPr>
          <p:nvPr/>
        </p:nvPicPr>
        <p:blipFill>
          <a:blip r:embed="rId4"/>
          <a:stretch>
            <a:fillRect/>
          </a:stretch>
        </p:blipFill>
        <p:spPr>
          <a:xfrm>
            <a:off x="1419497" y="3311655"/>
            <a:ext cx="1959428" cy="3041099"/>
          </a:xfrm>
          <a:prstGeom prst="rect">
            <a:avLst/>
          </a:prstGeom>
        </p:spPr>
      </p:pic>
    </p:spTree>
    <p:extLst>
      <p:ext uri="{BB962C8B-B14F-4D97-AF65-F5344CB8AC3E}">
        <p14:creationId xmlns:p14="http://schemas.microsoft.com/office/powerpoint/2010/main" val="7628951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3" y="96966"/>
            <a:ext cx="8378529" cy="1027257"/>
          </a:xfrm>
        </p:spPr>
        <p:txBody>
          <a:bodyPr/>
          <a:lstStyle/>
          <a:p>
            <a:pPr algn="ct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مدار سری و موازی ( ترکیبی ) </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11" name="Rectangle 10">
            <a:extLst>
              <a:ext uri="{FF2B5EF4-FFF2-40B4-BE49-F238E27FC236}">
                <a16:creationId xmlns="" xmlns:a16="http://schemas.microsoft.com/office/drawing/2014/main" id="{7380FAC8-A68E-47AE-9778-F3A5964812E2}"/>
              </a:ext>
            </a:extLst>
          </p:cNvPr>
          <p:cNvSpPr/>
          <p:nvPr/>
        </p:nvSpPr>
        <p:spPr>
          <a:xfrm>
            <a:off x="419682" y="1505273"/>
            <a:ext cx="8170712" cy="461665"/>
          </a:xfrm>
          <a:prstGeom prst="rect">
            <a:avLst/>
          </a:prstGeom>
        </p:spPr>
        <p:txBody>
          <a:bodyPr wrap="square">
            <a:spAutoFit/>
          </a:bodyPr>
          <a:lstStyle/>
          <a:p>
            <a:pPr algn="r" rtl="1"/>
            <a:endParaRPr lang="en-US" sz="2400" b="1" dirty="0">
              <a:solidFill>
                <a:srgbClr val="00206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B Koodak" panose="00000700000000000000" pitchFamily="2" charset="-78"/>
            </a:endParaRPr>
          </a:p>
        </p:txBody>
      </p:sp>
      <p:grpSp>
        <p:nvGrpSpPr>
          <p:cNvPr id="26" name="Group 25">
            <a:extLst>
              <a:ext uri="{FF2B5EF4-FFF2-40B4-BE49-F238E27FC236}">
                <a16:creationId xmlns="" xmlns:a16="http://schemas.microsoft.com/office/drawing/2014/main" id="{FAE49640-1F41-49EF-9DE6-5B8BD818E7D5}"/>
              </a:ext>
              <a:ext uri="{C183D7F6-B498-43B3-948B-1728B52AA6E4}">
                <adec:decorative xmlns="" xmlns:adec="http://schemas.microsoft.com/office/drawing/2017/decorative" val="1"/>
              </a:ext>
            </a:extLst>
          </p:cNvPr>
          <p:cNvGrpSpPr/>
          <p:nvPr/>
        </p:nvGrpSpPr>
        <p:grpSpPr>
          <a:xfrm>
            <a:off x="9055676" y="0"/>
            <a:ext cx="3136324" cy="7050231"/>
            <a:chOff x="9055676" y="0"/>
            <a:chExt cx="3136324" cy="7050231"/>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Shirt">
              <a:extLst>
                <a:ext uri="{FF2B5EF4-FFF2-40B4-BE49-F238E27FC236}">
                  <a16:creationId xmlns="" xmlns:a16="http://schemas.microsoft.com/office/drawing/2014/main" id="{D0B86988-B817-439D-A6A5-180647268C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887424">
              <a:off x="9541289" y="4083626"/>
              <a:ext cx="1951759" cy="1951759"/>
            </a:xfrm>
            <a:prstGeom prst="rect">
              <a:avLst/>
            </a:prstGeom>
          </p:spPr>
        </p:pic>
        <p:pic>
          <p:nvPicPr>
            <p:cNvPr id="14" name="Graphic 13" descr="Glasses">
              <a:extLst>
                <a:ext uri="{FF2B5EF4-FFF2-40B4-BE49-F238E27FC236}">
                  <a16:creationId xmlns="" xmlns:a16="http://schemas.microsoft.com/office/drawing/2014/main" id="{92AEA3DE-CFDD-499C-B6AD-99345EA1CE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795024">
              <a:off x="11018693" y="3451676"/>
              <a:ext cx="1034563" cy="1034563"/>
            </a:xfrm>
            <a:prstGeom prst="rect">
              <a:avLst/>
            </a:prstGeom>
          </p:spPr>
        </p:pic>
        <p:pic>
          <p:nvPicPr>
            <p:cNvPr id="16" name="Graphic 15" descr="Boot">
              <a:extLst>
                <a:ext uri="{FF2B5EF4-FFF2-40B4-BE49-F238E27FC236}">
                  <a16:creationId xmlns="" xmlns:a16="http://schemas.microsoft.com/office/drawing/2014/main" id="{BDFF0140-1CC8-4F76-B83E-EFC26BF594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697835" y="5595504"/>
              <a:ext cx="1454727" cy="1454727"/>
            </a:xfrm>
            <a:prstGeom prst="rect">
              <a:avLst/>
            </a:prstGeom>
          </p:spPr>
        </p:pic>
      </p:grpSp>
      <p:sp>
        <p:nvSpPr>
          <p:cNvPr id="9" name="TextBox 8"/>
          <p:cNvSpPr txBox="1"/>
          <p:nvPr/>
        </p:nvSpPr>
        <p:spPr>
          <a:xfrm>
            <a:off x="1859015" y="4267638"/>
            <a:ext cx="6409267" cy="3606362"/>
          </a:xfrm>
          <a:prstGeom prst="rect">
            <a:avLst/>
          </a:prstGeom>
          <a:noFill/>
        </p:spPr>
        <p:txBody>
          <a:bodyPr wrap="square" rtlCol="0">
            <a:spAutoFit/>
          </a:bodyPr>
          <a:lstStyle/>
          <a:p>
            <a:endParaRPr lang="en-US" dirty="0"/>
          </a:p>
        </p:txBody>
      </p:sp>
      <p:sp>
        <p:nvSpPr>
          <p:cNvPr id="18" name="Rectangle 4"/>
          <p:cNvSpPr>
            <a:spLocks noChangeArrowheads="1"/>
          </p:cNvSpPr>
          <p:nvPr/>
        </p:nvSpPr>
        <p:spPr bwMode="auto">
          <a:xfrm>
            <a:off x="419681" y="1181968"/>
            <a:ext cx="8083598"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b="1" i="0" u="none" strike="noStrike" cap="none" normalizeH="0" baseline="0" dirty="0" smtClean="0">
                <a:ln>
                  <a:noFill/>
                </a:ln>
                <a:solidFill>
                  <a:srgbClr val="1F4E79"/>
                </a:solidFill>
                <a:effectLst>
                  <a:outerShdw blurRad="38100" dist="38100" dir="2700000" algn="tl">
                    <a:srgbClr val="000000">
                      <a:alpha val="43137"/>
                    </a:srgbClr>
                  </a:outerShdw>
                </a:effectLst>
                <a:latin typeface="megano"/>
                <a:cs typeface="B Koodak" panose="00000700000000000000" pitchFamily="2" charset="-78"/>
              </a:rPr>
              <a:t>مدار آخر ، مدار ترکیبی از هر دو مدار بالا می باشد. و از هر دوی آنها در مدار استفاده شده است</a:t>
            </a:r>
            <a:r>
              <a:rPr kumimoji="0" lang="en-US" altLang="en-US" sz="2400" b="1" i="0" u="none" strike="noStrike" cap="none" normalizeH="0" baseline="0" dirty="0" smtClean="0">
                <a:ln>
                  <a:noFill/>
                </a:ln>
                <a:solidFill>
                  <a:srgbClr val="1F4E79"/>
                </a:solidFill>
                <a:effectLst>
                  <a:outerShdw blurRad="38100" dist="38100" dir="2700000" algn="tl">
                    <a:srgbClr val="000000">
                      <a:alpha val="43137"/>
                    </a:srgbClr>
                  </a:outerShdw>
                </a:effectLst>
                <a:latin typeface="megano"/>
                <a:cs typeface="B Koodak" panose="00000700000000000000" pitchFamily="2" charset="-78"/>
              </a:rPr>
              <a:t>.</a:t>
            </a:r>
            <a:endParaRPr kumimoji="0" lang="en-US" altLang="en-US" sz="1200" b="1" i="0" u="none" strike="noStrike" cap="none" normalizeH="0" baseline="0" dirty="0" smtClean="0">
              <a:ln>
                <a:noFill/>
              </a:ln>
              <a:solidFill>
                <a:srgbClr val="1F4E79"/>
              </a:solidFill>
              <a:effectLst>
                <a:outerShdw blurRad="38100" dist="38100" dir="2700000" algn="tl">
                  <a:srgbClr val="000000">
                    <a:alpha val="43137"/>
                  </a:srgbClr>
                </a:outerShdw>
              </a:effectLst>
              <a:cs typeface="B Koodak" panose="000007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b="1" i="0" u="none" strike="noStrike" cap="none" normalizeH="0" baseline="0" dirty="0" smtClean="0">
                <a:ln>
                  <a:noFill/>
                </a:ln>
                <a:solidFill>
                  <a:srgbClr val="FF0000"/>
                </a:solidFill>
                <a:effectLst>
                  <a:outerShdw blurRad="38100" dist="38100" dir="2700000" algn="tl">
                    <a:srgbClr val="000000">
                      <a:alpha val="43137"/>
                    </a:srgbClr>
                  </a:outerShdw>
                </a:effectLst>
                <a:cs typeface="B Koodak" panose="00000700000000000000" pitchFamily="2" charset="-78"/>
              </a:rPr>
              <a:t>نکته</a:t>
            </a:r>
            <a:r>
              <a:rPr kumimoji="0" lang="en-US" altLang="en-US" sz="2400" b="1" i="0" u="none" strike="noStrike" cap="none" normalizeH="0" baseline="0" dirty="0" smtClean="0">
                <a:ln>
                  <a:noFill/>
                </a:ln>
                <a:solidFill>
                  <a:srgbClr val="FF0000"/>
                </a:solidFill>
                <a:effectLst>
                  <a:outerShdw blurRad="38100" dist="38100" dir="2700000" algn="tl">
                    <a:srgbClr val="000000">
                      <a:alpha val="43137"/>
                    </a:srgbClr>
                  </a:outerShdw>
                </a:effectLst>
                <a:cs typeface="B Koodak" panose="00000700000000000000" pitchFamily="2" charset="-78"/>
              </a:rPr>
              <a:t> :</a:t>
            </a:r>
            <a:endParaRPr kumimoji="0" lang="en-US" altLang="en-US" sz="1200" b="1" i="0" u="none" strike="noStrike" cap="none" normalizeH="0" baseline="0" dirty="0" smtClean="0">
              <a:ln>
                <a:noFill/>
              </a:ln>
              <a:solidFill>
                <a:srgbClr val="FF0000"/>
              </a:solidFill>
              <a:effectLst>
                <a:outerShdw blurRad="38100" dist="38100" dir="2700000" algn="tl">
                  <a:srgbClr val="000000">
                    <a:alpha val="43137"/>
                  </a:srgbClr>
                </a:outerShdw>
              </a:effectLst>
              <a:cs typeface="B Koodak" panose="000007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b="1" i="0" u="none" strike="noStrike" cap="none" normalizeH="0" baseline="0" dirty="0" smtClean="0">
                <a:ln>
                  <a:noFill/>
                </a:ln>
                <a:solidFill>
                  <a:srgbClr val="1F4E79"/>
                </a:solidFill>
                <a:effectLst>
                  <a:outerShdw blurRad="38100" dist="38100" dir="2700000" algn="tl">
                    <a:srgbClr val="000000">
                      <a:alpha val="43137"/>
                    </a:srgbClr>
                  </a:outerShdw>
                </a:effectLst>
                <a:cs typeface="B Koodak" panose="00000700000000000000" pitchFamily="2" charset="-78"/>
              </a:rPr>
              <a:t>معمولا در مدار های الکترونیکی با توجه به پیچیدگی برد طراحی شده از تعداد زیادی از مدارات سری و موازی در آن برد الکترونیکی استفاده می شود</a:t>
            </a:r>
            <a:r>
              <a:rPr kumimoji="0" lang="en-US" altLang="en-US" sz="2400" b="1" i="0" u="none" strike="noStrike" cap="none" normalizeH="0" baseline="0" dirty="0" smtClean="0">
                <a:ln>
                  <a:noFill/>
                </a:ln>
                <a:solidFill>
                  <a:srgbClr val="1F4E79"/>
                </a:solidFill>
                <a:effectLst>
                  <a:outerShdw blurRad="38100" dist="38100" dir="2700000" algn="tl">
                    <a:srgbClr val="000000">
                      <a:alpha val="43137"/>
                    </a:srgbClr>
                  </a:outerShdw>
                </a:effectLst>
                <a:cs typeface="B Koodak" panose="00000700000000000000" pitchFamily="2" charset="-78"/>
              </a:rPr>
              <a:t>.</a:t>
            </a:r>
            <a:endParaRPr kumimoji="0" lang="en-US" altLang="en-US" sz="1200" b="1" i="0" u="none" strike="noStrike" cap="none" normalizeH="0" baseline="0" dirty="0" smtClean="0">
              <a:ln>
                <a:noFill/>
              </a:ln>
              <a:solidFill>
                <a:srgbClr val="1F4E79"/>
              </a:solidFill>
              <a:effectLst>
                <a:outerShdw blurRad="38100" dist="38100" dir="2700000" algn="tl">
                  <a:srgbClr val="000000">
                    <a:alpha val="43137"/>
                  </a:srgbClr>
                </a:outerShdw>
              </a:effectLst>
              <a:cs typeface="B Koodak" panose="000007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1F4E79"/>
                </a:solidFill>
                <a:effectLst>
                  <a:outerShdw blurRad="38100" dist="38100" dir="2700000" algn="tl">
                    <a:srgbClr val="000000">
                      <a:alpha val="43137"/>
                    </a:srgbClr>
                  </a:outerShdw>
                </a:effectLst>
                <a:latin typeface="megano"/>
                <a:cs typeface="B Koodak" panose="00000700000000000000" pitchFamily="2" charset="-78"/>
              </a:rPr>
              <a:t> </a:t>
            </a:r>
            <a:endParaRPr kumimoji="0" lang="en-US" altLang="en-US" sz="3600" b="1" i="0" u="none" strike="noStrike" cap="none" normalizeH="0" baseline="0" dirty="0" smtClean="0">
              <a:ln>
                <a:noFill/>
              </a:ln>
              <a:solidFill>
                <a:srgbClr val="1F4E79"/>
              </a:solidFill>
              <a:effectLst>
                <a:outerShdw blurRad="38100" dist="38100" dir="2700000" algn="tl">
                  <a:srgbClr val="000000">
                    <a:alpha val="43137"/>
                  </a:srgbClr>
                </a:outerShdw>
              </a:effectLst>
              <a:cs typeface="B Koodak" panose="00000700000000000000" pitchFamily="2" charset="-78"/>
            </a:endParaRPr>
          </a:p>
        </p:txBody>
      </p:sp>
      <p:pic>
        <p:nvPicPr>
          <p:cNvPr id="19" name="Picture 18"/>
          <p:cNvPicPr>
            <a:picLocks noChangeAspect="1"/>
          </p:cNvPicPr>
          <p:nvPr/>
        </p:nvPicPr>
        <p:blipFill>
          <a:blip r:embed="rId8"/>
          <a:stretch>
            <a:fillRect/>
          </a:stretch>
        </p:blipFill>
        <p:spPr>
          <a:xfrm>
            <a:off x="1081297" y="4199208"/>
            <a:ext cx="4791324" cy="1871611"/>
          </a:xfrm>
          <a:prstGeom prst="rect">
            <a:avLst/>
          </a:prstGeom>
        </p:spPr>
      </p:pic>
    </p:spTree>
    <p:extLst>
      <p:ext uri="{BB962C8B-B14F-4D97-AF65-F5344CB8AC3E}">
        <p14:creationId xmlns:p14="http://schemas.microsoft.com/office/powerpoint/2010/main" val="115272149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4" y="365125"/>
            <a:ext cx="8378529" cy="1027257"/>
          </a:xfrm>
        </p:spPr>
        <p:txBody>
          <a:bodyPr/>
          <a:lstStyle/>
          <a:p>
            <a:pPr algn="ctr"/>
            <a:r>
              <a:rPr lang="fa-IR" dirty="0" smtClean="0">
                <a:solidFill>
                  <a:srgbClr val="FF0000"/>
                </a:solidFill>
                <a:latin typeface="Rockwell" panose="02060603020205020403" pitchFamily="18" charset="0"/>
                <a:cs typeface="B Koodak" panose="00000700000000000000" pitchFamily="2" charset="-78"/>
              </a:rPr>
              <a:t>قانون اهم </a:t>
            </a:r>
            <a:endParaRPr lang="en-US" dirty="0">
              <a:solidFill>
                <a:srgbClr val="FF0000"/>
              </a:solidFill>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521284" y="1392382"/>
            <a:ext cx="8378529" cy="4351338"/>
          </a:xfrm>
        </p:spPr>
        <p:txBody>
          <a:bodyPr>
            <a:normAutofit/>
          </a:bodyPr>
          <a:lstStyle/>
          <a:p>
            <a:pPr algn="r" rtl="1"/>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قانون اهم یکی از مهم ترین قوانین در دنیای فیزیک است.</a:t>
            </a:r>
          </a:p>
          <a:p>
            <a:pPr algn="r" rtl="1"/>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این قانون توسط جرج اهم به ثبت رسیده و بنابر همین دلیل به نام اهم نامگذاری شده است.</a:t>
            </a:r>
          </a:p>
          <a:p>
            <a:pPr algn="r" rtl="1"/>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بر اساس این قانون روابط متفاوتی بین سه مورد جریان، ولتاژ و مقاومت وجود دارد به این صورت که</a:t>
            </a:r>
            <a:b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br>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در مدار الکتریکی جریان رابطه ای مستقیم با ولتاژ دارد.</a:t>
            </a:r>
          </a:p>
          <a:p>
            <a:pPr algn="r" rtl="1"/>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در عین حال رابطه ولتاژ با مقاومت موجود در مدار معکوس است.</a:t>
            </a:r>
          </a:p>
          <a:p>
            <a:pPr algn="r" rtl="1"/>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در یک جمله ساده تر باید بگوییم که ثبات ولتاژ در مدار الکتریکی شما باعث می شود که</a:t>
            </a:r>
            <a:b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br>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با افزایش مقاومت، جریان الکتریکی در مدار کمتر عبور کند.</a:t>
            </a:r>
          </a:p>
          <a:p>
            <a:pPr algn="r" rtl="1"/>
            <a:endParaRPr lang="en-US" sz="2400" b="1" dirty="0">
              <a:solidFill>
                <a:srgbClr val="00B05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B Koodak" panose="00000700000000000000" pitchFamily="2" charset="-78"/>
            </a:endParaRPr>
          </a:p>
        </p:txBody>
      </p:sp>
      <p:grpSp>
        <p:nvGrpSpPr>
          <p:cNvPr id="13" name="Group 12">
            <a:extLst>
              <a:ext uri="{FF2B5EF4-FFF2-40B4-BE49-F238E27FC236}">
                <a16:creationId xmlns="" xmlns:a16="http://schemas.microsoft.com/office/drawing/2014/main" id="{9C15E21A-C111-4D39-BB47-E83988E5A05E}"/>
              </a:ext>
              <a:ext uri="{C183D7F6-B498-43B3-948B-1728B52AA6E4}">
                <adec:decorative xmlns="" xmlns:adec="http://schemas.microsoft.com/office/drawing/2017/decorative" val="1"/>
              </a:ext>
            </a:extLst>
          </p:cNvPr>
          <p:cNvGrpSpPr/>
          <p:nvPr/>
        </p:nvGrpSpPr>
        <p:grpSpPr>
          <a:xfrm>
            <a:off x="9055676" y="0"/>
            <a:ext cx="3193475" cy="6954260"/>
            <a:chOff x="9055676" y="0"/>
            <a:chExt cx="3193475" cy="695426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Test tubes">
              <a:extLst>
                <a:ext uri="{FF2B5EF4-FFF2-40B4-BE49-F238E27FC236}">
                  <a16:creationId xmlns="" xmlns:a16="http://schemas.microsoft.com/office/drawing/2014/main" id="{57BD2CFA-105C-4606-859E-A8413C62B3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450534" y="4155643"/>
              <a:ext cx="2798617" cy="2798617"/>
            </a:xfrm>
            <a:prstGeom prst="rect">
              <a:avLst/>
            </a:prstGeom>
          </p:spPr>
        </p:pic>
      </p:grpSp>
    </p:spTree>
    <p:extLst>
      <p:ext uri="{BB962C8B-B14F-4D97-AF65-F5344CB8AC3E}">
        <p14:creationId xmlns:p14="http://schemas.microsoft.com/office/powerpoint/2010/main" val="85788954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2"/>
          <a:stretch>
            <a:fillRect/>
          </a:stretch>
        </p:blipFill>
        <p:spPr>
          <a:xfrm>
            <a:off x="84665" y="1564747"/>
            <a:ext cx="4270733" cy="2818684"/>
          </a:xfrm>
          <a:prstGeom prst="rect">
            <a:avLst/>
          </a:prstGeom>
        </p:spPr>
      </p:pic>
      <p:grpSp>
        <p:nvGrpSpPr>
          <p:cNvPr id="9" name="Group 8">
            <a:extLst>
              <a:ext uri="{FF2B5EF4-FFF2-40B4-BE49-F238E27FC236}">
                <a16:creationId xmlns=""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9186" y="0"/>
            <a:ext cx="3668917" cy="6941127"/>
            <a:chOff x="9009186" y="0"/>
            <a:chExt cx="3668917" cy="6941127"/>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 xmlns:a16="http://schemas.microsoft.com/office/drawing/2014/main" id="{4F58D0C9-D25F-4044-8F1B-4190E5A1BD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009186" y="3272210"/>
              <a:ext cx="3668917" cy="3668917"/>
            </a:xfrm>
            <a:prstGeom prst="rect">
              <a:avLst/>
            </a:prstGeom>
          </p:spPr>
        </p:pic>
      </p:grpSp>
      <p:sp>
        <p:nvSpPr>
          <p:cNvPr id="12" name="Title 11"/>
          <p:cNvSpPr>
            <a:spLocks noGrp="1"/>
          </p:cNvSpPr>
          <p:nvPr>
            <p:ph type="title"/>
          </p:nvPr>
        </p:nvSpPr>
        <p:spPr>
          <a:xfrm>
            <a:off x="-67734" y="119592"/>
            <a:ext cx="10515600" cy="1325563"/>
          </a:xfrm>
        </p:spPr>
        <p:txBody>
          <a:bodyPr/>
          <a:lstStyle/>
          <a:p>
            <a:pPr algn="ctr"/>
            <a:r>
              <a:rPr lang="fa-IR" dirty="0" smtClean="0">
                <a:solidFill>
                  <a:srgbClr val="FF0000"/>
                </a:solidFill>
                <a:cs typeface="B Koodak" panose="00000700000000000000" pitchFamily="2" charset="-78"/>
              </a:rPr>
              <a:t>فرمول قانون اهم </a:t>
            </a:r>
            <a:endParaRPr lang="en-US" dirty="0">
              <a:solidFill>
                <a:srgbClr val="FF0000"/>
              </a:solidFill>
              <a:cs typeface="B Koodak" panose="00000700000000000000" pitchFamily="2" charset="-78"/>
            </a:endParaRPr>
          </a:p>
        </p:txBody>
      </p:sp>
      <p:pic>
        <p:nvPicPr>
          <p:cNvPr id="15" name="Picture 14"/>
          <p:cNvPicPr>
            <a:picLocks noChangeAspect="1"/>
          </p:cNvPicPr>
          <p:nvPr/>
        </p:nvPicPr>
        <p:blipFill>
          <a:blip r:embed="rId5"/>
          <a:stretch>
            <a:fillRect/>
          </a:stretch>
        </p:blipFill>
        <p:spPr>
          <a:xfrm>
            <a:off x="3957884" y="4163666"/>
            <a:ext cx="4411065" cy="1886003"/>
          </a:xfrm>
          <a:prstGeom prst="rect">
            <a:avLst/>
          </a:prstGeom>
        </p:spPr>
      </p:pic>
    </p:spTree>
    <p:extLst>
      <p:ext uri="{BB962C8B-B14F-4D97-AF65-F5344CB8AC3E}">
        <p14:creationId xmlns:p14="http://schemas.microsoft.com/office/powerpoint/2010/main" val="2009736509"/>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AEA098C1-E19E-4D03-9A35-14569BC7C142}"/>
              </a:ext>
              <a:ext uri="{C183D7F6-B498-43B3-948B-1728B52AA6E4}">
                <adec:decorative xmlns="" xmlns:adec="http://schemas.microsoft.com/office/drawing/2017/decorative" val="1"/>
              </a:ext>
            </a:extLst>
          </p:cNvPr>
          <p:cNvGrpSpPr/>
          <p:nvPr/>
        </p:nvGrpSpPr>
        <p:grpSpPr>
          <a:xfrm>
            <a:off x="8899813" y="0"/>
            <a:ext cx="3884322" cy="6858000"/>
            <a:chOff x="8899813" y="0"/>
            <a:chExt cx="3884322" cy="685800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Graphic 12" descr="Beaker">
              <a:extLst>
                <a:ext uri="{FF2B5EF4-FFF2-40B4-BE49-F238E27FC236}">
                  <a16:creationId xmlns="" xmlns:a16="http://schemas.microsoft.com/office/drawing/2014/main" id="{BF2CC76A-FBA9-49E0-9F1C-2C5299495F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899813" y="2973678"/>
              <a:ext cx="3884322" cy="3884322"/>
            </a:xfrm>
            <a:prstGeom prst="rect">
              <a:avLst/>
            </a:prstGeom>
          </p:spPr>
        </p:pic>
      </p:grpSp>
      <p:pic>
        <p:nvPicPr>
          <p:cNvPr id="2" name="Picture 1"/>
          <p:cNvPicPr>
            <a:picLocks noChangeAspect="1"/>
          </p:cNvPicPr>
          <p:nvPr/>
        </p:nvPicPr>
        <p:blipFill>
          <a:blip r:embed="rId10"/>
          <a:stretch>
            <a:fillRect/>
          </a:stretch>
        </p:blipFill>
        <p:spPr>
          <a:xfrm>
            <a:off x="2257712" y="1292067"/>
            <a:ext cx="4930487" cy="4462091"/>
          </a:xfrm>
          <a:prstGeom prst="rect">
            <a:avLst/>
          </a:prstGeom>
        </p:spPr>
      </p:pic>
    </p:spTree>
    <p:extLst>
      <p:ext uri="{BB962C8B-B14F-4D97-AF65-F5344CB8AC3E}">
        <p14:creationId xmlns:p14="http://schemas.microsoft.com/office/powerpoint/2010/main" val="39735646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3730110" y="-87971"/>
            <a:ext cx="2418080" cy="1298099"/>
          </a:xfrm>
        </p:spPr>
        <p:txBody>
          <a:bodyPr/>
          <a:lstStyle/>
          <a:p>
            <a:pPr algn="r" rtl="1"/>
            <a:r>
              <a:rPr lang="fa-IR"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سخن پایانی</a:t>
            </a:r>
            <a:endParaRPr lang="en-US"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537140" y="1210128"/>
            <a:ext cx="8378529" cy="5058726"/>
          </a:xfrm>
        </p:spPr>
        <p:txBody>
          <a:bodyPr vert="horz" lIns="91440" tIns="45720" rIns="91440" bIns="45720" rtlCol="0" anchor="t">
            <a:normAutofit/>
          </a:bodyPr>
          <a:lstStyle/>
          <a:p>
            <a:pPr algn="r" rtl="1">
              <a:buFont typeface="Wingdings" panose="05000000000000000000" pitchFamily="2" charset="2"/>
              <a:buChar char="ü"/>
            </a:pPr>
            <a:r>
              <a:rPr lang="fa-IR" sz="2400" dirty="0" smtClean="0">
                <a:solidFill>
                  <a:srgbClr val="0A81A6"/>
                </a:solidFill>
                <a:effectLst>
                  <a:outerShdw blurRad="38100" dist="38100" dir="2700000" algn="tl">
                    <a:srgbClr val="000000">
                      <a:alpha val="43137"/>
                    </a:srgbClr>
                  </a:outerShdw>
                </a:effectLst>
                <a:latin typeface="Tahoma"/>
                <a:ea typeface="Tahoma"/>
                <a:cs typeface="B Koodak" panose="00000700000000000000" pitchFamily="2" charset="-78"/>
              </a:rPr>
              <a:t>  </a:t>
            </a:r>
            <a:r>
              <a:rPr lang="fa-IR" sz="2400" dirty="0" smtClean="0">
                <a:solidFill>
                  <a:srgbClr val="0070C0"/>
                </a:solidFill>
                <a:effectLst>
                  <a:outerShdw blurRad="38100" dist="38100" dir="2700000" algn="tl">
                    <a:srgbClr val="000000">
                      <a:alpha val="43137"/>
                    </a:srgbClr>
                  </a:outerShdw>
                </a:effectLst>
                <a:latin typeface="Tahoma"/>
                <a:ea typeface="Tahoma"/>
                <a:cs typeface="B Koodak" panose="00000700000000000000" pitchFamily="2" charset="-78"/>
              </a:rPr>
              <a:t>همان طور که دیدید ، الکتریسیته ، یکی از مباحث مهم در فیزیک کوانتوم است و خیلی مبحث پیشرفته ای است و ما در این ارائه ، فقط به جزء کوچکی از آن ، پرداختیم و همین بحث ها خودشان خیلی پیشرفته هستند مثلا مدار اتصال کوتاه و ... . الکتریسیته برای خودش دنیایی است و بحث های مختلفی دارد . پس امیدوارم بتوانیم در این بحث پیشرفت زیادی کنیم چرا که فیزیک یکی از علوم برتر در جهان است </a:t>
            </a:r>
          </a:p>
          <a:p>
            <a:pPr algn="r" rtl="1">
              <a:buFont typeface="Wingdings" panose="05000000000000000000" pitchFamily="2" charset="2"/>
              <a:buChar char="ü"/>
            </a:pPr>
            <a:endParaRPr lang="fa-IR" sz="2400" dirty="0" smtClean="0">
              <a:solidFill>
                <a:srgbClr val="0A81A6"/>
              </a:solidFill>
              <a:effectLst>
                <a:outerShdw blurRad="38100" dist="38100" dir="2700000" algn="tl">
                  <a:srgbClr val="000000">
                    <a:alpha val="43137"/>
                  </a:srgbClr>
                </a:outerShdw>
              </a:effectLst>
              <a:latin typeface="Tahoma"/>
              <a:ea typeface="Tahoma"/>
              <a:cs typeface="B Koodak" panose="00000700000000000000" pitchFamily="2" charset="-78"/>
            </a:endParaRPr>
          </a:p>
          <a:p>
            <a:pPr algn="r" rtl="1">
              <a:buFont typeface="Wingdings" panose="05000000000000000000" pitchFamily="2" charset="2"/>
              <a:buChar char="ü"/>
            </a:pPr>
            <a:r>
              <a:rPr lang="fa-IR" sz="3200" dirty="0" smtClean="0">
                <a:solidFill>
                  <a:srgbClr val="FF0000"/>
                </a:solidFill>
                <a:effectLst>
                  <a:outerShdw blurRad="38100" dist="38100" dir="2700000" algn="tl">
                    <a:srgbClr val="000000">
                      <a:alpha val="43137"/>
                    </a:srgbClr>
                  </a:outerShdw>
                </a:effectLst>
                <a:latin typeface="Tahoma"/>
                <a:ea typeface="Tahoma"/>
                <a:cs typeface="B Koodak" panose="00000700000000000000" pitchFamily="2" charset="-78"/>
              </a:rPr>
              <a:t>  امیدوارم از ارائه ما لذت برده باشید و برایتان مفید باشد </a:t>
            </a:r>
            <a:endParaRPr lang="en-US" sz="3200" dirty="0">
              <a:solidFill>
                <a:srgbClr val="FF0000"/>
              </a:solidFill>
              <a:effectLst>
                <a:outerShdw blurRad="38100" dist="38100" dir="2700000" algn="tl">
                  <a:srgbClr val="000000">
                    <a:alpha val="43137"/>
                  </a:srgbClr>
                </a:outerShdw>
              </a:effectLst>
              <a:latin typeface="Tahoma"/>
              <a:ea typeface="Tahoma"/>
              <a:cs typeface="B Koodak" panose="00000700000000000000" pitchFamily="2" charset="-78"/>
            </a:endParaRPr>
          </a:p>
        </p:txBody>
      </p:sp>
      <p:grpSp>
        <p:nvGrpSpPr>
          <p:cNvPr id="9" name="Group 8">
            <a:extLst>
              <a:ext uri="{FF2B5EF4-FFF2-40B4-BE49-F238E27FC236}">
                <a16:creationId xmlns=""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9186" y="0"/>
            <a:ext cx="3668917" cy="6941127"/>
            <a:chOff x="9009186" y="0"/>
            <a:chExt cx="3668917" cy="6941127"/>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9186" y="3272210"/>
              <a:ext cx="3668917" cy="3668917"/>
            </a:xfrm>
            <a:prstGeom prst="rect">
              <a:avLst/>
            </a:prstGeom>
          </p:spPr>
        </p:pic>
      </p:grpSp>
    </p:spTree>
    <p:extLst>
      <p:ext uri="{BB962C8B-B14F-4D97-AF65-F5344CB8AC3E}">
        <p14:creationId xmlns:p14="http://schemas.microsoft.com/office/powerpoint/2010/main" val="84699222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0" end="0"/>
                                            </p:txEl>
                                          </p:spTgt>
                                        </p:tgtEl>
                                        <p:attrNameLst>
                                          <p:attrName>ppt_h</p:attrName>
                                        </p:attrNameLst>
                                      </p:cBhvr>
                                      <p:tavLst>
                                        <p:tav tm="0">
                                          <p:val>
                                            <p:strVal val="#ppt_h"/>
                                          </p:val>
                                        </p:tav>
                                        <p:tav tm="100000">
                                          <p:val>
                                            <p:strVal val="#ppt_h"/>
                                          </p:val>
                                        </p:tav>
                                      </p:tavLst>
                                    </p:anim>
                                  </p:childTnLst>
                                </p:cTn>
                              </p:par>
                              <p:par>
                                <p:cTn id="16" presetID="45"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anim calcmode="lin" valueType="num">
                                      <p:cBhvr>
                                        <p:cTn id="19"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0"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 name="Graphic 14"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4417729" y="2244295"/>
            <a:ext cx="3194131" cy="3194131"/>
          </a:xfrm>
          <a:prstGeom prst="rect">
            <a:avLst/>
          </a:prstGeom>
        </p:spPr>
      </p:pic>
      <p:pic>
        <p:nvPicPr>
          <p:cNvPr id="11" name="Graphic 10" descr="Microscope">
            <a:extLst>
              <a:ext uri="{FF2B5EF4-FFF2-40B4-BE49-F238E27FC236}">
                <a16:creationId xmlns="" xmlns:a16="http://schemas.microsoft.com/office/drawing/2014/main" id="{3CB00449-E308-4DF3-9CFD-9A7D30B67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338607" flipH="1">
            <a:off x="-587261" y="1663257"/>
            <a:ext cx="2684499" cy="2684499"/>
          </a:xfrm>
          <a:prstGeom prst="rect">
            <a:avLst/>
          </a:prstGeom>
        </p:spPr>
      </p:pic>
      <p:pic>
        <p:nvPicPr>
          <p:cNvPr id="13" name="Graphic 12" descr="Test tubes">
            <a:extLst>
              <a:ext uri="{FF2B5EF4-FFF2-40B4-BE49-F238E27FC236}">
                <a16:creationId xmlns="" xmlns:a16="http://schemas.microsoft.com/office/drawing/2014/main" id="{6A56DF0C-1331-406E-AEE6-06E0E59FB9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1078969">
            <a:off x="1920309" y="4797205"/>
            <a:ext cx="2453456" cy="2453456"/>
          </a:xfrm>
          <a:prstGeom prst="rect">
            <a:avLst/>
          </a:prstGeom>
        </p:spPr>
      </p:pic>
      <p:pic>
        <p:nvPicPr>
          <p:cNvPr id="7" name="Graphic 6" descr="Beaker">
            <a:extLst>
              <a:ext uri="{FF2B5EF4-FFF2-40B4-BE49-F238E27FC236}">
                <a16:creationId xmlns="" xmlns:a16="http://schemas.microsoft.com/office/drawing/2014/main" id="{88D22565-F42F-439B-A6A4-CF161165E6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1213697">
            <a:off x="-491837" y="3688628"/>
            <a:ext cx="3245427" cy="3245427"/>
          </a:xfrm>
          <a:prstGeom prst="rect">
            <a:avLst/>
          </a:prstGeom>
        </p:spPr>
      </p:pic>
      <p:pic>
        <p:nvPicPr>
          <p:cNvPr id="9" name="Graphic 8" descr="Flask">
            <a:extLst>
              <a:ext uri="{FF2B5EF4-FFF2-40B4-BE49-F238E27FC236}">
                <a16:creationId xmlns="" xmlns:a16="http://schemas.microsoft.com/office/drawing/2014/main" id="{B46E3E84-D1E6-4422-AA93-3EE98A821B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rot="20451125">
            <a:off x="8514237" y="-118161"/>
            <a:ext cx="3005286" cy="3005286"/>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rot="20520790">
            <a:off x="10917677" y="783939"/>
            <a:ext cx="1488402" cy="1488402"/>
          </a:xfrm>
          <a:prstGeom prst="rect">
            <a:avLst/>
          </a:prstGeom>
        </p:spPr>
      </p:pic>
      <p:sp>
        <p:nvSpPr>
          <p:cNvPr id="6" name="TextBox 5"/>
          <p:cNvSpPr txBox="1"/>
          <p:nvPr/>
        </p:nvSpPr>
        <p:spPr>
          <a:xfrm rot="560129">
            <a:off x="4812131" y="3487417"/>
            <a:ext cx="2405329" cy="707886"/>
          </a:xfrm>
          <a:prstGeom prst="rect">
            <a:avLst/>
          </a:prstGeom>
          <a:noFill/>
        </p:spPr>
        <p:txBody>
          <a:bodyPr wrap="square" rtlCol="0">
            <a:spAutoFit/>
          </a:bodyPr>
          <a:lstStyle/>
          <a:p>
            <a:pPr algn="ctr"/>
            <a:r>
              <a:rPr lang="fa-IR" sz="4000" dirty="0" smtClean="0">
                <a:solidFill>
                  <a:srgbClr val="FFD347"/>
                </a:solidFill>
                <a:cs typeface="B Koodak" panose="00000700000000000000" pitchFamily="2" charset="-78"/>
              </a:rPr>
              <a:t>پایان</a:t>
            </a:r>
            <a:endParaRPr lang="en-US" sz="4000" dirty="0">
              <a:solidFill>
                <a:srgbClr val="FFD347"/>
              </a:solidFill>
              <a:cs typeface="B Koodak" panose="00000700000000000000" pitchFamily="2" charset="-78"/>
            </a:endParaRPr>
          </a:p>
        </p:txBody>
      </p:sp>
    </p:spTree>
    <p:extLst>
      <p:ext uri="{BB962C8B-B14F-4D97-AF65-F5344CB8AC3E}">
        <p14:creationId xmlns:p14="http://schemas.microsoft.com/office/powerpoint/2010/main" val="38893135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2272717" y="0"/>
            <a:ext cx="8358557" cy="1298099"/>
          </a:xfrm>
        </p:spPr>
        <p:txBody>
          <a:bodyPr/>
          <a:lstStyle/>
          <a:p>
            <a:pPr algn="r" rtl="1"/>
            <a:r>
              <a:rPr lang="en-US" b="1" dirty="0" err="1"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مدارها</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427669" y="1298099"/>
            <a:ext cx="8378529" cy="4351338"/>
          </a:xfrm>
        </p:spPr>
        <p:txBody>
          <a:bodyPr vert="horz" lIns="91440" tIns="45720" rIns="91440" bIns="45720" rtlCol="0" anchor="t">
            <a:normAutofit/>
          </a:bodyPr>
          <a:lstStyle/>
          <a:p>
            <a:pPr algn="r" rtl="1"/>
            <a:endParaRPr lang="en-US" sz="2400" b="1" dirty="0" smtClean="0">
              <a:solidFill>
                <a:schemeClr val="accent5">
                  <a:lumMod val="50000"/>
                </a:schemeClr>
              </a:solidFill>
              <a:effectLst>
                <a:outerShdw blurRad="38100" dist="38100" dir="2700000" algn="tl">
                  <a:srgbClr val="000000">
                    <a:alpha val="43137"/>
                  </a:srgbClr>
                </a:outerShdw>
              </a:effectLst>
              <a:latin typeface="Tahoma"/>
              <a:ea typeface="Tahoma"/>
              <a:cs typeface="B Koodak" panose="00000700000000000000" pitchFamily="2" charset="-78"/>
            </a:endParaRPr>
          </a:p>
          <a:p>
            <a:pPr algn="r" rtl="1">
              <a:buFont typeface="Wingdings" panose="05000000000000000000" pitchFamily="2" charset="2"/>
              <a:buChar char="ü"/>
            </a:pPr>
            <a:r>
              <a:rPr lang="en-US" sz="2400" b="1" dirty="0" smtClean="0">
                <a:solidFill>
                  <a:schemeClr val="accent5">
                    <a:lumMod val="50000"/>
                  </a:schemeClr>
                </a:solidFill>
                <a:effectLst>
                  <a:outerShdw blurRad="38100" dist="38100" dir="2700000" algn="tl">
                    <a:srgbClr val="000000">
                      <a:alpha val="43137"/>
                    </a:srgbClr>
                  </a:outerShdw>
                </a:effectLst>
                <a:latin typeface="Tahoma"/>
                <a:ea typeface="Tahoma"/>
                <a:cs typeface="B Koodak" panose="00000700000000000000" pitchFamily="2" charset="-78"/>
              </a:rPr>
              <a:t>  </a:t>
            </a:r>
            <a:r>
              <a:rPr lang="fa-IR" sz="2400" b="1" dirty="0" smtClean="0">
                <a:solidFill>
                  <a:schemeClr val="accent5">
                    <a:lumMod val="50000"/>
                  </a:schemeClr>
                </a:solidFill>
                <a:effectLst>
                  <a:outerShdw blurRad="38100" dist="38100" dir="2700000" algn="tl">
                    <a:srgbClr val="000000">
                      <a:alpha val="43137"/>
                    </a:srgbClr>
                  </a:outerShdw>
                </a:effectLst>
                <a:latin typeface="Tahoma"/>
                <a:ea typeface="Tahoma"/>
                <a:cs typeface="B Koodak" panose="00000700000000000000" pitchFamily="2" charset="-78"/>
              </a:rPr>
              <a:t>مدار </a:t>
            </a:r>
            <a:r>
              <a:rPr lang="fa-IR" sz="2400" b="1" dirty="0">
                <a:solidFill>
                  <a:schemeClr val="accent5">
                    <a:lumMod val="50000"/>
                  </a:schemeClr>
                </a:solidFill>
                <a:effectLst>
                  <a:outerShdw blurRad="38100" dist="38100" dir="2700000" algn="tl">
                    <a:srgbClr val="000000">
                      <a:alpha val="43137"/>
                    </a:srgbClr>
                  </a:outerShdw>
                </a:effectLst>
                <a:latin typeface="Tahoma"/>
                <a:ea typeface="Tahoma"/>
                <a:cs typeface="B Koodak" panose="00000700000000000000" pitchFamily="2" charset="-78"/>
              </a:rPr>
              <a:t>به معنای هر بستر و مسیری است که می‌تواند جریان الکتریکی را از خود عبور دهد. به بیان بهتر، مدارها می‌توانند ساختاری از رساناها و عناصر نیمه هادی و نیمه رسانا باشند که مسیر عبور جریان الکتریکی تعریف می‌شوند.</a:t>
            </a:r>
          </a:p>
          <a:p>
            <a:pPr algn="r" rtl="1"/>
            <a:endParaRPr lang="fa-IR" sz="2400" b="1" dirty="0">
              <a:solidFill>
                <a:schemeClr val="accent5">
                  <a:lumMod val="50000"/>
                </a:schemeClr>
              </a:solidFill>
              <a:effectLst>
                <a:outerShdw blurRad="38100" dist="38100" dir="2700000" algn="tl">
                  <a:srgbClr val="000000">
                    <a:alpha val="43137"/>
                  </a:srgbClr>
                </a:outerShdw>
              </a:effectLst>
              <a:latin typeface="Tahoma"/>
              <a:ea typeface="Tahoma"/>
              <a:cs typeface="B Koodak" panose="00000700000000000000" pitchFamily="2" charset="-78"/>
            </a:endParaRPr>
          </a:p>
          <a:p>
            <a:pPr algn="r" rtl="1">
              <a:buFont typeface="Wingdings" panose="05000000000000000000" pitchFamily="2" charset="2"/>
              <a:buChar char="ü"/>
            </a:pPr>
            <a:r>
              <a:rPr lang="fa-IR" sz="2400" b="1" dirty="0">
                <a:solidFill>
                  <a:schemeClr val="accent5">
                    <a:lumMod val="50000"/>
                  </a:schemeClr>
                </a:solidFill>
                <a:effectLst>
                  <a:outerShdw blurRad="38100" dist="38100" dir="2700000" algn="tl">
                    <a:srgbClr val="000000">
                      <a:alpha val="43137"/>
                    </a:srgbClr>
                  </a:outerShdw>
                </a:effectLst>
                <a:latin typeface="Tahoma"/>
                <a:ea typeface="Tahoma"/>
                <a:cs typeface="B Koodak" panose="00000700000000000000" pitchFamily="2" charset="-78"/>
              </a:rPr>
              <a:t>از لحاظ ساختمان، مدارهای الکتریکی ساختاری هستند که از کنار هم قرار گرفتن افزاره‌های الکتریکی غیرفعال (نظیر خازن، لامپ و …) یا افزاره‌های الکتریکی فعال (نظیر ترانزیستور، دیود و … ) یا ترکیبی از دو حالت فعال و غیرفعال تشکیل می‌شوند. اگر عناصری که در مدار قرار گیرند، الکتریکی باشند این مدار را “مدار الکتریکی” نام‌گذاری می‌کنیم اما اگر این عناصر شامل قطعات الکترونیکی هم باشند، مدار را “الکترونیکی” می‌نامیم.</a:t>
            </a:r>
            <a:endParaRPr lang="en-US" sz="2400" b="1" dirty="0">
              <a:solidFill>
                <a:schemeClr val="accent5">
                  <a:lumMod val="50000"/>
                </a:schemeClr>
              </a:solidFill>
              <a:effectLst>
                <a:outerShdw blurRad="38100" dist="38100" dir="2700000" algn="tl">
                  <a:srgbClr val="000000">
                    <a:alpha val="43137"/>
                  </a:srgbClr>
                </a:outerShdw>
              </a:effectLst>
              <a:latin typeface="Tahoma"/>
              <a:ea typeface="Tahoma"/>
              <a:cs typeface="B Koodak" panose="00000700000000000000" pitchFamily="2" charset="-78"/>
            </a:endParaRPr>
          </a:p>
        </p:txBody>
      </p:sp>
      <p:grpSp>
        <p:nvGrpSpPr>
          <p:cNvPr id="9" name="Group 8">
            <a:extLst>
              <a:ext uri="{FF2B5EF4-FFF2-40B4-BE49-F238E27FC236}">
                <a16:creationId xmlns="" xmlns:a16="http://schemas.microsoft.com/office/drawing/2014/main" id="{798EA88B-C439-4F17-9585-820972CE0BA5}"/>
              </a:ext>
              <a:ext uri="{C183D7F6-B498-43B3-948B-1728B52AA6E4}">
                <adec:decorative xmlns="" xmlns:adec="http://schemas.microsoft.com/office/drawing/2017/decorative" val="1"/>
              </a:ext>
            </a:extLst>
          </p:cNvPr>
          <p:cNvGrpSpPr/>
          <p:nvPr/>
        </p:nvGrpSpPr>
        <p:grpSpPr>
          <a:xfrm>
            <a:off x="9009186" y="0"/>
            <a:ext cx="3668917" cy="6941127"/>
            <a:chOff x="9009186" y="0"/>
            <a:chExt cx="3668917" cy="6941127"/>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009186" y="3272210"/>
              <a:ext cx="3668917" cy="3668917"/>
            </a:xfrm>
            <a:prstGeom prst="rect">
              <a:avLst/>
            </a:prstGeom>
          </p:spPr>
        </p:pic>
      </p:grpSp>
    </p:spTree>
    <p:extLst>
      <p:ext uri="{BB962C8B-B14F-4D97-AF65-F5344CB8AC3E}">
        <p14:creationId xmlns:p14="http://schemas.microsoft.com/office/powerpoint/2010/main" val="249049914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9C15E21A-C111-4D39-BB47-E83988E5A05E}"/>
              </a:ext>
              <a:ext uri="{C183D7F6-B498-43B3-948B-1728B52AA6E4}">
                <adec:decorative xmlns="" xmlns:adec="http://schemas.microsoft.com/office/drawing/2017/decorative" val="1"/>
              </a:ext>
            </a:extLst>
          </p:cNvPr>
          <p:cNvGrpSpPr/>
          <p:nvPr/>
        </p:nvGrpSpPr>
        <p:grpSpPr>
          <a:xfrm>
            <a:off x="9055676" y="0"/>
            <a:ext cx="3193475" cy="6954260"/>
            <a:chOff x="9055676" y="0"/>
            <a:chExt cx="3193475" cy="695426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Test tubes">
              <a:extLst>
                <a:ext uri="{FF2B5EF4-FFF2-40B4-BE49-F238E27FC236}">
                  <a16:creationId xmlns="" xmlns:a16="http://schemas.microsoft.com/office/drawing/2014/main" id="{57BD2CFA-105C-4606-859E-A8413C62B3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450534" y="4155643"/>
              <a:ext cx="2798617" cy="2798617"/>
            </a:xfrm>
            <a:prstGeom prst="rect">
              <a:avLst/>
            </a:prstGeom>
          </p:spPr>
        </p:pic>
      </p:grpSp>
      <p:pic>
        <p:nvPicPr>
          <p:cNvPr id="16" name="Content Placeholder 1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954744" y="1823585"/>
            <a:ext cx="5181600" cy="3834384"/>
          </a:xfrm>
        </p:spPr>
      </p:pic>
    </p:spTree>
    <p:extLst>
      <p:ext uri="{BB962C8B-B14F-4D97-AF65-F5344CB8AC3E}">
        <p14:creationId xmlns:p14="http://schemas.microsoft.com/office/powerpoint/2010/main" val="295497912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4" y="536575"/>
            <a:ext cx="8378529" cy="1027257"/>
          </a:xfrm>
        </p:spPr>
        <p:txBody>
          <a:bodyPr/>
          <a:lstStyle/>
          <a:p>
            <a:pPr algn="ct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اجزای مدار</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grpSp>
        <p:nvGrpSpPr>
          <p:cNvPr id="9" name="Group 8">
            <a:extLst>
              <a:ext uri="{FF2B5EF4-FFF2-40B4-BE49-F238E27FC236}">
                <a16:creationId xmlns="" xmlns:a16="http://schemas.microsoft.com/office/drawing/2014/main" id="{AEA098C1-E19E-4D03-9A35-14569BC7C142}"/>
              </a:ext>
              <a:ext uri="{C183D7F6-B498-43B3-948B-1728B52AA6E4}">
                <adec:decorative xmlns="" xmlns:adec="http://schemas.microsoft.com/office/drawing/2017/decorative" val="1"/>
              </a:ext>
            </a:extLst>
          </p:cNvPr>
          <p:cNvGrpSpPr/>
          <p:nvPr/>
        </p:nvGrpSpPr>
        <p:grpSpPr>
          <a:xfrm>
            <a:off x="8899813" y="0"/>
            <a:ext cx="3884322" cy="6858000"/>
            <a:chOff x="8899813" y="0"/>
            <a:chExt cx="3884322" cy="685800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Graphic 12" descr="Beaker">
              <a:extLst>
                <a:ext uri="{FF2B5EF4-FFF2-40B4-BE49-F238E27FC236}">
                  <a16:creationId xmlns="" xmlns:a16="http://schemas.microsoft.com/office/drawing/2014/main" id="{BF2CC76A-FBA9-49E0-9F1C-2C5299495F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899813" y="2973678"/>
              <a:ext cx="3884322" cy="3884322"/>
            </a:xfrm>
            <a:prstGeom prst="rect">
              <a:avLst/>
            </a:prstGeom>
          </p:spPr>
        </p:pic>
      </p:grpSp>
      <p:sp>
        <p:nvSpPr>
          <p:cNvPr id="15" name="TextBox 14"/>
          <p:cNvSpPr txBox="1"/>
          <p:nvPr/>
        </p:nvSpPr>
        <p:spPr>
          <a:xfrm>
            <a:off x="2599267" y="1997839"/>
            <a:ext cx="5960533" cy="2923877"/>
          </a:xfrm>
          <a:prstGeom prst="rect">
            <a:avLst/>
          </a:prstGeom>
          <a:noFill/>
        </p:spPr>
        <p:txBody>
          <a:bodyPr wrap="square" rtlCol="0">
            <a:spAutoFit/>
          </a:bodyPr>
          <a:lstStyle/>
          <a:p>
            <a:pPr algn="r" fontAlgn="base"/>
            <a:r>
              <a:rPr lang="fa-IR" sz="2400" b="1" dirty="0">
                <a:solidFill>
                  <a:srgbClr val="00B050"/>
                </a:solidFill>
                <a:effectLst>
                  <a:outerShdw blurRad="38100" dist="38100" dir="2700000" algn="tl">
                    <a:srgbClr val="000000">
                      <a:alpha val="43137"/>
                    </a:srgbClr>
                  </a:outerShdw>
                </a:effectLst>
                <a:cs typeface="B Koodak" panose="00000700000000000000" pitchFamily="2" charset="-78"/>
              </a:rPr>
              <a:t>به طور کلی هر مدار از چهار بخش اصلی تشکیل </a:t>
            </a:r>
            <a:r>
              <a:rPr lang="fa-IR" sz="2400" b="1" dirty="0" smtClean="0">
                <a:solidFill>
                  <a:srgbClr val="00B050"/>
                </a:solidFill>
                <a:effectLst>
                  <a:outerShdw blurRad="38100" dist="38100" dir="2700000" algn="tl">
                    <a:srgbClr val="000000">
                      <a:alpha val="43137"/>
                    </a:srgbClr>
                  </a:outerShdw>
                </a:effectLst>
                <a:cs typeface="B Koodak" panose="00000700000000000000" pitchFamily="2" charset="-78"/>
              </a:rPr>
              <a:t>می‌شود:</a:t>
            </a:r>
          </a:p>
          <a:p>
            <a:pPr algn="r" fontAlgn="base"/>
            <a:endParaRPr lang="fa-IR" sz="2000" b="1" dirty="0">
              <a:effectLst>
                <a:outerShdw blurRad="38100" dist="38100" dir="2700000" algn="tl">
                  <a:srgbClr val="000000">
                    <a:alpha val="43137"/>
                  </a:srgbClr>
                </a:outerShdw>
              </a:effectLst>
              <a:cs typeface="B Koodak" panose="00000700000000000000" pitchFamily="2" charset="-78"/>
            </a:endParaRPr>
          </a:p>
          <a:p>
            <a:pPr algn="r" fontAlgn="base"/>
            <a:r>
              <a:rPr lang="fa-IR" sz="2000" b="1" dirty="0">
                <a:solidFill>
                  <a:srgbClr val="0070C0"/>
                </a:solidFill>
                <a:effectLst>
                  <a:outerShdw blurRad="38100" dist="38100" dir="2700000" algn="tl">
                    <a:srgbClr val="000000">
                      <a:alpha val="43137"/>
                    </a:srgbClr>
                  </a:outerShdw>
                </a:effectLst>
                <a:cs typeface="B Koodak" panose="00000700000000000000" pitchFamily="2" charset="-78"/>
              </a:rPr>
              <a:t>۱- منبع </a:t>
            </a:r>
            <a:r>
              <a:rPr lang="fa-IR" sz="2000" b="1" dirty="0" smtClean="0">
                <a:solidFill>
                  <a:srgbClr val="0070C0"/>
                </a:solidFill>
                <a:effectLst>
                  <a:outerShdw blurRad="38100" dist="38100" dir="2700000" algn="tl">
                    <a:srgbClr val="000000">
                      <a:alpha val="43137"/>
                    </a:srgbClr>
                  </a:outerShdw>
                </a:effectLst>
                <a:cs typeface="B Koodak" panose="00000700000000000000" pitchFamily="2" charset="-78"/>
              </a:rPr>
              <a:t>تغذیه</a:t>
            </a:r>
          </a:p>
          <a:p>
            <a:pPr algn="r" fontAlgn="base"/>
            <a:endParaRPr lang="fa-IR" sz="2000" b="1" dirty="0" smtClean="0">
              <a:effectLst>
                <a:outerShdw blurRad="38100" dist="38100" dir="2700000" algn="tl">
                  <a:srgbClr val="000000">
                    <a:alpha val="43137"/>
                  </a:srgbClr>
                </a:outerShdw>
              </a:effectLst>
              <a:cs typeface="B Koodak" panose="00000700000000000000" pitchFamily="2" charset="-78"/>
            </a:endParaRPr>
          </a:p>
          <a:p>
            <a:pPr algn="r" fontAlgn="base"/>
            <a:r>
              <a:rPr lang="fa-IR" sz="2000" b="1" dirty="0" smtClean="0">
                <a:solidFill>
                  <a:schemeClr val="accent4">
                    <a:lumMod val="50000"/>
                  </a:schemeClr>
                </a:solidFill>
                <a:effectLst>
                  <a:outerShdw blurRad="38100" dist="38100" dir="2700000" algn="tl">
                    <a:srgbClr val="000000">
                      <a:alpha val="43137"/>
                    </a:srgbClr>
                  </a:outerShdw>
                </a:effectLst>
                <a:cs typeface="B Koodak" panose="00000700000000000000" pitchFamily="2" charset="-78"/>
              </a:rPr>
              <a:t>۲- </a:t>
            </a:r>
            <a:r>
              <a:rPr lang="fa-IR" sz="2000" b="1" dirty="0">
                <a:solidFill>
                  <a:schemeClr val="accent4">
                    <a:lumMod val="50000"/>
                  </a:schemeClr>
                </a:solidFill>
                <a:effectLst>
                  <a:outerShdw blurRad="38100" dist="38100" dir="2700000" algn="tl">
                    <a:srgbClr val="000000">
                      <a:alpha val="43137"/>
                    </a:srgbClr>
                  </a:outerShdw>
                </a:effectLst>
                <a:cs typeface="B Koodak" panose="00000700000000000000" pitchFamily="2" charset="-78"/>
              </a:rPr>
              <a:t>سیم‌های </a:t>
            </a:r>
            <a:r>
              <a:rPr lang="fa-IR" sz="2000" b="1" dirty="0" smtClean="0">
                <a:solidFill>
                  <a:schemeClr val="accent4">
                    <a:lumMod val="50000"/>
                  </a:schemeClr>
                </a:solidFill>
                <a:effectLst>
                  <a:outerShdw blurRad="38100" dist="38100" dir="2700000" algn="tl">
                    <a:srgbClr val="000000">
                      <a:alpha val="43137"/>
                    </a:srgbClr>
                  </a:outerShdw>
                </a:effectLst>
                <a:cs typeface="B Koodak" panose="00000700000000000000" pitchFamily="2" charset="-78"/>
              </a:rPr>
              <a:t>رابط:</a:t>
            </a:r>
          </a:p>
          <a:p>
            <a:pPr algn="r" fontAlgn="base"/>
            <a:endParaRPr lang="fa-IR" sz="2000" b="1" dirty="0" smtClean="0">
              <a:effectLst>
                <a:outerShdw blurRad="38100" dist="38100" dir="2700000" algn="tl">
                  <a:srgbClr val="000000">
                    <a:alpha val="43137"/>
                  </a:srgbClr>
                </a:outerShdw>
              </a:effectLst>
              <a:cs typeface="B Koodak" panose="00000700000000000000" pitchFamily="2" charset="-78"/>
            </a:endParaRPr>
          </a:p>
          <a:p>
            <a:pPr algn="r" fontAlgn="base"/>
            <a:r>
              <a:rPr lang="fa-IR" sz="2000" b="1" dirty="0" smtClean="0">
                <a:solidFill>
                  <a:srgbClr val="FF0000"/>
                </a:solidFill>
                <a:effectLst>
                  <a:outerShdw blurRad="38100" dist="38100" dir="2700000" algn="tl">
                    <a:srgbClr val="000000">
                      <a:alpha val="43137"/>
                    </a:srgbClr>
                  </a:outerShdw>
                </a:effectLst>
                <a:cs typeface="B Koodak" panose="00000700000000000000" pitchFamily="2" charset="-78"/>
              </a:rPr>
              <a:t>۳- مصرف‌گر یا بار:</a:t>
            </a:r>
          </a:p>
          <a:p>
            <a:pPr algn="r" fontAlgn="base"/>
            <a:endParaRPr lang="fa-IR" sz="2000" b="1" dirty="0">
              <a:effectLst>
                <a:outerShdw blurRad="38100" dist="38100" dir="2700000" algn="tl">
                  <a:srgbClr val="000000">
                    <a:alpha val="43137"/>
                  </a:srgbClr>
                </a:outerShdw>
              </a:effectLst>
              <a:cs typeface="B Koodak" panose="00000700000000000000" pitchFamily="2" charset="-78"/>
            </a:endParaRPr>
          </a:p>
          <a:p>
            <a:pPr algn="r" fontAlgn="base"/>
            <a:r>
              <a:rPr lang="fa-IR" sz="2000" b="1" dirty="0">
                <a:solidFill>
                  <a:srgbClr val="7030A0"/>
                </a:solidFill>
                <a:effectLst>
                  <a:outerShdw blurRad="38100" dist="38100" dir="2700000" algn="tl">
                    <a:srgbClr val="000000">
                      <a:alpha val="43137"/>
                    </a:srgbClr>
                  </a:outerShdw>
                </a:effectLst>
                <a:cs typeface="B Koodak" panose="00000700000000000000" pitchFamily="2" charset="-78"/>
              </a:rPr>
              <a:t>۴- افزاره‌های </a:t>
            </a:r>
            <a:r>
              <a:rPr lang="fa-IR" sz="2000" b="1" dirty="0" smtClean="0">
                <a:solidFill>
                  <a:srgbClr val="7030A0"/>
                </a:solidFill>
                <a:effectLst>
                  <a:outerShdw blurRad="38100" dist="38100" dir="2700000" algn="tl">
                    <a:srgbClr val="000000">
                      <a:alpha val="43137"/>
                    </a:srgbClr>
                  </a:outerShdw>
                </a:effectLst>
                <a:cs typeface="B Koodak" panose="00000700000000000000" pitchFamily="2" charset="-78"/>
              </a:rPr>
              <a:t>مداری</a:t>
            </a:r>
            <a:endParaRPr lang="fa-IR" sz="2000" b="1" dirty="0">
              <a:solidFill>
                <a:srgbClr val="7030A0"/>
              </a:solidFill>
              <a:effectLst>
                <a:outerShdw blurRad="38100" dist="38100" dir="2700000" algn="tl">
                  <a:srgbClr val="000000">
                    <a:alpha val="43137"/>
                  </a:srgbClr>
                </a:outerShdw>
              </a:effectLst>
              <a:cs typeface="B Koodak" panose="00000700000000000000" pitchFamily="2" charset="-78"/>
            </a:endParaRPr>
          </a:p>
        </p:txBody>
      </p:sp>
    </p:spTree>
    <p:extLst>
      <p:ext uri="{BB962C8B-B14F-4D97-AF65-F5344CB8AC3E}">
        <p14:creationId xmlns:p14="http://schemas.microsoft.com/office/powerpoint/2010/main" val="126580059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 calcmode="lin" valueType="num">
                                      <p:cBhvr additive="base">
                                        <p:cTn id="25" dur="500" fill="hold"/>
                                        <p:tgtEl>
                                          <p:spTgt spid="15">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anim calcmode="lin" valueType="num">
                                      <p:cBhvr additive="base">
                                        <p:cTn id="31" dur="500" fill="hold"/>
                                        <p:tgtEl>
                                          <p:spTgt spid="15">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15">
                                            <p:txEl>
                                              <p:pRg st="8" end="8"/>
                                            </p:txEl>
                                          </p:spTgt>
                                        </p:tgtEl>
                                        <p:attrNameLst>
                                          <p:attrName>style.visibility</p:attrName>
                                        </p:attrNameLst>
                                      </p:cBhvr>
                                      <p:to>
                                        <p:strVal val="visible"/>
                                      </p:to>
                                    </p:set>
                                    <p:anim calcmode="lin" valueType="num">
                                      <p:cBhvr additive="base">
                                        <p:cTn id="37" dur="500" fill="hold"/>
                                        <p:tgtEl>
                                          <p:spTgt spid="15">
                                            <p:txEl>
                                              <p:pRg st="8" end="8"/>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3" y="96966"/>
            <a:ext cx="8378529" cy="1027257"/>
          </a:xfrm>
        </p:spPr>
        <p:txBody>
          <a:bodyPr/>
          <a:lstStyle/>
          <a:p>
            <a:pPr algn="ct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منبع تغذیه ( باطری ) </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grpSp>
        <p:nvGrpSpPr>
          <p:cNvPr id="26" name="Group 25">
            <a:extLst>
              <a:ext uri="{FF2B5EF4-FFF2-40B4-BE49-F238E27FC236}">
                <a16:creationId xmlns="" xmlns:a16="http://schemas.microsoft.com/office/drawing/2014/main" id="{FAE49640-1F41-49EF-9DE6-5B8BD818E7D5}"/>
              </a:ext>
              <a:ext uri="{C183D7F6-B498-43B3-948B-1728B52AA6E4}">
                <adec:decorative xmlns="" xmlns:adec="http://schemas.microsoft.com/office/drawing/2017/decorative" val="1"/>
              </a:ext>
            </a:extLst>
          </p:cNvPr>
          <p:cNvGrpSpPr/>
          <p:nvPr/>
        </p:nvGrpSpPr>
        <p:grpSpPr>
          <a:xfrm>
            <a:off x="9055676" y="0"/>
            <a:ext cx="3136324" cy="7050231"/>
            <a:chOff x="9055676" y="0"/>
            <a:chExt cx="3136324" cy="7050231"/>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Shirt">
              <a:extLst>
                <a:ext uri="{FF2B5EF4-FFF2-40B4-BE49-F238E27FC236}">
                  <a16:creationId xmlns="" xmlns:a16="http://schemas.microsoft.com/office/drawing/2014/main" id="{D0B86988-B817-439D-A6A5-180647268C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20887424">
              <a:off x="9541289" y="4083626"/>
              <a:ext cx="1951759" cy="1951759"/>
            </a:xfrm>
            <a:prstGeom prst="rect">
              <a:avLst/>
            </a:prstGeom>
          </p:spPr>
        </p:pic>
        <p:pic>
          <p:nvPicPr>
            <p:cNvPr id="14" name="Graphic 13" descr="Glasses">
              <a:extLst>
                <a:ext uri="{FF2B5EF4-FFF2-40B4-BE49-F238E27FC236}">
                  <a16:creationId xmlns="" xmlns:a16="http://schemas.microsoft.com/office/drawing/2014/main" id="{92AEA3DE-CFDD-499C-B6AD-99345EA1CE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795024">
              <a:off x="11018693" y="3451676"/>
              <a:ext cx="1034563" cy="1034563"/>
            </a:xfrm>
            <a:prstGeom prst="rect">
              <a:avLst/>
            </a:prstGeom>
          </p:spPr>
        </p:pic>
        <p:pic>
          <p:nvPicPr>
            <p:cNvPr id="16" name="Graphic 15" descr="Boot">
              <a:extLst>
                <a:ext uri="{FF2B5EF4-FFF2-40B4-BE49-F238E27FC236}">
                  <a16:creationId xmlns="" xmlns:a16="http://schemas.microsoft.com/office/drawing/2014/main" id="{BDFF0140-1CC8-4F76-B83E-EFC26BF594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697835" y="5595504"/>
              <a:ext cx="1454727" cy="1454727"/>
            </a:xfrm>
            <a:prstGeom prst="rect">
              <a:avLst/>
            </a:prstGeom>
          </p:spPr>
        </p:pic>
      </p:grpSp>
      <p:sp>
        <p:nvSpPr>
          <p:cNvPr id="27" name="TextBox 26"/>
          <p:cNvSpPr txBox="1"/>
          <p:nvPr/>
        </p:nvSpPr>
        <p:spPr>
          <a:xfrm>
            <a:off x="1046425" y="1213252"/>
            <a:ext cx="7690451" cy="2800767"/>
          </a:xfrm>
          <a:prstGeom prst="rect">
            <a:avLst/>
          </a:prstGeom>
          <a:noFill/>
        </p:spPr>
        <p:txBody>
          <a:bodyPr wrap="square" rtlCol="0">
            <a:spAutoFit/>
          </a:bodyPr>
          <a:lstStyle/>
          <a:p>
            <a:pPr marL="342900" indent="-342900" algn="l" rtl="1">
              <a:buFont typeface="Wingdings" panose="05000000000000000000" pitchFamily="2" charset="2"/>
              <a:buChar char="ü"/>
            </a:pPr>
            <a:r>
              <a:rPr lang="fa-IR" sz="2400" dirty="0" smtClean="0">
                <a:solidFill>
                  <a:srgbClr val="0070C0"/>
                </a:solidFill>
                <a:effectLst>
                  <a:outerShdw blurRad="38100" dist="38100" dir="2700000" algn="tl">
                    <a:srgbClr val="000000">
                      <a:alpha val="43137"/>
                    </a:srgbClr>
                  </a:outerShdw>
                </a:effectLst>
                <a:cs typeface="B Koodak" panose="00000700000000000000" pitchFamily="2" charset="-78"/>
              </a:rPr>
              <a:t>قطعه‌ای </a:t>
            </a:r>
            <a:r>
              <a:rPr lang="fa-IR" sz="2400" dirty="0">
                <a:solidFill>
                  <a:srgbClr val="0070C0"/>
                </a:solidFill>
                <a:effectLst>
                  <a:outerShdw blurRad="38100" dist="38100" dir="2700000" algn="tl">
                    <a:srgbClr val="000000">
                      <a:alpha val="43137"/>
                    </a:srgbClr>
                  </a:outerShdw>
                </a:effectLst>
                <a:cs typeface="B Koodak" panose="00000700000000000000" pitchFamily="2" charset="-78"/>
              </a:rPr>
              <a:t>محسوب می‌شود که تغذیه‌کننده کلی مدار است، نظیر </a:t>
            </a:r>
            <a:r>
              <a:rPr lang="fa-IR" sz="3200" dirty="0">
                <a:solidFill>
                  <a:srgbClr val="FF0000"/>
                </a:solidFill>
                <a:effectLst>
                  <a:outerShdw blurRad="38100" dist="38100" dir="2700000" algn="tl">
                    <a:srgbClr val="000000">
                      <a:alpha val="43137"/>
                    </a:srgbClr>
                  </a:outerShdw>
                </a:effectLst>
                <a:cs typeface="B Koodak" panose="00000700000000000000" pitchFamily="2" charset="-78"/>
              </a:rPr>
              <a:t>باتری</a:t>
            </a:r>
            <a:r>
              <a:rPr lang="fa-IR" sz="3200" dirty="0" smtClean="0">
                <a:solidFill>
                  <a:srgbClr val="FF0000"/>
                </a:solidFill>
                <a:effectLst>
                  <a:outerShdw blurRad="38100" dist="38100" dir="2700000" algn="tl">
                    <a:srgbClr val="000000">
                      <a:alpha val="43137"/>
                    </a:srgbClr>
                  </a:outerShdw>
                </a:effectLst>
                <a:cs typeface="B Koodak" panose="00000700000000000000" pitchFamily="2" charset="-78"/>
              </a:rPr>
              <a:t>.</a:t>
            </a:r>
          </a:p>
          <a:p>
            <a:pPr marL="342900" indent="-342900" algn="r">
              <a:buFont typeface="Wingdings" panose="05000000000000000000" pitchFamily="2" charset="2"/>
              <a:buChar char="ü"/>
            </a:pPr>
            <a:endParaRPr lang="fa-IR" sz="2400" dirty="0">
              <a:solidFill>
                <a:srgbClr val="0070C0"/>
              </a:solidFill>
              <a:effectLst>
                <a:outerShdw blurRad="38100" dist="38100" dir="2700000" algn="tl">
                  <a:srgbClr val="000000">
                    <a:alpha val="43137"/>
                  </a:srgbClr>
                </a:outerShdw>
              </a:effectLst>
              <a:cs typeface="B Koodak" panose="00000700000000000000" pitchFamily="2" charset="-78"/>
            </a:endParaRPr>
          </a:p>
          <a:p>
            <a:pPr marL="342900" indent="-342900" algn="r" rtl="1">
              <a:buFont typeface="Wingdings" panose="05000000000000000000" pitchFamily="2" charset="2"/>
              <a:buChar char="ü"/>
            </a:pPr>
            <a:r>
              <a:rPr lang="fa-IR" sz="2400" dirty="0" smtClean="0">
                <a:solidFill>
                  <a:srgbClr val="0070C0"/>
                </a:solidFill>
                <a:effectLst>
                  <a:outerShdw blurRad="38100" dist="38100" dir="2700000" algn="tl">
                    <a:srgbClr val="000000">
                      <a:alpha val="43137"/>
                    </a:srgbClr>
                  </a:outerShdw>
                </a:effectLst>
                <a:cs typeface="B Koodak" panose="00000700000000000000" pitchFamily="2" charset="-78"/>
              </a:rPr>
              <a:t> منبعی</a:t>
            </a:r>
            <a:r>
              <a:rPr lang="fa-IR" sz="2400" dirty="0">
                <a:solidFill>
                  <a:srgbClr val="0070C0"/>
                </a:solidFill>
                <a:effectLst>
                  <a:outerShdw blurRad="38100" dist="38100" dir="2700000" algn="tl">
                    <a:srgbClr val="000000">
                      <a:alpha val="43137"/>
                    </a:srgbClr>
                  </a:outerShdw>
                </a:effectLst>
                <a:cs typeface="B Koodak" panose="00000700000000000000" pitchFamily="2" charset="-78"/>
              </a:rPr>
              <a:t> </a:t>
            </a:r>
            <a:r>
              <a:rPr lang="fa-IR" sz="2400" dirty="0" smtClean="0">
                <a:solidFill>
                  <a:srgbClr val="0070C0"/>
                </a:solidFill>
                <a:effectLst>
                  <a:outerShdw blurRad="38100" dist="38100" dir="2700000" algn="tl">
                    <a:srgbClr val="000000">
                      <a:alpha val="43137"/>
                    </a:srgbClr>
                  </a:outerShdw>
                </a:effectLst>
                <a:cs typeface="B Koodak" panose="00000700000000000000" pitchFamily="2" charset="-78"/>
              </a:rPr>
              <a:t>از</a:t>
            </a:r>
            <a:r>
              <a:rPr lang="fa-IR" sz="2400" dirty="0">
                <a:solidFill>
                  <a:srgbClr val="0070C0"/>
                </a:solidFill>
                <a:effectLst>
                  <a:outerShdw blurRad="38100" dist="38100" dir="2700000" algn="tl">
                    <a:srgbClr val="000000">
                      <a:alpha val="43137"/>
                    </a:srgbClr>
                  </a:outerShdw>
                </a:effectLst>
                <a:cs typeface="B Koodak" panose="00000700000000000000" pitchFamily="2" charset="-78"/>
              </a:rPr>
              <a:t> </a:t>
            </a:r>
            <a:r>
              <a:rPr lang="fa-IR" sz="2400" dirty="0" smtClean="0">
                <a:solidFill>
                  <a:srgbClr val="0070C0"/>
                </a:solidFill>
                <a:effectLst>
                  <a:outerShdw blurRad="38100" dist="38100" dir="2700000" algn="tl">
                    <a:srgbClr val="000000">
                      <a:alpha val="43137"/>
                    </a:srgbClr>
                  </a:outerShdw>
                </a:effectLst>
                <a:cs typeface="B Koodak" panose="00000700000000000000" pitchFamily="2" charset="-78"/>
              </a:rPr>
              <a:t>انرژی پتانسیل گرانشی</a:t>
            </a:r>
            <a:r>
              <a:rPr lang="fa-IR" sz="2400" dirty="0">
                <a:solidFill>
                  <a:srgbClr val="0070C0"/>
                </a:solidFill>
                <a:effectLst>
                  <a:outerShdw blurRad="38100" dist="38100" dir="2700000" algn="tl">
                    <a:srgbClr val="000000">
                      <a:alpha val="43137"/>
                    </a:srgbClr>
                  </a:outerShdw>
                </a:effectLst>
                <a:cs typeface="B Koodak" panose="00000700000000000000" pitchFamily="2" charset="-78"/>
              </a:rPr>
              <a:t> است که در درون آن با انجام </a:t>
            </a:r>
            <a:r>
              <a:rPr lang="fa-IR" sz="2400" dirty="0" smtClean="0">
                <a:solidFill>
                  <a:srgbClr val="0070C0"/>
                </a:solidFill>
                <a:effectLst>
                  <a:outerShdw blurRad="38100" dist="38100" dir="2700000" algn="tl">
                    <a:srgbClr val="000000">
                      <a:alpha val="43137"/>
                    </a:srgbClr>
                  </a:outerShdw>
                </a:effectLst>
                <a:cs typeface="B Koodak" panose="00000700000000000000" pitchFamily="2" charset="-78"/>
              </a:rPr>
              <a:t>واکنش های شیمیایی ، انرژی شیمیایی به انرژی الکتریکی ، </a:t>
            </a:r>
            <a:r>
              <a:rPr lang="fa-IR" sz="2400" dirty="0">
                <a:solidFill>
                  <a:srgbClr val="0070C0"/>
                </a:solidFill>
                <a:effectLst>
                  <a:outerShdw blurRad="38100" dist="38100" dir="2700000" algn="tl">
                    <a:srgbClr val="000000">
                      <a:alpha val="43137"/>
                    </a:srgbClr>
                  </a:outerShdw>
                </a:effectLst>
                <a:cs typeface="B Koodak" panose="00000700000000000000" pitchFamily="2" charset="-78"/>
              </a:rPr>
              <a:t> تبدیل می‌شود، این </a:t>
            </a:r>
            <a:r>
              <a:rPr lang="fa-IR" sz="2400" dirty="0" smtClean="0">
                <a:solidFill>
                  <a:srgbClr val="0070C0"/>
                </a:solidFill>
                <a:effectLst>
                  <a:outerShdw blurRad="38100" dist="38100" dir="2700000" algn="tl">
                    <a:srgbClr val="000000">
                      <a:alpha val="43137"/>
                    </a:srgbClr>
                  </a:outerShdw>
                </a:effectLst>
                <a:cs typeface="B Koodak" panose="00000700000000000000" pitchFamily="2" charset="-78"/>
              </a:rPr>
              <a:t>انرژی</a:t>
            </a:r>
            <a:r>
              <a:rPr lang="fa-IR" sz="2400" dirty="0">
                <a:solidFill>
                  <a:srgbClr val="0070C0"/>
                </a:solidFill>
                <a:effectLst>
                  <a:outerShdw blurRad="38100" dist="38100" dir="2700000" algn="tl">
                    <a:srgbClr val="000000">
                      <a:alpha val="43137"/>
                    </a:srgbClr>
                  </a:outerShdw>
                </a:effectLst>
                <a:cs typeface="B Koodak" panose="00000700000000000000" pitchFamily="2" charset="-78"/>
              </a:rPr>
              <a:t> در قطب‌های باتری قابل دریافت است. انرژی قابل دریافت در قطب‌های باتری به ازای </a:t>
            </a:r>
            <a:r>
              <a:rPr lang="fa-IR" sz="2400" dirty="0" smtClean="0">
                <a:solidFill>
                  <a:srgbClr val="0070C0"/>
                </a:solidFill>
                <a:effectLst>
                  <a:outerShdw blurRad="38100" dist="38100" dir="2700000" algn="tl">
                    <a:srgbClr val="000000">
                      <a:alpha val="43137"/>
                    </a:srgbClr>
                  </a:outerShdw>
                </a:effectLst>
                <a:cs typeface="B Koodak" panose="00000700000000000000" pitchFamily="2" charset="-78"/>
              </a:rPr>
              <a:t>یکای بار الکتریکی رانیروی محرکه الکتریکی (باتری) می‌گویند.</a:t>
            </a:r>
            <a:endParaRPr lang="en-US" sz="2400" dirty="0">
              <a:solidFill>
                <a:srgbClr val="0070C0"/>
              </a:solidFill>
              <a:effectLst>
                <a:outerShdw blurRad="38100" dist="38100" dir="2700000" algn="tl">
                  <a:srgbClr val="000000">
                    <a:alpha val="43137"/>
                  </a:srgbClr>
                </a:outerShdw>
              </a:effectLst>
              <a:cs typeface="B Koodak" panose="00000700000000000000" pitchFamily="2" charset="-78"/>
            </a:endParaRPr>
          </a:p>
        </p:txBody>
      </p:sp>
      <p:sp>
        <p:nvSpPr>
          <p:cNvPr id="28" name="AutoShape 2" descr="مشخصات، قیمت و خرید باتری کتابی کملیون مدل Plus Alkaline 6LR61 | دیجی‌کالا"/>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AutoShape 12" descr="مشخصات، قیمت و خرید باتری کتابی کملیون مدل Plus Alkaline 6LR61 | دیجی‌کالا"/>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AutoShape 14" descr="مشخصات، قیمت و خرید باتری کتابی کملیون مدل Plus Alkaline 6LR61 | دیجی‌کالا"/>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AutoShape 16" descr="مشخصات، قیمت و خرید باتری کتابی کملیون مدل Plus Alkaline 6LR61 | دیجی‌کالا"/>
          <p:cNvSpPr>
            <a:spLocks noChangeAspect="1" noChangeArrowheads="1"/>
          </p:cNvSpPr>
          <p:nvPr/>
        </p:nvSpPr>
        <p:spPr bwMode="auto">
          <a:xfrm>
            <a:off x="155575" y="-868363"/>
            <a:ext cx="1819275" cy="1819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 name="Picture 35"/>
          <p:cNvPicPr>
            <a:picLocks noChangeAspect="1"/>
          </p:cNvPicPr>
          <p:nvPr/>
        </p:nvPicPr>
        <p:blipFill>
          <a:blip r:embed="rId8"/>
          <a:stretch>
            <a:fillRect/>
          </a:stretch>
        </p:blipFill>
        <p:spPr>
          <a:xfrm>
            <a:off x="926571" y="3903680"/>
            <a:ext cx="2756429" cy="2756429"/>
          </a:xfrm>
          <a:prstGeom prst="roundRect">
            <a:avLst>
              <a:gd name="adj" fmla="val 4167"/>
            </a:avLst>
          </a:prstGeom>
          <a:solidFill>
            <a:srgbClr val="FFFFFF"/>
          </a:solidFill>
          <a:ln w="76200" cap="sq">
            <a:solidFill>
              <a:srgbClr val="FFFF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9842900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Effect transition="in" filter="wipe(down)">
                                      <p:cBhvr>
                                        <p:cTn id="14" dur="580">
                                          <p:stCondLst>
                                            <p:cond delay="0"/>
                                          </p:stCondLst>
                                        </p:cTn>
                                        <p:tgtEl>
                                          <p:spTgt spid="27">
                                            <p:txEl>
                                              <p:pRg st="0" end="0"/>
                                            </p:txEl>
                                          </p:spTgt>
                                        </p:tgtEl>
                                      </p:cBhvr>
                                    </p:animEffect>
                                    <p:anim calcmode="lin" valueType="num">
                                      <p:cBhvr>
                                        <p:cTn id="15" dur="1822" tmFilter="0,0; 0.14,0.36; 0.43,0.73; 0.71,0.91; 1.0,1.0">
                                          <p:stCondLst>
                                            <p:cond delay="0"/>
                                          </p:stCondLst>
                                        </p:cTn>
                                        <p:tgtEl>
                                          <p:spTgt spid="27">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xEl>
                                              <p:pRg st="0" end="0"/>
                                            </p:txEl>
                                          </p:spTgt>
                                        </p:tgtEl>
                                      </p:cBhvr>
                                      <p:to x="100000" y="60000"/>
                                    </p:animScale>
                                    <p:animScale>
                                      <p:cBhvr>
                                        <p:cTn id="21" dur="166" decel="50000">
                                          <p:stCondLst>
                                            <p:cond delay="676"/>
                                          </p:stCondLst>
                                        </p:cTn>
                                        <p:tgtEl>
                                          <p:spTgt spid="27">
                                            <p:txEl>
                                              <p:pRg st="0" end="0"/>
                                            </p:txEl>
                                          </p:spTgt>
                                        </p:tgtEl>
                                      </p:cBhvr>
                                      <p:to x="100000" y="100000"/>
                                    </p:animScale>
                                    <p:animScale>
                                      <p:cBhvr>
                                        <p:cTn id="22" dur="26">
                                          <p:stCondLst>
                                            <p:cond delay="1312"/>
                                          </p:stCondLst>
                                        </p:cTn>
                                        <p:tgtEl>
                                          <p:spTgt spid="27">
                                            <p:txEl>
                                              <p:pRg st="0" end="0"/>
                                            </p:txEl>
                                          </p:spTgt>
                                        </p:tgtEl>
                                      </p:cBhvr>
                                      <p:to x="100000" y="80000"/>
                                    </p:animScale>
                                    <p:animScale>
                                      <p:cBhvr>
                                        <p:cTn id="23" dur="166" decel="50000">
                                          <p:stCondLst>
                                            <p:cond delay="1338"/>
                                          </p:stCondLst>
                                        </p:cTn>
                                        <p:tgtEl>
                                          <p:spTgt spid="27">
                                            <p:txEl>
                                              <p:pRg st="0" end="0"/>
                                            </p:txEl>
                                          </p:spTgt>
                                        </p:tgtEl>
                                      </p:cBhvr>
                                      <p:to x="100000" y="100000"/>
                                    </p:animScale>
                                    <p:animScale>
                                      <p:cBhvr>
                                        <p:cTn id="24" dur="26">
                                          <p:stCondLst>
                                            <p:cond delay="1642"/>
                                          </p:stCondLst>
                                        </p:cTn>
                                        <p:tgtEl>
                                          <p:spTgt spid="27">
                                            <p:txEl>
                                              <p:pRg st="0" end="0"/>
                                            </p:txEl>
                                          </p:spTgt>
                                        </p:tgtEl>
                                      </p:cBhvr>
                                      <p:to x="100000" y="90000"/>
                                    </p:animScale>
                                    <p:animScale>
                                      <p:cBhvr>
                                        <p:cTn id="25" dur="166" decel="50000">
                                          <p:stCondLst>
                                            <p:cond delay="1668"/>
                                          </p:stCondLst>
                                        </p:cTn>
                                        <p:tgtEl>
                                          <p:spTgt spid="27">
                                            <p:txEl>
                                              <p:pRg st="0" end="0"/>
                                            </p:txEl>
                                          </p:spTgt>
                                        </p:tgtEl>
                                      </p:cBhvr>
                                      <p:to x="100000" y="100000"/>
                                    </p:animScale>
                                    <p:animScale>
                                      <p:cBhvr>
                                        <p:cTn id="26" dur="26">
                                          <p:stCondLst>
                                            <p:cond delay="1808"/>
                                          </p:stCondLst>
                                        </p:cTn>
                                        <p:tgtEl>
                                          <p:spTgt spid="27">
                                            <p:txEl>
                                              <p:pRg st="0" end="0"/>
                                            </p:txEl>
                                          </p:spTgt>
                                        </p:tgtEl>
                                      </p:cBhvr>
                                      <p:to x="100000" y="95000"/>
                                    </p:animScale>
                                    <p:animScale>
                                      <p:cBhvr>
                                        <p:cTn id="27" dur="166" decel="50000">
                                          <p:stCondLst>
                                            <p:cond delay="1834"/>
                                          </p:stCondLst>
                                        </p:cTn>
                                        <p:tgtEl>
                                          <p:spTgt spid="27">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27">
                                            <p:txEl>
                                              <p:pRg st="2" end="2"/>
                                            </p:txEl>
                                          </p:spTgt>
                                        </p:tgtEl>
                                        <p:attrNameLst>
                                          <p:attrName>style.visibility</p:attrName>
                                        </p:attrNameLst>
                                      </p:cBhvr>
                                      <p:to>
                                        <p:strVal val="visible"/>
                                      </p:to>
                                    </p:set>
                                    <p:animEffect transition="in" filter="wipe(down)">
                                      <p:cBhvr>
                                        <p:cTn id="32" dur="580">
                                          <p:stCondLst>
                                            <p:cond delay="0"/>
                                          </p:stCondLst>
                                        </p:cTn>
                                        <p:tgtEl>
                                          <p:spTgt spid="27">
                                            <p:txEl>
                                              <p:pRg st="2" end="2"/>
                                            </p:txEl>
                                          </p:spTgt>
                                        </p:tgtEl>
                                      </p:cBhvr>
                                    </p:animEffect>
                                    <p:anim calcmode="lin" valueType="num">
                                      <p:cBhvr>
                                        <p:cTn id="33" dur="1822" tmFilter="0,0; 0.14,0.36; 0.43,0.73; 0.71,0.91; 1.0,1.0">
                                          <p:stCondLst>
                                            <p:cond delay="0"/>
                                          </p:stCondLst>
                                        </p:cTn>
                                        <p:tgtEl>
                                          <p:spTgt spid="27">
                                            <p:txEl>
                                              <p:pRg st="2" end="2"/>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7">
                                            <p:txEl>
                                              <p:pRg st="2" end="2"/>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7">
                                            <p:txEl>
                                              <p:pRg st="2" end="2"/>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7">
                                            <p:txEl>
                                              <p:pRg st="2" end="2"/>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7">
                                            <p:txEl>
                                              <p:pRg st="2" end="2"/>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27">
                                            <p:txEl>
                                              <p:pRg st="2" end="2"/>
                                            </p:txEl>
                                          </p:spTgt>
                                        </p:tgtEl>
                                      </p:cBhvr>
                                      <p:to x="100000" y="60000"/>
                                    </p:animScale>
                                    <p:animScale>
                                      <p:cBhvr>
                                        <p:cTn id="39" dur="166" decel="50000">
                                          <p:stCondLst>
                                            <p:cond delay="676"/>
                                          </p:stCondLst>
                                        </p:cTn>
                                        <p:tgtEl>
                                          <p:spTgt spid="27">
                                            <p:txEl>
                                              <p:pRg st="2" end="2"/>
                                            </p:txEl>
                                          </p:spTgt>
                                        </p:tgtEl>
                                      </p:cBhvr>
                                      <p:to x="100000" y="100000"/>
                                    </p:animScale>
                                    <p:animScale>
                                      <p:cBhvr>
                                        <p:cTn id="40" dur="26">
                                          <p:stCondLst>
                                            <p:cond delay="1312"/>
                                          </p:stCondLst>
                                        </p:cTn>
                                        <p:tgtEl>
                                          <p:spTgt spid="27">
                                            <p:txEl>
                                              <p:pRg st="2" end="2"/>
                                            </p:txEl>
                                          </p:spTgt>
                                        </p:tgtEl>
                                      </p:cBhvr>
                                      <p:to x="100000" y="80000"/>
                                    </p:animScale>
                                    <p:animScale>
                                      <p:cBhvr>
                                        <p:cTn id="41" dur="166" decel="50000">
                                          <p:stCondLst>
                                            <p:cond delay="1338"/>
                                          </p:stCondLst>
                                        </p:cTn>
                                        <p:tgtEl>
                                          <p:spTgt spid="27">
                                            <p:txEl>
                                              <p:pRg st="2" end="2"/>
                                            </p:txEl>
                                          </p:spTgt>
                                        </p:tgtEl>
                                      </p:cBhvr>
                                      <p:to x="100000" y="100000"/>
                                    </p:animScale>
                                    <p:animScale>
                                      <p:cBhvr>
                                        <p:cTn id="42" dur="26">
                                          <p:stCondLst>
                                            <p:cond delay="1642"/>
                                          </p:stCondLst>
                                        </p:cTn>
                                        <p:tgtEl>
                                          <p:spTgt spid="27">
                                            <p:txEl>
                                              <p:pRg st="2" end="2"/>
                                            </p:txEl>
                                          </p:spTgt>
                                        </p:tgtEl>
                                      </p:cBhvr>
                                      <p:to x="100000" y="90000"/>
                                    </p:animScale>
                                    <p:animScale>
                                      <p:cBhvr>
                                        <p:cTn id="43" dur="166" decel="50000">
                                          <p:stCondLst>
                                            <p:cond delay="1668"/>
                                          </p:stCondLst>
                                        </p:cTn>
                                        <p:tgtEl>
                                          <p:spTgt spid="27">
                                            <p:txEl>
                                              <p:pRg st="2" end="2"/>
                                            </p:txEl>
                                          </p:spTgt>
                                        </p:tgtEl>
                                      </p:cBhvr>
                                      <p:to x="100000" y="100000"/>
                                    </p:animScale>
                                    <p:animScale>
                                      <p:cBhvr>
                                        <p:cTn id="44" dur="26">
                                          <p:stCondLst>
                                            <p:cond delay="1808"/>
                                          </p:stCondLst>
                                        </p:cTn>
                                        <p:tgtEl>
                                          <p:spTgt spid="27">
                                            <p:txEl>
                                              <p:pRg st="2" end="2"/>
                                            </p:txEl>
                                          </p:spTgt>
                                        </p:tgtEl>
                                      </p:cBhvr>
                                      <p:to x="100000" y="95000"/>
                                    </p:animScale>
                                    <p:animScale>
                                      <p:cBhvr>
                                        <p:cTn id="45" dur="166" decel="50000">
                                          <p:stCondLst>
                                            <p:cond delay="1834"/>
                                          </p:stCondLst>
                                        </p:cTn>
                                        <p:tgtEl>
                                          <p:spTgt spid="27">
                                            <p:txEl>
                                              <p:pRg st="2" end="2"/>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4" y="365125"/>
            <a:ext cx="8378529" cy="1027257"/>
          </a:xfrm>
        </p:spPr>
        <p:txBody>
          <a:bodyPr/>
          <a:lstStyle/>
          <a:p>
            <a:pPr algn="ct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سیم های رابط</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521285" y="1392382"/>
            <a:ext cx="8321380" cy="3247351"/>
          </a:xfrm>
        </p:spPr>
        <p:txBody>
          <a:bodyPr>
            <a:normAutofit/>
          </a:bodyPr>
          <a:lstStyle/>
          <a:p>
            <a:pPr algn="r" rtl="1">
              <a:buFont typeface="Wingdings" panose="05000000000000000000" pitchFamily="2" charset="2"/>
              <a:buChar char="ü"/>
            </a:pPr>
            <a:r>
              <a:rPr lang="fa-IR" sz="2400" dirty="0" smtClean="0">
                <a:solidFill>
                  <a:schemeClr val="accent4">
                    <a:lumMod val="50000"/>
                  </a:schemeClr>
                </a:solidFill>
                <a:effectLst>
                  <a:outerShdw blurRad="38100" dist="38100" dir="2700000" algn="tl">
                    <a:srgbClr val="000000">
                      <a:alpha val="43137"/>
                    </a:srgbClr>
                  </a:outerShdw>
                </a:effectLst>
                <a:cs typeface="B Koodak" panose="00000700000000000000" pitchFamily="2" charset="-78"/>
              </a:rPr>
              <a:t> </a:t>
            </a:r>
            <a:r>
              <a:rPr lang="fa-IR" sz="2400" dirty="0">
                <a:solidFill>
                  <a:schemeClr val="accent4">
                    <a:lumMod val="50000"/>
                  </a:schemeClr>
                </a:solidFill>
                <a:effectLst>
                  <a:outerShdw blurRad="38100" dist="38100" dir="2700000" algn="tl">
                    <a:srgbClr val="000000">
                      <a:alpha val="43137"/>
                    </a:srgbClr>
                  </a:outerShdw>
                </a:effectLst>
                <a:cs typeface="B Koodak" panose="00000700000000000000" pitchFamily="2" charset="-78"/>
              </a:rPr>
              <a:t>یکی از اجزا مهم هر مدار الکتریکی را سیم های رابط تشکیل </a:t>
            </a:r>
            <a:r>
              <a:rPr lang="fa-IR" sz="2400" dirty="0" smtClean="0">
                <a:solidFill>
                  <a:schemeClr val="accent4">
                    <a:lumMod val="50000"/>
                  </a:schemeClr>
                </a:solidFill>
                <a:effectLst>
                  <a:outerShdw blurRad="38100" dist="38100" dir="2700000" algn="tl">
                    <a:srgbClr val="000000">
                      <a:alpha val="43137"/>
                    </a:srgbClr>
                  </a:outerShdw>
                </a:effectLst>
                <a:cs typeface="B Koodak" panose="00000700000000000000" pitchFamily="2" charset="-78"/>
              </a:rPr>
              <a:t>میدهند  </a:t>
            </a:r>
            <a:r>
              <a:rPr lang="fa-IR" sz="2400" dirty="0">
                <a:solidFill>
                  <a:schemeClr val="accent4">
                    <a:lumMod val="50000"/>
                  </a:schemeClr>
                </a:solidFill>
                <a:effectLst>
                  <a:outerShdw blurRad="38100" dist="38100" dir="2700000" algn="tl">
                    <a:srgbClr val="000000">
                      <a:alpha val="43137"/>
                    </a:srgbClr>
                  </a:outerShdw>
                </a:effectLst>
                <a:cs typeface="B Koodak" panose="00000700000000000000" pitchFamily="2" charset="-78"/>
              </a:rPr>
              <a:t>قاومت سیم رابط صفر است</a:t>
            </a:r>
            <a:r>
              <a:rPr lang="fa-IR" sz="2400" dirty="0" smtClean="0">
                <a:solidFill>
                  <a:schemeClr val="accent4">
                    <a:lumMod val="50000"/>
                  </a:schemeClr>
                </a:solidFill>
                <a:effectLst>
                  <a:outerShdw blurRad="38100" dist="38100" dir="2700000" algn="tl">
                    <a:srgbClr val="000000">
                      <a:alpha val="43137"/>
                    </a:srgbClr>
                  </a:outerShdw>
                </a:effectLst>
                <a:cs typeface="B Koodak" panose="00000700000000000000" pitchFamily="2" charset="-78"/>
              </a:rPr>
              <a:t>. </a:t>
            </a:r>
            <a:r>
              <a:rPr lang="fa-IR" sz="2400" dirty="0">
                <a:solidFill>
                  <a:schemeClr val="accent4">
                    <a:lumMod val="50000"/>
                  </a:schemeClr>
                </a:solidFill>
                <a:effectLst>
                  <a:outerShdw blurRad="38100" dist="38100" dir="2700000" algn="tl">
                    <a:srgbClr val="000000">
                      <a:alpha val="43137"/>
                    </a:srgbClr>
                  </a:outerShdw>
                </a:effectLst>
                <a:cs typeface="B Koodak" panose="00000700000000000000" pitchFamily="2" charset="-78"/>
              </a:rPr>
              <a:t>.با این فرض سیم رابط در مدار مفهوم جالبی پیدا میکند چون سیم مقاومت ندارد طبق قانون اهم نمی تواند پتانسیل الکتریکی را تغییر دهد یعنی سیم رابط یک رساناست که برق را از خود عبور میدهد بدون آنکه انرژی آن را کم کند بنابراین تمام نقاط سیم رابط دارای یک پتانسیل الکتریکی است.</a:t>
            </a:r>
            <a:r>
              <a:rPr lang="fa-IR" sz="2400" dirty="0" smtClean="0">
                <a:solidFill>
                  <a:schemeClr val="accent4">
                    <a:lumMod val="50000"/>
                  </a:schemeClr>
                </a:solidFill>
                <a:effectLst>
                  <a:outerShdw blurRad="38100" dist="38100" dir="2700000" algn="tl">
                    <a:srgbClr val="000000">
                      <a:alpha val="43137"/>
                    </a:srgbClr>
                  </a:outerShdw>
                </a:effectLst>
                <a:cs typeface="B Koodak" panose="00000700000000000000" pitchFamily="2" charset="-78"/>
              </a:rPr>
              <a:t>سیم‌های </a:t>
            </a:r>
            <a:r>
              <a:rPr lang="fa-IR" sz="2400" dirty="0">
                <a:solidFill>
                  <a:schemeClr val="accent4">
                    <a:lumMod val="50000"/>
                  </a:schemeClr>
                </a:solidFill>
                <a:effectLst>
                  <a:outerShdw blurRad="38100" dist="38100" dir="2700000" algn="tl">
                    <a:srgbClr val="000000">
                      <a:alpha val="43137"/>
                    </a:srgbClr>
                  </a:outerShdw>
                </a:effectLst>
                <a:cs typeface="B Koodak" panose="00000700000000000000" pitchFamily="2" charset="-78"/>
              </a:rPr>
              <a:t>ارتباط دهنده مدار که از یک ماده رسانا الکتریسیته مثل مس تشکیل می‌شود.</a:t>
            </a:r>
          </a:p>
          <a:p>
            <a:pPr algn="r"/>
            <a:endParaRPr lang="en-US" sz="2400" dirty="0">
              <a:solidFill>
                <a:schemeClr val="accent4">
                  <a:lumMod val="50000"/>
                </a:schemeClr>
              </a:solidFill>
              <a:effectLst>
                <a:outerShdw blurRad="38100" dist="38100" dir="2700000" algn="tl">
                  <a:srgbClr val="000000">
                    <a:alpha val="43137"/>
                  </a:srgbClr>
                </a:outerShdw>
              </a:effectLst>
              <a:cs typeface="B Koodak" panose="00000700000000000000" pitchFamily="2" charset="-78"/>
            </a:endParaRPr>
          </a:p>
        </p:txBody>
      </p:sp>
      <p:grpSp>
        <p:nvGrpSpPr>
          <p:cNvPr id="9" name="Group 8">
            <a:extLst>
              <a:ext uri="{FF2B5EF4-FFF2-40B4-BE49-F238E27FC236}">
                <a16:creationId xmlns="" xmlns:a16="http://schemas.microsoft.com/office/drawing/2014/main" id="{5EB226A9-D9EE-4576-B6BE-BA2E94C1613A}"/>
              </a:ext>
              <a:ext uri="{C183D7F6-B498-43B3-948B-1728B52AA6E4}">
                <adec:decorative xmlns="" xmlns:adec="http://schemas.microsoft.com/office/drawing/2017/decorative" val="1"/>
              </a:ext>
            </a:extLst>
          </p:cNvPr>
          <p:cNvGrpSpPr/>
          <p:nvPr/>
        </p:nvGrpSpPr>
        <p:grpSpPr>
          <a:xfrm>
            <a:off x="8936181" y="0"/>
            <a:ext cx="3890553" cy="6904758"/>
            <a:chOff x="8936181" y="0"/>
            <a:chExt cx="3890553" cy="6904758"/>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Microscope">
              <a:extLst>
                <a:ext uri="{FF2B5EF4-FFF2-40B4-BE49-F238E27FC236}">
                  <a16:creationId xmlns="" xmlns:a16="http://schemas.microsoft.com/office/drawing/2014/main" id="{A9B090FE-5998-4BAC-AB8D-6F40D44C81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8936181" y="3014205"/>
              <a:ext cx="3890553" cy="3890553"/>
            </a:xfrm>
            <a:prstGeom prst="rect">
              <a:avLst/>
            </a:prstGeom>
          </p:spPr>
        </p:pic>
      </p:grpSp>
      <p:pic>
        <p:nvPicPr>
          <p:cNvPr id="12" name="Picture 11"/>
          <p:cNvPicPr>
            <a:picLocks noChangeAspect="1"/>
          </p:cNvPicPr>
          <p:nvPr/>
        </p:nvPicPr>
        <p:blipFill>
          <a:blip r:embed="rId4"/>
          <a:stretch>
            <a:fillRect/>
          </a:stretch>
        </p:blipFill>
        <p:spPr>
          <a:xfrm>
            <a:off x="801157" y="5086494"/>
            <a:ext cx="4357437" cy="1441306"/>
          </a:xfrm>
          <a:prstGeom prst="roundRect">
            <a:avLst>
              <a:gd name="adj" fmla="val 4167"/>
            </a:avLst>
          </a:prstGeom>
          <a:solidFill>
            <a:srgbClr val="FFFFFF"/>
          </a:solidFill>
          <a:ln w="1905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9034061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42257-3980-4551-868A-26DC3CB821EE}"/>
              </a:ext>
            </a:extLst>
          </p:cNvPr>
          <p:cNvSpPr>
            <a:spLocks noGrp="1"/>
          </p:cNvSpPr>
          <p:nvPr>
            <p:ph type="title"/>
          </p:nvPr>
        </p:nvSpPr>
        <p:spPr>
          <a:xfrm>
            <a:off x="521284" y="365125"/>
            <a:ext cx="8378529" cy="1027257"/>
          </a:xfrm>
        </p:spPr>
        <p:txBody>
          <a:bodyPr/>
          <a:lstStyle/>
          <a:p>
            <a:pPr algn="ctr"/>
            <a:r>
              <a:rPr lang="fa-IR" b="1" dirty="0" smtClean="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rPr>
              <a:t>مصرف گرا یا بار </a:t>
            </a:r>
            <a:endParaRPr lang="en-US" b="1" dirty="0">
              <a:solidFill>
                <a:srgbClr val="FF0000"/>
              </a:solidFill>
              <a:effectLst>
                <a:outerShdw blurRad="38100" dist="38100" dir="2700000" algn="tl">
                  <a:srgbClr val="000000">
                    <a:alpha val="43137"/>
                  </a:srgbClr>
                </a:outerShdw>
              </a:effectLst>
              <a:latin typeface="Rockwell" panose="02060603020205020403" pitchFamily="18" charset="0"/>
              <a:cs typeface="B Koodak" panose="00000700000000000000" pitchFamily="2" charset="-78"/>
            </a:endParaRPr>
          </a:p>
        </p:txBody>
      </p:sp>
      <p:sp>
        <p:nvSpPr>
          <p:cNvPr id="3" name="Content Placeholder 2">
            <a:extLst>
              <a:ext uri="{FF2B5EF4-FFF2-40B4-BE49-F238E27FC236}">
                <a16:creationId xmlns="" xmlns:a16="http://schemas.microsoft.com/office/drawing/2014/main" id="{B57E0B0F-4D29-4786-B2AB-B84D9F8B5429}"/>
              </a:ext>
            </a:extLst>
          </p:cNvPr>
          <p:cNvSpPr>
            <a:spLocks noGrp="1"/>
          </p:cNvSpPr>
          <p:nvPr>
            <p:ph idx="1"/>
          </p:nvPr>
        </p:nvSpPr>
        <p:spPr>
          <a:xfrm>
            <a:off x="411218" y="1756449"/>
            <a:ext cx="8378529" cy="1308485"/>
          </a:xfrm>
        </p:spPr>
        <p:txBody>
          <a:bodyPr>
            <a:normAutofit/>
          </a:bodyPr>
          <a:lstStyle/>
          <a:p>
            <a:pPr algn="r" rtl="1">
              <a:buFont typeface="Wingdings" panose="05000000000000000000" pitchFamily="2" charset="2"/>
              <a:buChar char="ü"/>
            </a:pPr>
            <a:r>
              <a:rPr lang="fa-IR" sz="2400" b="1" dirty="0">
                <a:solidFill>
                  <a:srgbClr val="0070C0"/>
                </a:solidFill>
                <a:effectLst>
                  <a:outerShdw blurRad="38100" dist="38100" dir="2700000" algn="tl">
                    <a:srgbClr val="000000">
                      <a:alpha val="43137"/>
                    </a:srgbClr>
                  </a:outerShdw>
                </a:effectLst>
                <a:cs typeface="B Koodak" panose="00000700000000000000" pitchFamily="2" charset="-78"/>
              </a:rPr>
              <a:t>وقتی می­گوییم یک مدار تشکیل شده‌ است که اتصال‌دهنده‌ها و سایر افزاره‌ها، یک حلقه بسته را پدید آورده باشند. تنها در این صورتست که جریان برق برقرار می‌شود</a:t>
            </a:r>
            <a:endParaRPr lang="en-US" sz="24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 xmlns:a16="http://schemas.microsoft.com/office/drawing/2014/main" id="{9C15E21A-C111-4D39-BB47-E83988E5A05E}"/>
              </a:ext>
              <a:ext uri="{C183D7F6-B498-43B3-948B-1728B52AA6E4}">
                <adec:decorative xmlns="" xmlns:adec="http://schemas.microsoft.com/office/drawing/2017/decorative" val="1"/>
              </a:ext>
            </a:extLst>
          </p:cNvPr>
          <p:cNvGrpSpPr/>
          <p:nvPr/>
        </p:nvGrpSpPr>
        <p:grpSpPr>
          <a:xfrm>
            <a:off x="9055676" y="0"/>
            <a:ext cx="3193475" cy="6954260"/>
            <a:chOff x="9055676" y="0"/>
            <a:chExt cx="3193475" cy="695426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Test tubes">
              <a:extLst>
                <a:ext uri="{FF2B5EF4-FFF2-40B4-BE49-F238E27FC236}">
                  <a16:creationId xmlns="" xmlns:a16="http://schemas.microsoft.com/office/drawing/2014/main" id="{57BD2CFA-105C-4606-859E-A8413C62B3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450534" y="4155643"/>
              <a:ext cx="2798617" cy="2798617"/>
            </a:xfrm>
            <a:prstGeom prst="rect">
              <a:avLst/>
            </a:prstGeom>
          </p:spPr>
        </p:pic>
      </p:grpSp>
    </p:spTree>
    <p:extLst>
      <p:ext uri="{BB962C8B-B14F-4D97-AF65-F5344CB8AC3E}">
        <p14:creationId xmlns:p14="http://schemas.microsoft.com/office/powerpoint/2010/main" val="392849993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096A91-93C8-4C7A-BF68-944591874A6D}">
  <ds:schemaRefs>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16c05727-aa75-4e4a-9b5f-8a80a1165891"/>
    <ds:schemaRef ds:uri="71af3243-3dd4-4a8d-8c0d-dd76da1f02a5"/>
    <ds:schemaRef ds:uri="http://www.w3.org/XML/1998/namespace"/>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0</TotalTime>
  <Words>1448</Words>
  <Application>Microsoft Office PowerPoint</Application>
  <PresentationFormat>Widescreen</PresentationFormat>
  <Paragraphs>137</Paragraphs>
  <Slides>39</Slides>
  <Notes>11</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B Koodak</vt:lpstr>
      <vt:lpstr>Byekan</vt:lpstr>
      <vt:lpstr>Calibri</vt:lpstr>
      <vt:lpstr>Calibri Light</vt:lpstr>
      <vt:lpstr>megano</vt:lpstr>
      <vt:lpstr>Rockwell</vt:lpstr>
      <vt:lpstr>Tahoma</vt:lpstr>
      <vt:lpstr>Wingdings</vt:lpstr>
      <vt:lpstr>Office Theme</vt:lpstr>
      <vt:lpstr>مدارها</vt:lpstr>
      <vt:lpstr>جریان الکتریکی</vt:lpstr>
      <vt:lpstr>PowerPoint Presentation</vt:lpstr>
      <vt:lpstr>مدارها</vt:lpstr>
      <vt:lpstr>PowerPoint Presentation</vt:lpstr>
      <vt:lpstr>اجزای مدار</vt:lpstr>
      <vt:lpstr>منبع تغذیه ( باطری ) </vt:lpstr>
      <vt:lpstr>سیم های رابط</vt:lpstr>
      <vt:lpstr>مصرف گرا یا بار </vt:lpstr>
      <vt:lpstr>افزاره‌های مداری</vt:lpstr>
      <vt:lpstr>خازن</vt:lpstr>
      <vt:lpstr>انواع خازن</vt:lpstr>
      <vt:lpstr>دیودها</vt:lpstr>
      <vt:lpstr>ANODE &amp; CATODE</vt:lpstr>
      <vt:lpstr>انواع دیود</vt:lpstr>
      <vt:lpstr>مقاومت</vt:lpstr>
      <vt:lpstr>انواع مقاومت ها </vt:lpstr>
      <vt:lpstr>PowerPoint Presentation</vt:lpstr>
      <vt:lpstr>مقاومت ثابت </vt:lpstr>
      <vt:lpstr>مشخصه های مقاومت ثابت </vt:lpstr>
      <vt:lpstr>مقاومت متغیر </vt:lpstr>
      <vt:lpstr>مقاومت های آرایه ای</vt:lpstr>
      <vt:lpstr>خواندن مقدار مقاومت از روی کد رنگ</vt:lpstr>
      <vt:lpstr>خواندن مقدار مقاومت از روی کد رنگ </vt:lpstr>
      <vt:lpstr>PowerPoint Presentation</vt:lpstr>
      <vt:lpstr>LED </vt:lpstr>
      <vt:lpstr>LED رنگ</vt:lpstr>
      <vt:lpstr>PowerPoint Presentation</vt:lpstr>
      <vt:lpstr>PowerPoint Presentation</vt:lpstr>
      <vt:lpstr>انواع مدارها</vt:lpstr>
      <vt:lpstr>مدار سری</vt:lpstr>
      <vt:lpstr>در شكل مقابل دو وسیله مختلف كه مقاومت آنها با R1 و R2 نشان داده شده است به صورت سری به باتری متصل شده‌اند.   توجّه كنید كه اگر جریان یكی از مقاومت‌ها قطع شود، جریان مقاومت دیگر نیز قطع خواهد شد، این موضوع ممكن است وقتی روی دهد كه یكی از آنها بسوزد. </vt:lpstr>
      <vt:lpstr>مدار موازی</vt:lpstr>
      <vt:lpstr>مدار سری و موازی ( ترکیبی ) </vt:lpstr>
      <vt:lpstr>قانون اهم </vt:lpstr>
      <vt:lpstr>فرمول قانون اهم </vt:lpstr>
      <vt:lpstr>PowerPoint Presentation</vt:lpstr>
      <vt:lpstr>سخن پایانی</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2020-12-07T19:36:39Z</dcterms:created>
  <dcterms:modified xsi:type="dcterms:W3CDTF">2020-12-08T08:27:48Z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