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4" r:id="rId3"/>
    <p:sldId id="268" r:id="rId4"/>
    <p:sldId id="270" r:id="rId5"/>
    <p:sldId id="271" r:id="rId6"/>
    <p:sldId id="261" r:id="rId7"/>
    <p:sldId id="266" r:id="rId8"/>
    <p:sldId id="267" r:id="rId9"/>
    <p:sldId id="269" r:id="rId10"/>
  </p:sldIdLst>
  <p:sldSz cx="12192000" cy="6858000"/>
  <p:notesSz cx="6858000" cy="9144000"/>
  <p:embeddedFontLst>
    <p:embeddedFont>
      <p:font typeface="Britannic Bold" panose="020B0903060703020204" pitchFamily="34" charset="0"/>
      <p:regular r:id="rId11"/>
    </p:embeddedFont>
    <p:embeddedFont>
      <p:font typeface="Bodoni MT Black" panose="02070A03080606020203" pitchFamily="18" charset="0"/>
      <p:bold r:id="rId12"/>
      <p:boldItalic r:id="rId13"/>
    </p:embeddedFont>
    <p:embeddedFont>
      <p:font typeface="Arial Black" panose="020B0A04020102020204" pitchFamily="34" charset="0"/>
      <p:bold r:id="rId14"/>
    </p:embeddedFont>
    <p:embeddedFont>
      <p:font typeface="B Titr" panose="00000700000000000000" pitchFamily="2" charset="-78"/>
      <p:bold r:id="rId15"/>
    </p:embeddedFont>
    <p:embeddedFont>
      <p:font typeface="B Jadid" panose="00000700000000000000" pitchFamily="2" charset="-78"/>
      <p:bold r:id="rId16"/>
    </p:embeddedFont>
    <p:embeddedFont>
      <p:font typeface="Wide Latin" panose="020A0A07050505020404" pitchFamily="18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Aharoni" panose="02010803020104030203" pitchFamily="2" charset="-79"/>
      <p:bold r:id="rId22"/>
    </p:embeddedFont>
    <p:embeddedFont>
      <p:font typeface="Broadway" panose="04040905080B02020502" pitchFamily="82" charset="0"/>
      <p:regular r:id="rId23"/>
    </p:embeddedFont>
    <p:embeddedFont>
      <p:font typeface="Verdana" panose="020B060403050404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67F6-D121-42DB-9FF7-59653F9E8292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1736-1443-4FA8-9D56-318E7C6B7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15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67F6-D121-42DB-9FF7-59653F9E8292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1736-1443-4FA8-9D56-318E7C6B7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7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67F6-D121-42DB-9FF7-59653F9E8292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1736-1443-4FA8-9D56-318E7C6B7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3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67F6-D121-42DB-9FF7-59653F9E8292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1736-1443-4FA8-9D56-318E7C6B7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39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67F6-D121-42DB-9FF7-59653F9E8292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1736-1443-4FA8-9D56-318E7C6B7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72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67F6-D121-42DB-9FF7-59653F9E8292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1736-1443-4FA8-9D56-318E7C6B7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2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67F6-D121-42DB-9FF7-59653F9E8292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1736-1443-4FA8-9D56-318E7C6B7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91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67F6-D121-42DB-9FF7-59653F9E8292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1736-1443-4FA8-9D56-318E7C6B7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62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67F6-D121-42DB-9FF7-59653F9E8292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1736-1443-4FA8-9D56-318E7C6B7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542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67F6-D121-42DB-9FF7-59653F9E8292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1736-1443-4FA8-9D56-318E7C6B7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89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567F6-D121-42DB-9FF7-59653F9E8292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1736-1443-4FA8-9D56-318E7C6B7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89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567F6-D121-42DB-9FF7-59653F9E8292}" type="datetimeFigureOut">
              <a:rPr lang="en-US" smtClean="0"/>
              <a:t>12/16/2015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41736-1443-4FA8-9D56-318E7C6B7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5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/url?sa=i&amp;rct=j&amp;q=&amp;esrc=s&amp;source=images&amp;cd=&amp;cad=rja&amp;uact=8&amp;ved=&amp;url=http://www.corwin.com/authors/503463&amp;psig=AFQjCNFWaLaVplcg2XpgVRKTIcRSGVPZ_w&amp;ust=1450285748333499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7" y="0"/>
            <a:ext cx="10299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7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30000">
              <a:schemeClr val="bg1">
                <a:lumMod val="75000"/>
              </a:schemeClr>
            </a:gs>
            <a:gs pos="83000">
              <a:schemeClr val="accent6">
                <a:lumMod val="60000"/>
                <a:lumOff val="4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9640" y="1463040"/>
            <a:ext cx="963168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000" dirty="0" smtClean="0">
                <a:solidFill>
                  <a:srgbClr val="002060"/>
                </a:solidFill>
                <a:cs typeface="B Titr" panose="00000700000000000000" pitchFamily="2" charset="-78"/>
              </a:rPr>
              <a:t>ارائه کنندگان:</a:t>
            </a:r>
          </a:p>
          <a:p>
            <a:pPr algn="r" rtl="1"/>
            <a:endParaRPr lang="fa-IR" sz="4000" dirty="0">
              <a:cs typeface="B Titr" panose="00000700000000000000" pitchFamily="2" charset="-78"/>
            </a:endParaRPr>
          </a:p>
          <a:p>
            <a:pPr algn="r" rtl="1"/>
            <a:endParaRPr lang="fa-IR" sz="4000" dirty="0" smtClean="0">
              <a:cs typeface="B Titr" panose="00000700000000000000" pitchFamily="2" charset="-78"/>
            </a:endParaRPr>
          </a:p>
          <a:p>
            <a:pPr algn="r" rtl="1"/>
            <a:r>
              <a:rPr lang="fa-IR" sz="4000" dirty="0" smtClean="0">
                <a:cs typeface="B Titr" panose="00000700000000000000" pitchFamily="2" charset="-78"/>
              </a:rPr>
              <a:t>حبیبه شباهنگ – افسانه پورحمزه-سمیرا سلاطین تمر</a:t>
            </a:r>
          </a:p>
          <a:p>
            <a:pPr algn="r" rtl="1"/>
            <a:endParaRPr lang="fa-IR" sz="4000" dirty="0">
              <a:cs typeface="B Titr" panose="00000700000000000000" pitchFamily="2" charset="-78"/>
            </a:endParaRPr>
          </a:p>
          <a:p>
            <a:endParaRPr lang="fa-IR" dirty="0" smtClean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1345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ippl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8462" y="2699385"/>
            <a:ext cx="2003425" cy="457200"/>
          </a:xfrm>
          <a:prstGeom prst="rect">
            <a:avLst/>
          </a:prstGeom>
          <a:ln w="25400" cmpd="tri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200">
                <a:effectLst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Assumptions</a:t>
            </a:r>
            <a:endParaRPr lang="en-US" sz="110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26392" y="1720849"/>
            <a:ext cx="4513852" cy="882967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Curriculum evolves as learners, teachers, and knowledge interact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6" name="Rectangle 5"/>
          <p:cNvSpPr/>
          <p:nvPr/>
        </p:nvSpPr>
        <p:spPr>
          <a:xfrm>
            <a:off x="4859336" y="2711767"/>
            <a:ext cx="4437063" cy="877889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All goals of education cannot be predefined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7" name="Rectangle 6"/>
          <p:cNvSpPr/>
          <p:nvPr/>
        </p:nvSpPr>
        <p:spPr>
          <a:xfrm>
            <a:off x="4009390" y="3728402"/>
            <a:ext cx="4768850" cy="857568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Content can only be tentatively selected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8" name="Rectangle 7"/>
          <p:cNvSpPr/>
          <p:nvPr/>
        </p:nvSpPr>
        <p:spPr>
          <a:xfrm>
            <a:off x="2683193" y="4735512"/>
            <a:ext cx="5622607" cy="933450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Learning will be based on the creation of knowledge, especially self-knowledge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cxnSp>
        <p:nvCxnSpPr>
          <p:cNvPr id="10" name="Straight Connector 9"/>
          <p:cNvCxnSpPr>
            <a:stCxn id="4" idx="3"/>
          </p:cNvCxnSpPr>
          <p:nvPr/>
        </p:nvCxnSpPr>
        <p:spPr>
          <a:xfrm flipV="1">
            <a:off x="2401887" y="2033271"/>
            <a:ext cx="3024506" cy="89471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401887" y="3076574"/>
            <a:ext cx="2468245" cy="953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2" name="Straight Connector 11"/>
          <p:cNvCxnSpPr>
            <a:endCxn id="7" idx="1"/>
          </p:cNvCxnSpPr>
          <p:nvPr/>
        </p:nvCxnSpPr>
        <p:spPr>
          <a:xfrm>
            <a:off x="2197258" y="3156585"/>
            <a:ext cx="1812132" cy="1000601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0" y="162580"/>
            <a:ext cx="4265911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doni MT Black" panose="02070A03080606020203" pitchFamily="18" charset="0"/>
                <a:ea typeface="Calibri" panose="020F0502020204030204" pitchFamily="34" charset="0"/>
                <a:cs typeface="Aharoni" panose="02010803020104030203" pitchFamily="2" charset="-79"/>
              </a:rPr>
              <a:t>   Naturalistic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itannic Bold" panose="020B0903060703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0" y="819835"/>
            <a:ext cx="86773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   nontechnical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–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nonrational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approach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70" name="Picture 22" descr="http://www.corwin.com/upm-data/product/503463_author_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084" y="3007043"/>
            <a:ext cx="2202813" cy="280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8958724" y="5965448"/>
            <a:ext cx="3184333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  <a:hlinkClick r:id="rId4"/>
              </a:rPr>
              <a:t>Allan A. </a:t>
            </a:r>
            <a:r>
              <a:rPr lang="en-US" sz="2400" dirty="0" err="1" smtClean="0">
                <a:latin typeface="Arial Black" panose="020B0A04020102020204" pitchFamily="34" charset="0"/>
                <a:hlinkClick r:id="rId4"/>
              </a:rPr>
              <a:t>Glatthorn</a:t>
            </a:r>
            <a:endParaRPr lang="en-US" sz="2400" dirty="0" smtClean="0">
              <a:latin typeface="Arial Black" panose="020B0A04020102020204" pitchFamily="34" charset="0"/>
            </a:endParaRPr>
          </a:p>
          <a:p>
            <a:endParaRPr lang="en-US" sz="2800" dirty="0">
              <a:latin typeface="Arial Black" panose="020B0A04020102020204" pitchFamily="34" charset="0"/>
            </a:endParaRPr>
          </a:p>
        </p:txBody>
      </p:sp>
      <p:cxnSp>
        <p:nvCxnSpPr>
          <p:cNvPr id="2051" name="Straight Connector 2050"/>
          <p:cNvCxnSpPr>
            <a:stCxn id="8" idx="1"/>
            <a:endCxn id="4" idx="2"/>
          </p:cNvCxnSpPr>
          <p:nvPr/>
        </p:nvCxnSpPr>
        <p:spPr>
          <a:xfrm flipH="1" flipV="1">
            <a:off x="1400175" y="3156585"/>
            <a:ext cx="1283018" cy="204565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400174" y="5776912"/>
            <a:ext cx="6768466" cy="837248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Curriculum development is highly political requiring administrators and teachers to work together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cxnSp>
        <p:nvCxnSpPr>
          <p:cNvPr id="2053" name="Straight Connector 2052"/>
          <p:cNvCxnSpPr>
            <a:endCxn id="40" idx="1"/>
          </p:cNvCxnSpPr>
          <p:nvPr/>
        </p:nvCxnSpPr>
        <p:spPr>
          <a:xfrm>
            <a:off x="609600" y="3156585"/>
            <a:ext cx="790574" cy="303895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6624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483544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0470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pattern="hexago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0" y="0"/>
            <a:ext cx="977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243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crush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4040" y="233412"/>
            <a:ext cx="8915400" cy="84862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Broadway" panose="04040905080B02020502" pitchFamily="82" charset="0"/>
              </a:rPr>
              <a:t>Taba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Broadway" panose="04040905080B02020502" pitchFamily="82" charset="0"/>
              </a:rPr>
              <a:t> Course Development Model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Broadway" panose="04040905080B02020502" pitchFamily="82" charset="0"/>
            </a:endParaRPr>
          </a:p>
        </p:txBody>
      </p:sp>
      <p:sp>
        <p:nvSpPr>
          <p:cNvPr id="3" name="Line Callout 2 2"/>
          <p:cNvSpPr/>
          <p:nvPr/>
        </p:nvSpPr>
        <p:spPr>
          <a:xfrm>
            <a:off x="266699" y="1478272"/>
            <a:ext cx="11536680" cy="5135880"/>
          </a:xfrm>
          <a:prstGeom prst="borderCallout2">
            <a:avLst>
              <a:gd name="adj1" fmla="val 370"/>
              <a:gd name="adj2" fmla="val 24"/>
              <a:gd name="adj3" fmla="val -17906"/>
              <a:gd name="adj4" fmla="val 188"/>
              <a:gd name="adj5" fmla="val -17763"/>
              <a:gd name="adj6" fmla="val 13747"/>
            </a:avLst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Process 3"/>
          <p:cNvSpPr/>
          <p:nvPr/>
        </p:nvSpPr>
        <p:spPr>
          <a:xfrm>
            <a:off x="426720" y="1645920"/>
            <a:ext cx="5059680" cy="62484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1- Produce Pilot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Line Callout 1 5"/>
          <p:cNvSpPr/>
          <p:nvPr/>
        </p:nvSpPr>
        <p:spPr>
          <a:xfrm>
            <a:off x="1341120" y="2651758"/>
            <a:ext cx="5029200" cy="640081"/>
          </a:xfrm>
          <a:prstGeom prst="borderCallout1">
            <a:avLst>
              <a:gd name="adj1" fmla="val -58722"/>
              <a:gd name="adj2" fmla="val 26905"/>
              <a:gd name="adj3" fmla="val 4808"/>
              <a:gd name="adj4" fmla="val 26905"/>
            </a:avLst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2- Test Experimental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2103120" y="3672837"/>
            <a:ext cx="5242560" cy="640081"/>
          </a:xfrm>
          <a:prstGeom prst="borderCallout1">
            <a:avLst>
              <a:gd name="adj1" fmla="val -58722"/>
              <a:gd name="adj2" fmla="val 26905"/>
              <a:gd name="adj3" fmla="val 4808"/>
              <a:gd name="adj4" fmla="val 26905"/>
            </a:avLst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3- Revise and Consolidate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13" name="Straight Arrow Connector 12"/>
          <p:cNvCxnSpPr>
            <a:stCxn id="4" idx="3"/>
          </p:cNvCxnSpPr>
          <p:nvPr/>
        </p:nvCxnSpPr>
        <p:spPr>
          <a:xfrm>
            <a:off x="5486400" y="1958340"/>
            <a:ext cx="4114800" cy="43434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370320" y="2533649"/>
            <a:ext cx="3230880" cy="43052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7345680" y="2651758"/>
            <a:ext cx="2255520" cy="133349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9696704" y="2051860"/>
            <a:ext cx="175971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Broadway" panose="04040905080B02020502" pitchFamily="82" charset="0"/>
              </a:rPr>
              <a:t>Units</a:t>
            </a:r>
            <a:endParaRPr lang="en-US" sz="4400" b="0" cap="none" spc="0" dirty="0">
              <a:ln w="0"/>
              <a:solidFill>
                <a:schemeClr val="accent2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Broadway" panose="04040905080B02020502" pitchFamily="82" charset="0"/>
            </a:endParaRPr>
          </a:p>
        </p:txBody>
      </p:sp>
      <p:sp>
        <p:nvSpPr>
          <p:cNvPr id="19" name="Line Callout 1 18"/>
          <p:cNvSpPr/>
          <p:nvPr/>
        </p:nvSpPr>
        <p:spPr>
          <a:xfrm>
            <a:off x="2914650" y="4693916"/>
            <a:ext cx="5029200" cy="640081"/>
          </a:xfrm>
          <a:prstGeom prst="borderCallout1">
            <a:avLst>
              <a:gd name="adj1" fmla="val -58722"/>
              <a:gd name="adj2" fmla="val 26905"/>
              <a:gd name="adj3" fmla="val 4808"/>
              <a:gd name="adj4" fmla="val 26905"/>
            </a:avLst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4- Develop a Framework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Line Callout 1 19"/>
          <p:cNvSpPr/>
          <p:nvPr/>
        </p:nvSpPr>
        <p:spPr>
          <a:xfrm>
            <a:off x="3520438" y="5730230"/>
            <a:ext cx="7726681" cy="640081"/>
          </a:xfrm>
          <a:prstGeom prst="borderCallout1">
            <a:avLst>
              <a:gd name="adj1" fmla="val -58722"/>
              <a:gd name="adj2" fmla="val 26905"/>
              <a:gd name="adj3" fmla="val 4808"/>
              <a:gd name="adj4" fmla="val 26905"/>
            </a:avLst>
          </a:prstGeom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5- Install and disseminate new units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1009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18" grpId="0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8440"/>
            <a:ext cx="3185160" cy="39471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Righ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Flowchart: Process 1"/>
          <p:cNvSpPr/>
          <p:nvPr/>
        </p:nvSpPr>
        <p:spPr>
          <a:xfrm>
            <a:off x="152400" y="121920"/>
            <a:ext cx="11155680" cy="502920"/>
          </a:xfrm>
          <a:prstGeom prst="flowChartProcess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Wide Latin" panose="020A0A07050505020404" pitchFamily="18" charset="0"/>
                <a:cs typeface="Aharoni" panose="02010803020104030203" pitchFamily="2" charset="-79"/>
              </a:rPr>
              <a:t>Taba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Wide Latin" panose="020A0A07050505020404" pitchFamily="18" charset="0"/>
                <a:cs typeface="Aharoni" panose="02010803020104030203" pitchFamily="2" charset="-79"/>
              </a:rPr>
              <a:t> Pilot Unit Development Model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Wide Latin" panose="020A0A07050505020404" pitchFamily="18" charset="0"/>
              <a:cs typeface="Aharoni" panose="02010803020104030203" pitchFamily="2" charset="-79"/>
            </a:endParaRPr>
          </a:p>
        </p:txBody>
      </p:sp>
      <p:sp>
        <p:nvSpPr>
          <p:cNvPr id="3" name="Line Callout 2 2"/>
          <p:cNvSpPr/>
          <p:nvPr/>
        </p:nvSpPr>
        <p:spPr>
          <a:xfrm>
            <a:off x="1097280" y="1066800"/>
            <a:ext cx="7970520" cy="441960"/>
          </a:xfrm>
          <a:prstGeom prst="borderCallout2">
            <a:avLst>
              <a:gd name="adj1" fmla="val 76097"/>
              <a:gd name="adj2" fmla="val 319"/>
              <a:gd name="adj3" fmla="val 75196"/>
              <a:gd name="adj4" fmla="val -2088"/>
              <a:gd name="adj5" fmla="val -97633"/>
              <a:gd name="adj6" fmla="val -1800"/>
            </a:avLst>
          </a:prstGeom>
          <a:solidFill>
            <a:schemeClr val="accent4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1-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Diagnose needs?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5" name="Line Callout 2 4"/>
          <p:cNvSpPr/>
          <p:nvPr/>
        </p:nvSpPr>
        <p:spPr>
          <a:xfrm>
            <a:off x="1447800" y="1630680"/>
            <a:ext cx="7940040" cy="441960"/>
          </a:xfrm>
          <a:prstGeom prst="borderCallout2">
            <a:avLst>
              <a:gd name="adj1" fmla="val 86442"/>
              <a:gd name="adj2" fmla="val 239"/>
              <a:gd name="adj3" fmla="val 85541"/>
              <a:gd name="adj4" fmla="val -2048"/>
              <a:gd name="adj5" fmla="val -28667"/>
              <a:gd name="adj6" fmla="val -2031"/>
            </a:avLst>
          </a:prstGeom>
          <a:solidFill>
            <a:schemeClr val="accent4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2-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Formulate objectives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6" name="Line Callout 2 5"/>
          <p:cNvSpPr/>
          <p:nvPr/>
        </p:nvSpPr>
        <p:spPr>
          <a:xfrm>
            <a:off x="1813560" y="2194560"/>
            <a:ext cx="7940040" cy="441960"/>
          </a:xfrm>
          <a:prstGeom prst="borderCallout2">
            <a:avLst>
              <a:gd name="adj1" fmla="val 86442"/>
              <a:gd name="adj2" fmla="val 239"/>
              <a:gd name="adj3" fmla="val 85541"/>
              <a:gd name="adj4" fmla="val -2048"/>
              <a:gd name="adj5" fmla="val -28667"/>
              <a:gd name="adj6" fmla="val -2031"/>
            </a:avLst>
          </a:prstGeom>
          <a:solidFill>
            <a:schemeClr val="accent4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3-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Select content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7" name="Line Callout 2 6"/>
          <p:cNvSpPr/>
          <p:nvPr/>
        </p:nvSpPr>
        <p:spPr>
          <a:xfrm>
            <a:off x="2148840" y="2743200"/>
            <a:ext cx="7970520" cy="441960"/>
          </a:xfrm>
          <a:prstGeom prst="borderCallout2">
            <a:avLst>
              <a:gd name="adj1" fmla="val 86442"/>
              <a:gd name="adj2" fmla="val 128"/>
              <a:gd name="adj3" fmla="val 88989"/>
              <a:gd name="adj4" fmla="val -1897"/>
              <a:gd name="adj5" fmla="val -21771"/>
              <a:gd name="adj6" fmla="val -2182"/>
            </a:avLst>
          </a:prstGeom>
          <a:solidFill>
            <a:schemeClr val="accent4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4-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Organize content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8" name="Line Callout 2 7"/>
          <p:cNvSpPr/>
          <p:nvPr/>
        </p:nvSpPr>
        <p:spPr>
          <a:xfrm>
            <a:off x="2499360" y="3307080"/>
            <a:ext cx="7940040" cy="441960"/>
          </a:xfrm>
          <a:prstGeom prst="borderCallout2">
            <a:avLst>
              <a:gd name="adj1" fmla="val 86442"/>
              <a:gd name="adj2" fmla="val 239"/>
              <a:gd name="adj3" fmla="val 85541"/>
              <a:gd name="adj4" fmla="val -2048"/>
              <a:gd name="adj5" fmla="val -28667"/>
              <a:gd name="adj6" fmla="val -2031"/>
            </a:avLst>
          </a:prstGeom>
          <a:solidFill>
            <a:schemeClr val="accent4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5-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Select learning experiences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9" name="Line Callout 2 8"/>
          <p:cNvSpPr/>
          <p:nvPr/>
        </p:nvSpPr>
        <p:spPr>
          <a:xfrm>
            <a:off x="2865120" y="3870960"/>
            <a:ext cx="7940040" cy="441960"/>
          </a:xfrm>
          <a:prstGeom prst="borderCallout2">
            <a:avLst>
              <a:gd name="adj1" fmla="val 86442"/>
              <a:gd name="adj2" fmla="val 239"/>
              <a:gd name="adj3" fmla="val 85541"/>
              <a:gd name="adj4" fmla="val -2048"/>
              <a:gd name="adj5" fmla="val -28667"/>
              <a:gd name="adj6" fmla="val -2031"/>
            </a:avLst>
          </a:prstGeom>
          <a:solidFill>
            <a:schemeClr val="accent4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6-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Organize learning </a:t>
            </a:r>
            <a:r>
              <a:rPr lang="en-US" sz="2800" dirty="0" err="1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activites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0" name="Line Callout 2 9"/>
          <p:cNvSpPr/>
          <p:nvPr/>
        </p:nvSpPr>
        <p:spPr>
          <a:xfrm>
            <a:off x="3337560" y="4404360"/>
            <a:ext cx="8122920" cy="441960"/>
          </a:xfrm>
          <a:prstGeom prst="borderCallout2">
            <a:avLst>
              <a:gd name="adj1" fmla="val 79545"/>
              <a:gd name="adj2" fmla="val -63"/>
              <a:gd name="adj3" fmla="val 78644"/>
              <a:gd name="adj4" fmla="val -2085"/>
              <a:gd name="adj5" fmla="val -21771"/>
              <a:gd name="adj6" fmla="val -2182"/>
            </a:avLst>
          </a:prstGeom>
          <a:solidFill>
            <a:schemeClr val="accent4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7- Determine what to evaluate and ways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1" name="Line Callout 2 10"/>
          <p:cNvSpPr/>
          <p:nvPr/>
        </p:nvSpPr>
        <p:spPr>
          <a:xfrm>
            <a:off x="3688080" y="4968240"/>
            <a:ext cx="7940040" cy="441960"/>
          </a:xfrm>
          <a:prstGeom prst="borderCallout2">
            <a:avLst>
              <a:gd name="adj1" fmla="val 86442"/>
              <a:gd name="adj2" fmla="val 239"/>
              <a:gd name="adj3" fmla="val 85541"/>
              <a:gd name="adj4" fmla="val -2048"/>
              <a:gd name="adj5" fmla="val -28667"/>
              <a:gd name="adj6" fmla="val -2031"/>
            </a:avLst>
          </a:prstGeom>
          <a:solidFill>
            <a:schemeClr val="accent4">
              <a:lumMod val="20000"/>
              <a:lumOff val="8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8-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Check for balance and sequence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63452" y="6058674"/>
            <a:ext cx="70118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Hilda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Taba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(Estonia-1902-1967)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1726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/>
          <p:cNvSpPr/>
          <p:nvPr/>
        </p:nvSpPr>
        <p:spPr>
          <a:xfrm>
            <a:off x="2681446" y="2967335"/>
            <a:ext cx="6829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B Jadid" panose="00000700000000000000" pitchFamily="2" charset="-78"/>
              </a:rPr>
              <a:t>با تشکر از حسن توجه تان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cs typeface="B Jadid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6256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144</Words>
  <Application>Microsoft Office PowerPoint</Application>
  <PresentationFormat>Widescreen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</vt:lpstr>
      <vt:lpstr>Britannic Bold</vt:lpstr>
      <vt:lpstr>Bodoni MT Black</vt:lpstr>
      <vt:lpstr>Arial Black</vt:lpstr>
      <vt:lpstr>B Titr</vt:lpstr>
      <vt:lpstr>B Jadid</vt:lpstr>
      <vt:lpstr>Wide Latin</vt:lpstr>
      <vt:lpstr>Calibri</vt:lpstr>
      <vt:lpstr>Aharoni</vt:lpstr>
      <vt:lpstr>Broadway</vt:lpstr>
      <vt:lpstr>Verdana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sahar</dc:creator>
  <cp:lastModifiedBy>sahar</cp:lastModifiedBy>
  <cp:revision>33</cp:revision>
  <dcterms:created xsi:type="dcterms:W3CDTF">2015-12-15T13:36:47Z</dcterms:created>
  <dcterms:modified xsi:type="dcterms:W3CDTF">2015-12-16T03:26:10Z</dcterms:modified>
</cp:coreProperties>
</file>