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9" r:id="rId4"/>
    <p:sldId id="262" r:id="rId5"/>
    <p:sldId id="263" r:id="rId6"/>
    <p:sldId id="267" r:id="rId7"/>
    <p:sldId id="264" r:id="rId8"/>
    <p:sldId id="269" r:id="rId9"/>
    <p:sldId id="285" r:id="rId10"/>
    <p:sldId id="265" r:id="rId11"/>
    <p:sldId id="272" r:id="rId12"/>
    <p:sldId id="274" r:id="rId13"/>
    <p:sldId id="273" r:id="rId14"/>
    <p:sldId id="275" r:id="rId15"/>
    <p:sldId id="276" r:id="rId16"/>
    <p:sldId id="277" r:id="rId17"/>
    <p:sldId id="266" r:id="rId18"/>
    <p:sldId id="278" r:id="rId19"/>
    <p:sldId id="282" r:id="rId20"/>
    <p:sldId id="286" r:id="rId21"/>
    <p:sldId id="287" r:id="rId22"/>
    <p:sldId id="289" r:id="rId23"/>
    <p:sldId id="283" r:id="rId24"/>
    <p:sldId id="284" r:id="rId25"/>
    <p:sldId id="26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588" autoAdjust="0"/>
    <p:restoredTop sz="94607" autoAdjust="0"/>
  </p:normalViewPr>
  <p:slideViewPr>
    <p:cSldViewPr>
      <p:cViewPr>
        <p:scale>
          <a:sx n="70" d="100"/>
          <a:sy n="70" d="100"/>
        </p:scale>
        <p:origin x="-1098" y="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95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686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7623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B3B4-9D29-4BC4-9273-467D91E0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FCB-0794-4662-8EE0-B31748D29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3298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B3B4-9D29-4BC4-9273-467D91E0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FCB-0794-4662-8EE0-B31748D29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1533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B3B4-9D29-4BC4-9273-467D91E0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FCB-0794-4662-8EE0-B31748D29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0212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B3B4-9D29-4BC4-9273-467D91E0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FCB-0794-4662-8EE0-B31748D29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6864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B3B4-9D29-4BC4-9273-467D91E0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FCB-0794-4662-8EE0-B31748D29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1828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B3B4-9D29-4BC4-9273-467D91E0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FCB-0794-4662-8EE0-B31748D29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1963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B3B4-9D29-4BC4-9273-467D91E0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FCB-0794-4662-8EE0-B31748D29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9037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B3B4-9D29-4BC4-9273-467D91E0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FCB-0794-4662-8EE0-B31748D29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41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2882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B3B4-9D29-4BC4-9273-467D91E0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FCB-0794-4662-8EE0-B31748D29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1210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B3B4-9D29-4BC4-9273-467D91E0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FCB-0794-4662-8EE0-B31748D29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7974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B3B4-9D29-4BC4-9273-467D91E0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FCB-0794-4662-8EE0-B31748D29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554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4271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3220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8688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1027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7437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7655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95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10729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809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4719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265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257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940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15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051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260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64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889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272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EB3B4-9D29-4BC4-9273-467D91E0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80FCB-0794-4662-8EE0-B31748D29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167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420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6" Type="http://schemas.microsoft.com/office/2007/relationships/hdphoto" Target="../media/hdphoto3.wdp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600"/>
                    </a14:imgEffect>
                    <a14:imgEffect>
                      <a14:saturation sat="400000"/>
                    </a14:imgEffect>
                    <a14:imgEffect>
                      <a14:brightnessContrast contrast="3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24384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b="1" dirty="0" smtClean="0">
                <a:ln w="12700">
                  <a:solidFill>
                    <a:srgbClr val="EEECE1">
                      <a:lumMod val="10000"/>
                    </a:srgbClr>
                  </a:solidFill>
                </a:ln>
                <a:solidFill>
                  <a:srgbClr val="9BBB59">
                    <a:lumMod val="20000"/>
                    <a:lumOff val="80000"/>
                  </a:srgbClr>
                </a:solidFill>
                <a:latin typeface="IranNastaliq" pitchFamily="18" charset="0"/>
                <a:cs typeface="Mj_Sanaa" pitchFamily="2" charset="-78"/>
              </a:rPr>
              <a:t>بنام آنکه همه دوستش داریم</a:t>
            </a:r>
            <a:endParaRPr lang="en-US" sz="4800" b="1" dirty="0">
              <a:ln w="12700">
                <a:solidFill>
                  <a:srgbClr val="EEECE1">
                    <a:lumMod val="10000"/>
                  </a:srgbClr>
                </a:solidFill>
              </a:ln>
              <a:solidFill>
                <a:srgbClr val="9BBB59">
                  <a:lumMod val="20000"/>
                  <a:lumOff val="80000"/>
                </a:srgbClr>
              </a:solidFill>
              <a:latin typeface="IranNastaliq" pitchFamily="18" charset="0"/>
              <a:cs typeface="Mj_Sana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7789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00B0F0">
                <a:lumMod val="0"/>
                <a:alpha val="87000"/>
              </a:srgbClr>
            </a:gs>
            <a:gs pos="93000">
              <a:schemeClr val="bg1">
                <a:alpha val="0"/>
                <a:lumMod val="0"/>
                <a:lumOff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5999" y="232336"/>
            <a:ext cx="38100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cs typeface="B Nazanin" pitchFamily="2" charset="-78"/>
              </a:rPr>
              <a:t>ایجاد جایگاه در بازار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22" r="28643"/>
          <a:stretch/>
        </p:blipFill>
        <p:spPr>
          <a:xfrm rot="2622758">
            <a:off x="7661853" y="174105"/>
            <a:ext cx="449024" cy="9628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50" r="9050"/>
          <a:stretch/>
        </p:blipFill>
        <p:spPr>
          <a:xfrm>
            <a:off x="307340" y="5105400"/>
            <a:ext cx="1597660" cy="1438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16" r="14584"/>
          <a:stretch/>
        </p:blipFill>
        <p:spPr>
          <a:xfrm>
            <a:off x="2133600" y="4800600"/>
            <a:ext cx="22098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587240"/>
            <a:ext cx="3276600" cy="2194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4800" y="838200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cs typeface="B Nazanin" pitchFamily="2" charset="-78"/>
              </a:rPr>
              <a:t>موضوع جایگاه سازی برند اولین بار توسط دو نفر با نام های </a:t>
            </a:r>
            <a:r>
              <a:rPr lang="fa-IR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الریز</a:t>
            </a:r>
            <a:r>
              <a:rPr lang="fa-IR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cs typeface="B Nazanin" pitchFamily="2" charset="-78"/>
              </a:rPr>
              <a:t> و </a:t>
            </a:r>
            <a:r>
              <a:rPr lang="fa-IR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جک تراوت </a:t>
            </a:r>
            <a:r>
              <a:rPr lang="fa-IR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cs typeface="B Nazanin" pitchFamily="2" charset="-78"/>
              </a:rPr>
              <a:t>در سال </a:t>
            </a:r>
            <a:r>
              <a:rPr lang="fa-IR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1990</a:t>
            </a:r>
            <a:r>
              <a:rPr lang="fa-IR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cs typeface="B Nazanin" pitchFamily="2" charset="-78"/>
              </a:rPr>
              <a:t> میلادی مطرح شد.جایگاه برند یعنی محصول یا برند شرکت نسبت به رقبا در ذهن مشتری چه وضعیتی دارد.این جایگاه برند است که </a:t>
            </a:r>
            <a:r>
              <a:rPr lang="fa-IR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مبنای</a:t>
            </a:r>
            <a:r>
              <a:rPr lang="fa-IR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cs typeface="B Nazanin" pitchFamily="2" charset="-78"/>
              </a:rPr>
              <a:t> تمامی فعالیت های آتی شرکت در حوزه تبلیغات و برنامه ریزی قرار می گیرد.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cs typeface="B Nazanin" pitchFamily="2" charset="-78"/>
              </a:rPr>
              <a:t>گاهی اوقات شرکت مجبور می شود جایگاه خود را تغییر دهد یا حوزه کاری خود را گسترش دهد که به این کار </a:t>
            </a:r>
            <a:r>
              <a:rPr lang="fa-IR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جایگاه سازی مجدد </a:t>
            </a:r>
            <a:r>
              <a:rPr lang="fa-IR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cs typeface="B Nazanin" pitchFamily="2" charset="-78"/>
              </a:rPr>
              <a:t>گفته می شود.البته تغییر جایگاه بسیار دشوار و زمان بر می باشد.</a:t>
            </a:r>
            <a:endParaRPr lang="en-US" sz="24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4867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00B0F0">
                <a:lumMod val="0"/>
                <a:alpha val="87000"/>
              </a:srgbClr>
            </a:gs>
            <a:gs pos="93000">
              <a:schemeClr val="bg1">
                <a:alpha val="0"/>
                <a:lumMod val="0"/>
                <a:lumOff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55" t="7782" r="5000" b="9858"/>
          <a:stretch/>
        </p:blipFill>
        <p:spPr>
          <a:xfrm>
            <a:off x="152400" y="2362200"/>
            <a:ext cx="3010700" cy="2374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4048" y="533400"/>
            <a:ext cx="837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u="sng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5</a:t>
            </a:r>
            <a:r>
              <a:rPr lang="fa-IR" sz="24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مبنای اصلی ،که شرکت ها از آن طریق می توانند جایگاه خود را در بازار تعریف کنند، عبارتند از:</a:t>
            </a:r>
            <a:endParaRPr lang="en-US" sz="24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828800"/>
            <a:ext cx="723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200000"/>
              </a:lnSpc>
              <a:buFontTx/>
              <a:buChar char="-"/>
            </a:pPr>
            <a:r>
              <a:rPr lang="fa-IR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ایجاد جایگاه براساس نوع محصول</a:t>
            </a:r>
          </a:p>
          <a:p>
            <a:pPr marL="285750" indent="-285750" algn="r" rtl="1">
              <a:lnSpc>
                <a:spcPct val="200000"/>
              </a:lnSpc>
              <a:buFontTx/>
              <a:buChar char="-"/>
            </a:pPr>
            <a:r>
              <a:rPr lang="fa-IR" sz="24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ایجاد جایگاه براساس </a:t>
            </a:r>
            <a:r>
              <a:rPr lang="fa-IR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تصویر</a:t>
            </a:r>
          </a:p>
          <a:p>
            <a:pPr marL="285750" indent="-285750" algn="r" rtl="1">
              <a:lnSpc>
                <a:spcPct val="200000"/>
              </a:lnSpc>
              <a:buFontTx/>
              <a:buChar char="-"/>
            </a:pPr>
            <a:r>
              <a:rPr lang="fa-IR" sz="24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ایجاد جایگاه براساس </a:t>
            </a:r>
            <a:r>
              <a:rPr lang="fa-IR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ویژگی های منحصر بفرد محصول</a:t>
            </a:r>
          </a:p>
          <a:p>
            <a:pPr marL="285750" indent="-285750" algn="r" rtl="1">
              <a:lnSpc>
                <a:spcPct val="200000"/>
              </a:lnSpc>
              <a:buFontTx/>
              <a:buChar char="-"/>
            </a:pPr>
            <a:r>
              <a:rPr lang="fa-IR" sz="24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ایجاد جایگاه براساس </a:t>
            </a:r>
            <a:r>
              <a:rPr lang="fa-IR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مزیت محصول</a:t>
            </a:r>
          </a:p>
          <a:p>
            <a:pPr marL="285750" indent="-285750" algn="r" rtl="1">
              <a:lnSpc>
                <a:spcPct val="200000"/>
              </a:lnSpc>
              <a:buFontTx/>
              <a:buChar char="-"/>
            </a:pPr>
            <a:r>
              <a:rPr lang="fa-IR" sz="24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ایجاد جایگاه براساس </a:t>
            </a:r>
            <a:r>
              <a:rPr lang="fa-IR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نوع مصرف کنندگان محصول</a:t>
            </a:r>
            <a:endParaRPr lang="en-US" sz="24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cs typeface="B Nazanin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6175" y="1981200"/>
            <a:ext cx="706825" cy="3657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4030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00B0F0">
                <a:lumMod val="0"/>
                <a:alpha val="87000"/>
              </a:srgbClr>
            </a:gs>
            <a:gs pos="93000">
              <a:schemeClr val="bg1">
                <a:alpha val="0"/>
                <a:lumMod val="0"/>
                <a:lumOff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458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ایجاد جایگاه براساس نوع محصول</a:t>
            </a:r>
          </a:p>
          <a:p>
            <a:pPr algn="just" rtl="1">
              <a:lnSpc>
                <a:spcPct val="200000"/>
              </a:lnSpc>
            </a:pPr>
            <a:r>
              <a:rPr lang="fa-IR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براساس اینکه اولین ارائه دهنده نوع خاصی از محصول هستند.مثال: برند </a:t>
            </a:r>
            <a:r>
              <a:rPr lang="fa-IR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cs typeface="B Nazanin" pitchFamily="2" charset="-78"/>
              </a:rPr>
              <a:t>راک پورت </a:t>
            </a:r>
            <a:r>
              <a:rPr lang="fa-IR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در زمینه کفش های پیاده روی و همچنین شرکت </a:t>
            </a:r>
            <a:r>
              <a:rPr lang="fa-IR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cs typeface="B Nazanin" pitchFamily="2" charset="-78"/>
              </a:rPr>
              <a:t>جیف</a:t>
            </a:r>
            <a:r>
              <a:rPr lang="fa-IR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 اولین ارائه دهنده کره بادام زمینی.</a:t>
            </a:r>
          </a:p>
          <a:p>
            <a:pPr algn="just" rtl="1">
              <a:lnSpc>
                <a:spcPct val="200000"/>
              </a:lnSpc>
            </a:pPr>
            <a:endParaRPr lang="fa-IR" sz="200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cs typeface="B Nazanin" pitchFamily="2" charset="-78"/>
            </a:endParaRPr>
          </a:p>
          <a:p>
            <a:pPr algn="just" rtl="1">
              <a:lnSpc>
                <a:spcPct val="200000"/>
              </a:lnSpc>
            </a:pPr>
            <a:endParaRPr lang="fa-IR" sz="200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cs typeface="B Nazanin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ایجاد </a:t>
            </a:r>
            <a:r>
              <a:rPr lang="fa-IR" sz="24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جایگاه براساس </a:t>
            </a:r>
            <a:r>
              <a:rPr lang="fa-IR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تصویر</a:t>
            </a:r>
          </a:p>
          <a:p>
            <a:pPr algn="just" rtl="1">
              <a:lnSpc>
                <a:spcPct val="200000"/>
              </a:lnSpc>
            </a:pPr>
            <a:r>
              <a:rPr lang="fa-IR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انتقال تصویر مورد نظر شرکت به مشتری از طریق تصاویر که متاسفانه اغلب با شکست مواجه شده است.مثال: برند </a:t>
            </a:r>
            <a:r>
              <a:rPr lang="fa-IR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cs typeface="B Nazanin" pitchFamily="2" charset="-78"/>
              </a:rPr>
              <a:t>مارلبورو</a:t>
            </a:r>
            <a:r>
              <a:rPr lang="fa-IR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 و </a:t>
            </a:r>
            <a:r>
              <a:rPr lang="fa-IR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cs typeface="B Nazanin" pitchFamily="2" charset="-78"/>
              </a:rPr>
              <a:t>وینستون</a:t>
            </a:r>
            <a:r>
              <a:rPr lang="fa-IR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.</a:t>
            </a:r>
          </a:p>
          <a:p>
            <a:pPr algn="just" rtl="1">
              <a:lnSpc>
                <a:spcPct val="200000"/>
              </a:lnSpc>
            </a:pPr>
            <a:endParaRPr lang="en-US" sz="24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31" r="6706"/>
          <a:stretch/>
        </p:blipFill>
        <p:spPr>
          <a:xfrm>
            <a:off x="1905000" y="2209800"/>
            <a:ext cx="46609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" y="1540321"/>
            <a:ext cx="120396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076189"/>
            <a:ext cx="2178050" cy="1230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219" b="24950"/>
          <a:stretch/>
        </p:blipFill>
        <p:spPr>
          <a:xfrm>
            <a:off x="617220" y="4694919"/>
            <a:ext cx="1563243" cy="1846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94493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00B0F0">
                <a:lumMod val="0"/>
                <a:alpha val="87000"/>
              </a:srgbClr>
            </a:gs>
            <a:gs pos="93000">
              <a:schemeClr val="bg1">
                <a:alpha val="0"/>
                <a:lumMod val="0"/>
                <a:lumOff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8534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ایجاد </a:t>
            </a:r>
            <a:r>
              <a:rPr lang="fa-IR" sz="24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جایگاه براساس </a:t>
            </a:r>
            <a:r>
              <a:rPr lang="fa-IR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ویژگی های منحصر بفرد محصول</a:t>
            </a:r>
          </a:p>
          <a:p>
            <a:pPr algn="r" rtl="1">
              <a:lnSpc>
                <a:spcPct val="200000"/>
              </a:lnSpc>
            </a:pPr>
            <a:r>
              <a:rPr lang="fa-IR" sz="2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تاکید بر روی یک سری ویژگی های متمایز. مثال: قیمت</a:t>
            </a:r>
          </a:p>
          <a:p>
            <a:pPr algn="r" rtl="1">
              <a:lnSpc>
                <a:spcPct val="200000"/>
              </a:lnSpc>
            </a:pPr>
            <a:endParaRPr lang="fa-IR" sz="14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ایجاد </a:t>
            </a:r>
            <a:r>
              <a:rPr lang="fa-IR" sz="24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جایگاه براساس </a:t>
            </a:r>
            <a:r>
              <a:rPr lang="fa-IR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مزیت محصول</a:t>
            </a:r>
          </a:p>
          <a:p>
            <a:pPr algn="r" rtl="1">
              <a:lnSpc>
                <a:spcPct val="200000"/>
              </a:lnSpc>
            </a:pPr>
            <a:r>
              <a:rPr lang="fa-IR" sz="2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تاکید بر روی مزایایی که محصول برای مشتریان دارد،                                                                   که اغلب در صنایع آرایشی و بهداشتی مطرح می شود.</a:t>
            </a:r>
          </a:p>
          <a:p>
            <a:pPr algn="r" rtl="1">
              <a:lnSpc>
                <a:spcPct val="200000"/>
              </a:lnSpc>
            </a:pPr>
            <a:endParaRPr lang="fa-IR" sz="14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ایجاد </a:t>
            </a:r>
            <a:r>
              <a:rPr lang="fa-IR" sz="24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جایگاه براساس </a:t>
            </a:r>
            <a:r>
              <a:rPr lang="fa-IR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نوع مصرف کنندگان محصول</a:t>
            </a:r>
          </a:p>
          <a:p>
            <a:pPr algn="r" rtl="1">
              <a:lnSpc>
                <a:spcPct val="200000"/>
              </a:lnSpc>
            </a:pPr>
            <a:r>
              <a:rPr lang="fa-IR" sz="2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برنامه ریزی برای گروه های خاص سنی و ...                                                                                    با در نظر گرفتن یک اولویت رقابتی و مزیتی خاص.</a:t>
            </a:r>
            <a:endParaRPr lang="en-US" sz="20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2775416" cy="885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959" b="23888"/>
          <a:stretch/>
        </p:blipFill>
        <p:spPr>
          <a:xfrm>
            <a:off x="1057762" y="2803622"/>
            <a:ext cx="2066438" cy="1098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6" t="3377" r="4264" b="4494"/>
          <a:stretch/>
        </p:blipFill>
        <p:spPr>
          <a:xfrm>
            <a:off x="757481" y="4648200"/>
            <a:ext cx="2667000" cy="1557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1499536"/>
            <a:ext cx="1905000" cy="889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9465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00B0F0">
                <a:lumMod val="0"/>
                <a:alpha val="87000"/>
              </a:srgbClr>
            </a:gs>
            <a:gs pos="93000">
              <a:schemeClr val="bg1">
                <a:alpha val="0"/>
                <a:lumMod val="0"/>
                <a:lumOff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32336"/>
            <a:ext cx="472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cs typeface="B Nazanin" pitchFamily="2" charset="-78"/>
              </a:rPr>
              <a:t>معرفی جایگاه برند به مشتریان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22" r="28643"/>
          <a:stretch/>
        </p:blipFill>
        <p:spPr>
          <a:xfrm rot="2622758">
            <a:off x="7661853" y="174105"/>
            <a:ext cx="449024" cy="962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6002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انتخاب نام مناسب برای برند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ظهور المان هایی نظیر سمبل و لوگو</a:t>
            </a:r>
          </a:p>
          <a:p>
            <a:pPr algn="r" rtl="1">
              <a:lnSpc>
                <a:spcPct val="150000"/>
              </a:lnSpc>
            </a:pPr>
            <a:endParaRPr lang="fa-IR" sz="24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611" b="22148"/>
          <a:stretch/>
        </p:blipFill>
        <p:spPr>
          <a:xfrm>
            <a:off x="914400" y="1800974"/>
            <a:ext cx="2247899" cy="931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920"/>
          <a:stretch/>
        </p:blipFill>
        <p:spPr>
          <a:xfrm>
            <a:off x="304800" y="3851264"/>
            <a:ext cx="2932229" cy="2734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55" t="19217" r="8341" b="17293"/>
          <a:stretch/>
        </p:blipFill>
        <p:spPr>
          <a:xfrm>
            <a:off x="3827684" y="3264498"/>
            <a:ext cx="3567696" cy="1173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458501"/>
            <a:ext cx="2694432" cy="182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3356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00B0F0">
                <a:lumMod val="0"/>
                <a:alpha val="87000"/>
              </a:srgbClr>
            </a:gs>
            <a:gs pos="93000">
              <a:schemeClr val="bg1">
                <a:alpha val="0"/>
                <a:lumMod val="0"/>
                <a:lumOff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399" y="232336"/>
            <a:ext cx="38100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cs typeface="B Nazanin" pitchFamily="2" charset="-78"/>
              </a:rPr>
              <a:t>خلق و حفظ تصویر برند</a:t>
            </a:r>
            <a:endParaRPr lang="en-US" sz="28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cs typeface="B Nazanin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22" r="28643"/>
          <a:stretch/>
        </p:blipFill>
        <p:spPr>
          <a:xfrm rot="2622758">
            <a:off x="7661853" y="174105"/>
            <a:ext cx="449024" cy="9628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295400"/>
            <a:ext cx="8534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تصویر برند مجموعه ادراکاتی است که در ذهن مصرف‌کننده وجود </a:t>
            </a:r>
            <a:r>
              <a:rPr lang="ar-SA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دارد.</a:t>
            </a:r>
            <a:r>
              <a:rPr lang="fa-IR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این فرآیند پایانی نداشته و </a:t>
            </a:r>
            <a:r>
              <a:rPr lang="fa-IR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دائمی</a:t>
            </a:r>
            <a:r>
              <a:rPr lang="fa-IR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محسوب می شود، چراکه دانستن نام برند و شناختن جایگاه آن توسط مشتریان،برای اینکه همواره برند زنده باشد و بتواند با مخاطبان ارتباط برقرار کند،به تنهایی کافی نیست.</a:t>
            </a:r>
          </a:p>
          <a:p>
            <a:pPr algn="just" rtl="1">
              <a:lnSpc>
                <a:spcPct val="150000"/>
              </a:lnSpc>
            </a:pPr>
            <a:r>
              <a:rPr lang="ar-SA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پرفسور کوین کلر</a:t>
            </a:r>
            <a:r>
              <a:rPr lang="ar-SA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، دانشمند و نظریه‌پرداز برجسته حوزه مدیریت برند، تصویر برند را ادراک مصرف‌کننده در مورد برند می‌داند که توسط تداعیات برند موجود در </a:t>
            </a:r>
            <a:r>
              <a:rPr lang="ar-SA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حافظه</a:t>
            </a:r>
            <a:r>
              <a:rPr lang="ar-SA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، بازتاب می یابد. </a:t>
            </a:r>
            <a:endParaRPr lang="fa-IR" sz="20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ثابت </a:t>
            </a:r>
            <a:r>
              <a:rPr lang="ar-SA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شده است که تصویر </a:t>
            </a:r>
            <a:r>
              <a:rPr lang="ar-SA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مثبت</a:t>
            </a:r>
            <a:r>
              <a:rPr lang="ar-SA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برند، </a:t>
            </a:r>
            <a:r>
              <a:rPr lang="ar-SA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ریسک</a:t>
            </a:r>
            <a:r>
              <a:rPr lang="ar-SA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ادراک شده مصرف کننده در مورد برند را کاهش داده و سطح رضایت و وفاداری مصرف‌کننده را افزایش می‌دهد. همچنین، برندی که تصویر مناسبی در ذهن مصرف کننده دارد، فرایند </a:t>
            </a:r>
            <a:r>
              <a:rPr lang="ar-SA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جایگاه‌سازی</a:t>
            </a:r>
            <a:r>
              <a:rPr lang="ar-SA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را ساده‌تر طی می‌کند. زیرا، برندی که تصویر قوی و مثبت دارد، راحت‌تر در ذهن مشتری نقش می </a:t>
            </a:r>
            <a:r>
              <a:rPr lang="ar-SA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بندد</a:t>
            </a:r>
            <a:r>
              <a:rPr lang="fa-IR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.</a:t>
            </a:r>
            <a:endParaRPr lang="fa-IR" sz="20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en-US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/>
            </a:r>
            <a:br>
              <a:rPr lang="en-US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</a:br>
            <a:endParaRPr lang="en-US" sz="2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47" t="39790" r="11456" b="41429"/>
          <a:stretch/>
        </p:blipFill>
        <p:spPr>
          <a:xfrm>
            <a:off x="1295400" y="5257800"/>
            <a:ext cx="5410200" cy="988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235798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accent6">
                <a:lumMod val="36000"/>
                <a:alpha val="82000"/>
              </a:schemeClr>
            </a:gs>
            <a:gs pos="93000">
              <a:schemeClr val="bg1">
                <a:alpha val="0"/>
                <a:lumMod val="0"/>
                <a:lumOff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2138" t="17287" r="-26591" b="12485"/>
          <a:stretch/>
        </p:blipFill>
        <p:spPr>
          <a:xfrm>
            <a:off x="3048000" y="393700"/>
            <a:ext cx="3048000" cy="825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048" y="1219518"/>
            <a:ext cx="8378952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در برندسازی شخصیتی از تبلیغات به­ طور گسترده­ای استفاده می</a:t>
            </a:r>
            <a:r>
              <a:rPr lang="ar-SA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­</a:t>
            </a:r>
            <a:r>
              <a:rPr lang="fa-IR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شود. </a:t>
            </a:r>
            <a:r>
              <a:rPr lang="ar-SA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برای </a:t>
            </a:r>
            <a:r>
              <a:rPr lang="ar-SA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تحقق این هدف، تبلیغات به­ عنوان وسیله ­ای بسیار مؤثر مورد استفاده قرار می­گیرد. شاید یکی از متداول­ترین روش­های خلق شخصیت، استفاده از </a:t>
            </a:r>
            <a:r>
              <a:rPr lang="ar-SA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cs typeface="B Nazanin" pitchFamily="2" charset="-78"/>
              </a:rPr>
              <a:t>چهره­های سرشناس </a:t>
            </a:r>
            <a:r>
              <a:rPr lang="ar-SA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است. مثلا از نام و شهرت و معروفیت قهرمانان ملی، تصاویر ورزشکاران، خوانندگان و هنرپیشگان معروف سینما برای برندی خاص به مدت طولانی استفاده می­شود. به دلیل </a:t>
            </a:r>
            <a:r>
              <a:rPr lang="ar-SA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cs typeface="B Nazanin" pitchFamily="2" charset="-78"/>
              </a:rPr>
              <a:t>ناپایداری تأثیر تبلیغات </a:t>
            </a:r>
            <a:r>
              <a:rPr lang="ar-SA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و سایر روش­های ارتباطی، استفاده از این روش </a:t>
            </a:r>
            <a:r>
              <a:rPr lang="ar-SA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رو </a:t>
            </a:r>
            <a:r>
              <a:rPr lang="ar-SA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به </a:t>
            </a:r>
            <a:r>
              <a:rPr lang="ar-SA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cs typeface="B Nazanin" pitchFamily="2" charset="-78"/>
              </a:rPr>
              <a:t>فزونی</a:t>
            </a:r>
            <a:r>
              <a:rPr lang="ar-SA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است</a:t>
            </a:r>
            <a:r>
              <a:rPr lang="ar-SA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.</a:t>
            </a:r>
            <a:endParaRPr lang="fa-IR" sz="20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/>
            </a:r>
            <a:br>
              <a:rPr lang="ar-SA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</a:br>
            <a:endParaRPr lang="en-US" sz="2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47" y="3930593"/>
            <a:ext cx="3704853" cy="2546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71925"/>
            <a:ext cx="3233243" cy="24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10384492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3000">
              <a:srgbClr val="FEE7F2"/>
            </a:gs>
            <a:gs pos="45000">
              <a:srgbClr val="FAC77D"/>
            </a:gs>
            <a:gs pos="60000">
              <a:srgbClr val="FBA97D"/>
            </a:gs>
            <a:gs pos="82001">
              <a:srgbClr val="FBD49C"/>
            </a:gs>
            <a:gs pos="96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3810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آیا برندها همیشگی اند ؟؟</a:t>
            </a:r>
            <a:endParaRPr lang="en-US" sz="40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76500"/>
            <a:ext cx="5245100" cy="369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57200" y="41103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احیای برند</a:t>
            </a:r>
            <a:endParaRPr lang="en-US" sz="24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206906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فرسایش برند</a:t>
            </a:r>
            <a:endParaRPr lang="en-US" sz="24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2057400"/>
            <a:ext cx="198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وفاداری مشتری</a:t>
            </a:r>
            <a:endParaRPr lang="en-US" sz="24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33483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عوامل موثر در برند</a:t>
            </a:r>
            <a:endParaRPr lang="en-US" sz="24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594360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خود سازگاری برند</a:t>
            </a:r>
            <a:endParaRPr lang="en-US" sz="24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9144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B Mitra" pitchFamily="2" charset="-78"/>
              </a:rPr>
              <a:t>”</a:t>
            </a:r>
            <a:r>
              <a:rPr lang="ar-SA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B Mitra" pitchFamily="2" charset="-78"/>
              </a:rPr>
              <a:t>زندگی، مرگ و احیای برند‌‌ها ” نوشته </a:t>
            </a:r>
            <a:r>
              <a:rPr lang="ar-SA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B Mitra" pitchFamily="2" charset="-78"/>
              </a:rPr>
              <a:t>جاناتان</a:t>
            </a:r>
            <a:r>
              <a:rPr lang="fa-IR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B Mitra" pitchFamily="2" charset="-78"/>
              </a:rPr>
              <a:t> گروکات</a:t>
            </a:r>
            <a:r>
              <a:rPr lang="ar-SA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B Mitra" pitchFamily="2" charset="-78"/>
              </a:rPr>
              <a:t> </a:t>
            </a:r>
            <a:endParaRPr lang="en-US" sz="2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cs typeface="B Mitra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58629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داشتن افق</a:t>
            </a:r>
            <a:endParaRPr lang="en-US" sz="24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50100" y="3905071"/>
            <a:ext cx="168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cs typeface="B Kamran" pitchFamily="2" charset="-78"/>
              </a:rPr>
              <a:t>مشتری        تبلیغات</a:t>
            </a:r>
          </a:p>
          <a:p>
            <a:pPr algn="r" rtl="1"/>
            <a:r>
              <a:rPr lang="fa-IR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cs typeface="B Kamran" pitchFamily="2" charset="-78"/>
              </a:rPr>
              <a:t>سیاسی        اقتصادی</a:t>
            </a:r>
          </a:p>
          <a:p>
            <a:pPr algn="r" rtl="1"/>
            <a:r>
              <a:rPr lang="fa-IR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cs typeface="B Kamran" pitchFamily="2" charset="-78"/>
              </a:rPr>
              <a:t>حقوقی     زیست محیطی</a:t>
            </a:r>
          </a:p>
          <a:p>
            <a:pPr algn="r" rtl="1"/>
            <a:endParaRPr lang="en-US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cs typeface="B Kamran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45720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cs typeface="B Kamran" pitchFamily="2" charset="-78"/>
              </a:rPr>
              <a:t>ابتکار و نوآوری</a:t>
            </a:r>
          </a:p>
          <a:p>
            <a:pPr algn="ctr"/>
            <a:r>
              <a:rPr lang="fa-IR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cs typeface="B Kamran" pitchFamily="2" charset="-78"/>
              </a:rPr>
              <a:t>-زیر مجموعه ها</a:t>
            </a:r>
          </a:p>
          <a:p>
            <a:pPr algn="ctr"/>
            <a:r>
              <a:rPr lang="fa-IR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cs typeface="B Kamran" pitchFamily="2" charset="-78"/>
              </a:rPr>
              <a:t>-لایه های چندگانه</a:t>
            </a:r>
          </a:p>
          <a:p>
            <a:pPr algn="ctr"/>
            <a:r>
              <a:rPr lang="fa-IR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cs typeface="B Kamran" pitchFamily="2" charset="-78"/>
              </a:rPr>
              <a:t>بازاریابی</a:t>
            </a:r>
            <a:endParaRPr lang="en-US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cs typeface="B Kamran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58" y="5852158"/>
            <a:ext cx="1005842" cy="1005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50" y="2082056"/>
            <a:ext cx="1206500" cy="395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63148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66" t="8735" r="4722" b="8173"/>
          <a:stretch/>
        </p:blipFill>
        <p:spPr>
          <a:xfrm>
            <a:off x="228600" y="1385248"/>
            <a:ext cx="8633025" cy="4024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2685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accent6">
                <a:lumMod val="36000"/>
                <a:alpha val="82000"/>
              </a:schemeClr>
            </a:gs>
            <a:gs pos="93000">
              <a:schemeClr val="bg1">
                <a:alpha val="0"/>
                <a:lumMod val="0"/>
                <a:lumOff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9400" y="15488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توسعه برند   </a:t>
            </a:r>
            <a:endParaRPr lang="en-US" sz="32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04850"/>
            <a:ext cx="6324600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-152400" y="2448580"/>
            <a:ext cx="710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cs typeface="B Kamran" pitchFamily="2" charset="-78"/>
              </a:rPr>
              <a:t>یک</a:t>
            </a:r>
            <a:r>
              <a:rPr lang="en-US" sz="2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cs typeface="B Kamran" pitchFamily="2" charset="-78"/>
              </a:rPr>
              <a:t> </a:t>
            </a:r>
            <a:r>
              <a:rPr lang="fa-IR" sz="2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cs typeface="B Kamran" pitchFamily="2" charset="-78"/>
              </a:rPr>
              <a:t> برند واقعی می تواند برای محصول جدید به سرعت اقبال ایجاد نماید.</a:t>
            </a:r>
            <a:endParaRPr lang="en-US" sz="2800" dirty="0">
              <a:ln>
                <a:solidFill>
                  <a:schemeClr val="accent3">
                    <a:lumMod val="50000"/>
                  </a:schemeClr>
                </a:solidFill>
              </a:ln>
              <a:cs typeface="B Kamra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3361899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en-US" sz="2400" dirty="0" smtClean="0">
                <a:cs typeface="B Titr" pitchFamily="2" charset="-78"/>
              </a:rPr>
              <a:t> </a:t>
            </a:r>
            <a:r>
              <a:rPr lang="fa-IR" sz="2400" dirty="0" smtClean="0">
                <a:cs typeface="B Titr" pitchFamily="2" charset="-78"/>
              </a:rPr>
              <a:t>مستقیم</a:t>
            </a:r>
          </a:p>
          <a:p>
            <a:pPr algn="r" rtl="1"/>
            <a:r>
              <a:rPr lang="fa-IR" sz="2400" dirty="0">
                <a:cs typeface="B Titr" pitchFamily="2" charset="-78"/>
              </a:rPr>
              <a:t> </a:t>
            </a:r>
            <a:r>
              <a:rPr lang="fa-IR" sz="2400" dirty="0" smtClean="0">
                <a:cs typeface="B Titr" pitchFamily="2" charset="-78"/>
              </a:rPr>
              <a:t>                </a:t>
            </a:r>
            <a:r>
              <a:rPr lang="fa-IR" sz="2400" b="1" dirty="0" smtClean="0">
                <a:cs typeface="B Kamran" pitchFamily="2" charset="-78"/>
              </a:rPr>
              <a:t>ارائه محصول جدید با همان نام و نشانه قبلی</a:t>
            </a:r>
          </a:p>
          <a:p>
            <a:pPr algn="r" rtl="1"/>
            <a:endParaRPr lang="fa-IR" sz="2400" b="1" dirty="0" smtClean="0">
              <a:cs typeface="B Kamran" pitchFamily="2" charset="-78"/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2400" dirty="0" smtClean="0">
                <a:cs typeface="B Titr" pitchFamily="2" charset="-78"/>
              </a:rPr>
              <a:t>غیر مستقیم</a:t>
            </a:r>
          </a:p>
          <a:p>
            <a:pPr algn="r" rtl="1"/>
            <a:r>
              <a:rPr lang="fa-IR" sz="2400" b="1" dirty="0" smtClean="0">
                <a:cs typeface="B Kamran" pitchFamily="2" charset="-78"/>
              </a:rPr>
              <a:t>                با استفاده از یک برند مشتق شده</a:t>
            </a:r>
            <a:endParaRPr lang="en-US" sz="2400" b="1" dirty="0">
              <a:cs typeface="B Kamran" pitchFamily="2" charset="-78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7368860" y="2438399"/>
            <a:ext cx="1013140" cy="2438401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57200" y="4146729"/>
            <a:ext cx="20574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rgbClr val="002060"/>
                </a:solidFill>
                <a:cs typeface="B Morvarid" pitchFamily="2" charset="-78"/>
              </a:rPr>
              <a:t>توسعه سبد محصول</a:t>
            </a:r>
            <a:endParaRPr lang="en-US" dirty="0">
              <a:solidFill>
                <a:srgbClr val="002060"/>
              </a:solidFill>
              <a:cs typeface="B Morvarid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5300891"/>
            <a:ext cx="20574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rgbClr val="002060"/>
                </a:solidFill>
                <a:cs typeface="B Morvarid" pitchFamily="2" charset="-78"/>
              </a:rPr>
              <a:t>استراتژی های ثانویه</a:t>
            </a:r>
            <a:endParaRPr lang="en-US" dirty="0">
              <a:solidFill>
                <a:srgbClr val="002060"/>
              </a:solidFill>
              <a:cs typeface="B Morvarid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27772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65000"/>
              </a:schemeClr>
            </a:gs>
            <a:gs pos="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4953000"/>
            <a:ext cx="5105400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fa-IR" sz="2400" dirty="0" smtClean="0">
                <a:cs typeface="B Titr" pitchFamily="2" charset="-78"/>
              </a:rPr>
              <a:t>پیمان کاظمی و  رامین قاسم </a:t>
            </a:r>
            <a:r>
              <a:rPr lang="fa-IR" sz="2400" dirty="0" smtClean="0">
                <a:cs typeface="B Titr" pitchFamily="2" charset="-78"/>
              </a:rPr>
              <a:t>پور</a:t>
            </a:r>
            <a:endParaRPr lang="fa-IR" sz="2400" dirty="0" smtClean="0">
              <a:cs typeface="B Tit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934" t="44001" r="21520"/>
          <a:stretch/>
        </p:blipFill>
        <p:spPr>
          <a:xfrm>
            <a:off x="1128217" y="2371300"/>
            <a:ext cx="6872783" cy="1833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1751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accent6">
                <a:lumMod val="36000"/>
                <a:alpha val="82000"/>
              </a:schemeClr>
            </a:gs>
            <a:gs pos="93000">
              <a:schemeClr val="bg1">
                <a:alpha val="0"/>
                <a:lumMod val="0"/>
                <a:lumOff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8889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300000"/>
              </a:lnSpc>
              <a:buFont typeface="Wingdings" pitchFamily="2" charset="2"/>
              <a:buChar char="v"/>
            </a:pPr>
            <a:r>
              <a:rPr lang="fa-IR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 ترکیب بخشی از نام برند اصلی بهمراه یک شناسه معرف محصول جدید</a:t>
            </a:r>
            <a:endParaRPr lang="en-US" sz="24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Titr" pitchFamily="2" charset="-78"/>
            </a:endParaRPr>
          </a:p>
          <a:p>
            <a:pPr marL="342900" indent="-342900" algn="r" rtl="1">
              <a:lnSpc>
                <a:spcPct val="300000"/>
              </a:lnSpc>
              <a:buFont typeface="Wingdings" pitchFamily="2" charset="2"/>
              <a:buChar char="v"/>
            </a:pPr>
            <a:endParaRPr lang="fa-IR" sz="24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Titr" pitchFamily="2" charset="-78"/>
            </a:endParaRPr>
          </a:p>
          <a:p>
            <a:pPr marL="342900" indent="-342900" algn="r" rtl="1">
              <a:lnSpc>
                <a:spcPct val="300000"/>
              </a:lnSpc>
              <a:buFont typeface="Wingdings" pitchFamily="2" charset="2"/>
              <a:buChar char="v"/>
            </a:pPr>
            <a:r>
              <a:rPr lang="fa-IR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ایجاد یک نام مستعار</a:t>
            </a:r>
            <a:endParaRPr lang="en-US" sz="24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Titr" pitchFamily="2" charset="-78"/>
            </a:endParaRPr>
          </a:p>
          <a:p>
            <a:pPr marL="342900" indent="-342900" algn="r" rtl="1">
              <a:lnSpc>
                <a:spcPct val="300000"/>
              </a:lnSpc>
              <a:buFont typeface="Wingdings" pitchFamily="2" charset="2"/>
              <a:buChar char="v"/>
            </a:pPr>
            <a:endParaRPr lang="en-US" sz="24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Titr" pitchFamily="2" charset="-78"/>
            </a:endParaRPr>
          </a:p>
          <a:p>
            <a:pPr marL="342900" indent="-342900" algn="r" rtl="1">
              <a:lnSpc>
                <a:spcPct val="300000"/>
              </a:lnSpc>
              <a:buFont typeface="Wingdings" pitchFamily="2" charset="2"/>
              <a:buChar char="v"/>
            </a:pPr>
            <a:r>
              <a:rPr lang="fa-IR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مجمع شرکت های ابرسازمانی</a:t>
            </a:r>
            <a:endParaRPr lang="en-US" sz="2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Titr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13626"/>
            <a:ext cx="2609850" cy="1029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414" y="1379177"/>
            <a:ext cx="2038350" cy="1393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83602"/>
            <a:ext cx="1488692" cy="1984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60" y="3641677"/>
            <a:ext cx="2638425" cy="1151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42" t="20110" r="8408" b="20398"/>
          <a:stretch/>
        </p:blipFill>
        <p:spPr>
          <a:xfrm>
            <a:off x="1517965" y="3394567"/>
            <a:ext cx="2075054" cy="15082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51072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32000" contrast="3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001" b="10999"/>
          <a:stretch/>
        </p:blipFill>
        <p:spPr>
          <a:xfrm>
            <a:off x="1600200" y="914400"/>
            <a:ext cx="6229865" cy="461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81992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3048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Best Global Brands 2013</a:t>
            </a:r>
            <a:endParaRPr lang="en-US" sz="28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1194"/>
          <a:stretch/>
        </p:blipFill>
        <p:spPr>
          <a:xfrm>
            <a:off x="647700" y="919495"/>
            <a:ext cx="7696200" cy="5633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93307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2136169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>
                <a:solidFill>
                  <a:prstClr val="white"/>
                </a:solidFill>
                <a:cs typeface="B Titr" pitchFamily="2" charset="-78"/>
              </a:rPr>
              <a:t>ب</a:t>
            </a:r>
            <a:r>
              <a:rPr lang="fa-IR" sz="4000" dirty="0" smtClean="0">
                <a:solidFill>
                  <a:prstClr val="white"/>
                </a:solidFill>
                <a:cs typeface="B Titr" pitchFamily="2" charset="-78"/>
              </a:rPr>
              <a:t>ا تشکر از حسن توجه شما بزرگواران</a:t>
            </a:r>
            <a:endParaRPr lang="en-US" sz="4000" dirty="0">
              <a:solidFill>
                <a:prstClr val="black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5912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8000">
              <a:schemeClr val="tx2">
                <a:lumMod val="75000"/>
              </a:schemeClr>
            </a:gs>
            <a:gs pos="97000">
              <a:schemeClr val="tx2">
                <a:lumMod val="40000"/>
                <a:lumOff val="60000"/>
              </a:schemeClr>
            </a:gs>
            <a:gs pos="93000">
              <a:schemeClr val="bg1">
                <a:alpha val="0"/>
                <a:lumMod val="0"/>
                <a:lumOff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4527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2060"/>
                </a:solidFill>
                <a:cs typeface="B Titr" pitchFamily="2" charset="-78"/>
              </a:rPr>
              <a:t>نمای کلی</a:t>
            </a:r>
            <a:endParaRPr lang="en-US" sz="24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2060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0"/>
            <a:ext cx="2057400" cy="2057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2200" y="990600"/>
            <a:ext cx="5562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B Mitra" pitchFamily="2" charset="-78"/>
              </a:rPr>
              <a:t>شعار صنعت نوین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B Mitra" pitchFamily="2" charset="-78"/>
              </a:rPr>
              <a:t>تعریف و مفهوم برندینگ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B Mitra" pitchFamily="2" charset="-78"/>
              </a:rPr>
              <a:t>تداخل یا تشابه؟!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B Mitra" pitchFamily="2" charset="-78"/>
              </a:rPr>
              <a:t>مراحل ایجاد برند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B Mitra" pitchFamily="2" charset="-78"/>
              </a:rPr>
              <a:t>برند و تبلیغات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B Mitra" pitchFamily="2" charset="-78"/>
              </a:rPr>
              <a:t>همیشگی بودن برندها ؟؟</a:t>
            </a:r>
            <a:endParaRPr lang="en-US" sz="24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cs typeface="B Mitra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B Mitra" pitchFamily="2" charset="-78"/>
              </a:rPr>
              <a:t>توسعه برند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B Mitra" pitchFamily="2" charset="-78"/>
              </a:rPr>
              <a:t>برندهای برتر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7199" y="1219200"/>
            <a:ext cx="618471" cy="39107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0251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429000"/>
            <a:ext cx="213533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84" t="9282" r="6206" b="6611"/>
          <a:stretch/>
        </p:blipFill>
        <p:spPr>
          <a:xfrm>
            <a:off x="239485" y="4343400"/>
            <a:ext cx="3037115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63" r="19551"/>
          <a:stretch/>
        </p:blipFill>
        <p:spPr>
          <a:xfrm>
            <a:off x="6019800" y="4219956"/>
            <a:ext cx="2743200" cy="2304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04" t="3261" r="17780" b="12488"/>
          <a:stretch/>
        </p:blipFill>
        <p:spPr>
          <a:xfrm>
            <a:off x="72081" y="457785"/>
            <a:ext cx="3661719" cy="3684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rot="1529599">
            <a:off x="1981532" y="1841712"/>
            <a:ext cx="7273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cs typeface="B Jadid" pitchFamily="2" charset="-78"/>
              </a:rPr>
              <a:t>سعی کنید </a:t>
            </a:r>
            <a:r>
              <a:rPr lang="fa-IR" sz="32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cs typeface="B Jadid" pitchFamily="2" charset="-78"/>
              </a:rPr>
              <a:t>سیب چهارم </a:t>
            </a:r>
            <a:r>
              <a:rPr lang="fa-IR" sz="3200" dirty="0" smtClean="0">
                <a:cs typeface="B Jadid" pitchFamily="2" charset="-78"/>
              </a:rPr>
              <a:t>در صنعت خود باشید</a:t>
            </a:r>
            <a:endParaRPr lang="en-US" sz="3200" dirty="0">
              <a:cs typeface="B Jadid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7840" y="841875"/>
            <a:ext cx="287036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cs typeface="B Tanab" pitchFamily="2" charset="-78"/>
              </a:rPr>
              <a:t>شعار دهه اخیر</a:t>
            </a:r>
            <a:endParaRPr lang="en-US" sz="32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cs typeface="B Tanab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4020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3000" contrast="-1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22825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8000">
              <a:schemeClr val="accent2">
                <a:lumMod val="50000"/>
              </a:schemeClr>
            </a:gs>
            <a:gs pos="97000">
              <a:schemeClr val="accent4">
                <a:lumMod val="75000"/>
              </a:schemeClr>
            </a:gs>
            <a:gs pos="93000">
              <a:schemeClr val="bg1">
                <a:alpha val="0"/>
                <a:lumMod val="0"/>
                <a:lumOff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617815"/>
            <a:ext cx="8686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                                                   </a:t>
            </a:r>
            <a:r>
              <a:rPr lang="fa-IR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برندسازی</a:t>
            </a:r>
          </a:p>
          <a:p>
            <a:pPr algn="just" rtl="1">
              <a:lnSpc>
                <a:spcPct val="150000"/>
              </a:lnSpc>
            </a:pPr>
            <a:endParaRPr lang="fa-IR" sz="16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Tit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cs typeface="B Nazanin" pitchFamily="2" charset="-78"/>
              </a:rPr>
              <a:t>*</a:t>
            </a:r>
            <a:r>
              <a:rPr lang="fa-IR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فرآیند تغییر و تسخیر </a:t>
            </a:r>
            <a:r>
              <a:rPr lang="fa-IR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قلب</a:t>
            </a:r>
            <a:r>
              <a:rPr lang="fa-IR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ها و ایجاد جایگاه در </a:t>
            </a:r>
            <a:r>
              <a:rPr lang="fa-IR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ذهن</a:t>
            </a:r>
            <a:r>
              <a:rPr lang="fa-IR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بشریت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cs typeface="B Nazanin" pitchFamily="2" charset="-78"/>
              </a:rPr>
              <a:t>*</a:t>
            </a:r>
            <a:r>
              <a:rPr lang="fa-IR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فعالیتی است که در آن تصویری از برند در </a:t>
            </a:r>
            <a:r>
              <a:rPr lang="fa-IR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قلب</a:t>
            </a:r>
            <a:r>
              <a:rPr lang="fa-IR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و </a:t>
            </a:r>
            <a:r>
              <a:rPr lang="fa-IR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ذهن مشتری </a:t>
            </a:r>
            <a:r>
              <a:rPr lang="fa-IR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ایجاد می شود. 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cs typeface="B Nazanin" pitchFamily="2" charset="-78"/>
              </a:rPr>
              <a:t>* </a:t>
            </a:r>
            <a:r>
              <a:rPr lang="fa-IR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cs typeface="B Nazanin" pitchFamily="2" charset="-78"/>
              </a:rPr>
              <a:t>ادراکی</a:t>
            </a:r>
            <a:r>
              <a:rPr lang="fa-IR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است که مشتری بر اثر </a:t>
            </a:r>
            <a:r>
              <a:rPr lang="fa-IR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  <a:t>تجربیات قبلی </a:t>
            </a:r>
            <a:r>
              <a:rPr lang="fa-IR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استفاده از محصول در </a:t>
            </a:r>
            <a:r>
              <a:rPr lang="fa-IR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ذهن</a:t>
            </a:r>
            <a:r>
              <a:rPr lang="fa-IR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خود وجود دارد.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cs typeface="B Nazanin" pitchFamily="2" charset="-78"/>
              </a:rPr>
              <a:t>*</a:t>
            </a:r>
            <a:r>
              <a:rPr lang="fa-IR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به فرآیندی که محصول به چیزی </a:t>
            </a:r>
            <a:r>
              <a:rPr lang="fa-IR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cs typeface="B Nazanin" pitchFamily="2" charset="-78"/>
              </a:rPr>
              <a:t>فراتر از یک محصول </a:t>
            </a:r>
            <a:r>
              <a:rPr lang="fa-IR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مبدل گردد، برند سازی گویند.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cs typeface="B Nazanin" pitchFamily="2" charset="-78"/>
              </a:rPr>
              <a:t>* </a:t>
            </a:r>
            <a:r>
              <a:rPr lang="fa-IR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کار اصلی برند </a:t>
            </a:r>
            <a:r>
              <a:rPr lang="fa-IR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cs typeface="B Nazanin" pitchFamily="2" charset="-78"/>
              </a:rPr>
              <a:t>تحول محصول </a:t>
            </a:r>
            <a:r>
              <a:rPr lang="fa-IR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است.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80" t="3887" r="5489" b="12797"/>
          <a:stretch/>
        </p:blipFill>
        <p:spPr>
          <a:xfrm rot="20962270">
            <a:off x="213458" y="4609048"/>
            <a:ext cx="3045285" cy="1771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5722203"/>
            <a:ext cx="5258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cs typeface="B Titr" pitchFamily="2" charset="-78"/>
              </a:rPr>
              <a:t>کیفیت در محصول نیست،در ذهن مشتری است.</a:t>
            </a:r>
          </a:p>
          <a:p>
            <a:pPr algn="r" rtl="1"/>
            <a:endParaRPr lang="en-US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1339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8000">
              <a:schemeClr val="tx2">
                <a:lumMod val="75000"/>
                <a:alpha val="46000"/>
              </a:schemeClr>
            </a:gs>
            <a:gs pos="97000">
              <a:schemeClr val="accent4">
                <a:lumMod val="75000"/>
              </a:schemeClr>
            </a:gs>
            <a:gs pos="93000">
              <a:schemeClr val="bg1">
                <a:alpha val="0"/>
                <a:lumMod val="0"/>
                <a:lumOff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458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4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استراتژی </a:t>
            </a:r>
            <a:r>
              <a:rPr lang="ar-SA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برند</a:t>
            </a:r>
            <a:endParaRPr lang="en-US" sz="240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1100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برنامه ای است برای </a:t>
            </a:r>
            <a:r>
              <a:rPr lang="ar-SA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cs typeface="B Nazanin" pitchFamily="2" charset="-78"/>
              </a:rPr>
              <a:t>توسعه سیستماتیک </a:t>
            </a:r>
            <a:r>
              <a:rPr lang="ar-SA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برند به منظور دستیابی به اهداف ازپیش تعیین ش</a:t>
            </a:r>
            <a:r>
              <a:rPr lang="fa-IR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د. </a:t>
            </a:r>
            <a:r>
              <a:rPr lang="ar-SA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استراتژی برند باید براساس </a:t>
            </a:r>
            <a:r>
              <a:rPr lang="ar-SA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cs typeface="B Nazanin" pitchFamily="2" charset="-78"/>
              </a:rPr>
              <a:t>چشم انداز </a:t>
            </a:r>
            <a:r>
              <a:rPr lang="ar-SA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برند شکل گرفته وبر </a:t>
            </a:r>
            <a:r>
              <a:rPr lang="fa-IR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گرفته</a:t>
            </a:r>
            <a:r>
              <a:rPr lang="ar-SA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 </a:t>
            </a:r>
            <a:r>
              <a:rPr lang="ar-SA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از اصول متمایز سازی و جذب مستمر مشتریان باشد. این استراتژی بایستی عملکرد کلی شرکت را به منظور اطمینان یافتن از صحت رفتارهای برند و تجارب سالم از برند تحت هدایت و کنترل داشته باشد</a:t>
            </a:r>
            <a:r>
              <a:rPr lang="ar-SA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.</a:t>
            </a:r>
            <a:endParaRPr lang="fa-IR" sz="2400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برند </a:t>
            </a:r>
            <a:r>
              <a:rPr lang="ar-SA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cs typeface="B Nazanin" pitchFamily="2" charset="-78"/>
              </a:rPr>
              <a:t>ارزش استراتژیک </a:t>
            </a:r>
            <a:r>
              <a:rPr lang="ar-SA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دارد. به این معنا که </a:t>
            </a:r>
            <a:r>
              <a:rPr lang="ar-SA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تولیدکنندگان، </a:t>
            </a:r>
            <a:r>
              <a:rPr lang="ar-SA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به برنامه ای بلند مدت و استراتژیک برای </a:t>
            </a:r>
            <a:r>
              <a:rPr lang="ar-SA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cs typeface="B Nazanin" pitchFamily="2" charset="-78"/>
              </a:rPr>
              <a:t>ترویج و توسعه </a:t>
            </a:r>
            <a:r>
              <a:rPr lang="ar-SA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برند </a:t>
            </a:r>
            <a:r>
              <a:rPr lang="ar-SA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خود</a:t>
            </a:r>
            <a:r>
              <a:rPr lang="ar-SA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 نیاز </a:t>
            </a:r>
            <a:r>
              <a:rPr lang="ar-SA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دارند</a:t>
            </a:r>
            <a:r>
              <a:rPr lang="en-US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.</a:t>
            </a:r>
            <a:r>
              <a:rPr lang="ar-SA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 ایجاد </a:t>
            </a:r>
            <a:r>
              <a:rPr lang="ar-SA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چنین برنامه ای ارزش برند را به عنوان یکی از </a:t>
            </a:r>
            <a:r>
              <a:rPr lang="ar-SA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مهمترین</a:t>
            </a:r>
            <a:r>
              <a:rPr lang="fa-IR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 </a:t>
            </a:r>
            <a:r>
              <a:rPr lang="ar-SA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دارایی </a:t>
            </a:r>
            <a:r>
              <a:rPr lang="ar-SA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های </a:t>
            </a:r>
            <a:r>
              <a:rPr lang="ar-SA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شرکت</a:t>
            </a:r>
            <a:r>
              <a:rPr lang="fa-IR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،</a:t>
            </a:r>
            <a:r>
              <a:rPr lang="ar-SA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 </a:t>
            </a:r>
            <a:r>
              <a:rPr lang="ar-SA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تضمین می کند.</a:t>
            </a:r>
            <a:endParaRPr lang="en-US" sz="24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2400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2400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59" t="32495" r="7639" b="16986"/>
          <a:stretch/>
        </p:blipFill>
        <p:spPr>
          <a:xfrm>
            <a:off x="2514600" y="5454406"/>
            <a:ext cx="4016991" cy="1251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90112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5109204" cy="4448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38371"/>
            <a:ext cx="4835769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90600" y="757535"/>
            <a:ext cx="762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ln>
                  <a:solidFill>
                    <a:srgbClr val="C00000"/>
                  </a:solidFill>
                </a:ln>
                <a:solidFill>
                  <a:srgbClr val="CC0000"/>
                </a:solidFill>
                <a:cs typeface="B Morvarid" pitchFamily="2" charset="-78"/>
              </a:rPr>
              <a:t>درود بر شما که ساده نمی اندیشید و  اشتباه نمی کنید...</a:t>
            </a:r>
            <a:endParaRPr lang="en-US" sz="2400" b="1" dirty="0">
              <a:ln>
                <a:solidFill>
                  <a:srgbClr val="C00000"/>
                </a:solidFill>
              </a:ln>
              <a:solidFill>
                <a:srgbClr val="CC0000"/>
              </a:solidFill>
              <a:cs typeface="B Morvarid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48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5">
                <a:lumMod val="22000"/>
                <a:alpha val="85000"/>
              </a:schemeClr>
            </a:gs>
            <a:gs pos="95000">
              <a:schemeClr val="bg1">
                <a:alpha val="0"/>
                <a:lumMod val="0"/>
                <a:lumOff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464403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cs typeface="B Nazanin" pitchFamily="2" charset="-78"/>
              </a:rPr>
              <a:t>مراحل ایجاد برند</a:t>
            </a:r>
            <a:endParaRPr 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cs typeface="B Nazanin" pitchFamily="2" charset="-78"/>
            </a:endParaRPr>
          </a:p>
          <a:p>
            <a:pPr algn="ctr" rtl="1"/>
            <a:endParaRPr 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ساختن برند چیزی نیست که  در یک شبانه روز اتفاق بیافتد بلکه ایجاد برند نیازمند </a:t>
            </a:r>
            <a:r>
              <a:rPr lang="fa-IR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تصمیمات استراتژیک </a:t>
            </a:r>
            <a:r>
              <a:rPr lang="fa-IR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و </a:t>
            </a:r>
            <a:r>
              <a:rPr lang="fa-IR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سرمایه گذاری های کلان </a:t>
            </a:r>
            <a:r>
              <a:rPr lang="fa-IR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است و در کوتاه مدت رخ نمی دهد.برای ایجاد برند باید</a:t>
            </a:r>
            <a:r>
              <a:rPr lang="fa-IR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 سه </a:t>
            </a:r>
            <a:r>
              <a:rPr lang="fa-IR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مرحله اساسی طی شود که عبارتند از:</a:t>
            </a:r>
            <a:endParaRPr lang="en-US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22" r="28643"/>
          <a:stretch/>
        </p:blipFill>
        <p:spPr>
          <a:xfrm>
            <a:off x="7707377" y="3276600"/>
            <a:ext cx="293623" cy="629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22" r="28643"/>
          <a:stretch/>
        </p:blipFill>
        <p:spPr>
          <a:xfrm>
            <a:off x="7707375" y="5029200"/>
            <a:ext cx="293623" cy="629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22" r="28643"/>
          <a:stretch/>
        </p:blipFill>
        <p:spPr>
          <a:xfrm>
            <a:off x="7707376" y="4191000"/>
            <a:ext cx="293623" cy="6296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0" y="3048000"/>
            <a:ext cx="434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B Nazanin" pitchFamily="2" charset="-78"/>
              </a:rPr>
              <a:t>ایجاد جایگاه در بازار</a:t>
            </a:r>
          </a:p>
          <a:p>
            <a:pPr algn="r" rtl="1">
              <a:lnSpc>
                <a:spcPct val="200000"/>
              </a:lnSpc>
            </a:pPr>
            <a:r>
              <a:rPr lang="fa-IR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B Nazanin" pitchFamily="2" charset="-78"/>
              </a:rPr>
              <a:t>معرفی جایگاه برند به مشتریان</a:t>
            </a:r>
          </a:p>
          <a:p>
            <a:pPr algn="r" rtl="1">
              <a:lnSpc>
                <a:spcPct val="200000"/>
              </a:lnSpc>
            </a:pPr>
            <a:r>
              <a:rPr lang="fa-IR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B Nazanin" pitchFamily="2" charset="-78"/>
              </a:rPr>
              <a:t>خلق و حفظ تصویر برند</a:t>
            </a:r>
            <a:endParaRPr lang="en-US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91410"/>
            <a:ext cx="3328851" cy="16181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97920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994</Words>
  <Application>Microsoft Office PowerPoint</Application>
  <PresentationFormat>On-screen Show (4:3)</PresentationFormat>
  <Paragraphs>95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1_Office Theme</vt:lpstr>
      <vt:lpstr>2_Office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Mehrdad Javidi</dc:creator>
  <cp:lastModifiedBy>PC</cp:lastModifiedBy>
  <cp:revision>130</cp:revision>
  <dcterms:created xsi:type="dcterms:W3CDTF">2006-08-16T00:00:00Z</dcterms:created>
  <dcterms:modified xsi:type="dcterms:W3CDTF">2016-05-29T09:20:50Z</dcterms:modified>
</cp:coreProperties>
</file>