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1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D94B75-0E86-4C5A-8B99-1DB15C7CE330}" type="datetimeFigureOut">
              <a:rPr lang="en-US" smtClean="0"/>
              <a:t>5/11/2015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659772-FAF6-47C3-9A1C-304F7861A013}" type="slidenum">
              <a:rPr lang="en-US" smtClean="0"/>
              <a:t>‹#›</a:t>
            </a:fld>
            <a:endParaRPr lang="en-US" dirty="0"/>
          </a:p>
        </p:txBody>
      </p:sp>
    </p:spTree>
    <p:extLst>
      <p:ext uri="{BB962C8B-B14F-4D97-AF65-F5344CB8AC3E}">
        <p14:creationId xmlns:p14="http://schemas.microsoft.com/office/powerpoint/2010/main" val="2753478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D94B75-0E86-4C5A-8B99-1DB15C7CE330}" type="datetimeFigureOut">
              <a:rPr lang="en-US" smtClean="0"/>
              <a:t>5/11/2015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659772-FAF6-47C3-9A1C-304F7861A013}" type="slidenum">
              <a:rPr lang="en-US" smtClean="0"/>
              <a:t>‹#›</a:t>
            </a:fld>
            <a:endParaRPr lang="en-US" dirty="0"/>
          </a:p>
        </p:txBody>
      </p:sp>
    </p:spTree>
    <p:extLst>
      <p:ext uri="{BB962C8B-B14F-4D97-AF65-F5344CB8AC3E}">
        <p14:creationId xmlns:p14="http://schemas.microsoft.com/office/powerpoint/2010/main" val="3622515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D94B75-0E86-4C5A-8B99-1DB15C7CE330}" type="datetimeFigureOut">
              <a:rPr lang="en-US" smtClean="0"/>
              <a:t>5/11/2015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659772-FAF6-47C3-9A1C-304F7861A013}" type="slidenum">
              <a:rPr lang="en-US" smtClean="0"/>
              <a:t>‹#›</a:t>
            </a:fld>
            <a:endParaRPr lang="en-US" dirty="0"/>
          </a:p>
        </p:txBody>
      </p:sp>
    </p:spTree>
    <p:extLst>
      <p:ext uri="{BB962C8B-B14F-4D97-AF65-F5344CB8AC3E}">
        <p14:creationId xmlns:p14="http://schemas.microsoft.com/office/powerpoint/2010/main" val="3496009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D94B75-0E86-4C5A-8B99-1DB15C7CE330}" type="datetimeFigureOut">
              <a:rPr lang="en-US" smtClean="0"/>
              <a:t>5/11/2015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659772-FAF6-47C3-9A1C-304F7861A013}" type="slidenum">
              <a:rPr lang="en-US" smtClean="0"/>
              <a:t>‹#›</a:t>
            </a:fld>
            <a:endParaRPr lang="en-US" dirty="0"/>
          </a:p>
        </p:txBody>
      </p:sp>
    </p:spTree>
    <p:extLst>
      <p:ext uri="{BB962C8B-B14F-4D97-AF65-F5344CB8AC3E}">
        <p14:creationId xmlns:p14="http://schemas.microsoft.com/office/powerpoint/2010/main" val="14849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D94B75-0E86-4C5A-8B99-1DB15C7CE330}" type="datetimeFigureOut">
              <a:rPr lang="en-US" smtClean="0"/>
              <a:t>5/11/2015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659772-FAF6-47C3-9A1C-304F7861A013}" type="slidenum">
              <a:rPr lang="en-US" smtClean="0"/>
              <a:t>‹#›</a:t>
            </a:fld>
            <a:endParaRPr lang="en-US" dirty="0"/>
          </a:p>
        </p:txBody>
      </p:sp>
    </p:spTree>
    <p:extLst>
      <p:ext uri="{BB962C8B-B14F-4D97-AF65-F5344CB8AC3E}">
        <p14:creationId xmlns:p14="http://schemas.microsoft.com/office/powerpoint/2010/main" val="810387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D94B75-0E86-4C5A-8B99-1DB15C7CE330}" type="datetimeFigureOut">
              <a:rPr lang="en-US" smtClean="0"/>
              <a:t>5/11/2015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659772-FAF6-47C3-9A1C-304F7861A013}" type="slidenum">
              <a:rPr lang="en-US" smtClean="0"/>
              <a:t>‹#›</a:t>
            </a:fld>
            <a:endParaRPr lang="en-US" dirty="0"/>
          </a:p>
        </p:txBody>
      </p:sp>
    </p:spTree>
    <p:extLst>
      <p:ext uri="{BB962C8B-B14F-4D97-AF65-F5344CB8AC3E}">
        <p14:creationId xmlns:p14="http://schemas.microsoft.com/office/powerpoint/2010/main" val="3381528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D94B75-0E86-4C5A-8B99-1DB15C7CE330}" type="datetimeFigureOut">
              <a:rPr lang="en-US" smtClean="0"/>
              <a:t>5/11/2015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4659772-FAF6-47C3-9A1C-304F7861A013}" type="slidenum">
              <a:rPr lang="en-US" smtClean="0"/>
              <a:t>‹#›</a:t>
            </a:fld>
            <a:endParaRPr lang="en-US" dirty="0"/>
          </a:p>
        </p:txBody>
      </p:sp>
    </p:spTree>
    <p:extLst>
      <p:ext uri="{BB962C8B-B14F-4D97-AF65-F5344CB8AC3E}">
        <p14:creationId xmlns:p14="http://schemas.microsoft.com/office/powerpoint/2010/main" val="3911487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D94B75-0E86-4C5A-8B99-1DB15C7CE330}" type="datetimeFigureOut">
              <a:rPr lang="en-US" smtClean="0"/>
              <a:t>5/11/2015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4659772-FAF6-47C3-9A1C-304F7861A013}" type="slidenum">
              <a:rPr lang="en-US" smtClean="0"/>
              <a:t>‹#›</a:t>
            </a:fld>
            <a:endParaRPr lang="en-US" dirty="0"/>
          </a:p>
        </p:txBody>
      </p:sp>
    </p:spTree>
    <p:extLst>
      <p:ext uri="{BB962C8B-B14F-4D97-AF65-F5344CB8AC3E}">
        <p14:creationId xmlns:p14="http://schemas.microsoft.com/office/powerpoint/2010/main" val="661471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D94B75-0E86-4C5A-8B99-1DB15C7CE330}" type="datetimeFigureOut">
              <a:rPr lang="en-US" smtClean="0"/>
              <a:t>5/11/2015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4659772-FAF6-47C3-9A1C-304F7861A013}" type="slidenum">
              <a:rPr lang="en-US" smtClean="0"/>
              <a:t>‹#›</a:t>
            </a:fld>
            <a:endParaRPr lang="en-US" dirty="0"/>
          </a:p>
        </p:txBody>
      </p:sp>
    </p:spTree>
    <p:extLst>
      <p:ext uri="{BB962C8B-B14F-4D97-AF65-F5344CB8AC3E}">
        <p14:creationId xmlns:p14="http://schemas.microsoft.com/office/powerpoint/2010/main" val="3636219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D94B75-0E86-4C5A-8B99-1DB15C7CE330}" type="datetimeFigureOut">
              <a:rPr lang="en-US" smtClean="0"/>
              <a:t>5/11/2015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659772-FAF6-47C3-9A1C-304F7861A013}" type="slidenum">
              <a:rPr lang="en-US" smtClean="0"/>
              <a:t>‹#›</a:t>
            </a:fld>
            <a:endParaRPr lang="en-US" dirty="0"/>
          </a:p>
        </p:txBody>
      </p:sp>
    </p:spTree>
    <p:extLst>
      <p:ext uri="{BB962C8B-B14F-4D97-AF65-F5344CB8AC3E}">
        <p14:creationId xmlns:p14="http://schemas.microsoft.com/office/powerpoint/2010/main" val="910220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D94B75-0E86-4C5A-8B99-1DB15C7CE330}" type="datetimeFigureOut">
              <a:rPr lang="en-US" smtClean="0"/>
              <a:t>5/11/2015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659772-FAF6-47C3-9A1C-304F7861A013}" type="slidenum">
              <a:rPr lang="en-US" smtClean="0"/>
              <a:t>‹#›</a:t>
            </a:fld>
            <a:endParaRPr lang="en-US" dirty="0"/>
          </a:p>
        </p:txBody>
      </p:sp>
    </p:spTree>
    <p:extLst>
      <p:ext uri="{BB962C8B-B14F-4D97-AF65-F5344CB8AC3E}">
        <p14:creationId xmlns:p14="http://schemas.microsoft.com/office/powerpoint/2010/main" val="1107395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D94B75-0E86-4C5A-8B99-1DB15C7CE330}" type="datetimeFigureOut">
              <a:rPr lang="en-US" smtClean="0"/>
              <a:t>5/11/2015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59772-FAF6-47C3-9A1C-304F7861A013}" type="slidenum">
              <a:rPr lang="en-US" smtClean="0"/>
              <a:t>‹#›</a:t>
            </a:fld>
            <a:endParaRPr lang="en-US" dirty="0"/>
          </a:p>
        </p:txBody>
      </p:sp>
    </p:spTree>
    <p:extLst>
      <p:ext uri="{BB962C8B-B14F-4D97-AF65-F5344CB8AC3E}">
        <p14:creationId xmlns:p14="http://schemas.microsoft.com/office/powerpoint/2010/main" val="1482014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6240"/>
          </a:xfrm>
        </p:spPr>
        <p:style>
          <a:lnRef idx="1">
            <a:schemeClr val="accent2"/>
          </a:lnRef>
          <a:fillRef idx="3">
            <a:schemeClr val="accent2"/>
          </a:fillRef>
          <a:effectRef idx="2">
            <a:schemeClr val="accent2"/>
          </a:effectRef>
          <a:fontRef idx="minor">
            <a:schemeClr val="lt1"/>
          </a:fontRef>
        </p:style>
        <p:txBody>
          <a:bodyPr>
            <a:noAutofit/>
          </a:bodyPr>
          <a:lstStyle/>
          <a:p>
            <a:r>
              <a:rPr lang="fa-IR" sz="13800" dirty="0" smtClean="0">
                <a:solidFill>
                  <a:srgbClr val="00B0F0"/>
                </a:solidFill>
                <a:cs typeface="A EntezareZohoor 2 **" panose="00000700000000000000" pitchFamily="2" charset="-78"/>
              </a:rPr>
              <a:t>پرورش</a:t>
            </a:r>
            <a:r>
              <a:rPr lang="fa-IR" sz="13800" dirty="0" smtClean="0">
                <a:cs typeface="A EntezareZohoor 2 **" panose="00000700000000000000" pitchFamily="2" charset="-78"/>
              </a:rPr>
              <a:t> </a:t>
            </a:r>
            <a:r>
              <a:rPr lang="fa-IR" sz="13800" dirty="0" smtClean="0">
                <a:solidFill>
                  <a:srgbClr val="00B0F0"/>
                </a:solidFill>
                <a:cs typeface="A EntezareZohoor 2 **" panose="00000700000000000000" pitchFamily="2" charset="-78"/>
              </a:rPr>
              <a:t>حیوانات</a:t>
            </a:r>
            <a:endParaRPr lang="en-US" sz="13800" dirty="0">
              <a:solidFill>
                <a:srgbClr val="00B0F0"/>
              </a:solidFill>
              <a:cs typeface="A EntezareZohoor 2 **" panose="00000700000000000000" pitchFamily="2" charset="-78"/>
            </a:endParaRPr>
          </a:p>
        </p:txBody>
      </p:sp>
      <p:sp>
        <p:nvSpPr>
          <p:cNvPr id="3" name="Subtitle 2"/>
          <p:cNvSpPr>
            <a:spLocks noGrp="1"/>
          </p:cNvSpPr>
          <p:nvPr>
            <p:ph type="subTitle" idx="1"/>
          </p:nvPr>
        </p:nvSpPr>
        <p:spPr>
          <a:xfrm>
            <a:off x="1524000" y="2537737"/>
            <a:ext cx="9144000" cy="3563260"/>
          </a:xfrm>
        </p:spPr>
        <p:style>
          <a:lnRef idx="3">
            <a:schemeClr val="lt1"/>
          </a:lnRef>
          <a:fillRef idx="1">
            <a:schemeClr val="accent1"/>
          </a:fillRef>
          <a:effectRef idx="1">
            <a:schemeClr val="accent1"/>
          </a:effectRef>
          <a:fontRef idx="minor">
            <a:schemeClr val="lt1"/>
          </a:fontRef>
        </p:style>
        <p:txBody>
          <a:bodyPr>
            <a:normAutofit/>
          </a:bodyPr>
          <a:lstStyle/>
          <a:p>
            <a:endParaRPr lang="fa-IR" sz="4800" b="1" dirty="0" smtClean="0">
              <a:solidFill>
                <a:srgbClr val="C00000"/>
              </a:solidFill>
              <a:cs typeface="A EntezareZohoor 1 **" panose="00000700000000000000" pitchFamily="2" charset="-78"/>
            </a:endParaRPr>
          </a:p>
          <a:p>
            <a:r>
              <a:rPr lang="fa-IR" sz="7200" b="1" dirty="0" smtClean="0">
                <a:solidFill>
                  <a:srgbClr val="C00000"/>
                </a:solidFill>
                <a:cs typeface="A EntezareZohoor 1 **" panose="00000700000000000000" pitchFamily="2" charset="-78"/>
              </a:rPr>
              <a:t>گردآورنده:فاطمه اکبری</a:t>
            </a:r>
          </a:p>
          <a:p>
            <a:r>
              <a:rPr lang="fa-IR" sz="7200" b="1" dirty="0" smtClean="0">
                <a:solidFill>
                  <a:srgbClr val="7030A0"/>
                </a:solidFill>
                <a:cs typeface="A EntezareZohoor 1 **" panose="00000700000000000000" pitchFamily="2" charset="-78"/>
              </a:rPr>
              <a:t>معلم:خانم اخلاقی</a:t>
            </a:r>
            <a:endParaRPr lang="en-US" sz="7200" b="1" dirty="0">
              <a:solidFill>
                <a:srgbClr val="7030A0"/>
              </a:solidFill>
              <a:cs typeface="A EntezareZohoor 1 **" panose="00000700000000000000" pitchFamily="2" charset="-78"/>
            </a:endParaRPr>
          </a:p>
        </p:txBody>
      </p:sp>
    </p:spTree>
    <p:extLst>
      <p:ext uri="{BB962C8B-B14F-4D97-AF65-F5344CB8AC3E}">
        <p14:creationId xmlns:p14="http://schemas.microsoft.com/office/powerpoint/2010/main" val="4290625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type="lt">
                                    <p:tmAbs val="0"/>
                                  </p:iterate>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mph" presetSubtype="0" fill="hold" grpId="2" nodeType="clickEffect">
                                  <p:stCondLst>
                                    <p:cond delay="0"/>
                                  </p:stCondLst>
                                  <p:iterate type="lt">
                                    <p:tmPct val="4000"/>
                                  </p:iterate>
                                  <p:childTnLst>
                                    <p:set>
                                      <p:cBhvr override="childStyle">
                                        <p:cTn id="10" dur="500" fill="hold"/>
                                        <p:tgtEl>
                                          <p:spTgt spid="2"/>
                                        </p:tgtEl>
                                        <p:attrNameLst>
                                          <p:attrName>style.color</p:attrName>
                                        </p:attrNameLst>
                                      </p:cBhvr>
                                      <p:to>
                                        <p:clrVal>
                                          <a:schemeClr val="accent1"/>
                                        </p:clrVal>
                                      </p:to>
                                    </p:set>
                                    <p:set>
                                      <p:cBhvr>
                                        <p:cTn id="11" dur="500" fill="hold"/>
                                        <p:tgtEl>
                                          <p:spTgt spid="2"/>
                                        </p:tgtEl>
                                        <p:attrNameLst>
                                          <p:attrName>fillcolor</p:attrName>
                                        </p:attrNameLst>
                                      </p:cBhvr>
                                      <p:to>
                                        <p:clrVal>
                                          <a:schemeClr val="accent1"/>
                                        </p:clrVal>
                                      </p:to>
                                    </p:set>
                                    <p:set>
                                      <p:cBhvr>
                                        <p:cTn id="12" dur="500" fill="hold"/>
                                        <p:tgtEl>
                                          <p:spTgt spid="2"/>
                                        </p:tgtEl>
                                        <p:attrNameLst>
                                          <p:attrName>fill.type</p:attrName>
                                        </p:attrNameLst>
                                      </p:cBhvr>
                                      <p:to>
                                        <p:strVal val="solid"/>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animBg="1"/>
      <p:bldP spid="2" grpId="2"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823678" y="239844"/>
            <a:ext cx="4441462" cy="2248524"/>
          </a:xfrm>
          <a:prstGeom prst="rect">
            <a:avLst/>
          </a:prstGeom>
        </p:spPr>
      </p:pic>
      <p:pic>
        <p:nvPicPr>
          <p:cNvPr id="5" name="Picture 4"/>
          <p:cNvPicPr>
            <a:picLocks noChangeAspect="1"/>
          </p:cNvPicPr>
          <p:nvPr/>
        </p:nvPicPr>
        <p:blipFill>
          <a:blip r:embed="rId3"/>
          <a:stretch>
            <a:fillRect/>
          </a:stretch>
        </p:blipFill>
        <p:spPr>
          <a:xfrm>
            <a:off x="1828801" y="239844"/>
            <a:ext cx="3257862" cy="2286000"/>
          </a:xfrm>
          <a:prstGeom prst="rect">
            <a:avLst/>
          </a:prstGeom>
        </p:spPr>
      </p:pic>
      <p:sp>
        <p:nvSpPr>
          <p:cNvPr id="3" name="Subtitle 2"/>
          <p:cNvSpPr>
            <a:spLocks noGrp="1"/>
          </p:cNvSpPr>
          <p:nvPr>
            <p:ph type="subTitle" idx="1"/>
          </p:nvPr>
        </p:nvSpPr>
        <p:spPr>
          <a:xfrm>
            <a:off x="134911" y="2833141"/>
            <a:ext cx="11827239" cy="3837482"/>
          </a:xfrm>
        </p:spPr>
        <p:style>
          <a:lnRef idx="1">
            <a:schemeClr val="accent1"/>
          </a:lnRef>
          <a:fillRef idx="3">
            <a:schemeClr val="accent1"/>
          </a:fillRef>
          <a:effectRef idx="2">
            <a:schemeClr val="accent1"/>
          </a:effectRef>
          <a:fontRef idx="minor">
            <a:schemeClr val="lt1"/>
          </a:fontRef>
        </p:style>
        <p:txBody>
          <a:bodyPr>
            <a:normAutofit fontScale="92500"/>
          </a:bodyPr>
          <a:lstStyle/>
          <a:p>
            <a:pPr algn="r"/>
            <a:r>
              <a:rPr lang="fa-IR" dirty="0" smtClean="0">
                <a:latin typeface="Adobe Arabic" panose="02040503050201020203" pitchFamily="18" charset="-78"/>
                <a:ea typeface="Adobe Fan Heiti Std B" panose="020B0700000000000000" pitchFamily="34" charset="-128"/>
                <a:cs typeface="Adobe Arabic" panose="02040503050201020203" pitchFamily="18" charset="-78"/>
              </a:rPr>
              <a:t>پرورش طیور به وی‍ژه مرغ بومی از گذشته‌های دور در ایران رایج بوده است. خانواده‌های روستایی وعشایری، بانگهداری تعدادی مرغ و خروس، آنها را پرورش می دادند و با استفاده از گوشت، تخم و پر آنها، بخشی از نیازهای افراد خانواده را برطرف می کردند. همچنین مقدار اضافی مرغ و تخم مرغ تولیدی را به شهرها برده و می فروختند.</a:t>
            </a:r>
          </a:p>
          <a:p>
            <a:pPr algn="r"/>
            <a:r>
              <a:rPr lang="fa-IR" dirty="0" smtClean="0">
                <a:latin typeface="Adobe Arabic" panose="02040503050201020203" pitchFamily="18" charset="-78"/>
                <a:ea typeface="Adobe Fan Heiti Std B" panose="020B0700000000000000" pitchFamily="34" charset="-128"/>
                <a:cs typeface="Adobe Arabic" panose="02040503050201020203" pitchFamily="18" charset="-78"/>
              </a:rPr>
              <a:t>امروزه نیز در بیش تر روستاهای کشور با کم ترین هزینه وامکانات، پرورش مرغ بومی به صورت گله‌های کوچک انجام می‌شود. هرچند این گله‌ها معمولا به علل بهداشتی، تغذیه ای و ژنتیکی تولید و بازده کمی دارند و نقش آنها در اقتصاد و تغذیه روستاییان محدود می باشد. خوشبختانه با توجه و عنایت خاصی که وزارت جهاد کشاورزی به امر حفظ و اصلاح نژادهای بومی داشته است، مراکز پشتیبانی، اصلاح نژاد و ترویج مرغ‌های بومی، زیر نظر معاونت بهبود تولیدات دامی جهاد کشاورزی، در مناطق مختلف کشور راه اندازی گردیده و در حال حاضر بیش از دو دهه از فعالیت این مراکز می گذرد. این مراکز علاوه بر حفظ و افزایش کیفی منابع بومی، به تولید و توزیع جوجه‌های یکروزه بومی و تخم‌مرغ نطفه دار بومی می پردازند. از این رهگذر افزون بر رونق دیگر بار تولید و پرورش مرغ‌های بومی، به امر اشتغال زایی، بهبود وضع اقتصادی و تغذیه‌ای در روستا نیز کمک می‌شود.</a:t>
            </a:r>
          </a:p>
          <a:p>
            <a:pPr algn="r"/>
            <a:r>
              <a:rPr lang="fa-IR" dirty="0" smtClean="0">
                <a:latin typeface="Adobe Arabic" panose="02040503050201020203" pitchFamily="18" charset="-78"/>
                <a:ea typeface="Adobe Fan Heiti Std B" panose="020B0700000000000000" pitchFamily="34" charset="-128"/>
                <a:cs typeface="Adobe Arabic" panose="02040503050201020203" pitchFamily="18" charset="-78"/>
              </a:rPr>
              <a:t>با تهیه جوجه‌های بومی  از این مراکز و با آموختن روش های درست پرورش مرغ بومی، می توان این کار را به صورت پیشه ای درآمد زا در مناطق روستایی و عشایری کشور، گسترش و رونق داد.</a:t>
            </a:r>
            <a:endParaRPr lang="en-US" dirty="0">
              <a:latin typeface="Adobe Arabic" panose="02040503050201020203" pitchFamily="18" charset="-78"/>
              <a:ea typeface="Adobe Fan Heiti Std B" panose="020B0700000000000000" pitchFamily="34" charset="-128"/>
              <a:cs typeface="Adobe Arabic" panose="02040503050201020203" pitchFamily="18" charset="-78"/>
            </a:endParaRPr>
          </a:p>
        </p:txBody>
      </p:sp>
    </p:spTree>
    <p:extLst>
      <p:ext uri="{BB962C8B-B14F-4D97-AF65-F5344CB8AC3E}">
        <p14:creationId xmlns:p14="http://schemas.microsoft.com/office/powerpoint/2010/main" val="3101230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heel(1)">
                                      <p:cBhvr>
                                        <p:cTn id="25" dur="20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iterate type="lt">
                                    <p:tmAbs val="0"/>
                                  </p:iterate>
                                  <p:childTnLst>
                                    <p:set>
                                      <p:cBhvr>
                                        <p:cTn id="29"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6" presetClass="emph" presetSubtype="0" fill="hold" nodeType="clickEffect">
                                  <p:stCondLst>
                                    <p:cond delay="0"/>
                                  </p:stCondLst>
                                  <p:iterate type="lt">
                                    <p:tmPct val="4000"/>
                                  </p:iterate>
                                  <p:childTnLst>
                                    <p:set>
                                      <p:cBhvr override="childStyle">
                                        <p:cTn id="33" dur="500" fill="hold"/>
                                        <p:tgtEl>
                                          <p:spTgt spid="3">
                                            <p:txEl>
                                              <p:pRg st="0" end="0"/>
                                            </p:txEl>
                                          </p:spTgt>
                                        </p:tgtEl>
                                        <p:attrNameLst>
                                          <p:attrName>style.color</p:attrName>
                                        </p:attrNameLst>
                                      </p:cBhvr>
                                      <p:to>
                                        <p:clrVal>
                                          <a:schemeClr val="accent2"/>
                                        </p:clrVal>
                                      </p:to>
                                    </p:set>
                                    <p:set>
                                      <p:cBhvr>
                                        <p:cTn id="34" dur="500" fill="hold"/>
                                        <p:tgtEl>
                                          <p:spTgt spid="3">
                                            <p:txEl>
                                              <p:pRg st="0" end="0"/>
                                            </p:txEl>
                                          </p:spTgt>
                                        </p:tgtEl>
                                        <p:attrNameLst>
                                          <p:attrName>fillcolor</p:attrName>
                                        </p:attrNameLst>
                                      </p:cBhvr>
                                      <p:to>
                                        <p:clrVal>
                                          <a:schemeClr val="accent2"/>
                                        </p:clrVal>
                                      </p:to>
                                    </p:set>
                                    <p:set>
                                      <p:cBhvr>
                                        <p:cTn id="35" dur="500" fill="hold"/>
                                        <p:tgtEl>
                                          <p:spTgt spid="3">
                                            <p:txEl>
                                              <p:pRg st="0" end="0"/>
                                            </p:txEl>
                                          </p:spTgt>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iterate type="lt">
                                    <p:tmPct val="0"/>
                                  </p:iterate>
                                  <p:childTnLst>
                                    <p:set>
                                      <p:cBhvr>
                                        <p:cTn id="39" dur="1" fill="hold">
                                          <p:stCondLst>
                                            <p:cond delay="0"/>
                                          </p:stCondLst>
                                        </p:cTn>
                                        <p:tgtEl>
                                          <p:spTgt spid="3">
                                            <p:txEl>
                                              <p:pRg st="1" end="1"/>
                                            </p:txEl>
                                          </p:spTgt>
                                        </p:tgtEl>
                                        <p:attrNameLst>
                                          <p:attrName>style.visibility</p:attrName>
                                        </p:attrNameLst>
                                      </p:cBhvr>
                                      <p:to>
                                        <p:strVal val="visible"/>
                                      </p:to>
                                    </p:set>
                                    <p:anim calcmode="lin" valueType="num">
                                      <p:cBhvr additive="base">
                                        <p:cTn id="4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6" presetClass="emph" presetSubtype="0" fill="hold" nodeType="clickEffect">
                                  <p:stCondLst>
                                    <p:cond delay="0"/>
                                  </p:stCondLst>
                                  <p:iterate type="lt">
                                    <p:tmPct val="4000"/>
                                  </p:iterate>
                                  <p:childTnLst>
                                    <p:set>
                                      <p:cBhvr override="childStyle">
                                        <p:cTn id="45" dur="500" fill="hold"/>
                                        <p:tgtEl>
                                          <p:spTgt spid="3">
                                            <p:txEl>
                                              <p:pRg st="1" end="1"/>
                                            </p:txEl>
                                          </p:spTgt>
                                        </p:tgtEl>
                                        <p:attrNameLst>
                                          <p:attrName>style.color</p:attrName>
                                        </p:attrNameLst>
                                      </p:cBhvr>
                                      <p:to>
                                        <p:clrVal>
                                          <a:schemeClr val="accent2"/>
                                        </p:clrVal>
                                      </p:to>
                                    </p:set>
                                    <p:set>
                                      <p:cBhvr>
                                        <p:cTn id="46" dur="500" fill="hold"/>
                                        <p:tgtEl>
                                          <p:spTgt spid="3">
                                            <p:txEl>
                                              <p:pRg st="1" end="1"/>
                                            </p:txEl>
                                          </p:spTgt>
                                        </p:tgtEl>
                                        <p:attrNameLst>
                                          <p:attrName>fillcolor</p:attrName>
                                        </p:attrNameLst>
                                      </p:cBhvr>
                                      <p:to>
                                        <p:clrVal>
                                          <a:schemeClr val="accent2"/>
                                        </p:clrVal>
                                      </p:to>
                                    </p:set>
                                    <p:set>
                                      <p:cBhvr>
                                        <p:cTn id="47" dur="500" fill="hold"/>
                                        <p:tgtEl>
                                          <p:spTgt spid="3">
                                            <p:txEl>
                                              <p:pRg st="1" end="1"/>
                                            </p:txEl>
                                          </p:spTgt>
                                        </p:tgtEl>
                                        <p:attrNameLst>
                                          <p:attrName>fill.type</p:attrName>
                                        </p:attrNameLst>
                                      </p:cBhvr>
                                      <p:to>
                                        <p:strVal val="solid"/>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iterate type="lt">
                                    <p:tmAbs val="0"/>
                                  </p:iterate>
                                  <p:childTnLst>
                                    <p:set>
                                      <p:cBhvr>
                                        <p:cTn id="5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6" presetClass="emph" presetSubtype="0" fill="hold" nodeType="clickEffect">
                                  <p:stCondLst>
                                    <p:cond delay="0"/>
                                  </p:stCondLst>
                                  <p:iterate type="lt">
                                    <p:tmPct val="4000"/>
                                  </p:iterate>
                                  <p:childTnLst>
                                    <p:set>
                                      <p:cBhvr override="childStyle">
                                        <p:cTn id="55" dur="500" fill="hold"/>
                                        <p:tgtEl>
                                          <p:spTgt spid="3">
                                            <p:txEl>
                                              <p:pRg st="2" end="2"/>
                                            </p:txEl>
                                          </p:spTgt>
                                        </p:tgtEl>
                                        <p:attrNameLst>
                                          <p:attrName>style.color</p:attrName>
                                        </p:attrNameLst>
                                      </p:cBhvr>
                                      <p:to>
                                        <p:clrVal>
                                          <a:schemeClr val="accent2"/>
                                        </p:clrVal>
                                      </p:to>
                                    </p:set>
                                    <p:set>
                                      <p:cBhvr>
                                        <p:cTn id="56" dur="500" fill="hold"/>
                                        <p:tgtEl>
                                          <p:spTgt spid="3">
                                            <p:txEl>
                                              <p:pRg st="2" end="2"/>
                                            </p:txEl>
                                          </p:spTgt>
                                        </p:tgtEl>
                                        <p:attrNameLst>
                                          <p:attrName>fillcolor</p:attrName>
                                        </p:attrNameLst>
                                      </p:cBhvr>
                                      <p:to>
                                        <p:clrVal>
                                          <a:schemeClr val="accent2"/>
                                        </p:clrVal>
                                      </p:to>
                                    </p:set>
                                    <p:set>
                                      <p:cBhvr>
                                        <p:cTn id="57" dur="500" fill="hold"/>
                                        <p:tgtEl>
                                          <p:spTgt spid="3">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21165826">
            <a:off x="278942" y="856332"/>
            <a:ext cx="11261085" cy="5503512"/>
          </a:xfrm>
          <a:solidFill>
            <a:schemeClr val="accent2"/>
          </a:solidFill>
          <a:ln>
            <a:solidFill>
              <a:schemeClr val="accent1"/>
            </a:solidFill>
          </a:ln>
        </p:spPr>
        <p:style>
          <a:lnRef idx="3">
            <a:schemeClr val="lt1"/>
          </a:lnRef>
          <a:fillRef idx="1">
            <a:schemeClr val="accent6"/>
          </a:fillRef>
          <a:effectRef idx="1">
            <a:schemeClr val="accent6"/>
          </a:effectRef>
          <a:fontRef idx="minor">
            <a:schemeClr val="lt1"/>
          </a:fontRef>
        </p:style>
        <p:txBody>
          <a:bodyPr>
            <a:noAutofit/>
          </a:bodyPr>
          <a:lstStyle/>
          <a:p>
            <a:pPr algn="r"/>
            <a:r>
              <a:rPr lang="fa-IR" sz="2800" dirty="0" smtClean="0">
                <a:latin typeface="Adobe Arabic" panose="02040503050201020203" pitchFamily="18" charset="-78"/>
                <a:cs typeface="Adobe Arabic" panose="02040503050201020203" pitchFamily="18" charset="-78"/>
              </a:rPr>
              <a:t/>
            </a:r>
            <a:br>
              <a:rPr lang="fa-IR" sz="2800" dirty="0" smtClean="0">
                <a:latin typeface="Adobe Arabic" panose="02040503050201020203" pitchFamily="18" charset="-78"/>
                <a:cs typeface="Adobe Arabic" panose="02040503050201020203" pitchFamily="18" charset="-78"/>
              </a:rPr>
            </a:br>
            <a:r>
              <a:rPr lang="fa-IR" sz="2800" dirty="0">
                <a:latin typeface="Adobe Arabic" panose="02040503050201020203" pitchFamily="18" charset="-78"/>
                <a:cs typeface="Adobe Arabic" panose="02040503050201020203" pitchFamily="18" charset="-78"/>
              </a:rPr>
              <a:t/>
            </a:r>
            <a:br>
              <a:rPr lang="fa-IR" sz="2800" dirty="0">
                <a:latin typeface="Adobe Arabic" panose="02040503050201020203" pitchFamily="18" charset="-78"/>
                <a:cs typeface="Adobe Arabic" panose="02040503050201020203" pitchFamily="18" charset="-78"/>
              </a:rPr>
            </a:br>
            <a:r>
              <a:rPr lang="fa-IR" sz="2800" dirty="0" smtClean="0">
                <a:latin typeface="Adobe Arabic" panose="02040503050201020203" pitchFamily="18" charset="-78"/>
                <a:cs typeface="Adobe Arabic" panose="02040503050201020203" pitchFamily="18" charset="-78"/>
              </a:rPr>
              <a:t/>
            </a:r>
            <a:br>
              <a:rPr lang="fa-IR" sz="2800" dirty="0" smtClean="0">
                <a:latin typeface="Adobe Arabic" panose="02040503050201020203" pitchFamily="18" charset="-78"/>
                <a:cs typeface="Adobe Arabic" panose="02040503050201020203" pitchFamily="18" charset="-78"/>
              </a:rPr>
            </a:br>
            <a:r>
              <a:rPr lang="fa-IR" sz="4000" dirty="0">
                <a:latin typeface="Adobe Arabic" panose="02040503050201020203" pitchFamily="18" charset="-78"/>
                <a:cs typeface="Adobe Arabic" panose="02040503050201020203" pitchFamily="18" charset="-78"/>
              </a:rPr>
              <a:t/>
            </a:r>
            <a:br>
              <a:rPr lang="fa-IR" sz="4000" dirty="0">
                <a:latin typeface="Adobe Arabic" panose="02040503050201020203" pitchFamily="18" charset="-78"/>
                <a:cs typeface="Adobe Arabic" panose="02040503050201020203" pitchFamily="18" charset="-78"/>
              </a:rPr>
            </a:br>
            <a:r>
              <a:rPr lang="fa-IR" sz="4400" dirty="0" smtClean="0">
                <a:solidFill>
                  <a:srgbClr val="FF0000"/>
                </a:solidFill>
                <a:latin typeface="Adobe Arabic" panose="02040503050201020203" pitchFamily="18" charset="-78"/>
                <a:cs typeface="Adobe Arabic" panose="02040503050201020203" pitchFamily="18" charset="-78"/>
              </a:rPr>
              <a:t/>
            </a:r>
            <a:br>
              <a:rPr lang="fa-IR" sz="4400" dirty="0" smtClean="0">
                <a:solidFill>
                  <a:srgbClr val="FF0000"/>
                </a:solidFill>
                <a:latin typeface="Adobe Arabic" panose="02040503050201020203" pitchFamily="18" charset="-78"/>
                <a:cs typeface="Adobe Arabic" panose="02040503050201020203" pitchFamily="18" charset="-78"/>
              </a:rPr>
            </a:br>
            <a:r>
              <a:rPr lang="fa-IR" sz="4000" dirty="0" smtClean="0">
                <a:solidFill>
                  <a:srgbClr val="FF0000"/>
                </a:solidFill>
                <a:latin typeface="Adobe Arabic" panose="02040503050201020203" pitchFamily="18" charset="-78"/>
                <a:cs typeface="Adobe Arabic" panose="02040503050201020203" pitchFamily="18" charset="-78"/>
              </a:rPr>
              <a:t>دلایل اهمیت پرورش و نگهداری مرغ بومی در روستاها</a:t>
            </a:r>
            <a:r>
              <a:rPr lang="fa-IR" sz="4000" dirty="0" smtClean="0">
                <a:latin typeface="Adobe Arabic" panose="02040503050201020203" pitchFamily="18" charset="-78"/>
                <a:cs typeface="Adobe Arabic" panose="02040503050201020203" pitchFamily="18" charset="-78"/>
              </a:rPr>
              <a:t/>
            </a:r>
            <a:br>
              <a:rPr lang="fa-IR" sz="4000" dirty="0" smtClean="0">
                <a:latin typeface="Adobe Arabic" panose="02040503050201020203" pitchFamily="18" charset="-78"/>
                <a:cs typeface="Adobe Arabic" panose="02040503050201020203" pitchFamily="18" charset="-78"/>
              </a:rPr>
            </a:br>
            <a:r>
              <a:rPr lang="fa-IR" sz="4000" dirty="0" smtClean="0">
                <a:solidFill>
                  <a:srgbClr val="0070C0"/>
                </a:solidFill>
                <a:latin typeface="Adobe Arabic" panose="02040503050201020203" pitchFamily="18" charset="-78"/>
                <a:cs typeface="Adobe Arabic" panose="02040503050201020203" pitchFamily="18" charset="-78"/>
              </a:rPr>
              <a:t>۱- حفظ ذخایر پر ارزش ژنتیکی مرغ‌های بومی،‌ بهبود تغذیه روستاییان، ایجاد اشتغال و بهبود در آمد آنان.۲- کاهش بخشی از نیاز کشور به مواد خوراکی طیور مثل ذرت، سویا، گندم، جو و… که از خارج تأمین می‌شود.۳- مرغ بومی در برابر شرایط نامساعد زیستی و بیماری‌ها مقاومت بیشتری دارد.۴- نگهداری مرغ بومی، با کم ترین هزینه و تنها با مصرف باقیمانده سفره و ضایعات کشاورزی میسر است.۵- تولیدات طیور بومی به عنوان محصول ارگانیک (که بدون استفاده از دارو پرورش یافته اند) در میان مصرف کنندگان مقبولیت بیشتری دارد.مزیت پرورش مرغ بومی در بستر، نسبت به نگهداری در قفس بیشتر است.۶- گوشت مرغ و تخم مرغ دارای ارزش غذایی زیادی بوده وتأمین کننده پروتیین حیوانی روستاییان می باشد.</a:t>
            </a:r>
            <a:endParaRPr lang="en-US" sz="4000" dirty="0">
              <a:solidFill>
                <a:srgbClr val="0070C0"/>
              </a:solidFill>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1219491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type="lt">
                                    <p:tmAbs val="0"/>
                                  </p:iterate>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5" nodeType="clickEffect">
                                  <p:stCondLst>
                                    <p:cond delay="0"/>
                                  </p:stCondLst>
                                  <p:iterate type="lt">
                                    <p:tmAbs val="0"/>
                                  </p:iterate>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6" presetClass="emph" presetSubtype="0" fill="hold" grpId="6" nodeType="clickEffect">
                                  <p:stCondLst>
                                    <p:cond delay="0"/>
                                  </p:stCondLst>
                                  <p:iterate type="lt">
                                    <p:tmPct val="4000"/>
                                  </p:iterate>
                                  <p:childTnLst>
                                    <p:set>
                                      <p:cBhvr override="childStyle">
                                        <p:cTn id="14" dur="500" fill="hold"/>
                                        <p:tgtEl>
                                          <p:spTgt spid="2"/>
                                        </p:tgtEl>
                                        <p:attrNameLst>
                                          <p:attrName>style.color</p:attrName>
                                        </p:attrNameLst>
                                      </p:cBhvr>
                                      <p:to>
                                        <p:clrVal>
                                          <a:srgbClr val="C9C9C9"/>
                                        </p:clrVal>
                                      </p:to>
                                    </p:set>
                                    <p:set>
                                      <p:cBhvr>
                                        <p:cTn id="15" dur="500" fill="hold"/>
                                        <p:tgtEl>
                                          <p:spTgt spid="2"/>
                                        </p:tgtEl>
                                        <p:attrNameLst>
                                          <p:attrName>fillcolor</p:attrName>
                                        </p:attrNameLst>
                                      </p:cBhvr>
                                      <p:to>
                                        <p:clrVal>
                                          <a:srgbClr val="C9C9C9"/>
                                        </p:clrVal>
                                      </p:to>
                                    </p:set>
                                    <p:set>
                                      <p:cBhvr>
                                        <p:cTn id="16"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animBg="1"/>
      <p:bldP spid="2" grpId="5" animBg="1"/>
      <p:bldP spid="2" grpId="6"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558925">
            <a:off x="464580" y="476237"/>
            <a:ext cx="11388436" cy="6089726"/>
          </a:xfrm>
        </p:spPr>
        <p:style>
          <a:lnRef idx="2">
            <a:schemeClr val="accent4">
              <a:shade val="50000"/>
            </a:schemeClr>
          </a:lnRef>
          <a:fillRef idx="1">
            <a:schemeClr val="accent4"/>
          </a:fillRef>
          <a:effectRef idx="0">
            <a:schemeClr val="accent4"/>
          </a:effectRef>
          <a:fontRef idx="minor">
            <a:schemeClr val="lt1"/>
          </a:fontRef>
        </p:style>
        <p:txBody>
          <a:bodyPr>
            <a:noAutofit/>
          </a:bodyPr>
          <a:lstStyle/>
          <a:p>
            <a:pPr algn="r"/>
            <a:r>
              <a:rPr lang="fa-IR" sz="3200" dirty="0" smtClean="0">
                <a:solidFill>
                  <a:srgbClr val="7030A0"/>
                </a:solidFill>
                <a:latin typeface="Adobe Arabic" panose="02040503050201020203" pitchFamily="18" charset="-78"/>
                <a:cs typeface="Adobe Arabic" panose="02040503050201020203" pitchFamily="18" charset="-78"/>
              </a:rPr>
              <a:t>۷- تهیه محل و جایگاه  برای  پرورش مرغ، برای روستاییان بسیار آسان تر از فراهم کردن محل و جایگاه برای پرورش دیگر حیوانات اهلی می باشد.۸- در شرایط زندگی عشایری که اغلب یخچال وجود ندارد، نگهداری تخم مرغ بسیار ساده تر از سایر منابع پروتئینی است. (تخم مرغ های بی نطفه، در درجه حرارت معتدل، کیفیت خود را به مدت ۱۰ تا ۱۴ روز حفظ می کنند).۹- گوشت مرغ به خاطر سهل الهضم بودن، می تواند غذایی مناسب برای افراد کهنسال یا بیمار روستایی باشد.۱۰- نگهداری و پرورش مرغ‌های بومی، به دلیل نیاز نداشتن به امکانات و تجهیزاتی که در پرورش مرغ‌های صنعتی مورد استفاده قرار می‌گیرند و نیز داشتن مقاومت بیش تر و سازگاری با اقلیم بومی، آسان تر است.۱۱- خانوارهای روستایی فاقد زمین نیز، توانایی نگهداری از چند قطعه مرغ را با حداقل امکانات دارند.۱۲- زنان و دختران روستایی به عنوان یک نیروی کار مناسب می توانند مدیریت و نگهداری از یک گله کوچک مرغ را بر عهده گیرند که درآمد جنبی حاصل از آن، در اقتصاد خانوار روستایی اهمیت زیادی دارد.۱۳- پرورش مرغ بومی و تولیدات آن، واحد تولیدی کوچکی را به وجود می آورد  که نیاز به تکنولوژی خاصی ندارد.۱۴- با نگهداری و پرورش طیور، خانوار روستایی به وی‍ژه کودکان، با پرندگان، بیش از پیش خو می گیرند و می تواند سرگرمی خوبی برای آنان باشد.</a:t>
            </a:r>
            <a:endParaRPr lang="en-US" sz="3200" dirty="0">
              <a:solidFill>
                <a:srgbClr val="7030A0"/>
              </a:solidFill>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581363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0"/>
                                  </p:iterate>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mph" presetSubtype="0" fill="hold" grpId="1" nodeType="clickEffect">
                                  <p:stCondLst>
                                    <p:cond delay="0"/>
                                  </p:stCondLst>
                                  <p:iterate type="lt">
                                    <p:tmPct val="4000"/>
                                  </p:iterate>
                                  <p:childTnLst>
                                    <p:set>
                                      <p:cBhvr override="childStyle">
                                        <p:cTn id="10" dur="500" fill="hold"/>
                                        <p:tgtEl>
                                          <p:spTgt spid="2"/>
                                        </p:tgtEl>
                                        <p:attrNameLst>
                                          <p:attrName>style.color</p:attrName>
                                        </p:attrNameLst>
                                      </p:cBhvr>
                                      <p:to>
                                        <p:clrVal>
                                          <a:schemeClr val="accent2"/>
                                        </p:clrVal>
                                      </p:to>
                                    </p:set>
                                    <p:set>
                                      <p:cBhvr>
                                        <p:cTn id="11" dur="500" fill="hold"/>
                                        <p:tgtEl>
                                          <p:spTgt spid="2"/>
                                        </p:tgtEl>
                                        <p:attrNameLst>
                                          <p:attrName>fillcolor</p:attrName>
                                        </p:attrNameLst>
                                      </p:cBhvr>
                                      <p:to>
                                        <p:clrVal>
                                          <a:schemeClr val="accent2"/>
                                        </p:clrVal>
                                      </p:to>
                                    </p:set>
                                    <p:set>
                                      <p:cBhvr>
                                        <p:cTn id="12"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520</Words>
  <Application>Microsoft Office PowerPoint</Application>
  <PresentationFormat>Widescreen</PresentationFormat>
  <Paragraphs>9</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Adobe Fan Heiti Std B</vt:lpstr>
      <vt:lpstr>A EntezareZohoor 1 **</vt:lpstr>
      <vt:lpstr>A EntezareZohoor 2 **</vt:lpstr>
      <vt:lpstr>Adobe Arabic</vt:lpstr>
      <vt:lpstr>Arial</vt:lpstr>
      <vt:lpstr>Calibri</vt:lpstr>
      <vt:lpstr>Calibri Light</vt:lpstr>
      <vt:lpstr>Office Theme</vt:lpstr>
      <vt:lpstr>پرورش حیوانات</vt:lpstr>
      <vt:lpstr>PowerPoint Presentation</vt:lpstr>
      <vt:lpstr>     دلایل اهمیت پرورش و نگهداری مرغ بومی در روستاها ۱- حفظ ذخایر پر ارزش ژنتیکی مرغ‌های بومی،‌ بهبود تغذیه روستاییان، ایجاد اشتغال و بهبود در آمد آنان.۲- کاهش بخشی از نیاز کشور به مواد خوراکی طیور مثل ذرت، سویا، گندم، جو و… که از خارج تأمین می‌شود.۳- مرغ بومی در برابر شرایط نامساعد زیستی و بیماری‌ها مقاومت بیشتری دارد.۴- نگهداری مرغ بومی، با کم ترین هزینه و تنها با مصرف باقیمانده سفره و ضایعات کشاورزی میسر است.۵- تولیدات طیور بومی به عنوان محصول ارگانیک (که بدون استفاده از دارو پرورش یافته اند) در میان مصرف کنندگان مقبولیت بیشتری دارد.مزیت پرورش مرغ بومی در بستر، نسبت به نگهداری در قفس بیشتر است.۶- گوشت مرغ و تخم مرغ دارای ارزش غذایی زیادی بوده وتأمین کننده پروتیین حیوانی روستاییان می باشد.</vt:lpstr>
      <vt:lpstr>۷- تهیه محل و جایگاه  برای  پرورش مرغ، برای روستاییان بسیار آسان تر از فراهم کردن محل و جایگاه برای پرورش دیگر حیوانات اهلی می باشد.۸- در شرایط زندگی عشایری که اغلب یخچال وجود ندارد، نگهداری تخم مرغ بسیار ساده تر از سایر منابع پروتئینی است. (تخم مرغ های بی نطفه، در درجه حرارت معتدل، کیفیت خود را به مدت ۱۰ تا ۱۴ روز حفظ می کنند).۹- گوشت مرغ به خاطر سهل الهضم بودن، می تواند غذایی مناسب برای افراد کهنسال یا بیمار روستایی باشد.۱۰- نگهداری و پرورش مرغ‌های بومی، به دلیل نیاز نداشتن به امکانات و تجهیزاتی که در پرورش مرغ‌های صنعتی مورد استفاده قرار می‌گیرند و نیز داشتن مقاومت بیش تر و سازگاری با اقلیم بومی، آسان تر است.۱۱- خانوارهای روستایی فاقد زمین نیز، توانایی نگهداری از چند قطعه مرغ را با حداقل امکانات دارند.۱۲- زنان و دختران روستایی به عنوان یک نیروی کار مناسب می توانند مدیریت و نگهداری از یک گله کوچک مرغ را بر عهده گیرند که درآمد جنبی حاصل از آن، در اقتصاد خانوار روستایی اهمیت زیادی دارد.۱۳- پرورش مرغ بومی و تولیدات آن، واحد تولیدی کوچکی را به وجود می آورد  که نیاز به تکنولوژی خاصی ندارد.۱۴- با نگهداری و پرورش طیور، خانوار روستایی به وی‍ژه کودکان، با پرندگان، بیش از پیش خو می گیرند و می تواند سرگرمی خوبی برای آنان باشد.</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پرورش حیوانات</dc:title>
  <dc:creator>123</dc:creator>
  <cp:lastModifiedBy>123</cp:lastModifiedBy>
  <cp:revision>6</cp:revision>
  <dcterms:created xsi:type="dcterms:W3CDTF">2015-05-11T17:06:31Z</dcterms:created>
  <dcterms:modified xsi:type="dcterms:W3CDTF">2015-05-12T02:24:25Z</dcterms:modified>
</cp:coreProperties>
</file>