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39"/>
  </p:notesMasterIdLst>
  <p:sldIdLst>
    <p:sldId id="256"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92" r:id="rId17"/>
    <p:sldId id="271" r:id="rId18"/>
    <p:sldId id="272" r:id="rId19"/>
    <p:sldId id="275" r:id="rId20"/>
    <p:sldId id="276" r:id="rId21"/>
    <p:sldId id="278" r:id="rId22"/>
    <p:sldId id="279" r:id="rId23"/>
    <p:sldId id="280" r:id="rId24"/>
    <p:sldId id="281" r:id="rId25"/>
    <p:sldId id="282" r:id="rId26"/>
    <p:sldId id="283" r:id="rId27"/>
    <p:sldId id="284" r:id="rId28"/>
    <p:sldId id="285" r:id="rId29"/>
    <p:sldId id="286" r:id="rId30"/>
    <p:sldId id="293" r:id="rId31"/>
    <p:sldId id="294" r:id="rId32"/>
    <p:sldId id="295" r:id="rId33"/>
    <p:sldId id="296" r:id="rId34"/>
    <p:sldId id="297" r:id="rId35"/>
    <p:sldId id="287" r:id="rId36"/>
    <p:sldId id="288" r:id="rId37"/>
    <p:sldId id="289"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85" autoAdjust="0"/>
    <p:restoredTop sz="94624" autoAdjust="0"/>
  </p:normalViewPr>
  <p:slideViewPr>
    <p:cSldViewPr>
      <p:cViewPr varScale="1">
        <p:scale>
          <a:sx n="76" d="100"/>
          <a:sy n="76" d="100"/>
        </p:scale>
        <p:origin x="3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187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8C9B3C3-308D-46C1-B543-7D9702724305}" type="datetimeFigureOut">
              <a:rPr lang="fa-IR" smtClean="0"/>
              <a:pPr/>
              <a:t>19/07/1436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07441B3-D318-4AA5-BCC6-7024B94048F7}" type="slidenum">
              <a:rPr lang="fa-IR" smtClean="0"/>
              <a:pPr/>
              <a:t>‹#›</a:t>
            </a:fld>
            <a:endParaRPr lang="fa-IR"/>
          </a:p>
        </p:txBody>
      </p:sp>
    </p:spTree>
    <p:extLst>
      <p:ext uri="{BB962C8B-B14F-4D97-AF65-F5344CB8AC3E}">
        <p14:creationId xmlns:p14="http://schemas.microsoft.com/office/powerpoint/2010/main" val="2974988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0AC244F-19A1-4552-BC20-92AD2047351C}" type="datetimeFigureOut">
              <a:rPr lang="fa-IR" smtClean="0"/>
              <a:pPr/>
              <a:t>19/07/1436</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52AAEFE-3396-4FB1-8A78-C1C58C75DE7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0AC244F-19A1-4552-BC20-92AD2047351C}" type="datetimeFigureOut">
              <a:rPr lang="fa-IR" smtClean="0"/>
              <a:pPr/>
              <a:t>19/07/1436</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52AAEFE-3396-4FB1-8A78-C1C58C75DE7B}" type="slidenum">
              <a:rPr lang="fa-IR" smtClean="0"/>
              <a:pPr/>
              <a:t>‹#›</a:t>
            </a:fld>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52AAEFE-3396-4FB1-8A78-C1C58C75DE7B}"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0AC244F-19A1-4552-BC20-92AD2047351C}" type="datetimeFigureOut">
              <a:rPr lang="fa-IR" smtClean="0"/>
              <a:pPr/>
              <a:t>19/07/1436</a:t>
            </a:fld>
            <a:endParaRPr lang="fa-IR"/>
          </a:p>
        </p:txBody>
      </p:sp>
      <p:sp>
        <p:nvSpPr>
          <p:cNvPr id="10" name="Slide Number Placeholder 9"/>
          <p:cNvSpPr>
            <a:spLocks noGrp="1"/>
          </p:cNvSpPr>
          <p:nvPr>
            <p:ph type="sldNum" sz="quarter" idx="16"/>
          </p:nvPr>
        </p:nvSpPr>
        <p:spPr/>
        <p:txBody>
          <a:bodyPr rtlCol="0"/>
          <a:lstStyle/>
          <a:p>
            <a:fld id="{552AAEFE-3396-4FB1-8A78-C1C58C75DE7B}"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0AC244F-19A1-4552-BC20-92AD2047351C}" type="datetimeFigureOut">
              <a:rPr lang="fa-IR" smtClean="0"/>
              <a:pPr/>
              <a:t>19/07/1436</a:t>
            </a:fld>
            <a:endParaRPr lang="fa-IR"/>
          </a:p>
        </p:txBody>
      </p:sp>
      <p:sp>
        <p:nvSpPr>
          <p:cNvPr id="12" name="Slide Number Placeholder 11"/>
          <p:cNvSpPr>
            <a:spLocks noGrp="1"/>
          </p:cNvSpPr>
          <p:nvPr>
            <p:ph type="sldNum" sz="quarter" idx="16"/>
          </p:nvPr>
        </p:nvSpPr>
        <p:spPr/>
        <p:txBody>
          <a:bodyPr rtlCol="0"/>
          <a:lstStyle/>
          <a:p>
            <a:fld id="{552AAEFE-3396-4FB1-8A78-C1C58C75DE7B}"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52AAEFE-3396-4FB1-8A78-C1C58C75DE7B}"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52AAEFE-3396-4FB1-8A78-C1C58C75DE7B}"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0AC244F-19A1-4552-BC20-92AD2047351C}" type="datetimeFigureOut">
              <a:rPr lang="fa-IR" smtClean="0"/>
              <a:pPr/>
              <a:t>19/07/1436</a:t>
            </a:fld>
            <a:endParaRPr lang="fa-IR"/>
          </a:p>
        </p:txBody>
      </p:sp>
      <p:sp>
        <p:nvSpPr>
          <p:cNvPr id="9" name="Slide Number Placeholder 8"/>
          <p:cNvSpPr>
            <a:spLocks noGrp="1"/>
          </p:cNvSpPr>
          <p:nvPr>
            <p:ph type="sldNum" sz="quarter" idx="15"/>
          </p:nvPr>
        </p:nvSpPr>
        <p:spPr/>
        <p:txBody>
          <a:bodyPr rtlCol="0"/>
          <a:lstStyle/>
          <a:p>
            <a:fld id="{552AAEFE-3396-4FB1-8A78-C1C58C75DE7B}"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0AC244F-19A1-4552-BC20-92AD2047351C}" type="datetimeFigureOut">
              <a:rPr lang="fa-IR" smtClean="0"/>
              <a:pPr/>
              <a:t>19/07/1436</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52AAEFE-3396-4FB1-8A78-C1C58C75DE7B}"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52AAEFE-3396-4FB1-8A78-C1C58C75DE7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0AC244F-19A1-4552-BC20-92AD2047351C}" type="datetimeFigureOut">
              <a:rPr lang="fa-IR" smtClean="0"/>
              <a:pPr/>
              <a:t>19/07/1436</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52AAEFE-3396-4FB1-8A78-C1C58C75DE7B}"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52AAEFE-3396-4FB1-8A78-C1C58C75DE7B}"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52AAEFE-3396-4FB1-8A78-C1C58C75DE7B}"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0AC244F-19A1-4552-BC20-92AD2047351C}" type="datetimeFigureOut">
              <a:rPr lang="fa-IR" smtClean="0"/>
              <a:pPr/>
              <a:t>19/07/1436</a:t>
            </a:fld>
            <a:endParaRPr lang="fa-IR"/>
          </a:p>
        </p:txBody>
      </p:sp>
      <p:sp>
        <p:nvSpPr>
          <p:cNvPr id="7" name="Slide Number Placeholder 6"/>
          <p:cNvSpPr>
            <a:spLocks noGrp="1"/>
          </p:cNvSpPr>
          <p:nvPr>
            <p:ph type="sldNum" sz="quarter" idx="11"/>
          </p:nvPr>
        </p:nvSpPr>
        <p:spPr/>
        <p:txBody>
          <a:bodyPr rtlCol="0"/>
          <a:lstStyle/>
          <a:p>
            <a:fld id="{552AAEFE-3396-4FB1-8A78-C1C58C75DE7B}"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C244F-19A1-4552-BC20-92AD2047351C}" type="datetimeFigureOut">
              <a:rPr lang="fa-IR" smtClean="0"/>
              <a:pPr/>
              <a:t>19/07/1436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52AAEFE-3396-4FB1-8A78-C1C58C75DE7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0AC244F-19A1-4552-BC20-92AD2047351C}" type="datetimeFigureOut">
              <a:rPr lang="fa-IR" smtClean="0"/>
              <a:pPr/>
              <a:t>19/07/1436</a:t>
            </a:fld>
            <a:endParaRPr lang="fa-IR"/>
          </a:p>
        </p:txBody>
      </p:sp>
      <p:sp>
        <p:nvSpPr>
          <p:cNvPr id="22" name="Slide Number Placeholder 21"/>
          <p:cNvSpPr>
            <a:spLocks noGrp="1"/>
          </p:cNvSpPr>
          <p:nvPr>
            <p:ph type="sldNum" sz="quarter" idx="15"/>
          </p:nvPr>
        </p:nvSpPr>
        <p:spPr/>
        <p:txBody>
          <a:bodyPr rtlCol="0"/>
          <a:lstStyle/>
          <a:p>
            <a:fld id="{552AAEFE-3396-4FB1-8A78-C1C58C75DE7B}"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0AC244F-19A1-4552-BC20-92AD2047351C}" type="datetimeFigureOut">
              <a:rPr lang="fa-IR" smtClean="0"/>
              <a:pPr/>
              <a:t>19/07/1436</a:t>
            </a:fld>
            <a:endParaRPr lang="fa-IR"/>
          </a:p>
        </p:txBody>
      </p:sp>
      <p:sp>
        <p:nvSpPr>
          <p:cNvPr id="18" name="Slide Number Placeholder 17"/>
          <p:cNvSpPr>
            <a:spLocks noGrp="1"/>
          </p:cNvSpPr>
          <p:nvPr>
            <p:ph type="sldNum" sz="quarter" idx="11"/>
          </p:nvPr>
        </p:nvSpPr>
        <p:spPr/>
        <p:txBody>
          <a:bodyPr rtlCol="0"/>
          <a:lstStyle/>
          <a:p>
            <a:fld id="{552AAEFE-3396-4FB1-8A78-C1C58C75DE7B}"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0AC244F-19A1-4552-BC20-92AD2047351C}" type="datetimeFigureOut">
              <a:rPr lang="fa-IR" smtClean="0"/>
              <a:pPr/>
              <a:t>19/07/1436</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52AAEFE-3396-4FB1-8A78-C1C58C75DE7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0AC244F-19A1-4552-BC20-92AD2047351C}" type="datetimeFigureOut">
              <a:rPr lang="fa-IR" smtClean="0"/>
              <a:pPr/>
              <a:t>19/07/1436</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52AAEFE-3396-4FB1-8A78-C1C58C75DE7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fa-IR" sz="4000" smtClean="0">
                <a:cs typeface="B Titr" pitchFamily="2" charset="-78"/>
              </a:rPr>
              <a:t>اصول مدیریت ریسک و بیمه</a:t>
            </a:r>
            <a:endParaRPr lang="fa-IR" sz="4000" dirty="0">
              <a:cs typeface="B Titr" pitchFamily="2" charset="-78"/>
            </a:endParaRPr>
          </a:p>
        </p:txBody>
      </p:sp>
      <p:sp>
        <p:nvSpPr>
          <p:cNvPr id="8" name="Content Placeholder 7"/>
          <p:cNvSpPr>
            <a:spLocks noGrp="1"/>
          </p:cNvSpPr>
          <p:nvPr>
            <p:ph sz="quarter" idx="1"/>
          </p:nvPr>
        </p:nvSpPr>
        <p:spPr>
          <a:xfrm>
            <a:off x="457200" y="1600200"/>
            <a:ext cx="8229600" cy="5043510"/>
          </a:xfrm>
        </p:spPr>
        <p:txBody>
          <a:bodyPr>
            <a:normAutofit lnSpcReduction="10000"/>
          </a:bodyPr>
          <a:lstStyle/>
          <a:p>
            <a:pPr>
              <a:buNone/>
            </a:pPr>
            <a:endParaRPr lang="fa-IR" smtClean="0"/>
          </a:p>
          <a:p>
            <a:pPr>
              <a:buNone/>
            </a:pPr>
            <a:endParaRPr lang="fa-IR" smtClean="0"/>
          </a:p>
          <a:p>
            <a:pPr algn="ctr">
              <a:buNone/>
            </a:pPr>
            <a:r>
              <a:rPr lang="fa-IR" sz="2800" smtClean="0">
                <a:cs typeface="B Nazanin" pitchFamily="2" charset="-78"/>
              </a:rPr>
              <a:t>فصل ششم ”اصول قانونی در ریسک و بیمه“</a:t>
            </a:r>
          </a:p>
          <a:p>
            <a:pPr algn="ctr">
              <a:lnSpc>
                <a:spcPct val="150000"/>
              </a:lnSpc>
              <a:buNone/>
            </a:pPr>
            <a:r>
              <a:rPr lang="fa-IR" sz="2800" smtClean="0">
                <a:cs typeface="B Nazanin" pitchFamily="2" charset="-78"/>
              </a:rPr>
              <a:t>استاد محترم : جناب آقای دکتر ناطق</a:t>
            </a:r>
            <a:endParaRPr lang="en-US" sz="2800" smtClean="0">
              <a:cs typeface="B Nazanin" pitchFamily="2" charset="-78"/>
            </a:endParaRPr>
          </a:p>
          <a:p>
            <a:pPr algn="ctr">
              <a:lnSpc>
                <a:spcPct val="150000"/>
              </a:lnSpc>
              <a:buNone/>
            </a:pPr>
            <a:r>
              <a:rPr lang="fa-IR" sz="2800" smtClean="0">
                <a:cs typeface="B Nazanin" pitchFamily="2" charset="-78"/>
              </a:rPr>
              <a:t>تهیه کننده: مهدی فدائی کاخکی</a:t>
            </a:r>
            <a:endParaRPr lang="en-US" sz="2800" smtClean="0">
              <a:cs typeface="B Nazanin" pitchFamily="2" charset="-78"/>
            </a:endParaRPr>
          </a:p>
          <a:p>
            <a:pPr algn="ctr">
              <a:lnSpc>
                <a:spcPct val="150000"/>
              </a:lnSpc>
              <a:buNone/>
            </a:pPr>
            <a:endParaRPr lang="fa-IR" smtClean="0"/>
          </a:p>
          <a:p>
            <a:pPr algn="ctr">
              <a:lnSpc>
                <a:spcPct val="150000"/>
              </a:lnSpc>
              <a:buNone/>
            </a:pPr>
            <a:endParaRPr lang="fa-IR" smtClean="0"/>
          </a:p>
          <a:p>
            <a:pPr algn="ctr">
              <a:lnSpc>
                <a:spcPct val="150000"/>
              </a:lnSpc>
              <a:buNone/>
            </a:pPr>
            <a:endParaRPr lang="fa-IR" smtClean="0"/>
          </a:p>
          <a:p>
            <a:pPr algn="ctr">
              <a:lnSpc>
                <a:spcPct val="150000"/>
              </a:lnSpc>
              <a:buNone/>
            </a:pPr>
            <a:r>
              <a:rPr lang="fa-IR" sz="2000" smtClean="0">
                <a:cs typeface="B Nazanin" pitchFamily="2" charset="-78"/>
              </a:rPr>
              <a:t>اردیبهشت ماه 94</a:t>
            </a:r>
            <a:endParaRPr lang="en-US" sz="2000" smtClean="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a:cs typeface="B Titr" pitchFamily="2" charset="-78"/>
              </a:rPr>
              <a:t>یک بیمه نامه به ارزش توافق شده :</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cs typeface="B Nazanin" pitchFamily="2" charset="-78"/>
              </a:rPr>
              <a:t>بیمه </a:t>
            </a:r>
            <a:r>
              <a:rPr lang="fa-IR" dirty="0">
                <a:cs typeface="B Nazanin" pitchFamily="2" charset="-78"/>
              </a:rPr>
              <a:t>نامه ای است که در صورت </a:t>
            </a:r>
            <a:r>
              <a:rPr lang="fa-IR" dirty="0" smtClean="0">
                <a:cs typeface="B Nazanin" pitchFamily="2" charset="-78"/>
              </a:rPr>
              <a:t>وقوع </a:t>
            </a:r>
            <a:r>
              <a:rPr lang="fa-IR" dirty="0">
                <a:cs typeface="B Nazanin" pitchFamily="2" charset="-78"/>
              </a:rPr>
              <a:t>خسارت کلی تا مبلغ تعیین شده در بیمه نامه, پرداخت صورت می گیرد. بیمه نامه های با ارزش توافق شده به عنوان نمونه برای بیمه اشیا عتیقه و هنرهای فاخر , نقاشی های کمیاب و اثاثه های موروثی به کار می رود.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قوانین بیمه به ارزش توافق شده :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cs typeface="B Nazanin" pitchFamily="2" charset="-78"/>
              </a:rPr>
              <a:t>قوانین </a:t>
            </a:r>
            <a:r>
              <a:rPr lang="fa-IR" dirty="0">
                <a:cs typeface="B Nazanin" pitchFamily="2" charset="-78"/>
              </a:rPr>
              <a:t>بیمه به ارزش توافق شده,قوانینی است که در بعضی ایالت ها وجود دارد و در صورتی که خسارت کلی وارده به دارایی بیمه شده در اثر حادثه تعیین شده در قانون باشد, پرداخت مبلغ اسمی بیمه نامه را به بیمه گذار مجاز می داند.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a:cs typeface="B Titr" pitchFamily="2" charset="-78"/>
              </a:rPr>
              <a:t>بیمه به ارزش هزینه جایگزنی:</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cs typeface="B Nazanin" pitchFamily="2" charset="-78"/>
              </a:rPr>
              <a:t>بیمه </a:t>
            </a:r>
            <a:r>
              <a:rPr lang="fa-IR" dirty="0">
                <a:cs typeface="B Nazanin" pitchFamily="2" charset="-78"/>
              </a:rPr>
              <a:t>به ارزش هزینه </a:t>
            </a:r>
            <a:r>
              <a:rPr lang="fa-IR" dirty="0" smtClean="0">
                <a:cs typeface="B Nazanin" pitchFamily="2" charset="-78"/>
              </a:rPr>
              <a:t>جایگزینی </a:t>
            </a:r>
            <a:r>
              <a:rPr lang="fa-IR" dirty="0">
                <a:cs typeface="B Nazanin" pitchFamily="2" charset="-78"/>
              </a:rPr>
              <a:t>یکی دیگر از استثناهای اصل جبران غرامت است. یعنی آنکه هیچ کسوراتی بایت هزینه استهلاک درتعیین مقدار پرداختی به عنوان خسات وجود ندارد.</a:t>
            </a:r>
            <a:endParaRPr lang="en-US" dirty="0">
              <a:cs typeface="B Nazanin" pitchFamily="2" charset="-78"/>
            </a:endParaRPr>
          </a:p>
          <a:p>
            <a:pPr algn="just">
              <a:buNone/>
            </a:pPr>
            <a:endParaRPr lang="fa-IR" dirty="0"/>
          </a:p>
        </p:txBody>
      </p:sp>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بیمه عمر: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cs typeface="B Nazanin" pitchFamily="2" charset="-78"/>
              </a:rPr>
              <a:t>یکی </a:t>
            </a:r>
            <a:r>
              <a:rPr lang="fa-IR" dirty="0">
                <a:cs typeface="B Nazanin" pitchFamily="2" charset="-78"/>
              </a:rPr>
              <a:t>دیگر از استثناهای اصل جبران غرامت , بیمه عمر است. قرارداد بیمه عمر یک قرارداد جبران غرامت نیست ,بلکه یک بیمه به ارزش توافق شده است که در صورت فوت بیمه شده ,بیمه گر مبلغ مشخصی را به ذینفع بیمه نامه پرداخت می کند.</a:t>
            </a:r>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smtClean="0">
                <a:cs typeface="B Titr" pitchFamily="2" charset="-78"/>
              </a:rPr>
              <a:t>اصل نفع </a:t>
            </a:r>
            <a:r>
              <a:rPr lang="fa-IR" sz="3200" dirty="0">
                <a:cs typeface="B Titr" pitchFamily="2" charset="-78"/>
              </a:rPr>
              <a:t>بیمه ای:</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normAutofit fontScale="92500" lnSpcReduction="10000"/>
          </a:bodyPr>
          <a:lstStyle/>
          <a:p>
            <a:pPr algn="just">
              <a:buNone/>
            </a:pPr>
            <a:r>
              <a:rPr lang="fa-IR" dirty="0">
                <a:cs typeface="B Nazanin" pitchFamily="2" charset="-78"/>
              </a:rPr>
              <a:t>این اصل بیان می کند که بیمه گذار باید در موقعیتی باشد که در صورت وقوع خسارت دچار زیان مالی گردد</a:t>
            </a:r>
            <a:r>
              <a:rPr lang="fa-IR" dirty="0" smtClean="0">
                <a:cs typeface="B Nazanin" pitchFamily="2" charset="-78"/>
              </a:rPr>
              <a:t>.</a:t>
            </a:r>
          </a:p>
          <a:p>
            <a:pPr algn="just">
              <a:buNone/>
            </a:pPr>
            <a:endParaRPr lang="fa-IR" dirty="0" smtClean="0">
              <a:cs typeface="B Nazanin" pitchFamily="2" charset="-78"/>
            </a:endParaRPr>
          </a:p>
          <a:p>
            <a:pPr algn="just">
              <a:buNone/>
            </a:pPr>
            <a:r>
              <a:rPr lang="fa-IR" dirty="0" smtClean="0">
                <a:cs typeface="B Nazanin" pitchFamily="2" charset="-78"/>
              </a:rPr>
              <a:t>اهداف نفع بیمه ای:</a:t>
            </a:r>
          </a:p>
          <a:p>
            <a:pPr algn="just">
              <a:buNone/>
            </a:pPr>
            <a:r>
              <a:rPr lang="fa-IR" dirty="0" smtClean="0">
                <a:cs typeface="B Nazanin" pitchFamily="2" charset="-78"/>
              </a:rPr>
              <a:t>برای آنکه قراردادهای بیمه ای لازم الاجرا باشند, باید دارای یک نفع بیمه پذیر باشند.قراردادهای بیمه ای به دلایل زیر باید دارای نفع بیمه ای باشند:</a:t>
            </a:r>
            <a:endParaRPr lang="en-US" dirty="0" smtClean="0">
              <a:cs typeface="B Nazanin" pitchFamily="2" charset="-78"/>
            </a:endParaRPr>
          </a:p>
          <a:p>
            <a:pPr lvl="0" algn="just"/>
            <a:r>
              <a:rPr lang="fa-IR" dirty="0" smtClean="0">
                <a:cs typeface="B Nazanin" pitchFamily="2" charset="-78"/>
              </a:rPr>
              <a:t>برای جلوگیری از قمار</a:t>
            </a:r>
            <a:endParaRPr lang="en-US" dirty="0" smtClean="0">
              <a:cs typeface="B Nazanin" pitchFamily="2" charset="-78"/>
            </a:endParaRPr>
          </a:p>
          <a:p>
            <a:pPr lvl="0" algn="just"/>
            <a:r>
              <a:rPr lang="fa-IR" dirty="0" smtClean="0">
                <a:cs typeface="B Nazanin" pitchFamily="2" charset="-78"/>
              </a:rPr>
              <a:t>برای جلوگیری از خطر اخلاقی</a:t>
            </a:r>
            <a:endParaRPr lang="en-US" dirty="0" smtClean="0">
              <a:cs typeface="B Nazanin" pitchFamily="2" charset="-78"/>
            </a:endParaRPr>
          </a:p>
          <a:p>
            <a:pPr lvl="0" algn="just"/>
            <a:r>
              <a:rPr lang="fa-IR" dirty="0" smtClean="0">
                <a:cs typeface="B Nazanin" pitchFamily="2" charset="-78"/>
              </a:rPr>
              <a:t>برای اندازه گیری میزان خسارت وارده به اموال بیمه شده</a:t>
            </a:r>
            <a:endParaRPr lang="en-US" dirty="0" smtClean="0">
              <a:cs typeface="B Nazanin" pitchFamily="2" charset="-78"/>
            </a:endParaRPr>
          </a:p>
          <a:p>
            <a:pPr>
              <a:buNone/>
            </a:pP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چه موقع باید نفع بیمه ای وجود داشته باشد؟</a:t>
            </a:r>
            <a:endParaRPr lang="fa-IR" sz="3200" dirty="0">
              <a:cs typeface="B Titr" pitchFamily="2" charset="-78"/>
            </a:endParaRPr>
          </a:p>
        </p:txBody>
      </p:sp>
      <p:sp>
        <p:nvSpPr>
          <p:cNvPr id="3" name="Content Placeholder 2"/>
          <p:cNvSpPr>
            <a:spLocks noGrp="1"/>
          </p:cNvSpPr>
          <p:nvPr>
            <p:ph sz="quarter" idx="1"/>
          </p:nvPr>
        </p:nvSpPr>
        <p:spPr/>
        <p:txBody>
          <a:bodyPr>
            <a:noAutofit/>
          </a:bodyPr>
          <a:lstStyle/>
          <a:p>
            <a:pPr algn="just"/>
            <a:r>
              <a:rPr lang="fa-IR" sz="2800" dirty="0" smtClean="0">
                <a:cs typeface="B Nazanin" pitchFamily="2" charset="-78"/>
              </a:rPr>
              <a:t>در بیمه اموال,نفع بیمه ای هنگام وقوع خسارت باید وجود داشته باشد. دو دلیل برای این امر وجود دارد:</a:t>
            </a:r>
          </a:p>
          <a:p>
            <a:pPr algn="just"/>
            <a:r>
              <a:rPr lang="fa-IR" sz="2800" dirty="0" smtClean="0">
                <a:cs typeface="B Nazanin" pitchFamily="2" charset="-78"/>
              </a:rPr>
              <a:t>اول آنکه بیشتر قراردادهای بیمه اموال, قراردادهای جبران غرامت اند. اگر یک نفع بیمه ای هنگام وقوع خسارت وجود نداشته باشد, فرد دچار زیان مالی نخواهد بود. بنابراین اگر پرداختی صورت گیرد, اصل جبران غرامت نقض شده است.</a:t>
            </a:r>
          </a:p>
          <a:p>
            <a:pPr algn="just"/>
            <a:r>
              <a:rPr lang="fa-IR" sz="2800" dirty="0" smtClean="0">
                <a:cs typeface="B Nazanin" pitchFamily="2" charset="-78"/>
              </a:rPr>
              <a:t>دوم آنکه شما ممکن است در هنگام انعقاد قرارداد بیمه نفع بیمه ای نداشته باشید ولی انتظار داشته باشید در آینده و هنگام وقوع خسارت احتمالی, نفع بیمه ای پیدا کنید. برای مثال در بیمه باربری دریایی معمول است محموله برگشتی طبق همان قراردادی که در ابتدا  هنگام ارسال بیمه شده, تحت پوشش قرار گیرد.</a:t>
            </a:r>
          </a:p>
        </p:txBody>
      </p:sp>
    </p:spTree>
  </p:cSld>
  <p:clrMapOvr>
    <a:masterClrMapping/>
  </p:clrMapOvr>
  <p:transition>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8153400" cy="990600"/>
          </a:xfrm>
        </p:spPr>
        <p:txBody>
          <a:bodyPr>
            <a:normAutofit fontScale="90000"/>
          </a:bodyPr>
          <a:lstStyle/>
          <a:p>
            <a:pPr algn="r"/>
            <a:r>
              <a:rPr lang="fa-IR" dirty="0">
                <a:cs typeface="B Titr" pitchFamily="2" charset="-78"/>
              </a:rPr>
              <a:t>اصل جانشینی:</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714348" y="2143116"/>
            <a:ext cx="8153400" cy="4495800"/>
          </a:xfrm>
        </p:spPr>
        <p:txBody>
          <a:bodyPr/>
          <a:lstStyle/>
          <a:p>
            <a:pPr algn="just">
              <a:buNone/>
            </a:pPr>
            <a:r>
              <a:rPr lang="fa-IR" dirty="0"/>
              <a:t>اصل جانشینی کاملا تایید کننده اصل جبران غرامت است. جانشینی به معنی جایگزین شدن بیمه گر به جای بیمه گذار به منظور مطالبه غرامت از شخص ثالث در مورد خسارت تحت پوشش بیمه نامه است. بنابراین بیمه </a:t>
            </a:r>
            <a:r>
              <a:rPr lang="fa-IR" dirty="0" smtClean="0"/>
              <a:t>گر </a:t>
            </a:r>
            <a:r>
              <a:rPr lang="fa-IR" dirty="0"/>
              <a:t>حق دارد هر گونه خسارتی که به علت سهل انگاری شخص ثالثی به بیمه گذار پرداخت کرده است را مطالبه و دریافت نماید.</a:t>
            </a:r>
            <a:endParaRPr lang="en-US" dirty="0"/>
          </a:p>
          <a:p>
            <a:endParaRPr lang="fa-IR" dirty="0"/>
          </a:p>
        </p:txBody>
      </p:sp>
    </p:spTree>
  </p:cSld>
  <p:clrMapOvr>
    <a:masterClrMapping/>
  </p:clrMapOvr>
  <p:transition>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428604"/>
            <a:ext cx="8153400" cy="990600"/>
          </a:xfrm>
        </p:spPr>
        <p:txBody>
          <a:bodyPr>
            <a:normAutofit fontScale="90000"/>
          </a:bodyPr>
          <a:lstStyle/>
          <a:p>
            <a:pPr algn="r"/>
            <a:r>
              <a:rPr lang="fa-IR" dirty="0" smtClean="0">
                <a:cs typeface="B Titr" pitchFamily="2" charset="-78"/>
              </a:rPr>
              <a:t>اهداف </a:t>
            </a:r>
            <a:r>
              <a:rPr lang="fa-IR" dirty="0">
                <a:cs typeface="B Titr" pitchFamily="2" charset="-78"/>
              </a:rPr>
              <a:t>جانشینی:</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612648" y="1600200"/>
            <a:ext cx="8153400" cy="4900634"/>
          </a:xfrm>
        </p:spPr>
        <p:txBody>
          <a:bodyPr>
            <a:normAutofit fontScale="92500" lnSpcReduction="20000"/>
          </a:bodyPr>
          <a:lstStyle/>
          <a:p>
            <a:pPr algn="just">
              <a:buNone/>
            </a:pPr>
            <a:r>
              <a:rPr lang="fa-IR" dirty="0">
                <a:cs typeface="B Nazanin" pitchFamily="2" charset="-78"/>
              </a:rPr>
              <a:t>جانشینی سه هدف اصلی را دنبال می کند</a:t>
            </a:r>
            <a:r>
              <a:rPr lang="fa-IR" dirty="0" smtClean="0">
                <a:cs typeface="B Nazanin" pitchFamily="2" charset="-78"/>
              </a:rPr>
              <a:t>:</a:t>
            </a:r>
            <a:endParaRPr lang="en-US" dirty="0">
              <a:cs typeface="B Nazanin" pitchFamily="2" charset="-78"/>
            </a:endParaRPr>
          </a:p>
          <a:p>
            <a:pPr algn="just"/>
            <a:r>
              <a:rPr lang="fa-IR" dirty="0">
                <a:cs typeface="B Nazanin" pitchFamily="2" charset="-78"/>
              </a:rPr>
              <a:t>اول جانشینی از دریافت خسارت دوباره برای یک خسارت توسط بیمه گذار جلوگیری می کند. بدون جانشینی, بیمه گذار می تواند خسارت را هم از بیمه گر و هم از شخصی که عامل خسارت بوده دریافت کند که در این صورت اصل غرامت به دلیل منتفع شدن بیمه گذار نقض می گردد</a:t>
            </a:r>
            <a:r>
              <a:rPr lang="fa-IR" dirty="0" smtClean="0">
                <a:cs typeface="B Nazanin" pitchFamily="2" charset="-78"/>
              </a:rPr>
              <a:t>.</a:t>
            </a:r>
          </a:p>
          <a:p>
            <a:pPr algn="just"/>
            <a:r>
              <a:rPr lang="fa-IR" dirty="0" smtClean="0"/>
              <a:t>دوم, فرد مقصر در مقابل خسارت وارده مسئولیت داشته باشد. با استفاده از حق جانشینی , بیممه گر می تواند از فردی که سهل انگاری او باعث بروز خسارت گردیده , هزینه ها را مطالبه و دریافت کند.</a:t>
            </a:r>
          </a:p>
          <a:p>
            <a:pPr algn="just"/>
            <a:r>
              <a:rPr lang="fa-IR" dirty="0" smtClean="0"/>
              <a:t>در نهایت, اصل جانشینی می تواند حق بیمه ها را پایین نگه دارد . بازیافت ناشی از جانشینی می تواند در فرآیند تعیین نرخ حق بیمه ,تاثیرگذار باشد و آن را پایین تر از آنچه در غیاب اصل جانشینی می توانست باشد, بیاورد. </a:t>
            </a:r>
            <a:endParaRPr lang="en-US" dirty="0" smtClean="0"/>
          </a:p>
          <a:p>
            <a:pPr algn="just"/>
            <a:endParaRPr lang="fa-IR" dirty="0" smtClean="0"/>
          </a:p>
          <a:p>
            <a:pPr algn="just"/>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اهمیت اصل جانشینی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noAutofit/>
          </a:bodyPr>
          <a:lstStyle/>
          <a:p>
            <a:pPr algn="just">
              <a:buNone/>
            </a:pPr>
            <a:r>
              <a:rPr lang="fa-IR" sz="2400" dirty="0" smtClean="0">
                <a:cs typeface="B Nazanin" pitchFamily="2" charset="-78"/>
              </a:rPr>
              <a:t>اصل جانشینی چهار نتیجه اصلی دارد که عبارتند از</a:t>
            </a:r>
            <a:r>
              <a:rPr lang="en-US" sz="2400" dirty="0" smtClean="0">
                <a:cs typeface="B Nazanin" pitchFamily="2" charset="-78"/>
              </a:rPr>
              <a:t>:</a:t>
            </a:r>
            <a:endParaRPr lang="fa-IR" sz="2400" dirty="0" smtClean="0">
              <a:cs typeface="B Nazanin" pitchFamily="2" charset="-78"/>
            </a:endParaRPr>
          </a:p>
          <a:p>
            <a:pPr lvl="0" algn="just"/>
            <a:r>
              <a:rPr lang="fa-IR" sz="2400" dirty="0">
                <a:cs typeface="B Nazanin" pitchFamily="2" charset="-78"/>
              </a:rPr>
              <a:t>قاعده عمومی آن است که با اعمال حق جانشینی, بیمه گر فقط به اندازه خسارتی که طبق بیمه نامه پرداخت کرده طلبکار است.</a:t>
            </a:r>
            <a:endParaRPr lang="en-US" sz="2400" dirty="0">
              <a:cs typeface="B Nazanin" pitchFamily="2" charset="-78"/>
            </a:endParaRPr>
          </a:p>
          <a:p>
            <a:pPr lvl="0" algn="just"/>
            <a:r>
              <a:rPr lang="fa-IR" sz="2400" dirty="0">
                <a:cs typeface="B Nazanin" pitchFamily="2" charset="-78"/>
              </a:rPr>
              <a:t>بیمه گذار نمی تواند به حق جانشینی بیمه گر آسیب برساند. بیمه گذار پس از دریافت خسارت ازبیمه گر ,به دلیل حق جانشینی بیمه گر برای مطالبه از مقصر حادثه, هیچ اقدامی نمی تواند انجام دهد.</a:t>
            </a:r>
            <a:endParaRPr lang="en-US" sz="2400" dirty="0">
              <a:cs typeface="B Nazanin" pitchFamily="2" charset="-78"/>
            </a:endParaRPr>
          </a:p>
          <a:p>
            <a:pPr lvl="0" algn="just"/>
            <a:r>
              <a:rPr lang="fa-IR" sz="2400" dirty="0">
                <a:cs typeface="B Nazanin" pitchFamily="2" charset="-78"/>
              </a:rPr>
              <a:t>اصل جانشینی در بیمه عمر و اکثر قراردادهای بیمه درمان انفرادی قابل اعمال نیست. بیمه عمر یک قرارداد جبران غرامت نیست و اصل جانشینی مربوط به قرارداد جبران غرامت می باشد.</a:t>
            </a:r>
            <a:endParaRPr lang="en-US" sz="2400" dirty="0">
              <a:cs typeface="B Nazanin" pitchFamily="2" charset="-78"/>
            </a:endParaRPr>
          </a:p>
          <a:p>
            <a:pPr lvl="0" algn="just"/>
            <a:r>
              <a:rPr lang="fa-IR" sz="2400" dirty="0">
                <a:cs typeface="B Nazanin" pitchFamily="2" charset="-78"/>
              </a:rPr>
              <a:t>بیمه گر نمی تواند در مقابل بیمه شدگان خویش حق جانشینی داشته باشد.اگر بیمه گر می توانست خسارات پرداختی خود را از افراد تحت پوشش خود بازیافت کند,هدف اصلی خرید بیمه نامه زیر سوال می رفت.</a:t>
            </a:r>
            <a:endParaRPr lang="en-US" sz="2400" dirty="0">
              <a:cs typeface="B Nazanin" pitchFamily="2" charset="-78"/>
            </a:endParaRPr>
          </a:p>
          <a:p>
            <a:pPr algn="just">
              <a:buNone/>
            </a:pPr>
            <a:endParaRPr lang="fa-IR" sz="2000" dirty="0"/>
          </a:p>
        </p:txBody>
      </p:sp>
    </p:spTree>
  </p:cSld>
  <p:clrMapOvr>
    <a:masterClrMapping/>
  </p:clrMapOvr>
  <p:transition>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00042"/>
            <a:ext cx="8153400" cy="990600"/>
          </a:xfrm>
        </p:spPr>
        <p:txBody>
          <a:bodyPr>
            <a:normAutofit fontScale="90000"/>
          </a:bodyPr>
          <a:lstStyle/>
          <a:p>
            <a:pPr algn="r"/>
            <a:r>
              <a:rPr lang="fa-IR" dirty="0">
                <a:cs typeface="B Titr" pitchFamily="2" charset="-78"/>
              </a:rPr>
              <a:t>اصل حد اعلای حسن نیت:</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642910" y="1571612"/>
            <a:ext cx="8153400" cy="4495800"/>
          </a:xfrm>
        </p:spPr>
        <p:txBody>
          <a:bodyPr>
            <a:normAutofit fontScale="92500"/>
          </a:bodyPr>
          <a:lstStyle/>
          <a:p>
            <a:pPr algn="just"/>
            <a:endParaRPr lang="fa-IR" dirty="0" smtClean="0">
              <a:cs typeface="B Nazanin" pitchFamily="2" charset="-78"/>
            </a:endParaRPr>
          </a:p>
          <a:p>
            <a:pPr algn="just"/>
            <a:r>
              <a:rPr lang="fa-IR" dirty="0" smtClean="0">
                <a:cs typeface="B Nazanin" pitchFamily="2" charset="-78"/>
              </a:rPr>
              <a:t>هر </a:t>
            </a:r>
            <a:r>
              <a:rPr lang="fa-IR" dirty="0">
                <a:cs typeface="B Nazanin" pitchFamily="2" charset="-78"/>
              </a:rPr>
              <a:t>قرارداد بیمه بر اساس اصل کمال حسن نیت استوار است که عبارت از حداکثر درجه اعتماد در دو طرف یک قرارداد بیمه نسبت به همدیگر است</a:t>
            </a:r>
            <a:r>
              <a:rPr lang="fa-IR" dirty="0" smtClean="0">
                <a:cs typeface="B Nazanin" pitchFamily="2" charset="-78"/>
              </a:rPr>
              <a:t>.</a:t>
            </a:r>
          </a:p>
          <a:p>
            <a:pPr algn="just">
              <a:buNone/>
            </a:pPr>
            <a:endParaRPr lang="en-US" dirty="0">
              <a:cs typeface="B Nazanin" pitchFamily="2" charset="-78"/>
            </a:endParaRPr>
          </a:p>
          <a:p>
            <a:pPr algn="just"/>
            <a:r>
              <a:rPr lang="fa-IR" dirty="0" smtClean="0">
                <a:cs typeface="B Nazanin" pitchFamily="2" charset="-78"/>
              </a:rPr>
              <a:t>این اصل توسط سه اصل قانونی مهم حمایت می شود :</a:t>
            </a:r>
          </a:p>
          <a:p>
            <a:pPr algn="just">
              <a:buNone/>
            </a:pPr>
            <a:endParaRPr lang="fa-IR" dirty="0" smtClean="0">
              <a:cs typeface="B Nazanin" pitchFamily="2" charset="-78"/>
            </a:endParaRPr>
          </a:p>
          <a:p>
            <a:pPr marL="514350" lvl="0" indent="-514350" algn="just">
              <a:buFont typeface="+mj-lt"/>
              <a:buAutoNum type="arabicPeriod"/>
            </a:pPr>
            <a:r>
              <a:rPr lang="fa-IR" dirty="0" smtClean="0">
                <a:cs typeface="B Nazanin" pitchFamily="2" charset="-78"/>
              </a:rPr>
              <a:t>اقرار یا اظهارات بیمه گذار</a:t>
            </a:r>
            <a:endParaRPr lang="en-US" dirty="0" smtClean="0">
              <a:cs typeface="B Nazanin" pitchFamily="2" charset="-78"/>
            </a:endParaRPr>
          </a:p>
          <a:p>
            <a:pPr marL="514350" lvl="0" indent="-514350" algn="just">
              <a:buFont typeface="+mj-lt"/>
              <a:buAutoNum type="arabicPeriod"/>
            </a:pPr>
            <a:r>
              <a:rPr lang="fa-IR" dirty="0" smtClean="0">
                <a:cs typeface="B Nazanin" pitchFamily="2" charset="-78"/>
              </a:rPr>
              <a:t>کتمان حقایق</a:t>
            </a:r>
            <a:endParaRPr lang="en-US" dirty="0" smtClean="0">
              <a:cs typeface="B Nazanin" pitchFamily="2" charset="-78"/>
            </a:endParaRPr>
          </a:p>
          <a:p>
            <a:pPr marL="514350" lvl="0" indent="-514350" algn="just">
              <a:buFont typeface="+mj-lt"/>
              <a:buAutoNum type="arabicPeriod"/>
            </a:pPr>
            <a:r>
              <a:rPr lang="fa-IR" dirty="0" smtClean="0">
                <a:cs typeface="B Nazanin" pitchFamily="2" charset="-78"/>
              </a:rPr>
              <a:t>تعهد</a:t>
            </a:r>
            <a:endParaRPr lang="en-US" dirty="0" smtClean="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اصل جبران غرامت</a:t>
            </a:r>
            <a:endParaRPr lang="fa-IR" dirty="0">
              <a:cs typeface="B Titr" pitchFamily="2" charset="-78"/>
            </a:endParaRPr>
          </a:p>
        </p:txBody>
      </p:sp>
      <p:sp>
        <p:nvSpPr>
          <p:cNvPr id="3" name="Content Placeholder 2"/>
          <p:cNvSpPr>
            <a:spLocks noGrp="1"/>
          </p:cNvSpPr>
          <p:nvPr>
            <p:ph sz="quarter" idx="1"/>
          </p:nvPr>
        </p:nvSpPr>
        <p:spPr/>
        <p:txBody>
          <a:bodyPr/>
          <a:lstStyle/>
          <a:p>
            <a:pPr>
              <a:buNone/>
            </a:pPr>
            <a:endParaRPr lang="fa-IR" dirty="0" smtClean="0">
              <a:cs typeface="B Nazanin" pitchFamily="2" charset="-78"/>
            </a:endParaRPr>
          </a:p>
          <a:p>
            <a:pPr algn="just">
              <a:buNone/>
            </a:pPr>
            <a:r>
              <a:rPr lang="fa-IR" dirty="0" smtClean="0">
                <a:cs typeface="B Nazanin" pitchFamily="2" charset="-78"/>
              </a:rPr>
              <a:t>یکی </a:t>
            </a:r>
            <a:r>
              <a:rPr lang="fa-IR" dirty="0">
                <a:cs typeface="B Nazanin" pitchFamily="2" charset="-78"/>
              </a:rPr>
              <a:t>از اصول قانونی بسیار مهم در بیمه, جبران غرامت است. این اصل بیان می کند بیمه گر توافق می نماید که بیش از میزان واقعی, خسارت پرداخت نکند. به عبارت </a:t>
            </a:r>
            <a:r>
              <a:rPr lang="fa-IR" dirty="0" smtClean="0">
                <a:cs typeface="B Nazanin" pitchFamily="2" charset="-78"/>
              </a:rPr>
              <a:t>دیگر, </a:t>
            </a:r>
            <a:r>
              <a:rPr lang="fa-IR" dirty="0">
                <a:cs typeface="B Nazanin" pitchFamily="2" charset="-78"/>
              </a:rPr>
              <a:t>بیمه شده نباید از بیمه منتفع گردد. بیشتر قراردادهای بیمه اموال </a:t>
            </a:r>
            <a:r>
              <a:rPr lang="fa-IR" dirty="0" smtClean="0">
                <a:cs typeface="B Nazanin" pitchFamily="2" charset="-78"/>
              </a:rPr>
              <a:t>و </a:t>
            </a:r>
            <a:r>
              <a:rPr lang="fa-IR" dirty="0">
                <a:cs typeface="B Nazanin" pitchFamily="2" charset="-78"/>
              </a:rPr>
              <a:t>مسئولیت از نوع قراردادهای جبران </a:t>
            </a:r>
            <a:r>
              <a:rPr lang="fa-IR" dirty="0" smtClean="0">
                <a:cs typeface="B Nazanin" pitchFamily="2" charset="-78"/>
              </a:rPr>
              <a:t>غرامت اند</a:t>
            </a:r>
            <a:r>
              <a:rPr lang="fa-IR" dirty="0">
                <a:cs typeface="B Nazanin" pitchFamily="2" charset="-78"/>
              </a:rPr>
              <a:t>.</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اصل حد اعلای حسن نیت:</a:t>
            </a:r>
            <a:r>
              <a:rPr lang="en-US" sz="3600" dirty="0" smtClean="0">
                <a:cs typeface="B Titr" pitchFamily="2" charset="-78"/>
              </a:rPr>
              <a:t/>
            </a:r>
            <a:br>
              <a:rPr lang="en-US" sz="3600" dirty="0" smtClean="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r>
              <a:rPr lang="fa-IR" dirty="0" smtClean="0">
                <a:cs typeface="B Nazanin" pitchFamily="2" charset="-78"/>
              </a:rPr>
              <a:t>الف) اظهارات بیمه گذار:</a:t>
            </a:r>
          </a:p>
          <a:p>
            <a:pPr algn="just">
              <a:buNone/>
            </a:pPr>
            <a:endParaRPr lang="fa-IR" dirty="0" smtClean="0">
              <a:cs typeface="B Nazanin" pitchFamily="2" charset="-78"/>
            </a:endParaRPr>
          </a:p>
          <a:p>
            <a:pPr algn="just">
              <a:buNone/>
            </a:pPr>
            <a:r>
              <a:rPr lang="fa-IR" dirty="0" smtClean="0">
                <a:cs typeface="B Nazanin" pitchFamily="2" charset="-78"/>
              </a:rPr>
              <a:t>مطالبی </a:t>
            </a:r>
            <a:r>
              <a:rPr lang="fa-IR" dirty="0">
                <a:cs typeface="B Nazanin" pitchFamily="2" charset="-78"/>
              </a:rPr>
              <a:t>است که توسط بیمه </a:t>
            </a:r>
            <a:r>
              <a:rPr lang="fa-IR" dirty="0" smtClean="0">
                <a:cs typeface="B Nazanin" pitchFamily="2" charset="-78"/>
              </a:rPr>
              <a:t>گذار </a:t>
            </a:r>
            <a:r>
              <a:rPr lang="fa-IR" dirty="0">
                <a:cs typeface="B Nazanin" pitchFamily="2" charset="-78"/>
              </a:rPr>
              <a:t>برای بیمه ارائه می گردد. برای مثال , اگر به بیمه مراجعه کنید ,ممکن است از شما </a:t>
            </a:r>
            <a:r>
              <a:rPr lang="fa-IR" dirty="0" smtClean="0">
                <a:cs typeface="B Nazanin" pitchFamily="2" charset="-78"/>
              </a:rPr>
              <a:t>سوالاتی </a:t>
            </a:r>
            <a:r>
              <a:rPr lang="fa-IR" dirty="0">
                <a:cs typeface="B Nazanin" pitchFamily="2" charset="-78"/>
              </a:rPr>
              <a:t>راجع به سن, وزن, قد, شغل, وضعیت مزاجی, تاریخچه سلامت خانواده و دیگر موارد مربوطه رسیده شود.</a:t>
            </a:r>
            <a:endParaRPr lang="en-US"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اصل حد اعلای حسن نیت:</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cs typeface="B Nazanin" pitchFamily="2" charset="-78"/>
              </a:rPr>
              <a:t>ب) کتمان حقایق :</a:t>
            </a:r>
          </a:p>
          <a:p>
            <a:pPr algn="just">
              <a:buNone/>
            </a:pPr>
            <a:endParaRPr lang="fa-IR" dirty="0" smtClean="0">
              <a:cs typeface="B Nazanin" pitchFamily="2" charset="-78"/>
            </a:endParaRPr>
          </a:p>
          <a:p>
            <a:pPr algn="just">
              <a:buNone/>
            </a:pPr>
            <a:r>
              <a:rPr lang="fa-IR" dirty="0" smtClean="0">
                <a:cs typeface="B Nazanin" pitchFamily="2" charset="-78"/>
              </a:rPr>
              <a:t>نظریه </a:t>
            </a:r>
            <a:r>
              <a:rPr lang="fa-IR" dirty="0">
                <a:cs typeface="B Nazanin" pitchFamily="2" charset="-78"/>
              </a:rPr>
              <a:t>کتمان حقایق همچنین اصل کمال حسن نیت را تایید و حمایت می کند. کتمان حقایق در واقع کوتاهی آگاهانه ی متقاضی بیمه برای بیان حقیقت به بیمه گر است.</a:t>
            </a:r>
            <a:endParaRPr lang="en-US" dirty="0">
              <a:cs typeface="B Nazanin" pitchFamily="2" charset="-78"/>
            </a:endParaRPr>
          </a:p>
          <a:p>
            <a:pPr algn="just"/>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اصل حد اعلای حسن نیت:</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cs typeface="B Nazanin" pitchFamily="2" charset="-78"/>
              </a:rPr>
              <a:t>پ) تعهد :</a:t>
            </a:r>
          </a:p>
          <a:p>
            <a:pPr algn="just">
              <a:buNone/>
            </a:pPr>
            <a:endParaRPr lang="fa-IR" dirty="0" smtClean="0">
              <a:cs typeface="B Nazanin" pitchFamily="2" charset="-78"/>
            </a:endParaRPr>
          </a:p>
          <a:p>
            <a:pPr algn="just">
              <a:buNone/>
            </a:pPr>
            <a:r>
              <a:rPr lang="fa-IR" dirty="0" smtClean="0">
                <a:cs typeface="B Nazanin" pitchFamily="2" charset="-78"/>
              </a:rPr>
              <a:t>نظریه </a:t>
            </a:r>
            <a:r>
              <a:rPr lang="fa-IR" dirty="0">
                <a:cs typeface="B Nazanin" pitchFamily="2" charset="-78"/>
              </a:rPr>
              <a:t>تعهد نیز بیانگر اصل کمال حسن نیت است.یک تعهد </a:t>
            </a:r>
            <a:r>
              <a:rPr lang="fa-IR" dirty="0" smtClean="0">
                <a:cs typeface="B Nazanin" pitchFamily="2" charset="-78"/>
              </a:rPr>
              <a:t>در </a:t>
            </a:r>
            <a:r>
              <a:rPr lang="fa-IR" dirty="0">
                <a:cs typeface="B Nazanin" pitchFamily="2" charset="-78"/>
              </a:rPr>
              <a:t>واقع عبارتی است که در بخشی از قرارداد بیمه آمده و توسط طراح, تضمین شده است که از همه ی جهات </a:t>
            </a:r>
            <a:r>
              <a:rPr lang="fa-IR" dirty="0" smtClean="0">
                <a:cs typeface="B Nazanin" pitchFamily="2" charset="-78"/>
              </a:rPr>
              <a:t>بر واقعیت </a:t>
            </a:r>
            <a:r>
              <a:rPr lang="fa-IR" dirty="0">
                <a:cs typeface="B Nazanin" pitchFamily="2" charset="-78"/>
              </a:rPr>
              <a:t>منطبق باشد.</a:t>
            </a:r>
            <a:endParaRPr lang="en-US" dirty="0">
              <a:cs typeface="B Nazanin" pitchFamily="2" charset="-78"/>
            </a:endParaRPr>
          </a:p>
          <a:p>
            <a:pPr algn="just"/>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شرایط یک قرارداد بیمه :</a:t>
            </a:r>
            <a:r>
              <a:rPr lang="en-US" sz="3600" dirty="0" smtClean="0">
                <a:cs typeface="B Titr" pitchFamily="2" charset="-78"/>
              </a:rPr>
              <a:t/>
            </a:r>
            <a:br>
              <a:rPr lang="en-US" sz="3600" dirty="0" smtClean="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a:xfrm>
            <a:off x="612648" y="1500174"/>
            <a:ext cx="8153400" cy="4595826"/>
          </a:xfrm>
        </p:spPr>
        <p:txBody>
          <a:bodyPr>
            <a:normAutofit lnSpcReduction="10000"/>
          </a:bodyPr>
          <a:lstStyle/>
          <a:p>
            <a:pPr>
              <a:buNone/>
            </a:pPr>
            <a:endParaRPr lang="fa-IR" dirty="0" smtClean="0">
              <a:cs typeface="B Nazanin" pitchFamily="2" charset="-78"/>
            </a:endParaRPr>
          </a:p>
          <a:p>
            <a:r>
              <a:rPr lang="fa-IR" dirty="0" smtClean="0">
                <a:cs typeface="B Nazanin" pitchFamily="2" charset="-78"/>
              </a:rPr>
              <a:t>بیمه </a:t>
            </a:r>
            <a:r>
              <a:rPr lang="fa-IR" dirty="0">
                <a:cs typeface="B Nazanin" pitchFamily="2" charset="-78"/>
              </a:rPr>
              <a:t>نامه بر مبنای قانون قراردادها استوار است.برای آنکه یک قرارداد بیمه از لحاظ قانونی لازم الاجرا </a:t>
            </a:r>
            <a:r>
              <a:rPr lang="fa-IR" dirty="0" smtClean="0">
                <a:cs typeface="B Nazanin" pitchFamily="2" charset="-78"/>
              </a:rPr>
              <a:t>باشد.</a:t>
            </a:r>
          </a:p>
          <a:p>
            <a:pPr>
              <a:buNone/>
            </a:pPr>
            <a:endParaRPr lang="fa-IR" dirty="0" smtClean="0">
              <a:cs typeface="B Nazanin" pitchFamily="2" charset="-78"/>
            </a:endParaRPr>
          </a:p>
          <a:p>
            <a:r>
              <a:rPr lang="fa-IR" dirty="0" smtClean="0">
                <a:cs typeface="B Nazanin" pitchFamily="2" charset="-78"/>
              </a:rPr>
              <a:t>بایستی </a:t>
            </a:r>
            <a:r>
              <a:rPr lang="fa-IR" dirty="0">
                <a:cs typeface="B Nazanin" pitchFamily="2" charset="-78"/>
              </a:rPr>
              <a:t>چهار </a:t>
            </a:r>
            <a:r>
              <a:rPr lang="fa-IR" dirty="0" smtClean="0">
                <a:cs typeface="B Nazanin" pitchFamily="2" charset="-78"/>
              </a:rPr>
              <a:t>شرط </a:t>
            </a:r>
            <a:r>
              <a:rPr lang="fa-IR" dirty="0">
                <a:cs typeface="B Nazanin" pitchFamily="2" charset="-78"/>
              </a:rPr>
              <a:t>داشته باشد: </a:t>
            </a:r>
            <a:endParaRPr lang="fa-IR" dirty="0" smtClean="0">
              <a:cs typeface="B Nazanin" pitchFamily="2" charset="-78"/>
            </a:endParaRPr>
          </a:p>
          <a:p>
            <a:pPr marL="514350" indent="-514350">
              <a:buFont typeface="+mj-lt"/>
              <a:buAutoNum type="arabicPeriod"/>
            </a:pPr>
            <a:r>
              <a:rPr lang="fa-IR" dirty="0" smtClean="0">
                <a:cs typeface="B Nazanin" pitchFamily="2" charset="-78"/>
              </a:rPr>
              <a:t>پیشنهاد </a:t>
            </a:r>
            <a:r>
              <a:rPr lang="fa-IR" dirty="0">
                <a:cs typeface="B Nazanin" pitchFamily="2" charset="-78"/>
              </a:rPr>
              <a:t>و </a:t>
            </a:r>
            <a:r>
              <a:rPr lang="fa-IR" dirty="0" smtClean="0">
                <a:cs typeface="B Nazanin" pitchFamily="2" charset="-78"/>
              </a:rPr>
              <a:t>قبول</a:t>
            </a:r>
          </a:p>
          <a:p>
            <a:pPr marL="514350" indent="-514350">
              <a:buFont typeface="+mj-lt"/>
              <a:buAutoNum type="arabicPeriod"/>
            </a:pPr>
            <a:r>
              <a:rPr lang="fa-IR" dirty="0" smtClean="0">
                <a:cs typeface="B Nazanin" pitchFamily="2" charset="-78"/>
              </a:rPr>
              <a:t>عوض </a:t>
            </a:r>
            <a:r>
              <a:rPr lang="fa-IR" dirty="0">
                <a:cs typeface="B Nazanin" pitchFamily="2" charset="-78"/>
              </a:rPr>
              <a:t>یا بهای مود </a:t>
            </a:r>
            <a:r>
              <a:rPr lang="fa-IR" dirty="0" smtClean="0">
                <a:cs typeface="B Nazanin" pitchFamily="2" charset="-78"/>
              </a:rPr>
              <a:t>معامله</a:t>
            </a:r>
          </a:p>
          <a:p>
            <a:pPr marL="514350" indent="-514350">
              <a:buFont typeface="+mj-lt"/>
              <a:buAutoNum type="arabicPeriod"/>
            </a:pPr>
            <a:r>
              <a:rPr lang="fa-IR" dirty="0" smtClean="0">
                <a:cs typeface="B Nazanin" pitchFamily="2" charset="-78"/>
              </a:rPr>
              <a:t>اهلیت </a:t>
            </a:r>
            <a:r>
              <a:rPr lang="fa-IR" dirty="0">
                <a:cs typeface="B Nazanin" pitchFamily="2" charset="-78"/>
              </a:rPr>
              <a:t>دو طرف معامله </a:t>
            </a:r>
            <a:endParaRPr lang="fa-IR" dirty="0" smtClean="0">
              <a:cs typeface="B Nazanin" pitchFamily="2" charset="-78"/>
            </a:endParaRPr>
          </a:p>
          <a:p>
            <a:pPr marL="514350" indent="-514350">
              <a:buFont typeface="+mj-lt"/>
              <a:buAutoNum type="arabicPeriod"/>
            </a:pPr>
            <a:r>
              <a:rPr lang="fa-IR" dirty="0" smtClean="0">
                <a:cs typeface="B Nazanin" pitchFamily="2" charset="-78"/>
              </a:rPr>
              <a:t>مشروعیت </a:t>
            </a:r>
            <a:r>
              <a:rPr lang="fa-IR" dirty="0">
                <a:cs typeface="B Nazanin" pitchFamily="2" charset="-78"/>
              </a:rPr>
              <a:t>جهت معامله.</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a:xfrm>
            <a:off x="571472" y="1857364"/>
            <a:ext cx="8153400" cy="4495800"/>
          </a:xfrm>
        </p:spPr>
        <p:txBody>
          <a:bodyPr/>
          <a:lstStyle/>
          <a:p>
            <a:pPr algn="just"/>
            <a:r>
              <a:rPr lang="fa-IR" dirty="0" smtClean="0">
                <a:cs typeface="B Nazanin" pitchFamily="2" charset="-78"/>
              </a:rPr>
              <a:t>شرط اول پیشنهاد و قبول:</a:t>
            </a:r>
          </a:p>
          <a:p>
            <a:pPr algn="just">
              <a:buNone/>
            </a:pPr>
            <a:endParaRPr lang="fa-IR" dirty="0" smtClean="0">
              <a:cs typeface="B Nazanin" pitchFamily="2" charset="-78"/>
            </a:endParaRPr>
          </a:p>
          <a:p>
            <a:pPr algn="just">
              <a:buNone/>
            </a:pPr>
            <a:r>
              <a:rPr lang="fa-IR" dirty="0" smtClean="0">
                <a:cs typeface="B Nazanin" pitchFamily="2" charset="-78"/>
              </a:rPr>
              <a:t>یک </a:t>
            </a:r>
            <a:r>
              <a:rPr lang="fa-IR" dirty="0">
                <a:cs typeface="B Nazanin" pitchFamily="2" charset="-78"/>
              </a:rPr>
              <a:t>قرارداد بیمه نافذ آن است که پیشنهاددهنده و قبول کننده شرایط آن وجود داشته باشد.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buNone/>
            </a:pPr>
            <a:r>
              <a:rPr lang="fa-IR" dirty="0" smtClean="0">
                <a:cs typeface="B Nazanin" pitchFamily="2" charset="-78"/>
              </a:rPr>
              <a:t>شرط دوم عوض یا بهای مورد معامله:</a:t>
            </a:r>
          </a:p>
          <a:p>
            <a:pPr algn="just">
              <a:buNone/>
            </a:pPr>
            <a:r>
              <a:rPr lang="fa-IR" dirty="0" smtClean="0">
                <a:cs typeface="B Nazanin" pitchFamily="2" charset="-78"/>
              </a:rPr>
              <a:t>دومین </a:t>
            </a:r>
            <a:r>
              <a:rPr lang="fa-IR" dirty="0">
                <a:cs typeface="B Nazanin" pitchFamily="2" charset="-78"/>
              </a:rPr>
              <a:t>الزام یک قرارداد بیمه معتبر دارا بودن عوض یا بهای آن است که هر طرف به طرف مقابل می پردازد. عوض بیمه گذار, پرداخت اولین قسط حق بیمه یا قول پرداخت حق بیمه به علاوه یک توافق و تایید شرایط بیمه نامه است. عوض بیمه گر قول انجام تعهدات مشخص شده در بیمه نامه است. این قول می تواند شامل پرداخت خسارت ناشی از خطر مورد بیمه یا ارائه خدمات مشخصی مانند پیشگیری از وقوع خسارت ,خدمات ایمنی  یا حمایت از بیمه گذار در مقابل </a:t>
            </a:r>
            <a:r>
              <a:rPr lang="fa-IR" dirty="0" smtClean="0">
                <a:cs typeface="B Nazanin" pitchFamily="2" charset="-78"/>
              </a:rPr>
              <a:t>دعوای </a:t>
            </a:r>
            <a:r>
              <a:rPr lang="fa-IR" dirty="0">
                <a:cs typeface="B Nazanin" pitchFamily="2" charset="-78"/>
              </a:rPr>
              <a:t>مسئولیت حقوقی باشد.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شرایط یک قرارداد بیمه :</a:t>
            </a:r>
            <a:r>
              <a:rPr lang="en-US" dirty="0" smtClean="0">
                <a:cs typeface="B Titr" pitchFamily="2" charset="-78"/>
              </a:rPr>
              <a:t/>
            </a:r>
            <a:br>
              <a:rPr lang="en-US" dirty="0" smtClean="0">
                <a:cs typeface="B Titr" pitchFamily="2" charset="-78"/>
              </a:rPr>
            </a:br>
            <a:endParaRPr lang="fa-IR" dirty="0"/>
          </a:p>
        </p:txBody>
      </p:sp>
      <p:sp>
        <p:nvSpPr>
          <p:cNvPr id="3" name="Content Placeholder 2"/>
          <p:cNvSpPr>
            <a:spLocks noGrp="1"/>
          </p:cNvSpPr>
          <p:nvPr>
            <p:ph sz="quarter" idx="1"/>
          </p:nvPr>
        </p:nvSpPr>
        <p:spPr/>
        <p:txBody>
          <a:bodyPr/>
          <a:lstStyle/>
          <a:p>
            <a:pPr algn="just"/>
            <a:r>
              <a:rPr lang="fa-IR" dirty="0" smtClean="0">
                <a:cs typeface="B Nazanin" pitchFamily="2" charset="-78"/>
              </a:rPr>
              <a:t>شرط سوم اهمیت دو طرف:</a:t>
            </a:r>
          </a:p>
          <a:p>
            <a:pPr algn="just">
              <a:buNone/>
            </a:pPr>
            <a:r>
              <a:rPr lang="fa-IR" dirty="0" smtClean="0">
                <a:cs typeface="B Nazanin" pitchFamily="2" charset="-78"/>
              </a:rPr>
              <a:t>یک </a:t>
            </a:r>
            <a:r>
              <a:rPr lang="fa-IR" dirty="0">
                <a:cs typeface="B Nazanin" pitchFamily="2" charset="-78"/>
              </a:rPr>
              <a:t>قرارداد بیمه معتبر آن است که هر طرف باید از لحاظ قانونی صلاحیت داشته باشد ,یعنی دو طرف قرارداد باید شایستگی قانونی ورود و انعقاد قرارداد را داشته باشند.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شرایط یک قرارداد بیمه :</a:t>
            </a:r>
            <a:r>
              <a:rPr lang="en-US" sz="3600" dirty="0" smtClean="0">
                <a:cs typeface="B Titr" pitchFamily="2" charset="-78"/>
              </a:rPr>
              <a:t/>
            </a:r>
            <a:br>
              <a:rPr lang="en-US" sz="3600" dirty="0" smtClean="0">
                <a:cs typeface="B Titr" pitchFamily="2" charset="-78"/>
              </a:rPr>
            </a:br>
            <a:endParaRPr lang="fa-IR" sz="3600" dirty="0"/>
          </a:p>
        </p:txBody>
      </p:sp>
      <p:sp>
        <p:nvSpPr>
          <p:cNvPr id="3" name="Content Placeholder 2"/>
          <p:cNvSpPr>
            <a:spLocks noGrp="1"/>
          </p:cNvSpPr>
          <p:nvPr>
            <p:ph sz="quarter" idx="1"/>
          </p:nvPr>
        </p:nvSpPr>
        <p:spPr/>
        <p:txBody>
          <a:bodyPr/>
          <a:lstStyle/>
          <a:p>
            <a:pPr algn="just"/>
            <a:r>
              <a:rPr lang="fa-IR" dirty="0" smtClean="0">
                <a:cs typeface="B Nazanin" pitchFamily="2" charset="-78"/>
              </a:rPr>
              <a:t>شرط چهارم مشروعیت جهت معامله:</a:t>
            </a:r>
          </a:p>
          <a:p>
            <a:pPr algn="just">
              <a:buNone/>
            </a:pPr>
            <a:r>
              <a:rPr lang="fa-IR" dirty="0" smtClean="0">
                <a:cs typeface="B Nazanin" pitchFamily="2" charset="-78"/>
              </a:rPr>
              <a:t>قرارداد </a:t>
            </a:r>
            <a:r>
              <a:rPr lang="fa-IR" dirty="0">
                <a:cs typeface="B Nazanin" pitchFamily="2" charset="-78"/>
              </a:rPr>
              <a:t>بیمه باید برای هدف قانونی بسته شود. یک قرارداد بیمه که  یک امر غیر قانونی یا غیر اخلاقی را حمایت یا تشویق کند, خلاف مصالح عمومی جامعه است و نمی تواند مشروعیت داشته باشد.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17070" cy="990600"/>
          </a:xfrm>
        </p:spPr>
        <p:txBody>
          <a:bodyPr>
            <a:noAutofit/>
          </a:bodyPr>
          <a:lstStyle/>
          <a:p>
            <a:pPr algn="r"/>
            <a:r>
              <a:rPr lang="fa-IR" sz="3200" dirty="0">
                <a:cs typeface="B Titr" pitchFamily="2" charset="-78"/>
              </a:rPr>
              <a:t>ویژگی های قانونی </a:t>
            </a:r>
            <a:r>
              <a:rPr lang="fa-IR" sz="3200" dirty="0" smtClean="0">
                <a:cs typeface="B Titr" pitchFamily="2" charset="-78"/>
              </a:rPr>
              <a:t>متمایز </a:t>
            </a:r>
            <a:r>
              <a:rPr lang="fa-IR" sz="3200" dirty="0">
                <a:cs typeface="B Titr" pitchFamily="2" charset="-78"/>
              </a:rPr>
              <a:t>در قراردادهای </a:t>
            </a:r>
            <a:r>
              <a:rPr lang="fa-IR" sz="3200" dirty="0" smtClean="0">
                <a:cs typeface="B Titr" pitchFamily="2" charset="-78"/>
              </a:rPr>
              <a:t>بیمه عبارتند </a:t>
            </a:r>
            <a:r>
              <a:rPr lang="fa-IR" sz="3200" dirty="0">
                <a:cs typeface="B Titr" pitchFamily="2" charset="-78"/>
              </a:rPr>
              <a:t>از:</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pPr lvl="0"/>
            <a:r>
              <a:rPr lang="fa-IR" dirty="0">
                <a:cs typeface="B Nazanin" pitchFamily="2" charset="-78"/>
              </a:rPr>
              <a:t>بیمه یک قرارداد اتفاقی است</a:t>
            </a:r>
            <a:endParaRPr lang="en-US" dirty="0">
              <a:cs typeface="B Nazanin" pitchFamily="2" charset="-78"/>
            </a:endParaRPr>
          </a:p>
          <a:p>
            <a:pPr lvl="0"/>
            <a:r>
              <a:rPr lang="fa-IR" dirty="0">
                <a:cs typeface="B Nazanin" pitchFamily="2" charset="-78"/>
              </a:rPr>
              <a:t>بیمه یک قرارداد ایقاعی یا یک جانبه است</a:t>
            </a:r>
            <a:endParaRPr lang="en-US" dirty="0">
              <a:cs typeface="B Nazanin" pitchFamily="2" charset="-78"/>
            </a:endParaRPr>
          </a:p>
          <a:p>
            <a:pPr lvl="0"/>
            <a:r>
              <a:rPr lang="fa-IR" dirty="0">
                <a:cs typeface="B Nazanin" pitchFamily="2" charset="-78"/>
              </a:rPr>
              <a:t>بیمه یک قرارداد مشروط یا معلق </a:t>
            </a:r>
            <a:r>
              <a:rPr lang="fa-IR" dirty="0" smtClean="0">
                <a:cs typeface="B Nazanin" pitchFamily="2" charset="-78"/>
              </a:rPr>
              <a:t>است</a:t>
            </a:r>
            <a:endParaRPr lang="en-US" dirty="0">
              <a:cs typeface="B Nazanin" pitchFamily="2" charset="-78"/>
            </a:endParaRPr>
          </a:p>
          <a:p>
            <a:pPr lvl="0"/>
            <a:r>
              <a:rPr lang="fa-IR" dirty="0">
                <a:cs typeface="B Nazanin" pitchFamily="2" charset="-78"/>
              </a:rPr>
              <a:t>بیمه یک قرارداد انفرادی است</a:t>
            </a:r>
            <a:endParaRPr lang="en-US" dirty="0">
              <a:cs typeface="B Nazanin" pitchFamily="2" charset="-78"/>
            </a:endParaRPr>
          </a:p>
          <a:p>
            <a:pPr lvl="0"/>
            <a:r>
              <a:rPr lang="fa-IR" dirty="0">
                <a:cs typeface="B Nazanin" pitchFamily="2" charset="-78"/>
              </a:rPr>
              <a:t>بیمه یک قرارداد  الحاقی است</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قرارداد بیمه یک قرارداد اتفاقی است تا تهاتری:</a:t>
            </a:r>
          </a:p>
          <a:p>
            <a:pPr algn="just">
              <a:buNone/>
            </a:pPr>
            <a:r>
              <a:rPr lang="fa-IR" dirty="0" smtClean="0">
                <a:cs typeface="B Nazanin" pitchFamily="2" charset="-78"/>
              </a:rPr>
              <a:t>قرارداد اتفاقی قراردادی است که ارزشهای مورد مبادله ممکن است مساوی نباشد, بلکه بسته به حوادث نامشخصی تعیین گردد. بر حسب احتمال,یک طرف ممکن است ارزشی بیش از آنچه پرداخته است,به دست آورد.</a:t>
            </a:r>
          </a:p>
          <a:p>
            <a:pPr algn="just">
              <a:buNone/>
            </a:pPr>
            <a:r>
              <a:rPr lang="fa-IR" dirty="0" smtClean="0">
                <a:cs typeface="B Nazanin" pitchFamily="2" charset="-78"/>
              </a:rPr>
              <a:t>برای مثال, فرض کنید شخصی قسط حق بیمه ای معادل 600 دلار برای سرمایه ای معادل 200.000دلار برای بیمه آتش سوزی منزل خود پرداخت کرده باشد.</a:t>
            </a:r>
          </a:p>
        </p:txBody>
      </p:sp>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43890" cy="1143000"/>
          </a:xfrm>
        </p:spPr>
        <p:txBody>
          <a:bodyPr>
            <a:noAutofit/>
          </a:bodyPr>
          <a:lstStyle/>
          <a:p>
            <a:pPr algn="r"/>
            <a:r>
              <a:rPr lang="fa-IR" sz="3200" dirty="0" smtClean="0">
                <a:cs typeface="B Titr" pitchFamily="2" charset="-78"/>
              </a:rPr>
              <a:t>اصل جبران غرامت دو هدف اصلی را دنبال می کند :</a:t>
            </a:r>
            <a:r>
              <a:rPr lang="en-US" sz="3200" dirty="0" smtClean="0">
                <a:cs typeface="B Titr" pitchFamily="2" charset="-78"/>
              </a:rPr>
              <a:t/>
            </a:r>
            <a:br>
              <a:rPr lang="en-US" sz="3200" dirty="0" smtClean="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a:xfrm>
            <a:off x="457200" y="1600200"/>
            <a:ext cx="8043890" cy="4873752"/>
          </a:xfrm>
        </p:spPr>
        <p:txBody>
          <a:bodyPr/>
          <a:lstStyle/>
          <a:p>
            <a:endParaRPr lang="fa-IR" dirty="0" smtClean="0"/>
          </a:p>
          <a:p>
            <a:r>
              <a:rPr lang="fa-IR" dirty="0" smtClean="0">
                <a:cs typeface="B Nazanin" pitchFamily="2" charset="-78"/>
              </a:rPr>
              <a:t>هدف </a:t>
            </a:r>
            <a:r>
              <a:rPr lang="fa-IR" dirty="0">
                <a:cs typeface="B Nazanin" pitchFamily="2" charset="-78"/>
              </a:rPr>
              <a:t>اول آن است که بیمه شده از پرداخت خسارت سود نبرد</a:t>
            </a:r>
            <a:r>
              <a:rPr lang="fa-IR" dirty="0" smtClean="0">
                <a:cs typeface="B Nazanin" pitchFamily="2" charset="-78"/>
              </a:rPr>
              <a:t>.</a:t>
            </a:r>
          </a:p>
          <a:p>
            <a:pPr>
              <a:buNone/>
            </a:pPr>
            <a:endParaRPr lang="en-US" dirty="0">
              <a:cs typeface="B Nazanin" pitchFamily="2" charset="-78"/>
            </a:endParaRPr>
          </a:p>
          <a:p>
            <a:r>
              <a:rPr lang="fa-IR" dirty="0">
                <a:cs typeface="B Nazanin" pitchFamily="2" charset="-78"/>
              </a:rPr>
              <a:t>دومین هدف آن است که خطر اخلاقی را کاهش دهیم.</a:t>
            </a:r>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بیمه یک قرارداد یک جانبه است:</a:t>
            </a:r>
          </a:p>
          <a:p>
            <a:pPr algn="just">
              <a:buNone/>
            </a:pPr>
            <a:r>
              <a:rPr lang="fa-IR" dirty="0" smtClean="0">
                <a:cs typeface="B Nazanin" pitchFamily="2" charset="-78"/>
              </a:rPr>
              <a:t>یک قرارداد یک جانبه یعنی آنکه تنها برای یک طرف قرارداد,تعهد الزام آور قانونی ایجاد میکند. در این مورد, فقط بیمه گر تعهد الزام آور قانونی برای پرداخت خسارت یا ارائه خدمات دیگری به بیمه شده دارد. پس از آنکه اولین حق بیمه پرداخت و بیمه شروع شد, بیمه گذار به طور قانونی الزامی به پرداخت حق بیمه یا عمل نمودن مطابق شرایط بیمه نامه ندارد. </a:t>
            </a:r>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بیمه یک قرارداد مشروط است:</a:t>
            </a:r>
          </a:p>
          <a:p>
            <a:pPr algn="just">
              <a:buNone/>
            </a:pPr>
            <a:r>
              <a:rPr lang="fa-IR" dirty="0" smtClean="0">
                <a:cs typeface="B Nazanin" pitchFamily="2" charset="-78"/>
              </a:rPr>
              <a:t>یعنی تعهد بیمه گر در مورد پرداخت خسارت بستگی به آن دارد که بیمه گذار یا ذی نفع بیمه مطابق همه شرایط بیمه نامه عمل کند. شرایط در واقع مقرراتی است که در بیمه نامه گنجانده شده و بیمه گر را برای انجام تعهدات خود تشویق یا محدود می کند.</a:t>
            </a:r>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normAutofit lnSpcReduction="10000"/>
          </a:bodyPr>
          <a:lstStyle/>
          <a:p>
            <a:pPr algn="just"/>
            <a:r>
              <a:rPr lang="fa-IR" dirty="0" smtClean="0">
                <a:cs typeface="B Nazanin" pitchFamily="2" charset="-78"/>
              </a:rPr>
              <a:t>بیمه یک قرارداد شخصی است:</a:t>
            </a:r>
          </a:p>
          <a:p>
            <a:pPr algn="just">
              <a:buNone/>
            </a:pPr>
            <a:r>
              <a:rPr lang="fa-IR" dirty="0" smtClean="0">
                <a:cs typeface="B Nazanin" pitchFamily="2" charset="-78"/>
              </a:rPr>
              <a:t>در بیمه اموال, بیمه به عنوان یک قرارداد شخصی است یعنی قرارداد بین بیمه گر و بیمه گذار می باشد. به تعبیر دقیق تر, به معنی آن است که قرارداد بیمه اموال,اموال را بیمه عمر نمی کند, بلکه صاحب اموال را در مقابل خسارت بیمه می کند. صاحب اموال بیمه شده در صورتیکه اموالش تخریب گردد یا صدمه ببیند,متضرر می شود. ز آنجایی که قرارداد شخصی است,متقاضی بیمه باید برای بیمه گر قابل پذیرش باشد و استانداردهای مورد نظر بیمه گر را در مورد مسائلی مانند مشخصات, اخلاق و اعتبار برآورده نماید.</a:t>
            </a:r>
          </a:p>
          <a:p>
            <a:pPr>
              <a:buNone/>
            </a:pPr>
            <a:r>
              <a:rPr lang="fa-IR" dirty="0" smtClean="0"/>
              <a:t> </a:t>
            </a:r>
            <a:endParaRPr lang="fa-IR" dirty="0"/>
          </a:p>
        </p:txBody>
      </p:sp>
    </p:spTree>
  </p:cSld>
  <p:clrMapOvr>
    <a:masterClrMapping/>
  </p:clrMapOvr>
  <p:transition>
    <p:wheel spokes="2"/>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ویژگی های قانونی متمایز در قراردادهای بیمه:</a:t>
            </a:r>
            <a:endParaRPr lang="fa-IR" sz="32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بیمه یک قرارداد الحاقی است:</a:t>
            </a:r>
          </a:p>
          <a:p>
            <a:pPr algn="just">
              <a:buNone/>
            </a:pPr>
            <a:r>
              <a:rPr lang="fa-IR" dirty="0" smtClean="0">
                <a:cs typeface="B Nazanin" pitchFamily="2" charset="-78"/>
              </a:rPr>
              <a:t>قرارداد الحاقی یعنی آنکه بیمه گذار باید کل قرارداد را با همه اصطلاحات و شرایط قبول کند. بیمه گر بیمه نامه را تایپ و پرینت می کند و بیمه گذار معمولا باید کل قرارداد را بپذیرد و نمی تواند شرایط  خاصی را به آن اضافه یا از آن کم یا قرارداد را منطبق با نظر خود دوباره نویسی کند. البته قرارداد را می توان با اضافه نمودن ملاحظات و ماده اصلاحی یا به شکلهای دیگر تغییر داد و سپس پرینت گرفت.</a:t>
            </a:r>
            <a:endParaRPr lang="fa-IR"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cs typeface="B Titr" pitchFamily="2" charset="-78"/>
              </a:rPr>
              <a:t> </a:t>
            </a:r>
            <a:r>
              <a:rPr lang="en-US" dirty="0">
                <a:cs typeface="B Titr" pitchFamily="2" charset="-78"/>
              </a:rPr>
              <a:t/>
            </a:r>
            <a:br>
              <a:rPr lang="en-US" dirty="0">
                <a:cs typeface="B Titr" pitchFamily="2" charset="-78"/>
              </a:rPr>
            </a:br>
            <a:r>
              <a:rPr lang="fa-IR" dirty="0">
                <a:cs typeface="B Titr" pitchFamily="2" charset="-78"/>
              </a:rPr>
              <a:t>قانون و </a:t>
            </a:r>
            <a:r>
              <a:rPr lang="fa-IR" dirty="0" smtClean="0">
                <a:cs typeface="B Titr" pitchFamily="2" charset="-78"/>
              </a:rPr>
              <a:t>نمایندگی </a:t>
            </a:r>
            <a:r>
              <a:rPr lang="fa-IR" dirty="0">
                <a:cs typeface="B Titr" pitchFamily="2" charset="-78"/>
              </a:rPr>
              <a:t>بیمه</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p:txBody>
          <a:bodyPr>
            <a:normAutofit/>
          </a:bodyPr>
          <a:lstStyle/>
          <a:p>
            <a:pPr algn="just">
              <a:buNone/>
            </a:pPr>
            <a:r>
              <a:rPr lang="fa-IR" dirty="0" smtClean="0">
                <a:cs typeface="B Nazanin" pitchFamily="2" charset="-78"/>
              </a:rPr>
              <a:t>مهمترین </a:t>
            </a:r>
            <a:r>
              <a:rPr lang="fa-IR" dirty="0">
                <a:cs typeface="B Nazanin" pitchFamily="2" charset="-78"/>
              </a:rPr>
              <a:t>نقش قوانین, نظارت بر عملیات نمایندگی ها و روابط آنها با بیمه گذاران است که عبارت است از:</a:t>
            </a:r>
            <a:endParaRPr lang="en-US" dirty="0">
              <a:cs typeface="B Nazanin" pitchFamily="2" charset="-78"/>
            </a:endParaRPr>
          </a:p>
          <a:p>
            <a:pPr marL="514350" lvl="0" indent="-514350" algn="just">
              <a:buFont typeface="+mj-lt"/>
              <a:buAutoNum type="arabicPeriod"/>
            </a:pPr>
            <a:r>
              <a:rPr lang="fa-IR" dirty="0">
                <a:cs typeface="B Nazanin" pitchFamily="2" charset="-78"/>
              </a:rPr>
              <a:t>یک فرضیه قوی در مورد روابط نمایندگی وجود ندارد</a:t>
            </a:r>
            <a:endParaRPr lang="en-US" dirty="0">
              <a:cs typeface="B Nazanin" pitchFamily="2" charset="-78"/>
            </a:endParaRPr>
          </a:p>
          <a:p>
            <a:pPr marL="514350" lvl="0" indent="-514350" algn="just">
              <a:buFont typeface="+mj-lt"/>
              <a:buAutoNum type="arabicPeriod"/>
            </a:pPr>
            <a:r>
              <a:rPr lang="fa-IR" dirty="0">
                <a:cs typeface="B Nazanin" pitchFamily="2" charset="-78"/>
              </a:rPr>
              <a:t>نماینده بایستی اختیارات نمایندگی از جانب کارفرما داشته باشد</a:t>
            </a:r>
            <a:endParaRPr lang="en-US" dirty="0">
              <a:cs typeface="B Nazanin" pitchFamily="2" charset="-78"/>
            </a:endParaRPr>
          </a:p>
          <a:p>
            <a:pPr marL="514350" lvl="0" indent="-514350" algn="just">
              <a:buFont typeface="+mj-lt"/>
              <a:buAutoNum type="arabicPeriod"/>
            </a:pPr>
            <a:r>
              <a:rPr lang="fa-IR" dirty="0">
                <a:cs typeface="B Nazanin" pitchFamily="2" charset="-78"/>
              </a:rPr>
              <a:t>کارفرما در مقابل فعالیتهای نمایندگانی که در چارچوب اختیاراتشان عمل نموده اند,مسئولیت دارد و شواهد آشکاری از روابط نمایندگی باید وجود داشته باشد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dirty="0" smtClean="0">
                <a:cs typeface="B Titr" pitchFamily="2" charset="-78"/>
              </a:rPr>
              <a:t>اختیار انجام وظایف نمایندگی:</a:t>
            </a:r>
            <a:endParaRPr lang="fa-IR" sz="4000" dirty="0">
              <a:cs typeface="B Titr" pitchFamily="2" charset="-78"/>
            </a:endParaRPr>
          </a:p>
        </p:txBody>
      </p:sp>
      <p:sp>
        <p:nvSpPr>
          <p:cNvPr id="3" name="Content Placeholder 2"/>
          <p:cNvSpPr>
            <a:spLocks noGrp="1"/>
          </p:cNvSpPr>
          <p:nvPr>
            <p:ph sz="quarter" idx="1"/>
          </p:nvPr>
        </p:nvSpPr>
        <p:spPr/>
        <p:txBody>
          <a:bodyPr/>
          <a:lstStyle/>
          <a:p>
            <a:pPr algn="just"/>
            <a:r>
              <a:rPr lang="fa-IR" dirty="0" smtClean="0">
                <a:cs typeface="B Nazanin" pitchFamily="2" charset="-78"/>
              </a:rPr>
              <a:t>یک </a:t>
            </a:r>
            <a:r>
              <a:rPr lang="fa-IR" dirty="0">
                <a:cs typeface="B Nazanin" pitchFamily="2" charset="-78"/>
              </a:rPr>
              <a:t>نماینده باید اختیارات لازم برای نمایندگی کارفرما را داشته باشد. </a:t>
            </a:r>
            <a:endParaRPr lang="fa-IR" dirty="0" smtClean="0">
              <a:cs typeface="B Nazanin" pitchFamily="2" charset="-78"/>
            </a:endParaRPr>
          </a:p>
          <a:p>
            <a:pPr algn="just">
              <a:buNone/>
            </a:pPr>
            <a:r>
              <a:rPr lang="fa-IR" dirty="0" smtClean="0">
                <a:cs typeface="B Nazanin" pitchFamily="2" charset="-78"/>
              </a:rPr>
              <a:t>این </a:t>
            </a:r>
            <a:r>
              <a:rPr lang="fa-IR" dirty="0">
                <a:cs typeface="B Nazanin" pitchFamily="2" charset="-78"/>
              </a:rPr>
              <a:t>اختیارات از سه منبع نشئت می گیرد :</a:t>
            </a:r>
            <a:endParaRPr lang="en-US" dirty="0">
              <a:cs typeface="B Nazanin" pitchFamily="2" charset="-78"/>
            </a:endParaRPr>
          </a:p>
          <a:p>
            <a:pPr marL="514350" lvl="0" indent="-514350" algn="just">
              <a:buFont typeface="+mj-lt"/>
              <a:buAutoNum type="arabicPeriod"/>
            </a:pPr>
            <a:r>
              <a:rPr lang="fa-IR" dirty="0">
                <a:cs typeface="B Nazanin" pitchFamily="2" charset="-78"/>
              </a:rPr>
              <a:t>اختیارات اعلام شده در قرارداد</a:t>
            </a:r>
            <a:endParaRPr lang="en-US" dirty="0">
              <a:cs typeface="B Nazanin" pitchFamily="2" charset="-78"/>
            </a:endParaRPr>
          </a:p>
          <a:p>
            <a:pPr marL="514350" lvl="0" indent="-514350" algn="just">
              <a:buFont typeface="+mj-lt"/>
              <a:buAutoNum type="arabicPeriod"/>
            </a:pPr>
            <a:r>
              <a:rPr lang="fa-IR" dirty="0">
                <a:cs typeface="B Nazanin" pitchFamily="2" charset="-78"/>
              </a:rPr>
              <a:t>اختیارات تلویحی</a:t>
            </a:r>
            <a:endParaRPr lang="en-US" dirty="0">
              <a:cs typeface="B Nazanin" pitchFamily="2" charset="-78"/>
            </a:endParaRPr>
          </a:p>
          <a:p>
            <a:pPr marL="514350" lvl="0" indent="-514350" algn="just">
              <a:buFont typeface="+mj-lt"/>
              <a:buAutoNum type="arabicPeriod"/>
            </a:pPr>
            <a:r>
              <a:rPr lang="fa-IR" dirty="0">
                <a:cs typeface="B Nazanin" pitchFamily="2" charset="-78"/>
              </a:rPr>
              <a:t>اختیارات مشهود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اسقاط حق و اعتبار امر مختومه:</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r>
              <a:rPr lang="fa-IR" dirty="0">
                <a:cs typeface="B Nazanin" pitchFamily="2" charset="-78"/>
              </a:rPr>
              <a:t>نظریه اسقاط حق و عدم امکان طرح دعوی ارتباط مستقیم با قانون نمایندگی و اختیارات نمایندگی های بیمه دارد. معنی عملی این مفهوم آن است که یک بیمه گر از لحاظ قانونی ممکن است مجبور به پرداخت خسارتی شود که نباید پرداخت کند. اسقاط حق به عنوان انصراف اختیاری از یک حق قانونی تعریف می شود</a:t>
            </a:r>
            <a:r>
              <a:rPr lang="fa-IR" dirty="0" smtClean="0">
                <a:cs typeface="B Nazanin" pitchFamily="2" charset="-78"/>
              </a:rPr>
              <a:t>.</a:t>
            </a:r>
            <a:endParaRPr lang="en-US" dirty="0">
              <a:cs typeface="B Nazanin" pitchFamily="2" charset="-78"/>
            </a:endParaRPr>
          </a:p>
        </p:txBody>
      </p:sp>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cs typeface="B Titr" pitchFamily="2" charset="-78"/>
              </a:rPr>
              <a:t>ارزش نقدی واقعی</a:t>
            </a:r>
            <a:endParaRPr lang="fa-IR" sz="3600" dirty="0">
              <a:cs typeface="B Titr" pitchFamily="2" charset="-78"/>
            </a:endParaRPr>
          </a:p>
        </p:txBody>
      </p:sp>
      <p:sp>
        <p:nvSpPr>
          <p:cNvPr id="3" name="Content Placeholder 2"/>
          <p:cNvSpPr>
            <a:spLocks noGrp="1"/>
          </p:cNvSpPr>
          <p:nvPr>
            <p:ph sz="quarter" idx="1"/>
          </p:nvPr>
        </p:nvSpPr>
        <p:spPr/>
        <p:txBody>
          <a:bodyPr/>
          <a:lstStyle/>
          <a:p>
            <a:pPr algn="just">
              <a:buNone/>
            </a:pPr>
            <a:endParaRPr lang="fa-IR" dirty="0" smtClean="0">
              <a:cs typeface="B Nazanin" pitchFamily="2" charset="-78"/>
            </a:endParaRPr>
          </a:p>
          <a:p>
            <a:pPr algn="just">
              <a:buNone/>
            </a:pPr>
            <a:r>
              <a:rPr lang="fa-IR" dirty="0" smtClean="0">
                <a:cs typeface="B Nazanin" pitchFamily="2" charset="-78"/>
              </a:rPr>
              <a:t>مفهوم </a:t>
            </a:r>
            <a:r>
              <a:rPr lang="fa-IR" dirty="0">
                <a:cs typeface="B Nazanin" pitchFamily="2" charset="-78"/>
              </a:rPr>
              <a:t>ارزش نقدی واقعی تضمین کننده اصل جبران غرامت است. در بیمه اموال, روش اساسی جبران غرامت بیمه شده, بر مبنای ارزش واقعی اموال خسارت دیده در هنگام وقوع خسارت می باشد. </a:t>
            </a:r>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2400" dirty="0" smtClean="0">
                <a:cs typeface="B Titr" pitchFamily="2" charset="-78"/>
              </a:rPr>
              <a:t>دادگاه ها سه روش عمده برای تعیین ارزش نقدی واقعی به کار می برند:</a:t>
            </a:r>
            <a:r>
              <a:rPr lang="en-US" sz="2400" dirty="0" smtClean="0">
                <a:cs typeface="B Titr" pitchFamily="2" charset="-78"/>
              </a:rPr>
              <a:t/>
            </a:r>
            <a:br>
              <a:rPr lang="en-US" sz="2400" dirty="0" smtClean="0">
                <a:cs typeface="B Titr" pitchFamily="2" charset="-78"/>
              </a:rPr>
            </a:br>
            <a:endParaRPr lang="fa-IR" sz="2400" dirty="0">
              <a:cs typeface="B Titr" pitchFamily="2" charset="-78"/>
            </a:endParaRPr>
          </a:p>
        </p:txBody>
      </p:sp>
      <p:sp>
        <p:nvSpPr>
          <p:cNvPr id="3" name="Content Placeholder 2"/>
          <p:cNvSpPr>
            <a:spLocks noGrp="1"/>
          </p:cNvSpPr>
          <p:nvPr>
            <p:ph sz="quarter" idx="1"/>
          </p:nvPr>
        </p:nvSpPr>
        <p:spPr/>
        <p:txBody>
          <a:bodyPr/>
          <a:lstStyle/>
          <a:p>
            <a:pPr lvl="0"/>
            <a:endParaRPr lang="fa-IR" dirty="0" smtClean="0">
              <a:cs typeface="B Nazanin" pitchFamily="2" charset="-78"/>
            </a:endParaRPr>
          </a:p>
          <a:p>
            <a:pPr lvl="0"/>
            <a:r>
              <a:rPr lang="fa-IR" dirty="0" smtClean="0">
                <a:cs typeface="B Nazanin" pitchFamily="2" charset="-78"/>
              </a:rPr>
              <a:t>هزینه </a:t>
            </a:r>
            <a:r>
              <a:rPr lang="fa-IR" dirty="0">
                <a:cs typeface="B Nazanin" pitchFamily="2" charset="-78"/>
              </a:rPr>
              <a:t>جایگزینی نو به جای کهنه منهای استهلاک</a:t>
            </a:r>
            <a:endParaRPr lang="en-US" dirty="0">
              <a:cs typeface="B Nazanin" pitchFamily="2" charset="-78"/>
            </a:endParaRPr>
          </a:p>
          <a:p>
            <a:pPr lvl="0"/>
            <a:r>
              <a:rPr lang="fa-IR" dirty="0">
                <a:cs typeface="B Nazanin" pitchFamily="2" charset="-78"/>
              </a:rPr>
              <a:t>نرخ عادله </a:t>
            </a:r>
            <a:r>
              <a:rPr lang="fa-IR" dirty="0" smtClean="0">
                <a:cs typeface="B Nazanin" pitchFamily="2" charset="-78"/>
              </a:rPr>
              <a:t>بازار</a:t>
            </a:r>
            <a:endParaRPr lang="en-US" dirty="0">
              <a:cs typeface="B Nazanin" pitchFamily="2" charset="-78"/>
            </a:endParaRPr>
          </a:p>
          <a:p>
            <a:r>
              <a:rPr lang="fa-IR" dirty="0">
                <a:cs typeface="B Nazanin" pitchFamily="2" charset="-78"/>
              </a:rPr>
              <a:t>قاعده مجموع شواهد</a:t>
            </a:r>
          </a:p>
        </p:txBody>
      </p:sp>
    </p:spTree>
  </p:cSld>
  <p:clrMapOvr>
    <a:masterClrMapping/>
  </p:clrMapOvr>
  <p:transition>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200" dirty="0">
                <a:cs typeface="B Titr" pitchFamily="2" charset="-78"/>
              </a:rPr>
              <a:t>هزینه جایگزینی نو به جای کهنه منهای استهلاک:</a:t>
            </a:r>
            <a:r>
              <a:rPr lang="en-US" sz="3200" dirty="0">
                <a:cs typeface="B Titr" pitchFamily="2" charset="-78"/>
              </a:rPr>
              <a:t/>
            </a:r>
            <a:br>
              <a:rPr lang="en-US" sz="3200" dirty="0">
                <a:cs typeface="B Titr" pitchFamily="2" charset="-78"/>
              </a:rPr>
            </a:br>
            <a:endParaRPr lang="fa-IR" sz="3200" dirty="0">
              <a:cs typeface="B Titr" pitchFamily="2" charset="-78"/>
            </a:endParaRPr>
          </a:p>
        </p:txBody>
      </p:sp>
      <p:sp>
        <p:nvSpPr>
          <p:cNvPr id="3" name="Content Placeholder 2"/>
          <p:cNvSpPr>
            <a:spLocks noGrp="1"/>
          </p:cNvSpPr>
          <p:nvPr>
            <p:ph sz="quarter" idx="1"/>
          </p:nvPr>
        </p:nvSpPr>
        <p:spPr/>
        <p:txBody>
          <a:bodyPr/>
          <a:lstStyle/>
          <a:p>
            <a:endParaRPr lang="fa-IR" dirty="0" smtClean="0">
              <a:cs typeface="B Nazanin" pitchFamily="2" charset="-78"/>
            </a:endParaRPr>
          </a:p>
          <a:p>
            <a:r>
              <a:rPr lang="fa-IR" dirty="0" smtClean="0">
                <a:cs typeface="B Nazanin" pitchFamily="2" charset="-78"/>
              </a:rPr>
              <a:t> </a:t>
            </a:r>
            <a:r>
              <a:rPr lang="fa-IR" dirty="0">
                <a:cs typeface="B Nazanin" pitchFamily="2" charset="-78"/>
              </a:rPr>
              <a:t>طبق این قاعده ارزش نقدی واقعی به عنوان هزینه جایگزینی نو به جای کهنه منهای ارزش استهلاک تعریف می شود.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8153400" cy="990600"/>
          </a:xfrm>
        </p:spPr>
        <p:txBody>
          <a:bodyPr>
            <a:normAutofit fontScale="90000"/>
          </a:bodyPr>
          <a:lstStyle/>
          <a:p>
            <a:pPr algn="r"/>
            <a:r>
              <a:rPr lang="fa-IR" dirty="0">
                <a:cs typeface="B Titr" pitchFamily="2" charset="-78"/>
              </a:rPr>
              <a:t>نرخ عادله بازار :</a:t>
            </a:r>
            <a:r>
              <a:rPr lang="en-US" dirty="0">
                <a:cs typeface="B Titr" pitchFamily="2" charset="-78"/>
              </a:rPr>
              <a:t/>
            </a:r>
            <a:br>
              <a:rPr lang="en-US" dirty="0">
                <a:cs typeface="B Titr" pitchFamily="2" charset="-78"/>
              </a:rPr>
            </a:br>
            <a:endParaRPr lang="fa-IR" dirty="0">
              <a:cs typeface="B Titr" pitchFamily="2" charset="-78"/>
            </a:endParaRPr>
          </a:p>
        </p:txBody>
      </p:sp>
      <p:sp>
        <p:nvSpPr>
          <p:cNvPr id="3" name="Content Placeholder 2"/>
          <p:cNvSpPr>
            <a:spLocks noGrp="1"/>
          </p:cNvSpPr>
          <p:nvPr>
            <p:ph sz="quarter" idx="1"/>
          </p:nvPr>
        </p:nvSpPr>
        <p:spPr>
          <a:xfrm>
            <a:off x="714348" y="2071678"/>
            <a:ext cx="8153400" cy="4495800"/>
          </a:xfrm>
        </p:spPr>
        <p:txBody>
          <a:bodyPr/>
          <a:lstStyle/>
          <a:p>
            <a:pPr algn="just">
              <a:buNone/>
            </a:pPr>
            <a:r>
              <a:rPr lang="fa-IR" dirty="0">
                <a:cs typeface="B Nazanin" pitchFamily="2" charset="-78"/>
              </a:rPr>
              <a:t>بعضی از مراجع قضایی حکم می کنند که نرخ عادله بازار باید برای تعیین ارزش نقدی واقعی خسارت مورد استفاده قرار گیرد. نرخ عادله بازار عبارت از قیمتی است که یک خریدار از روی میل به یک فروشنده متمایل در یک بازار آزاد پرداخت می کند.</a:t>
            </a:r>
            <a:endParaRPr lang="en-US" dirty="0">
              <a:cs typeface="B Nazanin" pitchFamily="2" charset="-78"/>
            </a:endParaRP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a:cs typeface="B Titr" pitchFamily="2" charset="-78"/>
              </a:rPr>
              <a:t>قاعده مجموع شواهد :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algn="just"/>
            <a:endParaRPr lang="fa-IR" dirty="0" smtClean="0">
              <a:cs typeface="B Nazanin" pitchFamily="2" charset="-78"/>
            </a:endParaRPr>
          </a:p>
          <a:p>
            <a:pPr algn="just"/>
            <a:r>
              <a:rPr lang="fa-IR" dirty="0" smtClean="0">
                <a:cs typeface="B Nazanin" pitchFamily="2" charset="-78"/>
              </a:rPr>
              <a:t>قاعده </a:t>
            </a:r>
            <a:r>
              <a:rPr lang="fa-IR" dirty="0">
                <a:cs typeface="B Nazanin" pitchFamily="2" charset="-78"/>
              </a:rPr>
              <a:t>مجموع شواهد به آن معنی است که تعیین میزان ارزش واقعی باید شامل همه عوامل مرتبطی باشد که یک کارشناس خبره برای تعیین </a:t>
            </a:r>
            <a:r>
              <a:rPr lang="fa-IR" dirty="0" smtClean="0">
                <a:cs typeface="B Nazanin" pitchFamily="2" charset="-78"/>
              </a:rPr>
              <a:t>ارزش </a:t>
            </a:r>
            <a:r>
              <a:rPr lang="fa-IR" dirty="0">
                <a:cs typeface="B Nazanin" pitchFamily="2" charset="-78"/>
              </a:rPr>
              <a:t>اموال به کار می برد.</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dirty="0" smtClean="0">
                <a:cs typeface="B Titr" pitchFamily="2" charset="-78"/>
              </a:rPr>
              <a:t>استثنائات </a:t>
            </a:r>
            <a:r>
              <a:rPr lang="fa-IR" sz="3600" dirty="0">
                <a:cs typeface="B Titr" pitchFamily="2" charset="-78"/>
              </a:rPr>
              <a:t>اصل غرامت :</a:t>
            </a:r>
            <a:r>
              <a:rPr lang="en-US" sz="3600" dirty="0">
                <a:cs typeface="B Titr" pitchFamily="2" charset="-78"/>
              </a:rPr>
              <a:t/>
            </a:r>
            <a:br>
              <a:rPr lang="en-US" sz="3600" dirty="0">
                <a:cs typeface="B Titr" pitchFamily="2" charset="-78"/>
              </a:rPr>
            </a:br>
            <a:endParaRPr lang="fa-IR" sz="3600" dirty="0">
              <a:cs typeface="B Titr" pitchFamily="2" charset="-78"/>
            </a:endParaRPr>
          </a:p>
        </p:txBody>
      </p:sp>
      <p:sp>
        <p:nvSpPr>
          <p:cNvPr id="3" name="Content Placeholder 2"/>
          <p:cNvSpPr>
            <a:spLocks noGrp="1"/>
          </p:cNvSpPr>
          <p:nvPr>
            <p:ph sz="quarter" idx="1"/>
          </p:nvPr>
        </p:nvSpPr>
        <p:spPr/>
        <p:txBody>
          <a:bodyPr/>
          <a:lstStyle/>
          <a:p>
            <a:pPr lvl="0">
              <a:buNone/>
            </a:pPr>
            <a:r>
              <a:rPr lang="fa-IR" dirty="0">
                <a:cs typeface="B Nazanin" pitchFamily="2" charset="-78"/>
              </a:rPr>
              <a:t>در اصل غرامت , چند استثنا وجود دارد که عبارت اند از:</a:t>
            </a:r>
            <a:endParaRPr lang="en-US" dirty="0">
              <a:cs typeface="B Nazanin" pitchFamily="2" charset="-78"/>
            </a:endParaRPr>
          </a:p>
          <a:p>
            <a:pPr marL="514350" lvl="0" indent="-514350">
              <a:buFont typeface="+mj-lt"/>
              <a:buAutoNum type="arabicPeriod"/>
            </a:pPr>
            <a:r>
              <a:rPr lang="fa-IR" dirty="0">
                <a:cs typeface="B Nazanin" pitchFamily="2" charset="-78"/>
              </a:rPr>
              <a:t>بیمه نامه ارزش توافق شده</a:t>
            </a:r>
            <a:endParaRPr lang="en-US" dirty="0">
              <a:cs typeface="B Nazanin" pitchFamily="2" charset="-78"/>
            </a:endParaRPr>
          </a:p>
          <a:p>
            <a:pPr marL="514350" lvl="0" indent="-514350">
              <a:buFont typeface="+mj-lt"/>
              <a:buAutoNum type="arabicPeriod"/>
            </a:pPr>
            <a:r>
              <a:rPr lang="fa-IR" dirty="0">
                <a:cs typeface="B Nazanin" pitchFamily="2" charset="-78"/>
              </a:rPr>
              <a:t>قوانین بیمه به ارزش توافق شده </a:t>
            </a:r>
            <a:endParaRPr lang="en-US" dirty="0">
              <a:cs typeface="B Nazanin" pitchFamily="2" charset="-78"/>
            </a:endParaRPr>
          </a:p>
          <a:p>
            <a:pPr marL="514350" lvl="0" indent="-514350">
              <a:buFont typeface="+mj-lt"/>
              <a:buAutoNum type="arabicPeriod"/>
            </a:pPr>
            <a:r>
              <a:rPr lang="fa-IR" dirty="0" smtClean="0">
                <a:cs typeface="B Nazanin" pitchFamily="2" charset="-78"/>
              </a:rPr>
              <a:t>بیمه به ارزش هزینه جایگزینی</a:t>
            </a:r>
            <a:endParaRPr lang="en-US" dirty="0" smtClean="0">
              <a:cs typeface="B Nazanin" pitchFamily="2" charset="-78"/>
            </a:endParaRPr>
          </a:p>
          <a:p>
            <a:pPr marL="514350" lvl="0" indent="-514350">
              <a:buFont typeface="+mj-lt"/>
              <a:buAutoNum type="arabicPeriod"/>
            </a:pPr>
            <a:r>
              <a:rPr lang="fa-IR" dirty="0" smtClean="0">
                <a:cs typeface="B Nazanin" pitchFamily="2" charset="-78"/>
              </a:rPr>
              <a:t>بیمه </a:t>
            </a:r>
            <a:r>
              <a:rPr lang="fa-IR" dirty="0">
                <a:cs typeface="B Nazanin" pitchFamily="2" charset="-78"/>
              </a:rPr>
              <a:t>عمر</a:t>
            </a:r>
            <a:endParaRPr lang="en-US" dirty="0">
              <a:cs typeface="B Nazanin" pitchFamily="2" charset="-78"/>
            </a:endParaRPr>
          </a:p>
          <a:p>
            <a:endParaRPr lang="fa-IR" dirty="0"/>
          </a:p>
        </p:txBody>
      </p:sp>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194</TotalTime>
  <Words>2263</Words>
  <Application>Microsoft Office PowerPoint</Application>
  <PresentationFormat>On-screen Show (4:3)</PresentationFormat>
  <Paragraphs>157</Paragraphs>
  <Slides>36</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36</vt:i4>
      </vt:variant>
    </vt:vector>
  </HeadingPairs>
  <TitlesOfParts>
    <vt:vector size="47" baseType="lpstr">
      <vt:lpstr>Arial</vt:lpstr>
      <vt:lpstr>B Nazanin</vt:lpstr>
      <vt:lpstr>B Titr</vt:lpstr>
      <vt:lpstr>Calibri</vt:lpstr>
      <vt:lpstr>Century Schoolbook</vt:lpstr>
      <vt:lpstr>Times New Roman</vt:lpstr>
      <vt:lpstr>Tw Cen MT</vt:lpstr>
      <vt:lpstr>Wingdings</vt:lpstr>
      <vt:lpstr>Wingdings 2</vt:lpstr>
      <vt:lpstr>Oriel</vt:lpstr>
      <vt:lpstr>Median</vt:lpstr>
      <vt:lpstr>اصول مدیریت ریسک و بیمه</vt:lpstr>
      <vt:lpstr>اصل جبران غرامت</vt:lpstr>
      <vt:lpstr>اصل جبران غرامت دو هدف اصلی را دنبال می کند : </vt:lpstr>
      <vt:lpstr>ارزش نقدی واقعی</vt:lpstr>
      <vt:lpstr>دادگاه ها سه روش عمده برای تعیین ارزش نقدی واقعی به کار می برند: </vt:lpstr>
      <vt:lpstr>هزینه جایگزینی نو به جای کهنه منهای استهلاک: </vt:lpstr>
      <vt:lpstr>نرخ عادله بازار : </vt:lpstr>
      <vt:lpstr>قاعده مجموع شواهد :  </vt:lpstr>
      <vt:lpstr>استثنائات اصل غرامت : </vt:lpstr>
      <vt:lpstr>یک بیمه نامه به ارزش توافق شده : </vt:lpstr>
      <vt:lpstr>قوانین بیمه به ارزش توافق شده :  </vt:lpstr>
      <vt:lpstr>بیمه به ارزش هزینه جایگزنی: </vt:lpstr>
      <vt:lpstr>بیمه عمر:  </vt:lpstr>
      <vt:lpstr>اصل نفع بیمه ای: </vt:lpstr>
      <vt:lpstr>چه موقع باید نفع بیمه ای وجود داشته باشد؟</vt:lpstr>
      <vt:lpstr>اصل جانشینی: </vt:lpstr>
      <vt:lpstr>اهداف جانشینی: </vt:lpstr>
      <vt:lpstr>اهمیت اصل جانشینی  </vt:lpstr>
      <vt:lpstr>اصل حد اعلای حسن نیت: </vt:lpstr>
      <vt:lpstr>اصل حد اعلای حسن نیت: </vt:lpstr>
      <vt:lpstr>اصل حد اعلای حسن نیت: </vt:lpstr>
      <vt:lpstr>اصل حد اعلای حسن نیت: </vt:lpstr>
      <vt:lpstr>شرایط یک قرارداد بیمه : </vt:lpstr>
      <vt:lpstr>شرایط یک قرارداد بیمه : </vt:lpstr>
      <vt:lpstr>شرایط یک قرارداد بیمه : </vt:lpstr>
      <vt:lpstr>شرایط یک قرارداد بیمه : </vt:lpstr>
      <vt:lpstr>شرایط یک قرارداد بیمه : </vt:lpstr>
      <vt:lpstr>ویژگی های قانونی متمایز در قراردادهای بیمه عبارتند از: </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ویژگی های قانونی متمایز در قراردادهای بیمه:</vt:lpstr>
      <vt:lpstr>  قانون و نمایندگی بیمه </vt:lpstr>
      <vt:lpstr>اختیار انجام وظایف نمایندگی:</vt:lpstr>
      <vt:lpstr>اسقاط حق و اعتبار امر مختومه: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مدیریت ریسک و بیمه</dc:title>
  <dc:creator>fadaei</dc:creator>
  <cp:lastModifiedBy>T O S H I B A</cp:lastModifiedBy>
  <cp:revision>22</cp:revision>
  <dcterms:created xsi:type="dcterms:W3CDTF">2015-04-22T07:33:20Z</dcterms:created>
  <dcterms:modified xsi:type="dcterms:W3CDTF">2015-05-07T12:45:31Z</dcterms:modified>
</cp:coreProperties>
</file>