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88" r:id="rId3"/>
    <p:sldId id="257" r:id="rId4"/>
    <p:sldId id="258" r:id="rId5"/>
    <p:sldId id="260" r:id="rId6"/>
    <p:sldId id="259" r:id="rId7"/>
    <p:sldId id="261" r:id="rId8"/>
    <p:sldId id="262" r:id="rId9"/>
    <p:sldId id="263" r:id="rId10"/>
    <p:sldId id="264"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4" r:id="rId29"/>
    <p:sldId id="285" r:id="rId30"/>
    <p:sldId id="286" r:id="rId31"/>
    <p:sldId id="282"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24" autoAdjust="0"/>
  </p:normalViewPr>
  <p:slideViewPr>
    <p:cSldViewPr>
      <p:cViewPr varScale="1">
        <p:scale>
          <a:sx n="70" d="100"/>
          <a:sy n="70" d="100"/>
        </p:scale>
        <p:origin x="-516" y="-90"/>
      </p:cViewPr>
      <p:guideLst>
        <p:guide orient="horz" pos="2160"/>
        <p:guide pos="2880"/>
      </p:guideLst>
    </p:cSldViewPr>
  </p:slideViewPr>
  <p:outlineViewPr>
    <p:cViewPr>
      <p:scale>
        <a:sx n="33" d="100"/>
        <a:sy n="33" d="100"/>
      </p:scale>
      <p:origin x="24" y="2011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9196F7-660A-45D2-A63B-B868FFADF14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7765002-C26B-40CD-924B-79667ACCDABE}">
      <dgm:prSet phldrT="[Text]" custT="1"/>
      <dgm:spPr>
        <a:solidFill>
          <a:schemeClr val="tx2">
            <a:lumMod val="50000"/>
          </a:schemeClr>
        </a:solidFill>
      </dgm:spPr>
      <dgm:t>
        <a:bodyPr/>
        <a:lstStyle/>
        <a:p>
          <a:r>
            <a:rPr lang="fa-IR" sz="2400" dirty="0" smtClean="0">
              <a:solidFill>
                <a:schemeClr val="accent4">
                  <a:lumMod val="50000"/>
                </a:schemeClr>
              </a:solidFill>
            </a:rPr>
            <a:t> شرکتهایی که بدنبال رهبری قیمت تمام شده هستند،ممکن است به علت توجه زیادبه هزینه،موفق به شناسایی کالاها یا تغییرات بازاریابی نشوند.</a:t>
          </a:r>
          <a:endParaRPr lang="en-US" sz="2400" dirty="0">
            <a:solidFill>
              <a:schemeClr val="accent4">
                <a:lumMod val="50000"/>
              </a:schemeClr>
            </a:solidFill>
          </a:endParaRPr>
        </a:p>
      </dgm:t>
    </dgm:pt>
    <dgm:pt modelId="{171627E1-C91B-43FB-8079-6BF8884F4807}" type="parTrans" cxnId="{29D81D52-D2AB-44DE-BD63-BDA0E2E483B1}">
      <dgm:prSet/>
      <dgm:spPr/>
      <dgm:t>
        <a:bodyPr/>
        <a:lstStyle/>
        <a:p>
          <a:endParaRPr lang="en-US"/>
        </a:p>
      </dgm:t>
    </dgm:pt>
    <dgm:pt modelId="{04442999-DAA2-4613-AD43-DF34C7B927D0}" type="sibTrans" cxnId="{29D81D52-D2AB-44DE-BD63-BDA0E2E483B1}">
      <dgm:prSet/>
      <dgm:spPr/>
      <dgm:t>
        <a:bodyPr/>
        <a:lstStyle/>
        <a:p>
          <a:endParaRPr lang="en-US"/>
        </a:p>
      </dgm:t>
    </dgm:pt>
    <dgm:pt modelId="{E9A24B0F-122C-447C-828B-6E14F2D46424}">
      <dgm:prSet phldrT="[Text]" custT="1"/>
      <dgm:spPr>
        <a:solidFill>
          <a:schemeClr val="tx2">
            <a:lumMod val="50000"/>
          </a:schemeClr>
        </a:solidFill>
      </dgm:spPr>
      <dgm:t>
        <a:bodyPr/>
        <a:lstStyle/>
        <a:p>
          <a:pPr algn="r"/>
          <a:r>
            <a:rPr lang="fa-IR" sz="2400" b="0" dirty="0" smtClean="0">
              <a:solidFill>
                <a:schemeClr val="accent4">
                  <a:lumMod val="50000"/>
                </a:schemeClr>
              </a:solidFill>
            </a:rPr>
            <a:t>شرکتها،خطرایجادسرمایه گذاریهای بزرگ درکارخانه یا تجهیزات  را فقط برای اینکه پیشرفتهای تکنولوژیکی آنها،کالای رقبارامتروک واز رده خارج نماید،می پذیرد.این سرمایه گذاریهای بزرگ آنهارابه انطباق باتغییراتی که باتکنولوژیهای آنهاسازگارنیست ، بی میل می سازد.</a:t>
          </a:r>
          <a:endParaRPr lang="en-US" sz="2400" b="0" dirty="0">
            <a:solidFill>
              <a:schemeClr val="accent4">
                <a:lumMod val="50000"/>
              </a:schemeClr>
            </a:solidFill>
          </a:endParaRPr>
        </a:p>
      </dgm:t>
    </dgm:pt>
    <dgm:pt modelId="{400727CA-0BDE-435B-BCEC-F0142BC2B5B9}" type="parTrans" cxnId="{805DBED7-B225-4F13-A0CC-85A94CC6D211}">
      <dgm:prSet/>
      <dgm:spPr/>
      <dgm:t>
        <a:bodyPr/>
        <a:lstStyle/>
        <a:p>
          <a:endParaRPr lang="en-US"/>
        </a:p>
      </dgm:t>
    </dgm:pt>
    <dgm:pt modelId="{2DDB83EB-E140-4765-BD27-BB676C93217A}" type="sibTrans" cxnId="{805DBED7-B225-4F13-A0CC-85A94CC6D211}">
      <dgm:prSet/>
      <dgm:spPr/>
      <dgm:t>
        <a:bodyPr/>
        <a:lstStyle/>
        <a:p>
          <a:endParaRPr lang="en-US"/>
        </a:p>
      </dgm:t>
    </dgm:pt>
    <dgm:pt modelId="{529204D3-4EB7-47F6-A457-03BE0DD2E341}">
      <dgm:prSet phldrT="[Text]" custT="1"/>
      <dgm:spPr>
        <a:solidFill>
          <a:schemeClr val="tx2">
            <a:lumMod val="50000"/>
          </a:schemeClr>
        </a:solidFill>
      </dgm:spPr>
      <dgm:t>
        <a:bodyPr/>
        <a:lstStyle/>
        <a:p>
          <a:pPr algn="r"/>
          <a:r>
            <a:rPr lang="fa-IR" sz="2400" dirty="0" smtClean="0">
              <a:solidFill>
                <a:schemeClr val="accent4">
                  <a:lumMod val="50000"/>
                </a:schemeClr>
              </a:solidFill>
            </a:rPr>
            <a:t>تلاش برای دست یافتن به هزینه های پایین ، ممکن است به بیراهه رود.</a:t>
          </a:r>
          <a:endParaRPr lang="en-US" sz="2400" dirty="0">
            <a:solidFill>
              <a:schemeClr val="accent4">
                <a:lumMod val="50000"/>
              </a:schemeClr>
            </a:solidFill>
          </a:endParaRPr>
        </a:p>
      </dgm:t>
    </dgm:pt>
    <dgm:pt modelId="{8839F15F-247A-4173-82B8-A4E960C2E31A}" type="parTrans" cxnId="{222E09B5-8ED0-4E3B-B436-F7109801A365}">
      <dgm:prSet/>
      <dgm:spPr/>
      <dgm:t>
        <a:bodyPr/>
        <a:lstStyle/>
        <a:p>
          <a:endParaRPr lang="en-US"/>
        </a:p>
      </dgm:t>
    </dgm:pt>
    <dgm:pt modelId="{516CA9CE-F477-45FF-B9F8-B3FE7D05A21D}" type="sibTrans" cxnId="{222E09B5-8ED0-4E3B-B436-F7109801A365}">
      <dgm:prSet/>
      <dgm:spPr/>
      <dgm:t>
        <a:bodyPr/>
        <a:lstStyle/>
        <a:p>
          <a:endParaRPr lang="en-US"/>
        </a:p>
      </dgm:t>
    </dgm:pt>
    <dgm:pt modelId="{1643CF19-813E-4E47-862D-EDDB769625BA}" type="pres">
      <dgm:prSet presAssocID="{A89196F7-660A-45D2-A63B-B868FFADF14A}" presName="linear" presStyleCnt="0">
        <dgm:presLayoutVars>
          <dgm:dir/>
          <dgm:animLvl val="lvl"/>
          <dgm:resizeHandles val="exact"/>
        </dgm:presLayoutVars>
      </dgm:prSet>
      <dgm:spPr/>
      <dgm:t>
        <a:bodyPr/>
        <a:lstStyle/>
        <a:p>
          <a:endParaRPr lang="en-US"/>
        </a:p>
      </dgm:t>
    </dgm:pt>
    <dgm:pt modelId="{4BAD03AC-1F38-44C9-9543-FDDD590B475C}" type="pres">
      <dgm:prSet presAssocID="{47765002-C26B-40CD-924B-79667ACCDABE}" presName="parentLin" presStyleCnt="0"/>
      <dgm:spPr/>
    </dgm:pt>
    <dgm:pt modelId="{5D638FFC-C825-4C0A-BE63-25438CFFBC56}" type="pres">
      <dgm:prSet presAssocID="{47765002-C26B-40CD-924B-79667ACCDABE}" presName="parentLeftMargin" presStyleLbl="node1" presStyleIdx="0" presStyleCnt="3"/>
      <dgm:spPr/>
      <dgm:t>
        <a:bodyPr/>
        <a:lstStyle/>
        <a:p>
          <a:endParaRPr lang="en-US"/>
        </a:p>
      </dgm:t>
    </dgm:pt>
    <dgm:pt modelId="{39088889-7484-40A0-BD23-C3A205E741E4}" type="pres">
      <dgm:prSet presAssocID="{47765002-C26B-40CD-924B-79667ACCDABE}" presName="parentText" presStyleLbl="node1" presStyleIdx="0" presStyleCnt="3" custScaleX="129138" custLinFactNeighborX="-25195" custLinFactNeighborY="1172">
        <dgm:presLayoutVars>
          <dgm:chMax val="0"/>
          <dgm:bulletEnabled val="1"/>
        </dgm:presLayoutVars>
      </dgm:prSet>
      <dgm:spPr/>
      <dgm:t>
        <a:bodyPr/>
        <a:lstStyle/>
        <a:p>
          <a:endParaRPr lang="en-US"/>
        </a:p>
      </dgm:t>
    </dgm:pt>
    <dgm:pt modelId="{DFC63371-1D23-4D32-9AD3-AF591250F357}" type="pres">
      <dgm:prSet presAssocID="{47765002-C26B-40CD-924B-79667ACCDABE}" presName="negativeSpace" presStyleCnt="0"/>
      <dgm:spPr/>
    </dgm:pt>
    <dgm:pt modelId="{D13CF261-7B3A-4793-909A-2118719AFB39}" type="pres">
      <dgm:prSet presAssocID="{47765002-C26B-40CD-924B-79667ACCDABE}" presName="childText" presStyleLbl="conFgAcc1" presStyleIdx="0" presStyleCnt="3">
        <dgm:presLayoutVars>
          <dgm:bulletEnabled val="1"/>
        </dgm:presLayoutVars>
      </dgm:prSet>
      <dgm:spPr/>
    </dgm:pt>
    <dgm:pt modelId="{6417738D-77A2-4D8A-B51F-A458BE48DD6B}" type="pres">
      <dgm:prSet presAssocID="{04442999-DAA2-4613-AD43-DF34C7B927D0}" presName="spaceBetweenRectangles" presStyleCnt="0"/>
      <dgm:spPr/>
    </dgm:pt>
    <dgm:pt modelId="{3AED6EBB-B3C4-4E2B-B01A-6ECE0DE1E6D0}" type="pres">
      <dgm:prSet presAssocID="{E9A24B0F-122C-447C-828B-6E14F2D46424}" presName="parentLin" presStyleCnt="0"/>
      <dgm:spPr/>
    </dgm:pt>
    <dgm:pt modelId="{21402A35-CEEE-432C-99E9-F25D74733D44}" type="pres">
      <dgm:prSet presAssocID="{E9A24B0F-122C-447C-828B-6E14F2D46424}" presName="parentLeftMargin" presStyleLbl="node1" presStyleIdx="0" presStyleCnt="3"/>
      <dgm:spPr/>
      <dgm:t>
        <a:bodyPr/>
        <a:lstStyle/>
        <a:p>
          <a:endParaRPr lang="en-US"/>
        </a:p>
      </dgm:t>
    </dgm:pt>
    <dgm:pt modelId="{C22B8480-7C5E-417A-88EF-F66231AA0C44}" type="pres">
      <dgm:prSet presAssocID="{E9A24B0F-122C-447C-828B-6E14F2D46424}" presName="parentText" presStyleLbl="node1" presStyleIdx="1" presStyleCnt="3" custScaleX="129412" custScaleY="180564" custLinFactNeighborX="-25926" custLinFactNeighborY="-7748">
        <dgm:presLayoutVars>
          <dgm:chMax val="0"/>
          <dgm:bulletEnabled val="1"/>
        </dgm:presLayoutVars>
      </dgm:prSet>
      <dgm:spPr/>
      <dgm:t>
        <a:bodyPr/>
        <a:lstStyle/>
        <a:p>
          <a:endParaRPr lang="en-US"/>
        </a:p>
      </dgm:t>
    </dgm:pt>
    <dgm:pt modelId="{096B1AD3-40AA-4CA9-B9E4-D68F30B18C0B}" type="pres">
      <dgm:prSet presAssocID="{E9A24B0F-122C-447C-828B-6E14F2D46424}" presName="negativeSpace" presStyleCnt="0"/>
      <dgm:spPr/>
    </dgm:pt>
    <dgm:pt modelId="{247D1B13-360E-4C60-B42E-49B92BAA3F60}" type="pres">
      <dgm:prSet presAssocID="{E9A24B0F-122C-447C-828B-6E14F2D46424}" presName="childText" presStyleLbl="conFgAcc1" presStyleIdx="1" presStyleCnt="3">
        <dgm:presLayoutVars>
          <dgm:bulletEnabled val="1"/>
        </dgm:presLayoutVars>
      </dgm:prSet>
      <dgm:spPr/>
      <dgm:t>
        <a:bodyPr/>
        <a:lstStyle/>
        <a:p>
          <a:endParaRPr lang="en-US"/>
        </a:p>
      </dgm:t>
    </dgm:pt>
    <dgm:pt modelId="{DD33EB10-CAD2-4457-BC9A-C394744181EC}" type="pres">
      <dgm:prSet presAssocID="{2DDB83EB-E140-4765-BD27-BB676C93217A}" presName="spaceBetweenRectangles" presStyleCnt="0"/>
      <dgm:spPr/>
    </dgm:pt>
    <dgm:pt modelId="{F37567D1-2C54-4E3E-8E9F-B8FAF75CF48A}" type="pres">
      <dgm:prSet presAssocID="{529204D3-4EB7-47F6-A457-03BE0DD2E341}" presName="parentLin" presStyleCnt="0"/>
      <dgm:spPr/>
    </dgm:pt>
    <dgm:pt modelId="{7DF22FE0-D31F-4385-83F7-375F45E2E0CB}" type="pres">
      <dgm:prSet presAssocID="{529204D3-4EB7-47F6-A457-03BE0DD2E341}" presName="parentLeftMargin" presStyleLbl="node1" presStyleIdx="1" presStyleCnt="3"/>
      <dgm:spPr/>
      <dgm:t>
        <a:bodyPr/>
        <a:lstStyle/>
        <a:p>
          <a:endParaRPr lang="en-US"/>
        </a:p>
      </dgm:t>
    </dgm:pt>
    <dgm:pt modelId="{931C27FC-4F2A-45E3-821E-FC96512AED7F}" type="pres">
      <dgm:prSet presAssocID="{529204D3-4EB7-47F6-A457-03BE0DD2E341}" presName="parentText" presStyleLbl="node1" presStyleIdx="2" presStyleCnt="3" custScaleX="129101" custLinFactNeighborX="-25926" custLinFactNeighborY="-10544">
        <dgm:presLayoutVars>
          <dgm:chMax val="0"/>
          <dgm:bulletEnabled val="1"/>
        </dgm:presLayoutVars>
      </dgm:prSet>
      <dgm:spPr/>
      <dgm:t>
        <a:bodyPr/>
        <a:lstStyle/>
        <a:p>
          <a:endParaRPr lang="en-US"/>
        </a:p>
      </dgm:t>
    </dgm:pt>
    <dgm:pt modelId="{E5C04E3C-AD16-43D5-8DCC-3D969B764355}" type="pres">
      <dgm:prSet presAssocID="{529204D3-4EB7-47F6-A457-03BE0DD2E341}" presName="negativeSpace" presStyleCnt="0"/>
      <dgm:spPr/>
    </dgm:pt>
    <dgm:pt modelId="{161AFC90-99A4-43C8-BEC4-71638276D2FA}" type="pres">
      <dgm:prSet presAssocID="{529204D3-4EB7-47F6-A457-03BE0DD2E341}" presName="childText" presStyleLbl="conFgAcc1" presStyleIdx="2" presStyleCnt="3">
        <dgm:presLayoutVars>
          <dgm:bulletEnabled val="1"/>
        </dgm:presLayoutVars>
      </dgm:prSet>
      <dgm:spPr/>
    </dgm:pt>
  </dgm:ptLst>
  <dgm:cxnLst>
    <dgm:cxn modelId="{805DBED7-B225-4F13-A0CC-85A94CC6D211}" srcId="{A89196F7-660A-45D2-A63B-B868FFADF14A}" destId="{E9A24B0F-122C-447C-828B-6E14F2D46424}" srcOrd="1" destOrd="0" parTransId="{400727CA-0BDE-435B-BCEC-F0142BC2B5B9}" sibTransId="{2DDB83EB-E140-4765-BD27-BB676C93217A}"/>
    <dgm:cxn modelId="{29D81D52-D2AB-44DE-BD63-BDA0E2E483B1}" srcId="{A89196F7-660A-45D2-A63B-B868FFADF14A}" destId="{47765002-C26B-40CD-924B-79667ACCDABE}" srcOrd="0" destOrd="0" parTransId="{171627E1-C91B-43FB-8079-6BF8884F4807}" sibTransId="{04442999-DAA2-4613-AD43-DF34C7B927D0}"/>
    <dgm:cxn modelId="{C06ABB71-94A7-4D7C-B426-AEEFC9A84A61}" type="presOf" srcId="{47765002-C26B-40CD-924B-79667ACCDABE}" destId="{39088889-7484-40A0-BD23-C3A205E741E4}" srcOrd="1" destOrd="0" presId="urn:microsoft.com/office/officeart/2005/8/layout/list1"/>
    <dgm:cxn modelId="{DAEDAACD-C7FF-4F87-BE8F-3D6AD3259A67}" type="presOf" srcId="{E9A24B0F-122C-447C-828B-6E14F2D46424}" destId="{21402A35-CEEE-432C-99E9-F25D74733D44}" srcOrd="0" destOrd="0" presId="urn:microsoft.com/office/officeart/2005/8/layout/list1"/>
    <dgm:cxn modelId="{C296D843-1A08-452B-BF15-313F42A41797}" type="presOf" srcId="{529204D3-4EB7-47F6-A457-03BE0DD2E341}" destId="{7DF22FE0-D31F-4385-83F7-375F45E2E0CB}" srcOrd="0" destOrd="0" presId="urn:microsoft.com/office/officeart/2005/8/layout/list1"/>
    <dgm:cxn modelId="{ED9AD1A9-F161-48DC-B694-A350E30C5CB4}" type="presOf" srcId="{47765002-C26B-40CD-924B-79667ACCDABE}" destId="{5D638FFC-C825-4C0A-BE63-25438CFFBC56}" srcOrd="0" destOrd="0" presId="urn:microsoft.com/office/officeart/2005/8/layout/list1"/>
    <dgm:cxn modelId="{222E09B5-8ED0-4E3B-B436-F7109801A365}" srcId="{A89196F7-660A-45D2-A63B-B868FFADF14A}" destId="{529204D3-4EB7-47F6-A457-03BE0DD2E341}" srcOrd="2" destOrd="0" parTransId="{8839F15F-247A-4173-82B8-A4E960C2E31A}" sibTransId="{516CA9CE-F477-45FF-B9F8-B3FE7D05A21D}"/>
    <dgm:cxn modelId="{9D4A2F63-C2FC-42B5-8196-32FD63422953}" type="presOf" srcId="{529204D3-4EB7-47F6-A457-03BE0DD2E341}" destId="{931C27FC-4F2A-45E3-821E-FC96512AED7F}" srcOrd="1" destOrd="0" presId="urn:microsoft.com/office/officeart/2005/8/layout/list1"/>
    <dgm:cxn modelId="{A9E6A8F8-06D4-4655-880B-9910A1003D19}" type="presOf" srcId="{E9A24B0F-122C-447C-828B-6E14F2D46424}" destId="{C22B8480-7C5E-417A-88EF-F66231AA0C44}" srcOrd="1" destOrd="0" presId="urn:microsoft.com/office/officeart/2005/8/layout/list1"/>
    <dgm:cxn modelId="{A3DF4D03-F334-4A99-8AD4-D15177598D26}" type="presOf" srcId="{A89196F7-660A-45D2-A63B-B868FFADF14A}" destId="{1643CF19-813E-4E47-862D-EDDB769625BA}" srcOrd="0" destOrd="0" presId="urn:microsoft.com/office/officeart/2005/8/layout/list1"/>
    <dgm:cxn modelId="{1F57D3C2-AD16-4BCA-A1B3-239DED3506E8}" type="presParOf" srcId="{1643CF19-813E-4E47-862D-EDDB769625BA}" destId="{4BAD03AC-1F38-44C9-9543-FDDD590B475C}" srcOrd="0" destOrd="0" presId="urn:microsoft.com/office/officeart/2005/8/layout/list1"/>
    <dgm:cxn modelId="{EE928176-A3C1-4064-BA75-C866854AACAA}" type="presParOf" srcId="{4BAD03AC-1F38-44C9-9543-FDDD590B475C}" destId="{5D638FFC-C825-4C0A-BE63-25438CFFBC56}" srcOrd="0" destOrd="0" presId="urn:microsoft.com/office/officeart/2005/8/layout/list1"/>
    <dgm:cxn modelId="{8FD6902B-E1D1-40A8-9AC4-3DCE3EFD3F04}" type="presParOf" srcId="{4BAD03AC-1F38-44C9-9543-FDDD590B475C}" destId="{39088889-7484-40A0-BD23-C3A205E741E4}" srcOrd="1" destOrd="0" presId="urn:microsoft.com/office/officeart/2005/8/layout/list1"/>
    <dgm:cxn modelId="{FF85728E-9C12-49E7-91BA-EF2E079B816A}" type="presParOf" srcId="{1643CF19-813E-4E47-862D-EDDB769625BA}" destId="{DFC63371-1D23-4D32-9AD3-AF591250F357}" srcOrd="1" destOrd="0" presId="urn:microsoft.com/office/officeart/2005/8/layout/list1"/>
    <dgm:cxn modelId="{E56AED0F-B31F-45BD-8305-7CF01CB79DE4}" type="presParOf" srcId="{1643CF19-813E-4E47-862D-EDDB769625BA}" destId="{D13CF261-7B3A-4793-909A-2118719AFB39}" srcOrd="2" destOrd="0" presId="urn:microsoft.com/office/officeart/2005/8/layout/list1"/>
    <dgm:cxn modelId="{F0249F91-2020-4E07-B6BB-04F59F72E11F}" type="presParOf" srcId="{1643CF19-813E-4E47-862D-EDDB769625BA}" destId="{6417738D-77A2-4D8A-B51F-A458BE48DD6B}" srcOrd="3" destOrd="0" presId="urn:microsoft.com/office/officeart/2005/8/layout/list1"/>
    <dgm:cxn modelId="{A2BAACE3-7619-4D75-BF5D-FC6CEE56CBFA}" type="presParOf" srcId="{1643CF19-813E-4E47-862D-EDDB769625BA}" destId="{3AED6EBB-B3C4-4E2B-B01A-6ECE0DE1E6D0}" srcOrd="4" destOrd="0" presId="urn:microsoft.com/office/officeart/2005/8/layout/list1"/>
    <dgm:cxn modelId="{BC086BCB-4AE9-4CFA-B861-709E787242AA}" type="presParOf" srcId="{3AED6EBB-B3C4-4E2B-B01A-6ECE0DE1E6D0}" destId="{21402A35-CEEE-432C-99E9-F25D74733D44}" srcOrd="0" destOrd="0" presId="urn:microsoft.com/office/officeart/2005/8/layout/list1"/>
    <dgm:cxn modelId="{21BE8C9D-F435-45DC-9CF0-AF295765EEB6}" type="presParOf" srcId="{3AED6EBB-B3C4-4E2B-B01A-6ECE0DE1E6D0}" destId="{C22B8480-7C5E-417A-88EF-F66231AA0C44}" srcOrd="1" destOrd="0" presId="urn:microsoft.com/office/officeart/2005/8/layout/list1"/>
    <dgm:cxn modelId="{A90C7828-BBC7-4ED8-A214-6186468266CD}" type="presParOf" srcId="{1643CF19-813E-4E47-862D-EDDB769625BA}" destId="{096B1AD3-40AA-4CA9-B9E4-D68F30B18C0B}" srcOrd="5" destOrd="0" presId="urn:microsoft.com/office/officeart/2005/8/layout/list1"/>
    <dgm:cxn modelId="{30733E91-708F-4C37-9934-6E786676340D}" type="presParOf" srcId="{1643CF19-813E-4E47-862D-EDDB769625BA}" destId="{247D1B13-360E-4C60-B42E-49B92BAA3F60}" srcOrd="6" destOrd="0" presId="urn:microsoft.com/office/officeart/2005/8/layout/list1"/>
    <dgm:cxn modelId="{14FFCE89-B4AC-4F71-9717-5F97C197EF9A}" type="presParOf" srcId="{1643CF19-813E-4E47-862D-EDDB769625BA}" destId="{DD33EB10-CAD2-4457-BC9A-C394744181EC}" srcOrd="7" destOrd="0" presId="urn:microsoft.com/office/officeart/2005/8/layout/list1"/>
    <dgm:cxn modelId="{2E529377-B14F-40B6-94D5-0639D6A309C9}" type="presParOf" srcId="{1643CF19-813E-4E47-862D-EDDB769625BA}" destId="{F37567D1-2C54-4E3E-8E9F-B8FAF75CF48A}" srcOrd="8" destOrd="0" presId="urn:microsoft.com/office/officeart/2005/8/layout/list1"/>
    <dgm:cxn modelId="{53311A79-28D4-4A60-AAD2-45CFB6F326A3}" type="presParOf" srcId="{F37567D1-2C54-4E3E-8E9F-B8FAF75CF48A}" destId="{7DF22FE0-D31F-4385-83F7-375F45E2E0CB}" srcOrd="0" destOrd="0" presId="urn:microsoft.com/office/officeart/2005/8/layout/list1"/>
    <dgm:cxn modelId="{F5C37AFC-06D5-45B7-9879-1BF14FD37269}" type="presParOf" srcId="{F37567D1-2C54-4E3E-8E9F-B8FAF75CF48A}" destId="{931C27FC-4F2A-45E3-821E-FC96512AED7F}" srcOrd="1" destOrd="0" presId="urn:microsoft.com/office/officeart/2005/8/layout/list1"/>
    <dgm:cxn modelId="{5FA146E7-FEE9-4CE6-8C89-A2C89A430D0E}" type="presParOf" srcId="{1643CF19-813E-4E47-862D-EDDB769625BA}" destId="{E5C04E3C-AD16-43D5-8DCC-3D969B764355}" srcOrd="9" destOrd="0" presId="urn:microsoft.com/office/officeart/2005/8/layout/list1"/>
    <dgm:cxn modelId="{A6BC92E6-8E39-48F0-95DB-51216D34CED9}" type="presParOf" srcId="{1643CF19-813E-4E47-862D-EDDB769625BA}" destId="{161AFC90-99A4-43C8-BEC4-71638276D2FA}"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3CF261-7B3A-4793-909A-2118719AFB39}">
      <dsp:nvSpPr>
        <dsp:cNvPr id="0" name=""/>
        <dsp:cNvSpPr/>
      </dsp:nvSpPr>
      <dsp:spPr>
        <a:xfrm>
          <a:off x="0" y="474333"/>
          <a:ext cx="8229600" cy="730800"/>
        </a:xfrm>
        <a:prstGeom prst="rect">
          <a:avLst/>
        </a:prstGeom>
        <a:solidFill>
          <a:schemeClr val="lt1">
            <a:alpha val="90000"/>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088889-7484-40A0-BD23-C3A205E741E4}">
      <dsp:nvSpPr>
        <dsp:cNvPr id="0" name=""/>
        <dsp:cNvSpPr/>
      </dsp:nvSpPr>
      <dsp:spPr>
        <a:xfrm>
          <a:off x="307807" y="56327"/>
          <a:ext cx="7439278" cy="856080"/>
        </a:xfrm>
        <a:prstGeom prst="roundRect">
          <a:avLst/>
        </a:prstGeom>
        <a:solidFill>
          <a:schemeClr val="tx2">
            <a:lumMod val="5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066800">
            <a:lnSpc>
              <a:spcPct val="90000"/>
            </a:lnSpc>
            <a:spcBef>
              <a:spcPct val="0"/>
            </a:spcBef>
            <a:spcAft>
              <a:spcPct val="35000"/>
            </a:spcAft>
          </a:pPr>
          <a:r>
            <a:rPr lang="fa-IR" sz="2400" kern="1200" dirty="0" smtClean="0">
              <a:solidFill>
                <a:schemeClr val="accent4">
                  <a:lumMod val="50000"/>
                </a:schemeClr>
              </a:solidFill>
            </a:rPr>
            <a:t> شرکتهایی که بدنبال رهبری قیمت تمام شده هستند،ممکن است به علت توجه زیادبه هزینه،موفق به شناسایی کالاها یا تغییرات بازاریابی نشوند.</a:t>
          </a:r>
          <a:endParaRPr lang="en-US" sz="2400" kern="1200" dirty="0">
            <a:solidFill>
              <a:schemeClr val="accent4">
                <a:lumMod val="50000"/>
              </a:schemeClr>
            </a:solidFill>
          </a:endParaRPr>
        </a:p>
      </dsp:txBody>
      <dsp:txXfrm>
        <a:off x="349597" y="98117"/>
        <a:ext cx="7355698" cy="772500"/>
      </dsp:txXfrm>
    </dsp:sp>
    <dsp:sp modelId="{247D1B13-360E-4C60-B42E-49B92BAA3F60}">
      <dsp:nvSpPr>
        <dsp:cNvPr id="0" name=""/>
        <dsp:cNvSpPr/>
      </dsp:nvSpPr>
      <dsp:spPr>
        <a:xfrm>
          <a:off x="0" y="2479466"/>
          <a:ext cx="8229600" cy="730800"/>
        </a:xfrm>
        <a:prstGeom prst="rect">
          <a:avLst/>
        </a:prstGeom>
        <a:solidFill>
          <a:schemeClr val="lt1">
            <a:alpha val="90000"/>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2B8480-7C5E-417A-88EF-F66231AA0C44}">
      <dsp:nvSpPr>
        <dsp:cNvPr id="0" name=""/>
        <dsp:cNvSpPr/>
      </dsp:nvSpPr>
      <dsp:spPr>
        <a:xfrm>
          <a:off x="304799" y="1295404"/>
          <a:ext cx="7455062" cy="1545772"/>
        </a:xfrm>
        <a:prstGeom prst="roundRect">
          <a:avLst/>
        </a:prstGeom>
        <a:solidFill>
          <a:schemeClr val="tx2">
            <a:lumMod val="5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1066800">
            <a:lnSpc>
              <a:spcPct val="90000"/>
            </a:lnSpc>
            <a:spcBef>
              <a:spcPct val="0"/>
            </a:spcBef>
            <a:spcAft>
              <a:spcPct val="35000"/>
            </a:spcAft>
          </a:pPr>
          <a:r>
            <a:rPr lang="fa-IR" sz="2400" b="0" kern="1200" dirty="0" smtClean="0">
              <a:solidFill>
                <a:schemeClr val="accent4">
                  <a:lumMod val="50000"/>
                </a:schemeClr>
              </a:solidFill>
            </a:rPr>
            <a:t>شرکتها،خطرایجادسرمایه گذاریهای بزرگ درکارخانه یا تجهیزات  را فقط برای اینکه پیشرفتهای تکنولوژیکی آنها،کالای رقبارامتروک واز رده خارج نماید،می پذیرد.این سرمایه گذاریهای بزرگ آنهارابه انطباق باتغییراتی که باتکنولوژیهای آنهاسازگارنیست ، بی میل می سازد.</a:t>
          </a:r>
          <a:endParaRPr lang="en-US" sz="2400" b="0" kern="1200" dirty="0">
            <a:solidFill>
              <a:schemeClr val="accent4">
                <a:lumMod val="50000"/>
              </a:schemeClr>
            </a:solidFill>
          </a:endParaRPr>
        </a:p>
      </dsp:txBody>
      <dsp:txXfrm>
        <a:off x="380257" y="1370862"/>
        <a:ext cx="7304146" cy="1394856"/>
      </dsp:txXfrm>
    </dsp:sp>
    <dsp:sp modelId="{161AFC90-99A4-43C8-BEC4-71638276D2FA}">
      <dsp:nvSpPr>
        <dsp:cNvPr id="0" name=""/>
        <dsp:cNvSpPr/>
      </dsp:nvSpPr>
      <dsp:spPr>
        <a:xfrm>
          <a:off x="0" y="3794906"/>
          <a:ext cx="8229600" cy="730800"/>
        </a:xfrm>
        <a:prstGeom prst="rect">
          <a:avLst/>
        </a:prstGeom>
        <a:solidFill>
          <a:schemeClr val="lt1">
            <a:alpha val="90000"/>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1C27FC-4F2A-45E3-821E-FC96512AED7F}">
      <dsp:nvSpPr>
        <dsp:cNvPr id="0" name=""/>
        <dsp:cNvSpPr/>
      </dsp:nvSpPr>
      <dsp:spPr>
        <a:xfrm>
          <a:off x="304799" y="3276601"/>
          <a:ext cx="7437147" cy="856080"/>
        </a:xfrm>
        <a:prstGeom prst="roundRect">
          <a:avLst/>
        </a:prstGeom>
        <a:solidFill>
          <a:schemeClr val="tx2">
            <a:lumMod val="5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1066800">
            <a:lnSpc>
              <a:spcPct val="90000"/>
            </a:lnSpc>
            <a:spcBef>
              <a:spcPct val="0"/>
            </a:spcBef>
            <a:spcAft>
              <a:spcPct val="35000"/>
            </a:spcAft>
          </a:pPr>
          <a:r>
            <a:rPr lang="fa-IR" sz="2400" kern="1200" dirty="0" smtClean="0">
              <a:solidFill>
                <a:schemeClr val="accent4">
                  <a:lumMod val="50000"/>
                </a:schemeClr>
              </a:solidFill>
            </a:rPr>
            <a:t>تلاش برای دست یافتن به هزینه های پایین ، ممکن است به بیراهه رود.</a:t>
          </a:r>
          <a:endParaRPr lang="en-US" sz="2400" kern="1200" dirty="0">
            <a:solidFill>
              <a:schemeClr val="accent4">
                <a:lumMod val="50000"/>
              </a:schemeClr>
            </a:solidFill>
          </a:endParaRPr>
        </a:p>
      </dsp:txBody>
      <dsp:txXfrm>
        <a:off x="346589" y="3318391"/>
        <a:ext cx="7353567" cy="77250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9046356B-3453-4C2D-8549-27546619574E}" type="datetimeFigureOut">
              <a:rPr lang="en-US" smtClean="0"/>
              <a:pPr/>
              <a:t>4/13/2016</a:t>
            </a:fld>
            <a:endParaRPr lang="en-US"/>
          </a:p>
        </p:txBody>
      </p:sp>
      <p:sp>
        <p:nvSpPr>
          <p:cNvPr id="16" name="Slide Number Placeholder 15"/>
          <p:cNvSpPr>
            <a:spLocks noGrp="1"/>
          </p:cNvSpPr>
          <p:nvPr>
            <p:ph type="sldNum" sz="quarter" idx="11"/>
          </p:nvPr>
        </p:nvSpPr>
        <p:spPr/>
        <p:txBody>
          <a:bodyPr/>
          <a:lstStyle/>
          <a:p>
            <a:fld id="{5D3EE44A-BFFA-47AD-8814-D16B775E2055}"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46356B-3453-4C2D-8549-27546619574E}" type="datetimeFigureOut">
              <a:rPr lang="en-US" smtClean="0"/>
              <a:pPr/>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EE44A-BFFA-47AD-8814-D16B775E205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46356B-3453-4C2D-8549-27546619574E}" type="datetimeFigureOut">
              <a:rPr lang="en-US" smtClean="0"/>
              <a:pPr/>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EE44A-BFFA-47AD-8814-D16B775E205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9046356B-3453-4C2D-8549-27546619574E}" type="datetimeFigureOut">
              <a:rPr lang="en-US" smtClean="0"/>
              <a:pPr/>
              <a:t>4/13/2016</a:t>
            </a:fld>
            <a:endParaRPr lang="en-US"/>
          </a:p>
        </p:txBody>
      </p:sp>
      <p:sp>
        <p:nvSpPr>
          <p:cNvPr id="15" name="Slide Number Placeholder 14"/>
          <p:cNvSpPr>
            <a:spLocks noGrp="1"/>
          </p:cNvSpPr>
          <p:nvPr>
            <p:ph type="sldNum" sz="quarter" idx="15"/>
          </p:nvPr>
        </p:nvSpPr>
        <p:spPr/>
        <p:txBody>
          <a:bodyPr/>
          <a:lstStyle>
            <a:lvl1pPr algn="ctr">
              <a:defRPr/>
            </a:lvl1pPr>
          </a:lstStyle>
          <a:p>
            <a:fld id="{5D3EE44A-BFFA-47AD-8814-D16B775E2055}"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046356B-3453-4C2D-8549-27546619574E}" type="datetimeFigureOut">
              <a:rPr lang="en-US" smtClean="0"/>
              <a:pPr/>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EE44A-BFFA-47AD-8814-D16B775E2055}"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046356B-3453-4C2D-8549-27546619574E}" type="datetimeFigureOut">
              <a:rPr lang="en-US" smtClean="0"/>
              <a:pPr/>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3EE44A-BFFA-47AD-8814-D16B775E2055}"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5D3EE44A-BFFA-47AD-8814-D16B775E2055}"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9046356B-3453-4C2D-8549-27546619574E}" type="datetimeFigureOut">
              <a:rPr lang="en-US" smtClean="0"/>
              <a:pPr/>
              <a:t>4/13/2016</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046356B-3453-4C2D-8549-27546619574E}" type="datetimeFigureOut">
              <a:rPr lang="en-US" smtClean="0"/>
              <a:pPr/>
              <a:t>4/13/2016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3EE44A-BFFA-47AD-8814-D16B775E2055}"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46356B-3453-4C2D-8549-27546619574E}" type="datetimeFigureOut">
              <a:rPr lang="en-US" smtClean="0"/>
              <a:pPr/>
              <a:t>4/13/2016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3EE44A-BFFA-47AD-8814-D16B775E205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9046356B-3453-4C2D-8549-27546619574E}" type="datetimeFigureOut">
              <a:rPr lang="en-US" smtClean="0"/>
              <a:pPr/>
              <a:t>4/13/2016</a:t>
            </a:fld>
            <a:endParaRPr lang="en-US"/>
          </a:p>
        </p:txBody>
      </p:sp>
      <p:sp>
        <p:nvSpPr>
          <p:cNvPr id="9" name="Slide Number Placeholder 8"/>
          <p:cNvSpPr>
            <a:spLocks noGrp="1"/>
          </p:cNvSpPr>
          <p:nvPr>
            <p:ph type="sldNum" sz="quarter" idx="15"/>
          </p:nvPr>
        </p:nvSpPr>
        <p:spPr/>
        <p:txBody>
          <a:bodyPr/>
          <a:lstStyle/>
          <a:p>
            <a:fld id="{5D3EE44A-BFFA-47AD-8814-D16B775E2055}"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9046356B-3453-4C2D-8549-27546619574E}" type="datetimeFigureOut">
              <a:rPr lang="en-US" smtClean="0"/>
              <a:pPr/>
              <a:t>4/13/2016</a:t>
            </a:fld>
            <a:endParaRPr lang="en-US"/>
          </a:p>
        </p:txBody>
      </p:sp>
      <p:sp>
        <p:nvSpPr>
          <p:cNvPr id="9" name="Slide Number Placeholder 8"/>
          <p:cNvSpPr>
            <a:spLocks noGrp="1"/>
          </p:cNvSpPr>
          <p:nvPr>
            <p:ph type="sldNum" sz="quarter" idx="11"/>
          </p:nvPr>
        </p:nvSpPr>
        <p:spPr/>
        <p:txBody>
          <a:bodyPr/>
          <a:lstStyle/>
          <a:p>
            <a:fld id="{5D3EE44A-BFFA-47AD-8814-D16B775E2055}"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046356B-3453-4C2D-8549-27546619574E}" type="datetimeFigureOut">
              <a:rPr lang="en-US" smtClean="0"/>
              <a:pPr/>
              <a:t>4/13/2016</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D3EE44A-BFFA-47AD-8814-D16B775E2055}"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447800"/>
            <a:ext cx="8305800" cy="5562600"/>
          </a:xfrm>
        </p:spPr>
        <p:txBody>
          <a:bodyPr/>
          <a:lstStyle/>
          <a:p>
            <a:r>
              <a:rPr lang="fa-IR" sz="4400" b="1" dirty="0" smtClean="0">
                <a:solidFill>
                  <a:schemeClr val="tx1">
                    <a:lumMod val="95000"/>
                  </a:schemeClr>
                </a:solidFill>
                <a:latin typeface="Arial" pitchFamily="34" charset="0"/>
                <a:cs typeface="+mj-cs"/>
              </a:rPr>
              <a:t>کتاب مدیریت استراتژیک </a:t>
            </a:r>
          </a:p>
          <a:p>
            <a:r>
              <a:rPr lang="fa-IR" sz="2000" b="1" dirty="0" smtClean="0">
                <a:solidFill>
                  <a:schemeClr val="tx1">
                    <a:lumMod val="95000"/>
                  </a:schemeClr>
                </a:solidFill>
                <a:latin typeface="Arial" pitchFamily="34" charset="0"/>
                <a:cs typeface="+mj-cs"/>
              </a:rPr>
              <a:t>جفری هریسون ، کارون جان</a:t>
            </a:r>
            <a:r>
              <a:rPr lang="fa-IR" sz="3200" b="1" dirty="0" smtClean="0">
                <a:solidFill>
                  <a:schemeClr val="tx1">
                    <a:lumMod val="95000"/>
                  </a:schemeClr>
                </a:solidFill>
                <a:latin typeface="Arial" pitchFamily="34" charset="0"/>
                <a:cs typeface="+mj-cs"/>
              </a:rPr>
              <a:t> </a:t>
            </a:r>
          </a:p>
          <a:p>
            <a:endParaRPr lang="fa-IR" sz="3200" b="1" dirty="0" smtClean="0">
              <a:solidFill>
                <a:schemeClr val="tx1">
                  <a:lumMod val="95000"/>
                </a:schemeClr>
              </a:solidFill>
              <a:latin typeface="Arial" pitchFamily="34" charset="0"/>
              <a:cs typeface="+mj-cs"/>
            </a:endParaRPr>
          </a:p>
          <a:p>
            <a:endParaRPr lang="fa-IR" sz="3200" b="1" dirty="0" smtClean="0">
              <a:solidFill>
                <a:schemeClr val="tx1">
                  <a:lumMod val="95000"/>
                </a:schemeClr>
              </a:solidFill>
              <a:latin typeface="Arial" pitchFamily="34" charset="0"/>
              <a:cs typeface="+mj-cs"/>
            </a:endParaRPr>
          </a:p>
          <a:p>
            <a:r>
              <a:rPr lang="fa-IR" sz="7200" b="1" dirty="0" smtClean="0">
                <a:solidFill>
                  <a:schemeClr val="tx1">
                    <a:lumMod val="95000"/>
                  </a:schemeClr>
                </a:solidFill>
                <a:latin typeface="Arial" pitchFamily="34" charset="0"/>
                <a:cs typeface="+mj-cs"/>
              </a:rPr>
              <a:t>استراتژی سطح بازرگانی</a:t>
            </a:r>
          </a:p>
          <a:p>
            <a:r>
              <a:rPr lang="fa-IR" sz="3200" b="1" dirty="0" smtClean="0">
                <a:solidFill>
                  <a:schemeClr val="tx1">
                    <a:lumMod val="95000"/>
                  </a:schemeClr>
                </a:solidFill>
                <a:latin typeface="Arial" pitchFamily="34" charset="0"/>
                <a:cs typeface="+mj-cs"/>
              </a:rPr>
              <a:t>دانشجویان : مریم عباسی </a:t>
            </a:r>
          </a:p>
          <a:p>
            <a:r>
              <a:rPr lang="fa-IR" sz="3200" b="1" dirty="0" smtClean="0">
                <a:solidFill>
                  <a:schemeClr val="tx1">
                    <a:lumMod val="95000"/>
                  </a:schemeClr>
                </a:solidFill>
                <a:latin typeface="Arial" pitchFamily="34" charset="0"/>
                <a:cs typeface="+mj-cs"/>
              </a:rPr>
              <a:t>                  مهرتاش ژیان </a:t>
            </a:r>
          </a:p>
          <a:p>
            <a:r>
              <a:rPr lang="fa-IR" sz="3200" b="1" dirty="0" smtClean="0">
                <a:solidFill>
                  <a:schemeClr val="tx1">
                    <a:lumMod val="95000"/>
                  </a:schemeClr>
                </a:solidFill>
                <a:latin typeface="Arial" pitchFamily="34" charset="0"/>
                <a:cs typeface="+mj-cs"/>
              </a:rPr>
              <a:t>                                      عظیمی               </a:t>
            </a:r>
            <a:r>
              <a:rPr lang="fa-IR" sz="1800" b="1" dirty="0" smtClean="0">
                <a:solidFill>
                  <a:schemeClr val="tx1">
                    <a:lumMod val="95000"/>
                  </a:schemeClr>
                </a:solidFill>
                <a:latin typeface="Arial" pitchFamily="34" charset="0"/>
                <a:cs typeface="+mj-cs"/>
              </a:rPr>
              <a:t>فروردین 95</a:t>
            </a:r>
            <a:endParaRPr lang="en-US" sz="1800" b="1" dirty="0">
              <a:solidFill>
                <a:schemeClr val="tx1">
                  <a:lumMod val="95000"/>
                </a:schemeClr>
              </a:solidFill>
              <a:latin typeface="Arial" pitchFamily="34" charset="0"/>
              <a:cs typeface="+mj-cs"/>
            </a:endParaRPr>
          </a:p>
        </p:txBody>
      </p:sp>
      <p:sp>
        <p:nvSpPr>
          <p:cNvPr id="2" name="Title 1"/>
          <p:cNvSpPr>
            <a:spLocks noGrp="1"/>
          </p:cNvSpPr>
          <p:nvPr>
            <p:ph type="ctrTitle"/>
          </p:nvPr>
        </p:nvSpPr>
        <p:spPr>
          <a:xfrm>
            <a:off x="457200" y="304800"/>
            <a:ext cx="8305800" cy="1066800"/>
          </a:xfrm>
        </p:spPr>
        <p:txBody>
          <a:bodyPr/>
          <a:lstStyle/>
          <a:p>
            <a:pPr algn="r"/>
            <a:r>
              <a:rPr lang="fa-IR" sz="6000" b="1" dirty="0" smtClean="0">
                <a:cs typeface="+mn-cs"/>
              </a:rPr>
              <a:t>فصل پنجم </a:t>
            </a:r>
            <a:endParaRPr lang="en-US" sz="6000" b="1" dirty="0">
              <a:cs typeface="+mn-cs"/>
            </a:endParaRPr>
          </a:p>
        </p:txBody>
      </p:sp>
    </p:spTree>
  </p:cSld>
  <p:clrMapOvr>
    <a:masterClrMapping/>
  </p:clrMapOvr>
  <p:transition spd="slow">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524000"/>
            <a:ext cx="8915400" cy="4572000"/>
          </a:xfrm>
        </p:spPr>
        <p:txBody>
          <a:bodyPr>
            <a:normAutofit lnSpcReduction="10000"/>
          </a:bodyPr>
          <a:lstStyle/>
          <a:p>
            <a:pPr algn="r">
              <a:buNone/>
            </a:pPr>
            <a:r>
              <a:rPr lang="fa-IR" u="sng" dirty="0" smtClean="0"/>
              <a:t>پورتر</a:t>
            </a:r>
            <a:r>
              <a:rPr lang="fa-IR" dirty="0" smtClean="0"/>
              <a:t>اعتقادداشت شرکتها با استفاده از دو روش به دنبال مزیت رقابتی می باشند</a:t>
            </a:r>
          </a:p>
          <a:p>
            <a:pPr algn="r">
              <a:buNone/>
            </a:pPr>
            <a:endParaRPr lang="fa-IR" dirty="0" smtClean="0"/>
          </a:p>
          <a:p>
            <a:pPr algn="r">
              <a:buNone/>
            </a:pPr>
            <a:r>
              <a:rPr lang="fa-IR" dirty="0" smtClean="0"/>
              <a:t>* ایجادتمایز در کالاها وخدمات نسبت به سایر رقبا</a:t>
            </a:r>
          </a:p>
          <a:p>
            <a:pPr algn="r">
              <a:buNone/>
            </a:pPr>
            <a:r>
              <a:rPr lang="fa-IR" dirty="0" smtClean="0"/>
              <a:t>*ایجاد قیمت پائین ترنسبت به سایر رقبا با رعایت استاندارد</a:t>
            </a:r>
          </a:p>
          <a:p>
            <a:pPr algn="r">
              <a:buNone/>
            </a:pPr>
            <a:endParaRPr lang="fa-IR" dirty="0" smtClean="0"/>
          </a:p>
          <a:p>
            <a:pPr algn="r">
              <a:buNone/>
            </a:pPr>
            <a:r>
              <a:rPr lang="fa-IR" dirty="0" smtClean="0"/>
              <a:t>پورتراین دواصل مزیت رقابتی رابااستراتژیهای کلی مثل:</a:t>
            </a:r>
            <a:r>
              <a:rPr lang="fa-IR" u="sng" dirty="0" smtClean="0"/>
              <a:t>رهبری قیمت تمام شده</a:t>
            </a:r>
            <a:r>
              <a:rPr lang="fa-IR" dirty="0" smtClean="0"/>
              <a:t>، </a:t>
            </a:r>
            <a:r>
              <a:rPr lang="fa-IR" u="sng" dirty="0" smtClean="0"/>
              <a:t>تمایز </a:t>
            </a:r>
            <a:r>
              <a:rPr lang="fa-IR" dirty="0" smtClean="0"/>
              <a:t>و </a:t>
            </a:r>
            <a:r>
              <a:rPr lang="fa-IR" u="sng" dirty="0" smtClean="0"/>
              <a:t>تمرکز </a:t>
            </a:r>
            <a:r>
              <a:rPr lang="fa-IR" dirty="0" smtClean="0"/>
              <a:t> تلفیق نمود.</a:t>
            </a:r>
          </a:p>
          <a:p>
            <a:pPr algn="r">
              <a:buNone/>
            </a:pPr>
            <a:endParaRPr lang="fa-IR" u="sng" dirty="0" smtClean="0"/>
          </a:p>
          <a:p>
            <a:pPr algn="r">
              <a:buNone/>
            </a:pPr>
            <a:r>
              <a:rPr lang="fa-IR" u="sng" dirty="0" smtClean="0"/>
              <a:t>تمرکز </a:t>
            </a:r>
            <a:r>
              <a:rPr lang="fa-IR" dirty="0" smtClean="0"/>
              <a:t> خود </a:t>
            </a:r>
            <a:r>
              <a:rPr lang="fa-IR" u="sng" dirty="0" smtClean="0"/>
              <a:t>به تمرکز برهزینه </a:t>
            </a:r>
            <a:r>
              <a:rPr lang="fa-IR" dirty="0" smtClean="0"/>
              <a:t> و </a:t>
            </a:r>
            <a:r>
              <a:rPr lang="fa-IR" u="sng" dirty="0" smtClean="0"/>
              <a:t>تمرکز برتمایز </a:t>
            </a:r>
            <a:r>
              <a:rPr lang="fa-IR" dirty="0" smtClean="0"/>
              <a:t> تقسیم می شود چراکه یک شرکت ازطریق رهبری قیمت تمام شده یا تمایز قادرخواهدبود روی بخش خاصی ازبازار تمرکز نماید.</a:t>
            </a:r>
            <a:endParaRPr lang="en-US" dirty="0"/>
          </a:p>
        </p:txBody>
      </p:sp>
      <p:sp>
        <p:nvSpPr>
          <p:cNvPr id="3" name="Title 2"/>
          <p:cNvSpPr>
            <a:spLocks noGrp="1"/>
          </p:cNvSpPr>
          <p:nvPr>
            <p:ph type="title"/>
          </p:nvPr>
        </p:nvSpPr>
        <p:spPr/>
        <p:txBody>
          <a:bodyPr>
            <a:normAutofit/>
          </a:bodyPr>
          <a:lstStyle/>
          <a:p>
            <a:pPr algn="ctr"/>
            <a:r>
              <a:rPr lang="fa-IR" sz="6000" dirty="0" smtClean="0">
                <a:solidFill>
                  <a:schemeClr val="accent5">
                    <a:lumMod val="60000"/>
                    <a:lumOff val="40000"/>
                  </a:schemeClr>
                </a:solidFill>
              </a:rPr>
              <a:t>استراتژیهای رقابتی</a:t>
            </a:r>
            <a:endParaRPr lang="en-US" sz="6000" dirty="0">
              <a:solidFill>
                <a:schemeClr val="accent5">
                  <a:lumMod val="60000"/>
                  <a:lumOff val="40000"/>
                </a:schemeClr>
              </a:solidFill>
            </a:endParaRPr>
          </a:p>
        </p:txBody>
      </p:sp>
    </p:spTree>
  </p:cSld>
  <p:clrMapOvr>
    <a:masterClrMapping/>
  </p:clrMapOvr>
  <p:transition spd="slow">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fa-IR" dirty="0" smtClean="0"/>
              <a:t>هدف کلان</a:t>
            </a:r>
          </a:p>
          <a:p>
            <a:endParaRPr lang="fa-IR" dirty="0" smtClean="0"/>
          </a:p>
          <a:p>
            <a:endParaRPr lang="fa-IR" dirty="0" smtClean="0"/>
          </a:p>
          <a:p>
            <a:pPr>
              <a:buNone/>
            </a:pPr>
            <a:endParaRPr lang="fa-IR" dirty="0" smtClean="0"/>
          </a:p>
          <a:p>
            <a:pPr>
              <a:buNone/>
            </a:pPr>
            <a:r>
              <a:rPr lang="fa-IR" dirty="0" smtClean="0"/>
              <a:t>محدوده رقابتی</a:t>
            </a:r>
          </a:p>
          <a:p>
            <a:endParaRPr lang="fa-IR" dirty="0" smtClean="0"/>
          </a:p>
          <a:p>
            <a:endParaRPr lang="fa-IR" dirty="0" smtClean="0"/>
          </a:p>
          <a:p>
            <a:pPr>
              <a:buNone/>
            </a:pPr>
            <a:r>
              <a:rPr lang="fa-IR" dirty="0" smtClean="0"/>
              <a:t>هدف خرد</a:t>
            </a:r>
          </a:p>
          <a:p>
            <a:pPr>
              <a:buNone/>
            </a:pPr>
            <a:endParaRPr lang="fa-IR" dirty="0" smtClean="0"/>
          </a:p>
          <a:p>
            <a:pPr algn="r">
              <a:buNone/>
            </a:pPr>
            <a:r>
              <a:rPr lang="fa-IR" dirty="0" smtClean="0"/>
              <a:t>اولویت درمحصول یا خدمت          اثربخشی درهزینه</a:t>
            </a:r>
            <a:endParaRPr lang="en-US" dirty="0"/>
          </a:p>
        </p:txBody>
      </p:sp>
      <p:sp>
        <p:nvSpPr>
          <p:cNvPr id="3" name="Title 2"/>
          <p:cNvSpPr>
            <a:spLocks noGrp="1"/>
          </p:cNvSpPr>
          <p:nvPr>
            <p:ph type="title"/>
          </p:nvPr>
        </p:nvSpPr>
        <p:spPr/>
        <p:txBody>
          <a:bodyPr/>
          <a:lstStyle/>
          <a:p>
            <a:pPr algn="ctr"/>
            <a:r>
              <a:rPr lang="fa-IR" sz="4400" b="1" dirty="0" smtClean="0">
                <a:solidFill>
                  <a:schemeClr val="accent5">
                    <a:lumMod val="40000"/>
                    <a:lumOff val="60000"/>
                  </a:schemeClr>
                </a:solidFill>
              </a:rPr>
              <a:t>استراتژیهای رقابتی سطح بازرگانی</a:t>
            </a:r>
            <a:endParaRPr lang="en-US" dirty="0"/>
          </a:p>
        </p:txBody>
      </p:sp>
      <p:graphicFrame>
        <p:nvGraphicFramePr>
          <p:cNvPr id="4" name="Table 3"/>
          <p:cNvGraphicFramePr>
            <a:graphicFrameLocks noGrp="1"/>
          </p:cNvGraphicFramePr>
          <p:nvPr/>
        </p:nvGraphicFramePr>
        <p:xfrm>
          <a:off x="2438400" y="1600200"/>
          <a:ext cx="6096000" cy="4450080"/>
        </p:xfrm>
        <a:graphic>
          <a:graphicData uri="http://schemas.openxmlformats.org/drawingml/2006/table">
            <a:tbl>
              <a:tblPr firstRow="1" bandRow="1">
                <a:tableStyleId>{5C22544A-7EE6-4342-B048-85BDC9FD1C3A}</a:tableStyleId>
              </a:tblPr>
              <a:tblGrid>
                <a:gridCol w="3048000"/>
                <a:gridCol w="3048000"/>
              </a:tblGrid>
              <a:tr h="1905000">
                <a:tc>
                  <a:txBody>
                    <a:bodyPr/>
                    <a:lstStyle/>
                    <a:p>
                      <a:pPr algn="ctr"/>
                      <a:endParaRPr lang="fa-IR" sz="2800" b="1" dirty="0" smtClean="0">
                        <a:solidFill>
                          <a:schemeClr val="accent5">
                            <a:lumMod val="50000"/>
                          </a:schemeClr>
                        </a:solidFill>
                      </a:endParaRPr>
                    </a:p>
                    <a:p>
                      <a:pPr algn="ctr"/>
                      <a:endParaRPr lang="fa-IR" sz="2800" b="1" dirty="0" smtClean="0">
                        <a:solidFill>
                          <a:schemeClr val="accent5">
                            <a:lumMod val="50000"/>
                          </a:schemeClr>
                        </a:solidFill>
                      </a:endParaRPr>
                    </a:p>
                    <a:p>
                      <a:pPr algn="ctr"/>
                      <a:r>
                        <a:rPr lang="fa-IR" sz="2800" b="1" dirty="0" smtClean="0">
                          <a:solidFill>
                            <a:schemeClr val="accent5">
                              <a:lumMod val="50000"/>
                            </a:schemeClr>
                          </a:solidFill>
                        </a:rPr>
                        <a:t>رهبری قیمت تمام شده</a:t>
                      </a:r>
                      <a:endParaRPr lang="en-US" sz="2800" b="1" dirty="0">
                        <a:solidFill>
                          <a:schemeClr val="accent5">
                            <a:lumMod val="50000"/>
                          </a:schemeClr>
                        </a:solidFill>
                      </a:endParaRPr>
                    </a:p>
                  </a:txBody>
                  <a:tcPr>
                    <a:solidFill>
                      <a:schemeClr val="accent6">
                        <a:lumMod val="60000"/>
                        <a:lumOff val="40000"/>
                      </a:schemeClr>
                    </a:solidFill>
                  </a:tcPr>
                </a:tc>
                <a:tc>
                  <a:txBody>
                    <a:bodyPr/>
                    <a:lstStyle/>
                    <a:p>
                      <a:pPr algn="ctr"/>
                      <a:endParaRPr lang="fa-IR" sz="2800" b="1" dirty="0" smtClean="0">
                        <a:solidFill>
                          <a:schemeClr val="accent5">
                            <a:lumMod val="50000"/>
                          </a:schemeClr>
                        </a:solidFill>
                      </a:endParaRPr>
                    </a:p>
                    <a:p>
                      <a:pPr algn="ctr"/>
                      <a:endParaRPr lang="fa-IR" sz="2800" b="1" dirty="0" smtClean="0">
                        <a:solidFill>
                          <a:schemeClr val="accent5">
                            <a:lumMod val="50000"/>
                          </a:schemeClr>
                        </a:solidFill>
                      </a:endParaRPr>
                    </a:p>
                    <a:p>
                      <a:pPr algn="ctr"/>
                      <a:r>
                        <a:rPr lang="fa-IR" sz="2800" b="1" dirty="0" smtClean="0">
                          <a:solidFill>
                            <a:schemeClr val="accent5">
                              <a:lumMod val="50000"/>
                            </a:schemeClr>
                          </a:solidFill>
                        </a:rPr>
                        <a:t>تمایز</a:t>
                      </a:r>
                    </a:p>
                    <a:p>
                      <a:pPr algn="ctr"/>
                      <a:endParaRPr lang="fa-IR" sz="2800" b="1" dirty="0" smtClean="0">
                        <a:solidFill>
                          <a:schemeClr val="accent5">
                            <a:lumMod val="50000"/>
                          </a:schemeClr>
                        </a:solidFill>
                      </a:endParaRPr>
                    </a:p>
                    <a:p>
                      <a:pPr algn="ctr"/>
                      <a:endParaRPr lang="en-US" sz="2800" b="1" dirty="0">
                        <a:solidFill>
                          <a:schemeClr val="accent5">
                            <a:lumMod val="50000"/>
                          </a:schemeClr>
                        </a:solidFill>
                      </a:endParaRPr>
                    </a:p>
                  </a:txBody>
                  <a:tcPr>
                    <a:solidFill>
                      <a:schemeClr val="accent6">
                        <a:lumMod val="60000"/>
                        <a:lumOff val="40000"/>
                      </a:schemeClr>
                    </a:solidFill>
                  </a:tcPr>
                </a:tc>
              </a:tr>
              <a:tr h="370840">
                <a:tc>
                  <a:txBody>
                    <a:bodyPr/>
                    <a:lstStyle/>
                    <a:p>
                      <a:pPr algn="ctr"/>
                      <a:endParaRPr lang="fa-IR" sz="2800" b="1" dirty="0" smtClean="0">
                        <a:solidFill>
                          <a:schemeClr val="accent5">
                            <a:lumMod val="50000"/>
                          </a:schemeClr>
                        </a:solidFill>
                      </a:endParaRPr>
                    </a:p>
                    <a:p>
                      <a:pPr algn="ctr"/>
                      <a:endParaRPr lang="fa-IR" sz="2800" b="1" dirty="0" smtClean="0">
                        <a:solidFill>
                          <a:schemeClr val="accent5">
                            <a:lumMod val="50000"/>
                          </a:schemeClr>
                        </a:solidFill>
                      </a:endParaRPr>
                    </a:p>
                    <a:p>
                      <a:pPr algn="ctr"/>
                      <a:r>
                        <a:rPr lang="fa-IR" sz="2800" b="1" dirty="0" smtClean="0">
                          <a:solidFill>
                            <a:schemeClr val="accent5">
                              <a:lumMod val="50000"/>
                            </a:schemeClr>
                          </a:solidFill>
                        </a:rPr>
                        <a:t>تمرکز بر هزینه</a:t>
                      </a:r>
                      <a:endParaRPr lang="en-US" sz="2800" b="1" dirty="0">
                        <a:solidFill>
                          <a:schemeClr val="accent5">
                            <a:lumMod val="50000"/>
                          </a:schemeClr>
                        </a:solidFill>
                      </a:endParaRPr>
                    </a:p>
                  </a:txBody>
                  <a:tcPr>
                    <a:solidFill>
                      <a:schemeClr val="accent6">
                        <a:lumMod val="60000"/>
                        <a:lumOff val="40000"/>
                      </a:schemeClr>
                    </a:solidFill>
                  </a:tcPr>
                </a:tc>
                <a:tc>
                  <a:txBody>
                    <a:bodyPr/>
                    <a:lstStyle/>
                    <a:p>
                      <a:pPr algn="ctr"/>
                      <a:endParaRPr lang="fa-IR" sz="2800" b="1" dirty="0" smtClean="0">
                        <a:solidFill>
                          <a:schemeClr val="accent5">
                            <a:lumMod val="50000"/>
                          </a:schemeClr>
                        </a:solidFill>
                      </a:endParaRPr>
                    </a:p>
                    <a:p>
                      <a:pPr algn="ctr"/>
                      <a:endParaRPr lang="fa-IR" sz="2800" b="1" dirty="0" smtClean="0">
                        <a:solidFill>
                          <a:schemeClr val="accent5">
                            <a:lumMod val="50000"/>
                          </a:schemeClr>
                        </a:solidFill>
                      </a:endParaRPr>
                    </a:p>
                    <a:p>
                      <a:pPr algn="ctr"/>
                      <a:r>
                        <a:rPr lang="fa-IR" sz="2800" b="1" dirty="0" smtClean="0">
                          <a:solidFill>
                            <a:schemeClr val="accent5">
                              <a:lumMod val="50000"/>
                            </a:schemeClr>
                          </a:solidFill>
                        </a:rPr>
                        <a:t>تمرکز بر تمایز</a:t>
                      </a:r>
                    </a:p>
                    <a:p>
                      <a:pPr algn="ctr"/>
                      <a:endParaRPr lang="fa-IR" sz="2800" b="1" dirty="0" smtClean="0">
                        <a:solidFill>
                          <a:schemeClr val="accent5">
                            <a:lumMod val="50000"/>
                          </a:schemeClr>
                        </a:solidFill>
                      </a:endParaRPr>
                    </a:p>
                    <a:p>
                      <a:pPr algn="ctr"/>
                      <a:endParaRPr lang="en-US" sz="2800" b="1" dirty="0">
                        <a:solidFill>
                          <a:schemeClr val="accent5">
                            <a:lumMod val="50000"/>
                          </a:schemeClr>
                        </a:solidFill>
                      </a:endParaRPr>
                    </a:p>
                  </a:txBody>
                  <a:tcPr>
                    <a:solidFill>
                      <a:schemeClr val="accent6">
                        <a:lumMod val="60000"/>
                        <a:lumOff val="40000"/>
                      </a:schemeClr>
                    </a:solidFill>
                  </a:tcPr>
                </a:tc>
              </a:tr>
            </a:tbl>
          </a:graphicData>
        </a:graphic>
      </p:graphicFrame>
    </p:spTree>
  </p:cSld>
  <p:clrMapOvr>
    <a:masterClrMapping/>
  </p:clrMapOvr>
  <p:transition spd="slow">
    <p:wheel spokes="3"/>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382000" cy="1219200"/>
          </a:xfrm>
        </p:spPr>
        <p:txBody>
          <a:bodyPr>
            <a:normAutofit fontScale="90000"/>
          </a:bodyPr>
          <a:lstStyle/>
          <a:p>
            <a:pPr algn="ctr"/>
            <a:r>
              <a:rPr lang="fa-IR" sz="4000" b="1" dirty="0" smtClean="0">
                <a:solidFill>
                  <a:schemeClr val="accent5">
                    <a:lumMod val="40000"/>
                    <a:lumOff val="60000"/>
                  </a:schemeClr>
                </a:solidFill>
              </a:rPr>
              <a:t>شرکتهایی که به دنبال استراتژیهای قیمت تمام شده هستند به   طورمعمول یک یاچند عامل را به کار می گیرند.</a:t>
            </a:r>
            <a:endParaRPr lang="en-US" sz="4000" b="1" dirty="0">
              <a:solidFill>
                <a:schemeClr val="accent5">
                  <a:lumMod val="40000"/>
                  <a:lumOff val="60000"/>
                </a:schemeClr>
              </a:solidFill>
            </a:endParaRPr>
          </a:p>
        </p:txBody>
      </p:sp>
      <p:sp>
        <p:nvSpPr>
          <p:cNvPr id="5" name="Content Placeholder 4"/>
          <p:cNvSpPr>
            <a:spLocks noGrp="1"/>
          </p:cNvSpPr>
          <p:nvPr>
            <p:ph idx="1"/>
          </p:nvPr>
        </p:nvSpPr>
        <p:spPr>
          <a:xfrm>
            <a:off x="457200" y="1524000"/>
            <a:ext cx="8229600" cy="5105400"/>
          </a:xfrm>
        </p:spPr>
        <p:txBody>
          <a:bodyPr/>
          <a:lstStyle/>
          <a:p>
            <a:pPr algn="r">
              <a:buNone/>
            </a:pPr>
            <a:r>
              <a:rPr lang="fa-IR" sz="4000" dirty="0" smtClean="0">
                <a:solidFill>
                  <a:schemeClr val="accent5">
                    <a:lumMod val="60000"/>
                    <a:lumOff val="40000"/>
                  </a:schemeClr>
                </a:solidFill>
              </a:rPr>
              <a:t>این عوامل عبارتنداز:</a:t>
            </a:r>
          </a:p>
          <a:p>
            <a:pPr algn="r">
              <a:buNone/>
            </a:pPr>
            <a:endParaRPr lang="en-US" sz="3600" dirty="0" smtClean="0"/>
          </a:p>
        </p:txBody>
      </p:sp>
      <p:sp>
        <p:nvSpPr>
          <p:cNvPr id="4" name="Flowchart: Alternate Process 3"/>
          <p:cNvSpPr/>
          <p:nvPr/>
        </p:nvSpPr>
        <p:spPr>
          <a:xfrm>
            <a:off x="838200" y="5334000"/>
            <a:ext cx="3200400" cy="990600"/>
          </a:xfrm>
          <a:prstGeom prst="flowChartAlternateProcess">
            <a:avLst/>
          </a:prstGeom>
          <a:solidFill>
            <a:schemeClr val="accent5">
              <a:lumMod val="60000"/>
              <a:lumOff val="4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fa-IR" sz="2800" dirty="0" smtClean="0">
                <a:solidFill>
                  <a:srgbClr val="002060"/>
                </a:solidFill>
              </a:rPr>
              <a:t> صرفه جویی درمقیاس </a:t>
            </a:r>
          </a:p>
        </p:txBody>
      </p:sp>
      <p:sp>
        <p:nvSpPr>
          <p:cNvPr id="6" name="Flowchart: Alternate Process 5"/>
          <p:cNvSpPr/>
          <p:nvPr/>
        </p:nvSpPr>
        <p:spPr>
          <a:xfrm>
            <a:off x="5105400" y="5257800"/>
            <a:ext cx="3200400" cy="1066800"/>
          </a:xfrm>
          <a:prstGeom prst="flowChartAlternateProcess">
            <a:avLst/>
          </a:prstGeom>
          <a:solidFill>
            <a:schemeClr val="accent5">
              <a:lumMod val="60000"/>
              <a:lumOff val="4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fa-IR" sz="2800" dirty="0" smtClean="0">
                <a:solidFill>
                  <a:srgbClr val="002060"/>
                </a:solidFill>
              </a:rPr>
              <a:t>پیشرفتهای تکنولوژی </a:t>
            </a:r>
          </a:p>
        </p:txBody>
      </p:sp>
      <p:sp>
        <p:nvSpPr>
          <p:cNvPr id="7" name="Flowchart: Alternate Process 6"/>
          <p:cNvSpPr/>
          <p:nvPr/>
        </p:nvSpPr>
        <p:spPr>
          <a:xfrm>
            <a:off x="5029200" y="2514600"/>
            <a:ext cx="3352800" cy="1066800"/>
          </a:xfrm>
          <a:prstGeom prst="flowChartAlternateProcess">
            <a:avLst/>
          </a:prstGeom>
          <a:solidFill>
            <a:schemeClr val="accent5">
              <a:lumMod val="60000"/>
              <a:lumOff val="4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fa-IR" sz="2800" dirty="0" smtClean="0">
                <a:solidFill>
                  <a:srgbClr val="002060"/>
                </a:solidFill>
              </a:rPr>
              <a:t> تأثیرات یادگیری یا تجربه</a:t>
            </a:r>
            <a:endParaRPr lang="en-US" sz="2800" dirty="0">
              <a:solidFill>
                <a:srgbClr val="002060"/>
              </a:solidFill>
            </a:endParaRPr>
          </a:p>
        </p:txBody>
      </p:sp>
      <p:sp>
        <p:nvSpPr>
          <p:cNvPr id="8" name="Flowchart: Alternate Process 7"/>
          <p:cNvSpPr/>
          <p:nvPr/>
        </p:nvSpPr>
        <p:spPr>
          <a:xfrm>
            <a:off x="838200" y="2514600"/>
            <a:ext cx="3200400" cy="990600"/>
          </a:xfrm>
          <a:prstGeom prst="flowChartAlternateProcess">
            <a:avLst/>
          </a:prstGeom>
          <a:solidFill>
            <a:schemeClr val="accent5">
              <a:lumMod val="60000"/>
              <a:lumOff val="4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fa-IR" sz="2800" dirty="0" smtClean="0">
                <a:solidFill>
                  <a:srgbClr val="002060"/>
                </a:solidFill>
              </a:rPr>
              <a:t>پیش بینی دقیق تقاضا</a:t>
            </a:r>
          </a:p>
        </p:txBody>
      </p:sp>
      <p:sp>
        <p:nvSpPr>
          <p:cNvPr id="9" name="Flowchart: Alternate Process 8"/>
          <p:cNvSpPr/>
          <p:nvPr/>
        </p:nvSpPr>
        <p:spPr>
          <a:xfrm>
            <a:off x="2514600" y="3810000"/>
            <a:ext cx="4267200" cy="1219200"/>
          </a:xfrm>
          <a:prstGeom prst="flowChartAlternateProcess">
            <a:avLst/>
          </a:prstGeom>
          <a:solidFill>
            <a:schemeClr val="accent5">
              <a:lumMod val="60000"/>
              <a:lumOff val="4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fa-IR" sz="2800" dirty="0" smtClean="0">
                <a:solidFill>
                  <a:srgbClr val="002060"/>
                </a:solidFill>
              </a:rPr>
              <a:t>استفاده از حداکثر ظرفیت تولید</a:t>
            </a:r>
          </a:p>
        </p:txBody>
      </p:sp>
    </p:spTree>
  </p:cSld>
  <p:clrMapOvr>
    <a:masterClrMapping/>
  </p:clrMapOvr>
  <p:transition spd="slow">
    <p:wheel spokes="2"/>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81200"/>
            <a:ext cx="8458200" cy="4114800"/>
          </a:xfrm>
        </p:spPr>
        <p:txBody>
          <a:bodyPr>
            <a:normAutofit/>
          </a:bodyPr>
          <a:lstStyle/>
          <a:p>
            <a:pPr algn="r">
              <a:buNone/>
            </a:pPr>
            <a:r>
              <a:rPr lang="fa-IR" sz="2800" dirty="0" smtClean="0"/>
              <a:t>هنگامی که تقاضا بالاست وازظرفیت تولیدبه طورکامل استفاد ه می شود  </a:t>
            </a:r>
          </a:p>
          <a:p>
            <a:pPr marL="0" indent="0" algn="r">
              <a:buNone/>
            </a:pPr>
            <a:r>
              <a:rPr lang="fa-IR" sz="2800" dirty="0" smtClean="0"/>
              <a:t>هزینه های ثابت یک شرکت روی واحدهای بیشتری از کالا سرشکن </a:t>
            </a:r>
          </a:p>
          <a:p>
            <a:pPr marL="0" indent="0" algn="r">
              <a:buNone/>
            </a:pPr>
            <a:r>
              <a:rPr lang="fa-IR" sz="2800" dirty="0" smtClean="0"/>
              <a:t>می شود که این موضوع باعث کاهش قیمت تمام شده می شود اما وقتی </a:t>
            </a:r>
          </a:p>
          <a:p>
            <a:pPr algn="r">
              <a:buNone/>
            </a:pPr>
            <a:r>
              <a:rPr lang="fa-IR" sz="2800" dirty="0" smtClean="0"/>
              <a:t>تقاضا کاهش می یابدهزینه های ثابت روی تعداد واحد کمتری از کالاها سرشکن شده وبنابراین قیمت تمام شده هرواحد کالا افزایش می یابد.</a:t>
            </a:r>
            <a:endParaRPr lang="en-US" sz="2800" dirty="0"/>
          </a:p>
        </p:txBody>
      </p:sp>
      <p:sp>
        <p:nvSpPr>
          <p:cNvPr id="3" name="Title 2"/>
          <p:cNvSpPr>
            <a:spLocks noGrp="1"/>
          </p:cNvSpPr>
          <p:nvPr>
            <p:ph type="title"/>
          </p:nvPr>
        </p:nvSpPr>
        <p:spPr/>
        <p:txBody>
          <a:bodyPr>
            <a:normAutofit fontScale="90000"/>
          </a:bodyPr>
          <a:lstStyle/>
          <a:p>
            <a:pPr algn="ctr"/>
            <a:r>
              <a:rPr lang="fa-IR" dirty="0" smtClean="0">
                <a:solidFill>
                  <a:schemeClr val="accent4">
                    <a:lumMod val="75000"/>
                  </a:schemeClr>
                </a:solidFill>
              </a:rPr>
              <a:t>استفاده ازحداکثرظرفیت تولید و پیش بینی دقیق تقاضا</a:t>
            </a:r>
            <a:endParaRPr lang="en-US" dirty="0">
              <a:solidFill>
                <a:schemeClr val="accent4">
                  <a:lumMod val="75000"/>
                </a:schemeClr>
              </a:solidFill>
            </a:endParaRPr>
          </a:p>
        </p:txBody>
      </p:sp>
    </p:spTree>
  </p:cSld>
  <p:clrMapOvr>
    <a:masterClrMapping/>
  </p:clrMapOvr>
  <p:transition spd="slow">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09800"/>
            <a:ext cx="8229600" cy="2743200"/>
          </a:xfrm>
        </p:spPr>
        <p:txBody>
          <a:bodyPr/>
          <a:lstStyle/>
          <a:p>
            <a:pPr algn="r">
              <a:buNone/>
            </a:pPr>
            <a:r>
              <a:rPr lang="fa-IR" dirty="0" smtClean="0"/>
              <a:t>به کسب مزیت کاهش هزینه در اثر افزایش حجم تولید اشاره دارد.</a:t>
            </a:r>
          </a:p>
          <a:p>
            <a:pPr algn="r">
              <a:buNone/>
            </a:pPr>
            <a:r>
              <a:rPr lang="fa-IR" dirty="0" smtClean="0"/>
              <a:t> صرفه‌ جویی در مقیاس به معنای آن است که با افزایش حجم تولید، هزینه متوسط تولید هر واحد کالا کاهش می‌یابد. </a:t>
            </a:r>
          </a:p>
        </p:txBody>
      </p:sp>
      <p:sp>
        <p:nvSpPr>
          <p:cNvPr id="3" name="Title 2"/>
          <p:cNvSpPr>
            <a:spLocks noGrp="1"/>
          </p:cNvSpPr>
          <p:nvPr>
            <p:ph type="title"/>
          </p:nvPr>
        </p:nvSpPr>
        <p:spPr/>
        <p:txBody>
          <a:bodyPr>
            <a:normAutofit/>
          </a:bodyPr>
          <a:lstStyle/>
          <a:p>
            <a:pPr algn="ctr"/>
            <a:r>
              <a:rPr lang="fa-IR" sz="6000" dirty="0" smtClean="0">
                <a:solidFill>
                  <a:schemeClr val="accent4">
                    <a:lumMod val="75000"/>
                  </a:schemeClr>
                </a:solidFill>
              </a:rPr>
              <a:t>صرفه جویی در مقیاس</a:t>
            </a:r>
            <a:endParaRPr lang="en-US" sz="6000" dirty="0">
              <a:solidFill>
                <a:schemeClr val="accent4">
                  <a:lumMod val="75000"/>
                </a:schemeClr>
              </a:solidFill>
            </a:endParaRPr>
          </a:p>
        </p:txBody>
      </p:sp>
    </p:spTree>
  </p:cSld>
  <p:clrMapOvr>
    <a:masterClrMapping/>
  </p:clrMapOvr>
  <p:transition spd="slow">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362200"/>
            <a:ext cx="8229600" cy="2438400"/>
          </a:xfrm>
        </p:spPr>
        <p:txBody>
          <a:bodyPr/>
          <a:lstStyle/>
          <a:p>
            <a:pPr algn="r">
              <a:buNone/>
            </a:pPr>
            <a:r>
              <a:rPr lang="fa-IR" dirty="0" smtClean="0"/>
              <a:t>پیشرفتهای تکنولوژی چنان چه منجربه اصلاح عملیات شود باعث می شود </a:t>
            </a:r>
          </a:p>
          <a:p>
            <a:pPr algn="r">
              <a:buNone/>
            </a:pPr>
            <a:r>
              <a:rPr lang="fa-IR" dirty="0" smtClean="0"/>
              <a:t>که قیمت تمام شده کل کاهش یابد که دراین صورت شرکت ازسرمایه گذاری خود مزیتی رادرجهت کاهش قیمت تمام شده به دست می آورد.</a:t>
            </a:r>
            <a:endParaRPr lang="en-US" dirty="0"/>
          </a:p>
        </p:txBody>
      </p:sp>
      <p:sp>
        <p:nvSpPr>
          <p:cNvPr id="3" name="Title 2"/>
          <p:cNvSpPr>
            <a:spLocks noGrp="1"/>
          </p:cNvSpPr>
          <p:nvPr>
            <p:ph type="title"/>
          </p:nvPr>
        </p:nvSpPr>
        <p:spPr/>
        <p:txBody>
          <a:bodyPr>
            <a:normAutofit/>
          </a:bodyPr>
          <a:lstStyle/>
          <a:p>
            <a:pPr algn="ctr"/>
            <a:r>
              <a:rPr lang="fa-IR" sz="6000" dirty="0" smtClean="0">
                <a:solidFill>
                  <a:schemeClr val="accent4">
                    <a:lumMod val="75000"/>
                  </a:schemeClr>
                </a:solidFill>
              </a:rPr>
              <a:t>پیشرفتهای تکنولوژی </a:t>
            </a:r>
            <a:endParaRPr lang="en-US" sz="6000" dirty="0">
              <a:solidFill>
                <a:schemeClr val="accent4">
                  <a:lumMod val="75000"/>
                </a:schemeClr>
              </a:solidFill>
            </a:endParaRPr>
          </a:p>
        </p:txBody>
      </p:sp>
    </p:spTree>
  </p:cSld>
  <p:clrMapOvr>
    <a:masterClrMapping/>
  </p:clrMapOvr>
  <p:transition spd="slow">
    <p:plu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382000" cy="5715000"/>
          </a:xfrm>
        </p:spPr>
        <p:txBody>
          <a:bodyPr>
            <a:normAutofit fontScale="92500" lnSpcReduction="20000"/>
          </a:bodyPr>
          <a:lstStyle/>
          <a:p>
            <a:pPr algn="r">
              <a:buNone/>
            </a:pPr>
            <a:r>
              <a:rPr lang="fa-IR" dirty="0" smtClean="0"/>
              <a:t>هنگامی که کارمندی باتکرار کارچگونگی انجام آن را به نحو کارآمدتروبهتر </a:t>
            </a:r>
            <a:endParaRPr lang="en-US" dirty="0" smtClean="0"/>
          </a:p>
          <a:p>
            <a:pPr algn="r">
              <a:buNone/>
            </a:pPr>
            <a:r>
              <a:rPr lang="fa-IR" dirty="0" smtClean="0"/>
              <a:t> درک می نماید، یادگیری اتفاق افتاده است .</a:t>
            </a:r>
          </a:p>
          <a:p>
            <a:pPr algn="r">
              <a:buNone/>
            </a:pPr>
            <a:endParaRPr lang="fa-IR" dirty="0" smtClean="0"/>
          </a:p>
          <a:p>
            <a:pPr algn="r">
              <a:buNone/>
            </a:pPr>
            <a:endParaRPr lang="fa-IR" dirty="0" smtClean="0"/>
          </a:p>
          <a:p>
            <a:pPr algn="r">
              <a:buNone/>
            </a:pPr>
            <a:r>
              <a:rPr lang="fa-IR" dirty="0" smtClean="0"/>
              <a:t>                                                                                                                                                                                                    هزینه واحد</a:t>
            </a:r>
          </a:p>
          <a:p>
            <a:pPr algn="r">
              <a:buNone/>
            </a:pPr>
            <a:endParaRPr lang="fa-IR" dirty="0" smtClean="0"/>
          </a:p>
          <a:p>
            <a:pPr algn="r">
              <a:buNone/>
            </a:pPr>
            <a:r>
              <a:rPr lang="fa-IR" dirty="0" smtClean="0"/>
              <a:t>                                             </a:t>
            </a:r>
          </a:p>
          <a:p>
            <a:pPr algn="r">
              <a:buNone/>
            </a:pPr>
            <a:r>
              <a:rPr lang="fa-IR" dirty="0" smtClean="0"/>
              <a:t>                                                                    بازده تجمعی کل </a:t>
            </a:r>
          </a:p>
          <a:p>
            <a:pPr algn="r">
              <a:buNone/>
            </a:pPr>
            <a:r>
              <a:rPr lang="fa-IR" dirty="0" smtClean="0"/>
              <a:t>                                                             </a:t>
            </a:r>
            <a:r>
              <a:rPr lang="fa-IR" sz="3200" dirty="0" smtClean="0">
                <a:solidFill>
                  <a:schemeClr val="accent4">
                    <a:lumMod val="50000"/>
                  </a:schemeClr>
                </a:solidFill>
              </a:rPr>
              <a:t>منحنی یادگیری یا تجربه</a:t>
            </a:r>
            <a:r>
              <a:rPr lang="fa-IR" dirty="0" smtClean="0"/>
              <a:t> </a:t>
            </a:r>
          </a:p>
          <a:p>
            <a:pPr algn="r">
              <a:buNone/>
            </a:pPr>
            <a:r>
              <a:rPr lang="fa-IR" dirty="0" smtClean="0"/>
              <a:t>به علت افزایش تجربه و یادگیری که با تولید کالاهای اضافه ایجادمی شود باعث </a:t>
            </a:r>
          </a:p>
          <a:p>
            <a:pPr algn="r">
              <a:buNone/>
            </a:pPr>
            <a:r>
              <a:rPr lang="fa-IR" dirty="0" smtClean="0"/>
              <a:t>می گردد افرادی که به دنبال بدست آوردن سهمی ازبازار هستند ازمزیت کاهش هزینه نسبت به رقبا بهره مندشوند.همچنان که منحنی مسطح می شودبدست آوردن مزیت کاهش هزینه که ناشی از اثرات یادگیری وتجربه می باشد به طورفزاینده ای دشوارمی گردد.</a:t>
            </a:r>
          </a:p>
          <a:p>
            <a:pPr algn="r">
              <a:buNone/>
            </a:pPr>
            <a:endParaRPr lang="fa-IR" dirty="0" smtClean="0"/>
          </a:p>
          <a:p>
            <a:pPr algn="r">
              <a:buNone/>
            </a:pPr>
            <a:endParaRPr lang="en-US" dirty="0"/>
          </a:p>
        </p:txBody>
      </p:sp>
      <p:sp>
        <p:nvSpPr>
          <p:cNvPr id="3" name="Title 2"/>
          <p:cNvSpPr>
            <a:spLocks noGrp="1"/>
          </p:cNvSpPr>
          <p:nvPr>
            <p:ph type="title"/>
          </p:nvPr>
        </p:nvSpPr>
        <p:spPr>
          <a:xfrm>
            <a:off x="457200" y="152400"/>
            <a:ext cx="8229600" cy="1066800"/>
          </a:xfrm>
        </p:spPr>
        <p:txBody>
          <a:bodyPr>
            <a:normAutofit/>
          </a:bodyPr>
          <a:lstStyle/>
          <a:p>
            <a:pPr algn="ctr"/>
            <a:r>
              <a:rPr lang="fa-IR" sz="6000" dirty="0" smtClean="0">
                <a:solidFill>
                  <a:schemeClr val="accent4">
                    <a:lumMod val="75000"/>
                  </a:schemeClr>
                </a:solidFill>
              </a:rPr>
              <a:t>تأثیرات یادگیری یا تجربه </a:t>
            </a:r>
            <a:endParaRPr lang="en-US" sz="6000" dirty="0">
              <a:solidFill>
                <a:schemeClr val="accent4">
                  <a:lumMod val="75000"/>
                </a:schemeClr>
              </a:solidFill>
            </a:endParaRPr>
          </a:p>
        </p:txBody>
      </p:sp>
      <p:cxnSp>
        <p:nvCxnSpPr>
          <p:cNvPr id="7" name="Straight Connector 6"/>
          <p:cNvCxnSpPr/>
          <p:nvPr/>
        </p:nvCxnSpPr>
        <p:spPr>
          <a:xfrm rot="5400000">
            <a:off x="953294" y="2780506"/>
            <a:ext cx="1905000" cy="1588"/>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905000" y="3733800"/>
            <a:ext cx="1828800" cy="7620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13" name="Freeform 12"/>
          <p:cNvSpPr/>
          <p:nvPr/>
        </p:nvSpPr>
        <p:spPr>
          <a:xfrm>
            <a:off x="1981200" y="2286000"/>
            <a:ext cx="1557727" cy="1187970"/>
          </a:xfrm>
          <a:custGeom>
            <a:avLst/>
            <a:gdLst>
              <a:gd name="connsiteX0" fmla="*/ 267324 w 1781330"/>
              <a:gd name="connsiteY0" fmla="*/ 0 h 1164235"/>
              <a:gd name="connsiteX1" fmla="*/ 252334 w 1781330"/>
              <a:gd name="connsiteY1" fmla="*/ 974360 h 1164235"/>
              <a:gd name="connsiteX2" fmla="*/ 1781330 w 1781330"/>
              <a:gd name="connsiteY2" fmla="*/ 1139252 h 1164235"/>
              <a:gd name="connsiteX3" fmla="*/ 1781330 w 1781330"/>
              <a:gd name="connsiteY3" fmla="*/ 1139252 h 1164235"/>
              <a:gd name="connsiteX4" fmla="*/ 1661409 w 1781330"/>
              <a:gd name="connsiteY4" fmla="*/ 1139252 h 1164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1330" h="1164235">
                <a:moveTo>
                  <a:pt x="267324" y="0"/>
                </a:moveTo>
                <a:cubicBezTo>
                  <a:pt x="133662" y="392242"/>
                  <a:pt x="0" y="784485"/>
                  <a:pt x="252334" y="974360"/>
                </a:cubicBezTo>
                <a:cubicBezTo>
                  <a:pt x="504668" y="1164235"/>
                  <a:pt x="1781330" y="1139252"/>
                  <a:pt x="1781330" y="1139252"/>
                </a:cubicBezTo>
                <a:lnTo>
                  <a:pt x="1781330" y="1139252"/>
                </a:lnTo>
                <a:lnTo>
                  <a:pt x="1661409" y="1139252"/>
                </a:lnTo>
              </a:path>
            </a:pathLst>
          </a:custGeom>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ransition spd="slow">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57200" y="228600"/>
            <a:ext cx="8229600" cy="1143000"/>
          </a:xfrm>
        </p:spPr>
        <p:txBody>
          <a:bodyPr>
            <a:noAutofit/>
          </a:bodyPr>
          <a:lstStyle/>
          <a:p>
            <a:pPr algn="r"/>
            <a:r>
              <a:rPr lang="fa-IR" sz="3600" dirty="0" smtClean="0">
                <a:solidFill>
                  <a:schemeClr val="accent4">
                    <a:lumMod val="50000"/>
                  </a:schemeClr>
                </a:solidFill>
              </a:rPr>
              <a:t>خطرات متعددی بااستراتژی رهبری قیمت تمام شده همراه می باشد که به سه دسته زیر تفکیک می شود</a:t>
            </a:r>
            <a:endParaRPr lang="en-US" sz="3600" dirty="0">
              <a:solidFill>
                <a:schemeClr val="accent4">
                  <a:lumMod val="50000"/>
                </a:schemeClr>
              </a:solidFill>
            </a:endParaRPr>
          </a:p>
        </p:txBody>
      </p:sp>
    </p:spTree>
  </p:cSld>
  <p:clrMapOvr>
    <a:masterClrMapping/>
  </p:clrMapOvr>
  <p:transition spd="slow">
    <p:comb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0"/>
            <a:ext cx="8458200" cy="4572000"/>
          </a:xfrm>
        </p:spPr>
        <p:txBody>
          <a:bodyPr/>
          <a:lstStyle/>
          <a:p>
            <a:pPr algn="r">
              <a:buNone/>
            </a:pPr>
            <a:r>
              <a:rPr lang="fa-IR" dirty="0" smtClean="0"/>
              <a:t>دراستراتژیهای تمایز،ایجادارزش،ازطریق منحصربه فردشدن کالاومتمایز شدن آن نسبت به کالاهای رقباصورت می گیرد.</a:t>
            </a:r>
          </a:p>
          <a:p>
            <a:pPr algn="r">
              <a:buNone/>
            </a:pPr>
            <a:r>
              <a:rPr lang="fa-IR" dirty="0" smtClean="0"/>
              <a:t>منحصربه فردشدن ازراههایی مثل: </a:t>
            </a:r>
            <a:r>
              <a:rPr lang="fa-IR" u="sng" dirty="0" smtClean="0"/>
              <a:t>نوآوریهای تولید</a:t>
            </a:r>
            <a:r>
              <a:rPr lang="fa-IR" dirty="0" smtClean="0"/>
              <a:t> ، </a:t>
            </a:r>
            <a:r>
              <a:rPr lang="fa-IR" u="sng" dirty="0" smtClean="0"/>
              <a:t>کیفیت برتر</a:t>
            </a:r>
            <a:r>
              <a:rPr lang="fa-IR" dirty="0" smtClean="0"/>
              <a:t>،</a:t>
            </a:r>
          </a:p>
          <a:p>
            <a:pPr algn="r">
              <a:buNone/>
            </a:pPr>
            <a:r>
              <a:rPr lang="fa-IR" u="sng" dirty="0" smtClean="0"/>
              <a:t>خدمات برتر</a:t>
            </a:r>
            <a:r>
              <a:rPr lang="fa-IR" dirty="0" smtClean="0"/>
              <a:t>، </a:t>
            </a:r>
            <a:r>
              <a:rPr lang="fa-IR" u="sng" dirty="0" smtClean="0"/>
              <a:t>تبلیغات متفکرانه</a:t>
            </a:r>
            <a:r>
              <a:rPr lang="fa-IR" dirty="0" smtClean="0"/>
              <a:t>،</a:t>
            </a:r>
            <a:r>
              <a:rPr lang="fa-IR" u="sng" dirty="0" smtClean="0"/>
              <a:t>روابط بهترفروشنده </a:t>
            </a:r>
            <a:r>
              <a:rPr lang="fa-IR" dirty="0" smtClean="0"/>
              <a:t>و...</a:t>
            </a:r>
          </a:p>
          <a:p>
            <a:pPr algn="r">
              <a:buNone/>
            </a:pPr>
            <a:r>
              <a:rPr lang="fa-IR" dirty="0" smtClean="0"/>
              <a:t>حوزه و محدوده رقابتی هنوز گسترده است واین بدین معنی است که کالاها یا خدمات منحصربه فرد باید طوری طراحی شوند تادربخشهای مختلف بازار جذابیت گسترده ووسیعی داشته باشند.</a:t>
            </a:r>
          </a:p>
          <a:p>
            <a:pPr algn="r">
              <a:buNone/>
            </a:pPr>
            <a:r>
              <a:rPr lang="fa-IR" dirty="0" smtClean="0"/>
              <a:t>( پپسی بانام تجاریش ، یابی ام و با سبک اجرایش )</a:t>
            </a:r>
          </a:p>
          <a:p>
            <a:pPr algn="r">
              <a:buNone/>
            </a:pPr>
            <a:endParaRPr lang="en-US" dirty="0"/>
          </a:p>
        </p:txBody>
      </p:sp>
      <p:sp>
        <p:nvSpPr>
          <p:cNvPr id="3" name="Title 2"/>
          <p:cNvSpPr>
            <a:spLocks noGrp="1"/>
          </p:cNvSpPr>
          <p:nvPr>
            <p:ph type="title"/>
          </p:nvPr>
        </p:nvSpPr>
        <p:spPr/>
        <p:txBody>
          <a:bodyPr>
            <a:normAutofit/>
          </a:bodyPr>
          <a:lstStyle/>
          <a:p>
            <a:pPr algn="r"/>
            <a:r>
              <a:rPr lang="fa-IR" sz="6000" dirty="0" smtClean="0">
                <a:solidFill>
                  <a:schemeClr val="accent4">
                    <a:lumMod val="50000"/>
                  </a:schemeClr>
                </a:solidFill>
              </a:rPr>
              <a:t>2: تمایز</a:t>
            </a:r>
            <a:endParaRPr lang="en-US" sz="6000" dirty="0">
              <a:solidFill>
                <a:schemeClr val="accent4">
                  <a:lumMod val="50000"/>
                </a:schemeClr>
              </a:solidFill>
            </a:endParaRPr>
          </a:p>
        </p:txBody>
      </p:sp>
    </p:spTree>
  </p:cSld>
  <p:clrMapOvr>
    <a:masterClrMapping/>
  </p:clrMapOvr>
  <p:transition spd="slow">
    <p:cover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fa-IR" dirty="0" smtClean="0"/>
              <a:t>وقتیکه هزینه ها به نسبت رقبا بالا می رودشرکت ممکن است توانایی جبران هزینه های اضافی باقیمتهای بالاتررانداشته باشد.بنابراین کسانی که به دنبال تمایزمحصول هستندبایدسعی نمایندهزینه ها رادرجاهایی که بطور</a:t>
            </a:r>
          </a:p>
          <a:p>
            <a:pPr algn="r">
              <a:buNone/>
            </a:pPr>
            <a:r>
              <a:rPr lang="fa-IR" dirty="0" smtClean="0"/>
              <a:t>مستقیم به منابع متمایز مربوط نمی شوند،کاهش دهند.هنگامی که یک کالا نزد مشتری ارزشمندباشدوآن رانسبت به کالاهای دیگرترجیح دهد،استراتژی تمایزقابل اجرا می باشد.</a:t>
            </a:r>
          </a:p>
          <a:p>
            <a:pPr algn="r">
              <a:buNone/>
            </a:pPr>
            <a:endParaRPr lang="en-US" dirty="0"/>
          </a:p>
        </p:txBody>
      </p:sp>
      <p:sp>
        <p:nvSpPr>
          <p:cNvPr id="3" name="Title 2"/>
          <p:cNvSpPr>
            <a:spLocks noGrp="1"/>
          </p:cNvSpPr>
          <p:nvPr>
            <p:ph type="title"/>
          </p:nvPr>
        </p:nvSpPr>
        <p:spPr/>
        <p:txBody>
          <a:bodyPr>
            <a:normAutofit/>
          </a:bodyPr>
          <a:lstStyle/>
          <a:p>
            <a:pPr algn="r"/>
            <a:r>
              <a:rPr lang="fa-IR" sz="3600" dirty="0" smtClean="0"/>
              <a:t>شرکتهایی که استراتژیهای تمایزرامدنظردارند نمی توانند ازهزینه ها چشم پوشی نمایندَ</a:t>
            </a:r>
            <a:endParaRPr lang="en-US" sz="3600" dirty="0"/>
          </a:p>
        </p:txBody>
      </p:sp>
    </p:spTree>
  </p:cSld>
  <p:clrMapOvr>
    <a:masterClrMapping/>
  </p:clrMapOvr>
  <p:transition spd="slow">
    <p:cover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fa-IR"/>
          </a:p>
        </p:txBody>
      </p:sp>
      <p:sp>
        <p:nvSpPr>
          <p:cNvPr id="3" name="Title 2"/>
          <p:cNvSpPr>
            <a:spLocks noGrp="1"/>
          </p:cNvSpPr>
          <p:nvPr>
            <p:ph type="title"/>
          </p:nvPr>
        </p:nvSpPr>
        <p:spPr/>
        <p:txBody>
          <a:bodyPr/>
          <a:lstStyle/>
          <a:p>
            <a:endParaRPr lang="fa-IR"/>
          </a:p>
        </p:txBody>
      </p:sp>
    </p:spTree>
    <p:extLst>
      <p:ext uri="{BB962C8B-B14F-4D97-AF65-F5344CB8AC3E}">
        <p14:creationId xmlns:p14="http://schemas.microsoft.com/office/powerpoint/2010/main" val="332633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524000"/>
            <a:ext cx="8686800" cy="4876800"/>
          </a:xfrm>
        </p:spPr>
        <p:txBody>
          <a:bodyPr/>
          <a:lstStyle/>
          <a:p>
            <a:pPr algn="r">
              <a:buNone/>
            </a:pPr>
            <a:r>
              <a:rPr lang="fa-IR" dirty="0" smtClean="0">
                <a:solidFill>
                  <a:schemeClr val="tx2">
                    <a:lumMod val="75000"/>
                  </a:schemeClr>
                </a:solidFill>
              </a:rPr>
              <a:t>* </a:t>
            </a:r>
            <a:r>
              <a:rPr lang="fa-IR" dirty="0" smtClean="0"/>
              <a:t>یک ریسک این است که مشتریان بعضی ازخصوصیات یک کالا یاخدمت انحصاری رابه علت قیمت زیاد آنها نادیده می گیرند.                           </a:t>
            </a:r>
            <a:r>
              <a:rPr lang="fa-IR" dirty="0" smtClean="0">
                <a:solidFill>
                  <a:schemeClr val="tx2">
                    <a:lumMod val="50000"/>
                  </a:schemeClr>
                </a:solidFill>
              </a:rPr>
              <a:t>*</a:t>
            </a:r>
            <a:r>
              <a:rPr lang="fa-IR" dirty="0" smtClean="0"/>
              <a:t>ریسک دوم این است که مشتریان اساساً یک خصوصیت رابه عنوان امتیاز</a:t>
            </a:r>
          </a:p>
          <a:p>
            <a:pPr algn="r">
              <a:buNone/>
            </a:pPr>
            <a:r>
              <a:rPr lang="fa-IR" dirty="0" smtClean="0"/>
              <a:t>ومورد انحصارشدن یک کالا وخدمت تلقی ننمایند.</a:t>
            </a:r>
          </a:p>
          <a:p>
            <a:pPr algn="r">
              <a:buNone/>
            </a:pPr>
            <a:r>
              <a:rPr lang="fa-IR" dirty="0" smtClean="0">
                <a:solidFill>
                  <a:schemeClr val="tx2">
                    <a:lumMod val="75000"/>
                  </a:schemeClr>
                </a:solidFill>
              </a:rPr>
              <a:t>*</a:t>
            </a:r>
            <a:r>
              <a:rPr lang="fa-IR" dirty="0" smtClean="0"/>
              <a:t>ریسک سوم آنکه تقلید رقبا می تواند انحصار و تمایز درک شده از کالا و خدمات را ازبین ببرد.</a:t>
            </a:r>
          </a:p>
          <a:p>
            <a:pPr algn="r">
              <a:buNone/>
            </a:pPr>
            <a:endParaRPr lang="fa-IR" u="sng" dirty="0" smtClean="0"/>
          </a:p>
          <a:p>
            <a:pPr algn="r">
              <a:buNone/>
            </a:pPr>
            <a:r>
              <a:rPr lang="fa-IR" u="sng" dirty="0" smtClean="0"/>
              <a:t>بنابراین باقی ماندن دررأس رقابت درتوسعه محصول ، نیاز به نوآوری و ابتکار دائم دارد.</a:t>
            </a:r>
          </a:p>
          <a:p>
            <a:pPr algn="r">
              <a:buNone/>
            </a:pPr>
            <a:r>
              <a:rPr lang="fa-IR" dirty="0" smtClean="0"/>
              <a:t> </a:t>
            </a:r>
          </a:p>
          <a:p>
            <a:pPr algn="r">
              <a:buNone/>
            </a:pPr>
            <a:endParaRPr lang="en-US" dirty="0"/>
          </a:p>
        </p:txBody>
      </p:sp>
      <p:sp>
        <p:nvSpPr>
          <p:cNvPr id="3" name="Title 2"/>
          <p:cNvSpPr>
            <a:spLocks noGrp="1"/>
          </p:cNvSpPr>
          <p:nvPr>
            <p:ph type="title"/>
          </p:nvPr>
        </p:nvSpPr>
        <p:spPr>
          <a:xfrm>
            <a:off x="457200" y="0"/>
            <a:ext cx="8229600" cy="1752600"/>
          </a:xfrm>
        </p:spPr>
        <p:txBody>
          <a:bodyPr>
            <a:normAutofit/>
          </a:bodyPr>
          <a:lstStyle/>
          <a:p>
            <a:pPr algn="r"/>
            <a:r>
              <a:rPr lang="fa-IR" u="sng" dirty="0" smtClean="0">
                <a:solidFill>
                  <a:schemeClr val="tx2">
                    <a:lumMod val="75000"/>
                  </a:schemeClr>
                </a:solidFill>
              </a:rPr>
              <a:t>خطرات متعددی بااستراتژی تمایزهمراه می باشد.</a:t>
            </a:r>
            <a:br>
              <a:rPr lang="fa-IR" u="sng" dirty="0" smtClean="0">
                <a:solidFill>
                  <a:schemeClr val="tx2">
                    <a:lumMod val="75000"/>
                  </a:schemeClr>
                </a:solidFill>
              </a:rPr>
            </a:br>
            <a:endParaRPr lang="en-US" u="sng" dirty="0">
              <a:solidFill>
                <a:schemeClr val="tx2">
                  <a:lumMod val="75000"/>
                </a:schemeClr>
              </a:solidFill>
            </a:endParaRPr>
          </a:p>
        </p:txBody>
      </p:sp>
    </p:spTree>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676400"/>
            <a:ext cx="8839200" cy="4419600"/>
          </a:xfrm>
        </p:spPr>
        <p:txBody>
          <a:bodyPr/>
          <a:lstStyle/>
          <a:p>
            <a:pPr algn="r">
              <a:buNone/>
            </a:pPr>
            <a:r>
              <a:rPr lang="fa-IR" dirty="0" smtClean="0"/>
              <a:t>پورترازشرکتهایی که یک استراتژی کلی وروشن رادنبال نمی نمایند ، به عنوان شرکتهای بدون تعهد یاد می کند.</a:t>
            </a:r>
          </a:p>
          <a:p>
            <a:pPr algn="r">
              <a:buNone/>
            </a:pPr>
            <a:r>
              <a:rPr lang="fa-IR" dirty="0" smtClean="0"/>
              <a:t>اومعتقد است شرکتهای بدون تعهد عملکرد پائین تری نسبت به شرکتهای متعهد دارند آنها پایه واساس محکم ودائمی برای ایجاد ارزش برتر ندارند و حتی در تحقق استراتژی ، اثربخش نمی باشند.</a:t>
            </a:r>
          </a:p>
          <a:p>
            <a:pPr algn="r">
              <a:buNone/>
            </a:pPr>
            <a:r>
              <a:rPr lang="fa-IR" dirty="0" smtClean="0"/>
              <a:t>پورتراستدلال نمودکه شرکتهایی که منحصراً یکی از استراتژیهای کلی را تعقیب می نمایند ، دارای عملکرد بهتری می باشند ، زیراآنها می توانند کلیه منابع خود را جهت ارتقاء خود در آن استراتژی متمرکز نمایند . </a:t>
            </a:r>
          </a:p>
          <a:p>
            <a:pPr algn="r">
              <a:buNone/>
            </a:pPr>
            <a:endParaRPr lang="en-US" dirty="0"/>
          </a:p>
        </p:txBody>
      </p:sp>
      <p:sp>
        <p:nvSpPr>
          <p:cNvPr id="3" name="Title 2"/>
          <p:cNvSpPr>
            <a:spLocks noGrp="1"/>
          </p:cNvSpPr>
          <p:nvPr>
            <p:ph type="title"/>
          </p:nvPr>
        </p:nvSpPr>
        <p:spPr>
          <a:xfrm>
            <a:off x="457200" y="152400"/>
            <a:ext cx="8229600" cy="1219200"/>
          </a:xfrm>
        </p:spPr>
        <p:txBody>
          <a:bodyPr>
            <a:normAutofit/>
          </a:bodyPr>
          <a:lstStyle/>
          <a:p>
            <a:pPr algn="r"/>
            <a:r>
              <a:rPr lang="fa-IR" sz="5400" dirty="0" smtClean="0">
                <a:solidFill>
                  <a:schemeClr val="tx2">
                    <a:lumMod val="75000"/>
                  </a:schemeClr>
                </a:solidFill>
              </a:rPr>
              <a:t>بهترین شیوه هزینه کردن</a:t>
            </a:r>
            <a:endParaRPr lang="en-US" sz="5400" dirty="0">
              <a:solidFill>
                <a:schemeClr val="tx2">
                  <a:lumMod val="75000"/>
                </a:schemeClr>
              </a:solidFill>
            </a:endParaRPr>
          </a:p>
        </p:txBody>
      </p:sp>
    </p:spTree>
  </p:cSld>
  <p:clrMapOvr>
    <a:masterClrMapping/>
  </p:clrMapOvr>
  <p:transition spd="slow">
    <p:cover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5181600"/>
          </a:xfrm>
        </p:spPr>
        <p:txBody>
          <a:bodyPr>
            <a:normAutofit fontScale="92500"/>
          </a:bodyPr>
          <a:lstStyle/>
          <a:p>
            <a:pPr algn="r">
              <a:buNone/>
            </a:pPr>
            <a:r>
              <a:rPr lang="fa-IR" dirty="0" smtClean="0"/>
              <a:t>دربعضی ازشرایط دو استراتژی پیش از اینکه نسبت بهم متمایز باشند، مکمل </a:t>
            </a:r>
          </a:p>
          <a:p>
            <a:pPr algn="r">
              <a:buNone/>
            </a:pPr>
            <a:r>
              <a:rPr lang="fa-IR" dirty="0" smtClean="0"/>
              <a:t>یکدیگرند.</a:t>
            </a:r>
          </a:p>
          <a:p>
            <a:pPr algn="r">
              <a:buNone/>
            </a:pPr>
            <a:r>
              <a:rPr lang="fa-IR" dirty="0" smtClean="0"/>
              <a:t>ثابت شده است که کیفیت کالا و قیمت تمام شده پیش از آنکه استراتژیهای متضاد باشند ، مکمل یکدیگرند . بعلاوه سرمایه گذاریهای تکنولوژیکی اغلب به شرکت این امکان را می دهد تاهزینه های خود راکاهش داده و در عین حال عملکرد را در مورد ویژگیهایی که آنها را در نظر مشتریان متمایز می کند ، بهبود بخشند.</a:t>
            </a:r>
          </a:p>
          <a:p>
            <a:pPr algn="r">
              <a:buNone/>
            </a:pPr>
            <a:r>
              <a:rPr lang="fa-IR" dirty="0" smtClean="0"/>
              <a:t>بعضی از صاحبنظران استراتژی استدلال می نمایندکه ترکیب و تلفیق تمایزو</a:t>
            </a:r>
          </a:p>
          <a:p>
            <a:pPr algn="r">
              <a:buNone/>
            </a:pPr>
            <a:r>
              <a:rPr lang="fa-IR" dirty="0" smtClean="0"/>
              <a:t>قیمت تمام شده پائین ، موجب ایجاد مزیت رقابتی پایدار و بادوام می شود.</a:t>
            </a:r>
          </a:p>
          <a:p>
            <a:pPr algn="r">
              <a:buNone/>
            </a:pPr>
            <a:endParaRPr lang="fa-IR" u="sng" dirty="0" smtClean="0"/>
          </a:p>
          <a:p>
            <a:pPr algn="r">
              <a:buNone/>
            </a:pPr>
            <a:r>
              <a:rPr lang="fa-IR" u="sng" dirty="0" smtClean="0"/>
              <a:t>تاثیرفوری تمایز،موجب افزایش هزینه های هرواحدکالاخواهدشد،امااگربا افزایش  مقدارتولید، قیمت تمام شده کاهش یابد، تاثیرطولانی مدت آن منجربه کاهش قیمت </a:t>
            </a:r>
          </a:p>
          <a:p>
            <a:pPr algn="r">
              <a:buNone/>
            </a:pPr>
            <a:r>
              <a:rPr lang="fa-IR" u="sng" dirty="0" smtClean="0"/>
              <a:t>تمام شده هرواحد کالاخواهد شد.</a:t>
            </a:r>
          </a:p>
        </p:txBody>
      </p:sp>
      <p:sp>
        <p:nvSpPr>
          <p:cNvPr id="3" name="Title 2"/>
          <p:cNvSpPr>
            <a:spLocks noGrp="1"/>
          </p:cNvSpPr>
          <p:nvPr>
            <p:ph type="title"/>
          </p:nvPr>
        </p:nvSpPr>
        <p:spPr>
          <a:xfrm>
            <a:off x="457200" y="152400"/>
            <a:ext cx="8229600" cy="1371600"/>
          </a:xfrm>
        </p:spPr>
        <p:txBody>
          <a:bodyPr>
            <a:normAutofit/>
          </a:bodyPr>
          <a:lstStyle/>
          <a:p>
            <a:pPr algn="r"/>
            <a:r>
              <a:rPr lang="fa-IR" sz="3600" dirty="0" smtClean="0">
                <a:solidFill>
                  <a:schemeClr val="tx1"/>
                </a:solidFill>
              </a:rPr>
              <a:t>درسالهای اخیر، شرکتهای متعددی درتحقق استراتژی رهبری قیمت تمام شده و تمایز بطورهمزمان موفق بوده اند</a:t>
            </a:r>
            <a:endParaRPr lang="en-US" sz="3600" dirty="0">
              <a:solidFill>
                <a:schemeClr val="tx1"/>
              </a:solidFill>
            </a:endParaRPr>
          </a:p>
        </p:txBody>
      </p:sp>
    </p:spTree>
  </p:cSld>
  <p:clrMapOvr>
    <a:masterClrMapping/>
  </p:clrMapOvr>
  <p:transition spd="slow">
    <p:pull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828800"/>
            <a:ext cx="8458200" cy="4267200"/>
          </a:xfrm>
        </p:spPr>
        <p:txBody>
          <a:bodyPr/>
          <a:lstStyle/>
          <a:p>
            <a:pPr algn="r">
              <a:buNone/>
            </a:pPr>
            <a:r>
              <a:rPr lang="fa-IR" dirty="0" smtClean="0"/>
              <a:t>استراتژی تمرکزمبتنی برتمایز( تمرکز روی تمرکز ) یا مبتنی برهزینه </a:t>
            </a:r>
          </a:p>
          <a:p>
            <a:pPr algn="r">
              <a:buNone/>
            </a:pPr>
            <a:r>
              <a:rPr lang="fa-IR" dirty="0" smtClean="0"/>
              <a:t>( تمرکز روی هزینه ) می باشد.</a:t>
            </a:r>
          </a:p>
          <a:p>
            <a:pPr algn="r">
              <a:buNone/>
            </a:pPr>
            <a:r>
              <a:rPr lang="fa-IR" dirty="0" smtClean="0"/>
              <a:t>کلیدرسیدن به استراتژی تمرکز، ارائه محصول یاخدمات به بخش معینی از بازار می باشد.شرکتی که به دنبال استراتژی تمرکز است باید قادر باشد بخش قابل توجه بازارش را بشناسد وهمچنین نیازوتمایلات خریداران رادر آن بخش بهتراز رقیب دیگر شناخته و رفع نماید . </a:t>
            </a:r>
          </a:p>
        </p:txBody>
      </p:sp>
      <p:sp>
        <p:nvSpPr>
          <p:cNvPr id="3" name="Title 2"/>
          <p:cNvSpPr>
            <a:spLocks noGrp="1"/>
          </p:cNvSpPr>
          <p:nvPr>
            <p:ph type="title"/>
          </p:nvPr>
        </p:nvSpPr>
        <p:spPr>
          <a:xfrm>
            <a:off x="457200" y="304800"/>
            <a:ext cx="8229600" cy="1066800"/>
          </a:xfrm>
        </p:spPr>
        <p:txBody>
          <a:bodyPr>
            <a:noAutofit/>
          </a:bodyPr>
          <a:lstStyle/>
          <a:p>
            <a:pPr algn="r"/>
            <a:r>
              <a:rPr lang="fa-IR" sz="6600" dirty="0" smtClean="0">
                <a:solidFill>
                  <a:schemeClr val="tx2">
                    <a:lumMod val="75000"/>
                  </a:schemeClr>
                </a:solidFill>
              </a:rPr>
              <a:t> *تمرکز</a:t>
            </a:r>
            <a:endParaRPr lang="en-US" sz="6600" dirty="0">
              <a:solidFill>
                <a:schemeClr val="tx2">
                  <a:lumMod val="75000"/>
                </a:schemeClr>
              </a:solidFill>
            </a:endParaRPr>
          </a:p>
        </p:txBody>
      </p:sp>
    </p:spTree>
  </p:cSld>
  <p:clrMapOvr>
    <a:masterClrMapping/>
  </p:clrMapOvr>
  <p:transition spd="slow">
    <p:pull dir="l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514600"/>
            <a:ext cx="8686800" cy="4343400"/>
          </a:xfrm>
        </p:spPr>
        <p:txBody>
          <a:bodyPr>
            <a:normAutofit lnSpcReduction="10000"/>
          </a:bodyPr>
          <a:lstStyle/>
          <a:p>
            <a:pPr algn="r">
              <a:buNone/>
            </a:pPr>
            <a:r>
              <a:rPr lang="fa-IR" dirty="0" smtClean="0"/>
              <a:t>استراتژی تمرکز دارای دوریسک است که ارتباطی به قیمت تمام شده یا تمایز محصول ندارد و عبارتنداز:</a:t>
            </a:r>
          </a:p>
          <a:p>
            <a:pPr algn="r">
              <a:buNone/>
            </a:pPr>
            <a:r>
              <a:rPr lang="fa-IR" dirty="0" smtClean="0"/>
              <a:t>1- تمایلات بازارمحدود شده ، ممکن است مشابه تمایلات کل بازار شوددر نتیجه مزیت مرتبط با تمرکز از بین می رود.</a:t>
            </a:r>
          </a:p>
          <a:p>
            <a:pPr algn="r">
              <a:buNone/>
            </a:pPr>
            <a:r>
              <a:rPr lang="fa-IR" dirty="0" smtClean="0"/>
              <a:t>2- ممکن است یک رقیب دربازار محدود شده تری ، تمرکز نماید وباعث شود تلاش شرکت بی ثمر شود.</a:t>
            </a:r>
          </a:p>
          <a:p>
            <a:pPr algn="r">
              <a:buNone/>
            </a:pPr>
            <a:endParaRPr lang="fa-IR" dirty="0" smtClean="0"/>
          </a:p>
          <a:p>
            <a:pPr algn="r">
              <a:buNone/>
            </a:pPr>
            <a:r>
              <a:rPr lang="fa-IR" dirty="0" smtClean="0"/>
              <a:t>استراتژی کلی دیگری که شرکتها می توانند تعقیب نمایند، استراتژی تمرکز برروی بهترین شیوه هزینه کردن است.این استراتژی ازیک استراتژی ساده تمرکز دشوارتر است. </a:t>
            </a:r>
            <a:endParaRPr lang="en-US" dirty="0"/>
          </a:p>
        </p:txBody>
      </p:sp>
      <p:sp>
        <p:nvSpPr>
          <p:cNvPr id="3" name="Title 2"/>
          <p:cNvSpPr>
            <a:spLocks noGrp="1"/>
          </p:cNvSpPr>
          <p:nvPr>
            <p:ph type="title"/>
          </p:nvPr>
        </p:nvSpPr>
        <p:spPr>
          <a:xfrm>
            <a:off x="457200" y="152400"/>
            <a:ext cx="8229600" cy="2971800"/>
          </a:xfrm>
        </p:spPr>
        <p:txBody>
          <a:bodyPr>
            <a:noAutofit/>
          </a:bodyPr>
          <a:lstStyle/>
          <a:p>
            <a:pPr algn="r"/>
            <a:r>
              <a:rPr lang="fa-IR" sz="3200" dirty="0" smtClean="0">
                <a:solidFill>
                  <a:schemeClr val="tx1"/>
                </a:solidFill>
                <a:latin typeface="Arial" pitchFamily="34" charset="0"/>
              </a:rPr>
              <a:t>خطرات ناشی ازانتخاب استراتژی تمرکز به این موضوع بستگی دارد که استراتژی ازنوع تمرکز برهزینه یا تمرکز برتمایز محصول باشد.</a:t>
            </a:r>
            <a:br>
              <a:rPr lang="fa-IR" sz="3200" dirty="0" smtClean="0">
                <a:solidFill>
                  <a:schemeClr val="tx1"/>
                </a:solidFill>
                <a:latin typeface="Arial" pitchFamily="34" charset="0"/>
              </a:rPr>
            </a:br>
            <a:r>
              <a:rPr lang="fa-IR" sz="3200" dirty="0" smtClean="0">
                <a:solidFill>
                  <a:schemeClr val="tx1"/>
                </a:solidFill>
                <a:latin typeface="Arial" pitchFamily="34" charset="0"/>
              </a:rPr>
              <a:t>خطرات هریک ازاین استراتژیها مشابه خطرات استراتژی رهبری قیمت تمام شده و تمایز می باشد.</a:t>
            </a:r>
            <a:br>
              <a:rPr lang="fa-IR" sz="3200" dirty="0" smtClean="0">
                <a:solidFill>
                  <a:schemeClr val="tx1"/>
                </a:solidFill>
                <a:latin typeface="Arial" pitchFamily="34" charset="0"/>
              </a:rPr>
            </a:br>
            <a:endParaRPr lang="en-US" sz="3200" dirty="0">
              <a:solidFill>
                <a:schemeClr val="tx1"/>
              </a:solidFill>
              <a:latin typeface="Arial" pitchFamily="34" charset="0"/>
            </a:endParaRPr>
          </a:p>
        </p:txBody>
      </p:sp>
    </p:spTree>
  </p:cSld>
  <p:clrMapOvr>
    <a:masterClrMapping/>
  </p:clrMapOvr>
  <p:transition spd="slow">
    <p:split orient="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458200" cy="5105400"/>
          </a:xfrm>
        </p:spPr>
        <p:txBody>
          <a:bodyPr>
            <a:normAutofit/>
          </a:bodyPr>
          <a:lstStyle/>
          <a:p>
            <a:pPr algn="r">
              <a:buNone/>
            </a:pPr>
            <a:r>
              <a:rPr lang="fa-IR" dirty="0" smtClean="0">
                <a:solidFill>
                  <a:schemeClr val="accent2">
                    <a:lumMod val="40000"/>
                    <a:lumOff val="60000"/>
                  </a:schemeClr>
                </a:solidFill>
              </a:rPr>
              <a:t>چرخه حیات کالا</a:t>
            </a:r>
          </a:p>
          <a:p>
            <a:pPr algn="r">
              <a:buNone/>
            </a:pPr>
            <a:endParaRPr lang="fa-IR" dirty="0" smtClean="0"/>
          </a:p>
          <a:p>
            <a:pPr algn="r">
              <a:buNone/>
            </a:pPr>
            <a:r>
              <a:rPr lang="fa-IR" dirty="0" smtClean="0"/>
              <a:t>مراحلی که بیشترصنایع ومحصولات ازمرحله تولد تا مرحله بلوغ را طی </a:t>
            </a:r>
          </a:p>
          <a:p>
            <a:pPr algn="r">
              <a:buNone/>
            </a:pPr>
            <a:r>
              <a:rPr lang="fa-IR" dirty="0" smtClean="0"/>
              <a:t>می نمایند شرح می دهد.</a:t>
            </a:r>
          </a:p>
          <a:p>
            <a:pPr algn="r">
              <a:buNone/>
            </a:pPr>
            <a:r>
              <a:rPr lang="fa-IR" dirty="0" smtClean="0"/>
              <a:t>مطالعه مفاهیم چرخه حیات کالا، مدیریت یک سازمان رادردرک استراتژی کمک می نماید.</a:t>
            </a:r>
          </a:p>
          <a:p>
            <a:pPr algn="r">
              <a:buNone/>
            </a:pPr>
            <a:r>
              <a:rPr lang="fa-IR" dirty="0" smtClean="0"/>
              <a:t>بطورکلی ،همین طورکه یک محصول مراحل مختلف چرخه حیات راطی </a:t>
            </a:r>
          </a:p>
          <a:p>
            <a:pPr algn="r">
              <a:buNone/>
            </a:pPr>
            <a:r>
              <a:rPr lang="fa-IR" dirty="0" smtClean="0"/>
              <a:t>می نمایدجهت ایجاد یک رقابت اثربخش ، به استراتژیها و منابع سازمانی مختلفی نیازمند می شود.</a:t>
            </a:r>
          </a:p>
          <a:p>
            <a:pPr algn="r">
              <a:buNone/>
            </a:pPr>
            <a:r>
              <a:rPr lang="fa-IR" dirty="0" smtClean="0"/>
              <a:t>چرخه حیات کالا نشان می دهد، که چگونه مقادیرفروش یک کالا درطول حیاتش تغییر می کند. </a:t>
            </a:r>
            <a:endParaRPr lang="en-US" dirty="0"/>
          </a:p>
        </p:txBody>
      </p:sp>
      <p:sp>
        <p:nvSpPr>
          <p:cNvPr id="3" name="Title 2"/>
          <p:cNvSpPr>
            <a:spLocks noGrp="1"/>
          </p:cNvSpPr>
          <p:nvPr>
            <p:ph type="title"/>
          </p:nvPr>
        </p:nvSpPr>
        <p:spPr>
          <a:xfrm>
            <a:off x="457200" y="152400"/>
            <a:ext cx="8229600" cy="1066800"/>
          </a:xfrm>
        </p:spPr>
        <p:txBody>
          <a:bodyPr>
            <a:normAutofit/>
          </a:bodyPr>
          <a:lstStyle/>
          <a:p>
            <a:pPr algn="r"/>
            <a:r>
              <a:rPr lang="fa-IR" sz="6000" dirty="0" smtClean="0">
                <a:solidFill>
                  <a:schemeClr val="accent2">
                    <a:lumMod val="60000"/>
                    <a:lumOff val="40000"/>
                  </a:schemeClr>
                </a:solidFill>
              </a:rPr>
              <a:t>تغییرات استراتژی درطول زمان</a:t>
            </a:r>
            <a:endParaRPr lang="en-US" sz="6000" dirty="0">
              <a:solidFill>
                <a:schemeClr val="accent2">
                  <a:lumMod val="60000"/>
                  <a:lumOff val="40000"/>
                </a:schemeClr>
              </a:solidFill>
            </a:endParaRPr>
          </a:p>
        </p:txBody>
      </p:sp>
    </p:spTree>
  </p:cSld>
  <p:clrMapOvr>
    <a:masterClrMapping/>
  </p:clrMapOvr>
  <p:transition spd="slow">
    <p:split dir="in"/>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8686800" cy="5257800"/>
          </a:xfrm>
          <a:ln>
            <a:noFill/>
          </a:ln>
        </p:spPr>
        <p:txBody>
          <a:bodyPr/>
          <a:lstStyle/>
          <a:p>
            <a:pPr algn="r">
              <a:buNone/>
            </a:pPr>
            <a:endParaRPr lang="fa-IR" smtClean="0">
              <a:solidFill>
                <a:schemeClr val="bg1"/>
              </a:solidFill>
            </a:endParaRPr>
          </a:p>
          <a:p>
            <a:pPr algn="r">
              <a:buNone/>
            </a:pPr>
            <a:r>
              <a:rPr lang="fa-IR" smtClean="0">
                <a:solidFill>
                  <a:schemeClr val="bg1"/>
                </a:solidFill>
              </a:rPr>
              <a:t>         </a:t>
            </a:r>
            <a:r>
              <a:rPr lang="fa-IR" smtClean="0">
                <a:solidFill>
                  <a:schemeClr val="tx2">
                    <a:lumMod val="75000"/>
                  </a:schemeClr>
                </a:solidFill>
              </a:rPr>
              <a:t>مرحله تکمیل وافول </a:t>
            </a:r>
            <a:r>
              <a:rPr lang="fa-IR" sz="2400" smtClean="0">
                <a:solidFill>
                  <a:schemeClr val="tx2">
                    <a:lumMod val="75000"/>
                  </a:schemeClr>
                </a:solidFill>
              </a:rPr>
              <a:t>مرحله بلوغ   </a:t>
            </a:r>
            <a:r>
              <a:rPr lang="fa-IR" smtClean="0">
                <a:solidFill>
                  <a:schemeClr val="tx2">
                    <a:lumMod val="75000"/>
                  </a:schemeClr>
                </a:solidFill>
              </a:rPr>
              <a:t>مرحله رشد مرحله معرفی   </a:t>
            </a:r>
          </a:p>
          <a:p>
            <a:pPr algn="r">
              <a:buNone/>
            </a:pPr>
            <a:r>
              <a:rPr lang="fa-IR" smtClean="0">
                <a:solidFill>
                  <a:schemeClr val="bg1"/>
                </a:solidFill>
              </a:rPr>
              <a:t>                                                                                        </a:t>
            </a:r>
            <a:r>
              <a:rPr lang="en-US" smtClean="0">
                <a:solidFill>
                  <a:schemeClr val="bg1"/>
                </a:solidFill>
              </a:rPr>
              <a:t>A</a:t>
            </a:r>
            <a:r>
              <a:rPr lang="fa-IR" smtClean="0">
                <a:solidFill>
                  <a:schemeClr val="bg1"/>
                </a:solidFill>
              </a:rPr>
              <a:t>رشدنسبی </a:t>
            </a:r>
            <a:r>
              <a:rPr lang="en-US" smtClean="0">
                <a:solidFill>
                  <a:schemeClr val="bg1"/>
                </a:solidFill>
              </a:rPr>
              <a:t> B </a:t>
            </a:r>
            <a:r>
              <a:rPr lang="fa-IR" smtClean="0">
                <a:solidFill>
                  <a:schemeClr val="bg1"/>
                </a:solidFill>
              </a:rPr>
              <a:t>تکمیل</a:t>
            </a:r>
            <a:r>
              <a:rPr lang="en-US" smtClean="0">
                <a:solidFill>
                  <a:schemeClr val="bg1"/>
                </a:solidFill>
              </a:rPr>
              <a:t>   </a:t>
            </a:r>
            <a:r>
              <a:rPr lang="fa-IR" smtClean="0">
                <a:solidFill>
                  <a:schemeClr val="bg1"/>
                </a:solidFill>
              </a:rPr>
              <a:t> </a:t>
            </a:r>
            <a:r>
              <a:rPr lang="en-US" smtClean="0">
                <a:solidFill>
                  <a:schemeClr val="bg1"/>
                </a:solidFill>
              </a:rPr>
              <a:t>     </a:t>
            </a:r>
          </a:p>
          <a:p>
            <a:pPr marL="0" indent="0" algn="r">
              <a:buNone/>
            </a:pPr>
            <a:r>
              <a:rPr lang="fa-IR" smtClean="0">
                <a:solidFill>
                  <a:schemeClr val="bg1"/>
                </a:solidFill>
              </a:rPr>
              <a:t>    </a:t>
            </a:r>
            <a:r>
              <a:rPr lang="en-US" smtClean="0">
                <a:solidFill>
                  <a:schemeClr val="bg1"/>
                </a:solidFill>
              </a:rPr>
              <a:t>  </a:t>
            </a:r>
            <a:r>
              <a:rPr lang="fa-IR" smtClean="0">
                <a:solidFill>
                  <a:schemeClr val="bg1"/>
                </a:solidFill>
              </a:rPr>
              <a:t>      افول</a:t>
            </a:r>
            <a:r>
              <a:rPr lang="fa-IR" smtClean="0">
                <a:solidFill>
                  <a:schemeClr val="tx2">
                    <a:lumMod val="75000"/>
                  </a:schemeClr>
                </a:solidFill>
              </a:rPr>
              <a:t>                                                                                                                                                                        </a:t>
            </a:r>
            <a:r>
              <a:rPr lang="fa-IR" sz="2000" b="1" smtClean="0">
                <a:solidFill>
                  <a:schemeClr val="tx2">
                    <a:lumMod val="75000"/>
                  </a:schemeClr>
                </a:solidFill>
              </a:rPr>
              <a:t>مقدارفروش واحد</a:t>
            </a:r>
            <a:endParaRPr lang="fa-IR" sz="2000" b="1" dirty="0" smtClean="0">
              <a:solidFill>
                <a:schemeClr val="tx2">
                  <a:lumMod val="75000"/>
                </a:schemeClr>
              </a:solidFill>
            </a:endParaRPr>
          </a:p>
        </p:txBody>
      </p:sp>
      <p:sp>
        <p:nvSpPr>
          <p:cNvPr id="3" name="Title 2"/>
          <p:cNvSpPr>
            <a:spLocks noGrp="1"/>
          </p:cNvSpPr>
          <p:nvPr>
            <p:ph type="title"/>
          </p:nvPr>
        </p:nvSpPr>
        <p:spPr>
          <a:xfrm>
            <a:off x="457200" y="152400"/>
            <a:ext cx="8229600" cy="838200"/>
          </a:xfrm>
        </p:spPr>
        <p:txBody>
          <a:bodyPr>
            <a:normAutofit fontScale="90000"/>
          </a:bodyPr>
          <a:lstStyle/>
          <a:p>
            <a:pPr algn="ctr"/>
            <a:r>
              <a:rPr lang="fa-IR" sz="6000" smtClean="0">
                <a:solidFill>
                  <a:schemeClr val="tx2">
                    <a:lumMod val="50000"/>
                  </a:schemeClr>
                </a:solidFill>
              </a:rPr>
              <a:t>چرخه حیات کالا</a:t>
            </a:r>
            <a:endParaRPr lang="en-US" sz="6000" dirty="0">
              <a:solidFill>
                <a:schemeClr val="tx2">
                  <a:lumMod val="50000"/>
                </a:schemeClr>
              </a:solidFill>
            </a:endParaRPr>
          </a:p>
        </p:txBody>
      </p:sp>
      <p:cxnSp>
        <p:nvCxnSpPr>
          <p:cNvPr id="5" name="Straight Connector 4"/>
          <p:cNvCxnSpPr/>
          <p:nvPr/>
        </p:nvCxnSpPr>
        <p:spPr>
          <a:xfrm rot="5400000">
            <a:off x="2933700" y="1562100"/>
            <a:ext cx="76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4342606" y="2819400"/>
            <a:ext cx="2743994" cy="79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905000" y="4191000"/>
            <a:ext cx="52578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496094" y="2780506"/>
            <a:ext cx="28194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1715294" y="2780506"/>
            <a:ext cx="28194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2972197" y="2742803"/>
            <a:ext cx="2895600" cy="79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9" name="Freeform 48"/>
          <p:cNvSpPr/>
          <p:nvPr/>
        </p:nvSpPr>
        <p:spPr>
          <a:xfrm>
            <a:off x="1905000" y="2286000"/>
            <a:ext cx="5338916" cy="1907459"/>
          </a:xfrm>
          <a:custGeom>
            <a:avLst/>
            <a:gdLst>
              <a:gd name="connsiteX0" fmla="*/ 0 w 5338916"/>
              <a:gd name="connsiteY0" fmla="*/ 1907459 h 1907459"/>
              <a:gd name="connsiteX1" fmla="*/ 1725561 w 5338916"/>
              <a:gd name="connsiteY1" fmla="*/ 1376517 h 1907459"/>
              <a:gd name="connsiteX2" fmla="*/ 2580968 w 5338916"/>
              <a:gd name="connsiteY2" fmla="*/ 211394 h 1907459"/>
              <a:gd name="connsiteX3" fmla="*/ 5235677 w 5338916"/>
              <a:gd name="connsiteY3" fmla="*/ 108155 h 1907459"/>
              <a:gd name="connsiteX4" fmla="*/ 5235677 w 5338916"/>
              <a:gd name="connsiteY4" fmla="*/ 108155 h 1907459"/>
              <a:gd name="connsiteX5" fmla="*/ 5338916 w 5338916"/>
              <a:gd name="connsiteY5" fmla="*/ 108155 h 1907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8916" h="1907459">
                <a:moveTo>
                  <a:pt x="0" y="1907459"/>
                </a:moveTo>
                <a:cubicBezTo>
                  <a:pt x="647700" y="1783326"/>
                  <a:pt x="1295400" y="1659194"/>
                  <a:pt x="1725561" y="1376517"/>
                </a:cubicBezTo>
                <a:cubicBezTo>
                  <a:pt x="2155722" y="1093840"/>
                  <a:pt x="1995949" y="422788"/>
                  <a:pt x="2580968" y="211394"/>
                </a:cubicBezTo>
                <a:cubicBezTo>
                  <a:pt x="3165987" y="0"/>
                  <a:pt x="5235677" y="108155"/>
                  <a:pt x="5235677" y="108155"/>
                </a:cubicBezTo>
                <a:lnTo>
                  <a:pt x="5235677" y="108155"/>
                </a:lnTo>
                <a:lnTo>
                  <a:pt x="5338916" y="108155"/>
                </a:ln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0" name="Straight Connector 59"/>
          <p:cNvCxnSpPr/>
          <p:nvPr/>
        </p:nvCxnSpPr>
        <p:spPr>
          <a:xfrm flipV="1">
            <a:off x="6781800" y="1981200"/>
            <a:ext cx="457200" cy="381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81800" y="2362200"/>
            <a:ext cx="457200" cy="381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pli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0"/>
            <a:ext cx="8458200" cy="4572000"/>
          </a:xfrm>
        </p:spPr>
        <p:txBody>
          <a:bodyPr/>
          <a:lstStyle/>
          <a:p>
            <a:pPr algn="r">
              <a:buNone/>
            </a:pPr>
            <a:r>
              <a:rPr lang="fa-IR" dirty="0" smtClean="0"/>
              <a:t>شرکت سعی می کند کالایی راکه دارای کیفیت بالا است ، تولیدنماید.</a:t>
            </a:r>
          </a:p>
          <a:p>
            <a:pPr algn="r">
              <a:buNone/>
            </a:pPr>
            <a:r>
              <a:rPr lang="fa-IR" dirty="0" smtClean="0"/>
              <a:t>دراین مرحله عمدتا تاکید برروی تحقیق و توسعه می باشد ودربعضی از اوقات ، تولیدکنندگان اولیه ازمزیت(( اولین اقدام کننده )) برخوردارمی شوندکه این مزیت ناشی ازتجربه ای است که کسب می کنند .</a:t>
            </a:r>
          </a:p>
          <a:p>
            <a:pPr algn="r">
              <a:buNone/>
            </a:pPr>
            <a:endParaRPr lang="en-US" dirty="0"/>
          </a:p>
        </p:txBody>
      </p:sp>
      <p:sp>
        <p:nvSpPr>
          <p:cNvPr id="3" name="Title 2"/>
          <p:cNvSpPr>
            <a:spLocks noGrp="1"/>
          </p:cNvSpPr>
          <p:nvPr>
            <p:ph type="title"/>
          </p:nvPr>
        </p:nvSpPr>
        <p:spPr/>
        <p:txBody>
          <a:bodyPr>
            <a:normAutofit/>
          </a:bodyPr>
          <a:lstStyle/>
          <a:p>
            <a:pPr algn="r"/>
            <a:r>
              <a:rPr lang="fa-IR" sz="6000" b="1" dirty="0" smtClean="0">
                <a:solidFill>
                  <a:srgbClr val="FFC000"/>
                </a:solidFill>
              </a:rPr>
              <a:t>مرحله معرفی </a:t>
            </a:r>
            <a:endParaRPr lang="en-US" sz="6000" b="1" dirty="0">
              <a:solidFill>
                <a:srgbClr val="FFC000"/>
              </a:solidFill>
            </a:endParaRPr>
          </a:p>
        </p:txBody>
      </p:sp>
    </p:spTree>
  </p:cSld>
  <p:clrMapOvr>
    <a:masterClrMapping/>
  </p:clrMapOvr>
  <p:transition spd="slow">
    <p:strips dir="l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524000"/>
            <a:ext cx="8686800" cy="4953000"/>
          </a:xfrm>
        </p:spPr>
        <p:txBody>
          <a:bodyPr>
            <a:normAutofit lnSpcReduction="10000"/>
          </a:bodyPr>
          <a:lstStyle/>
          <a:p>
            <a:pPr algn="r">
              <a:buNone/>
            </a:pPr>
            <a:r>
              <a:rPr lang="fa-IR" dirty="0" smtClean="0"/>
              <a:t>همچنان که تقاضا به شدت گسترش یافته و تعداد رقبا افزایش می یابد،رقبای موجودممکن است بامواردی مانندصرفه جویی درمقیاس ،منحصرکردن قراردادهای تامین مواد،توزیع کالابه نفع خود،تمایزمحصول توسط تیلیغات یا خدمات و خصوصیت جدیدکالا،سعی درایجاد موانع ورودی نمایند.</a:t>
            </a:r>
          </a:p>
          <a:p>
            <a:pPr algn="r">
              <a:buNone/>
            </a:pPr>
            <a:r>
              <a:rPr lang="fa-IR" dirty="0" smtClean="0"/>
              <a:t>دراین مرحله ،محصولات خیلی استانداردترهستندوبازاررقابت گرایش به تمرکز</a:t>
            </a:r>
          </a:p>
          <a:p>
            <a:pPr algn="r">
              <a:buNone/>
            </a:pPr>
            <a:r>
              <a:rPr lang="fa-IR" dirty="0" smtClean="0"/>
              <a:t>روی کیفیت کالاوموجودبودن آن دارد.</a:t>
            </a:r>
          </a:p>
          <a:p>
            <a:pPr algn="r">
              <a:buNone/>
            </a:pPr>
            <a:r>
              <a:rPr lang="fa-IR" dirty="0" smtClean="0"/>
              <a:t>همچنان که رشد به پایان مرحله خود می رسد، شرکت ها با یک افت رقابتی مواجه می شوند.</a:t>
            </a:r>
          </a:p>
          <a:p>
            <a:pPr algn="r">
              <a:buNone/>
            </a:pPr>
            <a:r>
              <a:rPr lang="fa-IR" dirty="0" smtClean="0"/>
              <a:t>ازآنجایی که رشدبازارمتوقف شده است، رقبای ضعیف تر درمی یابندکه دیگر قادربه فروش کافی یا کسب سودبرای تثبیت موقعیت خودنیستند.آنها داراییهای خودرازیر قیمت می فروشندواظهارورشکستگی می نمایند یا سازمان را به رقبای قوی تر می فروشند.</a:t>
            </a:r>
          </a:p>
        </p:txBody>
      </p:sp>
      <p:sp>
        <p:nvSpPr>
          <p:cNvPr id="3" name="Title 2"/>
          <p:cNvSpPr>
            <a:spLocks noGrp="1"/>
          </p:cNvSpPr>
          <p:nvPr>
            <p:ph type="title"/>
          </p:nvPr>
        </p:nvSpPr>
        <p:spPr/>
        <p:txBody>
          <a:bodyPr>
            <a:normAutofit/>
          </a:bodyPr>
          <a:lstStyle/>
          <a:p>
            <a:pPr algn="r"/>
            <a:r>
              <a:rPr lang="fa-IR" sz="5400" b="1" dirty="0" smtClean="0">
                <a:solidFill>
                  <a:srgbClr val="FFC000"/>
                </a:solidFill>
              </a:rPr>
              <a:t>مرحله </a:t>
            </a:r>
            <a:r>
              <a:rPr lang="fa-IR" sz="6000" b="1" dirty="0" smtClean="0">
                <a:solidFill>
                  <a:srgbClr val="FFC000"/>
                </a:solidFill>
              </a:rPr>
              <a:t>رشد</a:t>
            </a:r>
            <a:endParaRPr lang="en-US" sz="6000" b="1" dirty="0">
              <a:solidFill>
                <a:srgbClr val="FFC000"/>
              </a:solidFill>
            </a:endParaRPr>
          </a:p>
        </p:txBody>
      </p:sp>
    </p:spTree>
  </p:cSld>
  <p:clrMapOvr>
    <a:masterClrMapping/>
  </p:clrMapOvr>
  <p:transition spd="slow">
    <p:strips/>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fa-IR" dirty="0" smtClean="0"/>
              <a:t>با کاهش تقاضا و تولید انبوه ، استراتژی را تحت الشعاع خود قرار می دهد.</a:t>
            </a:r>
            <a:endParaRPr lang="en-US" dirty="0"/>
          </a:p>
        </p:txBody>
      </p:sp>
      <p:sp>
        <p:nvSpPr>
          <p:cNvPr id="3" name="Title 2"/>
          <p:cNvSpPr>
            <a:spLocks noGrp="1"/>
          </p:cNvSpPr>
          <p:nvPr>
            <p:ph type="title"/>
          </p:nvPr>
        </p:nvSpPr>
        <p:spPr/>
        <p:txBody>
          <a:bodyPr>
            <a:normAutofit/>
          </a:bodyPr>
          <a:lstStyle/>
          <a:p>
            <a:pPr algn="r"/>
            <a:r>
              <a:rPr lang="fa-IR" sz="6000" b="1" dirty="0" smtClean="0">
                <a:solidFill>
                  <a:srgbClr val="FFC000"/>
                </a:solidFill>
              </a:rPr>
              <a:t>مرحله بلوغ</a:t>
            </a:r>
            <a:endParaRPr lang="en-US" sz="6000" b="1" dirty="0">
              <a:solidFill>
                <a:srgbClr val="FFC000"/>
              </a:solidFill>
            </a:endParaRPr>
          </a:p>
        </p:txBody>
      </p:sp>
    </p:spTree>
  </p:cSld>
  <p:clrMapOvr>
    <a:masterClrMapping/>
  </p:clrMapOvr>
  <p:transition spd="slow">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762000"/>
          <a:ext cx="8686800" cy="5943600"/>
        </p:xfrm>
        <a:graphic>
          <a:graphicData uri="http://schemas.openxmlformats.org/drawingml/2006/table">
            <a:tbl>
              <a:tblPr firstRow="1" bandRow="1">
                <a:tableStyleId>{5C22544A-7EE6-4342-B048-85BDC9FD1C3A}</a:tableStyleId>
              </a:tblPr>
              <a:tblGrid>
                <a:gridCol w="5947719"/>
                <a:gridCol w="2739081"/>
              </a:tblGrid>
              <a:tr h="388315">
                <a:tc>
                  <a:txBody>
                    <a:bodyPr/>
                    <a:lstStyle/>
                    <a:p>
                      <a:pPr algn="ctr"/>
                      <a:r>
                        <a:rPr lang="fa-IR" sz="2000" b="1" dirty="0" smtClean="0">
                          <a:solidFill>
                            <a:srgbClr val="C00000"/>
                          </a:solidFill>
                        </a:rPr>
                        <a:t>موضوعات اساسی </a:t>
                      </a:r>
                      <a:endParaRPr lang="en-US" sz="2000" b="1" dirty="0">
                        <a:solidFill>
                          <a:srgbClr val="C00000"/>
                        </a:solidFill>
                      </a:endParaRPr>
                    </a:p>
                  </a:txBody>
                  <a:tcPr/>
                </a:tc>
                <a:tc>
                  <a:txBody>
                    <a:bodyPr/>
                    <a:lstStyle/>
                    <a:p>
                      <a:pPr algn="ctr"/>
                      <a:r>
                        <a:rPr lang="fa-IR" sz="2000" b="1" dirty="0" smtClean="0">
                          <a:solidFill>
                            <a:srgbClr val="C00000"/>
                          </a:solidFill>
                          <a:latin typeface="Arial" pitchFamily="34" charset="0"/>
                          <a:cs typeface="Arial" pitchFamily="34" charset="0"/>
                        </a:rPr>
                        <a:t>مسئولیتهای عمده</a:t>
                      </a:r>
                      <a:endParaRPr lang="en-US" sz="2000" b="1" dirty="0">
                        <a:solidFill>
                          <a:srgbClr val="C00000"/>
                        </a:solidFill>
                        <a:latin typeface="Arial" pitchFamily="34" charset="0"/>
                        <a:cs typeface="Arial" pitchFamily="34" charset="0"/>
                      </a:endParaRPr>
                    </a:p>
                  </a:txBody>
                  <a:tcPr/>
                </a:tc>
              </a:tr>
              <a:tr h="985723">
                <a:tc>
                  <a:txBody>
                    <a:bodyPr/>
                    <a:lstStyle/>
                    <a:p>
                      <a:pPr algn="r"/>
                      <a:r>
                        <a:rPr lang="fa-IR" sz="2000" b="1" dirty="0" smtClean="0">
                          <a:solidFill>
                            <a:schemeClr val="accent6">
                              <a:lumMod val="50000"/>
                            </a:schemeClr>
                          </a:solidFill>
                        </a:rPr>
                        <a:t>* تعیین وانتقال رسالت ،بینش،اصول</a:t>
                      </a:r>
                      <a:r>
                        <a:rPr lang="fa-IR" sz="2000" b="1" baseline="0" dirty="0" smtClean="0">
                          <a:solidFill>
                            <a:schemeClr val="accent6">
                              <a:lumMod val="50000"/>
                            </a:schemeClr>
                          </a:solidFill>
                        </a:rPr>
                        <a:t> اخلاقی واهداف بلندمدت یک بازرگانی منفرد</a:t>
                      </a:r>
                    </a:p>
                    <a:p>
                      <a:pPr algn="r"/>
                      <a:r>
                        <a:rPr lang="fa-IR" sz="2000" b="1" baseline="0" dirty="0" smtClean="0">
                          <a:solidFill>
                            <a:schemeClr val="accent6">
                              <a:lumMod val="50000"/>
                            </a:schemeClr>
                          </a:solidFill>
                        </a:rPr>
                        <a:t>* ایجاد و برقراری آرمانها واهداف کوتاه مدت</a:t>
                      </a:r>
                      <a:endParaRPr lang="en-US" sz="2000" b="1" dirty="0">
                        <a:solidFill>
                          <a:schemeClr val="accent6">
                            <a:lumMod val="50000"/>
                          </a:schemeClr>
                        </a:solidFill>
                      </a:endParaRPr>
                    </a:p>
                  </a:txBody>
                  <a:tcPr/>
                </a:tc>
                <a:tc>
                  <a:txBody>
                    <a:bodyPr/>
                    <a:lstStyle/>
                    <a:p>
                      <a:pPr algn="r"/>
                      <a:r>
                        <a:rPr lang="fa-IR" sz="2000" b="1" dirty="0" smtClean="0">
                          <a:solidFill>
                            <a:srgbClr val="0070C0"/>
                          </a:solidFill>
                        </a:rPr>
                        <a:t>تعیین جهت</a:t>
                      </a:r>
                      <a:endParaRPr lang="en-US" sz="2000" b="1" dirty="0">
                        <a:solidFill>
                          <a:srgbClr val="0070C0"/>
                        </a:solidFill>
                      </a:endParaRPr>
                    </a:p>
                  </a:txBody>
                  <a:tcPr/>
                </a:tc>
              </a:tr>
              <a:tr h="985723">
                <a:tc>
                  <a:txBody>
                    <a:bodyPr/>
                    <a:lstStyle/>
                    <a:p>
                      <a:pPr algn="r"/>
                      <a:r>
                        <a:rPr lang="fa-IR" sz="2000" b="1" dirty="0" smtClean="0">
                          <a:solidFill>
                            <a:schemeClr val="accent6">
                              <a:lumMod val="50000"/>
                            </a:schemeClr>
                          </a:solidFill>
                        </a:rPr>
                        <a:t>*جمع آوری و ارزیابی اطلاعات دریافتی از  ذی</a:t>
                      </a:r>
                      <a:r>
                        <a:rPr lang="fa-IR" sz="2000" b="1" baseline="0" dirty="0" smtClean="0">
                          <a:solidFill>
                            <a:schemeClr val="accent6">
                              <a:lumMod val="50000"/>
                            </a:schemeClr>
                          </a:solidFill>
                        </a:rPr>
                        <a:t> نفع ها و سایر منابع</a:t>
                      </a:r>
                    </a:p>
                    <a:p>
                      <a:pPr algn="r"/>
                      <a:endParaRPr lang="fa-IR" sz="2000" b="1" baseline="0" dirty="0" smtClean="0">
                        <a:solidFill>
                          <a:schemeClr val="accent6">
                            <a:lumMod val="50000"/>
                          </a:schemeClr>
                        </a:solidFill>
                      </a:endParaRPr>
                    </a:p>
                    <a:p>
                      <a:pPr algn="r"/>
                      <a:r>
                        <a:rPr lang="fa-IR" sz="2000" b="1" baseline="0" dirty="0" smtClean="0">
                          <a:solidFill>
                            <a:schemeClr val="accent6">
                              <a:lumMod val="50000"/>
                            </a:schemeClr>
                          </a:solidFill>
                        </a:rPr>
                        <a:t>* شناخت قوت ها و ضعف ها،فرصت ها و تهدیدها و منابع مزیت رقابتی</a:t>
                      </a:r>
                      <a:endParaRPr lang="en-US" sz="2000" b="1" dirty="0">
                        <a:solidFill>
                          <a:schemeClr val="accent6">
                            <a:lumMod val="50000"/>
                          </a:schemeClr>
                        </a:solidFill>
                      </a:endParaRPr>
                    </a:p>
                  </a:txBody>
                  <a:tcPr/>
                </a:tc>
                <a:tc>
                  <a:txBody>
                    <a:bodyPr/>
                    <a:lstStyle/>
                    <a:p>
                      <a:pPr algn="r"/>
                      <a:r>
                        <a:rPr lang="fa-IR" sz="2000" b="1" dirty="0" smtClean="0">
                          <a:solidFill>
                            <a:srgbClr val="0070C0"/>
                          </a:solidFill>
                        </a:rPr>
                        <a:t>تجزیه و تحلیل موقعیت وشرایط</a:t>
                      </a:r>
                      <a:r>
                        <a:rPr lang="fa-IR" sz="2000" b="1" baseline="0" dirty="0" smtClean="0">
                          <a:solidFill>
                            <a:srgbClr val="0070C0"/>
                          </a:solidFill>
                        </a:rPr>
                        <a:t> بازرگانی</a:t>
                      </a:r>
                      <a:endParaRPr lang="en-US" sz="2000" b="1" dirty="0">
                        <a:solidFill>
                          <a:srgbClr val="0070C0"/>
                        </a:solidFill>
                      </a:endParaRPr>
                    </a:p>
                  </a:txBody>
                  <a:tcPr/>
                </a:tc>
              </a:tr>
              <a:tr h="985723">
                <a:tc>
                  <a:txBody>
                    <a:bodyPr/>
                    <a:lstStyle/>
                    <a:p>
                      <a:pPr algn="r"/>
                      <a:r>
                        <a:rPr lang="fa-IR" sz="2000" b="1" dirty="0" smtClean="0">
                          <a:solidFill>
                            <a:schemeClr val="accent6">
                              <a:lumMod val="50000"/>
                            </a:schemeClr>
                          </a:solidFill>
                        </a:rPr>
                        <a:t>* تعیین استراتژی رشد،استراتژی</a:t>
                      </a:r>
                      <a:r>
                        <a:rPr lang="fa-IR" sz="2000" b="1" baseline="0" dirty="0" smtClean="0">
                          <a:solidFill>
                            <a:schemeClr val="accent6">
                              <a:lumMod val="50000"/>
                            </a:schemeClr>
                          </a:solidFill>
                        </a:rPr>
                        <a:t> های داخلی ، </a:t>
                      </a:r>
                      <a:r>
                        <a:rPr lang="fa-IR" sz="2000" b="1" dirty="0" smtClean="0">
                          <a:solidFill>
                            <a:schemeClr val="accent6">
                              <a:lumMod val="50000"/>
                            </a:schemeClr>
                          </a:solidFill>
                        </a:rPr>
                        <a:t>استراتژیهای  خارجی</a:t>
                      </a:r>
                      <a:endParaRPr lang="fa-IR" sz="2000" b="1" baseline="0" dirty="0" smtClean="0">
                        <a:solidFill>
                          <a:schemeClr val="accent6">
                            <a:lumMod val="50000"/>
                          </a:schemeClr>
                        </a:solidFill>
                      </a:endParaRPr>
                    </a:p>
                    <a:p>
                      <a:pPr marL="0" marR="0" indent="0" algn="r" defTabSz="914400" rtl="0" eaLnBrk="1" fontAlgn="auto" latinLnBrk="0" hangingPunct="1">
                        <a:lnSpc>
                          <a:spcPct val="100000"/>
                        </a:lnSpc>
                        <a:spcBef>
                          <a:spcPts val="0"/>
                        </a:spcBef>
                        <a:spcAft>
                          <a:spcPts val="0"/>
                        </a:spcAft>
                        <a:buClrTx/>
                        <a:buSzTx/>
                        <a:buFontTx/>
                        <a:buNone/>
                        <a:tabLst/>
                        <a:defRPr/>
                      </a:pPr>
                      <a:r>
                        <a:rPr lang="fa-IR" sz="2000" b="1" dirty="0" smtClean="0">
                          <a:solidFill>
                            <a:schemeClr val="accent6">
                              <a:lumMod val="50000"/>
                            </a:schemeClr>
                          </a:solidFill>
                        </a:rPr>
                        <a:t>وسطوح تهاجمی بودن</a:t>
                      </a:r>
                      <a:r>
                        <a:rPr lang="fa-IR" sz="2000" b="1" baseline="0" dirty="0" smtClean="0">
                          <a:solidFill>
                            <a:schemeClr val="accent6">
                              <a:lumMod val="50000"/>
                            </a:schemeClr>
                          </a:solidFill>
                        </a:rPr>
                        <a:t> ، </a:t>
                      </a:r>
                      <a:r>
                        <a:rPr lang="fa-IR" sz="2000" b="1" dirty="0" smtClean="0">
                          <a:solidFill>
                            <a:schemeClr val="accent6">
                              <a:lumMod val="50000"/>
                            </a:schemeClr>
                          </a:solidFill>
                        </a:rPr>
                        <a:t>انتخاب</a:t>
                      </a:r>
                      <a:r>
                        <a:rPr lang="fa-IR" sz="2000" b="1" baseline="0" dirty="0" smtClean="0">
                          <a:solidFill>
                            <a:schemeClr val="accent6">
                              <a:lumMod val="50000"/>
                            </a:schemeClr>
                          </a:solidFill>
                        </a:rPr>
                        <a:t> نگرش کلی نسبت به رقابت</a:t>
                      </a:r>
                    </a:p>
                    <a:p>
                      <a:pPr marL="0" marR="0" indent="0" algn="r" defTabSz="914400" rtl="0" eaLnBrk="1" fontAlgn="auto" latinLnBrk="0" hangingPunct="1">
                        <a:lnSpc>
                          <a:spcPct val="100000"/>
                        </a:lnSpc>
                        <a:spcBef>
                          <a:spcPts val="0"/>
                        </a:spcBef>
                        <a:spcAft>
                          <a:spcPts val="0"/>
                        </a:spcAft>
                        <a:buClrTx/>
                        <a:buSzTx/>
                        <a:buFontTx/>
                        <a:buNone/>
                        <a:tabLst/>
                        <a:defRPr/>
                      </a:pPr>
                      <a:r>
                        <a:rPr lang="fa-IR" sz="2000" b="1" baseline="0" dirty="0" smtClean="0">
                          <a:solidFill>
                            <a:schemeClr val="accent6">
                              <a:lumMod val="50000"/>
                            </a:schemeClr>
                          </a:solidFill>
                        </a:rPr>
                        <a:t>* رهبری قیمت تمام شده ،تمایز،تمرکزوبهترین شیوه هزینه کردن</a:t>
                      </a:r>
                    </a:p>
                    <a:p>
                      <a:pPr marL="0" marR="0" indent="0" algn="r" defTabSz="914400" rtl="0" eaLnBrk="1" fontAlgn="auto" latinLnBrk="0" hangingPunct="1">
                        <a:lnSpc>
                          <a:spcPct val="100000"/>
                        </a:lnSpc>
                        <a:spcBef>
                          <a:spcPts val="0"/>
                        </a:spcBef>
                        <a:spcAft>
                          <a:spcPts val="0"/>
                        </a:spcAft>
                        <a:buClrTx/>
                        <a:buSzTx/>
                        <a:buFontTx/>
                        <a:buNone/>
                        <a:tabLst/>
                        <a:defRPr/>
                      </a:pPr>
                      <a:r>
                        <a:rPr lang="fa-IR" sz="2000" b="1" dirty="0" smtClean="0">
                          <a:solidFill>
                            <a:schemeClr val="accent6">
                              <a:lumMod val="50000"/>
                            </a:schemeClr>
                          </a:solidFill>
                        </a:rPr>
                        <a:t>*انتخاب</a:t>
                      </a:r>
                      <a:r>
                        <a:rPr lang="fa-IR" sz="2000" b="1" baseline="0" dirty="0" smtClean="0">
                          <a:solidFill>
                            <a:schemeClr val="accent6">
                              <a:lumMod val="50000"/>
                            </a:schemeClr>
                          </a:solidFill>
                        </a:rPr>
                        <a:t> وضعیت استراتژیک ، جهت اجرای استراتژی کلی و استراتژیهای معین موردنیاز</a:t>
                      </a:r>
                      <a:endParaRPr lang="en-US" sz="2000" b="1" dirty="0" smtClean="0">
                        <a:solidFill>
                          <a:schemeClr val="accent6">
                            <a:lumMod val="50000"/>
                          </a:schemeClr>
                        </a:solidFill>
                      </a:endParaRPr>
                    </a:p>
                    <a:p>
                      <a:pPr algn="r"/>
                      <a:endParaRPr lang="fa-IR" sz="2000" b="1" dirty="0" smtClean="0">
                        <a:solidFill>
                          <a:schemeClr val="accent6">
                            <a:lumMod val="50000"/>
                          </a:schemeClr>
                        </a:solidFill>
                      </a:endParaRPr>
                    </a:p>
                  </a:txBody>
                  <a:tcPr/>
                </a:tc>
                <a:tc>
                  <a:txBody>
                    <a:bodyPr/>
                    <a:lstStyle/>
                    <a:p>
                      <a:pPr algn="r"/>
                      <a:r>
                        <a:rPr lang="fa-IR" sz="2000" b="1" dirty="0" smtClean="0">
                          <a:solidFill>
                            <a:srgbClr val="0070C0"/>
                          </a:solidFill>
                        </a:rPr>
                        <a:t>انتخاب استراتژی</a:t>
                      </a:r>
                      <a:endParaRPr lang="en-US" sz="2000" b="1" dirty="0">
                        <a:solidFill>
                          <a:srgbClr val="0070C0"/>
                        </a:solidFill>
                      </a:endParaRPr>
                    </a:p>
                  </a:txBody>
                  <a:tcPr/>
                </a:tc>
              </a:tr>
              <a:tr h="388315">
                <a:tc>
                  <a:txBody>
                    <a:bodyPr/>
                    <a:lstStyle/>
                    <a:p>
                      <a:pPr algn="r"/>
                      <a:r>
                        <a:rPr lang="fa-IR" sz="2000" b="1" dirty="0" smtClean="0">
                          <a:solidFill>
                            <a:schemeClr val="accent6">
                              <a:lumMod val="50000"/>
                            </a:schemeClr>
                          </a:solidFill>
                        </a:rPr>
                        <a:t>* کسب منابع و توسعه توانایی هایی که منجر به مزیت رقابتی مداوم می شوند</a:t>
                      </a:r>
                    </a:p>
                    <a:p>
                      <a:pPr algn="r"/>
                      <a:r>
                        <a:rPr lang="fa-IR" sz="2000" b="1" dirty="0" smtClean="0">
                          <a:solidFill>
                            <a:schemeClr val="accent6">
                              <a:lumMod val="50000"/>
                            </a:schemeClr>
                          </a:solidFill>
                        </a:rPr>
                        <a:t>* توسعه استراتژیهای وظیفه ای وتعیین ساختار مدیریتی مناسب جهت حمایت از استراتژی بازرگانی</a:t>
                      </a:r>
                      <a:endParaRPr lang="en-US" sz="2000" b="1" dirty="0">
                        <a:solidFill>
                          <a:schemeClr val="accent6">
                            <a:lumMod val="50000"/>
                          </a:schemeClr>
                        </a:solidFill>
                      </a:endParaRPr>
                    </a:p>
                  </a:txBody>
                  <a:tcPr/>
                </a:tc>
                <a:tc>
                  <a:txBody>
                    <a:bodyPr/>
                    <a:lstStyle/>
                    <a:p>
                      <a:pPr algn="r"/>
                      <a:r>
                        <a:rPr lang="fa-IR" sz="2000" b="1" dirty="0" smtClean="0">
                          <a:solidFill>
                            <a:srgbClr val="0070C0"/>
                          </a:solidFill>
                        </a:rPr>
                        <a:t>مدیریت منابع</a:t>
                      </a:r>
                      <a:endParaRPr lang="en-US" sz="2000" b="1" dirty="0">
                        <a:solidFill>
                          <a:srgbClr val="0070C0"/>
                        </a:solidFill>
                      </a:endParaRPr>
                    </a:p>
                  </a:txBody>
                  <a:tcPr/>
                </a:tc>
              </a:tr>
            </a:tbl>
          </a:graphicData>
        </a:graphic>
      </p:graphicFrame>
      <p:sp>
        <p:nvSpPr>
          <p:cNvPr id="3" name="Title 2"/>
          <p:cNvSpPr>
            <a:spLocks noGrp="1"/>
          </p:cNvSpPr>
          <p:nvPr>
            <p:ph type="title"/>
          </p:nvPr>
        </p:nvSpPr>
        <p:spPr>
          <a:xfrm>
            <a:off x="0" y="0"/>
            <a:ext cx="8915400" cy="609600"/>
          </a:xfrm>
        </p:spPr>
        <p:txBody>
          <a:bodyPr>
            <a:noAutofit/>
          </a:bodyPr>
          <a:lstStyle/>
          <a:p>
            <a:pPr algn="ctr"/>
            <a:r>
              <a:rPr lang="fa-IR" sz="2800" b="1" dirty="0" smtClean="0">
                <a:solidFill>
                  <a:srgbClr val="FF0000"/>
                </a:solidFill>
              </a:rPr>
              <a:t>مسئولیتهای اصلی مدیریت استراتژیک درسطح واحد بازرگانی</a:t>
            </a:r>
            <a:endParaRPr lang="en-US" sz="2800" b="1" dirty="0">
              <a:solidFill>
                <a:srgbClr val="FF0000"/>
              </a:solidFill>
            </a:endParaRPr>
          </a:p>
        </p:txBody>
      </p:sp>
    </p:spTree>
  </p:cSld>
  <p:clrMapOvr>
    <a:masterClrMapping/>
  </p:clrMapOvr>
  <p:transition spd="slow">
    <p:strips dir="l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0"/>
            <a:ext cx="8458200" cy="5029200"/>
          </a:xfrm>
        </p:spPr>
        <p:txBody>
          <a:bodyPr>
            <a:normAutofit fontScale="92500" lnSpcReduction="10000"/>
          </a:bodyPr>
          <a:lstStyle/>
          <a:p>
            <a:pPr algn="r">
              <a:buNone/>
            </a:pPr>
            <a:r>
              <a:rPr lang="fa-IR" dirty="0" smtClean="0"/>
              <a:t>ازآنجا که کالا در این مرحله استاندارد است ، قیمت همچنان اصل مهم رقابت محسوب می شود . رقابت فشرده و شدید می باشد و امکان انصراف مجدد شرکتها وجود دارد،خصوصا وقتی که تقاضا به شکل منحنی باشد یا وقتی که </a:t>
            </a:r>
          </a:p>
          <a:p>
            <a:pPr algn="r">
              <a:buNone/>
            </a:pPr>
            <a:r>
              <a:rPr lang="fa-IR" dirty="0" smtClean="0"/>
              <a:t>موانع خروجی کم باشد .</a:t>
            </a:r>
          </a:p>
          <a:p>
            <a:pPr algn="r">
              <a:buNone/>
            </a:pPr>
            <a:r>
              <a:rPr lang="fa-IR" dirty="0" smtClean="0"/>
              <a:t>نمونه هایی ازموانع خروجی که ممکن است سازمانهاراتشویق به عدم انصراف</a:t>
            </a:r>
          </a:p>
          <a:p>
            <a:pPr algn="r">
              <a:buNone/>
            </a:pPr>
            <a:r>
              <a:rPr lang="fa-IR" dirty="0" smtClean="0"/>
              <a:t>ازفعالیت یا کناره گیری کند،می توان مواردی همچون انباشت دارایی که قابل استفاده نیست ، هزینه های ضرروزیان فسخ قراردادها،تخریب ساختمانها یا هزینه های اجتماعی نیروی کار،ماننداخراج کارگران رانام برد.</a:t>
            </a:r>
          </a:p>
          <a:p>
            <a:pPr algn="r">
              <a:buNone/>
            </a:pPr>
            <a:r>
              <a:rPr lang="fa-IR" dirty="0" smtClean="0"/>
              <a:t>جهت اجتناب ازتاثیرات همه جانبه افت چرخه حیات کالا،شرکتهاملزم می باشند </a:t>
            </a:r>
          </a:p>
          <a:p>
            <a:pPr algn="r">
              <a:buNone/>
            </a:pPr>
            <a:r>
              <a:rPr lang="fa-IR" dirty="0" smtClean="0"/>
              <a:t>روی یک موقعیت مناسب ازبازارکه هنوزدرحال رشداست،تمرکزنمایند. شرکتهای مبتکرممکن است قادرباشندکالایی ارائه نمایندکه کلا جانشین محصول قدیمی شود.</a:t>
            </a:r>
          </a:p>
          <a:p>
            <a:pPr algn="r">
              <a:buNone/>
            </a:pPr>
            <a:r>
              <a:rPr lang="fa-IR" dirty="0" smtClean="0"/>
              <a:t>درنهایت،بعضی از سازمانهاممکن است تا انصراف سایرشرکتها،به حالت تعلیق درآیند،که دراین زمان کاهش رقابت باعث بهبودسودآوری وسهم بازارآنها می شود.</a:t>
            </a:r>
          </a:p>
          <a:p>
            <a:pPr algn="r">
              <a:buNone/>
            </a:pPr>
            <a:endParaRPr lang="en-US" dirty="0"/>
          </a:p>
        </p:txBody>
      </p:sp>
      <p:sp>
        <p:nvSpPr>
          <p:cNvPr id="3" name="Title 2"/>
          <p:cNvSpPr>
            <a:spLocks noGrp="1"/>
          </p:cNvSpPr>
          <p:nvPr>
            <p:ph type="title"/>
          </p:nvPr>
        </p:nvSpPr>
        <p:spPr/>
        <p:txBody>
          <a:bodyPr>
            <a:normAutofit/>
          </a:bodyPr>
          <a:lstStyle/>
          <a:p>
            <a:pPr algn="r"/>
            <a:r>
              <a:rPr lang="fa-IR" sz="6000" b="1" dirty="0" smtClean="0">
                <a:solidFill>
                  <a:srgbClr val="FFC000"/>
                </a:solidFill>
              </a:rPr>
              <a:t>مرحله تکمیل یا افت </a:t>
            </a:r>
            <a:endParaRPr lang="en-US" sz="6000" b="1" dirty="0">
              <a:solidFill>
                <a:srgbClr val="FFC000"/>
              </a:solidFill>
            </a:endParaRPr>
          </a:p>
        </p:txBody>
      </p:sp>
    </p:spTree>
  </p:cSld>
  <p:clrMapOvr>
    <a:masterClrMapping/>
  </p:clrMapOvr>
  <p:transition spd="slow">
    <p:strips dir="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1219200"/>
          </a:xfrm>
        </p:spPr>
        <p:txBody>
          <a:bodyPr/>
          <a:lstStyle/>
          <a:p>
            <a:pPr algn="r">
              <a:buNone/>
            </a:pPr>
            <a:r>
              <a:rPr lang="fa-IR" sz="2800" b="1" dirty="0" smtClean="0">
                <a:solidFill>
                  <a:schemeClr val="tx1">
                    <a:lumMod val="95000"/>
                  </a:schemeClr>
                </a:solidFill>
              </a:rPr>
              <a:t>درچرخه حیات کالا می بینیم که سازمانها باید همزمان طی مراحل رشد و تکامل ، خودرا نیز تغییر دهند.</a:t>
            </a:r>
            <a:endParaRPr lang="en-US" dirty="0"/>
          </a:p>
        </p:txBody>
      </p:sp>
      <p:sp>
        <p:nvSpPr>
          <p:cNvPr id="3" name="Title 2"/>
          <p:cNvSpPr>
            <a:spLocks noGrp="1"/>
          </p:cNvSpPr>
          <p:nvPr>
            <p:ph type="title"/>
          </p:nvPr>
        </p:nvSpPr>
        <p:spPr>
          <a:xfrm>
            <a:off x="0" y="1447800"/>
            <a:ext cx="8763000" cy="4724400"/>
          </a:xfrm>
        </p:spPr>
        <p:txBody>
          <a:bodyPr>
            <a:normAutofit fontScale="90000"/>
          </a:bodyPr>
          <a:lstStyle/>
          <a:p>
            <a:pPr algn="r"/>
            <a:r>
              <a:rPr lang="fa-IR" sz="4000" b="1" dirty="0" smtClean="0">
                <a:solidFill>
                  <a:schemeClr val="tx1">
                    <a:lumMod val="95000"/>
                  </a:schemeClr>
                </a:solidFill>
              </a:rPr>
              <a:t>با وجودی که نوآوری درتولیدوتلاش جهت تمایزمحصول درمرحله اولیه دارای ارزش است ، اما سازمانها باید در نهایت تلاش خودرا جهت کاهش هزینه ها معطوف نمایند. </a:t>
            </a:r>
            <a:br>
              <a:rPr lang="fa-IR" sz="4000" b="1" dirty="0" smtClean="0">
                <a:solidFill>
                  <a:schemeClr val="tx1">
                    <a:lumMod val="95000"/>
                  </a:schemeClr>
                </a:solidFill>
              </a:rPr>
            </a:br>
            <a:r>
              <a:rPr lang="fa-IR" sz="4000" b="1" dirty="0" smtClean="0">
                <a:solidFill>
                  <a:schemeClr val="tx1">
                    <a:lumMod val="95000"/>
                  </a:schemeClr>
                </a:solidFill>
              </a:rPr>
              <a:t>تعیین مراحل چرخه حیات کالاهمزمان با توسعه استراتژیهای سطح بازرگانی،جهت گیریهای استراتژی خاصی را دراختیار شرکتها قرارمی دهد،همچنان که سازمانها استراتژیهای خود را تنظیم وتدوین می کنند، ناگزیزند مزیت رقابتی را در کلیه مراحل رعایت نمایند.</a:t>
            </a:r>
            <a:endParaRPr lang="en-US" sz="4000" b="1" dirty="0">
              <a:solidFill>
                <a:schemeClr val="tx1">
                  <a:lumMod val="95000"/>
                </a:schemeClr>
              </a:solidFill>
            </a:endParaRPr>
          </a:p>
        </p:txBody>
      </p:sp>
    </p:spTree>
  </p:cSld>
  <p:clrMapOvr>
    <a:masterClrMapping/>
  </p:clrMapOvr>
  <p:transition spd="slow">
    <p:wheel spokes="3"/>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ulips.jpg"/>
          <p:cNvPicPr>
            <a:picLocks noGrp="1" noChangeAspect="1"/>
          </p:cNvPicPr>
          <p:nvPr>
            <p:ph idx="1"/>
          </p:nvPr>
        </p:nvPicPr>
        <p:blipFill>
          <a:blip r:embed="rId2"/>
          <a:stretch>
            <a:fillRect/>
          </a:stretch>
        </p:blipFill>
        <p:spPr>
          <a:xfrm>
            <a:off x="0" y="0"/>
            <a:ext cx="9144000" cy="6858000"/>
          </a:xfrm>
        </p:spPr>
      </p:pic>
      <p:sp>
        <p:nvSpPr>
          <p:cNvPr id="3" name="Title 2"/>
          <p:cNvSpPr>
            <a:spLocks noGrp="1"/>
          </p:cNvSpPr>
          <p:nvPr>
            <p:ph type="title"/>
          </p:nvPr>
        </p:nvSpPr>
        <p:spPr>
          <a:xfrm>
            <a:off x="0" y="152400"/>
            <a:ext cx="8915400" cy="1219200"/>
          </a:xfrm>
        </p:spPr>
        <p:txBody>
          <a:bodyPr>
            <a:noAutofit/>
          </a:bodyPr>
          <a:lstStyle/>
          <a:p>
            <a:pPr algn="r"/>
            <a:r>
              <a:rPr lang="fa-IR" sz="9600" dirty="0" smtClean="0">
                <a:solidFill>
                  <a:schemeClr val="accent5">
                    <a:lumMod val="50000"/>
                  </a:schemeClr>
                </a:solidFill>
              </a:rPr>
              <a:t>باتشکراز     توجه شما</a:t>
            </a:r>
            <a:endParaRPr lang="en-US" sz="9600" dirty="0">
              <a:solidFill>
                <a:schemeClr val="accent5">
                  <a:lumMod val="50000"/>
                </a:schemeClr>
              </a:solidFill>
            </a:endParaRPr>
          </a:p>
        </p:txBody>
      </p:sp>
    </p:spTree>
  </p:cSld>
  <p:clrMapOvr>
    <a:masterClrMapping/>
  </p:clrMapOvr>
  <p:transition spd="slow">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800600"/>
          </a:xfrm>
        </p:spPr>
        <p:txBody>
          <a:bodyPr/>
          <a:lstStyle/>
          <a:p>
            <a:pPr algn="r">
              <a:buNone/>
            </a:pPr>
            <a:r>
              <a:rPr lang="fa-IR" dirty="0" smtClean="0">
                <a:solidFill>
                  <a:schemeClr val="accent2">
                    <a:lumMod val="60000"/>
                    <a:lumOff val="40000"/>
                  </a:schemeClr>
                </a:solidFill>
              </a:rPr>
              <a:t>الف * استراتژی های رشد: </a:t>
            </a:r>
            <a:r>
              <a:rPr lang="fa-IR" dirty="0" smtClean="0"/>
              <a:t>به افزایش حجم و بازدهی کاردرطول زمان مربوط می شوند.</a:t>
            </a:r>
          </a:p>
          <a:p>
            <a:pPr algn="r">
              <a:buNone/>
            </a:pPr>
            <a:r>
              <a:rPr lang="fa-IR" dirty="0" smtClean="0"/>
              <a:t>مدیران باسه پرسش اساسی روبه رو هستند</a:t>
            </a:r>
          </a:p>
          <a:p>
            <a:pPr algn="r">
              <a:buNone/>
            </a:pPr>
            <a:r>
              <a:rPr lang="fa-IR" dirty="0" smtClean="0"/>
              <a:t>1-منابع خودرابه کجا اختصاص دهیم تا به رشد برسیم ؟</a:t>
            </a:r>
          </a:p>
          <a:p>
            <a:pPr algn="r">
              <a:buNone/>
            </a:pPr>
            <a:r>
              <a:rPr lang="fa-IR" dirty="0" smtClean="0"/>
              <a:t>2-چه تغییراتی درحوزه کاری انجام دهیم تابه اهداف استراتژیک برسیم ؟</a:t>
            </a:r>
          </a:p>
          <a:p>
            <a:pPr algn="r">
              <a:buNone/>
            </a:pPr>
            <a:r>
              <a:rPr lang="fa-IR" dirty="0" smtClean="0"/>
              <a:t>3- درمقایسه بارقباچگونه اقدامات خود راجهت رشد زمانبندی نماییم؟</a:t>
            </a:r>
          </a:p>
          <a:p>
            <a:pPr algn="r">
              <a:buNone/>
            </a:pPr>
            <a:endParaRPr lang="fa-IR" dirty="0" smtClean="0"/>
          </a:p>
          <a:p>
            <a:pPr algn="r">
              <a:buNone/>
            </a:pPr>
            <a:r>
              <a:rPr lang="fa-IR" dirty="0" smtClean="0">
                <a:solidFill>
                  <a:schemeClr val="accent2">
                    <a:lumMod val="60000"/>
                    <a:lumOff val="40000"/>
                  </a:schemeClr>
                </a:solidFill>
              </a:rPr>
              <a:t>ب * استراتژی رقابتی : </a:t>
            </a:r>
            <a:r>
              <a:rPr lang="fa-IR" dirty="0" smtClean="0"/>
              <a:t>شرکت به منظورارزش دادن به مشتریان باروشی متمایز ازرقبا چگونه موضع گیری نماید تابه رشد برسد؟</a:t>
            </a:r>
          </a:p>
          <a:p>
            <a:pPr algn="r">
              <a:buNone/>
            </a:pPr>
            <a:r>
              <a:rPr lang="fa-IR" dirty="0" smtClean="0"/>
              <a:t> </a:t>
            </a:r>
            <a:endParaRPr lang="en-US" dirty="0"/>
          </a:p>
        </p:txBody>
      </p:sp>
      <p:sp>
        <p:nvSpPr>
          <p:cNvPr id="3" name="Title 2"/>
          <p:cNvSpPr>
            <a:spLocks noGrp="1"/>
          </p:cNvSpPr>
          <p:nvPr>
            <p:ph type="title"/>
          </p:nvPr>
        </p:nvSpPr>
        <p:spPr>
          <a:xfrm>
            <a:off x="457200" y="152400"/>
            <a:ext cx="8229600" cy="762000"/>
          </a:xfrm>
        </p:spPr>
        <p:txBody>
          <a:bodyPr>
            <a:normAutofit/>
          </a:bodyPr>
          <a:lstStyle/>
          <a:p>
            <a:pPr algn="r"/>
            <a:r>
              <a:rPr lang="fa-IR" sz="2800" b="1" dirty="0" smtClean="0"/>
              <a:t>مدیران درسطح واحد بازرگانی 2نوع استراتژی را گسترش می دهند</a:t>
            </a:r>
            <a:endParaRPr lang="en-US" sz="2800" b="1" dirty="0"/>
          </a:p>
        </p:txBody>
      </p:sp>
    </p:spTree>
  </p:cSld>
  <p:clrMapOvr>
    <a:masterClrMapping/>
  </p:clrMapOvr>
  <p:transition spd="slow">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a:p>
        </p:txBody>
      </p:sp>
      <p:sp>
        <p:nvSpPr>
          <p:cNvPr id="3" name="Title 2"/>
          <p:cNvSpPr>
            <a:spLocks noGrp="1"/>
          </p:cNvSpPr>
          <p:nvPr>
            <p:ph type="title"/>
          </p:nvPr>
        </p:nvSpPr>
        <p:spPr/>
        <p:txBody>
          <a:bodyPr/>
          <a:lstStyle/>
          <a:p>
            <a:endParaRPr lang="en-US" dirty="0"/>
          </a:p>
        </p:txBody>
      </p:sp>
      <p:sp>
        <p:nvSpPr>
          <p:cNvPr id="4" name="Down Arrow Callout 3"/>
          <p:cNvSpPr/>
          <p:nvPr/>
        </p:nvSpPr>
        <p:spPr>
          <a:xfrm>
            <a:off x="457200" y="304800"/>
            <a:ext cx="8077200" cy="1295400"/>
          </a:xfrm>
          <a:prstGeom prst="downArrowCallou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5400" b="1" dirty="0" smtClean="0">
                <a:solidFill>
                  <a:schemeClr val="accent1">
                    <a:lumMod val="50000"/>
                  </a:schemeClr>
                </a:solidFill>
                <a:latin typeface="Arial" pitchFamily="34" charset="0"/>
                <a:cs typeface="Arial" pitchFamily="34" charset="0"/>
              </a:rPr>
              <a:t>استراتژیهای رشد</a:t>
            </a:r>
            <a:endParaRPr lang="en-US" sz="5400" dirty="0">
              <a:solidFill>
                <a:schemeClr val="accent1">
                  <a:lumMod val="50000"/>
                </a:schemeClr>
              </a:solidFill>
            </a:endParaRPr>
          </a:p>
        </p:txBody>
      </p:sp>
      <p:sp>
        <p:nvSpPr>
          <p:cNvPr id="5" name="Rounded Rectangle 4"/>
          <p:cNvSpPr/>
          <p:nvPr/>
        </p:nvSpPr>
        <p:spPr>
          <a:xfrm>
            <a:off x="685800" y="2209800"/>
            <a:ext cx="3505200" cy="1295400"/>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dirty="0" smtClean="0">
                <a:solidFill>
                  <a:schemeClr val="tx2">
                    <a:lumMod val="25000"/>
                  </a:schemeClr>
                </a:solidFill>
              </a:rPr>
              <a:t>استراتژیهای خارجی</a:t>
            </a:r>
            <a:endParaRPr lang="en-US" sz="3600" dirty="0">
              <a:solidFill>
                <a:schemeClr val="tx2">
                  <a:lumMod val="25000"/>
                </a:schemeClr>
              </a:solidFill>
            </a:endParaRPr>
          </a:p>
        </p:txBody>
      </p:sp>
      <p:sp>
        <p:nvSpPr>
          <p:cNvPr id="9" name="Rounded Rectangle 8"/>
          <p:cNvSpPr/>
          <p:nvPr/>
        </p:nvSpPr>
        <p:spPr>
          <a:xfrm>
            <a:off x="2743200" y="4114800"/>
            <a:ext cx="3200400" cy="1295400"/>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dirty="0" smtClean="0">
                <a:solidFill>
                  <a:schemeClr val="tx2">
                    <a:lumMod val="25000"/>
                  </a:schemeClr>
                </a:solidFill>
              </a:rPr>
              <a:t>استراتژیهای ثبات </a:t>
            </a:r>
            <a:endParaRPr lang="en-US" sz="3600" dirty="0">
              <a:solidFill>
                <a:schemeClr val="tx2">
                  <a:lumMod val="25000"/>
                </a:schemeClr>
              </a:solidFill>
            </a:endParaRPr>
          </a:p>
        </p:txBody>
      </p:sp>
      <p:sp>
        <p:nvSpPr>
          <p:cNvPr id="10" name="Rounded Rectangle 9"/>
          <p:cNvSpPr/>
          <p:nvPr/>
        </p:nvSpPr>
        <p:spPr>
          <a:xfrm>
            <a:off x="4800600" y="2209800"/>
            <a:ext cx="3581400" cy="1295400"/>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dirty="0" smtClean="0">
                <a:solidFill>
                  <a:schemeClr val="tx2">
                    <a:lumMod val="25000"/>
                  </a:schemeClr>
                </a:solidFill>
              </a:rPr>
              <a:t>استراتژیهای داخلی </a:t>
            </a:r>
            <a:endParaRPr lang="en-US" sz="3600" dirty="0">
              <a:solidFill>
                <a:schemeClr val="tx2">
                  <a:lumMod val="25000"/>
                </a:schemeClr>
              </a:solidFill>
            </a:endParaRPr>
          </a:p>
        </p:txBody>
      </p:sp>
    </p:spTree>
  </p:cSld>
  <p:clrMapOvr>
    <a:masterClrMapping/>
  </p:clrMapOvr>
  <p:transition spd="slow">
    <p:strip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8686800" cy="5791200"/>
          </a:xfrm>
        </p:spPr>
        <p:txBody>
          <a:bodyPr>
            <a:noAutofit/>
          </a:bodyPr>
          <a:lstStyle/>
          <a:p>
            <a:pPr algn="r">
              <a:buNone/>
            </a:pPr>
            <a:r>
              <a:rPr lang="fa-IR" sz="2400" dirty="0" smtClean="0">
                <a:solidFill>
                  <a:schemeClr val="tx2">
                    <a:lumMod val="90000"/>
                  </a:schemeClr>
                </a:solidFill>
              </a:rPr>
              <a:t>الف ) نفوذ دربازار</a:t>
            </a:r>
          </a:p>
          <a:p>
            <a:pPr algn="r">
              <a:buNone/>
            </a:pPr>
            <a:r>
              <a:rPr lang="fa-IR" sz="2400" dirty="0" smtClean="0">
                <a:solidFill>
                  <a:schemeClr val="tx1">
                    <a:lumMod val="95000"/>
                  </a:schemeClr>
                </a:solidFill>
              </a:rPr>
              <a:t>            </a:t>
            </a:r>
            <a:r>
              <a:rPr lang="fa-IR" sz="2400" dirty="0" smtClean="0">
                <a:solidFill>
                  <a:schemeClr val="tx1">
                    <a:lumMod val="95000"/>
                  </a:schemeClr>
                </a:solidFill>
                <a:cs typeface="Arial" pitchFamily="34" charset="0"/>
              </a:rPr>
              <a:t>*روش: افزایش سهم بازارازطریق تبلیغات ،تلاش جهت افزایش فروش        </a:t>
            </a:r>
          </a:p>
          <a:p>
            <a:pPr algn="r">
              <a:buNone/>
            </a:pPr>
            <a:r>
              <a:rPr lang="fa-IR" sz="2400" dirty="0" smtClean="0">
                <a:solidFill>
                  <a:schemeClr val="tx1">
                    <a:lumMod val="95000"/>
                  </a:schemeClr>
                </a:solidFill>
                <a:cs typeface="Arial" pitchFamily="34" charset="0"/>
              </a:rPr>
              <a:t>          * تغییردرمحدوده ----------</a:t>
            </a:r>
          </a:p>
          <a:p>
            <a:pPr algn="r">
              <a:buNone/>
            </a:pPr>
            <a:r>
              <a:rPr lang="fa-IR" sz="2400" dirty="0" smtClean="0">
                <a:solidFill>
                  <a:schemeClr val="tx1">
                    <a:lumMod val="95000"/>
                  </a:schemeClr>
                </a:solidFill>
              </a:rPr>
              <a:t> </a:t>
            </a:r>
          </a:p>
          <a:p>
            <a:pPr algn="r">
              <a:buNone/>
            </a:pPr>
            <a:r>
              <a:rPr lang="fa-IR" sz="2400" dirty="0" smtClean="0">
                <a:solidFill>
                  <a:schemeClr val="tx2">
                    <a:lumMod val="90000"/>
                  </a:schemeClr>
                </a:solidFill>
              </a:rPr>
              <a:t>ب) توسعه بازار</a:t>
            </a:r>
          </a:p>
          <a:p>
            <a:pPr algn="r">
              <a:buNone/>
            </a:pPr>
            <a:r>
              <a:rPr lang="fa-IR" sz="2400" dirty="0" smtClean="0">
                <a:solidFill>
                  <a:schemeClr val="tx1">
                    <a:lumMod val="95000"/>
                  </a:schemeClr>
                </a:solidFill>
              </a:rPr>
              <a:t>           </a:t>
            </a:r>
            <a:r>
              <a:rPr lang="fa-IR" sz="2400" dirty="0" smtClean="0">
                <a:solidFill>
                  <a:schemeClr val="tx1">
                    <a:lumMod val="95000"/>
                  </a:schemeClr>
                </a:solidFill>
                <a:latin typeface="Arial" pitchFamily="34" charset="0"/>
                <a:cs typeface="Arial" pitchFamily="34" charset="0"/>
              </a:rPr>
              <a:t>* روش : شناخت بخشهای جدیدبازاریاکاربردهای جدیدکالاها وخدمات</a:t>
            </a:r>
          </a:p>
          <a:p>
            <a:pPr algn="r">
              <a:buNone/>
            </a:pPr>
            <a:r>
              <a:rPr lang="fa-IR" sz="2400" dirty="0" smtClean="0">
                <a:solidFill>
                  <a:schemeClr val="tx1">
                    <a:lumMod val="95000"/>
                  </a:schemeClr>
                </a:solidFill>
                <a:latin typeface="Arial" pitchFamily="34" charset="0"/>
                <a:cs typeface="Arial" pitchFamily="34" charset="0"/>
              </a:rPr>
              <a:t>          * تغییردرمحدوده: تعریف گسترده تر بازارها یانقش عملکرد کالاها و خدمات </a:t>
            </a:r>
          </a:p>
          <a:p>
            <a:pPr algn="r">
              <a:buNone/>
            </a:pPr>
            <a:endParaRPr lang="fa-IR" sz="2400" dirty="0" smtClean="0">
              <a:solidFill>
                <a:schemeClr val="tx1">
                  <a:lumMod val="95000"/>
                </a:schemeClr>
              </a:solidFill>
              <a:latin typeface="Arial" pitchFamily="34" charset="0"/>
              <a:cs typeface="Arial" pitchFamily="34" charset="0"/>
            </a:endParaRPr>
          </a:p>
          <a:p>
            <a:pPr algn="r">
              <a:buNone/>
            </a:pPr>
            <a:r>
              <a:rPr lang="fa-IR" sz="2400" dirty="0" smtClean="0">
                <a:solidFill>
                  <a:schemeClr val="tx2">
                    <a:lumMod val="90000"/>
                  </a:schemeClr>
                </a:solidFill>
                <a:latin typeface="Arial" pitchFamily="34" charset="0"/>
                <a:cs typeface="Arial" pitchFamily="34" charset="0"/>
              </a:rPr>
              <a:t>  </a:t>
            </a:r>
            <a:r>
              <a:rPr lang="fa-IR" sz="2400" dirty="0" smtClean="0">
                <a:solidFill>
                  <a:schemeClr val="tx2">
                    <a:lumMod val="90000"/>
                  </a:schemeClr>
                </a:solidFill>
                <a:latin typeface="Arial" pitchFamily="34" charset="0"/>
              </a:rPr>
              <a:t>ج) توسعه کالا و خدمات </a:t>
            </a:r>
          </a:p>
          <a:p>
            <a:pPr algn="r">
              <a:buNone/>
            </a:pPr>
            <a:r>
              <a:rPr lang="fa-IR" sz="2400" dirty="0" smtClean="0">
                <a:latin typeface="Arial" pitchFamily="34" charset="0"/>
                <a:cs typeface="Arial" pitchFamily="34" charset="0"/>
              </a:rPr>
              <a:t>          * روش : بهبودبخشیدن به کالاوخدمات، توسعه کالاوخدمات جدید جهت                                       مشتریان موجود یا بالقوه </a:t>
            </a:r>
          </a:p>
          <a:p>
            <a:pPr algn="r">
              <a:buNone/>
            </a:pPr>
            <a:r>
              <a:rPr lang="fa-IR" sz="2400" dirty="0" smtClean="0">
                <a:latin typeface="Arial" pitchFamily="34" charset="0"/>
                <a:cs typeface="Arial" pitchFamily="34" charset="0"/>
              </a:rPr>
              <a:t>          * تغییردرمحدوده: تغییراتی قطعی درکالا و خدمات ، تغییرات ممکن در </a:t>
            </a:r>
          </a:p>
          <a:p>
            <a:pPr algn="r">
              <a:buNone/>
            </a:pPr>
            <a:r>
              <a:rPr lang="fa-IR" sz="2400" dirty="0" smtClean="0">
                <a:latin typeface="Arial" pitchFamily="34" charset="0"/>
                <a:cs typeface="Arial" pitchFamily="34" charset="0"/>
              </a:rPr>
              <a:t>           بازارها ، تغییرات درنقشهای وظیفه ای یا فرایندهای تبدیل منابع</a:t>
            </a:r>
          </a:p>
          <a:p>
            <a:pPr algn="r">
              <a:buNone/>
            </a:pPr>
            <a:endParaRPr lang="fa-IR" sz="2400" dirty="0" smtClean="0">
              <a:latin typeface="Arial" pitchFamily="34" charset="0"/>
              <a:cs typeface="Arial" pitchFamily="34" charset="0"/>
            </a:endParaRPr>
          </a:p>
          <a:p>
            <a:pPr algn="r">
              <a:buNone/>
            </a:pPr>
            <a:endParaRPr lang="fa-IR" sz="2400" dirty="0" smtClean="0">
              <a:latin typeface="Arial" pitchFamily="34" charset="0"/>
              <a:cs typeface="Arial" pitchFamily="34" charset="0"/>
            </a:endParaRPr>
          </a:p>
          <a:p>
            <a:pPr algn="r">
              <a:buNone/>
            </a:pPr>
            <a:r>
              <a:rPr lang="fa-IR" sz="2400" dirty="0" smtClean="0"/>
              <a:t> </a:t>
            </a:r>
            <a:endParaRPr lang="en-US" sz="2400" dirty="0"/>
          </a:p>
        </p:txBody>
      </p:sp>
      <p:sp>
        <p:nvSpPr>
          <p:cNvPr id="3" name="Title 2"/>
          <p:cNvSpPr>
            <a:spLocks noGrp="1"/>
          </p:cNvSpPr>
          <p:nvPr>
            <p:ph type="title"/>
          </p:nvPr>
        </p:nvSpPr>
        <p:spPr>
          <a:xfrm>
            <a:off x="457200" y="152400"/>
            <a:ext cx="8229600" cy="685800"/>
          </a:xfrm>
        </p:spPr>
        <p:txBody>
          <a:bodyPr>
            <a:normAutofit fontScale="90000"/>
          </a:bodyPr>
          <a:lstStyle/>
          <a:p>
            <a:pPr algn="ctr"/>
            <a:r>
              <a:rPr lang="fa-IR" sz="4000" b="1" dirty="0" smtClean="0">
                <a:solidFill>
                  <a:schemeClr val="tx2">
                    <a:lumMod val="50000"/>
                  </a:schemeClr>
                </a:solidFill>
                <a:latin typeface="Arial" pitchFamily="34" charset="0"/>
                <a:cs typeface="Arial" pitchFamily="34" charset="0"/>
              </a:rPr>
              <a:t>استراتژیهای رشد داخلی ومحدوده فعالیت آنها</a:t>
            </a:r>
            <a:endParaRPr lang="en-US" sz="4000" b="1" dirty="0">
              <a:solidFill>
                <a:schemeClr val="tx2">
                  <a:lumMod val="50000"/>
                </a:schemeClr>
              </a:solidFill>
              <a:latin typeface="Arial" pitchFamily="34" charset="0"/>
              <a:cs typeface="Arial" pitchFamily="34" charset="0"/>
            </a:endParaRPr>
          </a:p>
        </p:txBody>
      </p:sp>
    </p:spTree>
  </p:cSld>
  <p:clrMapOvr>
    <a:masterClrMapping/>
  </p:clrMapOvr>
  <p:transition spd="slow">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524000"/>
            <a:ext cx="8915400" cy="4572000"/>
          </a:xfrm>
        </p:spPr>
        <p:txBody>
          <a:bodyPr>
            <a:normAutofit lnSpcReduction="10000"/>
          </a:bodyPr>
          <a:lstStyle/>
          <a:p>
            <a:pPr algn="r">
              <a:buNone/>
            </a:pPr>
            <a:r>
              <a:rPr lang="fa-IR" dirty="0" smtClean="0">
                <a:solidFill>
                  <a:schemeClr val="tx2">
                    <a:lumMod val="90000"/>
                  </a:schemeClr>
                </a:solidFill>
              </a:rPr>
              <a:t>الف : ادغام افقی </a:t>
            </a:r>
          </a:p>
          <a:p>
            <a:pPr algn="r">
              <a:buNone/>
            </a:pPr>
            <a:r>
              <a:rPr lang="fa-IR" dirty="0" smtClean="0"/>
              <a:t>          * روش : خریدشرکتهایی که در همان زمینه کاری هستند</a:t>
            </a:r>
          </a:p>
          <a:p>
            <a:pPr algn="r">
              <a:buNone/>
            </a:pPr>
            <a:r>
              <a:rPr lang="fa-IR" dirty="0" smtClean="0"/>
              <a:t>          * تغییردرمحدوده: گسترش جایگاه بازار ممکن است شامل تغییرات دیگری </a:t>
            </a:r>
          </a:p>
          <a:p>
            <a:pPr algn="r">
              <a:buNone/>
            </a:pPr>
            <a:r>
              <a:rPr lang="fa-IR" dirty="0" smtClean="0"/>
              <a:t>           نیز باشدکه بستگی به شرکت خریداری شده دارد</a:t>
            </a:r>
          </a:p>
          <a:p>
            <a:pPr algn="r">
              <a:buNone/>
            </a:pPr>
            <a:endParaRPr lang="fa-IR" dirty="0" smtClean="0"/>
          </a:p>
          <a:p>
            <a:pPr algn="r">
              <a:buNone/>
            </a:pPr>
            <a:r>
              <a:rPr lang="fa-IR" dirty="0" smtClean="0">
                <a:solidFill>
                  <a:schemeClr val="tx2">
                    <a:lumMod val="90000"/>
                  </a:schemeClr>
                </a:solidFill>
              </a:rPr>
              <a:t>ب) پیمانهای استراتژیک </a:t>
            </a:r>
          </a:p>
          <a:p>
            <a:pPr algn="r">
              <a:buNone/>
            </a:pPr>
            <a:r>
              <a:rPr lang="fa-IR" dirty="0" smtClean="0"/>
              <a:t>         *روش : ایجادپیمان باسایر شرکتها جهت کسب جایگاه دربازار، توسعه کالا           و توسعه فرایند</a:t>
            </a:r>
          </a:p>
          <a:p>
            <a:pPr algn="r">
              <a:buNone/>
            </a:pPr>
            <a:r>
              <a:rPr lang="fa-IR" dirty="0" smtClean="0"/>
              <a:t>         * تغییر در محدوده : گسترش کالا و خدمات ، بازارها ، نقشهای وظیفه ای ،          تغییرفرایند و تبدیل منابع  </a:t>
            </a:r>
          </a:p>
          <a:p>
            <a:pPr algn="r">
              <a:buNone/>
            </a:pPr>
            <a:endParaRPr lang="en-US" dirty="0"/>
          </a:p>
        </p:txBody>
      </p:sp>
      <p:sp>
        <p:nvSpPr>
          <p:cNvPr id="3" name="Title 2"/>
          <p:cNvSpPr>
            <a:spLocks noGrp="1"/>
          </p:cNvSpPr>
          <p:nvPr>
            <p:ph type="title"/>
          </p:nvPr>
        </p:nvSpPr>
        <p:spPr/>
        <p:txBody>
          <a:bodyPr/>
          <a:lstStyle/>
          <a:p>
            <a:r>
              <a:rPr lang="fa-IR" sz="4400" b="1" dirty="0" smtClean="0">
                <a:solidFill>
                  <a:schemeClr val="tx2">
                    <a:lumMod val="50000"/>
                  </a:schemeClr>
                </a:solidFill>
                <a:latin typeface="Arial" pitchFamily="34" charset="0"/>
                <a:cs typeface="Arial" pitchFamily="34" charset="0"/>
              </a:rPr>
              <a:t>استراتژیهای رشد خارجی ومحدوده فعالیت آنها</a:t>
            </a:r>
            <a:endParaRPr lang="en-US" dirty="0"/>
          </a:p>
        </p:txBody>
      </p:sp>
    </p:spTree>
  </p:cSld>
  <p:clrMapOvr>
    <a:masterClrMapping/>
  </p:clrMapOvr>
  <p:transition spd="slow">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fa-IR" dirty="0" smtClean="0">
                <a:solidFill>
                  <a:schemeClr val="tx2">
                    <a:lumMod val="90000"/>
                  </a:schemeClr>
                </a:solidFill>
              </a:rPr>
              <a:t>شیوه های بدون رشد یا بارشدکند</a:t>
            </a:r>
          </a:p>
          <a:p>
            <a:pPr algn="r">
              <a:buNone/>
            </a:pPr>
            <a:endParaRPr lang="fa-IR" dirty="0" smtClean="0"/>
          </a:p>
          <a:p>
            <a:pPr algn="r">
              <a:buNone/>
            </a:pPr>
            <a:r>
              <a:rPr lang="fa-IR" dirty="0" smtClean="0"/>
              <a:t>       * روش : حفظ وضعیت ( بعضی شرکتها ممکن است این استراتژیک           را موقتا طی بازسازی ساختارها اتخاذ نماید )    </a:t>
            </a:r>
            <a:endParaRPr lang="en-US" dirty="0"/>
          </a:p>
        </p:txBody>
      </p:sp>
      <p:sp>
        <p:nvSpPr>
          <p:cNvPr id="3" name="Title 2"/>
          <p:cNvSpPr>
            <a:spLocks noGrp="1"/>
          </p:cNvSpPr>
          <p:nvPr>
            <p:ph type="title"/>
          </p:nvPr>
        </p:nvSpPr>
        <p:spPr/>
        <p:txBody>
          <a:bodyPr/>
          <a:lstStyle/>
          <a:p>
            <a:pPr algn="ctr"/>
            <a:r>
              <a:rPr lang="fa-IR" sz="4400" b="1" dirty="0" smtClean="0">
                <a:solidFill>
                  <a:schemeClr val="tx2">
                    <a:lumMod val="50000"/>
                  </a:schemeClr>
                </a:solidFill>
                <a:latin typeface="Arial" pitchFamily="34" charset="0"/>
                <a:cs typeface="Arial" pitchFamily="34" charset="0"/>
              </a:rPr>
              <a:t>استراتژیهای ثبات ومحدوده فعالیت آن</a:t>
            </a:r>
            <a:endParaRPr lang="en-US" dirty="0"/>
          </a:p>
        </p:txBody>
      </p:sp>
    </p:spTree>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6019800"/>
          </a:xfrm>
        </p:spPr>
        <p:txBody>
          <a:bodyPr/>
          <a:lstStyle/>
          <a:p>
            <a:pPr algn="r">
              <a:buNone/>
            </a:pPr>
            <a:r>
              <a:rPr lang="fa-IR" dirty="0" smtClean="0"/>
              <a:t>ریمون مایلزوچارلز اسنو:شرکتها با توجه به میزان تغییر محصول وبازار به 4 گروه طبقه بندی میشوند </a:t>
            </a:r>
          </a:p>
        </p:txBody>
      </p:sp>
      <p:sp>
        <p:nvSpPr>
          <p:cNvPr id="3" name="Title 2"/>
          <p:cNvSpPr>
            <a:spLocks noGrp="1"/>
          </p:cNvSpPr>
          <p:nvPr>
            <p:ph type="title"/>
          </p:nvPr>
        </p:nvSpPr>
        <p:spPr>
          <a:xfrm>
            <a:off x="457200" y="152400"/>
            <a:ext cx="8229600" cy="914400"/>
          </a:xfrm>
        </p:spPr>
        <p:txBody>
          <a:bodyPr>
            <a:normAutofit fontScale="90000"/>
          </a:bodyPr>
          <a:lstStyle/>
          <a:p>
            <a:pPr algn="ctr"/>
            <a:r>
              <a:rPr lang="fa-IR" sz="6600" dirty="0" smtClean="0">
                <a:solidFill>
                  <a:schemeClr val="tx2">
                    <a:lumMod val="50000"/>
                  </a:schemeClr>
                </a:solidFill>
              </a:rPr>
              <a:t>زمان بندی استراتژیهای رشد</a:t>
            </a:r>
            <a:endParaRPr lang="en-US" sz="6600" dirty="0">
              <a:solidFill>
                <a:schemeClr val="tx2">
                  <a:lumMod val="50000"/>
                </a:schemeClr>
              </a:solidFill>
            </a:endParaRPr>
          </a:p>
        </p:txBody>
      </p:sp>
      <p:sp>
        <p:nvSpPr>
          <p:cNvPr id="4" name="Oval 3"/>
          <p:cNvSpPr/>
          <p:nvPr/>
        </p:nvSpPr>
        <p:spPr>
          <a:xfrm>
            <a:off x="152400" y="4038600"/>
            <a:ext cx="4191000" cy="25146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b="1" dirty="0" smtClean="0">
                <a:solidFill>
                  <a:schemeClr val="accent3">
                    <a:lumMod val="75000"/>
                  </a:schemeClr>
                </a:solidFill>
              </a:rPr>
              <a:t>سازمانهای انفعالی</a:t>
            </a:r>
            <a:endParaRPr lang="en-US" sz="2400" b="1" dirty="0" smtClean="0">
              <a:solidFill>
                <a:schemeClr val="accent3">
                  <a:lumMod val="75000"/>
                </a:schemeClr>
              </a:solidFill>
            </a:endParaRPr>
          </a:p>
          <a:p>
            <a:pPr algn="ctr"/>
            <a:r>
              <a:rPr lang="fa-IR" b="1" dirty="0" smtClean="0">
                <a:solidFill>
                  <a:schemeClr val="accent3">
                    <a:lumMod val="75000"/>
                  </a:schemeClr>
                </a:solidFill>
              </a:rPr>
              <a:t>(تمایل به ثبات )</a:t>
            </a:r>
          </a:p>
          <a:p>
            <a:pPr algn="r"/>
            <a:r>
              <a:rPr lang="fa-IR" b="1" dirty="0" smtClean="0">
                <a:solidFill>
                  <a:schemeClr val="bg1"/>
                </a:solidFill>
              </a:rPr>
              <a:t>آنهادارای استراتژی مشخصی نیستند وفقط نسبت به موقعیتها و شرایط محیطی واکنش نشان می دهند.</a:t>
            </a:r>
            <a:endParaRPr lang="en-US" b="1" dirty="0" smtClean="0">
              <a:solidFill>
                <a:schemeClr val="bg1"/>
              </a:solidFill>
            </a:endParaRPr>
          </a:p>
        </p:txBody>
      </p:sp>
      <p:sp>
        <p:nvSpPr>
          <p:cNvPr id="5" name="Oval 4"/>
          <p:cNvSpPr/>
          <p:nvPr/>
        </p:nvSpPr>
        <p:spPr>
          <a:xfrm>
            <a:off x="4419600" y="3733800"/>
            <a:ext cx="4724400" cy="29718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a-IR" sz="1400" b="1" dirty="0" smtClean="0">
              <a:solidFill>
                <a:schemeClr val="accent3">
                  <a:lumMod val="75000"/>
                </a:schemeClr>
              </a:solidFill>
            </a:endParaRPr>
          </a:p>
          <a:p>
            <a:pPr algn="ctr"/>
            <a:endParaRPr lang="fa-IR" sz="2400" b="1" dirty="0" smtClean="0">
              <a:solidFill>
                <a:schemeClr val="accent3">
                  <a:lumMod val="75000"/>
                </a:schemeClr>
              </a:solidFill>
            </a:endParaRPr>
          </a:p>
          <a:p>
            <a:pPr algn="ctr"/>
            <a:r>
              <a:rPr lang="fa-IR" sz="2400" b="1" dirty="0" smtClean="0">
                <a:solidFill>
                  <a:schemeClr val="accent3">
                    <a:lumMod val="75000"/>
                  </a:schemeClr>
                </a:solidFill>
              </a:rPr>
              <a:t>سازمانهای تحلیل گر</a:t>
            </a:r>
            <a:endParaRPr lang="en-US" sz="2400" b="1" dirty="0" smtClean="0">
              <a:solidFill>
                <a:schemeClr val="accent3">
                  <a:lumMod val="75000"/>
                </a:schemeClr>
              </a:solidFill>
            </a:endParaRPr>
          </a:p>
          <a:p>
            <a:pPr algn="ctr"/>
            <a:r>
              <a:rPr lang="fa-IR" sz="1400" b="1" dirty="0" smtClean="0">
                <a:solidFill>
                  <a:schemeClr val="accent3">
                    <a:lumMod val="75000"/>
                  </a:schemeClr>
                </a:solidFill>
              </a:rPr>
              <a:t>(مابین سازمانهای آینده نگروتدافعی قراردارند)</a:t>
            </a:r>
          </a:p>
          <a:p>
            <a:pPr algn="ctr"/>
            <a:r>
              <a:rPr lang="fa-IR" b="1" dirty="0" smtClean="0">
                <a:solidFill>
                  <a:schemeClr val="accent3">
                    <a:lumMod val="75000"/>
                  </a:schemeClr>
                </a:solidFill>
              </a:rPr>
              <a:t>(بدنبال رشد پس ازدیگران) </a:t>
            </a:r>
          </a:p>
          <a:p>
            <a:pPr algn="ctr"/>
            <a:r>
              <a:rPr lang="fa-IR" b="1" dirty="0" smtClean="0">
                <a:solidFill>
                  <a:schemeClr val="bg1"/>
                </a:solidFill>
              </a:rPr>
              <a:t>آنهادرحالیکه منتظرنتیجه حاصل از معرفی کالای جدیددربازارتوسط رقیب یا ورود آنهابه بازار جدید هستندتلاش می کنند تا جایگاه خود رادر بازارهای موجودحفظ نمایند وهنگامی که فرصتها برای موفقیت واضحتروروشنتر شد رقیب رادنبال </a:t>
            </a:r>
          </a:p>
          <a:p>
            <a:pPr algn="ctr"/>
            <a:r>
              <a:rPr lang="fa-IR" b="1" dirty="0" smtClean="0">
                <a:solidFill>
                  <a:schemeClr val="bg1"/>
                </a:solidFill>
              </a:rPr>
              <a:t>می کنند.</a:t>
            </a:r>
            <a:r>
              <a:rPr lang="en-US" sz="1600" b="1" dirty="0" smtClean="0">
                <a:solidFill>
                  <a:schemeClr val="accent3">
                    <a:lumMod val="60000"/>
                    <a:lumOff val="40000"/>
                  </a:schemeClr>
                </a:solidFill>
              </a:rPr>
              <a:t> </a:t>
            </a:r>
            <a:r>
              <a:rPr lang="fa-IR" sz="1600" b="1" dirty="0" smtClean="0">
                <a:solidFill>
                  <a:schemeClr val="accent3">
                    <a:lumMod val="60000"/>
                    <a:lumOff val="40000"/>
                  </a:schemeClr>
                </a:solidFill>
              </a:rPr>
              <a:t> </a:t>
            </a:r>
            <a:endParaRPr lang="en-US" b="1" dirty="0" smtClean="0">
              <a:solidFill>
                <a:schemeClr val="accent3">
                  <a:lumMod val="75000"/>
                </a:schemeClr>
              </a:solidFill>
            </a:endParaRPr>
          </a:p>
          <a:p>
            <a:pPr algn="ctr"/>
            <a:endParaRPr lang="fa-IR" b="1" dirty="0" smtClean="0">
              <a:solidFill>
                <a:schemeClr val="bg1"/>
              </a:solidFill>
            </a:endParaRPr>
          </a:p>
        </p:txBody>
      </p:sp>
      <p:sp>
        <p:nvSpPr>
          <p:cNvPr id="6" name="Oval 5"/>
          <p:cNvSpPr/>
          <p:nvPr/>
        </p:nvSpPr>
        <p:spPr>
          <a:xfrm>
            <a:off x="228600" y="1676400"/>
            <a:ext cx="4191000" cy="1981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b="1" dirty="0" smtClean="0">
                <a:solidFill>
                  <a:schemeClr val="accent3">
                    <a:lumMod val="75000"/>
                  </a:schemeClr>
                </a:solidFill>
              </a:rPr>
              <a:t>سازمانهای تدافعی</a:t>
            </a:r>
            <a:endParaRPr lang="en-US" sz="2400" b="1" dirty="0" smtClean="0">
              <a:solidFill>
                <a:schemeClr val="accent3">
                  <a:lumMod val="75000"/>
                </a:schemeClr>
              </a:solidFill>
            </a:endParaRPr>
          </a:p>
          <a:p>
            <a:pPr algn="ctr"/>
            <a:r>
              <a:rPr lang="fa-IR" b="1" dirty="0" smtClean="0">
                <a:solidFill>
                  <a:schemeClr val="accent3">
                    <a:lumMod val="75000"/>
                  </a:schemeClr>
                </a:solidFill>
              </a:rPr>
              <a:t>(تمایل به ثبات )</a:t>
            </a:r>
          </a:p>
          <a:p>
            <a:pPr algn="r"/>
            <a:r>
              <a:rPr lang="fa-IR" b="1" dirty="0" smtClean="0">
                <a:solidFill>
                  <a:schemeClr val="bg1"/>
                </a:solidFill>
              </a:rPr>
              <a:t>آنها به توسعه کالا و بازارجدید </a:t>
            </a:r>
          </a:p>
          <a:p>
            <a:pPr algn="r"/>
            <a:r>
              <a:rPr lang="fa-IR" b="1" dirty="0" smtClean="0">
                <a:solidFill>
                  <a:schemeClr val="bg1"/>
                </a:solidFill>
              </a:rPr>
              <a:t>نمی پردازند وسعی دارند سهم بازار خود را حفظ نمایند.</a:t>
            </a:r>
          </a:p>
          <a:p>
            <a:pPr algn="ctr"/>
            <a:r>
              <a:rPr lang="fa-IR" b="1" dirty="0" smtClean="0">
                <a:solidFill>
                  <a:schemeClr val="accent3">
                    <a:lumMod val="75000"/>
                  </a:schemeClr>
                </a:solidFill>
              </a:rPr>
              <a:t> </a:t>
            </a:r>
            <a:endParaRPr lang="en-US" b="1" dirty="0">
              <a:solidFill>
                <a:schemeClr val="accent3">
                  <a:lumMod val="75000"/>
                </a:schemeClr>
              </a:solidFill>
            </a:endParaRPr>
          </a:p>
        </p:txBody>
      </p:sp>
      <p:sp>
        <p:nvSpPr>
          <p:cNvPr id="7" name="Oval 6"/>
          <p:cNvSpPr/>
          <p:nvPr/>
        </p:nvSpPr>
        <p:spPr>
          <a:xfrm>
            <a:off x="4495800" y="1676400"/>
            <a:ext cx="4495800" cy="19050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b="1" dirty="0" smtClean="0">
                <a:solidFill>
                  <a:schemeClr val="accent3">
                    <a:lumMod val="75000"/>
                  </a:schemeClr>
                </a:solidFill>
              </a:rPr>
              <a:t>سازمانهای آینده نگر</a:t>
            </a:r>
          </a:p>
          <a:p>
            <a:pPr algn="ctr"/>
            <a:r>
              <a:rPr lang="fa-IR" sz="2400" b="1" dirty="0" smtClean="0">
                <a:solidFill>
                  <a:schemeClr val="accent3">
                    <a:lumMod val="75000"/>
                  </a:schemeClr>
                </a:solidFill>
              </a:rPr>
              <a:t>(به دنبال رشد)</a:t>
            </a:r>
            <a:r>
              <a:rPr lang="en-US" sz="2400" dirty="0" smtClean="0"/>
              <a:t> </a:t>
            </a:r>
            <a:endParaRPr lang="fa-IR" sz="2400" b="1" dirty="0" smtClean="0">
              <a:solidFill>
                <a:schemeClr val="bg1"/>
              </a:solidFill>
            </a:endParaRPr>
          </a:p>
          <a:p>
            <a:pPr algn="ctr"/>
            <a:r>
              <a:rPr lang="fa-IR" b="1" dirty="0" smtClean="0">
                <a:solidFill>
                  <a:schemeClr val="accent2">
                    <a:lumMod val="50000"/>
                  </a:schemeClr>
                </a:solidFill>
              </a:rPr>
              <a:t>(استراتژیهای تهاجمی) </a:t>
            </a:r>
          </a:p>
          <a:p>
            <a:pPr algn="r"/>
            <a:r>
              <a:rPr lang="fa-IR" b="1" dirty="0" smtClean="0">
                <a:solidFill>
                  <a:schemeClr val="bg1"/>
                </a:solidFill>
              </a:rPr>
              <a:t>آنهاجسورانه بدنبال فرصتهای بازار جدیدهستندوآمادگی پذیرش ریسک را                          دارند.</a:t>
            </a:r>
            <a:endParaRPr lang="en-US" b="1" dirty="0">
              <a:solidFill>
                <a:schemeClr val="bg1"/>
              </a:solidFill>
            </a:endParaRPr>
          </a:p>
        </p:txBody>
      </p:sp>
    </p:spTree>
  </p:cSld>
  <p:clrMapOvr>
    <a:masterClrMapping/>
  </p:clrMapOvr>
  <p:transition spd="slow">
    <p:whee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1285</TotalTime>
  <Words>2227</Words>
  <Application>Microsoft Office PowerPoint</Application>
  <PresentationFormat>On-screen Show (4:3)</PresentationFormat>
  <Paragraphs>231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Paper</vt:lpstr>
      <vt:lpstr>فصل پنجم </vt:lpstr>
      <vt:lpstr>PowerPoint Presentation</vt:lpstr>
      <vt:lpstr>مسئولیتهای اصلی مدیریت استراتژیک درسطح واحد بازرگانی</vt:lpstr>
      <vt:lpstr>مدیران درسطح واحد بازرگانی 2نوع استراتژی را گسترش می دهند</vt:lpstr>
      <vt:lpstr>PowerPoint Presentation</vt:lpstr>
      <vt:lpstr>استراتژیهای رشد داخلی ومحدوده فعالیت آنها</vt:lpstr>
      <vt:lpstr>استراتژیهای رشد خارجی ومحدوده فعالیت آنها</vt:lpstr>
      <vt:lpstr>استراتژیهای ثبات ومحدوده فعالیت آن</vt:lpstr>
      <vt:lpstr>زمان بندی استراتژیهای رشد</vt:lpstr>
      <vt:lpstr>استراتژیهای رقابتی</vt:lpstr>
      <vt:lpstr>استراتژیهای رقابتی سطح بازرگانی</vt:lpstr>
      <vt:lpstr>شرکتهایی که به دنبال استراتژیهای قیمت تمام شده هستند به   طورمعمول یک یاچند عامل را به کار می گیرند.</vt:lpstr>
      <vt:lpstr>استفاده ازحداکثرظرفیت تولید و پیش بینی دقیق تقاضا</vt:lpstr>
      <vt:lpstr>صرفه جویی در مقیاس</vt:lpstr>
      <vt:lpstr>پیشرفتهای تکنولوژی </vt:lpstr>
      <vt:lpstr>تأثیرات یادگیری یا تجربه </vt:lpstr>
      <vt:lpstr>خطرات متعددی بااستراتژی رهبری قیمت تمام شده همراه می باشد که به سه دسته زیر تفکیک می شود</vt:lpstr>
      <vt:lpstr>2: تمایز</vt:lpstr>
      <vt:lpstr>شرکتهایی که استراتژیهای تمایزرامدنظردارند نمی توانند ازهزینه ها چشم پوشی نمایندَ</vt:lpstr>
      <vt:lpstr>خطرات متعددی بااستراتژی تمایزهمراه می باشد. </vt:lpstr>
      <vt:lpstr>بهترین شیوه هزینه کردن</vt:lpstr>
      <vt:lpstr>درسالهای اخیر، شرکتهای متعددی درتحقق استراتژی رهبری قیمت تمام شده و تمایز بطورهمزمان موفق بوده اند</vt:lpstr>
      <vt:lpstr> *تمرکز</vt:lpstr>
      <vt:lpstr>خطرات ناشی ازانتخاب استراتژی تمرکز به این موضوع بستگی دارد که استراتژی ازنوع تمرکز برهزینه یا تمرکز برتمایز محصول باشد. خطرات هریک ازاین استراتژیها مشابه خطرات استراتژی رهبری قیمت تمام شده و تمایز می باشد. </vt:lpstr>
      <vt:lpstr>تغییرات استراتژی درطول زمان</vt:lpstr>
      <vt:lpstr>چرخه حیات کالا</vt:lpstr>
      <vt:lpstr>مرحله معرفی </vt:lpstr>
      <vt:lpstr>مرحله رشد</vt:lpstr>
      <vt:lpstr>مرحله بلوغ</vt:lpstr>
      <vt:lpstr>مرحله تکمیل یا افت </vt:lpstr>
      <vt:lpstr>با وجودی که نوآوری درتولیدوتلاش جهت تمایزمحصول درمرحله اولیه دارای ارزش است ، اما سازمانها باید در نهایت تلاش خودرا جهت کاهش هزینه ها معطوف نمایند.  تعیین مراحل چرخه حیات کالاهمزمان با توسعه استراتژیهای سطح بازرگانی،جهت گیریهای استراتژی خاصی را دراختیار شرکتها قرارمی دهد،همچنان که سازمانها استراتژیهای خود را تنظیم وتدوین می کنند، ناگزیزند مزیت رقابتی را در کلیه مراحل رعایت نمایند.</vt:lpstr>
      <vt:lpstr>باتشکراز     توجه شما</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M.Abasi</dc:creator>
  <cp:lastModifiedBy>mahdi</cp:lastModifiedBy>
  <cp:revision>222</cp:revision>
  <dcterms:created xsi:type="dcterms:W3CDTF">2016-03-23T05:38:36Z</dcterms:created>
  <dcterms:modified xsi:type="dcterms:W3CDTF">2016-04-13T11:24:48Z</dcterms:modified>
</cp:coreProperties>
</file>