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81" r:id="rId3"/>
    <p:sldMasterId id="2147483699" r:id="rId4"/>
    <p:sldMasterId id="2147483717" r:id="rId5"/>
    <p:sldMasterId id="2147483735" r:id="rId6"/>
    <p:sldMasterId id="2147483753" r:id="rId7"/>
    <p:sldMasterId id="2147483771" r:id="rId8"/>
    <p:sldMasterId id="2147483789" r:id="rId9"/>
    <p:sldMasterId id="2147483825" r:id="rId10"/>
    <p:sldMasterId id="2147483842" r:id="rId11"/>
  </p:sldMasterIdLst>
  <p:notesMasterIdLst>
    <p:notesMasterId r:id="rId22"/>
  </p:notesMasterIdLst>
  <p:handoutMasterIdLst>
    <p:handoutMasterId r:id="rId23"/>
  </p:handout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4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51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69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1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72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52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70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44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83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2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5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7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0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57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7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6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2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4" y="488577"/>
            <a:ext cx="6858002" cy="1828800"/>
          </a:xfrm>
        </p:spPr>
        <p:txBody>
          <a:bodyPr/>
          <a:lstStyle/>
          <a:p>
            <a:pPr algn="ctr" rtl="1"/>
            <a:r>
              <a:rPr lang="fa-IR" dirty="0" smtClean="0">
                <a:cs typeface="2  Kamran Outline" panose="00000400000000000000" pitchFamily="2" charset="-78"/>
              </a:rPr>
              <a:t>به نام خدا</a:t>
            </a:r>
            <a:endParaRPr lang="en-US" dirty="0">
              <a:cs typeface="2  Kamran Outline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4" y="3142130"/>
            <a:ext cx="6858002" cy="914400"/>
          </a:xfrm>
        </p:spPr>
        <p:txBody>
          <a:bodyPr/>
          <a:lstStyle/>
          <a:p>
            <a:pPr algn="ctr" rtl="1"/>
            <a:r>
              <a:rPr lang="fa-IR" b="1" dirty="0" smtClean="0">
                <a:cs typeface="2  Titr" panose="00000700000000000000" pitchFamily="2" charset="-78"/>
              </a:rPr>
              <a:t>درس 4: وظایف </a:t>
            </a:r>
            <a:r>
              <a:rPr lang="fa-IR" b="1" dirty="0">
                <a:cs typeface="2  Titr" panose="00000700000000000000" pitchFamily="2" charset="-78"/>
              </a:rPr>
              <a:t>دولت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49" y="1388875"/>
            <a:ext cx="9905999" cy="3541714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3200" dirty="0" smtClean="0">
                <a:cs typeface="2  Titr" panose="00000700000000000000" pitchFamily="2" charset="-78"/>
              </a:rPr>
              <a:t>اگر علاقه به تکنولوژی دارید می توانید به این وبلاگ مراجعه نمایید: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en-US" sz="4000" dirty="0" smtClean="0"/>
              <a:t>Technolog.blog.ir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2672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43753"/>
            <a:ext cx="9613861" cy="1390413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  <a:t>دولت و شهروندان</a:t>
            </a:r>
            <a:b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438836"/>
            <a:ext cx="9613861" cy="516367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cs typeface="B Davat" panose="00000400000000000000" pitchFamily="2" charset="-78"/>
              </a:rPr>
              <a:t>منظور </a:t>
            </a:r>
            <a:r>
              <a:rPr lang="fa-IR" sz="2800" dirty="0">
                <a:cs typeface="B Davat" panose="00000400000000000000" pitchFamily="2" charset="-78"/>
              </a:rPr>
              <a:t>از شهروندان، اَتباع یک کشوراند. سال گذشته با مفهوم «تبعه » و «اَتباع » آشنا شدید.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همه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کسانی که تابعیت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دولت جمهوری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اسلامی ایران را دارند، چه شهری باشند، چه روستایی و عشایر، چه در داخل کشور زندگی کنند و چه در خارج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ازکشور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، شهروند ایران محسوب می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شوند.شهروندان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در رابطه با دولت، حقوق و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مسئولیت هایی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دارند برای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مثال:آنها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حق دارند از خدمات دولت در زمینه های مختلف بهره مند شوند، و حق دارند آزادی بیان، اظهار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نظرو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انتقاد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داشته باشند.در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عین حال، شهروندان وظیفه دارند به قوانین و مقررات کشور احترام بگذارند و آنها را رعایت کنند، با </a:t>
            </a:r>
            <a:r>
              <a:rPr lang="fa-IR" sz="2800" dirty="0" smtClean="0">
                <a:solidFill>
                  <a:schemeClr val="bg1"/>
                </a:solidFill>
                <a:cs typeface="B Davat" panose="00000400000000000000" pitchFamily="2" charset="-78"/>
              </a:rPr>
              <a:t>دولت مشارکت </a:t>
            </a:r>
            <a:r>
              <a:rPr lang="fa-IR" sz="2800" dirty="0">
                <a:solidFill>
                  <a:schemeClr val="bg1"/>
                </a:solidFill>
                <a:cs typeface="B Davat" panose="00000400000000000000" pitchFamily="2" charset="-78"/>
              </a:rPr>
              <a:t>و همکاری صمیمانه داشته باشند، مالیات خود را بپردازند و در هنگام جنگ از کشور دفاع کنند.</a:t>
            </a:r>
            <a:endParaRPr lang="en-US" sz="2800" dirty="0">
              <a:solidFill>
                <a:schemeClr val="bg1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90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  <a:t>مهم ترین وظایف دولت و رئیس جمهور</a:t>
            </a:r>
            <a:b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61975"/>
            <a:ext cx="10363826" cy="3424107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Elham" panose="00000400000000000000" pitchFamily="2" charset="-78"/>
              </a:rPr>
              <a:t>رئیس </a:t>
            </a:r>
            <a:r>
              <a:rPr lang="fa-IR" sz="2400" dirty="0">
                <a:cs typeface="B Elham" panose="00000400000000000000" pitchFamily="2" charset="-78"/>
              </a:rPr>
              <a:t>جمهور و وزرا، </a:t>
            </a:r>
            <a:r>
              <a:rPr lang="fa-IR" sz="2400" dirty="0" smtClean="0">
                <a:cs typeface="B Elham" panose="00000400000000000000" pitchFamily="2" charset="-78"/>
              </a:rPr>
              <a:t>مسئولیت ها </a:t>
            </a:r>
            <a:r>
              <a:rPr lang="fa-IR" sz="2400" dirty="0">
                <a:cs typeface="B Elham" panose="00000400000000000000" pitchFamily="2" charset="-78"/>
              </a:rPr>
              <a:t>و وظایف متعددی </a:t>
            </a:r>
            <a:r>
              <a:rPr lang="fa-IR" sz="2400" dirty="0" smtClean="0">
                <a:cs typeface="B Elham" panose="00000400000000000000" pitchFamily="2" charset="-78"/>
              </a:rPr>
              <a:t>دارند.بر </a:t>
            </a:r>
            <a:r>
              <a:rPr lang="fa-IR" sz="2400" dirty="0">
                <a:cs typeface="B Elham" panose="00000400000000000000" pitchFamily="2" charset="-78"/>
              </a:rPr>
              <a:t>طبق قانون اساسی جمهوری اسلامی ایران، دولت موظف است شرایط و لوازم سواد و آموزش، بهداشت، </a:t>
            </a:r>
            <a:r>
              <a:rPr lang="fa-IR" sz="2400" dirty="0" smtClean="0">
                <a:cs typeface="B Elham" panose="00000400000000000000" pitchFamily="2" charset="-78"/>
              </a:rPr>
              <a:t>شغل مناسب</a:t>
            </a:r>
            <a:r>
              <a:rPr lang="fa-IR" sz="2400" dirty="0">
                <a:cs typeface="B Elham" panose="00000400000000000000" pitchFamily="2" charset="-78"/>
              </a:rPr>
              <a:t>، رفاه، امنیت، فرهنگ و اخلاق اسلامی را در جامعه فراهم کند. دولت، همچنین وظیفه دارد تجهیزات زیربنایی </a:t>
            </a:r>
            <a:r>
              <a:rPr lang="fa-IR" sz="2400" dirty="0" smtClean="0">
                <a:cs typeface="B Elham" panose="00000400000000000000" pitchFamily="2" charset="-78"/>
              </a:rPr>
              <a:t>وخدمات </a:t>
            </a:r>
            <a:r>
              <a:rPr lang="fa-IR" sz="2400" dirty="0">
                <a:cs typeface="B Elham" panose="00000400000000000000" pitchFamily="2" charset="-78"/>
              </a:rPr>
              <a:t>عمومی مانند ساختن راه و جاده، پل، بیمارستان، مسکن، مدرسه، سد، مخابرات، آب، برق و گاز و ... را در </a:t>
            </a:r>
            <a:r>
              <a:rPr lang="fa-IR" sz="2400" dirty="0" smtClean="0">
                <a:cs typeface="B Elham" panose="00000400000000000000" pitchFamily="2" charset="-78"/>
              </a:rPr>
              <a:t>کشور،گسترش </a:t>
            </a:r>
            <a:r>
              <a:rPr lang="fa-IR" sz="2400" dirty="0">
                <a:cs typeface="B Elham" panose="00000400000000000000" pitchFamily="2" charset="-78"/>
              </a:rPr>
              <a:t>دهد.</a:t>
            </a:r>
            <a:endParaRPr lang="en-US" sz="2400" dirty="0">
              <a:cs typeface="B Elham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4590923"/>
            <a:ext cx="2286501" cy="1689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42" y="4627321"/>
            <a:ext cx="2286501" cy="170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509" y="4590923"/>
            <a:ext cx="2337312" cy="16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کار های </a:t>
            </a:r>
            <a: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  <a:t>و رئیس</a:t>
            </a:r>
            <a:r>
              <a:rPr lang="fa-IR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 جمهور</a:t>
            </a: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0166"/>
            <a:ext cx="10363826" cy="380103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>
                <a:cs typeface="B Haleh" panose="00000400000000000000" pitchFamily="2" charset="-78"/>
              </a:rPr>
              <a:t>رئیس جمهور علاوه بر آنکه وزیران را هدایت و بین آنها هماهنگی ایجاد می کند، وظایف و اختیارات دیگری نیز دارد؛</a:t>
            </a:r>
          </a:p>
          <a:p>
            <a:pPr marL="0" indent="0" algn="r" rtl="1">
              <a:buNone/>
            </a:pPr>
            <a:r>
              <a:rPr lang="fa-IR" sz="2400" b="1" dirty="0">
                <a:cs typeface="B Haleh" panose="00000400000000000000" pitchFamily="2" charset="-78"/>
              </a:rPr>
              <a:t>برای مثال، امضای قراردادهایی که بین ایران و کشورهای دیگر بسته می شود، اجرای قوانین و مصوبات مجلس )پس </a:t>
            </a:r>
            <a:r>
              <a:rPr lang="fa-IR" sz="2400" b="1" dirty="0" smtClean="0">
                <a:cs typeface="B Haleh" panose="00000400000000000000" pitchFamily="2" charset="-78"/>
              </a:rPr>
              <a:t>از تصویب </a:t>
            </a:r>
            <a:r>
              <a:rPr lang="fa-IR" sz="2400" b="1" dirty="0">
                <a:cs typeface="B Haleh" panose="00000400000000000000" pitchFamily="2" charset="-78"/>
              </a:rPr>
              <a:t>مجلس شورای اسلامی(، امضای </a:t>
            </a:r>
            <a:r>
              <a:rPr lang="fa-IR" sz="2400" b="1" dirty="0" smtClean="0">
                <a:cs typeface="B Haleh" panose="00000400000000000000" pitchFamily="2" charset="-78"/>
              </a:rPr>
              <a:t>استوارنامه سفیران </a:t>
            </a:r>
            <a:r>
              <a:rPr lang="fa-IR" sz="2400" b="1" dirty="0">
                <a:cs typeface="B Haleh" panose="00000400000000000000" pitchFamily="2" charset="-78"/>
              </a:rPr>
              <a:t>کشور ما و پذیرش </a:t>
            </a:r>
            <a:r>
              <a:rPr lang="fa-IR" sz="2400" b="1" dirty="0" smtClean="0">
                <a:cs typeface="B Haleh" panose="00000400000000000000" pitchFamily="2" charset="-78"/>
              </a:rPr>
              <a:t>استوارنامه </a:t>
            </a:r>
            <a:r>
              <a:rPr lang="fa-IR" sz="2400" b="1" dirty="0">
                <a:cs typeface="B Haleh" panose="00000400000000000000" pitchFamily="2" charset="-78"/>
              </a:rPr>
              <a:t>سفیران سایر کشورها، </a:t>
            </a:r>
            <a:r>
              <a:rPr lang="fa-IR" sz="2400" b="1" dirty="0" smtClean="0">
                <a:cs typeface="B Haleh" panose="00000400000000000000" pitchFamily="2" charset="-78"/>
              </a:rPr>
              <a:t>اعطای نشان </a:t>
            </a:r>
            <a:r>
              <a:rPr lang="fa-IR" sz="2400" b="1" dirty="0">
                <a:cs typeface="B Haleh" panose="00000400000000000000" pitchFamily="2" charset="-78"/>
              </a:rPr>
              <a:t>های دولتی و… .</a:t>
            </a:r>
            <a:endParaRPr lang="en-US" sz="2400" b="1" dirty="0">
              <a:cs typeface="B Hale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97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  <a:t>دولت و مجلس</a:t>
            </a:r>
            <a:br>
              <a:rPr lang="fa-IR" b="1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1906"/>
            <a:ext cx="9905999" cy="398929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دانستید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که بین دولت و مجلس، روابطی وجود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دارد. یکی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از اقدامات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دولت ها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، تنظیم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لایحه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در امور مختلف است. این لوایح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برای تصویب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و قانونی شدن به مجلس شورای اسلامی فرستاده می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شود. همچنین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نمایندگان مجلس بر فعّالیت های دولت نظارت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می کنند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و حق سؤال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کردن از رئیس جمهور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و وزرا و یا استیضاح٭ ایشان را دارند. نمایندگان ممکن است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ازعملکرد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رئیس جمهور یا هر یک از وزیران سؤال کنند. در این صورت رئیس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جمهور یا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وزیری که از او سؤال شده باید در مجلس حاضر شود و به سؤال نمایندگان پاسخ دهد. گاهی نیز ممکن است مجلس </a:t>
            </a:r>
            <a:r>
              <a:rPr lang="fa-IR" dirty="0" smtClean="0">
                <a:solidFill>
                  <a:schemeClr val="bg1"/>
                </a:solidFill>
                <a:cs typeface="2  Esfehan" panose="00000700000000000000" pitchFamily="2" charset="-78"/>
              </a:rPr>
              <a:t>وزیری را </a:t>
            </a:r>
            <a:r>
              <a:rPr lang="fa-IR" dirty="0">
                <a:solidFill>
                  <a:schemeClr val="bg1"/>
                </a:solidFill>
                <a:cs typeface="2  Esfehan" panose="00000700000000000000" pitchFamily="2" charset="-78"/>
              </a:rPr>
              <a:t>استیضاح کند.</a:t>
            </a:r>
            <a:endParaRPr lang="en-US" dirty="0">
              <a:solidFill>
                <a:schemeClr val="bg1"/>
              </a:solidFill>
              <a:cs typeface="2  Esfeh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405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orvarid" panose="00000400000000000000" pitchFamily="2" charset="-78"/>
              </a:rPr>
              <a:t>درآمدها و </a:t>
            </a:r>
            <a:r>
              <a:rPr lang="fa-IR" b="1" dirty="0" smtClean="0">
                <a:cs typeface="B Morvarid" panose="00000400000000000000" pitchFamily="2" charset="-78"/>
              </a:rPr>
              <a:t>هزینه</a:t>
            </a:r>
            <a:r>
              <a:rPr lang="en-US" b="1" dirty="0" smtClean="0">
                <a:cs typeface="B Morvarid" panose="00000400000000000000" pitchFamily="2" charset="-78"/>
              </a:rPr>
              <a:t> </a:t>
            </a:r>
            <a:r>
              <a:rPr lang="fa-IR" b="1" dirty="0" smtClean="0">
                <a:cs typeface="B Morvarid" panose="00000400000000000000" pitchFamily="2" charset="-78"/>
              </a:rPr>
              <a:t>های </a:t>
            </a:r>
            <a:r>
              <a:rPr lang="fa-IR" b="1" dirty="0">
                <a:cs typeface="B Morvarid" panose="00000400000000000000" pitchFamily="2" charset="-78"/>
              </a:rPr>
              <a:t>دولت</a:t>
            </a:r>
            <a:r>
              <a:rPr lang="fa-IR" b="1" dirty="0"/>
              <a:t/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Morvarid" panose="00000400000000000000" pitchFamily="2" charset="-78"/>
              </a:rPr>
              <a:t>دانستید </a:t>
            </a:r>
            <a:r>
              <a:rPr lang="fa-IR" dirty="0">
                <a:cs typeface="B Morvarid" panose="00000400000000000000" pitchFamily="2" charset="-78"/>
              </a:rPr>
              <a:t>که دولت با امور گوناگونی سر وکار دارد. دولت در این امور باید پول هایی را هزینه </a:t>
            </a:r>
            <a:r>
              <a:rPr lang="fa-IR" dirty="0" smtClean="0">
                <a:cs typeface="B Morvarid" panose="00000400000000000000" pitchFamily="2" charset="-78"/>
              </a:rPr>
              <a:t>(خرج) کند.دولت </a:t>
            </a:r>
            <a:r>
              <a:rPr lang="fa-IR" dirty="0">
                <a:cs typeface="B Morvarid" panose="00000400000000000000" pitchFamily="2" charset="-78"/>
              </a:rPr>
              <a:t>فعّالیت های مختلفی را در زمینه آموزش، </a:t>
            </a:r>
            <a:r>
              <a:rPr lang="fa-IR" dirty="0" smtClean="0">
                <a:cs typeface="B Morvarid" panose="00000400000000000000" pitchFamily="2" charset="-78"/>
              </a:rPr>
              <a:t>بهداشت،اوقات </a:t>
            </a:r>
            <a:r>
              <a:rPr lang="fa-IR" dirty="0">
                <a:cs typeface="B Morvarid" panose="00000400000000000000" pitchFamily="2" charset="-78"/>
              </a:rPr>
              <a:t>فراغت، حفاظت از محیط زیست، مسکن، کشاورزی، </a:t>
            </a:r>
            <a:r>
              <a:rPr lang="fa-IR" dirty="0" smtClean="0">
                <a:cs typeface="B Morvarid" panose="00000400000000000000" pitchFamily="2" charset="-78"/>
              </a:rPr>
              <a:t>صنعت</a:t>
            </a:r>
            <a:r>
              <a:rPr lang="en-US" dirty="0" smtClean="0">
                <a:cs typeface="B Morvarid" panose="00000400000000000000" pitchFamily="2" charset="-78"/>
              </a:rPr>
              <a:t> </a:t>
            </a:r>
            <a:r>
              <a:rPr lang="fa-IR" dirty="0" smtClean="0">
                <a:cs typeface="B Morvarid" panose="00000400000000000000" pitchFamily="2" charset="-78"/>
              </a:rPr>
              <a:t>و</a:t>
            </a:r>
            <a:r>
              <a:rPr lang="fa-IR" dirty="0">
                <a:cs typeface="B Morvarid" panose="00000400000000000000" pitchFamily="2" charset="-78"/>
              </a:rPr>
              <a:t>… انجام می دهد. همچنین دولت برای اقدامات عمرانی مثل ساختن </a:t>
            </a:r>
            <a:r>
              <a:rPr lang="fa-IR" dirty="0" smtClean="0">
                <a:cs typeface="B Morvarid" panose="00000400000000000000" pitchFamily="2" charset="-78"/>
              </a:rPr>
              <a:t>پل،جاده</a:t>
            </a:r>
            <a:r>
              <a:rPr lang="fa-IR" dirty="0">
                <a:cs typeface="B Morvarid" panose="00000400000000000000" pitchFamily="2" charset="-78"/>
              </a:rPr>
              <a:t>، فرودگاه، نیروگاه برق و… باید سرمای هگذاری </a:t>
            </a:r>
            <a:r>
              <a:rPr lang="fa-IR" dirty="0" smtClean="0">
                <a:cs typeface="B Morvarid" panose="00000400000000000000" pitchFamily="2" charset="-78"/>
              </a:rPr>
              <a:t>کند.فعّالیت </a:t>
            </a:r>
            <a:r>
              <a:rPr lang="fa-IR" dirty="0">
                <a:cs typeface="B Morvarid" panose="00000400000000000000" pitchFamily="2" charset="-78"/>
              </a:rPr>
              <a:t>یک وزارتخانه مانند آموزش و پرورش را در نظر </a:t>
            </a:r>
            <a:r>
              <a:rPr lang="fa-IR" dirty="0" smtClean="0">
                <a:cs typeface="B Morvarid" panose="00000400000000000000" pitchFamily="2" charset="-78"/>
              </a:rPr>
              <a:t>بگیرید.دولت </a:t>
            </a:r>
            <a:r>
              <a:rPr lang="fa-IR" dirty="0">
                <a:cs typeface="B Morvarid" panose="00000400000000000000" pitchFamily="2" charset="-78"/>
              </a:rPr>
              <a:t>برای ساختن مدرسه و </a:t>
            </a:r>
            <a:r>
              <a:rPr lang="fa-IR" dirty="0" smtClean="0">
                <a:cs typeface="B Morvarid" panose="00000400000000000000" pitchFamily="2" charset="-78"/>
              </a:rPr>
              <a:t>اداره </a:t>
            </a:r>
            <a:r>
              <a:rPr lang="fa-IR" dirty="0">
                <a:cs typeface="B Morvarid" panose="00000400000000000000" pitchFamily="2" charset="-78"/>
              </a:rPr>
              <a:t>آن، پرداخت هزینه های آب، برق، </a:t>
            </a:r>
            <a:r>
              <a:rPr lang="fa-IR" dirty="0" smtClean="0">
                <a:cs typeface="B Morvarid" panose="00000400000000000000" pitchFamily="2" charset="-78"/>
              </a:rPr>
              <a:t>حقوقو </a:t>
            </a:r>
            <a:r>
              <a:rPr lang="fa-IR" dirty="0">
                <a:cs typeface="B Morvarid" panose="00000400000000000000" pitchFamily="2" charset="-78"/>
              </a:rPr>
              <a:t>دستمزد معلمان، مدیران و حقوق کارمندان ادارات آموزش و </a:t>
            </a:r>
            <a:r>
              <a:rPr lang="fa-IR" dirty="0" smtClean="0">
                <a:cs typeface="B Morvarid" panose="00000400000000000000" pitchFamily="2" charset="-78"/>
              </a:rPr>
              <a:t>پرورش،تهیه </a:t>
            </a:r>
            <a:r>
              <a:rPr lang="fa-IR" dirty="0">
                <a:cs typeface="B Morvarid" panose="00000400000000000000" pitchFamily="2" charset="-78"/>
              </a:rPr>
              <a:t>و تولید کتاب های درسی و نظایر آن، باید مبالغی </a:t>
            </a:r>
            <a:r>
              <a:rPr lang="fa-IR" dirty="0" smtClean="0">
                <a:cs typeface="B Morvarid" panose="00000400000000000000" pitchFamily="2" charset="-78"/>
              </a:rPr>
              <a:t>(پول هایی) </a:t>
            </a:r>
            <a:r>
              <a:rPr lang="fa-IR" dirty="0">
                <a:cs typeface="B Morvarid" panose="00000400000000000000" pitchFamily="2" charset="-78"/>
              </a:rPr>
              <a:t>هزینه کند.</a:t>
            </a:r>
            <a:endParaRPr lang="en-US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787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Morvarid" panose="00000400000000000000" pitchFamily="2" charset="-78"/>
              </a:rPr>
              <a:t>درآمدها</a:t>
            </a:r>
            <a:br>
              <a:rPr lang="fa-IR" dirty="0">
                <a:cs typeface="B Morvarid" panose="00000400000000000000" pitchFamily="2" charset="-78"/>
              </a:rPr>
            </a:br>
            <a:endParaRPr lang="en-US" dirty="0">
              <a:cs typeface="B Morvarid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10131425" cy="392205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2  Esfehan" panose="00000700000000000000" pitchFamily="2" charset="-78"/>
              </a:rPr>
              <a:t>دولت </a:t>
            </a:r>
            <a:r>
              <a:rPr lang="fa-IR" sz="2400" dirty="0">
                <a:cs typeface="2  Esfehan" panose="00000700000000000000" pitchFamily="2" charset="-78"/>
              </a:rPr>
              <a:t>برای </a:t>
            </a:r>
            <a:r>
              <a:rPr lang="fa-IR" sz="2400" dirty="0" smtClean="0">
                <a:cs typeface="2  Esfehan" panose="00000700000000000000" pitchFamily="2" charset="-78"/>
              </a:rPr>
              <a:t>اداره </a:t>
            </a:r>
            <a:r>
              <a:rPr lang="fa-IR" sz="2400" dirty="0">
                <a:cs typeface="2  Esfehan" panose="00000700000000000000" pitchFamily="2" charset="-78"/>
              </a:rPr>
              <a:t>امور کشور باید درآمد داشته باشد تا بتواند هزینه کند. به طور کلی در کشور ما درآمدهای دولت را می توان </a:t>
            </a:r>
            <a:r>
              <a:rPr lang="fa-IR" sz="2400" dirty="0" smtClean="0">
                <a:cs typeface="2  Esfehan" panose="00000700000000000000" pitchFamily="2" charset="-78"/>
              </a:rPr>
              <a:t>به سه </a:t>
            </a:r>
            <a:r>
              <a:rPr lang="fa-IR" sz="2400" dirty="0">
                <a:cs typeface="2  Esfehan" panose="00000700000000000000" pitchFamily="2" charset="-78"/>
              </a:rPr>
              <a:t>بخش تقسیم نمود</a:t>
            </a:r>
            <a:r>
              <a:rPr lang="fa-IR" sz="2400" dirty="0" smtClean="0">
                <a:cs typeface="2  Esfehan" panose="000007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2  Esfehan" panose="00000700000000000000" pitchFamily="2" charset="-78"/>
              </a:rPr>
              <a:t>								درآمدهای </a:t>
            </a:r>
            <a:r>
              <a:rPr lang="fa-IR" sz="2400" dirty="0">
                <a:cs typeface="2  Esfehan" panose="00000700000000000000" pitchFamily="2" charset="-78"/>
              </a:rPr>
              <a:t>حاصل از صادرات نفت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2  Esfehan" panose="00000700000000000000" pitchFamily="2" charset="-78"/>
              </a:rPr>
              <a:t>								درآمدهای </a:t>
            </a:r>
            <a:r>
              <a:rPr lang="fa-IR" sz="2400" dirty="0">
                <a:cs typeface="2  Esfehan" panose="00000700000000000000" pitchFamily="2" charset="-78"/>
              </a:rPr>
              <a:t>حاصل از </a:t>
            </a:r>
            <a:r>
              <a:rPr lang="fa-IR" sz="2400" dirty="0" smtClean="0">
                <a:cs typeface="2  Esfehan" panose="00000700000000000000" pitchFamily="2" charset="-78"/>
              </a:rPr>
              <a:t>مالیات</a:t>
            </a:r>
            <a:endParaRPr lang="fa-IR" sz="2400" dirty="0">
              <a:cs typeface="2  Esfehan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Esfehan" panose="00000700000000000000" pitchFamily="2" charset="-78"/>
              </a:rPr>
              <a:t>								سایر درآمدها</a:t>
            </a:r>
            <a:endParaRPr lang="fa-IR" sz="2400" dirty="0">
              <a:cs typeface="2  Esfehan" panose="000007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2  Esfehan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Esfehan" panose="00000700000000000000" pitchFamily="2" charset="-78"/>
              </a:rPr>
              <a:t>٭ </a:t>
            </a:r>
            <a:r>
              <a:rPr lang="fa-IR" sz="2400" dirty="0">
                <a:cs typeface="2  Esfehan" panose="00000700000000000000" pitchFamily="2" charset="-78"/>
              </a:rPr>
              <a:t>اکنون با توجه به شکل بگویید دولت بیشتر درآمدهای خود را از چه راهی به دست می آورد؟</a:t>
            </a:r>
            <a:endParaRPr lang="en-US" sz="2400" dirty="0">
              <a:cs typeface="2  Esfehan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50824" y="609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Left Arrow 7"/>
          <p:cNvSpPr/>
          <p:nvPr/>
        </p:nvSpPr>
        <p:spPr>
          <a:xfrm>
            <a:off x="7422775" y="3038537"/>
            <a:ext cx="363071" cy="632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422774" y="3677024"/>
            <a:ext cx="363071" cy="632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892983" y="3009402"/>
            <a:ext cx="457200" cy="6320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918011" y="3670549"/>
            <a:ext cx="432171" cy="6320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Morvarid" panose="00000400000000000000" pitchFamily="2" charset="-78"/>
              </a:rPr>
              <a:t>درآمد ها</a:t>
            </a:r>
            <a:endParaRPr lang="en-US" dirty="0">
              <a:cs typeface="B Morvarid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cs typeface="2  Titr" panose="00000700000000000000" pitchFamily="2" charset="-78"/>
              </a:rPr>
              <a:t>بخشی از درآمدهای دولت نیز از راه «مالیات » تأمین می شود. </a:t>
            </a:r>
            <a:r>
              <a:rPr lang="fa-IR" sz="2000" dirty="0">
                <a:cs typeface="2  Titr" panose="00000700000000000000" pitchFamily="2" charset="-78"/>
              </a:rPr>
              <a:t>مالیات پولی است که بر طبق قانون، افراد و مؤسسات به </a:t>
            </a:r>
            <a:r>
              <a:rPr lang="fa-IR" sz="2000" dirty="0" smtClean="0">
                <a:cs typeface="2  Titr" panose="00000700000000000000" pitchFamily="2" charset="-78"/>
              </a:rPr>
              <a:t>دولت می پردازند </a:t>
            </a:r>
            <a:r>
              <a:rPr lang="fa-IR" sz="2000" dirty="0">
                <a:cs typeface="2  Titr" panose="00000700000000000000" pitchFamily="2" charset="-78"/>
              </a:rPr>
              <a:t>تا در جهت </a:t>
            </a:r>
            <a:r>
              <a:rPr lang="fa-IR" sz="2000" dirty="0" smtClean="0">
                <a:cs typeface="2  Titr" panose="00000700000000000000" pitchFamily="2" charset="-78"/>
              </a:rPr>
              <a:t>اداره </a:t>
            </a:r>
            <a:r>
              <a:rPr lang="fa-IR" sz="2000" dirty="0">
                <a:cs typeface="2  Titr" panose="00000700000000000000" pitchFamily="2" charset="-78"/>
              </a:rPr>
              <a:t>امور کشور، مورد استفاده قرار بگیرد</a:t>
            </a:r>
            <a:r>
              <a:rPr lang="fa-IR" sz="2000" dirty="0" smtClean="0">
                <a:cs typeface="2  Titr" panose="00000700000000000000" pitchFamily="2" charset="-78"/>
              </a:rPr>
              <a:t>. </a:t>
            </a:r>
            <a:r>
              <a:rPr lang="fa-IR" sz="2000" dirty="0">
                <a:cs typeface="2  Titr" panose="00000700000000000000" pitchFamily="2" charset="-78"/>
              </a:rPr>
              <a:t>بخش دیگری از درآمدهای دولت که در مقایسه با موارد دیگر کوچک تر است از سایر منابع، تأمین می شود. برای </a:t>
            </a:r>
            <a:r>
              <a:rPr lang="fa-IR" sz="2000" dirty="0" smtClean="0">
                <a:cs typeface="2  Titr" panose="00000700000000000000" pitchFamily="2" charset="-78"/>
              </a:rPr>
              <a:t>مثال درآمدی </a:t>
            </a:r>
            <a:r>
              <a:rPr lang="fa-IR" sz="2000" dirty="0">
                <a:cs typeface="2  Titr" panose="00000700000000000000" pitchFamily="2" charset="-78"/>
              </a:rPr>
              <a:t>که دولت از بابت ارائه خدمات برق، آب، گاز و تلفن </a:t>
            </a:r>
            <a:r>
              <a:rPr lang="fa-IR" sz="2000" dirty="0" smtClean="0">
                <a:cs typeface="2  Titr" panose="00000700000000000000" pitchFamily="2" charset="-78"/>
              </a:rPr>
              <a:t>به مردم</a:t>
            </a:r>
            <a:r>
              <a:rPr lang="fa-IR" sz="2000" dirty="0">
                <a:cs typeface="2  Titr" panose="00000700000000000000" pitchFamily="2" charset="-78"/>
              </a:rPr>
              <a:t>، به دست می آورد یا درآمدهای مربوط به خدماتی مانند </a:t>
            </a:r>
            <a:r>
              <a:rPr lang="fa-IR" sz="2000" dirty="0" smtClean="0">
                <a:cs typeface="2  Titr" panose="00000700000000000000" pitchFamily="2" charset="-78"/>
              </a:rPr>
              <a:t>صدورگواهینامه </a:t>
            </a:r>
            <a:r>
              <a:rPr lang="fa-IR" sz="2000" dirty="0">
                <a:cs typeface="2  Titr" panose="00000700000000000000" pitchFamily="2" charset="-78"/>
              </a:rPr>
              <a:t>رانندگی، سند مالکیت، گذرنامه و نظایر آن، یا </a:t>
            </a:r>
            <a:r>
              <a:rPr lang="fa-IR" sz="2000" dirty="0" smtClean="0">
                <a:cs typeface="2  Titr" panose="00000700000000000000" pitchFamily="2" charset="-78"/>
              </a:rPr>
              <a:t>درآمدهای ناشی </a:t>
            </a:r>
            <a:r>
              <a:rPr lang="fa-IR" sz="2000" dirty="0">
                <a:cs typeface="2  Titr" panose="00000700000000000000" pitchFamily="2" charset="-78"/>
              </a:rPr>
              <a:t>از سرمایه گذاری در صنایع بزرگ از دیگر درآمدهای </a:t>
            </a:r>
            <a:r>
              <a:rPr lang="fa-IR" sz="2000" dirty="0" smtClean="0">
                <a:cs typeface="2  Titr" panose="00000700000000000000" pitchFamily="2" charset="-78"/>
              </a:rPr>
              <a:t>دولت هستند</a:t>
            </a:r>
            <a:r>
              <a:rPr lang="fa-IR" sz="2000" dirty="0">
                <a:cs typeface="2  Titr" panose="00000700000000000000" pitchFamily="2" charset="-78"/>
              </a:rPr>
              <a:t>.</a:t>
            </a:r>
            <a:endParaRPr lang="en-US" sz="20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76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459" y="121024"/>
            <a:ext cx="8534400" cy="1507067"/>
          </a:xfrm>
        </p:spPr>
        <p:txBody>
          <a:bodyPr/>
          <a:lstStyle/>
          <a:p>
            <a:pPr algn="ctr" rtl="1"/>
            <a:r>
              <a:rPr lang="fa-IR" dirty="0">
                <a:cs typeface="2  Titr" panose="00000700000000000000" pitchFamily="2" charset="-78"/>
              </a:rPr>
              <a:t>بودجه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459" y="1519518"/>
            <a:ext cx="8534400" cy="4435537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 smtClean="0">
                <a:cs typeface="B Morvarid" panose="00000400000000000000" pitchFamily="2" charset="-78"/>
              </a:rPr>
              <a:t>به </a:t>
            </a:r>
            <a:r>
              <a:rPr lang="fa-IR" sz="2400" dirty="0">
                <a:cs typeface="B Morvarid" panose="00000400000000000000" pitchFamily="2" charset="-78"/>
              </a:rPr>
              <a:t>زبان ساده یعنی پی شبینی دخل و خرج دولت یا همان درآمدها </a:t>
            </a:r>
            <a:r>
              <a:rPr lang="fa-IR" sz="2400" dirty="0" smtClean="0">
                <a:cs typeface="B Morvarid" panose="00000400000000000000" pitchFamily="2" charset="-78"/>
              </a:rPr>
              <a:t>و هزینه </a:t>
            </a:r>
            <a:r>
              <a:rPr lang="fa-IR" sz="2400" dirty="0">
                <a:cs typeface="B Morvarid" panose="00000400000000000000" pitchFamily="2" charset="-78"/>
              </a:rPr>
              <a:t>ها. بودجه سندی است که دولت در آن درآمدها و </a:t>
            </a:r>
            <a:r>
              <a:rPr lang="fa-IR" sz="2400" dirty="0" smtClean="0">
                <a:cs typeface="B Morvarid" panose="00000400000000000000" pitchFamily="2" charset="-78"/>
              </a:rPr>
              <a:t>هزینه های </a:t>
            </a:r>
            <a:r>
              <a:rPr lang="fa-IR" sz="2400" dirty="0">
                <a:cs typeface="B Morvarid" panose="00000400000000000000" pitchFamily="2" charset="-78"/>
              </a:rPr>
              <a:t>یک کشور </a:t>
            </a:r>
            <a:r>
              <a:rPr lang="fa-IR" sz="2400" dirty="0" smtClean="0">
                <a:cs typeface="B Morvarid" panose="00000400000000000000" pitchFamily="2" charset="-78"/>
              </a:rPr>
              <a:t>را برای </a:t>
            </a:r>
            <a:r>
              <a:rPr lang="fa-IR" sz="2400" dirty="0">
                <a:cs typeface="B Morvarid" panose="00000400000000000000" pitchFamily="2" charset="-78"/>
              </a:rPr>
              <a:t>یک سال، معین </a:t>
            </a:r>
            <a:r>
              <a:rPr lang="fa-IR" sz="2400" dirty="0" smtClean="0">
                <a:cs typeface="B Morvarid" panose="00000400000000000000" pitchFamily="2" charset="-78"/>
              </a:rPr>
              <a:t>می کند</a:t>
            </a:r>
            <a:r>
              <a:rPr lang="fa-IR" sz="2400" dirty="0">
                <a:cs typeface="B Morvarid" panose="00000400000000000000" pitchFamily="2" charset="-78"/>
              </a:rPr>
              <a:t>. یکی از وظایف مهم دولت ها، تنظیم «</a:t>
            </a:r>
            <a:r>
              <a:rPr lang="fa-IR" sz="2400" dirty="0" smtClean="0">
                <a:cs typeface="B Morvarid" panose="00000400000000000000" pitchFamily="2" charset="-78"/>
              </a:rPr>
              <a:t>لایحه </a:t>
            </a:r>
            <a:r>
              <a:rPr lang="fa-IR" sz="2400" dirty="0">
                <a:cs typeface="B Morvarid" panose="00000400000000000000" pitchFamily="2" charset="-78"/>
              </a:rPr>
              <a:t>بودجه </a:t>
            </a:r>
            <a:r>
              <a:rPr lang="fa-IR" sz="2400" dirty="0" smtClean="0">
                <a:cs typeface="B Morvarid" panose="00000400000000000000" pitchFamily="2" charset="-78"/>
              </a:rPr>
              <a:t>» است</a:t>
            </a:r>
            <a:r>
              <a:rPr lang="fa-IR" sz="2400" dirty="0">
                <a:cs typeface="B Morvarid" panose="00000400000000000000" pitchFamily="2" charset="-78"/>
              </a:rPr>
              <a:t>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Morvarid" panose="00000400000000000000" pitchFamily="2" charset="-78"/>
              </a:rPr>
              <a:t>این سند باید در مجلس شورای اسلامی تصویب شود. علاوه بر آن، </a:t>
            </a:r>
            <a:r>
              <a:rPr lang="fa-IR" sz="2400" dirty="0" smtClean="0">
                <a:cs typeface="B Morvarid" panose="00000400000000000000" pitchFamily="2" charset="-78"/>
              </a:rPr>
              <a:t>مجلس بر </a:t>
            </a:r>
            <a:r>
              <a:rPr lang="fa-IR" sz="2400" dirty="0">
                <a:cs typeface="B Morvarid" panose="00000400000000000000" pitchFamily="2" charset="-78"/>
              </a:rPr>
              <a:t>درآمدها و </a:t>
            </a:r>
            <a:r>
              <a:rPr lang="fa-IR" sz="2400" dirty="0" smtClean="0">
                <a:cs typeface="B Morvarid" panose="00000400000000000000" pitchFamily="2" charset="-78"/>
              </a:rPr>
              <a:t>هزینه های </a:t>
            </a:r>
            <a:r>
              <a:rPr lang="fa-IR" sz="2400" dirty="0">
                <a:cs typeface="B Morvarid" panose="00000400000000000000" pitchFamily="2" charset="-78"/>
              </a:rPr>
              <a:t>دولت نظارت می </a:t>
            </a:r>
            <a:r>
              <a:rPr lang="fa-IR" sz="2400" dirty="0" smtClean="0">
                <a:cs typeface="B Morvarid" panose="00000400000000000000" pitchFamily="2" charset="-78"/>
              </a:rPr>
              <a:t>کند.</a:t>
            </a:r>
            <a:endParaRPr lang="en-US" sz="24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728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1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9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(widescreen)</Template>
  <TotalTime>0</TotalTime>
  <Words>805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7" baseType="lpstr">
      <vt:lpstr>2  Esfehan</vt:lpstr>
      <vt:lpstr>2  Kamran Outline</vt:lpstr>
      <vt:lpstr>2  Titr</vt:lpstr>
      <vt:lpstr>Arial</vt:lpstr>
      <vt:lpstr>B Davat</vt:lpstr>
      <vt:lpstr>B Elham</vt:lpstr>
      <vt:lpstr>B Haleh</vt:lpstr>
      <vt:lpstr>B Morvarid</vt:lpstr>
      <vt:lpstr>Calibri</vt:lpstr>
      <vt:lpstr>Calibri Light</vt:lpstr>
      <vt:lpstr>Century Gothic</vt:lpstr>
      <vt:lpstr>IranNastaliq</vt:lpstr>
      <vt:lpstr>Segoe Print</vt:lpstr>
      <vt:lpstr>Times New Roman</vt:lpstr>
      <vt:lpstr>Trebuchet MS</vt:lpstr>
      <vt:lpstr>Tw Cen MT</vt:lpstr>
      <vt:lpstr>Wingdings 3</vt:lpstr>
      <vt:lpstr>Nature Illustration 16x9</vt:lpstr>
      <vt:lpstr>Berlin</vt:lpstr>
      <vt:lpstr>Droplet</vt:lpstr>
      <vt:lpstr>1_Droplet</vt:lpstr>
      <vt:lpstr>Circuit</vt:lpstr>
      <vt:lpstr>1_Circuit</vt:lpstr>
      <vt:lpstr>Celestial</vt:lpstr>
      <vt:lpstr>1_Celestial</vt:lpstr>
      <vt:lpstr>Wisp</vt:lpstr>
      <vt:lpstr>2_Circuit</vt:lpstr>
      <vt:lpstr>به نام خدا</vt:lpstr>
      <vt:lpstr>دولت و شهروندان </vt:lpstr>
      <vt:lpstr>مهم ترین وظایف دولت و رئیس جمهور </vt:lpstr>
      <vt:lpstr>کار های و رئیس جمهور</vt:lpstr>
      <vt:lpstr>دولت و مجلس </vt:lpstr>
      <vt:lpstr>درآمدها و هزینه های دولت </vt:lpstr>
      <vt:lpstr>درآمدها </vt:lpstr>
      <vt:lpstr>درآمد ها</vt:lpstr>
      <vt:lpstr>بودجه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2014-10-20T18:01:56Z</dcterms:created>
  <dcterms:modified xsi:type="dcterms:W3CDTF">2014-10-20T18:29:38Z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