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82" r:id="rId11"/>
    <p:sldId id="283" r:id="rId12"/>
    <p:sldId id="266" r:id="rId13"/>
    <p:sldId id="268" r:id="rId14"/>
    <p:sldId id="271" r:id="rId15"/>
    <p:sldId id="273" r:id="rId16"/>
    <p:sldId id="274" r:id="rId17"/>
    <p:sldId id="278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50454-4969-4574-AC14-9C222A38CBB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F1CFD-2C25-481B-AA0A-2E336DDE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90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D9F7-3B6E-4A34-8EB9-93C74D8B041D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45B2-2F99-4DDB-B92C-5C59AC433BB1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C0D3-1585-4A00-9BD9-5953B9F06C64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9D77-FB64-4942-AC59-E949ACBF2978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2225-2B9A-44F0-AD53-0EED08E6AAAB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A700-9A12-4DD7-A052-AB156EB72DB5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90FD-AB91-4B61-BE6A-A76BBD925DCC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38CD-E934-4E99-A0D6-AEDBF5D0C025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960C6-81F4-4D28-BB69-9E36FAE6CB19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568B-2251-4C8E-9FC3-E18E191210D2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B6C7-8096-4730-B2E5-B38E715CF0D7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EC7ACC-BE09-4819-9248-CE0996DC75B8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8335DB-40A1-40A7-820C-D675568BA69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771238"/>
            <a:ext cx="7813576" cy="1233826"/>
          </a:xfrm>
        </p:spPr>
        <p:txBody>
          <a:bodyPr>
            <a:normAutofit fontScale="90000"/>
          </a:bodyPr>
          <a:lstStyle/>
          <a:p>
            <a:pPr algn="ctr"/>
            <a:r>
              <a:rPr lang="fa-IR" sz="4800" dirty="0" smtClean="0"/>
              <a:t>فصل دوازدهم</a:t>
            </a:r>
            <a:br>
              <a:rPr lang="fa-IR" sz="4800" dirty="0" smtClean="0"/>
            </a:br>
            <a:r>
              <a:rPr lang="fa-IR" sz="4800" dirty="0" smtClean="0"/>
              <a:t>ادهوکراسی (ویژه کار – موقت)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69160"/>
            <a:ext cx="4902696" cy="93610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fa-IR" dirty="0" smtClean="0">
                <a:cs typeface="B Nazanin" pitchFamily="2" charset="-78"/>
              </a:rPr>
              <a:t>نام استاد: جناب آقای دکتر سجادی</a:t>
            </a:r>
          </a:p>
          <a:p>
            <a:pPr algn="l"/>
            <a:r>
              <a:rPr lang="fa-IR" dirty="0" smtClean="0">
                <a:cs typeface="B Nazanin" pitchFamily="2" charset="-78"/>
              </a:rPr>
              <a:t>گردآورندگان: خانم ام </a:t>
            </a:r>
            <a:r>
              <a:rPr lang="fa-IR" smtClean="0">
                <a:cs typeface="B Nazanin" pitchFamily="2" charset="-78"/>
              </a:rPr>
              <a:t>البنین میرحسینلو </a:t>
            </a:r>
            <a:r>
              <a:rPr lang="fa-IR" dirty="0" smtClean="0">
                <a:cs typeface="B Nazanin" pitchFamily="2" charset="-78"/>
              </a:rPr>
              <a:t>و خانم رهنما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67944" y="1268760"/>
            <a:ext cx="9076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به نام خدا</a:t>
            </a:r>
            <a:endParaRPr lang="fa-IR" sz="4000" dirty="0"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7563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650336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cs typeface="B Nazanin" pitchFamily="2" charset="-78"/>
              </a:rPr>
              <a:t>ویژگی های نظریه </a:t>
            </a:r>
            <a:r>
              <a:rPr lang="en-US" sz="3600" b="1" dirty="0" smtClean="0">
                <a:cs typeface="B Nazanin" pitchFamily="2" charset="-78"/>
              </a:rPr>
              <a:t>Z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785918" y="2143116"/>
          <a:ext cx="5400684" cy="40719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00684"/>
              </a:tblGrid>
              <a:tr h="452441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نظریه</a:t>
                      </a:r>
                      <a:r>
                        <a:rPr lang="fa-IR" baseline="0" dirty="0" smtClean="0"/>
                        <a:t> </a:t>
                      </a:r>
                      <a:r>
                        <a:rPr lang="en-US" baseline="0" dirty="0" smtClean="0"/>
                        <a:t>Z</a:t>
                      </a:r>
                      <a:endParaRPr lang="fa-IR" baseline="0" dirty="0" smtClean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استخدام بلندمدت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مسیرهای نیمه تخصصی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تصمیم گیری با توافق جمعی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مسئولیت فردی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ارزشیابی ناپیوسته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ارزشیابی ضمنی,غیر رسمی با معیارهای رسمی و عینی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ارتقاء کند و بطئی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تاکید جامع بر افراد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5519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980728"/>
            <a:ext cx="7829576" cy="660612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cs typeface="B Nazanin" pitchFamily="2" charset="-78"/>
              </a:rPr>
              <a:t>جدول مقایسه ای نظریه های </a:t>
            </a:r>
            <a:r>
              <a:rPr lang="en-US" sz="3600" b="1" dirty="0" smtClean="0">
                <a:cs typeface="B Nazanin" pitchFamily="2" charset="-78"/>
              </a:rPr>
              <a:t>A </a:t>
            </a:r>
            <a:r>
              <a:rPr lang="fa-IR" sz="3600" b="1" dirty="0" smtClean="0">
                <a:cs typeface="B Nazanin" pitchFamily="2" charset="-78"/>
              </a:rPr>
              <a:t> - </a:t>
            </a:r>
            <a:r>
              <a:rPr lang="en-US" sz="3600" b="1" dirty="0" smtClean="0">
                <a:cs typeface="B Nazanin" pitchFamily="2" charset="-78"/>
              </a:rPr>
              <a:t>J</a:t>
            </a:r>
            <a:r>
              <a:rPr lang="fa-IR" sz="3600" b="1" dirty="0" smtClean="0">
                <a:cs typeface="B Nazanin" pitchFamily="2" charset="-78"/>
              </a:rPr>
              <a:t> - </a:t>
            </a:r>
            <a:r>
              <a:rPr lang="en-US" sz="3600" b="1" dirty="0" smtClean="0">
                <a:cs typeface="B Nazanin" pitchFamily="2" charset="-78"/>
              </a:rPr>
              <a:t>Z</a:t>
            </a:r>
            <a:r>
              <a:rPr lang="fa-IR" sz="3600" b="1" dirty="0" smtClean="0">
                <a:cs typeface="B Nazanin" pitchFamily="2" charset="-78"/>
              </a:rPr>
              <a:t> </a:t>
            </a:r>
            <a:endParaRPr lang="en-US" sz="3600" b="1" dirty="0">
              <a:cs typeface="B Nazanin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286116" y="1935163"/>
          <a:ext cx="5400684" cy="32918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2700342"/>
                <a:gridCol w="2700342"/>
              </a:tblGrid>
              <a:tr h="356483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نظریه 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A</a:t>
                      </a:r>
                      <a:endParaRPr kumimoji="0" lang="fa-IR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Sa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نظریه </a:t>
                      </a: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J</a:t>
                      </a:r>
                      <a:endParaRPr kumimoji="0" lang="fa-IR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Sara" pitchFamily="2" charset="-78"/>
                      </a:endParaRPr>
                    </a:p>
                  </a:txBody>
                  <a:tcPr/>
                </a:tc>
              </a:tr>
              <a:tr h="356483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استخدام کوتاه مدت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استخدام مادام العمر </a:t>
                      </a:r>
                    </a:p>
                  </a:txBody>
                  <a:tcPr/>
                </a:tc>
              </a:tr>
              <a:tr h="356483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مسیرهای شغلی تخصصی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مسیرهای شغلی غیر تخصصی </a:t>
                      </a:r>
                    </a:p>
                  </a:txBody>
                  <a:tcPr/>
                </a:tc>
              </a:tr>
              <a:tr h="356483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تصمیم گیری انفرادی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تصمیم گیری جمعی </a:t>
                      </a:r>
                    </a:p>
                  </a:txBody>
                  <a:tcPr/>
                </a:tc>
              </a:tr>
              <a:tr h="356483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مسئولیت فردی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مسئولیت جمعی </a:t>
                      </a:r>
                    </a:p>
                  </a:txBody>
                  <a:tcPr/>
                </a:tc>
              </a:tr>
              <a:tr h="356483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ارزشیابی پیوسته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ارزشیابی ناپیوسته </a:t>
                      </a:r>
                    </a:p>
                  </a:txBody>
                  <a:tcPr/>
                </a:tc>
              </a:tr>
              <a:tr h="356483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ارزشیابی رسمی و صریح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ارزشیابی غیر رسمی و ضمنی </a:t>
                      </a:r>
                    </a:p>
                  </a:txBody>
                  <a:tcPr/>
                </a:tc>
              </a:tr>
              <a:tr h="356483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ارتقاء سریع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ارتقاء کند و بطئی </a:t>
                      </a:r>
                    </a:p>
                  </a:txBody>
                  <a:tcPr/>
                </a:tc>
              </a:tr>
              <a:tr h="356483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تاکید بر انسان به عنوان عضو سازمان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تاکید بر انسان به عنوان یک انسان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857224" y="1928802"/>
          <a:ext cx="2428892" cy="3571952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2428892"/>
              </a:tblGrid>
              <a:tr h="366484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نظریه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fa-IR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484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استخدام بلندمدت</a:t>
                      </a:r>
                    </a:p>
                  </a:txBody>
                  <a:tcPr/>
                </a:tc>
              </a:tr>
              <a:tr h="366484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مسیرهای نیمه تخصصی</a:t>
                      </a:r>
                    </a:p>
                  </a:txBody>
                  <a:tcPr/>
                </a:tc>
              </a:tr>
              <a:tr h="366484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تصمیم گیری با توافق جمعی</a:t>
                      </a:r>
                    </a:p>
                  </a:txBody>
                  <a:tcPr/>
                </a:tc>
              </a:tr>
              <a:tr h="366484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مسئولیت فردی</a:t>
                      </a:r>
                    </a:p>
                  </a:txBody>
                  <a:tcPr/>
                </a:tc>
              </a:tr>
              <a:tr h="366484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ارزشیابی ناپیوسته</a:t>
                      </a:r>
                    </a:p>
                  </a:txBody>
                  <a:tcPr/>
                </a:tc>
              </a:tr>
              <a:tr h="640026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ارزشیابی ضمنی,غیر رسمی با معیارهای رسمی و عینی</a:t>
                      </a:r>
                    </a:p>
                  </a:txBody>
                  <a:tcPr/>
                </a:tc>
              </a:tr>
              <a:tr h="366484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ارتقاء کند و بطئی</a:t>
                      </a:r>
                    </a:p>
                  </a:txBody>
                  <a:tcPr/>
                </a:tc>
              </a:tr>
              <a:tr h="366484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Sara" pitchFamily="2" charset="-78"/>
                        </a:rPr>
                        <a:t>تاکید جامع بر افراد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5519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Autofit/>
          </a:bodyPr>
          <a:lstStyle/>
          <a:p>
            <a:pPr algn="ctr" rtl="1"/>
            <a:r>
              <a:rPr lang="fa-IR" sz="3600" b="1" dirty="0" smtClean="0">
                <a:cs typeface="B Nazanin" pitchFamily="2" charset="-78"/>
              </a:rPr>
              <a:t>ساختار موازی(جانبی)</a:t>
            </a:r>
            <a:br>
              <a:rPr lang="fa-IR" sz="3600" b="1" dirty="0" smtClean="0">
                <a:cs typeface="B Nazanin" pitchFamily="2" charset="-78"/>
              </a:rPr>
            </a:br>
            <a:r>
              <a:rPr lang="en-US" sz="3600" b="1" dirty="0" smtClean="0">
                <a:cs typeface="B Nazanin" pitchFamily="2" charset="-78"/>
              </a:rPr>
              <a:t>Collateral  foam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1544"/>
            <a:ext cx="8229600" cy="1133480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یک ساختار ارگانیک منعطف بوده که کنار و به موازات یک بوروکراسی که به صورت نسبتا دائمی طراحی شده است. </a:t>
            </a:r>
          </a:p>
          <a:p>
            <a:pPr marL="0" indent="0" algn="just" rt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0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4352"/>
          </a:xfrm>
        </p:spPr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itchFamily="2" charset="-78"/>
              </a:rPr>
              <a:t>نقطه قوت ساختار جانبی</a:t>
            </a:r>
            <a:endParaRPr lang="en-US" sz="44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5520"/>
            <a:ext cx="8229600" cy="2789664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نقطه قوت آن اینست که ضمن تحقق مزیت های کارایی سطح بالای بوروکراسی، از طریق استاندارد سازی،مزایای انعطاف پذیری حاصل از کارآفرینی درونی را نیز بدست میاورد.</a:t>
            </a:r>
          </a:p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۞</a:t>
            </a:r>
            <a:r>
              <a:rPr lang="fa-IR" dirty="0" smtClean="0">
                <a:cs typeface="B Nazanin" pitchFamily="2" charset="-78"/>
              </a:rPr>
              <a:t>   نوآوری بدون صرف هزینه ممکن نیست.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0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578328"/>
          </a:xfrm>
        </p:spPr>
        <p:txBody>
          <a:bodyPr>
            <a:noAutofit/>
          </a:bodyPr>
          <a:lstStyle/>
          <a:p>
            <a:pPr algn="ctr" rtl="1"/>
            <a:r>
              <a:rPr lang="fa-IR" sz="3600" b="1" dirty="0" smtClean="0">
                <a:cs typeface="B Nazanin" pitchFamily="2" charset="-78"/>
              </a:rPr>
              <a:t>نمونه های دیگری از ادهوکراسی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89120"/>
          </a:xfrm>
        </p:spPr>
        <p:txBody>
          <a:bodyPr/>
          <a:lstStyle/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گروه عملیاتی.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ساختار کمیته ای.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ساختار گروه های آموزشی.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0723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05768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Nazanin" pitchFamily="2" charset="-78"/>
              </a:rPr>
              <a:t>گروه عملیاتی</a:t>
            </a:r>
            <a:endParaRPr lang="en-US" sz="44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یک ساختار موقتی است که برای انجام یک وظیفه خاص ، معین و پیچیده شکل گرفته و تعدادی از واحدهای فرعی سازمانی در آن مشارکت دارند.</a:t>
            </a:r>
          </a:p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endParaRPr lang="fa-IR" dirty="0" smtClean="0">
              <a:cs typeface="B Nazanin" pitchFamily="2" charset="-78"/>
            </a:endParaRPr>
          </a:p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این نوع طرح ساختاری میتواند به عنوان نوع کوچکی از ساختار ماتریسی موقت یا یک نوعی ساختار موقتی ارگانیک در طرح ساختاری جانبی در نظر گرفته شود.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160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Autofit/>
          </a:bodyPr>
          <a:lstStyle/>
          <a:p>
            <a:pPr algn="ctr" rtl="1"/>
            <a:r>
              <a:rPr lang="fa-IR" sz="4000" dirty="0" smtClean="0">
                <a:cs typeface="B Nazanin" pitchFamily="2" charset="-78"/>
              </a:rPr>
              <a:t>ساختار کمیته ای </a:t>
            </a:r>
            <a:endParaRPr lang="en-US" sz="40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 rtl="1">
              <a:lnSpc>
                <a:spcPct val="150000"/>
              </a:lnSpc>
              <a:spcBef>
                <a:spcPts val="0"/>
              </a:spcBef>
            </a:pPr>
            <a:r>
              <a:rPr lang="fa-IR" dirty="0" smtClean="0">
                <a:cs typeface="B Nazanin" pitchFamily="2" charset="-78"/>
              </a:rPr>
              <a:t>ساختار کمیته ای میتواند فوق العاده اثربخش باشد.</a:t>
            </a:r>
          </a:p>
          <a:p>
            <a:pPr marL="0" algn="just" rtl="1">
              <a:lnSpc>
                <a:spcPct val="150000"/>
              </a:lnSpc>
              <a:spcBef>
                <a:spcPts val="0"/>
              </a:spcBef>
            </a:pPr>
            <a:r>
              <a:rPr lang="fa-IR" dirty="0" smtClean="0">
                <a:cs typeface="B Nazanin" pitchFamily="2" charset="-78"/>
              </a:rPr>
              <a:t>کمیته ها ممکن است موقتی و دائمی باشد.</a:t>
            </a:r>
          </a:p>
          <a:p>
            <a:pPr marL="0" algn="just" rtl="1">
              <a:lnSpc>
                <a:spcPct val="150000"/>
              </a:lnSpc>
              <a:spcBef>
                <a:spcPts val="0"/>
              </a:spcBef>
              <a:buNone/>
            </a:pPr>
            <a:endParaRPr lang="fa-IR" dirty="0" smtClean="0">
              <a:cs typeface="B Nazanin" pitchFamily="2" charset="-78"/>
            </a:endParaRPr>
          </a:p>
          <a:p>
            <a:pPr marL="0"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fa-IR" b="1" dirty="0" smtClean="0">
                <a:cs typeface="B Nazanin" pitchFamily="2" charset="-78"/>
              </a:rPr>
              <a:t>کمیته موقتی: </a:t>
            </a:r>
            <a:r>
              <a:rPr lang="fa-IR" dirty="0" smtClean="0">
                <a:cs typeface="B Nazanin" pitchFamily="2" charset="-78"/>
              </a:rPr>
              <a:t>نوعا همان گروه کاری است.</a:t>
            </a:r>
          </a:p>
          <a:p>
            <a:pPr marL="0" algn="just" rtl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fa-IR" b="1" dirty="0" smtClean="0">
                <a:cs typeface="B Nazanin" pitchFamily="2" charset="-78"/>
              </a:rPr>
              <a:t>کمیته دائمی : </a:t>
            </a:r>
            <a:r>
              <a:rPr lang="fa-IR" dirty="0" smtClean="0">
                <a:cs typeface="B Nazanin" pitchFamily="2" charset="-78"/>
              </a:rPr>
              <a:t>نظیر گروه کاری است که از متخصصین مختلف واز واحدهای گوناگون بهره میگیرد.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4916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731480"/>
          </a:xfrm>
        </p:spPr>
        <p:txBody>
          <a:bodyPr>
            <a:noAutofit/>
          </a:bodyPr>
          <a:lstStyle/>
          <a:p>
            <a:pPr algn="ctr" rtl="1"/>
            <a:r>
              <a:rPr lang="fa-IR" sz="3600" b="1" dirty="0" smtClean="0">
                <a:cs typeface="B Nazanin" pitchFamily="2" charset="-78"/>
              </a:rPr>
              <a:t>ساختار گروه های آموزشی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52922"/>
          </a:xfrm>
        </p:spPr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یک شکل ساختاری ادهوکراسی متداول در دانشگاه ها ، آزمایشگاه های پژوهشی،شکل گروه های آموزشی است.</a:t>
            </a:r>
          </a:p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ویژگی منحصر بفرد آن ؛دموکراسی کامل در اتخاذ همه تصمیمات مهم است .</a:t>
            </a:r>
          </a:p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این شکل ساختاری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عکس</a:t>
            </a:r>
            <a:r>
              <a:rPr lang="fa-IR" dirty="0" smtClean="0">
                <a:cs typeface="B Nazanin" pitchFamily="2" charset="-78"/>
              </a:rPr>
              <a:t> طرح ساختاری گروه کاری یا کمیته ای بوده.</a:t>
            </a:r>
          </a:p>
          <a:p>
            <a:pPr marL="0" indent="0" algn="just" rtl="1">
              <a:buNone/>
            </a:pPr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310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2971800" cy="19812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6600" dirty="0" smtClean="0">
                <a:cs typeface="B Homa" pitchFamily="2" charset="-78"/>
              </a:rPr>
              <a:t>پايان</a:t>
            </a:r>
            <a:endParaRPr lang="en-US" sz="6600" dirty="0">
              <a:cs typeface="B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1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785818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 smtClean="0">
                <a:cs typeface="B Nazanin" pitchFamily="2" charset="-78"/>
              </a:rPr>
              <a:t>ساختارهای ماتریسی(خزانه ای) </a:t>
            </a:r>
            <a:endParaRPr lang="en-US" sz="40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2160240"/>
          </a:xfrm>
        </p:spPr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شرایطی که نیاز به انعطاف پذیری و تغییر و مالاً ساختارهای ادهوکراتیک و ماتریسی دارند، دائمی و مستمر نیستند ، اما این به ندرت،از اهمیت ساختارهای ماتریسی می کاهد.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896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67590"/>
          </a:xfrm>
        </p:spPr>
        <p:txBody>
          <a:bodyPr>
            <a:noAutofit/>
          </a:bodyPr>
          <a:lstStyle/>
          <a:p>
            <a:pPr algn="ctr" rtl="1"/>
            <a:r>
              <a:rPr lang="fa-IR" sz="4000" b="1" dirty="0" smtClean="0">
                <a:cs typeface="B Nazanin" pitchFamily="2" charset="-78"/>
              </a:rPr>
              <a:t>ساختار ماتریسی</a:t>
            </a:r>
            <a:br>
              <a:rPr lang="fa-IR" sz="4000" b="1" dirty="0" smtClean="0">
                <a:cs typeface="B Nazanin" pitchFamily="2" charset="-78"/>
              </a:rPr>
            </a:br>
            <a:r>
              <a:rPr lang="en-US" sz="4000" b="1" dirty="0" smtClean="0">
                <a:cs typeface="B Nazanin" pitchFamily="2" charset="-78"/>
              </a:rPr>
              <a:t>Matrix Structure</a:t>
            </a:r>
            <a:endParaRPr lang="en-US" sz="40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نوعی طرح ساختاری است که بر اساس آن متخصصان از دوایر وظیفه ای مختلف دعوت میشوند تا در یک یا چند گروه ، تحت رهبری مدیران پروژه ، فعالیت مشخصی را انجام دهند.</a:t>
            </a:r>
          </a:p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dirty="0" smtClean="0">
                <a:cs typeface="B Nazanin" pitchFamily="2" charset="-78"/>
              </a:rPr>
              <a:t>مهمترین ویژگی ساختار ماتریسی:</a:t>
            </a:r>
          </a:p>
          <a:p>
            <a:pPr marL="0" indent="0" algn="just" rtl="1">
              <a:lnSpc>
                <a:spcPct val="150000"/>
              </a:lnSpc>
              <a:spcBef>
                <a:spcPts val="0"/>
              </a:spcBef>
            </a:pPr>
            <a:r>
              <a:rPr lang="fa-IR" dirty="0" smtClean="0">
                <a:cs typeface="B Nazanin" pitchFamily="2" charset="-78"/>
              </a:rPr>
              <a:t>مفهوم وحدت فرماندهی را نقض میکند.</a:t>
            </a:r>
          </a:p>
          <a:p>
            <a:pPr marL="0" indent="0" algn="just" rtl="1">
              <a:buNone/>
            </a:pPr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56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Autofit/>
          </a:bodyPr>
          <a:lstStyle/>
          <a:p>
            <a:pPr algn="ctr" rtl="1"/>
            <a:r>
              <a:rPr lang="fa-IR" sz="2400" dirty="0" smtClean="0">
                <a:cs typeface="B Nazanin" pitchFamily="2" charset="-78"/>
              </a:rPr>
              <a:t>شكل 1-12</a:t>
            </a:r>
            <a:br>
              <a:rPr lang="fa-IR" sz="2400" dirty="0" smtClean="0">
                <a:cs typeface="B Nazanin" pitchFamily="2" charset="-78"/>
              </a:rPr>
            </a:br>
            <a:r>
              <a:rPr lang="fa-IR" sz="2400" dirty="0" smtClean="0">
                <a:cs typeface="B Nazanin" pitchFamily="2" charset="-78"/>
              </a:rPr>
              <a:t>کاربرد ساختار ماتریسی در یک شرکت فضانوردی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4752988"/>
          </a:xfrm>
        </p:spPr>
        <p:txBody>
          <a:bodyPr>
            <a:normAutofit/>
          </a:bodyPr>
          <a:lstStyle/>
          <a:p>
            <a:pPr marL="0" algn="ctr"/>
            <a:endParaRPr lang="en-US" sz="1200" b="1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>
                <a:cs typeface="B Nazanin" pitchFamily="2" charset="-78"/>
              </a:rPr>
              <a:pPr/>
              <a:t>4</a:t>
            </a:fld>
            <a:endParaRPr lang="en-US">
              <a:cs typeface="B Nazanin" pitchFamily="2" charset="-78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285984" y="2143116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ساخت</a:t>
            </a:r>
            <a:endParaRPr lang="fa-IR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71538" y="2143116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مهندسی طراحی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00034" y="292893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250000"/>
              </a:lnSpc>
            </a:pPr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پروژه آلفا</a:t>
            </a:r>
          </a:p>
          <a:p>
            <a:pPr algn="ctr"/>
            <a:endParaRPr lang="fa-IR" sz="1400" b="1" dirty="0">
              <a:cs typeface="B Nazanin" pitchFamily="2" charset="-7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572264" y="5572140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حسابداری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928926" y="292893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ساخت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43372" y="292893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قراردادها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357818" y="292893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خرید 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572264" y="292893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حسابداری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858148" y="292893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پرسنلی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0034" y="3857628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پروژه</a:t>
            </a:r>
            <a:r>
              <a:rPr lang="fa-IR" sz="1600" b="1" dirty="0" smtClean="0">
                <a:solidFill>
                  <a:schemeClr val="tx1"/>
                </a:solidFill>
                <a:cs typeface="B Nazanin" pitchFamily="2" charset="-78"/>
              </a:rPr>
              <a:t> بتا</a:t>
            </a:r>
            <a:endParaRPr lang="fa-IR" sz="16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643042" y="3857628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طراحی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928926" y="3857628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ساخت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143372" y="3857628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قراردادها</a:t>
            </a:r>
            <a:endParaRPr lang="fa-IR" sz="16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357818" y="3857628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خرید 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572264" y="3857628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حسابداری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858148" y="3857628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پرسنلی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858148" y="471488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پرسنلی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572264" y="471488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حسابداری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357818" y="471488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خرید 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143372" y="471488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قراردادها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928926" y="471488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ساخت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643042" y="471488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طراحی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00034" y="471488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پروژه</a:t>
            </a:r>
            <a:r>
              <a:rPr lang="fa-IR" sz="1600" b="1" dirty="0" smtClean="0">
                <a:solidFill>
                  <a:schemeClr val="tx1"/>
                </a:solidFill>
                <a:cs typeface="B Nazanin" pitchFamily="2" charset="-78"/>
              </a:rPr>
              <a:t> گاما</a:t>
            </a:r>
            <a:endParaRPr lang="fa-IR" sz="16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928926" y="5572140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ساخت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643042" y="5572140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طراحی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00034" y="5572140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پروژه</a:t>
            </a:r>
            <a:r>
              <a:rPr lang="fa-IR" sz="1600" b="1" dirty="0" smtClean="0">
                <a:solidFill>
                  <a:schemeClr val="tx1"/>
                </a:solidFill>
                <a:cs typeface="B Nazanin" pitchFamily="2" charset="-78"/>
              </a:rPr>
              <a:t> امگا</a:t>
            </a:r>
            <a:endParaRPr lang="fa-IR" sz="16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643306" y="2143116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اداره </a:t>
            </a:r>
          </a:p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قرارداد ها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857752" y="2143116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خرید</a:t>
            </a:r>
            <a:endParaRPr lang="fa-IR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72198" y="2143116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حسابداری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286644" y="2143116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پرسنلی</a:t>
            </a:r>
            <a:endParaRPr lang="fa-IR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643042" y="2928934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طراحی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58148" y="5572140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پرسنلی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357818" y="5572140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خرید 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143372" y="5572140"/>
            <a:ext cx="857256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cs typeface="B Nazanin" pitchFamily="2" charset="-78"/>
              </a:rPr>
              <a:t>گروه قراردادها</a:t>
            </a:r>
            <a:endParaRPr lang="fa-IR" sz="1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357158" y="1857364"/>
            <a:ext cx="73581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7608115" y="196452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>
            <a:off x="6394463" y="19637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>
            <a:off x="5180017" y="19637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2608249" y="19637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>
            <a:off x="3965571" y="19637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>
            <a:off x="1393803" y="19637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-1642312" y="3856834"/>
            <a:ext cx="40005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endCxn id="53" idx="1"/>
          </p:cNvCxnSpPr>
          <p:nvPr/>
        </p:nvCxnSpPr>
        <p:spPr>
          <a:xfrm>
            <a:off x="357158" y="314324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>
            <a:off x="4751389" y="417830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>
            <a:off x="5965835" y="417830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>
            <a:off x="2322497" y="417830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>
            <a:off x="3536943" y="417830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357158" y="585789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357158" y="407194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357158" y="492919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>
            <a:off x="1036613" y="417830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>
            <a:off x="-106395" y="417830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1500166" y="578645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1500166" y="492919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500166" y="407194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1500166" y="314324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endCxn id="59" idx="1"/>
          </p:cNvCxnSpPr>
          <p:nvPr/>
        </p:nvCxnSpPr>
        <p:spPr>
          <a:xfrm>
            <a:off x="7572396" y="314324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66" idx="1"/>
          </p:cNvCxnSpPr>
          <p:nvPr/>
        </p:nvCxnSpPr>
        <p:spPr>
          <a:xfrm>
            <a:off x="7572396" y="407194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endCxn id="67" idx="1"/>
          </p:cNvCxnSpPr>
          <p:nvPr/>
        </p:nvCxnSpPr>
        <p:spPr>
          <a:xfrm>
            <a:off x="7572396" y="492919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endCxn id="82" idx="1"/>
          </p:cNvCxnSpPr>
          <p:nvPr/>
        </p:nvCxnSpPr>
        <p:spPr>
          <a:xfrm>
            <a:off x="7572396" y="578645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endCxn id="58" idx="1"/>
          </p:cNvCxnSpPr>
          <p:nvPr/>
        </p:nvCxnSpPr>
        <p:spPr>
          <a:xfrm>
            <a:off x="6357950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endCxn id="65" idx="1"/>
          </p:cNvCxnSpPr>
          <p:nvPr/>
        </p:nvCxnSpPr>
        <p:spPr>
          <a:xfrm>
            <a:off x="6357950" y="407194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endCxn id="68" idx="1"/>
          </p:cNvCxnSpPr>
          <p:nvPr/>
        </p:nvCxnSpPr>
        <p:spPr>
          <a:xfrm>
            <a:off x="6357950" y="492919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357950" y="578645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endCxn id="64" idx="1"/>
          </p:cNvCxnSpPr>
          <p:nvPr/>
        </p:nvCxnSpPr>
        <p:spPr>
          <a:xfrm>
            <a:off x="5143504" y="407194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endCxn id="69" idx="1"/>
          </p:cNvCxnSpPr>
          <p:nvPr/>
        </p:nvCxnSpPr>
        <p:spPr>
          <a:xfrm>
            <a:off x="5143504" y="492919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endCxn id="83" idx="1"/>
          </p:cNvCxnSpPr>
          <p:nvPr/>
        </p:nvCxnSpPr>
        <p:spPr>
          <a:xfrm>
            <a:off x="5143504" y="578645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endCxn id="57" idx="1"/>
          </p:cNvCxnSpPr>
          <p:nvPr/>
        </p:nvCxnSpPr>
        <p:spPr>
          <a:xfrm>
            <a:off x="5143504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endCxn id="63" idx="1"/>
          </p:cNvCxnSpPr>
          <p:nvPr/>
        </p:nvCxnSpPr>
        <p:spPr>
          <a:xfrm>
            <a:off x="3929058" y="407194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endCxn id="70" idx="1"/>
          </p:cNvCxnSpPr>
          <p:nvPr/>
        </p:nvCxnSpPr>
        <p:spPr>
          <a:xfrm>
            <a:off x="3929058" y="492919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endCxn id="84" idx="1"/>
          </p:cNvCxnSpPr>
          <p:nvPr/>
        </p:nvCxnSpPr>
        <p:spPr>
          <a:xfrm>
            <a:off x="3929058" y="578645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endCxn id="56" idx="1"/>
          </p:cNvCxnSpPr>
          <p:nvPr/>
        </p:nvCxnSpPr>
        <p:spPr>
          <a:xfrm>
            <a:off x="3929058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2643174" y="314324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2643174" y="407194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2643174" y="492919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643174" y="578645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857224" y="6215082"/>
            <a:ext cx="75009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stCxn id="54" idx="2"/>
          </p:cNvCxnSpPr>
          <p:nvPr/>
        </p:nvCxnSpPr>
        <p:spPr>
          <a:xfrm rot="5400000">
            <a:off x="6893735" y="610792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5400000">
            <a:off x="8251057" y="610792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rot="5400000">
            <a:off x="5680083" y="610713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rot="5400000">
            <a:off x="4465637" y="610713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rot="5400000">
            <a:off x="3179753" y="610713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rot="5400000">
            <a:off x="1965307" y="610713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5400000">
            <a:off x="750861" y="610713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857224" y="4500570"/>
            <a:ext cx="75009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5400000">
            <a:off x="6893735" y="439341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rot="5400000">
            <a:off x="8251057" y="439341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rot="5400000">
            <a:off x="5680083" y="439261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rot="5400000">
            <a:off x="4465637" y="439261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rot="5400000">
            <a:off x="3179753" y="439261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5400000">
            <a:off x="1965307" y="439261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 rot="5400000">
            <a:off x="750861" y="439261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>
            <a:off x="857224" y="5357826"/>
            <a:ext cx="75009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 rot="5400000">
            <a:off x="6893735" y="525066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5400000">
            <a:off x="8251057" y="525066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rot="5400000">
            <a:off x="5680083" y="52498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5400000">
            <a:off x="4465637" y="52498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5400000">
            <a:off x="3179753" y="52498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rot="5400000">
            <a:off x="1965307" y="52498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5400000">
            <a:off x="750861" y="52498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857224" y="3571876"/>
            <a:ext cx="75009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5400000">
            <a:off x="6893735" y="346471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rot="5400000">
            <a:off x="8251057" y="346471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rot="5400000">
            <a:off x="5680083" y="346392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5400000">
            <a:off x="4465637" y="346392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rot="5400000">
            <a:off x="3179753" y="346392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rot="5400000">
            <a:off x="1965307" y="346392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rot="5400000">
            <a:off x="750861" y="346392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5956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2800" b="1" dirty="0" smtClean="0">
                <a:cs typeface="B Nazanin" pitchFamily="2" charset="-78"/>
              </a:rPr>
              <a:t>چه موقع باید ساختار ماتریسی را بکار برد</a:t>
            </a:r>
            <a:br>
              <a:rPr lang="fa-IR" sz="2800" b="1" dirty="0" smtClean="0">
                <a:cs typeface="B Nazanin" pitchFamily="2" charset="-78"/>
              </a:rPr>
            </a:br>
            <a:endParaRPr lang="en-US" sz="28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89120"/>
          </a:xfrm>
        </p:spPr>
        <p:txBody>
          <a:bodyPr>
            <a:normAutofit/>
          </a:bodyPr>
          <a:lstStyle/>
          <a:p>
            <a:pPr marL="0" indent="-514350" algn="just" rtl="1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فشارهای محیطی وارده از دو یا تعداد بیشتری از بخشهای مهم وحساس به آنها .</a:t>
            </a:r>
          </a:p>
          <a:p>
            <a:pPr marL="0" indent="-514350" algn="just" rtl="1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وابستگی متقابل بین دوایر.</a:t>
            </a:r>
          </a:p>
          <a:p>
            <a:pPr marL="0" indent="-514350" algn="just" rtl="1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صرفه جویی های ناشی از مقیاس در بکارگیری منابع داخلی.</a:t>
            </a:r>
          </a:p>
          <a:p>
            <a:pPr marL="0" indent="-514350" algn="just" rtl="1">
              <a:lnSpc>
                <a:spcPct val="150000"/>
              </a:lnSpc>
              <a:spcBef>
                <a:spcPts val="0"/>
              </a:spcBef>
              <a:buNone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96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Autofit/>
          </a:bodyPr>
          <a:lstStyle/>
          <a:p>
            <a:pPr algn="ctr" rtl="1"/>
            <a:r>
              <a:rPr lang="fa-IR" sz="3600" b="1" dirty="0" smtClean="0">
                <a:cs typeface="B Nazanin" pitchFamily="2" charset="-78"/>
              </a:rPr>
              <a:t>ساختارهای ماتریسی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b="1" dirty="0" smtClean="0">
                <a:cs typeface="B Nazanin" pitchFamily="2" charset="-78"/>
              </a:rPr>
              <a:t>ساختارهای ماتریسی دو نوع هستند: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fa-IR" sz="2800" b="1" dirty="0" smtClean="0">
                <a:cs typeface="B Nazanin" pitchFamily="2" charset="-78"/>
              </a:rPr>
              <a:t>موقتی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fa-IR" sz="2800" b="1" dirty="0" smtClean="0">
                <a:cs typeface="B Nazanin" pitchFamily="2" charset="-78"/>
              </a:rPr>
              <a:t>دائمی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0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22344"/>
          </a:xfrm>
        </p:spPr>
        <p:txBody>
          <a:bodyPr>
            <a:noAutofit/>
          </a:bodyPr>
          <a:lstStyle/>
          <a:p>
            <a:pPr algn="ctr" rtl="1"/>
            <a:r>
              <a:rPr lang="fa-IR" sz="3600" b="1" dirty="0" smtClean="0">
                <a:cs typeface="B Nazanin" pitchFamily="2" charset="-78"/>
              </a:rPr>
              <a:t>نقاط قوت ساختار ماتریسی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/>
            <a:r>
              <a:rPr lang="fa-IR" sz="2400" dirty="0" smtClean="0">
                <a:cs typeface="B Nazanin" pitchFamily="2" charset="-78"/>
              </a:rPr>
              <a:t>تسهیل هماهنگی در سازمان وقتی به فعالیت های پیچیده اشتغال دارد.</a:t>
            </a:r>
          </a:p>
          <a:p>
            <a:pPr marL="0" indent="0" algn="just" rtl="1"/>
            <a:r>
              <a:rPr lang="fa-IR" sz="2400" dirty="0" smtClean="0">
                <a:cs typeface="B Nazanin" pitchFamily="2" charset="-78"/>
              </a:rPr>
              <a:t>ساختار ماتریسی انواع سوء کارکرد های بروکراسی را کاهش می دهد.</a:t>
            </a:r>
          </a:p>
          <a:p>
            <a:pPr marL="0" indent="0" algn="just" rtl="1"/>
            <a:r>
              <a:rPr lang="fa-IR" sz="2400" dirty="0" smtClean="0">
                <a:cs typeface="B Nazanin" pitchFamily="2" charset="-78"/>
              </a:rPr>
              <a:t>ساختار ماتریسی استفاده موثر از متخصصان را تسهیل میکند.</a:t>
            </a:r>
          </a:p>
          <a:p>
            <a:pPr marL="0" indent="0" algn="just" rtl="1"/>
            <a:r>
              <a:rPr lang="fa-IR" sz="2400" dirty="0" smtClean="0">
                <a:cs typeface="B Nazanin" pitchFamily="2" charset="-78"/>
              </a:rPr>
              <a:t>طرح ماتریسی صرفه جویی های ناشی از مقیاس را محقق می سازد.</a:t>
            </a:r>
          </a:p>
          <a:p>
            <a:pPr marL="0" indent="0" algn="just" rtl="1">
              <a:buFontTx/>
              <a:buChar char="-"/>
            </a:pPr>
            <a:r>
              <a:rPr lang="fa-IR" sz="2400" b="1" dirty="0" smtClean="0">
                <a:cs typeface="B Nazanin" pitchFamily="2" charset="-78"/>
              </a:rPr>
              <a:t>دیگر مزیت های طرح ماتریسی عبارتند از:</a:t>
            </a:r>
          </a:p>
          <a:p>
            <a:pPr marL="457200" indent="-457200" algn="just" rtl="1">
              <a:buFont typeface="+mj-lt"/>
              <a:buAutoNum type="arabicParenR"/>
            </a:pPr>
            <a:r>
              <a:rPr lang="fa-IR" sz="2400" dirty="0" smtClean="0">
                <a:cs typeface="B Nazanin" pitchFamily="2" charset="-78"/>
              </a:rPr>
              <a:t>افزایش توانایی سازمان برای واکنش سریع نسبت به تغییرات محیطی.</a:t>
            </a:r>
          </a:p>
          <a:p>
            <a:pPr marL="457200" indent="-457200" algn="just" rtl="1">
              <a:buFont typeface="+mj-lt"/>
              <a:buAutoNum type="arabicParenR"/>
            </a:pPr>
            <a:r>
              <a:rPr lang="fa-IR" sz="2400" dirty="0" smtClean="0">
                <a:cs typeface="B Nazanin" pitchFamily="2" charset="-78"/>
              </a:rPr>
              <a:t>ابزاری اثر بخش برای توازن احتیاجات تکمیل پروژه و کنترل هزینه با نیاز سازمان به کارایی اقتصادی و ظرفیت های فنی برای آینده.</a:t>
            </a:r>
          </a:p>
          <a:p>
            <a:pPr marL="457200" indent="-457200" algn="just" rtl="1">
              <a:buFont typeface="+mj-lt"/>
              <a:buAutoNum type="arabicParenR"/>
            </a:pPr>
            <a:r>
              <a:rPr lang="fa-IR" sz="2400" dirty="0" smtClean="0">
                <a:cs typeface="B Nazanin" pitchFamily="2" charset="-78"/>
              </a:rPr>
              <a:t>افزایش انگیزه از طریق ایجاد محیطی با هنجارهای آزاد منشانه که باب طبع افراد حرفه ای و علمی است.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61859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2344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 smtClean="0">
                <a:cs typeface="B Nazanin" pitchFamily="2" charset="-78"/>
              </a:rPr>
              <a:t>نقاط ضعف ساختار ماتریسی </a:t>
            </a:r>
            <a:endParaRPr lang="en-US" sz="40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27568"/>
            <a:ext cx="8229600" cy="1709544"/>
          </a:xfrm>
        </p:spPr>
        <p:txBody>
          <a:bodyPr>
            <a:normAutofit fontScale="92500" lnSpcReduction="20000"/>
          </a:bodyPr>
          <a:lstStyle/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اغتشاش و بی نظمی ایجاد میکند.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میل به ایجاد تنازع قدرت 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dirty="0" smtClean="0">
                <a:cs typeface="B Nazanin" pitchFamily="2" charset="-78"/>
              </a:rPr>
              <a:t> تاکید بر نحوه قرار گرفتن افراد در پست ها.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7486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50336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cs typeface="B Nazanin" pitchFamily="2" charset="-78"/>
              </a:rPr>
              <a:t>ویژگی های نظریه </a:t>
            </a:r>
            <a:r>
              <a:rPr lang="en-US" sz="3600" b="1" dirty="0" smtClean="0">
                <a:cs typeface="B Nazanin" pitchFamily="2" charset="-78"/>
              </a:rPr>
              <a:t>A</a:t>
            </a:r>
            <a:r>
              <a:rPr lang="fa-IR" sz="3600" b="1" dirty="0" smtClean="0">
                <a:cs typeface="B Nazanin" pitchFamily="2" charset="-78"/>
              </a:rPr>
              <a:t> و نظریه </a:t>
            </a:r>
            <a:r>
              <a:rPr lang="en-US" sz="3600" b="1" dirty="0" smtClean="0">
                <a:cs typeface="B Nazanin" pitchFamily="2" charset="-78"/>
              </a:rPr>
              <a:t>J</a:t>
            </a:r>
            <a:endParaRPr lang="en-US" sz="3600" b="1" dirty="0">
              <a:cs typeface="B Nazanin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337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نظریه </a:t>
                      </a:r>
                      <a:r>
                        <a:rPr lang="en-US" dirty="0" smtClean="0"/>
                        <a:t>A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نظریه</a:t>
                      </a:r>
                      <a:r>
                        <a:rPr lang="fa-IR" baseline="0" dirty="0" smtClean="0"/>
                        <a:t> </a:t>
                      </a:r>
                      <a:r>
                        <a:rPr lang="en-US" baseline="0" dirty="0" smtClean="0"/>
                        <a:t>J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استخدام کوتاه مدت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استخدام مادام العمر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مسیرهای شغلی تخصصی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مسیرهای شغلی غیر تخصصی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تصمیم گیری</a:t>
                      </a:r>
                      <a:r>
                        <a:rPr lang="fa-IR" baseline="0" dirty="0" smtClean="0">
                          <a:cs typeface="B Nazanin" pitchFamily="2" charset="-78"/>
                        </a:rPr>
                        <a:t> انفرادی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تصمیم گیری جمعی</a:t>
                      </a:r>
                      <a:r>
                        <a:rPr lang="fa-IR" baseline="0" dirty="0" smtClean="0">
                          <a:cs typeface="B Nazanin" pitchFamily="2" charset="-78"/>
                        </a:rPr>
                        <a:t>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مسئولیت فردی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مسئولیت جمعی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ارزشیابی پیوسته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ارزشیابی ناپیوسته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ارزشیابی رسمی و صریح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ارزشیابی غیر رسمی و ضمنی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ارتقاء سریع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ارتقاء کند و بطئی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تاکید</a:t>
                      </a:r>
                      <a:r>
                        <a:rPr lang="fa-IR" baseline="0" dirty="0" smtClean="0">
                          <a:cs typeface="B Nazanin" pitchFamily="2" charset="-78"/>
                        </a:rPr>
                        <a:t> بر انسان به عنوان عضو سازمان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Nazanin" pitchFamily="2" charset="-78"/>
                        </a:rPr>
                        <a:t>تاکید</a:t>
                      </a:r>
                      <a:r>
                        <a:rPr lang="fa-IR" baseline="0" dirty="0" smtClean="0">
                          <a:cs typeface="B Nazanin" pitchFamily="2" charset="-78"/>
                        </a:rPr>
                        <a:t> بر انسان به عنوان یک انسان 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35DB-40A1-40A7-820C-D675568BA69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519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A">
      <a:majorFont>
        <a:latin typeface="Times New Roman"/>
        <a:ea typeface=""/>
        <a:cs typeface="B Titr"/>
      </a:majorFont>
      <a:minorFont>
        <a:latin typeface="Times New Roman"/>
        <a:ea typeface=""/>
        <a:cs typeface="B Yagut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801</TotalTime>
  <Words>820</Words>
  <Application>Microsoft Office PowerPoint</Application>
  <PresentationFormat>On-screen Show (4:3)</PresentationFormat>
  <Paragraphs>167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B Homa</vt:lpstr>
      <vt:lpstr>B Nazanin</vt:lpstr>
      <vt:lpstr>B Sara</vt:lpstr>
      <vt:lpstr>B Titr</vt:lpstr>
      <vt:lpstr>B Yagut</vt:lpstr>
      <vt:lpstr>Calibri</vt:lpstr>
      <vt:lpstr>IranNastaliq</vt:lpstr>
      <vt:lpstr>Times New Roman</vt:lpstr>
      <vt:lpstr>Wingdings</vt:lpstr>
      <vt:lpstr>Wingdings 2</vt:lpstr>
      <vt:lpstr>Flow</vt:lpstr>
      <vt:lpstr>فصل دوازدهم ادهوکراسی (ویژه کار – موقت)</vt:lpstr>
      <vt:lpstr>ساختارهای ماتریسی(خزانه ای) </vt:lpstr>
      <vt:lpstr>ساختار ماتریسی Matrix Structure</vt:lpstr>
      <vt:lpstr>شكل 1-12 کاربرد ساختار ماتریسی در یک شرکت فضانوردی</vt:lpstr>
      <vt:lpstr>چه موقع باید ساختار ماتریسی را بکار برد </vt:lpstr>
      <vt:lpstr>ساختارهای ماتریسی</vt:lpstr>
      <vt:lpstr>نقاط قوت ساختار ماتریسی</vt:lpstr>
      <vt:lpstr>نقاط ضعف ساختار ماتریسی </vt:lpstr>
      <vt:lpstr>ویژگی های نظریه A و نظریه J</vt:lpstr>
      <vt:lpstr>ویژگی های نظریه Z</vt:lpstr>
      <vt:lpstr>جدول مقایسه ای نظریه های A  - J - Z </vt:lpstr>
      <vt:lpstr>ساختار موازی(جانبی) Collateral  foam</vt:lpstr>
      <vt:lpstr>نقطه قوت ساختار جانبی</vt:lpstr>
      <vt:lpstr>نمونه های دیگری از ادهوکراسی</vt:lpstr>
      <vt:lpstr>گروه عملیاتی</vt:lpstr>
      <vt:lpstr>ساختار کمیته ای </vt:lpstr>
      <vt:lpstr>ساختار گروه های آموزشی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</dc:creator>
  <cp:lastModifiedBy>Malaki</cp:lastModifiedBy>
  <cp:revision>80</cp:revision>
  <dcterms:created xsi:type="dcterms:W3CDTF">2014-02-26T15:44:30Z</dcterms:created>
  <dcterms:modified xsi:type="dcterms:W3CDTF">2014-05-26T18:49:27Z</dcterms:modified>
</cp:coreProperties>
</file>