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bookmarkIdSeed="2">
  <p:sldMasterIdLst>
    <p:sldMasterId id="2147483816" r:id="rId1"/>
  </p:sldMasterIdLst>
  <p:sldIdLst>
    <p:sldId id="259" r:id="rId2"/>
    <p:sldId id="260" r:id="rId3"/>
    <p:sldId id="262" r:id="rId4"/>
    <p:sldId id="263" r:id="rId5"/>
    <p:sldId id="265" r:id="rId6"/>
    <p:sldId id="266" r:id="rId7"/>
    <p:sldId id="267" r:id="rId8"/>
    <p:sldId id="268" r:id="rId9"/>
    <p:sldId id="269" r:id="rId10"/>
    <p:sldId id="270" r:id="rId11"/>
    <p:sldId id="271" r:id="rId12"/>
    <p:sldId id="272" r:id="rId13"/>
    <p:sldId id="273" r:id="rId14"/>
    <p:sldId id="274" r:id="rId15"/>
    <p:sldId id="275" r:id="rId16"/>
    <p:sldId id="276" r:id="rId17"/>
    <p:sldId id="277" r:id="rId18"/>
    <p:sldId id="278" r:id="rId19"/>
    <p:sldId id="279" r:id="rId20"/>
    <p:sldId id="280" r:id="rId21"/>
    <p:sldId id="281" r:id="rId22"/>
    <p:sldId id="282" r:id="rId23"/>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p:scale>
          <a:sx n="66" d="100"/>
          <a:sy n="66" d="100"/>
        </p:scale>
        <p:origin x="-63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3A27FA87-3789-4921-A389-8503E7DB77A1}" type="datetimeFigureOut">
              <a:rPr lang="fa-IR" smtClean="0"/>
              <a:pPr/>
              <a:t>02/21/1437</a:t>
            </a:fld>
            <a:endParaRPr lang="fa-IR"/>
          </a:p>
        </p:txBody>
      </p:sp>
      <p:sp>
        <p:nvSpPr>
          <p:cNvPr id="16" name="Slide Number Placeholder 15"/>
          <p:cNvSpPr>
            <a:spLocks noGrp="1"/>
          </p:cNvSpPr>
          <p:nvPr>
            <p:ph type="sldNum" sz="quarter" idx="11"/>
          </p:nvPr>
        </p:nvSpPr>
        <p:spPr/>
        <p:txBody>
          <a:bodyPr/>
          <a:lstStyle/>
          <a:p>
            <a:fld id="{68917C51-EB00-4D51-96B4-B8797AA3607F}" type="slidenum">
              <a:rPr lang="fa-IR" smtClean="0"/>
              <a:pPr/>
              <a:t>‹#›</a:t>
            </a:fld>
            <a:endParaRPr lang="fa-IR"/>
          </a:p>
        </p:txBody>
      </p:sp>
      <p:sp>
        <p:nvSpPr>
          <p:cNvPr id="17" name="Footer Placeholder 16"/>
          <p:cNvSpPr>
            <a:spLocks noGrp="1"/>
          </p:cNvSpPr>
          <p:nvPr>
            <p:ph type="ftr" sz="quarter" idx="12"/>
          </p:nvPr>
        </p:nvSpPr>
        <p:spPr/>
        <p:txBody>
          <a:bodyPr/>
          <a:lstStyle/>
          <a:p>
            <a:endParaRPr lang="fa-I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A27FA87-3789-4921-A389-8503E7DB77A1}" type="datetimeFigureOut">
              <a:rPr lang="fa-IR" smtClean="0"/>
              <a:pPr/>
              <a:t>02/21/1437</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68917C51-EB00-4D51-96B4-B8797AA3607F}" type="slidenum">
              <a:rPr lang="fa-IR" smtClean="0"/>
              <a:pPr/>
              <a:t>‹#›</a:t>
            </a:fld>
            <a:endParaRPr lang="fa-I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A27FA87-3789-4921-A389-8503E7DB77A1}" type="datetimeFigureOut">
              <a:rPr lang="fa-IR" smtClean="0"/>
              <a:pPr/>
              <a:t>02/21/1437</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68917C51-EB00-4D51-96B4-B8797AA3607F}" type="slidenum">
              <a:rPr lang="fa-IR" smtClean="0"/>
              <a:pPr/>
              <a:t>‹#›</a:t>
            </a:fld>
            <a:endParaRPr lang="fa-I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3A27FA87-3789-4921-A389-8503E7DB77A1}" type="datetimeFigureOut">
              <a:rPr lang="fa-IR" smtClean="0"/>
              <a:pPr/>
              <a:t>02/21/1437</a:t>
            </a:fld>
            <a:endParaRPr lang="fa-IR"/>
          </a:p>
        </p:txBody>
      </p:sp>
      <p:sp>
        <p:nvSpPr>
          <p:cNvPr id="15" name="Slide Number Placeholder 14"/>
          <p:cNvSpPr>
            <a:spLocks noGrp="1"/>
          </p:cNvSpPr>
          <p:nvPr>
            <p:ph type="sldNum" sz="quarter" idx="15"/>
          </p:nvPr>
        </p:nvSpPr>
        <p:spPr/>
        <p:txBody>
          <a:bodyPr/>
          <a:lstStyle>
            <a:lvl1pPr algn="ctr">
              <a:defRPr/>
            </a:lvl1pPr>
          </a:lstStyle>
          <a:p>
            <a:fld id="{68917C51-EB00-4D51-96B4-B8797AA3607F}" type="slidenum">
              <a:rPr lang="fa-IR" smtClean="0"/>
              <a:pPr/>
              <a:t>‹#›</a:t>
            </a:fld>
            <a:endParaRPr lang="fa-IR"/>
          </a:p>
        </p:txBody>
      </p:sp>
      <p:sp>
        <p:nvSpPr>
          <p:cNvPr id="16" name="Footer Placeholder 15"/>
          <p:cNvSpPr>
            <a:spLocks noGrp="1"/>
          </p:cNvSpPr>
          <p:nvPr>
            <p:ph type="ftr" sz="quarter" idx="16"/>
          </p:nvPr>
        </p:nvSpPr>
        <p:spPr/>
        <p:txBody>
          <a:bodyPr/>
          <a:lstStyle/>
          <a:p>
            <a:endParaRPr lang="fa-IR"/>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A27FA87-3789-4921-A389-8503E7DB77A1}" type="datetimeFigureOut">
              <a:rPr lang="fa-IR" smtClean="0"/>
              <a:pPr/>
              <a:t>02/21/1437</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68917C51-EB00-4D51-96B4-B8797AA3607F}" type="slidenum">
              <a:rPr lang="fa-IR" smtClean="0"/>
              <a:pPr/>
              <a:t>‹#›</a:t>
            </a:fld>
            <a:endParaRPr lang="fa-IR"/>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A27FA87-3789-4921-A389-8503E7DB77A1}" type="datetimeFigureOut">
              <a:rPr lang="fa-IR" smtClean="0"/>
              <a:pPr/>
              <a:t>02/21/1437</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68917C51-EB00-4D51-96B4-B8797AA3607F}" type="slidenum">
              <a:rPr lang="fa-IR" smtClean="0"/>
              <a:pPr/>
              <a:t>‹#›</a:t>
            </a:fld>
            <a:endParaRPr lang="fa-IR"/>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68917C51-EB00-4D51-96B4-B8797AA3607F}" type="slidenum">
              <a:rPr lang="fa-IR" smtClean="0"/>
              <a:pPr/>
              <a:t>‹#›</a:t>
            </a:fld>
            <a:endParaRPr lang="fa-IR"/>
          </a:p>
        </p:txBody>
      </p:sp>
      <p:sp>
        <p:nvSpPr>
          <p:cNvPr id="8" name="Footer Placeholder 7"/>
          <p:cNvSpPr>
            <a:spLocks noGrp="1"/>
          </p:cNvSpPr>
          <p:nvPr>
            <p:ph type="ftr" sz="quarter" idx="11"/>
          </p:nvPr>
        </p:nvSpPr>
        <p:spPr/>
        <p:txBody>
          <a:bodyPr/>
          <a:lstStyle/>
          <a:p>
            <a:endParaRPr lang="fa-IR"/>
          </a:p>
        </p:txBody>
      </p:sp>
      <p:sp>
        <p:nvSpPr>
          <p:cNvPr id="7" name="Date Placeholder 6"/>
          <p:cNvSpPr>
            <a:spLocks noGrp="1"/>
          </p:cNvSpPr>
          <p:nvPr>
            <p:ph type="dt" sz="half" idx="10"/>
          </p:nvPr>
        </p:nvSpPr>
        <p:spPr/>
        <p:txBody>
          <a:bodyPr/>
          <a:lstStyle/>
          <a:p>
            <a:fld id="{3A27FA87-3789-4921-A389-8503E7DB77A1}" type="datetimeFigureOut">
              <a:rPr lang="fa-IR" smtClean="0"/>
              <a:pPr/>
              <a:t>02/21/1437</a:t>
            </a:fld>
            <a:endParaRPr lang="fa-IR"/>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A27FA87-3789-4921-A389-8503E7DB77A1}" type="datetimeFigureOut">
              <a:rPr lang="fa-IR" smtClean="0"/>
              <a:pPr/>
              <a:t>02/21/1437</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68917C51-EB00-4D51-96B4-B8797AA3607F}" type="slidenum">
              <a:rPr lang="fa-IR" smtClean="0"/>
              <a:pPr/>
              <a:t>‹#›</a:t>
            </a:fld>
            <a:endParaRPr lang="fa-IR"/>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A27FA87-3789-4921-A389-8503E7DB77A1}" type="datetimeFigureOut">
              <a:rPr lang="fa-IR" smtClean="0"/>
              <a:pPr/>
              <a:t>02/21/1437</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68917C51-EB00-4D51-96B4-B8797AA3607F}" type="slidenum">
              <a:rPr lang="fa-IR" smtClean="0"/>
              <a:pPr/>
              <a:t>‹#›</a:t>
            </a:fld>
            <a:endParaRPr lang="fa-I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3A27FA87-3789-4921-A389-8503E7DB77A1}" type="datetimeFigureOut">
              <a:rPr lang="fa-IR" smtClean="0"/>
              <a:pPr/>
              <a:t>02/21/1437</a:t>
            </a:fld>
            <a:endParaRPr lang="fa-IR"/>
          </a:p>
        </p:txBody>
      </p:sp>
      <p:sp>
        <p:nvSpPr>
          <p:cNvPr id="9" name="Slide Number Placeholder 8"/>
          <p:cNvSpPr>
            <a:spLocks noGrp="1"/>
          </p:cNvSpPr>
          <p:nvPr>
            <p:ph type="sldNum" sz="quarter" idx="15"/>
          </p:nvPr>
        </p:nvSpPr>
        <p:spPr/>
        <p:txBody>
          <a:bodyPr/>
          <a:lstStyle/>
          <a:p>
            <a:fld id="{68917C51-EB00-4D51-96B4-B8797AA3607F}" type="slidenum">
              <a:rPr lang="fa-IR" smtClean="0"/>
              <a:pPr/>
              <a:t>‹#›</a:t>
            </a:fld>
            <a:endParaRPr lang="fa-IR"/>
          </a:p>
        </p:txBody>
      </p:sp>
      <p:sp>
        <p:nvSpPr>
          <p:cNvPr id="10" name="Footer Placeholder 9"/>
          <p:cNvSpPr>
            <a:spLocks noGrp="1"/>
          </p:cNvSpPr>
          <p:nvPr>
            <p:ph type="ftr" sz="quarter" idx="16"/>
          </p:nvPr>
        </p:nvSpPr>
        <p:spPr/>
        <p:txBody>
          <a:bodyPr/>
          <a:lstStyle/>
          <a:p>
            <a:endParaRPr lang="fa-I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3A27FA87-3789-4921-A389-8503E7DB77A1}" type="datetimeFigureOut">
              <a:rPr lang="fa-IR" smtClean="0"/>
              <a:pPr/>
              <a:t>02/21/1437</a:t>
            </a:fld>
            <a:endParaRPr lang="fa-IR"/>
          </a:p>
        </p:txBody>
      </p:sp>
      <p:sp>
        <p:nvSpPr>
          <p:cNvPr id="9" name="Slide Number Placeholder 8"/>
          <p:cNvSpPr>
            <a:spLocks noGrp="1"/>
          </p:cNvSpPr>
          <p:nvPr>
            <p:ph type="sldNum" sz="quarter" idx="11"/>
          </p:nvPr>
        </p:nvSpPr>
        <p:spPr/>
        <p:txBody>
          <a:bodyPr/>
          <a:lstStyle/>
          <a:p>
            <a:fld id="{68917C51-EB00-4D51-96B4-B8797AA3607F}" type="slidenum">
              <a:rPr lang="fa-IR" smtClean="0"/>
              <a:pPr/>
              <a:t>‹#›</a:t>
            </a:fld>
            <a:endParaRPr lang="fa-IR"/>
          </a:p>
        </p:txBody>
      </p:sp>
      <p:sp>
        <p:nvSpPr>
          <p:cNvPr id="10" name="Footer Placeholder 9"/>
          <p:cNvSpPr>
            <a:spLocks noGrp="1"/>
          </p:cNvSpPr>
          <p:nvPr>
            <p:ph type="ftr" sz="quarter" idx="12"/>
          </p:nvPr>
        </p:nvSpPr>
        <p:spPr/>
        <p:txBody>
          <a:bodyPr/>
          <a:lstStyle/>
          <a:p>
            <a:endParaRPr lang="fa-I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3A27FA87-3789-4921-A389-8503E7DB77A1}" type="datetimeFigureOut">
              <a:rPr lang="fa-IR" smtClean="0"/>
              <a:pPr/>
              <a:t>02/21/1437</a:t>
            </a:fld>
            <a:endParaRPr lang="fa-IR"/>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fa-IR"/>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68917C51-EB00-4D51-96B4-B8797AA3607F}" type="slidenum">
              <a:rPr lang="fa-IR" smtClean="0"/>
              <a:pPr/>
              <a:t>‹#›</a:t>
            </a:fld>
            <a:endParaRPr lang="fa-IR"/>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1"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r" rtl="1"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r" rtl="1"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r" rtl="1"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r" rtl="1"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r" rtl="1"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r" rtl="1"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r" rtl="1"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r" rtl="1"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r" rtl="1"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hyperlink" Target="http://www.blackberry.com/developers/downloads/simulators" TargetMode="External"/><Relationship Id="rId2" Type="http://schemas.openxmlformats.org/officeDocument/2006/relationships/hyperlink" Target="http://www.testiphone.com/" TargetMode="External"/><Relationship Id="rId1" Type="http://schemas.openxmlformats.org/officeDocument/2006/relationships/slideLayout" Target="../slideLayouts/slideLayout6.xml"/><Relationship Id="rId4" Type="http://schemas.openxmlformats.org/officeDocument/2006/relationships/hyperlink" Target="http://www.mobilephoneemulator.com/"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hyperlink" Target="http://www.codecademy.com/" TargetMode="Externa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hyperlink" Target="http://www.zdnet.com/does-" TargetMode="External"/><Relationship Id="rId2" Type="http://schemas.openxmlformats.org/officeDocument/2006/relationships/hyperlink" Target="http://www.resizemybrowser.com/" TargetMode="Externa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hyperlink" Target="http://www.google.com/fonts" TargetMode="Externa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274638"/>
            <a:ext cx="8858280" cy="3511552"/>
          </a:xfrm>
        </p:spPr>
        <p:txBody>
          <a:bodyPr>
            <a:noAutofit/>
          </a:bodyPr>
          <a:lstStyle/>
          <a:p>
            <a:r>
              <a:rPr lang="fa-IR" sz="9600" dirty="0" smtClean="0">
                <a:latin typeface="Algerian" pitchFamily="82" charset="0"/>
              </a:rPr>
              <a:t>بسم الله الرحمن الرحیم</a:t>
            </a:r>
            <a:endParaRPr lang="fa-IR" sz="9600" dirty="0">
              <a:latin typeface="Algerian" pitchFamily="82" charset="0"/>
            </a:endParaRPr>
          </a:p>
        </p:txBody>
      </p:sp>
    </p:spTree>
  </p:cSld>
  <p:clrMapOvr>
    <a:masterClrMapping/>
  </p:clrMapOvr>
  <p:transition spd="med">
    <p:pull dir="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572272"/>
          </a:xfrm>
        </p:spPr>
        <p:txBody>
          <a:bodyPr>
            <a:normAutofit/>
          </a:bodyPr>
          <a:lstStyle/>
          <a:p>
            <a:pPr algn="justLow"/>
            <a:r>
              <a:rPr sz="3200" smtClean="0"/>
              <a:t> </a:t>
            </a:r>
            <a:br>
              <a:rPr sz="3200" smtClean="0"/>
            </a:br>
            <a:r>
              <a:rPr sz="3200" smtClean="0">
                <a:solidFill>
                  <a:srgbClr val="FFFF00"/>
                </a:solidFill>
              </a:rPr>
              <a:t>HTML</a:t>
            </a:r>
            <a:r>
              <a:rPr sz="3200" smtClean="0"/>
              <a:t/>
            </a:r>
            <a:br>
              <a:rPr sz="3200" smtClean="0"/>
            </a:br>
            <a:r>
              <a:rPr sz="3200" smtClean="0"/>
              <a:t> </a:t>
            </a:r>
            <a:r>
              <a:rPr lang="fa-IR" sz="3200" dirty="0" smtClean="0">
                <a:solidFill>
                  <a:schemeClr val="bg1"/>
                </a:solidFill>
              </a:rPr>
              <a:t>زبان ایجاد وبسایت ها است و </a:t>
            </a:r>
            <a:r>
              <a:rPr sz="3200" smtClean="0">
                <a:solidFill>
                  <a:srgbClr val="FFFF00"/>
                </a:solidFill>
              </a:rPr>
              <a:t>HTML5</a:t>
            </a:r>
            <a:r>
              <a:rPr lang="fa-IR" sz="3200" dirty="0" smtClean="0"/>
              <a:t> </a:t>
            </a:r>
            <a:r>
              <a:rPr lang="fa-IR" sz="3200" dirty="0" smtClean="0">
                <a:solidFill>
                  <a:schemeClr val="bg1"/>
                </a:solidFill>
              </a:rPr>
              <a:t>پنجمین تکرار این زبان است. بعلاوه، این زبان نامی برای بازه ای از تکنولوژی هایی است که ابزارهای مرورگری وب مدرن را ممکن ساخته است. این زبان یک نسخه ویژه ای است که توسط بدنه استانداردهای وب منتشر شده و به شرح ابزارهای موجود و چگونگی استفاده از آنها می پردازد. </a:t>
            </a:r>
            <a:r>
              <a:rPr sz="3200" smtClean="0">
                <a:solidFill>
                  <a:srgbClr val="FFFF00"/>
                </a:solidFill>
              </a:rPr>
              <a:t>HTML5</a:t>
            </a:r>
            <a:r>
              <a:rPr lang="fa-IR" sz="3200" dirty="0" smtClean="0"/>
              <a:t> </a:t>
            </a:r>
            <a:r>
              <a:rPr lang="fa-IR" sz="3200" dirty="0" smtClean="0">
                <a:solidFill>
                  <a:schemeClr val="bg1"/>
                </a:solidFill>
              </a:rPr>
              <a:t>از این جهت متفاوت از نرم افزارهای وب مالکیتی همچون ادوبی   فلش بوده که این نسخه حاصل مشارکت تعداد زیادی سازمان بوده و می تواند توسط هر کسی بدون نیاز به پرداخت برای حق امتیاز یا حق لیسانس مورد استفاده قرار گیرد. اما در هر صورت، شما برای ابزارهای توسعه که توسط شرکت ها تامین می شود بایستی هزینه پرداخت نمایید.</a:t>
            </a:r>
            <a:endParaRPr lang="fa-IR" sz="3200" dirty="0">
              <a:solidFill>
                <a:schemeClr val="bg1"/>
              </a:solidFill>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5562616"/>
          </a:xfrm>
        </p:spPr>
        <p:txBody>
          <a:bodyPr>
            <a:normAutofit/>
          </a:bodyPr>
          <a:lstStyle/>
          <a:p>
            <a:pPr algn="justLow"/>
            <a:r>
              <a:rPr lang="fa-IR" b="1" dirty="0" smtClean="0">
                <a:solidFill>
                  <a:srgbClr val="FFFF00"/>
                </a:solidFill>
              </a:rPr>
              <a:t>لوگوی </a:t>
            </a:r>
            <a:r>
              <a:rPr b="1" smtClean="0">
                <a:solidFill>
                  <a:srgbClr val="FFFF00"/>
                </a:solidFill>
              </a:rPr>
              <a:t>HTML5</a:t>
            </a:r>
            <a:r>
              <a:rPr smtClean="0"/>
              <a:t/>
            </a:r>
            <a:br>
              <a:rPr smtClean="0"/>
            </a:br>
            <a:r>
              <a:rPr lang="ar-SA" dirty="0" smtClean="0"/>
              <a:t>در هنگام ساختن یک صفحه وب، </a:t>
            </a:r>
            <a:r>
              <a:rPr smtClean="0"/>
              <a:t>HTML5</a:t>
            </a:r>
            <a:r>
              <a:rPr lang="fa-IR" dirty="0" smtClean="0"/>
              <a:t> تعداد بسیار زیادی از کارها را شامل محتوای چند رسانه ای، فرم های تایید اعتبار، اطلاعات ذخیره گاه و ضبط اطلاعات ورودی کاربر همچون تاریخ و زمان را آسان نموده است. </a:t>
            </a:r>
            <a:r>
              <a:rPr smtClean="0"/>
              <a:t/>
            </a:r>
            <a:br>
              <a:rPr smtClean="0"/>
            </a:br>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214290"/>
            <a:ext cx="8229600" cy="6143668"/>
          </a:xfrm>
        </p:spPr>
        <p:txBody>
          <a:bodyPr>
            <a:noAutofit/>
          </a:bodyPr>
          <a:lstStyle/>
          <a:p>
            <a:pPr algn="justLow"/>
            <a:r>
              <a:rPr lang="fa-IR" sz="3200" dirty="0" smtClean="0">
                <a:solidFill>
                  <a:srgbClr val="7030A0"/>
                </a:solidFill>
              </a:rPr>
              <a:t/>
            </a:r>
            <a:br>
              <a:rPr lang="fa-IR" sz="3200" dirty="0" smtClean="0">
                <a:solidFill>
                  <a:srgbClr val="7030A0"/>
                </a:solidFill>
              </a:rPr>
            </a:br>
            <a:r>
              <a:rPr lang="fa-IR" sz="3200" dirty="0" smtClean="0">
                <a:solidFill>
                  <a:srgbClr val="7030A0"/>
                </a:solidFill>
              </a:rPr>
              <a:t>تجارب موبایلی </a:t>
            </a:r>
            <a:r>
              <a:rPr lang="fa-IR" sz="3200" dirty="0" smtClean="0"/>
              <a:t/>
            </a:r>
            <a:br>
              <a:rPr lang="fa-IR" sz="3200" dirty="0" smtClean="0"/>
            </a:br>
            <a:r>
              <a:rPr lang="fa-IR" sz="3200" dirty="0" smtClean="0">
                <a:solidFill>
                  <a:srgbClr val="FF0000"/>
                </a:solidFill>
              </a:rPr>
              <a:t>1.وبسایت موبایل </a:t>
            </a:r>
            <a:r>
              <a:rPr lang="fa-IR" sz="3200" b="1" dirty="0" smtClean="0"/>
              <a:t> </a:t>
            </a:r>
            <a:r>
              <a:rPr lang="fa-IR" sz="3200" dirty="0" smtClean="0"/>
              <a:t>تنها با وجود یک مرورگر و اتصال اینترنتی در تلفن همراه کاربران،  دسترسی به اطلاعاتی در مورد نام تجاری شما را در هنگام حرکت در هر جای ممکن را برای کاربران ممکن ساخته است. </a:t>
            </a:r>
            <a:br>
              <a:rPr lang="fa-IR" sz="3200" dirty="0" smtClean="0"/>
            </a:br>
            <a:r>
              <a:rPr lang="fa-IR" sz="3200" dirty="0" smtClean="0"/>
              <a:t>2</a:t>
            </a:r>
            <a:r>
              <a:rPr lang="fa-IR" sz="3200" dirty="0" smtClean="0">
                <a:solidFill>
                  <a:srgbClr val="FF0000"/>
                </a:solidFill>
              </a:rPr>
              <a:t>.نرم افزارموبایلی </a:t>
            </a:r>
            <a:r>
              <a:rPr lang="fa-IR" sz="3200" dirty="0" smtClean="0"/>
              <a:t>نرم افزاری که به منظور کمک به کاربران برای انجام وظایف خاصی طراحی شده است. مثالها شامل ابزاری برای چک کردن آب و هوا، یک محاسبه گر سوخت یا یک فهرست دستورالعمل ها است. </a:t>
            </a:r>
            <a:br>
              <a:rPr lang="fa-IR" sz="3200" dirty="0" smtClean="0"/>
            </a:br>
            <a:r>
              <a:rPr lang="fa-IR" sz="3200" dirty="0" smtClean="0">
                <a:solidFill>
                  <a:srgbClr val="FF0000"/>
                </a:solidFill>
              </a:rPr>
              <a:t>3.وبسایت های واکنش گرا </a:t>
            </a:r>
            <a:r>
              <a:rPr lang="fa-IR" sz="3200" dirty="0" smtClean="0"/>
              <a:t>وبسایتی است که لایه بندی خود را بسته به نوع دستگاهی که بر روی آن نمایش داده می شود تغییر می دهد. </a:t>
            </a:r>
            <a:endParaRPr lang="fa-IR" sz="3200"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062682"/>
          </a:xfrm>
        </p:spPr>
        <p:txBody>
          <a:bodyPr>
            <a:normAutofit fontScale="90000"/>
          </a:bodyPr>
          <a:lstStyle/>
          <a:p>
            <a:pPr algn="r"/>
            <a:r>
              <a:rPr smtClean="0">
                <a:solidFill>
                  <a:schemeClr val="bg1"/>
                </a:solidFill>
              </a:rPr>
              <a:t>6.5.2</a:t>
            </a:r>
            <a:r>
              <a:rPr lang="fa-IR" dirty="0" smtClean="0">
                <a:solidFill>
                  <a:schemeClr val="bg1"/>
                </a:solidFill>
              </a:rPr>
              <a:t> طراحی یک سایت موبایلی </a:t>
            </a:r>
            <a:r>
              <a:rPr smtClean="0"/>
              <a:t/>
            </a:r>
            <a:br>
              <a:rPr smtClean="0"/>
            </a:br>
            <a:r>
              <a:rPr smtClean="0"/>
              <a:t> </a:t>
            </a:r>
            <a:br>
              <a:rPr smtClean="0"/>
            </a:br>
            <a:r>
              <a:rPr lang="fa-IR" dirty="0" smtClean="0"/>
              <a:t>طراحی سایتی که به صورت مستمر در چندین دستگاه تلفن همراه نمایش داده شود، سخت است اما، درک و پیوستن به استانداردهای وب موجب نزدیک تر شدن به این هدف خواهد شد. </a:t>
            </a:r>
            <a:r>
              <a:rPr smtClean="0"/>
              <a:t/>
            </a:r>
            <a:br>
              <a:rPr smtClean="0"/>
            </a:br>
            <a:r>
              <a:rPr lang="fa-IR" dirty="0" smtClean="0"/>
              <a:t>سایت خود را به گونه ای طراحی کنید که اطلاعات مورد درخواست کاربران شما نه تنها بر روی صفحه نمایش داده شده اند بلکه حتی به سادگی بتوانند آنها را دریافت نمایند. فضای </a:t>
            </a:r>
            <a:endParaRPr lang="fa-IR" dirty="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5491178"/>
          </a:xfrm>
        </p:spPr>
        <p:txBody>
          <a:bodyPr>
            <a:normAutofit/>
          </a:bodyPr>
          <a:lstStyle/>
          <a:p>
            <a:pPr algn="ctr"/>
            <a:r>
              <a:rPr lang="fa-IR" sz="3600" dirty="0" smtClean="0">
                <a:solidFill>
                  <a:schemeClr val="bg1"/>
                </a:solidFill>
              </a:rPr>
              <a:t>استانداردها</a:t>
            </a:r>
            <a:r>
              <a:rPr sz="3600" smtClean="0">
                <a:solidFill>
                  <a:schemeClr val="bg1"/>
                </a:solidFill>
              </a:rPr>
              <a:t/>
            </a:r>
            <a:br>
              <a:rPr sz="3600" smtClean="0">
                <a:solidFill>
                  <a:schemeClr val="bg1"/>
                </a:solidFill>
              </a:rPr>
            </a:br>
            <a:r>
              <a:rPr lang="fa-IR" sz="3600" dirty="0" smtClean="0">
                <a:solidFill>
                  <a:schemeClr val="bg1"/>
                </a:solidFill>
              </a:rPr>
              <a:t>در حال حاضر استانداردهای موبایلی کمی وجود دارد. ایجاد محتوایی (شامل تصاویر، نوشته ها و ماورای آنها) که بتوان به درستی   بر روی اغلب تلفن ها (یا حداقل بر روی تلفن هایی که قالب بندی دچار ایراد شده است، خوانا باشد) قالب بندی نمود، به صورت کامل هنوز ممکن نیست شبیه ساز دستگاه موبایل به شما این امکان را می دهد که ببینید چگونه پیشرفت در کار وب سایت شما بسته به نوع دستگاهی که شما در حال شبیه سازی هستید، قالب بندی خواهد شد.</a:t>
            </a:r>
            <a:endParaRPr lang="fa-IR" sz="3600" dirty="0">
              <a:solidFill>
                <a:schemeClr val="bg1"/>
              </a:solidFill>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419872"/>
          </a:xfrm>
        </p:spPr>
        <p:txBody>
          <a:bodyPr>
            <a:normAutofit fontScale="90000"/>
          </a:bodyPr>
          <a:lstStyle/>
          <a:p>
            <a:pPr algn="ctr"/>
            <a:r>
              <a:rPr lang="fa-IR" dirty="0" smtClean="0"/>
              <a:t>بعضی از شبیه ساز ها عبارتند از:</a:t>
            </a:r>
            <a:r>
              <a:rPr smtClean="0"/>
              <a:t/>
            </a:r>
            <a:br>
              <a:rPr smtClean="0"/>
            </a:br>
            <a:r>
              <a:rPr smtClean="0"/>
              <a:t>•     </a:t>
            </a:r>
            <a:r>
              <a:rPr lang="fa-IR" dirty="0" smtClean="0"/>
              <a:t>تست آیفون</a:t>
            </a:r>
            <a:r>
              <a:rPr lang="ar-SA" dirty="0" smtClean="0"/>
              <a:t>--</a:t>
            </a:r>
            <a:r>
              <a:rPr smtClean="0">
                <a:hlinkClick r:id="rId2"/>
              </a:rPr>
              <a:t>www.testiphone.com</a:t>
            </a:r>
            <a:r>
              <a:rPr smtClean="0"/>
              <a:t/>
            </a:r>
            <a:br>
              <a:rPr smtClean="0"/>
            </a:br>
            <a:r>
              <a:rPr smtClean="0"/>
              <a:t> </a:t>
            </a:r>
            <a:br>
              <a:rPr smtClean="0"/>
            </a:br>
            <a:r>
              <a:rPr smtClean="0"/>
              <a:t>•    </a:t>
            </a:r>
            <a:r>
              <a:rPr lang="fa-IR" dirty="0" smtClean="0"/>
              <a:t>بلک بری</a:t>
            </a:r>
            <a:r>
              <a:rPr lang="ar-SA" dirty="0" smtClean="0"/>
              <a:t>-- </a:t>
            </a:r>
            <a:r>
              <a:rPr smtClean="0">
                <a:hlinkClick r:id="rId3"/>
              </a:rPr>
              <a:t>www.blackberry.com/developers/downloads/simulators</a:t>
            </a:r>
            <a:r>
              <a:rPr smtClean="0"/>
              <a:t/>
            </a:r>
            <a:br>
              <a:rPr smtClean="0"/>
            </a:br>
            <a:r>
              <a:rPr smtClean="0"/>
              <a:t> </a:t>
            </a:r>
            <a:br>
              <a:rPr smtClean="0"/>
            </a:br>
            <a:r>
              <a:rPr smtClean="0"/>
              <a:t>•    </a:t>
            </a:r>
            <a:r>
              <a:rPr lang="fa-IR" dirty="0" smtClean="0"/>
              <a:t>شبیه ساز تلفن همراه-برای سامسونگ، آیفون، بلک بری و دیگر تلفنهای همراه</a:t>
            </a:r>
            <a:r>
              <a:rPr smtClean="0"/>
              <a:t/>
            </a:r>
            <a:br>
              <a:rPr smtClean="0"/>
            </a:br>
            <a:r>
              <a:rPr u="sng" smtClean="0">
                <a:hlinkClick r:id="rId4"/>
              </a:rPr>
              <a:t>www.mobilephoneemulator.com</a:t>
            </a:r>
            <a:r>
              <a:rPr smtClean="0"/>
              <a:t/>
            </a:r>
            <a:br>
              <a:rPr smtClean="0"/>
            </a:br>
            <a:endParaRPr lang="fa-IR"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5491178"/>
          </a:xfrm>
        </p:spPr>
        <p:txBody>
          <a:bodyPr>
            <a:normAutofit/>
          </a:bodyPr>
          <a:lstStyle/>
          <a:p>
            <a:pPr algn="justLow"/>
            <a:r>
              <a:rPr smtClean="0"/>
              <a:t>6.5.3</a:t>
            </a:r>
            <a:r>
              <a:rPr lang="fa-IR" dirty="0" smtClean="0"/>
              <a:t> طراحی واکنش گرا</a:t>
            </a:r>
            <a:r>
              <a:rPr smtClean="0"/>
              <a:t/>
            </a:r>
            <a:br>
              <a:rPr smtClean="0"/>
            </a:br>
            <a:r>
              <a:rPr lang="fa-IR" dirty="0" smtClean="0"/>
              <a:t>وب سایت های واکنش گرا برای بازه ای از عرض های صفحه نمایش طراحی شده اند.</a:t>
            </a:r>
            <a:r>
              <a:rPr smtClean="0"/>
              <a:t>   </a:t>
            </a:r>
            <a:r>
              <a:rPr lang="fa-IR" dirty="0" smtClean="0"/>
              <a:t>  بودجه شما به چه مقدار است و به چه سرعتی در ساخت وب سایت شما نیاز است. </a:t>
            </a:r>
            <a:br>
              <a:rPr lang="fa-IR" dirty="0" smtClean="0"/>
            </a:br>
            <a:r>
              <a:rPr smtClean="0"/>
              <a:t>•</a:t>
            </a:r>
            <a:r>
              <a:rPr lang="fa-IR" dirty="0" smtClean="0"/>
              <a:t> آیا شما یک سایت موجود دارید، و آیا می توانید آن را به وب سایت واکنش گرا تبدیل کنید</a:t>
            </a:r>
            <a:endParaRPr lang="fa-IR"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0042"/>
            <a:ext cx="8229600" cy="6143668"/>
          </a:xfrm>
        </p:spPr>
        <p:txBody>
          <a:bodyPr>
            <a:normAutofit fontScale="90000"/>
          </a:bodyPr>
          <a:lstStyle/>
          <a:p>
            <a:pPr algn="justLow"/>
            <a:r>
              <a:rPr lang="fa-IR" sz="4000" dirty="0" smtClean="0"/>
              <a:t>طراحی واکنش گرا به همراه بیت مناسبی از واژه شناسی می آید اما، در عین حال سه مفهوم کلیدی وجود دارد که شما بایستی با آن آشنا باشید.</a:t>
            </a:r>
            <a:r>
              <a:rPr sz="4000" smtClean="0"/>
              <a:t/>
            </a:r>
            <a:br>
              <a:rPr sz="4000" smtClean="0"/>
            </a:br>
            <a:r>
              <a:rPr lang="fa-IR" sz="4000" dirty="0" smtClean="0">
                <a:solidFill>
                  <a:schemeClr val="bg1"/>
                </a:solidFill>
              </a:rPr>
              <a:t> شبکه چهار خانه انعطاف پذیر</a:t>
            </a:r>
            <a:r>
              <a:rPr sz="4000" smtClean="0"/>
              <a:t/>
            </a:r>
            <a:br>
              <a:rPr sz="4000" smtClean="0"/>
            </a:br>
            <a:r>
              <a:rPr lang="fa-IR" sz="4000" dirty="0" smtClean="0"/>
              <a:t>وب سایت های معمول به صورت بزرگ، متمرکز و با بلاک های عرضی ثابت طراحی میشدند. با طراحی واکنش گرا، عناصر صفحه (عنوان؛ متن یا کپی؛ تصویر اصلی؛ و دیگر بلاکهای اطلاعاتی) در یک شبکه چهار خانه ستون ها ی دارای فاصله از پیش تعریف شده سازمان دهی می شوند</a:t>
            </a:r>
            <a:r>
              <a:rPr smtClean="0"/>
              <a:t/>
            </a:r>
            <a:br>
              <a:rPr smtClean="0"/>
            </a:br>
            <a:endParaRPr lang="fa-IR" dirty="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134120"/>
          </a:xfrm>
        </p:spPr>
        <p:txBody>
          <a:bodyPr>
            <a:normAutofit/>
          </a:bodyPr>
          <a:lstStyle/>
          <a:p>
            <a:pPr algn="justLow"/>
            <a:r>
              <a:rPr lang="fa-IR" dirty="0" smtClean="0">
                <a:solidFill>
                  <a:schemeClr val="bg1"/>
                </a:solidFill>
              </a:rPr>
              <a:t>کوئری های رسانه ای</a:t>
            </a:r>
            <a:r>
              <a:rPr smtClean="0"/>
              <a:t/>
            </a:r>
            <a:br>
              <a:rPr smtClean="0"/>
            </a:br>
            <a:r>
              <a:rPr lang="fa-IR" dirty="0" smtClean="0"/>
              <a:t>کوئری های رسانه ای بیت هایی از کد هستند که به وبسایت ها امکان درخواست از دستگاه ها برای اطلاعاتی در مورد خود آنها را به وجود می آورد. پس از آن، این کدها حالتی از وبسایت را که درخور آن وسیله به بهترین نحو ممکن است را از فهرستی از حالت ها تعیین شده در یک </a:t>
            </a:r>
            <a:r>
              <a:rPr smtClean="0"/>
              <a:t>css</a:t>
            </a:r>
            <a:r>
              <a:rPr lang="fa-IR" dirty="0" smtClean="0"/>
              <a:t> انتخاب می کند.</a:t>
            </a:r>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4062418"/>
          </a:xfrm>
        </p:spPr>
        <p:txBody>
          <a:bodyPr>
            <a:normAutofit/>
          </a:bodyPr>
          <a:lstStyle/>
          <a:p>
            <a:pPr algn="justLow"/>
            <a:r>
              <a:rPr lang="fa-IR" dirty="0" smtClean="0">
                <a:solidFill>
                  <a:schemeClr val="bg1"/>
                </a:solidFill>
              </a:rPr>
              <a:t>تصاویر انعطاف پذیر</a:t>
            </a:r>
            <a:r>
              <a:rPr smtClean="0"/>
              <a:t/>
            </a:r>
            <a:br>
              <a:rPr smtClean="0"/>
            </a:br>
            <a:r>
              <a:rPr lang="fa-IR" dirty="0" smtClean="0"/>
              <a:t>تصاویر برای حرکت کردن و هم مقیاس شدن با صفحه چهارخانه انعطاف پذیر طراحی شده اند. اینکه با چه سرعتی وب سایت بالا بیاید یکی از ملاحظات مهم است</a:t>
            </a:r>
            <a:r>
              <a:rPr smtClean="0"/>
              <a:t/>
            </a:r>
            <a:br>
              <a:rPr smtClean="0"/>
            </a:br>
            <a:endParaRPr lang="fa-IR"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3490914"/>
          </a:xfrm>
        </p:spPr>
        <p:txBody>
          <a:bodyPr>
            <a:normAutofit fontScale="90000"/>
          </a:bodyPr>
          <a:lstStyle/>
          <a:p>
            <a:pPr algn="r">
              <a:lnSpc>
                <a:spcPct val="150000"/>
              </a:lnSpc>
            </a:pPr>
            <a:r>
              <a:rPr lang="fa-IR" dirty="0" smtClean="0">
                <a:solidFill>
                  <a:schemeClr val="bg1"/>
                </a:solidFill>
              </a:rPr>
              <a:t>توسعه وب :</a:t>
            </a:r>
            <a:br>
              <a:rPr lang="fa-IR" dirty="0" smtClean="0">
                <a:solidFill>
                  <a:schemeClr val="bg1"/>
                </a:solidFill>
              </a:rPr>
            </a:br>
            <a:r>
              <a:rPr lang="fa-IR" sz="4000" dirty="0" smtClean="0">
                <a:solidFill>
                  <a:schemeClr val="tx1"/>
                </a:solidFill>
              </a:rPr>
              <a:t>توسعه وب فرایند طراحی وب سایت و به سرانجام رسانيدن آن و تبدیل آنها به يكديگر به طور کامل و عملکرد وب سایت های تعاملی است</a:t>
            </a:r>
            <a:r>
              <a:rPr lang="fa-IR" sz="4400" dirty="0" smtClean="0">
                <a:solidFill>
                  <a:schemeClr val="tx1"/>
                </a:solidFill>
              </a:rPr>
              <a:t>.</a:t>
            </a:r>
            <a:endParaRPr lang="fa-IR" dirty="0"/>
          </a:p>
        </p:txBody>
      </p:sp>
    </p:spTree>
  </p:cSld>
  <p:clrMapOvr>
    <a:masterClrMapping/>
  </p:clrMapOvr>
  <p:transition>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214290"/>
            <a:ext cx="8229600" cy="1500198"/>
          </a:xfrm>
        </p:spPr>
        <p:txBody>
          <a:bodyPr>
            <a:normAutofit/>
          </a:bodyPr>
          <a:lstStyle/>
          <a:p>
            <a:pPr algn="justLow"/>
            <a:r>
              <a:rPr lang="fa-IR" sz="2800" dirty="0" smtClean="0"/>
              <a:t>نکته:</a:t>
            </a:r>
            <a:r>
              <a:rPr sz="2800" smtClean="0"/>
              <a:t/>
            </a:r>
            <a:br>
              <a:rPr sz="2800" smtClean="0"/>
            </a:br>
            <a:r>
              <a:rPr lang="fa-IR" sz="2800" dirty="0" smtClean="0"/>
              <a:t>یک فریم ورک نرم افزار وب (</a:t>
            </a:r>
            <a:r>
              <a:rPr sz="2800" smtClean="0"/>
              <a:t>waf</a:t>
            </a:r>
            <a:r>
              <a:rPr lang="fa-IR" sz="2800" dirty="0" smtClean="0"/>
              <a:t>) نرم افزاری است که برای کمک به ساخت سریعتر خصوصیات پویای وب مورد استفاده قرار میگیرد.</a:t>
            </a:r>
            <a:endParaRPr lang="fa-IR" sz="2800" dirty="0"/>
          </a:p>
        </p:txBody>
      </p:sp>
      <p:sp>
        <p:nvSpPr>
          <p:cNvPr id="26625" name="Rectangle 1"/>
          <p:cNvSpPr>
            <a:spLocks noChangeArrowheads="1"/>
          </p:cNvSpPr>
          <p:nvPr/>
        </p:nvSpPr>
        <p:spPr bwMode="auto">
          <a:xfrm>
            <a:off x="500034" y="1643050"/>
            <a:ext cx="8143932"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نکته:</a:t>
            </a:r>
          </a:p>
          <a:p>
            <a:pPr marL="0" marR="0" lvl="0" indent="0" algn="justLow" defTabSz="914400" rtl="0" eaLnBrk="0" fontAlgn="base" latinLnBrk="0" hangingPunct="0">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تعداد بسیار زیادی از منابع رایگان آنلاین وجود دارد که می تواند نحوه کد نویسی را به شما آموزش دهد. یکی از آنها کدآکادمی است:</a:t>
            </a:r>
            <a:r>
              <a:rPr kumimoji="0" lang="fa-IR" sz="2400" b="1" i="0" u="none" strike="noStrike" cap="none" normalizeH="0" baseline="0" dirty="0" smtClean="0">
                <a:ln>
                  <a:noFill/>
                </a:ln>
                <a:solidFill>
                  <a:srgbClr val="3E292F"/>
                </a:solidFill>
                <a:effectLst/>
                <a:latin typeface="Arial" pitchFamily="34" charset="0"/>
                <a:ea typeface="Times New Roman" pitchFamily="18" charset="0"/>
                <a:cs typeface="Arial" pitchFamily="34" charset="0"/>
              </a:rPr>
              <a:t> </a:t>
            </a:r>
            <a:r>
              <a:rPr kumimoji="0" lang="en-US" sz="2400" b="1" i="0" u="none" strike="noStrike" cap="none" normalizeH="0" baseline="0" dirty="0" smtClean="0">
                <a:ln>
                  <a:noFill/>
                </a:ln>
                <a:solidFill>
                  <a:srgbClr val="009DC7"/>
                </a:solidFill>
                <a:effectLst/>
                <a:latin typeface="Arial" pitchFamily="34" charset="0"/>
                <a:ea typeface="Times New Roman" pitchFamily="18" charset="0"/>
                <a:cs typeface="Arial" pitchFamily="34" charset="0"/>
                <a:hlinkClick r:id="rId2"/>
              </a:rPr>
              <a:t>www.codecademy.com</a:t>
            </a:r>
            <a:r>
              <a:rPr kumimoji="0" lang="en-US" sz="2400" b="0" i="0" u="none" strike="noStrike" cap="none" normalizeH="0" baseline="0" dirty="0" smtClean="0">
                <a:ln>
                  <a:noFill/>
                </a:ln>
                <a:solidFill>
                  <a:schemeClr val="tx1"/>
                </a:solidFill>
                <a:effectLst/>
                <a:latin typeface="Arial" pitchFamily="34" charset="0"/>
                <a:cs typeface="Arial" pitchFamily="34" charset="0"/>
              </a:rPr>
              <a:t> </a:t>
            </a:r>
          </a:p>
        </p:txBody>
      </p:sp>
      <p:sp>
        <p:nvSpPr>
          <p:cNvPr id="26626" name="Rectangle 2"/>
          <p:cNvSpPr>
            <a:spLocks noChangeArrowheads="1"/>
          </p:cNvSpPr>
          <p:nvPr/>
        </p:nvSpPr>
        <p:spPr bwMode="auto">
          <a:xfrm>
            <a:off x="571472" y="3429000"/>
            <a:ext cx="8143932" cy="184665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نکته:</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به یاد داشته باشید که تلفن های همراه فراتر از یک تلفن همراه خواهند شد- بعلاوه، تبلت ها، کنسولهای بازی، نوتبوک ها و بازه ای از دیگر دستگاه های دارای وب را نیز در نظر بگیرید.</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642918"/>
            <a:ext cx="8229600" cy="5715040"/>
          </a:xfrm>
        </p:spPr>
        <p:txBody>
          <a:bodyPr>
            <a:normAutofit fontScale="90000"/>
          </a:bodyPr>
          <a:lstStyle/>
          <a:p>
            <a:pPr algn="justLow"/>
            <a:r>
              <a:rPr lang="fa-IR" sz="3600" dirty="0" smtClean="0"/>
              <a:t>نکته:</a:t>
            </a:r>
            <a:r>
              <a:rPr sz="3600" smtClean="0"/>
              <a:t/>
            </a:r>
            <a:br>
              <a:rPr sz="3600" smtClean="0"/>
            </a:br>
            <a:r>
              <a:rPr lang="fa-IR" sz="3600" dirty="0" smtClean="0"/>
              <a:t>یک وبسایت واکنش گرا را در مرورگر خود باز کنید. حال از ابزاری همچون </a:t>
            </a:r>
            <a:r>
              <a:rPr sz="3600" b="1" u="sng" smtClean="0">
                <a:hlinkClick r:id="rId2"/>
              </a:rPr>
              <a:t>www.resizemybrowser.com</a:t>
            </a:r>
            <a:r>
              <a:rPr sz="3600" b="1" smtClean="0"/>
              <a:t> </a:t>
            </a:r>
            <a:r>
              <a:rPr lang="fa-IR" sz="3600" dirty="0" smtClean="0"/>
              <a:t>برای تغییر اندازه پنجره استفاده کنید و چگونگی پاسخ وب سایت را به صورت به هنگام مشاهده کنید. </a:t>
            </a:r>
            <a:r>
              <a:rPr sz="3600" smtClean="0"/>
              <a:t/>
            </a:r>
            <a:br>
              <a:rPr sz="3600" smtClean="0"/>
            </a:br>
            <a:r>
              <a:rPr lang="fa-IR" sz="3600" dirty="0" smtClean="0"/>
              <a:t>نکته:</a:t>
            </a:r>
            <a:r>
              <a:rPr sz="3600" smtClean="0"/>
              <a:t/>
            </a:r>
            <a:br>
              <a:rPr sz="3600" smtClean="0"/>
            </a:br>
            <a:r>
              <a:rPr lang="fa-IR" sz="3600" dirty="0" smtClean="0"/>
              <a:t>آیا طراحی واکنش گرا برای شرکت شما یا مشتریان شما مناسبت است؟ با نحوه پاسخ شرکت ها به این پرسش مطلع شود:</a:t>
            </a:r>
            <a:r>
              <a:rPr sz="3600" b="1" smtClean="0">
                <a:hlinkClick r:id="rId3"/>
              </a:rPr>
              <a:t>www.zdnet.com/does-</a:t>
            </a:r>
            <a:r>
              <a:rPr sz="3600" b="1" smtClean="0"/>
              <a:t> your-companys-web- site-need-responsive- design-7000021417</a:t>
            </a:r>
            <a:r>
              <a:rPr smtClean="0"/>
              <a:t/>
            </a:r>
            <a:br>
              <a:rPr smtClean="0"/>
            </a:br>
            <a:endParaRPr lang="fa-IR" dirty="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2847972"/>
          </a:xfrm>
        </p:spPr>
        <p:txBody>
          <a:bodyPr>
            <a:normAutofit/>
          </a:bodyPr>
          <a:lstStyle/>
          <a:p>
            <a:pPr algn="ctr"/>
            <a:r>
              <a:rPr lang="fa-IR" sz="6000" dirty="0" smtClean="0"/>
              <a:t>باتشکر از شما</a:t>
            </a:r>
            <a:endParaRPr lang="fa-IR" sz="6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14290"/>
            <a:ext cx="7924800" cy="1143008"/>
          </a:xfrm>
        </p:spPr>
        <p:txBody>
          <a:bodyPr/>
          <a:lstStyle/>
          <a:p>
            <a:pPr algn="r"/>
            <a:r>
              <a:rPr lang="ar-SA" sz="4000" dirty="0" smtClean="0">
                <a:solidFill>
                  <a:schemeClr val="bg1"/>
                </a:solidFill>
              </a:rPr>
              <a:t>برخي از فونت هاي مورد تاييد وب عبارتند از :</a:t>
            </a:r>
            <a:endParaRPr lang="fa-IR" sz="4000" dirty="0">
              <a:solidFill>
                <a:schemeClr val="bg1"/>
              </a:solidFill>
            </a:endParaRPr>
          </a:p>
        </p:txBody>
      </p:sp>
      <p:sp>
        <p:nvSpPr>
          <p:cNvPr id="3" name="Text Placeholder 2"/>
          <p:cNvSpPr>
            <a:spLocks noGrp="1"/>
          </p:cNvSpPr>
          <p:nvPr>
            <p:ph type="body" idx="1"/>
          </p:nvPr>
        </p:nvSpPr>
        <p:spPr>
          <a:xfrm>
            <a:off x="642910" y="1571612"/>
            <a:ext cx="7924800" cy="4371988"/>
          </a:xfrm>
        </p:spPr>
        <p:txBody>
          <a:bodyPr>
            <a:normAutofit lnSpcReduction="10000"/>
          </a:bodyPr>
          <a:lstStyle/>
          <a:p>
            <a:pPr algn="l">
              <a:lnSpc>
                <a:spcPct val="150000"/>
              </a:lnSpc>
            </a:pPr>
            <a:r>
              <a:rPr lang="en-US" sz="4000" dirty="0" smtClean="0">
                <a:solidFill>
                  <a:schemeClr val="tx1"/>
                </a:solidFill>
              </a:rPr>
              <a:t>Times New Roman ;</a:t>
            </a:r>
            <a:br>
              <a:rPr lang="en-US" sz="4000" dirty="0" smtClean="0">
                <a:solidFill>
                  <a:schemeClr val="tx1"/>
                </a:solidFill>
              </a:rPr>
            </a:br>
            <a:r>
              <a:rPr lang="en-US" sz="4000" dirty="0" smtClean="0">
                <a:solidFill>
                  <a:schemeClr val="tx1"/>
                </a:solidFill>
              </a:rPr>
              <a:t>  Arial;</a:t>
            </a:r>
            <a:br>
              <a:rPr lang="en-US" sz="4000" dirty="0" smtClean="0">
                <a:solidFill>
                  <a:schemeClr val="tx1"/>
                </a:solidFill>
              </a:rPr>
            </a:br>
            <a:r>
              <a:rPr lang="en-US" sz="4000" dirty="0" smtClean="0">
                <a:solidFill>
                  <a:schemeClr val="tx1"/>
                </a:solidFill>
              </a:rPr>
              <a:t> Helvetica ;</a:t>
            </a:r>
            <a:br>
              <a:rPr lang="en-US" sz="4000" dirty="0" smtClean="0">
                <a:solidFill>
                  <a:schemeClr val="tx1"/>
                </a:solidFill>
              </a:rPr>
            </a:br>
            <a:r>
              <a:rPr lang="en-US" sz="4000" dirty="0" smtClean="0">
                <a:solidFill>
                  <a:schemeClr val="tx1"/>
                </a:solidFill>
              </a:rPr>
              <a:t>  Courier New ;</a:t>
            </a:r>
            <a:br>
              <a:rPr lang="en-US" sz="4000" dirty="0" smtClean="0">
                <a:solidFill>
                  <a:schemeClr val="tx1"/>
                </a:solidFill>
              </a:rPr>
            </a:br>
            <a:r>
              <a:rPr lang="en-US" sz="4000" dirty="0" smtClean="0">
                <a:solidFill>
                  <a:schemeClr val="tx1"/>
                </a:solidFill>
              </a:rPr>
              <a:t>  and Lucida Console</a:t>
            </a:r>
            <a:endParaRPr lang="fa-IR" sz="4000" dirty="0">
              <a:solidFill>
                <a:schemeClr val="tx1"/>
              </a:solidFill>
            </a:endParaRPr>
          </a:p>
        </p:txBody>
      </p:sp>
    </p:spTree>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1604" y="500042"/>
            <a:ext cx="6286544" cy="4000528"/>
          </a:xfrm>
        </p:spPr>
        <p:txBody>
          <a:bodyPr>
            <a:normAutofit/>
          </a:bodyPr>
          <a:lstStyle/>
          <a:p>
            <a:r>
              <a:rPr sz="4800" u="sng" smtClean="0">
                <a:solidFill>
                  <a:schemeClr val="bg1"/>
                </a:solidFill>
                <a:hlinkClick r:id="rId2"/>
              </a:rPr>
              <a:t>www.google.com/fonts</a:t>
            </a:r>
            <a:r>
              <a:rPr sz="4800" smtClean="0"/>
              <a:t/>
            </a:r>
            <a:br>
              <a:rPr sz="4800" smtClean="0"/>
            </a:br>
            <a:endParaRPr lang="fa-IR" sz="4800"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2490782"/>
          </a:xfrm>
        </p:spPr>
        <p:txBody>
          <a:bodyPr>
            <a:normAutofit/>
          </a:bodyPr>
          <a:lstStyle/>
          <a:p>
            <a:pPr algn="r"/>
            <a:r>
              <a:rPr lang="fa-IR" sz="6600" dirty="0" smtClean="0">
                <a:solidFill>
                  <a:schemeClr val="bg1"/>
                </a:solidFill>
              </a:rPr>
              <a:t>نکته :</a:t>
            </a:r>
            <a:br>
              <a:rPr lang="fa-IR" sz="6600" dirty="0" smtClean="0">
                <a:solidFill>
                  <a:schemeClr val="bg1"/>
                </a:solidFill>
              </a:rPr>
            </a:br>
            <a:endParaRPr lang="fa-IR" sz="6600" dirty="0"/>
          </a:p>
        </p:txBody>
      </p:sp>
      <p:sp>
        <p:nvSpPr>
          <p:cNvPr id="3" name="Rectangle 2"/>
          <p:cNvSpPr/>
          <p:nvPr/>
        </p:nvSpPr>
        <p:spPr>
          <a:xfrm>
            <a:off x="500034" y="1643050"/>
            <a:ext cx="8072494" cy="3323987"/>
          </a:xfrm>
          <a:prstGeom prst="rect">
            <a:avLst/>
          </a:prstGeom>
        </p:spPr>
        <p:txBody>
          <a:bodyPr wrap="square">
            <a:spAutoFit/>
          </a:bodyPr>
          <a:lstStyle/>
          <a:p>
            <a:pPr>
              <a:lnSpc>
                <a:spcPct val="150000"/>
              </a:lnSpc>
            </a:pPr>
            <a:r>
              <a:rPr lang="ar-SA" sz="2800" dirty="0"/>
              <a:t>طرح چاپي ميتواند توجه كاربراني را كه در درجه اول بايد محتواي ترسيمي راببينند جلب نمايد . برخي از اطلاعات كه پيش نياز هستند در اولويت ميباشند و برخي قسمت هاي مهم را ميتوان با اندازه متن، رنگ ، وزن، حروف بزرگ و ایتالیک نشان داد . و جاگذاري اطلاعات در محل مشخص چگونگي مهم بودن متن را  نشان </a:t>
            </a:r>
            <a:r>
              <a:rPr lang="ar-SA" sz="2800" dirty="0" smtClean="0"/>
              <a:t>ميدهد</a:t>
            </a:r>
            <a:r>
              <a:rPr lang="fa-IR" sz="2800" dirty="0" smtClean="0"/>
              <a:t>.</a:t>
            </a:r>
            <a:r>
              <a:rPr lang="ar-SA" sz="2800" dirty="0" smtClean="0"/>
              <a:t> </a:t>
            </a:r>
            <a:endParaRPr lang="fa-IR" sz="2800"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5133988"/>
          </a:xfrm>
        </p:spPr>
        <p:txBody>
          <a:bodyPr>
            <a:normAutofit/>
          </a:bodyPr>
          <a:lstStyle/>
          <a:p>
            <a:pPr algn="r">
              <a:lnSpc>
                <a:spcPct val="150000"/>
              </a:lnSpc>
            </a:pPr>
            <a:r>
              <a:rPr b="1" smtClean="0">
                <a:solidFill>
                  <a:schemeClr val="bg1"/>
                </a:solidFill>
              </a:rPr>
              <a:t>•</a:t>
            </a:r>
            <a:r>
              <a:rPr lang="fa-IR" b="1" dirty="0" smtClean="0">
                <a:solidFill>
                  <a:schemeClr val="bg1"/>
                </a:solidFill>
              </a:rPr>
              <a:t> ناوبری با قابلیت شخصی سازی</a:t>
            </a:r>
            <a:br>
              <a:rPr lang="fa-IR" b="1" dirty="0" smtClean="0">
                <a:solidFill>
                  <a:schemeClr val="bg1"/>
                </a:solidFill>
              </a:rPr>
            </a:br>
            <a:r>
              <a:rPr b="1" smtClean="0">
                <a:solidFill>
                  <a:schemeClr val="bg1"/>
                </a:solidFill>
              </a:rPr>
              <a:t>•</a:t>
            </a:r>
            <a:r>
              <a:rPr lang="fa-IR" b="1" dirty="0" smtClean="0">
                <a:solidFill>
                  <a:schemeClr val="bg1"/>
                </a:solidFill>
              </a:rPr>
              <a:t> </a:t>
            </a:r>
            <a:r>
              <a:rPr b="1" smtClean="0">
                <a:solidFill>
                  <a:schemeClr val="bg1"/>
                </a:solidFill>
              </a:rPr>
              <a:t>CMS</a:t>
            </a:r>
            <a:r>
              <a:rPr lang="fa-IR" b="1" dirty="0" smtClean="0">
                <a:solidFill>
                  <a:schemeClr val="bg1"/>
                </a:solidFill>
              </a:rPr>
              <a:t> نیازمند داشتن پشتیبانی خوب </a:t>
            </a:r>
            <a:br>
              <a:rPr lang="fa-IR" b="1" dirty="0" smtClean="0">
                <a:solidFill>
                  <a:schemeClr val="bg1"/>
                </a:solidFill>
              </a:rPr>
            </a:br>
            <a:r>
              <a:rPr b="1" smtClean="0">
                <a:solidFill>
                  <a:schemeClr val="bg1"/>
                </a:solidFill>
              </a:rPr>
              <a:t>•</a:t>
            </a:r>
            <a:r>
              <a:rPr lang="fa-IR" b="1" dirty="0" smtClean="0">
                <a:solidFill>
                  <a:schemeClr val="bg1"/>
                </a:solidFill>
              </a:rPr>
              <a:t>نام گذاری قابل توجه تصاویر و برچسب های جایگزین برای تصاویر </a:t>
            </a:r>
            <a:br>
              <a:rPr lang="fa-IR" b="1" dirty="0" smtClean="0">
                <a:solidFill>
                  <a:schemeClr val="bg1"/>
                </a:solidFill>
              </a:rPr>
            </a:br>
            <a:r>
              <a:rPr b="1" smtClean="0">
                <a:solidFill>
                  <a:schemeClr val="bg1"/>
                </a:solidFill>
              </a:rPr>
              <a:t>•</a:t>
            </a:r>
            <a:r>
              <a:rPr lang="ar-SA" b="1" dirty="0" smtClean="0">
                <a:solidFill>
                  <a:schemeClr val="bg1"/>
                </a:solidFill>
              </a:rPr>
              <a:t>  مدیریت </a:t>
            </a:r>
            <a:r>
              <a:rPr b="1" smtClean="0">
                <a:solidFill>
                  <a:schemeClr val="bg1"/>
                </a:solidFill>
              </a:rPr>
              <a:t>Robots.txt</a:t>
            </a:r>
            <a:endParaRPr lang="fa-IR" dirty="0">
              <a:solidFill>
                <a:schemeClr val="bg1"/>
              </a:solidFill>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0"/>
            <a:ext cx="8229600" cy="6357958"/>
          </a:xfrm>
        </p:spPr>
        <p:txBody>
          <a:bodyPr>
            <a:normAutofit/>
          </a:bodyPr>
          <a:lstStyle/>
          <a:p>
            <a:pPr algn="r"/>
            <a:r>
              <a:rPr lang="fa-IR" sz="4800" dirty="0" smtClean="0">
                <a:solidFill>
                  <a:schemeClr val="bg1"/>
                </a:solidFill>
              </a:rPr>
              <a:t>زبان ها ی </a:t>
            </a:r>
            <a:r>
              <a:rPr lang="fa-IR" sz="4800" dirty="0" smtClean="0">
                <a:solidFill>
                  <a:schemeClr val="bg1">
                    <a:lumMod val="95000"/>
                    <a:lumOff val="5000"/>
                  </a:schemeClr>
                </a:solidFill>
              </a:rPr>
              <a:t>کد نویسی :</a:t>
            </a:r>
            <a:r>
              <a:rPr lang="fa-IR" sz="5400" dirty="0" smtClean="0">
                <a:solidFill>
                  <a:schemeClr val="bg1"/>
                </a:solidFill>
              </a:rPr>
              <a:t/>
            </a:r>
            <a:br>
              <a:rPr lang="fa-IR" sz="5400" dirty="0" smtClean="0">
                <a:solidFill>
                  <a:schemeClr val="bg1"/>
                </a:solidFill>
              </a:rPr>
            </a:br>
            <a:r>
              <a:rPr lang="fa-IR" sz="5400" dirty="0" smtClean="0">
                <a:solidFill>
                  <a:schemeClr val="bg1"/>
                </a:solidFill>
              </a:rPr>
              <a:t>1. </a:t>
            </a:r>
            <a:r>
              <a:rPr lang="fa-IR" sz="4400" dirty="0" smtClean="0">
                <a:solidFill>
                  <a:schemeClr val="tx1"/>
                </a:solidFill>
              </a:rPr>
              <a:t>زبان سمت سرور:</a:t>
            </a:r>
            <a:r>
              <a:rPr lang="fa-IR" sz="3200" dirty="0" smtClean="0">
                <a:solidFill>
                  <a:schemeClr val="accent2">
                    <a:lumMod val="75000"/>
                  </a:schemeClr>
                </a:solidFill>
              </a:rPr>
              <a:t>زبان کد نویسی مخفی </a:t>
            </a:r>
            <a:r>
              <a:rPr lang="fa-IR" sz="4400" dirty="0" smtClean="0">
                <a:solidFill>
                  <a:schemeClr val="tx1"/>
                </a:solidFill>
              </a:rPr>
              <a:t/>
            </a:r>
            <a:br>
              <a:rPr lang="fa-IR" sz="4400" dirty="0" smtClean="0">
                <a:solidFill>
                  <a:schemeClr val="tx1"/>
                </a:solidFill>
              </a:rPr>
            </a:br>
            <a:r>
              <a:rPr lang="fa-IR" sz="3100" dirty="0" smtClean="0">
                <a:solidFill>
                  <a:schemeClr val="bg1"/>
                </a:solidFill>
              </a:rPr>
              <a:t>الف: </a:t>
            </a:r>
            <a:r>
              <a:rPr lang="fa-IR" sz="3100" dirty="0" smtClean="0">
                <a:solidFill>
                  <a:schemeClr val="tx1"/>
                </a:solidFill>
              </a:rPr>
              <a:t>هزینه</a:t>
            </a:r>
            <a:r>
              <a:rPr lang="fa-IR" sz="4400" dirty="0" smtClean="0">
                <a:solidFill>
                  <a:schemeClr val="tx1"/>
                </a:solidFill>
              </a:rPr>
              <a:t/>
            </a:r>
            <a:br>
              <a:rPr lang="fa-IR" sz="4400" dirty="0" smtClean="0">
                <a:solidFill>
                  <a:schemeClr val="tx1"/>
                </a:solidFill>
              </a:rPr>
            </a:br>
            <a:r>
              <a:rPr lang="fa-IR" sz="3100" dirty="0" smtClean="0">
                <a:solidFill>
                  <a:schemeClr val="bg1"/>
                </a:solidFill>
              </a:rPr>
              <a:t>ب: </a:t>
            </a:r>
            <a:r>
              <a:rPr lang="fa-IR" sz="3100" dirty="0" smtClean="0">
                <a:solidFill>
                  <a:schemeClr val="tx1"/>
                </a:solidFill>
              </a:rPr>
              <a:t>مقیاس پذیری</a:t>
            </a:r>
            <a:r>
              <a:rPr lang="fa-IR" sz="4400" dirty="0" smtClean="0">
                <a:solidFill>
                  <a:schemeClr val="tx1"/>
                </a:solidFill>
              </a:rPr>
              <a:t/>
            </a:r>
            <a:br>
              <a:rPr lang="fa-IR" sz="4400" dirty="0" smtClean="0">
                <a:solidFill>
                  <a:schemeClr val="tx1"/>
                </a:solidFill>
              </a:rPr>
            </a:br>
            <a:r>
              <a:rPr lang="fa-IR" sz="4400" dirty="0" smtClean="0">
                <a:solidFill>
                  <a:schemeClr val="bg1"/>
                </a:solidFill>
              </a:rPr>
              <a:t>2.</a:t>
            </a:r>
            <a:r>
              <a:rPr lang="fa-IR" sz="4400" dirty="0" smtClean="0">
                <a:solidFill>
                  <a:schemeClr val="tx1"/>
                </a:solidFill>
              </a:rPr>
              <a:t>زبان جلو دار:</a:t>
            </a:r>
            <a:r>
              <a:rPr lang="fa-IR" sz="3200" dirty="0" smtClean="0">
                <a:solidFill>
                  <a:schemeClr val="accent2">
                    <a:lumMod val="75000"/>
                  </a:schemeClr>
                </a:solidFill>
              </a:rPr>
              <a:t>قابلیت اجرا در مرورگر کاربر</a:t>
            </a:r>
            <a:r>
              <a:rPr lang="fa-IR" sz="4400" dirty="0" smtClean="0">
                <a:solidFill>
                  <a:schemeClr val="tx1"/>
                </a:solidFill>
              </a:rPr>
              <a:t/>
            </a:r>
            <a:br>
              <a:rPr lang="fa-IR" sz="4400" dirty="0" smtClean="0">
                <a:solidFill>
                  <a:schemeClr val="tx1"/>
                </a:solidFill>
              </a:rPr>
            </a:br>
            <a:r>
              <a:rPr lang="fa-IR" sz="3100" dirty="0" smtClean="0">
                <a:solidFill>
                  <a:schemeClr val="bg1"/>
                </a:solidFill>
              </a:rPr>
              <a:t>الف:</a:t>
            </a:r>
            <a:r>
              <a:rPr lang="fa-IR" sz="3100" dirty="0" smtClean="0">
                <a:solidFill>
                  <a:schemeClr val="tx1"/>
                </a:solidFill>
              </a:rPr>
              <a:t>هزینه</a:t>
            </a:r>
            <a:r>
              <a:rPr lang="fa-IR" sz="4400" dirty="0" smtClean="0">
                <a:solidFill>
                  <a:schemeClr val="tx1"/>
                </a:solidFill>
              </a:rPr>
              <a:t/>
            </a:r>
            <a:br>
              <a:rPr lang="fa-IR" sz="4400" dirty="0" smtClean="0">
                <a:solidFill>
                  <a:schemeClr val="tx1"/>
                </a:solidFill>
              </a:rPr>
            </a:br>
            <a:r>
              <a:rPr lang="fa-IR" sz="3100" dirty="0" smtClean="0">
                <a:solidFill>
                  <a:schemeClr val="bg1"/>
                </a:solidFill>
              </a:rPr>
              <a:t>ب:</a:t>
            </a:r>
            <a:r>
              <a:rPr lang="fa-IR" sz="3100" dirty="0" smtClean="0">
                <a:solidFill>
                  <a:schemeClr val="tx1"/>
                </a:solidFill>
              </a:rPr>
              <a:t>مقیاس پذیری</a:t>
            </a:r>
            <a:r>
              <a:rPr lang="fa-IR" sz="4400" dirty="0" smtClean="0">
                <a:solidFill>
                  <a:schemeClr val="tx1"/>
                </a:solidFill>
              </a:rPr>
              <a:t/>
            </a:r>
            <a:br>
              <a:rPr lang="fa-IR" sz="4400" dirty="0" smtClean="0">
                <a:solidFill>
                  <a:schemeClr val="tx1"/>
                </a:solidFill>
              </a:rPr>
            </a:br>
            <a:r>
              <a:rPr lang="fa-IR" sz="3100" dirty="0" smtClean="0">
                <a:solidFill>
                  <a:schemeClr val="bg1"/>
                </a:solidFill>
              </a:rPr>
              <a:t>ج: </a:t>
            </a:r>
            <a:r>
              <a:rPr lang="fa-IR" sz="3100" dirty="0" smtClean="0">
                <a:solidFill>
                  <a:schemeClr val="tx1"/>
                </a:solidFill>
              </a:rPr>
              <a:t>ابزار ها</a:t>
            </a:r>
            <a:r>
              <a:rPr lang="fa-IR" sz="4400" dirty="0" smtClean="0">
                <a:solidFill>
                  <a:schemeClr val="tx1"/>
                </a:solidFill>
              </a:rPr>
              <a:t/>
            </a:r>
            <a:br>
              <a:rPr lang="fa-IR" sz="4400" dirty="0" smtClean="0">
                <a:solidFill>
                  <a:schemeClr val="tx1"/>
                </a:solidFill>
              </a:rPr>
            </a:br>
            <a:r>
              <a:rPr lang="fa-IR" sz="4400" dirty="0" smtClean="0">
                <a:solidFill>
                  <a:schemeClr val="bg1"/>
                </a:solidFill>
              </a:rPr>
              <a:t>3 .</a:t>
            </a:r>
            <a:r>
              <a:rPr lang="fa-IR" sz="4400" dirty="0" smtClean="0">
                <a:solidFill>
                  <a:schemeClr val="tx1"/>
                </a:solidFill>
              </a:rPr>
              <a:t>css:</a:t>
            </a:r>
            <a:r>
              <a:rPr lang="fa-IR" sz="3200" dirty="0" smtClean="0">
                <a:solidFill>
                  <a:schemeClr val="accent2">
                    <a:lumMod val="75000"/>
                  </a:schemeClr>
                </a:solidFill>
              </a:rPr>
              <a:t>راهنمای مرورگر برای ترجمه </a:t>
            </a:r>
            <a:r>
              <a:rPr sz="3200" smtClean="0">
                <a:solidFill>
                  <a:schemeClr val="accent2">
                    <a:lumMod val="75000"/>
                  </a:schemeClr>
                </a:solidFill>
              </a:rPr>
              <a:t>html</a:t>
            </a:r>
            <a:r>
              <a:rPr lang="fa-IR" sz="4400" dirty="0" smtClean="0">
                <a:solidFill>
                  <a:schemeClr val="tx1"/>
                </a:solidFill>
              </a:rPr>
              <a:t/>
            </a:r>
            <a:br>
              <a:rPr lang="fa-IR" sz="4400" dirty="0" smtClean="0">
                <a:solidFill>
                  <a:schemeClr val="tx1"/>
                </a:solidFill>
              </a:rPr>
            </a:br>
            <a:r>
              <a:rPr lang="fa-IR" sz="4400" dirty="0" smtClean="0">
                <a:solidFill>
                  <a:schemeClr val="bg1"/>
                </a:solidFill>
              </a:rPr>
              <a:t>4.</a:t>
            </a:r>
            <a:r>
              <a:rPr lang="fa-IR" sz="4400" dirty="0" smtClean="0">
                <a:solidFill>
                  <a:schemeClr val="tx1"/>
                </a:solidFill>
              </a:rPr>
              <a:t>جاوااسکریپ:</a:t>
            </a:r>
            <a:r>
              <a:rPr lang="fa-IR" sz="3200" dirty="0" smtClean="0">
                <a:solidFill>
                  <a:schemeClr val="accent2">
                    <a:lumMod val="75000"/>
                  </a:schemeClr>
                </a:solidFill>
              </a:rPr>
              <a:t>پراستفاده ،خلق وب پویا </a:t>
            </a:r>
            <a:endParaRPr lang="fa-IR" sz="3200" dirty="0">
              <a:solidFill>
                <a:schemeClr val="accent2">
                  <a:lumMod val="75000"/>
                </a:schemeClr>
              </a:solidFill>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1538" y="500042"/>
            <a:ext cx="7072362" cy="4929222"/>
          </a:xfrm>
        </p:spPr>
        <p:txBody>
          <a:bodyPr>
            <a:normAutofit/>
          </a:bodyPr>
          <a:lstStyle/>
          <a:p>
            <a:pPr algn="justLow"/>
            <a:r>
              <a:rPr sz="3600" b="1" smtClean="0">
                <a:solidFill>
                  <a:schemeClr val="bg1"/>
                </a:solidFill>
              </a:rPr>
              <a:t>•</a:t>
            </a:r>
            <a:r>
              <a:rPr lang="fa-IR" sz="3600" b="1" dirty="0" smtClean="0">
                <a:solidFill>
                  <a:schemeClr val="bg1"/>
                </a:solidFill>
              </a:rPr>
              <a:t> پشتیبانی از مرورگر و سیستم عامل:</a:t>
            </a:r>
            <a:r>
              <a:rPr sz="3600" smtClean="0">
                <a:solidFill>
                  <a:schemeClr val="bg1"/>
                </a:solidFill>
              </a:rPr>
              <a:t/>
            </a:r>
            <a:br>
              <a:rPr sz="3600" smtClean="0">
                <a:solidFill>
                  <a:schemeClr val="bg1"/>
                </a:solidFill>
              </a:rPr>
            </a:br>
            <a:r>
              <a:rPr lang="fa-IR" sz="3600" dirty="0" smtClean="0">
                <a:solidFill>
                  <a:schemeClr val="bg1"/>
                </a:solidFill>
              </a:rPr>
              <a:t>با استفاده از زبانهای جلودار، شما می بایستی پشتیبانی لازم را برای مرورگر و سیستم عامل فراهم نمایید. در غیر این صورت، یک وبسایت بر روی هر مرورگر و هر سیستم عاملی متفاوت به نظر خواهد رسید و بایستی این قضیه مد نظر قرار گیرد. </a:t>
            </a:r>
            <a:endParaRPr lang="fa-IR" sz="3600" dirty="0">
              <a:solidFill>
                <a:schemeClr val="bg1"/>
              </a:solidFill>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3348038"/>
          </a:xfrm>
        </p:spPr>
        <p:txBody>
          <a:bodyPr>
            <a:normAutofit/>
          </a:bodyPr>
          <a:lstStyle/>
          <a:p>
            <a:pPr algn="justLow"/>
            <a:r>
              <a:rPr b="1" smtClean="0"/>
              <a:t>•</a:t>
            </a:r>
            <a:r>
              <a:rPr lang="fa-IR" b="1" dirty="0" smtClean="0"/>
              <a:t>نرم افزار متن باز یا مالکیتی:</a:t>
            </a:r>
            <a:r>
              <a:rPr smtClean="0"/>
              <a:t/>
            </a:r>
            <a:br>
              <a:rPr smtClean="0"/>
            </a:br>
            <a:r>
              <a:rPr lang="fa-IR" dirty="0" smtClean="0"/>
              <a:t>هر توسعه دهنده ای می تواند به منظور بهبود یک نرم افزار متن باز افزونه ای تولید نماید اما این در صورتی است که نرم افزار های مالکیتی مالک داشته و استفاده از آن محدود است. </a:t>
            </a:r>
            <a:endParaRPr lang="fa-IR" dirty="0"/>
          </a:p>
        </p:txBody>
      </p:sp>
      <p:sp>
        <p:nvSpPr>
          <p:cNvPr id="3" name="Rectangle 2"/>
          <p:cNvSpPr/>
          <p:nvPr/>
        </p:nvSpPr>
        <p:spPr>
          <a:xfrm>
            <a:off x="1000100" y="3643314"/>
            <a:ext cx="7429552" cy="1323439"/>
          </a:xfrm>
          <a:prstGeom prst="rect">
            <a:avLst/>
          </a:prstGeom>
        </p:spPr>
        <p:txBody>
          <a:bodyPr wrap="square">
            <a:spAutoFit/>
          </a:bodyPr>
          <a:lstStyle/>
          <a:p>
            <a:r>
              <a:rPr lang="fa-IR" sz="4000" dirty="0">
                <a:solidFill>
                  <a:srgbClr val="FFFF00"/>
                </a:solidFill>
              </a:rPr>
              <a:t>محبوبترین زبان جلودار تا کنون </a:t>
            </a:r>
            <a:r>
              <a:rPr lang="en-US" sz="4000" dirty="0">
                <a:solidFill>
                  <a:srgbClr val="FFFF00"/>
                </a:solidFill>
              </a:rPr>
              <a:t>HTML</a:t>
            </a:r>
            <a:r>
              <a:rPr lang="fa-IR" sz="4000" dirty="0">
                <a:solidFill>
                  <a:srgbClr val="FFFF00"/>
                </a:solidFill>
              </a:rPr>
              <a:t> به همراه </a:t>
            </a:r>
            <a:r>
              <a:rPr lang="en-US" sz="4000" dirty="0">
                <a:solidFill>
                  <a:srgbClr val="FFFF00"/>
                </a:solidFill>
              </a:rPr>
              <a:t>CSS</a:t>
            </a:r>
            <a:r>
              <a:rPr lang="fa-IR" sz="4000" dirty="0">
                <a:solidFill>
                  <a:srgbClr val="FFFF00"/>
                </a:solidFill>
              </a:rPr>
              <a:t> و جاوااسکریپت بوده است</a:t>
            </a:r>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218</TotalTime>
  <Words>264</Words>
  <Application>Microsoft Office PowerPoint</Application>
  <PresentationFormat>On-screen Show (4:3)</PresentationFormat>
  <Paragraphs>29</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Paper</vt:lpstr>
      <vt:lpstr>بسم الله الرحمن الرحیم</vt:lpstr>
      <vt:lpstr>توسعه وب : توسعه وب فرایند طراحی وب سایت و به سرانجام رسانيدن آن و تبدیل آنها به يكديگر به طور کامل و عملکرد وب سایت های تعاملی است.</vt:lpstr>
      <vt:lpstr>برخي از فونت هاي مورد تاييد وب عبارتند از :</vt:lpstr>
      <vt:lpstr>www.google.com/fonts </vt:lpstr>
      <vt:lpstr>نکته : </vt:lpstr>
      <vt:lpstr>• ناوبری با قابلیت شخصی سازی • CMS نیازمند داشتن پشتیبانی خوب  •نام گذاری قابل توجه تصاویر و برچسب های جایگزین برای تصاویر  •  مدیریت Robots.txt</vt:lpstr>
      <vt:lpstr>زبان ها ی کد نویسی : 1. زبان سمت سرور:زبان کد نویسی مخفی  الف: هزینه ب: مقیاس پذیری 2.زبان جلو دار:قابلیت اجرا در مرورگر کاربر الف:هزینه ب:مقیاس پذیری ج: ابزار ها 3 .css:راهنمای مرورگر برای ترجمه html 4.جاوااسکریپ:پراستفاده ،خلق وب پویا </vt:lpstr>
      <vt:lpstr>• پشتیبانی از مرورگر و سیستم عامل: با استفاده از زبانهای جلودار، شما می بایستی پشتیبانی لازم را برای مرورگر و سیستم عامل فراهم نمایید. در غیر این صورت، یک وبسایت بر روی هر مرورگر و هر سیستم عاملی متفاوت به نظر خواهد رسید و بایستی این قضیه مد نظر قرار گیرد. </vt:lpstr>
      <vt:lpstr>•نرم افزار متن باز یا مالکیتی: هر توسعه دهنده ای می تواند به منظور بهبود یک نرم افزار متن باز افزونه ای تولید نماید اما این در صورتی است که نرم افزار های مالکیتی مالک داشته و استفاده از آن محدود است. </vt:lpstr>
      <vt:lpstr>  HTML  زبان ایجاد وبسایت ها است و HTML5 پنجمین تکرار این زبان است. بعلاوه، این زبان نامی برای بازه ای از تکنولوژی هایی است که ابزارهای مرورگری وب مدرن را ممکن ساخته است. این زبان یک نسخه ویژه ای است که توسط بدنه استانداردهای وب منتشر شده و به شرح ابزارهای موجود و چگونگی استفاده از آنها می پردازد. HTML5 از این جهت متفاوت از نرم افزارهای وب مالکیتی همچون ادوبی   فلش بوده که این نسخه حاصل مشارکت تعداد زیادی سازمان بوده و می تواند توسط هر کسی بدون نیاز به پرداخت برای حق امتیاز یا حق لیسانس مورد استفاده قرار گیرد. اما در هر صورت، شما برای ابزارهای توسعه که توسط شرکت ها تامین می شود بایستی هزینه پرداخت نمایید.</vt:lpstr>
      <vt:lpstr>لوگوی HTML5 در هنگام ساختن یک صفحه وب، HTML5 تعداد بسیار زیادی از کارها را شامل محتوای چند رسانه ای، فرم های تایید اعتبار، اطلاعات ذخیره گاه و ضبط اطلاعات ورودی کاربر همچون تاریخ و زمان را آسان نموده است.  </vt:lpstr>
      <vt:lpstr> تجارب موبایلی  1.وبسایت موبایل  تنها با وجود یک مرورگر و اتصال اینترنتی در تلفن همراه کاربران،  دسترسی به اطلاعاتی در مورد نام تجاری شما را در هنگام حرکت در هر جای ممکن را برای کاربران ممکن ساخته است.  2.نرم افزارموبایلی نرم افزاری که به منظور کمک به کاربران برای انجام وظایف خاصی طراحی شده است. مثالها شامل ابزاری برای چک کردن آب و هوا، یک محاسبه گر سوخت یا یک فهرست دستورالعمل ها است.  3.وبسایت های واکنش گرا وبسایتی است که لایه بندی خود را بسته به نوع دستگاهی که بر روی آن نمایش داده می شود تغییر می دهد. </vt:lpstr>
      <vt:lpstr>6.5.2 طراحی یک سایت موبایلی    طراحی سایتی که به صورت مستمر در چندین دستگاه تلفن همراه نمایش داده شود، سخت است اما، درک و پیوستن به استانداردهای وب موجب نزدیک تر شدن به این هدف خواهد شد.  سایت خود را به گونه ای طراحی کنید که اطلاعات مورد درخواست کاربران شما نه تنها بر روی صفحه نمایش داده شده اند بلکه حتی به سادگی بتوانند آنها را دریافت نمایند. فضای </vt:lpstr>
      <vt:lpstr>استانداردها در حال حاضر استانداردهای موبایلی کمی وجود دارد. ایجاد محتوایی (شامل تصاویر، نوشته ها و ماورای آنها) که بتوان به درستی   بر روی اغلب تلفن ها (یا حداقل بر روی تلفن هایی که قالب بندی دچار ایراد شده است، خوانا باشد) قالب بندی نمود، به صورت کامل هنوز ممکن نیست شبیه ساز دستگاه موبایل به شما این امکان را می دهد که ببینید چگونه پیشرفت در کار وب سایت شما بسته به نوع دستگاهی که شما در حال شبیه سازی هستید، قالب بندی خواهد شد.</vt:lpstr>
      <vt:lpstr>بعضی از شبیه ساز ها عبارتند از: •     تست آیفون--www.testiphone.com   •    بلک بری-- www.blackberry.com/developers/downloads/simulators   •    شبیه ساز تلفن همراه-برای سامسونگ، آیفون، بلک بری و دیگر تلفنهای همراه www.mobilephoneemulator.com </vt:lpstr>
      <vt:lpstr>6.5.3 طراحی واکنش گرا وب سایت های واکنش گرا برای بازه ای از عرض های صفحه نمایش طراحی شده اند.     بودجه شما به چه مقدار است و به چه سرعتی در ساخت وب سایت شما نیاز است.  • آیا شما یک سایت موجود دارید، و آیا می توانید آن را به وب سایت واکنش گرا تبدیل کنید</vt:lpstr>
      <vt:lpstr>طراحی واکنش گرا به همراه بیت مناسبی از واژه شناسی می آید اما، در عین حال سه مفهوم کلیدی وجود دارد که شما بایستی با آن آشنا باشید.  شبکه چهار خانه انعطاف پذیر وب سایت های معمول به صورت بزرگ، متمرکز و با بلاک های عرضی ثابت طراحی میشدند. با طراحی واکنش گرا، عناصر صفحه (عنوان؛ متن یا کپی؛ تصویر اصلی؛ و دیگر بلاکهای اطلاعاتی) در یک شبکه چهار خانه ستون ها ی دارای فاصله از پیش تعریف شده سازمان دهی می شوند </vt:lpstr>
      <vt:lpstr>کوئری های رسانه ای کوئری های رسانه ای بیت هایی از کد هستند که به وبسایت ها امکان درخواست از دستگاه ها برای اطلاعاتی در مورد خود آنها را به وجود می آورد. پس از آن، این کدها حالتی از وبسایت را که درخور آن وسیله به بهترین نحو ممکن است را از فهرستی از حالت ها تعیین شده در یک css انتخاب می کند.</vt:lpstr>
      <vt:lpstr>تصاویر انعطاف پذیر تصاویر برای حرکت کردن و هم مقیاس شدن با صفحه چهارخانه انعطاف پذیر طراحی شده اند. اینکه با چه سرعتی وب سایت بالا بیاید یکی از ملاحظات مهم است </vt:lpstr>
      <vt:lpstr>نکته: یک فریم ورک نرم افزار وب (waf) نرم افزاری است که برای کمک به ساخت سریعتر خصوصیات پویای وب مورد استفاده قرار میگیرد.</vt:lpstr>
      <vt:lpstr>نکته: یک وبسایت واکنش گرا را در مرورگر خود باز کنید. حال از ابزاری همچون www.resizemybrowser.com برای تغییر اندازه پنجره استفاده کنید و چگونگی پاسخ وب سایت را به صورت به هنگام مشاهده کنید.  نکته: آیا طراحی واکنش گرا برای شرکت شما یا مشتریان شما مناسبت است؟ با نحوه پاسخ شرکت ها به این پرسش مطلع شود:www.zdnet.com/does- your-companys-web- site-need-responsive- design-7000021417 </vt:lpstr>
      <vt:lpstr>باتشکر از شما</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بسم الله الرحمن الرحیم</dc:title>
  <dc:creator>KSHKMNEH</dc:creator>
  <cp:lastModifiedBy>KSHKMNEH</cp:lastModifiedBy>
  <cp:revision>34</cp:revision>
  <dcterms:created xsi:type="dcterms:W3CDTF">2015-12-02T19:52:21Z</dcterms:created>
  <dcterms:modified xsi:type="dcterms:W3CDTF">2015-12-03T05:41:00Z</dcterms:modified>
</cp:coreProperties>
</file>