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32" r:id="rId4"/>
  </p:sldMasterIdLst>
  <p:notesMasterIdLst>
    <p:notesMasterId r:id="rId84"/>
  </p:notesMasterIdLst>
  <p:sldIdLst>
    <p:sldId id="319" r:id="rId5"/>
    <p:sldId id="355" r:id="rId6"/>
    <p:sldId id="357" r:id="rId7"/>
    <p:sldId id="358" r:id="rId8"/>
    <p:sldId id="257" r:id="rId9"/>
    <p:sldId id="298" r:id="rId10"/>
    <p:sldId id="299" r:id="rId11"/>
    <p:sldId id="260" r:id="rId12"/>
    <p:sldId id="300" r:id="rId13"/>
    <p:sldId id="294" r:id="rId14"/>
    <p:sldId id="301" r:id="rId15"/>
    <p:sldId id="302" r:id="rId16"/>
    <p:sldId id="303" r:id="rId17"/>
    <p:sldId id="261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293" r:id="rId31"/>
    <p:sldId id="268" r:id="rId32"/>
    <p:sldId id="316" r:id="rId33"/>
    <p:sldId id="317" r:id="rId34"/>
    <p:sldId id="318" r:id="rId35"/>
    <p:sldId id="279" r:id="rId36"/>
    <p:sldId id="280" r:id="rId37"/>
    <p:sldId id="282" r:id="rId38"/>
    <p:sldId id="360" r:id="rId39"/>
    <p:sldId id="361" r:id="rId40"/>
    <p:sldId id="283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349" r:id="rId49"/>
    <p:sldId id="348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50" r:id="rId78"/>
    <p:sldId id="351" r:id="rId79"/>
    <p:sldId id="353" r:id="rId80"/>
    <p:sldId id="352" r:id="rId81"/>
    <p:sldId id="354" r:id="rId82"/>
    <p:sldId id="347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6" autoAdjust="0"/>
    <p:restoredTop sz="94660"/>
  </p:normalViewPr>
  <p:slideViewPr>
    <p:cSldViewPr>
      <p:cViewPr>
        <p:scale>
          <a:sx n="70" d="100"/>
          <a:sy n="70" d="100"/>
        </p:scale>
        <p:origin x="-1152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B451C-60B9-468C-BA6B-6D0031446CE0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1CDB3-0FA5-4DFA-AE93-740203B42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664C8-3309-45D8-9F25-189AB83422C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4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664C8-3309-45D8-9F25-189AB83422C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0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CDB3-0FA5-4DFA-AE93-740203B42DC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664C8-3309-45D8-9F25-189AB83422C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4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3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3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1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7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7"/>
            <a:ext cx="64366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0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1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5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3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3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3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6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4" y="2657435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3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3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3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5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0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89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6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5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1" y="2514602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1" y="4777381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" y="4323812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1" y="4529542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78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5" y="624111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10" y="2133600"/>
            <a:ext cx="6686551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82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1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1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0" y="31781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1" y="32441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4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10" y="2133600"/>
            <a:ext cx="3235399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1" y="2126223"/>
            <a:ext cx="3235399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1" y="787784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6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1" y="1972704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1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3" y="1969476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7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1" y="787784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19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6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84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1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90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1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71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1"/>
            <a:ext cx="668655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10" y="634965"/>
            <a:ext cx="6686551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9"/>
            <a:ext cx="6686551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0" y="491172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1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68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1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1" y="4354047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0" y="31781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1" y="32441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42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3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1" y="4354047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0" y="31781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1" y="32441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7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6222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2"/>
            <a:ext cx="6686551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0" y="491172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1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4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3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10" y="4343400"/>
            <a:ext cx="6686551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0" y="491172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1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7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7833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1" y="627408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10" y="4343400"/>
            <a:ext cx="6686551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1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0" y="491172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1" y="4983089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67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22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0" y="627407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10" y="627407"/>
            <a:ext cx="4857751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0" y="714377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3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2"/>
            <a:ext cx="5904391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799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8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3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1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1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7" y="224492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D9645A-D29F-4229-BE6E-87210FF1266F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20D0BD-C549-400A-9A39-89B1FF696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7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5" y="624111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133600"/>
            <a:ext cx="6686551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1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1" y="6135810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1" y="787784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1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9847" y="152400"/>
            <a:ext cx="4700753" cy="6553200"/>
          </a:xfrm>
        </p:spPr>
        <p:txBody>
          <a:bodyPr>
            <a:normAutofit lnSpcReduction="10000"/>
          </a:bodyPr>
          <a:lstStyle/>
          <a:p>
            <a:pPr algn="r"/>
            <a:r>
              <a:rPr lang="fa-IR" sz="4800" dirty="0" smtClean="0"/>
              <a:t>   </a:t>
            </a:r>
            <a:r>
              <a:rPr lang="fa-IR" sz="4800" dirty="0" smtClean="0"/>
              <a:t>کارگاه</a:t>
            </a:r>
            <a:r>
              <a:rPr lang="fa-IR" sz="6000" dirty="0" smtClean="0"/>
              <a:t> </a:t>
            </a:r>
          </a:p>
          <a:p>
            <a:r>
              <a:rPr lang="fa-IR" sz="7200" b="1" dirty="0" smtClean="0">
                <a:solidFill>
                  <a:srgbClr val="FF0000"/>
                </a:solidFill>
              </a:rPr>
              <a:t>بازی درمانی</a:t>
            </a:r>
            <a:endParaRPr lang="fa-IR" sz="4800" dirty="0" smtClean="0"/>
          </a:p>
          <a:p>
            <a:endParaRPr lang="fa-IR" sz="4800" dirty="0" smtClean="0"/>
          </a:p>
          <a:p>
            <a:endParaRPr lang="fa-IR" sz="4800" dirty="0" smtClean="0"/>
          </a:p>
          <a:p>
            <a:pPr algn="ctr"/>
            <a:r>
              <a:rPr lang="fa-IR" sz="5700" dirty="0" smtClean="0"/>
              <a:t>مهدی </a:t>
            </a:r>
            <a:r>
              <a:rPr lang="fa-IR" sz="5700" dirty="0" smtClean="0"/>
              <a:t>مهربان</a:t>
            </a:r>
          </a:p>
          <a:p>
            <a:pPr algn="ctr"/>
            <a:r>
              <a:rPr lang="fa-IR" sz="2300" dirty="0" smtClean="0"/>
              <a:t> </a:t>
            </a:r>
            <a:r>
              <a:rPr lang="fa-IR" sz="2300" dirty="0" smtClean="0"/>
              <a:t>روانشناس بالینی</a:t>
            </a:r>
            <a:endParaRPr lang="fa-IR" sz="2600" dirty="0" smtClean="0"/>
          </a:p>
          <a:p>
            <a:pPr algn="ctr"/>
            <a:r>
              <a:rPr lang="fa-IR" sz="2300" dirty="0" smtClean="0"/>
              <a:t>مشاوررسمی آموزش و پرورش</a:t>
            </a:r>
            <a:endParaRPr lang="fa-IR" sz="1500" dirty="0" smtClean="0"/>
          </a:p>
          <a:p>
            <a:pPr algn="ctr"/>
            <a:r>
              <a:rPr lang="fa-IR" sz="2300" dirty="0" smtClean="0"/>
              <a:t>مدرس شبکه ازدواج و خانواده بهزیستی </a:t>
            </a:r>
          </a:p>
          <a:p>
            <a:pPr algn="ctr"/>
            <a:endParaRPr lang="fa-IR" sz="2300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495800" y="0"/>
            <a:ext cx="4419600" cy="434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Thinkpad X201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095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0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4572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54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انواع بازی</a:t>
            </a:r>
            <a:endParaRPr lang="en-US" sz="5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828800"/>
            <a:ext cx="7620000" cy="43434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5400" dirty="0" smtClean="0">
                <a:cs typeface="B Koodak" panose="00000700000000000000" pitchFamily="2" charset="-78"/>
              </a:rPr>
              <a:t>بازی های مهارتی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5400" dirty="0">
                <a:cs typeface="B Koodak" panose="00000700000000000000" pitchFamily="2" charset="-78"/>
              </a:rPr>
              <a:t>بازی های تقلیدی </a:t>
            </a:r>
            <a:r>
              <a:rPr lang="fa-IR" sz="5400" dirty="0" smtClean="0">
                <a:cs typeface="B Koodak" panose="00000700000000000000" pitchFamily="2" charset="-78"/>
              </a:rPr>
              <a:t>یا نمادین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5400" dirty="0">
                <a:cs typeface="B Koodak" panose="00000700000000000000" pitchFamily="2" charset="-78"/>
              </a:rPr>
              <a:t>بازی های با </a:t>
            </a:r>
            <a:r>
              <a:rPr lang="fa-IR" sz="5400" dirty="0" smtClean="0">
                <a:cs typeface="B Koodak" panose="00000700000000000000" pitchFamily="2" charset="-78"/>
              </a:rPr>
              <a:t>قاعده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بازی های مهارتی 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371601"/>
            <a:ext cx="8153400" cy="5257799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کودکان سالم به انجام آنها می پردازند و لذت می برند . مثل لی لی و پریدن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کودک از طریق این بازیها به رشد اعمال و حرکات موفق می شود.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مثال : کودکی که تاب سوار می شود علاوه بر شادی و لذت یاد می گیرد که چگونه کنترل و تعادل خود را حفظ کند.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7920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4572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بازی های تقلیدی یا نمادین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752601"/>
            <a:ext cx="7924800" cy="4876799"/>
          </a:xfrm>
        </p:spPr>
        <p:txBody>
          <a:bodyPr>
            <a:normAutofit fontScale="92500" lnSpcReduction="1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کودک این بازیها را بر اساس تجارب و آموخته های قبلی اش انجام می دهد. مثل بازی با عروسک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در سن 2 تا 5 سالگی با بهره گیری از قوه تخیل و ابتکار به گونه ای خاص با اسباب بازیهایش بازی می کند.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کودک را از محدودیت های محیطی رها ساخته و موجب برآورده شدن آرزوهایش می شود.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7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4572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بازی های با قاعده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7924800" cy="4876799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    از 4 تا 7 سالگی در بین کودکان رواج داشته و در طول زندگی ادامه می یابد و با گذشت زمان کامل تر می شود.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    کودک از طریق این بازی ها ، همکاری و مشارکت با دیگران را فراگرفته و قوانین اجتماعی را یاد می گیرد.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7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410200" cy="1371600"/>
          </a:xfrm>
        </p:spPr>
        <p:txBody>
          <a:bodyPr/>
          <a:lstStyle/>
          <a:p>
            <a:pPr algn="ctr" rtl="1"/>
            <a:r>
              <a:rPr lang="fa-IR" dirty="0" smtClean="0">
                <a:cs typeface="B Titr" panose="00000700000000000000" pitchFamily="2" charset="-78"/>
              </a:rPr>
              <a:t>نظریه های بازی درمانی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524000"/>
            <a:ext cx="7543800" cy="4876800"/>
          </a:xfrm>
        </p:spPr>
        <p:txBody>
          <a:bodyPr>
            <a:normAutofit fontScale="55000" lnSpcReduction="20000"/>
          </a:bodyPr>
          <a:lstStyle/>
          <a:p>
            <a:pPr algn="r" rtl="1">
              <a:buFontTx/>
              <a:buChar char="-"/>
            </a:pPr>
            <a:r>
              <a:rPr lang="fa-IR" sz="5400" dirty="0" smtClean="0">
                <a:solidFill>
                  <a:srgbClr val="FF0000"/>
                </a:solidFill>
                <a:cs typeface="B Koodak" panose="00000700000000000000" pitchFamily="2" charset="-78"/>
              </a:rPr>
              <a:t>نظریه </a:t>
            </a:r>
            <a:r>
              <a:rPr lang="fa-IR" sz="5400" dirty="0">
                <a:solidFill>
                  <a:srgbClr val="FF0000"/>
                </a:solidFill>
                <a:cs typeface="B Koodak" panose="00000700000000000000" pitchFamily="2" charset="-78"/>
              </a:rPr>
              <a:t>های </a:t>
            </a:r>
            <a:r>
              <a:rPr lang="fa-IR" sz="5400" dirty="0" smtClean="0">
                <a:solidFill>
                  <a:srgbClr val="FF0000"/>
                </a:solidFill>
                <a:cs typeface="B Koodak" panose="00000700000000000000" pitchFamily="2" charset="-78"/>
              </a:rPr>
              <a:t>کلاسیک</a:t>
            </a:r>
          </a:p>
          <a:p>
            <a:pPr algn="r" rtl="1">
              <a:buFontTx/>
              <a:buChar char="-"/>
            </a:pPr>
            <a:r>
              <a:rPr lang="fa-IR" sz="5400" dirty="0" smtClean="0">
                <a:cs typeface="B Koodak" panose="00000700000000000000" pitchFamily="2" charset="-78"/>
              </a:rPr>
              <a:t>دیدگاه اسپنسر ـ پاتریک ـ هال</a:t>
            </a:r>
          </a:p>
          <a:p>
            <a:pPr algn="r" rtl="1">
              <a:buNone/>
            </a:pPr>
            <a:endParaRPr lang="fa-IR" sz="5400" dirty="0" smtClean="0">
              <a:cs typeface="B Koodak" panose="00000700000000000000" pitchFamily="2" charset="-78"/>
            </a:endParaRPr>
          </a:p>
          <a:p>
            <a:pPr algn="r" rtl="1">
              <a:buFontTx/>
              <a:buChar char="-"/>
            </a:pPr>
            <a:r>
              <a:rPr lang="fa-IR" sz="5400" dirty="0" smtClean="0">
                <a:solidFill>
                  <a:srgbClr val="FF0000"/>
                </a:solidFill>
                <a:cs typeface="B Koodak" panose="00000700000000000000" pitchFamily="2" charset="-78"/>
              </a:rPr>
              <a:t>نظریه </a:t>
            </a:r>
            <a:r>
              <a:rPr lang="fa-IR" sz="5400" dirty="0">
                <a:solidFill>
                  <a:srgbClr val="FF0000"/>
                </a:solidFill>
                <a:cs typeface="B Koodak" panose="00000700000000000000" pitchFamily="2" charset="-78"/>
              </a:rPr>
              <a:t>های معاصر </a:t>
            </a:r>
            <a:endParaRPr lang="fa-IR" sz="5400" dirty="0" smtClean="0">
              <a:solidFill>
                <a:srgbClr val="FF0000"/>
              </a:solidFill>
              <a:cs typeface="B Koodak" panose="00000700000000000000" pitchFamily="2" charset="-78"/>
            </a:endParaRPr>
          </a:p>
          <a:p>
            <a:pPr algn="r" rtl="1">
              <a:buFontTx/>
              <a:buChar char="-"/>
            </a:pPr>
            <a:r>
              <a:rPr lang="fa-IR" sz="5400" dirty="0" smtClean="0">
                <a:cs typeface="B Koodak" panose="00000700000000000000" pitchFamily="2" charset="-78"/>
              </a:rPr>
              <a:t>روان تحلیلی ـ تحلیلی یونگ ـ شناختی رفتاری ـ آدلری ـ کودک محور</a:t>
            </a:r>
          </a:p>
          <a:p>
            <a:pPr algn="r" rtl="1">
              <a:buNone/>
            </a:pPr>
            <a:endParaRPr lang="fa-IR" sz="5400" dirty="0" smtClean="0">
              <a:solidFill>
                <a:srgbClr val="FF0000"/>
              </a:solidFill>
              <a:cs typeface="B Koodak" panose="00000700000000000000" pitchFamily="2" charset="-78"/>
            </a:endParaRPr>
          </a:p>
          <a:p>
            <a:pPr algn="r" rtl="1">
              <a:buNone/>
            </a:pPr>
            <a:r>
              <a:rPr lang="fa-IR" sz="5400" dirty="0" smtClean="0">
                <a:solidFill>
                  <a:srgbClr val="FF0000"/>
                </a:solidFill>
                <a:cs typeface="B Koodak" panose="00000700000000000000" pitchFamily="2" charset="-78"/>
              </a:rPr>
              <a:t>-نظریه های خاص</a:t>
            </a:r>
          </a:p>
          <a:p>
            <a:pPr algn="r" rtl="1">
              <a:buNone/>
            </a:pPr>
            <a:r>
              <a:rPr lang="fa-IR" sz="5400" dirty="0" smtClean="0">
                <a:cs typeface="B Koodak" panose="00000700000000000000" pitchFamily="2" charset="-78"/>
              </a:rPr>
              <a:t>ولی فرزندی ـ تراپلی ـ گروهی ساختاربندی شده ـ رشدی ـ مشارکتی ـ تجویزی </a:t>
            </a:r>
          </a:p>
          <a:p>
            <a:pPr algn="r" rtl="1">
              <a:buNone/>
            </a:pPr>
            <a:endParaRPr lang="en-US" sz="54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5410200" cy="1371600"/>
          </a:xfrm>
        </p:spPr>
        <p:txBody>
          <a:bodyPr/>
          <a:lstStyle/>
          <a:p>
            <a:pPr algn="ctr" rtl="1"/>
            <a:r>
              <a:rPr lang="fa-IR" dirty="0" smtClean="0">
                <a:cs typeface="B Titr" panose="00000700000000000000" pitchFamily="2" charset="-78"/>
              </a:rPr>
              <a:t>مراحل بازی درمانی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295400"/>
            <a:ext cx="7620000" cy="51054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1ـ برقراری ارتباط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 </a:t>
            </a:r>
            <a:r>
              <a:rPr lang="fa-IR" sz="3600" dirty="0" smtClean="0">
                <a:cs typeface="B Koodak" panose="00000700000000000000" pitchFamily="2" charset="-78"/>
              </a:rPr>
              <a:t>از طریق تشویق و تایید تلاشهای کودک در بازیهای انتخابی به همراه تعیین مشکل و انتخاب راهبرد مناسب درمانی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2 ـ کاوش </a:t>
            </a:r>
            <a:r>
              <a:rPr lang="fa-IR" sz="3600" dirty="0" smtClean="0">
                <a:cs typeface="B Koodak" panose="00000700000000000000" pitchFamily="2" charset="-78"/>
              </a:rPr>
              <a:t>یعنی همدلی عمیق مشاور جهت جلب اعتماد کودک و فراهم آوردن فرصتی برای او تا به کشف احساسات خود بپردازد.</a:t>
            </a:r>
          </a:p>
        </p:txBody>
      </p:sp>
    </p:spTree>
    <p:extLst>
      <p:ext uri="{BB962C8B-B14F-4D97-AF65-F5344CB8AC3E}">
        <p14:creationId xmlns:p14="http://schemas.microsoft.com/office/powerpoint/2010/main" val="35244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762000"/>
            <a:ext cx="8001000" cy="54864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3 ـ گسترش آگاهی </a:t>
            </a:r>
            <a:r>
              <a:rPr lang="fa-IR" sz="3600" dirty="0" smtClean="0">
                <a:cs typeface="B Koodak" panose="00000700000000000000" pitchFamily="2" charset="-78"/>
              </a:rPr>
              <a:t>یعنی افزایش آگاهی کودکان نسبت به تعاملات خودشان با درمانگر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4 ـ استقلال </a:t>
            </a:r>
            <a:r>
              <a:rPr lang="fa-IR" sz="3600" dirty="0" smtClean="0">
                <a:cs typeface="B Koodak" panose="00000700000000000000" pitchFamily="2" charset="-78"/>
              </a:rPr>
              <a:t>یعنی پذیرش مسئولیت توسط کودکان و طرح انتخابها ، احساسات و امیال به طور آزادانه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0000"/>
                </a:solidFill>
                <a:cs typeface="B Koodak" panose="00000700000000000000" pitchFamily="2" charset="-78"/>
              </a:rPr>
              <a:t>5 ـ ارزیابی و خاتمه </a:t>
            </a:r>
            <a:r>
              <a:rPr lang="fa-IR" sz="3600" dirty="0" smtClean="0">
                <a:cs typeface="B Koodak" panose="00000700000000000000" pitchFamily="2" charset="-78"/>
              </a:rPr>
              <a:t>به معنی تعیین میزان رسیدن به اهداف و کمک به کودکان برای ترک اتاق بازی</a:t>
            </a:r>
          </a:p>
        </p:txBody>
      </p:sp>
    </p:spTree>
    <p:extLst>
      <p:ext uri="{BB962C8B-B14F-4D97-AF65-F5344CB8AC3E}">
        <p14:creationId xmlns:p14="http://schemas.microsoft.com/office/powerpoint/2010/main" val="787707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روش های بازی درمانی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600202"/>
            <a:ext cx="7543800" cy="5257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Titr" pitchFamily="2" charset="-78"/>
              </a:rPr>
              <a:t>روش غیر مستقیم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      مسئولیت اداره جلسه به کودک محول می شود و مشاور فقط به بررسی اعمال و حرکات او می پردازد.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8055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روش های بازی درمانی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600202"/>
            <a:ext cx="7543800" cy="5257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Titr" pitchFamily="2" charset="-78"/>
              </a:rPr>
              <a:t>روش مستقیم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      مسئولیت  جلسه به عهده مشاور است و از کودک می خواهد تا مشکلاتش را از طریق بازی با وسایل مطرح کند 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9974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4102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روش های بازی درمانی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295402"/>
            <a:ext cx="7543800" cy="5257799"/>
          </a:xfrm>
        </p:spPr>
        <p:txBody>
          <a:bodyPr>
            <a:normAutofit fontScale="92500" lnSpcReduction="1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Titr" pitchFamily="2" charset="-78"/>
              </a:rPr>
              <a:t>روش انتخابی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      پس از اینکه کودک بازی با وسایل را آغاز کرد مشاور به دقت اعمال و رفتار او را مشاهده می کند و بنا به اقتضا در مواردی به بازی کودک جهت می دهد و پس از شناخت مشکل ، راهکارهای مناسب ارائه می دهد.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3836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152400"/>
            <a:ext cx="3886199" cy="1143000"/>
          </a:xfrm>
        </p:spPr>
        <p:txBody>
          <a:bodyPr/>
          <a:lstStyle/>
          <a:p>
            <a:r>
              <a:rPr lang="fa-IR" dirty="0" smtClean="0"/>
              <a:t>چرا بازی درمانی</a:t>
            </a:r>
            <a:endParaRPr lang="en-US" dirty="0"/>
          </a:p>
        </p:txBody>
      </p:sp>
      <p:pic>
        <p:nvPicPr>
          <p:cNvPr id="4" name="Content Placeholder 3" descr="C:\Users\User\Pictures\426px-Sigmund_Freud_LIF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471395" cy="34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5366" y="2286000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b="1" dirty="0">
                <a:latin typeface="Arial" pitchFamily="34" charset="0"/>
                <a:cs typeface="B Nazanin" pitchFamily="2" charset="-78"/>
              </a:rPr>
              <a:t>معتقد بود كه اختلالهای </a:t>
            </a:r>
            <a:r>
              <a:rPr lang="fa-IR" b="1" dirty="0" smtClean="0">
                <a:latin typeface="Arial" pitchFamily="34" charset="0"/>
                <a:cs typeface="B Nazanin" pitchFamily="2" charset="-78"/>
              </a:rPr>
              <a:t>روان رنجوری </a:t>
            </a:r>
            <a:r>
              <a:rPr lang="fa-IR" b="1" dirty="0">
                <a:latin typeface="Arial" pitchFamily="34" charset="0"/>
                <a:cs typeface="B Nazanin" pitchFamily="2" charset="-78"/>
              </a:rPr>
              <a:t>كه بیمارانش از </a:t>
            </a:r>
            <a:r>
              <a:rPr lang="fa-IR" b="1" dirty="0" smtClean="0">
                <a:latin typeface="Arial" pitchFamily="34" charset="0"/>
                <a:cs typeface="B Nazanin" pitchFamily="2" charset="-78"/>
              </a:rPr>
              <a:t>خودنشان </a:t>
            </a:r>
            <a:r>
              <a:rPr lang="fa-IR" b="1" dirty="0">
                <a:latin typeface="Arial" pitchFamily="34" charset="0"/>
                <a:cs typeface="B Nazanin" pitchFamily="2" charset="-78"/>
              </a:rPr>
              <a:t>میدادند از تجارب دوره كودكی آنها سرچشمه گرفته است.</a:t>
            </a:r>
          </a:p>
          <a:p>
            <a:pPr algn="r"/>
            <a:endParaRPr lang="fa-IR" b="1" dirty="0">
              <a:latin typeface="Arial" pitchFamily="34" charset="0"/>
              <a:cs typeface="B Nazanin" pitchFamily="2" charset="-78"/>
            </a:endParaRPr>
          </a:p>
          <a:p>
            <a:pPr algn="r"/>
            <a:r>
              <a:rPr lang="fa-IR" b="1" dirty="0">
                <a:latin typeface="Arial" pitchFamily="34" charset="0"/>
                <a:cs typeface="B Nazanin" pitchFamily="2" charset="-78"/>
              </a:rPr>
              <a:t> او تجربیات كودكی را به قدری مهم میدانست كه گفت، شخصیت فرد بزرگسال در پنج سالگی به طور محكم شكل میگیرد و متبلور می</a:t>
            </a:r>
            <a:r>
              <a:rPr lang="en-US" b="1" dirty="0">
                <a:latin typeface="Arial" pitchFamily="34" charset="0"/>
                <a:cs typeface="B Nazanin" pitchFamily="2" charset="-78"/>
              </a:rPr>
              <a:t> </a:t>
            </a:r>
            <a:r>
              <a:rPr lang="fa-IR" b="1" dirty="0">
                <a:latin typeface="Arial" pitchFamily="34" charset="0"/>
                <a:cs typeface="B Nazanin" pitchFamily="2" charset="-78"/>
              </a:rPr>
              <a:t>شود.</a:t>
            </a:r>
          </a:p>
          <a:p>
            <a:pPr algn="r"/>
            <a:endParaRPr lang="fa-IR" b="1" dirty="0">
              <a:latin typeface="Arial" pitchFamily="34" charset="0"/>
              <a:cs typeface="B Nazanin" pitchFamily="2" charset="-78"/>
            </a:endParaRPr>
          </a:p>
          <a:p>
            <a:pPr algn="r"/>
            <a:r>
              <a:rPr lang="fa-IR" b="1" dirty="0">
                <a:latin typeface="Arial" pitchFamily="34" charset="0"/>
                <a:cs typeface="B Nazanin" pitchFamily="2" charset="-78"/>
              </a:rPr>
              <a:t> آنچه وی را متقاعد ساخت كه این سالهای نخستین با</a:t>
            </a:r>
            <a:r>
              <a:rPr lang="en-US" b="1" dirty="0">
                <a:latin typeface="Arial" pitchFamily="34" charset="0"/>
                <a:cs typeface="B Nazanin" pitchFamily="2" charset="-78"/>
              </a:rPr>
              <a:t> </a:t>
            </a:r>
            <a:r>
              <a:rPr lang="fa-IR" b="1" dirty="0">
                <a:latin typeface="Arial" pitchFamily="34" charset="0"/>
                <a:cs typeface="B Nazanin" pitchFamily="2" charset="-78"/>
              </a:rPr>
              <a:t>اهمیت هستند، خاطرات كودكی خود او و خاطراتی كه توسط بیماران بزرگسال او فاش می</a:t>
            </a:r>
            <a:r>
              <a:rPr lang="en-US" b="1" dirty="0">
                <a:latin typeface="Arial" pitchFamily="34" charset="0"/>
                <a:cs typeface="B Nazanin" pitchFamily="2" charset="-78"/>
              </a:rPr>
              <a:t> </a:t>
            </a:r>
            <a:r>
              <a:rPr lang="fa-IR" b="1" dirty="0">
                <a:latin typeface="Arial" pitchFamily="34" charset="0"/>
                <a:cs typeface="B Nazanin" pitchFamily="2" charset="-78"/>
              </a:rPr>
              <a:t>شدند بود</a:t>
            </a:r>
            <a:r>
              <a:rPr lang="en-US" b="1" dirty="0">
                <a:latin typeface="Arial" pitchFamily="34" charset="0"/>
                <a:cs typeface="B Nazani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1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-76200"/>
            <a:ext cx="8305800" cy="2362200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اجرای جلسات بازی درمانی</a:t>
            </a:r>
            <a:b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</a:b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 به دو صورت است: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219200" y="1905001"/>
            <a:ext cx="7543800" cy="5257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Titr" pitchFamily="2" charset="-78"/>
              </a:rPr>
              <a:t>فردی و گروهی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در روش فردی درمانگر فقط با یک کودک کار می کند که با نظر درمانگر مقدمه ای برای حضور کودک در جلسات گروهی است.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5239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66800" y="838202"/>
            <a:ext cx="7543800" cy="5257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Titr" pitchFamily="2" charset="-78"/>
              </a:rPr>
              <a:t>اجرای گروهی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   درمان گروهی به دلیل حضور چند کودک در اتاق موجب کاهش تنش کودکان و واکنش طبیعی آنان نسبت به خود و درمانگر می شود. 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070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2"/>
            <a:ext cx="8153400" cy="5638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Titr" pitchFamily="2" charset="-78"/>
              </a:rPr>
              <a:t>اصول بازی درمانی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1 . کودک باید مورد پذیرش بی قید و شرط قرار گیردو با او رابطه مناسب برقرار شود.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2 . کودک باید آزاد گذاشته شود تا به میل خود آن طور که می خواهد بازی کند.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51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2"/>
            <a:ext cx="8153400" cy="5638799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3 . اتاق بازی باید مناسب و آرام باشد و کودک به همکاری و مشارکت تشویق شود.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4 . کودک به دلیل اشتباهاتش هیچ گاه شماتت و سرزنش نشود 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5 . قوانین ممکن باید تا حد ممکن ساده و قابل درک باشد و کودک بتواند آنها را اجرا کند.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88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2"/>
            <a:ext cx="8153400" cy="5638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6 . محدودیت های تعیین شده برای کودک به حداقل ممکن کاهش یابد 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7 . به گفتار و احساسات کودک ضمن بازی توجه شود 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8 . زمان بازی با سن کودک متناسب باشد.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1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2"/>
            <a:ext cx="8153400" cy="5638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9 . به کودک اجازه برون ریزی هیجانات و عواطف داده شود 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10 . مشاور به اعمال و گفتار کودک جهت ندهد و فقط در صورت تقاضای کودک به او یاری رساند.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1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51054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11 . مشاور به هیچ وجه در درمان کودک شتاب نکند زیرا درمان به تدریج انجام می گیرد.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12 . مشاور از سکوت در برابر سوالات و تردیدهای کودک بپرهیزد.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1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00800" cy="914400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 smtClean="0">
                <a:solidFill>
                  <a:srgbClr val="0000FF"/>
                </a:solidFill>
                <a:cs typeface="B Titr" panose="00000700000000000000" pitchFamily="2" charset="-78"/>
              </a:rPr>
              <a:t>ویژگی های اتاق بازی درمانی</a:t>
            </a:r>
            <a:endParaRPr lang="en-US" sz="4400" dirty="0">
              <a:solidFill>
                <a:srgbClr val="0000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 descr="اتاق-کودک-no1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7772400" cy="4572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304800"/>
            <a:ext cx="8305800" cy="6172200"/>
          </a:xfrm>
        </p:spPr>
        <p:txBody>
          <a:bodyPr>
            <a:noAutofit/>
          </a:bodyPr>
          <a:lstStyle/>
          <a:p>
            <a:pPr algn="r" rtl="1">
              <a:buNone/>
            </a:pPr>
            <a:r>
              <a:rPr lang="fa-IR" sz="4000" dirty="0">
                <a:cs typeface="B Koodak" panose="00000700000000000000" pitchFamily="2" charset="-78"/>
              </a:rPr>
              <a:t>-نسبتاً بزرگ باشد </a:t>
            </a:r>
            <a:r>
              <a:rPr lang="fa-IR" sz="4000" dirty="0" smtClean="0">
                <a:cs typeface="B Koodak" panose="00000700000000000000" pitchFamily="2" charset="-78"/>
              </a:rPr>
              <a:t>.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-ضد صدا باشد.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-نور و دمای مناسب داشته باشد.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-دارای حداقل یک پنجره باشد.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-وجود سینک(لگن دستشویی)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-کف اتاق پوشش نرم داشته باشد.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-وجود آینه یکطرفه در صورت امکان .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-وجود دوربین فیلمبرداری در صورت امکان.</a:t>
            </a:r>
            <a:endParaRPr lang="en-US" sz="40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52400"/>
            <a:ext cx="8610600" cy="6324600"/>
          </a:xfrm>
        </p:spPr>
        <p:txBody>
          <a:bodyPr>
            <a:noAutofit/>
          </a:bodyPr>
          <a:lstStyle/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-دارای دیوارهای صاف و قابل شستشو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-دارای اسباب بازیهای مورد نیاز و تجهیزات کافی:</a:t>
            </a:r>
          </a:p>
          <a:p>
            <a:pPr algn="r" rtl="1"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   </a:t>
            </a:r>
            <a:r>
              <a:rPr lang="fa-IR" sz="4000" dirty="0" smtClean="0">
                <a:solidFill>
                  <a:srgbClr val="0000FF"/>
                </a:solidFill>
                <a:cs typeface="B Koodak" panose="00000700000000000000" pitchFamily="2" charset="-78"/>
              </a:rPr>
              <a:t>وسایل آشپزخانه اسباب بازی ، خانه و خانواده عروسکی ، وسایل نقلیه اسباب بازی ، حیوانات مزرعه و باغ وحش ، مجسمه های کوچک ، جعبه رنگ ، قلم ، مداد رنگی ، چسب ، قیچی ، مقوا ، تخته و گچ ، جعبه های شن و ماسه ، قطعات کوچک خانه سازی و ...</a:t>
            </a:r>
          </a:p>
        </p:txBody>
      </p:sp>
    </p:spTree>
    <p:extLst>
      <p:ext uri="{BB962C8B-B14F-4D97-AF65-F5344CB8AC3E}">
        <p14:creationId xmlns:p14="http://schemas.microsoft.com/office/powerpoint/2010/main" val="27211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7169" y="1524000"/>
            <a:ext cx="8229600" cy="4825069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50000"/>
              </a:lnSpc>
            </a:pPr>
            <a:r>
              <a:rPr lang="fa-IR" sz="2800" b="1" dirty="0" smtClean="0">
                <a:cs typeface="B Nazanin" pitchFamily="2" charset="-78"/>
              </a:rPr>
              <a:t>کودک رشد میکند اما بالغ نمی شود.</a:t>
            </a:r>
          </a:p>
          <a:p>
            <a:pPr algn="r">
              <a:lnSpc>
                <a:spcPct val="150000"/>
              </a:lnSpc>
            </a:pPr>
            <a:r>
              <a:rPr lang="fa-IR" sz="2800" b="1" dirty="0" smtClean="0">
                <a:cs typeface="B Nazanin" pitchFamily="2" charset="-78"/>
              </a:rPr>
              <a:t>با خود عاریتی (قرض گرفته شده از والدین ) زندگی </a:t>
            </a:r>
            <a:r>
              <a:rPr lang="fa-IR" sz="2800" b="1" dirty="0">
                <a:cs typeface="B Nazanin" pitchFamily="2" charset="-78"/>
              </a:rPr>
              <a:t>میکند</a:t>
            </a:r>
            <a:endParaRPr lang="fa-IR" sz="2800" b="1" dirty="0" smtClean="0">
              <a:cs typeface="B Nazanin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sz="2800" b="1" dirty="0" smtClean="0">
                <a:cs typeface="B Nazanin" pitchFamily="2" charset="-78"/>
              </a:rPr>
              <a:t>از احساسات وآرزوهایی که دارد بی </a:t>
            </a:r>
            <a:r>
              <a:rPr lang="fa-IR" sz="2800" b="1" dirty="0">
                <a:cs typeface="B Nazanin" pitchFamily="2" charset="-78"/>
              </a:rPr>
              <a:t>خبراست.</a:t>
            </a:r>
            <a:endParaRPr lang="fa-IR" sz="2800" b="1" dirty="0" smtClean="0">
              <a:cs typeface="B Nazanin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sz="2800" b="1" dirty="0" smtClean="0">
                <a:cs typeface="B Nazanin" pitchFamily="2" charset="-78"/>
              </a:rPr>
              <a:t>از مهارتهای اجتماعی اولیه برخوردار نیست.</a:t>
            </a:r>
          </a:p>
          <a:p>
            <a:pPr algn="r">
              <a:lnSpc>
                <a:spcPct val="150000"/>
              </a:lnSpc>
            </a:pPr>
            <a:r>
              <a:rPr lang="fa-IR" sz="2800" b="1" dirty="0" smtClean="0">
                <a:cs typeface="B Nazanin" pitchFamily="2" charset="-78"/>
              </a:rPr>
              <a:t>ترس از شکست خوردن وخطا کردن- اختلال شناختی وعدم بلوغ عقلی از جمله جنبه های منفی حمایت بیش از</a:t>
            </a:r>
            <a:r>
              <a:rPr lang="en-US" sz="2800" b="1" dirty="0" smtClean="0">
                <a:cs typeface="B Nazanin" pitchFamily="2" charset="-78"/>
              </a:rPr>
              <a:t> </a:t>
            </a:r>
            <a:r>
              <a:rPr lang="fa-IR" sz="2800" b="1" dirty="0" smtClean="0">
                <a:cs typeface="B Nazanin" pitchFamily="2" charset="-78"/>
              </a:rPr>
              <a:t>اندازه </a:t>
            </a:r>
            <a:r>
              <a:rPr lang="en-US" sz="2800" b="1" dirty="0" smtClean="0">
                <a:cs typeface="B Nazanin" pitchFamily="2" charset="-78"/>
              </a:rPr>
              <a:t> </a:t>
            </a:r>
            <a:r>
              <a:rPr lang="fa-IR" sz="2800" b="1" dirty="0" smtClean="0">
                <a:cs typeface="B Nazanin" pitchFamily="2" charset="-78"/>
              </a:rPr>
              <a:t>از کودک است. </a:t>
            </a:r>
            <a:endParaRPr lang="fa-IR" sz="2800" b="1" dirty="0"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7800" y="381000"/>
            <a:ext cx="3243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4000" b="1" dirty="0">
                <a:solidFill>
                  <a:srgbClr val="FF0000"/>
                </a:solidFill>
              </a:rPr>
              <a:t>چرا بازی درمانی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096000" cy="106680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تعیین محدودیت در بازی درمانی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62000" y="1447802"/>
            <a:ext cx="7543800" cy="5257799"/>
          </a:xfrm>
        </p:spPr>
        <p:txBody>
          <a:bodyPr>
            <a:normAutofit fontScale="92500" lnSpcReduction="1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دو فایده دارد :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1 . رابطه درمانی را حفظ می کند و فرصت هایی برای یادگیری مسئولیت پذیری و خود کنترلی به وجود می آورد.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2 . احساس امنیت عاطفی را در کودک و درمانگر تقویت می کند .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53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781800" cy="106680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برخی از محدودیت ها در  بازی درمانی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62000" y="1447802"/>
            <a:ext cx="7543800" cy="5257799"/>
          </a:xfrm>
        </p:spPr>
        <p:txBody>
          <a:bodyPr>
            <a:normAutofit fontScale="77500" lnSpcReduction="20000"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1 . بیرون نبردن اسباب بازیها از اتاق بازی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2 . ترک نکردن اتاق بازی به دلخواه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3 . نریختن مقداری زیادی آب در جعبه شن یا نربختن آب در اتاق 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4 . رنگ نکردن و نگذاشتن علامت روی در ودیوار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4000" dirty="0" smtClean="0">
                <a:cs typeface="B Koodak" panose="00000700000000000000" pitchFamily="2" charset="-78"/>
              </a:rPr>
              <a:t>5 . حفظ حرمت کلامی در اتاق بازی و نزدن درمانگر</a:t>
            </a:r>
          </a:p>
          <a:p>
            <a:pPr algn="r" rtl="1">
              <a:buNone/>
            </a:pPr>
            <a:endParaRPr lang="en-US" sz="4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78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3733800" cy="5715000"/>
          </a:xfrm>
        </p:spPr>
        <p:txBody>
          <a:bodyPr>
            <a:normAutofit/>
          </a:bodyPr>
          <a:lstStyle/>
          <a:p>
            <a:pPr algn="ctr" rtl="1">
              <a:lnSpc>
                <a:spcPct val="150000"/>
              </a:lnSpc>
            </a:pPr>
            <a:r>
              <a:rPr lang="fa-IR" sz="4800" dirty="0" smtClean="0">
                <a:solidFill>
                  <a:srgbClr val="C00000"/>
                </a:solidFill>
                <a:cs typeface="B Titr" panose="00000700000000000000" pitchFamily="2" charset="-78"/>
              </a:rPr>
              <a:t>هدف درمانگر از انتخاب وسایل بازی و نوع بازی</a:t>
            </a:r>
            <a:endParaRPr lang="en-US" sz="4800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3400" y="228601"/>
            <a:ext cx="3657600" cy="5714999"/>
          </a:xfrm>
        </p:spPr>
        <p:txBody>
          <a:bodyPr>
            <a:normAutofit/>
          </a:bodyPr>
          <a:lstStyle/>
          <a:p>
            <a:pPr algn="r" rtl="1">
              <a:buNone/>
            </a:pPr>
            <a:endParaRPr lang="fa-IR" sz="5400" dirty="0" smtClean="0">
              <a:cs typeface="B Koodak" panose="00000700000000000000" pitchFamily="2" charset="-78"/>
            </a:endParaRPr>
          </a:p>
          <a:p>
            <a:pPr algn="r" rtl="1">
              <a:buNone/>
            </a:pPr>
            <a:r>
              <a:rPr lang="fa-IR" sz="5400" dirty="0" smtClean="0">
                <a:solidFill>
                  <a:srgbClr val="0000FF"/>
                </a:solidFill>
                <a:cs typeface="B Koodak" panose="00000700000000000000" pitchFamily="2" charset="-78"/>
              </a:rPr>
              <a:t>1- تشخیص</a:t>
            </a:r>
          </a:p>
          <a:p>
            <a:pPr algn="r" rtl="1">
              <a:buNone/>
            </a:pPr>
            <a:endParaRPr lang="fa-IR" sz="1800" dirty="0" smtClean="0">
              <a:solidFill>
                <a:srgbClr val="0000FF"/>
              </a:solidFill>
              <a:cs typeface="B Koodak" panose="00000700000000000000" pitchFamily="2" charset="-78"/>
            </a:endParaRPr>
          </a:p>
          <a:p>
            <a:pPr algn="r" rtl="1">
              <a:buNone/>
            </a:pPr>
            <a:r>
              <a:rPr lang="fa-IR" sz="5400" dirty="0" smtClean="0">
                <a:solidFill>
                  <a:srgbClr val="0000FF"/>
                </a:solidFill>
                <a:cs typeface="B Koodak" panose="00000700000000000000" pitchFamily="2" charset="-78"/>
              </a:rPr>
              <a:t>2- درمان</a:t>
            </a:r>
            <a:endParaRPr lang="en-US" sz="5400" dirty="0">
              <a:solidFill>
                <a:srgbClr val="0000FF"/>
              </a:solidFill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553200" cy="1371600"/>
          </a:xfrm>
        </p:spPr>
        <p:txBody>
          <a:bodyPr/>
          <a:lstStyle/>
          <a:p>
            <a:pPr algn="ctr" rtl="1"/>
            <a:r>
              <a:rPr lang="fa-IR" dirty="0" smtClean="0">
                <a:cs typeface="B Titr" panose="00000700000000000000" pitchFamily="2" charset="-78"/>
              </a:rPr>
              <a:t>استفاده از حیوانات کوچک اسباب بازی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 descr="80-139679159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990600" y="2438400"/>
            <a:ext cx="7086600" cy="3886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848600" cy="1219200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 smtClean="0">
                <a:solidFill>
                  <a:srgbClr val="0000FF"/>
                </a:solidFill>
                <a:cs typeface="B Titr" panose="00000700000000000000" pitchFamily="2" charset="-78"/>
              </a:rPr>
              <a:t>اهداف استفاده از حیوانات کوچک اسباب بازی</a:t>
            </a:r>
            <a:endParaRPr lang="en-US" sz="3600" dirty="0">
              <a:solidFill>
                <a:srgbClr val="0000FF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524001"/>
            <a:ext cx="7772400" cy="4495799"/>
          </a:xfrm>
        </p:spPr>
        <p:txBody>
          <a:bodyPr>
            <a:noAutofit/>
          </a:bodyPr>
          <a:lstStyle/>
          <a:p>
            <a:pPr algn="r" rtl="1"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قادر ساختن کودک برای داستان گویی</a:t>
            </a:r>
          </a:p>
          <a:p>
            <a:pPr algn="r" rtl="1"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کشف روابط گذشته، حال و آینده با دیگران</a:t>
            </a:r>
          </a:p>
          <a:p>
            <a:pPr algn="r" rtl="1">
              <a:buNone/>
            </a:pPr>
            <a:r>
              <a:rPr lang="fa-IR" sz="3200" dirty="0" smtClean="0">
                <a:cs typeface="B Koodak" panose="00000700000000000000" pitchFamily="2" charset="-78"/>
              </a:rPr>
              <a:t>دستیابی به درکی کامل تر در مورد موقعیتش در خانواده</a:t>
            </a:r>
          </a:p>
          <a:p>
            <a:pPr algn="r" rtl="1"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کشف ترس های مربوط به روابط آتی اش</a:t>
            </a:r>
          </a:p>
          <a:p>
            <a:pPr algn="r" rtl="1"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خیال پردازی در مورد روابط احتمالیش در آینده</a:t>
            </a:r>
          </a:p>
          <a:p>
            <a:pPr algn="r" rtl="1"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کشف راه حل های احتمالی برای مشکلات ارتباطی</a:t>
            </a:r>
            <a:endParaRPr lang="en-US" sz="36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512511" cy="1143000"/>
          </a:xfrm>
        </p:spPr>
        <p:txBody>
          <a:bodyPr/>
          <a:lstStyle/>
          <a:p>
            <a:pPr algn="ctr"/>
            <a:r>
              <a:rPr lang="fa-IR" dirty="0" smtClean="0"/>
              <a:t>عروسک بازی در کودکان</a:t>
            </a:r>
            <a:endParaRPr lang="fa-IR" dirty="0"/>
          </a:p>
        </p:txBody>
      </p:sp>
      <p:pic>
        <p:nvPicPr>
          <p:cNvPr id="1026" name="Picture 2" descr="C:\Users\User\Pictures\ea82697ed9755e975f3c7d735db2070c_M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330558" cy="47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3800" y="1305341"/>
            <a:ext cx="5029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عروسک، از دیرباز، یکی از مهم ترین اسباب بازی های کودکان بوده است</a:t>
            </a:r>
          </a:p>
          <a:p>
            <a:pPr algn="r">
              <a:lnSpc>
                <a:spcPct val="150000"/>
              </a:lnSpc>
            </a:pPr>
            <a:endParaRPr lang="fa-IR" b="1" dirty="0">
              <a:cs typeface="B Nazanin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به دختران و پسران کوچک حس آرامش و امنیت می دهند و استرس آنان را کاهش می دهند. </a:t>
            </a:r>
          </a:p>
          <a:p>
            <a:pPr algn="r">
              <a:lnSpc>
                <a:spcPct val="150000"/>
              </a:lnSpc>
            </a:pPr>
            <a:endParaRPr lang="fa-IR" b="1" dirty="0">
              <a:cs typeface="B Nazanin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b="1" dirty="0">
                <a:cs typeface="B Nazanin" pitchFamily="2" charset="-78"/>
              </a:rPr>
              <a:t>چرا که کودک مشکلاتی را که در زندگی با آن ها مواجه شده است و یا اتفاقاتی را که نتوانسته به درستی درک کند، در غالب بازی نمایشی با عروسکش بازسازی می کند و سعی می کند در محیطی امن آن را حل و فصل نماید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191000" y="1447800"/>
            <a:ext cx="4038600" cy="2328862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a-IR" b="1" dirty="0" smtClean="0">
                <a:cs typeface="B Nazanin" pitchFamily="2" charset="-78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4" y="2537921"/>
            <a:ext cx="9011957" cy="313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Pictures\ea82697ed9755e975f3c7d735db2070c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"/>
            <a:ext cx="1654158" cy="20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914215"/>
            <a:ext cx="45304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u="sng" dirty="0">
                <a:solidFill>
                  <a:srgbClr val="FF0000"/>
                </a:solidFill>
              </a:rPr>
              <a:t>عروسک بازی در کودکان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5669541"/>
            <a:ext cx="8754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b="1" dirty="0">
                <a:solidFill>
                  <a:srgbClr val="FF0000"/>
                </a:solidFill>
                <a:cs typeface="B Nazanin" pitchFamily="2" charset="-78"/>
              </a:rPr>
              <a:t>همچنین عروسک ها به کودکان کمک می کنند تا در مورد آینده خود تصمیم بگیرند بر فرض با دادن نقش معلمی به عروسک و بازی کردن با آن و تجربه شغل معلمی در محیطی امن.</a:t>
            </a:r>
          </a:p>
        </p:txBody>
      </p:sp>
    </p:spTree>
    <p:extLst>
      <p:ext uri="{BB962C8B-B14F-4D97-AF65-F5344CB8AC3E}">
        <p14:creationId xmlns:p14="http://schemas.microsoft.com/office/powerpoint/2010/main" val="22637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85800"/>
            <a:ext cx="5791200" cy="3810000"/>
          </a:xfrm>
        </p:spPr>
        <p:txBody>
          <a:bodyPr>
            <a:normAutofit/>
          </a:bodyPr>
          <a:lstStyle/>
          <a:p>
            <a:pPr algn="ctr" rtl="1"/>
            <a:r>
              <a:rPr lang="fa-IR" sz="8800" dirty="0" smtClean="0">
                <a:cs typeface="B Titr" panose="00000700000000000000" pitchFamily="2" charset="-78"/>
              </a:rPr>
              <a:t>جعبه شن</a:t>
            </a:r>
            <a:endParaRPr lang="en-US" sz="88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 descr="99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81000" y="2971800"/>
            <a:ext cx="8229600" cy="33528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1" y="381000"/>
            <a:ext cx="3576639" cy="6248400"/>
          </a:xfrm>
        </p:spPr>
      </p:pic>
      <p:pic>
        <p:nvPicPr>
          <p:cNvPr id="8" name="Content Placeholder 7" descr="image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810000" y="381000"/>
            <a:ext cx="5181600" cy="6172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58000" cy="1371600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 smtClean="0">
                <a:solidFill>
                  <a:srgbClr val="0000FF"/>
                </a:solidFill>
                <a:cs typeface="B Titr" panose="00000700000000000000" pitchFamily="2" charset="-78"/>
              </a:rPr>
              <a:t>اهداف کار با جعبه شن</a:t>
            </a:r>
            <a:endParaRPr lang="en-US" sz="4400" dirty="0">
              <a:solidFill>
                <a:srgbClr val="0000FF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838200"/>
            <a:ext cx="8839200" cy="60198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●کشف وقایع خاص در گذشته ، حال و آینده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●کشف موضوعات و مباحث مرتبط با این وقایع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●نمایش چیزهایی که برای کودک قابل پذیرش نیستند یا نبودند.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●دستیابی به یک درک شناختی از عناصر اصلی حوادث و وقایع پیش آمده در زندگیش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●یکجا آوردن موضوعات متضاد با هم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●ایجاد تغییر در داستانش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●تجربه احساسات قدرت از طریق تظاهرات جسمی و فیزیکی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●کسب تسلط بر روی وقایع و موضوعات گذشته و حال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●پیدا کردن راه حل در مورد موضوعات از طریق افزایش آگاهی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43000"/>
          </a:xfrm>
        </p:spPr>
        <p:txBody>
          <a:bodyPr/>
          <a:lstStyle/>
          <a:p>
            <a:pPr algn="ctr"/>
            <a:r>
              <a:rPr lang="fa-IR" dirty="0" smtClean="0"/>
              <a:t>بازی تفکر کودک است </a:t>
            </a:r>
            <a:endParaRPr lang="fa-IR" dirty="0"/>
          </a:p>
        </p:txBody>
      </p:sp>
      <p:pic>
        <p:nvPicPr>
          <p:cNvPr id="9218" name="Picture 2" descr="C:\Users\User\Desktop\New folder (2)\20150709_12133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752600"/>
            <a:ext cx="6578599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5497" y="5820104"/>
            <a:ext cx="838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400" b="1" dirty="0" smtClean="0">
                <a:cs typeface="B Nazanin" pitchFamily="2" charset="-78"/>
              </a:rPr>
              <a:t>بازی </a:t>
            </a:r>
            <a:r>
              <a:rPr lang="fa-IR" sz="2400" b="1" dirty="0">
                <a:cs typeface="B Nazanin" pitchFamily="2" charset="-78"/>
              </a:rPr>
              <a:t>نوعی رفتار ووسیله ای برای بیان خواسته های درونی کودک است</a:t>
            </a:r>
            <a:r>
              <a:rPr lang="fa-IR" b="1" dirty="0">
                <a:cs typeface="B Nazani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47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ctr" rtl="1"/>
            <a:r>
              <a:rPr lang="fa-IR" sz="5400" dirty="0" smtClean="0">
                <a:cs typeface="B Titr" panose="00000700000000000000" pitchFamily="2" charset="-78"/>
              </a:rPr>
              <a:t>سفر خیالی</a:t>
            </a:r>
            <a:endParaRPr lang="en-US" sz="54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 descr="images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828800"/>
            <a:ext cx="6477000" cy="387831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021"/>
            <a:ext cx="6858000" cy="68580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400" dirty="0" smtClean="0">
                <a:solidFill>
                  <a:srgbClr val="0000FF"/>
                </a:solidFill>
                <a:cs typeface="B Titr" panose="00000700000000000000" pitchFamily="2" charset="-78"/>
              </a:rPr>
              <a:t>اهداف استفاده از سفر خیالی</a:t>
            </a:r>
            <a:endParaRPr lang="en-US" sz="4400" dirty="0">
              <a:solidFill>
                <a:srgbClr val="0000FF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990600"/>
            <a:ext cx="8458200" cy="50292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-قادر ساختن کودک برای گفتن داستانش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-کمک به کودک برای دستیابی ، ارتباط و کار بر روی تجربیات دردناکی که واپس رانی شده اند.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-کمک به کودک برای تجربه مجدد وقایع شاد و موفقیت آمیز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-کمک به کودک برای کسب تسلط و تبحر بر روی وقایع و مسائل گذشته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-کمک به کودک برای کشف رفتارها و انتخاب های دیگری که می تواند نتایج رضایت بخش تری را برای او داشته باشد.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-کمک به کودک برای کسب بینش و آگاهی در مورد رفتار خودش و دیگران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 کمک به کودک برای درک دلایل اینکه چرا وقایع گذشته رخ داده اند.</a:t>
            </a:r>
            <a:endParaRPr lang="en-US" sz="24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6629400" cy="762000"/>
          </a:xfrm>
        </p:spPr>
        <p:txBody>
          <a:bodyPr/>
          <a:lstStyle/>
          <a:p>
            <a:pPr algn="ctr" rtl="1"/>
            <a:r>
              <a:rPr lang="fa-IR" dirty="0" smtClean="0">
                <a:cs typeface="B Titr" panose="00000700000000000000" pitchFamily="2" charset="-78"/>
              </a:rPr>
              <a:t>عروسک های دستی و اسباب بازی های نرم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 descr="20130519170345_0000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838200" y="2590801"/>
            <a:ext cx="7543800" cy="34750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63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609600"/>
            <a:ext cx="3962400" cy="5181600"/>
          </a:xfrm>
        </p:spPr>
      </p:pic>
      <p:pic>
        <p:nvPicPr>
          <p:cNvPr id="8" name="Content Placeholder 7" descr="index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685801"/>
            <a:ext cx="3886200" cy="54863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3000" cy="13716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اهداف استفاده از عروسکهای دستی و اسباب بازیهای نرم</a:t>
            </a:r>
            <a:endParaRPr lang="en-US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676401"/>
            <a:ext cx="8534400" cy="4495799"/>
          </a:xfrm>
        </p:spPr>
        <p:txBody>
          <a:bodyPr>
            <a:noAutofit/>
          </a:bodyPr>
          <a:lstStyle/>
          <a:p>
            <a:pPr algn="r" rtl="1"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- کسب تسلط بر موضوعات و وقایع </a:t>
            </a:r>
          </a:p>
          <a:p>
            <a:pPr algn="r" rtl="1"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-قوی شدن از طریق تظاهرات فیزیکی</a:t>
            </a:r>
          </a:p>
          <a:p>
            <a:pPr algn="r" rtl="1"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-بهبود مهارت های حل مسئله و تصمیم گیری</a:t>
            </a:r>
          </a:p>
          <a:p>
            <a:pPr algn="r" rtl="1"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-بهبود مهارت های اجتماعی</a:t>
            </a:r>
          </a:p>
          <a:p>
            <a:pPr algn="r" rtl="1">
              <a:buNone/>
            </a:pPr>
            <a:r>
              <a:rPr lang="fa-IR" sz="4400" dirty="0" smtClean="0">
                <a:cs typeface="B Koodak" panose="00000700000000000000" pitchFamily="2" charset="-78"/>
              </a:rPr>
              <a:t>-ایجاد بینش</a:t>
            </a:r>
            <a:endParaRPr lang="en-US" sz="44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981200"/>
            <a:ext cx="7620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6600" b="1" dirty="0">
                <a:solidFill>
                  <a:srgbClr val="C00000"/>
                </a:solidFill>
                <a:cs typeface="B Zar" panose="00000400000000000000" pitchFamily="2" charset="-78"/>
              </a:rPr>
              <a:t>راهکارهای </a:t>
            </a:r>
            <a:r>
              <a:rPr lang="fa-IR" sz="6600" b="1" dirty="0" smtClean="0">
                <a:solidFill>
                  <a:srgbClr val="C00000"/>
                </a:solidFill>
                <a:cs typeface="B Zar" panose="00000400000000000000" pitchFamily="2" charset="-78"/>
              </a:rPr>
              <a:t>بهبود تمرکز </a:t>
            </a:r>
            <a:r>
              <a:rPr lang="fa-IR" sz="6600" b="1" dirty="0">
                <a:solidFill>
                  <a:srgbClr val="C00000"/>
                </a:solidFill>
                <a:cs typeface="B Zar" panose="00000400000000000000" pitchFamily="2" charset="-78"/>
              </a:rPr>
              <a:t>درکودکان</a:t>
            </a:r>
          </a:p>
          <a:p>
            <a:pPr algn="ctr" rtl="1"/>
            <a:endParaRPr lang="fa-IR" sz="4400" b="1" dirty="0" smtClean="0">
              <a:solidFill>
                <a:srgbClr val="C00000"/>
              </a:solidFill>
              <a:cs typeface="B Zar" panose="00000400000000000000" pitchFamily="2" charset="-78"/>
            </a:endParaRPr>
          </a:p>
          <a:p>
            <a:pPr algn="r" rtl="1"/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31340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8393"/>
            <a:ext cx="6512511" cy="1143000"/>
          </a:xfrm>
        </p:spPr>
        <p:txBody>
          <a:bodyPr/>
          <a:lstStyle/>
          <a:p>
            <a:r>
              <a:rPr lang="fa-IR" sz="4400" dirty="0" smtClean="0"/>
              <a:t>هرم یادگیری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7620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304800"/>
            <a:ext cx="9372600" cy="1600200"/>
          </a:xfrm>
        </p:spPr>
        <p:txBody>
          <a:bodyPr/>
          <a:lstStyle/>
          <a:p>
            <a:r>
              <a:rPr lang="fa-IR" sz="5400" dirty="0">
                <a:solidFill>
                  <a:schemeClr val="bg1"/>
                </a:solidFill>
                <a:cs typeface="B Zar" panose="00000400000000000000" pitchFamily="2" charset="-78"/>
              </a:rPr>
              <a:t>راهکارهای بهبود تمرکز درکودکان</a:t>
            </a:r>
            <a:r>
              <a:rPr lang="fa-IR" sz="4800" dirty="0">
                <a:solidFill>
                  <a:srgbClr val="C00000"/>
                </a:solidFill>
                <a:cs typeface="B Zar" panose="00000400000000000000" pitchFamily="2" charset="-78"/>
              </a:rPr>
              <a:t/>
            </a:r>
            <a:br>
              <a:rPr lang="fa-IR" sz="4800" dirty="0">
                <a:solidFill>
                  <a:srgbClr val="C00000"/>
                </a:solidFill>
                <a:cs typeface="B Zar" panose="00000400000000000000" pitchFamily="2" charset="-78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9882"/>
            <a:ext cx="8001000" cy="5424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C00000"/>
                </a:solidFill>
              </a:rPr>
              <a:t>تفاوت تمرکز ، توجه و دقت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sz="5300" dirty="0">
                <a:solidFill>
                  <a:srgbClr val="FF0000"/>
                </a:solidFill>
              </a:rPr>
              <a:t>توجه</a:t>
            </a:r>
            <a:r>
              <a:rPr lang="fa-IR" dirty="0"/>
              <a:t> : پاسخ به محرک های </a:t>
            </a:r>
            <a:r>
              <a:rPr lang="fa-IR" dirty="0" smtClean="0"/>
              <a:t>محیط</a:t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sz="4900" dirty="0">
                <a:solidFill>
                  <a:srgbClr val="FF0000"/>
                </a:solidFill>
              </a:rPr>
              <a:t>تمرکز</a:t>
            </a:r>
            <a:r>
              <a:rPr lang="fa-IR" dirty="0"/>
              <a:t>: نگهداری توجه به یک محرک </a:t>
            </a:r>
            <a:r>
              <a:rPr lang="fa-IR" dirty="0" smtClean="0"/>
              <a:t>خاص</a:t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sz="6000" dirty="0">
                <a:solidFill>
                  <a:srgbClr val="FF0000"/>
                </a:solidFill>
              </a:rPr>
              <a:t>دقت</a:t>
            </a:r>
            <a:r>
              <a:rPr lang="fa-IR" dirty="0"/>
              <a:t>: توجه به </a:t>
            </a:r>
            <a:r>
              <a:rPr lang="fa-IR" dirty="0" smtClean="0"/>
              <a:t>جزئیات</a:t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373" y="508001"/>
            <a:ext cx="736962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rtl="1"/>
            <a:r>
              <a:rPr lang="fa-IR" sz="36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عوامل موثر در عدم تمرکز</a:t>
            </a:r>
          </a:p>
          <a:p>
            <a:pPr algn="r" defTabSz="457200" rtl="1"/>
            <a:endParaRPr lang="fa-IR" sz="3200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غلبه طرفی مغز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حافظه کوتاه مدت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حافظه فعال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مهارت های حرکتی درشت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مهارت های حرکتی ظریف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تعادل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تمرکز دیداری</a:t>
            </a:r>
          </a:p>
          <a:p>
            <a:pPr algn="r" defTabSz="457200" rtl="1"/>
            <a:endParaRPr lang="fa-IR" sz="3200" b="1" dirty="0" smtClean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حساسیت شنیداری (دقت شنیداری)</a:t>
            </a:r>
          </a:p>
          <a:p>
            <a:pPr marL="457200" indent="-457200" algn="r" defTabSz="457200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/>
                </a:solidFill>
                <a:cs typeface="B Nazanin" panose="00000400000000000000" pitchFamily="2" charset="-78"/>
              </a:rPr>
              <a:t>تمیز دیداری (دقت دیداری)</a:t>
            </a:r>
          </a:p>
          <a:p>
            <a:pPr algn="r" defTabSz="457200" rtl="1"/>
            <a:endParaRPr lang="en-US" sz="28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31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66800"/>
            <a:ext cx="7467600" cy="914400"/>
          </a:xfrm>
        </p:spPr>
        <p:txBody>
          <a:bodyPr/>
          <a:lstStyle/>
          <a:p>
            <a:pPr algn="ctr" rtl="1"/>
            <a:r>
              <a:rPr lang="fa-IR" dirty="0" smtClean="0">
                <a:cs typeface="B Titr" panose="00000700000000000000" pitchFamily="2" charset="-78"/>
              </a:rPr>
              <a:t>تعریف بازی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14600"/>
            <a:ext cx="8077200" cy="3276600"/>
          </a:xfrm>
        </p:spPr>
        <p:txBody>
          <a:bodyPr>
            <a:normAutofit fontScale="85000" lnSpcReduction="10000"/>
          </a:bodyPr>
          <a:lstStyle/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Koodak" panose="00000700000000000000" pitchFamily="2" charset="-78"/>
              </a:rPr>
              <a:t>   یک فعالیت لذت بخش است که ضمن افزایش خود آگـاهی و قدرت ابراز وجود ، او را به سمت خود شکوفایی و خود کارآمدی سوق می دهد.</a:t>
            </a:r>
            <a:endParaRPr lang="en-US" sz="4400" dirty="0">
              <a:cs typeface="B Koodak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1973" y="493488"/>
            <a:ext cx="69124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اصول اساسی در جلسات و ارائه راهکارها</a:t>
            </a:r>
          </a:p>
          <a:p>
            <a:pPr algn="r" rtl="1"/>
            <a:endParaRPr lang="fa-IR" sz="2800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ارزیای در اولین جلسه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تمرین </a:t>
            </a:r>
            <a:r>
              <a:rPr lang="fa-IR" sz="2800" b="1" dirty="0" smtClean="0">
                <a:cs typeface="B Nazanin" panose="00000400000000000000" pitchFamily="2" charset="-78"/>
              </a:rPr>
              <a:t>خانه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ارزیابی هر </a:t>
            </a:r>
            <a:r>
              <a:rPr lang="fa-IR" sz="2800" b="1" dirty="0" smtClean="0">
                <a:cs typeface="B Nazanin" panose="00000400000000000000" pitchFamily="2" charset="-78"/>
              </a:rPr>
              <a:t>جلسه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فیدبک </a:t>
            </a:r>
            <a:r>
              <a:rPr lang="fa-IR" sz="2800" b="1" dirty="0">
                <a:cs typeface="B Nazanin" panose="00000400000000000000" pitchFamily="2" charset="-78"/>
              </a:rPr>
              <a:t>دادن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تنوع تکالیف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تمرینات از آسان به سخت بر اساس ارزیابی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تلویزیون </a:t>
            </a:r>
            <a:r>
              <a:rPr lang="fa-IR" sz="2800" b="1" dirty="0">
                <a:cs typeface="B Nazanin" panose="00000400000000000000" pitchFamily="2" charset="-78"/>
              </a:rPr>
              <a:t>و بازی های </a:t>
            </a:r>
            <a:r>
              <a:rPr lang="fa-IR" sz="2800" b="1" dirty="0" smtClean="0">
                <a:cs typeface="B Nazanin" panose="00000400000000000000" pitchFamily="2" charset="-78"/>
              </a:rPr>
              <a:t>کامپیوتری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800" b="1" dirty="0"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درمانگر خود به تمرینات تسلط کافی داشته باشد</a:t>
            </a:r>
            <a:endParaRPr lang="fa-IR" sz="2800" b="1" dirty="0">
              <a:cs typeface="B Nazanin" panose="00000400000000000000" pitchFamily="2" charset="-78"/>
            </a:endParaRPr>
          </a:p>
          <a:p>
            <a:pPr algn="r" rtl="1"/>
            <a:endParaRPr lang="fa-IR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47468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08" y="1219197"/>
            <a:ext cx="6683765" cy="1280890"/>
          </a:xfrm>
        </p:spPr>
        <p:txBody>
          <a:bodyPr>
            <a:noAutofit/>
          </a:bodyPr>
          <a:lstStyle/>
          <a:p>
            <a:pPr algn="r" rtl="1"/>
            <a:r>
              <a:rPr lang="fa-IR" sz="4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غلبه طرفی مغز(نظریه دلاکاتو)</a:t>
            </a:r>
            <a:r>
              <a:rPr lang="fa-IR" sz="4400" b="1" dirty="0" smtClean="0">
                <a:cs typeface="B Nazanin" panose="00000400000000000000" pitchFamily="2" charset="-78"/>
              </a:rPr>
              <a:t/>
            </a:r>
            <a:br>
              <a:rPr lang="fa-IR" sz="4400" b="1" dirty="0" smtClean="0">
                <a:cs typeface="B Nazanin" panose="00000400000000000000" pitchFamily="2" charset="-78"/>
              </a:rPr>
            </a:br>
            <a:r>
              <a:rPr lang="fa-IR" sz="4400" b="1" dirty="0" smtClean="0">
                <a:cs typeface="B Nazanin" panose="00000400000000000000" pitchFamily="2" charset="-78"/>
              </a:rPr>
              <a:t/>
            </a:r>
            <a:br>
              <a:rPr lang="fa-IR" sz="4400" b="1" dirty="0" smtClean="0">
                <a:cs typeface="B Nazanin" panose="00000400000000000000" pitchFamily="2" charset="-78"/>
              </a:rPr>
            </a:br>
            <a:r>
              <a:rPr lang="fa-IR" sz="4400" b="1" dirty="0" smtClean="0">
                <a:cs typeface="B Nazanin" panose="00000400000000000000" pitchFamily="2" charset="-78"/>
              </a:rPr>
              <a:t>- سنجش </a:t>
            </a:r>
            <a:br>
              <a:rPr lang="fa-IR" sz="4400" b="1" dirty="0" smtClean="0">
                <a:cs typeface="B Nazanin" panose="00000400000000000000" pitchFamily="2" charset="-78"/>
              </a:rPr>
            </a:br>
            <a:r>
              <a:rPr lang="fa-IR" sz="4400" b="1" dirty="0" smtClean="0">
                <a:cs typeface="B Nazanin" panose="00000400000000000000" pitchFamily="2" charset="-78"/>
              </a:rPr>
              <a:t>- تمرین</a:t>
            </a:r>
            <a:endParaRPr lang="en-US" sz="44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283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80" y="1712683"/>
            <a:ext cx="6683765" cy="1335319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/>
              <a:t>حافظه بلند </a:t>
            </a:r>
            <a:r>
              <a:rPr lang="fa-IR" dirty="0" smtClean="0"/>
              <a:t>مدت</a:t>
            </a:r>
            <a:r>
              <a:rPr lang="fa-IR" dirty="0"/>
              <a:t> </a:t>
            </a:r>
            <a:r>
              <a:rPr lang="fa-IR" dirty="0" smtClean="0"/>
              <a:t>و حافظه </a:t>
            </a:r>
            <a:r>
              <a:rPr lang="fa-IR" dirty="0"/>
              <a:t>کوتاه </a:t>
            </a:r>
            <a:r>
              <a:rPr lang="fa-IR" dirty="0" smtClean="0"/>
              <a:t>مدت و حافظه حسی</a:t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 </a:t>
            </a:r>
            <a:r>
              <a:rPr lang="fa-IR" dirty="0">
                <a:solidFill>
                  <a:srgbClr val="C00000"/>
                </a:solidFill>
              </a:rPr>
              <a:t>سریع فراموش می </a:t>
            </a:r>
            <a:r>
              <a:rPr lang="fa-IR" dirty="0" smtClean="0">
                <a:solidFill>
                  <a:srgbClr val="C00000"/>
                </a:solidFill>
              </a:rPr>
              <a:t>کنند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30" y="130631"/>
            <a:ext cx="796834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حافظه ی </a:t>
            </a:r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کوتاه مدت دیداری</a:t>
            </a:r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 </a:t>
            </a:r>
            <a:r>
              <a:rPr lang="fa-IR" sz="3200" b="1" dirty="0">
                <a:cs typeface="B Nazanin" panose="00000400000000000000" pitchFamily="2" charset="-78"/>
              </a:rPr>
              <a:t/>
            </a:r>
            <a:br>
              <a:rPr lang="fa-IR" sz="3200" b="1" dirty="0">
                <a:cs typeface="B Nazanin" panose="00000400000000000000" pitchFamily="2" charset="-78"/>
              </a:rPr>
            </a:br>
            <a:r>
              <a:rPr lang="fa-IR" sz="3200" b="1" dirty="0">
                <a:cs typeface="B Nazanin" panose="00000400000000000000" pitchFamily="2" charset="-78"/>
              </a:rPr>
              <a:t/>
            </a:r>
            <a:br>
              <a:rPr lang="fa-IR" sz="3200" b="1" dirty="0">
                <a:cs typeface="B Nazanin" panose="00000400000000000000" pitchFamily="2" charset="-78"/>
              </a:rPr>
            </a:br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سنجش</a:t>
            </a:r>
          </a:p>
          <a:p>
            <a:pPr algn="r" rtl="1"/>
            <a:endParaRPr lang="fa-IR" sz="3200" b="1" dirty="0" smtClean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به </a:t>
            </a:r>
            <a:r>
              <a:rPr lang="fa-IR" sz="3200" b="1" dirty="0">
                <a:cs typeface="B Nazanin" panose="00000400000000000000" pitchFamily="2" charset="-78"/>
              </a:rPr>
              <a:t>خاطر سپردن تصاویر به ترتیت دیده </a:t>
            </a:r>
            <a:r>
              <a:rPr lang="fa-IR" sz="3200" b="1" dirty="0" smtClean="0">
                <a:cs typeface="B Nazanin" panose="00000400000000000000" pitchFamily="2" charset="-78"/>
              </a:rPr>
              <a:t>شده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تعویض کارت ها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جابجایی کارت ها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چیدن کارت ها و پنهان کردن </a:t>
            </a:r>
            <a:r>
              <a:rPr lang="fa-IR" sz="3200" b="1" dirty="0" smtClean="0">
                <a:cs typeface="B Nazanin" panose="00000400000000000000" pitchFamily="2" charset="-78"/>
              </a:rPr>
              <a:t>یکی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نشان </a:t>
            </a:r>
            <a:r>
              <a:rPr lang="fa-IR" sz="3200" b="1" dirty="0">
                <a:cs typeface="B Nazanin" panose="00000400000000000000" pitchFamily="2" charset="-78"/>
              </a:rPr>
              <a:t>دادن تصویر و </a:t>
            </a:r>
            <a:r>
              <a:rPr lang="fa-IR" sz="3200" b="1" dirty="0" smtClean="0">
                <a:cs typeface="B Nazanin" panose="00000400000000000000" pitchFamily="2" charset="-78"/>
              </a:rPr>
              <a:t>سوال در مورد جزئیات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بازی </a:t>
            </a:r>
            <a:r>
              <a:rPr lang="fa-IR" sz="3200" b="1" dirty="0">
                <a:cs typeface="B Nazanin" panose="00000400000000000000" pitchFamily="2" charset="-78"/>
              </a:rPr>
              <a:t>ببین و </a:t>
            </a:r>
            <a:r>
              <a:rPr lang="fa-IR" sz="3200" b="1" dirty="0" smtClean="0">
                <a:cs typeface="B Nazanin" panose="00000400000000000000" pitchFamily="2" charset="-78"/>
              </a:rPr>
              <a:t>بگو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بازی هوتی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بازی قایم باشک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کارت حافظه</a:t>
            </a:r>
          </a:p>
        </p:txBody>
      </p:sp>
    </p:spTree>
    <p:extLst>
      <p:ext uri="{BB962C8B-B14F-4D97-AF65-F5344CB8AC3E}">
        <p14:creationId xmlns:p14="http://schemas.microsoft.com/office/powerpoint/2010/main" val="18817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886" y="246745"/>
            <a:ext cx="854528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 smtClean="0">
                <a:solidFill>
                  <a:srgbClr val="C00000"/>
                </a:solidFill>
                <a:ea typeface="+mj-ea"/>
                <a:cs typeface="B Nazanin" panose="00000400000000000000" pitchFamily="2" charset="-78"/>
              </a:rPr>
              <a:t>حافظه </a:t>
            </a:r>
            <a:r>
              <a:rPr lang="fa-IR" sz="3200" b="1" dirty="0">
                <a:solidFill>
                  <a:srgbClr val="C00000"/>
                </a:solidFill>
                <a:ea typeface="+mj-ea"/>
                <a:cs typeface="B Nazanin" panose="00000400000000000000" pitchFamily="2" charset="-78"/>
              </a:rPr>
              <a:t>کوتاه </a:t>
            </a:r>
            <a:r>
              <a:rPr lang="fa-IR" sz="3200" b="1" dirty="0" smtClean="0">
                <a:solidFill>
                  <a:srgbClr val="C00000"/>
                </a:solidFill>
                <a:ea typeface="+mj-ea"/>
                <a:cs typeface="B Nazanin" panose="00000400000000000000" pitchFamily="2" charset="-78"/>
              </a:rPr>
              <a:t>مدت شنیداری</a:t>
            </a:r>
          </a:p>
          <a:p>
            <a:pPr algn="r" rtl="1"/>
            <a:r>
              <a:rPr lang="fa-IR" sz="3200" b="1" dirty="0" smtClean="0">
                <a:solidFill>
                  <a:srgbClr val="C00000"/>
                </a:solidFill>
                <a:ea typeface="+mj-ea"/>
                <a:cs typeface="B Nazanin" panose="00000400000000000000" pitchFamily="2" charset="-78"/>
              </a:rPr>
              <a:t>سنجش</a:t>
            </a:r>
            <a:endParaRPr lang="fa-IR" sz="3200" b="1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B Nazanin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بیان کلمات شنیده شده به </a:t>
            </a: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ترتیب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گفتن </a:t>
            </a:r>
            <a:r>
              <a:rPr lang="fa-IR" sz="32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یک جمله و تکرار آن توسط کودک تعداد جمله ها را زیاد می کنیم</a:t>
            </a: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خواندن کتاب شعر و تکرار آن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حفظ شعر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اجرای دستورات به ترتیب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بازی تلفن تلفن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خلاصه </a:t>
            </a:r>
            <a:r>
              <a:rPr lang="fa-IR" sz="32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داستان </a:t>
            </a: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بگوید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سوال </a:t>
            </a:r>
            <a:r>
              <a:rPr lang="fa-IR" sz="32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از </a:t>
            </a: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داستان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بازی عدد و حرکت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B Nazanin" panose="00000400000000000000" pitchFamily="2" charset="-78"/>
              </a:rPr>
              <a:t>بازی انگشتان و عدد</a:t>
            </a:r>
          </a:p>
        </p:txBody>
      </p:sp>
    </p:spTree>
    <p:extLst>
      <p:ext uri="{BB962C8B-B14F-4D97-AF65-F5344CB8AC3E}">
        <p14:creationId xmlns:p14="http://schemas.microsoft.com/office/powerpoint/2010/main" val="14498659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28" y="188687"/>
            <a:ext cx="803365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حافظه فعال</a:t>
            </a:r>
          </a:p>
          <a:p>
            <a:pPr algn="r" rtl="1"/>
            <a:endParaRPr lang="fa-IR" sz="32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بیان معکوس کلمات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بیان معکوس کارت ها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اضافه کردن به اعداد 2 تا 2 تا و 3 تا 3 تا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کم کردن از اعداد </a:t>
            </a:r>
            <a:r>
              <a:rPr lang="fa-IR" sz="3200" b="1" dirty="0">
                <a:cs typeface="B Nazanin" panose="00000400000000000000" pitchFamily="2" charset="-78"/>
              </a:rPr>
              <a:t>2 تا 2 تا و 3 تا 3 </a:t>
            </a:r>
            <a:r>
              <a:rPr lang="fa-IR" sz="3200" b="1" dirty="0" smtClean="0">
                <a:cs typeface="B Nazanin" panose="00000400000000000000" pitchFamily="2" charset="-78"/>
              </a:rPr>
              <a:t>تا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6 تا و 7 تا کم کردن از 100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تولید تصادفی اعداد یک رقمی بدون تکرار و بدون ترتیب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نامیدن حیوان / غذا/ میوه / رنگ / رشته ورزشی / اسم دختر و پسر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 </a:t>
            </a:r>
            <a:r>
              <a:rPr lang="fa-IR" sz="3200" b="1" dirty="0" smtClean="0">
                <a:cs typeface="B Nazanin" panose="00000400000000000000" pitchFamily="2" charset="-78"/>
              </a:rPr>
              <a:t>    ترکیبی: حیوان + غذا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کلمه با حروف الفبا شروع شود یا پایان پذیرد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بازی حرف و کلمه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ح</a:t>
            </a:r>
            <a:r>
              <a:rPr lang="fa-IR" sz="3200" b="1" dirty="0" smtClean="0">
                <a:cs typeface="B Nazanin" panose="00000400000000000000" pitchFamily="2" charset="-78"/>
              </a:rPr>
              <a:t>روف کلمات را به ترتیب/ معکوس گفتن</a:t>
            </a:r>
            <a:endParaRPr lang="en-US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693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440" y="261161"/>
            <a:ext cx="816428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توجه پایدار</a:t>
            </a:r>
          </a:p>
          <a:p>
            <a:pPr algn="r" rtl="1"/>
            <a:r>
              <a:rPr lang="fa-IR" sz="2800" b="1" u="sng" dirty="0" smtClean="0">
                <a:cs typeface="B Nazanin" panose="00000400000000000000" pitchFamily="2" charset="-78"/>
              </a:rPr>
              <a:t>حفظ توجه </a:t>
            </a:r>
            <a:r>
              <a:rPr lang="fa-IR" sz="2800" b="1" dirty="0" smtClean="0">
                <a:cs typeface="B Nazanin" panose="00000400000000000000" pitchFamily="2" charset="-78"/>
              </a:rPr>
              <a:t>در یک فعالیت ی</a:t>
            </a:r>
            <a:r>
              <a:rPr lang="fa-IR" sz="2800" b="1" u="sng" dirty="0" smtClean="0">
                <a:cs typeface="B Nazanin" panose="00000400000000000000" pitchFamily="2" charset="-78"/>
              </a:rPr>
              <a:t>کنواخت</a:t>
            </a:r>
            <a:r>
              <a:rPr lang="fa-IR" sz="2800" b="1" dirty="0" smtClean="0">
                <a:cs typeface="B Nazanin" panose="00000400000000000000" pitchFamily="2" charset="-78"/>
              </a:rPr>
              <a:t> در یک مدت زمان </a:t>
            </a:r>
            <a:r>
              <a:rPr lang="fa-IR" sz="2800" b="1" u="sng" dirty="0" smtClean="0">
                <a:cs typeface="B Nazanin" panose="00000400000000000000" pitchFamily="2" charset="-78"/>
              </a:rPr>
              <a:t>طولانی</a:t>
            </a:r>
            <a:r>
              <a:rPr lang="fa-IR" sz="2800" b="1" dirty="0" smtClean="0">
                <a:cs typeface="B Nazanin" panose="00000400000000000000" pitchFamily="2" charset="-78"/>
              </a:rPr>
              <a:t>(حدود ده دقیقه) </a:t>
            </a:r>
            <a:r>
              <a:rPr lang="en-US" sz="2800" b="1" dirty="0" smtClean="0">
                <a:cs typeface="B Nazanin" panose="00000400000000000000" pitchFamily="2" charset="-78"/>
              </a:rPr>
              <a:t>ADHD</a:t>
            </a:r>
            <a:endParaRPr lang="fa-IR" sz="2800" b="1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شکایت: زود حوصله اش سر می رود</a:t>
            </a: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هر زمان میوه گفتم دست بزن/ حروف ق را در صفحه پیدا کن</a:t>
            </a:r>
          </a:p>
          <a:p>
            <a:pPr algn="r" rtl="1"/>
            <a:endParaRPr lang="fa-IR" sz="2800" b="1" dirty="0">
              <a:cs typeface="B Nazanin" panose="00000400000000000000" pitchFamily="2" charset="-78"/>
            </a:endParaRPr>
          </a:p>
          <a:p>
            <a:pPr algn="r" rtl="1"/>
            <a:r>
              <a:rPr lang="fa-IR" sz="36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توجه انتخابی</a:t>
            </a: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توانایی توجه به یک وجه محرک و مهار کردن وجوه دیگر آن </a:t>
            </a:r>
            <a:r>
              <a:rPr lang="en-US" sz="2800" b="1" dirty="0" smtClean="0">
                <a:cs typeface="B Nazanin" panose="00000400000000000000" pitchFamily="2" charset="-78"/>
              </a:rPr>
              <a:t>ADHD</a:t>
            </a:r>
            <a:endParaRPr lang="fa-IR" sz="2800" b="1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شکایت: صدای ساعت حواسش را پرت می کند و نمی تواند مهار کند</a:t>
            </a: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فقط رنگ این محرک ها را بگو</a:t>
            </a:r>
          </a:p>
          <a:p>
            <a:pPr algn="r" rtl="1"/>
            <a:endParaRPr lang="fa-IR" sz="2800" b="1" dirty="0">
              <a:cs typeface="B Nazanin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26" y="5370787"/>
            <a:ext cx="4598876" cy="12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6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2" y="537029"/>
            <a:ext cx="711925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solidFill>
                  <a:srgbClr val="C00000"/>
                </a:solidFill>
                <a:cs typeface="B Nazanin" panose="00000400000000000000" pitchFamily="2" charset="-78"/>
              </a:rPr>
              <a:t>توجه انتقالی 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توانایی انتقال توجه از یک محرک به محرک دیگر (اوتیسم )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اعداد تا 9 با رنگ های مختلف نوشته شده و </a:t>
            </a:r>
            <a:r>
              <a:rPr lang="fa-IR" sz="3200" b="1" dirty="0" smtClean="0">
                <a:cs typeface="B Nazanin" panose="00000400000000000000" pitchFamily="2" charset="-78"/>
              </a:rPr>
              <a:t>دو </a:t>
            </a:r>
            <a:r>
              <a:rPr lang="fa-IR" sz="3200" b="1" dirty="0">
                <a:cs typeface="B Nazanin" panose="00000400000000000000" pitchFamily="2" charset="-78"/>
              </a:rPr>
              <a:t>قرمزهارو  را به سه آبی وصل کن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بازی عدد و حرکت</a:t>
            </a:r>
          </a:p>
          <a:p>
            <a:pPr algn="r" rtl="1"/>
            <a:endParaRPr lang="fa-IR" sz="3200" b="1" dirty="0">
              <a:cs typeface="B Nazanin" panose="00000400000000000000" pitchFamily="2" charset="-78"/>
            </a:endParaRPr>
          </a:p>
          <a:p>
            <a:pPr algn="r" rtl="1"/>
            <a:r>
              <a:rPr lang="fa-IR" sz="3600" b="1" dirty="0">
                <a:solidFill>
                  <a:srgbClr val="C00000"/>
                </a:solidFill>
                <a:cs typeface="B Nazanin" panose="00000400000000000000" pitchFamily="2" charset="-78"/>
              </a:rPr>
              <a:t>توجه تقسیم شده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توانایی انجام دو تکلیف همزمان 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پایت را بالا بگیر و از 100 هفت </a:t>
            </a:r>
            <a:r>
              <a:rPr lang="fa-IR" sz="3200" b="1" dirty="0" smtClean="0">
                <a:cs typeface="B Nazanin" panose="00000400000000000000" pitchFamily="2" charset="-78"/>
              </a:rPr>
              <a:t>تا هفت </a:t>
            </a:r>
            <a:r>
              <a:rPr lang="fa-IR" sz="3200" b="1" dirty="0">
                <a:cs typeface="B Nazanin" panose="00000400000000000000" pitchFamily="2" charset="-78"/>
              </a:rPr>
              <a:t>تا کم کن</a:t>
            </a:r>
          </a:p>
        </p:txBody>
      </p:sp>
    </p:spTree>
    <p:extLst>
      <p:ext uri="{BB962C8B-B14F-4D97-AF65-F5344CB8AC3E}">
        <p14:creationId xmlns:p14="http://schemas.microsoft.com/office/powerpoint/2010/main" val="2647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058" y="159659"/>
            <a:ext cx="846908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تمرینات تعادل</a:t>
            </a:r>
            <a:endParaRPr lang="fa-IR" sz="2800" b="1" dirty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لی لی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پرش بین موانع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جدول خیابان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گردو شکستم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ایستادن یک پا پشت پای دیگر ( 30 تا 100 ثانیه)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یک پا تکیه روی پای دیگر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cs typeface="B Nazanin" panose="00000400000000000000" pitchFamily="2" charset="-78"/>
              </a:rPr>
              <a:t>ایستادن روی یک </a:t>
            </a:r>
            <a:r>
              <a:rPr lang="fa-IR" sz="2800" b="1" dirty="0" smtClean="0">
                <a:cs typeface="B Nazanin" panose="00000400000000000000" pitchFamily="2" charset="-78"/>
              </a:rPr>
              <a:t>پا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طناب زدن جفت پا / یک پا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توپ فیتنس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تقلید </a:t>
            </a:r>
            <a:r>
              <a:rPr lang="fa-IR" sz="2800" b="1" dirty="0">
                <a:cs typeface="B Nazanin" panose="00000400000000000000" pitchFamily="2" charset="-78"/>
              </a:rPr>
              <a:t>راه رفتن </a:t>
            </a:r>
            <a:r>
              <a:rPr lang="fa-IR" sz="2800" b="1" dirty="0" smtClean="0">
                <a:cs typeface="B Nazanin" panose="00000400000000000000" pitchFamily="2" charset="-78"/>
              </a:rPr>
              <a:t>حیوانات ( پنگوئن، قورباغه، 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دست و پا ضربدری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پرش ضربدری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حرکت پیرمرد</a:t>
            </a:r>
            <a:endParaRPr lang="fa-IR" sz="2800" b="1" dirty="0"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>
                <a:cs typeface="B Nazanin" panose="00000400000000000000" pitchFamily="2" charset="-78"/>
              </a:rPr>
              <a:t>کتاب روی </a:t>
            </a:r>
            <a:r>
              <a:rPr lang="fa-IR" sz="2800" b="1" dirty="0" smtClean="0">
                <a:cs typeface="B Nazanin" panose="00000400000000000000" pitchFamily="2" charset="-78"/>
              </a:rPr>
              <a:t>سر/ چشم </a:t>
            </a:r>
            <a:r>
              <a:rPr lang="fa-IR" sz="2800" b="1" dirty="0">
                <a:cs typeface="B Nazanin" panose="00000400000000000000" pitchFamily="2" charset="-78"/>
              </a:rPr>
              <a:t>باز و چشم </a:t>
            </a:r>
            <a:r>
              <a:rPr lang="fa-IR" sz="2800" b="1" dirty="0" smtClean="0">
                <a:cs typeface="B Nazanin" panose="00000400000000000000" pitchFamily="2" charset="-78"/>
              </a:rPr>
              <a:t>بسته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0613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143" y="464459"/>
            <a:ext cx="815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یک پا جلو ویک پا عقب راه رفتن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روی یک پا بایستد و توپ بازی کنیم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یک پا جلوی پای دیگر و ایستادن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حرکت </a:t>
            </a:r>
            <a:r>
              <a:rPr lang="fa-IR" sz="3200" b="1" dirty="0" smtClean="0">
                <a:cs typeface="B Nazanin" panose="00000400000000000000" pitchFamily="2" charset="-78"/>
              </a:rPr>
              <a:t>مانکنی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روی زمین خوابیدن و دوچرخه زدن</a:t>
            </a:r>
            <a:r>
              <a:rPr lang="fa-IR" sz="3200" b="1" dirty="0" smtClean="0">
                <a:cs typeface="B Nazanin" panose="00000400000000000000" pitchFamily="2" charset="-78"/>
              </a:rPr>
              <a:t>.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قاشق و توپ کوچک که در آن قرار دارد در دست کودک قرار می </a:t>
            </a:r>
            <a:r>
              <a:rPr lang="fa-IR" sz="3200" b="1" dirty="0" smtClean="0">
                <a:cs typeface="B Nazanin" panose="00000400000000000000" pitchFamily="2" charset="-78"/>
              </a:rPr>
              <a:t>گیرد </a:t>
            </a:r>
            <a:endParaRPr lang="en-US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7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8382000" cy="4343400"/>
          </a:xfrm>
        </p:spPr>
        <p:txBody>
          <a:bodyPr>
            <a:normAutofit fontScale="77500" lnSpcReduction="20000"/>
          </a:bodyPr>
          <a:lstStyle/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Koodak" panose="00000700000000000000" pitchFamily="2" charset="-78"/>
              </a:rPr>
              <a:t>از درون برانگیخته می شود.</a:t>
            </a:r>
          </a:p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Koodak" panose="00000700000000000000" pitchFamily="2" charset="-78"/>
              </a:rPr>
              <a:t>لذت بخش است.</a:t>
            </a:r>
          </a:p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Koodak" panose="00000700000000000000" pitchFamily="2" charset="-78"/>
              </a:rPr>
              <a:t>آزادانه انتخاب می شود.</a:t>
            </a:r>
          </a:p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Koodak" panose="00000700000000000000" pitchFamily="2" charset="-78"/>
              </a:rPr>
              <a:t>با وانمودسازی یا واقعیت گریزی همراه است.</a:t>
            </a:r>
          </a:p>
          <a:p>
            <a:pPr algn="just" rtl="1">
              <a:lnSpc>
                <a:spcPct val="150000"/>
              </a:lnSpc>
            </a:pPr>
            <a:r>
              <a:rPr lang="fa-IR" sz="4400" dirty="0" smtClean="0">
                <a:cs typeface="B Koodak" panose="00000700000000000000" pitchFamily="2" charset="-78"/>
              </a:rPr>
              <a:t>ضرورت دارد که بازیکن به طور فعال در آن شرکت کند.</a:t>
            </a:r>
            <a:endParaRPr lang="en-US" sz="4400" dirty="0">
              <a:cs typeface="B Koodak" panose="000007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457200"/>
            <a:ext cx="7467600" cy="914400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 smtClean="0">
                <a:cs typeface="B Titr" panose="00000700000000000000" pitchFamily="2" charset="-78"/>
              </a:rPr>
              <a:t>ویژگی های بازی</a:t>
            </a:r>
            <a:endParaRPr lang="en-US" sz="44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0542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060" y="217715"/>
            <a:ext cx="887185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مهارت های حرکتی درشت ( هماهنگی چشم و دست)</a:t>
            </a:r>
          </a:p>
          <a:p>
            <a:pPr algn="r" rtl="1"/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توپ بزرگ: با فرد مقابل/ زمینی با فرد مقابل/ به بالا/ به پایین / به دیوار/ بسکتبالی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 </a:t>
            </a:r>
            <a:r>
              <a:rPr lang="fa-IR" sz="3200" b="1" dirty="0" smtClean="0">
                <a:cs typeface="B Nazanin" panose="00000400000000000000" pitchFamily="2" charset="-78"/>
              </a:rPr>
              <a:t>            (  همراه با دست زدن)</a:t>
            </a:r>
          </a:p>
          <a:p>
            <a:pPr algn="r" rtl="1"/>
            <a:endParaRPr lang="fa-IR" sz="32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توپ </a:t>
            </a:r>
            <a:r>
              <a:rPr lang="fa-IR" sz="3200" b="1" dirty="0" smtClean="0">
                <a:cs typeface="B Nazanin" panose="00000400000000000000" pitchFamily="2" charset="-78"/>
              </a:rPr>
              <a:t>کوچک: </a:t>
            </a:r>
            <a:r>
              <a:rPr lang="fa-IR" sz="3200" b="1" dirty="0">
                <a:cs typeface="B Nazanin" panose="00000400000000000000" pitchFamily="2" charset="-78"/>
              </a:rPr>
              <a:t>با فرد مقابل/ زمینی با فرد مقابل/ به </a:t>
            </a:r>
            <a:r>
              <a:rPr lang="fa-IR" sz="3200" b="1" dirty="0" smtClean="0">
                <a:cs typeface="B Nazanin" panose="00000400000000000000" pitchFamily="2" charset="-78"/>
              </a:rPr>
              <a:t>بالا/ </a:t>
            </a:r>
            <a:r>
              <a:rPr lang="fa-IR" sz="3200" b="1" dirty="0">
                <a:cs typeface="B Nazanin" panose="00000400000000000000" pitchFamily="2" charset="-78"/>
              </a:rPr>
              <a:t>به پایین / به </a:t>
            </a:r>
            <a:r>
              <a:rPr lang="fa-IR" sz="3200" b="1" dirty="0" smtClean="0">
                <a:cs typeface="B Nazanin" panose="00000400000000000000" pitchFamily="2" charset="-78"/>
              </a:rPr>
              <a:t>دیوار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> </a:t>
            </a:r>
            <a:r>
              <a:rPr lang="fa-IR" sz="3200" b="1" dirty="0" smtClean="0">
                <a:cs typeface="B Nazanin" panose="00000400000000000000" pitchFamily="2" charset="-78"/>
              </a:rPr>
              <a:t>               یک دستی + همراه با دست زدن + دو توپ + ضربه به دست و پا</a:t>
            </a:r>
          </a:p>
          <a:p>
            <a:pPr algn="r" rtl="1"/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توپ و راکت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توپ شیطونک</a:t>
            </a:r>
          </a:p>
        </p:txBody>
      </p:sp>
    </p:spTree>
    <p:extLst>
      <p:ext uri="{BB962C8B-B14F-4D97-AF65-F5344CB8AC3E}">
        <p14:creationId xmlns:p14="http://schemas.microsoft.com/office/powerpoint/2010/main" val="16713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5888" y="1132114"/>
            <a:ext cx="635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1471" y="420915"/>
            <a:ext cx="732608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فعالیتهای مربوط به </a:t>
            </a:r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هماهنگی </a:t>
            </a:r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چشم و دست </a:t>
            </a:r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( هدف گیری )</a:t>
            </a:r>
            <a:r>
              <a:rPr lang="fa-IR" sz="3200" b="1" dirty="0">
                <a:cs typeface="B Nazanin" panose="00000400000000000000" pitchFamily="2" charset="-78"/>
              </a:rPr>
              <a:t/>
            </a:r>
            <a:br>
              <a:rPr lang="fa-IR" sz="3200" b="1" dirty="0">
                <a:cs typeface="B Nazanin" panose="00000400000000000000" pitchFamily="2" charset="-78"/>
              </a:rPr>
            </a:br>
            <a:endParaRPr lang="fa-IR" sz="32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 انداختن توپ در حلقه ی مینی </a:t>
            </a:r>
            <a:r>
              <a:rPr lang="fa-IR" sz="3200" b="1" dirty="0" smtClean="0">
                <a:cs typeface="B Nazanin" panose="00000400000000000000" pitchFamily="2" charset="-78"/>
              </a:rPr>
              <a:t>بسکت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کوبیدن میخ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 تیراندازی با </a:t>
            </a:r>
            <a:r>
              <a:rPr lang="fa-IR" sz="3200" b="1" dirty="0" smtClean="0">
                <a:cs typeface="B Nazanin" panose="00000400000000000000" pitchFamily="2" charset="-78"/>
              </a:rPr>
              <a:t>تفنگ های پلاستیکی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 انداختن توپ چسبناک به سوی </a:t>
            </a:r>
            <a:r>
              <a:rPr lang="fa-IR" sz="3200" b="1" dirty="0" smtClean="0">
                <a:cs typeface="B Nazanin" panose="00000400000000000000" pitchFamily="2" charset="-78"/>
              </a:rPr>
              <a:t>هدف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 انداختن حلقه ی پلاستیکی دور میله ی </a:t>
            </a:r>
            <a:r>
              <a:rPr lang="fa-IR" sz="3200" b="1" dirty="0" smtClean="0">
                <a:cs typeface="B Nazanin" panose="00000400000000000000" pitchFamily="2" charset="-78"/>
              </a:rPr>
              <a:t>ثابت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ضربه زدن به توپ با راکت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رد </a:t>
            </a:r>
            <a:r>
              <a:rPr lang="fa-IR" sz="3200" b="1" dirty="0">
                <a:cs typeface="B Nazanin" panose="00000400000000000000" pitchFamily="2" charset="-78"/>
              </a:rPr>
              <a:t>کردن نخ از </a:t>
            </a:r>
            <a:r>
              <a:rPr lang="fa-IR" sz="3200" b="1" dirty="0" smtClean="0">
                <a:cs typeface="B Nazanin" panose="00000400000000000000" pitchFamily="2" charset="-78"/>
              </a:rPr>
              <a:t>مقوا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دارت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پرتاب توپ در سبد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بازی با بادکنک و اجازه ندهند بادکنک روی زمین </a:t>
            </a:r>
            <a:r>
              <a:rPr lang="fa-IR" sz="3200" b="1" dirty="0" smtClean="0">
                <a:cs typeface="B Nazanin" panose="00000400000000000000" pitchFamily="2" charset="-78"/>
              </a:rPr>
              <a:t>بیفتد</a:t>
            </a:r>
            <a:endParaRPr lang="en-US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20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8" y="232229"/>
            <a:ext cx="8915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تمرین تمرکز </a:t>
            </a:r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دیداری</a:t>
            </a:r>
            <a:endParaRPr lang="fa-IR" sz="3200" b="1" dirty="0">
              <a:solidFill>
                <a:srgbClr val="C00000"/>
              </a:solidFill>
              <a:cs typeface="B Nazanin" panose="00000400000000000000" pitchFamily="2" charset="-78"/>
            </a:endParaRPr>
          </a:p>
          <a:p>
            <a:pPr algn="r" rtl="1"/>
            <a:endParaRPr lang="fa-IR" sz="32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تعقیب </a:t>
            </a:r>
            <a:r>
              <a:rPr lang="fa-IR" sz="3200" b="1" dirty="0">
                <a:cs typeface="B Nazanin" panose="00000400000000000000" pitchFamily="2" charset="-78"/>
              </a:rPr>
              <a:t>مداد با </a:t>
            </a:r>
            <a:r>
              <a:rPr lang="fa-IR" sz="3200" b="1" dirty="0" smtClean="0">
                <a:cs typeface="B Nazanin" panose="00000400000000000000" pitchFamily="2" charset="-78"/>
              </a:rPr>
              <a:t>نور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 با نوک مداد دایره ای از چپ به راست و </a:t>
            </a:r>
            <a:r>
              <a:rPr lang="fa-IR" sz="3200" b="1" dirty="0" smtClean="0">
                <a:cs typeface="B Nazanin" panose="00000400000000000000" pitchFamily="2" charset="-78"/>
              </a:rPr>
              <a:t>برعکس </a:t>
            </a:r>
            <a:r>
              <a:rPr lang="fa-IR" sz="3200" b="1" dirty="0">
                <a:cs typeface="B Nazanin" panose="00000400000000000000" pitchFamily="2" charset="-78"/>
              </a:rPr>
              <a:t>در هوا رسم </a:t>
            </a:r>
            <a:r>
              <a:rPr lang="fa-IR" sz="3200" b="1" dirty="0" smtClean="0">
                <a:cs typeface="B Nazanin" panose="00000400000000000000" pitchFamily="2" charset="-78"/>
              </a:rPr>
              <a:t>نمایدوتعقیب </a:t>
            </a:r>
            <a:r>
              <a:rPr lang="fa-IR" sz="3200" b="1" dirty="0">
                <a:cs typeface="B Nazanin" panose="00000400000000000000" pitchFamily="2" charset="-78"/>
              </a:rPr>
              <a:t>با </a:t>
            </a:r>
            <a:r>
              <a:rPr lang="fa-IR" sz="3200" b="1" dirty="0" smtClean="0">
                <a:cs typeface="B Nazanin" panose="00000400000000000000" pitchFamily="2" charset="-78"/>
              </a:rPr>
              <a:t>چشم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تعقیب </a:t>
            </a:r>
            <a:r>
              <a:rPr lang="fa-IR" sz="3200" b="1" dirty="0">
                <a:cs typeface="B Nazanin" panose="00000400000000000000" pitchFamily="2" charset="-78"/>
              </a:rPr>
              <a:t>نور روی </a:t>
            </a:r>
            <a:r>
              <a:rPr lang="fa-IR" sz="3200" b="1" dirty="0" smtClean="0">
                <a:cs typeface="B Nazanin" panose="00000400000000000000" pitchFamily="2" charset="-78"/>
              </a:rPr>
              <a:t>دیوار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گرفتن </a:t>
            </a:r>
            <a:r>
              <a:rPr lang="fa-IR" sz="3200" b="1" dirty="0">
                <a:cs typeface="B Nazanin" panose="00000400000000000000" pitchFamily="2" charset="-78"/>
              </a:rPr>
              <a:t>نور روی </a:t>
            </a:r>
            <a:r>
              <a:rPr lang="fa-IR" sz="3200" b="1" dirty="0" smtClean="0">
                <a:cs typeface="B Nazanin" panose="00000400000000000000" pitchFamily="2" charset="-78"/>
              </a:rPr>
              <a:t>دیوار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تعقیب </a:t>
            </a:r>
            <a:r>
              <a:rPr lang="fa-IR" sz="3200" b="1" dirty="0">
                <a:cs typeface="B Nazanin" panose="00000400000000000000" pitchFamily="2" charset="-78"/>
              </a:rPr>
              <a:t>نور با چشم روی زوایای </a:t>
            </a:r>
            <a:r>
              <a:rPr lang="fa-IR" sz="3200" b="1" dirty="0" smtClean="0">
                <a:cs typeface="B Nazanin" panose="00000400000000000000" pitchFamily="2" charset="-78"/>
              </a:rPr>
              <a:t>دیوار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پرش </a:t>
            </a:r>
            <a:r>
              <a:rPr lang="fa-IR" sz="3200" b="1" dirty="0">
                <a:cs typeface="B Nazanin" panose="00000400000000000000" pitchFamily="2" charset="-78"/>
              </a:rPr>
              <a:t>روی </a:t>
            </a:r>
            <a:r>
              <a:rPr lang="fa-IR" sz="3200" b="1" dirty="0" smtClean="0">
                <a:cs typeface="B Nazanin" panose="00000400000000000000" pitchFamily="2" charset="-78"/>
              </a:rPr>
              <a:t>نور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حرکت </a:t>
            </a:r>
            <a:r>
              <a:rPr lang="fa-IR" sz="3200" b="1" dirty="0">
                <a:cs typeface="B Nazanin" panose="00000400000000000000" pitchFamily="2" charset="-78"/>
              </a:rPr>
              <a:t>روی خطوط </a:t>
            </a:r>
            <a:r>
              <a:rPr lang="fa-IR" sz="3200" b="1" dirty="0" smtClean="0">
                <a:cs typeface="B Nazanin" panose="00000400000000000000" pitchFamily="2" charset="-78"/>
              </a:rPr>
              <a:t>و اشکال با لیزر</a:t>
            </a:r>
          </a:p>
          <a:p>
            <a:pPr algn="r" rtl="1"/>
            <a:r>
              <a:rPr lang="fa-IR" sz="3200" b="1" dirty="0">
                <a:cs typeface="B Nazanin" panose="00000400000000000000" pitchFamily="2" charset="-78"/>
              </a:rPr>
              <a:t/>
            </a:r>
            <a:br>
              <a:rPr lang="fa-IR" sz="3200" b="1" dirty="0">
                <a:cs typeface="B Nazanin" panose="00000400000000000000" pitchFamily="2" charset="-78"/>
              </a:rPr>
            </a:br>
            <a:r>
              <a:rPr lang="fa-IR" sz="3200" b="1" dirty="0">
                <a:cs typeface="B Nazanin" panose="00000400000000000000" pitchFamily="2" charset="-78"/>
              </a:rPr>
              <a:t>این تمرینات چون خسته کننده هستند روزی یک یا دو بار و هر بار در دو دقیقه ای انجام شود.</a:t>
            </a:r>
            <a:br>
              <a:rPr lang="fa-IR" sz="3200" b="1" dirty="0">
                <a:cs typeface="B Nazanin" panose="00000400000000000000" pitchFamily="2" charset="-78"/>
              </a:rPr>
            </a:br>
            <a:endParaRPr lang="en-US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70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328" y="881688"/>
            <a:ext cx="6683765" cy="4269862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>
                <a:solidFill>
                  <a:srgbClr val="C00000"/>
                </a:solidFill>
                <a:cs typeface="B Zar" panose="00000400000000000000" pitchFamily="2" charset="-78"/>
              </a:rPr>
              <a:t>مشکلات مداد دست </a:t>
            </a:r>
            <a:r>
              <a:rPr lang="fa-IR" b="1" dirty="0" smtClean="0">
                <a:solidFill>
                  <a:srgbClr val="C00000"/>
                </a:solidFill>
                <a:cs typeface="B Zar" panose="00000400000000000000" pitchFamily="2" charset="-78"/>
              </a:rPr>
              <a:t>گرفتن</a:t>
            </a:r>
            <a:r>
              <a:rPr lang="fa-IR" b="1" dirty="0" smtClean="0">
                <a:cs typeface="B Zar" panose="00000400000000000000" pitchFamily="2" charset="-78"/>
              </a:rPr>
              <a:t/>
            </a:r>
            <a:br>
              <a:rPr lang="fa-IR" b="1" dirty="0" smtClean="0">
                <a:cs typeface="B Zar" panose="00000400000000000000" pitchFamily="2" charset="-78"/>
              </a:rPr>
            </a:br>
            <a:r>
              <a:rPr lang="fa-IR" b="1" dirty="0">
                <a:cs typeface="B Zar" panose="00000400000000000000" pitchFamily="2" charset="-78"/>
              </a:rPr>
              <a:t/>
            </a:r>
            <a:br>
              <a:rPr lang="fa-IR" b="1" dirty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>پیچاندن مچ دست و چرخاندن بدن یا کاغذ</a:t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>ناشیانه گرفتن مداد</a:t>
            </a:r>
            <a:br>
              <a:rPr lang="fa-IR" dirty="0">
                <a:cs typeface="B Zar" panose="00000400000000000000" pitchFamily="2" charset="-78"/>
              </a:rPr>
            </a:br>
            <a:r>
              <a:rPr lang="fa-IR" dirty="0">
                <a:cs typeface="B Zar" panose="00000400000000000000" pitchFamily="2" charset="-78"/>
              </a:rPr>
              <a:t>سفت گرفتن مداد و ترسیم با </a:t>
            </a:r>
            <a:r>
              <a:rPr lang="fa-IR" dirty="0" smtClean="0">
                <a:cs typeface="B Zar" panose="00000400000000000000" pitchFamily="2" charset="-78"/>
              </a:rPr>
              <a:t>فشار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خیلی بزرگ می نویسد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روی خط نمیتواند بنویسد</a:t>
            </a:r>
            <a:br>
              <a:rPr lang="fa-IR" dirty="0" smtClean="0">
                <a:cs typeface="B Zar" panose="00000400000000000000" pitchFamily="2" charset="-78"/>
              </a:rPr>
            </a:br>
            <a:r>
              <a:rPr lang="fa-IR" dirty="0" smtClean="0">
                <a:cs typeface="B Zar" panose="00000400000000000000" pitchFamily="2" charset="-78"/>
              </a:rPr>
              <a:t>کاغذ را کج می گذارد</a:t>
            </a:r>
            <a:r>
              <a:rPr lang="fa-IR" b="1" dirty="0" smtClean="0">
                <a:cs typeface="B Zar" panose="00000400000000000000" pitchFamily="2" charset="-78"/>
              </a:rPr>
              <a:t/>
            </a:r>
            <a:br>
              <a:rPr lang="fa-IR" b="1" dirty="0" smtClean="0">
                <a:cs typeface="B Zar" panose="00000400000000000000" pitchFamily="2" charset="-78"/>
              </a:rPr>
            </a:br>
            <a:r>
              <a:rPr lang="fa-IR" b="1" dirty="0">
                <a:cs typeface="B Zar" panose="00000400000000000000" pitchFamily="2" charset="-78"/>
              </a:rPr>
              <a:t/>
            </a:r>
            <a:br>
              <a:rPr lang="fa-IR" b="1" dirty="0">
                <a:cs typeface="B Zar" panose="00000400000000000000" pitchFamily="2" charset="-78"/>
              </a:rPr>
            </a:br>
            <a:r>
              <a:rPr lang="fa-IR" b="1" dirty="0">
                <a:cs typeface="B Zar" panose="00000400000000000000" pitchFamily="2" charset="-78"/>
              </a:rPr>
              <a:t/>
            </a:r>
            <a:br>
              <a:rPr lang="fa-IR" b="1" dirty="0">
                <a:cs typeface="B Zar" panose="00000400000000000000" pitchFamily="2" charset="-78"/>
              </a:rPr>
            </a:b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b="1" dirty="0" smtClean="0">
                <a:cs typeface="B Zar" panose="00000400000000000000" pitchFamily="2" charset="-78"/>
              </a:rPr>
              <a:t>پیچاندن مچ دست و چرخاندن بدن یا کاغذ</a:t>
            </a:r>
            <a:endParaRPr lang="en-US" sz="3200" b="1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297" y="1785450"/>
            <a:ext cx="3996275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cs typeface="B Zar" panose="00000400000000000000" pitchFamily="2" charset="-78"/>
              </a:rPr>
              <a:t>سفت گرفتن مداد و ترسیم با فشار</a:t>
            </a:r>
            <a:endParaRPr lang="en-US" b="1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033" y="2627291"/>
            <a:ext cx="4032995" cy="31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>
                <a:cs typeface="B Zar" panose="00000400000000000000" pitchFamily="2" charset="-78"/>
              </a:rPr>
              <a:t>ناشیانه گرفتن مداد</a:t>
            </a:r>
            <a:endParaRPr lang="en-US" b="1" dirty="0"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809" y="2820473"/>
            <a:ext cx="3266545" cy="277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22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5886" y="145144"/>
            <a:ext cx="653142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تمرینات مهارت های حرکتی ظریف</a:t>
            </a:r>
          </a:p>
          <a:p>
            <a:pPr lvl="0" algn="r" rtl="1"/>
            <a:endParaRPr lang="fa-IR" sz="2800" b="1" dirty="0">
              <a:solidFill>
                <a:prstClr val="black"/>
              </a:solidFill>
              <a:cs typeface="B Nazanin" panose="00000400000000000000" pitchFamily="2" charset="-78"/>
            </a:endParaRP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 بازی با خمیر بازی یا موم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مچاله کردن کاغذ باطله  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ورزش انگشتان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ریز کردن روزنامه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بریدن اشکال مختلف با استفاده از قیچی 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بستن بند کفش ، زیپ لباس و دکمه  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حرکت انگشتان دست با استفاده چرخاندن مداد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 باز و بسته نمودن پیچ و مهره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 رسم دو خط موازی و از او بخواهیم در بین خطوط بنویسد.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 حرکت انگشت روی میله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چرخاندن توپ با انگشتان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fa-IR" sz="2800" b="1" dirty="0">
                <a:solidFill>
                  <a:prstClr val="black"/>
                </a:solidFill>
                <a:cs typeface="B Nazanin" panose="00000400000000000000" pitchFamily="2" charset="-78"/>
              </a:rPr>
              <a:t> حرکت با انگشتان روی دیوار</a:t>
            </a:r>
            <a:endParaRPr lang="en-US" sz="2800" b="1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765146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8686" y="304801"/>
            <a:ext cx="7141031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b="1" dirty="0">
                <a:solidFill>
                  <a:srgbClr val="C00000"/>
                </a:solidFill>
                <a:cs typeface="B Nazanin" panose="00000400000000000000" pitchFamily="2" charset="-78"/>
              </a:rPr>
              <a:t>سرعت و </a:t>
            </a:r>
            <a:r>
              <a:rPr lang="fa-IR" sz="32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دقت</a:t>
            </a:r>
          </a:p>
          <a:p>
            <a:pPr algn="r" rtl="1"/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کارت میوه ها را </a:t>
            </a:r>
            <a:r>
              <a:rPr lang="fa-IR" sz="3200" b="1" dirty="0" smtClean="0">
                <a:cs typeface="B Nazanin" panose="00000400000000000000" pitchFamily="2" charset="-78"/>
              </a:rPr>
              <a:t>جدا و روی </a:t>
            </a:r>
            <a:r>
              <a:rPr lang="fa-IR" sz="3200" b="1" dirty="0">
                <a:cs typeface="B Nazanin" panose="00000400000000000000" pitchFamily="2" charset="-78"/>
              </a:rPr>
              <a:t>هم بزار ( تمرین طبقه بندی)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>
                <a:cs typeface="B Nazanin" panose="00000400000000000000" pitchFamily="2" charset="-78"/>
              </a:rPr>
              <a:t>میوه ها را جدا کن و حرف اول / حرف اخر را </a:t>
            </a:r>
            <a:r>
              <a:rPr lang="fa-IR" sz="3200" b="1" dirty="0" smtClean="0">
                <a:cs typeface="B Nazanin" panose="00000400000000000000" pitchFamily="2" charset="-78"/>
              </a:rPr>
              <a:t>بگو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یافتن شباهت ها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یافتن </a:t>
            </a:r>
            <a:r>
              <a:rPr lang="fa-IR" sz="3200" b="1" dirty="0">
                <a:cs typeface="B Nazanin" panose="00000400000000000000" pitchFamily="2" charset="-78"/>
              </a:rPr>
              <a:t>تفاوت </a:t>
            </a:r>
            <a:r>
              <a:rPr lang="fa-IR" sz="3200" b="1" dirty="0" smtClean="0">
                <a:cs typeface="B Nazanin" panose="00000400000000000000" pitchFamily="2" charset="-78"/>
              </a:rPr>
              <a:t>ها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تشخیص </a:t>
            </a:r>
            <a:r>
              <a:rPr lang="fa-IR" sz="3200" b="1" dirty="0">
                <a:cs typeface="B Nazanin" panose="00000400000000000000" pitchFamily="2" charset="-78"/>
              </a:rPr>
              <a:t>تصویر موردنظر ما در میان </a:t>
            </a:r>
            <a:r>
              <a:rPr lang="fa-IR" sz="3200" b="1" dirty="0" smtClean="0">
                <a:cs typeface="B Nazanin" panose="00000400000000000000" pitchFamily="2" charset="-78"/>
              </a:rPr>
              <a:t>نقاشی ها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پیدا </a:t>
            </a:r>
            <a:r>
              <a:rPr lang="fa-IR" sz="3200" b="1" dirty="0">
                <a:cs typeface="B Nazanin" panose="00000400000000000000" pitchFamily="2" charset="-78"/>
              </a:rPr>
              <a:t>کردن حرف خاص در </a:t>
            </a:r>
            <a:r>
              <a:rPr lang="fa-IR" sz="3200" b="1" dirty="0" smtClean="0">
                <a:cs typeface="B Nazanin" panose="00000400000000000000" pitchFamily="2" charset="-78"/>
              </a:rPr>
              <a:t>روزنامه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اسم میوه شنیدی دست بزن</a:t>
            </a:r>
          </a:p>
          <a:p>
            <a:pPr algn="r" rtl="1"/>
            <a:endParaRPr lang="fa-IR" sz="32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کتاب </a:t>
            </a:r>
            <a:r>
              <a:rPr lang="fa-IR" sz="3200" b="1" dirty="0">
                <a:cs typeface="B Nazanin" panose="00000400000000000000" pitchFamily="2" charset="-78"/>
              </a:rPr>
              <a:t>پرورش توانایی های </a:t>
            </a:r>
            <a:r>
              <a:rPr lang="fa-IR" sz="3200" b="1" dirty="0" smtClean="0">
                <a:cs typeface="B Nazanin" panose="00000400000000000000" pitchFamily="2" charset="-78"/>
              </a:rPr>
              <a:t>ذهنی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کتاب </a:t>
            </a:r>
            <a:r>
              <a:rPr lang="fa-IR" sz="3200" b="1" dirty="0">
                <a:cs typeface="B Nazanin" panose="00000400000000000000" pitchFamily="2" charset="-78"/>
              </a:rPr>
              <a:t>صد و سی بازی فردی و </a:t>
            </a:r>
            <a:r>
              <a:rPr lang="fa-IR" sz="3200" b="1" dirty="0" smtClean="0">
                <a:cs typeface="B Nazanin" panose="00000400000000000000" pitchFamily="2" charset="-78"/>
              </a:rPr>
              <a:t>گروهی</a:t>
            </a:r>
            <a:endParaRPr lang="fa-IR" sz="3200" b="1" dirty="0">
              <a:cs typeface="B Nazanin" panose="000004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fa-IR" sz="3200" b="1" dirty="0" smtClean="0">
                <a:cs typeface="B Nazanin" panose="00000400000000000000" pitchFamily="2" charset="-78"/>
              </a:rPr>
              <a:t>بازی تیزبین</a:t>
            </a:r>
            <a:endParaRPr lang="fa-IR" sz="3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21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772" y="217718"/>
            <a:ext cx="805542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Nazanin" panose="00000400000000000000" pitchFamily="2" charset="-78"/>
              </a:rPr>
              <a:t/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    </a:t>
            </a:r>
            <a:r>
              <a:rPr lang="fa-IR" sz="2000" b="1" dirty="0">
                <a:cs typeface="B Nazanin" panose="00000400000000000000" pitchFamily="2" charset="-78"/>
              </a:rPr>
              <a:t>کارت هایی مانند نمونه زیر تهیه می کنیم</a:t>
            </a:r>
            <a:r>
              <a:rPr lang="fa-IR" sz="2000" dirty="0">
                <a:cs typeface="B Nazanin" panose="00000400000000000000" pitchFamily="2" charset="-78"/>
              </a:rPr>
              <a:t/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/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نمونه حروف سمت راست را در بین حروف دیگر پیدا کن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b="1" dirty="0">
                <a:cs typeface="B Nazanin" panose="00000400000000000000" pitchFamily="2" charset="-78"/>
              </a:rPr>
              <a:t>ج </a:t>
            </a:r>
            <a:r>
              <a:rPr lang="fa-IR" sz="2000" dirty="0">
                <a:cs typeface="B Nazanin" panose="00000400000000000000" pitchFamily="2" charset="-78"/>
              </a:rPr>
              <a:t>                                                                        چ   ی   ص   ج    ح    خ     ع    ک    ح      خ     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b="1" dirty="0" smtClean="0">
                <a:cs typeface="B Nazanin" panose="00000400000000000000" pitchFamily="2" charset="-78"/>
              </a:rPr>
              <a:t>د</a:t>
            </a:r>
            <a:r>
              <a:rPr lang="fa-IR" sz="2000" dirty="0" smtClean="0">
                <a:cs typeface="B Nazanin" panose="00000400000000000000" pitchFamily="2" charset="-78"/>
              </a:rPr>
              <a:t>                                                                         ر</a:t>
            </a:r>
            <a:r>
              <a:rPr lang="fa-IR" sz="2000" dirty="0">
                <a:cs typeface="B Nazanin" panose="00000400000000000000" pitchFamily="2" charset="-78"/>
              </a:rPr>
              <a:t>   ز   ژ    و      د      ذ      م      ص   ث     ق     غ    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b="1" dirty="0">
                <a:cs typeface="B Nazanin" panose="00000400000000000000" pitchFamily="2" charset="-78"/>
              </a:rPr>
              <a:t>ل </a:t>
            </a:r>
            <a:r>
              <a:rPr lang="fa-IR" sz="2000" dirty="0">
                <a:cs typeface="B Nazanin" panose="00000400000000000000" pitchFamily="2" charset="-78"/>
              </a:rPr>
              <a:t>                                                                   </a:t>
            </a:r>
            <a:r>
              <a:rPr lang="fa-IR" sz="2000" dirty="0" smtClean="0">
                <a:cs typeface="B Nazanin" panose="00000400000000000000" pitchFamily="2" charset="-78"/>
              </a:rPr>
              <a:t>   </a:t>
            </a:r>
            <a:r>
              <a:rPr lang="fa-IR" sz="2000" dirty="0">
                <a:cs typeface="B Nazanin" panose="00000400000000000000" pitchFamily="2" charset="-78"/>
              </a:rPr>
              <a:t>ک      ن      م      ل     گ     س      ب     ق      ل     د    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                   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/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نمونه  کلمه سمت راست را در بین کلمات دیگر پیدا کن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b="1" dirty="0">
                <a:cs typeface="B Nazanin" panose="00000400000000000000" pitchFamily="2" charset="-78"/>
              </a:rPr>
              <a:t>دانش</a:t>
            </a:r>
            <a:r>
              <a:rPr lang="fa-IR" sz="2000" dirty="0">
                <a:cs typeface="B Nazanin" panose="00000400000000000000" pitchFamily="2" charset="-78"/>
              </a:rPr>
              <a:t>                                                    رانش      داش       دانش      روش      دانشور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b="1" dirty="0">
                <a:cs typeface="B Nazanin" panose="00000400000000000000" pitchFamily="2" charset="-78"/>
              </a:rPr>
              <a:t>حاتم</a:t>
            </a:r>
            <a:r>
              <a:rPr lang="fa-IR" sz="2000" dirty="0">
                <a:cs typeface="B Nazanin" panose="00000400000000000000" pitchFamily="2" charset="-78"/>
              </a:rPr>
              <a:t>                                                      خانم    خاتم      حاتم     دائم       جائم       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         حرف یا صدای مورد نظر را در کلمات مشخص زیر را پر رنگ نمایید :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      </a:t>
            </a:r>
            <a:r>
              <a:rPr lang="fa-IR" sz="2000" b="1" dirty="0">
                <a:cs typeface="B Nazanin" panose="00000400000000000000" pitchFamily="2" charset="-78"/>
              </a:rPr>
              <a:t>س</a:t>
            </a:r>
            <a:r>
              <a:rPr lang="fa-IR" sz="2000" dirty="0">
                <a:cs typeface="B Nazanin" panose="00000400000000000000" pitchFamily="2" charset="-78"/>
              </a:rPr>
              <a:t>–   خروس       شستشو        مسائل      سطل         سماور      هسته       لباس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/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* حروف یا کلماتی را به صورت ناقص نوشته از او می خواهیم و آن را تکمیل کند.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* تصاویر نقطه چین را پر رنگ کند.</a:t>
            </a:r>
            <a:br>
              <a:rPr lang="fa-IR" sz="2000" dirty="0">
                <a:cs typeface="B Nazanin" panose="00000400000000000000" pitchFamily="2" charset="-78"/>
              </a:rPr>
            </a:br>
            <a:r>
              <a:rPr lang="fa-IR" sz="2000" dirty="0">
                <a:cs typeface="B Nazanin" panose="00000400000000000000" pitchFamily="2" charset="-78"/>
              </a:rPr>
              <a:t>* تصاویر ساده هندسی را کپی کند.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0311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391400" cy="762000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 smtClean="0">
                <a:cs typeface="B Titr" panose="00000700000000000000" pitchFamily="2" charset="-78"/>
              </a:rPr>
              <a:t>تعریف بازی درمانی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1143000"/>
            <a:ext cx="7924800" cy="5334000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3600" dirty="0" smtClean="0">
                <a:cs typeface="B Koodak" panose="00000700000000000000" pitchFamily="2" charset="-78"/>
              </a:rPr>
              <a:t>        </a:t>
            </a:r>
            <a:r>
              <a:rPr lang="fa-IR" sz="3200" dirty="0" smtClean="0">
                <a:cs typeface="B Koodak" panose="00000700000000000000" pitchFamily="2" charset="-78"/>
              </a:rPr>
              <a:t>نوعی از روان درمانی کودکان است که به آن ها کمک می کند تجارب ، احساسات و مشکلات خویش را به وسیله نیروهای موجود در بازی ، مثل شکل گیری دلبستگیها ، ایفای نقش و تخلیه هیجانی با عروسک ها ، اسباب بازیها و دیگر وسایل بازی ، بیان و برون ریزی کنند .  این کار با راهنمایی و نظارت درمانگری آموزش دیده انجام می شود.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87352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4285" y="101602"/>
            <a:ext cx="8458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dirty="0">
                <a:solidFill>
                  <a:srgbClr val="C00000"/>
                </a:solidFill>
                <a:cs typeface="B Nazanin" panose="00000400000000000000" pitchFamily="2" charset="-78"/>
              </a:rPr>
              <a:t>تمیز </a:t>
            </a:r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شنیداری/ دقت شنیداری/ حساسیت شنیداری</a:t>
            </a:r>
          </a:p>
          <a:p>
            <a:pPr algn="r" rtl="1">
              <a:lnSpc>
                <a:spcPct val="150000"/>
              </a:lnSpc>
            </a:pPr>
            <a:endParaRPr lang="fa-IR" sz="2800" b="1" dirty="0" smtClean="0"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تست </a:t>
            </a:r>
          </a:p>
          <a:p>
            <a:pPr algn="r" rtl="1">
              <a:lnSpc>
                <a:spcPct val="150000"/>
              </a:lnSpc>
            </a:pPr>
            <a:endParaRPr lang="fa-IR" sz="28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کاغذ </a:t>
            </a:r>
            <a:r>
              <a:rPr lang="fa-IR" sz="2800" b="1" dirty="0">
                <a:cs typeface="B Nazanin" panose="00000400000000000000" pitchFamily="2" charset="-78"/>
              </a:rPr>
              <a:t>جلوی دهان </a:t>
            </a:r>
            <a:r>
              <a:rPr lang="fa-IR" sz="2800" b="1" dirty="0" smtClean="0">
                <a:cs typeface="B Nazanin" panose="00000400000000000000" pitchFamily="2" charset="-78"/>
              </a:rPr>
              <a:t>بگیریم و تکرار </a:t>
            </a:r>
            <a:r>
              <a:rPr lang="fa-IR" sz="2800" b="1" dirty="0">
                <a:cs typeface="B Nazanin" panose="00000400000000000000" pitchFamily="2" charset="-78"/>
              </a:rPr>
              <a:t>کلمه های آرام </a:t>
            </a:r>
            <a:endParaRPr lang="fa-IR" sz="2800" b="1" dirty="0" smtClean="0">
              <a:cs typeface="B Nazanin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چند </a:t>
            </a:r>
            <a:r>
              <a:rPr lang="fa-IR" sz="2800" b="1" dirty="0">
                <a:cs typeface="B Nazanin" panose="00000400000000000000" pitchFamily="2" charset="-78"/>
              </a:rPr>
              <a:t>وسیله صدا ساز درست کند و صداهای آنها را با هم مقایسه </a:t>
            </a:r>
            <a:r>
              <a:rPr lang="fa-IR" sz="2800" b="1" dirty="0" smtClean="0">
                <a:cs typeface="B Nazanin" panose="00000400000000000000" pitchFamily="2" charset="-78"/>
              </a:rPr>
              <a:t>کند.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شناختن </a:t>
            </a:r>
            <a:r>
              <a:rPr lang="fa-IR" sz="2800" b="1" dirty="0">
                <a:cs typeface="B Nazanin" panose="00000400000000000000" pitchFamily="2" charset="-78"/>
              </a:rPr>
              <a:t>صدای هم کلاسیهای کودک وقتی که چشمانش را </a:t>
            </a:r>
            <a:r>
              <a:rPr lang="fa-IR" sz="2800" b="1" dirty="0" smtClean="0">
                <a:cs typeface="B Nazanin" panose="00000400000000000000" pitchFamily="2" charset="-78"/>
              </a:rPr>
              <a:t>ببندیم.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b="1" dirty="0" smtClean="0">
                <a:cs typeface="B Nazanin" panose="00000400000000000000" pitchFamily="2" charset="-78"/>
              </a:rPr>
              <a:t>آرام </a:t>
            </a:r>
            <a:r>
              <a:rPr lang="fa-IR" sz="2800" b="1" dirty="0">
                <a:cs typeface="B Nazanin" panose="00000400000000000000" pitchFamily="2" charset="-78"/>
              </a:rPr>
              <a:t>صحبت کردن در </a:t>
            </a:r>
            <a:r>
              <a:rPr lang="fa-IR" sz="2800" b="1" dirty="0" smtClean="0">
                <a:cs typeface="B Nazanin" panose="00000400000000000000" pitchFamily="2" charset="-78"/>
              </a:rPr>
              <a:t>خانه و کم </a:t>
            </a:r>
            <a:r>
              <a:rPr lang="fa-IR" sz="2800" b="1" dirty="0">
                <a:cs typeface="B Nazanin" panose="00000400000000000000" pitchFamily="2" charset="-78"/>
              </a:rPr>
              <a:t>کردن صدای تلویزیون طوری </a:t>
            </a:r>
          </a:p>
        </p:txBody>
      </p:sp>
    </p:spTree>
    <p:extLst>
      <p:ext uri="{BB962C8B-B14F-4D97-AF65-F5344CB8AC3E}">
        <p14:creationId xmlns:p14="http://schemas.microsoft.com/office/powerpoint/2010/main" val="5185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217716"/>
            <a:ext cx="7108371" cy="64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85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2430" y="1291771"/>
            <a:ext cx="5290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بازی های موجود در بازار</a:t>
            </a:r>
          </a:p>
          <a:p>
            <a:pPr algn="r" rtl="1"/>
            <a:endParaRPr lang="fa-IR" sz="2800" b="1" dirty="0">
              <a:cs typeface="B Nazanin" panose="00000400000000000000" pitchFamily="2" charset="-78"/>
            </a:endParaRP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هوتی</a:t>
            </a: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ده بر چین</a:t>
            </a: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میوه ها</a:t>
            </a:r>
          </a:p>
          <a:p>
            <a:pPr algn="r" rtl="1"/>
            <a:r>
              <a:rPr lang="fa-IR" sz="2800" b="1" dirty="0" smtClean="0">
                <a:cs typeface="B Nazanin" panose="00000400000000000000" pitchFamily="2" charset="-78"/>
              </a:rPr>
              <a:t>قایم باشک</a:t>
            </a:r>
            <a:endParaRPr lang="en-US" sz="28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6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15" y="624111"/>
            <a:ext cx="7267744" cy="3933376"/>
          </a:xfrm>
        </p:spPr>
        <p:txBody>
          <a:bodyPr>
            <a:normAutofit/>
          </a:bodyPr>
          <a:lstStyle/>
          <a:p>
            <a:r>
              <a:rPr lang="fa-IR" dirty="0" smtClean="0">
                <a:solidFill>
                  <a:srgbClr val="C00000"/>
                </a:solidFill>
              </a:rPr>
              <a:t>بازی دقت و سرعت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dirty="0"/>
              <a:t/>
            </a:r>
            <a:br>
              <a:rPr lang="fa-IR" dirty="0"/>
            </a:br>
            <a:r>
              <a:rPr lang="en-US" dirty="0"/>
              <a:t>http://</a:t>
            </a:r>
            <a:r>
              <a:rPr lang="en-US" dirty="0" smtClean="0"/>
              <a:t>blogers.ir/cod/jsgames/tamarkoz/game.htm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8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6683765" cy="1280890"/>
          </a:xfrm>
        </p:spPr>
        <p:txBody>
          <a:bodyPr>
            <a:normAutofit/>
          </a:bodyPr>
          <a:lstStyle/>
          <a:p>
            <a:r>
              <a:rPr lang="fa-IR" sz="6600" dirty="0" smtClean="0"/>
              <a:t>ابراز بازی درمانی</a:t>
            </a:r>
            <a:endParaRPr lang="en-US" sz="6600" dirty="0"/>
          </a:p>
        </p:txBody>
      </p:sp>
      <p:pic>
        <p:nvPicPr>
          <p:cNvPr id="1026" name="Picture 2" descr="C:\Users\Thinkpad X201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4430">
            <a:off x="4530628" y="1855214"/>
            <a:ext cx="4012135" cy="31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hinkpad X201\Desktop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3073">
            <a:off x="1590323" y="2081315"/>
            <a:ext cx="3496768" cy="27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ابراز بازی درمانی</a:t>
            </a:r>
            <a:endParaRPr lang="en-US" dirty="0"/>
          </a:p>
        </p:txBody>
      </p:sp>
      <p:pic>
        <p:nvPicPr>
          <p:cNvPr id="2050" name="Picture 2" descr="C:\Users\Thinkpad X201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772400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ابراز بازی درمانی</a:t>
            </a:r>
            <a:endParaRPr lang="en-US" dirty="0"/>
          </a:p>
        </p:txBody>
      </p:sp>
      <p:pic>
        <p:nvPicPr>
          <p:cNvPr id="3076" name="Picture 4" descr="C:\Users\Thinkpad X201\Desktop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2099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hinkpad X201\Deskto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4038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ابراز بازی درمانی</a:t>
            </a:r>
            <a:endParaRPr lang="en-US" dirty="0"/>
          </a:p>
        </p:txBody>
      </p:sp>
      <p:pic>
        <p:nvPicPr>
          <p:cNvPr id="4098" name="Picture 2" descr="C:\Users\Thinkpad X201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1338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hinkpad X201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8862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ابراز بازی درمانی</a:t>
            </a:r>
            <a:endParaRPr lang="en-US" dirty="0"/>
          </a:p>
        </p:txBody>
      </p:sp>
      <p:pic>
        <p:nvPicPr>
          <p:cNvPr id="5122" name="Picture 2" descr="C:\Users\Thinkpad X201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"/>
            <a:ext cx="3257148" cy="275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hinkpad X201\Desktop\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16" y="3262323"/>
            <a:ext cx="2763688" cy="17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hinkpad X201\Desktop\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15" y="5018497"/>
            <a:ext cx="27636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Thinkpad X201\Desktop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2508961"/>
            <a:ext cx="5763683" cy="432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095" y="1291768"/>
            <a:ext cx="6683765" cy="2917376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پایان</a:t>
            </a:r>
            <a:br>
              <a:rPr lang="fa-IR" sz="5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</a:br>
            <a:r>
              <a:rPr lang="fa-IR" sz="5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خلاق باشید تا موفق باشید</a:t>
            </a:r>
            <a:endParaRPr lang="en-US" sz="5400" b="1" dirty="0"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1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868362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 smtClean="0">
                <a:cs typeface="B Titr" panose="00000700000000000000" pitchFamily="2" charset="-78"/>
              </a:rPr>
              <a:t>فواید بازی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066800"/>
            <a:ext cx="8763000" cy="48768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2800" dirty="0" smtClean="0">
                <a:cs typeface="B Koodak" panose="00000700000000000000" pitchFamily="2" charset="-78"/>
              </a:rPr>
              <a:t>-به کودکان اجازه می دهد احساسات خود را به صورت کارآمد بیان کنند.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800" dirty="0" smtClean="0">
                <a:cs typeface="B Koodak" panose="00000700000000000000" pitchFamily="2" charset="-78"/>
              </a:rPr>
              <a:t>-به بزرگسالان اجازه می دهد وارد دنیای کودکان شوند و تساوی قدرت موقتی ایجاد شود 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800" dirty="0" smtClean="0">
                <a:cs typeface="B Koodak" panose="00000700000000000000" pitchFamily="2" charset="-78"/>
              </a:rPr>
              <a:t>-بازی برای کودکان لذت بخش است و اضطراب آنها را کاهش می دهد.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800" dirty="0" smtClean="0">
                <a:cs typeface="B Koodak" panose="00000700000000000000" pitchFamily="2" charset="-78"/>
              </a:rPr>
              <a:t>-به کودکان فرصت می دهد تا نقش های جدید را بازی کنند و رویکردهای حل مسئله را آزمایش کنند 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mo10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2667001"/>
            <a:ext cx="2927747" cy="39036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228600"/>
            <a:ext cx="8534400" cy="64770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-به کودک کمک می کند مهارت های اجتماعی مورد نیاز را در موقعیت های مختلف کسب کند 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-شیوه همکاری با دیگران و رعایت حقوق آنان را به کودک می آموزد.</a:t>
            </a:r>
          </a:p>
          <a:p>
            <a:pPr algn="r" rtl="1">
              <a:lnSpc>
                <a:spcPct val="150000"/>
              </a:lnSpc>
              <a:buNone/>
            </a:pPr>
            <a:r>
              <a:rPr lang="fa-IR" sz="2400" dirty="0">
                <a:cs typeface="B Koodak" panose="00000700000000000000" pitchFamily="2" charset="-78"/>
              </a:rPr>
              <a:t>-زمینه ایجاد و گسترش مهارتهای حرکتی را فراهم می آورد </a:t>
            </a:r>
            <a:r>
              <a:rPr lang="fa-IR" sz="2400" dirty="0" smtClean="0">
                <a:cs typeface="B Koodak" panose="00000700000000000000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-دقت و توانایی کودک را افزایش می دهد.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>
                <a:cs typeface="B Koodak" panose="00000700000000000000" pitchFamily="2" charset="-78"/>
              </a:rPr>
              <a:t>-</a:t>
            </a:r>
            <a:r>
              <a:rPr lang="fa-IR" sz="2400" dirty="0" smtClean="0">
                <a:cs typeface="B Koodak" panose="00000700000000000000" pitchFamily="2" charset="-78"/>
              </a:rPr>
              <a:t> به رشد شخصیت کودک کمک می کند.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 smtClean="0">
                <a:cs typeface="B Koodak" panose="00000700000000000000" pitchFamily="2" charset="-78"/>
              </a:rPr>
              <a:t>-راه های تخلیه انرژی به شکل مناسب است.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>
                <a:cs typeface="B Koodak" panose="00000700000000000000" pitchFamily="2" charset="-78"/>
              </a:rPr>
              <a:t>-موجب حفظ سلامتی می شود.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400" dirty="0" smtClean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78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sp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1029</TotalTime>
  <Words>2674</Words>
  <Application>Microsoft Office PowerPoint</Application>
  <PresentationFormat>On-screen Show (4:3)</PresentationFormat>
  <Paragraphs>363</Paragraphs>
  <Slides>79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Clarity</vt:lpstr>
      <vt:lpstr>Austin</vt:lpstr>
      <vt:lpstr>Slipstream</vt:lpstr>
      <vt:lpstr>Wisp</vt:lpstr>
      <vt:lpstr>PowerPoint Presentation</vt:lpstr>
      <vt:lpstr>چرا بازی درمانی</vt:lpstr>
      <vt:lpstr>PowerPoint Presentation</vt:lpstr>
      <vt:lpstr>بازی تفکر کودک است </vt:lpstr>
      <vt:lpstr>تعریف بازی</vt:lpstr>
      <vt:lpstr>ویژگی های بازی</vt:lpstr>
      <vt:lpstr>تعریف بازی درمانی</vt:lpstr>
      <vt:lpstr>فواید بازی</vt:lpstr>
      <vt:lpstr>PowerPoint Presentation</vt:lpstr>
      <vt:lpstr>انواع بازی</vt:lpstr>
      <vt:lpstr>بازی های مهارتی </vt:lpstr>
      <vt:lpstr>بازی های تقلیدی یا نمادین</vt:lpstr>
      <vt:lpstr>بازی های با قاعده</vt:lpstr>
      <vt:lpstr>نظریه های بازی درمانی</vt:lpstr>
      <vt:lpstr>مراحل بازی درمانی</vt:lpstr>
      <vt:lpstr>PowerPoint Presentation</vt:lpstr>
      <vt:lpstr>روش های بازی درمانی</vt:lpstr>
      <vt:lpstr>روش های بازی درمانی</vt:lpstr>
      <vt:lpstr>روش های بازی درمانی</vt:lpstr>
      <vt:lpstr>اجرای جلسات بازی درمانی  به دو صورت است: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ویژگی های اتاق بازی درمانی</vt:lpstr>
      <vt:lpstr>PowerPoint Presentation</vt:lpstr>
      <vt:lpstr>PowerPoint Presentation</vt:lpstr>
      <vt:lpstr>تعیین محدودیت در بازی درمانی</vt:lpstr>
      <vt:lpstr>برخی از محدودیت ها در  بازی درمانی</vt:lpstr>
      <vt:lpstr>هدف درمانگر از انتخاب وسایل بازی و نوع بازی</vt:lpstr>
      <vt:lpstr>استفاده از حیوانات کوچک اسباب بازی</vt:lpstr>
      <vt:lpstr>اهداف استفاده از حیوانات کوچک اسباب بازی</vt:lpstr>
      <vt:lpstr>عروسک بازی در کودکان</vt:lpstr>
      <vt:lpstr>PowerPoint Presentation</vt:lpstr>
      <vt:lpstr>جعبه شن</vt:lpstr>
      <vt:lpstr>PowerPoint Presentation</vt:lpstr>
      <vt:lpstr>اهداف کار با جعبه شن</vt:lpstr>
      <vt:lpstr>سفر خیالی</vt:lpstr>
      <vt:lpstr>اهداف استفاده از سفر خیالی</vt:lpstr>
      <vt:lpstr>عروسک های دستی و اسباب بازی های نرم</vt:lpstr>
      <vt:lpstr>PowerPoint Presentation</vt:lpstr>
      <vt:lpstr>اهداف استفاده از عروسکهای دستی و اسباب بازیهای نرم</vt:lpstr>
      <vt:lpstr>PowerPoint Presentation</vt:lpstr>
      <vt:lpstr>هرم یادگیری</vt:lpstr>
      <vt:lpstr>راهکارهای بهبود تمرکز درکودکان </vt:lpstr>
      <vt:lpstr>تفاوت تمرکز ، توجه و دقت  توجه : پاسخ به محرک های محیط  تمرکز: نگهداری توجه به یک محرک خاص  دقت: توجه به جزئیات       </vt:lpstr>
      <vt:lpstr>PowerPoint Presentation</vt:lpstr>
      <vt:lpstr>PowerPoint Presentation</vt:lpstr>
      <vt:lpstr>غلبه طرفی مغز(نظریه دلاکاتو)  - سنجش  - تمرین</vt:lpstr>
      <vt:lpstr>حافظه بلند مدت و حافظه کوتاه مدت و حافظه حسی   سریع فراموش می کنند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مشکلات مداد دست گرفتن  پیچاندن مچ دست و چرخاندن بدن یا کاغذ ناشیانه گرفتن مداد سفت گرفتن مداد و ترسیم با فشار خیلی بزرگ می نویسد روی خط نمیتواند بنویسد کاغذ را کج می گذارد    </vt:lpstr>
      <vt:lpstr>پیچاندن مچ دست و چرخاندن بدن یا کاغذ</vt:lpstr>
      <vt:lpstr>سفت گرفتن مداد و ترسیم با فشار</vt:lpstr>
      <vt:lpstr>ناشیانه گرفتن مداد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بازی دقت و سرعت  http://blogers.ir/cod/jsgames/tamarkoz/game.htm </vt:lpstr>
      <vt:lpstr>ابراز بازی درمانی</vt:lpstr>
      <vt:lpstr>ابراز بازی درمانی</vt:lpstr>
      <vt:lpstr>ابراز بازی درمانی</vt:lpstr>
      <vt:lpstr>ابراز بازی درمانی</vt:lpstr>
      <vt:lpstr>ابراز بازی درمانی</vt:lpstr>
      <vt:lpstr>پایان خلاق باشید تا موفق باشید</vt:lpstr>
    </vt:vector>
  </TitlesOfParts>
  <Company>Parand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User1</dc:creator>
  <cp:lastModifiedBy>Thinkpad X201</cp:lastModifiedBy>
  <cp:revision>119</cp:revision>
  <dcterms:created xsi:type="dcterms:W3CDTF">2015-05-04T16:58:25Z</dcterms:created>
  <dcterms:modified xsi:type="dcterms:W3CDTF">2018-10-26T12:46:25Z</dcterms:modified>
</cp:coreProperties>
</file>