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9.xml" ContentType="application/vnd.openxmlformats-officedocument.presentationml.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2"/>
  </p:handoutMasterIdLst>
  <p:sldIdLst>
    <p:sldId id="256" r:id="rId2"/>
    <p:sldId id="257" r:id="rId3"/>
    <p:sldId id="258" r:id="rId4"/>
    <p:sldId id="259" r:id="rId5"/>
    <p:sldId id="273" r:id="rId6"/>
    <p:sldId id="301" r:id="rId7"/>
    <p:sldId id="274" r:id="rId8"/>
    <p:sldId id="275" r:id="rId9"/>
    <p:sldId id="276" r:id="rId10"/>
    <p:sldId id="261" r:id="rId11"/>
    <p:sldId id="277" r:id="rId12"/>
    <p:sldId id="262" r:id="rId13"/>
    <p:sldId id="263" r:id="rId14"/>
    <p:sldId id="278" r:id="rId15"/>
    <p:sldId id="279" r:id="rId16"/>
    <p:sldId id="280" r:id="rId17"/>
    <p:sldId id="281" r:id="rId18"/>
    <p:sldId id="264" r:id="rId19"/>
    <p:sldId id="265" r:id="rId20"/>
    <p:sldId id="282" r:id="rId21"/>
    <p:sldId id="266" r:id="rId22"/>
    <p:sldId id="267" r:id="rId23"/>
    <p:sldId id="283" r:id="rId24"/>
    <p:sldId id="284" r:id="rId25"/>
    <p:sldId id="285" r:id="rId26"/>
    <p:sldId id="286" r:id="rId27"/>
    <p:sldId id="268" r:id="rId28"/>
    <p:sldId id="287" r:id="rId29"/>
    <p:sldId id="269" r:id="rId30"/>
    <p:sldId id="288" r:id="rId31"/>
    <p:sldId id="289" r:id="rId32"/>
    <p:sldId id="290" r:id="rId33"/>
    <p:sldId id="291" r:id="rId34"/>
    <p:sldId id="292" r:id="rId35"/>
    <p:sldId id="293" r:id="rId36"/>
    <p:sldId id="294" r:id="rId37"/>
    <p:sldId id="297" r:id="rId38"/>
    <p:sldId id="296" r:id="rId39"/>
    <p:sldId id="298" r:id="rId40"/>
    <p:sldId id="299" r:id="rId41"/>
    <p:sldId id="300" r:id="rId42"/>
    <p:sldId id="270" r:id="rId43"/>
    <p:sldId id="302" r:id="rId44"/>
    <p:sldId id="303" r:id="rId45"/>
    <p:sldId id="304" r:id="rId46"/>
    <p:sldId id="305" r:id="rId47"/>
    <p:sldId id="306" r:id="rId48"/>
    <p:sldId id="307" r:id="rId49"/>
    <p:sldId id="308"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2" r:id="rId82"/>
    <p:sldId id="341" r:id="rId83"/>
    <p:sldId id="343" r:id="rId84"/>
    <p:sldId id="344" r:id="rId85"/>
    <p:sldId id="345" r:id="rId86"/>
    <p:sldId id="348" r:id="rId87"/>
    <p:sldId id="349" r:id="rId88"/>
    <p:sldId id="346" r:id="rId89"/>
    <p:sldId id="350" r:id="rId90"/>
    <p:sldId id="347"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5B1E87-E683-40FE-9CFD-BA17D23CA67B}" type="doc">
      <dgm:prSet loTypeId="urn:microsoft.com/office/officeart/2005/8/layout/cycle7" loCatId="cycle" qsTypeId="urn:microsoft.com/office/officeart/2005/8/quickstyle/simple3" qsCatId="simple" csTypeId="urn:microsoft.com/office/officeart/2005/8/colors/colorful1" csCatId="colorful" phldr="1"/>
      <dgm:spPr/>
      <dgm:t>
        <a:bodyPr/>
        <a:lstStyle/>
        <a:p>
          <a:endParaRPr lang="en-US"/>
        </a:p>
      </dgm:t>
    </dgm:pt>
    <dgm:pt modelId="{723B9F5C-0B20-495B-B481-673DBA21A936}">
      <dgm:prSet phldrT="[Text]" custT="1"/>
      <dgm:spPr/>
      <dgm:t>
        <a:bodyPr/>
        <a:lstStyle/>
        <a:p>
          <a:r>
            <a:rPr lang="fa-IR" sz="1100" b="1" dirty="0" smtClean="0">
              <a:cs typeface="B Baran" pitchFamily="2" charset="-78"/>
            </a:rPr>
            <a:t>ساختار اجتماعی</a:t>
          </a:r>
          <a:endParaRPr lang="en-US" sz="1100" b="1" dirty="0">
            <a:cs typeface="B Baran" pitchFamily="2" charset="-78"/>
          </a:endParaRPr>
        </a:p>
      </dgm:t>
    </dgm:pt>
    <dgm:pt modelId="{4055C4AD-698C-4AF4-869B-3A2BD5647151}" type="parTrans" cxnId="{49E8AA75-BBCD-40BD-9E74-32431159AA41}">
      <dgm:prSet/>
      <dgm:spPr/>
      <dgm:t>
        <a:bodyPr/>
        <a:lstStyle/>
        <a:p>
          <a:endParaRPr lang="en-US"/>
        </a:p>
      </dgm:t>
    </dgm:pt>
    <dgm:pt modelId="{301438BF-7F48-435A-BC22-7C6EAB560DC4}" type="sibTrans" cxnId="{49E8AA75-BBCD-40BD-9E74-32431159AA41}">
      <dgm:prSet custT="1"/>
      <dgm:spPr/>
      <dgm:t>
        <a:bodyPr/>
        <a:lstStyle/>
        <a:p>
          <a:endParaRPr lang="en-US" sz="800" b="1">
            <a:cs typeface="B Baran" pitchFamily="2" charset="-78"/>
          </a:endParaRPr>
        </a:p>
      </dgm:t>
    </dgm:pt>
    <dgm:pt modelId="{135B3AD8-1851-4804-A085-10FFAE75D575}">
      <dgm:prSet phldrT="[Text]" custT="1"/>
      <dgm:spPr/>
      <dgm:t>
        <a:bodyPr/>
        <a:lstStyle/>
        <a:p>
          <a:r>
            <a:rPr lang="fa-IR" sz="1100" b="1" dirty="0" smtClean="0">
              <a:cs typeface="B Baran" pitchFamily="2" charset="-78"/>
            </a:rPr>
            <a:t>ستاده ها</a:t>
          </a:r>
          <a:endParaRPr lang="en-US" sz="1100" b="1" dirty="0">
            <a:cs typeface="B Baran" pitchFamily="2" charset="-78"/>
          </a:endParaRPr>
        </a:p>
      </dgm:t>
    </dgm:pt>
    <dgm:pt modelId="{490DC417-991D-4EA2-A127-CA881AE5A156}" type="parTrans" cxnId="{4407AAAD-43CA-46F5-BC32-238130928998}">
      <dgm:prSet/>
      <dgm:spPr/>
      <dgm:t>
        <a:bodyPr/>
        <a:lstStyle/>
        <a:p>
          <a:endParaRPr lang="en-US"/>
        </a:p>
      </dgm:t>
    </dgm:pt>
    <dgm:pt modelId="{9EBB2F53-69C6-4293-8635-4F615944BFC0}" type="sibTrans" cxnId="{4407AAAD-43CA-46F5-BC32-238130928998}">
      <dgm:prSet custT="1"/>
      <dgm:spPr/>
      <dgm:t>
        <a:bodyPr/>
        <a:lstStyle/>
        <a:p>
          <a:endParaRPr lang="en-US" sz="800" b="1">
            <a:cs typeface="B Baran" pitchFamily="2" charset="-78"/>
          </a:endParaRPr>
        </a:p>
      </dgm:t>
    </dgm:pt>
    <dgm:pt modelId="{32F60690-8AD1-4B25-BB3D-09D7E34DC469}">
      <dgm:prSet phldrT="[Text]" custT="1"/>
      <dgm:spPr/>
      <dgm:t>
        <a:bodyPr/>
        <a:lstStyle/>
        <a:p>
          <a:r>
            <a:rPr lang="fa-IR" sz="1100" b="1" dirty="0" smtClean="0">
              <a:cs typeface="B Baran" pitchFamily="2" charset="-78"/>
            </a:rPr>
            <a:t>نتایج</a:t>
          </a:r>
          <a:endParaRPr lang="en-US" sz="1100" b="1" dirty="0">
            <a:cs typeface="B Baran" pitchFamily="2" charset="-78"/>
          </a:endParaRPr>
        </a:p>
      </dgm:t>
    </dgm:pt>
    <dgm:pt modelId="{F427E5CC-F253-4937-B5C4-CEABECC4A0CB}" type="parTrans" cxnId="{42CB0E5C-28FA-4DF5-BD4A-776F64A43473}">
      <dgm:prSet/>
      <dgm:spPr/>
      <dgm:t>
        <a:bodyPr/>
        <a:lstStyle/>
        <a:p>
          <a:endParaRPr lang="en-US"/>
        </a:p>
      </dgm:t>
    </dgm:pt>
    <dgm:pt modelId="{888AC7F0-C9A3-45BC-8FFE-94FA4BEB0D7D}" type="sibTrans" cxnId="{42CB0E5C-28FA-4DF5-BD4A-776F64A43473}">
      <dgm:prSet custT="1"/>
      <dgm:spPr/>
      <dgm:t>
        <a:bodyPr/>
        <a:lstStyle/>
        <a:p>
          <a:endParaRPr lang="en-US" sz="800" b="1">
            <a:cs typeface="B Baran" pitchFamily="2" charset="-78"/>
          </a:endParaRPr>
        </a:p>
      </dgm:t>
    </dgm:pt>
    <dgm:pt modelId="{DC585CE2-DBF3-4824-9E19-66ABF6883B91}">
      <dgm:prSet phldrT="[Text]" custT="1"/>
      <dgm:spPr/>
      <dgm:t>
        <a:bodyPr/>
        <a:lstStyle/>
        <a:p>
          <a:r>
            <a:rPr lang="fa-IR" sz="1100" b="1" dirty="0" smtClean="0">
              <a:cs typeface="B Baran" pitchFamily="2" charset="-78"/>
            </a:rPr>
            <a:t>محیط مورد نظر</a:t>
          </a:r>
          <a:endParaRPr lang="en-US" sz="1100" b="1" dirty="0">
            <a:cs typeface="B Baran" pitchFamily="2" charset="-78"/>
          </a:endParaRPr>
        </a:p>
      </dgm:t>
    </dgm:pt>
    <dgm:pt modelId="{ACE136BF-87E7-49B7-B291-C39AA366C697}" type="parTrans" cxnId="{049A32F0-5714-4943-8FD2-E5A363FF516B}">
      <dgm:prSet/>
      <dgm:spPr/>
      <dgm:t>
        <a:bodyPr/>
        <a:lstStyle/>
        <a:p>
          <a:endParaRPr lang="en-US"/>
        </a:p>
      </dgm:t>
    </dgm:pt>
    <dgm:pt modelId="{F366CF6D-933C-4741-A1FF-5F1D95DE7D87}" type="sibTrans" cxnId="{049A32F0-5714-4943-8FD2-E5A363FF516B}">
      <dgm:prSet custT="1"/>
      <dgm:spPr/>
      <dgm:t>
        <a:bodyPr/>
        <a:lstStyle/>
        <a:p>
          <a:endParaRPr lang="en-US" sz="800" b="1">
            <a:cs typeface="B Baran" pitchFamily="2" charset="-78"/>
          </a:endParaRPr>
        </a:p>
      </dgm:t>
    </dgm:pt>
    <dgm:pt modelId="{64D9518A-B9D7-4E4A-895B-3839BFA05A4C}">
      <dgm:prSet phldrT="[Text]" custT="1"/>
      <dgm:spPr/>
      <dgm:t>
        <a:bodyPr/>
        <a:lstStyle/>
        <a:p>
          <a:r>
            <a:rPr lang="fa-IR" sz="1100" b="1" dirty="0" smtClean="0">
              <a:cs typeface="B Baran" pitchFamily="2" charset="-78"/>
            </a:rPr>
            <a:t>محیط ساخته شده</a:t>
          </a:r>
          <a:endParaRPr lang="en-US" sz="1100" b="1" dirty="0">
            <a:cs typeface="B Baran" pitchFamily="2" charset="-78"/>
          </a:endParaRPr>
        </a:p>
      </dgm:t>
    </dgm:pt>
    <dgm:pt modelId="{680573D5-2111-4BB1-848E-62DE2D602C60}" type="parTrans" cxnId="{3DA937E2-60E3-4E09-98B6-540FA69BE8CF}">
      <dgm:prSet/>
      <dgm:spPr/>
      <dgm:t>
        <a:bodyPr/>
        <a:lstStyle/>
        <a:p>
          <a:endParaRPr lang="en-US"/>
        </a:p>
      </dgm:t>
    </dgm:pt>
    <dgm:pt modelId="{D1B3B571-7CBA-4AA9-A006-AC8C83938C88}" type="sibTrans" cxnId="{3DA937E2-60E3-4E09-98B6-540FA69BE8CF}">
      <dgm:prSet custT="1"/>
      <dgm:spPr/>
      <dgm:t>
        <a:bodyPr/>
        <a:lstStyle/>
        <a:p>
          <a:endParaRPr lang="en-US" sz="800" b="1">
            <a:cs typeface="B Baran" pitchFamily="2" charset="-78"/>
          </a:endParaRPr>
        </a:p>
      </dgm:t>
    </dgm:pt>
    <dgm:pt modelId="{2C5805E0-7B83-40B7-9063-575190E6871E}">
      <dgm:prSet phldrT="[Text]" custT="1"/>
      <dgm:spPr/>
      <dgm:t>
        <a:bodyPr/>
        <a:lstStyle/>
        <a:p>
          <a:r>
            <a:rPr lang="fa-IR" sz="1100" b="1" dirty="0" smtClean="0">
              <a:cs typeface="B Baran" pitchFamily="2" charset="-78"/>
            </a:rPr>
            <a:t>ساختار توجه</a:t>
          </a:r>
          <a:endParaRPr lang="en-US" sz="1100" b="1" dirty="0">
            <a:cs typeface="B Baran" pitchFamily="2" charset="-78"/>
          </a:endParaRPr>
        </a:p>
      </dgm:t>
    </dgm:pt>
    <dgm:pt modelId="{8709F607-14B1-4184-B376-69E2833807B4}" type="parTrans" cxnId="{3BB45566-2B5B-4913-8965-29CEF5EE4B61}">
      <dgm:prSet/>
      <dgm:spPr/>
      <dgm:t>
        <a:bodyPr/>
        <a:lstStyle/>
        <a:p>
          <a:endParaRPr lang="en-US"/>
        </a:p>
      </dgm:t>
    </dgm:pt>
    <dgm:pt modelId="{DCBCE662-4559-4535-B325-32476F2ED319}" type="sibTrans" cxnId="{3BB45566-2B5B-4913-8965-29CEF5EE4B61}">
      <dgm:prSet custT="1"/>
      <dgm:spPr/>
      <dgm:t>
        <a:bodyPr/>
        <a:lstStyle/>
        <a:p>
          <a:endParaRPr lang="en-US" sz="800" b="1">
            <a:cs typeface="B Baran" pitchFamily="2" charset="-78"/>
          </a:endParaRPr>
        </a:p>
      </dgm:t>
    </dgm:pt>
    <dgm:pt modelId="{9DF31071-878A-4D6E-91BB-ED1716273739}">
      <dgm:prSet phldrT="[Text]" custT="1"/>
      <dgm:spPr/>
      <dgm:t>
        <a:bodyPr/>
        <a:lstStyle/>
        <a:p>
          <a:r>
            <a:rPr lang="fa-IR" sz="1100" b="1" dirty="0" smtClean="0">
              <a:cs typeface="B Baran" pitchFamily="2" charset="-78"/>
            </a:rPr>
            <a:t>سیستم اطلاعاتی</a:t>
          </a:r>
          <a:endParaRPr lang="en-US" sz="1100" b="1" dirty="0">
            <a:cs typeface="B Baran" pitchFamily="2" charset="-78"/>
          </a:endParaRPr>
        </a:p>
      </dgm:t>
    </dgm:pt>
    <dgm:pt modelId="{CCA9A0DA-B09A-447C-B681-56179BA5612F}" type="parTrans" cxnId="{8B38BA5B-1A3A-4DBB-AC97-121CF8C231FD}">
      <dgm:prSet/>
      <dgm:spPr/>
      <dgm:t>
        <a:bodyPr/>
        <a:lstStyle/>
        <a:p>
          <a:endParaRPr lang="en-US"/>
        </a:p>
      </dgm:t>
    </dgm:pt>
    <dgm:pt modelId="{35A3E943-8857-4B72-B7C2-CA530F84CD67}" type="sibTrans" cxnId="{8B38BA5B-1A3A-4DBB-AC97-121CF8C231FD}">
      <dgm:prSet custT="1"/>
      <dgm:spPr/>
      <dgm:t>
        <a:bodyPr/>
        <a:lstStyle/>
        <a:p>
          <a:endParaRPr lang="en-US" sz="800" b="1">
            <a:cs typeface="B Baran" pitchFamily="2" charset="-78"/>
          </a:endParaRPr>
        </a:p>
      </dgm:t>
    </dgm:pt>
    <dgm:pt modelId="{26EBC35B-E958-415B-AA40-93904497D36B}">
      <dgm:prSet phldrT="[Text]" custT="1"/>
      <dgm:spPr/>
      <dgm:t>
        <a:bodyPr/>
        <a:lstStyle/>
        <a:p>
          <a:r>
            <a:rPr lang="fa-IR" sz="1100" b="1" dirty="0" smtClean="0">
              <a:cs typeface="B Baran" pitchFamily="2" charset="-78"/>
            </a:rPr>
            <a:t>تعریف قلمرو</a:t>
          </a:r>
          <a:endParaRPr lang="en-US" sz="1100" b="1" dirty="0">
            <a:cs typeface="B Baran" pitchFamily="2" charset="-78"/>
          </a:endParaRPr>
        </a:p>
      </dgm:t>
    </dgm:pt>
    <dgm:pt modelId="{DA95B775-C21D-432B-947C-3DD407A7FD7A}" type="parTrans" cxnId="{FB991B31-609E-4628-96EC-629D6EA26321}">
      <dgm:prSet/>
      <dgm:spPr/>
      <dgm:t>
        <a:bodyPr/>
        <a:lstStyle/>
        <a:p>
          <a:endParaRPr lang="en-US"/>
        </a:p>
      </dgm:t>
    </dgm:pt>
    <dgm:pt modelId="{C7D7B73D-F9F9-4319-93DC-07D65B0E5B42}" type="sibTrans" cxnId="{FB991B31-609E-4628-96EC-629D6EA26321}">
      <dgm:prSet custT="1"/>
      <dgm:spPr/>
      <dgm:t>
        <a:bodyPr/>
        <a:lstStyle/>
        <a:p>
          <a:endParaRPr lang="en-US" sz="800" b="1">
            <a:cs typeface="B Baran" pitchFamily="2" charset="-78"/>
          </a:endParaRPr>
        </a:p>
      </dgm:t>
    </dgm:pt>
    <dgm:pt modelId="{61B29094-FF2F-460A-ACA9-801DE4889ED2}" type="pres">
      <dgm:prSet presAssocID="{9C5B1E87-E683-40FE-9CFD-BA17D23CA67B}" presName="Name0" presStyleCnt="0">
        <dgm:presLayoutVars>
          <dgm:dir/>
          <dgm:resizeHandles val="exact"/>
        </dgm:presLayoutVars>
      </dgm:prSet>
      <dgm:spPr/>
      <dgm:t>
        <a:bodyPr/>
        <a:lstStyle/>
        <a:p>
          <a:endParaRPr lang="en-US"/>
        </a:p>
      </dgm:t>
    </dgm:pt>
    <dgm:pt modelId="{B1B231FB-EC9F-4D6B-93EA-23B7AAF2D0DA}" type="pres">
      <dgm:prSet presAssocID="{723B9F5C-0B20-495B-B481-673DBA21A936}" presName="node" presStyleLbl="node1" presStyleIdx="0" presStyleCnt="8">
        <dgm:presLayoutVars>
          <dgm:bulletEnabled val="1"/>
        </dgm:presLayoutVars>
      </dgm:prSet>
      <dgm:spPr/>
      <dgm:t>
        <a:bodyPr/>
        <a:lstStyle/>
        <a:p>
          <a:endParaRPr lang="en-US"/>
        </a:p>
      </dgm:t>
    </dgm:pt>
    <dgm:pt modelId="{9D5574B4-53B9-43ED-9ADF-4ABABEAC22E6}" type="pres">
      <dgm:prSet presAssocID="{301438BF-7F48-435A-BC22-7C6EAB560DC4}" presName="sibTrans" presStyleLbl="sibTrans2D1" presStyleIdx="0" presStyleCnt="8"/>
      <dgm:spPr/>
      <dgm:t>
        <a:bodyPr/>
        <a:lstStyle/>
        <a:p>
          <a:endParaRPr lang="en-US"/>
        </a:p>
      </dgm:t>
    </dgm:pt>
    <dgm:pt modelId="{52F0FC81-8D69-492E-850F-31227EB58E86}" type="pres">
      <dgm:prSet presAssocID="{301438BF-7F48-435A-BC22-7C6EAB560DC4}" presName="connectorText" presStyleLbl="sibTrans2D1" presStyleIdx="0" presStyleCnt="8"/>
      <dgm:spPr/>
      <dgm:t>
        <a:bodyPr/>
        <a:lstStyle/>
        <a:p>
          <a:endParaRPr lang="en-US"/>
        </a:p>
      </dgm:t>
    </dgm:pt>
    <dgm:pt modelId="{145B2CBE-52FB-48CD-80E2-3436547AD591}" type="pres">
      <dgm:prSet presAssocID="{135B3AD8-1851-4804-A085-10FFAE75D575}" presName="node" presStyleLbl="node1" presStyleIdx="1" presStyleCnt="8">
        <dgm:presLayoutVars>
          <dgm:bulletEnabled val="1"/>
        </dgm:presLayoutVars>
      </dgm:prSet>
      <dgm:spPr/>
      <dgm:t>
        <a:bodyPr/>
        <a:lstStyle/>
        <a:p>
          <a:endParaRPr lang="en-US"/>
        </a:p>
      </dgm:t>
    </dgm:pt>
    <dgm:pt modelId="{1DCF4286-3395-4CAC-AAF3-B698666DFC18}" type="pres">
      <dgm:prSet presAssocID="{9EBB2F53-69C6-4293-8635-4F615944BFC0}" presName="sibTrans" presStyleLbl="sibTrans2D1" presStyleIdx="1" presStyleCnt="8"/>
      <dgm:spPr/>
      <dgm:t>
        <a:bodyPr/>
        <a:lstStyle/>
        <a:p>
          <a:endParaRPr lang="en-US"/>
        </a:p>
      </dgm:t>
    </dgm:pt>
    <dgm:pt modelId="{88E00AC6-8668-46A0-A733-14DB85FC85A5}" type="pres">
      <dgm:prSet presAssocID="{9EBB2F53-69C6-4293-8635-4F615944BFC0}" presName="connectorText" presStyleLbl="sibTrans2D1" presStyleIdx="1" presStyleCnt="8"/>
      <dgm:spPr/>
      <dgm:t>
        <a:bodyPr/>
        <a:lstStyle/>
        <a:p>
          <a:endParaRPr lang="en-US"/>
        </a:p>
      </dgm:t>
    </dgm:pt>
    <dgm:pt modelId="{F902772E-683A-4461-8140-DCBADCB7F346}" type="pres">
      <dgm:prSet presAssocID="{32F60690-8AD1-4B25-BB3D-09D7E34DC469}" presName="node" presStyleLbl="node1" presStyleIdx="2" presStyleCnt="8">
        <dgm:presLayoutVars>
          <dgm:bulletEnabled val="1"/>
        </dgm:presLayoutVars>
      </dgm:prSet>
      <dgm:spPr/>
      <dgm:t>
        <a:bodyPr/>
        <a:lstStyle/>
        <a:p>
          <a:endParaRPr lang="en-US"/>
        </a:p>
      </dgm:t>
    </dgm:pt>
    <dgm:pt modelId="{1D8A7E7D-FF94-4519-A012-8B254A86BE5E}" type="pres">
      <dgm:prSet presAssocID="{888AC7F0-C9A3-45BC-8FFE-94FA4BEB0D7D}" presName="sibTrans" presStyleLbl="sibTrans2D1" presStyleIdx="2" presStyleCnt="8"/>
      <dgm:spPr/>
      <dgm:t>
        <a:bodyPr/>
        <a:lstStyle/>
        <a:p>
          <a:endParaRPr lang="en-US"/>
        </a:p>
      </dgm:t>
    </dgm:pt>
    <dgm:pt modelId="{0CAC637A-17A1-468D-A121-9136AD29B7D7}" type="pres">
      <dgm:prSet presAssocID="{888AC7F0-C9A3-45BC-8FFE-94FA4BEB0D7D}" presName="connectorText" presStyleLbl="sibTrans2D1" presStyleIdx="2" presStyleCnt="8"/>
      <dgm:spPr/>
      <dgm:t>
        <a:bodyPr/>
        <a:lstStyle/>
        <a:p>
          <a:endParaRPr lang="en-US"/>
        </a:p>
      </dgm:t>
    </dgm:pt>
    <dgm:pt modelId="{C4BF5B27-9CB4-426B-8DB9-48C14CBB6346}" type="pres">
      <dgm:prSet presAssocID="{DC585CE2-DBF3-4824-9E19-66ABF6883B91}" presName="node" presStyleLbl="node1" presStyleIdx="3" presStyleCnt="8">
        <dgm:presLayoutVars>
          <dgm:bulletEnabled val="1"/>
        </dgm:presLayoutVars>
      </dgm:prSet>
      <dgm:spPr/>
      <dgm:t>
        <a:bodyPr/>
        <a:lstStyle/>
        <a:p>
          <a:endParaRPr lang="en-US"/>
        </a:p>
      </dgm:t>
    </dgm:pt>
    <dgm:pt modelId="{0EC1876E-B543-4222-9D7C-2F167D8A658D}" type="pres">
      <dgm:prSet presAssocID="{F366CF6D-933C-4741-A1FF-5F1D95DE7D87}" presName="sibTrans" presStyleLbl="sibTrans2D1" presStyleIdx="3" presStyleCnt="8"/>
      <dgm:spPr/>
      <dgm:t>
        <a:bodyPr/>
        <a:lstStyle/>
        <a:p>
          <a:endParaRPr lang="en-US"/>
        </a:p>
      </dgm:t>
    </dgm:pt>
    <dgm:pt modelId="{5653E748-D249-4FC1-AD45-92F6096B3D4D}" type="pres">
      <dgm:prSet presAssocID="{F366CF6D-933C-4741-A1FF-5F1D95DE7D87}" presName="connectorText" presStyleLbl="sibTrans2D1" presStyleIdx="3" presStyleCnt="8"/>
      <dgm:spPr/>
      <dgm:t>
        <a:bodyPr/>
        <a:lstStyle/>
        <a:p>
          <a:endParaRPr lang="en-US"/>
        </a:p>
      </dgm:t>
    </dgm:pt>
    <dgm:pt modelId="{B9FE8E5B-708E-4FE8-A4E9-9B1FB01D7F5D}" type="pres">
      <dgm:prSet presAssocID="{64D9518A-B9D7-4E4A-895B-3839BFA05A4C}" presName="node" presStyleLbl="node1" presStyleIdx="4" presStyleCnt="8">
        <dgm:presLayoutVars>
          <dgm:bulletEnabled val="1"/>
        </dgm:presLayoutVars>
      </dgm:prSet>
      <dgm:spPr/>
      <dgm:t>
        <a:bodyPr/>
        <a:lstStyle/>
        <a:p>
          <a:endParaRPr lang="en-US"/>
        </a:p>
      </dgm:t>
    </dgm:pt>
    <dgm:pt modelId="{679D572C-DA82-47BA-8862-AC6FC1CE4AD8}" type="pres">
      <dgm:prSet presAssocID="{D1B3B571-7CBA-4AA9-A006-AC8C83938C88}" presName="sibTrans" presStyleLbl="sibTrans2D1" presStyleIdx="4" presStyleCnt="8"/>
      <dgm:spPr/>
      <dgm:t>
        <a:bodyPr/>
        <a:lstStyle/>
        <a:p>
          <a:endParaRPr lang="en-US"/>
        </a:p>
      </dgm:t>
    </dgm:pt>
    <dgm:pt modelId="{51011979-C225-454B-83AB-0019054476F5}" type="pres">
      <dgm:prSet presAssocID="{D1B3B571-7CBA-4AA9-A006-AC8C83938C88}" presName="connectorText" presStyleLbl="sibTrans2D1" presStyleIdx="4" presStyleCnt="8"/>
      <dgm:spPr/>
      <dgm:t>
        <a:bodyPr/>
        <a:lstStyle/>
        <a:p>
          <a:endParaRPr lang="en-US"/>
        </a:p>
      </dgm:t>
    </dgm:pt>
    <dgm:pt modelId="{0852E53D-EFF0-4DCF-947A-7123E8C18492}" type="pres">
      <dgm:prSet presAssocID="{2C5805E0-7B83-40B7-9063-575190E6871E}" presName="node" presStyleLbl="node1" presStyleIdx="5" presStyleCnt="8">
        <dgm:presLayoutVars>
          <dgm:bulletEnabled val="1"/>
        </dgm:presLayoutVars>
      </dgm:prSet>
      <dgm:spPr/>
      <dgm:t>
        <a:bodyPr/>
        <a:lstStyle/>
        <a:p>
          <a:endParaRPr lang="en-US"/>
        </a:p>
      </dgm:t>
    </dgm:pt>
    <dgm:pt modelId="{8002F2D7-A13E-4E0D-AD6A-DC15FB94EE35}" type="pres">
      <dgm:prSet presAssocID="{DCBCE662-4559-4535-B325-32476F2ED319}" presName="sibTrans" presStyleLbl="sibTrans2D1" presStyleIdx="5" presStyleCnt="8"/>
      <dgm:spPr/>
      <dgm:t>
        <a:bodyPr/>
        <a:lstStyle/>
        <a:p>
          <a:endParaRPr lang="en-US"/>
        </a:p>
      </dgm:t>
    </dgm:pt>
    <dgm:pt modelId="{565A2EF1-C1B0-46FD-BC68-9339E860907E}" type="pres">
      <dgm:prSet presAssocID="{DCBCE662-4559-4535-B325-32476F2ED319}" presName="connectorText" presStyleLbl="sibTrans2D1" presStyleIdx="5" presStyleCnt="8"/>
      <dgm:spPr/>
      <dgm:t>
        <a:bodyPr/>
        <a:lstStyle/>
        <a:p>
          <a:endParaRPr lang="en-US"/>
        </a:p>
      </dgm:t>
    </dgm:pt>
    <dgm:pt modelId="{C50127A1-BFFA-46BC-B2DC-B3977BA3E9D6}" type="pres">
      <dgm:prSet presAssocID="{9DF31071-878A-4D6E-91BB-ED1716273739}" presName="node" presStyleLbl="node1" presStyleIdx="6" presStyleCnt="8">
        <dgm:presLayoutVars>
          <dgm:bulletEnabled val="1"/>
        </dgm:presLayoutVars>
      </dgm:prSet>
      <dgm:spPr/>
      <dgm:t>
        <a:bodyPr/>
        <a:lstStyle/>
        <a:p>
          <a:endParaRPr lang="en-US"/>
        </a:p>
      </dgm:t>
    </dgm:pt>
    <dgm:pt modelId="{80E0D890-CB41-43B3-8F8F-4C3D15076FFB}" type="pres">
      <dgm:prSet presAssocID="{35A3E943-8857-4B72-B7C2-CA530F84CD67}" presName="sibTrans" presStyleLbl="sibTrans2D1" presStyleIdx="6" presStyleCnt="8"/>
      <dgm:spPr/>
      <dgm:t>
        <a:bodyPr/>
        <a:lstStyle/>
        <a:p>
          <a:endParaRPr lang="en-US"/>
        </a:p>
      </dgm:t>
    </dgm:pt>
    <dgm:pt modelId="{3BB8D5FF-BC46-46F3-B76D-C10650D1F163}" type="pres">
      <dgm:prSet presAssocID="{35A3E943-8857-4B72-B7C2-CA530F84CD67}" presName="connectorText" presStyleLbl="sibTrans2D1" presStyleIdx="6" presStyleCnt="8"/>
      <dgm:spPr/>
      <dgm:t>
        <a:bodyPr/>
        <a:lstStyle/>
        <a:p>
          <a:endParaRPr lang="en-US"/>
        </a:p>
      </dgm:t>
    </dgm:pt>
    <dgm:pt modelId="{CA3B267D-3547-470F-A22D-FF7A7198082C}" type="pres">
      <dgm:prSet presAssocID="{26EBC35B-E958-415B-AA40-93904497D36B}" presName="node" presStyleLbl="node1" presStyleIdx="7" presStyleCnt="8">
        <dgm:presLayoutVars>
          <dgm:bulletEnabled val="1"/>
        </dgm:presLayoutVars>
      </dgm:prSet>
      <dgm:spPr/>
      <dgm:t>
        <a:bodyPr/>
        <a:lstStyle/>
        <a:p>
          <a:endParaRPr lang="en-US"/>
        </a:p>
      </dgm:t>
    </dgm:pt>
    <dgm:pt modelId="{B147C013-733E-49A7-BC50-4CC44DB9D96C}" type="pres">
      <dgm:prSet presAssocID="{C7D7B73D-F9F9-4319-93DC-07D65B0E5B42}" presName="sibTrans" presStyleLbl="sibTrans2D1" presStyleIdx="7" presStyleCnt="8"/>
      <dgm:spPr/>
      <dgm:t>
        <a:bodyPr/>
        <a:lstStyle/>
        <a:p>
          <a:endParaRPr lang="en-US"/>
        </a:p>
      </dgm:t>
    </dgm:pt>
    <dgm:pt modelId="{9B65357C-74D9-4373-AC23-BEAEAF131AB9}" type="pres">
      <dgm:prSet presAssocID="{C7D7B73D-F9F9-4319-93DC-07D65B0E5B42}" presName="connectorText" presStyleLbl="sibTrans2D1" presStyleIdx="7" presStyleCnt="8"/>
      <dgm:spPr/>
      <dgm:t>
        <a:bodyPr/>
        <a:lstStyle/>
        <a:p>
          <a:endParaRPr lang="en-US"/>
        </a:p>
      </dgm:t>
    </dgm:pt>
  </dgm:ptLst>
  <dgm:cxnLst>
    <dgm:cxn modelId="{0728591D-4024-4E21-B4ED-A2F654CE0B2A}" type="presOf" srcId="{DC585CE2-DBF3-4824-9E19-66ABF6883B91}" destId="{C4BF5B27-9CB4-426B-8DB9-48C14CBB6346}" srcOrd="0" destOrd="0" presId="urn:microsoft.com/office/officeart/2005/8/layout/cycle7"/>
    <dgm:cxn modelId="{FD29E9B0-3F0B-4B11-98AD-813B4E366B7B}" type="presOf" srcId="{32F60690-8AD1-4B25-BB3D-09D7E34DC469}" destId="{F902772E-683A-4461-8140-DCBADCB7F346}" srcOrd="0" destOrd="0" presId="urn:microsoft.com/office/officeart/2005/8/layout/cycle7"/>
    <dgm:cxn modelId="{2BD3F962-7DC5-4430-95EB-AE8D4A3FF6A2}" type="presOf" srcId="{26EBC35B-E958-415B-AA40-93904497D36B}" destId="{CA3B267D-3547-470F-A22D-FF7A7198082C}" srcOrd="0" destOrd="0" presId="urn:microsoft.com/office/officeart/2005/8/layout/cycle7"/>
    <dgm:cxn modelId="{18929645-8D37-4F62-9DF6-1C899AC8AE9D}" type="presOf" srcId="{9C5B1E87-E683-40FE-9CFD-BA17D23CA67B}" destId="{61B29094-FF2F-460A-ACA9-801DE4889ED2}" srcOrd="0" destOrd="0" presId="urn:microsoft.com/office/officeart/2005/8/layout/cycle7"/>
    <dgm:cxn modelId="{FB991B31-609E-4628-96EC-629D6EA26321}" srcId="{9C5B1E87-E683-40FE-9CFD-BA17D23CA67B}" destId="{26EBC35B-E958-415B-AA40-93904497D36B}" srcOrd="7" destOrd="0" parTransId="{DA95B775-C21D-432B-947C-3DD407A7FD7A}" sibTransId="{C7D7B73D-F9F9-4319-93DC-07D65B0E5B42}"/>
    <dgm:cxn modelId="{B9EDB975-B9DC-47F7-A96C-02D500B961D4}" type="presOf" srcId="{35A3E943-8857-4B72-B7C2-CA530F84CD67}" destId="{3BB8D5FF-BC46-46F3-B76D-C10650D1F163}" srcOrd="1" destOrd="0" presId="urn:microsoft.com/office/officeart/2005/8/layout/cycle7"/>
    <dgm:cxn modelId="{EFF6F43B-2FD1-43CC-A9C8-72A395B7686C}" type="presOf" srcId="{D1B3B571-7CBA-4AA9-A006-AC8C83938C88}" destId="{51011979-C225-454B-83AB-0019054476F5}" srcOrd="1" destOrd="0" presId="urn:microsoft.com/office/officeart/2005/8/layout/cycle7"/>
    <dgm:cxn modelId="{3674D7AD-AB06-4723-A710-6295A090D60A}" type="presOf" srcId="{F366CF6D-933C-4741-A1FF-5F1D95DE7D87}" destId="{5653E748-D249-4FC1-AD45-92F6096B3D4D}" srcOrd="1" destOrd="0" presId="urn:microsoft.com/office/officeart/2005/8/layout/cycle7"/>
    <dgm:cxn modelId="{7EAADF91-EB62-4D2F-AC6C-22589432ABE1}" type="presOf" srcId="{D1B3B571-7CBA-4AA9-A006-AC8C83938C88}" destId="{679D572C-DA82-47BA-8862-AC6FC1CE4AD8}" srcOrd="0" destOrd="0" presId="urn:microsoft.com/office/officeart/2005/8/layout/cycle7"/>
    <dgm:cxn modelId="{3E03FA93-5C8F-4846-9ADE-B8DFE7D1912B}" type="presOf" srcId="{35A3E943-8857-4B72-B7C2-CA530F84CD67}" destId="{80E0D890-CB41-43B3-8F8F-4C3D15076FFB}" srcOrd="0" destOrd="0" presId="urn:microsoft.com/office/officeart/2005/8/layout/cycle7"/>
    <dgm:cxn modelId="{4407AAAD-43CA-46F5-BC32-238130928998}" srcId="{9C5B1E87-E683-40FE-9CFD-BA17D23CA67B}" destId="{135B3AD8-1851-4804-A085-10FFAE75D575}" srcOrd="1" destOrd="0" parTransId="{490DC417-991D-4EA2-A127-CA881AE5A156}" sibTransId="{9EBB2F53-69C6-4293-8635-4F615944BFC0}"/>
    <dgm:cxn modelId="{8ED186DF-88B8-49E2-AA71-AE00263CF12A}" type="presOf" srcId="{723B9F5C-0B20-495B-B481-673DBA21A936}" destId="{B1B231FB-EC9F-4D6B-93EA-23B7AAF2D0DA}" srcOrd="0" destOrd="0" presId="urn:microsoft.com/office/officeart/2005/8/layout/cycle7"/>
    <dgm:cxn modelId="{3DA937E2-60E3-4E09-98B6-540FA69BE8CF}" srcId="{9C5B1E87-E683-40FE-9CFD-BA17D23CA67B}" destId="{64D9518A-B9D7-4E4A-895B-3839BFA05A4C}" srcOrd="4" destOrd="0" parTransId="{680573D5-2111-4BB1-848E-62DE2D602C60}" sibTransId="{D1B3B571-7CBA-4AA9-A006-AC8C83938C88}"/>
    <dgm:cxn modelId="{1E2290FF-BFD9-4287-8CE2-DF6AEDB7CD85}" type="presOf" srcId="{DCBCE662-4559-4535-B325-32476F2ED319}" destId="{565A2EF1-C1B0-46FD-BC68-9339E860907E}" srcOrd="1" destOrd="0" presId="urn:microsoft.com/office/officeart/2005/8/layout/cycle7"/>
    <dgm:cxn modelId="{049A32F0-5714-4943-8FD2-E5A363FF516B}" srcId="{9C5B1E87-E683-40FE-9CFD-BA17D23CA67B}" destId="{DC585CE2-DBF3-4824-9E19-66ABF6883B91}" srcOrd="3" destOrd="0" parTransId="{ACE136BF-87E7-49B7-B291-C39AA366C697}" sibTransId="{F366CF6D-933C-4741-A1FF-5F1D95DE7D87}"/>
    <dgm:cxn modelId="{EE0D0B8F-662F-47A4-9EC8-23B5818E06CB}" type="presOf" srcId="{DCBCE662-4559-4535-B325-32476F2ED319}" destId="{8002F2D7-A13E-4E0D-AD6A-DC15FB94EE35}" srcOrd="0" destOrd="0" presId="urn:microsoft.com/office/officeart/2005/8/layout/cycle7"/>
    <dgm:cxn modelId="{3DF7E2B8-ACE0-42E3-8741-CC834FFE768E}" type="presOf" srcId="{9EBB2F53-69C6-4293-8635-4F615944BFC0}" destId="{1DCF4286-3395-4CAC-AAF3-B698666DFC18}" srcOrd="0" destOrd="0" presId="urn:microsoft.com/office/officeart/2005/8/layout/cycle7"/>
    <dgm:cxn modelId="{8E61D00C-A5F5-4D72-B9C4-6599B97AD906}" type="presOf" srcId="{F366CF6D-933C-4741-A1FF-5F1D95DE7D87}" destId="{0EC1876E-B543-4222-9D7C-2F167D8A658D}" srcOrd="0" destOrd="0" presId="urn:microsoft.com/office/officeart/2005/8/layout/cycle7"/>
    <dgm:cxn modelId="{8F38BA3F-4F07-46E3-91A9-20FDA1E6DC41}" type="presOf" srcId="{135B3AD8-1851-4804-A085-10FFAE75D575}" destId="{145B2CBE-52FB-48CD-80E2-3436547AD591}" srcOrd="0" destOrd="0" presId="urn:microsoft.com/office/officeart/2005/8/layout/cycle7"/>
    <dgm:cxn modelId="{99AD520C-A0BC-4CE8-A748-7173448F5349}" type="presOf" srcId="{9EBB2F53-69C6-4293-8635-4F615944BFC0}" destId="{88E00AC6-8668-46A0-A733-14DB85FC85A5}" srcOrd="1" destOrd="0" presId="urn:microsoft.com/office/officeart/2005/8/layout/cycle7"/>
    <dgm:cxn modelId="{EF4B88C3-8E85-439E-806A-5F20C27C69D7}" type="presOf" srcId="{888AC7F0-C9A3-45BC-8FFE-94FA4BEB0D7D}" destId="{1D8A7E7D-FF94-4519-A012-8B254A86BE5E}" srcOrd="0" destOrd="0" presId="urn:microsoft.com/office/officeart/2005/8/layout/cycle7"/>
    <dgm:cxn modelId="{8B38BA5B-1A3A-4DBB-AC97-121CF8C231FD}" srcId="{9C5B1E87-E683-40FE-9CFD-BA17D23CA67B}" destId="{9DF31071-878A-4D6E-91BB-ED1716273739}" srcOrd="6" destOrd="0" parTransId="{CCA9A0DA-B09A-447C-B681-56179BA5612F}" sibTransId="{35A3E943-8857-4B72-B7C2-CA530F84CD67}"/>
    <dgm:cxn modelId="{42CB0E5C-28FA-4DF5-BD4A-776F64A43473}" srcId="{9C5B1E87-E683-40FE-9CFD-BA17D23CA67B}" destId="{32F60690-8AD1-4B25-BB3D-09D7E34DC469}" srcOrd="2" destOrd="0" parTransId="{F427E5CC-F253-4937-B5C4-CEABECC4A0CB}" sibTransId="{888AC7F0-C9A3-45BC-8FFE-94FA4BEB0D7D}"/>
    <dgm:cxn modelId="{F8FB4D6C-6C32-48F0-8AEA-4ED75049EAD8}" type="presOf" srcId="{C7D7B73D-F9F9-4319-93DC-07D65B0E5B42}" destId="{9B65357C-74D9-4373-AC23-BEAEAF131AB9}" srcOrd="1" destOrd="0" presId="urn:microsoft.com/office/officeart/2005/8/layout/cycle7"/>
    <dgm:cxn modelId="{9AF3C4CE-04F2-415F-BB14-934EC1D63C76}" type="presOf" srcId="{301438BF-7F48-435A-BC22-7C6EAB560DC4}" destId="{9D5574B4-53B9-43ED-9ADF-4ABABEAC22E6}" srcOrd="0" destOrd="0" presId="urn:microsoft.com/office/officeart/2005/8/layout/cycle7"/>
    <dgm:cxn modelId="{8016FB24-F748-4970-933D-8CA4EB2851F1}" type="presOf" srcId="{64D9518A-B9D7-4E4A-895B-3839BFA05A4C}" destId="{B9FE8E5B-708E-4FE8-A4E9-9B1FB01D7F5D}" srcOrd="0" destOrd="0" presId="urn:microsoft.com/office/officeart/2005/8/layout/cycle7"/>
    <dgm:cxn modelId="{606BF7DA-4C36-4CBB-B806-1CED02D69525}" type="presOf" srcId="{C7D7B73D-F9F9-4319-93DC-07D65B0E5B42}" destId="{B147C013-733E-49A7-BC50-4CC44DB9D96C}" srcOrd="0" destOrd="0" presId="urn:microsoft.com/office/officeart/2005/8/layout/cycle7"/>
    <dgm:cxn modelId="{49E8AA75-BBCD-40BD-9E74-32431159AA41}" srcId="{9C5B1E87-E683-40FE-9CFD-BA17D23CA67B}" destId="{723B9F5C-0B20-495B-B481-673DBA21A936}" srcOrd="0" destOrd="0" parTransId="{4055C4AD-698C-4AF4-869B-3A2BD5647151}" sibTransId="{301438BF-7F48-435A-BC22-7C6EAB560DC4}"/>
    <dgm:cxn modelId="{3BB45566-2B5B-4913-8965-29CEF5EE4B61}" srcId="{9C5B1E87-E683-40FE-9CFD-BA17D23CA67B}" destId="{2C5805E0-7B83-40B7-9063-575190E6871E}" srcOrd="5" destOrd="0" parTransId="{8709F607-14B1-4184-B376-69E2833807B4}" sibTransId="{DCBCE662-4559-4535-B325-32476F2ED319}"/>
    <dgm:cxn modelId="{1ACF6A7E-D97E-48B3-8C1A-F8F3FF08A127}" type="presOf" srcId="{9DF31071-878A-4D6E-91BB-ED1716273739}" destId="{C50127A1-BFFA-46BC-B2DC-B3977BA3E9D6}" srcOrd="0" destOrd="0" presId="urn:microsoft.com/office/officeart/2005/8/layout/cycle7"/>
    <dgm:cxn modelId="{F28FF357-9C44-4992-8281-9437362E45E1}" type="presOf" srcId="{2C5805E0-7B83-40B7-9063-575190E6871E}" destId="{0852E53D-EFF0-4DCF-947A-7123E8C18492}" srcOrd="0" destOrd="0" presId="urn:microsoft.com/office/officeart/2005/8/layout/cycle7"/>
    <dgm:cxn modelId="{50BA9A0F-F756-48BE-BBB9-A99093458D5B}" type="presOf" srcId="{301438BF-7F48-435A-BC22-7C6EAB560DC4}" destId="{52F0FC81-8D69-492E-850F-31227EB58E86}" srcOrd="1" destOrd="0" presId="urn:microsoft.com/office/officeart/2005/8/layout/cycle7"/>
    <dgm:cxn modelId="{62ACDB1B-B116-494C-805F-6289E2D1BFBA}" type="presOf" srcId="{888AC7F0-C9A3-45BC-8FFE-94FA4BEB0D7D}" destId="{0CAC637A-17A1-468D-A121-9136AD29B7D7}" srcOrd="1" destOrd="0" presId="urn:microsoft.com/office/officeart/2005/8/layout/cycle7"/>
    <dgm:cxn modelId="{A783FAEF-A0A3-4C8A-AEA3-44DB6B5C853A}" type="presParOf" srcId="{61B29094-FF2F-460A-ACA9-801DE4889ED2}" destId="{B1B231FB-EC9F-4D6B-93EA-23B7AAF2D0DA}" srcOrd="0" destOrd="0" presId="urn:microsoft.com/office/officeart/2005/8/layout/cycle7"/>
    <dgm:cxn modelId="{9E36C0A2-A0A2-4397-98F0-9882FEC50014}" type="presParOf" srcId="{61B29094-FF2F-460A-ACA9-801DE4889ED2}" destId="{9D5574B4-53B9-43ED-9ADF-4ABABEAC22E6}" srcOrd="1" destOrd="0" presId="urn:microsoft.com/office/officeart/2005/8/layout/cycle7"/>
    <dgm:cxn modelId="{0583BF43-6E4C-4CE8-BE28-175962806410}" type="presParOf" srcId="{9D5574B4-53B9-43ED-9ADF-4ABABEAC22E6}" destId="{52F0FC81-8D69-492E-850F-31227EB58E86}" srcOrd="0" destOrd="0" presId="urn:microsoft.com/office/officeart/2005/8/layout/cycle7"/>
    <dgm:cxn modelId="{65C08222-3E74-4843-9083-EF0C05E8C42F}" type="presParOf" srcId="{61B29094-FF2F-460A-ACA9-801DE4889ED2}" destId="{145B2CBE-52FB-48CD-80E2-3436547AD591}" srcOrd="2" destOrd="0" presId="urn:microsoft.com/office/officeart/2005/8/layout/cycle7"/>
    <dgm:cxn modelId="{F916B08D-DBCD-44F1-8CE6-27BA3566ABCC}" type="presParOf" srcId="{61B29094-FF2F-460A-ACA9-801DE4889ED2}" destId="{1DCF4286-3395-4CAC-AAF3-B698666DFC18}" srcOrd="3" destOrd="0" presId="urn:microsoft.com/office/officeart/2005/8/layout/cycle7"/>
    <dgm:cxn modelId="{61420B46-C35E-44EF-B24C-1DC21A6511AD}" type="presParOf" srcId="{1DCF4286-3395-4CAC-AAF3-B698666DFC18}" destId="{88E00AC6-8668-46A0-A733-14DB85FC85A5}" srcOrd="0" destOrd="0" presId="urn:microsoft.com/office/officeart/2005/8/layout/cycle7"/>
    <dgm:cxn modelId="{B1F20330-1880-4714-9EEB-81A0C3A0EBFC}" type="presParOf" srcId="{61B29094-FF2F-460A-ACA9-801DE4889ED2}" destId="{F902772E-683A-4461-8140-DCBADCB7F346}" srcOrd="4" destOrd="0" presId="urn:microsoft.com/office/officeart/2005/8/layout/cycle7"/>
    <dgm:cxn modelId="{94B8B210-EC86-42D5-ACD9-3B0AE7C84AB8}" type="presParOf" srcId="{61B29094-FF2F-460A-ACA9-801DE4889ED2}" destId="{1D8A7E7D-FF94-4519-A012-8B254A86BE5E}" srcOrd="5" destOrd="0" presId="urn:microsoft.com/office/officeart/2005/8/layout/cycle7"/>
    <dgm:cxn modelId="{20452C4D-CA79-4A3E-B780-52C45CABA0ED}" type="presParOf" srcId="{1D8A7E7D-FF94-4519-A012-8B254A86BE5E}" destId="{0CAC637A-17A1-468D-A121-9136AD29B7D7}" srcOrd="0" destOrd="0" presId="urn:microsoft.com/office/officeart/2005/8/layout/cycle7"/>
    <dgm:cxn modelId="{B82DF757-872A-409E-98A3-A1CD9657190F}" type="presParOf" srcId="{61B29094-FF2F-460A-ACA9-801DE4889ED2}" destId="{C4BF5B27-9CB4-426B-8DB9-48C14CBB6346}" srcOrd="6" destOrd="0" presId="urn:microsoft.com/office/officeart/2005/8/layout/cycle7"/>
    <dgm:cxn modelId="{E08D0167-A8A1-4CF8-BA86-CFEEB5619607}" type="presParOf" srcId="{61B29094-FF2F-460A-ACA9-801DE4889ED2}" destId="{0EC1876E-B543-4222-9D7C-2F167D8A658D}" srcOrd="7" destOrd="0" presId="urn:microsoft.com/office/officeart/2005/8/layout/cycle7"/>
    <dgm:cxn modelId="{9A5C4493-BB61-4A09-871B-7167B19F6E35}" type="presParOf" srcId="{0EC1876E-B543-4222-9D7C-2F167D8A658D}" destId="{5653E748-D249-4FC1-AD45-92F6096B3D4D}" srcOrd="0" destOrd="0" presId="urn:microsoft.com/office/officeart/2005/8/layout/cycle7"/>
    <dgm:cxn modelId="{0DB73C9F-8313-4DF1-B378-131BA9EB5171}" type="presParOf" srcId="{61B29094-FF2F-460A-ACA9-801DE4889ED2}" destId="{B9FE8E5B-708E-4FE8-A4E9-9B1FB01D7F5D}" srcOrd="8" destOrd="0" presId="urn:microsoft.com/office/officeart/2005/8/layout/cycle7"/>
    <dgm:cxn modelId="{08B320C3-C720-450E-86D1-34F3B0BDD5EE}" type="presParOf" srcId="{61B29094-FF2F-460A-ACA9-801DE4889ED2}" destId="{679D572C-DA82-47BA-8862-AC6FC1CE4AD8}" srcOrd="9" destOrd="0" presId="urn:microsoft.com/office/officeart/2005/8/layout/cycle7"/>
    <dgm:cxn modelId="{A705F214-35AE-496C-9C49-3C7A84006230}" type="presParOf" srcId="{679D572C-DA82-47BA-8862-AC6FC1CE4AD8}" destId="{51011979-C225-454B-83AB-0019054476F5}" srcOrd="0" destOrd="0" presId="urn:microsoft.com/office/officeart/2005/8/layout/cycle7"/>
    <dgm:cxn modelId="{43501118-81B9-44B8-A56A-F24D3E391599}" type="presParOf" srcId="{61B29094-FF2F-460A-ACA9-801DE4889ED2}" destId="{0852E53D-EFF0-4DCF-947A-7123E8C18492}" srcOrd="10" destOrd="0" presId="urn:microsoft.com/office/officeart/2005/8/layout/cycle7"/>
    <dgm:cxn modelId="{4C5C22DA-40BB-4990-B082-DFA9F06C3F2C}" type="presParOf" srcId="{61B29094-FF2F-460A-ACA9-801DE4889ED2}" destId="{8002F2D7-A13E-4E0D-AD6A-DC15FB94EE35}" srcOrd="11" destOrd="0" presId="urn:microsoft.com/office/officeart/2005/8/layout/cycle7"/>
    <dgm:cxn modelId="{8BBF9D68-CE36-478E-8133-F0FC005A0815}" type="presParOf" srcId="{8002F2D7-A13E-4E0D-AD6A-DC15FB94EE35}" destId="{565A2EF1-C1B0-46FD-BC68-9339E860907E}" srcOrd="0" destOrd="0" presId="urn:microsoft.com/office/officeart/2005/8/layout/cycle7"/>
    <dgm:cxn modelId="{3EA93881-4E8D-498B-B6D9-E007A5437DE2}" type="presParOf" srcId="{61B29094-FF2F-460A-ACA9-801DE4889ED2}" destId="{C50127A1-BFFA-46BC-B2DC-B3977BA3E9D6}" srcOrd="12" destOrd="0" presId="urn:microsoft.com/office/officeart/2005/8/layout/cycle7"/>
    <dgm:cxn modelId="{9E03E330-1F3B-4C18-B39F-F442E9706C57}" type="presParOf" srcId="{61B29094-FF2F-460A-ACA9-801DE4889ED2}" destId="{80E0D890-CB41-43B3-8F8F-4C3D15076FFB}" srcOrd="13" destOrd="0" presId="urn:microsoft.com/office/officeart/2005/8/layout/cycle7"/>
    <dgm:cxn modelId="{28EF88DB-F43C-4939-BADA-021341FA46BA}" type="presParOf" srcId="{80E0D890-CB41-43B3-8F8F-4C3D15076FFB}" destId="{3BB8D5FF-BC46-46F3-B76D-C10650D1F163}" srcOrd="0" destOrd="0" presId="urn:microsoft.com/office/officeart/2005/8/layout/cycle7"/>
    <dgm:cxn modelId="{BCEB65B6-6FDC-4323-AD5F-D7B23EED6581}" type="presParOf" srcId="{61B29094-FF2F-460A-ACA9-801DE4889ED2}" destId="{CA3B267D-3547-470F-A22D-FF7A7198082C}" srcOrd="14" destOrd="0" presId="urn:microsoft.com/office/officeart/2005/8/layout/cycle7"/>
    <dgm:cxn modelId="{ACF838C6-98F7-40EC-99A8-04F9EFA46A59}" type="presParOf" srcId="{61B29094-FF2F-460A-ACA9-801DE4889ED2}" destId="{B147C013-733E-49A7-BC50-4CC44DB9D96C}" srcOrd="15" destOrd="0" presId="urn:microsoft.com/office/officeart/2005/8/layout/cycle7"/>
    <dgm:cxn modelId="{E70F5490-027C-4BFA-A21F-C02DE2ADE7E7}" type="presParOf" srcId="{B147C013-733E-49A7-BC50-4CC44DB9D96C}" destId="{9B65357C-74D9-4373-AC23-BEAEAF131AB9}" srcOrd="0" destOrd="0" presId="urn:microsoft.com/office/officeart/2005/8/layout/cycle7"/>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D7EBB4-3753-4830-8074-BB8B26FED7CA}" type="doc">
      <dgm:prSet loTypeId="urn:microsoft.com/office/officeart/2005/8/layout/equation2" loCatId="process" qsTypeId="urn:microsoft.com/office/officeart/2005/8/quickstyle/simple1" qsCatId="simple" csTypeId="urn:microsoft.com/office/officeart/2005/8/colors/colorful4" csCatId="colorful" phldr="1"/>
      <dgm:spPr/>
    </dgm:pt>
    <dgm:pt modelId="{34AB1F42-1426-4780-BB53-B9ACAB554846}">
      <dgm:prSet phldrT="[Text]"/>
      <dgm:spPr/>
      <dgm:t>
        <a:bodyPr/>
        <a:lstStyle/>
        <a:p>
          <a:r>
            <a:rPr lang="fa-IR" dirty="0" smtClean="0">
              <a:solidFill>
                <a:schemeClr val="tx1"/>
              </a:solidFill>
              <a:cs typeface="A Naskh Tahrir" pitchFamily="2" charset="-78"/>
            </a:rPr>
            <a:t>ساختار اجتماعی</a:t>
          </a:r>
          <a:endParaRPr lang="en-US" dirty="0">
            <a:solidFill>
              <a:schemeClr val="tx1"/>
            </a:solidFill>
            <a:cs typeface="A Naskh Tahrir" pitchFamily="2" charset="-78"/>
          </a:endParaRPr>
        </a:p>
      </dgm:t>
    </dgm:pt>
    <dgm:pt modelId="{F31F86E9-AE01-4336-9381-00D6A82861D2}" type="parTrans" cxnId="{244A1668-DCDA-4752-9FD6-F86072876266}">
      <dgm:prSet/>
      <dgm:spPr/>
      <dgm:t>
        <a:bodyPr/>
        <a:lstStyle/>
        <a:p>
          <a:endParaRPr lang="en-US"/>
        </a:p>
      </dgm:t>
    </dgm:pt>
    <dgm:pt modelId="{280B3B38-9C20-4CF5-91BB-69E09244FF2C}" type="sibTrans" cxnId="{244A1668-DCDA-4752-9FD6-F86072876266}">
      <dgm:prSet/>
      <dgm:spPr/>
      <dgm:t>
        <a:bodyPr/>
        <a:lstStyle/>
        <a:p>
          <a:endParaRPr lang="en-US">
            <a:solidFill>
              <a:schemeClr val="tx1"/>
            </a:solidFill>
            <a:cs typeface="A Naskh Tahrir" pitchFamily="2" charset="-78"/>
          </a:endParaRPr>
        </a:p>
      </dgm:t>
    </dgm:pt>
    <dgm:pt modelId="{29F1117D-63A0-4EA0-8C99-EEDB983F61C9}">
      <dgm:prSet phldrT="[Text]"/>
      <dgm:spPr/>
      <dgm:t>
        <a:bodyPr/>
        <a:lstStyle/>
        <a:p>
          <a:r>
            <a:rPr lang="fa-IR" dirty="0" smtClean="0">
              <a:solidFill>
                <a:schemeClr val="tx1"/>
              </a:solidFill>
              <a:cs typeface="A Naskh Tahrir" pitchFamily="2" charset="-78"/>
            </a:rPr>
            <a:t>قاعده هنجاری</a:t>
          </a:r>
          <a:endParaRPr lang="en-US" dirty="0">
            <a:solidFill>
              <a:schemeClr val="tx1"/>
            </a:solidFill>
            <a:cs typeface="A Naskh Tahrir" pitchFamily="2" charset="-78"/>
          </a:endParaRPr>
        </a:p>
      </dgm:t>
    </dgm:pt>
    <dgm:pt modelId="{79D3F69B-32B7-41BF-986B-75A03160BEDF}" type="parTrans" cxnId="{76E24B5E-565B-42B6-BC13-9011C15D5517}">
      <dgm:prSet/>
      <dgm:spPr/>
      <dgm:t>
        <a:bodyPr/>
        <a:lstStyle/>
        <a:p>
          <a:endParaRPr lang="en-US"/>
        </a:p>
      </dgm:t>
    </dgm:pt>
    <dgm:pt modelId="{10D6CA2A-C090-41BB-95E7-E5EDE8313B7B}" type="sibTrans" cxnId="{76E24B5E-565B-42B6-BC13-9011C15D5517}">
      <dgm:prSet/>
      <dgm:spPr/>
      <dgm:t>
        <a:bodyPr/>
        <a:lstStyle/>
        <a:p>
          <a:endParaRPr lang="en-US">
            <a:solidFill>
              <a:schemeClr val="tx1"/>
            </a:solidFill>
            <a:cs typeface="A Naskh Tahrir" pitchFamily="2" charset="-78"/>
          </a:endParaRPr>
        </a:p>
      </dgm:t>
    </dgm:pt>
    <dgm:pt modelId="{6FEF7F7A-D54C-4A25-BBFF-8F2595251A21}">
      <dgm:prSet phldrT="[Text]"/>
      <dgm:spPr/>
      <dgm:t>
        <a:bodyPr/>
        <a:lstStyle/>
        <a:p>
          <a:r>
            <a:rPr lang="fa-IR" dirty="0" smtClean="0">
              <a:solidFill>
                <a:schemeClr val="tx1"/>
              </a:solidFill>
              <a:cs typeface="A Naskh Tahrir" pitchFamily="2" charset="-78"/>
            </a:rPr>
            <a:t>*معیار استخدام</a:t>
          </a:r>
          <a:br>
            <a:rPr lang="fa-IR" dirty="0" smtClean="0">
              <a:solidFill>
                <a:schemeClr val="tx1"/>
              </a:solidFill>
              <a:cs typeface="A Naskh Tahrir" pitchFamily="2" charset="-78"/>
            </a:rPr>
          </a:br>
          <a:r>
            <a:rPr lang="fa-IR" dirty="0" smtClean="0">
              <a:solidFill>
                <a:schemeClr val="tx1"/>
              </a:solidFill>
              <a:cs typeface="A Naskh Tahrir" pitchFamily="2" charset="-78"/>
            </a:rPr>
            <a:t>*تفکیک و ترکیب اجنماعی</a:t>
          </a:r>
          <a:br>
            <a:rPr lang="fa-IR" dirty="0" smtClean="0">
              <a:solidFill>
                <a:schemeClr val="tx1"/>
              </a:solidFill>
              <a:cs typeface="A Naskh Tahrir" pitchFamily="2" charset="-78"/>
            </a:rPr>
          </a:br>
          <a:r>
            <a:rPr lang="fa-IR" dirty="0" smtClean="0">
              <a:solidFill>
                <a:schemeClr val="tx1"/>
              </a:solidFill>
              <a:cs typeface="A Naskh Tahrir" pitchFamily="2" charset="-78"/>
            </a:rPr>
            <a:t>*مدیریت محیطهای شغلی</a:t>
          </a:r>
          <a:endParaRPr lang="en-US" dirty="0">
            <a:solidFill>
              <a:schemeClr val="tx1"/>
            </a:solidFill>
            <a:cs typeface="A Naskh Tahrir" pitchFamily="2" charset="-78"/>
          </a:endParaRPr>
        </a:p>
      </dgm:t>
    </dgm:pt>
    <dgm:pt modelId="{0751FB45-73EB-4A11-81A6-500FEC4A4C5B}" type="parTrans" cxnId="{B98F6E6F-6114-49EC-8B57-3F618060D984}">
      <dgm:prSet/>
      <dgm:spPr/>
      <dgm:t>
        <a:bodyPr/>
        <a:lstStyle/>
        <a:p>
          <a:endParaRPr lang="en-US"/>
        </a:p>
      </dgm:t>
    </dgm:pt>
    <dgm:pt modelId="{181A6CCD-ECB6-4F4B-A40F-A38D31A3FC3D}" type="sibTrans" cxnId="{B98F6E6F-6114-49EC-8B57-3F618060D984}">
      <dgm:prSet/>
      <dgm:spPr/>
      <dgm:t>
        <a:bodyPr/>
        <a:lstStyle/>
        <a:p>
          <a:endParaRPr lang="en-US"/>
        </a:p>
      </dgm:t>
    </dgm:pt>
    <dgm:pt modelId="{3F324FF1-8CFC-4C4B-8A81-4CAA9AF0861E}" type="pres">
      <dgm:prSet presAssocID="{FBD7EBB4-3753-4830-8074-BB8B26FED7CA}" presName="Name0" presStyleCnt="0">
        <dgm:presLayoutVars>
          <dgm:dir/>
          <dgm:resizeHandles val="exact"/>
        </dgm:presLayoutVars>
      </dgm:prSet>
      <dgm:spPr/>
    </dgm:pt>
    <dgm:pt modelId="{590F3E91-9164-4B26-AE39-7D2D35A2176C}" type="pres">
      <dgm:prSet presAssocID="{FBD7EBB4-3753-4830-8074-BB8B26FED7CA}" presName="vNodes" presStyleCnt="0"/>
      <dgm:spPr/>
    </dgm:pt>
    <dgm:pt modelId="{A8AA4C89-E589-46E2-B508-526AC49DADBC}" type="pres">
      <dgm:prSet presAssocID="{34AB1F42-1426-4780-BB53-B9ACAB554846}" presName="node" presStyleLbl="node1" presStyleIdx="0" presStyleCnt="3">
        <dgm:presLayoutVars>
          <dgm:bulletEnabled val="1"/>
        </dgm:presLayoutVars>
      </dgm:prSet>
      <dgm:spPr/>
      <dgm:t>
        <a:bodyPr/>
        <a:lstStyle/>
        <a:p>
          <a:endParaRPr lang="en-US"/>
        </a:p>
      </dgm:t>
    </dgm:pt>
    <dgm:pt modelId="{A6B22F71-9189-453D-AD03-A8C635462CF5}" type="pres">
      <dgm:prSet presAssocID="{280B3B38-9C20-4CF5-91BB-69E09244FF2C}" presName="spacerT" presStyleCnt="0"/>
      <dgm:spPr/>
    </dgm:pt>
    <dgm:pt modelId="{A1DA3EF1-7141-4068-AE21-3391B3F37F64}" type="pres">
      <dgm:prSet presAssocID="{280B3B38-9C20-4CF5-91BB-69E09244FF2C}" presName="sibTrans" presStyleLbl="sibTrans2D1" presStyleIdx="0" presStyleCnt="2"/>
      <dgm:spPr/>
      <dgm:t>
        <a:bodyPr/>
        <a:lstStyle/>
        <a:p>
          <a:endParaRPr lang="en-US"/>
        </a:p>
      </dgm:t>
    </dgm:pt>
    <dgm:pt modelId="{2F7AD2F3-7EC7-4918-A2E3-496392986FB1}" type="pres">
      <dgm:prSet presAssocID="{280B3B38-9C20-4CF5-91BB-69E09244FF2C}" presName="spacerB" presStyleCnt="0"/>
      <dgm:spPr/>
    </dgm:pt>
    <dgm:pt modelId="{C5DE56BA-8F9C-48A0-AF4C-678E244F9F10}" type="pres">
      <dgm:prSet presAssocID="{29F1117D-63A0-4EA0-8C99-EEDB983F61C9}" presName="node" presStyleLbl="node1" presStyleIdx="1" presStyleCnt="3">
        <dgm:presLayoutVars>
          <dgm:bulletEnabled val="1"/>
        </dgm:presLayoutVars>
      </dgm:prSet>
      <dgm:spPr/>
      <dgm:t>
        <a:bodyPr/>
        <a:lstStyle/>
        <a:p>
          <a:endParaRPr lang="en-US"/>
        </a:p>
      </dgm:t>
    </dgm:pt>
    <dgm:pt modelId="{4EBF12B6-A501-4F06-97FD-81B29BCA1B77}" type="pres">
      <dgm:prSet presAssocID="{FBD7EBB4-3753-4830-8074-BB8B26FED7CA}" presName="sibTransLast" presStyleLbl="sibTrans2D1" presStyleIdx="1" presStyleCnt="2"/>
      <dgm:spPr/>
      <dgm:t>
        <a:bodyPr/>
        <a:lstStyle/>
        <a:p>
          <a:endParaRPr lang="en-US"/>
        </a:p>
      </dgm:t>
    </dgm:pt>
    <dgm:pt modelId="{499C5867-3B25-47B5-A91E-C4292CE2E570}" type="pres">
      <dgm:prSet presAssocID="{FBD7EBB4-3753-4830-8074-BB8B26FED7CA}" presName="connectorText" presStyleLbl="sibTrans2D1" presStyleIdx="1" presStyleCnt="2"/>
      <dgm:spPr/>
      <dgm:t>
        <a:bodyPr/>
        <a:lstStyle/>
        <a:p>
          <a:endParaRPr lang="en-US"/>
        </a:p>
      </dgm:t>
    </dgm:pt>
    <dgm:pt modelId="{95EFC557-8830-41C7-BF4D-29E610B3B6AE}" type="pres">
      <dgm:prSet presAssocID="{FBD7EBB4-3753-4830-8074-BB8B26FED7CA}" presName="lastNode" presStyleLbl="node1" presStyleIdx="2" presStyleCnt="3">
        <dgm:presLayoutVars>
          <dgm:bulletEnabled val="1"/>
        </dgm:presLayoutVars>
      </dgm:prSet>
      <dgm:spPr/>
      <dgm:t>
        <a:bodyPr/>
        <a:lstStyle/>
        <a:p>
          <a:endParaRPr lang="en-US"/>
        </a:p>
      </dgm:t>
    </dgm:pt>
  </dgm:ptLst>
  <dgm:cxnLst>
    <dgm:cxn modelId="{717C4F82-EDF8-43C7-9B44-5DA02931BB4D}" type="presOf" srcId="{10D6CA2A-C090-41BB-95E7-E5EDE8313B7B}" destId="{4EBF12B6-A501-4F06-97FD-81B29BCA1B77}" srcOrd="0" destOrd="0" presId="urn:microsoft.com/office/officeart/2005/8/layout/equation2"/>
    <dgm:cxn modelId="{F7B98B6B-E060-4B02-B761-B669EEA2D3AE}" type="presOf" srcId="{34AB1F42-1426-4780-BB53-B9ACAB554846}" destId="{A8AA4C89-E589-46E2-B508-526AC49DADBC}" srcOrd="0" destOrd="0" presId="urn:microsoft.com/office/officeart/2005/8/layout/equation2"/>
    <dgm:cxn modelId="{87B52616-DBF1-452F-B084-461E7D992E17}" type="presOf" srcId="{29F1117D-63A0-4EA0-8C99-EEDB983F61C9}" destId="{C5DE56BA-8F9C-48A0-AF4C-678E244F9F10}" srcOrd="0" destOrd="0" presId="urn:microsoft.com/office/officeart/2005/8/layout/equation2"/>
    <dgm:cxn modelId="{9BA8453A-D62F-4376-B000-6F656761790F}" type="presOf" srcId="{FBD7EBB4-3753-4830-8074-BB8B26FED7CA}" destId="{3F324FF1-8CFC-4C4B-8A81-4CAA9AF0861E}" srcOrd="0" destOrd="0" presId="urn:microsoft.com/office/officeart/2005/8/layout/equation2"/>
    <dgm:cxn modelId="{8018EF0B-7537-4BCA-84E9-5341D52FDFA3}" type="presOf" srcId="{10D6CA2A-C090-41BB-95E7-E5EDE8313B7B}" destId="{499C5867-3B25-47B5-A91E-C4292CE2E570}" srcOrd="1" destOrd="0" presId="urn:microsoft.com/office/officeart/2005/8/layout/equation2"/>
    <dgm:cxn modelId="{B98F6E6F-6114-49EC-8B57-3F618060D984}" srcId="{FBD7EBB4-3753-4830-8074-BB8B26FED7CA}" destId="{6FEF7F7A-D54C-4A25-BBFF-8F2595251A21}" srcOrd="2" destOrd="0" parTransId="{0751FB45-73EB-4A11-81A6-500FEC4A4C5B}" sibTransId="{181A6CCD-ECB6-4F4B-A40F-A38D31A3FC3D}"/>
    <dgm:cxn modelId="{244A1668-DCDA-4752-9FD6-F86072876266}" srcId="{FBD7EBB4-3753-4830-8074-BB8B26FED7CA}" destId="{34AB1F42-1426-4780-BB53-B9ACAB554846}" srcOrd="0" destOrd="0" parTransId="{F31F86E9-AE01-4336-9381-00D6A82861D2}" sibTransId="{280B3B38-9C20-4CF5-91BB-69E09244FF2C}"/>
    <dgm:cxn modelId="{76E24B5E-565B-42B6-BC13-9011C15D5517}" srcId="{FBD7EBB4-3753-4830-8074-BB8B26FED7CA}" destId="{29F1117D-63A0-4EA0-8C99-EEDB983F61C9}" srcOrd="1" destOrd="0" parTransId="{79D3F69B-32B7-41BF-986B-75A03160BEDF}" sibTransId="{10D6CA2A-C090-41BB-95E7-E5EDE8313B7B}"/>
    <dgm:cxn modelId="{8C808D5D-FC05-4866-B51B-50198F41B337}" type="presOf" srcId="{6FEF7F7A-D54C-4A25-BBFF-8F2595251A21}" destId="{95EFC557-8830-41C7-BF4D-29E610B3B6AE}" srcOrd="0" destOrd="0" presId="urn:microsoft.com/office/officeart/2005/8/layout/equation2"/>
    <dgm:cxn modelId="{F6E26C6A-A97A-4DD7-9708-C1F961ED8D18}" type="presOf" srcId="{280B3B38-9C20-4CF5-91BB-69E09244FF2C}" destId="{A1DA3EF1-7141-4068-AE21-3391B3F37F64}" srcOrd="0" destOrd="0" presId="urn:microsoft.com/office/officeart/2005/8/layout/equation2"/>
    <dgm:cxn modelId="{A2F31FFF-5B4B-4F4B-BC90-BDEBA38E937E}" type="presParOf" srcId="{3F324FF1-8CFC-4C4B-8A81-4CAA9AF0861E}" destId="{590F3E91-9164-4B26-AE39-7D2D35A2176C}" srcOrd="0" destOrd="0" presId="urn:microsoft.com/office/officeart/2005/8/layout/equation2"/>
    <dgm:cxn modelId="{64016ABD-AFDE-4FEE-8282-5CEFD69EF1D6}" type="presParOf" srcId="{590F3E91-9164-4B26-AE39-7D2D35A2176C}" destId="{A8AA4C89-E589-46E2-B508-526AC49DADBC}" srcOrd="0" destOrd="0" presId="urn:microsoft.com/office/officeart/2005/8/layout/equation2"/>
    <dgm:cxn modelId="{3195B9E4-D6A0-4EF5-859F-F483986C1DBA}" type="presParOf" srcId="{590F3E91-9164-4B26-AE39-7D2D35A2176C}" destId="{A6B22F71-9189-453D-AD03-A8C635462CF5}" srcOrd="1" destOrd="0" presId="urn:microsoft.com/office/officeart/2005/8/layout/equation2"/>
    <dgm:cxn modelId="{F90B4F11-630C-4359-B3F2-CA43B6561121}" type="presParOf" srcId="{590F3E91-9164-4B26-AE39-7D2D35A2176C}" destId="{A1DA3EF1-7141-4068-AE21-3391B3F37F64}" srcOrd="2" destOrd="0" presId="urn:microsoft.com/office/officeart/2005/8/layout/equation2"/>
    <dgm:cxn modelId="{5F098AE4-B503-4EE4-9948-7202263D68E6}" type="presParOf" srcId="{590F3E91-9164-4B26-AE39-7D2D35A2176C}" destId="{2F7AD2F3-7EC7-4918-A2E3-496392986FB1}" srcOrd="3" destOrd="0" presId="urn:microsoft.com/office/officeart/2005/8/layout/equation2"/>
    <dgm:cxn modelId="{1DC70DA1-38B5-4E1B-9164-53CCC91BD0E7}" type="presParOf" srcId="{590F3E91-9164-4B26-AE39-7D2D35A2176C}" destId="{C5DE56BA-8F9C-48A0-AF4C-678E244F9F10}" srcOrd="4" destOrd="0" presId="urn:microsoft.com/office/officeart/2005/8/layout/equation2"/>
    <dgm:cxn modelId="{ECC9D30C-5C19-48CE-BF0E-075796AD64B3}" type="presParOf" srcId="{3F324FF1-8CFC-4C4B-8A81-4CAA9AF0861E}" destId="{4EBF12B6-A501-4F06-97FD-81B29BCA1B77}" srcOrd="1" destOrd="0" presId="urn:microsoft.com/office/officeart/2005/8/layout/equation2"/>
    <dgm:cxn modelId="{1177DBCB-06FB-412B-B47E-EAE7593A9DDB}" type="presParOf" srcId="{4EBF12B6-A501-4F06-97FD-81B29BCA1B77}" destId="{499C5867-3B25-47B5-A91E-C4292CE2E570}" srcOrd="0" destOrd="0" presId="urn:microsoft.com/office/officeart/2005/8/layout/equation2"/>
    <dgm:cxn modelId="{41D8EC38-7646-4FA8-B56A-9909483C9CBF}" type="presParOf" srcId="{3F324FF1-8CFC-4C4B-8A81-4CAA9AF0861E}" destId="{95EFC557-8830-41C7-BF4D-29E610B3B6AE}" srcOrd="2" destOrd="0" presId="urn:microsoft.com/office/officeart/2005/8/layout/equati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F00F2A-9033-47FB-B020-3B154955089F}" type="doc">
      <dgm:prSet loTypeId="urn:microsoft.com/office/officeart/2005/8/layout/process1" loCatId="process" qsTypeId="urn:microsoft.com/office/officeart/2005/8/quickstyle/simple1" qsCatId="simple" csTypeId="urn:microsoft.com/office/officeart/2005/8/colors/colorful1" csCatId="colorful" phldr="1"/>
      <dgm:spPr/>
    </dgm:pt>
    <dgm:pt modelId="{65DEC1A5-128A-4EE9-852C-09DB582B8D8D}">
      <dgm:prSet phldrT="[Text]"/>
      <dgm:spPr/>
      <dgm:t>
        <a:bodyPr/>
        <a:lstStyle/>
        <a:p>
          <a:r>
            <a:rPr lang="fa-IR" dirty="0" smtClean="0">
              <a:solidFill>
                <a:schemeClr val="tx1"/>
              </a:solidFill>
              <a:cs typeface="B Homa" pitchFamily="2" charset="-78"/>
            </a:rPr>
            <a:t>گسترش قلمرو حاکمیت</a:t>
          </a:r>
          <a:endParaRPr lang="en-US" dirty="0">
            <a:solidFill>
              <a:schemeClr val="tx1"/>
            </a:solidFill>
            <a:cs typeface="B Homa" pitchFamily="2" charset="-78"/>
          </a:endParaRPr>
        </a:p>
      </dgm:t>
    </dgm:pt>
    <dgm:pt modelId="{1ED410BB-2BAB-4F3A-B272-957D2A1D43B7}" type="parTrans" cxnId="{C4CD8934-483D-47CB-8964-FF83917D940C}">
      <dgm:prSet/>
      <dgm:spPr/>
      <dgm:t>
        <a:bodyPr/>
        <a:lstStyle/>
        <a:p>
          <a:endParaRPr lang="en-US"/>
        </a:p>
      </dgm:t>
    </dgm:pt>
    <dgm:pt modelId="{96C801DF-BC5A-4AA7-97B7-DFD8737E8903}" type="sibTrans" cxnId="{C4CD8934-483D-47CB-8964-FF83917D940C}">
      <dgm:prSet/>
      <dgm:spPr/>
      <dgm:t>
        <a:bodyPr/>
        <a:lstStyle/>
        <a:p>
          <a:endParaRPr lang="en-US">
            <a:solidFill>
              <a:schemeClr val="tx1"/>
            </a:solidFill>
            <a:cs typeface="B Homa" pitchFamily="2" charset="-78"/>
          </a:endParaRPr>
        </a:p>
      </dgm:t>
    </dgm:pt>
    <dgm:pt modelId="{1D263315-85BC-4946-97F1-2A5FA14DD0C7}">
      <dgm:prSet phldrT="[Text]"/>
      <dgm:spPr/>
      <dgm:t>
        <a:bodyPr/>
        <a:lstStyle/>
        <a:p>
          <a:r>
            <a:rPr lang="fa-IR" dirty="0" smtClean="0">
              <a:solidFill>
                <a:schemeClr val="tx1"/>
              </a:solidFill>
              <a:cs typeface="B Homa" pitchFamily="2" charset="-78"/>
            </a:rPr>
            <a:t>تمرکز زدایی، تفویض اختیار و تقسیم کار</a:t>
          </a:r>
          <a:endParaRPr lang="en-US" dirty="0">
            <a:solidFill>
              <a:schemeClr val="tx1"/>
            </a:solidFill>
            <a:cs typeface="B Homa" pitchFamily="2" charset="-78"/>
          </a:endParaRPr>
        </a:p>
      </dgm:t>
    </dgm:pt>
    <dgm:pt modelId="{B72402A6-72DD-476E-AC1A-F46BBE5A438E}" type="parTrans" cxnId="{FDF489A3-592A-4986-B6B4-F9F6213387BD}">
      <dgm:prSet/>
      <dgm:spPr/>
      <dgm:t>
        <a:bodyPr/>
        <a:lstStyle/>
        <a:p>
          <a:endParaRPr lang="en-US"/>
        </a:p>
      </dgm:t>
    </dgm:pt>
    <dgm:pt modelId="{E4051D68-4695-4DB2-8C4F-36538E09A292}" type="sibTrans" cxnId="{FDF489A3-592A-4986-B6B4-F9F6213387BD}">
      <dgm:prSet/>
      <dgm:spPr/>
      <dgm:t>
        <a:bodyPr/>
        <a:lstStyle/>
        <a:p>
          <a:endParaRPr lang="en-US">
            <a:solidFill>
              <a:schemeClr val="tx1"/>
            </a:solidFill>
            <a:cs typeface="B Homa" pitchFamily="2" charset="-78"/>
          </a:endParaRPr>
        </a:p>
      </dgm:t>
    </dgm:pt>
    <dgm:pt modelId="{5CA4C062-C8A2-44FD-83D0-E02DE6BC29CB}">
      <dgm:prSet phldrT="[Text]"/>
      <dgm:spPr/>
      <dgm:t>
        <a:bodyPr/>
        <a:lstStyle/>
        <a:p>
          <a:r>
            <a:rPr lang="fa-IR" dirty="0" smtClean="0">
              <a:solidFill>
                <a:schemeClr val="tx1"/>
              </a:solidFill>
              <a:cs typeface="B Homa" pitchFamily="2" charset="-78"/>
            </a:rPr>
            <a:t>کاهش توانایی نظارت حاکم</a:t>
          </a:r>
          <a:endParaRPr lang="en-US" dirty="0">
            <a:solidFill>
              <a:schemeClr val="tx1"/>
            </a:solidFill>
            <a:cs typeface="B Homa" pitchFamily="2" charset="-78"/>
          </a:endParaRPr>
        </a:p>
      </dgm:t>
    </dgm:pt>
    <dgm:pt modelId="{638E5139-FE05-4158-B68B-73DB419C71DC}" type="parTrans" cxnId="{4316D1B9-F101-458E-A993-B202E9BBBB31}">
      <dgm:prSet/>
      <dgm:spPr/>
      <dgm:t>
        <a:bodyPr/>
        <a:lstStyle/>
        <a:p>
          <a:endParaRPr lang="en-US"/>
        </a:p>
      </dgm:t>
    </dgm:pt>
    <dgm:pt modelId="{9C7F0D6B-BBE4-4560-A87D-3ADFF0965850}" type="sibTrans" cxnId="{4316D1B9-F101-458E-A993-B202E9BBBB31}">
      <dgm:prSet/>
      <dgm:spPr/>
      <dgm:t>
        <a:bodyPr/>
        <a:lstStyle/>
        <a:p>
          <a:endParaRPr lang="en-US">
            <a:solidFill>
              <a:schemeClr val="tx1"/>
            </a:solidFill>
            <a:cs typeface="B Homa" pitchFamily="2" charset="-78"/>
          </a:endParaRPr>
        </a:p>
      </dgm:t>
    </dgm:pt>
    <dgm:pt modelId="{3539B029-ECBB-4177-8B57-65108C3A292C}">
      <dgm:prSet phldrT="[Text]"/>
      <dgm:spPr/>
      <dgm:t>
        <a:bodyPr/>
        <a:lstStyle/>
        <a:p>
          <a:r>
            <a:rPr lang="fa-IR" dirty="0" smtClean="0">
              <a:solidFill>
                <a:schemeClr val="tx1"/>
              </a:solidFill>
              <a:cs typeface="B Homa" pitchFamily="2" charset="-78"/>
            </a:rPr>
            <a:t>قدرت یافتن کارکنان</a:t>
          </a:r>
          <a:endParaRPr lang="en-US" dirty="0">
            <a:solidFill>
              <a:schemeClr val="tx1"/>
            </a:solidFill>
            <a:cs typeface="B Homa" pitchFamily="2" charset="-78"/>
          </a:endParaRPr>
        </a:p>
      </dgm:t>
    </dgm:pt>
    <dgm:pt modelId="{D007F5FF-324D-4D20-B323-60CDFD5A52BF}" type="parTrans" cxnId="{41539D5B-7B7F-4A5F-BFFA-25E9D5903DBA}">
      <dgm:prSet/>
      <dgm:spPr/>
      <dgm:t>
        <a:bodyPr/>
        <a:lstStyle/>
        <a:p>
          <a:endParaRPr lang="en-US"/>
        </a:p>
      </dgm:t>
    </dgm:pt>
    <dgm:pt modelId="{D81C5F52-DCCF-43B6-BA53-DF12369383B9}" type="sibTrans" cxnId="{41539D5B-7B7F-4A5F-BFFA-25E9D5903DBA}">
      <dgm:prSet/>
      <dgm:spPr/>
      <dgm:t>
        <a:bodyPr/>
        <a:lstStyle/>
        <a:p>
          <a:endParaRPr lang="en-US">
            <a:solidFill>
              <a:schemeClr val="tx1"/>
            </a:solidFill>
            <a:cs typeface="B Homa" pitchFamily="2" charset="-78"/>
          </a:endParaRPr>
        </a:p>
      </dgm:t>
    </dgm:pt>
    <dgm:pt modelId="{C9A4B10F-8EB8-416D-A44C-DD315EAD4061}">
      <dgm:prSet phldrT="[Text]"/>
      <dgm:spPr/>
      <dgm:t>
        <a:bodyPr/>
        <a:lstStyle/>
        <a:p>
          <a:r>
            <a:rPr lang="fa-IR" dirty="0" smtClean="0">
              <a:solidFill>
                <a:schemeClr val="tx1"/>
              </a:solidFill>
              <a:cs typeface="B Homa" pitchFamily="2" charset="-78"/>
            </a:rPr>
            <a:t>افزایش شایستگی تخصصی کارکنان</a:t>
          </a:r>
          <a:endParaRPr lang="en-US" dirty="0">
            <a:solidFill>
              <a:schemeClr val="tx1"/>
            </a:solidFill>
            <a:cs typeface="B Homa" pitchFamily="2" charset="-78"/>
          </a:endParaRPr>
        </a:p>
      </dgm:t>
    </dgm:pt>
    <dgm:pt modelId="{A7F81E7F-154A-40D3-82DA-2CFE6D1FEE4E}" type="parTrans" cxnId="{085884AF-D754-4211-8C3B-CB0237ECBBE4}">
      <dgm:prSet/>
      <dgm:spPr/>
      <dgm:t>
        <a:bodyPr/>
        <a:lstStyle/>
        <a:p>
          <a:endParaRPr lang="en-US"/>
        </a:p>
      </dgm:t>
    </dgm:pt>
    <dgm:pt modelId="{B1B3954D-8BC0-4632-AC7A-E5C0FFABB252}" type="sibTrans" cxnId="{085884AF-D754-4211-8C3B-CB0237ECBBE4}">
      <dgm:prSet/>
      <dgm:spPr/>
      <dgm:t>
        <a:bodyPr/>
        <a:lstStyle/>
        <a:p>
          <a:endParaRPr lang="en-US">
            <a:solidFill>
              <a:schemeClr val="tx1"/>
            </a:solidFill>
            <a:cs typeface="B Homa" pitchFamily="2" charset="-78"/>
          </a:endParaRPr>
        </a:p>
      </dgm:t>
    </dgm:pt>
    <dgm:pt modelId="{0213AC9E-3D1E-4DA9-8055-7B36E5AE2768}">
      <dgm:prSet phldrT="[Text]"/>
      <dgm:spPr/>
      <dgm:t>
        <a:bodyPr/>
        <a:lstStyle/>
        <a:p>
          <a:r>
            <a:rPr lang="fa-IR" dirty="0" smtClean="0">
              <a:solidFill>
                <a:schemeClr val="tx1"/>
              </a:solidFill>
              <a:cs typeface="B Homa" pitchFamily="2" charset="-78"/>
            </a:rPr>
            <a:t>هماهنگی کارکنان قدرتمند</a:t>
          </a:r>
          <a:endParaRPr lang="en-US" dirty="0">
            <a:solidFill>
              <a:schemeClr val="tx1"/>
            </a:solidFill>
            <a:cs typeface="B Homa" pitchFamily="2" charset="-78"/>
          </a:endParaRPr>
        </a:p>
      </dgm:t>
    </dgm:pt>
    <dgm:pt modelId="{6EC575B3-FDF4-4DD5-827E-08751523737B}" type="parTrans" cxnId="{126F3206-737E-41E4-BACF-4936425D2944}">
      <dgm:prSet/>
      <dgm:spPr/>
      <dgm:t>
        <a:bodyPr/>
        <a:lstStyle/>
        <a:p>
          <a:endParaRPr lang="en-US"/>
        </a:p>
      </dgm:t>
    </dgm:pt>
    <dgm:pt modelId="{8548E5E3-5F8D-48CA-9EF3-07CD7549BF1A}" type="sibTrans" cxnId="{126F3206-737E-41E4-BACF-4936425D2944}">
      <dgm:prSet/>
      <dgm:spPr/>
      <dgm:t>
        <a:bodyPr/>
        <a:lstStyle/>
        <a:p>
          <a:endParaRPr lang="en-US">
            <a:solidFill>
              <a:schemeClr val="tx1"/>
            </a:solidFill>
            <a:cs typeface="B Homa" pitchFamily="2" charset="-78"/>
          </a:endParaRPr>
        </a:p>
      </dgm:t>
    </dgm:pt>
    <dgm:pt modelId="{B4D7AD02-D303-4E3D-93E4-92FEEC61418B}">
      <dgm:prSet phldrT="[Text]"/>
      <dgm:spPr/>
      <dgm:t>
        <a:bodyPr/>
        <a:lstStyle/>
        <a:p>
          <a:r>
            <a:rPr lang="fa-IR" dirty="0" smtClean="0">
              <a:solidFill>
                <a:schemeClr val="tx1"/>
              </a:solidFill>
              <a:cs typeface="B Homa" pitchFamily="2" charset="-78"/>
            </a:rPr>
            <a:t>تحمیل شرایط بر حاکم</a:t>
          </a:r>
          <a:endParaRPr lang="en-US" dirty="0">
            <a:solidFill>
              <a:schemeClr val="tx1"/>
            </a:solidFill>
            <a:cs typeface="B Homa" pitchFamily="2" charset="-78"/>
          </a:endParaRPr>
        </a:p>
      </dgm:t>
    </dgm:pt>
    <dgm:pt modelId="{A04C1093-CCB4-466C-A69D-33F1768A9C9C}" type="parTrans" cxnId="{DD8F095F-8AA8-40BF-915F-88EDAF26619D}">
      <dgm:prSet/>
      <dgm:spPr/>
      <dgm:t>
        <a:bodyPr/>
        <a:lstStyle/>
        <a:p>
          <a:endParaRPr lang="en-US"/>
        </a:p>
      </dgm:t>
    </dgm:pt>
    <dgm:pt modelId="{9699161B-FA1D-42BC-AA66-AA7F2A9983B0}" type="sibTrans" cxnId="{DD8F095F-8AA8-40BF-915F-88EDAF26619D}">
      <dgm:prSet/>
      <dgm:spPr/>
      <dgm:t>
        <a:bodyPr/>
        <a:lstStyle/>
        <a:p>
          <a:endParaRPr lang="en-US"/>
        </a:p>
      </dgm:t>
    </dgm:pt>
    <dgm:pt modelId="{F819643F-DE50-4A8B-8BCC-CB3D7122BAC6}" type="pres">
      <dgm:prSet presAssocID="{ABF00F2A-9033-47FB-B020-3B154955089F}" presName="Name0" presStyleCnt="0">
        <dgm:presLayoutVars>
          <dgm:dir/>
          <dgm:resizeHandles val="exact"/>
        </dgm:presLayoutVars>
      </dgm:prSet>
      <dgm:spPr/>
    </dgm:pt>
    <dgm:pt modelId="{481CFB14-24AA-4AB1-A63E-ECB1588752F9}" type="pres">
      <dgm:prSet presAssocID="{65DEC1A5-128A-4EE9-852C-09DB582B8D8D}" presName="node" presStyleLbl="node1" presStyleIdx="0" presStyleCnt="7">
        <dgm:presLayoutVars>
          <dgm:bulletEnabled val="1"/>
        </dgm:presLayoutVars>
      </dgm:prSet>
      <dgm:spPr/>
    </dgm:pt>
    <dgm:pt modelId="{BD56EE09-E6A8-4888-924F-30ED4D7CA338}" type="pres">
      <dgm:prSet presAssocID="{96C801DF-BC5A-4AA7-97B7-DFD8737E8903}" presName="sibTrans" presStyleLbl="sibTrans2D1" presStyleIdx="0" presStyleCnt="6"/>
      <dgm:spPr/>
    </dgm:pt>
    <dgm:pt modelId="{9BECCC30-DC89-4E54-929A-0C952B66A057}" type="pres">
      <dgm:prSet presAssocID="{96C801DF-BC5A-4AA7-97B7-DFD8737E8903}" presName="connectorText" presStyleLbl="sibTrans2D1" presStyleIdx="0" presStyleCnt="6"/>
      <dgm:spPr/>
    </dgm:pt>
    <dgm:pt modelId="{6080F7A7-C4A3-43F4-A9B4-708126BB2678}" type="pres">
      <dgm:prSet presAssocID="{1D263315-85BC-4946-97F1-2A5FA14DD0C7}" presName="node" presStyleLbl="node1" presStyleIdx="1" presStyleCnt="7">
        <dgm:presLayoutVars>
          <dgm:bulletEnabled val="1"/>
        </dgm:presLayoutVars>
      </dgm:prSet>
      <dgm:spPr/>
      <dgm:t>
        <a:bodyPr/>
        <a:lstStyle/>
        <a:p>
          <a:endParaRPr lang="en-US"/>
        </a:p>
      </dgm:t>
    </dgm:pt>
    <dgm:pt modelId="{0279F418-91FC-446E-9F0D-06AD0FC00333}" type="pres">
      <dgm:prSet presAssocID="{E4051D68-4695-4DB2-8C4F-36538E09A292}" presName="sibTrans" presStyleLbl="sibTrans2D1" presStyleIdx="1" presStyleCnt="6"/>
      <dgm:spPr/>
    </dgm:pt>
    <dgm:pt modelId="{DCBEC414-7CC0-4CE8-A10D-D904A0C25245}" type="pres">
      <dgm:prSet presAssocID="{E4051D68-4695-4DB2-8C4F-36538E09A292}" presName="connectorText" presStyleLbl="sibTrans2D1" presStyleIdx="1" presStyleCnt="6"/>
      <dgm:spPr/>
    </dgm:pt>
    <dgm:pt modelId="{4D40B4DE-9072-46C2-A071-B3E52BABC360}" type="pres">
      <dgm:prSet presAssocID="{C9A4B10F-8EB8-416D-A44C-DD315EAD4061}" presName="node" presStyleLbl="node1" presStyleIdx="2" presStyleCnt="7">
        <dgm:presLayoutVars>
          <dgm:bulletEnabled val="1"/>
        </dgm:presLayoutVars>
      </dgm:prSet>
      <dgm:spPr/>
    </dgm:pt>
    <dgm:pt modelId="{136E9174-9E48-4A7A-A78B-FA53F4AB01E3}" type="pres">
      <dgm:prSet presAssocID="{B1B3954D-8BC0-4632-AC7A-E5C0FFABB252}" presName="sibTrans" presStyleLbl="sibTrans2D1" presStyleIdx="2" presStyleCnt="6"/>
      <dgm:spPr/>
    </dgm:pt>
    <dgm:pt modelId="{BB375F93-E08E-4DF9-8FFA-6AD09D47D409}" type="pres">
      <dgm:prSet presAssocID="{B1B3954D-8BC0-4632-AC7A-E5C0FFABB252}" presName="connectorText" presStyleLbl="sibTrans2D1" presStyleIdx="2" presStyleCnt="6"/>
      <dgm:spPr/>
    </dgm:pt>
    <dgm:pt modelId="{A9FAF29D-926C-4FCB-B4DE-620107DF0C74}" type="pres">
      <dgm:prSet presAssocID="{5CA4C062-C8A2-44FD-83D0-E02DE6BC29CB}" presName="node" presStyleLbl="node1" presStyleIdx="3" presStyleCnt="7">
        <dgm:presLayoutVars>
          <dgm:bulletEnabled val="1"/>
        </dgm:presLayoutVars>
      </dgm:prSet>
      <dgm:spPr/>
      <dgm:t>
        <a:bodyPr/>
        <a:lstStyle/>
        <a:p>
          <a:endParaRPr lang="en-US"/>
        </a:p>
      </dgm:t>
    </dgm:pt>
    <dgm:pt modelId="{023D7195-677A-4C2C-AFA1-1C45DE307837}" type="pres">
      <dgm:prSet presAssocID="{9C7F0D6B-BBE4-4560-A87D-3ADFF0965850}" presName="sibTrans" presStyleLbl="sibTrans2D1" presStyleIdx="3" presStyleCnt="6"/>
      <dgm:spPr/>
    </dgm:pt>
    <dgm:pt modelId="{47F3DC2B-0968-4EB6-A47F-61A22D9EA184}" type="pres">
      <dgm:prSet presAssocID="{9C7F0D6B-BBE4-4560-A87D-3ADFF0965850}" presName="connectorText" presStyleLbl="sibTrans2D1" presStyleIdx="3" presStyleCnt="6"/>
      <dgm:spPr/>
    </dgm:pt>
    <dgm:pt modelId="{8966E72C-126C-4751-B48D-8BB0722B4E71}" type="pres">
      <dgm:prSet presAssocID="{3539B029-ECBB-4177-8B57-65108C3A292C}" presName="node" presStyleLbl="node1" presStyleIdx="4" presStyleCnt="7">
        <dgm:presLayoutVars>
          <dgm:bulletEnabled val="1"/>
        </dgm:presLayoutVars>
      </dgm:prSet>
      <dgm:spPr/>
    </dgm:pt>
    <dgm:pt modelId="{13E73893-E8E5-445B-B383-33A26EC54EAD}" type="pres">
      <dgm:prSet presAssocID="{D81C5F52-DCCF-43B6-BA53-DF12369383B9}" presName="sibTrans" presStyleLbl="sibTrans2D1" presStyleIdx="4" presStyleCnt="6"/>
      <dgm:spPr/>
    </dgm:pt>
    <dgm:pt modelId="{F8C0E408-054B-444F-AAB5-7BFA9A5CC7AD}" type="pres">
      <dgm:prSet presAssocID="{D81C5F52-DCCF-43B6-BA53-DF12369383B9}" presName="connectorText" presStyleLbl="sibTrans2D1" presStyleIdx="4" presStyleCnt="6"/>
      <dgm:spPr/>
    </dgm:pt>
    <dgm:pt modelId="{954D9F6B-EC9C-4FE4-B5C7-CA1B6A8F697E}" type="pres">
      <dgm:prSet presAssocID="{0213AC9E-3D1E-4DA9-8055-7B36E5AE2768}" presName="node" presStyleLbl="node1" presStyleIdx="5" presStyleCnt="7">
        <dgm:presLayoutVars>
          <dgm:bulletEnabled val="1"/>
        </dgm:presLayoutVars>
      </dgm:prSet>
      <dgm:spPr/>
      <dgm:t>
        <a:bodyPr/>
        <a:lstStyle/>
        <a:p>
          <a:endParaRPr lang="en-US"/>
        </a:p>
      </dgm:t>
    </dgm:pt>
    <dgm:pt modelId="{0B0398CE-93A9-47E9-A603-E0D69A91CE9A}" type="pres">
      <dgm:prSet presAssocID="{8548E5E3-5F8D-48CA-9EF3-07CD7549BF1A}" presName="sibTrans" presStyleLbl="sibTrans2D1" presStyleIdx="5" presStyleCnt="6"/>
      <dgm:spPr/>
    </dgm:pt>
    <dgm:pt modelId="{09E014BB-D7D2-4B10-A549-9D64283BB3F3}" type="pres">
      <dgm:prSet presAssocID="{8548E5E3-5F8D-48CA-9EF3-07CD7549BF1A}" presName="connectorText" presStyleLbl="sibTrans2D1" presStyleIdx="5" presStyleCnt="6"/>
      <dgm:spPr/>
    </dgm:pt>
    <dgm:pt modelId="{D133C3B5-150C-49D8-878C-42130537BDA2}" type="pres">
      <dgm:prSet presAssocID="{B4D7AD02-D303-4E3D-93E4-92FEEC61418B}" presName="node" presStyleLbl="node1" presStyleIdx="6" presStyleCnt="7">
        <dgm:presLayoutVars>
          <dgm:bulletEnabled val="1"/>
        </dgm:presLayoutVars>
      </dgm:prSet>
      <dgm:spPr/>
      <dgm:t>
        <a:bodyPr/>
        <a:lstStyle/>
        <a:p>
          <a:endParaRPr lang="en-US"/>
        </a:p>
      </dgm:t>
    </dgm:pt>
  </dgm:ptLst>
  <dgm:cxnLst>
    <dgm:cxn modelId="{41539D5B-7B7F-4A5F-BFFA-25E9D5903DBA}" srcId="{ABF00F2A-9033-47FB-B020-3B154955089F}" destId="{3539B029-ECBB-4177-8B57-65108C3A292C}" srcOrd="4" destOrd="0" parTransId="{D007F5FF-324D-4D20-B323-60CDFD5A52BF}" sibTransId="{D81C5F52-DCCF-43B6-BA53-DF12369383B9}"/>
    <dgm:cxn modelId="{057DF4AC-9C29-445B-B172-185867C22EA2}" type="presOf" srcId="{ABF00F2A-9033-47FB-B020-3B154955089F}" destId="{F819643F-DE50-4A8B-8BCC-CB3D7122BAC6}" srcOrd="0" destOrd="0" presId="urn:microsoft.com/office/officeart/2005/8/layout/process1"/>
    <dgm:cxn modelId="{085884AF-D754-4211-8C3B-CB0237ECBBE4}" srcId="{ABF00F2A-9033-47FB-B020-3B154955089F}" destId="{C9A4B10F-8EB8-416D-A44C-DD315EAD4061}" srcOrd="2" destOrd="0" parTransId="{A7F81E7F-154A-40D3-82DA-2CFE6D1FEE4E}" sibTransId="{B1B3954D-8BC0-4632-AC7A-E5C0FFABB252}"/>
    <dgm:cxn modelId="{8AF66073-6B1C-4F1A-A862-168391D59CEB}" type="presOf" srcId="{96C801DF-BC5A-4AA7-97B7-DFD8737E8903}" destId="{BD56EE09-E6A8-4888-924F-30ED4D7CA338}" srcOrd="0" destOrd="0" presId="urn:microsoft.com/office/officeart/2005/8/layout/process1"/>
    <dgm:cxn modelId="{006A7FCC-0123-4DA1-8529-5E516CC3F0C5}" type="presOf" srcId="{D81C5F52-DCCF-43B6-BA53-DF12369383B9}" destId="{F8C0E408-054B-444F-AAB5-7BFA9A5CC7AD}" srcOrd="1" destOrd="0" presId="urn:microsoft.com/office/officeart/2005/8/layout/process1"/>
    <dgm:cxn modelId="{F763B6A5-6589-4601-891C-AAA9A3A63308}" type="presOf" srcId="{0213AC9E-3D1E-4DA9-8055-7B36E5AE2768}" destId="{954D9F6B-EC9C-4FE4-B5C7-CA1B6A8F697E}" srcOrd="0" destOrd="0" presId="urn:microsoft.com/office/officeart/2005/8/layout/process1"/>
    <dgm:cxn modelId="{8A1C4C68-F297-4BC3-A8E0-893F6DC55B35}" type="presOf" srcId="{8548E5E3-5F8D-48CA-9EF3-07CD7549BF1A}" destId="{09E014BB-D7D2-4B10-A549-9D64283BB3F3}" srcOrd="1" destOrd="0" presId="urn:microsoft.com/office/officeart/2005/8/layout/process1"/>
    <dgm:cxn modelId="{DD8F095F-8AA8-40BF-915F-88EDAF26619D}" srcId="{ABF00F2A-9033-47FB-B020-3B154955089F}" destId="{B4D7AD02-D303-4E3D-93E4-92FEEC61418B}" srcOrd="6" destOrd="0" parTransId="{A04C1093-CCB4-466C-A69D-33F1768A9C9C}" sibTransId="{9699161B-FA1D-42BC-AA66-AA7F2A9983B0}"/>
    <dgm:cxn modelId="{126F3206-737E-41E4-BACF-4936425D2944}" srcId="{ABF00F2A-9033-47FB-B020-3B154955089F}" destId="{0213AC9E-3D1E-4DA9-8055-7B36E5AE2768}" srcOrd="5" destOrd="0" parTransId="{6EC575B3-FDF4-4DD5-827E-08751523737B}" sibTransId="{8548E5E3-5F8D-48CA-9EF3-07CD7549BF1A}"/>
    <dgm:cxn modelId="{8F726BC2-1678-4CAA-8A90-0ADF7F87FDC2}" type="presOf" srcId="{B1B3954D-8BC0-4632-AC7A-E5C0FFABB252}" destId="{BB375F93-E08E-4DF9-8FFA-6AD09D47D409}" srcOrd="1" destOrd="0" presId="urn:microsoft.com/office/officeart/2005/8/layout/process1"/>
    <dgm:cxn modelId="{8077830C-C683-4471-A25C-EB90FF5F2FA2}" type="presOf" srcId="{E4051D68-4695-4DB2-8C4F-36538E09A292}" destId="{0279F418-91FC-446E-9F0D-06AD0FC00333}" srcOrd="0" destOrd="0" presId="urn:microsoft.com/office/officeart/2005/8/layout/process1"/>
    <dgm:cxn modelId="{E2CB5247-156E-471C-A071-9BD821E20320}" type="presOf" srcId="{9C7F0D6B-BBE4-4560-A87D-3ADFF0965850}" destId="{47F3DC2B-0968-4EB6-A47F-61A22D9EA184}" srcOrd="1" destOrd="0" presId="urn:microsoft.com/office/officeart/2005/8/layout/process1"/>
    <dgm:cxn modelId="{20ABF502-7902-4B88-A1F3-B0DE0E789F12}" type="presOf" srcId="{3539B029-ECBB-4177-8B57-65108C3A292C}" destId="{8966E72C-126C-4751-B48D-8BB0722B4E71}" srcOrd="0" destOrd="0" presId="urn:microsoft.com/office/officeart/2005/8/layout/process1"/>
    <dgm:cxn modelId="{8ED69EA2-AD37-4BB1-83DE-D2090367156A}" type="presOf" srcId="{B1B3954D-8BC0-4632-AC7A-E5C0FFABB252}" destId="{136E9174-9E48-4A7A-A78B-FA53F4AB01E3}" srcOrd="0" destOrd="0" presId="urn:microsoft.com/office/officeart/2005/8/layout/process1"/>
    <dgm:cxn modelId="{C4CD8934-483D-47CB-8964-FF83917D940C}" srcId="{ABF00F2A-9033-47FB-B020-3B154955089F}" destId="{65DEC1A5-128A-4EE9-852C-09DB582B8D8D}" srcOrd="0" destOrd="0" parTransId="{1ED410BB-2BAB-4F3A-B272-957D2A1D43B7}" sibTransId="{96C801DF-BC5A-4AA7-97B7-DFD8737E8903}"/>
    <dgm:cxn modelId="{64D6AA9C-5AA3-40DA-8984-71C6CB286CD5}" type="presOf" srcId="{D81C5F52-DCCF-43B6-BA53-DF12369383B9}" destId="{13E73893-E8E5-445B-B383-33A26EC54EAD}" srcOrd="0" destOrd="0" presId="urn:microsoft.com/office/officeart/2005/8/layout/process1"/>
    <dgm:cxn modelId="{FDF489A3-592A-4986-B6B4-F9F6213387BD}" srcId="{ABF00F2A-9033-47FB-B020-3B154955089F}" destId="{1D263315-85BC-4946-97F1-2A5FA14DD0C7}" srcOrd="1" destOrd="0" parTransId="{B72402A6-72DD-476E-AC1A-F46BBE5A438E}" sibTransId="{E4051D68-4695-4DB2-8C4F-36538E09A292}"/>
    <dgm:cxn modelId="{B4F68BE6-18F2-44D7-9119-8C9A2829D243}" type="presOf" srcId="{E4051D68-4695-4DB2-8C4F-36538E09A292}" destId="{DCBEC414-7CC0-4CE8-A10D-D904A0C25245}" srcOrd="1" destOrd="0" presId="urn:microsoft.com/office/officeart/2005/8/layout/process1"/>
    <dgm:cxn modelId="{177C12FD-7900-41FF-9958-94FDAB892BEF}" type="presOf" srcId="{C9A4B10F-8EB8-416D-A44C-DD315EAD4061}" destId="{4D40B4DE-9072-46C2-A071-B3E52BABC360}" srcOrd="0" destOrd="0" presId="urn:microsoft.com/office/officeart/2005/8/layout/process1"/>
    <dgm:cxn modelId="{2DF51D82-C380-4F93-933D-28C5C3A59F3C}" type="presOf" srcId="{B4D7AD02-D303-4E3D-93E4-92FEEC61418B}" destId="{D133C3B5-150C-49D8-878C-42130537BDA2}" srcOrd="0" destOrd="0" presId="urn:microsoft.com/office/officeart/2005/8/layout/process1"/>
    <dgm:cxn modelId="{07CF10DF-D26E-492D-8767-9453034F1412}" type="presOf" srcId="{8548E5E3-5F8D-48CA-9EF3-07CD7549BF1A}" destId="{0B0398CE-93A9-47E9-A603-E0D69A91CE9A}" srcOrd="0" destOrd="0" presId="urn:microsoft.com/office/officeart/2005/8/layout/process1"/>
    <dgm:cxn modelId="{4316D1B9-F101-458E-A993-B202E9BBBB31}" srcId="{ABF00F2A-9033-47FB-B020-3B154955089F}" destId="{5CA4C062-C8A2-44FD-83D0-E02DE6BC29CB}" srcOrd="3" destOrd="0" parTransId="{638E5139-FE05-4158-B68B-73DB419C71DC}" sibTransId="{9C7F0D6B-BBE4-4560-A87D-3ADFF0965850}"/>
    <dgm:cxn modelId="{EB37D765-4711-4D3E-BAC2-EA636BBA0F93}" type="presOf" srcId="{5CA4C062-C8A2-44FD-83D0-E02DE6BC29CB}" destId="{A9FAF29D-926C-4FCB-B4DE-620107DF0C74}" srcOrd="0" destOrd="0" presId="urn:microsoft.com/office/officeart/2005/8/layout/process1"/>
    <dgm:cxn modelId="{62571CCC-23B6-41BC-A3C4-26C06CB99E75}" type="presOf" srcId="{9C7F0D6B-BBE4-4560-A87D-3ADFF0965850}" destId="{023D7195-677A-4C2C-AFA1-1C45DE307837}" srcOrd="0" destOrd="0" presId="urn:microsoft.com/office/officeart/2005/8/layout/process1"/>
    <dgm:cxn modelId="{6B3E8A14-ADBC-4FF8-A771-6ACB2B07220F}" type="presOf" srcId="{96C801DF-BC5A-4AA7-97B7-DFD8737E8903}" destId="{9BECCC30-DC89-4E54-929A-0C952B66A057}" srcOrd="1" destOrd="0" presId="urn:microsoft.com/office/officeart/2005/8/layout/process1"/>
    <dgm:cxn modelId="{5DED62A3-647D-49A1-81B5-AC57A15E48C2}" type="presOf" srcId="{65DEC1A5-128A-4EE9-852C-09DB582B8D8D}" destId="{481CFB14-24AA-4AB1-A63E-ECB1588752F9}" srcOrd="0" destOrd="0" presId="urn:microsoft.com/office/officeart/2005/8/layout/process1"/>
    <dgm:cxn modelId="{D1521923-09D6-405C-B711-84BA82317C0B}" type="presOf" srcId="{1D263315-85BC-4946-97F1-2A5FA14DD0C7}" destId="{6080F7A7-C4A3-43F4-A9B4-708126BB2678}" srcOrd="0" destOrd="0" presId="urn:microsoft.com/office/officeart/2005/8/layout/process1"/>
    <dgm:cxn modelId="{99FF9158-A2C4-420D-AFF7-22F8D6F6B9E0}" type="presParOf" srcId="{F819643F-DE50-4A8B-8BCC-CB3D7122BAC6}" destId="{481CFB14-24AA-4AB1-A63E-ECB1588752F9}" srcOrd="0" destOrd="0" presId="urn:microsoft.com/office/officeart/2005/8/layout/process1"/>
    <dgm:cxn modelId="{B3B143BC-AF38-4AB2-B956-320A43CD9A59}" type="presParOf" srcId="{F819643F-DE50-4A8B-8BCC-CB3D7122BAC6}" destId="{BD56EE09-E6A8-4888-924F-30ED4D7CA338}" srcOrd="1" destOrd="0" presId="urn:microsoft.com/office/officeart/2005/8/layout/process1"/>
    <dgm:cxn modelId="{A9948660-0BBC-4704-9889-97CD35DF50AC}" type="presParOf" srcId="{BD56EE09-E6A8-4888-924F-30ED4D7CA338}" destId="{9BECCC30-DC89-4E54-929A-0C952B66A057}" srcOrd="0" destOrd="0" presId="urn:microsoft.com/office/officeart/2005/8/layout/process1"/>
    <dgm:cxn modelId="{7A822632-29A2-4BEE-9ECA-414368341E38}" type="presParOf" srcId="{F819643F-DE50-4A8B-8BCC-CB3D7122BAC6}" destId="{6080F7A7-C4A3-43F4-A9B4-708126BB2678}" srcOrd="2" destOrd="0" presId="urn:microsoft.com/office/officeart/2005/8/layout/process1"/>
    <dgm:cxn modelId="{91AF551C-EE9D-42A6-B01E-B489BC9F684C}" type="presParOf" srcId="{F819643F-DE50-4A8B-8BCC-CB3D7122BAC6}" destId="{0279F418-91FC-446E-9F0D-06AD0FC00333}" srcOrd="3" destOrd="0" presId="urn:microsoft.com/office/officeart/2005/8/layout/process1"/>
    <dgm:cxn modelId="{52E89223-A348-43F1-9C6B-D35E2CF0E420}" type="presParOf" srcId="{0279F418-91FC-446E-9F0D-06AD0FC00333}" destId="{DCBEC414-7CC0-4CE8-A10D-D904A0C25245}" srcOrd="0" destOrd="0" presId="urn:microsoft.com/office/officeart/2005/8/layout/process1"/>
    <dgm:cxn modelId="{2546633B-82C1-48B2-863F-58A36CA7F67E}" type="presParOf" srcId="{F819643F-DE50-4A8B-8BCC-CB3D7122BAC6}" destId="{4D40B4DE-9072-46C2-A071-B3E52BABC360}" srcOrd="4" destOrd="0" presId="urn:microsoft.com/office/officeart/2005/8/layout/process1"/>
    <dgm:cxn modelId="{ADD34A53-3399-4A5A-AA43-E0A70D7DE70E}" type="presParOf" srcId="{F819643F-DE50-4A8B-8BCC-CB3D7122BAC6}" destId="{136E9174-9E48-4A7A-A78B-FA53F4AB01E3}" srcOrd="5" destOrd="0" presId="urn:microsoft.com/office/officeart/2005/8/layout/process1"/>
    <dgm:cxn modelId="{643E5953-B0A4-46A1-AE5C-964AC78C3591}" type="presParOf" srcId="{136E9174-9E48-4A7A-A78B-FA53F4AB01E3}" destId="{BB375F93-E08E-4DF9-8FFA-6AD09D47D409}" srcOrd="0" destOrd="0" presId="urn:microsoft.com/office/officeart/2005/8/layout/process1"/>
    <dgm:cxn modelId="{3FB7F04E-B29A-49E4-B0BD-9048CBE71AE1}" type="presParOf" srcId="{F819643F-DE50-4A8B-8BCC-CB3D7122BAC6}" destId="{A9FAF29D-926C-4FCB-B4DE-620107DF0C74}" srcOrd="6" destOrd="0" presId="urn:microsoft.com/office/officeart/2005/8/layout/process1"/>
    <dgm:cxn modelId="{B46CD73D-A2DF-44BB-84BE-6F88772DB69A}" type="presParOf" srcId="{F819643F-DE50-4A8B-8BCC-CB3D7122BAC6}" destId="{023D7195-677A-4C2C-AFA1-1C45DE307837}" srcOrd="7" destOrd="0" presId="urn:microsoft.com/office/officeart/2005/8/layout/process1"/>
    <dgm:cxn modelId="{73555B17-49B9-4B59-A18E-FFDCB06608F8}" type="presParOf" srcId="{023D7195-677A-4C2C-AFA1-1C45DE307837}" destId="{47F3DC2B-0968-4EB6-A47F-61A22D9EA184}" srcOrd="0" destOrd="0" presId="urn:microsoft.com/office/officeart/2005/8/layout/process1"/>
    <dgm:cxn modelId="{76D658C0-2C46-4DBD-9885-3067EBFB5F12}" type="presParOf" srcId="{F819643F-DE50-4A8B-8BCC-CB3D7122BAC6}" destId="{8966E72C-126C-4751-B48D-8BB0722B4E71}" srcOrd="8" destOrd="0" presId="urn:microsoft.com/office/officeart/2005/8/layout/process1"/>
    <dgm:cxn modelId="{BD33004F-5DE3-4822-8692-EB6449A50223}" type="presParOf" srcId="{F819643F-DE50-4A8B-8BCC-CB3D7122BAC6}" destId="{13E73893-E8E5-445B-B383-33A26EC54EAD}" srcOrd="9" destOrd="0" presId="urn:microsoft.com/office/officeart/2005/8/layout/process1"/>
    <dgm:cxn modelId="{04C29B20-64A4-4736-A5A2-D9042368240B}" type="presParOf" srcId="{13E73893-E8E5-445B-B383-33A26EC54EAD}" destId="{F8C0E408-054B-444F-AAB5-7BFA9A5CC7AD}" srcOrd="0" destOrd="0" presId="urn:microsoft.com/office/officeart/2005/8/layout/process1"/>
    <dgm:cxn modelId="{413ABA28-3A49-4778-A4D8-04774EF634C6}" type="presParOf" srcId="{F819643F-DE50-4A8B-8BCC-CB3D7122BAC6}" destId="{954D9F6B-EC9C-4FE4-B5C7-CA1B6A8F697E}" srcOrd="10" destOrd="0" presId="urn:microsoft.com/office/officeart/2005/8/layout/process1"/>
    <dgm:cxn modelId="{D5F4CC28-4D58-49B2-BDAF-8208852487A2}" type="presParOf" srcId="{F819643F-DE50-4A8B-8BCC-CB3D7122BAC6}" destId="{0B0398CE-93A9-47E9-A603-E0D69A91CE9A}" srcOrd="11" destOrd="0" presId="urn:microsoft.com/office/officeart/2005/8/layout/process1"/>
    <dgm:cxn modelId="{E93599D1-39AD-48D7-95FF-9B4E1C88A878}" type="presParOf" srcId="{0B0398CE-93A9-47E9-A603-E0D69A91CE9A}" destId="{09E014BB-D7D2-4B10-A549-9D64283BB3F3}" srcOrd="0" destOrd="0" presId="urn:microsoft.com/office/officeart/2005/8/layout/process1"/>
    <dgm:cxn modelId="{774453F6-7E91-4F42-A302-6BA9233C3502}" type="presParOf" srcId="{F819643F-DE50-4A8B-8BCC-CB3D7122BAC6}" destId="{D133C3B5-150C-49D8-878C-42130537BDA2}" srcOrd="12" destOrd="0" presId="urn:microsoft.com/office/officeart/2005/8/layout/process1"/>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B231FB-EC9F-4D6B-93EA-23B7AAF2D0DA}">
      <dsp:nvSpPr>
        <dsp:cNvPr id="0" name=""/>
        <dsp:cNvSpPr/>
      </dsp:nvSpPr>
      <dsp:spPr>
        <a:xfrm>
          <a:off x="2644675" y="1399"/>
          <a:ext cx="806648" cy="403324"/>
        </a:xfrm>
        <a:prstGeom prst="roundRect">
          <a:avLst>
            <a:gd name="adj" fmla="val 1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ساختار اجتماعی</a:t>
          </a:r>
          <a:endParaRPr lang="en-US" sz="1100" b="1" kern="1200" dirty="0">
            <a:cs typeface="B Baran" pitchFamily="2" charset="-78"/>
          </a:endParaRPr>
        </a:p>
      </dsp:txBody>
      <dsp:txXfrm>
        <a:off x="2644675" y="1399"/>
        <a:ext cx="806648" cy="403324"/>
      </dsp:txXfrm>
    </dsp:sp>
    <dsp:sp modelId="{9D5574B4-53B9-43ED-9ADF-4ABABEAC22E6}">
      <dsp:nvSpPr>
        <dsp:cNvPr id="0" name=""/>
        <dsp:cNvSpPr/>
      </dsp:nvSpPr>
      <dsp:spPr>
        <a:xfrm rot="1350000">
          <a:off x="3483947" y="400322"/>
          <a:ext cx="421358" cy="141163"/>
        </a:xfrm>
        <a:prstGeom prst="leftRightArrow">
          <a:avLst>
            <a:gd name="adj1" fmla="val 60000"/>
            <a:gd name="adj2" fmla="val 5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1350000">
        <a:off x="3483947" y="400322"/>
        <a:ext cx="421358" cy="141163"/>
      </dsp:txXfrm>
    </dsp:sp>
    <dsp:sp modelId="{145B2CBE-52FB-48CD-80E2-3436547AD591}">
      <dsp:nvSpPr>
        <dsp:cNvPr id="0" name=""/>
        <dsp:cNvSpPr/>
      </dsp:nvSpPr>
      <dsp:spPr>
        <a:xfrm>
          <a:off x="3937930" y="537083"/>
          <a:ext cx="806648" cy="403324"/>
        </a:xfrm>
        <a:prstGeom prst="roundRect">
          <a:avLst>
            <a:gd name="adj" fmla="val 10000"/>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ستاده ها</a:t>
          </a:r>
          <a:endParaRPr lang="en-US" sz="1100" b="1" kern="1200" dirty="0">
            <a:cs typeface="B Baran" pitchFamily="2" charset="-78"/>
          </a:endParaRPr>
        </a:p>
      </dsp:txBody>
      <dsp:txXfrm>
        <a:off x="3937930" y="537083"/>
        <a:ext cx="806648" cy="403324"/>
      </dsp:txXfrm>
    </dsp:sp>
    <dsp:sp modelId="{1DCF4286-3395-4CAC-AAF3-B698666DFC18}">
      <dsp:nvSpPr>
        <dsp:cNvPr id="0" name=""/>
        <dsp:cNvSpPr/>
      </dsp:nvSpPr>
      <dsp:spPr>
        <a:xfrm rot="4050000">
          <a:off x="4398416" y="1314791"/>
          <a:ext cx="421358" cy="141163"/>
        </a:xfrm>
        <a:prstGeom prst="leftRightArrow">
          <a:avLst>
            <a:gd name="adj1" fmla="val 60000"/>
            <a:gd name="adj2" fmla="val 50000"/>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4050000">
        <a:off x="4398416" y="1314791"/>
        <a:ext cx="421358" cy="141163"/>
      </dsp:txXfrm>
    </dsp:sp>
    <dsp:sp modelId="{F902772E-683A-4461-8140-DCBADCB7F346}">
      <dsp:nvSpPr>
        <dsp:cNvPr id="0" name=""/>
        <dsp:cNvSpPr/>
      </dsp:nvSpPr>
      <dsp:spPr>
        <a:xfrm>
          <a:off x="4473613" y="1830337"/>
          <a:ext cx="806648" cy="403324"/>
        </a:xfrm>
        <a:prstGeom prst="roundRect">
          <a:avLst>
            <a:gd name="adj" fmla="val 10000"/>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4">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نتایج</a:t>
          </a:r>
          <a:endParaRPr lang="en-US" sz="1100" b="1" kern="1200" dirty="0">
            <a:cs typeface="B Baran" pitchFamily="2" charset="-78"/>
          </a:endParaRPr>
        </a:p>
      </dsp:txBody>
      <dsp:txXfrm>
        <a:off x="4473613" y="1830337"/>
        <a:ext cx="806648" cy="403324"/>
      </dsp:txXfrm>
    </dsp:sp>
    <dsp:sp modelId="{1D8A7E7D-FF94-4519-A012-8B254A86BE5E}">
      <dsp:nvSpPr>
        <dsp:cNvPr id="0" name=""/>
        <dsp:cNvSpPr/>
      </dsp:nvSpPr>
      <dsp:spPr>
        <a:xfrm rot="6750000">
          <a:off x="4398416" y="2608045"/>
          <a:ext cx="421358" cy="141163"/>
        </a:xfrm>
        <a:prstGeom prst="leftRightArrow">
          <a:avLst>
            <a:gd name="adj1" fmla="val 60000"/>
            <a:gd name="adj2" fmla="val 50000"/>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4">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6750000">
        <a:off x="4398416" y="2608045"/>
        <a:ext cx="421358" cy="141163"/>
      </dsp:txXfrm>
    </dsp:sp>
    <dsp:sp modelId="{C4BF5B27-9CB4-426B-8DB9-48C14CBB6346}">
      <dsp:nvSpPr>
        <dsp:cNvPr id="0" name=""/>
        <dsp:cNvSpPr/>
      </dsp:nvSpPr>
      <dsp:spPr>
        <a:xfrm>
          <a:off x="3937930" y="3123592"/>
          <a:ext cx="806648" cy="403324"/>
        </a:xfrm>
        <a:prstGeom prst="roundRect">
          <a:avLst>
            <a:gd name="adj" fmla="val 10000"/>
          </a:avLst>
        </a:prstGeom>
        <a:gradFill rotWithShape="0">
          <a:gsLst>
            <a:gs pos="0">
              <a:schemeClr val="accent5">
                <a:hueOff val="0"/>
                <a:satOff val="0"/>
                <a:lumOff val="0"/>
                <a:alphaOff val="0"/>
                <a:tint val="70000"/>
                <a:satMod val="130000"/>
              </a:schemeClr>
            </a:gs>
            <a:gs pos="43000">
              <a:schemeClr val="accent5">
                <a:hueOff val="0"/>
                <a:satOff val="0"/>
                <a:lumOff val="0"/>
                <a:alphaOff val="0"/>
                <a:tint val="44000"/>
                <a:satMod val="165000"/>
              </a:schemeClr>
            </a:gs>
            <a:gs pos="93000">
              <a:schemeClr val="accent5">
                <a:hueOff val="0"/>
                <a:satOff val="0"/>
                <a:lumOff val="0"/>
                <a:alphaOff val="0"/>
                <a:tint val="15000"/>
                <a:satMod val="165000"/>
              </a:schemeClr>
            </a:gs>
            <a:gs pos="100000">
              <a:schemeClr val="accent5">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5">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محیط مورد نظر</a:t>
          </a:r>
          <a:endParaRPr lang="en-US" sz="1100" b="1" kern="1200" dirty="0">
            <a:cs typeface="B Baran" pitchFamily="2" charset="-78"/>
          </a:endParaRPr>
        </a:p>
      </dsp:txBody>
      <dsp:txXfrm>
        <a:off x="3937930" y="3123592"/>
        <a:ext cx="806648" cy="403324"/>
      </dsp:txXfrm>
    </dsp:sp>
    <dsp:sp modelId="{0EC1876E-B543-4222-9D7C-2F167D8A658D}">
      <dsp:nvSpPr>
        <dsp:cNvPr id="0" name=""/>
        <dsp:cNvSpPr/>
      </dsp:nvSpPr>
      <dsp:spPr>
        <a:xfrm rot="9450000">
          <a:off x="3483947" y="3522514"/>
          <a:ext cx="421358" cy="141163"/>
        </a:xfrm>
        <a:prstGeom prst="leftRightArrow">
          <a:avLst>
            <a:gd name="adj1" fmla="val 60000"/>
            <a:gd name="adj2" fmla="val 50000"/>
          </a:avLst>
        </a:prstGeom>
        <a:gradFill rotWithShape="0">
          <a:gsLst>
            <a:gs pos="0">
              <a:schemeClr val="accent5">
                <a:hueOff val="0"/>
                <a:satOff val="0"/>
                <a:lumOff val="0"/>
                <a:alphaOff val="0"/>
                <a:tint val="70000"/>
                <a:satMod val="130000"/>
              </a:schemeClr>
            </a:gs>
            <a:gs pos="43000">
              <a:schemeClr val="accent5">
                <a:hueOff val="0"/>
                <a:satOff val="0"/>
                <a:lumOff val="0"/>
                <a:alphaOff val="0"/>
                <a:tint val="44000"/>
                <a:satMod val="165000"/>
              </a:schemeClr>
            </a:gs>
            <a:gs pos="93000">
              <a:schemeClr val="accent5">
                <a:hueOff val="0"/>
                <a:satOff val="0"/>
                <a:lumOff val="0"/>
                <a:alphaOff val="0"/>
                <a:tint val="15000"/>
                <a:satMod val="165000"/>
              </a:schemeClr>
            </a:gs>
            <a:gs pos="100000">
              <a:schemeClr val="accent5">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5">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9450000">
        <a:off x="3483947" y="3522514"/>
        <a:ext cx="421358" cy="141163"/>
      </dsp:txXfrm>
    </dsp:sp>
    <dsp:sp modelId="{B9FE8E5B-708E-4FE8-A4E9-9B1FB01D7F5D}">
      <dsp:nvSpPr>
        <dsp:cNvPr id="0" name=""/>
        <dsp:cNvSpPr/>
      </dsp:nvSpPr>
      <dsp:spPr>
        <a:xfrm>
          <a:off x="2644675" y="3659275"/>
          <a:ext cx="806648" cy="403324"/>
        </a:xfrm>
        <a:prstGeom prst="roundRect">
          <a:avLst>
            <a:gd name="adj" fmla="val 10000"/>
          </a:avLst>
        </a:prstGeom>
        <a:gradFill rotWithShape="0">
          <a:gsLst>
            <a:gs pos="0">
              <a:schemeClr val="accent6">
                <a:hueOff val="0"/>
                <a:satOff val="0"/>
                <a:lumOff val="0"/>
                <a:alphaOff val="0"/>
                <a:tint val="70000"/>
                <a:satMod val="130000"/>
              </a:schemeClr>
            </a:gs>
            <a:gs pos="43000">
              <a:schemeClr val="accent6">
                <a:hueOff val="0"/>
                <a:satOff val="0"/>
                <a:lumOff val="0"/>
                <a:alphaOff val="0"/>
                <a:tint val="44000"/>
                <a:satMod val="165000"/>
              </a:schemeClr>
            </a:gs>
            <a:gs pos="93000">
              <a:schemeClr val="accent6">
                <a:hueOff val="0"/>
                <a:satOff val="0"/>
                <a:lumOff val="0"/>
                <a:alphaOff val="0"/>
                <a:tint val="15000"/>
                <a:satMod val="165000"/>
              </a:schemeClr>
            </a:gs>
            <a:gs pos="100000">
              <a:schemeClr val="accent6">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6">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محیط ساخته شده</a:t>
          </a:r>
          <a:endParaRPr lang="en-US" sz="1100" b="1" kern="1200" dirty="0">
            <a:cs typeface="B Baran" pitchFamily="2" charset="-78"/>
          </a:endParaRPr>
        </a:p>
      </dsp:txBody>
      <dsp:txXfrm>
        <a:off x="2644675" y="3659275"/>
        <a:ext cx="806648" cy="403324"/>
      </dsp:txXfrm>
    </dsp:sp>
    <dsp:sp modelId="{679D572C-DA82-47BA-8862-AC6FC1CE4AD8}">
      <dsp:nvSpPr>
        <dsp:cNvPr id="0" name=""/>
        <dsp:cNvSpPr/>
      </dsp:nvSpPr>
      <dsp:spPr>
        <a:xfrm rot="12150000">
          <a:off x="2190693" y="3522514"/>
          <a:ext cx="421358" cy="141163"/>
        </a:xfrm>
        <a:prstGeom prst="leftRightArrow">
          <a:avLst>
            <a:gd name="adj1" fmla="val 60000"/>
            <a:gd name="adj2" fmla="val 50000"/>
          </a:avLst>
        </a:prstGeom>
        <a:gradFill rotWithShape="0">
          <a:gsLst>
            <a:gs pos="0">
              <a:schemeClr val="accent6">
                <a:hueOff val="0"/>
                <a:satOff val="0"/>
                <a:lumOff val="0"/>
                <a:alphaOff val="0"/>
                <a:tint val="70000"/>
                <a:satMod val="130000"/>
              </a:schemeClr>
            </a:gs>
            <a:gs pos="43000">
              <a:schemeClr val="accent6">
                <a:hueOff val="0"/>
                <a:satOff val="0"/>
                <a:lumOff val="0"/>
                <a:alphaOff val="0"/>
                <a:tint val="44000"/>
                <a:satMod val="165000"/>
              </a:schemeClr>
            </a:gs>
            <a:gs pos="93000">
              <a:schemeClr val="accent6">
                <a:hueOff val="0"/>
                <a:satOff val="0"/>
                <a:lumOff val="0"/>
                <a:alphaOff val="0"/>
                <a:tint val="15000"/>
                <a:satMod val="165000"/>
              </a:schemeClr>
            </a:gs>
            <a:gs pos="100000">
              <a:schemeClr val="accent6">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6">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12150000">
        <a:off x="2190693" y="3522514"/>
        <a:ext cx="421358" cy="141163"/>
      </dsp:txXfrm>
    </dsp:sp>
    <dsp:sp modelId="{0852E53D-EFF0-4DCF-947A-7123E8C18492}">
      <dsp:nvSpPr>
        <dsp:cNvPr id="0" name=""/>
        <dsp:cNvSpPr/>
      </dsp:nvSpPr>
      <dsp:spPr>
        <a:xfrm>
          <a:off x="1351421" y="3123592"/>
          <a:ext cx="806648" cy="403324"/>
        </a:xfrm>
        <a:prstGeom prst="roundRect">
          <a:avLst>
            <a:gd name="adj" fmla="val 1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ساختار توجه</a:t>
          </a:r>
          <a:endParaRPr lang="en-US" sz="1100" b="1" kern="1200" dirty="0">
            <a:cs typeface="B Baran" pitchFamily="2" charset="-78"/>
          </a:endParaRPr>
        </a:p>
      </dsp:txBody>
      <dsp:txXfrm>
        <a:off x="1351421" y="3123592"/>
        <a:ext cx="806648" cy="403324"/>
      </dsp:txXfrm>
    </dsp:sp>
    <dsp:sp modelId="{8002F2D7-A13E-4E0D-AD6A-DC15FB94EE35}">
      <dsp:nvSpPr>
        <dsp:cNvPr id="0" name=""/>
        <dsp:cNvSpPr/>
      </dsp:nvSpPr>
      <dsp:spPr>
        <a:xfrm rot="14850000">
          <a:off x="1276224" y="2608045"/>
          <a:ext cx="421358" cy="141163"/>
        </a:xfrm>
        <a:prstGeom prst="leftRightArrow">
          <a:avLst>
            <a:gd name="adj1" fmla="val 60000"/>
            <a:gd name="adj2" fmla="val 50000"/>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14850000">
        <a:off x="1276224" y="2608045"/>
        <a:ext cx="421358" cy="141163"/>
      </dsp:txXfrm>
    </dsp:sp>
    <dsp:sp modelId="{C50127A1-BFFA-46BC-B2DC-B3977BA3E9D6}">
      <dsp:nvSpPr>
        <dsp:cNvPr id="0" name=""/>
        <dsp:cNvSpPr/>
      </dsp:nvSpPr>
      <dsp:spPr>
        <a:xfrm>
          <a:off x="815737" y="1830337"/>
          <a:ext cx="806648" cy="403324"/>
        </a:xfrm>
        <a:prstGeom prst="roundRect">
          <a:avLst>
            <a:gd name="adj" fmla="val 10000"/>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سیستم اطلاعاتی</a:t>
          </a:r>
          <a:endParaRPr lang="en-US" sz="1100" b="1" kern="1200" dirty="0">
            <a:cs typeface="B Baran" pitchFamily="2" charset="-78"/>
          </a:endParaRPr>
        </a:p>
      </dsp:txBody>
      <dsp:txXfrm>
        <a:off x="815737" y="1830337"/>
        <a:ext cx="806648" cy="403324"/>
      </dsp:txXfrm>
    </dsp:sp>
    <dsp:sp modelId="{80E0D890-CB41-43B3-8F8F-4C3D15076FFB}">
      <dsp:nvSpPr>
        <dsp:cNvPr id="0" name=""/>
        <dsp:cNvSpPr/>
      </dsp:nvSpPr>
      <dsp:spPr>
        <a:xfrm rot="17550000">
          <a:off x="1276224" y="1314791"/>
          <a:ext cx="421358" cy="141163"/>
        </a:xfrm>
        <a:prstGeom prst="leftRightArrow">
          <a:avLst>
            <a:gd name="adj1" fmla="val 60000"/>
            <a:gd name="adj2" fmla="val 50000"/>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17550000">
        <a:off x="1276224" y="1314791"/>
        <a:ext cx="421358" cy="141163"/>
      </dsp:txXfrm>
    </dsp:sp>
    <dsp:sp modelId="{CA3B267D-3547-470F-A22D-FF7A7198082C}">
      <dsp:nvSpPr>
        <dsp:cNvPr id="0" name=""/>
        <dsp:cNvSpPr/>
      </dsp:nvSpPr>
      <dsp:spPr>
        <a:xfrm>
          <a:off x="1351421" y="537083"/>
          <a:ext cx="806648" cy="403324"/>
        </a:xfrm>
        <a:prstGeom prst="roundRect">
          <a:avLst>
            <a:gd name="adj" fmla="val 10000"/>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4">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a-IR" sz="1100" b="1" kern="1200" dirty="0" smtClean="0">
              <a:cs typeface="B Baran" pitchFamily="2" charset="-78"/>
            </a:rPr>
            <a:t>تعریف قلمرو</a:t>
          </a:r>
          <a:endParaRPr lang="en-US" sz="1100" b="1" kern="1200" dirty="0">
            <a:cs typeface="B Baran" pitchFamily="2" charset="-78"/>
          </a:endParaRPr>
        </a:p>
      </dsp:txBody>
      <dsp:txXfrm>
        <a:off x="1351421" y="537083"/>
        <a:ext cx="806648" cy="403324"/>
      </dsp:txXfrm>
    </dsp:sp>
    <dsp:sp modelId="{B147C013-733E-49A7-BC50-4CC44DB9D96C}">
      <dsp:nvSpPr>
        <dsp:cNvPr id="0" name=""/>
        <dsp:cNvSpPr/>
      </dsp:nvSpPr>
      <dsp:spPr>
        <a:xfrm rot="20250000">
          <a:off x="2190693" y="400322"/>
          <a:ext cx="421358" cy="141163"/>
        </a:xfrm>
        <a:prstGeom prst="leftRightArrow">
          <a:avLst>
            <a:gd name="adj1" fmla="val 60000"/>
            <a:gd name="adj2" fmla="val 50000"/>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4">
              <a:hueOff val="0"/>
              <a:satOff val="0"/>
              <a:lumOff val="0"/>
              <a:alphaOff val="0"/>
              <a:shade val="9000"/>
              <a:satMod val="105000"/>
              <a:alpha val="48000"/>
            </a:scheme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b="1" kern="1200">
            <a:cs typeface="B Baran" pitchFamily="2" charset="-78"/>
          </a:endParaRPr>
        </a:p>
      </dsp:txBody>
      <dsp:txXfrm rot="20250000">
        <a:off x="2190693" y="400322"/>
        <a:ext cx="421358" cy="14116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AA4C89-E589-46E2-B508-526AC49DADBC}">
      <dsp:nvSpPr>
        <dsp:cNvPr id="0" name=""/>
        <dsp:cNvSpPr/>
      </dsp:nvSpPr>
      <dsp:spPr>
        <a:xfrm>
          <a:off x="372926" y="1435"/>
          <a:ext cx="1443818" cy="14438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fa-IR" sz="2600" kern="1200" dirty="0" smtClean="0">
              <a:solidFill>
                <a:schemeClr val="tx1"/>
              </a:solidFill>
              <a:cs typeface="A Naskh Tahrir" pitchFamily="2" charset="-78"/>
            </a:rPr>
            <a:t>ساختار اجتماعی</a:t>
          </a:r>
          <a:endParaRPr lang="en-US" sz="2600" kern="1200" dirty="0">
            <a:solidFill>
              <a:schemeClr val="tx1"/>
            </a:solidFill>
            <a:cs typeface="A Naskh Tahrir" pitchFamily="2" charset="-78"/>
          </a:endParaRPr>
        </a:p>
      </dsp:txBody>
      <dsp:txXfrm>
        <a:off x="372926" y="1435"/>
        <a:ext cx="1443818" cy="1443818"/>
      </dsp:txXfrm>
    </dsp:sp>
    <dsp:sp modelId="{A1DA3EF1-7141-4068-AE21-3391B3F37F64}">
      <dsp:nvSpPr>
        <dsp:cNvPr id="0" name=""/>
        <dsp:cNvSpPr/>
      </dsp:nvSpPr>
      <dsp:spPr>
        <a:xfrm>
          <a:off x="676128" y="1562492"/>
          <a:ext cx="837414" cy="8374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solidFill>
              <a:schemeClr val="tx1"/>
            </a:solidFill>
            <a:cs typeface="A Naskh Tahrir" pitchFamily="2" charset="-78"/>
          </a:endParaRPr>
        </a:p>
      </dsp:txBody>
      <dsp:txXfrm>
        <a:off x="676128" y="1562492"/>
        <a:ext cx="837414" cy="837414"/>
      </dsp:txXfrm>
    </dsp:sp>
    <dsp:sp modelId="{C5DE56BA-8F9C-48A0-AF4C-678E244F9F10}">
      <dsp:nvSpPr>
        <dsp:cNvPr id="0" name=""/>
        <dsp:cNvSpPr/>
      </dsp:nvSpPr>
      <dsp:spPr>
        <a:xfrm>
          <a:off x="372926" y="2517145"/>
          <a:ext cx="1443818" cy="1443818"/>
        </a:xfrm>
        <a:prstGeom prst="ellipse">
          <a:avLst/>
        </a:prstGeom>
        <a:solidFill>
          <a:schemeClr val="accent4">
            <a:hueOff val="-1759972"/>
            <a:satOff val="-18065"/>
            <a:lumOff val="75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fa-IR" sz="2600" kern="1200" dirty="0" smtClean="0">
              <a:solidFill>
                <a:schemeClr val="tx1"/>
              </a:solidFill>
              <a:cs typeface="A Naskh Tahrir" pitchFamily="2" charset="-78"/>
            </a:rPr>
            <a:t>قاعده هنجاری</a:t>
          </a:r>
          <a:endParaRPr lang="en-US" sz="2600" kern="1200" dirty="0">
            <a:solidFill>
              <a:schemeClr val="tx1"/>
            </a:solidFill>
            <a:cs typeface="A Naskh Tahrir" pitchFamily="2" charset="-78"/>
          </a:endParaRPr>
        </a:p>
      </dsp:txBody>
      <dsp:txXfrm>
        <a:off x="372926" y="2517145"/>
        <a:ext cx="1443818" cy="1443818"/>
      </dsp:txXfrm>
    </dsp:sp>
    <dsp:sp modelId="{4EBF12B6-A501-4F06-97FD-81B29BCA1B77}">
      <dsp:nvSpPr>
        <dsp:cNvPr id="0" name=""/>
        <dsp:cNvSpPr/>
      </dsp:nvSpPr>
      <dsp:spPr>
        <a:xfrm>
          <a:off x="2033317" y="1712649"/>
          <a:ext cx="459134" cy="537100"/>
        </a:xfrm>
        <a:prstGeom prst="rightArrow">
          <a:avLst>
            <a:gd name="adj1" fmla="val 60000"/>
            <a:gd name="adj2" fmla="val 50000"/>
          </a:avLst>
        </a:prstGeom>
        <a:solidFill>
          <a:schemeClr val="accent4">
            <a:hueOff val="-3519944"/>
            <a:satOff val="-36129"/>
            <a:lumOff val="1509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solidFill>
              <a:schemeClr val="tx1"/>
            </a:solidFill>
            <a:cs typeface="A Naskh Tahrir" pitchFamily="2" charset="-78"/>
          </a:endParaRPr>
        </a:p>
      </dsp:txBody>
      <dsp:txXfrm>
        <a:off x="2033317" y="1712649"/>
        <a:ext cx="459134" cy="537100"/>
      </dsp:txXfrm>
    </dsp:sp>
    <dsp:sp modelId="{95EFC557-8830-41C7-BF4D-29E610B3B6AE}">
      <dsp:nvSpPr>
        <dsp:cNvPr id="0" name=""/>
        <dsp:cNvSpPr/>
      </dsp:nvSpPr>
      <dsp:spPr>
        <a:xfrm>
          <a:off x="2683036" y="537381"/>
          <a:ext cx="2887637" cy="2887637"/>
        </a:xfrm>
        <a:prstGeom prst="ellipse">
          <a:avLst/>
        </a:prstGeom>
        <a:solidFill>
          <a:schemeClr val="accent4">
            <a:hueOff val="-3519944"/>
            <a:satOff val="-36129"/>
            <a:lumOff val="150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fa-IR" sz="2200" kern="1200" dirty="0" smtClean="0">
              <a:solidFill>
                <a:schemeClr val="tx1"/>
              </a:solidFill>
              <a:cs typeface="A Naskh Tahrir" pitchFamily="2" charset="-78"/>
            </a:rPr>
            <a:t>*معیار استخدام</a:t>
          </a:r>
          <a:br>
            <a:rPr lang="fa-IR" sz="2200" kern="1200" dirty="0" smtClean="0">
              <a:solidFill>
                <a:schemeClr val="tx1"/>
              </a:solidFill>
              <a:cs typeface="A Naskh Tahrir" pitchFamily="2" charset="-78"/>
            </a:rPr>
          </a:br>
          <a:r>
            <a:rPr lang="fa-IR" sz="2200" kern="1200" dirty="0" smtClean="0">
              <a:solidFill>
                <a:schemeClr val="tx1"/>
              </a:solidFill>
              <a:cs typeface="A Naskh Tahrir" pitchFamily="2" charset="-78"/>
            </a:rPr>
            <a:t>*تفکیک و ترکیب اجنماعی</a:t>
          </a:r>
          <a:br>
            <a:rPr lang="fa-IR" sz="2200" kern="1200" dirty="0" smtClean="0">
              <a:solidFill>
                <a:schemeClr val="tx1"/>
              </a:solidFill>
              <a:cs typeface="A Naskh Tahrir" pitchFamily="2" charset="-78"/>
            </a:rPr>
          </a:br>
          <a:r>
            <a:rPr lang="fa-IR" sz="2200" kern="1200" dirty="0" smtClean="0">
              <a:solidFill>
                <a:schemeClr val="tx1"/>
              </a:solidFill>
              <a:cs typeface="A Naskh Tahrir" pitchFamily="2" charset="-78"/>
            </a:rPr>
            <a:t>*مدیریت محیطهای شغلی</a:t>
          </a:r>
          <a:endParaRPr lang="en-US" sz="2200" kern="1200" dirty="0">
            <a:solidFill>
              <a:schemeClr val="tx1"/>
            </a:solidFill>
            <a:cs typeface="A Naskh Tahrir" pitchFamily="2" charset="-78"/>
          </a:endParaRPr>
        </a:p>
      </dsp:txBody>
      <dsp:txXfrm>
        <a:off x="2683036" y="537381"/>
        <a:ext cx="2887637" cy="288763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D2E316-5D9E-4436-A032-2A31C899885C}" type="datetimeFigureOut">
              <a:rPr lang="en-US" smtClean="0"/>
              <a:t>5/27/2013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F16BD81-9D11-4623-A63A-0040752B22E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5/27/2013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5/27/2013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rtl="1"/>
            <a:r>
              <a:rPr lang="en-US" sz="4400" dirty="0" smtClean="0"/>
              <a:t>Organizations</a:t>
            </a:r>
            <a:br>
              <a:rPr lang="en-US" sz="4400" dirty="0" smtClean="0"/>
            </a:br>
            <a:r>
              <a:rPr lang="en-US" sz="4400" dirty="0" smtClean="0"/>
              <a:t>Rational, Natural, and Open Systems</a:t>
            </a:r>
            <a:r>
              <a:rPr lang="fa-IR" sz="4800" dirty="0" smtClean="0"/>
              <a:t/>
            </a:r>
            <a:br>
              <a:rPr lang="fa-IR" sz="4800" dirty="0" smtClean="0"/>
            </a:br>
            <a:r>
              <a:rPr lang="fa-IR" sz="4800" dirty="0" smtClean="0"/>
              <a:t>سازمانها: سيستمهاي عقلايي، طبيعي و باز</a:t>
            </a:r>
            <a:endParaRPr lang="en-US" sz="4800" dirty="0"/>
          </a:p>
        </p:txBody>
      </p:sp>
      <p:sp>
        <p:nvSpPr>
          <p:cNvPr id="3" name="Subtitle 2"/>
          <p:cNvSpPr>
            <a:spLocks noGrp="1"/>
          </p:cNvSpPr>
          <p:nvPr>
            <p:ph type="subTitle" idx="1"/>
          </p:nvPr>
        </p:nvSpPr>
        <p:spPr/>
        <p:txBody>
          <a:bodyPr>
            <a:normAutofit fontScale="92500" lnSpcReduction="10000"/>
          </a:bodyPr>
          <a:lstStyle/>
          <a:p>
            <a:pPr algn="ctr" rtl="1"/>
            <a:endParaRPr lang="fa-IR" dirty="0" smtClean="0">
              <a:latin typeface="A Suls" pitchFamily="2" charset="-78"/>
              <a:cs typeface="A Suls" pitchFamily="2" charset="-78"/>
            </a:endParaRPr>
          </a:p>
          <a:p>
            <a:pPr algn="ctr" rtl="1"/>
            <a:r>
              <a:rPr lang="en-US" dirty="0" smtClean="0">
                <a:latin typeface="A Suls" pitchFamily="2" charset="-78"/>
                <a:cs typeface="A Suls" pitchFamily="2" charset="-78"/>
              </a:rPr>
              <a:t>Richard Scott</a:t>
            </a:r>
            <a:endParaRPr lang="fa-IR" dirty="0" smtClean="0">
              <a:latin typeface="A Suls" pitchFamily="2" charset="-78"/>
              <a:cs typeface="A Suls" pitchFamily="2" charset="-78"/>
            </a:endParaRPr>
          </a:p>
          <a:p>
            <a:pPr algn="ctr" rtl="1"/>
            <a:endParaRPr lang="en-US" dirty="0" smtClean="0">
              <a:latin typeface="A Suls" pitchFamily="2" charset="-78"/>
              <a:cs typeface="A Suls" pitchFamily="2" charset="-78"/>
            </a:endParaRPr>
          </a:p>
          <a:p>
            <a:pPr algn="ctr" rtl="1"/>
            <a:r>
              <a:rPr lang="fa-IR" sz="3000" dirty="0" smtClean="0">
                <a:latin typeface="A Suls" pitchFamily="2" charset="-78"/>
                <a:cs typeface="A Suls" pitchFamily="2" charset="-78"/>
              </a:rPr>
              <a:t>مرحوم دکتر حسن ميرزايي اهرنجاني</a:t>
            </a:r>
            <a:endParaRPr lang="en-US" sz="3000" dirty="0">
              <a:latin typeface="A Suls" pitchFamily="2" charset="-78"/>
              <a:cs typeface="A Suls" pitchFamily="2" charset="-78"/>
            </a:endParaRPr>
          </a:p>
        </p:txBody>
      </p:sp>
      <p:pic>
        <p:nvPicPr>
          <p:cNvPr id="4" name="Picture 3" descr="C:\Users\User\Desktop\433px-University_of_Tehran_logo.svg.png"/>
          <p:cNvPicPr/>
          <p:nvPr/>
        </p:nvPicPr>
        <p:blipFill>
          <a:blip r:embed="rId2" cstate="print"/>
          <a:srcRect/>
          <a:stretch>
            <a:fillRect/>
          </a:stretch>
        </p:blipFill>
        <p:spPr bwMode="auto">
          <a:xfrm>
            <a:off x="7467600" y="152400"/>
            <a:ext cx="1219200" cy="1143000"/>
          </a:xfrm>
          <a:prstGeom prst="rect">
            <a:avLst/>
          </a:prstGeom>
          <a:noFill/>
          <a:ln w="9525">
            <a:noFill/>
            <a:miter lim="800000"/>
            <a:headEnd/>
            <a:tailEnd/>
          </a:ln>
        </p:spPr>
      </p:pic>
      <p:sp>
        <p:nvSpPr>
          <p:cNvPr id="6" name="Rectangle 5"/>
          <p:cNvSpPr/>
          <p:nvPr/>
        </p:nvSpPr>
        <p:spPr>
          <a:xfrm>
            <a:off x="7467600" y="1367135"/>
            <a:ext cx="1276311" cy="523220"/>
          </a:xfrm>
          <a:prstGeom prst="rect">
            <a:avLst/>
          </a:prstGeom>
        </p:spPr>
        <p:txBody>
          <a:bodyPr wrap="none">
            <a:spAutoFit/>
          </a:bodyPr>
          <a:lstStyle/>
          <a:p>
            <a:r>
              <a:rPr lang="fa-IR" sz="2800" dirty="0" smtClean="0">
                <a:solidFill>
                  <a:schemeClr val="bg2">
                    <a:lumMod val="40000"/>
                    <a:lumOff val="60000"/>
                  </a:schemeClr>
                </a:solidFill>
                <a:latin typeface="IranNastaliq" pitchFamily="18" charset="0"/>
                <a:ea typeface="Times New Roman" pitchFamily="18" charset="0"/>
                <a:cs typeface="IranNastaliq" pitchFamily="18" charset="0"/>
              </a:rPr>
              <a:t>پرديس البرز</a:t>
            </a:r>
            <a:endParaRPr lang="en-US" sz="2800" dirty="0">
              <a:solidFill>
                <a:schemeClr val="bg2">
                  <a:lumMod val="40000"/>
                  <a:lumOff val="60000"/>
                </a:schemeClr>
              </a:solidFill>
            </a:endParaRPr>
          </a:p>
        </p:txBody>
      </p:sp>
      <p:sp>
        <p:nvSpPr>
          <p:cNvPr id="7" name="TextBox 6"/>
          <p:cNvSpPr txBox="1"/>
          <p:nvPr/>
        </p:nvSpPr>
        <p:spPr>
          <a:xfrm>
            <a:off x="381000" y="5638800"/>
            <a:ext cx="8382000" cy="800219"/>
          </a:xfrm>
          <a:prstGeom prst="rect">
            <a:avLst/>
          </a:prstGeom>
          <a:noFill/>
        </p:spPr>
        <p:txBody>
          <a:bodyPr wrap="square" rtlCol="0">
            <a:spAutoFit/>
          </a:bodyPr>
          <a:lstStyle/>
          <a:p>
            <a:pPr algn="r" rtl="1"/>
            <a:r>
              <a:rPr lang="fa-IR" sz="2300" b="1" dirty="0" smtClean="0">
                <a:solidFill>
                  <a:schemeClr val="bg1"/>
                </a:solidFill>
                <a:cs typeface="A Naskh Tahrir" pitchFamily="2" charset="-78"/>
              </a:rPr>
              <a:t>جهت ارائه در دوره تحليل فلسفي نظريه هاي مديريت زير نظر پروفسور علي اکبر فرهنگي</a:t>
            </a:r>
          </a:p>
          <a:p>
            <a:pPr algn="r" rtl="1"/>
            <a:r>
              <a:rPr lang="fa-IR" sz="2300" b="1" dirty="0" smtClean="0">
                <a:solidFill>
                  <a:schemeClr val="bg1"/>
                </a:solidFill>
                <a:cs typeface="A Naskh Tahrir" pitchFamily="2" charset="-78"/>
              </a:rPr>
              <a:t>توسط حسين خواجه جعفري 					بهار 1392</a:t>
            </a:r>
            <a:endParaRPr lang="en-US" sz="2300" b="1" dirty="0">
              <a:solidFill>
                <a:schemeClr val="bg1"/>
              </a:solidFill>
              <a:cs typeface="A Naskh Tahri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شماي کلي</a:t>
            </a:r>
            <a:endParaRPr lang="en-US" dirty="0">
              <a:cs typeface="B Jadid" pitchFamily="2" charset="-78"/>
            </a:endParaRPr>
          </a:p>
        </p:txBody>
      </p:sp>
      <p:sp>
        <p:nvSpPr>
          <p:cNvPr id="3" name="Content Placeholder 2"/>
          <p:cNvSpPr>
            <a:spLocks noGrp="1"/>
          </p:cNvSpPr>
          <p:nvPr>
            <p:ph idx="1"/>
          </p:nvPr>
        </p:nvSpPr>
        <p:spPr/>
        <p:txBody>
          <a:bodyPr>
            <a:normAutofit lnSpcReduction="10000"/>
          </a:bodyPr>
          <a:lstStyle/>
          <a:p>
            <a:pPr algn="r" rtl="1"/>
            <a:r>
              <a:rPr lang="fa-IR" dirty="0" smtClean="0">
                <a:cs typeface="B Homa" pitchFamily="2" charset="-78"/>
              </a:rPr>
              <a:t>بخش اول: آشنايي با سازمانها</a:t>
            </a:r>
          </a:p>
          <a:p>
            <a:pPr lvl="1" algn="r" rtl="1"/>
            <a:r>
              <a:rPr lang="fa-IR" dirty="0" smtClean="0">
                <a:cs typeface="B Homa" pitchFamily="2" charset="-78"/>
              </a:rPr>
              <a:t>فصل اول: موضوع سازمانهاست</a:t>
            </a:r>
          </a:p>
          <a:p>
            <a:pPr algn="r" rtl="1"/>
            <a:r>
              <a:rPr lang="fa-IR" dirty="0" smtClean="0">
                <a:cs typeface="B Homa" pitchFamily="2" charset="-78"/>
              </a:rPr>
              <a:t>بخش دوم: سه نگرش در مورد سازمانها</a:t>
            </a:r>
          </a:p>
          <a:p>
            <a:pPr lvl="1" algn="r" rtl="1"/>
            <a:r>
              <a:rPr lang="fa-IR" dirty="0" smtClean="0">
                <a:cs typeface="B Homa" pitchFamily="2" charset="-78"/>
              </a:rPr>
              <a:t>فصل دوم: سازمانها به عنوان سيستمهاي عقلايي</a:t>
            </a:r>
          </a:p>
          <a:p>
            <a:pPr lvl="1" algn="r" rtl="1"/>
            <a:r>
              <a:rPr lang="fa-IR" dirty="0" smtClean="0">
                <a:cs typeface="B Homa" pitchFamily="2" charset="-78"/>
              </a:rPr>
              <a:t>فصل سوم: سازمانها به عنوان سيستمهاي طبيعي</a:t>
            </a:r>
          </a:p>
          <a:p>
            <a:pPr lvl="1" algn="r" rtl="1"/>
            <a:r>
              <a:rPr lang="fa-IR" dirty="0" smtClean="0">
                <a:cs typeface="B Homa" pitchFamily="2" charset="-78"/>
              </a:rPr>
              <a:t>فصل چهارم: سازمانها به عنوان سيستمهاي باز</a:t>
            </a:r>
          </a:p>
          <a:p>
            <a:pPr lvl="1" algn="r" rtl="1"/>
            <a:r>
              <a:rPr lang="fa-IR" dirty="0" smtClean="0">
                <a:cs typeface="B Homa" pitchFamily="2" charset="-78"/>
              </a:rPr>
              <a:t>فصل پنجم: ترکيب نگرشها</a:t>
            </a:r>
          </a:p>
          <a:p>
            <a:pPr algn="r" rtl="1"/>
            <a:r>
              <a:rPr lang="fa-IR" dirty="0" smtClean="0">
                <a:cs typeface="B Homa" pitchFamily="2" charset="-78"/>
              </a:rPr>
              <a:t>بخش سوم: محيطها، استراتژيها و ساختارها</a:t>
            </a:r>
          </a:p>
          <a:p>
            <a:pPr lvl="1" algn="r" rtl="1"/>
            <a:r>
              <a:rPr lang="fa-IR" dirty="0" smtClean="0">
                <a:cs typeface="B Homa" pitchFamily="2" charset="-78"/>
              </a:rPr>
              <a:t>فصل ششم: نظريات محيطي</a:t>
            </a:r>
          </a:p>
          <a:p>
            <a:pPr lvl="1" algn="r" rtl="1"/>
            <a:r>
              <a:rPr lang="fa-IR" dirty="0" smtClean="0">
                <a:cs typeface="B Homa" pitchFamily="2" charset="-78"/>
              </a:rPr>
              <a:t>فصل هفتم: تاسيس سازمانها</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شماي کلي</a:t>
            </a:r>
            <a:endParaRPr lang="en-US" dirty="0">
              <a:cs typeface="B Jadid" pitchFamily="2" charset="-78"/>
            </a:endParaRPr>
          </a:p>
        </p:txBody>
      </p:sp>
      <p:sp>
        <p:nvSpPr>
          <p:cNvPr id="3" name="Content Placeholder 2"/>
          <p:cNvSpPr>
            <a:spLocks noGrp="1"/>
          </p:cNvSpPr>
          <p:nvPr>
            <p:ph idx="1"/>
          </p:nvPr>
        </p:nvSpPr>
        <p:spPr/>
        <p:txBody>
          <a:bodyPr>
            <a:normAutofit/>
          </a:bodyPr>
          <a:lstStyle/>
          <a:p>
            <a:pPr lvl="1" algn="r" rtl="1"/>
            <a:r>
              <a:rPr lang="fa-IR" dirty="0" smtClean="0">
                <a:cs typeface="B Homa" pitchFamily="2" charset="-78"/>
              </a:rPr>
              <a:t>فصل هشتم: مرزبندي و گسترش مرزها</a:t>
            </a:r>
          </a:p>
          <a:p>
            <a:pPr lvl="1" algn="r" rtl="1"/>
            <a:r>
              <a:rPr lang="fa-IR" dirty="0" smtClean="0">
                <a:cs typeface="B Homa" pitchFamily="2" charset="-78"/>
              </a:rPr>
              <a:t>فصل نهم: منابع پيچيدگي ساختاري: هسته فني</a:t>
            </a:r>
          </a:p>
          <a:p>
            <a:pPr lvl="1" algn="r" rtl="1"/>
            <a:r>
              <a:rPr lang="fa-IR" dirty="0" smtClean="0">
                <a:cs typeface="B Homa" pitchFamily="2" charset="-78"/>
              </a:rPr>
              <a:t>فصل دهم: منابع پيچيدگي ساختاري: بخشهاي محيطي</a:t>
            </a:r>
          </a:p>
          <a:p>
            <a:pPr lvl="1" algn="r" rtl="1"/>
            <a:r>
              <a:rPr lang="fa-IR" dirty="0" smtClean="0">
                <a:cs typeface="B Homa" pitchFamily="2" charset="-78"/>
              </a:rPr>
              <a:t>فصل يازدهم: اهداف، قدرت و کنترل</a:t>
            </a:r>
          </a:p>
          <a:p>
            <a:pPr algn="r" rtl="1"/>
            <a:r>
              <a:rPr lang="fa-IR" dirty="0" smtClean="0">
                <a:cs typeface="B Homa" pitchFamily="2" charset="-78"/>
              </a:rPr>
              <a:t>بخش چهارم: سازمانها و جامعه</a:t>
            </a:r>
          </a:p>
          <a:p>
            <a:pPr lvl="1" algn="r" rtl="1"/>
            <a:r>
              <a:rPr lang="fa-IR" dirty="0" smtClean="0">
                <a:cs typeface="B Homa" pitchFamily="2" charset="-78"/>
              </a:rPr>
              <a:t>فصل دوازدهم: آسيب شناسي سازماني</a:t>
            </a:r>
          </a:p>
          <a:p>
            <a:pPr lvl="1" algn="r" rtl="1"/>
            <a:r>
              <a:rPr lang="fa-IR" dirty="0" smtClean="0">
                <a:cs typeface="B Homa" pitchFamily="2" charset="-78"/>
              </a:rPr>
              <a:t>فصل سيزدهم: اثربخشي سازماني</a:t>
            </a:r>
            <a:endParaRPr lang="en-US" dirty="0">
              <a:cs typeface="B Hom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اهمیت سازمانها</a:t>
            </a:r>
          </a:p>
          <a:p>
            <a:pPr lvl="1" algn="just" rtl="1"/>
            <a:r>
              <a:rPr lang="fa-IR" dirty="0" smtClean="0">
                <a:cs typeface="B Badr" pitchFamily="2" charset="-78"/>
              </a:rPr>
              <a:t>نقش سازمانها در جوامع مدرن امروزی: امروزه سازمانها در همه جا وجود دارند. گسترش بوروکراسی دولتی در همه بخشهای اقتصادی و جایگزینی شرکتهای بزرگ به جای شرکتهای خانوادگی کوچک، انقلابی در ساختار اجتماعی به وجود آورده است.</a:t>
            </a:r>
          </a:p>
          <a:p>
            <a:pPr lvl="1" algn="r" rtl="1"/>
            <a:r>
              <a:rPr lang="fa-IR" dirty="0" smtClean="0">
                <a:cs typeface="B Badr" pitchFamily="2" charset="-78"/>
              </a:rPr>
              <a:t>سازمانها به عنوان منشاء مشکلات: سازمانها منشاء بسیاری از نابسامانیهای جامعه معاصر هستند و ساختار سازمانی به به روانها و شخصیت افراد درون و تابع خود آسیب می رساند.</a:t>
            </a:r>
          </a:p>
          <a:p>
            <a:pPr lvl="1" algn="r" rtl="1"/>
            <a:r>
              <a:rPr lang="fa-IR" dirty="0" smtClean="0">
                <a:cs typeface="B Badr" pitchFamily="2" charset="-78"/>
              </a:rPr>
              <a:t>اهمیت جامعه شناختی سازمان: اهمیتی که مطالعه سازمانها در فهم اجتماعی ما می تواند موثر باشد.</a:t>
            </a:r>
          </a:p>
          <a:p>
            <a:pPr lvl="1"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normAutofit fontScale="92500"/>
          </a:bodyPr>
          <a:lstStyle/>
          <a:p>
            <a:pPr algn="r" rtl="1"/>
            <a:r>
              <a:rPr lang="fa-IR" dirty="0" smtClean="0">
                <a:cs typeface="B Homa" pitchFamily="2" charset="-78"/>
              </a:rPr>
              <a:t>سازمانها به مثابه حوزه ای برای مطالعه</a:t>
            </a:r>
          </a:p>
          <a:p>
            <a:pPr lvl="2" algn="r" rtl="1"/>
            <a:r>
              <a:rPr lang="fa-IR" dirty="0" smtClean="0">
                <a:cs typeface="B Homa" pitchFamily="2" charset="-78"/>
              </a:rPr>
              <a:t>پیدایش حوزه</a:t>
            </a:r>
          </a:p>
          <a:p>
            <a:pPr lvl="1" algn="just" rtl="1"/>
            <a:r>
              <a:rPr lang="fa-IR" dirty="0" smtClean="0">
                <a:cs typeface="B Baran" pitchFamily="2" charset="-78"/>
              </a:rPr>
              <a:t>بررسی سازمانها یک زمینه تخصصی در رشته جامعه شناسی است ولی اکنون با دیدی میان رشته‌ای به آن نگریسته می شود.</a:t>
            </a:r>
          </a:p>
          <a:p>
            <a:pPr lvl="1" algn="just" rtl="1"/>
            <a:r>
              <a:rPr lang="fa-IR" dirty="0" smtClean="0">
                <a:cs typeface="B Baran" pitchFamily="2" charset="-78"/>
              </a:rPr>
              <a:t>نمی توان تاریخ قطعی برای پیدایش این رشته تعیین کرد ولی می توان گفت که تا اواخر دهه 1940 سازمانها به عنوان یک زمینه مستقل پژوهشی برای شناخت جامعه محسوب نمی شدند.</a:t>
            </a:r>
          </a:p>
          <a:p>
            <a:pPr lvl="1" algn="just" rtl="1"/>
            <a:r>
              <a:rPr lang="fa-IR" dirty="0" smtClean="0">
                <a:cs typeface="B Baran" pitchFamily="2" charset="-78"/>
              </a:rPr>
              <a:t>پیدایش رشته سازمانها در جامعه شناسی را می توان به زمانی دانست که کتاب وبر و تحلیلهای دیوانسالاری مایکل در سالهای 1946 و 1949 از زبان آلمانی به انگلیسی ترجمه شد.</a:t>
            </a:r>
          </a:p>
          <a:p>
            <a:pPr lvl="1" algn="just" rtl="1"/>
            <a:r>
              <a:rPr lang="fa-IR" dirty="0" smtClean="0">
                <a:cs typeface="B Baran" pitchFamily="2" charset="-78"/>
              </a:rPr>
              <a:t>در سال 1949 هربرت سایمون گروهی مرکب از افراد برگزیده در علوم سیاسی، اقتصادی، مهندسی و روانشناسی تشکیل داد و از آنان خواست تا به تاسیس علوم اداری که رفتار را مورد توجه قرار دهد اقدام کنند.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وجوه اشتراک و افتراق</a:t>
            </a:r>
          </a:p>
          <a:p>
            <a:pPr lvl="1" algn="r" rtl="1"/>
            <a:r>
              <a:rPr lang="fa-IR" dirty="0" smtClean="0">
                <a:cs typeface="B Baran" pitchFamily="2" charset="-78"/>
              </a:rPr>
              <a:t>مطالعه بر جنبه های اشتراک سازمانها با یکدیگر؛ سازمانها با مسائل مشترکی روبرو هستند. آنها باید به تعیین و تعریف مجدد اهداف، ترغیب اهداف سازمانی به ارائه خدمات، کنترل و هماهنگی فعالیتها، جذب منابع از محیط، توزیع محصول، انتخاب، آموزش و جایگزینی کارکنان و ایجاد برخی از شرایط همکاری با سازمانهای دیگر</a:t>
            </a:r>
          </a:p>
          <a:p>
            <a:pPr lvl="1" algn="r" rtl="1"/>
            <a:r>
              <a:rPr lang="fa-IR" dirty="0" smtClean="0">
                <a:cs typeface="B Baran" pitchFamily="2" charset="-78"/>
              </a:rPr>
              <a:t>توجه به وجوه افتراق و تفاوتهای سازمانها با یکدیگر</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سازمانهای متنوع</a:t>
            </a:r>
            <a:endParaRPr lang="fa-IR" dirty="0">
              <a:cs typeface="B Homa" pitchFamily="2" charset="-78"/>
            </a:endParaRPr>
          </a:p>
          <a:p>
            <a:pPr algn="r" rtl="1"/>
            <a:r>
              <a:rPr lang="fa-IR" dirty="0" smtClean="0">
                <a:cs typeface="B Homa" pitchFamily="2" charset="-78"/>
              </a:rPr>
              <a:t>علایق متنوع</a:t>
            </a:r>
          </a:p>
          <a:p>
            <a:pPr algn="r" rtl="1"/>
            <a:r>
              <a:rPr lang="fa-IR" dirty="0" smtClean="0">
                <a:cs typeface="B Homa" pitchFamily="2" charset="-78"/>
              </a:rPr>
              <a:t>سطوح تجزیه و تحلیل</a:t>
            </a:r>
          </a:p>
          <a:p>
            <a:pPr lvl="1" algn="r" rtl="1"/>
            <a:r>
              <a:rPr lang="fa-IR" dirty="0" smtClean="0">
                <a:cs typeface="B Homa" pitchFamily="2" charset="-78"/>
              </a:rPr>
              <a:t>سطح رفتار افراد درون سازمان</a:t>
            </a:r>
          </a:p>
          <a:p>
            <a:pPr lvl="1" algn="r" rtl="1"/>
            <a:r>
              <a:rPr lang="fa-IR" dirty="0" smtClean="0">
                <a:cs typeface="B Homa" pitchFamily="2" charset="-78"/>
              </a:rPr>
              <a:t>تاکید بر توضیح جنبه های ساختاری و فرایندهای اجتماعی</a:t>
            </a:r>
          </a:p>
          <a:p>
            <a:pPr lvl="1" algn="r" rtl="1"/>
            <a:r>
              <a:rPr lang="fa-IR" dirty="0" smtClean="0">
                <a:cs typeface="B Homa" pitchFamily="2" charset="-78"/>
              </a:rPr>
              <a:t>سازمان به عنوان یک عامل گروهی در سیستم وسیعی از روابط</a:t>
            </a:r>
          </a:p>
          <a:p>
            <a:pPr lvl="1" algn="r" rtl="1"/>
            <a:endParaRPr lang="fa-IR" dirty="0" smtClean="0">
              <a:cs typeface="B Homa"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ارکان سازمان</a:t>
            </a:r>
          </a:p>
          <a:p>
            <a:pPr algn="r" rtl="1"/>
            <a:endParaRPr lang="fa-IR" dirty="0" smtClean="0">
              <a:cs typeface="B Homa" pitchFamily="2" charset="-78"/>
            </a:endParaRPr>
          </a:p>
          <a:p>
            <a:pPr algn="r" rtl="1"/>
            <a:endParaRPr lang="fa-IR" dirty="0" smtClean="0">
              <a:cs typeface="B Homa" pitchFamily="2" charset="-78"/>
            </a:endParaRPr>
          </a:p>
          <a:p>
            <a:pPr algn="r" rtl="1"/>
            <a:endParaRPr lang="fa-IR" dirty="0" smtClean="0">
              <a:cs typeface="B Homa" pitchFamily="2" charset="-78"/>
            </a:endParaRPr>
          </a:p>
          <a:p>
            <a:pPr algn="r" rtl="1"/>
            <a:endParaRPr lang="fa-IR" dirty="0" smtClean="0">
              <a:cs typeface="B Homa" pitchFamily="2" charset="-78"/>
            </a:endParaRPr>
          </a:p>
          <a:p>
            <a:pPr algn="r" rtl="1"/>
            <a:endParaRPr lang="en-US" dirty="0">
              <a:cs typeface="B Homa" pitchFamily="2" charset="-78"/>
            </a:endParaRPr>
          </a:p>
        </p:txBody>
      </p:sp>
      <p:pic>
        <p:nvPicPr>
          <p:cNvPr id="8" name="Picture 7" descr="ارکان.JPG"/>
          <p:cNvPicPr>
            <a:picLocks noChangeAspect="1"/>
          </p:cNvPicPr>
          <p:nvPr/>
        </p:nvPicPr>
        <p:blipFill>
          <a:blip r:embed="rId2" cstate="print"/>
          <a:stretch>
            <a:fillRect/>
          </a:stretch>
        </p:blipFill>
        <p:spPr>
          <a:xfrm>
            <a:off x="1219200" y="2743200"/>
            <a:ext cx="6810375" cy="29146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ساختار اجتماعی</a:t>
            </a:r>
          </a:p>
          <a:p>
            <a:pPr lvl="1" algn="just" rtl="1"/>
            <a:r>
              <a:rPr lang="fa-IR" dirty="0" smtClean="0">
                <a:cs typeface="B Baran" pitchFamily="2" charset="-78"/>
              </a:rPr>
              <a:t>ساختار اجتماعی به جنبه هایی از روابط موجود میان افراد یک سازمان اشاره می کند که به صورت الگو و یا قاعده درآمده اند.</a:t>
            </a:r>
          </a:p>
          <a:p>
            <a:pPr lvl="2" algn="just" rtl="1"/>
            <a:r>
              <a:rPr lang="fa-IR" dirty="0" smtClean="0">
                <a:cs typeface="B Baran" pitchFamily="2" charset="-78"/>
              </a:rPr>
              <a:t>ساختار هنجاری </a:t>
            </a:r>
            <a:r>
              <a:rPr lang="en-US" dirty="0" smtClean="0">
                <a:cs typeface="B Baran" pitchFamily="2" charset="-78"/>
              </a:rPr>
              <a:t>Normative system</a:t>
            </a:r>
            <a:r>
              <a:rPr lang="fa-IR" dirty="0" smtClean="0">
                <a:cs typeface="B Baran" pitchFamily="2" charset="-78"/>
              </a:rPr>
              <a:t> - بایدها</a:t>
            </a:r>
            <a:endParaRPr lang="en-US" dirty="0" smtClean="0">
              <a:cs typeface="B Baran" pitchFamily="2" charset="-78"/>
            </a:endParaRPr>
          </a:p>
          <a:p>
            <a:pPr lvl="2" algn="just" rtl="1"/>
            <a:r>
              <a:rPr lang="fa-IR" dirty="0" smtClean="0">
                <a:cs typeface="B Baran" pitchFamily="2" charset="-78"/>
              </a:rPr>
              <a:t>ساختار رفتاری </a:t>
            </a:r>
            <a:r>
              <a:rPr lang="en-US" dirty="0" smtClean="0">
                <a:cs typeface="B Baran" pitchFamily="2" charset="-78"/>
              </a:rPr>
              <a:t>Behavioral structure</a:t>
            </a:r>
            <a:r>
              <a:rPr lang="fa-IR" dirty="0" smtClean="0">
                <a:cs typeface="B Baran" pitchFamily="2" charset="-78"/>
              </a:rPr>
              <a:t>– هست ها</a:t>
            </a:r>
            <a:endParaRPr lang="en-US" dirty="0" smtClean="0">
              <a:cs typeface="B Baran" pitchFamily="2" charset="-78"/>
            </a:endParaRPr>
          </a:p>
          <a:p>
            <a:pPr algn="just" rtl="1"/>
            <a:r>
              <a:rPr lang="fa-IR" dirty="0" smtClean="0">
                <a:cs typeface="B Baran" pitchFamily="2" charset="-78"/>
              </a:rPr>
              <a:t>ساختار اجتماعی یک سازمان با توجه به میزان رسمیت آن متفاوت است. یک ساختار اجتماعی رسمی، ساختاری است که در آن موقعیتهای اجتماعی و روابط بین افراد به روشنی مشخص شده و مستقل از ویژگی اشخاص است. در یک ساختار اجتماعی غیر رسمی تشخیص بین ویژگیهای پست و ویژگیهای افراد متصدی آن غیر ممکن است.</a:t>
            </a:r>
          </a:p>
          <a:p>
            <a:pPr lvl="2" algn="r" rtl="1"/>
            <a:endParaRPr lang="en-US" dirty="0" smtClean="0">
              <a:cs typeface="B Homa" pitchFamily="2" charset="-78"/>
            </a:endParaRPr>
          </a:p>
          <a:p>
            <a:pPr lvl="2" algn="r" rtl="1"/>
            <a:endParaRPr lang="fa-IR" dirty="0" smtClean="0">
              <a:cs typeface="B Homa" pitchFamily="2" charset="-78"/>
            </a:endParaRPr>
          </a:p>
          <a:p>
            <a:pPr algn="r" rtl="1"/>
            <a:endParaRPr lang="fa-IR" dirty="0" smtClean="0">
              <a:cs typeface="B Homa" pitchFamily="2" charset="-78"/>
            </a:endParaRPr>
          </a:p>
          <a:p>
            <a:pPr algn="r" rtl="1"/>
            <a:endParaRPr lang="fa-IR" dirty="0" smtClean="0">
              <a:cs typeface="B Homa" pitchFamily="2" charset="-78"/>
            </a:endParaRPr>
          </a:p>
          <a:p>
            <a:pPr algn="r" rtl="1"/>
            <a:endParaRPr lang="fa-IR" dirty="0" smtClean="0">
              <a:cs typeface="B Homa" pitchFamily="2" charset="-78"/>
            </a:endParaRPr>
          </a:p>
          <a:p>
            <a:pPr algn="r" rtl="1"/>
            <a:endParaRPr lang="fa-IR" dirty="0" smtClean="0">
              <a:cs typeface="B Homa" pitchFamily="2" charset="-78"/>
            </a:endParaRPr>
          </a:p>
          <a:p>
            <a:pPr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Baran" pitchFamily="2" charset="-78"/>
              </a:rPr>
              <a:t>افراد سازمان</a:t>
            </a:r>
          </a:p>
          <a:p>
            <a:pPr lvl="1" algn="r" rtl="1"/>
            <a:r>
              <a:rPr lang="fa-IR" dirty="0" smtClean="0">
                <a:cs typeface="B Baran" pitchFamily="2" charset="-78"/>
              </a:rPr>
              <a:t>افراد سازمان کسانی هستند که در قبال عوضهای گوناگون، به سازمان کمک می کنند.</a:t>
            </a:r>
          </a:p>
          <a:p>
            <a:pPr algn="r" rtl="1"/>
            <a:r>
              <a:rPr lang="fa-IR" dirty="0" smtClean="0">
                <a:cs typeface="B Baran" pitchFamily="2" charset="-78"/>
              </a:rPr>
              <a:t>اهداف سازمان</a:t>
            </a:r>
          </a:p>
          <a:p>
            <a:pPr lvl="1" algn="r" rtl="1"/>
            <a:r>
              <a:rPr lang="fa-IR" dirty="0" smtClean="0">
                <a:cs typeface="B Baran" pitchFamily="2" charset="-78"/>
              </a:rPr>
              <a:t>تصوری از نتایج مطلوب؛ شرایطی که افراد سازمانی از طریق انجام فعالیتهای کاری در صدد تاثیرگذاری روی سازمان هستند.</a:t>
            </a:r>
          </a:p>
          <a:p>
            <a:pPr algn="r" rtl="1"/>
            <a:r>
              <a:rPr lang="fa-IR" dirty="0" smtClean="0">
                <a:cs typeface="B Baran" pitchFamily="2" charset="-78"/>
              </a:rPr>
              <a:t>تکنولوژی</a:t>
            </a:r>
          </a:p>
          <a:p>
            <a:pPr lvl="1" algn="r" rtl="1"/>
            <a:r>
              <a:rPr lang="fa-IR" dirty="0" smtClean="0">
                <a:cs typeface="B Baran" pitchFamily="2" charset="-78"/>
              </a:rPr>
              <a:t>توجه به تکنولوژی یک سازمان، به منزله تصور سازمان به عنوان مکانی است که در آن برای تبدیل موارد اولیه انرژی صرف می شود</a:t>
            </a:r>
          </a:p>
          <a:p>
            <a:pPr lvl="1" algn="r" rtl="1"/>
            <a:r>
              <a:rPr lang="fa-IR" dirty="0" smtClean="0">
                <a:cs typeface="B Baran" pitchFamily="2" charset="-78"/>
              </a:rPr>
              <a:t>تکنولوژی مکانیزمی برای تبدیل داده ها به ستاده های سازمان است.</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Baran" pitchFamily="2" charset="-78"/>
              </a:rPr>
              <a:t>محیط</a:t>
            </a:r>
          </a:p>
          <a:p>
            <a:pPr lvl="1" algn="r" rtl="1"/>
            <a:r>
              <a:rPr lang="fa-IR" dirty="0" smtClean="0">
                <a:cs typeface="B Baran" pitchFamily="2" charset="-78"/>
              </a:rPr>
              <a:t>هر سازمانی در محیطی فیزیکی، تکنولوژیکی، فرهنگی و اجتماعی قرار دارد و لازم است خود را با آن وفق دهد. هیچ یک از سازمانها نمی توانند خودکفا باشند و برای بقای خود نیازمند برقراری روابط با سیستمهای بزرگتری که خود جزئی از آن هستند می باشند.</a:t>
            </a:r>
          </a:p>
          <a:p>
            <a:pPr lvl="1" algn="r" rtl="1">
              <a:buNone/>
            </a:pPr>
            <a:endParaRPr lang="en-US" dirty="0">
              <a:cs typeface="B Bara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مباحث</a:t>
            </a:r>
            <a:endParaRPr lang="en-US"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معرفي نويسنده</a:t>
            </a:r>
          </a:p>
          <a:p>
            <a:pPr algn="r" rtl="1"/>
            <a:r>
              <a:rPr lang="fa-IR" dirty="0" smtClean="0">
                <a:cs typeface="B Homa" pitchFamily="2" charset="-78"/>
              </a:rPr>
              <a:t>معرفي مترجم</a:t>
            </a:r>
          </a:p>
          <a:p>
            <a:pPr algn="r" rtl="1"/>
            <a:r>
              <a:rPr lang="fa-IR" dirty="0" smtClean="0">
                <a:cs typeface="B Homa" pitchFamily="2" charset="-78"/>
              </a:rPr>
              <a:t>معرفي کتاب</a:t>
            </a:r>
          </a:p>
          <a:p>
            <a:pPr lvl="1" algn="r" rtl="1"/>
            <a:r>
              <a:rPr lang="fa-IR" dirty="0" smtClean="0">
                <a:cs typeface="B Homa" pitchFamily="2" charset="-78"/>
              </a:rPr>
              <a:t>ويژگيهاي کتاب</a:t>
            </a:r>
          </a:p>
          <a:p>
            <a:pPr lvl="1" algn="r" rtl="1"/>
            <a:r>
              <a:rPr lang="fa-IR" dirty="0" smtClean="0">
                <a:cs typeface="B Homa" pitchFamily="2" charset="-78"/>
              </a:rPr>
              <a:t>سير تحول</a:t>
            </a:r>
          </a:p>
          <a:p>
            <a:pPr lvl="1" algn="r" rtl="1"/>
            <a:r>
              <a:rPr lang="fa-IR" dirty="0" smtClean="0">
                <a:cs typeface="B Homa" pitchFamily="2" charset="-78"/>
              </a:rPr>
              <a:t>آخرين تغييرات</a:t>
            </a:r>
          </a:p>
          <a:p>
            <a:pPr lvl="1" algn="r" rtl="1"/>
            <a:r>
              <a:rPr lang="fa-IR" dirty="0" smtClean="0">
                <a:cs typeface="B Homa" pitchFamily="2" charset="-78"/>
              </a:rPr>
              <a:t>تفاوتهاي نسخه اصلي با ترجمه</a:t>
            </a:r>
          </a:p>
          <a:p>
            <a:pPr algn="r" rtl="1"/>
            <a:r>
              <a:rPr lang="fa-IR" dirty="0" smtClean="0">
                <a:cs typeface="B Homa" pitchFamily="2" charset="-78"/>
              </a:rPr>
              <a:t>شماي کلي </a:t>
            </a:r>
          </a:p>
          <a:p>
            <a:pPr algn="r" rtl="1"/>
            <a:r>
              <a:rPr lang="fa-IR" dirty="0" smtClean="0">
                <a:cs typeface="B Homa" pitchFamily="2" charset="-78"/>
              </a:rPr>
              <a:t>ارائه کتاب</a:t>
            </a:r>
            <a:endParaRPr lang="en-US" dirty="0">
              <a:cs typeface="B Hom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ظرفیتهای سازمان</a:t>
            </a:r>
          </a:p>
          <a:p>
            <a:pPr lvl="1" algn="r" rtl="1"/>
            <a:r>
              <a:rPr lang="fa-IR" dirty="0" smtClean="0">
                <a:cs typeface="B Baran" pitchFamily="2" charset="-78"/>
              </a:rPr>
              <a:t>سازمانها عناصر اجتماعی با طول عمر و دوام بالا </a:t>
            </a:r>
            <a:r>
              <a:rPr lang="en-US" dirty="0" smtClean="0">
                <a:cs typeface="B Baran" pitchFamily="2" charset="-78"/>
              </a:rPr>
              <a:t>Durable</a:t>
            </a:r>
            <a:endParaRPr lang="fa-IR" dirty="0" smtClean="0">
              <a:cs typeface="B Baran" pitchFamily="2" charset="-78"/>
            </a:endParaRPr>
          </a:p>
          <a:p>
            <a:pPr lvl="1" algn="r" rtl="1"/>
            <a:r>
              <a:rPr lang="fa-IR" dirty="0" smtClean="0">
                <a:cs typeface="B Baran" pitchFamily="2" charset="-78"/>
              </a:rPr>
              <a:t>قابل اطمینان بودن سازمانها در انجام فعالیتهای طراحی شده</a:t>
            </a:r>
            <a:r>
              <a:rPr lang="en-US" dirty="0" smtClean="0">
                <a:cs typeface="B Baran" pitchFamily="2" charset="-78"/>
              </a:rPr>
              <a:t> Reliable </a:t>
            </a:r>
            <a:endParaRPr lang="fa-IR" dirty="0" smtClean="0">
              <a:cs typeface="B Baran" pitchFamily="2" charset="-78"/>
            </a:endParaRPr>
          </a:p>
          <a:p>
            <a:pPr lvl="1" algn="r" rtl="1"/>
            <a:r>
              <a:rPr lang="fa-IR" dirty="0" smtClean="0">
                <a:cs typeface="B Baran" pitchFamily="2" charset="-78"/>
              </a:rPr>
              <a:t>سازمانها نماد پاسخگویی هستند.</a:t>
            </a:r>
            <a:r>
              <a:rPr lang="en-US" dirty="0" smtClean="0">
                <a:cs typeface="B Baran" pitchFamily="2" charset="-78"/>
              </a:rPr>
              <a:t> Accountable</a:t>
            </a:r>
            <a:endParaRPr lang="fa-IR" dirty="0" smtClean="0">
              <a:cs typeface="B Baran" pitchFamily="2" charset="-78"/>
            </a:endParaRPr>
          </a:p>
          <a:p>
            <a:pPr lvl="1"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اول – موضوع سازمانهاست</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r" rtl="1"/>
            <a:r>
              <a:rPr lang="fa-IR" dirty="0" smtClean="0">
                <a:cs typeface="B Baran" pitchFamily="2" charset="-78"/>
              </a:rPr>
              <a:t>تعریف مفهوم سازمان</a:t>
            </a:r>
          </a:p>
          <a:p>
            <a:pPr lvl="1" algn="r" rtl="1"/>
            <a:r>
              <a:rPr lang="fa-IR" dirty="0" smtClean="0">
                <a:cs typeface="B Baran" pitchFamily="2" charset="-78"/>
              </a:rPr>
              <a:t>سازمان به عنوان یک سیستم عقلایی</a:t>
            </a:r>
          </a:p>
          <a:p>
            <a:pPr lvl="2" algn="r" rtl="1"/>
            <a:r>
              <a:rPr lang="fa-IR" dirty="0" smtClean="0">
                <a:cs typeface="B Baran" pitchFamily="2" charset="-78"/>
              </a:rPr>
              <a:t>تعاریفی از بارنارد، مارچ و سایمون، بلو و اسکات و اتزیونی ارائه شده است.</a:t>
            </a:r>
          </a:p>
          <a:p>
            <a:pPr lvl="2" algn="r" rtl="1"/>
            <a:r>
              <a:rPr lang="fa-IR" dirty="0" smtClean="0">
                <a:cs typeface="B Baran" pitchFamily="2" charset="-78"/>
              </a:rPr>
              <a:t>سازمانها گروههایی هستند که در جهت پیگیری اهداف نسبتا خاص تشکیل یافته و ساختارهای اجتماعی با سطوح نسبتا بالایی از رسمیت را نشان می دهند.</a:t>
            </a:r>
          </a:p>
          <a:p>
            <a:pPr lvl="1" algn="r" rtl="1"/>
            <a:r>
              <a:rPr lang="fa-IR" dirty="0" smtClean="0">
                <a:cs typeface="B Baran" pitchFamily="2" charset="-78"/>
              </a:rPr>
              <a:t>سازمان به عنوان یک سیستم طبیعی</a:t>
            </a:r>
          </a:p>
          <a:p>
            <a:pPr lvl="2" algn="r" rtl="1"/>
            <a:r>
              <a:rPr lang="fa-IR" dirty="0" smtClean="0">
                <a:cs typeface="B Baran" pitchFamily="2" charset="-78"/>
              </a:rPr>
              <a:t>سازمانها گروههایی هستند که بقای سازمان، هدف مشترک اعضای آن بوده و آنها با فعالیت دسته جمعی برای دستیابی به این هدف، به صورت غیر رسمی ساختار یافته اند.</a:t>
            </a:r>
          </a:p>
          <a:p>
            <a:pPr lvl="1" algn="r" rtl="1"/>
            <a:r>
              <a:rPr lang="fa-IR" dirty="0" smtClean="0">
                <a:cs typeface="B Baran" pitchFamily="2" charset="-78"/>
              </a:rPr>
              <a:t>سازمان به عنوان یک سیستم باز</a:t>
            </a:r>
          </a:p>
          <a:p>
            <a:pPr lvl="2" algn="r" rtl="1"/>
            <a:r>
              <a:rPr lang="fa-IR" dirty="0" smtClean="0">
                <a:cs typeface="B Baran" pitchFamily="2" charset="-78"/>
              </a:rPr>
              <a:t>سازمانها عبارتند از سیستمهایی از فعالیتهای وابسته به هم که افراد سازمانی را به هم مرتبط ساخته و به وسیله محیطهایی که در آنها عمل می کنند، احاطه می شوند.</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dirty="0" smtClean="0">
                <a:cs typeface="B Jadid" pitchFamily="2" charset="-78"/>
              </a:rPr>
              <a:t>بخش دوم</a:t>
            </a:r>
            <a:br>
              <a:rPr lang="fa-IR" sz="2800" dirty="0" smtClean="0">
                <a:cs typeface="B Jadid" pitchFamily="2" charset="-78"/>
              </a:rPr>
            </a:br>
            <a:r>
              <a:rPr lang="fa-IR" sz="2800" dirty="0" smtClean="0">
                <a:cs typeface="B Jadid" pitchFamily="2" charset="-78"/>
              </a:rPr>
              <a:t>فصل 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noAutofit/>
          </a:bodyPr>
          <a:lstStyle/>
          <a:p>
            <a:pPr algn="just" rtl="1"/>
            <a:r>
              <a:rPr lang="fa-IR" sz="2800" dirty="0" smtClean="0">
                <a:cs typeface="B Baran" pitchFamily="2" charset="-78"/>
              </a:rPr>
              <a:t>یک ماشین خوب طراحی شده که در آن یک سری وسایل که دارای ارتباط متقابلند و برای انجام یک هدف خاص طراحی شده اند مثالی از یک سازمان است. </a:t>
            </a:r>
          </a:p>
          <a:p>
            <a:pPr algn="just" rtl="1"/>
            <a:r>
              <a:rPr lang="fa-IR" sz="2800" dirty="0" smtClean="0">
                <a:cs typeface="B Baran" pitchFamily="2" charset="-78"/>
              </a:rPr>
              <a:t>اجزای ماشین جدای از هم بی معنی و بی کاربرد هستند.</a:t>
            </a:r>
          </a:p>
          <a:p>
            <a:pPr algn="just" rtl="1"/>
            <a:r>
              <a:rPr lang="fa-IR" sz="2800" dirty="0" smtClean="0">
                <a:cs typeface="B Baran" pitchFamily="2" charset="-78"/>
              </a:rPr>
              <a:t>اجزاء برای بالاترین کارایی عملکردی تنظیم و طراحی شده اند.</a:t>
            </a:r>
          </a:p>
          <a:p>
            <a:pPr algn="just" rtl="1"/>
            <a:r>
              <a:rPr lang="fa-IR" sz="2800" dirty="0" smtClean="0">
                <a:cs typeface="B Baran" pitchFamily="2" charset="-78"/>
              </a:rPr>
              <a:t>در یک ماشین ایدآل هیچ قسمت اضافی و هیچ حرکت اضافی وجودندارد.</a:t>
            </a:r>
          </a:p>
          <a:p>
            <a:pPr algn="just" rtl="1"/>
            <a:r>
              <a:rPr lang="fa-IR" sz="2800" dirty="0" smtClean="0">
                <a:cs typeface="B Baran" pitchFamily="2" charset="-78"/>
              </a:rPr>
              <a:t>همه اجزاء در جهت کارکرد یک کل تنظیم شده اند.</a:t>
            </a:r>
          </a:p>
          <a:p>
            <a:pPr algn="just" rtl="1"/>
            <a:r>
              <a:rPr lang="fa-IR" sz="2800" dirty="0" smtClean="0">
                <a:cs typeface="B Baran" pitchFamily="2" charset="-78"/>
              </a:rPr>
              <a:t>بنابراین از ویژگیهای سازمان در این تعریف، تعیّن هدف و رسمیت سازمان است. </a:t>
            </a:r>
            <a:endParaRPr lang="en-US" sz="2800" dirty="0">
              <a:cs typeface="B Bara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smtClean="0">
                <a:cs typeface="B Jadid" pitchFamily="2" charset="-78"/>
              </a:rPr>
              <a:t>فصل </a:t>
            </a:r>
            <a:r>
              <a:rPr lang="fa-IR" sz="2800" dirty="0" smtClean="0">
                <a:cs typeface="B Jadid" pitchFamily="2" charset="-78"/>
              </a:rPr>
              <a:t>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r" rtl="1"/>
            <a:r>
              <a:rPr lang="fa-IR" dirty="0" smtClean="0">
                <a:cs typeface="B Baran" pitchFamily="2" charset="-78"/>
              </a:rPr>
              <a:t>تعین هدف</a:t>
            </a:r>
          </a:p>
          <a:p>
            <a:pPr lvl="1" algn="just" rtl="1"/>
            <a:r>
              <a:rPr lang="fa-IR" dirty="0" smtClean="0">
                <a:cs typeface="B Baran" pitchFamily="2" charset="-78"/>
              </a:rPr>
              <a:t>هدفهای معین معیار روشنی را جهت انتخاب از بین فعالیتهای قابل جایگزین ارائه می دهند.</a:t>
            </a:r>
          </a:p>
          <a:p>
            <a:pPr lvl="1" algn="just" rtl="1"/>
            <a:r>
              <a:rPr lang="fa-IR" dirty="0" smtClean="0">
                <a:cs typeface="B Baran" pitchFamily="2" charset="-78"/>
              </a:rPr>
              <a:t>تصمیمات در مورد چگونگی طراحی ساختار را هدایت می کنند.</a:t>
            </a:r>
          </a:p>
          <a:p>
            <a:pPr algn="r" rtl="1"/>
            <a:r>
              <a:rPr lang="fa-IR" dirty="0" smtClean="0">
                <a:cs typeface="B Baran" pitchFamily="2" charset="-78"/>
              </a:rPr>
              <a:t>رسمیت</a:t>
            </a:r>
          </a:p>
          <a:p>
            <a:pPr lvl="1" algn="just" rtl="1"/>
            <a:r>
              <a:rPr lang="fa-IR" dirty="0" smtClean="0">
                <a:cs typeface="B Baran" pitchFamily="2" charset="-78"/>
              </a:rPr>
              <a:t>رسمیت تلاشی برای هر چه روشن تر و عینی تر کردن ساختار روابط بین یک سری از نقشها و اصولی است که بر رفتار سیستم حاکمیت دارند.</a:t>
            </a:r>
          </a:p>
          <a:p>
            <a:pPr lvl="1" algn="just" rtl="1"/>
            <a:r>
              <a:rPr lang="fa-IR" dirty="0" smtClean="0">
                <a:cs typeface="B Baran" pitchFamily="2" charset="-78"/>
              </a:rPr>
              <a:t>رسمیت علاوه بر آماده ساختن رفتار برای طرح ریزی آگاهانه، ساختارمند کردن انتظارات قبل از وقوع کنشهای متقابل، به عینی کردن ساختار با آشکار ساختن نقشها و روابط به شکل عینی و مستقل از عاملان شرکت کننده نیز کمک می کند. </a:t>
            </a:r>
          </a:p>
          <a:p>
            <a:pPr lvl="1" algn="just" rtl="1"/>
            <a:r>
              <a:rPr lang="fa-IR" dirty="0" smtClean="0">
                <a:cs typeface="B Baran" pitchFamily="2" charset="-78"/>
              </a:rPr>
              <a:t>رسمیت، محدودیتهای انسانی را جبران می کند.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smtClean="0">
                <a:cs typeface="B Jadid" pitchFamily="2" charset="-78"/>
              </a:rPr>
              <a:t>فصل </a:t>
            </a:r>
            <a:r>
              <a:rPr lang="fa-IR" sz="2800" dirty="0" smtClean="0">
                <a:cs typeface="B Jadid" pitchFamily="2" charset="-78"/>
              </a:rPr>
              <a:t>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cs typeface="B Baran" pitchFamily="2" charset="-78"/>
              </a:rPr>
              <a:t>نظریات منتخب با تعریف سازمان به عنوان سیستم عقلایی</a:t>
            </a:r>
          </a:p>
          <a:p>
            <a:pPr lvl="1" algn="just" rtl="1"/>
            <a:r>
              <a:rPr lang="fa-IR" sz="3000" b="1" dirty="0" smtClean="0">
                <a:cs typeface="B Baran" pitchFamily="2" charset="-78"/>
              </a:rPr>
              <a:t>مدیریت علمی تیلور</a:t>
            </a:r>
          </a:p>
          <a:p>
            <a:pPr algn="just" rtl="1"/>
            <a:r>
              <a:rPr lang="fa-IR" dirty="0" smtClean="0">
                <a:cs typeface="B Baran" pitchFamily="2" charset="-78"/>
              </a:rPr>
              <a:t>مکتب مدیریت علمی که اهمیت خود را از اثر فردریک وینسلو تیلور در اواخر قرن نوزده و اوایل قرن بیست به دست آورد به واسطه کوششهای افراد دیگری چون فرانک و لیلیان گیلبرت، هانری گانت، چارلز پرو توسعه و تکامل یافت.</a:t>
            </a:r>
          </a:p>
          <a:p>
            <a:pPr algn="just" rtl="1"/>
            <a:r>
              <a:rPr lang="fa-IR" dirty="0" smtClean="0">
                <a:cs typeface="B Baran" pitchFamily="2" charset="-78"/>
              </a:rPr>
              <a:t>کوششها بر تجزیه و تحلیل وظایف فردی متمرکز بود، لیکن سعی در منطقی ساختن کار در سطح کارگران به ناچار منجر به تغییراتی در کل ساختار و ترتیبات کار گردید.</a:t>
            </a:r>
          </a:p>
          <a:p>
            <a:pPr algn="just" rtl="1"/>
            <a:r>
              <a:rPr lang="fa-IR" dirty="0" smtClean="0">
                <a:cs typeface="B Baran" pitchFamily="2" charset="-78"/>
              </a:rPr>
              <a:t>منافع کارگر و مدیریت باید با هم سازگار باشند . کارگران به روش علمی انتخاب شوند. به کار مناسب خود گماشته شوند. روشهای کار به طریق علمی تعیین شوند. کارگران به ازای بهره وری بیشتر کهدر سایه مدیریت علمی حاصل می شود، از حقوق و دستمزد بیشتری برخوردار می شوند.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smtClean="0">
                <a:cs typeface="B Jadid" pitchFamily="2" charset="-78"/>
              </a:rPr>
              <a:t>فصل </a:t>
            </a:r>
            <a:r>
              <a:rPr lang="fa-IR" sz="2800" dirty="0" smtClean="0">
                <a:cs typeface="B Jadid" pitchFamily="2" charset="-78"/>
              </a:rPr>
              <a:t>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lstStyle/>
          <a:p>
            <a:pPr lvl="1" algn="r" rtl="1"/>
            <a:r>
              <a:rPr lang="fa-IR" sz="2800" b="1" dirty="0" smtClean="0">
                <a:cs typeface="B Baran" pitchFamily="2" charset="-78"/>
              </a:rPr>
              <a:t>نظریه اداری فایول</a:t>
            </a:r>
          </a:p>
          <a:p>
            <a:pPr algn="r" rtl="1"/>
            <a:r>
              <a:rPr lang="fa-IR" dirty="0" smtClean="0">
                <a:cs typeface="B Baran" pitchFamily="2" charset="-78"/>
              </a:rPr>
              <a:t>در حالی که تیلور و همفکرانش پیشنهاد منطقی شدن سازمان از پایین به بالا را داشتند، سعی نظریه پردازان مدیریت اداری بر منطقی ساختن سازمان از بالا به پایین بود.</a:t>
            </a:r>
            <a:endParaRPr lang="en-US" dirty="0" smtClean="0">
              <a:cs typeface="B Baran" pitchFamily="2" charset="-78"/>
            </a:endParaRPr>
          </a:p>
          <a:p>
            <a:pPr algn="r" rtl="1"/>
            <a:r>
              <a:rPr lang="fa-IR" dirty="0" smtClean="0">
                <a:cs typeface="B Baran" pitchFamily="2" charset="-78"/>
              </a:rPr>
              <a:t>صاحبنظران متفاوت این دیدگاه بر دو نوع فعالیت مهم هماهنگی و تخصص گرایی اتفاق نظر داشتند.</a:t>
            </a:r>
          </a:p>
          <a:p>
            <a:pPr algn="r" rtl="1"/>
            <a:r>
              <a:rPr lang="fa-IR" dirty="0" smtClean="0">
                <a:cs typeface="B Baran" pitchFamily="2" charset="-78"/>
              </a:rPr>
              <a:t>اصل سلسله مراتب سازمانی، اصل وحدت فرماندهی، اصل حیطه نظارت، اصل استثناء، اصل تخصص گرایی، اصل بخش بندی و اصل صف و ستاد از اصول این نظریه هستند.</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dirty="0" smtClean="0">
                <a:cs typeface="B Jadid" pitchFamily="2" charset="-78"/>
              </a:rPr>
              <a:t>فصل 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lvl="1" algn="just" rtl="1"/>
            <a:r>
              <a:rPr lang="fa-IR" sz="2800" b="1" dirty="0" smtClean="0">
                <a:cs typeface="B Baran" pitchFamily="2" charset="-78"/>
              </a:rPr>
              <a:t>نظریه بوروکراسی وبر</a:t>
            </a:r>
          </a:p>
          <a:p>
            <a:pPr algn="just" rtl="1"/>
            <a:r>
              <a:rPr lang="fa-IR" dirty="0" smtClean="0">
                <a:cs typeface="B Baran" pitchFamily="2" charset="-78"/>
              </a:rPr>
              <a:t>وبر فهرستی از از ویژگیهای ساختاری اداری و منطقی تر از گذشته را تدوین کرد. او در طبقه بندی خود، سه مرجع قدرت را متمایز می سازد:</a:t>
            </a:r>
          </a:p>
          <a:p>
            <a:pPr algn="just" rtl="1"/>
            <a:r>
              <a:rPr lang="fa-IR" dirty="0" smtClean="0">
                <a:cs typeface="B Baran" pitchFamily="2" charset="-78"/>
              </a:rPr>
              <a:t>قدرت سنتی: که بر مبنای باور تثبیت یافته در زمینه تقدس سنتهای دیرین و مشروعیت اعمال قدرت تحت آن است.</a:t>
            </a:r>
          </a:p>
          <a:p>
            <a:pPr algn="just" rtl="1"/>
            <a:r>
              <a:rPr lang="fa-IR" dirty="0" smtClean="0">
                <a:cs typeface="B Baran" pitchFamily="2" charset="-78"/>
              </a:rPr>
              <a:t>قدرت عقلایی-قانونی: که بر مبنای باور به مشروعیت الگوهای هنجاری مقررات و باور به حقوق کسانی است که تحت آن قوانین به اعمال قدرت منصوب گردیده و به صدور دستورات می پردازند.</a:t>
            </a:r>
          </a:p>
          <a:p>
            <a:pPr algn="just" rtl="1"/>
            <a:r>
              <a:rPr lang="fa-IR" dirty="0" smtClean="0">
                <a:cs typeface="B Baran" pitchFamily="2" charset="-78"/>
              </a:rPr>
              <a:t>قدرت کاریزما: که بر مبنای دلبستگی به تقدسی خاص، شجاعت یا ویژگی شخصی و الگوهای هنجاری یا نظمی است که از طرف فردی استثنایی ضاهر و مقرر شده است.</a:t>
            </a:r>
          </a:p>
          <a:p>
            <a:pPr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dirty="0" smtClean="0">
                <a:cs typeface="B Jadid" pitchFamily="2" charset="-78"/>
              </a:rPr>
              <a:t>فصل دوم: سازمانها به عنوان سیستمهای عقلایی</a:t>
            </a:r>
            <a:endParaRPr lang="en-US" sz="24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sz="3200" dirty="0" smtClean="0">
                <a:cs typeface="B Baran" pitchFamily="2" charset="-78"/>
              </a:rPr>
              <a:t>از نظر وبر تنها مرجعیت سنتی و قانونی از آنچنان ثباتی برخوردارند که بتوانند اساس تشکیل ساختارهای پایدار اداری واقع شوند. به نظر او دیوانسالاری نوعی خاص از ساختار اداری است که دارای خصوصیات زیر است:</a:t>
            </a:r>
          </a:p>
          <a:p>
            <a:pPr algn="just" rtl="1"/>
            <a:r>
              <a:rPr lang="fa-IR" sz="3200" dirty="0" smtClean="0">
                <a:cs typeface="B Baran" pitchFamily="2" charset="-78"/>
              </a:rPr>
              <a:t>تقسیم کار، سلسله مراتب اداری، مقررات عمومی حاکم بر عملکرد، جداسازی شکل مالکیت و حقوق خصوصی، گزینش کارکنان بر اساس شایستگی فنی، استخدام اعضا برای طول دوران خدمت</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sz="2800" smtClean="0">
                <a:cs typeface="B Jadid" pitchFamily="2" charset="-78"/>
              </a:rPr>
              <a:t>فصل </a:t>
            </a:r>
            <a:r>
              <a:rPr lang="fa-IR" sz="2800" dirty="0" smtClean="0">
                <a:cs typeface="B Jadid" pitchFamily="2" charset="-78"/>
              </a:rPr>
              <a:t>دوم: سازمانها به عنوان سیستمهای عقلایی</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cs typeface="B Baran" pitchFamily="2" charset="-78"/>
              </a:rPr>
              <a:t>نظریه رفتار اداری سایمون</a:t>
            </a:r>
          </a:p>
          <a:p>
            <a:pPr algn="just" rtl="1"/>
            <a:r>
              <a:rPr lang="fa-IR" dirty="0" smtClean="0">
                <a:cs typeface="B Baran" pitchFamily="2" charset="-78"/>
              </a:rPr>
              <a:t>سایمون دیدگاهی انتقادی به خشک بودن اصولی که از سوی فایول و دیگران در مورد مدیریت پدید آمده بود، داشت.</a:t>
            </a:r>
          </a:p>
          <a:p>
            <a:pPr algn="just" rtl="1"/>
            <a:r>
              <a:rPr lang="fa-IR" dirty="0" smtClean="0">
                <a:cs typeface="B Baran" pitchFamily="2" charset="-78"/>
              </a:rPr>
              <a:t>او همچنین فرضیات ارائه شده از جانب تیلور و دیگر نظریه پردازان اولیه در مورد اعضای سازمانها مورد انتقاد قرار داد.</a:t>
            </a:r>
          </a:p>
          <a:p>
            <a:pPr algn="just" rtl="1"/>
            <a:r>
              <a:rPr lang="fa-IR" dirty="0" smtClean="0">
                <a:cs typeface="B Baran" pitchFamily="2" charset="-78"/>
              </a:rPr>
              <a:t>سایمون پیشنهاد جایگزینی انسان اقتصادی را با چهره انسانی تری به نام انسان اداری ارائه داد.</a:t>
            </a:r>
          </a:p>
          <a:p>
            <a:pPr algn="just" rtl="1"/>
            <a:r>
              <a:rPr lang="fa-IR" dirty="0" smtClean="0">
                <a:cs typeface="B Baran" pitchFamily="2" charset="-78"/>
              </a:rPr>
              <a:t>بر حسب نظر سایمون سازمانها تصمیمات را آسان می سازند و از اعضاء در اتخاذ تصمیمات مورد نیاز خود حمایت می کنند. </a:t>
            </a:r>
          </a:p>
          <a:p>
            <a:pPr algn="just" rtl="1"/>
            <a:r>
              <a:rPr lang="fa-IR" dirty="0" smtClean="0">
                <a:cs typeface="B Baran" pitchFamily="2" charset="-78"/>
              </a:rPr>
              <a:t>سازمانها با محدود ساختن اهدافی که فعالیتها را هدایت می کنند، تصمیم گیری را برای اعضای خود ساده می سازند.</a:t>
            </a:r>
            <a:endParaRPr lang="en-US" dirty="0" smtClean="0">
              <a:cs typeface="B Baran"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سوم: سازمانها به عنوان سیستمهای طبیعی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نظریه پردازان سیستمهای طبیعی، علاوه بر مشخص بودن هدف و رسمیت که در سیستمهای عقلایی مطرح شد، ادعا دارند در سازمان مانند گروههای اجتماعی ویژگیهای مهمتری وجود دارند.</a:t>
            </a:r>
          </a:p>
          <a:p>
            <a:pPr algn="just" rtl="1"/>
            <a:r>
              <a:rPr lang="fa-IR" b="1" dirty="0" smtClean="0">
                <a:cs typeface="B Baran" pitchFamily="2" charset="-78"/>
              </a:rPr>
              <a:t>اهداف:</a:t>
            </a:r>
            <a:r>
              <a:rPr lang="fa-IR" dirty="0" smtClean="0">
                <a:cs typeface="B Baran" pitchFamily="2" charset="-78"/>
              </a:rPr>
              <a:t> نظریه پردازان سیستمهای طبیعی بیشتر از نظریه پردازان سیستم عقلایی اهداف سازمانی و ارتباط آنها با رفتار افراد را غامض می پندارند.</a:t>
            </a:r>
          </a:p>
          <a:p>
            <a:pPr algn="just" rtl="1"/>
            <a:r>
              <a:rPr lang="fa-IR" b="1" dirty="0" smtClean="0">
                <a:cs typeface="B Baran" pitchFamily="2" charset="-78"/>
              </a:rPr>
              <a:t>ساختار غیر رسمی:</a:t>
            </a:r>
            <a:r>
              <a:rPr lang="fa-IR" dirty="0" smtClean="0">
                <a:cs typeface="B Baran" pitchFamily="2" charset="-78"/>
              </a:rPr>
              <a:t> نظریه پردازان سیستم طبیعی، وجود ساختارهای کاملا رسمی را در سازمان انکار نمی کنند ولی اهمیت آنها و تاثیرشان بر رفتار افراد را زیر سوال می‌برند. ساختارهای رسمی به شدت تحت تاثیر ساختارهای غیر رسمی هستند.</a:t>
            </a:r>
          </a:p>
          <a:p>
            <a:pPr algn="just" rtl="1"/>
            <a:r>
              <a:rPr lang="fa-IR" b="1" dirty="0" smtClean="0">
                <a:cs typeface="B Baran" pitchFamily="2" charset="-78"/>
              </a:rPr>
              <a:t>تحلیل کارکردی:</a:t>
            </a:r>
            <a:r>
              <a:rPr lang="fa-IR" dirty="0" smtClean="0">
                <a:cs typeface="B Baran" pitchFamily="2" charset="-78"/>
              </a:rPr>
              <a:t> یک سازمان برای بقا دارای نیازها و الزامات معینی است که باید آنها را برآورده سازد. همچنین عناصر ساختاری به هم وابسته هستند و تغییر در یکی عناصر دیگر را نیز دچار تغییر می کند.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نويسنده کتاب</a:t>
            </a:r>
            <a:endParaRPr lang="en-US" dirty="0">
              <a:cs typeface="B Jadid" pitchFamily="2" charset="-78"/>
            </a:endParaRPr>
          </a:p>
        </p:txBody>
      </p:sp>
      <p:sp>
        <p:nvSpPr>
          <p:cNvPr id="3" name="Content Placeholder 2"/>
          <p:cNvSpPr>
            <a:spLocks noGrp="1"/>
          </p:cNvSpPr>
          <p:nvPr>
            <p:ph idx="1"/>
          </p:nvPr>
        </p:nvSpPr>
        <p:spPr/>
        <p:txBody>
          <a:bodyPr>
            <a:normAutofit fontScale="85000" lnSpcReduction="10000"/>
          </a:bodyPr>
          <a:lstStyle/>
          <a:p>
            <a:pPr algn="r" rtl="1"/>
            <a:endParaRPr lang="en-US" dirty="0" smtClean="0">
              <a:cs typeface="B Homa" pitchFamily="2" charset="-78"/>
            </a:endParaRPr>
          </a:p>
          <a:p>
            <a:pPr algn="r" rtl="1"/>
            <a:r>
              <a:rPr lang="fa-IR" dirty="0" smtClean="0">
                <a:cs typeface="B Homa" pitchFamily="2" charset="-78"/>
              </a:rPr>
              <a:t>ريچارد اسکات</a:t>
            </a:r>
          </a:p>
          <a:p>
            <a:r>
              <a:rPr lang="en-US" sz="3500" b="1" dirty="0" smtClean="0">
                <a:latin typeface="+mj-lt"/>
                <a:cs typeface="B Homa" pitchFamily="2" charset="-78"/>
              </a:rPr>
              <a:t>William Richard Scott (December 18, 1932) is an American sociologist. Scott has been a professor at Stanford University, specialized in institutional theory and organization science. He has been awarded several honorary doctorates.</a:t>
            </a:r>
            <a:endParaRPr lang="fa-IR" sz="3500" b="1" dirty="0" smtClean="0">
              <a:latin typeface="+mj-lt"/>
              <a:cs typeface="B Homa" pitchFamily="2" charset="-78"/>
            </a:endParaRPr>
          </a:p>
          <a:p>
            <a:pPr>
              <a:buNone/>
            </a:pPr>
            <a:r>
              <a:rPr lang="en-US" sz="2100" dirty="0" smtClean="0">
                <a:latin typeface="Arial Rounded MT Bold" pitchFamily="34" charset="0"/>
                <a:cs typeface="B Homa" pitchFamily="2" charset="-78"/>
              </a:rPr>
              <a:t>Organization: Rational Natural and Open Systems (2003) (fifth edition)</a:t>
            </a:r>
          </a:p>
          <a:p>
            <a:pPr>
              <a:buNone/>
            </a:pPr>
            <a:r>
              <a:rPr lang="en-US" b="1" dirty="0" smtClean="0">
                <a:latin typeface="Arial Rounded MT Bold" pitchFamily="34" charset="0"/>
                <a:cs typeface="B Homa" pitchFamily="2" charset="-78"/>
              </a:rPr>
              <a:t>Institutional Changes and Healthcare Organizations (2000)</a:t>
            </a:r>
          </a:p>
          <a:p>
            <a:pPr>
              <a:buNone/>
            </a:pPr>
            <a:r>
              <a:rPr lang="en-US" b="1" dirty="0" smtClean="0">
                <a:latin typeface="Arial Rounded MT Bold" pitchFamily="34" charset="0"/>
                <a:cs typeface="B Homa" pitchFamily="2" charset="-78"/>
              </a:rPr>
              <a:t>Institution and Organizations (2001) (second edition)</a:t>
            </a:r>
            <a:endParaRPr lang="en-US" b="1" dirty="0">
              <a:latin typeface="Arial Rounded MT Bold" pitchFamily="34" charset="0"/>
              <a:cs typeface="B Homa" pitchFamily="2" charset="-78"/>
            </a:endParaRPr>
          </a:p>
        </p:txBody>
      </p:sp>
      <p:pic>
        <p:nvPicPr>
          <p:cNvPr id="4" name="Picture 3" descr="scott.jpg"/>
          <p:cNvPicPr>
            <a:picLocks noChangeAspect="1"/>
          </p:cNvPicPr>
          <p:nvPr/>
        </p:nvPicPr>
        <p:blipFill>
          <a:blip r:embed="rId2" cstate="print"/>
          <a:stretch>
            <a:fillRect/>
          </a:stretch>
        </p:blipFill>
        <p:spPr>
          <a:xfrm>
            <a:off x="76200" y="161925"/>
            <a:ext cx="2085975" cy="2505075"/>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سوم: سازمانها به عنوان سیستمهای طبیعی</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Baran" pitchFamily="2" charset="-78"/>
              </a:rPr>
              <a:t>آلتون مایو و مکتب روابط انسانی</a:t>
            </a:r>
          </a:p>
          <a:p>
            <a:pPr lvl="1" algn="just" rtl="1"/>
            <a:r>
              <a:rPr lang="fa-IR" dirty="0" smtClean="0">
                <a:cs typeface="B Baran" pitchFamily="2" charset="-78"/>
              </a:rPr>
              <a:t>تغییر برای انسانها جالب و تو جه بدانها موجب امتنان است. الگوی پیچیده انگیزشی کارکنان بر پایه روانشناختی اجتماعی بیش از مفهوم انسان اقتصادی موثر است.</a:t>
            </a:r>
          </a:p>
          <a:p>
            <a:pPr lvl="1" algn="just" rtl="1"/>
            <a:r>
              <a:rPr lang="fa-IR" dirty="0" smtClean="0">
                <a:cs typeface="B Baran" pitchFamily="2" charset="-78"/>
              </a:rPr>
              <a:t>این مطالعات اهمیت سازمان غیر رسمی را در سطح ساختاری نشان داد.</a:t>
            </a:r>
          </a:p>
          <a:p>
            <a:pPr lvl="1" algn="just" rtl="1"/>
            <a:r>
              <a:rPr lang="fa-IR" dirty="0" smtClean="0">
                <a:cs typeface="B Baran" pitchFamily="2" charset="-78"/>
              </a:rPr>
              <a:t>رهبر می تواند خصوصیاتی داشته باشد که موجب انگیزش کارکنان سازمان در حهت اهداف سازمانی باشد.</a:t>
            </a:r>
          </a:p>
          <a:p>
            <a:pPr lvl="1" algn="just" rtl="1"/>
            <a:r>
              <a:rPr lang="fa-IR" dirty="0" smtClean="0">
                <a:cs typeface="B Baran" pitchFamily="2" charset="-78"/>
              </a:rPr>
              <a:t>در نظریه مک گرگور مهمترین فرق بین مکتب کلاسیک (نظریه </a:t>
            </a:r>
            <a:r>
              <a:rPr lang="en-US" dirty="0" smtClean="0">
                <a:cs typeface="B Baran" pitchFamily="2" charset="-78"/>
              </a:rPr>
              <a:t>X</a:t>
            </a:r>
            <a:r>
              <a:rPr lang="fa-IR" dirty="0" smtClean="0">
                <a:cs typeface="B Baran" pitchFamily="2" charset="-78"/>
              </a:rPr>
              <a:t>) با مکتب روابط انسانی (نظریه </a:t>
            </a:r>
            <a:r>
              <a:rPr lang="en-US" dirty="0" smtClean="0">
                <a:cs typeface="B Baran" pitchFamily="2" charset="-78"/>
              </a:rPr>
              <a:t>Y</a:t>
            </a:r>
            <a:r>
              <a:rPr lang="fa-IR" dirty="0" smtClean="0">
                <a:cs typeface="B Baran" pitchFamily="2" charset="-78"/>
              </a:rPr>
              <a:t>) در ماهیت فرضهایی است که این دو مکتب درباره عاملان انسانی دارند. </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سوم: سازمانها به عنوان سیستمهای طبیعی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sz="2800" b="1" dirty="0" smtClean="0">
                <a:cs typeface="B Baran" pitchFamily="2" charset="-78"/>
              </a:rPr>
              <a:t>سیستم همکاری بارنارد</a:t>
            </a:r>
          </a:p>
          <a:p>
            <a:pPr algn="just" rtl="1"/>
            <a:r>
              <a:rPr lang="fa-IR" dirty="0" smtClean="0">
                <a:cs typeface="B Baran" pitchFamily="2" charset="-78"/>
              </a:rPr>
              <a:t>بارنارد سازمانها را سیستمهایی می دانست که در اصل بر اساس همکاری به وجود آمده و همکاری اعضای خود را متشکل می سازند. </a:t>
            </a:r>
          </a:p>
          <a:p>
            <a:pPr algn="just" rtl="1"/>
            <a:r>
              <a:rPr lang="fa-IR" dirty="0" smtClean="0">
                <a:cs typeface="B Baran" pitchFamily="2" charset="-78"/>
              </a:rPr>
              <a:t>اهداف از سوی مقامات بالا به افراد پایینتر سازمان دیکته می شوند در حالیکه حصول به هدفها وابسته به قبول مشتاقانه افراد از پایین به بالا است. </a:t>
            </a:r>
            <a:endParaRPr lang="en-US" dirty="0" smtClean="0">
              <a:cs typeface="B Baran" pitchFamily="2" charset="-78"/>
            </a:endParaRPr>
          </a:p>
          <a:p>
            <a:pPr algn="just" rtl="1"/>
            <a:r>
              <a:rPr lang="fa-IR" dirty="0" smtClean="0">
                <a:cs typeface="B Baran" pitchFamily="2" charset="-78"/>
              </a:rPr>
              <a:t>سازمانهای رسمی از سازمانهای غیر رسمی به وجود می آیند و برای آنها ضروری هستند ولی وقتی که سازمانهای رسمی به مرحله عمل می رسند، سازمانهای غیر رسمی را پدید می آورند و به آنها نیاز دارند.</a:t>
            </a:r>
            <a:endParaRPr lang="en-US" dirty="0" smtClean="0">
              <a:cs typeface="B Baran" pitchFamily="2" charset="-78"/>
            </a:endParaRPr>
          </a:p>
          <a:p>
            <a:pPr algn="just" rtl="1"/>
            <a:r>
              <a:rPr lang="fa-IR" dirty="0" smtClean="0">
                <a:cs typeface="B Baran" pitchFamily="2" charset="-78"/>
              </a:rPr>
              <a:t>ساختارهای غیر رسمی ارتباطات را تسهیل، هم پیوستگی را حفظ و تمایل به خدمت را تامین می کنند.</a:t>
            </a:r>
          </a:p>
          <a:p>
            <a:pPr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سوم: سازمانها به عنوان سیستمهای طبیعی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sz="2800" b="1" dirty="0" smtClean="0">
                <a:cs typeface="B Baran" pitchFamily="2" charset="-78"/>
              </a:rPr>
              <a:t>رویکرد نهادی سلزنیک</a:t>
            </a:r>
          </a:p>
          <a:p>
            <a:pPr algn="just" rtl="1"/>
            <a:r>
              <a:rPr lang="fa-IR" dirty="0" smtClean="0">
                <a:cs typeface="B Baran" pitchFamily="2" charset="-78"/>
              </a:rPr>
              <a:t>سازمانها حکم ابزار را دارند و هر یک از آنها از حیات مربوط به خود برخوردارند.</a:t>
            </a:r>
          </a:p>
          <a:p>
            <a:pPr algn="just" rtl="1"/>
            <a:r>
              <a:rPr lang="fa-IR" dirty="0" smtClean="0">
                <a:cs typeface="B Baran" pitchFamily="2" charset="-78"/>
              </a:rPr>
              <a:t>ویژگی سازمانهای رسمی همان ابزاری بودن آنها است که برای حصول اهداف طراحی شده اند اما این ساختارها نمی توانند در کنترل ابعاد غیر منطقی رفتار سازمانی موفق باشند.</a:t>
            </a:r>
          </a:p>
          <a:p>
            <a:pPr algn="just" rtl="1"/>
            <a:r>
              <a:rPr lang="fa-IR" dirty="0" smtClean="0">
                <a:cs typeface="B Baran" pitchFamily="2" charset="-78"/>
              </a:rPr>
              <a:t>سلزنیک فرایندی را که سازمان با ویژگی ساختاری متمایزی برای خود ایجاد می کند، نهادینه سازی می نامد. نهادینه شدن عبارت از عجین شدن ارزشهای ماورای تجهیزات فنی در وظایف جاری است.</a:t>
            </a:r>
          </a:p>
          <a:p>
            <a:pPr algn="just" rtl="1"/>
            <a:r>
              <a:rPr lang="fa-IR" dirty="0" smtClean="0">
                <a:cs typeface="B Baran" pitchFamily="2" charset="-78"/>
              </a:rPr>
              <a:t>نهادینه سازی وقتی اتفاق می افتد که سازمان با محدودیتها و فشارهای محیط خود و تغییر در ترکیب کارکنان، علایق و روابط غیر رسمی آنان مواجه باشد.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سوم: سازمانها به عنوان سیستمهای طبیعی</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sz="2800" b="1" dirty="0" smtClean="0">
                <a:cs typeface="B Baran" pitchFamily="2" charset="-78"/>
              </a:rPr>
              <a:t>سیستم اجتماعی پارسونز</a:t>
            </a:r>
          </a:p>
          <a:p>
            <a:pPr algn="just" rtl="1"/>
            <a:r>
              <a:rPr lang="fa-IR" dirty="0" smtClean="0">
                <a:cs typeface="B Baran" pitchFamily="2" charset="-78"/>
              </a:rPr>
              <a:t>الگوی پارسون </a:t>
            </a:r>
            <a:r>
              <a:rPr lang="en-US" dirty="0" smtClean="0">
                <a:cs typeface="B Baran" pitchFamily="2" charset="-78"/>
              </a:rPr>
              <a:t>(AGIL)</a:t>
            </a:r>
            <a:r>
              <a:rPr lang="fa-IR" dirty="0" smtClean="0">
                <a:cs typeface="B Baran" pitchFamily="2" charset="-78"/>
              </a:rPr>
              <a:t> به جزئیات نیازهایی می پردازد که برای بقای یک سیستم لازم است تامین گردند.</a:t>
            </a:r>
          </a:p>
          <a:p>
            <a:pPr lvl="1" algn="just" rtl="1"/>
            <a:r>
              <a:rPr lang="fa-IR" dirty="0" smtClean="0">
                <a:cs typeface="B Baran" pitchFamily="2" charset="-78"/>
              </a:rPr>
              <a:t>انطباق </a:t>
            </a:r>
            <a:r>
              <a:rPr lang="en-US" dirty="0" smtClean="0">
                <a:cs typeface="B Baran" pitchFamily="2" charset="-78"/>
              </a:rPr>
              <a:t>Adaptation</a:t>
            </a:r>
            <a:r>
              <a:rPr lang="fa-IR" dirty="0" smtClean="0">
                <a:cs typeface="B Baran" pitchFamily="2" charset="-78"/>
              </a:rPr>
              <a:t> برای تامین منابع کافی</a:t>
            </a:r>
          </a:p>
          <a:p>
            <a:pPr lvl="1" algn="just" rtl="1"/>
            <a:r>
              <a:rPr lang="fa-IR" dirty="0" smtClean="0">
                <a:cs typeface="B Baran" pitchFamily="2" charset="-78"/>
              </a:rPr>
              <a:t>نیل به هدف </a:t>
            </a:r>
            <a:r>
              <a:rPr lang="en-US" dirty="0" smtClean="0">
                <a:cs typeface="B Baran" pitchFamily="2" charset="-78"/>
              </a:rPr>
              <a:t>Goal Attainment</a:t>
            </a:r>
            <a:r>
              <a:rPr lang="fa-IR" dirty="0" smtClean="0">
                <a:cs typeface="B Baran" pitchFamily="2" charset="-78"/>
              </a:rPr>
              <a:t> مسئله تعیین و اجرای هدفها</a:t>
            </a:r>
          </a:p>
          <a:p>
            <a:pPr lvl="1" algn="just" rtl="1"/>
            <a:r>
              <a:rPr lang="fa-IR" dirty="0" smtClean="0">
                <a:cs typeface="B Baran" pitchFamily="2" charset="-78"/>
              </a:rPr>
              <a:t>پیوستگی </a:t>
            </a:r>
            <a:r>
              <a:rPr lang="en-US" dirty="0" smtClean="0">
                <a:cs typeface="B Baran" pitchFamily="2" charset="-78"/>
              </a:rPr>
              <a:t>Integration</a:t>
            </a:r>
            <a:r>
              <a:rPr lang="fa-IR" dirty="0" smtClean="0">
                <a:cs typeface="B Baran" pitchFamily="2" charset="-78"/>
              </a:rPr>
              <a:t> ایجاد و حفظ همکاری و هماهنگی بین واحدهای فرعی</a:t>
            </a:r>
          </a:p>
          <a:p>
            <a:pPr lvl="1" algn="just" rtl="1"/>
            <a:r>
              <a:rPr lang="fa-IR" dirty="0" smtClean="0">
                <a:cs typeface="B Baran" pitchFamily="2" charset="-78"/>
              </a:rPr>
              <a:t>میراث فرهنگی </a:t>
            </a:r>
            <a:r>
              <a:rPr lang="en-US" dirty="0" smtClean="0">
                <a:cs typeface="B Baran" pitchFamily="2" charset="-78"/>
              </a:rPr>
              <a:t>Latency</a:t>
            </a:r>
            <a:r>
              <a:rPr lang="fa-IR" dirty="0" smtClean="0">
                <a:cs typeface="B Baran" pitchFamily="2" charset="-78"/>
              </a:rPr>
              <a:t> ایجاد، حفظ و انتقال فرهنگ و ارزشهای خاص سیستم</a:t>
            </a:r>
          </a:p>
          <a:p>
            <a:pPr algn="just" rtl="1"/>
            <a:r>
              <a:rPr lang="fa-IR" dirty="0" smtClean="0">
                <a:cs typeface="B Baran" pitchFamily="2" charset="-78"/>
              </a:rPr>
              <a:t>پارسونز الگوی خود را در سه سطح بوم شناختی، ساختاری و روانشناختی اجتماعی به کار می گیرد.</a:t>
            </a:r>
          </a:p>
          <a:p>
            <a:pPr algn="just" rtl="1"/>
            <a:r>
              <a:rPr lang="fa-IR" dirty="0" smtClean="0">
                <a:cs typeface="B Baran" pitchFamily="2" charset="-78"/>
              </a:rPr>
              <a:t>سازمانها سیستمهای اجتماعی هستند که به نسبت سیستمهای اجتماعی دیگر اولویت بیشتری برای فرایندهایی که هدفها را تعیین می کنند قائلند.</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چهارم: سازمانها به عنوان سیستمهای باز</a:t>
            </a:r>
            <a:endParaRPr lang="en-US" sz="2800" dirty="0">
              <a:cs typeface="B Jadid" pitchFamily="2" charset="-78"/>
            </a:endParaRPr>
          </a:p>
        </p:txBody>
      </p:sp>
      <p:sp>
        <p:nvSpPr>
          <p:cNvPr id="3" name="Content Placeholder 2"/>
          <p:cNvSpPr>
            <a:spLocks noGrp="1"/>
          </p:cNvSpPr>
          <p:nvPr>
            <p:ph idx="1"/>
          </p:nvPr>
        </p:nvSpPr>
        <p:spPr/>
        <p:txBody>
          <a:bodyPr>
            <a:normAutofit fontScale="85000" lnSpcReduction="20000"/>
          </a:bodyPr>
          <a:lstStyle/>
          <a:p>
            <a:pPr algn="r" rtl="1"/>
            <a:r>
              <a:rPr lang="fa-IR" dirty="0" smtClean="0">
                <a:cs typeface="B Homa" pitchFamily="2" charset="-78"/>
              </a:rPr>
              <a:t>بنیانگذار نظریه عمومی سیستمها لودویک برتالانفی است.</a:t>
            </a:r>
          </a:p>
          <a:p>
            <a:pPr algn="r" rtl="1"/>
            <a:r>
              <a:rPr lang="fa-IR" dirty="0" smtClean="0">
                <a:cs typeface="B Homa" pitchFamily="2" charset="-78"/>
              </a:rPr>
              <a:t>همه سیستمها از در کنار هم قرار گرفتن و ترکیب اجزایی مشخص می شوند که روابطشان آنها را به هم وابسته می کند.</a:t>
            </a:r>
          </a:p>
          <a:p>
            <a:pPr algn="r" rtl="1"/>
            <a:r>
              <a:rPr lang="fa-IR" dirty="0" smtClean="0">
                <a:cs typeface="B Homa" pitchFamily="2" charset="-78"/>
              </a:rPr>
              <a:t>انواع سیستمها از دید بولدینگ:</a:t>
            </a:r>
          </a:p>
          <a:p>
            <a:pPr algn="r" rtl="1"/>
            <a:r>
              <a:rPr lang="fa-IR" dirty="0" smtClean="0">
                <a:cs typeface="B Homa" pitchFamily="2" charset="-78"/>
              </a:rPr>
              <a:t>سیستمهای با چارچوب ثابت</a:t>
            </a:r>
          </a:p>
          <a:p>
            <a:pPr algn="r" rtl="1"/>
            <a:r>
              <a:rPr lang="fa-IR" dirty="0" smtClean="0">
                <a:cs typeface="B Homa" pitchFamily="2" charset="-78"/>
              </a:rPr>
              <a:t>سیستمهای ساعتی</a:t>
            </a:r>
          </a:p>
          <a:p>
            <a:pPr algn="r" rtl="1"/>
            <a:r>
              <a:rPr lang="fa-IR" dirty="0" smtClean="0">
                <a:cs typeface="B Homa" pitchFamily="2" charset="-78"/>
              </a:rPr>
              <a:t>سیستمهای سایبرنتیک</a:t>
            </a:r>
          </a:p>
          <a:p>
            <a:pPr algn="r" rtl="1"/>
            <a:r>
              <a:rPr lang="fa-IR" dirty="0" smtClean="0">
                <a:cs typeface="B Homa" pitchFamily="2" charset="-78"/>
              </a:rPr>
              <a:t>سیستمهای باز</a:t>
            </a:r>
          </a:p>
          <a:p>
            <a:pPr algn="r" rtl="1"/>
            <a:r>
              <a:rPr lang="fa-IR" dirty="0" smtClean="0">
                <a:cs typeface="B Homa" pitchFamily="2" charset="-78"/>
              </a:rPr>
              <a:t>سیستم رشد یابنده</a:t>
            </a:r>
            <a:r>
              <a:rPr lang="fa-IR" dirty="0">
                <a:cs typeface="B Homa" pitchFamily="2" charset="-78"/>
              </a:rPr>
              <a:t> </a:t>
            </a:r>
            <a:r>
              <a:rPr lang="fa-IR" dirty="0" smtClean="0">
                <a:cs typeface="B Homa" pitchFamily="2" charset="-78"/>
              </a:rPr>
              <a:t>با برنامه ریزی قبلی</a:t>
            </a:r>
          </a:p>
          <a:p>
            <a:pPr algn="r" rtl="1"/>
            <a:r>
              <a:rPr lang="fa-IR" dirty="0" smtClean="0">
                <a:cs typeface="B Homa" pitchFamily="2" charset="-78"/>
              </a:rPr>
              <a:t>سیستمهای با تصورات ذهنی</a:t>
            </a:r>
          </a:p>
          <a:p>
            <a:pPr algn="r" rtl="1"/>
            <a:r>
              <a:rPr lang="fa-IR" dirty="0" smtClean="0">
                <a:cs typeface="B Homa" pitchFamily="2" charset="-78"/>
              </a:rPr>
              <a:t>سیستمهای نمادپردازی</a:t>
            </a:r>
          </a:p>
          <a:p>
            <a:pPr algn="r" rtl="1"/>
            <a:r>
              <a:rPr lang="fa-IR" dirty="0" smtClean="0">
                <a:cs typeface="B Homa" pitchFamily="2" charset="-78"/>
              </a:rPr>
              <a:t>سیستمهای اجتماعی</a:t>
            </a:r>
          </a:p>
          <a:p>
            <a:pPr algn="r" rtl="1"/>
            <a:r>
              <a:rPr lang="fa-IR" dirty="0" smtClean="0">
                <a:cs typeface="B Homa" pitchFamily="2" charset="-78"/>
              </a:rPr>
              <a:t>سیستمهای متعالی</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چهارم: سازمانها به عنوان سیستمهای باز</a:t>
            </a:r>
            <a:endParaRPr lang="en-US" sz="2800" dirty="0">
              <a:cs typeface="B Jadid" pitchFamily="2" charset="-78"/>
            </a:endParaRPr>
          </a:p>
        </p:txBody>
      </p:sp>
      <p:sp>
        <p:nvSpPr>
          <p:cNvPr id="3" name="Content Placeholder 2"/>
          <p:cNvSpPr>
            <a:spLocks noGrp="1"/>
          </p:cNvSpPr>
          <p:nvPr>
            <p:ph idx="1"/>
          </p:nvPr>
        </p:nvSpPr>
        <p:spPr/>
        <p:txBody>
          <a:bodyPr/>
          <a:lstStyle/>
          <a:p>
            <a:pPr algn="r" rtl="1"/>
            <a:r>
              <a:rPr lang="fa-IR" sz="2800" b="1" dirty="0" smtClean="0">
                <a:cs typeface="B Baran" pitchFamily="2" charset="-78"/>
              </a:rPr>
              <a:t>سطح سوم؛ سایبرنتیک؛ قادر به خود تنظیمی</a:t>
            </a:r>
          </a:p>
          <a:p>
            <a:pPr algn="r" rtl="1"/>
            <a:endParaRPr lang="en-US" dirty="0">
              <a:cs typeface="B Homa" pitchFamily="2" charset="-78"/>
            </a:endParaRPr>
          </a:p>
        </p:txBody>
      </p:sp>
      <p:pic>
        <p:nvPicPr>
          <p:cNvPr id="4" name="Picture 3" descr="chart.jpg"/>
          <p:cNvPicPr>
            <a:picLocks noChangeAspect="1"/>
          </p:cNvPicPr>
          <p:nvPr/>
        </p:nvPicPr>
        <p:blipFill>
          <a:blip r:embed="rId2" cstate="print"/>
          <a:stretch>
            <a:fillRect/>
          </a:stretch>
        </p:blipFill>
        <p:spPr>
          <a:xfrm>
            <a:off x="1981200" y="2514600"/>
            <a:ext cx="5486400" cy="3762375"/>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چهارم: سازمانها به عنوان سیستمهای باز</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sz="2800" b="1" dirty="0" smtClean="0">
                <a:cs typeface="B Baran" pitchFamily="2" charset="-78"/>
              </a:rPr>
              <a:t>ویژگیهای سیستم باز</a:t>
            </a:r>
          </a:p>
          <a:p>
            <a:pPr algn="just" rtl="1"/>
            <a:r>
              <a:rPr lang="fa-IR" dirty="0" smtClean="0">
                <a:cs typeface="B Baran" pitchFamily="2" charset="-78"/>
              </a:rPr>
              <a:t>نظریه پردازان سیستمهای عمومی با استفاده از مفهوم آنتروپی، بین سیسامهای بار و بسته تمایز قائل می شوند.</a:t>
            </a:r>
          </a:p>
          <a:p>
            <a:pPr algn="just" rtl="1"/>
            <a:r>
              <a:rPr lang="fa-IR" dirty="0" smtClean="0">
                <a:cs typeface="B Baran" pitchFamily="2" charset="-78"/>
              </a:rPr>
              <a:t>تمام سیستمهای بسته به سمت بی نظمی در حرکتند. ترتیبات تصادفی عناصر آنها، انحلال ساختارهای تخصصی آنها، حداکثر حالت بی نظمی آنها را در پی دارد.</a:t>
            </a:r>
          </a:p>
          <a:p>
            <a:pPr algn="just" rtl="1"/>
            <a:r>
              <a:rPr lang="fa-IR" dirty="0" smtClean="0">
                <a:cs typeface="B Baran" pitchFamily="2" charset="-78"/>
              </a:rPr>
              <a:t>سیستمهای باز به این دلیل که قادر به وارد کردن انرژی از محیط هستند می توانند آنتروپی منفی یا نگاتروپی کسب کرده و آسیبهای سازمان خود را ترمیم کنند.</a:t>
            </a:r>
          </a:p>
          <a:p>
            <a:pPr algn="just" rtl="1"/>
            <a:r>
              <a:rPr lang="fa-IR" dirty="0" smtClean="0">
                <a:cs typeface="B Baran" pitchFamily="2" charset="-78"/>
              </a:rPr>
              <a:t>برتالانفی نتیجه می گیرد که چنین سیستمهایی می توانند خود را در سطح بالایی نگاه داشته و حتی در جهت افزایش نظم و پیچیدگی تکوین یابند. </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چهارم: سازمانها به عنوان سیستمهای باز</a:t>
            </a:r>
            <a:endParaRPr lang="en-US" sz="2800" dirty="0">
              <a:cs typeface="B Jadid" pitchFamily="2" charset="-78"/>
            </a:endParaRPr>
          </a:p>
        </p:txBody>
      </p:sp>
      <p:sp>
        <p:nvSpPr>
          <p:cNvPr id="3" name="Content Placeholder 2"/>
          <p:cNvSpPr>
            <a:spLocks noGrp="1"/>
          </p:cNvSpPr>
          <p:nvPr>
            <p:ph idx="1"/>
          </p:nvPr>
        </p:nvSpPr>
        <p:spPr/>
        <p:txBody>
          <a:bodyPr>
            <a:normAutofit fontScale="92500"/>
          </a:bodyPr>
          <a:lstStyle/>
          <a:p>
            <a:pPr algn="just" rtl="1"/>
            <a:r>
              <a:rPr lang="fa-IR" dirty="0" smtClean="0">
                <a:cs typeface="B Baran" pitchFamily="2" charset="-78"/>
              </a:rPr>
              <a:t>دیدگاه طراحی سیستمها</a:t>
            </a:r>
          </a:p>
          <a:p>
            <a:pPr lvl="1" algn="just" rtl="1"/>
            <a:r>
              <a:rPr lang="fa-IR" dirty="0" smtClean="0">
                <a:cs typeface="B Baran" pitchFamily="2" charset="-78"/>
              </a:rPr>
              <a:t>در این دیدگاه به جای توضیح و درک سازمانها در جستجوی تغییر و بهبود سازمانها از دیدگاه مدیریتی هستند.</a:t>
            </a:r>
          </a:p>
          <a:p>
            <a:pPr algn="just" rtl="1"/>
            <a:r>
              <a:rPr lang="fa-IR" dirty="0" smtClean="0">
                <a:cs typeface="B Baran" pitchFamily="2" charset="-78"/>
              </a:rPr>
              <a:t>نگرش اقتضایی</a:t>
            </a:r>
          </a:p>
          <a:p>
            <a:pPr lvl="1" algn="just" rtl="1"/>
            <a:r>
              <a:rPr lang="fa-IR" dirty="0" smtClean="0">
                <a:cs typeface="B Baran" pitchFamily="2" charset="-78"/>
              </a:rPr>
              <a:t>بهترین راه برای سازماندهی وجود ندارد.</a:t>
            </a:r>
          </a:p>
          <a:p>
            <a:pPr lvl="1" algn="just" rtl="1"/>
            <a:r>
              <a:rPr lang="fa-IR" dirty="0" smtClean="0">
                <a:cs typeface="B Baran" pitchFamily="2" charset="-78"/>
              </a:rPr>
              <a:t>روشهای سازماندهی دارای کارایی مساوی نیستند.</a:t>
            </a:r>
          </a:p>
          <a:p>
            <a:pPr lvl="1" algn="just" rtl="1"/>
            <a:r>
              <a:rPr lang="fa-IR" dirty="0" smtClean="0">
                <a:cs typeface="B Baran" pitchFamily="2" charset="-78"/>
              </a:rPr>
              <a:t>بهترین راه برای سازماندهی به ماهیت محیطی که سازمان با آن در ارتباط است بستگی دارد.</a:t>
            </a:r>
          </a:p>
          <a:p>
            <a:pPr algn="just" rtl="1"/>
            <a:r>
              <a:rPr lang="fa-IR" dirty="0" smtClean="0">
                <a:cs typeface="B Baran" pitchFamily="2" charset="-78"/>
              </a:rPr>
              <a:t>مدل ساماندهی ویک</a:t>
            </a:r>
          </a:p>
          <a:p>
            <a:pPr lvl="1" algn="just" rtl="1"/>
            <a:r>
              <a:rPr lang="fa-IR" dirty="0" smtClean="0">
                <a:cs typeface="B Baran" pitchFamily="2" charset="-78"/>
              </a:rPr>
              <a:t>با جای بحث در مورد سازمانها باید بر سازماندهی متمرکز شد.</a:t>
            </a:r>
          </a:p>
          <a:p>
            <a:pPr lvl="1" algn="just" rtl="1"/>
            <a:r>
              <a:rPr lang="fa-IR" dirty="0" smtClean="0">
                <a:cs typeface="B Baran" pitchFamily="2" charset="-78"/>
              </a:rPr>
              <a:t>سازمانها وقتی به حیات خود ادامه می دهند که بین انعطاف پذیری و ثبات تعادلی برقرار کنند.</a:t>
            </a:r>
          </a:p>
          <a:p>
            <a:pPr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پنجم: تلفیق دیدگاه‌ها</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sz="2800" b="1" dirty="0" smtClean="0">
                <a:cs typeface="B Baran" pitchFamily="2" charset="-78"/>
              </a:rPr>
              <a:t>الگوی ساختارگرایی اتزیونی</a:t>
            </a:r>
          </a:p>
          <a:p>
            <a:pPr lvl="1" algn="just" rtl="1"/>
            <a:r>
              <a:rPr lang="fa-IR" sz="2800" dirty="0" smtClean="0">
                <a:cs typeface="B Baran" pitchFamily="2" charset="-78"/>
              </a:rPr>
              <a:t>اتزیونی دیدگاه ساختارگرایی را به عنوان ترکیبی از مکاتب کلاسیک (عقلایی) و مکتب روابط انسانی(طبیعی) ارائه داده است. </a:t>
            </a:r>
          </a:p>
          <a:p>
            <a:pPr lvl="1" algn="just" rtl="1"/>
            <a:r>
              <a:rPr lang="fa-IR" sz="2800" dirty="0" smtClean="0">
                <a:cs typeface="B Baran" pitchFamily="2" charset="-78"/>
              </a:rPr>
              <a:t>مدل ساختگرایی به ساختار رسمی و غیر رسمی و به خصوص روابط بین آنها، حیطه گروههای غیر رسمی و روابط بین آنها در داخل و خارج سازمان، پاداشهای مادی و اجتماعی و روابط متقابل آنها، واکنش متقابل بین سازمان و محیطش توجه دارد.</a:t>
            </a:r>
          </a:p>
          <a:p>
            <a:pPr lvl="1" algn="just" rtl="1"/>
            <a:r>
              <a:rPr lang="fa-IR" sz="2800" dirty="0" smtClean="0">
                <a:cs typeface="B Baran" pitchFamily="2" charset="-78"/>
              </a:rPr>
              <a:t>نگرش سیستم عقلایی و طبیعی مکمل یکدیگرند و هر دیدگاه جزئی از واقعیت را نشان می دهد. </a:t>
            </a:r>
            <a:endParaRPr lang="en-US" sz="2800" dirty="0">
              <a:cs typeface="B Bara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پنجم: تلفیق دیدگاه‌ها</a:t>
            </a:r>
            <a:endParaRPr lang="en-US" sz="2800" dirty="0">
              <a:cs typeface="B Jadid" pitchFamily="2" charset="-78"/>
            </a:endParaRPr>
          </a:p>
        </p:txBody>
      </p:sp>
      <p:sp>
        <p:nvSpPr>
          <p:cNvPr id="3" name="Content Placeholder 2"/>
          <p:cNvSpPr>
            <a:spLocks noGrp="1"/>
          </p:cNvSpPr>
          <p:nvPr>
            <p:ph idx="1"/>
          </p:nvPr>
        </p:nvSpPr>
        <p:spPr/>
        <p:txBody>
          <a:bodyPr>
            <a:noAutofit/>
          </a:bodyPr>
          <a:lstStyle/>
          <a:p>
            <a:pPr algn="just" rtl="1"/>
            <a:r>
              <a:rPr lang="fa-IR" sz="3200" b="1" dirty="0" smtClean="0">
                <a:cs typeface="B Baran" pitchFamily="2" charset="-78"/>
              </a:rPr>
              <a:t>الگوی اقتضایی لارنس و لورچ</a:t>
            </a:r>
          </a:p>
          <a:p>
            <a:pPr lvl="1" algn="just" rtl="1"/>
            <a:r>
              <a:rPr lang="fa-IR" sz="2800" dirty="0" smtClean="0">
                <a:cs typeface="B Baran" pitchFamily="2" charset="-78"/>
              </a:rPr>
              <a:t>تنها یک شکل مطلوب سازمانی وجود ندارد بلکه اشکال متعددی در اختیارند که متناسب بودن آنها با تقاضاهای محیط مشخص می شود. </a:t>
            </a:r>
          </a:p>
          <a:p>
            <a:pPr lvl="1" algn="just" rtl="1"/>
            <a:r>
              <a:rPr lang="fa-IR" sz="2800" dirty="0" smtClean="0">
                <a:cs typeface="B Baran" pitchFamily="2" charset="-78"/>
              </a:rPr>
              <a:t>سازمانهایی که به بهترین وجهی با محیط خود تطابق یابند بیشترین احتمال را برای ترقی دارند.</a:t>
            </a:r>
          </a:p>
          <a:p>
            <a:pPr lvl="1" algn="just" rtl="1"/>
            <a:r>
              <a:rPr lang="fa-IR" sz="2800" dirty="0" smtClean="0">
                <a:cs typeface="B Baran" pitchFamily="2" charset="-78"/>
              </a:rPr>
              <a:t>نگرش سیستمهای باز از دیدگاه لارنس و لورچ چارچوب جامعتری تلقی می شود که ممکن است نگرشهای طبیعی و عقلایی در آن جای گیرند. زیرا هر کدام از این نگرشها صرفاً قسمتی از دیدگاه سیستمی را شامل می شود که نشان دهنده انطباق خاص سازمانی با شرایط مختلف محیطی است. </a:t>
            </a:r>
            <a:endParaRPr lang="en-US" sz="2800" dirty="0">
              <a:cs typeface="B Bara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مترجم</a:t>
            </a:r>
            <a:endParaRPr lang="en-US" dirty="0">
              <a:cs typeface="B Jadid" pitchFamily="2" charset="-78"/>
            </a:endParaRPr>
          </a:p>
        </p:txBody>
      </p:sp>
      <p:sp>
        <p:nvSpPr>
          <p:cNvPr id="3" name="Content Placeholder 2"/>
          <p:cNvSpPr>
            <a:spLocks noGrp="1"/>
          </p:cNvSpPr>
          <p:nvPr>
            <p:ph idx="1"/>
          </p:nvPr>
        </p:nvSpPr>
        <p:spPr/>
        <p:txBody>
          <a:bodyPr>
            <a:normAutofit fontScale="77500" lnSpcReduction="20000"/>
          </a:bodyPr>
          <a:lstStyle/>
          <a:p>
            <a:pPr algn="r" rtl="1"/>
            <a:r>
              <a:rPr lang="fa-IR" dirty="0" smtClean="0">
                <a:cs typeface="B Homa" pitchFamily="2" charset="-78"/>
              </a:rPr>
              <a:t>مرحوم دکتر حسن ميرزايي اهرنجاني</a:t>
            </a:r>
            <a:r>
              <a:rPr lang="en-US" dirty="0" smtClean="0">
                <a:cs typeface="B Homa" pitchFamily="2" charset="-78"/>
              </a:rPr>
              <a:t> </a:t>
            </a:r>
            <a:r>
              <a:rPr lang="fa-IR" dirty="0" smtClean="0">
                <a:cs typeface="B Homa" pitchFamily="2" charset="-78"/>
              </a:rPr>
              <a:t>ا</a:t>
            </a:r>
            <a:r>
              <a:rPr lang="fa-IR" dirty="0" smtClean="0"/>
              <a:t>ز پيشکسوتان مديريت مي باشد. مدرک دکتراي خود را از دانشگاه </a:t>
            </a:r>
            <a:r>
              <a:rPr lang="en-US" dirty="0" smtClean="0"/>
              <a:t>UCL </a:t>
            </a:r>
            <a:r>
              <a:rPr lang="fa-IR" dirty="0" smtClean="0"/>
              <a:t>کاليفرنيا اخذ نمود. ايشان به دليل انجام سخنراني ها و کنفرانس هاي بسيار، به استاد شفاهي مديريت مشهور است. وي داراي نظريه سه شاخگي در مديريت است.</a:t>
            </a:r>
            <a:br>
              <a:rPr lang="fa-IR" dirty="0" smtClean="0"/>
            </a:br>
            <a:r>
              <a:rPr lang="fa-IR" dirty="0" smtClean="0"/>
              <a:t/>
            </a:r>
            <a:br>
              <a:rPr lang="fa-IR" dirty="0" smtClean="0"/>
            </a:br>
            <a:r>
              <a:rPr lang="fa-IR" dirty="0" smtClean="0"/>
              <a:t>متولد 1321</a:t>
            </a:r>
            <a:br>
              <a:rPr lang="fa-IR" dirty="0" smtClean="0"/>
            </a:br>
            <a:r>
              <a:rPr lang="fa-IR" dirty="0" smtClean="0"/>
              <a:t>-كارشناسي مديريت دولتي،دانشگاه تهران</a:t>
            </a:r>
            <a:br>
              <a:rPr lang="fa-IR" dirty="0" smtClean="0"/>
            </a:br>
            <a:r>
              <a:rPr lang="fa-IR" dirty="0" smtClean="0"/>
              <a:t>-كارشناسي ارشد علوم سياسي،دانشگاه جورجيا آمريكا</a:t>
            </a:r>
            <a:br>
              <a:rPr lang="fa-IR" dirty="0" smtClean="0"/>
            </a:br>
            <a:r>
              <a:rPr lang="fa-IR" dirty="0" smtClean="0"/>
              <a:t>-كارشناسي ارشد مديريت دولتي،دانشگاه كاليفرنياي جنوبي آمريكا</a:t>
            </a:r>
            <a:br>
              <a:rPr lang="fa-IR" dirty="0" smtClean="0"/>
            </a:br>
            <a:r>
              <a:rPr lang="fa-IR" dirty="0" smtClean="0"/>
              <a:t>-دكتري مديريت دولتي دانشگاه كاليفرنياي جنوبي آمريكا</a:t>
            </a:r>
            <a:br>
              <a:rPr lang="fa-IR" dirty="0" smtClean="0"/>
            </a:br>
            <a:r>
              <a:rPr lang="fa-IR" dirty="0" smtClean="0"/>
              <a:t>-استاد دانشگاه تهران</a:t>
            </a:r>
            <a:br>
              <a:rPr lang="fa-IR" dirty="0" smtClean="0"/>
            </a:br>
            <a:r>
              <a:rPr lang="fa-IR" dirty="0" smtClean="0"/>
              <a:t>-مدير گروه مديريت دولتي دانشگاه تهران به مدت 15 سال</a:t>
            </a:r>
            <a:br>
              <a:rPr lang="fa-IR" dirty="0" smtClean="0"/>
            </a:br>
            <a:r>
              <a:rPr lang="fa-IR" dirty="0" smtClean="0"/>
              <a:t>-مدير ايستگاه تحقيقات مديريتي(اتم)دانشگاه تهران به مدت 7 سال</a:t>
            </a:r>
            <a:br>
              <a:rPr lang="fa-IR" dirty="0" smtClean="0"/>
            </a:br>
            <a:r>
              <a:rPr lang="fa-IR" dirty="0" smtClean="0"/>
              <a:t>-از بنيان گذاران دوره دكتري مديريت،در دانشگاه تهران سال 1364</a:t>
            </a:r>
            <a:br>
              <a:rPr lang="fa-IR" dirty="0" smtClean="0"/>
            </a:br>
            <a:r>
              <a:rPr lang="fa-IR" dirty="0" smtClean="0"/>
              <a:t>-استاد كرسي دروس مباني فكري و فلسفي تئوريهاي دوره دكتري مديريت،به مدت 20 سال</a:t>
            </a:r>
            <a:br>
              <a:rPr lang="fa-IR" dirty="0" smtClean="0"/>
            </a:br>
            <a:r>
              <a:rPr lang="fa-IR" dirty="0" smtClean="0"/>
              <a:t>-استاد كرسي دروس روش تحقيق دوره دكتري مديريت،به مدت 20 سال</a:t>
            </a:r>
          </a:p>
          <a:p>
            <a:pPr algn="r" rtl="1"/>
            <a:r>
              <a:rPr lang="fa-IR" dirty="0" smtClean="0"/>
              <a:t>دکتر ميرزايي که دو سال پيش از درگذشتش به طور ناگهاني بازنشسته شده بود، در تير ماه سال ۱۳۹۰ در تهران درگذشت.</a:t>
            </a:r>
            <a:endParaRPr lang="en-US" dirty="0">
              <a:cs typeface="B Homa" pitchFamily="2" charset="-78"/>
            </a:endParaRPr>
          </a:p>
        </p:txBody>
      </p:sp>
      <p:pic>
        <p:nvPicPr>
          <p:cNvPr id="4" name="Picture 3" descr="J.g-5.1-87 (11).JPG"/>
          <p:cNvPicPr>
            <a:picLocks noChangeAspect="1"/>
          </p:cNvPicPr>
          <p:nvPr/>
        </p:nvPicPr>
        <p:blipFill>
          <a:blip r:embed="rId2" cstate="print"/>
          <a:stretch>
            <a:fillRect/>
          </a:stretch>
        </p:blipFill>
        <p:spPr>
          <a:xfrm>
            <a:off x="139995" y="196584"/>
            <a:ext cx="2146005" cy="1602350"/>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پنجم: تلفیق دیدگاه‌ها</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sz="2800" b="1" dirty="0" smtClean="0">
                <a:cs typeface="B Baran" pitchFamily="2" charset="-78"/>
              </a:rPr>
              <a:t>الگوی سطوح تامپسون</a:t>
            </a:r>
          </a:p>
          <a:p>
            <a:pPr algn="just" rtl="1"/>
            <a:r>
              <a:rPr lang="fa-IR" dirty="0" smtClean="0">
                <a:cs typeface="B Baran" pitchFamily="2" charset="-78"/>
              </a:rPr>
              <a:t>سازمانها با وجودی که سیستمهای طبیعی و باز هستند در عین حال تلاش می کنند که عقلایی نیز باشند به این دلیل که سازمان حتی الامکان باید با کارایی و اثربخشی کار کند تا به نفع گردانندگان آن باشد. </a:t>
            </a:r>
          </a:p>
          <a:p>
            <a:pPr algn="just" rtl="1"/>
            <a:r>
              <a:rPr lang="fa-IR" dirty="0" smtClean="0">
                <a:cs typeface="B Baran" pitchFamily="2" charset="-78"/>
              </a:rPr>
              <a:t>تامپسون با استفاده از الگوی پارسونز سه سطح سازمانی را مشخص می کند:</a:t>
            </a:r>
          </a:p>
          <a:p>
            <a:pPr algn="just" rtl="1"/>
            <a:r>
              <a:rPr lang="fa-IR" dirty="0" smtClean="0">
                <a:cs typeface="B Baran" pitchFamily="2" charset="-78"/>
              </a:rPr>
              <a:t>سطح فنی: بخشی از سازمان است که کارکرد تولید را انجام داده و ورودی را به خروجی تبدیل می کند.</a:t>
            </a:r>
          </a:p>
          <a:p>
            <a:pPr algn="just" rtl="1"/>
            <a:r>
              <a:rPr lang="fa-IR" dirty="0" smtClean="0">
                <a:cs typeface="B Baran" pitchFamily="2" charset="-78"/>
              </a:rPr>
              <a:t>سطح مدیریتی: بخشی از سازمان است که مسئول طراحی و کنترل سیستم تولید بوده ورودی را تامین و خروجی را تنظیم می کند و پرسنل را تخصیص می دهد.</a:t>
            </a:r>
          </a:p>
          <a:p>
            <a:pPr algn="just" rtl="1"/>
            <a:r>
              <a:rPr lang="fa-IR" dirty="0" smtClean="0">
                <a:cs typeface="B Baran" pitchFamily="2" charset="-78"/>
              </a:rPr>
              <a:t>سطح نهادی: بخشی که سازمان را به محیط ارتباط می دهد. </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پنجم: تلفیق دیدگاه‌ها</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20000"/>
          </a:bodyPr>
          <a:lstStyle/>
          <a:p>
            <a:pPr algn="just" rtl="1"/>
            <a:r>
              <a:rPr lang="fa-IR" dirty="0" smtClean="0">
                <a:cs typeface="B Baran" pitchFamily="2" charset="-78"/>
              </a:rPr>
              <a:t>طبقه بندی ترکیبی زمانی دیدگاهها:</a:t>
            </a:r>
          </a:p>
          <a:p>
            <a:pPr algn="just" rtl="1"/>
            <a:r>
              <a:rPr lang="fa-IR" dirty="0" smtClean="0">
                <a:cs typeface="B Baran" pitchFamily="2" charset="-78"/>
              </a:rPr>
              <a:t>مدلهای فوق در سطوح تجزیه و تحلیل روانشناسی اجتماعی و ساختاری و اکولوژیکی مورد بررسی  و دسته بندی قرار گرفته اند</a:t>
            </a:r>
            <a:endParaRPr lang="en-US" dirty="0" smtClean="0">
              <a:cs typeface="B Baran" pitchFamily="2" charset="-78"/>
            </a:endParaRPr>
          </a:p>
          <a:p>
            <a:pPr algn="just" rtl="1"/>
            <a:r>
              <a:rPr lang="fa-IR" dirty="0" smtClean="0">
                <a:cs typeface="B Baran" pitchFamily="2" charset="-78"/>
              </a:rPr>
              <a:t>مدلهای عقلایی سیستم بسته – 1900 تا 1930</a:t>
            </a:r>
          </a:p>
          <a:p>
            <a:pPr lvl="1" algn="just" rtl="1"/>
            <a:r>
              <a:rPr lang="fa-IR" dirty="0" smtClean="0">
                <a:cs typeface="B Baran" pitchFamily="2" charset="-78"/>
              </a:rPr>
              <a:t>مدیریت علمی و تصمیم گیری – نظریه بوروکراسی و نظریه اداری</a:t>
            </a:r>
          </a:p>
          <a:p>
            <a:pPr algn="just" rtl="1"/>
            <a:r>
              <a:rPr lang="fa-IR" dirty="0" smtClean="0">
                <a:cs typeface="B Baran" pitchFamily="2" charset="-78"/>
              </a:rPr>
              <a:t>مدلهای طبیعی سیستم بسته – 1930 تا 1960</a:t>
            </a:r>
          </a:p>
          <a:p>
            <a:pPr lvl="1" algn="just" rtl="1"/>
            <a:r>
              <a:rPr lang="fa-IR" dirty="0" smtClean="0">
                <a:cs typeface="B Baran" pitchFamily="2" charset="-78"/>
              </a:rPr>
              <a:t>روابط انسانی – سیستمهای همکاری و ورابط انسانی</a:t>
            </a:r>
          </a:p>
          <a:p>
            <a:pPr algn="just" rtl="1"/>
            <a:r>
              <a:rPr lang="fa-IR" dirty="0" smtClean="0">
                <a:cs typeface="B Baran" pitchFamily="2" charset="-78"/>
              </a:rPr>
              <a:t>مدلهای عقلایی سیستم باز – 1960 تا 1970</a:t>
            </a:r>
          </a:p>
          <a:p>
            <a:pPr lvl="1" algn="just" rtl="1"/>
            <a:r>
              <a:rPr lang="fa-IR" dirty="0" smtClean="0">
                <a:cs typeface="B Baran" pitchFamily="2" charset="-78"/>
              </a:rPr>
              <a:t>خردگرایی محدود و کارگزاری – اقتضایی و ساختار تطبیقی – هزینه داد و ستد</a:t>
            </a:r>
          </a:p>
          <a:p>
            <a:pPr algn="just" rtl="1"/>
            <a:r>
              <a:rPr lang="fa-IR" dirty="0" smtClean="0">
                <a:cs typeface="B Baran" pitchFamily="2" charset="-78"/>
              </a:rPr>
              <a:t>مدلهای طبیعی سیستم باز – 1970 تا 2000</a:t>
            </a:r>
          </a:p>
          <a:p>
            <a:pPr lvl="1" algn="just" rtl="1"/>
            <a:r>
              <a:rPr lang="fa-IR" dirty="0" smtClean="0">
                <a:cs typeface="B Baran" pitchFamily="2" charset="-78"/>
              </a:rPr>
              <a:t>سازماندهی و نظم به توافق رسیده و یادگیری سازمانی – سیستمهای فنی و اجتماعی و مقتضیات استراتژیک – اکولوژی جمعیت و وابستگی منابع و نظریه مارکسیستی و نهادگرایی و فر انوگرایی</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ششم: نظریات محیطی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محیط در یک سیستم مشخص، مجموعه تمام اجزایی است که هر تغییری در خصوصیات آن بر سیستم اثر می گذارد و نیز مجموعه تمام اجزایی است که مشخصه های آن در اثر رفتار سیستم تغییر می پذیرد.</a:t>
            </a:r>
          </a:p>
          <a:p>
            <a:pPr algn="just" rtl="1"/>
            <a:r>
              <a:rPr lang="fa-IR" dirty="0" smtClean="0">
                <a:cs typeface="B Baran" pitchFamily="2" charset="-78"/>
              </a:rPr>
              <a:t>تجزیه و تحلیل محیطها</a:t>
            </a:r>
          </a:p>
          <a:p>
            <a:pPr lvl="1" algn="just" rtl="1"/>
            <a:r>
              <a:rPr lang="fa-IR" dirty="0" smtClean="0">
                <a:cs typeface="B Baran" pitchFamily="2" charset="-78"/>
              </a:rPr>
              <a:t>سطوح محیطها</a:t>
            </a:r>
          </a:p>
          <a:p>
            <a:pPr lvl="2" algn="just" rtl="1"/>
            <a:r>
              <a:rPr lang="fa-IR" dirty="0" smtClean="0">
                <a:cs typeface="B Baran" pitchFamily="2" charset="-78"/>
              </a:rPr>
              <a:t>مجموعه های سازمانی: اولین سطح تحلیلی مربوط به سطح مجموعه سازمان است. مقصود از مجموعه سازمان، خود سازمان و محیط سازمانی است.</a:t>
            </a:r>
          </a:p>
          <a:p>
            <a:pPr lvl="2" algn="just" rtl="1"/>
            <a:r>
              <a:rPr lang="fa-IR" dirty="0" smtClean="0">
                <a:cs typeface="B Baran" pitchFamily="2" charset="-78"/>
              </a:rPr>
              <a:t>جمعیتهای سازمانی: مقصود از جمعیت سازمانی در این کتاب مجموعه سازمانهایی است که دارای مشخصات مشابه یکدیگر هستند. مثلا موسسات آموزش عالی یا روزنامه ها</a:t>
            </a:r>
          </a:p>
          <a:p>
            <a:pPr lvl="2" algn="just" rtl="1"/>
            <a:r>
              <a:rPr lang="fa-IR" dirty="0" smtClean="0">
                <a:cs typeface="B Baran" pitchFamily="2" charset="-78"/>
              </a:rPr>
              <a:t>محدوده های جغرافیایی سازمان: برای در نظر گرفتن روابط در بین مجموعه ای اسز سازمانها در یک منطقه جغرافیایی خاص</a:t>
            </a:r>
          </a:p>
          <a:p>
            <a:pPr lvl="2" algn="just" rtl="1"/>
            <a:r>
              <a:rPr lang="fa-IR" dirty="0" smtClean="0">
                <a:cs typeface="B Baran" pitchFamily="2" charset="-78"/>
              </a:rPr>
              <a:t>محدوده عملکردی سازمان: تحلیل سازمانها بر اساس شاخصهای کارکردی و وظیفه ای</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ششم: نظریات محیطی</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ویژگیهای محیطها</a:t>
            </a:r>
          </a:p>
          <a:p>
            <a:pPr lvl="1" algn="just" rtl="1"/>
            <a:r>
              <a:rPr lang="fa-IR" dirty="0" smtClean="0">
                <a:cs typeface="B Baran" pitchFamily="2" charset="-78"/>
              </a:rPr>
              <a:t>محیطهای فنی: محیطهایی هستند که سازمانها در آن به تولید یک محصول یا خدمت می پردازند. این محیطها از ساختارهای منطق یافته ای که به طور کارآمد فعالیت فنی را هماهنگ سازند حمایت می کنند. این محیطها در بهترین حالت خود همسان با بازارهای رقابتی مورد نظر اقتصاددانان کلاسیک عمل می کنند.</a:t>
            </a:r>
          </a:p>
          <a:p>
            <a:pPr lvl="1" algn="just" rtl="1"/>
            <a:r>
              <a:rPr lang="fa-IR" dirty="0" smtClean="0">
                <a:cs typeface="B Baran" pitchFamily="2" charset="-78"/>
              </a:rPr>
              <a:t>محیطهای نهادی: ببا اجرای مقررات و الزاماتی مشخص می شوند که سازمانها باید به آنها گردن نهند تا مشروعیت و حمایت کسب کنند. در محیطهای نهادی سازمانها بر حسب پی ریزی ساختارها و فرایندهای صحیح و نه برای کمیت و کیفیت محصولات خود پاداش می گیرند.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ششم: نظریات محیطی</a:t>
            </a:r>
            <a:endParaRPr lang="en-US" sz="2800" dirty="0">
              <a:cs typeface="B Jadid" pitchFamily="2" charset="-78"/>
            </a:endParaRPr>
          </a:p>
        </p:txBody>
      </p:sp>
      <p:pic>
        <p:nvPicPr>
          <p:cNvPr id="1027" name="Picture 3"/>
          <p:cNvPicPr>
            <a:picLocks noGrp="1" noChangeAspect="1" noChangeArrowheads="1"/>
          </p:cNvPicPr>
          <p:nvPr>
            <p:ph idx="1"/>
          </p:nvPr>
        </p:nvPicPr>
        <p:blipFill>
          <a:blip r:embed="rId2" cstate="print"/>
          <a:srcRect/>
          <a:stretch>
            <a:fillRect/>
          </a:stretch>
        </p:blipFill>
        <p:spPr bwMode="auto">
          <a:xfrm>
            <a:off x="197370" y="2743200"/>
            <a:ext cx="879423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ششم: نظریات محیطی</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وابستگی متقابل سازمانها و محیطها</a:t>
            </a:r>
            <a:endParaRPr lang="en-US" dirty="0">
              <a:cs typeface="B Baran" pitchFamily="2" charset="-78"/>
            </a:endParaRPr>
          </a:p>
        </p:txBody>
      </p:sp>
      <p:graphicFrame>
        <p:nvGraphicFramePr>
          <p:cNvPr id="4" name="Diagram 3"/>
          <p:cNvGraphicFramePr/>
          <p:nvPr/>
        </p:nvGraphicFramePr>
        <p:xfrm>
          <a:off x="1600200" y="2362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ششم: نظریات محیطی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تکامل تدریجی محیطها</a:t>
            </a:r>
          </a:p>
          <a:p>
            <a:pPr lvl="1" algn="just" rtl="1"/>
            <a:r>
              <a:rPr lang="fa-IR" dirty="0" smtClean="0">
                <a:cs typeface="B Baran" pitchFamily="2" charset="-78"/>
              </a:rPr>
              <a:t>بنا به نظر امری و تریست، بافتهای محیطی که سازمانها در آن قرار دارند، خود با سرعتی فزاینده و به سوی پیچیدگی بیشتر در حال تغییرند.</a:t>
            </a:r>
          </a:p>
          <a:p>
            <a:pPr lvl="1" algn="just" rtl="1"/>
            <a:r>
              <a:rPr lang="fa-IR" dirty="0" smtClean="0">
                <a:cs typeface="B Baran" pitchFamily="2" charset="-78"/>
              </a:rPr>
              <a:t>سازمانها طبق تعریف سیستمهای باز هستند و همه سیستمها باز از پیچیدگی کمتر به پیچیدگی بیشتر میل می کنند.</a:t>
            </a:r>
          </a:p>
          <a:p>
            <a:pPr lvl="1" algn="just" rtl="1"/>
            <a:r>
              <a:rPr lang="fa-IR" dirty="0" smtClean="0">
                <a:cs typeface="B Baran" pitchFamily="2" charset="-78"/>
              </a:rPr>
              <a:t>محیط هر سازمانی به طور فزاینده از سایر سازمانها تشکیل می شود. بنابراین محیطهای سازمانی از حالت با پیچیدگی کمتر به حالات با پیچیدگی بیشتر متحول می شوند.</a:t>
            </a:r>
          </a:p>
          <a:p>
            <a:pPr lvl="1" algn="just" rtl="1"/>
            <a:r>
              <a:rPr lang="fa-IR" dirty="0" smtClean="0">
                <a:cs typeface="B Baran" pitchFamily="2" charset="-78"/>
              </a:rPr>
              <a:t>محیطهای سازمانی در طی زمان پیچیده تر و غیر قطعی تر می شوند. افزایش تفکیک وظایف و ارتباطات متقابل سازمانها موجب عدم قطعیت و وابستگی متقابل بین آنها می شود. اما فرایندهای دیگریکنواخت کردن، استاندارد سازی و ایجاد افکار عقلایی عرصه های جدیدی از قطعیت را به وجود می آورند.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هفتم: پیدایش سازمانها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نگرش سیستم عقلایی در مورد منشاء سازمانها</a:t>
            </a:r>
          </a:p>
          <a:p>
            <a:pPr lvl="1" algn="just" rtl="1"/>
            <a:r>
              <a:rPr lang="fa-IR" dirty="0" smtClean="0">
                <a:cs typeface="B Baran" pitchFamily="2" charset="-78"/>
              </a:rPr>
              <a:t>تقسیم کار (سازمان؛ تولیدی)</a:t>
            </a:r>
          </a:p>
          <a:p>
            <a:pPr lvl="1" algn="just" rtl="1"/>
            <a:r>
              <a:rPr lang="fa-IR" dirty="0" smtClean="0">
                <a:cs typeface="B Baran" pitchFamily="2" charset="-78"/>
              </a:rPr>
              <a:t>کاهش هزینه های داد و ستد (سازمان؛ مبادله گر کالا و خدمات، حامی دیدگاه هزینه‌های معاملات)</a:t>
            </a:r>
          </a:p>
          <a:p>
            <a:pPr lvl="1" algn="just" rtl="1"/>
            <a:r>
              <a:rPr lang="fa-IR" dirty="0" smtClean="0">
                <a:cs typeface="B Baran" pitchFamily="2" charset="-78"/>
              </a:rPr>
              <a:t>پردازش اطلاعات کارآمد (ارتباطات سازمانی، مسیر اطلاعات سازمانی در سلسله مراتب اداری)</a:t>
            </a:r>
          </a:p>
          <a:p>
            <a:pPr lvl="1" algn="just" rtl="1"/>
            <a:r>
              <a:rPr lang="fa-IR" dirty="0" smtClean="0">
                <a:cs typeface="B Baran" pitchFamily="2" charset="-78"/>
              </a:rPr>
              <a:t>کارگزاران نظارت (در هر شرایطی افراد مشترک المنافع ضرورت انتصاب یک یا چند عضو را برای نظارت احساس خواهند کرد. بدین ترتیب شرایط همکاری جدید، پیدایش ساختارهای سلسله مراتبی را ایجاب می کند)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هفتم: پیدایش سازمانها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نگرش سیستم طبیعی در مورد منشاء سازمانها</a:t>
            </a:r>
          </a:p>
          <a:p>
            <a:pPr lvl="1" algn="just" rtl="1"/>
            <a:r>
              <a:rPr lang="fa-IR" dirty="0" smtClean="0">
                <a:cs typeface="B Baran" pitchFamily="2" charset="-78"/>
              </a:rPr>
              <a:t>نگرش نهادی: اصلی بودن فرایندهای نهادی در تشکیل سازمانها از سوی حنان و فریمن که از محققین اکولوژی سازمانی هستند تاکید شده است. آنها به سادگی در بررسیهای خود درباره رشد و اضمحلال سازمانها نه تنها توجه خود را به معرفی سازمانهای جدید، بلکه به معرفی اشکال جدیدی از سازمانها معطوف می دارند. </a:t>
            </a:r>
          </a:p>
          <a:p>
            <a:pPr lvl="1" algn="just" rtl="1"/>
            <a:r>
              <a:rPr lang="fa-IR" dirty="0" smtClean="0">
                <a:cs typeface="B Baran" pitchFamily="2" charset="-78"/>
              </a:rPr>
              <a:t>نظریه پردازان نهادگرا به میزانی که عناصر منطقی در محیطهای اجتماعی مدرن وجود داشته و توسعه سازمانها را تسریع بنمایند، تاکید می کنند.</a:t>
            </a:r>
          </a:p>
          <a:p>
            <a:pPr lvl="1" algn="just" rtl="1"/>
            <a:endParaRPr lang="fa-IR" dirty="0" smtClean="0">
              <a:cs typeface="B Baran" pitchFamily="2" charset="-78"/>
            </a:endParaRPr>
          </a:p>
          <a:p>
            <a:pPr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هفتم: پیدایش سازمانها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توضیحات مارکسیستی: </a:t>
            </a:r>
          </a:p>
          <a:p>
            <a:pPr algn="just" rtl="1"/>
            <a:r>
              <a:rPr lang="fa-IR" dirty="0" smtClean="0">
                <a:cs typeface="B Baran" pitchFamily="2" charset="-78"/>
              </a:rPr>
              <a:t>مارکسیستها مدعی هستند که ساختارهای سازمانی سیستمهای طبیعی برای انجام هر چه کارامدتر کردن امور نیستند بلکه آنها سیستمهای قدرت هستند که برای بیشینه کردن کنترل و سود ایجاد شده اند. کار تقسیم می شود و باز هم تقسیم می شود، اما نه برای افزایش کارایی بلکه برای مهارت زدایی کارگران و افزودن قدرت مدیران در کنترل کارگران.</a:t>
            </a:r>
          </a:p>
          <a:p>
            <a:pPr algn="just" rtl="1"/>
            <a:r>
              <a:rPr lang="fa-IR" dirty="0" smtClean="0">
                <a:cs typeface="B Baran" pitchFamily="2" charset="-78"/>
              </a:rPr>
              <a:t>سلسله مراتب به عنوان یک سیستم طبیعی هماهنگی به وجود نمی آید بلکه ابزاری برای کنترل و گردآوری سرمایه از طریق تخصیص ارزش افزوده است.</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معرفي کتاب</a:t>
            </a:r>
            <a:r>
              <a:rPr lang="en-US" dirty="0" smtClean="0">
                <a:cs typeface="B Jadid" pitchFamily="2" charset="-78"/>
              </a:rPr>
              <a:t> </a:t>
            </a:r>
            <a:r>
              <a:rPr lang="fa-IR" dirty="0" smtClean="0">
                <a:cs typeface="B Jadid" pitchFamily="2" charset="-78"/>
              </a:rPr>
              <a:t> - ويژگيهاي کتاب</a:t>
            </a:r>
            <a:endParaRPr lang="en-US" dirty="0">
              <a:cs typeface="B Jadid" pitchFamily="2" charset="-78"/>
            </a:endParaRPr>
          </a:p>
        </p:txBody>
      </p:sp>
      <p:sp>
        <p:nvSpPr>
          <p:cNvPr id="3" name="Content Placeholder 2"/>
          <p:cNvSpPr>
            <a:spLocks noGrp="1"/>
          </p:cNvSpPr>
          <p:nvPr>
            <p:ph idx="1"/>
          </p:nvPr>
        </p:nvSpPr>
        <p:spPr/>
        <p:txBody>
          <a:bodyPr>
            <a:noAutofit/>
          </a:bodyPr>
          <a:lstStyle/>
          <a:p>
            <a:pPr algn="just" rtl="1"/>
            <a:r>
              <a:rPr lang="fa-IR" sz="2400" dirty="0" smtClean="0">
                <a:cs typeface="B Baran" pitchFamily="2" charset="-78"/>
              </a:rPr>
              <a:t>در این چاپ سعی شده توضیحات ساده ایی برای دانشجویان در همه دوره ها ارائه شود، که نه آنچنان ساده و ابتدایی بنظر بیاید و نه مانند سایر کتب سخت و دشوار</a:t>
            </a:r>
          </a:p>
          <a:p>
            <a:pPr lvl="0" algn="just" rtl="1"/>
            <a:r>
              <a:rPr lang="ar-SA" sz="2400" dirty="0" smtClean="0">
                <a:cs typeface="B Baran" pitchFamily="2" charset="-78"/>
              </a:rPr>
              <a:t>سعی شده تا تئوری های اصلی و مهم مطالعات سازمانی در اینجا آورده شود. با این وجود نظرات خود را نیز آورده ام تا در کنار سایر نظریات بهتر سازمان و عملکرد آن را بشناسانم</a:t>
            </a:r>
            <a:endParaRPr lang="en-US" sz="2400" dirty="0" smtClean="0">
              <a:cs typeface="B Baran" pitchFamily="2" charset="-78"/>
            </a:endParaRPr>
          </a:p>
          <a:p>
            <a:pPr algn="just" rtl="1"/>
            <a:r>
              <a:rPr lang="ar-SA" sz="2400" dirty="0" smtClean="0">
                <a:cs typeface="B Baran" pitchFamily="2" charset="-78"/>
              </a:rPr>
              <a:t>حجم  نسبتا مساوی برای تشریح تغییرات در "دنیای واقعی" سازمان ها و تغییرات تئوری سازمان ها در این چاپ در نظر گرفته شده است</a:t>
            </a:r>
            <a:r>
              <a:rPr lang="fa-IR" sz="2400" dirty="0" smtClean="0">
                <a:cs typeface="B Baran" pitchFamily="2" charset="-78"/>
              </a:rPr>
              <a:t>.</a:t>
            </a:r>
          </a:p>
          <a:p>
            <a:pPr algn="just" rtl="1"/>
            <a:r>
              <a:rPr lang="ar-SA" sz="2400" dirty="0" smtClean="0">
                <a:cs typeface="B Baran" pitchFamily="2" charset="-78"/>
              </a:rPr>
              <a:t>به نسبت مساوی به ارائه و ارزیابی تئوری های سازمانی از یکسو و تشریح و ابراز نظر در مورد تحقیقات عملی وابسته پرداخته شده است.</a:t>
            </a:r>
            <a:endParaRPr lang="fa-IR" sz="2400" dirty="0" smtClean="0">
              <a:cs typeface="B Baran" pitchFamily="2" charset="-78"/>
            </a:endParaRPr>
          </a:p>
          <a:p>
            <a:pPr lvl="0" algn="just" rtl="1"/>
            <a:r>
              <a:rPr lang="ar-SA" sz="2400" dirty="0" smtClean="0">
                <a:cs typeface="B Baran" pitchFamily="2" charset="-78"/>
              </a:rPr>
              <a:t>در فصل های 2 تا 5 اولین نظریات صاحبنظران و دانشجویان سا</a:t>
            </a:r>
            <a:r>
              <a:rPr lang="fa-IR" sz="2400" dirty="0" smtClean="0">
                <a:cs typeface="B Baran" pitchFamily="2" charset="-78"/>
              </a:rPr>
              <a:t>ز</a:t>
            </a:r>
            <a:r>
              <a:rPr lang="ar-SA" sz="2400" dirty="0" smtClean="0">
                <a:cs typeface="B Baran" pitchFamily="2" charset="-78"/>
              </a:rPr>
              <a:t>مانی بیان شده است. صاحبنظران گذشته اسکلت کار را شکل میدهند و چهارچوب کاری صاحبنظران امروزی را شکل میدهند</a:t>
            </a:r>
            <a:r>
              <a:rPr lang="fa-IR" sz="2400" dirty="0" smtClean="0">
                <a:cs typeface="B Baran" pitchFamily="2" charset="-78"/>
              </a:rPr>
              <a:t>.</a:t>
            </a:r>
            <a:endParaRPr lang="en-US" sz="2400" dirty="0" smtClean="0">
              <a:cs typeface="B Bara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هفتم: پیدایش سازمانها</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بسیج منابع:</a:t>
            </a:r>
          </a:p>
          <a:p>
            <a:pPr algn="just" rtl="1"/>
            <a:r>
              <a:rPr lang="fa-IR" dirty="0" smtClean="0">
                <a:cs typeface="B Baran" pitchFamily="2" charset="-78"/>
              </a:rPr>
              <a:t>اوبرشال از بسیج تعریف مفیدی ارائه می دهد: فرایند تشکیل اجتماعات، گروهها، انجمنها و سازمانها در جهت پیگیری هدفهای دسته جمعی</a:t>
            </a:r>
          </a:p>
          <a:p>
            <a:pPr algn="just" rtl="1"/>
            <a:r>
              <a:rPr lang="fa-IR" dirty="0" smtClean="0">
                <a:cs typeface="B Baran" pitchFamily="2" charset="-78"/>
              </a:rPr>
              <a:t>سازمانهابه خودی خود به وجود نمی آیند بلکه نیاز به جمع آوری و تهیه منابع مواد، انرژی، اطلاعات و نیروی کار دارند.</a:t>
            </a:r>
          </a:p>
          <a:p>
            <a:pPr algn="just" rtl="1"/>
            <a:r>
              <a:rPr lang="fa-IR" dirty="0" smtClean="0">
                <a:cs typeface="B Baran" pitchFamily="2" charset="-78"/>
              </a:rPr>
              <a:t>موازنه بین دریافتها و پرداختها:</a:t>
            </a:r>
          </a:p>
          <a:p>
            <a:pPr lvl="1" algn="just" rtl="1"/>
            <a:r>
              <a:rPr lang="fa-IR" dirty="0" smtClean="0">
                <a:cs typeface="B Baran" pitchFamily="2" charset="-78"/>
              </a:rPr>
              <a:t>مشوقهای مادی: سازمانهای انتفاعی</a:t>
            </a:r>
          </a:p>
          <a:p>
            <a:pPr lvl="1" algn="just" rtl="1"/>
            <a:r>
              <a:rPr lang="fa-IR" dirty="0" smtClean="0">
                <a:cs typeface="B Baran" pitchFamily="2" charset="-78"/>
              </a:rPr>
              <a:t>مشوقهای معنوی: سازمانهای معنوی</a:t>
            </a:r>
          </a:p>
          <a:p>
            <a:pPr lvl="1" algn="just" rtl="1"/>
            <a:r>
              <a:rPr lang="fa-IR" dirty="0" smtClean="0">
                <a:cs typeface="B Baran" pitchFamily="2" charset="-78"/>
              </a:rPr>
              <a:t>مشوقهای هدفمند: سازمانهای هدفمند. اعضا به سازمان می پیوندند زیرا در آرزوی نیل به اهدافی هستند که از طریق سازمان اعلام شده است. سازمان به اعضا پرداخت دارد.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هفتم: پیدایش سازمانها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solidFill>
                  <a:srgbClr val="C00000"/>
                </a:solidFill>
                <a:cs typeface="B Baran" pitchFamily="2" charset="-78"/>
              </a:rPr>
              <a:t>بهره برداری از تاثیر:</a:t>
            </a:r>
          </a:p>
          <a:p>
            <a:pPr algn="just" rtl="1"/>
            <a:r>
              <a:rPr lang="fa-IR" dirty="0" smtClean="0">
                <a:cs typeface="B Baran" pitchFamily="2" charset="-78"/>
              </a:rPr>
              <a:t>نظریه پردازان فمنیست استدلال می کنند که دلایل مطرح شده برای به وجود آمدن سازمانها و پیوستن افراد به آنها بیش از حد عقلایی هستند. این نظریه پردازان اعتقاد دارند تفکرات مردگرایانه از کنار احساسات و تاثیرات آنها برای تشکیل سازمانها به راحتی گذر می کنند.</a:t>
            </a:r>
          </a:p>
          <a:p>
            <a:pPr algn="just" rtl="1"/>
            <a:r>
              <a:rPr lang="fa-IR" dirty="0" smtClean="0">
                <a:cs typeface="B Baran" pitchFamily="2" charset="-78"/>
              </a:rPr>
              <a:t>بسیاری از سازمانها برای توسعه آگاهی، خودشکوفایی، بیان احساسات، خواسته ها و تجربیات ذهنی پدید می آیند. به سازمانهایی که چنین فرصتهایی را فراهم می آورند، عنوان سازمانهای جمع گرا داده اند.</a:t>
            </a:r>
          </a:p>
          <a:p>
            <a:pPr algn="just" rtl="1"/>
            <a:r>
              <a:rPr lang="fa-IR" dirty="0" smtClean="0">
                <a:cs typeface="B Baran" pitchFamily="2" charset="-78"/>
              </a:rPr>
              <a:t>ویژگیهای جمعیت شناسی اعضا</a:t>
            </a:r>
          </a:p>
          <a:p>
            <a:pPr algn="just" rtl="1"/>
            <a:r>
              <a:rPr lang="fa-IR" dirty="0" smtClean="0">
                <a:cs typeface="B Baran" pitchFamily="2" charset="-78"/>
              </a:rPr>
              <a:t>رقابت در تامین منابع</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از الگوی سیستم باز این بینش اساسی حاصل می شود که سازمانها کامل نیستند و همگی متکی به تبادلات با دیگر سیستمها هستند و در برابر تاثیرات محیطی به عنوان شرطی برای بقای خود هستند. اما دیدگاههای سیستم عقلایی و طبیعی تاکید می‌کنند که یک شرط بقای سازمانها حفظ مرزهایی است که آنها را از محیطشان جدا می سازد.</a:t>
            </a:r>
          </a:p>
          <a:p>
            <a:pPr algn="just" rtl="1">
              <a:buNone/>
            </a:pPr>
            <a:endParaRPr lang="en-US" dirty="0">
              <a:cs typeface="B Baran"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تعیین مرزهای سازمان</a:t>
            </a:r>
          </a:p>
          <a:p>
            <a:pPr algn="just" rtl="1"/>
            <a:r>
              <a:rPr lang="fa-IR" dirty="0" smtClean="0">
                <a:cs typeface="B Baran" pitchFamily="2" charset="-78"/>
              </a:rPr>
              <a:t>برای تعیین مرزها دو شیوه نگرش و هر نگرش از سه جنبه وجود دارد:</a:t>
            </a:r>
          </a:p>
          <a:p>
            <a:pPr algn="just" rtl="1"/>
            <a:endParaRPr lang="en-US" dirty="0">
              <a:cs typeface="B Baran" pitchFamily="2" charset="-78"/>
            </a:endParaRPr>
          </a:p>
        </p:txBody>
      </p:sp>
      <p:graphicFrame>
        <p:nvGraphicFramePr>
          <p:cNvPr id="4" name="Diagram 3"/>
          <p:cNvGraphicFramePr/>
          <p:nvPr/>
        </p:nvGraphicFramePr>
        <p:xfrm>
          <a:off x="2057400" y="2895600"/>
          <a:ext cx="59436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dirty="0" smtClean="0">
                <a:cs typeface="B Baran" pitchFamily="2" charset="-78"/>
              </a:rPr>
              <a:t>اداره محیطهای کاری:</a:t>
            </a:r>
          </a:p>
          <a:p>
            <a:pPr algn="just" rtl="1"/>
            <a:r>
              <a:rPr lang="fa-IR" dirty="0" smtClean="0">
                <a:cs typeface="B Baran" pitchFamily="2" charset="-78"/>
              </a:rPr>
              <a:t>از آنجا که هیچ سازمانی نیست که بتواند همه منابع لازم برای حصول به هدف و حفظ و بقای خود را تولید کند، ناچارند وارد مبادلات شده و با سایر گروههای محیطی و سایر سازمانها وابسته شوند.</a:t>
            </a:r>
          </a:p>
          <a:p>
            <a:pPr algn="just" rtl="1"/>
            <a:r>
              <a:rPr lang="fa-IR" dirty="0" smtClean="0">
                <a:cs typeface="B Baran" pitchFamily="2" charset="-78"/>
              </a:rPr>
              <a:t>دو دسته استراتژی وجود دارند که سازمانها با آنها به محیط کاری خود پیوند می‌یابند:</a:t>
            </a:r>
          </a:p>
          <a:p>
            <a:pPr algn="just" rtl="1"/>
            <a:r>
              <a:rPr lang="fa-IR" b="1" dirty="0" smtClean="0">
                <a:cs typeface="B Baran" pitchFamily="2" charset="-78"/>
              </a:rPr>
              <a:t>استراتژیهای ایمن ساز</a:t>
            </a:r>
            <a:r>
              <a:rPr lang="fa-IR" dirty="0" smtClean="0">
                <a:cs typeface="B Baran" pitchFamily="2" charset="-78"/>
              </a:rPr>
              <a:t> (استراتژیهای سپرسازی): سازمانهایی که در صدد محافظت از جریانات فنی خود در برابر رویدادهای ناخوشایند محیطی هستند ممکن است از استراتزیهای ایمن ساز پیروی کنند.</a:t>
            </a:r>
          </a:p>
          <a:p>
            <a:pPr algn="just" rtl="1"/>
            <a:r>
              <a:rPr lang="fa-IR" b="1" dirty="0" smtClean="0">
                <a:cs typeface="B Baran" pitchFamily="2" charset="-78"/>
              </a:rPr>
              <a:t>استراتژیهای پل بستن: </a:t>
            </a:r>
            <a:r>
              <a:rPr lang="fa-IR" dirty="0" smtClean="0">
                <a:cs typeface="B Baran" pitchFamily="2" charset="-78"/>
              </a:rPr>
              <a:t>فرمول بندیهای مربوط به قدرت و مبادله روابط میان سازمانها بر مبنای دیدگاه امرسون: قدرت یک عامل بر عامل دیگر ریشه در وابستگی عامل دوم به منابع تحت کنترل عامل اول دارد</a:t>
            </a:r>
            <a:endParaRPr lang="en-US" b="1" dirty="0">
              <a:cs typeface="B Baran"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normAutofit fontScale="92500"/>
          </a:bodyPr>
          <a:lstStyle/>
          <a:p>
            <a:pPr algn="just" rtl="1"/>
            <a:r>
              <a:rPr lang="fa-IR" dirty="0" smtClean="0">
                <a:cs typeface="B Baran" pitchFamily="2" charset="-78"/>
              </a:rPr>
              <a:t>استراتژیهای ایمن ساز:</a:t>
            </a:r>
          </a:p>
          <a:p>
            <a:pPr algn="just" rtl="1"/>
            <a:r>
              <a:rPr lang="fa-IR" b="1" dirty="0" smtClean="0">
                <a:cs typeface="B Baran" pitchFamily="2" charset="-78"/>
              </a:rPr>
              <a:t>کدگذاری:</a:t>
            </a:r>
            <a:r>
              <a:rPr lang="fa-IR" dirty="0" smtClean="0">
                <a:cs typeface="B Baran" pitchFamily="2" charset="-78"/>
              </a:rPr>
              <a:t> سازمانها ورودیهای خود را قبل از ورود به هسته فنی طبقه‌‌بندی کنند. </a:t>
            </a:r>
          </a:p>
          <a:p>
            <a:pPr algn="just" rtl="1"/>
            <a:r>
              <a:rPr lang="fa-IR" b="1" dirty="0" smtClean="0">
                <a:cs typeface="B Baran" pitchFamily="2" charset="-78"/>
              </a:rPr>
              <a:t>ذخیره سازی:</a:t>
            </a:r>
            <a:r>
              <a:rPr lang="fa-IR" dirty="0" smtClean="0">
                <a:cs typeface="B Baran" pitchFamily="2" charset="-78"/>
              </a:rPr>
              <a:t> سازمانها می توانند مواد خام یا تولیدات را ذخیره کنند و از این رهگذر میزان جای گرفتن ورودیها در درون هسته فنی یا خروجیها به محیط را کنترل کنند.</a:t>
            </a:r>
          </a:p>
          <a:p>
            <a:pPr algn="just" rtl="1"/>
            <a:r>
              <a:rPr lang="fa-IR" b="1" dirty="0" smtClean="0">
                <a:cs typeface="B Baran" pitchFamily="2" charset="-78"/>
              </a:rPr>
              <a:t>همترازی:</a:t>
            </a:r>
            <a:r>
              <a:rPr lang="fa-IR" dirty="0" smtClean="0">
                <a:cs typeface="B Baran" pitchFamily="2" charset="-78"/>
              </a:rPr>
              <a:t> کوشش سازمان برای کاهش نوسانات در ورودیها و خروجیهای سازمان است. تلاش برای دستیابی به محیط برای ترغیب عرضه کنندگان ورودیها یا برانگیختن تقاضا برای خروجیها</a:t>
            </a:r>
          </a:p>
          <a:p>
            <a:pPr algn="just" rtl="1"/>
            <a:r>
              <a:rPr lang="fa-IR" b="1" dirty="0" smtClean="0">
                <a:cs typeface="B Baran" pitchFamily="2" charset="-78"/>
              </a:rPr>
              <a:t>پیش بینی:</a:t>
            </a:r>
            <a:r>
              <a:rPr lang="fa-IR" dirty="0" smtClean="0">
                <a:cs typeface="B Baran" pitchFamily="2" charset="-78"/>
              </a:rPr>
              <a:t> با پیش بینی تغییرات در شرایط عرضه و تقاضا سعی می کنند تا خود را با آنها سازگار کنند.</a:t>
            </a:r>
          </a:p>
          <a:p>
            <a:pPr algn="just" rtl="1"/>
            <a:r>
              <a:rPr lang="fa-IR" b="1" dirty="0" smtClean="0">
                <a:cs typeface="B Baran" pitchFamily="2" charset="-78"/>
              </a:rPr>
              <a:t>تعدیل قیاس:</a:t>
            </a:r>
            <a:r>
              <a:rPr lang="fa-IR" dirty="0" smtClean="0">
                <a:cs typeface="B Baran" pitchFamily="2" charset="-78"/>
              </a:rPr>
              <a:t> تغییر در مقیاس هسته فنی در پاسخ به اطلاعاتی که پیش بینی فراهم می سازد.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normAutofit fontScale="92500" lnSpcReduction="20000"/>
          </a:bodyPr>
          <a:lstStyle/>
          <a:p>
            <a:pPr algn="just" rtl="1"/>
            <a:r>
              <a:rPr lang="fa-IR" dirty="0" smtClean="0">
                <a:cs typeface="B Baran" pitchFamily="2" charset="-78"/>
              </a:rPr>
              <a:t>استراتژیهای پل بستن:</a:t>
            </a:r>
          </a:p>
          <a:p>
            <a:pPr algn="just" rtl="1"/>
            <a:r>
              <a:rPr lang="fa-IR" b="1" dirty="0" smtClean="0">
                <a:cs typeface="B Baran" pitchFamily="2" charset="-78"/>
              </a:rPr>
              <a:t>مذاکره:</a:t>
            </a:r>
            <a:r>
              <a:rPr lang="fa-IR" dirty="0" smtClean="0">
                <a:cs typeface="B Baran" pitchFamily="2" charset="-78"/>
              </a:rPr>
              <a:t> با نیروهای محیطی برای دفاع از قلمرو سازمان</a:t>
            </a:r>
          </a:p>
          <a:p>
            <a:pPr algn="just" rtl="1"/>
            <a:r>
              <a:rPr lang="fa-IR" b="1" dirty="0" smtClean="0">
                <a:cs typeface="B Baran" pitchFamily="2" charset="-78"/>
              </a:rPr>
              <a:t>قرارداد:</a:t>
            </a:r>
            <a:r>
              <a:rPr lang="fa-IR" dirty="0" smtClean="0">
                <a:cs typeface="B Baran" pitchFamily="2" charset="-78"/>
              </a:rPr>
              <a:t> موافقت به منظور تبادل انجام کارها و کاهش نااطمینانی از طریق هماهنگی</a:t>
            </a:r>
          </a:p>
          <a:p>
            <a:pPr algn="just" rtl="1"/>
            <a:r>
              <a:rPr lang="fa-IR" b="1" dirty="0" smtClean="0">
                <a:cs typeface="B Baran" pitchFamily="2" charset="-78"/>
              </a:rPr>
              <a:t>تطابق: </a:t>
            </a:r>
            <a:r>
              <a:rPr lang="fa-IR" dirty="0" smtClean="0">
                <a:cs typeface="B Baran" pitchFamily="2" charset="-78"/>
              </a:rPr>
              <a:t>وارد کردن نمایندگانی از گروههای بیرونی به درون جریان تصمیم گیری سازمان</a:t>
            </a:r>
          </a:p>
          <a:p>
            <a:pPr algn="just" rtl="1"/>
            <a:r>
              <a:rPr lang="fa-IR" b="1" dirty="0" smtClean="0">
                <a:cs typeface="B Baran" pitchFamily="2" charset="-78"/>
              </a:rPr>
              <a:t>قراردادهای سلسله مراتبی:</a:t>
            </a:r>
            <a:r>
              <a:rPr lang="fa-IR" dirty="0" smtClean="0">
                <a:cs typeface="B Baran" pitchFamily="2" charset="-78"/>
              </a:rPr>
              <a:t> برای کنترل وابستگی سازمانها به یکدیگر به وجود می آیند</a:t>
            </a:r>
          </a:p>
          <a:p>
            <a:pPr algn="just" rtl="1"/>
            <a:r>
              <a:rPr lang="fa-IR" b="1" dirty="0" smtClean="0">
                <a:solidFill>
                  <a:srgbClr val="C00000"/>
                </a:solidFill>
                <a:cs typeface="B Baran" pitchFamily="2" charset="-78"/>
              </a:rPr>
              <a:t>اتحاد راهبردی:</a:t>
            </a:r>
            <a:r>
              <a:rPr lang="fa-IR" dirty="0" smtClean="0">
                <a:solidFill>
                  <a:srgbClr val="C00000"/>
                </a:solidFill>
                <a:cs typeface="B Baran" pitchFamily="2" charset="-78"/>
              </a:rPr>
              <a:t> شرکتها از نقاط قوت خود در یک زمینه مشترک استفاده کرده، نقاط ضعف یکدیگر را می پوشانند.</a:t>
            </a:r>
          </a:p>
          <a:p>
            <a:pPr algn="just" rtl="1"/>
            <a:r>
              <a:rPr lang="fa-IR" b="1" dirty="0" smtClean="0">
                <a:cs typeface="B Baran" pitchFamily="2" charset="-78"/>
              </a:rPr>
              <a:t>پروژه های مشترک:</a:t>
            </a:r>
            <a:r>
              <a:rPr lang="fa-IR" dirty="0" smtClean="0">
                <a:cs typeface="B Baran" pitchFamily="2" charset="-78"/>
              </a:rPr>
              <a:t> انجام سرمایه‌گذاری مشترک بین رقبا یا طرفین مبادله صورت می‌گیرد.</a:t>
            </a:r>
          </a:p>
          <a:p>
            <a:pPr algn="just" rtl="1"/>
            <a:r>
              <a:rPr lang="fa-IR" b="1" dirty="0" smtClean="0">
                <a:cs typeface="B Baran" pitchFamily="2" charset="-78"/>
              </a:rPr>
              <a:t>ادغام:</a:t>
            </a:r>
            <a:r>
              <a:rPr lang="fa-IR" dirty="0" smtClean="0">
                <a:cs typeface="B Baran" pitchFamily="2" charset="-78"/>
              </a:rPr>
              <a:t> دو یا چند سازمان مستقل به صورت یک سازمان جمعی و منحصر به فرد</a:t>
            </a:r>
          </a:p>
          <a:p>
            <a:pPr algn="just" rtl="1"/>
            <a:r>
              <a:rPr lang="fa-IR" b="1" dirty="0" smtClean="0">
                <a:cs typeface="B Baran" pitchFamily="2" charset="-78"/>
              </a:rPr>
              <a:t>انجمنها:</a:t>
            </a:r>
            <a:r>
              <a:rPr lang="fa-IR" dirty="0" smtClean="0">
                <a:cs typeface="B Baran" pitchFamily="2" charset="-78"/>
              </a:rPr>
              <a:t> سازمانهای مشابه و غیر مشابه در قلمرو خاص برای دستیابی به اهداف مشترک و مطلوب خویش انجمن تشکیل می دهند. مانند انجمنهای بازرگانی</a:t>
            </a:r>
          </a:p>
          <a:p>
            <a:pPr algn="just" rtl="1"/>
            <a:r>
              <a:rPr lang="fa-IR" b="1" dirty="0" smtClean="0">
                <a:cs typeface="B Baran" pitchFamily="2" charset="-78"/>
              </a:rPr>
              <a:t>شبکه های دولتی:</a:t>
            </a:r>
            <a:r>
              <a:rPr lang="fa-IR" dirty="0" smtClean="0">
                <a:cs typeface="B Baran" pitchFamily="2" charset="-78"/>
              </a:rPr>
              <a:t> سازمانها فنونی برای ارتباط با دولت دارند که بر آن تاثیر خواهد گذاشت</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اداره محیطهای نهادی:</a:t>
            </a:r>
          </a:p>
          <a:p>
            <a:pPr algn="just" rtl="1"/>
            <a:r>
              <a:rPr lang="fa-IR" dirty="0" smtClean="0">
                <a:cs typeface="B Baran" pitchFamily="2" charset="-78"/>
              </a:rPr>
              <a:t>استراتژیهای ایمن ساز:</a:t>
            </a:r>
          </a:p>
          <a:p>
            <a:pPr lvl="1" algn="just" rtl="1"/>
            <a:r>
              <a:rPr lang="fa-IR" dirty="0" smtClean="0">
                <a:cs typeface="B Baran" pitchFamily="2" charset="-78"/>
              </a:rPr>
              <a:t>کدگذاری نمادین</a:t>
            </a:r>
          </a:p>
          <a:p>
            <a:pPr lvl="1" algn="just" rtl="1"/>
            <a:r>
              <a:rPr lang="fa-IR" dirty="0" smtClean="0">
                <a:cs typeface="B Baran" pitchFamily="2" charset="-78"/>
              </a:rPr>
              <a:t>جداسازی</a:t>
            </a:r>
          </a:p>
          <a:p>
            <a:pPr lvl="1" algn="just" rtl="1"/>
            <a:r>
              <a:rPr lang="fa-IR" dirty="0" smtClean="0">
                <a:cs typeface="B Baran" pitchFamily="2" charset="-78"/>
              </a:rPr>
              <a:t>استراتژیهای دفاعی دیگر</a:t>
            </a:r>
            <a:endParaRPr lang="fa-IR" dirty="0">
              <a:cs typeface="B Baran" pitchFamily="2" charset="-78"/>
            </a:endParaRPr>
          </a:p>
          <a:p>
            <a:pPr algn="just" rtl="1"/>
            <a:r>
              <a:rPr lang="fa-IR" dirty="0" smtClean="0">
                <a:cs typeface="B Baran" pitchFamily="2" charset="-78"/>
              </a:rPr>
              <a:t>استراتژیهای پل زدن:</a:t>
            </a:r>
          </a:p>
          <a:p>
            <a:pPr lvl="1" algn="just" rtl="1"/>
            <a:r>
              <a:rPr lang="fa-IR" dirty="0" smtClean="0">
                <a:cs typeface="B Baran" pitchFamily="2" charset="-78"/>
              </a:rPr>
              <a:t>تطابق طبقه ای</a:t>
            </a:r>
          </a:p>
          <a:p>
            <a:pPr lvl="1" algn="just" rtl="1"/>
            <a:r>
              <a:rPr lang="fa-IR" dirty="0" smtClean="0">
                <a:cs typeface="B Baran" pitchFamily="2" charset="-78"/>
              </a:rPr>
              <a:t>تطابق ساختاری</a:t>
            </a:r>
          </a:p>
          <a:p>
            <a:pPr lvl="1" algn="just" rtl="1"/>
            <a:r>
              <a:rPr lang="fa-IR" dirty="0" smtClean="0">
                <a:cs typeface="B Baran" pitchFamily="2" charset="-78"/>
              </a:rPr>
              <a:t>تطابق رویه ای</a:t>
            </a:r>
          </a:p>
          <a:p>
            <a:pPr lvl="1" algn="just" rtl="1"/>
            <a:r>
              <a:rPr lang="fa-IR" smtClean="0">
                <a:cs typeface="B Baran" pitchFamily="2" charset="-78"/>
              </a:rPr>
              <a:t>تطابق فردی</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هشتم: تعیین و گسترش مرزها</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solidFill>
                  <a:srgbClr val="FF0000"/>
                </a:solidFill>
                <a:cs typeface="B Baran" pitchFamily="2" charset="-78"/>
              </a:rPr>
              <a:t>تغییر فرایندها در سطوح مختلف</a:t>
            </a:r>
          </a:p>
          <a:p>
            <a:pPr lvl="1" algn="just" rtl="1"/>
            <a:r>
              <a:rPr lang="fa-IR" dirty="0" smtClean="0">
                <a:cs typeface="B Baran" pitchFamily="2" charset="-78"/>
              </a:rPr>
              <a:t>انطباق و انتخاب</a:t>
            </a:r>
          </a:p>
          <a:p>
            <a:pPr lvl="2" algn="just" rtl="1"/>
            <a:r>
              <a:rPr lang="fa-IR" dirty="0" smtClean="0">
                <a:cs typeface="B Baran" pitchFamily="2" charset="-78"/>
              </a:rPr>
              <a:t>به طور کلی انتخاب بر تغییر تدریجی دلالت دارد که به صورت آگاهانه، با انتخاب منطقی و یا بهره گیری از تجربیات خود و دیگران در سیستم اتفاق می افتد.</a:t>
            </a:r>
          </a:p>
          <a:p>
            <a:pPr lvl="2" algn="just" rtl="1"/>
            <a:r>
              <a:rPr lang="fa-IR" dirty="0" smtClean="0">
                <a:cs typeface="B Baran" pitchFamily="2" charset="-78"/>
              </a:rPr>
              <a:t>در مقابل، انتخاب به جایگزینی و تغییر یک فرایند به جای فرایند جاری سیستم گفته می شود.</a:t>
            </a:r>
          </a:p>
          <a:p>
            <a:pPr lvl="1" algn="just" rtl="1"/>
            <a:r>
              <a:rPr lang="fa-IR" dirty="0" smtClean="0">
                <a:cs typeface="B Baran" pitchFamily="2" charset="-78"/>
              </a:rPr>
              <a:t>تغییر در جوامع و زمینه های سازمانی</a:t>
            </a:r>
          </a:p>
          <a:p>
            <a:pPr lvl="2" algn="just" rtl="1"/>
            <a:r>
              <a:rPr lang="fa-IR" dirty="0" smtClean="0">
                <a:cs typeface="B Baran" pitchFamily="2" charset="-78"/>
              </a:rPr>
              <a:t>زمینه های سازمانی در سطح منطقه ای: هماهنگی سازمانهای محلی و منطقه ای که دارای منافع مشترک از از رشد منطقه خود هستند.</a:t>
            </a:r>
          </a:p>
          <a:p>
            <a:pPr lvl="2" algn="just" rtl="1"/>
            <a:r>
              <a:rPr lang="fa-IR" dirty="0" smtClean="0">
                <a:cs typeface="B Baran" pitchFamily="2" charset="-78"/>
              </a:rPr>
              <a:t>زمینه های سازمانی در سطح صنعت: یک سازمان باید با سایر شرکتها و سازمانهای درون آن صنعت هماهنگ و سازگار باشد.</a:t>
            </a:r>
          </a:p>
          <a:p>
            <a:pPr lvl="2" algn="just" rtl="1"/>
            <a:r>
              <a:rPr lang="fa-IR" dirty="0" smtClean="0">
                <a:cs typeface="B Baran" pitchFamily="2" charset="-78"/>
              </a:rPr>
              <a:t>زمینه های سازمانی در سطح اجتماع: تاثیر متقابل سازمان با نهادهای اجتماعی و بین المللی</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سازمانها به سوی پیچیده تر شدن در حال حرکتند. هنری مینتزبرگ اجزاء سازمان را به هسته فنی، عملیاتی، ستاد اداری و پشتیبانی، میانی و راهبردی تقسیم نموده است. در این فصل منابع پیچیده شدن ساختار در سطح اول یعنی هسته فنی مورد بررسی قرار می گیرد که شامل ماهیت کار در حال انجام (نوع تکنولوژی) می باشد.</a:t>
            </a:r>
          </a:p>
          <a:p>
            <a:pPr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معرفي کتاب</a:t>
            </a:r>
            <a:r>
              <a:rPr lang="en-US" dirty="0" smtClean="0">
                <a:cs typeface="B Jadid" pitchFamily="2" charset="-78"/>
              </a:rPr>
              <a:t> </a:t>
            </a:r>
            <a:r>
              <a:rPr lang="fa-IR" dirty="0" smtClean="0">
                <a:cs typeface="B Jadid" pitchFamily="2" charset="-78"/>
              </a:rPr>
              <a:t> - ويژگيهاي کتاب</a:t>
            </a:r>
            <a:endParaRPr lang="en-US" dirty="0">
              <a:cs typeface="B Jadid" pitchFamily="2" charset="-78"/>
            </a:endParaRPr>
          </a:p>
        </p:txBody>
      </p:sp>
      <p:sp>
        <p:nvSpPr>
          <p:cNvPr id="3" name="Content Placeholder 2"/>
          <p:cNvSpPr>
            <a:spLocks noGrp="1"/>
          </p:cNvSpPr>
          <p:nvPr>
            <p:ph idx="1"/>
          </p:nvPr>
        </p:nvSpPr>
        <p:spPr/>
        <p:txBody>
          <a:bodyPr>
            <a:noAutofit/>
          </a:bodyPr>
          <a:lstStyle/>
          <a:p>
            <a:pPr lvl="0" algn="just" rtl="1"/>
            <a:r>
              <a:rPr lang="ar-SA" sz="2400" dirty="0" smtClean="0">
                <a:cs typeface="B Baran" pitchFamily="2" charset="-78"/>
              </a:rPr>
              <a:t>نگاه جامعه شناسانه ایی به سازمان کرده ام با علم به اینکه این مبحث میان رشته ایی است و تلاشم این بوده که از نقش علوم انسانی دیگر بغیر از علم مدیریت نیز سخن بگویم.</a:t>
            </a:r>
            <a:endParaRPr lang="en-US" sz="2400" dirty="0" smtClean="0">
              <a:cs typeface="B Baran" pitchFamily="2" charset="-78"/>
            </a:endParaRPr>
          </a:p>
          <a:p>
            <a:pPr lvl="0" algn="just" rtl="1"/>
            <a:r>
              <a:rPr lang="ar-SA" sz="2400" dirty="0" smtClean="0">
                <a:cs typeface="B Baran" pitchFamily="2" charset="-78"/>
              </a:rPr>
              <a:t>مطالعه سازمان را از منظر ماکرو انتخاب کرده ام به این معنی که به سازمان بعنوان یک سیستم اجتماعی پیچیده و جزئی از سیستمی بزرگتر نگاه میشود</a:t>
            </a:r>
            <a:endParaRPr lang="en-US" sz="2400" dirty="0" smtClean="0">
              <a:cs typeface="B Baran" pitchFamily="2" charset="-78"/>
            </a:endParaRPr>
          </a:p>
          <a:p>
            <a:pPr lvl="0" algn="just" rtl="1"/>
            <a:r>
              <a:rPr lang="ar-SA" sz="2400" dirty="0" smtClean="0">
                <a:cs typeface="B Baran" pitchFamily="2" charset="-78"/>
              </a:rPr>
              <a:t>در نگاه ماکرو به سازمان میان سه سطح از تجزیه و تحلیل تمایز قائل شده ام: مجموعه سازمان، جمعیت سازمان، انجمن یا عرصه سازمان</a:t>
            </a:r>
            <a:endParaRPr lang="en-US" sz="2400" dirty="0" smtClean="0">
              <a:cs typeface="B Baran" pitchFamily="2" charset="-78"/>
            </a:endParaRPr>
          </a:p>
          <a:p>
            <a:pPr lvl="0" algn="just" rtl="1"/>
            <a:r>
              <a:rPr lang="ar-SA" sz="2400" dirty="0" smtClean="0">
                <a:cs typeface="B Baran" pitchFamily="2" charset="-78"/>
              </a:rPr>
              <a:t>گرچه اکثر کتب به جهان از منظر سازمان و یا مشارکت کنندگان گوناگون آن نگاه میکنند، من اثر سازمان ها در مجموعه بزرگتری را بررسی نمودم و آن اثر سازمان ها بر انجمن ها و سازمان هاست.</a:t>
            </a:r>
            <a:endParaRPr lang="en-US" sz="2400" dirty="0" smtClean="0">
              <a:cs typeface="B Baran" pitchFamily="2" charset="-78"/>
            </a:endParaRPr>
          </a:p>
          <a:p>
            <a:pPr lvl="0" algn="just" rtl="1"/>
            <a:r>
              <a:rPr lang="ar-SA" sz="2400" dirty="0" smtClean="0">
                <a:cs typeface="B Baran" pitchFamily="2" charset="-78"/>
              </a:rPr>
              <a:t>سازمان ها از این حیث که همه افراد تحصیلکرده آنها باید اهمیت نقش خود، نقاط قوت و ضعف خود را در آن بیابند حائز اهمیت است. و این اعتبار نباید تنها به مدیران سپرده شود</a:t>
            </a:r>
            <a:endParaRPr lang="en-US" sz="2400" dirty="0" smtClean="0">
              <a:cs typeface="B Baran" pitchFamily="2" charset="-78"/>
            </a:endParaRPr>
          </a:p>
          <a:p>
            <a:pPr algn="just" rtl="1"/>
            <a:endParaRPr lang="fa-IR" sz="2400" dirty="0" smtClean="0">
              <a:cs typeface="B Baran"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تکنولوژی</a:t>
            </a:r>
          </a:p>
          <a:p>
            <a:pPr lvl="1" algn="just" rtl="1"/>
            <a:r>
              <a:rPr lang="fa-IR" dirty="0" smtClean="0">
                <a:cs typeface="B Baran" pitchFamily="2" charset="-78"/>
              </a:rPr>
              <a:t>تکنولوژی اصطلاحی است که برای اشاره به کاری که توسط سازمان انجام می وشود به کار می رود.</a:t>
            </a:r>
          </a:p>
          <a:p>
            <a:pPr lvl="1" algn="just" rtl="1"/>
            <a:r>
              <a:rPr lang="fa-IR" dirty="0" smtClean="0">
                <a:cs typeface="B Baran" pitchFamily="2" charset="-78"/>
              </a:rPr>
              <a:t>تکنولوژی دارای دو جنبه است: </a:t>
            </a:r>
          </a:p>
          <a:p>
            <a:pPr lvl="2" algn="just" rtl="1"/>
            <a:r>
              <a:rPr lang="fa-IR" dirty="0" smtClean="0">
                <a:cs typeface="B Baran" pitchFamily="2" charset="-78"/>
              </a:rPr>
              <a:t>سخت افزار – تجهیزات و ماشین آلات</a:t>
            </a:r>
          </a:p>
          <a:p>
            <a:pPr lvl="2" algn="just" rtl="1"/>
            <a:r>
              <a:rPr lang="fa-IR" dirty="0" smtClean="0">
                <a:cs typeface="B Baran" pitchFamily="2" charset="-78"/>
              </a:rPr>
              <a:t>نرم افزار – دانش و مهارت</a:t>
            </a:r>
            <a:endParaRPr lang="fa-IR" dirty="0">
              <a:cs typeface="B Baran" pitchFamily="2" charset="-78"/>
            </a:endParaRPr>
          </a:p>
          <a:p>
            <a:pPr lvl="1" algn="just" rtl="1"/>
            <a:r>
              <a:rPr lang="fa-IR" dirty="0" smtClean="0">
                <a:cs typeface="B Baran" pitchFamily="2" charset="-78"/>
              </a:rPr>
              <a:t>هسته فنی در واقع شیوه استفاده از تکنولوژی برای تولید خروجی مطلوب است.</a:t>
            </a:r>
          </a:p>
          <a:p>
            <a:pPr lvl="1" algn="just" rtl="1"/>
            <a:r>
              <a:rPr lang="fa-IR" dirty="0" smtClean="0">
                <a:cs typeface="B Baran" pitchFamily="2" charset="-78"/>
              </a:rPr>
              <a:t>ابعاد تعریف و اندازه گیری تکنولوژی سازمان</a:t>
            </a:r>
          </a:p>
          <a:p>
            <a:pPr lvl="2" algn="just" rtl="1"/>
            <a:r>
              <a:rPr lang="fa-IR" dirty="0" smtClean="0">
                <a:cs typeface="B Baran" pitchFamily="2" charset="-78"/>
              </a:rPr>
              <a:t>ویژگیهای ورودیهای مورد استفاده سازمان</a:t>
            </a:r>
          </a:p>
          <a:p>
            <a:pPr lvl="2" algn="just" rtl="1"/>
            <a:r>
              <a:rPr lang="fa-IR" dirty="0" smtClean="0">
                <a:cs typeface="B Baran" pitchFamily="2" charset="-78"/>
              </a:rPr>
              <a:t>ویژگیهای فرایندهای تبدیل که سازمان به کار می گیرد</a:t>
            </a:r>
          </a:p>
          <a:p>
            <a:pPr lvl="2" algn="just" rtl="1"/>
            <a:r>
              <a:rPr lang="fa-IR" dirty="0" smtClean="0">
                <a:cs typeface="B Baran" pitchFamily="2" charset="-78"/>
              </a:rPr>
              <a:t>ویژگیهیا خروجیها یا محصول سازمان</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normAutofit fontScale="92500"/>
          </a:bodyPr>
          <a:lstStyle/>
          <a:p>
            <a:pPr algn="just" rtl="1"/>
            <a:r>
              <a:rPr lang="fa-IR" dirty="0" smtClean="0">
                <a:cs typeface="B Baran" pitchFamily="2" charset="-78"/>
              </a:rPr>
              <a:t>ارتباط تکنولوژی و ساختار از منظر دیدگاه سیستم عقلایی</a:t>
            </a:r>
          </a:p>
          <a:p>
            <a:pPr lvl="1" algn="just" rtl="1"/>
            <a:r>
              <a:rPr lang="fa-IR" dirty="0" smtClean="0">
                <a:cs typeface="B Baran" pitchFamily="2" charset="-78"/>
              </a:rPr>
              <a:t>هر چقدر پیچیدگی فنی بیشتر شود پیچیدگی ساختاری نیز افزایش می یابد. پاسخ ساختاری به تنوع فنی، انشعاب سازمانی است.</a:t>
            </a:r>
          </a:p>
          <a:p>
            <a:pPr lvl="1" algn="just" rtl="1"/>
            <a:r>
              <a:rPr lang="fa-IR" dirty="0" smtClean="0">
                <a:cs typeface="B Baran" pitchFamily="2" charset="-78"/>
              </a:rPr>
              <a:t>هر چقدر عدم اطمینان فنی بیشتر شود رسمیت و تمرکز کمتر می شود.</a:t>
            </a:r>
          </a:p>
          <a:p>
            <a:pPr lvl="1" algn="just" rtl="1"/>
            <a:r>
              <a:rPr lang="fa-IR" dirty="0" smtClean="0">
                <a:cs typeface="B Baran" pitchFamily="2" charset="-78"/>
              </a:rPr>
              <a:t>هر چقدر وابستگی میان عناصر فنی بیشتر شود، برای هماهنگی بین آنها بایستی منابع بیشتری اختصاص یابد. </a:t>
            </a:r>
          </a:p>
          <a:p>
            <a:pPr algn="just" rtl="1"/>
            <a:r>
              <a:rPr lang="fa-IR" dirty="0" smtClean="0">
                <a:cs typeface="B Baran" pitchFamily="2" charset="-78"/>
              </a:rPr>
              <a:t>مکانیسمهای هماهنگی</a:t>
            </a:r>
          </a:p>
          <a:p>
            <a:pPr lvl="1" algn="just" rtl="1"/>
            <a:r>
              <a:rPr lang="fa-IR" dirty="0" smtClean="0">
                <a:cs typeface="B Baran" pitchFamily="2" charset="-78"/>
              </a:rPr>
              <a:t>شامل قواعد و برنامه ها، برنامه های زمانبندی شده، گروهبندی، سلسله مراتب سازمانی، تفویض اختیار و هماهنگی در سطح خرد می باشد. اگر پیچیدگی محیطی بیش از اندازه باشد:</a:t>
            </a:r>
          </a:p>
          <a:p>
            <a:pPr lvl="2" algn="just" rtl="1"/>
            <a:r>
              <a:rPr lang="fa-IR" dirty="0" smtClean="0">
                <a:cs typeface="B Baran" pitchFamily="2" charset="-78"/>
              </a:rPr>
              <a:t>از حجم اطلاعاتی که پردازش می شوند کاسته شود</a:t>
            </a:r>
          </a:p>
          <a:p>
            <a:pPr lvl="2" algn="just" rtl="1"/>
            <a:r>
              <a:rPr lang="fa-IR" dirty="0" smtClean="0">
                <a:cs typeface="B Baran" pitchFamily="2" charset="-78"/>
              </a:rPr>
              <a:t>بر توان پردازش اطلاعات سازمان افزوده شود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استراتژیهای کاهش حجم اطلاعات</a:t>
            </a:r>
          </a:p>
          <a:p>
            <a:pPr lvl="1" algn="just" rtl="1"/>
            <a:r>
              <a:rPr lang="fa-IR" dirty="0" smtClean="0">
                <a:cs typeface="B Baran" pitchFamily="2" charset="-78"/>
              </a:rPr>
              <a:t>سازماندهی بر حسب تولید به جای سازماندهی بر حسب فرایند</a:t>
            </a:r>
          </a:p>
          <a:p>
            <a:pPr lvl="2" algn="just" rtl="1"/>
            <a:r>
              <a:rPr lang="fa-IR" dirty="0" smtClean="0">
                <a:cs typeface="B Baran" pitchFamily="2" charset="-78"/>
              </a:rPr>
              <a:t>هزینه های پردازش اطلاعات با قرار دادن وظایف وابسته به هم در یک واحد کاری مشترک به شدت کاهش می یابد. مثال: انتشاراتی که بر مبنای فرایند سازماندهی شده و شامل دو خط تولید کتابهای آموزشی و تجاری است و دارای دوایر تحریریه و تولید و بازاریابی هستند. در سازماندهی بر مبنای تولید در هر بخش دوایر مخصوص به آن بخش را تجمیع می کنیم. </a:t>
            </a:r>
          </a:p>
          <a:p>
            <a:pPr lvl="2" algn="just" rtl="1"/>
            <a:r>
              <a:rPr lang="fa-IR" dirty="0" smtClean="0">
                <a:cs typeface="B Baran" pitchFamily="2" charset="-78"/>
              </a:rPr>
              <a:t>یک سازمان می تواند با کاهش سطح مقرر انجام کار، میزان تقاضا برای پردازش اطلاعات ا کاهش داده و منابع آزاد و بلا استفاده ایجاد کند تا امور تسهیل گردند. چنین صرفه جویی در سازمان با سازماندهی بر مبنای تولید امکان پذیر است. </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lstStyle/>
          <a:p>
            <a:pPr algn="just" rtl="1"/>
            <a:r>
              <a:rPr lang="fa-IR" dirty="0" smtClean="0">
                <a:cs typeface="B Baran" pitchFamily="2" charset="-78"/>
              </a:rPr>
              <a:t>استراتژیهای افزایش توان پردازش اطلاعات</a:t>
            </a:r>
          </a:p>
          <a:p>
            <a:pPr lvl="1" algn="just" rtl="1"/>
            <a:r>
              <a:rPr lang="fa-IR" dirty="0" smtClean="0">
                <a:cs typeface="B Baran" pitchFamily="2" charset="-78"/>
              </a:rPr>
              <a:t>سلسله مراتبهای بسط یافته</a:t>
            </a:r>
          </a:p>
          <a:p>
            <a:pPr lvl="1" algn="just" rtl="1"/>
            <a:r>
              <a:rPr lang="fa-IR" dirty="0" smtClean="0">
                <a:cs typeface="B Baran" pitchFamily="2" charset="-78"/>
              </a:rPr>
              <a:t>ارتباطات افقی</a:t>
            </a:r>
          </a:p>
          <a:p>
            <a:pPr lvl="1" algn="just" rtl="1"/>
            <a:r>
              <a:rPr lang="fa-IR" dirty="0" smtClean="0">
                <a:cs typeface="B Baran" pitchFamily="2" charset="-78"/>
              </a:rPr>
              <a:t>نقشهای پیوندی</a:t>
            </a:r>
          </a:p>
          <a:p>
            <a:pPr lvl="1" algn="just" rtl="1"/>
            <a:r>
              <a:rPr lang="fa-IR" dirty="0" smtClean="0">
                <a:cs typeface="B Baran" pitchFamily="2" charset="-78"/>
              </a:rPr>
              <a:t>نیروی ضربتی</a:t>
            </a:r>
          </a:p>
          <a:p>
            <a:pPr lvl="1" algn="just" rtl="1"/>
            <a:r>
              <a:rPr lang="fa-IR" dirty="0" smtClean="0">
                <a:cs typeface="B Baran" pitchFamily="2" charset="-78"/>
              </a:rPr>
              <a:t>تیمهای پروژه ای</a:t>
            </a:r>
          </a:p>
          <a:p>
            <a:pPr lvl="1" algn="just" rtl="1"/>
            <a:r>
              <a:rPr lang="fa-IR" dirty="0" smtClean="0">
                <a:cs typeface="B Baran" pitchFamily="2" charset="-78"/>
              </a:rPr>
              <a:t>ساختارهای ماتریسی</a:t>
            </a:r>
          </a:p>
          <a:p>
            <a:pPr lvl="1"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ارتباط تکنولوژی و ساختار از منظر دیدگاه سیستم طبیعی</a:t>
            </a:r>
          </a:p>
          <a:p>
            <a:pPr algn="just" rtl="1"/>
            <a:r>
              <a:rPr lang="fa-IR" dirty="0" smtClean="0">
                <a:cs typeface="B Baran" pitchFamily="2" charset="-78"/>
              </a:rPr>
              <a:t>طرفداران این نگرش استدلالهای نگرش عقلایی را حول سه محور مورد ارزشیابی قرار می دهند:</a:t>
            </a:r>
          </a:p>
          <a:p>
            <a:pPr lvl="1" algn="just" rtl="1"/>
            <a:r>
              <a:rPr lang="fa-IR" dirty="0" smtClean="0">
                <a:cs typeface="B Baran" pitchFamily="2" charset="-78"/>
              </a:rPr>
              <a:t>عوامل تعیین کننده تکنولوژی</a:t>
            </a:r>
          </a:p>
          <a:p>
            <a:pPr lvl="2" algn="just" rtl="1"/>
            <a:r>
              <a:rPr lang="fa-IR" dirty="0" smtClean="0">
                <a:cs typeface="B Baran" pitchFamily="2" charset="-78"/>
              </a:rPr>
              <a:t>تکنولوژی ساخت اجتماعی و سیاسی دارد. </a:t>
            </a:r>
          </a:p>
          <a:p>
            <a:pPr lvl="1" algn="just" rtl="1"/>
            <a:r>
              <a:rPr lang="fa-IR" dirty="0" smtClean="0">
                <a:cs typeface="B Baran" pitchFamily="2" charset="-78"/>
              </a:rPr>
              <a:t>بررسی مجدد رابطه بین تکنولوژی و ساختار</a:t>
            </a:r>
          </a:p>
          <a:p>
            <a:pPr lvl="2" algn="just" rtl="1"/>
            <a:r>
              <a:rPr lang="fa-IR" dirty="0" smtClean="0">
                <a:cs typeface="B Baran" pitchFamily="2" charset="-78"/>
              </a:rPr>
              <a:t>تکنولوژی در انتخاب ساختارها محدودیت ایجاد می کند ولی ساختارها را ایجاد نمی کند.</a:t>
            </a:r>
          </a:p>
          <a:p>
            <a:pPr lvl="1" algn="just" rtl="1"/>
            <a:r>
              <a:rPr lang="fa-IR" dirty="0" smtClean="0">
                <a:cs typeface="B Baran" pitchFamily="2" charset="-78"/>
              </a:rPr>
              <a:t>تاکید بر مطلوبیت ساختار غیر رسمی در مقابل ساختار رسمی</a:t>
            </a:r>
          </a:p>
          <a:p>
            <a:pPr lvl="2" algn="just" rtl="1"/>
            <a:r>
              <a:rPr lang="fa-IR" dirty="0" smtClean="0">
                <a:cs typeface="B Baran" pitchFamily="2" charset="-78"/>
              </a:rPr>
              <a:t>طرفداران دیدگاه سیستم طبیعی در برخورد با پیچیدگی و عدم اطمینان بر ساختارهای غیر رسمی تاکید دارند. آنها عقیده دارند که می توان از سلسله مراتب سازمانی کاست، میزان ارتباطات رو در رو را افزایش داد و تصمیم گیریها و کنترل را غیر متمرکز کرد.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تکنولوژی و ساختار غیر رسمی</a:t>
            </a:r>
          </a:p>
          <a:p>
            <a:pPr lvl="1" algn="just" rtl="1"/>
            <a:r>
              <a:rPr lang="fa-IR" dirty="0" smtClean="0">
                <a:cs typeface="B Baran" pitchFamily="2" charset="-78"/>
              </a:rPr>
              <a:t>سیستمهای فنی-اجتماعی و طراحی مجدد کار</a:t>
            </a:r>
          </a:p>
          <a:p>
            <a:pPr lvl="2" algn="just" rtl="1"/>
            <a:r>
              <a:rPr lang="fa-IR" dirty="0" smtClean="0">
                <a:cs typeface="B Baran" pitchFamily="2" charset="-78"/>
              </a:rPr>
              <a:t>کار در برگیرنده دو بعد فنی و اجتماعی می باشد. در بهینه سازی طرح باید به هر دو بعد توجه شود. در نگرش عقلایی به بعد فنی کار توجه می شود ولی نیازهای روانشناختی و اجتماعی شاغلان نادیده گرفته می شوند.</a:t>
            </a:r>
          </a:p>
          <a:p>
            <a:pPr lvl="1" algn="just" rtl="1"/>
            <a:r>
              <a:rPr lang="fa-IR" dirty="0" smtClean="0">
                <a:solidFill>
                  <a:srgbClr val="FF0000"/>
                </a:solidFill>
                <a:cs typeface="B Baran" pitchFamily="2" charset="-78"/>
              </a:rPr>
              <a:t>روالهای معمول سازمانی و دانش ضمنی</a:t>
            </a:r>
          </a:p>
          <a:p>
            <a:pPr lvl="2" algn="just" rtl="1"/>
            <a:r>
              <a:rPr lang="fa-IR" dirty="0" smtClean="0">
                <a:cs typeface="B Baran" pitchFamily="2" charset="-78"/>
              </a:rPr>
              <a:t>طرفداران نگرش سیستم طبیعی ضمن قبول روالهای انجام کار (شرح شغل، مسئولیتها و اختیارات) که ه منظور افزایش کارایی تدوین شده اند، معتقدند که این روالها توسط هسته فنی ارائه نشده اند بلکه از طریق تجربیات و دانش ضمنی شاغلین آنها به وجود آمده اند.</a:t>
            </a:r>
          </a:p>
          <a:p>
            <a:pPr lvl="1" algn="just" rtl="1"/>
            <a:r>
              <a:rPr lang="fa-IR" dirty="0" smtClean="0">
                <a:cs typeface="B Baran" pitchFamily="2" charset="-78"/>
              </a:rPr>
              <a:t>نظامهای ارگانیک و گروههای کلان</a:t>
            </a:r>
          </a:p>
          <a:p>
            <a:pPr lvl="2" algn="just" rtl="1"/>
            <a:r>
              <a:rPr lang="fa-IR" dirty="0" smtClean="0">
                <a:cs typeface="B Baran" pitchFamily="2" charset="-78"/>
              </a:rPr>
              <a:t>سیستمهای ارگانیک در محیطهای در حال تغییر و تحول و سیستمهای مکانیکی برای محیطهای ثابت مفیدند.سیستمهای ارگانیک به سان جانور بی مهره قابلیت تطابق با محیط متغیر را دارد.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نهم: منابع پیچیدگی ساختاری: هسته فنی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سازمانهای حرفه ای</a:t>
            </a:r>
          </a:p>
          <a:p>
            <a:pPr lvl="1" algn="just" rtl="1"/>
            <a:r>
              <a:rPr lang="fa-IR" dirty="0" smtClean="0">
                <a:cs typeface="B Baran" pitchFamily="2" charset="-78"/>
              </a:rPr>
              <a:t>کاملترین و پیچیده ترین ترکیبات سازمانی در برخورد با پیچیدگی و عدم اطمینان بسیار زیاد، سازمانهای حرفه ای مثل دانشگاهها، مراکز تحقیقاتی و درمانگاهها هستند. </a:t>
            </a:r>
          </a:p>
          <a:p>
            <a:pPr lvl="1" algn="just" rtl="1"/>
            <a:r>
              <a:rPr lang="fa-IR" dirty="0" smtClean="0">
                <a:cs typeface="B Baran" pitchFamily="2" charset="-78"/>
              </a:rPr>
              <a:t>سه اصل در رابطه با ویژگیهای ساختار و تکنولوژی می توان به شکل زیر بیان کرد:</a:t>
            </a:r>
          </a:p>
          <a:p>
            <a:pPr lvl="2" algn="just" rtl="1"/>
            <a:r>
              <a:rPr lang="fa-IR" dirty="0" smtClean="0">
                <a:cs typeface="B Baran" pitchFamily="2" charset="-78"/>
              </a:rPr>
              <a:t>پیچیدگی فنی بیشتر  = پیچیدگی ساختاری بیشتر</a:t>
            </a:r>
          </a:p>
          <a:p>
            <a:pPr lvl="2" algn="just" rtl="1"/>
            <a:r>
              <a:rPr lang="fa-IR" dirty="0" smtClean="0">
                <a:cs typeface="B Baran" pitchFamily="2" charset="-78"/>
              </a:rPr>
              <a:t>عدم قطعیت فنی بیشتر = تمرکز و رسمیت کمتر</a:t>
            </a:r>
          </a:p>
          <a:p>
            <a:pPr lvl="2" algn="just" rtl="1"/>
            <a:r>
              <a:rPr lang="fa-IR" dirty="0" smtClean="0">
                <a:cs typeface="B Baran" pitchFamily="2" charset="-78"/>
              </a:rPr>
              <a:t>وابستگی متقابل بیشتر = ساختارهای هماهنگ کاملتر</a:t>
            </a:r>
          </a:p>
          <a:p>
            <a:pPr lvl="1" algn="just" rtl="1"/>
            <a:r>
              <a:rPr lang="fa-IR" dirty="0" smtClean="0">
                <a:cs typeface="B Baran" pitchFamily="2" charset="-78"/>
              </a:rPr>
              <a:t>در اصل اول، پیچیدگی فنی ممکن است باعث پیچیده تر شدن افراد مجری (پیدایش افراد  حرفه ای) شود. در سازمانهای حرفه ای ماهیت کار به گونه ای است که از قبل نمی توان برای آنها برنامه ای تدوین کرد و کارکنان وابستگی زیادی به هم ندارند و در کار خود مستقل و خودگردان هستند و سازمانها مسئولیتهایی را به انها واگذار کرده‌اند.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دهم: </a:t>
            </a:r>
            <a:r>
              <a:rPr lang="fa-IR" sz="2800" dirty="0" smtClean="0">
                <a:solidFill>
                  <a:srgbClr val="FF0000"/>
                </a:solidFill>
                <a:cs typeface="B Jadid" pitchFamily="2" charset="-78"/>
              </a:rPr>
              <a:t>*</a:t>
            </a:r>
            <a:r>
              <a:rPr lang="fa-IR" sz="2800" dirty="0" smtClean="0">
                <a:cs typeface="B Jadid" pitchFamily="2" charset="-78"/>
              </a:rPr>
              <a:t>منابع پیچیدگی ساختاری: بخشهای پیرامونی</a:t>
            </a:r>
            <a:endParaRPr lang="en-US" sz="2800" dirty="0">
              <a:cs typeface="B Jadid" pitchFamily="2" charset="-78"/>
            </a:endParaRPr>
          </a:p>
        </p:txBody>
      </p:sp>
      <p:sp>
        <p:nvSpPr>
          <p:cNvPr id="3" name="Content Placeholder 2"/>
          <p:cNvSpPr>
            <a:spLocks noGrp="1"/>
          </p:cNvSpPr>
          <p:nvPr>
            <p:ph idx="1"/>
          </p:nvPr>
        </p:nvSpPr>
        <p:spPr/>
        <p:txBody>
          <a:bodyPr>
            <a:normAutofit fontScale="92500"/>
          </a:bodyPr>
          <a:lstStyle/>
          <a:p>
            <a:pPr algn="just" rtl="1"/>
            <a:r>
              <a:rPr lang="fa-IR" dirty="0" smtClean="0">
                <a:cs typeface="B Baran" pitchFamily="2" charset="-78"/>
              </a:rPr>
              <a:t>در این فصل دامنه توجه از بخش هسته فنی فراتر می رود و به مولفه های پیرامونی که جنبه های بسیاری از سطوح مدیریتی و نهادی را در بر می گیرد می پردازد.</a:t>
            </a:r>
          </a:p>
          <a:p>
            <a:pPr algn="just" rtl="1"/>
            <a:r>
              <a:rPr lang="fa-IR" dirty="0" smtClean="0">
                <a:cs typeface="B Baran" pitchFamily="2" charset="-78"/>
              </a:rPr>
              <a:t>ارتباط اندازه سازمان با ساختار سازمانی</a:t>
            </a:r>
          </a:p>
          <a:p>
            <a:pPr lvl="1" algn="just" rtl="1"/>
            <a:r>
              <a:rPr lang="fa-IR" dirty="0" smtClean="0">
                <a:cs typeface="B Baran" pitchFamily="2" charset="-78"/>
              </a:rPr>
              <a:t>تعریف و تعیین اندازه: اکثر مطالعات از تعداد کارکنان به عنوان شاخص اندازه سازمان استفاده می کنند.</a:t>
            </a:r>
          </a:p>
          <a:p>
            <a:pPr lvl="1" algn="just" rtl="1"/>
            <a:r>
              <a:rPr lang="fa-IR" dirty="0" smtClean="0">
                <a:cs typeface="B Baran" pitchFamily="2" charset="-78"/>
              </a:rPr>
              <a:t>اندازه و بوروکراسی: اندازه با تعداد مقوله های حرفه ای، تعداد سطوح سلسله مراتب و پراکندگی مکانی سازمان ارتباط مستقیم دارد.</a:t>
            </a:r>
          </a:p>
          <a:p>
            <a:pPr lvl="1" algn="just" rtl="1"/>
            <a:r>
              <a:rPr lang="fa-IR" dirty="0" smtClean="0">
                <a:cs typeface="B Baran" pitchFamily="2" charset="-78"/>
              </a:rPr>
              <a:t>اندازه، رسمیت و تمرکز: گروه آستون همبستگی مثبتی بین اندازه و رسمیت و استانداردسازی گزارش میکند. </a:t>
            </a:r>
          </a:p>
          <a:p>
            <a:pPr lvl="1" algn="just" rtl="1"/>
            <a:r>
              <a:rPr lang="fa-IR" dirty="0" smtClean="0">
                <a:cs typeface="B Baran" pitchFamily="2" charset="-78"/>
              </a:rPr>
              <a:t>مشکلاتی در رابطه با اندازه و ساختار: مطالعات محدود روشن می سازد که ادراک کنونی ما از روابط متقابل بین ویژگیهای ساختاری مختلف سازمانها با اندازه سازمان باید بهبود پیدا کند.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دهم: منابع پیچیدگی ساختاری: بخشهای پیرامونی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تکنولوژی، اندازه و ساختار</a:t>
            </a:r>
          </a:p>
          <a:p>
            <a:pPr lvl="1" algn="just" rtl="1"/>
            <a:r>
              <a:rPr lang="fa-IR" dirty="0" smtClean="0">
                <a:cs typeface="B Baran" pitchFamily="2" charset="-78"/>
              </a:rPr>
              <a:t>متخصصان و ساختار: در فصل نهم به طور مفصل بحث شده است.</a:t>
            </a:r>
          </a:p>
          <a:p>
            <a:pPr lvl="1" algn="just" rtl="1"/>
            <a:r>
              <a:rPr lang="fa-IR" dirty="0" smtClean="0">
                <a:cs typeface="B Baran" pitchFamily="2" charset="-78"/>
              </a:rPr>
              <a:t>تکنولوژی در مقابل اندازه: بحث در مورد مقایسه اهمیت تکنولوژی و اندازه در ساختار</a:t>
            </a:r>
          </a:p>
          <a:p>
            <a:pPr algn="just" rtl="1"/>
            <a:r>
              <a:rPr lang="fa-IR" dirty="0" smtClean="0">
                <a:cs typeface="B Baran" pitchFamily="2" charset="-78"/>
              </a:rPr>
              <a:t>محیط و ساختار</a:t>
            </a:r>
          </a:p>
          <a:p>
            <a:pPr lvl="1" algn="just" rtl="1"/>
            <a:r>
              <a:rPr lang="fa-IR" dirty="0" smtClean="0">
                <a:cs typeface="B Baran" pitchFamily="2" charset="-78"/>
              </a:rPr>
              <a:t>سپرسازی، پل زدن و پیچیدگی ساختار: در فصل هشتم به تفصیل بحث شد.</a:t>
            </a:r>
          </a:p>
          <a:p>
            <a:pPr lvl="1" algn="just" rtl="1"/>
            <a:r>
              <a:rPr lang="fa-IR" dirty="0" smtClean="0">
                <a:cs typeface="B Baran" pitchFamily="2" charset="-78"/>
              </a:rPr>
              <a:t>ترسیم پیچیدگی محیطی: پیچیدگی روزافزون محیط وظیفه با پیچیدگی ساختاری زیاد –تخصص بیشتر- بخشی از سازمان تطبیق می یابد.</a:t>
            </a:r>
          </a:p>
          <a:p>
            <a:pPr algn="just" rtl="1"/>
            <a:r>
              <a:rPr lang="fa-IR" dirty="0" smtClean="0">
                <a:cs typeface="B Baran" pitchFamily="2" charset="-78"/>
              </a:rPr>
              <a:t>پیوند دادن ساختارهای هسته و پیرامونی</a:t>
            </a:r>
          </a:p>
          <a:p>
            <a:pPr lvl="1" algn="just" rtl="1">
              <a:buNone/>
            </a:pPr>
            <a:endParaRPr lang="en-US" dirty="0">
              <a:cs typeface="B Baran"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مسائل موجود در مفهوم سازی اهداف سازمانی</a:t>
            </a:r>
          </a:p>
          <a:p>
            <a:pPr lvl="1" algn="just" rtl="1"/>
            <a:r>
              <a:rPr lang="fa-IR" dirty="0" smtClean="0">
                <a:cs typeface="B Baran" pitchFamily="2" charset="-78"/>
              </a:rPr>
              <a:t>استفاده های متنوع از هدفها</a:t>
            </a:r>
          </a:p>
          <a:p>
            <a:pPr lvl="2" algn="just" rtl="1"/>
            <a:r>
              <a:rPr lang="fa-IR" dirty="0" smtClean="0">
                <a:cs typeface="B Baran" pitchFamily="2" charset="-78"/>
              </a:rPr>
              <a:t>مفهوم اهداف سازمانی یکی از بی ثبات ترین و فریبنده ترین مفاهیمی است که تحلیلگران سازمانی به کار برده اند. </a:t>
            </a:r>
          </a:p>
          <a:p>
            <a:pPr lvl="2" algn="just" rtl="1"/>
            <a:r>
              <a:rPr lang="fa-IR" dirty="0" smtClean="0">
                <a:cs typeface="B Baran" pitchFamily="2" charset="-78"/>
              </a:rPr>
              <a:t>تحلیلگران سیستم عقلایی تاکید دارند که هدفها ملاکهایی برای ایجاد گزینه ها و انتخاب راه اقدام از بین آنها فراهم می آورند.</a:t>
            </a:r>
          </a:p>
          <a:p>
            <a:pPr lvl="2" algn="just" rtl="1"/>
            <a:r>
              <a:rPr lang="fa-IR" dirty="0" smtClean="0">
                <a:cs typeface="B Baran" pitchFamily="2" charset="-78"/>
              </a:rPr>
              <a:t>تحلیلگران سیستم طبیعی بر هدفها به عنوان یک منبع تعیین هویت و انگیزش افراد ذیربط تاکید دارند.</a:t>
            </a:r>
          </a:p>
          <a:p>
            <a:pPr lvl="2" algn="just" rtl="1"/>
            <a:r>
              <a:rPr lang="fa-IR" dirty="0" smtClean="0">
                <a:cs typeface="B Baran" pitchFamily="2" charset="-78"/>
              </a:rPr>
              <a:t>تحلیلگران نهادی بر کارکردهای نمادین اهداف تاکید می کنند.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معرفي کتاب – سير تحول</a:t>
            </a:r>
            <a:endParaRPr lang="en-US" dirty="0">
              <a:cs typeface="B Jadid" pitchFamily="2" charset="-78"/>
            </a:endParaRPr>
          </a:p>
        </p:txBody>
      </p:sp>
      <p:sp>
        <p:nvSpPr>
          <p:cNvPr id="3" name="Content Placeholder 2"/>
          <p:cNvSpPr>
            <a:spLocks noGrp="1"/>
          </p:cNvSpPr>
          <p:nvPr>
            <p:ph idx="1"/>
          </p:nvPr>
        </p:nvSpPr>
        <p:spPr/>
        <p:txBody>
          <a:bodyPr/>
          <a:lstStyle/>
          <a:p>
            <a:pPr algn="r" rtl="1"/>
            <a:r>
              <a:rPr lang="fa-IR" dirty="0" smtClean="0">
                <a:cs typeface="B Homa" pitchFamily="2" charset="-78"/>
              </a:rPr>
              <a:t>چاپ اول: 1981</a:t>
            </a:r>
          </a:p>
          <a:p>
            <a:pPr algn="r" rtl="1"/>
            <a:r>
              <a:rPr lang="fa-IR" dirty="0" smtClean="0">
                <a:cs typeface="B Homa" pitchFamily="2" charset="-78"/>
              </a:rPr>
              <a:t>چاپ دوم: 1987</a:t>
            </a:r>
          </a:p>
          <a:p>
            <a:pPr algn="r" rtl="1"/>
            <a:r>
              <a:rPr lang="fa-IR" dirty="0" smtClean="0">
                <a:cs typeface="B Homa" pitchFamily="2" charset="-78"/>
              </a:rPr>
              <a:t>چاپ سوم: 1992</a:t>
            </a:r>
          </a:p>
          <a:p>
            <a:pPr algn="r" rtl="1"/>
            <a:r>
              <a:rPr lang="fa-IR" dirty="0" smtClean="0">
                <a:cs typeface="B Homa" pitchFamily="2" charset="-78"/>
              </a:rPr>
              <a:t>چاپ چهارم: 1998</a:t>
            </a:r>
          </a:p>
          <a:p>
            <a:pPr algn="r" rtl="1"/>
            <a:r>
              <a:rPr lang="fa-IR" dirty="0" smtClean="0">
                <a:cs typeface="B Homa" pitchFamily="2" charset="-78"/>
              </a:rPr>
              <a:t>چاپ پنجم: 2003</a:t>
            </a:r>
          </a:p>
          <a:p>
            <a:pPr algn="r" rtl="1"/>
            <a:r>
              <a:rPr lang="fa-IR" dirty="0" smtClean="0">
                <a:cs typeface="B Homa" pitchFamily="2" charset="-78"/>
              </a:rPr>
              <a:t>نسخه استفاده شده در ترجمه در دسترس</a:t>
            </a:r>
            <a:endParaRPr lang="en-US" dirty="0" smtClean="0">
              <a:cs typeface="B Homa" pitchFamily="2" charset="-78"/>
            </a:endParaRPr>
          </a:p>
          <a:p>
            <a:pPr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اهداف و استراتژیها:</a:t>
            </a:r>
          </a:p>
          <a:p>
            <a:pPr lvl="1" algn="just" rtl="1"/>
            <a:r>
              <a:rPr lang="fa-IR" dirty="0" smtClean="0">
                <a:cs typeface="B Baran" pitchFamily="2" charset="-78"/>
              </a:rPr>
              <a:t>بسیاری از تحلیلگران سازمانی مفهوم استراتژی را بر مفهوم هدف ترجیح می دهند. چندلر استراتژی را به عنوان ”تعیین اهداف و مقاصد بازدهی اساسی درازمدت یک موسسه و پذیرش اقدامات و تخصیص منابع لازم جهت تحقق این اهداف“ تعریف می کند.</a:t>
            </a:r>
          </a:p>
          <a:p>
            <a:pPr lvl="1" algn="just" rtl="1"/>
            <a:r>
              <a:rPr lang="fa-IR" dirty="0" smtClean="0">
                <a:cs typeface="B Baran" pitchFamily="2" charset="-78"/>
              </a:rPr>
              <a:t>به طور کلی می توان استراتژی ها را به عنوان زیر مجموعه ای بسیار مهم از اهداف سازمانی مورد نظر قرار داد.</a:t>
            </a:r>
          </a:p>
          <a:p>
            <a:pPr algn="just" rtl="1"/>
            <a:r>
              <a:rPr lang="fa-IR" dirty="0" smtClean="0">
                <a:cs typeface="B Baran" pitchFamily="2" charset="-78"/>
              </a:rPr>
              <a:t>اهداف فردی و سازمانی: </a:t>
            </a:r>
          </a:p>
          <a:p>
            <a:pPr lvl="1" algn="just" rtl="1"/>
            <a:r>
              <a:rPr lang="fa-IR" dirty="0" smtClean="0">
                <a:cs typeface="B Baran" pitchFamily="2" charset="-78"/>
              </a:rPr>
              <a:t>در اکثر سازمانها اهدافی که اعضا رفتارشان را با آنها وفق داده و جهت می دهند با اهدافی که آنها را برای عضویت سازمانی بر می انگیزد متفاوت است.</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ائتلاف غالب</a:t>
            </a:r>
          </a:p>
          <a:p>
            <a:pPr lvl="1" algn="just" rtl="1"/>
            <a:r>
              <a:rPr lang="fa-IR" dirty="0" smtClean="0">
                <a:cs typeface="B Baran" pitchFamily="2" charset="-78"/>
              </a:rPr>
              <a:t>سازمانها ترکیبی از ائتلافها (گروههای اشخاص که علایق مشخصی را دنبال می کنند) است.</a:t>
            </a:r>
          </a:p>
          <a:p>
            <a:pPr lvl="1" algn="just" rtl="1"/>
            <a:r>
              <a:rPr lang="fa-IR" dirty="0" smtClean="0">
                <a:cs typeface="B Baran" pitchFamily="2" charset="-78"/>
              </a:rPr>
              <a:t>هر گروه در تلاش است که اهداف خود را بر سیستم تحمیل کند.</a:t>
            </a:r>
          </a:p>
          <a:p>
            <a:pPr lvl="1" algn="just" rtl="1"/>
            <a:r>
              <a:rPr lang="fa-IR" dirty="0" smtClean="0">
                <a:cs typeface="B Baran" pitchFamily="2" charset="-78"/>
              </a:rPr>
              <a:t>هیچ گروه معینی قادر به تعیین کامل اهداف سازمانی نیست.</a:t>
            </a:r>
          </a:p>
          <a:p>
            <a:pPr lvl="1" algn="just" rtl="1"/>
            <a:r>
              <a:rPr lang="fa-IR" dirty="0" smtClean="0">
                <a:cs typeface="B Baran" pitchFamily="2" charset="-78"/>
              </a:rPr>
              <a:t>گروهها با یکدیگر مذاکره و ائتلاف می کنند تا بتوانند به تعریف اهداف سازمان به صورت جامعتری دست یابند.</a:t>
            </a:r>
          </a:p>
          <a:p>
            <a:pPr lvl="1" algn="just" rtl="1"/>
            <a:r>
              <a:rPr lang="fa-IR" dirty="0" smtClean="0">
                <a:cs typeface="B Baran" pitchFamily="2" charset="-78"/>
              </a:rPr>
              <a:t>همگی این گروهها، عضو ائتلاف غالب تعریف می شوند.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سیستمهای کنترل</a:t>
            </a:r>
          </a:p>
          <a:p>
            <a:pPr lvl="1" algn="just" rtl="1"/>
            <a:r>
              <a:rPr lang="fa-IR" dirty="0" smtClean="0">
                <a:cs typeface="B Baran" pitchFamily="2" charset="-78"/>
              </a:rPr>
              <a:t>قدرت</a:t>
            </a:r>
          </a:p>
          <a:p>
            <a:pPr lvl="2" algn="just" rtl="1"/>
            <a:r>
              <a:rPr lang="fa-IR" dirty="0" smtClean="0">
                <a:cs typeface="B Baran" pitchFamily="2" charset="-78"/>
              </a:rPr>
              <a:t>قدرت در گروههای غیر رسمی</a:t>
            </a:r>
          </a:p>
          <a:p>
            <a:pPr lvl="2" algn="just" rtl="1"/>
            <a:r>
              <a:rPr lang="fa-IR" dirty="0" smtClean="0">
                <a:cs typeface="B Baran" pitchFamily="2" charset="-78"/>
              </a:rPr>
              <a:t>قدرت در ساختار رسمی</a:t>
            </a:r>
          </a:p>
          <a:p>
            <a:pPr lvl="1" algn="just" rtl="1"/>
            <a:r>
              <a:rPr lang="fa-IR" dirty="0" smtClean="0">
                <a:cs typeface="B Baran" pitchFamily="2" charset="-78"/>
              </a:rPr>
              <a:t>مشروعیت</a:t>
            </a:r>
          </a:p>
          <a:p>
            <a:pPr lvl="2" algn="just" rtl="1"/>
            <a:r>
              <a:rPr lang="fa-IR" dirty="0" smtClean="0">
                <a:cs typeface="B Baran" pitchFamily="2" charset="-78"/>
              </a:rPr>
              <a:t>قدرت تایید شده</a:t>
            </a:r>
          </a:p>
          <a:p>
            <a:pPr lvl="2" algn="just" rtl="1"/>
            <a:r>
              <a:rPr lang="fa-IR" dirty="0" smtClean="0">
                <a:cs typeface="B Baran" pitchFamily="2" charset="-78"/>
              </a:rPr>
              <a:t>مشروعیت مصوب</a:t>
            </a:r>
          </a:p>
          <a:p>
            <a:pPr lvl="1" algn="just" rtl="1"/>
            <a:r>
              <a:rPr lang="fa-IR" dirty="0" smtClean="0">
                <a:cs typeface="B Baran" pitchFamily="2" charset="-78"/>
              </a:rPr>
              <a:t>کنترل ساختاری</a:t>
            </a:r>
          </a:p>
          <a:p>
            <a:pPr lvl="1" algn="just" rtl="1"/>
            <a:r>
              <a:rPr lang="fa-IR" dirty="0" smtClean="0">
                <a:cs typeface="B Baran" pitchFamily="2" charset="-78"/>
              </a:rPr>
              <a:t>فرهنگ</a:t>
            </a:r>
          </a:p>
          <a:p>
            <a:pPr lvl="1" algn="just" rtl="1"/>
            <a:r>
              <a:rPr lang="fa-IR" dirty="0" smtClean="0">
                <a:cs typeface="B Baran" pitchFamily="2" charset="-78"/>
              </a:rPr>
              <a:t>سازمانهای مدرن و پست مدرن</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سیستمهای کنترل</a:t>
            </a:r>
          </a:p>
          <a:p>
            <a:pPr lvl="1" algn="just" rtl="1"/>
            <a:r>
              <a:rPr lang="fa-IR" dirty="0" smtClean="0">
                <a:cs typeface="B Baran" pitchFamily="2" charset="-78"/>
              </a:rPr>
              <a:t>فهرست مفاهیم زیر همگی تجلی خاص کنترل و یا ابزارهای کنترل در سازمان هستند:</a:t>
            </a:r>
          </a:p>
          <a:p>
            <a:pPr lvl="1" algn="just" rtl="1"/>
            <a:r>
              <a:rPr lang="fa-IR" dirty="0" smtClean="0">
                <a:cs typeface="B Baran" pitchFamily="2" charset="-78"/>
              </a:rPr>
              <a:t>اداره امور، صلاحیت، خودکارسازی مرزها، بوروکراتیزه کردن، تمرکز، مقاطعه، هماهنگی، مبانی تصمیم گیری، دیسیپلین، ارزیابی، رسمیت، سلسله مراتب، مشوقها، ادغام، درونی سازی، برنامه های عملکرد، قدرت، رویه ها، یکسان سازی، مقررات، مصوبات، اجتماعی کردن، سرپرستی</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قدرت: قدرت برای کنترل یا نفوذ در دیگری، در چیزهایی نهفته است که او برای آنها ارزش قائل است (امرسون)</a:t>
            </a:r>
          </a:p>
          <a:p>
            <a:pPr lvl="1" algn="just" rtl="1"/>
            <a:r>
              <a:rPr lang="fa-IR" dirty="0" smtClean="0">
                <a:cs typeface="B Baran" pitchFamily="2" charset="-78"/>
              </a:rPr>
              <a:t>قدرت در گروههای غیر رسمی بر ویژگیهای فردی افراد مبتنی است. تفاوت فردی به مثابه منابع عمل می کند و موجب سود بعضیها و ضرر بعضی دیگر می شود.</a:t>
            </a:r>
          </a:p>
          <a:p>
            <a:pPr lvl="1" algn="just" rtl="1"/>
            <a:r>
              <a:rPr lang="fa-IR" dirty="0" smtClean="0">
                <a:cs typeface="B Baran" pitchFamily="2" charset="-78"/>
              </a:rPr>
              <a:t>قدرت در گروههای رسمی: بخشی از قدرت در سازمانهای رسمی ناشی از طراحی سازمان است. سلسله مراتب سازمان رسمی مبین مراتب قدرت در سازمان است.</a:t>
            </a:r>
          </a:p>
          <a:p>
            <a:pPr lvl="1" algn="just" rtl="1"/>
            <a:r>
              <a:rPr lang="fa-IR" dirty="0" smtClean="0">
                <a:cs typeface="B Baran" pitchFamily="2" charset="-78"/>
              </a:rPr>
              <a:t>نظریه پردازان عقلایی، اعتقاد دارند که ساختارهای قدرت باید به روشی طراحی شوند که قدرت مصوب با مسئولیتها برابر باشد</a:t>
            </a:r>
          </a:p>
          <a:p>
            <a:pPr lvl="1" algn="just" rtl="1"/>
            <a:r>
              <a:rPr lang="fa-IR" dirty="0" smtClean="0">
                <a:cs typeface="B Baran" pitchFamily="2" charset="-78"/>
              </a:rPr>
              <a:t>دیدگاه طبیعی اصرار می کند که هیچ سازمانی در کنترل کامل همه منابع قدرتش هیچگاه موفق نمی شود.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مشروعیت:</a:t>
            </a:r>
          </a:p>
          <a:p>
            <a:pPr lvl="1" algn="just" rtl="1"/>
            <a:r>
              <a:rPr lang="fa-IR" dirty="0" smtClean="0">
                <a:cs typeface="B Baran" pitchFamily="2" charset="-78"/>
              </a:rPr>
              <a:t>اکثر دانشمندان علوم اجتماعی اختیار را به عنوان قدرت مشروع تعریف می کنند. مشروعیت ویژه یک موقعیت یا رفتار است که به وسیله مجموعه ای از هنجارهای اجتماعی به عنوان درست یا مناسب تعریف می شود.</a:t>
            </a:r>
          </a:p>
          <a:p>
            <a:pPr lvl="1" algn="just" rtl="1"/>
            <a:r>
              <a:rPr lang="fa-IR" dirty="0" smtClean="0">
                <a:cs typeface="B Baran" pitchFamily="2" charset="-78"/>
              </a:rPr>
              <a:t>قدرت مشروع بیان:</a:t>
            </a:r>
          </a:p>
          <a:p>
            <a:pPr lvl="2" algn="just" rtl="1"/>
            <a:r>
              <a:rPr lang="fa-IR" dirty="0" smtClean="0">
                <a:cs typeface="B Baran" pitchFamily="2" charset="-78"/>
              </a:rPr>
              <a:t>مجموعه ای از افراد یا مشاغل پیوند یافته به وسیله روابط قدرت </a:t>
            </a:r>
          </a:p>
          <a:p>
            <a:pPr lvl="2" algn="just" rtl="1"/>
            <a:r>
              <a:rPr lang="fa-IR" dirty="0" smtClean="0">
                <a:cs typeface="B Baran" pitchFamily="2" charset="-78"/>
              </a:rPr>
              <a:t>مجموعه ای از هنجارها یا قوانین حاکم بر توزیع و اعمال قدرت و پاسخ به آن است.</a:t>
            </a:r>
          </a:p>
          <a:p>
            <a:pPr lvl="1" algn="just" rtl="1"/>
            <a:r>
              <a:rPr lang="fa-IR" dirty="0" smtClean="0">
                <a:cs typeface="B Baran" pitchFamily="2" charset="-78"/>
              </a:rPr>
              <a:t>دو نوع قدرت مشروع:</a:t>
            </a:r>
          </a:p>
          <a:p>
            <a:pPr lvl="2" algn="just" rtl="1"/>
            <a:r>
              <a:rPr lang="fa-IR" dirty="0" smtClean="0">
                <a:cs typeface="B Baran" pitchFamily="2" charset="-78"/>
              </a:rPr>
              <a:t>قدرت ناشی از پذیرش اعضا</a:t>
            </a:r>
          </a:p>
          <a:p>
            <a:pPr lvl="2" algn="just" rtl="1"/>
            <a:r>
              <a:rPr lang="fa-IR" dirty="0" smtClean="0">
                <a:cs typeface="B Baran" pitchFamily="2" charset="-78"/>
              </a:rPr>
              <a:t>قدرت تفویض شده به وسیله سازمان</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کنترل ساختاری:</a:t>
            </a:r>
          </a:p>
          <a:p>
            <a:pPr lvl="1" algn="just" rtl="1"/>
            <a:r>
              <a:rPr lang="fa-IR" dirty="0" smtClean="0">
                <a:cs typeface="B Baran" pitchFamily="2" charset="-78"/>
              </a:rPr>
              <a:t>ساختارهای کنترل فنی و بوروکرات مصادیقی از کنترل ساختاری هستند. تفاوتهای قدرت در تهریف روابط بین مشاغل نهفته است</a:t>
            </a:r>
          </a:p>
          <a:p>
            <a:pPr algn="just" rtl="1"/>
            <a:r>
              <a:rPr lang="fa-IR" dirty="0" smtClean="0">
                <a:cs typeface="B Baran" pitchFamily="2" charset="-78"/>
              </a:rPr>
              <a:t>فرهنگ:</a:t>
            </a:r>
          </a:p>
          <a:p>
            <a:pPr lvl="1" algn="just" rtl="1"/>
            <a:r>
              <a:rPr lang="fa-IR" dirty="0" smtClean="0">
                <a:cs typeface="B Baran" pitchFamily="2" charset="-78"/>
              </a:rPr>
              <a:t>تحلیلگرانی که فرهنگ را به عنوان متغیر (که ممکن است بر سازمان اثر بگذارد) مورد توجه قرار می دهند دیدگاه عملگرا را پذیرفته و بر کمکهایی که عناصر فرهنگی به همشکل سازی و کنترل سازمانی می کند تمرکز دارند.</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فصل یازدهم: اهداف، قدرت و کنترل</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سازمانهای دورانهای مدرن و پست مدرن</a:t>
            </a:r>
          </a:p>
          <a:p>
            <a:pPr lvl="1" algn="just" rtl="1"/>
            <a:r>
              <a:rPr lang="fa-IR" dirty="0" smtClean="0">
                <a:cs typeface="B Baran" pitchFamily="2" charset="-78"/>
              </a:rPr>
              <a:t>ذهنیت مدرن سعی در تحمیل نظم به بی نظمیها دارد تا تضادها را متوقف یا حل کند و منافع و موضوعات رقیب را منسجم کرده و بتواند به یک بینش واحد و هماهنگی نایل آید تا تصمیمات را با آن راهنمایی کند.همچنین به مجموعه ای از مبانی سازگار نایل شود تا منش مشارکت کنندگان را هدایت کند.</a:t>
            </a:r>
          </a:p>
          <a:p>
            <a:pPr lvl="1" algn="just" rtl="1"/>
            <a:r>
              <a:rPr lang="fa-IR" dirty="0" smtClean="0">
                <a:cs typeface="B Baran" pitchFamily="2" charset="-78"/>
              </a:rPr>
              <a:t>بینش پست مدرن بر تنوع و گوناگونی عناصری که سازمان را شکل می دهند تاکید می کند. اگر هم شکلی موجود باشد به علت متوقف شدن گوناگونیهاست و اگر سازگاری مسلط باشد بدین سبب است که به طور اختیاری اعمال شده است.</a:t>
            </a:r>
            <a:endParaRPr lang="en-US" dirty="0" smtClean="0">
              <a:cs typeface="B Baran" pitchFamily="2" charset="-78"/>
            </a:endParaRPr>
          </a:p>
          <a:p>
            <a:pPr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بخش چهارم:</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آسیبهای اجتماعی مربوط به سازمان در دو دسته کلی قابل دسته بندی هستند.</a:t>
            </a:r>
          </a:p>
          <a:p>
            <a:pPr algn="just" rtl="1"/>
            <a:r>
              <a:rPr lang="fa-IR" dirty="0" smtClean="0">
                <a:cs typeface="B Baran" pitchFamily="2" charset="-78"/>
              </a:rPr>
              <a:t>مشکلات درونی سازمانها (مشکلاتی که افراد درون سازمان دارند)</a:t>
            </a:r>
          </a:p>
          <a:p>
            <a:pPr algn="just" rtl="1"/>
            <a:r>
              <a:rPr lang="fa-IR" dirty="0" smtClean="0">
                <a:cs typeface="B Baran" pitchFamily="2" charset="-78"/>
              </a:rPr>
              <a:t>مشکلات سازمان با جامعه (مشکلاتی که افراد بیرون سازمان دارند)</a:t>
            </a:r>
          </a:p>
          <a:p>
            <a:pPr algn="just" rtl="1"/>
            <a:r>
              <a:rPr lang="fa-IR" dirty="0" smtClean="0">
                <a:cs typeface="B Baran" pitchFamily="2" charset="-78"/>
              </a:rPr>
              <a:t>مشکلات درونی سازمانها</a:t>
            </a:r>
          </a:p>
          <a:p>
            <a:pPr lvl="1" algn="just" rtl="1"/>
            <a:r>
              <a:rPr lang="fa-IR" dirty="0" smtClean="0">
                <a:cs typeface="B Baran" pitchFamily="2" charset="-78"/>
              </a:rPr>
              <a:t>از خودبیگانگی</a:t>
            </a:r>
          </a:p>
          <a:p>
            <a:pPr lvl="1" algn="just" rtl="1"/>
            <a:r>
              <a:rPr lang="fa-IR" dirty="0" smtClean="0">
                <a:cs typeface="B Baran" pitchFamily="2" charset="-78"/>
              </a:rPr>
              <a:t>تبعیض</a:t>
            </a:r>
          </a:p>
          <a:p>
            <a:pPr lvl="1" algn="just" rtl="1"/>
            <a:r>
              <a:rPr lang="fa-IR" dirty="0" smtClean="0">
                <a:cs typeface="B Baran" pitchFamily="2" charset="-78"/>
              </a:rPr>
              <a:t>سازش بی اندازه</a:t>
            </a:r>
          </a:p>
          <a:p>
            <a:pPr algn="just" rtl="1"/>
            <a:r>
              <a:rPr lang="fa-IR" dirty="0" smtClean="0">
                <a:cs typeface="B Baran" pitchFamily="2" charset="-78"/>
              </a:rPr>
              <a:t>مشکلات عمومی</a:t>
            </a:r>
          </a:p>
          <a:p>
            <a:pPr lvl="1" algn="just" rtl="1"/>
            <a:r>
              <a:rPr lang="fa-IR" dirty="0" smtClean="0">
                <a:cs typeface="B Baran" pitchFamily="2" charset="-78"/>
              </a:rPr>
              <a:t>عدم پاسخگویی</a:t>
            </a:r>
          </a:p>
          <a:p>
            <a:pPr lvl="1" algn="just" rtl="1"/>
            <a:r>
              <a:rPr lang="fa-IR" dirty="0" smtClean="0">
                <a:cs typeface="B Baran" pitchFamily="2" charset="-78"/>
              </a:rPr>
              <a:t>ناکارآمدی</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از خود بیگانگی</a:t>
            </a:r>
          </a:p>
          <a:p>
            <a:pPr lvl="1" algn="just" rtl="1"/>
            <a:r>
              <a:rPr lang="fa-IR" dirty="0" smtClean="0">
                <a:cs typeface="B Baran" pitchFamily="2" charset="-78"/>
              </a:rPr>
              <a:t>اعتقاد مارکس در قدرت گرفتن محصول در مقابل نیروی کار و بیگانه شدن کارگران از فرایند تولید</a:t>
            </a:r>
          </a:p>
          <a:p>
            <a:pPr lvl="1" algn="just" rtl="1"/>
            <a:r>
              <a:rPr lang="fa-IR" dirty="0" smtClean="0">
                <a:cs typeface="B Baran" pitchFamily="2" charset="-78"/>
              </a:rPr>
              <a:t>انواع خودبیگانگی از منظر سی من:</a:t>
            </a:r>
          </a:p>
          <a:p>
            <a:pPr lvl="2" algn="just" rtl="1"/>
            <a:r>
              <a:rPr lang="fa-IR" dirty="0" smtClean="0">
                <a:cs typeface="B Baran" pitchFamily="2" charset="-78"/>
              </a:rPr>
              <a:t>ضعف قدرت: یعنی احساس کنترل بسیار ناچیز بر رویدادها</a:t>
            </a:r>
          </a:p>
          <a:p>
            <a:pPr lvl="2" algn="just" rtl="1"/>
            <a:r>
              <a:rPr lang="fa-IR" dirty="0" smtClean="0">
                <a:cs typeface="B Baran" pitchFamily="2" charset="-78"/>
              </a:rPr>
              <a:t>بی معنایی: احساس غیرقابل درک بودن در امور فردی و اجتماعی</a:t>
            </a:r>
          </a:p>
          <a:p>
            <a:pPr lvl="2" algn="just" rtl="1"/>
            <a:r>
              <a:rPr lang="fa-IR" dirty="0" smtClean="0">
                <a:cs typeface="B Baran" pitchFamily="2" charset="-78"/>
              </a:rPr>
              <a:t>بی معیاری: به کار بردن ابزار نامقبول اجتماعی برای تحقق هدفها</a:t>
            </a:r>
            <a:endParaRPr lang="fa-IR" dirty="0" smtClean="0">
              <a:solidFill>
                <a:srgbClr val="FF0000"/>
              </a:solidFill>
              <a:cs typeface="B Baran" pitchFamily="2" charset="-78"/>
            </a:endParaRPr>
          </a:p>
          <a:p>
            <a:pPr lvl="2" algn="just" rtl="1"/>
            <a:r>
              <a:rPr lang="fa-IR" dirty="0" smtClean="0">
                <a:cs typeface="B Baran" pitchFamily="2" charset="-78"/>
              </a:rPr>
              <a:t>بیگانگی فرهنگی: طرد ارزشها و استانداردهای عامه پسند</a:t>
            </a:r>
          </a:p>
          <a:p>
            <a:pPr lvl="2" algn="just" rtl="1"/>
            <a:r>
              <a:rPr lang="fa-IR" dirty="0" smtClean="0">
                <a:cs typeface="B Baran" pitchFamily="2" charset="-78"/>
              </a:rPr>
              <a:t>از خود بیگانگی: پرداختن به فعالیتهایی که پاداش ذاتی برای فرد ندارد</a:t>
            </a:r>
          </a:p>
          <a:p>
            <a:pPr lvl="2" algn="just" rtl="1"/>
            <a:r>
              <a:rPr lang="fa-IR" dirty="0" smtClean="0">
                <a:cs typeface="B Baran" pitchFamily="2" charset="-78"/>
              </a:rPr>
              <a:t>انزوای اجتماعی: احساس طرد شدن یا نفی شدن</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Jadid" pitchFamily="2" charset="-78"/>
              </a:rPr>
              <a:t>معرفي کتاب – آخرين تغييرات</a:t>
            </a:r>
            <a:endParaRPr lang="en-US" dirty="0">
              <a:cs typeface="B Jadid" pitchFamily="2" charset="-78"/>
            </a:endParaRPr>
          </a:p>
        </p:txBody>
      </p:sp>
      <p:sp>
        <p:nvSpPr>
          <p:cNvPr id="3" name="Content Placeholder 2"/>
          <p:cNvSpPr>
            <a:spLocks noGrp="1"/>
          </p:cNvSpPr>
          <p:nvPr>
            <p:ph idx="1"/>
          </p:nvPr>
        </p:nvSpPr>
        <p:spPr/>
        <p:txBody>
          <a:bodyPr>
            <a:normAutofit lnSpcReduction="10000"/>
          </a:bodyPr>
          <a:lstStyle/>
          <a:p>
            <a:pPr algn="l"/>
            <a:r>
              <a:rPr lang="en-US" dirty="0" smtClean="0"/>
              <a:t>ENDURING FORMAT: CHANGING CONTENT</a:t>
            </a:r>
          </a:p>
          <a:p>
            <a:pPr algn="l"/>
            <a:r>
              <a:rPr lang="en-US" b="1" dirty="0" smtClean="0"/>
              <a:t>Changes in Organizations</a:t>
            </a:r>
            <a:endParaRPr lang="fa-IR" b="1" dirty="0" smtClean="0"/>
          </a:p>
          <a:p>
            <a:pPr algn="r" rtl="1"/>
            <a:r>
              <a:rPr lang="fa-IR" dirty="0" smtClean="0">
                <a:cs typeface="B Homa" pitchFamily="2" charset="-78"/>
              </a:rPr>
              <a:t>تغيير در شکل و مدل سازمانها</a:t>
            </a:r>
          </a:p>
          <a:p>
            <a:pPr algn="r" rtl="1"/>
            <a:r>
              <a:rPr lang="fa-IR" dirty="0" smtClean="0">
                <a:cs typeface="B Homa" pitchFamily="2" charset="-78"/>
              </a:rPr>
              <a:t>تغيير در استراتژيها</a:t>
            </a:r>
          </a:p>
          <a:p>
            <a:pPr algn="r" rtl="1"/>
            <a:r>
              <a:rPr lang="fa-IR" dirty="0" smtClean="0">
                <a:cs typeface="B Homa" pitchFamily="2" charset="-78"/>
              </a:rPr>
              <a:t>تغييرات بر ساختار سازمانها </a:t>
            </a:r>
          </a:p>
          <a:p>
            <a:r>
              <a:rPr lang="en-US" b="1" dirty="0" smtClean="0"/>
              <a:t>Changes in Organizational Scholarship</a:t>
            </a:r>
            <a:endParaRPr lang="fa-IR" b="1" dirty="0" smtClean="0"/>
          </a:p>
          <a:p>
            <a:pPr algn="r" rtl="1"/>
            <a:r>
              <a:rPr lang="fa-IR" dirty="0" smtClean="0">
                <a:cs typeface="B Homa" pitchFamily="2" charset="-78"/>
              </a:rPr>
              <a:t>تغيير در تخصص پژوهشگران سازماني</a:t>
            </a:r>
          </a:p>
          <a:p>
            <a:pPr algn="r" rtl="1"/>
            <a:r>
              <a:rPr lang="fa-IR" dirty="0" smtClean="0">
                <a:cs typeface="B Homa" pitchFamily="2" charset="-78"/>
              </a:rPr>
              <a:t>توزيع دانش در دانشگاهها و مراکز حرفه اي متعدد و متنوع</a:t>
            </a:r>
          </a:p>
          <a:p>
            <a:pPr algn="r" rtl="1"/>
            <a:r>
              <a:rPr lang="fa-IR" dirty="0" smtClean="0">
                <a:cs typeface="B Homa" pitchFamily="2" charset="-78"/>
              </a:rPr>
              <a:t>تغيير در مقياس دانش</a:t>
            </a:r>
          </a:p>
          <a:p>
            <a:pPr algn="r" rtl="1"/>
            <a:r>
              <a:rPr lang="fa-IR" dirty="0" smtClean="0">
                <a:cs typeface="B Homa" pitchFamily="2" charset="-78"/>
              </a:rPr>
              <a:t>تغيير در مفهوم دانش</a:t>
            </a:r>
          </a:p>
          <a:p>
            <a:pPr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تبعیض:</a:t>
            </a:r>
          </a:p>
          <a:p>
            <a:pPr lvl="1" algn="just" rtl="1"/>
            <a:r>
              <a:rPr lang="fa-IR" dirty="0" smtClean="0">
                <a:cs typeface="B Baran" pitchFamily="2" charset="-78"/>
              </a:rPr>
              <a:t>سازمانهای رسمی باید با کارکنان رفتار منصفانه ای داشته باشند. یعنی شاخصهای یکسان و عام برای استخدام، ارتقاء و پرداخت اعمال شود و پیشرفت به عنوان اساس توزیع پاداش به جای استناد به اسناد و ارتباطات را بگیرد.</a:t>
            </a:r>
          </a:p>
          <a:p>
            <a:pPr lvl="1" algn="just" rtl="1"/>
            <a:r>
              <a:rPr lang="fa-IR" dirty="0" smtClean="0">
                <a:cs typeface="B Baran" pitchFamily="2" charset="-78"/>
              </a:rPr>
              <a:t>تبعیض جنسیتی و تبعیض نژادی علیرغم پیشرفتهای جامعه مدرن امروز، از تبعیضهای عمده سازمانهای امروزی هستند.</a:t>
            </a:r>
          </a:p>
          <a:p>
            <a:pPr lvl="1" algn="just" rtl="1"/>
            <a:r>
              <a:rPr lang="fa-IR" dirty="0" smtClean="0">
                <a:cs typeface="B Baran" pitchFamily="2" charset="-78"/>
              </a:rPr>
              <a:t>در دو دهه اخیر تبعیض از نوع دیگری در سازمانها به وجود آمده است. کوچکتر کردن اندازه بسیاری از سازمانها، جایگاههای شغلی دائمی و دارای تضمین شغلی در سازمانها را حذف و به طور فزاینده ای استفاده از کارکنان نیمه وقت، موقتی و با مزد کم را جانشین کرده است.</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سازش بی اندازه:</a:t>
            </a:r>
          </a:p>
          <a:p>
            <a:pPr lvl="1" algn="just" rtl="1"/>
            <a:r>
              <a:rPr lang="fa-IR" dirty="0" smtClean="0">
                <a:cs typeface="B Baran" pitchFamily="2" charset="-78"/>
              </a:rPr>
              <a:t>نتایج حاصل از دو بررسی وسیع نشان می دهد که مشارکت در سازمان باعث ترغیب انعطاف پذیری، جابجایی هدف و پذیرش افکار جدید می شود. </a:t>
            </a:r>
          </a:p>
          <a:p>
            <a:pPr lvl="1" algn="just" rtl="1"/>
            <a:r>
              <a:rPr lang="fa-IR" dirty="0" smtClean="0">
                <a:cs typeface="B Baran" pitchFamily="2" charset="-78"/>
              </a:rPr>
              <a:t>سازمان ممکن است برای بیشینه کردن انعطاف پذیری خود، مشی های قطبی شده کار را دنبال کند و افراد ذیربط خود را در مقابل طیفی از گزینه ها قرار دهد و این عمل ممکن است در حالت افراطی خود مشکلات جدی برای افراد ایجاد نماید.</a:t>
            </a:r>
          </a:p>
          <a:p>
            <a:pPr lvl="1" algn="just" rtl="1"/>
            <a:r>
              <a:rPr lang="fa-IR" dirty="0" smtClean="0">
                <a:cs typeface="B Baran" pitchFamily="2" charset="-78"/>
              </a:rPr>
              <a:t>در چنین شرایطی ممکن است صلابت و قاطعیت فرد از بین برود و به جای انسانی خلاق، شاهد انسانی ماشینی که تنها آنچه را که به او گفته می شود انجام ممی دهد، باشیم.</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مشکلات عمومی سازمانها:</a:t>
            </a:r>
          </a:p>
          <a:p>
            <a:pPr lvl="1" algn="just" rtl="1"/>
            <a:r>
              <a:rPr lang="fa-IR" dirty="0" smtClean="0">
                <a:cs typeface="B Baran" pitchFamily="2" charset="-78"/>
              </a:rPr>
              <a:t>عدم پاسخگویی:</a:t>
            </a:r>
          </a:p>
          <a:p>
            <a:pPr lvl="1" algn="just" rtl="1"/>
            <a:r>
              <a:rPr lang="fa-IR" dirty="0" smtClean="0">
                <a:cs typeface="B Baran" pitchFamily="2" charset="-78"/>
              </a:rPr>
              <a:t>ملاحظه پاسخگویی سازمانی به درخواستهای عمومی بیشتر اوقات در سازمانها دولتی اتفاق می افتد، اما مسائلی نیز می تواند در ارتباط بین عموم مردم و سازمانها در بخش خصوصی بروز کند.</a:t>
            </a:r>
          </a:p>
          <a:p>
            <a:pPr lvl="1" algn="just" rtl="1"/>
            <a:r>
              <a:rPr lang="fa-IR" dirty="0" smtClean="0">
                <a:cs typeface="B Baran" pitchFamily="2" charset="-78"/>
              </a:rPr>
              <a:t>پاسخگویی در سازمانهای دولتی</a:t>
            </a:r>
          </a:p>
          <a:p>
            <a:pPr lvl="1" algn="just" rtl="1"/>
            <a:endParaRPr lang="en-US" dirty="0">
              <a:cs typeface="B Baran" pitchFamily="2" charset="-78"/>
            </a:endParaRPr>
          </a:p>
        </p:txBody>
      </p:sp>
      <p:graphicFrame>
        <p:nvGraphicFramePr>
          <p:cNvPr id="5" name="Diagram 4"/>
          <p:cNvGraphicFramePr/>
          <p:nvPr/>
        </p:nvGraphicFramePr>
        <p:xfrm>
          <a:off x="609600" y="4343400"/>
          <a:ext cx="7620000" cy="220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دوازدهم: آسیب شناسی سازمانی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پاسخگویی سازمانهای بخش خصوصی</a:t>
            </a:r>
          </a:p>
          <a:p>
            <a:pPr lvl="1" algn="just" rtl="1"/>
            <a:r>
              <a:rPr lang="fa-IR" dirty="0" smtClean="0">
                <a:cs typeface="B Baran" pitchFamily="2" charset="-78"/>
              </a:rPr>
              <a:t>اهمیت پاسخگویی در شرکتهای خصوصی برای حفظ بازار</a:t>
            </a:r>
            <a:endParaRPr lang="fa-IR" dirty="0" smtClean="0">
              <a:cs typeface="B Baran" pitchFamily="2" charset="-78"/>
            </a:endParaRPr>
          </a:p>
          <a:p>
            <a:pPr lvl="1" algn="just" rtl="1"/>
            <a:r>
              <a:rPr lang="fa-IR" dirty="0" smtClean="0">
                <a:cs typeface="B Baran" pitchFamily="2" charset="-78"/>
              </a:rPr>
              <a:t>مقاله هیرشمن: ترک، صدا و وفاداری</a:t>
            </a:r>
          </a:p>
          <a:p>
            <a:pPr lvl="2" algn="just" rtl="1"/>
            <a:r>
              <a:rPr lang="fa-IR" dirty="0" smtClean="0">
                <a:cs typeface="B Baran" pitchFamily="2" charset="-78"/>
              </a:rPr>
              <a:t>ترک: متوقف کردن یا تعطیل کردن حمایتها و ترک رابطه مشتری با شرکت</a:t>
            </a:r>
          </a:p>
          <a:p>
            <a:pPr lvl="2" algn="just" rtl="1"/>
            <a:r>
              <a:rPr lang="fa-IR" dirty="0" smtClean="0">
                <a:cs typeface="B Baran" pitchFamily="2" charset="-78"/>
              </a:rPr>
              <a:t>صدا یا اعتراض: هر نوع تلاش برای تغییر دادن شرایط از حالت تردید و اعتراض</a:t>
            </a:r>
          </a:p>
          <a:p>
            <a:pPr lvl="2" algn="just" rtl="1"/>
            <a:r>
              <a:rPr lang="fa-IR" dirty="0" smtClean="0">
                <a:cs typeface="B Baran" pitchFamily="2" charset="-78"/>
              </a:rPr>
              <a:t>وفاداری: تقویت مشوقهای لازم برای دست برداشتن مشتریان از ترک و اعتراض</a:t>
            </a:r>
          </a:p>
          <a:p>
            <a:pPr algn="just" rtl="1"/>
            <a:r>
              <a:rPr lang="fa-IR" dirty="0" smtClean="0">
                <a:cs typeface="B Baran" pitchFamily="2" charset="-78"/>
              </a:rPr>
              <a:t>ناکارآمدی:</a:t>
            </a:r>
          </a:p>
          <a:p>
            <a:pPr lvl="1" algn="just" rtl="1"/>
            <a:r>
              <a:rPr lang="fa-IR" dirty="0" smtClean="0">
                <a:cs typeface="B Baran" pitchFamily="2" charset="-78"/>
              </a:rPr>
              <a:t>ناکارآمدی، عملکرد بد سازمان و جنبه های آسیب شناختی فعالیتهای عادی سازمان را در بر می گیرد.</a:t>
            </a:r>
          </a:p>
          <a:p>
            <a:pPr lvl="1" algn="just" rtl="1"/>
            <a:r>
              <a:rPr lang="fa-IR" dirty="0" smtClean="0">
                <a:cs typeface="B Baran" pitchFamily="2" charset="-78"/>
              </a:rPr>
              <a:t>ممکن است منافع افراد با منافع شرکت در تضاد قرار داشته باشد.</a:t>
            </a:r>
          </a:p>
          <a:p>
            <a:pPr lvl="1" algn="just" rtl="1"/>
            <a:r>
              <a:rPr lang="fa-IR" dirty="0" smtClean="0">
                <a:cs typeface="B Baran" pitchFamily="2" charset="-78"/>
              </a:rPr>
              <a:t>مسئولیتهای محدود، فشارهای زیاد، محدودیت اطلاعات</a:t>
            </a:r>
          </a:p>
          <a:p>
            <a:pPr lvl="2" algn="just" rtl="1"/>
            <a:endParaRPr lang="fa-IR" dirty="0" smtClean="0">
              <a:cs typeface="B Baran" pitchFamily="2" charset="-78"/>
            </a:endParaRPr>
          </a:p>
          <a:p>
            <a:pPr lvl="1"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اهمیت اثر بخشی و سنجش آن برای سازمان</a:t>
            </a:r>
          </a:p>
          <a:p>
            <a:pPr algn="just" rtl="1"/>
            <a:r>
              <a:rPr lang="fa-IR" dirty="0" smtClean="0">
                <a:cs typeface="B Baran" pitchFamily="2" charset="-78"/>
              </a:rPr>
              <a:t>سوالات اصلی:</a:t>
            </a:r>
          </a:p>
          <a:p>
            <a:pPr lvl="1" algn="just" rtl="1"/>
            <a:r>
              <a:rPr lang="fa-IR" dirty="0" smtClean="0">
                <a:cs typeface="B Baran" pitchFamily="2" charset="-78"/>
              </a:rPr>
              <a:t>چه معیارهای عمده ای برای تعریف اثربخشی شناسایی شده اند؟</a:t>
            </a:r>
          </a:p>
          <a:p>
            <a:pPr lvl="1" algn="just" rtl="1"/>
            <a:r>
              <a:rPr lang="fa-IR" dirty="0" smtClean="0">
                <a:cs typeface="B Baran" pitchFamily="2" charset="-78"/>
              </a:rPr>
              <a:t>راهبردهای سنجش اثربخشی چیست؟</a:t>
            </a:r>
          </a:p>
          <a:p>
            <a:pPr lvl="1" algn="just" rtl="1"/>
            <a:r>
              <a:rPr lang="fa-IR" dirty="0" smtClean="0">
                <a:cs typeface="B Baran" pitchFamily="2" charset="-78"/>
              </a:rPr>
              <a:t>چه توضیحی برای توجیه تفاوتهای اثربخشی وجود دارد؟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smtClean="0">
                <a:cs typeface="B Baran" pitchFamily="2" charset="-78"/>
              </a:rPr>
              <a:t>تعیین معیارهای اثربخشی:</a:t>
            </a:r>
          </a:p>
          <a:p>
            <a:pPr lvl="1" algn="just" rtl="1"/>
            <a:r>
              <a:rPr lang="fa-IR" dirty="0" smtClean="0">
                <a:cs typeface="B Baran" pitchFamily="2" charset="-78"/>
              </a:rPr>
              <a:t>دیدگاه سیستمهای عقلایی</a:t>
            </a:r>
          </a:p>
          <a:p>
            <a:pPr lvl="2" algn="just" rtl="1"/>
            <a:r>
              <a:rPr lang="fa-IR" dirty="0" smtClean="0">
                <a:cs typeface="B Baran" pitchFamily="2" charset="-78"/>
              </a:rPr>
              <a:t>نیل به اهداف سازمان</a:t>
            </a:r>
          </a:p>
          <a:p>
            <a:pPr lvl="2" algn="just" rtl="1"/>
            <a:r>
              <a:rPr lang="fa-IR" dirty="0" smtClean="0">
                <a:cs typeface="B Baran" pitchFamily="2" charset="-78"/>
              </a:rPr>
              <a:t>کمیت و کیفیت خروجیهای سازمان</a:t>
            </a:r>
          </a:p>
          <a:p>
            <a:pPr lvl="2" algn="just" rtl="1"/>
            <a:r>
              <a:rPr lang="fa-IR" dirty="0" smtClean="0">
                <a:cs typeface="B Baran" pitchFamily="2" charset="-78"/>
              </a:rPr>
              <a:t>صرفه جویی در جریان تبدیل ورودی به خروجی</a:t>
            </a:r>
          </a:p>
          <a:p>
            <a:pPr lvl="1" algn="just" rtl="1"/>
            <a:endParaRPr lang="fa-IR" dirty="0" smtClean="0">
              <a:cs typeface="B Baran" pitchFamily="2" charset="-78"/>
            </a:endParaRPr>
          </a:p>
          <a:p>
            <a:pPr lvl="1" algn="just" rtl="1"/>
            <a:r>
              <a:rPr lang="fa-IR" dirty="0" smtClean="0">
                <a:cs typeface="B Baran" pitchFamily="2" charset="-78"/>
              </a:rPr>
              <a:t>دیدگاه سیستمهای طبیعی:</a:t>
            </a:r>
          </a:p>
          <a:p>
            <a:pPr lvl="2" algn="just" rtl="1"/>
            <a:r>
              <a:rPr lang="fa-IR" dirty="0" smtClean="0">
                <a:cs typeface="B Baran" pitchFamily="2" charset="-78"/>
              </a:rPr>
              <a:t>علاوه بر معیارهای نیل به اهداف:</a:t>
            </a:r>
          </a:p>
          <a:p>
            <a:pPr lvl="2" algn="just" rtl="1"/>
            <a:r>
              <a:rPr lang="fa-IR" dirty="0" smtClean="0">
                <a:cs typeface="B Baran" pitchFamily="2" charset="-78"/>
              </a:rPr>
              <a:t>میزان رضایت افراد ذیربط و روحیه آنان</a:t>
            </a:r>
          </a:p>
          <a:p>
            <a:pPr lvl="2" algn="just" rtl="1"/>
            <a:r>
              <a:rPr lang="fa-IR" dirty="0" smtClean="0">
                <a:cs typeface="B Baran" pitchFamily="2" charset="-78"/>
              </a:rPr>
              <a:t>مهارتهای میان فردی مدیران</a:t>
            </a:r>
          </a:p>
          <a:p>
            <a:pPr lvl="2" algn="just" rtl="1"/>
            <a:r>
              <a:rPr lang="fa-IR" dirty="0" smtClean="0">
                <a:cs typeface="B Baran" pitchFamily="2" charset="-78"/>
              </a:rPr>
              <a:t>مساعدت مشارکت کنندگان برای بقاء سازمان (خودبقا)</a:t>
            </a:r>
          </a:p>
          <a:p>
            <a:pPr lvl="2" algn="just" rtl="1"/>
            <a:endParaRPr lang="en-US" dirty="0">
              <a:cs typeface="B Baran" pitchFamily="2" charset="-78"/>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lvl="1" algn="just" rtl="1"/>
            <a:r>
              <a:rPr lang="fa-IR" dirty="0" smtClean="0">
                <a:cs typeface="B Baran" pitchFamily="2" charset="-78"/>
              </a:rPr>
              <a:t>دیدگاه سیستم باز:</a:t>
            </a:r>
          </a:p>
          <a:p>
            <a:pPr lvl="2" algn="just" rtl="1"/>
            <a:r>
              <a:rPr lang="fa-IR" dirty="0" smtClean="0">
                <a:cs typeface="B Baran" pitchFamily="2" charset="-78"/>
              </a:rPr>
              <a:t>توسعه و حفظ سیستم</a:t>
            </a:r>
          </a:p>
          <a:p>
            <a:pPr lvl="2" algn="just" rtl="1"/>
            <a:r>
              <a:rPr lang="fa-IR" dirty="0" smtClean="0">
                <a:cs typeface="B Baran" pitchFamily="2" charset="-78"/>
              </a:rPr>
              <a:t>گردآوری و به جریان انداختن اطلاعات</a:t>
            </a:r>
          </a:p>
          <a:p>
            <a:pPr lvl="2" algn="just" rtl="1"/>
            <a:r>
              <a:rPr lang="fa-IR" dirty="0" smtClean="0">
                <a:cs typeface="B Baran" pitchFamily="2" charset="-78"/>
              </a:rPr>
              <a:t>واکنش به موقع به تغییرات محیطی</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جنبش مدیریت کیفیت جامع </a:t>
            </a:r>
            <a:r>
              <a:rPr lang="en-US" dirty="0" smtClean="0">
                <a:cs typeface="B Baran" pitchFamily="2" charset="-78"/>
              </a:rPr>
              <a:t>TQM</a:t>
            </a:r>
            <a:endParaRPr lang="fa-IR" dirty="0" smtClean="0">
              <a:cs typeface="B Baran" pitchFamily="2" charset="-78"/>
            </a:endParaRPr>
          </a:p>
          <a:p>
            <a:pPr lvl="1" algn="just" rtl="1"/>
            <a:r>
              <a:rPr lang="fa-IR" dirty="0" smtClean="0">
                <a:cs typeface="B Baran" pitchFamily="2" charset="-78"/>
              </a:rPr>
              <a:t>در الگوی جدید </a:t>
            </a:r>
            <a:r>
              <a:rPr lang="en-US" dirty="0" smtClean="0">
                <a:cs typeface="B Baran" pitchFamily="2" charset="-78"/>
              </a:rPr>
              <a:t>TQM</a:t>
            </a:r>
            <a:r>
              <a:rPr lang="fa-IR" dirty="0" smtClean="0">
                <a:cs typeface="B Baran" pitchFamily="2" charset="-78"/>
              </a:rPr>
              <a:t> سه زمینه عمده وجود دارد:</a:t>
            </a:r>
          </a:p>
          <a:p>
            <a:pPr lvl="1" algn="just" rtl="1"/>
            <a:r>
              <a:rPr lang="fa-IR" dirty="0" smtClean="0">
                <a:cs typeface="B Baran" pitchFamily="2" charset="-78"/>
              </a:rPr>
              <a:t>شناسایی ارزش همکاری بین طرفهای درگیر در وظیفه</a:t>
            </a:r>
          </a:p>
          <a:p>
            <a:pPr lvl="1" algn="just" rtl="1"/>
            <a:r>
              <a:rPr lang="fa-IR" dirty="0" smtClean="0">
                <a:cs typeface="B Baran" pitchFamily="2" charset="-78"/>
              </a:rPr>
              <a:t>آگاهی از اهمیت یادگیری سازمانی از سوی همه مشارکت جویان که از آنان می خواهد به طور دایم در جستجوی راههای بهتر و تازه تر کار و محصولات و خدمات جدیدتر و بهتر تولید باشند.</a:t>
            </a:r>
          </a:p>
          <a:p>
            <a:pPr lvl="1" algn="just" rtl="1"/>
            <a:r>
              <a:rPr lang="fa-IR" dirty="0" smtClean="0">
                <a:cs typeface="B Baran" pitchFamily="2" charset="-78"/>
              </a:rPr>
              <a:t>تاکید بر این که کیفیت یک وظیفه فنی و تخصصی تدوین یافته برای کنترل مدیران اداری نیست؛ کیفیت آن کنترلی که در پایان خط تولید انجام گیرد نیست بلکه کیفیت در هر گامی از کار و بخشی از شرح شغل مشارکت جویان مطرح است.</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سنجش اثربخشی</a:t>
            </a:r>
          </a:p>
          <a:p>
            <a:pPr algn="just" rtl="1"/>
            <a:r>
              <a:rPr lang="fa-IR" dirty="0" smtClean="0">
                <a:cs typeface="B Baran" pitchFamily="2" charset="-78"/>
              </a:rPr>
              <a:t>برای آنکه ارزشیابی عملکرد تحقق یابد:</a:t>
            </a:r>
          </a:p>
          <a:p>
            <a:pPr lvl="1" algn="just" rtl="1"/>
            <a:r>
              <a:rPr lang="fa-IR" dirty="0" smtClean="0">
                <a:cs typeface="B Baran" pitchFamily="2" charset="-78"/>
              </a:rPr>
              <a:t>باید معیارهایی که شامل تعریف مختصات یا ابعاد و طرح استانداردها است، انتخاب شود </a:t>
            </a:r>
          </a:p>
          <a:p>
            <a:pPr lvl="1" algn="just" rtl="1"/>
            <a:r>
              <a:rPr lang="fa-IR" dirty="0" smtClean="0">
                <a:cs typeface="B Baran" pitchFamily="2" charset="-78"/>
              </a:rPr>
              <a:t>از کار نمونه گیری به عمل آید </a:t>
            </a:r>
          </a:p>
          <a:p>
            <a:pPr lvl="1" algn="just" rtl="1"/>
            <a:r>
              <a:rPr lang="fa-IR" dirty="0" smtClean="0">
                <a:cs typeface="B Baran" pitchFamily="2" charset="-78"/>
              </a:rPr>
              <a:t>تصمیماتی ناظر بر انواع شاخصهایی که قرار است به کار گرفته شوند و ماهیت نمونه اتخاذ شود. </a:t>
            </a:r>
          </a:p>
          <a:p>
            <a:pPr lvl="1" algn="just" rtl="1"/>
            <a:r>
              <a:rPr lang="fa-IR" dirty="0" smtClean="0">
                <a:cs typeface="B Baran" pitchFamily="2" charset="-78"/>
              </a:rPr>
              <a:t>ارزشهای نمونه گیری شده با استانداردهای انتخاب شده مقایسه شوند.</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Jadid" pitchFamily="2" charset="-78"/>
              </a:rPr>
              <a:t/>
            </a:r>
            <a:br>
              <a:rPr lang="fa-IR" sz="2800" dirty="0" smtClean="0">
                <a:cs typeface="B Jadid" pitchFamily="2" charset="-78"/>
              </a:rPr>
            </a:br>
            <a:r>
              <a:rPr lang="fa-IR" sz="2800" dirty="0" smtClean="0">
                <a:cs typeface="B Jadid" pitchFamily="2" charset="-78"/>
              </a:rPr>
              <a:t>فصل </a:t>
            </a:r>
            <a:r>
              <a:rPr lang="fa-IR" sz="2800" dirty="0" smtClean="0">
                <a:cs typeface="B Jadid" pitchFamily="2" charset="-78"/>
              </a:rPr>
              <a:t>سیزدهم: اثربخشی سازمانی</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algn="just" rtl="1"/>
            <a:r>
              <a:rPr lang="fa-IR" dirty="0" smtClean="0">
                <a:cs typeface="B Baran" pitchFamily="2" charset="-78"/>
              </a:rPr>
              <a:t>انتخاب شاخصها:</a:t>
            </a:r>
          </a:p>
          <a:p>
            <a:pPr lvl="1" algn="just" rtl="1"/>
            <a:r>
              <a:rPr lang="fa-IR" dirty="0" smtClean="0">
                <a:cs typeface="B Baran" pitchFamily="2" charset="-78"/>
              </a:rPr>
              <a:t>شاخصهای خروجی</a:t>
            </a:r>
          </a:p>
          <a:p>
            <a:pPr lvl="1" algn="just" rtl="1"/>
            <a:r>
              <a:rPr lang="fa-IR" dirty="0" smtClean="0">
                <a:cs typeface="B Baran" pitchFamily="2" charset="-78"/>
              </a:rPr>
              <a:t>شاخصهای فرایند</a:t>
            </a:r>
          </a:p>
          <a:p>
            <a:pPr lvl="1" algn="just" rtl="1"/>
            <a:r>
              <a:rPr lang="fa-IR" dirty="0" smtClean="0">
                <a:cs typeface="B Baran" pitchFamily="2" charset="-78"/>
              </a:rPr>
              <a:t>شاخصهای ساختاری</a:t>
            </a:r>
          </a:p>
          <a:p>
            <a:pPr algn="just" rtl="1"/>
            <a:endParaRPr lang="fa-IR" dirty="0" smtClean="0">
              <a:cs typeface="B Baran" pitchFamily="2" charset="-78"/>
            </a:endParaRPr>
          </a:p>
          <a:p>
            <a:pPr algn="just" rtl="1"/>
            <a:r>
              <a:rPr lang="fa-IR" dirty="0" smtClean="0">
                <a:cs typeface="B Baran" pitchFamily="2" charset="-78"/>
              </a:rPr>
              <a:t>ملاحظات انتخاب نمونه</a:t>
            </a:r>
            <a:endParaRPr lang="en-US" dirty="0">
              <a:cs typeface="B Bara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cs typeface="B Jadid" pitchFamily="2" charset="-78"/>
              </a:rPr>
              <a:t>معرفي کتاب – مغايرتها	</a:t>
            </a:r>
            <a:r>
              <a:rPr lang="en-US" dirty="0" smtClean="0">
                <a:cs typeface="B Jadid" pitchFamily="2" charset="-78"/>
              </a:rPr>
              <a:t>   </a:t>
            </a:r>
            <a:r>
              <a:rPr lang="en-US" dirty="0" smtClean="0">
                <a:cs typeface="B Jadid" pitchFamily="2" charset="-78"/>
                <a:hlinkClick r:id="rId2" action="ppaction://hlinksldjump"/>
              </a:rPr>
              <a:t>Skip</a:t>
            </a:r>
            <a:endParaRPr lang="en-US" dirty="0">
              <a:cs typeface="B Jadid" pitchFamily="2" charset="-78"/>
            </a:endParaRPr>
          </a:p>
        </p:txBody>
      </p:sp>
      <p:sp>
        <p:nvSpPr>
          <p:cNvPr id="3" name="Content Placeholder 2"/>
          <p:cNvSpPr>
            <a:spLocks noGrp="1"/>
          </p:cNvSpPr>
          <p:nvPr>
            <p:ph idx="1"/>
          </p:nvPr>
        </p:nvSpPr>
        <p:spPr/>
        <p:txBody>
          <a:bodyPr/>
          <a:lstStyle/>
          <a:p>
            <a:pPr algn="r" rtl="1"/>
            <a:endParaRPr lang="en-US" dirty="0">
              <a:cs typeface="B Homa" pitchFamily="2" charset="-78"/>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2800" dirty="0" smtClean="0">
                <a:cs typeface="B Jadid" pitchFamily="2" charset="-78"/>
              </a:rPr>
              <a:t>والسلام</a:t>
            </a:r>
            <a:endParaRPr lang="en-US" sz="2800" dirty="0">
              <a:cs typeface="B Jadid" pitchFamily="2" charset="-78"/>
            </a:endParaRPr>
          </a:p>
        </p:txBody>
      </p:sp>
      <p:sp>
        <p:nvSpPr>
          <p:cNvPr id="3" name="Content Placeholder 2"/>
          <p:cNvSpPr>
            <a:spLocks noGrp="1"/>
          </p:cNvSpPr>
          <p:nvPr>
            <p:ph idx="1"/>
          </p:nvPr>
        </p:nvSpPr>
        <p:spPr/>
        <p:txBody>
          <a:bodyPr>
            <a:normAutofit/>
          </a:bodyPr>
          <a:lstStyle/>
          <a:p>
            <a:pPr lvl="1" algn="just" rtl="1">
              <a:buNone/>
            </a:pPr>
            <a:endParaRPr lang="fa-IR" dirty="0" smtClean="0">
              <a:cs typeface="B Baran" pitchFamily="2" charset="-78"/>
            </a:endParaRPr>
          </a:p>
          <a:p>
            <a:pPr lvl="1" algn="just" rtl="1">
              <a:buNone/>
            </a:pPr>
            <a:r>
              <a:rPr lang="fa-IR" dirty="0" smtClean="0">
                <a:cs typeface="B Baran" pitchFamily="2" charset="-78"/>
              </a:rPr>
              <a:t>کلیه فایلهای این ارائه شامل:</a:t>
            </a:r>
          </a:p>
          <a:p>
            <a:pPr lvl="1" algn="just" rtl="1"/>
            <a:r>
              <a:rPr lang="fa-IR" dirty="0" smtClean="0">
                <a:cs typeface="B Baran" pitchFamily="2" charset="-78"/>
              </a:rPr>
              <a:t>آخرین ویرایش نسخه اصلی کتاب</a:t>
            </a:r>
          </a:p>
          <a:p>
            <a:pPr lvl="1" algn="just" rtl="1"/>
            <a:r>
              <a:rPr lang="fa-IR" dirty="0" smtClean="0">
                <a:cs typeface="B Baran" pitchFamily="2" charset="-78"/>
              </a:rPr>
              <a:t>خلاصه تفصیلی کتاب در قالب </a:t>
            </a:r>
            <a:r>
              <a:rPr lang="en-US" dirty="0" err="1" smtClean="0">
                <a:cs typeface="B Baran" pitchFamily="2" charset="-78"/>
              </a:rPr>
              <a:t>pdf</a:t>
            </a:r>
            <a:endParaRPr lang="en-US" dirty="0" smtClean="0">
              <a:cs typeface="B Baran" pitchFamily="2" charset="-78"/>
            </a:endParaRPr>
          </a:p>
          <a:p>
            <a:pPr lvl="1" algn="just" rtl="1"/>
            <a:r>
              <a:rPr lang="fa-IR" dirty="0" smtClean="0">
                <a:cs typeface="B Baran" pitchFamily="2" charset="-78"/>
              </a:rPr>
              <a:t>فایل ارائه در قالب پاورپوینت</a:t>
            </a:r>
          </a:p>
          <a:p>
            <a:pPr lvl="1" algn="just" rtl="1">
              <a:buNone/>
            </a:pPr>
            <a:endParaRPr lang="fa-IR" dirty="0" smtClean="0">
              <a:cs typeface="B Baran" pitchFamily="2" charset="-78"/>
            </a:endParaRPr>
          </a:p>
          <a:p>
            <a:pPr lvl="1" algn="ctr" rtl="1">
              <a:buNone/>
            </a:pPr>
            <a:r>
              <a:rPr lang="en-US" dirty="0" smtClean="0">
                <a:cs typeface="B Baran" pitchFamily="2" charset="-78"/>
              </a:rPr>
              <a:t>http://</a:t>
            </a:r>
            <a:r>
              <a:rPr lang="en-US" dirty="0" smtClean="0">
                <a:cs typeface="B Baran" pitchFamily="2" charset="-78"/>
              </a:rPr>
              <a:t>Mediamanagement.barnegar.com</a:t>
            </a:r>
            <a:endParaRPr lang="en-US" dirty="0">
              <a:cs typeface="B Baran"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1975</TotalTime>
  <Words>8058</Words>
  <Application>Microsoft Office PowerPoint</Application>
  <PresentationFormat>On-screen Show (4:3)</PresentationFormat>
  <Paragraphs>623</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Flow</vt:lpstr>
      <vt:lpstr>Organizations Rational, Natural, and Open Systems سازمانها: سيستمهاي عقلايي، طبيعي و باز</vt:lpstr>
      <vt:lpstr>مباحث</vt:lpstr>
      <vt:lpstr>نويسنده کتاب</vt:lpstr>
      <vt:lpstr>مترجم</vt:lpstr>
      <vt:lpstr>معرفي کتاب  - ويژگيهاي کتاب</vt:lpstr>
      <vt:lpstr>معرفي کتاب  - ويژگيهاي کتاب</vt:lpstr>
      <vt:lpstr>معرفي کتاب – سير تحول</vt:lpstr>
      <vt:lpstr>معرفي کتاب – آخرين تغييرات</vt:lpstr>
      <vt:lpstr>معرفي کتاب – مغايرتها    Skip</vt:lpstr>
      <vt:lpstr>شماي کلي</vt:lpstr>
      <vt:lpstr>شماي کلي</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فصل اول – موضوع سازمانهاست</vt:lpstr>
      <vt:lpstr>بخش دوم فصل دوم: سازمانها به عنوان سیستمهای عقلایی</vt:lpstr>
      <vt:lpstr>فصل دوم: سازمانها به عنوان سیستمهای عقلایی</vt:lpstr>
      <vt:lpstr>فصل دوم: سازمانها به عنوان سیستمهای عقلایی</vt:lpstr>
      <vt:lpstr>فصل دوم: سازمانها به عنوان سیستمهای عقلایی</vt:lpstr>
      <vt:lpstr>فصل دوم: سازمانها به عنوان سیستمهای عقلایی</vt:lpstr>
      <vt:lpstr>فصل دوم: سازمانها به عنوان سیستمهای عقلایی</vt:lpstr>
      <vt:lpstr>فصل دوم: سازمانها به عنوان سیستمهای عقلایی</vt:lpstr>
      <vt:lpstr>فصل سوم: سازمانها به عنوان سیستمهای طبیعی</vt:lpstr>
      <vt:lpstr>فصل سوم: سازمانها به عنوان سیستمهای طبیعی</vt:lpstr>
      <vt:lpstr>فصل سوم: سازمانها به عنوان سیستمهای طبیعی</vt:lpstr>
      <vt:lpstr>فصل سوم: سازمانها به عنوان سیستمهای طبیعی</vt:lpstr>
      <vt:lpstr>فصل سوم: سازمانها به عنوان سیستمهای طبیعی</vt:lpstr>
      <vt:lpstr>فصل چهارم: سازمانها به عنوان سیستمهای باز</vt:lpstr>
      <vt:lpstr>فصل چهارم: سازمانها به عنوان سیستمهای باز</vt:lpstr>
      <vt:lpstr>فصل چهارم: سازمانها به عنوان سیستمهای باز</vt:lpstr>
      <vt:lpstr>فصل چهارم: سازمانها به عنوان سیستمهای باز</vt:lpstr>
      <vt:lpstr>فصل پنجم: تلفیق دیدگاه‌ها</vt:lpstr>
      <vt:lpstr>فصل پنجم: تلفیق دیدگاه‌ها</vt:lpstr>
      <vt:lpstr>فصل پنجم: تلفیق دیدگاه‌ها</vt:lpstr>
      <vt:lpstr>فصل پنجم: تلفیق دیدگاه‌ها</vt:lpstr>
      <vt:lpstr>فصل ششم: نظریات محیطی</vt:lpstr>
      <vt:lpstr>فصل ششم: نظریات محیطی</vt:lpstr>
      <vt:lpstr>فصل ششم: نظریات محیطی</vt:lpstr>
      <vt:lpstr>فصل ششم: نظریات محیطی</vt:lpstr>
      <vt:lpstr>فصل ششم: نظریات محیطی</vt:lpstr>
      <vt:lpstr>فصل هفتم: پیدایش سازمانها</vt:lpstr>
      <vt:lpstr>فصل هفتم: پیدایش سازمانها</vt:lpstr>
      <vt:lpstr>فصل هفتم: پیدایش سازمانها</vt:lpstr>
      <vt:lpstr>فصل هفتم: پیدایش سازمانها</vt:lpstr>
      <vt:lpstr>فصل هفتم: پیدایش سازمانها</vt:lpstr>
      <vt:lpstr>فصل هشتم: تعیین و گسترش مرزها</vt:lpstr>
      <vt:lpstr>فصل هشتم: تعیین و گسترش مرزها</vt:lpstr>
      <vt:lpstr>فصل هشتم: تعیین و گسترش مرزها</vt:lpstr>
      <vt:lpstr>فصل هشتم: تعیین و گسترش مرزها</vt:lpstr>
      <vt:lpstr>فصل هشتم: تعیین و گسترش مرزها</vt:lpstr>
      <vt:lpstr>فصل هشتم: تعیین و گسترش مرزها</vt:lpstr>
      <vt:lpstr>فصل هشتم: تعیین و گسترش مرزها</vt:lpstr>
      <vt:lpstr>فصل نهم: منابع پیچیدگی ساختاری: هسته فنی</vt:lpstr>
      <vt:lpstr>فصل نهم: منابع پیچیدگی ساختاری: هسته فنی</vt:lpstr>
      <vt:lpstr>فصل نهم: منابع پیچیدگی ساختاری: هسته فنی</vt:lpstr>
      <vt:lpstr>فصل نهم: منابع پیچیدگی ساختاری: هسته فنی</vt:lpstr>
      <vt:lpstr>فصل نهم: منابع پیچیدگی ساختاری: هسته فنی</vt:lpstr>
      <vt:lpstr>فصل نهم: منابع پیچیدگی ساختاری: هسته فنی</vt:lpstr>
      <vt:lpstr>فصل نهم: منابع پیچیدگی ساختاری: هسته فنی</vt:lpstr>
      <vt:lpstr>فصل نهم: منابع پیچیدگی ساختاری: هسته فنی</vt:lpstr>
      <vt:lpstr>فصل دهم: *منابع پیچیدگی ساختاری: بخشهای پیرامونی</vt:lpstr>
      <vt:lpstr>فصل دهم: منابع پیچیدگی ساختاری: بخشهای پیرامونی</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فصل یازدهم: اهداف، قدرت و کنترل</vt:lpstr>
      <vt:lpstr>بخش چهارم: فصل دوازدهم: آسیب شناسی سازمانی</vt:lpstr>
      <vt:lpstr> فصل دوازدهم: آسیب شناسی سازمانی</vt:lpstr>
      <vt:lpstr> فصل دوازدهم: آسیب شناسی سازمانی</vt:lpstr>
      <vt:lpstr> فصل دوازدهم: آسیب شناسی سازمانی</vt:lpstr>
      <vt:lpstr> فصل دوازدهم: آسیب شناسی سازمانی</vt:lpstr>
      <vt:lpstr> فصل دوازدهم: آسیب شناسی سازمانی</vt:lpstr>
      <vt:lpstr> فصل سیزدهم: اثربخشی سازمانی</vt:lpstr>
      <vt:lpstr> فصل سیزدهم: اثربخشی سازمانی</vt:lpstr>
      <vt:lpstr> فصل سیزدهم: اثربخشی سازمانی</vt:lpstr>
      <vt:lpstr> فصل سیزدهم: اثربخشی سازمانی</vt:lpstr>
      <vt:lpstr> فصل سیزدهم: اثربخشی سازمانی</vt:lpstr>
      <vt:lpstr> فصل سیزدهم: اثربخشی سازمانی</vt:lpstr>
      <vt:lpstr>والسلام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سازمانها: سیستمهای عقلایی، طبیعی و باز</dc:title>
  <dc:creator>Asus</dc:creator>
  <cp:lastModifiedBy>a</cp:lastModifiedBy>
  <cp:revision>339</cp:revision>
  <dcterms:created xsi:type="dcterms:W3CDTF">2006-08-16T00:00:00Z</dcterms:created>
  <dcterms:modified xsi:type="dcterms:W3CDTF">2013-05-27T05:32:01Z</dcterms:modified>
</cp:coreProperties>
</file>